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1"/>
  </p:notesMasterIdLst>
  <p:handoutMasterIdLst>
    <p:handoutMasterId r:id="rId32"/>
  </p:handoutMasterIdLst>
  <p:sldIdLst>
    <p:sldId id="262" r:id="rId2"/>
    <p:sldId id="263" r:id="rId3"/>
    <p:sldId id="271" r:id="rId4"/>
    <p:sldId id="272" r:id="rId5"/>
    <p:sldId id="264" r:id="rId6"/>
    <p:sldId id="265" r:id="rId7"/>
    <p:sldId id="269" r:id="rId8"/>
    <p:sldId id="274" r:id="rId9"/>
    <p:sldId id="273" r:id="rId10"/>
    <p:sldId id="275" r:id="rId11"/>
    <p:sldId id="276" r:id="rId12"/>
    <p:sldId id="278" r:id="rId13"/>
    <p:sldId id="279" r:id="rId14"/>
    <p:sldId id="285" r:id="rId15"/>
    <p:sldId id="287" r:id="rId16"/>
    <p:sldId id="286" r:id="rId17"/>
    <p:sldId id="288" r:id="rId18"/>
    <p:sldId id="289" r:id="rId19"/>
    <p:sldId id="295" r:id="rId20"/>
    <p:sldId id="297" r:id="rId21"/>
    <p:sldId id="281" r:id="rId22"/>
    <p:sldId id="277" r:id="rId23"/>
    <p:sldId id="294" r:id="rId24"/>
    <p:sldId id="284" r:id="rId25"/>
    <p:sldId id="290" r:id="rId26"/>
    <p:sldId id="291" r:id="rId27"/>
    <p:sldId id="293" r:id="rId28"/>
    <p:sldId id="292" r:id="rId29"/>
    <p:sldId id="283" r:id="rId3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84C"/>
    <a:srgbClr val="D8B846"/>
    <a:srgbClr val="00416A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7" autoAdjust="0"/>
    <p:restoredTop sz="66844" autoAdjust="0"/>
  </p:normalViewPr>
  <p:slideViewPr>
    <p:cSldViewPr snapToGrid="0">
      <p:cViewPr varScale="1">
        <p:scale>
          <a:sx n="58" d="100"/>
          <a:sy n="58" d="100"/>
        </p:scale>
        <p:origin x="160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7F26A6-6478-434A-8130-8B46218BE89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F4D8AD4-E8FC-485C-BDDB-1134A2B6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18:30:47.377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EADC1F63-2E2F-4770-B0A2-BD74B931DB67}" emma:medium="tactile" emma:mode="ink">
          <msink:context xmlns:msink="http://schemas.microsoft.com/ink/2010/main" type="inkDrawing" rotatedBoundingBox="48782,4267 48782,4369 48767,4369 48767,4267" shapeName="Other"/>
        </emma:interpretation>
      </emma:emma>
    </inkml:annotationXML>
    <inkml:trace contextRef="#ctx0" brushRef="#br0">1 102 128,'0'0'192,"0"0"0,0 0 1,0 0-33,0 0-64,0 0 64,0 0-64,0 0-32,0-102 0,0 102 32,0 0-32,0 0-32,0 0 0,0 0 33,0 0-65,0 0 32,0 0-32,0 0-32,0 0 32,0 0-65,0 0-31,0 0-128,0 0-128,0 0-97,0 0 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84054B-77F8-42CB-99ED-993D29461D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75C5B2A-C6C1-46CD-8323-5F37F410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04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 using </a:t>
            </a:r>
            <a:r>
              <a:rPr lang="en-US" dirty="0" err="1"/>
              <a:t>InfraWorks</a:t>
            </a:r>
            <a:r>
              <a:rPr lang="en-US" dirty="0"/>
              <a:t> and part of the 4K pilot</a:t>
            </a:r>
          </a:p>
          <a:p>
            <a:r>
              <a:rPr lang="en-US" dirty="0"/>
              <a:t>Revealed the new for video performance when selecting IT hardware</a:t>
            </a:r>
          </a:p>
          <a:p>
            <a:r>
              <a:rPr lang="en-US" dirty="0"/>
              <a:t>Timely hardware requirements were applied to replacement hardware models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work area and how I often arrange various applications.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83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86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many survey firms have underwater survey experience and technology.</a:t>
            </a:r>
          </a:p>
          <a:p>
            <a:r>
              <a:rPr lang="en-US" dirty="0"/>
              <a:t>Sonar-Mite – relatively inexpensive technology - ~$5,000</a:t>
            </a:r>
          </a:p>
          <a:p>
            <a:r>
              <a:rPr lang="en-US" dirty="0"/>
              <a:t>Multi-Beam – Very expensive - ~$250,000 considering it needs a larger boat and those related costs.</a:t>
            </a:r>
          </a:p>
          <a:p>
            <a:r>
              <a:rPr lang="en-US" dirty="0"/>
              <a:t>Side-Scan - ~5,000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68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76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STH 82 – Flooding along the dike-road between Wisconsin and Iowa.</a:t>
            </a:r>
          </a:p>
          <a:p>
            <a:r>
              <a:rPr lang="en-US" dirty="0"/>
              <a:t>Resulted in a fatality</a:t>
            </a:r>
          </a:p>
          <a:p>
            <a:r>
              <a:rPr lang="en-US" dirty="0"/>
              <a:t>Continuing to monitor the stability from efforts last spring.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38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66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21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98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66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395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461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3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60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generated a lot of user excitement</a:t>
            </a:r>
          </a:p>
          <a:p>
            <a:r>
              <a:rPr lang="en-US" dirty="0"/>
              <a:t>Easy tool to quickly creates exhibits</a:t>
            </a:r>
          </a:p>
          <a:p>
            <a:r>
              <a:rPr lang="en-US" dirty="0"/>
              <a:t>Create and manipulates layers</a:t>
            </a:r>
          </a:p>
          <a:p>
            <a:r>
              <a:rPr lang="en-US" dirty="0"/>
              <a:t>Measure</a:t>
            </a:r>
          </a:p>
          <a:p>
            <a:r>
              <a:rPr lang="en-US" dirty="0"/>
              <a:t>Document comparison</a:t>
            </a:r>
          </a:p>
          <a:p>
            <a:r>
              <a:rPr lang="en-US" dirty="0"/>
              <a:t>Document overlay</a:t>
            </a:r>
          </a:p>
          <a:p>
            <a:r>
              <a:rPr lang="en-US" dirty="0"/>
              <a:t>Catches </a:t>
            </a:r>
            <a:r>
              <a:rPr lang="en-US" dirty="0" err="1"/>
              <a:t>inadvertant</a:t>
            </a:r>
            <a:r>
              <a:rPr lang="en-US" dirty="0"/>
              <a:t> errors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21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Adobo was too cumbersome for detailed plat review.  One plat review could generate over 100 comments and it cluttered the plat.  </a:t>
            </a:r>
          </a:p>
          <a:p>
            <a:r>
              <a:rPr lang="en-US" dirty="0"/>
              <a:t>Previously documented comments in with other tools but not indexed to the plat.</a:t>
            </a:r>
          </a:p>
          <a:p>
            <a:r>
              <a:rPr lang="en-US" dirty="0"/>
              <a:t>Meant many comments were not fixed because they were not referenced on the page.</a:t>
            </a:r>
          </a:p>
          <a:p>
            <a:r>
              <a:rPr lang="en-US" dirty="0"/>
              <a:t>Easy to verify if corrections were made with document overlay and document comparison tools</a:t>
            </a:r>
          </a:p>
          <a:p>
            <a:r>
              <a:rPr lang="en-US" dirty="0"/>
              <a:t>Utilized index symbology to location and comment details.</a:t>
            </a:r>
          </a:p>
          <a:p>
            <a:r>
              <a:rPr lang="en-US" dirty="0"/>
              <a:t>Resulted in fewer unresolved issues and fewer plat reviews saving time.</a:t>
            </a:r>
          </a:p>
          <a:p>
            <a:r>
              <a:rPr lang="en-US" dirty="0"/>
              <a:t>Has caught accidental changes that would often have gone unnoticed which often meant a plat amendment</a:t>
            </a:r>
          </a:p>
          <a:p>
            <a:r>
              <a:rPr lang="en-US" dirty="0"/>
              <a:t>Gave utility coordinators a tool to document their processes and plat reviews yet could keep non-essential items off the recorded plat.</a:t>
            </a:r>
          </a:p>
          <a:p>
            <a:r>
              <a:rPr lang="en-US" dirty="0"/>
              <a:t>Overlay background mapping for easier public interpretation of maps.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7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handwritten comments in red pencil and then scanned as a PDF.  </a:t>
            </a:r>
          </a:p>
          <a:p>
            <a:r>
              <a:rPr lang="en-US" dirty="0"/>
              <a:t>A separate document would contain a detailed description of issues to be addressed.  </a:t>
            </a:r>
          </a:p>
          <a:p>
            <a:r>
              <a:rPr lang="en-US" dirty="0"/>
              <a:t>Comments not indexed so updates were often missed.</a:t>
            </a:r>
          </a:p>
          <a:p>
            <a:r>
              <a:rPr lang="en-US" dirty="0"/>
              <a:t>Resulted in more reviews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placed all text on the page.  It was linked but cluttered the image making it hard to read.</a:t>
            </a:r>
          </a:p>
          <a:p>
            <a:r>
              <a:rPr lang="en-US" dirty="0"/>
              <a:t>Evolved into symbology – Pentagon represents plat related comments</a:t>
            </a:r>
          </a:p>
          <a:p>
            <a:r>
              <a:rPr lang="en-US" dirty="0"/>
              <a:t>Cleaner look</a:t>
            </a:r>
          </a:p>
          <a:p>
            <a:r>
              <a:rPr lang="en-US" dirty="0"/>
              <a:t>Too much detail for corrections would clutter page so symbology was used instead.</a:t>
            </a:r>
          </a:p>
          <a:p>
            <a:r>
              <a:rPr lang="en-US" dirty="0"/>
              <a:t>Linked to comment section.</a:t>
            </a:r>
          </a:p>
          <a:p>
            <a:r>
              <a:rPr lang="en-US" dirty="0"/>
              <a:t>Increased effectiveness of corrections</a:t>
            </a:r>
          </a:p>
          <a:p>
            <a:r>
              <a:rPr lang="en-US" dirty="0"/>
              <a:t>Fewer reviews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Bluebeam allows you to create and manipulate layers.</a:t>
            </a:r>
          </a:p>
          <a:p>
            <a:r>
              <a:rPr lang="en-US" dirty="0"/>
              <a:t>Can overlay background mapping</a:t>
            </a:r>
          </a:p>
          <a:p>
            <a:r>
              <a:rPr lang="en-US" dirty="0"/>
              <a:t>Helpful for the public to understand the map/bearing to their property</a:t>
            </a:r>
          </a:p>
          <a:p>
            <a:r>
              <a:rPr lang="en-US" dirty="0"/>
              <a:t>Can quickly create exhibits that required several tools and multiple hours saved</a:t>
            </a:r>
          </a:p>
          <a:p>
            <a:r>
              <a:rPr lang="en-US" dirty="0"/>
              <a:t>Overlayed mapping to address access complaint of prosed project.</a:t>
            </a:r>
          </a:p>
          <a:p>
            <a:r>
              <a:rPr lang="en-US" dirty="0"/>
              <a:t>In the past, we would have sent personnel or survey crews to the field.</a:t>
            </a:r>
          </a:p>
          <a:p>
            <a:r>
              <a:rPr lang="en-US" dirty="0"/>
              <a:t>Found the field entrance wasn’t part of the project.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5B2A-C6C1-46CD-8323-5F37F4106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1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 review user of Bluebeam, also a pilot user for the 4K TVs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6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2163236"/>
            <a:ext cx="109728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2730496"/>
            <a:ext cx="109728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" y="3505200"/>
            <a:ext cx="109728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4559300"/>
            <a:ext cx="109728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4360" y="594360"/>
            <a:ext cx="109728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300" b="1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290247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220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59" y="2743200"/>
            <a:ext cx="5427299" cy="382545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0"/>
            <a:ext cx="5237896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456525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4571254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0"/>
            <a:ext cx="109728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085521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382545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0358517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6134320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5419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19" y="4360549"/>
            <a:ext cx="3775972" cy="2497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57" r:id="rId3"/>
    <p:sldLayoutId id="2147483661" r:id="rId4"/>
    <p:sldLayoutId id="2147483658" r:id="rId5"/>
    <p:sldLayoutId id="2147483659" r:id="rId6"/>
    <p:sldLayoutId id="2147483663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AA\2017-underwater\Video\Multi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Infraworks%20Promo%20Vid%20v2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alker.wi.gov/sites/default/files/executive-orders/EO_2016_189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alker.wi.gov/sites/default/files/executive-orders/Executive%20Order%20#235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4360" y="2663249"/>
            <a:ext cx="10972800" cy="567260"/>
          </a:xfrm>
        </p:spPr>
        <p:txBody>
          <a:bodyPr/>
          <a:lstStyle/>
          <a:p>
            <a:r>
              <a:rPr lang="en-US" sz="4800" dirty="0"/>
              <a:t>Jerry Glentz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3994" y="3505748"/>
            <a:ext cx="10972800" cy="548640"/>
          </a:xfrm>
        </p:spPr>
        <p:txBody>
          <a:bodyPr/>
          <a:lstStyle/>
          <a:p>
            <a:r>
              <a:rPr lang="en-US" dirty="0"/>
              <a:t>Technical Services Supervisor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360" y="4647537"/>
            <a:ext cx="10972800" cy="482600"/>
          </a:xfrm>
        </p:spPr>
        <p:txBody>
          <a:bodyPr/>
          <a:lstStyle/>
          <a:p>
            <a:r>
              <a:rPr lang="en-US" dirty="0"/>
              <a:t>June 6, 2018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WisDOT Innovation Peer Exchange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556192" y="1536192"/>
              <a:ext cx="360" cy="3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53312" y="1533312"/>
                <a:ext cx="612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0971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9F5A1-30CA-4D33-9B56-C2A815CB4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2180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B3620-D2FE-4288-B7E5-56CD1D40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6281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132556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GPS Technology on Construction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48703"/>
            <a:ext cx="10972800" cy="4988635"/>
          </a:xfrm>
        </p:spPr>
        <p:txBody>
          <a:bodyPr/>
          <a:lstStyle/>
          <a:p>
            <a:pPr lvl="0"/>
            <a:r>
              <a:rPr lang="en-US" dirty="0"/>
              <a:t>Lack of technology for field staff resulted in using wrong tools for the task at hand</a:t>
            </a:r>
          </a:p>
          <a:p>
            <a:pPr lvl="0"/>
            <a:r>
              <a:rPr lang="en-US" dirty="0"/>
              <a:t>No way to verify plan issues, layout or placement of items</a:t>
            </a:r>
          </a:p>
          <a:p>
            <a:pPr lvl="0"/>
            <a:r>
              <a:rPr lang="en-US" dirty="0"/>
              <a:t>Led to increased claims.  e.g. items installed in the wrong location</a:t>
            </a:r>
          </a:p>
          <a:p>
            <a:pPr lvl="0"/>
            <a:r>
              <a:rPr lang="en-US" dirty="0"/>
              <a:t>WisDOT initiated a pilot to use 4 Trimble Geo7x handheld GPS units.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FD27-059A-4230-841C-7E68608A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28" y="3992080"/>
            <a:ext cx="2345512" cy="2645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7CEAA-89F3-4595-B395-23622C47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04" y="3992080"/>
            <a:ext cx="2645258" cy="26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5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132556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GPS Technology on Construction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48703"/>
            <a:ext cx="10972800" cy="4988635"/>
          </a:xfrm>
        </p:spPr>
        <p:txBody>
          <a:bodyPr/>
          <a:lstStyle/>
          <a:p>
            <a:pPr lvl="0"/>
            <a:r>
              <a:rPr lang="en-US" dirty="0"/>
              <a:t>Pilot in 2016 provided quick successes and efficiencies for field staff</a:t>
            </a:r>
          </a:p>
          <a:p>
            <a:pPr lvl="0"/>
            <a:r>
              <a:rPr lang="en-US" dirty="0"/>
              <a:t>By the end of the 2016 construction season, the pilot concluded and 30 units were deployed state-wide</a:t>
            </a:r>
          </a:p>
          <a:p>
            <a:pPr lvl="0"/>
            <a:r>
              <a:rPr lang="en-US" dirty="0"/>
              <a:t>Staff expanding their use beyond field inspection items</a:t>
            </a:r>
          </a:p>
          <a:p>
            <a:pPr lvl="0"/>
            <a:r>
              <a:rPr lang="en-US" dirty="0"/>
              <a:t>Using the devices to measure quantities</a:t>
            </a:r>
          </a:p>
          <a:p>
            <a:pPr lvl="0"/>
            <a:r>
              <a:rPr lang="en-US" dirty="0"/>
              <a:t>Devices are very accurate, down to 1 cm</a:t>
            </a:r>
          </a:p>
          <a:p>
            <a:pPr lvl="0"/>
            <a:r>
              <a:rPr lang="en-US" dirty="0"/>
              <a:t>Relatively inexpensive - ~$8,000 - $14,000 per device</a:t>
            </a:r>
          </a:p>
        </p:txBody>
      </p:sp>
    </p:spTree>
    <p:extLst>
      <p:ext uri="{BB962C8B-B14F-4D97-AF65-F5344CB8AC3E}">
        <p14:creationId xmlns:p14="http://schemas.microsoft.com/office/powerpoint/2010/main" val="413017992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132556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Bathymetric Survey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944645-593D-466F-8E20-5729EAB8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7057" y="2096588"/>
            <a:ext cx="5000103" cy="3750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1D24AD-FCF9-4AE7-8B19-1E2731484B5C}"/>
              </a:ext>
            </a:extLst>
          </p:cNvPr>
          <p:cNvSpPr txBox="1"/>
          <p:nvPr/>
        </p:nvSpPr>
        <p:spPr>
          <a:xfrm>
            <a:off x="431074" y="1907177"/>
            <a:ext cx="5649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16A"/>
                </a:solidFill>
                <a:latin typeface="Arial Narrow" panose="020B0606020202030204" pitchFamily="34" charset="0"/>
              </a:rPr>
              <a:t>The ability to measure the depth of a water body as well as map the underwater features: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Single-beam - </a:t>
            </a:r>
            <a:r>
              <a:rPr lang="en-US" sz="3200" dirty="0" err="1">
                <a:solidFill>
                  <a:srgbClr val="A0284C"/>
                </a:solidFill>
                <a:latin typeface="Arial Narrow" panose="020B0606020202030204" pitchFamily="34" charset="0"/>
              </a:rPr>
              <a:t>SonarMite</a:t>
            </a:r>
            <a:endParaRPr lang="en-US" sz="3200" dirty="0">
              <a:solidFill>
                <a:srgbClr val="A0284C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Multi-beam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Side-Scan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Integrates fishing technology with survey technology</a:t>
            </a:r>
          </a:p>
        </p:txBody>
      </p:sp>
    </p:spTree>
    <p:extLst>
      <p:ext uri="{BB962C8B-B14F-4D97-AF65-F5344CB8AC3E}">
        <p14:creationId xmlns:p14="http://schemas.microsoft.com/office/powerpoint/2010/main" val="364006271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829799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Bathymetric 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D24AD-FCF9-4AE7-8B19-1E2731484B5C}"/>
              </a:ext>
            </a:extLst>
          </p:cNvPr>
          <p:cNvSpPr txBox="1"/>
          <p:nvPr/>
        </p:nvSpPr>
        <p:spPr>
          <a:xfrm>
            <a:off x="457578" y="1398104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16A"/>
                </a:solidFill>
                <a:latin typeface="Arial Narrow" panose="020B0606020202030204" pitchFamily="34" charset="0"/>
              </a:rPr>
              <a:t>Multi-Beam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9353814-FD09-44D9-9C94-177AE6230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95" y="1113182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CDA0301-8CA5-4140-9E13-9ED73D06F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2" y="3186185"/>
            <a:ext cx="4648379" cy="34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D15E245-60C8-4553-9A42-13E12DB53F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7" y="2647122"/>
            <a:ext cx="5367130" cy="402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3544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DACC3F-13B0-48B2-A358-93ADF5A2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79030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Bathymetric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D9B17-2E1D-4BB2-AACD-C7253C231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7" y="2897550"/>
            <a:ext cx="4895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00140B8-F562-4121-AF24-A1E89917B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37" y="1384663"/>
            <a:ext cx="388937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87C93F-233A-4C34-9D0F-8E8E39A17AC5}"/>
              </a:ext>
            </a:extLst>
          </p:cNvPr>
          <p:cNvSpPr txBox="1"/>
          <p:nvPr/>
        </p:nvSpPr>
        <p:spPr>
          <a:xfrm>
            <a:off x="320041" y="1626326"/>
            <a:ext cx="7053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16A"/>
                </a:solidFill>
                <a:latin typeface="Arial Narrow" panose="020B0606020202030204" pitchFamily="34" charset="0"/>
              </a:rPr>
              <a:t>Technology allowed WisDOT to determine the extent of damage and types of remediation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0439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491D-0657-4605-9CB9-A7ECB10C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4320"/>
            <a:ext cx="10972800" cy="1182189"/>
          </a:xfrm>
        </p:spPr>
        <p:txBody>
          <a:bodyPr/>
          <a:lstStyle/>
          <a:p>
            <a:r>
              <a:rPr lang="en-US" sz="3200" b="0" dirty="0"/>
              <a:t>Data model processed in Civil 3D – Revealed 40 deep scours</a:t>
            </a:r>
          </a:p>
        </p:txBody>
      </p:sp>
      <p:pic>
        <p:nvPicPr>
          <p:cNvPr id="4" name="Multi.mp4">
            <a:hlinkClick r:id="" action="ppaction://media"/>
            <a:extLst>
              <a:ext uri="{FF2B5EF4-FFF2-40B4-BE49-F238E27FC236}">
                <a16:creationId xmlns:a16="http://schemas.microsoft.com/office/drawing/2014/main" id="{59D1025B-5B3E-4FAA-A057-8B8A5AA1D1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885406"/>
            <a:ext cx="8991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58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A541-472D-4FCE-A271-FA08954C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94360"/>
            <a:ext cx="10972800" cy="1926771"/>
          </a:xfrm>
        </p:spPr>
        <p:txBody>
          <a:bodyPr/>
          <a:lstStyle/>
          <a:p>
            <a:pPr algn="l"/>
            <a:r>
              <a:rPr lang="en-US" sz="3200" b="0" dirty="0"/>
              <a:t>Side-Scan – Creates image to view the underwater relief.  However, it does not capture survey information to allow it to be </a:t>
            </a:r>
            <a:r>
              <a:rPr lang="en-US" sz="3200" b="0" dirty="0" err="1"/>
              <a:t>overlayed</a:t>
            </a:r>
            <a:r>
              <a:rPr lang="en-US" sz="3200" b="0" dirty="0"/>
              <a:t> with collected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8EF05-726D-4275-9BFD-8CB49075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24" y="2521131"/>
            <a:ext cx="9846146" cy="38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5829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50AC-E68A-4056-A27C-D0C56CE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5" y="382325"/>
            <a:ext cx="4295693" cy="863379"/>
          </a:xfrm>
        </p:spPr>
        <p:txBody>
          <a:bodyPr/>
          <a:lstStyle/>
          <a:p>
            <a:r>
              <a:rPr lang="en-US" dirty="0"/>
              <a:t>Lidar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94188-496F-4738-8432-30C2FF4A24E2}"/>
              </a:ext>
            </a:extLst>
          </p:cNvPr>
          <p:cNvSpPr txBox="1"/>
          <p:nvPr/>
        </p:nvSpPr>
        <p:spPr>
          <a:xfrm>
            <a:off x="567855" y="1245704"/>
            <a:ext cx="40571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16A"/>
                </a:solidFill>
                <a:latin typeface="Arial Narrow" panose="020B0606020202030204" pitchFamily="34" charset="0"/>
              </a:rPr>
              <a:t>Standard Lidar – Linear, single pulse, low level flight paths</a:t>
            </a:r>
          </a:p>
          <a:p>
            <a:endParaRPr lang="en-US" sz="3200" dirty="0">
              <a:solidFill>
                <a:srgbClr val="00416A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00416A"/>
                </a:solidFill>
                <a:latin typeface="Arial Narrow" panose="020B0606020202030204" pitchFamily="34" charset="0"/>
              </a:rPr>
              <a:t>Geiger Lidar – Emerging multi-beam, higher level flights, faster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A0284C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D1450-11DA-4D84-B8FF-032CF0394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548" y="265044"/>
            <a:ext cx="7085966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41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132556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Recent or Ongoing Innovation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48703"/>
            <a:ext cx="10972800" cy="4988635"/>
          </a:xfrm>
        </p:spPr>
        <p:txBody>
          <a:bodyPr/>
          <a:lstStyle/>
          <a:p>
            <a:pPr lvl="0"/>
            <a:r>
              <a:rPr lang="en-US" dirty="0"/>
              <a:t>Bluebeam </a:t>
            </a:r>
            <a:r>
              <a:rPr lang="en-US" dirty="0" err="1"/>
              <a:t>Revu</a:t>
            </a:r>
            <a:r>
              <a:rPr lang="en-US" dirty="0"/>
              <a:t> Extreme</a:t>
            </a:r>
          </a:p>
          <a:p>
            <a:pPr lvl="0"/>
            <a:r>
              <a:rPr lang="en-US" dirty="0"/>
              <a:t>Utilizing Large Screen 4K TVs instead of traditional LCD monitors</a:t>
            </a:r>
          </a:p>
          <a:p>
            <a:pPr lvl="0"/>
            <a:r>
              <a:rPr lang="en-US" dirty="0"/>
              <a:t>GPS technology on construction projects</a:t>
            </a:r>
          </a:p>
          <a:p>
            <a:pPr lvl="0"/>
            <a:r>
              <a:rPr lang="en-US" dirty="0"/>
              <a:t>Bathymetric survey</a:t>
            </a:r>
          </a:p>
          <a:p>
            <a:pPr lvl="0"/>
            <a:r>
              <a:rPr lang="en-US" dirty="0"/>
              <a:t>Lidar Technology</a:t>
            </a:r>
          </a:p>
          <a:p>
            <a:pPr lvl="0"/>
            <a:r>
              <a:rPr lang="en-US" dirty="0" err="1"/>
              <a:t>InfraWorks</a:t>
            </a:r>
            <a:endParaRPr lang="en-US" dirty="0"/>
          </a:p>
          <a:p>
            <a:pPr lvl="0"/>
            <a:r>
              <a:rPr lang="en-US" dirty="0"/>
              <a:t>Public access to records</a:t>
            </a:r>
          </a:p>
          <a:p>
            <a:pPr lvl="0"/>
            <a:r>
              <a:rPr lang="en-US" dirty="0"/>
              <a:t>SharePoint utilization &amp; collaboration impacts with external customers (FHWA, other state agencies, consultants, contractors)</a:t>
            </a:r>
          </a:p>
        </p:txBody>
      </p:sp>
    </p:spTree>
    <p:extLst>
      <p:ext uri="{BB962C8B-B14F-4D97-AF65-F5344CB8AC3E}">
        <p14:creationId xmlns:p14="http://schemas.microsoft.com/office/powerpoint/2010/main" val="9401317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50AC-E68A-4056-A27C-D0C56CE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5" y="382325"/>
            <a:ext cx="10972800" cy="863379"/>
          </a:xfrm>
        </p:spPr>
        <p:txBody>
          <a:bodyPr/>
          <a:lstStyle/>
          <a:p>
            <a:r>
              <a:rPr lang="en-US" dirty="0"/>
              <a:t>Lidar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94188-496F-4738-8432-30C2FF4A24E2}"/>
              </a:ext>
            </a:extLst>
          </p:cNvPr>
          <p:cNvSpPr txBox="1"/>
          <p:nvPr/>
        </p:nvSpPr>
        <p:spPr>
          <a:xfrm>
            <a:off x="567855" y="1245704"/>
            <a:ext cx="113988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Looking at WisDOT partnering with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Possible county/DOT shared-funding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If we have projects in a county that is being flown, work with vendor to densify control, increase accuracies for planimetric mapping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Data sharing with counties – All16 SW counties provided their lidar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Savings vs. DOT full service contracted flights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0284C"/>
                </a:solidFill>
                <a:latin typeface="Arial Narrow" panose="020B0606020202030204" pitchFamily="34" charset="0"/>
              </a:rPr>
              <a:t>Contracting could be limited to added control surveys and </a:t>
            </a:r>
            <a:r>
              <a:rPr lang="en-US" sz="3200" dirty="0" err="1">
                <a:solidFill>
                  <a:srgbClr val="A0284C"/>
                </a:solidFill>
                <a:latin typeface="Arial Narrow" panose="020B0606020202030204" pitchFamily="34" charset="0"/>
              </a:rPr>
              <a:t>linework</a:t>
            </a:r>
            <a:endParaRPr lang="en-US" sz="3200" dirty="0">
              <a:solidFill>
                <a:srgbClr val="A0284C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A0284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22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767609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 err="1"/>
              <a:t>AutoDesk</a:t>
            </a:r>
            <a:r>
              <a:rPr lang="en-US" sz="4800" dirty="0"/>
              <a:t> - </a:t>
            </a:r>
            <a:r>
              <a:rPr lang="en-US" sz="4800" dirty="0" err="1"/>
              <a:t>InfraWorks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090749"/>
            <a:ext cx="10972800" cy="5546589"/>
          </a:xfrm>
        </p:spPr>
        <p:txBody>
          <a:bodyPr/>
          <a:lstStyle/>
          <a:p>
            <a:pPr lvl="0"/>
            <a:r>
              <a:rPr lang="en-US" dirty="0"/>
              <a:t>Is a planning and design platform that enables engineers to quickly convey preliminary design intent in a real-world, contextual environment, increasing stakeholder buy-in and team decision-making</a:t>
            </a:r>
          </a:p>
          <a:p>
            <a:pPr lvl="0"/>
            <a:r>
              <a:rPr lang="en-US" dirty="0"/>
              <a:t>Integrates Civil 3D and Google Earth mapping data</a:t>
            </a:r>
          </a:p>
          <a:p>
            <a:pPr lvl="0"/>
            <a:r>
              <a:rPr lang="en-US" dirty="0"/>
              <a:t>Creates visualizations of proposed improvement</a:t>
            </a:r>
          </a:p>
          <a:p>
            <a:pPr lvl="1"/>
            <a:r>
              <a:rPr lang="en-US" dirty="0"/>
              <a:t>Bird’s eye view</a:t>
            </a:r>
          </a:p>
          <a:p>
            <a:pPr lvl="1"/>
            <a:r>
              <a:rPr lang="en-US" dirty="0"/>
              <a:t>Vehicle drive-through</a:t>
            </a:r>
          </a:p>
          <a:p>
            <a:pPr lvl="1"/>
            <a:r>
              <a:rPr lang="en-US" dirty="0"/>
              <a:t>Can view project from any viewing angle</a:t>
            </a:r>
          </a:p>
          <a:p>
            <a:pPr lvl="1"/>
            <a:r>
              <a:rPr lang="en-US" dirty="0"/>
              <a:t>Easy to illustrate proposed projects at public information meetings</a:t>
            </a:r>
          </a:p>
          <a:p>
            <a:pPr lvl="1"/>
            <a:r>
              <a:rPr lang="en-US" dirty="0"/>
              <a:t>Can create videos of the project and post them to web sites for public viewing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4881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63867-6FB2-4290-8541-6F33DBB4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8131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767609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 err="1"/>
              <a:t>AutoDesk</a:t>
            </a:r>
            <a:r>
              <a:rPr lang="en-US" sz="4800" dirty="0"/>
              <a:t> - </a:t>
            </a:r>
            <a:r>
              <a:rPr lang="en-US" sz="4800" dirty="0" err="1"/>
              <a:t>InfraWorks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090749"/>
            <a:ext cx="10972800" cy="5546589"/>
          </a:xfrm>
        </p:spPr>
        <p:txBody>
          <a:bodyPr/>
          <a:lstStyle/>
          <a:p>
            <a:pPr lvl="0"/>
            <a:r>
              <a:rPr lang="en-US" dirty="0">
                <a:hlinkClick r:id="rId3" action="ppaction://hlinkfile"/>
              </a:rPr>
              <a:t>Video of project currently being designed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0809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132556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Public Access to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48703"/>
            <a:ext cx="10972800" cy="4988635"/>
          </a:xfrm>
        </p:spPr>
        <p:txBody>
          <a:bodyPr/>
          <a:lstStyle/>
          <a:p>
            <a:pPr lvl="0"/>
            <a:r>
              <a:rPr lang="en-US" dirty="0"/>
              <a:t>Wisconsin Executive Orders, </a:t>
            </a:r>
            <a:r>
              <a:rPr lang="en-US" dirty="0">
                <a:hlinkClick r:id="rId3"/>
              </a:rPr>
              <a:t>EO 189  </a:t>
            </a:r>
            <a:r>
              <a:rPr lang="en-US" dirty="0"/>
              <a:t>&amp; </a:t>
            </a:r>
            <a:r>
              <a:rPr lang="en-US" dirty="0">
                <a:hlinkClick r:id="rId4"/>
              </a:rPr>
              <a:t>EO 235 </a:t>
            </a:r>
            <a:r>
              <a:rPr lang="en-US" dirty="0"/>
              <a:t>to be more accountable to open records requests</a:t>
            </a:r>
          </a:p>
          <a:p>
            <a:pPr lvl="0"/>
            <a:r>
              <a:rPr lang="en-US" dirty="0"/>
              <a:t>Developed tracking of open records requests</a:t>
            </a:r>
          </a:p>
          <a:p>
            <a:pPr lvl="0"/>
            <a:r>
              <a:rPr lang="en-US" dirty="0"/>
              <a:t>Create a performance dashboard</a:t>
            </a:r>
          </a:p>
          <a:p>
            <a:pPr lvl="0"/>
            <a:r>
              <a:rPr lang="en-US" dirty="0"/>
              <a:t>Identified employee training requirements</a:t>
            </a:r>
          </a:p>
          <a:p>
            <a:pPr lvl="0"/>
            <a:r>
              <a:rPr lang="en-US" dirty="0"/>
              <a:t>Currently identifying records that could be publicly accessible for frequently requested records from State portal:</a:t>
            </a:r>
          </a:p>
          <a:p>
            <a:pPr lvl="1"/>
            <a:r>
              <a:rPr lang="en-US" dirty="0"/>
              <a:t>Recorded Plats</a:t>
            </a:r>
          </a:p>
          <a:p>
            <a:pPr lvl="1"/>
            <a:r>
              <a:rPr lang="en-US" dirty="0"/>
              <a:t>Construction Asbuilts</a:t>
            </a:r>
          </a:p>
          <a:p>
            <a:pPr lvl="1"/>
            <a:r>
              <a:rPr lang="en-US" dirty="0"/>
              <a:t>Other records?</a:t>
            </a:r>
          </a:p>
        </p:txBody>
      </p:sp>
    </p:spTree>
    <p:extLst>
      <p:ext uri="{BB962C8B-B14F-4D97-AF65-F5344CB8AC3E}">
        <p14:creationId xmlns:p14="http://schemas.microsoft.com/office/powerpoint/2010/main" val="241076563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132556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SharePoint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48703"/>
            <a:ext cx="10972800" cy="4988635"/>
          </a:xfrm>
        </p:spPr>
        <p:txBody>
          <a:bodyPr/>
          <a:lstStyle/>
          <a:p>
            <a:pPr lvl="0"/>
            <a:r>
              <a:rPr lang="en-US" dirty="0"/>
              <a:t>Cloud-based implementation to collaborate and share information internally and externally.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Previous methods of sharing included:</a:t>
            </a:r>
          </a:p>
          <a:p>
            <a:pPr lvl="1"/>
            <a:r>
              <a:rPr lang="en-US" dirty="0"/>
              <a:t>Emailing of files</a:t>
            </a:r>
          </a:p>
          <a:p>
            <a:pPr lvl="1"/>
            <a:r>
              <a:rPr lang="en-US" dirty="0"/>
              <a:t>FTP – one way data sharing</a:t>
            </a:r>
          </a:p>
          <a:p>
            <a:pPr lvl="1"/>
            <a:r>
              <a:rPr lang="en-US" dirty="0"/>
              <a:t>LAN drives but limited external sharing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SharePoint was implemented in January 2014.  WisDOT is the main State agency utilizing SharePoint.</a:t>
            </a:r>
          </a:p>
        </p:txBody>
      </p:sp>
    </p:spTree>
    <p:extLst>
      <p:ext uri="{BB962C8B-B14F-4D97-AF65-F5344CB8AC3E}">
        <p14:creationId xmlns:p14="http://schemas.microsoft.com/office/powerpoint/2010/main" val="145318568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715357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SharePoint -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973183"/>
            <a:ext cx="10972800" cy="5664155"/>
          </a:xfrm>
        </p:spPr>
        <p:txBody>
          <a:bodyPr/>
          <a:lstStyle/>
          <a:p>
            <a:pPr lvl="0"/>
            <a:r>
              <a:rPr lang="en-US" dirty="0"/>
              <a:t>Increased collaboration</a:t>
            </a:r>
          </a:p>
          <a:p>
            <a:pPr lvl="0"/>
            <a:r>
              <a:rPr lang="en-US" dirty="0"/>
              <a:t>Concurrent editing of documents and spreadsheets</a:t>
            </a:r>
          </a:p>
          <a:p>
            <a:pPr lvl="1"/>
            <a:r>
              <a:rPr lang="en-US" dirty="0"/>
              <a:t>More rapid data entry</a:t>
            </a:r>
          </a:p>
          <a:p>
            <a:pPr lvl="1"/>
            <a:r>
              <a:rPr lang="en-US" dirty="0"/>
              <a:t>Don’t have to deal with first one in and the rest get read-only access</a:t>
            </a:r>
          </a:p>
          <a:p>
            <a:pPr lvl="0"/>
            <a:r>
              <a:rPr lang="en-US" dirty="0"/>
              <a:t>Ability to have versioning of documents</a:t>
            </a:r>
          </a:p>
          <a:p>
            <a:pPr lvl="1"/>
            <a:r>
              <a:rPr lang="en-US" dirty="0"/>
              <a:t>IT backups only provide disaster recovery of the latest version</a:t>
            </a:r>
          </a:p>
          <a:p>
            <a:pPr lvl="1"/>
            <a:r>
              <a:rPr lang="en-US" dirty="0"/>
              <a:t>SharePoint stores as many versions of a document as necessary and allows for users to initiate restoring to previous versions.  No delays due to submitting an IT request to recover a file.</a:t>
            </a:r>
          </a:p>
          <a:p>
            <a:pPr lvl="0"/>
            <a:r>
              <a:rPr lang="en-US" dirty="0"/>
              <a:t>Empowers users (Site owner) to manage security and permissions.</a:t>
            </a:r>
          </a:p>
          <a:p>
            <a:pPr lvl="1"/>
            <a:r>
              <a:rPr lang="en-US" dirty="0"/>
              <a:t>Very granular – Entire site, specific libraries or only one document.</a:t>
            </a:r>
          </a:p>
          <a:p>
            <a:pPr lvl="1"/>
            <a:r>
              <a:rPr lang="en-US" dirty="0"/>
              <a:t>First tool to readily share documents with external partners.</a:t>
            </a:r>
          </a:p>
        </p:txBody>
      </p:sp>
    </p:spTree>
    <p:extLst>
      <p:ext uri="{BB962C8B-B14F-4D97-AF65-F5344CB8AC3E}">
        <p14:creationId xmlns:p14="http://schemas.microsoft.com/office/powerpoint/2010/main" val="308107988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715357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SharePoint -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973183"/>
            <a:ext cx="10972800" cy="5664155"/>
          </a:xfrm>
        </p:spPr>
        <p:txBody>
          <a:bodyPr/>
          <a:lstStyle/>
          <a:p>
            <a:pPr lvl="0"/>
            <a:r>
              <a:rPr lang="en-US" dirty="0"/>
              <a:t>Developed SharePoint technology champions as a means to provide business/work unit assistance with SharePoint.</a:t>
            </a:r>
          </a:p>
          <a:p>
            <a:pPr lvl="0"/>
            <a:r>
              <a:rPr lang="en-US" dirty="0"/>
              <a:t>Currently no dedicated IT support model for the DTSD’s use and support of SP</a:t>
            </a:r>
          </a:p>
          <a:p>
            <a:pPr lvl="0"/>
            <a:r>
              <a:rPr lang="en-US" dirty="0"/>
              <a:t>Develop work flows</a:t>
            </a:r>
          </a:p>
          <a:p>
            <a:pPr lvl="0"/>
            <a:r>
              <a:rPr lang="en-US" dirty="0"/>
              <a:t>Developing more consistency between regions and state-wide bureaus as specific sites/functional needs </a:t>
            </a:r>
            <a:r>
              <a:rPr lang="en-US"/>
              <a:t>evolve.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7207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715357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SharePoint -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973183"/>
            <a:ext cx="10972800" cy="5664155"/>
          </a:xfrm>
        </p:spPr>
        <p:txBody>
          <a:bodyPr/>
          <a:lstStyle/>
          <a:p>
            <a:pPr lvl="0"/>
            <a:r>
              <a:rPr lang="en-US" dirty="0"/>
              <a:t>Users apply old processes to new technologies</a:t>
            </a:r>
          </a:p>
          <a:p>
            <a:pPr lvl="1"/>
            <a:r>
              <a:rPr lang="en-US" dirty="0"/>
              <a:t>Nesting folders instead of utilizing libraries</a:t>
            </a:r>
          </a:p>
          <a:p>
            <a:pPr lvl="1"/>
            <a:r>
              <a:rPr lang="en-US" dirty="0"/>
              <a:t>Not utilizing Meta data and searching/organizing views</a:t>
            </a:r>
          </a:p>
          <a:p>
            <a:pPr lvl="1"/>
            <a:r>
              <a:rPr lang="en-US" dirty="0"/>
              <a:t>Don’t use this as an opportunity to review existing processes/past practices to modernize their activities</a:t>
            </a:r>
          </a:p>
          <a:p>
            <a:pPr lvl="0"/>
            <a:r>
              <a:rPr lang="en-US" dirty="0"/>
              <a:t>Needs “business analyst</a:t>
            </a:r>
            <a:r>
              <a:rPr lang="en-US"/>
              <a:t>” like </a:t>
            </a:r>
            <a:r>
              <a:rPr lang="en-US" dirty="0"/>
              <a:t>review of site needs and understanding of each business area</a:t>
            </a:r>
          </a:p>
          <a:p>
            <a:pPr lvl="0"/>
            <a:r>
              <a:rPr lang="en-US" dirty="0"/>
              <a:t>SP support champions often too busy with other duties</a:t>
            </a:r>
          </a:p>
          <a:p>
            <a:pPr lvl="0"/>
            <a:r>
              <a:rPr lang="en-US" dirty="0"/>
              <a:t>Where do I put all these files after my site is done?</a:t>
            </a:r>
          </a:p>
          <a:p>
            <a:pPr lvl="1"/>
            <a:r>
              <a:rPr lang="en-US" dirty="0"/>
              <a:t>Document management</a:t>
            </a:r>
          </a:p>
          <a:p>
            <a:pPr lvl="1"/>
            <a:r>
              <a:rPr lang="en-US" dirty="0"/>
              <a:t>Retention schedules</a:t>
            </a:r>
          </a:p>
        </p:txBody>
      </p:sp>
    </p:spTree>
    <p:extLst>
      <p:ext uri="{BB962C8B-B14F-4D97-AF65-F5344CB8AC3E}">
        <p14:creationId xmlns:p14="http://schemas.microsoft.com/office/powerpoint/2010/main" val="428290760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A60A94-CAD9-4101-A712-987C222BB78F}"/>
              </a:ext>
            </a:extLst>
          </p:cNvPr>
          <p:cNvSpPr/>
          <p:nvPr/>
        </p:nvSpPr>
        <p:spPr>
          <a:xfrm>
            <a:off x="3563983" y="2300881"/>
            <a:ext cx="40059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300" b="1" spc="100" dirty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8006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132556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Bluebeam </a:t>
            </a:r>
            <a:r>
              <a:rPr lang="en-US" sz="4800" dirty="0" err="1"/>
              <a:t>Revu</a:t>
            </a:r>
            <a:r>
              <a:rPr lang="en-US" sz="4800" dirty="0"/>
              <a:t> Extreme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48703"/>
            <a:ext cx="10972800" cy="4988635"/>
          </a:xfrm>
        </p:spPr>
        <p:txBody>
          <a:bodyPr/>
          <a:lstStyle/>
          <a:p>
            <a:pPr lvl="0"/>
            <a:r>
              <a:rPr lang="en-US" dirty="0"/>
              <a:t>Bluebeam is a PDF editing and commenting tool</a:t>
            </a:r>
          </a:p>
          <a:p>
            <a:pPr lvl="0"/>
            <a:r>
              <a:rPr lang="en-US" dirty="0"/>
              <a:t>Designed for the engineering needs whereas Adobe is designed for the authoring industry</a:t>
            </a:r>
          </a:p>
          <a:p>
            <a:pPr lvl="0"/>
            <a:r>
              <a:rPr lang="en-US" dirty="0"/>
              <a:t>Easy to use, more intuitive interface</a:t>
            </a:r>
          </a:p>
          <a:p>
            <a:pPr lvl="0"/>
            <a:r>
              <a:rPr lang="en-US" dirty="0"/>
              <a:t>Robust collaboration integration with Studio</a:t>
            </a:r>
          </a:p>
          <a:p>
            <a:pPr lvl="0"/>
            <a:r>
              <a:rPr lang="en-US" dirty="0"/>
              <a:t>Allows us to collaborate with external customers without their need to purchase a license when working on WisDOT projects</a:t>
            </a:r>
          </a:p>
          <a:p>
            <a:pPr lvl="0"/>
            <a:r>
              <a:rPr lang="en-US" dirty="0"/>
              <a:t>Standardizing the markup and commenting process across regions</a:t>
            </a:r>
          </a:p>
          <a:p>
            <a:pPr lvl="0"/>
            <a:r>
              <a:rPr lang="en-US" dirty="0"/>
              <a:t>Identified types of PDF users (editing, commenting, viewing) and types of PDF audiences (plats, utility, plan review, asbuilts, user manuals)</a:t>
            </a:r>
          </a:p>
        </p:txBody>
      </p:sp>
    </p:spTree>
    <p:extLst>
      <p:ext uri="{BB962C8B-B14F-4D97-AF65-F5344CB8AC3E}">
        <p14:creationId xmlns:p14="http://schemas.microsoft.com/office/powerpoint/2010/main" val="281324726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0"/>
            <a:ext cx="10972800" cy="132556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Bluebeam </a:t>
            </a:r>
            <a:r>
              <a:rPr lang="en-US" sz="4800" dirty="0" err="1"/>
              <a:t>Revu</a:t>
            </a:r>
            <a:r>
              <a:rPr lang="en-US" sz="4800" dirty="0"/>
              <a:t> Extreme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48703"/>
            <a:ext cx="10972800" cy="4988635"/>
          </a:xfrm>
        </p:spPr>
        <p:txBody>
          <a:bodyPr/>
          <a:lstStyle/>
          <a:p>
            <a:pPr lvl="0"/>
            <a:r>
              <a:rPr lang="en-US" dirty="0"/>
              <a:t>Strategic deployment by identifying pilot groups</a:t>
            </a:r>
          </a:p>
          <a:p>
            <a:pPr lvl="0"/>
            <a:r>
              <a:rPr lang="en-US" dirty="0"/>
              <a:t>Initial pilots - Plats and Asbuilt</a:t>
            </a:r>
          </a:p>
          <a:p>
            <a:pPr lvl="0"/>
            <a:r>
              <a:rPr lang="en-US" dirty="0"/>
              <a:t>Upcoming pilots – Utility and Plan Review</a:t>
            </a:r>
          </a:p>
          <a:p>
            <a:pPr lvl="0"/>
            <a:r>
              <a:rPr lang="en-US" dirty="0"/>
              <a:t>Licensing models – Concurrent vs. per seat and dual use of Adobe Pro for a duration</a:t>
            </a:r>
          </a:p>
        </p:txBody>
      </p:sp>
    </p:spTree>
    <p:extLst>
      <p:ext uri="{BB962C8B-B14F-4D97-AF65-F5344CB8AC3E}">
        <p14:creationId xmlns:p14="http://schemas.microsoft.com/office/powerpoint/2010/main" val="3158761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Example: subhead and bullets</a:t>
            </a:r>
            <a:br>
              <a:rPr lang="en-US" sz="4800" dirty="0"/>
            </a:br>
            <a:r>
              <a:rPr lang="en-US" sz="4800" dirty="0"/>
              <a:t>Select text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57400"/>
            <a:ext cx="10972800" cy="457200"/>
          </a:xfrm>
        </p:spPr>
        <p:txBody>
          <a:bodyPr/>
          <a:lstStyle/>
          <a:p>
            <a:r>
              <a:rPr lang="en-US" sz="3900" dirty="0"/>
              <a:t>Click here to edit 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7B94F-E42E-4447-BA9E-40894D1B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285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9872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2AFC4C-C449-4C7C-9D61-96B76DB85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671512"/>
            <a:ext cx="99726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9984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E3E16-EA3A-40FC-A18F-873147BA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3" y="0"/>
            <a:ext cx="11316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73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3141"/>
            <a:ext cx="10972800" cy="750286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dirty="0"/>
              <a:t>Utilizing Large Screen 4K TVs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073427"/>
            <a:ext cx="10972800" cy="5563911"/>
          </a:xfrm>
        </p:spPr>
        <p:txBody>
          <a:bodyPr/>
          <a:lstStyle/>
          <a:p>
            <a:pPr lvl="0"/>
            <a:r>
              <a:rPr lang="en-US" dirty="0"/>
              <a:t>4K resolution = 3840 x 2160 pixels</a:t>
            </a:r>
          </a:p>
          <a:p>
            <a:pPr lvl="0"/>
            <a:r>
              <a:rPr lang="en-US" dirty="0"/>
              <a:t>A 22” LCD is often 1680 x 1050 pixels in resolution</a:t>
            </a:r>
          </a:p>
          <a:p>
            <a:pPr lvl="0"/>
            <a:r>
              <a:rPr lang="en-US" dirty="0"/>
              <a:t>One 4K TV = ~ 4.5 LCDs in terms of pixels that can be viewed</a:t>
            </a:r>
          </a:p>
          <a:p>
            <a:pPr lvl="0"/>
            <a:r>
              <a:rPr lang="en-US" dirty="0"/>
              <a:t>Piloting 40” consumer TVs &amp; 43” commercial grade TVs</a:t>
            </a:r>
          </a:p>
          <a:p>
            <a:pPr lvl="0"/>
            <a:r>
              <a:rPr lang="en-US" dirty="0"/>
              <a:t>Advantages include:</a:t>
            </a:r>
          </a:p>
          <a:p>
            <a:pPr lvl="1"/>
            <a:r>
              <a:rPr lang="en-US" dirty="0"/>
              <a:t>Viewing more applications concurrently</a:t>
            </a:r>
          </a:p>
          <a:p>
            <a:pPr lvl="1"/>
            <a:r>
              <a:rPr lang="en-US" dirty="0"/>
              <a:t>Better color depth and text/line clarity</a:t>
            </a:r>
          </a:p>
          <a:p>
            <a:pPr lvl="1"/>
            <a:r>
              <a:rPr lang="en-US" dirty="0"/>
              <a:t>One 4K TV = ~ 2 LCDs cost-wise</a:t>
            </a:r>
          </a:p>
          <a:p>
            <a:pPr lvl="1"/>
            <a:r>
              <a:rPr lang="en-US" dirty="0"/>
              <a:t>Less zooming, scrolling, resizing of applications</a:t>
            </a:r>
          </a:p>
          <a:p>
            <a:pPr lvl="1"/>
            <a:r>
              <a:rPr lang="en-US" dirty="0"/>
              <a:t>Less printing</a:t>
            </a:r>
          </a:p>
          <a:p>
            <a:pPr lvl="1"/>
            <a:r>
              <a:rPr lang="en-US" dirty="0"/>
              <a:t>Estimate 1 hour productivity gained per week</a:t>
            </a:r>
          </a:p>
        </p:txBody>
      </p:sp>
    </p:spTree>
    <p:extLst>
      <p:ext uri="{BB962C8B-B14F-4D97-AF65-F5344CB8AC3E}">
        <p14:creationId xmlns:p14="http://schemas.microsoft.com/office/powerpoint/2010/main" val="102406114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AE2CD-F536-4956-95BE-AD004D79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513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widescreen gray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1668</Words>
  <Application>Microsoft Office PowerPoint</Application>
  <PresentationFormat>Widescreen</PresentationFormat>
  <Paragraphs>246</Paragraphs>
  <Slides>29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Wingdings</vt:lpstr>
      <vt:lpstr>WisDOT template widescreen gray background</vt:lpstr>
      <vt:lpstr>WisDOT Innovation Peer Exchange</vt:lpstr>
      <vt:lpstr>Recent or Ongoing Innovation Efforts</vt:lpstr>
      <vt:lpstr>Bluebeam Revu Extreme</vt:lpstr>
      <vt:lpstr>Bluebeam Revu Extreme - Continued</vt:lpstr>
      <vt:lpstr>Example: subhead and bullets Select text to edit headline</vt:lpstr>
      <vt:lpstr>PowerPoint Presentation</vt:lpstr>
      <vt:lpstr>PowerPoint Presentation</vt:lpstr>
      <vt:lpstr>Utilizing Large Screen 4K TVs</vt:lpstr>
      <vt:lpstr>PowerPoint Presentation</vt:lpstr>
      <vt:lpstr>PowerPoint Presentation</vt:lpstr>
      <vt:lpstr>PowerPoint Presentation</vt:lpstr>
      <vt:lpstr>GPS Technology on Construction Projects</vt:lpstr>
      <vt:lpstr>GPS Technology on Construction Projects</vt:lpstr>
      <vt:lpstr>Bathymetric Survey</vt:lpstr>
      <vt:lpstr>Bathymetric Survey</vt:lpstr>
      <vt:lpstr>Bathymetric Survey</vt:lpstr>
      <vt:lpstr>Data model processed in Civil 3D – Revealed 40 deep scours</vt:lpstr>
      <vt:lpstr>Side-Scan – Creates image to view the underwater relief.  However, it does not capture survey information to allow it to be overlayed with collected data.</vt:lpstr>
      <vt:lpstr>Lidar Technology</vt:lpstr>
      <vt:lpstr>Lidar Technology</vt:lpstr>
      <vt:lpstr>AutoDesk - InfraWorks</vt:lpstr>
      <vt:lpstr>PowerPoint Presentation</vt:lpstr>
      <vt:lpstr>AutoDesk - InfraWorks</vt:lpstr>
      <vt:lpstr>Public Access to Records</vt:lpstr>
      <vt:lpstr>SharePoint</vt:lpstr>
      <vt:lpstr>SharePoint - Advantages</vt:lpstr>
      <vt:lpstr>SharePoint - Advantages</vt:lpstr>
      <vt:lpstr>SharePoint - Disadvantages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GLENTZ, JEROME P</cp:lastModifiedBy>
  <cp:revision>129</cp:revision>
  <cp:lastPrinted>2017-04-24T18:33:41Z</cp:lastPrinted>
  <dcterms:created xsi:type="dcterms:W3CDTF">2017-03-24T16:34:12Z</dcterms:created>
  <dcterms:modified xsi:type="dcterms:W3CDTF">2018-06-05T19:29:33Z</dcterms:modified>
</cp:coreProperties>
</file>