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9" r:id="rId4"/>
    <p:sldId id="478" r:id="rId5"/>
    <p:sldId id="469" r:id="rId6"/>
    <p:sldId id="480" r:id="rId7"/>
    <p:sldId id="479" r:id="rId8"/>
    <p:sldId id="477" r:id="rId9"/>
    <p:sldId id="472" r:id="rId10"/>
    <p:sldId id="476" r:id="rId11"/>
    <p:sldId id="475" r:id="rId12"/>
    <p:sldId id="474" r:id="rId13"/>
    <p:sldId id="335" r:id="rId14"/>
    <p:sldId id="437" r:id="rId15"/>
    <p:sldId id="438" r:id="rId16"/>
    <p:sldId id="465" r:id="rId17"/>
    <p:sldId id="466" r:id="rId18"/>
    <p:sldId id="455" r:id="rId19"/>
    <p:sldId id="264" r:id="rId20"/>
    <p:sldId id="467" r:id="rId21"/>
    <p:sldId id="464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36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4FAEFE-894E-48E5-BC34-0686F3B07BEA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C35DC9-5FD3-4A92-9CE6-979926E84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C6C2A2-C72B-4354-9A3A-658F0F0F16E9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21906F-7D6B-44C9-B96D-64342BF899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C37C8121-23AB-4E4C-9824-A835B214281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2E10E93-D0CF-497A-9688-BFE1247E5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21-23AB-4E4C-9824-A835B214281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0E93-D0CF-497A-9688-BFE1247E5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21-23AB-4E4C-9824-A835B214281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0E93-D0CF-497A-9688-BFE1247E5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2F147-4DB2-4222-9EFD-26F31F4F8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6BFA67-21E8-42C8-9E02-09A246AF5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9B9FC-3150-4CB1-9FE2-8CFE4292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C41E-091E-410C-BF9C-1F37DB1F3F87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94A17-3B6A-4AD3-9691-04382AAC5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C7F79-0888-4C81-9D1E-555E1459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71F4-68D3-4F7F-82E2-DB7BEE65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07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000A9-CC1F-43DF-9B80-859623339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07F68-379E-4E26-AD6B-F1908A4B6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847CF-2A7B-40F8-B58F-E46EF964E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C41E-091E-410C-BF9C-1F37DB1F3F87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8B33D-2C32-4B86-B2DB-C2AC6FB91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8E0AB-8BCA-4C5B-A8AD-D594F8B78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71F4-68D3-4F7F-82E2-DB7BEE65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18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2E000-3F1D-4258-96CD-6E4A1A3F7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EA2C5-2CC4-46C1-9CEF-33CB389F9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01983-2E68-4F6F-ACCD-87BFC55EB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C41E-091E-410C-BF9C-1F37DB1F3F87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F149A-14B1-485C-B7A2-EA760C26A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F81EF-3CF4-49E6-9450-AB1AF638B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71F4-68D3-4F7F-82E2-DB7BEE65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62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4CA56-29C7-41CF-A571-D3059782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18632-7606-4BDB-B680-EC026D86EF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94F79-3172-4317-ADF0-1A4FF7652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6B3C3-C5F2-4C55-95FC-78480E845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C41E-091E-410C-BF9C-1F37DB1F3F87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E3D5F-FB31-4544-B22F-9D9B1EC21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E3191-20BB-4AFD-9A20-0D7AE091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71F4-68D3-4F7F-82E2-DB7BEE65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09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F474F-935C-4B44-86AE-D09A64413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54FB2-C1A8-4658-B32C-196EBE1C9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2835A-3157-465A-9C42-831228DB5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DB5BC2-433F-4D2B-8CF5-790D11177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469FB0-6BAE-4262-923E-8BE6A72E93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189469-20B0-40E2-9120-79B5F23F2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C41E-091E-410C-BF9C-1F37DB1F3F87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A49CF4-DD48-4586-A8B5-E59C9A8E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224BD4-169D-4C01-921A-CAB0E21E5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71F4-68D3-4F7F-82E2-DB7BEE65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66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81272-A317-4465-80B3-9DC22C634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06FDD3-30D8-4927-B302-1CC76AED0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C41E-091E-410C-BF9C-1F37DB1F3F87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E180D6-41FE-44AA-8D76-D0B21FAB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6F7EF-52B9-41D5-A0BA-E2ACEED6A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71F4-68D3-4F7F-82E2-DB7BEE65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69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A831F0-3795-4711-8328-DD226E789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C41E-091E-410C-BF9C-1F37DB1F3F87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D3077A-661F-4A5C-91A5-29D76927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1C8A3-C387-4707-BFF7-A7AC1A04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71F4-68D3-4F7F-82E2-DB7BEE65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58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A10A0-F455-4683-B7AA-05E2C3D68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A2ADC-B855-4441-B842-E1E6FF5E5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D3687-6152-410D-B040-32781670C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16398F-9988-4238-BB28-EB31DC333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C41E-091E-410C-BF9C-1F37DB1F3F87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C3E54-F1B5-4C03-A7BE-338354E3A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D69C0-5B62-4E93-B0AA-48E09F33E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71F4-68D3-4F7F-82E2-DB7BEE65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5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21-23AB-4E4C-9824-A835B214281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0E93-D0CF-497A-9688-BFE1247E5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65C33-BC01-4917-BD04-3ECA712E2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ECB63C-9E99-4D85-B555-9F2406FEE8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6BD26-7439-41F2-90B6-71DE55591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6380E-0C05-428D-9C22-1F4FA2D52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C41E-091E-410C-BF9C-1F37DB1F3F87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1049C-B962-4F34-9BF9-658901813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1A62D-0436-4CE1-8B71-A7D5A7DDE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71F4-68D3-4F7F-82E2-DB7BEE65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32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571F2-E765-4FBE-8B1E-E60F62145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170B89-022E-4643-8A7C-61C57C386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FA6AF-5D21-413D-850B-F3239FD08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C41E-091E-410C-BF9C-1F37DB1F3F87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C44F9-3F85-4C1B-BEF4-E066D266B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0D96B-4626-47F6-B25C-5643F06E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71F4-68D3-4F7F-82E2-DB7BEE65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47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BDCBB5-837C-418E-960F-8741AED70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A17239-8429-4171-846C-AD0E13529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05093-AB9D-4950-9DD5-FADA25644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C41E-091E-410C-BF9C-1F37DB1F3F87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247B3-67BA-4F5C-AE57-C04C7B4EF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5655C-EC79-4E6B-9238-CD1D0AF04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71F4-68D3-4F7F-82E2-DB7BEE65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1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C37C8121-23AB-4E4C-9824-A835B214281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2E10E93-D0CF-497A-9688-BFE1247E5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21-23AB-4E4C-9824-A835B214281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F2E10E93-D0CF-497A-9688-BFE1247E5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21-23AB-4E4C-9824-A835B214281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F2E10E93-D0CF-497A-9688-BFE1247E5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21-23AB-4E4C-9824-A835B214281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0E93-D0CF-497A-9688-BFE1247E5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21-23AB-4E4C-9824-A835B214281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0E93-D0CF-497A-9688-BFE1247E5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C37C8121-23AB-4E4C-9824-A835B214281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2E10E93-D0CF-497A-9688-BFE1247E5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C37C8121-23AB-4E4C-9824-A835B214281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2E10E93-D0CF-497A-9688-BFE1247E5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37C8121-23AB-4E4C-9824-A835B2142811}" type="datetimeFigureOut">
              <a:rPr lang="en-US" smtClean="0"/>
              <a:pPr/>
              <a:t>2/18/2019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2E10E93-D0CF-497A-9688-BFE1247E5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729DB9-7FDA-49C3-9997-0AA1F51E9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2C420-F2C8-40C4-8DEA-066BE10C7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87479-E0AC-4EC0-BAAD-CA93BB48A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1C41E-091E-410C-BF9C-1F37DB1F3F87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93939-1581-4709-8EC5-E125CE284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2DD99-D933-41B5-A90E-8E86B92C0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A71F4-68D3-4F7F-82E2-DB7BEE65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8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13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13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13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305800" cy="129540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2019 Material Reminders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FD6AD8-ACEE-44BA-B3F6-DD99A2194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088532"/>
            <a:ext cx="3340898" cy="36030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65DAAA-20D1-428F-85B2-F3AC39553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14378"/>
            <a:ext cx="3316511" cy="32128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DBDDD8-B6EB-405F-9026-A7630AA23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2451633"/>
            <a:ext cx="3596952" cy="27129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032EED-8BA2-421C-A59D-100B62F96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288" y="2658815"/>
            <a:ext cx="2039155" cy="12641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61443-A185-4264-A7DE-9A3D91B8B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209" y="247837"/>
            <a:ext cx="7710054" cy="592173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2019 Material Reminders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4D251DD-F145-4AF1-A8C3-631986C77AB6}"/>
              </a:ext>
            </a:extLst>
          </p:cNvPr>
          <p:cNvSpPr txBox="1">
            <a:spLocks/>
          </p:cNvSpPr>
          <p:nvPr/>
        </p:nvSpPr>
        <p:spPr>
          <a:xfrm>
            <a:off x="6938624" y="1474499"/>
            <a:ext cx="2098004" cy="1594119"/>
          </a:xfrm>
          <a:prstGeom prst="rect">
            <a:avLst/>
          </a:prstGeom>
          <a:ln>
            <a:solidFill>
              <a:schemeClr val="tx1">
                <a:alpha val="10000"/>
              </a:schemeClr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alpha val="10000"/>
                  </a:prstClr>
                </a:solidFill>
                <a:latin typeface="Britannic Bold" panose="020B0903060703020204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Fill out Non-Conformance/Non-Performance Spreadsheet as Issues Come Up</a:t>
            </a:r>
          </a:p>
          <a:p>
            <a:pPr marL="257175" indent="-257175" defTabSz="685800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alpha val="10000"/>
                  </a:prstClr>
                </a:solidFill>
                <a:latin typeface="Britannic Bold" panose="020B0903060703020204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Materials Section will Request in October 2019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E7ACDAE-C655-4263-A730-EB05C0B8FCF4}"/>
              </a:ext>
            </a:extLst>
          </p:cNvPr>
          <p:cNvSpPr txBox="1">
            <a:spLocks/>
          </p:cNvSpPr>
          <p:nvPr/>
        </p:nvSpPr>
        <p:spPr>
          <a:xfrm>
            <a:off x="4776355" y="1027719"/>
            <a:ext cx="4096587" cy="2961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en-US" sz="1800" dirty="0">
                <a:solidFill>
                  <a:prstClr val="black"/>
                </a:solidFill>
                <a:latin typeface="Impact" panose="020B0806030902050204" pitchFamily="34" charset="0"/>
              </a:rPr>
              <a:t>SWIG 8-45 For Materials Information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1616C05-C89D-4825-94D0-90E98CB6E3DC}"/>
              </a:ext>
            </a:extLst>
          </p:cNvPr>
          <p:cNvSpPr txBox="1">
            <a:spLocks/>
          </p:cNvSpPr>
          <p:nvPr/>
        </p:nvSpPr>
        <p:spPr>
          <a:xfrm>
            <a:off x="78581" y="4429804"/>
            <a:ext cx="4534422" cy="1210991"/>
          </a:xfrm>
          <a:prstGeom prst="rect">
            <a:avLst/>
          </a:prstGeom>
          <a:ln w="34925">
            <a:solidFill>
              <a:schemeClr val="tx1">
                <a:alpha val="10000"/>
              </a:schemeClr>
            </a:solidFill>
          </a:ln>
        </p:spPr>
        <p:txBody>
          <a:bodyPr vert="horz" lIns="68580" tIns="34290" rIns="68580" bIns="3429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en-US" sz="1800" b="1" dirty="0">
                <a:solidFill>
                  <a:prstClr val="black">
                    <a:alpha val="1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Notify Materials Section Two days prior to placement of: </a:t>
            </a:r>
          </a:p>
          <a:p>
            <a:pPr marL="257175" indent="-257175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prstClr val="black">
                    <a:alpha val="1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HMA</a:t>
            </a:r>
          </a:p>
          <a:p>
            <a:pPr marL="257175" indent="-257175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prstClr val="black">
                    <a:alpha val="1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Base Aggregate</a:t>
            </a:r>
          </a:p>
          <a:p>
            <a:pPr marL="257175" indent="-257175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prstClr val="black">
                    <a:alpha val="1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Concrete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10BC21F-876F-4248-B009-C6B9829B03C8}"/>
              </a:ext>
            </a:extLst>
          </p:cNvPr>
          <p:cNvSpPr txBox="1">
            <a:spLocks/>
          </p:cNvSpPr>
          <p:nvPr/>
        </p:nvSpPr>
        <p:spPr>
          <a:xfrm>
            <a:off x="4678155" y="1479362"/>
            <a:ext cx="2220191" cy="1589256"/>
          </a:xfrm>
          <a:prstGeom prst="rect">
            <a:avLst/>
          </a:prstGeom>
          <a:ln>
            <a:solidFill>
              <a:schemeClr val="tx1">
                <a:alpha val="10000"/>
              </a:schemeClr>
            </a:solidFill>
          </a:ln>
        </p:spPr>
        <p:txBody>
          <a:bodyPr vert="horz" lIns="68580" tIns="34290" rIns="68580" bIns="3429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en-US" sz="1800" b="1" dirty="0">
                <a:solidFill>
                  <a:prstClr val="black">
                    <a:alpha val="10000"/>
                  </a:prstClr>
                </a:solidFill>
                <a:latin typeface="BankGothic Md BT" panose="020B0807020203060204" pitchFamily="34" charset="0"/>
              </a:rPr>
              <a:t>Check That All the Aggregates Being Used Are From A Source That is Approved For the Aggregate’s Intended Use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3CB97-25EC-49C3-834B-752967F112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0"/>
                    </a14:imgEffect>
                  </a14:imgLayer>
                </a14:imgProps>
              </a:ext>
            </a:extLst>
          </a:blip>
          <a:srcRect r="22203" b="2945"/>
          <a:stretch/>
        </p:blipFill>
        <p:spPr>
          <a:xfrm rot="16200000">
            <a:off x="7554460" y="3727547"/>
            <a:ext cx="1223901" cy="16755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CAF174-45F5-4137-9E80-0280CAEC02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0954" y="2688130"/>
            <a:ext cx="2316923" cy="113436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C03232D-3DB6-40BF-8E9A-44A6ED5B504D}"/>
              </a:ext>
            </a:extLst>
          </p:cNvPr>
          <p:cNvSpPr txBox="1">
            <a:spLocks/>
          </p:cNvSpPr>
          <p:nvPr/>
        </p:nvSpPr>
        <p:spPr>
          <a:xfrm>
            <a:off x="92296" y="1057477"/>
            <a:ext cx="4530437" cy="2895876"/>
          </a:xfrm>
          <a:prstGeom prst="rect">
            <a:avLst/>
          </a:prstGeom>
          <a:ln>
            <a:solidFill>
              <a:schemeClr val="tx1">
                <a:alpha val="10000"/>
              </a:schemeClr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en-US" sz="1800" dirty="0">
                <a:solidFill>
                  <a:prstClr val="black">
                    <a:alpha val="10000"/>
                  </a:prstClr>
                </a:solidFill>
                <a:latin typeface="Calibri" panose="020F0502020204030204"/>
              </a:rPr>
              <a:t>Passing Stockpile Test for Aggregates Prior to Placement for Both </a:t>
            </a:r>
            <a:r>
              <a:rPr lang="en-US" sz="1800" b="1" u="sng" dirty="0">
                <a:solidFill>
                  <a:prstClr val="black">
                    <a:alpha val="10000"/>
                  </a:prstClr>
                </a:solidFill>
                <a:latin typeface="Calibri" panose="020F0502020204030204"/>
              </a:rPr>
              <a:t>QC and QV</a:t>
            </a:r>
          </a:p>
          <a:p>
            <a:pPr defTabSz="685800">
              <a:spcBef>
                <a:spcPts val="750"/>
              </a:spcBef>
            </a:pPr>
            <a:endParaRPr lang="en-US" sz="1800" b="1" u="sng" dirty="0">
              <a:solidFill>
                <a:prstClr val="black">
                  <a:alpha val="10000"/>
                </a:prstClr>
              </a:solidFill>
              <a:latin typeface="Calibri" panose="020F0502020204030204"/>
            </a:endParaRPr>
          </a:p>
          <a:p>
            <a:pPr defTabSz="685800">
              <a:spcBef>
                <a:spcPts val="750"/>
              </a:spcBef>
            </a:pPr>
            <a:r>
              <a:rPr lang="en-US" sz="1800" dirty="0">
                <a:solidFill>
                  <a:prstClr val="black">
                    <a:alpha val="10000"/>
                  </a:prstClr>
                </a:solidFill>
                <a:latin typeface="Calibri" panose="020F0502020204030204"/>
              </a:rPr>
              <a:t>Stockpile sampling should be a coordinated effort between QC and QV (Standard Spec 730)</a:t>
            </a:r>
          </a:p>
          <a:p>
            <a:pPr defTabSz="685800">
              <a:spcBef>
                <a:spcPts val="750"/>
              </a:spcBef>
            </a:pPr>
            <a:endParaRPr lang="en-US" sz="1800" dirty="0">
              <a:solidFill>
                <a:prstClr val="black">
                  <a:alpha val="10000"/>
                </a:prstClr>
              </a:solidFill>
              <a:latin typeface="Calibri" panose="020F0502020204030204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FDB781D4-6963-4598-9B92-75C01AF3499A}"/>
              </a:ext>
            </a:extLst>
          </p:cNvPr>
          <p:cNvSpPr txBox="1">
            <a:spLocks/>
          </p:cNvSpPr>
          <p:nvPr/>
        </p:nvSpPr>
        <p:spPr>
          <a:xfrm>
            <a:off x="4697170" y="3255311"/>
            <a:ext cx="4339458" cy="2310413"/>
          </a:xfrm>
          <a:prstGeom prst="rect">
            <a:avLst/>
          </a:prstGeom>
          <a:ln>
            <a:solidFill>
              <a:schemeClr val="tx1">
                <a:alpha val="10000"/>
              </a:schemeClr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en-US" sz="1800" b="1" dirty="0">
                <a:solidFill>
                  <a:prstClr val="black">
                    <a:alpha val="10000"/>
                  </a:prstClr>
                </a:solidFill>
                <a:latin typeface="Calibri" panose="020F0502020204030204"/>
              </a:rPr>
              <a:t>Aggregate Minimum Sample Size</a:t>
            </a:r>
          </a:p>
          <a:p>
            <a:pPr defTabSz="685800">
              <a:spcBef>
                <a:spcPts val="750"/>
              </a:spcBef>
            </a:pPr>
            <a:endParaRPr lang="en-US" sz="1800" dirty="0">
              <a:solidFill>
                <a:prstClr val="black">
                  <a:alpha val="10000"/>
                </a:prstClr>
              </a:solidFill>
              <a:latin typeface="Calibri" panose="020F0502020204030204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EB44859-2B1A-45AD-B89E-ADED0277CB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10000"/>
                    </a14:imgEffect>
                    <a14:imgEffect>
                      <a14:brightnessContrast bright="90000" contrast="-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6355" y="3625392"/>
            <a:ext cx="2649682" cy="18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74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032EED-8BA2-421C-A59D-100B62F96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288" y="2658815"/>
            <a:ext cx="2039155" cy="12641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61443-A185-4264-A7DE-9A3D91B8B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209" y="247837"/>
            <a:ext cx="7710054" cy="592173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2019 Material Reminders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4D251DD-F145-4AF1-A8C3-631986C77AB6}"/>
              </a:ext>
            </a:extLst>
          </p:cNvPr>
          <p:cNvSpPr txBox="1">
            <a:spLocks/>
          </p:cNvSpPr>
          <p:nvPr/>
        </p:nvSpPr>
        <p:spPr>
          <a:xfrm>
            <a:off x="6938624" y="1474499"/>
            <a:ext cx="2098004" cy="1594119"/>
          </a:xfrm>
          <a:prstGeom prst="rect">
            <a:avLst/>
          </a:prstGeom>
          <a:ln>
            <a:solidFill>
              <a:schemeClr val="tx1">
                <a:alpha val="10000"/>
              </a:schemeClr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alpha val="10000"/>
                  </a:prstClr>
                </a:solidFill>
                <a:latin typeface="Britannic Bold" panose="020B0903060703020204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Fill out Non-Conformance/Non-Performance Spreadsheet as Issues Come Up</a:t>
            </a:r>
          </a:p>
          <a:p>
            <a:pPr marL="257175" indent="-257175" defTabSz="685800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alpha val="10000"/>
                  </a:prstClr>
                </a:solidFill>
                <a:latin typeface="Britannic Bold" panose="020B0903060703020204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Materials Section will Request in October 2019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E7ACDAE-C655-4263-A730-EB05C0B8FCF4}"/>
              </a:ext>
            </a:extLst>
          </p:cNvPr>
          <p:cNvSpPr txBox="1">
            <a:spLocks/>
          </p:cNvSpPr>
          <p:nvPr/>
        </p:nvSpPr>
        <p:spPr>
          <a:xfrm>
            <a:off x="4776355" y="1027719"/>
            <a:ext cx="4096587" cy="296134"/>
          </a:xfrm>
          <a:prstGeom prst="rect">
            <a:avLst/>
          </a:prstGeom>
          <a:ln>
            <a:solidFill>
              <a:schemeClr val="tx1">
                <a:alpha val="10000"/>
              </a:schemeClr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en-US" sz="1800" dirty="0">
                <a:solidFill>
                  <a:prstClr val="black">
                    <a:alpha val="10000"/>
                  </a:prstClr>
                </a:solidFill>
                <a:latin typeface="Impact" panose="020B0806030902050204" pitchFamily="34" charset="0"/>
              </a:rPr>
              <a:t>SWIG 8-45 For Materials Information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1616C05-C89D-4825-94D0-90E98CB6E3DC}"/>
              </a:ext>
            </a:extLst>
          </p:cNvPr>
          <p:cNvSpPr txBox="1">
            <a:spLocks/>
          </p:cNvSpPr>
          <p:nvPr/>
        </p:nvSpPr>
        <p:spPr>
          <a:xfrm>
            <a:off x="78581" y="4429804"/>
            <a:ext cx="4534422" cy="1210991"/>
          </a:xfrm>
          <a:prstGeom prst="rect">
            <a:avLst/>
          </a:prstGeom>
          <a:ln w="34925">
            <a:solidFill>
              <a:schemeClr val="tx1">
                <a:alpha val="10000"/>
              </a:schemeClr>
            </a:solidFill>
          </a:ln>
        </p:spPr>
        <p:txBody>
          <a:bodyPr vert="horz" lIns="68580" tIns="34290" rIns="68580" bIns="3429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en-US" sz="1800" b="1" dirty="0">
                <a:solidFill>
                  <a:prstClr val="black">
                    <a:alpha val="1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Notify Materials Section Two days prior to placement of: </a:t>
            </a:r>
          </a:p>
          <a:p>
            <a:pPr marL="257175" indent="-257175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prstClr val="black">
                    <a:alpha val="1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HMA</a:t>
            </a:r>
          </a:p>
          <a:p>
            <a:pPr marL="257175" indent="-257175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prstClr val="black">
                    <a:alpha val="1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Base Aggregate</a:t>
            </a:r>
          </a:p>
          <a:p>
            <a:pPr marL="257175" indent="-257175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prstClr val="black">
                    <a:alpha val="1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Concrete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10BC21F-876F-4248-B009-C6B9829B03C8}"/>
              </a:ext>
            </a:extLst>
          </p:cNvPr>
          <p:cNvSpPr txBox="1">
            <a:spLocks/>
          </p:cNvSpPr>
          <p:nvPr/>
        </p:nvSpPr>
        <p:spPr>
          <a:xfrm>
            <a:off x="4678155" y="1479362"/>
            <a:ext cx="2220191" cy="1589256"/>
          </a:xfrm>
          <a:prstGeom prst="rect">
            <a:avLst/>
          </a:prstGeom>
          <a:ln>
            <a:solidFill>
              <a:schemeClr val="tx1">
                <a:alpha val="10000"/>
              </a:schemeClr>
            </a:solidFill>
          </a:ln>
        </p:spPr>
        <p:txBody>
          <a:bodyPr vert="horz" lIns="68580" tIns="34290" rIns="68580" bIns="3429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en-US" sz="1800" b="1" dirty="0">
                <a:solidFill>
                  <a:prstClr val="black">
                    <a:alpha val="10000"/>
                  </a:prstClr>
                </a:solidFill>
                <a:latin typeface="BankGothic Md BT" panose="020B0807020203060204" pitchFamily="34" charset="0"/>
              </a:rPr>
              <a:t>Check That All the Aggregates Being Used Are From A Source That is Approved For the Aggregate’s Intended Use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4FAA9F7-FB34-4FF9-81BF-15DA1FD8D09F}"/>
              </a:ext>
            </a:extLst>
          </p:cNvPr>
          <p:cNvSpPr txBox="1">
            <a:spLocks/>
          </p:cNvSpPr>
          <p:nvPr/>
        </p:nvSpPr>
        <p:spPr>
          <a:xfrm>
            <a:off x="78581" y="5696447"/>
            <a:ext cx="8885310" cy="21078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*There are Plenty of Changes to All Materials so Check the Standard Spec, ASP 6, and CMM (Or You Can Always Call a Materials Team Member)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3CB97-25EC-49C3-834B-752967F112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0"/>
                    </a14:imgEffect>
                  </a14:imgLayer>
                </a14:imgProps>
              </a:ext>
            </a:extLst>
          </a:blip>
          <a:srcRect r="22203" b="2945"/>
          <a:stretch/>
        </p:blipFill>
        <p:spPr>
          <a:xfrm rot="16200000">
            <a:off x="7554460" y="3727547"/>
            <a:ext cx="1223901" cy="16755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CAF174-45F5-4137-9E80-0280CAEC02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609" y="2688130"/>
            <a:ext cx="2316923" cy="113436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C03232D-3DB6-40BF-8E9A-44A6ED5B504D}"/>
              </a:ext>
            </a:extLst>
          </p:cNvPr>
          <p:cNvSpPr txBox="1">
            <a:spLocks/>
          </p:cNvSpPr>
          <p:nvPr/>
        </p:nvSpPr>
        <p:spPr>
          <a:xfrm>
            <a:off x="92296" y="1057477"/>
            <a:ext cx="4530437" cy="2895876"/>
          </a:xfrm>
          <a:prstGeom prst="rect">
            <a:avLst/>
          </a:prstGeom>
          <a:ln>
            <a:solidFill>
              <a:schemeClr val="tx1">
                <a:alpha val="10000"/>
              </a:schemeClr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en-US" sz="1800" dirty="0">
                <a:solidFill>
                  <a:prstClr val="black">
                    <a:alpha val="10000"/>
                  </a:prstClr>
                </a:solidFill>
                <a:latin typeface="Calibri" panose="020F0502020204030204"/>
              </a:rPr>
              <a:t>Passing Stockpile Test for Aggregates Prior to Placement for Both </a:t>
            </a:r>
            <a:r>
              <a:rPr lang="en-US" sz="1800" b="1" u="sng" dirty="0">
                <a:solidFill>
                  <a:prstClr val="black">
                    <a:alpha val="10000"/>
                  </a:prstClr>
                </a:solidFill>
                <a:latin typeface="Calibri" panose="020F0502020204030204"/>
              </a:rPr>
              <a:t>QC and QV</a:t>
            </a:r>
          </a:p>
          <a:p>
            <a:pPr defTabSz="685800">
              <a:spcBef>
                <a:spcPts val="750"/>
              </a:spcBef>
            </a:pPr>
            <a:endParaRPr lang="en-US" sz="1800" b="1" u="sng" dirty="0">
              <a:solidFill>
                <a:prstClr val="black">
                  <a:alpha val="10000"/>
                </a:prstClr>
              </a:solidFill>
              <a:latin typeface="Calibri" panose="020F0502020204030204"/>
            </a:endParaRPr>
          </a:p>
          <a:p>
            <a:pPr defTabSz="685800">
              <a:spcBef>
                <a:spcPts val="750"/>
              </a:spcBef>
            </a:pPr>
            <a:r>
              <a:rPr lang="en-US" sz="1800" dirty="0">
                <a:solidFill>
                  <a:prstClr val="black">
                    <a:alpha val="10000"/>
                  </a:prstClr>
                </a:solidFill>
                <a:latin typeface="Calibri" panose="020F0502020204030204"/>
              </a:rPr>
              <a:t>Stockpile sampling should be a coordinated effort between QC and QV (Standard Spec 730)</a:t>
            </a:r>
          </a:p>
          <a:p>
            <a:pPr defTabSz="685800">
              <a:spcBef>
                <a:spcPts val="750"/>
              </a:spcBef>
            </a:pPr>
            <a:endParaRPr lang="en-US" sz="1800" dirty="0">
              <a:solidFill>
                <a:prstClr val="black">
                  <a:alpha val="10000"/>
                </a:prstClr>
              </a:solidFill>
              <a:latin typeface="Calibri" panose="020F0502020204030204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FDB781D4-6963-4598-9B92-75C01AF3499A}"/>
              </a:ext>
            </a:extLst>
          </p:cNvPr>
          <p:cNvSpPr txBox="1">
            <a:spLocks/>
          </p:cNvSpPr>
          <p:nvPr/>
        </p:nvSpPr>
        <p:spPr>
          <a:xfrm>
            <a:off x="4697170" y="3255311"/>
            <a:ext cx="4339458" cy="2310413"/>
          </a:xfrm>
          <a:prstGeom prst="rect">
            <a:avLst/>
          </a:prstGeom>
          <a:ln>
            <a:solidFill>
              <a:schemeClr val="tx1">
                <a:alpha val="10000"/>
              </a:schemeClr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en-US" sz="1800" b="1" dirty="0">
                <a:solidFill>
                  <a:prstClr val="black">
                    <a:alpha val="10000"/>
                  </a:prstClr>
                </a:solidFill>
                <a:latin typeface="Calibri" panose="020F0502020204030204"/>
              </a:rPr>
              <a:t>Aggregate Minimum Sample Size</a:t>
            </a:r>
          </a:p>
          <a:p>
            <a:pPr defTabSz="685800">
              <a:spcBef>
                <a:spcPts val="750"/>
              </a:spcBef>
            </a:pPr>
            <a:endParaRPr lang="en-US" sz="1800" dirty="0">
              <a:solidFill>
                <a:prstClr val="black">
                  <a:alpha val="10000"/>
                </a:prstClr>
              </a:solidFill>
              <a:latin typeface="Calibri" panose="020F0502020204030204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EB44859-2B1A-45AD-B89E-ADED0277CB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10000"/>
                    </a14:imgEffect>
                    <a14:imgEffect>
                      <a14:brightnessContrast bright="90000" contrast="-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6355" y="3625392"/>
            <a:ext cx="2649682" cy="18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41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609" y="2286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Other Material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Field Reviews</a:t>
            </a:r>
          </a:p>
          <a:p>
            <a:pPr lvl="1"/>
            <a:r>
              <a:rPr lang="en-US" sz="1800" dirty="0"/>
              <a:t>Notify Materials Staff when </a:t>
            </a:r>
          </a:p>
          <a:p>
            <a:pPr marL="411480" lvl="1" indent="0">
              <a:buNone/>
            </a:pPr>
            <a:r>
              <a:rPr lang="en-US" sz="1800" dirty="0"/>
              <a:t>Benchmarks are achieved	</a:t>
            </a:r>
          </a:p>
          <a:p>
            <a:pPr lvl="1"/>
            <a:r>
              <a:rPr lang="en-US" sz="1800" dirty="0"/>
              <a:t>Larger Projects</a:t>
            </a:r>
          </a:p>
          <a:p>
            <a:pPr lvl="1"/>
            <a:r>
              <a:rPr lang="en-US" sz="1800" dirty="0"/>
              <a:t>30% Reviews</a:t>
            </a:r>
          </a:p>
          <a:p>
            <a:pPr lvl="1"/>
            <a:r>
              <a:rPr lang="en-US" sz="1800" dirty="0"/>
              <a:t>60% Reviews</a:t>
            </a:r>
          </a:p>
          <a:p>
            <a:pPr lvl="1"/>
            <a:r>
              <a:rPr lang="en-US" sz="1800" dirty="0"/>
              <a:t>Smaller Projects</a:t>
            </a:r>
          </a:p>
          <a:p>
            <a:pPr lvl="1"/>
            <a:r>
              <a:rPr lang="en-US" sz="1800" dirty="0"/>
              <a:t>50% Review</a:t>
            </a:r>
          </a:p>
          <a:p>
            <a:pPr marL="630936" lvl="2" indent="0">
              <a:buNone/>
            </a:pPr>
            <a:endParaRPr lang="en-US" sz="1800" dirty="0"/>
          </a:p>
          <a:p>
            <a:pPr marL="630936" lvl="2" indent="0">
              <a:buNone/>
            </a:pPr>
            <a:endParaRPr lang="en-US" sz="1800" dirty="0"/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/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015073"/>
              </p:ext>
            </p:extLst>
          </p:nvPr>
        </p:nvGraphicFramePr>
        <p:xfrm>
          <a:off x="4803775" y="1619250"/>
          <a:ext cx="3521075" cy="474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8" name="Document" r:id="rId3" imgW="6099983" imgH="8183306" progId="Word.Document.12">
                  <p:embed/>
                </p:oleObj>
              </mc:Choice>
              <mc:Fallback>
                <p:oleObj name="Document" r:id="rId3" imgW="6099983" imgH="8183306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3775" y="1619250"/>
                        <a:ext cx="3521075" cy="47402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Other Material Reminders Concrete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6705600" cy="4526280"/>
          </a:xfrm>
        </p:spPr>
        <p:txBody>
          <a:bodyPr>
            <a:normAutofit fontScale="92500" lnSpcReduction="20000"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dirty="0"/>
              <a:t>Optimized Gradation for Concrete Pavements</a:t>
            </a:r>
          </a:p>
          <a:p>
            <a:pPr marL="805180" lvl="1" indent="-457200">
              <a:buFont typeface="Arial" panose="020B0604020202020204" pitchFamily="34" charset="0"/>
              <a:buChar char="•"/>
            </a:pPr>
            <a:r>
              <a:rPr lang="en-US" dirty="0"/>
              <a:t>This SPV should be on every concrete paving project that requires slip form paving</a:t>
            </a:r>
          </a:p>
          <a:p>
            <a:pPr marL="347980" lvl="1" indent="0">
              <a:buNone/>
            </a:pPr>
            <a:endParaRPr lang="en-US" dirty="0"/>
          </a:p>
          <a:p>
            <a:pPr marL="805180" lvl="1" indent="-457200">
              <a:buFont typeface="Arial" panose="020B0604020202020204" pitchFamily="34" charset="0"/>
              <a:buChar char="•"/>
            </a:pPr>
            <a:r>
              <a:rPr lang="en-US" dirty="0"/>
              <a:t>This SPV doesn’t require the use of an optimized gradation but gives contractors the option</a:t>
            </a:r>
          </a:p>
          <a:p>
            <a:pPr marL="347980" lvl="1" indent="0">
              <a:buNone/>
            </a:pPr>
            <a:endParaRPr lang="en-US" dirty="0"/>
          </a:p>
          <a:p>
            <a:pPr marL="805180" lvl="1" indent="-457200">
              <a:buFont typeface="Arial" panose="020B0604020202020204" pitchFamily="34" charset="0"/>
              <a:buChar char="•"/>
            </a:pPr>
            <a:r>
              <a:rPr lang="en-US" dirty="0"/>
              <a:t>Can be added through a No Cost Change Order with no incentives if not in contract this year</a:t>
            </a:r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F01BF4-5631-4041-81B9-52BD3ABAB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2467414"/>
            <a:ext cx="1725318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93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Other Material Reminders Concrete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Super Air Meter (SAM)</a:t>
            </a:r>
          </a:p>
          <a:p>
            <a:pPr marL="805180" lvl="1" indent="-457200">
              <a:buFont typeface="Arial" panose="020B0604020202020204" pitchFamily="34" charset="0"/>
              <a:buChar char="•"/>
            </a:pPr>
            <a:r>
              <a:rPr lang="en-US" dirty="0"/>
              <a:t>Now required with concrete pavement through 715.3.1.1 (2)</a:t>
            </a:r>
          </a:p>
          <a:p>
            <a:pPr marL="347980" lvl="1" indent="0">
              <a:buNone/>
            </a:pPr>
            <a:endParaRPr lang="en-US" dirty="0"/>
          </a:p>
          <a:p>
            <a:pPr marL="805180" lvl="1" indent="-457200">
              <a:buFont typeface="Arial" panose="020B0604020202020204" pitchFamily="34" charset="0"/>
              <a:buChar char="•"/>
            </a:pPr>
            <a:r>
              <a:rPr lang="en-US" dirty="0"/>
              <a:t>Exceptions for small quantities, HES, SHES, and approach slabs</a:t>
            </a:r>
          </a:p>
          <a:p>
            <a:pPr marL="347980" lvl="1" indent="0">
              <a:buNone/>
            </a:pPr>
            <a:endParaRPr lang="en-US" dirty="0"/>
          </a:p>
          <a:p>
            <a:pPr marL="805180" lvl="1" indent="-457200">
              <a:buFont typeface="Arial" panose="020B0604020202020204" pitchFamily="34" charset="0"/>
              <a:buChar char="•"/>
            </a:pPr>
            <a:r>
              <a:rPr lang="en-US" dirty="0"/>
              <a:t>Contractor is required to run test and enter it into the MRS for information only</a:t>
            </a:r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2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Other Material Reminders Concrete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723BD0-F843-47E4-8C83-651F446A7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133600"/>
            <a:ext cx="2218685" cy="3467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DA7FB9-8FB0-4C00-83F5-829FD481A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115766"/>
            <a:ext cx="3179055" cy="369093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D41DC7-4184-4218-8022-CB7E13D91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6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Super Air Meter		      Air Meter</a:t>
            </a:r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67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Other Material Reminders Concrete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921A4C-EAB8-4B90-9A99-C772811C7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156" y="2362200"/>
            <a:ext cx="6643688" cy="325421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21C87C-FE14-4DFF-88FB-A87E52B3D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6280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r>
              <a:rPr lang="en-US" dirty="0"/>
              <a:t>What is different about the Super Air Meter?</a:t>
            </a:r>
          </a:p>
        </p:txBody>
      </p:sp>
    </p:spTree>
    <p:extLst>
      <p:ext uri="{BB962C8B-B14F-4D97-AF65-F5344CB8AC3E}">
        <p14:creationId xmlns:p14="http://schemas.microsoft.com/office/powerpoint/2010/main" val="2254969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Other Material Reminders Concrete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New QV testing frequency for concrete pavement (715.3.1.3 (1))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1 QV tests for every 5 QC with at least 1 QV test per lot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Example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4 Lots with 8 QC tests/Lot = 32 QC Tests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Will need 7 QV tests with at least one in each lot</a:t>
            </a:r>
          </a:p>
          <a:p>
            <a:pPr marL="411480" lvl="1" indent="0">
              <a:buNone/>
            </a:pPr>
            <a:endParaRPr lang="en-US" dirty="0"/>
          </a:p>
          <a:p>
            <a:pPr lvl="1"/>
            <a:r>
              <a:rPr lang="en-US" sz="2400" dirty="0"/>
              <a:t>Example</a:t>
            </a:r>
          </a:p>
          <a:p>
            <a:pPr lvl="2"/>
            <a:r>
              <a:rPr lang="en-US" sz="2000" dirty="0"/>
              <a:t>6 Lots with 4 QC tests/lot = 24 QC Tests</a:t>
            </a:r>
          </a:p>
          <a:p>
            <a:pPr lvl="2"/>
            <a:r>
              <a:rPr lang="en-US" sz="2000" dirty="0"/>
              <a:t>Will need 6 QV tests to get one in each lot</a:t>
            </a:r>
          </a:p>
        </p:txBody>
      </p:sp>
    </p:spTree>
    <p:extLst>
      <p:ext uri="{BB962C8B-B14F-4D97-AF65-F5344CB8AC3E}">
        <p14:creationId xmlns:p14="http://schemas.microsoft.com/office/powerpoint/2010/main" val="2921758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Upcoming HMA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077200" cy="444976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Part 1 – Two Online HMA Training through the </a:t>
            </a:r>
            <a:r>
              <a:rPr lang="en-US" dirty="0" err="1"/>
              <a:t>LearnCenter</a:t>
            </a:r>
            <a:endParaRPr lang="en-US" dirty="0"/>
          </a:p>
          <a:p>
            <a:pPr marL="411480" lvl="1" indent="0">
              <a:buNone/>
            </a:pPr>
            <a:endParaRPr lang="en-US" dirty="0"/>
          </a:p>
          <a:p>
            <a:pPr marL="630936" lvl="2" indent="0">
              <a:buNone/>
            </a:pPr>
            <a:r>
              <a:rPr lang="en-US" dirty="0"/>
              <a:t>1) Type “AASHTO TC3 HMA Paving Field Inspection” into the search bar</a:t>
            </a:r>
          </a:p>
          <a:p>
            <a:pPr lvl="2"/>
            <a:endParaRPr lang="en-US" dirty="0"/>
          </a:p>
          <a:p>
            <a:pPr marL="630936" lvl="2" indent="0">
              <a:buNone/>
            </a:pPr>
            <a:r>
              <a:rPr lang="en-US" dirty="0"/>
              <a:t>2) Also available April 1</a:t>
            </a:r>
            <a:r>
              <a:rPr lang="en-US" baseline="30000" dirty="0"/>
              <a:t>st</a:t>
            </a:r>
            <a:r>
              <a:rPr lang="en-US" dirty="0"/>
              <a:t> will be an online 2019 PWL Training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Upcoming HMA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Part 2 – March 7</a:t>
            </a:r>
            <a:r>
              <a:rPr lang="en-US" baseline="30000" dirty="0"/>
              <a:t>th</a:t>
            </a:r>
            <a:r>
              <a:rPr lang="en-US" dirty="0"/>
              <a:t> in La Crosse</a:t>
            </a:r>
          </a:p>
          <a:p>
            <a:pPr lvl="2"/>
            <a:r>
              <a:rPr lang="en-US" dirty="0"/>
              <a:t>More in depth HMA classroom training that will cover:</a:t>
            </a:r>
          </a:p>
          <a:p>
            <a:pPr lvl="3"/>
            <a:r>
              <a:rPr lang="en-US" dirty="0"/>
              <a:t>Review of the online trainings</a:t>
            </a:r>
          </a:p>
          <a:p>
            <a:pPr lvl="3"/>
            <a:r>
              <a:rPr lang="en-US" dirty="0"/>
              <a:t>HMA Basics</a:t>
            </a:r>
          </a:p>
          <a:p>
            <a:pPr lvl="3"/>
            <a:r>
              <a:rPr lang="en-US" dirty="0"/>
              <a:t>PWL</a:t>
            </a:r>
          </a:p>
          <a:p>
            <a:pPr lvl="3"/>
            <a:r>
              <a:rPr lang="en-US" dirty="0"/>
              <a:t>SMA</a:t>
            </a:r>
          </a:p>
          <a:p>
            <a:pPr lvl="3"/>
            <a:r>
              <a:rPr lang="en-US" dirty="0"/>
              <a:t>Longitudinal Joint Density</a:t>
            </a:r>
          </a:p>
          <a:p>
            <a:pPr lvl="3"/>
            <a:r>
              <a:rPr lang="en-US" dirty="0"/>
              <a:t>Tack Coat</a:t>
            </a:r>
          </a:p>
          <a:p>
            <a:pPr lvl="3"/>
            <a:r>
              <a:rPr lang="en-US" dirty="0"/>
              <a:t>Lab testing </a:t>
            </a:r>
          </a:p>
          <a:p>
            <a:pPr lvl="3"/>
            <a:r>
              <a:rPr lang="en-US" dirty="0"/>
              <a:t>Etc.</a:t>
            </a:r>
          </a:p>
          <a:p>
            <a:pPr marL="822960" lvl="3" indent="0">
              <a:buNone/>
            </a:pPr>
            <a:r>
              <a:rPr lang="en-US" dirty="0"/>
              <a:t>*Lab open house after the training for demonstrations on HMA testing practices</a:t>
            </a:r>
          </a:p>
        </p:txBody>
      </p:sp>
    </p:spTree>
    <p:extLst>
      <p:ext uri="{BB962C8B-B14F-4D97-AF65-F5344CB8AC3E}">
        <p14:creationId xmlns:p14="http://schemas.microsoft.com/office/powerpoint/2010/main" val="1848298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TSS 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Anne Wallace</a:t>
            </a:r>
          </a:p>
          <a:p>
            <a:pPr lvl="1"/>
            <a:r>
              <a:rPr lang="en-US" sz="2000" dirty="0"/>
              <a:t>Materials Supervisor</a:t>
            </a:r>
          </a:p>
          <a:p>
            <a:r>
              <a:rPr lang="en-US" sz="2000" dirty="0"/>
              <a:t>Travis Mikshowsky</a:t>
            </a:r>
          </a:p>
          <a:p>
            <a:pPr lvl="1"/>
            <a:r>
              <a:rPr lang="en-US" sz="2000" dirty="0"/>
              <a:t>Soils and Materials Engineer				</a:t>
            </a:r>
          </a:p>
          <a:p>
            <a:r>
              <a:rPr lang="en-US" sz="2000" dirty="0"/>
              <a:t>Jeanette Frazer</a:t>
            </a:r>
          </a:p>
          <a:p>
            <a:pPr lvl="1"/>
            <a:r>
              <a:rPr lang="en-US" sz="2000" dirty="0"/>
              <a:t>IA Specialist</a:t>
            </a:r>
          </a:p>
          <a:p>
            <a:r>
              <a:rPr lang="en-US" sz="2000" dirty="0"/>
              <a:t>Steve Ames	</a:t>
            </a:r>
          </a:p>
          <a:p>
            <a:pPr lvl="1"/>
            <a:r>
              <a:rPr lang="en-US" sz="2000" dirty="0"/>
              <a:t>HMA Specialist</a:t>
            </a:r>
          </a:p>
          <a:p>
            <a:r>
              <a:rPr lang="en-US" sz="2000" dirty="0"/>
              <a:t>Scott Willinger</a:t>
            </a:r>
          </a:p>
          <a:p>
            <a:pPr lvl="1"/>
            <a:r>
              <a:rPr lang="en-US" sz="2000" dirty="0"/>
              <a:t>Railroad/Materials Specialist</a:t>
            </a:r>
          </a:p>
          <a:p>
            <a:r>
              <a:rPr lang="en-US" sz="2000" dirty="0"/>
              <a:t>Bill Kobleska</a:t>
            </a:r>
          </a:p>
          <a:p>
            <a:pPr lvl="1"/>
            <a:r>
              <a:rPr lang="en-US" sz="2000" dirty="0"/>
              <a:t>Lab Coordinator</a:t>
            </a:r>
          </a:p>
          <a:p>
            <a:pPr marL="411480" lvl="1" indent="0">
              <a:buNone/>
            </a:pPr>
            <a:endParaRPr lang="en-US" sz="11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B9CE8B-305D-43DE-9B9B-506334C7A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752600"/>
            <a:ext cx="4523624" cy="4590686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017CAD60-FFA5-4951-940C-F1904F0D5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83202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21071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1443-A185-4264-A7DE-9A3D91B8B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209" y="247837"/>
            <a:ext cx="7710054" cy="592173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2019 Material Reminders</a:t>
            </a:r>
          </a:p>
        </p:txBody>
      </p:sp>
    </p:spTree>
    <p:extLst>
      <p:ext uri="{BB962C8B-B14F-4D97-AF65-F5344CB8AC3E}">
        <p14:creationId xmlns:p14="http://schemas.microsoft.com/office/powerpoint/2010/main" val="652651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032EED-8BA2-421C-A59D-100B62F96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88" y="2658815"/>
            <a:ext cx="2039155" cy="12641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61443-A185-4264-A7DE-9A3D91B8B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209" y="247837"/>
            <a:ext cx="7710054" cy="592173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2019 Material Reminders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CAF174-45F5-4137-9E80-0280CAEC0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975" y="2693124"/>
            <a:ext cx="2316923" cy="113436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C03232D-3DB6-40BF-8E9A-44A6ED5B504D}"/>
              </a:ext>
            </a:extLst>
          </p:cNvPr>
          <p:cNvSpPr txBox="1">
            <a:spLocks/>
          </p:cNvSpPr>
          <p:nvPr/>
        </p:nvSpPr>
        <p:spPr>
          <a:xfrm>
            <a:off x="92296" y="1057477"/>
            <a:ext cx="4530437" cy="28958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Passing Stockpile Test for Aggregates Prior to Placement for Both </a:t>
            </a:r>
            <a:r>
              <a:rPr lang="en-US" sz="1800" b="1" u="sng" dirty="0">
                <a:solidFill>
                  <a:prstClr val="black"/>
                </a:solidFill>
                <a:latin typeface="Calibri" panose="020F0502020204030204"/>
              </a:rPr>
              <a:t>QC and QV</a:t>
            </a:r>
          </a:p>
          <a:p>
            <a:pPr defTabSz="685800">
              <a:spcBef>
                <a:spcPts val="750"/>
              </a:spcBef>
            </a:pPr>
            <a:endParaRPr lang="en-US" sz="1800" b="1" u="sng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spcBef>
                <a:spcPts val="750"/>
              </a:spcBef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Stockpile sampling should be a coordinated effort between QC and QV (Standard Spec 730)</a:t>
            </a:r>
          </a:p>
          <a:p>
            <a:pPr defTabSz="685800">
              <a:spcBef>
                <a:spcPts val="750"/>
              </a:spcBef>
            </a:pP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96813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032EED-8BA2-421C-A59D-100B62F96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288" y="2658815"/>
            <a:ext cx="2039155" cy="12641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61443-A185-4264-A7DE-9A3D91B8B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209" y="247837"/>
            <a:ext cx="7710054" cy="592173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bg1">
                    <a:lumMod val="95000"/>
                    <a:alpha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2019 Material Reminders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CAF174-45F5-4137-9E80-0280CAEC0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9975" y="2693124"/>
            <a:ext cx="2316923" cy="113436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1117600" dist="50800" dir="5400000" algn="ctr" rotWithShape="0">
              <a:schemeClr val="tx2">
                <a:lumMod val="60000"/>
                <a:lumOff val="40000"/>
                <a:alpha val="5000"/>
              </a:schemeClr>
            </a:outerShdw>
          </a:effec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C03232D-3DB6-40BF-8E9A-44A6ED5B504D}"/>
              </a:ext>
            </a:extLst>
          </p:cNvPr>
          <p:cNvSpPr txBox="1">
            <a:spLocks/>
          </p:cNvSpPr>
          <p:nvPr/>
        </p:nvSpPr>
        <p:spPr>
          <a:xfrm>
            <a:off x="92296" y="1057477"/>
            <a:ext cx="4530437" cy="2895876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4000"/>
              </a:srgbClr>
            </a:outerShdw>
          </a:effectLst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en-US" sz="1800" dirty="0">
                <a:solidFill>
                  <a:prstClr val="black">
                    <a:alpha val="5000"/>
                  </a:prstClr>
                </a:solidFill>
                <a:latin typeface="Calibri" panose="020F0502020204030204"/>
              </a:rPr>
              <a:t>Passing Stockpile Test for Aggregates Prior to Placement for Both </a:t>
            </a:r>
            <a:r>
              <a:rPr lang="en-US" sz="1800" b="1" u="sng" dirty="0">
                <a:solidFill>
                  <a:prstClr val="black">
                    <a:alpha val="5000"/>
                  </a:prstClr>
                </a:solidFill>
                <a:latin typeface="Calibri" panose="020F0502020204030204"/>
              </a:rPr>
              <a:t>QC and QV</a:t>
            </a:r>
          </a:p>
          <a:p>
            <a:pPr defTabSz="685800">
              <a:spcBef>
                <a:spcPts val="750"/>
              </a:spcBef>
            </a:pPr>
            <a:endParaRPr lang="en-US" sz="1800" b="1" u="sng" dirty="0">
              <a:solidFill>
                <a:prstClr val="black">
                  <a:alpha val="5000"/>
                </a:prstClr>
              </a:solidFill>
              <a:latin typeface="Calibri" panose="020F0502020204030204"/>
            </a:endParaRPr>
          </a:p>
          <a:p>
            <a:pPr defTabSz="685800">
              <a:spcBef>
                <a:spcPts val="750"/>
              </a:spcBef>
            </a:pPr>
            <a:r>
              <a:rPr lang="en-US" sz="1800" dirty="0">
                <a:solidFill>
                  <a:prstClr val="black">
                    <a:alpha val="5000"/>
                  </a:prstClr>
                </a:solidFill>
                <a:latin typeface="Calibri" panose="020F0502020204030204"/>
              </a:rPr>
              <a:t>Stockpile sampling should be a coordinated effort between QC and QV (Standard Spec 730)</a:t>
            </a:r>
          </a:p>
          <a:p>
            <a:pPr defTabSz="685800">
              <a:spcBef>
                <a:spcPts val="750"/>
              </a:spcBef>
            </a:pPr>
            <a:endParaRPr lang="en-US" sz="1800" dirty="0">
              <a:solidFill>
                <a:prstClr val="black">
                  <a:alpha val="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33B0FE3-C2DC-4E23-A599-12EEA58CCE3A}"/>
              </a:ext>
            </a:extLst>
          </p:cNvPr>
          <p:cNvSpPr txBox="1">
            <a:spLocks/>
          </p:cNvSpPr>
          <p:nvPr/>
        </p:nvSpPr>
        <p:spPr>
          <a:xfrm>
            <a:off x="228600" y="429984"/>
            <a:ext cx="8229600" cy="6275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QMP Base Aggregate is now in the Standard Specs  (Section 730)</a:t>
            </a:r>
          </a:p>
          <a:p>
            <a:pPr algn="l"/>
            <a:endParaRPr lang="en-US" sz="3000" u="sng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u="sng" dirty="0">
                <a:latin typeface="Calibri" panose="020F0502020204030204" pitchFamily="34" charset="0"/>
                <a:cs typeface="Calibri" panose="020F0502020204030204" pitchFamily="34" charset="0"/>
              </a:rPr>
              <a:t>Passing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Stockpile test prior to placement  </a:t>
            </a:r>
          </a:p>
          <a:p>
            <a:pPr marL="411480" lvl="1"/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	*If either the QC or QV stockpile test fails, Both the QC and QV will resample side by side and rerun the tests</a:t>
            </a:r>
          </a:p>
          <a:p>
            <a:pPr marL="868680" lvl="1" indent="-457200">
              <a:buFont typeface="Arial" panose="020B0604020202020204" pitchFamily="34" charset="0"/>
              <a:buChar char="•"/>
            </a:pPr>
            <a:endParaRPr lang="en-US" sz="3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Pay Reduction Table now in the Spec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Definitions/Extents for Non-Conforming Material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Stockpile tests are valid for multiple projects for up to 60 days from day stockpile test was taken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 lot of other changes</a:t>
            </a:r>
          </a:p>
          <a:p>
            <a:pPr marL="411480" lvl="1"/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946852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FC03232D-3DB6-40BF-8E9A-44A6ED5B504D}"/>
              </a:ext>
            </a:extLst>
          </p:cNvPr>
          <p:cNvSpPr txBox="1">
            <a:spLocks/>
          </p:cNvSpPr>
          <p:nvPr/>
        </p:nvSpPr>
        <p:spPr>
          <a:xfrm>
            <a:off x="125020" y="1052995"/>
            <a:ext cx="4530437" cy="2895876"/>
          </a:xfrm>
          <a:prstGeom prst="rect">
            <a:avLst/>
          </a:prstGeom>
          <a:noFill/>
          <a:ln>
            <a:solidFill>
              <a:schemeClr val="tx1">
                <a:alpha val="10000"/>
              </a:schemeClr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en-US" sz="1800" dirty="0">
                <a:solidFill>
                  <a:prstClr val="black">
                    <a:alpha val="10000"/>
                  </a:prstClr>
                </a:solidFill>
                <a:latin typeface="Calibri" panose="020F0502020204030204"/>
              </a:rPr>
              <a:t>Passing Stockpile Test for Aggregates Prior to Placement for Both </a:t>
            </a:r>
            <a:r>
              <a:rPr lang="en-US" sz="1800" b="1" u="sng" dirty="0">
                <a:solidFill>
                  <a:prstClr val="black">
                    <a:alpha val="10000"/>
                  </a:prstClr>
                </a:solidFill>
                <a:latin typeface="Calibri" panose="020F0502020204030204"/>
              </a:rPr>
              <a:t>QC and QV</a:t>
            </a:r>
          </a:p>
          <a:p>
            <a:pPr defTabSz="685800">
              <a:spcBef>
                <a:spcPts val="750"/>
              </a:spcBef>
            </a:pPr>
            <a:endParaRPr lang="en-US" sz="1800" b="1" u="sng" dirty="0">
              <a:solidFill>
                <a:prstClr val="black">
                  <a:alpha val="10000"/>
                </a:prstClr>
              </a:solidFill>
              <a:latin typeface="Calibri" panose="020F0502020204030204"/>
            </a:endParaRPr>
          </a:p>
          <a:p>
            <a:pPr defTabSz="685800">
              <a:spcBef>
                <a:spcPts val="750"/>
              </a:spcBef>
            </a:pPr>
            <a:r>
              <a:rPr lang="en-US" sz="1800" dirty="0">
                <a:solidFill>
                  <a:prstClr val="black">
                    <a:alpha val="10000"/>
                  </a:prstClr>
                </a:solidFill>
                <a:latin typeface="Calibri" panose="020F0502020204030204"/>
              </a:rPr>
              <a:t>Stockpile sampling should be a coordinated effort between QC and QV (Standard Spec 730)</a:t>
            </a:r>
          </a:p>
          <a:p>
            <a:pPr defTabSz="685800">
              <a:spcBef>
                <a:spcPts val="750"/>
              </a:spcBef>
            </a:pPr>
            <a:endParaRPr lang="en-US" sz="1800" dirty="0">
              <a:solidFill>
                <a:prstClr val="black">
                  <a:alpha val="10000"/>
                </a:prstClr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032EED-8BA2-421C-A59D-100B62F96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288" y="2658815"/>
            <a:ext cx="2039155" cy="12641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61443-A185-4264-A7DE-9A3D91B8B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209" y="247837"/>
            <a:ext cx="7710054" cy="592173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2019 Material Reminders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10BC21F-876F-4248-B009-C6B9829B03C8}"/>
              </a:ext>
            </a:extLst>
          </p:cNvPr>
          <p:cNvSpPr txBox="1">
            <a:spLocks/>
          </p:cNvSpPr>
          <p:nvPr/>
        </p:nvSpPr>
        <p:spPr>
          <a:xfrm>
            <a:off x="4678155" y="1479362"/>
            <a:ext cx="2220191" cy="15892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en-US" sz="1800" b="1" dirty="0">
                <a:solidFill>
                  <a:prstClr val="black"/>
                </a:solidFill>
                <a:latin typeface="BankGothic Md BT" panose="020B0807020203060204" pitchFamily="34" charset="0"/>
              </a:rPr>
              <a:t>Check That All the Aggregates Being Used Are From A Source That is Approved For the Aggregate’s Intended Use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CAF174-45F5-4137-9E80-0280CAEC0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5810" y="2723692"/>
            <a:ext cx="2316923" cy="113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20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032EED-8BA2-421C-A59D-100B62F96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288" y="2658815"/>
            <a:ext cx="2039155" cy="12641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61443-A185-4264-A7DE-9A3D91B8B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209" y="247837"/>
            <a:ext cx="7710054" cy="592173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2019 Material Reminders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1616C05-C89D-4825-94D0-90E98CB6E3DC}"/>
              </a:ext>
            </a:extLst>
          </p:cNvPr>
          <p:cNvSpPr txBox="1">
            <a:spLocks/>
          </p:cNvSpPr>
          <p:nvPr/>
        </p:nvSpPr>
        <p:spPr>
          <a:xfrm>
            <a:off x="78581" y="4429804"/>
            <a:ext cx="4534422" cy="1210991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vert="horz" lIns="68580" tIns="34290" rIns="68580" bIns="3429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Notify Materials Section Two days prior to placement of: </a:t>
            </a:r>
          </a:p>
          <a:p>
            <a:pPr marL="257175" indent="-257175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HMA</a:t>
            </a:r>
          </a:p>
          <a:p>
            <a:pPr marL="257175" indent="-257175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Base Aggregate</a:t>
            </a:r>
          </a:p>
          <a:p>
            <a:pPr marL="257175" indent="-257175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Concrete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10BC21F-876F-4248-B009-C6B9829B03C8}"/>
              </a:ext>
            </a:extLst>
          </p:cNvPr>
          <p:cNvSpPr txBox="1">
            <a:spLocks/>
          </p:cNvSpPr>
          <p:nvPr/>
        </p:nvSpPr>
        <p:spPr>
          <a:xfrm>
            <a:off x="4678155" y="1479362"/>
            <a:ext cx="2220191" cy="1589256"/>
          </a:xfrm>
          <a:prstGeom prst="rect">
            <a:avLst/>
          </a:prstGeom>
          <a:ln>
            <a:solidFill>
              <a:schemeClr val="tx1">
                <a:alpha val="10000"/>
              </a:schemeClr>
            </a:solidFill>
          </a:ln>
        </p:spPr>
        <p:txBody>
          <a:bodyPr vert="horz" lIns="68580" tIns="34290" rIns="68580" bIns="3429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en-US" sz="1800" b="1" dirty="0">
                <a:solidFill>
                  <a:prstClr val="black">
                    <a:alpha val="10000"/>
                  </a:prstClr>
                </a:solidFill>
                <a:latin typeface="BankGothic Md BT" panose="020B0807020203060204" pitchFamily="34" charset="0"/>
              </a:rPr>
              <a:t>Check That All the Aggregates Being Used Are From A Source That is Approved For the Aggregate’s Intended Use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CAF174-45F5-4137-9E80-0280CAEC0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3521" y="2723692"/>
            <a:ext cx="2316923" cy="113436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C03232D-3DB6-40BF-8E9A-44A6ED5B504D}"/>
              </a:ext>
            </a:extLst>
          </p:cNvPr>
          <p:cNvSpPr txBox="1">
            <a:spLocks/>
          </p:cNvSpPr>
          <p:nvPr/>
        </p:nvSpPr>
        <p:spPr>
          <a:xfrm>
            <a:off x="92296" y="1057477"/>
            <a:ext cx="4530437" cy="2895876"/>
          </a:xfrm>
          <a:prstGeom prst="rect">
            <a:avLst/>
          </a:prstGeom>
          <a:ln>
            <a:solidFill>
              <a:schemeClr val="tx1">
                <a:alpha val="10000"/>
              </a:schemeClr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en-US" sz="1800" dirty="0">
                <a:solidFill>
                  <a:prstClr val="black">
                    <a:alpha val="10000"/>
                  </a:prstClr>
                </a:solidFill>
                <a:latin typeface="Calibri" panose="020F0502020204030204"/>
              </a:rPr>
              <a:t>Passing Stockpile Test for Aggregates Prior to Placement for Both </a:t>
            </a:r>
            <a:r>
              <a:rPr lang="en-US" sz="1800" b="1" u="sng" dirty="0">
                <a:solidFill>
                  <a:prstClr val="black">
                    <a:alpha val="10000"/>
                  </a:prstClr>
                </a:solidFill>
                <a:latin typeface="Calibri" panose="020F0502020204030204"/>
              </a:rPr>
              <a:t>QC and QV</a:t>
            </a:r>
          </a:p>
          <a:p>
            <a:pPr defTabSz="685800">
              <a:spcBef>
                <a:spcPts val="750"/>
              </a:spcBef>
            </a:pPr>
            <a:endParaRPr lang="en-US" sz="1800" b="1" u="sng" dirty="0">
              <a:solidFill>
                <a:prstClr val="black">
                  <a:alpha val="10000"/>
                </a:prstClr>
              </a:solidFill>
              <a:latin typeface="Calibri" panose="020F0502020204030204"/>
            </a:endParaRPr>
          </a:p>
          <a:p>
            <a:pPr defTabSz="685800">
              <a:spcBef>
                <a:spcPts val="750"/>
              </a:spcBef>
            </a:pPr>
            <a:r>
              <a:rPr lang="en-US" sz="1800" dirty="0">
                <a:solidFill>
                  <a:prstClr val="black">
                    <a:alpha val="10000"/>
                  </a:prstClr>
                </a:solidFill>
                <a:latin typeface="Calibri" panose="020F0502020204030204"/>
              </a:rPr>
              <a:t>Stockpile sampling should be a coordinated effort between QC and QV (Standard Spec 730)</a:t>
            </a:r>
          </a:p>
          <a:p>
            <a:pPr defTabSz="685800">
              <a:spcBef>
                <a:spcPts val="750"/>
              </a:spcBef>
            </a:pPr>
            <a:endParaRPr lang="en-US" sz="1800" dirty="0">
              <a:solidFill>
                <a:prstClr val="black">
                  <a:alpha val="10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83465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032EED-8BA2-421C-A59D-100B62F96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288" y="2658815"/>
            <a:ext cx="2039155" cy="12641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61443-A185-4264-A7DE-9A3D91B8B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209" y="247837"/>
            <a:ext cx="7710054" cy="592173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2019 Material Reminders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1616C05-C89D-4825-94D0-90E98CB6E3DC}"/>
              </a:ext>
            </a:extLst>
          </p:cNvPr>
          <p:cNvSpPr txBox="1">
            <a:spLocks/>
          </p:cNvSpPr>
          <p:nvPr/>
        </p:nvSpPr>
        <p:spPr>
          <a:xfrm>
            <a:off x="78581" y="4429804"/>
            <a:ext cx="4534422" cy="1210991"/>
          </a:xfrm>
          <a:prstGeom prst="rect">
            <a:avLst/>
          </a:prstGeom>
          <a:ln w="34925">
            <a:solidFill>
              <a:schemeClr val="tx1">
                <a:alpha val="10000"/>
              </a:schemeClr>
            </a:solidFill>
          </a:ln>
        </p:spPr>
        <p:txBody>
          <a:bodyPr vert="horz" lIns="68580" tIns="34290" rIns="68580" bIns="3429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en-US" sz="1800" b="1" dirty="0">
                <a:solidFill>
                  <a:prstClr val="black">
                    <a:alpha val="1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Notify Materials Section Two days prior to placement of: </a:t>
            </a:r>
          </a:p>
          <a:p>
            <a:pPr marL="257175" indent="-257175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prstClr val="black">
                    <a:alpha val="1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HMA</a:t>
            </a:r>
          </a:p>
          <a:p>
            <a:pPr marL="257175" indent="-257175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prstClr val="black">
                    <a:alpha val="1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Base Aggregate</a:t>
            </a:r>
          </a:p>
          <a:p>
            <a:pPr marL="257175" indent="-257175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prstClr val="black">
                    <a:alpha val="1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Concrete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10BC21F-876F-4248-B009-C6B9829B03C8}"/>
              </a:ext>
            </a:extLst>
          </p:cNvPr>
          <p:cNvSpPr txBox="1">
            <a:spLocks/>
          </p:cNvSpPr>
          <p:nvPr/>
        </p:nvSpPr>
        <p:spPr>
          <a:xfrm>
            <a:off x="4706898" y="1491324"/>
            <a:ext cx="2220191" cy="1589256"/>
          </a:xfrm>
          <a:prstGeom prst="rect">
            <a:avLst/>
          </a:prstGeom>
          <a:ln>
            <a:solidFill>
              <a:schemeClr val="tx1">
                <a:alpha val="10000"/>
              </a:schemeClr>
            </a:solidFill>
          </a:ln>
        </p:spPr>
        <p:txBody>
          <a:bodyPr vert="horz" lIns="68580" tIns="34290" rIns="68580" bIns="3429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en-US" sz="1800" b="1" dirty="0">
                <a:solidFill>
                  <a:prstClr val="black">
                    <a:alpha val="10000"/>
                  </a:prstClr>
                </a:solidFill>
                <a:latin typeface="BankGothic Md BT" panose="020B0807020203060204" pitchFamily="34" charset="0"/>
              </a:rPr>
              <a:t>Check That All the Aggregates Being Used Are From A Source That is Approved For the Aggregate’s Intended Use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3CB97-25EC-49C3-834B-752967F112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203" b="2945"/>
          <a:stretch/>
        </p:blipFill>
        <p:spPr>
          <a:xfrm rot="16200000">
            <a:off x="7554460" y="3727547"/>
            <a:ext cx="1223901" cy="16755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CAF174-45F5-4137-9E80-0280CAEC02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9975" y="2693124"/>
            <a:ext cx="2316923" cy="113436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C03232D-3DB6-40BF-8E9A-44A6ED5B504D}"/>
              </a:ext>
            </a:extLst>
          </p:cNvPr>
          <p:cNvSpPr txBox="1">
            <a:spLocks/>
          </p:cNvSpPr>
          <p:nvPr/>
        </p:nvSpPr>
        <p:spPr>
          <a:xfrm>
            <a:off x="92296" y="1057477"/>
            <a:ext cx="4530437" cy="2895876"/>
          </a:xfrm>
          <a:prstGeom prst="rect">
            <a:avLst/>
          </a:prstGeom>
          <a:ln>
            <a:solidFill>
              <a:schemeClr val="tx1">
                <a:alpha val="10000"/>
              </a:schemeClr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en-US" sz="1800" dirty="0">
                <a:solidFill>
                  <a:prstClr val="black">
                    <a:alpha val="10000"/>
                  </a:prstClr>
                </a:solidFill>
                <a:latin typeface="Calibri" panose="020F0502020204030204"/>
              </a:rPr>
              <a:t>Passing Stockpile Test for Aggregates Prior to Placement for Both </a:t>
            </a:r>
            <a:r>
              <a:rPr lang="en-US" sz="1800" b="1" u="sng" dirty="0">
                <a:solidFill>
                  <a:prstClr val="black">
                    <a:alpha val="10000"/>
                  </a:prstClr>
                </a:solidFill>
                <a:latin typeface="Calibri" panose="020F0502020204030204"/>
              </a:rPr>
              <a:t>QC and QV</a:t>
            </a:r>
          </a:p>
          <a:p>
            <a:pPr defTabSz="685800">
              <a:spcBef>
                <a:spcPts val="750"/>
              </a:spcBef>
            </a:pPr>
            <a:endParaRPr lang="en-US" sz="1800" b="1" u="sng" dirty="0">
              <a:solidFill>
                <a:prstClr val="black">
                  <a:alpha val="10000"/>
                </a:prstClr>
              </a:solidFill>
              <a:latin typeface="Calibri" panose="020F0502020204030204"/>
            </a:endParaRPr>
          </a:p>
          <a:p>
            <a:pPr defTabSz="685800">
              <a:spcBef>
                <a:spcPts val="750"/>
              </a:spcBef>
            </a:pPr>
            <a:r>
              <a:rPr lang="en-US" sz="1800" dirty="0">
                <a:solidFill>
                  <a:prstClr val="black">
                    <a:alpha val="10000"/>
                  </a:prstClr>
                </a:solidFill>
                <a:latin typeface="Calibri" panose="020F0502020204030204"/>
              </a:rPr>
              <a:t>Stockpile sampling should be a coordinated effort between QC and QV (Standard Spec 730)</a:t>
            </a:r>
          </a:p>
          <a:p>
            <a:pPr defTabSz="685800">
              <a:spcBef>
                <a:spcPts val="750"/>
              </a:spcBef>
            </a:pPr>
            <a:endParaRPr lang="en-US" sz="1800" dirty="0">
              <a:solidFill>
                <a:prstClr val="black">
                  <a:alpha val="10000"/>
                </a:prstClr>
              </a:solidFill>
              <a:latin typeface="Calibri" panose="020F0502020204030204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FDB781D4-6963-4598-9B92-75C01AF3499A}"/>
              </a:ext>
            </a:extLst>
          </p:cNvPr>
          <p:cNvSpPr txBox="1">
            <a:spLocks/>
          </p:cNvSpPr>
          <p:nvPr/>
        </p:nvSpPr>
        <p:spPr>
          <a:xfrm>
            <a:off x="4697170" y="3255311"/>
            <a:ext cx="4339458" cy="23104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Aggregate Minimum Sample Size</a:t>
            </a:r>
          </a:p>
          <a:p>
            <a:pPr defTabSz="685800">
              <a:spcBef>
                <a:spcPts val="750"/>
              </a:spcBef>
            </a:pP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EB44859-2B1A-45AD-B89E-ADED0277CB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6355" y="3625392"/>
            <a:ext cx="2649682" cy="18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12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032EED-8BA2-421C-A59D-100B62F96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288" y="2658815"/>
            <a:ext cx="2039155" cy="12641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61443-A185-4264-A7DE-9A3D91B8B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209" y="247837"/>
            <a:ext cx="7710054" cy="592173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2019 Material Reminders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4D251DD-F145-4AF1-A8C3-631986C77AB6}"/>
              </a:ext>
            </a:extLst>
          </p:cNvPr>
          <p:cNvSpPr txBox="1">
            <a:spLocks/>
          </p:cNvSpPr>
          <p:nvPr/>
        </p:nvSpPr>
        <p:spPr>
          <a:xfrm>
            <a:off x="6938624" y="1474499"/>
            <a:ext cx="2098004" cy="15941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Britannic Bold" panose="020B0903060703020204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Fill out Non-Conformance/Non-Performance Spreadsheet as Issues Come Up</a:t>
            </a:r>
          </a:p>
          <a:p>
            <a:pPr marL="257175" indent="-257175" defTabSz="685800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Britannic Bold" panose="020B0903060703020204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Materials Section will Request in October 2019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1616C05-C89D-4825-94D0-90E98CB6E3DC}"/>
              </a:ext>
            </a:extLst>
          </p:cNvPr>
          <p:cNvSpPr txBox="1">
            <a:spLocks/>
          </p:cNvSpPr>
          <p:nvPr/>
        </p:nvSpPr>
        <p:spPr>
          <a:xfrm>
            <a:off x="78581" y="4429804"/>
            <a:ext cx="4534422" cy="1210991"/>
          </a:xfrm>
          <a:prstGeom prst="rect">
            <a:avLst/>
          </a:prstGeom>
          <a:ln w="34925">
            <a:solidFill>
              <a:schemeClr val="tx1">
                <a:alpha val="10000"/>
              </a:schemeClr>
            </a:solidFill>
          </a:ln>
        </p:spPr>
        <p:txBody>
          <a:bodyPr vert="horz" lIns="68580" tIns="34290" rIns="68580" bIns="3429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en-US" sz="1800" b="1" dirty="0">
                <a:solidFill>
                  <a:prstClr val="black">
                    <a:alpha val="1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Notify Materials Section Two days prior to placement of: </a:t>
            </a:r>
          </a:p>
          <a:p>
            <a:pPr marL="257175" indent="-257175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prstClr val="black">
                    <a:alpha val="1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HMA</a:t>
            </a:r>
          </a:p>
          <a:p>
            <a:pPr marL="257175" indent="-257175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prstClr val="black">
                    <a:alpha val="1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Base Aggregate</a:t>
            </a:r>
          </a:p>
          <a:p>
            <a:pPr marL="257175" indent="-257175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prstClr val="black">
                    <a:alpha val="1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Concrete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10BC21F-876F-4248-B009-C6B9829B03C8}"/>
              </a:ext>
            </a:extLst>
          </p:cNvPr>
          <p:cNvSpPr txBox="1">
            <a:spLocks/>
          </p:cNvSpPr>
          <p:nvPr/>
        </p:nvSpPr>
        <p:spPr>
          <a:xfrm>
            <a:off x="4687867" y="1489849"/>
            <a:ext cx="2220191" cy="1589256"/>
          </a:xfrm>
          <a:prstGeom prst="rect">
            <a:avLst/>
          </a:prstGeom>
          <a:ln>
            <a:solidFill>
              <a:schemeClr val="tx1">
                <a:alpha val="10000"/>
              </a:schemeClr>
            </a:solidFill>
          </a:ln>
        </p:spPr>
        <p:txBody>
          <a:bodyPr vert="horz" lIns="68580" tIns="34290" rIns="68580" bIns="3429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en-US" sz="1800" b="1" dirty="0">
                <a:solidFill>
                  <a:prstClr val="black">
                    <a:alpha val="10000"/>
                  </a:prstClr>
                </a:solidFill>
                <a:latin typeface="BankGothic Md BT" panose="020B0807020203060204" pitchFamily="34" charset="0"/>
              </a:rPr>
              <a:t>Check That All the Aggregates Being Used Are From A Source That is Approved For the Aggregate’s Intended Use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3CB97-25EC-49C3-834B-752967F112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0"/>
                    </a14:imgEffect>
                  </a14:imgLayer>
                </a14:imgProps>
              </a:ext>
            </a:extLst>
          </a:blip>
          <a:srcRect r="22203" b="2945"/>
          <a:stretch/>
        </p:blipFill>
        <p:spPr>
          <a:xfrm rot="16200000">
            <a:off x="7554460" y="3727547"/>
            <a:ext cx="1223901" cy="16755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CAF174-45F5-4137-9E80-0280CAEC02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7514" y="2688130"/>
            <a:ext cx="2316923" cy="113436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C03232D-3DB6-40BF-8E9A-44A6ED5B504D}"/>
              </a:ext>
            </a:extLst>
          </p:cNvPr>
          <p:cNvSpPr txBox="1">
            <a:spLocks/>
          </p:cNvSpPr>
          <p:nvPr/>
        </p:nvSpPr>
        <p:spPr>
          <a:xfrm>
            <a:off x="92296" y="1057477"/>
            <a:ext cx="4530437" cy="2895876"/>
          </a:xfrm>
          <a:prstGeom prst="rect">
            <a:avLst/>
          </a:prstGeom>
          <a:ln>
            <a:solidFill>
              <a:schemeClr val="tx1">
                <a:alpha val="10000"/>
              </a:schemeClr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en-US" sz="1800" dirty="0">
                <a:solidFill>
                  <a:prstClr val="black">
                    <a:alpha val="10000"/>
                  </a:prstClr>
                </a:solidFill>
                <a:latin typeface="Calibri" panose="020F0502020204030204"/>
              </a:rPr>
              <a:t>Passing Stockpile Test for Aggregates Prior to Placement for Both </a:t>
            </a:r>
            <a:r>
              <a:rPr lang="en-US" sz="1800" b="1" u="sng" dirty="0">
                <a:solidFill>
                  <a:prstClr val="black">
                    <a:alpha val="10000"/>
                  </a:prstClr>
                </a:solidFill>
                <a:latin typeface="Calibri" panose="020F0502020204030204"/>
              </a:rPr>
              <a:t>QC and QV</a:t>
            </a:r>
          </a:p>
          <a:p>
            <a:pPr defTabSz="685800">
              <a:spcBef>
                <a:spcPts val="750"/>
              </a:spcBef>
            </a:pPr>
            <a:endParaRPr lang="en-US" sz="1800" b="1" u="sng" dirty="0">
              <a:solidFill>
                <a:prstClr val="black">
                  <a:alpha val="10000"/>
                </a:prstClr>
              </a:solidFill>
              <a:latin typeface="Calibri" panose="020F0502020204030204"/>
            </a:endParaRPr>
          </a:p>
          <a:p>
            <a:pPr defTabSz="685800">
              <a:spcBef>
                <a:spcPts val="750"/>
              </a:spcBef>
            </a:pPr>
            <a:r>
              <a:rPr lang="en-US" sz="1800" dirty="0">
                <a:solidFill>
                  <a:prstClr val="black">
                    <a:alpha val="10000"/>
                  </a:prstClr>
                </a:solidFill>
                <a:latin typeface="Calibri" panose="020F0502020204030204"/>
              </a:rPr>
              <a:t>Stockpile sampling should be a coordinated effort between QC and QV (Standard Spec 730)</a:t>
            </a:r>
          </a:p>
          <a:p>
            <a:pPr defTabSz="685800">
              <a:spcBef>
                <a:spcPts val="750"/>
              </a:spcBef>
            </a:pPr>
            <a:endParaRPr lang="en-US" sz="1800" dirty="0">
              <a:solidFill>
                <a:prstClr val="black">
                  <a:alpha val="10000"/>
                </a:prstClr>
              </a:solidFill>
              <a:latin typeface="Calibri" panose="020F0502020204030204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FDB781D4-6963-4598-9B92-75C01AF3499A}"/>
              </a:ext>
            </a:extLst>
          </p:cNvPr>
          <p:cNvSpPr txBox="1">
            <a:spLocks/>
          </p:cNvSpPr>
          <p:nvPr/>
        </p:nvSpPr>
        <p:spPr>
          <a:xfrm>
            <a:off x="4697170" y="3255311"/>
            <a:ext cx="4339458" cy="2310413"/>
          </a:xfrm>
          <a:prstGeom prst="rect">
            <a:avLst/>
          </a:prstGeom>
          <a:ln>
            <a:solidFill>
              <a:schemeClr val="tx1">
                <a:alpha val="10000"/>
              </a:schemeClr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en-US" sz="1800" b="1" dirty="0">
                <a:solidFill>
                  <a:prstClr val="black">
                    <a:alpha val="10000"/>
                  </a:prstClr>
                </a:solidFill>
                <a:latin typeface="Calibri" panose="020F0502020204030204"/>
              </a:rPr>
              <a:t>Aggregate Minimum Sample Size</a:t>
            </a:r>
          </a:p>
          <a:p>
            <a:pPr defTabSz="685800">
              <a:spcBef>
                <a:spcPts val="750"/>
              </a:spcBef>
            </a:pPr>
            <a:endParaRPr lang="en-US" sz="1800" dirty="0">
              <a:solidFill>
                <a:prstClr val="black">
                  <a:alpha val="10000"/>
                </a:prstClr>
              </a:solidFill>
              <a:latin typeface="Calibri" panose="020F0502020204030204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EB44859-2B1A-45AD-B89E-ADED0277CB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10000"/>
                    </a14:imgEffect>
                    <a14:imgEffect>
                      <a14:colorTemperature colorTemp="3415"/>
                    </a14:imgEffect>
                    <a14:imgEffect>
                      <a14:saturation sat="0"/>
                    </a14:imgEffect>
                    <a14:imgEffect>
                      <a14:brightnessContrast bright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6355" y="3625392"/>
            <a:ext cx="2649682" cy="18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17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9942</TotalTime>
  <Words>896</Words>
  <Application>Microsoft Office PowerPoint</Application>
  <PresentationFormat>On-screen Show (4:3)</PresentationFormat>
  <Paragraphs>157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Arial Black</vt:lpstr>
      <vt:lpstr>BankGothic Md BT</vt:lpstr>
      <vt:lpstr>Britannic Bold</vt:lpstr>
      <vt:lpstr>Calibri</vt:lpstr>
      <vt:lpstr>Calibri Light</vt:lpstr>
      <vt:lpstr>Impact</vt:lpstr>
      <vt:lpstr>Rockwell</vt:lpstr>
      <vt:lpstr>Segoe UI Black</vt:lpstr>
      <vt:lpstr>Times New Roman</vt:lpstr>
      <vt:lpstr>Wingdings 2</vt:lpstr>
      <vt:lpstr>Foundry</vt:lpstr>
      <vt:lpstr>Office Theme</vt:lpstr>
      <vt:lpstr>Document</vt:lpstr>
      <vt:lpstr>2019 Material Reminders</vt:lpstr>
      <vt:lpstr>TSS Contacts</vt:lpstr>
      <vt:lpstr>2019 Material Reminders</vt:lpstr>
      <vt:lpstr>2019 Material Reminders</vt:lpstr>
      <vt:lpstr>2019 Material Reminders</vt:lpstr>
      <vt:lpstr>2019 Material Reminders</vt:lpstr>
      <vt:lpstr>2019 Material Reminders</vt:lpstr>
      <vt:lpstr>2019 Material Reminders</vt:lpstr>
      <vt:lpstr>2019 Material Reminders</vt:lpstr>
      <vt:lpstr>2019 Material Reminders</vt:lpstr>
      <vt:lpstr>2019 Material Reminders</vt:lpstr>
      <vt:lpstr>Other Material Reminders</vt:lpstr>
      <vt:lpstr>Other Material Reminders Concrete</vt:lpstr>
      <vt:lpstr>Other Material Reminders Concrete</vt:lpstr>
      <vt:lpstr>Other Material Reminders Concrete</vt:lpstr>
      <vt:lpstr>Other Material Reminders Concrete</vt:lpstr>
      <vt:lpstr>Other Material Reminders Concrete</vt:lpstr>
      <vt:lpstr>Upcoming HMA Training</vt:lpstr>
      <vt:lpstr>Upcoming HMA Training</vt:lpstr>
      <vt:lpstr>Questions?</vt:lpstr>
    </vt:vector>
  </TitlesOfParts>
  <Company>Wisconsin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dotj9k</dc:creator>
  <cp:lastModifiedBy>Mikshowsky, Travis - DOT</cp:lastModifiedBy>
  <cp:revision>479</cp:revision>
  <dcterms:created xsi:type="dcterms:W3CDTF">2015-01-06T13:34:19Z</dcterms:created>
  <dcterms:modified xsi:type="dcterms:W3CDTF">2019-02-18T21:33:00Z</dcterms:modified>
</cp:coreProperties>
</file>