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7" r:id="rId1"/>
  </p:sldMasterIdLst>
  <p:notesMasterIdLst>
    <p:notesMasterId r:id="rId61"/>
  </p:notesMasterIdLst>
  <p:handoutMasterIdLst>
    <p:handoutMasterId r:id="rId62"/>
  </p:handoutMasterIdLst>
  <p:sldIdLst>
    <p:sldId id="316" r:id="rId2"/>
    <p:sldId id="656" r:id="rId3"/>
    <p:sldId id="1003" r:id="rId4"/>
    <p:sldId id="1042" r:id="rId5"/>
    <p:sldId id="1043" r:id="rId6"/>
    <p:sldId id="650" r:id="rId7"/>
    <p:sldId id="380" r:id="rId8"/>
    <p:sldId id="1007" r:id="rId9"/>
    <p:sldId id="1046" r:id="rId10"/>
    <p:sldId id="981" r:id="rId11"/>
    <p:sldId id="954" r:id="rId12"/>
    <p:sldId id="1002" r:id="rId13"/>
    <p:sldId id="1040" r:id="rId14"/>
    <p:sldId id="937" r:id="rId15"/>
    <p:sldId id="894" r:id="rId16"/>
    <p:sldId id="275" r:id="rId17"/>
    <p:sldId id="956" r:id="rId18"/>
    <p:sldId id="652" r:id="rId19"/>
    <p:sldId id="661" r:id="rId20"/>
    <p:sldId id="983" r:id="rId21"/>
    <p:sldId id="293" r:id="rId22"/>
    <p:sldId id="1026" r:id="rId23"/>
    <p:sldId id="265" r:id="rId24"/>
    <p:sldId id="376" r:id="rId25"/>
    <p:sldId id="957" r:id="rId26"/>
    <p:sldId id="296" r:id="rId27"/>
    <p:sldId id="761" r:id="rId28"/>
    <p:sldId id="921" r:id="rId29"/>
    <p:sldId id="768" r:id="rId30"/>
    <p:sldId id="372" r:id="rId31"/>
    <p:sldId id="875" r:id="rId32"/>
    <p:sldId id="938" r:id="rId33"/>
    <p:sldId id="986" r:id="rId34"/>
    <p:sldId id="988" r:id="rId35"/>
    <p:sldId id="651" r:id="rId36"/>
    <p:sldId id="668" r:id="rId37"/>
    <p:sldId id="1012" r:id="rId38"/>
    <p:sldId id="1015" r:id="rId39"/>
    <p:sldId id="987" r:id="rId40"/>
    <p:sldId id="1016" r:id="rId41"/>
    <p:sldId id="505" r:id="rId42"/>
    <p:sldId id="262" r:id="rId43"/>
    <p:sldId id="469" r:id="rId44"/>
    <p:sldId id="512" r:id="rId45"/>
    <p:sldId id="1019" r:id="rId46"/>
    <p:sldId id="672" r:id="rId47"/>
    <p:sldId id="267" r:id="rId48"/>
    <p:sldId id="591" r:id="rId49"/>
    <p:sldId id="442" r:id="rId50"/>
    <p:sldId id="989" r:id="rId51"/>
    <p:sldId id="452" r:id="rId52"/>
    <p:sldId id="1004" r:id="rId53"/>
    <p:sldId id="1010" r:id="rId54"/>
    <p:sldId id="1038" r:id="rId55"/>
    <p:sldId id="1008" r:id="rId56"/>
    <p:sldId id="1044" r:id="rId57"/>
    <p:sldId id="1030" r:id="rId58"/>
    <p:sldId id="655" r:id="rId59"/>
    <p:sldId id="1045" r:id="rId60"/>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ettinger, James - DOT" initials="OJ-D" lastIdx="31" clrIdx="0">
    <p:extLst>
      <p:ext uri="{19B8F6BF-5375-455C-9EA6-DF929625EA0E}">
        <p15:presenceInfo xmlns:p15="http://schemas.microsoft.com/office/powerpoint/2012/main" userId="S-1-5-21-2014430026-1432593244-2068819953-4690" providerId="AD"/>
      </p:ext>
    </p:extLst>
  </p:cmAuthor>
  <p:cmAuthor id="2" name="Howe, Debra S - DOT" initials="HDS-D" lastIdx="5" clrIdx="1">
    <p:extLst>
      <p:ext uri="{19B8F6BF-5375-455C-9EA6-DF929625EA0E}">
        <p15:presenceInfo xmlns:p15="http://schemas.microsoft.com/office/powerpoint/2012/main" userId="Howe, Debra S - DO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66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069" autoAdjust="0"/>
    <p:restoredTop sz="75835" autoAdjust="0"/>
  </p:normalViewPr>
  <p:slideViewPr>
    <p:cSldViewPr>
      <p:cViewPr varScale="1">
        <p:scale>
          <a:sx n="41" d="100"/>
          <a:sy n="41" d="100"/>
        </p:scale>
        <p:origin x="451" y="43"/>
      </p:cViewPr>
      <p:guideLst>
        <p:guide orient="horz" pos="2160"/>
        <p:guide pos="2880"/>
      </p:guideLst>
    </p:cSldViewPr>
  </p:slideViewPr>
  <p:outlineViewPr>
    <p:cViewPr>
      <p:scale>
        <a:sx n="33" d="100"/>
        <a:sy n="33" d="100"/>
      </p:scale>
      <p:origin x="0" y="1146"/>
    </p:cViewPr>
  </p:outlineViewPr>
  <p:notesTextViewPr>
    <p:cViewPr>
      <p:scale>
        <a:sx n="100" d="100"/>
        <a:sy n="100" d="100"/>
      </p:scale>
      <p:origin x="0" y="0"/>
    </p:cViewPr>
  </p:notesTextViewPr>
  <p:sorterViewPr>
    <p:cViewPr>
      <p:scale>
        <a:sx n="100" d="100"/>
        <a:sy n="100" d="100"/>
      </p:scale>
      <p:origin x="0" y="-1173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1026"/>
          <p:cNvSpPr>
            <a:spLocks noGrp="1" noChangeArrowheads="1"/>
          </p:cNvSpPr>
          <p:nvPr>
            <p:ph type="hdr" sz="quarter"/>
          </p:nvPr>
        </p:nvSpPr>
        <p:spPr bwMode="auto">
          <a:xfrm>
            <a:off x="1"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vl1pPr>
          </a:lstStyle>
          <a:p>
            <a:pPr>
              <a:defRPr/>
            </a:pPr>
            <a:endParaRPr lang="en-US" dirty="0"/>
          </a:p>
        </p:txBody>
      </p:sp>
      <p:sp>
        <p:nvSpPr>
          <p:cNvPr id="83971" name="Rectangle 1027"/>
          <p:cNvSpPr>
            <a:spLocks noGrp="1" noChangeArrowheads="1"/>
          </p:cNvSpPr>
          <p:nvPr>
            <p:ph type="dt" sz="quarter" idx="1"/>
          </p:nvPr>
        </p:nvSpPr>
        <p:spPr bwMode="auto">
          <a:xfrm>
            <a:off x="3971927"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vl1pPr>
          </a:lstStyle>
          <a:p>
            <a:pPr>
              <a:defRPr/>
            </a:pPr>
            <a:endParaRPr lang="en-US" dirty="0"/>
          </a:p>
        </p:txBody>
      </p:sp>
      <p:sp>
        <p:nvSpPr>
          <p:cNvPr id="83972" name="Rectangle 1028"/>
          <p:cNvSpPr>
            <a:spLocks noGrp="1" noChangeArrowheads="1"/>
          </p:cNvSpPr>
          <p:nvPr>
            <p:ph type="ftr" sz="quarter" idx="2"/>
          </p:nvPr>
        </p:nvSpPr>
        <p:spPr bwMode="auto">
          <a:xfrm>
            <a:off x="1" y="8831265"/>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vl1pPr>
          </a:lstStyle>
          <a:p>
            <a:pPr>
              <a:defRPr/>
            </a:pPr>
            <a:endParaRPr lang="en-US" dirty="0"/>
          </a:p>
        </p:txBody>
      </p:sp>
      <p:sp>
        <p:nvSpPr>
          <p:cNvPr id="83973" name="Rectangle 1029"/>
          <p:cNvSpPr>
            <a:spLocks noGrp="1" noChangeArrowheads="1"/>
          </p:cNvSpPr>
          <p:nvPr>
            <p:ph type="sldNum" sz="quarter" idx="3"/>
          </p:nvPr>
        </p:nvSpPr>
        <p:spPr bwMode="auto">
          <a:xfrm>
            <a:off x="3971927" y="8831265"/>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vl1pPr>
          </a:lstStyle>
          <a:p>
            <a:pPr>
              <a:defRPr/>
            </a:pPr>
            <a:fld id="{D5A27118-2CB4-4325-A7FD-215C4C20D351}" type="slidenum">
              <a:rPr lang="en-US"/>
              <a:pPr>
                <a:defRPr/>
              </a:pPr>
              <a:t>‹#›</a:t>
            </a:fld>
            <a:endParaRPr lang="en-US" dirty="0"/>
          </a:p>
        </p:txBody>
      </p:sp>
    </p:spTree>
    <p:extLst>
      <p:ext uri="{BB962C8B-B14F-4D97-AF65-F5344CB8AC3E}">
        <p14:creationId xmlns:p14="http://schemas.microsoft.com/office/powerpoint/2010/main" val="19369381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3177" tIns="46589" rIns="93177" bIns="46589" rtlCol="0"/>
          <a:lstStyle>
            <a:lvl1pPr algn="l">
              <a:defRPr sz="1200"/>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a:defRPr sz="1200"/>
            </a:lvl1pPr>
          </a:lstStyle>
          <a:p>
            <a:pPr>
              <a:defRPr/>
            </a:pPr>
            <a:fld id="{FE83F14F-D627-4CA9-9A75-0AC51C696862}" type="datetimeFigureOut">
              <a:rPr lang="en-US"/>
              <a:pPr>
                <a:defRPr/>
              </a:pPr>
              <a:t>3/1/2019</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675" y="4416427"/>
            <a:ext cx="5607050" cy="4183063"/>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8829675"/>
            <a:ext cx="3038475" cy="465138"/>
          </a:xfrm>
          <a:prstGeom prst="rect">
            <a:avLst/>
          </a:prstGeom>
        </p:spPr>
        <p:txBody>
          <a:bodyPr vert="horz" lIns="93177" tIns="46589" rIns="93177" bIns="46589" rtlCol="0" anchor="b"/>
          <a:lstStyle>
            <a:lvl1pPr algn="l">
              <a:defRPr sz="1200"/>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a:defRPr sz="1200"/>
            </a:lvl1pPr>
          </a:lstStyle>
          <a:p>
            <a:pPr>
              <a:defRPr/>
            </a:pPr>
            <a:fld id="{3240A18B-3597-47A2-A734-91F586B947E8}" type="slidenum">
              <a:rPr lang="en-US"/>
              <a:pPr>
                <a:defRPr/>
              </a:pPr>
              <a:t>‹#›</a:t>
            </a:fld>
            <a:endParaRPr lang="en-US" dirty="0"/>
          </a:p>
        </p:txBody>
      </p:sp>
    </p:spTree>
    <p:extLst>
      <p:ext uri="{BB962C8B-B14F-4D97-AF65-F5344CB8AC3E}">
        <p14:creationId xmlns:p14="http://schemas.microsoft.com/office/powerpoint/2010/main" val="7575221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isconsindot.gov/Documents/doing-bus/eng-consultants/cnslt-rsrces/swig/sw-08-00toc.pdf"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dirty="0"/>
              <a:t>Debra Howe, La Crosse </a:t>
            </a:r>
            <a:r>
              <a:rPr lang="en-US" sz="2000" baseline="0" dirty="0"/>
              <a:t>Contract Specialist Advanced (Design and Construction)</a:t>
            </a:r>
          </a:p>
          <a:p>
            <a:r>
              <a:rPr lang="en-US" sz="2000" baseline="0" dirty="0"/>
              <a:t>	</a:t>
            </a:r>
          </a:p>
        </p:txBody>
      </p:sp>
      <p:sp>
        <p:nvSpPr>
          <p:cNvPr id="4" name="Slide Number Placeholder 3"/>
          <p:cNvSpPr>
            <a:spLocks noGrp="1"/>
          </p:cNvSpPr>
          <p:nvPr>
            <p:ph type="sldNum" sz="quarter" idx="10"/>
          </p:nvPr>
        </p:nvSpPr>
        <p:spPr/>
        <p:txBody>
          <a:bodyPr/>
          <a:lstStyle/>
          <a:p>
            <a:pPr>
              <a:defRPr/>
            </a:pPr>
            <a:fld id="{3240A18B-3597-47A2-A734-91F586B947E8}" type="slidenum">
              <a:rPr lang="en-US" smtClean="0"/>
              <a:pPr>
                <a:defRPr/>
              </a:pPr>
              <a:t>1</a:t>
            </a:fld>
            <a:endParaRPr lang="en-US" dirty="0"/>
          </a:p>
        </p:txBody>
      </p:sp>
    </p:spTree>
    <p:extLst>
      <p:ext uri="{BB962C8B-B14F-4D97-AF65-F5344CB8AC3E}">
        <p14:creationId xmlns:p14="http://schemas.microsoft.com/office/powerpoint/2010/main" val="1440305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endParaRPr lang="en-US" sz="2000" dirty="0"/>
          </a:p>
          <a:p>
            <a:pPr marL="342900" indent="-342900">
              <a:buFont typeface="Arial" panose="020B0604020202020204" pitchFamily="34" charset="0"/>
              <a:buChar char="•"/>
            </a:pPr>
            <a:endParaRPr lang="en-US" sz="2000" dirty="0"/>
          </a:p>
        </p:txBody>
      </p:sp>
      <p:sp>
        <p:nvSpPr>
          <p:cNvPr id="4" name="Slide Number Placeholder 3"/>
          <p:cNvSpPr>
            <a:spLocks noGrp="1"/>
          </p:cNvSpPr>
          <p:nvPr>
            <p:ph type="sldNum" sz="quarter" idx="10"/>
          </p:nvPr>
        </p:nvSpPr>
        <p:spPr/>
        <p:txBody>
          <a:bodyPr/>
          <a:lstStyle/>
          <a:p>
            <a:pPr>
              <a:defRPr/>
            </a:pPr>
            <a:fld id="{3240A18B-3597-47A2-A734-91F586B947E8}" type="slidenum">
              <a:rPr lang="en-US" smtClean="0"/>
              <a:pPr>
                <a:defRPr/>
              </a:pPr>
              <a:t>10</a:t>
            </a:fld>
            <a:endParaRPr lang="en-US" dirty="0"/>
          </a:p>
        </p:txBody>
      </p:sp>
    </p:spTree>
    <p:extLst>
      <p:ext uri="{BB962C8B-B14F-4D97-AF65-F5344CB8AC3E}">
        <p14:creationId xmlns:p14="http://schemas.microsoft.com/office/powerpoint/2010/main" val="6594907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2000" dirty="0"/>
          </a:p>
        </p:txBody>
      </p:sp>
      <p:sp>
        <p:nvSpPr>
          <p:cNvPr id="4" name="Slide Number Placeholder 3"/>
          <p:cNvSpPr>
            <a:spLocks noGrp="1"/>
          </p:cNvSpPr>
          <p:nvPr>
            <p:ph type="sldNum" sz="quarter" idx="10"/>
          </p:nvPr>
        </p:nvSpPr>
        <p:spPr/>
        <p:txBody>
          <a:bodyPr/>
          <a:lstStyle/>
          <a:p>
            <a:pPr>
              <a:defRPr/>
            </a:pPr>
            <a:fld id="{3240A18B-3597-47A2-A734-91F586B947E8}" type="slidenum">
              <a:rPr lang="en-US" smtClean="0"/>
              <a:pPr>
                <a:defRPr/>
              </a:pPr>
              <a:t>11</a:t>
            </a:fld>
            <a:endParaRPr lang="en-US" dirty="0"/>
          </a:p>
        </p:txBody>
      </p:sp>
    </p:spTree>
    <p:extLst>
      <p:ext uri="{BB962C8B-B14F-4D97-AF65-F5344CB8AC3E}">
        <p14:creationId xmlns:p14="http://schemas.microsoft.com/office/powerpoint/2010/main" val="41799440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dirty="0"/>
              <a:t>Other important docs to assist you during construction</a:t>
            </a:r>
          </a:p>
        </p:txBody>
      </p:sp>
      <p:sp>
        <p:nvSpPr>
          <p:cNvPr id="4" name="Slide Number Placeholder 3"/>
          <p:cNvSpPr>
            <a:spLocks noGrp="1"/>
          </p:cNvSpPr>
          <p:nvPr>
            <p:ph type="sldNum" sz="quarter" idx="10"/>
          </p:nvPr>
        </p:nvSpPr>
        <p:spPr/>
        <p:txBody>
          <a:bodyPr/>
          <a:lstStyle/>
          <a:p>
            <a:pPr>
              <a:defRPr/>
            </a:pPr>
            <a:fld id="{3240A18B-3597-47A2-A734-91F586B947E8}" type="slidenum">
              <a:rPr lang="en-US" smtClean="0"/>
              <a:pPr>
                <a:defRPr/>
              </a:pPr>
              <a:t>12</a:t>
            </a:fld>
            <a:endParaRPr lang="en-US" dirty="0"/>
          </a:p>
        </p:txBody>
      </p:sp>
    </p:spTree>
    <p:extLst>
      <p:ext uri="{BB962C8B-B14F-4D97-AF65-F5344CB8AC3E}">
        <p14:creationId xmlns:p14="http://schemas.microsoft.com/office/powerpoint/2010/main" val="1836790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2000" dirty="0"/>
          </a:p>
          <a:p>
            <a:endParaRPr lang="en-US" sz="2000" dirty="0"/>
          </a:p>
        </p:txBody>
      </p:sp>
      <p:sp>
        <p:nvSpPr>
          <p:cNvPr id="4" name="Slide Number Placeholder 3"/>
          <p:cNvSpPr>
            <a:spLocks noGrp="1"/>
          </p:cNvSpPr>
          <p:nvPr>
            <p:ph type="sldNum" sz="quarter" idx="10"/>
          </p:nvPr>
        </p:nvSpPr>
        <p:spPr/>
        <p:txBody>
          <a:bodyPr/>
          <a:lstStyle/>
          <a:p>
            <a:pPr>
              <a:defRPr/>
            </a:pPr>
            <a:fld id="{3240A18B-3597-47A2-A734-91F586B947E8}" type="slidenum">
              <a:rPr lang="en-US" smtClean="0"/>
              <a:pPr>
                <a:defRPr/>
              </a:pPr>
              <a:t>13</a:t>
            </a:fld>
            <a:endParaRPr lang="en-US" dirty="0"/>
          </a:p>
        </p:txBody>
      </p:sp>
    </p:spTree>
    <p:extLst>
      <p:ext uri="{BB962C8B-B14F-4D97-AF65-F5344CB8AC3E}">
        <p14:creationId xmlns:p14="http://schemas.microsoft.com/office/powerpoint/2010/main" val="18459308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2000" dirty="0"/>
          </a:p>
        </p:txBody>
      </p:sp>
      <p:sp>
        <p:nvSpPr>
          <p:cNvPr id="4" name="Slide Number Placeholder 3"/>
          <p:cNvSpPr>
            <a:spLocks noGrp="1"/>
          </p:cNvSpPr>
          <p:nvPr>
            <p:ph type="sldNum" sz="quarter" idx="10"/>
          </p:nvPr>
        </p:nvSpPr>
        <p:spPr/>
        <p:txBody>
          <a:bodyPr/>
          <a:lstStyle/>
          <a:p>
            <a:pPr>
              <a:defRPr/>
            </a:pPr>
            <a:fld id="{3240A18B-3597-47A2-A734-91F586B947E8}" type="slidenum">
              <a:rPr lang="en-US" smtClean="0"/>
              <a:pPr>
                <a:defRPr/>
              </a:pPr>
              <a:t>14</a:t>
            </a:fld>
            <a:endParaRPr lang="en-US" dirty="0"/>
          </a:p>
        </p:txBody>
      </p:sp>
    </p:spTree>
    <p:extLst>
      <p:ext uri="{BB962C8B-B14F-4D97-AF65-F5344CB8AC3E}">
        <p14:creationId xmlns:p14="http://schemas.microsoft.com/office/powerpoint/2010/main" val="18731313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2000" dirty="0"/>
          </a:p>
        </p:txBody>
      </p:sp>
      <p:sp>
        <p:nvSpPr>
          <p:cNvPr id="4" name="Slide Number Placeholder 3"/>
          <p:cNvSpPr>
            <a:spLocks noGrp="1"/>
          </p:cNvSpPr>
          <p:nvPr>
            <p:ph type="sldNum" sz="quarter" idx="10"/>
          </p:nvPr>
        </p:nvSpPr>
        <p:spPr/>
        <p:txBody>
          <a:bodyPr/>
          <a:lstStyle/>
          <a:p>
            <a:pPr>
              <a:defRPr/>
            </a:pPr>
            <a:fld id="{3240A18B-3597-47A2-A734-91F586B947E8}" type="slidenum">
              <a:rPr lang="en-US" smtClean="0"/>
              <a:pPr>
                <a:defRPr/>
              </a:pPr>
              <a:t>15</a:t>
            </a:fld>
            <a:endParaRPr lang="en-US" dirty="0"/>
          </a:p>
        </p:txBody>
      </p:sp>
    </p:spTree>
    <p:extLst>
      <p:ext uri="{BB962C8B-B14F-4D97-AF65-F5344CB8AC3E}">
        <p14:creationId xmlns:p14="http://schemas.microsoft.com/office/powerpoint/2010/main" val="4167064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2000" dirty="0"/>
          </a:p>
          <a:p>
            <a:endParaRPr lang="en-US" sz="2000" baseline="0" dirty="0"/>
          </a:p>
        </p:txBody>
      </p:sp>
      <p:sp>
        <p:nvSpPr>
          <p:cNvPr id="4" name="Slide Number Placeholder 3"/>
          <p:cNvSpPr>
            <a:spLocks noGrp="1"/>
          </p:cNvSpPr>
          <p:nvPr>
            <p:ph type="sldNum" sz="quarter" idx="10"/>
          </p:nvPr>
        </p:nvSpPr>
        <p:spPr/>
        <p:txBody>
          <a:bodyPr/>
          <a:lstStyle/>
          <a:p>
            <a:pPr>
              <a:defRPr/>
            </a:pPr>
            <a:fld id="{3240A18B-3597-47A2-A734-91F586B947E8}" type="slidenum">
              <a:rPr lang="en-US" smtClean="0"/>
              <a:pPr>
                <a:defRPr/>
              </a:pPr>
              <a:t>16</a:t>
            </a:fld>
            <a:endParaRPr lang="en-US" dirty="0"/>
          </a:p>
        </p:txBody>
      </p:sp>
    </p:spTree>
    <p:extLst>
      <p:ext uri="{BB962C8B-B14F-4D97-AF65-F5344CB8AC3E}">
        <p14:creationId xmlns:p14="http://schemas.microsoft.com/office/powerpoint/2010/main" val="28150020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a:p>
        </p:txBody>
      </p:sp>
      <p:sp>
        <p:nvSpPr>
          <p:cNvPr id="4" name="Slide Number Placeholder 3"/>
          <p:cNvSpPr>
            <a:spLocks noGrp="1"/>
          </p:cNvSpPr>
          <p:nvPr>
            <p:ph type="sldNum" sz="quarter" idx="10"/>
          </p:nvPr>
        </p:nvSpPr>
        <p:spPr/>
        <p:txBody>
          <a:bodyPr/>
          <a:lstStyle/>
          <a:p>
            <a:pPr>
              <a:defRPr/>
            </a:pPr>
            <a:fld id="{3240A18B-3597-47A2-A734-91F586B947E8}" type="slidenum">
              <a:rPr lang="en-US" smtClean="0"/>
              <a:pPr>
                <a:defRPr/>
              </a:pPr>
              <a:t>17</a:t>
            </a:fld>
            <a:endParaRPr lang="en-US" dirty="0"/>
          </a:p>
        </p:txBody>
      </p:sp>
    </p:spTree>
    <p:extLst>
      <p:ext uri="{BB962C8B-B14F-4D97-AF65-F5344CB8AC3E}">
        <p14:creationId xmlns:p14="http://schemas.microsoft.com/office/powerpoint/2010/main" val="29078806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II - During Constr Flowchart</a:t>
            </a:r>
          </a:p>
          <a:p>
            <a:pPr marL="342900" indent="-342900">
              <a:buFontTx/>
              <a:buChar char="-"/>
            </a:pPr>
            <a:r>
              <a:rPr lang="en-US" sz="2000" baseline="0" dirty="0"/>
              <a:t>Contract Mods &amp; CMJs</a:t>
            </a:r>
          </a:p>
          <a:p>
            <a:pPr marL="342900" indent="-342900">
              <a:buFontTx/>
              <a:buChar char="-"/>
            </a:pPr>
            <a:r>
              <a:rPr lang="en-US" sz="2000" baseline="0" dirty="0"/>
              <a:t>Partial acceptance (rare but seeing more this last year due to weather)</a:t>
            </a:r>
          </a:p>
          <a:p>
            <a:pPr marL="342900" indent="-342900">
              <a:buFontTx/>
              <a:buChar char="-"/>
            </a:pPr>
            <a:r>
              <a:rPr lang="en-US" sz="2000" baseline="0" dirty="0"/>
              <a:t>Time charges stopped / substantially complete</a:t>
            </a:r>
            <a:endParaRPr lang="en-US" sz="2000" dirty="0"/>
          </a:p>
        </p:txBody>
      </p:sp>
      <p:sp>
        <p:nvSpPr>
          <p:cNvPr id="4" name="Slide Number Placeholder 3"/>
          <p:cNvSpPr>
            <a:spLocks noGrp="1"/>
          </p:cNvSpPr>
          <p:nvPr>
            <p:ph type="sldNum" sz="quarter" idx="10"/>
          </p:nvPr>
        </p:nvSpPr>
        <p:spPr/>
        <p:txBody>
          <a:bodyPr/>
          <a:lstStyle/>
          <a:p>
            <a:pPr>
              <a:defRPr/>
            </a:pPr>
            <a:fld id="{3240A18B-3597-47A2-A734-91F586B947E8}" type="slidenum">
              <a:rPr lang="en-US" smtClean="0"/>
              <a:pPr>
                <a:defRPr/>
              </a:pPr>
              <a:t>18</a:t>
            </a:fld>
            <a:endParaRPr lang="en-US" dirty="0"/>
          </a:p>
        </p:txBody>
      </p:sp>
    </p:spTree>
    <p:extLst>
      <p:ext uri="{BB962C8B-B14F-4D97-AF65-F5344CB8AC3E}">
        <p14:creationId xmlns:p14="http://schemas.microsoft.com/office/powerpoint/2010/main" val="29883143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indent="-342900">
              <a:buFont typeface="Arial" panose="020B0604020202020204" pitchFamily="34" charset="0"/>
              <a:buChar char="•"/>
            </a:pPr>
            <a:r>
              <a:rPr lang="en-US" sz="2000" dirty="0"/>
              <a:t>Daily Diaries are crucial</a:t>
            </a:r>
            <a:endParaRPr lang="en-US" sz="2000" baseline="0" dirty="0"/>
          </a:p>
          <a:p>
            <a:pPr marL="342900" indent="-342900">
              <a:buFont typeface="Arial" panose="020B0604020202020204" pitchFamily="34" charset="0"/>
              <a:buChar char="•"/>
            </a:pPr>
            <a:r>
              <a:rPr lang="en-US" sz="2000" baseline="0" dirty="0"/>
              <a:t>Inspector Daily Report is key</a:t>
            </a:r>
          </a:p>
          <a:p>
            <a:pPr marL="342900" indent="-342900">
              <a:buFont typeface="Arial" panose="020B0604020202020204" pitchFamily="34" charset="0"/>
              <a:buChar char="•"/>
            </a:pPr>
            <a:r>
              <a:rPr lang="en-US" sz="2000" baseline="0" dirty="0"/>
              <a:t>This is info Used by other sections, primarily Labor Compliance</a:t>
            </a:r>
          </a:p>
          <a:p>
            <a:pPr marL="0" indent="0">
              <a:buFont typeface="Arial" panose="020B0604020202020204" pitchFamily="34" charset="0"/>
              <a:buNone/>
            </a:pPr>
            <a:endParaRPr lang="en-US" sz="2000" baseline="0" dirty="0"/>
          </a:p>
        </p:txBody>
      </p:sp>
      <p:sp>
        <p:nvSpPr>
          <p:cNvPr id="4" name="Slide Number Placeholder 3"/>
          <p:cNvSpPr>
            <a:spLocks noGrp="1"/>
          </p:cNvSpPr>
          <p:nvPr>
            <p:ph type="sldNum" sz="quarter" idx="10"/>
          </p:nvPr>
        </p:nvSpPr>
        <p:spPr/>
        <p:txBody>
          <a:bodyPr/>
          <a:lstStyle/>
          <a:p>
            <a:pPr>
              <a:defRPr/>
            </a:pPr>
            <a:fld id="{3240A18B-3597-47A2-A734-91F586B947E8}" type="slidenum">
              <a:rPr lang="en-US" smtClean="0"/>
              <a:pPr>
                <a:defRPr/>
              </a:pPr>
              <a:t>19</a:t>
            </a:fld>
            <a:endParaRPr lang="en-US" dirty="0"/>
          </a:p>
        </p:txBody>
      </p:sp>
    </p:spTree>
    <p:extLst>
      <p:ext uri="{BB962C8B-B14F-4D97-AF65-F5344CB8AC3E}">
        <p14:creationId xmlns:p14="http://schemas.microsoft.com/office/powerpoint/2010/main" val="1930533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sz="2000" dirty="0"/>
              <a:t>Our process</a:t>
            </a:r>
            <a:r>
              <a:rPr lang="en-US" sz="2000" baseline="0" dirty="0"/>
              <a:t> is broken into 3 parts:  Preconstruction, During construction and Finals Closeout</a:t>
            </a:r>
          </a:p>
          <a:p>
            <a:pPr algn="l"/>
            <a:endParaRPr lang="en-US" sz="2000" baseline="0" dirty="0"/>
          </a:p>
        </p:txBody>
      </p:sp>
      <p:sp>
        <p:nvSpPr>
          <p:cNvPr id="4" name="Slide Number Placeholder 3"/>
          <p:cNvSpPr>
            <a:spLocks noGrp="1"/>
          </p:cNvSpPr>
          <p:nvPr>
            <p:ph type="sldNum" sz="quarter" idx="10"/>
          </p:nvPr>
        </p:nvSpPr>
        <p:spPr/>
        <p:txBody>
          <a:bodyPr/>
          <a:lstStyle/>
          <a:p>
            <a:pPr>
              <a:defRPr/>
            </a:pPr>
            <a:fld id="{3240A18B-3597-47A2-A734-91F586B947E8}" type="slidenum">
              <a:rPr lang="en-US" smtClean="0"/>
              <a:pPr>
                <a:defRPr/>
              </a:pPr>
              <a:t>2</a:t>
            </a:fld>
            <a:endParaRPr lang="en-US" dirty="0"/>
          </a:p>
        </p:txBody>
      </p:sp>
    </p:spTree>
    <p:extLst>
      <p:ext uri="{BB962C8B-B14F-4D97-AF65-F5344CB8AC3E}">
        <p14:creationId xmlns:p14="http://schemas.microsoft.com/office/powerpoint/2010/main" val="27544579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2000" baseline="0" dirty="0"/>
          </a:p>
        </p:txBody>
      </p:sp>
      <p:sp>
        <p:nvSpPr>
          <p:cNvPr id="4" name="Slide Number Placeholder 3"/>
          <p:cNvSpPr>
            <a:spLocks noGrp="1"/>
          </p:cNvSpPr>
          <p:nvPr>
            <p:ph type="sldNum" sz="quarter" idx="10"/>
          </p:nvPr>
        </p:nvSpPr>
        <p:spPr/>
        <p:txBody>
          <a:bodyPr/>
          <a:lstStyle/>
          <a:p>
            <a:pPr>
              <a:defRPr/>
            </a:pPr>
            <a:fld id="{3240A18B-3597-47A2-A734-91F586B947E8}" type="slidenum">
              <a:rPr lang="en-US" smtClean="0"/>
              <a:pPr>
                <a:defRPr/>
              </a:pPr>
              <a:t>20</a:t>
            </a:fld>
            <a:endParaRPr lang="en-US" dirty="0"/>
          </a:p>
        </p:txBody>
      </p:sp>
    </p:spTree>
    <p:extLst>
      <p:ext uri="{BB962C8B-B14F-4D97-AF65-F5344CB8AC3E}">
        <p14:creationId xmlns:p14="http://schemas.microsoft.com/office/powerpoint/2010/main" val="42121578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Negative Estimates – things to consider for Intermediate and Semi Final estimates</a:t>
            </a:r>
          </a:p>
          <a:p>
            <a:endParaRPr lang="en-US" dirty="0">
              <a:latin typeface="Arial" charset="0"/>
              <a:cs typeface="Arial" charset="0"/>
            </a:endParaRPr>
          </a:p>
        </p:txBody>
      </p:sp>
      <p:sp>
        <p:nvSpPr>
          <p:cNvPr id="4" name="Slide Number Placeholder 3"/>
          <p:cNvSpPr>
            <a:spLocks noGrp="1"/>
          </p:cNvSpPr>
          <p:nvPr>
            <p:ph type="sldNum" sz="quarter" idx="5"/>
          </p:nvPr>
        </p:nvSpPr>
        <p:spPr/>
        <p:txBody>
          <a:bodyPr/>
          <a:lstStyle/>
          <a:p>
            <a:pPr defTabSz="931774">
              <a:defRPr/>
            </a:pPr>
            <a:fld id="{93912122-070B-481D-B828-28FA97EBA93F}" type="slidenum">
              <a:rPr lang="en-US" sz="1100">
                <a:solidFill>
                  <a:prstClr val="black"/>
                </a:solidFill>
                <a:latin typeface="Calibri"/>
              </a:rPr>
              <a:pPr defTabSz="931774">
                <a:defRPr/>
              </a:pPr>
              <a:t>21</a:t>
            </a:fld>
            <a:endParaRPr lang="en-US" sz="1100">
              <a:solidFill>
                <a:prstClr val="black"/>
              </a:solidFill>
              <a:latin typeface="Calibri"/>
            </a:endParaRPr>
          </a:p>
        </p:txBody>
      </p:sp>
    </p:spTree>
    <p:extLst>
      <p:ext uri="{BB962C8B-B14F-4D97-AF65-F5344CB8AC3E}">
        <p14:creationId xmlns:p14="http://schemas.microsoft.com/office/powerpoint/2010/main" val="5949498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2000" dirty="0"/>
          </a:p>
        </p:txBody>
      </p:sp>
      <p:sp>
        <p:nvSpPr>
          <p:cNvPr id="4" name="Slide Number Placeholder 3"/>
          <p:cNvSpPr>
            <a:spLocks noGrp="1"/>
          </p:cNvSpPr>
          <p:nvPr>
            <p:ph type="sldNum" sz="quarter" idx="10"/>
          </p:nvPr>
        </p:nvSpPr>
        <p:spPr/>
        <p:txBody>
          <a:bodyPr/>
          <a:lstStyle/>
          <a:p>
            <a:pPr>
              <a:defRPr/>
            </a:pPr>
            <a:fld id="{3240A18B-3597-47A2-A734-91F586B947E8}" type="slidenum">
              <a:rPr lang="en-US" smtClean="0"/>
              <a:pPr>
                <a:defRPr/>
              </a:pPr>
              <a:t>22</a:t>
            </a:fld>
            <a:endParaRPr lang="en-US" dirty="0"/>
          </a:p>
        </p:txBody>
      </p:sp>
    </p:spTree>
    <p:extLst>
      <p:ext uri="{BB962C8B-B14F-4D97-AF65-F5344CB8AC3E}">
        <p14:creationId xmlns:p14="http://schemas.microsoft.com/office/powerpoint/2010/main" val="18588966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latin typeface="Arial" panose="020B0604020202020204" pitchFamily="34" charset="0"/>
                <a:cs typeface="Arial" panose="020B0604020202020204" pitchFamily="34" charset="0"/>
              </a:rPr>
              <a:t>Site Events</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Only use Time Suspend events with Working Day Contracts</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Controls LDs</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Time Suspend event must have a corresponding Time Resume event</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Time exceeded – check with PM or CS to see if you should create a </a:t>
            </a:r>
            <a:r>
              <a:rPr lang="en-US" dirty="0" err="1">
                <a:latin typeface="Arial" panose="020B0604020202020204" pitchFamily="34" charset="0"/>
                <a:cs typeface="Arial" panose="020B0604020202020204" pitchFamily="34" charset="0"/>
              </a:rPr>
              <a:t>cont</a:t>
            </a:r>
            <a:r>
              <a:rPr lang="en-US" dirty="0">
                <a:latin typeface="Arial" panose="020B0604020202020204" pitchFamily="34" charset="0"/>
                <a:cs typeface="Arial" panose="020B0604020202020204" pitchFamily="34" charset="0"/>
              </a:rPr>
              <a:t> mod </a:t>
            </a:r>
          </a:p>
          <a:p>
            <a:endParaRPr lang="en-US" dirty="0">
              <a:latin typeface="Arial" charset="0"/>
              <a:cs typeface="Arial" charset="0"/>
            </a:endParaRPr>
          </a:p>
        </p:txBody>
      </p:sp>
      <p:sp>
        <p:nvSpPr>
          <p:cNvPr id="4" name="Slide Number Placeholder 3"/>
          <p:cNvSpPr>
            <a:spLocks noGrp="1"/>
          </p:cNvSpPr>
          <p:nvPr>
            <p:ph type="sldNum" sz="quarter" idx="5"/>
          </p:nvPr>
        </p:nvSpPr>
        <p:spPr/>
        <p:txBody>
          <a:bodyPr/>
          <a:lstStyle/>
          <a:p>
            <a:pPr defTabSz="931774">
              <a:defRPr/>
            </a:pPr>
            <a:fld id="{93912122-070B-481D-B828-28FA97EBA93F}" type="slidenum">
              <a:rPr lang="en-US" sz="1100">
                <a:solidFill>
                  <a:prstClr val="black"/>
                </a:solidFill>
                <a:latin typeface="Calibri"/>
              </a:rPr>
              <a:pPr defTabSz="931774">
                <a:defRPr/>
              </a:pPr>
              <a:t>23</a:t>
            </a:fld>
            <a:endParaRPr lang="en-US" sz="1100">
              <a:solidFill>
                <a:prstClr val="black"/>
              </a:solidFill>
              <a:latin typeface="Calibri"/>
            </a:endParaRPr>
          </a:p>
        </p:txBody>
      </p:sp>
    </p:spTree>
    <p:extLst>
      <p:ext uri="{BB962C8B-B14F-4D97-AF65-F5344CB8AC3E}">
        <p14:creationId xmlns:p14="http://schemas.microsoft.com/office/powerpoint/2010/main" val="16909998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latin typeface="Arial" panose="020B0604020202020204" pitchFamily="34" charset="0"/>
                <a:cs typeface="Arial" panose="020B0604020202020204" pitchFamily="34" charset="0"/>
              </a:rPr>
              <a:t>Site Times</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Before sending an estimate (to manage LDs)</a:t>
            </a:r>
          </a:p>
          <a:p>
            <a:pPr marL="628650" lvl="1" indent="-171450">
              <a:buFont typeface="Arial" panose="020B0604020202020204" pitchFamily="34" charset="0"/>
              <a:buChar char="•"/>
            </a:pPr>
            <a:r>
              <a:rPr lang="en-US" dirty="0">
                <a:latin typeface="Arial" panose="020B0604020202020204" pitchFamily="34" charset="0"/>
                <a:cs typeface="Arial" panose="020B0604020202020204" pitchFamily="34" charset="0"/>
              </a:rPr>
              <a:t>Review all sites</a:t>
            </a:r>
          </a:p>
          <a:p>
            <a:pPr marL="628650" lvl="1" indent="-171450">
              <a:buFont typeface="Arial" panose="020B0604020202020204" pitchFamily="34" charset="0"/>
              <a:buChar char="•"/>
            </a:pPr>
            <a:r>
              <a:rPr lang="en-US" dirty="0">
                <a:latin typeface="Arial" panose="020B0604020202020204" pitchFamily="34" charset="0"/>
                <a:cs typeface="Arial" panose="020B0604020202020204" pitchFamily="34" charset="0"/>
              </a:rPr>
              <a:t>Make sure the number of days or completion date have not been exceeded</a:t>
            </a:r>
          </a:p>
          <a:p>
            <a:pPr marL="171450" lvl="0" indent="-171450">
              <a:buFont typeface="Arial" panose="020B0604020202020204" pitchFamily="34" charset="0"/>
              <a:buChar char="•"/>
            </a:pPr>
            <a:r>
              <a:rPr lang="en-US" dirty="0">
                <a:latin typeface="Arial" panose="020B0604020202020204" pitchFamily="34" charset="0"/>
                <a:cs typeface="Arial" panose="020B0604020202020204" pitchFamily="34" charset="0"/>
              </a:rPr>
              <a:t>Monitor contracts with mixed sites closely</a:t>
            </a:r>
          </a:p>
          <a:p>
            <a:endParaRPr lang="en-US" dirty="0">
              <a:latin typeface="Arial" charset="0"/>
              <a:cs typeface="Arial" charset="0"/>
            </a:endParaRPr>
          </a:p>
        </p:txBody>
      </p:sp>
      <p:sp>
        <p:nvSpPr>
          <p:cNvPr id="4" name="Slide Number Placeholder 3"/>
          <p:cNvSpPr>
            <a:spLocks noGrp="1"/>
          </p:cNvSpPr>
          <p:nvPr>
            <p:ph type="sldNum" sz="quarter" idx="5"/>
          </p:nvPr>
        </p:nvSpPr>
        <p:spPr/>
        <p:txBody>
          <a:bodyPr/>
          <a:lstStyle/>
          <a:p>
            <a:pPr defTabSz="931774">
              <a:defRPr/>
            </a:pPr>
            <a:fld id="{93912122-070B-481D-B828-28FA97EBA93F}" type="slidenum">
              <a:rPr lang="en-US" sz="1100">
                <a:solidFill>
                  <a:prstClr val="black"/>
                </a:solidFill>
                <a:latin typeface="Calibri"/>
              </a:rPr>
              <a:pPr defTabSz="931774">
                <a:defRPr/>
              </a:pPr>
              <a:t>24</a:t>
            </a:fld>
            <a:endParaRPr lang="en-US" sz="1100">
              <a:solidFill>
                <a:prstClr val="black"/>
              </a:solidFill>
              <a:latin typeface="Calibri"/>
            </a:endParaRPr>
          </a:p>
        </p:txBody>
      </p:sp>
    </p:spTree>
    <p:extLst>
      <p:ext uri="{BB962C8B-B14F-4D97-AF65-F5344CB8AC3E}">
        <p14:creationId xmlns:p14="http://schemas.microsoft.com/office/powerpoint/2010/main" val="36811160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dirty="0"/>
              <a:t>Every project needs to have weekly progress meetings</a:t>
            </a:r>
          </a:p>
          <a:p>
            <a:endParaRPr lang="en-US" sz="2000" dirty="0"/>
          </a:p>
          <a:p>
            <a:r>
              <a:rPr lang="en-US" sz="2000" dirty="0"/>
              <a:t>C</a:t>
            </a:r>
            <a:r>
              <a:rPr lang="en-US" sz="2000" baseline="0" dirty="0"/>
              <a:t>ontinue to communicate with the Prime after the completion of the work thru the finals process.</a:t>
            </a:r>
            <a:endParaRPr lang="en-US" sz="2000" dirty="0"/>
          </a:p>
        </p:txBody>
      </p:sp>
      <p:sp>
        <p:nvSpPr>
          <p:cNvPr id="4" name="Slide Number Placeholder 3"/>
          <p:cNvSpPr>
            <a:spLocks noGrp="1"/>
          </p:cNvSpPr>
          <p:nvPr>
            <p:ph type="sldNum" sz="quarter" idx="10"/>
          </p:nvPr>
        </p:nvSpPr>
        <p:spPr/>
        <p:txBody>
          <a:bodyPr/>
          <a:lstStyle/>
          <a:p>
            <a:pPr>
              <a:defRPr/>
            </a:pPr>
            <a:fld id="{3240A18B-3597-47A2-A734-91F586B947E8}" type="slidenum">
              <a:rPr lang="en-US" smtClean="0"/>
              <a:pPr>
                <a:defRPr/>
              </a:pPr>
              <a:t>25</a:t>
            </a:fld>
            <a:endParaRPr lang="en-US" dirty="0"/>
          </a:p>
        </p:txBody>
      </p:sp>
    </p:spTree>
    <p:extLst>
      <p:ext uri="{BB962C8B-B14F-4D97-AF65-F5344CB8AC3E}">
        <p14:creationId xmlns:p14="http://schemas.microsoft.com/office/powerpoint/2010/main" val="20898703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Categories cannot be added to existing projects because of PeopleSoft restrictions.</a:t>
            </a:r>
          </a:p>
          <a:p>
            <a:pPr marL="171450" indent="-171450">
              <a:buFont typeface="Arial" panose="020B0604020202020204" pitchFamily="34" charset="0"/>
              <a:buChar char="•"/>
            </a:pPr>
            <a:r>
              <a:rPr lang="en-US" dirty="0">
                <a:latin typeface="Arial" charset="0"/>
                <a:cs typeface="Arial" charset="0"/>
              </a:rPr>
              <a:t>FIT merge and sends</a:t>
            </a:r>
          </a:p>
          <a:p>
            <a:pPr marL="171450" indent="-171450">
              <a:buFont typeface="Arial" panose="020B0604020202020204" pitchFamily="34" charset="0"/>
              <a:buChar char="•"/>
            </a:pPr>
            <a:r>
              <a:rPr lang="en-US" dirty="0">
                <a:latin typeface="Arial" charset="0"/>
                <a:cs typeface="Arial" charset="0"/>
              </a:rPr>
              <a:t>Cannot make payment on items until mod is approved</a:t>
            </a:r>
          </a:p>
          <a:p>
            <a:endParaRPr lang="en-US" dirty="0">
              <a:latin typeface="Arial" charset="0"/>
              <a:cs typeface="Arial" charset="0"/>
            </a:endParaRPr>
          </a:p>
        </p:txBody>
      </p:sp>
      <p:sp>
        <p:nvSpPr>
          <p:cNvPr id="4" name="Slide Number Placeholder 3"/>
          <p:cNvSpPr>
            <a:spLocks noGrp="1"/>
          </p:cNvSpPr>
          <p:nvPr>
            <p:ph type="sldNum" sz="quarter" idx="5"/>
          </p:nvPr>
        </p:nvSpPr>
        <p:spPr/>
        <p:txBody>
          <a:bodyPr/>
          <a:lstStyle/>
          <a:p>
            <a:pPr defTabSz="931774">
              <a:defRPr/>
            </a:pPr>
            <a:fld id="{93912122-070B-481D-B828-28FA97EBA93F}" type="slidenum">
              <a:rPr lang="en-US" sz="1100">
                <a:solidFill>
                  <a:prstClr val="black"/>
                </a:solidFill>
                <a:latin typeface="Calibri"/>
              </a:rPr>
              <a:pPr defTabSz="931774">
                <a:defRPr/>
              </a:pPr>
              <a:t>26</a:t>
            </a:fld>
            <a:endParaRPr lang="en-US" sz="1100">
              <a:solidFill>
                <a:prstClr val="black"/>
              </a:solidFill>
              <a:latin typeface="Calibri"/>
            </a:endParaRPr>
          </a:p>
        </p:txBody>
      </p:sp>
    </p:spTree>
    <p:extLst>
      <p:ext uri="{BB962C8B-B14F-4D97-AF65-F5344CB8AC3E}">
        <p14:creationId xmlns:p14="http://schemas.microsoft.com/office/powerpoint/2010/main" val="38306819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Each item needs a CMJ, even when multiple items are</a:t>
            </a:r>
            <a:r>
              <a:rPr lang="en-US" sz="2000" baseline="0" dirty="0"/>
              <a:t> in the same con mod. Number them to correspond to the Con Mod.</a:t>
            </a:r>
            <a:endParaRPr lang="en-US" sz="2000" dirty="0"/>
          </a:p>
        </p:txBody>
      </p:sp>
      <p:sp>
        <p:nvSpPr>
          <p:cNvPr id="4" name="Slide Number Placeholder 3"/>
          <p:cNvSpPr>
            <a:spLocks noGrp="1"/>
          </p:cNvSpPr>
          <p:nvPr>
            <p:ph type="sldNum" sz="quarter" idx="10"/>
          </p:nvPr>
        </p:nvSpPr>
        <p:spPr/>
        <p:txBody>
          <a:bodyPr/>
          <a:lstStyle/>
          <a:p>
            <a:pPr>
              <a:defRPr/>
            </a:pPr>
            <a:fld id="{3240A18B-3597-47A2-A734-91F586B947E8}" type="slidenum">
              <a:rPr lang="en-US" smtClean="0"/>
              <a:pPr>
                <a:defRPr/>
              </a:pPr>
              <a:t>27</a:t>
            </a:fld>
            <a:endParaRPr lang="en-US" dirty="0"/>
          </a:p>
        </p:txBody>
      </p:sp>
    </p:spTree>
    <p:extLst>
      <p:ext uri="{BB962C8B-B14F-4D97-AF65-F5344CB8AC3E}">
        <p14:creationId xmlns:p14="http://schemas.microsoft.com/office/powerpoint/2010/main" val="40439137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dirty="0"/>
              <a:t>Signature dollar levels are positive OR negative</a:t>
            </a:r>
          </a:p>
          <a:p>
            <a:endParaRPr lang="en-US" sz="2000" dirty="0"/>
          </a:p>
          <a:p>
            <a:r>
              <a:rPr lang="en-US" sz="2000" dirty="0"/>
              <a:t>The CMM says that 800</a:t>
            </a:r>
            <a:r>
              <a:rPr lang="en-US" sz="2000" baseline="0" dirty="0"/>
              <a:t> items are not considered cco’s to be approved by the contractor – IN THE SWR we want mods &amp; CMJs for these, and we want to go through the normal signature and approval process to minimize disputes about these during the finals process. If the contractor refuses to sign, follow the SWIG guidance.</a:t>
            </a:r>
            <a:endParaRPr lang="en-US" sz="2000" dirty="0"/>
          </a:p>
          <a:p>
            <a:endParaRPr lang="en-US" sz="2000" dirty="0"/>
          </a:p>
        </p:txBody>
      </p:sp>
      <p:sp>
        <p:nvSpPr>
          <p:cNvPr id="4" name="Slide Number Placeholder 3"/>
          <p:cNvSpPr>
            <a:spLocks noGrp="1"/>
          </p:cNvSpPr>
          <p:nvPr>
            <p:ph type="sldNum" sz="quarter" idx="10"/>
          </p:nvPr>
        </p:nvSpPr>
        <p:spPr/>
        <p:txBody>
          <a:bodyPr/>
          <a:lstStyle/>
          <a:p>
            <a:pPr>
              <a:defRPr/>
            </a:pPr>
            <a:fld id="{3240A18B-3597-47A2-A734-91F586B947E8}" type="slidenum">
              <a:rPr lang="en-US" smtClean="0"/>
              <a:pPr>
                <a:defRPr/>
              </a:pPr>
              <a:t>28</a:t>
            </a:fld>
            <a:endParaRPr lang="en-US" dirty="0"/>
          </a:p>
        </p:txBody>
      </p:sp>
    </p:spTree>
    <p:extLst>
      <p:ext uri="{BB962C8B-B14F-4D97-AF65-F5344CB8AC3E}">
        <p14:creationId xmlns:p14="http://schemas.microsoft.com/office/powerpoint/2010/main" val="31781765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sz="2000" dirty="0"/>
              <a:t>Use the most appropriate reason code for each item in the mod.  Don’t use PC (plan change) for everything. These are used in reports by management for tracking the reasons for our Change Orders, so this info is important to them.  </a:t>
            </a:r>
          </a:p>
          <a:p>
            <a:endParaRPr lang="en-US" sz="2000" dirty="0"/>
          </a:p>
          <a:p>
            <a:r>
              <a:rPr lang="en-US" sz="2000" dirty="0"/>
              <a:t>RO – Request by Others is</a:t>
            </a:r>
            <a:r>
              <a:rPr lang="en-US" sz="2000" baseline="0" dirty="0"/>
              <a:t> for those requests OUTSIDE of DOT, such as a county, municipality, DNR, etc.</a:t>
            </a:r>
          </a:p>
          <a:p>
            <a:endParaRPr lang="en-US" sz="2000" baseline="0" dirty="0"/>
          </a:p>
          <a:p>
            <a:r>
              <a:rPr lang="en-US" sz="2000" baseline="0" dirty="0"/>
              <a:t>If SAFETY mentioned throughout your mod, you probably should be using reason code SE (Safety Enhancement) </a:t>
            </a:r>
          </a:p>
          <a:p>
            <a:endParaRPr lang="en-US" sz="2000" baseline="0" dirty="0"/>
          </a:p>
          <a:p>
            <a:r>
              <a:rPr lang="en-US" sz="2000" baseline="0" dirty="0"/>
              <a:t>If Mod is for a CRI – you must use the CR (Cost Reduction) reason code, as well as the 800.0150 admin item.</a:t>
            </a:r>
          </a:p>
        </p:txBody>
      </p:sp>
      <p:sp>
        <p:nvSpPr>
          <p:cNvPr id="4" name="Slide Number Placeholder 3"/>
          <p:cNvSpPr>
            <a:spLocks noGrp="1"/>
          </p:cNvSpPr>
          <p:nvPr>
            <p:ph type="sldNum" sz="quarter" idx="10"/>
          </p:nvPr>
        </p:nvSpPr>
        <p:spPr/>
        <p:txBody>
          <a:bodyPr/>
          <a:lstStyle/>
          <a:p>
            <a:pPr>
              <a:defRPr/>
            </a:pPr>
            <a:fld id="{3240A18B-3597-47A2-A734-91F586B947E8}" type="slidenum">
              <a:rPr lang="en-US" smtClean="0"/>
              <a:pPr>
                <a:defRPr/>
              </a:pPr>
              <a:t>29</a:t>
            </a:fld>
            <a:endParaRPr lang="en-US" dirty="0"/>
          </a:p>
        </p:txBody>
      </p:sp>
    </p:spTree>
    <p:extLst>
      <p:ext uri="{BB962C8B-B14F-4D97-AF65-F5344CB8AC3E}">
        <p14:creationId xmlns:p14="http://schemas.microsoft.com/office/powerpoint/2010/main" val="2324358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Southwest Region SWIG Information</a:t>
            </a:r>
          </a:p>
          <a:p>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3"/>
              </a:rPr>
              <a:t>https://wisconsindot.gov/Documents/doing-bus/eng-consultants/cnslt-rsrces/swig/sw-08-00toc.pdf</a:t>
            </a:r>
            <a:r>
              <a:rPr lang="en-US" sz="1200" kern="1200" dirty="0">
                <a:solidFill>
                  <a:schemeClr val="tx1"/>
                </a:solidFill>
                <a:effectLst/>
                <a:latin typeface="+mn-lt"/>
                <a:ea typeface="+mn-ea"/>
                <a:cs typeface="+mn-cs"/>
              </a:rPr>
              <a:t> </a:t>
            </a:r>
            <a:endParaRPr lang="en-US" sz="2000" dirty="0"/>
          </a:p>
        </p:txBody>
      </p:sp>
      <p:sp>
        <p:nvSpPr>
          <p:cNvPr id="4" name="Slide Number Placeholder 3"/>
          <p:cNvSpPr>
            <a:spLocks noGrp="1"/>
          </p:cNvSpPr>
          <p:nvPr>
            <p:ph type="sldNum" sz="quarter" idx="10"/>
          </p:nvPr>
        </p:nvSpPr>
        <p:spPr/>
        <p:txBody>
          <a:bodyPr/>
          <a:lstStyle/>
          <a:p>
            <a:pPr>
              <a:defRPr/>
            </a:pPr>
            <a:fld id="{3240A18B-3597-47A2-A734-91F586B947E8}" type="slidenum">
              <a:rPr lang="en-US" smtClean="0"/>
              <a:pPr>
                <a:defRPr/>
              </a:pPr>
              <a:t>3</a:t>
            </a:fld>
            <a:endParaRPr lang="en-US" dirty="0"/>
          </a:p>
        </p:txBody>
      </p:sp>
    </p:spTree>
    <p:extLst>
      <p:ext uri="{BB962C8B-B14F-4D97-AF65-F5344CB8AC3E}">
        <p14:creationId xmlns:p14="http://schemas.microsoft.com/office/powerpoint/2010/main" val="4296304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latin typeface="Arial" panose="020B0604020202020204" pitchFamily="34" charset="0"/>
                <a:cs typeface="Arial" panose="020B0604020202020204" pitchFamily="34" charset="0"/>
              </a:rPr>
              <a:t>Contract Mod process</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PEs will not have PMs approved </a:t>
            </a:r>
            <a:r>
              <a:rPr lang="en-US" dirty="0" err="1">
                <a:latin typeface="Arial" panose="020B0604020202020204" pitchFamily="34" charset="0"/>
                <a:cs typeface="Arial" panose="020B0604020202020204" pitchFamily="34" charset="0"/>
              </a:rPr>
              <a:t>cont</a:t>
            </a:r>
            <a:r>
              <a:rPr lang="en-US" dirty="0">
                <a:latin typeface="Arial" panose="020B0604020202020204" pitchFamily="34" charset="0"/>
                <a:cs typeface="Arial" panose="020B0604020202020204" pitchFamily="34" charset="0"/>
              </a:rPr>
              <a:t> mods in </a:t>
            </a:r>
            <a:r>
              <a:rPr lang="en-US" dirty="0" err="1">
                <a:latin typeface="Arial" panose="020B0604020202020204" pitchFamily="34" charset="0"/>
                <a:cs typeface="Arial" panose="020B0604020202020204" pitchFamily="34" charset="0"/>
              </a:rPr>
              <a:t>FieldNet</a:t>
            </a:r>
            <a:r>
              <a:rPr lang="en-US" dirty="0">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ALWAYS RESPOND “NO” to “Does this need your supervisor’s approval?”</a:t>
            </a:r>
          </a:p>
          <a:p>
            <a:pPr marL="171450" indent="-1714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Staff with version 5.3c, should not encounter the outbox issue.</a:t>
            </a:r>
          </a:p>
          <a:p>
            <a:endParaRPr lang="en-US" dirty="0">
              <a:latin typeface="Arial" charset="0"/>
              <a:cs typeface="Arial" charset="0"/>
            </a:endParaRPr>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93912122-070B-481D-B828-28FA97EBA93F}" type="slidenum">
              <a:rPr kumimoji="0" lang="en-US" sz="1100" b="0" i="0" u="none" strike="noStrike" kern="1200" cap="none" spc="0" normalizeH="0" baseline="0" noProof="0">
                <a:ln>
                  <a:noFill/>
                </a:ln>
                <a:solidFill>
                  <a:prstClr val="black"/>
                </a:solidFill>
                <a:effectLst/>
                <a:uLnTx/>
                <a:uFillTx/>
                <a:latin typeface="Calibri"/>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30</a:t>
            </a:fld>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703811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aseline="0" dirty="0"/>
              <a:t>Cc Doak Christenson, CO Construction Oversight Engineer </a:t>
            </a:r>
            <a:r>
              <a:rPr lang="en-US" sz="2000" dirty="0"/>
              <a:t>on any correspondence regarding potential</a:t>
            </a:r>
            <a:r>
              <a:rPr lang="en-US" sz="2000" baseline="0" dirty="0"/>
              <a:t> or submitted claims – communication is important early on</a:t>
            </a:r>
          </a:p>
          <a:p>
            <a:endParaRPr lang="en-US" sz="2000" baseline="0" dirty="0"/>
          </a:p>
        </p:txBody>
      </p:sp>
      <p:sp>
        <p:nvSpPr>
          <p:cNvPr id="4" name="Slide Number Placeholder 3"/>
          <p:cNvSpPr>
            <a:spLocks noGrp="1"/>
          </p:cNvSpPr>
          <p:nvPr>
            <p:ph type="sldNum" sz="quarter" idx="10"/>
          </p:nvPr>
        </p:nvSpPr>
        <p:spPr/>
        <p:txBody>
          <a:bodyPr/>
          <a:lstStyle/>
          <a:p>
            <a:pPr>
              <a:defRPr/>
            </a:pPr>
            <a:fld id="{3240A18B-3597-47A2-A734-91F586B947E8}" type="slidenum">
              <a:rPr lang="en-US" smtClean="0"/>
              <a:pPr>
                <a:defRPr/>
              </a:pPr>
              <a:t>31</a:t>
            </a:fld>
            <a:endParaRPr lang="en-US" dirty="0"/>
          </a:p>
        </p:txBody>
      </p:sp>
    </p:spTree>
    <p:extLst>
      <p:ext uri="{BB962C8B-B14F-4D97-AF65-F5344CB8AC3E}">
        <p14:creationId xmlns:p14="http://schemas.microsoft.com/office/powerpoint/2010/main" val="3397515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baseline="0" dirty="0"/>
              <a:t>Due to late painting and staining, erosion control issues, late seeding, etc. some projects need to grant PA to accept finished work, but allow the contractor to finish incomplete work the following spring.</a:t>
            </a:r>
          </a:p>
          <a:p>
            <a:endParaRPr lang="en-US" sz="2000" baseline="0" dirty="0"/>
          </a:p>
          <a:p>
            <a:r>
              <a:rPr lang="en-US" sz="2000" baseline="0" dirty="0"/>
              <a:t>If needed, a Mod should be written to extend time for the remaining work.</a:t>
            </a:r>
            <a:endParaRPr lang="en-US" sz="2000" dirty="0"/>
          </a:p>
        </p:txBody>
      </p:sp>
      <p:sp>
        <p:nvSpPr>
          <p:cNvPr id="4" name="Slide Number Placeholder 3"/>
          <p:cNvSpPr>
            <a:spLocks noGrp="1"/>
          </p:cNvSpPr>
          <p:nvPr>
            <p:ph type="sldNum" sz="quarter" idx="10"/>
          </p:nvPr>
        </p:nvSpPr>
        <p:spPr/>
        <p:txBody>
          <a:bodyPr/>
          <a:lstStyle/>
          <a:p>
            <a:pPr>
              <a:defRPr/>
            </a:pPr>
            <a:fld id="{3240A18B-3597-47A2-A734-91F586B947E8}" type="slidenum">
              <a:rPr lang="en-US" smtClean="0"/>
              <a:pPr>
                <a:defRPr/>
              </a:pPr>
              <a:t>32</a:t>
            </a:fld>
            <a:endParaRPr lang="en-US" dirty="0"/>
          </a:p>
        </p:txBody>
      </p:sp>
    </p:spTree>
    <p:extLst>
      <p:ext uri="{BB962C8B-B14F-4D97-AF65-F5344CB8AC3E}">
        <p14:creationId xmlns:p14="http://schemas.microsoft.com/office/powerpoint/2010/main" val="4435355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2000" dirty="0"/>
          </a:p>
          <a:p>
            <a:r>
              <a:rPr lang="en-US" sz="2000" dirty="0"/>
              <a:t>PA</a:t>
            </a:r>
            <a:r>
              <a:rPr lang="en-US" sz="2000" baseline="0" dirty="0"/>
              <a:t> relieves contractor of maint </a:t>
            </a:r>
          </a:p>
          <a:p>
            <a:endParaRPr lang="en-US" sz="2000" dirty="0"/>
          </a:p>
        </p:txBody>
      </p:sp>
      <p:sp>
        <p:nvSpPr>
          <p:cNvPr id="4" name="Slide Number Placeholder 3"/>
          <p:cNvSpPr>
            <a:spLocks noGrp="1"/>
          </p:cNvSpPr>
          <p:nvPr>
            <p:ph type="sldNum" sz="quarter" idx="10"/>
          </p:nvPr>
        </p:nvSpPr>
        <p:spPr/>
        <p:txBody>
          <a:bodyPr/>
          <a:lstStyle/>
          <a:p>
            <a:pPr>
              <a:defRPr/>
            </a:pPr>
            <a:fld id="{3240A18B-3597-47A2-A734-91F586B947E8}" type="slidenum">
              <a:rPr lang="en-US" smtClean="0"/>
              <a:pPr>
                <a:defRPr/>
              </a:pPr>
              <a:t>33</a:t>
            </a:fld>
            <a:endParaRPr lang="en-US" dirty="0"/>
          </a:p>
        </p:txBody>
      </p:sp>
    </p:spTree>
    <p:extLst>
      <p:ext uri="{BB962C8B-B14F-4D97-AF65-F5344CB8AC3E}">
        <p14:creationId xmlns:p14="http://schemas.microsoft.com/office/powerpoint/2010/main" val="18880747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a:p>
        </p:txBody>
      </p:sp>
      <p:sp>
        <p:nvSpPr>
          <p:cNvPr id="4" name="Slide Number Placeholder 3"/>
          <p:cNvSpPr>
            <a:spLocks noGrp="1"/>
          </p:cNvSpPr>
          <p:nvPr>
            <p:ph type="sldNum" sz="quarter" idx="10"/>
          </p:nvPr>
        </p:nvSpPr>
        <p:spPr/>
        <p:txBody>
          <a:bodyPr/>
          <a:lstStyle/>
          <a:p>
            <a:pPr>
              <a:defRPr/>
            </a:pPr>
            <a:fld id="{3240A18B-3597-47A2-A734-91F586B947E8}" type="slidenum">
              <a:rPr lang="en-US" smtClean="0"/>
              <a:pPr>
                <a:defRPr/>
              </a:pPr>
              <a:t>34</a:t>
            </a:fld>
            <a:endParaRPr lang="en-US" dirty="0"/>
          </a:p>
        </p:txBody>
      </p:sp>
    </p:spTree>
    <p:extLst>
      <p:ext uri="{BB962C8B-B14F-4D97-AF65-F5344CB8AC3E}">
        <p14:creationId xmlns:p14="http://schemas.microsoft.com/office/powerpoint/2010/main" val="32782057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2000" dirty="0"/>
              <a:t>III-IV – Finals Flowchart (</a:t>
            </a:r>
            <a:r>
              <a:rPr lang="en-US" sz="2000" baseline="0" dirty="0"/>
              <a:t>TCS/Substantially Complete - Final Estimate)</a:t>
            </a:r>
          </a:p>
          <a:p>
            <a:endParaRPr lang="en-US" sz="2000" baseline="0" dirty="0"/>
          </a:p>
          <a:p>
            <a:r>
              <a:rPr lang="en-US" sz="2000" baseline="0" dirty="0"/>
              <a:t>We don’t have to have PCD in to send SF.  CS checks with Labor Compliance.  If there are issues, the PM can determine to wait on SF or send the SF to keep the process moving forward. </a:t>
            </a:r>
          </a:p>
          <a:p>
            <a:endParaRPr lang="en-US" sz="2000" baseline="0" dirty="0"/>
          </a:p>
          <a:p>
            <a:r>
              <a:rPr lang="en-US" sz="2000" baseline="0" dirty="0"/>
              <a:t>DT2076 Contract Item Review is completed in La Crosse before the SF every since a Prime had to pay us back due to a quantity error.   </a:t>
            </a:r>
            <a:endParaRPr lang="en-US" sz="2000" dirty="0"/>
          </a:p>
        </p:txBody>
      </p:sp>
      <p:sp>
        <p:nvSpPr>
          <p:cNvPr id="4" name="Slide Number Placeholder 3"/>
          <p:cNvSpPr>
            <a:spLocks noGrp="1"/>
          </p:cNvSpPr>
          <p:nvPr>
            <p:ph type="sldNum" sz="quarter" idx="10"/>
          </p:nvPr>
        </p:nvSpPr>
        <p:spPr/>
        <p:txBody>
          <a:bodyPr/>
          <a:lstStyle/>
          <a:p>
            <a:pPr>
              <a:defRPr/>
            </a:pPr>
            <a:fld id="{3240A18B-3597-47A2-A734-91F586B947E8}" type="slidenum">
              <a:rPr lang="en-US" smtClean="0"/>
              <a:pPr>
                <a:defRPr/>
              </a:pPr>
              <a:t>35</a:t>
            </a:fld>
            <a:endParaRPr lang="en-US" dirty="0"/>
          </a:p>
        </p:txBody>
      </p:sp>
    </p:spTree>
    <p:extLst>
      <p:ext uri="{BB962C8B-B14F-4D97-AF65-F5344CB8AC3E}">
        <p14:creationId xmlns:p14="http://schemas.microsoft.com/office/powerpoint/2010/main" val="32585485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sz="2000" dirty="0">
              <a:latin typeface="+mj-lt"/>
              <a:cs typeface="Arial" pitchFamily="34" charset="0"/>
            </a:endParaRPr>
          </a:p>
          <a:p>
            <a:r>
              <a:rPr lang="en-US" sz="2000" dirty="0">
                <a:latin typeface="+mj-lt"/>
                <a:cs typeface="Arial" pitchFamily="34" charset="0"/>
              </a:rPr>
              <a:t>We typically don’t do suspend</a:t>
            </a:r>
            <a:r>
              <a:rPr lang="en-US" sz="2000" baseline="0" dirty="0">
                <a:latin typeface="+mj-lt"/>
                <a:cs typeface="Arial" pitchFamily="34" charset="0"/>
              </a:rPr>
              <a:t> events -- either use a con mod to extend time, or if a working day contract, just don’t charge days.</a:t>
            </a:r>
          </a:p>
          <a:p>
            <a:endParaRPr lang="en-US" sz="2000" baseline="0" dirty="0">
              <a:latin typeface="+mj-lt"/>
              <a:cs typeface="Arial" pitchFamily="34" charset="0"/>
            </a:endParaRPr>
          </a:p>
          <a:p>
            <a:r>
              <a:rPr lang="en-US" sz="2000" baseline="0" dirty="0">
                <a:latin typeface="+mj-lt"/>
                <a:cs typeface="Arial" pitchFamily="34" charset="0"/>
              </a:rPr>
              <a:t>There may be a rare circumstance where you’d want to, so if in doubt, ask me, your PM, your CS before you do it. </a:t>
            </a:r>
            <a:endParaRPr lang="en-US" sz="2000" dirty="0">
              <a:latin typeface="+mj-lt"/>
              <a:cs typeface="Arial" pitchFamily="34" charset="0"/>
            </a:endParaRPr>
          </a:p>
          <a:p>
            <a:endParaRPr lang="en-US" sz="2000" dirty="0">
              <a:latin typeface="+mj-lt"/>
              <a:cs typeface="Arial" pitchFamily="34" charset="0"/>
            </a:endParaRPr>
          </a:p>
          <a:p>
            <a:r>
              <a:rPr lang="en-US" sz="2000" dirty="0">
                <a:latin typeface="+mj-lt"/>
                <a:cs typeface="Arial" pitchFamily="34" charset="0"/>
              </a:rPr>
              <a:t>Keep an ongoing “To Do List” during project, discuss at weekly meetings, do corrective work as you go – get subs to clean</a:t>
            </a:r>
            <a:r>
              <a:rPr lang="en-US" sz="2000" baseline="0" dirty="0">
                <a:latin typeface="+mj-lt"/>
                <a:cs typeface="Arial" pitchFamily="34" charset="0"/>
              </a:rPr>
              <a:t> up their issues before they leave for other projects and are hard to get back.</a:t>
            </a:r>
            <a:endParaRPr lang="en-US" sz="2000" dirty="0">
              <a:latin typeface="+mj-lt"/>
              <a:cs typeface="Arial" pitchFamily="34" charset="0"/>
            </a:endParaRPr>
          </a:p>
          <a:p>
            <a:endParaRPr lang="en-US" sz="2000" dirty="0">
              <a:latin typeface="+mj-lt"/>
              <a:cs typeface="Arial" pitchFamily="34" charset="0"/>
            </a:endParaRPr>
          </a:p>
        </p:txBody>
      </p:sp>
      <p:sp>
        <p:nvSpPr>
          <p:cNvPr id="4" name="Slide Number Placeholder 3"/>
          <p:cNvSpPr>
            <a:spLocks noGrp="1"/>
          </p:cNvSpPr>
          <p:nvPr>
            <p:ph type="sldNum" sz="quarter" idx="10"/>
          </p:nvPr>
        </p:nvSpPr>
        <p:spPr/>
        <p:txBody>
          <a:bodyPr/>
          <a:lstStyle/>
          <a:p>
            <a:pPr>
              <a:defRPr/>
            </a:pPr>
            <a:fld id="{3240A18B-3597-47A2-A734-91F586B947E8}" type="slidenum">
              <a:rPr lang="en-US" smtClean="0"/>
              <a:pPr>
                <a:defRPr/>
              </a:pPr>
              <a:t>36</a:t>
            </a:fld>
            <a:endParaRPr lang="en-US" dirty="0"/>
          </a:p>
        </p:txBody>
      </p:sp>
    </p:spTree>
    <p:extLst>
      <p:ext uri="{BB962C8B-B14F-4D97-AF65-F5344CB8AC3E}">
        <p14:creationId xmlns:p14="http://schemas.microsoft.com/office/powerpoint/2010/main" val="25526768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sz="2800" dirty="0"/>
          </a:p>
        </p:txBody>
      </p:sp>
      <p:sp>
        <p:nvSpPr>
          <p:cNvPr id="4" name="Slide Number Placeholder 3"/>
          <p:cNvSpPr>
            <a:spLocks noGrp="1"/>
          </p:cNvSpPr>
          <p:nvPr>
            <p:ph type="sldNum" sz="quarter" idx="10"/>
          </p:nvPr>
        </p:nvSpPr>
        <p:spPr/>
        <p:txBody>
          <a:bodyPr/>
          <a:lstStyle/>
          <a:p>
            <a:pPr>
              <a:defRPr/>
            </a:pPr>
            <a:fld id="{3240A18B-3597-47A2-A734-91F586B947E8}" type="slidenum">
              <a:rPr lang="en-US" smtClean="0"/>
              <a:pPr>
                <a:defRPr/>
              </a:pPr>
              <a:t>37</a:t>
            </a:fld>
            <a:endParaRPr lang="en-US" dirty="0"/>
          </a:p>
        </p:txBody>
      </p:sp>
    </p:spTree>
    <p:extLst>
      <p:ext uri="{BB962C8B-B14F-4D97-AF65-F5344CB8AC3E}">
        <p14:creationId xmlns:p14="http://schemas.microsoft.com/office/powerpoint/2010/main" val="40477611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240A18B-3597-47A2-A734-91F586B947E8}" type="slidenum">
              <a:rPr lang="en-US" smtClean="0"/>
              <a:pPr>
                <a:defRPr/>
              </a:pPr>
              <a:t>38</a:t>
            </a:fld>
            <a:endParaRPr lang="en-US" dirty="0"/>
          </a:p>
        </p:txBody>
      </p:sp>
    </p:spTree>
    <p:extLst>
      <p:ext uri="{BB962C8B-B14F-4D97-AF65-F5344CB8AC3E}">
        <p14:creationId xmlns:p14="http://schemas.microsoft.com/office/powerpoint/2010/main" val="23397863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2000" baseline="0" dirty="0"/>
              <a:t>If you give the Contractor a PL, then be sure to email that to the CS the same day</a:t>
            </a:r>
          </a:p>
          <a:p>
            <a:endParaRPr lang="en-US" sz="2000" baseline="0" dirty="0"/>
          </a:p>
          <a:p>
            <a:r>
              <a:rPr lang="en-US" sz="2000" baseline="0" dirty="0"/>
              <a:t>Do NOT enter Time Charges Stopped if all work is NOT complete and acceptable – If you’re going to write a mod to extend time, it must be done before time is stopped or LD’s will be charged. Also, do not send an estimate after time is expired without the mod extending time, or LDs will be charged. </a:t>
            </a:r>
          </a:p>
          <a:p>
            <a:endParaRPr lang="en-US" sz="2000" baseline="0" dirty="0"/>
          </a:p>
          <a:p>
            <a:r>
              <a:rPr lang="en-US" sz="2000" baseline="0" dirty="0"/>
              <a:t>It’s a lot of work to fix this after-the-fact, better to do things in the right order in the first place.</a:t>
            </a:r>
            <a:endParaRPr lang="en-US" sz="2000" dirty="0"/>
          </a:p>
        </p:txBody>
      </p:sp>
      <p:sp>
        <p:nvSpPr>
          <p:cNvPr id="4" name="Slide Number Placeholder 3"/>
          <p:cNvSpPr>
            <a:spLocks noGrp="1"/>
          </p:cNvSpPr>
          <p:nvPr>
            <p:ph type="sldNum" sz="quarter" idx="10"/>
          </p:nvPr>
        </p:nvSpPr>
        <p:spPr/>
        <p:txBody>
          <a:bodyPr/>
          <a:lstStyle/>
          <a:p>
            <a:pPr>
              <a:defRPr/>
            </a:pPr>
            <a:fld id="{3240A18B-3597-47A2-A734-91F586B947E8}" type="slidenum">
              <a:rPr lang="en-US" smtClean="0"/>
              <a:pPr>
                <a:defRPr/>
              </a:pPr>
              <a:t>39</a:t>
            </a:fld>
            <a:endParaRPr lang="en-US" dirty="0"/>
          </a:p>
        </p:txBody>
      </p:sp>
    </p:spTree>
    <p:extLst>
      <p:ext uri="{BB962C8B-B14F-4D97-AF65-F5344CB8AC3E}">
        <p14:creationId xmlns:p14="http://schemas.microsoft.com/office/powerpoint/2010/main" val="8357597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r>
              <a:rPr lang="en-US" sz="2000" dirty="0"/>
              <a:t>Click on link to site. Construction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2000" dirty="0"/>
              <a:t>Field </a:t>
            </a:r>
            <a:r>
              <a:rPr lang="en-US" sz="2000" dirty="0" err="1"/>
              <a:t>Softward</a:t>
            </a:r>
            <a:r>
              <a:rPr lang="en-US" sz="2000" dirty="0"/>
              <a:t> User Guide (FSUG)  </a:t>
            </a:r>
            <a:br>
              <a:rPr lang="en-US" sz="2000" dirty="0"/>
            </a:br>
            <a:r>
              <a:rPr lang="en-US" sz="2000" dirty="0"/>
              <a:t>Updates: site events, site times, mods, lump sum items, delayed contracts, transferring contracts, </a:t>
            </a:r>
            <a:r>
              <a:rPr lang="en-US" sz="2000" dirty="0" err="1"/>
              <a:t>etc</a:t>
            </a:r>
            <a:endParaRPr lang="en-US" sz="2000" dirty="0"/>
          </a:p>
          <a:p>
            <a:pPr marL="0" indent="0">
              <a:buFont typeface="Arial" panose="020B0604020202020204" pitchFamily="34" charset="0"/>
              <a:buNone/>
            </a:pPr>
            <a:endParaRPr lang="en-US" sz="2000" dirty="0"/>
          </a:p>
        </p:txBody>
      </p:sp>
      <p:sp>
        <p:nvSpPr>
          <p:cNvPr id="4" name="Slide Number Placeholder 3"/>
          <p:cNvSpPr>
            <a:spLocks noGrp="1"/>
          </p:cNvSpPr>
          <p:nvPr>
            <p:ph type="sldNum" sz="quarter" idx="10"/>
          </p:nvPr>
        </p:nvSpPr>
        <p:spPr/>
        <p:txBody>
          <a:bodyPr/>
          <a:lstStyle/>
          <a:p>
            <a:pPr>
              <a:defRPr/>
            </a:pPr>
            <a:fld id="{3240A18B-3597-47A2-A734-91F586B947E8}" type="slidenum">
              <a:rPr lang="en-US" smtClean="0"/>
              <a:pPr>
                <a:defRPr/>
              </a:pPr>
              <a:t>4</a:t>
            </a:fld>
            <a:endParaRPr lang="en-US" dirty="0"/>
          </a:p>
        </p:txBody>
      </p:sp>
    </p:spTree>
    <p:extLst>
      <p:ext uri="{BB962C8B-B14F-4D97-AF65-F5344CB8AC3E}">
        <p14:creationId xmlns:p14="http://schemas.microsoft.com/office/powerpoint/2010/main" val="41791961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800" b="1" dirty="0">
                <a:latin typeface="Arial" pitchFamily="34" charset="0"/>
                <a:cs typeface="Arial" pitchFamily="34" charset="0"/>
              </a:rPr>
              <a:t>DON’T FORGET </a:t>
            </a:r>
            <a:r>
              <a:rPr lang="en-US" sz="2800" dirty="0">
                <a:latin typeface="Arial" pitchFamily="34" charset="0"/>
                <a:cs typeface="Arial" pitchFamily="34" charset="0"/>
              </a:rPr>
              <a:t>to email Punch List to CS, Substantially Complete Letter will then be sent out</a:t>
            </a:r>
          </a:p>
          <a:p>
            <a:endParaRPr lang="en-US" sz="2800" dirty="0"/>
          </a:p>
        </p:txBody>
      </p:sp>
      <p:sp>
        <p:nvSpPr>
          <p:cNvPr id="4" name="Slide Number Placeholder 3"/>
          <p:cNvSpPr>
            <a:spLocks noGrp="1"/>
          </p:cNvSpPr>
          <p:nvPr>
            <p:ph type="sldNum" sz="quarter" idx="10"/>
          </p:nvPr>
        </p:nvSpPr>
        <p:spPr/>
        <p:txBody>
          <a:bodyPr/>
          <a:lstStyle/>
          <a:p>
            <a:pPr>
              <a:defRPr/>
            </a:pPr>
            <a:fld id="{3240A18B-3597-47A2-A734-91F586B947E8}" type="slidenum">
              <a:rPr lang="en-US" smtClean="0"/>
              <a:pPr>
                <a:defRPr/>
              </a:pPr>
              <a:t>40</a:t>
            </a:fld>
            <a:endParaRPr lang="en-US" dirty="0"/>
          </a:p>
        </p:txBody>
      </p:sp>
    </p:spTree>
    <p:extLst>
      <p:ext uri="{BB962C8B-B14F-4D97-AF65-F5344CB8AC3E}">
        <p14:creationId xmlns:p14="http://schemas.microsoft.com/office/powerpoint/2010/main" val="20227517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2000" baseline="0" dirty="0"/>
          </a:p>
        </p:txBody>
      </p:sp>
      <p:sp>
        <p:nvSpPr>
          <p:cNvPr id="4" name="Slide Number Placeholder 3"/>
          <p:cNvSpPr>
            <a:spLocks noGrp="1"/>
          </p:cNvSpPr>
          <p:nvPr>
            <p:ph type="sldNum" sz="quarter" idx="10"/>
          </p:nvPr>
        </p:nvSpPr>
        <p:spPr/>
        <p:txBody>
          <a:bodyPr/>
          <a:lstStyle/>
          <a:p>
            <a:pPr>
              <a:defRPr/>
            </a:pPr>
            <a:fld id="{3240A18B-3597-47A2-A734-91F586B947E8}" type="slidenum">
              <a:rPr lang="en-US" smtClean="0"/>
              <a:pPr>
                <a:defRPr/>
              </a:pPr>
              <a:t>41</a:t>
            </a:fld>
            <a:endParaRPr lang="en-US" dirty="0"/>
          </a:p>
        </p:txBody>
      </p:sp>
    </p:spTree>
    <p:extLst>
      <p:ext uri="{BB962C8B-B14F-4D97-AF65-F5344CB8AC3E}">
        <p14:creationId xmlns:p14="http://schemas.microsoft.com/office/powerpoint/2010/main" val="1819311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dirty="0"/>
              <a:t>Punch List</a:t>
            </a:r>
            <a:r>
              <a:rPr lang="en-US" sz="2000" baseline="0" dirty="0"/>
              <a:t> complete and All Contract Work Complete should ideally be the same  </a:t>
            </a:r>
          </a:p>
          <a:p>
            <a:endParaRPr lang="en-US" sz="2000" baseline="0" dirty="0"/>
          </a:p>
          <a:p>
            <a:r>
              <a:rPr lang="en-US" sz="2000" baseline="0" dirty="0"/>
              <a:t>Plant establishment is ONLY for project that have PLANT ESTABLISHMENT – do not enter a date if you don’t have this, it is NOT for planting grass. </a:t>
            </a:r>
          </a:p>
          <a:p>
            <a:endParaRPr lang="en-US" sz="2000" baseline="0" dirty="0"/>
          </a:p>
          <a:p>
            <a:r>
              <a:rPr lang="en-US" sz="2000" baseline="0" dirty="0"/>
              <a:t>If you enter a date, you must also fill in the Establishment Period.</a:t>
            </a:r>
            <a:endParaRPr lang="en-US" sz="2000" dirty="0"/>
          </a:p>
        </p:txBody>
      </p:sp>
      <p:sp>
        <p:nvSpPr>
          <p:cNvPr id="4" name="Slide Number Placeholder 3"/>
          <p:cNvSpPr>
            <a:spLocks noGrp="1"/>
          </p:cNvSpPr>
          <p:nvPr>
            <p:ph type="sldNum" sz="quarter" idx="10"/>
          </p:nvPr>
        </p:nvSpPr>
        <p:spPr/>
        <p:txBody>
          <a:bodyPr/>
          <a:lstStyle/>
          <a:p>
            <a:pPr>
              <a:defRPr/>
            </a:pPr>
            <a:fld id="{3240A18B-3597-47A2-A734-91F586B947E8}" type="slidenum">
              <a:rPr lang="en-US" smtClean="0"/>
              <a:pPr>
                <a:defRPr/>
              </a:pPr>
              <a:t>42</a:t>
            </a:fld>
            <a:endParaRPr lang="en-US" dirty="0"/>
          </a:p>
        </p:txBody>
      </p:sp>
    </p:spTree>
    <p:extLst>
      <p:ext uri="{BB962C8B-B14F-4D97-AF65-F5344CB8AC3E}">
        <p14:creationId xmlns:p14="http://schemas.microsoft.com/office/powerpoint/2010/main" val="266353873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Conditional Final Acceptance should closely follow </a:t>
            </a:r>
            <a:r>
              <a:rPr lang="en-US" sz="2000" baseline="0" dirty="0"/>
              <a:t>the date for Punch List Complete &amp; All Contract Work Complete</a:t>
            </a:r>
          </a:p>
          <a:p>
            <a:endParaRPr lang="en-US" sz="2000" baseline="0" dirty="0"/>
          </a:p>
          <a:p>
            <a:r>
              <a:rPr lang="en-US" sz="2000" baseline="0" dirty="0"/>
              <a:t> Email CS.  I do not get notified about punch list or All Contract work complete unless you tell me or I happen to see it in project tracking. Thanks. </a:t>
            </a:r>
            <a:endParaRPr lang="en-US" sz="2000" dirty="0"/>
          </a:p>
        </p:txBody>
      </p:sp>
      <p:sp>
        <p:nvSpPr>
          <p:cNvPr id="4" name="Slide Number Placeholder 3"/>
          <p:cNvSpPr>
            <a:spLocks noGrp="1"/>
          </p:cNvSpPr>
          <p:nvPr>
            <p:ph type="sldNum" sz="quarter" idx="10"/>
          </p:nvPr>
        </p:nvSpPr>
        <p:spPr/>
        <p:txBody>
          <a:bodyPr/>
          <a:lstStyle/>
          <a:p>
            <a:pPr>
              <a:defRPr/>
            </a:pPr>
            <a:fld id="{3240A18B-3597-47A2-A734-91F586B947E8}" type="slidenum">
              <a:rPr lang="en-US" smtClean="0"/>
              <a:pPr>
                <a:defRPr/>
              </a:pPr>
              <a:t>43</a:t>
            </a:fld>
            <a:endParaRPr lang="en-US" dirty="0"/>
          </a:p>
        </p:txBody>
      </p:sp>
    </p:spTree>
    <p:extLst>
      <p:ext uri="{BB962C8B-B14F-4D97-AF65-F5344CB8AC3E}">
        <p14:creationId xmlns:p14="http://schemas.microsoft.com/office/powerpoint/2010/main" val="73506973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2000" dirty="0"/>
              <a:t>See Flowchart III-IV – PL</a:t>
            </a:r>
            <a:r>
              <a:rPr lang="en-US" sz="2000" baseline="0" dirty="0"/>
              <a:t> bring in required docs no later than 81 days from SC (PM please email CS this date)</a:t>
            </a:r>
          </a:p>
          <a:p>
            <a:endParaRPr lang="en-US" sz="2000" baseline="0" dirty="0"/>
          </a:p>
          <a:p>
            <a:r>
              <a:rPr lang="en-US" sz="2000" baseline="0" dirty="0"/>
              <a:t>PM please email CS date when Contract Items Review (DT2076) begins</a:t>
            </a:r>
          </a:p>
          <a:p>
            <a:endParaRPr lang="en-US" sz="2000" baseline="0" dirty="0"/>
          </a:p>
          <a:p>
            <a:r>
              <a:rPr lang="en-US" sz="2000" baseline="0" dirty="0"/>
              <a:t>Both of these are highlighted in yellow in your Flowcharts</a:t>
            </a:r>
          </a:p>
          <a:p>
            <a:endParaRPr lang="en-US" sz="2000" baseline="0" dirty="0"/>
          </a:p>
          <a:p>
            <a:r>
              <a:rPr lang="en-US" sz="2000" baseline="0" dirty="0"/>
              <a:t>CS prefers to get items 1-11 in before SF is sent, multiple dates are entered (realize PM’s prefer to hang onto Finals Boxes – so compromise, just turn in those 11 items)</a:t>
            </a:r>
          </a:p>
          <a:p>
            <a:endParaRPr lang="en-US" sz="2000" baseline="0" dirty="0"/>
          </a:p>
          <a:p>
            <a:r>
              <a:rPr lang="en-US" sz="2000" baseline="0" dirty="0"/>
              <a:t>Ideally, once SF comes back then hopefully we can send the FE (cannot send FE if payroll clear is not completed or WPDES/NOT outstanding. ) </a:t>
            </a:r>
            <a:endParaRPr lang="en-US" sz="2000" dirty="0"/>
          </a:p>
        </p:txBody>
      </p:sp>
      <p:sp>
        <p:nvSpPr>
          <p:cNvPr id="4" name="Slide Number Placeholder 3"/>
          <p:cNvSpPr>
            <a:spLocks noGrp="1"/>
          </p:cNvSpPr>
          <p:nvPr>
            <p:ph type="sldNum" sz="quarter" idx="10"/>
          </p:nvPr>
        </p:nvSpPr>
        <p:spPr/>
        <p:txBody>
          <a:bodyPr/>
          <a:lstStyle/>
          <a:p>
            <a:pPr>
              <a:defRPr/>
            </a:pPr>
            <a:fld id="{3240A18B-3597-47A2-A734-91F586B947E8}" type="slidenum">
              <a:rPr lang="en-US" smtClean="0"/>
              <a:pPr>
                <a:defRPr/>
              </a:pPr>
              <a:t>44</a:t>
            </a:fld>
            <a:endParaRPr lang="en-US" dirty="0"/>
          </a:p>
        </p:txBody>
      </p:sp>
    </p:spTree>
    <p:extLst>
      <p:ext uri="{BB962C8B-B14F-4D97-AF65-F5344CB8AC3E}">
        <p14:creationId xmlns:p14="http://schemas.microsoft.com/office/powerpoint/2010/main" val="314738354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2800" dirty="0"/>
          </a:p>
        </p:txBody>
      </p:sp>
      <p:sp>
        <p:nvSpPr>
          <p:cNvPr id="4" name="Slide Number Placeholder 3"/>
          <p:cNvSpPr>
            <a:spLocks noGrp="1"/>
          </p:cNvSpPr>
          <p:nvPr>
            <p:ph type="sldNum" sz="quarter" idx="10"/>
          </p:nvPr>
        </p:nvSpPr>
        <p:spPr/>
        <p:txBody>
          <a:bodyPr/>
          <a:lstStyle/>
          <a:p>
            <a:pPr>
              <a:defRPr/>
            </a:pPr>
            <a:fld id="{3240A18B-3597-47A2-A734-91F586B947E8}" type="slidenum">
              <a:rPr lang="en-US" smtClean="0"/>
              <a:pPr>
                <a:defRPr/>
              </a:pPr>
              <a:t>45</a:t>
            </a:fld>
            <a:endParaRPr lang="en-US" dirty="0"/>
          </a:p>
        </p:txBody>
      </p:sp>
    </p:spTree>
    <p:extLst>
      <p:ext uri="{BB962C8B-B14F-4D97-AF65-F5344CB8AC3E}">
        <p14:creationId xmlns:p14="http://schemas.microsoft.com/office/powerpoint/2010/main" val="338201403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dirty="0"/>
              <a:t>Kelly</a:t>
            </a:r>
          </a:p>
          <a:p>
            <a:endParaRPr lang="en-US" sz="2000" dirty="0"/>
          </a:p>
          <a:p>
            <a:r>
              <a:rPr lang="en-US" sz="2000" dirty="0"/>
              <a:t>We</a:t>
            </a:r>
            <a:r>
              <a:rPr lang="en-US" sz="2000" baseline="0" dirty="0"/>
              <a:t> don’t want to reduce if there are outstanding issues that need to be addressed – payroll, materials, quantities, etc.</a:t>
            </a:r>
          </a:p>
          <a:p>
            <a:endParaRPr lang="en-US" sz="2000" baseline="0" dirty="0"/>
          </a:p>
          <a:p>
            <a:r>
              <a:rPr lang="en-US" sz="2000" baseline="0" dirty="0"/>
              <a:t>Retainer is for the WHOLE contract, not per project ID.</a:t>
            </a:r>
          </a:p>
          <a:p>
            <a:endParaRPr lang="en-US" sz="2000" baseline="0" dirty="0"/>
          </a:p>
          <a:p>
            <a:r>
              <a:rPr lang="en-US" sz="2000" baseline="0" dirty="0"/>
              <a:t>CS will only reduce retainer at the request of a PM</a:t>
            </a:r>
            <a:endParaRPr lang="en-US" sz="2000" dirty="0"/>
          </a:p>
          <a:p>
            <a:endParaRPr lang="en-US" sz="2000" dirty="0"/>
          </a:p>
        </p:txBody>
      </p:sp>
      <p:sp>
        <p:nvSpPr>
          <p:cNvPr id="4" name="Slide Number Placeholder 3"/>
          <p:cNvSpPr>
            <a:spLocks noGrp="1"/>
          </p:cNvSpPr>
          <p:nvPr>
            <p:ph type="sldNum" sz="quarter" idx="10"/>
          </p:nvPr>
        </p:nvSpPr>
        <p:spPr/>
        <p:txBody>
          <a:bodyPr/>
          <a:lstStyle/>
          <a:p>
            <a:pPr>
              <a:defRPr/>
            </a:pPr>
            <a:fld id="{3240A18B-3597-47A2-A734-91F586B947E8}" type="slidenum">
              <a:rPr lang="en-US" smtClean="0"/>
              <a:pPr>
                <a:defRPr/>
              </a:pPr>
              <a:t>46</a:t>
            </a:fld>
            <a:endParaRPr lang="en-US" dirty="0"/>
          </a:p>
        </p:txBody>
      </p:sp>
    </p:spTree>
    <p:extLst>
      <p:ext uri="{BB962C8B-B14F-4D97-AF65-F5344CB8AC3E}">
        <p14:creationId xmlns:p14="http://schemas.microsoft.com/office/powerpoint/2010/main" val="212467697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a:solidFill>
                <a:schemeClr val="accent1"/>
              </a:solidFill>
            </a:endParaRPr>
          </a:p>
        </p:txBody>
      </p:sp>
      <p:sp>
        <p:nvSpPr>
          <p:cNvPr id="4" name="Slide Number Placeholder 3"/>
          <p:cNvSpPr>
            <a:spLocks noGrp="1"/>
          </p:cNvSpPr>
          <p:nvPr>
            <p:ph type="sldNum" sz="quarter" idx="10"/>
          </p:nvPr>
        </p:nvSpPr>
        <p:spPr/>
        <p:txBody>
          <a:bodyPr/>
          <a:lstStyle/>
          <a:p>
            <a:pPr>
              <a:defRPr/>
            </a:pPr>
            <a:fld id="{3240A18B-3597-47A2-A734-91F586B947E8}" type="slidenum">
              <a:rPr lang="en-US" smtClean="0"/>
              <a:pPr>
                <a:defRPr/>
              </a:pPr>
              <a:t>47</a:t>
            </a:fld>
            <a:endParaRPr lang="en-US" dirty="0"/>
          </a:p>
        </p:txBody>
      </p:sp>
    </p:spTree>
    <p:extLst>
      <p:ext uri="{BB962C8B-B14F-4D97-AF65-F5344CB8AC3E}">
        <p14:creationId xmlns:p14="http://schemas.microsoft.com/office/powerpoint/2010/main" val="388008653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a:p>
        </p:txBody>
      </p:sp>
      <p:sp>
        <p:nvSpPr>
          <p:cNvPr id="4" name="Slide Number Placeholder 3"/>
          <p:cNvSpPr>
            <a:spLocks noGrp="1"/>
          </p:cNvSpPr>
          <p:nvPr>
            <p:ph type="sldNum" sz="quarter" idx="10"/>
          </p:nvPr>
        </p:nvSpPr>
        <p:spPr/>
        <p:txBody>
          <a:bodyPr/>
          <a:lstStyle/>
          <a:p>
            <a:pPr>
              <a:defRPr/>
            </a:pPr>
            <a:fld id="{3240A18B-3597-47A2-A734-91F586B947E8}" type="slidenum">
              <a:rPr lang="en-US" smtClean="0"/>
              <a:pPr>
                <a:defRPr/>
              </a:pPr>
              <a:t>48</a:t>
            </a:fld>
            <a:endParaRPr lang="en-US" dirty="0"/>
          </a:p>
        </p:txBody>
      </p:sp>
    </p:spTree>
    <p:extLst>
      <p:ext uri="{BB962C8B-B14F-4D97-AF65-F5344CB8AC3E}">
        <p14:creationId xmlns:p14="http://schemas.microsoft.com/office/powerpoint/2010/main" val="310056656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a:p>
        </p:txBody>
      </p:sp>
      <p:sp>
        <p:nvSpPr>
          <p:cNvPr id="4" name="Slide Number Placeholder 3"/>
          <p:cNvSpPr>
            <a:spLocks noGrp="1"/>
          </p:cNvSpPr>
          <p:nvPr>
            <p:ph type="sldNum" sz="quarter" idx="10"/>
          </p:nvPr>
        </p:nvSpPr>
        <p:spPr/>
        <p:txBody>
          <a:bodyPr/>
          <a:lstStyle/>
          <a:p>
            <a:pPr>
              <a:defRPr/>
            </a:pPr>
            <a:fld id="{3240A18B-3597-47A2-A734-91F586B947E8}" type="slidenum">
              <a:rPr lang="en-US" smtClean="0"/>
              <a:pPr>
                <a:defRPr/>
              </a:pPr>
              <a:t>49</a:t>
            </a:fld>
            <a:endParaRPr lang="en-US" dirty="0"/>
          </a:p>
        </p:txBody>
      </p:sp>
    </p:spTree>
    <p:extLst>
      <p:ext uri="{BB962C8B-B14F-4D97-AF65-F5344CB8AC3E}">
        <p14:creationId xmlns:p14="http://schemas.microsoft.com/office/powerpoint/2010/main" val="2906495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endParaRPr lang="en-US" sz="2000" dirty="0"/>
          </a:p>
        </p:txBody>
      </p:sp>
      <p:sp>
        <p:nvSpPr>
          <p:cNvPr id="4" name="Slide Number Placeholder 3"/>
          <p:cNvSpPr>
            <a:spLocks noGrp="1"/>
          </p:cNvSpPr>
          <p:nvPr>
            <p:ph type="sldNum" sz="quarter" idx="10"/>
          </p:nvPr>
        </p:nvSpPr>
        <p:spPr/>
        <p:txBody>
          <a:bodyPr/>
          <a:lstStyle/>
          <a:p>
            <a:pPr>
              <a:defRPr/>
            </a:pPr>
            <a:fld id="{3240A18B-3597-47A2-A734-91F586B947E8}" type="slidenum">
              <a:rPr lang="en-US" smtClean="0"/>
              <a:pPr>
                <a:defRPr/>
              </a:pPr>
              <a:t>5</a:t>
            </a:fld>
            <a:endParaRPr lang="en-US" dirty="0"/>
          </a:p>
        </p:txBody>
      </p:sp>
    </p:spTree>
    <p:extLst>
      <p:ext uri="{BB962C8B-B14F-4D97-AF65-F5344CB8AC3E}">
        <p14:creationId xmlns:p14="http://schemas.microsoft.com/office/powerpoint/2010/main" val="418383941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a:p>
        </p:txBody>
      </p:sp>
      <p:sp>
        <p:nvSpPr>
          <p:cNvPr id="4" name="Slide Number Placeholder 3"/>
          <p:cNvSpPr>
            <a:spLocks noGrp="1"/>
          </p:cNvSpPr>
          <p:nvPr>
            <p:ph type="sldNum" sz="quarter" idx="10"/>
          </p:nvPr>
        </p:nvSpPr>
        <p:spPr/>
        <p:txBody>
          <a:bodyPr/>
          <a:lstStyle/>
          <a:p>
            <a:pPr>
              <a:defRPr/>
            </a:pPr>
            <a:fld id="{3240A18B-3597-47A2-A734-91F586B947E8}" type="slidenum">
              <a:rPr lang="en-US" smtClean="0"/>
              <a:pPr>
                <a:defRPr/>
              </a:pPr>
              <a:t>50</a:t>
            </a:fld>
            <a:endParaRPr lang="en-US" dirty="0"/>
          </a:p>
        </p:txBody>
      </p:sp>
    </p:spTree>
    <p:extLst>
      <p:ext uri="{BB962C8B-B14F-4D97-AF65-F5344CB8AC3E}">
        <p14:creationId xmlns:p14="http://schemas.microsoft.com/office/powerpoint/2010/main" val="330091207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a:p>
        </p:txBody>
      </p:sp>
      <p:sp>
        <p:nvSpPr>
          <p:cNvPr id="4" name="Slide Number Placeholder 3"/>
          <p:cNvSpPr>
            <a:spLocks noGrp="1"/>
          </p:cNvSpPr>
          <p:nvPr>
            <p:ph type="sldNum" sz="quarter" idx="10"/>
          </p:nvPr>
        </p:nvSpPr>
        <p:spPr/>
        <p:txBody>
          <a:bodyPr/>
          <a:lstStyle/>
          <a:p>
            <a:pPr>
              <a:defRPr/>
            </a:pPr>
            <a:fld id="{3240A18B-3597-47A2-A734-91F586B947E8}" type="slidenum">
              <a:rPr lang="en-US" smtClean="0"/>
              <a:pPr>
                <a:defRPr/>
              </a:pPr>
              <a:t>51</a:t>
            </a:fld>
            <a:endParaRPr lang="en-US" dirty="0"/>
          </a:p>
        </p:txBody>
      </p:sp>
    </p:spTree>
    <p:extLst>
      <p:ext uri="{BB962C8B-B14F-4D97-AF65-F5344CB8AC3E}">
        <p14:creationId xmlns:p14="http://schemas.microsoft.com/office/powerpoint/2010/main" val="166074541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2000" dirty="0">
                <a:latin typeface="Arial" panose="020B0604020202020204" pitchFamily="34" charset="0"/>
                <a:cs typeface="Arial" panose="020B0604020202020204" pitchFamily="34" charset="0"/>
              </a:rPr>
              <a:t>Losing data because staff are missing the FIT transfer (export) and import steps affects Project Tracking</a:t>
            </a:r>
          </a:p>
          <a:p>
            <a:endParaRPr lang="en-US" sz="2000" dirty="0"/>
          </a:p>
        </p:txBody>
      </p:sp>
      <p:sp>
        <p:nvSpPr>
          <p:cNvPr id="4" name="Slide Number Placeholder 3"/>
          <p:cNvSpPr>
            <a:spLocks noGrp="1"/>
          </p:cNvSpPr>
          <p:nvPr>
            <p:ph type="sldNum" sz="quarter" idx="10"/>
          </p:nvPr>
        </p:nvSpPr>
        <p:spPr/>
        <p:txBody>
          <a:bodyPr/>
          <a:lstStyle/>
          <a:p>
            <a:pPr>
              <a:defRPr/>
            </a:pPr>
            <a:fld id="{3240A18B-3597-47A2-A734-91F586B947E8}" type="slidenum">
              <a:rPr lang="en-US" smtClean="0"/>
              <a:pPr>
                <a:defRPr/>
              </a:pPr>
              <a:t>52</a:t>
            </a:fld>
            <a:endParaRPr lang="en-US" dirty="0"/>
          </a:p>
        </p:txBody>
      </p:sp>
    </p:spTree>
    <p:extLst>
      <p:ext uri="{BB962C8B-B14F-4D97-AF65-F5344CB8AC3E}">
        <p14:creationId xmlns:p14="http://schemas.microsoft.com/office/powerpoint/2010/main" val="335023423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2000" dirty="0"/>
          </a:p>
          <a:p>
            <a:endParaRPr lang="en-US" sz="2000" dirty="0"/>
          </a:p>
        </p:txBody>
      </p:sp>
      <p:sp>
        <p:nvSpPr>
          <p:cNvPr id="4" name="Slide Number Placeholder 3"/>
          <p:cNvSpPr>
            <a:spLocks noGrp="1"/>
          </p:cNvSpPr>
          <p:nvPr>
            <p:ph type="sldNum" sz="quarter" idx="10"/>
          </p:nvPr>
        </p:nvSpPr>
        <p:spPr/>
        <p:txBody>
          <a:bodyPr/>
          <a:lstStyle/>
          <a:p>
            <a:pPr>
              <a:defRPr/>
            </a:pPr>
            <a:fld id="{3240A18B-3597-47A2-A734-91F586B947E8}" type="slidenum">
              <a:rPr lang="en-US" smtClean="0"/>
              <a:pPr>
                <a:defRPr/>
              </a:pPr>
              <a:t>53</a:t>
            </a:fld>
            <a:endParaRPr lang="en-US" dirty="0"/>
          </a:p>
        </p:txBody>
      </p:sp>
    </p:spTree>
    <p:extLst>
      <p:ext uri="{BB962C8B-B14F-4D97-AF65-F5344CB8AC3E}">
        <p14:creationId xmlns:p14="http://schemas.microsoft.com/office/powerpoint/2010/main" val="44287397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2000" dirty="0"/>
              <a:t>Project ID No dashes ex:  10100271asbuilt</a:t>
            </a:r>
          </a:p>
          <a:p>
            <a:r>
              <a:rPr lang="en-US" sz="2000" dirty="0"/>
              <a:t>Page numbers agree</a:t>
            </a:r>
          </a:p>
          <a:p>
            <a:r>
              <a:rPr lang="en-US" sz="2000" dirty="0"/>
              <a:t>ROW disclaimer</a:t>
            </a:r>
          </a:p>
          <a:p>
            <a:r>
              <a:rPr lang="en-US" sz="2000" dirty="0"/>
              <a:t>With project</a:t>
            </a:r>
          </a:p>
          <a:p>
            <a:r>
              <a:rPr lang="en-US" sz="2000" dirty="0"/>
              <a:t>Keep complete </a:t>
            </a:r>
            <a:r>
              <a:rPr lang="en-US" sz="2000" dirty="0" err="1"/>
              <a:t>asbuilt</a:t>
            </a:r>
            <a:r>
              <a:rPr lang="en-US" sz="2000" dirty="0"/>
              <a:t> including structures throughout entire project, only copy out structures when submitting </a:t>
            </a:r>
            <a:r>
              <a:rPr lang="en-US" sz="2000" dirty="0" err="1"/>
              <a:t>asbuilt</a:t>
            </a:r>
            <a:r>
              <a:rPr lang="en-US" sz="2000" dirty="0"/>
              <a:t> so have 2 pdfs</a:t>
            </a:r>
          </a:p>
          <a:p>
            <a:endParaRPr lang="en-US" sz="2000" dirty="0"/>
          </a:p>
        </p:txBody>
      </p:sp>
      <p:sp>
        <p:nvSpPr>
          <p:cNvPr id="4" name="Slide Number Placeholder 3"/>
          <p:cNvSpPr>
            <a:spLocks noGrp="1"/>
          </p:cNvSpPr>
          <p:nvPr>
            <p:ph type="sldNum" sz="quarter" idx="10"/>
          </p:nvPr>
        </p:nvSpPr>
        <p:spPr/>
        <p:txBody>
          <a:bodyPr/>
          <a:lstStyle/>
          <a:p>
            <a:pPr>
              <a:defRPr/>
            </a:pPr>
            <a:fld id="{3240A18B-3597-47A2-A734-91F586B947E8}" type="slidenum">
              <a:rPr lang="en-US" smtClean="0"/>
              <a:pPr>
                <a:defRPr/>
              </a:pPr>
              <a:t>54</a:t>
            </a:fld>
            <a:endParaRPr lang="en-US" dirty="0"/>
          </a:p>
        </p:txBody>
      </p:sp>
    </p:spTree>
    <p:extLst>
      <p:ext uri="{BB962C8B-B14F-4D97-AF65-F5344CB8AC3E}">
        <p14:creationId xmlns:p14="http://schemas.microsoft.com/office/powerpoint/2010/main" val="295862034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2000" dirty="0"/>
          </a:p>
        </p:txBody>
      </p:sp>
      <p:sp>
        <p:nvSpPr>
          <p:cNvPr id="4" name="Slide Number Placeholder 3"/>
          <p:cNvSpPr>
            <a:spLocks noGrp="1"/>
          </p:cNvSpPr>
          <p:nvPr>
            <p:ph type="sldNum" sz="quarter" idx="10"/>
          </p:nvPr>
        </p:nvSpPr>
        <p:spPr/>
        <p:txBody>
          <a:bodyPr/>
          <a:lstStyle/>
          <a:p>
            <a:pPr>
              <a:defRPr/>
            </a:pPr>
            <a:fld id="{3240A18B-3597-47A2-A734-91F586B947E8}" type="slidenum">
              <a:rPr lang="en-US" smtClean="0"/>
              <a:pPr>
                <a:defRPr/>
              </a:pPr>
              <a:t>55</a:t>
            </a:fld>
            <a:endParaRPr lang="en-US" dirty="0"/>
          </a:p>
        </p:txBody>
      </p:sp>
    </p:spTree>
    <p:extLst>
      <p:ext uri="{BB962C8B-B14F-4D97-AF65-F5344CB8AC3E}">
        <p14:creationId xmlns:p14="http://schemas.microsoft.com/office/powerpoint/2010/main" val="140094384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2000" dirty="0"/>
          </a:p>
        </p:txBody>
      </p:sp>
      <p:sp>
        <p:nvSpPr>
          <p:cNvPr id="4" name="Slide Number Placeholder 3"/>
          <p:cNvSpPr>
            <a:spLocks noGrp="1"/>
          </p:cNvSpPr>
          <p:nvPr>
            <p:ph type="sldNum" sz="quarter" idx="10"/>
          </p:nvPr>
        </p:nvSpPr>
        <p:spPr/>
        <p:txBody>
          <a:bodyPr/>
          <a:lstStyle/>
          <a:p>
            <a:pPr>
              <a:defRPr/>
            </a:pPr>
            <a:fld id="{3240A18B-3597-47A2-A734-91F586B947E8}" type="slidenum">
              <a:rPr lang="en-US" smtClean="0"/>
              <a:pPr>
                <a:defRPr/>
              </a:pPr>
              <a:t>56</a:t>
            </a:fld>
            <a:endParaRPr lang="en-US" dirty="0"/>
          </a:p>
        </p:txBody>
      </p:sp>
    </p:spTree>
    <p:extLst>
      <p:ext uri="{BB962C8B-B14F-4D97-AF65-F5344CB8AC3E}">
        <p14:creationId xmlns:p14="http://schemas.microsoft.com/office/powerpoint/2010/main" val="270410032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240A18B-3597-47A2-A734-91F586B947E8}" type="slidenum">
              <a:rPr lang="en-US" smtClean="0"/>
              <a:pPr>
                <a:defRPr/>
              </a:pPr>
              <a:t>57</a:t>
            </a:fld>
            <a:endParaRPr lang="en-US" dirty="0"/>
          </a:p>
        </p:txBody>
      </p:sp>
    </p:spTree>
    <p:extLst>
      <p:ext uri="{BB962C8B-B14F-4D97-AF65-F5344CB8AC3E}">
        <p14:creationId xmlns:p14="http://schemas.microsoft.com/office/powerpoint/2010/main" val="422271196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We use a LOT of acronyms</a:t>
            </a:r>
            <a:r>
              <a:rPr lang="en-US" sz="2000" baseline="0" dirty="0"/>
              <a:t> in our PP, CAG, Flowcharts and emails.   </a:t>
            </a:r>
          </a:p>
          <a:p>
            <a:endParaRPr lang="en-US" sz="2000" baseline="0" dirty="0"/>
          </a:p>
          <a:p>
            <a:r>
              <a:rPr lang="en-US" sz="2000" baseline="0" dirty="0"/>
              <a:t>Recently added AWP, AWPKB, BPD, DTSD, WPDES &amp; NOT (DNR Permit), FN, SWIG </a:t>
            </a:r>
            <a:r>
              <a:rPr lang="en-US" sz="2000" baseline="0" dirty="0" err="1"/>
              <a:t>etc</a:t>
            </a:r>
            <a:endParaRPr lang="en-US" sz="2000" baseline="0" dirty="0"/>
          </a:p>
          <a:p>
            <a:endParaRPr lang="en-US" sz="2000" baseline="0" dirty="0"/>
          </a:p>
          <a:p>
            <a:r>
              <a:rPr lang="en-US" sz="2000" baseline="0" dirty="0"/>
              <a:t>https://awpkb.dot.wi.gov/Content/constr/Pantry/ConstrAdminAcronyms.htm </a:t>
            </a:r>
          </a:p>
          <a:p>
            <a:endParaRPr lang="en-US" sz="2000" baseline="0" dirty="0"/>
          </a:p>
        </p:txBody>
      </p:sp>
      <p:sp>
        <p:nvSpPr>
          <p:cNvPr id="4" name="Slide Number Placeholder 3"/>
          <p:cNvSpPr>
            <a:spLocks noGrp="1"/>
          </p:cNvSpPr>
          <p:nvPr>
            <p:ph type="sldNum" sz="quarter" idx="10"/>
          </p:nvPr>
        </p:nvSpPr>
        <p:spPr/>
        <p:txBody>
          <a:bodyPr/>
          <a:lstStyle/>
          <a:p>
            <a:pPr>
              <a:defRPr/>
            </a:pPr>
            <a:fld id="{3240A18B-3597-47A2-A734-91F586B947E8}" type="slidenum">
              <a:rPr lang="en-US" smtClean="0"/>
              <a:pPr>
                <a:defRPr/>
              </a:pPr>
              <a:t>58</a:t>
            </a:fld>
            <a:endParaRPr lang="en-US" dirty="0"/>
          </a:p>
        </p:txBody>
      </p:sp>
    </p:spTree>
    <p:extLst>
      <p:ext uri="{BB962C8B-B14F-4D97-AF65-F5344CB8AC3E}">
        <p14:creationId xmlns:p14="http://schemas.microsoft.com/office/powerpoint/2010/main" val="6684227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Kelly</a:t>
            </a:r>
          </a:p>
          <a:p>
            <a:endParaRPr lang="en-US" sz="1200" dirty="0"/>
          </a:p>
          <a:p>
            <a:r>
              <a:rPr lang="en-US" sz="1200" dirty="0"/>
              <a:t>Just</a:t>
            </a:r>
            <a:r>
              <a:rPr lang="en-US" sz="1200" baseline="0" dirty="0"/>
              <a:t> a friendly reminder to Please fill out the training evaluation sheet for each presentation before you leave so we know how to improve the training for next year.</a:t>
            </a:r>
          </a:p>
          <a:p>
            <a:endParaRPr lang="en-US" sz="1200" baseline="0" dirty="0"/>
          </a:p>
          <a:p>
            <a:r>
              <a:rPr lang="en-US" sz="1200" baseline="0" dirty="0"/>
              <a:t>Thank you and good luck on your projects this year.</a:t>
            </a:r>
            <a:endParaRPr lang="en-US" sz="1200" dirty="0"/>
          </a:p>
          <a:p>
            <a:endParaRPr lang="en-US" dirty="0"/>
          </a:p>
        </p:txBody>
      </p:sp>
      <p:sp>
        <p:nvSpPr>
          <p:cNvPr id="4" name="Slide Number Placeholder 3"/>
          <p:cNvSpPr>
            <a:spLocks noGrp="1"/>
          </p:cNvSpPr>
          <p:nvPr>
            <p:ph type="sldNum" sz="quarter" idx="10"/>
          </p:nvPr>
        </p:nvSpPr>
        <p:spPr/>
        <p:txBody>
          <a:bodyPr/>
          <a:lstStyle/>
          <a:p>
            <a:pPr>
              <a:defRPr/>
            </a:pPr>
            <a:fld id="{3240A18B-3597-47A2-A734-91F586B947E8}" type="slidenum">
              <a:rPr lang="en-US" smtClean="0"/>
              <a:pPr>
                <a:defRPr/>
              </a:pPr>
              <a:t>59</a:t>
            </a:fld>
            <a:endParaRPr lang="en-US" dirty="0"/>
          </a:p>
        </p:txBody>
      </p:sp>
    </p:spTree>
    <p:extLst>
      <p:ext uri="{BB962C8B-B14F-4D97-AF65-F5344CB8AC3E}">
        <p14:creationId xmlns:p14="http://schemas.microsoft.com/office/powerpoint/2010/main" val="1559267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endParaRPr lang="en-US" sz="2000" baseline="0" dirty="0"/>
          </a:p>
          <a:p>
            <a:endParaRPr lang="en-US" sz="2000" dirty="0"/>
          </a:p>
        </p:txBody>
      </p:sp>
      <p:sp>
        <p:nvSpPr>
          <p:cNvPr id="4" name="Slide Number Placeholder 3"/>
          <p:cNvSpPr>
            <a:spLocks noGrp="1"/>
          </p:cNvSpPr>
          <p:nvPr>
            <p:ph type="sldNum" sz="quarter" idx="10"/>
          </p:nvPr>
        </p:nvSpPr>
        <p:spPr/>
        <p:txBody>
          <a:bodyPr/>
          <a:lstStyle/>
          <a:p>
            <a:pPr>
              <a:defRPr/>
            </a:pPr>
            <a:fld id="{3240A18B-3597-47A2-A734-91F586B947E8}" type="slidenum">
              <a:rPr lang="en-US" smtClean="0"/>
              <a:pPr>
                <a:defRPr/>
              </a:pPr>
              <a:t>6</a:t>
            </a:fld>
            <a:endParaRPr lang="en-US" dirty="0"/>
          </a:p>
        </p:txBody>
      </p:sp>
    </p:spTree>
    <p:extLst>
      <p:ext uri="{BB962C8B-B14F-4D97-AF65-F5344CB8AC3E}">
        <p14:creationId xmlns:p14="http://schemas.microsoft.com/office/powerpoint/2010/main" val="38881014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SWR Constr</a:t>
            </a:r>
            <a:r>
              <a:rPr lang="en-US" sz="2000" baseline="0" dirty="0"/>
              <a:t> </a:t>
            </a:r>
            <a:r>
              <a:rPr lang="en-US" sz="2000" dirty="0"/>
              <a:t>Admin Guide p</a:t>
            </a:r>
            <a:r>
              <a:rPr lang="en-US" sz="2000" baseline="0" dirty="0"/>
              <a:t> 2 &amp; Flowcharts p I</a:t>
            </a:r>
          </a:p>
          <a:p>
            <a:endParaRPr lang="en-US" sz="2000" baseline="0" dirty="0"/>
          </a:p>
          <a:p>
            <a:r>
              <a:rPr lang="en-US" sz="2000" baseline="0" dirty="0"/>
              <a:t>Construction Project startup</a:t>
            </a:r>
          </a:p>
          <a:p>
            <a:endParaRPr lang="en-US" sz="2000" baseline="0" dirty="0"/>
          </a:p>
        </p:txBody>
      </p:sp>
      <p:sp>
        <p:nvSpPr>
          <p:cNvPr id="4" name="Slide Number Placeholder 3"/>
          <p:cNvSpPr>
            <a:spLocks noGrp="1"/>
          </p:cNvSpPr>
          <p:nvPr>
            <p:ph type="sldNum" sz="quarter" idx="10"/>
          </p:nvPr>
        </p:nvSpPr>
        <p:spPr/>
        <p:txBody>
          <a:bodyPr/>
          <a:lstStyle/>
          <a:p>
            <a:pPr>
              <a:defRPr/>
            </a:pPr>
            <a:fld id="{3240A18B-3597-47A2-A734-91F586B947E8}" type="slidenum">
              <a:rPr lang="en-US" smtClean="0"/>
              <a:pPr>
                <a:defRPr/>
              </a:pPr>
              <a:t>7</a:t>
            </a:fld>
            <a:endParaRPr lang="en-US" dirty="0"/>
          </a:p>
        </p:txBody>
      </p:sp>
    </p:spTree>
    <p:extLst>
      <p:ext uri="{BB962C8B-B14F-4D97-AF65-F5344CB8AC3E}">
        <p14:creationId xmlns:p14="http://schemas.microsoft.com/office/powerpoint/2010/main" val="12529066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2000" dirty="0"/>
          </a:p>
        </p:txBody>
      </p:sp>
      <p:sp>
        <p:nvSpPr>
          <p:cNvPr id="4" name="Slide Number Placeholder 3"/>
          <p:cNvSpPr>
            <a:spLocks noGrp="1"/>
          </p:cNvSpPr>
          <p:nvPr>
            <p:ph type="sldNum" sz="quarter" idx="10"/>
          </p:nvPr>
        </p:nvSpPr>
        <p:spPr/>
        <p:txBody>
          <a:bodyPr/>
          <a:lstStyle/>
          <a:p>
            <a:pPr>
              <a:defRPr/>
            </a:pPr>
            <a:fld id="{3240A18B-3597-47A2-A734-91F586B947E8}" type="slidenum">
              <a:rPr lang="en-US" smtClean="0"/>
              <a:pPr>
                <a:defRPr/>
              </a:pPr>
              <a:t>8</a:t>
            </a:fld>
            <a:endParaRPr lang="en-US" dirty="0"/>
          </a:p>
        </p:txBody>
      </p:sp>
    </p:spTree>
    <p:extLst>
      <p:ext uri="{BB962C8B-B14F-4D97-AF65-F5344CB8AC3E}">
        <p14:creationId xmlns:p14="http://schemas.microsoft.com/office/powerpoint/2010/main" val="1579367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AWPKB Pantry/Region Specific/SW – Southwest Region/SW – Southwest Region SWIG Information</a:t>
            </a:r>
          </a:p>
        </p:txBody>
      </p:sp>
      <p:sp>
        <p:nvSpPr>
          <p:cNvPr id="4" name="Slide Number Placeholder 3"/>
          <p:cNvSpPr>
            <a:spLocks noGrp="1"/>
          </p:cNvSpPr>
          <p:nvPr>
            <p:ph type="sldNum" sz="quarter" idx="10"/>
          </p:nvPr>
        </p:nvSpPr>
        <p:spPr/>
        <p:txBody>
          <a:bodyPr/>
          <a:lstStyle/>
          <a:p>
            <a:pPr>
              <a:defRPr/>
            </a:pPr>
            <a:fld id="{3240A18B-3597-47A2-A734-91F586B947E8}" type="slidenum">
              <a:rPr lang="en-US" smtClean="0"/>
              <a:pPr>
                <a:defRPr/>
              </a:pPr>
              <a:t>9</a:t>
            </a:fld>
            <a:endParaRPr lang="en-US" dirty="0"/>
          </a:p>
        </p:txBody>
      </p:sp>
    </p:spTree>
    <p:extLst>
      <p:ext uri="{BB962C8B-B14F-4D97-AF65-F5344CB8AC3E}">
        <p14:creationId xmlns:p14="http://schemas.microsoft.com/office/powerpoint/2010/main" val="34005198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Title 8"/>
          <p:cNvSpPr>
            <a:spLocks noGrp="1"/>
          </p:cNvSpPr>
          <p:nvPr>
            <p:ph type="ctrTitle"/>
          </p:nvPr>
        </p:nvSpPr>
        <p:spPr>
          <a:xfrm>
            <a:off x="685800" y="1752601"/>
            <a:ext cx="7772400" cy="1829761"/>
          </a:xfrm>
        </p:spPr>
        <p:txBody>
          <a:bodyPr anchor="b"/>
          <a:lstStyle>
            <a:lvl1pPr algn="r">
              <a:defRPr sz="4800" b="1">
                <a:solidFill>
                  <a:srgbClr val="213681"/>
                </a:solidFill>
                <a:effectLst>
                  <a:outerShdw blurRad="31750" dist="25400" dir="5400000" algn="tl" rotWithShape="0">
                    <a:srgbClr val="000000">
                      <a:alpha val="25000"/>
                    </a:srgbClr>
                  </a:outerShdw>
                </a:effectLst>
              </a:defRPr>
            </a:lvl1pPr>
            <a:extLst/>
          </a:lstStyle>
          <a:p>
            <a:r>
              <a:rPr lang="en-US"/>
              <a:t>Click to edit Master title style</a:t>
            </a:r>
            <a:endParaRPr lang="en-US" dirty="0"/>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5"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0BCC9233-88D9-4755-AC32-36402806FB71}" type="slidenum">
              <a:rPr lang="en-US" smtClean="0"/>
              <a:pPr>
                <a:defRPr/>
              </a:pPr>
              <a:t>‹#›</a:t>
            </a:fld>
            <a:endParaRPr lang="en-US" dirty="0"/>
          </a:p>
        </p:txBody>
      </p:sp>
    </p:spTree>
    <p:extLst>
      <p:ext uri="{BB962C8B-B14F-4D97-AF65-F5344CB8AC3E}">
        <p14:creationId xmlns:p14="http://schemas.microsoft.com/office/powerpoint/2010/main" val="1024023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CF6A6117-D309-4829-944C-F6B188060A96}" type="slidenum">
              <a:rPr lang="en-US" smtClean="0"/>
              <a:pPr>
                <a:defRPr/>
              </a:pPr>
              <a:t>‹#›</a:t>
            </a:fld>
            <a:endParaRPr lang="en-US" dirty="0"/>
          </a:p>
        </p:txBody>
      </p:sp>
    </p:spTree>
    <p:extLst>
      <p:ext uri="{BB962C8B-B14F-4D97-AF65-F5344CB8AC3E}">
        <p14:creationId xmlns:p14="http://schemas.microsoft.com/office/powerpoint/2010/main" val="418374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a:t>Click to edit Master title style</a:t>
            </a:r>
          </a:p>
        </p:txBody>
      </p:sp>
      <p:sp>
        <p:nvSpPr>
          <p:cNvPr id="5" name="Content Placeholder 4"/>
          <p:cNvSpPr>
            <a:spLocks noGrp="1"/>
          </p:cNvSpPr>
          <p:nvPr>
            <p:ph sz="quarter" idx="2"/>
          </p:nvPr>
        </p:nvSpPr>
        <p:spPr>
          <a:xfrm>
            <a:off x="457200" y="1444294"/>
            <a:ext cx="4040188" cy="3941763"/>
          </a:xfrm>
          <a:gradFill>
            <a:gsLst>
              <a:gs pos="0">
                <a:schemeClr val="bg1"/>
              </a:gs>
              <a:gs pos="64999">
                <a:schemeClr val="bg1">
                  <a:lumMod val="95000"/>
                </a:schemeClr>
              </a:gs>
              <a:gs pos="100000">
                <a:schemeClr val="bg1">
                  <a:lumMod val="85000"/>
                </a:schemeClr>
              </a:gs>
            </a:gsLst>
            <a:lin ang="16800000" scaled="0"/>
          </a:gradFill>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1444294"/>
            <a:ext cx="4041775" cy="3941763"/>
          </a:xfrm>
          <a:gradFill>
            <a:gsLst>
              <a:gs pos="0">
                <a:schemeClr val="bg1"/>
              </a:gs>
              <a:gs pos="64999">
                <a:schemeClr val="bg1">
                  <a:lumMod val="95000"/>
                </a:schemeClr>
              </a:gs>
              <a:gs pos="100000">
                <a:schemeClr val="bg1">
                  <a:lumMod val="85000"/>
                </a:schemeClr>
              </a:gs>
            </a:gsLst>
            <a:lin ang="16800000" scaled="0"/>
          </a:gradFill>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fld id="{9BD50D28-DA1C-4FDF-9CF2-A6DAB2A919D8}" type="slidenum">
              <a:rPr lang="en-US" smtClean="0"/>
              <a:t>‹#›</a:t>
            </a:fld>
            <a:endParaRPr lang="en-US"/>
          </a:p>
        </p:txBody>
      </p:sp>
    </p:spTree>
    <p:extLst>
      <p:ext uri="{BB962C8B-B14F-4D97-AF65-F5344CB8AC3E}">
        <p14:creationId xmlns:p14="http://schemas.microsoft.com/office/powerpoint/2010/main" val="4149663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FC469C2E-533C-4960-B8D8-DC57D2A02590}" type="slidenum">
              <a:rPr lang="en-US" smtClean="0"/>
              <a:pPr>
                <a:defRPr/>
              </a:pPr>
              <a:t>‹#›</a:t>
            </a:fld>
            <a:endParaRPr lang="en-US" dirty="0"/>
          </a:p>
        </p:txBody>
      </p:sp>
    </p:spTree>
    <p:extLst>
      <p:ext uri="{BB962C8B-B14F-4D97-AF65-F5344CB8AC3E}">
        <p14:creationId xmlns:p14="http://schemas.microsoft.com/office/powerpoint/2010/main" val="2458257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4419600" y="5355102"/>
            <a:ext cx="3974592" cy="664698"/>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D19FD3B5-16E9-4171-8FE5-D991F8FC0265}" type="slidenum">
              <a:rPr lang="en-US" smtClean="0"/>
              <a:pPr>
                <a:defRPr/>
              </a:pPr>
              <a:t>‹#›</a:t>
            </a:fld>
            <a:endParaRPr lang="en-US" dirty="0"/>
          </a:p>
        </p:txBody>
      </p:sp>
    </p:spTree>
    <p:extLst>
      <p:ext uri="{BB962C8B-B14F-4D97-AF65-F5344CB8AC3E}">
        <p14:creationId xmlns:p14="http://schemas.microsoft.com/office/powerpoint/2010/main" val="4162882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92E5FF48-B80F-4B95-9208-875CD72A7B46}" type="slidenum">
              <a:rPr lang="en-US" smtClean="0"/>
              <a:pPr>
                <a:defRPr/>
              </a:pPr>
              <a:t>‹#›</a:t>
            </a:fld>
            <a:endParaRPr lang="en-US" dirty="0"/>
          </a:p>
        </p:txBody>
      </p:sp>
    </p:spTree>
    <p:extLst>
      <p:ext uri="{BB962C8B-B14F-4D97-AF65-F5344CB8AC3E}">
        <p14:creationId xmlns:p14="http://schemas.microsoft.com/office/powerpoint/2010/main" val="4161622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7054565A-8AC5-4E90-97FC-A088DFD6E23C}" type="slidenum">
              <a:rPr lang="en-US" smtClean="0"/>
              <a:pPr>
                <a:defRPr/>
              </a:pPr>
              <a:t>‹#›</a:t>
            </a:fld>
            <a:endParaRPr lang="en-US" dirty="0"/>
          </a:p>
        </p:txBody>
      </p:sp>
    </p:spTree>
    <p:extLst>
      <p:ext uri="{BB962C8B-B14F-4D97-AF65-F5344CB8AC3E}">
        <p14:creationId xmlns:p14="http://schemas.microsoft.com/office/powerpoint/2010/main" val="2703352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Freeform 9"/>
          <p:cNvSpPr/>
          <p:nvPr/>
        </p:nvSpPr>
        <p:spPr>
          <a:xfrm flipV="1">
            <a:off x="0" y="5206360"/>
            <a:ext cx="9144000" cy="1712045"/>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15026 h 23922"/>
              <a:gd name="connsiteX1" fmla="*/ 21600 w 21600"/>
              <a:gd name="connsiteY1" fmla="*/ 0 h 23922"/>
              <a:gd name="connsiteX2" fmla="*/ 21600 w 21600"/>
              <a:gd name="connsiteY2" fmla="*/ 17322 h 23922"/>
              <a:gd name="connsiteX3" fmla="*/ 0 w 21600"/>
              <a:gd name="connsiteY3" fmla="*/ 20172 h 23922"/>
              <a:gd name="connsiteX4" fmla="*/ 0 w 21600"/>
              <a:gd name="connsiteY4" fmla="*/ 15026 h 23922"/>
              <a:gd name="connsiteX0" fmla="*/ 0 w 21600"/>
              <a:gd name="connsiteY0" fmla="*/ 0 h 8896"/>
              <a:gd name="connsiteX1" fmla="*/ 21600 w 21600"/>
              <a:gd name="connsiteY1" fmla="*/ 0 h 8896"/>
              <a:gd name="connsiteX2" fmla="*/ 21600 w 21600"/>
              <a:gd name="connsiteY2" fmla="*/ 2296 h 8896"/>
              <a:gd name="connsiteX3" fmla="*/ 0 w 21600"/>
              <a:gd name="connsiteY3" fmla="*/ 5146 h 8896"/>
              <a:gd name="connsiteX4" fmla="*/ 0 w 21600"/>
              <a:gd name="connsiteY4" fmla="*/ 0 h 8896"/>
              <a:gd name="connsiteX0" fmla="*/ 0 w 10000"/>
              <a:gd name="connsiteY0" fmla="*/ 0 h 10000"/>
              <a:gd name="connsiteX1" fmla="*/ 10000 w 10000"/>
              <a:gd name="connsiteY1" fmla="*/ 0 h 10000"/>
              <a:gd name="connsiteX2" fmla="*/ 10000 w 10000"/>
              <a:gd name="connsiteY2" fmla="*/ 3704 h 10000"/>
              <a:gd name="connsiteX3" fmla="*/ 0 w 10000"/>
              <a:gd name="connsiteY3" fmla="*/ 5785 h 10000"/>
              <a:gd name="connsiteX4" fmla="*/ 0 w 10000"/>
              <a:gd name="connsiteY4" fmla="*/ 0 h 10000"/>
              <a:gd name="connsiteX0" fmla="*/ 0 w 10000"/>
              <a:gd name="connsiteY0" fmla="*/ 367 h 10367"/>
              <a:gd name="connsiteX1" fmla="*/ 10000 w 10000"/>
              <a:gd name="connsiteY1" fmla="*/ 367 h 10367"/>
              <a:gd name="connsiteX2" fmla="*/ 10000 w 10000"/>
              <a:gd name="connsiteY2" fmla="*/ 4071 h 10367"/>
              <a:gd name="connsiteX3" fmla="*/ 0 w 10000"/>
              <a:gd name="connsiteY3" fmla="*/ 6152 h 10367"/>
              <a:gd name="connsiteX4" fmla="*/ 0 w 10000"/>
              <a:gd name="connsiteY4" fmla="*/ 367 h 10367"/>
              <a:gd name="connsiteX0" fmla="*/ 0 w 10000"/>
              <a:gd name="connsiteY0" fmla="*/ 367 h 8620"/>
              <a:gd name="connsiteX1" fmla="*/ 10000 w 10000"/>
              <a:gd name="connsiteY1" fmla="*/ 367 h 8620"/>
              <a:gd name="connsiteX2" fmla="*/ 10000 w 10000"/>
              <a:gd name="connsiteY2" fmla="*/ 4071 h 8620"/>
              <a:gd name="connsiteX3" fmla="*/ 0 w 10000"/>
              <a:gd name="connsiteY3" fmla="*/ 6152 h 8620"/>
              <a:gd name="connsiteX4" fmla="*/ 0 w 10000"/>
              <a:gd name="connsiteY4" fmla="*/ 367 h 8620"/>
              <a:gd name="connsiteX0" fmla="*/ 0 w 10000"/>
              <a:gd name="connsiteY0" fmla="*/ 426 h 12067"/>
              <a:gd name="connsiteX1" fmla="*/ 10000 w 10000"/>
              <a:gd name="connsiteY1" fmla="*/ 426 h 12067"/>
              <a:gd name="connsiteX2" fmla="*/ 10000 w 10000"/>
              <a:gd name="connsiteY2" fmla="*/ 4723 h 12067"/>
              <a:gd name="connsiteX3" fmla="*/ 0 w 10000"/>
              <a:gd name="connsiteY3" fmla="*/ 7137 h 12067"/>
              <a:gd name="connsiteX4" fmla="*/ 0 w 10000"/>
              <a:gd name="connsiteY4" fmla="*/ 426 h 12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2067">
                <a:moveTo>
                  <a:pt x="0" y="426"/>
                </a:moveTo>
                <a:lnTo>
                  <a:pt x="10000" y="426"/>
                </a:lnTo>
                <a:lnTo>
                  <a:pt x="10000" y="4723"/>
                </a:lnTo>
                <a:cubicBezTo>
                  <a:pt x="8802" y="0"/>
                  <a:pt x="3211" y="12067"/>
                  <a:pt x="0" y="7137"/>
                </a:cubicBezTo>
                <a:lnTo>
                  <a:pt x="0" y="426"/>
                </a:lnTo>
                <a:close/>
              </a:path>
            </a:pathLst>
          </a:custGeom>
          <a:blipFill>
            <a:blip r:embed="rId9" cstate="print"/>
            <a:stretch>
              <a:fillRect t="-50000"/>
            </a:stretch>
          </a:blipFill>
          <a:ln>
            <a:noFill/>
          </a:ln>
          <a:effectLst>
            <a:innerShdw blurRad="63500" dist="50800" dir="16200000">
              <a:prstClr val="black">
                <a:alpha val="50000"/>
              </a:prstClr>
            </a:innerShdw>
          </a:effectLst>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Title Placeholder 8"/>
          <p:cNvSpPr>
            <a:spLocks noGrp="1"/>
          </p:cNvSpPr>
          <p:nvPr>
            <p:ph type="title"/>
          </p:nvPr>
        </p:nvSpPr>
        <p:spPr>
          <a:xfrm>
            <a:off x="457200" y="533400"/>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endParaRPr lang="en-US" dirty="0"/>
          </a:p>
        </p:txBody>
      </p:sp>
      <p:sp>
        <p:nvSpPr>
          <p:cNvPr id="1030" name="Text Placeholder 29"/>
          <p:cNvSpPr>
            <a:spLocks noGrp="1"/>
          </p:cNvSpPr>
          <p:nvPr>
            <p:ph type="body" idx="1"/>
          </p:nvPr>
        </p:nvSpPr>
        <p:spPr bwMode="auto">
          <a:xfrm>
            <a:off x="457200" y="1676400"/>
            <a:ext cx="8229600" cy="38735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3" name="Picture 22" descr="WisDOTlogo.gif"/>
          <p:cNvPicPr>
            <a:picLocks noChangeAspect="1"/>
          </p:cNvPicPr>
          <p:nvPr/>
        </p:nvPicPr>
        <p:blipFill>
          <a:blip r:embed="rId10" cstate="print"/>
          <a:stretch>
            <a:fillRect/>
          </a:stretch>
        </p:blipFill>
        <p:spPr>
          <a:xfrm>
            <a:off x="308002" y="5943600"/>
            <a:ext cx="762000" cy="762000"/>
          </a:xfrm>
          <a:prstGeom prst="ellipse">
            <a:avLst/>
          </a:prstGeom>
          <a:ln w="38100" cap="rnd" cmpd="sng">
            <a:solidFill>
              <a:schemeClr val="bg1"/>
            </a:solidFill>
          </a:ln>
          <a:effectLst>
            <a:outerShdw blurRad="50800" dist="38100" dir="5400000" algn="t" rotWithShape="0">
              <a:srgbClr val="213681">
                <a:alpha val="40000"/>
              </a:srgbClr>
            </a:outerShdw>
          </a:effectLst>
        </p:spPr>
      </p:pic>
    </p:spTree>
    <p:extLst>
      <p:ext uri="{BB962C8B-B14F-4D97-AF65-F5344CB8AC3E}">
        <p14:creationId xmlns:p14="http://schemas.microsoft.com/office/powerpoint/2010/main" val="3288909656"/>
      </p:ext>
    </p:extLst>
  </p:cSld>
  <p:clrMap bg1="lt1" tx1="dk1" bg2="lt2" tx2="dk2" accent1="accent1" accent2="accent2" accent3="accent3" accent4="accent4" accent5="accent5" accent6="accent6" hlink="hlink" folHlink="folHlink"/>
  <p:sldLayoutIdLst>
    <p:sldLayoutId id="2147484118" r:id="rId1"/>
    <p:sldLayoutId id="2147484119" r:id="rId2"/>
    <p:sldLayoutId id="2147484120" r:id="rId3"/>
    <p:sldLayoutId id="2147484121" r:id="rId4"/>
    <p:sldLayoutId id="2147484122" r:id="rId5"/>
    <p:sldLayoutId id="2147484123" r:id="rId6"/>
    <p:sldLayoutId id="2147484124" r:id="rId7"/>
  </p:sldLayoutIdLst>
  <p:txStyles>
    <p:titleStyle>
      <a:lvl1pPr algn="l" rtl="0" eaLnBrk="1" fontAlgn="base" hangingPunct="1">
        <a:spcBef>
          <a:spcPct val="0"/>
        </a:spcBef>
        <a:spcAft>
          <a:spcPct val="0"/>
        </a:spcAft>
        <a:defRPr sz="4100" b="1" kern="1200">
          <a:solidFill>
            <a:srgbClr val="002F9D"/>
          </a:solidFill>
          <a:effectLst>
            <a:outerShdw blurRad="31750" dist="25400" dir="5400000" algn="tl" rotWithShape="0">
              <a:srgbClr val="000000">
                <a:alpha val="25000"/>
              </a:srgbClr>
            </a:outerShdw>
          </a:effectLst>
          <a:latin typeface="+mj-lt"/>
          <a:ea typeface="+mj-ea"/>
          <a:cs typeface="+mj-cs"/>
        </a:defRPr>
      </a:lvl1pPr>
      <a:lvl2pPr algn="l" rtl="0" eaLnBrk="1" fontAlgn="base" hangingPunct="1">
        <a:spcBef>
          <a:spcPct val="0"/>
        </a:spcBef>
        <a:spcAft>
          <a:spcPct val="0"/>
        </a:spcAft>
        <a:defRPr sz="4100" b="1">
          <a:solidFill>
            <a:srgbClr val="002F9D"/>
          </a:solidFill>
          <a:latin typeface="Arial" charset="0"/>
        </a:defRPr>
      </a:lvl2pPr>
      <a:lvl3pPr algn="l" rtl="0" eaLnBrk="1" fontAlgn="base" hangingPunct="1">
        <a:spcBef>
          <a:spcPct val="0"/>
        </a:spcBef>
        <a:spcAft>
          <a:spcPct val="0"/>
        </a:spcAft>
        <a:defRPr sz="4100" b="1">
          <a:solidFill>
            <a:srgbClr val="002F9D"/>
          </a:solidFill>
          <a:latin typeface="Arial" charset="0"/>
        </a:defRPr>
      </a:lvl3pPr>
      <a:lvl4pPr algn="l" rtl="0" eaLnBrk="1" fontAlgn="base" hangingPunct="1">
        <a:spcBef>
          <a:spcPct val="0"/>
        </a:spcBef>
        <a:spcAft>
          <a:spcPct val="0"/>
        </a:spcAft>
        <a:defRPr sz="4100" b="1">
          <a:solidFill>
            <a:srgbClr val="002F9D"/>
          </a:solidFill>
          <a:latin typeface="Arial" charset="0"/>
        </a:defRPr>
      </a:lvl4pPr>
      <a:lvl5pPr algn="l" rtl="0" eaLnBrk="1" fontAlgn="base" hangingPunct="1">
        <a:spcBef>
          <a:spcPct val="0"/>
        </a:spcBef>
        <a:spcAft>
          <a:spcPct val="0"/>
        </a:spcAft>
        <a:defRPr sz="4100" b="1">
          <a:solidFill>
            <a:srgbClr val="002F9D"/>
          </a:solidFill>
          <a:latin typeface="Arial" charset="0"/>
        </a:defRPr>
      </a:lvl5pPr>
      <a:lvl6pPr marL="457200" algn="l" rtl="0" eaLnBrk="1" fontAlgn="base" hangingPunct="1">
        <a:spcBef>
          <a:spcPct val="0"/>
        </a:spcBef>
        <a:spcAft>
          <a:spcPct val="0"/>
        </a:spcAft>
        <a:defRPr sz="4100" b="1">
          <a:solidFill>
            <a:srgbClr val="002F9D"/>
          </a:solidFill>
          <a:latin typeface="Arial" charset="0"/>
        </a:defRPr>
      </a:lvl6pPr>
      <a:lvl7pPr marL="914400" algn="l" rtl="0" eaLnBrk="1" fontAlgn="base" hangingPunct="1">
        <a:spcBef>
          <a:spcPct val="0"/>
        </a:spcBef>
        <a:spcAft>
          <a:spcPct val="0"/>
        </a:spcAft>
        <a:defRPr sz="4100" b="1">
          <a:solidFill>
            <a:srgbClr val="002F9D"/>
          </a:solidFill>
          <a:latin typeface="Arial" charset="0"/>
        </a:defRPr>
      </a:lvl7pPr>
      <a:lvl8pPr marL="1371600" algn="l" rtl="0" eaLnBrk="1" fontAlgn="base" hangingPunct="1">
        <a:spcBef>
          <a:spcPct val="0"/>
        </a:spcBef>
        <a:spcAft>
          <a:spcPct val="0"/>
        </a:spcAft>
        <a:defRPr sz="4100" b="1">
          <a:solidFill>
            <a:srgbClr val="002F9D"/>
          </a:solidFill>
          <a:latin typeface="Arial" charset="0"/>
        </a:defRPr>
      </a:lvl8pPr>
      <a:lvl9pPr marL="1828800" algn="l" rtl="0" eaLnBrk="1" fontAlgn="base" hangingPunct="1">
        <a:spcBef>
          <a:spcPct val="0"/>
        </a:spcBef>
        <a:spcAft>
          <a:spcPct val="0"/>
        </a:spcAft>
        <a:defRPr sz="4100" b="1">
          <a:solidFill>
            <a:srgbClr val="002F9D"/>
          </a:solidFill>
          <a:latin typeface="Arial" charset="0"/>
        </a:defRPr>
      </a:lvl9pPr>
      <a:extLst/>
    </p:titleStyle>
    <p:bodyStyle>
      <a:lvl1pPr marL="365125" indent="-255588" algn="l" rtl="0" eaLnBrk="1" fontAlgn="base" hangingPunct="1">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1" fontAlgn="base" hangingPunct="1">
        <a:spcBef>
          <a:spcPts val="325"/>
        </a:spcBef>
        <a:spcAft>
          <a:spcPct val="0"/>
        </a:spcAft>
        <a:buClr>
          <a:schemeClr val="accent1"/>
        </a:buClr>
        <a:buFont typeface="Wingdings" pitchFamily="2" charset="2"/>
        <a:buChar char="§"/>
        <a:defRPr sz="2300" kern="1200">
          <a:solidFill>
            <a:schemeClr val="tx1"/>
          </a:solidFill>
          <a:latin typeface="+mn-lt"/>
          <a:ea typeface="+mn-ea"/>
          <a:cs typeface="+mn-cs"/>
        </a:defRPr>
      </a:lvl2pPr>
      <a:lvl3pPr marL="858838" indent="-228600" algn="l" rtl="0" eaLnBrk="1" fontAlgn="base" hangingPunct="1">
        <a:spcBef>
          <a:spcPts val="350"/>
        </a:spcBef>
        <a:spcAft>
          <a:spcPct val="0"/>
        </a:spcAft>
        <a:buClr>
          <a:srgbClr val="ED1C24"/>
        </a:buClr>
        <a:buSzPct val="100000"/>
        <a:buFont typeface="Wingdings 2" pitchFamily="18" charset="2"/>
        <a:buChar char=""/>
        <a:defRPr sz="2100" kern="1200">
          <a:solidFill>
            <a:schemeClr val="tx1"/>
          </a:solidFill>
          <a:latin typeface="+mn-lt"/>
          <a:ea typeface="+mn-ea"/>
          <a:cs typeface="+mn-cs"/>
        </a:defRPr>
      </a:lvl3pPr>
      <a:lvl4pPr marL="1143000" indent="-228600" algn="l" rtl="0" eaLnBrk="1" fontAlgn="base" hangingPunct="1">
        <a:spcBef>
          <a:spcPts val="350"/>
        </a:spcBef>
        <a:spcAft>
          <a:spcPct val="0"/>
        </a:spcAft>
        <a:buClr>
          <a:srgbClr val="ED1C24"/>
        </a:buClr>
        <a:buFont typeface="Wingdings 2" pitchFamily="18" charset="2"/>
        <a:buChar char=""/>
        <a:defRPr sz="1900" kern="1200">
          <a:solidFill>
            <a:schemeClr val="tx1"/>
          </a:solidFill>
          <a:latin typeface="+mn-lt"/>
          <a:ea typeface="+mn-ea"/>
          <a:cs typeface="+mn-cs"/>
        </a:defRPr>
      </a:lvl4pPr>
      <a:lvl5pPr marL="1371600" indent="-228600" algn="l" rtl="0" eaLnBrk="1" fontAlgn="base" hangingPunct="1">
        <a:spcBef>
          <a:spcPts val="350"/>
        </a:spcBef>
        <a:spcAft>
          <a:spcPct val="0"/>
        </a:spcAft>
        <a:buClr>
          <a:srgbClr val="ED1C24"/>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awpkb.dot.wi.gov/Content/constr/PantryFiles/StatewideForms/WPDESNoticeofTerminationInstructions.pdf"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isconsindot.gov/Documents/doing-bus/eng-consultants/cnslt-rsrces/swig/sw-08-00toc.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awpkb.dot.wi.gov/content/default.ht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awpkb.dot.wi.gov/Content/constr/PantryFiles/StatewideManualsAndGuides/FieldSoftwareUsersGuideForConstructionStaff.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5.xml"/><Relationship Id="rId1" Type="http://schemas.openxmlformats.org/officeDocument/2006/relationships/slideLayout" Target="../slideLayouts/slideLayout4.xml"/><Relationship Id="rId4" Type="http://schemas.openxmlformats.org/officeDocument/2006/relationships/hyperlink" Target="file:///\\LAX31FP2\N3PUBLIC\PDS\Construction\2019%20Construction" TargetMode="Externa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ctrTitle"/>
          </p:nvPr>
        </p:nvSpPr>
        <p:spPr>
          <a:xfrm>
            <a:off x="609600" y="304800"/>
            <a:ext cx="7924800" cy="1066800"/>
          </a:xfrm>
        </p:spPr>
        <p:txBody>
          <a:bodyPr>
            <a:normAutofit/>
          </a:bodyPr>
          <a:lstStyle/>
          <a:p>
            <a:pPr algn="ctr" eaLnBrk="1" hangingPunct="1">
              <a:defRPr/>
            </a:pPr>
            <a:r>
              <a:rPr lang="en-US" sz="6000" dirty="0"/>
              <a:t>WELCOME </a:t>
            </a:r>
          </a:p>
        </p:txBody>
      </p:sp>
      <p:sp useBgFill="1">
        <p:nvSpPr>
          <p:cNvPr id="77827" name="Rectangle 3"/>
          <p:cNvSpPr>
            <a:spLocks noGrp="1" noChangeArrowheads="1"/>
          </p:cNvSpPr>
          <p:nvPr>
            <p:ph type="subTitle" idx="1"/>
          </p:nvPr>
        </p:nvSpPr>
        <p:spPr>
          <a:xfrm>
            <a:off x="228600" y="2895600"/>
            <a:ext cx="8610600" cy="2743200"/>
          </a:xfrm>
          <a:effectLst>
            <a:outerShdw blurRad="50800" dist="50800" dir="5400000" algn="ctr" rotWithShape="0">
              <a:srgbClr val="000000">
                <a:alpha val="0"/>
              </a:srgbClr>
            </a:outerShdw>
          </a:effectLst>
        </p:spPr>
        <p:txBody>
          <a:bodyPr>
            <a:normAutofit fontScale="92500" lnSpcReduction="10000"/>
          </a:bodyPr>
          <a:lstStyle/>
          <a:p>
            <a:pPr eaLnBrk="1" hangingPunct="1"/>
            <a:r>
              <a:rPr lang="en-US" sz="4000" i="1" dirty="0">
                <a:solidFill>
                  <a:schemeClr val="tx1"/>
                </a:solidFill>
              </a:rPr>
              <a:t> </a:t>
            </a:r>
            <a:r>
              <a:rPr lang="en-US" sz="5400" b="1" i="1" dirty="0">
                <a:solidFill>
                  <a:schemeClr val="tx1"/>
                </a:solidFill>
              </a:rPr>
              <a:t>Construction Administration Training for Southwest Region</a:t>
            </a:r>
            <a:endParaRPr lang="en-US" sz="4800" b="1" dirty="0">
              <a:solidFill>
                <a:schemeClr val="tx1"/>
              </a:solidFill>
            </a:endParaRPr>
          </a:p>
          <a:p>
            <a:pPr eaLnBrk="1" hangingPunct="1"/>
            <a:r>
              <a:rPr lang="en-US" sz="2800" b="1" i="1" dirty="0">
                <a:solidFill>
                  <a:schemeClr val="tx1"/>
                </a:solidFill>
              </a:rPr>
              <a:t>February 28, 2019   </a:t>
            </a:r>
          </a:p>
          <a:p>
            <a:pPr eaLnBrk="1" hangingPunct="1"/>
            <a:endParaRPr lang="en-US" sz="4800" dirty="0"/>
          </a:p>
          <a:p>
            <a:pPr eaLnBrk="1" hangingPunct="1"/>
            <a:endParaRPr lang="en-US" sz="4800" b="1" i="1" dirty="0">
              <a:solidFill>
                <a:schemeClr val="accent1">
                  <a:lumMod val="20000"/>
                  <a:lumOff val="80000"/>
                </a:schemeClr>
              </a:solidFill>
            </a:endParaRPr>
          </a:p>
        </p:txBody>
      </p:sp>
      <p:pic>
        <p:nvPicPr>
          <p:cNvPr id="11268" name="Picture 3" descr="C:\Documents and Settings\dots2c\Local Settings\Temporary Internet Files\Content.IE5\FUL4JR6F\MCPE03827_0000[1].wmf"/>
          <p:cNvPicPr>
            <a:picLocks noChangeAspect="1" noChangeArrowheads="1"/>
          </p:cNvPicPr>
          <p:nvPr/>
        </p:nvPicPr>
        <p:blipFill>
          <a:blip r:embed="rId3" cstate="print"/>
          <a:srcRect/>
          <a:stretch>
            <a:fillRect/>
          </a:stretch>
        </p:blipFill>
        <p:spPr bwMode="auto">
          <a:xfrm>
            <a:off x="762000" y="1371600"/>
            <a:ext cx="1365250" cy="20574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950" y="394573"/>
            <a:ext cx="7912100" cy="914400"/>
          </a:xfrm>
        </p:spPr>
        <p:txBody>
          <a:bodyPr>
            <a:normAutofit fontScale="90000"/>
          </a:bodyPr>
          <a:lstStyle/>
          <a:p>
            <a:pPr marL="0" indent="0" algn="ctr">
              <a:spcBef>
                <a:spcPts val="0"/>
              </a:spcBef>
              <a:spcAft>
                <a:spcPts val="2400"/>
              </a:spcAft>
            </a:pPr>
            <a:r>
              <a:rPr lang="en-US" sz="4000" dirty="0"/>
              <a:t>PE Packet Includes: </a:t>
            </a:r>
            <a:br>
              <a:rPr lang="en-US" sz="4000" dirty="0"/>
            </a:br>
            <a:r>
              <a:rPr lang="en-US" sz="4000" dirty="0"/>
              <a:t>Construction Administration Guide </a:t>
            </a:r>
            <a:br>
              <a:rPr lang="en-US" sz="4900" dirty="0"/>
            </a:br>
            <a:endParaRPr lang="en-US" sz="2700" dirty="0"/>
          </a:p>
        </p:txBody>
      </p:sp>
      <p:sp>
        <p:nvSpPr>
          <p:cNvPr id="3" name="TextBox 2">
            <a:extLst>
              <a:ext uri="{FF2B5EF4-FFF2-40B4-BE49-F238E27FC236}">
                <a16:creationId xmlns:a16="http://schemas.microsoft.com/office/drawing/2014/main" id="{CC804205-9457-460B-98EC-B12DAAABF997}"/>
              </a:ext>
            </a:extLst>
          </p:cNvPr>
          <p:cNvSpPr txBox="1"/>
          <p:nvPr/>
        </p:nvSpPr>
        <p:spPr>
          <a:xfrm>
            <a:off x="4747846" y="1533465"/>
            <a:ext cx="3697654" cy="5324535"/>
          </a:xfrm>
          <a:prstGeom prst="rect">
            <a:avLst/>
          </a:prstGeom>
          <a:noFill/>
        </p:spPr>
        <p:txBody>
          <a:bodyPr wrap="square" rtlCol="0">
            <a:spAutoFit/>
          </a:bodyPr>
          <a:lstStyle/>
          <a:p>
            <a:r>
              <a:rPr lang="en-US" sz="1600" b="1" dirty="0">
                <a:latin typeface="+mj-lt"/>
              </a:rPr>
              <a:t>UPDATES: </a:t>
            </a:r>
          </a:p>
          <a:p>
            <a:pPr marL="342900" indent="-342900">
              <a:buFont typeface="Arial" panose="020B0604020202020204" pitchFamily="34" charset="0"/>
              <a:buChar char="•"/>
            </a:pPr>
            <a:r>
              <a:rPr lang="en-US" sz="1800" dirty="0">
                <a:latin typeface="+mj-lt"/>
              </a:rPr>
              <a:t>Field Software User’s Guide for Construction Staff (FSUG) page number references updated</a:t>
            </a:r>
          </a:p>
          <a:p>
            <a:pPr marL="342900" indent="-342900">
              <a:buFont typeface="Arial" panose="020B0604020202020204" pitchFamily="34" charset="0"/>
              <a:buChar char="•"/>
            </a:pPr>
            <a:r>
              <a:rPr lang="en-US" sz="1800" dirty="0" err="1">
                <a:latin typeface="+mj-lt"/>
              </a:rPr>
              <a:t>Asbuilt</a:t>
            </a:r>
            <a:r>
              <a:rPr lang="en-US" sz="1800" dirty="0">
                <a:latin typeface="+mj-lt"/>
              </a:rPr>
              <a:t> instructions updated</a:t>
            </a:r>
          </a:p>
          <a:p>
            <a:pPr marL="342900" indent="-342900">
              <a:buFont typeface="Arial" panose="020B0604020202020204" pitchFamily="34" charset="0"/>
              <a:buChar char="•"/>
            </a:pPr>
            <a:r>
              <a:rPr lang="en-US" sz="1800" dirty="0">
                <a:latin typeface="+mj-lt"/>
              </a:rPr>
              <a:t>Bench Mark Form – Location now  Offset (Pat handout, #14 p7 updated)</a:t>
            </a:r>
          </a:p>
          <a:p>
            <a:pPr marL="342900" indent="-342900">
              <a:buFont typeface="Arial" panose="020B0604020202020204" pitchFamily="34" charset="0"/>
              <a:buChar char="•"/>
            </a:pPr>
            <a:r>
              <a:rPr lang="en-US" sz="1800" dirty="0">
                <a:latin typeface="+mj-lt"/>
              </a:rPr>
              <a:t>When emailing CS, please put the lowest project id in your subject line</a:t>
            </a:r>
          </a:p>
          <a:p>
            <a:endParaRPr lang="en-US" sz="1600" dirty="0">
              <a:latin typeface="+mj-lt"/>
            </a:endParaRPr>
          </a:p>
          <a:p>
            <a:pPr marL="342900" indent="-342900">
              <a:buFont typeface="Arial" panose="020B0604020202020204" pitchFamily="34" charset="0"/>
              <a:buChar char="•"/>
            </a:pPr>
            <a:endParaRPr lang="en-US" sz="1600" dirty="0">
              <a:latin typeface="+mj-lt"/>
            </a:endParaRPr>
          </a:p>
          <a:p>
            <a:r>
              <a:rPr lang="en-US" sz="1600" dirty="0"/>
              <a:t>       </a:t>
            </a:r>
          </a:p>
          <a:p>
            <a:endParaRPr lang="en-US" sz="1600" dirty="0"/>
          </a:p>
          <a:p>
            <a:endParaRPr lang="en-US" sz="1600" dirty="0"/>
          </a:p>
          <a:p>
            <a:endParaRPr lang="en-US" sz="1600" dirty="0"/>
          </a:p>
          <a:p>
            <a:pPr algn="ctr"/>
            <a:endParaRPr lang="en-US" sz="1600" b="1" dirty="0"/>
          </a:p>
          <a:p>
            <a:pPr algn="ctr"/>
            <a:endParaRPr lang="en-US" sz="1400" dirty="0"/>
          </a:p>
        </p:txBody>
      </p:sp>
      <p:pic>
        <p:nvPicPr>
          <p:cNvPr id="4" name="Picture 3">
            <a:extLst>
              <a:ext uri="{FF2B5EF4-FFF2-40B4-BE49-F238E27FC236}">
                <a16:creationId xmlns:a16="http://schemas.microsoft.com/office/drawing/2014/main" id="{7BB081A8-DEEE-4A59-8D0A-E425A38F65C5}"/>
              </a:ext>
            </a:extLst>
          </p:cNvPr>
          <p:cNvPicPr>
            <a:picLocks noChangeAspect="1"/>
          </p:cNvPicPr>
          <p:nvPr/>
        </p:nvPicPr>
        <p:blipFill>
          <a:blip r:embed="rId3"/>
          <a:stretch>
            <a:fillRect/>
          </a:stretch>
        </p:blipFill>
        <p:spPr>
          <a:xfrm>
            <a:off x="926123" y="1371600"/>
            <a:ext cx="3311027" cy="4177427"/>
          </a:xfrm>
          <a:prstGeom prst="rect">
            <a:avLst/>
          </a:prstGeom>
          <a:ln w="38100">
            <a:solidFill>
              <a:schemeClr val="accent1"/>
            </a:solidFill>
          </a:ln>
        </p:spPr>
      </p:pic>
      <p:sp>
        <p:nvSpPr>
          <p:cNvPr id="5" name="TextBox 4">
            <a:extLst>
              <a:ext uri="{FF2B5EF4-FFF2-40B4-BE49-F238E27FC236}">
                <a16:creationId xmlns:a16="http://schemas.microsoft.com/office/drawing/2014/main" id="{1C60D9E0-C525-40F6-87A1-A7D124B76AB3}"/>
              </a:ext>
            </a:extLst>
          </p:cNvPr>
          <p:cNvSpPr txBox="1"/>
          <p:nvPr/>
        </p:nvSpPr>
        <p:spPr>
          <a:xfrm>
            <a:off x="5206678" y="5133528"/>
            <a:ext cx="3346450" cy="1200329"/>
          </a:xfrm>
          <a:prstGeom prst="rect">
            <a:avLst/>
          </a:prstGeom>
          <a:noFill/>
        </p:spPr>
        <p:txBody>
          <a:bodyPr wrap="square" rtlCol="0">
            <a:spAutoFit/>
          </a:bodyPr>
          <a:lstStyle/>
          <a:p>
            <a:r>
              <a:rPr lang="en-US" dirty="0"/>
              <a:t>Email Deb if you want an 11x17 hard copy of the Flow chart. </a:t>
            </a:r>
          </a:p>
        </p:txBody>
      </p:sp>
    </p:spTree>
    <p:extLst>
      <p:ext uri="{BB962C8B-B14F-4D97-AF65-F5344CB8AC3E}">
        <p14:creationId xmlns:p14="http://schemas.microsoft.com/office/powerpoint/2010/main" val="14317532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90" name="Rectangle 3074"/>
          <p:cNvSpPr>
            <a:spLocks noGrp="1" noChangeArrowheads="1"/>
          </p:cNvSpPr>
          <p:nvPr>
            <p:ph type="title"/>
          </p:nvPr>
        </p:nvSpPr>
        <p:spPr>
          <a:xfrm>
            <a:off x="36443" y="152400"/>
            <a:ext cx="8991600" cy="609600"/>
          </a:xfrm>
        </p:spPr>
        <p:txBody>
          <a:bodyPr rtlCol="0">
            <a:noAutofit/>
          </a:bodyPr>
          <a:lstStyle/>
          <a:p>
            <a:pPr algn="ctr" eaLnBrk="1" fontAlgn="auto" hangingPunct="1">
              <a:spcAft>
                <a:spcPts val="0"/>
              </a:spcAft>
              <a:defRPr/>
            </a:pPr>
            <a:r>
              <a:rPr lang="en-US" sz="3600" dirty="0"/>
              <a:t>Field Office Files - Hard Copy Required</a:t>
            </a:r>
          </a:p>
        </p:txBody>
      </p:sp>
      <p:sp>
        <p:nvSpPr>
          <p:cNvPr id="89091" name="Rectangle 3075"/>
          <p:cNvSpPr>
            <a:spLocks noGrp="1" noChangeArrowheads="1"/>
          </p:cNvSpPr>
          <p:nvPr>
            <p:ph idx="1"/>
          </p:nvPr>
        </p:nvSpPr>
        <p:spPr>
          <a:xfrm>
            <a:off x="152400" y="990600"/>
            <a:ext cx="8713727" cy="4910770"/>
          </a:xfrm>
        </p:spPr>
        <p:txBody>
          <a:bodyPr rtlCol="0">
            <a:normAutofit lnSpcReduction="10000"/>
          </a:bodyPr>
          <a:lstStyle/>
          <a:p>
            <a:pPr>
              <a:defRPr/>
            </a:pPr>
            <a:r>
              <a:rPr lang="en-US" sz="3200" dirty="0"/>
              <a:t>Emergency Response to Incidents on Projects </a:t>
            </a:r>
          </a:p>
          <a:p>
            <a:pPr>
              <a:defRPr/>
            </a:pPr>
            <a:r>
              <a:rPr lang="en-US" sz="3600" dirty="0"/>
              <a:t>Emergency Project Contacts (email to CS) </a:t>
            </a:r>
            <a:endParaRPr lang="en-US" sz="3200" dirty="0"/>
          </a:p>
          <a:p>
            <a:pPr>
              <a:defRPr/>
            </a:pPr>
            <a:r>
              <a:rPr lang="en-US" sz="3200" dirty="0"/>
              <a:t>ECIP Binder – Environmental Commitments, 401 / 404 Permits (if applicable), ECIP including amendments, etc</a:t>
            </a:r>
          </a:p>
          <a:p>
            <a:pPr>
              <a:defRPr/>
            </a:pPr>
            <a:r>
              <a:rPr lang="en-US" sz="3200" dirty="0"/>
              <a:t>Line of Communication Form </a:t>
            </a:r>
          </a:p>
          <a:p>
            <a:pPr>
              <a:defRPr/>
            </a:pPr>
            <a:r>
              <a:rPr lang="en-US" sz="3200" dirty="0"/>
              <a:t>WPDES Permit if issued. </a:t>
            </a:r>
          </a:p>
          <a:p>
            <a:pPr>
              <a:defRPr/>
            </a:pPr>
            <a:r>
              <a:rPr lang="en-US" sz="3200" dirty="0"/>
              <a:t>Prime: Wage board.</a:t>
            </a:r>
          </a:p>
          <a:p>
            <a:pPr eaLnBrk="1" fontAlgn="auto" hangingPunct="1">
              <a:lnSpc>
                <a:spcPct val="90000"/>
              </a:lnSpc>
              <a:spcAft>
                <a:spcPts val="0"/>
              </a:spcAft>
              <a:buFont typeface="Wingdings" pitchFamily="2" charset="2"/>
              <a:buNone/>
              <a:defRPr/>
            </a:pPr>
            <a:endParaRPr lang="en-US" dirty="0"/>
          </a:p>
        </p:txBody>
      </p:sp>
      <p:sp>
        <p:nvSpPr>
          <p:cNvPr id="4" name="TextBox 3"/>
          <p:cNvSpPr txBox="1"/>
          <p:nvPr/>
        </p:nvSpPr>
        <p:spPr>
          <a:xfrm>
            <a:off x="5589527" y="5605790"/>
            <a:ext cx="3276600" cy="523220"/>
          </a:xfrm>
          <a:prstGeom prst="rect">
            <a:avLst/>
          </a:prstGeom>
          <a:noFill/>
        </p:spPr>
        <p:txBody>
          <a:bodyPr wrap="square" rtlCol="0">
            <a:spAutoFit/>
          </a:bodyPr>
          <a:lstStyle/>
          <a:p>
            <a:r>
              <a:rPr lang="en-US" sz="2800" dirty="0">
                <a:latin typeface="+mj-lt"/>
              </a:rPr>
              <a:t>* See SWIG 8-1-20</a:t>
            </a:r>
          </a:p>
        </p:txBody>
      </p:sp>
    </p:spTree>
    <p:extLst>
      <p:ext uri="{BB962C8B-B14F-4D97-AF65-F5344CB8AC3E}">
        <p14:creationId xmlns:p14="http://schemas.microsoft.com/office/powerpoint/2010/main" val="38196367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90" name="Rectangle 3074"/>
          <p:cNvSpPr>
            <a:spLocks noGrp="1" noChangeArrowheads="1"/>
          </p:cNvSpPr>
          <p:nvPr>
            <p:ph type="title"/>
          </p:nvPr>
        </p:nvSpPr>
        <p:spPr>
          <a:xfrm>
            <a:off x="36443" y="0"/>
            <a:ext cx="8991600" cy="609600"/>
          </a:xfrm>
        </p:spPr>
        <p:txBody>
          <a:bodyPr rtlCol="0">
            <a:noAutofit/>
          </a:bodyPr>
          <a:lstStyle/>
          <a:p>
            <a:pPr algn="ctr" eaLnBrk="1" fontAlgn="auto" hangingPunct="1">
              <a:spcAft>
                <a:spcPts val="0"/>
              </a:spcAft>
              <a:defRPr/>
            </a:pPr>
            <a:r>
              <a:rPr lang="en-US" sz="3600" dirty="0"/>
              <a:t>Design Docs</a:t>
            </a:r>
          </a:p>
        </p:txBody>
      </p:sp>
      <p:sp>
        <p:nvSpPr>
          <p:cNvPr id="89091" name="Rectangle 3075"/>
          <p:cNvSpPr>
            <a:spLocks noGrp="1" noChangeArrowheads="1"/>
          </p:cNvSpPr>
          <p:nvPr>
            <p:ph idx="1"/>
          </p:nvPr>
        </p:nvSpPr>
        <p:spPr>
          <a:xfrm>
            <a:off x="284093" y="609600"/>
            <a:ext cx="8496300" cy="5257800"/>
          </a:xfrm>
        </p:spPr>
        <p:txBody>
          <a:bodyPr rtlCol="0">
            <a:normAutofit/>
          </a:bodyPr>
          <a:lstStyle/>
          <a:p>
            <a:pPr fontAlgn="auto">
              <a:lnSpc>
                <a:spcPct val="90000"/>
              </a:lnSpc>
              <a:spcAft>
                <a:spcPts val="0"/>
              </a:spcAft>
              <a:defRPr/>
            </a:pPr>
            <a:r>
              <a:rPr lang="en-US" sz="3000" dirty="0"/>
              <a:t>Plan letter</a:t>
            </a:r>
          </a:p>
          <a:p>
            <a:pPr fontAlgn="auto">
              <a:lnSpc>
                <a:spcPct val="90000"/>
              </a:lnSpc>
              <a:spcAft>
                <a:spcPts val="0"/>
              </a:spcAft>
              <a:defRPr/>
            </a:pPr>
            <a:r>
              <a:rPr lang="en-US" sz="3000" dirty="0"/>
              <a:t>Environmental Commitments</a:t>
            </a:r>
          </a:p>
          <a:p>
            <a:pPr fontAlgn="auto">
              <a:lnSpc>
                <a:spcPct val="90000"/>
              </a:lnSpc>
              <a:spcAft>
                <a:spcPts val="0"/>
              </a:spcAft>
              <a:defRPr/>
            </a:pPr>
            <a:r>
              <a:rPr lang="en-US" sz="3000" dirty="0"/>
              <a:t>Time Chart</a:t>
            </a:r>
          </a:p>
          <a:p>
            <a:pPr fontAlgn="auto">
              <a:lnSpc>
                <a:spcPct val="90000"/>
              </a:lnSpc>
              <a:spcAft>
                <a:spcPts val="0"/>
              </a:spcAft>
              <a:defRPr/>
            </a:pPr>
            <a:r>
              <a:rPr lang="en-US" sz="3000" dirty="0"/>
              <a:t>Notes to Construction Engineer</a:t>
            </a:r>
          </a:p>
          <a:p>
            <a:pPr fontAlgn="auto">
              <a:lnSpc>
                <a:spcPct val="90000"/>
              </a:lnSpc>
              <a:spcAft>
                <a:spcPts val="0"/>
              </a:spcAft>
              <a:defRPr/>
            </a:pPr>
            <a:r>
              <a:rPr lang="en-US" sz="3000" dirty="0"/>
              <a:t>Real Estate commitments</a:t>
            </a:r>
          </a:p>
          <a:p>
            <a:pPr fontAlgn="auto">
              <a:lnSpc>
                <a:spcPct val="90000"/>
              </a:lnSpc>
              <a:spcAft>
                <a:spcPts val="0"/>
              </a:spcAft>
              <a:defRPr/>
            </a:pPr>
            <a:r>
              <a:rPr lang="en-US" sz="3000" dirty="0"/>
              <a:t>Wetland Tracking Form / 401 &amp; 404 Permits</a:t>
            </a:r>
          </a:p>
          <a:p>
            <a:pPr fontAlgn="auto">
              <a:lnSpc>
                <a:spcPct val="90000"/>
              </a:lnSpc>
              <a:spcAft>
                <a:spcPts val="0"/>
              </a:spcAft>
              <a:defRPr/>
            </a:pPr>
            <a:r>
              <a:rPr lang="en-US" sz="3000" dirty="0"/>
              <a:t>Utility Work Plans and Permits</a:t>
            </a:r>
          </a:p>
          <a:p>
            <a:pPr fontAlgn="auto">
              <a:lnSpc>
                <a:spcPct val="90000"/>
              </a:lnSpc>
              <a:spcAft>
                <a:spcPts val="0"/>
              </a:spcAft>
              <a:defRPr/>
            </a:pPr>
            <a:r>
              <a:rPr lang="en-US" sz="3000" dirty="0"/>
              <a:t>State / Municipal agreements (SMFA / SMMA)</a:t>
            </a:r>
          </a:p>
          <a:p>
            <a:pPr fontAlgn="auto">
              <a:lnSpc>
                <a:spcPct val="90000"/>
              </a:lnSpc>
              <a:spcAft>
                <a:spcPts val="0"/>
              </a:spcAft>
              <a:defRPr/>
            </a:pPr>
            <a:r>
              <a:rPr lang="en-US" sz="3000" dirty="0"/>
              <a:t>TMP</a:t>
            </a:r>
          </a:p>
          <a:p>
            <a:pPr fontAlgn="auto">
              <a:lnSpc>
                <a:spcPct val="90000"/>
              </a:lnSpc>
              <a:spcAft>
                <a:spcPts val="0"/>
              </a:spcAft>
              <a:defRPr/>
            </a:pPr>
            <a:r>
              <a:rPr lang="en-US" sz="3000" dirty="0"/>
              <a:t>IMP &amp; who to contact for incidents - ETO plan protocols RIMC / Duty officers</a:t>
            </a:r>
          </a:p>
        </p:txBody>
      </p:sp>
      <p:sp>
        <p:nvSpPr>
          <p:cNvPr id="4" name="TextBox 3"/>
          <p:cNvSpPr txBox="1"/>
          <p:nvPr/>
        </p:nvSpPr>
        <p:spPr>
          <a:xfrm>
            <a:off x="5854700" y="5715000"/>
            <a:ext cx="3276600" cy="523220"/>
          </a:xfrm>
          <a:prstGeom prst="rect">
            <a:avLst/>
          </a:prstGeom>
          <a:noFill/>
        </p:spPr>
        <p:txBody>
          <a:bodyPr wrap="square" rtlCol="0">
            <a:spAutoFit/>
          </a:bodyPr>
          <a:lstStyle/>
          <a:p>
            <a:r>
              <a:rPr lang="en-US" sz="2800" dirty="0">
                <a:latin typeface="+mj-lt"/>
              </a:rPr>
              <a:t>* See SWIG 8-1-1</a:t>
            </a:r>
          </a:p>
        </p:txBody>
      </p:sp>
    </p:spTree>
    <p:extLst>
      <p:ext uri="{BB962C8B-B14F-4D97-AF65-F5344CB8AC3E}">
        <p14:creationId xmlns:p14="http://schemas.microsoft.com/office/powerpoint/2010/main" val="42918017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3"/>
          <p:cNvSpPr>
            <a:spLocks noGrp="1" noChangeArrowheads="1"/>
          </p:cNvSpPr>
          <p:nvPr>
            <p:ph idx="1"/>
          </p:nvPr>
        </p:nvSpPr>
        <p:spPr>
          <a:xfrm>
            <a:off x="228600" y="1219200"/>
            <a:ext cx="8686800" cy="4694583"/>
          </a:xfrm>
        </p:spPr>
        <p:txBody>
          <a:bodyPr/>
          <a:lstStyle/>
          <a:p>
            <a:r>
              <a:rPr lang="en-US" sz="2800" dirty="0"/>
              <a:t>A complete ECIP submittal and initial project schedule is required 2 weeks prior to </a:t>
            </a:r>
            <a:r>
              <a:rPr lang="en-US" sz="2800" dirty="0" err="1"/>
              <a:t>Precon</a:t>
            </a:r>
            <a:endParaRPr lang="en-US" sz="2800" dirty="0"/>
          </a:p>
          <a:p>
            <a:r>
              <a:rPr lang="en-US" sz="2800" dirty="0"/>
              <a:t>PM/PE setup time/date/location with Prime.</a:t>
            </a:r>
          </a:p>
          <a:p>
            <a:pPr eaLnBrk="1" hangingPunct="1"/>
            <a:r>
              <a:rPr lang="en-US" sz="2800" dirty="0"/>
              <a:t>Send preconstruction meeting request to CS at least 15 days prior to meeting. Email at a minimum Prime and additional contact emails.</a:t>
            </a:r>
            <a:br>
              <a:rPr lang="en-US" sz="2800" dirty="0"/>
            </a:br>
            <a:r>
              <a:rPr lang="en-US" sz="2800" dirty="0"/>
              <a:t>CS has </a:t>
            </a:r>
            <a:r>
              <a:rPr lang="en-US" sz="2800" dirty="0" err="1"/>
              <a:t>Utilitiy</a:t>
            </a:r>
            <a:r>
              <a:rPr lang="en-US" sz="2800" dirty="0"/>
              <a:t> and WisDOT contacts. </a:t>
            </a:r>
          </a:p>
          <a:p>
            <a:pPr marL="109537" indent="0" eaLnBrk="1" hangingPunct="1">
              <a:buNone/>
            </a:pPr>
            <a:r>
              <a:rPr lang="en-US" sz="2400" dirty="0"/>
              <a:t>Post Preconstruction Meeting: </a:t>
            </a:r>
          </a:p>
          <a:p>
            <a:r>
              <a:rPr lang="en-US" sz="2400" dirty="0"/>
              <a:t>PE emails minutes to attendees and include CS</a:t>
            </a:r>
          </a:p>
          <a:p>
            <a:r>
              <a:rPr lang="en-US" sz="2400" dirty="0"/>
              <a:t>PE also emails CS SOM, Schedule, emergency contacts</a:t>
            </a:r>
          </a:p>
        </p:txBody>
      </p:sp>
      <p:sp>
        <p:nvSpPr>
          <p:cNvPr id="2050" name="Rectangle 2"/>
          <p:cNvSpPr>
            <a:spLocks noGrp="1" noChangeArrowheads="1"/>
          </p:cNvSpPr>
          <p:nvPr>
            <p:ph type="title"/>
          </p:nvPr>
        </p:nvSpPr>
        <p:spPr>
          <a:xfrm>
            <a:off x="685800" y="228600"/>
            <a:ext cx="7772400" cy="685800"/>
          </a:xfrm>
        </p:spPr>
        <p:txBody>
          <a:bodyPr>
            <a:noAutofit/>
          </a:bodyPr>
          <a:lstStyle/>
          <a:p>
            <a:pPr algn="ctr" eaLnBrk="1" hangingPunct="1">
              <a:defRPr/>
            </a:pPr>
            <a:r>
              <a:rPr lang="en-US" sz="4400" dirty="0"/>
              <a:t>Preconstruction Meeting</a:t>
            </a:r>
          </a:p>
        </p:txBody>
      </p:sp>
      <p:sp>
        <p:nvSpPr>
          <p:cNvPr id="4" name="TextBox 3"/>
          <p:cNvSpPr txBox="1"/>
          <p:nvPr/>
        </p:nvSpPr>
        <p:spPr>
          <a:xfrm>
            <a:off x="5638800" y="5913783"/>
            <a:ext cx="3276600" cy="523220"/>
          </a:xfrm>
          <a:prstGeom prst="rect">
            <a:avLst/>
          </a:prstGeom>
          <a:noFill/>
        </p:spPr>
        <p:txBody>
          <a:bodyPr wrap="square" rtlCol="0">
            <a:spAutoFit/>
          </a:bodyPr>
          <a:lstStyle/>
          <a:p>
            <a:r>
              <a:rPr lang="en-US" sz="2800" dirty="0">
                <a:latin typeface="+mj-lt"/>
              </a:rPr>
              <a:t>* See SWIG 8-1-10</a:t>
            </a:r>
          </a:p>
        </p:txBody>
      </p:sp>
    </p:spTree>
    <p:extLst>
      <p:ext uri="{BB962C8B-B14F-4D97-AF65-F5344CB8AC3E}">
        <p14:creationId xmlns:p14="http://schemas.microsoft.com/office/powerpoint/2010/main" val="4235009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5" name="Rectangle 3"/>
          <p:cNvSpPr>
            <a:spLocks noGrp="1" noChangeArrowheads="1"/>
          </p:cNvSpPr>
          <p:nvPr>
            <p:ph idx="1"/>
          </p:nvPr>
        </p:nvSpPr>
        <p:spPr>
          <a:xfrm>
            <a:off x="457200" y="990600"/>
            <a:ext cx="8534400" cy="4572000"/>
          </a:xfrm>
        </p:spPr>
        <p:txBody>
          <a:bodyPr/>
          <a:lstStyle/>
          <a:p>
            <a:pPr marL="109537" indent="0" eaLnBrk="1" hangingPunct="1">
              <a:lnSpc>
                <a:spcPct val="90000"/>
              </a:lnSpc>
              <a:buNone/>
            </a:pPr>
            <a:endParaRPr lang="en-US" sz="2800" dirty="0"/>
          </a:p>
          <a:p>
            <a:pPr>
              <a:lnSpc>
                <a:spcPct val="90000"/>
              </a:lnSpc>
            </a:pPr>
            <a:r>
              <a:rPr lang="en-US" sz="2800" dirty="0"/>
              <a:t>PM decides if a Conditional Start will be issued.</a:t>
            </a:r>
            <a:br>
              <a:rPr lang="en-US" sz="2800" dirty="0"/>
            </a:br>
            <a:r>
              <a:rPr lang="en-US" sz="2800" dirty="0"/>
              <a:t>Common reasons are Staking, Traffic Control, PCMS.</a:t>
            </a:r>
          </a:p>
          <a:p>
            <a:pPr>
              <a:lnSpc>
                <a:spcPct val="90000"/>
              </a:lnSpc>
            </a:pPr>
            <a:r>
              <a:rPr lang="en-US" sz="2800" dirty="0"/>
              <a:t>Project must be executed. </a:t>
            </a:r>
          </a:p>
          <a:p>
            <a:pPr eaLnBrk="1" hangingPunct="1">
              <a:lnSpc>
                <a:spcPct val="90000"/>
              </a:lnSpc>
            </a:pPr>
            <a:r>
              <a:rPr lang="en-US" sz="2800" dirty="0"/>
              <a:t>Sublet request for those performing work must be approved prior to working.</a:t>
            </a:r>
          </a:p>
          <a:p>
            <a:pPr eaLnBrk="1" hangingPunct="1">
              <a:lnSpc>
                <a:spcPct val="90000"/>
              </a:lnSpc>
            </a:pPr>
            <a:r>
              <a:rPr lang="en-US" sz="2800" dirty="0"/>
              <a:t>Liability could be huge if we allow </a:t>
            </a:r>
            <a:r>
              <a:rPr lang="en-US" sz="2800" b="1" i="1" u="sng" dirty="0"/>
              <a:t>any</a:t>
            </a:r>
            <a:r>
              <a:rPr lang="en-US" sz="2800" dirty="0"/>
              <a:t> to work w/o this notice! </a:t>
            </a:r>
          </a:p>
          <a:p>
            <a:pPr marL="109537" indent="0" eaLnBrk="1" hangingPunct="1">
              <a:lnSpc>
                <a:spcPct val="90000"/>
              </a:lnSpc>
              <a:buNone/>
            </a:pPr>
            <a:endParaRPr lang="en-US" sz="2800" dirty="0"/>
          </a:p>
          <a:p>
            <a:pPr marL="109537" indent="0" eaLnBrk="1" hangingPunct="1">
              <a:lnSpc>
                <a:spcPct val="90000"/>
              </a:lnSpc>
              <a:buNone/>
            </a:pPr>
            <a:endParaRPr lang="en-US" dirty="0"/>
          </a:p>
        </p:txBody>
      </p:sp>
      <p:sp>
        <p:nvSpPr>
          <p:cNvPr id="28674" name="Rectangle 2"/>
          <p:cNvSpPr>
            <a:spLocks noGrp="1" noChangeArrowheads="1"/>
          </p:cNvSpPr>
          <p:nvPr>
            <p:ph type="title"/>
          </p:nvPr>
        </p:nvSpPr>
        <p:spPr>
          <a:xfrm>
            <a:off x="609600" y="152400"/>
            <a:ext cx="7772400" cy="533400"/>
          </a:xfrm>
        </p:spPr>
        <p:txBody>
          <a:bodyPr>
            <a:noAutofit/>
          </a:bodyPr>
          <a:lstStyle/>
          <a:p>
            <a:pPr algn="ctr" eaLnBrk="1" hangingPunct="1">
              <a:defRPr/>
            </a:pPr>
            <a:r>
              <a:rPr lang="en-US" sz="4000" dirty="0"/>
              <a:t>Conditional Start Notices</a:t>
            </a:r>
          </a:p>
        </p:txBody>
      </p:sp>
      <p:sp>
        <p:nvSpPr>
          <p:cNvPr id="4" name="TextBox 3"/>
          <p:cNvSpPr txBox="1"/>
          <p:nvPr/>
        </p:nvSpPr>
        <p:spPr>
          <a:xfrm>
            <a:off x="5867400" y="5689600"/>
            <a:ext cx="3276600" cy="523220"/>
          </a:xfrm>
          <a:prstGeom prst="rect">
            <a:avLst/>
          </a:prstGeom>
          <a:noFill/>
        </p:spPr>
        <p:txBody>
          <a:bodyPr wrap="square" rtlCol="0">
            <a:spAutoFit/>
          </a:bodyPr>
          <a:lstStyle/>
          <a:p>
            <a:r>
              <a:rPr lang="en-US" sz="2800" dirty="0">
                <a:latin typeface="+mj-lt"/>
              </a:rPr>
              <a:t>* See SWIG 8-1-25</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3" name="Rectangle 1027"/>
          <p:cNvSpPr>
            <a:spLocks noGrp="1" noChangeArrowheads="1"/>
          </p:cNvSpPr>
          <p:nvPr>
            <p:ph idx="1"/>
          </p:nvPr>
        </p:nvSpPr>
        <p:spPr>
          <a:xfrm>
            <a:off x="533400" y="1066800"/>
            <a:ext cx="7315200" cy="4111454"/>
          </a:xfrm>
          <a:effectLst>
            <a:reflection endPos="0" dist="50800" dir="5400000" sy="-100000" algn="bl" rotWithShape="0"/>
          </a:effectLst>
        </p:spPr>
        <p:txBody>
          <a:bodyPr/>
          <a:lstStyle/>
          <a:p>
            <a:pPr eaLnBrk="1" hangingPunct="1"/>
            <a:r>
              <a:rPr lang="en-US" sz="2800" dirty="0"/>
              <a:t>Contract executed</a:t>
            </a:r>
          </a:p>
          <a:p>
            <a:pPr eaLnBrk="1" hangingPunct="1"/>
            <a:r>
              <a:rPr lang="en-US" sz="2800" dirty="0"/>
              <a:t>ECIP approved </a:t>
            </a:r>
          </a:p>
          <a:p>
            <a:pPr eaLnBrk="1" hangingPunct="1"/>
            <a:r>
              <a:rPr lang="en-US" sz="2800" dirty="0"/>
              <a:t>Request to Sublet approved </a:t>
            </a:r>
          </a:p>
          <a:p>
            <a:pPr eaLnBrk="1" hangingPunct="1"/>
            <a:r>
              <a:rPr lang="en-US" sz="2800" dirty="0"/>
              <a:t>Work schedule accepted/SOM submitted</a:t>
            </a:r>
          </a:p>
          <a:p>
            <a:pPr eaLnBrk="1" hangingPunct="1"/>
            <a:r>
              <a:rPr lang="en-US" sz="2800" dirty="0"/>
              <a:t>RR insurance received (if applicable)</a:t>
            </a:r>
          </a:p>
          <a:p>
            <a:pPr eaLnBrk="1" hangingPunct="1"/>
            <a:r>
              <a:rPr lang="en-US" sz="2800" dirty="0"/>
              <a:t>PM emails NTP request to CS</a:t>
            </a:r>
          </a:p>
          <a:p>
            <a:pPr eaLnBrk="1" hangingPunct="1"/>
            <a:r>
              <a:rPr lang="en-US" sz="2800" dirty="0"/>
              <a:t>CS notifies Prime via email and enters Notice to Proceed (NTP) date in CAS/PT</a:t>
            </a:r>
          </a:p>
          <a:p>
            <a:pPr eaLnBrk="1" hangingPunct="1"/>
            <a:r>
              <a:rPr lang="en-US" sz="2800" dirty="0"/>
              <a:t>Prime must have before work begins</a:t>
            </a:r>
          </a:p>
          <a:p>
            <a:pPr eaLnBrk="1" hangingPunct="1"/>
            <a:r>
              <a:rPr lang="en-US" sz="2800" dirty="0"/>
              <a:t>PE completes a contract refresh</a:t>
            </a:r>
          </a:p>
          <a:p>
            <a:pPr eaLnBrk="1" hangingPunct="1"/>
            <a:endParaRPr lang="en-US" sz="2800" dirty="0"/>
          </a:p>
        </p:txBody>
      </p:sp>
      <p:sp>
        <p:nvSpPr>
          <p:cNvPr id="76802" name="Rectangle 1026"/>
          <p:cNvSpPr>
            <a:spLocks noGrp="1" noChangeArrowheads="1"/>
          </p:cNvSpPr>
          <p:nvPr>
            <p:ph type="title"/>
          </p:nvPr>
        </p:nvSpPr>
        <p:spPr>
          <a:xfrm>
            <a:off x="266700" y="33130"/>
            <a:ext cx="8686800" cy="1219200"/>
          </a:xfrm>
        </p:spPr>
        <p:txBody>
          <a:bodyPr>
            <a:noAutofit/>
          </a:bodyPr>
          <a:lstStyle/>
          <a:p>
            <a:pPr algn="ctr" eaLnBrk="1" hangingPunct="1">
              <a:defRPr/>
            </a:pPr>
            <a:r>
              <a:rPr lang="en-US" sz="4000" dirty="0"/>
              <a:t>Notice to Proceed </a:t>
            </a:r>
            <a:br>
              <a:rPr lang="en-US" sz="4000" dirty="0"/>
            </a:br>
            <a:r>
              <a:rPr lang="en-US" sz="3600" dirty="0"/>
              <a:t>(Start Notice)</a:t>
            </a:r>
          </a:p>
        </p:txBody>
      </p:sp>
      <p:sp>
        <p:nvSpPr>
          <p:cNvPr id="4" name="TextBox 3"/>
          <p:cNvSpPr txBox="1"/>
          <p:nvPr/>
        </p:nvSpPr>
        <p:spPr>
          <a:xfrm>
            <a:off x="5836298" y="5867400"/>
            <a:ext cx="3276600" cy="523220"/>
          </a:xfrm>
          <a:prstGeom prst="rect">
            <a:avLst/>
          </a:prstGeom>
          <a:noFill/>
        </p:spPr>
        <p:txBody>
          <a:bodyPr wrap="square" rtlCol="0">
            <a:spAutoFit/>
          </a:bodyPr>
          <a:lstStyle/>
          <a:p>
            <a:r>
              <a:rPr lang="en-US" sz="2800" dirty="0">
                <a:latin typeface="+mj-lt"/>
              </a:rPr>
              <a:t>* See SWIG 8-1-25</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5" name="Rectangle 3"/>
          <p:cNvSpPr>
            <a:spLocks noGrp="1" noChangeArrowheads="1"/>
          </p:cNvSpPr>
          <p:nvPr>
            <p:ph idx="1"/>
          </p:nvPr>
        </p:nvSpPr>
        <p:spPr>
          <a:xfrm>
            <a:off x="99646" y="1295400"/>
            <a:ext cx="8839200" cy="4082750"/>
          </a:xfrm>
        </p:spPr>
        <p:txBody>
          <a:bodyPr>
            <a:normAutofit lnSpcReduction="10000"/>
          </a:bodyPr>
          <a:lstStyle/>
          <a:p>
            <a:pPr eaLnBrk="1" hangingPunct="1">
              <a:lnSpc>
                <a:spcPct val="90000"/>
              </a:lnSpc>
            </a:pPr>
            <a:r>
              <a:rPr lang="en-US" sz="2600" dirty="0"/>
              <a:t>If more than 1 acre of disturbance is identified during design, stp-107-056 Information to Bidders, WPDES General Construction Storm Water Discharge Permit will be in the specials. </a:t>
            </a:r>
          </a:p>
          <a:p>
            <a:pPr eaLnBrk="1" hangingPunct="1">
              <a:lnSpc>
                <a:spcPct val="90000"/>
              </a:lnSpc>
            </a:pPr>
            <a:r>
              <a:rPr lang="en-US" sz="2600" dirty="0"/>
              <a:t>Design team request permit via Notice of Intent (NOI) </a:t>
            </a:r>
          </a:p>
          <a:p>
            <a:pPr eaLnBrk="1" hangingPunct="1">
              <a:lnSpc>
                <a:spcPct val="90000"/>
              </a:lnSpc>
            </a:pPr>
            <a:r>
              <a:rPr lang="en-US" sz="2600" dirty="0"/>
              <a:t>A Notice of Termination (NOT) is required before Final if the DNR issued a WPDES permit. </a:t>
            </a:r>
            <a:br>
              <a:rPr lang="en-US" sz="2600" dirty="0"/>
            </a:br>
            <a:r>
              <a:rPr lang="en-US" sz="2600" dirty="0">
                <a:hlinkClick r:id="rId3"/>
              </a:rPr>
              <a:t>Form &amp; Instructions</a:t>
            </a:r>
            <a:r>
              <a:rPr lang="en-US" sz="2600" dirty="0"/>
              <a:t>: AWPKB, Construction, Pantry, Statewide Forms, Forms Beginning with S-Z</a:t>
            </a:r>
            <a:br>
              <a:rPr lang="en-US" sz="2600" dirty="0"/>
            </a:br>
            <a:r>
              <a:rPr lang="en-US" sz="2600" dirty="0"/>
              <a:t>70% Established Vegetation: Construction team submits form and pictures to DNR liaison.  </a:t>
            </a:r>
          </a:p>
          <a:p>
            <a:pPr eaLnBrk="1" hangingPunct="1">
              <a:lnSpc>
                <a:spcPct val="90000"/>
              </a:lnSpc>
              <a:buNone/>
            </a:pPr>
            <a:endParaRPr lang="en-US" sz="3600" dirty="0"/>
          </a:p>
        </p:txBody>
      </p:sp>
      <p:sp>
        <p:nvSpPr>
          <p:cNvPr id="28674" name="Rectangle 2"/>
          <p:cNvSpPr>
            <a:spLocks noGrp="1" noChangeArrowheads="1"/>
          </p:cNvSpPr>
          <p:nvPr>
            <p:ph type="title"/>
          </p:nvPr>
        </p:nvSpPr>
        <p:spPr>
          <a:xfrm>
            <a:off x="0" y="152400"/>
            <a:ext cx="9144000" cy="914400"/>
          </a:xfrm>
        </p:spPr>
        <p:txBody>
          <a:bodyPr>
            <a:noAutofit/>
          </a:bodyPr>
          <a:lstStyle/>
          <a:p>
            <a:pPr algn="ctr" eaLnBrk="1" hangingPunct="1">
              <a:defRPr/>
            </a:pPr>
            <a:r>
              <a:rPr lang="en-US" sz="4000" dirty="0"/>
              <a:t>Wisconsin Pollutant Discharge Elimination System (WPDES)</a:t>
            </a:r>
          </a:p>
        </p:txBody>
      </p:sp>
      <p:sp>
        <p:nvSpPr>
          <p:cNvPr id="4" name="TextBox 3"/>
          <p:cNvSpPr txBox="1"/>
          <p:nvPr/>
        </p:nvSpPr>
        <p:spPr>
          <a:xfrm>
            <a:off x="5638800" y="5378150"/>
            <a:ext cx="3276600" cy="523220"/>
          </a:xfrm>
          <a:prstGeom prst="rect">
            <a:avLst/>
          </a:prstGeom>
          <a:noFill/>
        </p:spPr>
        <p:txBody>
          <a:bodyPr wrap="square" rtlCol="0">
            <a:spAutoFit/>
          </a:bodyPr>
          <a:lstStyle/>
          <a:p>
            <a:r>
              <a:rPr lang="en-US" sz="2800" dirty="0">
                <a:latin typeface="+mj-lt"/>
              </a:rPr>
              <a:t>* See SWIG 8-1-25</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066800"/>
            <a:ext cx="7772400" cy="4419600"/>
          </a:xfrm>
        </p:spPr>
        <p:txBody>
          <a:bodyPr/>
          <a:lstStyle/>
          <a:p>
            <a:r>
              <a:rPr lang="en-US" sz="3200" dirty="0"/>
              <a:t>FieldManager Entries</a:t>
            </a:r>
          </a:p>
          <a:p>
            <a:r>
              <a:rPr lang="en-US" sz="3200" dirty="0"/>
              <a:t>Weekly Construction Progress Meetings</a:t>
            </a:r>
          </a:p>
          <a:p>
            <a:r>
              <a:rPr lang="en-US" sz="3200" dirty="0"/>
              <a:t>Contract Modifications</a:t>
            </a:r>
          </a:p>
          <a:p>
            <a:r>
              <a:rPr lang="en-US" sz="3200" dirty="0"/>
              <a:t>Claims</a:t>
            </a:r>
          </a:p>
          <a:p>
            <a:r>
              <a:rPr lang="en-US" sz="3200" dirty="0"/>
              <a:t>Cold Weather Paving</a:t>
            </a:r>
          </a:p>
          <a:p>
            <a:r>
              <a:rPr lang="en-US" sz="3200" dirty="0"/>
              <a:t>Punch List</a:t>
            </a:r>
          </a:p>
          <a:p>
            <a:r>
              <a:rPr lang="en-US" sz="3200" dirty="0"/>
              <a:t>Partial Acceptance</a:t>
            </a:r>
          </a:p>
          <a:p>
            <a:pPr marL="109537" indent="0">
              <a:buNone/>
            </a:pPr>
            <a:r>
              <a:rPr lang="en-US" sz="1800" dirty="0"/>
              <a:t>	          *Refer to SWR Constr Admin Guide </a:t>
            </a:r>
            <a:r>
              <a:rPr lang="en-US" sz="1800" dirty="0">
                <a:solidFill>
                  <a:srgbClr val="C00000"/>
                </a:solidFill>
              </a:rPr>
              <a:t>p 3-8 </a:t>
            </a:r>
            <a:r>
              <a:rPr lang="en-US" sz="1800" dirty="0"/>
              <a:t>&amp; Flowchart II</a:t>
            </a:r>
          </a:p>
        </p:txBody>
      </p:sp>
      <p:sp>
        <p:nvSpPr>
          <p:cNvPr id="2" name="Title 1"/>
          <p:cNvSpPr>
            <a:spLocks noGrp="1"/>
          </p:cNvSpPr>
          <p:nvPr>
            <p:ph type="title"/>
          </p:nvPr>
        </p:nvSpPr>
        <p:spPr>
          <a:xfrm>
            <a:off x="685800" y="76200"/>
            <a:ext cx="7772400" cy="914400"/>
          </a:xfrm>
        </p:spPr>
        <p:txBody>
          <a:bodyPr>
            <a:normAutofit/>
          </a:bodyPr>
          <a:lstStyle/>
          <a:p>
            <a:pPr algn="ctr"/>
            <a:r>
              <a:rPr lang="en-US" sz="4400" dirty="0">
                <a:solidFill>
                  <a:srgbClr val="FF0000"/>
                </a:solidFill>
              </a:rPr>
              <a:t> II - During Construction</a:t>
            </a:r>
          </a:p>
        </p:txBody>
      </p:sp>
    </p:spTree>
    <p:extLst>
      <p:ext uri="{BB962C8B-B14F-4D97-AF65-F5344CB8AC3E}">
        <p14:creationId xmlns:p14="http://schemas.microsoft.com/office/powerpoint/2010/main" val="10159905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589639" y="5761475"/>
            <a:ext cx="3276600" cy="523220"/>
          </a:xfrm>
          <a:prstGeom prst="rect">
            <a:avLst/>
          </a:prstGeom>
          <a:noFill/>
        </p:spPr>
        <p:txBody>
          <a:bodyPr wrap="square" rtlCol="0">
            <a:spAutoFit/>
          </a:bodyPr>
          <a:lstStyle/>
          <a:p>
            <a:r>
              <a:rPr lang="en-US" sz="2800" dirty="0">
                <a:latin typeface="+mj-lt"/>
              </a:rPr>
              <a:t>* See SWIG 8-1-20</a:t>
            </a:r>
          </a:p>
        </p:txBody>
      </p:sp>
      <p:pic>
        <p:nvPicPr>
          <p:cNvPr id="2" name="Picture 1">
            <a:extLst>
              <a:ext uri="{FF2B5EF4-FFF2-40B4-BE49-F238E27FC236}">
                <a16:creationId xmlns:a16="http://schemas.microsoft.com/office/drawing/2014/main" id="{D547C166-0C0B-47B6-BDB3-01DC7A0A7B48}"/>
              </a:ext>
            </a:extLst>
          </p:cNvPr>
          <p:cNvPicPr>
            <a:picLocks noChangeAspect="1"/>
          </p:cNvPicPr>
          <p:nvPr/>
        </p:nvPicPr>
        <p:blipFill>
          <a:blip r:embed="rId3"/>
          <a:stretch>
            <a:fillRect/>
          </a:stretch>
        </p:blipFill>
        <p:spPr>
          <a:xfrm>
            <a:off x="457200" y="228600"/>
            <a:ext cx="8229600" cy="5315091"/>
          </a:xfrm>
          <a:prstGeom prst="rect">
            <a:avLst/>
          </a:prstGeom>
          <a:ln w="38100">
            <a:solidFill>
              <a:schemeClr val="accent1"/>
            </a:solid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998275"/>
            <a:ext cx="7772400" cy="4419600"/>
          </a:xfrm>
        </p:spPr>
        <p:txBody>
          <a:bodyPr/>
          <a:lstStyle/>
          <a:p>
            <a:r>
              <a:rPr lang="en-US" sz="2800" dirty="0"/>
              <a:t>Daily Diaries</a:t>
            </a:r>
          </a:p>
          <a:p>
            <a:pPr lvl="1"/>
            <a:r>
              <a:rPr lang="en-US" sz="2800" dirty="0"/>
              <a:t>Required for each calendar day, including weekends</a:t>
            </a:r>
          </a:p>
          <a:p>
            <a:r>
              <a:rPr lang="en-US" sz="2800" dirty="0"/>
              <a:t>Inspector’s Daily Report</a:t>
            </a:r>
          </a:p>
          <a:p>
            <a:pPr lvl="1"/>
            <a:r>
              <a:rPr lang="en-US" sz="2800" dirty="0"/>
              <a:t>Required for each day the contractor works</a:t>
            </a:r>
          </a:p>
          <a:p>
            <a:r>
              <a:rPr lang="en-US" sz="2800" dirty="0"/>
              <a:t>Project Engineer is responsible for accuracy of postings</a:t>
            </a:r>
          </a:p>
          <a:p>
            <a:r>
              <a:rPr lang="en-US" sz="2800" dirty="0"/>
              <a:t>Use caution when printing. Check the FM print to PDF as it cuts off. Might need to print from FIT or Project Tracking. </a:t>
            </a:r>
          </a:p>
          <a:p>
            <a:endParaRPr lang="en-US" sz="2800" dirty="0"/>
          </a:p>
        </p:txBody>
      </p:sp>
      <p:sp>
        <p:nvSpPr>
          <p:cNvPr id="2" name="Title 1"/>
          <p:cNvSpPr>
            <a:spLocks noGrp="1"/>
          </p:cNvSpPr>
          <p:nvPr>
            <p:ph type="title"/>
          </p:nvPr>
        </p:nvSpPr>
        <p:spPr>
          <a:xfrm>
            <a:off x="685800" y="76200"/>
            <a:ext cx="7772400" cy="838200"/>
          </a:xfrm>
        </p:spPr>
        <p:txBody>
          <a:bodyPr>
            <a:normAutofit/>
          </a:bodyPr>
          <a:lstStyle/>
          <a:p>
            <a:pPr algn="ctr"/>
            <a:r>
              <a:rPr lang="en-US" sz="4400" dirty="0"/>
              <a:t>Field Manager – Entries</a:t>
            </a:r>
            <a:endParaRPr lang="en-US" sz="4400" dirty="0">
              <a:solidFill>
                <a:srgbClr val="FF0000"/>
              </a:solidFill>
            </a:endParaRPr>
          </a:p>
        </p:txBody>
      </p:sp>
      <p:sp>
        <p:nvSpPr>
          <p:cNvPr id="4" name="Rectangle 3">
            <a:extLst>
              <a:ext uri="{FF2B5EF4-FFF2-40B4-BE49-F238E27FC236}">
                <a16:creationId xmlns:a16="http://schemas.microsoft.com/office/drawing/2014/main" id="{18285A3B-8CC0-4E5B-881F-6C63055C15E4}"/>
              </a:ext>
            </a:extLst>
          </p:cNvPr>
          <p:cNvSpPr/>
          <p:nvPr/>
        </p:nvSpPr>
        <p:spPr>
          <a:xfrm>
            <a:off x="4572000" y="5560367"/>
            <a:ext cx="4419600" cy="461665"/>
          </a:xfrm>
          <a:prstGeom prst="rect">
            <a:avLst/>
          </a:prstGeom>
        </p:spPr>
        <p:txBody>
          <a:bodyPr wrap="square">
            <a:spAutoFit/>
          </a:bodyPr>
          <a:lstStyle/>
          <a:p>
            <a:r>
              <a:rPr lang="en-US" b="1" dirty="0"/>
              <a:t>* See FSUG p8-13, 18, 22, 41-53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438400"/>
            <a:ext cx="8382000" cy="2362201"/>
          </a:xfrm>
        </p:spPr>
        <p:txBody>
          <a:bodyPr/>
          <a:lstStyle/>
          <a:p>
            <a:r>
              <a:rPr lang="en-US" sz="4400" dirty="0"/>
              <a:t>Preconstruction - Project Start</a:t>
            </a:r>
          </a:p>
          <a:p>
            <a:r>
              <a:rPr lang="en-US" sz="4400" dirty="0"/>
              <a:t>During Construction</a:t>
            </a:r>
          </a:p>
          <a:p>
            <a:r>
              <a:rPr lang="en-US" sz="4400" dirty="0"/>
              <a:t>Finals Dates &amp; Records</a:t>
            </a:r>
          </a:p>
        </p:txBody>
      </p:sp>
      <p:sp>
        <p:nvSpPr>
          <p:cNvPr id="2" name="Title 1"/>
          <p:cNvSpPr>
            <a:spLocks noGrp="1"/>
          </p:cNvSpPr>
          <p:nvPr>
            <p:ph type="title"/>
          </p:nvPr>
        </p:nvSpPr>
        <p:spPr>
          <a:xfrm>
            <a:off x="381000" y="533400"/>
            <a:ext cx="8077200" cy="1524000"/>
          </a:xfrm>
        </p:spPr>
        <p:txBody>
          <a:bodyPr>
            <a:normAutofit/>
          </a:bodyPr>
          <a:lstStyle/>
          <a:p>
            <a:pPr algn="ctr"/>
            <a:r>
              <a:rPr lang="en-US" sz="4400" dirty="0"/>
              <a:t>SWR Construction Administration Process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273" y="801488"/>
            <a:ext cx="8710127" cy="3733800"/>
          </a:xfrm>
        </p:spPr>
        <p:txBody>
          <a:bodyPr/>
          <a:lstStyle/>
          <a:p>
            <a:r>
              <a:rPr lang="en-US" sz="2800" dirty="0"/>
              <a:t>Notice to Proceed date MUST appear PRIOR to generating the first estimate. Check Contract Documentation (</a:t>
            </a:r>
            <a:r>
              <a:rPr lang="en-US" sz="2800" dirty="0" err="1"/>
              <a:t>Docu</a:t>
            </a:r>
            <a:r>
              <a:rPr lang="en-US" sz="2800" dirty="0"/>
              <a:t> button/General tab).</a:t>
            </a:r>
          </a:p>
          <a:p>
            <a:r>
              <a:rPr lang="en-US" sz="2800" b="1" dirty="0"/>
              <a:t>IDR</a:t>
            </a:r>
            <a:r>
              <a:rPr lang="en-US" sz="2800" dirty="0"/>
              <a:t>s &amp; </a:t>
            </a:r>
            <a:r>
              <a:rPr lang="en-US" sz="2800" b="1" dirty="0"/>
              <a:t>Daily Diaries</a:t>
            </a:r>
            <a:r>
              <a:rPr lang="en-US" sz="2800" dirty="0"/>
              <a:t> MUST be generated prior to creating an estimate </a:t>
            </a:r>
          </a:p>
          <a:p>
            <a:r>
              <a:rPr lang="en-US" sz="2800" dirty="0"/>
              <a:t>Estimates sent twice a month for </a:t>
            </a:r>
            <a:r>
              <a:rPr lang="en-US" sz="2800" dirty="0" err="1"/>
              <a:t>pmt</a:t>
            </a:r>
            <a:r>
              <a:rPr lang="en-US" sz="2800" dirty="0"/>
              <a:t> due &gt; $1000</a:t>
            </a:r>
          </a:p>
          <a:p>
            <a:r>
              <a:rPr lang="en-US" sz="2800" dirty="0"/>
              <a:t>Remember to enter “date range” or “FY” on every estimate. FY19 (July 1, 2018 – June 30, 2019)</a:t>
            </a:r>
            <a:endParaRPr lang="en-US" sz="2400" b="1" dirty="0"/>
          </a:p>
          <a:p>
            <a:r>
              <a:rPr lang="en-US" sz="2800" dirty="0"/>
              <a:t>Discuss negative </a:t>
            </a:r>
            <a:r>
              <a:rPr lang="en-US" sz="2800" dirty="0" err="1"/>
              <a:t>est</a:t>
            </a:r>
            <a:r>
              <a:rPr lang="en-US" sz="2800" dirty="0"/>
              <a:t> with PM prior to sending </a:t>
            </a:r>
          </a:p>
          <a:p>
            <a:r>
              <a:rPr lang="en-US" sz="2800" dirty="0"/>
              <a:t>Post in Field Office. Email to Prime, if requested.</a:t>
            </a:r>
          </a:p>
        </p:txBody>
      </p:sp>
      <p:sp>
        <p:nvSpPr>
          <p:cNvPr id="2" name="Title 1"/>
          <p:cNvSpPr>
            <a:spLocks noGrp="1"/>
          </p:cNvSpPr>
          <p:nvPr>
            <p:ph type="title"/>
          </p:nvPr>
        </p:nvSpPr>
        <p:spPr>
          <a:xfrm>
            <a:off x="685800" y="0"/>
            <a:ext cx="7772400" cy="838200"/>
          </a:xfrm>
        </p:spPr>
        <p:txBody>
          <a:bodyPr>
            <a:normAutofit/>
          </a:bodyPr>
          <a:lstStyle/>
          <a:p>
            <a:pPr algn="ctr"/>
            <a:r>
              <a:rPr lang="en-US" sz="4400" dirty="0"/>
              <a:t>Field Manager Estimates</a:t>
            </a:r>
            <a:endParaRPr lang="en-US" sz="4400" dirty="0">
              <a:solidFill>
                <a:srgbClr val="FF0000"/>
              </a:solidFill>
            </a:endParaRPr>
          </a:p>
        </p:txBody>
      </p:sp>
      <p:sp>
        <p:nvSpPr>
          <p:cNvPr id="4" name="Rectangle 3">
            <a:extLst>
              <a:ext uri="{FF2B5EF4-FFF2-40B4-BE49-F238E27FC236}">
                <a16:creationId xmlns:a16="http://schemas.microsoft.com/office/drawing/2014/main" id="{53D27A14-9A71-4692-9DA4-AD1CD65869BE}"/>
              </a:ext>
            </a:extLst>
          </p:cNvPr>
          <p:cNvSpPr/>
          <p:nvPr/>
        </p:nvSpPr>
        <p:spPr>
          <a:xfrm>
            <a:off x="5562600" y="5794902"/>
            <a:ext cx="3352800" cy="523220"/>
          </a:xfrm>
          <a:prstGeom prst="rect">
            <a:avLst/>
          </a:prstGeom>
        </p:spPr>
        <p:txBody>
          <a:bodyPr wrap="square">
            <a:spAutoFit/>
          </a:bodyPr>
          <a:lstStyle/>
          <a:p>
            <a:r>
              <a:rPr lang="en-US" sz="2800" b="1" dirty="0"/>
              <a:t>* See FSUG p 18-21</a:t>
            </a:r>
          </a:p>
        </p:txBody>
      </p:sp>
    </p:spTree>
    <p:extLst>
      <p:ext uri="{BB962C8B-B14F-4D97-AF65-F5344CB8AC3E}">
        <p14:creationId xmlns:p14="http://schemas.microsoft.com/office/powerpoint/2010/main" val="6479233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1"/>
          <p:cNvSpPr>
            <a:spLocks noGrp="1"/>
          </p:cNvSpPr>
          <p:nvPr>
            <p:ph idx="1"/>
          </p:nvPr>
        </p:nvSpPr>
        <p:spPr>
          <a:xfrm>
            <a:off x="381000" y="1295400"/>
            <a:ext cx="7890588" cy="3292925"/>
          </a:xfrm>
        </p:spPr>
        <p:txBody>
          <a:bodyPr/>
          <a:lstStyle/>
          <a:p>
            <a:pPr hangingPunct="0">
              <a:spcBef>
                <a:spcPts val="0"/>
              </a:spcBef>
              <a:spcAft>
                <a:spcPts val="600"/>
              </a:spcAft>
            </a:pPr>
            <a:r>
              <a:rPr lang="en-US" sz="2000" dirty="0"/>
              <a:t>If the quantities are incorrect, do not generate the estimate!  Close the estimate and make the corrections in the IDRs. Regenerate the IDRs and recreate the estimate.</a:t>
            </a:r>
          </a:p>
          <a:p>
            <a:pPr hangingPunct="0">
              <a:spcBef>
                <a:spcPts val="0"/>
              </a:spcBef>
              <a:spcAft>
                <a:spcPts val="600"/>
              </a:spcAft>
            </a:pPr>
            <a:r>
              <a:rPr lang="en-US" sz="2000" dirty="0"/>
              <a:t>If the total dollar amount of the estimate is a negative amount, contact your Project Manager or Supervisor </a:t>
            </a:r>
            <a:r>
              <a:rPr lang="en-US" sz="2000" b="1" i="1" dirty="0"/>
              <a:t>prior </a:t>
            </a:r>
            <a:r>
              <a:rPr lang="en-US" sz="2000" dirty="0"/>
              <a:t>to generating and sending the estimate. Discuss how to handle this estimate with a negative payment.</a:t>
            </a:r>
          </a:p>
          <a:p>
            <a:pPr lvl="1" hangingPunct="0">
              <a:spcBef>
                <a:spcPts val="0"/>
              </a:spcBef>
              <a:spcAft>
                <a:spcPts val="600"/>
              </a:spcAft>
            </a:pPr>
            <a:r>
              <a:rPr lang="en-US" sz="1600" b="1" i="1" dirty="0"/>
              <a:t>Intermediate Estimates</a:t>
            </a:r>
            <a:r>
              <a:rPr lang="en-US" sz="1600" dirty="0"/>
              <a:t> - In most cases, these should not be negative. If possible, do not generate the estimate until there are enough work items to create a positive payment. </a:t>
            </a:r>
          </a:p>
          <a:p>
            <a:pPr lvl="1" hangingPunct="0">
              <a:spcBef>
                <a:spcPts val="0"/>
              </a:spcBef>
              <a:spcAft>
                <a:spcPts val="600"/>
              </a:spcAft>
            </a:pPr>
            <a:r>
              <a:rPr lang="en-US" sz="1600" b="1" i="1" dirty="0"/>
              <a:t>Semi Final Estimates</a:t>
            </a:r>
            <a:r>
              <a:rPr lang="en-US" sz="1600" dirty="0"/>
              <a:t> - In most cases, these should not be negative, unless there will be enough retainage to later cover the negative amount with the final estimate. </a:t>
            </a:r>
          </a:p>
          <a:p>
            <a:endParaRPr lang="en-US" sz="1200" dirty="0"/>
          </a:p>
        </p:txBody>
      </p:sp>
      <p:sp>
        <p:nvSpPr>
          <p:cNvPr id="4" name="Title 2">
            <a:extLst>
              <a:ext uri="{FF2B5EF4-FFF2-40B4-BE49-F238E27FC236}">
                <a16:creationId xmlns:a16="http://schemas.microsoft.com/office/drawing/2014/main" id="{7B99B726-7137-40B5-9E30-1767F41DFD67}"/>
              </a:ext>
            </a:extLst>
          </p:cNvPr>
          <p:cNvSpPr txBox="1">
            <a:spLocks/>
          </p:cNvSpPr>
          <p:nvPr/>
        </p:nvSpPr>
        <p:spPr>
          <a:xfrm>
            <a:off x="381000" y="304800"/>
            <a:ext cx="8229600" cy="762000"/>
          </a:xfrm>
          <a:prstGeom prst="rect">
            <a:avLst/>
          </a:prstGeom>
        </p:spPr>
        <p:txBody>
          <a:bodyPr vert="horz" rtlCol="0" anchor="ctr">
            <a:normAutofit fontScale="92500"/>
            <a:scene3d>
              <a:camera prst="orthographicFront"/>
              <a:lightRig rig="soft" dir="t"/>
            </a:scene3d>
            <a:sp3d prstMaterial="softEdge">
              <a:bevelT w="25400" h="25400"/>
            </a:sp3d>
          </a:bodyPr>
          <a:lstStyle>
            <a:lvl1pPr algn="l" rtl="0" eaLnBrk="1" fontAlgn="base" hangingPunct="1">
              <a:spcBef>
                <a:spcPct val="0"/>
              </a:spcBef>
              <a:spcAft>
                <a:spcPct val="0"/>
              </a:spcAft>
              <a:defRPr sz="4100" b="1" kern="1200">
                <a:solidFill>
                  <a:srgbClr val="002F9D"/>
                </a:solidFill>
                <a:effectLst>
                  <a:outerShdw blurRad="31750" dist="25400" dir="5400000" algn="tl" rotWithShape="0">
                    <a:srgbClr val="000000">
                      <a:alpha val="25000"/>
                    </a:srgbClr>
                  </a:outerShdw>
                </a:effectLst>
                <a:latin typeface="+mj-lt"/>
                <a:ea typeface="+mj-ea"/>
                <a:cs typeface="+mj-cs"/>
              </a:defRPr>
            </a:lvl1pPr>
            <a:lvl2pPr algn="l" rtl="0" eaLnBrk="1" fontAlgn="base" hangingPunct="1">
              <a:spcBef>
                <a:spcPct val="0"/>
              </a:spcBef>
              <a:spcAft>
                <a:spcPct val="0"/>
              </a:spcAft>
              <a:defRPr sz="4100" b="1">
                <a:solidFill>
                  <a:srgbClr val="002F9D"/>
                </a:solidFill>
                <a:latin typeface="Arial" charset="0"/>
              </a:defRPr>
            </a:lvl2pPr>
            <a:lvl3pPr algn="l" rtl="0" eaLnBrk="1" fontAlgn="base" hangingPunct="1">
              <a:spcBef>
                <a:spcPct val="0"/>
              </a:spcBef>
              <a:spcAft>
                <a:spcPct val="0"/>
              </a:spcAft>
              <a:defRPr sz="4100" b="1">
                <a:solidFill>
                  <a:srgbClr val="002F9D"/>
                </a:solidFill>
                <a:latin typeface="Arial" charset="0"/>
              </a:defRPr>
            </a:lvl3pPr>
            <a:lvl4pPr algn="l" rtl="0" eaLnBrk="1" fontAlgn="base" hangingPunct="1">
              <a:spcBef>
                <a:spcPct val="0"/>
              </a:spcBef>
              <a:spcAft>
                <a:spcPct val="0"/>
              </a:spcAft>
              <a:defRPr sz="4100" b="1">
                <a:solidFill>
                  <a:srgbClr val="002F9D"/>
                </a:solidFill>
                <a:latin typeface="Arial" charset="0"/>
              </a:defRPr>
            </a:lvl4pPr>
            <a:lvl5pPr algn="l" rtl="0" eaLnBrk="1" fontAlgn="base" hangingPunct="1">
              <a:spcBef>
                <a:spcPct val="0"/>
              </a:spcBef>
              <a:spcAft>
                <a:spcPct val="0"/>
              </a:spcAft>
              <a:defRPr sz="4100" b="1">
                <a:solidFill>
                  <a:srgbClr val="002F9D"/>
                </a:solidFill>
                <a:latin typeface="Arial" charset="0"/>
              </a:defRPr>
            </a:lvl5pPr>
            <a:lvl6pPr marL="457200" algn="l" rtl="0" eaLnBrk="1" fontAlgn="base" hangingPunct="1">
              <a:spcBef>
                <a:spcPct val="0"/>
              </a:spcBef>
              <a:spcAft>
                <a:spcPct val="0"/>
              </a:spcAft>
              <a:defRPr sz="4100" b="1">
                <a:solidFill>
                  <a:srgbClr val="002F9D"/>
                </a:solidFill>
                <a:latin typeface="Arial" charset="0"/>
              </a:defRPr>
            </a:lvl6pPr>
            <a:lvl7pPr marL="914400" algn="l" rtl="0" eaLnBrk="1" fontAlgn="base" hangingPunct="1">
              <a:spcBef>
                <a:spcPct val="0"/>
              </a:spcBef>
              <a:spcAft>
                <a:spcPct val="0"/>
              </a:spcAft>
              <a:defRPr sz="4100" b="1">
                <a:solidFill>
                  <a:srgbClr val="002F9D"/>
                </a:solidFill>
                <a:latin typeface="Arial" charset="0"/>
              </a:defRPr>
            </a:lvl7pPr>
            <a:lvl8pPr marL="1371600" algn="l" rtl="0" eaLnBrk="1" fontAlgn="base" hangingPunct="1">
              <a:spcBef>
                <a:spcPct val="0"/>
              </a:spcBef>
              <a:spcAft>
                <a:spcPct val="0"/>
              </a:spcAft>
              <a:defRPr sz="4100" b="1">
                <a:solidFill>
                  <a:srgbClr val="002F9D"/>
                </a:solidFill>
                <a:latin typeface="Arial" charset="0"/>
              </a:defRPr>
            </a:lvl8pPr>
            <a:lvl9pPr marL="1828800" algn="l" rtl="0" eaLnBrk="1" fontAlgn="base" hangingPunct="1">
              <a:spcBef>
                <a:spcPct val="0"/>
              </a:spcBef>
              <a:spcAft>
                <a:spcPct val="0"/>
              </a:spcAft>
              <a:defRPr sz="4100" b="1">
                <a:solidFill>
                  <a:srgbClr val="002F9D"/>
                </a:solidFill>
                <a:latin typeface="Arial" charset="0"/>
              </a:defRPr>
            </a:lvl9pPr>
            <a:extLst/>
          </a:lstStyle>
          <a:p>
            <a:pPr algn="ctr">
              <a:defRPr/>
            </a:pPr>
            <a:r>
              <a:rPr lang="en-US" sz="4000" dirty="0"/>
              <a:t>FieldManager Negative Estimates</a:t>
            </a:r>
          </a:p>
        </p:txBody>
      </p:sp>
    </p:spTree>
    <p:extLst>
      <p:ext uri="{BB962C8B-B14F-4D97-AF65-F5344CB8AC3E}">
        <p14:creationId xmlns:p14="http://schemas.microsoft.com/office/powerpoint/2010/main" val="40503386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3840" y="1371600"/>
            <a:ext cx="8610600" cy="4267200"/>
          </a:xfrm>
        </p:spPr>
        <p:txBody>
          <a:bodyPr/>
          <a:lstStyle/>
          <a:p>
            <a:pPr marL="109537" lvl="0" indent="0" hangingPunct="0">
              <a:spcBef>
                <a:spcPts val="600"/>
              </a:spcBef>
              <a:spcAft>
                <a:spcPts val="600"/>
              </a:spcAft>
              <a:buNone/>
            </a:pPr>
            <a:r>
              <a:rPr lang="en-US" sz="2000" dirty="0">
                <a:highlight>
                  <a:srgbClr val="FFFF00"/>
                </a:highlight>
              </a:rPr>
              <a:t>Additional guidance has been added to the Field Software User’s Guide  for Construction Staff (FSUG) for these common issues:</a:t>
            </a:r>
          </a:p>
          <a:p>
            <a:pPr lvl="0" hangingPunct="0">
              <a:spcBef>
                <a:spcPts val="600"/>
              </a:spcBef>
              <a:spcAft>
                <a:spcPts val="600"/>
              </a:spcAft>
            </a:pPr>
            <a:r>
              <a:rPr lang="en-US" sz="2000" b="1" dirty="0"/>
              <a:t>Net Change Amount Issues on Contract Modifications: </a:t>
            </a:r>
            <a:r>
              <a:rPr lang="en-US" sz="2000" dirty="0"/>
              <a:t>Sometimes when contract revisions are made, the net change dollar amount of the contract modification may not match the total for the item changes for all projects. </a:t>
            </a:r>
          </a:p>
          <a:p>
            <a:pPr hangingPunct="0">
              <a:spcBef>
                <a:spcPts val="600"/>
              </a:spcBef>
              <a:spcAft>
                <a:spcPts val="600"/>
              </a:spcAft>
            </a:pPr>
            <a:r>
              <a:rPr lang="en-US" sz="2000" b="1" dirty="0"/>
              <a:t>Removing Lump Sum Items from a Contract  </a:t>
            </a:r>
            <a:endParaRPr lang="en-US" sz="2000" dirty="0"/>
          </a:p>
          <a:p>
            <a:pPr lvl="0" hangingPunct="0">
              <a:spcBef>
                <a:spcPts val="600"/>
              </a:spcBef>
              <a:spcAft>
                <a:spcPts val="600"/>
              </a:spcAft>
            </a:pPr>
            <a:r>
              <a:rPr lang="en-US" sz="2000" b="1" dirty="0"/>
              <a:t>Guidance for Delayed Contracts: </a:t>
            </a:r>
            <a:r>
              <a:rPr lang="en-US" sz="2000" dirty="0"/>
              <a:t>Contracts that cannot be completed until the following spring</a:t>
            </a:r>
          </a:p>
          <a:p>
            <a:pPr lvl="0" hangingPunct="0">
              <a:spcBef>
                <a:spcPts val="600"/>
              </a:spcBef>
              <a:spcAft>
                <a:spcPts val="600"/>
              </a:spcAft>
            </a:pPr>
            <a:r>
              <a:rPr lang="en-US" sz="2000" b="1" dirty="0"/>
              <a:t>Processing Contract Modifications with Site Time Extensions</a:t>
            </a:r>
            <a:endParaRPr lang="en-US" sz="2000" dirty="0"/>
          </a:p>
          <a:p>
            <a:endParaRPr lang="en-US" dirty="0"/>
          </a:p>
        </p:txBody>
      </p:sp>
      <p:sp>
        <p:nvSpPr>
          <p:cNvPr id="2" name="Title 1"/>
          <p:cNvSpPr>
            <a:spLocks noGrp="1"/>
          </p:cNvSpPr>
          <p:nvPr>
            <p:ph type="title"/>
          </p:nvPr>
        </p:nvSpPr>
        <p:spPr>
          <a:xfrm>
            <a:off x="662940" y="76200"/>
            <a:ext cx="7772400" cy="1066800"/>
          </a:xfrm>
        </p:spPr>
        <p:txBody>
          <a:bodyPr>
            <a:noAutofit/>
          </a:bodyPr>
          <a:lstStyle/>
          <a:p>
            <a:pPr algn="ctr"/>
            <a:r>
              <a:rPr lang="en-US" sz="4000" dirty="0"/>
              <a:t>FieldManager Common Issues</a:t>
            </a:r>
          </a:p>
        </p:txBody>
      </p:sp>
      <p:sp>
        <p:nvSpPr>
          <p:cNvPr id="5" name="Rectangle 4">
            <a:extLst>
              <a:ext uri="{FF2B5EF4-FFF2-40B4-BE49-F238E27FC236}">
                <a16:creationId xmlns:a16="http://schemas.microsoft.com/office/drawing/2014/main" id="{C6D1C70B-F1FC-450E-8AC4-1BF717163D65}"/>
              </a:ext>
            </a:extLst>
          </p:cNvPr>
          <p:cNvSpPr/>
          <p:nvPr/>
        </p:nvSpPr>
        <p:spPr>
          <a:xfrm>
            <a:off x="5791200" y="5486400"/>
            <a:ext cx="3352800" cy="461665"/>
          </a:xfrm>
          <a:prstGeom prst="rect">
            <a:avLst/>
          </a:prstGeom>
        </p:spPr>
        <p:txBody>
          <a:bodyPr wrap="square">
            <a:spAutoFit/>
          </a:bodyPr>
          <a:lstStyle/>
          <a:p>
            <a:r>
              <a:rPr lang="en-US" b="1" dirty="0"/>
              <a:t>* See FSUG p 23-26</a:t>
            </a:r>
            <a:endParaRPr lang="en-US" dirty="0"/>
          </a:p>
        </p:txBody>
      </p:sp>
    </p:spTree>
    <p:extLst>
      <p:ext uri="{BB962C8B-B14F-4D97-AF65-F5344CB8AC3E}">
        <p14:creationId xmlns:p14="http://schemas.microsoft.com/office/powerpoint/2010/main" val="837625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1"/>
          <p:cNvSpPr>
            <a:spLocks noGrp="1"/>
          </p:cNvSpPr>
          <p:nvPr>
            <p:ph idx="1"/>
          </p:nvPr>
        </p:nvSpPr>
        <p:spPr>
          <a:xfrm>
            <a:off x="228600" y="1066800"/>
            <a:ext cx="8763000" cy="4343400"/>
          </a:xfrm>
        </p:spPr>
        <p:txBody>
          <a:bodyPr/>
          <a:lstStyle/>
          <a:p>
            <a:pPr hangingPunct="0">
              <a:spcBef>
                <a:spcPts val="525"/>
              </a:spcBef>
            </a:pPr>
            <a:r>
              <a:rPr lang="en-US" sz="1800" dirty="0" err="1"/>
              <a:t>WisDOT</a:t>
            </a:r>
            <a:r>
              <a:rPr lang="en-US" sz="1800" dirty="0"/>
              <a:t> uses site events to suspend Time and Work on WORKING DAY CONTRACTS ONLY!</a:t>
            </a:r>
          </a:p>
          <a:p>
            <a:pPr lvl="1" hangingPunct="0">
              <a:spcBef>
                <a:spcPts val="525"/>
              </a:spcBef>
            </a:pPr>
            <a:r>
              <a:rPr lang="en-US" sz="1800" dirty="0"/>
              <a:t>Time Suspended / Time Resumed - Used to temporarily suspend time on carry over contracts and avoid charging liquidated damages</a:t>
            </a:r>
          </a:p>
          <a:p>
            <a:pPr lvl="1" hangingPunct="0">
              <a:spcBef>
                <a:spcPts val="525"/>
              </a:spcBef>
            </a:pPr>
            <a:r>
              <a:rPr lang="en-US" sz="1800" dirty="0"/>
              <a:t>Work Suspended / Work Resumed - Used to document suspension of work on carry over contracts only. Has no effect on liquidated damages.</a:t>
            </a:r>
          </a:p>
          <a:p>
            <a:pPr hangingPunct="0">
              <a:spcBef>
                <a:spcPts val="525"/>
              </a:spcBef>
            </a:pPr>
            <a:r>
              <a:rPr lang="en-US" sz="1800" dirty="0"/>
              <a:t>The entry of a Suspend event REQUIRES the entry of a Resume event. </a:t>
            </a:r>
            <a:br>
              <a:rPr lang="en-US" sz="1800" dirty="0"/>
            </a:br>
            <a:r>
              <a:rPr lang="en-US" sz="1800" dirty="0"/>
              <a:t>Failure to do this will cause issues when the next estimate is sent.</a:t>
            </a:r>
          </a:p>
          <a:p>
            <a:pPr lvl="0" hangingPunct="0"/>
            <a:r>
              <a:rPr lang="en-US" sz="1800" dirty="0" err="1"/>
              <a:t>FieldManager</a:t>
            </a:r>
            <a:r>
              <a:rPr lang="en-US" sz="1800" dirty="0"/>
              <a:t> site events do not work correctly with Calendar Day or Completion Date contracts in CAS and </a:t>
            </a:r>
            <a:r>
              <a:rPr lang="en-US" sz="1800" dirty="0" err="1"/>
              <a:t>FieldManager</a:t>
            </a:r>
            <a:r>
              <a:rPr lang="en-US" sz="1800" dirty="0"/>
              <a:t>. For these types of contracts, the PL should either:</a:t>
            </a:r>
          </a:p>
          <a:p>
            <a:pPr lvl="1" hangingPunct="0"/>
            <a:r>
              <a:rPr lang="en-US" sz="1800" dirty="0"/>
              <a:t>Extend time using a contract modification.</a:t>
            </a:r>
          </a:p>
          <a:p>
            <a:pPr lvl="1" hangingPunct="0"/>
            <a:r>
              <a:rPr lang="en-US" sz="1800" dirty="0"/>
              <a:t>Have your contract specialist enter a maximum liquidated damages rate based on the (number of days to charge) x (liquidated damage rate per day).</a:t>
            </a:r>
          </a:p>
          <a:p>
            <a:endParaRPr lang="en-US" sz="1200" dirty="0"/>
          </a:p>
        </p:txBody>
      </p:sp>
      <p:sp>
        <p:nvSpPr>
          <p:cNvPr id="3" name="Title 2"/>
          <p:cNvSpPr>
            <a:spLocks noGrp="1"/>
          </p:cNvSpPr>
          <p:nvPr>
            <p:ph type="title"/>
          </p:nvPr>
        </p:nvSpPr>
        <p:spPr>
          <a:xfrm>
            <a:off x="381000" y="228600"/>
            <a:ext cx="8229600" cy="757535"/>
          </a:xfrm>
        </p:spPr>
        <p:txBody>
          <a:bodyPr>
            <a:normAutofit/>
          </a:bodyPr>
          <a:lstStyle/>
          <a:p>
            <a:pPr algn="ctr">
              <a:defRPr/>
            </a:pPr>
            <a:r>
              <a:rPr lang="en-US" sz="3600" dirty="0" err="1"/>
              <a:t>FieldManager</a:t>
            </a:r>
            <a:r>
              <a:rPr lang="en-US" sz="3600" dirty="0"/>
              <a:t> Site Events</a:t>
            </a:r>
          </a:p>
        </p:txBody>
      </p:sp>
      <p:sp>
        <p:nvSpPr>
          <p:cNvPr id="2" name="Rectangle 1">
            <a:extLst>
              <a:ext uri="{FF2B5EF4-FFF2-40B4-BE49-F238E27FC236}">
                <a16:creationId xmlns:a16="http://schemas.microsoft.com/office/drawing/2014/main" id="{809B26EB-CF04-4DEF-8336-3C1906CCD8BA}"/>
              </a:ext>
            </a:extLst>
          </p:cNvPr>
          <p:cNvSpPr/>
          <p:nvPr/>
        </p:nvSpPr>
        <p:spPr>
          <a:xfrm>
            <a:off x="4953000" y="5410200"/>
            <a:ext cx="4343400" cy="461665"/>
          </a:xfrm>
          <a:prstGeom prst="rect">
            <a:avLst/>
          </a:prstGeom>
        </p:spPr>
        <p:txBody>
          <a:bodyPr wrap="square">
            <a:spAutoFit/>
          </a:bodyPr>
          <a:lstStyle/>
          <a:p>
            <a:r>
              <a:rPr lang="en-US" b="1" dirty="0"/>
              <a:t>* See FSUG p 6-7, 18, 22 &amp; 24</a:t>
            </a:r>
          </a:p>
        </p:txBody>
      </p:sp>
    </p:spTree>
    <p:extLst>
      <p:ext uri="{BB962C8B-B14F-4D97-AF65-F5344CB8AC3E}">
        <p14:creationId xmlns:p14="http://schemas.microsoft.com/office/powerpoint/2010/main" val="6988163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1"/>
          <p:cNvSpPr>
            <a:spLocks noGrp="1"/>
          </p:cNvSpPr>
          <p:nvPr>
            <p:ph idx="1"/>
          </p:nvPr>
        </p:nvSpPr>
        <p:spPr>
          <a:xfrm>
            <a:off x="228600" y="1295400"/>
            <a:ext cx="8476862" cy="4191000"/>
          </a:xfrm>
        </p:spPr>
        <p:txBody>
          <a:bodyPr/>
          <a:lstStyle/>
          <a:p>
            <a:pPr hangingPunct="0">
              <a:spcBef>
                <a:spcPts val="525"/>
              </a:spcBef>
            </a:pPr>
            <a:r>
              <a:rPr lang="en-US" sz="2000" dirty="0"/>
              <a:t>Before sending an estimate, review all contract sites to ensure that the number of days or completion dates are not exceeded on the site. </a:t>
            </a:r>
          </a:p>
          <a:p>
            <a:pPr hangingPunct="0">
              <a:spcBef>
                <a:spcPts val="525"/>
              </a:spcBef>
            </a:pPr>
            <a:r>
              <a:rPr lang="en-US" sz="2000" dirty="0"/>
              <a:t>If time is exceeded, a time extension contract modification may be required to reduce or eliminate liquidated damages. </a:t>
            </a:r>
          </a:p>
          <a:p>
            <a:pPr hangingPunct="0">
              <a:spcBef>
                <a:spcPts val="525"/>
              </a:spcBef>
            </a:pPr>
            <a:r>
              <a:rPr lang="en-US" sz="2000" dirty="0"/>
              <a:t>If the time charges stop date is entered incorrectly or the number of days charged to date is incorrect, contact your Project Manager and Contract Specialist for assistance.  </a:t>
            </a:r>
          </a:p>
          <a:p>
            <a:pPr hangingPunct="0">
              <a:spcBef>
                <a:spcPts val="525"/>
              </a:spcBef>
            </a:pPr>
            <a:r>
              <a:rPr lang="en-US" sz="2000" dirty="0"/>
              <a:t>If you have a contract with mixed sites (a completion date contract with interim working day or calendar day sites), work with your Project Manager and Contract Specialist throughout the life of the contract to ensure liquidated damages are calculated correctly.</a:t>
            </a:r>
          </a:p>
          <a:p>
            <a:pPr hangingPunct="0"/>
            <a:endParaRPr lang="en-US" sz="1500" dirty="0"/>
          </a:p>
          <a:p>
            <a:endParaRPr lang="en-US" sz="1200" dirty="0"/>
          </a:p>
        </p:txBody>
      </p:sp>
      <p:sp>
        <p:nvSpPr>
          <p:cNvPr id="3" name="Title 2"/>
          <p:cNvSpPr>
            <a:spLocks noGrp="1"/>
          </p:cNvSpPr>
          <p:nvPr>
            <p:ph type="title"/>
          </p:nvPr>
        </p:nvSpPr>
        <p:spPr>
          <a:xfrm>
            <a:off x="381000" y="304800"/>
            <a:ext cx="8229600" cy="762000"/>
          </a:xfrm>
        </p:spPr>
        <p:txBody>
          <a:bodyPr>
            <a:normAutofit/>
          </a:bodyPr>
          <a:lstStyle/>
          <a:p>
            <a:pPr algn="ctr">
              <a:defRPr/>
            </a:pPr>
            <a:r>
              <a:rPr lang="en-US" sz="4000" dirty="0" err="1"/>
              <a:t>FieldManager</a:t>
            </a:r>
            <a:r>
              <a:rPr lang="en-US" sz="4000" dirty="0"/>
              <a:t> Site Times</a:t>
            </a:r>
          </a:p>
        </p:txBody>
      </p:sp>
      <p:sp>
        <p:nvSpPr>
          <p:cNvPr id="2" name="Rectangle 1">
            <a:extLst>
              <a:ext uri="{FF2B5EF4-FFF2-40B4-BE49-F238E27FC236}">
                <a16:creationId xmlns:a16="http://schemas.microsoft.com/office/drawing/2014/main" id="{F03DD484-71E4-40CD-8DDF-E926DBA17E7D}"/>
              </a:ext>
            </a:extLst>
          </p:cNvPr>
          <p:cNvSpPr/>
          <p:nvPr/>
        </p:nvSpPr>
        <p:spPr>
          <a:xfrm>
            <a:off x="3429000" y="5484167"/>
            <a:ext cx="5715000" cy="461665"/>
          </a:xfrm>
          <a:prstGeom prst="rect">
            <a:avLst/>
          </a:prstGeom>
        </p:spPr>
        <p:txBody>
          <a:bodyPr wrap="square">
            <a:spAutoFit/>
          </a:bodyPr>
          <a:lstStyle/>
          <a:p>
            <a:r>
              <a:rPr lang="en-US" b="1" dirty="0"/>
              <a:t>* See FSUG p6, 10,12, 14, 16, 18, 19 &amp; 26</a:t>
            </a:r>
          </a:p>
        </p:txBody>
      </p:sp>
    </p:spTree>
    <p:extLst>
      <p:ext uri="{BB962C8B-B14F-4D97-AF65-F5344CB8AC3E}">
        <p14:creationId xmlns:p14="http://schemas.microsoft.com/office/powerpoint/2010/main" val="23393852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3075"/>
          <p:cNvSpPr>
            <a:spLocks noGrp="1" noChangeArrowheads="1"/>
          </p:cNvSpPr>
          <p:nvPr>
            <p:ph idx="1"/>
          </p:nvPr>
        </p:nvSpPr>
        <p:spPr>
          <a:xfrm>
            <a:off x="152400" y="914400"/>
            <a:ext cx="8839200" cy="4705350"/>
          </a:xfrm>
        </p:spPr>
        <p:txBody>
          <a:bodyPr/>
          <a:lstStyle/>
          <a:p>
            <a:pPr eaLnBrk="1" hangingPunct="1">
              <a:lnSpc>
                <a:spcPct val="90000"/>
              </a:lnSpc>
            </a:pPr>
            <a:r>
              <a:rPr lang="en-US" sz="2400" dirty="0"/>
              <a:t>Agenda in SWIG 8-55-1 </a:t>
            </a:r>
          </a:p>
          <a:p>
            <a:pPr lvl="1" eaLnBrk="1" hangingPunct="1">
              <a:lnSpc>
                <a:spcPct val="90000"/>
              </a:lnSpc>
            </a:pPr>
            <a:r>
              <a:rPr lang="en-US" sz="2400" dirty="0"/>
              <a:t>Modify to fit project</a:t>
            </a:r>
          </a:p>
          <a:p>
            <a:pPr eaLnBrk="1" hangingPunct="1">
              <a:lnSpc>
                <a:spcPct val="90000"/>
              </a:lnSpc>
            </a:pPr>
            <a:r>
              <a:rPr lang="en-US" sz="2400" dirty="0"/>
              <a:t>Minutes &amp; attendance taken by Project Engineer</a:t>
            </a:r>
          </a:p>
          <a:p>
            <a:pPr eaLnBrk="1" hangingPunct="1">
              <a:lnSpc>
                <a:spcPct val="90000"/>
              </a:lnSpc>
            </a:pPr>
            <a:r>
              <a:rPr lang="en-US" sz="2400" dirty="0"/>
              <a:t>Contractor to provide 3 week look ahead</a:t>
            </a:r>
          </a:p>
          <a:p>
            <a:pPr eaLnBrk="1" hangingPunct="1">
              <a:lnSpc>
                <a:spcPct val="90000"/>
              </a:lnSpc>
            </a:pPr>
            <a:r>
              <a:rPr lang="en-US" sz="2400" dirty="0"/>
              <a:t>Always discuss materials documentation and running ‘to-do’ list</a:t>
            </a:r>
          </a:p>
          <a:p>
            <a:pPr eaLnBrk="1" hangingPunct="1">
              <a:lnSpc>
                <a:spcPct val="90000"/>
              </a:lnSpc>
            </a:pPr>
            <a:r>
              <a:rPr lang="en-US" sz="2400" dirty="0"/>
              <a:t>PE to distribute minutes weekly (Prime &amp; all attendees)</a:t>
            </a:r>
          </a:p>
          <a:p>
            <a:pPr eaLnBrk="1" hangingPunct="1">
              <a:lnSpc>
                <a:spcPct val="90000"/>
              </a:lnSpc>
            </a:pPr>
            <a:r>
              <a:rPr lang="en-US" sz="2400" dirty="0">
                <a:solidFill>
                  <a:srgbClr val="253D92"/>
                </a:solidFill>
              </a:rPr>
              <a:t>Attach Weekly Statement of Working Days to Minutes</a:t>
            </a:r>
          </a:p>
          <a:p>
            <a:pPr lvl="0">
              <a:buClr>
                <a:srgbClr val="EE0000"/>
              </a:buClr>
            </a:pPr>
            <a:r>
              <a:rPr lang="en-US" sz="2400" dirty="0">
                <a:solidFill>
                  <a:srgbClr val="253D92"/>
                </a:solidFill>
              </a:rPr>
              <a:t>Completion Day Contracts</a:t>
            </a:r>
          </a:p>
          <a:p>
            <a:pPr lvl="1">
              <a:buClr>
                <a:srgbClr val="EE0000"/>
              </a:buClr>
            </a:pPr>
            <a:r>
              <a:rPr lang="en-US" sz="2400" dirty="0">
                <a:solidFill>
                  <a:srgbClr val="253D92"/>
                </a:solidFill>
              </a:rPr>
              <a:t>Discuss schedule at Weekly Meeting</a:t>
            </a:r>
          </a:p>
          <a:p>
            <a:pPr lvl="1">
              <a:buClr>
                <a:srgbClr val="EE0000"/>
              </a:buClr>
            </a:pPr>
            <a:r>
              <a:rPr lang="en-US" sz="2400" dirty="0">
                <a:solidFill>
                  <a:srgbClr val="253D92"/>
                </a:solidFill>
              </a:rPr>
              <a:t>Compare with contractors schedule</a:t>
            </a:r>
          </a:p>
          <a:p>
            <a:pPr lvl="1">
              <a:buClr>
                <a:srgbClr val="EE0000"/>
              </a:buClr>
            </a:pPr>
            <a:r>
              <a:rPr lang="en-US" sz="2400" dirty="0">
                <a:solidFill>
                  <a:srgbClr val="253D92"/>
                </a:solidFill>
              </a:rPr>
              <a:t>Review of adverse weather days monthly</a:t>
            </a:r>
          </a:p>
          <a:p>
            <a:pPr eaLnBrk="1" hangingPunct="1">
              <a:lnSpc>
                <a:spcPct val="90000"/>
              </a:lnSpc>
            </a:pPr>
            <a:endParaRPr lang="en-US" sz="3200" dirty="0"/>
          </a:p>
          <a:p>
            <a:pPr eaLnBrk="1" hangingPunct="1">
              <a:lnSpc>
                <a:spcPct val="90000"/>
              </a:lnSpc>
              <a:buFont typeface="Wingdings" pitchFamily="2" charset="2"/>
              <a:buNone/>
            </a:pPr>
            <a:endParaRPr lang="en-US" dirty="0"/>
          </a:p>
          <a:p>
            <a:pPr eaLnBrk="1" hangingPunct="1">
              <a:lnSpc>
                <a:spcPct val="90000"/>
              </a:lnSpc>
              <a:buFont typeface="Wingdings" pitchFamily="2" charset="2"/>
              <a:buNone/>
            </a:pPr>
            <a:endParaRPr lang="en-US" dirty="0"/>
          </a:p>
        </p:txBody>
      </p:sp>
      <p:sp>
        <p:nvSpPr>
          <p:cNvPr id="89090" name="Rectangle 3074"/>
          <p:cNvSpPr>
            <a:spLocks noGrp="1" noChangeArrowheads="1"/>
          </p:cNvSpPr>
          <p:nvPr>
            <p:ph type="title"/>
          </p:nvPr>
        </p:nvSpPr>
        <p:spPr>
          <a:xfrm>
            <a:off x="304800" y="228600"/>
            <a:ext cx="8534400" cy="685800"/>
          </a:xfrm>
        </p:spPr>
        <p:txBody>
          <a:bodyPr rtlCol="0">
            <a:normAutofit fontScale="90000"/>
          </a:bodyPr>
          <a:lstStyle/>
          <a:p>
            <a:pPr algn="ctr" eaLnBrk="1" fontAlgn="auto" hangingPunct="1">
              <a:spcAft>
                <a:spcPts val="0"/>
              </a:spcAft>
              <a:defRPr/>
            </a:pPr>
            <a:r>
              <a:rPr lang="en-US" sz="4400" dirty="0"/>
              <a:t>Weekly Progress Meeting</a:t>
            </a:r>
          </a:p>
        </p:txBody>
      </p:sp>
      <p:sp>
        <p:nvSpPr>
          <p:cNvPr id="4" name="TextBox 3"/>
          <p:cNvSpPr txBox="1"/>
          <p:nvPr/>
        </p:nvSpPr>
        <p:spPr>
          <a:xfrm>
            <a:off x="5715000" y="5647402"/>
            <a:ext cx="3276600" cy="523220"/>
          </a:xfrm>
          <a:prstGeom prst="rect">
            <a:avLst/>
          </a:prstGeom>
          <a:noFill/>
        </p:spPr>
        <p:txBody>
          <a:bodyPr wrap="square" rtlCol="0">
            <a:spAutoFit/>
          </a:bodyPr>
          <a:lstStyle/>
          <a:p>
            <a:r>
              <a:rPr lang="en-US" sz="2800" dirty="0">
                <a:latin typeface="+mj-lt"/>
              </a:rPr>
              <a:t>* See SWIG 8-55-1</a:t>
            </a:r>
          </a:p>
        </p:txBody>
      </p:sp>
    </p:spTree>
    <p:extLst>
      <p:ext uri="{BB962C8B-B14F-4D97-AF65-F5344CB8AC3E}">
        <p14:creationId xmlns:p14="http://schemas.microsoft.com/office/powerpoint/2010/main" val="17611834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1"/>
          <p:cNvSpPr>
            <a:spLocks noGrp="1"/>
          </p:cNvSpPr>
          <p:nvPr>
            <p:ph idx="1"/>
          </p:nvPr>
        </p:nvSpPr>
        <p:spPr>
          <a:xfrm>
            <a:off x="381000" y="986134"/>
            <a:ext cx="8229600" cy="4728866"/>
          </a:xfrm>
        </p:spPr>
        <p:txBody>
          <a:bodyPr/>
          <a:lstStyle/>
          <a:p>
            <a:pPr hangingPunct="0">
              <a:spcBef>
                <a:spcPts val="450"/>
              </a:spcBef>
              <a:spcAft>
                <a:spcPts val="450"/>
              </a:spcAft>
            </a:pPr>
            <a:r>
              <a:rPr lang="en-US" sz="2000" dirty="0"/>
              <a:t>Contract modifications are used to add new items to a project, move items from one project or category to another, increase/decrease items quantities, or add time to a contract. </a:t>
            </a:r>
          </a:p>
          <a:p>
            <a:pPr hangingPunct="0">
              <a:spcBef>
                <a:spcPts val="450"/>
              </a:spcBef>
              <a:spcAft>
                <a:spcPts val="450"/>
              </a:spcAft>
            </a:pPr>
            <a:r>
              <a:rPr lang="en-US" sz="2000" dirty="0"/>
              <a:t>Contact your region Contract Specialist if you need to add a new project with categories, contract site, change a contract site time, or change the retainer. Categories cannot be added to existing projects.</a:t>
            </a:r>
          </a:p>
          <a:p>
            <a:pPr hangingPunct="0">
              <a:spcBef>
                <a:spcPts val="450"/>
              </a:spcBef>
              <a:spcAft>
                <a:spcPts val="450"/>
              </a:spcAft>
            </a:pPr>
            <a:r>
              <a:rPr lang="en-US" sz="2000" dirty="0"/>
              <a:t>Merge and send FIT data each time you change the status of a contract modification to keep CAS and Project Tracking up-to-date.</a:t>
            </a:r>
          </a:p>
          <a:p>
            <a:pPr hangingPunct="0">
              <a:spcBef>
                <a:spcPts val="450"/>
              </a:spcBef>
              <a:spcAft>
                <a:spcPts val="450"/>
              </a:spcAft>
            </a:pPr>
            <a:r>
              <a:rPr lang="en-US" sz="2000" dirty="0"/>
              <a:t>Approval process is based on region specific guidelines.</a:t>
            </a:r>
          </a:p>
          <a:p>
            <a:pPr hangingPunct="0">
              <a:spcBef>
                <a:spcPts val="450"/>
              </a:spcBef>
              <a:spcAft>
                <a:spcPts val="450"/>
              </a:spcAft>
            </a:pPr>
            <a:r>
              <a:rPr lang="en-US" sz="2000" dirty="0"/>
              <a:t>When generated, item quantity changes can be included on IDRs but will not be included on an estimate until the contract modification is approved.</a:t>
            </a:r>
          </a:p>
        </p:txBody>
      </p:sp>
      <p:sp>
        <p:nvSpPr>
          <p:cNvPr id="3" name="Title 2"/>
          <p:cNvSpPr>
            <a:spLocks noGrp="1"/>
          </p:cNvSpPr>
          <p:nvPr>
            <p:ph type="title"/>
          </p:nvPr>
        </p:nvSpPr>
        <p:spPr>
          <a:xfrm>
            <a:off x="381000" y="304801"/>
            <a:ext cx="8229600" cy="681333"/>
          </a:xfrm>
        </p:spPr>
        <p:txBody>
          <a:bodyPr>
            <a:normAutofit/>
          </a:bodyPr>
          <a:lstStyle/>
          <a:p>
            <a:pPr algn="ctr">
              <a:defRPr/>
            </a:pPr>
            <a:r>
              <a:rPr lang="en-US" sz="3600" dirty="0" err="1"/>
              <a:t>FieldManager</a:t>
            </a:r>
            <a:r>
              <a:rPr lang="en-US" sz="3600" dirty="0"/>
              <a:t> Contract Modifications</a:t>
            </a:r>
          </a:p>
        </p:txBody>
      </p:sp>
      <p:sp>
        <p:nvSpPr>
          <p:cNvPr id="2" name="Rectangle 1">
            <a:extLst>
              <a:ext uri="{FF2B5EF4-FFF2-40B4-BE49-F238E27FC236}">
                <a16:creationId xmlns:a16="http://schemas.microsoft.com/office/drawing/2014/main" id="{ED59EA9E-4063-442D-ADE9-68FDEAC7C60A}"/>
              </a:ext>
            </a:extLst>
          </p:cNvPr>
          <p:cNvSpPr/>
          <p:nvPr/>
        </p:nvSpPr>
        <p:spPr>
          <a:xfrm>
            <a:off x="3657600" y="5410201"/>
            <a:ext cx="6248400" cy="461665"/>
          </a:xfrm>
          <a:prstGeom prst="rect">
            <a:avLst/>
          </a:prstGeom>
        </p:spPr>
        <p:txBody>
          <a:bodyPr wrap="square">
            <a:spAutoFit/>
          </a:bodyPr>
          <a:lstStyle/>
          <a:p>
            <a:r>
              <a:rPr lang="en-US" b="1" dirty="0"/>
              <a:t>         * See FSUG p6-8, 14-18 &amp; 22-24</a:t>
            </a:r>
          </a:p>
        </p:txBody>
      </p:sp>
    </p:spTree>
    <p:extLst>
      <p:ext uri="{BB962C8B-B14F-4D97-AF65-F5344CB8AC3E}">
        <p14:creationId xmlns:p14="http://schemas.microsoft.com/office/powerpoint/2010/main" val="8372359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 y="854242"/>
            <a:ext cx="7772401" cy="4784557"/>
          </a:xfrm>
        </p:spPr>
        <p:txBody>
          <a:bodyPr/>
          <a:lstStyle/>
          <a:p>
            <a:r>
              <a:rPr lang="en-US" sz="2800" dirty="0">
                <a:cs typeface="Times New Roman" pitchFamily="18" charset="0"/>
              </a:rPr>
              <a:t>Use most current version in AWPKB Pantry</a:t>
            </a:r>
          </a:p>
          <a:p>
            <a:r>
              <a:rPr lang="en-US" sz="2800" dirty="0">
                <a:cs typeface="Times New Roman" pitchFamily="18" charset="0"/>
              </a:rPr>
              <a:t>Contract Mod Justification (CMJ) is </a:t>
            </a:r>
          </a:p>
          <a:p>
            <a:pPr marL="109537" indent="0">
              <a:buNone/>
            </a:pPr>
            <a:r>
              <a:rPr lang="en-US" sz="2800" dirty="0">
                <a:cs typeface="Times New Roman" pitchFamily="18" charset="0"/>
              </a:rPr>
              <a:t>   required for </a:t>
            </a:r>
            <a:r>
              <a:rPr lang="en-US" sz="2800" b="1" i="1" u="sng" dirty="0">
                <a:cs typeface="Times New Roman" pitchFamily="18" charset="0"/>
              </a:rPr>
              <a:t>EVERY</a:t>
            </a:r>
            <a:r>
              <a:rPr lang="en-US" sz="2800" dirty="0">
                <a:cs typeface="Times New Roman" pitchFamily="18" charset="0"/>
              </a:rPr>
              <a:t> contract mod</a:t>
            </a:r>
          </a:p>
          <a:p>
            <a:r>
              <a:rPr lang="en-US" sz="2800" dirty="0"/>
              <a:t>CMJ is an internal document </a:t>
            </a:r>
            <a:br>
              <a:rPr lang="en-US" sz="2800" dirty="0"/>
            </a:br>
            <a:r>
              <a:rPr lang="en-US" sz="2800" dirty="0"/>
              <a:t>and is not distributed to the contractor</a:t>
            </a:r>
          </a:p>
          <a:p>
            <a:r>
              <a:rPr lang="en-US" sz="2800" dirty="0"/>
              <a:t>Follows same signature authority as </a:t>
            </a:r>
          </a:p>
          <a:p>
            <a:pPr marL="109537" indent="0">
              <a:buNone/>
            </a:pPr>
            <a:r>
              <a:rPr lang="en-US" sz="2800" dirty="0"/>
              <a:t>   Con Mods</a:t>
            </a:r>
          </a:p>
          <a:p>
            <a:r>
              <a:rPr lang="en-US" sz="2800" dirty="0"/>
              <a:t>Multiple CMJ’s for one Mod </a:t>
            </a:r>
          </a:p>
          <a:p>
            <a:pPr lvl="1"/>
            <a:r>
              <a:rPr lang="en-US" sz="2800" dirty="0"/>
              <a:t>Ex 1.1, 1.2 or 1-1, 1-2 or 1a, 1b</a:t>
            </a:r>
          </a:p>
          <a:p>
            <a:pPr marL="57150" indent="0">
              <a:buNone/>
            </a:pPr>
            <a:endParaRPr lang="en-US" dirty="0"/>
          </a:p>
          <a:p>
            <a:pPr marL="57150" indent="0">
              <a:buNone/>
            </a:pPr>
            <a:endParaRPr lang="en-US" dirty="0"/>
          </a:p>
          <a:p>
            <a:pPr marL="457200" lvl="1" indent="0">
              <a:buNone/>
            </a:pPr>
            <a:endParaRPr lang="en-US" sz="2400" dirty="0"/>
          </a:p>
        </p:txBody>
      </p:sp>
      <p:sp>
        <p:nvSpPr>
          <p:cNvPr id="2" name="Title 1"/>
          <p:cNvSpPr>
            <a:spLocks noGrp="1"/>
          </p:cNvSpPr>
          <p:nvPr>
            <p:ph type="title"/>
          </p:nvPr>
        </p:nvSpPr>
        <p:spPr>
          <a:xfrm>
            <a:off x="175591" y="152400"/>
            <a:ext cx="8686800" cy="685800"/>
          </a:xfrm>
        </p:spPr>
        <p:txBody>
          <a:bodyPr>
            <a:noAutofit/>
          </a:bodyPr>
          <a:lstStyle/>
          <a:p>
            <a:pPr algn="ctr"/>
            <a:r>
              <a:rPr lang="en-US" sz="4000" dirty="0"/>
              <a:t>Contract Modification Justification</a:t>
            </a:r>
          </a:p>
        </p:txBody>
      </p:sp>
      <p:sp>
        <p:nvSpPr>
          <p:cNvPr id="6" name="TextBox 5"/>
          <p:cNvSpPr txBox="1"/>
          <p:nvPr/>
        </p:nvSpPr>
        <p:spPr>
          <a:xfrm>
            <a:off x="5676900" y="5556096"/>
            <a:ext cx="3276600" cy="523220"/>
          </a:xfrm>
          <a:prstGeom prst="rect">
            <a:avLst/>
          </a:prstGeom>
          <a:noFill/>
        </p:spPr>
        <p:txBody>
          <a:bodyPr wrap="square" rtlCol="0">
            <a:spAutoFit/>
          </a:bodyPr>
          <a:lstStyle/>
          <a:p>
            <a:r>
              <a:rPr lang="en-US" sz="2800" dirty="0">
                <a:latin typeface="+mj-lt"/>
              </a:rPr>
              <a:t>* See SWIG 8-10-1</a:t>
            </a:r>
          </a:p>
        </p:txBody>
      </p:sp>
      <p:pic>
        <p:nvPicPr>
          <p:cNvPr id="4" name="Picture 3">
            <a:extLst>
              <a:ext uri="{FF2B5EF4-FFF2-40B4-BE49-F238E27FC236}">
                <a16:creationId xmlns:a16="http://schemas.microsoft.com/office/drawing/2014/main" id="{CCC35652-62DE-491B-B2A2-C9179F77F511}"/>
              </a:ext>
            </a:extLst>
          </p:cNvPr>
          <p:cNvPicPr>
            <a:picLocks noChangeAspect="1"/>
          </p:cNvPicPr>
          <p:nvPr/>
        </p:nvPicPr>
        <p:blipFill>
          <a:blip r:embed="rId3"/>
          <a:stretch>
            <a:fillRect/>
          </a:stretch>
        </p:blipFill>
        <p:spPr>
          <a:xfrm>
            <a:off x="6477000" y="1799371"/>
            <a:ext cx="2476500" cy="3316208"/>
          </a:xfrm>
          <a:prstGeom prst="rect">
            <a:avLst/>
          </a:prstGeom>
          <a:ln w="28575">
            <a:solidFill>
              <a:schemeClr val="accent1"/>
            </a:solid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381000" y="1219200"/>
            <a:ext cx="8077200" cy="4336896"/>
          </a:xfrm>
        </p:spPr>
        <p:txBody>
          <a:bodyPr>
            <a:normAutofit fontScale="85000" lnSpcReduction="10000"/>
          </a:bodyPr>
          <a:lstStyle/>
          <a:p>
            <a:pPr eaLnBrk="1" hangingPunct="1"/>
            <a:r>
              <a:rPr lang="en-US" sz="3200" dirty="0">
                <a:cs typeface="Times New Roman" pitchFamily="18" charset="0"/>
              </a:rPr>
              <a:t>Use 800 Admin Items if applicable</a:t>
            </a:r>
          </a:p>
          <a:p>
            <a:pPr eaLnBrk="1" hangingPunct="1"/>
            <a:r>
              <a:rPr lang="en-US" sz="3200" dirty="0">
                <a:cs typeface="Times New Roman" pitchFamily="18" charset="0"/>
              </a:rPr>
              <a:t>All Mods require a CMJ</a:t>
            </a:r>
          </a:p>
          <a:p>
            <a:pPr eaLnBrk="1" hangingPunct="1"/>
            <a:r>
              <a:rPr lang="en-US" sz="3200" dirty="0">
                <a:cs typeface="Times New Roman" pitchFamily="18" charset="0"/>
              </a:rPr>
              <a:t>CS can assist in obtaining Prime signature </a:t>
            </a:r>
          </a:p>
          <a:p>
            <a:r>
              <a:rPr lang="en-US" sz="3200" dirty="0">
                <a:cs typeface="Times New Roman" pitchFamily="18" charset="0"/>
              </a:rPr>
              <a:t>Required Signatures for approval (+/-)</a:t>
            </a:r>
          </a:p>
          <a:p>
            <a:pPr lvl="1"/>
            <a:r>
              <a:rPr lang="en-US" sz="3200" dirty="0">
                <a:cs typeface="Times New Roman" pitchFamily="18" charset="0"/>
              </a:rPr>
              <a:t>$0-$25,000 – PM approves</a:t>
            </a:r>
          </a:p>
          <a:p>
            <a:pPr lvl="1" eaLnBrk="1" hangingPunct="1"/>
            <a:r>
              <a:rPr lang="en-US" sz="3200" dirty="0">
                <a:cs typeface="Times New Roman" pitchFamily="18" charset="0"/>
              </a:rPr>
              <a:t>$25,000 - $50,000 – Supervisor approves</a:t>
            </a:r>
          </a:p>
          <a:p>
            <a:pPr lvl="1"/>
            <a:r>
              <a:rPr lang="en-US" sz="3200" dirty="0">
                <a:cs typeface="Times New Roman" pitchFamily="18" charset="0"/>
              </a:rPr>
              <a:t>$50,000 or more – Chief approves</a:t>
            </a:r>
          </a:p>
          <a:p>
            <a:pPr marL="392113" lvl="1" indent="0">
              <a:buNone/>
            </a:pPr>
            <a:endParaRPr lang="en-US" sz="3200" dirty="0">
              <a:cs typeface="Times New Roman" pitchFamily="18" charset="0"/>
            </a:endParaRPr>
          </a:p>
          <a:p>
            <a:pPr lvl="1">
              <a:buFont typeface="Wingdings" panose="05000000000000000000" pitchFamily="2" charset="2"/>
              <a:buChar char="Ø"/>
            </a:pPr>
            <a:r>
              <a:rPr lang="en-US" sz="3200" dirty="0">
                <a:cs typeface="Times New Roman" pitchFamily="18" charset="0"/>
              </a:rPr>
              <a:t>Alert local prior to approval. Local signatures are not </a:t>
            </a:r>
            <a:r>
              <a:rPr lang="en-US" sz="3200" dirty="0" err="1">
                <a:cs typeface="Times New Roman" pitchFamily="18" charset="0"/>
              </a:rPr>
              <a:t>req’d</a:t>
            </a:r>
            <a:r>
              <a:rPr lang="en-US" sz="3200" dirty="0">
                <a:cs typeface="Times New Roman" pitchFamily="18" charset="0"/>
              </a:rPr>
              <a:t>. CS will send a courtesy copy.  </a:t>
            </a:r>
          </a:p>
          <a:p>
            <a:pPr marL="392113" lvl="1" indent="0">
              <a:buNone/>
            </a:pPr>
            <a:endParaRPr lang="en-US" sz="3200" dirty="0"/>
          </a:p>
        </p:txBody>
      </p:sp>
      <p:sp>
        <p:nvSpPr>
          <p:cNvPr id="21506" name="Rectangle 2"/>
          <p:cNvSpPr>
            <a:spLocks noGrp="1" noChangeArrowheads="1"/>
          </p:cNvSpPr>
          <p:nvPr>
            <p:ph type="title"/>
          </p:nvPr>
        </p:nvSpPr>
        <p:spPr>
          <a:xfrm>
            <a:off x="685800" y="0"/>
            <a:ext cx="7772400" cy="990600"/>
          </a:xfrm>
        </p:spPr>
        <p:txBody>
          <a:bodyPr>
            <a:normAutofit/>
          </a:bodyPr>
          <a:lstStyle/>
          <a:p>
            <a:pPr algn="ctr" eaLnBrk="1" hangingPunct="1">
              <a:defRPr/>
            </a:pPr>
            <a:r>
              <a:rPr lang="en-US" sz="4400" dirty="0">
                <a:cs typeface="Times New Roman" pitchFamily="18" charset="0"/>
              </a:rPr>
              <a:t>Contract Mods</a:t>
            </a:r>
          </a:p>
        </p:txBody>
      </p:sp>
      <p:sp>
        <p:nvSpPr>
          <p:cNvPr id="4" name="TextBox 3"/>
          <p:cNvSpPr txBox="1"/>
          <p:nvPr/>
        </p:nvSpPr>
        <p:spPr>
          <a:xfrm>
            <a:off x="5676900" y="5556096"/>
            <a:ext cx="3276600" cy="523220"/>
          </a:xfrm>
          <a:prstGeom prst="rect">
            <a:avLst/>
          </a:prstGeom>
          <a:noFill/>
        </p:spPr>
        <p:txBody>
          <a:bodyPr wrap="square" rtlCol="0">
            <a:spAutoFit/>
          </a:bodyPr>
          <a:lstStyle/>
          <a:p>
            <a:r>
              <a:rPr lang="en-US" sz="2800" dirty="0">
                <a:latin typeface="+mj-lt"/>
              </a:rPr>
              <a:t>* See SWIG 8-10-1</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1" name="Rectangle 3"/>
          <p:cNvSpPr>
            <a:spLocks noGrp="1" noChangeArrowheads="1"/>
          </p:cNvSpPr>
          <p:nvPr>
            <p:ph idx="1"/>
          </p:nvPr>
        </p:nvSpPr>
        <p:spPr>
          <a:xfrm>
            <a:off x="0" y="914400"/>
            <a:ext cx="8915400" cy="4724400"/>
          </a:xfrm>
        </p:spPr>
        <p:txBody>
          <a:bodyPr/>
          <a:lstStyle/>
          <a:p>
            <a:pPr eaLnBrk="1" hangingPunct="1"/>
            <a:r>
              <a:rPr lang="en-US" sz="3200" dirty="0">
                <a:cs typeface="Times New Roman" pitchFamily="18" charset="0"/>
              </a:rPr>
              <a:t>Reason codes are needed for accurate data in analyzing for performance measures</a:t>
            </a:r>
          </a:p>
          <a:p>
            <a:pPr eaLnBrk="1" hangingPunct="1"/>
            <a:r>
              <a:rPr lang="en-US" sz="3200" dirty="0">
                <a:cs typeface="Times New Roman" pitchFamily="18" charset="0"/>
              </a:rPr>
              <a:t>Each bid item will only accept one reason code</a:t>
            </a:r>
          </a:p>
          <a:p>
            <a:r>
              <a:rPr lang="en-US" sz="3200" dirty="0">
                <a:cs typeface="Times New Roman" pitchFamily="18" charset="0"/>
              </a:rPr>
              <a:t>Reason code must be first 2 characters in the “</a:t>
            </a:r>
            <a:r>
              <a:rPr lang="en-US" sz="3200" dirty="0" err="1">
                <a:cs typeface="Times New Roman" pitchFamily="18" charset="0"/>
              </a:rPr>
              <a:t>Reason”text</a:t>
            </a:r>
            <a:r>
              <a:rPr lang="en-US" sz="3200" dirty="0">
                <a:cs typeface="Times New Roman" pitchFamily="18" charset="0"/>
              </a:rPr>
              <a:t> box.  </a:t>
            </a:r>
          </a:p>
          <a:p>
            <a:r>
              <a:rPr lang="en-US" sz="3200" dirty="0">
                <a:cs typeface="Times New Roman" pitchFamily="18" charset="0"/>
              </a:rPr>
              <a:t>Use one of the 7 reason codes found in </a:t>
            </a:r>
          </a:p>
          <a:p>
            <a:pPr marL="109537" indent="0" eaLnBrk="1" hangingPunct="1">
              <a:buNone/>
            </a:pPr>
            <a:r>
              <a:rPr lang="en-US" sz="3200" dirty="0">
                <a:cs typeface="Times New Roman" pitchFamily="18" charset="0"/>
              </a:rPr>
              <a:t>   SWIG 8-10-1</a:t>
            </a:r>
          </a:p>
          <a:p>
            <a:pPr eaLnBrk="1" hangingPunct="1"/>
            <a:r>
              <a:rPr lang="en-US" sz="3200" dirty="0">
                <a:cs typeface="Times New Roman" pitchFamily="18" charset="0"/>
              </a:rPr>
              <a:t>See Field Software User Guide - </a:t>
            </a:r>
            <a:r>
              <a:rPr lang="en-US" sz="3200" dirty="0">
                <a:solidFill>
                  <a:srgbClr val="C00000"/>
                </a:solidFill>
                <a:cs typeface="Times New Roman" pitchFamily="18" charset="0"/>
              </a:rPr>
              <a:t>p 14</a:t>
            </a:r>
          </a:p>
          <a:p>
            <a:pPr eaLnBrk="1" hangingPunct="1"/>
            <a:endParaRPr lang="en-US" sz="2400" dirty="0"/>
          </a:p>
        </p:txBody>
      </p:sp>
      <p:sp>
        <p:nvSpPr>
          <p:cNvPr id="63490" name="Rectangle 2"/>
          <p:cNvSpPr>
            <a:spLocks noGrp="1" noChangeArrowheads="1"/>
          </p:cNvSpPr>
          <p:nvPr>
            <p:ph type="title"/>
          </p:nvPr>
        </p:nvSpPr>
        <p:spPr>
          <a:xfrm>
            <a:off x="685800" y="76200"/>
            <a:ext cx="7772400" cy="838200"/>
          </a:xfrm>
        </p:spPr>
        <p:txBody>
          <a:bodyPr>
            <a:normAutofit/>
          </a:bodyPr>
          <a:lstStyle/>
          <a:p>
            <a:pPr algn="ctr" eaLnBrk="1" hangingPunct="1">
              <a:defRPr/>
            </a:pPr>
            <a:r>
              <a:rPr lang="en-US" sz="4400" dirty="0">
                <a:cs typeface="Times New Roman" pitchFamily="18" charset="0"/>
              </a:rPr>
              <a:t>Reason Codes</a:t>
            </a:r>
          </a:p>
        </p:txBody>
      </p:sp>
      <p:sp>
        <p:nvSpPr>
          <p:cNvPr id="4" name="TextBox 3"/>
          <p:cNvSpPr txBox="1"/>
          <p:nvPr/>
        </p:nvSpPr>
        <p:spPr>
          <a:xfrm>
            <a:off x="5854700" y="5664200"/>
            <a:ext cx="3276600" cy="523220"/>
          </a:xfrm>
          <a:prstGeom prst="rect">
            <a:avLst/>
          </a:prstGeom>
          <a:noFill/>
        </p:spPr>
        <p:txBody>
          <a:bodyPr wrap="square" rtlCol="0">
            <a:spAutoFit/>
          </a:bodyPr>
          <a:lstStyle/>
          <a:p>
            <a:r>
              <a:rPr lang="en-US" sz="2800" dirty="0">
                <a:latin typeface="+mj-lt"/>
              </a:rPr>
              <a:t>* See SWIG 8-10-1</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152400"/>
            <a:ext cx="8382000" cy="1076980"/>
          </a:xfrm>
          <a:ln>
            <a:noFill/>
          </a:ln>
        </p:spPr>
        <p:txBody>
          <a:bodyPr>
            <a:normAutofit fontScale="90000"/>
          </a:bodyPr>
          <a:lstStyle/>
          <a:p>
            <a:pPr algn="ctr"/>
            <a:r>
              <a:rPr lang="en-US" dirty="0"/>
              <a:t>Southwest Improvement Guidance SWIG </a:t>
            </a:r>
          </a:p>
        </p:txBody>
      </p:sp>
      <p:sp>
        <p:nvSpPr>
          <p:cNvPr id="6" name="TextBox 5"/>
          <p:cNvSpPr txBox="1"/>
          <p:nvPr/>
        </p:nvSpPr>
        <p:spPr>
          <a:xfrm>
            <a:off x="609600" y="1874728"/>
            <a:ext cx="4038600" cy="3108543"/>
          </a:xfrm>
          <a:prstGeom prst="rect">
            <a:avLst/>
          </a:prstGeom>
          <a:noFill/>
        </p:spPr>
        <p:txBody>
          <a:bodyPr wrap="square" rtlCol="0">
            <a:spAutoFit/>
          </a:bodyPr>
          <a:lstStyle/>
          <a:p>
            <a:pPr algn="ctr"/>
            <a:r>
              <a:rPr lang="en-US" sz="2800" dirty="0">
                <a:latin typeface="+mj-lt"/>
              </a:rPr>
              <a:t>Information and procedures typically found in a region pantry are located in the </a:t>
            </a:r>
          </a:p>
          <a:p>
            <a:pPr algn="ctr"/>
            <a:r>
              <a:rPr lang="en-US" sz="2800" dirty="0">
                <a:latin typeface="+mj-lt"/>
                <a:hlinkClick r:id="rId3"/>
              </a:rPr>
              <a:t>SWIG Chapter 8: </a:t>
            </a:r>
            <a:r>
              <a:rPr lang="en-US" sz="2800" dirty="0">
                <a:latin typeface="+mj-lt"/>
              </a:rPr>
              <a:t>Construction   </a:t>
            </a:r>
          </a:p>
          <a:p>
            <a:endParaRPr lang="en-US" sz="2800" dirty="0">
              <a:latin typeface="+mj-lt"/>
            </a:endParaRPr>
          </a:p>
        </p:txBody>
      </p:sp>
      <p:pic>
        <p:nvPicPr>
          <p:cNvPr id="4" name="Picture 3">
            <a:extLst>
              <a:ext uri="{FF2B5EF4-FFF2-40B4-BE49-F238E27FC236}">
                <a16:creationId xmlns:a16="http://schemas.microsoft.com/office/drawing/2014/main" id="{0AA80C39-A6DD-4C84-B930-3E2C91D33E35}"/>
              </a:ext>
            </a:extLst>
          </p:cNvPr>
          <p:cNvPicPr>
            <a:picLocks noChangeAspect="1"/>
          </p:cNvPicPr>
          <p:nvPr/>
        </p:nvPicPr>
        <p:blipFill>
          <a:blip r:embed="rId4"/>
          <a:stretch>
            <a:fillRect/>
          </a:stretch>
        </p:blipFill>
        <p:spPr>
          <a:xfrm>
            <a:off x="5638800" y="838200"/>
            <a:ext cx="2989659" cy="4724400"/>
          </a:xfrm>
          <a:prstGeom prst="rect">
            <a:avLst/>
          </a:prstGeom>
        </p:spPr>
      </p:pic>
      <p:pic>
        <p:nvPicPr>
          <p:cNvPr id="7" name="Picture 6">
            <a:extLst>
              <a:ext uri="{FF2B5EF4-FFF2-40B4-BE49-F238E27FC236}">
                <a16:creationId xmlns:a16="http://schemas.microsoft.com/office/drawing/2014/main" id="{C33F22CF-78CE-4882-A600-A18FD52988FC}"/>
              </a:ext>
            </a:extLst>
          </p:cNvPr>
          <p:cNvPicPr>
            <a:picLocks noChangeAspect="1"/>
          </p:cNvPicPr>
          <p:nvPr/>
        </p:nvPicPr>
        <p:blipFill>
          <a:blip r:embed="rId5"/>
          <a:stretch>
            <a:fillRect/>
          </a:stretch>
        </p:blipFill>
        <p:spPr>
          <a:xfrm>
            <a:off x="5638800" y="5519943"/>
            <a:ext cx="3018967" cy="728457"/>
          </a:xfrm>
          <a:prstGeom prst="rect">
            <a:avLst/>
          </a:prstGeom>
        </p:spPr>
      </p:pic>
    </p:spTree>
    <p:extLst>
      <p:ext uri="{BB962C8B-B14F-4D97-AF65-F5344CB8AC3E}">
        <p14:creationId xmlns:p14="http://schemas.microsoft.com/office/powerpoint/2010/main" val="19689338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228600"/>
            <a:ext cx="8839199" cy="990601"/>
          </a:xfrm>
        </p:spPr>
        <p:txBody>
          <a:bodyPr>
            <a:noAutofit/>
          </a:bodyPr>
          <a:lstStyle/>
          <a:p>
            <a:pPr algn="ctr">
              <a:defRPr/>
            </a:pPr>
            <a:r>
              <a:rPr lang="en-US" sz="3200" dirty="0" err="1"/>
              <a:t>FieldManager</a:t>
            </a:r>
            <a:r>
              <a:rPr lang="en-US" sz="3200" dirty="0"/>
              <a:t> Contract Modification Approval Process</a:t>
            </a:r>
          </a:p>
        </p:txBody>
      </p:sp>
      <p:sp>
        <p:nvSpPr>
          <p:cNvPr id="16386" name="Content Placeholder 1"/>
          <p:cNvSpPr>
            <a:spLocks noGrp="1"/>
          </p:cNvSpPr>
          <p:nvPr>
            <p:ph idx="1"/>
          </p:nvPr>
        </p:nvSpPr>
        <p:spPr>
          <a:xfrm>
            <a:off x="380999" y="1447800"/>
            <a:ext cx="8382001" cy="4114799"/>
          </a:xfrm>
        </p:spPr>
        <p:txBody>
          <a:bodyPr/>
          <a:lstStyle/>
          <a:p>
            <a:pPr>
              <a:spcBef>
                <a:spcPts val="450"/>
              </a:spcBef>
            </a:pPr>
            <a:r>
              <a:rPr lang="en-US" sz="1600" b="1" dirty="0">
                <a:solidFill>
                  <a:srgbClr val="FF0000"/>
                </a:solidFill>
              </a:rPr>
              <a:t>Draft</a:t>
            </a:r>
            <a:r>
              <a:rPr lang="en-US" sz="1600" dirty="0"/>
              <a:t> - </a:t>
            </a:r>
            <a:r>
              <a:rPr lang="en-US" sz="1600" dirty="0" err="1"/>
              <a:t>Cont</a:t>
            </a:r>
            <a:r>
              <a:rPr lang="en-US" sz="1600" dirty="0"/>
              <a:t> Mod is in this status during the initial creation and editing mode</a:t>
            </a:r>
          </a:p>
          <a:p>
            <a:pPr lvl="1">
              <a:spcBef>
                <a:spcPts val="450"/>
              </a:spcBef>
            </a:pPr>
            <a:r>
              <a:rPr lang="en-US" sz="1600" dirty="0"/>
              <a:t>&lt;Save&gt; or &lt;Save/Close&gt;</a:t>
            </a:r>
          </a:p>
          <a:p>
            <a:pPr lvl="1">
              <a:spcBef>
                <a:spcPts val="450"/>
              </a:spcBef>
            </a:pPr>
            <a:r>
              <a:rPr lang="en-US" sz="1600" dirty="0"/>
              <a:t>No files in the </a:t>
            </a:r>
            <a:r>
              <a:rPr lang="en-US" sz="1600" dirty="0" err="1"/>
              <a:t>FieldManager</a:t>
            </a:r>
            <a:r>
              <a:rPr lang="en-US" sz="1600" dirty="0"/>
              <a:t> Outbox</a:t>
            </a:r>
          </a:p>
          <a:p>
            <a:pPr lvl="1">
              <a:spcBef>
                <a:spcPts val="450"/>
              </a:spcBef>
            </a:pPr>
            <a:r>
              <a:rPr lang="en-US" sz="1600" dirty="0"/>
              <a:t>FIT Merge and Send will create </a:t>
            </a:r>
            <a:r>
              <a:rPr lang="en-US" sz="1600" dirty="0" err="1"/>
              <a:t>cont</a:t>
            </a:r>
            <a:r>
              <a:rPr lang="en-US" sz="1600" dirty="0"/>
              <a:t> mod record in Project Tracking</a:t>
            </a:r>
          </a:p>
          <a:p>
            <a:pPr>
              <a:spcBef>
                <a:spcPts val="450"/>
              </a:spcBef>
            </a:pPr>
            <a:r>
              <a:rPr lang="en-US" sz="1600" b="1" dirty="0">
                <a:solidFill>
                  <a:srgbClr val="FF0000"/>
                </a:solidFill>
              </a:rPr>
              <a:t>Pending Approval </a:t>
            </a:r>
            <a:r>
              <a:rPr lang="en-US" sz="1600" dirty="0"/>
              <a:t>- Ready to print and obtain signatures</a:t>
            </a:r>
          </a:p>
          <a:p>
            <a:pPr lvl="1">
              <a:spcBef>
                <a:spcPts val="450"/>
              </a:spcBef>
            </a:pPr>
            <a:r>
              <a:rPr lang="en-US" sz="1600" dirty="0"/>
              <a:t>&lt;Generate&gt;</a:t>
            </a:r>
          </a:p>
          <a:p>
            <a:pPr lvl="1">
              <a:spcBef>
                <a:spcPts val="450"/>
              </a:spcBef>
            </a:pPr>
            <a:r>
              <a:rPr lang="en-US" sz="1600" dirty="0">
                <a:highlight>
                  <a:srgbClr val="FFFF00"/>
                </a:highlight>
              </a:rPr>
              <a:t>Respond NO to “Does this require supervisor approval?”</a:t>
            </a:r>
            <a:br>
              <a:rPr lang="en-US" sz="1600" dirty="0"/>
            </a:br>
            <a:r>
              <a:rPr lang="en-US" sz="1600" b="1" dirty="0"/>
              <a:t>Note: </a:t>
            </a:r>
            <a:r>
              <a:rPr lang="en-US" sz="1600" dirty="0"/>
              <a:t>If YES is selected tell the PM.  The PM will have to go into </a:t>
            </a:r>
            <a:r>
              <a:rPr lang="en-US" sz="1600" dirty="0" err="1"/>
              <a:t>FieldNet</a:t>
            </a:r>
            <a:r>
              <a:rPr lang="en-US" sz="1600" dirty="0"/>
              <a:t> and approve.  </a:t>
            </a:r>
          </a:p>
          <a:p>
            <a:pPr lvl="1">
              <a:spcBef>
                <a:spcPts val="450"/>
              </a:spcBef>
            </a:pPr>
            <a:r>
              <a:rPr lang="en-US" sz="1600" dirty="0"/>
              <a:t>Confirm there are 2 messages in FM outbox.  Send outbox. </a:t>
            </a:r>
          </a:p>
          <a:p>
            <a:pPr>
              <a:spcBef>
                <a:spcPts val="450"/>
              </a:spcBef>
            </a:pPr>
            <a:r>
              <a:rPr lang="en-US" sz="1600" b="1" dirty="0">
                <a:solidFill>
                  <a:srgbClr val="FF0000"/>
                </a:solidFill>
              </a:rPr>
              <a:t>Approved</a:t>
            </a:r>
            <a:r>
              <a:rPr lang="en-US" sz="1600" dirty="0"/>
              <a:t> - Change to approval status after all signatures are obtained (and region procedures completed – Wait for email back from CS)</a:t>
            </a:r>
          </a:p>
          <a:p>
            <a:pPr lvl="1">
              <a:spcBef>
                <a:spcPts val="450"/>
              </a:spcBef>
            </a:pPr>
            <a:r>
              <a:rPr lang="en-US" sz="1600" dirty="0"/>
              <a:t>&lt;Approve&gt;</a:t>
            </a:r>
          </a:p>
          <a:p>
            <a:pPr lvl="1">
              <a:spcBef>
                <a:spcPts val="450"/>
              </a:spcBef>
            </a:pPr>
            <a:r>
              <a:rPr lang="en-US" sz="1600" dirty="0"/>
              <a:t>Confirm there is 1 message in </a:t>
            </a:r>
            <a:r>
              <a:rPr lang="en-US" sz="1600" dirty="0" err="1"/>
              <a:t>FieldManager</a:t>
            </a:r>
            <a:r>
              <a:rPr lang="en-US" sz="1600" dirty="0"/>
              <a:t> outbox.  </a:t>
            </a:r>
            <a:r>
              <a:rPr lang="en-US" sz="1600"/>
              <a:t>Send outbox. </a:t>
            </a:r>
            <a:endParaRPr lang="en-US" sz="1600" dirty="0"/>
          </a:p>
          <a:p>
            <a:endParaRPr lang="en-US" sz="1500" dirty="0"/>
          </a:p>
        </p:txBody>
      </p:sp>
    </p:spTree>
    <p:extLst>
      <p:ext uri="{BB962C8B-B14F-4D97-AF65-F5344CB8AC3E}">
        <p14:creationId xmlns:p14="http://schemas.microsoft.com/office/powerpoint/2010/main" val="896981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685800"/>
            <a:ext cx="8839200" cy="5029200"/>
          </a:xfrm>
        </p:spPr>
        <p:txBody>
          <a:bodyPr/>
          <a:lstStyle/>
          <a:p>
            <a:r>
              <a:rPr lang="en-US" sz="2800" dirty="0"/>
              <a:t>What is a claim?</a:t>
            </a:r>
          </a:p>
          <a:p>
            <a:pPr lvl="1"/>
            <a:r>
              <a:rPr lang="en-US" sz="2800" dirty="0"/>
              <a:t>A dispute between Contractor and Department regarding a change to the work</a:t>
            </a:r>
          </a:p>
          <a:p>
            <a:pPr lvl="1"/>
            <a:r>
              <a:rPr lang="en-US" sz="2800" dirty="0"/>
              <a:t>The step taken after the process of SS 104.2 when that does not resolve the issue</a:t>
            </a:r>
          </a:p>
          <a:p>
            <a:r>
              <a:rPr lang="en-US" sz="2800" dirty="0"/>
              <a:t>Follow the process in SS 105.13.1</a:t>
            </a:r>
          </a:p>
          <a:p>
            <a:r>
              <a:rPr lang="en-US" sz="2800" dirty="0"/>
              <a:t>Prime Contractor must certify the dispute as a claim in writing</a:t>
            </a:r>
          </a:p>
          <a:p>
            <a:r>
              <a:rPr lang="en-US" sz="2800" dirty="0"/>
              <a:t>PE is required to enter the date the claim is submitted in FIT, Acceptance Tab, FSUG p 44</a:t>
            </a:r>
          </a:p>
        </p:txBody>
      </p:sp>
      <p:sp>
        <p:nvSpPr>
          <p:cNvPr id="2" name="Title 1"/>
          <p:cNvSpPr>
            <a:spLocks noGrp="1"/>
          </p:cNvSpPr>
          <p:nvPr>
            <p:ph type="title"/>
          </p:nvPr>
        </p:nvSpPr>
        <p:spPr>
          <a:xfrm>
            <a:off x="685800" y="0"/>
            <a:ext cx="7772400" cy="685800"/>
          </a:xfrm>
        </p:spPr>
        <p:txBody>
          <a:bodyPr>
            <a:noAutofit/>
          </a:bodyPr>
          <a:lstStyle/>
          <a:p>
            <a:pPr algn="ctr"/>
            <a:r>
              <a:rPr lang="en-US" sz="4400" dirty="0"/>
              <a:t>Claims</a:t>
            </a:r>
            <a:endParaRPr lang="en-US" sz="4400" dirty="0">
              <a:solidFill>
                <a:srgbClr val="FF0000"/>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0" y="838200"/>
            <a:ext cx="9144000" cy="4876800"/>
          </a:xfrm>
        </p:spPr>
        <p:txBody>
          <a:bodyPr>
            <a:noAutofit/>
          </a:bodyPr>
          <a:lstStyle/>
          <a:p>
            <a:pPr>
              <a:lnSpc>
                <a:spcPct val="90000"/>
              </a:lnSpc>
            </a:pPr>
            <a:r>
              <a:rPr lang="en-US" sz="2800" b="1" dirty="0">
                <a:cs typeface="Times New Roman" pitchFamily="18" charset="0"/>
              </a:rPr>
              <a:t>Contractor needs to request Partial Acceptance per SS 105.11.1</a:t>
            </a:r>
          </a:p>
          <a:p>
            <a:pPr>
              <a:lnSpc>
                <a:spcPct val="90000"/>
              </a:lnSpc>
            </a:pPr>
            <a:r>
              <a:rPr lang="en-US" sz="2800" dirty="0">
                <a:cs typeface="Times New Roman" pitchFamily="18" charset="0"/>
              </a:rPr>
              <a:t>PA may be granted when a substantial portion of the contract work has been acceptably completed </a:t>
            </a:r>
          </a:p>
          <a:p>
            <a:pPr>
              <a:lnSpc>
                <a:spcPct val="90000"/>
              </a:lnSpc>
            </a:pPr>
            <a:r>
              <a:rPr lang="en-US" sz="2800" dirty="0">
                <a:cs typeface="Times New Roman" pitchFamily="18" charset="0"/>
              </a:rPr>
              <a:t>PA should be granted only for areas that are fully operational and (1) all lanes open on a finished surface, (2) all traffic control devices operational, (3) all drainage/erosion control affecting area are complete and (4) all safety appurtenances complete</a:t>
            </a:r>
          </a:p>
          <a:p>
            <a:pPr>
              <a:lnSpc>
                <a:spcPct val="90000"/>
              </a:lnSpc>
            </a:pPr>
            <a:r>
              <a:rPr lang="en-US" sz="2800" dirty="0">
                <a:cs typeface="Times New Roman" pitchFamily="18" charset="0"/>
              </a:rPr>
              <a:t>Be very specific describing what work is accepted</a:t>
            </a:r>
          </a:p>
          <a:p>
            <a:pPr>
              <a:lnSpc>
                <a:spcPct val="90000"/>
              </a:lnSpc>
            </a:pPr>
            <a:r>
              <a:rPr lang="en-US" sz="2800" u="sng" dirty="0">
                <a:cs typeface="Times New Roman" pitchFamily="18" charset="0"/>
              </a:rPr>
              <a:t>PA should not be granted for individual items. </a:t>
            </a:r>
            <a:endParaRPr lang="en-US" sz="2800" dirty="0">
              <a:cs typeface="Times New Roman" pitchFamily="18" charset="0"/>
            </a:endParaRPr>
          </a:p>
          <a:p>
            <a:pPr>
              <a:lnSpc>
                <a:spcPct val="90000"/>
              </a:lnSpc>
            </a:pPr>
            <a:r>
              <a:rPr lang="en-US" sz="2800" dirty="0">
                <a:cs typeface="Times New Roman" pitchFamily="18" charset="0"/>
              </a:rPr>
              <a:t>PE work with PM and Supervisor on all PA requests</a:t>
            </a:r>
          </a:p>
        </p:txBody>
      </p:sp>
      <p:sp>
        <p:nvSpPr>
          <p:cNvPr id="11266" name="Rectangle 2"/>
          <p:cNvSpPr>
            <a:spLocks noGrp="1" noChangeArrowheads="1"/>
          </p:cNvSpPr>
          <p:nvPr>
            <p:ph type="title"/>
          </p:nvPr>
        </p:nvSpPr>
        <p:spPr>
          <a:xfrm>
            <a:off x="685800" y="152400"/>
            <a:ext cx="7772400" cy="685800"/>
          </a:xfrm>
        </p:spPr>
        <p:txBody>
          <a:bodyPr>
            <a:normAutofit fontScale="90000"/>
          </a:bodyPr>
          <a:lstStyle/>
          <a:p>
            <a:pPr algn="ctr" eaLnBrk="1" hangingPunct="1">
              <a:defRPr/>
            </a:pPr>
            <a:r>
              <a:rPr lang="en-US" sz="4400" b="1" dirty="0">
                <a:cs typeface="Times New Roman" pitchFamily="18" charset="0"/>
              </a:rPr>
              <a:t>Partial  Acceptance</a:t>
            </a:r>
            <a:endParaRPr lang="en-US" sz="4400" dirty="0">
              <a:cs typeface="Times New Roman"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0" y="838200"/>
            <a:ext cx="9144000" cy="4876800"/>
          </a:xfrm>
        </p:spPr>
        <p:txBody>
          <a:bodyPr>
            <a:noAutofit/>
          </a:bodyPr>
          <a:lstStyle/>
          <a:p>
            <a:pPr>
              <a:lnSpc>
                <a:spcPct val="90000"/>
              </a:lnSpc>
            </a:pPr>
            <a:r>
              <a:rPr lang="en-US" sz="3100" dirty="0">
                <a:cs typeface="Times New Roman" pitchFamily="18" charset="0"/>
              </a:rPr>
              <a:t>PA relieves the contractor of maintenance responsibility for the designated portion of the work and moves the maintenance responsibility for the accepted portion of the work to the owner of road</a:t>
            </a:r>
          </a:p>
          <a:p>
            <a:pPr eaLnBrk="1" hangingPunct="1">
              <a:lnSpc>
                <a:spcPct val="90000"/>
              </a:lnSpc>
            </a:pPr>
            <a:r>
              <a:rPr lang="en-US" sz="3100" dirty="0">
                <a:cs typeface="Times New Roman" pitchFamily="18" charset="0"/>
              </a:rPr>
              <a:t>PA </a:t>
            </a:r>
            <a:r>
              <a:rPr lang="en-US" sz="3100" b="1" dirty="0">
                <a:cs typeface="Times New Roman" pitchFamily="18" charset="0"/>
              </a:rPr>
              <a:t>does not </a:t>
            </a:r>
            <a:r>
              <a:rPr lang="en-US" sz="3100" dirty="0">
                <a:cs typeface="Times New Roman" pitchFamily="18" charset="0"/>
              </a:rPr>
              <a:t>relieve contractor of responsibility for defective work or damages caused by the contractor’s operations</a:t>
            </a:r>
          </a:p>
          <a:p>
            <a:pPr eaLnBrk="1" hangingPunct="1">
              <a:lnSpc>
                <a:spcPct val="90000"/>
              </a:lnSpc>
            </a:pPr>
            <a:r>
              <a:rPr lang="en-US" sz="3100" dirty="0">
                <a:cs typeface="Times New Roman" pitchFamily="18" charset="0"/>
              </a:rPr>
              <a:t>Can exclude items that have a proving period (signs, permanent pavement marking, plantings) or that are not accepted yet</a:t>
            </a:r>
          </a:p>
        </p:txBody>
      </p:sp>
      <p:sp>
        <p:nvSpPr>
          <p:cNvPr id="11266" name="Rectangle 2"/>
          <p:cNvSpPr>
            <a:spLocks noGrp="1" noChangeArrowheads="1"/>
          </p:cNvSpPr>
          <p:nvPr>
            <p:ph type="title"/>
          </p:nvPr>
        </p:nvSpPr>
        <p:spPr>
          <a:xfrm>
            <a:off x="685800" y="152400"/>
            <a:ext cx="7772400" cy="685800"/>
          </a:xfrm>
        </p:spPr>
        <p:txBody>
          <a:bodyPr>
            <a:normAutofit fontScale="90000"/>
          </a:bodyPr>
          <a:lstStyle/>
          <a:p>
            <a:pPr algn="ctr" eaLnBrk="1" hangingPunct="1">
              <a:defRPr/>
            </a:pPr>
            <a:r>
              <a:rPr lang="en-US" sz="4400" b="1" dirty="0">
                <a:cs typeface="Times New Roman" pitchFamily="18" charset="0"/>
              </a:rPr>
              <a:t>Partial  Acceptance (cont’d)</a:t>
            </a:r>
            <a:endParaRPr lang="en-US" sz="4400" dirty="0">
              <a:cs typeface="Times New Roman" pitchFamily="18" charset="0"/>
            </a:endParaRPr>
          </a:p>
        </p:txBody>
      </p:sp>
    </p:spTree>
    <p:extLst>
      <p:ext uri="{BB962C8B-B14F-4D97-AF65-F5344CB8AC3E}">
        <p14:creationId xmlns:p14="http://schemas.microsoft.com/office/powerpoint/2010/main" val="32488080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 y="762000"/>
            <a:ext cx="9067800" cy="4876800"/>
          </a:xfrm>
        </p:spPr>
        <p:txBody>
          <a:bodyPr/>
          <a:lstStyle/>
          <a:p>
            <a:r>
              <a:rPr lang="en-US" sz="3200" dirty="0"/>
              <a:t>Substantially Complete</a:t>
            </a:r>
          </a:p>
          <a:p>
            <a:r>
              <a:rPr lang="en-US" sz="3200" dirty="0"/>
              <a:t>Punch List Complete</a:t>
            </a:r>
          </a:p>
          <a:p>
            <a:r>
              <a:rPr lang="en-US" sz="3200" dirty="0"/>
              <a:t>All Contract Work Complete</a:t>
            </a:r>
          </a:p>
          <a:p>
            <a:r>
              <a:rPr lang="en-US" sz="3200" dirty="0"/>
              <a:t>Regional Records Submitted</a:t>
            </a:r>
          </a:p>
          <a:p>
            <a:r>
              <a:rPr lang="en-US" sz="3200" dirty="0"/>
              <a:t>Payroll Clear Date</a:t>
            </a:r>
          </a:p>
          <a:p>
            <a:r>
              <a:rPr lang="en-US" sz="3200" dirty="0"/>
              <a:t>Retainage</a:t>
            </a:r>
          </a:p>
          <a:p>
            <a:r>
              <a:rPr lang="en-US" sz="3200" dirty="0"/>
              <a:t>Semi-Final Estimate</a:t>
            </a:r>
          </a:p>
          <a:p>
            <a:r>
              <a:rPr lang="en-US" sz="3200" dirty="0"/>
              <a:t>Final Estimate</a:t>
            </a:r>
          </a:p>
          <a:p>
            <a:pPr marL="109537" indent="0">
              <a:buNone/>
            </a:pPr>
            <a:endParaRPr lang="en-US" sz="1200" dirty="0"/>
          </a:p>
          <a:p>
            <a:pPr marL="109537" indent="0">
              <a:buNone/>
            </a:pPr>
            <a:r>
              <a:rPr lang="en-US" sz="2200" dirty="0"/>
              <a:t>       *Refer to SWR Constr Admin Guide p 8-13 &amp; Flowcharts III &amp; IV</a:t>
            </a:r>
          </a:p>
          <a:p>
            <a:pPr algn="ctr">
              <a:buNone/>
            </a:pPr>
            <a:endParaRPr lang="en-US" sz="3200" dirty="0"/>
          </a:p>
        </p:txBody>
      </p:sp>
      <p:sp>
        <p:nvSpPr>
          <p:cNvPr id="2" name="Title 1"/>
          <p:cNvSpPr>
            <a:spLocks noGrp="1"/>
          </p:cNvSpPr>
          <p:nvPr>
            <p:ph type="title"/>
          </p:nvPr>
        </p:nvSpPr>
        <p:spPr>
          <a:xfrm>
            <a:off x="685800" y="76200"/>
            <a:ext cx="7772400" cy="838200"/>
          </a:xfrm>
        </p:spPr>
        <p:txBody>
          <a:bodyPr>
            <a:normAutofit fontScale="90000"/>
          </a:bodyPr>
          <a:lstStyle/>
          <a:p>
            <a:pPr algn="ctr"/>
            <a:r>
              <a:rPr lang="en-US" sz="4400" dirty="0">
                <a:solidFill>
                  <a:srgbClr val="FF0000"/>
                </a:solidFill>
              </a:rPr>
              <a:t> III-IV – Finals Dates &amp; Records</a:t>
            </a:r>
          </a:p>
        </p:txBody>
      </p:sp>
    </p:spTree>
    <p:extLst>
      <p:ext uri="{BB962C8B-B14F-4D97-AF65-F5344CB8AC3E}">
        <p14:creationId xmlns:p14="http://schemas.microsoft.com/office/powerpoint/2010/main" val="27260265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791200" y="5761475"/>
            <a:ext cx="3276600" cy="523220"/>
          </a:xfrm>
          <a:prstGeom prst="rect">
            <a:avLst/>
          </a:prstGeom>
          <a:noFill/>
        </p:spPr>
        <p:txBody>
          <a:bodyPr wrap="square" rtlCol="0">
            <a:spAutoFit/>
          </a:bodyPr>
          <a:lstStyle/>
          <a:p>
            <a:r>
              <a:rPr lang="en-US" sz="2800" dirty="0">
                <a:latin typeface="+mj-lt"/>
              </a:rPr>
              <a:t>* See SWIG 8-1-10</a:t>
            </a:r>
          </a:p>
        </p:txBody>
      </p:sp>
      <p:pic>
        <p:nvPicPr>
          <p:cNvPr id="5" name="Picture 4">
            <a:extLst>
              <a:ext uri="{FF2B5EF4-FFF2-40B4-BE49-F238E27FC236}">
                <a16:creationId xmlns:a16="http://schemas.microsoft.com/office/drawing/2014/main" id="{0E6545F2-F773-46E0-AE46-0AF7F2F9FED1}"/>
              </a:ext>
            </a:extLst>
          </p:cNvPr>
          <p:cNvPicPr>
            <a:picLocks noChangeAspect="1"/>
          </p:cNvPicPr>
          <p:nvPr/>
        </p:nvPicPr>
        <p:blipFill>
          <a:blip r:embed="rId3"/>
          <a:stretch>
            <a:fillRect/>
          </a:stretch>
        </p:blipFill>
        <p:spPr>
          <a:xfrm>
            <a:off x="419100" y="304800"/>
            <a:ext cx="8305800" cy="5207078"/>
          </a:xfrm>
          <a:prstGeom prst="rect">
            <a:avLst/>
          </a:prstGeom>
          <a:ln w="38100">
            <a:solidFill>
              <a:schemeClr val="accent1"/>
            </a:solid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741947"/>
            <a:ext cx="8839200" cy="5181600"/>
          </a:xfrm>
        </p:spPr>
        <p:txBody>
          <a:bodyPr/>
          <a:lstStyle/>
          <a:p>
            <a:r>
              <a:rPr lang="en-US" sz="2400" b="1" dirty="0">
                <a:latin typeface="Arial" pitchFamily="34" charset="0"/>
                <a:cs typeface="Arial" pitchFamily="34" charset="0"/>
              </a:rPr>
              <a:t>Ongoing “To Do List.” </a:t>
            </a:r>
          </a:p>
          <a:p>
            <a:r>
              <a:rPr lang="en-US" sz="2400" b="1" dirty="0">
                <a:latin typeface="Arial" pitchFamily="34" charset="0"/>
                <a:cs typeface="Arial" pitchFamily="34" charset="0"/>
              </a:rPr>
              <a:t>Discuss at weekly meetings. </a:t>
            </a:r>
          </a:p>
          <a:p>
            <a:r>
              <a:rPr lang="en-US" sz="2400" b="1" dirty="0">
                <a:latin typeface="Arial" pitchFamily="34" charset="0"/>
                <a:cs typeface="Arial" pitchFamily="34" charset="0"/>
              </a:rPr>
              <a:t>Complete corrective work as contract progresses</a:t>
            </a:r>
          </a:p>
          <a:p>
            <a:r>
              <a:rPr lang="en-US" sz="2400" b="1" dirty="0">
                <a:latin typeface="Arial" pitchFamily="34" charset="0"/>
                <a:cs typeface="Arial" pitchFamily="34" charset="0"/>
              </a:rPr>
              <a:t>Contractor indicates work is (substantially) complete: </a:t>
            </a:r>
          </a:p>
          <a:p>
            <a:pPr>
              <a:buFont typeface="Wingdings" panose="05000000000000000000" pitchFamily="2" charset="2"/>
              <a:buChar char="ü"/>
            </a:pPr>
            <a:r>
              <a:rPr lang="en-US" sz="2000" b="1" dirty="0">
                <a:latin typeface="Arial" pitchFamily="34" charset="0"/>
                <a:cs typeface="Arial" pitchFamily="34" charset="0"/>
              </a:rPr>
              <a:t>PE/PM identify contract work that is unacceptable or not complete. </a:t>
            </a:r>
          </a:p>
          <a:p>
            <a:pPr>
              <a:buFont typeface="Wingdings" panose="05000000000000000000" pitchFamily="2" charset="2"/>
              <a:buChar char="ü"/>
            </a:pPr>
            <a:r>
              <a:rPr lang="en-US" sz="2000" b="1" dirty="0">
                <a:latin typeface="Arial" pitchFamily="34" charset="0"/>
                <a:cs typeface="Arial" pitchFamily="34" charset="0"/>
              </a:rPr>
              <a:t>Notify the contractor in writing and continue assessing contract time until the work is corrected and complete. </a:t>
            </a:r>
          </a:p>
          <a:p>
            <a:pPr>
              <a:buFont typeface="Wingdings" panose="05000000000000000000" pitchFamily="2" charset="2"/>
              <a:buChar char="ü"/>
            </a:pPr>
            <a:r>
              <a:rPr lang="en-US" sz="2000" b="1" dirty="0">
                <a:latin typeface="Arial" pitchFamily="34" charset="0"/>
                <a:cs typeface="Arial" pitchFamily="34" charset="0"/>
              </a:rPr>
              <a:t>If no contract time remains, but the PE/PM do not assess Liquidated Damages, a Con Mod must be written. </a:t>
            </a:r>
          </a:p>
          <a:p>
            <a:pPr>
              <a:buFont typeface="Wingdings" panose="05000000000000000000" pitchFamily="2" charset="2"/>
              <a:buChar char="ü"/>
            </a:pPr>
            <a:endParaRPr lang="en-US" sz="2000" b="1" dirty="0">
              <a:latin typeface="Arial" pitchFamily="34" charset="0"/>
              <a:cs typeface="Arial" pitchFamily="34" charset="0"/>
            </a:endParaRPr>
          </a:p>
          <a:p>
            <a:pPr>
              <a:buFont typeface="Wingdings" panose="05000000000000000000" pitchFamily="2" charset="2"/>
              <a:buChar char="ü"/>
            </a:pPr>
            <a:endParaRPr lang="en-US" sz="2000" b="1" dirty="0">
              <a:latin typeface="Arial" pitchFamily="34" charset="0"/>
              <a:cs typeface="Arial" pitchFamily="34" charset="0"/>
            </a:endParaRPr>
          </a:p>
          <a:p>
            <a:pPr marL="109537" indent="0">
              <a:buNone/>
            </a:pPr>
            <a:endParaRPr lang="en-US" dirty="0"/>
          </a:p>
        </p:txBody>
      </p:sp>
      <p:sp>
        <p:nvSpPr>
          <p:cNvPr id="2" name="Title 1"/>
          <p:cNvSpPr>
            <a:spLocks noGrp="1"/>
          </p:cNvSpPr>
          <p:nvPr>
            <p:ph type="title"/>
          </p:nvPr>
        </p:nvSpPr>
        <p:spPr>
          <a:xfrm>
            <a:off x="838200" y="56147"/>
            <a:ext cx="7772400" cy="685800"/>
          </a:xfrm>
        </p:spPr>
        <p:txBody>
          <a:bodyPr>
            <a:noAutofit/>
          </a:bodyPr>
          <a:lstStyle/>
          <a:p>
            <a:pPr algn="ctr"/>
            <a:r>
              <a:rPr lang="en-US" sz="4400" dirty="0"/>
              <a:t>Punch List (Ongoing work)</a:t>
            </a:r>
            <a:endParaRPr lang="en-US" sz="4400" dirty="0">
              <a:solidFill>
                <a:srgbClr val="FF0000"/>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76200" y="1400908"/>
            <a:ext cx="8839200" cy="4161692"/>
          </a:xfrm>
        </p:spPr>
        <p:txBody>
          <a:bodyPr/>
          <a:lstStyle/>
          <a:p>
            <a:pPr eaLnBrk="1" hangingPunct="1"/>
            <a:r>
              <a:rPr lang="en-US" sz="2800" dirty="0">
                <a:latin typeface="Arial" charset="0"/>
                <a:cs typeface="Arial" charset="0"/>
              </a:rPr>
              <a:t>Grant Substantially Complete when </a:t>
            </a:r>
            <a:r>
              <a:rPr lang="en-US" sz="2800" b="1" dirty="0">
                <a:latin typeface="Arial" charset="0"/>
                <a:cs typeface="Arial" charset="0"/>
              </a:rPr>
              <a:t>all contract bid items and change order work are complete</a:t>
            </a:r>
          </a:p>
          <a:p>
            <a:pPr lvl="1"/>
            <a:r>
              <a:rPr lang="en-US" sz="2400" dirty="0">
                <a:latin typeface="Arial" charset="0"/>
                <a:cs typeface="Arial" charset="0"/>
              </a:rPr>
              <a:t>Excludes punch list and plant establishment </a:t>
            </a:r>
          </a:p>
          <a:p>
            <a:pPr eaLnBrk="1" hangingPunct="1"/>
            <a:r>
              <a:rPr lang="en-US" sz="2800" dirty="0">
                <a:latin typeface="Arial" charset="0"/>
                <a:cs typeface="Arial" charset="0"/>
              </a:rPr>
              <a:t>This means…</a:t>
            </a:r>
            <a:endParaRPr lang="en-US" sz="1200" dirty="0">
              <a:latin typeface="Arial" charset="0"/>
              <a:cs typeface="Arial" charset="0"/>
            </a:endParaRPr>
          </a:p>
          <a:p>
            <a:pPr lvl="1"/>
            <a:r>
              <a:rPr lang="en-US" sz="2400" dirty="0">
                <a:latin typeface="Arial" charset="0"/>
                <a:cs typeface="Arial" charset="0"/>
              </a:rPr>
              <a:t>All lanes of traffic are open on a finished surface</a:t>
            </a:r>
          </a:p>
          <a:p>
            <a:pPr lvl="1"/>
            <a:r>
              <a:rPr lang="en-US" sz="2400" dirty="0">
                <a:latin typeface="Arial" charset="0"/>
                <a:cs typeface="Arial" charset="0"/>
              </a:rPr>
              <a:t>All signage &amp; traffic control devices are in place and operating</a:t>
            </a:r>
          </a:p>
          <a:p>
            <a:pPr lvl="1"/>
            <a:r>
              <a:rPr lang="en-US" sz="2400" dirty="0">
                <a:latin typeface="Arial" charset="0"/>
                <a:cs typeface="Arial" charset="0"/>
              </a:rPr>
              <a:t>All drainage, erosion control, excavation and embankments are completed</a:t>
            </a:r>
          </a:p>
          <a:p>
            <a:pPr lvl="1"/>
            <a:r>
              <a:rPr lang="en-US" sz="2400" dirty="0">
                <a:latin typeface="Arial" charset="0"/>
                <a:cs typeface="Arial" charset="0"/>
              </a:rPr>
              <a:t>All safety appurtenances are completed</a:t>
            </a:r>
          </a:p>
        </p:txBody>
      </p:sp>
      <p:sp>
        <p:nvSpPr>
          <p:cNvPr id="10242" name="Rectangle 2"/>
          <p:cNvSpPr>
            <a:spLocks noGrp="1" noChangeArrowheads="1"/>
          </p:cNvSpPr>
          <p:nvPr>
            <p:ph type="title"/>
          </p:nvPr>
        </p:nvSpPr>
        <p:spPr>
          <a:xfrm>
            <a:off x="228600" y="152400"/>
            <a:ext cx="8686800" cy="1371600"/>
          </a:xfrm>
        </p:spPr>
        <p:txBody>
          <a:bodyPr>
            <a:normAutofit fontScale="90000"/>
          </a:bodyPr>
          <a:lstStyle/>
          <a:p>
            <a:pPr algn="ctr">
              <a:defRPr/>
            </a:pPr>
            <a:r>
              <a:rPr lang="en-US" sz="4400" b="1" dirty="0">
                <a:cs typeface="Times New Roman" pitchFamily="18" charset="0"/>
              </a:rPr>
              <a:t>Substantially Complete</a:t>
            </a:r>
            <a:br>
              <a:rPr lang="en-US" sz="4400" b="1" dirty="0">
                <a:cs typeface="Times New Roman" pitchFamily="18" charset="0"/>
              </a:rPr>
            </a:br>
            <a:r>
              <a:rPr lang="en-US" sz="2700" b="1" dirty="0">
                <a:cs typeface="Times New Roman" pitchFamily="18" charset="0"/>
              </a:rPr>
              <a:t>(</a:t>
            </a:r>
            <a:r>
              <a:rPr lang="en-US" sz="2700" dirty="0">
                <a:latin typeface="Arial" pitchFamily="34" charset="0"/>
                <a:cs typeface="Arial" pitchFamily="34" charset="0"/>
              </a:rPr>
              <a:t>Std Spec 105.11.2.1.3)  </a:t>
            </a:r>
            <a:br>
              <a:rPr lang="en-US" sz="2800" dirty="0">
                <a:latin typeface="Arial" pitchFamily="34" charset="0"/>
                <a:cs typeface="Arial" pitchFamily="34" charset="0"/>
              </a:rPr>
            </a:br>
            <a:endParaRPr lang="en-US" sz="2800" dirty="0">
              <a:cs typeface="Times New Roman" pitchFamily="18" charset="0"/>
            </a:endParaRPr>
          </a:p>
        </p:txBody>
      </p:sp>
    </p:spTree>
    <p:extLst>
      <p:ext uri="{BB962C8B-B14F-4D97-AF65-F5344CB8AC3E}">
        <p14:creationId xmlns:p14="http://schemas.microsoft.com/office/powerpoint/2010/main" val="4450472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C0CD097-485E-4CBE-AFD8-85640C871578}"/>
              </a:ext>
            </a:extLst>
          </p:cNvPr>
          <p:cNvSpPr>
            <a:spLocks noGrp="1"/>
          </p:cNvSpPr>
          <p:nvPr>
            <p:ph idx="1"/>
          </p:nvPr>
        </p:nvSpPr>
        <p:spPr>
          <a:xfrm>
            <a:off x="410308" y="1021140"/>
            <a:ext cx="8264769" cy="2866292"/>
          </a:xfrm>
        </p:spPr>
        <p:txBody>
          <a:bodyPr/>
          <a:lstStyle/>
          <a:p>
            <a:pPr lvl="0"/>
            <a:r>
              <a:rPr lang="en-US" sz="2800" dirty="0"/>
              <a:t>PE enters Time Charges Stop date in FM</a:t>
            </a:r>
            <a:endParaRPr lang="en-US" sz="2400" dirty="0"/>
          </a:p>
          <a:p>
            <a:pPr lvl="1"/>
            <a:r>
              <a:rPr lang="en-US" sz="2400" dirty="0"/>
              <a:t>Send Outbox.</a:t>
            </a:r>
          </a:p>
          <a:p>
            <a:pPr lvl="1"/>
            <a:r>
              <a:rPr lang="en-US" sz="2400" dirty="0"/>
              <a:t>Do a FIT merge &amp; send!</a:t>
            </a:r>
            <a:endParaRPr lang="en-US" sz="2000" dirty="0"/>
          </a:p>
          <a:p>
            <a:pPr lvl="1"/>
            <a:r>
              <a:rPr lang="en-US" sz="2400" dirty="0"/>
              <a:t>Automatically populates the Substantially Complete date in Project Tracking.</a:t>
            </a:r>
            <a:endParaRPr lang="en-US" sz="2000" dirty="0"/>
          </a:p>
          <a:p>
            <a:pPr lvl="1"/>
            <a:r>
              <a:rPr lang="en-US" sz="2400" dirty="0"/>
              <a:t>Stop time begins the start of the 180 days to final.  (Labor Compliance has 60 days from Stop Time point) </a:t>
            </a:r>
          </a:p>
          <a:p>
            <a:pPr lvl="1"/>
            <a:r>
              <a:rPr lang="en-US" sz="2400" dirty="0"/>
              <a:t>Send </a:t>
            </a:r>
            <a:r>
              <a:rPr lang="en-US" sz="2400" dirty="0" err="1"/>
              <a:t>punchlist</a:t>
            </a:r>
            <a:r>
              <a:rPr lang="en-US" sz="2400" dirty="0"/>
              <a:t> to CS and PM</a:t>
            </a:r>
          </a:p>
          <a:p>
            <a:pPr lvl="1"/>
            <a:endParaRPr lang="en-US" sz="2400" dirty="0"/>
          </a:p>
          <a:p>
            <a:pPr marL="109537" indent="0">
              <a:buNone/>
            </a:pPr>
            <a:endParaRPr lang="en-US" dirty="0"/>
          </a:p>
        </p:txBody>
      </p:sp>
      <p:sp>
        <p:nvSpPr>
          <p:cNvPr id="3" name="Title 2">
            <a:extLst>
              <a:ext uri="{FF2B5EF4-FFF2-40B4-BE49-F238E27FC236}">
                <a16:creationId xmlns:a16="http://schemas.microsoft.com/office/drawing/2014/main" id="{BF3054CF-9C5E-4148-9A47-DEF1AF8CE21D}"/>
              </a:ext>
            </a:extLst>
          </p:cNvPr>
          <p:cNvSpPr>
            <a:spLocks noGrp="1"/>
          </p:cNvSpPr>
          <p:nvPr>
            <p:ph type="title"/>
          </p:nvPr>
        </p:nvSpPr>
        <p:spPr>
          <a:xfrm>
            <a:off x="433754" y="228600"/>
            <a:ext cx="8229600" cy="763232"/>
          </a:xfrm>
        </p:spPr>
        <p:txBody>
          <a:bodyPr>
            <a:normAutofit/>
          </a:bodyPr>
          <a:lstStyle/>
          <a:p>
            <a:pPr algn="ctr"/>
            <a:r>
              <a:rPr lang="en-US" sz="4000" dirty="0">
                <a:cs typeface="Times New Roman" pitchFamily="18" charset="0"/>
              </a:rPr>
              <a:t>Substantially Complete </a:t>
            </a:r>
            <a:r>
              <a:rPr lang="en-US" sz="2700" dirty="0">
                <a:cs typeface="Times New Roman" pitchFamily="18" charset="0"/>
              </a:rPr>
              <a:t>(Stop Time)</a:t>
            </a:r>
            <a:endParaRPr lang="en-US" sz="2700" dirty="0"/>
          </a:p>
        </p:txBody>
      </p:sp>
      <p:sp>
        <p:nvSpPr>
          <p:cNvPr id="4" name="TextBox 3">
            <a:extLst>
              <a:ext uri="{FF2B5EF4-FFF2-40B4-BE49-F238E27FC236}">
                <a16:creationId xmlns:a16="http://schemas.microsoft.com/office/drawing/2014/main" id="{9A5536ED-881C-4D8F-83D9-C949AB0F65C0}"/>
              </a:ext>
            </a:extLst>
          </p:cNvPr>
          <p:cNvSpPr txBox="1"/>
          <p:nvPr/>
        </p:nvSpPr>
        <p:spPr>
          <a:xfrm>
            <a:off x="164123" y="4211637"/>
            <a:ext cx="8510954" cy="1569660"/>
          </a:xfrm>
          <a:prstGeom prst="rect">
            <a:avLst/>
          </a:prstGeom>
          <a:noFill/>
        </p:spPr>
        <p:txBody>
          <a:bodyPr wrap="square" rtlCol="0">
            <a:spAutoFit/>
          </a:bodyPr>
          <a:lstStyle/>
          <a:p>
            <a:pPr marL="392113" lvl="1" indent="0">
              <a:buNone/>
            </a:pPr>
            <a:r>
              <a:rPr lang="en-US" b="1" dirty="0">
                <a:solidFill>
                  <a:srgbClr val="FF0000"/>
                </a:solidFill>
              </a:rPr>
              <a:t>DO NOT ENTER “PUNCHLIST COMPLETE” AND “ALL CONTRACT WORK COMPLETE”  DATES UNTIL ALL PHYSICAL WORK IS FINISHED AND YOU HAVE </a:t>
            </a:r>
            <a:r>
              <a:rPr lang="en-US" b="1" u="sng" dirty="0">
                <a:solidFill>
                  <a:srgbClr val="FF0000"/>
                </a:solidFill>
              </a:rPr>
              <a:t>EVERY </a:t>
            </a:r>
            <a:r>
              <a:rPr lang="en-US" b="1" dirty="0">
                <a:solidFill>
                  <a:srgbClr val="FF0000"/>
                </a:solidFill>
              </a:rPr>
              <a:t>DOCUMENT FROM THE CONTRACTORS</a:t>
            </a:r>
            <a:endParaRPr lang="en-US" sz="2000" b="1" dirty="0">
              <a:solidFill>
                <a:srgbClr val="FF0000"/>
              </a:solidFill>
            </a:endParaRPr>
          </a:p>
        </p:txBody>
      </p:sp>
      <p:sp>
        <p:nvSpPr>
          <p:cNvPr id="5" name="TextBox 4">
            <a:extLst>
              <a:ext uri="{FF2B5EF4-FFF2-40B4-BE49-F238E27FC236}">
                <a16:creationId xmlns:a16="http://schemas.microsoft.com/office/drawing/2014/main" id="{BF809B2F-B36D-4F34-9C3F-BF55F3499959}"/>
              </a:ext>
            </a:extLst>
          </p:cNvPr>
          <p:cNvSpPr txBox="1"/>
          <p:nvPr/>
        </p:nvSpPr>
        <p:spPr>
          <a:xfrm>
            <a:off x="5181600" y="5798403"/>
            <a:ext cx="3733800" cy="830997"/>
          </a:xfrm>
          <a:prstGeom prst="rect">
            <a:avLst/>
          </a:prstGeom>
          <a:noFill/>
        </p:spPr>
        <p:txBody>
          <a:bodyPr wrap="square" rtlCol="0">
            <a:spAutoFit/>
          </a:bodyPr>
          <a:lstStyle/>
          <a:p>
            <a:r>
              <a:rPr lang="en-US" b="1" dirty="0"/>
              <a:t>2019 : You will be asked to remove and enter 00/00/00</a:t>
            </a:r>
          </a:p>
        </p:txBody>
      </p:sp>
    </p:spTree>
    <p:extLst>
      <p:ext uri="{BB962C8B-B14F-4D97-AF65-F5344CB8AC3E}">
        <p14:creationId xmlns:p14="http://schemas.microsoft.com/office/powerpoint/2010/main" val="27480773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25955"/>
            <a:ext cx="8417169" cy="4606090"/>
          </a:xfrm>
        </p:spPr>
        <p:txBody>
          <a:bodyPr/>
          <a:lstStyle/>
          <a:p>
            <a:r>
              <a:rPr lang="en-US" sz="2400" b="1" dirty="0">
                <a:latin typeface="Arial" pitchFamily="34" charset="0"/>
                <a:cs typeface="Arial" pitchFamily="34" charset="0"/>
              </a:rPr>
              <a:t>Prime, PE &amp; PM (local and maintenance if applicable) conduct an Inspection of contract work. </a:t>
            </a:r>
          </a:p>
          <a:p>
            <a:pPr marL="109537" indent="0">
              <a:buNone/>
            </a:pPr>
            <a:r>
              <a:rPr lang="en-US" sz="2400" b="1" dirty="0">
                <a:latin typeface="Arial" pitchFamily="34" charset="0"/>
                <a:cs typeface="Arial" pitchFamily="34" charset="0"/>
              </a:rPr>
              <a:t>   ONLY Punch List Items can remain: </a:t>
            </a:r>
          </a:p>
          <a:p>
            <a:pPr lvl="1">
              <a:buFont typeface="Wingdings" panose="05000000000000000000" pitchFamily="2" charset="2"/>
              <a:buChar char="ü"/>
            </a:pPr>
            <a:r>
              <a:rPr lang="en-US" sz="2400" b="1" dirty="0">
                <a:latin typeface="Arial" pitchFamily="34" charset="0"/>
                <a:cs typeface="Arial" pitchFamily="34" charset="0"/>
              </a:rPr>
              <a:t>Minor Corrective Work</a:t>
            </a:r>
          </a:p>
          <a:p>
            <a:pPr lvl="1">
              <a:buFont typeface="Wingdings" panose="05000000000000000000" pitchFamily="2" charset="2"/>
              <a:buChar char="ü"/>
            </a:pPr>
            <a:r>
              <a:rPr lang="en-US" sz="2400" b="1" dirty="0">
                <a:latin typeface="Arial" pitchFamily="34" charset="0"/>
                <a:cs typeface="Arial" pitchFamily="34" charset="0"/>
              </a:rPr>
              <a:t>Clean Up</a:t>
            </a:r>
          </a:p>
          <a:p>
            <a:pPr lvl="1">
              <a:buFont typeface="Wingdings" panose="05000000000000000000" pitchFamily="2" charset="2"/>
              <a:buChar char="ü"/>
            </a:pPr>
            <a:r>
              <a:rPr lang="en-US" sz="2400" b="1" dirty="0">
                <a:latin typeface="Arial" pitchFamily="34" charset="0"/>
                <a:cs typeface="Arial" pitchFamily="34" charset="0"/>
              </a:rPr>
              <a:t>Remaining Contractual (certs) Documents</a:t>
            </a:r>
          </a:p>
          <a:p>
            <a:r>
              <a:rPr lang="en-US" sz="2400" b="1" dirty="0">
                <a:latin typeface="Arial" pitchFamily="34" charset="0"/>
                <a:cs typeface="Arial" pitchFamily="34" charset="0"/>
              </a:rPr>
              <a:t>PE creates the Punch List.</a:t>
            </a:r>
          </a:p>
          <a:p>
            <a:r>
              <a:rPr lang="en-US" sz="2400" b="1" dirty="0">
                <a:latin typeface="Arial" charset="0"/>
                <a:cs typeface="Arial" charset="0"/>
              </a:rPr>
              <a:t>PE emails </a:t>
            </a:r>
            <a:r>
              <a:rPr lang="en-US" sz="2400" b="1" dirty="0" err="1">
                <a:latin typeface="Arial" charset="0"/>
                <a:cs typeface="Arial" charset="0"/>
              </a:rPr>
              <a:t>punchlist</a:t>
            </a:r>
            <a:r>
              <a:rPr lang="en-US" sz="2400" b="1" dirty="0">
                <a:latin typeface="Arial" charset="0"/>
                <a:cs typeface="Arial" charset="0"/>
              </a:rPr>
              <a:t> to CS &amp; PM. </a:t>
            </a:r>
          </a:p>
          <a:p>
            <a:r>
              <a:rPr lang="en-US" sz="2400" b="1" dirty="0">
                <a:latin typeface="Arial" charset="0"/>
                <a:cs typeface="Arial" charset="0"/>
              </a:rPr>
              <a:t>CS emails the Substantially Complete letter and the Punch List to the Prime </a:t>
            </a:r>
          </a:p>
          <a:p>
            <a:pPr marL="109537" indent="0">
              <a:buNone/>
            </a:pPr>
            <a:r>
              <a:rPr lang="en-US" sz="2400" b="1" dirty="0">
                <a:latin typeface="Arial" charset="0"/>
                <a:cs typeface="Arial" charset="0"/>
              </a:rPr>
              <a:t>If no PL (PE MUST have all documents) email CS.</a:t>
            </a:r>
            <a:br>
              <a:rPr lang="en-US" sz="2400" b="1" dirty="0">
                <a:latin typeface="Arial" charset="0"/>
                <a:cs typeface="Arial" charset="0"/>
              </a:rPr>
            </a:br>
            <a:endParaRPr lang="en-US" sz="2400" b="1" dirty="0">
              <a:latin typeface="Arial" charset="0"/>
              <a:cs typeface="Arial" charset="0"/>
            </a:endParaRPr>
          </a:p>
        </p:txBody>
      </p:sp>
      <p:sp>
        <p:nvSpPr>
          <p:cNvPr id="2" name="Title 1"/>
          <p:cNvSpPr>
            <a:spLocks noGrp="1"/>
          </p:cNvSpPr>
          <p:nvPr>
            <p:ph type="title"/>
          </p:nvPr>
        </p:nvSpPr>
        <p:spPr>
          <a:xfrm>
            <a:off x="685800" y="228600"/>
            <a:ext cx="7772400" cy="685800"/>
          </a:xfrm>
        </p:spPr>
        <p:txBody>
          <a:bodyPr>
            <a:noAutofit/>
          </a:bodyPr>
          <a:lstStyle/>
          <a:p>
            <a:pPr algn="ctr"/>
            <a:r>
              <a:rPr lang="en-US" sz="4400" dirty="0"/>
              <a:t>Punch List (work is done)</a:t>
            </a:r>
            <a:endParaRPr lang="en-US" sz="4400" dirty="0">
              <a:solidFill>
                <a:srgbClr val="FF0000"/>
              </a:solidFill>
            </a:endParaRPr>
          </a:p>
        </p:txBody>
      </p:sp>
    </p:spTree>
    <p:extLst>
      <p:ext uri="{BB962C8B-B14F-4D97-AF65-F5344CB8AC3E}">
        <p14:creationId xmlns:p14="http://schemas.microsoft.com/office/powerpoint/2010/main" val="1708660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460" y="445477"/>
            <a:ext cx="8382000" cy="914400"/>
          </a:xfrm>
        </p:spPr>
        <p:txBody>
          <a:bodyPr>
            <a:normAutofit fontScale="90000"/>
          </a:bodyPr>
          <a:lstStyle/>
          <a:p>
            <a:pPr marL="0" indent="0" algn="ctr">
              <a:spcBef>
                <a:spcPts val="0"/>
              </a:spcBef>
              <a:spcAft>
                <a:spcPts val="2400"/>
              </a:spcAft>
            </a:pPr>
            <a:r>
              <a:rPr lang="en-US" sz="4000" dirty="0" err="1"/>
              <a:t>AASHTOWare</a:t>
            </a:r>
            <a:r>
              <a:rPr lang="en-US" sz="4000" dirty="0"/>
              <a:t> Project Knowledge Base (AWPKB) </a:t>
            </a:r>
            <a:br>
              <a:rPr lang="en-US" sz="4900" dirty="0"/>
            </a:br>
            <a:endParaRPr lang="en-US" sz="2700" dirty="0"/>
          </a:p>
        </p:txBody>
      </p:sp>
      <p:sp>
        <p:nvSpPr>
          <p:cNvPr id="5" name="Rectangle 4">
            <a:extLst>
              <a:ext uri="{FF2B5EF4-FFF2-40B4-BE49-F238E27FC236}">
                <a16:creationId xmlns:a16="http://schemas.microsoft.com/office/drawing/2014/main" id="{0C70101E-9EA7-470C-BA7E-410318561A55}"/>
              </a:ext>
            </a:extLst>
          </p:cNvPr>
          <p:cNvSpPr/>
          <p:nvPr/>
        </p:nvSpPr>
        <p:spPr>
          <a:xfrm>
            <a:off x="429540" y="902677"/>
            <a:ext cx="8382000" cy="6047809"/>
          </a:xfrm>
          <a:prstGeom prst="rect">
            <a:avLst/>
          </a:prstGeom>
        </p:spPr>
        <p:txBody>
          <a:bodyPr wrap="square">
            <a:spAutoFit/>
          </a:bodyPr>
          <a:lstStyle/>
          <a:p>
            <a:pPr algn="ctr"/>
            <a:br>
              <a:rPr lang="en-US" sz="1600" b="1" dirty="0">
                <a:latin typeface="+mj-lt"/>
              </a:rPr>
            </a:br>
            <a:endParaRPr lang="en-US" sz="500" dirty="0">
              <a:latin typeface="+mj-lt"/>
            </a:endParaRPr>
          </a:p>
          <a:p>
            <a:pPr algn="ctr"/>
            <a:r>
              <a:rPr lang="en-US" dirty="0">
                <a:latin typeface="+mj-lt"/>
              </a:rPr>
              <a:t>Website with resources for design and </a:t>
            </a:r>
            <a:r>
              <a:rPr lang="en-US" u="sng" dirty="0">
                <a:latin typeface="+mj-lt"/>
                <a:hlinkClick r:id="rId3"/>
              </a:rPr>
              <a:t>construction</a:t>
            </a:r>
            <a:r>
              <a:rPr lang="en-US" dirty="0">
                <a:latin typeface="+mj-lt"/>
              </a:rPr>
              <a:t>  </a:t>
            </a:r>
            <a:endParaRPr lang="en-US" sz="1600" dirty="0">
              <a:latin typeface="+mj-lt"/>
            </a:endParaRPr>
          </a:p>
          <a:p>
            <a:endParaRPr lang="en-US" sz="1800" dirty="0">
              <a:latin typeface="+mj-lt"/>
            </a:endParaRPr>
          </a:p>
          <a:p>
            <a:r>
              <a:rPr lang="en-US" sz="1600" dirty="0">
                <a:latin typeface="+mj-lt"/>
              </a:rPr>
              <a:t>ACM Updates: Email from me at the beginning of Feb </a:t>
            </a:r>
            <a:br>
              <a:rPr lang="en-US" sz="1600" dirty="0">
                <a:latin typeface="+mj-lt"/>
              </a:rPr>
            </a:br>
            <a:r>
              <a:rPr lang="en-US" sz="1600" dirty="0">
                <a:latin typeface="+mj-lt"/>
              </a:rPr>
              <a:t>	WisDOT staff: Receive updates automatically via Microsoft SCCM. </a:t>
            </a:r>
            <a:br>
              <a:rPr lang="en-US" sz="1600" dirty="0">
                <a:latin typeface="+mj-lt"/>
              </a:rPr>
            </a:br>
            <a:r>
              <a:rPr lang="en-US" sz="1600" dirty="0">
                <a:latin typeface="+mj-lt"/>
              </a:rPr>
              <a:t>	Consultants: Go to AWPKB, Construction, Summary of Changes, Downloads</a:t>
            </a:r>
          </a:p>
          <a:p>
            <a:r>
              <a:rPr lang="en-US" sz="1600" dirty="0"/>
              <a:t>	</a:t>
            </a:r>
            <a:endParaRPr lang="en-US" dirty="0"/>
          </a:p>
          <a:p>
            <a:r>
              <a:rPr lang="en-US" sz="1600" dirty="0">
                <a:latin typeface="+mj-lt"/>
              </a:rPr>
              <a:t> How to Verify? 2018 Pantry was replaced with AWPKB and Field Manager Version </a:t>
            </a:r>
            <a:r>
              <a:rPr lang="en-US" dirty="0"/>
              <a:t>5.3c </a:t>
            </a:r>
            <a:endParaRPr lang="en-US" sz="1600" dirty="0">
              <a:latin typeface="+mj-lt"/>
            </a:endParaRPr>
          </a:p>
          <a:p>
            <a:endParaRPr lang="en-US" sz="1600" dirty="0">
              <a:highlight>
                <a:srgbClr val="FFFF00"/>
              </a:highlight>
            </a:endParaRPr>
          </a:p>
          <a:p>
            <a:r>
              <a:rPr lang="en-US" sz="1600" dirty="0">
                <a:latin typeface="+mj-lt"/>
              </a:rPr>
              <a:t>---- Future and Current: General information including Help Desk info</a:t>
            </a:r>
          </a:p>
          <a:p>
            <a:r>
              <a:rPr lang="en-US" sz="1600" dirty="0">
                <a:latin typeface="+mj-lt"/>
              </a:rPr>
              <a:t>---- Construction Summary of Changes: Monthly updates of guides and pantries and            	downloads for consultants. </a:t>
            </a:r>
          </a:p>
          <a:p>
            <a:r>
              <a:rPr lang="en-US" sz="1600" dirty="0">
                <a:latin typeface="+mj-lt"/>
              </a:rPr>
              <a:t>---- Pantry</a:t>
            </a:r>
          </a:p>
          <a:p>
            <a:pPr marL="285750" indent="-285750">
              <a:buFont typeface="Arial" panose="020B0604020202020204" pitchFamily="34" charset="0"/>
              <a:buChar char="•"/>
            </a:pPr>
            <a:r>
              <a:rPr lang="en-US" sz="1600" dirty="0">
                <a:latin typeface="+mj-lt"/>
              </a:rPr>
              <a:t>Region Specific Pantries (SWIG link for SW)</a:t>
            </a:r>
          </a:p>
          <a:p>
            <a:pPr marL="285750" indent="-285750">
              <a:buFont typeface="Arial" panose="020B0604020202020204" pitchFamily="34" charset="0"/>
              <a:buChar char="•"/>
            </a:pPr>
            <a:r>
              <a:rPr lang="en-US" sz="1600" dirty="0">
                <a:latin typeface="+mj-lt"/>
              </a:rPr>
              <a:t>Manuals &amp; Guides: Field Software User Guide (FSUG) , FM</a:t>
            </a:r>
            <a:br>
              <a:rPr lang="en-US" sz="1600" dirty="0">
                <a:latin typeface="+mj-lt"/>
              </a:rPr>
            </a:br>
            <a:r>
              <a:rPr lang="en-US" sz="1600" dirty="0">
                <a:latin typeface="+mj-lt"/>
              </a:rPr>
              <a:t>Updates: site events/times, mods, L.S. items, delayed contracts, transferring contracts</a:t>
            </a:r>
          </a:p>
          <a:p>
            <a:pPr marL="285750" indent="-285750">
              <a:buFont typeface="Arial" panose="020B0604020202020204" pitchFamily="34" charset="0"/>
              <a:buChar char="•"/>
            </a:pPr>
            <a:r>
              <a:rPr lang="en-US" sz="1600" dirty="0">
                <a:latin typeface="+mj-lt"/>
              </a:rPr>
              <a:t>Statewide Forms, Spreadsheets</a:t>
            </a:r>
            <a:br>
              <a:rPr lang="en-US" sz="1600" dirty="0">
                <a:latin typeface="+mj-lt"/>
              </a:rPr>
            </a:br>
            <a:r>
              <a:rPr lang="en-US" sz="1600" dirty="0"/>
              <a:t>Buy America Exemption added to Pantry Forms</a:t>
            </a:r>
            <a:br>
              <a:rPr lang="en-US" sz="1600" dirty="0"/>
            </a:br>
            <a:r>
              <a:rPr lang="en-US" sz="1600" dirty="0"/>
              <a:t>Submission of Claim Submittal Form removed from Pantry</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latin typeface="+mj-lt"/>
            </a:endParaRPr>
          </a:p>
          <a:p>
            <a:pPr marL="742950" lvl="1" indent="-285750">
              <a:buFont typeface="Arial" panose="020B0604020202020204" pitchFamily="34" charset="0"/>
              <a:buChar char="•"/>
            </a:pPr>
            <a:endParaRPr lang="en-US" sz="1400" dirty="0"/>
          </a:p>
          <a:p>
            <a:pPr marL="742950" lvl="1" indent="-285750">
              <a:buFont typeface="Arial" panose="020B0604020202020204" pitchFamily="34" charset="0"/>
              <a:buChar char="•"/>
            </a:pPr>
            <a:endParaRPr lang="en-US" sz="1400" dirty="0"/>
          </a:p>
        </p:txBody>
      </p:sp>
    </p:spTree>
    <p:extLst>
      <p:ext uri="{BB962C8B-B14F-4D97-AF65-F5344CB8AC3E}">
        <p14:creationId xmlns:p14="http://schemas.microsoft.com/office/powerpoint/2010/main" val="22848188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76200" y="1494692"/>
            <a:ext cx="8839200" cy="3763108"/>
          </a:xfrm>
        </p:spPr>
        <p:txBody>
          <a:bodyPr/>
          <a:lstStyle/>
          <a:p>
            <a:r>
              <a:rPr lang="en-US" sz="3200" dirty="0">
                <a:latin typeface="Arial" charset="0"/>
                <a:cs typeface="Arial" charset="0"/>
              </a:rPr>
              <a:t> Substantially Complete Applies:</a:t>
            </a:r>
          </a:p>
          <a:p>
            <a:pPr lvl="1"/>
            <a:r>
              <a:rPr lang="en-US" sz="2800" dirty="0"/>
              <a:t>Silt fence to be removed in spring</a:t>
            </a:r>
          </a:p>
          <a:p>
            <a:pPr lvl="1"/>
            <a:r>
              <a:rPr lang="en-US" sz="2800" dirty="0"/>
              <a:t>Proving period for signs and pavement marking</a:t>
            </a:r>
          </a:p>
          <a:p>
            <a:pPr lvl="1"/>
            <a:r>
              <a:rPr lang="en-US" sz="2800" dirty="0"/>
              <a:t>Clean up of contractor storage area</a:t>
            </a:r>
          </a:p>
          <a:p>
            <a:pPr lvl="1"/>
            <a:r>
              <a:rPr lang="en-US" sz="2800" dirty="0"/>
              <a:t>Contract documents missing (material testing, etc.) </a:t>
            </a:r>
          </a:p>
          <a:p>
            <a:pPr lvl="1"/>
            <a:r>
              <a:rPr lang="en-US" sz="2800" dirty="0"/>
              <a:t>Potential areas to re-seed in the spring</a:t>
            </a:r>
          </a:p>
          <a:p>
            <a:endParaRPr lang="en-US" sz="2400" dirty="0">
              <a:latin typeface="Arial" charset="0"/>
              <a:cs typeface="Arial" charset="0"/>
            </a:endParaRPr>
          </a:p>
          <a:p>
            <a:endParaRPr lang="en-US" sz="2400" dirty="0">
              <a:latin typeface="Arial" pitchFamily="34" charset="0"/>
              <a:cs typeface="Arial" pitchFamily="34" charset="0"/>
            </a:endParaRPr>
          </a:p>
        </p:txBody>
      </p:sp>
      <p:sp>
        <p:nvSpPr>
          <p:cNvPr id="10242" name="Rectangle 2"/>
          <p:cNvSpPr>
            <a:spLocks noGrp="1" noChangeArrowheads="1"/>
          </p:cNvSpPr>
          <p:nvPr>
            <p:ph type="title"/>
          </p:nvPr>
        </p:nvSpPr>
        <p:spPr>
          <a:xfrm>
            <a:off x="228600" y="152400"/>
            <a:ext cx="8686800" cy="1371600"/>
          </a:xfrm>
        </p:spPr>
        <p:txBody>
          <a:bodyPr>
            <a:normAutofit/>
          </a:bodyPr>
          <a:lstStyle/>
          <a:p>
            <a:pPr algn="ctr">
              <a:defRPr/>
            </a:pPr>
            <a:r>
              <a:rPr lang="en-US" sz="4400" b="1" dirty="0">
                <a:cs typeface="Times New Roman" pitchFamily="18" charset="0"/>
              </a:rPr>
              <a:t>Substantially Complete (cont’d)</a:t>
            </a:r>
            <a:br>
              <a:rPr lang="en-US" sz="4400" b="1" dirty="0">
                <a:cs typeface="Times New Roman" pitchFamily="18" charset="0"/>
              </a:rPr>
            </a:br>
            <a:endParaRPr lang="en-US" sz="2800" dirty="0">
              <a:cs typeface="Times New Roman" pitchFamily="18" charset="0"/>
            </a:endParaRPr>
          </a:p>
        </p:txBody>
      </p:sp>
    </p:spTree>
    <p:extLst>
      <p:ext uri="{BB962C8B-B14F-4D97-AF65-F5344CB8AC3E}">
        <p14:creationId xmlns:p14="http://schemas.microsoft.com/office/powerpoint/2010/main" val="34282761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0" y="1066800"/>
            <a:ext cx="9144000" cy="4648200"/>
          </a:xfrm>
        </p:spPr>
        <p:txBody>
          <a:bodyPr/>
          <a:lstStyle/>
          <a:p>
            <a:pPr eaLnBrk="1" hangingPunct="1"/>
            <a:r>
              <a:rPr lang="en-US" sz="2400" dirty="0">
                <a:latin typeface="Arial" pitchFamily="34" charset="0"/>
                <a:cs typeface="Arial" pitchFamily="34" charset="0"/>
              </a:rPr>
              <a:t>Punch List Work</a:t>
            </a:r>
          </a:p>
          <a:p>
            <a:pPr lvl="1"/>
            <a:r>
              <a:rPr lang="en-US" sz="2400" dirty="0">
                <a:latin typeface="Arial" pitchFamily="34" charset="0"/>
                <a:cs typeface="Arial" pitchFamily="34" charset="0"/>
              </a:rPr>
              <a:t>Contractor should complete Punch List work within 5 business days, and submit required documentation within 15 business days (21 calendar days)</a:t>
            </a:r>
          </a:p>
          <a:p>
            <a:pPr lvl="1"/>
            <a:r>
              <a:rPr lang="en-US" sz="2400" dirty="0">
                <a:latin typeface="Arial" pitchFamily="34" charset="0"/>
                <a:cs typeface="Arial" pitchFamily="34" charset="0"/>
              </a:rPr>
              <a:t>The Engineer MAY re-start time if the work is not completed within the allowed time, or MAY agree to extend the 5/15 day requirements</a:t>
            </a:r>
          </a:p>
          <a:p>
            <a:pPr eaLnBrk="1" hangingPunct="1"/>
            <a:r>
              <a:rPr lang="en-US" sz="2400" dirty="0">
                <a:latin typeface="Arial" charset="0"/>
                <a:cs typeface="Arial" charset="0"/>
              </a:rPr>
              <a:t>Punch List complete:</a:t>
            </a:r>
          </a:p>
          <a:p>
            <a:pPr lvl="1"/>
            <a:r>
              <a:rPr lang="en-US" sz="2400" dirty="0">
                <a:latin typeface="Arial" charset="0"/>
                <a:cs typeface="Arial" charset="0"/>
              </a:rPr>
              <a:t>PE enters Punch List Complete date into FIT, Acceptance tab </a:t>
            </a:r>
          </a:p>
          <a:p>
            <a:pPr lvl="1"/>
            <a:r>
              <a:rPr lang="en-US" sz="2400" dirty="0">
                <a:latin typeface="Arial" charset="0"/>
                <a:cs typeface="Arial" charset="0"/>
              </a:rPr>
              <a:t>Email CS that you have entered Punch List Complete </a:t>
            </a:r>
          </a:p>
          <a:p>
            <a:pPr lvl="1"/>
            <a:r>
              <a:rPr lang="en-US" sz="2400" b="1" dirty="0">
                <a:solidFill>
                  <a:schemeClr val="tx2"/>
                </a:solidFill>
                <a:latin typeface="Arial" charset="0"/>
                <a:cs typeface="Arial" charset="0"/>
              </a:rPr>
              <a:t>Do a FIT merge &amp; send!!!!</a:t>
            </a:r>
          </a:p>
          <a:p>
            <a:pPr eaLnBrk="1" hangingPunct="1"/>
            <a:endParaRPr lang="en-US" sz="2000" dirty="0">
              <a:latin typeface="Arial" charset="0"/>
              <a:cs typeface="Arial" charset="0"/>
            </a:endParaRPr>
          </a:p>
        </p:txBody>
      </p:sp>
      <p:sp>
        <p:nvSpPr>
          <p:cNvPr id="10242" name="Rectangle 2"/>
          <p:cNvSpPr>
            <a:spLocks noGrp="1" noChangeArrowheads="1"/>
          </p:cNvSpPr>
          <p:nvPr>
            <p:ph type="title"/>
          </p:nvPr>
        </p:nvSpPr>
        <p:spPr>
          <a:xfrm>
            <a:off x="571500" y="76200"/>
            <a:ext cx="8001000" cy="1295400"/>
          </a:xfrm>
        </p:spPr>
        <p:txBody>
          <a:bodyPr>
            <a:normAutofit fontScale="90000"/>
          </a:bodyPr>
          <a:lstStyle/>
          <a:p>
            <a:pPr algn="ctr">
              <a:defRPr/>
            </a:pPr>
            <a:r>
              <a:rPr lang="en-US" sz="4400" b="1" dirty="0">
                <a:cs typeface="Times New Roman" pitchFamily="18" charset="0"/>
              </a:rPr>
              <a:t>Punch List Complete</a:t>
            </a:r>
            <a:br>
              <a:rPr lang="en-US" sz="2800" b="1" dirty="0">
                <a:cs typeface="Times New Roman" pitchFamily="18" charset="0"/>
              </a:rPr>
            </a:br>
            <a:r>
              <a:rPr lang="en-US" sz="2700" dirty="0">
                <a:cs typeface="Times New Roman" pitchFamily="18" charset="0"/>
              </a:rPr>
              <a:t>(</a:t>
            </a:r>
            <a:r>
              <a:rPr lang="en-US" sz="2700" dirty="0">
                <a:latin typeface="Arial" pitchFamily="34" charset="0"/>
                <a:cs typeface="Arial" pitchFamily="34" charset="0"/>
              </a:rPr>
              <a:t>SS 105.11.2.1.4 )</a:t>
            </a:r>
            <a:br>
              <a:rPr lang="en-US" sz="3200" b="1" dirty="0">
                <a:cs typeface="Times New Roman" pitchFamily="18" charset="0"/>
              </a:rPr>
            </a:br>
            <a:endParaRPr lang="en-US" sz="2800" dirty="0">
              <a:cs typeface="Times New Roman" pitchFamily="18" charset="0"/>
            </a:endParaRPr>
          </a:p>
        </p:txBody>
      </p:sp>
      <p:sp>
        <p:nvSpPr>
          <p:cNvPr id="2" name="TextBox 1">
            <a:extLst>
              <a:ext uri="{FF2B5EF4-FFF2-40B4-BE49-F238E27FC236}">
                <a16:creationId xmlns:a16="http://schemas.microsoft.com/office/drawing/2014/main" id="{A20F5D58-8867-4D26-BB50-1CA36AF040A4}"/>
              </a:ext>
            </a:extLst>
          </p:cNvPr>
          <p:cNvSpPr txBox="1"/>
          <p:nvPr/>
        </p:nvSpPr>
        <p:spPr>
          <a:xfrm>
            <a:off x="6096000" y="5867400"/>
            <a:ext cx="2476500" cy="461665"/>
          </a:xfrm>
          <a:prstGeom prst="rect">
            <a:avLst/>
          </a:prstGeom>
          <a:noFill/>
        </p:spPr>
        <p:txBody>
          <a:bodyPr wrap="square" rtlCol="0">
            <a:spAutoFit/>
          </a:bodyPr>
          <a:lstStyle/>
          <a:p>
            <a:r>
              <a:rPr lang="en-US" dirty="0">
                <a:latin typeface="Arial" charset="0"/>
                <a:cs typeface="Arial" charset="0"/>
              </a:rPr>
              <a:t>FSUG p 44 &amp; 46</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152400" y="914400"/>
            <a:ext cx="8839200" cy="4724400"/>
          </a:xfrm>
        </p:spPr>
        <p:txBody>
          <a:bodyPr/>
          <a:lstStyle/>
          <a:p>
            <a:endParaRPr lang="en-US" sz="2400" dirty="0">
              <a:latin typeface="Arial" charset="0"/>
              <a:cs typeface="Arial" charset="0"/>
            </a:endParaRPr>
          </a:p>
          <a:p>
            <a:r>
              <a:rPr lang="en-US" sz="2400" dirty="0">
                <a:latin typeface="Arial" charset="0"/>
                <a:cs typeface="Arial" charset="0"/>
              </a:rPr>
              <a:t>All Punch List items (including all documents), contract, and change order work are completed in the field </a:t>
            </a:r>
            <a:r>
              <a:rPr lang="en-US" sz="2400" b="1" dirty="0">
                <a:solidFill>
                  <a:srgbClr val="FF0000"/>
                </a:solidFill>
                <a:latin typeface="Arial" charset="0"/>
                <a:cs typeface="Arial" charset="0"/>
              </a:rPr>
              <a:t>AND|</a:t>
            </a:r>
            <a:br>
              <a:rPr lang="en-US" sz="2400" dirty="0">
                <a:latin typeface="Arial" charset="0"/>
                <a:cs typeface="Arial" charset="0"/>
              </a:rPr>
            </a:br>
            <a:r>
              <a:rPr lang="en-US" sz="2400" dirty="0">
                <a:latin typeface="Arial" charset="0"/>
                <a:cs typeface="Arial" charset="0"/>
              </a:rPr>
              <a:t>Punch list complete entered was in FIT. </a:t>
            </a:r>
          </a:p>
          <a:p>
            <a:r>
              <a:rPr lang="en-US" sz="2400" dirty="0">
                <a:latin typeface="Arial" charset="0"/>
                <a:cs typeface="Arial" charset="0"/>
              </a:rPr>
              <a:t>PE enters date in </a:t>
            </a:r>
            <a:r>
              <a:rPr lang="en-US" sz="2400" dirty="0" err="1">
                <a:latin typeface="Arial" charset="0"/>
                <a:cs typeface="Arial" charset="0"/>
              </a:rPr>
              <a:t>FieldManager</a:t>
            </a:r>
            <a:r>
              <a:rPr lang="en-US" sz="2400" dirty="0">
                <a:latin typeface="Arial" charset="0"/>
                <a:cs typeface="Arial" charset="0"/>
              </a:rPr>
              <a:t> All Contract Work Complete, Acceptance tab.  </a:t>
            </a:r>
          </a:p>
          <a:p>
            <a:r>
              <a:rPr lang="en-US" sz="2400" dirty="0">
                <a:latin typeface="Arial" charset="0"/>
                <a:cs typeface="Arial" charset="0"/>
              </a:rPr>
              <a:t>PE sends Outbox. </a:t>
            </a:r>
          </a:p>
          <a:p>
            <a:r>
              <a:rPr lang="en-US" sz="2400" dirty="0">
                <a:latin typeface="Arial" charset="0"/>
                <a:cs typeface="Arial" charset="0"/>
              </a:rPr>
              <a:t>PE completes FIT Send.   </a:t>
            </a:r>
            <a:r>
              <a:rPr lang="en-US" sz="2400" dirty="0">
                <a:solidFill>
                  <a:srgbClr val="FF0000"/>
                </a:solidFill>
                <a:highlight>
                  <a:srgbClr val="FFFF00"/>
                </a:highlight>
                <a:latin typeface="Arial" charset="0"/>
                <a:cs typeface="Arial" charset="0"/>
              </a:rPr>
              <a:t>PE EMAILS PM and CS</a:t>
            </a:r>
          </a:p>
          <a:p>
            <a:pPr eaLnBrk="1" hangingPunct="1"/>
            <a:r>
              <a:rPr lang="en-US" sz="2400" dirty="0">
                <a:latin typeface="Arial" charset="0"/>
                <a:cs typeface="Arial" charset="0"/>
              </a:rPr>
              <a:t>All Contract Work Complete is </a:t>
            </a:r>
            <a:r>
              <a:rPr lang="en-US" sz="2400" b="1" dirty="0">
                <a:latin typeface="Arial" charset="0"/>
                <a:cs typeface="Arial" charset="0"/>
              </a:rPr>
              <a:t>not entered </a:t>
            </a:r>
            <a:r>
              <a:rPr lang="en-US" sz="2400" dirty="0">
                <a:latin typeface="Arial" charset="0"/>
                <a:cs typeface="Arial" charset="0"/>
              </a:rPr>
              <a:t>until Plant Establishment is complete for Contracts with Plant Establishment. PE must enter the initial planting date and Establishment Period (1 or 2 years) in FIT (FSUG p 44)</a:t>
            </a:r>
          </a:p>
          <a:p>
            <a:pPr eaLnBrk="1" hangingPunct="1"/>
            <a:endParaRPr lang="en-US" sz="2800" dirty="0"/>
          </a:p>
        </p:txBody>
      </p:sp>
      <p:sp>
        <p:nvSpPr>
          <p:cNvPr id="10242" name="Rectangle 2"/>
          <p:cNvSpPr>
            <a:spLocks noGrp="1" noChangeArrowheads="1"/>
          </p:cNvSpPr>
          <p:nvPr>
            <p:ph type="title"/>
          </p:nvPr>
        </p:nvSpPr>
        <p:spPr>
          <a:xfrm>
            <a:off x="457200" y="304800"/>
            <a:ext cx="8001000" cy="838200"/>
          </a:xfrm>
        </p:spPr>
        <p:txBody>
          <a:bodyPr>
            <a:normAutofit fontScale="90000"/>
          </a:bodyPr>
          <a:lstStyle/>
          <a:p>
            <a:pPr algn="ctr" eaLnBrk="1" hangingPunct="1">
              <a:defRPr/>
            </a:pPr>
            <a:r>
              <a:rPr lang="en-US" sz="4000" dirty="0">
                <a:cs typeface="Times New Roman" pitchFamily="18" charset="0"/>
              </a:rPr>
              <a:t>All C</a:t>
            </a:r>
            <a:r>
              <a:rPr lang="en-US" sz="4000" b="1" dirty="0">
                <a:cs typeface="Times New Roman" pitchFamily="18" charset="0"/>
              </a:rPr>
              <a:t>ontract Work Complete</a:t>
            </a:r>
            <a:br>
              <a:rPr lang="en-US" sz="4000" b="1" dirty="0">
                <a:cs typeface="Times New Roman" pitchFamily="18" charset="0"/>
              </a:rPr>
            </a:br>
            <a:endParaRPr lang="en-US" sz="4000" dirty="0">
              <a:cs typeface="Times New Roman" pitchFamily="18" charset="0"/>
            </a:endParaRPr>
          </a:p>
        </p:txBody>
      </p:sp>
      <p:sp>
        <p:nvSpPr>
          <p:cNvPr id="2" name="TextBox 1">
            <a:extLst>
              <a:ext uri="{FF2B5EF4-FFF2-40B4-BE49-F238E27FC236}">
                <a16:creationId xmlns:a16="http://schemas.microsoft.com/office/drawing/2014/main" id="{518437AB-FE02-496E-82CB-08C22BE5D25A}"/>
              </a:ext>
            </a:extLst>
          </p:cNvPr>
          <p:cNvSpPr txBox="1"/>
          <p:nvPr/>
        </p:nvSpPr>
        <p:spPr>
          <a:xfrm>
            <a:off x="6646985" y="5931877"/>
            <a:ext cx="2362200" cy="461665"/>
          </a:xfrm>
          <a:prstGeom prst="rect">
            <a:avLst/>
          </a:prstGeom>
          <a:noFill/>
        </p:spPr>
        <p:txBody>
          <a:bodyPr wrap="square" rtlCol="0">
            <a:spAutoFit/>
          </a:bodyPr>
          <a:lstStyle/>
          <a:p>
            <a:r>
              <a:rPr lang="en-US" dirty="0"/>
              <a:t>FSUG p 5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0" y="914400"/>
            <a:ext cx="9130990" cy="5105400"/>
          </a:xfrm>
        </p:spPr>
        <p:txBody>
          <a:bodyPr/>
          <a:lstStyle/>
          <a:p>
            <a:pPr marL="365125" lvl="1" indent="-255588">
              <a:spcBef>
                <a:spcPts val="400"/>
              </a:spcBef>
              <a:buSzPct val="68000"/>
              <a:buFont typeface="Wingdings 3" pitchFamily="18" charset="2"/>
              <a:buChar char=""/>
            </a:pPr>
            <a:r>
              <a:rPr lang="en-US" sz="2600" dirty="0">
                <a:latin typeface="Arial" charset="0"/>
                <a:cs typeface="Arial" charset="0"/>
              </a:rPr>
              <a:t>Conditional Final Acceptance is granted when:</a:t>
            </a:r>
          </a:p>
          <a:p>
            <a:pPr lvl="2"/>
            <a:r>
              <a:rPr lang="en-US" sz="2600" b="1" dirty="0">
                <a:solidFill>
                  <a:srgbClr val="FF0000"/>
                </a:solidFill>
                <a:latin typeface="Arial" charset="0"/>
                <a:cs typeface="Arial" charset="0"/>
              </a:rPr>
              <a:t>All Contract Work Complete Date is entered in FM</a:t>
            </a:r>
            <a:br>
              <a:rPr lang="en-US" sz="2600" b="1" dirty="0">
                <a:solidFill>
                  <a:srgbClr val="FF0000"/>
                </a:solidFill>
                <a:latin typeface="Arial" charset="0"/>
                <a:cs typeface="Arial" charset="0"/>
              </a:rPr>
            </a:br>
            <a:r>
              <a:rPr lang="en-US" sz="2600" b="1" dirty="0">
                <a:solidFill>
                  <a:srgbClr val="FF0000"/>
                </a:solidFill>
                <a:latin typeface="Arial" charset="0"/>
                <a:cs typeface="Arial" charset="0"/>
              </a:rPr>
              <a:t>EMAIL CS</a:t>
            </a:r>
          </a:p>
          <a:p>
            <a:pPr eaLnBrk="1" hangingPunct="1"/>
            <a:r>
              <a:rPr lang="en-US" sz="2600" dirty="0">
                <a:latin typeface="Arial" charset="0"/>
                <a:cs typeface="Arial" charset="0"/>
              </a:rPr>
              <a:t>Conditional Final Acceptance relieves the contractor of maintenance responsibility for the work</a:t>
            </a:r>
          </a:p>
          <a:p>
            <a:pPr eaLnBrk="1" hangingPunct="1"/>
            <a:r>
              <a:rPr lang="en-US" sz="2600" dirty="0">
                <a:latin typeface="Arial" charset="0"/>
                <a:cs typeface="Arial" charset="0"/>
              </a:rPr>
              <a:t>PM may wish to include silt fence removal, if it will need to be done at a later time. </a:t>
            </a:r>
          </a:p>
          <a:p>
            <a:pPr eaLnBrk="1" hangingPunct="1"/>
            <a:r>
              <a:rPr lang="en-US" sz="2600" dirty="0">
                <a:latin typeface="Arial" charset="0"/>
                <a:cs typeface="Arial" charset="0"/>
              </a:rPr>
              <a:t>CS adds 70% establishment if NOT </a:t>
            </a:r>
            <a:r>
              <a:rPr lang="en-US" sz="2600" dirty="0" err="1">
                <a:latin typeface="Arial" charset="0"/>
                <a:cs typeface="Arial" charset="0"/>
              </a:rPr>
              <a:t>req’d</a:t>
            </a:r>
            <a:r>
              <a:rPr lang="en-US" sz="2600" dirty="0">
                <a:latin typeface="Arial" charset="0"/>
                <a:cs typeface="Arial" charset="0"/>
              </a:rPr>
              <a:t> as condition of final and not met</a:t>
            </a:r>
          </a:p>
          <a:p>
            <a:pPr eaLnBrk="1" hangingPunct="1"/>
            <a:r>
              <a:rPr lang="en-US" sz="2600" b="1" dirty="0">
                <a:solidFill>
                  <a:srgbClr val="FF0000"/>
                </a:solidFill>
                <a:latin typeface="Arial" charset="0"/>
                <a:cs typeface="Arial" charset="0"/>
              </a:rPr>
              <a:t>PE/PM notifies CS when to issue CFA and any conditions to include</a:t>
            </a:r>
          </a:p>
          <a:p>
            <a:pPr eaLnBrk="1" hangingPunct="1"/>
            <a:endParaRPr lang="en-US" sz="2400" dirty="0">
              <a:latin typeface="Arial" charset="0"/>
              <a:cs typeface="Arial" charset="0"/>
            </a:endParaRPr>
          </a:p>
          <a:p>
            <a:pPr eaLnBrk="1" hangingPunct="1"/>
            <a:endParaRPr lang="en-US" sz="2800" dirty="0"/>
          </a:p>
        </p:txBody>
      </p:sp>
      <p:sp>
        <p:nvSpPr>
          <p:cNvPr id="10242" name="Rectangle 2"/>
          <p:cNvSpPr>
            <a:spLocks noGrp="1" noChangeArrowheads="1"/>
          </p:cNvSpPr>
          <p:nvPr>
            <p:ph type="title"/>
          </p:nvPr>
        </p:nvSpPr>
        <p:spPr>
          <a:xfrm>
            <a:off x="457200" y="12551"/>
            <a:ext cx="8001000" cy="762000"/>
          </a:xfrm>
        </p:spPr>
        <p:txBody>
          <a:bodyPr>
            <a:normAutofit/>
          </a:bodyPr>
          <a:lstStyle/>
          <a:p>
            <a:pPr algn="ctr" eaLnBrk="1" hangingPunct="1">
              <a:defRPr/>
            </a:pPr>
            <a:r>
              <a:rPr lang="en-US" sz="4000" b="1" dirty="0">
                <a:cs typeface="Times New Roman" pitchFamily="18" charset="0"/>
              </a:rPr>
              <a:t>Conditional Final Acceptance</a:t>
            </a:r>
            <a:endParaRPr lang="en-US" sz="4000" dirty="0">
              <a:cs typeface="Times New Roman"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304800" y="762000"/>
            <a:ext cx="8686800" cy="4864100"/>
          </a:xfrm>
        </p:spPr>
        <p:txBody>
          <a:bodyPr/>
          <a:lstStyle/>
          <a:p>
            <a:pPr eaLnBrk="1" hangingPunct="1"/>
            <a:r>
              <a:rPr lang="en-US" sz="2000" dirty="0">
                <a:latin typeface="+mj-lt"/>
                <a:cs typeface="Arial" charset="0"/>
              </a:rPr>
              <a:t>PE submits project records to PM for Regional Records Review</a:t>
            </a:r>
          </a:p>
          <a:p>
            <a:pPr eaLnBrk="1" hangingPunct="1"/>
            <a:r>
              <a:rPr lang="en-US" sz="2000" dirty="0">
                <a:latin typeface="+mj-lt"/>
                <a:cs typeface="Arial" charset="0"/>
              </a:rPr>
              <a:t>PE submits materials records to PM for Materials Review</a:t>
            </a:r>
          </a:p>
          <a:p>
            <a:r>
              <a:rPr lang="en-US" sz="2000" dirty="0">
                <a:latin typeface="+mj-lt"/>
                <a:cs typeface="Arial" charset="0"/>
              </a:rPr>
              <a:t>PM coordinates Contract Items Review (DT2076) and </a:t>
            </a:r>
            <a:r>
              <a:rPr lang="en-US" sz="2000" dirty="0">
                <a:latin typeface="+mj-lt"/>
              </a:rPr>
              <a:t>emails Contract Specialist to enter date in PT when the review of the final boxes begins</a:t>
            </a:r>
            <a:endParaRPr lang="en-US" sz="2000" dirty="0">
              <a:latin typeface="+mj-lt"/>
              <a:cs typeface="Arial" charset="0"/>
            </a:endParaRPr>
          </a:p>
          <a:p>
            <a:r>
              <a:rPr lang="en-US" sz="2000" dirty="0">
                <a:latin typeface="+mj-lt"/>
              </a:rPr>
              <a:t>When the reviewer completes the Contract Items Review (DT2076) and the PM accepts the project records as complete and accurate, CS enters this date in PT</a:t>
            </a:r>
          </a:p>
          <a:p>
            <a:r>
              <a:rPr lang="en-US" sz="2000" dirty="0">
                <a:latin typeface="+mj-lt"/>
                <a:cs typeface="Arial" charset="0"/>
              </a:rPr>
              <a:t>When the records review is complete, PM hands in/emails items 1-13 (SWR Const Admin Guide p 11-12) to CS for entry of dates in PT and distribution/filing of various records</a:t>
            </a:r>
          </a:p>
          <a:p>
            <a:pPr lvl="1"/>
            <a:r>
              <a:rPr lang="en-US" sz="1600" dirty="0" err="1">
                <a:latin typeface="+mj-lt"/>
                <a:cs typeface="Arial" charset="0"/>
              </a:rPr>
              <a:t>Thumbdrive</a:t>
            </a:r>
            <a:r>
              <a:rPr lang="en-US" sz="1600" dirty="0">
                <a:latin typeface="+mj-lt"/>
                <a:cs typeface="Arial" charset="0"/>
              </a:rPr>
              <a:t> file structure if E-Finals</a:t>
            </a:r>
          </a:p>
          <a:p>
            <a:pPr marL="109537" indent="0">
              <a:buNone/>
            </a:pPr>
            <a:endParaRPr lang="en-US" sz="2000" dirty="0">
              <a:latin typeface="+mj-lt"/>
              <a:cs typeface="Arial" charset="0"/>
            </a:endParaRPr>
          </a:p>
          <a:p>
            <a:pPr lvl="1"/>
            <a:r>
              <a:rPr lang="en-US" sz="1600" dirty="0">
                <a:latin typeface="+mj-lt"/>
                <a:cs typeface="Arial" charset="0"/>
              </a:rPr>
              <a:t>Be sure Report of Contractor Performance’s are signed before handing into CS</a:t>
            </a:r>
          </a:p>
          <a:p>
            <a:pPr lvl="1"/>
            <a:r>
              <a:rPr lang="en-US" sz="1600" dirty="0" err="1">
                <a:latin typeface="+mj-lt"/>
                <a:cs typeface="Arial" charset="0"/>
              </a:rPr>
              <a:t>Asbuilts</a:t>
            </a:r>
            <a:r>
              <a:rPr lang="en-US" sz="1600" dirty="0">
                <a:latin typeface="+mj-lt"/>
                <a:cs typeface="Arial" charset="0"/>
              </a:rPr>
              <a:t> – Please follow instructions  #13 of CAG page 12</a:t>
            </a:r>
          </a:p>
          <a:p>
            <a:pPr lvl="1"/>
            <a:r>
              <a:rPr lang="en-US" sz="1600" dirty="0">
                <a:latin typeface="+mj-lt"/>
                <a:cs typeface="Arial" charset="0"/>
              </a:rPr>
              <a:t>Bench Marks Common Issues (Pat Stankiewicz)</a:t>
            </a:r>
          </a:p>
          <a:p>
            <a:pPr eaLnBrk="1" hangingPunct="1"/>
            <a:endParaRPr lang="en-US" sz="2800" dirty="0"/>
          </a:p>
        </p:txBody>
      </p:sp>
      <p:sp>
        <p:nvSpPr>
          <p:cNvPr id="10242" name="Rectangle 2"/>
          <p:cNvSpPr>
            <a:spLocks noGrp="1" noChangeArrowheads="1"/>
          </p:cNvSpPr>
          <p:nvPr>
            <p:ph type="title"/>
          </p:nvPr>
        </p:nvSpPr>
        <p:spPr>
          <a:xfrm>
            <a:off x="533400" y="0"/>
            <a:ext cx="8001000" cy="762000"/>
          </a:xfrm>
        </p:spPr>
        <p:txBody>
          <a:bodyPr>
            <a:normAutofit/>
          </a:bodyPr>
          <a:lstStyle/>
          <a:p>
            <a:pPr algn="ctr" eaLnBrk="1" hangingPunct="1">
              <a:defRPr/>
            </a:pPr>
            <a:r>
              <a:rPr lang="en-US" sz="4000" b="1" dirty="0">
                <a:cs typeface="Times New Roman" pitchFamily="18" charset="0"/>
              </a:rPr>
              <a:t>Regional Records Review</a:t>
            </a:r>
            <a:endParaRPr lang="en-US" sz="4000" dirty="0">
              <a:cs typeface="Times New Roman" pitchFamily="18" charset="0"/>
            </a:endParaRPr>
          </a:p>
        </p:txBody>
      </p:sp>
      <p:sp>
        <p:nvSpPr>
          <p:cNvPr id="4" name="TextBox 3"/>
          <p:cNvSpPr txBox="1"/>
          <p:nvPr/>
        </p:nvSpPr>
        <p:spPr>
          <a:xfrm>
            <a:off x="5715000" y="5626100"/>
            <a:ext cx="3276600" cy="523220"/>
          </a:xfrm>
          <a:prstGeom prst="rect">
            <a:avLst/>
          </a:prstGeom>
          <a:noFill/>
        </p:spPr>
        <p:txBody>
          <a:bodyPr wrap="square" rtlCol="0">
            <a:spAutoFit/>
          </a:bodyPr>
          <a:lstStyle/>
          <a:p>
            <a:r>
              <a:rPr lang="en-US" sz="2800" dirty="0">
                <a:latin typeface="+mj-lt"/>
              </a:rPr>
              <a:t>* See SWIG 8-75-5</a:t>
            </a:r>
          </a:p>
        </p:txBody>
      </p:sp>
      <p:pic>
        <p:nvPicPr>
          <p:cNvPr id="5" name="Picture 4">
            <a:extLst>
              <a:ext uri="{FF2B5EF4-FFF2-40B4-BE49-F238E27FC236}">
                <a16:creationId xmlns:a16="http://schemas.microsoft.com/office/drawing/2014/main" id="{0A03D23D-9938-4130-92AD-ECBD7F10830E}"/>
              </a:ext>
            </a:extLst>
          </p:cNvPr>
          <p:cNvPicPr>
            <a:picLocks noChangeAspect="1"/>
          </p:cNvPicPr>
          <p:nvPr/>
        </p:nvPicPr>
        <p:blipFill>
          <a:blip r:embed="rId3"/>
          <a:stretch>
            <a:fillRect/>
          </a:stretch>
        </p:blipFill>
        <p:spPr>
          <a:xfrm>
            <a:off x="4267200" y="4110086"/>
            <a:ext cx="1676398" cy="700039"/>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304800" y="838200"/>
            <a:ext cx="8610600" cy="4876800"/>
          </a:xfrm>
        </p:spPr>
        <p:txBody>
          <a:bodyPr/>
          <a:lstStyle/>
          <a:p>
            <a:pPr eaLnBrk="1" hangingPunct="1"/>
            <a:r>
              <a:rPr lang="en-US" sz="2400" dirty="0">
                <a:latin typeface="Arial" charset="0"/>
                <a:cs typeface="Arial" charset="0"/>
              </a:rPr>
              <a:t>PE submits materials records to PM for Materials Review</a:t>
            </a:r>
          </a:p>
          <a:p>
            <a:pPr lvl="1">
              <a:buFont typeface="Arial" panose="020B0604020202020204" pitchFamily="34" charset="0"/>
              <a:buChar char="•"/>
            </a:pPr>
            <a:r>
              <a:rPr lang="en-US" sz="2000" dirty="0">
                <a:latin typeface="Arial" charset="0"/>
                <a:cs typeface="Arial" charset="0"/>
              </a:rPr>
              <a:t>Materials crew logs in the project in their </a:t>
            </a:r>
            <a:r>
              <a:rPr lang="en-US" sz="2000" dirty="0" err="1">
                <a:latin typeface="Arial" charset="0"/>
                <a:cs typeface="Arial" charset="0"/>
              </a:rPr>
              <a:t>matls</a:t>
            </a:r>
            <a:r>
              <a:rPr lang="en-US" sz="2000" dirty="0">
                <a:latin typeface="Arial" charset="0"/>
                <a:cs typeface="Arial" charset="0"/>
              </a:rPr>
              <a:t> binder, not PDS Staff</a:t>
            </a:r>
          </a:p>
          <a:p>
            <a:pPr lvl="1">
              <a:buFont typeface="Arial" panose="020B0604020202020204" pitchFamily="34" charset="0"/>
              <a:buChar char="•"/>
            </a:pPr>
            <a:r>
              <a:rPr lang="en-US" sz="2000" dirty="0">
                <a:latin typeface="Arial" charset="0"/>
                <a:cs typeface="Arial" charset="0"/>
              </a:rPr>
              <a:t>Travis in Lax is signing for us in Madison till position is filled.  If Matt says </a:t>
            </a:r>
            <a:r>
              <a:rPr lang="en-US" sz="2000" dirty="0" err="1">
                <a:latin typeface="Arial" charset="0"/>
                <a:cs typeface="Arial" charset="0"/>
              </a:rPr>
              <a:t>Matls</a:t>
            </a:r>
            <a:r>
              <a:rPr lang="en-US" sz="2000" dirty="0">
                <a:latin typeface="Arial" charset="0"/>
                <a:cs typeface="Arial" charset="0"/>
              </a:rPr>
              <a:t> looks good and it is going up to Lax for signature, we can accept his email and move forward with the Semi Final</a:t>
            </a:r>
          </a:p>
          <a:p>
            <a:pPr marL="109537" indent="0" algn="ctr">
              <a:buNone/>
            </a:pPr>
            <a:br>
              <a:rPr lang="en-US" sz="2000" b="1" dirty="0">
                <a:latin typeface="Arial" charset="0"/>
                <a:cs typeface="Arial" charset="0"/>
              </a:rPr>
            </a:br>
            <a:r>
              <a:rPr lang="en-US" sz="2000" b="1" dirty="0">
                <a:latin typeface="Arial" charset="0"/>
                <a:cs typeface="Arial" charset="0"/>
              </a:rPr>
              <a:t>Why is it important to have </a:t>
            </a:r>
            <a:r>
              <a:rPr lang="en-US" sz="2000" b="1" dirty="0" err="1">
                <a:latin typeface="Arial" charset="0"/>
                <a:cs typeface="Arial" charset="0"/>
              </a:rPr>
              <a:t>Matls</a:t>
            </a:r>
            <a:r>
              <a:rPr lang="en-US" sz="2000" b="1" dirty="0">
                <a:latin typeface="Arial" charset="0"/>
                <a:cs typeface="Arial" charset="0"/>
              </a:rPr>
              <a:t> approved before sending SF?</a:t>
            </a:r>
            <a:br>
              <a:rPr lang="en-US" sz="2000" b="1" dirty="0">
                <a:latin typeface="Arial" charset="0"/>
                <a:cs typeface="Arial" charset="0"/>
              </a:rPr>
            </a:br>
            <a:endParaRPr lang="en-US" sz="2000" b="1" dirty="0">
              <a:latin typeface="Arial" charset="0"/>
              <a:cs typeface="Arial" charset="0"/>
            </a:endParaRPr>
          </a:p>
          <a:p>
            <a:pPr lvl="1"/>
            <a:r>
              <a:rPr lang="en-US" sz="2000" dirty="0"/>
              <a:t>To review required materials certifications for compliance</a:t>
            </a:r>
          </a:p>
          <a:p>
            <a:pPr lvl="1"/>
            <a:r>
              <a:rPr lang="en-US" sz="2000" dirty="0">
                <a:latin typeface="Arial" charset="0"/>
                <a:cs typeface="Arial" charset="0"/>
              </a:rPr>
              <a:t>To verify testing has been completed with passing results</a:t>
            </a:r>
          </a:p>
          <a:p>
            <a:pPr lvl="1"/>
            <a:r>
              <a:rPr lang="en-US" sz="2000" dirty="0">
                <a:latin typeface="Arial" charset="0"/>
                <a:cs typeface="Arial" charset="0"/>
              </a:rPr>
              <a:t>If there are material exceptions (failing tests or missing certs), this is  documented on the DT1310 and addressed consistently with the contractor (remove and replace, left in place with credit to DOT, </a:t>
            </a:r>
            <a:r>
              <a:rPr lang="en-US" sz="2000" dirty="0" err="1">
                <a:latin typeface="Arial" charset="0"/>
                <a:cs typeface="Arial" charset="0"/>
              </a:rPr>
              <a:t>etc</a:t>
            </a:r>
            <a:r>
              <a:rPr lang="en-US" sz="2000" dirty="0">
                <a:latin typeface="Arial" charset="0"/>
                <a:cs typeface="Arial" charset="0"/>
              </a:rPr>
              <a:t>)</a:t>
            </a:r>
          </a:p>
          <a:p>
            <a:pPr lvl="1"/>
            <a:r>
              <a:rPr lang="en-US" sz="2000" dirty="0">
                <a:latin typeface="Arial" charset="0"/>
                <a:cs typeface="Arial" charset="0"/>
              </a:rPr>
              <a:t>Harder to get the money back from the Prime after SF is signed</a:t>
            </a:r>
          </a:p>
          <a:p>
            <a:pPr lvl="1"/>
            <a:endParaRPr lang="en-US" sz="2000" dirty="0">
              <a:latin typeface="Arial" charset="0"/>
              <a:cs typeface="Arial" charset="0"/>
            </a:endParaRPr>
          </a:p>
          <a:p>
            <a:pPr eaLnBrk="1" hangingPunct="1"/>
            <a:endParaRPr lang="en-US" sz="2800" dirty="0"/>
          </a:p>
        </p:txBody>
      </p:sp>
      <p:sp>
        <p:nvSpPr>
          <p:cNvPr id="10242" name="Rectangle 2"/>
          <p:cNvSpPr>
            <a:spLocks noGrp="1" noChangeArrowheads="1"/>
          </p:cNvSpPr>
          <p:nvPr>
            <p:ph type="title"/>
          </p:nvPr>
        </p:nvSpPr>
        <p:spPr>
          <a:xfrm>
            <a:off x="457200" y="76200"/>
            <a:ext cx="8001000" cy="762000"/>
          </a:xfrm>
        </p:spPr>
        <p:txBody>
          <a:bodyPr>
            <a:normAutofit/>
          </a:bodyPr>
          <a:lstStyle/>
          <a:p>
            <a:pPr algn="ctr" eaLnBrk="1" hangingPunct="1">
              <a:defRPr/>
            </a:pPr>
            <a:r>
              <a:rPr lang="en-US" sz="4000" b="1" dirty="0">
                <a:cs typeface="Times New Roman" pitchFamily="18" charset="0"/>
              </a:rPr>
              <a:t>Materials Reminders</a:t>
            </a:r>
            <a:endParaRPr lang="en-US" sz="4000" dirty="0">
              <a:cs typeface="Times New Roman" pitchFamily="18" charset="0"/>
            </a:endParaRPr>
          </a:p>
        </p:txBody>
      </p:sp>
    </p:spTree>
    <p:extLst>
      <p:ext uri="{BB962C8B-B14F-4D97-AF65-F5344CB8AC3E}">
        <p14:creationId xmlns:p14="http://schemas.microsoft.com/office/powerpoint/2010/main" val="34689393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3" name="Rectangle 3"/>
          <p:cNvSpPr>
            <a:spLocks noGrp="1" noChangeArrowheads="1"/>
          </p:cNvSpPr>
          <p:nvPr>
            <p:ph idx="1"/>
          </p:nvPr>
        </p:nvSpPr>
        <p:spPr>
          <a:xfrm>
            <a:off x="76200" y="920750"/>
            <a:ext cx="8915400" cy="4476750"/>
          </a:xfrm>
        </p:spPr>
        <p:txBody>
          <a:bodyPr/>
          <a:lstStyle/>
          <a:p>
            <a:pPr eaLnBrk="1" hangingPunct="1"/>
            <a:r>
              <a:rPr lang="en-US" dirty="0"/>
              <a:t>ASP 4 - provides guidance on when and how much additional retainage </a:t>
            </a:r>
            <a:r>
              <a:rPr lang="en-US" b="1" dirty="0"/>
              <a:t>MAY</a:t>
            </a:r>
            <a:r>
              <a:rPr lang="en-US" dirty="0"/>
              <a:t> be released to the contractor </a:t>
            </a:r>
          </a:p>
          <a:p>
            <a:pPr eaLnBrk="1" hangingPunct="1"/>
            <a:r>
              <a:rPr lang="en-US" sz="2700" dirty="0"/>
              <a:t>Substantial Completion – PM </a:t>
            </a:r>
            <a:r>
              <a:rPr lang="en-US" sz="2700" b="1" dirty="0"/>
              <a:t>MAY</a:t>
            </a:r>
            <a:r>
              <a:rPr lang="en-US" sz="2700" dirty="0"/>
              <a:t> reduce retainage to 75% of the original amount retained only if requested by Prime Contractor and certain conditions are met.</a:t>
            </a:r>
          </a:p>
          <a:p>
            <a:pPr eaLnBrk="1" hangingPunct="1"/>
            <a:r>
              <a:rPr lang="en-US" sz="2700" dirty="0"/>
              <a:t>Semi-Final Estimate – PM MAY reduce retainage to 10% of the original amount retained, or $5000, whichever is greater</a:t>
            </a:r>
          </a:p>
          <a:p>
            <a:pPr eaLnBrk="1" hangingPunct="1"/>
            <a:r>
              <a:rPr lang="en-US" sz="2700" dirty="0"/>
              <a:t>Final Estimate – retainage is reduced to zero when the final estimate is sent</a:t>
            </a:r>
          </a:p>
          <a:p>
            <a:pPr eaLnBrk="1" hangingPunct="1"/>
            <a:endParaRPr lang="en-US" dirty="0"/>
          </a:p>
        </p:txBody>
      </p:sp>
      <p:sp>
        <p:nvSpPr>
          <p:cNvPr id="56322" name="Rectangle 2"/>
          <p:cNvSpPr>
            <a:spLocks noGrp="1" noChangeArrowheads="1"/>
          </p:cNvSpPr>
          <p:nvPr>
            <p:ph type="title"/>
          </p:nvPr>
        </p:nvSpPr>
        <p:spPr>
          <a:xfrm>
            <a:off x="685800" y="12700"/>
            <a:ext cx="7772400" cy="838200"/>
          </a:xfrm>
        </p:spPr>
        <p:txBody>
          <a:bodyPr>
            <a:normAutofit/>
          </a:bodyPr>
          <a:lstStyle/>
          <a:p>
            <a:pPr algn="ctr" eaLnBrk="1" hangingPunct="1">
              <a:defRPr/>
            </a:pPr>
            <a:r>
              <a:rPr lang="en-US" sz="4000" dirty="0"/>
              <a:t>Reducing Retainer</a:t>
            </a:r>
            <a:endParaRPr lang="en-US" sz="4000" dirty="0">
              <a:solidFill>
                <a:srgbClr val="FF0000"/>
              </a:solidFill>
            </a:endParaRPr>
          </a:p>
        </p:txBody>
      </p:sp>
      <p:sp>
        <p:nvSpPr>
          <p:cNvPr id="4" name="TextBox 3"/>
          <p:cNvSpPr txBox="1"/>
          <p:nvPr/>
        </p:nvSpPr>
        <p:spPr>
          <a:xfrm>
            <a:off x="5715000" y="5467350"/>
            <a:ext cx="3276600" cy="523220"/>
          </a:xfrm>
          <a:prstGeom prst="rect">
            <a:avLst/>
          </a:prstGeom>
          <a:noFill/>
        </p:spPr>
        <p:txBody>
          <a:bodyPr wrap="square" rtlCol="0">
            <a:spAutoFit/>
          </a:bodyPr>
          <a:lstStyle/>
          <a:p>
            <a:r>
              <a:rPr lang="en-US" sz="2800" dirty="0">
                <a:latin typeface="+mj-lt"/>
              </a:rPr>
              <a:t>* See SWIG 8-75-1</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3" name="Rectangle 3"/>
          <p:cNvSpPr>
            <a:spLocks noGrp="1" noChangeArrowheads="1"/>
          </p:cNvSpPr>
          <p:nvPr>
            <p:ph idx="1"/>
          </p:nvPr>
        </p:nvSpPr>
        <p:spPr>
          <a:xfrm>
            <a:off x="190500" y="1066800"/>
            <a:ext cx="8763000" cy="4267200"/>
          </a:xfrm>
        </p:spPr>
        <p:txBody>
          <a:bodyPr/>
          <a:lstStyle/>
          <a:p>
            <a:r>
              <a:rPr lang="en-US" sz="3000" dirty="0">
                <a:cs typeface="Times New Roman" pitchFamily="18" charset="0"/>
              </a:rPr>
              <a:t>Time Charges Stop Date in the FieldManager Site Times tab controls Liquidated Damages</a:t>
            </a:r>
          </a:p>
          <a:p>
            <a:pPr marL="109537" indent="0">
              <a:buNone/>
            </a:pPr>
            <a:endParaRPr lang="en-US" sz="1200" dirty="0">
              <a:cs typeface="Times New Roman" pitchFamily="18" charset="0"/>
            </a:endParaRPr>
          </a:p>
          <a:p>
            <a:pPr eaLnBrk="1" hangingPunct="1"/>
            <a:r>
              <a:rPr lang="en-US" sz="3000" dirty="0">
                <a:cs typeface="Times New Roman" pitchFamily="18" charset="0"/>
              </a:rPr>
              <a:t>Avoid negative Semi-Finals! Should be looking at potential LD’s, any deficient materials credits and any quantities still to be paid before submitting and approving Semi-Final Estimate</a:t>
            </a:r>
          </a:p>
          <a:p>
            <a:pPr marL="109537" indent="0" eaLnBrk="1" hangingPunct="1">
              <a:buNone/>
            </a:pPr>
            <a:endParaRPr lang="en-US" sz="1200" dirty="0">
              <a:cs typeface="Times New Roman" pitchFamily="18" charset="0"/>
            </a:endParaRPr>
          </a:p>
          <a:p>
            <a:pPr eaLnBrk="1" hangingPunct="1"/>
            <a:r>
              <a:rPr lang="en-US" sz="3000" dirty="0">
                <a:cs typeface="Times New Roman" pitchFamily="18" charset="0"/>
              </a:rPr>
              <a:t>Prefer to have all issues resolved before Semi-Final is sent!</a:t>
            </a:r>
          </a:p>
        </p:txBody>
      </p:sp>
      <p:sp>
        <p:nvSpPr>
          <p:cNvPr id="15362" name="Rectangle 2"/>
          <p:cNvSpPr>
            <a:spLocks noGrp="1" noChangeArrowheads="1"/>
          </p:cNvSpPr>
          <p:nvPr>
            <p:ph type="title"/>
          </p:nvPr>
        </p:nvSpPr>
        <p:spPr>
          <a:xfrm>
            <a:off x="685800" y="228600"/>
            <a:ext cx="7772400" cy="685800"/>
          </a:xfrm>
        </p:spPr>
        <p:txBody>
          <a:bodyPr>
            <a:noAutofit/>
          </a:bodyPr>
          <a:lstStyle/>
          <a:p>
            <a:pPr algn="ctr" eaLnBrk="1" hangingPunct="1">
              <a:defRPr/>
            </a:pPr>
            <a:r>
              <a:rPr lang="en-US" sz="4000" dirty="0">
                <a:cs typeface="Times New Roman" pitchFamily="18" charset="0"/>
              </a:rPr>
              <a:t>Liquidated Damages</a:t>
            </a:r>
            <a:endParaRPr lang="en-US" sz="4000" dirty="0">
              <a:solidFill>
                <a:srgbClr val="FF0000"/>
              </a:solidFill>
              <a:cs typeface="Times New Roman" pitchFamily="18"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152400" y="838200"/>
            <a:ext cx="8801100" cy="4800600"/>
          </a:xfrm>
        </p:spPr>
        <p:txBody>
          <a:bodyPr/>
          <a:lstStyle/>
          <a:p>
            <a:r>
              <a:rPr lang="en-US" dirty="0"/>
              <a:t>All Contract Work Complete, Conditional Final Acceptance, Materials Review dates must be completed prior to sending SF.</a:t>
            </a:r>
          </a:p>
          <a:p>
            <a:r>
              <a:rPr lang="en-US" dirty="0">
                <a:cs typeface="Arial" charset="0"/>
              </a:rPr>
              <a:t>An estimate indicating the engineer has measured and reported all final contract quantities and materials requirements</a:t>
            </a:r>
          </a:p>
          <a:p>
            <a:r>
              <a:rPr lang="en-US" dirty="0"/>
              <a:t>DT2076 Contract Item Review must be completed prior to sending SF. </a:t>
            </a:r>
          </a:p>
          <a:p>
            <a:r>
              <a:rPr lang="en-US" dirty="0"/>
              <a:t>DT2510 Certification of Materials completed. </a:t>
            </a:r>
          </a:p>
          <a:p>
            <a:r>
              <a:rPr lang="en-US" dirty="0"/>
              <a:t>CS checks with Labor Compliance to determine if payment or LC issues should hold up SF. (Payroll clear is not </a:t>
            </a:r>
            <a:r>
              <a:rPr lang="en-US" dirty="0" err="1"/>
              <a:t>req’d</a:t>
            </a:r>
            <a:r>
              <a:rPr lang="en-US" dirty="0"/>
              <a:t> for SF)</a:t>
            </a:r>
          </a:p>
          <a:p>
            <a:endParaRPr lang="en-US" dirty="0"/>
          </a:p>
          <a:p>
            <a:pPr eaLnBrk="1" hangingPunct="1">
              <a:lnSpc>
                <a:spcPct val="90000"/>
              </a:lnSpc>
            </a:pPr>
            <a:endParaRPr lang="en-US" sz="2400" dirty="0">
              <a:cs typeface="Times New Roman" pitchFamily="18" charset="0"/>
            </a:endParaRPr>
          </a:p>
          <a:p>
            <a:pPr eaLnBrk="1" hangingPunct="1"/>
            <a:endParaRPr lang="en-US" sz="2400" dirty="0"/>
          </a:p>
          <a:p>
            <a:pPr eaLnBrk="1" hangingPunct="1"/>
            <a:endParaRPr lang="en-US" sz="2400" dirty="0">
              <a:latin typeface="Arial Narrow" pitchFamily="34" charset="0"/>
              <a:cs typeface="Arial" charset="0"/>
            </a:endParaRPr>
          </a:p>
          <a:p>
            <a:pPr eaLnBrk="1" hangingPunct="1"/>
            <a:endParaRPr lang="en-US" sz="2400" dirty="0">
              <a:latin typeface="Arial" charset="0"/>
              <a:cs typeface="Arial" charset="0"/>
            </a:endParaRPr>
          </a:p>
        </p:txBody>
      </p:sp>
      <p:sp>
        <p:nvSpPr>
          <p:cNvPr id="10242" name="Rectangle 2"/>
          <p:cNvSpPr>
            <a:spLocks noGrp="1" noChangeArrowheads="1"/>
          </p:cNvSpPr>
          <p:nvPr>
            <p:ph type="title"/>
          </p:nvPr>
        </p:nvSpPr>
        <p:spPr>
          <a:xfrm>
            <a:off x="457200" y="0"/>
            <a:ext cx="8001000" cy="762000"/>
          </a:xfrm>
        </p:spPr>
        <p:txBody>
          <a:bodyPr>
            <a:normAutofit/>
          </a:bodyPr>
          <a:lstStyle/>
          <a:p>
            <a:pPr algn="ctr" eaLnBrk="1" hangingPunct="1">
              <a:defRPr/>
            </a:pPr>
            <a:r>
              <a:rPr lang="en-US" sz="4000" b="1" dirty="0">
                <a:cs typeface="Times New Roman" pitchFamily="18" charset="0"/>
              </a:rPr>
              <a:t>Semi-Final Estimate</a:t>
            </a:r>
            <a:endParaRPr lang="en-US" sz="4000" dirty="0">
              <a:cs typeface="Times New Roman" pitchFamily="18"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1" name="Rectangle 3"/>
          <p:cNvSpPr>
            <a:spLocks noGrp="1" noChangeArrowheads="1"/>
          </p:cNvSpPr>
          <p:nvPr>
            <p:ph idx="1"/>
          </p:nvPr>
        </p:nvSpPr>
        <p:spPr>
          <a:xfrm>
            <a:off x="228600" y="1066800"/>
            <a:ext cx="8763000" cy="4648200"/>
          </a:xfrm>
        </p:spPr>
        <p:txBody>
          <a:bodyPr/>
          <a:lstStyle/>
          <a:p>
            <a:pPr eaLnBrk="1" hangingPunct="1">
              <a:lnSpc>
                <a:spcPct val="90000"/>
              </a:lnSpc>
            </a:pPr>
            <a:r>
              <a:rPr lang="en-US" sz="3200" b="1" u="sng" dirty="0">
                <a:cs typeface="Times New Roman" pitchFamily="18" charset="0"/>
              </a:rPr>
              <a:t>PM must Notify Contract Specialist when SF has been approved. </a:t>
            </a:r>
            <a:endParaRPr lang="en-US" sz="3200" dirty="0">
              <a:cs typeface="Times New Roman" pitchFamily="18" charset="0"/>
            </a:endParaRPr>
          </a:p>
          <a:p>
            <a:pPr eaLnBrk="1" hangingPunct="1">
              <a:lnSpc>
                <a:spcPct val="90000"/>
              </a:lnSpc>
            </a:pPr>
            <a:r>
              <a:rPr lang="en-US" sz="3200" dirty="0">
                <a:cs typeface="Times New Roman" pitchFamily="18" charset="0"/>
              </a:rPr>
              <a:t>CS sends SF to Contractor via email / pdf, along with Performance Eval (DT2509), Subcontractor’s Final Payment and Retainage Certificate (DT1340).</a:t>
            </a:r>
          </a:p>
          <a:p>
            <a:pPr eaLnBrk="1" hangingPunct="1">
              <a:lnSpc>
                <a:spcPct val="90000"/>
              </a:lnSpc>
            </a:pPr>
            <a:r>
              <a:rPr lang="en-US" sz="3200" dirty="0">
                <a:cs typeface="Times New Roman" pitchFamily="18" charset="0"/>
              </a:rPr>
              <a:t>CS entering date sent to Prime begins the </a:t>
            </a:r>
            <a:r>
              <a:rPr lang="en-US" sz="3200" u="sng" dirty="0">
                <a:solidFill>
                  <a:schemeClr val="tx2"/>
                </a:solidFill>
                <a:cs typeface="Times New Roman" pitchFamily="18" charset="0"/>
              </a:rPr>
              <a:t>30 day</a:t>
            </a:r>
            <a:r>
              <a:rPr lang="en-US" sz="3200" dirty="0">
                <a:cs typeface="Times New Roman" pitchFamily="18" charset="0"/>
              </a:rPr>
              <a:t> review period for contractor to return Semi-Final.</a:t>
            </a:r>
          </a:p>
          <a:p>
            <a:pPr eaLnBrk="1" hangingPunct="1">
              <a:lnSpc>
                <a:spcPct val="90000"/>
              </a:lnSpc>
            </a:pPr>
            <a:endParaRPr lang="en-US" sz="2800" dirty="0"/>
          </a:p>
        </p:txBody>
      </p:sp>
      <p:sp>
        <p:nvSpPr>
          <p:cNvPr id="17410" name="Rectangle 2"/>
          <p:cNvSpPr>
            <a:spLocks noGrp="1" noChangeArrowheads="1"/>
          </p:cNvSpPr>
          <p:nvPr>
            <p:ph type="title"/>
          </p:nvPr>
        </p:nvSpPr>
        <p:spPr>
          <a:xfrm>
            <a:off x="685800" y="152400"/>
            <a:ext cx="7772400" cy="685800"/>
          </a:xfrm>
        </p:spPr>
        <p:txBody>
          <a:bodyPr>
            <a:noAutofit/>
          </a:bodyPr>
          <a:lstStyle/>
          <a:p>
            <a:pPr algn="ctr" eaLnBrk="1" hangingPunct="1">
              <a:defRPr/>
            </a:pPr>
            <a:r>
              <a:rPr lang="en-US" sz="4000" dirty="0"/>
              <a:t>Semi-Final Estimate (cont’d)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912100" cy="914400"/>
          </a:xfrm>
        </p:spPr>
        <p:txBody>
          <a:bodyPr>
            <a:normAutofit fontScale="90000"/>
          </a:bodyPr>
          <a:lstStyle/>
          <a:p>
            <a:pPr marL="0" indent="0" algn="ctr">
              <a:spcBef>
                <a:spcPts val="0"/>
              </a:spcBef>
              <a:spcAft>
                <a:spcPts val="2400"/>
              </a:spcAft>
            </a:pPr>
            <a:r>
              <a:rPr lang="en-US" sz="4000" dirty="0"/>
              <a:t>2019 Field Software Updates</a:t>
            </a:r>
            <a:br>
              <a:rPr lang="en-US" sz="4900" dirty="0"/>
            </a:br>
            <a:endParaRPr lang="en-US" sz="2700" dirty="0"/>
          </a:p>
        </p:txBody>
      </p:sp>
      <p:sp>
        <p:nvSpPr>
          <p:cNvPr id="3" name="TextBox 2">
            <a:extLst>
              <a:ext uri="{FF2B5EF4-FFF2-40B4-BE49-F238E27FC236}">
                <a16:creationId xmlns:a16="http://schemas.microsoft.com/office/drawing/2014/main" id="{CC804205-9457-460B-98EC-B12DAAABF997}"/>
              </a:ext>
            </a:extLst>
          </p:cNvPr>
          <p:cNvSpPr txBox="1"/>
          <p:nvPr/>
        </p:nvSpPr>
        <p:spPr>
          <a:xfrm>
            <a:off x="457200" y="797510"/>
            <a:ext cx="8382000" cy="5509200"/>
          </a:xfrm>
          <a:prstGeom prst="rect">
            <a:avLst/>
          </a:prstGeom>
          <a:noFill/>
        </p:spPr>
        <p:txBody>
          <a:bodyPr wrap="square" rtlCol="0">
            <a:spAutoFit/>
          </a:bodyPr>
          <a:lstStyle/>
          <a:p>
            <a:r>
              <a:rPr lang="en-US" sz="1600" dirty="0">
                <a:highlight>
                  <a:srgbClr val="FFFF00"/>
                </a:highlight>
                <a:latin typeface="+mj-lt"/>
              </a:rPr>
              <a:t>Consultants:</a:t>
            </a:r>
          </a:p>
          <a:p>
            <a:pPr marL="285750" indent="-285750">
              <a:buFont typeface="Arial" panose="020B0604020202020204" pitchFamily="34" charset="0"/>
              <a:buChar char="•"/>
            </a:pPr>
            <a:r>
              <a:rPr lang="en-US" sz="1600" dirty="0">
                <a:latin typeface="+mj-lt"/>
              </a:rPr>
              <a:t>FieldManager 5.3c AND the new ACM Applications installations MUST be updated. FieldBook 5.3c is optional.</a:t>
            </a:r>
          </a:p>
          <a:p>
            <a:pPr marL="285750" indent="-285750">
              <a:buFont typeface="Arial" panose="020B0604020202020204" pitchFamily="34" charset="0"/>
              <a:buChar char="•"/>
            </a:pPr>
            <a:r>
              <a:rPr lang="en-US" sz="1600" dirty="0">
                <a:latin typeface="+mj-lt"/>
              </a:rPr>
              <a:t>Consultant staff are responsible for their own updates. </a:t>
            </a:r>
          </a:p>
          <a:p>
            <a:pPr marL="285750" indent="-285750">
              <a:buFont typeface="Arial" panose="020B0604020202020204" pitchFamily="34" charset="0"/>
              <a:buChar char="•"/>
            </a:pPr>
            <a:r>
              <a:rPr lang="en-US" sz="1600" dirty="0">
                <a:latin typeface="+mj-lt"/>
              </a:rPr>
              <a:t>Administrative rights are be required for most installations.</a:t>
            </a:r>
          </a:p>
          <a:p>
            <a:pPr marL="285750" indent="-285750">
              <a:buFont typeface="Arial" panose="020B0604020202020204" pitchFamily="34" charset="0"/>
              <a:buChar char="•"/>
            </a:pPr>
            <a:r>
              <a:rPr lang="en-US" sz="1600" dirty="0">
                <a:latin typeface="+mj-lt"/>
              </a:rPr>
              <a:t>Instructions will be sent by the region Contract Specialists and instructions will be located on the AWPKB Download page. </a:t>
            </a:r>
          </a:p>
          <a:p>
            <a:pPr marL="285750" indent="-285750">
              <a:buFont typeface="Arial" panose="020B0604020202020204" pitchFamily="34" charset="0"/>
              <a:buChar char="•"/>
            </a:pPr>
            <a:r>
              <a:rPr lang="en-US" sz="1600" dirty="0">
                <a:latin typeface="+mj-lt"/>
              </a:rPr>
              <a:t>Project field staff MUST download and install FIT and MIT updates throughout the field season.</a:t>
            </a:r>
          </a:p>
          <a:p>
            <a:endParaRPr lang="en-US" sz="1600" dirty="0">
              <a:highlight>
                <a:srgbClr val="FFFF00"/>
              </a:highlight>
              <a:latin typeface="+mj-lt"/>
            </a:endParaRPr>
          </a:p>
          <a:p>
            <a:r>
              <a:rPr lang="en-US" sz="1600" dirty="0">
                <a:highlight>
                  <a:srgbClr val="FFFF00"/>
                </a:highlight>
                <a:latin typeface="+mj-lt"/>
              </a:rPr>
              <a:t>WisDOT Staff:</a:t>
            </a:r>
            <a:endParaRPr lang="en-US" sz="1400" dirty="0">
              <a:highlight>
                <a:srgbClr val="FFFF00"/>
              </a:highlight>
              <a:latin typeface="+mj-lt"/>
            </a:endParaRPr>
          </a:p>
          <a:p>
            <a:pPr marL="285750" indent="-285750">
              <a:buFont typeface="Arial" panose="020B0604020202020204" pitchFamily="34" charset="0"/>
              <a:buChar char="•"/>
            </a:pPr>
            <a:r>
              <a:rPr lang="en-US" sz="1600" dirty="0">
                <a:latin typeface="+mj-lt"/>
              </a:rPr>
              <a:t>ALL software updates distributed using Microsoft SCCM including FieldManager 5.3c, FIT, MIT, </a:t>
            </a:r>
            <a:r>
              <a:rPr lang="en-US" sz="1600" dirty="0" err="1">
                <a:latin typeface="+mj-lt"/>
              </a:rPr>
              <a:t>ACMApplications</a:t>
            </a:r>
            <a:r>
              <a:rPr lang="en-US" sz="1600" dirty="0">
                <a:latin typeface="+mj-lt"/>
              </a:rPr>
              <a:t>, and the 2018-FM53c.acp file. </a:t>
            </a:r>
          </a:p>
          <a:p>
            <a:pPr marL="285750" indent="-285750">
              <a:buFont typeface="Arial" panose="020B0604020202020204" pitchFamily="34" charset="0"/>
              <a:buChar char="•"/>
            </a:pPr>
            <a:r>
              <a:rPr lang="en-US" sz="1600" dirty="0">
                <a:latin typeface="+mj-lt"/>
              </a:rPr>
              <a:t>If an update is missing on a WisDOT staff person’s computer, please open a ticket with the DOT IT Service Desk for a BITS L2 ACM Support staff to investigate.</a:t>
            </a:r>
          </a:p>
          <a:p>
            <a:pPr marL="285750" indent="-285750">
              <a:buFont typeface="Arial" panose="020B0604020202020204" pitchFamily="34" charset="0"/>
              <a:buChar char="•"/>
            </a:pPr>
            <a:endParaRPr lang="en-US" sz="1600" dirty="0">
              <a:latin typeface="+mj-lt"/>
            </a:endParaRPr>
          </a:p>
          <a:p>
            <a:r>
              <a:rPr lang="en-US" sz="1600" dirty="0">
                <a:highlight>
                  <a:srgbClr val="FFFF00"/>
                </a:highlight>
              </a:rPr>
              <a:t>New Software Installations: </a:t>
            </a:r>
            <a:r>
              <a:rPr lang="en-US" sz="1600" dirty="0"/>
              <a:t>Call the Help Desk or WisDOT staff open a ticket</a:t>
            </a:r>
            <a:endParaRPr lang="en-US" sz="1600" dirty="0">
              <a:latin typeface="+mj-lt"/>
            </a:endParaRPr>
          </a:p>
          <a:p>
            <a:endParaRPr lang="en-US" sz="1600" dirty="0">
              <a:highlight>
                <a:srgbClr val="FFFF00"/>
              </a:highlight>
              <a:latin typeface="+mj-lt"/>
            </a:endParaRPr>
          </a:p>
          <a:p>
            <a:r>
              <a:rPr lang="en-US" sz="1600" dirty="0">
                <a:solidFill>
                  <a:srgbClr val="FF0000"/>
                </a:solidFill>
                <a:latin typeface="+mj-lt"/>
              </a:rPr>
              <a:t>All project field staff MUST apply the new ACP file to all FieldManager databases. Instructions can be found page 33 in the </a:t>
            </a:r>
            <a:r>
              <a:rPr lang="en-US" sz="1600" dirty="0">
                <a:solidFill>
                  <a:srgbClr val="FF0000"/>
                </a:solidFill>
                <a:latin typeface="+mj-lt"/>
                <a:hlinkClick r:id="rId3"/>
              </a:rPr>
              <a:t>Field Software User’s Guide for Construction </a:t>
            </a:r>
            <a:r>
              <a:rPr lang="en-US" sz="1600">
                <a:solidFill>
                  <a:srgbClr val="FF0000"/>
                </a:solidFill>
                <a:latin typeface="+mj-lt"/>
                <a:hlinkClick r:id="rId3"/>
              </a:rPr>
              <a:t>Staff </a:t>
            </a:r>
            <a:r>
              <a:rPr lang="en-US" sz="1600">
                <a:latin typeface="+mj-lt"/>
                <a:hlinkClick r:id="rId3"/>
              </a:rPr>
              <a:t>(FSUG</a:t>
            </a:r>
            <a:r>
              <a:rPr lang="en-US" sz="1600" dirty="0">
                <a:latin typeface="+mj-lt"/>
                <a:hlinkClick r:id="rId3"/>
              </a:rPr>
              <a:t>).</a:t>
            </a:r>
            <a:endParaRPr lang="en-US" sz="1600" dirty="0">
              <a:latin typeface="+mj-lt"/>
            </a:endParaRPr>
          </a:p>
          <a:p>
            <a:endParaRPr lang="en-US" sz="1600" dirty="0">
              <a:highlight>
                <a:srgbClr val="FFFF00"/>
              </a:highlight>
            </a:endParaRPr>
          </a:p>
        </p:txBody>
      </p:sp>
    </p:spTree>
    <p:extLst>
      <p:ext uri="{BB962C8B-B14F-4D97-AF65-F5344CB8AC3E}">
        <p14:creationId xmlns:p14="http://schemas.microsoft.com/office/powerpoint/2010/main" val="39345164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11723" y="1447800"/>
            <a:ext cx="8839200" cy="3962400"/>
          </a:xfrm>
        </p:spPr>
        <p:txBody>
          <a:bodyPr/>
          <a:lstStyle/>
          <a:p>
            <a:pPr>
              <a:lnSpc>
                <a:spcPct val="90000"/>
              </a:lnSpc>
            </a:pPr>
            <a:r>
              <a:rPr lang="en-US" sz="3200" dirty="0">
                <a:cs typeface="Times New Roman" pitchFamily="18" charset="0"/>
              </a:rPr>
              <a:t>The contractor has </a:t>
            </a:r>
            <a:r>
              <a:rPr lang="en-US" sz="3200" u="sng" dirty="0">
                <a:solidFill>
                  <a:schemeClr val="tx2"/>
                </a:solidFill>
                <a:cs typeface="Times New Roman" pitchFamily="18" charset="0"/>
              </a:rPr>
              <a:t>30 days</a:t>
            </a:r>
            <a:r>
              <a:rPr lang="en-US" sz="3200" dirty="0">
                <a:solidFill>
                  <a:schemeClr val="tx2"/>
                </a:solidFill>
                <a:cs typeface="Times New Roman" pitchFamily="18" charset="0"/>
              </a:rPr>
              <a:t> </a:t>
            </a:r>
            <a:r>
              <a:rPr lang="en-US" sz="3200" dirty="0">
                <a:cs typeface="Times New Roman" pitchFamily="18" charset="0"/>
              </a:rPr>
              <a:t>to review and submit a written statement of agreement or disagreement with the final quantities</a:t>
            </a:r>
          </a:p>
          <a:p>
            <a:pPr>
              <a:lnSpc>
                <a:spcPct val="90000"/>
              </a:lnSpc>
            </a:pPr>
            <a:r>
              <a:rPr lang="en-US" sz="3200" dirty="0">
                <a:cs typeface="Times New Roman" pitchFamily="18" charset="0"/>
              </a:rPr>
              <a:t>15 day auto-email reminder is sent – PM/PE should contact Prime to check if issues. </a:t>
            </a:r>
          </a:p>
          <a:p>
            <a:pPr>
              <a:lnSpc>
                <a:spcPct val="90000"/>
              </a:lnSpc>
            </a:pPr>
            <a:r>
              <a:rPr lang="en-US" sz="3200" dirty="0">
                <a:cs typeface="Times New Roman" pitchFamily="18" charset="0"/>
              </a:rPr>
              <a:t>10 days if a 2</a:t>
            </a:r>
            <a:r>
              <a:rPr lang="en-US" sz="3200" baseline="30000" dirty="0">
                <a:cs typeface="Times New Roman" pitchFamily="18" charset="0"/>
              </a:rPr>
              <a:t>nd</a:t>
            </a:r>
            <a:r>
              <a:rPr lang="en-US" sz="3200" dirty="0">
                <a:cs typeface="Times New Roman" pitchFamily="18" charset="0"/>
              </a:rPr>
              <a:t> SF is needed. </a:t>
            </a:r>
          </a:p>
          <a:p>
            <a:pPr>
              <a:lnSpc>
                <a:spcPct val="90000"/>
              </a:lnSpc>
            </a:pPr>
            <a:r>
              <a:rPr lang="en-US" sz="3200" dirty="0">
                <a:cs typeface="Times New Roman" pitchFamily="18" charset="0"/>
              </a:rPr>
              <a:t>CS notifies PM/PE when SF is returned and places in Finals. </a:t>
            </a:r>
          </a:p>
          <a:p>
            <a:pPr marL="109537" indent="0" eaLnBrk="1" hangingPunct="1">
              <a:lnSpc>
                <a:spcPct val="90000"/>
              </a:lnSpc>
              <a:buNone/>
            </a:pPr>
            <a:endParaRPr lang="en-US" sz="2400" dirty="0">
              <a:cs typeface="Times New Roman" pitchFamily="18" charset="0"/>
            </a:endParaRPr>
          </a:p>
          <a:p>
            <a:pPr eaLnBrk="1" hangingPunct="1"/>
            <a:endParaRPr lang="en-US" sz="2400" dirty="0"/>
          </a:p>
          <a:p>
            <a:pPr eaLnBrk="1" hangingPunct="1"/>
            <a:endParaRPr lang="en-US" sz="2400" dirty="0">
              <a:latin typeface="Arial Narrow" pitchFamily="34" charset="0"/>
              <a:cs typeface="Arial" charset="0"/>
            </a:endParaRPr>
          </a:p>
          <a:p>
            <a:pPr eaLnBrk="1" hangingPunct="1"/>
            <a:endParaRPr lang="en-US" sz="2400" dirty="0">
              <a:latin typeface="Arial" charset="0"/>
              <a:cs typeface="Arial" charset="0"/>
            </a:endParaRPr>
          </a:p>
        </p:txBody>
      </p:sp>
      <p:sp>
        <p:nvSpPr>
          <p:cNvPr id="10242" name="Rectangle 2"/>
          <p:cNvSpPr>
            <a:spLocks noGrp="1" noChangeArrowheads="1"/>
          </p:cNvSpPr>
          <p:nvPr>
            <p:ph type="title"/>
          </p:nvPr>
        </p:nvSpPr>
        <p:spPr>
          <a:xfrm>
            <a:off x="457200" y="152400"/>
            <a:ext cx="8001000" cy="762000"/>
          </a:xfrm>
        </p:spPr>
        <p:txBody>
          <a:bodyPr>
            <a:normAutofit/>
          </a:bodyPr>
          <a:lstStyle/>
          <a:p>
            <a:pPr algn="ctr" eaLnBrk="1" hangingPunct="1">
              <a:defRPr/>
            </a:pPr>
            <a:r>
              <a:rPr lang="en-US" sz="4000" b="1" dirty="0">
                <a:cs typeface="Times New Roman" pitchFamily="18" charset="0"/>
              </a:rPr>
              <a:t>Semi-Final Estimate (cont’d)</a:t>
            </a:r>
            <a:endParaRPr lang="en-US" sz="4000" dirty="0">
              <a:cs typeface="Times New Roman" pitchFamily="18" charset="0"/>
            </a:endParaRPr>
          </a:p>
        </p:txBody>
      </p:sp>
    </p:spTree>
    <p:extLst>
      <p:ext uri="{BB962C8B-B14F-4D97-AF65-F5344CB8AC3E}">
        <p14:creationId xmlns:p14="http://schemas.microsoft.com/office/powerpoint/2010/main" val="4445153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114300" y="961697"/>
            <a:ext cx="8915400" cy="3124200"/>
          </a:xfrm>
        </p:spPr>
        <p:txBody>
          <a:bodyPr/>
          <a:lstStyle/>
          <a:p>
            <a:r>
              <a:rPr lang="en-US" sz="3000" dirty="0">
                <a:cs typeface="Times New Roman" pitchFamily="18" charset="0"/>
              </a:rPr>
              <a:t>If applicable, WPDES NOT must be received prior to final estimate. </a:t>
            </a:r>
          </a:p>
          <a:p>
            <a:r>
              <a:rPr lang="en-US" sz="3000" dirty="0">
                <a:cs typeface="Times New Roman" pitchFamily="18" charset="0"/>
              </a:rPr>
              <a:t>CS checks with Labor Compliance</a:t>
            </a:r>
          </a:p>
          <a:p>
            <a:r>
              <a:rPr lang="en-US" sz="3000" dirty="0">
                <a:cs typeface="Times New Roman" pitchFamily="18" charset="0"/>
              </a:rPr>
              <a:t>All bid items must be marked complete in </a:t>
            </a:r>
            <a:r>
              <a:rPr lang="en-US" sz="3000" dirty="0" err="1">
                <a:cs typeface="Times New Roman" pitchFamily="18" charset="0"/>
              </a:rPr>
              <a:t>FieldManager</a:t>
            </a:r>
            <a:r>
              <a:rPr lang="en-US" sz="3000" dirty="0">
                <a:cs typeface="Times New Roman" pitchFamily="18" charset="0"/>
              </a:rPr>
              <a:t> prior to generating the final estimate. CMM 2.36.1.4 </a:t>
            </a:r>
          </a:p>
          <a:p>
            <a:pPr eaLnBrk="1" hangingPunct="1"/>
            <a:r>
              <a:rPr lang="en-US" sz="3000" dirty="0">
                <a:cs typeface="Times New Roman" pitchFamily="18" charset="0"/>
              </a:rPr>
              <a:t>Retainer will be automatically released when the final payment is approved. </a:t>
            </a:r>
          </a:p>
          <a:p>
            <a:pPr eaLnBrk="1" hangingPunct="1"/>
            <a:r>
              <a:rPr lang="en-US" sz="3000" dirty="0">
                <a:cs typeface="Times New Roman" pitchFamily="18" charset="0"/>
              </a:rPr>
              <a:t>PM notifies CS final estimate was approved. </a:t>
            </a:r>
          </a:p>
          <a:p>
            <a:pPr eaLnBrk="1" hangingPunct="1"/>
            <a:r>
              <a:rPr lang="en-US" sz="3000" dirty="0">
                <a:cs typeface="Times New Roman" pitchFamily="18" charset="0"/>
              </a:rPr>
              <a:t>PM must sign completion certificate.</a:t>
            </a:r>
          </a:p>
          <a:p>
            <a:pPr eaLnBrk="1" hangingPunct="1">
              <a:buFont typeface="Wingdings" pitchFamily="2" charset="2"/>
              <a:buNone/>
            </a:pPr>
            <a:endParaRPr lang="en-US" sz="2800" dirty="0"/>
          </a:p>
        </p:txBody>
      </p:sp>
      <p:sp>
        <p:nvSpPr>
          <p:cNvPr id="18434" name="Rectangle 2"/>
          <p:cNvSpPr>
            <a:spLocks noGrp="1" noChangeArrowheads="1"/>
          </p:cNvSpPr>
          <p:nvPr>
            <p:ph type="title"/>
          </p:nvPr>
        </p:nvSpPr>
        <p:spPr>
          <a:xfrm>
            <a:off x="685800" y="152400"/>
            <a:ext cx="7772400" cy="838200"/>
          </a:xfrm>
        </p:spPr>
        <p:txBody>
          <a:bodyPr>
            <a:normAutofit fontScale="90000"/>
          </a:bodyPr>
          <a:lstStyle/>
          <a:p>
            <a:pPr algn="ctr" eaLnBrk="1" hangingPunct="1">
              <a:defRPr/>
            </a:pPr>
            <a:r>
              <a:rPr lang="en-US" sz="4400" b="1" dirty="0">
                <a:cs typeface="Times New Roman" pitchFamily="18" charset="0"/>
              </a:rPr>
              <a:t>Final Estimate </a:t>
            </a:r>
            <a:br>
              <a:rPr lang="en-US" sz="2800" dirty="0">
                <a:cs typeface="Times New Roman" pitchFamily="18" charset="0"/>
              </a:rPr>
            </a:br>
            <a:endParaRPr lang="en-US" sz="2800" dirty="0">
              <a:cs typeface="Times New Roman" pitchFamily="18"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0"/>
            <a:ext cx="8382000" cy="4800600"/>
          </a:xfrm>
        </p:spPr>
        <p:txBody>
          <a:bodyPr/>
          <a:lstStyle/>
          <a:p>
            <a:pPr algn="ctr"/>
            <a:r>
              <a:rPr lang="en-US" sz="2400" b="1" dirty="0"/>
              <a:t>Regardless if PE sending contract to another PE,     PE to PM or PE to CS… </a:t>
            </a:r>
          </a:p>
          <a:p>
            <a:pPr marL="109537" indent="0" algn="ctr">
              <a:spcBef>
                <a:spcPts val="600"/>
              </a:spcBef>
              <a:buNone/>
            </a:pPr>
            <a:r>
              <a:rPr lang="en-US" sz="2400" b="1" dirty="0">
                <a:highlight>
                  <a:srgbClr val="FFFF00"/>
                </a:highlight>
              </a:rPr>
              <a:t>THESE STEPS MUST BE FOLLOWED TO ENSURE FIT CONTRACT DATA IS NOT LOST:</a:t>
            </a:r>
          </a:p>
          <a:p>
            <a:pPr marL="973138" lvl="2" indent="-342900">
              <a:spcBef>
                <a:spcPts val="600"/>
              </a:spcBef>
              <a:buFont typeface="+mj-lt"/>
              <a:buAutoNum type="arabicPeriod"/>
            </a:pPr>
            <a:r>
              <a:rPr lang="en-US" sz="2000" dirty="0"/>
              <a:t>Send and receive </a:t>
            </a:r>
            <a:r>
              <a:rPr lang="en-US" sz="2000" dirty="0" err="1"/>
              <a:t>FieldManager</a:t>
            </a:r>
            <a:r>
              <a:rPr lang="en-US" sz="2000" dirty="0"/>
              <a:t> mail.</a:t>
            </a:r>
          </a:p>
          <a:p>
            <a:pPr marL="973138" lvl="2" indent="-342900">
              <a:spcBef>
                <a:spcPts val="600"/>
              </a:spcBef>
              <a:buFont typeface="+mj-lt"/>
              <a:buAutoNum type="arabicPeriod"/>
            </a:pPr>
            <a:r>
              <a:rPr lang="en-US" sz="2000" dirty="0"/>
              <a:t>Backup </a:t>
            </a:r>
            <a:r>
              <a:rPr lang="en-US" sz="2000" dirty="0" err="1"/>
              <a:t>FieldManager</a:t>
            </a:r>
            <a:r>
              <a:rPr lang="en-US" sz="2000" dirty="0"/>
              <a:t> and FIT databases.</a:t>
            </a:r>
          </a:p>
          <a:p>
            <a:pPr marL="973138" lvl="2" indent="-342900">
              <a:spcBef>
                <a:spcPts val="600"/>
              </a:spcBef>
              <a:buFont typeface="+mj-lt"/>
              <a:buAutoNum type="arabicPeriod"/>
            </a:pPr>
            <a:r>
              <a:rPr lang="en-US" sz="2000" dirty="0">
                <a:highlight>
                  <a:srgbClr val="FFFF00"/>
                </a:highlight>
              </a:rPr>
              <a:t>Transfer FIT contract. (if miss this, we lose data!)</a:t>
            </a:r>
          </a:p>
          <a:p>
            <a:pPr marL="973138" lvl="2" indent="-342900">
              <a:spcBef>
                <a:spcPts val="600"/>
              </a:spcBef>
              <a:buFont typeface="+mj-lt"/>
              <a:buAutoNum type="arabicPeriod"/>
            </a:pPr>
            <a:r>
              <a:rPr lang="en-US" sz="2000" dirty="0"/>
              <a:t>Transfer </a:t>
            </a:r>
            <a:r>
              <a:rPr lang="en-US" sz="2000" dirty="0" err="1"/>
              <a:t>FieldManager</a:t>
            </a:r>
            <a:r>
              <a:rPr lang="en-US" sz="2000" dirty="0"/>
              <a:t> contract.</a:t>
            </a:r>
          </a:p>
          <a:p>
            <a:pPr marL="973138" lvl="2" indent="-342900">
              <a:spcBef>
                <a:spcPts val="600"/>
              </a:spcBef>
              <a:buFont typeface="+mj-lt"/>
              <a:buAutoNum type="arabicPeriod"/>
            </a:pPr>
            <a:r>
              <a:rPr lang="en-US" sz="2000" dirty="0"/>
              <a:t>Import </a:t>
            </a:r>
            <a:r>
              <a:rPr lang="en-US" sz="2000" dirty="0" err="1"/>
              <a:t>FieldManager</a:t>
            </a:r>
            <a:r>
              <a:rPr lang="en-US" sz="2000" dirty="0"/>
              <a:t> contract.</a:t>
            </a:r>
          </a:p>
          <a:p>
            <a:pPr marL="973138" lvl="2" indent="-342900">
              <a:spcBef>
                <a:spcPts val="600"/>
              </a:spcBef>
              <a:spcAft>
                <a:spcPts val="1200"/>
              </a:spcAft>
              <a:buFont typeface="+mj-lt"/>
              <a:buAutoNum type="arabicPeriod"/>
            </a:pPr>
            <a:r>
              <a:rPr lang="en-US" sz="2000" dirty="0"/>
              <a:t>Import FIT contract.</a:t>
            </a:r>
          </a:p>
          <a:p>
            <a:pPr marL="973138" lvl="2" indent="-342900">
              <a:spcBef>
                <a:spcPts val="600"/>
              </a:spcBef>
              <a:spcAft>
                <a:spcPts val="1200"/>
              </a:spcAft>
              <a:buFont typeface="+mj-lt"/>
              <a:buAutoNum type="arabicPeriod"/>
            </a:pPr>
            <a:r>
              <a:rPr lang="en-US" sz="2000" dirty="0">
                <a:cs typeface="Times New Roman" pitchFamily="18" charset="0"/>
              </a:rPr>
              <a:t>Email Kelly Addison (</a:t>
            </a:r>
            <a:r>
              <a:rPr lang="en-US" sz="2000" b="1" u="sng" dirty="0">
                <a:cs typeface="Times New Roman" pitchFamily="18" charset="0"/>
              </a:rPr>
              <a:t>all</a:t>
            </a:r>
            <a:r>
              <a:rPr lang="en-US" sz="2000" dirty="0">
                <a:cs typeface="Times New Roman" pitchFamily="18" charset="0"/>
              </a:rPr>
              <a:t> SWR projects) when contracts have been sent to FMGR050 to be archived. (FSUG p 34-36)</a:t>
            </a:r>
          </a:p>
          <a:p>
            <a:pPr marL="973138" lvl="2" indent="-342900">
              <a:spcBef>
                <a:spcPts val="600"/>
              </a:spcBef>
              <a:spcAft>
                <a:spcPts val="1200"/>
              </a:spcAft>
              <a:buFont typeface="+mj-lt"/>
              <a:buAutoNum type="arabicPeriod"/>
            </a:pPr>
            <a:endParaRPr lang="en-US" sz="2000" dirty="0"/>
          </a:p>
          <a:p>
            <a:pPr marL="2030412" lvl="8" indent="0">
              <a:buNone/>
            </a:pPr>
            <a:r>
              <a:rPr lang="en-US" sz="2000" dirty="0"/>
              <a:t>			</a:t>
            </a:r>
            <a:r>
              <a:rPr lang="en-US" sz="2100" dirty="0"/>
              <a:t>     *</a:t>
            </a:r>
            <a:r>
              <a:rPr lang="en-US" sz="2800" b="1" dirty="0"/>
              <a:t>See FSUG p 34-36</a:t>
            </a:r>
          </a:p>
          <a:p>
            <a:endParaRPr lang="en-US" sz="3000" dirty="0"/>
          </a:p>
        </p:txBody>
      </p:sp>
      <p:sp>
        <p:nvSpPr>
          <p:cNvPr id="3" name="Title 2"/>
          <p:cNvSpPr>
            <a:spLocks noGrp="1"/>
          </p:cNvSpPr>
          <p:nvPr>
            <p:ph type="title"/>
          </p:nvPr>
        </p:nvSpPr>
        <p:spPr>
          <a:xfrm>
            <a:off x="76200" y="0"/>
            <a:ext cx="9067800" cy="990600"/>
          </a:xfrm>
        </p:spPr>
        <p:txBody>
          <a:bodyPr>
            <a:normAutofit/>
          </a:bodyPr>
          <a:lstStyle/>
          <a:p>
            <a:pPr algn="ctr"/>
            <a:r>
              <a:rPr lang="en-US" sz="4400" dirty="0"/>
              <a:t>Transferring your Contracts</a:t>
            </a:r>
            <a:endParaRPr lang="en-US" dirty="0"/>
          </a:p>
        </p:txBody>
      </p:sp>
    </p:spTree>
    <p:extLst>
      <p:ext uri="{BB962C8B-B14F-4D97-AF65-F5344CB8AC3E}">
        <p14:creationId xmlns:p14="http://schemas.microsoft.com/office/powerpoint/2010/main" val="31103643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609600" y="76200"/>
            <a:ext cx="7772400" cy="838200"/>
          </a:xfrm>
          <a:prstGeom prst="rect">
            <a:avLst/>
          </a:prstGeom>
        </p:spPr>
        <p:txBody>
          <a:bodyPr>
            <a:normAutofit fontScale="82500" lnSpcReduction="20000"/>
          </a:bodyPr>
          <a:lstStyle>
            <a:lvl1pPr algn="l" rtl="0" eaLnBrk="1" fontAlgn="base" hangingPunct="1">
              <a:spcBef>
                <a:spcPct val="0"/>
              </a:spcBef>
              <a:spcAft>
                <a:spcPct val="0"/>
              </a:spcAft>
              <a:defRPr sz="4100" b="1" kern="1200">
                <a:solidFill>
                  <a:srgbClr val="002F9D"/>
                </a:solidFill>
                <a:effectLst>
                  <a:outerShdw blurRad="31750" dist="25400" dir="5400000" algn="tl" rotWithShape="0">
                    <a:srgbClr val="000000">
                      <a:alpha val="25000"/>
                    </a:srgbClr>
                  </a:outerShdw>
                </a:effectLst>
                <a:latin typeface="+mj-lt"/>
                <a:ea typeface="+mj-ea"/>
                <a:cs typeface="+mj-cs"/>
              </a:defRPr>
            </a:lvl1pPr>
            <a:lvl2pPr algn="l" rtl="0" eaLnBrk="1" fontAlgn="base" hangingPunct="1">
              <a:spcBef>
                <a:spcPct val="0"/>
              </a:spcBef>
              <a:spcAft>
                <a:spcPct val="0"/>
              </a:spcAft>
              <a:defRPr sz="4100" b="1">
                <a:solidFill>
                  <a:srgbClr val="002F9D"/>
                </a:solidFill>
                <a:latin typeface="Arial" charset="0"/>
              </a:defRPr>
            </a:lvl2pPr>
            <a:lvl3pPr algn="l" rtl="0" eaLnBrk="1" fontAlgn="base" hangingPunct="1">
              <a:spcBef>
                <a:spcPct val="0"/>
              </a:spcBef>
              <a:spcAft>
                <a:spcPct val="0"/>
              </a:spcAft>
              <a:defRPr sz="4100" b="1">
                <a:solidFill>
                  <a:srgbClr val="002F9D"/>
                </a:solidFill>
                <a:latin typeface="Arial" charset="0"/>
              </a:defRPr>
            </a:lvl3pPr>
            <a:lvl4pPr algn="l" rtl="0" eaLnBrk="1" fontAlgn="base" hangingPunct="1">
              <a:spcBef>
                <a:spcPct val="0"/>
              </a:spcBef>
              <a:spcAft>
                <a:spcPct val="0"/>
              </a:spcAft>
              <a:defRPr sz="4100" b="1">
                <a:solidFill>
                  <a:srgbClr val="002F9D"/>
                </a:solidFill>
                <a:latin typeface="Arial" charset="0"/>
              </a:defRPr>
            </a:lvl4pPr>
            <a:lvl5pPr algn="l" rtl="0" eaLnBrk="1" fontAlgn="base" hangingPunct="1">
              <a:spcBef>
                <a:spcPct val="0"/>
              </a:spcBef>
              <a:spcAft>
                <a:spcPct val="0"/>
              </a:spcAft>
              <a:defRPr sz="4100" b="1">
                <a:solidFill>
                  <a:srgbClr val="002F9D"/>
                </a:solidFill>
                <a:latin typeface="Arial" charset="0"/>
              </a:defRPr>
            </a:lvl5pPr>
            <a:lvl6pPr marL="457200" algn="l" rtl="0" eaLnBrk="1" fontAlgn="base" hangingPunct="1">
              <a:spcBef>
                <a:spcPct val="0"/>
              </a:spcBef>
              <a:spcAft>
                <a:spcPct val="0"/>
              </a:spcAft>
              <a:defRPr sz="4100" b="1">
                <a:solidFill>
                  <a:srgbClr val="002F9D"/>
                </a:solidFill>
                <a:latin typeface="Arial" charset="0"/>
              </a:defRPr>
            </a:lvl6pPr>
            <a:lvl7pPr marL="914400" algn="l" rtl="0" eaLnBrk="1" fontAlgn="base" hangingPunct="1">
              <a:spcBef>
                <a:spcPct val="0"/>
              </a:spcBef>
              <a:spcAft>
                <a:spcPct val="0"/>
              </a:spcAft>
              <a:defRPr sz="4100" b="1">
                <a:solidFill>
                  <a:srgbClr val="002F9D"/>
                </a:solidFill>
                <a:latin typeface="Arial" charset="0"/>
              </a:defRPr>
            </a:lvl7pPr>
            <a:lvl8pPr marL="1371600" algn="l" rtl="0" eaLnBrk="1" fontAlgn="base" hangingPunct="1">
              <a:spcBef>
                <a:spcPct val="0"/>
              </a:spcBef>
              <a:spcAft>
                <a:spcPct val="0"/>
              </a:spcAft>
              <a:defRPr sz="4100" b="1">
                <a:solidFill>
                  <a:srgbClr val="002F9D"/>
                </a:solidFill>
                <a:latin typeface="Arial" charset="0"/>
              </a:defRPr>
            </a:lvl8pPr>
            <a:lvl9pPr marL="1828800" algn="l" rtl="0" eaLnBrk="1" fontAlgn="base" hangingPunct="1">
              <a:spcBef>
                <a:spcPct val="0"/>
              </a:spcBef>
              <a:spcAft>
                <a:spcPct val="0"/>
              </a:spcAft>
              <a:defRPr sz="4100" b="1">
                <a:solidFill>
                  <a:srgbClr val="002F9D"/>
                </a:solidFill>
                <a:latin typeface="Arial" charset="0"/>
              </a:defRPr>
            </a:lvl9pPr>
            <a:extLst/>
          </a:lstStyle>
          <a:p>
            <a:pPr algn="ctr">
              <a:defRPr/>
            </a:pPr>
            <a:r>
              <a:rPr lang="en-US" sz="4400" dirty="0">
                <a:cs typeface="Times New Roman" pitchFamily="18" charset="0"/>
              </a:rPr>
              <a:t>As-Built Plans (example - title)</a:t>
            </a:r>
            <a:br>
              <a:rPr lang="en-US" sz="2800" dirty="0">
                <a:cs typeface="Times New Roman" pitchFamily="18" charset="0"/>
              </a:rPr>
            </a:br>
            <a:endParaRPr lang="en-US" sz="2800" dirty="0">
              <a:cs typeface="Times New Roman" pitchFamily="18" charset="0"/>
            </a:endParaRPr>
          </a:p>
        </p:txBody>
      </p:sp>
      <p:pic>
        <p:nvPicPr>
          <p:cNvPr id="3" name="Picture 2"/>
          <p:cNvPicPr>
            <a:picLocks noChangeAspect="1"/>
          </p:cNvPicPr>
          <p:nvPr/>
        </p:nvPicPr>
        <p:blipFill>
          <a:blip r:embed="rId3"/>
          <a:stretch>
            <a:fillRect/>
          </a:stretch>
        </p:blipFill>
        <p:spPr>
          <a:xfrm>
            <a:off x="805317" y="495300"/>
            <a:ext cx="7380965" cy="5180990"/>
          </a:xfrm>
          <a:prstGeom prst="rect">
            <a:avLst/>
          </a:prstGeom>
        </p:spPr>
      </p:pic>
      <p:sp>
        <p:nvSpPr>
          <p:cNvPr id="4" name="Rounded Rectangle 3"/>
          <p:cNvSpPr/>
          <p:nvPr/>
        </p:nvSpPr>
        <p:spPr>
          <a:xfrm>
            <a:off x="914400" y="1066800"/>
            <a:ext cx="1676400" cy="1295400"/>
          </a:xfrm>
          <a:prstGeom prst="roundRect">
            <a:avLst/>
          </a:prstGeom>
          <a:noFill/>
          <a:ln w="25400" cmpd="sng">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5486400" y="2438400"/>
            <a:ext cx="1524000" cy="305105"/>
          </a:xfrm>
          <a:prstGeom prst="roundRect">
            <a:avLst/>
          </a:prstGeom>
          <a:noFill/>
          <a:ln w="25400" cmpd="sng">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58322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rmAutofit/>
          </a:bodyPr>
          <a:lstStyle/>
          <a:p>
            <a:pPr algn="ctr"/>
            <a:r>
              <a:rPr lang="en-US" sz="3200" dirty="0"/>
              <a:t>IV. Finals Records</a:t>
            </a:r>
          </a:p>
        </p:txBody>
      </p:sp>
      <p:sp>
        <p:nvSpPr>
          <p:cNvPr id="6" name="TextBox 5"/>
          <p:cNvSpPr txBox="1"/>
          <p:nvPr/>
        </p:nvSpPr>
        <p:spPr>
          <a:xfrm>
            <a:off x="228600" y="915461"/>
            <a:ext cx="4120662" cy="2862322"/>
          </a:xfrm>
          <a:prstGeom prst="rect">
            <a:avLst/>
          </a:prstGeom>
          <a:noFill/>
        </p:spPr>
        <p:txBody>
          <a:bodyPr wrap="square" rtlCol="0">
            <a:spAutoFit/>
          </a:bodyPr>
          <a:lstStyle/>
          <a:p>
            <a:r>
              <a:rPr lang="en-US" sz="3000" dirty="0">
                <a:latin typeface="+mj-lt"/>
              </a:rPr>
              <a:t>Preparing your </a:t>
            </a:r>
            <a:r>
              <a:rPr lang="en-US" sz="3000" dirty="0" err="1">
                <a:latin typeface="+mj-lt"/>
              </a:rPr>
              <a:t>asbuilt</a:t>
            </a:r>
            <a:r>
              <a:rPr lang="en-US" sz="3000" dirty="0">
                <a:latin typeface="+mj-lt"/>
              </a:rPr>
              <a:t> for submittal – Please refer to checklist before submitting to make sure all have been met!</a:t>
            </a:r>
          </a:p>
        </p:txBody>
      </p:sp>
      <p:pic>
        <p:nvPicPr>
          <p:cNvPr id="7" name="Picture 6">
            <a:extLst>
              <a:ext uri="{FF2B5EF4-FFF2-40B4-BE49-F238E27FC236}">
                <a16:creationId xmlns:a16="http://schemas.microsoft.com/office/drawing/2014/main" id="{27F57805-4A59-4029-AD47-311818778776}"/>
              </a:ext>
            </a:extLst>
          </p:cNvPr>
          <p:cNvPicPr>
            <a:picLocks noChangeAspect="1"/>
          </p:cNvPicPr>
          <p:nvPr/>
        </p:nvPicPr>
        <p:blipFill>
          <a:blip r:embed="rId3"/>
          <a:stretch>
            <a:fillRect/>
          </a:stretch>
        </p:blipFill>
        <p:spPr>
          <a:xfrm>
            <a:off x="4343400" y="915461"/>
            <a:ext cx="4267200" cy="4931507"/>
          </a:xfrm>
          <a:prstGeom prst="rect">
            <a:avLst/>
          </a:prstGeom>
        </p:spPr>
      </p:pic>
      <p:sp>
        <p:nvSpPr>
          <p:cNvPr id="2" name="TextBox 1">
            <a:extLst>
              <a:ext uri="{FF2B5EF4-FFF2-40B4-BE49-F238E27FC236}">
                <a16:creationId xmlns:a16="http://schemas.microsoft.com/office/drawing/2014/main" id="{E4629F18-DDEF-497A-ABA9-A802B1A37D4E}"/>
              </a:ext>
            </a:extLst>
          </p:cNvPr>
          <p:cNvSpPr txBox="1"/>
          <p:nvPr/>
        </p:nvSpPr>
        <p:spPr>
          <a:xfrm>
            <a:off x="228600" y="4243096"/>
            <a:ext cx="3200400" cy="1569660"/>
          </a:xfrm>
          <a:prstGeom prst="rect">
            <a:avLst/>
          </a:prstGeom>
          <a:noFill/>
        </p:spPr>
        <p:txBody>
          <a:bodyPr wrap="square" rtlCol="0">
            <a:spAutoFit/>
          </a:bodyPr>
          <a:lstStyle/>
          <a:p>
            <a:r>
              <a:rPr lang="en-US" dirty="0"/>
              <a:t>CS, PE, or PM can send asbuilt to the local.  Let CS know so can document in PT. </a:t>
            </a:r>
          </a:p>
        </p:txBody>
      </p:sp>
    </p:spTree>
    <p:extLst>
      <p:ext uri="{BB962C8B-B14F-4D97-AF65-F5344CB8AC3E}">
        <p14:creationId xmlns:p14="http://schemas.microsoft.com/office/powerpoint/2010/main" val="19336633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
          <p:cNvSpPr>
            <a:spLocks noChangeArrowheads="1"/>
          </p:cNvSpPr>
          <p:nvPr/>
        </p:nvSpPr>
        <p:spPr bwMode="auto">
          <a:xfrm>
            <a:off x="0" y="381000"/>
            <a:ext cx="8957310" cy="1508105"/>
          </a:xfrm>
          <a:prstGeom prst="rect">
            <a:avLst/>
          </a:prstGeom>
          <a:noFill/>
          <a:ln w="9525">
            <a:noFill/>
            <a:miter lim="800000"/>
            <a:headEnd/>
            <a:tailEnd/>
          </a:ln>
        </p:spPr>
        <p:txBody>
          <a:bodyPr wrap="square">
            <a:spAutoFit/>
          </a:bodyPr>
          <a:lstStyle/>
          <a:p>
            <a:pPr algn="ctr"/>
            <a:r>
              <a:rPr lang="en-US" sz="3200" b="1" dirty="0">
                <a:latin typeface="+mn-lt"/>
              </a:rPr>
              <a:t>Electronic Files</a:t>
            </a:r>
            <a:endParaRPr lang="en-US" sz="1800" dirty="0">
              <a:latin typeface="+mn-lt"/>
            </a:endParaRPr>
          </a:p>
          <a:p>
            <a:pPr algn="ctr"/>
            <a:endParaRPr lang="en-US" sz="1800" dirty="0">
              <a:solidFill>
                <a:schemeClr val="tx2"/>
              </a:solidFill>
              <a:latin typeface="+mn-lt"/>
            </a:endParaRPr>
          </a:p>
          <a:p>
            <a:pPr algn="ctr"/>
            <a:endParaRPr lang="en-US" sz="1800" dirty="0">
              <a:solidFill>
                <a:schemeClr val="tx2"/>
              </a:solidFill>
              <a:latin typeface="+mn-lt"/>
            </a:endParaRPr>
          </a:p>
          <a:p>
            <a:pPr algn="ctr"/>
            <a:endParaRPr lang="en-US" dirty="0"/>
          </a:p>
        </p:txBody>
      </p:sp>
      <p:pic>
        <p:nvPicPr>
          <p:cNvPr id="3" name="Picture 2">
            <a:extLst>
              <a:ext uri="{FF2B5EF4-FFF2-40B4-BE49-F238E27FC236}">
                <a16:creationId xmlns:a16="http://schemas.microsoft.com/office/drawing/2014/main" id="{87C50B85-D31E-4B00-8706-37DDC5AFDF4B}"/>
              </a:ext>
            </a:extLst>
          </p:cNvPr>
          <p:cNvPicPr>
            <a:picLocks noChangeAspect="1"/>
          </p:cNvPicPr>
          <p:nvPr/>
        </p:nvPicPr>
        <p:blipFill>
          <a:blip r:embed="rId3"/>
          <a:stretch>
            <a:fillRect/>
          </a:stretch>
        </p:blipFill>
        <p:spPr>
          <a:xfrm>
            <a:off x="931294" y="1584858"/>
            <a:ext cx="7094721" cy="2286000"/>
          </a:xfrm>
          <a:prstGeom prst="rect">
            <a:avLst/>
          </a:prstGeom>
        </p:spPr>
      </p:pic>
      <p:sp>
        <p:nvSpPr>
          <p:cNvPr id="4" name="TextBox 3">
            <a:extLst>
              <a:ext uri="{FF2B5EF4-FFF2-40B4-BE49-F238E27FC236}">
                <a16:creationId xmlns:a16="http://schemas.microsoft.com/office/drawing/2014/main" id="{D1D0E641-11CA-4B00-98CB-48F4CCD4717A}"/>
              </a:ext>
            </a:extLst>
          </p:cNvPr>
          <p:cNvSpPr txBox="1"/>
          <p:nvPr/>
        </p:nvSpPr>
        <p:spPr>
          <a:xfrm>
            <a:off x="609600" y="1135052"/>
            <a:ext cx="8001000" cy="461665"/>
          </a:xfrm>
          <a:prstGeom prst="rect">
            <a:avLst/>
          </a:prstGeom>
          <a:noFill/>
        </p:spPr>
        <p:txBody>
          <a:bodyPr wrap="square" rtlCol="0">
            <a:spAutoFit/>
          </a:bodyPr>
          <a:lstStyle/>
          <a:p>
            <a:r>
              <a:rPr lang="en-US" dirty="0"/>
              <a:t>La Crosse accepts </a:t>
            </a:r>
            <a:r>
              <a:rPr lang="en-US" dirty="0">
                <a:hlinkClick r:id="rId4" action="ppaction://hlinkfile"/>
              </a:rPr>
              <a:t>electronic files </a:t>
            </a:r>
            <a:r>
              <a:rPr lang="en-US" dirty="0"/>
              <a:t>using the 2018 e-file structure</a:t>
            </a:r>
          </a:p>
        </p:txBody>
      </p:sp>
      <p:sp>
        <p:nvSpPr>
          <p:cNvPr id="5" name="TextBox 4">
            <a:extLst>
              <a:ext uri="{FF2B5EF4-FFF2-40B4-BE49-F238E27FC236}">
                <a16:creationId xmlns:a16="http://schemas.microsoft.com/office/drawing/2014/main" id="{6A1CB0FE-C4AF-42A6-BFE6-9572A7FACCDB}"/>
              </a:ext>
            </a:extLst>
          </p:cNvPr>
          <p:cNvSpPr txBox="1"/>
          <p:nvPr/>
        </p:nvSpPr>
        <p:spPr>
          <a:xfrm>
            <a:off x="448753" y="4038600"/>
            <a:ext cx="4724400" cy="1569660"/>
          </a:xfrm>
          <a:prstGeom prst="rect">
            <a:avLst/>
          </a:prstGeom>
          <a:noFill/>
        </p:spPr>
        <p:txBody>
          <a:bodyPr wrap="square" rtlCol="0">
            <a:spAutoFit/>
          </a:bodyPr>
          <a:lstStyle/>
          <a:p>
            <a:r>
              <a:rPr lang="en-US" dirty="0"/>
              <a:t>Few things hard copy are acceptable</a:t>
            </a:r>
          </a:p>
          <a:p>
            <a:pPr marL="342900" indent="-342900">
              <a:buFont typeface="Arial" panose="020B0604020202020204" pitchFamily="34" charset="0"/>
              <a:buChar char="•"/>
            </a:pPr>
            <a:r>
              <a:rPr lang="en-US" dirty="0"/>
              <a:t>Tickets 		</a:t>
            </a:r>
          </a:p>
          <a:p>
            <a:pPr marL="342900" indent="-342900">
              <a:buFont typeface="Arial" panose="020B0604020202020204" pitchFamily="34" charset="0"/>
              <a:buChar char="•"/>
            </a:pPr>
            <a:r>
              <a:rPr lang="en-US" dirty="0"/>
              <a:t>Field books	      Materials</a:t>
            </a:r>
          </a:p>
          <a:p>
            <a:pPr marL="342900" indent="-342900">
              <a:buFont typeface="Arial" panose="020B0604020202020204" pitchFamily="34" charset="0"/>
              <a:buChar char="•"/>
            </a:pPr>
            <a:r>
              <a:rPr lang="en-US" dirty="0"/>
              <a:t>Labels         		</a:t>
            </a:r>
          </a:p>
        </p:txBody>
      </p:sp>
      <p:sp>
        <p:nvSpPr>
          <p:cNvPr id="2" name="TextBox 1">
            <a:extLst>
              <a:ext uri="{FF2B5EF4-FFF2-40B4-BE49-F238E27FC236}">
                <a16:creationId xmlns:a16="http://schemas.microsoft.com/office/drawing/2014/main" id="{7CEE5F63-1BB9-4546-9919-83D8038389AC}"/>
              </a:ext>
            </a:extLst>
          </p:cNvPr>
          <p:cNvSpPr txBox="1"/>
          <p:nvPr/>
        </p:nvSpPr>
        <p:spPr>
          <a:xfrm>
            <a:off x="5638800" y="4038601"/>
            <a:ext cx="3217294" cy="1200329"/>
          </a:xfrm>
          <a:prstGeom prst="rect">
            <a:avLst/>
          </a:prstGeom>
          <a:gradFill>
            <a:gsLst>
              <a:gs pos="53239">
                <a:srgbClr val="FF6969"/>
              </a:gs>
              <a:gs pos="13000">
                <a:srgbClr val="FF0000"/>
              </a:gs>
              <a:gs pos="0">
                <a:schemeClr val="tx1">
                  <a:lumMod val="50000"/>
                </a:schemeClr>
              </a:gs>
              <a:gs pos="6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olidFill>
          </a:ln>
        </p:spPr>
        <p:txBody>
          <a:bodyPr wrap="square" rtlCol="0">
            <a:spAutoFit/>
          </a:bodyPr>
          <a:lstStyle/>
          <a:p>
            <a:r>
              <a:rPr lang="en-US" b="1" dirty="0">
                <a:solidFill>
                  <a:schemeClr val="tx1">
                    <a:lumMod val="50000"/>
                  </a:schemeClr>
                </a:solidFill>
              </a:rPr>
              <a:t>GREAT JOB ON 2018 FOR THE FIRST YEAR OF E-FILES!</a:t>
            </a:r>
          </a:p>
        </p:txBody>
      </p:sp>
      <p:sp>
        <p:nvSpPr>
          <p:cNvPr id="6" name="TextBox 5">
            <a:extLst>
              <a:ext uri="{FF2B5EF4-FFF2-40B4-BE49-F238E27FC236}">
                <a16:creationId xmlns:a16="http://schemas.microsoft.com/office/drawing/2014/main" id="{06A1C1ED-67B9-4451-A029-9BBA1CF69781}"/>
              </a:ext>
            </a:extLst>
          </p:cNvPr>
          <p:cNvSpPr txBox="1"/>
          <p:nvPr/>
        </p:nvSpPr>
        <p:spPr>
          <a:xfrm>
            <a:off x="1400582" y="3446898"/>
            <a:ext cx="3217294" cy="338554"/>
          </a:xfrm>
          <a:prstGeom prst="rect">
            <a:avLst/>
          </a:prstGeom>
          <a:noFill/>
        </p:spPr>
        <p:txBody>
          <a:bodyPr wrap="square" rtlCol="0">
            <a:spAutoFit/>
          </a:bodyPr>
          <a:lstStyle/>
          <a:p>
            <a:r>
              <a:rPr lang="en-US" sz="1600" dirty="0">
                <a:solidFill>
                  <a:schemeClr val="tx1">
                    <a:lumMod val="50000"/>
                  </a:schemeClr>
                </a:solidFill>
              </a:rPr>
              <a:t>CAG</a:t>
            </a:r>
          </a:p>
        </p:txBody>
      </p:sp>
    </p:spTree>
    <p:extLst>
      <p:ext uri="{BB962C8B-B14F-4D97-AF65-F5344CB8AC3E}">
        <p14:creationId xmlns:p14="http://schemas.microsoft.com/office/powerpoint/2010/main" val="308879914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3840" y="1371600"/>
            <a:ext cx="8610600" cy="4267200"/>
          </a:xfrm>
        </p:spPr>
        <p:txBody>
          <a:bodyPr/>
          <a:lstStyle/>
          <a:p>
            <a:r>
              <a:rPr lang="en-US" sz="2400" dirty="0"/>
              <a:t>2018 Field Software User’s Guide (FSUG) updates (handout/Pantry March 5</a:t>
            </a:r>
            <a:r>
              <a:rPr lang="en-US" sz="2400" baseline="30000" dirty="0"/>
              <a:t>th</a:t>
            </a:r>
            <a:r>
              <a:rPr lang="en-US" sz="2400" dirty="0"/>
              <a:t>)</a:t>
            </a:r>
          </a:p>
          <a:p>
            <a:r>
              <a:rPr lang="en-US" sz="2400" dirty="0"/>
              <a:t>Changes and process clarification for Project Engineers &amp; Contract Specialists</a:t>
            </a:r>
          </a:p>
          <a:p>
            <a:r>
              <a:rPr lang="en-US" sz="2400" dirty="0"/>
              <a:t>Mobile Inspector</a:t>
            </a:r>
          </a:p>
          <a:p>
            <a:r>
              <a:rPr lang="en-US" sz="2400" dirty="0"/>
              <a:t>AASHTOWare Project (AWP) Construction </a:t>
            </a:r>
          </a:p>
          <a:p>
            <a:pPr lvl="1"/>
            <a:r>
              <a:rPr lang="en-US" sz="2000" dirty="0"/>
              <a:t>David will be spending some time going over the proposed implementation, improvements and schedule changes for the Construction module during his construction training</a:t>
            </a:r>
          </a:p>
          <a:p>
            <a:endParaRPr lang="en-US" dirty="0"/>
          </a:p>
        </p:txBody>
      </p:sp>
      <p:sp>
        <p:nvSpPr>
          <p:cNvPr id="2" name="Title 1"/>
          <p:cNvSpPr>
            <a:spLocks noGrp="1"/>
          </p:cNvSpPr>
          <p:nvPr>
            <p:ph type="title"/>
          </p:nvPr>
        </p:nvSpPr>
        <p:spPr>
          <a:xfrm>
            <a:off x="662940" y="76200"/>
            <a:ext cx="7772400" cy="1066800"/>
          </a:xfrm>
        </p:spPr>
        <p:txBody>
          <a:bodyPr>
            <a:noAutofit/>
          </a:bodyPr>
          <a:lstStyle/>
          <a:p>
            <a:pPr algn="ctr"/>
            <a:r>
              <a:rPr lang="en-US" sz="2400" dirty="0"/>
              <a:t>Sneak Peak into next week’s Construction Training </a:t>
            </a:r>
            <a:br>
              <a:rPr lang="en-US" sz="2400" dirty="0"/>
            </a:br>
            <a:r>
              <a:rPr lang="en-US" sz="2400" dirty="0"/>
              <a:t>David Castleberg/Annette Czerneski</a:t>
            </a:r>
          </a:p>
        </p:txBody>
      </p:sp>
    </p:spTree>
    <p:extLst>
      <p:ext uri="{BB962C8B-B14F-4D97-AF65-F5344CB8AC3E}">
        <p14:creationId xmlns:p14="http://schemas.microsoft.com/office/powerpoint/2010/main" val="25303640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5736EC39-F783-4986-B7C6-805B5BC0B97C}"/>
              </a:ext>
            </a:extLst>
          </p:cNvPr>
          <p:cNvSpPr txBox="1"/>
          <p:nvPr/>
        </p:nvSpPr>
        <p:spPr>
          <a:xfrm>
            <a:off x="4114800" y="2121178"/>
            <a:ext cx="2024785" cy="981690"/>
          </a:xfrm>
          <a:prstGeom prst="rect">
            <a:avLst/>
          </a:prstGeom>
          <a:solidFill>
            <a:schemeClr val="bg1"/>
          </a:solidFill>
        </p:spPr>
        <p:txBody>
          <a:bodyPr wrap="square" rtlCol="0">
            <a:spAutoFit/>
          </a:bodyPr>
          <a:lstStyle/>
          <a:p>
            <a:endParaRPr lang="en-US" dirty="0"/>
          </a:p>
        </p:txBody>
      </p:sp>
      <p:sp>
        <p:nvSpPr>
          <p:cNvPr id="6" name="Content Placeholder 5">
            <a:extLst>
              <a:ext uri="{FF2B5EF4-FFF2-40B4-BE49-F238E27FC236}">
                <a16:creationId xmlns:a16="http://schemas.microsoft.com/office/drawing/2014/main" id="{6E9891B1-B637-4666-A1ED-5BBE9D78605F}"/>
              </a:ext>
            </a:extLst>
          </p:cNvPr>
          <p:cNvSpPr>
            <a:spLocks noGrp="1"/>
          </p:cNvSpPr>
          <p:nvPr>
            <p:ph idx="1"/>
          </p:nvPr>
        </p:nvSpPr>
        <p:spPr>
          <a:xfrm>
            <a:off x="457200" y="1012294"/>
            <a:ext cx="8229600" cy="1905000"/>
          </a:xfrm>
        </p:spPr>
        <p:txBody>
          <a:bodyPr/>
          <a:lstStyle/>
          <a:p>
            <a:pPr>
              <a:spcBef>
                <a:spcPts val="0"/>
              </a:spcBef>
              <a:spcAft>
                <a:spcPts val="600"/>
              </a:spcAft>
              <a:buFont typeface="Arial" panose="020B0604020202020204" pitchFamily="34" charset="0"/>
              <a:buChar char="•"/>
            </a:pPr>
            <a:r>
              <a:rPr lang="en-US" sz="2000" dirty="0"/>
              <a:t>Web Based with external access for consultants and contractors</a:t>
            </a:r>
          </a:p>
          <a:p>
            <a:pPr>
              <a:spcBef>
                <a:spcPts val="0"/>
              </a:spcBef>
              <a:spcAft>
                <a:spcPts val="600"/>
              </a:spcAft>
              <a:buFont typeface="Arial" panose="020B0604020202020204" pitchFamily="34" charset="0"/>
              <a:buChar char="•"/>
            </a:pPr>
            <a:r>
              <a:rPr lang="en-US" sz="2000" dirty="0"/>
              <a:t>Project Status</a:t>
            </a:r>
          </a:p>
          <a:p>
            <a:pPr lvl="1">
              <a:spcBef>
                <a:spcPts val="0"/>
              </a:spcBef>
              <a:spcAft>
                <a:spcPts val="600"/>
              </a:spcAft>
              <a:buFont typeface="Arial" panose="020B0604020202020204" pitchFamily="34" charset="0"/>
              <a:buChar char="•"/>
            </a:pPr>
            <a:r>
              <a:rPr lang="en-US" sz="1600" dirty="0"/>
              <a:t>Configuration changes - Currently</a:t>
            </a:r>
          </a:p>
          <a:p>
            <a:pPr lvl="1">
              <a:spcBef>
                <a:spcPts val="0"/>
              </a:spcBef>
              <a:spcAft>
                <a:spcPts val="600"/>
              </a:spcAft>
              <a:buFont typeface="Arial" panose="020B0604020202020204" pitchFamily="34" charset="0"/>
              <a:buChar char="•"/>
            </a:pPr>
            <a:r>
              <a:rPr lang="en-US" sz="1600" dirty="0">
                <a:solidFill>
                  <a:schemeClr val="tx2">
                    <a:lumMod val="50000"/>
                  </a:schemeClr>
                </a:solidFill>
              </a:rPr>
              <a:t>Test and Pilot Spring/Summer 2019</a:t>
            </a:r>
          </a:p>
          <a:p>
            <a:pPr lvl="1">
              <a:spcBef>
                <a:spcPts val="0"/>
              </a:spcBef>
              <a:spcAft>
                <a:spcPts val="600"/>
              </a:spcAft>
              <a:buFont typeface="Arial" panose="020B0604020202020204" pitchFamily="34" charset="0"/>
              <a:buChar char="•"/>
            </a:pPr>
            <a:r>
              <a:rPr lang="en-US" sz="1600" dirty="0">
                <a:solidFill>
                  <a:schemeClr val="tx2">
                    <a:lumMod val="50000"/>
                  </a:schemeClr>
                </a:solidFill>
              </a:rPr>
              <a:t>Training Fall/Winter 2019</a:t>
            </a:r>
          </a:p>
          <a:p>
            <a:pPr lvl="1">
              <a:spcBef>
                <a:spcPts val="0"/>
              </a:spcBef>
              <a:spcAft>
                <a:spcPts val="600"/>
              </a:spcAft>
              <a:buFont typeface="Arial" panose="020B0604020202020204" pitchFamily="34" charset="0"/>
              <a:buChar char="•"/>
            </a:pPr>
            <a:r>
              <a:rPr lang="en-US" sz="1600" dirty="0">
                <a:solidFill>
                  <a:schemeClr val="tx2">
                    <a:lumMod val="50000"/>
                  </a:schemeClr>
                </a:solidFill>
              </a:rPr>
              <a:t>Proposed Production date – Spring 2020</a:t>
            </a:r>
          </a:p>
          <a:p>
            <a:r>
              <a:rPr lang="en-US" sz="2000" dirty="0"/>
              <a:t>Benefits:</a:t>
            </a:r>
          </a:p>
          <a:p>
            <a:pPr marL="598488" lvl="1" indent="-342900">
              <a:buFont typeface="Arial" panose="020B0604020202020204" pitchFamily="34" charset="0"/>
              <a:buChar char="•"/>
            </a:pPr>
            <a:r>
              <a:rPr lang="en-US" sz="1600" dirty="0"/>
              <a:t>Web Bases with external access for consultants and contractors</a:t>
            </a:r>
          </a:p>
          <a:p>
            <a:pPr marL="598488" lvl="1" indent="-342900">
              <a:buFont typeface="Arial" panose="020B0604020202020204" pitchFamily="34" charset="0"/>
              <a:buChar char="•"/>
            </a:pPr>
            <a:r>
              <a:rPr lang="en-US" sz="1600" dirty="0"/>
              <a:t>Replaces CAS, FieldManager, FieldBook, </a:t>
            </a:r>
            <a:r>
              <a:rPr lang="en-US" sz="1600" dirty="0" err="1"/>
              <a:t>FieldNet</a:t>
            </a:r>
            <a:r>
              <a:rPr lang="en-US" sz="1600" dirty="0"/>
              <a:t>, Field Information Tracking (FIT) </a:t>
            </a:r>
            <a:r>
              <a:rPr lang="en-US" sz="1600" dirty="0">
                <a:highlight>
                  <a:srgbClr val="FFFF00"/>
                </a:highlight>
              </a:rPr>
              <a:t>merge/send will be obsolete! </a:t>
            </a:r>
            <a:r>
              <a:rPr lang="en-US" sz="1600" dirty="0"/>
              <a:t>and Project Tracking</a:t>
            </a:r>
          </a:p>
          <a:p>
            <a:pPr marL="598488" lvl="1" indent="-342900">
              <a:buFont typeface="Arial" panose="020B0604020202020204" pitchFamily="34" charset="0"/>
              <a:buChar char="•"/>
            </a:pPr>
            <a:r>
              <a:rPr lang="en-US" sz="1600" dirty="0"/>
              <a:t>Connects to Mobile Inspector app for Daily Work Reports (IDRs)</a:t>
            </a:r>
          </a:p>
          <a:p>
            <a:pPr>
              <a:spcBef>
                <a:spcPts val="0"/>
              </a:spcBef>
              <a:spcAft>
                <a:spcPts val="600"/>
              </a:spcAft>
              <a:buFont typeface="Arial" panose="020B0604020202020204" pitchFamily="34" charset="0"/>
              <a:buChar char="•"/>
            </a:pPr>
            <a:endParaRPr lang="en-US" sz="2000" dirty="0"/>
          </a:p>
        </p:txBody>
      </p:sp>
      <p:sp>
        <p:nvSpPr>
          <p:cNvPr id="11" name="Title 1">
            <a:extLst>
              <a:ext uri="{FF2B5EF4-FFF2-40B4-BE49-F238E27FC236}">
                <a16:creationId xmlns:a16="http://schemas.microsoft.com/office/drawing/2014/main" id="{B70C8039-F571-4B9D-AF6E-793110D61857}"/>
              </a:ext>
            </a:extLst>
          </p:cNvPr>
          <p:cNvSpPr>
            <a:spLocks noGrp="1"/>
          </p:cNvSpPr>
          <p:nvPr>
            <p:ph type="title"/>
          </p:nvPr>
        </p:nvSpPr>
        <p:spPr>
          <a:xfrm>
            <a:off x="662940" y="76200"/>
            <a:ext cx="7772400" cy="1066800"/>
          </a:xfrm>
        </p:spPr>
        <p:txBody>
          <a:bodyPr>
            <a:noAutofit/>
          </a:bodyPr>
          <a:lstStyle/>
          <a:p>
            <a:pPr algn="ctr"/>
            <a:r>
              <a:rPr lang="en-US" sz="4000" dirty="0"/>
              <a:t>AWP Construction</a:t>
            </a:r>
          </a:p>
        </p:txBody>
      </p:sp>
    </p:spTree>
    <p:extLst>
      <p:ext uri="{BB962C8B-B14F-4D97-AF65-F5344CB8AC3E}">
        <p14:creationId xmlns:p14="http://schemas.microsoft.com/office/powerpoint/2010/main" val="11156386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808923"/>
          </a:xfrm>
        </p:spPr>
        <p:txBody>
          <a:bodyPr>
            <a:normAutofit fontScale="90000"/>
          </a:bodyPr>
          <a:lstStyle/>
          <a:p>
            <a:pPr algn="ctr"/>
            <a:r>
              <a:rPr lang="en-US" sz="4400" dirty="0"/>
              <a:t>Construction Acronyms </a:t>
            </a:r>
            <a:br>
              <a:rPr lang="en-US" sz="2800" dirty="0"/>
            </a:br>
            <a:endParaRPr lang="en-US" sz="1200" dirty="0"/>
          </a:p>
        </p:txBody>
      </p:sp>
      <p:sp>
        <p:nvSpPr>
          <p:cNvPr id="4" name="TextBox 3"/>
          <p:cNvSpPr txBox="1"/>
          <p:nvPr/>
        </p:nvSpPr>
        <p:spPr>
          <a:xfrm>
            <a:off x="5791200" y="5666325"/>
            <a:ext cx="3276600" cy="523220"/>
          </a:xfrm>
          <a:prstGeom prst="rect">
            <a:avLst/>
          </a:prstGeom>
          <a:noFill/>
        </p:spPr>
        <p:txBody>
          <a:bodyPr wrap="square" rtlCol="0">
            <a:spAutoFit/>
          </a:bodyPr>
          <a:lstStyle/>
          <a:p>
            <a:r>
              <a:rPr lang="en-US" sz="2800" dirty="0">
                <a:latin typeface="+mj-lt"/>
              </a:rPr>
              <a:t>* See SWIG 8-1-20</a:t>
            </a:r>
          </a:p>
        </p:txBody>
      </p:sp>
      <p:pic>
        <p:nvPicPr>
          <p:cNvPr id="3" name="Picture 2">
            <a:extLst>
              <a:ext uri="{FF2B5EF4-FFF2-40B4-BE49-F238E27FC236}">
                <a16:creationId xmlns:a16="http://schemas.microsoft.com/office/drawing/2014/main" id="{A3B58ED2-30E2-41AC-8639-0BB41DDB3C8B}"/>
              </a:ext>
            </a:extLst>
          </p:cNvPr>
          <p:cNvPicPr>
            <a:picLocks noChangeAspect="1"/>
          </p:cNvPicPr>
          <p:nvPr/>
        </p:nvPicPr>
        <p:blipFill>
          <a:blip r:embed="rId3"/>
          <a:stretch>
            <a:fillRect/>
          </a:stretch>
        </p:blipFill>
        <p:spPr>
          <a:xfrm>
            <a:off x="1409700" y="668455"/>
            <a:ext cx="6324600" cy="4907444"/>
          </a:xfrm>
          <a:prstGeom prst="rect">
            <a:avLst/>
          </a:prstGeom>
          <a:ln w="28575">
            <a:solidFill>
              <a:schemeClr val="accent1"/>
            </a:solid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BAF028F-9C06-4444-AE0B-C68A0953D346}"/>
              </a:ext>
            </a:extLst>
          </p:cNvPr>
          <p:cNvSpPr txBox="1"/>
          <p:nvPr/>
        </p:nvSpPr>
        <p:spPr>
          <a:xfrm flipH="1">
            <a:off x="3962400" y="1428019"/>
            <a:ext cx="1828800" cy="338554"/>
          </a:xfrm>
          <a:prstGeom prst="rect">
            <a:avLst/>
          </a:prstGeom>
          <a:solidFill>
            <a:schemeClr val="bg1"/>
          </a:solidFill>
        </p:spPr>
        <p:txBody>
          <a:bodyPr wrap="square" rtlCol="0">
            <a:spAutoFit/>
          </a:bodyPr>
          <a:lstStyle/>
          <a:p>
            <a:endParaRPr lang="en-US" sz="1600" dirty="0">
              <a:latin typeface="Arial" panose="020B0604020202020204" pitchFamily="34" charset="0"/>
            </a:endParaRPr>
          </a:p>
        </p:txBody>
      </p:sp>
      <p:sp>
        <p:nvSpPr>
          <p:cNvPr id="10" name="TextBox 9">
            <a:extLst>
              <a:ext uri="{FF2B5EF4-FFF2-40B4-BE49-F238E27FC236}">
                <a16:creationId xmlns:a16="http://schemas.microsoft.com/office/drawing/2014/main" id="{5736EC39-F783-4986-B7C6-805B5BC0B97C}"/>
              </a:ext>
            </a:extLst>
          </p:cNvPr>
          <p:cNvSpPr txBox="1"/>
          <p:nvPr/>
        </p:nvSpPr>
        <p:spPr>
          <a:xfrm>
            <a:off x="4114800" y="2121178"/>
            <a:ext cx="2024785" cy="981690"/>
          </a:xfrm>
          <a:prstGeom prst="rect">
            <a:avLst/>
          </a:prstGeom>
          <a:solidFill>
            <a:schemeClr val="bg1"/>
          </a:solidFill>
        </p:spPr>
        <p:txBody>
          <a:bodyPr wrap="square" rtlCol="0">
            <a:spAutoFit/>
          </a:bodyPr>
          <a:lstStyle/>
          <a:p>
            <a:endParaRPr lang="en-US" dirty="0"/>
          </a:p>
        </p:txBody>
      </p:sp>
      <p:pic>
        <p:nvPicPr>
          <p:cNvPr id="11" name="Picture 10" descr="question-mark-clip-art.jpg">
            <a:extLst>
              <a:ext uri="{FF2B5EF4-FFF2-40B4-BE49-F238E27FC236}">
                <a16:creationId xmlns:a16="http://schemas.microsoft.com/office/drawing/2014/main" id="{1A31DAFE-1410-4CE0-AF40-A13756C7FD8E}"/>
              </a:ext>
            </a:extLst>
          </p:cNvPr>
          <p:cNvPicPr>
            <a:picLocks noChangeAspect="1"/>
          </p:cNvPicPr>
          <p:nvPr/>
        </p:nvPicPr>
        <p:blipFill>
          <a:blip r:embed="rId3" cstate="print">
            <a:duotone>
              <a:schemeClr val="accent2">
                <a:shade val="45000"/>
                <a:satMod val="135000"/>
              </a:schemeClr>
              <a:prstClr val="white"/>
            </a:duotone>
          </a:blip>
          <a:stretch>
            <a:fillRect/>
          </a:stretch>
        </p:blipFill>
        <p:spPr>
          <a:xfrm rot="360000">
            <a:off x="3554420" y="1318144"/>
            <a:ext cx="2035158" cy="2709669"/>
          </a:xfrm>
          <a:prstGeom prst="rect">
            <a:avLst/>
          </a:prstGeom>
        </p:spPr>
      </p:pic>
    </p:spTree>
    <p:extLst>
      <p:ext uri="{BB962C8B-B14F-4D97-AF65-F5344CB8AC3E}">
        <p14:creationId xmlns:p14="http://schemas.microsoft.com/office/powerpoint/2010/main" val="12344854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669101" y="5760473"/>
            <a:ext cx="3276600" cy="523220"/>
          </a:xfrm>
          <a:prstGeom prst="rect">
            <a:avLst/>
          </a:prstGeom>
          <a:noFill/>
        </p:spPr>
        <p:txBody>
          <a:bodyPr wrap="square" rtlCol="0">
            <a:spAutoFit/>
          </a:bodyPr>
          <a:lstStyle/>
          <a:p>
            <a:r>
              <a:rPr lang="en-US" sz="2800" dirty="0">
                <a:latin typeface="+mj-lt"/>
              </a:rPr>
              <a:t>* See SWIG 8-1-20</a:t>
            </a:r>
          </a:p>
        </p:txBody>
      </p:sp>
      <p:pic>
        <p:nvPicPr>
          <p:cNvPr id="2" name="Picture 1">
            <a:extLst>
              <a:ext uri="{FF2B5EF4-FFF2-40B4-BE49-F238E27FC236}">
                <a16:creationId xmlns:a16="http://schemas.microsoft.com/office/drawing/2014/main" id="{F0069C93-A55E-4BB3-BAD6-FD1CEBA89158}"/>
              </a:ext>
            </a:extLst>
          </p:cNvPr>
          <p:cNvPicPr>
            <a:picLocks noChangeAspect="1"/>
          </p:cNvPicPr>
          <p:nvPr/>
        </p:nvPicPr>
        <p:blipFill>
          <a:blip r:embed="rId3"/>
          <a:stretch>
            <a:fillRect/>
          </a:stretch>
        </p:blipFill>
        <p:spPr>
          <a:xfrm>
            <a:off x="434250" y="228600"/>
            <a:ext cx="8275499" cy="5351535"/>
          </a:xfrm>
          <a:prstGeom prst="rect">
            <a:avLst/>
          </a:prstGeom>
          <a:ln w="38100">
            <a:solidFill>
              <a:schemeClr val="accent1"/>
            </a:solid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5275" y="1181100"/>
            <a:ext cx="8553450" cy="4610100"/>
          </a:xfrm>
        </p:spPr>
        <p:txBody>
          <a:bodyPr/>
          <a:lstStyle/>
          <a:p>
            <a:r>
              <a:rPr lang="en-US" sz="3000" dirty="0"/>
              <a:t>Award</a:t>
            </a:r>
          </a:p>
          <a:p>
            <a:r>
              <a:rPr lang="en-US" sz="3000" dirty="0"/>
              <a:t>Pre-Construction Meeting </a:t>
            </a:r>
          </a:p>
          <a:p>
            <a:r>
              <a:rPr lang="en-US" sz="3000" dirty="0"/>
              <a:t>ECIP Review, Acceptance, and Approval</a:t>
            </a:r>
          </a:p>
          <a:p>
            <a:r>
              <a:rPr lang="en-US" sz="3000" dirty="0"/>
              <a:t>Sublet Approval</a:t>
            </a:r>
          </a:p>
          <a:p>
            <a:r>
              <a:rPr lang="en-US" sz="3000" dirty="0"/>
              <a:t>Execution</a:t>
            </a:r>
          </a:p>
          <a:p>
            <a:r>
              <a:rPr lang="en-US" sz="2800" dirty="0"/>
              <a:t>Stockpile payment? Notify CS prior to payment. Requires temp NTP and contract refresh. </a:t>
            </a:r>
          </a:p>
          <a:p>
            <a:r>
              <a:rPr lang="en-US" sz="3000" dirty="0"/>
              <a:t>Lane Closure System (LCS) if </a:t>
            </a:r>
            <a:r>
              <a:rPr lang="en-US" sz="3000" dirty="0" err="1"/>
              <a:t>req’d</a:t>
            </a:r>
            <a:endParaRPr lang="en-US" sz="3000" dirty="0"/>
          </a:p>
          <a:p>
            <a:r>
              <a:rPr lang="en-US" sz="3000" dirty="0"/>
              <a:t>Conditional Start/Notice to Proceed (NTP) </a:t>
            </a:r>
          </a:p>
          <a:p>
            <a:pPr marL="109537" indent="0" algn="r">
              <a:buNone/>
            </a:pPr>
            <a:r>
              <a:rPr lang="en-US" sz="3200" dirty="0"/>
              <a:t> </a:t>
            </a:r>
            <a:r>
              <a:rPr lang="en-US" sz="1400" dirty="0"/>
              <a:t>      </a:t>
            </a:r>
            <a:r>
              <a:rPr lang="en-US" sz="1050" dirty="0"/>
              <a:t>Refer to SWR </a:t>
            </a:r>
            <a:r>
              <a:rPr lang="en-US" sz="1050" dirty="0" err="1"/>
              <a:t>Constr</a:t>
            </a:r>
            <a:r>
              <a:rPr lang="en-US" sz="1050" dirty="0"/>
              <a:t> Admin Guide (CAG) </a:t>
            </a:r>
            <a:r>
              <a:rPr lang="en-US" sz="1050" dirty="0">
                <a:solidFill>
                  <a:srgbClr val="C00000"/>
                </a:solidFill>
              </a:rPr>
              <a:t>p 2-3 </a:t>
            </a:r>
            <a:r>
              <a:rPr lang="en-US" sz="1050" dirty="0"/>
              <a:t>&amp; Flowchart I</a:t>
            </a:r>
          </a:p>
          <a:p>
            <a:endParaRPr lang="en-US" sz="1800" dirty="0"/>
          </a:p>
        </p:txBody>
      </p:sp>
      <p:sp>
        <p:nvSpPr>
          <p:cNvPr id="5" name="Title 4">
            <a:extLst>
              <a:ext uri="{FF2B5EF4-FFF2-40B4-BE49-F238E27FC236}">
                <a16:creationId xmlns:a16="http://schemas.microsoft.com/office/drawing/2014/main" id="{361A6B4A-04FD-4C87-AEEB-02E22153439A}"/>
              </a:ext>
            </a:extLst>
          </p:cNvPr>
          <p:cNvSpPr>
            <a:spLocks noGrp="1"/>
          </p:cNvSpPr>
          <p:nvPr>
            <p:ph type="title"/>
          </p:nvPr>
        </p:nvSpPr>
        <p:spPr>
          <a:xfrm>
            <a:off x="457200" y="304800"/>
            <a:ext cx="8229600" cy="1143000"/>
          </a:xfrm>
        </p:spPr>
        <p:txBody>
          <a:bodyPr>
            <a:normAutofit fontScale="90000"/>
          </a:bodyPr>
          <a:lstStyle/>
          <a:p>
            <a:pPr algn="ctr"/>
            <a:r>
              <a:rPr lang="en-US" dirty="0"/>
              <a:t>SWIG 8-1-1 Preconstruction Tasks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3"/>
          <p:cNvSpPr>
            <a:spLocks noGrp="1" noChangeArrowheads="1"/>
          </p:cNvSpPr>
          <p:nvPr>
            <p:ph idx="1"/>
          </p:nvPr>
        </p:nvSpPr>
        <p:spPr>
          <a:xfrm>
            <a:off x="152400" y="1066800"/>
            <a:ext cx="8686800" cy="4572000"/>
          </a:xfrm>
        </p:spPr>
        <p:txBody>
          <a:bodyPr/>
          <a:lstStyle/>
          <a:p>
            <a:r>
              <a:rPr lang="en-US" sz="3200" dirty="0"/>
              <a:t>Computer Setup (PE responsible)</a:t>
            </a:r>
          </a:p>
          <a:p>
            <a:r>
              <a:rPr lang="en-US" sz="3200" dirty="0"/>
              <a:t>PE consultants coordinate w/ PM to pick up Plans, Proposal, PE Packet.  </a:t>
            </a:r>
          </a:p>
          <a:p>
            <a:r>
              <a:rPr lang="en-US" sz="3200" dirty="0"/>
              <a:t>PM sends out Design Doc including Notes to Construction, Real Estate &amp; Environ Commitments, 401/404 &amp; Utility Permits, TMP, IMP, etc. </a:t>
            </a:r>
          </a:p>
          <a:p>
            <a:r>
              <a:rPr lang="en-US" sz="3200" dirty="0"/>
              <a:t>Obtain electronic documents (CAG) from the SWIG. </a:t>
            </a:r>
          </a:p>
          <a:p>
            <a:pPr marL="109537" indent="0">
              <a:buNone/>
            </a:pPr>
            <a:endParaRPr lang="en-US" sz="3200" dirty="0"/>
          </a:p>
        </p:txBody>
      </p:sp>
      <p:sp>
        <p:nvSpPr>
          <p:cNvPr id="2050" name="Rectangle 2"/>
          <p:cNvSpPr>
            <a:spLocks noGrp="1" noChangeArrowheads="1"/>
          </p:cNvSpPr>
          <p:nvPr>
            <p:ph type="title"/>
          </p:nvPr>
        </p:nvSpPr>
        <p:spPr>
          <a:xfrm>
            <a:off x="685800" y="152401"/>
            <a:ext cx="7772400" cy="791816"/>
          </a:xfrm>
        </p:spPr>
        <p:txBody>
          <a:bodyPr>
            <a:noAutofit/>
          </a:bodyPr>
          <a:lstStyle/>
          <a:p>
            <a:pPr algn="ctr" eaLnBrk="1" hangingPunct="1">
              <a:defRPr/>
            </a:pPr>
            <a:r>
              <a:rPr lang="en-US" sz="4400" dirty="0"/>
              <a:t>PE Packets and Documents</a:t>
            </a:r>
          </a:p>
        </p:txBody>
      </p:sp>
      <p:sp>
        <p:nvSpPr>
          <p:cNvPr id="4" name="TextBox 3"/>
          <p:cNvSpPr txBox="1"/>
          <p:nvPr/>
        </p:nvSpPr>
        <p:spPr>
          <a:xfrm>
            <a:off x="5646576" y="5715000"/>
            <a:ext cx="3276600" cy="523220"/>
          </a:xfrm>
          <a:prstGeom prst="rect">
            <a:avLst/>
          </a:prstGeom>
          <a:noFill/>
        </p:spPr>
        <p:txBody>
          <a:bodyPr wrap="square" rtlCol="0">
            <a:spAutoFit/>
          </a:bodyPr>
          <a:lstStyle/>
          <a:p>
            <a:r>
              <a:rPr lang="en-US" sz="2800" dirty="0">
                <a:latin typeface="+mj-lt"/>
              </a:rPr>
              <a:t>* See SWIG 8-1-10</a:t>
            </a:r>
          </a:p>
        </p:txBody>
      </p:sp>
    </p:spTree>
    <p:extLst>
      <p:ext uri="{BB962C8B-B14F-4D97-AF65-F5344CB8AC3E}">
        <p14:creationId xmlns:p14="http://schemas.microsoft.com/office/powerpoint/2010/main" val="15548346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152400"/>
            <a:ext cx="8382000" cy="1076980"/>
          </a:xfrm>
          <a:ln>
            <a:solidFill>
              <a:schemeClr val="accent1"/>
            </a:solidFill>
          </a:ln>
        </p:spPr>
        <p:txBody>
          <a:bodyPr>
            <a:normAutofit/>
          </a:bodyPr>
          <a:lstStyle/>
          <a:p>
            <a:pPr algn="ctr"/>
            <a:r>
              <a:rPr lang="en-US" dirty="0"/>
              <a:t>PE Packet Includes</a:t>
            </a:r>
          </a:p>
        </p:txBody>
      </p:sp>
      <p:sp>
        <p:nvSpPr>
          <p:cNvPr id="6" name="TextBox 5"/>
          <p:cNvSpPr txBox="1"/>
          <p:nvPr/>
        </p:nvSpPr>
        <p:spPr>
          <a:xfrm>
            <a:off x="571500" y="1374558"/>
            <a:ext cx="4038600" cy="954107"/>
          </a:xfrm>
          <a:prstGeom prst="rect">
            <a:avLst/>
          </a:prstGeom>
          <a:noFill/>
        </p:spPr>
        <p:txBody>
          <a:bodyPr wrap="square" rtlCol="0">
            <a:spAutoFit/>
          </a:bodyPr>
          <a:lstStyle/>
          <a:p>
            <a:pPr algn="ctr"/>
            <a:r>
              <a:rPr lang="en-US" sz="2800" dirty="0"/>
              <a:t>SWIG “Pantry” shortcuts</a:t>
            </a:r>
            <a:endParaRPr lang="en-US" sz="2800" dirty="0">
              <a:latin typeface="+mj-lt"/>
            </a:endParaRPr>
          </a:p>
          <a:p>
            <a:endParaRPr lang="en-US" sz="2800" dirty="0">
              <a:latin typeface="+mj-lt"/>
            </a:endParaRPr>
          </a:p>
        </p:txBody>
      </p:sp>
      <p:pic>
        <p:nvPicPr>
          <p:cNvPr id="2" name="Picture 1">
            <a:extLst>
              <a:ext uri="{FF2B5EF4-FFF2-40B4-BE49-F238E27FC236}">
                <a16:creationId xmlns:a16="http://schemas.microsoft.com/office/drawing/2014/main" id="{709B5FB6-3A41-4A53-8538-7FC022DB4A02}"/>
              </a:ext>
            </a:extLst>
          </p:cNvPr>
          <p:cNvPicPr>
            <a:picLocks noChangeAspect="1"/>
          </p:cNvPicPr>
          <p:nvPr/>
        </p:nvPicPr>
        <p:blipFill>
          <a:blip r:embed="rId3"/>
          <a:stretch>
            <a:fillRect/>
          </a:stretch>
        </p:blipFill>
        <p:spPr>
          <a:xfrm>
            <a:off x="5195601" y="1447800"/>
            <a:ext cx="3567399" cy="4788877"/>
          </a:xfrm>
          <a:prstGeom prst="rect">
            <a:avLst/>
          </a:prstGeom>
          <a:ln w="38100">
            <a:solidFill>
              <a:schemeClr val="tx1">
                <a:lumMod val="75000"/>
              </a:schemeClr>
            </a:solidFill>
          </a:ln>
        </p:spPr>
      </p:pic>
      <p:sp>
        <p:nvSpPr>
          <p:cNvPr id="4" name="TextBox 3">
            <a:extLst>
              <a:ext uri="{FF2B5EF4-FFF2-40B4-BE49-F238E27FC236}">
                <a16:creationId xmlns:a16="http://schemas.microsoft.com/office/drawing/2014/main" id="{084941D6-3DE2-488C-86C4-D855698FC643}"/>
              </a:ext>
            </a:extLst>
          </p:cNvPr>
          <p:cNvSpPr txBox="1"/>
          <p:nvPr/>
        </p:nvSpPr>
        <p:spPr>
          <a:xfrm>
            <a:off x="152400" y="2103583"/>
            <a:ext cx="3567399" cy="830997"/>
          </a:xfrm>
          <a:prstGeom prst="rect">
            <a:avLst/>
          </a:prstGeom>
          <a:noFill/>
          <a:ln w="25400">
            <a:solidFill>
              <a:schemeClr val="bg2">
                <a:lumMod val="10000"/>
              </a:schemeClr>
            </a:solidFill>
          </a:ln>
        </p:spPr>
        <p:txBody>
          <a:bodyPr wrap="square" rtlCol="0">
            <a:spAutoFit/>
          </a:bodyPr>
          <a:lstStyle/>
          <a:p>
            <a:r>
              <a:rPr lang="en-US" dirty="0"/>
              <a:t>1 Page of Project Labels</a:t>
            </a:r>
          </a:p>
          <a:p>
            <a:r>
              <a:rPr lang="en-US" dirty="0"/>
              <a:t>Email me if you need </a:t>
            </a:r>
            <a:r>
              <a:rPr lang="en-US" dirty="0" err="1"/>
              <a:t>add’l</a:t>
            </a:r>
            <a:r>
              <a:rPr lang="en-US" dirty="0"/>
              <a:t> </a:t>
            </a:r>
          </a:p>
        </p:txBody>
      </p:sp>
      <p:sp>
        <p:nvSpPr>
          <p:cNvPr id="5" name="Rectangle 4">
            <a:extLst>
              <a:ext uri="{FF2B5EF4-FFF2-40B4-BE49-F238E27FC236}">
                <a16:creationId xmlns:a16="http://schemas.microsoft.com/office/drawing/2014/main" id="{6D18A1F4-7DB0-47CA-A6BB-2A3727F97354}"/>
              </a:ext>
            </a:extLst>
          </p:cNvPr>
          <p:cNvSpPr/>
          <p:nvPr/>
        </p:nvSpPr>
        <p:spPr>
          <a:xfrm>
            <a:off x="152400" y="4191257"/>
            <a:ext cx="2957800" cy="9541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CURRENT ESTIMATE </a:t>
            </a:r>
          </a:p>
        </p:txBody>
      </p:sp>
      <p:cxnSp>
        <p:nvCxnSpPr>
          <p:cNvPr id="9" name="Straight Arrow Connector 8">
            <a:extLst>
              <a:ext uri="{FF2B5EF4-FFF2-40B4-BE49-F238E27FC236}">
                <a16:creationId xmlns:a16="http://schemas.microsoft.com/office/drawing/2014/main" id="{09875CB2-1BF4-4EC8-99A7-97F82EA0533E}"/>
              </a:ext>
            </a:extLst>
          </p:cNvPr>
          <p:cNvCxnSpPr/>
          <p:nvPr/>
        </p:nvCxnSpPr>
        <p:spPr>
          <a:xfrm>
            <a:off x="4572000" y="1983147"/>
            <a:ext cx="533400" cy="2748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491B1421-C4C3-4263-9348-6DCAC05A96F7}"/>
              </a:ext>
            </a:extLst>
          </p:cNvPr>
          <p:cNvSpPr txBox="1"/>
          <p:nvPr/>
        </p:nvSpPr>
        <p:spPr>
          <a:xfrm>
            <a:off x="997601" y="5219854"/>
            <a:ext cx="3810000" cy="461665"/>
          </a:xfrm>
          <a:prstGeom prst="rect">
            <a:avLst/>
          </a:prstGeom>
          <a:noFill/>
        </p:spPr>
        <p:txBody>
          <a:bodyPr wrap="square" rtlCol="0">
            <a:spAutoFit/>
          </a:bodyPr>
          <a:lstStyle/>
          <a:p>
            <a:r>
              <a:rPr lang="en-US" dirty="0"/>
              <a:t>WPDES Permit if applicable</a:t>
            </a:r>
          </a:p>
        </p:txBody>
      </p:sp>
      <p:sp>
        <p:nvSpPr>
          <p:cNvPr id="8" name="TextBox 7">
            <a:extLst>
              <a:ext uri="{FF2B5EF4-FFF2-40B4-BE49-F238E27FC236}">
                <a16:creationId xmlns:a16="http://schemas.microsoft.com/office/drawing/2014/main" id="{03833F16-7882-48BA-9E16-FBDAD27CB22D}"/>
              </a:ext>
            </a:extLst>
          </p:cNvPr>
          <p:cNvSpPr txBox="1"/>
          <p:nvPr/>
        </p:nvSpPr>
        <p:spPr>
          <a:xfrm>
            <a:off x="1538001" y="3147420"/>
            <a:ext cx="3657600" cy="830997"/>
          </a:xfrm>
          <a:prstGeom prst="rect">
            <a:avLst/>
          </a:prstGeom>
          <a:noFill/>
        </p:spPr>
        <p:txBody>
          <a:bodyPr wrap="square" rtlCol="0">
            <a:spAutoFit/>
          </a:bodyPr>
          <a:lstStyle/>
          <a:p>
            <a:pPr algn="ctr"/>
            <a:r>
              <a:rPr lang="en-US" dirty="0"/>
              <a:t>Emergency Response on Projects document</a:t>
            </a:r>
          </a:p>
        </p:txBody>
      </p:sp>
    </p:spTree>
    <p:extLst>
      <p:ext uri="{BB962C8B-B14F-4D97-AF65-F5344CB8AC3E}">
        <p14:creationId xmlns:p14="http://schemas.microsoft.com/office/powerpoint/2010/main" val="312726967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WisDOT3">
      <a:dk1>
        <a:srgbClr val="253D92"/>
      </a:dk1>
      <a:lt1>
        <a:srgbClr val="FFFFFF"/>
      </a:lt1>
      <a:dk2>
        <a:srgbClr val="5772D5"/>
      </a:dk2>
      <a:lt2>
        <a:srgbClr val="D8D8D8"/>
      </a:lt2>
      <a:accent1>
        <a:srgbClr val="EE0000"/>
      </a:accent1>
      <a:accent2>
        <a:srgbClr val="5772D5"/>
      </a:accent2>
      <a:accent3>
        <a:srgbClr val="FF7979"/>
      </a:accent3>
      <a:accent4>
        <a:srgbClr val="B1E2F5"/>
      </a:accent4>
      <a:accent5>
        <a:srgbClr val="FFFFFF"/>
      </a:accent5>
      <a:accent6>
        <a:srgbClr val="FFFFFF"/>
      </a:accent6>
      <a:hlink>
        <a:srgbClr val="00B0F0"/>
      </a:hlink>
      <a:folHlink>
        <a:srgbClr val="B1E2F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wisdotpp4</Template>
  <TotalTime>21446</TotalTime>
  <Words>5090</Words>
  <Application>Microsoft Office PowerPoint</Application>
  <PresentationFormat>On-screen Show (4:3)</PresentationFormat>
  <Paragraphs>620</Paragraphs>
  <Slides>59</Slides>
  <Notes>59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59</vt:i4>
      </vt:variant>
    </vt:vector>
  </HeadingPairs>
  <TitlesOfParts>
    <vt:vector size="67" baseType="lpstr">
      <vt:lpstr>Arial</vt:lpstr>
      <vt:lpstr>Arial Narrow</vt:lpstr>
      <vt:lpstr>Calibri</vt:lpstr>
      <vt:lpstr>Times New Roman</vt:lpstr>
      <vt:lpstr>Wingdings</vt:lpstr>
      <vt:lpstr>Wingdings 2</vt:lpstr>
      <vt:lpstr>Wingdings 3</vt:lpstr>
      <vt:lpstr>Concourse</vt:lpstr>
      <vt:lpstr>WELCOME </vt:lpstr>
      <vt:lpstr>SWR Construction Administration Process</vt:lpstr>
      <vt:lpstr>Southwest Improvement Guidance SWIG </vt:lpstr>
      <vt:lpstr>AASHTOWare Project Knowledge Base (AWPKB)  </vt:lpstr>
      <vt:lpstr>2019 Field Software Updates </vt:lpstr>
      <vt:lpstr>PowerPoint Presentation</vt:lpstr>
      <vt:lpstr>SWIG 8-1-1 Preconstruction Tasks</vt:lpstr>
      <vt:lpstr>PE Packets and Documents</vt:lpstr>
      <vt:lpstr>PE Packet Includes</vt:lpstr>
      <vt:lpstr>PE Packet Includes:  Construction Administration Guide  </vt:lpstr>
      <vt:lpstr>Field Office Files - Hard Copy Required</vt:lpstr>
      <vt:lpstr>Design Docs</vt:lpstr>
      <vt:lpstr>Preconstruction Meeting</vt:lpstr>
      <vt:lpstr>Conditional Start Notices</vt:lpstr>
      <vt:lpstr>Notice to Proceed  (Start Notice)</vt:lpstr>
      <vt:lpstr>Wisconsin Pollutant Discharge Elimination System (WPDES)</vt:lpstr>
      <vt:lpstr> II - During Construction</vt:lpstr>
      <vt:lpstr>PowerPoint Presentation</vt:lpstr>
      <vt:lpstr>Field Manager – Entries</vt:lpstr>
      <vt:lpstr>Field Manager Estimates</vt:lpstr>
      <vt:lpstr>PowerPoint Presentation</vt:lpstr>
      <vt:lpstr>FieldManager Common Issues</vt:lpstr>
      <vt:lpstr>FieldManager Site Events</vt:lpstr>
      <vt:lpstr>FieldManager Site Times</vt:lpstr>
      <vt:lpstr>Weekly Progress Meeting</vt:lpstr>
      <vt:lpstr>FieldManager Contract Modifications</vt:lpstr>
      <vt:lpstr>Contract Modification Justification</vt:lpstr>
      <vt:lpstr>Contract Mods</vt:lpstr>
      <vt:lpstr>Reason Codes</vt:lpstr>
      <vt:lpstr>FieldManager Contract Modification Approval Process</vt:lpstr>
      <vt:lpstr>Claims</vt:lpstr>
      <vt:lpstr>Partial  Acceptance</vt:lpstr>
      <vt:lpstr>Partial  Acceptance (cont’d)</vt:lpstr>
      <vt:lpstr> III-IV – Finals Dates &amp; Records</vt:lpstr>
      <vt:lpstr>PowerPoint Presentation</vt:lpstr>
      <vt:lpstr>Punch List (Ongoing work)</vt:lpstr>
      <vt:lpstr>Substantially Complete (Std Spec 105.11.2.1.3)   </vt:lpstr>
      <vt:lpstr>Substantially Complete (Stop Time)</vt:lpstr>
      <vt:lpstr>Punch List (work is done)</vt:lpstr>
      <vt:lpstr>Substantially Complete (cont’d) </vt:lpstr>
      <vt:lpstr>Punch List Complete (SS 105.11.2.1.4 ) </vt:lpstr>
      <vt:lpstr>All Contract Work Complete </vt:lpstr>
      <vt:lpstr>Conditional Final Acceptance</vt:lpstr>
      <vt:lpstr>Regional Records Review</vt:lpstr>
      <vt:lpstr>Materials Reminders</vt:lpstr>
      <vt:lpstr>Reducing Retainer</vt:lpstr>
      <vt:lpstr>Liquidated Damages</vt:lpstr>
      <vt:lpstr>Semi-Final Estimate</vt:lpstr>
      <vt:lpstr>Semi-Final Estimate (cont’d)</vt:lpstr>
      <vt:lpstr>Semi-Final Estimate (cont’d)</vt:lpstr>
      <vt:lpstr>Final Estimate  </vt:lpstr>
      <vt:lpstr>Transferring your Contracts</vt:lpstr>
      <vt:lpstr>PowerPoint Presentation</vt:lpstr>
      <vt:lpstr>IV. Finals Records</vt:lpstr>
      <vt:lpstr>PowerPoint Presentation</vt:lpstr>
      <vt:lpstr>Sneak Peak into next week’s Construction Training  David Castleberg/Annette Czerneski</vt:lpstr>
      <vt:lpstr>AWP Construction</vt:lpstr>
      <vt:lpstr>Construction Acronyms  </vt:lpstr>
      <vt:lpstr>PowerPoint Presentation</vt:lpstr>
    </vt:vector>
  </TitlesOfParts>
  <Company>Wisconsin Department of Transportation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Precons</dc:title>
  <dc:creator>State of Wisconsin</dc:creator>
  <cp:lastModifiedBy>HOWE, DEBRA S</cp:lastModifiedBy>
  <cp:revision>1412</cp:revision>
  <cp:lastPrinted>2018-02-21T21:46:42Z</cp:lastPrinted>
  <dcterms:created xsi:type="dcterms:W3CDTF">2007-09-22T20:53:51Z</dcterms:created>
  <dcterms:modified xsi:type="dcterms:W3CDTF">2019-03-01T19:27:20Z</dcterms:modified>
</cp:coreProperties>
</file>