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4"/>
  </p:sldMasterIdLst>
  <p:notesMasterIdLst>
    <p:notesMasterId r:id="rId37"/>
  </p:notesMasterIdLst>
  <p:handoutMasterIdLst>
    <p:handoutMasterId r:id="rId38"/>
  </p:handoutMasterIdLst>
  <p:sldIdLst>
    <p:sldId id="270" r:id="rId5"/>
    <p:sldId id="281" r:id="rId6"/>
    <p:sldId id="282" r:id="rId7"/>
    <p:sldId id="283" r:id="rId8"/>
    <p:sldId id="284" r:id="rId9"/>
    <p:sldId id="302" r:id="rId10"/>
    <p:sldId id="303" r:id="rId11"/>
    <p:sldId id="304" r:id="rId12"/>
    <p:sldId id="305" r:id="rId13"/>
    <p:sldId id="306" r:id="rId14"/>
    <p:sldId id="308" r:id="rId15"/>
    <p:sldId id="288" r:id="rId16"/>
    <p:sldId id="278" r:id="rId17"/>
    <p:sldId id="277" r:id="rId18"/>
    <p:sldId id="309" r:id="rId19"/>
    <p:sldId id="271" r:id="rId20"/>
    <p:sldId id="290" r:id="rId21"/>
    <p:sldId id="311" r:id="rId22"/>
    <p:sldId id="312" r:id="rId23"/>
    <p:sldId id="313" r:id="rId24"/>
    <p:sldId id="289" r:id="rId25"/>
    <p:sldId id="307" r:id="rId26"/>
    <p:sldId id="292" r:id="rId27"/>
    <p:sldId id="276" r:id="rId28"/>
    <p:sldId id="293" r:id="rId29"/>
    <p:sldId id="298" r:id="rId30"/>
    <p:sldId id="299" r:id="rId31"/>
    <p:sldId id="301" r:id="rId32"/>
    <p:sldId id="314" r:id="rId33"/>
    <p:sldId id="295" r:id="rId34"/>
    <p:sldId id="268" r:id="rId35"/>
    <p:sldId id="280" r:id="rId36"/>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284C"/>
    <a:srgbClr val="D8B846"/>
    <a:srgbClr val="00416A"/>
    <a:srgbClr val="1E38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59" autoAdjust="0"/>
    <p:restoredTop sz="83333" autoAdjust="0"/>
  </p:normalViewPr>
  <p:slideViewPr>
    <p:cSldViewPr snapToGrid="0">
      <p:cViewPr varScale="1">
        <p:scale>
          <a:sx n="72" d="100"/>
          <a:sy n="72" d="100"/>
        </p:scale>
        <p:origin x="1114"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230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r>
              <a:rPr lang="en-US"/>
              <a:t>Presentation Title</a:t>
            </a:r>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B57F26A6-6478-434A-8130-8B46218BE89F}" type="datetimeFigureOut">
              <a:rPr lang="en-US" smtClean="0"/>
              <a:t>2/26/2020</a:t>
            </a:fld>
            <a:endParaRPr lang="en-US"/>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r>
              <a:rPr lang="en-US"/>
              <a:t>Wisconsin Department of Transportation</a:t>
            </a:r>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EF4D8AD4-E8FC-485C-BDDB-1134A2B67D3A}" type="slidenum">
              <a:rPr lang="en-US" smtClean="0"/>
              <a:t>‹#›</a:t>
            </a:fld>
            <a:endParaRPr lang="en-US"/>
          </a:p>
        </p:txBody>
      </p:sp>
    </p:spTree>
    <p:extLst>
      <p:ext uri="{BB962C8B-B14F-4D97-AF65-F5344CB8AC3E}">
        <p14:creationId xmlns:p14="http://schemas.microsoft.com/office/powerpoint/2010/main" val="42766277"/>
      </p:ext>
    </p:extLst>
  </p:cSld>
  <p:clrMap bg1="lt1" tx1="dk1" bg2="lt2" tx2="dk2" accent1="accent1" accent2="accent2" accent3="accent3" accent4="accent4" accent5="accent5" accent6="accent6" hlink="hlink" folHlink="folHlink"/>
  <p:hf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0-25T16:40:01.099"/>
    </inkml:context>
    <inkml:brush xml:id="br0">
      <inkml:brushProperty name="width" value="0.05" units="cm"/>
      <inkml:brushProperty name="height" value="0.05" units="cm"/>
    </inkml:brush>
  </inkml:definitions>
  <inkml:trace contextRef="#ctx0" brushRef="#br0">27 109 0,'0'0'352,"0"0"-63,0 0 127,0 0-32,0 0-159,0 0-1,0 0-64,0 0-32,0 0-32,0 0-64,0-27 0,0 27 0,-27 0-32,27-27 0,0 27 32,0 0 0,0 0-32,0 0-32,0 0 0,0-27 0,0 27-256,27 0-321,0-27-352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r>
              <a:rPr lang="en-US"/>
              <a:t>Presentation Title</a:t>
            </a:r>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1184054B-77F8-42CB-99ED-993D29461DD2}" type="datetimeFigureOut">
              <a:rPr lang="en-US" smtClean="0"/>
              <a:t>2/26/2020</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r>
              <a:rPr lang="en-US"/>
              <a:t>Wisconsin Department of Transportation</a:t>
            </a:r>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275C5B2A-C6C1-46CD-8323-5F37F4106C05}" type="slidenum">
              <a:rPr lang="en-US" smtClean="0"/>
              <a:t>‹#›</a:t>
            </a:fld>
            <a:endParaRPr lang="en-US"/>
          </a:p>
        </p:txBody>
      </p:sp>
    </p:spTree>
    <p:extLst>
      <p:ext uri="{BB962C8B-B14F-4D97-AF65-F5344CB8AC3E}">
        <p14:creationId xmlns:p14="http://schemas.microsoft.com/office/powerpoint/2010/main" val="3011470480"/>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I’m John DesRivieres, social media manager for the Wisconsin Department of Transportation – Among other things, I manage the day-to-day operations for all of WisDOT’s main social media accounts which include Twitter, Facebook, LinkedIn, and soon to be Instagram. Today I’m going to talk the importance of social media and the different ways we use 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Hello. My name is Steve Theisen, I’m a communications manager in the Wisconsin DOT Southwest Region. I’ve been with the department for nearly 10 years. I oversee communications for two major highway projects – I-39/90 between Beloit and Madison and the Verona Road project in Dane County. I also handle the Facebook pages for those two projects as well as the region Twitter page.</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a:t>
            </a:fld>
            <a:endParaRPr lang="en-US" dirty="0"/>
          </a:p>
        </p:txBody>
      </p:sp>
    </p:spTree>
    <p:extLst>
      <p:ext uri="{BB962C8B-B14F-4D97-AF65-F5344CB8AC3E}">
        <p14:creationId xmlns:p14="http://schemas.microsoft.com/office/powerpoint/2010/main" val="1309940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JOHN</a:t>
            </a: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a:t>
            </a:fld>
            <a:endParaRPr lang="en-US" dirty="0"/>
          </a:p>
        </p:txBody>
      </p:sp>
    </p:spTree>
    <p:extLst>
      <p:ext uri="{BB962C8B-B14F-4D97-AF65-F5344CB8AC3E}">
        <p14:creationId xmlns:p14="http://schemas.microsoft.com/office/powerpoint/2010/main" val="2310227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JOHN, TRANSITION TO STEVE DURING THIS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-DOT has 6 divisions – each division has priority messages that are important to the public</a:t>
            </a:r>
          </a:p>
          <a:p>
            <a:r>
              <a:rPr lang="en-US" sz="1200" kern="1200" dirty="0">
                <a:solidFill>
                  <a:schemeClr val="tx1"/>
                </a:solidFill>
                <a:effectLst/>
                <a:latin typeface="+mn-lt"/>
                <a:ea typeface="+mn-ea"/>
                <a:cs typeface="+mn-cs"/>
              </a:rPr>
              <a:t>-DMV – REAL ID, Voter ID, vehicle registration, etc.</a:t>
            </a:r>
          </a:p>
          <a:p>
            <a:r>
              <a:rPr lang="en-US" sz="1200" kern="1200" dirty="0">
                <a:solidFill>
                  <a:schemeClr val="tx1"/>
                </a:solidFill>
                <a:effectLst/>
                <a:latin typeface="+mn-lt"/>
                <a:ea typeface="+mn-ea"/>
                <a:cs typeface="+mn-cs"/>
              </a:rPr>
              <a:t>-DTSD – work zone safety, big picture construction messaging</a:t>
            </a:r>
          </a:p>
          <a:p>
            <a:r>
              <a:rPr lang="en-US" sz="1200" kern="1200" dirty="0">
                <a:solidFill>
                  <a:schemeClr val="tx1"/>
                </a:solidFill>
                <a:effectLst/>
                <a:latin typeface="+mn-lt"/>
                <a:ea typeface="+mn-ea"/>
                <a:cs typeface="+mn-cs"/>
              </a:rPr>
              <a:t>-DSP – Driver safety, buckle up, drunk driving, zero in WI</a:t>
            </a:r>
          </a:p>
          <a:p>
            <a:r>
              <a:rPr lang="en-US" sz="1200" kern="1200" dirty="0">
                <a:solidFill>
                  <a:schemeClr val="tx1"/>
                </a:solidFill>
                <a:effectLst/>
                <a:latin typeface="+mn-lt"/>
                <a:ea typeface="+mn-ea"/>
                <a:cs typeface="+mn-cs"/>
              </a:rPr>
              <a:t>-DTIM – Rail (Amtrak), harbors, aeronautics</a:t>
            </a:r>
          </a:p>
          <a:p>
            <a:r>
              <a:rPr lang="en-US" sz="1200" kern="1200" dirty="0">
                <a:solidFill>
                  <a:schemeClr val="tx1"/>
                </a:solidFill>
                <a:effectLst/>
                <a:latin typeface="+mn-lt"/>
                <a:ea typeface="+mn-ea"/>
                <a:cs typeface="+mn-cs"/>
              </a:rPr>
              <a:t>-DBSI and DBM – legislative policies and technical support</a:t>
            </a:r>
          </a:p>
          <a:p>
            <a:r>
              <a:rPr lang="en-US" sz="1200" kern="1200" dirty="0">
                <a:solidFill>
                  <a:schemeClr val="tx1"/>
                </a:solidFill>
                <a:effectLst/>
                <a:latin typeface="+mn-lt"/>
                <a:ea typeface="+mn-ea"/>
                <a:cs typeface="+mn-cs"/>
              </a:rPr>
              <a:t>***Show examples of posts on each and show analytics to show the value </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a:t>
            </a:fld>
            <a:endParaRPr lang="en-US" dirty="0"/>
          </a:p>
        </p:txBody>
      </p:sp>
    </p:spTree>
    <p:extLst>
      <p:ext uri="{BB962C8B-B14F-4D97-AF65-F5344CB8AC3E}">
        <p14:creationId xmlns:p14="http://schemas.microsoft.com/office/powerpoint/2010/main" val="2330952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kern="1200" dirty="0">
                <a:solidFill>
                  <a:schemeClr val="tx1"/>
                </a:solidFill>
                <a:effectLst/>
                <a:latin typeface="+mn-lt"/>
                <a:ea typeface="+mn-ea"/>
                <a:cs typeface="+mn-cs"/>
              </a:rPr>
              <a:t>STEVE</a:t>
            </a:r>
          </a:p>
          <a:p>
            <a:pPr marL="0" indent="0">
              <a:buFont typeface="Arial" panose="020B0604020202020204" pitchFamily="34" charset="0"/>
              <a:buNone/>
            </a:pPr>
            <a:r>
              <a:rPr lang="en-US" sz="1200" kern="1200" dirty="0">
                <a:solidFill>
                  <a:schemeClr val="tx1"/>
                </a:solidFill>
                <a:effectLst/>
                <a:latin typeface="+mn-lt"/>
                <a:ea typeface="+mn-ea"/>
                <a:cs typeface="+mn-cs"/>
              </a:rPr>
              <a:t>In a world of acronyms, I work in the Division of Transportation System Development (DTSD). I explain it to my grandma as the division who builds the roads and bridges.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Region – real time updates, incident notifications, state messages and break down to a regional message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Each of the five DTSD regions has a Twitter account. Initially, the Twitter accounts shared incident alerts from 511 Wisconsin.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2015, we made a push to personalize each Twitter page with region updates on projects, studies, etc.</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Since then, each region has humanized the page and shared insightful updates.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Many of us have smartphones with us wherever we go. Some even turn around if they left it at home or work. These devices are constantly with us and we want to make sure people have the right information to choose the route to work, attend public meetings, etc.</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Increase our reach through multiple platforms to quickly provide information to the public on all transportation topics in Wisconsin.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Twitter is more effective for region accounts to provide timely, concise details on transportation news.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Facebook pages are used for mega projects (i.e., I-39/90, Verona Road, I-94 N/S, Zoo Interchange, US 41, etc.) due to the magnitude and ability to share photos and videos of the progress.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Regional accounts also working to push messaging from the divisions – DMV, DSP posts – maximizing accounts, and reach.</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a:t>
            </a:fld>
            <a:endParaRPr lang="en-US" dirty="0"/>
          </a:p>
        </p:txBody>
      </p:sp>
    </p:spTree>
    <p:extLst>
      <p:ext uri="{BB962C8B-B14F-4D97-AF65-F5344CB8AC3E}">
        <p14:creationId xmlns:p14="http://schemas.microsoft.com/office/powerpoint/2010/main" val="1014742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STEVE</a:t>
            </a:r>
          </a:p>
          <a:p>
            <a:endParaRPr lang="en-US" dirty="0"/>
          </a:p>
          <a:p>
            <a:r>
              <a:rPr lang="en-US" dirty="0"/>
              <a:t>The Twitter accounts also provide a great platform to share transportation news happening in the region. Highway designation near Portage, advancing construction on WIS 15 in northeast Wisconsin</a:t>
            </a:r>
            <a:r>
              <a:rPr lang="en-US"/>
              <a:t>, </a:t>
            </a:r>
            <a:r>
              <a:rPr lang="en-US" dirty="0"/>
              <a:t>f</a:t>
            </a:r>
            <a:r>
              <a:rPr lang="en-US"/>
              <a:t>inishing </a:t>
            </a:r>
            <a:r>
              <a:rPr lang="en-US" dirty="0"/>
              <a:t>the Zoo </a:t>
            </a:r>
            <a:r>
              <a:rPr lang="en-US"/>
              <a:t>Interchange, or </a:t>
            </a:r>
            <a:r>
              <a:rPr lang="en-US" dirty="0"/>
              <a:t>the partnership agreement with state, federal and tribal officials in northwest Wisconsin.</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a:t>
            </a:fld>
            <a:endParaRPr lang="en-US" dirty="0"/>
          </a:p>
        </p:txBody>
      </p:sp>
    </p:spTree>
    <p:extLst>
      <p:ext uri="{BB962C8B-B14F-4D97-AF65-F5344CB8AC3E}">
        <p14:creationId xmlns:p14="http://schemas.microsoft.com/office/powerpoint/2010/main" val="1348668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STEVE</a:t>
            </a:r>
          </a:p>
          <a:p>
            <a:endParaRPr lang="en-US" dirty="0"/>
          </a:p>
          <a:p>
            <a:r>
              <a:rPr lang="en-US" dirty="0"/>
              <a:t>No matter the season, weather often impacts transportation. Whether it’s a snowstorm or major flooding, the Twitter accounts have been a successful tool to communicate real-time updates to the public. The reach and engagement from these photos help engage drivers of current conditions and keeps us as the source of information.</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a:t>
            </a:fld>
            <a:endParaRPr lang="en-US" dirty="0"/>
          </a:p>
        </p:txBody>
      </p:sp>
    </p:spTree>
    <p:extLst>
      <p:ext uri="{BB962C8B-B14F-4D97-AF65-F5344CB8AC3E}">
        <p14:creationId xmlns:p14="http://schemas.microsoft.com/office/powerpoint/2010/main" val="3246932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STEVE</a:t>
            </a:r>
          </a:p>
          <a:p>
            <a:endParaRPr lang="en-US" dirty="0"/>
          </a:p>
          <a:p>
            <a:r>
              <a:rPr lang="en-US" dirty="0"/>
              <a:t>We always talk about the where, what, why and how. Rarely do we talk about the who… We want to showcase the men and women who improve our transportation system day in and out.</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a:t>
            </a:fld>
            <a:endParaRPr lang="en-US" dirty="0"/>
          </a:p>
        </p:txBody>
      </p:sp>
    </p:spTree>
    <p:extLst>
      <p:ext uri="{BB962C8B-B14F-4D97-AF65-F5344CB8AC3E}">
        <p14:creationId xmlns:p14="http://schemas.microsoft.com/office/powerpoint/2010/main" val="2974745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STEVE, TRANSITION TO JOHN IN THIS SLIDE</a:t>
            </a:r>
          </a:p>
          <a:p>
            <a:endParaRPr lang="en-US" dirty="0"/>
          </a:p>
          <a:p>
            <a:r>
              <a:rPr lang="en-US" sz="1200" b="0" dirty="0"/>
              <a:t>We want to r</a:t>
            </a:r>
            <a:r>
              <a:rPr lang="en-US" dirty="0"/>
              <a:t>emind drivers why they should slow down in work zones! </a:t>
            </a:r>
            <a:r>
              <a:rPr lang="en-US" sz="1200" b="0" dirty="0"/>
              <a:t>Recognition of work zone safety is one week. </a:t>
            </a:r>
            <a:r>
              <a:rPr lang="en-US" sz="1200" u="sng" dirty="0"/>
              <a:t>Awareness</a:t>
            </a:r>
            <a:r>
              <a:rPr lang="en-US" sz="1200" b="0" dirty="0"/>
              <a:t> needs to happen 24/7/365.</a:t>
            </a:r>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a:t>
            </a:fld>
            <a:endParaRPr lang="en-US" dirty="0"/>
          </a:p>
        </p:txBody>
      </p:sp>
    </p:spTree>
    <p:extLst>
      <p:ext uri="{BB962C8B-B14F-4D97-AF65-F5344CB8AC3E}">
        <p14:creationId xmlns:p14="http://schemas.microsoft.com/office/powerpoint/2010/main" val="1962548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JOHN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-Overview - Consistent voice/message – WisDOT is primary communicator on projects, do it to become trusted/reliable source of information – very important for Social media</a:t>
            </a:r>
          </a:p>
          <a:p>
            <a:r>
              <a:rPr lang="en-US" sz="1200" kern="1200" dirty="0">
                <a:solidFill>
                  <a:schemeClr val="tx1"/>
                </a:solidFill>
                <a:effectLst/>
                <a:latin typeface="+mn-lt"/>
                <a:ea typeface="+mn-ea"/>
                <a:cs typeface="+mn-cs"/>
              </a:rPr>
              <a:t>-As state agency expectation for us to provide accurate information every time</a:t>
            </a:r>
          </a:p>
          <a:p>
            <a:r>
              <a:rPr lang="en-US" sz="1200" kern="1200" dirty="0">
                <a:solidFill>
                  <a:schemeClr val="tx1"/>
                </a:solidFill>
                <a:effectLst/>
                <a:latin typeface="+mn-lt"/>
                <a:ea typeface="+mn-ea"/>
                <a:cs typeface="+mn-cs"/>
              </a:rPr>
              <a:t>– using regional stories to tell broader state-wide messages – regional updates don’t make sense from state account given the audience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a:t>
            </a:fld>
            <a:endParaRPr lang="en-US" dirty="0"/>
          </a:p>
        </p:txBody>
      </p:sp>
    </p:spTree>
    <p:extLst>
      <p:ext uri="{BB962C8B-B14F-4D97-AF65-F5344CB8AC3E}">
        <p14:creationId xmlns:p14="http://schemas.microsoft.com/office/powerpoint/2010/main" val="3016356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JOHN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WisDOT delivers the program with the assistance of consultant engineering firms and construction companies. In doing so, WisDOT is the main source for information on these projects.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 expect that anyone working on a project follows the line of communication and redirects others to WisDOT websites and social media pages for additional information.</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a:t>
            </a:fld>
            <a:endParaRPr lang="en-US" dirty="0"/>
          </a:p>
        </p:txBody>
      </p:sp>
    </p:spTree>
    <p:extLst>
      <p:ext uri="{BB962C8B-B14F-4D97-AF65-F5344CB8AC3E}">
        <p14:creationId xmlns:p14="http://schemas.microsoft.com/office/powerpoint/2010/main" val="1672035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JOHN</a:t>
            </a: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a:t>
            </a:fld>
            <a:endParaRPr lang="en-US" dirty="0"/>
          </a:p>
        </p:txBody>
      </p:sp>
    </p:spTree>
    <p:extLst>
      <p:ext uri="{BB962C8B-B14F-4D97-AF65-F5344CB8AC3E}">
        <p14:creationId xmlns:p14="http://schemas.microsoft.com/office/powerpoint/2010/main" val="3708597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STEVE</a:t>
            </a:r>
          </a:p>
          <a:p>
            <a:endParaRPr lang="en-US" dirty="0"/>
          </a:p>
          <a:p>
            <a:r>
              <a:rPr lang="en-US" dirty="0"/>
              <a:t>Transportation connects us and real-time communication about transportation is vital. WisDOT communication professionals will talk about the department's social media initiatives and share examples of successful social media efforts.</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a:t>
            </a:fld>
            <a:endParaRPr lang="en-US" dirty="0"/>
          </a:p>
        </p:txBody>
      </p:sp>
    </p:spTree>
    <p:extLst>
      <p:ext uri="{BB962C8B-B14F-4D97-AF65-F5344CB8AC3E}">
        <p14:creationId xmlns:p14="http://schemas.microsoft.com/office/powerpoint/2010/main" val="2034886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JOHN, TRANSITION TO STEVE</a:t>
            </a: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a:t>
            </a:fld>
            <a:endParaRPr lang="en-US" dirty="0"/>
          </a:p>
        </p:txBody>
      </p:sp>
    </p:spTree>
    <p:extLst>
      <p:ext uri="{BB962C8B-B14F-4D97-AF65-F5344CB8AC3E}">
        <p14:creationId xmlns:p14="http://schemas.microsoft.com/office/powerpoint/2010/main" val="3255704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STEVE, TRANSITION BACK TO JOHN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Another way to maximize our reach is using social media to impact traditional media. One good example is the Merrimac Ferry.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Instead of the traditional news release and media attention, we opted to post a news release only on the region Twitter page. The ferry was closing earlier than usual in the season for long-term maintenance. We decided to post the closure announcement on Twitter to see if our followers would engage with us. Sure enough! We had thousands of impression and Madison-based TV stations ran the story.</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21</a:t>
            </a:fld>
            <a:endParaRPr lang="en-US" dirty="0"/>
          </a:p>
        </p:txBody>
      </p:sp>
    </p:spTree>
    <p:extLst>
      <p:ext uri="{BB962C8B-B14F-4D97-AF65-F5344CB8AC3E}">
        <p14:creationId xmlns:p14="http://schemas.microsoft.com/office/powerpoint/2010/main" val="4032480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JOHN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the ultimate ways of showing value is when our social media posts influence the media and turn into media stories</a:t>
            </a:r>
          </a:p>
          <a:p>
            <a:r>
              <a:rPr lang="en-US" sz="1200" kern="1200" dirty="0">
                <a:solidFill>
                  <a:schemeClr val="tx1"/>
                </a:solidFill>
                <a:effectLst/>
                <a:latin typeface="+mn-lt"/>
                <a:ea typeface="+mn-ea"/>
                <a:cs typeface="+mn-cs"/>
              </a:rPr>
              <a:t>-Give examples of times social media posts led to news stories- this shows the value of social media</a:t>
            </a:r>
          </a:p>
          <a:p>
            <a:r>
              <a:rPr lang="en-US" sz="1200" kern="1200" dirty="0">
                <a:solidFill>
                  <a:schemeClr val="tx1"/>
                </a:solidFill>
                <a:effectLst/>
                <a:latin typeface="+mn-lt"/>
                <a:ea typeface="+mn-ea"/>
                <a:cs typeface="+mn-cs"/>
              </a:rPr>
              <a:t>-state patrol dog rescue/owl rescue – jan 7 2020</a:t>
            </a:r>
          </a:p>
          <a:p>
            <a:r>
              <a:rPr lang="en-US" sz="1200" kern="1200" dirty="0">
                <a:solidFill>
                  <a:schemeClr val="tx1"/>
                </a:solidFill>
                <a:effectLst/>
                <a:latin typeface="+mn-lt"/>
                <a:ea typeface="+mn-ea"/>
                <a:cs typeface="+mn-cs"/>
              </a:rPr>
              <a:t>-logging partnership video</a:t>
            </a:r>
          </a:p>
          <a:p>
            <a:r>
              <a:rPr lang="en-US" sz="1200" kern="1200" dirty="0">
                <a:solidFill>
                  <a:schemeClr val="tx1"/>
                </a:solidFill>
                <a:effectLst/>
                <a:latin typeface="+mn-lt"/>
                <a:ea typeface="+mn-ea"/>
                <a:cs typeface="+mn-cs"/>
              </a:rPr>
              <a:t>-quadruplets at dmv</a:t>
            </a:r>
          </a:p>
          <a:p>
            <a:r>
              <a:rPr lang="en-US" sz="1200" kern="1200" dirty="0">
                <a:solidFill>
                  <a:schemeClr val="tx1"/>
                </a:solidFill>
                <a:effectLst/>
                <a:latin typeface="+mn-lt"/>
                <a:ea typeface="+mn-ea"/>
                <a:cs typeface="+mn-cs"/>
              </a:rPr>
              <a:t>-Crash data – community maps</a:t>
            </a:r>
          </a:p>
          <a:p>
            <a:r>
              <a:rPr lang="en-US" sz="1200" kern="1200" dirty="0">
                <a:solidFill>
                  <a:schemeClr val="tx1"/>
                </a:solidFill>
                <a:effectLst/>
                <a:latin typeface="+mn-lt"/>
                <a:ea typeface="+mn-ea"/>
                <a:cs typeface="+mn-cs"/>
              </a:rPr>
              <a:t>-Once again here’s where social media shows value when your social post goes beyond your accounts and followers and is now in the masses</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22</a:t>
            </a:fld>
            <a:endParaRPr lang="en-US" dirty="0"/>
          </a:p>
        </p:txBody>
      </p:sp>
    </p:spTree>
    <p:extLst>
      <p:ext uri="{BB962C8B-B14F-4D97-AF65-F5344CB8AC3E}">
        <p14:creationId xmlns:p14="http://schemas.microsoft.com/office/powerpoint/2010/main" val="3797922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JOHN, TRANSITION TO STEVE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-State – broad message – work zone awareness, drive like you work here, phones down, men/women working day and NIGHT – work zone awareness week – behind the barrels, construction kick off in spring, summer holidays – traveling home, be safe in work zone – statewide stats of work zone crashes – go orange day – photos of people wearing orange</a:t>
            </a: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23</a:t>
            </a:fld>
            <a:endParaRPr lang="en-US" dirty="0"/>
          </a:p>
        </p:txBody>
      </p:sp>
    </p:spTree>
    <p:extLst>
      <p:ext uri="{BB962C8B-B14F-4D97-AF65-F5344CB8AC3E}">
        <p14:creationId xmlns:p14="http://schemas.microsoft.com/office/powerpoint/2010/main" val="3410980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STEVE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Through the region Twitter accounts, we can share information about construction projects including pictures of the current status, staging changes and completion!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Pictures often do well for engagement, but videos do even better. For instance, a time-lapse of a bridge built in three months…condensed into two minutes!</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24</a:t>
            </a:fld>
            <a:endParaRPr lang="en-US" dirty="0"/>
          </a:p>
        </p:txBody>
      </p:sp>
    </p:spTree>
    <p:extLst>
      <p:ext uri="{BB962C8B-B14F-4D97-AF65-F5344CB8AC3E}">
        <p14:creationId xmlns:p14="http://schemas.microsoft.com/office/powerpoint/2010/main" val="1642068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STEVE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Many people are visual learners, so finding a social media platform to share that information was crucial for the major construction project.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Compared to Twitter and a limited number of characters, Facebook allows more dialogue about why and how were improving Wisconsin highways.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each major project in the state, there is a Facebook page. I-39/90, Verona Road, I-94 North/South, WIS 441 and I-41.</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Social media plays a supporting role in communicating to the public, including informing the traveling public about construction updates, lane closures, accidents, alternate routes and other important corridor updates.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 social media activities must follow established WisDOT social media best practices criteria.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page allows us to share timely details about the roadwork, but also factual information.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Through the Facebook page, we have gained a reputation for being responsive, transparent and helpful during the project.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addition to social media, we have a website and email distribution list. Through effective outreach tools, we are better able to communicate with the business owners, residents, commuters and the general public.</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25</a:t>
            </a:fld>
            <a:endParaRPr lang="en-US" dirty="0"/>
          </a:p>
        </p:txBody>
      </p:sp>
    </p:spTree>
    <p:extLst>
      <p:ext uri="{BB962C8B-B14F-4D97-AF65-F5344CB8AC3E}">
        <p14:creationId xmlns:p14="http://schemas.microsoft.com/office/powerpoint/2010/main" val="1539570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STEVE</a:t>
            </a:r>
          </a:p>
          <a:p>
            <a:endParaRPr lang="en-US" dirty="0"/>
          </a:p>
          <a:p>
            <a:r>
              <a:rPr lang="en-US" dirty="0"/>
              <a:t>As you may know, social media can often open you up to public comments – negative and positive. We’ve received some negative comments, but I wanted to share this positive post and its power to reach and engage thousands of people. One person was so excited that Joey Tempest from Europe made the page.</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26</a:t>
            </a:fld>
            <a:endParaRPr lang="en-US" dirty="0"/>
          </a:p>
        </p:txBody>
      </p:sp>
    </p:spTree>
    <p:extLst>
      <p:ext uri="{BB962C8B-B14F-4D97-AF65-F5344CB8AC3E}">
        <p14:creationId xmlns:p14="http://schemas.microsoft.com/office/powerpoint/2010/main" val="2174011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STEVE</a:t>
            </a:r>
          </a:p>
          <a:p>
            <a:endParaRPr lang="en-US" dirty="0"/>
          </a:p>
          <a:p>
            <a:r>
              <a:rPr lang="en-US" dirty="0"/>
              <a:t>In 2018, we reduced the speed limit to 55 mph within work zones on I-39/90 between Beloit and Madison. We reached more than 134,000 people over three days. To put that in comparison, our page only had 4,300 followers – 29% increase.</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27</a:t>
            </a:fld>
            <a:endParaRPr lang="en-US" dirty="0"/>
          </a:p>
        </p:txBody>
      </p:sp>
    </p:spTree>
    <p:extLst>
      <p:ext uri="{BB962C8B-B14F-4D97-AF65-F5344CB8AC3E}">
        <p14:creationId xmlns:p14="http://schemas.microsoft.com/office/powerpoint/2010/main" val="3924235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STEVE</a:t>
            </a:r>
          </a:p>
          <a:p>
            <a:endParaRPr lang="en-US" dirty="0"/>
          </a:p>
          <a:p>
            <a:r>
              <a:rPr lang="en-US" dirty="0"/>
              <a:t>On Facebook, there are many reactions beyond the typical “Like”. You can react with Love, Ha-ha, Wow, Sad or Angry. Social media can often open you up to many different viewpoints and opinions.</a:t>
            </a:r>
          </a:p>
          <a:p>
            <a:endParaRPr lang="en-US" dirty="0"/>
          </a:p>
          <a:p>
            <a:r>
              <a:rPr lang="en-US" dirty="0"/>
              <a:t>Similar to what John mentioned about rules of engagement, we only respond to questions that necessitate a response and not “why didn’t you improve this sooner?!”</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28</a:t>
            </a:fld>
            <a:endParaRPr lang="en-US" dirty="0"/>
          </a:p>
        </p:txBody>
      </p:sp>
    </p:spTree>
    <p:extLst>
      <p:ext uri="{BB962C8B-B14F-4D97-AF65-F5344CB8AC3E}">
        <p14:creationId xmlns:p14="http://schemas.microsoft.com/office/powerpoint/2010/main" val="2252616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STEVE</a:t>
            </a:r>
          </a:p>
          <a:p>
            <a:endParaRPr lang="en-US" b="1" dirty="0"/>
          </a:p>
          <a:p>
            <a:r>
              <a:rPr lang="en-US" dirty="0"/>
              <a:t>Social media helps bridge the gap and tell our story. Despite all of this information about social media, we need to be cognizant of our surroundings when driving – especially in work zones. Do your part and encourage others to do the same – keep your head up and phone down!</a:t>
            </a:r>
            <a:endParaRPr lang="en-US" b="1"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29</a:t>
            </a:fld>
            <a:endParaRPr lang="en-US" dirty="0"/>
          </a:p>
        </p:txBody>
      </p:sp>
    </p:spTree>
    <p:extLst>
      <p:ext uri="{BB962C8B-B14F-4D97-AF65-F5344CB8AC3E}">
        <p14:creationId xmlns:p14="http://schemas.microsoft.com/office/powerpoint/2010/main" val="3113410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JOHN</a:t>
            </a:r>
          </a:p>
          <a:p>
            <a:endParaRPr lang="en-US" dirty="0"/>
          </a:p>
          <a:p>
            <a:r>
              <a:rPr lang="en-US" dirty="0"/>
              <a:t>Everyone in this room should be on LinkedIn.</a:t>
            </a:r>
          </a:p>
          <a:p>
            <a:endParaRPr lang="en-US" dirty="0"/>
          </a:p>
          <a:p>
            <a:r>
              <a:rPr lang="en-US" dirty="0"/>
              <a:t>We hope to influence you to change your mind.</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a:t>
            </a:fld>
            <a:endParaRPr lang="en-US" dirty="0"/>
          </a:p>
        </p:txBody>
      </p:sp>
    </p:spTree>
    <p:extLst>
      <p:ext uri="{BB962C8B-B14F-4D97-AF65-F5344CB8AC3E}">
        <p14:creationId xmlns:p14="http://schemas.microsoft.com/office/powerpoint/2010/main" val="3264185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STEVE</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-Going back to our original questions – now that you’ve gotten some insight into how and why we use social media for transportation – for those who aren’t on social media – or thought social media was a waste of time and only good for cat videos - who has changed their minds, who is thinking about maybe joining social media?</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-For those who didn’t think there was value for transportation in social media – who has changed their mind?</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**LinkedIn – talk about value of LinkedIn and at a bare minimum everyone in this room should have a LinkedIn page – why?</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Don’t forget to involve the WisDOT communication manager. They can assist with news release and updates to the community, but also share the great work happening in the field directly on Twitter.</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30</a:t>
            </a:fld>
            <a:endParaRPr lang="en-US" dirty="0"/>
          </a:p>
        </p:txBody>
      </p:sp>
    </p:spTree>
    <p:extLst>
      <p:ext uri="{BB962C8B-B14F-4D97-AF65-F5344CB8AC3E}">
        <p14:creationId xmlns:p14="http://schemas.microsoft.com/office/powerpoint/2010/main" val="7782815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JOHN</a:t>
            </a:r>
          </a:p>
          <a:p>
            <a:endParaRPr lang="en-US" dirty="0"/>
          </a:p>
          <a:p>
            <a:r>
              <a:rPr lang="en-US" dirty="0"/>
              <a:t>Are there any questions? Also, don’t forget to follow us on our various platforms.</a:t>
            </a:r>
          </a:p>
        </p:txBody>
      </p:sp>
      <p:sp>
        <p:nvSpPr>
          <p:cNvPr id="4" name="Slide Number Placeholder 3"/>
          <p:cNvSpPr>
            <a:spLocks noGrp="1"/>
          </p:cNvSpPr>
          <p:nvPr>
            <p:ph type="sldNum" sz="quarter" idx="10"/>
          </p:nvPr>
        </p:nvSpPr>
        <p:spPr/>
        <p:txBody>
          <a:bodyPr/>
          <a:lstStyle/>
          <a:p>
            <a:fld id="{A3688F50-7C5E-4630-BBD8-8950DF35ABB8}" type="slidenum">
              <a:rPr lang="en-US" smtClean="0"/>
              <a:t>31</a:t>
            </a:fld>
            <a:endParaRPr lang="en-US" dirty="0"/>
          </a:p>
        </p:txBody>
      </p:sp>
      <p:sp>
        <p:nvSpPr>
          <p:cNvPr id="5" name="Header Placeholder 4"/>
          <p:cNvSpPr>
            <a:spLocks noGrp="1"/>
          </p:cNvSpPr>
          <p:nvPr>
            <p:ph type="hdr" sz="quarter" idx="11"/>
          </p:nvPr>
        </p:nvSpPr>
        <p:spPr/>
        <p:txBody>
          <a:bodyPr/>
          <a:lstStyle/>
          <a:p>
            <a:r>
              <a:rPr lang="en-US" dirty="0"/>
              <a:t>Presentation Title</a:t>
            </a:r>
          </a:p>
        </p:txBody>
      </p:sp>
      <p:sp>
        <p:nvSpPr>
          <p:cNvPr id="6" name="Footer Placeholder 5"/>
          <p:cNvSpPr>
            <a:spLocks noGrp="1"/>
          </p:cNvSpPr>
          <p:nvPr>
            <p:ph type="ftr" sz="quarter" idx="12"/>
          </p:nvPr>
        </p:nvSpPr>
        <p:spPr/>
        <p:txBody>
          <a:bodyPr/>
          <a:lstStyle/>
          <a:p>
            <a:r>
              <a:rPr lang="en-US" dirty="0"/>
              <a:t>Wisconsin Department of Transportation</a:t>
            </a:r>
          </a:p>
        </p:txBody>
      </p:sp>
    </p:spTree>
    <p:extLst>
      <p:ext uri="{BB962C8B-B14F-4D97-AF65-F5344CB8AC3E}">
        <p14:creationId xmlns:p14="http://schemas.microsoft.com/office/powerpoint/2010/main" val="2240754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JOHN</a:t>
            </a:r>
          </a:p>
          <a:p>
            <a:endParaRPr lang="en-US" dirty="0"/>
          </a:p>
          <a:p>
            <a:r>
              <a:rPr lang="en-US" dirty="0"/>
              <a:t>Here is our contact information, so </a:t>
            </a:r>
            <a:r>
              <a:rPr lang="en-US"/>
              <a:t>feel free to </a:t>
            </a:r>
            <a:r>
              <a:rPr lang="en-US" dirty="0"/>
              <a:t>get in touch with us. Thank you for your time!</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32</a:t>
            </a:fld>
            <a:endParaRPr lang="en-US" dirty="0"/>
          </a:p>
        </p:txBody>
      </p:sp>
    </p:spTree>
    <p:extLst>
      <p:ext uri="{BB962C8B-B14F-4D97-AF65-F5344CB8AC3E}">
        <p14:creationId xmlns:p14="http://schemas.microsoft.com/office/powerpoint/2010/main" val="4280987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JOHN</a:t>
            </a: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a:t>
            </a:fld>
            <a:endParaRPr lang="en-US" dirty="0"/>
          </a:p>
        </p:txBody>
      </p:sp>
    </p:spTree>
    <p:extLst>
      <p:ext uri="{BB962C8B-B14F-4D97-AF65-F5344CB8AC3E}">
        <p14:creationId xmlns:p14="http://schemas.microsoft.com/office/powerpoint/2010/main" val="631203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JOHN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lot of people follow us for a lot of reasons – get info to help keep them safe, help make travel decisions, stay informed on transportation issues that impact them, industry professionals who want to stay up to date on industry standards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 matter the reason, we have a responsibility to give them accurate information, engaging topics and a reason to keep following us – social media is the quickest way to do this and it’s a valuable tool to show the public the value of our agency</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a:t>
            </a:fld>
            <a:endParaRPr lang="en-US" dirty="0"/>
          </a:p>
        </p:txBody>
      </p:sp>
    </p:spTree>
    <p:extLst>
      <p:ext uri="{BB962C8B-B14F-4D97-AF65-F5344CB8AC3E}">
        <p14:creationId xmlns:p14="http://schemas.microsoft.com/office/powerpoint/2010/main" val="1401923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JOHN</a:t>
            </a: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a:t>
            </a:fld>
            <a:endParaRPr lang="en-US" dirty="0"/>
          </a:p>
        </p:txBody>
      </p:sp>
    </p:spTree>
    <p:extLst>
      <p:ext uri="{BB962C8B-B14F-4D97-AF65-F5344CB8AC3E}">
        <p14:creationId xmlns:p14="http://schemas.microsoft.com/office/powerpoint/2010/main" val="1056798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JOHN</a:t>
            </a: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a:t>
            </a:fld>
            <a:endParaRPr lang="en-US" dirty="0"/>
          </a:p>
        </p:txBody>
      </p:sp>
    </p:spTree>
    <p:extLst>
      <p:ext uri="{BB962C8B-B14F-4D97-AF65-F5344CB8AC3E}">
        <p14:creationId xmlns:p14="http://schemas.microsoft.com/office/powerpoint/2010/main" val="2053121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JOHN</a:t>
            </a: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a:t>
            </a:fld>
            <a:endParaRPr lang="en-US" dirty="0"/>
          </a:p>
        </p:txBody>
      </p:sp>
    </p:spTree>
    <p:extLst>
      <p:ext uri="{BB962C8B-B14F-4D97-AF65-F5344CB8AC3E}">
        <p14:creationId xmlns:p14="http://schemas.microsoft.com/office/powerpoint/2010/main" val="3215830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JOHN</a:t>
            </a: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a:t>
            </a:fld>
            <a:endParaRPr lang="en-US" dirty="0"/>
          </a:p>
        </p:txBody>
      </p:sp>
    </p:spTree>
    <p:extLst>
      <p:ext uri="{BB962C8B-B14F-4D97-AF65-F5344CB8AC3E}">
        <p14:creationId xmlns:p14="http://schemas.microsoft.com/office/powerpoint/2010/main" val="4234907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Slide">
    <p:spTree>
      <p:nvGrpSpPr>
        <p:cNvPr id="1" name=""/>
        <p:cNvGrpSpPr/>
        <p:nvPr/>
      </p:nvGrpSpPr>
      <p:grpSpPr>
        <a:xfrm>
          <a:off x="0" y="0"/>
          <a:ext cx="0" cy="0"/>
          <a:chOff x="0" y="0"/>
          <a:chExt cx="0" cy="0"/>
        </a:xfrm>
      </p:grpSpPr>
      <p:sp>
        <p:nvSpPr>
          <p:cNvPr id="8" name="Text Placeholder 14"/>
          <p:cNvSpPr>
            <a:spLocks noGrp="1"/>
          </p:cNvSpPr>
          <p:nvPr>
            <p:ph type="body" sz="quarter" idx="10" hasCustomPrompt="1"/>
          </p:nvPr>
        </p:nvSpPr>
        <p:spPr>
          <a:xfrm>
            <a:off x="594360" y="2163236"/>
            <a:ext cx="10972800" cy="567260"/>
          </a:xfrm>
          <a:prstGeom prst="rect">
            <a:avLst/>
          </a:prstGeom>
        </p:spPr>
        <p:txBody>
          <a:bodyPr lIns="0" tIns="0" rIns="0" bIns="0" anchor="t" anchorCtr="0"/>
          <a:lstStyle>
            <a:lvl1pPr marL="0" indent="0" algn="ctr">
              <a:buNone/>
              <a:defRPr sz="4700" b="1" spc="150" baseline="0">
                <a:solidFill>
                  <a:srgbClr val="A0284C"/>
                </a:solidFill>
                <a:latin typeface="Arial Narrow" panose="020B0606020202030204" pitchFamily="34" charset="0"/>
              </a:defRPr>
            </a:lvl1pPr>
          </a:lstStyle>
          <a:p>
            <a:pPr lvl="0"/>
            <a:r>
              <a:rPr lang="en-US" dirty="0"/>
              <a:t>Name of Presenter</a:t>
            </a:r>
          </a:p>
        </p:txBody>
      </p:sp>
      <p:sp>
        <p:nvSpPr>
          <p:cNvPr id="9" name="Text Placeholder 17"/>
          <p:cNvSpPr>
            <a:spLocks noGrp="1"/>
          </p:cNvSpPr>
          <p:nvPr>
            <p:ph type="body" sz="quarter" idx="11" hasCustomPrompt="1"/>
          </p:nvPr>
        </p:nvSpPr>
        <p:spPr>
          <a:xfrm>
            <a:off x="594360" y="2730496"/>
            <a:ext cx="10972800" cy="548640"/>
          </a:xfrm>
          <a:prstGeom prst="rect">
            <a:avLst/>
          </a:prstGeom>
        </p:spPr>
        <p:txBody>
          <a:bodyPr lIns="0" tIns="0" rIns="0" bIns="0" anchor="t" anchorCtr="0"/>
          <a:lstStyle>
            <a:lvl1pPr marL="0" indent="0" algn="ctr">
              <a:lnSpc>
                <a:spcPts val="4200"/>
              </a:lnSpc>
              <a:buNone/>
              <a:defRPr sz="4000" spc="100" baseline="0">
                <a:solidFill>
                  <a:srgbClr val="A0284C"/>
                </a:solidFill>
                <a:latin typeface="Arial Narrow" panose="020B0606020202030204" pitchFamily="34" charset="0"/>
              </a:defRPr>
            </a:lvl1pPr>
          </a:lstStyle>
          <a:p>
            <a:pPr lvl="0"/>
            <a:r>
              <a:rPr lang="en-US" dirty="0"/>
              <a:t>Title of Presenter</a:t>
            </a:r>
          </a:p>
        </p:txBody>
      </p:sp>
      <p:sp>
        <p:nvSpPr>
          <p:cNvPr id="10" name="Text Placeholder 19"/>
          <p:cNvSpPr>
            <a:spLocks noGrp="1"/>
          </p:cNvSpPr>
          <p:nvPr>
            <p:ph type="body" sz="quarter" idx="12" hasCustomPrompt="1"/>
          </p:nvPr>
        </p:nvSpPr>
        <p:spPr>
          <a:xfrm>
            <a:off x="594360" y="3505200"/>
            <a:ext cx="10972800" cy="1005840"/>
          </a:xfrm>
          <a:prstGeom prst="rect">
            <a:avLst/>
          </a:prstGeom>
        </p:spPr>
        <p:txBody>
          <a:bodyPr lIns="0" tIns="0" rIns="0" bIns="0" anchor="t" anchorCtr="0"/>
          <a:lstStyle>
            <a:lvl1pPr marL="0" indent="0" algn="ctr">
              <a:lnSpc>
                <a:spcPts val="2700"/>
              </a:lnSpc>
              <a:spcBef>
                <a:spcPts val="0"/>
              </a:spcBef>
              <a:buNone/>
              <a:defRPr sz="2800" spc="100" baseline="0">
                <a:solidFill>
                  <a:srgbClr val="00416A"/>
                </a:solidFill>
                <a:latin typeface="Arial Narrow" panose="020B0606020202030204" pitchFamily="34" charset="0"/>
              </a:defRPr>
            </a:lvl1pPr>
          </a:lstStyle>
          <a:p>
            <a:pPr lvl="0"/>
            <a:r>
              <a:rPr lang="en-US" dirty="0"/>
              <a:t>Name of Conference or Event</a:t>
            </a:r>
          </a:p>
          <a:p>
            <a:pPr lvl="0"/>
            <a:r>
              <a:rPr lang="en-US" dirty="0"/>
              <a:t>Location, City, State</a:t>
            </a:r>
          </a:p>
        </p:txBody>
      </p:sp>
      <p:sp>
        <p:nvSpPr>
          <p:cNvPr id="11" name="Text Placeholder 21"/>
          <p:cNvSpPr>
            <a:spLocks noGrp="1"/>
          </p:cNvSpPr>
          <p:nvPr>
            <p:ph type="body" sz="quarter" idx="13" hasCustomPrompt="1"/>
          </p:nvPr>
        </p:nvSpPr>
        <p:spPr>
          <a:xfrm>
            <a:off x="594360" y="4559300"/>
            <a:ext cx="10972800" cy="482600"/>
          </a:xfrm>
          <a:prstGeom prst="rect">
            <a:avLst/>
          </a:prstGeom>
        </p:spPr>
        <p:txBody>
          <a:bodyPr lIns="0" tIns="0" rIns="0" anchor="t" anchorCtr="0"/>
          <a:lstStyle>
            <a:lvl1pPr marL="0" indent="0" algn="ctr">
              <a:buNone/>
              <a:defRPr sz="2500" b="1" baseline="0">
                <a:solidFill>
                  <a:srgbClr val="A0284C"/>
                </a:solidFill>
                <a:latin typeface="Arial Narrow" panose="020B0606020202030204" pitchFamily="34" charset="0"/>
              </a:defRPr>
            </a:lvl1pPr>
          </a:lstStyle>
          <a:p>
            <a:pPr lvl="0"/>
            <a:r>
              <a:rPr lang="en-US" dirty="0"/>
              <a:t>Month Day, Year</a:t>
            </a:r>
          </a:p>
        </p:txBody>
      </p:sp>
      <p:sp>
        <p:nvSpPr>
          <p:cNvPr id="18" name="Title 1"/>
          <p:cNvSpPr>
            <a:spLocks noGrp="1"/>
          </p:cNvSpPr>
          <p:nvPr>
            <p:ph type="ctrTitle" hasCustomPrompt="1"/>
          </p:nvPr>
        </p:nvSpPr>
        <p:spPr>
          <a:xfrm>
            <a:off x="594360" y="594360"/>
            <a:ext cx="10972800" cy="1475740"/>
          </a:xfrm>
          <a:prstGeom prst="rect">
            <a:avLst/>
          </a:prstGeom>
        </p:spPr>
        <p:txBody>
          <a:bodyPr lIns="0" tIns="0" rIns="0" bIns="0" anchor="ctr" anchorCtr="0"/>
          <a:lstStyle>
            <a:lvl1pPr algn="ctr">
              <a:lnSpc>
                <a:spcPts val="5600"/>
              </a:lnSpc>
              <a:defRPr sz="6300" b="1" spc="100" baseline="0">
                <a:solidFill>
                  <a:srgbClr val="00416A"/>
                </a:solidFill>
                <a:latin typeface="Arial Narrow" panose="020B0606020202030204" pitchFamily="34" charset="0"/>
              </a:defRPr>
            </a:lvl1pPr>
          </a:lstStyle>
          <a:p>
            <a:r>
              <a:rPr lang="en-US" dirty="0"/>
              <a:t>Presentation title line 1</a:t>
            </a:r>
            <a:br>
              <a:rPr lang="en-US" dirty="0"/>
            </a:br>
            <a:r>
              <a:rPr lang="en-US" dirty="0"/>
              <a:t>Line 2 optional</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4360" y="5290247"/>
            <a:ext cx="1143000" cy="1143000"/>
          </a:xfrm>
          <a:prstGeom prst="rect">
            <a:avLst/>
          </a:prstGeom>
          <a:effectLst>
            <a:outerShdw blurRad="190500" algn="ctr" rotWithShape="0">
              <a:schemeClr val="tx1">
                <a:lumMod val="50000"/>
                <a:lumOff val="50000"/>
                <a:alpha val="70000"/>
              </a:schemeClr>
            </a:outerShdw>
          </a:effectLst>
        </p:spPr>
      </p:pic>
    </p:spTree>
    <p:extLst>
      <p:ext uri="{BB962C8B-B14F-4D97-AF65-F5344CB8AC3E}">
        <p14:creationId xmlns:p14="http://schemas.microsoft.com/office/powerpoint/2010/main" val="4185722092"/>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Example Subhead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594360"/>
            <a:ext cx="105156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subhead and bullets</a:t>
            </a:r>
            <a:br>
              <a:rPr lang="en-US" dirty="0"/>
            </a:br>
            <a:r>
              <a:rPr lang="en-US" dirty="0"/>
              <a:t>Click here to edit headline</a:t>
            </a:r>
          </a:p>
        </p:txBody>
      </p:sp>
      <p:sp>
        <p:nvSpPr>
          <p:cNvPr id="3" name="Text Placeholder 2"/>
          <p:cNvSpPr>
            <a:spLocks noGrp="1"/>
          </p:cNvSpPr>
          <p:nvPr>
            <p:ph type="body" idx="1" hasCustomPrompt="1"/>
          </p:nvPr>
        </p:nvSpPr>
        <p:spPr>
          <a:xfrm>
            <a:off x="831851" y="1930401"/>
            <a:ext cx="10515600" cy="457200"/>
          </a:xfrm>
          <a:prstGeom prst="rect">
            <a:avLst/>
          </a:prstGeom>
        </p:spPr>
        <p:txBody>
          <a:bodyPr anchor="t" anchorCtr="0"/>
          <a:lstStyle>
            <a:lvl1pPr marL="0" indent="0" algn="ctr">
              <a:lnSpc>
                <a:spcPts val="3400"/>
              </a:lnSpc>
              <a:spcBef>
                <a:spcPts val="0"/>
              </a:spcBef>
              <a:buNone/>
              <a:defRPr sz="3600" b="1" baseline="0">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7" name="Content Placeholder 2"/>
          <p:cNvSpPr>
            <a:spLocks noGrp="1"/>
          </p:cNvSpPr>
          <p:nvPr>
            <p:ph idx="13" hasCustomPrompt="1"/>
          </p:nvPr>
        </p:nvSpPr>
        <p:spPr>
          <a:xfrm>
            <a:off x="838200" y="2743201"/>
            <a:ext cx="10515600" cy="3825453"/>
          </a:xfrm>
          <a:prstGeom prst="rect">
            <a:avLst/>
          </a:prstGeom>
        </p:spPr>
        <p:txBody>
          <a:bodyPr/>
          <a:lstStyle>
            <a:lvl1pPr>
              <a:defRPr baseline="0">
                <a:solidFill>
                  <a:srgbClr val="1E384B"/>
                </a:solidFill>
                <a:latin typeface="Arial Narrow" panose="020B0606020202030204" pitchFamily="34" charset="0"/>
              </a:defRPr>
            </a:lvl1pPr>
            <a:lvl2pPr marL="685800" indent="-228600">
              <a:buFont typeface="Wingdings" panose="05000000000000000000" pitchFamily="2" charset="2"/>
              <a:buChar char="§"/>
              <a:defRPr baseline="0">
                <a:solidFill>
                  <a:srgbClr val="A0284C"/>
                </a:solidFill>
                <a:latin typeface="Arial Narrow" panose="020B0606020202030204" pitchFamily="34" charset="0"/>
              </a:defRPr>
            </a:lvl2pPr>
            <a:lvl3pPr>
              <a:defRPr baseline="0">
                <a:solidFill>
                  <a:srgbClr val="00416A"/>
                </a:solidFill>
                <a:latin typeface="Arial Narrow" panose="020B0606020202030204" pitchFamily="34" charset="0"/>
              </a:defRPr>
            </a:lvl3pPr>
            <a:lvl4pPr marL="1600200" indent="-228600">
              <a:buFont typeface="Wingdings" panose="05000000000000000000" pitchFamily="2" charset="2"/>
              <a:buChar char="§"/>
              <a:defRPr baseline="0">
                <a:solidFill>
                  <a:srgbClr val="A0284C"/>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Tree>
    <p:extLst>
      <p:ext uri="{BB962C8B-B14F-4D97-AF65-F5344CB8AC3E}">
        <p14:creationId xmlns:p14="http://schemas.microsoft.com/office/powerpoint/2010/main" val="560220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icture and bullets">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picture and bullets</a:t>
            </a:r>
            <a:br>
              <a:rPr lang="en-US" dirty="0"/>
            </a:br>
            <a:r>
              <a:rPr lang="en-US" dirty="0"/>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5" name="Content Placeholder 2"/>
          <p:cNvSpPr>
            <a:spLocks noGrp="1"/>
          </p:cNvSpPr>
          <p:nvPr>
            <p:ph idx="13" hasCustomPrompt="1"/>
          </p:nvPr>
        </p:nvSpPr>
        <p:spPr>
          <a:xfrm>
            <a:off x="594359" y="2743200"/>
            <a:ext cx="5427299" cy="3825453"/>
          </a:xfrm>
          <a:prstGeom prst="rect">
            <a:avLst/>
          </a:prstGeom>
        </p:spPr>
        <p:txBody>
          <a:bodyPr/>
          <a:lstStyle>
            <a:lvl1pPr>
              <a:defRPr sz="3200" baseline="0">
                <a:solidFill>
                  <a:srgbClr val="00416A"/>
                </a:solidFill>
                <a:latin typeface="Arial Narrow" panose="020B0606020202030204" pitchFamily="34" charset="0"/>
              </a:defRPr>
            </a:lvl1pPr>
            <a:lvl2pPr marL="685800" indent="-228600">
              <a:buFont typeface="Wingdings" panose="05000000000000000000" pitchFamily="2" charset="2"/>
              <a:buChar char="§"/>
              <a:defRPr sz="2800" baseline="0">
                <a:solidFill>
                  <a:srgbClr val="A0284C"/>
                </a:solidFill>
                <a:latin typeface="Arial Narrow" panose="020B0606020202030204" pitchFamily="34" charset="0"/>
              </a:defRPr>
            </a:lvl2pPr>
            <a:lvl3pPr>
              <a:defRPr sz="2400" baseline="0">
                <a:solidFill>
                  <a:srgbClr val="00416A"/>
                </a:solidFill>
                <a:latin typeface="Arial Narrow" panose="020B0606020202030204" pitchFamily="34" charset="0"/>
              </a:defRPr>
            </a:lvl3pPr>
            <a:lvl4pPr marL="1600200" indent="-228600">
              <a:buFont typeface="Wingdings" panose="05000000000000000000" pitchFamily="2" charset="2"/>
              <a:buChar char="§"/>
              <a:defRPr sz="2200" baseline="0">
                <a:solidFill>
                  <a:srgbClr val="A0284C"/>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
        <p:nvSpPr>
          <p:cNvPr id="6" name="Picture Placeholder 8"/>
          <p:cNvSpPr>
            <a:spLocks noGrp="1"/>
          </p:cNvSpPr>
          <p:nvPr>
            <p:ph type="pic" sz="quarter" idx="14" hasCustomPrompt="1"/>
          </p:nvPr>
        </p:nvSpPr>
        <p:spPr>
          <a:xfrm>
            <a:off x="6329264" y="2743200"/>
            <a:ext cx="5237896" cy="3800052"/>
          </a:xfrm>
          <a:prstGeom prst="rect">
            <a:avLst/>
          </a:prstGeom>
          <a:effectLst>
            <a:outerShdw blurRad="88900" algn="tl" rotWithShape="0">
              <a:schemeClr val="tx2">
                <a:lumMod val="50000"/>
                <a:alpha val="70000"/>
              </a:schemeClr>
            </a:outerShdw>
          </a:effectLst>
        </p:spPr>
        <p:txBody>
          <a:bodyPr tIns="914400"/>
          <a:lstStyle>
            <a:lvl1pPr marL="0" indent="0" algn="ctr">
              <a:lnSpc>
                <a:spcPts val="2700"/>
              </a:lnSpc>
              <a:spcBef>
                <a:spcPts val="0"/>
              </a:spcBef>
              <a:buNone/>
              <a:defRPr sz="2400" baseline="0">
                <a:solidFill>
                  <a:srgbClr val="00416A"/>
                </a:solidFill>
                <a:latin typeface="Arial Narrow" panose="020B0606020202030204" pitchFamily="34" charset="0"/>
              </a:defRPr>
            </a:lvl1pPr>
          </a:lstStyle>
          <a:p>
            <a:r>
              <a:rPr lang="en-US" dirty="0"/>
              <a:t>Double click on icon </a:t>
            </a:r>
            <a:br>
              <a:rPr lang="en-US" dirty="0"/>
            </a:br>
            <a:r>
              <a:rPr lang="en-US" dirty="0"/>
              <a:t>below to insert picture</a:t>
            </a:r>
          </a:p>
        </p:txBody>
      </p:sp>
    </p:spTree>
    <p:extLst>
      <p:ext uri="{BB962C8B-B14F-4D97-AF65-F5344CB8AC3E}">
        <p14:creationId xmlns:p14="http://schemas.microsoft.com/office/powerpoint/2010/main" val="134565257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Bullets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325563"/>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bullets only</a:t>
            </a:r>
            <a:br>
              <a:rPr lang="en-US" dirty="0"/>
            </a:br>
            <a:r>
              <a:rPr lang="en-US" dirty="0"/>
              <a:t>Click here to edit headline</a:t>
            </a:r>
          </a:p>
        </p:txBody>
      </p:sp>
      <p:sp>
        <p:nvSpPr>
          <p:cNvPr id="4" name="Content Placeholder 2"/>
          <p:cNvSpPr>
            <a:spLocks noGrp="1"/>
          </p:cNvSpPr>
          <p:nvPr>
            <p:ph idx="1" hasCustomPrompt="1"/>
          </p:nvPr>
        </p:nvSpPr>
        <p:spPr>
          <a:xfrm>
            <a:off x="594360" y="2286000"/>
            <a:ext cx="10972800" cy="4351338"/>
          </a:xfrm>
          <a:prstGeom prst="rect">
            <a:avLst/>
          </a:prstGeom>
        </p:spPr>
        <p:txBody>
          <a:bodyPr/>
          <a:lstStyle>
            <a:lvl1pPr>
              <a:spcBef>
                <a:spcPts val="0"/>
              </a:spcBef>
              <a:defRPr sz="3200" baseline="0">
                <a:solidFill>
                  <a:srgbClr val="00416A"/>
                </a:solidFill>
                <a:latin typeface="Arial Narrow" panose="020B0606020202030204" pitchFamily="34" charset="0"/>
              </a:defRPr>
            </a:lvl1pPr>
            <a:lvl2pPr marL="685800" indent="-228600">
              <a:buFont typeface="Wingdings" panose="05000000000000000000" pitchFamily="2" charset="2"/>
              <a:buChar char="§"/>
              <a:defRPr sz="2800" baseline="0">
                <a:solidFill>
                  <a:srgbClr val="A0284C"/>
                </a:solidFill>
                <a:latin typeface="Arial Narrow" panose="020B0606020202030204" pitchFamily="34" charset="0"/>
              </a:defRPr>
            </a:lvl2pPr>
            <a:lvl3pPr>
              <a:defRPr sz="2400" baseline="0">
                <a:solidFill>
                  <a:srgbClr val="00416A"/>
                </a:solidFill>
                <a:latin typeface="Arial Narrow" panose="020B0606020202030204" pitchFamily="34" charset="0"/>
              </a:defRPr>
            </a:lvl3pPr>
            <a:lvl4pPr marL="1657350" indent="-285750">
              <a:buFont typeface="Wingdings" panose="05000000000000000000" pitchFamily="2" charset="2"/>
              <a:buChar char="§"/>
              <a:defRPr sz="2200" baseline="0">
                <a:solidFill>
                  <a:srgbClr val="A0284C"/>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Tree>
    <p:extLst>
      <p:ext uri="{BB962C8B-B14F-4D97-AF65-F5344CB8AC3E}">
        <p14:creationId xmlns:p14="http://schemas.microsoft.com/office/powerpoint/2010/main" val="45712549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ample picture or graph">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picture or graph only</a:t>
            </a:r>
            <a:br>
              <a:rPr lang="en-US" dirty="0"/>
            </a:br>
            <a:r>
              <a:rPr lang="en-US" dirty="0"/>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5" name="Picture Placeholder 8"/>
          <p:cNvSpPr>
            <a:spLocks noGrp="1"/>
          </p:cNvSpPr>
          <p:nvPr>
            <p:ph type="pic" sz="quarter" idx="14" hasCustomPrompt="1"/>
          </p:nvPr>
        </p:nvSpPr>
        <p:spPr>
          <a:xfrm>
            <a:off x="594360" y="2743200"/>
            <a:ext cx="10972800" cy="3825879"/>
          </a:xfrm>
          <a:prstGeom prst="rect">
            <a:avLst/>
          </a:prstGeom>
          <a:effectLst>
            <a:outerShdw blurRad="101600" algn="tl" rotWithShape="0">
              <a:schemeClr val="tx2">
                <a:lumMod val="50000"/>
                <a:alpha val="70000"/>
              </a:schemeClr>
            </a:outerShdw>
          </a:effectLst>
        </p:spPr>
        <p:txBody>
          <a:bodyPr tIns="914400"/>
          <a:lstStyle>
            <a:lvl1pPr marL="0" indent="0" algn="ctr">
              <a:lnSpc>
                <a:spcPts val="2700"/>
              </a:lnSpc>
              <a:spcBef>
                <a:spcPts val="0"/>
              </a:spcBef>
              <a:buNone/>
              <a:defRPr sz="2400" baseline="0">
                <a:solidFill>
                  <a:srgbClr val="00416A"/>
                </a:solidFill>
                <a:latin typeface="Arial Narrow" panose="020B0606020202030204" pitchFamily="34" charset="0"/>
              </a:defRPr>
            </a:lvl1pPr>
          </a:lstStyle>
          <a:p>
            <a:r>
              <a:rPr lang="en-US" dirty="0"/>
              <a:t>Double click on icon below to insert picture</a:t>
            </a:r>
          </a:p>
        </p:txBody>
      </p:sp>
    </p:spTree>
    <p:extLst>
      <p:ext uri="{BB962C8B-B14F-4D97-AF65-F5344CB8AC3E}">
        <p14:creationId xmlns:p14="http://schemas.microsoft.com/office/powerpoint/2010/main" val="360855212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ample: Subhead and Bullets">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subhead and bullets</a:t>
            </a:r>
            <a:br>
              <a:rPr lang="en-US" dirty="0"/>
            </a:br>
            <a:r>
              <a:rPr lang="en-US" dirty="0"/>
              <a:t>Click here to edit headline</a:t>
            </a:r>
          </a:p>
        </p:txBody>
      </p:sp>
      <p:sp>
        <p:nvSpPr>
          <p:cNvPr id="5"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6" name="Content Placeholder 2"/>
          <p:cNvSpPr>
            <a:spLocks noGrp="1"/>
          </p:cNvSpPr>
          <p:nvPr>
            <p:ph idx="13" hasCustomPrompt="1"/>
          </p:nvPr>
        </p:nvSpPr>
        <p:spPr>
          <a:xfrm>
            <a:off x="594360" y="2743200"/>
            <a:ext cx="10972800" cy="3825453"/>
          </a:xfrm>
          <a:prstGeom prst="rect">
            <a:avLst/>
          </a:prstGeom>
        </p:spPr>
        <p:txBody>
          <a:bodyPr/>
          <a:lstStyle>
            <a:lvl1pPr>
              <a:defRPr sz="3200" baseline="0">
                <a:solidFill>
                  <a:srgbClr val="00416A"/>
                </a:solidFill>
                <a:latin typeface="Arial Narrow" panose="020B0606020202030204" pitchFamily="34" charset="0"/>
              </a:defRPr>
            </a:lvl1pPr>
            <a:lvl2pPr marL="685800" indent="-228600">
              <a:buFont typeface="Wingdings" panose="05000000000000000000" pitchFamily="2" charset="2"/>
              <a:buChar char="§"/>
              <a:defRPr sz="2800" baseline="0">
                <a:solidFill>
                  <a:srgbClr val="A0284C"/>
                </a:solidFill>
                <a:latin typeface="Arial Narrow" panose="020B0606020202030204" pitchFamily="34" charset="0"/>
              </a:defRPr>
            </a:lvl2pPr>
            <a:lvl3pPr>
              <a:defRPr sz="2400" baseline="0">
                <a:solidFill>
                  <a:srgbClr val="00416A"/>
                </a:solidFill>
                <a:latin typeface="Arial Narrow" panose="020B0606020202030204" pitchFamily="34" charset="0"/>
              </a:defRPr>
            </a:lvl3pPr>
            <a:lvl4pPr marL="1657350" indent="-285750">
              <a:buFont typeface="Wingdings" panose="05000000000000000000" pitchFamily="2" charset="2"/>
              <a:buChar char="§"/>
              <a:defRPr sz="2200" baseline="0">
                <a:solidFill>
                  <a:srgbClr val="A0284C"/>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Tree>
    <p:extLst>
      <p:ext uri="{BB962C8B-B14F-4D97-AF65-F5344CB8AC3E}">
        <p14:creationId xmlns:p14="http://schemas.microsoft.com/office/powerpoint/2010/main" val="303585178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ample subhead and paragraph">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subhead and paragraph</a:t>
            </a:r>
            <a:br>
              <a:rPr lang="en-US" dirty="0"/>
            </a:br>
            <a:r>
              <a:rPr lang="en-US" dirty="0"/>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5" name="Content Placeholder 2"/>
          <p:cNvSpPr>
            <a:spLocks noGrp="1"/>
          </p:cNvSpPr>
          <p:nvPr>
            <p:ph idx="13" hasCustomPrompt="1"/>
          </p:nvPr>
        </p:nvSpPr>
        <p:spPr>
          <a:xfrm>
            <a:off x="594360" y="2743200"/>
            <a:ext cx="10972800" cy="3825453"/>
          </a:xfrm>
          <a:prstGeom prst="rect">
            <a:avLst/>
          </a:prstGeom>
        </p:spPr>
        <p:txBody>
          <a:bodyPr/>
          <a:lstStyle>
            <a:lvl1pPr marL="0" indent="0">
              <a:lnSpc>
                <a:spcPts val="3100"/>
              </a:lnSpc>
              <a:buNone/>
              <a:defRPr baseline="0">
                <a:solidFill>
                  <a:srgbClr val="00416A"/>
                </a:solidFill>
                <a:latin typeface="Arial Narrow" panose="020B0606020202030204" pitchFamily="34" charset="0"/>
              </a:defRPr>
            </a:lvl1pPr>
            <a:lvl2pPr>
              <a:defRPr baseline="0">
                <a:solidFill>
                  <a:srgbClr val="DCC070"/>
                </a:solidFill>
                <a:latin typeface="Arial Narrow" panose="020B0606020202030204" pitchFamily="34" charset="0"/>
              </a:defRPr>
            </a:lvl2pPr>
            <a:lvl3pPr>
              <a:defRPr baseline="0">
                <a:solidFill>
                  <a:schemeClr val="bg1"/>
                </a:solidFill>
                <a:latin typeface="Arial Narrow" panose="020B0606020202030204" pitchFamily="34" charset="0"/>
              </a:defRPr>
            </a:lvl3pPr>
            <a:lvl4pPr>
              <a:defRPr baseline="0">
                <a:solidFill>
                  <a:srgbClr val="FFC000"/>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paragraph.</a:t>
            </a:r>
          </a:p>
        </p:txBody>
      </p:sp>
    </p:spTree>
    <p:extLst>
      <p:ext uri="{BB962C8B-B14F-4D97-AF65-F5344CB8AC3E}">
        <p14:creationId xmlns:p14="http://schemas.microsoft.com/office/powerpoint/2010/main" val="61343205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35419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Example Pictur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594360"/>
            <a:ext cx="105156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picture and bullets</a:t>
            </a:r>
            <a:br>
              <a:rPr lang="en-US" dirty="0"/>
            </a:br>
            <a:r>
              <a:rPr lang="en-US" dirty="0"/>
              <a:t>Click here to edit headline</a:t>
            </a:r>
          </a:p>
        </p:txBody>
      </p:sp>
      <p:sp>
        <p:nvSpPr>
          <p:cNvPr id="3" name="Text Placeholder 2"/>
          <p:cNvSpPr>
            <a:spLocks noGrp="1"/>
          </p:cNvSpPr>
          <p:nvPr>
            <p:ph type="body" idx="1" hasCustomPrompt="1"/>
          </p:nvPr>
        </p:nvSpPr>
        <p:spPr>
          <a:xfrm>
            <a:off x="831851" y="1930401"/>
            <a:ext cx="10515600" cy="457200"/>
          </a:xfrm>
          <a:prstGeom prst="rect">
            <a:avLst/>
          </a:prstGeom>
        </p:spPr>
        <p:txBody>
          <a:bodyPr anchor="t" anchorCtr="0"/>
          <a:lstStyle>
            <a:lvl1pPr marL="0" indent="0" algn="ctr">
              <a:lnSpc>
                <a:spcPts val="3400"/>
              </a:lnSpc>
              <a:spcBef>
                <a:spcPts val="0"/>
              </a:spcBef>
              <a:buNone/>
              <a:defRPr sz="3600" b="1" baseline="0">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8" name="Content Placeholder 2"/>
          <p:cNvSpPr>
            <a:spLocks noGrp="1"/>
          </p:cNvSpPr>
          <p:nvPr>
            <p:ph idx="13" hasCustomPrompt="1"/>
          </p:nvPr>
        </p:nvSpPr>
        <p:spPr>
          <a:xfrm>
            <a:off x="831851" y="2743201"/>
            <a:ext cx="5156200" cy="3825453"/>
          </a:xfrm>
          <a:prstGeom prst="rect">
            <a:avLst/>
          </a:prstGeom>
        </p:spPr>
        <p:txBody>
          <a:bodyPr/>
          <a:lstStyle>
            <a:lvl1pPr>
              <a:defRPr baseline="0">
                <a:solidFill>
                  <a:srgbClr val="00416A"/>
                </a:solidFill>
                <a:latin typeface="Arial Narrow" panose="020B0606020202030204" pitchFamily="34" charset="0"/>
              </a:defRPr>
            </a:lvl1pPr>
            <a:lvl2pPr marL="685800" indent="-228600">
              <a:buFont typeface="Wingdings" panose="05000000000000000000" pitchFamily="2" charset="2"/>
              <a:buChar char="§"/>
              <a:defRPr baseline="0">
                <a:solidFill>
                  <a:srgbClr val="A0284C"/>
                </a:solidFill>
                <a:latin typeface="Arial Narrow" panose="020B0606020202030204" pitchFamily="34" charset="0"/>
              </a:defRPr>
            </a:lvl2pPr>
            <a:lvl3pPr>
              <a:defRPr baseline="0">
                <a:solidFill>
                  <a:srgbClr val="00416A"/>
                </a:solidFill>
                <a:latin typeface="Arial Narrow" panose="020B0606020202030204" pitchFamily="34" charset="0"/>
              </a:defRPr>
            </a:lvl3pPr>
            <a:lvl4pPr marL="1657350" indent="-285750">
              <a:buFont typeface="Wingdings" panose="05000000000000000000" pitchFamily="2" charset="2"/>
              <a:buChar char="§"/>
              <a:defRPr baseline="0">
                <a:solidFill>
                  <a:srgbClr val="A0284C"/>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to edit bullet 4</a:t>
            </a:r>
          </a:p>
        </p:txBody>
      </p:sp>
      <p:sp>
        <p:nvSpPr>
          <p:cNvPr id="9" name="Picture Placeholder 8"/>
          <p:cNvSpPr>
            <a:spLocks noGrp="1"/>
          </p:cNvSpPr>
          <p:nvPr>
            <p:ph type="pic" sz="quarter" idx="14" hasCustomPrompt="1"/>
          </p:nvPr>
        </p:nvSpPr>
        <p:spPr>
          <a:xfrm>
            <a:off x="6299200" y="2743200"/>
            <a:ext cx="5048251" cy="3800052"/>
          </a:xfrm>
          <a:prstGeom prst="rect">
            <a:avLst/>
          </a:prstGeom>
          <a:effectLst>
            <a:outerShdw blurRad="88900" algn="tl" rotWithShape="0">
              <a:schemeClr val="tx2">
                <a:lumMod val="50000"/>
                <a:alpha val="70000"/>
              </a:schemeClr>
            </a:outerShdw>
          </a:effectLst>
        </p:spPr>
        <p:txBody>
          <a:bodyPr tIns="914400"/>
          <a:lstStyle>
            <a:lvl1pPr marL="0" indent="0" algn="ctr">
              <a:lnSpc>
                <a:spcPts val="2400"/>
              </a:lnSpc>
              <a:spcBef>
                <a:spcPts val="0"/>
              </a:spcBef>
              <a:buNone/>
              <a:defRPr sz="2400" baseline="0">
                <a:solidFill>
                  <a:srgbClr val="00416A"/>
                </a:solidFill>
                <a:latin typeface="Arial Narrow" panose="020B0606020202030204" pitchFamily="34" charset="0"/>
              </a:defRPr>
            </a:lvl1pPr>
          </a:lstStyle>
          <a:p>
            <a:r>
              <a:rPr lang="en-US" dirty="0"/>
              <a:t>Double click on icon </a:t>
            </a:r>
            <a:br>
              <a:rPr lang="en-US" dirty="0"/>
            </a:br>
            <a:r>
              <a:rPr lang="en-US" dirty="0"/>
              <a:t>below to insert picture</a:t>
            </a:r>
          </a:p>
        </p:txBody>
      </p:sp>
    </p:spTree>
    <p:extLst>
      <p:ext uri="{BB962C8B-B14F-4D97-AF65-F5344CB8AC3E}">
        <p14:creationId xmlns:p14="http://schemas.microsoft.com/office/powerpoint/2010/main" val="175135876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Example 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94361"/>
            <a:ext cx="10515600" cy="1325563"/>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bullets only</a:t>
            </a:r>
            <a:br>
              <a:rPr lang="en-US" dirty="0"/>
            </a:br>
            <a:r>
              <a:rPr lang="en-US" dirty="0"/>
              <a:t>Click here to edit headline</a:t>
            </a:r>
          </a:p>
        </p:txBody>
      </p:sp>
      <p:sp>
        <p:nvSpPr>
          <p:cNvPr id="3" name="Content Placeholder 2"/>
          <p:cNvSpPr>
            <a:spLocks noGrp="1"/>
          </p:cNvSpPr>
          <p:nvPr>
            <p:ph idx="1" hasCustomPrompt="1"/>
          </p:nvPr>
        </p:nvSpPr>
        <p:spPr>
          <a:xfrm>
            <a:off x="838200" y="2286000"/>
            <a:ext cx="10515600" cy="4351338"/>
          </a:xfrm>
          <a:prstGeom prst="rect">
            <a:avLst/>
          </a:prstGeom>
        </p:spPr>
        <p:txBody>
          <a:bodyPr/>
          <a:lstStyle>
            <a:lvl1pPr>
              <a:spcBef>
                <a:spcPts val="0"/>
              </a:spcBef>
              <a:defRPr baseline="0">
                <a:solidFill>
                  <a:srgbClr val="00416A"/>
                </a:solidFill>
                <a:latin typeface="Arial Narrow" panose="020B0606020202030204" pitchFamily="34" charset="0"/>
              </a:defRPr>
            </a:lvl1pPr>
            <a:lvl2pPr marL="685800" indent="-228600">
              <a:buFont typeface="Wingdings" panose="05000000000000000000" pitchFamily="2" charset="2"/>
              <a:buChar char="§"/>
              <a:defRPr baseline="0">
                <a:solidFill>
                  <a:srgbClr val="A0284C"/>
                </a:solidFill>
                <a:latin typeface="Arial Narrow" panose="020B0606020202030204" pitchFamily="34" charset="0"/>
              </a:defRPr>
            </a:lvl2pPr>
            <a:lvl3pPr>
              <a:defRPr baseline="0">
                <a:solidFill>
                  <a:srgbClr val="00416A"/>
                </a:solidFill>
                <a:latin typeface="Arial Narrow" panose="020B0606020202030204" pitchFamily="34" charset="0"/>
              </a:defRPr>
            </a:lvl3pPr>
            <a:lvl4pPr marL="1600200" indent="-228600">
              <a:buFont typeface="Wingdings" panose="05000000000000000000" pitchFamily="2" charset="2"/>
              <a:buChar char="§"/>
              <a:defRPr baseline="0">
                <a:solidFill>
                  <a:srgbClr val="A0284C"/>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Tree>
    <p:extLst>
      <p:ext uri="{BB962C8B-B14F-4D97-AF65-F5344CB8AC3E}">
        <p14:creationId xmlns:p14="http://schemas.microsoft.com/office/powerpoint/2010/main" val="149255883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002319" y="4360549"/>
            <a:ext cx="3775972" cy="2497451"/>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17235140"/>
      </p:ext>
    </p:extLst>
  </p:cSld>
  <p:clrMap bg1="lt1" tx1="dk1" bg2="lt2" tx2="dk2" accent1="accent1" accent2="accent2" accent3="accent3" accent4="accent4" accent5="accent5" accent6="accent6" hlink="hlink" folHlink="folHlink"/>
  <p:sldLayoutIdLst>
    <p:sldLayoutId id="2147483656" r:id="rId1"/>
    <p:sldLayoutId id="2147483660" r:id="rId2"/>
    <p:sldLayoutId id="2147483657" r:id="rId3"/>
    <p:sldLayoutId id="2147483661" r:id="rId4"/>
    <p:sldLayoutId id="2147483658" r:id="rId5"/>
    <p:sldLayoutId id="2147483659" r:id="rId6"/>
    <p:sldLayoutId id="2147483663" r:id="rId7"/>
    <p:sldLayoutId id="2147483664" r:id="rId8"/>
    <p:sldLayoutId id="2147483665" r:id="rId9"/>
    <p:sldLayoutId id="2147483666" r:id="rId10"/>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gif"/><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hyperlink" Target="mailto:john.desrivieres@dot.wi.gov" TargetMode="External"/><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93.png"/><Relationship Id="rId4" Type="http://schemas.openxmlformats.org/officeDocument/2006/relationships/hyperlink" Target="mailto:steven.theisen@dot.wi.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e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765543"/>
            <a:ext cx="8229600" cy="1846398"/>
          </a:xfrm>
        </p:spPr>
        <p:txBody>
          <a:bodyPr/>
          <a:lstStyle/>
          <a:p>
            <a:r>
              <a:rPr lang="en-US" sz="6600" dirty="0"/>
              <a:t>Value of social media for state transportation</a:t>
            </a:r>
          </a:p>
        </p:txBody>
      </p:sp>
      <p:sp>
        <p:nvSpPr>
          <p:cNvPr id="6" name="Text Placeholder 5"/>
          <p:cNvSpPr>
            <a:spLocks noGrp="1"/>
          </p:cNvSpPr>
          <p:nvPr>
            <p:ph type="body" sz="quarter" idx="13"/>
          </p:nvPr>
        </p:nvSpPr>
        <p:spPr>
          <a:xfrm>
            <a:off x="1981200" y="5954897"/>
            <a:ext cx="8229600" cy="482600"/>
          </a:xfrm>
        </p:spPr>
        <p:txBody>
          <a:bodyPr/>
          <a:lstStyle/>
          <a:p>
            <a:r>
              <a:rPr lang="en-US" sz="2800" dirty="0">
                <a:latin typeface="Arial Narrow"/>
              </a:rPr>
              <a:t>March 4, 2020</a:t>
            </a:r>
          </a:p>
        </p:txBody>
      </p:sp>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12882564" y="6196197"/>
              <a:ext cx="19800" cy="39240"/>
            </p14:xfrm>
          </p:contentPart>
        </mc:Choice>
        <mc:Fallback xmlns="">
          <p:pic>
            <p:nvPicPr>
              <p:cNvPr id="9" name="Ink 8"/>
              <p:cNvPicPr/>
              <p:nvPr/>
            </p:nvPicPr>
            <p:blipFill>
              <a:blip r:embed="rId4"/>
              <a:stretch>
                <a:fillRect/>
              </a:stretch>
            </p:blipFill>
            <p:spPr>
              <a:xfrm>
                <a:off x="12873564" y="6187197"/>
                <a:ext cx="37440" cy="56880"/>
              </a:xfrm>
              <a:prstGeom prst="rect">
                <a:avLst/>
              </a:prstGeom>
            </p:spPr>
          </p:pic>
        </mc:Fallback>
      </mc:AlternateContent>
      <p:sp>
        <p:nvSpPr>
          <p:cNvPr id="10" name="Text Placeholder 9">
            <a:extLst>
              <a:ext uri="{FF2B5EF4-FFF2-40B4-BE49-F238E27FC236}">
                <a16:creationId xmlns:a16="http://schemas.microsoft.com/office/drawing/2014/main" id="{5A31959C-A373-447B-AA39-5B400F980812}"/>
              </a:ext>
            </a:extLst>
          </p:cNvPr>
          <p:cNvSpPr>
            <a:spLocks noGrp="1"/>
          </p:cNvSpPr>
          <p:nvPr>
            <p:ph type="body" sz="quarter" idx="12"/>
          </p:nvPr>
        </p:nvSpPr>
        <p:spPr>
          <a:xfrm>
            <a:off x="1387510" y="2844316"/>
            <a:ext cx="9416980" cy="2602522"/>
          </a:xfrm>
        </p:spPr>
        <p:txBody>
          <a:bodyPr/>
          <a:lstStyle/>
          <a:p>
            <a:r>
              <a:rPr lang="en-US" sz="3200" dirty="0">
                <a:latin typeface="Arial Narrow"/>
              </a:rPr>
              <a:t>2020 Transportation Improvement Conference</a:t>
            </a:r>
          </a:p>
          <a:p>
            <a:endParaRPr lang="en-US" sz="3200" dirty="0"/>
          </a:p>
          <a:p>
            <a:r>
              <a:rPr lang="en-US" sz="3200" dirty="0"/>
              <a:t>American Council of Engineering Companies of Wisconsin</a:t>
            </a:r>
          </a:p>
          <a:p>
            <a:br>
              <a:rPr lang="en-US" sz="4800" dirty="0">
                <a:latin typeface="Arial Narrow"/>
              </a:rPr>
            </a:br>
            <a:endParaRPr lang="en-US" sz="4800" dirty="0">
              <a:latin typeface="Arial Narrow"/>
            </a:endParaRPr>
          </a:p>
          <a:p>
            <a:r>
              <a:rPr lang="en-US" sz="2400" dirty="0">
                <a:latin typeface="Arial Narrow"/>
              </a:rPr>
              <a:t>John DesRivieres, WisDOT Office of Public Affairs</a:t>
            </a:r>
          </a:p>
          <a:p>
            <a:r>
              <a:rPr lang="en-US" sz="2400" dirty="0">
                <a:latin typeface="Arial Narrow"/>
              </a:rPr>
              <a:t>Steve Theisen, WisDOT Division of Transportation System Development</a:t>
            </a:r>
            <a:endParaRPr lang="en-US" sz="2400" dirty="0"/>
          </a:p>
        </p:txBody>
      </p:sp>
    </p:spTree>
    <p:extLst>
      <p:ext uri="{BB962C8B-B14F-4D97-AF65-F5344CB8AC3E}">
        <p14:creationId xmlns:p14="http://schemas.microsoft.com/office/powerpoint/2010/main" val="250492005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220662"/>
            <a:ext cx="10972800" cy="1325563"/>
          </a:xfrm>
        </p:spPr>
        <p:txBody>
          <a:bodyPr/>
          <a:lstStyle/>
          <a:p>
            <a:r>
              <a:rPr lang="en-US" sz="4800" dirty="0"/>
              <a:t>WisDOT Podcast </a:t>
            </a:r>
            <a:br>
              <a:rPr lang="en-US" sz="4800" dirty="0"/>
            </a:br>
            <a:r>
              <a:rPr lang="en-US" sz="4800" dirty="0">
                <a:solidFill>
                  <a:srgbClr val="A0284C"/>
                </a:solidFill>
              </a:rPr>
              <a:t>Transportation Connects Us</a:t>
            </a:r>
            <a:endParaRPr lang="en-US" sz="4800" dirty="0"/>
          </a:p>
        </p:txBody>
      </p:sp>
      <p:sp>
        <p:nvSpPr>
          <p:cNvPr id="4" name="Content Placeholder 3"/>
          <p:cNvSpPr>
            <a:spLocks noGrp="1"/>
          </p:cNvSpPr>
          <p:nvPr>
            <p:ph idx="1"/>
          </p:nvPr>
        </p:nvSpPr>
        <p:spPr>
          <a:xfrm>
            <a:off x="594360" y="1678075"/>
            <a:ext cx="10972800" cy="4959263"/>
          </a:xfrm>
        </p:spPr>
        <p:txBody>
          <a:bodyPr/>
          <a:lstStyle/>
          <a:p>
            <a:pPr marL="0" indent="0">
              <a:buNone/>
            </a:pPr>
            <a:r>
              <a:rPr lang="en-US" sz="3600" dirty="0">
                <a:solidFill>
                  <a:srgbClr val="00416A"/>
                </a:solidFill>
              </a:rPr>
              <a:t>Monthly podcasts available at </a:t>
            </a:r>
            <a:r>
              <a:rPr lang="en-US" sz="3600" u="sng" dirty="0">
                <a:solidFill>
                  <a:srgbClr val="00416A"/>
                </a:solidFill>
              </a:rPr>
              <a:t>wisdot.libsyn.com</a:t>
            </a:r>
            <a:r>
              <a:rPr lang="en-US" sz="3600" dirty="0">
                <a:solidFill>
                  <a:srgbClr val="00416A"/>
                </a:solidFill>
              </a:rPr>
              <a:t>.</a:t>
            </a:r>
          </a:p>
          <a:p>
            <a:pPr lvl="1"/>
            <a:r>
              <a:rPr lang="en-US" sz="3200" dirty="0"/>
              <a:t>Transportation Budget</a:t>
            </a:r>
          </a:p>
          <a:p>
            <a:pPr lvl="1"/>
            <a:r>
              <a:rPr lang="en-US" sz="3200" dirty="0"/>
              <a:t>School Bus Safety</a:t>
            </a:r>
          </a:p>
          <a:p>
            <a:pPr lvl="1"/>
            <a:r>
              <a:rPr lang="en-US" sz="3200" dirty="0"/>
              <a:t>Countdown to REAL ID</a:t>
            </a:r>
          </a:p>
          <a:p>
            <a:pPr lvl="1"/>
            <a:r>
              <a:rPr lang="en-US" sz="3200" dirty="0"/>
              <a:t>WisDOT Maximizes Your Tax Dollars</a:t>
            </a:r>
          </a:p>
          <a:p>
            <a:pPr lvl="1"/>
            <a:r>
              <a:rPr lang="en-US" sz="3200" dirty="0"/>
              <a:t>Innovative Grant Program for Local </a:t>
            </a:r>
            <a:br>
              <a:rPr lang="en-US" sz="3200" dirty="0"/>
            </a:br>
            <a:r>
              <a:rPr lang="en-US" sz="3200" dirty="0"/>
              <a:t>Transportation Projects</a:t>
            </a:r>
          </a:p>
          <a:p>
            <a:pPr lvl="1"/>
            <a:r>
              <a:rPr lang="en-US" sz="3200" dirty="0"/>
              <a:t>Helping Disadvantaged Businesses Succeed</a:t>
            </a:r>
          </a:p>
          <a:p>
            <a:pPr lvl="1"/>
            <a:r>
              <a:rPr lang="en-US" sz="3200" dirty="0"/>
              <a:t>Clear Roads, Less Salt – Wisconsin Winter Road Maintenance</a:t>
            </a:r>
          </a:p>
        </p:txBody>
      </p:sp>
      <p:pic>
        <p:nvPicPr>
          <p:cNvPr id="7" name="Picture 6">
            <a:extLst>
              <a:ext uri="{FF2B5EF4-FFF2-40B4-BE49-F238E27FC236}">
                <a16:creationId xmlns:a16="http://schemas.microsoft.com/office/drawing/2014/main" id="{0E415ED0-C7EE-4CCE-9C94-9C55B77590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3119" y="2414846"/>
            <a:ext cx="2230564" cy="1115282"/>
          </a:xfrm>
          <a:prstGeom prst="rect">
            <a:avLst/>
          </a:prstGeom>
          <a:ln>
            <a:solidFill>
              <a:schemeClr val="bg1"/>
            </a:solidFill>
          </a:ln>
        </p:spPr>
      </p:pic>
      <p:pic>
        <p:nvPicPr>
          <p:cNvPr id="5" name="Picture 4">
            <a:extLst>
              <a:ext uri="{FF2B5EF4-FFF2-40B4-BE49-F238E27FC236}">
                <a16:creationId xmlns:a16="http://schemas.microsoft.com/office/drawing/2014/main" id="{21FE31A9-4DF7-438B-9E05-FBC4E036EF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2904" y="3925257"/>
            <a:ext cx="2037074" cy="1101304"/>
          </a:xfrm>
          <a:prstGeom prst="rect">
            <a:avLst/>
          </a:prstGeom>
          <a:ln>
            <a:solidFill>
              <a:schemeClr val="bg1"/>
            </a:solidFill>
          </a:ln>
        </p:spPr>
      </p:pic>
      <p:pic>
        <p:nvPicPr>
          <p:cNvPr id="10" name="Picture 9">
            <a:extLst>
              <a:ext uri="{FF2B5EF4-FFF2-40B4-BE49-F238E27FC236}">
                <a16:creationId xmlns:a16="http://schemas.microsoft.com/office/drawing/2014/main" id="{16E5E4D7-B9D0-4B34-87BA-C748B5004E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6272" y="2849764"/>
            <a:ext cx="2202606" cy="1101304"/>
          </a:xfrm>
          <a:prstGeom prst="rect">
            <a:avLst/>
          </a:prstGeom>
          <a:ln>
            <a:solidFill>
              <a:schemeClr val="bg1"/>
            </a:solidFill>
          </a:ln>
        </p:spPr>
      </p:pic>
    </p:spTree>
    <p:extLst>
      <p:ext uri="{BB962C8B-B14F-4D97-AF65-F5344CB8AC3E}">
        <p14:creationId xmlns:p14="http://schemas.microsoft.com/office/powerpoint/2010/main" val="321415652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B8825-4F3E-49AF-8C75-B647721A93A3}"/>
              </a:ext>
            </a:extLst>
          </p:cNvPr>
          <p:cNvSpPr>
            <a:spLocks noGrp="1"/>
          </p:cNvSpPr>
          <p:nvPr>
            <p:ph type="title"/>
          </p:nvPr>
        </p:nvSpPr>
        <p:spPr>
          <a:xfrm>
            <a:off x="594360" y="333103"/>
            <a:ext cx="10972800" cy="1325563"/>
          </a:xfrm>
        </p:spPr>
        <p:txBody>
          <a:bodyPr/>
          <a:lstStyle/>
          <a:p>
            <a:r>
              <a:rPr lang="en-US" sz="4800" dirty="0">
                <a:latin typeface="Arial Narrow"/>
              </a:rPr>
              <a:t>State and Regional Accounts</a:t>
            </a:r>
            <a:br>
              <a:rPr lang="en-US" sz="4800" dirty="0">
                <a:latin typeface="Arial Narrow"/>
              </a:rPr>
            </a:br>
            <a:r>
              <a:rPr lang="en-US" sz="4400" b="0" i="1" dirty="0">
                <a:solidFill>
                  <a:srgbClr val="A0284C"/>
                </a:solidFill>
                <a:latin typeface="Arial Narrow"/>
              </a:rPr>
              <a:t>Partners in story-telling</a:t>
            </a:r>
            <a:endParaRPr lang="en-US" sz="4800" b="0" i="1" dirty="0">
              <a:solidFill>
                <a:srgbClr val="A0284C"/>
              </a:solidFill>
            </a:endParaRPr>
          </a:p>
        </p:txBody>
      </p:sp>
      <p:sp>
        <p:nvSpPr>
          <p:cNvPr id="3" name="Content Placeholder 2">
            <a:extLst>
              <a:ext uri="{FF2B5EF4-FFF2-40B4-BE49-F238E27FC236}">
                <a16:creationId xmlns:a16="http://schemas.microsoft.com/office/drawing/2014/main" id="{1A2501E5-3609-4073-92FA-0AA2330C3388}"/>
              </a:ext>
            </a:extLst>
          </p:cNvPr>
          <p:cNvSpPr>
            <a:spLocks noGrp="1"/>
          </p:cNvSpPr>
          <p:nvPr>
            <p:ph idx="1"/>
          </p:nvPr>
        </p:nvSpPr>
        <p:spPr>
          <a:xfrm>
            <a:off x="594360" y="1919923"/>
            <a:ext cx="5501640" cy="4717415"/>
          </a:xfrm>
        </p:spPr>
        <p:txBody>
          <a:bodyPr/>
          <a:lstStyle/>
          <a:p>
            <a:r>
              <a:rPr lang="en-US" sz="3600" dirty="0"/>
              <a:t>State accounts</a:t>
            </a:r>
          </a:p>
          <a:p>
            <a:pPr lvl="1"/>
            <a:r>
              <a:rPr lang="en-US" sz="3200" dirty="0"/>
              <a:t>Macro-view: reach broad audience</a:t>
            </a:r>
          </a:p>
          <a:p>
            <a:pPr marL="457200" lvl="1" indent="0">
              <a:buNone/>
            </a:pPr>
            <a:endParaRPr lang="en-US" sz="2400" dirty="0"/>
          </a:p>
          <a:p>
            <a:pPr lvl="1"/>
            <a:r>
              <a:rPr lang="en-US" sz="3200" dirty="0"/>
              <a:t>Full agency scope: All six divisions represented </a:t>
            </a:r>
          </a:p>
          <a:p>
            <a:pPr lvl="1"/>
            <a:endParaRPr lang="en-US" sz="2400" dirty="0"/>
          </a:p>
          <a:p>
            <a:pPr lvl="1"/>
            <a:r>
              <a:rPr lang="en-US" sz="3200" dirty="0"/>
              <a:t>Big picture of transportation initiatives</a:t>
            </a:r>
          </a:p>
          <a:p>
            <a:pPr marL="457200" lvl="1" indent="0">
              <a:buNone/>
            </a:pPr>
            <a:endParaRPr lang="en-US" sz="3200" dirty="0"/>
          </a:p>
          <a:p>
            <a:pPr lvl="1"/>
            <a:endParaRPr lang="en-US" sz="3200" dirty="0"/>
          </a:p>
        </p:txBody>
      </p:sp>
      <p:sp>
        <p:nvSpPr>
          <p:cNvPr id="4" name="Content Placeholder 2">
            <a:extLst>
              <a:ext uri="{FF2B5EF4-FFF2-40B4-BE49-F238E27FC236}">
                <a16:creationId xmlns:a16="http://schemas.microsoft.com/office/drawing/2014/main" id="{250EAD86-99D6-4271-AD9B-3B94FB5C3FF9}"/>
              </a:ext>
            </a:extLst>
          </p:cNvPr>
          <p:cNvSpPr txBox="1">
            <a:spLocks/>
          </p:cNvSpPr>
          <p:nvPr/>
        </p:nvSpPr>
        <p:spPr>
          <a:xfrm>
            <a:off x="6096000" y="1919923"/>
            <a:ext cx="5471160" cy="4710327"/>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Regional accounts</a:t>
            </a:r>
          </a:p>
          <a:p>
            <a:pPr lvl="1"/>
            <a:r>
              <a:rPr lang="en-US" sz="3200" dirty="0"/>
              <a:t>Micro-view: reach specific, targeted audience</a:t>
            </a:r>
          </a:p>
          <a:p>
            <a:pPr marL="457200" lvl="1" indent="0">
              <a:buNone/>
            </a:pPr>
            <a:endParaRPr lang="en-US" dirty="0"/>
          </a:p>
          <a:p>
            <a:pPr lvl="1"/>
            <a:r>
              <a:rPr lang="en-US" sz="3200" dirty="0"/>
              <a:t>Smaller scope: one division represented</a:t>
            </a:r>
          </a:p>
          <a:p>
            <a:pPr lvl="1"/>
            <a:endParaRPr lang="en-US" dirty="0"/>
          </a:p>
          <a:p>
            <a:pPr lvl="1"/>
            <a:r>
              <a:rPr lang="en-US" sz="3200" dirty="0"/>
              <a:t>Detailed focus on area transportation and real-time travel information</a:t>
            </a:r>
          </a:p>
          <a:p>
            <a:pPr lvl="1"/>
            <a:endParaRPr lang="en-US" sz="2800" dirty="0"/>
          </a:p>
        </p:txBody>
      </p:sp>
    </p:spTree>
    <p:extLst>
      <p:ext uri="{BB962C8B-B14F-4D97-AF65-F5344CB8AC3E}">
        <p14:creationId xmlns:p14="http://schemas.microsoft.com/office/powerpoint/2010/main" val="260168457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AF97C7-4321-44C0-BD62-6E0744A26CE3}"/>
              </a:ext>
            </a:extLst>
          </p:cNvPr>
          <p:cNvSpPr>
            <a:spLocks noGrp="1"/>
          </p:cNvSpPr>
          <p:nvPr>
            <p:ph idx="1"/>
          </p:nvPr>
        </p:nvSpPr>
        <p:spPr>
          <a:xfrm>
            <a:off x="6302702" y="1909187"/>
            <a:ext cx="5413675" cy="4728151"/>
          </a:xfrm>
        </p:spPr>
        <p:txBody>
          <a:bodyPr/>
          <a:lstStyle/>
          <a:p>
            <a:r>
              <a:rPr lang="en-US" sz="3200" dirty="0"/>
              <a:t>Five region Twitter accounts</a:t>
            </a:r>
          </a:p>
          <a:p>
            <a:pPr marL="0" indent="0">
              <a:buNone/>
            </a:pPr>
            <a:endParaRPr lang="en-US" sz="2000" dirty="0"/>
          </a:p>
          <a:p>
            <a:r>
              <a:rPr lang="en-US" sz="3200" dirty="0"/>
              <a:t>Outreach tool to communicate with the public about:</a:t>
            </a:r>
          </a:p>
          <a:p>
            <a:pPr lvl="1"/>
            <a:r>
              <a:rPr lang="en-US" sz="2800" dirty="0"/>
              <a:t>Region transportation news, project updates, studies and more!</a:t>
            </a:r>
          </a:p>
          <a:p>
            <a:pPr lvl="1"/>
            <a:endParaRPr lang="en-US" sz="2000" dirty="0"/>
          </a:p>
          <a:p>
            <a:r>
              <a:rPr lang="en-US" sz="3200" dirty="0"/>
              <a:t>Humanize our regions on social media</a:t>
            </a:r>
          </a:p>
          <a:p>
            <a:pPr lvl="1"/>
            <a:r>
              <a:rPr lang="en-US" sz="2800" dirty="0"/>
              <a:t>Emojis, names of construction staff, etc.</a:t>
            </a:r>
          </a:p>
          <a:p>
            <a:endParaRPr lang="en-US" dirty="0"/>
          </a:p>
        </p:txBody>
      </p:sp>
      <p:pic>
        <p:nvPicPr>
          <p:cNvPr id="1028" name="Picture 4" descr="Image result for region map wisdot">
            <a:extLst>
              <a:ext uri="{FF2B5EF4-FFF2-40B4-BE49-F238E27FC236}">
                <a16:creationId xmlns:a16="http://schemas.microsoft.com/office/drawing/2014/main" id="{27C18D27-F486-4946-9CEE-35E60B1FAD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336" y="1452615"/>
            <a:ext cx="5113354" cy="52225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AA9EE38-7997-439E-ACA1-496061C78A08}"/>
              </a:ext>
            </a:extLst>
          </p:cNvPr>
          <p:cNvSpPr>
            <a:spLocks noGrp="1"/>
          </p:cNvSpPr>
          <p:nvPr>
            <p:ph type="title"/>
          </p:nvPr>
        </p:nvSpPr>
        <p:spPr>
          <a:xfrm>
            <a:off x="1266092" y="229922"/>
            <a:ext cx="7554058" cy="1249452"/>
          </a:xfrm>
        </p:spPr>
        <p:txBody>
          <a:bodyPr/>
          <a:lstStyle/>
          <a:p>
            <a:r>
              <a:rPr lang="en-US" sz="4800" dirty="0"/>
              <a:t>Division of Transportation </a:t>
            </a:r>
            <a:br>
              <a:rPr lang="en-US" sz="4800" dirty="0"/>
            </a:br>
            <a:r>
              <a:rPr lang="en-US" sz="4800" dirty="0"/>
              <a:t>System Development (DTSD)</a:t>
            </a:r>
            <a:endParaRPr lang="en-US" sz="4800" b="0" i="1" dirty="0"/>
          </a:p>
        </p:txBody>
      </p:sp>
      <p:pic>
        <p:nvPicPr>
          <p:cNvPr id="4" name="Picture 3">
            <a:extLst>
              <a:ext uri="{FF2B5EF4-FFF2-40B4-BE49-F238E27FC236}">
                <a16:creationId xmlns:a16="http://schemas.microsoft.com/office/drawing/2014/main" id="{D11A566D-C1E7-40EA-8967-EA018DE698AB}"/>
              </a:ext>
            </a:extLst>
          </p:cNvPr>
          <p:cNvPicPr>
            <a:picLocks noChangeAspect="1"/>
          </p:cNvPicPr>
          <p:nvPr/>
        </p:nvPicPr>
        <p:blipFill>
          <a:blip r:embed="rId4"/>
          <a:stretch>
            <a:fillRect/>
          </a:stretch>
        </p:blipFill>
        <p:spPr>
          <a:xfrm>
            <a:off x="2634441" y="4063892"/>
            <a:ext cx="3695372" cy="2709350"/>
          </a:xfrm>
          <a:prstGeom prst="rect">
            <a:avLst/>
          </a:prstGeom>
          <a:ln>
            <a:solidFill>
              <a:schemeClr val="bg1"/>
            </a:solidFill>
          </a:ln>
        </p:spPr>
      </p:pic>
      <p:pic>
        <p:nvPicPr>
          <p:cNvPr id="5" name="Picture 4">
            <a:extLst>
              <a:ext uri="{FF2B5EF4-FFF2-40B4-BE49-F238E27FC236}">
                <a16:creationId xmlns:a16="http://schemas.microsoft.com/office/drawing/2014/main" id="{DF022B9B-079E-40C2-9CF2-531D535ADB71}"/>
              </a:ext>
            </a:extLst>
          </p:cNvPr>
          <p:cNvPicPr>
            <a:picLocks noChangeAspect="1"/>
          </p:cNvPicPr>
          <p:nvPr/>
        </p:nvPicPr>
        <p:blipFill>
          <a:blip r:embed="rId5"/>
          <a:stretch>
            <a:fillRect/>
          </a:stretch>
        </p:blipFill>
        <p:spPr>
          <a:xfrm>
            <a:off x="175885" y="2146781"/>
            <a:ext cx="3700634" cy="2716290"/>
          </a:xfrm>
          <a:prstGeom prst="rect">
            <a:avLst/>
          </a:prstGeom>
          <a:ln>
            <a:solidFill>
              <a:schemeClr val="bg1"/>
            </a:solidFill>
          </a:ln>
        </p:spPr>
      </p:pic>
      <p:pic>
        <p:nvPicPr>
          <p:cNvPr id="6" name="Picture 5">
            <a:extLst>
              <a:ext uri="{FF2B5EF4-FFF2-40B4-BE49-F238E27FC236}">
                <a16:creationId xmlns:a16="http://schemas.microsoft.com/office/drawing/2014/main" id="{B7A7FA34-B364-4DD8-8E15-1351A6929EA5}"/>
              </a:ext>
            </a:extLst>
          </p:cNvPr>
          <p:cNvPicPr>
            <a:picLocks noChangeAspect="1"/>
          </p:cNvPicPr>
          <p:nvPr/>
        </p:nvPicPr>
        <p:blipFill>
          <a:blip r:embed="rId6"/>
          <a:stretch>
            <a:fillRect/>
          </a:stretch>
        </p:blipFill>
        <p:spPr>
          <a:xfrm>
            <a:off x="1667840" y="1817243"/>
            <a:ext cx="3741138" cy="2761914"/>
          </a:xfrm>
          <a:prstGeom prst="rect">
            <a:avLst/>
          </a:prstGeom>
          <a:ln>
            <a:solidFill>
              <a:schemeClr val="bg1"/>
            </a:solidFill>
          </a:ln>
        </p:spPr>
      </p:pic>
      <p:pic>
        <p:nvPicPr>
          <p:cNvPr id="11" name="Picture 10">
            <a:extLst>
              <a:ext uri="{FF2B5EF4-FFF2-40B4-BE49-F238E27FC236}">
                <a16:creationId xmlns:a16="http://schemas.microsoft.com/office/drawing/2014/main" id="{EE8FB7D8-6B6D-4308-9F29-1B2981BDA0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91340" y="29203"/>
            <a:ext cx="1650890" cy="1650890"/>
          </a:xfrm>
          <a:prstGeom prst="rect">
            <a:avLst/>
          </a:prstGeom>
        </p:spPr>
      </p:pic>
      <p:pic>
        <p:nvPicPr>
          <p:cNvPr id="8" name="Picture 7">
            <a:extLst>
              <a:ext uri="{FF2B5EF4-FFF2-40B4-BE49-F238E27FC236}">
                <a16:creationId xmlns:a16="http://schemas.microsoft.com/office/drawing/2014/main" id="{95561FCF-0490-4F51-9551-C975697B0A7B}"/>
              </a:ext>
            </a:extLst>
          </p:cNvPr>
          <p:cNvPicPr>
            <a:picLocks noChangeAspect="1"/>
          </p:cNvPicPr>
          <p:nvPr/>
        </p:nvPicPr>
        <p:blipFill>
          <a:blip r:embed="rId8"/>
          <a:stretch>
            <a:fillRect/>
          </a:stretch>
        </p:blipFill>
        <p:spPr>
          <a:xfrm>
            <a:off x="2990013" y="2437635"/>
            <a:ext cx="3700092" cy="2709350"/>
          </a:xfrm>
          <a:prstGeom prst="rect">
            <a:avLst/>
          </a:prstGeom>
          <a:ln>
            <a:solidFill>
              <a:schemeClr val="bg1"/>
            </a:solidFill>
          </a:ln>
        </p:spPr>
      </p:pic>
      <p:pic>
        <p:nvPicPr>
          <p:cNvPr id="7" name="Picture 6">
            <a:extLst>
              <a:ext uri="{FF2B5EF4-FFF2-40B4-BE49-F238E27FC236}">
                <a16:creationId xmlns:a16="http://schemas.microsoft.com/office/drawing/2014/main" id="{3C5A3AC8-A9B4-4E6A-8947-BFD13C7D378B}"/>
              </a:ext>
            </a:extLst>
          </p:cNvPr>
          <p:cNvPicPr>
            <a:picLocks noChangeAspect="1"/>
          </p:cNvPicPr>
          <p:nvPr/>
        </p:nvPicPr>
        <p:blipFill>
          <a:blip r:embed="rId9"/>
          <a:stretch>
            <a:fillRect/>
          </a:stretch>
        </p:blipFill>
        <p:spPr>
          <a:xfrm>
            <a:off x="475623" y="4105050"/>
            <a:ext cx="3828912" cy="2675132"/>
          </a:xfrm>
          <a:prstGeom prst="rect">
            <a:avLst/>
          </a:prstGeom>
          <a:ln>
            <a:solidFill>
              <a:schemeClr val="bg1"/>
            </a:solidFill>
          </a:ln>
        </p:spPr>
      </p:pic>
    </p:spTree>
    <p:extLst>
      <p:ext uri="{BB962C8B-B14F-4D97-AF65-F5344CB8AC3E}">
        <p14:creationId xmlns:p14="http://schemas.microsoft.com/office/powerpoint/2010/main" val="24847550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1" presetClass="exit" presetSubtype="0" fill="hold" nodeType="afterEffect">
                                  <p:stCondLst>
                                    <p:cond delay="1000"/>
                                  </p:stCondLst>
                                  <p:childTnLst>
                                    <p:anim calcmode="lin" valueType="num">
                                      <p:cBhvr>
                                        <p:cTn id="13" dur="1000"/>
                                        <p:tgtEl>
                                          <p:spTgt spid="5"/>
                                        </p:tgtEl>
                                        <p:attrNameLst>
                                          <p:attrName>ppt_w</p:attrName>
                                        </p:attrNameLst>
                                      </p:cBhvr>
                                      <p:tavLst>
                                        <p:tav tm="0">
                                          <p:val>
                                            <p:strVal val="ppt_w"/>
                                          </p:val>
                                        </p:tav>
                                        <p:tav tm="100000">
                                          <p:val>
                                            <p:fltVal val="0"/>
                                          </p:val>
                                        </p:tav>
                                      </p:tavLst>
                                    </p:anim>
                                    <p:anim calcmode="lin" valueType="num">
                                      <p:cBhvr>
                                        <p:cTn id="14" dur="1000"/>
                                        <p:tgtEl>
                                          <p:spTgt spid="5"/>
                                        </p:tgtEl>
                                        <p:attrNameLst>
                                          <p:attrName>ppt_h</p:attrName>
                                        </p:attrNameLst>
                                      </p:cBhvr>
                                      <p:tavLst>
                                        <p:tav tm="0">
                                          <p:val>
                                            <p:strVal val="ppt_h"/>
                                          </p:val>
                                        </p:tav>
                                        <p:tav tm="100000">
                                          <p:val>
                                            <p:fltVal val="0"/>
                                          </p:val>
                                        </p:tav>
                                      </p:tavLst>
                                    </p:anim>
                                    <p:anim calcmode="lin" valueType="num">
                                      <p:cBhvr>
                                        <p:cTn id="15" dur="1000"/>
                                        <p:tgtEl>
                                          <p:spTgt spid="5"/>
                                        </p:tgtEl>
                                        <p:attrNameLst>
                                          <p:attrName>style.rotation</p:attrName>
                                        </p:attrNameLst>
                                      </p:cBhvr>
                                      <p:tavLst>
                                        <p:tav tm="0">
                                          <p:val>
                                            <p:fltVal val="0"/>
                                          </p:val>
                                        </p:tav>
                                        <p:tav tm="100000">
                                          <p:val>
                                            <p:fltVal val="90"/>
                                          </p:val>
                                        </p:tav>
                                      </p:tavLst>
                                    </p:anim>
                                    <p:animEffect transition="out" filter="fade">
                                      <p:cBhvr>
                                        <p:cTn id="16" dur="1000"/>
                                        <p:tgtEl>
                                          <p:spTgt spid="5"/>
                                        </p:tgtEl>
                                      </p:cBhvr>
                                    </p:animEffect>
                                    <p:set>
                                      <p:cBhvr>
                                        <p:cTn id="17" dur="1" fill="hold">
                                          <p:stCondLst>
                                            <p:cond delay="999"/>
                                          </p:stCondLst>
                                        </p:cTn>
                                        <p:tgtEl>
                                          <p:spTgt spid="5"/>
                                        </p:tgtEl>
                                        <p:attrNameLst>
                                          <p:attrName>style.visibility</p:attrName>
                                        </p:attrNameLst>
                                      </p:cBhvr>
                                      <p:to>
                                        <p:strVal val="hidden"/>
                                      </p:to>
                                    </p:set>
                                  </p:childTnLst>
                                </p:cTn>
                              </p:par>
                            </p:childTnLst>
                          </p:cTn>
                        </p:par>
                        <p:par>
                          <p:cTn id="18" fill="hold">
                            <p:stCondLst>
                              <p:cond delay="3000"/>
                            </p:stCondLst>
                            <p:childTnLst>
                              <p:par>
                                <p:cTn id="19" presetID="3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par>
                          <p:cTn id="25" fill="hold">
                            <p:stCondLst>
                              <p:cond delay="4000"/>
                            </p:stCondLst>
                            <p:childTnLst>
                              <p:par>
                                <p:cTn id="26" presetID="31" presetClass="exit" presetSubtype="0" fill="hold" nodeType="afterEffect">
                                  <p:stCondLst>
                                    <p:cond delay="1000"/>
                                  </p:stCondLst>
                                  <p:childTnLst>
                                    <p:anim calcmode="lin" valueType="num">
                                      <p:cBhvr>
                                        <p:cTn id="27" dur="1000"/>
                                        <p:tgtEl>
                                          <p:spTgt spid="6"/>
                                        </p:tgtEl>
                                        <p:attrNameLst>
                                          <p:attrName>ppt_w</p:attrName>
                                        </p:attrNameLst>
                                      </p:cBhvr>
                                      <p:tavLst>
                                        <p:tav tm="0">
                                          <p:val>
                                            <p:strVal val="ppt_w"/>
                                          </p:val>
                                        </p:tav>
                                        <p:tav tm="100000">
                                          <p:val>
                                            <p:fltVal val="0"/>
                                          </p:val>
                                        </p:tav>
                                      </p:tavLst>
                                    </p:anim>
                                    <p:anim calcmode="lin" valueType="num">
                                      <p:cBhvr>
                                        <p:cTn id="28" dur="1000"/>
                                        <p:tgtEl>
                                          <p:spTgt spid="6"/>
                                        </p:tgtEl>
                                        <p:attrNameLst>
                                          <p:attrName>ppt_h</p:attrName>
                                        </p:attrNameLst>
                                      </p:cBhvr>
                                      <p:tavLst>
                                        <p:tav tm="0">
                                          <p:val>
                                            <p:strVal val="ppt_h"/>
                                          </p:val>
                                        </p:tav>
                                        <p:tav tm="100000">
                                          <p:val>
                                            <p:fltVal val="0"/>
                                          </p:val>
                                        </p:tav>
                                      </p:tavLst>
                                    </p:anim>
                                    <p:anim calcmode="lin" valueType="num">
                                      <p:cBhvr>
                                        <p:cTn id="29" dur="1000"/>
                                        <p:tgtEl>
                                          <p:spTgt spid="6"/>
                                        </p:tgtEl>
                                        <p:attrNameLst>
                                          <p:attrName>style.rotation</p:attrName>
                                        </p:attrNameLst>
                                      </p:cBhvr>
                                      <p:tavLst>
                                        <p:tav tm="0">
                                          <p:val>
                                            <p:fltVal val="0"/>
                                          </p:val>
                                        </p:tav>
                                        <p:tav tm="100000">
                                          <p:val>
                                            <p:fltVal val="90"/>
                                          </p:val>
                                        </p:tav>
                                      </p:tavLst>
                                    </p:anim>
                                    <p:animEffect transition="out" filter="fade">
                                      <p:cBhvr>
                                        <p:cTn id="30" dur="1000"/>
                                        <p:tgtEl>
                                          <p:spTgt spid="6"/>
                                        </p:tgtEl>
                                      </p:cBhvr>
                                    </p:animEffect>
                                    <p:set>
                                      <p:cBhvr>
                                        <p:cTn id="31" dur="1" fill="hold">
                                          <p:stCondLst>
                                            <p:cond delay="999"/>
                                          </p:stCondLst>
                                        </p:cTn>
                                        <p:tgtEl>
                                          <p:spTgt spid="6"/>
                                        </p:tgtEl>
                                        <p:attrNameLst>
                                          <p:attrName>style.visibility</p:attrName>
                                        </p:attrNameLst>
                                      </p:cBhvr>
                                      <p:to>
                                        <p:strVal val="hidden"/>
                                      </p:to>
                                    </p:set>
                                  </p:childTnLst>
                                </p:cTn>
                              </p:par>
                            </p:childTnLst>
                          </p:cTn>
                        </p:par>
                        <p:par>
                          <p:cTn id="32" fill="hold">
                            <p:stCondLst>
                              <p:cond delay="6000"/>
                            </p:stCondLst>
                            <p:childTnLst>
                              <p:par>
                                <p:cTn id="33" presetID="31"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par>
                          <p:cTn id="39" fill="hold">
                            <p:stCondLst>
                              <p:cond delay="7000"/>
                            </p:stCondLst>
                            <p:childTnLst>
                              <p:par>
                                <p:cTn id="40" presetID="31" presetClass="exit" presetSubtype="0" fill="hold" nodeType="afterEffect">
                                  <p:stCondLst>
                                    <p:cond delay="1000"/>
                                  </p:stCondLst>
                                  <p:childTnLst>
                                    <p:anim calcmode="lin" valueType="num">
                                      <p:cBhvr>
                                        <p:cTn id="41" dur="1000"/>
                                        <p:tgtEl>
                                          <p:spTgt spid="8"/>
                                        </p:tgtEl>
                                        <p:attrNameLst>
                                          <p:attrName>ppt_w</p:attrName>
                                        </p:attrNameLst>
                                      </p:cBhvr>
                                      <p:tavLst>
                                        <p:tav tm="0">
                                          <p:val>
                                            <p:strVal val="ppt_w"/>
                                          </p:val>
                                        </p:tav>
                                        <p:tav tm="100000">
                                          <p:val>
                                            <p:fltVal val="0"/>
                                          </p:val>
                                        </p:tav>
                                      </p:tavLst>
                                    </p:anim>
                                    <p:anim calcmode="lin" valueType="num">
                                      <p:cBhvr>
                                        <p:cTn id="42" dur="1000"/>
                                        <p:tgtEl>
                                          <p:spTgt spid="8"/>
                                        </p:tgtEl>
                                        <p:attrNameLst>
                                          <p:attrName>ppt_h</p:attrName>
                                        </p:attrNameLst>
                                      </p:cBhvr>
                                      <p:tavLst>
                                        <p:tav tm="0">
                                          <p:val>
                                            <p:strVal val="ppt_h"/>
                                          </p:val>
                                        </p:tav>
                                        <p:tav tm="100000">
                                          <p:val>
                                            <p:fltVal val="0"/>
                                          </p:val>
                                        </p:tav>
                                      </p:tavLst>
                                    </p:anim>
                                    <p:anim calcmode="lin" valueType="num">
                                      <p:cBhvr>
                                        <p:cTn id="43" dur="1000"/>
                                        <p:tgtEl>
                                          <p:spTgt spid="8"/>
                                        </p:tgtEl>
                                        <p:attrNameLst>
                                          <p:attrName>style.rotation</p:attrName>
                                        </p:attrNameLst>
                                      </p:cBhvr>
                                      <p:tavLst>
                                        <p:tav tm="0">
                                          <p:val>
                                            <p:fltVal val="0"/>
                                          </p:val>
                                        </p:tav>
                                        <p:tav tm="100000">
                                          <p:val>
                                            <p:fltVal val="90"/>
                                          </p:val>
                                        </p:tav>
                                      </p:tavLst>
                                    </p:anim>
                                    <p:animEffect transition="out" filter="fade">
                                      <p:cBhvr>
                                        <p:cTn id="44" dur="1000"/>
                                        <p:tgtEl>
                                          <p:spTgt spid="8"/>
                                        </p:tgtEl>
                                      </p:cBhvr>
                                    </p:animEffect>
                                    <p:set>
                                      <p:cBhvr>
                                        <p:cTn id="45" dur="1" fill="hold">
                                          <p:stCondLst>
                                            <p:cond delay="999"/>
                                          </p:stCondLst>
                                        </p:cTn>
                                        <p:tgtEl>
                                          <p:spTgt spid="8"/>
                                        </p:tgtEl>
                                        <p:attrNameLst>
                                          <p:attrName>style.visibility</p:attrName>
                                        </p:attrNameLst>
                                      </p:cBhvr>
                                      <p:to>
                                        <p:strVal val="hidden"/>
                                      </p:to>
                                    </p:set>
                                  </p:childTnLst>
                                </p:cTn>
                              </p:par>
                            </p:childTnLst>
                          </p:cTn>
                        </p:par>
                        <p:par>
                          <p:cTn id="46" fill="hold">
                            <p:stCondLst>
                              <p:cond delay="9000"/>
                            </p:stCondLst>
                            <p:childTnLst>
                              <p:par>
                                <p:cTn id="47" presetID="31" presetClass="entr" presetSubtype="0"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1000" fill="hold"/>
                                        <p:tgtEl>
                                          <p:spTgt spid="4"/>
                                        </p:tgtEl>
                                        <p:attrNameLst>
                                          <p:attrName>ppt_w</p:attrName>
                                        </p:attrNameLst>
                                      </p:cBhvr>
                                      <p:tavLst>
                                        <p:tav tm="0">
                                          <p:val>
                                            <p:fltVal val="0"/>
                                          </p:val>
                                        </p:tav>
                                        <p:tav tm="100000">
                                          <p:val>
                                            <p:strVal val="#ppt_w"/>
                                          </p:val>
                                        </p:tav>
                                      </p:tavLst>
                                    </p:anim>
                                    <p:anim calcmode="lin" valueType="num">
                                      <p:cBhvr>
                                        <p:cTn id="50" dur="1000" fill="hold"/>
                                        <p:tgtEl>
                                          <p:spTgt spid="4"/>
                                        </p:tgtEl>
                                        <p:attrNameLst>
                                          <p:attrName>ppt_h</p:attrName>
                                        </p:attrNameLst>
                                      </p:cBhvr>
                                      <p:tavLst>
                                        <p:tav tm="0">
                                          <p:val>
                                            <p:fltVal val="0"/>
                                          </p:val>
                                        </p:tav>
                                        <p:tav tm="100000">
                                          <p:val>
                                            <p:strVal val="#ppt_h"/>
                                          </p:val>
                                        </p:tav>
                                      </p:tavLst>
                                    </p:anim>
                                    <p:anim calcmode="lin" valueType="num">
                                      <p:cBhvr>
                                        <p:cTn id="51" dur="1000" fill="hold"/>
                                        <p:tgtEl>
                                          <p:spTgt spid="4"/>
                                        </p:tgtEl>
                                        <p:attrNameLst>
                                          <p:attrName>style.rotation</p:attrName>
                                        </p:attrNameLst>
                                      </p:cBhvr>
                                      <p:tavLst>
                                        <p:tav tm="0">
                                          <p:val>
                                            <p:fltVal val="90"/>
                                          </p:val>
                                        </p:tav>
                                        <p:tav tm="100000">
                                          <p:val>
                                            <p:fltVal val="0"/>
                                          </p:val>
                                        </p:tav>
                                      </p:tavLst>
                                    </p:anim>
                                    <p:animEffect transition="in" filter="fade">
                                      <p:cBhvr>
                                        <p:cTn id="52" dur="1000"/>
                                        <p:tgtEl>
                                          <p:spTgt spid="4"/>
                                        </p:tgtEl>
                                      </p:cBhvr>
                                    </p:animEffect>
                                  </p:childTnLst>
                                </p:cTn>
                              </p:par>
                            </p:childTnLst>
                          </p:cTn>
                        </p:par>
                        <p:par>
                          <p:cTn id="53" fill="hold">
                            <p:stCondLst>
                              <p:cond delay="10000"/>
                            </p:stCondLst>
                            <p:childTnLst>
                              <p:par>
                                <p:cTn id="54" presetID="31" presetClass="exit" presetSubtype="0" fill="hold" nodeType="afterEffect">
                                  <p:stCondLst>
                                    <p:cond delay="1000"/>
                                  </p:stCondLst>
                                  <p:childTnLst>
                                    <p:anim calcmode="lin" valueType="num">
                                      <p:cBhvr>
                                        <p:cTn id="55" dur="1000"/>
                                        <p:tgtEl>
                                          <p:spTgt spid="4"/>
                                        </p:tgtEl>
                                        <p:attrNameLst>
                                          <p:attrName>ppt_w</p:attrName>
                                        </p:attrNameLst>
                                      </p:cBhvr>
                                      <p:tavLst>
                                        <p:tav tm="0">
                                          <p:val>
                                            <p:strVal val="ppt_w"/>
                                          </p:val>
                                        </p:tav>
                                        <p:tav tm="100000">
                                          <p:val>
                                            <p:fltVal val="0"/>
                                          </p:val>
                                        </p:tav>
                                      </p:tavLst>
                                    </p:anim>
                                    <p:anim calcmode="lin" valueType="num">
                                      <p:cBhvr>
                                        <p:cTn id="56" dur="1000"/>
                                        <p:tgtEl>
                                          <p:spTgt spid="4"/>
                                        </p:tgtEl>
                                        <p:attrNameLst>
                                          <p:attrName>ppt_h</p:attrName>
                                        </p:attrNameLst>
                                      </p:cBhvr>
                                      <p:tavLst>
                                        <p:tav tm="0">
                                          <p:val>
                                            <p:strVal val="ppt_h"/>
                                          </p:val>
                                        </p:tav>
                                        <p:tav tm="100000">
                                          <p:val>
                                            <p:fltVal val="0"/>
                                          </p:val>
                                        </p:tav>
                                      </p:tavLst>
                                    </p:anim>
                                    <p:anim calcmode="lin" valueType="num">
                                      <p:cBhvr>
                                        <p:cTn id="57" dur="1000"/>
                                        <p:tgtEl>
                                          <p:spTgt spid="4"/>
                                        </p:tgtEl>
                                        <p:attrNameLst>
                                          <p:attrName>style.rotation</p:attrName>
                                        </p:attrNameLst>
                                      </p:cBhvr>
                                      <p:tavLst>
                                        <p:tav tm="0">
                                          <p:val>
                                            <p:fltVal val="0"/>
                                          </p:val>
                                        </p:tav>
                                        <p:tav tm="100000">
                                          <p:val>
                                            <p:fltVal val="90"/>
                                          </p:val>
                                        </p:tav>
                                      </p:tavLst>
                                    </p:anim>
                                    <p:animEffect transition="out" filter="fade">
                                      <p:cBhvr>
                                        <p:cTn id="58" dur="1000"/>
                                        <p:tgtEl>
                                          <p:spTgt spid="4"/>
                                        </p:tgtEl>
                                      </p:cBhvr>
                                    </p:animEffect>
                                    <p:set>
                                      <p:cBhvr>
                                        <p:cTn id="59" dur="1" fill="hold">
                                          <p:stCondLst>
                                            <p:cond delay="999"/>
                                          </p:stCondLst>
                                        </p:cTn>
                                        <p:tgtEl>
                                          <p:spTgt spid="4"/>
                                        </p:tgtEl>
                                        <p:attrNameLst>
                                          <p:attrName>style.visibility</p:attrName>
                                        </p:attrNameLst>
                                      </p:cBhvr>
                                      <p:to>
                                        <p:strVal val="hidden"/>
                                      </p:to>
                                    </p:set>
                                  </p:childTnLst>
                                </p:cTn>
                              </p:par>
                            </p:childTnLst>
                          </p:cTn>
                        </p:par>
                        <p:par>
                          <p:cTn id="60" fill="hold">
                            <p:stCondLst>
                              <p:cond delay="12000"/>
                            </p:stCondLst>
                            <p:childTnLst>
                              <p:par>
                                <p:cTn id="61" presetID="31" presetClass="entr" presetSubtype="0" fill="hold" nodeType="after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p:cTn id="63" dur="1000" fill="hold"/>
                                        <p:tgtEl>
                                          <p:spTgt spid="7"/>
                                        </p:tgtEl>
                                        <p:attrNameLst>
                                          <p:attrName>ppt_w</p:attrName>
                                        </p:attrNameLst>
                                      </p:cBhvr>
                                      <p:tavLst>
                                        <p:tav tm="0">
                                          <p:val>
                                            <p:fltVal val="0"/>
                                          </p:val>
                                        </p:tav>
                                        <p:tav tm="100000">
                                          <p:val>
                                            <p:strVal val="#ppt_w"/>
                                          </p:val>
                                        </p:tav>
                                      </p:tavLst>
                                    </p:anim>
                                    <p:anim calcmode="lin" valueType="num">
                                      <p:cBhvr>
                                        <p:cTn id="64" dur="1000" fill="hold"/>
                                        <p:tgtEl>
                                          <p:spTgt spid="7"/>
                                        </p:tgtEl>
                                        <p:attrNameLst>
                                          <p:attrName>ppt_h</p:attrName>
                                        </p:attrNameLst>
                                      </p:cBhvr>
                                      <p:tavLst>
                                        <p:tav tm="0">
                                          <p:val>
                                            <p:fltVal val="0"/>
                                          </p:val>
                                        </p:tav>
                                        <p:tav tm="100000">
                                          <p:val>
                                            <p:strVal val="#ppt_h"/>
                                          </p:val>
                                        </p:tav>
                                      </p:tavLst>
                                    </p:anim>
                                    <p:anim calcmode="lin" valueType="num">
                                      <p:cBhvr>
                                        <p:cTn id="65" dur="1000" fill="hold"/>
                                        <p:tgtEl>
                                          <p:spTgt spid="7"/>
                                        </p:tgtEl>
                                        <p:attrNameLst>
                                          <p:attrName>style.rotation</p:attrName>
                                        </p:attrNameLst>
                                      </p:cBhvr>
                                      <p:tavLst>
                                        <p:tav tm="0">
                                          <p:val>
                                            <p:fltVal val="90"/>
                                          </p:val>
                                        </p:tav>
                                        <p:tav tm="100000">
                                          <p:val>
                                            <p:fltVal val="0"/>
                                          </p:val>
                                        </p:tav>
                                      </p:tavLst>
                                    </p:anim>
                                    <p:animEffect transition="in" filter="fade">
                                      <p:cBhvr>
                                        <p:cTn id="66" dur="1000"/>
                                        <p:tgtEl>
                                          <p:spTgt spid="7"/>
                                        </p:tgtEl>
                                      </p:cBhvr>
                                    </p:animEffect>
                                  </p:childTnLst>
                                </p:cTn>
                              </p:par>
                            </p:childTnLst>
                          </p:cTn>
                        </p:par>
                        <p:par>
                          <p:cTn id="67" fill="hold">
                            <p:stCondLst>
                              <p:cond delay="13000"/>
                            </p:stCondLst>
                            <p:childTnLst>
                              <p:par>
                                <p:cTn id="68" presetID="31" presetClass="exit" presetSubtype="0" fill="hold" nodeType="afterEffect">
                                  <p:stCondLst>
                                    <p:cond delay="1000"/>
                                  </p:stCondLst>
                                  <p:childTnLst>
                                    <p:anim calcmode="lin" valueType="num">
                                      <p:cBhvr>
                                        <p:cTn id="69" dur="1000"/>
                                        <p:tgtEl>
                                          <p:spTgt spid="7"/>
                                        </p:tgtEl>
                                        <p:attrNameLst>
                                          <p:attrName>ppt_w</p:attrName>
                                        </p:attrNameLst>
                                      </p:cBhvr>
                                      <p:tavLst>
                                        <p:tav tm="0">
                                          <p:val>
                                            <p:strVal val="ppt_w"/>
                                          </p:val>
                                        </p:tav>
                                        <p:tav tm="100000">
                                          <p:val>
                                            <p:fltVal val="0"/>
                                          </p:val>
                                        </p:tav>
                                      </p:tavLst>
                                    </p:anim>
                                    <p:anim calcmode="lin" valueType="num">
                                      <p:cBhvr>
                                        <p:cTn id="70" dur="1000"/>
                                        <p:tgtEl>
                                          <p:spTgt spid="7"/>
                                        </p:tgtEl>
                                        <p:attrNameLst>
                                          <p:attrName>ppt_h</p:attrName>
                                        </p:attrNameLst>
                                      </p:cBhvr>
                                      <p:tavLst>
                                        <p:tav tm="0">
                                          <p:val>
                                            <p:strVal val="ppt_h"/>
                                          </p:val>
                                        </p:tav>
                                        <p:tav tm="100000">
                                          <p:val>
                                            <p:fltVal val="0"/>
                                          </p:val>
                                        </p:tav>
                                      </p:tavLst>
                                    </p:anim>
                                    <p:anim calcmode="lin" valueType="num">
                                      <p:cBhvr>
                                        <p:cTn id="71" dur="1000"/>
                                        <p:tgtEl>
                                          <p:spTgt spid="7"/>
                                        </p:tgtEl>
                                        <p:attrNameLst>
                                          <p:attrName>style.rotation</p:attrName>
                                        </p:attrNameLst>
                                      </p:cBhvr>
                                      <p:tavLst>
                                        <p:tav tm="0">
                                          <p:val>
                                            <p:fltVal val="0"/>
                                          </p:val>
                                        </p:tav>
                                        <p:tav tm="100000">
                                          <p:val>
                                            <p:fltVal val="90"/>
                                          </p:val>
                                        </p:tav>
                                      </p:tavLst>
                                    </p:anim>
                                    <p:animEffect transition="out" filter="fade">
                                      <p:cBhvr>
                                        <p:cTn id="72" dur="1000"/>
                                        <p:tgtEl>
                                          <p:spTgt spid="7"/>
                                        </p:tgtEl>
                                      </p:cBhvr>
                                    </p:animEffect>
                                    <p:set>
                                      <p:cBhvr>
                                        <p:cTn id="73" dur="1" fill="hold">
                                          <p:stCondLst>
                                            <p:cond delay="999"/>
                                          </p:stCondLst>
                                        </p:cTn>
                                        <p:tgtEl>
                                          <p:spTgt spid="7"/>
                                        </p:tgtEl>
                                        <p:attrNameLst>
                                          <p:attrName>style.visibility</p:attrName>
                                        </p:attrNameLst>
                                      </p:cBhvr>
                                      <p:to>
                                        <p:strVal val="hidden"/>
                                      </p:to>
                                    </p:set>
                                  </p:childTnLst>
                                </p:cTn>
                              </p:par>
                            </p:childTnLst>
                          </p:cTn>
                        </p:par>
                        <p:par>
                          <p:cTn id="74" fill="hold">
                            <p:stCondLst>
                              <p:cond delay="15000"/>
                            </p:stCondLst>
                            <p:childTnLst>
                              <p:par>
                                <p:cTn id="75" presetID="10" presetClass="entr" presetSubtype="0" fill="hold" nodeType="afterEffect">
                                  <p:stCondLst>
                                    <p:cond delay="0"/>
                                  </p:stCondLst>
                                  <p:childTnLst>
                                    <p:set>
                                      <p:cBhvr>
                                        <p:cTn id="76" dur="1" fill="hold">
                                          <p:stCondLst>
                                            <p:cond delay="0"/>
                                          </p:stCondLst>
                                        </p:cTn>
                                        <p:tgtEl>
                                          <p:spTgt spid="3">
                                            <p:txEl>
                                              <p:pRg st="2" end="2"/>
                                            </p:txEl>
                                          </p:spTgt>
                                        </p:tgtEl>
                                        <p:attrNameLst>
                                          <p:attrName>style.visibility</p:attrName>
                                        </p:attrNameLst>
                                      </p:cBhvr>
                                      <p:to>
                                        <p:strVal val="visible"/>
                                      </p:to>
                                    </p:set>
                                    <p:animEffect transition="in" filter="fade">
                                      <p:cBhvr>
                                        <p:cTn id="77" dur="2000"/>
                                        <p:tgtEl>
                                          <p:spTgt spid="3">
                                            <p:txEl>
                                              <p:pRg st="2" end="2"/>
                                            </p:txEl>
                                          </p:spTgt>
                                        </p:tgtEl>
                                      </p:cBhvr>
                                    </p:animEffect>
                                  </p:childTnLst>
                                </p:cTn>
                              </p:par>
                            </p:childTnLst>
                          </p:cTn>
                        </p:par>
                        <p:par>
                          <p:cTn id="78" fill="hold">
                            <p:stCondLst>
                              <p:cond delay="17000"/>
                            </p:stCondLst>
                            <p:childTnLst>
                              <p:par>
                                <p:cTn id="79" presetID="10" presetClass="entr" presetSubtype="0" fill="hold" nodeType="afterEffect">
                                  <p:stCondLst>
                                    <p:cond delay="0"/>
                                  </p:stCondLst>
                                  <p:childTnLst>
                                    <p:set>
                                      <p:cBhvr>
                                        <p:cTn id="80" dur="1" fill="hold">
                                          <p:stCondLst>
                                            <p:cond delay="0"/>
                                          </p:stCondLst>
                                        </p:cTn>
                                        <p:tgtEl>
                                          <p:spTgt spid="3">
                                            <p:txEl>
                                              <p:pRg st="3" end="3"/>
                                            </p:txEl>
                                          </p:spTgt>
                                        </p:tgtEl>
                                        <p:attrNameLst>
                                          <p:attrName>style.visibility</p:attrName>
                                        </p:attrNameLst>
                                      </p:cBhvr>
                                      <p:to>
                                        <p:strVal val="visible"/>
                                      </p:to>
                                    </p:set>
                                    <p:animEffect transition="in" filter="fade">
                                      <p:cBhvr>
                                        <p:cTn id="81" dur="2000"/>
                                        <p:tgtEl>
                                          <p:spTgt spid="3">
                                            <p:txEl>
                                              <p:pRg st="3" end="3"/>
                                            </p:txEl>
                                          </p:spTgt>
                                        </p:tgtEl>
                                      </p:cBhvr>
                                    </p:animEffect>
                                  </p:childTnLst>
                                </p:cTn>
                              </p:par>
                            </p:childTnLst>
                          </p:cTn>
                        </p:par>
                        <p:par>
                          <p:cTn id="82" fill="hold">
                            <p:stCondLst>
                              <p:cond delay="19000"/>
                            </p:stCondLst>
                            <p:childTnLst>
                              <p:par>
                                <p:cTn id="83" presetID="10" presetClass="entr" presetSubtype="0" fill="hold" nodeType="afterEffect">
                                  <p:stCondLst>
                                    <p:cond delay="0"/>
                                  </p:stCondLst>
                                  <p:childTnLst>
                                    <p:set>
                                      <p:cBhvr>
                                        <p:cTn id="84" dur="1" fill="hold">
                                          <p:stCondLst>
                                            <p:cond delay="0"/>
                                          </p:stCondLst>
                                        </p:cTn>
                                        <p:tgtEl>
                                          <p:spTgt spid="3">
                                            <p:txEl>
                                              <p:pRg st="5" end="5"/>
                                            </p:txEl>
                                          </p:spTgt>
                                        </p:tgtEl>
                                        <p:attrNameLst>
                                          <p:attrName>style.visibility</p:attrName>
                                        </p:attrNameLst>
                                      </p:cBhvr>
                                      <p:to>
                                        <p:strVal val="visible"/>
                                      </p:to>
                                    </p:set>
                                    <p:animEffect transition="in" filter="fade">
                                      <p:cBhvr>
                                        <p:cTn id="85" dur="2000"/>
                                        <p:tgtEl>
                                          <p:spTgt spid="3">
                                            <p:txEl>
                                              <p:pRg st="5" end="5"/>
                                            </p:txEl>
                                          </p:spTgt>
                                        </p:tgtEl>
                                      </p:cBhvr>
                                    </p:animEffect>
                                  </p:childTnLst>
                                </p:cTn>
                              </p:par>
                            </p:childTnLst>
                          </p:cTn>
                        </p:par>
                        <p:par>
                          <p:cTn id="86" fill="hold">
                            <p:stCondLst>
                              <p:cond delay="21000"/>
                            </p:stCondLst>
                            <p:childTnLst>
                              <p:par>
                                <p:cTn id="87" presetID="10" presetClass="entr" presetSubtype="0" fill="hold" nodeType="afterEffect">
                                  <p:stCondLst>
                                    <p:cond delay="0"/>
                                  </p:stCondLst>
                                  <p:childTnLst>
                                    <p:set>
                                      <p:cBhvr>
                                        <p:cTn id="88" dur="1" fill="hold">
                                          <p:stCondLst>
                                            <p:cond delay="0"/>
                                          </p:stCondLst>
                                        </p:cTn>
                                        <p:tgtEl>
                                          <p:spTgt spid="3">
                                            <p:txEl>
                                              <p:pRg st="6" end="6"/>
                                            </p:txEl>
                                          </p:spTgt>
                                        </p:tgtEl>
                                        <p:attrNameLst>
                                          <p:attrName>style.visibility</p:attrName>
                                        </p:attrNameLst>
                                      </p:cBhvr>
                                      <p:to>
                                        <p:strVal val="visible"/>
                                      </p:to>
                                    </p:set>
                                    <p:animEffect transition="in" filter="fade">
                                      <p:cBhvr>
                                        <p:cTn id="89"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AC341C0-41AE-4927-922A-3E2C20B2BB8C}"/>
              </a:ext>
            </a:extLst>
          </p:cNvPr>
          <p:cNvSpPr>
            <a:spLocks noGrp="1"/>
          </p:cNvSpPr>
          <p:nvPr>
            <p:ph type="title"/>
          </p:nvPr>
        </p:nvSpPr>
        <p:spPr>
          <a:xfrm>
            <a:off x="2152650" y="213569"/>
            <a:ext cx="7886700" cy="891540"/>
          </a:xfrm>
        </p:spPr>
        <p:txBody>
          <a:bodyPr/>
          <a:lstStyle/>
          <a:p>
            <a:r>
              <a:rPr lang="en-US" sz="4800" dirty="0"/>
              <a:t>Region news</a:t>
            </a:r>
          </a:p>
        </p:txBody>
      </p:sp>
      <p:pic>
        <p:nvPicPr>
          <p:cNvPr id="7" name="Picture 6">
            <a:extLst>
              <a:ext uri="{FF2B5EF4-FFF2-40B4-BE49-F238E27FC236}">
                <a16:creationId xmlns:a16="http://schemas.microsoft.com/office/drawing/2014/main" id="{145CE979-4A3D-42A8-8D98-5D5245F0C9E1}"/>
              </a:ext>
            </a:extLst>
          </p:cNvPr>
          <p:cNvPicPr>
            <a:picLocks noChangeAspect="1"/>
          </p:cNvPicPr>
          <p:nvPr/>
        </p:nvPicPr>
        <p:blipFill>
          <a:blip r:embed="rId3"/>
          <a:stretch>
            <a:fillRect/>
          </a:stretch>
        </p:blipFill>
        <p:spPr>
          <a:xfrm>
            <a:off x="80104" y="1001761"/>
            <a:ext cx="3985968" cy="2878162"/>
          </a:xfrm>
          <a:prstGeom prst="rect">
            <a:avLst/>
          </a:prstGeom>
          <a:ln>
            <a:solidFill>
              <a:schemeClr val="bg1"/>
            </a:solidFill>
          </a:ln>
        </p:spPr>
      </p:pic>
      <p:pic>
        <p:nvPicPr>
          <p:cNvPr id="8" name="Picture 7">
            <a:extLst>
              <a:ext uri="{FF2B5EF4-FFF2-40B4-BE49-F238E27FC236}">
                <a16:creationId xmlns:a16="http://schemas.microsoft.com/office/drawing/2014/main" id="{D79C6A94-6B8D-48A0-B215-D785ADC5A5FF}"/>
              </a:ext>
            </a:extLst>
          </p:cNvPr>
          <p:cNvPicPr>
            <a:picLocks noChangeAspect="1"/>
          </p:cNvPicPr>
          <p:nvPr/>
        </p:nvPicPr>
        <p:blipFill>
          <a:blip r:embed="rId4"/>
          <a:stretch>
            <a:fillRect/>
          </a:stretch>
        </p:blipFill>
        <p:spPr>
          <a:xfrm>
            <a:off x="1791700" y="3930124"/>
            <a:ext cx="3985968" cy="2878162"/>
          </a:xfrm>
          <a:prstGeom prst="rect">
            <a:avLst/>
          </a:prstGeom>
          <a:ln>
            <a:solidFill>
              <a:schemeClr val="bg1"/>
            </a:solidFill>
          </a:ln>
        </p:spPr>
      </p:pic>
      <p:pic>
        <p:nvPicPr>
          <p:cNvPr id="2" name="Picture 1">
            <a:extLst>
              <a:ext uri="{FF2B5EF4-FFF2-40B4-BE49-F238E27FC236}">
                <a16:creationId xmlns:a16="http://schemas.microsoft.com/office/drawing/2014/main" id="{66E05C18-BD15-424F-9EB8-1228068ECB4D}"/>
              </a:ext>
            </a:extLst>
          </p:cNvPr>
          <p:cNvPicPr>
            <a:picLocks noChangeAspect="1"/>
          </p:cNvPicPr>
          <p:nvPr/>
        </p:nvPicPr>
        <p:blipFill>
          <a:blip r:embed="rId5"/>
          <a:stretch>
            <a:fillRect/>
          </a:stretch>
        </p:blipFill>
        <p:spPr>
          <a:xfrm>
            <a:off x="4103016" y="1001761"/>
            <a:ext cx="3985968" cy="2878162"/>
          </a:xfrm>
          <a:prstGeom prst="rect">
            <a:avLst/>
          </a:prstGeom>
          <a:ln>
            <a:solidFill>
              <a:schemeClr val="bg1"/>
            </a:solidFill>
          </a:ln>
        </p:spPr>
      </p:pic>
      <p:pic>
        <p:nvPicPr>
          <p:cNvPr id="3" name="Picture 2">
            <a:extLst>
              <a:ext uri="{FF2B5EF4-FFF2-40B4-BE49-F238E27FC236}">
                <a16:creationId xmlns:a16="http://schemas.microsoft.com/office/drawing/2014/main" id="{98475787-1ACC-4520-BC87-EEABF83001FC}"/>
              </a:ext>
            </a:extLst>
          </p:cNvPr>
          <p:cNvPicPr>
            <a:picLocks noChangeAspect="1"/>
          </p:cNvPicPr>
          <p:nvPr/>
        </p:nvPicPr>
        <p:blipFill>
          <a:blip r:embed="rId6"/>
          <a:stretch>
            <a:fillRect/>
          </a:stretch>
        </p:blipFill>
        <p:spPr>
          <a:xfrm>
            <a:off x="8125928" y="1001761"/>
            <a:ext cx="3985968" cy="2878162"/>
          </a:xfrm>
          <a:prstGeom prst="rect">
            <a:avLst/>
          </a:prstGeom>
          <a:ln>
            <a:solidFill>
              <a:schemeClr val="bg1"/>
            </a:solidFill>
          </a:ln>
        </p:spPr>
      </p:pic>
      <p:pic>
        <p:nvPicPr>
          <p:cNvPr id="4" name="Picture 3">
            <a:extLst>
              <a:ext uri="{FF2B5EF4-FFF2-40B4-BE49-F238E27FC236}">
                <a16:creationId xmlns:a16="http://schemas.microsoft.com/office/drawing/2014/main" id="{BDAB85C2-115D-4DD6-8996-2ED882C15E79}"/>
              </a:ext>
            </a:extLst>
          </p:cNvPr>
          <p:cNvPicPr>
            <a:picLocks noChangeAspect="1"/>
          </p:cNvPicPr>
          <p:nvPr/>
        </p:nvPicPr>
        <p:blipFill>
          <a:blip r:embed="rId7"/>
          <a:stretch>
            <a:fillRect/>
          </a:stretch>
        </p:blipFill>
        <p:spPr>
          <a:xfrm>
            <a:off x="6414334" y="3930124"/>
            <a:ext cx="3985966" cy="2878162"/>
          </a:xfrm>
          <a:prstGeom prst="rect">
            <a:avLst/>
          </a:prstGeom>
          <a:ln>
            <a:solidFill>
              <a:schemeClr val="bg1"/>
            </a:solidFill>
          </a:ln>
        </p:spPr>
      </p:pic>
    </p:spTree>
    <p:extLst>
      <p:ext uri="{BB962C8B-B14F-4D97-AF65-F5344CB8AC3E}">
        <p14:creationId xmlns:p14="http://schemas.microsoft.com/office/powerpoint/2010/main" val="315680383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5C336-EB93-4FEE-B19F-E963BE043CD8}"/>
              </a:ext>
            </a:extLst>
          </p:cNvPr>
          <p:cNvSpPr>
            <a:spLocks noGrp="1"/>
          </p:cNvSpPr>
          <p:nvPr>
            <p:ph type="title"/>
          </p:nvPr>
        </p:nvSpPr>
        <p:spPr>
          <a:xfrm>
            <a:off x="2067255" y="277763"/>
            <a:ext cx="7886700" cy="891540"/>
          </a:xfrm>
        </p:spPr>
        <p:txBody>
          <a:bodyPr/>
          <a:lstStyle/>
          <a:p>
            <a:r>
              <a:rPr lang="en-US" sz="4800" dirty="0"/>
              <a:t>Real-time info about weather</a:t>
            </a:r>
          </a:p>
        </p:txBody>
      </p:sp>
      <p:pic>
        <p:nvPicPr>
          <p:cNvPr id="7" name="Picture 6">
            <a:extLst>
              <a:ext uri="{FF2B5EF4-FFF2-40B4-BE49-F238E27FC236}">
                <a16:creationId xmlns:a16="http://schemas.microsoft.com/office/drawing/2014/main" id="{0DDD4805-440D-4187-BA10-64C2DE849D7D}"/>
              </a:ext>
            </a:extLst>
          </p:cNvPr>
          <p:cNvPicPr>
            <a:picLocks noChangeAspect="1"/>
          </p:cNvPicPr>
          <p:nvPr/>
        </p:nvPicPr>
        <p:blipFill>
          <a:blip r:embed="rId3"/>
          <a:stretch>
            <a:fillRect/>
          </a:stretch>
        </p:blipFill>
        <p:spPr>
          <a:xfrm>
            <a:off x="6929416" y="1030065"/>
            <a:ext cx="4056952" cy="2805828"/>
          </a:xfrm>
          <a:prstGeom prst="rect">
            <a:avLst/>
          </a:prstGeom>
          <a:ln>
            <a:solidFill>
              <a:schemeClr val="bg1"/>
            </a:solidFill>
          </a:ln>
        </p:spPr>
      </p:pic>
      <p:pic>
        <p:nvPicPr>
          <p:cNvPr id="3" name="Picture 2">
            <a:extLst>
              <a:ext uri="{FF2B5EF4-FFF2-40B4-BE49-F238E27FC236}">
                <a16:creationId xmlns:a16="http://schemas.microsoft.com/office/drawing/2014/main" id="{5F001911-5577-47A5-BDE1-E8BC13FDD974}"/>
              </a:ext>
            </a:extLst>
          </p:cNvPr>
          <p:cNvPicPr>
            <a:picLocks noChangeAspect="1"/>
          </p:cNvPicPr>
          <p:nvPr/>
        </p:nvPicPr>
        <p:blipFill>
          <a:blip r:embed="rId4"/>
          <a:stretch>
            <a:fillRect/>
          </a:stretch>
        </p:blipFill>
        <p:spPr>
          <a:xfrm>
            <a:off x="1034842" y="3917688"/>
            <a:ext cx="4056952" cy="2847430"/>
          </a:xfrm>
          <a:prstGeom prst="rect">
            <a:avLst/>
          </a:prstGeom>
          <a:ln>
            <a:solidFill>
              <a:schemeClr val="bg1"/>
            </a:solidFill>
          </a:ln>
        </p:spPr>
      </p:pic>
      <p:pic>
        <p:nvPicPr>
          <p:cNvPr id="10" name="Picture 9">
            <a:extLst>
              <a:ext uri="{FF2B5EF4-FFF2-40B4-BE49-F238E27FC236}">
                <a16:creationId xmlns:a16="http://schemas.microsoft.com/office/drawing/2014/main" id="{C6B02742-D4C9-448B-BE8F-3C2E6179263F}"/>
              </a:ext>
            </a:extLst>
          </p:cNvPr>
          <p:cNvPicPr>
            <a:picLocks noChangeAspect="1"/>
          </p:cNvPicPr>
          <p:nvPr/>
        </p:nvPicPr>
        <p:blipFill>
          <a:blip r:embed="rId5"/>
          <a:stretch>
            <a:fillRect/>
          </a:stretch>
        </p:blipFill>
        <p:spPr>
          <a:xfrm>
            <a:off x="1034842" y="1030064"/>
            <a:ext cx="4056952" cy="2805828"/>
          </a:xfrm>
          <a:prstGeom prst="rect">
            <a:avLst/>
          </a:prstGeom>
          <a:ln>
            <a:solidFill>
              <a:schemeClr val="bg1"/>
            </a:solidFill>
          </a:ln>
        </p:spPr>
      </p:pic>
      <p:pic>
        <p:nvPicPr>
          <p:cNvPr id="6" name="Picture 5">
            <a:extLst>
              <a:ext uri="{FF2B5EF4-FFF2-40B4-BE49-F238E27FC236}">
                <a16:creationId xmlns:a16="http://schemas.microsoft.com/office/drawing/2014/main" id="{FFCEBC94-D8D5-4412-AFDA-BFB304C23E96}"/>
              </a:ext>
            </a:extLst>
          </p:cNvPr>
          <p:cNvPicPr>
            <a:picLocks noChangeAspect="1"/>
          </p:cNvPicPr>
          <p:nvPr/>
        </p:nvPicPr>
        <p:blipFill>
          <a:blip r:embed="rId6"/>
          <a:stretch>
            <a:fillRect/>
          </a:stretch>
        </p:blipFill>
        <p:spPr>
          <a:xfrm>
            <a:off x="6929416" y="3917688"/>
            <a:ext cx="4056952" cy="2847430"/>
          </a:xfrm>
          <a:prstGeom prst="rect">
            <a:avLst/>
          </a:prstGeom>
          <a:ln>
            <a:solidFill>
              <a:schemeClr val="bg1"/>
            </a:solidFill>
          </a:ln>
        </p:spPr>
      </p:pic>
      <p:pic>
        <p:nvPicPr>
          <p:cNvPr id="9" name="Picture 8">
            <a:extLst>
              <a:ext uri="{FF2B5EF4-FFF2-40B4-BE49-F238E27FC236}">
                <a16:creationId xmlns:a16="http://schemas.microsoft.com/office/drawing/2014/main" id="{376C5E60-DC0B-4F97-99F9-56F88A1BFF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9416" y="1030064"/>
            <a:ext cx="4101140" cy="5735054"/>
          </a:xfrm>
          <a:prstGeom prst="rect">
            <a:avLst/>
          </a:prstGeom>
          <a:ln>
            <a:solidFill>
              <a:schemeClr val="bg1"/>
            </a:solidFill>
          </a:ln>
        </p:spPr>
      </p:pic>
    </p:spTree>
    <p:extLst>
      <p:ext uri="{BB962C8B-B14F-4D97-AF65-F5344CB8AC3E}">
        <p14:creationId xmlns:p14="http://schemas.microsoft.com/office/powerpoint/2010/main" val="14553987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6E54C-1A3A-4F4D-9CA0-80D8DC0C596B}"/>
              </a:ext>
            </a:extLst>
          </p:cNvPr>
          <p:cNvSpPr>
            <a:spLocks noGrp="1"/>
          </p:cNvSpPr>
          <p:nvPr>
            <p:ph type="title"/>
          </p:nvPr>
        </p:nvSpPr>
        <p:spPr>
          <a:xfrm>
            <a:off x="2152650" y="443636"/>
            <a:ext cx="7886700" cy="895393"/>
          </a:xfrm>
        </p:spPr>
        <p:txBody>
          <a:bodyPr/>
          <a:lstStyle/>
          <a:p>
            <a:r>
              <a:rPr lang="en-US" sz="4800" dirty="0"/>
              <a:t>Humanize and talk about “who”</a:t>
            </a:r>
          </a:p>
        </p:txBody>
      </p:sp>
      <p:pic>
        <p:nvPicPr>
          <p:cNvPr id="7" name="Content Placeholder 6">
            <a:extLst>
              <a:ext uri="{FF2B5EF4-FFF2-40B4-BE49-F238E27FC236}">
                <a16:creationId xmlns:a16="http://schemas.microsoft.com/office/drawing/2014/main" id="{4518D649-0B7A-4535-B38D-6C572FC405E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3160" y="1205802"/>
            <a:ext cx="10905680" cy="5452840"/>
          </a:xfrm>
          <a:ln>
            <a:solidFill>
              <a:schemeClr val="bg1"/>
            </a:solidFill>
          </a:ln>
        </p:spPr>
      </p:pic>
    </p:spTree>
    <p:extLst>
      <p:ext uri="{BB962C8B-B14F-4D97-AF65-F5344CB8AC3E}">
        <p14:creationId xmlns:p14="http://schemas.microsoft.com/office/powerpoint/2010/main" val="3667525528"/>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53D9E0-D0C8-474F-812B-659ED48649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97232" y="36343"/>
            <a:ext cx="5985074" cy="2992538"/>
          </a:xfrm>
          <a:solidFill>
            <a:schemeClr val="bg1"/>
          </a:solidFill>
          <a:ln>
            <a:solidFill>
              <a:schemeClr val="bg1"/>
            </a:solidFill>
          </a:ln>
        </p:spPr>
      </p:pic>
      <p:pic>
        <p:nvPicPr>
          <p:cNvPr id="2" name="Picture 1">
            <a:extLst>
              <a:ext uri="{FF2B5EF4-FFF2-40B4-BE49-F238E27FC236}">
                <a16:creationId xmlns:a16="http://schemas.microsoft.com/office/drawing/2014/main" id="{40945940-9343-4BA4-948E-A049E1680270}"/>
              </a:ext>
            </a:extLst>
          </p:cNvPr>
          <p:cNvPicPr>
            <a:picLocks noChangeAspect="1"/>
          </p:cNvPicPr>
          <p:nvPr/>
        </p:nvPicPr>
        <p:blipFill>
          <a:blip r:embed="rId4"/>
          <a:stretch>
            <a:fillRect/>
          </a:stretch>
        </p:blipFill>
        <p:spPr>
          <a:xfrm>
            <a:off x="6465686" y="3080017"/>
            <a:ext cx="5186306" cy="3741639"/>
          </a:xfrm>
          <a:prstGeom prst="rect">
            <a:avLst/>
          </a:prstGeom>
          <a:ln>
            <a:solidFill>
              <a:schemeClr val="bg1"/>
            </a:solidFill>
          </a:ln>
        </p:spPr>
      </p:pic>
      <p:sp>
        <p:nvSpPr>
          <p:cNvPr id="3" name="TextBox 2">
            <a:extLst>
              <a:ext uri="{FF2B5EF4-FFF2-40B4-BE49-F238E27FC236}">
                <a16:creationId xmlns:a16="http://schemas.microsoft.com/office/drawing/2014/main" id="{7854F7F1-589C-4A1A-BCCE-447458C6DB03}"/>
              </a:ext>
            </a:extLst>
          </p:cNvPr>
          <p:cNvSpPr txBox="1"/>
          <p:nvPr/>
        </p:nvSpPr>
        <p:spPr>
          <a:xfrm rot="20731080">
            <a:off x="237402" y="640770"/>
            <a:ext cx="5041206" cy="1631216"/>
          </a:xfrm>
          <a:prstGeom prst="rect">
            <a:avLst/>
          </a:prstGeom>
          <a:noFill/>
        </p:spPr>
        <p:txBody>
          <a:bodyPr wrap="square" rtlCol="0">
            <a:spAutoFit/>
          </a:bodyPr>
          <a:lstStyle/>
          <a:p>
            <a:r>
              <a:rPr lang="en-US" sz="3600" b="1" dirty="0">
                <a:solidFill>
                  <a:schemeClr val="accent1">
                    <a:lumMod val="75000"/>
                  </a:schemeClr>
                </a:solidFill>
              </a:rPr>
              <a:t>#NationalEngineersWeek</a:t>
            </a:r>
          </a:p>
          <a:p>
            <a:endParaRPr lang="en-US" sz="2400" b="1" dirty="0">
              <a:solidFill>
                <a:schemeClr val="accent1">
                  <a:lumMod val="75000"/>
                </a:schemeClr>
              </a:solidFill>
            </a:endParaRPr>
          </a:p>
          <a:p>
            <a:r>
              <a:rPr lang="en-US" sz="3600" b="1" dirty="0">
                <a:solidFill>
                  <a:srgbClr val="EE7430"/>
                </a:solidFill>
              </a:rPr>
              <a:t>      #WorkZoneSafety</a:t>
            </a:r>
          </a:p>
        </p:txBody>
      </p:sp>
      <p:pic>
        <p:nvPicPr>
          <p:cNvPr id="6" name="Picture 5">
            <a:extLst>
              <a:ext uri="{FF2B5EF4-FFF2-40B4-BE49-F238E27FC236}">
                <a16:creationId xmlns:a16="http://schemas.microsoft.com/office/drawing/2014/main" id="{B13A622A-C242-4728-BDD0-ABBAEC3FE030}"/>
              </a:ext>
            </a:extLst>
          </p:cNvPr>
          <p:cNvPicPr>
            <a:picLocks noChangeAspect="1"/>
          </p:cNvPicPr>
          <p:nvPr/>
        </p:nvPicPr>
        <p:blipFill>
          <a:blip r:embed="rId5"/>
          <a:stretch>
            <a:fillRect/>
          </a:stretch>
        </p:blipFill>
        <p:spPr>
          <a:xfrm>
            <a:off x="541949" y="3080017"/>
            <a:ext cx="5555994" cy="3741640"/>
          </a:xfrm>
          <a:prstGeom prst="rect">
            <a:avLst/>
          </a:prstGeom>
          <a:ln>
            <a:solidFill>
              <a:schemeClr val="bg1"/>
            </a:solidFill>
          </a:ln>
        </p:spPr>
      </p:pic>
    </p:spTree>
    <p:extLst>
      <p:ext uri="{BB962C8B-B14F-4D97-AF65-F5344CB8AC3E}">
        <p14:creationId xmlns:p14="http://schemas.microsoft.com/office/powerpoint/2010/main" val="344813684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2D7D73C-AB1F-48AC-A50A-D2E05CFC4936}"/>
              </a:ext>
            </a:extLst>
          </p:cNvPr>
          <p:cNvSpPr>
            <a:spLocks noGrp="1"/>
          </p:cNvSpPr>
          <p:nvPr>
            <p:ph type="title"/>
          </p:nvPr>
        </p:nvSpPr>
        <p:spPr>
          <a:xfrm>
            <a:off x="594360" y="473092"/>
            <a:ext cx="10972800" cy="1325563"/>
          </a:xfrm>
        </p:spPr>
        <p:txBody>
          <a:bodyPr/>
          <a:lstStyle/>
          <a:p>
            <a:r>
              <a:rPr lang="en-US" sz="4800" dirty="0">
                <a:latin typeface="Arial Narrow"/>
              </a:rPr>
              <a:t>Expectations for social media use</a:t>
            </a:r>
            <a:endParaRPr lang="en-US" sz="4800" b="0" dirty="0">
              <a:latin typeface="Arial Narrow"/>
            </a:endParaRPr>
          </a:p>
          <a:p>
            <a:r>
              <a:rPr lang="en-US" sz="4000" b="0" i="1" dirty="0">
                <a:solidFill>
                  <a:srgbClr val="A0284C"/>
                </a:solidFill>
              </a:rPr>
              <a:t>General overview</a:t>
            </a:r>
            <a:endParaRPr lang="en-US" sz="4000" dirty="0"/>
          </a:p>
        </p:txBody>
      </p:sp>
      <p:sp>
        <p:nvSpPr>
          <p:cNvPr id="3" name="Content Placeholder 2">
            <a:extLst>
              <a:ext uri="{FF2B5EF4-FFF2-40B4-BE49-F238E27FC236}">
                <a16:creationId xmlns:a16="http://schemas.microsoft.com/office/drawing/2014/main" id="{A4C42C9A-1070-429F-A20C-19564DDD31C8}"/>
              </a:ext>
            </a:extLst>
          </p:cNvPr>
          <p:cNvSpPr>
            <a:spLocks noGrp="1"/>
          </p:cNvSpPr>
          <p:nvPr>
            <p:ph idx="1"/>
          </p:nvPr>
        </p:nvSpPr>
        <p:spPr>
          <a:xfrm>
            <a:off x="594360" y="1798655"/>
            <a:ext cx="10972800" cy="4838683"/>
          </a:xfrm>
        </p:spPr>
        <p:txBody>
          <a:bodyPr anchor="t"/>
          <a:lstStyle/>
          <a:p>
            <a:r>
              <a:rPr lang="en-US" dirty="0">
                <a:latin typeface="Arial Narrow"/>
              </a:rPr>
              <a:t>Primary voice</a:t>
            </a:r>
          </a:p>
          <a:p>
            <a:pPr lvl="1">
              <a:buFont typeface="Wingdings" panose="020B0604020202020204" pitchFamily="34" charset="0"/>
              <a:buChar char="§"/>
            </a:pPr>
            <a:r>
              <a:rPr lang="en-US" dirty="0">
                <a:latin typeface="Arial Narrow"/>
              </a:rPr>
              <a:t>Team of professional communicators</a:t>
            </a:r>
          </a:p>
          <a:p>
            <a:pPr lvl="1">
              <a:buFont typeface="Wingdings" panose="020B0604020202020204" pitchFamily="34" charset="0"/>
              <a:buChar char="§"/>
            </a:pPr>
            <a:r>
              <a:rPr lang="en-US" dirty="0">
                <a:latin typeface="Arial Narrow"/>
              </a:rPr>
              <a:t>Provide all communication for project updates, alerts, etc.</a:t>
            </a:r>
            <a:endParaRPr lang="en-US" dirty="0"/>
          </a:p>
          <a:p>
            <a:pPr marL="457200" lvl="1" indent="0">
              <a:buNone/>
            </a:pPr>
            <a:endParaRPr lang="en-US" dirty="0">
              <a:latin typeface="Arial Narrow"/>
            </a:endParaRPr>
          </a:p>
          <a:p>
            <a:pPr marL="457200" lvl="1" indent="0">
              <a:buNone/>
            </a:pPr>
            <a:endParaRPr lang="en-US" dirty="0">
              <a:latin typeface="Arial Narrow"/>
            </a:endParaRPr>
          </a:p>
          <a:p>
            <a:pPr marL="457200" lvl="1" indent="0">
              <a:buNone/>
            </a:pPr>
            <a:endParaRPr lang="en-US" dirty="0">
              <a:latin typeface="Arial Narrow"/>
            </a:endParaRPr>
          </a:p>
          <a:p>
            <a:r>
              <a:rPr lang="en-US" dirty="0">
                <a:latin typeface="Arial Narrow"/>
              </a:rPr>
              <a:t>Establish consistency</a:t>
            </a:r>
          </a:p>
          <a:p>
            <a:pPr lvl="1"/>
            <a:r>
              <a:rPr lang="en-US" dirty="0">
                <a:latin typeface="Arial Narrow"/>
              </a:rPr>
              <a:t>No parallel communications</a:t>
            </a:r>
          </a:p>
          <a:p>
            <a:pPr lvl="1"/>
            <a:r>
              <a:rPr lang="en-US" dirty="0">
                <a:latin typeface="Arial Narrow"/>
              </a:rPr>
              <a:t>Consistent wording, tone and voice</a:t>
            </a:r>
          </a:p>
          <a:p>
            <a:pPr marL="457200" lvl="1" indent="0">
              <a:buNone/>
            </a:pPr>
            <a:r>
              <a:rPr lang="en-US" dirty="0">
                <a:latin typeface="Arial Narrow"/>
              </a:rPr>
              <a:t>  </a:t>
            </a:r>
          </a:p>
          <a:p>
            <a:pPr marL="457200" lvl="1" indent="0">
              <a:buNone/>
            </a:pPr>
            <a:endParaRPr lang="en-US" dirty="0">
              <a:latin typeface="Arial Narrow"/>
            </a:endParaRPr>
          </a:p>
          <a:p>
            <a:endParaRPr lang="en-US" dirty="0"/>
          </a:p>
        </p:txBody>
      </p:sp>
      <p:pic>
        <p:nvPicPr>
          <p:cNvPr id="2" name="Picture 3" descr="A screenshot of a cell phone&#10;&#10;Description generated with high confidence">
            <a:extLst>
              <a:ext uri="{FF2B5EF4-FFF2-40B4-BE49-F238E27FC236}">
                <a16:creationId xmlns:a16="http://schemas.microsoft.com/office/drawing/2014/main" id="{2B539CA5-BDC3-476F-84DF-A2CF6E7CD29C}"/>
              </a:ext>
            </a:extLst>
          </p:cNvPr>
          <p:cNvPicPr>
            <a:picLocks noChangeAspect="1"/>
          </p:cNvPicPr>
          <p:nvPr/>
        </p:nvPicPr>
        <p:blipFill>
          <a:blip r:embed="rId3"/>
          <a:stretch>
            <a:fillRect/>
          </a:stretch>
        </p:blipFill>
        <p:spPr>
          <a:xfrm>
            <a:off x="1845438" y="3429000"/>
            <a:ext cx="4250562" cy="957690"/>
          </a:xfrm>
          <a:prstGeom prst="rect">
            <a:avLst/>
          </a:prstGeom>
          <a:ln>
            <a:solidFill>
              <a:schemeClr val="bg1"/>
            </a:solidFill>
          </a:ln>
        </p:spPr>
      </p:pic>
      <p:pic>
        <p:nvPicPr>
          <p:cNvPr id="4" name="Picture 3">
            <a:extLst>
              <a:ext uri="{FF2B5EF4-FFF2-40B4-BE49-F238E27FC236}">
                <a16:creationId xmlns:a16="http://schemas.microsoft.com/office/drawing/2014/main" id="{298F1E6B-2A84-4DBF-B881-6BC437541EF4}"/>
              </a:ext>
            </a:extLst>
          </p:cNvPr>
          <p:cNvPicPr>
            <a:picLocks noChangeAspect="1"/>
          </p:cNvPicPr>
          <p:nvPr/>
        </p:nvPicPr>
        <p:blipFill>
          <a:blip r:embed="rId4"/>
          <a:stretch>
            <a:fillRect/>
          </a:stretch>
        </p:blipFill>
        <p:spPr>
          <a:xfrm>
            <a:off x="6483276" y="3242247"/>
            <a:ext cx="3645370" cy="2109234"/>
          </a:xfrm>
          <a:prstGeom prst="rect">
            <a:avLst/>
          </a:prstGeom>
          <a:ln>
            <a:solidFill>
              <a:schemeClr val="bg1"/>
            </a:solidFill>
          </a:ln>
        </p:spPr>
      </p:pic>
    </p:spTree>
    <p:extLst>
      <p:ext uri="{BB962C8B-B14F-4D97-AF65-F5344CB8AC3E}">
        <p14:creationId xmlns:p14="http://schemas.microsoft.com/office/powerpoint/2010/main" val="30382808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5D8BA4-F9FA-4C2A-8232-D3076C9C3870}"/>
              </a:ext>
            </a:extLst>
          </p:cNvPr>
          <p:cNvSpPr>
            <a:spLocks noGrp="1"/>
          </p:cNvSpPr>
          <p:nvPr>
            <p:ph idx="1"/>
          </p:nvPr>
        </p:nvSpPr>
        <p:spPr>
          <a:xfrm>
            <a:off x="594360" y="1919923"/>
            <a:ext cx="10972800" cy="4717415"/>
          </a:xfrm>
        </p:spPr>
        <p:txBody>
          <a:bodyPr anchor="t"/>
          <a:lstStyle/>
          <a:p>
            <a:r>
              <a:rPr lang="en-US" dirty="0">
                <a:latin typeface="Arial Narrow"/>
              </a:rPr>
              <a:t>Information authority</a:t>
            </a:r>
            <a:endParaRPr lang="en-US" dirty="0"/>
          </a:p>
          <a:p>
            <a:pPr lvl="1"/>
            <a:r>
              <a:rPr lang="en-US" dirty="0">
                <a:latin typeface="Arial Narrow"/>
              </a:rPr>
              <a:t>Official information source for media, public, work crews, etc.</a:t>
            </a:r>
          </a:p>
          <a:p>
            <a:pPr lvl="1"/>
            <a:r>
              <a:rPr lang="en-US" dirty="0">
                <a:latin typeface="Arial Narrow"/>
              </a:rPr>
              <a:t>Accuracy is paramount</a:t>
            </a:r>
          </a:p>
          <a:p>
            <a:pPr lvl="1"/>
            <a:endParaRPr lang="en-US" dirty="0">
              <a:latin typeface="Arial Narrow"/>
            </a:endParaRPr>
          </a:p>
          <a:p>
            <a:pPr lvl="1"/>
            <a:endParaRPr lang="en-US" dirty="0">
              <a:latin typeface="Arial Narrow"/>
            </a:endParaRPr>
          </a:p>
          <a:p>
            <a:endParaRPr lang="en-US" dirty="0">
              <a:latin typeface="Arial Narrow"/>
            </a:endParaRPr>
          </a:p>
          <a:p>
            <a:endParaRPr lang="en-US" dirty="0">
              <a:latin typeface="Arial Narrow"/>
            </a:endParaRPr>
          </a:p>
          <a:p>
            <a:r>
              <a:rPr lang="en-US" dirty="0">
                <a:latin typeface="Arial Narrow"/>
              </a:rPr>
              <a:t>Message credibility</a:t>
            </a:r>
          </a:p>
          <a:p>
            <a:pPr lvl="1"/>
            <a:r>
              <a:rPr lang="en-US" dirty="0">
                <a:latin typeface="Arial Narrow"/>
              </a:rPr>
              <a:t>Transparency – what we know, when we know it</a:t>
            </a:r>
          </a:p>
          <a:p>
            <a:pPr lvl="1"/>
            <a:r>
              <a:rPr lang="en-US" dirty="0">
                <a:latin typeface="Arial Narrow"/>
              </a:rPr>
              <a:t>Trusted, reliable information source</a:t>
            </a:r>
            <a:endParaRPr lang="en-US" dirty="0"/>
          </a:p>
          <a:p>
            <a:pPr lvl="1"/>
            <a:endParaRPr lang="en-US" dirty="0"/>
          </a:p>
        </p:txBody>
      </p:sp>
      <p:pic>
        <p:nvPicPr>
          <p:cNvPr id="4" name="Picture 4" descr="A close up of a map&#10;&#10;Description generated with high confidence">
            <a:extLst>
              <a:ext uri="{FF2B5EF4-FFF2-40B4-BE49-F238E27FC236}">
                <a16:creationId xmlns:a16="http://schemas.microsoft.com/office/drawing/2014/main" id="{9F5FA05E-DF3A-4269-881C-3062E960124A}"/>
              </a:ext>
            </a:extLst>
          </p:cNvPr>
          <p:cNvPicPr>
            <a:picLocks noChangeAspect="1"/>
          </p:cNvPicPr>
          <p:nvPr/>
        </p:nvPicPr>
        <p:blipFill>
          <a:blip r:embed="rId3"/>
          <a:stretch>
            <a:fillRect/>
          </a:stretch>
        </p:blipFill>
        <p:spPr>
          <a:xfrm>
            <a:off x="8112222" y="2950278"/>
            <a:ext cx="3454938" cy="3159120"/>
          </a:xfrm>
          <a:prstGeom prst="rect">
            <a:avLst/>
          </a:prstGeom>
        </p:spPr>
      </p:pic>
      <p:pic>
        <p:nvPicPr>
          <p:cNvPr id="6" name="Picture 6" descr="A screenshot of a cell phone&#10;&#10;Description generated with very high confidence">
            <a:extLst>
              <a:ext uri="{FF2B5EF4-FFF2-40B4-BE49-F238E27FC236}">
                <a16:creationId xmlns:a16="http://schemas.microsoft.com/office/drawing/2014/main" id="{2E1A7EBD-FB85-46B8-BA97-41D6EC63C667}"/>
              </a:ext>
            </a:extLst>
          </p:cNvPr>
          <p:cNvPicPr>
            <a:picLocks noChangeAspect="1"/>
          </p:cNvPicPr>
          <p:nvPr/>
        </p:nvPicPr>
        <p:blipFill>
          <a:blip r:embed="rId4"/>
          <a:stretch>
            <a:fillRect/>
          </a:stretch>
        </p:blipFill>
        <p:spPr>
          <a:xfrm>
            <a:off x="2580286" y="3429000"/>
            <a:ext cx="4837160" cy="1513108"/>
          </a:xfrm>
          <a:prstGeom prst="rect">
            <a:avLst/>
          </a:prstGeom>
        </p:spPr>
      </p:pic>
      <p:sp>
        <p:nvSpPr>
          <p:cNvPr id="11" name="Title 1">
            <a:extLst>
              <a:ext uri="{FF2B5EF4-FFF2-40B4-BE49-F238E27FC236}">
                <a16:creationId xmlns:a16="http://schemas.microsoft.com/office/drawing/2014/main" id="{FE512EDB-4FF2-41A8-A9D0-0B57220478A2}"/>
              </a:ext>
            </a:extLst>
          </p:cNvPr>
          <p:cNvSpPr>
            <a:spLocks noGrp="1"/>
          </p:cNvSpPr>
          <p:nvPr>
            <p:ph type="title"/>
          </p:nvPr>
        </p:nvSpPr>
        <p:spPr>
          <a:xfrm>
            <a:off x="594360" y="473092"/>
            <a:ext cx="10972800" cy="1325563"/>
          </a:xfrm>
        </p:spPr>
        <p:txBody>
          <a:bodyPr/>
          <a:lstStyle/>
          <a:p>
            <a:r>
              <a:rPr lang="en-US" sz="4800" dirty="0">
                <a:latin typeface="Arial Narrow"/>
              </a:rPr>
              <a:t>Expectations for social media use</a:t>
            </a:r>
            <a:endParaRPr lang="en-US" sz="4800" b="0" dirty="0">
              <a:latin typeface="Arial Narrow"/>
            </a:endParaRPr>
          </a:p>
          <a:p>
            <a:r>
              <a:rPr lang="en-US" sz="4000" b="0" i="1" dirty="0">
                <a:solidFill>
                  <a:srgbClr val="A0284C"/>
                </a:solidFill>
              </a:rPr>
              <a:t>General overview</a:t>
            </a:r>
            <a:endParaRPr lang="en-US" sz="4000" dirty="0"/>
          </a:p>
        </p:txBody>
      </p:sp>
    </p:spTree>
    <p:extLst>
      <p:ext uri="{BB962C8B-B14F-4D97-AF65-F5344CB8AC3E}">
        <p14:creationId xmlns:p14="http://schemas.microsoft.com/office/powerpoint/2010/main" val="2041809780"/>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CFFA6D-6D04-4C86-B458-8885ADC91F44}"/>
              </a:ext>
            </a:extLst>
          </p:cNvPr>
          <p:cNvSpPr>
            <a:spLocks noGrp="1"/>
          </p:cNvSpPr>
          <p:nvPr>
            <p:ph idx="1"/>
          </p:nvPr>
        </p:nvSpPr>
        <p:spPr>
          <a:xfrm>
            <a:off x="594360" y="1607736"/>
            <a:ext cx="5851685" cy="5029602"/>
          </a:xfrm>
        </p:spPr>
        <p:txBody>
          <a:bodyPr anchor="t"/>
          <a:lstStyle/>
          <a:p>
            <a:r>
              <a:rPr lang="en-US" sz="3600" dirty="0">
                <a:latin typeface="Arial Narrow"/>
              </a:rPr>
              <a:t>Posts</a:t>
            </a:r>
          </a:p>
          <a:p>
            <a:pPr lvl="1"/>
            <a:r>
              <a:rPr lang="en-US" sz="3200" dirty="0">
                <a:latin typeface="Arial Narrow"/>
              </a:rPr>
              <a:t>Engaging, informative, accurate</a:t>
            </a:r>
          </a:p>
          <a:p>
            <a:r>
              <a:rPr lang="en-US" sz="3600" dirty="0">
                <a:latin typeface="Arial Narrow"/>
              </a:rPr>
              <a:t>Audience</a:t>
            </a:r>
          </a:p>
          <a:p>
            <a:pPr lvl="1"/>
            <a:r>
              <a:rPr lang="en-US" sz="3200" dirty="0">
                <a:latin typeface="Arial Narrow"/>
              </a:rPr>
              <a:t>Growth rate and engagement rate</a:t>
            </a:r>
          </a:p>
          <a:p>
            <a:r>
              <a:rPr lang="en-US" sz="3600" dirty="0">
                <a:latin typeface="Arial Narrow"/>
              </a:rPr>
              <a:t>Analytics</a:t>
            </a:r>
          </a:p>
          <a:p>
            <a:pPr lvl="1"/>
            <a:r>
              <a:rPr lang="en-US" sz="3200" dirty="0">
                <a:latin typeface="Arial Narrow"/>
              </a:rPr>
              <a:t>Measure if we meet our goals</a:t>
            </a:r>
          </a:p>
          <a:p>
            <a:r>
              <a:rPr lang="en-US" sz="3600" dirty="0">
                <a:latin typeface="Arial Narrow"/>
              </a:rPr>
              <a:t>Success</a:t>
            </a:r>
          </a:p>
          <a:p>
            <a:pPr lvl="1"/>
            <a:r>
              <a:rPr lang="en-US" sz="3200" dirty="0">
                <a:latin typeface="Arial Narrow"/>
              </a:rPr>
              <a:t>Reach surpasses core audience equals value</a:t>
            </a:r>
            <a:endParaRPr lang="en-US" sz="3200" dirty="0"/>
          </a:p>
          <a:p>
            <a:endParaRPr lang="en-US" sz="3600" dirty="0"/>
          </a:p>
        </p:txBody>
      </p:sp>
      <p:sp>
        <p:nvSpPr>
          <p:cNvPr id="4" name="TextBox 3">
            <a:extLst>
              <a:ext uri="{FF2B5EF4-FFF2-40B4-BE49-F238E27FC236}">
                <a16:creationId xmlns:a16="http://schemas.microsoft.com/office/drawing/2014/main" id="{BEA777F7-0C11-4F29-8E38-DB3C50871B3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Arial"/>
              <a:buChar char="•"/>
            </a:pPr>
            <a:endParaRPr lang="en-US" dirty="0">
              <a:latin typeface="Arial Narrow"/>
            </a:endParaRPr>
          </a:p>
        </p:txBody>
      </p:sp>
      <p:grpSp>
        <p:nvGrpSpPr>
          <p:cNvPr id="14" name="Group 13">
            <a:extLst>
              <a:ext uri="{FF2B5EF4-FFF2-40B4-BE49-F238E27FC236}">
                <a16:creationId xmlns:a16="http://schemas.microsoft.com/office/drawing/2014/main" id="{85791FA0-5DD9-47CF-B01C-538103430C8A}"/>
              </a:ext>
            </a:extLst>
          </p:cNvPr>
          <p:cNvGrpSpPr/>
          <p:nvPr/>
        </p:nvGrpSpPr>
        <p:grpSpPr>
          <a:xfrm>
            <a:off x="6467472" y="2892844"/>
            <a:ext cx="2744503" cy="3744494"/>
            <a:chOff x="2774660" y="3027287"/>
            <a:chExt cx="2744503" cy="3744494"/>
          </a:xfrm>
        </p:grpSpPr>
        <p:pic>
          <p:nvPicPr>
            <p:cNvPr id="5" name="Picture 5" descr="A screenshot of a social media post with text and a black background&#10;&#10;Description generated with high confidence">
              <a:extLst>
                <a:ext uri="{FF2B5EF4-FFF2-40B4-BE49-F238E27FC236}">
                  <a16:creationId xmlns:a16="http://schemas.microsoft.com/office/drawing/2014/main" id="{3E457693-3E39-4256-9334-B9CE3B824608}"/>
                </a:ext>
              </a:extLst>
            </p:cNvPr>
            <p:cNvPicPr>
              <a:picLocks noChangeAspect="1"/>
            </p:cNvPicPr>
            <p:nvPr/>
          </p:nvPicPr>
          <p:blipFill>
            <a:blip r:embed="rId3"/>
            <a:stretch>
              <a:fillRect/>
            </a:stretch>
          </p:blipFill>
          <p:spPr>
            <a:xfrm>
              <a:off x="2775963" y="3027287"/>
              <a:ext cx="2743200" cy="2712128"/>
            </a:xfrm>
            <a:prstGeom prst="rect">
              <a:avLst/>
            </a:prstGeom>
          </p:spPr>
        </p:pic>
        <p:pic>
          <p:nvPicPr>
            <p:cNvPr id="9" name="Picture 9" descr="A screenshot of a cell phone&#10;&#10;Description generated with very high confidence">
              <a:extLst>
                <a:ext uri="{FF2B5EF4-FFF2-40B4-BE49-F238E27FC236}">
                  <a16:creationId xmlns:a16="http://schemas.microsoft.com/office/drawing/2014/main" id="{B0F63CC7-8920-4C93-BC55-A1B0B37C0501}"/>
                </a:ext>
              </a:extLst>
            </p:cNvPr>
            <p:cNvPicPr>
              <a:picLocks noChangeAspect="1"/>
            </p:cNvPicPr>
            <p:nvPr/>
          </p:nvPicPr>
          <p:blipFill>
            <a:blip r:embed="rId4"/>
            <a:stretch>
              <a:fillRect/>
            </a:stretch>
          </p:blipFill>
          <p:spPr>
            <a:xfrm>
              <a:off x="2774660" y="5743533"/>
              <a:ext cx="2743200" cy="1028248"/>
            </a:xfrm>
            <a:prstGeom prst="rect">
              <a:avLst/>
            </a:prstGeom>
          </p:spPr>
        </p:pic>
      </p:grpSp>
      <p:grpSp>
        <p:nvGrpSpPr>
          <p:cNvPr id="7" name="Group 6">
            <a:extLst>
              <a:ext uri="{FF2B5EF4-FFF2-40B4-BE49-F238E27FC236}">
                <a16:creationId xmlns:a16="http://schemas.microsoft.com/office/drawing/2014/main" id="{A3747290-0F28-4078-87A8-90FFC6397544}"/>
              </a:ext>
            </a:extLst>
          </p:cNvPr>
          <p:cNvGrpSpPr/>
          <p:nvPr/>
        </p:nvGrpSpPr>
        <p:grpSpPr>
          <a:xfrm>
            <a:off x="9394492" y="1607736"/>
            <a:ext cx="2523585" cy="3364242"/>
            <a:chOff x="5368452" y="3031412"/>
            <a:chExt cx="2523585" cy="3364242"/>
          </a:xfrm>
        </p:grpSpPr>
        <p:pic>
          <p:nvPicPr>
            <p:cNvPr id="11" name="Picture 11" descr="A person holding a dog&#10;&#10;Description generated with high confidence">
              <a:extLst>
                <a:ext uri="{FF2B5EF4-FFF2-40B4-BE49-F238E27FC236}">
                  <a16:creationId xmlns:a16="http://schemas.microsoft.com/office/drawing/2014/main" id="{2B646352-0D9B-44D3-B593-17EE45C5E69D}"/>
                </a:ext>
              </a:extLst>
            </p:cNvPr>
            <p:cNvPicPr>
              <a:picLocks noChangeAspect="1"/>
            </p:cNvPicPr>
            <p:nvPr/>
          </p:nvPicPr>
          <p:blipFill>
            <a:blip r:embed="rId5"/>
            <a:stretch>
              <a:fillRect/>
            </a:stretch>
          </p:blipFill>
          <p:spPr>
            <a:xfrm>
              <a:off x="5368452" y="3031412"/>
              <a:ext cx="2523585" cy="2703878"/>
            </a:xfrm>
            <a:prstGeom prst="rect">
              <a:avLst/>
            </a:prstGeom>
          </p:spPr>
        </p:pic>
        <p:grpSp>
          <p:nvGrpSpPr>
            <p:cNvPr id="6" name="Group 5">
              <a:extLst>
                <a:ext uri="{FF2B5EF4-FFF2-40B4-BE49-F238E27FC236}">
                  <a16:creationId xmlns:a16="http://schemas.microsoft.com/office/drawing/2014/main" id="{32A84486-71E2-4A2C-BDB7-AB9013EAD553}"/>
                </a:ext>
              </a:extLst>
            </p:cNvPr>
            <p:cNvGrpSpPr/>
            <p:nvPr/>
          </p:nvGrpSpPr>
          <p:grpSpPr>
            <a:xfrm>
              <a:off x="5368452" y="5735290"/>
              <a:ext cx="2523585" cy="660364"/>
              <a:chOff x="3329720" y="5969734"/>
              <a:chExt cx="2743200" cy="660364"/>
            </a:xfrm>
          </p:grpSpPr>
          <p:pic>
            <p:nvPicPr>
              <p:cNvPr id="13" name="Picture 13">
                <a:extLst>
                  <a:ext uri="{FF2B5EF4-FFF2-40B4-BE49-F238E27FC236}">
                    <a16:creationId xmlns:a16="http://schemas.microsoft.com/office/drawing/2014/main" id="{9596BF3E-E794-40A1-B675-93B8E407FA91}"/>
                  </a:ext>
                </a:extLst>
              </p:cNvPr>
              <p:cNvPicPr>
                <a:picLocks noChangeAspect="1"/>
              </p:cNvPicPr>
              <p:nvPr/>
            </p:nvPicPr>
            <p:blipFill>
              <a:blip r:embed="rId6"/>
              <a:stretch>
                <a:fillRect/>
              </a:stretch>
            </p:blipFill>
            <p:spPr>
              <a:xfrm>
                <a:off x="3329720" y="5969734"/>
                <a:ext cx="2743200" cy="271921"/>
              </a:xfrm>
              <a:prstGeom prst="rect">
                <a:avLst/>
              </a:prstGeom>
            </p:spPr>
          </p:pic>
          <p:pic>
            <p:nvPicPr>
              <p:cNvPr id="15" name="Picture 15">
                <a:extLst>
                  <a:ext uri="{FF2B5EF4-FFF2-40B4-BE49-F238E27FC236}">
                    <a16:creationId xmlns:a16="http://schemas.microsoft.com/office/drawing/2014/main" id="{6F8C4DA8-BEC9-4189-B673-6BA30B9C41EA}"/>
                  </a:ext>
                </a:extLst>
              </p:cNvPr>
              <p:cNvPicPr>
                <a:picLocks noChangeAspect="1"/>
              </p:cNvPicPr>
              <p:nvPr/>
            </p:nvPicPr>
            <p:blipFill>
              <a:blip r:embed="rId7"/>
              <a:stretch>
                <a:fillRect/>
              </a:stretch>
            </p:blipFill>
            <p:spPr>
              <a:xfrm>
                <a:off x="3329720" y="6195068"/>
                <a:ext cx="2743200" cy="435030"/>
              </a:xfrm>
              <a:prstGeom prst="rect">
                <a:avLst/>
              </a:prstGeom>
            </p:spPr>
          </p:pic>
        </p:grpSp>
      </p:grpSp>
      <p:sp>
        <p:nvSpPr>
          <p:cNvPr id="16" name="Title 1">
            <a:extLst>
              <a:ext uri="{FF2B5EF4-FFF2-40B4-BE49-F238E27FC236}">
                <a16:creationId xmlns:a16="http://schemas.microsoft.com/office/drawing/2014/main" id="{930CFCAD-7C6B-4707-A852-7E73B5C2C169}"/>
              </a:ext>
            </a:extLst>
          </p:cNvPr>
          <p:cNvSpPr>
            <a:spLocks noGrp="1"/>
          </p:cNvSpPr>
          <p:nvPr>
            <p:ph type="title"/>
          </p:nvPr>
        </p:nvSpPr>
        <p:spPr>
          <a:xfrm>
            <a:off x="594360" y="473092"/>
            <a:ext cx="10972800" cy="1325563"/>
          </a:xfrm>
        </p:spPr>
        <p:txBody>
          <a:bodyPr/>
          <a:lstStyle/>
          <a:p>
            <a:r>
              <a:rPr lang="en-US" sz="4800" dirty="0">
                <a:latin typeface="Arial Narrow"/>
              </a:rPr>
              <a:t>Expectations and analytics</a:t>
            </a:r>
            <a:endParaRPr lang="en-US" sz="4000" dirty="0"/>
          </a:p>
        </p:txBody>
      </p:sp>
    </p:spTree>
    <p:extLst>
      <p:ext uri="{BB962C8B-B14F-4D97-AF65-F5344CB8AC3E}">
        <p14:creationId xmlns:p14="http://schemas.microsoft.com/office/powerpoint/2010/main" val="335944699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220662"/>
            <a:ext cx="10972800" cy="1325563"/>
          </a:xfrm>
        </p:spPr>
        <p:txBody>
          <a:bodyPr/>
          <a:lstStyle/>
          <a:p>
            <a:r>
              <a:rPr lang="en-US" sz="4800" dirty="0"/>
              <a:t>Learning objectives</a:t>
            </a:r>
          </a:p>
        </p:txBody>
      </p:sp>
      <p:sp>
        <p:nvSpPr>
          <p:cNvPr id="4" name="Content Placeholder 3"/>
          <p:cNvSpPr>
            <a:spLocks noGrp="1"/>
          </p:cNvSpPr>
          <p:nvPr>
            <p:ph idx="1"/>
          </p:nvPr>
        </p:nvSpPr>
        <p:spPr>
          <a:xfrm>
            <a:off x="594360" y="1657978"/>
            <a:ext cx="10972800" cy="4979360"/>
          </a:xfrm>
        </p:spPr>
        <p:txBody>
          <a:bodyPr/>
          <a:lstStyle/>
          <a:p>
            <a:r>
              <a:rPr lang="en-US" sz="3600" dirty="0"/>
              <a:t>Learn why and how WisDOT uses social media</a:t>
            </a:r>
          </a:p>
          <a:p>
            <a:pPr marL="0" indent="0">
              <a:buNone/>
            </a:pPr>
            <a:endParaRPr lang="en-US" sz="3600" dirty="0"/>
          </a:p>
          <a:p>
            <a:r>
              <a:rPr lang="en-US" sz="3600" dirty="0"/>
              <a:t>Define expectations of social media use to provide consistent voice and message</a:t>
            </a:r>
          </a:p>
          <a:p>
            <a:pPr marL="0" indent="0">
              <a:buNone/>
            </a:pPr>
            <a:endParaRPr lang="en-US" sz="3600" dirty="0"/>
          </a:p>
          <a:p>
            <a:r>
              <a:rPr lang="en-US" sz="3600" dirty="0"/>
              <a:t>Explain social media messaging for outreach/engagement during a highway study, design and construction project</a:t>
            </a:r>
          </a:p>
        </p:txBody>
      </p:sp>
    </p:spTree>
    <p:extLst>
      <p:ext uri="{BB962C8B-B14F-4D97-AF65-F5344CB8AC3E}">
        <p14:creationId xmlns:p14="http://schemas.microsoft.com/office/powerpoint/2010/main" val="1660084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A picture containing knife&#10;&#10;Description generated with very high confidence">
            <a:extLst>
              <a:ext uri="{FF2B5EF4-FFF2-40B4-BE49-F238E27FC236}">
                <a16:creationId xmlns:a16="http://schemas.microsoft.com/office/drawing/2014/main" id="{9176ECB8-FA12-4076-91B2-D75E2B05FA16}"/>
              </a:ext>
            </a:extLst>
          </p:cNvPr>
          <p:cNvPicPr>
            <a:picLocks noGrp="1" noChangeAspect="1"/>
          </p:cNvPicPr>
          <p:nvPr>
            <p:ph idx="1"/>
          </p:nvPr>
        </p:nvPicPr>
        <p:blipFill>
          <a:blip r:embed="rId3"/>
          <a:stretch>
            <a:fillRect/>
          </a:stretch>
        </p:blipFill>
        <p:spPr>
          <a:xfrm>
            <a:off x="415046" y="1492407"/>
            <a:ext cx="11331428" cy="1334556"/>
          </a:xfrm>
        </p:spPr>
      </p:pic>
      <p:pic>
        <p:nvPicPr>
          <p:cNvPr id="6" name="Picture 24" descr="A screenshot of a cell phone&#10;&#10;Description generated with high confidence">
            <a:extLst>
              <a:ext uri="{FF2B5EF4-FFF2-40B4-BE49-F238E27FC236}">
                <a16:creationId xmlns:a16="http://schemas.microsoft.com/office/drawing/2014/main" id="{8C91B23D-2955-47EA-AC95-F6B2D099337F}"/>
              </a:ext>
            </a:extLst>
          </p:cNvPr>
          <p:cNvPicPr>
            <a:picLocks noChangeAspect="1"/>
          </p:cNvPicPr>
          <p:nvPr/>
        </p:nvPicPr>
        <p:blipFill>
          <a:blip r:embed="rId4"/>
          <a:stretch>
            <a:fillRect/>
          </a:stretch>
        </p:blipFill>
        <p:spPr>
          <a:xfrm>
            <a:off x="7104161" y="2808582"/>
            <a:ext cx="1631430" cy="2033952"/>
          </a:xfrm>
          <a:prstGeom prst="rect">
            <a:avLst/>
          </a:prstGeom>
        </p:spPr>
      </p:pic>
      <p:pic>
        <p:nvPicPr>
          <p:cNvPr id="8" name="Picture 26" descr="A screenshot of a cell phone&#10;&#10;Description generated with very high confidence">
            <a:extLst>
              <a:ext uri="{FF2B5EF4-FFF2-40B4-BE49-F238E27FC236}">
                <a16:creationId xmlns:a16="http://schemas.microsoft.com/office/drawing/2014/main" id="{13DD4DE7-D231-498E-87AE-758625507EA5}"/>
              </a:ext>
            </a:extLst>
          </p:cNvPr>
          <p:cNvPicPr>
            <a:picLocks noChangeAspect="1"/>
          </p:cNvPicPr>
          <p:nvPr/>
        </p:nvPicPr>
        <p:blipFill>
          <a:blip r:embed="rId5"/>
          <a:stretch>
            <a:fillRect/>
          </a:stretch>
        </p:blipFill>
        <p:spPr>
          <a:xfrm>
            <a:off x="9874930" y="2826962"/>
            <a:ext cx="1871544" cy="2010549"/>
          </a:xfrm>
          <a:prstGeom prst="rect">
            <a:avLst/>
          </a:prstGeom>
        </p:spPr>
      </p:pic>
      <p:pic>
        <p:nvPicPr>
          <p:cNvPr id="13" name="Picture 13" descr="A close up of a white wall&#10;&#10;Description generated with high confidence">
            <a:extLst>
              <a:ext uri="{FF2B5EF4-FFF2-40B4-BE49-F238E27FC236}">
                <a16:creationId xmlns:a16="http://schemas.microsoft.com/office/drawing/2014/main" id="{39494DC9-76EC-4BA5-8C4D-5DB2C3F20C93}"/>
              </a:ext>
            </a:extLst>
          </p:cNvPr>
          <p:cNvPicPr>
            <a:picLocks noChangeAspect="1"/>
          </p:cNvPicPr>
          <p:nvPr/>
        </p:nvPicPr>
        <p:blipFill>
          <a:blip r:embed="rId6"/>
          <a:stretch>
            <a:fillRect/>
          </a:stretch>
        </p:blipFill>
        <p:spPr>
          <a:xfrm>
            <a:off x="415046" y="2808582"/>
            <a:ext cx="5545458" cy="2028158"/>
          </a:xfrm>
          <a:prstGeom prst="rect">
            <a:avLst/>
          </a:prstGeom>
        </p:spPr>
      </p:pic>
      <p:pic>
        <p:nvPicPr>
          <p:cNvPr id="16" name="Picture 16" descr="A picture containing bird&#10;&#10;Description generated with very high confidence">
            <a:extLst>
              <a:ext uri="{FF2B5EF4-FFF2-40B4-BE49-F238E27FC236}">
                <a16:creationId xmlns:a16="http://schemas.microsoft.com/office/drawing/2014/main" id="{B32D50D4-1728-4383-BD6C-4478DB2F8DD7}"/>
              </a:ext>
            </a:extLst>
          </p:cNvPr>
          <p:cNvPicPr>
            <a:picLocks noChangeAspect="1"/>
          </p:cNvPicPr>
          <p:nvPr/>
        </p:nvPicPr>
        <p:blipFill>
          <a:blip r:embed="rId7"/>
          <a:stretch>
            <a:fillRect/>
          </a:stretch>
        </p:blipFill>
        <p:spPr>
          <a:xfrm>
            <a:off x="1770740" y="4967081"/>
            <a:ext cx="3609986" cy="797024"/>
          </a:xfrm>
          <a:prstGeom prst="rect">
            <a:avLst/>
          </a:prstGeom>
        </p:spPr>
      </p:pic>
      <p:pic>
        <p:nvPicPr>
          <p:cNvPr id="18" name="Picture 18" descr="A screenshot of a cell phone&#10;&#10;Description generated with very high confidence">
            <a:extLst>
              <a:ext uri="{FF2B5EF4-FFF2-40B4-BE49-F238E27FC236}">
                <a16:creationId xmlns:a16="http://schemas.microsoft.com/office/drawing/2014/main" id="{E9B5EEF8-7EFC-48BD-8FB8-0EF49C6C069C}"/>
              </a:ext>
            </a:extLst>
          </p:cNvPr>
          <p:cNvPicPr>
            <a:picLocks noChangeAspect="1"/>
          </p:cNvPicPr>
          <p:nvPr/>
        </p:nvPicPr>
        <p:blipFill>
          <a:blip r:embed="rId8"/>
          <a:stretch>
            <a:fillRect/>
          </a:stretch>
        </p:blipFill>
        <p:spPr>
          <a:xfrm>
            <a:off x="6494922" y="4947806"/>
            <a:ext cx="3926338" cy="797024"/>
          </a:xfrm>
          <a:prstGeom prst="rect">
            <a:avLst/>
          </a:prstGeom>
        </p:spPr>
      </p:pic>
      <p:pic>
        <p:nvPicPr>
          <p:cNvPr id="20" name="Picture 20" descr="A screenshot of a cell phone&#10;&#10;Description generated with very high confidence">
            <a:extLst>
              <a:ext uri="{FF2B5EF4-FFF2-40B4-BE49-F238E27FC236}">
                <a16:creationId xmlns:a16="http://schemas.microsoft.com/office/drawing/2014/main" id="{2F824AEB-4361-4D16-94A4-C06B7867A999}"/>
              </a:ext>
            </a:extLst>
          </p:cNvPr>
          <p:cNvPicPr>
            <a:picLocks noChangeAspect="1"/>
          </p:cNvPicPr>
          <p:nvPr/>
        </p:nvPicPr>
        <p:blipFill>
          <a:blip r:embed="rId9"/>
          <a:stretch>
            <a:fillRect/>
          </a:stretch>
        </p:blipFill>
        <p:spPr>
          <a:xfrm>
            <a:off x="1966531" y="5806009"/>
            <a:ext cx="8228458" cy="904044"/>
          </a:xfrm>
          <a:prstGeom prst="rect">
            <a:avLst/>
          </a:prstGeom>
        </p:spPr>
      </p:pic>
      <p:sp>
        <p:nvSpPr>
          <p:cNvPr id="14" name="Title 1">
            <a:extLst>
              <a:ext uri="{FF2B5EF4-FFF2-40B4-BE49-F238E27FC236}">
                <a16:creationId xmlns:a16="http://schemas.microsoft.com/office/drawing/2014/main" id="{86F0BA60-3E69-42D7-8403-F9ADCC3EF276}"/>
              </a:ext>
            </a:extLst>
          </p:cNvPr>
          <p:cNvSpPr>
            <a:spLocks noGrp="1"/>
          </p:cNvSpPr>
          <p:nvPr>
            <p:ph type="title"/>
          </p:nvPr>
        </p:nvSpPr>
        <p:spPr>
          <a:xfrm>
            <a:off x="594360" y="473092"/>
            <a:ext cx="10972800" cy="1325563"/>
          </a:xfrm>
        </p:spPr>
        <p:txBody>
          <a:bodyPr/>
          <a:lstStyle/>
          <a:p>
            <a:r>
              <a:rPr lang="en-US" sz="4800" dirty="0">
                <a:latin typeface="Arial Narrow"/>
              </a:rPr>
              <a:t>Expectations and analytics</a:t>
            </a:r>
            <a:endParaRPr lang="en-US" sz="4000" dirty="0"/>
          </a:p>
        </p:txBody>
      </p:sp>
    </p:spTree>
    <p:extLst>
      <p:ext uri="{BB962C8B-B14F-4D97-AF65-F5344CB8AC3E}">
        <p14:creationId xmlns:p14="http://schemas.microsoft.com/office/powerpoint/2010/main" val="2672263233"/>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76F36-F09F-4904-85FC-9B1842D198F7}"/>
              </a:ext>
            </a:extLst>
          </p:cNvPr>
          <p:cNvSpPr>
            <a:spLocks noGrp="1"/>
          </p:cNvSpPr>
          <p:nvPr>
            <p:ph type="title"/>
          </p:nvPr>
        </p:nvSpPr>
        <p:spPr>
          <a:xfrm>
            <a:off x="674528" y="431856"/>
            <a:ext cx="10882365" cy="777240"/>
          </a:xfrm>
        </p:spPr>
        <p:txBody>
          <a:bodyPr/>
          <a:lstStyle/>
          <a:p>
            <a:r>
              <a:rPr lang="en-US" sz="4800" dirty="0"/>
              <a:t>Social media impacting traditional media</a:t>
            </a:r>
          </a:p>
        </p:txBody>
      </p:sp>
      <p:pic>
        <p:nvPicPr>
          <p:cNvPr id="4" name="Picture 3">
            <a:extLst>
              <a:ext uri="{FF2B5EF4-FFF2-40B4-BE49-F238E27FC236}">
                <a16:creationId xmlns:a16="http://schemas.microsoft.com/office/drawing/2014/main" id="{C9383161-74BF-4A30-B7EB-291A25586462}"/>
              </a:ext>
            </a:extLst>
          </p:cNvPr>
          <p:cNvPicPr>
            <a:picLocks noChangeAspect="1"/>
          </p:cNvPicPr>
          <p:nvPr/>
        </p:nvPicPr>
        <p:blipFill>
          <a:blip r:embed="rId3"/>
          <a:stretch>
            <a:fillRect/>
          </a:stretch>
        </p:blipFill>
        <p:spPr>
          <a:xfrm>
            <a:off x="584266" y="1209096"/>
            <a:ext cx="5022714" cy="3471960"/>
          </a:xfrm>
          <a:prstGeom prst="rect">
            <a:avLst/>
          </a:prstGeom>
          <a:ln>
            <a:solidFill>
              <a:schemeClr val="bg1"/>
            </a:solidFill>
          </a:ln>
        </p:spPr>
      </p:pic>
      <p:pic>
        <p:nvPicPr>
          <p:cNvPr id="5" name="Picture 4">
            <a:extLst>
              <a:ext uri="{FF2B5EF4-FFF2-40B4-BE49-F238E27FC236}">
                <a16:creationId xmlns:a16="http://schemas.microsoft.com/office/drawing/2014/main" id="{E9BE2AFF-3853-4752-8F2E-71A882D6DAA3}"/>
              </a:ext>
            </a:extLst>
          </p:cNvPr>
          <p:cNvPicPr>
            <a:picLocks noChangeAspect="1"/>
          </p:cNvPicPr>
          <p:nvPr/>
        </p:nvPicPr>
        <p:blipFill>
          <a:blip r:embed="rId4"/>
          <a:stretch>
            <a:fillRect/>
          </a:stretch>
        </p:blipFill>
        <p:spPr>
          <a:xfrm>
            <a:off x="6741072" y="1404702"/>
            <a:ext cx="4866662" cy="4048596"/>
          </a:xfrm>
          <a:prstGeom prst="rect">
            <a:avLst/>
          </a:prstGeom>
          <a:ln>
            <a:solidFill>
              <a:schemeClr val="bg1"/>
            </a:solidFill>
          </a:ln>
        </p:spPr>
      </p:pic>
      <p:pic>
        <p:nvPicPr>
          <p:cNvPr id="10" name="Picture 9">
            <a:extLst>
              <a:ext uri="{FF2B5EF4-FFF2-40B4-BE49-F238E27FC236}">
                <a16:creationId xmlns:a16="http://schemas.microsoft.com/office/drawing/2014/main" id="{42C5AD18-60BF-42E3-B470-BEF96A46202E}"/>
              </a:ext>
            </a:extLst>
          </p:cNvPr>
          <p:cNvPicPr>
            <a:picLocks noChangeAspect="1"/>
          </p:cNvPicPr>
          <p:nvPr/>
        </p:nvPicPr>
        <p:blipFill>
          <a:blip r:embed="rId5"/>
          <a:stretch>
            <a:fillRect/>
          </a:stretch>
        </p:blipFill>
        <p:spPr>
          <a:xfrm>
            <a:off x="1657978" y="4741344"/>
            <a:ext cx="4704090" cy="2085318"/>
          </a:xfrm>
          <a:prstGeom prst="rect">
            <a:avLst/>
          </a:prstGeom>
          <a:ln>
            <a:solidFill>
              <a:schemeClr val="bg1"/>
            </a:solidFill>
          </a:ln>
        </p:spPr>
      </p:pic>
    </p:spTree>
    <p:extLst>
      <p:ext uri="{BB962C8B-B14F-4D97-AF65-F5344CB8AC3E}">
        <p14:creationId xmlns:p14="http://schemas.microsoft.com/office/powerpoint/2010/main" val="1726429309"/>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8DCB3A-700E-4318-B74B-CE525DCA0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389" y="1209096"/>
            <a:ext cx="3927092" cy="2967302"/>
          </a:xfrm>
          <a:prstGeom prst="rect">
            <a:avLst/>
          </a:prstGeom>
          <a:ln>
            <a:solidFill>
              <a:schemeClr val="bg1"/>
            </a:solidFill>
          </a:ln>
        </p:spPr>
      </p:pic>
      <p:pic>
        <p:nvPicPr>
          <p:cNvPr id="12" name="Picture 11">
            <a:extLst>
              <a:ext uri="{FF2B5EF4-FFF2-40B4-BE49-F238E27FC236}">
                <a16:creationId xmlns:a16="http://schemas.microsoft.com/office/drawing/2014/main" id="{52BC831D-F818-4D76-BC32-895D6CA4C9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5435" y="1126439"/>
            <a:ext cx="4424252" cy="3004380"/>
          </a:xfrm>
          <a:prstGeom prst="rect">
            <a:avLst/>
          </a:prstGeom>
          <a:ln>
            <a:solidFill>
              <a:schemeClr val="bg1"/>
            </a:solidFill>
          </a:ln>
        </p:spPr>
      </p:pic>
      <p:pic>
        <p:nvPicPr>
          <p:cNvPr id="13" name="Picture 12">
            <a:extLst>
              <a:ext uri="{FF2B5EF4-FFF2-40B4-BE49-F238E27FC236}">
                <a16:creationId xmlns:a16="http://schemas.microsoft.com/office/drawing/2014/main" id="{BEC382A4-5542-46C6-A9CE-7E9A7A582B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7561" y="3851081"/>
            <a:ext cx="3442160" cy="2863604"/>
          </a:xfrm>
          <a:prstGeom prst="rect">
            <a:avLst/>
          </a:prstGeom>
          <a:ln>
            <a:solidFill>
              <a:schemeClr val="bg1"/>
            </a:solidFill>
          </a:ln>
        </p:spPr>
      </p:pic>
      <p:pic>
        <p:nvPicPr>
          <p:cNvPr id="2" name="Picture 2" descr="A person in a newspaper&#10;&#10;Description generated with high confidence">
            <a:extLst>
              <a:ext uri="{FF2B5EF4-FFF2-40B4-BE49-F238E27FC236}">
                <a16:creationId xmlns:a16="http://schemas.microsoft.com/office/drawing/2014/main" id="{B034EA92-175F-4118-9C74-E3F72B3C9DC1}"/>
              </a:ext>
            </a:extLst>
          </p:cNvPr>
          <p:cNvPicPr>
            <a:picLocks noChangeAspect="1"/>
          </p:cNvPicPr>
          <p:nvPr/>
        </p:nvPicPr>
        <p:blipFill>
          <a:blip r:embed="rId6"/>
          <a:stretch>
            <a:fillRect/>
          </a:stretch>
        </p:blipFill>
        <p:spPr>
          <a:xfrm>
            <a:off x="2763297" y="3822715"/>
            <a:ext cx="3130588" cy="2891970"/>
          </a:xfrm>
          <a:prstGeom prst="rect">
            <a:avLst/>
          </a:prstGeom>
          <a:ln>
            <a:solidFill>
              <a:schemeClr val="bg1"/>
            </a:solidFill>
          </a:ln>
        </p:spPr>
      </p:pic>
      <p:sp>
        <p:nvSpPr>
          <p:cNvPr id="7" name="Title 1">
            <a:extLst>
              <a:ext uri="{FF2B5EF4-FFF2-40B4-BE49-F238E27FC236}">
                <a16:creationId xmlns:a16="http://schemas.microsoft.com/office/drawing/2014/main" id="{D3BB849B-0F72-45C3-A1C1-EF0C0E87D202}"/>
              </a:ext>
            </a:extLst>
          </p:cNvPr>
          <p:cNvSpPr>
            <a:spLocks noGrp="1"/>
          </p:cNvSpPr>
          <p:nvPr>
            <p:ph type="title"/>
          </p:nvPr>
        </p:nvSpPr>
        <p:spPr>
          <a:xfrm>
            <a:off x="674528" y="431856"/>
            <a:ext cx="10882365" cy="777240"/>
          </a:xfrm>
        </p:spPr>
        <p:txBody>
          <a:bodyPr/>
          <a:lstStyle/>
          <a:p>
            <a:r>
              <a:rPr lang="en-US" sz="4800" dirty="0"/>
              <a:t>Social media impacting traditional media</a:t>
            </a:r>
          </a:p>
        </p:txBody>
      </p:sp>
    </p:spTree>
    <p:extLst>
      <p:ext uri="{BB962C8B-B14F-4D97-AF65-F5344CB8AC3E}">
        <p14:creationId xmlns:p14="http://schemas.microsoft.com/office/powerpoint/2010/main" val="796460192"/>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621D45-3AAD-4E5F-9F13-90A5ACA89C8B}"/>
              </a:ext>
            </a:extLst>
          </p:cNvPr>
          <p:cNvSpPr>
            <a:spLocks noGrp="1"/>
          </p:cNvSpPr>
          <p:nvPr>
            <p:ph idx="1"/>
          </p:nvPr>
        </p:nvSpPr>
        <p:spPr>
          <a:xfrm>
            <a:off x="594360" y="1448820"/>
            <a:ext cx="7203162" cy="5188517"/>
          </a:xfrm>
        </p:spPr>
        <p:txBody>
          <a:bodyPr anchor="t"/>
          <a:lstStyle/>
          <a:p>
            <a:r>
              <a:rPr lang="en-US" sz="3600" dirty="0">
                <a:latin typeface="Arial Narrow"/>
              </a:rPr>
              <a:t>Major highway construction projects</a:t>
            </a:r>
          </a:p>
          <a:p>
            <a:pPr lvl="1"/>
            <a:r>
              <a:rPr lang="en-US" sz="3200" dirty="0">
                <a:latin typeface="Arial Narrow"/>
              </a:rPr>
              <a:t>Impact multiple regions</a:t>
            </a:r>
          </a:p>
          <a:p>
            <a:pPr lvl="1"/>
            <a:r>
              <a:rPr lang="en-US" sz="3200" dirty="0">
                <a:latin typeface="Arial Narrow"/>
              </a:rPr>
              <a:t>High-traffic volume</a:t>
            </a:r>
          </a:p>
          <a:p>
            <a:pPr lvl="1"/>
            <a:r>
              <a:rPr lang="en-US" sz="3200" dirty="0">
                <a:latin typeface="Arial Narrow"/>
              </a:rPr>
              <a:t>Holiday traffic impacts</a:t>
            </a:r>
          </a:p>
          <a:p>
            <a:pPr marL="457200" lvl="1" indent="0">
              <a:buNone/>
            </a:pPr>
            <a:endParaRPr lang="en-US" sz="2400" dirty="0">
              <a:latin typeface="Arial Narrow"/>
            </a:endParaRPr>
          </a:p>
          <a:p>
            <a:r>
              <a:rPr lang="en-US" sz="3600" dirty="0">
                <a:latin typeface="Arial Narrow"/>
              </a:rPr>
              <a:t>Work zone safety</a:t>
            </a:r>
          </a:p>
          <a:p>
            <a:pPr marL="0" indent="0">
              <a:buNone/>
            </a:pPr>
            <a:endParaRPr lang="en-US" sz="2400" dirty="0">
              <a:latin typeface="Arial Narrow"/>
            </a:endParaRPr>
          </a:p>
          <a:p>
            <a:pPr marL="0" indent="0">
              <a:buNone/>
            </a:pPr>
            <a:endParaRPr lang="en-US" sz="1600" dirty="0">
              <a:latin typeface="Arial Narrow"/>
            </a:endParaRPr>
          </a:p>
          <a:p>
            <a:r>
              <a:rPr lang="en-US" sz="3600" dirty="0">
                <a:latin typeface="Arial Narrow"/>
              </a:rPr>
              <a:t>Regional stories to push statewide messages</a:t>
            </a:r>
            <a:endParaRPr lang="en-US" sz="3600" dirty="0"/>
          </a:p>
          <a:p>
            <a:pPr lvl="1"/>
            <a:endParaRPr lang="en-US" sz="3200" dirty="0"/>
          </a:p>
        </p:txBody>
      </p:sp>
      <p:pic>
        <p:nvPicPr>
          <p:cNvPr id="4" name="Picture 4" descr="A sign on the side of the road&#10;&#10;Description generated with high confidence">
            <a:extLst>
              <a:ext uri="{FF2B5EF4-FFF2-40B4-BE49-F238E27FC236}">
                <a16:creationId xmlns:a16="http://schemas.microsoft.com/office/drawing/2014/main" id="{8695FD27-58C4-45E1-A294-F1B42999F64B}"/>
              </a:ext>
            </a:extLst>
          </p:cNvPr>
          <p:cNvPicPr>
            <a:picLocks noChangeAspect="1"/>
          </p:cNvPicPr>
          <p:nvPr/>
        </p:nvPicPr>
        <p:blipFill>
          <a:blip r:embed="rId3"/>
          <a:stretch>
            <a:fillRect/>
          </a:stretch>
        </p:blipFill>
        <p:spPr>
          <a:xfrm>
            <a:off x="7797522" y="4109872"/>
            <a:ext cx="3779352" cy="2598616"/>
          </a:xfrm>
          <a:prstGeom prst="rect">
            <a:avLst/>
          </a:prstGeom>
          <a:ln>
            <a:solidFill>
              <a:schemeClr val="bg1"/>
            </a:solidFill>
          </a:ln>
        </p:spPr>
      </p:pic>
      <p:pic>
        <p:nvPicPr>
          <p:cNvPr id="6" name="Picture 6" descr="A picture containing text&#10;&#10;Description generated with very high confidence">
            <a:extLst>
              <a:ext uri="{FF2B5EF4-FFF2-40B4-BE49-F238E27FC236}">
                <a16:creationId xmlns:a16="http://schemas.microsoft.com/office/drawing/2014/main" id="{729DC38A-B27D-4377-8819-307E049190FD}"/>
              </a:ext>
            </a:extLst>
          </p:cNvPr>
          <p:cNvPicPr>
            <a:picLocks noChangeAspect="1"/>
          </p:cNvPicPr>
          <p:nvPr/>
        </p:nvPicPr>
        <p:blipFill>
          <a:blip r:embed="rId4"/>
          <a:stretch>
            <a:fillRect/>
          </a:stretch>
        </p:blipFill>
        <p:spPr>
          <a:xfrm>
            <a:off x="7797522" y="1213968"/>
            <a:ext cx="3779352" cy="2656180"/>
          </a:xfrm>
          <a:prstGeom prst="rect">
            <a:avLst/>
          </a:prstGeom>
          <a:ln>
            <a:solidFill>
              <a:schemeClr val="bg1"/>
            </a:solidFill>
          </a:ln>
        </p:spPr>
      </p:pic>
      <p:sp>
        <p:nvSpPr>
          <p:cNvPr id="9" name="Title 1">
            <a:extLst>
              <a:ext uri="{FF2B5EF4-FFF2-40B4-BE49-F238E27FC236}">
                <a16:creationId xmlns:a16="http://schemas.microsoft.com/office/drawing/2014/main" id="{F07917DE-5395-4E60-B120-7AE31C9D1863}"/>
              </a:ext>
            </a:extLst>
          </p:cNvPr>
          <p:cNvSpPr txBox="1">
            <a:spLocks/>
          </p:cNvSpPr>
          <p:nvPr/>
        </p:nvSpPr>
        <p:spPr>
          <a:xfrm>
            <a:off x="674528" y="431856"/>
            <a:ext cx="10882365" cy="777240"/>
          </a:xfrm>
          <a:prstGeom prst="rect">
            <a:avLst/>
          </a:prstGeom>
        </p:spPr>
        <p:txBody>
          <a:bodyPr anchor="ctr" anchorCtr="0"/>
          <a:lstStyle>
            <a:lvl1pPr algn="ctr" defTabSz="914400" rtl="0" eaLnBrk="1" latinLnBrk="0" hangingPunct="1">
              <a:lnSpc>
                <a:spcPts val="4400"/>
              </a:lnSpc>
              <a:spcBef>
                <a:spcPct val="0"/>
              </a:spcBef>
              <a:buNone/>
              <a:defRPr sz="4500" b="1" kern="1200" baseline="0">
                <a:solidFill>
                  <a:srgbClr val="00416A"/>
                </a:solidFill>
                <a:latin typeface="Arial Narrow" panose="020B0606020202030204" pitchFamily="34" charset="0"/>
                <a:ea typeface="+mj-ea"/>
                <a:cs typeface="+mj-cs"/>
              </a:defRPr>
            </a:lvl1pPr>
          </a:lstStyle>
          <a:p>
            <a:r>
              <a:rPr lang="en-US" sz="4800"/>
              <a:t>Statewide outreach during highway projects</a:t>
            </a:r>
            <a:endParaRPr lang="en-US" sz="4800" dirty="0"/>
          </a:p>
        </p:txBody>
      </p:sp>
    </p:spTree>
    <p:extLst>
      <p:ext uri="{BB962C8B-B14F-4D97-AF65-F5344CB8AC3E}">
        <p14:creationId xmlns:p14="http://schemas.microsoft.com/office/powerpoint/2010/main" val="382893830"/>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92CAAE-1128-4108-AC85-F5053584A821}"/>
              </a:ext>
            </a:extLst>
          </p:cNvPr>
          <p:cNvPicPr>
            <a:picLocks noChangeAspect="1"/>
          </p:cNvPicPr>
          <p:nvPr/>
        </p:nvPicPr>
        <p:blipFill>
          <a:blip r:embed="rId3"/>
          <a:stretch>
            <a:fillRect/>
          </a:stretch>
        </p:blipFill>
        <p:spPr>
          <a:xfrm>
            <a:off x="6899058" y="3894687"/>
            <a:ext cx="3858554" cy="2856456"/>
          </a:xfrm>
          <a:prstGeom prst="rect">
            <a:avLst/>
          </a:prstGeom>
          <a:ln>
            <a:solidFill>
              <a:schemeClr val="bg1"/>
            </a:solidFill>
          </a:ln>
        </p:spPr>
      </p:pic>
      <p:pic>
        <p:nvPicPr>
          <p:cNvPr id="3" name="Picture 2">
            <a:extLst>
              <a:ext uri="{FF2B5EF4-FFF2-40B4-BE49-F238E27FC236}">
                <a16:creationId xmlns:a16="http://schemas.microsoft.com/office/drawing/2014/main" id="{DD4149B1-BBEA-4B9C-AB6B-059FEAA13FF5}"/>
              </a:ext>
            </a:extLst>
          </p:cNvPr>
          <p:cNvPicPr>
            <a:picLocks noChangeAspect="1"/>
          </p:cNvPicPr>
          <p:nvPr/>
        </p:nvPicPr>
        <p:blipFill>
          <a:blip r:embed="rId4"/>
          <a:stretch>
            <a:fillRect/>
          </a:stretch>
        </p:blipFill>
        <p:spPr>
          <a:xfrm>
            <a:off x="4166723" y="1170015"/>
            <a:ext cx="3858554" cy="2608632"/>
          </a:xfrm>
          <a:prstGeom prst="rect">
            <a:avLst/>
          </a:prstGeom>
          <a:ln>
            <a:solidFill>
              <a:schemeClr val="bg1"/>
            </a:solidFill>
          </a:ln>
        </p:spPr>
      </p:pic>
      <p:pic>
        <p:nvPicPr>
          <p:cNvPr id="12" name="Picture 11">
            <a:extLst>
              <a:ext uri="{FF2B5EF4-FFF2-40B4-BE49-F238E27FC236}">
                <a16:creationId xmlns:a16="http://schemas.microsoft.com/office/drawing/2014/main" id="{BC9A40DB-4BC6-4E23-968D-E073DCF981BA}"/>
              </a:ext>
            </a:extLst>
          </p:cNvPr>
          <p:cNvPicPr>
            <a:picLocks noChangeAspect="1"/>
          </p:cNvPicPr>
          <p:nvPr/>
        </p:nvPicPr>
        <p:blipFill>
          <a:blip r:embed="rId5"/>
          <a:stretch>
            <a:fillRect/>
          </a:stretch>
        </p:blipFill>
        <p:spPr>
          <a:xfrm>
            <a:off x="1434388" y="3894687"/>
            <a:ext cx="3858554" cy="2856456"/>
          </a:xfrm>
          <a:prstGeom prst="rect">
            <a:avLst/>
          </a:prstGeom>
          <a:ln>
            <a:solidFill>
              <a:schemeClr val="bg1"/>
            </a:solidFill>
          </a:ln>
        </p:spPr>
      </p:pic>
      <p:pic>
        <p:nvPicPr>
          <p:cNvPr id="5" name="Picture 4">
            <a:extLst>
              <a:ext uri="{FF2B5EF4-FFF2-40B4-BE49-F238E27FC236}">
                <a16:creationId xmlns:a16="http://schemas.microsoft.com/office/drawing/2014/main" id="{73F76B21-F281-49A8-9115-5EDAC4541A1C}"/>
              </a:ext>
            </a:extLst>
          </p:cNvPr>
          <p:cNvPicPr>
            <a:picLocks noChangeAspect="1"/>
          </p:cNvPicPr>
          <p:nvPr/>
        </p:nvPicPr>
        <p:blipFill>
          <a:blip r:embed="rId6"/>
          <a:stretch>
            <a:fillRect/>
          </a:stretch>
        </p:blipFill>
        <p:spPr>
          <a:xfrm>
            <a:off x="8157553" y="1170015"/>
            <a:ext cx="3858554" cy="2608632"/>
          </a:xfrm>
          <a:prstGeom prst="rect">
            <a:avLst/>
          </a:prstGeom>
          <a:ln>
            <a:solidFill>
              <a:schemeClr val="bg1"/>
            </a:solidFill>
          </a:ln>
        </p:spPr>
      </p:pic>
      <p:sp>
        <p:nvSpPr>
          <p:cNvPr id="7" name="Title 1">
            <a:extLst>
              <a:ext uri="{FF2B5EF4-FFF2-40B4-BE49-F238E27FC236}">
                <a16:creationId xmlns:a16="http://schemas.microsoft.com/office/drawing/2014/main" id="{4269D4CE-14D5-4885-916F-A9B456B8DBE2}"/>
              </a:ext>
            </a:extLst>
          </p:cNvPr>
          <p:cNvSpPr txBox="1">
            <a:spLocks/>
          </p:cNvSpPr>
          <p:nvPr/>
        </p:nvSpPr>
        <p:spPr>
          <a:xfrm>
            <a:off x="674528" y="431856"/>
            <a:ext cx="10882365" cy="777240"/>
          </a:xfrm>
          <a:prstGeom prst="rect">
            <a:avLst/>
          </a:prstGeom>
        </p:spPr>
        <p:txBody>
          <a:bodyPr anchor="ctr" anchorCtr="0"/>
          <a:lstStyle>
            <a:lvl1pPr algn="ctr" defTabSz="914400" rtl="0" eaLnBrk="1" latinLnBrk="0" hangingPunct="1">
              <a:lnSpc>
                <a:spcPts val="4400"/>
              </a:lnSpc>
              <a:spcBef>
                <a:spcPct val="0"/>
              </a:spcBef>
              <a:buNone/>
              <a:defRPr sz="4500" b="1" kern="1200" baseline="0">
                <a:solidFill>
                  <a:srgbClr val="00416A"/>
                </a:solidFill>
                <a:latin typeface="Arial Narrow" panose="020B0606020202030204" pitchFamily="34" charset="0"/>
                <a:ea typeface="+mj-ea"/>
                <a:cs typeface="+mj-cs"/>
              </a:defRPr>
            </a:lvl1pPr>
          </a:lstStyle>
          <a:p>
            <a:r>
              <a:rPr lang="en-US" sz="4800" dirty="0"/>
              <a:t>Region outreach during highway projects</a:t>
            </a:r>
          </a:p>
        </p:txBody>
      </p:sp>
      <p:pic>
        <p:nvPicPr>
          <p:cNvPr id="8" name="Picture 7">
            <a:extLst>
              <a:ext uri="{FF2B5EF4-FFF2-40B4-BE49-F238E27FC236}">
                <a16:creationId xmlns:a16="http://schemas.microsoft.com/office/drawing/2014/main" id="{165CAE99-6857-45BF-8B0B-CECDC4004745}"/>
              </a:ext>
            </a:extLst>
          </p:cNvPr>
          <p:cNvPicPr>
            <a:picLocks noChangeAspect="1"/>
          </p:cNvPicPr>
          <p:nvPr/>
        </p:nvPicPr>
        <p:blipFill>
          <a:blip r:embed="rId7"/>
          <a:stretch>
            <a:fillRect/>
          </a:stretch>
        </p:blipFill>
        <p:spPr>
          <a:xfrm>
            <a:off x="175893" y="1170015"/>
            <a:ext cx="3858554" cy="2608632"/>
          </a:xfrm>
          <a:prstGeom prst="rect">
            <a:avLst/>
          </a:prstGeom>
          <a:ln>
            <a:solidFill>
              <a:schemeClr val="bg1"/>
            </a:solidFill>
          </a:ln>
        </p:spPr>
      </p:pic>
    </p:spTree>
    <p:extLst>
      <p:ext uri="{BB962C8B-B14F-4D97-AF65-F5344CB8AC3E}">
        <p14:creationId xmlns:p14="http://schemas.microsoft.com/office/powerpoint/2010/main" val="3712891961"/>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912401-984D-4F08-826D-A9C9C39B9404}"/>
              </a:ext>
            </a:extLst>
          </p:cNvPr>
          <p:cNvSpPr>
            <a:spLocks noGrp="1"/>
          </p:cNvSpPr>
          <p:nvPr>
            <p:ph idx="1"/>
          </p:nvPr>
        </p:nvSpPr>
        <p:spPr>
          <a:xfrm>
            <a:off x="783771" y="1450904"/>
            <a:ext cx="9255579" cy="5186434"/>
          </a:xfrm>
        </p:spPr>
        <p:txBody>
          <a:bodyPr/>
          <a:lstStyle/>
          <a:p>
            <a:pPr marL="0" indent="0">
              <a:buNone/>
            </a:pPr>
            <a:r>
              <a:rPr lang="en-US" sz="3600" dirty="0"/>
              <a:t>Facebook is a best practice </a:t>
            </a:r>
            <a:br>
              <a:rPr lang="en-US" sz="3600" dirty="0"/>
            </a:br>
            <a:r>
              <a:rPr lang="en-US" sz="3600" dirty="0"/>
              <a:t>for mega/major projects </a:t>
            </a:r>
            <a:br>
              <a:rPr lang="en-US" sz="3600" dirty="0"/>
            </a:br>
            <a:r>
              <a:rPr lang="en-US" sz="3600" dirty="0"/>
              <a:t>across the state.</a:t>
            </a:r>
          </a:p>
        </p:txBody>
      </p:sp>
      <p:pic>
        <p:nvPicPr>
          <p:cNvPr id="4" name="Picture 3">
            <a:extLst>
              <a:ext uri="{FF2B5EF4-FFF2-40B4-BE49-F238E27FC236}">
                <a16:creationId xmlns:a16="http://schemas.microsoft.com/office/drawing/2014/main" id="{3ADDDC83-7765-469C-A286-1A76B3F2A1CF}"/>
              </a:ext>
            </a:extLst>
          </p:cNvPr>
          <p:cNvPicPr>
            <a:picLocks noChangeAspect="1"/>
          </p:cNvPicPr>
          <p:nvPr/>
        </p:nvPicPr>
        <p:blipFill>
          <a:blip r:embed="rId3"/>
          <a:stretch>
            <a:fillRect/>
          </a:stretch>
        </p:blipFill>
        <p:spPr>
          <a:xfrm>
            <a:off x="6310388" y="1302384"/>
            <a:ext cx="4948862" cy="2836776"/>
          </a:xfrm>
          <a:prstGeom prst="rect">
            <a:avLst/>
          </a:prstGeom>
          <a:ln>
            <a:solidFill>
              <a:schemeClr val="bg1"/>
            </a:solidFill>
          </a:ln>
        </p:spPr>
      </p:pic>
      <p:pic>
        <p:nvPicPr>
          <p:cNvPr id="5" name="Picture 4">
            <a:extLst>
              <a:ext uri="{FF2B5EF4-FFF2-40B4-BE49-F238E27FC236}">
                <a16:creationId xmlns:a16="http://schemas.microsoft.com/office/drawing/2014/main" id="{8BAA2F43-2ED0-4BC9-B2E3-CF723AD05EA2}"/>
              </a:ext>
            </a:extLst>
          </p:cNvPr>
          <p:cNvPicPr>
            <a:picLocks noChangeAspect="1"/>
          </p:cNvPicPr>
          <p:nvPr/>
        </p:nvPicPr>
        <p:blipFill>
          <a:blip r:embed="rId4"/>
          <a:stretch>
            <a:fillRect/>
          </a:stretch>
        </p:blipFill>
        <p:spPr>
          <a:xfrm>
            <a:off x="7169698" y="2720772"/>
            <a:ext cx="3801710" cy="3597318"/>
          </a:xfrm>
          <a:prstGeom prst="rect">
            <a:avLst/>
          </a:prstGeom>
          <a:ln>
            <a:solidFill>
              <a:schemeClr val="bg1"/>
            </a:solidFill>
          </a:ln>
        </p:spPr>
      </p:pic>
      <p:pic>
        <p:nvPicPr>
          <p:cNvPr id="6" name="Picture 5">
            <a:extLst>
              <a:ext uri="{FF2B5EF4-FFF2-40B4-BE49-F238E27FC236}">
                <a16:creationId xmlns:a16="http://schemas.microsoft.com/office/drawing/2014/main" id="{7808862E-F85C-4A0B-B91A-13E89D2B3F44}"/>
              </a:ext>
            </a:extLst>
          </p:cNvPr>
          <p:cNvPicPr>
            <a:picLocks noChangeAspect="1"/>
          </p:cNvPicPr>
          <p:nvPr/>
        </p:nvPicPr>
        <p:blipFill>
          <a:blip r:embed="rId5"/>
          <a:stretch>
            <a:fillRect/>
          </a:stretch>
        </p:blipFill>
        <p:spPr>
          <a:xfrm>
            <a:off x="744726" y="3043718"/>
            <a:ext cx="3712804" cy="3593620"/>
          </a:xfrm>
          <a:prstGeom prst="rect">
            <a:avLst/>
          </a:prstGeom>
          <a:ln>
            <a:solidFill>
              <a:schemeClr val="bg1"/>
            </a:solidFill>
          </a:ln>
        </p:spPr>
      </p:pic>
      <p:pic>
        <p:nvPicPr>
          <p:cNvPr id="7" name="Picture 6">
            <a:extLst>
              <a:ext uri="{FF2B5EF4-FFF2-40B4-BE49-F238E27FC236}">
                <a16:creationId xmlns:a16="http://schemas.microsoft.com/office/drawing/2014/main" id="{765A417B-CC76-4902-8231-29376664655D}"/>
              </a:ext>
            </a:extLst>
          </p:cNvPr>
          <p:cNvPicPr>
            <a:picLocks noChangeAspect="1"/>
          </p:cNvPicPr>
          <p:nvPr/>
        </p:nvPicPr>
        <p:blipFill>
          <a:blip r:embed="rId6"/>
          <a:stretch>
            <a:fillRect/>
          </a:stretch>
        </p:blipFill>
        <p:spPr>
          <a:xfrm>
            <a:off x="3821028" y="4396784"/>
            <a:ext cx="4978720" cy="2400178"/>
          </a:xfrm>
          <a:prstGeom prst="rect">
            <a:avLst/>
          </a:prstGeom>
          <a:ln>
            <a:solidFill>
              <a:schemeClr val="bg1"/>
            </a:solidFill>
          </a:ln>
        </p:spPr>
      </p:pic>
      <p:sp>
        <p:nvSpPr>
          <p:cNvPr id="11" name="Title 1">
            <a:extLst>
              <a:ext uri="{FF2B5EF4-FFF2-40B4-BE49-F238E27FC236}">
                <a16:creationId xmlns:a16="http://schemas.microsoft.com/office/drawing/2014/main" id="{B6EC26D6-39BC-4E7B-903B-6C389E5F7925}"/>
              </a:ext>
            </a:extLst>
          </p:cNvPr>
          <p:cNvSpPr txBox="1">
            <a:spLocks/>
          </p:cNvSpPr>
          <p:nvPr/>
        </p:nvSpPr>
        <p:spPr>
          <a:xfrm>
            <a:off x="674528" y="431856"/>
            <a:ext cx="10882365" cy="777240"/>
          </a:xfrm>
          <a:prstGeom prst="rect">
            <a:avLst/>
          </a:prstGeom>
        </p:spPr>
        <p:txBody>
          <a:bodyPr anchor="ctr" anchorCtr="0"/>
          <a:lstStyle>
            <a:lvl1pPr algn="ctr" defTabSz="914400" rtl="0" eaLnBrk="1" latinLnBrk="0" hangingPunct="1">
              <a:lnSpc>
                <a:spcPts val="4400"/>
              </a:lnSpc>
              <a:spcBef>
                <a:spcPct val="0"/>
              </a:spcBef>
              <a:buNone/>
              <a:defRPr sz="4500" b="1" kern="1200" baseline="0">
                <a:solidFill>
                  <a:srgbClr val="00416A"/>
                </a:solidFill>
                <a:latin typeface="Arial Narrow" panose="020B0606020202030204" pitchFamily="34" charset="0"/>
                <a:ea typeface="+mj-ea"/>
                <a:cs typeface="+mj-cs"/>
              </a:defRPr>
            </a:lvl1pPr>
          </a:lstStyle>
          <a:p>
            <a:r>
              <a:rPr lang="en-US" sz="4800" dirty="0"/>
              <a:t>Region outreach during highway projects</a:t>
            </a:r>
          </a:p>
        </p:txBody>
      </p:sp>
    </p:spTree>
    <p:extLst>
      <p:ext uri="{BB962C8B-B14F-4D97-AF65-F5344CB8AC3E}">
        <p14:creationId xmlns:p14="http://schemas.microsoft.com/office/powerpoint/2010/main" val="491919749"/>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7EEE7-1539-4286-BD4C-DDEF2E523F9F}"/>
              </a:ext>
            </a:extLst>
          </p:cNvPr>
          <p:cNvSpPr>
            <a:spLocks noGrp="1"/>
          </p:cNvSpPr>
          <p:nvPr>
            <p:ph type="title"/>
          </p:nvPr>
        </p:nvSpPr>
        <p:spPr>
          <a:xfrm>
            <a:off x="1536744" y="195061"/>
            <a:ext cx="9118512" cy="1102042"/>
          </a:xfrm>
        </p:spPr>
        <p:txBody>
          <a:bodyPr/>
          <a:lstStyle/>
          <a:p>
            <a:r>
              <a:rPr lang="en-US" sz="4800" dirty="0"/>
              <a:t>Verona Road opens to full capacity!</a:t>
            </a:r>
          </a:p>
        </p:txBody>
      </p:sp>
      <p:pic>
        <p:nvPicPr>
          <p:cNvPr id="5" name="Picture 4">
            <a:extLst>
              <a:ext uri="{FF2B5EF4-FFF2-40B4-BE49-F238E27FC236}">
                <a16:creationId xmlns:a16="http://schemas.microsoft.com/office/drawing/2014/main" id="{F733E4EB-3528-415D-AE53-3E2B71E19698}"/>
              </a:ext>
            </a:extLst>
          </p:cNvPr>
          <p:cNvPicPr/>
          <p:nvPr/>
        </p:nvPicPr>
        <p:blipFill>
          <a:blip r:embed="rId3">
            <a:extLst>
              <a:ext uri="{28A0092B-C50C-407E-A947-70E740481C1C}">
                <a14:useLocalDpi xmlns:a14="http://schemas.microsoft.com/office/drawing/2010/main" val="0"/>
              </a:ext>
            </a:extLst>
          </a:blip>
          <a:stretch>
            <a:fillRect/>
          </a:stretch>
        </p:blipFill>
        <p:spPr>
          <a:xfrm>
            <a:off x="7295103" y="1285874"/>
            <a:ext cx="3397724" cy="5377065"/>
          </a:xfrm>
          <a:prstGeom prst="rect">
            <a:avLst/>
          </a:prstGeom>
          <a:ln>
            <a:solidFill>
              <a:schemeClr val="bg1"/>
            </a:solidFill>
          </a:ln>
        </p:spPr>
      </p:pic>
      <p:pic>
        <p:nvPicPr>
          <p:cNvPr id="8" name="Content Placeholder 7">
            <a:extLst>
              <a:ext uri="{FF2B5EF4-FFF2-40B4-BE49-F238E27FC236}">
                <a16:creationId xmlns:a16="http://schemas.microsoft.com/office/drawing/2014/main" id="{1BABDA3F-4C32-46BD-BD82-EA7876645E28}"/>
              </a:ext>
            </a:extLst>
          </p:cNvPr>
          <p:cNvPicPr>
            <a:picLocks noGrp="1" noChangeAspect="1"/>
          </p:cNvPicPr>
          <p:nvPr>
            <p:ph idx="1"/>
          </p:nvPr>
        </p:nvPicPr>
        <p:blipFill>
          <a:blip r:embed="rId4"/>
          <a:stretch>
            <a:fillRect/>
          </a:stretch>
        </p:blipFill>
        <p:spPr>
          <a:xfrm>
            <a:off x="1358496" y="1285874"/>
            <a:ext cx="4538228" cy="5377065"/>
          </a:xfrm>
          <a:prstGeom prst="rect">
            <a:avLst/>
          </a:prstGeom>
          <a:ln>
            <a:solidFill>
              <a:schemeClr val="bg1"/>
            </a:solidFill>
          </a:ln>
        </p:spPr>
      </p:pic>
    </p:spTree>
    <p:extLst>
      <p:ext uri="{BB962C8B-B14F-4D97-AF65-F5344CB8AC3E}">
        <p14:creationId xmlns:p14="http://schemas.microsoft.com/office/powerpoint/2010/main" val="812900837"/>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A6E6-2BD4-4187-BF77-6E7EC10061F7}"/>
              </a:ext>
            </a:extLst>
          </p:cNvPr>
          <p:cNvSpPr>
            <a:spLocks noGrp="1"/>
          </p:cNvSpPr>
          <p:nvPr>
            <p:ph type="title"/>
          </p:nvPr>
        </p:nvSpPr>
        <p:spPr>
          <a:xfrm>
            <a:off x="2104817" y="391478"/>
            <a:ext cx="8401469" cy="624840"/>
          </a:xfrm>
        </p:spPr>
        <p:txBody>
          <a:bodyPr/>
          <a:lstStyle/>
          <a:p>
            <a:r>
              <a:rPr lang="en-US" sz="4800" dirty="0"/>
              <a:t>Slower speed, faster engagement</a:t>
            </a:r>
          </a:p>
        </p:txBody>
      </p:sp>
      <p:pic>
        <p:nvPicPr>
          <p:cNvPr id="5" name="Picture 4">
            <a:extLst>
              <a:ext uri="{FF2B5EF4-FFF2-40B4-BE49-F238E27FC236}">
                <a16:creationId xmlns:a16="http://schemas.microsoft.com/office/drawing/2014/main" id="{3AA7F409-CEB3-43DA-97AC-46BADD252161}"/>
              </a:ext>
            </a:extLst>
          </p:cNvPr>
          <p:cNvPicPr/>
          <p:nvPr/>
        </p:nvPicPr>
        <p:blipFill>
          <a:blip r:embed="rId3"/>
          <a:stretch>
            <a:fillRect/>
          </a:stretch>
        </p:blipFill>
        <p:spPr>
          <a:xfrm>
            <a:off x="7399145" y="1193360"/>
            <a:ext cx="3392784" cy="5622218"/>
          </a:xfrm>
          <a:prstGeom prst="rect">
            <a:avLst/>
          </a:prstGeom>
          <a:ln>
            <a:solidFill>
              <a:schemeClr val="bg1"/>
            </a:solidFill>
          </a:ln>
        </p:spPr>
      </p:pic>
      <p:pic>
        <p:nvPicPr>
          <p:cNvPr id="9" name="Content Placeholder 8">
            <a:extLst>
              <a:ext uri="{FF2B5EF4-FFF2-40B4-BE49-F238E27FC236}">
                <a16:creationId xmlns:a16="http://schemas.microsoft.com/office/drawing/2014/main" id="{E63BEC29-F1B1-47AD-8C5F-DDF8E07B8338}"/>
              </a:ext>
            </a:extLst>
          </p:cNvPr>
          <p:cNvPicPr>
            <a:picLocks noGrp="1" noChangeAspect="1"/>
          </p:cNvPicPr>
          <p:nvPr>
            <p:ph idx="1"/>
          </p:nvPr>
        </p:nvPicPr>
        <p:blipFill>
          <a:blip r:embed="rId4"/>
          <a:stretch>
            <a:fillRect/>
          </a:stretch>
        </p:blipFill>
        <p:spPr>
          <a:xfrm>
            <a:off x="1635997" y="1193360"/>
            <a:ext cx="4499152" cy="5622218"/>
          </a:xfrm>
          <a:prstGeom prst="rect">
            <a:avLst/>
          </a:prstGeom>
          <a:ln>
            <a:solidFill>
              <a:schemeClr val="bg1"/>
            </a:solidFill>
          </a:ln>
        </p:spPr>
      </p:pic>
      <p:sp>
        <p:nvSpPr>
          <p:cNvPr id="10" name="Rectangle: Rounded Corners 9">
            <a:extLst>
              <a:ext uri="{FF2B5EF4-FFF2-40B4-BE49-F238E27FC236}">
                <a16:creationId xmlns:a16="http://schemas.microsoft.com/office/drawing/2014/main" id="{2BC2E020-A0BE-47DA-8326-6C06CD4F86A3}"/>
              </a:ext>
            </a:extLst>
          </p:cNvPr>
          <p:cNvSpPr/>
          <p:nvPr/>
        </p:nvSpPr>
        <p:spPr>
          <a:xfrm>
            <a:off x="4180114" y="1336431"/>
            <a:ext cx="910632" cy="24471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73388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0CE9F-53F8-4AB3-9867-A0FDE36A9BCC}"/>
              </a:ext>
            </a:extLst>
          </p:cNvPr>
          <p:cNvSpPr>
            <a:spLocks noGrp="1"/>
          </p:cNvSpPr>
          <p:nvPr>
            <p:ph type="title"/>
          </p:nvPr>
        </p:nvSpPr>
        <p:spPr>
          <a:xfrm>
            <a:off x="2152650" y="270511"/>
            <a:ext cx="7886700" cy="501074"/>
          </a:xfrm>
        </p:spPr>
        <p:txBody>
          <a:bodyPr/>
          <a:lstStyle/>
          <a:p>
            <a:r>
              <a:rPr lang="en-US" sz="4800" dirty="0"/>
              <a:t>Multiple reactions on Facebook</a:t>
            </a:r>
          </a:p>
        </p:txBody>
      </p:sp>
      <p:pic>
        <p:nvPicPr>
          <p:cNvPr id="8" name="Content Placeholder 7">
            <a:extLst>
              <a:ext uri="{FF2B5EF4-FFF2-40B4-BE49-F238E27FC236}">
                <a16:creationId xmlns:a16="http://schemas.microsoft.com/office/drawing/2014/main" id="{5632DB41-83CA-4545-A0F8-B62DA44CD38F}"/>
              </a:ext>
            </a:extLst>
          </p:cNvPr>
          <p:cNvPicPr>
            <a:picLocks noGrp="1" noChangeAspect="1"/>
          </p:cNvPicPr>
          <p:nvPr>
            <p:ph idx="1"/>
          </p:nvPr>
        </p:nvPicPr>
        <p:blipFill>
          <a:blip r:embed="rId3"/>
          <a:stretch>
            <a:fillRect/>
          </a:stretch>
        </p:blipFill>
        <p:spPr>
          <a:xfrm>
            <a:off x="598088" y="846748"/>
            <a:ext cx="4616566" cy="5893472"/>
          </a:xfrm>
          <a:prstGeom prst="rect">
            <a:avLst/>
          </a:prstGeom>
          <a:ln>
            <a:solidFill>
              <a:schemeClr val="bg1"/>
            </a:solidFill>
          </a:ln>
        </p:spPr>
      </p:pic>
      <p:pic>
        <p:nvPicPr>
          <p:cNvPr id="9" name="Picture 8">
            <a:extLst>
              <a:ext uri="{FF2B5EF4-FFF2-40B4-BE49-F238E27FC236}">
                <a16:creationId xmlns:a16="http://schemas.microsoft.com/office/drawing/2014/main" id="{FA65F96D-2422-488C-9880-E7640F3A3BF8}"/>
              </a:ext>
            </a:extLst>
          </p:cNvPr>
          <p:cNvPicPr>
            <a:picLocks noChangeAspect="1"/>
          </p:cNvPicPr>
          <p:nvPr/>
        </p:nvPicPr>
        <p:blipFill>
          <a:blip r:embed="rId4"/>
          <a:stretch>
            <a:fillRect/>
          </a:stretch>
        </p:blipFill>
        <p:spPr>
          <a:xfrm>
            <a:off x="6238354" y="846748"/>
            <a:ext cx="5355558" cy="5893472"/>
          </a:xfrm>
          <a:prstGeom prst="rect">
            <a:avLst/>
          </a:prstGeom>
          <a:ln>
            <a:solidFill>
              <a:schemeClr val="bg1"/>
            </a:solidFill>
          </a:ln>
        </p:spPr>
      </p:pic>
      <p:pic>
        <p:nvPicPr>
          <p:cNvPr id="4" name="Picture 3">
            <a:extLst>
              <a:ext uri="{FF2B5EF4-FFF2-40B4-BE49-F238E27FC236}">
                <a16:creationId xmlns:a16="http://schemas.microsoft.com/office/drawing/2014/main" id="{CB94CCF2-E9A0-44A1-9945-41AA28E258E7}"/>
              </a:ext>
            </a:extLst>
          </p:cNvPr>
          <p:cNvPicPr>
            <a:picLocks noChangeAspect="1"/>
          </p:cNvPicPr>
          <p:nvPr/>
        </p:nvPicPr>
        <p:blipFill>
          <a:blip r:embed="rId5"/>
          <a:stretch>
            <a:fillRect/>
          </a:stretch>
        </p:blipFill>
        <p:spPr>
          <a:xfrm>
            <a:off x="3248024" y="1091766"/>
            <a:ext cx="1966629" cy="5403436"/>
          </a:xfrm>
          <a:prstGeom prst="rect">
            <a:avLst/>
          </a:prstGeom>
        </p:spPr>
      </p:pic>
      <p:pic>
        <p:nvPicPr>
          <p:cNvPr id="5" name="Picture 4">
            <a:extLst>
              <a:ext uri="{FF2B5EF4-FFF2-40B4-BE49-F238E27FC236}">
                <a16:creationId xmlns:a16="http://schemas.microsoft.com/office/drawing/2014/main" id="{3971FD13-EBD4-4B25-A0E2-DF8AA1925897}"/>
              </a:ext>
            </a:extLst>
          </p:cNvPr>
          <p:cNvPicPr>
            <a:picLocks noChangeAspect="1"/>
          </p:cNvPicPr>
          <p:nvPr/>
        </p:nvPicPr>
        <p:blipFill>
          <a:blip r:embed="rId6"/>
          <a:stretch>
            <a:fillRect/>
          </a:stretch>
        </p:blipFill>
        <p:spPr>
          <a:xfrm>
            <a:off x="9252858" y="1091766"/>
            <a:ext cx="2341054" cy="5437310"/>
          </a:xfrm>
          <a:prstGeom prst="rect">
            <a:avLst/>
          </a:prstGeom>
        </p:spPr>
      </p:pic>
    </p:spTree>
    <p:extLst>
      <p:ext uri="{BB962C8B-B14F-4D97-AF65-F5344CB8AC3E}">
        <p14:creationId xmlns:p14="http://schemas.microsoft.com/office/powerpoint/2010/main" val="1617755206"/>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12046-B0C7-45AC-9A38-67A28F0F1DC9}"/>
              </a:ext>
            </a:extLst>
          </p:cNvPr>
          <p:cNvSpPr>
            <a:spLocks noGrp="1"/>
          </p:cNvSpPr>
          <p:nvPr>
            <p:ph type="title"/>
          </p:nvPr>
        </p:nvSpPr>
        <p:spPr>
          <a:xfrm>
            <a:off x="2152650" y="220982"/>
            <a:ext cx="7886700" cy="746759"/>
          </a:xfrm>
        </p:spPr>
        <p:txBody>
          <a:bodyPr/>
          <a:lstStyle/>
          <a:p>
            <a:r>
              <a:rPr lang="en-US" sz="4800" dirty="0"/>
              <a:t>Safety first</a:t>
            </a:r>
          </a:p>
        </p:txBody>
      </p:sp>
      <p:sp>
        <p:nvSpPr>
          <p:cNvPr id="3" name="Content Placeholder 2">
            <a:extLst>
              <a:ext uri="{FF2B5EF4-FFF2-40B4-BE49-F238E27FC236}">
                <a16:creationId xmlns:a16="http://schemas.microsoft.com/office/drawing/2014/main" id="{18F0F29C-CA2B-46B3-AF70-1712663F790D}"/>
              </a:ext>
            </a:extLst>
          </p:cNvPr>
          <p:cNvSpPr>
            <a:spLocks noGrp="1"/>
          </p:cNvSpPr>
          <p:nvPr>
            <p:ph idx="1"/>
          </p:nvPr>
        </p:nvSpPr>
        <p:spPr>
          <a:xfrm>
            <a:off x="764722" y="963292"/>
            <a:ext cx="10662556" cy="5669917"/>
          </a:xfrm>
        </p:spPr>
        <p:txBody>
          <a:bodyPr/>
          <a:lstStyle/>
          <a:p>
            <a:pPr marL="0" indent="0" algn="ctr">
              <a:buNone/>
            </a:pPr>
            <a:r>
              <a:rPr lang="en-US" sz="3600" dirty="0"/>
              <a:t>Please keep your </a:t>
            </a:r>
            <a:r>
              <a:rPr lang="en-US" sz="3600" b="1" u="sng" dirty="0">
                <a:solidFill>
                  <a:srgbClr val="A0284C"/>
                </a:solidFill>
              </a:rPr>
              <a:t>head up</a:t>
            </a:r>
            <a:r>
              <a:rPr lang="en-US" sz="3600" b="1" dirty="0"/>
              <a:t> </a:t>
            </a:r>
            <a:r>
              <a:rPr lang="en-US" sz="3600" dirty="0"/>
              <a:t>and</a:t>
            </a:r>
            <a:r>
              <a:rPr lang="en-US" sz="3600" b="1" dirty="0"/>
              <a:t> </a:t>
            </a:r>
            <a:r>
              <a:rPr lang="en-US" sz="3600" b="1" u="sng" dirty="0">
                <a:solidFill>
                  <a:srgbClr val="A0284C"/>
                </a:solidFill>
              </a:rPr>
              <a:t>phone down</a:t>
            </a:r>
            <a:r>
              <a:rPr lang="en-US" sz="3600" dirty="0">
                <a:solidFill>
                  <a:srgbClr val="A0284C"/>
                </a:solidFill>
              </a:rPr>
              <a:t> </a:t>
            </a:r>
            <a:r>
              <a:rPr lang="en-US" sz="3600" dirty="0"/>
              <a:t>when </a:t>
            </a:r>
            <a:br>
              <a:rPr lang="en-US" sz="3600" dirty="0"/>
            </a:br>
            <a:r>
              <a:rPr lang="en-US" sz="3600" dirty="0"/>
              <a:t>driving – especially in work zones!</a:t>
            </a:r>
          </a:p>
        </p:txBody>
      </p:sp>
      <p:pic>
        <p:nvPicPr>
          <p:cNvPr id="5" name="Picture 4">
            <a:extLst>
              <a:ext uri="{FF2B5EF4-FFF2-40B4-BE49-F238E27FC236}">
                <a16:creationId xmlns:a16="http://schemas.microsoft.com/office/drawing/2014/main" id="{56442E6E-C69C-4FB6-AF18-9D537F0C5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7297" y="2036703"/>
            <a:ext cx="7237406" cy="4596506"/>
          </a:xfrm>
          <a:prstGeom prst="rect">
            <a:avLst/>
          </a:prstGeom>
          <a:ln>
            <a:solidFill>
              <a:schemeClr val="bg1"/>
            </a:solidFill>
          </a:ln>
        </p:spPr>
      </p:pic>
    </p:spTree>
    <p:extLst>
      <p:ext uri="{BB962C8B-B14F-4D97-AF65-F5344CB8AC3E}">
        <p14:creationId xmlns:p14="http://schemas.microsoft.com/office/powerpoint/2010/main" val="1823056718"/>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B4229-BF57-4671-8AFC-630AA881A96A}"/>
              </a:ext>
            </a:extLst>
          </p:cNvPr>
          <p:cNvSpPr>
            <a:spLocks noGrp="1"/>
          </p:cNvSpPr>
          <p:nvPr>
            <p:ph type="title"/>
          </p:nvPr>
        </p:nvSpPr>
        <p:spPr>
          <a:xfrm>
            <a:off x="594360" y="192426"/>
            <a:ext cx="10972800" cy="1325563"/>
          </a:xfrm>
        </p:spPr>
        <p:txBody>
          <a:bodyPr/>
          <a:lstStyle/>
          <a:p>
            <a:r>
              <a:rPr lang="en-US" sz="4800" dirty="0"/>
              <a:t>Before we get started…</a:t>
            </a:r>
          </a:p>
        </p:txBody>
      </p:sp>
      <p:sp>
        <p:nvSpPr>
          <p:cNvPr id="8" name="Content Placeholder 7">
            <a:extLst>
              <a:ext uri="{FF2B5EF4-FFF2-40B4-BE49-F238E27FC236}">
                <a16:creationId xmlns:a16="http://schemas.microsoft.com/office/drawing/2014/main" id="{B2904A36-07C2-425A-A39D-A7633D971BC0}"/>
              </a:ext>
            </a:extLst>
          </p:cNvPr>
          <p:cNvSpPr>
            <a:spLocks noGrp="1"/>
          </p:cNvSpPr>
          <p:nvPr>
            <p:ph idx="1"/>
          </p:nvPr>
        </p:nvSpPr>
        <p:spPr>
          <a:xfrm>
            <a:off x="594360" y="1517989"/>
            <a:ext cx="10972800" cy="4832569"/>
          </a:xfrm>
        </p:spPr>
        <p:txBody>
          <a:bodyPr anchor="t"/>
          <a:lstStyle/>
          <a:p>
            <a:pPr marL="514350" indent="-514350">
              <a:buFont typeface="+mj-lt"/>
              <a:buAutoNum type="arabicPeriod"/>
            </a:pPr>
            <a:r>
              <a:rPr lang="en-US" sz="3600" dirty="0"/>
              <a:t>Who has Facebook; Twitter or LinkedIn?</a:t>
            </a:r>
          </a:p>
          <a:p>
            <a:pPr marL="971550" lvl="1" indent="-514350">
              <a:buFont typeface="+mj-lt"/>
              <a:buAutoNum type="arabicPeriod"/>
            </a:pPr>
            <a:endParaRPr lang="en-US" sz="2400" dirty="0"/>
          </a:p>
          <a:p>
            <a:pPr marL="514350" indent="-514350">
              <a:buFont typeface="+mj-lt"/>
              <a:buAutoNum type="arabicPeriod"/>
            </a:pPr>
            <a:r>
              <a:rPr lang="en-US" sz="3600" dirty="0">
                <a:latin typeface="Arial Narrow"/>
              </a:rPr>
              <a:t>Does your company have a social media presence?</a:t>
            </a:r>
          </a:p>
          <a:p>
            <a:pPr marL="514350" indent="-514350">
              <a:buFont typeface="+mj-lt"/>
              <a:buAutoNum type="arabicPeriod"/>
            </a:pPr>
            <a:endParaRPr lang="en-US" sz="2400" dirty="0">
              <a:latin typeface="Arial Narrow"/>
            </a:endParaRPr>
          </a:p>
          <a:p>
            <a:pPr marL="514350" indent="-514350">
              <a:spcBef>
                <a:spcPts val="1000"/>
              </a:spcBef>
              <a:buAutoNum type="arabicPeriod"/>
            </a:pPr>
            <a:r>
              <a:rPr lang="en-US" sz="3600" dirty="0">
                <a:latin typeface="Arial Narrow"/>
              </a:rPr>
              <a:t>Can social media influence public perception?</a:t>
            </a:r>
          </a:p>
          <a:p>
            <a:pPr marL="971550" lvl="1" indent="-514350">
              <a:buFont typeface="+mj-lt"/>
              <a:buAutoNum type="alphaLcPeriod"/>
            </a:pPr>
            <a:r>
              <a:rPr lang="en-US" sz="3600" dirty="0">
                <a:latin typeface="Arial Narrow"/>
              </a:rPr>
              <a:t>How about as it relates to government, state agencies or transportation?</a:t>
            </a:r>
          </a:p>
          <a:p>
            <a:pPr marL="971550" lvl="1" indent="-514350">
              <a:buAutoNum type="alphaLcPeriod"/>
            </a:pPr>
            <a:endParaRPr lang="en-US" sz="2400" dirty="0">
              <a:latin typeface="Arial Narrow"/>
            </a:endParaRPr>
          </a:p>
          <a:p>
            <a:pPr marL="514350" indent="-514350">
              <a:buFont typeface="+mj-lt"/>
              <a:buAutoNum type="arabicPeriod"/>
            </a:pPr>
            <a:r>
              <a:rPr lang="en-US" sz="3600" dirty="0"/>
              <a:t>Is social media an integral communication piece of the transportation world?</a:t>
            </a:r>
          </a:p>
        </p:txBody>
      </p:sp>
    </p:spTree>
    <p:extLst>
      <p:ext uri="{BB962C8B-B14F-4D97-AF65-F5344CB8AC3E}">
        <p14:creationId xmlns:p14="http://schemas.microsoft.com/office/powerpoint/2010/main" val="36460865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anim calcmode="lin" valueType="num">
                                      <p:cBhvr>
                                        <p:cTn id="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4" end="4"/>
                                            </p:txEl>
                                          </p:spTgt>
                                        </p:tgtEl>
                                        <p:attrNameLst>
                                          <p:attrName>style.visibility</p:attrName>
                                        </p:attrNameLst>
                                      </p:cBhvr>
                                      <p:to>
                                        <p:strVal val="visible"/>
                                      </p:to>
                                    </p:set>
                                    <p:animEffect transition="in" filter="fade">
                                      <p:cBhvr>
                                        <p:cTn id="14" dur="1000"/>
                                        <p:tgtEl>
                                          <p:spTgt spid="8">
                                            <p:txEl>
                                              <p:pRg st="4" end="4"/>
                                            </p:txEl>
                                          </p:spTgt>
                                        </p:tgtEl>
                                      </p:cBhvr>
                                    </p:animEffect>
                                    <p:anim calcmode="lin" valueType="num">
                                      <p:cBhvr>
                                        <p:cTn id="15"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Effect transition="in" filter="fade">
                                      <p:cBhvr>
                                        <p:cTn id="21" dur="1000"/>
                                        <p:tgtEl>
                                          <p:spTgt spid="8">
                                            <p:txEl>
                                              <p:pRg st="5" end="5"/>
                                            </p:txEl>
                                          </p:spTgt>
                                        </p:tgtEl>
                                      </p:cBhvr>
                                    </p:animEffect>
                                    <p:anim calcmode="lin" valueType="num">
                                      <p:cBhvr>
                                        <p:cTn id="22"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7" end="7"/>
                                            </p:txEl>
                                          </p:spTgt>
                                        </p:tgtEl>
                                        <p:attrNameLst>
                                          <p:attrName>style.visibility</p:attrName>
                                        </p:attrNameLst>
                                      </p:cBhvr>
                                      <p:to>
                                        <p:strVal val="visible"/>
                                      </p:to>
                                    </p:set>
                                    <p:animEffect transition="in" filter="fade">
                                      <p:cBhvr>
                                        <p:cTn id="28" dur="1000"/>
                                        <p:tgtEl>
                                          <p:spTgt spid="8">
                                            <p:txEl>
                                              <p:pRg st="7" end="7"/>
                                            </p:txEl>
                                          </p:spTgt>
                                        </p:tgtEl>
                                      </p:cBhvr>
                                    </p:animEffect>
                                    <p:anim calcmode="lin" valueType="num">
                                      <p:cBhvr>
                                        <p:cTn id="29"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0662"/>
            <a:ext cx="10972800" cy="1325563"/>
          </a:xfrm>
        </p:spPr>
        <p:txBody>
          <a:bodyPr/>
          <a:lstStyle/>
          <a:p>
            <a:r>
              <a:rPr lang="en-US" sz="4800" dirty="0"/>
              <a:t>Going back to the questions…</a:t>
            </a:r>
          </a:p>
        </p:txBody>
      </p:sp>
      <p:sp>
        <p:nvSpPr>
          <p:cNvPr id="4" name="Content Placeholder 3"/>
          <p:cNvSpPr>
            <a:spLocks noGrp="1"/>
          </p:cNvSpPr>
          <p:nvPr>
            <p:ph idx="1"/>
          </p:nvPr>
        </p:nvSpPr>
        <p:spPr>
          <a:xfrm>
            <a:off x="425027" y="1515533"/>
            <a:ext cx="10972800" cy="5121805"/>
          </a:xfrm>
        </p:spPr>
        <p:txBody>
          <a:bodyPr/>
          <a:lstStyle/>
          <a:p>
            <a:pPr marL="514350" indent="-514350">
              <a:buFont typeface="+mj-lt"/>
              <a:buAutoNum type="arabicPeriod"/>
            </a:pPr>
            <a:r>
              <a:rPr lang="en-US" sz="3600" dirty="0"/>
              <a:t>Can social media influence public perception?</a:t>
            </a:r>
          </a:p>
          <a:p>
            <a:pPr marL="971550" lvl="1" indent="-514350">
              <a:buFont typeface="+mj-lt"/>
              <a:buAutoNum type="alphaLcPeriod"/>
            </a:pPr>
            <a:r>
              <a:rPr lang="en-US" sz="3200" dirty="0"/>
              <a:t>How about as it relates to government, state agencies or transportation?</a:t>
            </a:r>
          </a:p>
          <a:p>
            <a:pPr marL="971550" lvl="1" indent="-514350">
              <a:buFont typeface="+mj-lt"/>
              <a:buAutoNum type="alphaLcPeriod"/>
            </a:pPr>
            <a:endParaRPr lang="en-US" sz="3200" dirty="0"/>
          </a:p>
          <a:p>
            <a:pPr marL="514350" indent="-514350">
              <a:buFont typeface="+mj-lt"/>
              <a:buAutoNum type="arabicPeriod"/>
            </a:pPr>
            <a:r>
              <a:rPr lang="en-US" sz="3600" dirty="0"/>
              <a:t>Is social media an integral communication piece of the transportation world?</a:t>
            </a:r>
          </a:p>
          <a:p>
            <a:pPr marL="514350" indent="-514350">
              <a:buFont typeface="+mj-lt"/>
              <a:buAutoNum type="arabicPeriod"/>
            </a:pPr>
            <a:endParaRPr lang="en-US" sz="3600" dirty="0"/>
          </a:p>
          <a:p>
            <a:pPr marL="514350" indent="-514350">
              <a:buFont typeface="+mj-lt"/>
              <a:buAutoNum type="arabicPeriod"/>
            </a:pPr>
            <a:r>
              <a:rPr lang="en-US" sz="3600" dirty="0"/>
              <a:t>For your next highway project, will you make sure the WisDOT communication manager is involved?</a:t>
            </a:r>
          </a:p>
          <a:p>
            <a:endParaRPr lang="en-US" sz="3600" dirty="0"/>
          </a:p>
        </p:txBody>
      </p:sp>
    </p:spTree>
    <p:extLst>
      <p:ext uri="{BB962C8B-B14F-4D97-AF65-F5344CB8AC3E}">
        <p14:creationId xmlns:p14="http://schemas.microsoft.com/office/powerpoint/2010/main" val="29436455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2000"/>
                                        <p:tgtEl>
                                          <p:spTgt spid="4">
                                            <p:txEl>
                                              <p:pRg st="1" end="1"/>
                                            </p:txEl>
                                          </p:spTgt>
                                        </p:tgtEl>
                                      </p:cBhvr>
                                    </p:animEffect>
                                    <p:anim calcmode="lin" valueType="num">
                                      <p:cBhvr>
                                        <p:cTn id="14"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1000"/>
                                        <p:tgtEl>
                                          <p:spTgt spid="4">
                                            <p:txEl>
                                              <p:pRg st="3" end="3"/>
                                            </p:txEl>
                                          </p:spTgt>
                                        </p:tgtEl>
                                      </p:cBhvr>
                                    </p:animEffect>
                                    <p:anim calcmode="lin" valueType="num">
                                      <p:cBhvr>
                                        <p:cTn id="2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1000"/>
                                        <p:tgtEl>
                                          <p:spTgt spid="4">
                                            <p:txEl>
                                              <p:pRg st="5" end="5"/>
                                            </p:txEl>
                                          </p:spTgt>
                                        </p:tgtEl>
                                      </p:cBhvr>
                                    </p:animEffect>
                                    <p:anim calcmode="lin" valueType="num">
                                      <p:cBhvr>
                                        <p:cTn id="2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4256C-BE16-48F3-986D-0FF86DE67BDC}"/>
              </a:ext>
            </a:extLst>
          </p:cNvPr>
          <p:cNvSpPr>
            <a:spLocks noGrp="1"/>
          </p:cNvSpPr>
          <p:nvPr>
            <p:ph type="title"/>
          </p:nvPr>
        </p:nvSpPr>
        <p:spPr>
          <a:xfrm>
            <a:off x="2152650" y="2766219"/>
            <a:ext cx="7886700" cy="1325563"/>
          </a:xfrm>
        </p:spPr>
        <p:txBody>
          <a:bodyPr/>
          <a:lstStyle/>
          <a:p>
            <a:r>
              <a:rPr lang="en-US" sz="9600" dirty="0"/>
              <a:t>Questions?</a:t>
            </a:r>
            <a:br>
              <a:rPr lang="en-US" sz="9600" dirty="0"/>
            </a:br>
            <a:br>
              <a:rPr lang="en-US" sz="9600" dirty="0"/>
            </a:br>
            <a:br>
              <a:rPr lang="en-US" sz="9600" dirty="0"/>
            </a:br>
            <a:endParaRPr lang="en-US" sz="9600" b="0" i="1" dirty="0"/>
          </a:p>
        </p:txBody>
      </p:sp>
      <p:pic>
        <p:nvPicPr>
          <p:cNvPr id="3" name="Picture 2">
            <a:extLst>
              <a:ext uri="{FF2B5EF4-FFF2-40B4-BE49-F238E27FC236}">
                <a16:creationId xmlns:a16="http://schemas.microsoft.com/office/drawing/2014/main" id="{D06AE694-18BA-4BAB-BD0E-2A68A907FB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2650" y="4091781"/>
            <a:ext cx="729166" cy="729166"/>
          </a:xfrm>
          <a:prstGeom prst="rect">
            <a:avLst/>
          </a:prstGeom>
        </p:spPr>
      </p:pic>
      <p:pic>
        <p:nvPicPr>
          <p:cNvPr id="4" name="Picture 3">
            <a:extLst>
              <a:ext uri="{FF2B5EF4-FFF2-40B4-BE49-F238E27FC236}">
                <a16:creationId xmlns:a16="http://schemas.microsoft.com/office/drawing/2014/main" id="{1B7DD301-19AB-431A-9870-498159A7D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7800" y="5431187"/>
            <a:ext cx="866578" cy="610158"/>
          </a:xfrm>
          <a:prstGeom prst="rect">
            <a:avLst/>
          </a:prstGeom>
        </p:spPr>
      </p:pic>
      <p:pic>
        <p:nvPicPr>
          <p:cNvPr id="5" name="Picture 4">
            <a:extLst>
              <a:ext uri="{FF2B5EF4-FFF2-40B4-BE49-F238E27FC236}">
                <a16:creationId xmlns:a16="http://schemas.microsoft.com/office/drawing/2014/main" id="{A008D4D7-0CBB-4056-8483-D4818E21EB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1816" y="5069292"/>
            <a:ext cx="1333948" cy="1333948"/>
          </a:xfrm>
          <a:prstGeom prst="rect">
            <a:avLst/>
          </a:prstGeom>
        </p:spPr>
      </p:pic>
      <p:pic>
        <p:nvPicPr>
          <p:cNvPr id="6" name="Picture 5">
            <a:extLst>
              <a:ext uri="{FF2B5EF4-FFF2-40B4-BE49-F238E27FC236}">
                <a16:creationId xmlns:a16="http://schemas.microsoft.com/office/drawing/2014/main" id="{4AF2D6A5-D5E1-4509-A587-50ED96B311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7096" y="3699626"/>
            <a:ext cx="784310" cy="784310"/>
          </a:xfrm>
          <a:prstGeom prst="rect">
            <a:avLst/>
          </a:prstGeom>
        </p:spPr>
      </p:pic>
      <p:pic>
        <p:nvPicPr>
          <p:cNvPr id="7" name="Picture 6">
            <a:extLst>
              <a:ext uri="{FF2B5EF4-FFF2-40B4-BE49-F238E27FC236}">
                <a16:creationId xmlns:a16="http://schemas.microsoft.com/office/drawing/2014/main" id="{7767A09C-71D5-47ED-BFE3-AB6FF935CD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6414" y="5001792"/>
            <a:ext cx="3008628" cy="734474"/>
          </a:xfrm>
          <a:prstGeom prst="rect">
            <a:avLst/>
          </a:prstGeom>
        </p:spPr>
      </p:pic>
      <p:sp>
        <p:nvSpPr>
          <p:cNvPr id="9" name="Rectangle 8">
            <a:extLst>
              <a:ext uri="{FF2B5EF4-FFF2-40B4-BE49-F238E27FC236}">
                <a16:creationId xmlns:a16="http://schemas.microsoft.com/office/drawing/2014/main" id="{F5A0457F-CF89-48DC-B70C-5D6BC17961E5}"/>
              </a:ext>
            </a:extLst>
          </p:cNvPr>
          <p:cNvSpPr/>
          <p:nvPr/>
        </p:nvSpPr>
        <p:spPr>
          <a:xfrm>
            <a:off x="3521416" y="3743596"/>
            <a:ext cx="5149167" cy="769441"/>
          </a:xfrm>
          <a:prstGeom prst="rect">
            <a:avLst/>
          </a:prstGeom>
        </p:spPr>
        <p:txBody>
          <a:bodyPr wrap="none">
            <a:spAutoFit/>
          </a:bodyPr>
          <a:lstStyle/>
          <a:p>
            <a:r>
              <a:rPr lang="en-US" sz="4400" i="1" dirty="0">
                <a:solidFill>
                  <a:srgbClr val="00416A"/>
                </a:solidFill>
                <a:latin typeface="Arial Narrow" panose="020B0606020202030204" pitchFamily="34" charset="0"/>
              </a:rPr>
              <a:t>Don’t forget to follow us!</a:t>
            </a:r>
          </a:p>
        </p:txBody>
      </p:sp>
    </p:spTree>
    <p:extLst>
      <p:ext uri="{BB962C8B-B14F-4D97-AF65-F5344CB8AC3E}">
        <p14:creationId xmlns:p14="http://schemas.microsoft.com/office/powerpoint/2010/main" val="87475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2F288-163E-4AC9-A26B-438E08B35B46}"/>
              </a:ext>
            </a:extLst>
          </p:cNvPr>
          <p:cNvSpPr>
            <a:spLocks noGrp="1"/>
          </p:cNvSpPr>
          <p:nvPr>
            <p:ph type="title"/>
          </p:nvPr>
        </p:nvSpPr>
        <p:spPr/>
        <p:txBody>
          <a:bodyPr/>
          <a:lstStyle/>
          <a:p>
            <a:pPr algn="l"/>
            <a:r>
              <a:rPr lang="en-US" sz="4800" dirty="0"/>
              <a:t>Contact information</a:t>
            </a:r>
          </a:p>
        </p:txBody>
      </p:sp>
      <p:sp>
        <p:nvSpPr>
          <p:cNvPr id="4" name="Content Placeholder 3">
            <a:extLst>
              <a:ext uri="{FF2B5EF4-FFF2-40B4-BE49-F238E27FC236}">
                <a16:creationId xmlns:a16="http://schemas.microsoft.com/office/drawing/2014/main" id="{B5B1B4F5-FCC4-4269-84F9-11234F754713}"/>
              </a:ext>
            </a:extLst>
          </p:cNvPr>
          <p:cNvSpPr>
            <a:spLocks noGrp="1"/>
          </p:cNvSpPr>
          <p:nvPr>
            <p:ph idx="13"/>
          </p:nvPr>
        </p:nvSpPr>
        <p:spPr>
          <a:xfrm>
            <a:off x="831851" y="2076451"/>
            <a:ext cx="9207499" cy="4492203"/>
          </a:xfrm>
        </p:spPr>
        <p:txBody>
          <a:bodyPr/>
          <a:lstStyle/>
          <a:p>
            <a:pPr marL="0" indent="0">
              <a:buNone/>
            </a:pPr>
            <a:r>
              <a:rPr lang="en-US" sz="3200" dirty="0">
                <a:solidFill>
                  <a:srgbClr val="00416A"/>
                </a:solidFill>
              </a:rPr>
              <a:t>John DesRivieres</a:t>
            </a:r>
          </a:p>
          <a:p>
            <a:pPr marL="457200" lvl="1" indent="0">
              <a:buNone/>
            </a:pPr>
            <a:r>
              <a:rPr lang="en-US" sz="2800" dirty="0"/>
              <a:t>WisDOT Social Media Manager</a:t>
            </a:r>
          </a:p>
          <a:p>
            <a:pPr marL="457200" lvl="1" indent="0">
              <a:buNone/>
            </a:pPr>
            <a:r>
              <a:rPr lang="en-US" sz="2800" dirty="0"/>
              <a:t>(608) 266-2614</a:t>
            </a:r>
          </a:p>
          <a:p>
            <a:pPr marL="457200" lvl="1" indent="0">
              <a:buNone/>
            </a:pPr>
            <a:r>
              <a:rPr lang="en-US" sz="2800" dirty="0">
                <a:hlinkClick r:id="rId3"/>
              </a:rPr>
              <a:t>john.desrivieres@dot.wi.gov</a:t>
            </a:r>
            <a:endParaRPr lang="en-US" sz="2800" dirty="0"/>
          </a:p>
          <a:p>
            <a:pPr lvl="1"/>
            <a:endParaRPr lang="en-US" sz="1800" dirty="0"/>
          </a:p>
          <a:p>
            <a:pPr marL="0" indent="0">
              <a:buNone/>
            </a:pPr>
            <a:r>
              <a:rPr lang="en-US" sz="3200" dirty="0">
                <a:solidFill>
                  <a:srgbClr val="00416A"/>
                </a:solidFill>
              </a:rPr>
              <a:t>Steve Theisen</a:t>
            </a:r>
          </a:p>
          <a:p>
            <a:pPr marL="457200" lvl="1" indent="0">
              <a:buNone/>
            </a:pPr>
            <a:r>
              <a:rPr lang="en-US" sz="2800" dirty="0"/>
              <a:t>WisDOT Communications Manager</a:t>
            </a:r>
          </a:p>
          <a:p>
            <a:pPr marL="457200" lvl="1" indent="0">
              <a:buNone/>
            </a:pPr>
            <a:r>
              <a:rPr lang="en-US" sz="2800" dirty="0"/>
              <a:t>(608) 884-1230</a:t>
            </a:r>
          </a:p>
          <a:p>
            <a:pPr marL="457200" lvl="1" indent="0">
              <a:buNone/>
            </a:pPr>
            <a:r>
              <a:rPr lang="en-US" sz="2800" dirty="0">
                <a:hlinkClick r:id="rId4"/>
              </a:rPr>
              <a:t>steven.theisen@dot.wi.gov</a:t>
            </a:r>
            <a:endParaRPr lang="en-US" sz="2800" dirty="0"/>
          </a:p>
        </p:txBody>
      </p:sp>
      <p:pic>
        <p:nvPicPr>
          <p:cNvPr id="6" name="Picture 5">
            <a:extLst>
              <a:ext uri="{FF2B5EF4-FFF2-40B4-BE49-F238E27FC236}">
                <a16:creationId xmlns:a16="http://schemas.microsoft.com/office/drawing/2014/main" id="{C8CD57C4-8EBF-4567-A103-55065346BC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3707" y="433230"/>
            <a:ext cx="1690008" cy="1690006"/>
          </a:xfrm>
          <a:prstGeom prst="rect">
            <a:avLst/>
          </a:prstGeom>
        </p:spPr>
      </p:pic>
    </p:spTree>
    <p:extLst>
      <p:ext uri="{BB962C8B-B14F-4D97-AF65-F5344CB8AC3E}">
        <p14:creationId xmlns:p14="http://schemas.microsoft.com/office/powerpoint/2010/main" val="36501607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594360"/>
            <a:ext cx="10972800" cy="776581"/>
          </a:xfrm>
        </p:spPr>
        <p:txBody>
          <a:bodyPr/>
          <a:lstStyle/>
          <a:p>
            <a:r>
              <a:rPr lang="en-US" sz="4800" dirty="0"/>
              <a:t>Background on social media channels</a:t>
            </a:r>
          </a:p>
        </p:txBody>
      </p:sp>
      <p:sp>
        <p:nvSpPr>
          <p:cNvPr id="4" name="Content Placeholder 3"/>
          <p:cNvSpPr>
            <a:spLocks noGrp="1"/>
          </p:cNvSpPr>
          <p:nvPr>
            <p:ph idx="1"/>
          </p:nvPr>
        </p:nvSpPr>
        <p:spPr>
          <a:xfrm>
            <a:off x="594360" y="1647930"/>
            <a:ext cx="10972800" cy="4989408"/>
          </a:xfrm>
        </p:spPr>
        <p:txBody>
          <a:bodyPr/>
          <a:lstStyle/>
          <a:p>
            <a:pPr marL="0" indent="0">
              <a:buNone/>
            </a:pPr>
            <a:r>
              <a:rPr lang="en-US" sz="3500" dirty="0"/>
              <a:t>WisDOT corporate accounts</a:t>
            </a:r>
          </a:p>
          <a:p>
            <a:pPr lvl="1"/>
            <a:r>
              <a:rPr lang="en-US" sz="3200" dirty="0"/>
              <a:t>Facebook</a:t>
            </a:r>
          </a:p>
          <a:p>
            <a:pPr lvl="1"/>
            <a:r>
              <a:rPr lang="en-US" sz="3200" dirty="0"/>
              <a:t>Twitter</a:t>
            </a:r>
          </a:p>
          <a:p>
            <a:pPr lvl="1"/>
            <a:r>
              <a:rPr lang="en-US" sz="3200" dirty="0"/>
              <a:t>YouTube</a:t>
            </a:r>
          </a:p>
          <a:p>
            <a:pPr lvl="1"/>
            <a:r>
              <a:rPr lang="en-US" sz="3200" dirty="0"/>
              <a:t>Podcast</a:t>
            </a:r>
          </a:p>
          <a:p>
            <a:pPr lvl="1"/>
            <a:r>
              <a:rPr lang="en-US" sz="3200" dirty="0"/>
              <a:t>LinkedIn</a:t>
            </a:r>
          </a:p>
          <a:p>
            <a:pPr marL="457200" lvl="1" indent="0">
              <a:buNone/>
            </a:pPr>
            <a:endParaRPr lang="en-US" sz="1800" dirty="0"/>
          </a:p>
          <a:p>
            <a:pPr marL="0" indent="0">
              <a:buNone/>
            </a:pPr>
            <a:r>
              <a:rPr lang="en-US" sz="3500" dirty="0"/>
              <a:t>WisDOT region accounts</a:t>
            </a:r>
          </a:p>
          <a:p>
            <a:pPr lvl="1"/>
            <a:r>
              <a:rPr lang="en-US" sz="3200" dirty="0"/>
              <a:t>Twitter</a:t>
            </a:r>
          </a:p>
          <a:p>
            <a:pPr lvl="1"/>
            <a:r>
              <a:rPr lang="en-US" sz="3200" dirty="0"/>
              <a:t>Facebook for mega projects </a:t>
            </a:r>
          </a:p>
          <a:p>
            <a:endParaRPr lang="en-US" sz="3500" dirty="0"/>
          </a:p>
          <a:p>
            <a:endParaRPr lang="en-US" sz="3500" dirty="0"/>
          </a:p>
        </p:txBody>
      </p:sp>
      <p:pic>
        <p:nvPicPr>
          <p:cNvPr id="8" name="Picture 7">
            <a:extLst>
              <a:ext uri="{FF2B5EF4-FFF2-40B4-BE49-F238E27FC236}">
                <a16:creationId xmlns:a16="http://schemas.microsoft.com/office/drawing/2014/main" id="{2AA483F6-3F18-44DE-AB84-ED1FB0AAC5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9387" y="3384367"/>
            <a:ext cx="1078840" cy="759612"/>
          </a:xfrm>
          <a:prstGeom prst="rect">
            <a:avLst/>
          </a:prstGeom>
        </p:spPr>
      </p:pic>
      <p:pic>
        <p:nvPicPr>
          <p:cNvPr id="9" name="Picture 8">
            <a:extLst>
              <a:ext uri="{FF2B5EF4-FFF2-40B4-BE49-F238E27FC236}">
                <a16:creationId xmlns:a16="http://schemas.microsoft.com/office/drawing/2014/main" id="{F29E064A-3BAA-49A7-A014-9C052DC002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829" y="1939332"/>
            <a:ext cx="819610" cy="819610"/>
          </a:xfrm>
          <a:prstGeom prst="rect">
            <a:avLst/>
          </a:prstGeom>
        </p:spPr>
      </p:pic>
      <p:pic>
        <p:nvPicPr>
          <p:cNvPr id="11" name="Picture 10">
            <a:extLst>
              <a:ext uri="{FF2B5EF4-FFF2-40B4-BE49-F238E27FC236}">
                <a16:creationId xmlns:a16="http://schemas.microsoft.com/office/drawing/2014/main" id="{2C22F72B-6D3A-4C6C-94C2-6884A7FA19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3151" y="2178900"/>
            <a:ext cx="1558906" cy="1558906"/>
          </a:xfrm>
          <a:prstGeom prst="rect">
            <a:avLst/>
          </a:prstGeom>
        </p:spPr>
      </p:pic>
      <p:pic>
        <p:nvPicPr>
          <p:cNvPr id="13" name="Picture 12">
            <a:extLst>
              <a:ext uri="{FF2B5EF4-FFF2-40B4-BE49-F238E27FC236}">
                <a16:creationId xmlns:a16="http://schemas.microsoft.com/office/drawing/2014/main" id="{192D4EE2-072E-4881-965B-387BF046A8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7044" y="3638155"/>
            <a:ext cx="1008958" cy="1008958"/>
          </a:xfrm>
          <a:prstGeom prst="rect">
            <a:avLst/>
          </a:prstGeom>
        </p:spPr>
      </p:pic>
      <p:pic>
        <p:nvPicPr>
          <p:cNvPr id="15" name="Picture 14">
            <a:extLst>
              <a:ext uri="{FF2B5EF4-FFF2-40B4-BE49-F238E27FC236}">
                <a16:creationId xmlns:a16="http://schemas.microsoft.com/office/drawing/2014/main" id="{D5DC3D51-5C34-471F-928A-DA4684D2CF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9481" y="5176795"/>
            <a:ext cx="3008628" cy="734474"/>
          </a:xfrm>
          <a:prstGeom prst="rect">
            <a:avLst/>
          </a:prstGeom>
        </p:spPr>
      </p:pic>
    </p:spTree>
    <p:extLst>
      <p:ext uri="{BB962C8B-B14F-4D97-AF65-F5344CB8AC3E}">
        <p14:creationId xmlns:p14="http://schemas.microsoft.com/office/powerpoint/2010/main" val="416077400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077D70-4B8F-4217-9DFD-0F0541509944}"/>
              </a:ext>
            </a:extLst>
          </p:cNvPr>
          <p:cNvSpPr>
            <a:spLocks noGrp="1"/>
          </p:cNvSpPr>
          <p:nvPr>
            <p:ph type="title"/>
          </p:nvPr>
        </p:nvSpPr>
        <p:spPr>
          <a:xfrm>
            <a:off x="594360" y="424603"/>
            <a:ext cx="10972800" cy="1325563"/>
          </a:xfrm>
        </p:spPr>
        <p:txBody>
          <a:bodyPr/>
          <a:lstStyle/>
          <a:p>
            <a:r>
              <a:rPr lang="en-US" sz="4800" dirty="0">
                <a:latin typeface="Arial Narrow"/>
              </a:rPr>
              <a:t>Who is our audience?</a:t>
            </a:r>
          </a:p>
        </p:txBody>
      </p:sp>
      <p:sp>
        <p:nvSpPr>
          <p:cNvPr id="7" name="Content Placeholder 6">
            <a:extLst>
              <a:ext uri="{FF2B5EF4-FFF2-40B4-BE49-F238E27FC236}">
                <a16:creationId xmlns:a16="http://schemas.microsoft.com/office/drawing/2014/main" id="{275199BD-6202-4542-AA35-BA8CDB748376}"/>
              </a:ext>
            </a:extLst>
          </p:cNvPr>
          <p:cNvSpPr>
            <a:spLocks noGrp="1"/>
          </p:cNvSpPr>
          <p:nvPr>
            <p:ph idx="1"/>
          </p:nvPr>
        </p:nvSpPr>
        <p:spPr>
          <a:xfrm>
            <a:off x="594360" y="1919923"/>
            <a:ext cx="10972800" cy="4717415"/>
          </a:xfrm>
        </p:spPr>
        <p:txBody>
          <a:bodyPr anchor="t"/>
          <a:lstStyle/>
          <a:p>
            <a:r>
              <a:rPr lang="en-US" sz="3600" dirty="0">
                <a:latin typeface="Arial Narrow"/>
              </a:rPr>
              <a:t>Facebook – 38,000</a:t>
            </a:r>
          </a:p>
          <a:p>
            <a:pPr marL="0" indent="0">
              <a:buNone/>
            </a:pPr>
            <a:endParaRPr lang="en-US" sz="3600" dirty="0">
              <a:latin typeface="Arial Narrow"/>
            </a:endParaRPr>
          </a:p>
          <a:p>
            <a:pPr marL="0" indent="0">
              <a:buNone/>
            </a:pPr>
            <a:endParaRPr lang="en-US" sz="3600" dirty="0">
              <a:latin typeface="Arial Narrow"/>
            </a:endParaRPr>
          </a:p>
          <a:p>
            <a:r>
              <a:rPr lang="en-US" sz="3600" dirty="0">
                <a:latin typeface="Arial Narrow"/>
              </a:rPr>
              <a:t>Twitter – 18,000 </a:t>
            </a:r>
            <a:endParaRPr lang="en-US" sz="3600" dirty="0"/>
          </a:p>
          <a:p>
            <a:pPr marL="0" indent="0">
              <a:buNone/>
            </a:pPr>
            <a:endParaRPr lang="en-US" sz="3600" dirty="0">
              <a:latin typeface="Arial Narrow"/>
            </a:endParaRPr>
          </a:p>
          <a:p>
            <a:pPr marL="0" indent="0">
              <a:buNone/>
            </a:pPr>
            <a:endParaRPr lang="en-US" sz="3600" dirty="0">
              <a:latin typeface="Arial Narrow"/>
            </a:endParaRPr>
          </a:p>
          <a:p>
            <a:r>
              <a:rPr lang="en-US" sz="3600" dirty="0">
                <a:latin typeface="Arial Narrow"/>
              </a:rPr>
              <a:t>LinkedIn – 5,000</a:t>
            </a:r>
            <a:endParaRPr lang="en-US" sz="3600" dirty="0"/>
          </a:p>
        </p:txBody>
      </p:sp>
      <p:pic>
        <p:nvPicPr>
          <p:cNvPr id="4" name="Picture 4" descr="A screenshot of a cell phone&#10;&#10;Description generated with very high confidence">
            <a:extLst>
              <a:ext uri="{FF2B5EF4-FFF2-40B4-BE49-F238E27FC236}">
                <a16:creationId xmlns:a16="http://schemas.microsoft.com/office/drawing/2014/main" id="{B74A7F6D-6D0E-4E34-A986-FC12C1E3C421}"/>
              </a:ext>
            </a:extLst>
          </p:cNvPr>
          <p:cNvPicPr>
            <a:picLocks noChangeAspect="1"/>
          </p:cNvPicPr>
          <p:nvPr/>
        </p:nvPicPr>
        <p:blipFill>
          <a:blip r:embed="rId3"/>
          <a:stretch>
            <a:fillRect/>
          </a:stretch>
        </p:blipFill>
        <p:spPr>
          <a:xfrm>
            <a:off x="7167918" y="1755430"/>
            <a:ext cx="3005334" cy="1255074"/>
          </a:xfrm>
          <a:prstGeom prst="rect">
            <a:avLst/>
          </a:prstGeom>
        </p:spPr>
      </p:pic>
      <p:pic>
        <p:nvPicPr>
          <p:cNvPr id="14" name="Picture 14">
            <a:extLst>
              <a:ext uri="{FF2B5EF4-FFF2-40B4-BE49-F238E27FC236}">
                <a16:creationId xmlns:a16="http://schemas.microsoft.com/office/drawing/2014/main" id="{B438CBF7-CB58-420D-9A9E-CEBB95BC3681}"/>
              </a:ext>
            </a:extLst>
          </p:cNvPr>
          <p:cNvPicPr>
            <a:picLocks noChangeAspect="1"/>
          </p:cNvPicPr>
          <p:nvPr/>
        </p:nvPicPr>
        <p:blipFill>
          <a:blip r:embed="rId4"/>
          <a:stretch>
            <a:fillRect/>
          </a:stretch>
        </p:blipFill>
        <p:spPr>
          <a:xfrm>
            <a:off x="7359901" y="4963267"/>
            <a:ext cx="2621368" cy="491018"/>
          </a:xfrm>
          <a:prstGeom prst="rect">
            <a:avLst/>
          </a:prstGeom>
        </p:spPr>
      </p:pic>
      <p:pic>
        <p:nvPicPr>
          <p:cNvPr id="3" name="Picture 2" descr="A picture containing drawing&#10;&#10;Description generated with very high confidence">
            <a:extLst>
              <a:ext uri="{FF2B5EF4-FFF2-40B4-BE49-F238E27FC236}">
                <a16:creationId xmlns:a16="http://schemas.microsoft.com/office/drawing/2014/main" id="{D5018667-98B7-4372-8589-34933F6974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2779" y="1848459"/>
            <a:ext cx="986050" cy="986050"/>
          </a:xfrm>
          <a:prstGeom prst="rect">
            <a:avLst/>
          </a:prstGeom>
        </p:spPr>
      </p:pic>
      <p:pic>
        <p:nvPicPr>
          <p:cNvPr id="5" name="Picture 4" descr="A picture containing bird&#10;&#10;Description generated with very high confidence">
            <a:extLst>
              <a:ext uri="{FF2B5EF4-FFF2-40B4-BE49-F238E27FC236}">
                <a16:creationId xmlns:a16="http://schemas.microsoft.com/office/drawing/2014/main" id="{541A935D-8630-4A3B-B460-5CCF111BC1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1873" y="3174022"/>
            <a:ext cx="1347862" cy="1347858"/>
          </a:xfrm>
          <a:prstGeom prst="rect">
            <a:avLst/>
          </a:prstGeom>
        </p:spPr>
      </p:pic>
      <p:pic>
        <p:nvPicPr>
          <p:cNvPr id="9" name="Picture 9" descr="A picture containing clock&#10;&#10;Description generated with very high confidence">
            <a:extLst>
              <a:ext uri="{FF2B5EF4-FFF2-40B4-BE49-F238E27FC236}">
                <a16:creationId xmlns:a16="http://schemas.microsoft.com/office/drawing/2014/main" id="{7D907C3A-6DF1-485C-8A0F-C2663C0267B6}"/>
              </a:ext>
            </a:extLst>
          </p:cNvPr>
          <p:cNvPicPr>
            <a:picLocks noChangeAspect="1"/>
          </p:cNvPicPr>
          <p:nvPr/>
        </p:nvPicPr>
        <p:blipFill>
          <a:blip r:embed="rId7"/>
          <a:stretch>
            <a:fillRect/>
          </a:stretch>
        </p:blipFill>
        <p:spPr>
          <a:xfrm>
            <a:off x="4694270" y="4397243"/>
            <a:ext cx="1623068" cy="1623066"/>
          </a:xfrm>
          <a:prstGeom prst="rect">
            <a:avLst/>
          </a:prstGeom>
        </p:spPr>
      </p:pic>
      <p:pic>
        <p:nvPicPr>
          <p:cNvPr id="2" name="Picture 7" descr="A picture containing sitting, man, people, riding&#10;&#10;Description generated with very high confidence">
            <a:extLst>
              <a:ext uri="{FF2B5EF4-FFF2-40B4-BE49-F238E27FC236}">
                <a16:creationId xmlns:a16="http://schemas.microsoft.com/office/drawing/2014/main" id="{AB06092C-36EE-400D-B33B-61BE74F9B966}"/>
              </a:ext>
            </a:extLst>
          </p:cNvPr>
          <p:cNvPicPr>
            <a:picLocks noChangeAspect="1"/>
          </p:cNvPicPr>
          <p:nvPr/>
        </p:nvPicPr>
        <p:blipFill>
          <a:blip r:embed="rId8"/>
          <a:stretch>
            <a:fillRect/>
          </a:stretch>
        </p:blipFill>
        <p:spPr>
          <a:xfrm>
            <a:off x="7789774" y="3336221"/>
            <a:ext cx="1761622" cy="1061022"/>
          </a:xfrm>
          <a:prstGeom prst="rect">
            <a:avLst/>
          </a:prstGeom>
        </p:spPr>
      </p:pic>
    </p:spTree>
    <p:extLst>
      <p:ext uri="{BB962C8B-B14F-4D97-AF65-F5344CB8AC3E}">
        <p14:creationId xmlns:p14="http://schemas.microsoft.com/office/powerpoint/2010/main" val="217608662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40C7A-4DD6-4664-A316-5281ECB96A6F}"/>
              </a:ext>
            </a:extLst>
          </p:cNvPr>
          <p:cNvSpPr>
            <a:spLocks noGrp="1"/>
          </p:cNvSpPr>
          <p:nvPr>
            <p:ph type="title"/>
          </p:nvPr>
        </p:nvSpPr>
        <p:spPr>
          <a:xfrm>
            <a:off x="594360" y="220662"/>
            <a:ext cx="10972800" cy="1325563"/>
          </a:xfrm>
        </p:spPr>
        <p:txBody>
          <a:bodyPr/>
          <a:lstStyle/>
          <a:p>
            <a:r>
              <a:rPr lang="en-US" sz="4800" dirty="0">
                <a:latin typeface="Arial Narrow"/>
              </a:rPr>
              <a:t>Strategy: telling our story</a:t>
            </a:r>
            <a:endParaRPr lang="en-US" sz="4800" dirty="0"/>
          </a:p>
        </p:txBody>
      </p:sp>
      <p:sp>
        <p:nvSpPr>
          <p:cNvPr id="3" name="Content Placeholder 2">
            <a:extLst>
              <a:ext uri="{FF2B5EF4-FFF2-40B4-BE49-F238E27FC236}">
                <a16:creationId xmlns:a16="http://schemas.microsoft.com/office/drawing/2014/main" id="{088D2C8B-B264-49EE-A61C-C1495D5E9E86}"/>
              </a:ext>
            </a:extLst>
          </p:cNvPr>
          <p:cNvSpPr>
            <a:spLocks noGrp="1"/>
          </p:cNvSpPr>
          <p:nvPr>
            <p:ph idx="1"/>
          </p:nvPr>
        </p:nvSpPr>
        <p:spPr>
          <a:xfrm>
            <a:off x="594360" y="1376624"/>
            <a:ext cx="10972800" cy="5260714"/>
          </a:xfrm>
        </p:spPr>
        <p:txBody>
          <a:bodyPr anchor="t"/>
          <a:lstStyle/>
          <a:p>
            <a:pPr marL="0" indent="0" algn="ctr">
              <a:buNone/>
            </a:pPr>
            <a:r>
              <a:rPr lang="en-US" sz="3600" dirty="0">
                <a:solidFill>
                  <a:srgbClr val="A0284C"/>
                </a:solidFill>
                <a:latin typeface="Arial Narrow"/>
              </a:rPr>
              <a:t>Statewide "Corporate" Accounts</a:t>
            </a:r>
            <a:endParaRPr lang="en-US" sz="3600" dirty="0">
              <a:solidFill>
                <a:srgbClr val="A0284C"/>
              </a:solidFill>
            </a:endParaRPr>
          </a:p>
          <a:p>
            <a:endParaRPr lang="en-US" dirty="0"/>
          </a:p>
          <a:p>
            <a:r>
              <a:rPr lang="en-US" sz="3600" dirty="0">
                <a:latin typeface="Arial Narrow"/>
              </a:rPr>
              <a:t>Six divisions – agency representation</a:t>
            </a:r>
          </a:p>
          <a:p>
            <a:pPr marL="0" indent="0">
              <a:buNone/>
            </a:pPr>
            <a:endParaRPr lang="en-US" sz="2400" dirty="0"/>
          </a:p>
          <a:p>
            <a:r>
              <a:rPr lang="en-US" sz="3600" dirty="0">
                <a:latin typeface="Arial Narrow"/>
              </a:rPr>
              <a:t>High-level – priority messaging</a:t>
            </a:r>
          </a:p>
          <a:p>
            <a:pPr marL="0" indent="0">
              <a:buNone/>
            </a:pPr>
            <a:endParaRPr lang="en-US" sz="2400" dirty="0">
              <a:latin typeface="Arial Narrow"/>
            </a:endParaRPr>
          </a:p>
          <a:p>
            <a:r>
              <a:rPr lang="en-US" sz="3600" dirty="0">
                <a:latin typeface="Arial Narrow"/>
              </a:rPr>
              <a:t>Big picture initiatives</a:t>
            </a:r>
          </a:p>
          <a:p>
            <a:pPr marL="0" indent="0">
              <a:buNone/>
            </a:pPr>
            <a:endParaRPr lang="en-US" sz="2400" dirty="0"/>
          </a:p>
          <a:p>
            <a:r>
              <a:rPr lang="en-US" sz="3600" dirty="0">
                <a:latin typeface="Arial Narrow"/>
              </a:rPr>
              <a:t>Good news – show value, humanize</a:t>
            </a:r>
          </a:p>
          <a:p>
            <a:pPr marL="0" indent="0">
              <a:buNone/>
            </a:pPr>
            <a:endParaRPr lang="en-US" sz="2400" dirty="0">
              <a:latin typeface="Arial Narrow"/>
            </a:endParaRPr>
          </a:p>
          <a:p>
            <a:r>
              <a:rPr lang="en-US" sz="3600" dirty="0">
                <a:latin typeface="Arial Narrow"/>
              </a:rPr>
              <a:t>Agency partners – connect the dots</a:t>
            </a:r>
          </a:p>
          <a:p>
            <a:pPr lvl="1"/>
            <a:endParaRPr lang="en-US" dirty="0">
              <a:latin typeface="Arial Narrow"/>
            </a:endParaRPr>
          </a:p>
          <a:p>
            <a:pPr lvl="1"/>
            <a:endParaRPr lang="en-US" dirty="0"/>
          </a:p>
          <a:p>
            <a:pPr lvl="1"/>
            <a:endParaRPr lang="en-US" dirty="0"/>
          </a:p>
          <a:p>
            <a:pPr lvl="1"/>
            <a:endParaRPr lang="en-US" dirty="0"/>
          </a:p>
          <a:p>
            <a:pPr lvl="1"/>
            <a:endParaRPr lang="en-US" dirty="0"/>
          </a:p>
          <a:p>
            <a:pPr lvl="1"/>
            <a:endParaRPr lang="en-US" dirty="0"/>
          </a:p>
          <a:p>
            <a:pPr marL="457200" lvl="1" indent="0">
              <a:buNone/>
            </a:pPr>
            <a:endParaRPr lang="en-US" dirty="0"/>
          </a:p>
        </p:txBody>
      </p:sp>
      <p:pic>
        <p:nvPicPr>
          <p:cNvPr id="1026" name="Picture 2" descr="Image result for wisconsin outline">
            <a:extLst>
              <a:ext uri="{FF2B5EF4-FFF2-40B4-BE49-F238E27FC236}">
                <a16:creationId xmlns:a16="http://schemas.microsoft.com/office/drawing/2014/main" id="{D4C063E3-9B0A-452C-B49E-2ACEE39CC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9854" y="2120202"/>
            <a:ext cx="3947786" cy="4229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081330"/>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489A6-66D3-4156-85B1-ADDB6A326CB8}"/>
              </a:ext>
            </a:extLst>
          </p:cNvPr>
          <p:cNvSpPr>
            <a:spLocks noGrp="1"/>
          </p:cNvSpPr>
          <p:nvPr>
            <p:ph type="title"/>
          </p:nvPr>
        </p:nvSpPr>
        <p:spPr>
          <a:xfrm>
            <a:off x="524021" y="199675"/>
            <a:ext cx="10972800" cy="1325563"/>
          </a:xfrm>
        </p:spPr>
        <p:txBody>
          <a:bodyPr/>
          <a:lstStyle/>
          <a:p>
            <a:r>
              <a:rPr lang="en-US" sz="4800" dirty="0">
                <a:latin typeface="Arial Narrow"/>
              </a:rPr>
              <a:t>Six divisions in WisDOT</a:t>
            </a:r>
            <a:br>
              <a:rPr lang="en-US" dirty="0">
                <a:latin typeface="Arial Narrow"/>
              </a:rPr>
            </a:br>
            <a:r>
              <a:rPr lang="en-US" sz="3600" b="0" i="1" dirty="0">
                <a:solidFill>
                  <a:srgbClr val="A0284C"/>
                </a:solidFill>
                <a:latin typeface="Arial Narrow"/>
              </a:rPr>
              <a:t>Focus on priority messaging</a:t>
            </a:r>
            <a:endParaRPr lang="en-US" b="0" i="1" dirty="0">
              <a:solidFill>
                <a:srgbClr val="A0284C"/>
              </a:solidFill>
            </a:endParaRPr>
          </a:p>
        </p:txBody>
      </p:sp>
      <p:sp>
        <p:nvSpPr>
          <p:cNvPr id="3" name="Content Placeholder 2">
            <a:extLst>
              <a:ext uri="{FF2B5EF4-FFF2-40B4-BE49-F238E27FC236}">
                <a16:creationId xmlns:a16="http://schemas.microsoft.com/office/drawing/2014/main" id="{86B0BA18-84AD-4422-B739-C1F7603ADE9D}"/>
              </a:ext>
            </a:extLst>
          </p:cNvPr>
          <p:cNvSpPr>
            <a:spLocks noGrp="1"/>
          </p:cNvSpPr>
          <p:nvPr>
            <p:ph idx="1"/>
          </p:nvPr>
        </p:nvSpPr>
        <p:spPr>
          <a:xfrm>
            <a:off x="594360" y="1488528"/>
            <a:ext cx="10972800" cy="5148810"/>
          </a:xfrm>
        </p:spPr>
        <p:txBody>
          <a:bodyPr anchor="t"/>
          <a:lstStyle/>
          <a:p>
            <a:r>
              <a:rPr lang="en-US" dirty="0">
                <a:latin typeface="Arial Narrow"/>
              </a:rPr>
              <a:t>Motor Vehicles</a:t>
            </a:r>
            <a:endParaRPr lang="en-US" dirty="0"/>
          </a:p>
          <a:p>
            <a:pPr lvl="1"/>
            <a:r>
              <a:rPr lang="en-US" dirty="0">
                <a:latin typeface="Arial Narrow"/>
              </a:rPr>
              <a:t>Real ID, Voter ID, Online Services</a:t>
            </a:r>
            <a:endParaRPr lang="en-US" sz="500" dirty="0">
              <a:latin typeface="Arial Narrow"/>
            </a:endParaRPr>
          </a:p>
          <a:p>
            <a:r>
              <a:rPr lang="en-US" dirty="0">
                <a:latin typeface="Arial Narrow"/>
              </a:rPr>
              <a:t>Transportation System Development</a:t>
            </a:r>
            <a:endParaRPr lang="en-US" dirty="0"/>
          </a:p>
          <a:p>
            <a:pPr lvl="1"/>
            <a:r>
              <a:rPr lang="en-US" dirty="0">
                <a:latin typeface="Arial Narrow"/>
              </a:rPr>
              <a:t>Construction projects, work zone safety</a:t>
            </a:r>
            <a:endParaRPr lang="en-US" sz="500" dirty="0">
              <a:latin typeface="Arial Narrow"/>
            </a:endParaRPr>
          </a:p>
          <a:p>
            <a:r>
              <a:rPr lang="en-US" dirty="0">
                <a:latin typeface="Arial Narrow"/>
              </a:rPr>
              <a:t>State Patrol</a:t>
            </a:r>
          </a:p>
          <a:p>
            <a:pPr lvl="1"/>
            <a:r>
              <a:rPr lang="en-US" dirty="0">
                <a:latin typeface="Arial Narrow"/>
              </a:rPr>
              <a:t>Zero in WI, Click it or Ticket, Drive Sober</a:t>
            </a:r>
            <a:endParaRPr lang="en-US" sz="500" dirty="0">
              <a:latin typeface="Arial Narrow"/>
            </a:endParaRPr>
          </a:p>
          <a:p>
            <a:r>
              <a:rPr lang="en-US" dirty="0">
                <a:latin typeface="Arial Narrow"/>
              </a:rPr>
              <a:t>Transportation Investment Management</a:t>
            </a:r>
          </a:p>
          <a:p>
            <a:pPr lvl="1"/>
            <a:r>
              <a:rPr lang="en-US" dirty="0">
                <a:latin typeface="Arial Narrow"/>
              </a:rPr>
              <a:t>Rail (Amtrak), Harbors, Aviation</a:t>
            </a:r>
            <a:endParaRPr lang="en-US" sz="500" dirty="0">
              <a:latin typeface="Arial Narrow"/>
            </a:endParaRPr>
          </a:p>
          <a:p>
            <a:r>
              <a:rPr lang="en-US" dirty="0">
                <a:latin typeface="Arial Narrow"/>
              </a:rPr>
              <a:t>Budget and Strategic Initiatives</a:t>
            </a:r>
          </a:p>
          <a:p>
            <a:pPr lvl="1"/>
            <a:r>
              <a:rPr lang="en-US" dirty="0">
                <a:latin typeface="Arial Narrow"/>
              </a:rPr>
              <a:t>Budget, legislative policies</a:t>
            </a:r>
            <a:endParaRPr lang="en-US" sz="500" dirty="0">
              <a:latin typeface="Arial Narrow"/>
            </a:endParaRPr>
          </a:p>
          <a:p>
            <a:r>
              <a:rPr lang="en-US" dirty="0">
                <a:latin typeface="Arial Narrow"/>
              </a:rPr>
              <a:t>Business Management</a:t>
            </a:r>
            <a:endParaRPr lang="en-US" dirty="0">
              <a:solidFill>
                <a:srgbClr val="00416A"/>
              </a:solidFill>
              <a:latin typeface="Arial Narrow"/>
            </a:endParaRPr>
          </a:p>
          <a:p>
            <a:pPr lvl="1"/>
            <a:endParaRPr lang="en-US" dirty="0">
              <a:solidFill>
                <a:srgbClr val="00416A"/>
              </a:solidFill>
              <a:latin typeface="Arial Narrow"/>
            </a:endParaRPr>
          </a:p>
          <a:p>
            <a:pPr lvl="1"/>
            <a:endParaRPr lang="en-US" dirty="0">
              <a:latin typeface="Arial Narrow"/>
            </a:endParaRPr>
          </a:p>
          <a:p>
            <a:pPr marL="0" indent="0">
              <a:buNone/>
            </a:pPr>
            <a:endParaRPr lang="en-US" dirty="0">
              <a:latin typeface="Arial Narrow"/>
            </a:endParaRPr>
          </a:p>
        </p:txBody>
      </p:sp>
      <p:pic>
        <p:nvPicPr>
          <p:cNvPr id="6" name="Picture 6" descr="A close up of a newspaper&#10;&#10;Description generated with high confidence">
            <a:extLst>
              <a:ext uri="{FF2B5EF4-FFF2-40B4-BE49-F238E27FC236}">
                <a16:creationId xmlns:a16="http://schemas.microsoft.com/office/drawing/2014/main" id="{C0A1085A-34E4-4811-B082-951CC97FAAE7}"/>
              </a:ext>
            </a:extLst>
          </p:cNvPr>
          <p:cNvPicPr>
            <a:picLocks noChangeAspect="1"/>
          </p:cNvPicPr>
          <p:nvPr/>
        </p:nvPicPr>
        <p:blipFill>
          <a:blip r:embed="rId3"/>
          <a:stretch>
            <a:fillRect/>
          </a:stretch>
        </p:blipFill>
        <p:spPr>
          <a:xfrm>
            <a:off x="8518284" y="1536515"/>
            <a:ext cx="2002340" cy="1242874"/>
          </a:xfrm>
          <a:prstGeom prst="rect">
            <a:avLst/>
          </a:prstGeom>
        </p:spPr>
      </p:pic>
      <p:pic>
        <p:nvPicPr>
          <p:cNvPr id="8" name="Picture 8" descr="A picture containing building, man, food, table&#10;&#10;Description generated with very high confidence">
            <a:extLst>
              <a:ext uri="{FF2B5EF4-FFF2-40B4-BE49-F238E27FC236}">
                <a16:creationId xmlns:a16="http://schemas.microsoft.com/office/drawing/2014/main" id="{145CB4C8-1CDA-40C2-883F-70E1A9E72ABD}"/>
              </a:ext>
            </a:extLst>
          </p:cNvPr>
          <p:cNvPicPr>
            <a:picLocks noChangeAspect="1"/>
          </p:cNvPicPr>
          <p:nvPr/>
        </p:nvPicPr>
        <p:blipFill>
          <a:blip r:embed="rId4"/>
          <a:stretch>
            <a:fillRect/>
          </a:stretch>
        </p:blipFill>
        <p:spPr>
          <a:xfrm>
            <a:off x="8518284" y="2838839"/>
            <a:ext cx="2002340" cy="1294992"/>
          </a:xfrm>
          <a:prstGeom prst="rect">
            <a:avLst/>
          </a:prstGeom>
        </p:spPr>
      </p:pic>
      <p:pic>
        <p:nvPicPr>
          <p:cNvPr id="4" name="Picture 4" descr="A picture containing grass, cow, outdoor, field&#10;&#10;Description generated with very high confidence">
            <a:extLst>
              <a:ext uri="{FF2B5EF4-FFF2-40B4-BE49-F238E27FC236}">
                <a16:creationId xmlns:a16="http://schemas.microsoft.com/office/drawing/2014/main" id="{54919BAD-FD70-4FC9-BDAF-A2D02630B943}"/>
              </a:ext>
            </a:extLst>
          </p:cNvPr>
          <p:cNvPicPr>
            <a:picLocks noChangeAspect="1"/>
          </p:cNvPicPr>
          <p:nvPr/>
        </p:nvPicPr>
        <p:blipFill>
          <a:blip r:embed="rId5"/>
          <a:stretch>
            <a:fillRect/>
          </a:stretch>
        </p:blipFill>
        <p:spPr>
          <a:xfrm>
            <a:off x="8518284" y="5447433"/>
            <a:ext cx="2040896" cy="1210892"/>
          </a:xfrm>
          <a:prstGeom prst="rect">
            <a:avLst/>
          </a:prstGeom>
          <a:ln>
            <a:solidFill>
              <a:schemeClr val="bg1"/>
            </a:solidFill>
          </a:ln>
        </p:spPr>
      </p:pic>
      <p:pic>
        <p:nvPicPr>
          <p:cNvPr id="7" name="Picture 8" descr="A picture containing light, food, sign&#10;&#10;Description generated with very high confidence">
            <a:extLst>
              <a:ext uri="{FF2B5EF4-FFF2-40B4-BE49-F238E27FC236}">
                <a16:creationId xmlns:a16="http://schemas.microsoft.com/office/drawing/2014/main" id="{949E5815-DAF9-4C48-8866-AC354AF16497}"/>
              </a:ext>
            </a:extLst>
          </p:cNvPr>
          <p:cNvPicPr>
            <a:picLocks noChangeAspect="1"/>
          </p:cNvPicPr>
          <p:nvPr/>
        </p:nvPicPr>
        <p:blipFill>
          <a:blip r:embed="rId6"/>
          <a:stretch>
            <a:fillRect/>
          </a:stretch>
        </p:blipFill>
        <p:spPr>
          <a:xfrm>
            <a:off x="8518284" y="4197318"/>
            <a:ext cx="2002340" cy="1186628"/>
          </a:xfrm>
          <a:prstGeom prst="rect">
            <a:avLst/>
          </a:prstGeom>
          <a:ln>
            <a:solidFill>
              <a:schemeClr val="bg1"/>
            </a:solidFill>
          </a:ln>
        </p:spPr>
      </p:pic>
    </p:spTree>
    <p:extLst>
      <p:ext uri="{BB962C8B-B14F-4D97-AF65-F5344CB8AC3E}">
        <p14:creationId xmlns:p14="http://schemas.microsoft.com/office/powerpoint/2010/main" val="1574977807"/>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4C590-CF17-4525-8D21-A6468F4FBB47}"/>
              </a:ext>
            </a:extLst>
          </p:cNvPr>
          <p:cNvSpPr>
            <a:spLocks noGrp="1"/>
          </p:cNvSpPr>
          <p:nvPr>
            <p:ph type="title"/>
          </p:nvPr>
        </p:nvSpPr>
        <p:spPr>
          <a:xfrm>
            <a:off x="838200" y="89033"/>
            <a:ext cx="10515600" cy="1325563"/>
          </a:xfrm>
        </p:spPr>
        <p:txBody>
          <a:bodyPr/>
          <a:lstStyle/>
          <a:p>
            <a:r>
              <a:rPr lang="en-US" sz="4800" dirty="0"/>
              <a:t>Big picture initiatives</a:t>
            </a:r>
          </a:p>
        </p:txBody>
      </p:sp>
      <p:pic>
        <p:nvPicPr>
          <p:cNvPr id="18" name="Picture 18" descr="A screenshot of a cell phone screen with text&#10;&#10;Description generated with high confidence">
            <a:extLst>
              <a:ext uri="{FF2B5EF4-FFF2-40B4-BE49-F238E27FC236}">
                <a16:creationId xmlns:a16="http://schemas.microsoft.com/office/drawing/2014/main" id="{AA19921C-C5B7-4215-B0BD-1C85A93FCCAE}"/>
              </a:ext>
            </a:extLst>
          </p:cNvPr>
          <p:cNvPicPr>
            <a:picLocks noGrp="1" noChangeAspect="1"/>
          </p:cNvPicPr>
          <p:nvPr>
            <p:ph idx="1"/>
          </p:nvPr>
        </p:nvPicPr>
        <p:blipFill>
          <a:blip r:embed="rId3"/>
          <a:stretch>
            <a:fillRect/>
          </a:stretch>
        </p:blipFill>
        <p:spPr>
          <a:xfrm>
            <a:off x="838200" y="1065869"/>
            <a:ext cx="3913276" cy="3311666"/>
          </a:xfrm>
          <a:ln>
            <a:solidFill>
              <a:schemeClr val="bg1"/>
            </a:solidFill>
          </a:ln>
        </p:spPr>
      </p:pic>
      <p:pic>
        <p:nvPicPr>
          <p:cNvPr id="10" name="Picture 10" descr="A screen shot of a plane&#10;&#10;Description generated with high confidence">
            <a:extLst>
              <a:ext uri="{FF2B5EF4-FFF2-40B4-BE49-F238E27FC236}">
                <a16:creationId xmlns:a16="http://schemas.microsoft.com/office/drawing/2014/main" id="{230459A2-828E-41BC-A532-F3FD9BFEFE8C}"/>
              </a:ext>
            </a:extLst>
          </p:cNvPr>
          <p:cNvPicPr>
            <a:picLocks noChangeAspect="1"/>
          </p:cNvPicPr>
          <p:nvPr/>
        </p:nvPicPr>
        <p:blipFill>
          <a:blip r:embed="rId4"/>
          <a:stretch>
            <a:fillRect/>
          </a:stretch>
        </p:blipFill>
        <p:spPr>
          <a:xfrm>
            <a:off x="6445940" y="1065869"/>
            <a:ext cx="3602482" cy="3018154"/>
          </a:xfrm>
          <a:prstGeom prst="rect">
            <a:avLst/>
          </a:prstGeom>
          <a:ln>
            <a:solidFill>
              <a:schemeClr val="bg1"/>
            </a:solidFill>
          </a:ln>
        </p:spPr>
      </p:pic>
      <p:pic>
        <p:nvPicPr>
          <p:cNvPr id="12" name="Picture 12" descr="A screenshot of a newspaper&#10;&#10;Description generated with very high confidence">
            <a:extLst>
              <a:ext uri="{FF2B5EF4-FFF2-40B4-BE49-F238E27FC236}">
                <a16:creationId xmlns:a16="http://schemas.microsoft.com/office/drawing/2014/main" id="{320802A4-6ACA-45E2-80A3-4E3C76F9CA65}"/>
              </a:ext>
            </a:extLst>
          </p:cNvPr>
          <p:cNvPicPr>
            <a:picLocks noChangeAspect="1"/>
          </p:cNvPicPr>
          <p:nvPr/>
        </p:nvPicPr>
        <p:blipFill>
          <a:blip r:embed="rId5"/>
          <a:stretch>
            <a:fillRect/>
          </a:stretch>
        </p:blipFill>
        <p:spPr>
          <a:xfrm>
            <a:off x="2172339" y="3589339"/>
            <a:ext cx="3573722" cy="3179628"/>
          </a:xfrm>
          <a:prstGeom prst="rect">
            <a:avLst/>
          </a:prstGeom>
          <a:ln>
            <a:solidFill>
              <a:schemeClr val="bg1"/>
            </a:solidFill>
          </a:ln>
        </p:spPr>
      </p:pic>
      <p:pic>
        <p:nvPicPr>
          <p:cNvPr id="14" name="Picture 14" descr="A screenshot of a cell phone&#10;&#10;Description generated with very high confidence">
            <a:extLst>
              <a:ext uri="{FF2B5EF4-FFF2-40B4-BE49-F238E27FC236}">
                <a16:creationId xmlns:a16="http://schemas.microsoft.com/office/drawing/2014/main" id="{590C4265-1AFC-43E8-9CE7-27BA67857DBB}"/>
              </a:ext>
            </a:extLst>
          </p:cNvPr>
          <p:cNvPicPr>
            <a:picLocks noChangeAspect="1"/>
          </p:cNvPicPr>
          <p:nvPr/>
        </p:nvPicPr>
        <p:blipFill>
          <a:blip r:embed="rId6"/>
          <a:stretch>
            <a:fillRect/>
          </a:stretch>
        </p:blipFill>
        <p:spPr>
          <a:xfrm>
            <a:off x="7966550" y="3876573"/>
            <a:ext cx="3387250" cy="2892394"/>
          </a:xfrm>
          <a:prstGeom prst="rect">
            <a:avLst/>
          </a:prstGeom>
          <a:ln>
            <a:solidFill>
              <a:schemeClr val="bg1"/>
            </a:solidFill>
          </a:ln>
        </p:spPr>
      </p:pic>
    </p:spTree>
    <p:extLst>
      <p:ext uri="{BB962C8B-B14F-4D97-AF65-F5344CB8AC3E}">
        <p14:creationId xmlns:p14="http://schemas.microsoft.com/office/powerpoint/2010/main" val="84299901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 shot of a dog&#10;&#10;Description generated with very high confidence">
            <a:extLst>
              <a:ext uri="{FF2B5EF4-FFF2-40B4-BE49-F238E27FC236}">
                <a16:creationId xmlns:a16="http://schemas.microsoft.com/office/drawing/2014/main" id="{918D1CAC-41AD-4FDE-8B0C-BEDC8B85E965}"/>
              </a:ext>
            </a:extLst>
          </p:cNvPr>
          <p:cNvPicPr>
            <a:picLocks noGrp="1" noChangeAspect="1"/>
          </p:cNvPicPr>
          <p:nvPr>
            <p:ph idx="1"/>
          </p:nvPr>
        </p:nvPicPr>
        <p:blipFill>
          <a:blip r:embed="rId3"/>
          <a:stretch>
            <a:fillRect/>
          </a:stretch>
        </p:blipFill>
        <p:spPr>
          <a:xfrm>
            <a:off x="838200" y="1086548"/>
            <a:ext cx="2726752" cy="2685516"/>
          </a:xfrm>
          <a:ln>
            <a:solidFill>
              <a:schemeClr val="bg1"/>
            </a:solidFill>
          </a:ln>
        </p:spPr>
      </p:pic>
      <p:pic>
        <p:nvPicPr>
          <p:cNvPr id="6" name="Picture 6" descr="A screenshot of a social media post&#10;&#10;Description generated with very high confidence">
            <a:extLst>
              <a:ext uri="{FF2B5EF4-FFF2-40B4-BE49-F238E27FC236}">
                <a16:creationId xmlns:a16="http://schemas.microsoft.com/office/drawing/2014/main" id="{86F61E44-167F-4A66-954E-682B6AA633F2}"/>
              </a:ext>
            </a:extLst>
          </p:cNvPr>
          <p:cNvPicPr>
            <a:picLocks noChangeAspect="1"/>
          </p:cNvPicPr>
          <p:nvPr/>
        </p:nvPicPr>
        <p:blipFill>
          <a:blip r:embed="rId4"/>
          <a:stretch>
            <a:fillRect/>
          </a:stretch>
        </p:blipFill>
        <p:spPr>
          <a:xfrm>
            <a:off x="2201576" y="3930040"/>
            <a:ext cx="2878516" cy="2836304"/>
          </a:xfrm>
          <a:prstGeom prst="rect">
            <a:avLst/>
          </a:prstGeom>
          <a:ln>
            <a:solidFill>
              <a:schemeClr val="bg1"/>
            </a:solidFill>
          </a:ln>
        </p:spPr>
      </p:pic>
      <p:pic>
        <p:nvPicPr>
          <p:cNvPr id="8" name="Picture 8" descr="A screenshot of text&#10;&#10;Description generated with very high confidence">
            <a:extLst>
              <a:ext uri="{FF2B5EF4-FFF2-40B4-BE49-F238E27FC236}">
                <a16:creationId xmlns:a16="http://schemas.microsoft.com/office/drawing/2014/main" id="{592EBD14-2ABD-4C6C-B34F-0A64B3DEA9C4}"/>
              </a:ext>
            </a:extLst>
          </p:cNvPr>
          <p:cNvPicPr>
            <a:picLocks noChangeAspect="1"/>
          </p:cNvPicPr>
          <p:nvPr/>
        </p:nvPicPr>
        <p:blipFill>
          <a:blip r:embed="rId5"/>
          <a:stretch>
            <a:fillRect/>
          </a:stretch>
        </p:blipFill>
        <p:spPr>
          <a:xfrm>
            <a:off x="4680647" y="1086548"/>
            <a:ext cx="2930308" cy="2685516"/>
          </a:xfrm>
          <a:prstGeom prst="rect">
            <a:avLst/>
          </a:prstGeom>
          <a:ln>
            <a:solidFill>
              <a:schemeClr val="bg1"/>
            </a:solidFill>
          </a:ln>
        </p:spPr>
      </p:pic>
      <p:pic>
        <p:nvPicPr>
          <p:cNvPr id="10" name="Picture 10" descr="A screenshot of a cell phone&#10;&#10;Description generated with very high confidence">
            <a:extLst>
              <a:ext uri="{FF2B5EF4-FFF2-40B4-BE49-F238E27FC236}">
                <a16:creationId xmlns:a16="http://schemas.microsoft.com/office/drawing/2014/main" id="{BCE4ACD9-799B-499B-9A91-51F96B878A84}"/>
              </a:ext>
            </a:extLst>
          </p:cNvPr>
          <p:cNvPicPr>
            <a:picLocks noChangeAspect="1"/>
          </p:cNvPicPr>
          <p:nvPr/>
        </p:nvPicPr>
        <p:blipFill>
          <a:blip r:embed="rId6"/>
          <a:stretch>
            <a:fillRect/>
          </a:stretch>
        </p:blipFill>
        <p:spPr>
          <a:xfrm>
            <a:off x="8726650" y="1086548"/>
            <a:ext cx="2756212" cy="2685516"/>
          </a:xfrm>
          <a:prstGeom prst="rect">
            <a:avLst/>
          </a:prstGeom>
          <a:ln>
            <a:solidFill>
              <a:schemeClr val="bg1"/>
            </a:solidFill>
          </a:ln>
        </p:spPr>
      </p:pic>
      <p:pic>
        <p:nvPicPr>
          <p:cNvPr id="7" name="Picture 6">
            <a:extLst>
              <a:ext uri="{FF2B5EF4-FFF2-40B4-BE49-F238E27FC236}">
                <a16:creationId xmlns:a16="http://schemas.microsoft.com/office/drawing/2014/main" id="{EE19FAD0-32B1-4600-B4BC-21890852D3F6}"/>
              </a:ext>
            </a:extLst>
          </p:cNvPr>
          <p:cNvPicPr>
            <a:picLocks noChangeAspect="1"/>
          </p:cNvPicPr>
          <p:nvPr/>
        </p:nvPicPr>
        <p:blipFill>
          <a:blip r:embed="rId7"/>
          <a:stretch>
            <a:fillRect/>
          </a:stretch>
        </p:blipFill>
        <p:spPr>
          <a:xfrm>
            <a:off x="6318638" y="3930040"/>
            <a:ext cx="4112640" cy="2836304"/>
          </a:xfrm>
          <a:prstGeom prst="rect">
            <a:avLst/>
          </a:prstGeom>
          <a:ln>
            <a:solidFill>
              <a:schemeClr val="bg1"/>
            </a:solidFill>
          </a:ln>
        </p:spPr>
      </p:pic>
      <p:sp>
        <p:nvSpPr>
          <p:cNvPr id="9" name="Title 1">
            <a:extLst>
              <a:ext uri="{FF2B5EF4-FFF2-40B4-BE49-F238E27FC236}">
                <a16:creationId xmlns:a16="http://schemas.microsoft.com/office/drawing/2014/main" id="{0D40803D-50AC-427C-8C21-5B71031BD048}"/>
              </a:ext>
            </a:extLst>
          </p:cNvPr>
          <p:cNvSpPr txBox="1">
            <a:spLocks/>
          </p:cNvSpPr>
          <p:nvPr/>
        </p:nvSpPr>
        <p:spPr>
          <a:xfrm>
            <a:off x="838200" y="89033"/>
            <a:ext cx="10515600" cy="1325563"/>
          </a:xfrm>
          <a:prstGeom prst="rect">
            <a:avLst/>
          </a:prstGeom>
        </p:spPr>
        <p:txBody>
          <a:bodyPr anchor="ctr" anchorCtr="0"/>
          <a:lstStyle>
            <a:lvl1pPr algn="ctr" defTabSz="914400" rtl="0" eaLnBrk="1" latinLnBrk="0" hangingPunct="1">
              <a:lnSpc>
                <a:spcPts val="4400"/>
              </a:lnSpc>
              <a:spcBef>
                <a:spcPct val="0"/>
              </a:spcBef>
              <a:buNone/>
              <a:defRPr sz="4500" b="1" kern="1200" baseline="0">
                <a:solidFill>
                  <a:srgbClr val="00416A"/>
                </a:solidFill>
                <a:latin typeface="Arial Narrow" panose="020B0606020202030204" pitchFamily="34" charset="0"/>
                <a:ea typeface="+mj-ea"/>
                <a:cs typeface="+mj-cs"/>
              </a:defRPr>
            </a:lvl1pPr>
          </a:lstStyle>
          <a:p>
            <a:r>
              <a:rPr lang="en-US" sz="4800" dirty="0"/>
              <a:t>Good news and agency partnerships</a:t>
            </a:r>
          </a:p>
        </p:txBody>
      </p:sp>
    </p:spTree>
    <p:extLst>
      <p:ext uri="{BB962C8B-B14F-4D97-AF65-F5344CB8AC3E}">
        <p14:creationId xmlns:p14="http://schemas.microsoft.com/office/powerpoint/2010/main" val="1797521009"/>
      </p:ext>
    </p:extLst>
  </p:cSld>
  <p:clrMapOvr>
    <a:masterClrMapping/>
  </p:clrMapOvr>
  <p:transition spd="slow">
    <p:fade/>
  </p:transition>
</p:sld>
</file>

<file path=ppt/theme/theme1.xml><?xml version="1.0" encoding="utf-8"?>
<a:theme xmlns:a="http://schemas.openxmlformats.org/drawingml/2006/main" name="WisDOT template widescreen gray backgroun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1990152A8FD44AADA441BD7500FE3B" ma:contentTypeVersion="24" ma:contentTypeDescription="Create a new document." ma:contentTypeScope="" ma:versionID="409b97e763ee928380678f140d190a9c">
  <xsd:schema xmlns:xsd="http://www.w3.org/2001/XMLSchema" xmlns:xs="http://www.w3.org/2001/XMLSchema" xmlns:p="http://schemas.microsoft.com/office/2006/metadata/properties" xmlns:ns1="http://schemas.microsoft.com/sharepoint/v3" xmlns:ns2="7d342aa1-059c-4e84-8b26-50d0fb93f078" xmlns:ns3="077c9a81-7f24-4f5d-afa4-e4d444f2c472" targetNamespace="http://schemas.microsoft.com/office/2006/metadata/properties" ma:root="true" ma:fieldsID="a95f34e14d86105f52ab02073d01daad" ns1:_="" ns2:_="" ns3:_="">
    <xsd:import namespace="http://schemas.microsoft.com/sharepoint/v3"/>
    <xsd:import namespace="7d342aa1-059c-4e84-8b26-50d0fb93f078"/>
    <xsd:import namespace="077c9a81-7f24-4f5d-afa4-e4d444f2c472"/>
    <xsd:element name="properties">
      <xsd:complexType>
        <xsd:sequence>
          <xsd:element name="documentManagement">
            <xsd:complexType>
              <xsd:all>
                <xsd:element ref="ns1:PublishingStartDate" minOccurs="0"/>
                <xsd:element ref="ns1:PublishingExpirationDate" minOccurs="0"/>
                <xsd:element ref="ns2:AuthorName"/>
                <xsd:element ref="ns2:Owner"/>
                <xsd:element ref="ns3:WisDOTDivision"/>
                <xsd:element ref="ns2:Bureau" minOccurs="0"/>
                <xsd:element ref="ns2:Section" minOccurs="0"/>
                <xsd:element ref="ns2:MediaServiceMetadata" minOccurs="0"/>
                <xsd:element ref="ns2:MediaServiceFastMetadata" minOccurs="0"/>
                <xsd:element ref="ns2:b2204f22ec054d2b8f06b5b6e15fafc8" minOccurs="0"/>
                <xsd:element ref="ns3:ccda7c41e9984a0494c5436c3276f9ec"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3"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342aa1-059c-4e84-8b26-50d0fb93f078" elementFormDefault="qualified">
    <xsd:import namespace="http://schemas.microsoft.com/office/2006/documentManagement/types"/>
    <xsd:import namespace="http://schemas.microsoft.com/office/infopath/2007/PartnerControls"/>
    <xsd:element name="AuthorName" ma:index="4" ma:displayName="Author Name" ma:list="UserInfo" ma:SharePointGroup="0" ma:internalName="AuthorName"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Owner" ma:index="5" ma:displayName="Owner" ma:list="UserInf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Bureau" ma:index="7" nillable="true" ma:displayName="Bureau" ma:format="Dropdown" ma:internalName="Bureau" ma:readOnly="false">
      <xsd:simpleType>
        <xsd:union memberTypes="dms:Text">
          <xsd:simpleType>
            <xsd:restriction base="dms:Choice">
              <xsd:enumeration value="Business Services (BBS)"/>
              <xsd:enumeration value="Financial Management (BFM)"/>
              <xsd:enumeration value="Information Technology Services (BITS)"/>
              <xsd:enumeration value="General Counsel"/>
              <xsd:enumeration value="Management and Budget"/>
              <xsd:enumeration value="Public Affairs"/>
              <xsd:enumeration value="Administrator's Office (AO)"/>
              <xsd:enumeration value="Driver services"/>
              <xsd:enumeration value="Field Services"/>
              <xsd:enumeration value="Vehicle Services"/>
              <xsd:enumeration value="Superintendent's Office"/>
              <xsd:enumeration value="Field Operations"/>
              <xsd:enumeration value="Support Services"/>
              <xsd:enumeration value="Transportation Safety"/>
              <xsd:enumeration value="Aeronautics"/>
              <xsd:enumeration value="Planning and Economic Development"/>
              <xsd:enumeration value="State Highway Programs"/>
              <xsd:enumeration value="Transit, Local Roads, Railroads and Harbors"/>
              <xsd:enumeration value="Highway Maintenance"/>
              <xsd:enumeration value="Project Development"/>
              <xsd:enumeration value="Structures"/>
              <xsd:enumeration value="Technical Services"/>
              <xsd:enumeration value="Traffic Operations"/>
              <xsd:enumeration value="OBOEC"/>
              <xsd:enumeration value="North Central Region"/>
              <xsd:enumeration value="Northeast Region"/>
              <xsd:enumeration value="Northwest Region"/>
              <xsd:enumeration value="Southeast Region"/>
              <xsd:enumeration value="Southwest Region"/>
            </xsd:restriction>
          </xsd:simpleType>
        </xsd:union>
      </xsd:simpleType>
    </xsd:element>
    <xsd:element name="Section" ma:index="8" nillable="true" ma:displayName="Section" ma:internalName="Section" ma:readOnly="false">
      <xsd:simpleType>
        <xsd:restriction base="dms:Text">
          <xsd:maxLength value="255"/>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b2204f22ec054d2b8f06b5b6e15fafc8" ma:index="15" ma:taxonomy="true" ma:internalName="b2204f22ec054d2b8f06b5b6e15fafc8" ma:taxonomyFieldName="MyDOTNavigation" ma:displayName="MyDOT Navigation" ma:readOnly="false" ma:fieldId="{b2204f22-ec05-4d2b-8f06-b5b6e15fafc8}" ma:sspId="352c067e-633e-4f6a-86d3-fef86e6ec05c" ma:termSetId="132fe56b-f8a1-4e52-a3ee-de5bf3f9aa2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7c9a81-7f24-4f5d-afa4-e4d444f2c472" elementFormDefault="qualified">
    <xsd:import namespace="http://schemas.microsoft.com/office/2006/documentManagement/types"/>
    <xsd:import namespace="http://schemas.microsoft.com/office/infopath/2007/PartnerControls"/>
    <xsd:element name="WisDOTDivision" ma:index="6" ma:displayName="WisDOT Division" ma:description="WisDOT Divisions" ma:format="Dropdown" ma:internalName="WisDOTDivision" ma:readOnly="false">
      <xsd:simpleType>
        <xsd:restriction base="dms:Choice">
          <xsd:enumeration value="DBM"/>
          <xsd:enumeration value="Exec"/>
          <xsd:enumeration value="DMV"/>
          <xsd:enumeration value="DSP"/>
          <xsd:enumeration value="DTIM"/>
          <xsd:enumeration value="DTSD"/>
          <xsd:enumeration value="DPM-HR1"/>
        </xsd:restriction>
      </xsd:simpleType>
    </xsd:element>
    <xsd:element name="ccda7c41e9984a0494c5436c3276f9ec" ma:index="16" nillable="true" ma:displayName="MyDOTKeywords_0" ma:hidden="true" ma:internalName="ccda7c41e9984a0494c5436c3276f9ec" ma:readOnly="false">
      <xsd:simpleType>
        <xsd:restriction base="dms:Note"/>
      </xsd:simpleType>
    </xsd:element>
    <xsd:element name="TaxCatchAll" ma:index="21" nillable="true" ma:displayName="Taxonomy Catch All Column" ma:hidden="true" ma:list="{a1e9a1c2-3def-44b5-8760-b7578e2067bb}" ma:internalName="TaxCatchAll" ma:showField="CatchAllData" ma:web="077c9a81-7f24-4f5d-afa4-e4d444f2c4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b2204f22ec054d2b8f06b5b6e15fafc8 xmlns="7d342aa1-059c-4e84-8b26-50d0fb93f078">
      <Terms xmlns="http://schemas.microsoft.com/office/infopath/2007/PartnerControls">
        <TermInfo xmlns="http://schemas.microsoft.com/office/infopath/2007/PartnerControls">
          <TermName xmlns="http://schemas.microsoft.com/office/infopath/2007/PartnerControls">Communication Templates</TermName>
          <TermId xmlns="http://schemas.microsoft.com/office/infopath/2007/PartnerControls">924143f1-6dc9-46d7-a9f6-1f2924822cd5</TermId>
        </TermInfo>
      </Terms>
    </b2204f22ec054d2b8f06b5b6e15fafc8>
    <Owner xmlns="7d342aa1-059c-4e84-8b26-50d0fb93f078">
      <UserInfo>
        <DisplayName>Little, Wanda L - DOT</DisplayName>
        <AccountId>540</AccountId>
        <AccountType/>
      </UserInfo>
    </Owner>
    <ccda7c41e9984a0494c5436c3276f9ec xmlns="077c9a81-7f24-4f5d-afa4-e4d444f2c472">PowerPoint|0de9cb79-27e0-4d73-91cd-b5594498ea2a</ccda7c41e9984a0494c5436c3276f9ec>
    <TaxCatchAll xmlns="077c9a81-7f24-4f5d-afa4-e4d444f2c472">
      <Value>509</Value>
      <Value>285</Value>
    </TaxCatchAll>
    <AuthorName xmlns="7d342aa1-059c-4e84-8b26-50d0fb93f078">
      <UserInfo>
        <DisplayName>Little, Wanda L - DOT</DisplayName>
        <AccountId>540</AccountId>
        <AccountType/>
      </UserInfo>
    </AuthorName>
    <PublishingExpirationDate xmlns="http://schemas.microsoft.com/sharepoint/v3" xsi:nil="true"/>
    <Bureau xmlns="7d342aa1-059c-4e84-8b26-50d0fb93f078">Public Affairs</Bureau>
    <PublishingStartDate xmlns="http://schemas.microsoft.com/sharepoint/v3" xsi:nil="true"/>
    <Section xmlns="7d342aa1-059c-4e84-8b26-50d0fb93f078" xsi:nil="true"/>
    <WisDOTDivision xmlns="077c9a81-7f24-4f5d-afa4-e4d444f2c472">Exec</WisDOTDivision>
  </documentManagement>
</p:properties>
</file>

<file path=customXml/itemProps1.xml><?xml version="1.0" encoding="utf-8"?>
<ds:datastoreItem xmlns:ds="http://schemas.openxmlformats.org/officeDocument/2006/customXml" ds:itemID="{276200EC-F713-4AC3-AB0F-B506C7B0D0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d342aa1-059c-4e84-8b26-50d0fb93f078"/>
    <ds:schemaRef ds:uri="077c9a81-7f24-4f5d-afa4-e4d444f2c4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7C5A29-57B5-4732-8725-75446DC5DFF3}">
  <ds:schemaRefs>
    <ds:schemaRef ds:uri="http://schemas.microsoft.com/sharepoint/v3/contenttype/forms"/>
  </ds:schemaRefs>
</ds:datastoreItem>
</file>

<file path=customXml/itemProps3.xml><?xml version="1.0" encoding="utf-8"?>
<ds:datastoreItem xmlns:ds="http://schemas.openxmlformats.org/officeDocument/2006/customXml" ds:itemID="{3FF1057E-2CE1-4287-8C23-DEF1AE4554D3}">
  <ds:schemaRefs>
    <ds:schemaRef ds:uri="7d342aa1-059c-4e84-8b26-50d0fb93f078"/>
    <ds:schemaRef ds:uri="http://purl.org/dc/elements/1.1/"/>
    <ds:schemaRef ds:uri="http://schemas.microsoft.com/office/2006/metadata/properties"/>
    <ds:schemaRef ds:uri="077c9a81-7f24-4f5d-afa4-e4d444f2c472"/>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1310</TotalTime>
  <Words>2568</Words>
  <Application>Microsoft Office PowerPoint</Application>
  <PresentationFormat>Widescreen</PresentationFormat>
  <Paragraphs>408</Paragraphs>
  <Slides>32</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Arial Narrow</vt:lpstr>
      <vt:lpstr>Calibri</vt:lpstr>
      <vt:lpstr>Wingdings</vt:lpstr>
      <vt:lpstr>WisDOT template widescreen gray background</vt:lpstr>
      <vt:lpstr>Value of social media for state transportation</vt:lpstr>
      <vt:lpstr>Learning objectives</vt:lpstr>
      <vt:lpstr>Before we get started…</vt:lpstr>
      <vt:lpstr>Background on social media channels</vt:lpstr>
      <vt:lpstr>Who is our audience?</vt:lpstr>
      <vt:lpstr>Strategy: telling our story</vt:lpstr>
      <vt:lpstr>Six divisions in WisDOT Focus on priority messaging</vt:lpstr>
      <vt:lpstr>Big picture initiatives</vt:lpstr>
      <vt:lpstr>PowerPoint Presentation</vt:lpstr>
      <vt:lpstr>WisDOT Podcast  Transportation Connects Us</vt:lpstr>
      <vt:lpstr>State and Regional Accounts Partners in story-telling</vt:lpstr>
      <vt:lpstr>Division of Transportation  System Development (DTSD)</vt:lpstr>
      <vt:lpstr>Region news</vt:lpstr>
      <vt:lpstr>Real-time info about weather</vt:lpstr>
      <vt:lpstr>Humanize and talk about “who”</vt:lpstr>
      <vt:lpstr>PowerPoint Presentation</vt:lpstr>
      <vt:lpstr>Expectations for social media use General overview</vt:lpstr>
      <vt:lpstr>Expectations for social media use General overview</vt:lpstr>
      <vt:lpstr>Expectations and analytics</vt:lpstr>
      <vt:lpstr>Expectations and analytics</vt:lpstr>
      <vt:lpstr>Social media impacting traditional media</vt:lpstr>
      <vt:lpstr>Social media impacting traditional media</vt:lpstr>
      <vt:lpstr>PowerPoint Presentation</vt:lpstr>
      <vt:lpstr>PowerPoint Presentation</vt:lpstr>
      <vt:lpstr>PowerPoint Presentation</vt:lpstr>
      <vt:lpstr>Verona Road opens to full capacity!</vt:lpstr>
      <vt:lpstr>Slower speed, faster engagement</vt:lpstr>
      <vt:lpstr>Multiple reactions on Facebook</vt:lpstr>
      <vt:lpstr>Safety first</vt:lpstr>
      <vt:lpstr>Going back to the questions…</vt:lpstr>
      <vt:lpstr>Questions?   </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1920 x 1080</dc:title>
  <dc:creator>WisDOT</dc:creator>
  <cp:lastModifiedBy>Theisen, Steven R - DOT</cp:lastModifiedBy>
  <cp:revision>90</cp:revision>
  <cp:lastPrinted>2017-04-24T18:33:41Z</cp:lastPrinted>
  <dcterms:created xsi:type="dcterms:W3CDTF">2017-03-24T16:34:12Z</dcterms:created>
  <dcterms:modified xsi:type="dcterms:W3CDTF">2020-02-26T21:02:03Z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0x010100541990152A8FD44AADA441BD7500FE3B</vt:lpwstr>
  </property>
  <property fmtid="{D5CDD505-2E9C-101B-9397-08002B2CF9AE}" pid="3" name="MyDOTKeywords">
    <vt:lpwstr>285;#PowerPoint|0de9cb79-27e0-4d73-91cd-b5594498ea2a</vt:lpwstr>
  </property>
  <property fmtid="{D5CDD505-2E9C-101B-9397-08002B2CF9AE}" pid="4" name="MyDOTNavigation">
    <vt:lpwstr>509;#Communication Templates|924143f1-6dc9-46d7-a9f6-1f2924822cd5</vt:lpwstr>
  </property>
</Properties>
</file>