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0" autoAdjust="0"/>
    <p:restoredTop sz="94660"/>
  </p:normalViewPr>
  <p:slideViewPr>
    <p:cSldViewPr snapToGrid="0">
      <p:cViewPr varScale="1">
        <p:scale>
          <a:sx n="83" d="100"/>
          <a:sy n="83" d="100"/>
        </p:scale>
        <p:origin x="158"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21C6C1-5230-48DD-9476-7A87F0874632}"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5EF4EEB5-566E-4607-81C9-07E325A97B0B}" type="slidenum">
              <a:rPr lang="en-US" smtClean="0"/>
              <a:t>‹#›</a:t>
            </a:fld>
            <a:endParaRPr lang="en-US"/>
          </a:p>
        </p:txBody>
      </p:sp>
    </p:spTree>
    <p:extLst>
      <p:ext uri="{BB962C8B-B14F-4D97-AF65-F5344CB8AC3E}">
        <p14:creationId xmlns:p14="http://schemas.microsoft.com/office/powerpoint/2010/main" val="1508563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21C6C1-5230-48DD-9476-7A87F0874632}"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F4EEB5-566E-4607-81C9-07E325A97B0B}" type="slidenum">
              <a:rPr lang="en-US" smtClean="0"/>
              <a:t>‹#›</a:t>
            </a:fld>
            <a:endParaRPr lang="en-US"/>
          </a:p>
        </p:txBody>
      </p:sp>
    </p:spTree>
    <p:extLst>
      <p:ext uri="{BB962C8B-B14F-4D97-AF65-F5344CB8AC3E}">
        <p14:creationId xmlns:p14="http://schemas.microsoft.com/office/powerpoint/2010/main" val="4046823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21C6C1-5230-48DD-9476-7A87F0874632}"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F4EEB5-566E-4607-81C9-07E325A97B0B}" type="slidenum">
              <a:rPr lang="en-US" smtClean="0"/>
              <a:t>‹#›</a:t>
            </a:fld>
            <a:endParaRPr lang="en-US"/>
          </a:p>
        </p:txBody>
      </p:sp>
    </p:spTree>
    <p:extLst>
      <p:ext uri="{BB962C8B-B14F-4D97-AF65-F5344CB8AC3E}">
        <p14:creationId xmlns:p14="http://schemas.microsoft.com/office/powerpoint/2010/main" val="1943204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21C6C1-5230-48DD-9476-7A87F0874632}"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F4EEB5-566E-4607-81C9-07E325A97B0B}" type="slidenum">
              <a:rPr lang="en-US" smtClean="0"/>
              <a:t>‹#›</a:t>
            </a:fld>
            <a:endParaRPr lang="en-US"/>
          </a:p>
        </p:txBody>
      </p:sp>
    </p:spTree>
    <p:extLst>
      <p:ext uri="{BB962C8B-B14F-4D97-AF65-F5344CB8AC3E}">
        <p14:creationId xmlns:p14="http://schemas.microsoft.com/office/powerpoint/2010/main" val="1865868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1121C6C1-5230-48DD-9476-7A87F0874632}" type="datetimeFigureOut">
              <a:rPr lang="en-US" smtClean="0"/>
              <a:t>1/29/2018</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5EF4EEB5-566E-4607-81C9-07E325A97B0B}" type="slidenum">
              <a:rPr lang="en-US" smtClean="0"/>
              <a:t>‹#›</a:t>
            </a:fld>
            <a:endParaRPr lang="en-US"/>
          </a:p>
        </p:txBody>
      </p:sp>
    </p:spTree>
    <p:extLst>
      <p:ext uri="{BB962C8B-B14F-4D97-AF65-F5344CB8AC3E}">
        <p14:creationId xmlns:p14="http://schemas.microsoft.com/office/powerpoint/2010/main" val="852527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21C6C1-5230-48DD-9476-7A87F0874632}" type="datetimeFigureOut">
              <a:rPr lang="en-US" smtClean="0"/>
              <a:t>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F4EEB5-566E-4607-81C9-07E325A97B0B}" type="slidenum">
              <a:rPr lang="en-US" smtClean="0"/>
              <a:t>‹#›</a:t>
            </a:fld>
            <a:endParaRPr lang="en-US"/>
          </a:p>
        </p:txBody>
      </p:sp>
    </p:spTree>
    <p:extLst>
      <p:ext uri="{BB962C8B-B14F-4D97-AF65-F5344CB8AC3E}">
        <p14:creationId xmlns:p14="http://schemas.microsoft.com/office/powerpoint/2010/main" val="2500980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21C6C1-5230-48DD-9476-7A87F0874632}" type="datetimeFigureOut">
              <a:rPr lang="en-US" smtClean="0"/>
              <a:t>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F4EEB5-566E-4607-81C9-07E325A97B0B}" type="slidenum">
              <a:rPr lang="en-US" smtClean="0"/>
              <a:t>‹#›</a:t>
            </a:fld>
            <a:endParaRPr lang="en-US"/>
          </a:p>
        </p:txBody>
      </p:sp>
    </p:spTree>
    <p:extLst>
      <p:ext uri="{BB962C8B-B14F-4D97-AF65-F5344CB8AC3E}">
        <p14:creationId xmlns:p14="http://schemas.microsoft.com/office/powerpoint/2010/main" val="2769606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21C6C1-5230-48DD-9476-7A87F0874632}" type="datetimeFigureOut">
              <a:rPr lang="en-US" smtClean="0"/>
              <a:t>1/29/2018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F4EEB5-566E-4607-81C9-07E325A97B0B}" type="slidenum">
              <a:rPr lang="en-US" smtClean="0"/>
              <a:t>‹#›</a:t>
            </a:fld>
            <a:endParaRPr lang="en-US"/>
          </a:p>
        </p:txBody>
      </p:sp>
    </p:spTree>
    <p:extLst>
      <p:ext uri="{BB962C8B-B14F-4D97-AF65-F5344CB8AC3E}">
        <p14:creationId xmlns:p14="http://schemas.microsoft.com/office/powerpoint/2010/main" val="3913532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21C6C1-5230-48DD-9476-7A87F0874632}" type="datetimeFigureOut">
              <a:rPr lang="en-US" smtClean="0"/>
              <a:t>1/29/2018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F4EEB5-566E-4607-81C9-07E325A97B0B}" type="slidenum">
              <a:rPr lang="en-US" smtClean="0"/>
              <a:t>‹#›</a:t>
            </a:fld>
            <a:endParaRPr lang="en-US"/>
          </a:p>
        </p:txBody>
      </p:sp>
    </p:spTree>
    <p:extLst>
      <p:ext uri="{BB962C8B-B14F-4D97-AF65-F5344CB8AC3E}">
        <p14:creationId xmlns:p14="http://schemas.microsoft.com/office/powerpoint/2010/main" val="3872558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121C6C1-5230-48DD-9476-7A87F0874632}" type="datetimeFigureOut">
              <a:rPr lang="en-US" smtClean="0"/>
              <a:t>1/29/2018</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5EF4EEB5-566E-4607-81C9-07E325A97B0B}" type="slidenum">
              <a:rPr lang="en-US" smtClean="0"/>
              <a:t>‹#›</a:t>
            </a:fld>
            <a:endParaRPr lang="en-US"/>
          </a:p>
        </p:txBody>
      </p:sp>
    </p:spTree>
    <p:extLst>
      <p:ext uri="{BB962C8B-B14F-4D97-AF65-F5344CB8AC3E}">
        <p14:creationId xmlns:p14="http://schemas.microsoft.com/office/powerpoint/2010/main" val="55354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121C6C1-5230-48DD-9476-7A87F0874632}" type="datetimeFigureOut">
              <a:rPr lang="en-US" smtClean="0"/>
              <a:t>1/29/2018</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5EF4EEB5-566E-4607-81C9-07E325A97B0B}" type="slidenum">
              <a:rPr lang="en-US" smtClean="0"/>
              <a:t>‹#›</a:t>
            </a:fld>
            <a:endParaRPr lang="en-US"/>
          </a:p>
        </p:txBody>
      </p:sp>
    </p:spTree>
    <p:extLst>
      <p:ext uri="{BB962C8B-B14F-4D97-AF65-F5344CB8AC3E}">
        <p14:creationId xmlns:p14="http://schemas.microsoft.com/office/powerpoint/2010/main" val="2009784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1121C6C1-5230-48DD-9476-7A87F0874632}" type="datetimeFigureOut">
              <a:rPr lang="en-US" smtClean="0"/>
              <a:t>1/29/2018</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5EF4EEB5-566E-4607-81C9-07E325A97B0B}" type="slidenum">
              <a:rPr lang="en-US" smtClean="0"/>
              <a:t>‹#›</a:t>
            </a:fld>
            <a:endParaRPr lang="en-US"/>
          </a:p>
        </p:txBody>
      </p:sp>
    </p:spTree>
    <p:extLst>
      <p:ext uri="{BB962C8B-B14F-4D97-AF65-F5344CB8AC3E}">
        <p14:creationId xmlns:p14="http://schemas.microsoft.com/office/powerpoint/2010/main" val="3754655079"/>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osha.gov/dsg/topics/silicacrystallin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10301-42CD-4A68-B661-4F197E4CD337}"/>
              </a:ext>
            </a:extLst>
          </p:cNvPr>
          <p:cNvSpPr>
            <a:spLocks noGrp="1"/>
          </p:cNvSpPr>
          <p:nvPr>
            <p:ph type="ctrTitle"/>
          </p:nvPr>
        </p:nvSpPr>
        <p:spPr/>
        <p:txBody>
          <a:bodyPr/>
          <a:lstStyle/>
          <a:p>
            <a:r>
              <a:rPr lang="en-US" dirty="0"/>
              <a:t>OSHA Occupational Health and Safety Administration </a:t>
            </a:r>
          </a:p>
        </p:txBody>
      </p:sp>
      <p:sp>
        <p:nvSpPr>
          <p:cNvPr id="3" name="Subtitle 2">
            <a:extLst>
              <a:ext uri="{FF2B5EF4-FFF2-40B4-BE49-F238E27FC236}">
                <a16:creationId xmlns:a16="http://schemas.microsoft.com/office/drawing/2014/main" id="{E50AF827-67CE-4B4B-AAEC-FBD6C52B9138}"/>
              </a:ext>
            </a:extLst>
          </p:cNvPr>
          <p:cNvSpPr>
            <a:spLocks noGrp="1"/>
          </p:cNvSpPr>
          <p:nvPr>
            <p:ph type="subTitle" idx="1"/>
          </p:nvPr>
        </p:nvSpPr>
        <p:spPr/>
        <p:txBody>
          <a:bodyPr/>
          <a:lstStyle/>
          <a:p>
            <a:r>
              <a:rPr lang="en-US" dirty="0"/>
              <a:t>Interim Enforcement Guidance for the Respirable Crystalline Silica in Construction Standard, 29 CFR 1926.1153</a:t>
            </a:r>
          </a:p>
        </p:txBody>
      </p:sp>
    </p:spTree>
    <p:extLst>
      <p:ext uri="{BB962C8B-B14F-4D97-AF65-F5344CB8AC3E}">
        <p14:creationId xmlns:p14="http://schemas.microsoft.com/office/powerpoint/2010/main" val="862412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50EE9-D740-4C56-BE38-E05068A53173}"/>
              </a:ext>
            </a:extLst>
          </p:cNvPr>
          <p:cNvSpPr>
            <a:spLocks noGrp="1"/>
          </p:cNvSpPr>
          <p:nvPr>
            <p:ph type="title"/>
          </p:nvPr>
        </p:nvSpPr>
        <p:spPr/>
        <p:txBody>
          <a:bodyPr/>
          <a:lstStyle/>
          <a:p>
            <a:r>
              <a:rPr lang="en-US" dirty="0"/>
              <a:t>New Silica Exposure Rules</a:t>
            </a:r>
          </a:p>
        </p:txBody>
      </p:sp>
      <p:sp>
        <p:nvSpPr>
          <p:cNvPr id="3" name="Content Placeholder 2">
            <a:extLst>
              <a:ext uri="{FF2B5EF4-FFF2-40B4-BE49-F238E27FC236}">
                <a16:creationId xmlns:a16="http://schemas.microsoft.com/office/drawing/2014/main" id="{400E210C-36EE-4B93-A27B-E5CCEC3F4048}"/>
              </a:ext>
            </a:extLst>
          </p:cNvPr>
          <p:cNvSpPr>
            <a:spLocks noGrp="1"/>
          </p:cNvSpPr>
          <p:nvPr>
            <p:ph idx="1"/>
          </p:nvPr>
        </p:nvSpPr>
        <p:spPr/>
        <p:txBody>
          <a:bodyPr>
            <a:normAutofit/>
          </a:bodyPr>
          <a:lstStyle/>
          <a:p>
            <a:r>
              <a:rPr lang="en-US" dirty="0"/>
              <a:t>Enforcement date September 23, 2017 – Applied to Construction</a:t>
            </a:r>
          </a:p>
          <a:p>
            <a:pPr lvl="1"/>
            <a:r>
              <a:rPr lang="en-US" dirty="0"/>
              <a:t>Requires employers to use engineering and work practice controls to reduce and maintain employee exposures to respirable crystalline silica to or below the permissible exposure limit (PEL), unless the employer can demonstrate that such controls are not feasible.</a:t>
            </a:r>
          </a:p>
          <a:p>
            <a:pPr lvl="1"/>
            <a:r>
              <a:rPr lang="en-US" dirty="0"/>
              <a:t>Where controls are not sufficient to reduce employee exposure to or below the PEL, the employer must: </a:t>
            </a:r>
          </a:p>
          <a:p>
            <a:pPr lvl="2"/>
            <a:r>
              <a:rPr lang="en-US" dirty="0"/>
              <a:t>Use controls to reduce employee exposure to the lowest feasible level and supplement them with the use of respiratory protection.</a:t>
            </a:r>
          </a:p>
          <a:p>
            <a:endParaRPr lang="en-US" dirty="0"/>
          </a:p>
          <a:p>
            <a:r>
              <a:rPr lang="en-US" dirty="0">
                <a:hlinkClick r:id="rId2"/>
              </a:rPr>
              <a:t>https://www.osha.gov/dsg/topics/silicacrystalline/</a:t>
            </a:r>
            <a:endParaRPr lang="en-US" dirty="0"/>
          </a:p>
          <a:p>
            <a:endParaRPr lang="en-US" dirty="0"/>
          </a:p>
        </p:txBody>
      </p:sp>
    </p:spTree>
    <p:extLst>
      <p:ext uri="{BB962C8B-B14F-4D97-AF65-F5344CB8AC3E}">
        <p14:creationId xmlns:p14="http://schemas.microsoft.com/office/powerpoint/2010/main" val="2479445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F5E7A-0993-4718-955F-4D87A0706435}"/>
              </a:ext>
            </a:extLst>
          </p:cNvPr>
          <p:cNvSpPr>
            <a:spLocks noGrp="1"/>
          </p:cNvSpPr>
          <p:nvPr>
            <p:ph type="title"/>
          </p:nvPr>
        </p:nvSpPr>
        <p:spPr/>
        <p:txBody>
          <a:bodyPr/>
          <a:lstStyle/>
          <a:p>
            <a:r>
              <a:rPr lang="en-US" dirty="0"/>
              <a:t>What is </a:t>
            </a:r>
            <a:r>
              <a:rPr lang="en-US" dirty="0" err="1"/>
              <a:t>Scilica</a:t>
            </a:r>
            <a:r>
              <a:rPr lang="en-US" dirty="0"/>
              <a:t>?</a:t>
            </a:r>
          </a:p>
        </p:txBody>
      </p:sp>
      <p:sp>
        <p:nvSpPr>
          <p:cNvPr id="3" name="Content Placeholder 2">
            <a:extLst>
              <a:ext uri="{FF2B5EF4-FFF2-40B4-BE49-F238E27FC236}">
                <a16:creationId xmlns:a16="http://schemas.microsoft.com/office/drawing/2014/main" id="{FCCD50D2-8C7F-4826-9B05-587440E161D7}"/>
              </a:ext>
            </a:extLst>
          </p:cNvPr>
          <p:cNvSpPr>
            <a:spLocks noGrp="1"/>
          </p:cNvSpPr>
          <p:nvPr>
            <p:ph idx="1"/>
          </p:nvPr>
        </p:nvSpPr>
        <p:spPr/>
        <p:txBody>
          <a:bodyPr/>
          <a:lstStyle/>
          <a:p>
            <a:r>
              <a:rPr lang="en-US" dirty="0"/>
              <a:t>Crystalline silica is a common mineral found in materials like sand, stone, concrete, and mortar.</a:t>
            </a:r>
          </a:p>
          <a:p>
            <a:r>
              <a:rPr lang="en-US" i="1" dirty="0"/>
              <a:t>Respirable</a:t>
            </a:r>
            <a:r>
              <a:rPr lang="en-US" dirty="0"/>
              <a:t> crystalline silica – very small particles at least 100 times smaller than ordinary sand – is created when cutting, sawing, grinding, drilling, and crushing stone, rock, concrete, brick, block, and mortar. </a:t>
            </a:r>
          </a:p>
        </p:txBody>
      </p:sp>
    </p:spTree>
    <p:extLst>
      <p:ext uri="{BB962C8B-B14F-4D97-AF65-F5344CB8AC3E}">
        <p14:creationId xmlns:p14="http://schemas.microsoft.com/office/powerpoint/2010/main" val="2552509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4EA23-DAB1-45AE-9EE9-22ACC870A7D1}"/>
              </a:ext>
            </a:extLst>
          </p:cNvPr>
          <p:cNvSpPr>
            <a:spLocks noGrp="1"/>
          </p:cNvSpPr>
          <p:nvPr>
            <p:ph type="title"/>
          </p:nvPr>
        </p:nvSpPr>
        <p:spPr/>
        <p:txBody>
          <a:bodyPr/>
          <a:lstStyle/>
          <a:p>
            <a:r>
              <a:rPr lang="en-US" dirty="0"/>
              <a:t>Why is Respirable Silica a problem?</a:t>
            </a:r>
          </a:p>
        </p:txBody>
      </p:sp>
      <p:sp>
        <p:nvSpPr>
          <p:cNvPr id="3" name="Content Placeholder 2">
            <a:extLst>
              <a:ext uri="{FF2B5EF4-FFF2-40B4-BE49-F238E27FC236}">
                <a16:creationId xmlns:a16="http://schemas.microsoft.com/office/drawing/2014/main" id="{B9FFD9DC-4ED7-4ED9-A283-541ECBEED446}"/>
              </a:ext>
            </a:extLst>
          </p:cNvPr>
          <p:cNvSpPr>
            <a:spLocks noGrp="1"/>
          </p:cNvSpPr>
          <p:nvPr>
            <p:ph idx="1"/>
          </p:nvPr>
        </p:nvSpPr>
        <p:spPr/>
        <p:txBody>
          <a:bodyPr/>
          <a:lstStyle/>
          <a:p>
            <a:r>
              <a:rPr lang="en-US" dirty="0"/>
              <a:t>Workers who inhale these very small crystalline silica particles are at increased risk of developing serious silica-related diseases, including:</a:t>
            </a:r>
          </a:p>
          <a:p>
            <a:pPr lvl="1"/>
            <a:r>
              <a:rPr lang="en-US" dirty="0"/>
              <a:t>Silicosis, an incurable lung disease that can lead to disability and death;</a:t>
            </a:r>
          </a:p>
          <a:p>
            <a:pPr lvl="1"/>
            <a:r>
              <a:rPr lang="en-US" dirty="0"/>
              <a:t>Lung cancer;</a:t>
            </a:r>
          </a:p>
          <a:p>
            <a:pPr lvl="1"/>
            <a:r>
              <a:rPr lang="en-US" dirty="0"/>
              <a:t>Chronic obstructive pulmonary disease (COPD); and</a:t>
            </a:r>
          </a:p>
          <a:p>
            <a:pPr lvl="1"/>
            <a:r>
              <a:rPr lang="en-US" dirty="0"/>
              <a:t>Kidney disease.</a:t>
            </a:r>
          </a:p>
          <a:p>
            <a:endParaRPr lang="en-US" dirty="0"/>
          </a:p>
        </p:txBody>
      </p:sp>
    </p:spTree>
    <p:extLst>
      <p:ext uri="{BB962C8B-B14F-4D97-AF65-F5344CB8AC3E}">
        <p14:creationId xmlns:p14="http://schemas.microsoft.com/office/powerpoint/2010/main" val="1285717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CAAB6-B2A0-40D7-8029-0D05653150F0}"/>
              </a:ext>
            </a:extLst>
          </p:cNvPr>
          <p:cNvSpPr>
            <a:spLocks noGrp="1"/>
          </p:cNvSpPr>
          <p:nvPr>
            <p:ph type="title"/>
          </p:nvPr>
        </p:nvSpPr>
        <p:spPr/>
        <p:txBody>
          <a:bodyPr/>
          <a:lstStyle/>
          <a:p>
            <a:r>
              <a:rPr lang="en-US" dirty="0"/>
              <a:t>How does this change my role?</a:t>
            </a:r>
          </a:p>
        </p:txBody>
      </p:sp>
      <p:sp>
        <p:nvSpPr>
          <p:cNvPr id="3" name="Content Placeholder 2">
            <a:extLst>
              <a:ext uri="{FF2B5EF4-FFF2-40B4-BE49-F238E27FC236}">
                <a16:creationId xmlns:a16="http://schemas.microsoft.com/office/drawing/2014/main" id="{FADAB6D8-8AB0-4AB7-AFCD-16465FB776B2}"/>
              </a:ext>
            </a:extLst>
          </p:cNvPr>
          <p:cNvSpPr>
            <a:spLocks noGrp="1"/>
          </p:cNvSpPr>
          <p:nvPr>
            <p:ph idx="1"/>
          </p:nvPr>
        </p:nvSpPr>
        <p:spPr/>
        <p:txBody>
          <a:bodyPr>
            <a:normAutofit lnSpcReduction="10000"/>
          </a:bodyPr>
          <a:lstStyle/>
          <a:p>
            <a:r>
              <a:rPr lang="en-US" b="1" dirty="0"/>
              <a:t>The OSHA rule was written with the employees engaged in the tasks or assisting with the task listed. </a:t>
            </a:r>
          </a:p>
          <a:p>
            <a:pPr lvl="1"/>
            <a:r>
              <a:rPr lang="en-US" b="1" dirty="0"/>
              <a:t>As and example OSHA states employees directing traffic nearby are not engaged in the task are not required to have respirators.  </a:t>
            </a:r>
          </a:p>
          <a:p>
            <a:pPr lvl="1"/>
            <a:r>
              <a:rPr lang="en-US" b="1" dirty="0"/>
              <a:t>Questions that have not been answered : </a:t>
            </a:r>
          </a:p>
          <a:p>
            <a:pPr lvl="2"/>
            <a:r>
              <a:rPr lang="en-US" b="1" dirty="0"/>
              <a:t>Is there a recommended safe distance from the operation for people to avoid the silica dust cloud?</a:t>
            </a:r>
          </a:p>
          <a:p>
            <a:pPr lvl="2"/>
            <a:r>
              <a:rPr lang="en-US" b="1" dirty="0"/>
              <a:t>How long is the silica airborne? </a:t>
            </a:r>
          </a:p>
          <a:p>
            <a:r>
              <a:rPr lang="en-US" dirty="0" err="1"/>
              <a:t>WisDOT</a:t>
            </a:r>
            <a:r>
              <a:rPr lang="en-US" dirty="0"/>
              <a:t> is developing a safety directive for our employees addressing Respirable Silica (In progress). Silica was discussed in our annual field safety training.</a:t>
            </a:r>
          </a:p>
          <a:p>
            <a:r>
              <a:rPr lang="en-US" sz="2400" b="1" dirty="0"/>
              <a:t>Consultants need to read and understand the enforcement guidance.  Consultants must make sure their employees are educated and protected.</a:t>
            </a:r>
          </a:p>
        </p:txBody>
      </p:sp>
    </p:spTree>
    <p:extLst>
      <p:ext uri="{BB962C8B-B14F-4D97-AF65-F5344CB8AC3E}">
        <p14:creationId xmlns:p14="http://schemas.microsoft.com/office/powerpoint/2010/main" val="1886296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98FD1-B319-46CD-8AD4-38AC6CB335D9}"/>
              </a:ext>
            </a:extLst>
          </p:cNvPr>
          <p:cNvSpPr>
            <a:spLocks noGrp="1"/>
          </p:cNvSpPr>
          <p:nvPr>
            <p:ph type="title"/>
          </p:nvPr>
        </p:nvSpPr>
        <p:spPr/>
        <p:txBody>
          <a:bodyPr/>
          <a:lstStyle/>
          <a:p>
            <a:r>
              <a:rPr lang="en-US" dirty="0"/>
              <a:t>What you should see in the field</a:t>
            </a:r>
          </a:p>
        </p:txBody>
      </p:sp>
      <p:sp>
        <p:nvSpPr>
          <p:cNvPr id="3" name="Content Placeholder 2">
            <a:extLst>
              <a:ext uri="{FF2B5EF4-FFF2-40B4-BE49-F238E27FC236}">
                <a16:creationId xmlns:a16="http://schemas.microsoft.com/office/drawing/2014/main" id="{91347EFF-8162-4447-8FAD-DBC8050B4FA8}"/>
              </a:ext>
            </a:extLst>
          </p:cNvPr>
          <p:cNvSpPr>
            <a:spLocks noGrp="1"/>
          </p:cNvSpPr>
          <p:nvPr>
            <p:ph idx="1"/>
          </p:nvPr>
        </p:nvSpPr>
        <p:spPr/>
        <p:txBody>
          <a:bodyPr/>
          <a:lstStyle/>
          <a:p>
            <a:r>
              <a:rPr lang="en-US" sz="2800" dirty="0"/>
              <a:t>Contractors may use water or vacuums to control dust during operations that would cut, drill, saw, grind or crush stone, brick, mortar, concrete. </a:t>
            </a:r>
          </a:p>
          <a:p>
            <a:r>
              <a:rPr lang="en-US" sz="2800" dirty="0"/>
              <a:t>If contractor staff is using respirators, should you be too?</a:t>
            </a:r>
          </a:p>
          <a:p>
            <a:endParaRPr lang="en-US" dirty="0"/>
          </a:p>
          <a:p>
            <a:endParaRPr lang="en-US" dirty="0"/>
          </a:p>
          <a:p>
            <a:endParaRPr lang="en-US" dirty="0"/>
          </a:p>
        </p:txBody>
      </p:sp>
    </p:spTree>
    <p:extLst>
      <p:ext uri="{BB962C8B-B14F-4D97-AF65-F5344CB8AC3E}">
        <p14:creationId xmlns:p14="http://schemas.microsoft.com/office/powerpoint/2010/main" val="2937411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5E83A-4486-4E8C-9FB8-E7DECCA80B7F}"/>
              </a:ext>
            </a:extLst>
          </p:cNvPr>
          <p:cNvSpPr>
            <a:spLocks noGrp="1"/>
          </p:cNvSpPr>
          <p:nvPr>
            <p:ph type="title"/>
          </p:nvPr>
        </p:nvSpPr>
        <p:spPr/>
        <p:txBody>
          <a:bodyPr/>
          <a:lstStyle/>
          <a:p>
            <a:r>
              <a:rPr lang="en-US" dirty="0"/>
              <a:t>Protect yourself</a:t>
            </a:r>
          </a:p>
        </p:txBody>
      </p:sp>
      <p:sp>
        <p:nvSpPr>
          <p:cNvPr id="3" name="Content Placeholder 2">
            <a:extLst>
              <a:ext uri="{FF2B5EF4-FFF2-40B4-BE49-F238E27FC236}">
                <a16:creationId xmlns:a16="http://schemas.microsoft.com/office/drawing/2014/main" id="{13178864-BEA7-4CB8-A6A7-45D6388158A4}"/>
              </a:ext>
            </a:extLst>
          </p:cNvPr>
          <p:cNvSpPr>
            <a:spLocks noGrp="1"/>
          </p:cNvSpPr>
          <p:nvPr>
            <p:ph idx="1"/>
          </p:nvPr>
        </p:nvSpPr>
        <p:spPr/>
        <p:txBody>
          <a:bodyPr/>
          <a:lstStyle/>
          <a:p>
            <a:r>
              <a:rPr lang="en-US" dirty="0" err="1"/>
              <a:t>WisDOT</a:t>
            </a:r>
            <a:r>
              <a:rPr lang="en-US" dirty="0"/>
              <a:t> is working on developing guidance for complying with the order.</a:t>
            </a:r>
          </a:p>
          <a:p>
            <a:r>
              <a:rPr lang="en-US" dirty="0"/>
              <a:t>If you think you need a respirator, request one.</a:t>
            </a:r>
          </a:p>
          <a:p>
            <a:r>
              <a:rPr lang="en-US" dirty="0"/>
              <a:t>Read the guidance and understand ways to reduce your exposure.</a:t>
            </a:r>
          </a:p>
        </p:txBody>
      </p:sp>
    </p:spTree>
    <p:extLst>
      <p:ext uri="{BB962C8B-B14F-4D97-AF65-F5344CB8AC3E}">
        <p14:creationId xmlns:p14="http://schemas.microsoft.com/office/powerpoint/2010/main" val="38200671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ood Type">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docProps/app.xml><?xml version="1.0" encoding="utf-8"?>
<Properties xmlns="http://schemas.openxmlformats.org/officeDocument/2006/extended-properties" xmlns:vt="http://schemas.openxmlformats.org/officeDocument/2006/docPropsVTypes">
  <Template>TM03090434[[fn=Wood Type]]</Template>
  <TotalTime>132</TotalTime>
  <Words>463</Words>
  <Application>Microsoft Office PowerPoint</Application>
  <PresentationFormat>Widescreen</PresentationFormat>
  <Paragraphs>34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Georgia</vt:lpstr>
      <vt:lpstr>Trebuchet MS</vt:lpstr>
      <vt:lpstr>Wingdings</vt:lpstr>
      <vt:lpstr>Wood Type</vt:lpstr>
      <vt:lpstr>OSHA Occupational Health and Safety Administration </vt:lpstr>
      <vt:lpstr>New Silica Exposure Rules</vt:lpstr>
      <vt:lpstr>What is Scilica?</vt:lpstr>
      <vt:lpstr>Why is Respirable Silica a problem?</vt:lpstr>
      <vt:lpstr>How does this change my role?</vt:lpstr>
      <vt:lpstr>What you should see in the field</vt:lpstr>
      <vt:lpstr>Protect yourself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SCHOENFELD, BRENDA L</dc:creator>
  <cp:lastModifiedBy>SCHOENFELD, BRENDA L</cp:lastModifiedBy>
  <cp:revision>12</cp:revision>
  <dcterms:created xsi:type="dcterms:W3CDTF">2017-12-21T17:50:39Z</dcterms:created>
  <dcterms:modified xsi:type="dcterms:W3CDTF">2018-01-29T16:38:14Z</dcterms:modified>
</cp:coreProperties>
</file>