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1" r:id="rId4"/>
    <p:sldId id="258" r:id="rId5"/>
    <p:sldId id="266" r:id="rId6"/>
    <p:sldId id="267" r:id="rId7"/>
    <p:sldId id="268" r:id="rId8"/>
    <p:sldId id="269" r:id="rId9"/>
    <p:sldId id="270" r:id="rId10"/>
    <p:sldId id="272" r:id="rId11"/>
    <p:sldId id="273" r:id="rId12"/>
  </p:sldIdLst>
  <p:sldSz cx="9144000" cy="6858000" type="screen4x3"/>
  <p:notesSz cx="7086600" cy="9410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4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76769" autoAdjust="0"/>
  </p:normalViewPr>
  <p:slideViewPr>
    <p:cSldViewPr>
      <p:cViewPr varScale="1">
        <p:scale>
          <a:sx n="80" d="100"/>
          <a:sy n="80" d="100"/>
        </p:scale>
        <p:origin x="1392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64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6438"/>
            <a:ext cx="4705350" cy="3529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0400"/>
            <a:ext cx="5670550" cy="423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Before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well prepared with content. Know facts and figures and your audience.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Everyone should be able to read the slides but if NOT, read it to them. Otherwise don’t include it.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a final check on microphone and other equipment well before the start time.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Practice the presentation aloud several times. Feel comfortable.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Drink fluids and do something to relax you.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During presentation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Smile and be confident. 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Introduce yourself and the organization.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Speak with energy, clearly, and in a reasonable volume so everyone can hear you.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not read each line on the slide show – use your own wording and add in examples or additional information which will aid in comprehension.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Talk “friendly” and with the attitude that you are here to provide information and assistance. Have a “win/win” attitude.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an error, politely clarify or correct it. Move on quickly and don’t dwell on it.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can’t answer a question, politely indicate you don’t have the information available. Indicate that you will follow-up individually with the requestor. 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After presentation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available for follow up.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prepared for additional comments, questions or clarifications.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Maintain composure.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 promise, be sure to follow up quickly or reassign if appropriate.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8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1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628468-5D51-4B95-94B2-4733DE0C78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2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4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281E6.A3A9A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SW Region - Madison Office </a:t>
            </a:r>
            <a:br>
              <a:rPr lang="en-US" dirty="0"/>
            </a:br>
            <a:r>
              <a:rPr lang="en-US" dirty="0"/>
              <a:t>Construction Conference </a:t>
            </a:r>
            <a:br>
              <a:rPr lang="en-US" dirty="0"/>
            </a:br>
            <a:r>
              <a:rPr lang="en-US" dirty="0"/>
              <a:t>Maintenance Section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/>
              <a:t>Brian J Rice</a:t>
            </a:r>
          </a:p>
          <a:p>
            <a:pPr marR="0" eaLnBrk="1" hangingPunct="1"/>
            <a:r>
              <a:rPr lang="en-US" dirty="0"/>
              <a:t>February 22,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5029200" cy="3873500"/>
          </a:xfrm>
        </p:spPr>
        <p:txBody>
          <a:bodyPr/>
          <a:lstStyle/>
          <a:p>
            <a:r>
              <a:rPr lang="en-US" sz="2000" dirty="0"/>
              <a:t>Construction Staff should not directly contact the county to request services</a:t>
            </a:r>
          </a:p>
          <a:p>
            <a:pPr lvl="1"/>
            <a:r>
              <a:rPr lang="en-US" sz="1800" dirty="0"/>
              <a:t>All correspondence shall go though Maintenance Staff </a:t>
            </a:r>
          </a:p>
          <a:p>
            <a:r>
              <a:rPr lang="en-US" sz="2000" dirty="0"/>
              <a:t>No future maintenance agreements shall be made during construction without the Maintenance section being involved</a:t>
            </a:r>
          </a:p>
          <a:p>
            <a:r>
              <a:rPr lang="en-US" sz="2000" dirty="0"/>
              <a:t>Have a discussion during the Preconstruction Meeting about 24 traffic control</a:t>
            </a:r>
          </a:p>
          <a:p>
            <a:pPr lvl="1"/>
            <a:r>
              <a:rPr lang="en-US" sz="1800" dirty="0"/>
              <a:t>Direct/personal 24 hour contact </a:t>
            </a:r>
          </a:p>
          <a:p>
            <a:pPr lvl="1"/>
            <a:r>
              <a:rPr lang="en-US" sz="1800" dirty="0"/>
              <a:t>Not a 24 hour dispatch if possible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Additional Issues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418DB-63F7-4B4C-A9F7-D0B5E4BCE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9" t="8889" r="41429" b="16614"/>
          <a:stretch/>
        </p:blipFill>
        <p:spPr>
          <a:xfrm>
            <a:off x="6206004" y="1074678"/>
            <a:ext cx="2264228" cy="510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095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C4138-EAA6-493E-B9F7-8652A9D40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447800"/>
            <a:ext cx="6477000" cy="48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3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Excess concrete must be removed completely from the jobsite. </a:t>
            </a:r>
          </a:p>
          <a:p>
            <a:r>
              <a:rPr lang="en-US" sz="2000" dirty="0"/>
              <a:t>It shall not be:</a:t>
            </a:r>
          </a:p>
          <a:p>
            <a:pPr lvl="1"/>
            <a:r>
              <a:rPr lang="en-US" sz="1800" dirty="0"/>
              <a:t>Left on the shoulder because it was deemed not a hazard</a:t>
            </a:r>
          </a:p>
          <a:p>
            <a:pPr lvl="1"/>
            <a:r>
              <a:rPr lang="en-US" sz="1800" dirty="0"/>
              <a:t>Thrown into the ditch</a:t>
            </a:r>
          </a:p>
          <a:p>
            <a:pPr lvl="1"/>
            <a:r>
              <a:rPr lang="en-US" sz="1800" dirty="0"/>
              <a:t>Crushed up and left as shoulder aggregate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Excess Concrete Disposal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922AE-9D08-4FD0-99BF-E5B424A18AC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0D3A6-193D-4797-AB5D-C0ACC8794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8712" r="16103" b="34640"/>
          <a:stretch/>
        </p:blipFill>
        <p:spPr>
          <a:xfrm>
            <a:off x="2400300" y="3577055"/>
            <a:ext cx="4343400" cy="206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has been causing:</a:t>
            </a:r>
          </a:p>
          <a:p>
            <a:pPr lvl="1"/>
            <a:r>
              <a:rPr lang="en-US" sz="1800" dirty="0"/>
              <a:t>Plowing issues</a:t>
            </a:r>
          </a:p>
          <a:p>
            <a:pPr lvl="1"/>
            <a:r>
              <a:rPr lang="en-US" sz="1800" dirty="0"/>
              <a:t>Mowing issues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Excess Concrete Disposal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01EFC92A6FD83340814E5BC1E71FCBDE@co.columbia.wi.us" descr="01EFC92A6FD83340814E5BC1E71FCBDE@co">
            <a:extLst>
              <a:ext uri="{FF2B5EF4-FFF2-40B4-BE49-F238E27FC236}">
                <a16:creationId xmlns:a16="http://schemas.microsoft.com/office/drawing/2014/main" id="{3C359492-A217-40B9-8CA8-1D20FE21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086" y="3051273"/>
            <a:ext cx="3342199" cy="2506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3E93E5E-23EB-4370-8FE9-05BF67584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4520853" y="2206719"/>
            <a:ext cx="4249178" cy="318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689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73500"/>
          </a:xfrm>
        </p:spPr>
        <p:txBody>
          <a:bodyPr/>
          <a:lstStyle/>
          <a:p>
            <a:r>
              <a:rPr lang="en-US" sz="2000" dirty="0"/>
              <a:t>Contact Maintenance Roadway Engineer, Roadway Assistant, and  Bridge Unit 2 weeks before </a:t>
            </a:r>
            <a:r>
              <a:rPr lang="en-US" sz="2000" dirty="0" err="1"/>
              <a:t>punchlist</a:t>
            </a:r>
            <a:r>
              <a:rPr lang="en-US" sz="2000" dirty="0"/>
              <a:t> is distributed (or any bridge is opened to traffic) so we can assist with the development of the </a:t>
            </a:r>
            <a:r>
              <a:rPr lang="en-US" sz="2000" dirty="0" err="1"/>
              <a:t>punchlist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Sign post height/depth and locations</a:t>
            </a:r>
          </a:p>
          <a:p>
            <a:pPr lvl="1"/>
            <a:r>
              <a:rPr lang="en-US" sz="1800" dirty="0"/>
              <a:t>Cable guard and guardrail installation issue</a:t>
            </a:r>
          </a:p>
          <a:p>
            <a:pPr lvl="1"/>
            <a:r>
              <a:rPr lang="en-US" sz="1800" dirty="0"/>
              <a:t>Shoulder gravel compaction</a:t>
            </a:r>
          </a:p>
          <a:p>
            <a:r>
              <a:rPr lang="en-US" sz="2000" dirty="0"/>
              <a:t>Contact Maintenance Unit before the final </a:t>
            </a:r>
            <a:r>
              <a:rPr lang="en-US" sz="2000" dirty="0" err="1"/>
              <a:t>punchlist</a:t>
            </a:r>
            <a:r>
              <a:rPr lang="en-US" sz="2000" dirty="0"/>
              <a:t> is distributed so we can confirm nothing has changed since our initial inspection.</a:t>
            </a:r>
          </a:p>
          <a:p>
            <a:pPr lvl="0"/>
            <a:r>
              <a:rPr lang="en-US" sz="2000" dirty="0"/>
              <a:t>Contact Maintenance Unit before </a:t>
            </a:r>
            <a:r>
              <a:rPr lang="en-US" sz="2000" dirty="0" err="1"/>
              <a:t>punchlist</a:t>
            </a:r>
            <a:r>
              <a:rPr lang="en-US" sz="2000" dirty="0"/>
              <a:t> is accepted so we can confirm that nothing is being left behind.</a:t>
            </a:r>
          </a:p>
          <a:p>
            <a:pPr lvl="1"/>
            <a:r>
              <a:rPr lang="en-US" sz="1800" dirty="0"/>
              <a:t>Temporary construction signs</a:t>
            </a:r>
          </a:p>
          <a:p>
            <a:pPr lvl="1"/>
            <a:r>
              <a:rPr lang="en-US" sz="1800" dirty="0"/>
              <a:t>Erosion control measures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Punchlist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Punchlist / Clean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0C6ED-F07F-424D-BFBE-5B5136C74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04475"/>
            <a:ext cx="36576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F7EA32-1740-4D83-B33E-CC1062EA1E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34074" b="28254"/>
          <a:stretch/>
        </p:blipFill>
        <p:spPr>
          <a:xfrm>
            <a:off x="457199" y="3893457"/>
            <a:ext cx="4648201" cy="1810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AAAC6-7E09-4297-B1A8-918F90C0E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5418" y="2579353"/>
            <a:ext cx="3999441" cy="2249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024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Retaining Wall Backslopes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E8E8AC-AA43-4BAF-9AE7-8C4661C23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09"/>
          <a:stretch/>
        </p:blipFill>
        <p:spPr bwMode="auto">
          <a:xfrm>
            <a:off x="457200" y="1676400"/>
            <a:ext cx="3200400" cy="368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CCA29-6AB6-4726-A729-D8AFB3E1A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r="17619"/>
          <a:stretch/>
        </p:blipFill>
        <p:spPr>
          <a:xfrm>
            <a:off x="4267200" y="1676400"/>
            <a:ext cx="2727386" cy="36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1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Keep bridge Unit informed of project progress</a:t>
            </a:r>
          </a:p>
          <a:p>
            <a:r>
              <a:rPr lang="en-US" sz="2000" dirty="0"/>
              <a:t>Make sure forms are cleaned before the concrete pour (we have found hammers, wood etc.)</a:t>
            </a:r>
          </a:p>
          <a:p>
            <a:r>
              <a:rPr lang="en-US" sz="2000" dirty="0"/>
              <a:t>Make sure the Honeycombing gets filled in</a:t>
            </a:r>
          </a:p>
          <a:p>
            <a:r>
              <a:rPr lang="en-US" sz="2000" dirty="0"/>
              <a:t>Make sure the contractor doesn’t flame cut any rebar. </a:t>
            </a:r>
          </a:p>
          <a:p>
            <a:r>
              <a:rPr lang="en-US" sz="2000" dirty="0"/>
              <a:t>Make sure that the rip rap comes to the tip of the wings as shown in the detail. </a:t>
            </a:r>
            <a:r>
              <a:rPr lang="en-US" dirty="0"/>
              <a:t> </a:t>
            </a:r>
          </a:p>
          <a:p>
            <a:pPr lvl="1"/>
            <a:r>
              <a:rPr lang="en-US" sz="1800" dirty="0"/>
              <a:t>If the details don’t show the rip rap coming to the wing tips, try and stabilize the shoulder and along the wing with a flume, stabilized base, breaker, etc.  </a:t>
            </a:r>
          </a:p>
          <a:p>
            <a:pPr lvl="1"/>
            <a:r>
              <a:rPr lang="en-US" sz="1800" dirty="0"/>
              <a:t>This should be done on ALL 4 corners, we do have a lot of erosion problems even on the high side of the bridges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Bridge Unit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3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Expansion Joints</a:t>
            </a:r>
          </a:p>
          <a:p>
            <a:pPr lvl="1"/>
            <a:r>
              <a:rPr lang="en-US" sz="1800" dirty="0"/>
              <a:t>If the show drawings show more than one field splice, make sure that it follows the special detail provided by Central Office.</a:t>
            </a:r>
          </a:p>
          <a:p>
            <a:pPr lvl="1"/>
            <a:r>
              <a:rPr lang="en-US" sz="1800" dirty="0"/>
              <a:t>When setting the joint, make sure that it is ¼ inch below the finished grade.</a:t>
            </a:r>
          </a:p>
          <a:p>
            <a:r>
              <a:rPr lang="en-US" sz="2000" dirty="0"/>
              <a:t>Ancillary Bolting Forms</a:t>
            </a:r>
          </a:p>
          <a:p>
            <a:pPr lvl="1"/>
            <a:r>
              <a:rPr lang="en-US" sz="1800" dirty="0"/>
              <a:t>Make sure the contractor is completing the forms while doing the work. </a:t>
            </a:r>
          </a:p>
          <a:p>
            <a:pPr lvl="1"/>
            <a:r>
              <a:rPr lang="en-US" sz="1800" dirty="0"/>
              <a:t>Turn the form in to the correct person as soon as it is completed.  </a:t>
            </a:r>
          </a:p>
          <a:p>
            <a:pPr lvl="1"/>
            <a:r>
              <a:rPr lang="en-US" sz="1800" dirty="0"/>
              <a:t>The structures have to be inspected before being opened, and the inspector needs these forms to do the inspection.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Bridge Unit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9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3810000" cy="3873500"/>
          </a:xfrm>
        </p:spPr>
        <p:txBody>
          <a:bodyPr/>
          <a:lstStyle/>
          <a:p>
            <a:pPr lvl="0"/>
            <a:r>
              <a:rPr lang="en-US" sz="2000" dirty="0"/>
              <a:t>Record the critical vertical clearance between edges of paved shoulders.</a:t>
            </a:r>
          </a:p>
          <a:p>
            <a:pPr lvl="0"/>
            <a:r>
              <a:rPr lang="en-US" sz="2000" dirty="0"/>
              <a:t>Document using a photograph of the bridge showing vertical clearance measurements.</a:t>
            </a:r>
          </a:p>
          <a:p>
            <a:pPr lvl="1"/>
            <a:r>
              <a:rPr lang="en-US" sz="1800" dirty="0"/>
              <a:t>Possible app to use is Skitch</a:t>
            </a:r>
          </a:p>
          <a:p>
            <a:pPr lvl="1"/>
            <a:r>
              <a:rPr lang="en-US" sz="1800" dirty="0"/>
              <a:t>Provide information to Steve K, Mike W and Brad W as soon as possible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Vertical Clearance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cid:image001.png@01D281E6.A3A9A170">
            <a:extLst>
              <a:ext uri="{FF2B5EF4-FFF2-40B4-BE49-F238E27FC236}">
                <a16:creationId xmlns:a16="http://schemas.microsoft.com/office/drawing/2014/main" id="{03C4BF79-073A-48D4-9B5A-DD53EE6C52DA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816434"/>
            <a:ext cx="4343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2449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984</Words>
  <Application>Microsoft Office PowerPoint</Application>
  <PresentationFormat>On-screen Show (4:3)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Wingdings 2</vt:lpstr>
      <vt:lpstr>Wingdings 3</vt:lpstr>
      <vt:lpstr>Concourse</vt:lpstr>
      <vt:lpstr>SW Region - Madison Office  Construction Conference  Maintenance Section</vt:lpstr>
      <vt:lpstr>Excess Concrete Disposal</vt:lpstr>
      <vt:lpstr>Excess Concrete Disposal</vt:lpstr>
      <vt:lpstr>Punchlist Workflow</vt:lpstr>
      <vt:lpstr>Punchlist / Clean up</vt:lpstr>
      <vt:lpstr>Retaining Wall Backslopes</vt:lpstr>
      <vt:lpstr>Bridge Unit Concerns</vt:lpstr>
      <vt:lpstr>Bridge Unit Concerns</vt:lpstr>
      <vt:lpstr>Vertical Clearance Documentation</vt:lpstr>
      <vt:lpstr>Additional Issues </vt:lpstr>
      <vt:lpstr>QUESTIONS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RICE, BRIAN J</cp:lastModifiedBy>
  <cp:revision>69</cp:revision>
  <dcterms:created xsi:type="dcterms:W3CDTF">2012-06-26T13:11:17Z</dcterms:created>
  <dcterms:modified xsi:type="dcterms:W3CDTF">2018-02-21T23:30:44Z</dcterms:modified>
</cp:coreProperties>
</file>