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317" r:id="rId3"/>
    <p:sldId id="309" r:id="rId4"/>
    <p:sldId id="299" r:id="rId5"/>
    <p:sldId id="305" r:id="rId6"/>
    <p:sldId id="307" r:id="rId7"/>
    <p:sldId id="303" r:id="rId8"/>
    <p:sldId id="306" r:id="rId9"/>
    <p:sldId id="310" r:id="rId10"/>
    <p:sldId id="312" r:id="rId11"/>
    <p:sldId id="313" r:id="rId12"/>
    <p:sldId id="314" r:id="rId13"/>
    <p:sldId id="315" r:id="rId14"/>
    <p:sldId id="277" r:id="rId15"/>
    <p:sldId id="276" r:id="rId16"/>
    <p:sldId id="316" r:id="rId17"/>
    <p:sldId id="282"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9D"/>
    <a:srgbClr val="213681"/>
    <a:srgbClr val="2F4CB7"/>
    <a:srgbClr val="A7C2FF"/>
    <a:srgbClr val="BFC9EF"/>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32" autoAdjust="0"/>
    <p:restoredTop sz="86575" autoAdjust="0"/>
  </p:normalViewPr>
  <p:slideViewPr>
    <p:cSldViewPr>
      <p:cViewPr varScale="1">
        <p:scale>
          <a:sx n="69" d="100"/>
          <a:sy n="69" d="100"/>
        </p:scale>
        <p:origin x="75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2/21/2018</a:t>
            </a:fld>
            <a:endParaRPr lang="en-US"/>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1378933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2/21/2018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30009318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a:bodyPr>
          <a:lstStyle/>
          <a:p>
            <a:pPr>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49604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75BC91-B0B6-4F4A-BB52-2161FE3D6A24}" type="slidenum">
              <a:rPr lang="fr-CA" smtClean="0">
                <a:solidFill>
                  <a:prstClr val="black"/>
                </a:solidFill>
              </a:rPr>
              <a:pPr>
                <a:defRPr/>
              </a:pPr>
              <a:t>3</a:t>
            </a:fld>
            <a:endParaRPr lang="fr-CA" dirty="0">
              <a:solidFill>
                <a:prstClr val="black"/>
              </a:solidFill>
            </a:endParaRPr>
          </a:p>
        </p:txBody>
      </p:sp>
      <p:sp>
        <p:nvSpPr>
          <p:cNvPr id="5" name="Date Placeholder 4"/>
          <p:cNvSpPr>
            <a:spLocks noGrp="1"/>
          </p:cNvSpPr>
          <p:nvPr>
            <p:ph type="dt" idx="11"/>
          </p:nvPr>
        </p:nvSpPr>
        <p:spPr/>
        <p:txBody>
          <a:bodyPr/>
          <a:lstStyle/>
          <a:p>
            <a:pPr>
              <a:defRPr/>
            </a:pPr>
            <a:endParaRPr lang="fr-CA" dirty="0">
              <a:solidFill>
                <a:prstClr val="black"/>
              </a:solidFill>
            </a:endParaRPr>
          </a:p>
        </p:txBody>
      </p:sp>
    </p:spTree>
    <p:extLst>
      <p:ext uri="{BB962C8B-B14F-4D97-AF65-F5344CB8AC3E}">
        <p14:creationId xmlns:p14="http://schemas.microsoft.com/office/powerpoint/2010/main" val="406851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a:t>
            </a:fld>
            <a:endParaRPr lang="en-US"/>
          </a:p>
        </p:txBody>
      </p:sp>
    </p:spTree>
    <p:extLst>
      <p:ext uri="{BB962C8B-B14F-4D97-AF65-F5344CB8AC3E}">
        <p14:creationId xmlns:p14="http://schemas.microsoft.com/office/powerpoint/2010/main" val="93280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90665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Communication from Project staff is</a:t>
            </a:r>
            <a:r>
              <a:rPr lang="en-US" baseline="0" dirty="0"/>
              <a:t> crucial at this point.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190683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**Hint </a:t>
            </a:r>
            <a:r>
              <a:rPr lang="en-US" dirty="0" err="1"/>
              <a:t>Hint</a:t>
            </a:r>
            <a:r>
              <a:rPr lang="en-US" dirty="0"/>
              <a:t>.. Know when your projects are let- the letting date determines what rules are enforced for your contract</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125694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356685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312948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continuing to partner with us to achieve compliance. It is greatly appreciated!!</a:t>
            </a:r>
          </a:p>
        </p:txBody>
      </p:sp>
      <p:sp>
        <p:nvSpPr>
          <p:cNvPr id="4" name="Slide Number Placeholder 3"/>
          <p:cNvSpPr>
            <a:spLocks noGrp="1"/>
          </p:cNvSpPr>
          <p:nvPr>
            <p:ph type="sldNum" sz="quarter" idx="10"/>
          </p:nvPr>
        </p:nvSpPr>
        <p:spPr/>
        <p:txBody>
          <a:bodyPr/>
          <a:lstStyle/>
          <a:p>
            <a:pPr>
              <a:defRPr/>
            </a:pPr>
            <a:fld id="{B575BC91-B0B6-4F4A-BB52-2161FE3D6A24}" type="slidenum">
              <a:rPr lang="fr-CA" smtClean="0"/>
              <a:pPr>
                <a:defRPr/>
              </a:pPr>
              <a:t>17</a:t>
            </a:fld>
            <a:endParaRPr lang="fr-CA" dirty="0"/>
          </a:p>
        </p:txBody>
      </p:sp>
    </p:spTree>
    <p:extLst>
      <p:ext uri="{BB962C8B-B14F-4D97-AF65-F5344CB8AC3E}">
        <p14:creationId xmlns:p14="http://schemas.microsoft.com/office/powerpoint/2010/main" val="66884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pPr>
              <a:defRPr/>
            </a:pPr>
            <a:fld id="{97CAA020-6452-48B0-90C8-3448E1837A30}" type="datetime8">
              <a:rPr lang="en-US" smtClean="0">
                <a:solidFill>
                  <a:srgbClr val="464653"/>
                </a:solidFill>
              </a:rPr>
              <a:t>2/21/2018 12:13 PM</a:t>
            </a:fld>
            <a:endParaRPr lang="en-US" dirty="0">
              <a:solidFill>
                <a:srgbClr val="464653"/>
              </a:solidFill>
            </a:endParaRPr>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pPr>
              <a:defRPr/>
            </a:pPr>
            <a:endParaRPr lang="en-US" dirty="0">
              <a:solidFill>
                <a:srgbClr val="464653"/>
              </a:solidFill>
            </a:endParaRPr>
          </a:p>
        </p:txBody>
      </p:sp>
      <p:sp>
        <p:nvSpPr>
          <p:cNvPr id="5" name="Slide Number Placeholder 4"/>
          <p:cNvSpPr>
            <a:spLocks noGrp="1"/>
          </p:cNvSpPr>
          <p:nvPr>
            <p:ph type="sldNum" sz="quarter" idx="12"/>
          </p:nvPr>
        </p:nvSpPr>
        <p:spPr>
          <a:xfrm>
            <a:off x="7425344" y="6459786"/>
            <a:ext cx="984019" cy="365125"/>
          </a:xfrm>
          <a:prstGeom prst="rect">
            <a:avLst/>
          </a:prstGeom>
        </p:spPr>
        <p:txBody>
          <a:bodyPr/>
          <a:lstStyle/>
          <a:p>
            <a:pPr>
              <a:defRPr/>
            </a:pPr>
            <a:fld id="{723D6A00-36E3-40C4-BC08-93CB9A07BA52}" type="slidenum">
              <a:rPr lang="en-US" smtClean="0"/>
              <a:pPr>
                <a:defRPr/>
              </a:pPr>
              <a:t>‹#›</a:t>
            </a:fld>
            <a:r>
              <a:rPr lang="en-US"/>
              <a:t> </a:t>
            </a:r>
            <a:endParaRPr lang="en-US" dirty="0"/>
          </a:p>
        </p:txBody>
      </p:sp>
    </p:spTree>
    <p:extLst>
      <p:ext uri="{BB962C8B-B14F-4D97-AF65-F5344CB8AC3E}">
        <p14:creationId xmlns:p14="http://schemas.microsoft.com/office/powerpoint/2010/main" val="273159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10"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1"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2" r:id="rId8"/>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isconsindot.gov/Pages/doing-bus/civil-rights/labornwage/default.aspx" TargetMode="External"/><Relationship Id="rId2" Type="http://schemas.openxmlformats.org/officeDocument/2006/relationships/hyperlink" Target="http://wisconsindot.gov/hcciDocs/contracting-info/asp-9-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713" y="685800"/>
            <a:ext cx="7772400" cy="1371600"/>
          </a:xfrm>
        </p:spPr>
        <p:txBody>
          <a:bodyPr>
            <a:normAutofit fontScale="90000"/>
          </a:bodyPr>
          <a:lstStyle/>
          <a:p>
            <a:pPr eaLnBrk="1" fontAlgn="auto" hangingPunct="1">
              <a:spcAft>
                <a:spcPts val="0"/>
              </a:spcAft>
              <a:defRPr/>
            </a:pPr>
            <a:r>
              <a:rPr lang="en-US" dirty="0"/>
              <a:t>WisDOT Southwest </a:t>
            </a:r>
            <a:br>
              <a:rPr lang="en-US" dirty="0"/>
            </a:br>
            <a:r>
              <a:rPr lang="en-US" dirty="0"/>
              <a:t>Region Labor Compliance</a:t>
            </a:r>
            <a:endParaRPr lang="en-US" sz="4400" dirty="0"/>
          </a:p>
        </p:txBody>
      </p:sp>
      <p:sp>
        <p:nvSpPr>
          <p:cNvPr id="9219" name="Subtitle 2"/>
          <p:cNvSpPr>
            <a:spLocks noGrp="1"/>
          </p:cNvSpPr>
          <p:nvPr>
            <p:ph type="subTitle" idx="1"/>
          </p:nvPr>
        </p:nvSpPr>
        <p:spPr>
          <a:xfrm>
            <a:off x="563137" y="2209800"/>
            <a:ext cx="7772400" cy="1600200"/>
          </a:xfrm>
        </p:spPr>
        <p:txBody>
          <a:bodyPr/>
          <a:lstStyle/>
          <a:p>
            <a:pPr marR="0" eaLnBrk="1" hangingPunct="1"/>
            <a:endParaRPr lang="en-US" dirty="0"/>
          </a:p>
          <a:p>
            <a:pPr marR="0" eaLnBrk="1" hangingPunct="1"/>
            <a:endParaRPr lang="en-US" sz="4000" dirty="0">
              <a:ln w="0"/>
              <a:solidFill>
                <a:schemeClr val="accent1"/>
              </a:solidFill>
              <a:ea typeface="Cambria Math" panose="02040503050406030204" pitchFamily="18" charset="0"/>
            </a:endParaRPr>
          </a:p>
          <a:p>
            <a:pPr marR="0" eaLnBrk="1" hangingPunct="1"/>
            <a:endParaRPr lang="en-US" sz="2800" dirty="0">
              <a:ln w="0"/>
              <a:solidFill>
                <a:schemeClr val="accent1"/>
              </a:solidFill>
              <a:ea typeface="Cambria Math" panose="02040503050406030204" pitchFamily="18" charset="0"/>
            </a:endParaRPr>
          </a:p>
          <a:p>
            <a:pPr marR="0" eaLnBrk="1" hangingPunct="1"/>
            <a:endParaRPr lang="en-US" sz="2800" dirty="0">
              <a:ln w="0"/>
              <a:solidFill>
                <a:schemeClr val="accent1"/>
              </a:solidFill>
              <a:ea typeface="Cambria Math" panose="02040503050406030204" pitchFamily="18" charset="0"/>
            </a:endParaRPr>
          </a:p>
          <a:p>
            <a:pPr marR="0" eaLnBrk="1" hangingPunct="1"/>
            <a:endParaRPr lang="en-US" sz="2800" dirty="0">
              <a:ln w="0"/>
              <a:solidFill>
                <a:schemeClr val="accent1"/>
              </a:solidFill>
              <a:ea typeface="Cambria Math" panose="02040503050406030204" pitchFamily="18" charset="0"/>
            </a:endParaRPr>
          </a:p>
          <a:p>
            <a:pPr marR="0" eaLnBrk="1" hangingPunct="1"/>
            <a:r>
              <a:rPr lang="en-US" sz="2800" dirty="0">
                <a:ln w="0"/>
                <a:solidFill>
                  <a:schemeClr val="accent1"/>
                </a:solidFill>
                <a:ea typeface="Cambria Math" panose="02040503050406030204" pitchFamily="18" charset="0"/>
              </a:rPr>
              <a:t>2018 Construction Conference</a:t>
            </a:r>
          </a:p>
          <a:p>
            <a:endParaRPr lang="en-US" sz="1800" dirty="0">
              <a:ln w="0"/>
              <a:solidFill>
                <a:schemeClr val="accent1"/>
              </a:solidFill>
              <a:ea typeface="Cambria Math" panose="02040503050406030204" pitchFamily="18" charset="0"/>
            </a:endParaRPr>
          </a:p>
          <a:p>
            <a:pPr marR="0" eaLnBrk="1" hangingPunct="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6656" y="0"/>
            <a:ext cx="8229600" cy="685800"/>
          </a:xfrm>
        </p:spPr>
        <p:txBody>
          <a:bodyPr>
            <a:noAutofit/>
          </a:bodyPr>
          <a:lstStyle/>
          <a:p>
            <a:pPr algn="ctr"/>
            <a:r>
              <a:rPr lang="en-US" sz="4000" dirty="0">
                <a:solidFill>
                  <a:srgbClr val="FF0000"/>
                </a:solidFill>
              </a:rPr>
              <a:t>Prevailing Wage Laws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pic>
        <p:nvPicPr>
          <p:cNvPr id="8" name="Content Placeholder 7">
            <a:extLst>
              <a:ext uri="{FF2B5EF4-FFF2-40B4-BE49-F238E27FC236}">
                <a16:creationId xmlns:a16="http://schemas.microsoft.com/office/drawing/2014/main" id="{7A825797-F85B-4B5B-A92D-60BAEB3550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67" y="651933"/>
            <a:ext cx="9067799" cy="6172200"/>
          </a:xfrm>
        </p:spPr>
      </p:pic>
    </p:spTree>
    <p:extLst>
      <p:ext uri="{BB962C8B-B14F-4D97-AF65-F5344CB8AC3E}">
        <p14:creationId xmlns:p14="http://schemas.microsoft.com/office/powerpoint/2010/main" val="244758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025900"/>
          </a:xfrm>
        </p:spPr>
        <p:txBody>
          <a:bodyPr/>
          <a:lstStyle/>
          <a:p>
            <a:pPr>
              <a:lnSpc>
                <a:spcPct val="150000"/>
              </a:lnSpc>
            </a:pPr>
            <a:r>
              <a:rPr lang="en-US" sz="2000" dirty="0"/>
              <a:t>Repeal applies to all WisDOT projects let on or after </a:t>
            </a:r>
            <a:r>
              <a:rPr lang="en-US" sz="2000" i="1" u="sng" dirty="0"/>
              <a:t>September 23, 2017</a:t>
            </a:r>
          </a:p>
          <a:p>
            <a:pPr>
              <a:lnSpc>
                <a:spcPct val="150000"/>
              </a:lnSpc>
            </a:pPr>
            <a:r>
              <a:rPr lang="en-US" sz="2000" b="1" i="1" u="sng" dirty="0"/>
              <a:t>State funded only projects </a:t>
            </a:r>
            <a:r>
              <a:rPr lang="en-US" sz="2000" dirty="0"/>
              <a:t>will no longer include any prevailing wage requirements.</a:t>
            </a:r>
          </a:p>
          <a:p>
            <a:pPr>
              <a:lnSpc>
                <a:spcPct val="150000"/>
              </a:lnSpc>
            </a:pPr>
            <a:r>
              <a:rPr lang="en-US" sz="2000" b="1" i="1" u="sng" dirty="0"/>
              <a:t>Does not affect </a:t>
            </a:r>
            <a:r>
              <a:rPr lang="en-US" sz="2000" dirty="0"/>
              <a:t>enforcement of Federal Davis-Bacon Act by USDOL or FHWA on projects with federal funds.</a:t>
            </a:r>
          </a:p>
          <a:p>
            <a:pPr lvl="1">
              <a:lnSpc>
                <a:spcPct val="150000"/>
              </a:lnSpc>
            </a:pPr>
            <a:r>
              <a:rPr lang="en-US" sz="2000" dirty="0"/>
              <a:t>Projects with Federal Dollars </a:t>
            </a:r>
            <a:r>
              <a:rPr lang="en-US" sz="2000" u="sng" dirty="0"/>
              <a:t>will still have </a:t>
            </a:r>
            <a:r>
              <a:rPr lang="en-US" sz="2000" dirty="0"/>
              <a:t>Prevailing Wages</a:t>
            </a:r>
          </a:p>
          <a:p>
            <a:pPr lvl="1"/>
            <a:endParaRPr lang="en-US" sz="1800" dirty="0"/>
          </a:p>
          <a:p>
            <a:pPr lvl="1"/>
            <a:endParaRPr lang="en-US" sz="1800" dirty="0"/>
          </a:p>
        </p:txBody>
      </p:sp>
      <p:sp>
        <p:nvSpPr>
          <p:cNvPr id="3" name="Title 2"/>
          <p:cNvSpPr>
            <a:spLocks noGrp="1"/>
          </p:cNvSpPr>
          <p:nvPr>
            <p:ph type="title"/>
          </p:nvPr>
        </p:nvSpPr>
        <p:spPr>
          <a:xfrm>
            <a:off x="454378" y="166512"/>
            <a:ext cx="8229600" cy="1143000"/>
          </a:xfrm>
        </p:spPr>
        <p:txBody>
          <a:bodyPr>
            <a:noAutofit/>
          </a:bodyPr>
          <a:lstStyle/>
          <a:p>
            <a:pPr algn="ctr"/>
            <a:r>
              <a:rPr lang="en-US" sz="4000" dirty="0">
                <a:solidFill>
                  <a:srgbClr val="FF0000"/>
                </a:solidFill>
              </a:rPr>
              <a:t>Act 59- Repeal of Wisconsin’s Prevailing Wage Law</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Tree>
    <p:extLst>
      <p:ext uri="{BB962C8B-B14F-4D97-AF65-F5344CB8AC3E}">
        <p14:creationId xmlns:p14="http://schemas.microsoft.com/office/powerpoint/2010/main" val="341027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165600"/>
          </a:xfrm>
        </p:spPr>
        <p:txBody>
          <a:bodyPr/>
          <a:lstStyle/>
          <a:p>
            <a:pPr marL="603885" lvl="2" indent="-457200">
              <a:buFont typeface="Wingdings" panose="05000000000000000000" pitchFamily="2" charset="2"/>
              <a:buChar char="Ø"/>
            </a:pPr>
            <a:r>
              <a:rPr lang="en-US" sz="2000" dirty="0"/>
              <a:t>Labor Data no longer entered/collected via CRCS</a:t>
            </a:r>
          </a:p>
          <a:p>
            <a:pPr marL="603885" lvl="2" indent="-457200">
              <a:buFont typeface="Wingdings" panose="05000000000000000000" pitchFamily="2" charset="2"/>
              <a:buChar char="Ø"/>
            </a:pPr>
            <a:r>
              <a:rPr lang="en-US" sz="2000" dirty="0"/>
              <a:t>Labor Data will </a:t>
            </a:r>
            <a:r>
              <a:rPr lang="en-US" sz="2000" b="1" u="sng" dirty="0"/>
              <a:t>now be collected</a:t>
            </a:r>
            <a:r>
              <a:rPr lang="en-US" sz="2000" dirty="0"/>
              <a:t> via Workforce Utilization Report</a:t>
            </a:r>
          </a:p>
          <a:p>
            <a:pPr marL="888047" lvl="3" indent="-457200">
              <a:buFont typeface="Wingdings" panose="05000000000000000000" pitchFamily="2" charset="2"/>
              <a:buChar char="Ø"/>
            </a:pPr>
            <a:r>
              <a:rPr lang="en-US" sz="2000" b="1" u="sng" dirty="0"/>
              <a:t>Microsoft Excel Spread Sheet or Compatible Spread Sheet</a:t>
            </a:r>
          </a:p>
          <a:p>
            <a:pPr marL="832104" lvl="4" indent="-457200">
              <a:buFont typeface="Wingdings" panose="05000000000000000000" pitchFamily="2" charset="2"/>
              <a:buChar char="Ø"/>
            </a:pPr>
            <a:r>
              <a:rPr lang="en-US" sz="2000" dirty="0"/>
              <a:t>Details can be found on HCCI site (Labor, Wages, and EEO Info.)</a:t>
            </a:r>
          </a:p>
          <a:p>
            <a:pPr lvl="1"/>
            <a:r>
              <a:rPr lang="en-US" sz="2000" dirty="0">
                <a:hlinkClick r:id="rId2"/>
              </a:rPr>
              <a:t>http://wisconsindot.gov/hcciDocs/contracting-info/asp-9-s.pdf</a:t>
            </a:r>
            <a:endParaRPr lang="en-US" sz="2000" dirty="0"/>
          </a:p>
          <a:p>
            <a:pPr lvl="1"/>
            <a:r>
              <a:rPr lang="en-US" sz="2000" dirty="0">
                <a:hlinkClick r:id="rId3"/>
              </a:rPr>
              <a:t>http://wisconsindot.gov/Pages/doing-bus/civil-rights/labornwage/default.aspx</a:t>
            </a:r>
            <a:endParaRPr lang="en-US" sz="2000" dirty="0"/>
          </a:p>
          <a:p>
            <a:pPr marL="603504" lvl="1" indent="-457200">
              <a:buFont typeface="Wingdings" panose="05000000000000000000" pitchFamily="2" charset="2"/>
              <a:buChar char="Ø"/>
            </a:pPr>
            <a:r>
              <a:rPr lang="en-US" sz="2000" dirty="0"/>
              <a:t>Subs electronically submit labor data to prime via Excel spreadsheet within 14 calendar days of the end of each quarter</a:t>
            </a:r>
          </a:p>
          <a:p>
            <a:pPr marL="603504" lvl="1" indent="-457200">
              <a:buFont typeface="Wingdings" panose="05000000000000000000" pitchFamily="2" charset="2"/>
              <a:buChar char="Ø"/>
            </a:pPr>
            <a:r>
              <a:rPr lang="en-US" sz="2000" dirty="0"/>
              <a:t>Prime electronically submits all collected labor data to regional LCS within 21 calendar days of the end of each quarter</a:t>
            </a:r>
          </a:p>
          <a:p>
            <a:pPr marL="603504" lvl="1" indent="-457200">
              <a:buFont typeface="Wingdings" panose="05000000000000000000" pitchFamily="2" charset="2"/>
              <a:buChar char="Ø"/>
            </a:pPr>
            <a:endParaRPr lang="en-US" sz="2000" dirty="0"/>
          </a:p>
          <a:p>
            <a:pPr marL="146304" lvl="1" indent="0">
              <a:buNone/>
            </a:pPr>
            <a:endParaRPr lang="en-US" sz="2000" dirty="0"/>
          </a:p>
          <a:p>
            <a:pPr lvl="1"/>
            <a:endParaRPr lang="en-US" sz="1100" dirty="0"/>
          </a:p>
          <a:p>
            <a:pPr marL="1289304" lvl="6" indent="-457200">
              <a:buFont typeface="Wingdings" panose="05000000000000000000" pitchFamily="2" charset="2"/>
              <a:buChar char="Ø"/>
            </a:pPr>
            <a:endParaRPr lang="en-US" sz="1500" dirty="0"/>
          </a:p>
        </p:txBody>
      </p:sp>
      <p:sp>
        <p:nvSpPr>
          <p:cNvPr id="3" name="Title 2"/>
          <p:cNvSpPr>
            <a:spLocks noGrp="1"/>
          </p:cNvSpPr>
          <p:nvPr>
            <p:ph type="title"/>
          </p:nvPr>
        </p:nvSpPr>
        <p:spPr>
          <a:xfrm>
            <a:off x="457200" y="177800"/>
            <a:ext cx="8229600" cy="1143000"/>
          </a:xfrm>
        </p:spPr>
        <p:txBody>
          <a:bodyPr>
            <a:normAutofit fontScale="90000"/>
          </a:bodyPr>
          <a:lstStyle/>
          <a:p>
            <a:r>
              <a:rPr lang="en-US" sz="4900" dirty="0">
                <a:solidFill>
                  <a:srgbClr val="FF0000"/>
                </a:solidFill>
              </a:rPr>
              <a:t>ASP 9- S- </a:t>
            </a:r>
            <a:r>
              <a:rPr lang="en-US" sz="2700" dirty="0"/>
              <a:t>Electronic Labor Data Submittal for </a:t>
            </a:r>
            <a:r>
              <a:rPr lang="en-US" sz="2700" u="sng" dirty="0"/>
              <a:t>State Funded Only Projects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184524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654755"/>
            <a:ext cx="8534400" cy="5150555"/>
          </a:xfrm>
        </p:spPr>
      </p:pic>
      <p:sp>
        <p:nvSpPr>
          <p:cNvPr id="3" name="Title 2"/>
          <p:cNvSpPr>
            <a:spLocks noGrp="1"/>
          </p:cNvSpPr>
          <p:nvPr>
            <p:ph type="title"/>
          </p:nvPr>
        </p:nvSpPr>
        <p:spPr>
          <a:xfrm>
            <a:off x="457200" y="83255"/>
            <a:ext cx="8229600" cy="1143000"/>
          </a:xfrm>
        </p:spPr>
        <p:txBody>
          <a:bodyPr>
            <a:normAutofit/>
          </a:bodyPr>
          <a:lstStyle/>
          <a:p>
            <a:pPr algn="ctr"/>
            <a:r>
              <a:rPr lang="en-US" sz="4400" dirty="0">
                <a:solidFill>
                  <a:schemeClr val="accent1"/>
                </a:solidFill>
              </a:rPr>
              <a:t>NEW TRUCKING!!</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spTree>
    <p:extLst>
      <p:ext uri="{BB962C8B-B14F-4D97-AF65-F5344CB8AC3E}">
        <p14:creationId xmlns:p14="http://schemas.microsoft.com/office/powerpoint/2010/main" val="247572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59" y="152400"/>
            <a:ext cx="7543800" cy="762000"/>
          </a:xfrm>
        </p:spPr>
        <p:txBody>
          <a:bodyPr>
            <a:normAutofit/>
          </a:bodyPr>
          <a:lstStyle/>
          <a:p>
            <a:pPr algn="ctr"/>
            <a:r>
              <a:rPr lang="en-US" dirty="0">
                <a:solidFill>
                  <a:schemeClr val="accent1"/>
                </a:solidFill>
                <a:latin typeface="+mn-lt"/>
              </a:rPr>
              <a:t>What has changed….</a:t>
            </a:r>
          </a:p>
        </p:txBody>
      </p:sp>
      <p:sp>
        <p:nvSpPr>
          <p:cNvPr id="4" name="Content Placeholder 1"/>
          <p:cNvSpPr txBox="1">
            <a:spLocks/>
          </p:cNvSpPr>
          <p:nvPr/>
        </p:nvSpPr>
        <p:spPr>
          <a:xfrm>
            <a:off x="533400" y="762000"/>
            <a:ext cx="7833359" cy="541020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fontAlgn="auto">
              <a:buNone/>
            </a:pPr>
            <a:endParaRPr lang="en-US" sz="1200" dirty="0">
              <a:solidFill>
                <a:srgbClr val="213681"/>
              </a:solidFill>
            </a:endParaRPr>
          </a:p>
          <a:p>
            <a:pPr marL="485775" lvl="1" indent="-285750" fontAlgn="auto">
              <a:buFont typeface="Wingdings" panose="05000000000000000000" pitchFamily="2" charset="2"/>
              <a:buChar char="§"/>
            </a:pPr>
            <a:r>
              <a:rPr lang="en-US" sz="2000" b="1" dirty="0">
                <a:solidFill>
                  <a:srgbClr val="213681"/>
                </a:solidFill>
              </a:rPr>
              <a:t>84.062 was repealed- </a:t>
            </a:r>
            <a:r>
              <a:rPr lang="en-US" sz="2000" dirty="0">
                <a:solidFill>
                  <a:srgbClr val="213681"/>
                </a:solidFill>
              </a:rPr>
              <a:t>State funded projects will not be required to have prevailing wage rates</a:t>
            </a:r>
          </a:p>
          <a:p>
            <a:pPr marL="485775" lvl="1" indent="-285750" fontAlgn="auto">
              <a:buFont typeface="Wingdings" panose="05000000000000000000" pitchFamily="2" charset="2"/>
              <a:buChar char="§"/>
            </a:pPr>
            <a:r>
              <a:rPr lang="en-US" sz="2000" dirty="0">
                <a:solidFill>
                  <a:srgbClr val="213681"/>
                </a:solidFill>
              </a:rPr>
              <a:t>ASP 9-S requires </a:t>
            </a:r>
            <a:r>
              <a:rPr lang="en-US" sz="2000" b="1" dirty="0">
                <a:solidFill>
                  <a:srgbClr val="213681"/>
                </a:solidFill>
              </a:rPr>
              <a:t>State funded projects send </a:t>
            </a:r>
            <a:r>
              <a:rPr lang="en-US" sz="2000" dirty="0">
                <a:solidFill>
                  <a:srgbClr val="213681"/>
                </a:solidFill>
              </a:rPr>
              <a:t>spreadsheets via electronically to the regional LCS</a:t>
            </a:r>
          </a:p>
          <a:p>
            <a:pPr marL="485775" lvl="1" indent="-285750" fontAlgn="auto">
              <a:buFont typeface="Wingdings" panose="05000000000000000000" pitchFamily="2" charset="2"/>
              <a:buChar char="§"/>
            </a:pPr>
            <a:r>
              <a:rPr lang="en-US" sz="2000" b="1" dirty="0">
                <a:solidFill>
                  <a:srgbClr val="213681"/>
                </a:solidFill>
              </a:rPr>
              <a:t>Supplemental Required Contact Revisions (Revised)</a:t>
            </a:r>
          </a:p>
          <a:p>
            <a:pPr marL="668655" lvl="2" indent="-285750" fontAlgn="auto">
              <a:buFont typeface="Wingdings" panose="05000000000000000000" pitchFamily="2" charset="2"/>
              <a:buChar char="§"/>
            </a:pPr>
            <a:r>
              <a:rPr lang="en-US" sz="2000" dirty="0">
                <a:solidFill>
                  <a:srgbClr val="213681"/>
                </a:solidFill>
              </a:rPr>
              <a:t>Repealed law language was removed</a:t>
            </a:r>
          </a:p>
          <a:p>
            <a:pPr marL="668655" lvl="2" indent="-285750" fontAlgn="auto">
              <a:buFont typeface="Wingdings" panose="05000000000000000000" pitchFamily="2" charset="2"/>
              <a:buChar char="§"/>
            </a:pPr>
            <a:r>
              <a:rPr lang="en-US" sz="2000" dirty="0">
                <a:solidFill>
                  <a:srgbClr val="213681"/>
                </a:solidFill>
              </a:rPr>
              <a:t>Duplicate info contained in FHWA 1273 has been removed</a:t>
            </a:r>
          </a:p>
          <a:p>
            <a:pPr marL="668655" lvl="2" indent="-285750" fontAlgn="auto">
              <a:buFont typeface="Wingdings" panose="05000000000000000000" pitchFamily="2" charset="2"/>
              <a:buChar char="§"/>
            </a:pPr>
            <a:r>
              <a:rPr lang="en-US" sz="2000" dirty="0">
                <a:solidFill>
                  <a:srgbClr val="213681"/>
                </a:solidFill>
              </a:rPr>
              <a:t>Trucking was added</a:t>
            </a:r>
          </a:p>
          <a:p>
            <a:pPr marL="668655" lvl="2" indent="-285750" fontAlgn="auto">
              <a:buFont typeface="Wingdings" panose="05000000000000000000" pitchFamily="2" charset="2"/>
              <a:buChar char="§"/>
            </a:pPr>
            <a:r>
              <a:rPr lang="en-US" sz="2000" dirty="0">
                <a:solidFill>
                  <a:srgbClr val="213681"/>
                </a:solidFill>
              </a:rPr>
              <a:t>Resource list was added</a:t>
            </a:r>
          </a:p>
          <a:p>
            <a:pPr marL="485775" lvl="1" indent="-285750" fontAlgn="auto">
              <a:buFont typeface="Wingdings" panose="05000000000000000000" pitchFamily="2" charset="2"/>
              <a:buChar char="§"/>
            </a:pPr>
            <a:r>
              <a:rPr lang="en-US" sz="2000" b="1" dirty="0">
                <a:solidFill>
                  <a:srgbClr val="213681"/>
                </a:solidFill>
              </a:rPr>
              <a:t>Trucking (Federally Funded)</a:t>
            </a:r>
          </a:p>
          <a:p>
            <a:pPr marL="668655" lvl="2" indent="-285750" fontAlgn="auto">
              <a:buFont typeface="Wingdings" panose="05000000000000000000" pitchFamily="2" charset="2"/>
              <a:buChar char="§"/>
            </a:pPr>
            <a:r>
              <a:rPr lang="en-US" sz="2000" dirty="0">
                <a:solidFill>
                  <a:srgbClr val="213681"/>
                </a:solidFill>
              </a:rPr>
              <a:t>Covered hauls must be from a dedicated </a:t>
            </a:r>
            <a:r>
              <a:rPr lang="en-US" sz="2000" b="1" u="sng" dirty="0">
                <a:solidFill>
                  <a:srgbClr val="213681"/>
                </a:solidFill>
              </a:rPr>
              <a:t>AND </a:t>
            </a:r>
            <a:r>
              <a:rPr lang="en-US" sz="2000" dirty="0">
                <a:solidFill>
                  <a:srgbClr val="213681"/>
                </a:solidFill>
              </a:rPr>
              <a:t>virtually adjacent source (round trip)</a:t>
            </a:r>
          </a:p>
          <a:p>
            <a:pPr marL="668655" lvl="2" indent="-285750" fontAlgn="auto">
              <a:buFont typeface="Wingdings" panose="05000000000000000000" pitchFamily="2" charset="2"/>
              <a:buChar char="§"/>
            </a:pPr>
            <a:r>
              <a:rPr lang="en-US" sz="2000" dirty="0">
                <a:solidFill>
                  <a:srgbClr val="213681"/>
                </a:solidFill>
              </a:rPr>
              <a:t>Excavated material or spoil hauled to a site specifically indicated in the contract (round trip)</a:t>
            </a:r>
          </a:p>
          <a:p>
            <a:pPr marL="668655" lvl="2" indent="-285750" fontAlgn="auto">
              <a:buFont typeface="Wingdings" panose="05000000000000000000" pitchFamily="2" charset="2"/>
              <a:buChar char="§"/>
            </a:pPr>
            <a:r>
              <a:rPr lang="en-US" sz="2000" dirty="0">
                <a:solidFill>
                  <a:srgbClr val="213681"/>
                </a:solidFill>
              </a:rPr>
              <a:t>Delivery of material by employee of a bona fide material supplier are not covered</a:t>
            </a:r>
          </a:p>
          <a:p>
            <a:pPr marL="485775" lvl="1" indent="-285750" fontAlgn="auto">
              <a:buFont typeface="Wingdings" panose="05000000000000000000" pitchFamily="2" charset="2"/>
              <a:buChar char="§"/>
            </a:pPr>
            <a:endParaRPr lang="en-US" sz="1400" dirty="0">
              <a:solidFill>
                <a:srgbClr val="213681"/>
              </a:solidFill>
            </a:endParaRPr>
          </a:p>
        </p:txBody>
      </p:sp>
    </p:spTree>
    <p:extLst>
      <p:ext uri="{BB962C8B-B14F-4D97-AF65-F5344CB8AC3E}">
        <p14:creationId xmlns:p14="http://schemas.microsoft.com/office/powerpoint/2010/main" val="38761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solidFill>
                  <a:srgbClr val="FF0000"/>
                </a:solidFill>
              </a:rPr>
              <a:t>What hasn’t Changed….</a:t>
            </a:r>
          </a:p>
        </p:txBody>
      </p:sp>
      <p:sp>
        <p:nvSpPr>
          <p:cNvPr id="3" name="Content Placeholder 2"/>
          <p:cNvSpPr>
            <a:spLocks noGrp="1"/>
          </p:cNvSpPr>
          <p:nvPr>
            <p:ph idx="1"/>
          </p:nvPr>
        </p:nvSpPr>
        <p:spPr>
          <a:xfrm>
            <a:off x="457200" y="914400"/>
            <a:ext cx="8229600" cy="4986586"/>
          </a:xfrm>
        </p:spPr>
        <p:txBody>
          <a:bodyPr>
            <a:normAutofit/>
          </a:bodyPr>
          <a:lstStyle/>
          <a:p>
            <a:pPr marL="485775" lvl="1" indent="-285750" fontAlgn="auto"/>
            <a:r>
              <a:rPr lang="en-US" sz="2000" dirty="0">
                <a:solidFill>
                  <a:srgbClr val="213681"/>
                </a:solidFill>
              </a:rPr>
              <a:t>Projects let in Jan. </a:t>
            </a:r>
            <a:r>
              <a:rPr lang="en-US" sz="2000">
                <a:solidFill>
                  <a:srgbClr val="213681"/>
                </a:solidFill>
              </a:rPr>
              <a:t>2017 being </a:t>
            </a:r>
            <a:r>
              <a:rPr lang="en-US" sz="2000" dirty="0">
                <a:solidFill>
                  <a:srgbClr val="213681"/>
                </a:solidFill>
              </a:rPr>
              <a:t>carried </a:t>
            </a:r>
            <a:r>
              <a:rPr lang="en-US" sz="2000">
                <a:solidFill>
                  <a:srgbClr val="213681"/>
                </a:solidFill>
              </a:rPr>
              <a:t>over- requires </a:t>
            </a:r>
            <a:r>
              <a:rPr lang="en-US" sz="2000" dirty="0">
                <a:solidFill>
                  <a:srgbClr val="213681"/>
                </a:solidFill>
              </a:rPr>
              <a:t>State wages issued by DWD and Federal Wage rate determinations issued by U.S. DOL</a:t>
            </a:r>
          </a:p>
          <a:p>
            <a:pPr marL="485775" lvl="1" indent="-285750" fontAlgn="auto"/>
            <a:r>
              <a:rPr lang="en-US" sz="2000" dirty="0">
                <a:solidFill>
                  <a:srgbClr val="213681"/>
                </a:solidFill>
              </a:rPr>
              <a:t>Projects let in Feb. 2017 through Nov. 2017 need to follow state statue 84.062 (Heavy 15, Highway 10 or Sewer and Water 8). These were issued by US DOL</a:t>
            </a:r>
          </a:p>
          <a:p>
            <a:pPr marL="485775" lvl="1" indent="-285750" fontAlgn="auto"/>
            <a:r>
              <a:rPr lang="en-US" sz="2000" dirty="0">
                <a:solidFill>
                  <a:srgbClr val="213681"/>
                </a:solidFill>
              </a:rPr>
              <a:t>Federally funded projects require prevailing wages issued by US DOL</a:t>
            </a:r>
          </a:p>
          <a:p>
            <a:pPr marL="485775" lvl="1" indent="-285750" fontAlgn="auto"/>
            <a:r>
              <a:rPr lang="en-US" sz="2000" dirty="0">
                <a:solidFill>
                  <a:srgbClr val="213681"/>
                </a:solidFill>
              </a:rPr>
              <a:t>All Federally funded projects require payrolls in CRCS</a:t>
            </a:r>
          </a:p>
          <a:p>
            <a:pPr marL="485775" lvl="1" indent="-285750" fontAlgn="auto"/>
            <a:r>
              <a:rPr lang="en-US" sz="2000" dirty="0">
                <a:solidFill>
                  <a:srgbClr val="213681"/>
                </a:solidFill>
              </a:rPr>
              <a:t>Hourly basic rate of pay remains the same</a:t>
            </a:r>
          </a:p>
          <a:p>
            <a:pPr marL="485775" lvl="1" indent="-285750" fontAlgn="auto"/>
            <a:r>
              <a:rPr lang="en-US" sz="2000" dirty="0">
                <a:solidFill>
                  <a:srgbClr val="213681"/>
                </a:solidFill>
              </a:rPr>
              <a:t>Fringe benefits and statutory minimum wage rates remain the same</a:t>
            </a:r>
          </a:p>
          <a:p>
            <a:pPr marL="438150" lvl="2" indent="0" fontAlgn="auto">
              <a:buNone/>
            </a:pPr>
            <a:endParaRPr lang="en-US" sz="1200" b="1" dirty="0">
              <a:solidFill>
                <a:srgbClr val="213681"/>
              </a:solidFill>
            </a:endParaRPr>
          </a:p>
          <a:p>
            <a:pPr marL="109537" indent="0">
              <a:buNone/>
            </a:pPr>
            <a:endParaRPr lang="en-US" b="1" dirty="0">
              <a:solidFill>
                <a:srgbClr val="213681"/>
              </a:solidFill>
            </a:endParaRPr>
          </a:p>
          <a:p>
            <a:pPr>
              <a:buFont typeface="Wingdings" panose="05000000000000000000" pitchFamily="2" charset="2"/>
              <a:buChar char="Ø"/>
            </a:pPr>
            <a:endParaRPr lang="en-US" sz="1600" dirty="0">
              <a:solidFill>
                <a:schemeClr val="accent3"/>
              </a:solidFill>
            </a:endParaRPr>
          </a:p>
          <a:p>
            <a:pPr marL="0" indent="0">
              <a:buNone/>
            </a:pPr>
            <a:endParaRPr lang="en-US" dirty="0">
              <a:solidFill>
                <a:schemeClr val="accent3"/>
              </a:solidFill>
            </a:endParaRPr>
          </a:p>
        </p:txBody>
      </p:sp>
    </p:spTree>
    <p:extLst>
      <p:ext uri="{BB962C8B-B14F-4D97-AF65-F5344CB8AC3E}">
        <p14:creationId xmlns:p14="http://schemas.microsoft.com/office/powerpoint/2010/main" val="159102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700545-6890-4F4D-82FE-4281D20A7EF0}"/>
              </a:ext>
            </a:extLst>
          </p:cNvPr>
          <p:cNvSpPr>
            <a:spLocks noGrp="1"/>
          </p:cNvSpPr>
          <p:nvPr>
            <p:ph idx="1"/>
          </p:nvPr>
        </p:nvSpPr>
        <p:spPr>
          <a:xfrm>
            <a:off x="324556" y="1143000"/>
            <a:ext cx="8229600" cy="5334000"/>
          </a:xfrm>
        </p:spPr>
        <p:txBody>
          <a:bodyPr/>
          <a:lstStyle/>
          <a:p>
            <a:pPr marL="485775" lvl="1" indent="-285750" fontAlgn="auto"/>
            <a:r>
              <a:rPr lang="en-US" sz="2000" dirty="0">
                <a:solidFill>
                  <a:srgbClr val="213681"/>
                </a:solidFill>
              </a:rPr>
              <a:t>List of defined Navigable waters provided by the US Coast Guard and US DOL, regarding work over Navigable waters</a:t>
            </a:r>
          </a:p>
          <a:p>
            <a:pPr marL="485775" lvl="1" indent="-285750" fontAlgn="auto"/>
            <a:r>
              <a:rPr lang="en-US" sz="2000" dirty="0">
                <a:solidFill>
                  <a:srgbClr val="213681"/>
                </a:solidFill>
              </a:rPr>
              <a:t>Trucking-(Federally Funded)</a:t>
            </a:r>
          </a:p>
          <a:p>
            <a:pPr marL="723900" lvl="2" indent="-285750" fontAlgn="auto"/>
            <a:r>
              <a:rPr lang="en-US" sz="2000" dirty="0">
                <a:solidFill>
                  <a:srgbClr val="213681"/>
                </a:solidFill>
              </a:rPr>
              <a:t>Covered:</a:t>
            </a:r>
          </a:p>
          <a:p>
            <a:pPr marL="1008062" lvl="3" indent="-285750" fontAlgn="auto"/>
            <a:r>
              <a:rPr lang="en-US" sz="2000" dirty="0">
                <a:solidFill>
                  <a:srgbClr val="213681"/>
                </a:solidFill>
              </a:rPr>
              <a:t>Materials hauled from one point of work to another point of work are covered</a:t>
            </a:r>
          </a:p>
          <a:p>
            <a:pPr marL="1008062" lvl="3" indent="-285750" fontAlgn="auto"/>
            <a:r>
              <a:rPr lang="en-US" sz="2000" dirty="0">
                <a:solidFill>
                  <a:srgbClr val="213681"/>
                </a:solidFill>
              </a:rPr>
              <a:t>De </a:t>
            </a:r>
            <a:r>
              <a:rPr lang="en-US" sz="2000" dirty="0" err="1">
                <a:solidFill>
                  <a:srgbClr val="213681"/>
                </a:solidFill>
              </a:rPr>
              <a:t>minimis</a:t>
            </a:r>
            <a:r>
              <a:rPr lang="en-US" sz="2000" dirty="0">
                <a:solidFill>
                  <a:srgbClr val="213681"/>
                </a:solidFill>
              </a:rPr>
              <a:t> is still covered</a:t>
            </a:r>
          </a:p>
          <a:p>
            <a:pPr marL="781748" lvl="3" indent="-342900" fontAlgn="auto"/>
            <a:r>
              <a:rPr lang="en-US" sz="2000" dirty="0">
                <a:solidFill>
                  <a:srgbClr val="213681"/>
                </a:solidFill>
              </a:rPr>
              <a:t>Non-Covered:</a:t>
            </a:r>
          </a:p>
          <a:p>
            <a:pPr marL="1010348" lvl="4" indent="-342900" fontAlgn="auto"/>
            <a:r>
              <a:rPr lang="en-US" sz="2000" dirty="0">
                <a:solidFill>
                  <a:srgbClr val="213681"/>
                </a:solidFill>
              </a:rPr>
              <a:t>Non-dedicated source</a:t>
            </a:r>
          </a:p>
          <a:p>
            <a:pPr marL="1010348" lvl="4" indent="-342900" fontAlgn="auto"/>
            <a:r>
              <a:rPr lang="en-US" sz="2000" dirty="0">
                <a:solidFill>
                  <a:srgbClr val="213681"/>
                </a:solidFill>
              </a:rPr>
              <a:t>Excavated material or spoil</a:t>
            </a:r>
          </a:p>
          <a:p>
            <a:pPr marL="438848" lvl="3" indent="0" fontAlgn="auto">
              <a:buNone/>
            </a:pPr>
            <a:endParaRPr lang="en-US" dirty="0"/>
          </a:p>
        </p:txBody>
      </p:sp>
      <p:sp>
        <p:nvSpPr>
          <p:cNvPr id="3" name="Title 2">
            <a:extLst>
              <a:ext uri="{FF2B5EF4-FFF2-40B4-BE49-F238E27FC236}">
                <a16:creationId xmlns:a16="http://schemas.microsoft.com/office/drawing/2014/main" id="{BB66ED71-C9D0-4CE3-A688-F0C50666BC80}"/>
              </a:ext>
            </a:extLst>
          </p:cNvPr>
          <p:cNvSpPr>
            <a:spLocks noGrp="1"/>
          </p:cNvSpPr>
          <p:nvPr>
            <p:ph type="title"/>
          </p:nvPr>
        </p:nvSpPr>
        <p:spPr>
          <a:xfrm>
            <a:off x="304800" y="0"/>
            <a:ext cx="8229600" cy="1143000"/>
          </a:xfrm>
        </p:spPr>
        <p:txBody>
          <a:bodyPr/>
          <a:lstStyle/>
          <a:p>
            <a:pPr algn="ctr"/>
            <a:r>
              <a:rPr lang="en-US" dirty="0">
                <a:solidFill>
                  <a:srgbClr val="FF0000"/>
                </a:solidFill>
              </a:rPr>
              <a:t>Continued….</a:t>
            </a:r>
          </a:p>
        </p:txBody>
      </p:sp>
      <p:sp>
        <p:nvSpPr>
          <p:cNvPr id="4" name="Slide Number Placeholder 3">
            <a:extLst>
              <a:ext uri="{FF2B5EF4-FFF2-40B4-BE49-F238E27FC236}">
                <a16:creationId xmlns:a16="http://schemas.microsoft.com/office/drawing/2014/main" id="{F17576E6-CF6B-4E9D-B779-F1A2107109F0}"/>
              </a:ext>
            </a:extLst>
          </p:cNvPr>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spTree>
    <p:extLst>
      <p:ext uri="{BB962C8B-B14F-4D97-AF65-F5344CB8AC3E}">
        <p14:creationId xmlns:p14="http://schemas.microsoft.com/office/powerpoint/2010/main" val="2563688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5"/>
          <p:cNvSpPr>
            <a:spLocks/>
          </p:cNvSpPr>
          <p:nvPr/>
        </p:nvSpPr>
        <p:spPr bwMode="auto">
          <a:xfrm>
            <a:off x="0" y="2417440"/>
            <a:ext cx="9144000" cy="749945"/>
          </a:xfrm>
          <a:prstGeom prst="rect">
            <a:avLst/>
          </a:prstGeom>
          <a:noFill/>
          <a:ln w="9525">
            <a:noFill/>
            <a:miter lim="800000"/>
            <a:headEnd/>
            <a:tailEnd/>
          </a:ln>
        </p:spPr>
        <p:txBody>
          <a:bodyPr anchor="b"/>
          <a:lstStyle/>
          <a:p>
            <a:pPr algn="ctr" defTabSz="-13873163">
              <a:defRPr/>
            </a:pPr>
            <a:endParaRPr lang="en-US" sz="4600" b="1" dirty="0">
              <a:ln w="19050">
                <a:solidFill>
                  <a:schemeClr val="bg2">
                    <a:lumMod val="40000"/>
                    <a:lumOff val="60000"/>
                  </a:schemeClr>
                </a:solidFill>
              </a:ln>
              <a:latin typeface="+mj-lt"/>
            </a:endParaRPr>
          </a:p>
          <a:p>
            <a:pPr algn="ctr" defTabSz="-13873163">
              <a:defRPr/>
            </a:pPr>
            <a:endParaRPr lang="en-US" sz="5400" b="1" dirty="0">
              <a:ln w="19050">
                <a:solidFill>
                  <a:schemeClr val="bg2">
                    <a:lumMod val="40000"/>
                    <a:lumOff val="60000"/>
                  </a:schemeClr>
                </a:solidFill>
              </a:ln>
              <a:latin typeface="+mj-lt"/>
            </a:endParaRPr>
          </a:p>
          <a:p>
            <a:pPr algn="ctr" defTabSz="-13873163">
              <a:defRPr/>
            </a:pPr>
            <a:r>
              <a:rPr lang="en-US" sz="6600" b="1" dirty="0">
                <a:ln w="12700" cmpd="sng">
                  <a:solidFill>
                    <a:schemeClr val="accent4"/>
                  </a:solidFill>
                  <a:prstDash val="solid"/>
                </a:ln>
                <a:solidFill>
                  <a:schemeClr val="accent1"/>
                </a:solidFill>
                <a:latin typeface="+mn-lt"/>
                <a:ea typeface="Cambria Math" panose="02040503050406030204" pitchFamily="18" charset="0"/>
              </a:rPr>
              <a:t>QUESTIONS? </a:t>
            </a:r>
          </a:p>
        </p:txBody>
      </p:sp>
      <p:sp>
        <p:nvSpPr>
          <p:cNvPr id="1029" name="Forme 6"/>
          <p:cNvSpPr>
            <a:spLocks/>
          </p:cNvSpPr>
          <p:nvPr/>
        </p:nvSpPr>
        <p:spPr bwMode="auto">
          <a:xfrm>
            <a:off x="2339975" y="1916113"/>
            <a:ext cx="6400800" cy="1752600"/>
          </a:xfrm>
          <a:prstGeom prst="rect">
            <a:avLst/>
          </a:prstGeom>
          <a:noFill/>
          <a:ln w="9525">
            <a:noFill/>
            <a:miter lim="800000"/>
            <a:headEnd/>
            <a:tailEnd/>
          </a:ln>
        </p:spPr>
        <p:txBody>
          <a:bodyPr/>
          <a:lstStyle/>
          <a:p>
            <a:pPr algn="r">
              <a:buClr>
                <a:schemeClr val="accent1"/>
              </a:buClr>
              <a:buSzPct val="70000"/>
              <a:buFont typeface="Wingdings 2" pitchFamily="18" charset="2"/>
              <a:buNone/>
              <a:defRPr/>
            </a:pPr>
            <a:endParaRPr lang="fr-CA" sz="3200" dirty="0">
              <a:latin typeface="Rockwell" pitchFamily="18" charset="0"/>
            </a:endParaRPr>
          </a:p>
        </p:txBody>
      </p:sp>
    </p:spTree>
    <p:extLst>
      <p:ext uri="{BB962C8B-B14F-4D97-AF65-F5344CB8AC3E}">
        <p14:creationId xmlns:p14="http://schemas.microsoft.com/office/powerpoint/2010/main" val="36573327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2</a:t>
            </a:fld>
            <a:endParaRPr lang="en-US" dirty="0"/>
          </a:p>
        </p:txBody>
      </p:sp>
      <p:pic>
        <p:nvPicPr>
          <p:cNvPr id="4" name="Picture 3">
            <a:extLst>
              <a:ext uri="{FF2B5EF4-FFF2-40B4-BE49-F238E27FC236}">
                <a16:creationId xmlns:a16="http://schemas.microsoft.com/office/drawing/2014/main" id="{D0696FA0-0D1B-4ED3-BF4B-FF41BC714872}"/>
              </a:ext>
            </a:extLst>
          </p:cNvPr>
          <p:cNvPicPr>
            <a:picLocks noChangeAspect="1"/>
          </p:cNvPicPr>
          <p:nvPr/>
        </p:nvPicPr>
        <p:blipFill>
          <a:blip r:embed="rId2"/>
          <a:stretch>
            <a:fillRect/>
          </a:stretch>
        </p:blipFill>
        <p:spPr>
          <a:xfrm>
            <a:off x="1066799" y="163991"/>
            <a:ext cx="7635345" cy="5957936"/>
          </a:xfrm>
          <a:prstGeom prst="rect">
            <a:avLst/>
          </a:prstGeom>
        </p:spPr>
      </p:pic>
    </p:spTree>
    <p:extLst>
      <p:ext uri="{BB962C8B-B14F-4D97-AF65-F5344CB8AC3E}">
        <p14:creationId xmlns:p14="http://schemas.microsoft.com/office/powerpoint/2010/main" val="52062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4"/>
          <p:cNvSpPr txBox="1">
            <a:spLocks noChangeArrowheads="1"/>
          </p:cNvSpPr>
          <p:nvPr/>
        </p:nvSpPr>
        <p:spPr bwMode="auto">
          <a:xfrm>
            <a:off x="225591" y="0"/>
            <a:ext cx="8532440" cy="58477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200" b="1" dirty="0">
                <a:solidFill>
                  <a:schemeClr val="tx2">
                    <a:lumMod val="75000"/>
                  </a:schemeClr>
                </a:solidFill>
                <a:latin typeface="Calibri" panose="020F0502020204030204" pitchFamily="34" charset="0"/>
                <a:cs typeface="Calibri" panose="020F0502020204030204" pitchFamily="34" charset="0"/>
              </a:rPr>
              <a:t>WisDOT Labor Compliance Specialists</a:t>
            </a:r>
          </a:p>
        </p:txBody>
      </p:sp>
      <p:pic>
        <p:nvPicPr>
          <p:cNvPr id="12291" name="Picture 8" descr="cnty5RegionREV101204"/>
          <p:cNvPicPr>
            <a:picLocks noGrp="1" noChangeAspect="1" noChangeArrowheads="1"/>
          </p:cNvPicPr>
          <p:nvPr>
            <p:ph sz="quarter" idx="1"/>
          </p:nvPr>
        </p:nvPicPr>
        <p:blipFill>
          <a:blip r:embed="rId3" cstate="print">
            <a:clrChange>
              <a:clrFrom>
                <a:srgbClr val="FDFDFD"/>
              </a:clrFrom>
              <a:clrTo>
                <a:srgbClr val="FDFDFD">
                  <a:alpha val="0"/>
                </a:srgbClr>
              </a:clrTo>
            </a:clrChange>
            <a:lum/>
          </a:blip>
          <a:srcRect/>
          <a:stretch>
            <a:fillRect/>
          </a:stretch>
        </p:blipFill>
        <p:spPr>
          <a:xfrm>
            <a:off x="68175" y="630844"/>
            <a:ext cx="4865179" cy="5793706"/>
          </a:xfrm>
        </p:spPr>
      </p:pic>
      <p:sp>
        <p:nvSpPr>
          <p:cNvPr id="12292" name="TextBox 5"/>
          <p:cNvSpPr txBox="1">
            <a:spLocks noChangeArrowheads="1"/>
          </p:cNvSpPr>
          <p:nvPr/>
        </p:nvSpPr>
        <p:spPr bwMode="auto">
          <a:xfrm>
            <a:off x="4787872" y="2115714"/>
            <a:ext cx="4864533" cy="2246769"/>
          </a:xfrm>
          <a:prstGeom prst="rect">
            <a:avLst/>
          </a:prstGeom>
          <a:noFill/>
          <a:ln w="9525">
            <a:noFill/>
            <a:miter lim="800000"/>
            <a:headEnd/>
            <a:tailEnd/>
          </a:ln>
        </p:spPr>
        <p:txBody>
          <a:bodyPr wrap="square">
            <a:spAutoFit/>
          </a:bodyPr>
          <a:lstStyle/>
          <a:p>
            <a:pPr fontAlgn="auto">
              <a:spcBef>
                <a:spcPts val="0"/>
              </a:spcBef>
              <a:spcAft>
                <a:spcPts val="0"/>
              </a:spcAft>
            </a:pPr>
            <a:r>
              <a:rPr lang="en-US" sz="1400" b="1" u="sng" dirty="0">
                <a:solidFill>
                  <a:srgbClr val="0070C0"/>
                </a:solidFill>
                <a:latin typeface="Tw Cen MT"/>
              </a:rPr>
              <a:t>Western Wisconsin </a:t>
            </a:r>
          </a:p>
          <a:p>
            <a:pPr fontAlgn="auto">
              <a:spcBef>
                <a:spcPts val="0"/>
              </a:spcBef>
              <a:spcAft>
                <a:spcPts val="0"/>
              </a:spcAft>
            </a:pPr>
            <a:r>
              <a:rPr lang="en-US" sz="1400" b="1" dirty="0">
                <a:solidFill>
                  <a:prstClr val="black"/>
                </a:solidFill>
                <a:latin typeface="Tw Cen MT"/>
              </a:rPr>
              <a:t>Lead - Laurie Dolsen	 (715) 392-7977  (NW) </a:t>
            </a:r>
          </a:p>
          <a:p>
            <a:pPr fontAlgn="auto">
              <a:spcBef>
                <a:spcPts val="0"/>
              </a:spcBef>
              <a:spcAft>
                <a:spcPts val="0"/>
              </a:spcAft>
            </a:pPr>
            <a:r>
              <a:rPr lang="en-US" sz="1400" dirty="0">
                <a:solidFill>
                  <a:prstClr val="black"/>
                </a:solidFill>
                <a:latin typeface="Tw Cen MT"/>
              </a:rPr>
              <a:t>Stephanie Jaecks 	 (715) 365-5732  (NC)</a:t>
            </a:r>
          </a:p>
          <a:p>
            <a:pPr fontAlgn="auto">
              <a:spcBef>
                <a:spcPts val="0"/>
              </a:spcBef>
              <a:spcAft>
                <a:spcPts val="0"/>
              </a:spcAft>
            </a:pPr>
            <a:r>
              <a:rPr lang="en-US" sz="1400" dirty="0">
                <a:solidFill>
                  <a:prstClr val="black"/>
                </a:solidFill>
                <a:latin typeface="Tw Cen MT"/>
              </a:rPr>
              <a:t>Tim Alston 	      	 (608) 242-8040  (SW)</a:t>
            </a:r>
          </a:p>
          <a:p>
            <a:pPr fontAlgn="auto">
              <a:spcBef>
                <a:spcPts val="0"/>
              </a:spcBef>
              <a:spcAft>
                <a:spcPts val="0"/>
              </a:spcAft>
            </a:pPr>
            <a:r>
              <a:rPr lang="en-US" sz="1400" dirty="0">
                <a:solidFill>
                  <a:prstClr val="black"/>
                </a:solidFill>
                <a:latin typeface="Tw Cen MT"/>
              </a:rPr>
              <a:t>Vacant          	 (608) 785-9051  (SW)</a:t>
            </a:r>
          </a:p>
          <a:p>
            <a:pPr fontAlgn="auto">
              <a:spcBef>
                <a:spcPts val="0"/>
              </a:spcBef>
              <a:spcAft>
                <a:spcPts val="0"/>
              </a:spcAft>
            </a:pPr>
            <a:r>
              <a:rPr lang="en-US" sz="1400" dirty="0">
                <a:solidFill>
                  <a:prstClr val="black"/>
                </a:solidFill>
                <a:latin typeface="Tw Cen MT"/>
              </a:rPr>
              <a:t>Rebecca Porter	 (608) 245-2648  (SW)</a:t>
            </a:r>
            <a:br>
              <a:rPr lang="en-US" sz="1400" dirty="0">
                <a:solidFill>
                  <a:prstClr val="black"/>
                </a:solidFill>
                <a:latin typeface="Tw Cen MT"/>
              </a:rPr>
            </a:br>
            <a:r>
              <a:rPr lang="en-US" sz="1400" dirty="0">
                <a:solidFill>
                  <a:prstClr val="black"/>
                </a:solidFill>
                <a:latin typeface="Tw Cen MT"/>
              </a:rPr>
              <a:t>Deb Henning        	 (608) 884-1178  (SW Mega)</a:t>
            </a:r>
          </a:p>
          <a:p>
            <a:pPr fontAlgn="auto">
              <a:spcBef>
                <a:spcPts val="0"/>
              </a:spcBef>
              <a:spcAft>
                <a:spcPts val="0"/>
              </a:spcAft>
            </a:pPr>
            <a:r>
              <a:rPr lang="en-US" sz="1400" dirty="0">
                <a:solidFill>
                  <a:prstClr val="black"/>
                </a:solidFill>
                <a:latin typeface="Tw Cen MT"/>
              </a:rPr>
              <a:t>Julie Harkinson  	 (608) 772-5169  (SW Mega)</a:t>
            </a:r>
          </a:p>
          <a:p>
            <a:pPr fontAlgn="auto">
              <a:spcBef>
                <a:spcPts val="0"/>
              </a:spcBef>
              <a:spcAft>
                <a:spcPts val="0"/>
              </a:spcAft>
            </a:pPr>
            <a:r>
              <a:rPr lang="en-US" sz="1400" dirty="0">
                <a:solidFill>
                  <a:prstClr val="black"/>
                </a:solidFill>
                <a:latin typeface="Tw Cen MT"/>
              </a:rPr>
              <a:t>Diane Zimmer      	 (608) 884-1179  (SW Mega)</a:t>
            </a:r>
          </a:p>
          <a:p>
            <a:pPr fontAlgn="auto">
              <a:spcBef>
                <a:spcPts val="0"/>
              </a:spcBef>
              <a:spcAft>
                <a:spcPts val="0"/>
              </a:spcAft>
            </a:pPr>
            <a:r>
              <a:rPr lang="en-US" sz="1400" dirty="0">
                <a:solidFill>
                  <a:prstClr val="black"/>
                </a:solidFill>
                <a:latin typeface="Tw Cen MT"/>
              </a:rPr>
              <a:t>Crystal Wilson        	 (608) 264-8700  (SW Mega)</a:t>
            </a:r>
          </a:p>
        </p:txBody>
      </p:sp>
      <p:sp>
        <p:nvSpPr>
          <p:cNvPr id="12295" name="TextBox 8"/>
          <p:cNvSpPr txBox="1">
            <a:spLocks noChangeArrowheads="1"/>
          </p:cNvSpPr>
          <p:nvPr/>
        </p:nvSpPr>
        <p:spPr bwMode="auto">
          <a:xfrm>
            <a:off x="4730770" y="725026"/>
            <a:ext cx="5524386" cy="1384995"/>
          </a:xfrm>
          <a:prstGeom prst="rect">
            <a:avLst/>
          </a:prstGeom>
          <a:noFill/>
          <a:ln w="9525">
            <a:noFill/>
            <a:miter lim="800000"/>
            <a:headEnd/>
            <a:tailEnd/>
          </a:ln>
        </p:spPr>
        <p:txBody>
          <a:bodyPr wrap="square">
            <a:spAutoFit/>
          </a:bodyPr>
          <a:lstStyle/>
          <a:p>
            <a:pPr fontAlgn="auto">
              <a:spcBef>
                <a:spcPts val="0"/>
              </a:spcBef>
              <a:spcAft>
                <a:spcPts val="0"/>
              </a:spcAft>
            </a:pPr>
            <a:r>
              <a:rPr lang="en-US" sz="1400" b="1" u="sng" dirty="0">
                <a:solidFill>
                  <a:srgbClr val="0070C0"/>
                </a:solidFill>
                <a:latin typeface="Tw Cen MT"/>
              </a:rPr>
              <a:t>Eastern Wisconsin</a:t>
            </a:r>
          </a:p>
          <a:p>
            <a:pPr fontAlgn="auto">
              <a:spcBef>
                <a:spcPts val="0"/>
              </a:spcBef>
              <a:spcAft>
                <a:spcPts val="0"/>
              </a:spcAft>
            </a:pPr>
            <a:r>
              <a:rPr lang="en-US" sz="1400" b="1" dirty="0">
                <a:solidFill>
                  <a:prstClr val="black"/>
                </a:solidFill>
                <a:latin typeface="Tw Cen MT"/>
              </a:rPr>
              <a:t>Lead - Jason Johnson 	(920) 492-5728  (NE)</a:t>
            </a:r>
          </a:p>
          <a:p>
            <a:pPr fontAlgn="auto">
              <a:spcBef>
                <a:spcPts val="0"/>
              </a:spcBef>
              <a:spcAft>
                <a:spcPts val="0"/>
              </a:spcAft>
            </a:pPr>
            <a:r>
              <a:rPr lang="en-US" sz="1400" dirty="0">
                <a:solidFill>
                  <a:prstClr val="black"/>
                </a:solidFill>
                <a:latin typeface="Tw Cen MT"/>
              </a:rPr>
              <a:t>Teresa Rademacher	(920) 492-5657  (NE Mega)</a:t>
            </a:r>
          </a:p>
          <a:p>
            <a:pPr fontAlgn="auto">
              <a:spcBef>
                <a:spcPts val="0"/>
              </a:spcBef>
              <a:spcAft>
                <a:spcPts val="0"/>
              </a:spcAft>
            </a:pPr>
            <a:r>
              <a:rPr lang="en-US" sz="1400" dirty="0">
                <a:solidFill>
                  <a:prstClr val="black"/>
                </a:solidFill>
                <a:latin typeface="Tw Cen MT"/>
              </a:rPr>
              <a:t>Jennifer Lubinski   	(262) 548-5634  (SE)</a:t>
            </a:r>
          </a:p>
          <a:p>
            <a:pPr fontAlgn="auto">
              <a:spcBef>
                <a:spcPts val="0"/>
              </a:spcBef>
              <a:spcAft>
                <a:spcPts val="0"/>
              </a:spcAft>
            </a:pPr>
            <a:r>
              <a:rPr lang="en-US" sz="1400" dirty="0">
                <a:solidFill>
                  <a:prstClr val="black"/>
                </a:solidFill>
                <a:latin typeface="Tw Cen MT"/>
              </a:rPr>
              <a:t>Margaret Powers	(262) 521-5337  (SE Mega)</a:t>
            </a:r>
          </a:p>
          <a:p>
            <a:pPr fontAlgn="auto">
              <a:spcBef>
                <a:spcPts val="0"/>
              </a:spcBef>
              <a:spcAft>
                <a:spcPts val="0"/>
              </a:spcAft>
            </a:pPr>
            <a:r>
              <a:rPr lang="en-US" sz="1400" dirty="0">
                <a:solidFill>
                  <a:prstClr val="black"/>
                </a:solidFill>
                <a:latin typeface="Tw Cen MT"/>
              </a:rPr>
              <a:t>Janice Sindic      	(262) 548-5923  (SE Mega)</a:t>
            </a:r>
          </a:p>
        </p:txBody>
      </p:sp>
      <p:sp>
        <p:nvSpPr>
          <p:cNvPr id="12296" name="TextBox 9"/>
          <p:cNvSpPr txBox="1">
            <a:spLocks noChangeArrowheads="1"/>
          </p:cNvSpPr>
          <p:nvPr/>
        </p:nvSpPr>
        <p:spPr bwMode="auto">
          <a:xfrm>
            <a:off x="4787872" y="4182691"/>
            <a:ext cx="4248471" cy="2031325"/>
          </a:xfrm>
          <a:prstGeom prst="rect">
            <a:avLst/>
          </a:prstGeom>
          <a:noFill/>
          <a:ln w="9525">
            <a:noFill/>
            <a:miter lim="800000"/>
            <a:headEnd/>
            <a:tailEnd/>
          </a:ln>
        </p:spPr>
        <p:txBody>
          <a:bodyPr wrap="square">
            <a:spAutoFit/>
          </a:bodyPr>
          <a:lstStyle/>
          <a:p>
            <a:pPr fontAlgn="auto">
              <a:spcBef>
                <a:spcPts val="0"/>
              </a:spcBef>
              <a:spcAft>
                <a:spcPts val="0"/>
              </a:spcAft>
            </a:pPr>
            <a:endParaRPr lang="en-US" sz="1400" b="1" u="sng" dirty="0">
              <a:solidFill>
                <a:prstClr val="black"/>
              </a:solidFill>
              <a:latin typeface="Tw Cen MT"/>
            </a:endParaRPr>
          </a:p>
          <a:p>
            <a:pPr fontAlgn="auto">
              <a:spcBef>
                <a:spcPts val="0"/>
              </a:spcBef>
              <a:spcAft>
                <a:spcPts val="0"/>
              </a:spcAft>
            </a:pPr>
            <a:r>
              <a:rPr lang="en-US" sz="1400" b="1" u="sng" dirty="0">
                <a:solidFill>
                  <a:srgbClr val="0070C0"/>
                </a:solidFill>
                <a:latin typeface="Tw Cen MT"/>
              </a:rPr>
              <a:t>Labor Compliance Investigations (Statewide)</a:t>
            </a:r>
          </a:p>
          <a:p>
            <a:pPr fontAlgn="auto">
              <a:spcBef>
                <a:spcPts val="0"/>
              </a:spcBef>
              <a:spcAft>
                <a:spcPts val="0"/>
              </a:spcAft>
            </a:pPr>
            <a:r>
              <a:rPr lang="en-US" sz="1400" b="1" dirty="0">
                <a:solidFill>
                  <a:prstClr val="black"/>
                </a:solidFill>
                <a:latin typeface="Tw Cen MT"/>
              </a:rPr>
              <a:t>Lead - Natalia Vega 	(262) 521-5358  (SE) </a:t>
            </a:r>
          </a:p>
          <a:p>
            <a:pPr fontAlgn="auto">
              <a:spcBef>
                <a:spcPts val="0"/>
              </a:spcBef>
              <a:spcAft>
                <a:spcPts val="0"/>
              </a:spcAft>
            </a:pPr>
            <a:r>
              <a:rPr lang="en-US" sz="1400" dirty="0">
                <a:solidFill>
                  <a:prstClr val="black"/>
                </a:solidFill>
                <a:latin typeface="Tw Cen MT"/>
              </a:rPr>
              <a:t>Teresa Rademacher 	(920) 492-5657  (NE)</a:t>
            </a:r>
            <a:br>
              <a:rPr lang="en-US" sz="1400" dirty="0">
                <a:solidFill>
                  <a:prstClr val="black"/>
                </a:solidFill>
                <a:latin typeface="Tw Cen MT"/>
              </a:rPr>
            </a:br>
            <a:r>
              <a:rPr lang="en-US" sz="1400" dirty="0">
                <a:solidFill>
                  <a:prstClr val="black"/>
                </a:solidFill>
                <a:latin typeface="Tw Cen MT"/>
              </a:rPr>
              <a:t>Boula Xiong 		(608) 267-7354  (SW)</a:t>
            </a:r>
            <a:endParaRPr lang="en-US" sz="1400" dirty="0">
              <a:solidFill>
                <a:srgbClr val="0070C0"/>
              </a:solidFill>
              <a:latin typeface="Tw Cen MT"/>
            </a:endParaRPr>
          </a:p>
          <a:p>
            <a:pPr fontAlgn="auto">
              <a:spcBef>
                <a:spcPts val="0"/>
              </a:spcBef>
              <a:spcAft>
                <a:spcPts val="0"/>
              </a:spcAft>
            </a:pPr>
            <a:r>
              <a:rPr lang="en-US" sz="1400" b="1" u="sng" dirty="0">
                <a:solidFill>
                  <a:srgbClr val="0070C0"/>
                </a:solidFill>
                <a:latin typeface="Tw Cen MT"/>
              </a:rPr>
              <a:t>Aeronautics (Statewide)</a:t>
            </a:r>
            <a:r>
              <a:rPr lang="en-US" sz="1400" dirty="0">
                <a:solidFill>
                  <a:srgbClr val="0070C0"/>
                </a:solidFill>
                <a:latin typeface="Tw Cen MT"/>
              </a:rPr>
              <a:t> </a:t>
            </a:r>
          </a:p>
          <a:p>
            <a:pPr fontAlgn="auto">
              <a:spcBef>
                <a:spcPts val="0"/>
              </a:spcBef>
              <a:spcAft>
                <a:spcPts val="0"/>
              </a:spcAft>
            </a:pPr>
            <a:r>
              <a:rPr lang="en-US" sz="1400" dirty="0">
                <a:solidFill>
                  <a:prstClr val="black"/>
                </a:solidFill>
                <a:latin typeface="Tw Cen MT"/>
              </a:rPr>
              <a:t>Shannon Clary    	 (608) 264-7607  (SW)</a:t>
            </a:r>
          </a:p>
          <a:p>
            <a:pPr fontAlgn="auto">
              <a:spcBef>
                <a:spcPts val="0"/>
              </a:spcBef>
              <a:spcAft>
                <a:spcPts val="0"/>
              </a:spcAft>
            </a:pPr>
            <a:r>
              <a:rPr lang="en-US" sz="1400" dirty="0">
                <a:solidFill>
                  <a:prstClr val="black"/>
                </a:solidFill>
                <a:latin typeface="Tw Cen MT"/>
              </a:rPr>
              <a:t>Crystal Wilson        	 (608) 264-8700  (SW)</a:t>
            </a:r>
          </a:p>
          <a:p>
            <a:pPr fontAlgn="auto">
              <a:spcBef>
                <a:spcPts val="0"/>
              </a:spcBef>
              <a:spcAft>
                <a:spcPts val="0"/>
              </a:spcAft>
            </a:pPr>
            <a:endParaRPr lang="en-US" sz="1400" dirty="0">
              <a:solidFill>
                <a:prstClr val="black"/>
              </a:solidFill>
              <a:latin typeface="Tw Cen MT"/>
            </a:endParaRPr>
          </a:p>
        </p:txBody>
      </p:sp>
      <p:sp>
        <p:nvSpPr>
          <p:cNvPr id="2" name="TextBox 1"/>
          <p:cNvSpPr txBox="1"/>
          <p:nvPr/>
        </p:nvSpPr>
        <p:spPr>
          <a:xfrm>
            <a:off x="2627784" y="2286049"/>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NC</a:t>
            </a:r>
            <a:endParaRPr lang="en-US" b="1" dirty="0">
              <a:solidFill>
                <a:srgbClr val="FF0000"/>
              </a:solidFill>
              <a:latin typeface="Tw Cen MT"/>
            </a:endParaRPr>
          </a:p>
        </p:txBody>
      </p:sp>
      <p:sp>
        <p:nvSpPr>
          <p:cNvPr id="13" name="TextBox 12"/>
          <p:cNvSpPr txBox="1"/>
          <p:nvPr/>
        </p:nvSpPr>
        <p:spPr>
          <a:xfrm>
            <a:off x="830746" y="2132160"/>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NW</a:t>
            </a:r>
            <a:endParaRPr lang="en-US" b="1" dirty="0">
              <a:solidFill>
                <a:srgbClr val="FF0000"/>
              </a:solidFill>
              <a:latin typeface="Tw Cen MT"/>
            </a:endParaRPr>
          </a:p>
        </p:txBody>
      </p:sp>
      <p:sp>
        <p:nvSpPr>
          <p:cNvPr id="14" name="TextBox 13"/>
          <p:cNvSpPr txBox="1"/>
          <p:nvPr/>
        </p:nvSpPr>
        <p:spPr>
          <a:xfrm>
            <a:off x="3707904" y="2975070"/>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NE</a:t>
            </a:r>
            <a:endParaRPr lang="en-US" b="1" dirty="0">
              <a:solidFill>
                <a:srgbClr val="FF0000"/>
              </a:solidFill>
              <a:latin typeface="Tw Cen MT"/>
            </a:endParaRPr>
          </a:p>
        </p:txBody>
      </p:sp>
      <p:sp>
        <p:nvSpPr>
          <p:cNvPr id="15" name="TextBox 14"/>
          <p:cNvSpPr txBox="1"/>
          <p:nvPr/>
        </p:nvSpPr>
        <p:spPr>
          <a:xfrm>
            <a:off x="1542188" y="4745492"/>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SW</a:t>
            </a:r>
            <a:endParaRPr lang="en-US" b="1" dirty="0">
              <a:solidFill>
                <a:srgbClr val="FF0000"/>
              </a:solidFill>
              <a:latin typeface="Tw Cen MT"/>
            </a:endParaRPr>
          </a:p>
        </p:txBody>
      </p:sp>
      <p:sp>
        <p:nvSpPr>
          <p:cNvPr id="16" name="TextBox 15"/>
          <p:cNvSpPr txBox="1"/>
          <p:nvPr/>
        </p:nvSpPr>
        <p:spPr>
          <a:xfrm>
            <a:off x="3581400" y="5867400"/>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SE</a:t>
            </a:r>
            <a:endParaRPr lang="en-US" sz="1600" b="1" dirty="0">
              <a:solidFill>
                <a:srgbClr val="FF0000"/>
              </a:solidFill>
              <a:latin typeface="Tw Cen MT"/>
            </a:endParaRPr>
          </a:p>
        </p:txBody>
      </p:sp>
      <p:sp>
        <p:nvSpPr>
          <p:cNvPr id="3" name="TextBox 2"/>
          <p:cNvSpPr txBox="1"/>
          <p:nvPr/>
        </p:nvSpPr>
        <p:spPr>
          <a:xfrm>
            <a:off x="225591" y="6464174"/>
            <a:ext cx="824611" cy="215444"/>
          </a:xfrm>
          <a:prstGeom prst="rect">
            <a:avLst/>
          </a:prstGeom>
          <a:noFill/>
        </p:spPr>
        <p:txBody>
          <a:bodyPr wrap="square" rtlCol="0">
            <a:spAutoFit/>
          </a:bodyPr>
          <a:lstStyle/>
          <a:p>
            <a:pPr fontAlgn="auto">
              <a:spcBef>
                <a:spcPts val="0"/>
              </a:spcBef>
              <a:spcAft>
                <a:spcPts val="0"/>
              </a:spcAft>
            </a:pPr>
            <a:r>
              <a:rPr lang="en-US" sz="800" dirty="0">
                <a:solidFill>
                  <a:prstClr val="black"/>
                </a:solidFill>
                <a:latin typeface="Tw Cen MT"/>
              </a:rPr>
              <a:t>2/02/17</a:t>
            </a:r>
          </a:p>
        </p:txBody>
      </p:sp>
    </p:spTree>
    <p:extLst>
      <p:ext uri="{BB962C8B-B14F-4D97-AF65-F5344CB8AC3E}">
        <p14:creationId xmlns:p14="http://schemas.microsoft.com/office/powerpoint/2010/main" val="18989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7786" y="1219200"/>
            <a:ext cx="8229600" cy="3886200"/>
          </a:xfrm>
        </p:spPr>
        <p:txBody>
          <a:bodyPr/>
          <a:lstStyle/>
          <a:p>
            <a:pPr lvl="1"/>
            <a:r>
              <a:rPr lang="en-US" sz="2400" dirty="0"/>
              <a:t>Substantially complete </a:t>
            </a:r>
            <a:r>
              <a:rPr lang="en-US" sz="2400" i="1" u="sng" dirty="0"/>
              <a:t>triggers automated </a:t>
            </a:r>
            <a:r>
              <a:rPr lang="en-US" sz="2400" dirty="0"/>
              <a:t>emails to your LCS to start the finals process</a:t>
            </a:r>
          </a:p>
          <a:p>
            <a:pPr lvl="1"/>
            <a:r>
              <a:rPr lang="en-US" sz="2400" i="1" u="sng" dirty="0"/>
              <a:t>Very</a:t>
            </a:r>
            <a:r>
              <a:rPr lang="en-US" sz="2400" dirty="0"/>
              <a:t> important to enter the correct dates </a:t>
            </a:r>
          </a:p>
          <a:p>
            <a:pPr marL="678942" lvl="2" indent="-285750">
              <a:buFont typeface="Wingdings" panose="05000000000000000000" pitchFamily="2" charset="2"/>
              <a:buChar char="§"/>
            </a:pPr>
            <a:r>
              <a:rPr lang="en-US" sz="2400" i="1" u="sng" dirty="0"/>
              <a:t>DO not </a:t>
            </a:r>
            <a:r>
              <a:rPr lang="en-US" sz="2400" dirty="0"/>
              <a:t>back date dates… this is not helpful</a:t>
            </a:r>
          </a:p>
          <a:p>
            <a:pPr marL="678942" lvl="2" indent="-285750">
              <a:buFont typeface="Wingdings" panose="05000000000000000000" pitchFamily="2" charset="2"/>
              <a:buChar char="§"/>
            </a:pPr>
            <a:r>
              <a:rPr lang="en-US" sz="2400" dirty="0"/>
              <a:t>Do a FITS upload right after the Substantially Complete date is entered in Field Manager</a:t>
            </a:r>
          </a:p>
          <a:p>
            <a:pPr marL="963104" lvl="3" indent="-285750">
              <a:buFont typeface="Wingdings" panose="05000000000000000000" pitchFamily="2" charset="2"/>
              <a:buChar char="§"/>
            </a:pPr>
            <a:r>
              <a:rPr lang="en-US" sz="2200" dirty="0"/>
              <a:t>Email Notification is NOT generated until this step </a:t>
            </a:r>
            <a:r>
              <a:rPr lang="en-US" sz="2200"/>
              <a:t>is completed.</a:t>
            </a:r>
            <a:endParaRPr lang="en-US" sz="2200" dirty="0"/>
          </a:p>
          <a:p>
            <a:pPr lvl="1"/>
            <a:endParaRPr lang="en-US" dirty="0"/>
          </a:p>
          <a:p>
            <a:endParaRPr lang="en-US" dirty="0"/>
          </a:p>
        </p:txBody>
      </p:sp>
      <p:sp>
        <p:nvSpPr>
          <p:cNvPr id="3" name="Title 2"/>
          <p:cNvSpPr>
            <a:spLocks noGrp="1"/>
          </p:cNvSpPr>
          <p:nvPr>
            <p:ph type="title"/>
          </p:nvPr>
        </p:nvSpPr>
        <p:spPr>
          <a:xfrm>
            <a:off x="296174" y="152400"/>
            <a:ext cx="8431212" cy="594167"/>
          </a:xfrm>
        </p:spPr>
        <p:txBody>
          <a:bodyPr>
            <a:noAutofit/>
          </a:bodyPr>
          <a:lstStyle/>
          <a:p>
            <a:pPr algn="ctr"/>
            <a:r>
              <a:rPr lang="en-US" sz="3600" dirty="0">
                <a:solidFill>
                  <a:srgbClr val="FF0000"/>
                </a:solidFill>
              </a:rPr>
              <a:t>Substantially Complete Process</a:t>
            </a:r>
            <a:endParaRPr lang="en-US" sz="4000" dirty="0">
              <a:solidFill>
                <a:srgbClr val="FF0000"/>
              </a:solidFill>
            </a:endParaRPr>
          </a:p>
        </p:txBody>
      </p:sp>
    </p:spTree>
    <p:extLst>
      <p:ext uri="{BB962C8B-B14F-4D97-AF65-F5344CB8AC3E}">
        <p14:creationId xmlns:p14="http://schemas.microsoft.com/office/powerpoint/2010/main" val="364910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022" y="1371600"/>
            <a:ext cx="8229600" cy="4648200"/>
          </a:xfrm>
        </p:spPr>
        <p:txBody>
          <a:bodyPr/>
          <a:lstStyle/>
          <a:p>
            <a:r>
              <a:rPr lang="en-US" sz="2000" b="1" dirty="0">
                <a:latin typeface="Arial Unicode MS" panose="020B0604020202020204" pitchFamily="34" charset="-128"/>
                <a:ea typeface="Arial Unicode MS" panose="020B0604020202020204" pitchFamily="34" charset="-128"/>
                <a:cs typeface="Arial Unicode MS" panose="020B0604020202020204" pitchFamily="34" charset="-128"/>
              </a:rPr>
              <a:t>Daily Diaries-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Information correlates with what is reported into CRCS; cross-checking</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Details and accuracy are valuable- essential resource</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Please enter name of the trucking company and number on the truck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sym typeface="Wingdings" panose="05000000000000000000" pitchFamily="2" charset="2"/>
              </a:rPr>
              <a:t>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Hours, work, equipment, # of employees</a:t>
            </a:r>
          </a:p>
          <a:p>
            <a:pPr marL="365125" lvl="1" indent="-255588">
              <a:spcBef>
                <a:spcPts val="400"/>
              </a:spcBef>
              <a:buClr>
                <a:srgbClr val="EE0000"/>
              </a:buClr>
              <a:buSzPct val="68000"/>
              <a:buFont typeface="Wingdings 3" pitchFamily="18" charset="2"/>
              <a:buChar char=""/>
            </a:pPr>
            <a:r>
              <a:rPr lang="en-US" sz="2000" b="1"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Let us know</a:t>
            </a:r>
          </a:p>
          <a:p>
            <a:pPr marL="603250" lvl="2" indent="-255588">
              <a:spcBef>
                <a:spcPts val="400"/>
              </a:spcBef>
              <a:buClr>
                <a:srgbClr val="EE0000"/>
              </a:buClr>
              <a:buSzPct val="68000"/>
              <a:buFont typeface="Wingdings 3" pitchFamily="18" charset="2"/>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If you’re notified employees have issues with pay</a:t>
            </a:r>
          </a:p>
          <a:p>
            <a:pPr marL="603250" lvl="2" indent="-255588">
              <a:spcBef>
                <a:spcPts val="400"/>
              </a:spcBef>
              <a:buClr>
                <a:srgbClr val="EE0000"/>
              </a:buClr>
              <a:buSzPct val="68000"/>
              <a:buFont typeface="Wingdings 3" pitchFamily="18" charset="2"/>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Dedicated batch plant or if there are materials being recycled and reused. </a:t>
            </a:r>
          </a:p>
          <a:p>
            <a:pPr marL="603250" lvl="2" indent="-255588">
              <a:spcBef>
                <a:spcPts val="400"/>
              </a:spcBef>
              <a:buClr>
                <a:srgbClr val="EE0000"/>
              </a:buClr>
              <a:buSzPct val="68000"/>
              <a:buFont typeface="Wingdings 3" pitchFamily="18" charset="2"/>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Update on project schedule</a:t>
            </a:r>
          </a:p>
          <a:p>
            <a:pPr marL="887412" lvl="3" indent="-255588">
              <a:spcBef>
                <a:spcPts val="400"/>
              </a:spcBef>
              <a:buClr>
                <a:srgbClr val="EE0000"/>
              </a:buClr>
              <a:buSzPct val="68000"/>
              <a:buFont typeface="Wingdings 3" pitchFamily="18" charset="2"/>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Will this be a carry-over project? Does this have work throughout next season? </a:t>
            </a:r>
          </a:p>
          <a:p>
            <a:pPr marL="603250" lvl="2" indent="-255588">
              <a:spcBef>
                <a:spcPts val="400"/>
              </a:spcBef>
              <a:buClr>
                <a:srgbClr val="EE0000"/>
              </a:buClr>
              <a:buSzPct val="68000"/>
              <a:buFont typeface="Wingdings 3" pitchFamily="18" charset="2"/>
              <a:buChar char=""/>
            </a:pPr>
            <a:endParaRPr lang="en-US" sz="16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7662" lvl="2" indent="0">
              <a:spcBef>
                <a:spcPts val="400"/>
              </a:spcBef>
              <a:buClr>
                <a:srgbClr val="EE0000"/>
              </a:buClr>
              <a:buSzPct val="68000"/>
              <a:buNone/>
            </a:pPr>
            <a:endParaRPr lang="en-US" sz="16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itle 2"/>
          <p:cNvSpPr>
            <a:spLocks noGrp="1"/>
          </p:cNvSpPr>
          <p:nvPr>
            <p:ph type="title"/>
          </p:nvPr>
        </p:nvSpPr>
        <p:spPr>
          <a:xfrm>
            <a:off x="460022" y="114300"/>
            <a:ext cx="8229600" cy="1143000"/>
          </a:xfrm>
        </p:spPr>
        <p:txBody>
          <a:bodyPr>
            <a:normAutofit fontScale="90000"/>
          </a:bodyPr>
          <a:lstStyle/>
          <a:p>
            <a:r>
              <a:rPr lang="en-US" sz="4400" dirty="0"/>
              <a:t>Support between Project Leader and LCS: </a:t>
            </a:r>
            <a:r>
              <a:rPr lang="en-US" sz="4000" i="1" u="sng" dirty="0">
                <a:solidFill>
                  <a:schemeClr val="accent3">
                    <a:lumMod val="75000"/>
                  </a:schemeClr>
                </a:solidFill>
              </a:rPr>
              <a:t>Making a difference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22460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111" y="54543"/>
            <a:ext cx="8229600" cy="1143000"/>
          </a:xfrm>
        </p:spPr>
        <p:txBody>
          <a:bodyPr/>
          <a:lstStyle/>
          <a:p>
            <a:pPr algn="ctr"/>
            <a:r>
              <a:rPr lang="en-US" dirty="0"/>
              <a:t>Construction Bulletin Board</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pic>
        <p:nvPicPr>
          <p:cNvPr id="5" name="Content Placeholder 3" descr="Wage Board c - clipped together hanging in porta potty.jpg"/>
          <p:cNvPicPr>
            <a:picLocks noGrp="1" noChangeAspect="1"/>
          </p:cNvPicPr>
          <p:nvPr>
            <p:ph idx="1"/>
          </p:nvPr>
        </p:nvPicPr>
        <p:blipFill>
          <a:blip r:embed="rId2" cstate="print"/>
          <a:stretch>
            <a:fillRect/>
          </a:stretch>
        </p:blipFill>
        <p:spPr>
          <a:xfrm>
            <a:off x="51384" y="1037697"/>
            <a:ext cx="2798871" cy="4753501"/>
          </a:xfrm>
          <a:prstGeom prst="rect">
            <a:avLst/>
          </a:prstGeom>
        </p:spPr>
      </p:pic>
      <p:sp>
        <p:nvSpPr>
          <p:cNvPr id="6" name="Rectangle 5"/>
          <p:cNvSpPr/>
          <p:nvPr/>
        </p:nvSpPr>
        <p:spPr>
          <a:xfrm>
            <a:off x="460849" y="4953000"/>
            <a:ext cx="1981200" cy="488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Acceptable</a:t>
            </a:r>
          </a:p>
        </p:txBody>
      </p:sp>
      <p:pic>
        <p:nvPicPr>
          <p:cNvPr id="7" name="Content Placeholder 3" descr="good wage board.JPG"/>
          <p:cNvPicPr>
            <a:picLocks noChangeAspect="1"/>
          </p:cNvPicPr>
          <p:nvPr/>
        </p:nvPicPr>
        <p:blipFill>
          <a:blip r:embed="rId3" cstate="print"/>
          <a:stretch>
            <a:fillRect/>
          </a:stretch>
        </p:blipFill>
        <p:spPr>
          <a:xfrm>
            <a:off x="2886360" y="1072166"/>
            <a:ext cx="3133440" cy="4719033"/>
          </a:xfrm>
          <a:prstGeom prst="rect">
            <a:avLst/>
          </a:prstGeom>
        </p:spPr>
      </p:pic>
      <p:pic>
        <p:nvPicPr>
          <p:cNvPr id="8" name="Content Placeholder 3" descr="Wage Board h - blocked.JPG"/>
          <p:cNvPicPr>
            <a:picLocks noChangeAspect="1"/>
          </p:cNvPicPr>
          <p:nvPr/>
        </p:nvPicPr>
        <p:blipFill>
          <a:blip r:embed="rId4" cstate="print"/>
          <a:stretch>
            <a:fillRect/>
          </a:stretch>
        </p:blipFill>
        <p:spPr>
          <a:xfrm>
            <a:off x="6090750" y="1078797"/>
            <a:ext cx="3053249" cy="4712401"/>
          </a:xfrm>
          <a:prstGeom prst="rect">
            <a:avLst/>
          </a:prstGeom>
        </p:spPr>
      </p:pic>
      <p:sp>
        <p:nvSpPr>
          <p:cNvPr id="9" name="Rectangle 8"/>
          <p:cNvSpPr/>
          <p:nvPr/>
        </p:nvSpPr>
        <p:spPr>
          <a:xfrm>
            <a:off x="6436274" y="4932151"/>
            <a:ext cx="2362200" cy="567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Acceptable</a:t>
            </a:r>
          </a:p>
        </p:txBody>
      </p:sp>
      <p:sp>
        <p:nvSpPr>
          <p:cNvPr id="10" name="Rectangle 9"/>
          <p:cNvSpPr/>
          <p:nvPr/>
        </p:nvSpPr>
        <p:spPr>
          <a:xfrm>
            <a:off x="3195780" y="4932151"/>
            <a:ext cx="2514600" cy="509517"/>
          </a:xfrm>
          <a:prstGeom prst="rect">
            <a:avLst/>
          </a:prstGeom>
          <a:solidFill>
            <a:schemeClr val="accent4">
              <a:lumMod val="75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PERFECT!!!!</a:t>
            </a:r>
          </a:p>
        </p:txBody>
      </p:sp>
    </p:spTree>
    <p:extLst>
      <p:ext uri="{BB962C8B-B14F-4D97-AF65-F5344CB8AC3E}">
        <p14:creationId xmlns:p14="http://schemas.microsoft.com/office/powerpoint/2010/main" val="334637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3822" y="1257300"/>
            <a:ext cx="8229600" cy="4991100"/>
          </a:xfrm>
        </p:spPr>
        <p:txBody>
          <a:bodyPr/>
          <a:lstStyle/>
          <a:p>
            <a:r>
              <a:rPr lang="en-US" sz="1800" b="1" dirty="0"/>
              <a:t>Wage boards must be maintained for the life of the project</a:t>
            </a:r>
            <a:r>
              <a:rPr lang="en-US" sz="1800" dirty="0"/>
              <a:t>—please monitor them periodically and request they be repaired or corrected if damage occurs.  The law requires these postings on the project.</a:t>
            </a:r>
          </a:p>
          <a:p>
            <a:r>
              <a:rPr lang="en-US" sz="1800" b="1" dirty="0"/>
              <a:t>Checklist</a:t>
            </a:r>
            <a:r>
              <a:rPr lang="en-US" sz="1800" dirty="0"/>
              <a:t> is provided at precon- please complete and return prior to 1</a:t>
            </a:r>
            <a:r>
              <a:rPr lang="en-US" sz="1800" baseline="30000" dirty="0"/>
              <a:t>st</a:t>
            </a:r>
            <a:r>
              <a:rPr lang="en-US" sz="1800" dirty="0"/>
              <a:t> estimate.</a:t>
            </a:r>
          </a:p>
          <a:p>
            <a:r>
              <a:rPr lang="en-US" sz="1800" b="1" dirty="0"/>
              <a:t>Posters must be readable at all times</a:t>
            </a:r>
            <a:r>
              <a:rPr lang="en-US" sz="1800" dirty="0"/>
              <a:t>:</a:t>
            </a:r>
          </a:p>
          <a:p>
            <a:pPr lvl="1"/>
            <a:r>
              <a:rPr lang="en-US" sz="1800" dirty="0"/>
              <a:t>If print is too small due to the poster being reduced from a larger size to fit on the board—this must be corrected.</a:t>
            </a:r>
          </a:p>
          <a:p>
            <a:pPr lvl="1"/>
            <a:r>
              <a:rPr lang="en-US" sz="1800" dirty="0"/>
              <a:t>If print is covered up by bolts used to affix the board to the field office or supports—this must be corrected.</a:t>
            </a:r>
          </a:p>
          <a:p>
            <a:pPr lvl="1"/>
            <a:r>
              <a:rPr lang="en-US" sz="1800" dirty="0"/>
              <a:t>If posters are faded or damaged—replacements need to be requested.</a:t>
            </a:r>
          </a:p>
          <a:p>
            <a:r>
              <a:rPr lang="en-US" sz="1800" b="1" dirty="0">
                <a:solidFill>
                  <a:srgbClr val="213681"/>
                </a:solidFill>
              </a:rPr>
              <a:t>Binders by themselves are not acceptable</a:t>
            </a:r>
          </a:p>
          <a:p>
            <a:r>
              <a:rPr lang="en-US" sz="1800" b="1" dirty="0">
                <a:solidFill>
                  <a:srgbClr val="213681"/>
                </a:solidFill>
              </a:rPr>
              <a:t>Wages can be stacked </a:t>
            </a:r>
            <a:r>
              <a:rPr lang="en-US" sz="1800" dirty="0">
                <a:solidFill>
                  <a:srgbClr val="213681"/>
                </a:solidFill>
              </a:rPr>
              <a:t>if they are laminated and hung below a sign saying “Wage Rates”</a:t>
            </a:r>
            <a:endParaRPr lang="en-US" sz="1800" b="1" dirty="0">
              <a:solidFill>
                <a:srgbClr val="213681"/>
              </a:solidFill>
            </a:endParaRPr>
          </a:p>
          <a:p>
            <a:pPr lvl="1"/>
            <a:endParaRPr lang="en-US" dirty="0"/>
          </a:p>
          <a:p>
            <a:endParaRPr lang="en-US" dirty="0"/>
          </a:p>
        </p:txBody>
      </p:sp>
      <p:sp>
        <p:nvSpPr>
          <p:cNvPr id="3" name="Title 2"/>
          <p:cNvSpPr>
            <a:spLocks noGrp="1"/>
          </p:cNvSpPr>
          <p:nvPr>
            <p:ph type="title"/>
          </p:nvPr>
        </p:nvSpPr>
        <p:spPr>
          <a:xfrm>
            <a:off x="381000" y="114300"/>
            <a:ext cx="8229600" cy="1143000"/>
          </a:xfrm>
        </p:spPr>
        <p:txBody>
          <a:bodyPr>
            <a:noAutofit/>
          </a:bodyPr>
          <a:lstStyle/>
          <a:p>
            <a:pPr algn="ctr"/>
            <a:r>
              <a:rPr lang="en-US" sz="4000" dirty="0">
                <a:solidFill>
                  <a:srgbClr val="FF0000"/>
                </a:solidFill>
              </a:rPr>
              <a:t>Field Observations on Wage Boards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spTree>
    <p:extLst>
      <p:ext uri="{BB962C8B-B14F-4D97-AF65-F5344CB8AC3E}">
        <p14:creationId xmlns:p14="http://schemas.microsoft.com/office/powerpoint/2010/main" val="23265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545" y="1447800"/>
            <a:ext cx="8229600" cy="4876800"/>
          </a:xfrm>
        </p:spPr>
        <p:txBody>
          <a:bodyPr/>
          <a:lstStyle/>
          <a:p>
            <a:r>
              <a:rPr lang="en-US" sz="2050" dirty="0">
                <a:latin typeface="Arial Narrow" panose="020B0606020202030204" pitchFamily="34" charset="0"/>
              </a:rPr>
              <a:t>Project Staff Assistance with Holding Prime Accountable </a:t>
            </a:r>
          </a:p>
          <a:p>
            <a:pPr lvl="1"/>
            <a:r>
              <a:rPr lang="en-US" sz="2050" dirty="0">
                <a:latin typeface="Arial Narrow" panose="020B0606020202030204" pitchFamily="34" charset="0"/>
              </a:rPr>
              <a:t>Withholding payments – required to hold final payment. </a:t>
            </a:r>
          </a:p>
          <a:p>
            <a:pPr lvl="1"/>
            <a:r>
              <a:rPr lang="en-US" sz="2050" dirty="0">
                <a:latin typeface="Arial Narrow" panose="020B0606020202030204" pitchFamily="34" charset="0"/>
              </a:rPr>
              <a:t>Discuss LC issues at weekly meetings</a:t>
            </a:r>
          </a:p>
          <a:p>
            <a:r>
              <a:rPr lang="en-US" sz="2050" dirty="0">
                <a:latin typeface="Arial Narrow" panose="020B0606020202030204" pitchFamily="34" charset="0"/>
              </a:rPr>
              <a:t>Communications from Investigators </a:t>
            </a:r>
          </a:p>
          <a:p>
            <a:pPr lvl="1"/>
            <a:r>
              <a:rPr lang="en-US" sz="2050" dirty="0">
                <a:latin typeface="Arial Narrow" panose="020B0606020202030204" pitchFamily="34" charset="0"/>
              </a:rPr>
              <a:t>Copied on written notifications to contractors</a:t>
            </a:r>
          </a:p>
          <a:p>
            <a:pPr lvl="1"/>
            <a:r>
              <a:rPr lang="en-US" sz="2050" dirty="0">
                <a:latin typeface="Arial Narrow" panose="020B0606020202030204" pitchFamily="34" charset="0"/>
              </a:rPr>
              <a:t>Updates at PM meetings (some regions)</a:t>
            </a:r>
          </a:p>
          <a:p>
            <a:r>
              <a:rPr lang="en-US" sz="2050" dirty="0">
                <a:latin typeface="Arial Narrow" panose="020B0606020202030204" pitchFamily="34" charset="0"/>
              </a:rPr>
              <a:t>Complexity and Time Frame</a:t>
            </a:r>
          </a:p>
          <a:p>
            <a:pPr lvl="1"/>
            <a:r>
              <a:rPr lang="en-US" sz="2050" dirty="0">
                <a:latin typeface="Arial Narrow" panose="020B0606020202030204" pitchFamily="34" charset="0"/>
              </a:rPr>
              <a:t>Varies by projects involved, timeframe, and violations</a:t>
            </a:r>
          </a:p>
          <a:p>
            <a:pPr lvl="1"/>
            <a:r>
              <a:rPr lang="en-US" sz="2050" dirty="0">
                <a:latin typeface="Arial Narrow" panose="020B0606020202030204" pitchFamily="34" charset="0"/>
              </a:rPr>
              <a:t>Other government agency involvement</a:t>
            </a:r>
          </a:p>
          <a:p>
            <a:r>
              <a:rPr lang="en-US" sz="2050" dirty="0">
                <a:latin typeface="Arial Narrow" panose="020B0606020202030204" pitchFamily="34" charset="0"/>
              </a:rPr>
              <a:t>WisDOT Recourse</a:t>
            </a:r>
          </a:p>
          <a:p>
            <a:pPr lvl="1"/>
            <a:r>
              <a:rPr lang="en-US" sz="2050" dirty="0">
                <a:latin typeface="Arial Narrow" panose="020B0606020202030204" pitchFamily="34" charset="0"/>
              </a:rPr>
              <a:t>Referral for suspension/debarment – case by case basis</a:t>
            </a:r>
          </a:p>
          <a:p>
            <a:pPr lvl="1"/>
            <a:r>
              <a:rPr lang="en-US" sz="2050" dirty="0">
                <a:latin typeface="Arial Narrow" panose="020B0606020202030204" pitchFamily="34" charset="0"/>
              </a:rPr>
              <a:t>Referral of case to other government agencies</a:t>
            </a:r>
          </a:p>
          <a:p>
            <a:endParaRPr lang="en-US" sz="2000" dirty="0"/>
          </a:p>
        </p:txBody>
      </p:sp>
      <p:sp>
        <p:nvSpPr>
          <p:cNvPr id="3" name="Title 2"/>
          <p:cNvSpPr>
            <a:spLocks noGrp="1"/>
          </p:cNvSpPr>
          <p:nvPr>
            <p:ph type="title"/>
          </p:nvPr>
        </p:nvSpPr>
        <p:spPr>
          <a:xfrm>
            <a:off x="457200" y="177800"/>
            <a:ext cx="8229600" cy="1143000"/>
          </a:xfrm>
        </p:spPr>
        <p:txBody>
          <a:bodyPr>
            <a:normAutofit/>
          </a:bodyPr>
          <a:lstStyle/>
          <a:p>
            <a:r>
              <a:rPr lang="en-US" dirty="0">
                <a:solidFill>
                  <a:srgbClr val="FF0000"/>
                </a:solidFill>
              </a:rPr>
              <a:t>Investigations Unit: </a:t>
            </a:r>
            <a:r>
              <a:rPr lang="en-US" sz="2700" i="1" u="sng" dirty="0"/>
              <a:t>and How project Staff Can Assist with Resolution</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313058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05400"/>
          </a:xfrm>
        </p:spPr>
        <p:txBody>
          <a:bodyPr/>
          <a:lstStyle/>
          <a:p>
            <a:r>
              <a:rPr lang="en-US" sz="1800" dirty="0"/>
              <a:t>If a DBE is not able to complete their contractor work- the contractor must make an effort to replace the DBE; with a DBE contractor.</a:t>
            </a:r>
          </a:p>
          <a:p>
            <a:r>
              <a:rPr lang="en-US" sz="1800"/>
              <a:t>ASP 7 requires </a:t>
            </a:r>
            <a:r>
              <a:rPr lang="en-US" sz="1800" dirty="0"/>
              <a:t>we monitor the payments entered to DBE’s in the Civil Rights Compliance System</a:t>
            </a:r>
          </a:p>
          <a:p>
            <a:pPr lvl="1"/>
            <a:r>
              <a:rPr lang="en-US" sz="1800" dirty="0"/>
              <a:t>Payments are verified during the closeout process and you will be asked about this if there are little to no payments made to the DBE firms</a:t>
            </a:r>
          </a:p>
          <a:p>
            <a:pPr lvl="1"/>
            <a:r>
              <a:rPr lang="en-US" sz="1800" dirty="0"/>
              <a:t>If work is reduced- regional LCS’ need to know about it! Along with the DBE office</a:t>
            </a:r>
            <a:endParaRPr lang="en-US" sz="1400" dirty="0"/>
          </a:p>
          <a:p>
            <a:pPr marL="422910" lvl="1" indent="-285750">
              <a:buFont typeface="Wingdings" panose="05000000000000000000" pitchFamily="2" charset="2"/>
              <a:buChar char="Ø"/>
            </a:pP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Compliance Assessment Program Review or CAP Review by FHWA monitors the DBE program throughout the project to ensure the goals and requirements are being met and enforced. To ensure nothing is missed; please work with each regional LCS to maintain the DBE portion of each of your contracts as this could possibly impact the federal funding on our projects. </a:t>
            </a:r>
          </a:p>
        </p:txBody>
      </p:sp>
      <p:sp>
        <p:nvSpPr>
          <p:cNvPr id="3" name="Title 2"/>
          <p:cNvSpPr>
            <a:spLocks noGrp="1"/>
          </p:cNvSpPr>
          <p:nvPr>
            <p:ph type="title"/>
          </p:nvPr>
        </p:nvSpPr>
        <p:spPr>
          <a:xfrm>
            <a:off x="423333" y="0"/>
            <a:ext cx="8229600" cy="1143000"/>
          </a:xfrm>
        </p:spPr>
        <p:txBody>
          <a:bodyPr/>
          <a:lstStyle/>
          <a:p>
            <a:r>
              <a:rPr lang="en-US" dirty="0">
                <a:solidFill>
                  <a:srgbClr val="FF0000"/>
                </a:solidFill>
              </a:rPr>
              <a:t>DBE’s and </a:t>
            </a:r>
            <a:r>
              <a:rPr lang="en-US" u="sng" dirty="0"/>
              <a:t>Why it Matters </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4028127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3758</TotalTime>
  <Words>1122</Words>
  <Application>Microsoft Office PowerPoint</Application>
  <PresentationFormat>On-screen Show (4:3)</PresentationFormat>
  <Paragraphs>159</Paragraphs>
  <Slides>17</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 Unicode MS</vt:lpstr>
      <vt:lpstr>Arial</vt:lpstr>
      <vt:lpstr>Arial Narrow</vt:lpstr>
      <vt:lpstr>Calibri</vt:lpstr>
      <vt:lpstr>Cambria Math</vt:lpstr>
      <vt:lpstr>Rockwell</vt:lpstr>
      <vt:lpstr>Tw Cen MT</vt:lpstr>
      <vt:lpstr>Wingdings</vt:lpstr>
      <vt:lpstr>Wingdings 2</vt:lpstr>
      <vt:lpstr>Wingdings 3</vt:lpstr>
      <vt:lpstr>Concourse</vt:lpstr>
      <vt:lpstr>WisDOT Southwest  Region Labor Compliance</vt:lpstr>
      <vt:lpstr>PowerPoint Presentation</vt:lpstr>
      <vt:lpstr>PowerPoint Presentation</vt:lpstr>
      <vt:lpstr>Substantially Complete Process</vt:lpstr>
      <vt:lpstr>Support between Project Leader and LCS: Making a difference</vt:lpstr>
      <vt:lpstr>Construction Bulletin Board</vt:lpstr>
      <vt:lpstr>Field Observations on Wage Boards</vt:lpstr>
      <vt:lpstr>Investigations Unit: and How project Staff Can Assist with Resolution</vt:lpstr>
      <vt:lpstr>DBE’s and Why it Matters </vt:lpstr>
      <vt:lpstr>Prevailing Wage Laws</vt:lpstr>
      <vt:lpstr>Act 59- Repeal of Wisconsin’s Prevailing Wage Law</vt:lpstr>
      <vt:lpstr>ASP 9- S- Electronic Labor Data Submittal for State Funded Only Projects</vt:lpstr>
      <vt:lpstr>NEW TRUCKING!!</vt:lpstr>
      <vt:lpstr>What has changed….</vt:lpstr>
      <vt:lpstr>What hasn’t Changed….</vt:lpstr>
      <vt:lpstr>Continued….</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ALSTON, TIMOTHY J</cp:lastModifiedBy>
  <cp:revision>345</cp:revision>
  <cp:lastPrinted>2016-03-17T19:48:55Z</cp:lastPrinted>
  <dcterms:created xsi:type="dcterms:W3CDTF">2012-06-26T13:11:17Z</dcterms:created>
  <dcterms:modified xsi:type="dcterms:W3CDTF">2018-02-21T18:14:33Z</dcterms:modified>
</cp:coreProperties>
</file>