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7" r:id="rId1"/>
  </p:sldMasterIdLst>
  <p:notesMasterIdLst>
    <p:notesMasterId r:id="rId66"/>
  </p:notesMasterIdLst>
  <p:handoutMasterIdLst>
    <p:handoutMasterId r:id="rId67"/>
  </p:handoutMasterIdLst>
  <p:sldIdLst>
    <p:sldId id="316" r:id="rId2"/>
    <p:sldId id="656" r:id="rId3"/>
    <p:sldId id="655" r:id="rId4"/>
    <p:sldId id="981" r:id="rId5"/>
    <p:sldId id="650" r:id="rId6"/>
    <p:sldId id="652" r:id="rId7"/>
    <p:sldId id="651" r:id="rId8"/>
    <p:sldId id="380" r:id="rId9"/>
    <p:sldId id="384" r:id="rId10"/>
    <p:sldId id="1007" r:id="rId11"/>
    <p:sldId id="493" r:id="rId12"/>
    <p:sldId id="937" r:id="rId13"/>
    <p:sldId id="894" r:id="rId14"/>
    <p:sldId id="275" r:id="rId15"/>
    <p:sldId id="954" r:id="rId16"/>
    <p:sldId id="1002" r:id="rId17"/>
    <p:sldId id="962" r:id="rId18"/>
    <p:sldId id="1003" r:id="rId19"/>
    <p:sldId id="956" r:id="rId20"/>
    <p:sldId id="661" r:id="rId21"/>
    <p:sldId id="983" r:id="rId22"/>
    <p:sldId id="957" r:id="rId23"/>
    <p:sldId id="921" r:id="rId24"/>
    <p:sldId id="768" r:id="rId25"/>
    <p:sldId id="761" r:id="rId26"/>
    <p:sldId id="875" r:id="rId27"/>
    <p:sldId id="922" r:id="rId28"/>
    <p:sldId id="938" r:id="rId29"/>
    <p:sldId id="986" r:id="rId30"/>
    <p:sldId id="1021" r:id="rId31"/>
    <p:sldId id="668" r:id="rId32"/>
    <p:sldId id="987" r:id="rId33"/>
    <p:sldId id="988" r:id="rId34"/>
    <p:sldId id="1012" r:id="rId35"/>
    <p:sldId id="1015" r:id="rId36"/>
    <p:sldId id="1016" r:id="rId37"/>
    <p:sldId id="505" r:id="rId38"/>
    <p:sldId id="262" r:id="rId39"/>
    <p:sldId id="469" r:id="rId40"/>
    <p:sldId id="512" r:id="rId41"/>
    <p:sldId id="1019" r:id="rId42"/>
    <p:sldId id="936" r:id="rId43"/>
    <p:sldId id="672" r:id="rId44"/>
    <p:sldId id="267" r:id="rId45"/>
    <p:sldId id="591" r:id="rId46"/>
    <p:sldId id="442" r:id="rId47"/>
    <p:sldId id="989" r:id="rId48"/>
    <p:sldId id="990" r:id="rId49"/>
    <p:sldId id="1004" r:id="rId50"/>
    <p:sldId id="452" r:id="rId51"/>
    <p:sldId id="991" r:id="rId52"/>
    <p:sldId id="475" r:id="rId53"/>
    <p:sldId id="1009" r:id="rId54"/>
    <p:sldId id="1010" r:id="rId55"/>
    <p:sldId id="1008" r:id="rId56"/>
    <p:sldId id="455" r:id="rId57"/>
    <p:sldId id="963" r:id="rId58"/>
    <p:sldId id="1005" r:id="rId59"/>
    <p:sldId id="1026" r:id="rId60"/>
    <p:sldId id="1024" r:id="rId61"/>
    <p:sldId id="1033" r:id="rId62"/>
    <p:sldId id="1032" r:id="rId63"/>
    <p:sldId id="1031" r:id="rId64"/>
    <p:sldId id="1030" r:id="rId6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69" autoAdjust="0"/>
    <p:restoredTop sz="74728" autoAdjust="0"/>
  </p:normalViewPr>
  <p:slideViewPr>
    <p:cSldViewPr>
      <p:cViewPr varScale="1">
        <p:scale>
          <a:sx n="55" d="100"/>
          <a:sy n="55" d="100"/>
        </p:scale>
        <p:origin x="1278" y="60"/>
      </p:cViewPr>
      <p:guideLst>
        <p:guide orient="horz" pos="2160"/>
        <p:guide pos="2880"/>
      </p:guideLst>
    </p:cSldViewPr>
  </p:slideViewPr>
  <p:outlineViewPr>
    <p:cViewPr>
      <p:scale>
        <a:sx n="33" d="100"/>
        <a:sy n="33" d="100"/>
      </p:scale>
      <p:origin x="0" y="1146"/>
    </p:cViewPr>
  </p:outlineViewPr>
  <p:notesTextViewPr>
    <p:cViewPr>
      <p:scale>
        <a:sx n="100" d="100"/>
        <a:sy n="100" d="100"/>
      </p:scale>
      <p:origin x="0" y="0"/>
    </p:cViewPr>
  </p:notesTextViewPr>
  <p:sorterViewPr>
    <p:cViewPr>
      <p:scale>
        <a:sx n="100" d="100"/>
        <a:sy n="100" d="100"/>
      </p:scale>
      <p:origin x="0" y="191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1026"/>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83971" name="Rectangle 1027"/>
          <p:cNvSpPr>
            <a:spLocks noGrp="1" noChangeArrowheads="1"/>
          </p:cNvSpPr>
          <p:nvPr>
            <p:ph type="dt" sz="quarter" idx="1"/>
          </p:nvPr>
        </p:nvSpPr>
        <p:spPr bwMode="auto">
          <a:xfrm>
            <a:off x="3971927"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83972" name="Rectangle 1028"/>
          <p:cNvSpPr>
            <a:spLocks noGrp="1" noChangeArrowheads="1"/>
          </p:cNvSpPr>
          <p:nvPr>
            <p:ph type="ftr" sz="quarter" idx="2"/>
          </p:nvPr>
        </p:nvSpPr>
        <p:spPr bwMode="auto">
          <a:xfrm>
            <a:off x="1" y="8831265"/>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83973" name="Rectangle 1029"/>
          <p:cNvSpPr>
            <a:spLocks noGrp="1" noChangeArrowheads="1"/>
          </p:cNvSpPr>
          <p:nvPr>
            <p:ph type="sldNum" sz="quarter" idx="3"/>
          </p:nvPr>
        </p:nvSpPr>
        <p:spPr bwMode="auto">
          <a:xfrm>
            <a:off x="3971927" y="8831265"/>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D5A27118-2CB4-4325-A7FD-215C4C20D351}" type="slidenum">
              <a:rPr lang="en-US"/>
              <a:pPr>
                <a:defRPr/>
              </a:pPr>
              <a:t>‹#›</a:t>
            </a:fld>
            <a:endParaRPr lang="en-US" dirty="0"/>
          </a:p>
        </p:txBody>
      </p:sp>
    </p:spTree>
    <p:extLst>
      <p:ext uri="{BB962C8B-B14F-4D97-AF65-F5344CB8AC3E}">
        <p14:creationId xmlns:p14="http://schemas.microsoft.com/office/powerpoint/2010/main" val="193693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FE83F14F-D627-4CA9-9A75-0AC51C696862}" type="datetimeFigureOut">
              <a:rPr lang="en-US"/>
              <a:pPr>
                <a:defRPr/>
              </a:pPr>
              <a:t>2/21/2018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3240A18B-3597-47A2-A734-91F586B947E8}" type="slidenum">
              <a:rPr lang="en-US"/>
              <a:pPr>
                <a:defRPr/>
              </a:pPr>
              <a:t>‹#›</a:t>
            </a:fld>
            <a:endParaRPr lang="en-US" dirty="0"/>
          </a:p>
        </p:txBody>
      </p:sp>
    </p:spTree>
    <p:extLst>
      <p:ext uri="{BB962C8B-B14F-4D97-AF65-F5344CB8AC3E}">
        <p14:creationId xmlns:p14="http://schemas.microsoft.com/office/powerpoint/2010/main" val="757522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a:p>
            <a:r>
              <a:rPr lang="en-US" sz="2000" dirty="0"/>
              <a:t>Kelly</a:t>
            </a:r>
            <a:r>
              <a:rPr lang="en-US" sz="2000" baseline="0" dirty="0"/>
              <a:t> Addison, SW Region – Madison Contract Specialist Advanced (Construction)</a:t>
            </a:r>
          </a:p>
          <a:p>
            <a:r>
              <a:rPr lang="en-US" sz="2000" baseline="0" dirty="0"/>
              <a:t>	</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a:t>
            </a:fld>
            <a:endParaRPr lang="en-US" dirty="0"/>
          </a:p>
        </p:txBody>
      </p:sp>
    </p:spTree>
    <p:extLst>
      <p:ext uri="{BB962C8B-B14F-4D97-AF65-F5344CB8AC3E}">
        <p14:creationId xmlns:p14="http://schemas.microsoft.com/office/powerpoint/2010/main" val="144030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Kelly</a:t>
            </a:r>
          </a:p>
          <a:p>
            <a:endParaRPr lang="en-US" sz="2000" dirty="0"/>
          </a:p>
          <a:p>
            <a:r>
              <a:rPr lang="en-US" sz="2000" dirty="0"/>
              <a:t>Send notice</a:t>
            </a:r>
            <a:r>
              <a:rPr lang="en-US" sz="2000" baseline="0" dirty="0"/>
              <a:t> no later than 2 </a:t>
            </a:r>
            <a:r>
              <a:rPr lang="en-US" sz="2000" baseline="0" dirty="0" err="1"/>
              <a:t>wks</a:t>
            </a:r>
            <a:r>
              <a:rPr lang="en-US" sz="2000" baseline="0" dirty="0"/>
              <a:t> prior to mtg</a:t>
            </a:r>
          </a:p>
          <a:p>
            <a:endParaRPr lang="en-US" sz="2000" baseline="0" dirty="0"/>
          </a:p>
          <a:p>
            <a:r>
              <a:rPr lang="en-US" sz="2000" baseline="0" dirty="0"/>
              <a:t>ECIP  and Initial project schedule must be submitted 2 </a:t>
            </a:r>
            <a:r>
              <a:rPr lang="en-US" sz="2000" baseline="0" dirty="0" err="1"/>
              <a:t>wks</a:t>
            </a:r>
            <a:r>
              <a:rPr lang="en-US" sz="2000" baseline="0" dirty="0"/>
              <a:t> prior as well</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10</a:t>
            </a:fld>
            <a:endParaRPr lang="en-US" dirty="0"/>
          </a:p>
        </p:txBody>
      </p:sp>
    </p:spTree>
    <p:extLst>
      <p:ext uri="{BB962C8B-B14F-4D97-AF65-F5344CB8AC3E}">
        <p14:creationId xmlns:p14="http://schemas.microsoft.com/office/powerpoint/2010/main" val="157936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0" u="none" kern="1200" dirty="0">
                <a:solidFill>
                  <a:schemeClr val="tx1"/>
                </a:solidFill>
                <a:effectLst/>
                <a:latin typeface="+mn-lt"/>
                <a:ea typeface="+mn-ea"/>
                <a:cs typeface="+mn-cs"/>
              </a:rPr>
              <a:t>Kelly</a:t>
            </a:r>
          </a:p>
          <a:p>
            <a:endParaRPr lang="en-US" sz="2000" b="0" u="none" kern="1200" dirty="0">
              <a:solidFill>
                <a:schemeClr val="tx1"/>
              </a:solidFill>
              <a:effectLst/>
              <a:latin typeface="+mn-lt"/>
              <a:ea typeface="+mn-ea"/>
              <a:cs typeface="+mn-cs"/>
            </a:endParaRPr>
          </a:p>
          <a:p>
            <a:r>
              <a:rPr lang="en-US" sz="2000" b="0" u="none" kern="1200" dirty="0">
                <a:solidFill>
                  <a:schemeClr val="tx1"/>
                </a:solidFill>
                <a:effectLst/>
                <a:latin typeface="+mn-lt"/>
                <a:ea typeface="+mn-ea"/>
                <a:cs typeface="+mn-cs"/>
              </a:rPr>
              <a:t>Please refer to SWIG 8-1-10 for the template</a:t>
            </a:r>
            <a:r>
              <a:rPr lang="en-US" sz="2000" b="0" u="none" kern="1200" baseline="0" dirty="0">
                <a:solidFill>
                  <a:schemeClr val="tx1"/>
                </a:solidFill>
                <a:effectLst/>
                <a:latin typeface="+mn-lt"/>
                <a:ea typeface="+mn-ea"/>
                <a:cs typeface="+mn-cs"/>
              </a:rPr>
              <a:t> and guidance</a:t>
            </a:r>
          </a:p>
          <a:p>
            <a:endParaRPr lang="en-US" sz="2000" b="0" u="none" kern="1200" baseline="0" dirty="0">
              <a:solidFill>
                <a:schemeClr val="tx1"/>
              </a:solidFill>
              <a:effectLst/>
              <a:latin typeface="+mn-lt"/>
              <a:ea typeface="+mn-ea"/>
              <a:cs typeface="+mn-cs"/>
            </a:endParaRP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11</a:t>
            </a:fld>
            <a:endParaRPr lang="en-US" dirty="0"/>
          </a:p>
        </p:txBody>
      </p:sp>
    </p:spTree>
    <p:extLst>
      <p:ext uri="{BB962C8B-B14F-4D97-AF65-F5344CB8AC3E}">
        <p14:creationId xmlns:p14="http://schemas.microsoft.com/office/powerpoint/2010/main" val="1203001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2000" dirty="0"/>
              <a:t>Kelly</a:t>
            </a:r>
          </a:p>
          <a:p>
            <a:endParaRPr lang="en-US" sz="2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For guidance for a </a:t>
            </a:r>
            <a:r>
              <a:rPr lang="en-US" sz="2000" baseline="0" dirty="0"/>
              <a:t>r</a:t>
            </a:r>
            <a:r>
              <a:rPr lang="en-US" sz="2000" dirty="0"/>
              <a:t>equest for a Cond</a:t>
            </a:r>
            <a:r>
              <a:rPr lang="en-US" sz="2000" baseline="0" dirty="0"/>
              <a:t> Start Notice </a:t>
            </a:r>
            <a:r>
              <a:rPr lang="en-US" sz="2000" dirty="0"/>
              <a:t>Refer</a:t>
            </a:r>
            <a:r>
              <a:rPr lang="en-US" sz="2000" baseline="0" dirty="0"/>
              <a:t> to SWIG 8-1-25.</a:t>
            </a:r>
          </a:p>
          <a:p>
            <a:r>
              <a:rPr lang="en-US" sz="2000" baseline="0" dirty="0"/>
              <a:t> </a:t>
            </a:r>
          </a:p>
          <a:p>
            <a:r>
              <a:rPr lang="en-US" sz="2000" baseline="0" dirty="0"/>
              <a:t>Be specific regarding what work you are asking for – Survey, Staking, Traffic control, etc.  </a:t>
            </a:r>
          </a:p>
          <a:p>
            <a:endParaRPr lang="en-US" sz="2000" baseline="0" dirty="0"/>
          </a:p>
          <a:p>
            <a:r>
              <a:rPr lang="en-US" sz="2000" baseline="0" dirty="0"/>
              <a:t>We don’t want LC coming to ask us CS’s if there was a Start Notice because payrolls are coming in w/o a Cond Start…this is how we get caught doing work w/o a Cond Start.</a:t>
            </a:r>
          </a:p>
          <a:p>
            <a:endParaRPr lang="en-US" sz="2000" baseline="0" dirty="0"/>
          </a:p>
          <a:p>
            <a:r>
              <a:rPr lang="en-US" sz="2000" baseline="0" dirty="0"/>
              <a:t>If we know they are out there, we have to pay for the work.  If we aren’t aware, then the Prime is responsible.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12</a:t>
            </a:fld>
            <a:endParaRPr lang="en-US" dirty="0"/>
          </a:p>
        </p:txBody>
      </p:sp>
    </p:spTree>
    <p:extLst>
      <p:ext uri="{BB962C8B-B14F-4D97-AF65-F5344CB8AC3E}">
        <p14:creationId xmlns:p14="http://schemas.microsoft.com/office/powerpoint/2010/main" val="1873131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Kelly</a:t>
            </a:r>
          </a:p>
          <a:p>
            <a:endParaRPr lang="en-US" sz="2000" dirty="0"/>
          </a:p>
          <a:p>
            <a:r>
              <a:rPr lang="en-US" sz="2000" dirty="0"/>
              <a:t>These items must be complete before a NTP/Start can be sent</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13</a:t>
            </a:fld>
            <a:endParaRPr lang="en-US" dirty="0"/>
          </a:p>
        </p:txBody>
      </p:sp>
    </p:spTree>
    <p:extLst>
      <p:ext uri="{BB962C8B-B14F-4D97-AF65-F5344CB8AC3E}">
        <p14:creationId xmlns:p14="http://schemas.microsoft.com/office/powerpoint/2010/main" val="41670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Kelly</a:t>
            </a:r>
          </a:p>
          <a:p>
            <a:endParaRPr lang="en-US" sz="2000" dirty="0"/>
          </a:p>
          <a:p>
            <a:r>
              <a:rPr lang="en-US" sz="2000" dirty="0"/>
              <a:t>Refer to SWIG 8-1-25 - </a:t>
            </a:r>
            <a:r>
              <a:rPr lang="en-US" sz="2000" baseline="0" dirty="0"/>
              <a:t>submit to CS via email.  </a:t>
            </a:r>
          </a:p>
          <a:p>
            <a:endParaRPr lang="en-US" sz="2000" baseline="0" dirty="0"/>
          </a:p>
          <a:p>
            <a:r>
              <a:rPr lang="en-US" sz="2000" baseline="0" dirty="0"/>
              <a:t>As CS, if we don’t see the Executed date in PT, we can use the email from CO in place of.</a:t>
            </a:r>
          </a:p>
          <a:p>
            <a:endParaRPr lang="en-US" sz="2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2000" baseline="0" dirty="0"/>
              <a:t>ECIP – PM forwards email approving ECIP to Prime and cc’s CS (this is our green light)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000" dirty="0"/>
          </a:p>
          <a:p>
            <a:r>
              <a:rPr lang="en-US" sz="2000" baseline="0" dirty="0"/>
              <a:t>Sublets – CS Must have email from LCS</a:t>
            </a:r>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14</a:t>
            </a:fld>
            <a:endParaRPr lang="en-US" dirty="0"/>
          </a:p>
        </p:txBody>
      </p:sp>
    </p:spTree>
    <p:extLst>
      <p:ext uri="{BB962C8B-B14F-4D97-AF65-F5344CB8AC3E}">
        <p14:creationId xmlns:p14="http://schemas.microsoft.com/office/powerpoint/2010/main" val="2815002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Barb</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15</a:t>
            </a:fld>
            <a:endParaRPr lang="en-US" dirty="0"/>
          </a:p>
        </p:txBody>
      </p:sp>
    </p:spTree>
    <p:extLst>
      <p:ext uri="{BB962C8B-B14F-4D97-AF65-F5344CB8AC3E}">
        <p14:creationId xmlns:p14="http://schemas.microsoft.com/office/powerpoint/2010/main" val="417994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aseline="0" dirty="0"/>
              <a:t>Barb</a:t>
            </a:r>
          </a:p>
          <a:p>
            <a:endParaRPr lang="en-US" sz="2000" baseline="0" dirty="0"/>
          </a:p>
          <a:p>
            <a:r>
              <a:rPr lang="en-US" sz="2000" baseline="0" dirty="0"/>
              <a:t>F</a:t>
            </a:r>
            <a:r>
              <a:rPr lang="en-US" sz="2000" dirty="0"/>
              <a:t>or the Design</a:t>
            </a:r>
            <a:r>
              <a:rPr lang="en-US" sz="2000" baseline="0" dirty="0"/>
              <a:t> Documents, if you don’t have access to the Design project files on the network, or can’t find what you are looking for, contact your Project Manager to get those documents for you. </a:t>
            </a:r>
          </a:p>
          <a:p>
            <a:endParaRPr lang="en-US" sz="2000" baseline="0" dirty="0"/>
          </a:p>
          <a:p>
            <a:r>
              <a:rPr lang="en-US" sz="2000" baseline="0" dirty="0"/>
              <a:t>Electronic files are fine for these, they don’t have to be hard copies.</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16</a:t>
            </a:fld>
            <a:endParaRPr lang="en-US" dirty="0"/>
          </a:p>
        </p:txBody>
      </p:sp>
    </p:spTree>
    <p:extLst>
      <p:ext uri="{BB962C8B-B14F-4D97-AF65-F5344CB8AC3E}">
        <p14:creationId xmlns:p14="http://schemas.microsoft.com/office/powerpoint/2010/main" val="183679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Barb</a:t>
            </a:r>
          </a:p>
          <a:p>
            <a:endParaRPr lang="en-US" sz="2000" dirty="0"/>
          </a:p>
          <a:p>
            <a:r>
              <a:rPr lang="en-US" sz="2000" dirty="0"/>
              <a:t>Unless you have a carry-over project and you already have documents started from last year, PLEASE delete your old Pantry Files and ONLY use the current ones for 2017. (Statewide Pantry &amp; SWIG)</a:t>
            </a:r>
          </a:p>
          <a:p>
            <a:endParaRPr lang="en-US" sz="2000" dirty="0"/>
          </a:p>
          <a:p>
            <a:r>
              <a:rPr lang="en-US" sz="2000" dirty="0"/>
              <a:t>If</a:t>
            </a:r>
            <a:r>
              <a:rPr lang="en-US" sz="2000" baseline="0" dirty="0"/>
              <a:t> a request comes in dated 2014…we are likely to decline and ask you to submit the current request that has been updated in Statewide Pantry 2017 or SWIG.</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17</a:t>
            </a:fld>
            <a:endParaRPr lang="en-US" dirty="0"/>
          </a:p>
        </p:txBody>
      </p:sp>
    </p:spTree>
    <p:extLst>
      <p:ext uri="{BB962C8B-B14F-4D97-AF65-F5344CB8AC3E}">
        <p14:creationId xmlns:p14="http://schemas.microsoft.com/office/powerpoint/2010/main" val="3851471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Barb</a:t>
            </a:r>
          </a:p>
          <a:p>
            <a:endParaRPr lang="en-US" sz="2000" dirty="0"/>
          </a:p>
          <a:p>
            <a:r>
              <a:rPr lang="en-US" sz="2000" dirty="0"/>
              <a:t>There</a:t>
            </a:r>
            <a:r>
              <a:rPr lang="en-US" sz="2000" baseline="0" dirty="0"/>
              <a:t> will be a quick tour of Chapter 8 of the SWIG -  for Construction topics, in a later presentation today.</a:t>
            </a:r>
          </a:p>
          <a:p>
            <a:endParaRPr lang="en-US" sz="2000" baseline="0" dirty="0"/>
          </a:p>
          <a:p>
            <a:r>
              <a:rPr lang="en-US" sz="2000" baseline="0" dirty="0"/>
              <a:t>This will help you find all of the info that you used to find in the SWR Pantry, with links to the section dealing with each topic or document</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18</a:t>
            </a:fld>
            <a:endParaRPr lang="en-US" dirty="0"/>
          </a:p>
        </p:txBody>
      </p:sp>
    </p:spTree>
    <p:extLst>
      <p:ext uri="{BB962C8B-B14F-4D97-AF65-F5344CB8AC3E}">
        <p14:creationId xmlns:p14="http://schemas.microsoft.com/office/powerpoint/2010/main" val="622110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000" dirty="0"/>
              <a:t>Kelly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2000" dirty="0"/>
              <a:t>SWR Constr</a:t>
            </a:r>
            <a:r>
              <a:rPr lang="en-US" sz="2000" baseline="0" dirty="0"/>
              <a:t> </a:t>
            </a:r>
            <a:r>
              <a:rPr lang="en-US" sz="2000" dirty="0"/>
              <a:t>Admin Guide bottom of p</a:t>
            </a:r>
            <a:r>
              <a:rPr lang="en-US" sz="2000" baseline="0" dirty="0"/>
              <a:t> 3 – top of p 8 &amp; Flowchart II</a:t>
            </a:r>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19</a:t>
            </a:fld>
            <a:endParaRPr lang="en-US" dirty="0"/>
          </a:p>
        </p:txBody>
      </p:sp>
    </p:spTree>
    <p:extLst>
      <p:ext uri="{BB962C8B-B14F-4D97-AF65-F5344CB8AC3E}">
        <p14:creationId xmlns:p14="http://schemas.microsoft.com/office/powerpoint/2010/main" val="290788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2000" dirty="0"/>
              <a:t>Kelly</a:t>
            </a:r>
          </a:p>
          <a:p>
            <a:pPr algn="l"/>
            <a:endParaRPr lang="en-US" sz="2000" dirty="0"/>
          </a:p>
          <a:p>
            <a:pPr algn="l"/>
            <a:r>
              <a:rPr lang="en-US" sz="2000" dirty="0"/>
              <a:t>Our process</a:t>
            </a:r>
            <a:r>
              <a:rPr lang="en-US" sz="2000" baseline="0" dirty="0"/>
              <a:t> is broken into 3 parts:  Start-up, During construction and project Finals Closeout</a:t>
            </a:r>
          </a:p>
          <a:p>
            <a:pPr algn="l"/>
            <a:endParaRPr lang="en-US" sz="2000" baseline="0" dirty="0"/>
          </a:p>
          <a:p>
            <a:pPr algn="l"/>
            <a:r>
              <a:rPr lang="en-US" sz="2000" dirty="0"/>
              <a:t>Please refer to Constr Admin Guide p 2, 4 &amp; 8 and also the Flowcharts</a:t>
            </a:r>
            <a:r>
              <a:rPr lang="en-US" sz="2000" baseline="0" dirty="0"/>
              <a:t> I, II &amp; III-IV</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a:t>
            </a:fld>
            <a:endParaRPr lang="en-US" dirty="0"/>
          </a:p>
        </p:txBody>
      </p:sp>
    </p:spTree>
    <p:extLst>
      <p:ext uri="{BB962C8B-B14F-4D97-AF65-F5344CB8AC3E}">
        <p14:creationId xmlns:p14="http://schemas.microsoft.com/office/powerpoint/2010/main" val="2754457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Kelly</a:t>
            </a:r>
          </a:p>
          <a:p>
            <a:endParaRPr lang="en-US" sz="2000" dirty="0"/>
          </a:p>
          <a:p>
            <a:r>
              <a:rPr lang="en-US" sz="2000" dirty="0"/>
              <a:t>Daily Diaries are crucial</a:t>
            </a:r>
          </a:p>
          <a:p>
            <a:endParaRPr lang="en-US" sz="2000" baseline="0" dirty="0"/>
          </a:p>
          <a:p>
            <a:r>
              <a:rPr lang="en-US" sz="2000" baseline="0" dirty="0"/>
              <a:t>Inspector Daily Report is key</a:t>
            </a:r>
          </a:p>
          <a:p>
            <a:endParaRPr lang="en-US" sz="2000" baseline="0" dirty="0"/>
          </a:p>
          <a:p>
            <a:r>
              <a:rPr lang="en-US" sz="2000" baseline="0" dirty="0"/>
              <a:t>This is info Used by other sections, primarily Labor Compliance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20</a:t>
            </a:fld>
            <a:endParaRPr lang="en-US" dirty="0"/>
          </a:p>
        </p:txBody>
      </p:sp>
    </p:spTree>
    <p:extLst>
      <p:ext uri="{BB962C8B-B14F-4D97-AF65-F5344CB8AC3E}">
        <p14:creationId xmlns:p14="http://schemas.microsoft.com/office/powerpoint/2010/main" val="1930533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Kelly</a:t>
            </a:r>
            <a:endParaRPr lang="en-US" sz="2000" baseline="0" dirty="0"/>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21</a:t>
            </a:fld>
            <a:endParaRPr lang="en-US" dirty="0"/>
          </a:p>
        </p:txBody>
      </p:sp>
    </p:spTree>
    <p:extLst>
      <p:ext uri="{BB962C8B-B14F-4D97-AF65-F5344CB8AC3E}">
        <p14:creationId xmlns:p14="http://schemas.microsoft.com/office/powerpoint/2010/main" val="4212157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Barb</a:t>
            </a:r>
          </a:p>
          <a:p>
            <a:endParaRPr lang="en-US" sz="2000" dirty="0"/>
          </a:p>
          <a:p>
            <a:r>
              <a:rPr lang="en-US" sz="2000" dirty="0"/>
              <a:t>Every project needs to have weekly progress meetings</a:t>
            </a:r>
          </a:p>
          <a:p>
            <a:endParaRPr lang="en-US" sz="2000" dirty="0"/>
          </a:p>
          <a:p>
            <a:r>
              <a:rPr lang="en-US" sz="2000" dirty="0"/>
              <a:t>C</a:t>
            </a:r>
            <a:r>
              <a:rPr lang="en-US" sz="2000" baseline="0" dirty="0"/>
              <a:t>ontinue to communicate with the Prime after the completion of the work thru the finals process.</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22</a:t>
            </a:fld>
            <a:endParaRPr lang="en-US" dirty="0"/>
          </a:p>
        </p:txBody>
      </p:sp>
    </p:spTree>
    <p:extLst>
      <p:ext uri="{BB962C8B-B14F-4D97-AF65-F5344CB8AC3E}">
        <p14:creationId xmlns:p14="http://schemas.microsoft.com/office/powerpoint/2010/main" val="2089870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000" dirty="0"/>
              <a:t>Barb</a:t>
            </a:r>
          </a:p>
          <a:p>
            <a:endParaRPr lang="en-US" sz="2000" dirty="0"/>
          </a:p>
          <a:p>
            <a:r>
              <a:rPr lang="en-US" sz="2000" dirty="0"/>
              <a:t>Signature dollar levels are positive OR negative</a:t>
            </a:r>
          </a:p>
          <a:p>
            <a:endParaRPr lang="en-US" sz="2000" dirty="0"/>
          </a:p>
          <a:p>
            <a:r>
              <a:rPr lang="en-US" sz="2000" dirty="0"/>
              <a:t>The CMM says that 800</a:t>
            </a:r>
            <a:r>
              <a:rPr lang="en-US" sz="2000" baseline="0" dirty="0"/>
              <a:t> items are not considered cco’s to be approved by the contractor – IN THE SWR we want mods &amp; CMJs for these, and we want to go through the normal signature and approval process to minimize disputes about these during the finals process. If the contractor refuses to sign, follow the SWIG guidance.</a:t>
            </a:r>
            <a:endParaRPr lang="en-US" sz="2000" dirty="0"/>
          </a:p>
          <a:p>
            <a:endParaRPr lang="en-US" sz="2000" dirty="0"/>
          </a:p>
          <a:p>
            <a:r>
              <a:rPr lang="en-US" sz="2000" dirty="0"/>
              <a:t>For any Con Mods of $50,000</a:t>
            </a:r>
            <a:r>
              <a:rPr lang="en-US" sz="2000" baseline="0" dirty="0"/>
              <a:t> or more, please send a draft to Barb Gassen as soon as possible.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23</a:t>
            </a:fld>
            <a:endParaRPr lang="en-US" dirty="0"/>
          </a:p>
        </p:txBody>
      </p:sp>
    </p:spTree>
    <p:extLst>
      <p:ext uri="{BB962C8B-B14F-4D97-AF65-F5344CB8AC3E}">
        <p14:creationId xmlns:p14="http://schemas.microsoft.com/office/powerpoint/2010/main" val="3178176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000" dirty="0"/>
              <a:t>Barb</a:t>
            </a:r>
          </a:p>
          <a:p>
            <a:endParaRPr lang="en-US" sz="2000" dirty="0"/>
          </a:p>
          <a:p>
            <a:r>
              <a:rPr lang="en-US" sz="2000" dirty="0"/>
              <a:t>Use the most appropriate Reason Code for each item in the Con Mod. Don’t just use PC (plan change) for everything. These are used in reports by management for tracking the reasons for our Change Orders, so this info is important to them.  </a:t>
            </a:r>
          </a:p>
          <a:p>
            <a:endParaRPr lang="en-US" sz="2000" dirty="0"/>
          </a:p>
          <a:p>
            <a:r>
              <a:rPr lang="en-US" sz="2000" dirty="0"/>
              <a:t>RO – request by others is</a:t>
            </a:r>
            <a:r>
              <a:rPr lang="en-US" sz="2000" baseline="0" dirty="0"/>
              <a:t> for those requests OUTSIDE of DOT, such as a county, municipality, DNR, etc.</a:t>
            </a:r>
          </a:p>
          <a:p>
            <a:endParaRPr lang="en-US" sz="2000" baseline="0" dirty="0"/>
          </a:p>
          <a:p>
            <a:r>
              <a:rPr lang="en-US" sz="2000" baseline="0" dirty="0"/>
              <a:t>If I see you use the word SAFETY a bunch of times in your con mod, you probably should be using the SE (Safety Enhancement) reason code.</a:t>
            </a:r>
          </a:p>
          <a:p>
            <a:endParaRPr lang="en-US" sz="2000" baseline="0" dirty="0"/>
          </a:p>
          <a:p>
            <a:r>
              <a:rPr lang="en-US" sz="2000" baseline="0" dirty="0"/>
              <a:t>If the Mod is for a CRI – you must use the CR (Cost Reduction) reason code, as well as the 800.0150 admin item.</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24</a:t>
            </a:fld>
            <a:endParaRPr lang="en-US" dirty="0"/>
          </a:p>
        </p:txBody>
      </p:sp>
    </p:spTree>
    <p:extLst>
      <p:ext uri="{BB962C8B-B14F-4D97-AF65-F5344CB8AC3E}">
        <p14:creationId xmlns:p14="http://schemas.microsoft.com/office/powerpoint/2010/main" val="2324358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Barb</a:t>
            </a:r>
          </a:p>
          <a:p>
            <a:endParaRPr lang="en-US" sz="2000" dirty="0"/>
          </a:p>
          <a:p>
            <a:r>
              <a:rPr lang="en-US" sz="2000" dirty="0"/>
              <a:t>Each item needs a CMJ, even when multiple items are</a:t>
            </a:r>
            <a:r>
              <a:rPr lang="en-US" sz="2000" baseline="0" dirty="0"/>
              <a:t> in the same con mod. Number them to correspond to the Con Mod.</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25</a:t>
            </a:fld>
            <a:endParaRPr lang="en-US" dirty="0"/>
          </a:p>
        </p:txBody>
      </p:sp>
    </p:spTree>
    <p:extLst>
      <p:ext uri="{BB962C8B-B14F-4D97-AF65-F5344CB8AC3E}">
        <p14:creationId xmlns:p14="http://schemas.microsoft.com/office/powerpoint/2010/main" val="4043913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Barb</a:t>
            </a:r>
          </a:p>
          <a:p>
            <a:endParaRPr lang="en-US" sz="2000" dirty="0"/>
          </a:p>
          <a:p>
            <a:r>
              <a:rPr lang="en-US" sz="2000" dirty="0"/>
              <a:t>Please copy me and</a:t>
            </a:r>
            <a:r>
              <a:rPr lang="en-US" sz="2000" baseline="0" dirty="0"/>
              <a:t> CO Construction Oversight Engineer Doak Christenson </a:t>
            </a:r>
            <a:r>
              <a:rPr lang="en-US" sz="2000" dirty="0"/>
              <a:t>on any correspondence regarding potential</a:t>
            </a:r>
            <a:r>
              <a:rPr lang="en-US" sz="2000" baseline="0" dirty="0"/>
              <a:t> or submitted claims.</a:t>
            </a:r>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26</a:t>
            </a:fld>
            <a:endParaRPr lang="en-US" dirty="0"/>
          </a:p>
        </p:txBody>
      </p:sp>
    </p:spTree>
    <p:extLst>
      <p:ext uri="{BB962C8B-B14F-4D97-AF65-F5344CB8AC3E}">
        <p14:creationId xmlns:p14="http://schemas.microsoft.com/office/powerpoint/2010/main" val="339751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2000" dirty="0"/>
              <a:t>Barb</a:t>
            </a:r>
          </a:p>
          <a:p>
            <a:endParaRPr lang="en-US" sz="2000" dirty="0"/>
          </a:p>
          <a:p>
            <a:r>
              <a:rPr lang="en-US" sz="2000" dirty="0"/>
              <a:t>PL</a:t>
            </a:r>
            <a:r>
              <a:rPr lang="en-US" sz="2000" baseline="0" dirty="0"/>
              <a:t> should review the plan to see if possibility of paving in cold weather</a:t>
            </a:r>
          </a:p>
          <a:p>
            <a:endParaRPr lang="en-US" sz="2000" baseline="0" dirty="0"/>
          </a:p>
          <a:p>
            <a:r>
              <a:rPr lang="en-US" sz="2000" baseline="0" dirty="0"/>
              <a:t>If so, have the contractor submit a cold weather paving plan at the Precon</a:t>
            </a:r>
          </a:p>
          <a:p>
            <a:endParaRPr lang="en-US" sz="2000" baseline="0" dirty="0"/>
          </a:p>
          <a:p>
            <a:r>
              <a:rPr lang="en-US" sz="2000" baseline="0" dirty="0"/>
              <a:t>Cold Weather Paving is allowed by the Specs if following a Cold Weather Paving Plan approved by the Engineer --  below 40 deg, down to 32 deg (lower) or 36 deg (upper). </a:t>
            </a:r>
          </a:p>
          <a:p>
            <a:endParaRPr lang="en-US" sz="2000" baseline="0" dirty="0"/>
          </a:p>
          <a:p>
            <a:r>
              <a:rPr lang="en-US" sz="2000" baseline="0" dirty="0"/>
              <a:t>If paving below the minimums, and written approval is needed, work with PM and email CS – follow SWIG 8-35-1 guidance on what needs to be included in the letter. Email the needed info to the CS who will send the letter.</a:t>
            </a:r>
          </a:p>
          <a:p>
            <a:endParaRPr lang="en-US" sz="2000" baseline="0"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a:t>Once Cold Weather Paving is begun, it is for the entire work shift</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27</a:t>
            </a:fld>
            <a:endParaRPr lang="en-US" dirty="0"/>
          </a:p>
        </p:txBody>
      </p:sp>
    </p:spTree>
    <p:extLst>
      <p:ext uri="{BB962C8B-B14F-4D97-AF65-F5344CB8AC3E}">
        <p14:creationId xmlns:p14="http://schemas.microsoft.com/office/powerpoint/2010/main" val="3036426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Barb</a:t>
            </a:r>
          </a:p>
          <a:p>
            <a:endParaRPr lang="en-US" sz="2000" dirty="0"/>
          </a:p>
          <a:p>
            <a:r>
              <a:rPr lang="en-US" sz="2000" baseline="0" dirty="0"/>
              <a:t>Due to late painting and staining, erosion control issues, late seeding, etc. some projects need to grant PA to accept finished work, but allow the contractor to finish incomplete work the following spring.</a:t>
            </a:r>
          </a:p>
          <a:p>
            <a:endParaRPr lang="en-US" sz="2000" baseline="0" dirty="0"/>
          </a:p>
          <a:p>
            <a:r>
              <a:rPr lang="en-US" sz="2000" baseline="0" dirty="0"/>
              <a:t>If needed, a Mod should be written to extend time for the remaining work.</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28</a:t>
            </a:fld>
            <a:endParaRPr lang="en-US" dirty="0"/>
          </a:p>
        </p:txBody>
      </p:sp>
    </p:spTree>
    <p:extLst>
      <p:ext uri="{BB962C8B-B14F-4D97-AF65-F5344CB8AC3E}">
        <p14:creationId xmlns:p14="http://schemas.microsoft.com/office/powerpoint/2010/main" val="443535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Barb</a:t>
            </a:r>
          </a:p>
          <a:p>
            <a:endParaRPr lang="en-US" sz="2000" dirty="0"/>
          </a:p>
          <a:p>
            <a:r>
              <a:rPr lang="en-US" sz="2000" dirty="0"/>
              <a:t>PA</a:t>
            </a:r>
            <a:r>
              <a:rPr lang="en-US" sz="2000" baseline="0" dirty="0"/>
              <a:t> relieves contractor of maint </a:t>
            </a:r>
          </a:p>
          <a:p>
            <a:endParaRPr lang="en-US" sz="2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2000" dirty="0">
                <a:cs typeface="Times New Roman" pitchFamily="18" charset="0"/>
              </a:rPr>
              <a:t>PA </a:t>
            </a:r>
            <a:r>
              <a:rPr lang="en-US" sz="2000" b="1" dirty="0">
                <a:cs typeface="Times New Roman" pitchFamily="18" charset="0"/>
              </a:rPr>
              <a:t>does not </a:t>
            </a:r>
            <a:r>
              <a:rPr lang="en-US" sz="2000" dirty="0">
                <a:cs typeface="Times New Roman" pitchFamily="18" charset="0"/>
              </a:rPr>
              <a:t>relieve contractor of responsibility for defective work or damages caused by the contractor’s operations</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29</a:t>
            </a:fld>
            <a:endParaRPr lang="en-US" dirty="0"/>
          </a:p>
        </p:txBody>
      </p:sp>
    </p:spTree>
    <p:extLst>
      <p:ext uri="{BB962C8B-B14F-4D97-AF65-F5344CB8AC3E}">
        <p14:creationId xmlns:p14="http://schemas.microsoft.com/office/powerpoint/2010/main" val="188807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Kelly</a:t>
            </a:r>
          </a:p>
          <a:p>
            <a:endParaRPr lang="en-US" sz="2000" dirty="0"/>
          </a:p>
          <a:p>
            <a:r>
              <a:rPr lang="en-US" sz="2000" dirty="0"/>
              <a:t>We use a LOT of acronyms</a:t>
            </a:r>
            <a:r>
              <a:rPr lang="en-US" sz="2000" baseline="0" dirty="0"/>
              <a:t> in our PP, Constr Admin Guide, Flowcharts and emails.   </a:t>
            </a:r>
          </a:p>
          <a:p>
            <a:endParaRPr lang="en-US" sz="2000" baseline="0" dirty="0"/>
          </a:p>
          <a:p>
            <a:r>
              <a:rPr lang="en-US" sz="2000" baseline="0" dirty="0"/>
              <a:t>FSUG, RDA, PE now PL</a:t>
            </a:r>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a:t>
            </a:fld>
            <a:endParaRPr lang="en-US" dirty="0"/>
          </a:p>
        </p:txBody>
      </p:sp>
    </p:spTree>
    <p:extLst>
      <p:ext uri="{BB962C8B-B14F-4D97-AF65-F5344CB8AC3E}">
        <p14:creationId xmlns:p14="http://schemas.microsoft.com/office/powerpoint/2010/main" val="66842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000" dirty="0">
                <a:latin typeface="+mj-lt"/>
                <a:cs typeface="Arial" pitchFamily="34" charset="0"/>
              </a:rPr>
              <a:t>Barb</a:t>
            </a:r>
          </a:p>
          <a:p>
            <a:endParaRPr lang="en-US" sz="2000" dirty="0">
              <a:latin typeface="+mj-lt"/>
              <a:cs typeface="Arial" pitchFamily="34" charset="0"/>
            </a:endParaRPr>
          </a:p>
          <a:p>
            <a:r>
              <a:rPr lang="en-US" sz="2000" dirty="0">
                <a:latin typeface="+mj-lt"/>
                <a:cs typeface="Arial" pitchFamily="34" charset="0"/>
              </a:rPr>
              <a:t>We typically don’t do suspend</a:t>
            </a:r>
            <a:r>
              <a:rPr lang="en-US" sz="2000" baseline="0" dirty="0">
                <a:latin typeface="+mj-lt"/>
                <a:cs typeface="Arial" pitchFamily="34" charset="0"/>
              </a:rPr>
              <a:t> events -- either use a con mod to extend time, or if a working day contract, just don’t charge days.</a:t>
            </a:r>
          </a:p>
          <a:p>
            <a:endParaRPr lang="en-US" sz="2000" baseline="0" dirty="0">
              <a:latin typeface="+mj-lt"/>
              <a:cs typeface="Arial" pitchFamily="34" charset="0"/>
            </a:endParaRPr>
          </a:p>
          <a:p>
            <a:r>
              <a:rPr lang="en-US" sz="2000" baseline="0" dirty="0">
                <a:latin typeface="+mj-lt"/>
                <a:cs typeface="Arial" pitchFamily="34" charset="0"/>
              </a:rPr>
              <a:t>There may be a rare circumstance where you’d want to, so if in doubt, ask me, your PM, your CS before you do it. </a:t>
            </a:r>
            <a:endParaRPr lang="en-US" sz="2000" dirty="0">
              <a:latin typeface="+mj-lt"/>
              <a:cs typeface="Arial" pitchFamily="34" charset="0"/>
            </a:endParaRPr>
          </a:p>
          <a:p>
            <a:endParaRPr lang="en-US" sz="2000" dirty="0">
              <a:latin typeface="+mj-lt"/>
              <a:cs typeface="Arial" pitchFamily="34" charset="0"/>
            </a:endParaRPr>
          </a:p>
          <a:p>
            <a:r>
              <a:rPr lang="en-US" sz="2000" dirty="0">
                <a:latin typeface="+mj-lt"/>
                <a:cs typeface="Arial" pitchFamily="34" charset="0"/>
              </a:rPr>
              <a:t>Keep an ongoing “To Do List” during project, discuss at weekly meetings, do corrective work as you go – get subs to clean</a:t>
            </a:r>
            <a:r>
              <a:rPr lang="en-US" sz="2000" baseline="0" dirty="0">
                <a:latin typeface="+mj-lt"/>
                <a:cs typeface="Arial" pitchFamily="34" charset="0"/>
              </a:rPr>
              <a:t> up their issues before they leave for other projects and are hard to get back.</a:t>
            </a:r>
            <a:endParaRPr lang="en-US" sz="2000" dirty="0">
              <a:latin typeface="+mj-lt"/>
              <a:cs typeface="Arial" pitchFamily="34" charset="0"/>
            </a:endParaRPr>
          </a:p>
          <a:p>
            <a:endParaRPr lang="en-US" sz="2000" dirty="0">
              <a:latin typeface="+mj-lt"/>
              <a:cs typeface="Arial" pitchFamily="34" charset="0"/>
            </a:endParaRP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31</a:t>
            </a:fld>
            <a:endParaRPr lang="en-US" dirty="0"/>
          </a:p>
        </p:txBody>
      </p:sp>
    </p:spTree>
    <p:extLst>
      <p:ext uri="{BB962C8B-B14F-4D97-AF65-F5344CB8AC3E}">
        <p14:creationId xmlns:p14="http://schemas.microsoft.com/office/powerpoint/2010/main" val="2552676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000" dirty="0"/>
              <a:t>Barb</a:t>
            </a:r>
          </a:p>
          <a:p>
            <a:endParaRPr lang="en-US" sz="2000" baseline="0" dirty="0"/>
          </a:p>
          <a:p>
            <a:r>
              <a:rPr lang="en-US" sz="2000" dirty="0"/>
              <a:t>TCS</a:t>
            </a:r>
            <a:r>
              <a:rPr lang="en-US" sz="2000" baseline="0" dirty="0"/>
              <a:t> (automatically populates SC) and final punch list must be the same day</a:t>
            </a:r>
          </a:p>
          <a:p>
            <a:endParaRPr lang="en-US" sz="2000" baseline="0" dirty="0"/>
          </a:p>
          <a:p>
            <a:r>
              <a:rPr lang="en-US" sz="2000" baseline="0" dirty="0"/>
              <a:t>If you give the Contractor a PL, then be sure to email that to the CS the same day</a:t>
            </a:r>
          </a:p>
          <a:p>
            <a:endParaRPr lang="en-US" sz="2000" baseline="0" dirty="0"/>
          </a:p>
          <a:p>
            <a:r>
              <a:rPr lang="en-US" sz="2000" baseline="0" dirty="0"/>
              <a:t>Do NOT enter Time Charges Stopped if all work is NOT complete and acceptable – If you’re going to write a mod to extend time, it must be done before time is stopped or LD’s will be charged. Also, do not send an estimate after time is expired without the mod extending time, or LDs will be charged. </a:t>
            </a:r>
          </a:p>
          <a:p>
            <a:endParaRPr lang="en-US" sz="2000" baseline="0" dirty="0"/>
          </a:p>
          <a:p>
            <a:r>
              <a:rPr lang="en-US" sz="2000" baseline="0" dirty="0"/>
              <a:t>It’s a lot of work to fix this after-the-fact, better to do things in the right order in the first place.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32</a:t>
            </a:fld>
            <a:endParaRPr lang="en-US" dirty="0"/>
          </a:p>
        </p:txBody>
      </p:sp>
    </p:spTree>
    <p:extLst>
      <p:ext uri="{BB962C8B-B14F-4D97-AF65-F5344CB8AC3E}">
        <p14:creationId xmlns:p14="http://schemas.microsoft.com/office/powerpoint/2010/main" val="835759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000" dirty="0"/>
              <a:t>Barb</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2000" dirty="0"/>
              <a:t>*Refer to SWR Constr Admin Guide p 8-13 &amp; Flowcharts III &amp; IV</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33</a:t>
            </a:fld>
            <a:endParaRPr lang="en-US" dirty="0"/>
          </a:p>
        </p:txBody>
      </p:sp>
    </p:spTree>
    <p:extLst>
      <p:ext uri="{BB962C8B-B14F-4D97-AF65-F5344CB8AC3E}">
        <p14:creationId xmlns:p14="http://schemas.microsoft.com/office/powerpoint/2010/main" val="3278205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800" dirty="0" err="1"/>
              <a:t>Subst</a:t>
            </a:r>
            <a:r>
              <a:rPr lang="en-US" sz="2800" dirty="0"/>
              <a:t> Complete means the contractor</a:t>
            </a:r>
            <a:r>
              <a:rPr lang="en-US" sz="2800" baseline="0" dirty="0"/>
              <a:t> has completed all contract bit items and change order work</a:t>
            </a:r>
            <a:endParaRPr lang="en-US" sz="2800" dirty="0"/>
          </a:p>
          <a:p>
            <a:r>
              <a:rPr lang="en-US" sz="2800" dirty="0"/>
              <a:t>Again, want to remind</a:t>
            </a:r>
            <a:r>
              <a:rPr lang="en-US" sz="2800" baseline="0" dirty="0"/>
              <a:t> everyone </a:t>
            </a:r>
            <a:r>
              <a:rPr lang="en-US" sz="2800" dirty="0"/>
              <a:t>Punch List items should only be:</a:t>
            </a:r>
          </a:p>
          <a:p>
            <a:r>
              <a:rPr lang="en-US" sz="2800" dirty="0"/>
              <a:t>1-</a:t>
            </a:r>
            <a:r>
              <a:rPr lang="en-US" sz="2800" baseline="0" dirty="0"/>
              <a:t> Minor corrective work</a:t>
            </a:r>
          </a:p>
          <a:p>
            <a:r>
              <a:rPr lang="en-US" sz="2800" baseline="0" dirty="0"/>
              <a:t>2- Clean up work</a:t>
            </a:r>
          </a:p>
          <a:p>
            <a:r>
              <a:rPr lang="en-US" sz="2800" baseline="0" dirty="0"/>
              <a:t>3- Missing documentation</a:t>
            </a:r>
          </a:p>
          <a:p>
            <a:endParaRPr lang="en-US" sz="2800" baseline="0" dirty="0"/>
          </a:p>
          <a:p>
            <a:r>
              <a:rPr lang="en-US" sz="2800" dirty="0">
                <a:latin typeface="Arial" charset="0"/>
                <a:cs typeface="Arial" charset="0"/>
              </a:rPr>
              <a:t>PL enters Time Charges Stop date in FM</a:t>
            </a:r>
          </a:p>
          <a:p>
            <a:r>
              <a:rPr lang="en-US" sz="2800" dirty="0">
                <a:latin typeface="Arial" charset="0"/>
                <a:cs typeface="Arial" charset="0"/>
              </a:rPr>
              <a:t>TCS entry</a:t>
            </a:r>
            <a:r>
              <a:rPr lang="en-US" sz="2800" baseline="0" dirty="0">
                <a:latin typeface="Arial" charset="0"/>
                <a:cs typeface="Arial" charset="0"/>
              </a:rPr>
              <a:t> automatically populates the Substantially complete date, and t</a:t>
            </a:r>
            <a:r>
              <a:rPr lang="en-US" sz="2800" dirty="0">
                <a:latin typeface="Arial" charset="0"/>
                <a:cs typeface="Arial" charset="0"/>
              </a:rPr>
              <a:t>his begins the Finals Process for Let Project Closeout</a:t>
            </a:r>
          </a:p>
          <a:p>
            <a:pPr lvl="1"/>
            <a:r>
              <a:rPr lang="en-US" sz="2800" b="1" u="sng" dirty="0">
                <a:solidFill>
                  <a:schemeClr val="tx2"/>
                </a:solidFill>
                <a:latin typeface="Arial" charset="0"/>
                <a:cs typeface="Arial" charset="0"/>
              </a:rPr>
              <a:t>Do a FIT merge &amp; send!</a:t>
            </a:r>
          </a:p>
          <a:p>
            <a:r>
              <a:rPr lang="en-US" sz="2800" b="1" dirty="0">
                <a:latin typeface="Arial" pitchFamily="34" charset="0"/>
                <a:cs typeface="Arial" pitchFamily="34" charset="0"/>
              </a:rPr>
              <a:t>DON’T FORGET </a:t>
            </a:r>
            <a:r>
              <a:rPr lang="en-US" sz="2800" dirty="0">
                <a:latin typeface="Arial" pitchFamily="34" charset="0"/>
                <a:cs typeface="Arial" pitchFamily="34" charset="0"/>
              </a:rPr>
              <a:t>to email Punch List to CS, Substantially Complete Letter will then be sent out</a:t>
            </a:r>
          </a:p>
          <a:p>
            <a:endParaRPr lang="en-US" sz="28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34</a:t>
            </a:fld>
            <a:endParaRPr lang="en-US" dirty="0"/>
          </a:p>
        </p:txBody>
      </p:sp>
    </p:spTree>
    <p:extLst>
      <p:ext uri="{BB962C8B-B14F-4D97-AF65-F5344CB8AC3E}">
        <p14:creationId xmlns:p14="http://schemas.microsoft.com/office/powerpoint/2010/main" val="4047761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800" dirty="0" err="1"/>
              <a:t>Subst</a:t>
            </a:r>
            <a:r>
              <a:rPr lang="en-US" sz="2800" dirty="0"/>
              <a:t> Complete means the contractor</a:t>
            </a:r>
            <a:r>
              <a:rPr lang="en-US" sz="2800" baseline="0" dirty="0"/>
              <a:t> has completed all contract bit items and change order work</a:t>
            </a:r>
            <a:endParaRPr lang="en-US" sz="2800" dirty="0"/>
          </a:p>
          <a:p>
            <a:r>
              <a:rPr lang="en-US" sz="2800" dirty="0"/>
              <a:t>Again, want to remind</a:t>
            </a:r>
            <a:r>
              <a:rPr lang="en-US" sz="2800" baseline="0" dirty="0"/>
              <a:t> everyone </a:t>
            </a:r>
            <a:r>
              <a:rPr lang="en-US" sz="2800" dirty="0"/>
              <a:t>Punch List items should only be:</a:t>
            </a:r>
          </a:p>
          <a:p>
            <a:r>
              <a:rPr lang="en-US" sz="2800" dirty="0"/>
              <a:t>1-</a:t>
            </a:r>
            <a:r>
              <a:rPr lang="en-US" sz="2800" baseline="0" dirty="0"/>
              <a:t> Minor corrective work</a:t>
            </a:r>
          </a:p>
          <a:p>
            <a:r>
              <a:rPr lang="en-US" sz="2800" baseline="0" dirty="0"/>
              <a:t>2- Clean up work</a:t>
            </a:r>
          </a:p>
          <a:p>
            <a:r>
              <a:rPr lang="en-US" sz="2800" baseline="0" dirty="0"/>
              <a:t>3- Missing documentation</a:t>
            </a:r>
          </a:p>
          <a:p>
            <a:endParaRPr lang="en-US" sz="2800" baseline="0" dirty="0"/>
          </a:p>
          <a:p>
            <a:r>
              <a:rPr lang="en-US" sz="2800" dirty="0">
                <a:latin typeface="Arial" charset="0"/>
                <a:cs typeface="Arial" charset="0"/>
              </a:rPr>
              <a:t>PL enters Time Charges Stop date in FM</a:t>
            </a:r>
          </a:p>
          <a:p>
            <a:r>
              <a:rPr lang="en-US" sz="2800" dirty="0">
                <a:latin typeface="Arial" charset="0"/>
                <a:cs typeface="Arial" charset="0"/>
              </a:rPr>
              <a:t>TCS entry</a:t>
            </a:r>
            <a:r>
              <a:rPr lang="en-US" sz="2800" baseline="0" dirty="0">
                <a:latin typeface="Arial" charset="0"/>
                <a:cs typeface="Arial" charset="0"/>
              </a:rPr>
              <a:t> automatically populates the Substantially complete date, and t</a:t>
            </a:r>
            <a:r>
              <a:rPr lang="en-US" sz="2800" dirty="0">
                <a:latin typeface="Arial" charset="0"/>
                <a:cs typeface="Arial" charset="0"/>
              </a:rPr>
              <a:t>his begins the Finals Process for Let Project Closeout</a:t>
            </a:r>
          </a:p>
          <a:p>
            <a:pPr lvl="1"/>
            <a:r>
              <a:rPr lang="en-US" sz="2800" b="1" u="sng" dirty="0">
                <a:solidFill>
                  <a:schemeClr val="tx2"/>
                </a:solidFill>
                <a:latin typeface="Arial" charset="0"/>
                <a:cs typeface="Arial" charset="0"/>
              </a:rPr>
              <a:t>Do a FIT merge &amp; send!</a:t>
            </a:r>
          </a:p>
          <a:p>
            <a:r>
              <a:rPr lang="en-US" sz="2800" b="1" dirty="0">
                <a:latin typeface="Arial" pitchFamily="34" charset="0"/>
                <a:cs typeface="Arial" pitchFamily="34" charset="0"/>
              </a:rPr>
              <a:t>DON’T FORGET </a:t>
            </a:r>
            <a:r>
              <a:rPr lang="en-US" sz="2800" dirty="0">
                <a:latin typeface="Arial" pitchFamily="34" charset="0"/>
                <a:cs typeface="Arial" pitchFamily="34" charset="0"/>
              </a:rPr>
              <a:t>to email Punch List to CS, Substantially Complete Letter will then be sent out</a:t>
            </a:r>
          </a:p>
          <a:p>
            <a:endParaRPr lang="en-US" sz="28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36</a:t>
            </a:fld>
            <a:endParaRPr lang="en-US" dirty="0"/>
          </a:p>
        </p:txBody>
      </p:sp>
    </p:spTree>
    <p:extLst>
      <p:ext uri="{BB962C8B-B14F-4D97-AF65-F5344CB8AC3E}">
        <p14:creationId xmlns:p14="http://schemas.microsoft.com/office/powerpoint/2010/main" val="2022751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BARB</a:t>
            </a:r>
          </a:p>
          <a:p>
            <a:endParaRPr lang="en-US" sz="2000" dirty="0"/>
          </a:p>
          <a:p>
            <a:r>
              <a:rPr lang="en-US" sz="2000" baseline="0" dirty="0"/>
              <a:t>This is the next step in the Finals Process after your project is Substantially Complete</a:t>
            </a:r>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37</a:t>
            </a:fld>
            <a:endParaRPr lang="en-US" dirty="0"/>
          </a:p>
        </p:txBody>
      </p:sp>
    </p:spTree>
    <p:extLst>
      <p:ext uri="{BB962C8B-B14F-4D97-AF65-F5344CB8AC3E}">
        <p14:creationId xmlns:p14="http://schemas.microsoft.com/office/powerpoint/2010/main" val="181931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000" dirty="0"/>
              <a:t>Kelly</a:t>
            </a:r>
          </a:p>
          <a:p>
            <a:endParaRPr lang="en-US" sz="2000" dirty="0"/>
          </a:p>
          <a:p>
            <a:r>
              <a:rPr lang="en-US" sz="2000" dirty="0"/>
              <a:t>Punch List</a:t>
            </a:r>
            <a:r>
              <a:rPr lang="en-US" sz="2000" baseline="0" dirty="0"/>
              <a:t> complete and All Contract Work Complete should ideally be the same date</a:t>
            </a:r>
          </a:p>
          <a:p>
            <a:endParaRPr lang="en-US" sz="2000" baseline="0" dirty="0"/>
          </a:p>
          <a:p>
            <a:r>
              <a:rPr lang="en-US" sz="2000" baseline="0" dirty="0"/>
              <a:t>Barb</a:t>
            </a:r>
          </a:p>
          <a:p>
            <a:endParaRPr lang="en-US" sz="2000" baseline="0" dirty="0"/>
          </a:p>
          <a:p>
            <a:r>
              <a:rPr lang="en-US" sz="2000" baseline="0" dirty="0"/>
              <a:t>Plant establishment is ONLY for project that have PLANT ESTABLISHMENT – do not enter a date if you don’t have this, it is NOT for planting grass. </a:t>
            </a:r>
          </a:p>
          <a:p>
            <a:endParaRPr lang="en-US" sz="2000" baseline="0" dirty="0"/>
          </a:p>
          <a:p>
            <a:r>
              <a:rPr lang="en-US" sz="2000" baseline="0" dirty="0"/>
              <a:t>If you enter a date, you must also fill in the Establishment Period.</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38</a:t>
            </a:fld>
            <a:endParaRPr lang="en-US" dirty="0"/>
          </a:p>
        </p:txBody>
      </p:sp>
    </p:spTree>
    <p:extLst>
      <p:ext uri="{BB962C8B-B14F-4D97-AF65-F5344CB8AC3E}">
        <p14:creationId xmlns:p14="http://schemas.microsoft.com/office/powerpoint/2010/main" val="2663538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Kelly</a:t>
            </a:r>
          </a:p>
          <a:p>
            <a:endParaRPr lang="en-US" sz="2000" dirty="0"/>
          </a:p>
          <a:p>
            <a:r>
              <a:rPr lang="en-US" sz="2000" dirty="0"/>
              <a:t>Conditional Final Acceptance should closely follow </a:t>
            </a:r>
            <a:r>
              <a:rPr lang="en-US" sz="2000" baseline="0" dirty="0"/>
              <a:t>the date for Punch List Complete &amp; All Contract Work Complete</a:t>
            </a:r>
          </a:p>
          <a:p>
            <a:endParaRPr lang="en-US" sz="2000" baseline="0" dirty="0"/>
          </a:p>
          <a:p>
            <a:r>
              <a:rPr lang="en-US" sz="2000" baseline="0" dirty="0"/>
              <a:t>As a CS, I will often remind you once the CWC is in – are you ready to issue Conditional Final Acceptance?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39</a:t>
            </a:fld>
            <a:endParaRPr lang="en-US" dirty="0"/>
          </a:p>
        </p:txBody>
      </p:sp>
    </p:spTree>
    <p:extLst>
      <p:ext uri="{BB962C8B-B14F-4D97-AF65-F5344CB8AC3E}">
        <p14:creationId xmlns:p14="http://schemas.microsoft.com/office/powerpoint/2010/main" val="735069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000" dirty="0"/>
              <a:t>Kelly</a:t>
            </a:r>
          </a:p>
          <a:p>
            <a:endParaRPr lang="en-US" sz="2000" dirty="0"/>
          </a:p>
          <a:p>
            <a:r>
              <a:rPr lang="en-US" sz="2000" dirty="0"/>
              <a:t>See Flowchart III-IV – PL</a:t>
            </a:r>
            <a:r>
              <a:rPr lang="en-US" sz="2000" baseline="0" dirty="0"/>
              <a:t> bring in required docs no later than 81 days from SC (PM please email CS this date)</a:t>
            </a:r>
          </a:p>
          <a:p>
            <a:endParaRPr lang="en-US" sz="2000" baseline="0" dirty="0"/>
          </a:p>
          <a:p>
            <a:r>
              <a:rPr lang="en-US" sz="2000" baseline="0" dirty="0"/>
              <a:t>PM please email CS date when Contract Items Review (DT2076) begins</a:t>
            </a:r>
          </a:p>
          <a:p>
            <a:endParaRPr lang="en-US" sz="2000" baseline="0" dirty="0"/>
          </a:p>
          <a:p>
            <a:r>
              <a:rPr lang="en-US" sz="2000" baseline="0" dirty="0"/>
              <a:t>Both of these are highlighted in yellow in your Flowcharts</a:t>
            </a:r>
          </a:p>
          <a:p>
            <a:endParaRPr lang="en-US" sz="2000" baseline="0" dirty="0"/>
          </a:p>
          <a:p>
            <a:r>
              <a:rPr lang="en-US" sz="2000" baseline="0" dirty="0"/>
              <a:t>CS prefers to get items 1-11 in before SF is sent, multiple dates are entered (realize PM’s prefer to hang onto Finals Boxes – so compromise, just turn in those 11 items)</a:t>
            </a:r>
          </a:p>
          <a:p>
            <a:endParaRPr lang="en-US" sz="2000" baseline="0" dirty="0"/>
          </a:p>
          <a:p>
            <a:r>
              <a:rPr lang="en-US" sz="2000" baseline="0" dirty="0"/>
              <a:t>Ideally, once SF comes back then hopefully we can send the FE (cannot send FE if payrolls is out yet)</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40</a:t>
            </a:fld>
            <a:endParaRPr lang="en-US" dirty="0"/>
          </a:p>
        </p:txBody>
      </p:sp>
    </p:spTree>
    <p:extLst>
      <p:ext uri="{BB962C8B-B14F-4D97-AF65-F5344CB8AC3E}">
        <p14:creationId xmlns:p14="http://schemas.microsoft.com/office/powerpoint/2010/main" val="3147383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800" dirty="0"/>
              <a:t>Kelly - See Flowchart III-IV – PL</a:t>
            </a:r>
            <a:r>
              <a:rPr lang="en-US" sz="2800" baseline="0" dirty="0"/>
              <a:t> bring in required docs no later than 81 days from SC (PM </a:t>
            </a:r>
            <a:r>
              <a:rPr lang="en-US" sz="2800" baseline="0" dirty="0" err="1"/>
              <a:t>pls</a:t>
            </a:r>
            <a:r>
              <a:rPr lang="en-US" sz="2800" baseline="0" dirty="0"/>
              <a:t> email CS this date)</a:t>
            </a:r>
          </a:p>
          <a:p>
            <a:r>
              <a:rPr lang="en-US" sz="2800" baseline="0" dirty="0"/>
              <a:t>PM </a:t>
            </a:r>
            <a:r>
              <a:rPr lang="en-US" sz="2800" baseline="0" dirty="0" err="1"/>
              <a:t>pls</a:t>
            </a:r>
            <a:r>
              <a:rPr lang="en-US" sz="2800" baseline="0" dirty="0"/>
              <a:t> email CS date when Contract Items Review begins</a:t>
            </a:r>
          </a:p>
          <a:p>
            <a:r>
              <a:rPr lang="en-US" sz="2800" baseline="0" dirty="0"/>
              <a:t>Both of these are highlighted in yellow in your Flowcharts</a:t>
            </a:r>
          </a:p>
          <a:p>
            <a:r>
              <a:rPr lang="en-US" sz="2800" baseline="0" dirty="0"/>
              <a:t>CS prefers to get items 1-12 in after SF is sent, </a:t>
            </a:r>
            <a:r>
              <a:rPr lang="en-US" sz="2800" baseline="0" dirty="0" err="1"/>
              <a:t>mult</a:t>
            </a:r>
            <a:r>
              <a:rPr lang="en-US" sz="2800" baseline="0" dirty="0"/>
              <a:t> dates are entered (realize PM’s prefer to hang onto FB’s – so compromise, just turn in those 12 items)</a:t>
            </a:r>
          </a:p>
          <a:p>
            <a:r>
              <a:rPr lang="en-US" sz="2800" baseline="0" dirty="0"/>
              <a:t>Once SF comes back then hopefully send the FE </a:t>
            </a:r>
            <a:endParaRPr lang="en-US" sz="28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41</a:t>
            </a:fld>
            <a:endParaRPr lang="en-US" dirty="0"/>
          </a:p>
        </p:txBody>
      </p:sp>
    </p:spTree>
    <p:extLst>
      <p:ext uri="{BB962C8B-B14F-4D97-AF65-F5344CB8AC3E}">
        <p14:creationId xmlns:p14="http://schemas.microsoft.com/office/powerpoint/2010/main" val="338201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000" dirty="0"/>
              <a:t>Kelly</a:t>
            </a:r>
          </a:p>
          <a:p>
            <a:endParaRPr lang="en-US" sz="2000" dirty="0"/>
          </a:p>
          <a:p>
            <a:r>
              <a:rPr lang="en-US" sz="2000" dirty="0"/>
              <a:t>Please</a:t>
            </a:r>
            <a:r>
              <a:rPr lang="en-US" sz="2000" baseline="0" dirty="0"/>
              <a:t> follow our SWR construction administration guide </a:t>
            </a:r>
            <a:r>
              <a:rPr lang="en-US" sz="2000" dirty="0"/>
              <a:t>for all (non-local) projects.</a:t>
            </a:r>
            <a:r>
              <a:rPr lang="en-US" sz="2000" baseline="0" dirty="0"/>
              <a:t>  The </a:t>
            </a:r>
            <a:r>
              <a:rPr lang="en-US" sz="2000" dirty="0"/>
              <a:t>Local Program</a:t>
            </a:r>
            <a:r>
              <a:rPr lang="en-US" sz="2000" baseline="0" dirty="0"/>
              <a:t> has their own </a:t>
            </a:r>
            <a:r>
              <a:rPr lang="en-US" sz="2000" dirty="0"/>
              <a:t>similar guide.</a:t>
            </a:r>
          </a:p>
          <a:p>
            <a:endParaRPr lang="en-US" sz="2000" dirty="0"/>
          </a:p>
          <a:p>
            <a:r>
              <a:rPr lang="en-US" sz="2000" dirty="0"/>
              <a:t>This guide includes </a:t>
            </a:r>
            <a:r>
              <a:rPr lang="en-US" sz="2000" b="1" dirty="0"/>
              <a:t>all of the statewide guidance</a:t>
            </a:r>
            <a:r>
              <a:rPr lang="en-US" sz="2000" dirty="0"/>
              <a:t>, as well as </a:t>
            </a:r>
            <a:r>
              <a:rPr lang="en-US" sz="2000" b="1" dirty="0"/>
              <a:t>additional region specific </a:t>
            </a:r>
            <a:r>
              <a:rPr lang="en-US" sz="2000" dirty="0"/>
              <a:t>guidance and directions</a:t>
            </a:r>
          </a:p>
          <a:p>
            <a:endParaRPr lang="en-US" sz="2000" dirty="0"/>
          </a:p>
          <a:p>
            <a:r>
              <a:rPr lang="en-US" sz="2000" dirty="0" err="1"/>
              <a:t>Expl</a:t>
            </a:r>
            <a:r>
              <a:rPr lang="en-US" sz="2000" dirty="0"/>
              <a:t> of Variation  FSUG 10%10% do better in using CAG 5%10%</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a:t>
            </a:fld>
            <a:endParaRPr lang="en-US" dirty="0"/>
          </a:p>
        </p:txBody>
      </p:sp>
    </p:spTree>
    <p:extLst>
      <p:ext uri="{BB962C8B-B14F-4D97-AF65-F5344CB8AC3E}">
        <p14:creationId xmlns:p14="http://schemas.microsoft.com/office/powerpoint/2010/main" val="659490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2000" dirty="0"/>
              <a:t>Kelly</a:t>
            </a:r>
          </a:p>
          <a:p>
            <a:pPr>
              <a:buFont typeface="Arial" pitchFamily="34" charset="0"/>
              <a:buNone/>
            </a:pPr>
            <a:endParaRPr lang="en-US" sz="2000" dirty="0"/>
          </a:p>
          <a:p>
            <a:pPr>
              <a:buFont typeface="Arial" pitchFamily="34" charset="0"/>
              <a:buNone/>
            </a:pPr>
            <a:r>
              <a:rPr lang="en-US" sz="2000" dirty="0"/>
              <a:t>This includes</a:t>
            </a:r>
            <a:r>
              <a:rPr lang="en-US" sz="2000" baseline="0" dirty="0"/>
              <a:t> formal wage complaints being investigated by the other regions / LCS’s that involves SWR projects. </a:t>
            </a:r>
          </a:p>
          <a:p>
            <a:pPr>
              <a:buFont typeface="Arial" pitchFamily="34" charset="0"/>
              <a:buNone/>
            </a:pPr>
            <a:endParaRPr lang="en-US" sz="2000" baseline="0" dirty="0"/>
          </a:p>
          <a:p>
            <a:pPr>
              <a:buFont typeface="Arial" pitchFamily="34" charset="0"/>
              <a:buNone/>
            </a:pPr>
            <a:r>
              <a:rPr lang="en-US" sz="2000" baseline="0" dirty="0"/>
              <a:t>LCS’s – Labor Compliance Specialists -- don’t confuse this LCS with Lane Closure System – think Context!</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42</a:t>
            </a:fld>
            <a:endParaRPr lang="en-US" dirty="0"/>
          </a:p>
        </p:txBody>
      </p:sp>
    </p:spTree>
    <p:extLst>
      <p:ext uri="{BB962C8B-B14F-4D97-AF65-F5344CB8AC3E}">
        <p14:creationId xmlns:p14="http://schemas.microsoft.com/office/powerpoint/2010/main" val="464126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000" dirty="0"/>
              <a:t>Kelly</a:t>
            </a:r>
          </a:p>
          <a:p>
            <a:endParaRPr lang="en-US" sz="2000" dirty="0"/>
          </a:p>
          <a:p>
            <a:r>
              <a:rPr lang="en-US" sz="2000" dirty="0"/>
              <a:t>We</a:t>
            </a:r>
            <a:r>
              <a:rPr lang="en-US" sz="2000" baseline="0" dirty="0"/>
              <a:t> don’t want to reduce if there are outstanding issues that need to be addressed – payroll, materials, quantities, etc.</a:t>
            </a:r>
          </a:p>
          <a:p>
            <a:endParaRPr lang="en-US" sz="2000" baseline="0" dirty="0"/>
          </a:p>
          <a:p>
            <a:r>
              <a:rPr lang="en-US" sz="2000" baseline="0" dirty="0"/>
              <a:t>Retainer is for the WHOLE contract, not per project ID.</a:t>
            </a:r>
          </a:p>
          <a:p>
            <a:endParaRPr lang="en-US" sz="2000" baseline="0" dirty="0"/>
          </a:p>
          <a:p>
            <a:r>
              <a:rPr lang="en-US" sz="2000" baseline="0" dirty="0"/>
              <a:t>Never reduce to less than $5000 before the final estimate</a:t>
            </a:r>
          </a:p>
          <a:p>
            <a:endParaRPr lang="en-US" sz="2000" baseline="0" dirty="0"/>
          </a:p>
          <a:p>
            <a:r>
              <a:rPr lang="en-US" sz="2000" baseline="0" dirty="0"/>
              <a:t>CS will only reduce retainer at the request of a PM</a:t>
            </a:r>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43</a:t>
            </a:fld>
            <a:endParaRPr lang="en-US" dirty="0"/>
          </a:p>
        </p:txBody>
      </p:sp>
    </p:spTree>
    <p:extLst>
      <p:ext uri="{BB962C8B-B14F-4D97-AF65-F5344CB8AC3E}">
        <p14:creationId xmlns:p14="http://schemas.microsoft.com/office/powerpoint/2010/main" val="2124676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chemeClr val="accent1"/>
                </a:solidFill>
              </a:rPr>
              <a:t>Kelly</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44</a:t>
            </a:fld>
            <a:endParaRPr lang="en-US" dirty="0"/>
          </a:p>
        </p:txBody>
      </p:sp>
    </p:spTree>
    <p:extLst>
      <p:ext uri="{BB962C8B-B14F-4D97-AF65-F5344CB8AC3E}">
        <p14:creationId xmlns:p14="http://schemas.microsoft.com/office/powerpoint/2010/main" val="3880086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Kelly</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45</a:t>
            </a:fld>
            <a:endParaRPr lang="en-US" dirty="0"/>
          </a:p>
        </p:txBody>
      </p:sp>
    </p:spTree>
    <p:extLst>
      <p:ext uri="{BB962C8B-B14F-4D97-AF65-F5344CB8AC3E}">
        <p14:creationId xmlns:p14="http://schemas.microsoft.com/office/powerpoint/2010/main" val="3100566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Kelly</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46</a:t>
            </a:fld>
            <a:endParaRPr lang="en-US" dirty="0"/>
          </a:p>
        </p:txBody>
      </p:sp>
    </p:spTree>
    <p:extLst>
      <p:ext uri="{BB962C8B-B14F-4D97-AF65-F5344CB8AC3E}">
        <p14:creationId xmlns:p14="http://schemas.microsoft.com/office/powerpoint/2010/main" val="2906495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Kelly</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47</a:t>
            </a:fld>
            <a:endParaRPr lang="en-US" dirty="0"/>
          </a:p>
        </p:txBody>
      </p:sp>
    </p:spTree>
    <p:extLst>
      <p:ext uri="{BB962C8B-B14F-4D97-AF65-F5344CB8AC3E}">
        <p14:creationId xmlns:p14="http://schemas.microsoft.com/office/powerpoint/2010/main" val="33009120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Kelly</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48</a:t>
            </a:fld>
            <a:endParaRPr lang="en-US" dirty="0"/>
          </a:p>
        </p:txBody>
      </p:sp>
    </p:spTree>
    <p:extLst>
      <p:ext uri="{BB962C8B-B14F-4D97-AF65-F5344CB8AC3E}">
        <p14:creationId xmlns:p14="http://schemas.microsoft.com/office/powerpoint/2010/main" val="16358131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Kelly</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49</a:t>
            </a:fld>
            <a:endParaRPr lang="en-US" dirty="0"/>
          </a:p>
        </p:txBody>
      </p:sp>
    </p:spTree>
    <p:extLst>
      <p:ext uri="{BB962C8B-B14F-4D97-AF65-F5344CB8AC3E}">
        <p14:creationId xmlns:p14="http://schemas.microsoft.com/office/powerpoint/2010/main" val="33502342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Kelly – The</a:t>
            </a:r>
            <a:r>
              <a:rPr lang="en-US" sz="2000" baseline="0" dirty="0"/>
              <a:t> completion of the Final Process for Let Project Close-out</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50</a:t>
            </a:fld>
            <a:endParaRPr lang="en-US" dirty="0"/>
          </a:p>
        </p:txBody>
      </p:sp>
    </p:spTree>
    <p:extLst>
      <p:ext uri="{BB962C8B-B14F-4D97-AF65-F5344CB8AC3E}">
        <p14:creationId xmlns:p14="http://schemas.microsoft.com/office/powerpoint/2010/main" val="16607454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Kelly</a:t>
            </a:r>
          </a:p>
          <a:p>
            <a:endParaRPr lang="en-US" sz="2000" dirty="0"/>
          </a:p>
          <a:p>
            <a:r>
              <a:rPr lang="en-US" sz="2000" dirty="0"/>
              <a:t>It is a good idea</a:t>
            </a:r>
            <a:r>
              <a:rPr lang="en-US" sz="2000" baseline="0" dirty="0"/>
              <a:t> to check with your CS to make sure everything is in before you send your FE (PCD, Sub/retainer cert could still be out)</a:t>
            </a:r>
          </a:p>
          <a:p>
            <a:endParaRPr lang="en-US" sz="2000" baseline="0" dirty="0"/>
          </a:p>
          <a:p>
            <a:r>
              <a:rPr lang="en-US" sz="2000" baseline="0" dirty="0"/>
              <a:t>Be sure to email your CS when FE has been approved </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51</a:t>
            </a:fld>
            <a:endParaRPr lang="en-US" dirty="0"/>
          </a:p>
        </p:txBody>
      </p:sp>
    </p:spTree>
    <p:extLst>
      <p:ext uri="{BB962C8B-B14F-4D97-AF65-F5344CB8AC3E}">
        <p14:creationId xmlns:p14="http://schemas.microsoft.com/office/powerpoint/2010/main" val="268383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Kelly</a:t>
            </a:r>
          </a:p>
          <a:p>
            <a:endParaRPr lang="en-US" sz="2000" dirty="0"/>
          </a:p>
          <a:p>
            <a:r>
              <a:rPr lang="en-US" sz="2000" dirty="0"/>
              <a:t>SWR Flowcharts are attached to the back of your SWR</a:t>
            </a:r>
            <a:r>
              <a:rPr lang="en-US" sz="2000" baseline="0" dirty="0"/>
              <a:t> Constr Admin Guide.  </a:t>
            </a:r>
          </a:p>
          <a:p>
            <a:endParaRPr lang="en-US" sz="2000" baseline="0" dirty="0"/>
          </a:p>
          <a:p>
            <a:r>
              <a:rPr lang="en-US" sz="2000" baseline="0" dirty="0"/>
              <a:t>Your PE Packets will also include 11 x 17 color copies of these</a:t>
            </a:r>
          </a:p>
          <a:p>
            <a:endParaRPr lang="en-US" sz="2000" baseline="0" dirty="0"/>
          </a:p>
          <a:p>
            <a:r>
              <a:rPr lang="en-US" sz="2000" baseline="0" dirty="0"/>
              <a:t>First flowchart maps out start of process from </a:t>
            </a:r>
            <a:r>
              <a:rPr lang="en-US" sz="2000" baseline="0" dirty="0" err="1"/>
              <a:t>prebid</a:t>
            </a:r>
            <a:r>
              <a:rPr lang="en-US" sz="2000" baseline="0" dirty="0"/>
              <a:t> to beginning of construction</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a:t>
            </a:fld>
            <a:endParaRPr lang="en-US" dirty="0"/>
          </a:p>
        </p:txBody>
      </p:sp>
    </p:spTree>
    <p:extLst>
      <p:ext uri="{BB962C8B-B14F-4D97-AF65-F5344CB8AC3E}">
        <p14:creationId xmlns:p14="http://schemas.microsoft.com/office/powerpoint/2010/main" val="38881014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Kelly</a:t>
            </a:r>
          </a:p>
          <a:p>
            <a:endParaRPr lang="en-US" sz="2000" dirty="0"/>
          </a:p>
          <a:p>
            <a:r>
              <a:rPr lang="en-US" sz="2000" dirty="0"/>
              <a:t>New process for providing As-Built Plans this year.</a:t>
            </a:r>
          </a:p>
          <a:p>
            <a:endParaRPr lang="en-US" sz="2000" dirty="0"/>
          </a:p>
          <a:p>
            <a:r>
              <a:rPr lang="en-US" sz="2000" dirty="0"/>
              <a:t>Follow</a:t>
            </a:r>
            <a:r>
              <a:rPr lang="en-US" sz="2000" baseline="0" dirty="0"/>
              <a:t> CMM 1-65.14 directions!</a:t>
            </a:r>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52</a:t>
            </a:fld>
            <a:endParaRPr lang="en-US" dirty="0"/>
          </a:p>
        </p:txBody>
      </p:sp>
    </p:spTree>
    <p:extLst>
      <p:ext uri="{BB962C8B-B14F-4D97-AF65-F5344CB8AC3E}">
        <p14:creationId xmlns:p14="http://schemas.microsoft.com/office/powerpoint/2010/main" val="1656877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53</a:t>
            </a:fld>
            <a:endParaRPr lang="en-US" dirty="0"/>
          </a:p>
        </p:txBody>
      </p:sp>
    </p:spTree>
    <p:extLst>
      <p:ext uri="{BB962C8B-B14F-4D97-AF65-F5344CB8AC3E}">
        <p14:creationId xmlns:p14="http://schemas.microsoft.com/office/powerpoint/2010/main" val="14702818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Kelly</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54</a:t>
            </a:fld>
            <a:endParaRPr lang="en-US" dirty="0"/>
          </a:p>
        </p:txBody>
      </p:sp>
    </p:spTree>
    <p:extLst>
      <p:ext uri="{BB962C8B-B14F-4D97-AF65-F5344CB8AC3E}">
        <p14:creationId xmlns:p14="http://schemas.microsoft.com/office/powerpoint/2010/main" val="442873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Kelly</a:t>
            </a:r>
          </a:p>
          <a:p>
            <a:endParaRPr lang="en-US" sz="2000" dirty="0"/>
          </a:p>
          <a:p>
            <a:r>
              <a:rPr lang="en-US" sz="2000" dirty="0"/>
              <a:t>Pictures show both</a:t>
            </a:r>
            <a:r>
              <a:rPr lang="en-US" sz="2000" baseline="0" dirty="0"/>
              <a:t> Dock and Records Room </a:t>
            </a:r>
          </a:p>
          <a:p>
            <a:endParaRPr lang="en-US" sz="2000" baseline="0" dirty="0"/>
          </a:p>
          <a:p>
            <a:r>
              <a:rPr lang="en-US" sz="2000" baseline="0" dirty="0"/>
              <a:t>Doesn’t allow shelving unit to close flush &amp; eats up space due to leaning files vs vertical</a:t>
            </a:r>
          </a:p>
          <a:p>
            <a:endParaRPr lang="en-US" sz="2000" baseline="0" dirty="0"/>
          </a:p>
          <a:p>
            <a:r>
              <a:rPr lang="en-US" sz="2000" baseline="0" dirty="0"/>
              <a:t>Once Mega is done, all files will come to Madison, so Edgerton needs to be filed the same now</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55</a:t>
            </a:fld>
            <a:endParaRPr lang="en-US" dirty="0"/>
          </a:p>
        </p:txBody>
      </p:sp>
    </p:spTree>
    <p:extLst>
      <p:ext uri="{BB962C8B-B14F-4D97-AF65-F5344CB8AC3E}">
        <p14:creationId xmlns:p14="http://schemas.microsoft.com/office/powerpoint/2010/main" val="14009438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000" dirty="0"/>
              <a:t>Kelly</a:t>
            </a:r>
          </a:p>
          <a:p>
            <a:endParaRPr lang="en-US" sz="2000" dirty="0"/>
          </a:p>
          <a:p>
            <a:r>
              <a:rPr lang="en-US" sz="2000" baseline="0" dirty="0"/>
              <a:t>Items 1-11, CAG / Project Info p 11-12,  please </a:t>
            </a:r>
            <a:r>
              <a:rPr lang="en-US" sz="2000" b="1" u="sng" baseline="0" dirty="0"/>
              <a:t>don’t number this wallet </a:t>
            </a:r>
            <a:r>
              <a:rPr lang="en-US" sz="2000" baseline="0" dirty="0"/>
              <a:t>because it’s turned into CS.  </a:t>
            </a:r>
          </a:p>
          <a:p>
            <a:endParaRPr lang="en-US" sz="2000" baseline="0" dirty="0"/>
          </a:p>
          <a:p>
            <a:r>
              <a:rPr lang="en-US" sz="2000" baseline="0" dirty="0"/>
              <a:t>This wallet is found in your PE </a:t>
            </a:r>
            <a:r>
              <a:rPr lang="en-US" sz="2000" baseline="0" dirty="0" err="1"/>
              <a:t>Pkt</a:t>
            </a:r>
            <a:r>
              <a:rPr lang="en-US" sz="2000" baseline="0" dirty="0"/>
              <a:t> (for Madison/Edgerton)</a:t>
            </a:r>
          </a:p>
          <a:p>
            <a:endParaRPr lang="en-US" sz="20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aseline="0" dirty="0"/>
              <a:t>I understand why you label on top, but when on dock / records,  we can’t see the ID if its on top. So also please</a:t>
            </a:r>
            <a:r>
              <a:rPr lang="en-US" sz="2000" dirty="0"/>
              <a:t> label your wallets</a:t>
            </a:r>
            <a:r>
              <a:rPr lang="en-US" sz="2000" baseline="0" dirty="0"/>
              <a:t> – Lower Lt corner of Tab / flap and also number multiple wallets</a:t>
            </a:r>
          </a:p>
          <a:p>
            <a:endParaRPr lang="en-US" sz="2000" baseline="0" dirty="0"/>
          </a:p>
          <a:p>
            <a:r>
              <a:rPr lang="en-US" sz="2000" baseline="0" dirty="0"/>
              <a:t>You may be done with the files, but we still have to wait for the FCS date / starts our 3yr countdown before boxing up for last 3 </a:t>
            </a:r>
            <a:r>
              <a:rPr lang="en-US" sz="2000" baseline="0" dirty="0" err="1"/>
              <a:t>yrs</a:t>
            </a:r>
            <a:r>
              <a:rPr lang="en-US" sz="2000" baseline="0" dirty="0"/>
              <a:t> at SRC</a:t>
            </a:r>
          </a:p>
          <a:p>
            <a:endParaRPr lang="en-US" sz="2000" baseline="0" dirty="0"/>
          </a:p>
          <a:p>
            <a:r>
              <a:rPr lang="en-US" sz="2000" baseline="0" dirty="0"/>
              <a:t>Binders do not work in either dock or records</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56</a:t>
            </a:fld>
            <a:endParaRPr lang="en-US" dirty="0"/>
          </a:p>
        </p:txBody>
      </p:sp>
    </p:spTree>
    <p:extLst>
      <p:ext uri="{BB962C8B-B14F-4D97-AF65-F5344CB8AC3E}">
        <p14:creationId xmlns:p14="http://schemas.microsoft.com/office/powerpoint/2010/main" val="37040170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Kelly</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57</a:t>
            </a:fld>
            <a:endParaRPr lang="en-US" dirty="0"/>
          </a:p>
        </p:txBody>
      </p:sp>
    </p:spTree>
    <p:extLst>
      <p:ext uri="{BB962C8B-B14F-4D97-AF65-F5344CB8AC3E}">
        <p14:creationId xmlns:p14="http://schemas.microsoft.com/office/powerpoint/2010/main" val="17341443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Kelly</a:t>
            </a:r>
          </a:p>
          <a:p>
            <a:endParaRPr lang="en-US" sz="2000" dirty="0"/>
          </a:p>
          <a:p>
            <a:r>
              <a:rPr lang="en-US" sz="2000" dirty="0"/>
              <a:t>Just</a:t>
            </a:r>
            <a:r>
              <a:rPr lang="en-US" sz="2000" baseline="0" dirty="0"/>
              <a:t> a friendly reminder to Please fill out the training evaluation sheet for each presentation before you leave so we know how to improve the training for next year.</a:t>
            </a:r>
          </a:p>
          <a:p>
            <a:endParaRPr lang="en-US" sz="2000" baseline="0" dirty="0"/>
          </a:p>
          <a:p>
            <a:r>
              <a:rPr lang="en-US" sz="2000" baseline="0" dirty="0"/>
              <a:t>Thank you and good luck on your projects this year.</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58</a:t>
            </a:fld>
            <a:endParaRPr lang="en-US" dirty="0"/>
          </a:p>
        </p:txBody>
      </p:sp>
    </p:spTree>
    <p:extLst>
      <p:ext uri="{BB962C8B-B14F-4D97-AF65-F5344CB8AC3E}">
        <p14:creationId xmlns:p14="http://schemas.microsoft.com/office/powerpoint/2010/main" val="32482420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Kelly</a:t>
            </a:r>
          </a:p>
          <a:p>
            <a:endParaRPr lang="en-US" sz="2000" dirty="0"/>
          </a:p>
          <a:p>
            <a:r>
              <a:rPr lang="en-US" sz="2000" dirty="0"/>
              <a:t>Just</a:t>
            </a:r>
            <a:r>
              <a:rPr lang="en-US" sz="2000" baseline="0" dirty="0"/>
              <a:t> a friendly reminder to Please fill out the training evaluation sheet for each presentation before you leave so we know how to improve the training for next year.</a:t>
            </a:r>
          </a:p>
          <a:p>
            <a:endParaRPr lang="en-US" sz="2000" baseline="0" dirty="0"/>
          </a:p>
          <a:p>
            <a:r>
              <a:rPr lang="en-US" sz="2000" baseline="0" dirty="0"/>
              <a:t>Thank you and good luck on your projects this year.</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59</a:t>
            </a:fld>
            <a:endParaRPr lang="en-US" dirty="0"/>
          </a:p>
        </p:txBody>
      </p:sp>
    </p:spTree>
    <p:extLst>
      <p:ext uri="{BB962C8B-B14F-4D97-AF65-F5344CB8AC3E}">
        <p14:creationId xmlns:p14="http://schemas.microsoft.com/office/powerpoint/2010/main" val="18588966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60</a:t>
            </a:fld>
            <a:endParaRPr lang="en-US" dirty="0"/>
          </a:p>
        </p:txBody>
      </p:sp>
    </p:spTree>
    <p:extLst>
      <p:ext uri="{BB962C8B-B14F-4D97-AF65-F5344CB8AC3E}">
        <p14:creationId xmlns:p14="http://schemas.microsoft.com/office/powerpoint/2010/main" val="227090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Kelly</a:t>
            </a:r>
          </a:p>
          <a:p>
            <a:endParaRPr lang="en-US" sz="2000" dirty="0"/>
          </a:p>
          <a:p>
            <a:r>
              <a:rPr lang="en-US" sz="2000" dirty="0"/>
              <a:t>Second flowchart maps out during construction activities</a:t>
            </a:r>
          </a:p>
          <a:p>
            <a:pPr marL="342900" indent="-342900">
              <a:buFontTx/>
              <a:buChar char="-"/>
            </a:pPr>
            <a:r>
              <a:rPr lang="en-US" sz="2000" baseline="0" dirty="0"/>
              <a:t>Contract Mods &amp; CMJs</a:t>
            </a:r>
          </a:p>
          <a:p>
            <a:pPr marL="342900" indent="-342900">
              <a:buFontTx/>
              <a:buChar char="-"/>
            </a:pPr>
            <a:r>
              <a:rPr lang="en-US" sz="2000" baseline="0" dirty="0"/>
              <a:t>Partial acceptance (rare)</a:t>
            </a:r>
          </a:p>
          <a:p>
            <a:pPr marL="342900" indent="-342900">
              <a:buFontTx/>
              <a:buChar char="-"/>
            </a:pPr>
            <a:r>
              <a:rPr lang="en-US" sz="2000" baseline="0" dirty="0"/>
              <a:t>Time charges stopped / substantially complete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6</a:t>
            </a:fld>
            <a:endParaRPr lang="en-US" dirty="0"/>
          </a:p>
        </p:txBody>
      </p:sp>
    </p:spTree>
    <p:extLst>
      <p:ext uri="{BB962C8B-B14F-4D97-AF65-F5344CB8AC3E}">
        <p14:creationId xmlns:p14="http://schemas.microsoft.com/office/powerpoint/2010/main" val="2988314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Kelly</a:t>
            </a:r>
          </a:p>
          <a:p>
            <a:endParaRPr lang="en-US" sz="2000" dirty="0"/>
          </a:p>
          <a:p>
            <a:r>
              <a:rPr lang="en-US" sz="2000" dirty="0"/>
              <a:t>Third flowchart maps out our</a:t>
            </a:r>
            <a:r>
              <a:rPr lang="en-US" sz="2000" baseline="0" dirty="0"/>
              <a:t> finals process, from substantially complete thru final estimate.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7</a:t>
            </a:fld>
            <a:endParaRPr lang="en-US" dirty="0"/>
          </a:p>
        </p:txBody>
      </p:sp>
    </p:spTree>
    <p:extLst>
      <p:ext uri="{BB962C8B-B14F-4D97-AF65-F5344CB8AC3E}">
        <p14:creationId xmlns:p14="http://schemas.microsoft.com/office/powerpoint/2010/main" val="3258548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SWR Constr</a:t>
            </a:r>
            <a:r>
              <a:rPr lang="en-US" sz="2000" baseline="0" dirty="0"/>
              <a:t> </a:t>
            </a:r>
            <a:r>
              <a:rPr lang="en-US" sz="2000" dirty="0"/>
              <a:t>Admin Guide p</a:t>
            </a:r>
            <a:r>
              <a:rPr lang="en-US" sz="2000" baseline="0" dirty="0"/>
              <a:t> 2 &amp; Flowcharts p I</a:t>
            </a:r>
          </a:p>
          <a:p>
            <a:endParaRPr lang="en-US" sz="2000" baseline="0" dirty="0"/>
          </a:p>
          <a:p>
            <a:r>
              <a:rPr lang="en-US" sz="2000" baseline="0" dirty="0"/>
              <a:t>Construction Project startup</a:t>
            </a:r>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8</a:t>
            </a:fld>
            <a:endParaRPr lang="en-US" dirty="0"/>
          </a:p>
        </p:txBody>
      </p:sp>
    </p:spTree>
    <p:extLst>
      <p:ext uri="{BB962C8B-B14F-4D97-AF65-F5344CB8AC3E}">
        <p14:creationId xmlns:p14="http://schemas.microsoft.com/office/powerpoint/2010/main" val="1252906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Kelly</a:t>
            </a:r>
          </a:p>
          <a:p>
            <a:endParaRPr lang="en-US" sz="2000" dirty="0"/>
          </a:p>
          <a:p>
            <a:r>
              <a:rPr lang="en-US" sz="2000" dirty="0" err="1"/>
              <a:t>Dplans</a:t>
            </a:r>
            <a:r>
              <a:rPr lang="en-US" sz="2000" dirty="0"/>
              <a:t>/</a:t>
            </a:r>
            <a:r>
              <a:rPr lang="en-US" sz="2000" dirty="0" err="1"/>
              <a:t>Spls</a:t>
            </a:r>
            <a:r>
              <a:rPr lang="en-US" sz="2000" dirty="0"/>
              <a:t> – New for 2018, please only order 20 of </a:t>
            </a:r>
            <a:r>
              <a:rPr lang="en-US" sz="2000" dirty="0" err="1"/>
              <a:t>ea</a:t>
            </a:r>
            <a:r>
              <a:rPr lang="en-US" sz="2000" dirty="0"/>
              <a:t> unless a big project &amp; you want more</a:t>
            </a:r>
          </a:p>
          <a:p>
            <a:r>
              <a:rPr lang="en-US" sz="2000" dirty="0"/>
              <a:t>Locals coming in with 35, way too many</a:t>
            </a:r>
          </a:p>
          <a:p>
            <a:r>
              <a:rPr lang="en-US" sz="2000" dirty="0"/>
              <a:t>PM coordinates with PE to get access to their project resources, including the PE</a:t>
            </a:r>
            <a:r>
              <a:rPr lang="en-US" sz="2000" baseline="0" dirty="0"/>
              <a:t> Packet, design documents, </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9</a:t>
            </a:fld>
            <a:endParaRPr lang="en-US" dirty="0"/>
          </a:p>
        </p:txBody>
      </p:sp>
    </p:spTree>
    <p:extLst>
      <p:ext uri="{BB962C8B-B14F-4D97-AF65-F5344CB8AC3E}">
        <p14:creationId xmlns:p14="http://schemas.microsoft.com/office/powerpoint/2010/main" val="300020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BCC9233-88D9-4755-AC32-36402806FB71}" type="slidenum">
              <a:rPr lang="en-US" smtClean="0"/>
              <a:pPr>
                <a:defRPr/>
              </a:pPr>
              <a:t>‹#›</a:t>
            </a:fld>
            <a:endParaRPr lang="en-US" dirty="0"/>
          </a:p>
        </p:txBody>
      </p:sp>
    </p:spTree>
    <p:extLst>
      <p:ext uri="{BB962C8B-B14F-4D97-AF65-F5344CB8AC3E}">
        <p14:creationId xmlns:p14="http://schemas.microsoft.com/office/powerpoint/2010/main" val="102402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F6A6117-D309-4829-944C-F6B188060A96}" type="slidenum">
              <a:rPr lang="en-US" smtClean="0"/>
              <a:pPr>
                <a:defRPr/>
              </a:pPr>
              <a:t>‹#›</a:t>
            </a:fld>
            <a:endParaRPr lang="en-US" dirty="0"/>
          </a:p>
        </p:txBody>
      </p:sp>
    </p:spTree>
    <p:extLst>
      <p:ext uri="{BB962C8B-B14F-4D97-AF65-F5344CB8AC3E}">
        <p14:creationId xmlns:p14="http://schemas.microsoft.com/office/powerpoint/2010/main" val="41837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fld id="{9BD50D28-DA1C-4FDF-9CF2-A6DAB2A919D8}" type="slidenum">
              <a:rPr lang="en-US" smtClean="0"/>
              <a:t>‹#›</a:t>
            </a:fld>
            <a:endParaRPr lang="en-US"/>
          </a:p>
        </p:txBody>
      </p:sp>
    </p:spTree>
    <p:extLst>
      <p:ext uri="{BB962C8B-B14F-4D97-AF65-F5344CB8AC3E}">
        <p14:creationId xmlns:p14="http://schemas.microsoft.com/office/powerpoint/2010/main" val="414966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FC469C2E-533C-4960-B8D8-DC57D2A02590}" type="slidenum">
              <a:rPr lang="en-US" smtClean="0"/>
              <a:pPr>
                <a:defRPr/>
              </a:pPr>
              <a:t>‹#›</a:t>
            </a:fld>
            <a:endParaRPr lang="en-US" dirty="0"/>
          </a:p>
        </p:txBody>
      </p:sp>
    </p:spTree>
    <p:extLst>
      <p:ext uri="{BB962C8B-B14F-4D97-AF65-F5344CB8AC3E}">
        <p14:creationId xmlns:p14="http://schemas.microsoft.com/office/powerpoint/2010/main" val="245825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19FD3B5-16E9-4171-8FE5-D991F8FC0265}" type="slidenum">
              <a:rPr lang="en-US" smtClean="0"/>
              <a:pPr>
                <a:defRPr/>
              </a:pPr>
              <a:t>‹#›</a:t>
            </a:fld>
            <a:endParaRPr lang="en-US" dirty="0"/>
          </a:p>
        </p:txBody>
      </p:sp>
    </p:spTree>
    <p:extLst>
      <p:ext uri="{BB962C8B-B14F-4D97-AF65-F5344CB8AC3E}">
        <p14:creationId xmlns:p14="http://schemas.microsoft.com/office/powerpoint/2010/main" val="416288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2E5FF48-B80F-4B95-9208-875CD72A7B46}" type="slidenum">
              <a:rPr lang="en-US" smtClean="0"/>
              <a:pPr>
                <a:defRPr/>
              </a:pPr>
              <a:t>‹#›</a:t>
            </a:fld>
            <a:endParaRPr lang="en-US" dirty="0"/>
          </a:p>
        </p:txBody>
      </p:sp>
    </p:spTree>
    <p:extLst>
      <p:ext uri="{BB962C8B-B14F-4D97-AF65-F5344CB8AC3E}">
        <p14:creationId xmlns:p14="http://schemas.microsoft.com/office/powerpoint/2010/main" val="416162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7054565A-8AC5-4E90-97FC-A088DFD6E23C}" type="slidenum">
              <a:rPr lang="en-US" smtClean="0"/>
              <a:pPr>
                <a:defRPr/>
              </a:pPr>
              <a:t>‹#›</a:t>
            </a:fld>
            <a:endParaRPr lang="en-US" dirty="0"/>
          </a:p>
        </p:txBody>
      </p:sp>
    </p:spTree>
    <p:extLst>
      <p:ext uri="{BB962C8B-B14F-4D97-AF65-F5344CB8AC3E}">
        <p14:creationId xmlns:p14="http://schemas.microsoft.com/office/powerpoint/2010/main" val="270335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extLst>
      <p:ext uri="{BB962C8B-B14F-4D97-AF65-F5344CB8AC3E}">
        <p14:creationId xmlns:p14="http://schemas.microsoft.com/office/powerpoint/2010/main" val="328890965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Lst>
  <p:txStyles>
    <p:titleStyle>
      <a:lvl1pPr algn="l" rtl="0" eaLnBrk="1" fontAlgn="base" hangingPunct="1">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rgbClr val="002F9D"/>
          </a:solidFill>
          <a:latin typeface="Arial" charset="0"/>
        </a:defRPr>
      </a:lvl2pPr>
      <a:lvl3pPr algn="l" rtl="0" eaLnBrk="1" fontAlgn="base" hangingPunct="1">
        <a:spcBef>
          <a:spcPct val="0"/>
        </a:spcBef>
        <a:spcAft>
          <a:spcPct val="0"/>
        </a:spcAft>
        <a:defRPr sz="4100" b="1">
          <a:solidFill>
            <a:srgbClr val="002F9D"/>
          </a:solidFill>
          <a:latin typeface="Arial" charset="0"/>
        </a:defRPr>
      </a:lvl3pPr>
      <a:lvl4pPr algn="l" rtl="0" eaLnBrk="1" fontAlgn="base" hangingPunct="1">
        <a:spcBef>
          <a:spcPct val="0"/>
        </a:spcBef>
        <a:spcAft>
          <a:spcPct val="0"/>
        </a:spcAft>
        <a:defRPr sz="4100" b="1">
          <a:solidFill>
            <a:srgbClr val="002F9D"/>
          </a:solidFill>
          <a:latin typeface="Arial" charset="0"/>
        </a:defRPr>
      </a:lvl4pPr>
      <a:lvl5pPr algn="l" rtl="0" eaLnBrk="1" fontAlgn="base" hangingPunct="1">
        <a:spcBef>
          <a:spcPct val="0"/>
        </a:spcBef>
        <a:spcAft>
          <a:spcPct val="0"/>
        </a:spcAft>
        <a:defRPr sz="4100" b="1">
          <a:solidFill>
            <a:srgbClr val="002F9D"/>
          </a:solidFill>
          <a:latin typeface="Arial" charset="0"/>
        </a:defRPr>
      </a:lvl5pPr>
      <a:lvl6pPr marL="457200" algn="l" rtl="0" eaLnBrk="1" fontAlgn="base" hangingPunct="1">
        <a:spcBef>
          <a:spcPct val="0"/>
        </a:spcBef>
        <a:spcAft>
          <a:spcPct val="0"/>
        </a:spcAft>
        <a:defRPr sz="4100" b="1">
          <a:solidFill>
            <a:srgbClr val="002F9D"/>
          </a:solidFill>
          <a:latin typeface="Arial" charset="0"/>
        </a:defRPr>
      </a:lvl6pPr>
      <a:lvl7pPr marL="914400" algn="l" rtl="0" eaLnBrk="1" fontAlgn="base" hangingPunct="1">
        <a:spcBef>
          <a:spcPct val="0"/>
        </a:spcBef>
        <a:spcAft>
          <a:spcPct val="0"/>
        </a:spcAft>
        <a:defRPr sz="4100" b="1">
          <a:solidFill>
            <a:srgbClr val="002F9D"/>
          </a:solidFill>
          <a:latin typeface="Arial" charset="0"/>
        </a:defRPr>
      </a:lvl7pPr>
      <a:lvl8pPr marL="1371600" algn="l" rtl="0" eaLnBrk="1" fontAlgn="base" hangingPunct="1">
        <a:spcBef>
          <a:spcPct val="0"/>
        </a:spcBef>
        <a:spcAft>
          <a:spcPct val="0"/>
        </a:spcAft>
        <a:defRPr sz="4100" b="1">
          <a:solidFill>
            <a:srgbClr val="002F9D"/>
          </a:solidFill>
          <a:latin typeface="Arial" charset="0"/>
        </a:defRPr>
      </a:lvl8pPr>
      <a:lvl9pPr marL="1828800" algn="l" rtl="0" eaLnBrk="1" fontAlgn="base" hangingPunct="1">
        <a:spcBef>
          <a:spcPct val="0"/>
        </a:spcBef>
        <a:spcAft>
          <a:spcPct val="0"/>
        </a:spcAft>
        <a:defRPr sz="4100" b="1">
          <a:solidFill>
            <a:srgbClr val="002F9D"/>
          </a:solidFill>
          <a:latin typeface="Arial"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609600" y="304800"/>
            <a:ext cx="7924800" cy="1066800"/>
          </a:xfrm>
        </p:spPr>
        <p:txBody>
          <a:bodyPr>
            <a:normAutofit/>
          </a:bodyPr>
          <a:lstStyle/>
          <a:p>
            <a:pPr algn="ctr" eaLnBrk="1" hangingPunct="1">
              <a:defRPr/>
            </a:pPr>
            <a:r>
              <a:rPr lang="en-US" sz="6000" dirty="0"/>
              <a:t>WELCOME </a:t>
            </a:r>
          </a:p>
        </p:txBody>
      </p:sp>
      <p:sp useBgFill="1">
        <p:nvSpPr>
          <p:cNvPr id="77827" name="Rectangle 3"/>
          <p:cNvSpPr>
            <a:spLocks noGrp="1" noChangeArrowheads="1"/>
          </p:cNvSpPr>
          <p:nvPr>
            <p:ph type="subTitle" idx="1"/>
          </p:nvPr>
        </p:nvSpPr>
        <p:spPr>
          <a:xfrm>
            <a:off x="228600" y="2895600"/>
            <a:ext cx="8610600" cy="2743200"/>
          </a:xfrm>
          <a:effectLst>
            <a:outerShdw blurRad="50800" dist="50800" dir="5400000" algn="ctr" rotWithShape="0">
              <a:srgbClr val="000000">
                <a:alpha val="0"/>
              </a:srgbClr>
            </a:outerShdw>
          </a:effectLst>
        </p:spPr>
        <p:txBody>
          <a:bodyPr>
            <a:normAutofit fontScale="92500" lnSpcReduction="10000"/>
          </a:bodyPr>
          <a:lstStyle/>
          <a:p>
            <a:pPr eaLnBrk="1" hangingPunct="1"/>
            <a:r>
              <a:rPr lang="en-US" sz="4000" i="1" dirty="0">
                <a:solidFill>
                  <a:schemeClr val="tx1"/>
                </a:solidFill>
              </a:rPr>
              <a:t> </a:t>
            </a:r>
            <a:r>
              <a:rPr lang="en-US" sz="5400" b="1" i="1" dirty="0">
                <a:solidFill>
                  <a:schemeClr val="tx1"/>
                </a:solidFill>
              </a:rPr>
              <a:t>Construction Administration Training for Southwest Region</a:t>
            </a:r>
            <a:endParaRPr lang="en-US" sz="4800" b="1" dirty="0">
              <a:solidFill>
                <a:schemeClr val="tx1"/>
              </a:solidFill>
            </a:endParaRPr>
          </a:p>
          <a:p>
            <a:pPr eaLnBrk="1" hangingPunct="1"/>
            <a:r>
              <a:rPr lang="en-US" sz="2800" b="1" i="1" dirty="0">
                <a:solidFill>
                  <a:schemeClr val="tx1"/>
                </a:solidFill>
              </a:rPr>
              <a:t>February 19, 2018   </a:t>
            </a:r>
          </a:p>
          <a:p>
            <a:pPr eaLnBrk="1" hangingPunct="1"/>
            <a:endParaRPr lang="en-US" sz="4800" dirty="0"/>
          </a:p>
          <a:p>
            <a:pPr eaLnBrk="1" hangingPunct="1"/>
            <a:endParaRPr lang="en-US" sz="4800" b="1" i="1" dirty="0">
              <a:solidFill>
                <a:schemeClr val="accent1">
                  <a:lumMod val="20000"/>
                  <a:lumOff val="80000"/>
                </a:schemeClr>
              </a:solidFill>
            </a:endParaRPr>
          </a:p>
        </p:txBody>
      </p:sp>
      <p:pic>
        <p:nvPicPr>
          <p:cNvPr id="11268" name="Picture 3" descr="C:\Documents and Settings\dots2c\Local Settings\Temporary Internet Files\Content.IE5\FUL4JR6F\MCPE03827_0000[1].wmf"/>
          <p:cNvPicPr>
            <a:picLocks noChangeAspect="1" noChangeArrowheads="1"/>
          </p:cNvPicPr>
          <p:nvPr/>
        </p:nvPicPr>
        <p:blipFill>
          <a:blip r:embed="rId3" cstate="print"/>
          <a:srcRect/>
          <a:stretch>
            <a:fillRect/>
          </a:stretch>
        </p:blipFill>
        <p:spPr bwMode="auto">
          <a:xfrm>
            <a:off x="762000" y="1371600"/>
            <a:ext cx="1365250" cy="2057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228600" y="1219200"/>
            <a:ext cx="8686800" cy="4694583"/>
          </a:xfrm>
        </p:spPr>
        <p:txBody>
          <a:bodyPr/>
          <a:lstStyle/>
          <a:p>
            <a:pPr eaLnBrk="1" hangingPunct="1"/>
            <a:r>
              <a:rPr lang="en-US" sz="3600" dirty="0"/>
              <a:t>Preconstruction Meeting Invitation – at least 2 weeks prior to meeting  </a:t>
            </a:r>
          </a:p>
          <a:p>
            <a:pPr eaLnBrk="1" hangingPunct="1"/>
            <a:r>
              <a:rPr lang="en-US" sz="3600" dirty="0"/>
              <a:t>Email Contract Specialist (CS) requests for </a:t>
            </a:r>
            <a:r>
              <a:rPr lang="en-US" sz="3600" dirty="0" err="1"/>
              <a:t>Precon</a:t>
            </a:r>
            <a:r>
              <a:rPr lang="en-US" sz="3600" dirty="0"/>
              <a:t> Invitation</a:t>
            </a:r>
          </a:p>
          <a:p>
            <a:pPr eaLnBrk="1" hangingPunct="1"/>
            <a:r>
              <a:rPr lang="en-US" sz="3600" dirty="0"/>
              <a:t>A complete ECIP submittal and initial project schedule is required 2 weeks prior to Precon</a:t>
            </a:r>
          </a:p>
        </p:txBody>
      </p:sp>
      <p:sp>
        <p:nvSpPr>
          <p:cNvPr id="2050" name="Rectangle 2"/>
          <p:cNvSpPr>
            <a:spLocks noGrp="1" noChangeArrowheads="1"/>
          </p:cNvSpPr>
          <p:nvPr>
            <p:ph type="title"/>
          </p:nvPr>
        </p:nvSpPr>
        <p:spPr>
          <a:xfrm>
            <a:off x="685800" y="228600"/>
            <a:ext cx="7772400" cy="685800"/>
          </a:xfrm>
        </p:spPr>
        <p:txBody>
          <a:bodyPr>
            <a:noAutofit/>
          </a:bodyPr>
          <a:lstStyle/>
          <a:p>
            <a:pPr algn="ctr" eaLnBrk="1" hangingPunct="1">
              <a:defRPr/>
            </a:pPr>
            <a:r>
              <a:rPr lang="en-US" sz="4400" dirty="0"/>
              <a:t>Preconstruction Meeting</a:t>
            </a:r>
          </a:p>
        </p:txBody>
      </p:sp>
      <p:sp>
        <p:nvSpPr>
          <p:cNvPr id="4" name="TextBox 3"/>
          <p:cNvSpPr txBox="1"/>
          <p:nvPr/>
        </p:nvSpPr>
        <p:spPr>
          <a:xfrm>
            <a:off x="5638800" y="5378150"/>
            <a:ext cx="3276600" cy="523220"/>
          </a:xfrm>
          <a:prstGeom prst="rect">
            <a:avLst/>
          </a:prstGeom>
          <a:noFill/>
        </p:spPr>
        <p:txBody>
          <a:bodyPr wrap="square" rtlCol="0">
            <a:spAutoFit/>
          </a:bodyPr>
          <a:lstStyle/>
          <a:p>
            <a:r>
              <a:rPr lang="en-US" sz="2800" dirty="0">
                <a:latin typeface="+mj-lt"/>
              </a:rPr>
              <a:t>* See SWIG 8-1-10</a:t>
            </a:r>
          </a:p>
        </p:txBody>
      </p:sp>
    </p:spTree>
    <p:extLst>
      <p:ext uri="{BB962C8B-B14F-4D97-AF65-F5344CB8AC3E}">
        <p14:creationId xmlns:p14="http://schemas.microsoft.com/office/powerpoint/2010/main" val="155483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1027"/>
          <p:cNvSpPr>
            <a:spLocks noGrp="1" noChangeArrowheads="1"/>
          </p:cNvSpPr>
          <p:nvPr>
            <p:ph type="title" idx="4294967295"/>
          </p:nvPr>
        </p:nvSpPr>
        <p:spPr>
          <a:xfrm>
            <a:off x="685800" y="38100"/>
            <a:ext cx="7692887" cy="914400"/>
          </a:xfrm>
        </p:spPr>
        <p:txBody>
          <a:bodyPr>
            <a:normAutofit fontScale="90000"/>
          </a:bodyPr>
          <a:lstStyle/>
          <a:p>
            <a:pPr algn="ctr" eaLnBrk="1" hangingPunct="1">
              <a:defRPr/>
            </a:pPr>
            <a:r>
              <a:rPr lang="en-US" sz="4400" dirty="0"/>
              <a:t>Request for Precon Notice   </a:t>
            </a:r>
            <a:br>
              <a:rPr lang="en-US" sz="4400" dirty="0"/>
            </a:br>
            <a:endParaRPr lang="en-US" sz="1200" dirty="0"/>
          </a:p>
        </p:txBody>
      </p:sp>
      <p:pic>
        <p:nvPicPr>
          <p:cNvPr id="6" name="Picture 5"/>
          <p:cNvPicPr>
            <a:picLocks noChangeAspect="1"/>
          </p:cNvPicPr>
          <p:nvPr/>
        </p:nvPicPr>
        <p:blipFill>
          <a:blip r:embed="rId3"/>
          <a:stretch>
            <a:fillRect/>
          </a:stretch>
        </p:blipFill>
        <p:spPr>
          <a:xfrm>
            <a:off x="1219200" y="761999"/>
            <a:ext cx="3657600" cy="4836405"/>
          </a:xfrm>
          <a:prstGeom prst="rect">
            <a:avLst/>
          </a:prstGeom>
          <a:ln>
            <a:solidFill>
              <a:schemeClr val="bg2">
                <a:lumMod val="10000"/>
              </a:schemeClr>
            </a:solidFill>
          </a:ln>
        </p:spPr>
      </p:pic>
      <p:sp>
        <p:nvSpPr>
          <p:cNvPr id="7" name="TextBox 6"/>
          <p:cNvSpPr txBox="1"/>
          <p:nvPr/>
        </p:nvSpPr>
        <p:spPr>
          <a:xfrm>
            <a:off x="5257799" y="1295400"/>
            <a:ext cx="3581401" cy="3170099"/>
          </a:xfrm>
          <a:prstGeom prst="rect">
            <a:avLst/>
          </a:prstGeom>
          <a:noFill/>
        </p:spPr>
        <p:txBody>
          <a:bodyPr wrap="square" rtlCol="0">
            <a:spAutoFit/>
          </a:bodyPr>
          <a:lstStyle/>
          <a:p>
            <a:r>
              <a:rPr lang="en-US" sz="2000" b="1" dirty="0">
                <a:latin typeface="+mj-lt"/>
              </a:rPr>
              <a:t>Email Template for Madison/Edgerton</a:t>
            </a:r>
          </a:p>
          <a:p>
            <a:endParaRPr lang="en-US" sz="2000" dirty="0">
              <a:latin typeface="+mj-lt"/>
            </a:endParaRPr>
          </a:p>
          <a:p>
            <a:r>
              <a:rPr lang="en-US" sz="2000" b="1" dirty="0">
                <a:latin typeface="+mj-lt"/>
              </a:rPr>
              <a:t>PM’s:</a:t>
            </a:r>
          </a:p>
          <a:p>
            <a:pPr marL="342900" indent="-342900">
              <a:buFont typeface="Arial" panose="020B0604020202020204" pitchFamily="34" charset="0"/>
              <a:buChar char="•"/>
            </a:pPr>
            <a:r>
              <a:rPr lang="en-US" sz="2000" b="1" dirty="0">
                <a:latin typeface="+mj-lt"/>
              </a:rPr>
              <a:t>Please follow SWIG, no expectations</a:t>
            </a:r>
          </a:p>
          <a:p>
            <a:pPr marL="342900" indent="-342900">
              <a:buFont typeface="Arial" panose="020B0604020202020204" pitchFamily="34" charset="0"/>
              <a:buChar char="•"/>
            </a:pPr>
            <a:r>
              <a:rPr lang="en-US" sz="2000" b="1" dirty="0">
                <a:latin typeface="+mj-lt"/>
              </a:rPr>
              <a:t>Enter PM/PE &amp; phone #, CS brings in the rest of data with cut/paste</a:t>
            </a:r>
          </a:p>
          <a:p>
            <a:pPr marL="342900" indent="-342900">
              <a:buFont typeface="Arial" panose="020B0604020202020204" pitchFamily="34" charset="0"/>
              <a:buChar char="•"/>
            </a:pPr>
            <a:r>
              <a:rPr lang="en-US" sz="2000" b="1" dirty="0">
                <a:latin typeface="+mj-lt"/>
              </a:rPr>
              <a:t>Additional contacts (Ex)</a:t>
            </a:r>
          </a:p>
        </p:txBody>
      </p:sp>
      <p:sp>
        <p:nvSpPr>
          <p:cNvPr id="9" name="TextBox 8"/>
          <p:cNvSpPr txBox="1"/>
          <p:nvPr/>
        </p:nvSpPr>
        <p:spPr>
          <a:xfrm>
            <a:off x="5787887" y="5681765"/>
            <a:ext cx="3276600" cy="523220"/>
          </a:xfrm>
          <a:prstGeom prst="rect">
            <a:avLst/>
          </a:prstGeom>
          <a:noFill/>
        </p:spPr>
        <p:txBody>
          <a:bodyPr wrap="square" rtlCol="0">
            <a:spAutoFit/>
          </a:bodyPr>
          <a:lstStyle/>
          <a:p>
            <a:r>
              <a:rPr lang="en-US" sz="2800" dirty="0">
                <a:latin typeface="+mj-lt"/>
              </a:rPr>
              <a:t>* See SWIG 8-1-10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76200" y="889000"/>
            <a:ext cx="8839200" cy="4724400"/>
          </a:xfrm>
        </p:spPr>
        <p:txBody>
          <a:bodyPr/>
          <a:lstStyle/>
          <a:p>
            <a:pPr eaLnBrk="1" hangingPunct="1">
              <a:lnSpc>
                <a:spcPct val="90000"/>
              </a:lnSpc>
            </a:pPr>
            <a:r>
              <a:rPr lang="en-US" sz="3000" dirty="0"/>
              <a:t>SWR uses these more than any other region for:</a:t>
            </a:r>
          </a:p>
          <a:p>
            <a:pPr lvl="1" eaLnBrk="1" hangingPunct="1">
              <a:lnSpc>
                <a:spcPct val="90000"/>
              </a:lnSpc>
            </a:pPr>
            <a:r>
              <a:rPr lang="en-US" sz="3000" dirty="0"/>
              <a:t>Accelerated work schedules</a:t>
            </a:r>
          </a:p>
          <a:p>
            <a:pPr lvl="1" eaLnBrk="1" hangingPunct="1">
              <a:lnSpc>
                <a:spcPct val="90000"/>
              </a:lnSpc>
            </a:pPr>
            <a:r>
              <a:rPr lang="en-US" sz="3000" dirty="0"/>
              <a:t>Delayed project starts where prep work may be needed</a:t>
            </a:r>
          </a:p>
          <a:p>
            <a:pPr lvl="2" eaLnBrk="1" hangingPunct="1">
              <a:lnSpc>
                <a:spcPct val="90000"/>
              </a:lnSpc>
            </a:pPr>
            <a:r>
              <a:rPr lang="en-US" sz="3000" dirty="0"/>
              <a:t>Staking</a:t>
            </a:r>
          </a:p>
          <a:p>
            <a:pPr lvl="2" eaLnBrk="1" hangingPunct="1">
              <a:lnSpc>
                <a:spcPct val="90000"/>
              </a:lnSpc>
            </a:pPr>
            <a:r>
              <a:rPr lang="en-US" sz="3000" dirty="0"/>
              <a:t>Traffic control / message boards</a:t>
            </a:r>
          </a:p>
          <a:p>
            <a:pPr lvl="2" eaLnBrk="1" hangingPunct="1">
              <a:lnSpc>
                <a:spcPct val="90000"/>
              </a:lnSpc>
            </a:pPr>
            <a:r>
              <a:rPr lang="en-US" sz="3000" dirty="0"/>
              <a:t>Tree removal for Northern Long Eared Bats</a:t>
            </a:r>
          </a:p>
          <a:p>
            <a:pPr eaLnBrk="1" hangingPunct="1">
              <a:lnSpc>
                <a:spcPct val="90000"/>
              </a:lnSpc>
            </a:pPr>
            <a:r>
              <a:rPr lang="en-US" sz="3000" dirty="0"/>
              <a:t>Sublets of those performing this work </a:t>
            </a:r>
            <a:r>
              <a:rPr lang="en-US" sz="3000" u="sng" dirty="0"/>
              <a:t>must be approved</a:t>
            </a:r>
            <a:endParaRPr lang="en-US" sz="3000" dirty="0"/>
          </a:p>
          <a:p>
            <a:pPr eaLnBrk="1" hangingPunct="1">
              <a:lnSpc>
                <a:spcPct val="90000"/>
              </a:lnSpc>
            </a:pPr>
            <a:r>
              <a:rPr lang="en-US" sz="3000" dirty="0"/>
              <a:t>Project must be executed </a:t>
            </a:r>
          </a:p>
          <a:p>
            <a:pPr marL="109537" indent="0" eaLnBrk="1" hangingPunct="1">
              <a:lnSpc>
                <a:spcPct val="90000"/>
              </a:lnSpc>
              <a:buNone/>
            </a:pPr>
            <a:endParaRPr lang="en-US" dirty="0"/>
          </a:p>
        </p:txBody>
      </p:sp>
      <p:sp>
        <p:nvSpPr>
          <p:cNvPr id="28674" name="Rectangle 2"/>
          <p:cNvSpPr>
            <a:spLocks noGrp="1" noChangeArrowheads="1"/>
          </p:cNvSpPr>
          <p:nvPr>
            <p:ph type="title"/>
          </p:nvPr>
        </p:nvSpPr>
        <p:spPr>
          <a:xfrm>
            <a:off x="609600" y="152400"/>
            <a:ext cx="7772400" cy="533400"/>
          </a:xfrm>
        </p:spPr>
        <p:txBody>
          <a:bodyPr>
            <a:noAutofit/>
          </a:bodyPr>
          <a:lstStyle/>
          <a:p>
            <a:pPr algn="ctr" eaLnBrk="1" hangingPunct="1">
              <a:defRPr/>
            </a:pPr>
            <a:r>
              <a:rPr lang="en-US" sz="4000" dirty="0"/>
              <a:t>Conditional Start Notices</a:t>
            </a:r>
          </a:p>
        </p:txBody>
      </p:sp>
      <p:sp>
        <p:nvSpPr>
          <p:cNvPr id="4" name="TextBox 3"/>
          <p:cNvSpPr txBox="1"/>
          <p:nvPr/>
        </p:nvSpPr>
        <p:spPr>
          <a:xfrm>
            <a:off x="5867400" y="5689600"/>
            <a:ext cx="3276600" cy="523220"/>
          </a:xfrm>
          <a:prstGeom prst="rect">
            <a:avLst/>
          </a:prstGeom>
          <a:noFill/>
        </p:spPr>
        <p:txBody>
          <a:bodyPr wrap="square" rtlCol="0">
            <a:spAutoFit/>
          </a:bodyPr>
          <a:lstStyle/>
          <a:p>
            <a:r>
              <a:rPr lang="en-US" sz="2800" dirty="0">
                <a:latin typeface="+mj-lt"/>
              </a:rPr>
              <a:t>* See SWIG 8-1-25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1027"/>
          <p:cNvSpPr>
            <a:spLocks noGrp="1" noChangeArrowheads="1"/>
          </p:cNvSpPr>
          <p:nvPr>
            <p:ph idx="1"/>
          </p:nvPr>
        </p:nvSpPr>
        <p:spPr>
          <a:xfrm>
            <a:off x="933450" y="1371600"/>
            <a:ext cx="7353300" cy="4326836"/>
          </a:xfrm>
          <a:effectLst>
            <a:reflection endPos="0" dist="50800" dir="5400000" sy="-100000" algn="bl" rotWithShape="0"/>
          </a:effectLst>
        </p:spPr>
        <p:txBody>
          <a:bodyPr/>
          <a:lstStyle/>
          <a:p>
            <a:pPr eaLnBrk="1" hangingPunct="1"/>
            <a:r>
              <a:rPr lang="en-US" sz="2800" dirty="0"/>
              <a:t>Contract executed</a:t>
            </a:r>
          </a:p>
          <a:p>
            <a:pPr eaLnBrk="1" hangingPunct="1"/>
            <a:r>
              <a:rPr lang="en-US" sz="2800" dirty="0"/>
              <a:t>ECIP approved </a:t>
            </a:r>
          </a:p>
          <a:p>
            <a:pPr eaLnBrk="1" hangingPunct="1"/>
            <a:r>
              <a:rPr lang="en-US" sz="2800" dirty="0"/>
              <a:t>Sublets / DBE approved </a:t>
            </a:r>
          </a:p>
          <a:p>
            <a:pPr eaLnBrk="1" hangingPunct="1"/>
            <a:r>
              <a:rPr lang="en-US" sz="2800" dirty="0"/>
              <a:t>Work schedule accepted</a:t>
            </a:r>
          </a:p>
          <a:p>
            <a:pPr eaLnBrk="1" hangingPunct="1"/>
            <a:r>
              <a:rPr lang="en-US" sz="2800" dirty="0"/>
              <a:t>RR insurance received (if applicable)</a:t>
            </a:r>
          </a:p>
          <a:p>
            <a:pPr eaLnBrk="1" hangingPunct="1"/>
            <a:r>
              <a:rPr lang="en-US" sz="2800" dirty="0"/>
              <a:t>Precon meeting held</a:t>
            </a:r>
          </a:p>
          <a:p>
            <a:pPr eaLnBrk="1" hangingPunct="1"/>
            <a:r>
              <a:rPr lang="en-US" sz="2800" dirty="0"/>
              <a:t>Source of Materials submitted</a:t>
            </a:r>
          </a:p>
          <a:p>
            <a:pPr eaLnBrk="1" hangingPunct="1"/>
            <a:r>
              <a:rPr lang="en-US" sz="2800" dirty="0"/>
              <a:t>CS enters Notice to Proceed (NTP) date in CAS/PT and sends letter </a:t>
            </a:r>
          </a:p>
          <a:p>
            <a:pPr eaLnBrk="1" hangingPunct="1">
              <a:buFont typeface="Wingdings" pitchFamily="2" charset="2"/>
              <a:buNone/>
            </a:pPr>
            <a:endParaRPr lang="en-US" sz="2800" dirty="0"/>
          </a:p>
          <a:p>
            <a:pPr eaLnBrk="1" hangingPunct="1"/>
            <a:endParaRPr lang="en-US" sz="2800" dirty="0"/>
          </a:p>
        </p:txBody>
      </p:sp>
      <p:sp>
        <p:nvSpPr>
          <p:cNvPr id="76802" name="Rectangle 1026"/>
          <p:cNvSpPr>
            <a:spLocks noGrp="1" noChangeArrowheads="1"/>
          </p:cNvSpPr>
          <p:nvPr>
            <p:ph type="title"/>
          </p:nvPr>
        </p:nvSpPr>
        <p:spPr>
          <a:xfrm>
            <a:off x="266700" y="33130"/>
            <a:ext cx="8686800" cy="1219200"/>
          </a:xfrm>
        </p:spPr>
        <p:txBody>
          <a:bodyPr>
            <a:noAutofit/>
          </a:bodyPr>
          <a:lstStyle/>
          <a:p>
            <a:pPr algn="ctr" eaLnBrk="1" hangingPunct="1">
              <a:defRPr/>
            </a:pPr>
            <a:r>
              <a:rPr lang="en-US" sz="4000" dirty="0"/>
              <a:t>Notice to Proceed </a:t>
            </a:r>
            <a:br>
              <a:rPr lang="en-US" sz="4000" dirty="0"/>
            </a:br>
            <a:r>
              <a:rPr lang="en-US" sz="4000" dirty="0"/>
              <a:t>(Start Notice)</a:t>
            </a:r>
          </a:p>
        </p:txBody>
      </p:sp>
      <p:sp>
        <p:nvSpPr>
          <p:cNvPr id="4" name="TextBox 3"/>
          <p:cNvSpPr txBox="1"/>
          <p:nvPr/>
        </p:nvSpPr>
        <p:spPr>
          <a:xfrm>
            <a:off x="5676900" y="5556096"/>
            <a:ext cx="3276600" cy="523220"/>
          </a:xfrm>
          <a:prstGeom prst="rect">
            <a:avLst/>
          </a:prstGeom>
          <a:noFill/>
        </p:spPr>
        <p:txBody>
          <a:bodyPr wrap="square" rtlCol="0">
            <a:spAutoFit/>
          </a:bodyPr>
          <a:lstStyle/>
          <a:p>
            <a:r>
              <a:rPr lang="en-US" sz="2800" dirty="0">
                <a:latin typeface="+mj-lt"/>
              </a:rPr>
              <a:t>* See SWIG 8-1-25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228600" y="1371600"/>
            <a:ext cx="8686800" cy="3886200"/>
          </a:xfrm>
        </p:spPr>
        <p:txBody>
          <a:bodyPr>
            <a:normAutofit/>
          </a:bodyPr>
          <a:lstStyle/>
          <a:p>
            <a:pPr eaLnBrk="1" hangingPunct="1">
              <a:lnSpc>
                <a:spcPct val="90000"/>
              </a:lnSpc>
            </a:pPr>
            <a:r>
              <a:rPr lang="en-US" sz="3200" dirty="0"/>
              <a:t>Email CS a Request for Notice to Proceed / Start </a:t>
            </a:r>
            <a:r>
              <a:rPr lang="en-US" sz="1800" dirty="0"/>
              <a:t>(Email subj line lowest project id and date you want to start, that’s it)</a:t>
            </a:r>
          </a:p>
          <a:p>
            <a:pPr eaLnBrk="1" hangingPunct="1">
              <a:lnSpc>
                <a:spcPct val="90000"/>
              </a:lnSpc>
            </a:pPr>
            <a:r>
              <a:rPr lang="en-US" sz="3200" dirty="0"/>
              <a:t>Start notice letter –  typically 1 week lead time and sent before starting work   </a:t>
            </a:r>
          </a:p>
          <a:p>
            <a:pPr eaLnBrk="1" hangingPunct="1">
              <a:lnSpc>
                <a:spcPct val="90000"/>
              </a:lnSpc>
            </a:pPr>
            <a:r>
              <a:rPr lang="en-US" sz="3200" dirty="0"/>
              <a:t>Contractor must have this letter </a:t>
            </a:r>
            <a:r>
              <a:rPr lang="en-US" sz="3200" u="sng" dirty="0"/>
              <a:t>BEFORE</a:t>
            </a:r>
            <a:r>
              <a:rPr lang="en-US" sz="3200" dirty="0"/>
              <a:t> any work starts</a:t>
            </a:r>
          </a:p>
          <a:p>
            <a:pPr eaLnBrk="1" hangingPunct="1">
              <a:lnSpc>
                <a:spcPct val="90000"/>
              </a:lnSpc>
            </a:pPr>
            <a:r>
              <a:rPr lang="en-US" sz="3200" dirty="0"/>
              <a:t>Contractor is liable for any accident without this letter</a:t>
            </a:r>
          </a:p>
          <a:p>
            <a:pPr eaLnBrk="1" hangingPunct="1">
              <a:lnSpc>
                <a:spcPct val="90000"/>
              </a:lnSpc>
              <a:buNone/>
            </a:pPr>
            <a:endParaRPr lang="en-US" sz="3600" dirty="0"/>
          </a:p>
        </p:txBody>
      </p:sp>
      <p:sp>
        <p:nvSpPr>
          <p:cNvPr id="28674" name="Rectangle 2"/>
          <p:cNvSpPr>
            <a:spLocks noGrp="1" noChangeArrowheads="1"/>
          </p:cNvSpPr>
          <p:nvPr>
            <p:ph type="title"/>
          </p:nvPr>
        </p:nvSpPr>
        <p:spPr>
          <a:xfrm>
            <a:off x="0" y="152400"/>
            <a:ext cx="9144000" cy="914400"/>
          </a:xfrm>
        </p:spPr>
        <p:txBody>
          <a:bodyPr>
            <a:noAutofit/>
          </a:bodyPr>
          <a:lstStyle/>
          <a:p>
            <a:pPr algn="ctr" eaLnBrk="1" hangingPunct="1">
              <a:defRPr/>
            </a:pPr>
            <a:r>
              <a:rPr lang="en-US" sz="4000" dirty="0"/>
              <a:t>Request for Notice to Proceed / Start</a:t>
            </a:r>
          </a:p>
        </p:txBody>
      </p:sp>
      <p:sp>
        <p:nvSpPr>
          <p:cNvPr id="4" name="TextBox 3"/>
          <p:cNvSpPr txBox="1"/>
          <p:nvPr/>
        </p:nvSpPr>
        <p:spPr>
          <a:xfrm>
            <a:off x="5638800" y="5378150"/>
            <a:ext cx="3276600" cy="523220"/>
          </a:xfrm>
          <a:prstGeom prst="rect">
            <a:avLst/>
          </a:prstGeom>
          <a:noFill/>
        </p:spPr>
        <p:txBody>
          <a:bodyPr wrap="square" rtlCol="0">
            <a:spAutoFit/>
          </a:bodyPr>
          <a:lstStyle/>
          <a:p>
            <a:r>
              <a:rPr lang="en-US" sz="2800" dirty="0">
                <a:latin typeface="+mj-lt"/>
              </a:rPr>
              <a:t>* See SWIG 8-1-25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3074"/>
          <p:cNvSpPr>
            <a:spLocks noGrp="1" noChangeArrowheads="1"/>
          </p:cNvSpPr>
          <p:nvPr>
            <p:ph type="title"/>
          </p:nvPr>
        </p:nvSpPr>
        <p:spPr>
          <a:xfrm>
            <a:off x="36443" y="152400"/>
            <a:ext cx="8991600" cy="609600"/>
          </a:xfrm>
        </p:spPr>
        <p:txBody>
          <a:bodyPr rtlCol="0">
            <a:noAutofit/>
          </a:bodyPr>
          <a:lstStyle/>
          <a:p>
            <a:pPr algn="ctr" eaLnBrk="1" fontAlgn="auto" hangingPunct="1">
              <a:spcAft>
                <a:spcPts val="0"/>
              </a:spcAft>
              <a:defRPr/>
            </a:pPr>
            <a:r>
              <a:rPr lang="en-US" sz="3600" dirty="0"/>
              <a:t>Field Office Files - Hard Copy Required</a:t>
            </a:r>
          </a:p>
        </p:txBody>
      </p:sp>
      <p:sp>
        <p:nvSpPr>
          <p:cNvPr id="89091" name="Rectangle 3075"/>
          <p:cNvSpPr>
            <a:spLocks noGrp="1" noChangeArrowheads="1"/>
          </p:cNvSpPr>
          <p:nvPr>
            <p:ph idx="1"/>
          </p:nvPr>
        </p:nvSpPr>
        <p:spPr>
          <a:xfrm>
            <a:off x="284093" y="990600"/>
            <a:ext cx="8496300" cy="4572000"/>
          </a:xfrm>
        </p:spPr>
        <p:txBody>
          <a:bodyPr rtlCol="0">
            <a:normAutofit fontScale="92500" lnSpcReduction="20000"/>
          </a:bodyPr>
          <a:lstStyle/>
          <a:p>
            <a:pPr>
              <a:defRPr/>
            </a:pPr>
            <a:r>
              <a:rPr lang="en-US" sz="3200" dirty="0"/>
              <a:t>ECIP Binder – Environmental Commitments, 401 / 404 Permits (if applicable), ECIP including amendments, etc</a:t>
            </a:r>
          </a:p>
          <a:p>
            <a:pPr>
              <a:defRPr/>
            </a:pPr>
            <a:r>
              <a:rPr lang="en-US" sz="3200" dirty="0"/>
              <a:t>Materials documentation / QMP Plans</a:t>
            </a:r>
          </a:p>
          <a:p>
            <a:pPr>
              <a:defRPr/>
            </a:pPr>
            <a:r>
              <a:rPr lang="en-US" sz="3200" dirty="0"/>
              <a:t>Contract Modifications</a:t>
            </a:r>
          </a:p>
          <a:p>
            <a:pPr>
              <a:defRPr/>
            </a:pPr>
            <a:r>
              <a:rPr lang="en-US" sz="3200" dirty="0"/>
              <a:t>Line of Communication Form (DOT &amp; Contractor Contacts)</a:t>
            </a:r>
          </a:p>
          <a:p>
            <a:pPr>
              <a:defRPr/>
            </a:pPr>
            <a:r>
              <a:rPr lang="en-US" sz="3200" dirty="0"/>
              <a:t>Wage board &amp; all required documents</a:t>
            </a:r>
          </a:p>
          <a:p>
            <a:pPr>
              <a:defRPr/>
            </a:pPr>
            <a:r>
              <a:rPr lang="en-US" sz="3200" dirty="0"/>
              <a:t>Site Health form with emergency contact info</a:t>
            </a:r>
          </a:p>
          <a:p>
            <a:pPr>
              <a:defRPr/>
            </a:pPr>
            <a:r>
              <a:rPr lang="en-US" sz="3200" dirty="0"/>
              <a:t>SWR Construction Administration Guide &amp; Flowcharts</a:t>
            </a:r>
          </a:p>
          <a:p>
            <a:pPr eaLnBrk="1" fontAlgn="auto" hangingPunct="1">
              <a:lnSpc>
                <a:spcPct val="90000"/>
              </a:lnSpc>
              <a:spcAft>
                <a:spcPts val="0"/>
              </a:spcAft>
              <a:buFont typeface="Wingdings" pitchFamily="2" charset="2"/>
              <a:buNone/>
              <a:defRPr/>
            </a:pPr>
            <a:endParaRPr lang="en-US" dirty="0"/>
          </a:p>
        </p:txBody>
      </p:sp>
      <p:sp>
        <p:nvSpPr>
          <p:cNvPr id="4" name="TextBox 3"/>
          <p:cNvSpPr txBox="1"/>
          <p:nvPr/>
        </p:nvSpPr>
        <p:spPr>
          <a:xfrm>
            <a:off x="5638800" y="5378150"/>
            <a:ext cx="3276600" cy="523220"/>
          </a:xfrm>
          <a:prstGeom prst="rect">
            <a:avLst/>
          </a:prstGeom>
          <a:noFill/>
        </p:spPr>
        <p:txBody>
          <a:bodyPr wrap="square" rtlCol="0">
            <a:spAutoFit/>
          </a:bodyPr>
          <a:lstStyle/>
          <a:p>
            <a:r>
              <a:rPr lang="en-US" sz="2800" dirty="0">
                <a:latin typeface="+mj-lt"/>
              </a:rPr>
              <a:t>* See SWIG 8-1-20</a:t>
            </a:r>
          </a:p>
        </p:txBody>
      </p:sp>
    </p:spTree>
    <p:extLst>
      <p:ext uri="{BB962C8B-B14F-4D97-AF65-F5344CB8AC3E}">
        <p14:creationId xmlns:p14="http://schemas.microsoft.com/office/powerpoint/2010/main" val="3819636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3074"/>
          <p:cNvSpPr>
            <a:spLocks noGrp="1" noChangeArrowheads="1"/>
          </p:cNvSpPr>
          <p:nvPr>
            <p:ph type="title"/>
          </p:nvPr>
        </p:nvSpPr>
        <p:spPr>
          <a:xfrm>
            <a:off x="36443" y="0"/>
            <a:ext cx="8991600" cy="609600"/>
          </a:xfrm>
        </p:spPr>
        <p:txBody>
          <a:bodyPr rtlCol="0">
            <a:noAutofit/>
          </a:bodyPr>
          <a:lstStyle/>
          <a:p>
            <a:pPr algn="ctr" eaLnBrk="1" fontAlgn="auto" hangingPunct="1">
              <a:spcAft>
                <a:spcPts val="0"/>
              </a:spcAft>
              <a:defRPr/>
            </a:pPr>
            <a:r>
              <a:rPr lang="en-US" sz="3600" dirty="0"/>
              <a:t>Field Office Files – Electronic Files</a:t>
            </a:r>
          </a:p>
        </p:txBody>
      </p:sp>
      <p:sp>
        <p:nvSpPr>
          <p:cNvPr id="89091" name="Rectangle 3075"/>
          <p:cNvSpPr>
            <a:spLocks noGrp="1" noChangeArrowheads="1"/>
          </p:cNvSpPr>
          <p:nvPr>
            <p:ph idx="1"/>
          </p:nvPr>
        </p:nvSpPr>
        <p:spPr>
          <a:xfrm>
            <a:off x="284093" y="609600"/>
            <a:ext cx="8496300" cy="5257800"/>
          </a:xfrm>
        </p:spPr>
        <p:txBody>
          <a:bodyPr rtlCol="0">
            <a:normAutofit/>
          </a:bodyPr>
          <a:lstStyle/>
          <a:p>
            <a:pPr fontAlgn="auto">
              <a:lnSpc>
                <a:spcPct val="90000"/>
              </a:lnSpc>
              <a:spcAft>
                <a:spcPts val="0"/>
              </a:spcAft>
              <a:defRPr/>
            </a:pPr>
            <a:r>
              <a:rPr lang="en-US" sz="3000" dirty="0"/>
              <a:t>Plan letter</a:t>
            </a:r>
          </a:p>
          <a:p>
            <a:pPr fontAlgn="auto">
              <a:lnSpc>
                <a:spcPct val="90000"/>
              </a:lnSpc>
              <a:spcAft>
                <a:spcPts val="0"/>
              </a:spcAft>
              <a:defRPr/>
            </a:pPr>
            <a:r>
              <a:rPr lang="en-US" sz="3000" dirty="0"/>
              <a:t>Environmental Commitments</a:t>
            </a:r>
          </a:p>
          <a:p>
            <a:pPr fontAlgn="auto">
              <a:lnSpc>
                <a:spcPct val="90000"/>
              </a:lnSpc>
              <a:spcAft>
                <a:spcPts val="0"/>
              </a:spcAft>
              <a:defRPr/>
            </a:pPr>
            <a:r>
              <a:rPr lang="en-US" sz="3000" dirty="0"/>
              <a:t>Time Chart</a:t>
            </a:r>
          </a:p>
          <a:p>
            <a:pPr fontAlgn="auto">
              <a:lnSpc>
                <a:spcPct val="90000"/>
              </a:lnSpc>
              <a:spcAft>
                <a:spcPts val="0"/>
              </a:spcAft>
              <a:defRPr/>
            </a:pPr>
            <a:r>
              <a:rPr lang="en-US" sz="3000" dirty="0"/>
              <a:t>Notes to Construction Engineer</a:t>
            </a:r>
          </a:p>
          <a:p>
            <a:pPr fontAlgn="auto">
              <a:lnSpc>
                <a:spcPct val="90000"/>
              </a:lnSpc>
              <a:spcAft>
                <a:spcPts val="0"/>
              </a:spcAft>
              <a:defRPr/>
            </a:pPr>
            <a:r>
              <a:rPr lang="en-US" sz="3000" dirty="0"/>
              <a:t>Real Estate commitments</a:t>
            </a:r>
          </a:p>
          <a:p>
            <a:pPr fontAlgn="auto">
              <a:lnSpc>
                <a:spcPct val="90000"/>
              </a:lnSpc>
              <a:spcAft>
                <a:spcPts val="0"/>
              </a:spcAft>
              <a:defRPr/>
            </a:pPr>
            <a:r>
              <a:rPr lang="en-US" sz="3000" dirty="0"/>
              <a:t>Wetland Tracking Form / 401 &amp; 404 Permits</a:t>
            </a:r>
          </a:p>
          <a:p>
            <a:pPr fontAlgn="auto">
              <a:lnSpc>
                <a:spcPct val="90000"/>
              </a:lnSpc>
              <a:spcAft>
                <a:spcPts val="0"/>
              </a:spcAft>
              <a:defRPr/>
            </a:pPr>
            <a:r>
              <a:rPr lang="en-US" sz="3000" dirty="0"/>
              <a:t>Utility Work Plans and Permits</a:t>
            </a:r>
          </a:p>
          <a:p>
            <a:pPr fontAlgn="auto">
              <a:lnSpc>
                <a:spcPct val="90000"/>
              </a:lnSpc>
              <a:spcAft>
                <a:spcPts val="0"/>
              </a:spcAft>
              <a:defRPr/>
            </a:pPr>
            <a:r>
              <a:rPr lang="en-US" sz="3000" dirty="0"/>
              <a:t>State / Municipal agreements (SMFA / SMMA)</a:t>
            </a:r>
          </a:p>
          <a:p>
            <a:pPr fontAlgn="auto">
              <a:lnSpc>
                <a:spcPct val="90000"/>
              </a:lnSpc>
              <a:spcAft>
                <a:spcPts val="0"/>
              </a:spcAft>
              <a:defRPr/>
            </a:pPr>
            <a:r>
              <a:rPr lang="en-US" sz="3000" dirty="0"/>
              <a:t>TMP</a:t>
            </a:r>
          </a:p>
          <a:p>
            <a:pPr fontAlgn="auto">
              <a:lnSpc>
                <a:spcPct val="90000"/>
              </a:lnSpc>
              <a:spcAft>
                <a:spcPts val="0"/>
              </a:spcAft>
              <a:defRPr/>
            </a:pPr>
            <a:r>
              <a:rPr lang="en-US" sz="3000" dirty="0"/>
              <a:t>IMP &amp; who to contact for incidents - ETO plan protocols RIMC / Duty officers</a:t>
            </a:r>
          </a:p>
        </p:txBody>
      </p:sp>
      <p:sp>
        <p:nvSpPr>
          <p:cNvPr id="4" name="TextBox 3"/>
          <p:cNvSpPr txBox="1"/>
          <p:nvPr/>
        </p:nvSpPr>
        <p:spPr>
          <a:xfrm>
            <a:off x="5854700" y="5715000"/>
            <a:ext cx="3276600" cy="523220"/>
          </a:xfrm>
          <a:prstGeom prst="rect">
            <a:avLst/>
          </a:prstGeom>
          <a:noFill/>
        </p:spPr>
        <p:txBody>
          <a:bodyPr wrap="square" rtlCol="0">
            <a:spAutoFit/>
          </a:bodyPr>
          <a:lstStyle/>
          <a:p>
            <a:r>
              <a:rPr lang="en-US" sz="2800" dirty="0">
                <a:latin typeface="+mj-lt"/>
              </a:rPr>
              <a:t>* See SWIG 8-1-1</a:t>
            </a:r>
          </a:p>
        </p:txBody>
      </p:sp>
    </p:spTree>
    <p:extLst>
      <p:ext uri="{BB962C8B-B14F-4D97-AF65-F5344CB8AC3E}">
        <p14:creationId xmlns:p14="http://schemas.microsoft.com/office/powerpoint/2010/main" val="4291801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075"/>
          <p:cNvSpPr>
            <a:spLocks noGrp="1" noChangeArrowheads="1"/>
          </p:cNvSpPr>
          <p:nvPr>
            <p:ph idx="1"/>
          </p:nvPr>
        </p:nvSpPr>
        <p:spPr>
          <a:xfrm>
            <a:off x="115614" y="1219200"/>
            <a:ext cx="8991600" cy="4495800"/>
          </a:xfrm>
        </p:spPr>
        <p:txBody>
          <a:bodyPr/>
          <a:lstStyle/>
          <a:p>
            <a:pPr eaLnBrk="1" hangingPunct="1">
              <a:lnSpc>
                <a:spcPct val="90000"/>
              </a:lnSpc>
            </a:pPr>
            <a:r>
              <a:rPr lang="en-US" sz="2400" b="1" dirty="0"/>
              <a:t>N:\PDS\Pantry 2018\SWR (All SW Region specific files now in SWIG) – around March 5th</a:t>
            </a:r>
          </a:p>
          <a:p>
            <a:pPr eaLnBrk="1" hangingPunct="1">
              <a:lnSpc>
                <a:spcPct val="90000"/>
              </a:lnSpc>
            </a:pPr>
            <a:r>
              <a:rPr lang="en-US" sz="2400" b="1" dirty="0"/>
              <a:t>2018 Pantry and Field Manager – loaded by IT support staff prior to construction start</a:t>
            </a:r>
          </a:p>
          <a:p>
            <a:pPr lvl="1" eaLnBrk="1" hangingPunct="1">
              <a:lnSpc>
                <a:spcPct val="90000"/>
              </a:lnSpc>
            </a:pPr>
            <a:r>
              <a:rPr lang="en-US" sz="2400" b="1" dirty="0"/>
              <a:t>Contact BIT L2 ACM Support Staff (FSUG p 53)</a:t>
            </a:r>
          </a:p>
          <a:p>
            <a:pPr eaLnBrk="1" hangingPunct="1">
              <a:lnSpc>
                <a:spcPct val="90000"/>
              </a:lnSpc>
            </a:pPr>
            <a:r>
              <a:rPr lang="en-US" sz="2400" b="1" dirty="0"/>
              <a:t>2018 Field Software User’s Guide (FSUG) - In Statewide Pantry Manuals &amp; Guides – March 5, 2018</a:t>
            </a:r>
          </a:p>
          <a:p>
            <a:pPr eaLnBrk="1" hangingPunct="1">
              <a:lnSpc>
                <a:spcPct val="90000"/>
              </a:lnSpc>
            </a:pPr>
            <a:r>
              <a:rPr lang="en-US" sz="2400" b="1" dirty="0"/>
              <a:t>Kelly Addison transfers &amp; archives all contracts for all SWR offices including local program</a:t>
            </a:r>
          </a:p>
          <a:p>
            <a:pPr eaLnBrk="1" hangingPunct="1">
              <a:lnSpc>
                <a:spcPct val="90000"/>
              </a:lnSpc>
            </a:pPr>
            <a:r>
              <a:rPr lang="en-US" sz="2400" b="1" dirty="0"/>
              <a:t>Pantry – use ONLY 2018 files! </a:t>
            </a:r>
          </a:p>
          <a:p>
            <a:pPr eaLnBrk="1" hangingPunct="1">
              <a:lnSpc>
                <a:spcPct val="90000"/>
              </a:lnSpc>
            </a:pPr>
            <a:r>
              <a:rPr lang="en-US" sz="2400" b="1" dirty="0"/>
              <a:t>Delete old CAG, Flowcharts, FSUG, </a:t>
            </a:r>
            <a:r>
              <a:rPr lang="en-US" sz="2400" b="1" dirty="0" err="1"/>
              <a:t>etc</a:t>
            </a:r>
            <a:r>
              <a:rPr lang="en-US" sz="2400" b="1" dirty="0"/>
              <a:t> from C drive,  desktop, </a:t>
            </a:r>
            <a:r>
              <a:rPr lang="en-US" sz="2400" b="1" dirty="0" err="1"/>
              <a:t>etc</a:t>
            </a:r>
            <a:r>
              <a:rPr lang="en-US" sz="2400" b="1" dirty="0"/>
              <a:t> and replace with NEW</a:t>
            </a:r>
          </a:p>
          <a:p>
            <a:pPr eaLnBrk="1" hangingPunct="1">
              <a:lnSpc>
                <a:spcPct val="90000"/>
              </a:lnSpc>
              <a:buFont typeface="Wingdings" pitchFamily="2" charset="2"/>
              <a:buNone/>
            </a:pPr>
            <a:endParaRPr lang="en-US" dirty="0"/>
          </a:p>
        </p:txBody>
      </p:sp>
      <p:sp>
        <p:nvSpPr>
          <p:cNvPr id="89090" name="Rectangle 3074"/>
          <p:cNvSpPr>
            <a:spLocks noGrp="1" noChangeArrowheads="1"/>
          </p:cNvSpPr>
          <p:nvPr>
            <p:ph type="title"/>
          </p:nvPr>
        </p:nvSpPr>
        <p:spPr>
          <a:xfrm>
            <a:off x="191814" y="0"/>
            <a:ext cx="8839200" cy="1219200"/>
          </a:xfrm>
        </p:spPr>
        <p:txBody>
          <a:bodyPr rtlCol="0">
            <a:noAutofit/>
          </a:bodyPr>
          <a:lstStyle/>
          <a:p>
            <a:pPr algn="ctr" eaLnBrk="1" fontAlgn="auto" hangingPunct="1">
              <a:spcAft>
                <a:spcPts val="0"/>
              </a:spcAft>
              <a:defRPr/>
            </a:pPr>
            <a:r>
              <a:rPr lang="en-US" sz="4400" dirty="0"/>
              <a:t>  </a:t>
            </a:r>
            <a:r>
              <a:rPr lang="en-US" sz="3600" dirty="0"/>
              <a:t>Pantry / SWIG </a:t>
            </a:r>
            <a:br>
              <a:rPr lang="en-US" sz="3600" dirty="0"/>
            </a:br>
            <a:r>
              <a:rPr lang="en-US" sz="3600" dirty="0"/>
              <a:t>Field Manager / Project Tracking</a:t>
            </a:r>
          </a:p>
        </p:txBody>
      </p:sp>
      <p:sp>
        <p:nvSpPr>
          <p:cNvPr id="4" name="TextBox 3"/>
          <p:cNvSpPr txBox="1"/>
          <p:nvPr/>
        </p:nvSpPr>
        <p:spPr>
          <a:xfrm>
            <a:off x="5638800" y="5378150"/>
            <a:ext cx="3276600" cy="523220"/>
          </a:xfrm>
          <a:prstGeom prst="rect">
            <a:avLst/>
          </a:prstGeom>
          <a:noFill/>
        </p:spPr>
        <p:txBody>
          <a:bodyPr wrap="square" rtlCol="0">
            <a:spAutoFit/>
          </a:bodyPr>
          <a:lstStyle/>
          <a:p>
            <a:r>
              <a:rPr lang="en-US" sz="2800" dirty="0">
                <a:latin typeface="+mj-lt"/>
              </a:rPr>
              <a:t>* See SWIG 8-1-1</a:t>
            </a:r>
          </a:p>
        </p:txBody>
      </p:sp>
    </p:spTree>
    <p:extLst>
      <p:ext uri="{BB962C8B-B14F-4D97-AF65-F5344CB8AC3E}">
        <p14:creationId xmlns:p14="http://schemas.microsoft.com/office/powerpoint/2010/main" val="33710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0"/>
            <a:ext cx="6934200" cy="838200"/>
          </a:xfrm>
        </p:spPr>
        <p:txBody>
          <a:bodyPr/>
          <a:lstStyle/>
          <a:p>
            <a:pPr algn="ctr"/>
            <a:r>
              <a:rPr lang="en-US" dirty="0"/>
              <a:t>SWIG reference doc</a:t>
            </a:r>
          </a:p>
        </p:txBody>
      </p:sp>
      <p:sp>
        <p:nvSpPr>
          <p:cNvPr id="5" name="TextBox 4"/>
          <p:cNvSpPr txBox="1"/>
          <p:nvPr/>
        </p:nvSpPr>
        <p:spPr>
          <a:xfrm>
            <a:off x="609600" y="4953000"/>
            <a:ext cx="3276600" cy="523220"/>
          </a:xfrm>
          <a:prstGeom prst="rect">
            <a:avLst/>
          </a:prstGeom>
          <a:noFill/>
        </p:spPr>
        <p:txBody>
          <a:bodyPr wrap="square" rtlCol="0">
            <a:spAutoFit/>
          </a:bodyPr>
          <a:lstStyle/>
          <a:p>
            <a:r>
              <a:rPr lang="en-US" sz="2800" dirty="0">
                <a:latin typeface="+mj-lt"/>
              </a:rPr>
              <a:t>* See SWIG 8-1-1</a:t>
            </a:r>
          </a:p>
        </p:txBody>
      </p:sp>
      <p:sp>
        <p:nvSpPr>
          <p:cNvPr id="6" name="TextBox 5"/>
          <p:cNvSpPr txBox="1"/>
          <p:nvPr/>
        </p:nvSpPr>
        <p:spPr>
          <a:xfrm>
            <a:off x="304800" y="1447800"/>
            <a:ext cx="4343400" cy="2400657"/>
          </a:xfrm>
          <a:prstGeom prst="rect">
            <a:avLst/>
          </a:prstGeom>
          <a:noFill/>
        </p:spPr>
        <p:txBody>
          <a:bodyPr wrap="square" rtlCol="0">
            <a:spAutoFit/>
          </a:bodyPr>
          <a:lstStyle/>
          <a:p>
            <a:r>
              <a:rPr lang="en-US" sz="3000" dirty="0">
                <a:latin typeface="+mj-lt"/>
              </a:rPr>
              <a:t>This file is included in your PE Packet, and is the only document that  remains in Pantry SW Region Specific</a:t>
            </a:r>
          </a:p>
        </p:txBody>
      </p:sp>
      <p:pic>
        <p:nvPicPr>
          <p:cNvPr id="2" name="Picture 1">
            <a:extLst>
              <a:ext uri="{FF2B5EF4-FFF2-40B4-BE49-F238E27FC236}">
                <a16:creationId xmlns:a16="http://schemas.microsoft.com/office/drawing/2014/main" id="{709B5FB6-3A41-4A53-8538-7FC022DB4A02}"/>
              </a:ext>
            </a:extLst>
          </p:cNvPr>
          <p:cNvPicPr>
            <a:picLocks noChangeAspect="1"/>
          </p:cNvPicPr>
          <p:nvPr/>
        </p:nvPicPr>
        <p:blipFill>
          <a:blip r:embed="rId3"/>
          <a:stretch>
            <a:fillRect/>
          </a:stretch>
        </p:blipFill>
        <p:spPr>
          <a:xfrm>
            <a:off x="4969134" y="849923"/>
            <a:ext cx="3567399" cy="4788877"/>
          </a:xfrm>
          <a:prstGeom prst="rect">
            <a:avLst/>
          </a:prstGeom>
          <a:ln w="38100">
            <a:solidFill>
              <a:schemeClr val="accent1"/>
            </a:solidFill>
          </a:ln>
        </p:spPr>
      </p:pic>
    </p:spTree>
    <p:extLst>
      <p:ext uri="{BB962C8B-B14F-4D97-AF65-F5344CB8AC3E}">
        <p14:creationId xmlns:p14="http://schemas.microsoft.com/office/powerpoint/2010/main" val="298978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772400" cy="4419600"/>
          </a:xfrm>
        </p:spPr>
        <p:txBody>
          <a:bodyPr/>
          <a:lstStyle/>
          <a:p>
            <a:r>
              <a:rPr lang="en-US" sz="3200" dirty="0"/>
              <a:t>FieldManager Entries</a:t>
            </a:r>
          </a:p>
          <a:p>
            <a:r>
              <a:rPr lang="en-US" sz="3200" dirty="0"/>
              <a:t>Weekly Construction Progress Meetings</a:t>
            </a:r>
          </a:p>
          <a:p>
            <a:r>
              <a:rPr lang="en-US" sz="3200" dirty="0"/>
              <a:t>Contract Modifications</a:t>
            </a:r>
          </a:p>
          <a:p>
            <a:r>
              <a:rPr lang="en-US" sz="3200" dirty="0"/>
              <a:t>Claims</a:t>
            </a:r>
          </a:p>
          <a:p>
            <a:r>
              <a:rPr lang="en-US" sz="3200" dirty="0"/>
              <a:t>Cold Weather Paving</a:t>
            </a:r>
          </a:p>
          <a:p>
            <a:r>
              <a:rPr lang="en-US" sz="3200" dirty="0"/>
              <a:t>Punch List</a:t>
            </a:r>
          </a:p>
          <a:p>
            <a:r>
              <a:rPr lang="en-US" sz="3200" dirty="0"/>
              <a:t>Partial Acceptance</a:t>
            </a:r>
          </a:p>
          <a:p>
            <a:pPr marL="109537" indent="0">
              <a:buNone/>
            </a:pPr>
            <a:r>
              <a:rPr lang="en-US" sz="1800" dirty="0"/>
              <a:t>	          *Refer to SWR Constr Admin Guide </a:t>
            </a:r>
            <a:r>
              <a:rPr lang="en-US" sz="1800" dirty="0">
                <a:solidFill>
                  <a:srgbClr val="C00000"/>
                </a:solidFill>
              </a:rPr>
              <a:t>p 3-8 </a:t>
            </a:r>
            <a:r>
              <a:rPr lang="en-US" sz="1800" dirty="0"/>
              <a:t>&amp; Flowchart II</a:t>
            </a:r>
          </a:p>
        </p:txBody>
      </p:sp>
      <p:sp>
        <p:nvSpPr>
          <p:cNvPr id="2" name="Title 1"/>
          <p:cNvSpPr>
            <a:spLocks noGrp="1"/>
          </p:cNvSpPr>
          <p:nvPr>
            <p:ph type="title"/>
          </p:nvPr>
        </p:nvSpPr>
        <p:spPr>
          <a:xfrm>
            <a:off x="685800" y="76200"/>
            <a:ext cx="7772400" cy="914400"/>
          </a:xfrm>
        </p:spPr>
        <p:txBody>
          <a:bodyPr>
            <a:normAutofit/>
          </a:bodyPr>
          <a:lstStyle/>
          <a:p>
            <a:pPr algn="ctr"/>
            <a:r>
              <a:rPr lang="en-US" sz="4400" dirty="0">
                <a:solidFill>
                  <a:srgbClr val="FF0000"/>
                </a:solidFill>
              </a:rPr>
              <a:t> II - During Construction</a:t>
            </a:r>
          </a:p>
        </p:txBody>
      </p:sp>
    </p:spTree>
    <p:extLst>
      <p:ext uri="{BB962C8B-B14F-4D97-AF65-F5344CB8AC3E}">
        <p14:creationId xmlns:p14="http://schemas.microsoft.com/office/powerpoint/2010/main" val="101599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438400"/>
            <a:ext cx="7924800" cy="2743200"/>
          </a:xfrm>
        </p:spPr>
        <p:txBody>
          <a:bodyPr/>
          <a:lstStyle/>
          <a:p>
            <a:r>
              <a:rPr lang="en-US" sz="4400" dirty="0"/>
              <a:t>Construction Project Start-Up</a:t>
            </a:r>
          </a:p>
          <a:p>
            <a:r>
              <a:rPr lang="en-US" sz="4400" dirty="0"/>
              <a:t>During Construction</a:t>
            </a:r>
          </a:p>
          <a:p>
            <a:r>
              <a:rPr lang="en-US" sz="4400" dirty="0"/>
              <a:t>Finals Dates &amp; Records</a:t>
            </a:r>
          </a:p>
        </p:txBody>
      </p:sp>
      <p:sp>
        <p:nvSpPr>
          <p:cNvPr id="2" name="Title 1"/>
          <p:cNvSpPr>
            <a:spLocks noGrp="1"/>
          </p:cNvSpPr>
          <p:nvPr>
            <p:ph type="title"/>
          </p:nvPr>
        </p:nvSpPr>
        <p:spPr>
          <a:xfrm>
            <a:off x="381000" y="533400"/>
            <a:ext cx="8077200" cy="1524000"/>
          </a:xfrm>
        </p:spPr>
        <p:txBody>
          <a:bodyPr>
            <a:normAutofit/>
          </a:bodyPr>
          <a:lstStyle/>
          <a:p>
            <a:pPr algn="ctr"/>
            <a:r>
              <a:rPr lang="en-US" sz="4400" dirty="0"/>
              <a:t>SWR Construction Administration Process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772400" cy="4419600"/>
          </a:xfrm>
        </p:spPr>
        <p:txBody>
          <a:bodyPr/>
          <a:lstStyle/>
          <a:p>
            <a:r>
              <a:rPr lang="en-US" sz="2800" dirty="0"/>
              <a:t>Daily Diaries</a:t>
            </a:r>
          </a:p>
          <a:p>
            <a:pPr lvl="1"/>
            <a:r>
              <a:rPr lang="en-US" sz="2800" dirty="0"/>
              <a:t>Required for each calendar day, including weekends</a:t>
            </a:r>
          </a:p>
          <a:p>
            <a:r>
              <a:rPr lang="en-US" sz="2800" dirty="0"/>
              <a:t>Inspector’s Daily Report</a:t>
            </a:r>
          </a:p>
          <a:p>
            <a:pPr lvl="1"/>
            <a:r>
              <a:rPr lang="en-US" sz="2800" dirty="0"/>
              <a:t>Required for each day the contractor works</a:t>
            </a:r>
          </a:p>
          <a:p>
            <a:r>
              <a:rPr lang="en-US" sz="2800" dirty="0"/>
              <a:t>Project Engineer is responsible for accuracy of postings</a:t>
            </a:r>
          </a:p>
          <a:p>
            <a:r>
              <a:rPr lang="en-US" sz="2800" dirty="0"/>
              <a:t>FN to pdf, cuts off data – PT to pdf, diary  complete.  If print, print from PT </a:t>
            </a:r>
          </a:p>
          <a:p>
            <a:endParaRPr lang="en-US" sz="2800" dirty="0"/>
          </a:p>
        </p:txBody>
      </p:sp>
      <p:sp>
        <p:nvSpPr>
          <p:cNvPr id="2" name="Title 1"/>
          <p:cNvSpPr>
            <a:spLocks noGrp="1"/>
          </p:cNvSpPr>
          <p:nvPr>
            <p:ph type="title"/>
          </p:nvPr>
        </p:nvSpPr>
        <p:spPr>
          <a:xfrm>
            <a:off x="685800" y="76200"/>
            <a:ext cx="7772400" cy="838200"/>
          </a:xfrm>
        </p:spPr>
        <p:txBody>
          <a:bodyPr>
            <a:normAutofit/>
          </a:bodyPr>
          <a:lstStyle/>
          <a:p>
            <a:pPr algn="ctr"/>
            <a:r>
              <a:rPr lang="en-US" sz="4400" dirty="0"/>
              <a:t>Field Manager – Entries</a:t>
            </a:r>
            <a:endParaRPr lang="en-US" sz="44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4572000"/>
          </a:xfrm>
        </p:spPr>
        <p:txBody>
          <a:bodyPr/>
          <a:lstStyle/>
          <a:p>
            <a:r>
              <a:rPr lang="en-US" sz="2800" dirty="0"/>
              <a:t>Estimates typically sent every two weeks ($1000 minimum)</a:t>
            </a:r>
          </a:p>
          <a:p>
            <a:r>
              <a:rPr lang="en-US" sz="2800" dirty="0"/>
              <a:t>Remember to enter “Date to Date” or “FY” on ALL estimates (Intermediate, SF &amp; FE) – FSUG p 18</a:t>
            </a:r>
          </a:p>
          <a:p>
            <a:r>
              <a:rPr lang="en-US" sz="2800" dirty="0"/>
              <a:t>Project Engineers please double-check estimates before generating and sending for approval / need to reduce denials (rollbacks)</a:t>
            </a:r>
          </a:p>
          <a:p>
            <a:r>
              <a:rPr lang="en-US" sz="2800" dirty="0"/>
              <a:t>DO NOT send negative estimates without PM approval!</a:t>
            </a:r>
          </a:p>
          <a:p>
            <a:r>
              <a:rPr lang="en-US" sz="2800" dirty="0"/>
              <a:t>Post in Field Office, email to Prime if requested</a:t>
            </a:r>
          </a:p>
          <a:p>
            <a:r>
              <a:rPr lang="en-US" sz="2800" dirty="0"/>
              <a:t>Field Software User’s Guide (FSUG) p 18-20</a:t>
            </a:r>
          </a:p>
        </p:txBody>
      </p:sp>
      <p:sp>
        <p:nvSpPr>
          <p:cNvPr id="2" name="Title 1"/>
          <p:cNvSpPr>
            <a:spLocks noGrp="1"/>
          </p:cNvSpPr>
          <p:nvPr>
            <p:ph type="title"/>
          </p:nvPr>
        </p:nvSpPr>
        <p:spPr>
          <a:xfrm>
            <a:off x="685800" y="0"/>
            <a:ext cx="7772400" cy="838200"/>
          </a:xfrm>
        </p:spPr>
        <p:txBody>
          <a:bodyPr>
            <a:normAutofit/>
          </a:bodyPr>
          <a:lstStyle/>
          <a:p>
            <a:pPr algn="ctr"/>
            <a:r>
              <a:rPr lang="en-US" sz="4400" dirty="0"/>
              <a:t>Field Manager Estimates</a:t>
            </a:r>
            <a:endParaRPr lang="en-US" sz="4400" dirty="0">
              <a:solidFill>
                <a:srgbClr val="FF0000"/>
              </a:solidFill>
            </a:endParaRPr>
          </a:p>
        </p:txBody>
      </p:sp>
    </p:spTree>
    <p:extLst>
      <p:ext uri="{BB962C8B-B14F-4D97-AF65-F5344CB8AC3E}">
        <p14:creationId xmlns:p14="http://schemas.microsoft.com/office/powerpoint/2010/main" val="647923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075"/>
          <p:cNvSpPr>
            <a:spLocks noGrp="1" noChangeArrowheads="1"/>
          </p:cNvSpPr>
          <p:nvPr>
            <p:ph idx="1"/>
          </p:nvPr>
        </p:nvSpPr>
        <p:spPr>
          <a:xfrm>
            <a:off x="152400" y="846936"/>
            <a:ext cx="8839200" cy="4705350"/>
          </a:xfrm>
        </p:spPr>
        <p:txBody>
          <a:bodyPr/>
          <a:lstStyle/>
          <a:p>
            <a:pPr eaLnBrk="1" hangingPunct="1">
              <a:lnSpc>
                <a:spcPct val="90000"/>
              </a:lnSpc>
            </a:pPr>
            <a:r>
              <a:rPr lang="en-US" sz="2400" dirty="0"/>
              <a:t>Agenda in SWIG 8-55-1 </a:t>
            </a:r>
          </a:p>
          <a:p>
            <a:pPr lvl="1" eaLnBrk="1" hangingPunct="1">
              <a:lnSpc>
                <a:spcPct val="90000"/>
              </a:lnSpc>
            </a:pPr>
            <a:r>
              <a:rPr lang="en-US" sz="2400" dirty="0"/>
              <a:t>Modify to fit project</a:t>
            </a:r>
          </a:p>
          <a:p>
            <a:pPr eaLnBrk="1" hangingPunct="1">
              <a:lnSpc>
                <a:spcPct val="90000"/>
              </a:lnSpc>
            </a:pPr>
            <a:r>
              <a:rPr lang="en-US" sz="2400" dirty="0"/>
              <a:t>Minutes &amp; attendance taken by Project Engineer</a:t>
            </a:r>
          </a:p>
          <a:p>
            <a:pPr eaLnBrk="1" hangingPunct="1">
              <a:lnSpc>
                <a:spcPct val="90000"/>
              </a:lnSpc>
            </a:pPr>
            <a:r>
              <a:rPr lang="en-US" sz="2400" dirty="0"/>
              <a:t>Contractor to provide 3 week look ahead</a:t>
            </a:r>
          </a:p>
          <a:p>
            <a:pPr eaLnBrk="1" hangingPunct="1">
              <a:lnSpc>
                <a:spcPct val="90000"/>
              </a:lnSpc>
            </a:pPr>
            <a:r>
              <a:rPr lang="en-US" sz="2400" dirty="0"/>
              <a:t>Always discuss materials documentation and running ‘to-do’ list</a:t>
            </a:r>
          </a:p>
          <a:p>
            <a:pPr eaLnBrk="1" hangingPunct="1">
              <a:lnSpc>
                <a:spcPct val="90000"/>
              </a:lnSpc>
            </a:pPr>
            <a:r>
              <a:rPr lang="en-US" sz="2400" dirty="0"/>
              <a:t>PE to distribute minutes weekly (Prime &amp; all attendees)</a:t>
            </a:r>
          </a:p>
          <a:p>
            <a:pPr eaLnBrk="1" hangingPunct="1">
              <a:lnSpc>
                <a:spcPct val="90000"/>
              </a:lnSpc>
            </a:pPr>
            <a:r>
              <a:rPr lang="en-US" sz="2400" dirty="0">
                <a:solidFill>
                  <a:srgbClr val="253D92"/>
                </a:solidFill>
              </a:rPr>
              <a:t>Attach Weekly Statement of Working Days to Minutes</a:t>
            </a:r>
          </a:p>
          <a:p>
            <a:pPr lvl="0">
              <a:buClr>
                <a:srgbClr val="EE0000"/>
              </a:buClr>
            </a:pPr>
            <a:r>
              <a:rPr lang="en-US" sz="2400" dirty="0">
                <a:solidFill>
                  <a:srgbClr val="253D92"/>
                </a:solidFill>
              </a:rPr>
              <a:t>Completion Day Contracts</a:t>
            </a:r>
          </a:p>
          <a:p>
            <a:pPr lvl="1">
              <a:buClr>
                <a:srgbClr val="EE0000"/>
              </a:buClr>
            </a:pPr>
            <a:r>
              <a:rPr lang="en-US" sz="2400" dirty="0">
                <a:solidFill>
                  <a:srgbClr val="253D92"/>
                </a:solidFill>
              </a:rPr>
              <a:t>Discuss schedule at Weekly Meeting</a:t>
            </a:r>
          </a:p>
          <a:p>
            <a:pPr lvl="1">
              <a:buClr>
                <a:srgbClr val="EE0000"/>
              </a:buClr>
            </a:pPr>
            <a:r>
              <a:rPr lang="en-US" sz="2400" dirty="0">
                <a:solidFill>
                  <a:srgbClr val="253D92"/>
                </a:solidFill>
              </a:rPr>
              <a:t>Compare with contractors schedule</a:t>
            </a:r>
          </a:p>
          <a:p>
            <a:pPr lvl="1">
              <a:buClr>
                <a:srgbClr val="EE0000"/>
              </a:buClr>
            </a:pPr>
            <a:r>
              <a:rPr lang="en-US" sz="2400" dirty="0">
                <a:solidFill>
                  <a:srgbClr val="253D92"/>
                </a:solidFill>
              </a:rPr>
              <a:t>Review of adverse weather days monthly</a:t>
            </a:r>
          </a:p>
          <a:p>
            <a:pPr eaLnBrk="1" hangingPunct="1">
              <a:lnSpc>
                <a:spcPct val="90000"/>
              </a:lnSpc>
            </a:pPr>
            <a:endParaRPr lang="en-US" sz="3200" dirty="0"/>
          </a:p>
          <a:p>
            <a:pPr eaLnBrk="1" hangingPunct="1">
              <a:lnSpc>
                <a:spcPct val="90000"/>
              </a:lnSpc>
              <a:buFont typeface="Wingdings" pitchFamily="2" charset="2"/>
              <a:buNone/>
            </a:pPr>
            <a:endParaRPr lang="en-US" dirty="0"/>
          </a:p>
          <a:p>
            <a:pPr eaLnBrk="1" hangingPunct="1">
              <a:lnSpc>
                <a:spcPct val="90000"/>
              </a:lnSpc>
              <a:buFont typeface="Wingdings" pitchFamily="2" charset="2"/>
              <a:buNone/>
            </a:pPr>
            <a:endParaRPr lang="en-US" dirty="0"/>
          </a:p>
        </p:txBody>
      </p:sp>
      <p:sp>
        <p:nvSpPr>
          <p:cNvPr id="89090" name="Rectangle 3074"/>
          <p:cNvSpPr>
            <a:spLocks noGrp="1" noChangeArrowheads="1"/>
          </p:cNvSpPr>
          <p:nvPr>
            <p:ph type="title"/>
          </p:nvPr>
        </p:nvSpPr>
        <p:spPr>
          <a:xfrm>
            <a:off x="304800" y="228600"/>
            <a:ext cx="8534400" cy="685800"/>
          </a:xfrm>
        </p:spPr>
        <p:txBody>
          <a:bodyPr rtlCol="0">
            <a:normAutofit fontScale="90000"/>
          </a:bodyPr>
          <a:lstStyle/>
          <a:p>
            <a:pPr algn="ctr" eaLnBrk="1" fontAlgn="auto" hangingPunct="1">
              <a:spcAft>
                <a:spcPts val="0"/>
              </a:spcAft>
              <a:defRPr/>
            </a:pPr>
            <a:r>
              <a:rPr lang="en-US" sz="4400" dirty="0"/>
              <a:t>Weekly Progress Meeting</a:t>
            </a:r>
          </a:p>
        </p:txBody>
      </p:sp>
      <p:sp>
        <p:nvSpPr>
          <p:cNvPr id="4" name="TextBox 3"/>
          <p:cNvSpPr txBox="1"/>
          <p:nvPr/>
        </p:nvSpPr>
        <p:spPr>
          <a:xfrm>
            <a:off x="5676900" y="5556096"/>
            <a:ext cx="3276600" cy="523220"/>
          </a:xfrm>
          <a:prstGeom prst="rect">
            <a:avLst/>
          </a:prstGeom>
          <a:noFill/>
        </p:spPr>
        <p:txBody>
          <a:bodyPr wrap="square" rtlCol="0">
            <a:spAutoFit/>
          </a:bodyPr>
          <a:lstStyle/>
          <a:p>
            <a:r>
              <a:rPr lang="en-US" sz="2800" dirty="0">
                <a:latin typeface="+mj-lt"/>
              </a:rPr>
              <a:t>* See SWIG 8-55-1</a:t>
            </a:r>
          </a:p>
        </p:txBody>
      </p:sp>
    </p:spTree>
    <p:extLst>
      <p:ext uri="{BB962C8B-B14F-4D97-AF65-F5344CB8AC3E}">
        <p14:creationId xmlns:p14="http://schemas.microsoft.com/office/powerpoint/2010/main" val="1761183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914400"/>
            <a:ext cx="8077200" cy="4876800"/>
          </a:xfrm>
        </p:spPr>
        <p:txBody>
          <a:bodyPr>
            <a:normAutofit lnSpcReduction="10000"/>
          </a:bodyPr>
          <a:lstStyle/>
          <a:p>
            <a:pPr eaLnBrk="1" hangingPunct="1"/>
            <a:r>
              <a:rPr lang="en-US" sz="3600" dirty="0">
                <a:cs typeface="Times New Roman" pitchFamily="18" charset="0"/>
              </a:rPr>
              <a:t>Use 800 Admin Items if applicable</a:t>
            </a:r>
          </a:p>
          <a:p>
            <a:pPr eaLnBrk="1" hangingPunct="1"/>
            <a:r>
              <a:rPr lang="en-US" sz="3600" dirty="0">
                <a:cs typeface="Times New Roman" pitchFamily="18" charset="0"/>
              </a:rPr>
              <a:t>Goal – Complete Contract Mod prior to work, all Mods require a CMJ</a:t>
            </a:r>
          </a:p>
          <a:p>
            <a:r>
              <a:rPr lang="en-US" sz="3600" dirty="0">
                <a:cs typeface="Times New Roman" pitchFamily="18" charset="0"/>
              </a:rPr>
              <a:t>Required Signatures for approval (+/-)</a:t>
            </a:r>
          </a:p>
          <a:p>
            <a:pPr lvl="1"/>
            <a:r>
              <a:rPr lang="en-US" sz="3600" dirty="0">
                <a:cs typeface="Times New Roman" pitchFamily="18" charset="0"/>
              </a:rPr>
              <a:t>$0-$25,000 – PM approves</a:t>
            </a:r>
          </a:p>
          <a:p>
            <a:pPr lvl="1" eaLnBrk="1" hangingPunct="1"/>
            <a:r>
              <a:rPr lang="en-US" sz="3600" dirty="0">
                <a:cs typeface="Times New Roman" pitchFamily="18" charset="0"/>
              </a:rPr>
              <a:t>$25,000 - $50,000 – Supervisor approves</a:t>
            </a:r>
          </a:p>
          <a:p>
            <a:pPr lvl="1"/>
            <a:r>
              <a:rPr lang="en-US" sz="3600" dirty="0">
                <a:cs typeface="Times New Roman" pitchFamily="18" charset="0"/>
              </a:rPr>
              <a:t>$50,000 or more – Chief approves</a:t>
            </a:r>
            <a:endParaRPr lang="en-US" sz="2800" dirty="0"/>
          </a:p>
        </p:txBody>
      </p:sp>
      <p:sp>
        <p:nvSpPr>
          <p:cNvPr id="21506" name="Rectangle 2"/>
          <p:cNvSpPr>
            <a:spLocks noGrp="1" noChangeArrowheads="1"/>
          </p:cNvSpPr>
          <p:nvPr>
            <p:ph type="title"/>
          </p:nvPr>
        </p:nvSpPr>
        <p:spPr>
          <a:xfrm>
            <a:off x="685800" y="0"/>
            <a:ext cx="7772400" cy="990600"/>
          </a:xfrm>
        </p:spPr>
        <p:txBody>
          <a:bodyPr>
            <a:normAutofit/>
          </a:bodyPr>
          <a:lstStyle/>
          <a:p>
            <a:pPr algn="ctr" eaLnBrk="1" hangingPunct="1">
              <a:defRPr/>
            </a:pPr>
            <a:r>
              <a:rPr lang="en-US" sz="4400" dirty="0">
                <a:cs typeface="Times New Roman" pitchFamily="18" charset="0"/>
              </a:rPr>
              <a:t>Contract Mods</a:t>
            </a:r>
          </a:p>
        </p:txBody>
      </p:sp>
      <p:sp>
        <p:nvSpPr>
          <p:cNvPr id="4" name="TextBox 3"/>
          <p:cNvSpPr txBox="1"/>
          <p:nvPr/>
        </p:nvSpPr>
        <p:spPr>
          <a:xfrm>
            <a:off x="5676900" y="5556096"/>
            <a:ext cx="3276600" cy="523220"/>
          </a:xfrm>
          <a:prstGeom prst="rect">
            <a:avLst/>
          </a:prstGeom>
          <a:noFill/>
        </p:spPr>
        <p:txBody>
          <a:bodyPr wrap="square" rtlCol="0">
            <a:spAutoFit/>
          </a:bodyPr>
          <a:lstStyle/>
          <a:p>
            <a:r>
              <a:rPr lang="en-US" sz="2800" dirty="0">
                <a:latin typeface="+mj-lt"/>
              </a:rPr>
              <a:t>* See SWIG 8-10-1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0" y="914400"/>
            <a:ext cx="8991600" cy="4724400"/>
          </a:xfrm>
        </p:spPr>
        <p:txBody>
          <a:bodyPr/>
          <a:lstStyle/>
          <a:p>
            <a:pPr eaLnBrk="1" hangingPunct="1"/>
            <a:r>
              <a:rPr lang="en-US" sz="3200" dirty="0">
                <a:cs typeface="Times New Roman" pitchFamily="18" charset="0"/>
              </a:rPr>
              <a:t>Reason codes are needed for accurate data in analyzing for performance measures</a:t>
            </a:r>
          </a:p>
          <a:p>
            <a:pPr eaLnBrk="1" hangingPunct="1"/>
            <a:r>
              <a:rPr lang="en-US" sz="3200" dirty="0">
                <a:cs typeface="Times New Roman" pitchFamily="18" charset="0"/>
              </a:rPr>
              <a:t>Each bid item will only accept one reason code</a:t>
            </a:r>
          </a:p>
          <a:p>
            <a:pPr eaLnBrk="1" hangingPunct="1"/>
            <a:r>
              <a:rPr lang="en-US" sz="3200" dirty="0">
                <a:cs typeface="Times New Roman" pitchFamily="18" charset="0"/>
              </a:rPr>
              <a:t>Reason code must be first 2 characters in the text box “Reason”</a:t>
            </a:r>
          </a:p>
          <a:p>
            <a:pPr eaLnBrk="1" hangingPunct="1"/>
            <a:r>
              <a:rPr lang="en-US" sz="3200" dirty="0">
                <a:cs typeface="Times New Roman" pitchFamily="18" charset="0"/>
              </a:rPr>
              <a:t>Only use the 7 reason codes found in SWIG 8-10-1, follow the guidance on what each is used for</a:t>
            </a:r>
          </a:p>
          <a:p>
            <a:pPr eaLnBrk="1" hangingPunct="1"/>
            <a:r>
              <a:rPr lang="en-US" sz="3200" dirty="0">
                <a:cs typeface="Times New Roman" pitchFamily="18" charset="0"/>
              </a:rPr>
              <a:t>See Field Software User Guide - </a:t>
            </a:r>
            <a:r>
              <a:rPr lang="en-US" sz="3200" dirty="0">
                <a:solidFill>
                  <a:srgbClr val="C00000"/>
                </a:solidFill>
                <a:cs typeface="Times New Roman" pitchFamily="18" charset="0"/>
              </a:rPr>
              <a:t>p 14</a:t>
            </a:r>
          </a:p>
          <a:p>
            <a:pPr eaLnBrk="1" hangingPunct="1"/>
            <a:endParaRPr lang="en-US" sz="2400" dirty="0"/>
          </a:p>
        </p:txBody>
      </p:sp>
      <p:sp>
        <p:nvSpPr>
          <p:cNvPr id="63490" name="Rectangle 2"/>
          <p:cNvSpPr>
            <a:spLocks noGrp="1" noChangeArrowheads="1"/>
          </p:cNvSpPr>
          <p:nvPr>
            <p:ph type="title"/>
          </p:nvPr>
        </p:nvSpPr>
        <p:spPr>
          <a:xfrm>
            <a:off x="685800" y="76200"/>
            <a:ext cx="7772400" cy="838200"/>
          </a:xfrm>
        </p:spPr>
        <p:txBody>
          <a:bodyPr>
            <a:normAutofit/>
          </a:bodyPr>
          <a:lstStyle/>
          <a:p>
            <a:pPr algn="ctr" eaLnBrk="1" hangingPunct="1">
              <a:defRPr/>
            </a:pPr>
            <a:r>
              <a:rPr lang="en-US" sz="4400" dirty="0">
                <a:cs typeface="Times New Roman" pitchFamily="18" charset="0"/>
              </a:rPr>
              <a:t>Reason Codes</a:t>
            </a:r>
          </a:p>
        </p:txBody>
      </p:sp>
      <p:sp>
        <p:nvSpPr>
          <p:cNvPr id="4" name="TextBox 3"/>
          <p:cNvSpPr txBox="1"/>
          <p:nvPr/>
        </p:nvSpPr>
        <p:spPr>
          <a:xfrm>
            <a:off x="5854700" y="5664200"/>
            <a:ext cx="3276600" cy="523220"/>
          </a:xfrm>
          <a:prstGeom prst="rect">
            <a:avLst/>
          </a:prstGeom>
          <a:noFill/>
        </p:spPr>
        <p:txBody>
          <a:bodyPr wrap="square" rtlCol="0">
            <a:spAutoFit/>
          </a:bodyPr>
          <a:lstStyle/>
          <a:p>
            <a:r>
              <a:rPr lang="en-US" sz="2800" dirty="0">
                <a:latin typeface="+mj-lt"/>
              </a:rPr>
              <a:t>* See SWIG 8-10-1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854242"/>
            <a:ext cx="7772401" cy="4784557"/>
          </a:xfrm>
        </p:spPr>
        <p:txBody>
          <a:bodyPr/>
          <a:lstStyle/>
          <a:p>
            <a:r>
              <a:rPr lang="en-US" sz="2800" dirty="0">
                <a:cs typeface="Times New Roman" pitchFamily="18" charset="0"/>
              </a:rPr>
              <a:t>Use most current version in Statewide Pantry</a:t>
            </a:r>
          </a:p>
          <a:p>
            <a:r>
              <a:rPr lang="en-US" sz="2800" dirty="0">
                <a:cs typeface="Times New Roman" pitchFamily="18" charset="0"/>
              </a:rPr>
              <a:t>Contract Mod Justification (CMJ) is </a:t>
            </a:r>
          </a:p>
          <a:p>
            <a:pPr marL="109537" indent="0">
              <a:buNone/>
            </a:pPr>
            <a:r>
              <a:rPr lang="en-US" sz="2800" dirty="0">
                <a:cs typeface="Times New Roman" pitchFamily="18" charset="0"/>
              </a:rPr>
              <a:t>   required for </a:t>
            </a:r>
            <a:r>
              <a:rPr lang="en-US" sz="2800" b="1" i="1" u="sng" dirty="0">
                <a:cs typeface="Times New Roman" pitchFamily="18" charset="0"/>
              </a:rPr>
              <a:t>EVERY</a:t>
            </a:r>
            <a:r>
              <a:rPr lang="en-US" sz="2800" dirty="0">
                <a:cs typeface="Times New Roman" pitchFamily="18" charset="0"/>
              </a:rPr>
              <a:t> contract mod</a:t>
            </a:r>
          </a:p>
          <a:p>
            <a:r>
              <a:rPr lang="en-US" sz="2800" dirty="0"/>
              <a:t>Stand alone document</a:t>
            </a:r>
          </a:p>
          <a:p>
            <a:r>
              <a:rPr lang="en-US" sz="2800" dirty="0"/>
              <a:t>CMJ is an internal document </a:t>
            </a:r>
            <a:br>
              <a:rPr lang="en-US" sz="2800" dirty="0"/>
            </a:br>
            <a:r>
              <a:rPr lang="en-US" sz="2800" dirty="0"/>
              <a:t>and is not distributed to the contractor</a:t>
            </a:r>
          </a:p>
          <a:p>
            <a:r>
              <a:rPr lang="en-US" sz="2800" dirty="0"/>
              <a:t>Follows same signature authority as </a:t>
            </a:r>
          </a:p>
          <a:p>
            <a:pPr marL="109537" indent="0">
              <a:buNone/>
            </a:pPr>
            <a:r>
              <a:rPr lang="en-US" sz="2800" dirty="0"/>
              <a:t>   Con Mods</a:t>
            </a:r>
          </a:p>
          <a:p>
            <a:r>
              <a:rPr lang="en-US" sz="2800" dirty="0"/>
              <a:t>Multiple CMJ’s for one Mod </a:t>
            </a:r>
          </a:p>
          <a:p>
            <a:pPr lvl="1"/>
            <a:r>
              <a:rPr lang="en-US" sz="2800" dirty="0"/>
              <a:t>Ex 1.1, 1.2 or 1-1, 1-2 or 1a, 1b)</a:t>
            </a:r>
          </a:p>
          <a:p>
            <a:pPr marL="57150" indent="0">
              <a:buNone/>
            </a:pPr>
            <a:endParaRPr lang="en-US" dirty="0"/>
          </a:p>
          <a:p>
            <a:pPr marL="57150" indent="0">
              <a:buNone/>
            </a:pPr>
            <a:endParaRPr lang="en-US" dirty="0"/>
          </a:p>
          <a:p>
            <a:pPr marL="457200" lvl="1" indent="0">
              <a:buNone/>
            </a:pPr>
            <a:endParaRPr lang="en-US" sz="2400" dirty="0"/>
          </a:p>
        </p:txBody>
      </p:sp>
      <p:sp>
        <p:nvSpPr>
          <p:cNvPr id="2" name="Title 1"/>
          <p:cNvSpPr>
            <a:spLocks noGrp="1"/>
          </p:cNvSpPr>
          <p:nvPr>
            <p:ph type="title"/>
          </p:nvPr>
        </p:nvSpPr>
        <p:spPr>
          <a:xfrm>
            <a:off x="175591" y="152400"/>
            <a:ext cx="8686800" cy="685800"/>
          </a:xfrm>
        </p:spPr>
        <p:txBody>
          <a:bodyPr>
            <a:noAutofit/>
          </a:bodyPr>
          <a:lstStyle/>
          <a:p>
            <a:pPr algn="ctr"/>
            <a:r>
              <a:rPr lang="en-US" sz="4000" dirty="0"/>
              <a:t>Contract Modification Justification</a:t>
            </a:r>
          </a:p>
        </p:txBody>
      </p:sp>
      <p:sp>
        <p:nvSpPr>
          <p:cNvPr id="6" name="TextBox 5"/>
          <p:cNvSpPr txBox="1"/>
          <p:nvPr/>
        </p:nvSpPr>
        <p:spPr>
          <a:xfrm>
            <a:off x="5676900" y="5556096"/>
            <a:ext cx="3276600" cy="523220"/>
          </a:xfrm>
          <a:prstGeom prst="rect">
            <a:avLst/>
          </a:prstGeom>
          <a:noFill/>
        </p:spPr>
        <p:txBody>
          <a:bodyPr wrap="square" rtlCol="0">
            <a:spAutoFit/>
          </a:bodyPr>
          <a:lstStyle/>
          <a:p>
            <a:r>
              <a:rPr lang="en-US" sz="2800" dirty="0">
                <a:latin typeface="+mj-lt"/>
              </a:rPr>
              <a:t>* See SWIG 8-10-1</a:t>
            </a:r>
          </a:p>
        </p:txBody>
      </p:sp>
      <p:pic>
        <p:nvPicPr>
          <p:cNvPr id="4" name="Picture 3">
            <a:extLst>
              <a:ext uri="{FF2B5EF4-FFF2-40B4-BE49-F238E27FC236}">
                <a16:creationId xmlns:a16="http://schemas.microsoft.com/office/drawing/2014/main" id="{CCC35652-62DE-491B-B2A2-C9179F77F511}"/>
              </a:ext>
            </a:extLst>
          </p:cNvPr>
          <p:cNvPicPr>
            <a:picLocks noChangeAspect="1"/>
          </p:cNvPicPr>
          <p:nvPr/>
        </p:nvPicPr>
        <p:blipFill>
          <a:blip r:embed="rId3"/>
          <a:stretch>
            <a:fillRect/>
          </a:stretch>
        </p:blipFill>
        <p:spPr>
          <a:xfrm>
            <a:off x="6477000" y="1799371"/>
            <a:ext cx="2476500" cy="3316208"/>
          </a:xfrm>
          <a:prstGeom prst="rect">
            <a:avLst/>
          </a:prstGeom>
          <a:ln w="28575">
            <a:solidFill>
              <a:schemeClr val="accent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839200" cy="5029200"/>
          </a:xfrm>
        </p:spPr>
        <p:txBody>
          <a:bodyPr/>
          <a:lstStyle/>
          <a:p>
            <a:r>
              <a:rPr lang="en-US" sz="2800" dirty="0"/>
              <a:t>What is a claim?</a:t>
            </a:r>
          </a:p>
          <a:p>
            <a:pPr lvl="1"/>
            <a:r>
              <a:rPr lang="en-US" sz="2800" dirty="0"/>
              <a:t>A dispute between Contractor and Department regarding a change to the work</a:t>
            </a:r>
          </a:p>
          <a:p>
            <a:pPr lvl="1"/>
            <a:r>
              <a:rPr lang="en-US" sz="2800" dirty="0"/>
              <a:t>The step taken after the process of SS 104.2 when that does not resolve the issue</a:t>
            </a:r>
          </a:p>
          <a:p>
            <a:r>
              <a:rPr lang="en-US" sz="2800" dirty="0"/>
              <a:t>Follow the process in SS 105.13.1</a:t>
            </a:r>
          </a:p>
          <a:p>
            <a:r>
              <a:rPr lang="en-US" sz="2800" dirty="0"/>
              <a:t>Prime Contractor must certify the dispute as a claim in writing</a:t>
            </a:r>
          </a:p>
          <a:p>
            <a:r>
              <a:rPr lang="en-US" sz="2800" dirty="0"/>
              <a:t>PE is required to enter the date the claim is submitted in FIT, Acceptance Tab, FSUG p 44</a:t>
            </a:r>
          </a:p>
        </p:txBody>
      </p:sp>
      <p:sp>
        <p:nvSpPr>
          <p:cNvPr id="2" name="Title 1"/>
          <p:cNvSpPr>
            <a:spLocks noGrp="1"/>
          </p:cNvSpPr>
          <p:nvPr>
            <p:ph type="title"/>
          </p:nvPr>
        </p:nvSpPr>
        <p:spPr>
          <a:xfrm>
            <a:off x="685800" y="0"/>
            <a:ext cx="7772400" cy="685800"/>
          </a:xfrm>
        </p:spPr>
        <p:txBody>
          <a:bodyPr>
            <a:noAutofit/>
          </a:bodyPr>
          <a:lstStyle/>
          <a:p>
            <a:pPr algn="ctr"/>
            <a:r>
              <a:rPr lang="en-US" sz="4400" dirty="0"/>
              <a:t>Claims</a:t>
            </a:r>
            <a:endParaRPr lang="en-US" sz="4400"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4953000"/>
          </a:xfrm>
        </p:spPr>
        <p:txBody>
          <a:bodyPr/>
          <a:lstStyle/>
          <a:p>
            <a:r>
              <a:rPr lang="en-US" sz="2300" dirty="0"/>
              <a:t>Std Spec 450</a:t>
            </a:r>
          </a:p>
          <a:p>
            <a:pPr lvl="1"/>
            <a:r>
              <a:rPr lang="en-US" dirty="0"/>
              <a:t>Requires Cold Weather Paving Plan be submitted at Precon</a:t>
            </a:r>
          </a:p>
          <a:p>
            <a:pPr lvl="1"/>
            <a:r>
              <a:rPr lang="en-US" dirty="0"/>
              <a:t>Plan must be approved by the engineer, and the contractor must follow the plan when paving in temperatures less than 40 degrees. Changes to plan need to be in writing and approved.</a:t>
            </a:r>
          </a:p>
          <a:p>
            <a:pPr lvl="1"/>
            <a:r>
              <a:rPr lang="en-US" dirty="0"/>
              <a:t>Minimum measures include additional rollers and warm mix additive from the department approved products list</a:t>
            </a:r>
          </a:p>
          <a:p>
            <a:pPr lvl="1"/>
            <a:r>
              <a:rPr lang="en-US" dirty="0"/>
              <a:t>Once Cold Weather Paving is begun, it is for the entire work-day</a:t>
            </a:r>
          </a:p>
          <a:p>
            <a:pPr lvl="1"/>
            <a:r>
              <a:rPr lang="en-US" dirty="0"/>
              <a:t>Bid item 450.4000 – HMA Cold Weather Paving</a:t>
            </a:r>
          </a:p>
          <a:p>
            <a:pPr lvl="1"/>
            <a:r>
              <a:rPr lang="en-US" dirty="0"/>
              <a:t>Cold Weather Paving letters for paving below minimum temps allowed in SS 450.3.2.1 - PM emails CS to send Allow </a:t>
            </a:r>
            <a:r>
              <a:rPr lang="en-US" i="1" dirty="0"/>
              <a:t>or</a:t>
            </a:r>
            <a:r>
              <a:rPr lang="en-US" dirty="0"/>
              <a:t> Direct letters if needed </a:t>
            </a:r>
          </a:p>
          <a:p>
            <a:pPr lvl="1"/>
            <a:r>
              <a:rPr lang="en-US" dirty="0"/>
              <a:t>PE required to enter in FIT, Acceptance Tab, FSUG p 44</a:t>
            </a:r>
          </a:p>
          <a:p>
            <a:pPr lvl="1"/>
            <a:endParaRPr lang="en-US" dirty="0"/>
          </a:p>
        </p:txBody>
      </p:sp>
      <p:sp>
        <p:nvSpPr>
          <p:cNvPr id="2" name="Title 1"/>
          <p:cNvSpPr>
            <a:spLocks noGrp="1"/>
          </p:cNvSpPr>
          <p:nvPr>
            <p:ph type="title"/>
          </p:nvPr>
        </p:nvSpPr>
        <p:spPr>
          <a:xfrm>
            <a:off x="533400" y="0"/>
            <a:ext cx="8305800" cy="762000"/>
          </a:xfrm>
        </p:spPr>
        <p:txBody>
          <a:bodyPr>
            <a:normAutofit/>
          </a:bodyPr>
          <a:lstStyle/>
          <a:p>
            <a:pPr algn="ctr"/>
            <a:r>
              <a:rPr lang="en-US" sz="4400" dirty="0"/>
              <a:t>Cold Weather HMA Paving</a:t>
            </a:r>
            <a:endParaRPr lang="en-US" sz="4400" dirty="0">
              <a:solidFill>
                <a:srgbClr val="FF0000"/>
              </a:solidFill>
            </a:endParaRPr>
          </a:p>
        </p:txBody>
      </p:sp>
      <p:sp>
        <p:nvSpPr>
          <p:cNvPr id="4" name="TextBox 3"/>
          <p:cNvSpPr txBox="1"/>
          <p:nvPr/>
        </p:nvSpPr>
        <p:spPr>
          <a:xfrm>
            <a:off x="5727700" y="5638800"/>
            <a:ext cx="3276600" cy="523220"/>
          </a:xfrm>
          <a:prstGeom prst="rect">
            <a:avLst/>
          </a:prstGeom>
          <a:noFill/>
        </p:spPr>
        <p:txBody>
          <a:bodyPr wrap="square" rtlCol="0">
            <a:spAutoFit/>
          </a:bodyPr>
          <a:lstStyle/>
          <a:p>
            <a:r>
              <a:rPr lang="en-US" sz="2800" dirty="0">
                <a:latin typeface="+mj-lt"/>
              </a:rPr>
              <a:t>* See SWIG 8-35-1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838200"/>
            <a:ext cx="9144000" cy="4876800"/>
          </a:xfrm>
        </p:spPr>
        <p:txBody>
          <a:bodyPr>
            <a:noAutofit/>
          </a:bodyPr>
          <a:lstStyle/>
          <a:p>
            <a:pPr>
              <a:lnSpc>
                <a:spcPct val="90000"/>
              </a:lnSpc>
            </a:pPr>
            <a:r>
              <a:rPr lang="en-US" sz="2800" b="1" dirty="0">
                <a:cs typeface="Times New Roman" pitchFamily="18" charset="0"/>
              </a:rPr>
              <a:t>Contractor needs to request partial acceptance per SS 105.11.1</a:t>
            </a:r>
          </a:p>
          <a:p>
            <a:pPr>
              <a:lnSpc>
                <a:spcPct val="90000"/>
              </a:lnSpc>
            </a:pPr>
            <a:r>
              <a:rPr lang="en-US" sz="2800" dirty="0">
                <a:cs typeface="Times New Roman" pitchFamily="18" charset="0"/>
              </a:rPr>
              <a:t>Partial Acceptance may be granted when a portion of the work under the contract has been completed, inspected and accepted</a:t>
            </a:r>
          </a:p>
          <a:p>
            <a:pPr>
              <a:lnSpc>
                <a:spcPct val="90000"/>
              </a:lnSpc>
            </a:pPr>
            <a:r>
              <a:rPr lang="en-US" sz="2800" dirty="0">
                <a:cs typeface="Times New Roman" pitchFamily="18" charset="0"/>
              </a:rPr>
              <a:t>PA should be granted only for sections that are in fully operable condition</a:t>
            </a:r>
          </a:p>
          <a:p>
            <a:pPr>
              <a:lnSpc>
                <a:spcPct val="90000"/>
              </a:lnSpc>
            </a:pPr>
            <a:r>
              <a:rPr lang="en-US" sz="2800" dirty="0">
                <a:cs typeface="Times New Roman" pitchFamily="18" charset="0"/>
              </a:rPr>
              <a:t>Examples: Staged Construction, Winter carryover, Structure on large project, Electrical items</a:t>
            </a:r>
          </a:p>
          <a:p>
            <a:pPr>
              <a:lnSpc>
                <a:spcPct val="90000"/>
              </a:lnSpc>
            </a:pPr>
            <a:r>
              <a:rPr lang="en-US" sz="2800" dirty="0">
                <a:cs typeface="Times New Roman" pitchFamily="18" charset="0"/>
              </a:rPr>
              <a:t>PA should not be granted for individual items. PE should work with their PM and Supervisor before requesting CS to send a partial acceptance</a:t>
            </a:r>
          </a:p>
        </p:txBody>
      </p:sp>
      <p:sp>
        <p:nvSpPr>
          <p:cNvPr id="11266" name="Rectangle 2"/>
          <p:cNvSpPr>
            <a:spLocks noGrp="1" noChangeArrowheads="1"/>
          </p:cNvSpPr>
          <p:nvPr>
            <p:ph type="title"/>
          </p:nvPr>
        </p:nvSpPr>
        <p:spPr>
          <a:xfrm>
            <a:off x="685800" y="152400"/>
            <a:ext cx="7772400" cy="685800"/>
          </a:xfrm>
        </p:spPr>
        <p:txBody>
          <a:bodyPr>
            <a:normAutofit fontScale="90000"/>
          </a:bodyPr>
          <a:lstStyle/>
          <a:p>
            <a:pPr algn="ctr" eaLnBrk="1" hangingPunct="1">
              <a:defRPr/>
            </a:pPr>
            <a:r>
              <a:rPr lang="en-US" sz="4400" b="1" dirty="0">
                <a:cs typeface="Times New Roman" pitchFamily="18" charset="0"/>
              </a:rPr>
              <a:t>Partial  Acceptance</a:t>
            </a:r>
            <a:endParaRPr lang="en-US" sz="4400" dirty="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838200"/>
            <a:ext cx="9144000" cy="4876800"/>
          </a:xfrm>
        </p:spPr>
        <p:txBody>
          <a:bodyPr>
            <a:noAutofit/>
          </a:bodyPr>
          <a:lstStyle/>
          <a:p>
            <a:pPr>
              <a:lnSpc>
                <a:spcPct val="90000"/>
              </a:lnSpc>
            </a:pPr>
            <a:r>
              <a:rPr lang="en-US" sz="3100" dirty="0">
                <a:cs typeface="Times New Roman" pitchFamily="18" charset="0"/>
              </a:rPr>
              <a:t>PA relieves the contractor of maintenance responsibility for the designated portion of the work and moves the maintenance responsibility for the accepted portion of the work to the owner of road</a:t>
            </a:r>
          </a:p>
          <a:p>
            <a:pPr eaLnBrk="1" hangingPunct="1">
              <a:lnSpc>
                <a:spcPct val="90000"/>
              </a:lnSpc>
            </a:pPr>
            <a:r>
              <a:rPr lang="en-US" sz="3100" dirty="0">
                <a:cs typeface="Times New Roman" pitchFamily="18" charset="0"/>
              </a:rPr>
              <a:t>PA </a:t>
            </a:r>
            <a:r>
              <a:rPr lang="en-US" sz="3100" b="1" dirty="0">
                <a:cs typeface="Times New Roman" pitchFamily="18" charset="0"/>
              </a:rPr>
              <a:t>does not </a:t>
            </a:r>
            <a:r>
              <a:rPr lang="en-US" sz="3100" dirty="0">
                <a:cs typeface="Times New Roman" pitchFamily="18" charset="0"/>
              </a:rPr>
              <a:t>relieve contractor of responsibility for defective work or damages caused by the contractor’s operations</a:t>
            </a:r>
          </a:p>
          <a:p>
            <a:pPr eaLnBrk="1" hangingPunct="1">
              <a:lnSpc>
                <a:spcPct val="90000"/>
              </a:lnSpc>
            </a:pPr>
            <a:r>
              <a:rPr lang="en-US" sz="3100" dirty="0">
                <a:cs typeface="Times New Roman" pitchFamily="18" charset="0"/>
              </a:rPr>
              <a:t>Can exclude items that have a proving period (signs, permanent pavement marking, plantings) or that are not accepted yet</a:t>
            </a:r>
          </a:p>
        </p:txBody>
      </p:sp>
      <p:sp>
        <p:nvSpPr>
          <p:cNvPr id="11266" name="Rectangle 2"/>
          <p:cNvSpPr>
            <a:spLocks noGrp="1" noChangeArrowheads="1"/>
          </p:cNvSpPr>
          <p:nvPr>
            <p:ph type="title"/>
          </p:nvPr>
        </p:nvSpPr>
        <p:spPr>
          <a:xfrm>
            <a:off x="685800" y="152400"/>
            <a:ext cx="7772400" cy="685800"/>
          </a:xfrm>
        </p:spPr>
        <p:txBody>
          <a:bodyPr>
            <a:normAutofit fontScale="90000"/>
          </a:bodyPr>
          <a:lstStyle/>
          <a:p>
            <a:pPr algn="ctr" eaLnBrk="1" hangingPunct="1">
              <a:defRPr/>
            </a:pPr>
            <a:r>
              <a:rPr lang="en-US" sz="4400" b="1" dirty="0">
                <a:cs typeface="Times New Roman" pitchFamily="18" charset="0"/>
              </a:rPr>
              <a:t>Partial  Acceptance (cont’d)</a:t>
            </a:r>
            <a:endParaRPr lang="en-US" sz="4400" dirty="0">
              <a:cs typeface="Times New Roman" pitchFamily="18" charset="0"/>
            </a:endParaRPr>
          </a:p>
        </p:txBody>
      </p:sp>
    </p:spTree>
    <p:extLst>
      <p:ext uri="{BB962C8B-B14F-4D97-AF65-F5344CB8AC3E}">
        <p14:creationId xmlns:p14="http://schemas.microsoft.com/office/powerpoint/2010/main" val="324880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08923"/>
          </a:xfrm>
        </p:spPr>
        <p:txBody>
          <a:bodyPr>
            <a:normAutofit fontScale="90000"/>
          </a:bodyPr>
          <a:lstStyle/>
          <a:p>
            <a:pPr algn="ctr"/>
            <a:r>
              <a:rPr lang="en-US" sz="4400" dirty="0"/>
              <a:t>Construction Acronyms</a:t>
            </a:r>
            <a:br>
              <a:rPr lang="en-US" sz="2800" dirty="0"/>
            </a:br>
            <a:endParaRPr lang="en-US" sz="1200" dirty="0"/>
          </a:p>
        </p:txBody>
      </p:sp>
      <p:sp>
        <p:nvSpPr>
          <p:cNvPr id="4" name="TextBox 3"/>
          <p:cNvSpPr txBox="1"/>
          <p:nvPr/>
        </p:nvSpPr>
        <p:spPr>
          <a:xfrm>
            <a:off x="5791200" y="5666325"/>
            <a:ext cx="3276600" cy="523220"/>
          </a:xfrm>
          <a:prstGeom prst="rect">
            <a:avLst/>
          </a:prstGeom>
          <a:noFill/>
        </p:spPr>
        <p:txBody>
          <a:bodyPr wrap="square" rtlCol="0">
            <a:spAutoFit/>
          </a:bodyPr>
          <a:lstStyle/>
          <a:p>
            <a:r>
              <a:rPr lang="en-US" sz="2800" dirty="0">
                <a:latin typeface="+mj-lt"/>
              </a:rPr>
              <a:t>* See SWIG 8-1-20</a:t>
            </a:r>
          </a:p>
        </p:txBody>
      </p:sp>
      <p:pic>
        <p:nvPicPr>
          <p:cNvPr id="7" name="Picture 6">
            <a:extLst>
              <a:ext uri="{FF2B5EF4-FFF2-40B4-BE49-F238E27FC236}">
                <a16:creationId xmlns:a16="http://schemas.microsoft.com/office/drawing/2014/main" id="{8B54EB1C-110B-49E9-9E84-CCA1BCC92EDA}"/>
              </a:ext>
            </a:extLst>
          </p:cNvPr>
          <p:cNvPicPr>
            <a:picLocks noChangeAspect="1"/>
          </p:cNvPicPr>
          <p:nvPr/>
        </p:nvPicPr>
        <p:blipFill>
          <a:blip r:embed="rId3"/>
          <a:stretch>
            <a:fillRect/>
          </a:stretch>
        </p:blipFill>
        <p:spPr>
          <a:xfrm>
            <a:off x="685800" y="685800"/>
            <a:ext cx="7772400" cy="4873822"/>
          </a:xfrm>
          <a:prstGeom prst="rect">
            <a:avLst/>
          </a:prstGeom>
          <a:ln w="38100">
            <a:solidFill>
              <a:schemeClr val="accent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1"/>
            <a:ext cx="8686800" cy="990600"/>
          </a:xfrm>
        </p:spPr>
        <p:txBody>
          <a:bodyPr>
            <a:normAutofit fontScale="90000"/>
          </a:bodyPr>
          <a:lstStyle/>
          <a:p>
            <a:pPr algn="ctr"/>
            <a:r>
              <a:rPr lang="en-US" sz="2000" dirty="0"/>
              <a:t>We are here to help, if you get stuck, please reach out to experienced staff for help before entering data you are not sure about or before contacting CO.  If we don’t know the answer, we most likely know who to contact.    </a:t>
            </a:r>
          </a:p>
        </p:txBody>
      </p:sp>
      <p:graphicFrame>
        <p:nvGraphicFramePr>
          <p:cNvPr id="6" name="Object 5"/>
          <p:cNvGraphicFramePr>
            <a:graphicFrameLocks noChangeAspect="1"/>
          </p:cNvGraphicFramePr>
          <p:nvPr>
            <p:extLst>
              <p:ext uri="{D42A27DB-BD31-4B8C-83A1-F6EECF244321}">
                <p14:modId xmlns:p14="http://schemas.microsoft.com/office/powerpoint/2010/main" val="2766109062"/>
              </p:ext>
            </p:extLst>
          </p:nvPr>
        </p:nvGraphicFramePr>
        <p:xfrm>
          <a:off x="1676400" y="1371600"/>
          <a:ext cx="5486400" cy="3858628"/>
        </p:xfrm>
        <a:graphic>
          <a:graphicData uri="http://schemas.openxmlformats.org/presentationml/2006/ole">
            <mc:AlternateContent xmlns:mc="http://schemas.openxmlformats.org/markup-compatibility/2006">
              <mc:Choice xmlns:v="urn:schemas-microsoft-com:vml" Requires="v">
                <p:oleObj spid="_x0000_s1064" name="Acrobat Document" r:id="rId3" imgW="7543623" imgH="5829300" progId="Acrobat.Document.DC">
                  <p:embed/>
                </p:oleObj>
              </mc:Choice>
              <mc:Fallback>
                <p:oleObj name="Acrobat Document" r:id="rId3" imgW="7543623" imgH="5829300" progId="Acrobat.Document.DC">
                  <p:embed/>
                  <p:pic>
                    <p:nvPicPr>
                      <p:cNvPr id="6" name="Object 5"/>
                      <p:cNvPicPr/>
                      <p:nvPr/>
                    </p:nvPicPr>
                    <p:blipFill>
                      <a:blip r:embed="rId4"/>
                      <a:stretch>
                        <a:fillRect/>
                      </a:stretch>
                    </p:blipFill>
                    <p:spPr>
                      <a:xfrm>
                        <a:off x="1676400" y="1371600"/>
                        <a:ext cx="5486400" cy="3858628"/>
                      </a:xfrm>
                      <a:prstGeom prst="rect">
                        <a:avLst/>
                      </a:prstGeom>
                    </p:spPr>
                  </p:pic>
                </p:oleObj>
              </mc:Fallback>
            </mc:AlternateContent>
          </a:graphicData>
        </a:graphic>
      </p:graphicFrame>
      <p:sp>
        <p:nvSpPr>
          <p:cNvPr id="7" name="Rectangle 6"/>
          <p:cNvSpPr/>
          <p:nvPr/>
        </p:nvSpPr>
        <p:spPr>
          <a:xfrm>
            <a:off x="0" y="5230228"/>
            <a:ext cx="9133936" cy="584775"/>
          </a:xfrm>
          <a:prstGeom prst="rect">
            <a:avLst/>
          </a:prstGeom>
        </p:spPr>
        <p:txBody>
          <a:bodyPr wrap="square">
            <a:spAutoFit/>
          </a:bodyPr>
          <a:lstStyle/>
          <a:p>
            <a:pPr algn="ctr"/>
            <a:r>
              <a:rPr lang="en-US" sz="1600" dirty="0"/>
              <a:t> SS 107.14 Contractor Responsible for Work     	   1007-10-79 IL State Line, I39 Dane  </a:t>
            </a:r>
          </a:p>
          <a:p>
            <a:pPr algn="ctr"/>
            <a:r>
              <a:rPr lang="en-US" sz="1600" dirty="0"/>
              <a:t>					Khader Abu Al Eis/Tom Wickus, </a:t>
            </a:r>
            <a:r>
              <a:rPr lang="en-US" sz="1600" dirty="0" err="1"/>
              <a:t>Daar</a:t>
            </a:r>
            <a:r>
              <a:rPr lang="en-US" sz="1600" dirty="0"/>
              <a:t>  7/5/2016</a:t>
            </a:r>
            <a:endParaRPr lang="en-US" dirty="0"/>
          </a:p>
        </p:txBody>
      </p:sp>
    </p:spTree>
    <p:extLst>
      <p:ext uri="{BB962C8B-B14F-4D97-AF65-F5344CB8AC3E}">
        <p14:creationId xmlns:p14="http://schemas.microsoft.com/office/powerpoint/2010/main" val="3858836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1947"/>
            <a:ext cx="8839200" cy="5181600"/>
          </a:xfrm>
        </p:spPr>
        <p:txBody>
          <a:bodyPr/>
          <a:lstStyle/>
          <a:p>
            <a:r>
              <a:rPr lang="en-US" sz="2400" b="1" dirty="0">
                <a:latin typeface="Arial" pitchFamily="34" charset="0"/>
                <a:cs typeface="Arial" pitchFamily="34" charset="0"/>
              </a:rPr>
              <a:t>Keep an ongoing “To Do List” during project, discuss at weekly meetings, do corrective work as you go</a:t>
            </a:r>
          </a:p>
          <a:p>
            <a:r>
              <a:rPr lang="en-US" sz="2400" b="1" dirty="0">
                <a:latin typeface="Arial" pitchFamily="34" charset="0"/>
                <a:cs typeface="Arial" pitchFamily="34" charset="0"/>
              </a:rPr>
              <a:t>When contractor says the project is Substantially Complete, PE / PM identify contract work that is unacceptable or not complete, notify the contractor in writing and continue assessing contract time until the work is corrected and complete</a:t>
            </a:r>
          </a:p>
          <a:p>
            <a:r>
              <a:rPr lang="en-US" sz="2400" b="1" dirty="0">
                <a:highlight>
                  <a:srgbClr val="FFFF00"/>
                </a:highlight>
                <a:latin typeface="Arial" pitchFamily="34" charset="0"/>
                <a:cs typeface="Arial" pitchFamily="34" charset="0"/>
              </a:rPr>
              <a:t>If no contract time remains, but the PE / PM do not choose to assess Liquidated Damages, a Con Mod must be written to extend the time</a:t>
            </a:r>
          </a:p>
          <a:p>
            <a:r>
              <a:rPr lang="en-US" sz="2400" b="1" dirty="0">
                <a:latin typeface="Arial" pitchFamily="34" charset="0"/>
                <a:cs typeface="Arial" pitchFamily="34" charset="0"/>
              </a:rPr>
              <a:t>We typically do not use Suspend Events</a:t>
            </a:r>
          </a:p>
          <a:p>
            <a:r>
              <a:rPr lang="en-US" sz="2400" b="1" dirty="0">
                <a:latin typeface="Arial" pitchFamily="34" charset="0"/>
                <a:cs typeface="Arial" pitchFamily="34" charset="0"/>
              </a:rPr>
              <a:t>DO NOT enter Time Charges Stopped date until all work is acceptable and complete</a:t>
            </a:r>
            <a:endParaRPr lang="en-US" sz="2400" b="1" dirty="0"/>
          </a:p>
          <a:p>
            <a:pPr marL="109537" indent="0">
              <a:buNone/>
            </a:pPr>
            <a:endParaRPr lang="en-US" dirty="0"/>
          </a:p>
        </p:txBody>
      </p:sp>
      <p:sp>
        <p:nvSpPr>
          <p:cNvPr id="2" name="Title 1"/>
          <p:cNvSpPr>
            <a:spLocks noGrp="1"/>
          </p:cNvSpPr>
          <p:nvPr>
            <p:ph type="title"/>
          </p:nvPr>
        </p:nvSpPr>
        <p:spPr>
          <a:xfrm>
            <a:off x="685800" y="24063"/>
            <a:ext cx="7772400" cy="685800"/>
          </a:xfrm>
        </p:spPr>
        <p:txBody>
          <a:bodyPr>
            <a:noAutofit/>
          </a:bodyPr>
          <a:lstStyle/>
          <a:p>
            <a:pPr algn="ctr"/>
            <a:r>
              <a:rPr lang="en-US" sz="4400" dirty="0"/>
              <a:t>Punch List</a:t>
            </a:r>
            <a:endParaRPr lang="en-US" sz="4400"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22421"/>
            <a:ext cx="8839200" cy="4648201"/>
          </a:xfrm>
        </p:spPr>
        <p:txBody>
          <a:bodyPr/>
          <a:lstStyle/>
          <a:p>
            <a:r>
              <a:rPr lang="en-US" sz="2400" b="1" dirty="0">
                <a:latin typeface="Arial" pitchFamily="34" charset="0"/>
                <a:cs typeface="Arial" pitchFamily="34" charset="0"/>
              </a:rPr>
              <a:t>When all contract work is complete and acceptable, the PE &amp; PM conduct an Inspection of Contract Work and create the Punch List</a:t>
            </a:r>
          </a:p>
          <a:p>
            <a:r>
              <a:rPr lang="en-US" sz="2400" b="1" dirty="0">
                <a:latin typeface="Arial" pitchFamily="34" charset="0"/>
                <a:cs typeface="Arial" pitchFamily="34" charset="0"/>
              </a:rPr>
              <a:t>ONLY Punch List Items can remain </a:t>
            </a:r>
          </a:p>
          <a:p>
            <a:pPr lvl="1"/>
            <a:r>
              <a:rPr lang="en-US" sz="2400" b="1" dirty="0">
                <a:latin typeface="Arial" pitchFamily="34" charset="0"/>
                <a:cs typeface="Arial" pitchFamily="34" charset="0"/>
              </a:rPr>
              <a:t>Minor Corrective Work</a:t>
            </a:r>
          </a:p>
          <a:p>
            <a:pPr lvl="1"/>
            <a:r>
              <a:rPr lang="en-US" sz="2400" b="1" dirty="0">
                <a:latin typeface="Arial" pitchFamily="34" charset="0"/>
                <a:cs typeface="Arial" pitchFamily="34" charset="0"/>
              </a:rPr>
              <a:t>Clean Up</a:t>
            </a:r>
          </a:p>
          <a:p>
            <a:pPr lvl="1"/>
            <a:r>
              <a:rPr lang="en-US" sz="2400" b="1" dirty="0">
                <a:latin typeface="Arial" pitchFamily="34" charset="0"/>
                <a:cs typeface="Arial" pitchFamily="34" charset="0"/>
              </a:rPr>
              <a:t>Missing Contractual Documents</a:t>
            </a:r>
          </a:p>
          <a:p>
            <a:r>
              <a:rPr lang="en-US" sz="2400" b="1" dirty="0">
                <a:latin typeface="Arial" charset="0"/>
                <a:cs typeface="Arial" charset="0"/>
              </a:rPr>
              <a:t>PE emails Punch List to CS when Punch List is given to contractor. </a:t>
            </a:r>
          </a:p>
          <a:p>
            <a:r>
              <a:rPr lang="en-US" sz="2400" b="1" dirty="0">
                <a:latin typeface="Arial" charset="0"/>
                <a:cs typeface="Arial" charset="0"/>
              </a:rPr>
              <a:t>The Punch List is sent to the Contractor with the Substantially Complete Letter (start of Finals Process)</a:t>
            </a:r>
          </a:p>
          <a:p>
            <a:r>
              <a:rPr lang="en-US" sz="2400" b="1" dirty="0">
                <a:latin typeface="Arial" charset="0"/>
                <a:cs typeface="Arial" charset="0"/>
              </a:rPr>
              <a:t>If no PL, still let the CS know as still need to issue SC </a:t>
            </a:r>
            <a:r>
              <a:rPr lang="en-US" sz="2400" b="1" dirty="0" err="1">
                <a:latin typeface="Arial" charset="0"/>
                <a:cs typeface="Arial" charset="0"/>
              </a:rPr>
              <a:t>ltr</a:t>
            </a:r>
            <a:endParaRPr lang="en-US" sz="2400" b="1" dirty="0">
              <a:latin typeface="Arial" charset="0"/>
              <a:cs typeface="Arial" charset="0"/>
            </a:endParaRPr>
          </a:p>
        </p:txBody>
      </p:sp>
      <p:sp>
        <p:nvSpPr>
          <p:cNvPr id="2" name="Title 1"/>
          <p:cNvSpPr>
            <a:spLocks noGrp="1"/>
          </p:cNvSpPr>
          <p:nvPr>
            <p:ph type="title"/>
          </p:nvPr>
        </p:nvSpPr>
        <p:spPr>
          <a:xfrm>
            <a:off x="685800" y="228600"/>
            <a:ext cx="7772400" cy="685800"/>
          </a:xfrm>
        </p:spPr>
        <p:txBody>
          <a:bodyPr>
            <a:noAutofit/>
          </a:bodyPr>
          <a:lstStyle/>
          <a:p>
            <a:pPr algn="ctr"/>
            <a:r>
              <a:rPr lang="en-US" sz="4400" dirty="0"/>
              <a:t>Punch List (cont’d)</a:t>
            </a:r>
            <a:endParaRPr lang="en-US" sz="4400" dirty="0">
              <a:solidFill>
                <a:srgbClr val="FF0000"/>
              </a:solidFill>
            </a:endParaRPr>
          </a:p>
        </p:txBody>
      </p:sp>
    </p:spTree>
    <p:extLst>
      <p:ext uri="{BB962C8B-B14F-4D97-AF65-F5344CB8AC3E}">
        <p14:creationId xmlns:p14="http://schemas.microsoft.com/office/powerpoint/2010/main" val="1708660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762000"/>
            <a:ext cx="9067800" cy="4876800"/>
          </a:xfrm>
        </p:spPr>
        <p:txBody>
          <a:bodyPr/>
          <a:lstStyle/>
          <a:p>
            <a:r>
              <a:rPr lang="en-US" sz="3200" dirty="0"/>
              <a:t>Substantially Complete</a:t>
            </a:r>
          </a:p>
          <a:p>
            <a:r>
              <a:rPr lang="en-US" sz="3200" dirty="0"/>
              <a:t>Punch List Complete</a:t>
            </a:r>
          </a:p>
          <a:p>
            <a:r>
              <a:rPr lang="en-US" sz="3200" dirty="0"/>
              <a:t>All Contract Work Complete</a:t>
            </a:r>
          </a:p>
          <a:p>
            <a:r>
              <a:rPr lang="en-US" sz="3200" dirty="0"/>
              <a:t>Regional Records Submitted</a:t>
            </a:r>
          </a:p>
          <a:p>
            <a:r>
              <a:rPr lang="en-US" sz="3200" dirty="0"/>
              <a:t>Payroll Clear Date</a:t>
            </a:r>
          </a:p>
          <a:p>
            <a:r>
              <a:rPr lang="en-US" sz="3200" dirty="0"/>
              <a:t>Retainage</a:t>
            </a:r>
          </a:p>
          <a:p>
            <a:r>
              <a:rPr lang="en-US" sz="3200" dirty="0"/>
              <a:t>Semi-Final Estimate</a:t>
            </a:r>
          </a:p>
          <a:p>
            <a:r>
              <a:rPr lang="en-US" sz="3200" dirty="0"/>
              <a:t>Final Estimate</a:t>
            </a:r>
          </a:p>
          <a:p>
            <a:pPr marL="109537" indent="0">
              <a:buNone/>
            </a:pPr>
            <a:endParaRPr lang="en-US" sz="1200" dirty="0"/>
          </a:p>
          <a:p>
            <a:pPr marL="109537" indent="0">
              <a:buNone/>
            </a:pPr>
            <a:r>
              <a:rPr lang="en-US" sz="2200" dirty="0"/>
              <a:t>       *Refer to SWR Constr Admin Guide p 8-13 &amp; Flowcharts III &amp; IV</a:t>
            </a:r>
          </a:p>
          <a:p>
            <a:pPr algn="ctr">
              <a:buNone/>
            </a:pPr>
            <a:endParaRPr lang="en-US" sz="3200" dirty="0"/>
          </a:p>
        </p:txBody>
      </p:sp>
      <p:sp>
        <p:nvSpPr>
          <p:cNvPr id="2" name="Title 1"/>
          <p:cNvSpPr>
            <a:spLocks noGrp="1"/>
          </p:cNvSpPr>
          <p:nvPr>
            <p:ph type="title"/>
          </p:nvPr>
        </p:nvSpPr>
        <p:spPr>
          <a:xfrm>
            <a:off x="685800" y="76200"/>
            <a:ext cx="7772400" cy="838200"/>
          </a:xfrm>
        </p:spPr>
        <p:txBody>
          <a:bodyPr>
            <a:normAutofit fontScale="90000"/>
          </a:bodyPr>
          <a:lstStyle/>
          <a:p>
            <a:pPr algn="ctr"/>
            <a:r>
              <a:rPr lang="en-US" sz="4400" dirty="0">
                <a:solidFill>
                  <a:srgbClr val="FF0000"/>
                </a:solidFill>
              </a:rPr>
              <a:t> III-IV – Finals Dates &amp; Records</a:t>
            </a:r>
          </a:p>
        </p:txBody>
      </p:sp>
    </p:spTree>
    <p:extLst>
      <p:ext uri="{BB962C8B-B14F-4D97-AF65-F5344CB8AC3E}">
        <p14:creationId xmlns:p14="http://schemas.microsoft.com/office/powerpoint/2010/main" val="2726026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6200" y="1400908"/>
            <a:ext cx="8839200" cy="4161692"/>
          </a:xfrm>
        </p:spPr>
        <p:txBody>
          <a:bodyPr/>
          <a:lstStyle/>
          <a:p>
            <a:pPr eaLnBrk="1" hangingPunct="1"/>
            <a:r>
              <a:rPr lang="en-US" sz="2800" dirty="0">
                <a:latin typeface="Arial" charset="0"/>
                <a:cs typeface="Arial" charset="0"/>
              </a:rPr>
              <a:t>Grant Substantially Complete when </a:t>
            </a:r>
            <a:r>
              <a:rPr lang="en-US" sz="2800" b="1" dirty="0">
                <a:latin typeface="Arial" charset="0"/>
                <a:cs typeface="Arial" charset="0"/>
              </a:rPr>
              <a:t>all contract bid items and change order work are complete</a:t>
            </a:r>
          </a:p>
          <a:p>
            <a:pPr lvl="1"/>
            <a:r>
              <a:rPr lang="en-US" sz="2400" dirty="0">
                <a:latin typeface="Arial" charset="0"/>
                <a:cs typeface="Arial" charset="0"/>
              </a:rPr>
              <a:t>Excludes punch list and plant establishment </a:t>
            </a:r>
          </a:p>
          <a:p>
            <a:pPr eaLnBrk="1" hangingPunct="1"/>
            <a:r>
              <a:rPr lang="en-US" sz="2800" dirty="0">
                <a:latin typeface="Arial" charset="0"/>
                <a:cs typeface="Arial" charset="0"/>
              </a:rPr>
              <a:t>This means…</a:t>
            </a:r>
            <a:endParaRPr lang="en-US" sz="1200" dirty="0">
              <a:latin typeface="Arial" charset="0"/>
              <a:cs typeface="Arial" charset="0"/>
            </a:endParaRPr>
          </a:p>
          <a:p>
            <a:pPr lvl="1"/>
            <a:r>
              <a:rPr lang="en-US" sz="2400" dirty="0">
                <a:latin typeface="Arial" charset="0"/>
                <a:cs typeface="Arial" charset="0"/>
              </a:rPr>
              <a:t>All lanes of traffic are open on a finished surface</a:t>
            </a:r>
          </a:p>
          <a:p>
            <a:pPr lvl="1"/>
            <a:r>
              <a:rPr lang="en-US" sz="2400" dirty="0">
                <a:latin typeface="Arial" charset="0"/>
                <a:cs typeface="Arial" charset="0"/>
              </a:rPr>
              <a:t>All signage &amp; traffic control devices are in place and operating</a:t>
            </a:r>
          </a:p>
          <a:p>
            <a:pPr lvl="1"/>
            <a:r>
              <a:rPr lang="en-US" sz="2400" dirty="0">
                <a:latin typeface="Arial" charset="0"/>
                <a:cs typeface="Arial" charset="0"/>
              </a:rPr>
              <a:t>All drainage, erosion control, excavation and embankments are completed</a:t>
            </a:r>
          </a:p>
          <a:p>
            <a:pPr lvl="1"/>
            <a:r>
              <a:rPr lang="en-US" sz="2400" dirty="0">
                <a:latin typeface="Arial" charset="0"/>
                <a:cs typeface="Arial" charset="0"/>
              </a:rPr>
              <a:t>All safety appurtenances are completed</a:t>
            </a:r>
          </a:p>
        </p:txBody>
      </p:sp>
      <p:sp>
        <p:nvSpPr>
          <p:cNvPr id="10242" name="Rectangle 2"/>
          <p:cNvSpPr>
            <a:spLocks noGrp="1" noChangeArrowheads="1"/>
          </p:cNvSpPr>
          <p:nvPr>
            <p:ph type="title"/>
          </p:nvPr>
        </p:nvSpPr>
        <p:spPr>
          <a:xfrm>
            <a:off x="228600" y="152400"/>
            <a:ext cx="8686800" cy="1371600"/>
          </a:xfrm>
        </p:spPr>
        <p:txBody>
          <a:bodyPr>
            <a:normAutofit fontScale="90000"/>
          </a:bodyPr>
          <a:lstStyle/>
          <a:p>
            <a:pPr algn="ctr">
              <a:defRPr/>
            </a:pPr>
            <a:r>
              <a:rPr lang="en-US" sz="4400" b="1" dirty="0">
                <a:cs typeface="Times New Roman" pitchFamily="18" charset="0"/>
              </a:rPr>
              <a:t>Substantially Complete</a:t>
            </a:r>
            <a:br>
              <a:rPr lang="en-US" sz="4400" b="1" dirty="0">
                <a:cs typeface="Times New Roman" pitchFamily="18" charset="0"/>
              </a:rPr>
            </a:br>
            <a:r>
              <a:rPr lang="en-US" sz="2700" b="1" dirty="0">
                <a:cs typeface="Times New Roman" pitchFamily="18" charset="0"/>
              </a:rPr>
              <a:t>(</a:t>
            </a:r>
            <a:r>
              <a:rPr lang="en-US" sz="2700" dirty="0">
                <a:latin typeface="Arial" pitchFamily="34" charset="0"/>
                <a:cs typeface="Arial" pitchFamily="34" charset="0"/>
              </a:rPr>
              <a:t>Std Spec 105.11.2.1.3)  </a:t>
            </a:r>
            <a:br>
              <a:rPr lang="en-US" sz="2800" dirty="0">
                <a:latin typeface="Arial" pitchFamily="34" charset="0"/>
                <a:cs typeface="Arial" pitchFamily="34" charset="0"/>
              </a:rPr>
            </a:br>
            <a:endParaRPr lang="en-US" sz="2800" dirty="0">
              <a:cs typeface="Times New Roman" pitchFamily="18" charset="0"/>
            </a:endParaRPr>
          </a:p>
        </p:txBody>
      </p:sp>
    </p:spTree>
    <p:extLst>
      <p:ext uri="{BB962C8B-B14F-4D97-AF65-F5344CB8AC3E}">
        <p14:creationId xmlns:p14="http://schemas.microsoft.com/office/powerpoint/2010/main" val="445047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0CD097-485E-4CBE-AFD8-85640C871578}"/>
              </a:ext>
            </a:extLst>
          </p:cNvPr>
          <p:cNvSpPr>
            <a:spLocks noGrp="1"/>
          </p:cNvSpPr>
          <p:nvPr>
            <p:ph idx="1"/>
          </p:nvPr>
        </p:nvSpPr>
        <p:spPr/>
        <p:txBody>
          <a:bodyPr/>
          <a:lstStyle/>
          <a:p>
            <a:pPr lvl="0"/>
            <a:r>
              <a:rPr lang="en-US" sz="2800" dirty="0"/>
              <a:t>PE enters Time Charges Stop date in FM</a:t>
            </a:r>
            <a:endParaRPr lang="en-US" sz="2400" dirty="0"/>
          </a:p>
          <a:p>
            <a:pPr lvl="1"/>
            <a:r>
              <a:rPr lang="en-US" sz="2400" dirty="0"/>
              <a:t>Automatically populates Substantially Complete date in Project Tracking</a:t>
            </a:r>
            <a:endParaRPr lang="en-US" sz="2000" dirty="0"/>
          </a:p>
          <a:p>
            <a:pPr lvl="1"/>
            <a:r>
              <a:rPr lang="en-US" sz="2400" u="sng" dirty="0"/>
              <a:t>Do a FIT merge &amp; send!</a:t>
            </a:r>
            <a:endParaRPr lang="en-US" sz="2000" u="sng" dirty="0"/>
          </a:p>
          <a:p>
            <a:pPr lvl="1"/>
            <a:r>
              <a:rPr lang="en-US" sz="2400" dirty="0"/>
              <a:t>This begins the start of the Finals Process for Let Project Closeout</a:t>
            </a:r>
            <a:endParaRPr lang="en-US" sz="2000" dirty="0"/>
          </a:p>
          <a:p>
            <a:pPr lvl="0"/>
            <a:r>
              <a:rPr lang="en-US" sz="2800" dirty="0"/>
              <a:t>REMEMBER to email Punch List to CS to be included in Substantially Complete letter</a:t>
            </a:r>
            <a:endParaRPr lang="en-US" sz="2400" dirty="0"/>
          </a:p>
          <a:p>
            <a:endParaRPr lang="en-US" dirty="0"/>
          </a:p>
        </p:txBody>
      </p:sp>
      <p:sp>
        <p:nvSpPr>
          <p:cNvPr id="3" name="Title 2">
            <a:extLst>
              <a:ext uri="{FF2B5EF4-FFF2-40B4-BE49-F238E27FC236}">
                <a16:creationId xmlns:a16="http://schemas.microsoft.com/office/drawing/2014/main" id="{BF3054CF-9C5E-4148-9A47-DEF1AF8CE21D}"/>
              </a:ext>
            </a:extLst>
          </p:cNvPr>
          <p:cNvSpPr>
            <a:spLocks noGrp="1"/>
          </p:cNvSpPr>
          <p:nvPr>
            <p:ph type="title"/>
          </p:nvPr>
        </p:nvSpPr>
        <p:spPr>
          <a:xfrm>
            <a:off x="433754" y="228600"/>
            <a:ext cx="8229600" cy="1143000"/>
          </a:xfrm>
        </p:spPr>
        <p:txBody>
          <a:bodyPr/>
          <a:lstStyle/>
          <a:p>
            <a:r>
              <a:rPr lang="en-US" sz="4000" dirty="0">
                <a:cs typeface="Times New Roman" pitchFamily="18" charset="0"/>
              </a:rPr>
              <a:t>Substantially Complete (cont’d)</a:t>
            </a:r>
            <a:endParaRPr lang="en-US" dirty="0"/>
          </a:p>
        </p:txBody>
      </p:sp>
    </p:spTree>
    <p:extLst>
      <p:ext uri="{BB962C8B-B14F-4D97-AF65-F5344CB8AC3E}">
        <p14:creationId xmlns:p14="http://schemas.microsoft.com/office/powerpoint/2010/main" val="2748077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6200" y="1494692"/>
            <a:ext cx="8458200" cy="3763108"/>
          </a:xfrm>
        </p:spPr>
        <p:txBody>
          <a:bodyPr/>
          <a:lstStyle/>
          <a:p>
            <a:r>
              <a:rPr lang="en-US" sz="3200" dirty="0">
                <a:latin typeface="Arial" charset="0"/>
                <a:cs typeface="Arial" charset="0"/>
              </a:rPr>
              <a:t>Examples where Substantially Complete Applies:</a:t>
            </a:r>
          </a:p>
          <a:p>
            <a:pPr lvl="1"/>
            <a:r>
              <a:rPr lang="en-US" sz="2800" dirty="0"/>
              <a:t>Silt fence to be removed in spring</a:t>
            </a:r>
          </a:p>
          <a:p>
            <a:pPr lvl="1"/>
            <a:r>
              <a:rPr lang="en-US" sz="2800" dirty="0"/>
              <a:t>Proving period for signs and pavement marking</a:t>
            </a:r>
          </a:p>
          <a:p>
            <a:pPr lvl="1"/>
            <a:r>
              <a:rPr lang="en-US" sz="2800" dirty="0"/>
              <a:t>Clean up of contractor storage area</a:t>
            </a:r>
          </a:p>
          <a:p>
            <a:pPr lvl="1"/>
            <a:r>
              <a:rPr lang="en-US" sz="2800" dirty="0"/>
              <a:t>Contract documents missing (material testing, etc.) </a:t>
            </a:r>
          </a:p>
          <a:p>
            <a:pPr lvl="1"/>
            <a:r>
              <a:rPr lang="en-US" sz="2800" dirty="0"/>
              <a:t>Potential areas to re-seed in the spring</a:t>
            </a:r>
          </a:p>
          <a:p>
            <a:endParaRPr lang="en-US" sz="2400" dirty="0">
              <a:latin typeface="Arial" charset="0"/>
              <a:cs typeface="Arial" charset="0"/>
            </a:endParaRPr>
          </a:p>
          <a:p>
            <a:endParaRPr lang="en-US" sz="2400" dirty="0">
              <a:latin typeface="Arial" pitchFamily="34" charset="0"/>
              <a:cs typeface="Arial" pitchFamily="34" charset="0"/>
            </a:endParaRPr>
          </a:p>
        </p:txBody>
      </p:sp>
      <p:sp>
        <p:nvSpPr>
          <p:cNvPr id="10242" name="Rectangle 2"/>
          <p:cNvSpPr>
            <a:spLocks noGrp="1" noChangeArrowheads="1"/>
          </p:cNvSpPr>
          <p:nvPr>
            <p:ph type="title"/>
          </p:nvPr>
        </p:nvSpPr>
        <p:spPr>
          <a:xfrm>
            <a:off x="228600" y="152400"/>
            <a:ext cx="8686800" cy="1371600"/>
          </a:xfrm>
        </p:spPr>
        <p:txBody>
          <a:bodyPr>
            <a:normAutofit/>
          </a:bodyPr>
          <a:lstStyle/>
          <a:p>
            <a:pPr algn="ctr">
              <a:defRPr/>
            </a:pPr>
            <a:r>
              <a:rPr lang="en-US" sz="4400" b="1" dirty="0">
                <a:cs typeface="Times New Roman" pitchFamily="18" charset="0"/>
              </a:rPr>
              <a:t>Substantially Complete (cont’d)</a:t>
            </a:r>
            <a:br>
              <a:rPr lang="en-US" sz="4400" b="1" dirty="0">
                <a:cs typeface="Times New Roman" pitchFamily="18" charset="0"/>
              </a:rPr>
            </a:br>
            <a:endParaRPr lang="en-US" sz="2800" dirty="0">
              <a:cs typeface="Times New Roman" pitchFamily="18" charset="0"/>
            </a:endParaRPr>
          </a:p>
        </p:txBody>
      </p:sp>
    </p:spTree>
    <p:extLst>
      <p:ext uri="{BB962C8B-B14F-4D97-AF65-F5344CB8AC3E}">
        <p14:creationId xmlns:p14="http://schemas.microsoft.com/office/powerpoint/2010/main" val="3428276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1066800"/>
            <a:ext cx="9144000" cy="4648200"/>
          </a:xfrm>
        </p:spPr>
        <p:txBody>
          <a:bodyPr/>
          <a:lstStyle/>
          <a:p>
            <a:pPr eaLnBrk="1" hangingPunct="1"/>
            <a:r>
              <a:rPr lang="en-US" sz="2400" dirty="0">
                <a:latin typeface="Arial" pitchFamily="34" charset="0"/>
                <a:cs typeface="Arial" pitchFamily="34" charset="0"/>
              </a:rPr>
              <a:t>Punch List Work</a:t>
            </a:r>
          </a:p>
          <a:p>
            <a:pPr lvl="1"/>
            <a:r>
              <a:rPr lang="en-US" sz="2400" dirty="0">
                <a:latin typeface="Arial" pitchFamily="34" charset="0"/>
                <a:cs typeface="Arial" pitchFamily="34" charset="0"/>
              </a:rPr>
              <a:t>Contractor should complete Punch List work within 5 business days, and submit required documentation within 15 business days (21 calendar days)</a:t>
            </a:r>
          </a:p>
          <a:p>
            <a:pPr lvl="1"/>
            <a:r>
              <a:rPr lang="en-US" sz="2400" dirty="0">
                <a:latin typeface="Arial" pitchFamily="34" charset="0"/>
                <a:cs typeface="Arial" pitchFamily="34" charset="0"/>
              </a:rPr>
              <a:t>The Engineer MAY re-start time if the work is not completed within the allowed time, or MAY agree to extend the 5 / 15 day requirements</a:t>
            </a:r>
          </a:p>
          <a:p>
            <a:pPr eaLnBrk="1" hangingPunct="1"/>
            <a:r>
              <a:rPr lang="en-US" sz="2400" dirty="0">
                <a:latin typeface="Arial" charset="0"/>
                <a:cs typeface="Arial" charset="0"/>
              </a:rPr>
              <a:t>When Punch List is complete:</a:t>
            </a:r>
          </a:p>
          <a:p>
            <a:pPr lvl="1"/>
            <a:r>
              <a:rPr lang="en-US" sz="2400" dirty="0">
                <a:latin typeface="Arial" charset="0"/>
                <a:cs typeface="Arial" charset="0"/>
              </a:rPr>
              <a:t>PE enters Punch List Complete date into FIT (under acceptance tab – see FSUG p 44 &amp; 46)</a:t>
            </a:r>
          </a:p>
          <a:p>
            <a:pPr lvl="1"/>
            <a:r>
              <a:rPr lang="en-US" sz="2400" dirty="0">
                <a:latin typeface="Arial" charset="0"/>
                <a:cs typeface="Arial" charset="0"/>
              </a:rPr>
              <a:t>Email CS that you have entered Punch List Complete </a:t>
            </a:r>
          </a:p>
          <a:p>
            <a:pPr lvl="1"/>
            <a:r>
              <a:rPr lang="en-US" sz="2400" b="1" dirty="0">
                <a:solidFill>
                  <a:schemeClr val="tx2"/>
                </a:solidFill>
                <a:latin typeface="Arial" charset="0"/>
                <a:cs typeface="Arial" charset="0"/>
              </a:rPr>
              <a:t>Do a FIT merge &amp; send!!!!</a:t>
            </a:r>
          </a:p>
          <a:p>
            <a:pPr eaLnBrk="1" hangingPunct="1"/>
            <a:endParaRPr lang="en-US" sz="2000" dirty="0">
              <a:latin typeface="Arial" charset="0"/>
              <a:cs typeface="Arial" charset="0"/>
            </a:endParaRPr>
          </a:p>
        </p:txBody>
      </p:sp>
      <p:sp>
        <p:nvSpPr>
          <p:cNvPr id="10242" name="Rectangle 2"/>
          <p:cNvSpPr>
            <a:spLocks noGrp="1" noChangeArrowheads="1"/>
          </p:cNvSpPr>
          <p:nvPr>
            <p:ph type="title"/>
          </p:nvPr>
        </p:nvSpPr>
        <p:spPr>
          <a:xfrm>
            <a:off x="571500" y="76200"/>
            <a:ext cx="8001000" cy="1295400"/>
          </a:xfrm>
        </p:spPr>
        <p:txBody>
          <a:bodyPr>
            <a:normAutofit fontScale="90000"/>
          </a:bodyPr>
          <a:lstStyle/>
          <a:p>
            <a:pPr algn="ctr">
              <a:defRPr/>
            </a:pPr>
            <a:r>
              <a:rPr lang="en-US" sz="4400" b="1" dirty="0">
                <a:cs typeface="Times New Roman" pitchFamily="18" charset="0"/>
              </a:rPr>
              <a:t>Punch List Complete</a:t>
            </a:r>
            <a:br>
              <a:rPr lang="en-US" sz="2800" b="1" dirty="0">
                <a:cs typeface="Times New Roman" pitchFamily="18" charset="0"/>
              </a:rPr>
            </a:br>
            <a:r>
              <a:rPr lang="en-US" sz="2700" dirty="0">
                <a:cs typeface="Times New Roman" pitchFamily="18" charset="0"/>
              </a:rPr>
              <a:t>(</a:t>
            </a:r>
            <a:r>
              <a:rPr lang="en-US" sz="2700" dirty="0">
                <a:latin typeface="Arial" pitchFamily="34" charset="0"/>
                <a:cs typeface="Arial" pitchFamily="34" charset="0"/>
              </a:rPr>
              <a:t>Std Spec 105.11.2.1.4 / Complete)</a:t>
            </a:r>
            <a:br>
              <a:rPr lang="en-US" sz="3200" b="1" dirty="0">
                <a:cs typeface="Times New Roman" pitchFamily="18" charset="0"/>
              </a:rPr>
            </a:br>
            <a:endParaRPr lang="en-US" sz="2800" dirty="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914400"/>
            <a:ext cx="8839200" cy="4724400"/>
          </a:xfrm>
        </p:spPr>
        <p:txBody>
          <a:bodyPr/>
          <a:lstStyle/>
          <a:p>
            <a:r>
              <a:rPr lang="en-US" sz="2400" dirty="0">
                <a:latin typeface="Arial" charset="0"/>
                <a:cs typeface="Arial" charset="0"/>
              </a:rPr>
              <a:t>PE enters this date in FieldManager (acceptance tab) when all Punch List items, contract, and change order work are completed in the field, the last Inspection is passed and all required documentation is submitted (FSUG p 5)</a:t>
            </a:r>
          </a:p>
          <a:p>
            <a:pPr eaLnBrk="1" hangingPunct="1"/>
            <a:r>
              <a:rPr lang="en-US" sz="2400" dirty="0">
                <a:latin typeface="Arial" charset="0"/>
                <a:cs typeface="Arial" charset="0"/>
              </a:rPr>
              <a:t>All Contract Work Completed (CWC) date and Time Charges Stopped date (in FM) are NOT the same - Time Charges Stopped date is the field that controls the penalties for liquidated damages</a:t>
            </a:r>
          </a:p>
          <a:p>
            <a:pPr eaLnBrk="1" hangingPunct="1"/>
            <a:r>
              <a:rPr lang="en-US" sz="2400" dirty="0">
                <a:latin typeface="Arial" charset="0"/>
                <a:cs typeface="Arial" charset="0"/>
              </a:rPr>
              <a:t>All Contract Work Complete is </a:t>
            </a:r>
            <a:r>
              <a:rPr lang="en-US" sz="2400" b="1" dirty="0">
                <a:latin typeface="Arial" charset="0"/>
                <a:cs typeface="Arial" charset="0"/>
              </a:rPr>
              <a:t>not entered </a:t>
            </a:r>
            <a:r>
              <a:rPr lang="en-US" sz="2400" dirty="0">
                <a:latin typeface="Arial" charset="0"/>
                <a:cs typeface="Arial" charset="0"/>
              </a:rPr>
              <a:t>until Plant Establishment is complete for Contracts with Plant Establishment. PE must enter the initial planting date and Establishment Period (1 or 2 years) in FIT (FSUG p 44)</a:t>
            </a:r>
          </a:p>
          <a:p>
            <a:pPr eaLnBrk="1" hangingPunct="1"/>
            <a:endParaRPr lang="en-US" sz="2800" dirty="0"/>
          </a:p>
        </p:txBody>
      </p:sp>
      <p:sp>
        <p:nvSpPr>
          <p:cNvPr id="10242" name="Rectangle 2"/>
          <p:cNvSpPr>
            <a:spLocks noGrp="1" noChangeArrowheads="1"/>
          </p:cNvSpPr>
          <p:nvPr>
            <p:ph type="title"/>
          </p:nvPr>
        </p:nvSpPr>
        <p:spPr>
          <a:xfrm>
            <a:off x="457200" y="0"/>
            <a:ext cx="8001000" cy="838200"/>
          </a:xfrm>
        </p:spPr>
        <p:txBody>
          <a:bodyPr>
            <a:normAutofit/>
          </a:bodyPr>
          <a:lstStyle/>
          <a:p>
            <a:pPr algn="ctr" eaLnBrk="1" hangingPunct="1">
              <a:defRPr/>
            </a:pPr>
            <a:r>
              <a:rPr lang="en-US" sz="4000" dirty="0">
                <a:cs typeface="Times New Roman" pitchFamily="18" charset="0"/>
              </a:rPr>
              <a:t>All C</a:t>
            </a:r>
            <a:r>
              <a:rPr lang="en-US" sz="4000" b="1" dirty="0">
                <a:cs typeface="Times New Roman" pitchFamily="18" charset="0"/>
              </a:rPr>
              <a:t>ontract Work Complete</a:t>
            </a:r>
            <a:endParaRPr lang="en-US" sz="4000" dirty="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914400"/>
            <a:ext cx="9130990" cy="5105400"/>
          </a:xfrm>
        </p:spPr>
        <p:txBody>
          <a:bodyPr/>
          <a:lstStyle/>
          <a:p>
            <a:pPr marL="365125" lvl="1" indent="-255588">
              <a:spcBef>
                <a:spcPts val="400"/>
              </a:spcBef>
              <a:buSzPct val="68000"/>
              <a:buFont typeface="Wingdings 3" pitchFamily="18" charset="2"/>
              <a:buChar char=""/>
            </a:pPr>
            <a:r>
              <a:rPr lang="en-US" sz="2600" dirty="0">
                <a:latin typeface="Arial" charset="0"/>
                <a:cs typeface="Arial" charset="0"/>
              </a:rPr>
              <a:t>Conditional Final Acceptance is granted when:</a:t>
            </a:r>
          </a:p>
          <a:p>
            <a:pPr lvl="2"/>
            <a:r>
              <a:rPr lang="en-US" sz="2600" dirty="0">
                <a:latin typeface="Arial" charset="0"/>
                <a:cs typeface="Arial" charset="0"/>
              </a:rPr>
              <a:t>All Contract Items &amp; Con Mod work are completed</a:t>
            </a:r>
          </a:p>
          <a:p>
            <a:pPr lvl="2"/>
            <a:r>
              <a:rPr lang="en-US" sz="2600" dirty="0">
                <a:latin typeface="Arial" charset="0"/>
                <a:cs typeface="Arial" charset="0"/>
              </a:rPr>
              <a:t>Engineer verifies the Punch List is complete, including all Punch List work and all missing documentation</a:t>
            </a:r>
          </a:p>
          <a:p>
            <a:pPr eaLnBrk="1" hangingPunct="1"/>
            <a:r>
              <a:rPr lang="en-US" sz="2600" dirty="0">
                <a:latin typeface="Arial" charset="0"/>
                <a:cs typeface="Arial" charset="0"/>
              </a:rPr>
              <a:t>Conditional Final Acceptance relieves the contractor of maintenance responsibility for the work</a:t>
            </a:r>
          </a:p>
          <a:p>
            <a:pPr eaLnBrk="1" hangingPunct="1"/>
            <a:r>
              <a:rPr lang="en-US" sz="2600" dirty="0">
                <a:latin typeface="Arial" charset="0"/>
                <a:cs typeface="Arial" charset="0"/>
              </a:rPr>
              <a:t>PM may wish to include silt fence removal, etc. that will need to be done at a later time in this letter, but is not considered remaining work</a:t>
            </a:r>
          </a:p>
          <a:p>
            <a:pPr eaLnBrk="1" hangingPunct="1"/>
            <a:r>
              <a:rPr lang="en-US" sz="2600" dirty="0">
                <a:latin typeface="Arial" charset="0"/>
                <a:cs typeface="Arial" charset="0"/>
              </a:rPr>
              <a:t>PM notifies CS when to issue this letter &amp; any conditions to include - CS sends letter and enters date in PT</a:t>
            </a:r>
          </a:p>
          <a:p>
            <a:pPr eaLnBrk="1" hangingPunct="1"/>
            <a:endParaRPr lang="en-US" sz="2400" dirty="0">
              <a:latin typeface="Arial" charset="0"/>
              <a:cs typeface="Arial" charset="0"/>
            </a:endParaRPr>
          </a:p>
          <a:p>
            <a:pPr eaLnBrk="1" hangingPunct="1"/>
            <a:endParaRPr lang="en-US" sz="2800" dirty="0"/>
          </a:p>
        </p:txBody>
      </p:sp>
      <p:sp>
        <p:nvSpPr>
          <p:cNvPr id="10242" name="Rectangle 2"/>
          <p:cNvSpPr>
            <a:spLocks noGrp="1" noChangeArrowheads="1"/>
          </p:cNvSpPr>
          <p:nvPr>
            <p:ph type="title"/>
          </p:nvPr>
        </p:nvSpPr>
        <p:spPr>
          <a:xfrm>
            <a:off x="457200" y="12551"/>
            <a:ext cx="8001000" cy="762000"/>
          </a:xfrm>
        </p:spPr>
        <p:txBody>
          <a:bodyPr>
            <a:normAutofit/>
          </a:bodyPr>
          <a:lstStyle/>
          <a:p>
            <a:pPr algn="ctr" eaLnBrk="1" hangingPunct="1">
              <a:defRPr/>
            </a:pPr>
            <a:r>
              <a:rPr lang="en-US" sz="4000" b="1" dirty="0">
                <a:cs typeface="Times New Roman" pitchFamily="18" charset="0"/>
              </a:rPr>
              <a:t>Conditional Final Acceptance</a:t>
            </a:r>
            <a:endParaRPr lang="en-US" sz="4000" dirty="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12100" cy="914400"/>
          </a:xfrm>
        </p:spPr>
        <p:txBody>
          <a:bodyPr>
            <a:normAutofit fontScale="90000"/>
          </a:bodyPr>
          <a:lstStyle/>
          <a:p>
            <a:pPr marL="0" indent="0" algn="r">
              <a:spcBef>
                <a:spcPts val="0"/>
              </a:spcBef>
              <a:spcAft>
                <a:spcPts val="2400"/>
              </a:spcAft>
            </a:pPr>
            <a:r>
              <a:rPr lang="en-US" sz="4000" dirty="0"/>
              <a:t>Construction Administration Guide </a:t>
            </a:r>
            <a:br>
              <a:rPr lang="en-US" sz="4900" dirty="0"/>
            </a:br>
            <a:endParaRPr lang="en-US" sz="2700" dirty="0"/>
          </a:p>
        </p:txBody>
      </p:sp>
      <p:sp>
        <p:nvSpPr>
          <p:cNvPr id="5" name="TextBox 4"/>
          <p:cNvSpPr txBox="1"/>
          <p:nvPr/>
        </p:nvSpPr>
        <p:spPr>
          <a:xfrm>
            <a:off x="5651500" y="5668605"/>
            <a:ext cx="3276600" cy="523220"/>
          </a:xfrm>
          <a:prstGeom prst="rect">
            <a:avLst/>
          </a:prstGeom>
          <a:noFill/>
        </p:spPr>
        <p:txBody>
          <a:bodyPr wrap="square" rtlCol="0">
            <a:spAutoFit/>
          </a:bodyPr>
          <a:lstStyle/>
          <a:p>
            <a:r>
              <a:rPr lang="en-US" sz="2800" dirty="0">
                <a:latin typeface="+mj-lt"/>
              </a:rPr>
              <a:t>* See SWIG 8-1-20</a:t>
            </a:r>
          </a:p>
        </p:txBody>
      </p:sp>
      <p:pic>
        <p:nvPicPr>
          <p:cNvPr id="7" name="Picture 6">
            <a:extLst>
              <a:ext uri="{FF2B5EF4-FFF2-40B4-BE49-F238E27FC236}">
                <a16:creationId xmlns:a16="http://schemas.microsoft.com/office/drawing/2014/main" id="{BCC4B494-5448-412E-B1D5-CE824079B502}"/>
              </a:ext>
            </a:extLst>
          </p:cNvPr>
          <p:cNvPicPr>
            <a:picLocks noChangeAspect="1"/>
          </p:cNvPicPr>
          <p:nvPr/>
        </p:nvPicPr>
        <p:blipFill>
          <a:blip r:embed="rId3"/>
          <a:stretch>
            <a:fillRect/>
          </a:stretch>
        </p:blipFill>
        <p:spPr>
          <a:xfrm>
            <a:off x="1066800" y="715605"/>
            <a:ext cx="4200525" cy="4953000"/>
          </a:xfrm>
          <a:prstGeom prst="rect">
            <a:avLst/>
          </a:prstGeom>
          <a:ln w="38100">
            <a:solidFill>
              <a:schemeClr val="accent1"/>
            </a:solidFill>
          </a:ln>
        </p:spPr>
      </p:pic>
      <p:sp>
        <p:nvSpPr>
          <p:cNvPr id="3" name="TextBox 2">
            <a:extLst>
              <a:ext uri="{FF2B5EF4-FFF2-40B4-BE49-F238E27FC236}">
                <a16:creationId xmlns:a16="http://schemas.microsoft.com/office/drawing/2014/main" id="{CC804205-9457-460B-98EC-B12DAAABF997}"/>
              </a:ext>
            </a:extLst>
          </p:cNvPr>
          <p:cNvSpPr txBox="1"/>
          <p:nvPr/>
        </p:nvSpPr>
        <p:spPr>
          <a:xfrm>
            <a:off x="5648326" y="2209800"/>
            <a:ext cx="3279774" cy="1938992"/>
          </a:xfrm>
          <a:prstGeom prst="rect">
            <a:avLst/>
          </a:prstGeom>
          <a:noFill/>
        </p:spPr>
        <p:txBody>
          <a:bodyPr wrap="square" rtlCol="0">
            <a:spAutoFit/>
          </a:bodyPr>
          <a:lstStyle/>
          <a:p>
            <a:pPr marL="342900" indent="-342900">
              <a:buFont typeface="Arial" panose="020B0604020202020204" pitchFamily="34" charset="0"/>
              <a:buChar char="•"/>
            </a:pPr>
            <a:r>
              <a:rPr lang="en-US" dirty="0"/>
              <a:t>2018 FSUG </a:t>
            </a:r>
            <a:r>
              <a:rPr lang="en-US" dirty="0" err="1"/>
              <a:t>pgs</a:t>
            </a:r>
            <a:r>
              <a:rPr lang="en-US" dirty="0"/>
              <a:t> updated</a:t>
            </a:r>
          </a:p>
          <a:p>
            <a:pPr marL="342900" indent="-342900">
              <a:buFont typeface="Arial" panose="020B0604020202020204" pitchFamily="34" charset="0"/>
              <a:buChar char="•"/>
            </a:pPr>
            <a:r>
              <a:rPr lang="en-US" dirty="0" err="1"/>
              <a:t>Asbuilt</a:t>
            </a:r>
            <a:r>
              <a:rPr lang="en-US" dirty="0"/>
              <a:t> changes –</a:t>
            </a:r>
          </a:p>
          <a:p>
            <a:pPr marL="800100" lvl="1" indent="-342900">
              <a:buFont typeface="Arial" panose="020B0604020202020204" pitchFamily="34" charset="0"/>
              <a:buChar char="•"/>
            </a:pPr>
            <a:r>
              <a:rPr lang="en-US" dirty="0"/>
              <a:t>1 or 2 pdfs only</a:t>
            </a:r>
          </a:p>
          <a:p>
            <a:pPr marL="800100" lvl="1" indent="-342900">
              <a:buFont typeface="Arial" panose="020B0604020202020204" pitchFamily="34" charset="0"/>
              <a:buChar char="•"/>
            </a:pPr>
            <a:r>
              <a:rPr lang="en-US" dirty="0"/>
              <a:t>CMM updates</a:t>
            </a:r>
          </a:p>
        </p:txBody>
      </p:sp>
    </p:spTree>
    <p:extLst>
      <p:ext uri="{BB962C8B-B14F-4D97-AF65-F5344CB8AC3E}">
        <p14:creationId xmlns:p14="http://schemas.microsoft.com/office/powerpoint/2010/main" val="1431753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04800" y="869950"/>
            <a:ext cx="8458200" cy="4648200"/>
          </a:xfrm>
        </p:spPr>
        <p:txBody>
          <a:bodyPr/>
          <a:lstStyle/>
          <a:p>
            <a:pPr eaLnBrk="1" hangingPunct="1"/>
            <a:r>
              <a:rPr lang="en-US" sz="2400" dirty="0">
                <a:latin typeface="+mj-lt"/>
                <a:cs typeface="Arial" charset="0"/>
              </a:rPr>
              <a:t>PE submits project records to PM for Regional Records Review</a:t>
            </a:r>
          </a:p>
          <a:p>
            <a:pPr eaLnBrk="1" hangingPunct="1"/>
            <a:r>
              <a:rPr lang="en-US" sz="2400" dirty="0">
                <a:latin typeface="+mj-lt"/>
                <a:cs typeface="Arial" charset="0"/>
              </a:rPr>
              <a:t>PE submits materials records to PM for Materials Review</a:t>
            </a:r>
          </a:p>
          <a:p>
            <a:r>
              <a:rPr lang="en-US" sz="2400" dirty="0">
                <a:latin typeface="+mj-lt"/>
                <a:cs typeface="Arial" charset="0"/>
              </a:rPr>
              <a:t>PM coordinates Contract Items Review (DT2076) and </a:t>
            </a:r>
            <a:r>
              <a:rPr lang="en-US" sz="2400" dirty="0">
                <a:latin typeface="+mj-lt"/>
              </a:rPr>
              <a:t>emails Contract Specialist to enter date in PT when the review of the final boxes begins</a:t>
            </a:r>
            <a:endParaRPr lang="en-US" sz="2400" dirty="0">
              <a:latin typeface="+mj-lt"/>
              <a:cs typeface="Arial" charset="0"/>
            </a:endParaRPr>
          </a:p>
          <a:p>
            <a:r>
              <a:rPr lang="en-US" sz="2400" dirty="0">
                <a:latin typeface="+mj-lt"/>
              </a:rPr>
              <a:t>When the reviewer completes the Contract Items Review (DT2076) and the PM accepts the project records as complete and accurate, CS enters this date in PT</a:t>
            </a:r>
          </a:p>
          <a:p>
            <a:r>
              <a:rPr lang="en-US" sz="2400" dirty="0">
                <a:latin typeface="+mj-lt"/>
                <a:cs typeface="Arial" charset="0"/>
              </a:rPr>
              <a:t>When the records review is complete, PM hands in items   1-12 (SWR Const Admin Guide p 11-12) to CS for entry of dates in PT, and distribution of records</a:t>
            </a:r>
          </a:p>
          <a:p>
            <a:pPr eaLnBrk="1" hangingPunct="1"/>
            <a:endParaRPr lang="en-US" sz="2800" dirty="0"/>
          </a:p>
        </p:txBody>
      </p:sp>
      <p:sp>
        <p:nvSpPr>
          <p:cNvPr id="10242" name="Rectangle 2"/>
          <p:cNvSpPr>
            <a:spLocks noGrp="1" noChangeArrowheads="1"/>
          </p:cNvSpPr>
          <p:nvPr>
            <p:ph type="title"/>
          </p:nvPr>
        </p:nvSpPr>
        <p:spPr>
          <a:xfrm>
            <a:off x="533400" y="0"/>
            <a:ext cx="8001000" cy="762000"/>
          </a:xfrm>
        </p:spPr>
        <p:txBody>
          <a:bodyPr>
            <a:normAutofit/>
          </a:bodyPr>
          <a:lstStyle/>
          <a:p>
            <a:pPr algn="ctr" eaLnBrk="1" hangingPunct="1">
              <a:defRPr/>
            </a:pPr>
            <a:r>
              <a:rPr lang="en-US" sz="4000" b="1" dirty="0">
                <a:cs typeface="Times New Roman" pitchFamily="18" charset="0"/>
              </a:rPr>
              <a:t>Regional Records Review</a:t>
            </a:r>
            <a:endParaRPr lang="en-US" sz="4000" dirty="0">
              <a:cs typeface="Times New Roman" pitchFamily="18" charset="0"/>
            </a:endParaRPr>
          </a:p>
        </p:txBody>
      </p:sp>
      <p:sp>
        <p:nvSpPr>
          <p:cNvPr id="4" name="TextBox 3"/>
          <p:cNvSpPr txBox="1"/>
          <p:nvPr/>
        </p:nvSpPr>
        <p:spPr>
          <a:xfrm>
            <a:off x="5715000" y="5626100"/>
            <a:ext cx="3276600" cy="523220"/>
          </a:xfrm>
          <a:prstGeom prst="rect">
            <a:avLst/>
          </a:prstGeom>
          <a:noFill/>
        </p:spPr>
        <p:txBody>
          <a:bodyPr wrap="square" rtlCol="0">
            <a:spAutoFit/>
          </a:bodyPr>
          <a:lstStyle/>
          <a:p>
            <a:r>
              <a:rPr lang="en-US" sz="2800" dirty="0">
                <a:latin typeface="+mj-lt"/>
              </a:rPr>
              <a:t>* See SWIG 8-75-5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04800" y="838200"/>
            <a:ext cx="8610600" cy="4876800"/>
          </a:xfrm>
        </p:spPr>
        <p:txBody>
          <a:bodyPr/>
          <a:lstStyle/>
          <a:p>
            <a:pPr eaLnBrk="1" hangingPunct="1"/>
            <a:r>
              <a:rPr lang="en-US" sz="2400" dirty="0">
                <a:latin typeface="Arial" charset="0"/>
                <a:cs typeface="Arial" charset="0"/>
              </a:rPr>
              <a:t>PE submits materials records to PM for Materials Review</a:t>
            </a:r>
          </a:p>
          <a:p>
            <a:pPr lvl="1">
              <a:buFont typeface="Arial" panose="020B0604020202020204" pitchFamily="34" charset="0"/>
              <a:buChar char="•"/>
            </a:pPr>
            <a:r>
              <a:rPr lang="en-US" sz="2000" dirty="0">
                <a:latin typeface="Arial" charset="0"/>
                <a:cs typeface="Arial" charset="0"/>
              </a:rPr>
              <a:t>Materials crew logs in the project in their </a:t>
            </a:r>
            <a:r>
              <a:rPr lang="en-US" sz="2000" dirty="0" err="1">
                <a:latin typeface="Arial" charset="0"/>
                <a:cs typeface="Arial" charset="0"/>
              </a:rPr>
              <a:t>matls</a:t>
            </a:r>
            <a:r>
              <a:rPr lang="en-US" sz="2000" dirty="0">
                <a:latin typeface="Arial" charset="0"/>
                <a:cs typeface="Arial" charset="0"/>
              </a:rPr>
              <a:t> binder, not PDS Staff</a:t>
            </a:r>
          </a:p>
          <a:p>
            <a:pPr lvl="1">
              <a:buFont typeface="Arial" panose="020B0604020202020204" pitchFamily="34" charset="0"/>
              <a:buChar char="•"/>
            </a:pPr>
            <a:r>
              <a:rPr lang="en-US" sz="2000" dirty="0">
                <a:latin typeface="Arial" charset="0"/>
                <a:cs typeface="Arial" charset="0"/>
              </a:rPr>
              <a:t>Travis in Lax is signing for us in Madison till position is filled.  If Matt says </a:t>
            </a:r>
            <a:r>
              <a:rPr lang="en-US" sz="2000" dirty="0" err="1">
                <a:latin typeface="Arial" charset="0"/>
                <a:cs typeface="Arial" charset="0"/>
              </a:rPr>
              <a:t>Matls</a:t>
            </a:r>
            <a:r>
              <a:rPr lang="en-US" sz="2000" dirty="0">
                <a:latin typeface="Arial" charset="0"/>
                <a:cs typeface="Arial" charset="0"/>
              </a:rPr>
              <a:t> looks good and it is going up to Lax for signature, we can accept his email and move forward with the Semi Final</a:t>
            </a:r>
          </a:p>
          <a:p>
            <a:pPr marL="109537" indent="0" algn="ctr">
              <a:buNone/>
            </a:pPr>
            <a:br>
              <a:rPr lang="en-US" sz="2000" b="1" dirty="0">
                <a:latin typeface="Arial" charset="0"/>
                <a:cs typeface="Arial" charset="0"/>
              </a:rPr>
            </a:br>
            <a:r>
              <a:rPr lang="en-US" sz="2000" b="1" dirty="0">
                <a:latin typeface="Arial" charset="0"/>
                <a:cs typeface="Arial" charset="0"/>
              </a:rPr>
              <a:t>Why is it important to have </a:t>
            </a:r>
            <a:r>
              <a:rPr lang="en-US" sz="2000" b="1" dirty="0" err="1">
                <a:latin typeface="Arial" charset="0"/>
                <a:cs typeface="Arial" charset="0"/>
              </a:rPr>
              <a:t>Matls</a:t>
            </a:r>
            <a:r>
              <a:rPr lang="en-US" sz="2000" b="1" dirty="0">
                <a:latin typeface="Arial" charset="0"/>
                <a:cs typeface="Arial" charset="0"/>
              </a:rPr>
              <a:t> approved before sending SF?</a:t>
            </a:r>
            <a:br>
              <a:rPr lang="en-US" sz="2000" b="1" dirty="0">
                <a:latin typeface="Arial" charset="0"/>
                <a:cs typeface="Arial" charset="0"/>
              </a:rPr>
            </a:br>
            <a:endParaRPr lang="en-US" sz="2000" b="1" dirty="0">
              <a:latin typeface="Arial" charset="0"/>
              <a:cs typeface="Arial" charset="0"/>
            </a:endParaRPr>
          </a:p>
          <a:p>
            <a:pPr lvl="1"/>
            <a:r>
              <a:rPr lang="en-US" sz="2000" dirty="0"/>
              <a:t>To review required materials certifications for compliance</a:t>
            </a:r>
          </a:p>
          <a:p>
            <a:pPr lvl="1"/>
            <a:r>
              <a:rPr lang="en-US" sz="2000" dirty="0">
                <a:latin typeface="Arial" charset="0"/>
                <a:cs typeface="Arial" charset="0"/>
              </a:rPr>
              <a:t>To verify testing has been completed with passing results</a:t>
            </a:r>
          </a:p>
          <a:p>
            <a:pPr lvl="1"/>
            <a:r>
              <a:rPr lang="en-US" sz="2000" dirty="0">
                <a:latin typeface="Arial" charset="0"/>
                <a:cs typeface="Arial" charset="0"/>
              </a:rPr>
              <a:t>If there are material exceptions (failing tests or missing certs), this is  documented on the DT1310 and addressed consistently with the contractor (remove and replace, left in place with credit to DOT, </a:t>
            </a:r>
            <a:r>
              <a:rPr lang="en-US" sz="2000" dirty="0" err="1">
                <a:latin typeface="Arial" charset="0"/>
                <a:cs typeface="Arial" charset="0"/>
              </a:rPr>
              <a:t>etc</a:t>
            </a:r>
            <a:r>
              <a:rPr lang="en-US" sz="2000" dirty="0">
                <a:latin typeface="Arial" charset="0"/>
                <a:cs typeface="Arial" charset="0"/>
              </a:rPr>
              <a:t>)</a:t>
            </a:r>
          </a:p>
          <a:p>
            <a:pPr lvl="1"/>
            <a:r>
              <a:rPr lang="en-US" sz="2000" dirty="0">
                <a:latin typeface="Arial" charset="0"/>
                <a:cs typeface="Arial" charset="0"/>
              </a:rPr>
              <a:t>Harder to get the money back from the Prime after SF is signed</a:t>
            </a:r>
          </a:p>
          <a:p>
            <a:pPr lvl="1"/>
            <a:endParaRPr lang="en-US" sz="2000" dirty="0">
              <a:latin typeface="Arial" charset="0"/>
              <a:cs typeface="Arial" charset="0"/>
            </a:endParaRPr>
          </a:p>
          <a:p>
            <a:pPr eaLnBrk="1" hangingPunct="1"/>
            <a:endParaRPr lang="en-US" sz="2800" dirty="0"/>
          </a:p>
        </p:txBody>
      </p:sp>
      <p:sp>
        <p:nvSpPr>
          <p:cNvPr id="10242" name="Rectangle 2"/>
          <p:cNvSpPr>
            <a:spLocks noGrp="1" noChangeArrowheads="1"/>
          </p:cNvSpPr>
          <p:nvPr>
            <p:ph type="title"/>
          </p:nvPr>
        </p:nvSpPr>
        <p:spPr>
          <a:xfrm>
            <a:off x="457200" y="76200"/>
            <a:ext cx="8001000" cy="762000"/>
          </a:xfrm>
        </p:spPr>
        <p:txBody>
          <a:bodyPr>
            <a:normAutofit/>
          </a:bodyPr>
          <a:lstStyle/>
          <a:p>
            <a:pPr algn="ctr" eaLnBrk="1" hangingPunct="1">
              <a:defRPr/>
            </a:pPr>
            <a:r>
              <a:rPr lang="en-US" sz="4000" b="1" dirty="0">
                <a:cs typeface="Times New Roman" pitchFamily="18" charset="0"/>
              </a:rPr>
              <a:t>Materials Reminders</a:t>
            </a:r>
            <a:endParaRPr lang="en-US" sz="4000" dirty="0">
              <a:cs typeface="Times New Roman" pitchFamily="18" charset="0"/>
            </a:endParaRPr>
          </a:p>
        </p:txBody>
      </p:sp>
    </p:spTree>
    <p:extLst>
      <p:ext uri="{BB962C8B-B14F-4D97-AF65-F5344CB8AC3E}">
        <p14:creationId xmlns:p14="http://schemas.microsoft.com/office/powerpoint/2010/main" val="3468939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4724400"/>
          </a:xfrm>
        </p:spPr>
        <p:txBody>
          <a:bodyPr/>
          <a:lstStyle/>
          <a:p>
            <a:r>
              <a:rPr lang="en-US" sz="2800" dirty="0"/>
              <a:t>The Labor Compliance Specialist (LCS) will issue a Payroll Clear Date AFTER:</a:t>
            </a:r>
          </a:p>
          <a:p>
            <a:pPr lvl="1"/>
            <a:r>
              <a:rPr lang="en-US" sz="2800" dirty="0"/>
              <a:t>All contractor payrolls have been entered in to and approved by the CRCS</a:t>
            </a:r>
          </a:p>
          <a:p>
            <a:pPr lvl="1"/>
            <a:r>
              <a:rPr lang="en-US" sz="2800" dirty="0"/>
              <a:t>All labor compliance issues have been resolved</a:t>
            </a:r>
          </a:p>
          <a:p>
            <a:pPr lvl="1"/>
            <a:r>
              <a:rPr lang="en-US" sz="2800" dirty="0"/>
              <a:t>All Prime Contractor progress payments to 1</a:t>
            </a:r>
            <a:r>
              <a:rPr lang="en-US" sz="2800" baseline="30000" dirty="0"/>
              <a:t>st</a:t>
            </a:r>
            <a:r>
              <a:rPr lang="en-US" sz="2800" dirty="0"/>
              <a:t> tier subcontractors and DBE firms have been reported and confirmed in the CRCS</a:t>
            </a:r>
          </a:p>
          <a:p>
            <a:pPr lvl="1"/>
            <a:r>
              <a:rPr lang="en-US" sz="2800" dirty="0"/>
              <a:t>All eligible ASP1 – TrANS participant training hours have been reimbursed by PE</a:t>
            </a:r>
          </a:p>
          <a:p>
            <a:pPr>
              <a:buNone/>
            </a:pPr>
            <a:r>
              <a:rPr lang="en-US" sz="2400" dirty="0"/>
              <a:t> </a:t>
            </a:r>
          </a:p>
        </p:txBody>
      </p:sp>
      <p:sp>
        <p:nvSpPr>
          <p:cNvPr id="2" name="Title 1"/>
          <p:cNvSpPr>
            <a:spLocks noGrp="1"/>
          </p:cNvSpPr>
          <p:nvPr>
            <p:ph type="title"/>
          </p:nvPr>
        </p:nvSpPr>
        <p:spPr>
          <a:xfrm>
            <a:off x="685800" y="152400"/>
            <a:ext cx="7772400" cy="609600"/>
          </a:xfrm>
        </p:spPr>
        <p:txBody>
          <a:bodyPr>
            <a:noAutofit/>
          </a:bodyPr>
          <a:lstStyle/>
          <a:p>
            <a:pPr algn="ctr"/>
            <a:r>
              <a:rPr lang="en-US" sz="4000" dirty="0"/>
              <a:t>Payroll Clear Date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76200" y="920750"/>
            <a:ext cx="8915400" cy="4476750"/>
          </a:xfrm>
        </p:spPr>
        <p:txBody>
          <a:bodyPr/>
          <a:lstStyle/>
          <a:p>
            <a:pPr eaLnBrk="1" hangingPunct="1"/>
            <a:r>
              <a:rPr lang="en-US" dirty="0"/>
              <a:t>ASP 4 - provides guidance on when and how much additional retainage </a:t>
            </a:r>
            <a:r>
              <a:rPr lang="en-US" b="1" dirty="0"/>
              <a:t>MAY</a:t>
            </a:r>
            <a:r>
              <a:rPr lang="en-US" dirty="0"/>
              <a:t> be released to the contractor </a:t>
            </a:r>
          </a:p>
          <a:p>
            <a:pPr eaLnBrk="1" hangingPunct="1"/>
            <a:r>
              <a:rPr lang="en-US" sz="2700" dirty="0"/>
              <a:t>Substantial Completion – PM </a:t>
            </a:r>
            <a:r>
              <a:rPr lang="en-US" sz="2700" b="1" dirty="0"/>
              <a:t>MAY</a:t>
            </a:r>
            <a:r>
              <a:rPr lang="en-US" sz="2700" dirty="0"/>
              <a:t> reduce retainage to 75% of the original amount retained only if requested by Prime Contractor and certain conditions are met.</a:t>
            </a:r>
          </a:p>
          <a:p>
            <a:pPr eaLnBrk="1" hangingPunct="1"/>
            <a:r>
              <a:rPr lang="en-US" sz="2700" dirty="0"/>
              <a:t>Semi-Final Estimate – PM MAY reduce retainage to 10% of the original amount retained, or $5000, whichever is greater</a:t>
            </a:r>
          </a:p>
          <a:p>
            <a:pPr eaLnBrk="1" hangingPunct="1"/>
            <a:r>
              <a:rPr lang="en-US" sz="2700" dirty="0"/>
              <a:t>Final Estimate – retainage is reduced to zero when the final estimate is sent</a:t>
            </a:r>
          </a:p>
          <a:p>
            <a:pPr eaLnBrk="1" hangingPunct="1"/>
            <a:endParaRPr lang="en-US" dirty="0"/>
          </a:p>
        </p:txBody>
      </p:sp>
      <p:sp>
        <p:nvSpPr>
          <p:cNvPr id="56322" name="Rectangle 2"/>
          <p:cNvSpPr>
            <a:spLocks noGrp="1" noChangeArrowheads="1"/>
          </p:cNvSpPr>
          <p:nvPr>
            <p:ph type="title"/>
          </p:nvPr>
        </p:nvSpPr>
        <p:spPr>
          <a:xfrm>
            <a:off x="685800" y="12700"/>
            <a:ext cx="7772400" cy="838200"/>
          </a:xfrm>
        </p:spPr>
        <p:txBody>
          <a:bodyPr>
            <a:normAutofit/>
          </a:bodyPr>
          <a:lstStyle/>
          <a:p>
            <a:pPr algn="ctr" eaLnBrk="1" hangingPunct="1">
              <a:defRPr/>
            </a:pPr>
            <a:r>
              <a:rPr lang="en-US" sz="4000" dirty="0"/>
              <a:t>Reducing Retainer</a:t>
            </a:r>
            <a:endParaRPr lang="en-US" sz="4000" dirty="0">
              <a:solidFill>
                <a:srgbClr val="FF0000"/>
              </a:solidFill>
            </a:endParaRPr>
          </a:p>
        </p:txBody>
      </p:sp>
      <p:sp>
        <p:nvSpPr>
          <p:cNvPr id="4" name="TextBox 3"/>
          <p:cNvSpPr txBox="1"/>
          <p:nvPr/>
        </p:nvSpPr>
        <p:spPr>
          <a:xfrm>
            <a:off x="5715000" y="5467350"/>
            <a:ext cx="3276600" cy="523220"/>
          </a:xfrm>
          <a:prstGeom prst="rect">
            <a:avLst/>
          </a:prstGeom>
          <a:noFill/>
        </p:spPr>
        <p:txBody>
          <a:bodyPr wrap="square" rtlCol="0">
            <a:spAutoFit/>
          </a:bodyPr>
          <a:lstStyle/>
          <a:p>
            <a:r>
              <a:rPr lang="en-US" sz="2800" dirty="0">
                <a:latin typeface="+mj-lt"/>
              </a:rPr>
              <a:t>* See SWIG 8-75-1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90500" y="1066800"/>
            <a:ext cx="8763000" cy="4267200"/>
          </a:xfrm>
        </p:spPr>
        <p:txBody>
          <a:bodyPr/>
          <a:lstStyle/>
          <a:p>
            <a:r>
              <a:rPr lang="en-US" sz="3000" dirty="0">
                <a:cs typeface="Times New Roman" pitchFamily="18" charset="0"/>
              </a:rPr>
              <a:t>Time Charges Stop Date in the FieldManager Site Times tab controls Liquidated Damages</a:t>
            </a:r>
          </a:p>
          <a:p>
            <a:pPr marL="109537" indent="0">
              <a:buNone/>
            </a:pPr>
            <a:endParaRPr lang="en-US" sz="1200" dirty="0">
              <a:cs typeface="Times New Roman" pitchFamily="18" charset="0"/>
            </a:endParaRPr>
          </a:p>
          <a:p>
            <a:pPr eaLnBrk="1" hangingPunct="1"/>
            <a:r>
              <a:rPr lang="en-US" sz="3000" dirty="0">
                <a:cs typeface="Times New Roman" pitchFamily="18" charset="0"/>
              </a:rPr>
              <a:t>Avoid negative Semi-Finals! Should be looking at potential LD’s, any deficient materials credits and any quantities still to be paid before submitting and approving Semi-Final Estimate</a:t>
            </a:r>
          </a:p>
          <a:p>
            <a:pPr marL="109537" indent="0" eaLnBrk="1" hangingPunct="1">
              <a:buNone/>
            </a:pPr>
            <a:endParaRPr lang="en-US" sz="1200" dirty="0">
              <a:cs typeface="Times New Roman" pitchFamily="18" charset="0"/>
            </a:endParaRPr>
          </a:p>
          <a:p>
            <a:pPr eaLnBrk="1" hangingPunct="1"/>
            <a:r>
              <a:rPr lang="en-US" sz="3000" dirty="0">
                <a:cs typeface="Times New Roman" pitchFamily="18" charset="0"/>
              </a:rPr>
              <a:t>Prefer to have all issues resolved before Semi-Final is sent!</a:t>
            </a:r>
          </a:p>
        </p:txBody>
      </p:sp>
      <p:sp>
        <p:nvSpPr>
          <p:cNvPr id="15362" name="Rectangle 2"/>
          <p:cNvSpPr>
            <a:spLocks noGrp="1" noChangeArrowheads="1"/>
          </p:cNvSpPr>
          <p:nvPr>
            <p:ph type="title"/>
          </p:nvPr>
        </p:nvSpPr>
        <p:spPr>
          <a:xfrm>
            <a:off x="685800" y="228600"/>
            <a:ext cx="7772400" cy="685800"/>
          </a:xfrm>
        </p:spPr>
        <p:txBody>
          <a:bodyPr>
            <a:noAutofit/>
          </a:bodyPr>
          <a:lstStyle/>
          <a:p>
            <a:pPr algn="ctr" eaLnBrk="1" hangingPunct="1">
              <a:defRPr/>
            </a:pPr>
            <a:r>
              <a:rPr lang="en-US" sz="4000" dirty="0">
                <a:cs typeface="Times New Roman" pitchFamily="18" charset="0"/>
              </a:rPr>
              <a:t>Liquidated Damages</a:t>
            </a:r>
            <a:endParaRPr lang="en-US" sz="4000" dirty="0">
              <a:solidFill>
                <a:srgbClr val="FF0000"/>
              </a:solidFill>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838200"/>
            <a:ext cx="8801100" cy="4800600"/>
          </a:xfrm>
        </p:spPr>
        <p:txBody>
          <a:bodyPr/>
          <a:lstStyle/>
          <a:p>
            <a:r>
              <a:rPr lang="en-US" dirty="0">
                <a:cs typeface="Arial" charset="0"/>
              </a:rPr>
              <a:t>An estimate indicating the engineer has measured and reported all final contract quantities and materials requirements</a:t>
            </a:r>
          </a:p>
          <a:p>
            <a:r>
              <a:rPr lang="en-US" dirty="0"/>
              <a:t>All Contract Work Complete, Conditional Final Acceptance, Payroll Clear and Materials Review dates must be shown in Project Tracking prior to sending SF</a:t>
            </a:r>
          </a:p>
          <a:p>
            <a:r>
              <a:rPr lang="en-US" dirty="0"/>
              <a:t>CS will check with PM / PE if there are any quantity concerns with the Contract Item Review if this is still out</a:t>
            </a:r>
          </a:p>
          <a:p>
            <a:r>
              <a:rPr lang="en-US" dirty="0"/>
              <a:t>If Payroll Clear date is not issued, CS will check with LCS if there are any outstanding payroll issues</a:t>
            </a:r>
          </a:p>
          <a:p>
            <a:pPr eaLnBrk="1" hangingPunct="1">
              <a:lnSpc>
                <a:spcPct val="90000"/>
              </a:lnSpc>
            </a:pPr>
            <a:endParaRPr lang="en-US" sz="2400" dirty="0">
              <a:cs typeface="Times New Roman" pitchFamily="18" charset="0"/>
            </a:endParaRPr>
          </a:p>
          <a:p>
            <a:pPr eaLnBrk="1" hangingPunct="1"/>
            <a:endParaRPr lang="en-US" sz="2400" dirty="0"/>
          </a:p>
          <a:p>
            <a:pPr eaLnBrk="1" hangingPunct="1"/>
            <a:endParaRPr lang="en-US" sz="2400" dirty="0">
              <a:latin typeface="Arial Narrow" pitchFamily="34" charset="0"/>
              <a:cs typeface="Arial" charset="0"/>
            </a:endParaRPr>
          </a:p>
          <a:p>
            <a:pPr eaLnBrk="1" hangingPunct="1"/>
            <a:endParaRPr lang="en-US" sz="2400" dirty="0">
              <a:latin typeface="Arial" charset="0"/>
              <a:cs typeface="Arial" charset="0"/>
            </a:endParaRPr>
          </a:p>
        </p:txBody>
      </p:sp>
      <p:sp>
        <p:nvSpPr>
          <p:cNvPr id="10242" name="Rectangle 2"/>
          <p:cNvSpPr>
            <a:spLocks noGrp="1" noChangeArrowheads="1"/>
          </p:cNvSpPr>
          <p:nvPr>
            <p:ph type="title"/>
          </p:nvPr>
        </p:nvSpPr>
        <p:spPr>
          <a:xfrm>
            <a:off x="457200" y="0"/>
            <a:ext cx="8001000" cy="762000"/>
          </a:xfrm>
        </p:spPr>
        <p:txBody>
          <a:bodyPr>
            <a:normAutofit/>
          </a:bodyPr>
          <a:lstStyle/>
          <a:p>
            <a:pPr algn="ctr" eaLnBrk="1" hangingPunct="1">
              <a:defRPr/>
            </a:pPr>
            <a:r>
              <a:rPr lang="en-US" sz="4000" b="1" dirty="0">
                <a:cs typeface="Times New Roman" pitchFamily="18" charset="0"/>
              </a:rPr>
              <a:t>Semi-Final Estimate</a:t>
            </a:r>
            <a:endParaRPr lang="en-US" sz="4000" dirty="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28600" y="1066800"/>
            <a:ext cx="8763000" cy="4648200"/>
          </a:xfrm>
        </p:spPr>
        <p:txBody>
          <a:bodyPr/>
          <a:lstStyle/>
          <a:p>
            <a:pPr eaLnBrk="1" hangingPunct="1">
              <a:lnSpc>
                <a:spcPct val="90000"/>
              </a:lnSpc>
            </a:pPr>
            <a:r>
              <a:rPr lang="en-US" sz="3200" b="1" u="sng" dirty="0">
                <a:cs typeface="Times New Roman" pitchFamily="18" charset="0"/>
              </a:rPr>
              <a:t>PM must Notify Contract Specialist when SF has been approved</a:t>
            </a:r>
            <a:endParaRPr lang="en-US" sz="3200" dirty="0">
              <a:cs typeface="Times New Roman" pitchFamily="18" charset="0"/>
            </a:endParaRPr>
          </a:p>
          <a:p>
            <a:pPr eaLnBrk="1" hangingPunct="1">
              <a:lnSpc>
                <a:spcPct val="90000"/>
              </a:lnSpc>
            </a:pPr>
            <a:r>
              <a:rPr lang="en-US" sz="3200" dirty="0">
                <a:cs typeface="Times New Roman" pitchFamily="18" charset="0"/>
              </a:rPr>
              <a:t>CS sends SF to Contractor via email / pdf, along with Performance Eval (DT2509), Subcontractor’s Final Payment and Retainage Certificate, if PCD or Mods are outstanding, this is noted in the letter</a:t>
            </a:r>
          </a:p>
          <a:p>
            <a:pPr eaLnBrk="1" hangingPunct="1">
              <a:lnSpc>
                <a:spcPct val="90000"/>
              </a:lnSpc>
            </a:pPr>
            <a:r>
              <a:rPr lang="en-US" sz="3200" dirty="0">
                <a:cs typeface="Times New Roman" pitchFamily="18" charset="0"/>
              </a:rPr>
              <a:t>Sent email begins the </a:t>
            </a:r>
            <a:r>
              <a:rPr lang="en-US" sz="3200" u="sng" dirty="0">
                <a:solidFill>
                  <a:schemeClr val="tx2"/>
                </a:solidFill>
                <a:cs typeface="Times New Roman" pitchFamily="18" charset="0"/>
              </a:rPr>
              <a:t>30 day</a:t>
            </a:r>
            <a:r>
              <a:rPr lang="en-US" sz="3200" dirty="0">
                <a:cs typeface="Times New Roman" pitchFamily="18" charset="0"/>
              </a:rPr>
              <a:t> review period for contractor to return Semi-Final</a:t>
            </a:r>
          </a:p>
          <a:p>
            <a:pPr eaLnBrk="1" hangingPunct="1">
              <a:lnSpc>
                <a:spcPct val="90000"/>
              </a:lnSpc>
            </a:pPr>
            <a:endParaRPr lang="en-US" sz="2800" dirty="0"/>
          </a:p>
        </p:txBody>
      </p:sp>
      <p:sp>
        <p:nvSpPr>
          <p:cNvPr id="17410" name="Rectangle 2"/>
          <p:cNvSpPr>
            <a:spLocks noGrp="1" noChangeArrowheads="1"/>
          </p:cNvSpPr>
          <p:nvPr>
            <p:ph type="title"/>
          </p:nvPr>
        </p:nvSpPr>
        <p:spPr>
          <a:xfrm>
            <a:off x="685800" y="152400"/>
            <a:ext cx="7772400" cy="685800"/>
          </a:xfrm>
        </p:spPr>
        <p:txBody>
          <a:bodyPr>
            <a:noAutofit/>
          </a:bodyPr>
          <a:lstStyle/>
          <a:p>
            <a:pPr algn="ctr" eaLnBrk="1" hangingPunct="1">
              <a:defRPr/>
            </a:pPr>
            <a:r>
              <a:rPr lang="en-US" sz="4000" dirty="0"/>
              <a:t>Semi-Final Estimate (cont’d)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1066800"/>
            <a:ext cx="8839200" cy="3343154"/>
          </a:xfrm>
        </p:spPr>
        <p:txBody>
          <a:bodyPr/>
          <a:lstStyle/>
          <a:p>
            <a:pPr>
              <a:lnSpc>
                <a:spcPct val="90000"/>
              </a:lnSpc>
            </a:pPr>
            <a:r>
              <a:rPr lang="en-US" sz="3200" dirty="0">
                <a:cs typeface="Times New Roman" pitchFamily="18" charset="0"/>
              </a:rPr>
              <a:t>The contractor has </a:t>
            </a:r>
            <a:r>
              <a:rPr lang="en-US" sz="3200" u="sng" dirty="0">
                <a:solidFill>
                  <a:schemeClr val="tx2"/>
                </a:solidFill>
                <a:cs typeface="Times New Roman" pitchFamily="18" charset="0"/>
              </a:rPr>
              <a:t>30 days</a:t>
            </a:r>
            <a:r>
              <a:rPr lang="en-US" sz="3200" dirty="0">
                <a:solidFill>
                  <a:schemeClr val="tx2"/>
                </a:solidFill>
                <a:cs typeface="Times New Roman" pitchFamily="18" charset="0"/>
              </a:rPr>
              <a:t> </a:t>
            </a:r>
            <a:r>
              <a:rPr lang="en-US" sz="3200" dirty="0">
                <a:cs typeface="Times New Roman" pitchFamily="18" charset="0"/>
              </a:rPr>
              <a:t>to review and submit a written statement of agreement or disagreement with the final quantities</a:t>
            </a:r>
          </a:p>
          <a:p>
            <a:pPr>
              <a:lnSpc>
                <a:spcPct val="90000"/>
              </a:lnSpc>
            </a:pPr>
            <a:r>
              <a:rPr lang="en-US" sz="3200" dirty="0">
                <a:cs typeface="Times New Roman" pitchFamily="18" charset="0"/>
              </a:rPr>
              <a:t>15 day auto-email reminder is sent – PM/PE should contact Contractor to see how the review is going</a:t>
            </a:r>
          </a:p>
          <a:p>
            <a:pPr>
              <a:lnSpc>
                <a:spcPct val="90000"/>
              </a:lnSpc>
            </a:pPr>
            <a:r>
              <a:rPr lang="en-US" sz="3200" dirty="0">
                <a:cs typeface="Times New Roman" pitchFamily="18" charset="0"/>
              </a:rPr>
              <a:t>10 days if 2</a:t>
            </a:r>
            <a:r>
              <a:rPr lang="en-US" sz="3200" baseline="30000" dirty="0">
                <a:cs typeface="Times New Roman" pitchFamily="18" charset="0"/>
              </a:rPr>
              <a:t>nd</a:t>
            </a:r>
            <a:r>
              <a:rPr lang="en-US" sz="3200" dirty="0">
                <a:cs typeface="Times New Roman" pitchFamily="18" charset="0"/>
              </a:rPr>
              <a:t> SF</a:t>
            </a:r>
          </a:p>
          <a:p>
            <a:pPr marL="109537" indent="0" eaLnBrk="1" hangingPunct="1">
              <a:lnSpc>
                <a:spcPct val="90000"/>
              </a:lnSpc>
              <a:buNone/>
            </a:pPr>
            <a:endParaRPr lang="en-US" sz="2400" dirty="0">
              <a:cs typeface="Times New Roman" pitchFamily="18" charset="0"/>
            </a:endParaRPr>
          </a:p>
          <a:p>
            <a:pPr eaLnBrk="1" hangingPunct="1"/>
            <a:endParaRPr lang="en-US" sz="2400" dirty="0"/>
          </a:p>
          <a:p>
            <a:pPr eaLnBrk="1" hangingPunct="1"/>
            <a:endParaRPr lang="en-US" sz="2400" dirty="0">
              <a:latin typeface="Arial Narrow" pitchFamily="34" charset="0"/>
              <a:cs typeface="Arial" charset="0"/>
            </a:endParaRPr>
          </a:p>
          <a:p>
            <a:pPr eaLnBrk="1" hangingPunct="1"/>
            <a:endParaRPr lang="en-US" sz="2400" dirty="0">
              <a:latin typeface="Arial" charset="0"/>
              <a:cs typeface="Arial" charset="0"/>
            </a:endParaRPr>
          </a:p>
        </p:txBody>
      </p:sp>
      <p:sp>
        <p:nvSpPr>
          <p:cNvPr id="10242" name="Rectangle 2"/>
          <p:cNvSpPr>
            <a:spLocks noGrp="1" noChangeArrowheads="1"/>
          </p:cNvSpPr>
          <p:nvPr>
            <p:ph type="title"/>
          </p:nvPr>
        </p:nvSpPr>
        <p:spPr>
          <a:xfrm>
            <a:off x="457200" y="152400"/>
            <a:ext cx="8001000" cy="762000"/>
          </a:xfrm>
        </p:spPr>
        <p:txBody>
          <a:bodyPr>
            <a:normAutofit/>
          </a:bodyPr>
          <a:lstStyle/>
          <a:p>
            <a:pPr algn="ctr" eaLnBrk="1" hangingPunct="1">
              <a:defRPr/>
            </a:pPr>
            <a:r>
              <a:rPr lang="en-US" sz="4000" b="1" dirty="0">
                <a:cs typeface="Times New Roman" pitchFamily="18" charset="0"/>
              </a:rPr>
              <a:t>Semi-Final Estimate (cont’d)</a:t>
            </a:r>
            <a:endParaRPr lang="en-US" sz="4000" dirty="0">
              <a:cs typeface="Times New Roman" pitchFamily="18" charset="0"/>
            </a:endParaRPr>
          </a:p>
        </p:txBody>
      </p:sp>
    </p:spTree>
    <p:extLst>
      <p:ext uri="{BB962C8B-B14F-4D97-AF65-F5344CB8AC3E}">
        <p14:creationId xmlns:p14="http://schemas.microsoft.com/office/powerpoint/2010/main" val="444515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28600" y="1295400"/>
            <a:ext cx="8686800" cy="3352800"/>
          </a:xfrm>
        </p:spPr>
        <p:txBody>
          <a:bodyPr/>
          <a:lstStyle/>
          <a:p>
            <a:pPr eaLnBrk="1" hangingPunct="1">
              <a:lnSpc>
                <a:spcPct val="90000"/>
              </a:lnSpc>
            </a:pPr>
            <a:r>
              <a:rPr lang="en-US" sz="3200" dirty="0">
                <a:cs typeface="Times New Roman" pitchFamily="18" charset="0"/>
              </a:rPr>
              <a:t>When the SF comes back signed, CS emails PM / PE</a:t>
            </a:r>
          </a:p>
          <a:p>
            <a:pPr eaLnBrk="1" hangingPunct="1">
              <a:lnSpc>
                <a:spcPct val="90000"/>
              </a:lnSpc>
            </a:pPr>
            <a:r>
              <a:rPr lang="en-US" sz="3200" dirty="0">
                <a:cs typeface="Times New Roman" pitchFamily="18" charset="0"/>
              </a:rPr>
              <a:t>Any outstanding documents are requested before the PE / PM can send / approve the final estimate -- If nothing is outstanding, CS will direct the PE / PM  to send the Final Estimate</a:t>
            </a:r>
          </a:p>
          <a:p>
            <a:pPr eaLnBrk="1" hangingPunct="1">
              <a:lnSpc>
                <a:spcPct val="90000"/>
              </a:lnSpc>
            </a:pPr>
            <a:endParaRPr lang="en-US" sz="2800" dirty="0"/>
          </a:p>
        </p:txBody>
      </p:sp>
      <p:sp>
        <p:nvSpPr>
          <p:cNvPr id="17410" name="Rectangle 2"/>
          <p:cNvSpPr>
            <a:spLocks noGrp="1" noChangeArrowheads="1"/>
          </p:cNvSpPr>
          <p:nvPr>
            <p:ph type="title"/>
          </p:nvPr>
        </p:nvSpPr>
        <p:spPr>
          <a:xfrm>
            <a:off x="685800" y="228600"/>
            <a:ext cx="7772400" cy="685800"/>
          </a:xfrm>
        </p:spPr>
        <p:txBody>
          <a:bodyPr>
            <a:noAutofit/>
          </a:bodyPr>
          <a:lstStyle/>
          <a:p>
            <a:pPr algn="ctr" eaLnBrk="1" hangingPunct="1">
              <a:defRPr/>
            </a:pPr>
            <a:r>
              <a:rPr lang="en-US" sz="4000" dirty="0"/>
              <a:t>Semi-Final Estimate (cont’d)</a:t>
            </a:r>
          </a:p>
        </p:txBody>
      </p:sp>
    </p:spTree>
    <p:extLst>
      <p:ext uri="{BB962C8B-B14F-4D97-AF65-F5344CB8AC3E}">
        <p14:creationId xmlns:p14="http://schemas.microsoft.com/office/powerpoint/2010/main" val="2295649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0" y="1155700"/>
            <a:ext cx="8229600" cy="4406900"/>
          </a:xfrm>
        </p:spPr>
        <p:txBody>
          <a:bodyPr/>
          <a:lstStyle/>
          <a:p>
            <a:r>
              <a:rPr lang="en-US" sz="2400" b="1" dirty="0"/>
              <a:t>Project Engineers, before transferring the contract to the Project Manager after sending the semi-final, please be sure to follow FSUG p 28-30 (FSUG 2018 updates), especially step 3 for exporting a contract.</a:t>
            </a:r>
          </a:p>
          <a:p>
            <a:r>
              <a:rPr lang="en-US" sz="2400" b="1" dirty="0"/>
              <a:t>We are losing data between semi-final and final estimate. I am seeing this when contracts are sent to FMGR050 (to archive).</a:t>
            </a:r>
          </a:p>
          <a:p>
            <a:r>
              <a:rPr lang="en-US" sz="2400" b="1" dirty="0">
                <a:highlight>
                  <a:srgbClr val="FFFF00"/>
                </a:highlight>
              </a:rPr>
              <a:t>These steps cannot be completed until the finals process is done including the creation and approval of the final estimate and the appropriate records are archived with contract administration staff </a:t>
            </a:r>
          </a:p>
          <a:p>
            <a:endParaRPr lang="en-US" sz="3000" dirty="0"/>
          </a:p>
        </p:txBody>
      </p:sp>
      <p:sp>
        <p:nvSpPr>
          <p:cNvPr id="3" name="Title 2"/>
          <p:cNvSpPr>
            <a:spLocks noGrp="1"/>
          </p:cNvSpPr>
          <p:nvPr>
            <p:ph type="title"/>
          </p:nvPr>
        </p:nvSpPr>
        <p:spPr>
          <a:xfrm>
            <a:off x="76200" y="0"/>
            <a:ext cx="9067800" cy="990600"/>
          </a:xfrm>
        </p:spPr>
        <p:txBody>
          <a:bodyPr>
            <a:normAutofit fontScale="90000"/>
          </a:bodyPr>
          <a:lstStyle/>
          <a:p>
            <a:r>
              <a:rPr lang="en-US" sz="4400" dirty="0"/>
              <a:t>Transferring the Semi-Final Estimate</a:t>
            </a:r>
            <a:endParaRPr lang="en-US" dirty="0"/>
          </a:p>
        </p:txBody>
      </p:sp>
    </p:spTree>
    <p:extLst>
      <p:ext uri="{BB962C8B-B14F-4D97-AF65-F5344CB8AC3E}">
        <p14:creationId xmlns:p14="http://schemas.microsoft.com/office/powerpoint/2010/main" val="311036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69101" y="5760473"/>
            <a:ext cx="3276600" cy="523220"/>
          </a:xfrm>
          <a:prstGeom prst="rect">
            <a:avLst/>
          </a:prstGeom>
          <a:noFill/>
        </p:spPr>
        <p:txBody>
          <a:bodyPr wrap="square" rtlCol="0">
            <a:spAutoFit/>
          </a:bodyPr>
          <a:lstStyle/>
          <a:p>
            <a:r>
              <a:rPr lang="en-US" sz="2800" dirty="0">
                <a:latin typeface="+mj-lt"/>
              </a:rPr>
              <a:t>* See SWIG 8-1-20</a:t>
            </a:r>
          </a:p>
        </p:txBody>
      </p:sp>
      <p:pic>
        <p:nvPicPr>
          <p:cNvPr id="4" name="Picture 3">
            <a:extLst>
              <a:ext uri="{FF2B5EF4-FFF2-40B4-BE49-F238E27FC236}">
                <a16:creationId xmlns:a16="http://schemas.microsoft.com/office/drawing/2014/main" id="{9D7BCF1A-C2E1-4175-8AE6-BDA945EE7F1C}"/>
              </a:ext>
            </a:extLst>
          </p:cNvPr>
          <p:cNvPicPr>
            <a:picLocks noChangeAspect="1"/>
          </p:cNvPicPr>
          <p:nvPr/>
        </p:nvPicPr>
        <p:blipFill>
          <a:blip r:embed="rId3"/>
          <a:stretch>
            <a:fillRect/>
          </a:stretch>
        </p:blipFill>
        <p:spPr>
          <a:xfrm>
            <a:off x="381000" y="152400"/>
            <a:ext cx="8458200" cy="5502675"/>
          </a:xfrm>
          <a:prstGeom prst="rect">
            <a:avLst/>
          </a:prstGeom>
          <a:ln w="28575">
            <a:solidFill>
              <a:srgbClr val="CC0000"/>
            </a:solid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14300" y="961697"/>
            <a:ext cx="8915400" cy="3124200"/>
          </a:xfrm>
        </p:spPr>
        <p:txBody>
          <a:bodyPr/>
          <a:lstStyle/>
          <a:p>
            <a:pPr eaLnBrk="1" hangingPunct="1"/>
            <a:r>
              <a:rPr lang="en-US" sz="3000" dirty="0">
                <a:cs typeface="Times New Roman" pitchFamily="18" charset="0"/>
              </a:rPr>
              <a:t>When the final payment made between the department and the contractor, this releases all remaining Retainer</a:t>
            </a:r>
          </a:p>
          <a:p>
            <a:pPr eaLnBrk="1" hangingPunct="1"/>
            <a:r>
              <a:rPr lang="en-US" sz="3000" dirty="0">
                <a:cs typeface="Times New Roman" pitchFamily="18" charset="0"/>
              </a:rPr>
              <a:t>CMM 2.36.1.4 - All bid items must be marked complete in FieldManager prior to generating the final estimate</a:t>
            </a:r>
          </a:p>
          <a:p>
            <a:pPr eaLnBrk="1" hangingPunct="1">
              <a:buFont typeface="Wingdings" pitchFamily="2" charset="2"/>
              <a:buNone/>
            </a:pPr>
            <a:endParaRPr lang="en-US" sz="2800" dirty="0"/>
          </a:p>
        </p:txBody>
      </p:sp>
      <p:sp>
        <p:nvSpPr>
          <p:cNvPr id="18434" name="Rectangle 2"/>
          <p:cNvSpPr>
            <a:spLocks noGrp="1" noChangeArrowheads="1"/>
          </p:cNvSpPr>
          <p:nvPr>
            <p:ph type="title"/>
          </p:nvPr>
        </p:nvSpPr>
        <p:spPr>
          <a:xfrm>
            <a:off x="685800" y="152400"/>
            <a:ext cx="7772400" cy="838200"/>
          </a:xfrm>
        </p:spPr>
        <p:txBody>
          <a:bodyPr>
            <a:normAutofit fontScale="90000"/>
          </a:bodyPr>
          <a:lstStyle/>
          <a:p>
            <a:pPr algn="ctr" eaLnBrk="1" hangingPunct="1">
              <a:defRPr/>
            </a:pPr>
            <a:r>
              <a:rPr lang="en-US" sz="4400" b="1" dirty="0">
                <a:cs typeface="Times New Roman" pitchFamily="18" charset="0"/>
              </a:rPr>
              <a:t>Final Estimate </a:t>
            </a:r>
            <a:br>
              <a:rPr lang="en-US" sz="2800" dirty="0">
                <a:cs typeface="Times New Roman" pitchFamily="18" charset="0"/>
              </a:rPr>
            </a:br>
            <a:endParaRPr lang="en-US" sz="2800" dirty="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42900" y="914400"/>
            <a:ext cx="8458200" cy="4648200"/>
          </a:xfrm>
        </p:spPr>
        <p:txBody>
          <a:bodyPr/>
          <a:lstStyle/>
          <a:p>
            <a:pPr eaLnBrk="1" hangingPunct="1"/>
            <a:r>
              <a:rPr lang="en-US" sz="3200" dirty="0">
                <a:cs typeface="Times New Roman" pitchFamily="18" charset="0"/>
              </a:rPr>
              <a:t>PE / PM emails CS </a:t>
            </a:r>
            <a:r>
              <a:rPr lang="en-US" sz="3200" b="1" dirty="0">
                <a:cs typeface="Times New Roman" pitchFamily="18" charset="0"/>
              </a:rPr>
              <a:t>&amp; cc LCS </a:t>
            </a:r>
            <a:r>
              <a:rPr lang="en-US" sz="3200" dirty="0">
                <a:cs typeface="Times New Roman" pitchFamily="18" charset="0"/>
              </a:rPr>
              <a:t>that Final Estimate has been sent &amp; approved, these dates are auto populated in Project Tracking</a:t>
            </a:r>
          </a:p>
          <a:p>
            <a:pPr lvl="1"/>
            <a:r>
              <a:rPr lang="en-US" sz="3200" dirty="0">
                <a:cs typeface="Times New Roman" pitchFamily="18" charset="0"/>
              </a:rPr>
              <a:t>Check with CS that these dates are in PT before transferring the contract to fmgr050</a:t>
            </a:r>
          </a:p>
          <a:p>
            <a:pPr eaLnBrk="1" hangingPunct="1"/>
            <a:r>
              <a:rPr lang="en-US" sz="3200" dirty="0">
                <a:cs typeface="Times New Roman" pitchFamily="18" charset="0"/>
              </a:rPr>
              <a:t>Email Kelly Addison (</a:t>
            </a:r>
            <a:r>
              <a:rPr lang="en-US" sz="3200" b="1" u="sng" dirty="0">
                <a:cs typeface="Times New Roman" pitchFamily="18" charset="0"/>
              </a:rPr>
              <a:t>all</a:t>
            </a:r>
            <a:r>
              <a:rPr lang="en-US" sz="3200" dirty="0">
                <a:cs typeface="Times New Roman" pitchFamily="18" charset="0"/>
              </a:rPr>
              <a:t> SWR projects) when contracts have been sent to FMGR050 to be archived. (FSUG p 28-30)</a:t>
            </a:r>
          </a:p>
          <a:p>
            <a:pPr eaLnBrk="1" hangingPunct="1">
              <a:buFont typeface="Wingdings" pitchFamily="2" charset="2"/>
              <a:buNone/>
            </a:pPr>
            <a:endParaRPr lang="en-US" sz="2800" dirty="0"/>
          </a:p>
        </p:txBody>
      </p:sp>
      <p:sp>
        <p:nvSpPr>
          <p:cNvPr id="18434" name="Rectangle 2"/>
          <p:cNvSpPr>
            <a:spLocks noGrp="1" noChangeArrowheads="1"/>
          </p:cNvSpPr>
          <p:nvPr>
            <p:ph type="title"/>
          </p:nvPr>
        </p:nvSpPr>
        <p:spPr>
          <a:xfrm>
            <a:off x="685800" y="228600"/>
            <a:ext cx="7772400" cy="838200"/>
          </a:xfrm>
        </p:spPr>
        <p:txBody>
          <a:bodyPr>
            <a:normAutofit fontScale="90000"/>
          </a:bodyPr>
          <a:lstStyle/>
          <a:p>
            <a:pPr algn="ctr" eaLnBrk="1" hangingPunct="1">
              <a:defRPr/>
            </a:pPr>
            <a:r>
              <a:rPr lang="en-US" sz="4400" b="1" dirty="0">
                <a:cs typeface="Times New Roman" pitchFamily="18" charset="0"/>
              </a:rPr>
              <a:t>Final Estimate (cont’d) </a:t>
            </a:r>
            <a:br>
              <a:rPr lang="en-US" sz="2800" dirty="0">
                <a:cs typeface="Times New Roman" pitchFamily="18" charset="0"/>
              </a:rPr>
            </a:br>
            <a:endParaRPr lang="en-US" sz="2800" dirty="0">
              <a:cs typeface="Times New Roman" pitchFamily="18" charset="0"/>
            </a:endParaRPr>
          </a:p>
        </p:txBody>
      </p:sp>
    </p:spTree>
    <p:extLst>
      <p:ext uri="{BB962C8B-B14F-4D97-AF65-F5344CB8AC3E}">
        <p14:creationId xmlns:p14="http://schemas.microsoft.com/office/powerpoint/2010/main" val="999965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33400" y="152400"/>
            <a:ext cx="7772400" cy="609600"/>
          </a:xfrm>
          <a:prstGeom prst="rect">
            <a:avLst/>
          </a:prstGeom>
        </p:spPr>
        <p:txBody>
          <a:bodyPr>
            <a:normAutofit fontScale="52500" lnSpcReduction="20000"/>
          </a:bodyPr>
          <a:lstStyle>
            <a:lvl1pPr algn="l" rtl="0" eaLnBrk="1" fontAlgn="base" hangingPunct="1">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rgbClr val="002F9D"/>
                </a:solidFill>
                <a:latin typeface="Arial" charset="0"/>
              </a:defRPr>
            </a:lvl2pPr>
            <a:lvl3pPr algn="l" rtl="0" eaLnBrk="1" fontAlgn="base" hangingPunct="1">
              <a:spcBef>
                <a:spcPct val="0"/>
              </a:spcBef>
              <a:spcAft>
                <a:spcPct val="0"/>
              </a:spcAft>
              <a:defRPr sz="4100" b="1">
                <a:solidFill>
                  <a:srgbClr val="002F9D"/>
                </a:solidFill>
                <a:latin typeface="Arial" charset="0"/>
              </a:defRPr>
            </a:lvl3pPr>
            <a:lvl4pPr algn="l" rtl="0" eaLnBrk="1" fontAlgn="base" hangingPunct="1">
              <a:spcBef>
                <a:spcPct val="0"/>
              </a:spcBef>
              <a:spcAft>
                <a:spcPct val="0"/>
              </a:spcAft>
              <a:defRPr sz="4100" b="1">
                <a:solidFill>
                  <a:srgbClr val="002F9D"/>
                </a:solidFill>
                <a:latin typeface="Arial" charset="0"/>
              </a:defRPr>
            </a:lvl4pPr>
            <a:lvl5pPr algn="l" rtl="0" eaLnBrk="1" fontAlgn="base" hangingPunct="1">
              <a:spcBef>
                <a:spcPct val="0"/>
              </a:spcBef>
              <a:spcAft>
                <a:spcPct val="0"/>
              </a:spcAft>
              <a:defRPr sz="4100" b="1">
                <a:solidFill>
                  <a:srgbClr val="002F9D"/>
                </a:solidFill>
                <a:latin typeface="Arial" charset="0"/>
              </a:defRPr>
            </a:lvl5pPr>
            <a:lvl6pPr marL="457200" algn="l" rtl="0" eaLnBrk="1" fontAlgn="base" hangingPunct="1">
              <a:spcBef>
                <a:spcPct val="0"/>
              </a:spcBef>
              <a:spcAft>
                <a:spcPct val="0"/>
              </a:spcAft>
              <a:defRPr sz="4100" b="1">
                <a:solidFill>
                  <a:srgbClr val="002F9D"/>
                </a:solidFill>
                <a:latin typeface="Arial" charset="0"/>
              </a:defRPr>
            </a:lvl6pPr>
            <a:lvl7pPr marL="914400" algn="l" rtl="0" eaLnBrk="1" fontAlgn="base" hangingPunct="1">
              <a:spcBef>
                <a:spcPct val="0"/>
              </a:spcBef>
              <a:spcAft>
                <a:spcPct val="0"/>
              </a:spcAft>
              <a:defRPr sz="4100" b="1">
                <a:solidFill>
                  <a:srgbClr val="002F9D"/>
                </a:solidFill>
                <a:latin typeface="Arial" charset="0"/>
              </a:defRPr>
            </a:lvl7pPr>
            <a:lvl8pPr marL="1371600" algn="l" rtl="0" eaLnBrk="1" fontAlgn="base" hangingPunct="1">
              <a:spcBef>
                <a:spcPct val="0"/>
              </a:spcBef>
              <a:spcAft>
                <a:spcPct val="0"/>
              </a:spcAft>
              <a:defRPr sz="4100" b="1">
                <a:solidFill>
                  <a:srgbClr val="002F9D"/>
                </a:solidFill>
                <a:latin typeface="Arial" charset="0"/>
              </a:defRPr>
            </a:lvl8pPr>
            <a:lvl9pPr marL="1828800" algn="l" rtl="0" eaLnBrk="1" fontAlgn="base" hangingPunct="1">
              <a:spcBef>
                <a:spcPct val="0"/>
              </a:spcBef>
              <a:spcAft>
                <a:spcPct val="0"/>
              </a:spcAft>
              <a:defRPr sz="4100" b="1">
                <a:solidFill>
                  <a:srgbClr val="002F9D"/>
                </a:solidFill>
                <a:latin typeface="Arial" charset="0"/>
              </a:defRPr>
            </a:lvl9pPr>
            <a:extLst/>
          </a:lstStyle>
          <a:p>
            <a:pPr algn="ctr">
              <a:defRPr/>
            </a:pPr>
            <a:r>
              <a:rPr lang="en-US" sz="4400" dirty="0">
                <a:cs typeface="Times New Roman" pitchFamily="18" charset="0"/>
              </a:rPr>
              <a:t>As-Built Plans</a:t>
            </a:r>
            <a:br>
              <a:rPr lang="en-US" sz="2800" dirty="0">
                <a:cs typeface="Times New Roman" pitchFamily="18" charset="0"/>
              </a:rPr>
            </a:br>
            <a:endParaRPr lang="en-US" sz="2800" dirty="0">
              <a:cs typeface="Times New Roman" pitchFamily="18" charset="0"/>
            </a:endParaRPr>
          </a:p>
        </p:txBody>
      </p:sp>
      <p:sp>
        <p:nvSpPr>
          <p:cNvPr id="2" name="TextBox 1"/>
          <p:cNvSpPr txBox="1"/>
          <p:nvPr/>
        </p:nvSpPr>
        <p:spPr>
          <a:xfrm>
            <a:off x="25400" y="609600"/>
            <a:ext cx="9118600" cy="5150128"/>
          </a:xfrm>
          <a:prstGeom prst="rect">
            <a:avLst/>
          </a:prstGeom>
          <a:noFill/>
        </p:spPr>
        <p:txBody>
          <a:bodyPr wrap="square" rtlCol="0">
            <a:spAutoFit/>
          </a:bodyPr>
          <a:lstStyle/>
          <a:p>
            <a:pPr marL="365125" indent="-255588">
              <a:spcBef>
                <a:spcPts val="400"/>
              </a:spcBef>
              <a:buClr>
                <a:schemeClr val="accent1"/>
              </a:buClr>
              <a:buSzPct val="68000"/>
              <a:buFont typeface="Wingdings 3" pitchFamily="18" charset="2"/>
              <a:buChar char=""/>
            </a:pPr>
            <a:r>
              <a:rPr lang="en-US" sz="2600" dirty="0">
                <a:latin typeface="+mn-lt"/>
                <a:cs typeface="Times New Roman" pitchFamily="18" charset="0"/>
              </a:rPr>
              <a:t>PE will record all changes to the as-let plan in </a:t>
            </a:r>
            <a:r>
              <a:rPr lang="en-US" sz="2600" dirty="0">
                <a:solidFill>
                  <a:srgbClr val="FF0000"/>
                </a:solidFill>
                <a:latin typeface="+mn-lt"/>
                <a:cs typeface="Times New Roman" pitchFamily="18" charset="0"/>
              </a:rPr>
              <a:t>RED</a:t>
            </a:r>
            <a:r>
              <a:rPr lang="en-US" sz="2600" dirty="0">
                <a:latin typeface="+mn-lt"/>
                <a:cs typeface="Times New Roman" pitchFamily="18" charset="0"/>
              </a:rPr>
              <a:t> using Adobe software</a:t>
            </a:r>
          </a:p>
          <a:p>
            <a:pPr marL="365125" indent="-255588">
              <a:spcBef>
                <a:spcPts val="400"/>
              </a:spcBef>
              <a:buClr>
                <a:schemeClr val="accent1"/>
              </a:buClr>
              <a:buSzPct val="68000"/>
              <a:buFont typeface="Wingdings 3" pitchFamily="18" charset="2"/>
              <a:buChar char=""/>
            </a:pPr>
            <a:r>
              <a:rPr lang="en-US" sz="2600" dirty="0">
                <a:latin typeface="+mn-lt"/>
                <a:cs typeface="Times New Roman" pitchFamily="18" charset="0"/>
              </a:rPr>
              <a:t>Insert any addendum sheets into the as-built file</a:t>
            </a:r>
          </a:p>
          <a:p>
            <a:pPr marL="365125" indent="-255588">
              <a:spcBef>
                <a:spcPts val="400"/>
              </a:spcBef>
              <a:buClr>
                <a:schemeClr val="accent1"/>
              </a:buClr>
              <a:buSzPct val="68000"/>
              <a:buFont typeface="Wingdings 3" pitchFamily="18" charset="2"/>
              <a:buChar char=""/>
            </a:pPr>
            <a:r>
              <a:rPr lang="en-US" sz="2600" dirty="0">
                <a:latin typeface="+mn-lt"/>
                <a:cs typeface="Times New Roman" pitchFamily="18" charset="0"/>
              </a:rPr>
              <a:t>Note changes as the project progresses</a:t>
            </a:r>
          </a:p>
          <a:p>
            <a:pPr marL="365125" indent="-255588">
              <a:spcBef>
                <a:spcPts val="400"/>
              </a:spcBef>
              <a:buClr>
                <a:schemeClr val="accent1"/>
              </a:buClr>
              <a:buSzPct val="68000"/>
              <a:buFont typeface="Wingdings 3" pitchFamily="18" charset="2"/>
              <a:buChar char=""/>
            </a:pPr>
            <a:r>
              <a:rPr lang="en-US" sz="2600" u="sng" dirty="0">
                <a:latin typeface="+mn-lt"/>
                <a:cs typeface="Times New Roman" pitchFamily="18" charset="0"/>
              </a:rPr>
              <a:t>Refer to CMM 1-65.14 for specific requirements and directions (updates coming soon!)</a:t>
            </a:r>
          </a:p>
          <a:p>
            <a:pPr marL="365125" indent="-255588">
              <a:spcBef>
                <a:spcPts val="400"/>
              </a:spcBef>
              <a:buClr>
                <a:schemeClr val="accent1"/>
              </a:buClr>
              <a:buSzPct val="68000"/>
              <a:buFont typeface="Wingdings 3" pitchFamily="18" charset="2"/>
              <a:buChar char=""/>
            </a:pPr>
            <a:r>
              <a:rPr lang="en-US" sz="2600" dirty="0">
                <a:latin typeface="+mn-lt"/>
                <a:cs typeface="Times New Roman" pitchFamily="18" charset="0"/>
              </a:rPr>
              <a:t>PE will provide completed as-built plan(s) to PM by placing in </a:t>
            </a:r>
            <a:r>
              <a:rPr lang="en-US" sz="2600" dirty="0" err="1">
                <a:latin typeface="+mn-lt"/>
                <a:cs typeface="Times New Roman" pitchFamily="18" charset="0"/>
              </a:rPr>
              <a:t>dropzone</a:t>
            </a:r>
            <a:r>
              <a:rPr lang="en-US" sz="2600" dirty="0">
                <a:latin typeface="+mn-lt"/>
                <a:cs typeface="Times New Roman" pitchFamily="18" charset="0"/>
              </a:rPr>
              <a:t> file with the correct naming convention, and then notify PM by email. </a:t>
            </a:r>
            <a:r>
              <a:rPr lang="en-US" sz="2600" b="1" dirty="0">
                <a:latin typeface="+mn-lt"/>
                <a:cs typeface="Times New Roman" pitchFamily="18" charset="0"/>
              </a:rPr>
              <a:t>(CAG p 12)</a:t>
            </a:r>
          </a:p>
          <a:p>
            <a:pPr marL="365125" indent="-255588">
              <a:spcBef>
                <a:spcPts val="400"/>
              </a:spcBef>
              <a:buClr>
                <a:schemeClr val="accent1"/>
              </a:buClr>
              <a:buSzPct val="68000"/>
              <a:buFont typeface="Wingdings 3" pitchFamily="18" charset="2"/>
              <a:buChar char=""/>
            </a:pPr>
            <a:r>
              <a:rPr lang="en-US" sz="2600" dirty="0">
                <a:latin typeface="+mn-lt"/>
                <a:cs typeface="Times New Roman" pitchFamily="18" charset="0"/>
              </a:rPr>
              <a:t>PM will check as-builts to be sure all needed elements are included and files are named correctly, and then email CS they are ready in the ftp </a:t>
            </a:r>
            <a:r>
              <a:rPr lang="en-US" sz="2600" dirty="0" err="1">
                <a:latin typeface="+mn-lt"/>
                <a:cs typeface="Times New Roman" pitchFamily="18" charset="0"/>
              </a:rPr>
              <a:t>dropzone</a:t>
            </a:r>
            <a:r>
              <a:rPr lang="en-US" sz="2600" dirty="0">
                <a:latin typeface="+mn-lt"/>
                <a:cs typeface="Times New Roman" pitchFamily="18"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09600" y="76200"/>
            <a:ext cx="7772400" cy="838200"/>
          </a:xfrm>
          <a:prstGeom prst="rect">
            <a:avLst/>
          </a:prstGeom>
        </p:spPr>
        <p:txBody>
          <a:bodyPr>
            <a:normAutofit fontScale="82500" lnSpcReduction="20000"/>
          </a:bodyPr>
          <a:lstStyle>
            <a:lvl1pPr algn="l" rtl="0" eaLnBrk="1" fontAlgn="base" hangingPunct="1">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rgbClr val="002F9D"/>
                </a:solidFill>
                <a:latin typeface="Arial" charset="0"/>
              </a:defRPr>
            </a:lvl2pPr>
            <a:lvl3pPr algn="l" rtl="0" eaLnBrk="1" fontAlgn="base" hangingPunct="1">
              <a:spcBef>
                <a:spcPct val="0"/>
              </a:spcBef>
              <a:spcAft>
                <a:spcPct val="0"/>
              </a:spcAft>
              <a:defRPr sz="4100" b="1">
                <a:solidFill>
                  <a:srgbClr val="002F9D"/>
                </a:solidFill>
                <a:latin typeface="Arial" charset="0"/>
              </a:defRPr>
            </a:lvl3pPr>
            <a:lvl4pPr algn="l" rtl="0" eaLnBrk="1" fontAlgn="base" hangingPunct="1">
              <a:spcBef>
                <a:spcPct val="0"/>
              </a:spcBef>
              <a:spcAft>
                <a:spcPct val="0"/>
              </a:spcAft>
              <a:defRPr sz="4100" b="1">
                <a:solidFill>
                  <a:srgbClr val="002F9D"/>
                </a:solidFill>
                <a:latin typeface="Arial" charset="0"/>
              </a:defRPr>
            </a:lvl4pPr>
            <a:lvl5pPr algn="l" rtl="0" eaLnBrk="1" fontAlgn="base" hangingPunct="1">
              <a:spcBef>
                <a:spcPct val="0"/>
              </a:spcBef>
              <a:spcAft>
                <a:spcPct val="0"/>
              </a:spcAft>
              <a:defRPr sz="4100" b="1">
                <a:solidFill>
                  <a:srgbClr val="002F9D"/>
                </a:solidFill>
                <a:latin typeface="Arial" charset="0"/>
              </a:defRPr>
            </a:lvl5pPr>
            <a:lvl6pPr marL="457200" algn="l" rtl="0" eaLnBrk="1" fontAlgn="base" hangingPunct="1">
              <a:spcBef>
                <a:spcPct val="0"/>
              </a:spcBef>
              <a:spcAft>
                <a:spcPct val="0"/>
              </a:spcAft>
              <a:defRPr sz="4100" b="1">
                <a:solidFill>
                  <a:srgbClr val="002F9D"/>
                </a:solidFill>
                <a:latin typeface="Arial" charset="0"/>
              </a:defRPr>
            </a:lvl6pPr>
            <a:lvl7pPr marL="914400" algn="l" rtl="0" eaLnBrk="1" fontAlgn="base" hangingPunct="1">
              <a:spcBef>
                <a:spcPct val="0"/>
              </a:spcBef>
              <a:spcAft>
                <a:spcPct val="0"/>
              </a:spcAft>
              <a:defRPr sz="4100" b="1">
                <a:solidFill>
                  <a:srgbClr val="002F9D"/>
                </a:solidFill>
                <a:latin typeface="Arial" charset="0"/>
              </a:defRPr>
            </a:lvl7pPr>
            <a:lvl8pPr marL="1371600" algn="l" rtl="0" eaLnBrk="1" fontAlgn="base" hangingPunct="1">
              <a:spcBef>
                <a:spcPct val="0"/>
              </a:spcBef>
              <a:spcAft>
                <a:spcPct val="0"/>
              </a:spcAft>
              <a:defRPr sz="4100" b="1">
                <a:solidFill>
                  <a:srgbClr val="002F9D"/>
                </a:solidFill>
                <a:latin typeface="Arial" charset="0"/>
              </a:defRPr>
            </a:lvl8pPr>
            <a:lvl9pPr marL="1828800" algn="l" rtl="0" eaLnBrk="1" fontAlgn="base" hangingPunct="1">
              <a:spcBef>
                <a:spcPct val="0"/>
              </a:spcBef>
              <a:spcAft>
                <a:spcPct val="0"/>
              </a:spcAft>
              <a:defRPr sz="4100" b="1">
                <a:solidFill>
                  <a:srgbClr val="002F9D"/>
                </a:solidFill>
                <a:latin typeface="Arial" charset="0"/>
              </a:defRPr>
            </a:lvl9pPr>
            <a:extLst/>
          </a:lstStyle>
          <a:p>
            <a:pPr algn="ctr">
              <a:defRPr/>
            </a:pPr>
            <a:r>
              <a:rPr lang="en-US" sz="4400" dirty="0">
                <a:cs typeface="Times New Roman" pitchFamily="18" charset="0"/>
              </a:rPr>
              <a:t>As-Built Plans (cont’d)</a:t>
            </a:r>
            <a:br>
              <a:rPr lang="en-US" sz="2800" dirty="0">
                <a:cs typeface="Times New Roman" pitchFamily="18" charset="0"/>
              </a:rPr>
            </a:br>
            <a:endParaRPr lang="en-US" sz="2800" dirty="0">
              <a:cs typeface="Times New Roman" pitchFamily="18" charset="0"/>
            </a:endParaRPr>
          </a:p>
        </p:txBody>
      </p:sp>
      <p:pic>
        <p:nvPicPr>
          <p:cNvPr id="2" name="Picture 1">
            <a:extLst>
              <a:ext uri="{FF2B5EF4-FFF2-40B4-BE49-F238E27FC236}">
                <a16:creationId xmlns:a16="http://schemas.microsoft.com/office/drawing/2014/main" id="{5C160EBA-E2EB-450D-ADA8-327DE4801974}"/>
              </a:ext>
            </a:extLst>
          </p:cNvPr>
          <p:cNvPicPr>
            <a:picLocks noChangeAspect="1"/>
          </p:cNvPicPr>
          <p:nvPr/>
        </p:nvPicPr>
        <p:blipFill>
          <a:blip r:embed="rId3"/>
          <a:stretch>
            <a:fillRect/>
          </a:stretch>
        </p:blipFill>
        <p:spPr>
          <a:xfrm>
            <a:off x="1257300" y="762000"/>
            <a:ext cx="6477000" cy="4404360"/>
          </a:xfrm>
          <a:prstGeom prst="rect">
            <a:avLst/>
          </a:prstGeom>
          <a:ln w="38100">
            <a:solidFill>
              <a:schemeClr val="accent1"/>
            </a:solidFill>
          </a:ln>
        </p:spPr>
      </p:pic>
    </p:spTree>
    <p:extLst>
      <p:ext uri="{BB962C8B-B14F-4D97-AF65-F5344CB8AC3E}">
        <p14:creationId xmlns:p14="http://schemas.microsoft.com/office/powerpoint/2010/main" val="2487645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09600" y="76200"/>
            <a:ext cx="7772400" cy="838200"/>
          </a:xfrm>
          <a:prstGeom prst="rect">
            <a:avLst/>
          </a:prstGeom>
        </p:spPr>
        <p:txBody>
          <a:bodyPr>
            <a:normAutofit fontScale="82500" lnSpcReduction="20000"/>
          </a:bodyPr>
          <a:lstStyle>
            <a:lvl1pPr algn="l" rtl="0" eaLnBrk="1" fontAlgn="base" hangingPunct="1">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rgbClr val="002F9D"/>
                </a:solidFill>
                <a:latin typeface="Arial" charset="0"/>
              </a:defRPr>
            </a:lvl2pPr>
            <a:lvl3pPr algn="l" rtl="0" eaLnBrk="1" fontAlgn="base" hangingPunct="1">
              <a:spcBef>
                <a:spcPct val="0"/>
              </a:spcBef>
              <a:spcAft>
                <a:spcPct val="0"/>
              </a:spcAft>
              <a:defRPr sz="4100" b="1">
                <a:solidFill>
                  <a:srgbClr val="002F9D"/>
                </a:solidFill>
                <a:latin typeface="Arial" charset="0"/>
              </a:defRPr>
            </a:lvl3pPr>
            <a:lvl4pPr algn="l" rtl="0" eaLnBrk="1" fontAlgn="base" hangingPunct="1">
              <a:spcBef>
                <a:spcPct val="0"/>
              </a:spcBef>
              <a:spcAft>
                <a:spcPct val="0"/>
              </a:spcAft>
              <a:defRPr sz="4100" b="1">
                <a:solidFill>
                  <a:srgbClr val="002F9D"/>
                </a:solidFill>
                <a:latin typeface="Arial" charset="0"/>
              </a:defRPr>
            </a:lvl4pPr>
            <a:lvl5pPr algn="l" rtl="0" eaLnBrk="1" fontAlgn="base" hangingPunct="1">
              <a:spcBef>
                <a:spcPct val="0"/>
              </a:spcBef>
              <a:spcAft>
                <a:spcPct val="0"/>
              </a:spcAft>
              <a:defRPr sz="4100" b="1">
                <a:solidFill>
                  <a:srgbClr val="002F9D"/>
                </a:solidFill>
                <a:latin typeface="Arial" charset="0"/>
              </a:defRPr>
            </a:lvl5pPr>
            <a:lvl6pPr marL="457200" algn="l" rtl="0" eaLnBrk="1" fontAlgn="base" hangingPunct="1">
              <a:spcBef>
                <a:spcPct val="0"/>
              </a:spcBef>
              <a:spcAft>
                <a:spcPct val="0"/>
              </a:spcAft>
              <a:defRPr sz="4100" b="1">
                <a:solidFill>
                  <a:srgbClr val="002F9D"/>
                </a:solidFill>
                <a:latin typeface="Arial" charset="0"/>
              </a:defRPr>
            </a:lvl6pPr>
            <a:lvl7pPr marL="914400" algn="l" rtl="0" eaLnBrk="1" fontAlgn="base" hangingPunct="1">
              <a:spcBef>
                <a:spcPct val="0"/>
              </a:spcBef>
              <a:spcAft>
                <a:spcPct val="0"/>
              </a:spcAft>
              <a:defRPr sz="4100" b="1">
                <a:solidFill>
                  <a:srgbClr val="002F9D"/>
                </a:solidFill>
                <a:latin typeface="Arial" charset="0"/>
              </a:defRPr>
            </a:lvl7pPr>
            <a:lvl8pPr marL="1371600" algn="l" rtl="0" eaLnBrk="1" fontAlgn="base" hangingPunct="1">
              <a:spcBef>
                <a:spcPct val="0"/>
              </a:spcBef>
              <a:spcAft>
                <a:spcPct val="0"/>
              </a:spcAft>
              <a:defRPr sz="4100" b="1">
                <a:solidFill>
                  <a:srgbClr val="002F9D"/>
                </a:solidFill>
                <a:latin typeface="Arial" charset="0"/>
              </a:defRPr>
            </a:lvl8pPr>
            <a:lvl9pPr marL="1828800" algn="l" rtl="0" eaLnBrk="1" fontAlgn="base" hangingPunct="1">
              <a:spcBef>
                <a:spcPct val="0"/>
              </a:spcBef>
              <a:spcAft>
                <a:spcPct val="0"/>
              </a:spcAft>
              <a:defRPr sz="4100" b="1">
                <a:solidFill>
                  <a:srgbClr val="002F9D"/>
                </a:solidFill>
                <a:latin typeface="Arial" charset="0"/>
              </a:defRPr>
            </a:lvl9pPr>
            <a:extLst/>
          </a:lstStyle>
          <a:p>
            <a:pPr algn="ctr">
              <a:defRPr/>
            </a:pPr>
            <a:r>
              <a:rPr lang="en-US" sz="4400" dirty="0">
                <a:cs typeface="Times New Roman" pitchFamily="18" charset="0"/>
              </a:rPr>
              <a:t>As-Built Plans (example - title)</a:t>
            </a:r>
            <a:br>
              <a:rPr lang="en-US" sz="2800" dirty="0">
                <a:cs typeface="Times New Roman" pitchFamily="18" charset="0"/>
              </a:rPr>
            </a:br>
            <a:endParaRPr lang="en-US" sz="2800" dirty="0">
              <a:cs typeface="Times New Roman" pitchFamily="18" charset="0"/>
            </a:endParaRPr>
          </a:p>
        </p:txBody>
      </p:sp>
      <p:pic>
        <p:nvPicPr>
          <p:cNvPr id="3" name="Picture 2"/>
          <p:cNvPicPr>
            <a:picLocks noChangeAspect="1"/>
          </p:cNvPicPr>
          <p:nvPr/>
        </p:nvPicPr>
        <p:blipFill>
          <a:blip r:embed="rId3"/>
          <a:stretch>
            <a:fillRect/>
          </a:stretch>
        </p:blipFill>
        <p:spPr>
          <a:xfrm>
            <a:off x="805317" y="533400"/>
            <a:ext cx="7380965" cy="5180990"/>
          </a:xfrm>
          <a:prstGeom prst="rect">
            <a:avLst/>
          </a:prstGeom>
        </p:spPr>
      </p:pic>
      <p:sp>
        <p:nvSpPr>
          <p:cNvPr id="4" name="Rounded Rectangle 3"/>
          <p:cNvSpPr/>
          <p:nvPr/>
        </p:nvSpPr>
        <p:spPr>
          <a:xfrm>
            <a:off x="914400" y="1066800"/>
            <a:ext cx="1676400" cy="1295400"/>
          </a:xfrm>
          <a:prstGeom prst="roundRect">
            <a:avLst/>
          </a:prstGeom>
          <a:noFill/>
          <a:ln w="25400" cmpd="sng">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86400" y="2438400"/>
            <a:ext cx="1524000" cy="305105"/>
          </a:xfrm>
          <a:prstGeom prst="roundRect">
            <a:avLst/>
          </a:prstGeom>
          <a:noFill/>
          <a:ln w="25400" cmpd="sng">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832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762000"/>
            <a:ext cx="9144000" cy="2523768"/>
          </a:xfrm>
          <a:prstGeom prst="rect">
            <a:avLst/>
          </a:prstGeom>
          <a:noFill/>
          <a:ln w="9525">
            <a:noFill/>
            <a:miter lim="800000"/>
            <a:headEnd/>
            <a:tailEnd/>
          </a:ln>
        </p:spPr>
        <p:txBody>
          <a:bodyPr wrap="square">
            <a:spAutoFit/>
          </a:bodyPr>
          <a:lstStyle/>
          <a:p>
            <a:pPr algn="ctr"/>
            <a:r>
              <a:rPr lang="en-US" sz="3200" b="1" dirty="0">
                <a:solidFill>
                  <a:schemeClr val="tx2"/>
                </a:solidFill>
                <a:latin typeface="+mn-lt"/>
              </a:rPr>
              <a:t>Materials Reminder for Madison/Edgerton</a:t>
            </a:r>
            <a:endParaRPr lang="en-US" sz="1800" dirty="0">
              <a:latin typeface="+mn-lt"/>
            </a:endParaRPr>
          </a:p>
          <a:p>
            <a:pPr algn="ctr"/>
            <a:r>
              <a:rPr lang="en-US" sz="2800" b="1" dirty="0">
                <a:latin typeface="+mn-lt"/>
              </a:rPr>
              <a:t>Please no binders or legal size wallets for any final records </a:t>
            </a:r>
            <a:r>
              <a:rPr lang="en-US" sz="2800" b="1" u="sng" dirty="0">
                <a:latin typeface="+mn-lt"/>
              </a:rPr>
              <a:t>including materials</a:t>
            </a:r>
            <a:r>
              <a:rPr lang="en-US" sz="2800" b="1" dirty="0">
                <a:latin typeface="+mn-lt"/>
              </a:rPr>
              <a:t>! </a:t>
            </a:r>
            <a:r>
              <a:rPr lang="en-US" sz="2800" dirty="0">
                <a:latin typeface="+mn-lt"/>
              </a:rPr>
              <a:t>They will NOT FIT in our storage areas on the Dock and in the Records Room. </a:t>
            </a:r>
          </a:p>
          <a:p>
            <a:pPr algn="ctr"/>
            <a:endParaRPr lang="en-US" sz="1800" dirty="0">
              <a:solidFill>
                <a:schemeClr val="tx2"/>
              </a:solidFill>
              <a:latin typeface="+mn-lt"/>
            </a:endParaRPr>
          </a:p>
          <a:p>
            <a:pPr algn="ctr"/>
            <a:endParaRPr lang="en-US" dirty="0"/>
          </a:p>
        </p:txBody>
      </p:sp>
      <p:pic>
        <p:nvPicPr>
          <p:cNvPr id="43011" name="Picture 2" descr="file dock binder 001.jpg"/>
          <p:cNvPicPr>
            <a:picLocks noGrp="1" noChangeAspect="1"/>
          </p:cNvPicPr>
          <p:nvPr isPhoto="1"/>
        </p:nvPicPr>
        <p:blipFill>
          <a:blip r:embed="rId3" cstate="print"/>
          <a:srcRect/>
          <a:stretch>
            <a:fillRect/>
          </a:stretch>
        </p:blipFill>
        <p:spPr bwMode="auto">
          <a:xfrm>
            <a:off x="76200" y="3276600"/>
            <a:ext cx="2286000" cy="1809750"/>
          </a:xfrm>
          <a:prstGeom prst="rect">
            <a:avLst/>
          </a:prstGeom>
          <a:noFill/>
          <a:ln w="9525">
            <a:noFill/>
            <a:miter lim="800000"/>
            <a:headEnd/>
            <a:tailEnd/>
          </a:ln>
        </p:spPr>
      </p:pic>
      <p:pic>
        <p:nvPicPr>
          <p:cNvPr id="43012" name="Picture 3" descr="file dock binder 004.jpg"/>
          <p:cNvPicPr>
            <a:picLocks noGrp="1" noChangeAspect="1"/>
          </p:cNvPicPr>
          <p:nvPr isPhoto="1"/>
        </p:nvPicPr>
        <p:blipFill>
          <a:blip r:embed="rId4" cstate="print"/>
          <a:srcRect/>
          <a:stretch>
            <a:fillRect/>
          </a:stretch>
        </p:blipFill>
        <p:spPr bwMode="auto">
          <a:xfrm>
            <a:off x="2465070" y="3522197"/>
            <a:ext cx="2286000" cy="1828800"/>
          </a:xfrm>
          <a:prstGeom prst="rect">
            <a:avLst/>
          </a:prstGeom>
          <a:noFill/>
          <a:ln w="9525">
            <a:noFill/>
            <a:miter lim="800000"/>
            <a:headEnd/>
            <a:tailEnd/>
          </a:ln>
        </p:spPr>
      </p:pic>
      <p:pic>
        <p:nvPicPr>
          <p:cNvPr id="43013" name="Picture 4" descr="file dock 002.jpg"/>
          <p:cNvPicPr>
            <a:picLocks noGrp="1" noChangeAspect="1"/>
          </p:cNvPicPr>
          <p:nvPr isPhoto="1"/>
        </p:nvPicPr>
        <p:blipFill>
          <a:blip r:embed="rId5" cstate="print"/>
          <a:srcRect/>
          <a:stretch>
            <a:fillRect/>
          </a:stretch>
        </p:blipFill>
        <p:spPr bwMode="auto">
          <a:xfrm>
            <a:off x="4890135" y="3103097"/>
            <a:ext cx="1981200" cy="2667000"/>
          </a:xfrm>
          <a:prstGeom prst="rect">
            <a:avLst/>
          </a:prstGeom>
          <a:noFill/>
          <a:ln w="9525">
            <a:noFill/>
            <a:miter lim="800000"/>
            <a:headEnd/>
            <a:tailEnd/>
          </a:ln>
        </p:spPr>
      </p:pic>
      <p:pic>
        <p:nvPicPr>
          <p:cNvPr id="43014" name="Picture 5" descr="file dock 004.jpg"/>
          <p:cNvPicPr>
            <a:picLocks noGrp="1" noChangeAspect="1"/>
          </p:cNvPicPr>
          <p:nvPr isPhoto="1"/>
        </p:nvPicPr>
        <p:blipFill>
          <a:blip r:embed="rId6" cstate="print"/>
          <a:srcRect/>
          <a:stretch>
            <a:fillRect/>
          </a:stretch>
        </p:blipFill>
        <p:spPr bwMode="auto">
          <a:xfrm>
            <a:off x="6976110" y="3321859"/>
            <a:ext cx="1981200" cy="2667000"/>
          </a:xfrm>
          <a:prstGeom prst="rect">
            <a:avLst/>
          </a:prstGeom>
          <a:noFill/>
          <a:ln w="9525">
            <a:noFill/>
            <a:miter lim="800000"/>
            <a:headEnd/>
            <a:tailEnd/>
          </a:ln>
        </p:spPr>
      </p:pic>
    </p:spTree>
    <p:extLst>
      <p:ext uri="{BB962C8B-B14F-4D97-AF65-F5344CB8AC3E}">
        <p14:creationId xmlns:p14="http://schemas.microsoft.com/office/powerpoint/2010/main" val="3088799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152400" y="990600"/>
            <a:ext cx="8686800" cy="1692361"/>
          </a:xfrm>
        </p:spPr>
        <p:txBody>
          <a:bodyPr/>
          <a:lstStyle/>
          <a:p>
            <a:pPr algn="ctr"/>
            <a:r>
              <a:rPr lang="en-US" sz="2400" dirty="0">
                <a:cs typeface="Times New Roman" pitchFamily="18" charset="0"/>
              </a:rPr>
              <a:t>Finals must be in </a:t>
            </a:r>
            <a:r>
              <a:rPr lang="en-US" sz="2400" b="1" u="sng" dirty="0">
                <a:cs typeface="Times New Roman" pitchFamily="18" charset="0"/>
              </a:rPr>
              <a:t>LETTER</a:t>
            </a:r>
            <a:r>
              <a:rPr lang="en-US" sz="2400" dirty="0">
                <a:cs typeface="Times New Roman" pitchFamily="18" charset="0"/>
              </a:rPr>
              <a:t>  redrope wallets only if turning in paper! If you need more, see your CS. Place your labeled multiple final wallets in a box when dropping them off.  </a:t>
            </a:r>
          </a:p>
          <a:p>
            <a:pPr algn="ctr"/>
            <a:r>
              <a:rPr lang="en-US" sz="2400" dirty="0">
                <a:solidFill>
                  <a:schemeClr val="tx2"/>
                </a:solidFill>
                <a:cs typeface="Times New Roman" pitchFamily="18" charset="0"/>
              </a:rPr>
              <a:t>Thank you for your cooperation in advance!!</a:t>
            </a:r>
            <a:endParaRPr lang="en-US" sz="2400" dirty="0">
              <a:solidFill>
                <a:schemeClr val="tx2"/>
              </a:solidFill>
            </a:endParaRPr>
          </a:p>
        </p:txBody>
      </p:sp>
      <p:sp>
        <p:nvSpPr>
          <p:cNvPr id="2" name="Title 1"/>
          <p:cNvSpPr>
            <a:spLocks noGrp="1"/>
          </p:cNvSpPr>
          <p:nvPr>
            <p:ph type="title"/>
          </p:nvPr>
        </p:nvSpPr>
        <p:spPr>
          <a:xfrm>
            <a:off x="152400" y="76200"/>
            <a:ext cx="8915400" cy="914400"/>
          </a:xfrm>
        </p:spPr>
        <p:txBody>
          <a:bodyPr>
            <a:normAutofit/>
          </a:bodyPr>
          <a:lstStyle/>
          <a:p>
            <a:pPr algn="ctr">
              <a:defRPr/>
            </a:pPr>
            <a:r>
              <a:rPr lang="en-US" sz="3200" dirty="0"/>
              <a:t>Final Documents (Boxes / Wallets) Reminder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201" y="5010678"/>
            <a:ext cx="1933028" cy="144977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4455" y="5012648"/>
            <a:ext cx="1930400" cy="14478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4836" y="5010679"/>
            <a:ext cx="1933027" cy="144977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643" y="2817193"/>
            <a:ext cx="2666124" cy="1999593"/>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2474" y="2847023"/>
            <a:ext cx="1492362" cy="1989816"/>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75501" y="2851912"/>
            <a:ext cx="1492362" cy="1989816"/>
          </a:xfrm>
          <a:prstGeom prst="rect">
            <a:avLst/>
          </a:prstGeom>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838200"/>
            <a:ext cx="8915400" cy="5181600"/>
          </a:xfrm>
        </p:spPr>
        <p:txBody>
          <a:bodyPr numCol="2"/>
          <a:lstStyle/>
          <a:p>
            <a:r>
              <a:rPr lang="en-US" sz="2000" dirty="0"/>
              <a:t>Project is awarded</a:t>
            </a:r>
          </a:p>
          <a:p>
            <a:r>
              <a:rPr lang="en-US" sz="2000" dirty="0"/>
              <a:t>Project is executed</a:t>
            </a:r>
          </a:p>
          <a:p>
            <a:r>
              <a:rPr lang="en-US" sz="2000" dirty="0"/>
              <a:t>Post-Award notice sent</a:t>
            </a:r>
          </a:p>
          <a:p>
            <a:r>
              <a:rPr lang="en-US" sz="2000" dirty="0"/>
              <a:t>Contract Transferred in PE in FM and PM setup in FN</a:t>
            </a:r>
          </a:p>
          <a:p>
            <a:r>
              <a:rPr lang="en-US" sz="2000" dirty="0"/>
              <a:t>Documents received from Contractor</a:t>
            </a:r>
          </a:p>
          <a:p>
            <a:r>
              <a:rPr lang="en-US" sz="2000" dirty="0"/>
              <a:t>Preconstruction Meeting</a:t>
            </a:r>
          </a:p>
          <a:p>
            <a:r>
              <a:rPr lang="en-US" sz="2000" dirty="0"/>
              <a:t>Conditional Start Notice / Notice to Proceed</a:t>
            </a:r>
          </a:p>
          <a:p>
            <a:r>
              <a:rPr lang="en-US" sz="2000" dirty="0"/>
              <a:t>Project is constructed</a:t>
            </a:r>
          </a:p>
          <a:p>
            <a:r>
              <a:rPr lang="en-US" sz="2000" dirty="0"/>
              <a:t>Submit Punch List / Time Charges Stopped / Substantially Complete</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All Contract Work Complete (punch list work &amp; documentation complete)</a:t>
            </a:r>
          </a:p>
          <a:p>
            <a:r>
              <a:rPr lang="en-US" sz="2000" dirty="0"/>
              <a:t>Conditional Final Acceptance </a:t>
            </a:r>
          </a:p>
          <a:p>
            <a:r>
              <a:rPr lang="en-US" sz="2000" dirty="0"/>
              <a:t>Materials Review &amp; Certification</a:t>
            </a:r>
          </a:p>
          <a:p>
            <a:r>
              <a:rPr lang="en-US" sz="2000" dirty="0"/>
              <a:t>Finals Boxes / Contract Items Review</a:t>
            </a:r>
          </a:p>
          <a:p>
            <a:r>
              <a:rPr lang="en-US" sz="2000" dirty="0"/>
              <a:t>Payroll Clear Date </a:t>
            </a:r>
            <a:r>
              <a:rPr lang="en-US" sz="1400" dirty="0"/>
              <a:t>(before/after SF)</a:t>
            </a:r>
          </a:p>
          <a:p>
            <a:r>
              <a:rPr lang="en-US" sz="2000" dirty="0"/>
              <a:t>Semi-Final Estimate sent / approved</a:t>
            </a:r>
          </a:p>
          <a:p>
            <a:r>
              <a:rPr lang="en-US" sz="2000" dirty="0"/>
              <a:t>Final Estimate sent / approved</a:t>
            </a:r>
          </a:p>
          <a:p>
            <a:r>
              <a:rPr lang="en-US" sz="2000" dirty="0"/>
              <a:t>Final Acceptance sent</a:t>
            </a:r>
          </a:p>
          <a:p>
            <a:r>
              <a:rPr lang="en-US" sz="2000" dirty="0"/>
              <a:t>Send the contract to FMGR050 to be archived.</a:t>
            </a:r>
          </a:p>
          <a:p>
            <a:endParaRPr lang="en-US" sz="2600" dirty="0"/>
          </a:p>
          <a:p>
            <a:endParaRPr lang="en-US" sz="2600" dirty="0"/>
          </a:p>
          <a:p>
            <a:endParaRPr lang="en-US" sz="2600" dirty="0"/>
          </a:p>
          <a:p>
            <a:endParaRPr lang="en-US" sz="2600" dirty="0"/>
          </a:p>
          <a:p>
            <a:endParaRPr lang="en-US" dirty="0"/>
          </a:p>
        </p:txBody>
      </p:sp>
      <p:sp>
        <p:nvSpPr>
          <p:cNvPr id="2" name="Title 1"/>
          <p:cNvSpPr>
            <a:spLocks noGrp="1"/>
          </p:cNvSpPr>
          <p:nvPr>
            <p:ph type="title"/>
          </p:nvPr>
        </p:nvSpPr>
        <p:spPr>
          <a:xfrm>
            <a:off x="662940" y="-55084"/>
            <a:ext cx="7772400" cy="817084"/>
          </a:xfrm>
        </p:spPr>
        <p:txBody>
          <a:bodyPr>
            <a:noAutofit/>
          </a:bodyPr>
          <a:lstStyle/>
          <a:p>
            <a:pPr algn="ctr"/>
            <a:r>
              <a:rPr lang="en-US" sz="4400" dirty="0"/>
              <a:t>SWR Recap</a:t>
            </a:r>
          </a:p>
        </p:txBody>
      </p:sp>
    </p:spTree>
    <p:extLst>
      <p:ext uri="{BB962C8B-B14F-4D97-AF65-F5344CB8AC3E}">
        <p14:creationId xmlns:p14="http://schemas.microsoft.com/office/powerpoint/2010/main" val="29488109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00100"/>
            <a:ext cx="9144000" cy="5219700"/>
          </a:xfrm>
        </p:spPr>
        <p:txBody>
          <a:bodyPr/>
          <a:lstStyle/>
          <a:p>
            <a:r>
              <a:rPr lang="en-US" sz="2000" dirty="0"/>
              <a:t>SWR Constr Admin Guide &amp; Flowcharts – SWIG 8-1-1</a:t>
            </a:r>
          </a:p>
          <a:p>
            <a:r>
              <a:rPr lang="en-US" sz="2000" dirty="0"/>
              <a:t>Field Software User Guide – Statewide Pantry</a:t>
            </a:r>
          </a:p>
          <a:p>
            <a:r>
              <a:rPr lang="en-US" sz="2000" dirty="0" err="1"/>
              <a:t>Precons</a:t>
            </a:r>
            <a:r>
              <a:rPr lang="en-US" sz="2000" dirty="0"/>
              <a:t> use SWIG templates and only fill in PM/PE info, CS does the rest</a:t>
            </a:r>
          </a:p>
          <a:p>
            <a:r>
              <a:rPr lang="en-US" sz="2000" dirty="0"/>
              <a:t>Remember your FIT Merge &amp; Send – FSUG p 44-46</a:t>
            </a:r>
          </a:p>
          <a:p>
            <a:r>
              <a:rPr lang="en-US" sz="2000" b="1" u="sng" dirty="0"/>
              <a:t>Lowest project ID </a:t>
            </a:r>
            <a:r>
              <a:rPr lang="en-US" sz="2000" dirty="0"/>
              <a:t>in subject line of all emails</a:t>
            </a:r>
          </a:p>
          <a:p>
            <a:r>
              <a:rPr lang="en-US" sz="2000" dirty="0"/>
              <a:t>Cc CS for PT entry when sending out Precon Minutes</a:t>
            </a:r>
          </a:p>
          <a:p>
            <a:r>
              <a:rPr lang="en-US" sz="2000" dirty="0"/>
              <a:t>Remember to enter “Date to Date” or “FY” on ALL estimates (Intermediate, SF &amp; FE) – FSUG p 18</a:t>
            </a:r>
          </a:p>
          <a:p>
            <a:r>
              <a:rPr lang="en-US" sz="2000" dirty="0"/>
              <a:t>Final Boxes: email CS when PE brings them in for the PM, </a:t>
            </a:r>
            <a:r>
              <a:rPr lang="en-US" sz="2000" b="1" dirty="0"/>
              <a:t>and</a:t>
            </a:r>
            <a:r>
              <a:rPr lang="en-US" sz="2000" dirty="0"/>
              <a:t> when PM starts the review</a:t>
            </a:r>
          </a:p>
          <a:p>
            <a:r>
              <a:rPr lang="en-US" sz="2000" dirty="0"/>
              <a:t>SWR send contracts to FMGR050 to be archived – FSUG </a:t>
            </a:r>
            <a:r>
              <a:rPr lang="en-US" sz="2000"/>
              <a:t>p 28-30, </a:t>
            </a:r>
            <a:r>
              <a:rPr lang="en-US" sz="2000" dirty="0"/>
              <a:t>34</a:t>
            </a:r>
          </a:p>
          <a:p>
            <a:r>
              <a:rPr lang="en-US" sz="2000" dirty="0"/>
              <a:t>Prior to mods being handed in:  FIT merge/send, please make sure $ on mod matches $ in PT and in Pending Approval Status</a:t>
            </a:r>
            <a:endParaRPr lang="en-US" dirty="0"/>
          </a:p>
        </p:txBody>
      </p:sp>
      <p:sp>
        <p:nvSpPr>
          <p:cNvPr id="2" name="Title 1"/>
          <p:cNvSpPr>
            <a:spLocks noGrp="1"/>
          </p:cNvSpPr>
          <p:nvPr>
            <p:ph type="title"/>
          </p:nvPr>
        </p:nvSpPr>
        <p:spPr>
          <a:xfrm>
            <a:off x="662940" y="76200"/>
            <a:ext cx="7772400" cy="685800"/>
          </a:xfrm>
        </p:spPr>
        <p:txBody>
          <a:bodyPr>
            <a:noAutofit/>
          </a:bodyPr>
          <a:lstStyle/>
          <a:p>
            <a:pPr algn="ctr"/>
            <a:r>
              <a:rPr lang="en-US" sz="4400" dirty="0"/>
              <a:t>SWR Recap</a:t>
            </a:r>
          </a:p>
        </p:txBody>
      </p:sp>
    </p:spTree>
    <p:extLst>
      <p:ext uri="{BB962C8B-B14F-4D97-AF65-F5344CB8AC3E}">
        <p14:creationId xmlns:p14="http://schemas.microsoft.com/office/powerpoint/2010/main" val="21201866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371600"/>
            <a:ext cx="8610600" cy="4267200"/>
          </a:xfrm>
        </p:spPr>
        <p:txBody>
          <a:bodyPr/>
          <a:lstStyle/>
          <a:p>
            <a:r>
              <a:rPr lang="en-US" sz="2400" b="1" dirty="0"/>
              <a:t>2018 Field Software User’s Guide (FSUG) updates (handout/Pantry March 5</a:t>
            </a:r>
            <a:r>
              <a:rPr lang="en-US" sz="2400" b="1" baseline="30000" dirty="0"/>
              <a:t>th</a:t>
            </a:r>
            <a:r>
              <a:rPr lang="en-US" sz="2400" b="1" dirty="0"/>
              <a:t>)</a:t>
            </a:r>
          </a:p>
          <a:p>
            <a:r>
              <a:rPr lang="en-US" sz="2400" b="1" dirty="0"/>
              <a:t>Changes and process clarification for Project Engineers &amp; Contract Specialists</a:t>
            </a:r>
          </a:p>
          <a:p>
            <a:r>
              <a:rPr lang="en-US" sz="2400" b="1" dirty="0"/>
              <a:t>Mobile Inspector</a:t>
            </a:r>
          </a:p>
          <a:p>
            <a:r>
              <a:rPr lang="en-US" sz="2400" b="1" dirty="0"/>
              <a:t>AWP Construction (</a:t>
            </a:r>
            <a:r>
              <a:rPr lang="en-US" sz="2400" b="1" dirty="0" err="1"/>
              <a:t>AASHTOWare</a:t>
            </a:r>
            <a:r>
              <a:rPr lang="en-US" sz="2400" b="1" dirty="0"/>
              <a:t> Project) David will be spending some time going over the proposed process implementation, improvements and schedule changes for the Construction module during his construction training</a:t>
            </a:r>
          </a:p>
          <a:p>
            <a:endParaRPr lang="en-US" dirty="0"/>
          </a:p>
        </p:txBody>
      </p:sp>
      <p:sp>
        <p:nvSpPr>
          <p:cNvPr id="2" name="Title 1"/>
          <p:cNvSpPr>
            <a:spLocks noGrp="1"/>
          </p:cNvSpPr>
          <p:nvPr>
            <p:ph type="title"/>
          </p:nvPr>
        </p:nvSpPr>
        <p:spPr>
          <a:xfrm>
            <a:off x="662940" y="76200"/>
            <a:ext cx="7772400" cy="1066800"/>
          </a:xfrm>
        </p:spPr>
        <p:txBody>
          <a:bodyPr>
            <a:noAutofit/>
          </a:bodyPr>
          <a:lstStyle/>
          <a:p>
            <a:pPr algn="ctr"/>
            <a:r>
              <a:rPr lang="en-US" sz="2400" dirty="0"/>
              <a:t>Sneak Peak into next weeks Construction Training </a:t>
            </a:r>
            <a:br>
              <a:rPr lang="en-US" sz="2400" dirty="0"/>
            </a:br>
            <a:r>
              <a:rPr lang="en-US" sz="2400" dirty="0"/>
              <a:t>David Castleberg/Annette Czerneski</a:t>
            </a:r>
          </a:p>
        </p:txBody>
      </p:sp>
    </p:spTree>
    <p:extLst>
      <p:ext uri="{BB962C8B-B14F-4D97-AF65-F5344CB8AC3E}">
        <p14:creationId xmlns:p14="http://schemas.microsoft.com/office/powerpoint/2010/main" val="8376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9639" y="5761475"/>
            <a:ext cx="3276600" cy="523220"/>
          </a:xfrm>
          <a:prstGeom prst="rect">
            <a:avLst/>
          </a:prstGeom>
          <a:noFill/>
        </p:spPr>
        <p:txBody>
          <a:bodyPr wrap="square" rtlCol="0">
            <a:spAutoFit/>
          </a:bodyPr>
          <a:lstStyle/>
          <a:p>
            <a:r>
              <a:rPr lang="en-US" sz="2800" dirty="0">
                <a:latin typeface="+mj-lt"/>
              </a:rPr>
              <a:t>* See SWIG 8-1-20</a:t>
            </a:r>
          </a:p>
        </p:txBody>
      </p:sp>
      <p:pic>
        <p:nvPicPr>
          <p:cNvPr id="4" name="Picture 3">
            <a:extLst>
              <a:ext uri="{FF2B5EF4-FFF2-40B4-BE49-F238E27FC236}">
                <a16:creationId xmlns:a16="http://schemas.microsoft.com/office/drawing/2014/main" id="{BF0CA8DE-ACEF-465B-AABD-87E99922B572}"/>
              </a:ext>
            </a:extLst>
          </p:cNvPr>
          <p:cNvPicPr>
            <a:picLocks noChangeAspect="1"/>
          </p:cNvPicPr>
          <p:nvPr/>
        </p:nvPicPr>
        <p:blipFill>
          <a:blip r:embed="rId3"/>
          <a:stretch>
            <a:fillRect/>
          </a:stretch>
        </p:blipFill>
        <p:spPr>
          <a:xfrm>
            <a:off x="381000" y="152400"/>
            <a:ext cx="8382000" cy="5410200"/>
          </a:xfrm>
          <a:prstGeom prst="rect">
            <a:avLst/>
          </a:prstGeom>
          <a:ln w="38100">
            <a:solidFill>
              <a:schemeClr val="accent1"/>
            </a:solid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204B598-960C-4EDE-B45B-86C6C1BF21C0}"/>
              </a:ext>
            </a:extLst>
          </p:cNvPr>
          <p:cNvPicPr>
            <a:picLocks noGrp="1" noChangeAspect="1"/>
          </p:cNvPicPr>
          <p:nvPr>
            <p:ph idx="1"/>
          </p:nvPr>
        </p:nvPicPr>
        <p:blipFill>
          <a:blip r:embed="rId3"/>
          <a:stretch>
            <a:fillRect/>
          </a:stretch>
        </p:blipFill>
        <p:spPr>
          <a:xfrm>
            <a:off x="152400" y="614141"/>
            <a:ext cx="8991599" cy="5100859"/>
          </a:xfrm>
          <a:prstGeom prst="rect">
            <a:avLst/>
          </a:prstGeom>
        </p:spPr>
      </p:pic>
      <p:sp>
        <p:nvSpPr>
          <p:cNvPr id="3" name="Title 2">
            <a:extLst>
              <a:ext uri="{FF2B5EF4-FFF2-40B4-BE49-F238E27FC236}">
                <a16:creationId xmlns:a16="http://schemas.microsoft.com/office/drawing/2014/main" id="{1D1EE7B7-D678-4BC4-8AAD-22D65F0381B0}"/>
              </a:ext>
            </a:extLst>
          </p:cNvPr>
          <p:cNvSpPr>
            <a:spLocks noGrp="1"/>
          </p:cNvSpPr>
          <p:nvPr>
            <p:ph type="title"/>
          </p:nvPr>
        </p:nvSpPr>
        <p:spPr>
          <a:xfrm>
            <a:off x="152400" y="0"/>
            <a:ext cx="8991600" cy="1143000"/>
          </a:xfrm>
        </p:spPr>
        <p:txBody>
          <a:bodyPr>
            <a:normAutofit/>
          </a:bodyPr>
          <a:lstStyle/>
          <a:p>
            <a:r>
              <a:rPr lang="en-US" sz="2700" dirty="0"/>
              <a:t>2018 Field Software User’s Guide for Constr Staff </a:t>
            </a:r>
            <a:br>
              <a:rPr lang="en-US" sz="4400" dirty="0"/>
            </a:br>
            <a:endParaRPr lang="en-US" dirty="0"/>
          </a:p>
        </p:txBody>
      </p:sp>
    </p:spTree>
    <p:extLst>
      <p:ext uri="{BB962C8B-B14F-4D97-AF65-F5344CB8AC3E}">
        <p14:creationId xmlns:p14="http://schemas.microsoft.com/office/powerpoint/2010/main" val="2852321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5A2683-8493-4562-89F5-FC106D05DA85}"/>
              </a:ext>
            </a:extLst>
          </p:cNvPr>
          <p:cNvPicPr>
            <a:picLocks noChangeAspect="1"/>
          </p:cNvPicPr>
          <p:nvPr/>
        </p:nvPicPr>
        <p:blipFill>
          <a:blip r:embed="rId2"/>
          <a:stretch>
            <a:fillRect/>
          </a:stretch>
        </p:blipFill>
        <p:spPr>
          <a:xfrm>
            <a:off x="304800" y="838200"/>
            <a:ext cx="8648700" cy="4048125"/>
          </a:xfrm>
          <a:prstGeom prst="rect">
            <a:avLst/>
          </a:prstGeom>
        </p:spPr>
      </p:pic>
    </p:spTree>
    <p:extLst>
      <p:ext uri="{BB962C8B-B14F-4D97-AF65-F5344CB8AC3E}">
        <p14:creationId xmlns:p14="http://schemas.microsoft.com/office/powerpoint/2010/main" val="34737495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003AA9-C25E-43B7-B30C-899844722D37}"/>
              </a:ext>
            </a:extLst>
          </p:cNvPr>
          <p:cNvPicPr>
            <a:picLocks noChangeAspect="1"/>
          </p:cNvPicPr>
          <p:nvPr/>
        </p:nvPicPr>
        <p:blipFill>
          <a:blip r:embed="rId2"/>
          <a:stretch>
            <a:fillRect/>
          </a:stretch>
        </p:blipFill>
        <p:spPr>
          <a:xfrm>
            <a:off x="1143000" y="3151166"/>
            <a:ext cx="5943600" cy="2565430"/>
          </a:xfrm>
          <a:prstGeom prst="rect">
            <a:avLst/>
          </a:prstGeom>
        </p:spPr>
      </p:pic>
      <p:pic>
        <p:nvPicPr>
          <p:cNvPr id="9" name="Picture 8">
            <a:extLst>
              <a:ext uri="{FF2B5EF4-FFF2-40B4-BE49-F238E27FC236}">
                <a16:creationId xmlns:a16="http://schemas.microsoft.com/office/drawing/2014/main" id="{BAAEC659-50B0-4867-906C-843DFEC7779C}"/>
              </a:ext>
            </a:extLst>
          </p:cNvPr>
          <p:cNvPicPr>
            <a:picLocks noChangeAspect="1"/>
          </p:cNvPicPr>
          <p:nvPr/>
        </p:nvPicPr>
        <p:blipFill>
          <a:blip r:embed="rId3"/>
          <a:stretch>
            <a:fillRect/>
          </a:stretch>
        </p:blipFill>
        <p:spPr>
          <a:xfrm>
            <a:off x="1143000" y="322241"/>
            <a:ext cx="5676900" cy="2828925"/>
          </a:xfrm>
          <a:prstGeom prst="rect">
            <a:avLst/>
          </a:prstGeom>
        </p:spPr>
      </p:pic>
    </p:spTree>
    <p:extLst>
      <p:ext uri="{BB962C8B-B14F-4D97-AF65-F5344CB8AC3E}">
        <p14:creationId xmlns:p14="http://schemas.microsoft.com/office/powerpoint/2010/main" val="1366934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73F023-8071-42D9-9B9A-72D5133926CD}"/>
              </a:ext>
            </a:extLst>
          </p:cNvPr>
          <p:cNvPicPr>
            <a:picLocks noChangeAspect="1"/>
          </p:cNvPicPr>
          <p:nvPr/>
        </p:nvPicPr>
        <p:blipFill>
          <a:blip r:embed="rId2"/>
          <a:stretch>
            <a:fillRect/>
          </a:stretch>
        </p:blipFill>
        <p:spPr>
          <a:xfrm>
            <a:off x="533400" y="76200"/>
            <a:ext cx="6548803" cy="3124200"/>
          </a:xfrm>
          <a:prstGeom prst="rect">
            <a:avLst/>
          </a:prstGeom>
        </p:spPr>
      </p:pic>
      <p:pic>
        <p:nvPicPr>
          <p:cNvPr id="5" name="Picture 4">
            <a:extLst>
              <a:ext uri="{FF2B5EF4-FFF2-40B4-BE49-F238E27FC236}">
                <a16:creationId xmlns:a16="http://schemas.microsoft.com/office/drawing/2014/main" id="{25E3797E-A0A2-4C1B-A52A-48531C0D8BF4}"/>
              </a:ext>
            </a:extLst>
          </p:cNvPr>
          <p:cNvPicPr>
            <a:picLocks noChangeAspect="1"/>
          </p:cNvPicPr>
          <p:nvPr/>
        </p:nvPicPr>
        <p:blipFill>
          <a:blip r:embed="rId3"/>
          <a:stretch>
            <a:fillRect/>
          </a:stretch>
        </p:blipFill>
        <p:spPr>
          <a:xfrm>
            <a:off x="555523" y="3200400"/>
            <a:ext cx="6548803" cy="2441406"/>
          </a:xfrm>
          <a:prstGeom prst="rect">
            <a:avLst/>
          </a:prstGeom>
        </p:spPr>
      </p:pic>
    </p:spTree>
    <p:extLst>
      <p:ext uri="{BB962C8B-B14F-4D97-AF65-F5344CB8AC3E}">
        <p14:creationId xmlns:p14="http://schemas.microsoft.com/office/powerpoint/2010/main" val="12761379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499488-000A-4300-A13D-59661A137AD8}"/>
              </a:ext>
            </a:extLst>
          </p:cNvPr>
          <p:cNvPicPr>
            <a:picLocks noGrp="1" noChangeAspect="1"/>
          </p:cNvPicPr>
          <p:nvPr>
            <p:ph idx="1"/>
          </p:nvPr>
        </p:nvPicPr>
        <p:blipFill>
          <a:blip r:embed="rId2"/>
          <a:stretch>
            <a:fillRect/>
          </a:stretch>
        </p:blipFill>
        <p:spPr>
          <a:xfrm>
            <a:off x="152401" y="228600"/>
            <a:ext cx="4953000" cy="2398838"/>
          </a:xfrm>
          <a:prstGeom prst="rect">
            <a:avLst/>
          </a:prstGeom>
        </p:spPr>
      </p:pic>
      <p:sp>
        <p:nvSpPr>
          <p:cNvPr id="8" name="Rectangle 7">
            <a:extLst>
              <a:ext uri="{FF2B5EF4-FFF2-40B4-BE49-F238E27FC236}">
                <a16:creationId xmlns:a16="http://schemas.microsoft.com/office/drawing/2014/main" id="{236F113D-2FB0-4658-9E67-74707380CCD9}"/>
              </a:ext>
            </a:extLst>
          </p:cNvPr>
          <p:cNvSpPr/>
          <p:nvPr/>
        </p:nvSpPr>
        <p:spPr>
          <a:xfrm>
            <a:off x="381000" y="2786588"/>
            <a:ext cx="8153400" cy="1733428"/>
          </a:xfrm>
          <a:prstGeom prst="rect">
            <a:avLst/>
          </a:prstGeom>
        </p:spPr>
        <p:txBody>
          <a:bodyPr wrap="square">
            <a:spAutoFit/>
          </a:bodyPr>
          <a:lstStyle/>
          <a:p>
            <a:r>
              <a:rPr lang="en-US" sz="1800" dirty="0"/>
              <a:t>Benefits:</a:t>
            </a:r>
          </a:p>
          <a:p>
            <a:pPr marL="342900" indent="-342900">
              <a:buFont typeface="Arial" panose="020B0604020202020204" pitchFamily="34" charset="0"/>
              <a:buChar char="•"/>
            </a:pPr>
            <a:r>
              <a:rPr lang="en-US" sz="1800" dirty="0"/>
              <a:t>Web Bases with external access for consultants and contractors</a:t>
            </a:r>
          </a:p>
          <a:p>
            <a:pPr marL="342900" indent="-342900">
              <a:buFont typeface="Arial" panose="020B0604020202020204" pitchFamily="34" charset="0"/>
              <a:buChar char="•"/>
            </a:pPr>
            <a:r>
              <a:rPr lang="en-US" sz="1800" dirty="0"/>
              <a:t>Replaces CAS, </a:t>
            </a:r>
            <a:r>
              <a:rPr lang="en-US" sz="1800" dirty="0" err="1"/>
              <a:t>FieldManager</a:t>
            </a:r>
            <a:r>
              <a:rPr lang="en-US" sz="1800" dirty="0"/>
              <a:t>, </a:t>
            </a:r>
            <a:r>
              <a:rPr lang="en-US" sz="1800" dirty="0" err="1"/>
              <a:t>FieldBook</a:t>
            </a:r>
            <a:r>
              <a:rPr lang="en-US" sz="1800" dirty="0"/>
              <a:t>, </a:t>
            </a:r>
            <a:r>
              <a:rPr lang="en-US" sz="1800" dirty="0" err="1"/>
              <a:t>FieldNet</a:t>
            </a:r>
            <a:r>
              <a:rPr lang="en-US" sz="1800" dirty="0"/>
              <a:t>, Field Information Tracking (FIT) </a:t>
            </a:r>
            <a:r>
              <a:rPr lang="en-US" sz="1800" dirty="0">
                <a:highlight>
                  <a:srgbClr val="FFFF00"/>
                </a:highlight>
              </a:rPr>
              <a:t>merge/send will be obsolete! </a:t>
            </a:r>
            <a:r>
              <a:rPr lang="en-US" sz="1800" dirty="0"/>
              <a:t>and Project Tracking</a:t>
            </a:r>
          </a:p>
          <a:p>
            <a:pPr marL="342900" indent="-342900">
              <a:buFont typeface="Arial" panose="020B0604020202020204" pitchFamily="34" charset="0"/>
              <a:buChar char="•"/>
            </a:pPr>
            <a:r>
              <a:rPr lang="en-US" sz="1800" dirty="0"/>
              <a:t>Mobile Inspector app for Inspector Daily Reports will still be available</a:t>
            </a:r>
          </a:p>
          <a:p>
            <a:pPr marL="109537" indent="0">
              <a:buNone/>
            </a:pPr>
            <a:r>
              <a:rPr lang="en-US" sz="1400" dirty="0"/>
              <a:t>	</a:t>
            </a:r>
          </a:p>
        </p:txBody>
      </p:sp>
      <p:sp>
        <p:nvSpPr>
          <p:cNvPr id="9" name="TextBox 8">
            <a:extLst>
              <a:ext uri="{FF2B5EF4-FFF2-40B4-BE49-F238E27FC236}">
                <a16:creationId xmlns:a16="http://schemas.microsoft.com/office/drawing/2014/main" id="{DBAF028F-9C06-4444-AE0B-C68A0953D346}"/>
              </a:ext>
            </a:extLst>
          </p:cNvPr>
          <p:cNvSpPr txBox="1"/>
          <p:nvPr/>
        </p:nvSpPr>
        <p:spPr>
          <a:xfrm flipH="1">
            <a:off x="3962400" y="1428019"/>
            <a:ext cx="1828800" cy="338554"/>
          </a:xfrm>
          <a:prstGeom prst="rect">
            <a:avLst/>
          </a:prstGeom>
          <a:solidFill>
            <a:schemeClr val="bg1"/>
          </a:solidFill>
        </p:spPr>
        <p:txBody>
          <a:bodyPr wrap="square" rtlCol="0">
            <a:spAutoFit/>
          </a:bodyPr>
          <a:lstStyle/>
          <a:p>
            <a:r>
              <a:rPr lang="en-US" sz="1600" dirty="0">
                <a:latin typeface="Arial" panose="020B0604020202020204" pitchFamily="34" charset="0"/>
              </a:rPr>
              <a:t>February 2018</a:t>
            </a:r>
          </a:p>
        </p:txBody>
      </p:sp>
      <p:sp>
        <p:nvSpPr>
          <p:cNvPr id="10" name="TextBox 9">
            <a:extLst>
              <a:ext uri="{FF2B5EF4-FFF2-40B4-BE49-F238E27FC236}">
                <a16:creationId xmlns:a16="http://schemas.microsoft.com/office/drawing/2014/main" id="{5736EC39-F783-4986-B7C6-805B5BC0B97C}"/>
              </a:ext>
            </a:extLst>
          </p:cNvPr>
          <p:cNvSpPr txBox="1"/>
          <p:nvPr/>
        </p:nvSpPr>
        <p:spPr>
          <a:xfrm>
            <a:off x="4114800" y="2121178"/>
            <a:ext cx="2024785" cy="981690"/>
          </a:xfrm>
          <a:prstGeom prst="rect">
            <a:avLst/>
          </a:prstGeom>
          <a:solidFill>
            <a:schemeClr val="bg1"/>
          </a:solidFill>
        </p:spPr>
        <p:txBody>
          <a:bodyPr wrap="square" rtlCol="0">
            <a:spAutoFit/>
          </a:bodyPr>
          <a:lstStyle/>
          <a:p>
            <a:endParaRPr lang="en-US" dirty="0"/>
          </a:p>
        </p:txBody>
      </p:sp>
      <p:sp>
        <p:nvSpPr>
          <p:cNvPr id="12" name="Rectangle 11">
            <a:extLst>
              <a:ext uri="{FF2B5EF4-FFF2-40B4-BE49-F238E27FC236}">
                <a16:creationId xmlns:a16="http://schemas.microsoft.com/office/drawing/2014/main" id="{E78FC01F-36E1-4DC3-97C9-0E4CFE02DED6}"/>
              </a:ext>
            </a:extLst>
          </p:cNvPr>
          <p:cNvSpPr/>
          <p:nvPr/>
        </p:nvSpPr>
        <p:spPr>
          <a:xfrm>
            <a:off x="381000" y="4192303"/>
            <a:ext cx="7620000" cy="1477328"/>
          </a:xfrm>
          <a:prstGeom prst="rect">
            <a:avLst/>
          </a:prstGeom>
        </p:spPr>
        <p:txBody>
          <a:bodyPr wrap="square">
            <a:spAutoFit/>
          </a:bodyPr>
          <a:lstStyle/>
          <a:p>
            <a:r>
              <a:rPr lang="en-US" sz="1800" dirty="0"/>
              <a:t>Schedule:</a:t>
            </a:r>
          </a:p>
          <a:p>
            <a:pPr marL="342900" indent="-342900">
              <a:buFont typeface="Arial" panose="020B0604020202020204" pitchFamily="34" charset="0"/>
              <a:buChar char="•"/>
            </a:pPr>
            <a:r>
              <a:rPr lang="en-US" sz="1800" dirty="0"/>
              <a:t>Identify emerging needs to incorporate in AWP Construction - Currently</a:t>
            </a:r>
          </a:p>
          <a:p>
            <a:pPr marL="342900" indent="-342900">
              <a:buFont typeface="Arial" panose="020B0604020202020204" pitchFamily="34" charset="0"/>
              <a:buChar char="•"/>
            </a:pPr>
            <a:r>
              <a:rPr lang="en-US" sz="1800" dirty="0"/>
              <a:t>Configure application – Spring/Summer 2018</a:t>
            </a:r>
          </a:p>
          <a:p>
            <a:pPr marL="342900" indent="-342900">
              <a:buFont typeface="Arial" panose="020B0604020202020204" pitchFamily="34" charset="0"/>
              <a:buChar char="•"/>
            </a:pPr>
            <a:r>
              <a:rPr lang="en-US" sz="1800" dirty="0"/>
              <a:t>Test and pilot new configurations – Summer/Fall 2018</a:t>
            </a:r>
          </a:p>
          <a:p>
            <a:pPr marL="342900" indent="-342900">
              <a:buFont typeface="Arial" panose="020B0604020202020204" pitchFamily="34" charset="0"/>
              <a:buChar char="•"/>
            </a:pPr>
            <a:r>
              <a:rPr lang="en-US" sz="1800" dirty="0"/>
              <a:t>Summer/Fall roll out</a:t>
            </a:r>
          </a:p>
        </p:txBody>
      </p:sp>
    </p:spTree>
    <p:extLst>
      <p:ext uri="{BB962C8B-B14F-4D97-AF65-F5344CB8AC3E}">
        <p14:creationId xmlns:p14="http://schemas.microsoft.com/office/powerpoint/2010/main" val="111563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1200" y="5761475"/>
            <a:ext cx="3276600" cy="523220"/>
          </a:xfrm>
          <a:prstGeom prst="rect">
            <a:avLst/>
          </a:prstGeom>
          <a:noFill/>
        </p:spPr>
        <p:txBody>
          <a:bodyPr wrap="square" rtlCol="0">
            <a:spAutoFit/>
          </a:bodyPr>
          <a:lstStyle/>
          <a:p>
            <a:r>
              <a:rPr lang="en-US" sz="2800" dirty="0">
                <a:latin typeface="+mj-lt"/>
              </a:rPr>
              <a:t>* See SWIG 8-1-10</a:t>
            </a:r>
          </a:p>
        </p:txBody>
      </p:sp>
      <p:pic>
        <p:nvPicPr>
          <p:cNvPr id="2" name="Picture 1">
            <a:extLst>
              <a:ext uri="{FF2B5EF4-FFF2-40B4-BE49-F238E27FC236}">
                <a16:creationId xmlns:a16="http://schemas.microsoft.com/office/drawing/2014/main" id="{C22CDE0B-4980-4C0B-862B-FEF1F6EAE72D}"/>
              </a:ext>
            </a:extLst>
          </p:cNvPr>
          <p:cNvPicPr>
            <a:picLocks noChangeAspect="1"/>
          </p:cNvPicPr>
          <p:nvPr/>
        </p:nvPicPr>
        <p:blipFill>
          <a:blip r:embed="rId3"/>
          <a:stretch>
            <a:fillRect/>
          </a:stretch>
        </p:blipFill>
        <p:spPr>
          <a:xfrm>
            <a:off x="533400" y="304800"/>
            <a:ext cx="8089354" cy="5253246"/>
          </a:xfrm>
          <a:prstGeom prst="rect">
            <a:avLst/>
          </a:prstGeom>
          <a:ln w="38100">
            <a:solidFill>
              <a:schemeClr val="accent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50" y="647700"/>
            <a:ext cx="8877300" cy="5067300"/>
          </a:xfrm>
        </p:spPr>
        <p:txBody>
          <a:bodyPr/>
          <a:lstStyle/>
          <a:p>
            <a:r>
              <a:rPr lang="en-US" sz="3000" dirty="0"/>
              <a:t>Dplans, Specials, Addendums, PE Packets</a:t>
            </a:r>
          </a:p>
          <a:p>
            <a:r>
              <a:rPr lang="en-US" sz="3000" dirty="0"/>
              <a:t>Pre-Construction Meeting</a:t>
            </a:r>
          </a:p>
          <a:p>
            <a:r>
              <a:rPr lang="en-US" sz="3000" dirty="0"/>
              <a:t>Sublet Approval</a:t>
            </a:r>
          </a:p>
          <a:p>
            <a:r>
              <a:rPr lang="en-US" sz="3000" dirty="0"/>
              <a:t>ECIP Approval</a:t>
            </a:r>
          </a:p>
          <a:p>
            <a:r>
              <a:rPr lang="en-US" sz="3000" dirty="0"/>
              <a:t>LCS </a:t>
            </a:r>
          </a:p>
          <a:p>
            <a:r>
              <a:rPr lang="en-US" sz="3000" dirty="0"/>
              <a:t>Conditional Start</a:t>
            </a:r>
          </a:p>
          <a:p>
            <a:r>
              <a:rPr lang="en-US" sz="3000" dirty="0"/>
              <a:t>Start Notice</a:t>
            </a:r>
          </a:p>
          <a:p>
            <a:r>
              <a:rPr lang="en-US" sz="3000" dirty="0"/>
              <a:t>Pantry / SWIG / Field Manager / FIT / Project Tracking    </a:t>
            </a:r>
          </a:p>
          <a:p>
            <a:pPr marL="109537" indent="0" algn="r">
              <a:buNone/>
            </a:pPr>
            <a:r>
              <a:rPr lang="en-US" sz="3200" dirty="0"/>
              <a:t>*</a:t>
            </a:r>
            <a:r>
              <a:rPr lang="en-US" sz="1800" dirty="0"/>
              <a:t>Refer to SWR Constr Admin Guide (CAG) </a:t>
            </a:r>
            <a:r>
              <a:rPr lang="en-US" sz="1800" dirty="0">
                <a:solidFill>
                  <a:srgbClr val="C00000"/>
                </a:solidFill>
              </a:rPr>
              <a:t>p 2-3 </a:t>
            </a:r>
            <a:r>
              <a:rPr lang="en-US" sz="1800" dirty="0"/>
              <a:t>&amp; Flowchart I</a:t>
            </a:r>
          </a:p>
          <a:p>
            <a:endParaRPr lang="en-US" sz="1800" dirty="0"/>
          </a:p>
        </p:txBody>
      </p:sp>
      <p:sp>
        <p:nvSpPr>
          <p:cNvPr id="2" name="Title 1"/>
          <p:cNvSpPr>
            <a:spLocks noGrp="1"/>
          </p:cNvSpPr>
          <p:nvPr>
            <p:ph type="title"/>
          </p:nvPr>
        </p:nvSpPr>
        <p:spPr>
          <a:xfrm>
            <a:off x="0" y="0"/>
            <a:ext cx="9144000" cy="609600"/>
          </a:xfrm>
        </p:spPr>
        <p:txBody>
          <a:bodyPr>
            <a:noAutofit/>
          </a:bodyPr>
          <a:lstStyle/>
          <a:p>
            <a:pPr algn="ctr"/>
            <a:r>
              <a:rPr lang="en-US" sz="4400" dirty="0">
                <a:solidFill>
                  <a:srgbClr val="FF0000"/>
                </a:solidFill>
              </a:rPr>
              <a:t>I – Construction Project Start-up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152400" y="967408"/>
            <a:ext cx="8686800" cy="4504083"/>
          </a:xfrm>
        </p:spPr>
        <p:txBody>
          <a:bodyPr/>
          <a:lstStyle/>
          <a:p>
            <a:pPr eaLnBrk="1" hangingPunct="1"/>
            <a:r>
              <a:rPr lang="en-US" sz="2000" dirty="0"/>
              <a:t>PSE New for 2018, please order 20 </a:t>
            </a:r>
            <a:r>
              <a:rPr lang="en-US" sz="2000" dirty="0" err="1"/>
              <a:t>Dplans</a:t>
            </a:r>
            <a:r>
              <a:rPr lang="en-US" sz="2000" dirty="0"/>
              <a:t>/Specials, not 25</a:t>
            </a:r>
          </a:p>
          <a:p>
            <a:pPr eaLnBrk="1" hangingPunct="1"/>
            <a:r>
              <a:rPr lang="en-US" sz="2000" dirty="0"/>
              <a:t>Local projects are coming in with 35, please only 20</a:t>
            </a:r>
          </a:p>
          <a:p>
            <a:pPr eaLnBrk="1" hangingPunct="1"/>
            <a:r>
              <a:rPr lang="en-US" sz="2000" dirty="0"/>
              <a:t>PM &amp; PE will coordinate to pick up PE Packet, Plans, Specials and Addenda</a:t>
            </a:r>
          </a:p>
          <a:p>
            <a:pPr eaLnBrk="1" hangingPunct="1"/>
            <a:r>
              <a:rPr lang="en-US" sz="2000" dirty="0"/>
              <a:t>PM &amp; PE will coordinate to ensure the PE has access to the Design Documents, such as the Notes to Engineer, Real Estate &amp; Environmental Commitments, 401 / 404 &amp; Utility Permits, TMP, IMP, </a:t>
            </a:r>
            <a:r>
              <a:rPr lang="en-US" sz="2000" dirty="0" err="1"/>
              <a:t>etc</a:t>
            </a:r>
            <a:endParaRPr lang="en-US" sz="2000" dirty="0"/>
          </a:p>
          <a:p>
            <a:pPr eaLnBrk="1" hangingPunct="1"/>
            <a:r>
              <a:rPr lang="en-US" sz="2000" dirty="0"/>
              <a:t>FIT/MIT email sent out 2/20/18 to PE/PM’s regarding updates for this year, instructions different if DOT vs  consultant.  Please see handout if you did not receive this email. </a:t>
            </a:r>
          </a:p>
          <a:p>
            <a:pPr eaLnBrk="1" hangingPunct="1"/>
            <a:r>
              <a:rPr lang="en-US" sz="2000" dirty="0"/>
              <a:t>Future emails will be sent to download and install Pantry 2018 and the </a:t>
            </a:r>
            <a:r>
              <a:rPr lang="en-US" sz="2000" dirty="0" err="1"/>
              <a:t>FieldManager</a:t>
            </a:r>
            <a:r>
              <a:rPr lang="en-US" sz="2000" dirty="0"/>
              <a:t> ACP file (March)</a:t>
            </a:r>
          </a:p>
        </p:txBody>
      </p:sp>
      <p:sp>
        <p:nvSpPr>
          <p:cNvPr id="2050" name="Rectangle 2"/>
          <p:cNvSpPr>
            <a:spLocks noGrp="1" noChangeArrowheads="1"/>
          </p:cNvSpPr>
          <p:nvPr>
            <p:ph type="title"/>
          </p:nvPr>
        </p:nvSpPr>
        <p:spPr>
          <a:xfrm>
            <a:off x="685800" y="38100"/>
            <a:ext cx="7772400" cy="685800"/>
          </a:xfrm>
        </p:spPr>
        <p:txBody>
          <a:bodyPr>
            <a:noAutofit/>
          </a:bodyPr>
          <a:lstStyle/>
          <a:p>
            <a:pPr algn="ctr" eaLnBrk="1" hangingPunct="1">
              <a:defRPr/>
            </a:pPr>
            <a:r>
              <a:rPr lang="en-US" sz="4400" dirty="0"/>
              <a:t>PE Packets and Documents</a:t>
            </a:r>
          </a:p>
        </p:txBody>
      </p:sp>
      <p:sp>
        <p:nvSpPr>
          <p:cNvPr id="2" name="TextBox 1"/>
          <p:cNvSpPr txBox="1"/>
          <p:nvPr/>
        </p:nvSpPr>
        <p:spPr>
          <a:xfrm>
            <a:off x="5791200" y="5715000"/>
            <a:ext cx="3124200" cy="523220"/>
          </a:xfrm>
          <a:prstGeom prst="rect">
            <a:avLst/>
          </a:prstGeom>
          <a:noFill/>
        </p:spPr>
        <p:txBody>
          <a:bodyPr wrap="square" rtlCol="0">
            <a:spAutoFit/>
          </a:bodyPr>
          <a:lstStyle/>
          <a:p>
            <a:r>
              <a:rPr lang="en-US" sz="2800" dirty="0">
                <a:latin typeface="+mj-lt"/>
              </a:rPr>
              <a:t>* See SWIG 8-1-1</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wisdotpp4</Template>
  <TotalTime>18735</TotalTime>
  <Words>6236</Words>
  <Application>Microsoft Office PowerPoint</Application>
  <PresentationFormat>On-screen Show (4:3)</PresentationFormat>
  <Paragraphs>744</Paragraphs>
  <Slides>64</Slides>
  <Notes>58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3" baseType="lpstr">
      <vt:lpstr>Arial</vt:lpstr>
      <vt:lpstr>Arial Narrow</vt:lpstr>
      <vt:lpstr>Calibri</vt:lpstr>
      <vt:lpstr>Times New Roman</vt:lpstr>
      <vt:lpstr>Wingdings</vt:lpstr>
      <vt:lpstr>Wingdings 2</vt:lpstr>
      <vt:lpstr>Wingdings 3</vt:lpstr>
      <vt:lpstr>Concourse</vt:lpstr>
      <vt:lpstr>Acrobat Document</vt:lpstr>
      <vt:lpstr>WELCOME </vt:lpstr>
      <vt:lpstr>SWR Construction Administration Process</vt:lpstr>
      <vt:lpstr>Construction Acronyms </vt:lpstr>
      <vt:lpstr>Construction Administration Guide  </vt:lpstr>
      <vt:lpstr>PowerPoint Presentation</vt:lpstr>
      <vt:lpstr>PowerPoint Presentation</vt:lpstr>
      <vt:lpstr>PowerPoint Presentation</vt:lpstr>
      <vt:lpstr>I – Construction Project Start-up</vt:lpstr>
      <vt:lpstr>PE Packets and Documents</vt:lpstr>
      <vt:lpstr>Preconstruction Meeting</vt:lpstr>
      <vt:lpstr>Request for Precon Notice    </vt:lpstr>
      <vt:lpstr>Conditional Start Notices</vt:lpstr>
      <vt:lpstr>Notice to Proceed  (Start Notice)</vt:lpstr>
      <vt:lpstr>Request for Notice to Proceed / Start</vt:lpstr>
      <vt:lpstr>Field Office Files - Hard Copy Required</vt:lpstr>
      <vt:lpstr>Field Office Files – Electronic Files</vt:lpstr>
      <vt:lpstr>  Pantry / SWIG  Field Manager / Project Tracking</vt:lpstr>
      <vt:lpstr>SWIG reference doc</vt:lpstr>
      <vt:lpstr> II - During Construction</vt:lpstr>
      <vt:lpstr>Field Manager – Entries</vt:lpstr>
      <vt:lpstr>Field Manager Estimates</vt:lpstr>
      <vt:lpstr>Weekly Progress Meeting</vt:lpstr>
      <vt:lpstr>Contract Mods</vt:lpstr>
      <vt:lpstr>Reason Codes</vt:lpstr>
      <vt:lpstr>Contract Modification Justification</vt:lpstr>
      <vt:lpstr>Claims</vt:lpstr>
      <vt:lpstr>Cold Weather HMA Paving</vt:lpstr>
      <vt:lpstr>Partial  Acceptance</vt:lpstr>
      <vt:lpstr>Partial  Acceptance (cont’d)</vt:lpstr>
      <vt:lpstr>We are here to help, if you get stuck, please reach out to experienced staff for help before entering data you are not sure about or before contacting CO.  If we don’t know the answer, we most likely know who to contact.    </vt:lpstr>
      <vt:lpstr>Punch List</vt:lpstr>
      <vt:lpstr>Punch List (cont’d)</vt:lpstr>
      <vt:lpstr> III-IV – Finals Dates &amp; Records</vt:lpstr>
      <vt:lpstr>Substantially Complete (Std Spec 105.11.2.1.3)   </vt:lpstr>
      <vt:lpstr>Substantially Complete (cont’d)</vt:lpstr>
      <vt:lpstr>Substantially Complete (cont’d) </vt:lpstr>
      <vt:lpstr>Punch List Complete (Std Spec 105.11.2.1.4 / Complete) </vt:lpstr>
      <vt:lpstr>All Contract Work Complete</vt:lpstr>
      <vt:lpstr>Conditional Final Acceptance</vt:lpstr>
      <vt:lpstr>Regional Records Review</vt:lpstr>
      <vt:lpstr>Materials Reminders</vt:lpstr>
      <vt:lpstr>Payroll Clear Date </vt:lpstr>
      <vt:lpstr>Reducing Retainer</vt:lpstr>
      <vt:lpstr>Liquidated Damages</vt:lpstr>
      <vt:lpstr>Semi-Final Estimate</vt:lpstr>
      <vt:lpstr>Semi-Final Estimate (cont’d)</vt:lpstr>
      <vt:lpstr>Semi-Final Estimate (cont’d)</vt:lpstr>
      <vt:lpstr>Semi-Final Estimate (cont’d)</vt:lpstr>
      <vt:lpstr>Transferring the Semi-Final Estimate</vt:lpstr>
      <vt:lpstr>Final Estimate  </vt:lpstr>
      <vt:lpstr>Final Estimate (cont’d)  </vt:lpstr>
      <vt:lpstr>PowerPoint Presentation</vt:lpstr>
      <vt:lpstr>PowerPoint Presentation</vt:lpstr>
      <vt:lpstr>PowerPoint Presentation</vt:lpstr>
      <vt:lpstr>PowerPoint Presentation</vt:lpstr>
      <vt:lpstr>Final Documents (Boxes / Wallets) Reminder</vt:lpstr>
      <vt:lpstr>SWR Recap</vt:lpstr>
      <vt:lpstr>SWR Recap</vt:lpstr>
      <vt:lpstr>Sneak Peak into next weeks Construction Training  David Castleberg/Annette Czerneski</vt:lpstr>
      <vt:lpstr>2018 Field Software User’s Guide for Constr Staff  </vt:lpstr>
      <vt:lpstr>PowerPoint Presentation</vt:lpstr>
      <vt:lpstr>PowerPoint Presentation</vt:lpstr>
      <vt:lpstr>PowerPoint Presentation</vt:lpstr>
      <vt:lpstr>PowerPoint Presentation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Precons</dc:title>
  <dc:creator>State of Wisconsin</dc:creator>
  <cp:lastModifiedBy>ADDISON, KELLY R</cp:lastModifiedBy>
  <cp:revision>1226</cp:revision>
  <cp:lastPrinted>2018-02-21T21:09:56Z</cp:lastPrinted>
  <dcterms:created xsi:type="dcterms:W3CDTF">2007-09-22T20:53:51Z</dcterms:created>
  <dcterms:modified xsi:type="dcterms:W3CDTF">2018-02-21T21:46:07Z</dcterms:modified>
</cp:coreProperties>
</file>