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1"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3" d="100"/>
          <a:sy n="83" d="100"/>
        </p:scale>
        <p:origin x="1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3F845-139B-462D-B102-B6CE4958F930}"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8BF8A-8960-4D9F-8B2C-4185520B7E4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06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3F845-139B-462D-B102-B6CE4958F930}"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8BF8A-8960-4D9F-8B2C-4185520B7E4A}" type="slidenum">
              <a:rPr lang="en-US" smtClean="0"/>
              <a:t>‹#›</a:t>
            </a:fld>
            <a:endParaRPr lang="en-US"/>
          </a:p>
        </p:txBody>
      </p:sp>
    </p:spTree>
    <p:extLst>
      <p:ext uri="{BB962C8B-B14F-4D97-AF65-F5344CB8AC3E}">
        <p14:creationId xmlns:p14="http://schemas.microsoft.com/office/powerpoint/2010/main" val="219834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3F845-139B-462D-B102-B6CE4958F930}"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8BF8A-8960-4D9F-8B2C-4185520B7E4A}" type="slidenum">
              <a:rPr lang="en-US" smtClean="0"/>
              <a:t>‹#›</a:t>
            </a:fld>
            <a:endParaRPr lang="en-US"/>
          </a:p>
        </p:txBody>
      </p:sp>
    </p:spTree>
    <p:extLst>
      <p:ext uri="{BB962C8B-B14F-4D97-AF65-F5344CB8AC3E}">
        <p14:creationId xmlns:p14="http://schemas.microsoft.com/office/powerpoint/2010/main" val="372001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3F845-139B-462D-B102-B6CE4958F930}"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8BF8A-8960-4D9F-8B2C-4185520B7E4A}" type="slidenum">
              <a:rPr lang="en-US" smtClean="0"/>
              <a:t>‹#›</a:t>
            </a:fld>
            <a:endParaRPr lang="en-US"/>
          </a:p>
        </p:txBody>
      </p:sp>
    </p:spTree>
    <p:extLst>
      <p:ext uri="{BB962C8B-B14F-4D97-AF65-F5344CB8AC3E}">
        <p14:creationId xmlns:p14="http://schemas.microsoft.com/office/powerpoint/2010/main" val="424086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F3F845-139B-462D-B102-B6CE4958F930}"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8BF8A-8960-4D9F-8B2C-4185520B7E4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28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F3F845-139B-462D-B102-B6CE4958F930}"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8BF8A-8960-4D9F-8B2C-4185520B7E4A}" type="slidenum">
              <a:rPr lang="en-US" smtClean="0"/>
              <a:t>‹#›</a:t>
            </a:fld>
            <a:endParaRPr lang="en-US"/>
          </a:p>
        </p:txBody>
      </p:sp>
    </p:spTree>
    <p:extLst>
      <p:ext uri="{BB962C8B-B14F-4D97-AF65-F5344CB8AC3E}">
        <p14:creationId xmlns:p14="http://schemas.microsoft.com/office/powerpoint/2010/main" val="280451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F3F845-139B-462D-B102-B6CE4958F930}"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B8BF8A-8960-4D9F-8B2C-4185520B7E4A}" type="slidenum">
              <a:rPr lang="en-US" smtClean="0"/>
              <a:t>‹#›</a:t>
            </a:fld>
            <a:endParaRPr lang="en-US"/>
          </a:p>
        </p:txBody>
      </p:sp>
    </p:spTree>
    <p:extLst>
      <p:ext uri="{BB962C8B-B14F-4D97-AF65-F5344CB8AC3E}">
        <p14:creationId xmlns:p14="http://schemas.microsoft.com/office/powerpoint/2010/main" val="24521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F3F845-139B-462D-B102-B6CE4958F930}"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B8BF8A-8960-4D9F-8B2C-4185520B7E4A}" type="slidenum">
              <a:rPr lang="en-US" smtClean="0"/>
              <a:t>‹#›</a:t>
            </a:fld>
            <a:endParaRPr lang="en-US"/>
          </a:p>
        </p:txBody>
      </p:sp>
    </p:spTree>
    <p:extLst>
      <p:ext uri="{BB962C8B-B14F-4D97-AF65-F5344CB8AC3E}">
        <p14:creationId xmlns:p14="http://schemas.microsoft.com/office/powerpoint/2010/main" val="175019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F3F845-139B-462D-B102-B6CE4958F930}" type="datetimeFigureOut">
              <a:rPr lang="en-US" smtClean="0"/>
              <a:t>1/10/2018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EB8BF8A-8960-4D9F-8B2C-4185520B7E4A}" type="slidenum">
              <a:rPr lang="en-US" smtClean="0"/>
              <a:t>‹#›</a:t>
            </a:fld>
            <a:endParaRPr lang="en-US"/>
          </a:p>
        </p:txBody>
      </p:sp>
    </p:spTree>
    <p:extLst>
      <p:ext uri="{BB962C8B-B14F-4D97-AF65-F5344CB8AC3E}">
        <p14:creationId xmlns:p14="http://schemas.microsoft.com/office/powerpoint/2010/main" val="261331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F3F845-139B-462D-B102-B6CE4958F930}" type="datetimeFigureOut">
              <a:rPr lang="en-US" smtClean="0"/>
              <a:t>1/10/2018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EB8BF8A-8960-4D9F-8B2C-4185520B7E4A}" type="slidenum">
              <a:rPr lang="en-US" smtClean="0"/>
              <a:t>‹#›</a:t>
            </a:fld>
            <a:endParaRPr lang="en-US"/>
          </a:p>
        </p:txBody>
      </p:sp>
    </p:spTree>
    <p:extLst>
      <p:ext uri="{BB962C8B-B14F-4D97-AF65-F5344CB8AC3E}">
        <p14:creationId xmlns:p14="http://schemas.microsoft.com/office/powerpoint/2010/main" val="110992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F3F845-139B-462D-B102-B6CE4958F930}"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8BF8A-8960-4D9F-8B2C-4185520B7E4A}" type="slidenum">
              <a:rPr lang="en-US" smtClean="0"/>
              <a:t>‹#›</a:t>
            </a:fld>
            <a:endParaRPr lang="en-US"/>
          </a:p>
        </p:txBody>
      </p:sp>
    </p:spTree>
    <p:extLst>
      <p:ext uri="{BB962C8B-B14F-4D97-AF65-F5344CB8AC3E}">
        <p14:creationId xmlns:p14="http://schemas.microsoft.com/office/powerpoint/2010/main" val="403905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DF3F845-139B-462D-B102-B6CE4958F930}" type="datetimeFigureOut">
              <a:rPr lang="en-US" smtClean="0"/>
              <a:t>1/10/2018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EB8BF8A-8960-4D9F-8B2C-4185520B7E4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7464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62C8-5197-4F5A-B3D8-0449F722B63D}"/>
              </a:ext>
            </a:extLst>
          </p:cNvPr>
          <p:cNvSpPr>
            <a:spLocks noGrp="1"/>
          </p:cNvSpPr>
          <p:nvPr>
            <p:ph type="ctrTitle"/>
          </p:nvPr>
        </p:nvSpPr>
        <p:spPr/>
        <p:txBody>
          <a:bodyPr/>
          <a:lstStyle/>
          <a:p>
            <a:r>
              <a:rPr lang="en-US" dirty="0"/>
              <a:t>Traffic Control Devices</a:t>
            </a:r>
          </a:p>
        </p:txBody>
      </p:sp>
      <p:sp>
        <p:nvSpPr>
          <p:cNvPr id="3" name="Subtitle 2">
            <a:extLst>
              <a:ext uri="{FF2B5EF4-FFF2-40B4-BE49-F238E27FC236}">
                <a16:creationId xmlns:a16="http://schemas.microsoft.com/office/drawing/2014/main" id="{3BE78099-FAE2-4EB4-BE7B-638E56A01383}"/>
              </a:ext>
            </a:extLst>
          </p:cNvPr>
          <p:cNvSpPr>
            <a:spLocks noGrp="1"/>
          </p:cNvSpPr>
          <p:nvPr>
            <p:ph type="subTitle" idx="1"/>
          </p:nvPr>
        </p:nvSpPr>
        <p:spPr/>
        <p:txBody>
          <a:bodyPr/>
          <a:lstStyle/>
          <a:p>
            <a:r>
              <a:rPr lang="en-US" dirty="0"/>
              <a:t>Changes to section 643 of the Standard Specifications</a:t>
            </a:r>
          </a:p>
        </p:txBody>
      </p:sp>
    </p:spTree>
    <p:extLst>
      <p:ext uri="{BB962C8B-B14F-4D97-AF65-F5344CB8AC3E}">
        <p14:creationId xmlns:p14="http://schemas.microsoft.com/office/powerpoint/2010/main" val="393228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4AC6-3359-466D-80B2-F6E676FA6BA0}"/>
              </a:ext>
            </a:extLst>
          </p:cNvPr>
          <p:cNvSpPr>
            <a:spLocks noGrp="1"/>
          </p:cNvSpPr>
          <p:nvPr>
            <p:ph type="title"/>
          </p:nvPr>
        </p:nvSpPr>
        <p:spPr/>
        <p:txBody>
          <a:bodyPr/>
          <a:lstStyle/>
          <a:p>
            <a:r>
              <a:rPr lang="en-US" dirty="0"/>
              <a:t>2018 Traffic Control Changes</a:t>
            </a:r>
          </a:p>
        </p:txBody>
      </p:sp>
      <p:sp>
        <p:nvSpPr>
          <p:cNvPr id="3" name="Content Placeholder 2">
            <a:extLst>
              <a:ext uri="{FF2B5EF4-FFF2-40B4-BE49-F238E27FC236}">
                <a16:creationId xmlns:a16="http://schemas.microsoft.com/office/drawing/2014/main" id="{DCAD89D7-FD00-49C4-99B3-1F2B1EA8AFDD}"/>
              </a:ext>
            </a:extLst>
          </p:cNvPr>
          <p:cNvSpPr>
            <a:spLocks noGrp="1"/>
          </p:cNvSpPr>
          <p:nvPr>
            <p:ph idx="1"/>
          </p:nvPr>
        </p:nvSpPr>
        <p:spPr/>
        <p:txBody>
          <a:bodyPr>
            <a:normAutofit lnSpcReduction="10000"/>
          </a:bodyPr>
          <a:lstStyle/>
          <a:p>
            <a:r>
              <a:rPr lang="en-US" dirty="0"/>
              <a:t>ASP 6 for the December 2017 letting</a:t>
            </a:r>
          </a:p>
          <a:p>
            <a:pPr lvl="1"/>
            <a:r>
              <a:rPr lang="en-US" sz="2800" dirty="0"/>
              <a:t>Section 643.3.1 General</a:t>
            </a:r>
          </a:p>
          <a:p>
            <a:pPr lvl="2"/>
            <a:r>
              <a:rPr lang="en-US" sz="2800" i="1" dirty="0"/>
              <a:t>Revise 643.3.1(1) to require removing devices from the project or storing devices away from traffic when not in use.</a:t>
            </a:r>
          </a:p>
          <a:p>
            <a:pPr lvl="3"/>
            <a:r>
              <a:rPr lang="en-US" sz="2800" i="1" dirty="0"/>
              <a:t>INTENT -Remove all Traffic Control Devices that are not scheduled to be used in a 14 day period, and all traffic control shall be removed within 5 days of substantial completion.</a:t>
            </a:r>
          </a:p>
          <a:p>
            <a:pPr lvl="3"/>
            <a:r>
              <a:rPr lang="en-US" sz="2800" dirty="0"/>
              <a:t>Additionally - Devices shall be moved off the shoulder when not in use.</a:t>
            </a:r>
          </a:p>
          <a:p>
            <a:r>
              <a:rPr lang="en-US" dirty="0"/>
              <a:t>Add by Change Order language to the November 2017 Let projects</a:t>
            </a:r>
          </a:p>
          <a:p>
            <a:endParaRPr lang="en-US" dirty="0"/>
          </a:p>
        </p:txBody>
      </p:sp>
    </p:spTree>
    <p:extLst>
      <p:ext uri="{BB962C8B-B14F-4D97-AF65-F5344CB8AC3E}">
        <p14:creationId xmlns:p14="http://schemas.microsoft.com/office/powerpoint/2010/main" val="269263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A4DE-DFF2-45F2-AB80-184119B95E90}"/>
              </a:ext>
            </a:extLst>
          </p:cNvPr>
          <p:cNvSpPr>
            <a:spLocks noGrp="1"/>
          </p:cNvSpPr>
          <p:nvPr>
            <p:ph type="title"/>
          </p:nvPr>
        </p:nvSpPr>
        <p:spPr/>
        <p:txBody>
          <a:bodyPr/>
          <a:lstStyle/>
          <a:p>
            <a:r>
              <a:rPr lang="en-US" dirty="0"/>
              <a:t>ASP6 December 2017 Letting </a:t>
            </a:r>
          </a:p>
        </p:txBody>
      </p:sp>
      <p:sp>
        <p:nvSpPr>
          <p:cNvPr id="3" name="Content Placeholder 2">
            <a:extLst>
              <a:ext uri="{FF2B5EF4-FFF2-40B4-BE49-F238E27FC236}">
                <a16:creationId xmlns:a16="http://schemas.microsoft.com/office/drawing/2014/main" id="{F67A9657-5D09-4E27-B11D-900945FD3D00}"/>
              </a:ext>
            </a:extLst>
          </p:cNvPr>
          <p:cNvSpPr>
            <a:spLocks noGrp="1"/>
          </p:cNvSpPr>
          <p:nvPr>
            <p:ph idx="1"/>
          </p:nvPr>
        </p:nvSpPr>
        <p:spPr/>
        <p:txBody>
          <a:bodyPr/>
          <a:lstStyle/>
          <a:p>
            <a:r>
              <a:rPr lang="en-US" dirty="0"/>
              <a:t>643.3.1 General Replace paragraph one with the following effective with the December 2017 letting: (1) Provide and maintain traffic control devices located where the plans show or engineer directs to maintain a safe work zone throughout the contract duration. Relocate as required to accommodate changing work operations. When not in use, place devices away from traffic outside of paved and gravel shoulder surfaces. Where there is barrier on the shoulder, the contractor may place devices not in use on the shoulder as close as possible to the barrier and delineated with drums. Lay signs and supports flat on the grade with uprights oriented parallel to and downstream from traffic. Do not stack devices or equipment. </a:t>
            </a:r>
            <a:r>
              <a:rPr lang="en-US" dirty="0">
                <a:highlight>
                  <a:srgbClr val="FFFF00"/>
                </a:highlight>
              </a:rPr>
              <a:t>Promptly remove </a:t>
            </a:r>
            <a:r>
              <a:rPr lang="en-US" dirty="0"/>
              <a:t>temporary devices from within the project limits as follows: - That will not be used within </a:t>
            </a:r>
            <a:r>
              <a:rPr lang="en-US" dirty="0">
                <a:highlight>
                  <a:srgbClr val="FFFF00"/>
                </a:highlight>
              </a:rPr>
              <a:t>14 consecutive calendar days. </a:t>
            </a:r>
            <a:r>
              <a:rPr lang="en-US" dirty="0"/>
              <a:t>- </a:t>
            </a:r>
            <a:r>
              <a:rPr lang="en-US" dirty="0">
                <a:highlight>
                  <a:srgbClr val="FFFF00"/>
                </a:highlight>
              </a:rPr>
              <a:t>Within 5 business days </a:t>
            </a:r>
            <a:r>
              <a:rPr lang="en-US" dirty="0"/>
              <a:t>of substantial completion unless the engineer allows otherwise</a:t>
            </a:r>
          </a:p>
        </p:txBody>
      </p:sp>
    </p:spTree>
    <p:extLst>
      <p:ext uri="{BB962C8B-B14F-4D97-AF65-F5344CB8AC3E}">
        <p14:creationId xmlns:p14="http://schemas.microsoft.com/office/powerpoint/2010/main" val="288589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9B6F-01D8-4673-9BB5-12F1311752C3}"/>
              </a:ext>
            </a:extLst>
          </p:cNvPr>
          <p:cNvSpPr>
            <a:spLocks noGrp="1"/>
          </p:cNvSpPr>
          <p:nvPr>
            <p:ph type="title"/>
          </p:nvPr>
        </p:nvSpPr>
        <p:spPr/>
        <p:txBody>
          <a:bodyPr/>
          <a:lstStyle/>
          <a:p>
            <a:r>
              <a:rPr lang="en-US" dirty="0"/>
              <a:t>Remove devices from shoulder when not in use</a:t>
            </a:r>
          </a:p>
        </p:txBody>
      </p:sp>
      <p:pic>
        <p:nvPicPr>
          <p:cNvPr id="5" name="Content Placeholder 4">
            <a:extLst>
              <a:ext uri="{FF2B5EF4-FFF2-40B4-BE49-F238E27FC236}">
                <a16:creationId xmlns:a16="http://schemas.microsoft.com/office/drawing/2014/main" id="{0C5461B4-AE58-4F6B-AAD7-FCBDED9EA04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4192" t="23366" r="5031" b="44539"/>
          <a:stretch/>
        </p:blipFill>
        <p:spPr>
          <a:xfrm>
            <a:off x="4052369" y="2222339"/>
            <a:ext cx="7837574" cy="3715510"/>
          </a:xfrm>
        </p:spPr>
      </p:pic>
      <p:sp>
        <p:nvSpPr>
          <p:cNvPr id="6" name="TextBox 5">
            <a:extLst>
              <a:ext uri="{FF2B5EF4-FFF2-40B4-BE49-F238E27FC236}">
                <a16:creationId xmlns:a16="http://schemas.microsoft.com/office/drawing/2014/main" id="{4EAC76D0-DAE5-4467-9538-5E3EBB595EF1}"/>
              </a:ext>
            </a:extLst>
          </p:cNvPr>
          <p:cNvSpPr txBox="1"/>
          <p:nvPr/>
        </p:nvSpPr>
        <p:spPr>
          <a:xfrm>
            <a:off x="1097280" y="2521528"/>
            <a:ext cx="2706254" cy="3416320"/>
          </a:xfrm>
          <a:prstGeom prst="rect">
            <a:avLst/>
          </a:prstGeom>
          <a:noFill/>
        </p:spPr>
        <p:txBody>
          <a:bodyPr wrap="square" rtlCol="0">
            <a:spAutoFit/>
          </a:bodyPr>
          <a:lstStyle/>
          <a:p>
            <a:r>
              <a:rPr lang="en-US" dirty="0"/>
              <a:t>Drivers can’t use shoulders with devices not in use left in the way.</a:t>
            </a:r>
          </a:p>
          <a:p>
            <a:endParaRPr lang="en-US" dirty="0"/>
          </a:p>
          <a:p>
            <a:r>
              <a:rPr lang="en-US" dirty="0"/>
              <a:t>Direct contractors to move drums off the useable paved and gravel shoulders where possible.</a:t>
            </a:r>
          </a:p>
          <a:p>
            <a:endParaRPr lang="en-US" dirty="0"/>
          </a:p>
          <a:p>
            <a:r>
              <a:rPr lang="en-US" dirty="0"/>
              <a:t>Allow as much shoulder space as possible while still protecting hazards. </a:t>
            </a:r>
          </a:p>
        </p:txBody>
      </p:sp>
    </p:spTree>
    <p:extLst>
      <p:ext uri="{BB962C8B-B14F-4D97-AF65-F5344CB8AC3E}">
        <p14:creationId xmlns:p14="http://schemas.microsoft.com/office/powerpoint/2010/main" val="21229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7BCF-6E34-438E-BE40-E036AA20D6BF}"/>
              </a:ext>
            </a:extLst>
          </p:cNvPr>
          <p:cNvSpPr>
            <a:spLocks noGrp="1"/>
          </p:cNvSpPr>
          <p:nvPr>
            <p:ph type="title"/>
          </p:nvPr>
        </p:nvSpPr>
        <p:spPr/>
        <p:txBody>
          <a:bodyPr/>
          <a:lstStyle/>
          <a:p>
            <a:r>
              <a:rPr lang="en-US" dirty="0"/>
              <a:t>Remove Traffic Control Devices</a:t>
            </a:r>
          </a:p>
        </p:txBody>
      </p:sp>
      <p:sp>
        <p:nvSpPr>
          <p:cNvPr id="3" name="Content Placeholder 2">
            <a:extLst>
              <a:ext uri="{FF2B5EF4-FFF2-40B4-BE49-F238E27FC236}">
                <a16:creationId xmlns:a16="http://schemas.microsoft.com/office/drawing/2014/main" id="{044066FE-F815-4824-B649-C7E72F84FED0}"/>
              </a:ext>
            </a:extLst>
          </p:cNvPr>
          <p:cNvSpPr>
            <a:spLocks noGrp="1"/>
          </p:cNvSpPr>
          <p:nvPr>
            <p:ph idx="1"/>
          </p:nvPr>
        </p:nvSpPr>
        <p:spPr/>
        <p:txBody>
          <a:bodyPr>
            <a:normAutofit/>
          </a:bodyPr>
          <a:lstStyle/>
          <a:p>
            <a:pPr>
              <a:buFont typeface="Courier New" panose="02070309020205020404" pitchFamily="49" charset="0"/>
              <a:buChar char="o"/>
            </a:pPr>
            <a:r>
              <a:rPr lang="en-US" sz="3200" dirty="0"/>
              <a:t>When not in use for more than 14 calendar days</a:t>
            </a:r>
          </a:p>
          <a:p>
            <a:pPr>
              <a:buFont typeface="Courier New" panose="02070309020205020404" pitchFamily="49" charset="0"/>
              <a:buChar char="o"/>
            </a:pPr>
            <a:r>
              <a:rPr lang="en-US" sz="3200" dirty="0"/>
              <a:t>Within 5 business days of substantial completion</a:t>
            </a:r>
          </a:p>
        </p:txBody>
      </p:sp>
    </p:spTree>
    <p:extLst>
      <p:ext uri="{BB962C8B-B14F-4D97-AF65-F5344CB8AC3E}">
        <p14:creationId xmlns:p14="http://schemas.microsoft.com/office/powerpoint/2010/main" val="384423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7F35-673B-4466-AABF-84FAEF72A305}"/>
              </a:ext>
            </a:extLst>
          </p:cNvPr>
          <p:cNvSpPr>
            <a:spLocks noGrp="1"/>
          </p:cNvSpPr>
          <p:nvPr>
            <p:ph type="title"/>
          </p:nvPr>
        </p:nvSpPr>
        <p:spPr/>
        <p:txBody>
          <a:bodyPr/>
          <a:lstStyle/>
          <a:p>
            <a:r>
              <a:rPr lang="en-US" dirty="0"/>
              <a:t>CMM update Nov 2017</a:t>
            </a:r>
          </a:p>
        </p:txBody>
      </p:sp>
      <p:sp>
        <p:nvSpPr>
          <p:cNvPr id="3" name="Content Placeholder 2">
            <a:extLst>
              <a:ext uri="{FF2B5EF4-FFF2-40B4-BE49-F238E27FC236}">
                <a16:creationId xmlns:a16="http://schemas.microsoft.com/office/drawing/2014/main" id="{A25EB387-A370-4B8D-9FCD-7953034EDBDB}"/>
              </a:ext>
            </a:extLst>
          </p:cNvPr>
          <p:cNvSpPr>
            <a:spLocks noGrp="1"/>
          </p:cNvSpPr>
          <p:nvPr>
            <p:ph idx="1"/>
          </p:nvPr>
        </p:nvSpPr>
        <p:spPr/>
        <p:txBody>
          <a:bodyPr/>
          <a:lstStyle/>
          <a:p>
            <a:r>
              <a:rPr lang="en-US" sz="1800" b="1" i="1" dirty="0">
                <a:solidFill>
                  <a:srgbClr val="33339B"/>
                </a:solidFill>
                <a:latin typeface="Arial" panose="020B0604020202020204" pitchFamily="34" charset="0"/>
              </a:rPr>
              <a:t>Emphasis on Engineer inspection of traffic control, especially items left on site when construction is inactive.</a:t>
            </a:r>
          </a:p>
          <a:p>
            <a:r>
              <a:rPr lang="en-US" dirty="0">
                <a:solidFill>
                  <a:srgbClr val="FF0000"/>
                </a:solidFill>
                <a:latin typeface="ArialMT"/>
              </a:rPr>
              <a:t>During the daily inspection, the project engineer should look for signage and barriers that are within the right-of way that could cause a safety problem for the traveling public. Such things as signage or barrels that are not needed, not properly anchored or not properly stored should be removed from the right-of-way to prevent potential hazards for the public. Consult </a:t>
            </a:r>
            <a:r>
              <a:rPr lang="en-US" dirty="0">
                <a:solidFill>
                  <a:srgbClr val="0000FF"/>
                </a:solidFill>
                <a:latin typeface="ArialMT"/>
              </a:rPr>
              <a:t>Standard spec 643 </a:t>
            </a:r>
            <a:r>
              <a:rPr lang="en-US" dirty="0">
                <a:solidFill>
                  <a:srgbClr val="FF0000"/>
                </a:solidFill>
                <a:latin typeface="ArialMT"/>
              </a:rPr>
              <a:t>for each project regarding allowable timeframes for signage and barriers use when construction is inactive.</a:t>
            </a:r>
            <a:endParaRPr lang="en-US" dirty="0"/>
          </a:p>
        </p:txBody>
      </p:sp>
      <p:sp>
        <p:nvSpPr>
          <p:cNvPr id="4" name="Text Placeholder 3">
            <a:extLst>
              <a:ext uri="{FF2B5EF4-FFF2-40B4-BE49-F238E27FC236}">
                <a16:creationId xmlns:a16="http://schemas.microsoft.com/office/drawing/2014/main" id="{95CA1684-353C-438D-A6D4-8B094AB97104}"/>
              </a:ext>
            </a:extLst>
          </p:cNvPr>
          <p:cNvSpPr>
            <a:spLocks noGrp="1"/>
          </p:cNvSpPr>
          <p:nvPr>
            <p:ph type="body" sz="half" idx="2"/>
          </p:nvPr>
        </p:nvSpPr>
        <p:spPr/>
        <p:txBody>
          <a:bodyPr/>
          <a:lstStyle/>
          <a:p>
            <a:r>
              <a:rPr lang="en-US" dirty="0"/>
              <a:t>Chapter 1 General Provisions</a:t>
            </a:r>
          </a:p>
          <a:p>
            <a:r>
              <a:rPr lang="en-US" dirty="0"/>
              <a:t>Section 45 Traffic Control</a:t>
            </a:r>
          </a:p>
        </p:txBody>
      </p:sp>
    </p:spTree>
    <p:extLst>
      <p:ext uri="{BB962C8B-B14F-4D97-AF65-F5344CB8AC3E}">
        <p14:creationId xmlns:p14="http://schemas.microsoft.com/office/powerpoint/2010/main" val="137598419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414</TotalTime>
  <Words>455</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ArialMT</vt:lpstr>
      <vt:lpstr>Calibri</vt:lpstr>
      <vt:lpstr>Calibri Light</vt:lpstr>
      <vt:lpstr>Courier New</vt:lpstr>
      <vt:lpstr>Retrospect</vt:lpstr>
      <vt:lpstr>Traffic Control Devices</vt:lpstr>
      <vt:lpstr>2018 Traffic Control Changes</vt:lpstr>
      <vt:lpstr>ASP6 December 2017 Letting </vt:lpstr>
      <vt:lpstr>Remove devices from shoulder when not in use</vt:lpstr>
      <vt:lpstr>Remove Traffic Control Devices</vt:lpstr>
      <vt:lpstr>CMM update Nov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SCHOENFELD, BRENDA L</dc:creator>
  <cp:lastModifiedBy>SCHOENFELD, BRENDA L</cp:lastModifiedBy>
  <cp:revision>11</cp:revision>
  <dcterms:created xsi:type="dcterms:W3CDTF">2017-12-22T16:38:03Z</dcterms:created>
  <dcterms:modified xsi:type="dcterms:W3CDTF">2018-01-10T21:26:46Z</dcterms:modified>
</cp:coreProperties>
</file>