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94660"/>
  </p:normalViewPr>
  <p:slideViewPr>
    <p:cSldViewPr snapToGrid="0">
      <p:cViewPr varScale="1">
        <p:scale>
          <a:sx n="89" d="100"/>
          <a:sy n="89" d="100"/>
        </p:scale>
        <p:origin x="120"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21C6C1-5230-48DD-9476-7A87F0874632}" type="datetimeFigureOut">
              <a:rPr lang="en-US" smtClean="0"/>
              <a:t>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5EF4EEB5-566E-4607-81C9-07E325A97B0B}" type="slidenum">
              <a:rPr lang="en-US" smtClean="0"/>
              <a:t>‹#›</a:t>
            </a:fld>
            <a:endParaRPr lang="en-US" dirty="0"/>
          </a:p>
        </p:txBody>
      </p:sp>
    </p:spTree>
    <p:extLst>
      <p:ext uri="{BB962C8B-B14F-4D97-AF65-F5344CB8AC3E}">
        <p14:creationId xmlns:p14="http://schemas.microsoft.com/office/powerpoint/2010/main" val="1508563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1C6C1-5230-48DD-9476-7A87F0874632}" type="datetimeFigureOut">
              <a:rPr lang="en-US" smtClean="0"/>
              <a:t>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F4EEB5-566E-4607-81C9-07E325A97B0B}" type="slidenum">
              <a:rPr lang="en-US" smtClean="0"/>
              <a:t>‹#›</a:t>
            </a:fld>
            <a:endParaRPr lang="en-US" dirty="0"/>
          </a:p>
        </p:txBody>
      </p:sp>
    </p:spTree>
    <p:extLst>
      <p:ext uri="{BB962C8B-B14F-4D97-AF65-F5344CB8AC3E}">
        <p14:creationId xmlns:p14="http://schemas.microsoft.com/office/powerpoint/2010/main" val="4046823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1C6C1-5230-48DD-9476-7A87F0874632}" type="datetimeFigureOut">
              <a:rPr lang="en-US" smtClean="0"/>
              <a:t>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F4EEB5-566E-4607-81C9-07E325A97B0B}" type="slidenum">
              <a:rPr lang="en-US" smtClean="0"/>
              <a:t>‹#›</a:t>
            </a:fld>
            <a:endParaRPr lang="en-US" dirty="0"/>
          </a:p>
        </p:txBody>
      </p:sp>
    </p:spTree>
    <p:extLst>
      <p:ext uri="{BB962C8B-B14F-4D97-AF65-F5344CB8AC3E}">
        <p14:creationId xmlns:p14="http://schemas.microsoft.com/office/powerpoint/2010/main" val="1943204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1C6C1-5230-48DD-9476-7A87F0874632}" type="datetimeFigureOut">
              <a:rPr lang="en-US" smtClean="0"/>
              <a:t>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F4EEB5-566E-4607-81C9-07E325A97B0B}" type="slidenum">
              <a:rPr lang="en-US" smtClean="0"/>
              <a:t>‹#›</a:t>
            </a:fld>
            <a:endParaRPr lang="en-US" dirty="0"/>
          </a:p>
        </p:txBody>
      </p:sp>
    </p:spTree>
    <p:extLst>
      <p:ext uri="{BB962C8B-B14F-4D97-AF65-F5344CB8AC3E}">
        <p14:creationId xmlns:p14="http://schemas.microsoft.com/office/powerpoint/2010/main" val="1865868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1121C6C1-5230-48DD-9476-7A87F0874632}" type="datetimeFigureOut">
              <a:rPr lang="en-US" smtClean="0"/>
              <a:t>2/26/2018</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5EF4EEB5-566E-4607-81C9-07E325A97B0B}" type="slidenum">
              <a:rPr lang="en-US" smtClean="0"/>
              <a:t>‹#›</a:t>
            </a:fld>
            <a:endParaRPr lang="en-US" dirty="0"/>
          </a:p>
        </p:txBody>
      </p:sp>
    </p:spTree>
    <p:extLst>
      <p:ext uri="{BB962C8B-B14F-4D97-AF65-F5344CB8AC3E}">
        <p14:creationId xmlns:p14="http://schemas.microsoft.com/office/powerpoint/2010/main" val="852527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21C6C1-5230-48DD-9476-7A87F0874632}" type="datetimeFigureOut">
              <a:rPr lang="en-US" smtClean="0"/>
              <a:t>2/26/2018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F4EEB5-566E-4607-81C9-07E325A97B0B}" type="slidenum">
              <a:rPr lang="en-US" smtClean="0"/>
              <a:t>‹#›</a:t>
            </a:fld>
            <a:endParaRPr lang="en-US" dirty="0"/>
          </a:p>
        </p:txBody>
      </p:sp>
    </p:spTree>
    <p:extLst>
      <p:ext uri="{BB962C8B-B14F-4D97-AF65-F5344CB8AC3E}">
        <p14:creationId xmlns:p14="http://schemas.microsoft.com/office/powerpoint/2010/main" val="2500980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21C6C1-5230-48DD-9476-7A87F0874632}" type="datetimeFigureOut">
              <a:rPr lang="en-US" smtClean="0"/>
              <a:t>2/26/2018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F4EEB5-566E-4607-81C9-07E325A97B0B}" type="slidenum">
              <a:rPr lang="en-US" smtClean="0"/>
              <a:t>‹#›</a:t>
            </a:fld>
            <a:endParaRPr lang="en-US" dirty="0"/>
          </a:p>
        </p:txBody>
      </p:sp>
    </p:spTree>
    <p:extLst>
      <p:ext uri="{BB962C8B-B14F-4D97-AF65-F5344CB8AC3E}">
        <p14:creationId xmlns:p14="http://schemas.microsoft.com/office/powerpoint/2010/main" val="276960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21C6C1-5230-48DD-9476-7A87F0874632}" type="datetimeFigureOut">
              <a:rPr lang="en-US" smtClean="0"/>
              <a:t>2/26/2018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F4EEB5-566E-4607-81C9-07E325A97B0B}" type="slidenum">
              <a:rPr lang="en-US" smtClean="0"/>
              <a:t>‹#›</a:t>
            </a:fld>
            <a:endParaRPr lang="en-US" dirty="0"/>
          </a:p>
        </p:txBody>
      </p:sp>
    </p:spTree>
    <p:extLst>
      <p:ext uri="{BB962C8B-B14F-4D97-AF65-F5344CB8AC3E}">
        <p14:creationId xmlns:p14="http://schemas.microsoft.com/office/powerpoint/2010/main" val="3913532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21C6C1-5230-48DD-9476-7A87F0874632}" type="datetimeFigureOut">
              <a:rPr lang="en-US" smtClean="0"/>
              <a:t>2/26/2018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F4EEB5-566E-4607-81C9-07E325A97B0B}" type="slidenum">
              <a:rPr lang="en-US" smtClean="0"/>
              <a:t>‹#›</a:t>
            </a:fld>
            <a:endParaRPr lang="en-US" dirty="0"/>
          </a:p>
        </p:txBody>
      </p:sp>
    </p:spTree>
    <p:extLst>
      <p:ext uri="{BB962C8B-B14F-4D97-AF65-F5344CB8AC3E}">
        <p14:creationId xmlns:p14="http://schemas.microsoft.com/office/powerpoint/2010/main" val="3872558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121C6C1-5230-48DD-9476-7A87F0874632}" type="datetimeFigureOut">
              <a:rPr lang="en-US" smtClean="0"/>
              <a:t>2/26/2018</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5EF4EEB5-566E-4607-81C9-07E325A97B0B}" type="slidenum">
              <a:rPr lang="en-US" smtClean="0"/>
              <a:t>‹#›</a:t>
            </a:fld>
            <a:endParaRPr lang="en-US" dirty="0"/>
          </a:p>
        </p:txBody>
      </p:sp>
    </p:spTree>
    <p:extLst>
      <p:ext uri="{BB962C8B-B14F-4D97-AF65-F5344CB8AC3E}">
        <p14:creationId xmlns:p14="http://schemas.microsoft.com/office/powerpoint/2010/main" val="55354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121C6C1-5230-48DD-9476-7A87F0874632}" type="datetimeFigureOut">
              <a:rPr lang="en-US" smtClean="0"/>
              <a:t>2/26/2018</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5EF4EEB5-566E-4607-81C9-07E325A97B0B}" type="slidenum">
              <a:rPr lang="en-US" smtClean="0"/>
              <a:t>‹#›</a:t>
            </a:fld>
            <a:endParaRPr lang="en-US" dirty="0"/>
          </a:p>
        </p:txBody>
      </p:sp>
    </p:spTree>
    <p:extLst>
      <p:ext uri="{BB962C8B-B14F-4D97-AF65-F5344CB8AC3E}">
        <p14:creationId xmlns:p14="http://schemas.microsoft.com/office/powerpoint/2010/main" val="2009784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1121C6C1-5230-48DD-9476-7A87F0874632}" type="datetimeFigureOut">
              <a:rPr lang="en-US" smtClean="0"/>
              <a:t>2/26/2018</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5EF4EEB5-566E-4607-81C9-07E325A97B0B}" type="slidenum">
              <a:rPr lang="en-US" smtClean="0"/>
              <a:t>‹#›</a:t>
            </a:fld>
            <a:endParaRPr lang="en-US" dirty="0"/>
          </a:p>
        </p:txBody>
      </p:sp>
    </p:spTree>
    <p:extLst>
      <p:ext uri="{BB962C8B-B14F-4D97-AF65-F5344CB8AC3E}">
        <p14:creationId xmlns:p14="http://schemas.microsoft.com/office/powerpoint/2010/main" val="3754655079"/>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osha.gov/dsg/topics/silicacrystallin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10301-42CD-4A68-B661-4F197E4CD337}"/>
              </a:ext>
            </a:extLst>
          </p:cNvPr>
          <p:cNvSpPr>
            <a:spLocks noGrp="1"/>
          </p:cNvSpPr>
          <p:nvPr>
            <p:ph type="ctrTitle"/>
          </p:nvPr>
        </p:nvSpPr>
        <p:spPr/>
        <p:txBody>
          <a:bodyPr/>
          <a:lstStyle/>
          <a:p>
            <a:r>
              <a:rPr lang="en-US" dirty="0"/>
              <a:t>OSHA Occupational Health and Safety Administration </a:t>
            </a:r>
          </a:p>
        </p:txBody>
      </p:sp>
      <p:sp>
        <p:nvSpPr>
          <p:cNvPr id="3" name="Subtitle 2">
            <a:extLst>
              <a:ext uri="{FF2B5EF4-FFF2-40B4-BE49-F238E27FC236}">
                <a16:creationId xmlns:a16="http://schemas.microsoft.com/office/drawing/2014/main" id="{E50AF827-67CE-4B4B-AAEC-FBD6C52B9138}"/>
              </a:ext>
            </a:extLst>
          </p:cNvPr>
          <p:cNvSpPr>
            <a:spLocks noGrp="1"/>
          </p:cNvSpPr>
          <p:nvPr>
            <p:ph type="subTitle" idx="1"/>
          </p:nvPr>
        </p:nvSpPr>
        <p:spPr/>
        <p:txBody>
          <a:bodyPr/>
          <a:lstStyle/>
          <a:p>
            <a:r>
              <a:rPr lang="en-US" dirty="0"/>
              <a:t>Interim Enforcement Guidance for the Respirable Crystalline Silica in Construction Standard, 29 CFR 1926.1153</a:t>
            </a:r>
          </a:p>
        </p:txBody>
      </p:sp>
    </p:spTree>
    <p:extLst>
      <p:ext uri="{BB962C8B-B14F-4D97-AF65-F5344CB8AC3E}">
        <p14:creationId xmlns:p14="http://schemas.microsoft.com/office/powerpoint/2010/main" val="862412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50EE9-D740-4C56-BE38-E05068A53173}"/>
              </a:ext>
            </a:extLst>
          </p:cNvPr>
          <p:cNvSpPr>
            <a:spLocks noGrp="1"/>
          </p:cNvSpPr>
          <p:nvPr>
            <p:ph type="title"/>
          </p:nvPr>
        </p:nvSpPr>
        <p:spPr/>
        <p:txBody>
          <a:bodyPr/>
          <a:lstStyle/>
          <a:p>
            <a:r>
              <a:rPr lang="en-US" dirty="0"/>
              <a:t>New Silica Exposure Rules</a:t>
            </a:r>
          </a:p>
        </p:txBody>
      </p:sp>
      <p:sp>
        <p:nvSpPr>
          <p:cNvPr id="3" name="Content Placeholder 2">
            <a:extLst>
              <a:ext uri="{FF2B5EF4-FFF2-40B4-BE49-F238E27FC236}">
                <a16:creationId xmlns:a16="http://schemas.microsoft.com/office/drawing/2014/main" id="{400E210C-36EE-4B93-A27B-E5CCEC3F4048}"/>
              </a:ext>
            </a:extLst>
          </p:cNvPr>
          <p:cNvSpPr>
            <a:spLocks noGrp="1"/>
          </p:cNvSpPr>
          <p:nvPr>
            <p:ph idx="1"/>
          </p:nvPr>
        </p:nvSpPr>
        <p:spPr/>
        <p:txBody>
          <a:bodyPr>
            <a:normAutofit/>
          </a:bodyPr>
          <a:lstStyle/>
          <a:p>
            <a:r>
              <a:rPr lang="en-US" dirty="0"/>
              <a:t>Enforcement date September 23, 2017 – Applied to Construction</a:t>
            </a:r>
          </a:p>
          <a:p>
            <a:pPr lvl="1"/>
            <a:r>
              <a:rPr lang="en-US" dirty="0"/>
              <a:t>Requires employers to use engineering and work practice controls to reduce and maintain employee exposures to respirable crystalline silica to or below the permissible exposure limit (PEL), unless the employer can demonstrate that such controls are not feasible.</a:t>
            </a:r>
          </a:p>
          <a:p>
            <a:pPr lvl="1"/>
            <a:r>
              <a:rPr lang="en-US" dirty="0"/>
              <a:t>Where controls are not sufficient to reduce employee exposure to or below the PEL, the employer must: </a:t>
            </a:r>
          </a:p>
          <a:p>
            <a:pPr lvl="2"/>
            <a:r>
              <a:rPr lang="en-US" dirty="0"/>
              <a:t>Use controls to reduce employee exposure to the lowest feasible level and supplement them with the use of respiratory protection.</a:t>
            </a:r>
          </a:p>
          <a:p>
            <a:endParaRPr lang="en-US" dirty="0"/>
          </a:p>
          <a:p>
            <a:r>
              <a:rPr lang="en-US" dirty="0">
                <a:hlinkClick r:id="rId2"/>
              </a:rPr>
              <a:t>https://www.osha.gov/dsg/topics/silicacrystalline/</a:t>
            </a:r>
            <a:endParaRPr lang="en-US" dirty="0"/>
          </a:p>
          <a:p>
            <a:endParaRPr lang="en-US" dirty="0"/>
          </a:p>
        </p:txBody>
      </p:sp>
    </p:spTree>
    <p:extLst>
      <p:ext uri="{BB962C8B-B14F-4D97-AF65-F5344CB8AC3E}">
        <p14:creationId xmlns:p14="http://schemas.microsoft.com/office/powerpoint/2010/main" val="2479445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F5E7A-0993-4718-955F-4D87A0706435}"/>
              </a:ext>
            </a:extLst>
          </p:cNvPr>
          <p:cNvSpPr>
            <a:spLocks noGrp="1"/>
          </p:cNvSpPr>
          <p:nvPr>
            <p:ph type="title"/>
          </p:nvPr>
        </p:nvSpPr>
        <p:spPr/>
        <p:txBody>
          <a:bodyPr/>
          <a:lstStyle/>
          <a:p>
            <a:r>
              <a:rPr lang="en-US" dirty="0"/>
              <a:t>What is Silica?</a:t>
            </a:r>
          </a:p>
        </p:txBody>
      </p:sp>
      <p:sp>
        <p:nvSpPr>
          <p:cNvPr id="3" name="Content Placeholder 2">
            <a:extLst>
              <a:ext uri="{FF2B5EF4-FFF2-40B4-BE49-F238E27FC236}">
                <a16:creationId xmlns:a16="http://schemas.microsoft.com/office/drawing/2014/main" id="{FCCD50D2-8C7F-4826-9B05-587440E161D7}"/>
              </a:ext>
            </a:extLst>
          </p:cNvPr>
          <p:cNvSpPr>
            <a:spLocks noGrp="1"/>
          </p:cNvSpPr>
          <p:nvPr>
            <p:ph idx="1"/>
          </p:nvPr>
        </p:nvSpPr>
        <p:spPr/>
        <p:txBody>
          <a:bodyPr/>
          <a:lstStyle/>
          <a:p>
            <a:r>
              <a:rPr lang="en-US" dirty="0"/>
              <a:t>Crystalline silica is a common mineral found in materials like sand, stone, concrete, and mortar.</a:t>
            </a:r>
          </a:p>
          <a:p>
            <a:r>
              <a:rPr lang="en-US" i="1" dirty="0"/>
              <a:t>Respirable</a:t>
            </a:r>
            <a:r>
              <a:rPr lang="en-US" dirty="0"/>
              <a:t> crystalline silica – very small particles at least 100 times smaller than ordinary sand – is created when cutting, sawing, grinding, drilling, and crushing stone, rock, concrete, brick, block, and mortar. </a:t>
            </a:r>
          </a:p>
        </p:txBody>
      </p:sp>
    </p:spTree>
    <p:extLst>
      <p:ext uri="{BB962C8B-B14F-4D97-AF65-F5344CB8AC3E}">
        <p14:creationId xmlns:p14="http://schemas.microsoft.com/office/powerpoint/2010/main" val="2552509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4EA23-DAB1-45AE-9EE9-22ACC870A7D1}"/>
              </a:ext>
            </a:extLst>
          </p:cNvPr>
          <p:cNvSpPr>
            <a:spLocks noGrp="1"/>
          </p:cNvSpPr>
          <p:nvPr>
            <p:ph type="title"/>
          </p:nvPr>
        </p:nvSpPr>
        <p:spPr/>
        <p:txBody>
          <a:bodyPr/>
          <a:lstStyle/>
          <a:p>
            <a:r>
              <a:rPr lang="en-US" dirty="0"/>
              <a:t>Why is Respirable Silica a problem?</a:t>
            </a:r>
          </a:p>
        </p:txBody>
      </p:sp>
      <p:sp>
        <p:nvSpPr>
          <p:cNvPr id="3" name="Content Placeholder 2">
            <a:extLst>
              <a:ext uri="{FF2B5EF4-FFF2-40B4-BE49-F238E27FC236}">
                <a16:creationId xmlns:a16="http://schemas.microsoft.com/office/drawing/2014/main" id="{B9FFD9DC-4ED7-4ED9-A283-541ECBEED446}"/>
              </a:ext>
            </a:extLst>
          </p:cNvPr>
          <p:cNvSpPr>
            <a:spLocks noGrp="1"/>
          </p:cNvSpPr>
          <p:nvPr>
            <p:ph idx="1"/>
          </p:nvPr>
        </p:nvSpPr>
        <p:spPr/>
        <p:txBody>
          <a:bodyPr/>
          <a:lstStyle/>
          <a:p>
            <a:r>
              <a:rPr lang="en-US" dirty="0"/>
              <a:t>Workers who inhale these very small crystalline silica particles are at increased risk of developing serious silica-related diseases, including:</a:t>
            </a:r>
          </a:p>
          <a:p>
            <a:pPr lvl="1"/>
            <a:r>
              <a:rPr lang="en-US" dirty="0"/>
              <a:t>Silicosis, an incurable lung disease that can lead to disability and death;</a:t>
            </a:r>
          </a:p>
          <a:p>
            <a:pPr lvl="1"/>
            <a:r>
              <a:rPr lang="en-US" dirty="0"/>
              <a:t>Lung cancer;</a:t>
            </a:r>
          </a:p>
          <a:p>
            <a:pPr lvl="1"/>
            <a:r>
              <a:rPr lang="en-US" dirty="0"/>
              <a:t>Chronic obstructive pulmonary disease (COPD); and</a:t>
            </a:r>
          </a:p>
          <a:p>
            <a:pPr lvl="1"/>
            <a:r>
              <a:rPr lang="en-US" dirty="0"/>
              <a:t>Kidney disease.</a:t>
            </a:r>
          </a:p>
          <a:p>
            <a:endParaRPr lang="en-US" dirty="0"/>
          </a:p>
        </p:txBody>
      </p:sp>
    </p:spTree>
    <p:extLst>
      <p:ext uri="{BB962C8B-B14F-4D97-AF65-F5344CB8AC3E}">
        <p14:creationId xmlns:p14="http://schemas.microsoft.com/office/powerpoint/2010/main" val="1285717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CAAB6-B2A0-40D7-8029-0D05653150F0}"/>
              </a:ext>
            </a:extLst>
          </p:cNvPr>
          <p:cNvSpPr>
            <a:spLocks noGrp="1"/>
          </p:cNvSpPr>
          <p:nvPr>
            <p:ph type="title"/>
          </p:nvPr>
        </p:nvSpPr>
        <p:spPr/>
        <p:txBody>
          <a:bodyPr/>
          <a:lstStyle/>
          <a:p>
            <a:r>
              <a:rPr lang="en-US" dirty="0"/>
              <a:t>How does this change my role?</a:t>
            </a:r>
          </a:p>
        </p:txBody>
      </p:sp>
      <p:sp>
        <p:nvSpPr>
          <p:cNvPr id="3" name="Content Placeholder 2">
            <a:extLst>
              <a:ext uri="{FF2B5EF4-FFF2-40B4-BE49-F238E27FC236}">
                <a16:creationId xmlns:a16="http://schemas.microsoft.com/office/drawing/2014/main" id="{FADAB6D8-8AB0-4AB7-AFCD-16465FB776B2}"/>
              </a:ext>
            </a:extLst>
          </p:cNvPr>
          <p:cNvSpPr>
            <a:spLocks noGrp="1"/>
          </p:cNvSpPr>
          <p:nvPr>
            <p:ph idx="1"/>
          </p:nvPr>
        </p:nvSpPr>
        <p:spPr/>
        <p:txBody>
          <a:bodyPr>
            <a:normAutofit/>
          </a:bodyPr>
          <a:lstStyle/>
          <a:p>
            <a:r>
              <a:rPr lang="en-US" b="1" dirty="0"/>
              <a:t>The OSHA rule was intended for the individuals/employees engaged in the task or assisting with the task that creates exposure to respirable crystalline silica. </a:t>
            </a:r>
          </a:p>
          <a:p>
            <a:pPr lvl="1"/>
            <a:r>
              <a:rPr lang="en-US" b="1" dirty="0"/>
              <a:t>As an example OSHA states employees directing traffic nearby are not engaged in the task are not required to have respirators.  </a:t>
            </a:r>
          </a:p>
          <a:p>
            <a:r>
              <a:rPr lang="en-US" b="1" dirty="0"/>
              <a:t>Consultants should read and understand the OSHA guidance.  Consultants must make sure their employees are educated and protected.</a:t>
            </a:r>
          </a:p>
        </p:txBody>
      </p:sp>
    </p:spTree>
    <p:extLst>
      <p:ext uri="{BB962C8B-B14F-4D97-AF65-F5344CB8AC3E}">
        <p14:creationId xmlns:p14="http://schemas.microsoft.com/office/powerpoint/2010/main" val="1886296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5E83A-4486-4E8C-9FB8-E7DECCA80B7F}"/>
              </a:ext>
            </a:extLst>
          </p:cNvPr>
          <p:cNvSpPr>
            <a:spLocks noGrp="1"/>
          </p:cNvSpPr>
          <p:nvPr>
            <p:ph type="title"/>
          </p:nvPr>
        </p:nvSpPr>
        <p:spPr/>
        <p:txBody>
          <a:bodyPr/>
          <a:lstStyle/>
          <a:p>
            <a:r>
              <a:rPr lang="en-US" dirty="0"/>
              <a:t>Protect yourself</a:t>
            </a:r>
          </a:p>
        </p:txBody>
      </p:sp>
      <p:sp>
        <p:nvSpPr>
          <p:cNvPr id="3" name="Content Placeholder 2">
            <a:extLst>
              <a:ext uri="{FF2B5EF4-FFF2-40B4-BE49-F238E27FC236}">
                <a16:creationId xmlns:a16="http://schemas.microsoft.com/office/drawing/2014/main" id="{13178864-BEA7-4CB8-A6A7-45D6388158A4}"/>
              </a:ext>
            </a:extLst>
          </p:cNvPr>
          <p:cNvSpPr>
            <a:spLocks noGrp="1"/>
          </p:cNvSpPr>
          <p:nvPr>
            <p:ph idx="1"/>
          </p:nvPr>
        </p:nvSpPr>
        <p:spPr/>
        <p:txBody>
          <a:bodyPr/>
          <a:lstStyle/>
          <a:p>
            <a:r>
              <a:rPr lang="en-US" dirty="0"/>
              <a:t>If possible avoid being in close proximity to the task.</a:t>
            </a:r>
          </a:p>
          <a:p>
            <a:r>
              <a:rPr lang="en-US" dirty="0"/>
              <a:t>If unavoidable use a respirator.</a:t>
            </a:r>
          </a:p>
          <a:p>
            <a:r>
              <a:rPr lang="en-US" dirty="0"/>
              <a:t>If you think you will need a respirator, request one.</a:t>
            </a:r>
          </a:p>
          <a:p>
            <a:r>
              <a:rPr lang="en-US" dirty="0"/>
              <a:t>For in-house staff respirators are located in the supply cabinet by the Traffic Section.</a:t>
            </a:r>
          </a:p>
          <a:p>
            <a:r>
              <a:rPr lang="en-US" dirty="0"/>
              <a:t>Read the guidance and understand ways to reduce your exposure.</a:t>
            </a:r>
          </a:p>
        </p:txBody>
      </p:sp>
    </p:spTree>
    <p:extLst>
      <p:ext uri="{BB962C8B-B14F-4D97-AF65-F5344CB8AC3E}">
        <p14:creationId xmlns:p14="http://schemas.microsoft.com/office/powerpoint/2010/main" val="38200671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docProps/app.xml><?xml version="1.0" encoding="utf-8"?>
<Properties xmlns="http://schemas.openxmlformats.org/officeDocument/2006/extended-properties" xmlns:vt="http://schemas.openxmlformats.org/officeDocument/2006/docPropsVTypes">
  <Template>TM03090434[[fn=Wood Type]]</Template>
  <TotalTime>155</TotalTime>
  <Words>384</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Georgia</vt:lpstr>
      <vt:lpstr>Trebuchet MS</vt:lpstr>
      <vt:lpstr>Wingdings</vt:lpstr>
      <vt:lpstr>Wood Type</vt:lpstr>
      <vt:lpstr>OSHA Occupational Health and Safety Administration </vt:lpstr>
      <vt:lpstr>New Silica Exposure Rules</vt:lpstr>
      <vt:lpstr>What is Silica?</vt:lpstr>
      <vt:lpstr>Why is Respirable Silica a problem?</vt:lpstr>
      <vt:lpstr>How does this change my role?</vt:lpstr>
      <vt:lpstr>Protect yourself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SCHOENFELD, BRENDA L</dc:creator>
  <cp:lastModifiedBy>SAVOLDELLI, JAMES P</cp:lastModifiedBy>
  <cp:revision>15</cp:revision>
  <dcterms:created xsi:type="dcterms:W3CDTF">2017-12-21T17:50:39Z</dcterms:created>
  <dcterms:modified xsi:type="dcterms:W3CDTF">2018-02-26T20:47:57Z</dcterms:modified>
</cp:coreProperties>
</file>