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71" r:id="rId6"/>
    <p:sldId id="272" r:id="rId7"/>
    <p:sldId id="273" r:id="rId8"/>
    <p:sldId id="274" r:id="rId9"/>
    <p:sldId id="260" r:id="rId10"/>
    <p:sldId id="270" r:id="rId11"/>
    <p:sldId id="26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76769" autoAdjust="0"/>
  </p:normalViewPr>
  <p:slideViewPr>
    <p:cSldViewPr>
      <p:cViewPr varScale="1">
        <p:scale>
          <a:sx n="88" d="100"/>
          <a:sy n="88" d="100"/>
        </p:scale>
        <p:origin x="18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6104"/>
            <a:ext cx="5609576" cy="4182440"/>
          </a:xfrm>
          <a:prstGeom prst="rect">
            <a:avLst/>
          </a:prstGeom>
        </p:spPr>
        <p:txBody>
          <a:bodyPr vert="horz" lIns="90379" tIns="45190" rIns="90379" bIns="4519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0241" indent="-230241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List contact and resources to help get answers. </a:t>
            </a:r>
          </a:p>
          <a:p>
            <a:endParaRPr lang="en-US" dirty="0"/>
          </a:p>
          <a:p>
            <a:r>
              <a:rPr lang="en-US" dirty="0"/>
              <a:t>Refer to </a:t>
            </a:r>
            <a:r>
              <a:rPr lang="en-US" dirty="0" err="1"/>
              <a:t>WisDOT</a:t>
            </a:r>
            <a:r>
              <a:rPr lang="en-US" dirty="0"/>
              <a:t> project web site for detailed and ongoing information.  </a:t>
            </a:r>
          </a:p>
          <a:p>
            <a:endParaRPr lang="en-US" dirty="0"/>
          </a:p>
          <a:p>
            <a:r>
              <a:rPr lang="en-US" dirty="0"/>
              <a:t>Include name and phone number/email for lead staff.</a:t>
            </a:r>
          </a:p>
          <a:p>
            <a:endParaRPr lang="en-US" dirty="0"/>
          </a:p>
          <a:p>
            <a:r>
              <a:rPr lang="en-US" dirty="0"/>
              <a:t>Take Q&amp;A if time allows.</a:t>
            </a:r>
          </a:p>
          <a:p>
            <a:endParaRPr lang="en-US" dirty="0"/>
          </a:p>
          <a:p>
            <a:r>
              <a:rPr lang="en-US" dirty="0"/>
              <a:t>End the presentation on a positive note. Thank the audience for their time and attention.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43886-938E-412C-8642-C6867C09FD0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Overview should be specific such as listing the goals of the presentation and items to be covered.  For example:  “Explain Hwy 51 project alternatives.”  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Use a verb followed by a brief phase or sentence.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Overview should include time for Q&amp;A or indicate if you intend to take questions during the presentation or prefer that they wait until the end of the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28468-5D51-4B95-94B2-4733DE0C78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Provide facts, figures and objective data will help to keep the audience focused.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Review political, financial or other information.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Dispel misinformation.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BF351C-CD70-4140-875D-38A5148462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488F0C-6769-4BD1-B394-ECE77D272E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414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cs typeface="Arial" charset="0"/>
              </a:rPr>
              <a:t>Provide data, facts and figures.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Photos or graphics will enhance retention and understanding.  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Consider grouping key periods such as the past 6-12 months and the next 6-12 months.  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Be sure to link to hot topics and accurately address those concerns.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42EF19-4662-43D0-9F0B-F89091D5AD2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81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66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96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cs typeface="Arial" charset="0"/>
              </a:rPr>
              <a:t>Clarify issues or answer anticipated questions.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Often the audience does not clearly understand the benefits of the project and may therefore make up their own assumptions which can be inaccurate.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Use the benefits to refute contentious issues. Use factual information on “hot topics” to divert anger and lessen the chance for misunderstanding.</a:t>
            </a:r>
          </a:p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E48A59-A3F0-48F3-A1D7-88C9DD3BC67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488F0C-6769-4BD1-B394-ECE77D272E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0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Electronic Submittal of Finals Records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Jim Rohe</a:t>
            </a:r>
          </a:p>
          <a:p>
            <a:pPr marR="0" eaLnBrk="1" hangingPunct="1"/>
            <a:r>
              <a:rPr lang="en-US" dirty="0"/>
              <a:t>February 27th,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B72190-0710-4A74-9945-6E8436C01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P Drive, Under the Construction Folder, Create a Folder called Finals</a:t>
            </a:r>
          </a:p>
          <a:p>
            <a:r>
              <a:rPr lang="en-US" dirty="0"/>
              <a:t>Copy the Finals into this Folder</a:t>
            </a:r>
          </a:p>
          <a:p>
            <a:r>
              <a:rPr lang="en-US" dirty="0"/>
              <a:t>Send a link to the Materials Section </a:t>
            </a:r>
          </a:p>
          <a:p>
            <a:r>
              <a:rPr lang="en-US" dirty="0"/>
              <a:t>Check the finals</a:t>
            </a:r>
          </a:p>
          <a:p>
            <a:r>
              <a:rPr lang="en-US" dirty="0"/>
              <a:t>Send a link to Deb after the finals have been checked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A0BD2C-2430-4882-A198-3C6973CD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Manager’s Responsibility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28E19-6E7C-468A-9270-C7FB973025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6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Electronic File Submittal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28DA5B-37B8-46A8-9220-33B77F96403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Recommended for this year</a:t>
            </a:r>
          </a:p>
          <a:p>
            <a:r>
              <a:rPr lang="en-US" dirty="0"/>
              <a:t>File Structure </a:t>
            </a:r>
          </a:p>
          <a:p>
            <a:r>
              <a:rPr lang="en-US" dirty="0"/>
              <a:t>Submittal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Electronic Submittal of Finals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922AE-9D08-4FD0-99BF-E5B424A18AC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Recommended for this year.  Next year, potentially mandatory.</a:t>
            </a:r>
          </a:p>
          <a:p>
            <a:r>
              <a:rPr lang="en-US" dirty="0"/>
              <a:t>Select one way, electronic or paper, for this year.  Please don’t do a combination.  </a:t>
            </a:r>
          </a:p>
          <a:p>
            <a:r>
              <a:rPr lang="en-US" dirty="0"/>
              <a:t>Signatures can be electronic on the forms that need signatures.</a:t>
            </a:r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Electronic Submittal of Finals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3227C0-0E69-4944-BD9B-3F86EFCB9C4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696164-E24F-4CCC-96F0-B35910031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Format</a:t>
            </a:r>
          </a:p>
          <a:p>
            <a:pPr lvl="1"/>
            <a:r>
              <a:rPr lang="en-US" dirty="0"/>
              <a:t>Please follow the structure that provided on the next slides.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C45B8E-93DF-4DBA-AD69-59716F8D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Electronic Submittal of Finals Records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4E4E1-CFBC-4EB8-A6DE-D1CEE2B759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3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C7082B-EF56-4A29-9927-87E9502E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D5137-0F31-4CB4-8DD7-AA8DBCC1E9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C35698-ECFA-45D4-B95F-4F52958123EB}" type="slidenum">
              <a:rPr kumimoji="0" lang="en-US" sz="1600" b="1" i="0" u="none" strike="noStrike" kern="9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600" b="1" i="0" u="none" strike="noStrike" kern="9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68F2CA6-5875-4933-9A4A-2A29CB90D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997" y="1656644"/>
            <a:ext cx="4954006" cy="338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4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File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8B1B7-D240-4562-B2EB-FA711DA6F55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6D7909-F939-4593-AD99-157210371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6556" y="2057400"/>
            <a:ext cx="453088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2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D9CB35-2EB6-46EE-A54D-17EA91AD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C3217-FB57-4A65-9F8A-BB37BFD3BF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D3F73B-57C5-4D81-9265-6EB3D6AFB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905" y="1447800"/>
            <a:ext cx="3876190" cy="4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3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302F31-FEFB-499D-9C9A-4EBD14D7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78" y="6719"/>
            <a:ext cx="8229600" cy="1143000"/>
          </a:xfrm>
        </p:spPr>
        <p:txBody>
          <a:bodyPr/>
          <a:lstStyle/>
          <a:p>
            <a:r>
              <a:rPr lang="en-US" dirty="0"/>
              <a:t>File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BB679-524B-40F1-AE43-7FBE9DE5CF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35698-ECFA-45D4-B95F-4F52958123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826A64-5C3B-467B-92B1-9B70C1971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4279500" cy="45001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6EED73-8DD4-4536-85BE-49E44F2CF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156" y="137513"/>
            <a:ext cx="2637544" cy="13251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8E990F-09D1-4730-93E5-171525EABC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6156" y="1462687"/>
            <a:ext cx="3195334" cy="10692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7017B22-50CF-46C3-9E31-64A5337A8D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7924" y="2546150"/>
            <a:ext cx="2495315" cy="1052317"/>
          </a:xfrm>
          <a:prstGeom prst="rect">
            <a:avLst/>
          </a:prstGeom>
        </p:spPr>
      </p:pic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80EE836C-F8BA-46E6-A0E0-784AB2D9342B}"/>
              </a:ext>
            </a:extLst>
          </p:cNvPr>
          <p:cNvCxnSpPr>
            <a:cxnSpLocks/>
          </p:cNvCxnSpPr>
          <p:nvPr/>
        </p:nvCxnSpPr>
        <p:spPr>
          <a:xfrm flipV="1">
            <a:off x="685800" y="1600200"/>
            <a:ext cx="4072124" cy="1433928"/>
          </a:xfrm>
          <a:prstGeom prst="bentConnector3">
            <a:avLst>
              <a:gd name="adj1" fmla="val 86316"/>
            </a:avLst>
          </a:prstGeom>
          <a:ln>
            <a:solidFill>
              <a:srgbClr val="21368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483FEE82-6171-4FA0-B4C6-D9E35A0E5286}"/>
              </a:ext>
            </a:extLst>
          </p:cNvPr>
          <p:cNvCxnSpPr>
            <a:cxnSpLocks/>
          </p:cNvCxnSpPr>
          <p:nvPr/>
        </p:nvCxnSpPr>
        <p:spPr>
          <a:xfrm flipV="1">
            <a:off x="685800" y="260787"/>
            <a:ext cx="4080356" cy="2519273"/>
          </a:xfrm>
          <a:prstGeom prst="bentConnector3">
            <a:avLst>
              <a:gd name="adj1" fmla="val 83200"/>
            </a:avLst>
          </a:prstGeom>
          <a:ln>
            <a:solidFill>
              <a:srgbClr val="21368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50EAEBC8-1D3E-4CAF-8CA8-FFC33ADFB4FC}"/>
              </a:ext>
            </a:extLst>
          </p:cNvPr>
          <p:cNvCxnSpPr>
            <a:cxnSpLocks/>
          </p:cNvCxnSpPr>
          <p:nvPr/>
        </p:nvCxnSpPr>
        <p:spPr>
          <a:xfrm flipV="1">
            <a:off x="685800" y="2664587"/>
            <a:ext cx="4080356" cy="1526413"/>
          </a:xfrm>
          <a:prstGeom prst="bentConnector3">
            <a:avLst>
              <a:gd name="adj1" fmla="val 88733"/>
            </a:avLst>
          </a:prstGeom>
          <a:ln>
            <a:solidFill>
              <a:srgbClr val="21368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E83E1080-6C5E-4D11-A59E-6EC7DC11FAD7}"/>
              </a:ext>
            </a:extLst>
          </p:cNvPr>
          <p:cNvCxnSpPr/>
          <p:nvPr/>
        </p:nvCxnSpPr>
        <p:spPr>
          <a:xfrm flipV="1">
            <a:off x="685800" y="3733800"/>
            <a:ext cx="4080356" cy="1600200"/>
          </a:xfrm>
          <a:prstGeom prst="bentConnector3">
            <a:avLst>
              <a:gd name="adj1" fmla="val 91223"/>
            </a:avLst>
          </a:prstGeom>
          <a:ln>
            <a:solidFill>
              <a:srgbClr val="21368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0A7D9A22-E961-4D63-A291-D4AF3360E3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0600" y="3612650"/>
            <a:ext cx="4148471" cy="204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Flash Drive given to the Project Manager or place it on the FTP site</a:t>
            </a:r>
          </a:p>
          <a:p>
            <a:r>
              <a:rPr lang="en-US" dirty="0"/>
              <a:t>Finals Box</a:t>
            </a:r>
          </a:p>
          <a:p>
            <a:pPr lvl="1"/>
            <a:r>
              <a:rPr lang="en-US" dirty="0"/>
              <a:t>Even with electronic submittal, there will be a final box to submit</a:t>
            </a:r>
          </a:p>
          <a:p>
            <a:pPr lvl="1"/>
            <a:r>
              <a:rPr lang="en-US" dirty="0"/>
              <a:t>Copies of aggregate and asphalt tickets, seed tickets, hard diaries, etc.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Submittal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BF57A-7E98-406D-9F6C-AA55EAC75D8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</TotalTime>
  <Words>706</Words>
  <Application>Microsoft Office PowerPoint</Application>
  <PresentationFormat>On-screen Show (4:3)</PresentationFormat>
  <Paragraphs>103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</vt:lpstr>
      <vt:lpstr>Wingdings 2</vt:lpstr>
      <vt:lpstr>Wingdings 3</vt:lpstr>
      <vt:lpstr>Concourse</vt:lpstr>
      <vt:lpstr>Electronic Submittal of Finals Records</vt:lpstr>
      <vt:lpstr>Electronic Submittal of Finals Records</vt:lpstr>
      <vt:lpstr>Electronic Submittal of Finals Records</vt:lpstr>
      <vt:lpstr>Electronic Submittal of Finals Records</vt:lpstr>
      <vt:lpstr>File Structure</vt:lpstr>
      <vt:lpstr>File Structure</vt:lpstr>
      <vt:lpstr>File Structure</vt:lpstr>
      <vt:lpstr>File Structure</vt:lpstr>
      <vt:lpstr>Submittal</vt:lpstr>
      <vt:lpstr>Project Manager’s Responsibility</vt:lpstr>
      <vt:lpstr>Electronic File Submittal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GREGAS, JOSEPH A</cp:lastModifiedBy>
  <cp:revision>83</cp:revision>
  <cp:lastPrinted>2018-02-14T14:31:44Z</cp:lastPrinted>
  <dcterms:created xsi:type="dcterms:W3CDTF">2012-06-26T13:11:17Z</dcterms:created>
  <dcterms:modified xsi:type="dcterms:W3CDTF">2018-02-23T19:43:59Z</dcterms:modified>
</cp:coreProperties>
</file>