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67" r:id="rId5"/>
    <p:sldId id="271" r:id="rId6"/>
    <p:sldId id="272" r:id="rId7"/>
    <p:sldId id="273" r:id="rId8"/>
    <p:sldId id="274" r:id="rId9"/>
    <p:sldId id="260" r:id="rId10"/>
    <p:sldId id="270" r:id="rId11"/>
    <p:sldId id="265" r:id="rId1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3681"/>
    <a:srgbClr val="A7C2FF"/>
    <a:srgbClr val="2F4CB7"/>
    <a:srgbClr val="BFC9EF"/>
    <a:srgbClr val="002F9D"/>
    <a:srgbClr val="4B68D1"/>
    <a:srgbClr val="253D92"/>
    <a:srgbClr val="89A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591" autoAdjust="0"/>
    <p:restoredTop sz="76769" autoAdjust="0"/>
  </p:normalViewPr>
  <p:slideViewPr>
    <p:cSldViewPr>
      <p:cViewPr varScale="1">
        <p:scale>
          <a:sx n="88" d="100"/>
          <a:sy n="88" d="100"/>
        </p:scale>
        <p:origin x="187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200" d="100"/>
          <a:sy n="200" d="100"/>
        </p:scale>
        <p:origin x="-444" y="496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212" cy="464193"/>
          </a:xfrm>
          <a:prstGeom prst="rect">
            <a:avLst/>
          </a:prstGeom>
        </p:spPr>
        <p:txBody>
          <a:bodyPr vert="horz" lIns="90379" tIns="45190" rIns="90379" bIns="4519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1619" y="0"/>
            <a:ext cx="3037212" cy="464193"/>
          </a:xfrm>
          <a:prstGeom prst="rect">
            <a:avLst/>
          </a:prstGeom>
        </p:spPr>
        <p:txBody>
          <a:bodyPr vert="horz" lIns="90379" tIns="45190" rIns="90379" bIns="4519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6409737-B42F-4E99-BE9E-3150B19156F7}" type="datetimeFigureOut">
              <a:rPr lang="en-US"/>
              <a:pPr>
                <a:defRPr/>
              </a:pPr>
              <a:t>2/23/2018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639"/>
            <a:ext cx="3037212" cy="464193"/>
          </a:xfrm>
          <a:prstGeom prst="rect">
            <a:avLst/>
          </a:prstGeom>
        </p:spPr>
        <p:txBody>
          <a:bodyPr vert="horz" lIns="90379" tIns="45190" rIns="90379" bIns="4519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1619" y="8830639"/>
            <a:ext cx="3037212" cy="464193"/>
          </a:xfrm>
          <a:prstGeom prst="rect">
            <a:avLst/>
          </a:prstGeom>
        </p:spPr>
        <p:txBody>
          <a:bodyPr vert="horz" lIns="90379" tIns="45190" rIns="90379" bIns="4519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75B7B7E-BD6A-4951-A152-0A8C255FD0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212" cy="464193"/>
          </a:xfrm>
          <a:prstGeom prst="rect">
            <a:avLst/>
          </a:prstGeom>
        </p:spPr>
        <p:txBody>
          <a:bodyPr vert="horz" lIns="90379" tIns="45190" rIns="90379" bIns="4519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1619" y="0"/>
            <a:ext cx="3037212" cy="464193"/>
          </a:xfrm>
          <a:prstGeom prst="rect">
            <a:avLst/>
          </a:prstGeom>
        </p:spPr>
        <p:txBody>
          <a:bodyPr vert="horz" lIns="90379" tIns="45190" rIns="90379" bIns="4519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A0B40AD-C3B0-4F65-94B5-F66320FF2E04}" type="datetimeFigureOut">
              <a:rPr lang="en-US"/>
              <a:pPr>
                <a:defRPr/>
              </a:pPr>
              <a:t>2/23/2018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379" tIns="45190" rIns="90379" bIns="4519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412" y="4416104"/>
            <a:ext cx="5609576" cy="4182440"/>
          </a:xfrm>
          <a:prstGeom prst="rect">
            <a:avLst/>
          </a:prstGeom>
        </p:spPr>
        <p:txBody>
          <a:bodyPr vert="horz" lIns="90379" tIns="45190" rIns="90379" bIns="4519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0639"/>
            <a:ext cx="3037212" cy="464193"/>
          </a:xfrm>
          <a:prstGeom prst="rect">
            <a:avLst/>
          </a:prstGeom>
        </p:spPr>
        <p:txBody>
          <a:bodyPr vert="horz" lIns="90379" tIns="45190" rIns="90379" bIns="4519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1619" y="8830639"/>
            <a:ext cx="3037212" cy="464193"/>
          </a:xfrm>
          <a:prstGeom prst="rect">
            <a:avLst/>
          </a:prstGeom>
        </p:spPr>
        <p:txBody>
          <a:bodyPr vert="horz" lIns="90379" tIns="45190" rIns="90379" bIns="4519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D488F0C-6769-4BD1-B394-ECE77D272E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943DFA-035C-4DA5-9840-62FA0030F74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/>
          </a:p>
        </p:txBody>
      </p:sp>
      <p:sp>
        <p:nvSpPr>
          <p:cNvPr id="5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Before</a:t>
            </a:r>
          </a:p>
          <a:p>
            <a:pPr marL="230241" indent="-230241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Be well prepared with content. Know facts and figures and your audience.</a:t>
            </a:r>
          </a:p>
          <a:p>
            <a:pPr marL="230241" indent="-230241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Everyone should be able to read the slides but if NOT, read it to them. Otherwise don’t include it.</a:t>
            </a:r>
          </a:p>
          <a:p>
            <a:pPr marL="230241" indent="-230241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Do a final check on microphone and other equipment well before the start time.</a:t>
            </a:r>
          </a:p>
          <a:p>
            <a:pPr marL="230241" indent="-230241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Practice the presentation aloud several times. Feel comfortable.</a:t>
            </a:r>
          </a:p>
          <a:p>
            <a:pPr marL="230241" indent="-230241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Drink fluids and do something to relax you.</a:t>
            </a:r>
          </a:p>
          <a:p>
            <a:pPr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During presentation</a:t>
            </a:r>
          </a:p>
          <a:p>
            <a:pPr marL="230241" indent="-230241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Smile and be confident. </a:t>
            </a:r>
          </a:p>
          <a:p>
            <a:pPr marL="230241" indent="-230241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Introduce yourself and the organization.</a:t>
            </a:r>
          </a:p>
          <a:p>
            <a:pPr marL="230241" indent="-230241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Speak with energy, clearly, and in a reasonable volume so everyone can hear you.</a:t>
            </a:r>
          </a:p>
          <a:p>
            <a:pPr marL="230241" indent="-230241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Do not read each line on the slide show – use your own wording and add in examples or additional information which will aid in comprehension.</a:t>
            </a:r>
          </a:p>
          <a:p>
            <a:pPr marL="230241" indent="-230241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Talk “friendly” and with the attitude that you are here to provide information and assistance. Have a “win/win” attitude.</a:t>
            </a:r>
          </a:p>
          <a:p>
            <a:pPr marL="230241" indent="-230241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If you make an error, politely clarify or correct it. Move on quickly and don’t dwell on it.</a:t>
            </a:r>
          </a:p>
          <a:p>
            <a:pPr marL="230241" indent="-230241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If you can’t answer a question, politely indicate you don’t have the information available. Indicate that you will follow-up individually with the requestor. </a:t>
            </a:r>
          </a:p>
          <a:p>
            <a:pPr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After presentation</a:t>
            </a:r>
          </a:p>
          <a:p>
            <a:pPr marL="230241" indent="-230241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Be available for follow up.</a:t>
            </a:r>
          </a:p>
          <a:p>
            <a:pPr marL="230241" indent="-230241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Be prepared for additional comments, questions or clarifications.</a:t>
            </a:r>
          </a:p>
          <a:p>
            <a:pPr marL="230241" indent="-230241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Maintain composure.</a:t>
            </a:r>
          </a:p>
          <a:p>
            <a:pPr marL="230241" indent="-230241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If you make a promise, be sure to follow up quickly or reassign if appropriate.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List contact and resources to help get answers. </a:t>
            </a:r>
          </a:p>
          <a:p>
            <a:endParaRPr lang="en-US" dirty="0"/>
          </a:p>
          <a:p>
            <a:r>
              <a:rPr lang="en-US" dirty="0"/>
              <a:t>Refer to </a:t>
            </a:r>
            <a:r>
              <a:rPr lang="en-US" dirty="0" err="1"/>
              <a:t>WisDOT</a:t>
            </a:r>
            <a:r>
              <a:rPr lang="en-US" dirty="0"/>
              <a:t> project web site for detailed and ongoing information.  </a:t>
            </a:r>
          </a:p>
          <a:p>
            <a:endParaRPr lang="en-US" dirty="0"/>
          </a:p>
          <a:p>
            <a:r>
              <a:rPr lang="en-US" dirty="0"/>
              <a:t>Include name and phone number/email for lead staff.</a:t>
            </a:r>
          </a:p>
          <a:p>
            <a:endParaRPr lang="en-US" dirty="0"/>
          </a:p>
          <a:p>
            <a:r>
              <a:rPr lang="en-US" dirty="0"/>
              <a:t>Take Q&amp;A if time allows.</a:t>
            </a:r>
          </a:p>
          <a:p>
            <a:endParaRPr lang="en-US" dirty="0"/>
          </a:p>
          <a:p>
            <a:r>
              <a:rPr lang="en-US" dirty="0"/>
              <a:t>End the presentation on a positive note. Thank the audience for their time and attention.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1643886-938E-412C-8642-C6867C09FD0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>
                <a:latin typeface="Arial" charset="0"/>
                <a:cs typeface="Arial" charset="0"/>
              </a:rPr>
              <a:t>Overview should be specific such as listing the goals of the presentation and items to be covered.  For example:  “Explain Hwy 51 project alternatives.”  </a:t>
            </a:r>
          </a:p>
          <a:p>
            <a:endParaRPr lang="en-US">
              <a:latin typeface="Arial" charset="0"/>
              <a:cs typeface="Arial" charset="0"/>
            </a:endParaRPr>
          </a:p>
          <a:p>
            <a:r>
              <a:rPr lang="en-US">
                <a:latin typeface="Arial" charset="0"/>
                <a:cs typeface="Arial" charset="0"/>
              </a:rPr>
              <a:t>Use a verb followed by a brief phase or sentence.</a:t>
            </a:r>
          </a:p>
          <a:p>
            <a:endParaRPr lang="en-US">
              <a:latin typeface="Arial" charset="0"/>
              <a:cs typeface="Arial" charset="0"/>
            </a:endParaRPr>
          </a:p>
          <a:p>
            <a:r>
              <a:rPr lang="en-US">
                <a:latin typeface="Arial" charset="0"/>
                <a:cs typeface="Arial" charset="0"/>
              </a:rPr>
              <a:t>Overview should include time for Q&amp;A or indicate if you intend to take questions during the presentation or prefer that they wait until the end of the presentation.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5628468-5D51-4B95-94B2-4733DE0C78A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>
                <a:latin typeface="Arial" charset="0"/>
                <a:cs typeface="Arial" charset="0"/>
              </a:rPr>
              <a:t>Provide facts, figures and objective data will help to keep the audience focused.</a:t>
            </a:r>
          </a:p>
          <a:p>
            <a:endParaRPr lang="en-US">
              <a:latin typeface="Arial" charset="0"/>
              <a:cs typeface="Arial" charset="0"/>
            </a:endParaRPr>
          </a:p>
          <a:p>
            <a:r>
              <a:rPr lang="en-US">
                <a:latin typeface="Arial" charset="0"/>
                <a:cs typeface="Arial" charset="0"/>
              </a:rPr>
              <a:t>Review political, financial or other information.</a:t>
            </a:r>
          </a:p>
          <a:p>
            <a:endParaRPr lang="en-US">
              <a:latin typeface="Arial" charset="0"/>
              <a:cs typeface="Arial" charset="0"/>
            </a:endParaRPr>
          </a:p>
          <a:p>
            <a:r>
              <a:rPr lang="en-US">
                <a:latin typeface="Arial" charset="0"/>
                <a:cs typeface="Arial" charset="0"/>
              </a:rPr>
              <a:t>Dispel misinformation.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7BF351C-CD70-4140-875D-38A51484620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488F0C-6769-4BD1-B394-ECE77D272E4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914145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>
                <a:latin typeface="Arial" charset="0"/>
                <a:cs typeface="Arial" charset="0"/>
              </a:rPr>
              <a:t>Provide data, facts and figures.</a:t>
            </a:r>
          </a:p>
          <a:p>
            <a:endParaRPr lang="en-US" dirty="0">
              <a:latin typeface="Arial" charset="0"/>
              <a:cs typeface="Arial" charset="0"/>
            </a:endParaRPr>
          </a:p>
          <a:p>
            <a:r>
              <a:rPr lang="en-US" dirty="0">
                <a:latin typeface="Arial" charset="0"/>
                <a:cs typeface="Arial" charset="0"/>
              </a:rPr>
              <a:t>Photos or graphics will enhance retention and understanding.  </a:t>
            </a:r>
          </a:p>
          <a:p>
            <a:endParaRPr lang="en-US" dirty="0">
              <a:latin typeface="Arial" charset="0"/>
              <a:cs typeface="Arial" charset="0"/>
            </a:endParaRPr>
          </a:p>
          <a:p>
            <a:r>
              <a:rPr lang="en-US" dirty="0">
                <a:latin typeface="Arial" charset="0"/>
                <a:cs typeface="Arial" charset="0"/>
              </a:rPr>
              <a:t>Consider grouping key periods such as the past 6-12 months and the next 6-12 months.  </a:t>
            </a:r>
          </a:p>
          <a:p>
            <a:endParaRPr lang="en-US" dirty="0">
              <a:latin typeface="Arial" charset="0"/>
              <a:cs typeface="Arial" charset="0"/>
            </a:endParaRPr>
          </a:p>
          <a:p>
            <a:r>
              <a:rPr lang="en-US" dirty="0">
                <a:latin typeface="Arial" charset="0"/>
                <a:cs typeface="Arial" charset="0"/>
              </a:rPr>
              <a:t>Be sure to link to hot topics and accurately address those concerns.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542EF19-4662-43D0-9F0B-F89091D5AD2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1815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D488F0C-6769-4BD1-B394-ECE77D272E4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0669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D488F0C-6769-4BD1-B394-ECE77D272E4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6969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>
                <a:latin typeface="Arial" charset="0"/>
                <a:cs typeface="Arial" charset="0"/>
              </a:rPr>
              <a:t>Clarify issues or answer anticipated questions.</a:t>
            </a:r>
          </a:p>
          <a:p>
            <a:endParaRPr lang="en-US">
              <a:latin typeface="Arial" charset="0"/>
              <a:cs typeface="Arial" charset="0"/>
            </a:endParaRPr>
          </a:p>
          <a:p>
            <a:r>
              <a:rPr lang="en-US">
                <a:latin typeface="Arial" charset="0"/>
                <a:cs typeface="Arial" charset="0"/>
              </a:rPr>
              <a:t>Often the audience does not clearly understand the benefits of the project and may therefore make up their own assumptions which can be inaccurate.</a:t>
            </a:r>
          </a:p>
          <a:p>
            <a:endParaRPr lang="en-US">
              <a:latin typeface="Arial" charset="0"/>
              <a:cs typeface="Arial" charset="0"/>
            </a:endParaRPr>
          </a:p>
          <a:p>
            <a:r>
              <a:rPr lang="en-US">
                <a:latin typeface="Arial" charset="0"/>
                <a:cs typeface="Arial" charset="0"/>
              </a:rPr>
              <a:t>Use the benefits to refute contentious issues. Use factual information on “hot topics” to divert anger and lessen the chance for misunderstanding.</a:t>
            </a:r>
          </a:p>
          <a:p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2E48A59-A3F0-48F3-A1D7-88C9DD3BC67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D488F0C-6769-4BD1-B394-ECE77D272E4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608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rgbClr val="21368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Slide Number Placeholder 26"/>
          <p:cNvSpPr>
            <a:spLocks noGrp="1"/>
          </p:cNvSpPr>
          <p:nvPr>
            <p:ph type="sldNum" sz="quarter" idx="10"/>
          </p:nvPr>
        </p:nvSpPr>
        <p:spPr>
          <a:xfrm>
            <a:off x="8458200" y="6477000"/>
            <a:ext cx="555625" cy="296863"/>
          </a:xfrm>
          <a:prstGeom prst="rect">
            <a:avLst/>
          </a:prstGeom>
        </p:spPr>
        <p:txBody>
          <a:bodyPr/>
          <a:lstStyle>
            <a:lvl1pPr>
              <a:defRPr sz="1600" b="1" i="0" kern="900" baseline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fld id="{0A2AD120-39C9-4762-9808-4997980F33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26"/>
          <p:cNvSpPr>
            <a:spLocks noGrp="1"/>
          </p:cNvSpPr>
          <p:nvPr>
            <p:ph type="sldNum" sz="quarter" idx="10"/>
          </p:nvPr>
        </p:nvSpPr>
        <p:spPr>
          <a:xfrm>
            <a:off x="8458200" y="6477000"/>
            <a:ext cx="555625" cy="296863"/>
          </a:xfrm>
          <a:prstGeom prst="rect">
            <a:avLst/>
          </a:prstGeom>
        </p:spPr>
        <p:txBody>
          <a:bodyPr/>
          <a:lstStyle>
            <a:lvl1pPr>
              <a:defRPr sz="1600" b="1" i="0" kern="900" baseline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fld id="{89C35698-ECFA-45D4-B95F-4F52958123E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gradFill>
            <a:gsLst>
              <a:gs pos="0">
                <a:schemeClr val="bg1"/>
              </a:gs>
              <a:gs pos="64999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16800000" scaled="0"/>
          </a:gradFill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gradFill>
            <a:gsLst>
              <a:gs pos="0">
                <a:schemeClr val="bg1"/>
              </a:gs>
              <a:gs pos="64999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16800000" scaled="0"/>
          </a:gradFill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26"/>
          <p:cNvSpPr>
            <a:spLocks noGrp="1"/>
          </p:cNvSpPr>
          <p:nvPr>
            <p:ph type="sldNum" sz="quarter" idx="10"/>
          </p:nvPr>
        </p:nvSpPr>
        <p:spPr>
          <a:xfrm>
            <a:off x="8458200" y="6477000"/>
            <a:ext cx="555625" cy="296863"/>
          </a:xfrm>
          <a:prstGeom prst="rect">
            <a:avLst/>
          </a:prstGeom>
        </p:spPr>
        <p:txBody>
          <a:bodyPr/>
          <a:lstStyle>
            <a:lvl1pPr>
              <a:defRPr sz="1600" b="1" i="0" kern="900" baseline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fld id="{4D1A753E-EC79-4AA7-8B4D-F379B7F83D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26"/>
          <p:cNvSpPr>
            <a:spLocks noGrp="1"/>
          </p:cNvSpPr>
          <p:nvPr>
            <p:ph type="sldNum" sz="quarter" idx="10"/>
          </p:nvPr>
        </p:nvSpPr>
        <p:spPr>
          <a:xfrm>
            <a:off x="8458200" y="6477000"/>
            <a:ext cx="555625" cy="296863"/>
          </a:xfrm>
          <a:prstGeom prst="rect">
            <a:avLst/>
          </a:prstGeom>
        </p:spPr>
        <p:txBody>
          <a:bodyPr/>
          <a:lstStyle>
            <a:lvl1pPr>
              <a:defRPr sz="1600" b="1" i="0" kern="900" baseline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fld id="{DB104AA0-9F21-4485-B088-466B0F30090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664698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26"/>
          <p:cNvSpPr>
            <a:spLocks noGrp="1"/>
          </p:cNvSpPr>
          <p:nvPr>
            <p:ph type="sldNum" sz="quarter" idx="10"/>
          </p:nvPr>
        </p:nvSpPr>
        <p:spPr>
          <a:xfrm>
            <a:off x="8458200" y="6477000"/>
            <a:ext cx="555625" cy="296863"/>
          </a:xfrm>
          <a:prstGeom prst="rect">
            <a:avLst/>
          </a:prstGeom>
        </p:spPr>
        <p:txBody>
          <a:bodyPr/>
          <a:lstStyle>
            <a:lvl1pPr>
              <a:defRPr sz="1600" b="1" i="0" kern="900" baseline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fld id="{C38AFE01-58B7-4B7A-B8D5-787EBD0E15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26"/>
          <p:cNvSpPr>
            <a:spLocks noGrp="1"/>
          </p:cNvSpPr>
          <p:nvPr>
            <p:ph type="sldNum" sz="quarter" idx="10"/>
          </p:nvPr>
        </p:nvSpPr>
        <p:spPr>
          <a:xfrm>
            <a:off x="8458200" y="6477000"/>
            <a:ext cx="555625" cy="296863"/>
          </a:xfrm>
          <a:prstGeom prst="rect">
            <a:avLst/>
          </a:prstGeom>
        </p:spPr>
        <p:txBody>
          <a:bodyPr/>
          <a:lstStyle>
            <a:lvl1pPr>
              <a:defRPr sz="1600" b="1" i="0" kern="900" baseline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fld id="{96E48EDD-1FD1-4C50-94FF-D58D47BF009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26"/>
          <p:cNvSpPr>
            <a:spLocks noGrp="1"/>
          </p:cNvSpPr>
          <p:nvPr>
            <p:ph type="sldNum" sz="quarter" idx="10"/>
          </p:nvPr>
        </p:nvSpPr>
        <p:spPr>
          <a:xfrm>
            <a:off x="8458200" y="6477000"/>
            <a:ext cx="555625" cy="296863"/>
          </a:xfrm>
          <a:prstGeom prst="rect">
            <a:avLst/>
          </a:prstGeom>
        </p:spPr>
        <p:txBody>
          <a:bodyPr/>
          <a:lstStyle>
            <a:lvl1pPr>
              <a:defRPr sz="1600" b="1" i="0" kern="900" baseline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fld id="{E0710924-D447-41AA-9A85-433CA037B1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 userDrawn="1"/>
        </p:nvSpPr>
        <p:spPr>
          <a:xfrm flipV="1">
            <a:off x="0" y="5206360"/>
            <a:ext cx="9144000" cy="1712045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15026 h 23922"/>
              <a:gd name="connsiteX1" fmla="*/ 21600 w 21600"/>
              <a:gd name="connsiteY1" fmla="*/ 0 h 23922"/>
              <a:gd name="connsiteX2" fmla="*/ 21600 w 21600"/>
              <a:gd name="connsiteY2" fmla="*/ 17322 h 23922"/>
              <a:gd name="connsiteX3" fmla="*/ 0 w 21600"/>
              <a:gd name="connsiteY3" fmla="*/ 20172 h 23922"/>
              <a:gd name="connsiteX4" fmla="*/ 0 w 21600"/>
              <a:gd name="connsiteY4" fmla="*/ 15026 h 23922"/>
              <a:gd name="connsiteX0" fmla="*/ 0 w 21600"/>
              <a:gd name="connsiteY0" fmla="*/ 0 h 8896"/>
              <a:gd name="connsiteX1" fmla="*/ 21600 w 21600"/>
              <a:gd name="connsiteY1" fmla="*/ 0 h 8896"/>
              <a:gd name="connsiteX2" fmla="*/ 21600 w 21600"/>
              <a:gd name="connsiteY2" fmla="*/ 2296 h 8896"/>
              <a:gd name="connsiteX3" fmla="*/ 0 w 21600"/>
              <a:gd name="connsiteY3" fmla="*/ 5146 h 8896"/>
              <a:gd name="connsiteX4" fmla="*/ 0 w 21600"/>
              <a:gd name="connsiteY4" fmla="*/ 0 h 8896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3704 h 10000"/>
              <a:gd name="connsiteX3" fmla="*/ 0 w 10000"/>
              <a:gd name="connsiteY3" fmla="*/ 5785 h 10000"/>
              <a:gd name="connsiteX4" fmla="*/ 0 w 10000"/>
              <a:gd name="connsiteY4" fmla="*/ 0 h 10000"/>
              <a:gd name="connsiteX0" fmla="*/ 0 w 10000"/>
              <a:gd name="connsiteY0" fmla="*/ 367 h 10367"/>
              <a:gd name="connsiteX1" fmla="*/ 10000 w 10000"/>
              <a:gd name="connsiteY1" fmla="*/ 367 h 10367"/>
              <a:gd name="connsiteX2" fmla="*/ 10000 w 10000"/>
              <a:gd name="connsiteY2" fmla="*/ 4071 h 10367"/>
              <a:gd name="connsiteX3" fmla="*/ 0 w 10000"/>
              <a:gd name="connsiteY3" fmla="*/ 6152 h 10367"/>
              <a:gd name="connsiteX4" fmla="*/ 0 w 10000"/>
              <a:gd name="connsiteY4" fmla="*/ 367 h 10367"/>
              <a:gd name="connsiteX0" fmla="*/ 0 w 10000"/>
              <a:gd name="connsiteY0" fmla="*/ 367 h 8620"/>
              <a:gd name="connsiteX1" fmla="*/ 10000 w 10000"/>
              <a:gd name="connsiteY1" fmla="*/ 367 h 8620"/>
              <a:gd name="connsiteX2" fmla="*/ 10000 w 10000"/>
              <a:gd name="connsiteY2" fmla="*/ 4071 h 8620"/>
              <a:gd name="connsiteX3" fmla="*/ 0 w 10000"/>
              <a:gd name="connsiteY3" fmla="*/ 6152 h 8620"/>
              <a:gd name="connsiteX4" fmla="*/ 0 w 10000"/>
              <a:gd name="connsiteY4" fmla="*/ 367 h 8620"/>
              <a:gd name="connsiteX0" fmla="*/ 0 w 10000"/>
              <a:gd name="connsiteY0" fmla="*/ 426 h 12067"/>
              <a:gd name="connsiteX1" fmla="*/ 10000 w 10000"/>
              <a:gd name="connsiteY1" fmla="*/ 426 h 12067"/>
              <a:gd name="connsiteX2" fmla="*/ 10000 w 10000"/>
              <a:gd name="connsiteY2" fmla="*/ 4723 h 12067"/>
              <a:gd name="connsiteX3" fmla="*/ 0 w 10000"/>
              <a:gd name="connsiteY3" fmla="*/ 7137 h 12067"/>
              <a:gd name="connsiteX4" fmla="*/ 0 w 10000"/>
              <a:gd name="connsiteY4" fmla="*/ 426 h 120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2067">
                <a:moveTo>
                  <a:pt x="0" y="426"/>
                </a:moveTo>
                <a:lnTo>
                  <a:pt x="10000" y="426"/>
                </a:lnTo>
                <a:lnTo>
                  <a:pt x="10000" y="4723"/>
                </a:lnTo>
                <a:cubicBezTo>
                  <a:pt x="8802" y="0"/>
                  <a:pt x="3211" y="12067"/>
                  <a:pt x="0" y="7137"/>
                </a:cubicBezTo>
                <a:lnTo>
                  <a:pt x="0" y="426"/>
                </a:lnTo>
                <a:close/>
              </a:path>
            </a:pathLst>
          </a:custGeom>
          <a:blipFill>
            <a:blip r:embed="rId9" cstate="print"/>
            <a:stretch>
              <a:fillRect t="-50000"/>
            </a:stretch>
          </a:blip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30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676400"/>
            <a:ext cx="8229600" cy="387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23" name="Picture 22" descr="WisDOTlogo.gif"/>
          <p:cNvPicPr>
            <a:picLocks noChangeAspect="1"/>
          </p:cNvPicPr>
          <p:nvPr userDrawn="1"/>
        </p:nvPicPr>
        <p:blipFill>
          <a:blip r:embed="rId10" cstate="print"/>
          <a:stretch>
            <a:fillRect/>
          </a:stretch>
        </p:blipFill>
        <p:spPr>
          <a:xfrm>
            <a:off x="308002" y="5943600"/>
            <a:ext cx="762000" cy="762000"/>
          </a:xfrm>
          <a:prstGeom prst="ellipse">
            <a:avLst/>
          </a:prstGeom>
          <a:ln w="38100" cap="rnd" cmpd="sng">
            <a:solidFill>
              <a:schemeClr val="bg1"/>
            </a:solidFill>
          </a:ln>
          <a:effectLst>
            <a:outerShdw blurRad="50800" dist="38100" dir="5400000" algn="t" rotWithShape="0">
              <a:srgbClr val="213681">
                <a:alpha val="40000"/>
              </a:srgbClr>
            </a:outerShdw>
          </a:effec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rgbClr val="002F9D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rgbClr val="ED1C24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rgbClr val="ED1C24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rgbClr val="ED1C24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Electronic Submittal of Finals Records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 eaLnBrk="1" hangingPunct="1"/>
            <a:r>
              <a:rPr lang="en-US" dirty="0"/>
              <a:t>Jim Rohe</a:t>
            </a:r>
          </a:p>
          <a:p>
            <a:pPr marR="0" eaLnBrk="1" hangingPunct="1"/>
            <a:r>
              <a:rPr lang="en-US" dirty="0"/>
              <a:t>February 27th, 2018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5B72190-0710-4A74-9945-6E8436C01D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 the P Drive, Under the Construction Folder, Create a Folder called Finals</a:t>
            </a:r>
          </a:p>
          <a:p>
            <a:r>
              <a:rPr lang="en-US" dirty="0"/>
              <a:t>Copy the Finals into this Folder</a:t>
            </a:r>
          </a:p>
          <a:p>
            <a:r>
              <a:rPr lang="en-US" dirty="0"/>
              <a:t>Send a link to the Materials Section </a:t>
            </a:r>
          </a:p>
          <a:p>
            <a:r>
              <a:rPr lang="en-US" dirty="0"/>
              <a:t>Check the finals</a:t>
            </a:r>
          </a:p>
          <a:p>
            <a:r>
              <a:rPr lang="en-US" dirty="0"/>
              <a:t>Send a link to Deb after the finals have been checked</a:t>
            </a:r>
          </a:p>
          <a:p>
            <a:pPr marL="109537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9A0BD2C-2430-4882-A198-3C6973CD09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Project Manager’s Responsibility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28E19-6E7C-468A-9270-C7FB9730253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9C35698-ECFA-45D4-B95F-4F52958123EB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689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Electronic File Submittal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28DA5B-37B8-46A8-9220-33B77F964037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Recommended for this year</a:t>
            </a:r>
          </a:p>
          <a:p>
            <a:r>
              <a:rPr lang="en-US" dirty="0"/>
              <a:t>File Structure </a:t>
            </a:r>
          </a:p>
          <a:p>
            <a:r>
              <a:rPr lang="en-US" dirty="0"/>
              <a:t>Submittal Process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Electronic Submittal of Finals Records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0922AE-9D08-4FD0-99BF-E5B424A18ACB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Recommended for this year.  Next year, potentially mandatory.</a:t>
            </a:r>
          </a:p>
          <a:p>
            <a:r>
              <a:rPr lang="en-US" dirty="0"/>
              <a:t>Select one way, electronic or paper, for this year.  Please don’t do a combination.  </a:t>
            </a:r>
          </a:p>
          <a:p>
            <a:r>
              <a:rPr lang="en-US" dirty="0"/>
              <a:t>Signatures can be electronic on the forms that need signatures.</a:t>
            </a:r>
          </a:p>
          <a:p>
            <a:pPr marL="109537" indent="0">
              <a:buNone/>
            </a:pPr>
            <a:endParaRPr lang="en-US" dirty="0"/>
          </a:p>
          <a:p>
            <a:pPr marL="109537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Electronic Submittal of Finals Records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3227C0-0E69-4944-BD9B-3F86EFCB9C4D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2696164-E24F-4CCC-96F0-B359100314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File Format</a:t>
            </a:r>
          </a:p>
          <a:p>
            <a:pPr lvl="1"/>
            <a:r>
              <a:rPr lang="en-US" dirty="0"/>
              <a:t>Please follow the structure that provided on the next slides. 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DC45B8E-93DF-4DBA-AD69-59716F8D5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Electronic Submittal of Finals Records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E4E4E1-CFBC-4EB8-A6DE-D1CEE2B759C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9C35698-ECFA-45D4-B95F-4F52958123E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1353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6C7082B-EF56-4A29-9927-87E9502E8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File Structure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FD5137-0F31-4CB4-8DD7-AA8DBCC1E92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9C35698-ECFA-45D4-B95F-4F52958123EB}" type="slidenum">
              <a:rPr kumimoji="0" lang="en-US" sz="1600" b="1" i="0" u="none" strike="noStrike" kern="9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600" b="1" i="0" u="none" strike="noStrike" kern="9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E68F2CA6-5875-4933-9A4A-2A29CB90DA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4997" y="1656644"/>
            <a:ext cx="4954006" cy="3380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9444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File Structure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88B1B7-D240-4562-B2EB-FA711DA6F558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36D7909-F939-4593-AD99-1572103716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6556" y="2057400"/>
            <a:ext cx="4530887" cy="259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63276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6D9CB35-2EB6-46EE-A54D-17EA91AD8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Structure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CC3217-FB57-4A65-9F8A-BB37BFD3BFD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9C35698-ECFA-45D4-B95F-4F52958123EB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5D3F73B-57C5-4D81-9265-6EB3D6AFB0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33905" y="1447800"/>
            <a:ext cx="3876190" cy="439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73392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B302F31-FEFB-499D-9C9A-4EBD14D71F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878" y="6719"/>
            <a:ext cx="8229600" cy="1143000"/>
          </a:xfrm>
        </p:spPr>
        <p:txBody>
          <a:bodyPr/>
          <a:lstStyle/>
          <a:p>
            <a:r>
              <a:rPr lang="en-US" dirty="0"/>
              <a:t>File Structure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CBB679-524B-40F1-AE43-7FBE9DE5CFC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9C35698-ECFA-45D4-B95F-4F52958123EB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2826A64-5C3B-467B-92B1-9B70C1971D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1143000"/>
            <a:ext cx="4279500" cy="450016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96EED73-8DD4-4536-85BE-49E44F2CF61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66156" y="137513"/>
            <a:ext cx="2637544" cy="132517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18E990F-09D1-4730-93E5-171525EABC3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66156" y="1462687"/>
            <a:ext cx="3195334" cy="106928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7017B22-50CF-46C3-9E31-64A5337A8D6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57924" y="2546150"/>
            <a:ext cx="2495315" cy="1052317"/>
          </a:xfrm>
          <a:prstGeom prst="rect">
            <a:avLst/>
          </a:prstGeom>
        </p:spPr>
      </p:pic>
      <p:cxnSp>
        <p:nvCxnSpPr>
          <p:cNvPr id="19" name="Connector: Elbow 18">
            <a:extLst>
              <a:ext uri="{FF2B5EF4-FFF2-40B4-BE49-F238E27FC236}">
                <a16:creationId xmlns:a16="http://schemas.microsoft.com/office/drawing/2014/main" id="{80EE836C-F8BA-46E6-A0E0-784AB2D9342B}"/>
              </a:ext>
            </a:extLst>
          </p:cNvPr>
          <p:cNvCxnSpPr>
            <a:cxnSpLocks/>
          </p:cNvCxnSpPr>
          <p:nvPr/>
        </p:nvCxnSpPr>
        <p:spPr>
          <a:xfrm flipV="1">
            <a:off x="685800" y="1600200"/>
            <a:ext cx="4072124" cy="1433928"/>
          </a:xfrm>
          <a:prstGeom prst="bentConnector3">
            <a:avLst>
              <a:gd name="adj1" fmla="val 86316"/>
            </a:avLst>
          </a:prstGeom>
          <a:ln>
            <a:solidFill>
              <a:srgbClr val="21368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or: Elbow 21">
            <a:extLst>
              <a:ext uri="{FF2B5EF4-FFF2-40B4-BE49-F238E27FC236}">
                <a16:creationId xmlns:a16="http://schemas.microsoft.com/office/drawing/2014/main" id="{483FEE82-6171-4FA0-B4C6-D9E35A0E5286}"/>
              </a:ext>
            </a:extLst>
          </p:cNvPr>
          <p:cNvCxnSpPr>
            <a:cxnSpLocks/>
          </p:cNvCxnSpPr>
          <p:nvPr/>
        </p:nvCxnSpPr>
        <p:spPr>
          <a:xfrm flipV="1">
            <a:off x="685800" y="260787"/>
            <a:ext cx="4080356" cy="2519273"/>
          </a:xfrm>
          <a:prstGeom prst="bentConnector3">
            <a:avLst>
              <a:gd name="adj1" fmla="val 83200"/>
            </a:avLst>
          </a:prstGeom>
          <a:ln>
            <a:solidFill>
              <a:srgbClr val="21368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or: Elbow 30">
            <a:extLst>
              <a:ext uri="{FF2B5EF4-FFF2-40B4-BE49-F238E27FC236}">
                <a16:creationId xmlns:a16="http://schemas.microsoft.com/office/drawing/2014/main" id="{50EAEBC8-1D3E-4CAF-8CA8-FFC33ADFB4FC}"/>
              </a:ext>
            </a:extLst>
          </p:cNvPr>
          <p:cNvCxnSpPr>
            <a:cxnSpLocks/>
          </p:cNvCxnSpPr>
          <p:nvPr/>
        </p:nvCxnSpPr>
        <p:spPr>
          <a:xfrm flipV="1">
            <a:off x="685800" y="2664587"/>
            <a:ext cx="4080356" cy="1526413"/>
          </a:xfrm>
          <a:prstGeom prst="bentConnector3">
            <a:avLst>
              <a:gd name="adj1" fmla="val 88733"/>
            </a:avLst>
          </a:prstGeom>
          <a:ln>
            <a:solidFill>
              <a:srgbClr val="21368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or: Elbow 34">
            <a:extLst>
              <a:ext uri="{FF2B5EF4-FFF2-40B4-BE49-F238E27FC236}">
                <a16:creationId xmlns:a16="http://schemas.microsoft.com/office/drawing/2014/main" id="{E83E1080-6C5E-4D11-A59E-6EC7DC11FAD7}"/>
              </a:ext>
            </a:extLst>
          </p:cNvPr>
          <p:cNvCxnSpPr/>
          <p:nvPr/>
        </p:nvCxnSpPr>
        <p:spPr>
          <a:xfrm flipV="1">
            <a:off x="685800" y="3733800"/>
            <a:ext cx="4080356" cy="1600200"/>
          </a:xfrm>
          <a:prstGeom prst="bentConnector3">
            <a:avLst>
              <a:gd name="adj1" fmla="val 91223"/>
            </a:avLst>
          </a:prstGeom>
          <a:ln>
            <a:solidFill>
              <a:srgbClr val="21368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9" name="Picture 38">
            <a:extLst>
              <a:ext uri="{FF2B5EF4-FFF2-40B4-BE49-F238E27FC236}">
                <a16:creationId xmlns:a16="http://schemas.microsoft.com/office/drawing/2014/main" id="{0A7D9A22-E961-4D63-A291-D4AF3360E3C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00600" y="3612650"/>
            <a:ext cx="4148471" cy="2049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148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Flash Drive given to the Project Manager or place it on the FTP site</a:t>
            </a:r>
          </a:p>
          <a:p>
            <a:r>
              <a:rPr lang="en-US" dirty="0"/>
              <a:t>Finals Box</a:t>
            </a:r>
          </a:p>
          <a:p>
            <a:pPr lvl="1"/>
            <a:r>
              <a:rPr lang="en-US" dirty="0"/>
              <a:t>Even with electronic submittal, there will be a final box to submit</a:t>
            </a:r>
          </a:p>
          <a:p>
            <a:pPr lvl="1"/>
            <a:r>
              <a:rPr lang="en-US" dirty="0"/>
              <a:t>Copies of aggregate and asphalt tickets, seed tickets, hard diaries, etc.  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Submittal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2BF57A-7E98-406D-9F6C-AA55EAC75D86}" type="slidenum">
              <a:rPr lang="en-US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WisDOT3">
      <a:dk1>
        <a:srgbClr val="253D92"/>
      </a:dk1>
      <a:lt1>
        <a:srgbClr val="FFFFFF"/>
      </a:lt1>
      <a:dk2>
        <a:srgbClr val="5772D5"/>
      </a:dk2>
      <a:lt2>
        <a:srgbClr val="D8D8D8"/>
      </a:lt2>
      <a:accent1>
        <a:srgbClr val="EE0000"/>
      </a:accent1>
      <a:accent2>
        <a:srgbClr val="5772D5"/>
      </a:accent2>
      <a:accent3>
        <a:srgbClr val="FF7979"/>
      </a:accent3>
      <a:accent4>
        <a:srgbClr val="B1E2F5"/>
      </a:accent4>
      <a:accent5>
        <a:srgbClr val="FFFFFF"/>
      </a:accent5>
      <a:accent6>
        <a:srgbClr val="FFFFFF"/>
      </a:accent6>
      <a:hlink>
        <a:srgbClr val="00B0F0"/>
      </a:hlink>
      <a:folHlink>
        <a:srgbClr val="B1E2F5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1097</TotalTime>
  <Words>706</Words>
  <Application>Microsoft Office PowerPoint</Application>
  <PresentationFormat>On-screen Show (4:3)</PresentationFormat>
  <Paragraphs>103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Wingdings</vt:lpstr>
      <vt:lpstr>Wingdings 2</vt:lpstr>
      <vt:lpstr>Wingdings 3</vt:lpstr>
      <vt:lpstr>Concourse</vt:lpstr>
      <vt:lpstr>Electronic Submittal of Finals Records</vt:lpstr>
      <vt:lpstr>Electronic Submittal of Finals Records</vt:lpstr>
      <vt:lpstr>Electronic Submittal of Finals Records</vt:lpstr>
      <vt:lpstr>Electronic Submittal of Finals Records</vt:lpstr>
      <vt:lpstr>File Structure</vt:lpstr>
      <vt:lpstr>File Structure</vt:lpstr>
      <vt:lpstr>File Structure</vt:lpstr>
      <vt:lpstr>File Structure</vt:lpstr>
      <vt:lpstr>Submittal</vt:lpstr>
      <vt:lpstr>Project Manager’s Responsibility</vt:lpstr>
      <vt:lpstr>Electronic File Submittal</vt:lpstr>
    </vt:vector>
  </TitlesOfParts>
  <Company>Wisconsin Department of Transportation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Wisconsin Department of Transportation</dc:title>
  <dc:subject>Wisconsin Department of Transportation Power Point Presentation</dc:subject>
  <dc:creator>WisDOT</dc:creator>
  <cp:keywords>Wisconsin Department of Transportation Power Point Presentation</cp:keywords>
  <dc:description>2012</dc:description>
  <cp:lastModifiedBy>GREGAS, JOSEPH A</cp:lastModifiedBy>
  <cp:revision>83</cp:revision>
  <cp:lastPrinted>2018-02-14T14:31:44Z</cp:lastPrinted>
  <dcterms:created xsi:type="dcterms:W3CDTF">2012-06-26T13:11:17Z</dcterms:created>
  <dcterms:modified xsi:type="dcterms:W3CDTF">2018-02-23T19:43:59Z</dcterms:modified>
</cp:coreProperties>
</file>