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9" r:id="rId2"/>
    <p:sldId id="260" r:id="rId3"/>
    <p:sldId id="275" r:id="rId4"/>
    <p:sldId id="276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8" r:id="rId15"/>
    <p:sldId id="272" r:id="rId16"/>
    <p:sldId id="274" r:id="rId17"/>
    <p:sldId id="273" r:id="rId18"/>
    <p:sldId id="277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094691-50C0-457B-8E02-3DEA3FB075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D5493-07C9-4E2B-86BA-A3E3A6CCDF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417BE1-7ECC-48CF-9007-4313056CFCB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518ED-235E-44C2-B198-2C363B0A64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2A017-D7FA-443F-8F1A-CD3F7A0C11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E58BA7-B354-41FC-AC8F-65F6F54C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47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6:52:07.413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1 146,'4'0,"5"0,6-4,0-5,2-2,1 2,3 1,1 4,2 1,0 1,0 2,1 0,-1 0,1 1,-1-1,1 1,-1-1,0 0,0 0,0 0,1 0,-1 0,0 0,0 0,0 0,1 0,-1 0,0 0,-4 4,-1 2,0-1,1-1,1-1,1-1,1-1,1-1,0 0,1 0,-1 0,1 0,-1-1,0 1,1 0,-1 0,0 0,0 0,0 0,1 0,-1 0,0 0,0 0,0 0,0 0,1 0,-1 0,0 0,0 0,-4-4,-1-1,0-1,1 2,1-3,2 0,0 1,1 1,0 2,0 1,0 2,1-1,-1 2,1-1,-1 0,0 0,0 1,1-1,-1 0,-4-4,-2-2,1 1,1 1,2 1,0 1,1 1,1 1,0 0,0 0,1 0,-1 0,1 0,-1 1,0-1,1 0,-1 0,0 0,0-4,0-2,0 1,1 1,-1 1,0 1,0 1,0 0,1 1,-1 1,0-1,0 0,0 0,1 0,-5-4,-2-1,1 0,1 0,2 2,0 2,1 0,1 0,0 1,0 0,1 1,-1-1,1 0,-1 0,0 0,0 0,1 0,-1 0,0 0,0 0,0 0,1 0,-1 0,-4 4,-1 2,0-1,1-1,1 3,1 1,1-2,1-2,0-1,1-1,-1-1,0-1,1 0,-1 0,0-1,1 5,-1 1,0 0,0 4,0-1,1-1,-1-2,0-1,-4 2,-1 0,0-1,1-1,1-1,1-1,1-2,1 0,0 0,1 0,-1 0,1 0,-1-1,0 1,1 0,-1 0,0 0,0 0,0 0,1 0,-1 0,0 0,0 0,0 0,1 0,-1 0,0 0,0 0,0 0,0 0,1 0,-1 0,0 0,0-4,0-1,1-1,-1 2,0 1,0 1,0 1,1 1,-1 0,-4-4,-1-1,0 0,1 1,1 1,1 1,1 1,1 1,0 0,1 0,-1 0,0 0,1 1,-1-1,0 0,1 0,-1 0,0 0,0 0,0 0,1 0,-1 0,0 0,0 0,0 0,1 0,-1 0,0 0,0 0,0 0,0 0,1 0,-1 0,0 0,0 0,0 0,1 0,-1 0,0 0,0 0,0 0,1 0,-1 0,0 0,0 0,0 0,1 0,-1 0,0 0,0 0,0 0,0 0,1 0,-1 0,0 0,0 0,0 0,1 0,-1 0,0 0,0 0,0 0,1 0,-1 0,0 0,0 0,0 0,1 0,-1 0,0 0,0 0,0 0,0 0,1 0,-1 0,0 0,0 0,0 0,1 0,-1 0,0 0,0 0,0 0,1 0,-1 0,0 0,-4 4,-1 1,0 1,-3 2,-1 0,2-1,2-1,2-3,2-1,0-1,1-1,0 0,1-1,-5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6:52:22.172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148 219,'4'0,"6"0,4 0,5 0,3 0,2 0,1 0,0 0,1 0,-1 0,-1 0,1 0,0 0,-1 0,0 0,0 0,0 0,0 0,1 0,-1 0,0 0,0 0,0 0,1 0,-1 4,0 2,0-1,0 3,0 1,1-2,-1-2,0-2,0-1,0-1,1-1,-1 0,0 0,0-1,0 1,1 0,-1 0,0 0,0 0,0-1,1 2,-1-1,0 0,0 0,0 0,0 0,1 0,-1 0,0 0,0 0,0 0,1 0,-1 0,0 0,0 0,0 0,1 0,-1 0,0 0,0 0,-4-5,-1 0,0 0,1 1,1 1,1 1,2 1,-1 0,2-3,-1-1,0 0,1-3,-1 0,1 1,-1 2,0 1,0 2,0 2,1-1,-1 2,0-1,0 0,0 1,1-1,-1 0,0-4,0-2,0 1,0 1,1 1,-1 1,0 1,0 1,0 0,1 0,-1 0,0 0,0 1,0-1,1 0,-1 0,0 0,0 0,0 0,1 0,-1 0,0-4,0-2,0 1,0 1,1 1,-1 1,0 1,0 1,0 0,1 0,-1 0,0 0,0 0,0-4,1-1,-1 0,0 1,0 1,0 1,1 1,-1 0,0 1,0 1,0-1,0 0,1 0,-1 0,0 0,0 0,0 0,1 0,-1 0,0 0,0 0,0 0,1 0,-1 5,0 0,0 0,0-1,1-1,-1 3,0 1,0-2,0 0,0-3,1 0,-1-1,0-1,0 0,0 0,1-1,-1 1,0 0,0 0,0 0,1 0,-1 0,0 0,0 0,0 0,1 0,-1 0,0 0,0 0,0 0,0 0,1 0,-1 0,0 0,0 0,0 0,1 0,-1 0,0 0,0 0,0 0,1 0,-1 0,0 0,0 0,0 0,1 0,-1 0,0 0,0 0,0 0,0 0,1 0,-1 0,0 0,0 0,0 0,1 0,-1 0,0 0,0 0,0 0,1 0,-1 0,0 0,0 0,0 0,1 0,-1 0,0 0,0 0,0 0,0 0,1 0,-1 0,0 0,0 0,0 0,1 0,-1 0,0 0,0 0,0 0,1 0,-1 0,0 0,0 0,0 0,1 0,-1 0,0 0,0 0,0 0,0 0,1 0,-1 0,0 0,0 0,0 0,1 0,-1 0,0 0,0 0,0 0,1 0,-1 0,0 0,0 0,0 0,1 0,-1 0,0 0,0 0,0 0,0 0,1 0,-1 0,0 0,0 0,0 0,1 0,-1 0,0 0,0 0,0 0,1 0,-1 0,0 0,0 0,0 0,1 0,-1 0,0 0,0 0,0 0,0 0,1 0,-1 0,4 0,2 0,-1 0,0 0,-2 0,3 0,1 0,-2 0,0 0,-2 0,-1 0,-1 0,-1-4,0-2,0 1,0 1,0 1,0-3,0-1,0 2,0 1,0 1,1 1,-1 1,0 1,0 0,0 1,1-5,-1-2,0 1,0 1,0 1,1-2,-1-2,0-3,0 1,0 1,0 2,1 2,-1 2,0 1,0 1,0 0,1-4,-1-1,0 1,0 0,0 1,1 1,-1 1,0 1,0 0,0-4,1-2,-1 1,0 1,0 2,0 0,0 1,1 0,-1 1,0 1,0-1,0 0,1 0,-1 0,0 0,0 1,0-1,1 0,-1 0,0 0,0-1,0 1,1 0,-1 0,0 0,0 0,0 0,0 0,1 0,-1 0,0 0,-4 5,-5 4,-6 6,-4 4,-2 3,-3 2,-1 1,-4-4,-6-1,0-1,-3-2,-4-1,-1-3,1 1,0-3,3 2,0-2,-2-3,-1-2,-3-3,-1-1,-2-2,0 0,0 0,-1-1,1 1,-1-1,1 1,-1 0,1 0,0 0,0 0,0 0,-1 0,1 0,0 0,0 0,4 4,1 1,0 1,-1-2,-1-1,-1-1,-2-1,1-1,-2 0,1 0,0 0,-1-1,1 1,-1 0,5 4,2 2,-1-1,-1-1,-2-1,0-1,-1 3,-1 1,0-1,0-1,-1-1,1-2,-1 0,1-1,0 0,-1 0,1 0,0 0,0 0,0-1,0 1,-1 0,1 0,0 0,0 0,0 0,-1 0,1 0,0 0,0 0,0 0,-1 0,1 0,0 0,0 0,0 0,-1 0,1 0,0 0,0 0,0 0,0 0,-1 0,1-4,0-1,0 0,0 0,3-2,3 0,-1 1,-1 1,-1 2,-2 1,0 2,-1-1,0 2,0-5,-1-1,1 0,0 1,-1 1,1-3,0 0,-1 0,1 2,0 1,0 1,0 2,0-1,-1 1,1 1,0-1,0 0,0 0,-1 1,1-1,0 0,0 0,0 0,-1 0,1 0,0 0,0 0,0 0,0 0,-1 0,1 0,0 0,0 0,0 0,-1 0,1 0,0 0,0 0,0 0,-1 0,1 0,0 0,0 0,0 0,-1 0,1 0,0 0,0 0,0 0,0 0,-1 0,1 0,0 0,0 0,0 0,-1 0,5 4,2 1,-1 0,-1 0,-2-2,0-2,-1 0,-1 0,0-1,0 0,-1-1,1 1,-1 0,1 0,0 0,0 0,-1 0,1 0,0 0,0 0,0 0,-1 0,1 0,0 0,0 0,0 0,-1 0,1 0,0 0,0 0,0 0,-1 0,1 0,0 0,0 0,0 0,0 0,-1 0,1 0,0 0,0 0,0 0,-1 0,1 0,0 0,0 0,0 0,-1 0,1 0,0 0,0 0,0 0,-1 0,1 0,0 0,0 0,0 0,0 0,-1 0,1 0,0 0,0 0,0 0,-1 0,1 0,0 0,0 0,0 0,-1 0,1 0,0 0,0 0,0 0,-1 0,1 0,0 0,0 0,0 0,0-4,-1-2,1 1,0 1,4-3,1-1,0 2,-1 2,-1 1,-1 1,-2-3,1-1,-2 1,1 1,0 2,-1 0,1 1,0-3,-1-1,1 0,0 1,0 1,-1 1,1 1,0 1,0 0,0 0,0 0,-1 1,1-1,0 0,0 0,0 0,-1 0,1 0,0 0,0 0,0 0,-1 0,1 0,0 0,0 0,0 0,0 0,-1 0,1 0,0 0,0 0,0 0,-1 0,1 0,0 0,0 0,0 0,-1 0,1 0,0 0,0 0,0 0,-1 0,1 0,0 0,0 0,0 0,0 0,-1 0,1 0,0 0,0 0,0 0,-1 0,1 0,0-4,0-2,0 1,-1 1,1 1,0 1,0 1,0 1,-1 0,1 0,0 0,0 0,0 1,0-1,3-4,3-2,-1 1,-1 1,-1 1,-2 1,0 1,-1 1,0 0,0 0,-1 0,1 0,-1 0,1 1,0-1,0 0,-1 0,1 0,0 0,0 0,0 0,0 0,-1 0,1 0,0 0,0 0,0 0,-1 0,1 0,0 0,0 0,0 0,-1 0,1 0,0 0,0 0,0 0,-1 0,1 0,0 0,0 0,0 0,4-4,1-2,0 1,-1 1,-1 1,-2 1,0 1,-1 0,0 1,0 1,-1-1,1 0,0 0,-1 0,5-4,1-1,0 0,-1 0,-1 2,-1 2,-1 0,-1 0,4-3,1-1,0 0,3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7:04:56.730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0,'4'0,"6"0,5 5,4 0,3 4,-3 5,1 0,4-3,2-3,6-2,5 0,0 1,2-1,3 1,3 1,-3-1,-8 2,-6-1,-4-1,-1-2,-5 2,-1 0,0-1,2-2,1-1,2-2,1 0,-3 3,-2 2,2-2,0 0,1-1,2-1,0-5,1-3,-4-3,-1-1,0-2,2 0,0 3,1 2,2 3,0 2,0 1,0 1,1 0,-1 1,0-1,1 1,-1-1,0 0,0 0,1 5,-1 0,0 0,0-1,0-1,0-1,1-1,-1 0,0-1,-4-5,-1 0,0-1,1 2,1 1,1 1,-3-3,0-1,0 0,1-2,1 0,2 1,0-2,1 0,0 2,1 2,-1 2,1 2,-1 0,0 1,1 0,-1 1,0-1,0 5,0 0,1 1,-1-2,0-1,0 3,0 0,1 0,-1-2,0-1,0-1,0-2,0 0,1 0,-1 0,4 0,2 0,-5-5,-2 0,-1-1,0 2,0 1,1 1,0 1,1 1,0 0,-4 4,-2 2,1-1,1 0,-2-2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7:05:02.450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3,'4'0,"6"0,4 0,5 0,3 0,2 0,1 0,0 0,1 0,-1 0,-1 0,1 0,0 0,-1 0,0 0,0 4,0 1,0 0,-3 4,-3-1,1-1,1-2,-3 3,0-1,1 3,2 0,1-2,1-2,2-2,0-2,0-2,1 0,-1 0,1 0,-1-1,0 1,1 0,-1-1,0 1,0 0,0 0,1 0,-1 0,0 0,0 0,0 0,1 0,-1 0,0-4,0-1,0 0,0 0,1 2,-1 2,0-5,0 1,0-1,1 2,-1-3,0 0,0-3,0 0,1 2,-1 2,0 3,0 1,0 1,1 1,-1 0,-4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7:05:21.756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1 123,'4'0,"5"0,6 0,4 0,3 0,2 0,1 0,0 0,0 0,0 0,0 0,0 0,-1 0,0 0,1 0,-1 0,0 0,0 0,0 0,0 0,1 4,-1 2,0-1,0-1,0 3,1 0,-1 0,0-3,0-1,0-1,0-1,1-1,-1 0,0-1,4 1,2 0,-1 0,0-1,-2 1,-1 0,3 0,1 0,0 0,-2 0,-1 0,-1 0,-1 0,-1 0,0 0,0 0,0 0,-4 4,-1 2,0-1,0-1,3-1,0-1,1-1,1 0,0-1,-4 4,3 1,2 0,1-1,-1-1,0-2,1 0,-2 0,1-1,-5 4,-1 1,4 0,2-1,14-1,12-1,2-1,0-1,-1 0,-5 0,-7 0,-5-1,-5 1,-4 0,-1 0,-2 0,0 0,-4-4,-1-2,0-3,1-1,2 2,2 2,0 2,-4-2,4-1,2-2,0-1,1 2,0 3,-1 1,0 2,-1 1,1 1,-1 1,0-1,0 0,0 1,1-1,-1 0,0 0,0 0,0 0,0 0,1 0,-1 0,0 0,0 0,0 0,5 0,9 0,-2 4,1 2,-1-1,-3-1,-3-1,-2-1,-2-1,3-1,0 0,0 0,-1 0,-2 0,0 0,-1-1,-1 1,1-4,-1-1,-5-5,0 1,0 1,1 2,1-3,1 2,1 0,1-1,0 0,5-3,1 1,-1 1,0 4,-2 1,-1 2,-1-3,0 0,-1 0,0 1,0-2,0-1,0 1,0 1,0 2,0 2,1 0,-1 1,0 0,0 0,0 0,1 1,-1-1,0 0,0 0,0 4,1 2,-1-1,0-1,0-1,0 3,1 0,-5 4,-2 0,1 2,1-1,2 2,0-1,1 1,5 3,2-1,-1-4,0-3,-2 0,-1 0,-4 2,1 4,1-1,2-2,-1 0,0 0,0 0,-1 0,1-3,-1-2,0-3,-4 3,-1 0,4-1,3-1,0-1,0-2,1 0,-2-1,0 0,0-1,0 1,-1 0,0-4,0-2,0 1,0-4,0 1,1 1,-1 2,0 1,0 2,0-3,1 0,-1 0,0 1,0 1,0-2,0-1,1 0,-1 2,0 1,0 2,0 0,1-4,-1 0,0 0,0 1,0 1,1 2,-1 0,0 1,0 0,0 0,1 0,-1 0,4 0,2 0,7 1,15-1,10 0,3 0,-1 0,-7 0,-10 0,-9 0,-6-5,-4 0,-4 0,-1 1,-5-4,-1 1,9-3,4-4,5 0,9-1,10-3,3 3,5-2,-1 4,-5 2,-10 5,-7 2,-11 6,-14 4,-13 3,-12 2,-3 2,-4-1,-3 2,-2-2,4 1,4 3,0-1,0-4,-3-3,3 0,-2 0,0-2,-3-2,-1-1,-2-2,-1-1,0 0,0 0,-1-1,1 1,-1 0,1 4,-1 1,1 0,0 0,0-3,0 0,-1-1,1 0,0-1,0 0,0-1,-1 1,1 0,0 0,0 0,0 0,0 0,-1 0,5 4,2 1,-1 1,-1-2,-2-1,0-1,-1-1,-1-1,0 0,0 0,-1 0,1-1,-1 1,1 0,0-4,-1-6,1 0,4-4,1 1,0-1,0 2,1-2,2 2,-2 3,-2-1,3-3,0 0,-1 4,-2-3,-2-1,0 0,-2 2,0 4,0 3,-1 1,1 3,4 4,1 2,0-1,-2 0,0-1,-1-2,-1 3,-1 1,0-1,-1-1,1-1,0-1,-1-1,1-1,0 0,3 4,3 1,-1 0,-1-1,-1-1,-2-2,0 0,-1 0,0-1,0 0,-1-1,1 1,4 4,1 1,0 1,-1-2,-2-1,0 3,-1 0,-1 0,0-2,0-1,-1-2,1 0,-1-1,1 0,0 0,0 0,-1 4,1 1,0 0,0-1,0-1,-1-1,1-1,0-1,0 0,0 0,0 0,-1 0,1 0,0-1,0 1,0 0,-1 0,1 0,0 0,0 0,0 0,-1 4,1 2,0-1,0-1,0-1,4 3,1 1,0-2,3 4,-4-1,-2-1,-3-2,0-2,0-1,0-1,0-1,0-1,0 1,1 0,0-1,0 1,-1 0,1 0,0 0,0 0,0 0,0 0,-1 0,1 0,0 0,0 0,0 0,0 0,3 4,3 2,-1-1,-1-1,-1-1,-2-1,0-1,-1-1,0 4,0 2,-1-1,1-1,-1-2,1 0,0-1,0-1,-1 0,1 0,0 0,0 0,4-5,1 0,0 0,-1 0,-1-2,-1 0,-2 1,1 1,-2 2,1 1,4-2,1-2,0 1,-1 1,-2 1,0 2,3-4,0-1,0 1,-1 1,-1 1,-2 2,4 4,1 2,-1 0,-2 0,4-2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7:05:34.579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1 221,'4'0,"5"0,6 0,4 0,3 0,2 0,1 0,0 0,-4 4,-1 1,-1 5,2-1,0 0,2-3,0-2,1-2,0-1,0-1,1 0,-1-1,0 1,1 0,-1-1,0 1,0 0,1 0,-1 0,0 0,0 0,4-4,2-1,-1-1,0 2,-2 1,3 1,1 1,-1 1,-2-4,-1-2,-1 2,-1 0,-1 1,0 1,0 1,0 1,0 0,0 0,0 0,0 0,0 1,1-1,-1 0,0 0,0 0,0 0,9 0,2 0,0 4,-3 1,-2 5,-2-1,-2 0,-1-3,0-2,-2-2,1-1,0-1,0 0,0-1,0 1,0 0,0-1,0 1,0 0,1 0,-1 0,0 0,0 0,0 0,1 0,-1 0,0-4,0-1,0-1,1 2,-5-3,-2 0,1-4,1 1,1 2,2-2,0 1,1 2,0-2,0-4,1-3,-1 0,1 4,-1 3,0 4,0 2,1 2,-1 1,0 0,0 1,0 0,1-1,-1 1,0-1,0 0,0 0,0 0,1 0,-1 0,0 0,0 0,0-4,1-2,-1 1,0 1,0 1,4-3,2-5,4-4,4 0,0 3,-3 3,-3 4,-2 1,-3 3,-2 1,0 0,-2 1,-3 4,-2 1,0 0,2-2,-3 3,0 5,1-1,-3 3,1-1,1-3,2 1,-2 2,-4 4,0-1,2-4,2 1,3-2,1-4,3-1,0-3,0-2,1 3,4 1,1 0,8-1,9-2,2 0,0-1,-4-1,-5 0,-6 0,-5-1,-2 1,2 0,0 0,-1 0,-1 0,0 0,-2 0,4 0,5 0,5 0,4 0,7 0,7 0,-1 0,1 0,-4 0,-8 0,-6 0,-7 0,-4 0,-3 0,-1 0,2 0,3 0,3 0,1 0,-1 0,-2 0,-2 0,-2 0,-1 0,0 0,-1 0,-1 0,1 0,4 0,6 4,1 1,6 1,10-2,-1-1,-4-1,-6-1,-6-1,-4 0,-3 0,-3 0,0-1,3 1,1 0,1 0,-2 0,0 0,-1 0,7 0,11 4,14 2,10-1,1 3,1 1,-3-2,-8-2,-11-2,-13 3,-9 0,0 0,0-2,-1-2,3 0,2-1,-1-1,0 0,2-1,9 1,1 0,-2 0,-3 0,-5 0,-2-1,-3 1,-1 0,-1 0,0 0,-1 1,1-1,3 0,7 0,1 0,6 0,10 0,7 4,3 1,3 0,-5 4,-8-1,-10-1,-6-2,-2-1,-2-2,-3-2,-1 1,-1-2,-2 1,0 0,0-1,0 1,4-4,1-2,4-3,1-1,-1 2,-3 2,-2 2,-2 2,4-3,8-1,2 1,-2-3,2-4,-3 0,-3 2,-4 2,-2 3,-2 3,-1 1,-2 1,1 0,0 0,-1 1,1-1,0 1,0-1,0 0,0 0,0 0,-3 4,-3 2,1-1,1-1,1-1,2-1,0-1,1-1,0 4,0 2,5-1,1-1,3-2,6 0,-1-1,-3-1,-3 0,-2 0,-3 0,-2 0,0 0,-2-1,-3-3,-6-5,-1-2,1 1,-1-1,1 1,-2-2,-3-3,1 0,-1 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7:05:41.307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2127 74,'5'0,"4"0,6-4,8-1,0-5,1 1,0 0,0 3,0 2,0 2,0 1,1 1,-1 0,0 0,0 1,1-1,-1 1,0-1,0 0,4-4,2-2,0 1,-2 1,-1 1,-1 1,-1 1,0 1,-1 0,0 0,0 0,0 0,4 0,6 0,13 5,7 0,7 5,5-1,-1 4,-6-2,-10-2,-9-2,-7-3,-5-2,-3-2,-2 0,-1 0,0 0,1-1,-8 5,-11 5,-10 2,-8 2,-5 0,-5 1,-1-2,-2-2,1-4,4 2,2 0,1-3,-2-1,0-1,-2-2,0 0,0-1,-2-1,1 1,0 0,-1-1,1 1,0 0,0 0,-1 0,1 0,0 0,0 0,0 0,3-4,3-1,-1-1,-1-2,-1 0,-2 0,0 3,-1 2,0 1,4-3,1-1,0 1,-2 2,0 0,-1 1,-2 2,1-1,-2 1,1 1,0-1,-1 0,1 0,0 0,-1 1,1-1,0 0,0 0,0 0,-1 0,1 0,0 0,0 0,0 0,-1 0,1 0,0 0,0 0,0 0,-1 0,1 0,0 0,0 0,0 0,0 0,-1 0,1 0,0 0,0 0,0 0,-1 4,1 1,0 0,0 0,0 2,-1 0,1-1,0-1,0-2,0-2,-5 0,0-1,-1 0,2 0,1 0,1 3,0 3,2-1,0-1,0-1,0 3,0 0,0 0,0-2,0-1,-1-1,1-2,0 1,0-2,0 1,0 0,-1 0,1-1,-4 1,-2 0,1 0,0 0,2 0,1 0,1 0,0 0,1 0,0 0,-4 0,-1 0,-1 0,2 0,1 0,1 0,1 0,0 0,1 0,0 0,-8-4,-3-1,1-1,1 2,3 1,-2 1,0 1,2 1,2 0,1-4,1-1,2 0,-1 1,1 1,1 1,3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12T17:05:58.210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25,'4'0,"5"0,6 0,0-4,2-1,1 0,3 0,1 2,2 2,0 0,0 4,1 3,-1 3,1 1,-1-1,1-3,-1-2,4-2,2-1,-1 0,0-2,-2 1,-9-1,-12 1,-11 0,-9 0,-2 4,-2 1,-7 4,-3 5,0 0,-1 1,2-1,0 1,2-3,8-2,12-4,10-3,9-1,6-2,4 0,1 0,-2-5,-3-1,1 0,1 2,-5-4,1 1,0 1,-3-3,1 1,1 1,2 2,2 2,2 1,0 1,1 1,1 1,-1 3,1 2,-1-1,1 0,-1 2,1 0,-1 0,0-3,0-1,0-1,0-1,1-1,-1 0,0-1,0 1,0 0,1 0,-1-1,0 1,0 0,0 0,1 0,-1 0,0 0,0 0,0 0,0 0,1 0,-1 0,0 0,0 0,0 0,1 0,-1 0,0 0,0 0,0 0,1 0,-1 0,0 0,0 0,0 0,1 0,-1-4,0-1,0 0,0 0,0 2,1-3,-1 0,0 0,0 2,0 1,1 2,-1 0,0 1,0 0,0 0,-8 0,-11 1,-6 3,-7 1,-7 1,-4-2,0 3,0 0,-1 0,-1-3,-1-1,-2-1,0-1,0-1,0 0,-1-1,1 1,-1 0,1 0,0-1,0 1,-1 0,1 0,0 0,0 0,0 0,0 0,-1 0,1 0,0 0,0 0,0 0,-5 0,0 0,-1 0,2 0,1 0,1 0,0 0,2 0,0 0,0 0,0 0,0 0,0 0,0-4,0-1,-1 0,1 0,0 2,0-3,-9 0,-6-4,-1 1,2 0,4 4,3 1,3 2,2 1,1 1,1 0,1 1,-1 3,9 2,10-1,11 0,8-2,14-5,15-3,12-4,5-1,-3 2,-8 2,-8 2,-6 1,-6 2,-3 1,-2 0,-1 0,3 1,3-1,-1 0,0 0,-2 1,0-1,-1 4,0 1,3 0,2 0,-1-2,-1-2,3 5,1-1,-2 1,-1-2,-2-2,-1 0,-1 3,-1 1,4 3,2 0,-1-1,-1-2,-1-2,-1-2,-1-1,-5 3,-1 2,0-2,-3 4,-1 0,2-1,2-2,2-1,1-3,1 0,1-1,1 0,-1 0,1-1,-1 1,1 0,-1-4,0-2,1 1,-1 1,0 1,0 1,0 1,0 0,1 1,-1 1,0-5,0-1,0-1,1 2,-1 2,0-4,0-1,0 2,1 0,-1 2,4 2,6 0,1 1,-2 0,-1 0,-3 1,-2-1,-2-4,0-2,-1 1,0 1,-1 1,1 1,0 1,0 1,0 0,0-4,0-1,1 0,-5-3,-1-1,8 2,4 2,0 2,0 1,-2 1,-1 1,-2 0,-1 0,0 1,-1-1,-1 0,1 1,0-1,4 0,2 0,-1 0,0 0,-2 0,-1 0,-1 0,0 0,-1 4,0 1,0 0,0 0,0-2,0-2,0 5,0-1,0 1,0 2,1 0,-1 3,4-1,2-1,-1-3,0-2,-2-2,-1-2,-1 5,0 0,-1-1,0 0,0-1,4-2,-3-4,-1-2,-1 0,0 0,0 2,0 1,1 1,0 0,0 1,-4-4,-1-1,0 0,1 1,1 1,1 1,1 2,1-1,0 1,9-4,2-1,0 0,-2 1,-3 1,-2 1,-1 1,-2 1,-5-4,-2-1,1 0,0 1,2 1,1-3,1 0,1 0,0 2,0-3,1 0,-1 1,0 1,1 2,-1 2,0 0,1 1,-1 0,0 0,0 1,0-1,0 0,1 0,-1 0,0 0,0 0,0 0,1 0,-1 0,0 0,0 0,0 0,1 0,-1 0,0 0,0 0,-4 4,-5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E27010-ACF3-4542-BA98-3DE578C726B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A0BDC2-4516-4297-A4DA-F4D8165B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169752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277655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367809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237260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2199278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345090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107425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>
                <a:solidFill>
                  <a:prstClr val="black"/>
                </a:solidFill>
                <a:latin typeface="Calibri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7369" indent="-237369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163965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anchor="b"/>
          <a:lstStyle>
            <a:lvl1pPr algn="r">
              <a:defRPr sz="36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0A2AD120-39C9-4762-9808-4997980F3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89C35698-ECFA-45D4-B95F-4F5295812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1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D1A753E-EC79-4AA7-8B4D-F379B7F83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1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DB104AA0-9F21-4485-B088-466B0F300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9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38AFE01-58B7-4B7A-B8D5-787EBD0E1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96E48EDD-1FD1-4C50-94FF-D58D47BF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9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1" y="6477002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2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E0710924-D447-41AA-9A85-433CA037B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4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2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7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rgbClr val="002F9D"/>
          </a:solidFill>
          <a:latin typeface="Arial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5.xml"/><Relationship Id="rId1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image" Target="../media/image8.png"/><Relationship Id="rId12" Type="http://schemas.openxmlformats.org/officeDocument/2006/relationships/image" Target="../media/image90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customXml" Target="../ink/ink2.xml"/><Relationship Id="rId15" Type="http://schemas.openxmlformats.org/officeDocument/2006/relationships/customXml" Target="../ink/ink6.xml"/><Relationship Id="rId10" Type="http://schemas.openxmlformats.org/officeDocument/2006/relationships/image" Target="../media/image80.png"/><Relationship Id="rId19" Type="http://schemas.openxmlformats.org/officeDocument/2006/relationships/customXml" Target="../ink/ink8.xml"/><Relationship Id="rId4" Type="http://schemas.openxmlformats.org/officeDocument/2006/relationships/image" Target="../media/image40.png"/><Relationship Id="rId9" Type="http://schemas.openxmlformats.org/officeDocument/2006/relationships/customXml" Target="../ink/ink3.xml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Erosion Control 2018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1657350" y="3565922"/>
            <a:ext cx="5829300" cy="900113"/>
          </a:xfrm>
        </p:spPr>
        <p:txBody>
          <a:bodyPr/>
          <a:lstStyle/>
          <a:p>
            <a:r>
              <a:rPr lang="en-US" dirty="0"/>
              <a:t>Construction Conference </a:t>
            </a:r>
          </a:p>
          <a:p>
            <a:r>
              <a:rPr lang="en-US" dirty="0"/>
              <a:t>Christine Krall </a:t>
            </a:r>
          </a:p>
          <a:p>
            <a:r>
              <a:rPr lang="en-US" dirty="0"/>
              <a:t>(La Crosse)</a:t>
            </a:r>
          </a:p>
          <a:p>
            <a:pPr marR="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82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F8AC055-4453-4B7E-9162-FE2D1EF3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9" y="4310743"/>
            <a:ext cx="8068491" cy="1239156"/>
          </a:xfrm>
        </p:spPr>
        <p:txBody>
          <a:bodyPr/>
          <a:lstStyle/>
          <a:p>
            <a:r>
              <a:rPr lang="en-US" dirty="0"/>
              <a:t>Data: </a:t>
            </a:r>
          </a:p>
          <a:p>
            <a:pPr lvl="1"/>
            <a:r>
              <a:rPr lang="en-US" dirty="0"/>
              <a:t>SW Region Only</a:t>
            </a:r>
          </a:p>
          <a:p>
            <a:pPr lvl="1"/>
            <a:r>
              <a:rPr lang="en-US" dirty="0"/>
              <a:t>Finalized proposals </a:t>
            </a:r>
          </a:p>
          <a:p>
            <a:pPr lvl="1"/>
            <a:r>
              <a:rPr lang="en-US" dirty="0"/>
              <a:t>Let between January 2014 and December 2016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Mobilization, Emergency Erosion Control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9E344A-598F-4827-ADB6-3861ECD09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7666"/>
              </p:ext>
            </p:extLst>
          </p:nvPr>
        </p:nvGraphicFramePr>
        <p:xfrm>
          <a:off x="618309" y="1548131"/>
          <a:ext cx="7733212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98468">
                  <a:extLst>
                    <a:ext uri="{9D8B030D-6E8A-4147-A177-3AD203B41FA5}">
                      <a16:colId xmlns:a16="http://schemas.microsoft.com/office/drawing/2014/main" val="165615422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1905634650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2652288977"/>
                    </a:ext>
                  </a:extLst>
                </a:gridCol>
                <a:gridCol w="2002972">
                  <a:extLst>
                    <a:ext uri="{9D8B030D-6E8A-4147-A177-3AD203B41FA5}">
                      <a16:colId xmlns:a16="http://schemas.microsoft.com/office/drawing/2014/main" val="4056967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SW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Paid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4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89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6346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10C055-329A-4AA8-85D9-54CCC1C77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216333"/>
              </p:ext>
            </p:extLst>
          </p:nvPr>
        </p:nvGraphicFramePr>
        <p:xfrm>
          <a:off x="618309" y="2929437"/>
          <a:ext cx="7733212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3303">
                  <a:extLst>
                    <a:ext uri="{9D8B030D-6E8A-4147-A177-3AD203B41FA5}">
                      <a16:colId xmlns:a16="http://schemas.microsoft.com/office/drawing/2014/main" val="165615422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1905634650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2652288977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74402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 Crosse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Paid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4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89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634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23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E78F9-F3D2-4B4C-A686-38D521F76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Is the order form issued at the correct time?</a:t>
            </a:r>
          </a:p>
          <a:p>
            <a:r>
              <a:rPr lang="en-US" sz="2800" dirty="0"/>
              <a:t>Is the form signed and returned after the work is being completed?</a:t>
            </a:r>
          </a:p>
          <a:p>
            <a:r>
              <a:rPr lang="en-US" sz="2800" dirty="0"/>
              <a:t>How do you administer the $300 deductions?</a:t>
            </a:r>
          </a:p>
          <a:p>
            <a:r>
              <a:rPr lang="en-US" sz="2800" dirty="0"/>
              <a:t>Why are emergency mobilizations not used?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E2F9B9-6CC2-4674-A527-0A1E5F83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Order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4FAA2-A6DE-4BE2-9E6E-8B1B6BA91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8AC71-F918-4FFB-97B8-5379FDD11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580" r="46418" b="-235"/>
          <a:stretch/>
        </p:blipFill>
        <p:spPr>
          <a:xfrm rot="5400000">
            <a:off x="2919916" y="1308138"/>
            <a:ext cx="2853262" cy="82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00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24CDF-7A01-4867-9C71-B3FA6E68D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51567"/>
            <a:ext cx="8229600" cy="29231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315ECB-58F6-400B-A2E6-D4C3C246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7307E-CB3C-4211-9749-0D76D8667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7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315ECB-58F6-400B-A2E6-D4C3C246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7307E-CB3C-4211-9749-0D76D8667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01B4F-76D5-4E05-A4BD-B67E66172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Call the SWEC, DNR, and Army Corps of Engineers (if applicable)</a:t>
            </a:r>
          </a:p>
          <a:p>
            <a:r>
              <a:rPr lang="en-US" sz="2800" dirty="0"/>
              <a:t>Process for releases is defined on the release report form… copy included in the ECIP binder</a:t>
            </a:r>
          </a:p>
          <a:p>
            <a:r>
              <a:rPr lang="en-US" sz="2800" dirty="0"/>
              <a:t>Fill out the release form and send to SWEC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F8A412-16B7-4163-9C85-67CCDAF5E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3"/>
          <a:stretch/>
        </p:blipFill>
        <p:spPr>
          <a:xfrm rot="5400000">
            <a:off x="4226389" y="1927987"/>
            <a:ext cx="6513182" cy="29361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7E3ED3-5F89-473C-B328-02D37CCD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7D828-0070-45A0-805A-A2EBB44E0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518677-872C-411C-A6A2-5EBA5079D013}"/>
              </a:ext>
            </a:extLst>
          </p:cNvPr>
          <p:cNvSpPr txBox="1">
            <a:spLocks/>
          </p:cNvSpPr>
          <p:nvPr/>
        </p:nvSpPr>
        <p:spPr bwMode="auto">
          <a:xfrm>
            <a:off x="457200" y="1676400"/>
            <a:ext cx="5557706" cy="412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5535" indent="-171450" algn="l" rtl="0" eaLnBrk="0" fontAlgn="base" hangingPunct="0"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4129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/>
              <a:t>Private sites take time to review during ECIP approval</a:t>
            </a:r>
          </a:p>
          <a:p>
            <a:r>
              <a:rPr lang="en-US" sz="2800" dirty="0"/>
              <a:t> Inspect every week and after 1/2” rain</a:t>
            </a:r>
          </a:p>
          <a:p>
            <a:r>
              <a:rPr lang="en-US" sz="2800" dirty="0"/>
              <a:t>Please ensure the contractor is submitting site design and erosion control plans for each 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2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65A918-E8D9-4A0A-8476-3EB8BE927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3119"/>
            <a:ext cx="8229600" cy="3873500"/>
          </a:xfrm>
        </p:spPr>
        <p:txBody>
          <a:bodyPr/>
          <a:lstStyle/>
          <a:p>
            <a:r>
              <a:rPr lang="en-US" sz="2400" dirty="0"/>
              <a:t>STAPLE, STAPLE, STAPLE</a:t>
            </a:r>
          </a:p>
          <a:p>
            <a:r>
              <a:rPr lang="en-US" sz="2400" dirty="0"/>
              <a:t>PAL lists minimum number of staples required for each mat type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B30348-9D8B-4CA4-AF02-D74EBF8F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64C2E-F5D3-4EDE-8533-D66DE5AD1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7BD6F-61C1-4160-8C9C-D8A5CB25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9" y="2581450"/>
            <a:ext cx="8885683" cy="2888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94D57-B1D1-40F3-A5F8-997983F7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12" y="5589849"/>
            <a:ext cx="6496590" cy="78482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CDED00B4-DFA4-43E1-8036-3AF611ABB3D5}"/>
              </a:ext>
            </a:extLst>
          </p:cNvPr>
          <p:cNvSpPr/>
          <p:nvPr/>
        </p:nvSpPr>
        <p:spPr>
          <a:xfrm>
            <a:off x="7080308" y="2265028"/>
            <a:ext cx="159391" cy="947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89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30BFD-6993-4C99-BD1A-369239F3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Mat Usage </a:t>
            </a:r>
            <a:br>
              <a:rPr lang="en-US" dirty="0"/>
            </a:br>
            <a:r>
              <a:rPr lang="en-US" dirty="0"/>
              <a:t>SW La Crosse Office Counties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E1374-8BD1-4210-800B-82F127B7B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FC1C5700-BD58-46EE-BB9C-86B0E427C8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992754"/>
              </p:ext>
            </p:extLst>
          </p:nvPr>
        </p:nvGraphicFramePr>
        <p:xfrm>
          <a:off x="1191238" y="1676401"/>
          <a:ext cx="7822589" cy="5097466"/>
        </p:xfrm>
        <a:graphic>
          <a:graphicData uri="http://schemas.openxmlformats.org/drawingml/2006/table">
            <a:tbl>
              <a:tblPr/>
              <a:tblGrid>
                <a:gridCol w="3261980">
                  <a:extLst>
                    <a:ext uri="{9D8B030D-6E8A-4147-A177-3AD203B41FA5}">
                      <a16:colId xmlns:a16="http://schemas.microsoft.com/office/drawing/2014/main" val="3129890288"/>
                    </a:ext>
                  </a:extLst>
                </a:gridCol>
                <a:gridCol w="1584768">
                  <a:extLst>
                    <a:ext uri="{9D8B030D-6E8A-4147-A177-3AD203B41FA5}">
                      <a16:colId xmlns:a16="http://schemas.microsoft.com/office/drawing/2014/main" val="438916509"/>
                    </a:ext>
                  </a:extLst>
                </a:gridCol>
                <a:gridCol w="1584768">
                  <a:extLst>
                    <a:ext uri="{9D8B030D-6E8A-4147-A177-3AD203B41FA5}">
                      <a16:colId xmlns:a16="http://schemas.microsoft.com/office/drawing/2014/main" val="364326136"/>
                    </a:ext>
                  </a:extLst>
                </a:gridCol>
                <a:gridCol w="1391073">
                  <a:extLst>
                    <a:ext uri="{9D8B030D-6E8A-4147-A177-3AD203B41FA5}">
                      <a16:colId xmlns:a16="http://schemas.microsoft.com/office/drawing/2014/main" val="1481623531"/>
                    </a:ext>
                  </a:extLst>
                </a:gridCol>
              </a:tblGrid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Awarded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Paid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Change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826451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 Type 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29,224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748288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 Type B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123,067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291,315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218159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Urban Class I Type 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16,291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18,474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08383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Urban Class I Type B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29,843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33,061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157123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 Type 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51966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 Type B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61,115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41,856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903990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 Type C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9,268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07556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III Type A or Type B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500113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III Type C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6,900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337622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III Type 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0195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265AD27-A602-4716-AE4B-13CA02B874F0}"/>
              </a:ext>
            </a:extLst>
          </p:cNvPr>
          <p:cNvSpPr txBox="1"/>
          <p:nvPr/>
        </p:nvSpPr>
        <p:spPr>
          <a:xfrm>
            <a:off x="6325299" y="1307068"/>
            <a:ext cx="120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 in SY</a:t>
            </a:r>
          </a:p>
        </p:txBody>
      </p:sp>
    </p:spTree>
    <p:extLst>
      <p:ext uri="{BB962C8B-B14F-4D97-AF65-F5344CB8AC3E}">
        <p14:creationId xmlns:p14="http://schemas.microsoft.com/office/powerpoint/2010/main" val="392299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4D3D6-5B36-408D-9684-A4CC793E5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5"/>
            <a:ext cx="9144000" cy="6845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C1985A-1A4A-42B2-BD4E-FD12D984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436" y="1860958"/>
            <a:ext cx="5767431" cy="461604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3600" dirty="0"/>
              <a:t>Mat is selected in design to withstand Q</a:t>
            </a:r>
            <a:r>
              <a:rPr lang="en-US" sz="3600" baseline="-25000" dirty="0"/>
              <a:t>(2, 24) </a:t>
            </a:r>
            <a:r>
              <a:rPr lang="en-US" sz="3600" dirty="0"/>
              <a:t>rain event</a:t>
            </a:r>
          </a:p>
          <a:p>
            <a:r>
              <a:rPr lang="en-US" sz="3600" dirty="0"/>
              <a:t>Selecting a lesser mat may expose us to more risk – not compliant with EPA standards</a:t>
            </a:r>
          </a:p>
          <a:p>
            <a:r>
              <a:rPr lang="en-US" sz="3600" dirty="0"/>
              <a:t>Critter passage</a:t>
            </a:r>
          </a:p>
          <a:p>
            <a:pPr marL="82153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617DBB-2B68-4E00-9580-F7EBCFD8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8D66B-DF58-444A-BDA8-1A65C4241C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2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B51C5B-41D0-4D13-8975-B21CF3945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8" r="335"/>
          <a:stretch/>
        </p:blipFill>
        <p:spPr>
          <a:xfrm>
            <a:off x="2166193" y="0"/>
            <a:ext cx="6138907" cy="6836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8030BC-0DB0-450A-9B22-B0535F0A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827" y="5344610"/>
            <a:ext cx="2680282" cy="1110843"/>
          </a:xfrm>
          <a:solidFill>
            <a:schemeClr val="bg1">
              <a:alpha val="91000"/>
            </a:schemeClr>
          </a:solidFill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06C00-7D93-479D-ADBA-6E5A3FDC2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83BFEA4-4759-4F0B-BE5E-05161B271FAD}"/>
              </a:ext>
            </a:extLst>
          </p:cNvPr>
          <p:cNvSpPr txBox="1">
            <a:spLocks/>
          </p:cNvSpPr>
          <p:nvPr/>
        </p:nvSpPr>
        <p:spPr>
          <a:xfrm>
            <a:off x="5777919" y="2966965"/>
            <a:ext cx="2680282" cy="64811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 kern="1200"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r>
              <a:rPr lang="en-US" dirty="0"/>
              <a:t>Comments?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EB917F5-77E1-486D-A305-2CF8228C2976}"/>
              </a:ext>
            </a:extLst>
          </p:cNvPr>
          <p:cNvSpPr txBox="1">
            <a:spLocks/>
          </p:cNvSpPr>
          <p:nvPr/>
        </p:nvSpPr>
        <p:spPr>
          <a:xfrm>
            <a:off x="169931" y="1988191"/>
            <a:ext cx="2624572" cy="978774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 kern="1200"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r>
              <a:rPr lang="en-US" dirty="0"/>
              <a:t>How can we help you?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A87A3BC-5703-4A84-9BC0-CDD3A25E1415}"/>
              </a:ext>
            </a:extLst>
          </p:cNvPr>
          <p:cNvSpPr txBox="1">
            <a:spLocks/>
          </p:cNvSpPr>
          <p:nvPr/>
        </p:nvSpPr>
        <p:spPr>
          <a:xfrm>
            <a:off x="1339875" y="4969015"/>
            <a:ext cx="2784553" cy="188898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 kern="1200"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r>
              <a:rPr lang="en-US" dirty="0"/>
              <a:t>PS – there’s a new permit coming! </a:t>
            </a:r>
          </a:p>
          <a:p>
            <a:r>
              <a:rPr lang="en-US" dirty="0"/>
              <a:t>(June 2018) </a:t>
            </a:r>
          </a:p>
        </p:txBody>
      </p:sp>
    </p:spTree>
    <p:extLst>
      <p:ext uri="{BB962C8B-B14F-4D97-AF65-F5344CB8AC3E}">
        <p14:creationId xmlns:p14="http://schemas.microsoft.com/office/powerpoint/2010/main" val="429342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C82F0-AF4B-43B0-8299-972254FE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98853" cy="6858000"/>
          </a:xfrm>
          <a:prstGeom prst="rect">
            <a:avLst/>
          </a:prstGeom>
          <a:ln>
            <a:noFill/>
          </a:ln>
        </p:spPr>
      </p:pic>
      <p:sp>
        <p:nvSpPr>
          <p:cNvPr id="9219" name="Subtitle 2"/>
          <p:cNvSpPr>
            <a:spLocks noGrp="1"/>
          </p:cNvSpPr>
          <p:nvPr>
            <p:ph idx="1"/>
          </p:nvPr>
        </p:nvSpPr>
        <p:spPr>
          <a:xfrm>
            <a:off x="122573" y="4504888"/>
            <a:ext cx="2822895" cy="2286582"/>
          </a:xfrm>
        </p:spPr>
        <p:txBody>
          <a:bodyPr/>
          <a:lstStyle/>
          <a:p>
            <a:pPr marR="0" eaLnBrk="1" hangingPunct="1"/>
            <a:r>
              <a:rPr lang="en-US" sz="2800" dirty="0"/>
              <a:t>Binders</a:t>
            </a:r>
          </a:p>
          <a:p>
            <a:pPr lvl="1" eaLnBrk="1" hangingPunct="1"/>
            <a:r>
              <a:rPr lang="en-US" sz="2500" dirty="0"/>
              <a:t>Orders</a:t>
            </a:r>
          </a:p>
          <a:p>
            <a:pPr lvl="1" eaLnBrk="1" hangingPunct="1"/>
            <a:r>
              <a:rPr lang="en-US" sz="2500" dirty="0"/>
              <a:t>Releases</a:t>
            </a:r>
          </a:p>
          <a:p>
            <a:pPr lvl="1" eaLnBrk="1" hangingPunct="1"/>
            <a:r>
              <a:rPr lang="en-US" sz="2500" dirty="0"/>
              <a:t>Select sites</a:t>
            </a:r>
          </a:p>
          <a:p>
            <a:pPr marR="0" eaLnBrk="1" hangingPunct="1"/>
            <a:r>
              <a:rPr lang="en-US" sz="2800" dirty="0"/>
              <a:t>Erosion Mat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30" y="3369461"/>
            <a:ext cx="2059497" cy="106889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Topics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37B07-3A36-4C43-AF41-34D16A96AEEC}"/>
              </a:ext>
            </a:extLst>
          </p:cNvPr>
          <p:cNvSpPr txBox="1"/>
          <p:nvPr/>
        </p:nvSpPr>
        <p:spPr>
          <a:xfrm>
            <a:off x="6551802" y="5050173"/>
            <a:ext cx="2407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Plus – Participation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6309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141B03-B8A4-4860-9B1C-BBFAB4114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2"/>
          <a:stretch/>
        </p:blipFill>
        <p:spPr>
          <a:xfrm rot="5400000">
            <a:off x="2401497" y="874828"/>
            <a:ext cx="6520875" cy="508499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1F576D-DB06-4B49-AC12-2019D014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2600-93B4-4B07-98BA-CBAD5465E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FCAF4-F139-4392-83F2-0E64EB9749C9}"/>
              </a:ext>
            </a:extLst>
          </p:cNvPr>
          <p:cNvSpPr txBox="1"/>
          <p:nvPr/>
        </p:nvSpPr>
        <p:spPr>
          <a:xfrm>
            <a:off x="457200" y="1676400"/>
            <a:ext cx="24034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Keep hard copies of erosion control documents available on-site</a:t>
            </a:r>
          </a:p>
        </p:txBody>
      </p:sp>
    </p:spTree>
    <p:extLst>
      <p:ext uri="{BB962C8B-B14F-4D97-AF65-F5344CB8AC3E}">
        <p14:creationId xmlns:p14="http://schemas.microsoft.com/office/powerpoint/2010/main" val="131748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225265-682D-4154-80F5-17B8D520F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306" y="857252"/>
            <a:ext cx="6858001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34D029-FC77-4A16-AA8A-4820FFB4A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399"/>
            <a:ext cx="2864840" cy="5213059"/>
          </a:xfrm>
        </p:spPr>
        <p:txBody>
          <a:bodyPr/>
          <a:lstStyle/>
          <a:p>
            <a:r>
              <a:rPr lang="en-US" dirty="0"/>
              <a:t>Orders,</a:t>
            </a:r>
            <a:br>
              <a:rPr lang="en-US" dirty="0"/>
            </a:br>
            <a:r>
              <a:rPr lang="en-US" dirty="0"/>
              <a:t>Releases, &amp;</a:t>
            </a:r>
            <a:br>
              <a:rPr lang="en-US" dirty="0"/>
            </a:br>
            <a:r>
              <a:rPr lang="en-US" dirty="0"/>
              <a:t>Inspections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They’re all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3FF0-80E1-4A91-A76A-70786D23C8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61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F8AC055-4453-4B7E-9162-FE2D1EF3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399"/>
            <a:ext cx="3007453" cy="4850235"/>
          </a:xfrm>
        </p:spPr>
        <p:txBody>
          <a:bodyPr/>
          <a:lstStyle/>
          <a:p>
            <a:r>
              <a:rPr lang="en-US" sz="2800" dirty="0"/>
              <a:t>Order Form</a:t>
            </a:r>
          </a:p>
          <a:p>
            <a:r>
              <a:rPr lang="en-US" sz="2800" dirty="0"/>
              <a:t>When and How to Pay</a:t>
            </a:r>
          </a:p>
          <a:p>
            <a:r>
              <a:rPr lang="en-US" sz="2800" dirty="0"/>
              <a:t>Deductions</a:t>
            </a:r>
          </a:p>
          <a:p>
            <a:r>
              <a:rPr lang="en-US" sz="2800" dirty="0"/>
              <a:t>Guidance and Current Usage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Orders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C860-24AB-4B80-9FED-447C62BBB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/>
          <a:stretch/>
        </p:blipFill>
        <p:spPr>
          <a:xfrm rot="5400000">
            <a:off x="3117640" y="558997"/>
            <a:ext cx="6585358" cy="54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Orders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B19D1-83C3-48FD-8B2F-EFE0063CFEE7}"/>
                  </a:ext>
                </a:extLst>
              </p14:cNvPr>
              <p14:cNvContentPartPr/>
              <p14:nvPr/>
            </p14:nvContentPartPr>
            <p14:xfrm>
              <a:off x="3901183" y="3831326"/>
              <a:ext cx="2472480" cy="52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B19D1-83C3-48FD-8B2F-EFE0063CFE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5178" y="3759326"/>
                <a:ext cx="254413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7DB536-F3D1-4E9E-8C59-57A065DD4A74}"/>
                  </a:ext>
                </a:extLst>
              </p14:cNvPr>
              <p14:cNvContentPartPr/>
              <p14:nvPr/>
            </p14:nvContentPartPr>
            <p14:xfrm>
              <a:off x="4405543" y="4527926"/>
              <a:ext cx="325980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7DB536-F3D1-4E9E-8C59-57A065DD4A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9543" y="4455926"/>
                <a:ext cx="3331440" cy="275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91E6F3-E11A-442A-A21A-E85E83F056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9" r="2613"/>
          <a:stretch/>
        </p:blipFill>
        <p:spPr>
          <a:xfrm>
            <a:off x="3648891" y="0"/>
            <a:ext cx="5347064" cy="68580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CC51A8-333D-4DC2-9117-63DD612AC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1733" t="7124" b="4181"/>
          <a:stretch/>
        </p:blipFill>
        <p:spPr>
          <a:xfrm>
            <a:off x="95984" y="2169791"/>
            <a:ext cx="7477550" cy="222579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044A8D-8317-48D4-92B0-79852343FD8A}"/>
                  </a:ext>
                </a:extLst>
              </p14:cNvPr>
              <p14:cNvContentPartPr/>
              <p14:nvPr/>
            </p14:nvContentPartPr>
            <p14:xfrm>
              <a:off x="6383331" y="2560166"/>
              <a:ext cx="966960" cy="69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044A8D-8317-48D4-92B0-79852343FD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7331" y="2488535"/>
                <a:ext cx="1038600" cy="212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714F0D8-A3FF-4216-83D5-B50CBB6A572E}"/>
                  </a:ext>
                </a:extLst>
              </p14:cNvPr>
              <p14:cNvContentPartPr/>
              <p14:nvPr/>
            </p14:nvContentPartPr>
            <p14:xfrm>
              <a:off x="382851" y="2750966"/>
              <a:ext cx="574200" cy="36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714F0D8-A3FF-4216-83D5-B50CBB6A57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6851" y="2678253"/>
                <a:ext cx="645840" cy="181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26B63B4-2226-412A-8B84-0E19145DF968}"/>
                  </a:ext>
                </a:extLst>
              </p14:cNvPr>
              <p14:cNvContentPartPr/>
              <p14:nvPr/>
            </p14:nvContentPartPr>
            <p14:xfrm>
              <a:off x="3108771" y="3456566"/>
              <a:ext cx="2653200" cy="114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26B63B4-2226-412A-8B84-0E19145DF96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72771" y="3384566"/>
                <a:ext cx="27248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AF03724-AE49-435F-B347-880310579B49}"/>
                  </a:ext>
                </a:extLst>
              </p14:cNvPr>
              <p14:cNvContentPartPr/>
              <p14:nvPr/>
            </p14:nvContentPartPr>
            <p14:xfrm>
              <a:off x="3666051" y="4187726"/>
              <a:ext cx="3382920" cy="132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AF03724-AE49-435F-B347-880310579B4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30051" y="4115726"/>
                <a:ext cx="345456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54B4A91-701E-4E64-8576-03B0BDC2A738}"/>
                  </a:ext>
                </a:extLst>
              </p14:cNvPr>
              <p14:cNvContentPartPr/>
              <p14:nvPr/>
            </p14:nvContentPartPr>
            <p14:xfrm>
              <a:off x="3666771" y="4257926"/>
              <a:ext cx="1279080" cy="79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54B4A91-701E-4E64-8576-03B0BDC2A73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30771" y="4185926"/>
                <a:ext cx="13507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98BD4DE-1B09-42E4-AECD-3D061C1FD8CF}"/>
                  </a:ext>
                </a:extLst>
              </p14:cNvPr>
              <p14:cNvContentPartPr/>
              <p14:nvPr/>
            </p14:nvContentPartPr>
            <p14:xfrm>
              <a:off x="4902651" y="4240646"/>
              <a:ext cx="2112120" cy="70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98BD4DE-1B09-42E4-AECD-3D061C1FD8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66651" y="4168279"/>
                <a:ext cx="2183760" cy="2152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20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FDM guidelines for Erosion Control Mobilization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69490-97BA-40C6-B2B9-67B03A7B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75" y="1676401"/>
            <a:ext cx="888002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F8AC055-4453-4B7E-9162-FE2D1EF3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9" y="4310743"/>
            <a:ext cx="8068491" cy="1239156"/>
          </a:xfrm>
        </p:spPr>
        <p:txBody>
          <a:bodyPr/>
          <a:lstStyle/>
          <a:p>
            <a:r>
              <a:rPr lang="en-US" dirty="0"/>
              <a:t>Data: </a:t>
            </a:r>
          </a:p>
          <a:p>
            <a:pPr lvl="1"/>
            <a:r>
              <a:rPr lang="en-US" dirty="0"/>
              <a:t>SW Region Only</a:t>
            </a:r>
          </a:p>
          <a:p>
            <a:pPr lvl="1"/>
            <a:r>
              <a:rPr lang="en-US" dirty="0"/>
              <a:t>Finalized proposals </a:t>
            </a:r>
          </a:p>
          <a:p>
            <a:pPr lvl="1"/>
            <a:r>
              <a:rPr lang="en-US" dirty="0"/>
              <a:t>Let between January 2014 and December 2016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Mobilization, Erosion Control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9E344A-598F-4827-ADB6-3861ECD09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591071"/>
              </p:ext>
            </p:extLst>
          </p:nvPr>
        </p:nvGraphicFramePr>
        <p:xfrm>
          <a:off x="618309" y="1548131"/>
          <a:ext cx="7733212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98468">
                  <a:extLst>
                    <a:ext uri="{9D8B030D-6E8A-4147-A177-3AD203B41FA5}">
                      <a16:colId xmlns:a16="http://schemas.microsoft.com/office/drawing/2014/main" val="165615422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1905634650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2652288977"/>
                    </a:ext>
                  </a:extLst>
                </a:gridCol>
                <a:gridCol w="2002972">
                  <a:extLst>
                    <a:ext uri="{9D8B030D-6E8A-4147-A177-3AD203B41FA5}">
                      <a16:colId xmlns:a16="http://schemas.microsoft.com/office/drawing/2014/main" val="4056967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SW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Paid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4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89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6346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10C055-329A-4AA8-85D9-54CCC1C77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671470"/>
              </p:ext>
            </p:extLst>
          </p:nvPr>
        </p:nvGraphicFramePr>
        <p:xfrm>
          <a:off x="618309" y="2929437"/>
          <a:ext cx="7733212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3303">
                  <a:extLst>
                    <a:ext uri="{9D8B030D-6E8A-4147-A177-3AD203B41FA5}">
                      <a16:colId xmlns:a16="http://schemas.microsoft.com/office/drawing/2014/main" val="165615422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1905634650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2652288977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74402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 Crosse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Paid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4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89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634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846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FDM guidelines for Emergency Erosion Control Mobilization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49E0E-7038-49DD-8BE6-B829C12B7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806347"/>
            <a:ext cx="8553450" cy="1590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FF9F9-C498-4D9D-A996-AE2191627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3616507"/>
            <a:ext cx="83248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51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2448</Words>
  <Application>Microsoft Office PowerPoint</Application>
  <PresentationFormat>On-screen Show (4:3)</PresentationFormat>
  <Paragraphs>338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Wingdings</vt:lpstr>
      <vt:lpstr>Wingdings 2</vt:lpstr>
      <vt:lpstr>Wingdings 3</vt:lpstr>
      <vt:lpstr>Concourse</vt:lpstr>
      <vt:lpstr>Erosion Control 2018</vt:lpstr>
      <vt:lpstr>Topics</vt:lpstr>
      <vt:lpstr>Binders</vt:lpstr>
      <vt:lpstr>Orders, Releases, &amp; Inspections  They’re all important</vt:lpstr>
      <vt:lpstr>Orders</vt:lpstr>
      <vt:lpstr>Orders</vt:lpstr>
      <vt:lpstr>FDM guidelines for Erosion Control Mobilization</vt:lpstr>
      <vt:lpstr>Mobilization, Erosion Control</vt:lpstr>
      <vt:lpstr>FDM guidelines for Emergency Erosion Control Mobilization</vt:lpstr>
      <vt:lpstr>Mobilization, Emergency Erosion Control</vt:lpstr>
      <vt:lpstr>EC Order Considerations</vt:lpstr>
      <vt:lpstr>Releases</vt:lpstr>
      <vt:lpstr>Releases</vt:lpstr>
      <vt:lpstr>Select Sites</vt:lpstr>
      <vt:lpstr>Erosion Mat</vt:lpstr>
      <vt:lpstr>Erosion Mat Usage  SW La Crosse Office Counties</vt:lpstr>
      <vt:lpstr>Erosion Mat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 Control 2018</dc:title>
  <dc:creator>Krall, Christine H - DOT</dc:creator>
  <cp:lastModifiedBy>Krall, Christine H - DOT</cp:lastModifiedBy>
  <cp:revision>48</cp:revision>
  <cp:lastPrinted>2018-02-26T18:34:04Z</cp:lastPrinted>
  <dcterms:created xsi:type="dcterms:W3CDTF">2018-01-12T16:40:08Z</dcterms:created>
  <dcterms:modified xsi:type="dcterms:W3CDTF">2018-02-26T18:42:51Z</dcterms:modified>
</cp:coreProperties>
</file>