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6"/>
  </p:notesMasterIdLst>
  <p:handoutMasterIdLst>
    <p:han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72" r:id="rId12"/>
    <p:sldId id="296" r:id="rId13"/>
    <p:sldId id="294" r:id="rId14"/>
    <p:sldId id="293" r:id="rId15"/>
    <p:sldId id="266" r:id="rId16"/>
    <p:sldId id="267" r:id="rId17"/>
    <p:sldId id="363" r:id="rId18"/>
    <p:sldId id="269" r:id="rId19"/>
    <p:sldId id="353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58" r:id="rId34"/>
    <p:sldId id="283" r:id="rId35"/>
    <p:sldId id="328" r:id="rId36"/>
    <p:sldId id="329" r:id="rId37"/>
    <p:sldId id="330" r:id="rId38"/>
    <p:sldId id="300" r:id="rId39"/>
    <p:sldId id="290" r:id="rId40"/>
    <p:sldId id="361" r:id="rId41"/>
    <p:sldId id="360" r:id="rId42"/>
    <p:sldId id="331" r:id="rId43"/>
    <p:sldId id="364" r:id="rId44"/>
    <p:sldId id="365" r:id="rId45"/>
    <p:sldId id="362" r:id="rId46"/>
    <p:sldId id="366" r:id="rId47"/>
    <p:sldId id="367" r:id="rId48"/>
    <p:sldId id="368" r:id="rId49"/>
    <p:sldId id="369" r:id="rId50"/>
    <p:sldId id="370" r:id="rId51"/>
    <p:sldId id="371" r:id="rId52"/>
    <p:sldId id="352" r:id="rId53"/>
    <p:sldId id="359" r:id="rId54"/>
    <p:sldId id="257" r:id="rId5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86"/>
    </p:cViewPr>
  </p:sorterViewPr>
  <p:notesViewPr>
    <p:cSldViewPr snapToGrid="0">
      <p:cViewPr varScale="1">
        <p:scale>
          <a:sx n="83" d="100"/>
          <a:sy n="83" d="100"/>
        </p:scale>
        <p:origin x="317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6D4B3B-65F2-4DDB-9B3C-6ADB3E80FB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FBD86-6A68-4D6D-B275-50A67858C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5C4A97-3A93-4E4B-A356-1256652EB47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9AA1F-B96D-43F6-B3DE-DE0242462B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F9BC9-C5DD-431F-B485-D4BD0BF85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A327BD-881B-49ED-BF23-41C87A798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32C11-DFAF-43F8-9BE7-3D3CB768952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CFCBFA-4ADD-4238-87AC-F598A375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Pages/doing-bus/eng-consultants/cnslt-rsrces/rdwy/mobile.aspx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3D6F3DD-B237-4316-B841-6286ED642436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27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Modifications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FIT merge and sends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Cannot make payment on items until </a:t>
            </a:r>
            <a:r>
              <a:rPr lang="en-US" dirty="0" err="1">
                <a:latin typeface="Arial" charset="0"/>
                <a:cs typeface="Arial" charset="0"/>
              </a:rPr>
              <a:t>cont</a:t>
            </a:r>
            <a:r>
              <a:rPr lang="en-US" dirty="0">
                <a:latin typeface="Arial" charset="0"/>
                <a:cs typeface="Arial" charset="0"/>
              </a:rPr>
              <a:t> mod is 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Multiple </a:t>
            </a:r>
            <a:r>
              <a:rPr lang="en-US" dirty="0" err="1">
                <a:latin typeface="Arial" charset="0"/>
                <a:cs typeface="Arial" charset="0"/>
              </a:rPr>
              <a:t>cont</a:t>
            </a:r>
            <a:r>
              <a:rPr lang="en-US" dirty="0">
                <a:latin typeface="Arial" charset="0"/>
                <a:cs typeface="Arial" charset="0"/>
              </a:rPr>
              <a:t> mod revisions could affect the net change dollar amount on the </a:t>
            </a:r>
            <a:r>
              <a:rPr lang="en-US" dirty="0" err="1">
                <a:latin typeface="Arial" charset="0"/>
                <a:cs typeface="Arial" charset="0"/>
              </a:rPr>
              <a:t>cont</a:t>
            </a:r>
            <a:r>
              <a:rPr lang="en-US" dirty="0">
                <a:latin typeface="Arial" charset="0"/>
                <a:cs typeface="Arial" charset="0"/>
              </a:rPr>
              <a:t> mod report.  Known </a:t>
            </a:r>
            <a:r>
              <a:rPr lang="en-US" dirty="0" err="1">
                <a:latin typeface="Arial" charset="0"/>
                <a:cs typeface="Arial" charset="0"/>
              </a:rPr>
              <a:t>FieldMgr</a:t>
            </a:r>
            <a:r>
              <a:rPr lang="en-US" dirty="0">
                <a:latin typeface="Arial" charset="0"/>
                <a:cs typeface="Arial" charset="0"/>
              </a:rPr>
              <a:t> issue.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3912122-070B-481D-B828-28FA97EBA93F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10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89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Considerations –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PEs should consider before generating and sending an estimate.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work with your Project Manager and your Contract Specialist to reduce the number of estimate denials that are taking place each day. Communication between all is the key!.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estimate denial cannot be avoided, the Project Engineer must follow the steps outlined on pages 20-21 of the Field Software User’s Guide for Construction Staff to roll back / delete the Estimate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FieldManager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make the appropriate changes and create / generate and send the replacement estimate.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3912122-070B-481D-B828-28FA97EBA93F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11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46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Negative Estimates – things to consider for Intermediate and Semi Final estimates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3912122-070B-481D-B828-28FA97EBA93F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12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41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very important to do backups!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FieldManager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database backup after 10 log outs.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initial backup is stored at  C:\ProgramData\FieldManager\database\Backup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additional backup can be saved on an external USB or hard drive too.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C9098A3-2DB9-40AB-9313-E4CC4C080C47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13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392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very important to do backups!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WisDOT RECOMMENDS weekly backups!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backup process backs up the FM, FIT and MIT databases.  Can work with BITS Level 2 ACM Support to setup backups to run from an USB or external hard drive.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Store the backup device offsite.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3912122-070B-481D-B828-28FA97EBA93F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14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237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data entry fields for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9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FIT requirements to merge and send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16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425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WPDES General Permit Dates in Project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17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91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need to transfer contract to another PL before Semi Final or Final, THESE STEPS MUST BE FOLLOWED.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Losing data because staff are missing the FIT transfer (export) and import steps affects Project Tracking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 to Field Software User’s Guide pages 28-30 for details.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baseline="0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18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68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varies from region to region.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Contract Specialist to ensure you are following the correct process.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outlined on page 34 of the 2018 Field Software User’s Guide for Construction Staff</a:t>
            </a:r>
          </a:p>
          <a:p>
            <a:endParaRPr lang="en-US" baseline="0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19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72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Provisions are included with your contract.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Computers must meet minimum hardware and software requirements or the construction software cannot be installed.  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hardware changes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software changes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Removed Local Program requirements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Computers must meet the minimum specifications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C9098A3-2DB9-40AB-9313-E4CC4C080C47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390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Used create IDR’s in the field on mobile devices.  </a:t>
            </a:r>
          </a:p>
          <a:p>
            <a:r>
              <a:rPr lang="en-US" dirty="0"/>
              <a:t>This is just like using </a:t>
            </a:r>
            <a:r>
              <a:rPr lang="en-US" dirty="0" err="1"/>
              <a:t>FieldBook</a:t>
            </a:r>
            <a:r>
              <a:rPr lang="en-US" dirty="0"/>
              <a:t> on a smart phone or tablet.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Project staff can enter item quantities, labor, equipment and weather on the mobile device at the construction 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C9098A3-2DB9-40AB-9313-E4CC4C080C47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20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903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Standalone versions of the CMM and Standard Spec can be download onto the device.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hlinkClick r:id="rId3"/>
              </a:rPr>
              <a:t>http://wisconsindot.gov/Pages/doing-bus/eng-consultants/cnslt-rsrces/rdwy/mobile.aspx</a:t>
            </a:r>
            <a:endParaRPr lang="en-US" sz="1800" dirty="0"/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  <a:p>
            <a:r>
              <a:rPr lang="en-US" dirty="0"/>
              <a:t>Staff can access their email on the device too.</a:t>
            </a:r>
          </a:p>
          <a:p>
            <a:endParaRPr lang="en-US" dirty="0"/>
          </a:p>
          <a:p>
            <a:r>
              <a:rPr lang="en-US" dirty="0"/>
              <a:t>Supports all popular smartphone and tablet OS.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C9098A3-2DB9-40AB-9313-E4CC4C080C47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21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954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dirty="0"/>
              <a:t>Download free app from the App Store, Google Play or the Windows Store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WisDOT pays an annual license fee for the “Bridge” communication software that syncs the app with the </a:t>
            </a:r>
            <a:r>
              <a:rPr lang="en-US" sz="2000" dirty="0" err="1"/>
              <a:t>FieldManager</a:t>
            </a:r>
            <a:r>
              <a:rPr lang="en-US" sz="2000" dirty="0"/>
              <a:t> contract.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Contact Adam </a:t>
            </a:r>
            <a:r>
              <a:rPr lang="en-US" sz="2000" dirty="0" err="1"/>
              <a:t>Bleskacek</a:t>
            </a:r>
            <a:r>
              <a:rPr lang="en-US" sz="2000" dirty="0"/>
              <a:t> or Annette Czerneski for setup and configuration instructions.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C9098A3-2DB9-40AB-9313-E4CC4C080C47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22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51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few slides are intended to briefly show</a:t>
            </a:r>
            <a:r>
              <a:rPr lang="en-US" baseline="0" dirty="0"/>
              <a:t> screen shots of the Mobile Inspector features</a:t>
            </a:r>
          </a:p>
          <a:p>
            <a:endParaRPr lang="en-US" baseline="0" dirty="0"/>
          </a:p>
          <a:p>
            <a:r>
              <a:rPr lang="en-US" dirty="0"/>
              <a:t>Contract Screen shows contract that was sent automatically from the FieldManager contract computer.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23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270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Contract Items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3D6F3DD-B237-4316-B841-6286ED642436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24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362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new IDR report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654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Postings</a:t>
            </a:r>
            <a:r>
              <a:rPr lang="en-US" baseline="0" dirty="0"/>
              <a:t> to the IDR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26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669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Equipment to the IDR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27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909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personnel to the IDR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28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0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 Report to automatically send it to the FieldManager contract computer.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29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37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Arial" charset="0"/>
                <a:cs typeface="Arial" charset="0"/>
              </a:rPr>
              <a:t>WisDOT Staff</a:t>
            </a:r>
          </a:p>
          <a:p>
            <a:r>
              <a:rPr lang="en-US" dirty="0">
                <a:latin typeface="Arial" charset="0"/>
                <a:cs typeface="Arial" charset="0"/>
              </a:rPr>
              <a:t>ACM Applications update – will be installed automatically</a:t>
            </a:r>
          </a:p>
          <a:p>
            <a:r>
              <a:rPr lang="en-US" dirty="0">
                <a:latin typeface="Arial" charset="0"/>
                <a:cs typeface="Arial" charset="0"/>
              </a:rPr>
              <a:t>FIT – Updates will be installed automatically</a:t>
            </a:r>
          </a:p>
          <a:p>
            <a:r>
              <a:rPr lang="en-US" dirty="0">
                <a:latin typeface="Arial" charset="0"/>
                <a:cs typeface="Arial" charset="0"/>
              </a:rPr>
              <a:t>MIT – Updates will be installed automatically</a:t>
            </a:r>
          </a:p>
          <a:p>
            <a:r>
              <a:rPr lang="en-US" dirty="0" err="1">
                <a:latin typeface="Arial" charset="0"/>
                <a:cs typeface="Arial" charset="0"/>
              </a:rPr>
              <a:t>FieldManager</a:t>
            </a:r>
            <a:r>
              <a:rPr lang="en-US" dirty="0">
                <a:latin typeface="Arial" charset="0"/>
                <a:cs typeface="Arial" charset="0"/>
              </a:rPr>
              <a:t> – Project Engineer </a:t>
            </a:r>
            <a:r>
              <a:rPr lang="en-US" b="1" dirty="0">
                <a:latin typeface="Arial" charset="0"/>
                <a:cs typeface="Arial" charset="0"/>
              </a:rPr>
              <a:t>MUST</a:t>
            </a:r>
            <a:r>
              <a:rPr lang="en-US" dirty="0">
                <a:latin typeface="Arial" charset="0"/>
                <a:cs typeface="Arial" charset="0"/>
              </a:rPr>
              <a:t> import ACP file for all databases (instructions will be provided through the Contract Specialists)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cs typeface="Arial" charset="0"/>
              </a:rPr>
              <a:t>Consultant Staff</a:t>
            </a:r>
          </a:p>
          <a:p>
            <a:r>
              <a:rPr lang="en-US" dirty="0">
                <a:latin typeface="Arial" charset="0"/>
                <a:cs typeface="Arial" charset="0"/>
              </a:rPr>
              <a:t>(Instructions will be provided through the Contract Specialists / local admin rights required)</a:t>
            </a:r>
          </a:p>
          <a:p>
            <a:r>
              <a:rPr lang="en-US" dirty="0">
                <a:latin typeface="Arial" charset="0"/>
                <a:cs typeface="Arial" charset="0"/>
              </a:rPr>
              <a:t>ACM Applications update – Project Engineer MUST run exe to install updates</a:t>
            </a:r>
          </a:p>
          <a:p>
            <a:r>
              <a:rPr lang="en-US" dirty="0" err="1">
                <a:latin typeface="Arial" charset="0"/>
                <a:cs typeface="Arial" charset="0"/>
              </a:rPr>
              <a:t>FieldManager</a:t>
            </a:r>
            <a:r>
              <a:rPr lang="en-US" dirty="0">
                <a:latin typeface="Arial" charset="0"/>
                <a:cs typeface="Arial" charset="0"/>
              </a:rPr>
              <a:t> – Project Engineer MUST import ACP file for all databases</a:t>
            </a:r>
          </a:p>
          <a:p>
            <a:r>
              <a:rPr lang="en-US" dirty="0">
                <a:latin typeface="Arial" charset="0"/>
                <a:cs typeface="Arial" charset="0"/>
              </a:rPr>
              <a:t>FIT – Project Engineer MUST download and install updates</a:t>
            </a:r>
          </a:p>
          <a:p>
            <a:r>
              <a:rPr lang="en-US" dirty="0">
                <a:latin typeface="Arial" charset="0"/>
                <a:cs typeface="Arial" charset="0"/>
              </a:rPr>
              <a:t>MIT – Project Engineer MUST run exe to install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C9098A3-2DB9-40AB-9313-E4CC4C080C47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691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being sent to </a:t>
            </a:r>
            <a:r>
              <a:rPr lang="en-US" dirty="0" err="1"/>
              <a:t>FieldManger</a:t>
            </a:r>
            <a:r>
              <a:rPr lang="en-US" dirty="0"/>
              <a:t> through the “Cloud”</a:t>
            </a:r>
            <a:endParaRPr lang="en-US" baseline="0" dirty="0"/>
          </a:p>
          <a:p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Shows list of IDRs in FieldManager.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Note that the “Origin” field will display where the IDR was created.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C379E4E-7A98-48B3-A59A-AFF9403E14A5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30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95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3D6F3DD-B237-4316-B841-6286ED642436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31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2777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8739B20-96C9-4C60-93EF-FAF6E01A1C06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32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439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D28FF9E-D987-4E40-904A-D3B0D627494E}" type="slidenum">
              <a:rPr lang="en-US" sz="1800" kern="0">
                <a:solidFill>
                  <a:sysClr val="windowText" lastClr="000000"/>
                </a:solidFill>
                <a:latin typeface="Calibri" panose="020F0502020204030204"/>
              </a:rPr>
              <a:pPr defTabSz="931774">
                <a:defRPr/>
              </a:pPr>
              <a:t>33</a:t>
            </a:fld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030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D28FF9E-D987-4E40-904A-D3B0D627494E}" type="slidenum">
              <a:rPr lang="en-US" sz="1800" kern="0">
                <a:solidFill>
                  <a:sysClr val="windowText" lastClr="000000"/>
                </a:solidFill>
                <a:latin typeface="Calibri" panose="020F0502020204030204"/>
              </a:rPr>
              <a:pPr defTabSz="931774">
                <a:defRPr/>
              </a:pPr>
              <a:t>34</a:t>
            </a:fld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7097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D28FF9E-D987-4E40-904A-D3B0D627494E}" type="slidenum">
              <a:rPr lang="en-US" sz="1800" kern="0">
                <a:solidFill>
                  <a:sysClr val="windowText" lastClr="000000"/>
                </a:solidFill>
                <a:latin typeface="Calibri" panose="020F0502020204030204"/>
              </a:rPr>
              <a:pPr defTabSz="931774">
                <a:defRPr/>
              </a:pPr>
              <a:t>35</a:t>
            </a:fld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81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8739B20-96C9-4C60-93EF-FAF6E01A1C06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36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63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8739B20-96C9-4C60-93EF-FAF6E01A1C06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37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433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9B20-96C9-4C60-93EF-FAF6E01A1C0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247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9B20-96C9-4C60-93EF-FAF6E01A1C0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859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to contact to schedule appointments for NEW installs AND migrations (staff receiving a new PC):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1 – July 31, 2018 – Project Engineer calls or emails BITS L2 ACM Support Staff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1, 2018 – January 31, 2019 – Project Engineer calls the IT Service Desk to schedule appointments.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- BITS project to account for time to complete installs.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administrative rights required for ALL software installs.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WisDOT IT Service Desk for all software issues.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3912122-070B-481D-B828-28FA97EBA93F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246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BFA-4ADD-4238-87AC-F598A375D2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2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CBFA-4ADD-4238-87AC-F598A375D2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29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8739B20-96C9-4C60-93EF-FAF6E01A1C06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50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97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9B20-96C9-4C60-93EF-FAF6E01A1C0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858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1643886-938E-412C-8642-C6867C09FD0F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52</a:t>
            </a:fld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15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Updated for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Used in conjunction with the Region Construction Administration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Covers how to enter data into </a:t>
            </a:r>
            <a:r>
              <a:rPr lang="en-US" dirty="0" err="1">
                <a:latin typeface="Arial" charset="0"/>
                <a:cs typeface="Arial" charset="0"/>
              </a:rPr>
              <a:t>FieldManager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Fieldbook</a:t>
            </a:r>
            <a:r>
              <a:rPr lang="en-US" dirty="0">
                <a:latin typeface="Arial" charset="0"/>
                <a:cs typeface="Arial" charset="0"/>
              </a:rPr>
              <a:t>, FIT and MIT.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NEW - How to install and configure Mobile Inspector.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Found under Pantry2018\</a:t>
            </a:r>
            <a:r>
              <a:rPr lang="en-US" dirty="0" err="1">
                <a:latin typeface="Arial" charset="0"/>
                <a:cs typeface="Arial" charset="0"/>
              </a:rPr>
              <a:t>StatewideManualsAndGuides</a:t>
            </a:r>
            <a:r>
              <a:rPr lang="en-US" dirty="0">
                <a:latin typeface="Arial" charset="0"/>
                <a:cs typeface="Arial" charset="0"/>
              </a:rPr>
              <a:t> folder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Shortcut in WisDOT Shortcuts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Bookmarks to locate info quickly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Searchable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C9098A3-2DB9-40AB-9313-E4CC4C080C47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67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Reasons to contact Region Contract Specialists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EF29A2D-1387-465B-985C-CB6E6B84B504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6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20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Reasons to contact AASHTOWare Project Admins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EF29A2D-1387-465B-985C-CB6E6B84B504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7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29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use Time Suspend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Controls 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Suspend event must have a corresponding Time Resume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exceeded – check with CS to see if you should create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3912122-070B-481D-B828-28FA97EBA93F}" type="slidenum">
              <a:rPr lang="en-US" sz="1100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43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Mod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PEs will not have PMs approved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mods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FieldNet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ALWAYS RESPOND “NO” to “Does this need your supervisor’s approval?”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12122-070B-481D-B828-28FA97EBA93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3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11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aseline="0">
                <a:latin typeface="Arial Unicode MS" pitchFamily="34" charset="-128"/>
              </a:defRPr>
            </a:lvl1pPr>
            <a:lvl2pPr>
              <a:defRPr sz="2500" baseline="0">
                <a:latin typeface="Arial Unicode MS" pitchFamily="34" charset="-128"/>
              </a:defRPr>
            </a:lvl2pPr>
            <a:lvl3pPr>
              <a:defRPr sz="2500" baseline="0">
                <a:latin typeface="Arial Unicode MS" pitchFamily="34" charset="-128"/>
              </a:defRPr>
            </a:lvl3pPr>
            <a:lvl4pPr>
              <a:defRPr sz="2500" baseline="0">
                <a:latin typeface="Arial Unicode MS" pitchFamily="34" charset="-128"/>
              </a:defRPr>
            </a:lvl4pPr>
            <a:lvl5pPr>
              <a:defRPr sz="2500" baseline="0">
                <a:latin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20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6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10972800" cy="3873500"/>
          </a:xfrm>
        </p:spPr>
        <p:txBody>
          <a:bodyPr/>
          <a:lstStyle>
            <a:lvl1pPr marL="365125" indent="-255588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1pPr>
            <a:lvl2pPr marL="620713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2pPr>
            <a:lvl3pPr marL="858838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3pPr>
            <a:lvl4pPr marL="1143000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4pPr>
            <a:lvl5pPr marL="1371600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304800"/>
            <a:ext cx="10972800" cy="1143000"/>
          </a:xfrm>
        </p:spPr>
        <p:txBody>
          <a:bodyPr rtlCol="0"/>
          <a:lstStyle>
            <a:lvl1pPr>
              <a:defRPr sz="320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77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8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521" y="4256795"/>
            <a:ext cx="6637867" cy="992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311" y="2204863"/>
            <a:ext cx="8520289" cy="20519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39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37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11" y="1557867"/>
            <a:ext cx="11540297" cy="5104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186334" y="63789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30CD1A-6BDB-459C-834D-CA4E329276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604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10" y="1573696"/>
            <a:ext cx="5624689" cy="50976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9543" y="1573696"/>
            <a:ext cx="5727441" cy="50976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51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760" y="1557867"/>
            <a:ext cx="7604448" cy="5094860"/>
          </a:xfrm>
        </p:spPr>
        <p:txBody>
          <a:bodyPr/>
          <a:lstStyle>
            <a:lvl1pPr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911" y="1557867"/>
            <a:ext cx="3935848" cy="50948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6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92188" y="1557338"/>
            <a:ext cx="10207625" cy="482123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3720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968829" y="1557868"/>
            <a:ext cx="10254343" cy="4821060"/>
          </a:xfrm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898326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40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7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2444620"/>
            <a:ext cx="7362825" cy="2528596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Name, Title and </a:t>
            </a:r>
            <a:r>
              <a:rPr lang="en-US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87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08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2"/>
            <a:ext cx="3556000" cy="365125"/>
          </a:xfrm>
          <a:prstGeom prst="rect">
            <a:avLst/>
          </a:prstGeom>
        </p:spPr>
        <p:txBody>
          <a:bodyPr/>
          <a:lstStyle/>
          <a:p>
            <a:fld id="{0AC9E2EF-523E-40B3-9192-B13DEFEA6A6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2" y="6248208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A92152-73F1-4CE5-AC46-B75508228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aseline="0">
                <a:latin typeface="Arial Unicode MS" pitchFamily="34" charset="-128"/>
              </a:defRPr>
            </a:lvl1pPr>
            <a:lvl2pPr>
              <a:defRPr sz="2500" baseline="0">
                <a:latin typeface="Arial Unicode MS" pitchFamily="34" charset="-128"/>
              </a:defRPr>
            </a:lvl2pPr>
            <a:lvl3pPr>
              <a:defRPr sz="2500" baseline="0">
                <a:latin typeface="Arial Unicode MS" pitchFamily="34" charset="-128"/>
              </a:defRPr>
            </a:lvl3pPr>
            <a:lvl4pPr>
              <a:defRPr sz="2500" baseline="0">
                <a:latin typeface="Arial Unicode MS" pitchFamily="34" charset="-128"/>
              </a:defRPr>
            </a:lvl4pPr>
            <a:lvl5pPr>
              <a:defRPr sz="2500" baseline="0">
                <a:latin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67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aseline="0">
                <a:latin typeface="Arial Unicode MS" pitchFamily="34" charset="-128"/>
              </a:defRPr>
            </a:lvl1pPr>
            <a:lvl2pPr>
              <a:defRPr sz="2500" baseline="0">
                <a:latin typeface="Arial Unicode MS" pitchFamily="34" charset="-128"/>
              </a:defRPr>
            </a:lvl2pPr>
            <a:lvl3pPr>
              <a:defRPr sz="2500" baseline="0">
                <a:latin typeface="Arial Unicode MS" pitchFamily="34" charset="-128"/>
              </a:defRPr>
            </a:lvl3pPr>
            <a:lvl4pPr>
              <a:defRPr sz="2500" baseline="0">
                <a:latin typeface="Arial Unicode MS" pitchFamily="34" charset="-128"/>
              </a:defRPr>
            </a:lvl4pPr>
            <a:lvl5pPr>
              <a:defRPr sz="2500" baseline="0">
                <a:latin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5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aseline="0">
                <a:latin typeface="Arial Unicode MS" pitchFamily="34" charset="-128"/>
              </a:defRPr>
            </a:lvl1pPr>
            <a:lvl2pPr>
              <a:defRPr sz="2500" baseline="0">
                <a:latin typeface="Arial Unicode MS" pitchFamily="34" charset="-128"/>
              </a:defRPr>
            </a:lvl2pPr>
            <a:lvl3pPr>
              <a:defRPr sz="2500" baseline="0">
                <a:latin typeface="Arial Unicode MS" pitchFamily="34" charset="-128"/>
              </a:defRPr>
            </a:lvl3pPr>
            <a:lvl4pPr>
              <a:defRPr sz="2500" baseline="0">
                <a:latin typeface="Arial Unicode MS" pitchFamily="34" charset="-128"/>
              </a:defRPr>
            </a:lvl4pPr>
            <a:lvl5pPr>
              <a:defRPr sz="2500" baseline="0">
                <a:latin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35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0" y="4898571"/>
            <a:ext cx="12192000" cy="20198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12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76400"/>
            <a:ext cx="109728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0670" y="5757847"/>
            <a:ext cx="942270" cy="891767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16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09E6-C303-4097-A811-7BB0A510952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B568-91BE-404C-ACCB-8E282C570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11" y="354542"/>
            <a:ext cx="8291689" cy="1203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11" y="1564372"/>
            <a:ext cx="11335024" cy="5107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6334" y="63789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7C27-FE5D-42D9-AB12-5070DA0D8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2136776" y="444741"/>
            <a:ext cx="8531224" cy="544419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2F9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77686" y="2222242"/>
            <a:ext cx="7772400" cy="300564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b="1" dirty="0"/>
              <a:t>David Castleberg, P.E.</a:t>
            </a:r>
          </a:p>
          <a:p>
            <a:pPr marL="0" indent="0">
              <a:lnSpc>
                <a:spcPts val="3120"/>
              </a:lnSpc>
              <a:spcAft>
                <a:spcPts val="1800"/>
              </a:spcAft>
              <a:buNone/>
              <a:defRPr/>
            </a:pPr>
            <a:r>
              <a:rPr lang="en-US" sz="2800" dirty="0"/>
              <a:t>Design &amp; Construction Technologies Supervisor</a:t>
            </a:r>
          </a:p>
          <a:p>
            <a:pPr marL="0" indent="0">
              <a:buNone/>
              <a:defRPr/>
            </a:pPr>
            <a:r>
              <a:rPr lang="en-US" sz="2500" u="sng" dirty="0"/>
              <a:t>david.castleberg@dot.wi.gov</a:t>
            </a:r>
            <a:endParaRPr lang="en-US" sz="2500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500" dirty="0"/>
              <a:t>(608) 264-7606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7686" y="545841"/>
            <a:ext cx="8229600" cy="1143000"/>
          </a:xfrm>
        </p:spPr>
        <p:txBody>
          <a:bodyPr>
            <a:normAutofit/>
          </a:bodyPr>
          <a:lstStyle/>
          <a:p>
            <a:pPr rtl="0" eaLnBrk="1" fontAlgn="base" latinLnBrk="0" hangingPunct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rPr>
              <a:t>2018 Field Application Updates</a:t>
            </a:r>
          </a:p>
        </p:txBody>
      </p:sp>
    </p:spTree>
    <p:extLst>
      <p:ext uri="{BB962C8B-B14F-4D97-AF65-F5344CB8AC3E}">
        <p14:creationId xmlns:p14="http://schemas.microsoft.com/office/powerpoint/2010/main" val="213697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08000" y="942639"/>
            <a:ext cx="10371494" cy="4515763"/>
          </a:xfrm>
        </p:spPr>
        <p:txBody>
          <a:bodyPr/>
          <a:lstStyle/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Merge and send FIT data each time you change the status of a contract modification to keep CAS and Project Tracking up-to-date.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Approvals are requested based on region specific guidelines.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When generated, item quantity changes can be included on IDRs but will not be included on an estimate until the contract modification is approved.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Multiple revision issue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net change dollar amount of the contract modification may not match the total for the item changes for all projects. 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Known </a:t>
            </a:r>
            <a:r>
              <a:rPr lang="en-US" sz="2000" dirty="0" err="1"/>
              <a:t>FieldManager</a:t>
            </a:r>
            <a:r>
              <a:rPr lang="en-US" sz="2000" dirty="0"/>
              <a:t> issue. 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Contact Annette Czerneski or Adam Bleskacek, the AASHTOWare Project Administrators, for assistance.</a:t>
            </a:r>
            <a:br>
              <a:rPr lang="en-US" sz="1800" dirty="0"/>
            </a:br>
            <a:endParaRPr lang="en-US" sz="18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6220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FieldManager</a:t>
            </a:r>
            <a:r>
              <a:rPr lang="en-US" sz="2600" dirty="0"/>
              <a:t> v5.3a Contract Modification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83723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08000" y="912002"/>
            <a:ext cx="10838024" cy="475167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Notice to Proceed</a:t>
            </a:r>
            <a:r>
              <a:rPr lang="en-US" sz="2000" dirty="0"/>
              <a:t> date on the contract Doc Gen tab for first estimate. Contact the CS if it is missing.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IDR</a:t>
            </a:r>
            <a:r>
              <a:rPr lang="en-US" sz="2000" dirty="0"/>
              <a:t>s and </a:t>
            </a:r>
            <a:r>
              <a:rPr lang="en-US" sz="2000" b="1" dirty="0"/>
              <a:t>Daily Diaries</a:t>
            </a:r>
            <a:r>
              <a:rPr lang="en-US" sz="2000" dirty="0"/>
              <a:t> MUST be generated.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Retainer</a:t>
            </a:r>
            <a:r>
              <a:rPr lang="en-US" sz="2000" dirty="0"/>
              <a:t> reduced? Contact the CS prior to creating an estimate.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Site Event </a:t>
            </a:r>
            <a:r>
              <a:rPr lang="en-US" sz="2000" dirty="0"/>
              <a:t>to suspend or resume </a:t>
            </a:r>
            <a:r>
              <a:rPr lang="en-US" sz="2000" i="1" dirty="0"/>
              <a:t>time (not work) </a:t>
            </a:r>
            <a:r>
              <a:rPr lang="en-US" sz="2000" dirty="0"/>
              <a:t>prior to estimate creation.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Contract Modification </a:t>
            </a:r>
            <a:r>
              <a:rPr lang="en-US" sz="2000" dirty="0"/>
              <a:t>to extend contract time and avoid liquidated damages.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Time Charges Stop</a:t>
            </a:r>
            <a:r>
              <a:rPr lang="en-US" sz="2000" dirty="0"/>
              <a:t> date required to avoid liquidated damages.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Estimate Comments </a:t>
            </a:r>
            <a:r>
              <a:rPr lang="en-US" sz="2000" dirty="0"/>
              <a:t>are </a:t>
            </a:r>
            <a:r>
              <a:rPr lang="en-US" sz="2000" i="1" dirty="0"/>
              <a:t>required, </a:t>
            </a:r>
            <a:r>
              <a:rPr lang="en-US" sz="2000" dirty="0"/>
              <a:t>include date range of work completed for this estimate plus other comments required by the region (60 character limit).</a:t>
            </a:r>
            <a:endParaRPr lang="en-US" sz="2000" b="1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AND Remember to Communicate</a:t>
            </a:r>
            <a:r>
              <a:rPr lang="en-US" sz="2000" dirty="0"/>
              <a:t> with your PM and CS if the estimate may involve something out of the ordinary. Plan ahead and avoid estimate errors.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-3107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FieldManager</a:t>
            </a:r>
            <a:r>
              <a:rPr lang="en-US" sz="2600" dirty="0"/>
              <a:t> v5.3a Estimate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942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08000" y="1101267"/>
            <a:ext cx="10520784" cy="3873500"/>
          </a:xfrm>
        </p:spPr>
        <p:txBody>
          <a:bodyPr/>
          <a:lstStyle/>
          <a:p>
            <a:pPr lvl="0" hangingPunct="0">
              <a:spcBef>
                <a:spcPts val="0"/>
              </a:spcBef>
              <a:spcAft>
                <a:spcPts val="1800"/>
              </a:spcAft>
            </a:pPr>
            <a:r>
              <a:rPr lang="en-US" sz="2100" dirty="0"/>
              <a:t>If the quantities are incorrect, do not generate the estimate!  Close the estimate and make the corrections in the IDRs. Regenerate the IDRs and recreate the estimate.</a:t>
            </a:r>
          </a:p>
          <a:p>
            <a:pPr lvl="0" hangingPunct="0">
              <a:spcBef>
                <a:spcPts val="0"/>
              </a:spcBef>
              <a:spcAft>
                <a:spcPts val="1800"/>
              </a:spcAft>
            </a:pPr>
            <a:r>
              <a:rPr lang="en-US" sz="2100" dirty="0"/>
              <a:t>If the total dollar amount of the estimate is a negative amount, contact your Project Manager or Supervisor </a:t>
            </a:r>
            <a:r>
              <a:rPr lang="en-US" sz="2100" b="1" i="1" dirty="0"/>
              <a:t>prior </a:t>
            </a:r>
            <a:r>
              <a:rPr lang="en-US" sz="2100" dirty="0"/>
              <a:t>to generating and sending the estimate. Discuss how to handle this estimate with a negative payment.</a:t>
            </a:r>
          </a:p>
          <a:p>
            <a:pPr lvl="1" hangingPunct="0">
              <a:spcBef>
                <a:spcPts val="0"/>
              </a:spcBef>
              <a:spcAft>
                <a:spcPts val="600"/>
              </a:spcAft>
            </a:pPr>
            <a:r>
              <a:rPr lang="en-US" sz="2100" b="1" i="1" dirty="0"/>
              <a:t>Intermediate Estimates</a:t>
            </a:r>
            <a:r>
              <a:rPr lang="en-US" sz="2100" dirty="0"/>
              <a:t> - In most cases, these should not be negative. If possible, do not generate the estimate until there are enough work items to create a positive payment. </a:t>
            </a:r>
          </a:p>
          <a:p>
            <a:pPr lvl="1" hangingPunct="0">
              <a:spcBef>
                <a:spcPts val="0"/>
              </a:spcBef>
              <a:spcAft>
                <a:spcPts val="600"/>
              </a:spcAft>
            </a:pPr>
            <a:r>
              <a:rPr lang="en-US" sz="2100" b="1" i="1" dirty="0"/>
              <a:t>Semi Final Estimates</a:t>
            </a:r>
            <a:r>
              <a:rPr lang="en-US" sz="2100" dirty="0"/>
              <a:t> - In most cases, these should not be negative, unless there will be enough retainage to later cover the negative amount with the final estimate. 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-3111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FieldManager</a:t>
            </a:r>
            <a:r>
              <a:rPr lang="en-US" sz="2600" dirty="0"/>
              <a:t> v5.3a Negative Estimates</a:t>
            </a:r>
          </a:p>
        </p:txBody>
      </p:sp>
    </p:spTree>
    <p:extLst>
      <p:ext uri="{BB962C8B-B14F-4D97-AF65-F5344CB8AC3E}">
        <p14:creationId xmlns:p14="http://schemas.microsoft.com/office/powerpoint/2010/main" val="405033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08000" y="1032335"/>
            <a:ext cx="8229600" cy="38735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Prompt appears after logging out of </a:t>
            </a:r>
            <a:r>
              <a:rPr lang="en-US" sz="2400" dirty="0" err="1"/>
              <a:t>FieldManager</a:t>
            </a:r>
            <a:r>
              <a:rPr lang="en-US" sz="2400" dirty="0"/>
              <a:t> database 10 times. 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This process backs up the </a:t>
            </a:r>
            <a:r>
              <a:rPr lang="en-US" sz="2400" dirty="0" err="1"/>
              <a:t>FieldManager</a:t>
            </a:r>
            <a:r>
              <a:rPr lang="en-US" sz="2400" dirty="0"/>
              <a:t> database only.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First copy stored on local C: drive.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Can save an additional copy on external backup device.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-3113"/>
            <a:ext cx="10972800" cy="1143000"/>
          </a:xfrm>
        </p:spPr>
        <p:txBody>
          <a:bodyPr>
            <a:normAutofit/>
          </a:bodyPr>
          <a:lstStyle/>
          <a:p>
            <a:r>
              <a:rPr lang="en-US" sz="2600" dirty="0" err="1"/>
              <a:t>FieldManager</a:t>
            </a:r>
            <a:r>
              <a:rPr lang="en-US" sz="2600" dirty="0"/>
              <a:t> v5.3a Backup</a:t>
            </a:r>
          </a:p>
        </p:txBody>
      </p:sp>
    </p:spTree>
    <p:extLst>
      <p:ext uri="{BB962C8B-B14F-4D97-AF65-F5344CB8AC3E}">
        <p14:creationId xmlns:p14="http://schemas.microsoft.com/office/powerpoint/2010/main" val="15647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08000" y="1032335"/>
            <a:ext cx="10972800" cy="38735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WisDOT RECOMMENDS weekly backups!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This process backs up ALL field application databases.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Steps to setup on an external device appear in the Field Software User’s Guide for Construction Staff.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Store the backup device offsite.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-3107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FieldManager</a:t>
            </a:r>
            <a:r>
              <a:rPr lang="en-US" sz="2600" dirty="0"/>
              <a:t>, FIT and MIT Database Backup Process</a:t>
            </a:r>
          </a:p>
        </p:txBody>
      </p:sp>
    </p:spTree>
    <p:extLst>
      <p:ext uri="{BB962C8B-B14F-4D97-AF65-F5344CB8AC3E}">
        <p14:creationId xmlns:p14="http://schemas.microsoft.com/office/powerpoint/2010/main" val="372265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034475"/>
            <a:ext cx="11299756" cy="465543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sz="1800" dirty="0"/>
              <a:t>DQI information for each project</a:t>
            </a:r>
          </a:p>
          <a:p>
            <a:pPr lvl="0" hangingPunct="0">
              <a:spcBef>
                <a:spcPts val="500"/>
              </a:spcBef>
              <a:spcAft>
                <a:spcPts val="200"/>
              </a:spcAft>
            </a:pPr>
            <a:r>
              <a:rPr lang="en-US" sz="1800" dirty="0"/>
              <a:t>Explanation of Variation report - Item variation entered in </a:t>
            </a:r>
            <a:r>
              <a:rPr lang="en-US" sz="1800" dirty="0" err="1"/>
              <a:t>FieldManager</a:t>
            </a:r>
            <a:r>
              <a:rPr lang="en-US" sz="1800" dirty="0"/>
              <a:t> under the Project Items | Documentation tab</a:t>
            </a:r>
          </a:p>
          <a:p>
            <a:pPr lvl="1" hangingPunct="0">
              <a:spcBef>
                <a:spcPts val="500"/>
              </a:spcBef>
              <a:spcAft>
                <a:spcPts val="200"/>
              </a:spcAft>
            </a:pPr>
            <a:r>
              <a:rPr lang="en-US" sz="1700" dirty="0"/>
              <a:t>Notes field - Explanation for the variation between the quantities.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sz="1800" dirty="0"/>
              <a:t>Acceptance Reporting</a:t>
            </a:r>
          </a:p>
          <a:p>
            <a:pPr lvl="1">
              <a:spcBef>
                <a:spcPts val="500"/>
              </a:spcBef>
              <a:spcAft>
                <a:spcPts val="200"/>
              </a:spcAft>
            </a:pPr>
            <a:r>
              <a:rPr lang="en-US" sz="1700" dirty="0"/>
              <a:t>Punch List Completed Date</a:t>
            </a:r>
          </a:p>
          <a:p>
            <a:pPr lvl="1">
              <a:spcBef>
                <a:spcPts val="500"/>
              </a:spcBef>
              <a:spcAft>
                <a:spcPts val="200"/>
              </a:spcAft>
            </a:pPr>
            <a:r>
              <a:rPr lang="en-US" sz="1700" dirty="0"/>
              <a:t>ECIP Information (if required)</a:t>
            </a:r>
          </a:p>
          <a:p>
            <a:pPr lvl="1">
              <a:spcBef>
                <a:spcPts val="500"/>
              </a:spcBef>
              <a:spcAft>
                <a:spcPts val="200"/>
              </a:spcAft>
            </a:pPr>
            <a:r>
              <a:rPr lang="en-US" sz="1700" dirty="0"/>
              <a:t>Plant Establishment Periods (if required)</a:t>
            </a:r>
          </a:p>
          <a:p>
            <a:pPr lvl="1">
              <a:spcBef>
                <a:spcPts val="500"/>
              </a:spcBef>
              <a:spcAft>
                <a:spcPts val="200"/>
              </a:spcAft>
            </a:pPr>
            <a:r>
              <a:rPr lang="en-US" sz="1700" dirty="0"/>
              <a:t>If a claim is submitted, Submission of Claim Date</a:t>
            </a:r>
            <a:br>
              <a:rPr lang="en-US" sz="1700" dirty="0"/>
            </a:br>
            <a:r>
              <a:rPr lang="en-US" sz="1700" dirty="0"/>
              <a:t>is required.</a:t>
            </a:r>
          </a:p>
          <a:p>
            <a:pPr lvl="1">
              <a:spcBef>
                <a:spcPts val="500"/>
              </a:spcBef>
              <a:spcAft>
                <a:spcPts val="200"/>
              </a:spcAft>
            </a:pPr>
            <a:r>
              <a:rPr lang="en-US" sz="1800" dirty="0"/>
              <a:t>Other fields as required.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sz="1800" dirty="0"/>
              <a:t>Staff / Field Office information</a:t>
            </a:r>
          </a:p>
          <a:p>
            <a:pPr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dirty="0"/>
              <a:t>Warranty information, if applicable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3113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/>
              <a:t>Field Information Tracking (FIT)</a:t>
            </a:r>
            <a:br>
              <a:rPr lang="en-US" sz="2600" dirty="0"/>
            </a:br>
            <a:r>
              <a:rPr lang="en-US" sz="2300" dirty="0">
                <a:effectLst/>
              </a:rPr>
              <a:t>Required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32E89-F59B-41B2-A510-41808D8D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44" y="2743200"/>
            <a:ext cx="5328412" cy="37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6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794222"/>
            <a:ext cx="8229600" cy="3873500"/>
          </a:xfrm>
        </p:spPr>
        <p:txBody>
          <a:bodyPr/>
          <a:lstStyle/>
          <a:p>
            <a:pPr marL="109538" indent="0">
              <a:spcAft>
                <a:spcPts val="600"/>
              </a:spcAft>
              <a:buNone/>
              <a:defRPr/>
            </a:pPr>
            <a:r>
              <a:rPr lang="en-US" sz="2200" dirty="0"/>
              <a:t>Requirements to merge and send data: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the ECIP is approved.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contract time starts.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a contract modification is </a:t>
            </a:r>
            <a:r>
              <a:rPr lang="en-US" sz="2000" b="1" i="1" dirty="0"/>
              <a:t>created.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a contract modification is</a:t>
            </a:r>
            <a:r>
              <a:rPr lang="en-US" sz="2000" b="1" i="1" dirty="0"/>
              <a:t> approved.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work is completed on the contract.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a DQI report is completed.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an estimate is submitted.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claim is submitted.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the punch list is completed.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When entries are made on the Staff / Field Office tab.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Weekly, at a minimum, for labor compliance reviews.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68432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/>
              <a:t>Field Information Tracking (FIT)</a:t>
            </a:r>
          </a:p>
        </p:txBody>
      </p:sp>
    </p:spTree>
    <p:extLst>
      <p:ext uri="{BB962C8B-B14F-4D97-AF65-F5344CB8AC3E}">
        <p14:creationId xmlns:p14="http://schemas.microsoft.com/office/powerpoint/2010/main" val="329479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20424"/>
            <a:ext cx="6508620" cy="38735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/>
              <a:t>General Permit issued by DNR 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Only required for projects with an acre or greater of ground disturbance.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NOI is submitted by design team at DNR final concurrence (online e-permitting system). </a:t>
            </a:r>
          </a:p>
          <a:p>
            <a:pPr lvl="0">
              <a:spcAft>
                <a:spcPts val="600"/>
              </a:spcAft>
            </a:pPr>
            <a:r>
              <a:rPr lang="en-US" sz="2000" dirty="0"/>
              <a:t>NOT is submitted by construction team at 70% permanent vegetation establishment (PDF form and instructions are located in pantry).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Project Manager to notify Contract Specialist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Permit Coverage Start Date (NOI)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Notice of Termination 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Dates entered in Project Tracking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4940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Project Tracking: WPDES General Permit dates- </a:t>
            </a:r>
            <a:r>
              <a:rPr lang="en-US" sz="2800" dirty="0">
                <a:solidFill>
                  <a:srgbClr val="FF0000"/>
                </a:solidFill>
              </a:rPr>
              <a:t>NEW for 2018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="0" dirty="0">
                <a:solidFill>
                  <a:schemeClr val="tx1"/>
                </a:solidFill>
              </a:rPr>
              <a:t>isconsin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="0" dirty="0">
                <a:solidFill>
                  <a:schemeClr val="tx1"/>
                </a:solidFill>
              </a:rPr>
              <a:t>ollutant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b="0" dirty="0">
                <a:solidFill>
                  <a:schemeClr val="tx1"/>
                </a:solidFill>
              </a:rPr>
              <a:t>ischarge 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b="0" dirty="0">
                <a:solidFill>
                  <a:schemeClr val="tx1"/>
                </a:solidFill>
              </a:rPr>
              <a:t>limination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b="0" dirty="0">
                <a:solidFill>
                  <a:schemeClr val="tx1"/>
                </a:solidFill>
              </a:rPr>
              <a:t>ystem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F2386-B8D3-4A6D-8AA6-5CB22252F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114" y="1669407"/>
            <a:ext cx="5023580" cy="3371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2057A-DB6B-49C1-B93D-E4299E20D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205" y="4328498"/>
            <a:ext cx="4529103" cy="142533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87A84D-90F9-4B1F-AEF6-173C7EE7A5F8}"/>
              </a:ext>
            </a:extLst>
          </p:cNvPr>
          <p:cNvCxnSpPr>
            <a:cxnSpLocks/>
          </p:cNvCxnSpPr>
          <p:nvPr/>
        </p:nvCxnSpPr>
        <p:spPr>
          <a:xfrm flipH="1">
            <a:off x="9199545" y="3868875"/>
            <a:ext cx="1242328" cy="70467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8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0" y="879893"/>
            <a:ext cx="10614090" cy="3873500"/>
          </a:xfrm>
        </p:spPr>
        <p:txBody>
          <a:bodyPr/>
          <a:lstStyle/>
          <a:p>
            <a:pPr marL="109537" indent="0">
              <a:spcBef>
                <a:spcPts val="600"/>
              </a:spcBef>
              <a:buNone/>
            </a:pPr>
            <a:r>
              <a:rPr lang="en-US" sz="2100" dirty="0"/>
              <a:t>In some regions, Project Engineers may be asked to transfer their </a:t>
            </a:r>
            <a:r>
              <a:rPr lang="en-US" sz="2100" dirty="0" err="1"/>
              <a:t>FieldManager</a:t>
            </a:r>
            <a:r>
              <a:rPr lang="en-US" sz="2100" dirty="0"/>
              <a:t> contract to a Project Manager or a region Finals PC before the semi-final or final estimate has been submitted. THESE STEPS MUST be followed to ensure FIT contract data is not lost:</a:t>
            </a:r>
          </a:p>
          <a:p>
            <a:pPr marL="849313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100" dirty="0"/>
              <a:t>Send and receive </a:t>
            </a:r>
            <a:r>
              <a:rPr lang="en-US" sz="2100" dirty="0" err="1"/>
              <a:t>FieldManager</a:t>
            </a:r>
            <a:r>
              <a:rPr lang="en-US" sz="2100" dirty="0"/>
              <a:t> mail.</a:t>
            </a:r>
          </a:p>
          <a:p>
            <a:pPr marL="849313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100" dirty="0"/>
              <a:t>Backup </a:t>
            </a:r>
            <a:r>
              <a:rPr lang="en-US" sz="2100" dirty="0" err="1"/>
              <a:t>FieldManager</a:t>
            </a:r>
            <a:r>
              <a:rPr lang="en-US" sz="2100" dirty="0"/>
              <a:t> and FIT databases.</a:t>
            </a:r>
          </a:p>
          <a:p>
            <a:pPr marL="849313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100" dirty="0"/>
              <a:t>Transfer FIT contract.</a:t>
            </a:r>
          </a:p>
          <a:p>
            <a:pPr marL="849313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100" dirty="0"/>
              <a:t>Transfer </a:t>
            </a:r>
            <a:r>
              <a:rPr lang="en-US" sz="2100" dirty="0" err="1"/>
              <a:t>FieldManager</a:t>
            </a:r>
            <a:r>
              <a:rPr lang="en-US" sz="2100" dirty="0"/>
              <a:t> contract.</a:t>
            </a:r>
          </a:p>
          <a:p>
            <a:pPr marL="849313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100" dirty="0"/>
              <a:t>Import </a:t>
            </a:r>
            <a:r>
              <a:rPr lang="en-US" sz="2100" dirty="0" err="1"/>
              <a:t>FieldManager</a:t>
            </a:r>
            <a:r>
              <a:rPr lang="en-US" sz="2100" dirty="0"/>
              <a:t> contract.</a:t>
            </a:r>
          </a:p>
          <a:p>
            <a:pPr marL="849313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100" dirty="0"/>
              <a:t>Import FIT contract.</a:t>
            </a:r>
          </a:p>
          <a:p>
            <a:pPr marL="136525" indent="0">
              <a:spcBef>
                <a:spcPts val="600"/>
              </a:spcBef>
              <a:buNone/>
            </a:pPr>
            <a:r>
              <a:rPr lang="en-US" sz="2100" dirty="0"/>
              <a:t>See pages 28-30 of the 2018 Field Software User’s Guide for Construction staff for detailed instructions.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43212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Transferring FieldManager and FIT Contracts</a:t>
            </a:r>
          </a:p>
        </p:txBody>
      </p:sp>
    </p:spTree>
    <p:extLst>
      <p:ext uri="{BB962C8B-B14F-4D97-AF65-F5344CB8AC3E}">
        <p14:creationId xmlns:p14="http://schemas.microsoft.com/office/powerpoint/2010/main" val="272002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0" y="764873"/>
            <a:ext cx="10884930" cy="3873500"/>
          </a:xfrm>
        </p:spPr>
        <p:txBody>
          <a:bodyPr/>
          <a:lstStyle/>
          <a:p>
            <a:pPr marL="109537" indent="0">
              <a:spcAft>
                <a:spcPts val="600"/>
              </a:spcAft>
              <a:buNone/>
            </a:pPr>
            <a:r>
              <a:rPr lang="en-US" sz="2100" dirty="0"/>
              <a:t>Each region handles the </a:t>
            </a:r>
            <a:r>
              <a:rPr lang="en-US" sz="2100" dirty="0" err="1"/>
              <a:t>FieldManager</a:t>
            </a:r>
            <a:r>
              <a:rPr lang="en-US" sz="2100" dirty="0"/>
              <a:t> contract archival process differently.  Work with your Project Manager and Contract Specialist to ensure you are completing the correct steps.</a:t>
            </a:r>
          </a:p>
          <a:p>
            <a:pPr marL="109537" indent="0">
              <a:spcAft>
                <a:spcPts val="400"/>
              </a:spcAft>
              <a:buNone/>
            </a:pPr>
            <a:r>
              <a:rPr lang="en-US" sz="2100" dirty="0"/>
              <a:t>Regions where the Project Engineer / Project Manager archive contracts: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sz="2100" dirty="0"/>
              <a:t>Contact your contract  specialist to ensure you are ready to archive your </a:t>
            </a:r>
            <a:r>
              <a:rPr lang="en-US" sz="2100" dirty="0" err="1"/>
              <a:t>FieldManager</a:t>
            </a:r>
            <a:r>
              <a:rPr lang="en-US" sz="2100" dirty="0"/>
              <a:t> contract.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sz="2100" dirty="0"/>
              <a:t>Send and receive </a:t>
            </a:r>
            <a:r>
              <a:rPr lang="en-US" sz="2100" dirty="0" err="1"/>
              <a:t>FieldManager</a:t>
            </a:r>
            <a:r>
              <a:rPr lang="en-US" sz="2100" dirty="0"/>
              <a:t> mail.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sz="2100" dirty="0"/>
              <a:t>Merge and send FIT contract data.</a:t>
            </a:r>
          </a:p>
          <a:p>
            <a:pPr marL="84931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100" dirty="0"/>
              <a:t>Archive FieldManager contract.</a:t>
            </a:r>
          </a:p>
          <a:p>
            <a:pPr marL="136525" indent="0">
              <a:buNone/>
            </a:pPr>
            <a:r>
              <a:rPr lang="en-US" sz="2100" dirty="0"/>
              <a:t>Regions that DO NOT have the Project Engineer archive contracts: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sz="2100" dirty="0"/>
              <a:t>If the Project Engineer DOES NOT archive their FieldManager contracts, follow the Transferring a Contract to Another FieldManager Computer steps on pages 28-30 of the Field Software User’s Guide for Construction Staff.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9604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Archiving </a:t>
            </a:r>
            <a:r>
              <a:rPr lang="en-US" sz="2800" dirty="0" err="1"/>
              <a:t>FieldManager</a:t>
            </a:r>
            <a:r>
              <a:rPr lang="en-US" sz="2800" dirty="0"/>
              <a:t> Contracts</a:t>
            </a:r>
          </a:p>
        </p:txBody>
      </p:sp>
    </p:spTree>
    <p:extLst>
      <p:ext uri="{BB962C8B-B14F-4D97-AF65-F5344CB8AC3E}">
        <p14:creationId xmlns:p14="http://schemas.microsoft.com/office/powerpoint/2010/main" val="386524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08000" y="1450848"/>
            <a:ext cx="3608832" cy="3657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No hardware changes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No software changes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sz="2000" dirty="0"/>
              <a:t>Removed Local Program requirements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Computers must meet </a:t>
            </a:r>
            <a:br>
              <a:rPr lang="en-US" sz="2000" dirty="0"/>
            </a:br>
            <a:r>
              <a:rPr lang="en-US" sz="2000" dirty="0"/>
              <a:t>the minimum specifications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-3115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2018 PC Special Provisions – Construction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857C9-57B9-4B11-B23E-8C0A6125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895" y="923732"/>
            <a:ext cx="7327547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6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1471670" y="1447800"/>
            <a:ext cx="4957122" cy="37306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500" dirty="0"/>
              <a:t>Developed by InfoTech Inc.</a:t>
            </a:r>
          </a:p>
          <a:p>
            <a:r>
              <a:rPr lang="en-US" sz="2500" dirty="0"/>
              <a:t>Purpose</a:t>
            </a:r>
          </a:p>
          <a:p>
            <a:pPr lvl="1"/>
            <a:r>
              <a:rPr lang="en-US" sz="2400" dirty="0"/>
              <a:t>Field staff use the app to create IDRs.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Locked IDRs auto sync with the </a:t>
            </a:r>
            <a:r>
              <a:rPr lang="en-US" sz="2400" dirty="0" err="1"/>
              <a:t>FieldManager</a:t>
            </a:r>
            <a:r>
              <a:rPr lang="en-US" sz="2400" dirty="0"/>
              <a:t> contract PC.</a:t>
            </a:r>
          </a:p>
          <a:p>
            <a:pPr lvl="1"/>
            <a:r>
              <a:rPr lang="en-US" sz="2500" dirty="0"/>
              <a:t>Staff can take photos and attach them to the IDRs.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304800"/>
            <a:ext cx="10972800" cy="1143000"/>
          </a:xfrm>
        </p:spPr>
        <p:txBody>
          <a:bodyPr/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70" y="346728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dotdcc\AppData\Local\Temp\SNAGHTML1892b7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752600"/>
            <a:ext cx="3886200" cy="3352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78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1551990" y="1433794"/>
            <a:ext cx="8229600" cy="38735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500" dirty="0"/>
              <a:t>Other efficiencies using a mobile device</a:t>
            </a:r>
          </a:p>
          <a:p>
            <a:pPr lvl="1"/>
            <a:r>
              <a:rPr lang="en-US" sz="2400" dirty="0"/>
              <a:t>Standalone versions of the CMM and Standard Spec are available.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Access to email 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Supported devices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Apple iOS 8 or higher smartphones and tablets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Android 5.x or higher smartphones and tablets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Windows 10 tablets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70" y="194328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03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1523998" y="1272071"/>
            <a:ext cx="8382000" cy="3873500"/>
          </a:xfrm>
        </p:spPr>
        <p:txBody>
          <a:bodyPr/>
          <a:lstStyle/>
          <a:p>
            <a:r>
              <a:rPr lang="en-US" sz="2400" dirty="0"/>
              <a:t>Licensing</a:t>
            </a:r>
          </a:p>
          <a:p>
            <a:pPr lvl="1"/>
            <a:r>
              <a:rPr lang="en-US" dirty="0"/>
              <a:t>Download free app </a:t>
            </a:r>
          </a:p>
          <a:p>
            <a:pPr lvl="1"/>
            <a:r>
              <a:rPr lang="en-US" dirty="0"/>
              <a:t>WisDOT pays an annual license fee for the AASHTOWare Project </a:t>
            </a:r>
            <a:br>
              <a:rPr lang="en-US" dirty="0"/>
            </a:br>
            <a:r>
              <a:rPr lang="en-US" dirty="0"/>
              <a:t>SYNC Service</a:t>
            </a:r>
            <a:r>
              <a:rPr lang="en-US" dirty="0">
                <a:sym typeface="Symbol" panose="05050102010706020507" pitchFamily="18" charset="2"/>
              </a:rPr>
              <a:t></a:t>
            </a:r>
            <a:r>
              <a:rPr lang="en-US" dirty="0"/>
              <a:t> license.</a:t>
            </a:r>
          </a:p>
          <a:p>
            <a:pPr lvl="1"/>
            <a:r>
              <a:rPr lang="en-US" dirty="0"/>
              <a:t>The installation and configuration steps for Mobile Inspector are in the 2018 Field Software User’s Guide for Construction Staff.</a:t>
            </a:r>
          </a:p>
          <a:p>
            <a:pPr lvl="1"/>
            <a:r>
              <a:rPr lang="en-US" dirty="0"/>
              <a:t>Contact Adam Bleskacek or </a:t>
            </a:r>
            <a:br>
              <a:rPr lang="en-US" dirty="0"/>
            </a:br>
            <a:r>
              <a:rPr lang="en-US" dirty="0"/>
              <a:t>Annette Czerneski for assistance.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7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rd H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8824" y="4122400"/>
            <a:ext cx="3679878" cy="2520996"/>
          </a:xfrm>
          <a:prstGeom prst="rect">
            <a:avLst/>
          </a:prstGeom>
          <a:ln>
            <a:solidFill>
              <a:srgbClr val="002F9D"/>
            </a:solidFill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3171" y="5094691"/>
            <a:ext cx="2695011" cy="5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165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75" y="304800"/>
            <a:ext cx="8229600" cy="1143000"/>
          </a:xfrm>
        </p:spPr>
        <p:txBody>
          <a:bodyPr/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945" r="8035" b="7296"/>
          <a:stretch/>
        </p:blipFill>
        <p:spPr>
          <a:xfrm>
            <a:off x="4505960" y="1143165"/>
            <a:ext cx="3180080" cy="44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3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128" y="1447800"/>
            <a:ext cx="3735744" cy="4980992"/>
          </a:xfrm>
          <a:prstGeom prst="rect">
            <a:avLst/>
          </a:prstGeom>
          <a:ln w="9525"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04" y="304800"/>
            <a:ext cx="8229600" cy="1143000"/>
          </a:xfrm>
        </p:spPr>
        <p:txBody>
          <a:bodyPr/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r>
              <a:rPr lang="en-US" sz="2000" b="0" baseline="100000" dirty="0"/>
              <a:t> </a:t>
            </a:r>
            <a:r>
              <a:rPr lang="en-US" b="0" dirty="0"/>
              <a:t>– Item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9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4788" y="1532872"/>
            <a:ext cx="4162425" cy="45720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2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r>
              <a:rPr lang="en-US" b="0" dirty="0"/>
              <a:t>– Add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2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558272"/>
            <a:ext cx="3429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Users\dotdcc\AppData\Local\Temp\SNAGHTMLe5ad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176" y="3124201"/>
            <a:ext cx="3425825" cy="1261129"/>
          </a:xfrm>
          <a:prstGeom prst="rect">
            <a:avLst/>
          </a:prstGeom>
          <a:noFill/>
        </p:spPr>
      </p:pic>
      <p:pic>
        <p:nvPicPr>
          <p:cNvPr id="10244" name="Picture 4" descr="C:\Users\dotdcc\AppData\Local\Temp\SNAGHTMLe7bee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99768"/>
            <a:ext cx="3429000" cy="172421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848" y="277765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r>
              <a:rPr lang="en-US" b="0" dirty="0"/>
              <a:t>– Add Postings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3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443173"/>
            <a:ext cx="3429000" cy="45720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dotdcc\AppData\Local\Temp\SNAGHTMLe9cb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42996"/>
            <a:ext cx="3429000" cy="160279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016" y="280023"/>
            <a:ext cx="8406384" cy="1143000"/>
          </a:xfrm>
        </p:spPr>
        <p:txBody>
          <a:bodyPr>
            <a:normAutofit/>
          </a:bodyPr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r>
              <a:rPr lang="en-US" b="0" dirty="0"/>
              <a:t>– Add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48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532872"/>
            <a:ext cx="3429000" cy="45720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dotdcc\AppData\Local\Temp\SNAGHTMLeb77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702" y="2133601"/>
            <a:ext cx="3588407" cy="18827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352" y="317086"/>
            <a:ext cx="8557411" cy="1143000"/>
          </a:xfrm>
        </p:spPr>
        <p:txBody>
          <a:bodyPr>
            <a:normAutofit/>
          </a:bodyPr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r>
              <a:rPr lang="en-US" b="0" dirty="0"/>
              <a:t>– Add Personnel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3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9600" y="1905000"/>
            <a:ext cx="457200" cy="533400"/>
          </a:xfrm>
          <a:prstGeom prst="rect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310" y="4472800"/>
            <a:ext cx="875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53D92"/>
                </a:solidFill>
                <a:latin typeface="Arial" charset="0"/>
              </a:rPr>
              <a:t>Locking report sends it to </a:t>
            </a:r>
            <a:r>
              <a:rPr lang="en-US" sz="2000" dirty="0" err="1">
                <a:solidFill>
                  <a:srgbClr val="253D92"/>
                </a:solidFill>
                <a:latin typeface="Arial" charset="0"/>
              </a:rPr>
              <a:t>FieldManager</a:t>
            </a:r>
            <a:r>
              <a:rPr lang="en-US" sz="2000" dirty="0">
                <a:solidFill>
                  <a:srgbClr val="253D92"/>
                </a:solidFill>
                <a:latin typeface="Arial" charset="0"/>
              </a:rPr>
              <a:t> if the mobile device has cellular service or </a:t>
            </a:r>
            <a:r>
              <a:rPr lang="en-US" sz="2000">
                <a:solidFill>
                  <a:srgbClr val="253D92"/>
                </a:solidFill>
                <a:latin typeface="Arial" charset="0"/>
              </a:rPr>
              <a:t>is connected </a:t>
            </a:r>
            <a:r>
              <a:rPr lang="en-US" sz="2000" dirty="0">
                <a:solidFill>
                  <a:srgbClr val="253D92"/>
                </a:solidFill>
                <a:latin typeface="Arial" charset="0"/>
              </a:rPr>
              <a:t>to a wireless network. Once locked, a report cannot be unlocked in Mobile Inspector. Edits are completed in </a:t>
            </a:r>
            <a:r>
              <a:rPr lang="en-US" sz="2000" dirty="0" err="1">
                <a:solidFill>
                  <a:srgbClr val="253D92"/>
                </a:solidFill>
                <a:latin typeface="Arial" charset="0"/>
              </a:rPr>
              <a:t>FieldManager</a:t>
            </a:r>
            <a:r>
              <a:rPr lang="en-US" sz="2000" dirty="0">
                <a:solidFill>
                  <a:srgbClr val="253D92"/>
                </a:solidFill>
                <a:latin typeface="Arial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40" y="3342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       Mobile </a:t>
            </a:r>
            <a:r>
              <a:rPr lang="en-US" dirty="0" err="1"/>
              <a:t>Inspector</a:t>
            </a:r>
            <a:r>
              <a:rPr lang="en-US" sz="2000" b="0" baseline="100000" dirty="0" err="1"/>
              <a:t>TM</a:t>
            </a:r>
            <a:r>
              <a:rPr lang="en-US" b="0" dirty="0"/>
              <a:t>– Lock Report</a:t>
            </a:r>
            <a:endParaRPr lang="en-US" dirty="0"/>
          </a:p>
        </p:txBody>
      </p:sp>
      <p:pic>
        <p:nvPicPr>
          <p:cNvPr id="4" name="Picture 3" descr="IMG_0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489693"/>
            <a:ext cx="6400800" cy="29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07999" y="1001482"/>
            <a:ext cx="10203543" cy="3873500"/>
          </a:xfrm>
        </p:spPr>
        <p:txBody>
          <a:bodyPr/>
          <a:lstStyle/>
          <a:p>
            <a:r>
              <a:rPr lang="en-US" sz="2400" dirty="0" err="1"/>
              <a:t>FieldManager</a:t>
            </a:r>
            <a:r>
              <a:rPr lang="en-US" sz="2400" dirty="0"/>
              <a:t> v5.3a </a:t>
            </a:r>
            <a:endParaRPr lang="en-US" sz="2000" dirty="0"/>
          </a:p>
          <a:p>
            <a:pPr lvl="1"/>
            <a:r>
              <a:rPr lang="en-US" sz="2000" dirty="0"/>
              <a:t>A new </a:t>
            </a:r>
            <a:r>
              <a:rPr lang="en-US" sz="2000" dirty="0" err="1"/>
              <a:t>FieldManager</a:t>
            </a:r>
            <a:r>
              <a:rPr lang="en-US" sz="2000" dirty="0"/>
              <a:t> Agency Configuration file will be distributed to all project staff to import into the application.</a:t>
            </a:r>
          </a:p>
          <a:p>
            <a:pPr lvl="1"/>
            <a:r>
              <a:rPr lang="en-US" sz="2000" dirty="0" err="1"/>
              <a:t>FieldBook</a:t>
            </a:r>
            <a:r>
              <a:rPr lang="en-US" sz="2000" dirty="0"/>
              <a:t> v5.3a (optional)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Mobile Inspector 1.17 (optional)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Field Information Tracking (FIT) 2017</a:t>
            </a:r>
            <a:br>
              <a:rPr lang="en-US" sz="2400" dirty="0"/>
            </a:br>
            <a:r>
              <a:rPr lang="en-US" sz="1800" dirty="0"/>
              <a:t>Remember to watch for updates throughout the season.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Materials Information Tracking (MIT) 2018 </a:t>
            </a:r>
            <a:r>
              <a:rPr lang="en-US" sz="1600" dirty="0"/>
              <a:t>(coming soon)</a:t>
            </a:r>
            <a:br>
              <a:rPr lang="en-US" sz="2400" dirty="0"/>
            </a:br>
            <a:r>
              <a:rPr lang="en-US" sz="1800" dirty="0"/>
              <a:t>Remember to watch for updates throughout the season.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ACM Applications update – Backup app, Pantry 2018 and WisDOT shortcuts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622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2018 Construction Software</a:t>
            </a:r>
          </a:p>
        </p:txBody>
      </p:sp>
    </p:spTree>
    <p:extLst>
      <p:ext uri="{BB962C8B-B14F-4D97-AF65-F5344CB8AC3E}">
        <p14:creationId xmlns:p14="http://schemas.microsoft.com/office/powerpoint/2010/main" val="2571326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43328" y="1862174"/>
            <a:ext cx="7827264" cy="3624226"/>
            <a:chOff x="195072" y="1524000"/>
            <a:chExt cx="8800074" cy="3657600"/>
          </a:xfrm>
        </p:grpSpPr>
        <p:pic>
          <p:nvPicPr>
            <p:cNvPr id="35844" name="Picture 4" descr="C:\Users\dotdcc\AppData\Local\Temp\SNAGHTML1b9d23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072" y="1524000"/>
              <a:ext cx="8800074" cy="3657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762000" y="3401568"/>
              <a:ext cx="8001000" cy="304800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4800"/>
            <a:ext cx="1371600" cy="1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72" y="582560"/>
            <a:ext cx="8693688" cy="1143000"/>
          </a:xfrm>
        </p:spPr>
        <p:txBody>
          <a:bodyPr>
            <a:normAutofit fontScale="90000"/>
          </a:bodyPr>
          <a:lstStyle/>
          <a:p>
            <a:pPr marL="803275">
              <a:tabLst>
                <a:tab pos="5372100" algn="l"/>
              </a:tabLst>
            </a:pPr>
            <a:r>
              <a:rPr lang="en-US" sz="3600" dirty="0"/>
              <a:t>Mobile </a:t>
            </a:r>
            <a:r>
              <a:rPr lang="en-US" sz="3600" dirty="0" err="1"/>
              <a:t>Inspector</a:t>
            </a:r>
            <a:r>
              <a:rPr lang="en-US" sz="2000" b="0" baseline="100000" dirty="0" err="1"/>
              <a:t>TM</a:t>
            </a:r>
            <a:r>
              <a:rPr lang="en-US" sz="3600" b="0" dirty="0"/>
              <a:t>– FieldManager </a:t>
            </a:r>
            <a:br>
              <a:rPr lang="en-US" sz="3600" b="0" dirty="0"/>
            </a:br>
            <a:r>
              <a:rPr lang="en-US" sz="3600" b="0" dirty="0"/>
              <a:t>IDRs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3687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2136776" y="444741"/>
            <a:ext cx="8531224" cy="544419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2F9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77686" y="2222242"/>
            <a:ext cx="7772400" cy="300564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b="1" dirty="0"/>
              <a:t>David Castleberg, P.E.</a:t>
            </a:r>
          </a:p>
          <a:p>
            <a:pPr marL="0" indent="0">
              <a:lnSpc>
                <a:spcPts val="3120"/>
              </a:lnSpc>
              <a:spcAft>
                <a:spcPts val="1800"/>
              </a:spcAft>
              <a:buNone/>
              <a:defRPr/>
            </a:pPr>
            <a:r>
              <a:rPr lang="en-US" sz="2800" dirty="0"/>
              <a:t>Design &amp; Construction Technologies Supervisor</a:t>
            </a:r>
          </a:p>
          <a:p>
            <a:pPr marL="0" indent="0">
              <a:buNone/>
              <a:defRPr/>
            </a:pPr>
            <a:r>
              <a:rPr lang="en-US" sz="2500" u="sng" dirty="0"/>
              <a:t>david.castleberg@dot.wi.gov</a:t>
            </a:r>
            <a:endParaRPr lang="en-US" sz="2500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500" dirty="0"/>
              <a:t>(608) 264-7606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7686" y="545841"/>
            <a:ext cx="8229600" cy="1143000"/>
          </a:xfrm>
        </p:spPr>
        <p:txBody>
          <a:bodyPr>
            <a:normAutofit/>
          </a:bodyPr>
          <a:lstStyle/>
          <a:p>
            <a:pPr rtl="0" eaLnBrk="1" fontAlgn="base" latinLnBrk="0" hangingPunct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rPr>
              <a:t>AASHTOWare Project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42591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476" y="3904426"/>
            <a:ext cx="2590799" cy="1429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8862" y="533400"/>
            <a:ext cx="587619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/>
              <a:t>AASHTOWare</a:t>
            </a:r>
            <a:r>
              <a:rPr lang="en-US" dirty="0"/>
              <a:t> Project (AWP)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76400"/>
            <a:ext cx="3429000" cy="1899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96828"/>
            <a:ext cx="2602870" cy="1437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797" y="3904426"/>
            <a:ext cx="2593493" cy="14295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5904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0" y="0"/>
            <a:ext cx="12192000" cy="6936336"/>
          </a:xfrm>
          <a:prstGeom prst="rect">
            <a:avLst/>
          </a:prstGeom>
          <a:solidFill>
            <a:srgbClr val="DACEC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6010010" y="4589442"/>
            <a:ext cx="0" cy="28735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243496" y="1997983"/>
            <a:ext cx="0" cy="1521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909322" y="2197793"/>
            <a:ext cx="599873" cy="1293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0"/>
          <p:cNvGrpSpPr/>
          <p:nvPr/>
        </p:nvGrpSpPr>
        <p:grpSpPr>
          <a:xfrm>
            <a:off x="8489386" y="2608218"/>
            <a:ext cx="606425" cy="2195610"/>
            <a:chOff x="6908800" y="2539695"/>
            <a:chExt cx="606425" cy="2195610"/>
          </a:xfrm>
        </p:grpSpPr>
        <p:cxnSp>
          <p:nvCxnSpPr>
            <p:cNvPr id="114" name="Straight Arrow Connector 113"/>
            <p:cNvCxnSpPr/>
            <p:nvPr/>
          </p:nvCxnSpPr>
          <p:spPr>
            <a:xfrm flipH="1">
              <a:off x="7515224" y="2539695"/>
              <a:ext cx="1" cy="21956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6908800" y="2539695"/>
              <a:ext cx="1" cy="21956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ounded Rectangle 60"/>
          <p:cNvSpPr/>
          <p:nvPr/>
        </p:nvSpPr>
        <p:spPr>
          <a:xfrm>
            <a:off x="8229035" y="2541391"/>
            <a:ext cx="1122714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8257610" y="2562739"/>
            <a:ext cx="1066800" cy="47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Atwood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Systems, Inc.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6076685" y="5127428"/>
            <a:ext cx="1295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28911" y="3596284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44"/>
          <p:cNvGrpSpPr/>
          <p:nvPr/>
        </p:nvGrpSpPr>
        <p:grpSpPr>
          <a:xfrm>
            <a:off x="4166919" y="3457574"/>
            <a:ext cx="914400" cy="304800"/>
            <a:chOff x="2539466" y="3657501"/>
            <a:chExt cx="914400" cy="304800"/>
          </a:xfrm>
        </p:grpSpPr>
        <p:sp>
          <p:nvSpPr>
            <p:cNvPr id="15" name="Rounded Rectangle 14"/>
            <p:cNvSpPr/>
            <p:nvPr/>
          </p:nvSpPr>
          <p:spPr>
            <a:xfrm>
              <a:off x="2587302" y="3657501"/>
              <a:ext cx="838200" cy="304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539466" y="3700360"/>
              <a:ext cx="91440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LAS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7228887" y="3408169"/>
            <a:ext cx="1115439" cy="45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9228047" y="3410551"/>
            <a:ext cx="1115439" cy="45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flipH="1">
            <a:off x="9153262" y="1523899"/>
            <a:ext cx="533398" cy="9882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8367841" y="1613287"/>
            <a:ext cx="451744" cy="898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6947316" y="1533423"/>
            <a:ext cx="1535906" cy="97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742679" y="1662011"/>
            <a:ext cx="50" cy="676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78819" y="2195809"/>
            <a:ext cx="13212" cy="1435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866874" y="3598184"/>
            <a:ext cx="321270" cy="2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41"/>
          <p:cNvGrpSpPr/>
          <p:nvPr/>
        </p:nvGrpSpPr>
        <p:grpSpPr>
          <a:xfrm>
            <a:off x="2935616" y="3057525"/>
            <a:ext cx="178594" cy="547685"/>
            <a:chOff x="1370272" y="3257451"/>
            <a:chExt cx="178594" cy="54768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372659" y="3257451"/>
              <a:ext cx="0" cy="5476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370272" y="3800375"/>
              <a:ext cx="1785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>
          <a:xfrm>
            <a:off x="2254582" y="3752849"/>
            <a:ext cx="0" cy="833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396411" y="3305174"/>
            <a:ext cx="652132" cy="65722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466841" y="4262738"/>
            <a:ext cx="652132" cy="65722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9499" y="2319537"/>
            <a:ext cx="747719" cy="685600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Bid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Express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</a:t>
            </a:r>
          </a:p>
        </p:txBody>
      </p:sp>
      <p:sp>
        <p:nvSpPr>
          <p:cNvPr id="4" name="Oval 3"/>
          <p:cNvSpPr/>
          <p:nvPr/>
        </p:nvSpPr>
        <p:spPr>
          <a:xfrm>
            <a:off x="3336500" y="2266949"/>
            <a:ext cx="652132" cy="65722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8424" y="247850"/>
            <a:ext cx="8067576" cy="533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effectLst>
                  <a:outerShdw blurRad="38100" dist="25400" dir="5400000" algn="t" rotWithShape="0">
                    <a:schemeClr val="bg1">
                      <a:alpha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WisDOT Contract Management System - Current</a:t>
            </a:r>
          </a:p>
        </p:txBody>
      </p:sp>
      <p:grpSp>
        <p:nvGrpSpPr>
          <p:cNvPr id="14" name="Group 142"/>
          <p:cNvGrpSpPr/>
          <p:nvPr/>
        </p:nvGrpSpPr>
        <p:grpSpPr>
          <a:xfrm>
            <a:off x="5238589" y="1838323"/>
            <a:ext cx="914400" cy="304800"/>
            <a:chOff x="3568170" y="2038250"/>
            <a:chExt cx="914400" cy="304800"/>
          </a:xfrm>
        </p:grpSpPr>
        <p:sp>
          <p:nvSpPr>
            <p:cNvPr id="5" name="Rounded Rectangle 4"/>
            <p:cNvSpPr/>
            <p:nvPr/>
          </p:nvSpPr>
          <p:spPr>
            <a:xfrm>
              <a:off x="3596756" y="2038250"/>
              <a:ext cx="838200" cy="304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3568170" y="2081109"/>
              <a:ext cx="91440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BAMS/DSS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199521" y="2771774"/>
            <a:ext cx="83820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70935" y="2824258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FIIPS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62046" y="3324224"/>
            <a:ext cx="1890909" cy="5666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147746" y="3326210"/>
            <a:ext cx="1919495" cy="471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Preconstruction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0" name="Group 145"/>
          <p:cNvGrpSpPr/>
          <p:nvPr/>
        </p:nvGrpSpPr>
        <p:grpSpPr>
          <a:xfrm>
            <a:off x="5233625" y="3457574"/>
            <a:ext cx="914400" cy="304800"/>
            <a:chOff x="3563206" y="3657501"/>
            <a:chExt cx="914400" cy="304800"/>
          </a:xfrm>
        </p:grpSpPr>
        <p:sp>
          <p:nvSpPr>
            <p:cNvPr id="18" name="Rounded Rectangle 17"/>
            <p:cNvSpPr/>
            <p:nvPr/>
          </p:nvSpPr>
          <p:spPr>
            <a:xfrm>
              <a:off x="3591792" y="3657501"/>
              <a:ext cx="838200" cy="304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563206" y="3700360"/>
              <a:ext cx="91440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CAS</a:t>
              </a:r>
            </a:p>
          </p:txBody>
        </p:sp>
      </p:grpSp>
      <p:sp>
        <p:nvSpPr>
          <p:cNvPr id="21" name="Subtitle 2"/>
          <p:cNvSpPr txBox="1">
            <a:spLocks/>
          </p:cNvSpPr>
          <p:nvPr/>
        </p:nvSpPr>
        <p:spPr>
          <a:xfrm>
            <a:off x="2428411" y="4286448"/>
            <a:ext cx="747719" cy="68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PC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File Transfer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38060" y="3457574"/>
            <a:ext cx="914400" cy="304800"/>
            <a:chOff x="228600" y="3457574"/>
            <a:chExt cx="914400" cy="304800"/>
          </a:xfrm>
        </p:grpSpPr>
        <p:sp>
          <p:nvSpPr>
            <p:cNvPr id="23" name="Rounded Rectangle 22"/>
            <p:cNvSpPr/>
            <p:nvPr/>
          </p:nvSpPr>
          <p:spPr>
            <a:xfrm>
              <a:off x="257186" y="3457574"/>
              <a:ext cx="838200" cy="304800"/>
            </a:xfrm>
            <a:prstGeom prst="roundRect">
              <a:avLst/>
            </a:prstGeom>
            <a:solidFill>
              <a:srgbClr val="FA34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228600" y="3500433"/>
              <a:ext cx="91440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Estimator</a:t>
              </a:r>
            </a:p>
          </p:txBody>
        </p:sp>
      </p:grpSp>
      <p:sp>
        <p:nvSpPr>
          <p:cNvPr id="26" name="Subtitle 2"/>
          <p:cNvSpPr txBox="1">
            <a:spLocks/>
          </p:cNvSpPr>
          <p:nvPr/>
        </p:nvSpPr>
        <p:spPr>
          <a:xfrm>
            <a:off x="6353210" y="3495274"/>
            <a:ext cx="747719" cy="38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FieldNet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78335" y="2349764"/>
            <a:ext cx="977900" cy="462883"/>
          </a:xfrm>
          <a:prstGeom prst="roundRect">
            <a:avLst/>
          </a:prstGeom>
          <a:solidFill>
            <a:srgbClr val="FA34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5944518" y="2444375"/>
            <a:ext cx="1066800" cy="2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FieldManager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266843" y="2390774"/>
            <a:ext cx="838200" cy="304800"/>
          </a:xfrm>
          <a:prstGeom prst="roundRect">
            <a:avLst/>
          </a:prstGeom>
          <a:solidFill>
            <a:srgbClr val="E1AA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CC4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4228731" y="2433633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Expedite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257185" y="1093825"/>
            <a:ext cx="977900" cy="516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6212735" y="1079592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Field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Information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991895" y="1402682"/>
            <a:ext cx="2769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721035" y="1100941"/>
            <a:ext cx="977900" cy="50870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7676585" y="1079594"/>
            <a:ext cx="10668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 Information Tracking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186546" y="1104499"/>
            <a:ext cx="977900" cy="5051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9133919" y="1079592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3288536" y="2314574"/>
            <a:ext cx="747719" cy="68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Bid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Express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866874" y="2895601"/>
            <a:ext cx="121758" cy="39758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91026" y="3805234"/>
            <a:ext cx="0" cy="99060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14536" y="3921919"/>
            <a:ext cx="0" cy="8691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961811" y="3908246"/>
            <a:ext cx="214318" cy="36847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238235" y="1997984"/>
            <a:ext cx="19883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2252195" y="4581524"/>
            <a:ext cx="1785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136526" y="3596285"/>
            <a:ext cx="230572" cy="7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737966" y="2833396"/>
            <a:ext cx="0" cy="44072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4007182" y="2544818"/>
            <a:ext cx="238125" cy="8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ubtitle 2"/>
          <p:cNvSpPr txBox="1">
            <a:spLocks/>
          </p:cNvSpPr>
          <p:nvPr/>
        </p:nvSpPr>
        <p:spPr>
          <a:xfrm>
            <a:off x="9195724" y="3427654"/>
            <a:ext cx="1191225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System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412502" y="4833258"/>
            <a:ext cx="1230260" cy="566057"/>
          </a:xfrm>
          <a:prstGeom prst="round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3B5E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 flipH="1">
            <a:off x="8938225" y="4833258"/>
            <a:ext cx="1230260" cy="566057"/>
          </a:xfrm>
          <a:prstGeom prst="round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3B5E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Subtitle 2"/>
          <p:cNvSpPr txBox="1">
            <a:spLocks/>
          </p:cNvSpPr>
          <p:nvPr/>
        </p:nvSpPr>
        <p:spPr>
          <a:xfrm>
            <a:off x="7386073" y="4908221"/>
            <a:ext cx="1295400" cy="51435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Tracking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 w="3175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Database</a:t>
            </a:r>
            <a:endParaRPr kumimoji="0" lang="en-US" sz="10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Subtitle 2"/>
          <p:cNvSpPr txBox="1">
            <a:spLocks/>
          </p:cNvSpPr>
          <p:nvPr/>
        </p:nvSpPr>
        <p:spPr>
          <a:xfrm>
            <a:off x="8905310" y="4908221"/>
            <a:ext cx="1295400" cy="51435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 Tracking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 w="3175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Database</a:t>
            </a:r>
            <a:endParaRPr kumimoji="0" lang="en-US" sz="10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" name="Subtitle 2"/>
          <p:cNvSpPr txBox="1">
            <a:spLocks/>
          </p:cNvSpPr>
          <p:nvPr/>
        </p:nvSpPr>
        <p:spPr>
          <a:xfrm>
            <a:off x="7218593" y="3498650"/>
            <a:ext cx="1142999" cy="25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Tracking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8676710" y="5127429"/>
            <a:ext cx="230572" cy="7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7184462" y="2351567"/>
            <a:ext cx="977900" cy="457200"/>
          </a:xfrm>
          <a:prstGeom prst="roundRect">
            <a:avLst/>
          </a:prstGeom>
          <a:solidFill>
            <a:srgbClr val="FA34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Subtitle 2"/>
          <p:cNvSpPr txBox="1">
            <a:spLocks/>
          </p:cNvSpPr>
          <p:nvPr/>
        </p:nvSpPr>
        <p:spPr>
          <a:xfrm>
            <a:off x="7128319" y="2373482"/>
            <a:ext cx="1066800" cy="4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Mobile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Inspector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975284" y="2578365"/>
            <a:ext cx="192279" cy="29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938689" y="5743876"/>
            <a:ext cx="368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075" algn="l"/>
                <a:tab pos="461963" algn="l"/>
              </a:tabLs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83819" y="5634039"/>
            <a:ext cx="460284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798513" algn="l"/>
                <a:tab pos="91440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	-	Construction Administration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798513" algn="l"/>
                <a:tab pos="91440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BAMS/DSS	-	Decision Support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798513" algn="l"/>
                <a:tab pos="91440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FIIPS	-	Financial Integrated Improvement Programming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798513" algn="l"/>
                <a:tab pos="91440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System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162050" y="4824500"/>
            <a:ext cx="1890909" cy="566656"/>
          </a:xfrm>
          <a:prstGeom prst="round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233157" y="4824892"/>
            <a:ext cx="919728" cy="566656"/>
          </a:xfrm>
          <a:prstGeom prst="round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Subtitle 2"/>
          <p:cNvSpPr txBox="1">
            <a:spLocks/>
          </p:cNvSpPr>
          <p:nvPr/>
        </p:nvSpPr>
        <p:spPr>
          <a:xfrm>
            <a:off x="5071245" y="4945855"/>
            <a:ext cx="1247005" cy="4100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Database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Subtitle 2"/>
          <p:cNvSpPr txBox="1">
            <a:spLocks/>
          </p:cNvSpPr>
          <p:nvPr/>
        </p:nvSpPr>
        <p:spPr>
          <a:xfrm>
            <a:off x="3571609" y="4943706"/>
            <a:ext cx="1078547" cy="4100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Database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7783842" y="3908245"/>
            <a:ext cx="9808" cy="8828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9780278" y="3908245"/>
            <a:ext cx="9808" cy="8828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22"/>
          <p:cNvSpPr/>
          <p:nvPr/>
        </p:nvSpPr>
        <p:spPr>
          <a:xfrm>
            <a:off x="5886196" y="4252903"/>
            <a:ext cx="83820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Subtitle 2"/>
          <p:cNvSpPr txBox="1">
            <a:spLocks/>
          </p:cNvSpPr>
          <p:nvPr/>
        </p:nvSpPr>
        <p:spPr>
          <a:xfrm>
            <a:off x="5857610" y="4295762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PeopleSoft</a:t>
            </a:r>
          </a:p>
        </p:txBody>
      </p:sp>
    </p:spTree>
    <p:extLst>
      <p:ext uri="{BB962C8B-B14F-4D97-AF65-F5344CB8AC3E}">
        <p14:creationId xmlns:p14="http://schemas.microsoft.com/office/powerpoint/2010/main" val="419163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ACEC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8193847" y="2490788"/>
            <a:ext cx="0" cy="26469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8125805" y="5144520"/>
            <a:ext cx="8334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9154204" y="2693515"/>
            <a:ext cx="1" cy="2195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8287429" y="2558483"/>
            <a:ext cx="1122714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8316004" y="2579831"/>
            <a:ext cx="1066800" cy="47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Atwood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Systems, Inc.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9286441" y="3427643"/>
            <a:ext cx="1115439" cy="45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flipH="1">
            <a:off x="9211656" y="1540991"/>
            <a:ext cx="533398" cy="9882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8426235" y="1630379"/>
            <a:ext cx="451744" cy="898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579834" y="2131641"/>
            <a:ext cx="652132" cy="65722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8424" y="247850"/>
            <a:ext cx="8437772" cy="533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effectLst>
                  <a:outerShdw blurRad="38100" dist="25400" dir="5400000" algn="t" rotWithShape="0">
                    <a:schemeClr val="bg1">
                      <a:alpha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WisDOT Contract Management System – Future Phase 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11856" y="2328016"/>
            <a:ext cx="914400" cy="304800"/>
            <a:chOff x="5234766" y="1838323"/>
            <a:chExt cx="914400" cy="304800"/>
          </a:xfrm>
        </p:grpSpPr>
        <p:sp>
          <p:nvSpPr>
            <p:cNvPr id="5" name="Rounded Rectangle 4"/>
            <p:cNvSpPr/>
            <p:nvPr/>
          </p:nvSpPr>
          <p:spPr>
            <a:xfrm>
              <a:off x="5272866" y="1838323"/>
              <a:ext cx="838200" cy="304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234766" y="1881182"/>
              <a:ext cx="91440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BAMS/DSS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2416666" y="2320184"/>
            <a:ext cx="838200" cy="304800"/>
          </a:xfrm>
          <a:prstGeom prst="roundRect">
            <a:avLst/>
          </a:prstGeom>
          <a:solidFill>
            <a:srgbClr val="E1AA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CC4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2378554" y="2366826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Expedite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8050289" y="1419774"/>
            <a:ext cx="2769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779429" y="1118033"/>
            <a:ext cx="977900" cy="50870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7734979" y="1096686"/>
            <a:ext cx="10668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 Information Tracking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244940" y="1121591"/>
            <a:ext cx="977900" cy="5051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9192313" y="109668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3535732" y="2179266"/>
            <a:ext cx="747719" cy="68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Bid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Express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</a:t>
            </a:r>
          </a:p>
        </p:txBody>
      </p:sp>
      <p:sp>
        <p:nvSpPr>
          <p:cNvPr id="64" name="Subtitle 2"/>
          <p:cNvSpPr txBox="1">
            <a:spLocks/>
          </p:cNvSpPr>
          <p:nvPr/>
        </p:nvSpPr>
        <p:spPr>
          <a:xfrm>
            <a:off x="4655038" y="4969891"/>
            <a:ext cx="1898446" cy="314425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Oracle Database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908302" y="2815051"/>
            <a:ext cx="0" cy="6433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832462" y="3593305"/>
            <a:ext cx="838200" cy="304800"/>
          </a:xfrm>
          <a:prstGeom prst="roundRect">
            <a:avLst/>
          </a:prstGeom>
          <a:solidFill>
            <a:srgbClr val="FA34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803876" y="3631401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Estimator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2698804" y="3749248"/>
            <a:ext cx="41433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7815128" y="2485179"/>
            <a:ext cx="383517" cy="3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3285603" y="2474965"/>
            <a:ext cx="259662" cy="16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ubtitle 2"/>
          <p:cNvSpPr txBox="1">
            <a:spLocks/>
          </p:cNvSpPr>
          <p:nvPr/>
        </p:nvSpPr>
        <p:spPr>
          <a:xfrm>
            <a:off x="9254118" y="3444746"/>
            <a:ext cx="1191225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System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H="1" flipV="1">
            <a:off x="9787310" y="3919957"/>
            <a:ext cx="0" cy="9691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053241" y="4922466"/>
            <a:ext cx="5221937" cy="486174"/>
          </a:xfrm>
          <a:prstGeom prst="round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3B5E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 flipH="1">
            <a:off x="8996619" y="4922466"/>
            <a:ext cx="1230260" cy="486174"/>
          </a:xfrm>
          <a:prstGeom prst="round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3B5E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Subtitle 2"/>
          <p:cNvSpPr txBox="1">
            <a:spLocks/>
          </p:cNvSpPr>
          <p:nvPr/>
        </p:nvSpPr>
        <p:spPr>
          <a:xfrm>
            <a:off x="4525706" y="5039934"/>
            <a:ext cx="2157110" cy="3048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 w="3175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  <a:r>
              <a:rPr kumimoji="0" lang="en-US" sz="1000" b="0" i="0" u="none" strike="noStrike" kern="0" cap="none" spc="0" normalizeH="0" baseline="0" noProof="0" dirty="0">
                <a:ln w="3175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Project Database</a:t>
            </a:r>
            <a:endParaRPr kumimoji="0" lang="en-US" sz="10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Subtitle 2"/>
          <p:cNvSpPr txBox="1">
            <a:spLocks/>
          </p:cNvSpPr>
          <p:nvPr/>
        </p:nvSpPr>
        <p:spPr>
          <a:xfrm>
            <a:off x="8963704" y="4951440"/>
            <a:ext cx="1295400" cy="51435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Materials Tracking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 w="3175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Database</a:t>
            </a:r>
            <a:endParaRPr kumimoji="0" lang="en-US" sz="10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345373" y="3750892"/>
            <a:ext cx="271988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862773" y="3615276"/>
            <a:ext cx="321270" cy="2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636412" y="3474666"/>
            <a:ext cx="1438977" cy="58102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635831" y="3494372"/>
            <a:ext cx="1447800" cy="561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Civil Rights &amp; Labor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5593882" y="4082998"/>
            <a:ext cx="7567" cy="8180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243863" y="4082998"/>
            <a:ext cx="300" cy="8180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904271" y="4082998"/>
            <a:ext cx="8062" cy="8180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4881960" y="3471164"/>
            <a:ext cx="1438977" cy="58452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Subtitle 2"/>
          <p:cNvSpPr txBox="1">
            <a:spLocks/>
          </p:cNvSpPr>
          <p:nvPr/>
        </p:nvSpPr>
        <p:spPr>
          <a:xfrm>
            <a:off x="4868579" y="3494372"/>
            <a:ext cx="1447800" cy="544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37552" y="3749248"/>
            <a:ext cx="41721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139053" y="3474666"/>
            <a:ext cx="1438977" cy="58102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Subtitle 2"/>
          <p:cNvSpPr txBox="1">
            <a:spLocks/>
          </p:cNvSpPr>
          <p:nvPr/>
        </p:nvSpPr>
        <p:spPr>
          <a:xfrm>
            <a:off x="3130789" y="3494372"/>
            <a:ext cx="1447800" cy="561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Preconstruction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71216" y="2322722"/>
            <a:ext cx="1066800" cy="479587"/>
            <a:chOff x="3547216" y="1981200"/>
            <a:chExt cx="1066800" cy="479587"/>
          </a:xfrm>
        </p:grpSpPr>
        <p:sp>
          <p:nvSpPr>
            <p:cNvPr id="58" name="Rounded Rectangle 57"/>
            <p:cNvSpPr/>
            <p:nvPr/>
          </p:nvSpPr>
          <p:spPr>
            <a:xfrm>
              <a:off x="3589748" y="1981200"/>
              <a:ext cx="977900" cy="457200"/>
            </a:xfrm>
            <a:prstGeom prst="roundRect">
              <a:avLst/>
            </a:prstGeom>
            <a:solidFill>
              <a:srgbClr val="FA34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3547216" y="2013099"/>
              <a:ext cx="1066800" cy="4476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Mobile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Inspector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6572" y="5434830"/>
            <a:ext cx="1005840" cy="775200"/>
            <a:chOff x="1969664" y="5417738"/>
            <a:chExt cx="1005840" cy="775200"/>
          </a:xfrm>
        </p:grpSpPr>
        <p:sp>
          <p:nvSpPr>
            <p:cNvPr id="74" name="Rounded Rectangle 8"/>
            <p:cNvSpPr/>
            <p:nvPr/>
          </p:nvSpPr>
          <p:spPr>
            <a:xfrm>
              <a:off x="2002060" y="5888138"/>
              <a:ext cx="922020" cy="304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Subtitle 2"/>
            <p:cNvSpPr txBox="1">
              <a:spLocks/>
            </p:cNvSpPr>
            <p:nvPr/>
          </p:nvSpPr>
          <p:spPr>
            <a:xfrm>
              <a:off x="1969664" y="5940622"/>
              <a:ext cx="100584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FIIPS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2462215" y="5417738"/>
              <a:ext cx="0" cy="4425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"/>
          <p:cNvSpPr/>
          <p:nvPr/>
        </p:nvSpPr>
        <p:spPr>
          <a:xfrm>
            <a:off x="5135948" y="5905230"/>
            <a:ext cx="92202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5103552" y="5957714"/>
            <a:ext cx="100584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Masterworks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596103" y="5434831"/>
            <a:ext cx="0" cy="4425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"/>
          <p:cNvSpPr/>
          <p:nvPr/>
        </p:nvSpPr>
        <p:spPr>
          <a:xfrm>
            <a:off x="6783846" y="5905230"/>
            <a:ext cx="92202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Subtitle 2"/>
          <p:cNvSpPr txBox="1">
            <a:spLocks/>
          </p:cNvSpPr>
          <p:nvPr/>
        </p:nvSpPr>
        <p:spPr>
          <a:xfrm>
            <a:off x="6751450" y="5957714"/>
            <a:ext cx="100584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PeopleSoft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244001" y="5434831"/>
            <a:ext cx="0" cy="4425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604616" y="2815051"/>
            <a:ext cx="0" cy="6433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59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91999" cy="6934979"/>
          </a:xfrm>
          <a:prstGeom prst="rect">
            <a:avLst/>
          </a:prstGeom>
          <a:solidFill>
            <a:srgbClr val="DACEC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8424" y="247850"/>
            <a:ext cx="8437772" cy="533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effectLst>
                  <a:outerShdw blurRad="38100" dist="25400" dir="5400000" algn="t" rotWithShape="0">
                    <a:schemeClr val="bg1">
                      <a:alpha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WisDOT Contract Management System – Future Phase 2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9275959" y="2035547"/>
            <a:ext cx="0" cy="26469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661946" y="1676400"/>
            <a:ext cx="652132" cy="65722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93968" y="1872775"/>
            <a:ext cx="914400" cy="304800"/>
            <a:chOff x="5234766" y="1838323"/>
            <a:chExt cx="914400" cy="304800"/>
          </a:xfrm>
        </p:grpSpPr>
        <p:sp>
          <p:nvSpPr>
            <p:cNvPr id="5" name="Rounded Rectangle 4"/>
            <p:cNvSpPr/>
            <p:nvPr/>
          </p:nvSpPr>
          <p:spPr>
            <a:xfrm>
              <a:off x="5272866" y="1838323"/>
              <a:ext cx="838200" cy="304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234766" y="1881182"/>
              <a:ext cx="91440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BAMS/DSS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3498778" y="1864943"/>
            <a:ext cx="838200" cy="304800"/>
          </a:xfrm>
          <a:prstGeom prst="roundRect">
            <a:avLst/>
          </a:prstGeom>
          <a:solidFill>
            <a:srgbClr val="E1AA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CC4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460666" y="1911585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Expedite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4617844" y="1724025"/>
            <a:ext cx="747719" cy="68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Bid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Express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</a:t>
            </a:r>
          </a:p>
        </p:txBody>
      </p:sp>
      <p:sp>
        <p:nvSpPr>
          <p:cNvPr id="64" name="Subtitle 2"/>
          <p:cNvSpPr txBox="1">
            <a:spLocks/>
          </p:cNvSpPr>
          <p:nvPr/>
        </p:nvSpPr>
        <p:spPr>
          <a:xfrm>
            <a:off x="5737150" y="4514650"/>
            <a:ext cx="1898446" cy="314425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Oracle Database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990414" y="2359810"/>
            <a:ext cx="0" cy="6433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914574" y="3138064"/>
            <a:ext cx="838200" cy="304800"/>
          </a:xfrm>
          <a:prstGeom prst="roundRect">
            <a:avLst/>
          </a:prstGeom>
          <a:solidFill>
            <a:srgbClr val="FA34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885988" y="317616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Estimator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780916" y="3294007"/>
            <a:ext cx="41433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8897240" y="2029938"/>
            <a:ext cx="383517" cy="3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367715" y="2019724"/>
            <a:ext cx="259662" cy="16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135353" y="4467225"/>
            <a:ext cx="5221937" cy="486174"/>
          </a:xfrm>
          <a:prstGeom prst="round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3B5E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Subtitle 2"/>
          <p:cNvSpPr txBox="1">
            <a:spLocks/>
          </p:cNvSpPr>
          <p:nvPr/>
        </p:nvSpPr>
        <p:spPr>
          <a:xfrm>
            <a:off x="5607818" y="4584693"/>
            <a:ext cx="2157110" cy="3048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 w="3175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  <a:r>
              <a:rPr kumimoji="0" lang="en-US" sz="1000" b="0" i="0" u="none" strike="noStrike" kern="0" cap="none" spc="0" normalizeH="0" baseline="0" noProof="0" dirty="0">
                <a:ln w="3175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Project Database</a:t>
            </a:r>
            <a:endParaRPr kumimoji="0" lang="en-US" sz="10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7427485" y="3295651"/>
            <a:ext cx="271988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944885" y="3160035"/>
            <a:ext cx="321270" cy="2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718524" y="3019425"/>
            <a:ext cx="1438977" cy="58102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717943" y="3039131"/>
            <a:ext cx="1447800" cy="561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Civil Rights &amp; Labor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675994" y="3627757"/>
            <a:ext cx="7567" cy="8180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325975" y="3627757"/>
            <a:ext cx="300" cy="81803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986383" y="3627757"/>
            <a:ext cx="8062" cy="8180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5964072" y="3015923"/>
            <a:ext cx="1438977" cy="58452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Subtitle 2"/>
          <p:cNvSpPr txBox="1">
            <a:spLocks/>
          </p:cNvSpPr>
          <p:nvPr/>
        </p:nvSpPr>
        <p:spPr>
          <a:xfrm>
            <a:off x="5895631" y="3036750"/>
            <a:ext cx="1582361" cy="56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&amp; Materials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519664" y="3294007"/>
            <a:ext cx="41721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221165" y="3019425"/>
            <a:ext cx="1438977" cy="58102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Subtitle 2"/>
          <p:cNvSpPr txBox="1">
            <a:spLocks/>
          </p:cNvSpPr>
          <p:nvPr/>
        </p:nvSpPr>
        <p:spPr>
          <a:xfrm>
            <a:off x="4212901" y="3039131"/>
            <a:ext cx="1447800" cy="561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AASHTOWare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Preconstruction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53328" y="1867481"/>
            <a:ext cx="1066800" cy="479587"/>
            <a:chOff x="3547216" y="1981200"/>
            <a:chExt cx="1066800" cy="479587"/>
          </a:xfrm>
        </p:grpSpPr>
        <p:sp>
          <p:nvSpPr>
            <p:cNvPr id="58" name="Rounded Rectangle 57"/>
            <p:cNvSpPr/>
            <p:nvPr/>
          </p:nvSpPr>
          <p:spPr>
            <a:xfrm>
              <a:off x="3589748" y="1981200"/>
              <a:ext cx="977900" cy="457200"/>
            </a:xfrm>
            <a:prstGeom prst="roundRect">
              <a:avLst/>
            </a:prstGeom>
            <a:solidFill>
              <a:srgbClr val="FA34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3547216" y="2013099"/>
              <a:ext cx="1066800" cy="4476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Mobile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Inspector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58684" y="4979589"/>
            <a:ext cx="1005840" cy="775200"/>
            <a:chOff x="1969664" y="5417738"/>
            <a:chExt cx="1005840" cy="775200"/>
          </a:xfrm>
        </p:grpSpPr>
        <p:sp>
          <p:nvSpPr>
            <p:cNvPr id="74" name="Rounded Rectangle 8"/>
            <p:cNvSpPr/>
            <p:nvPr/>
          </p:nvSpPr>
          <p:spPr>
            <a:xfrm>
              <a:off x="2002060" y="5888138"/>
              <a:ext cx="922020" cy="304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Subtitle 2"/>
            <p:cNvSpPr txBox="1">
              <a:spLocks/>
            </p:cNvSpPr>
            <p:nvPr/>
          </p:nvSpPr>
          <p:spPr>
            <a:xfrm>
              <a:off x="1969664" y="5940622"/>
              <a:ext cx="1005840" cy="22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FIIPS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2462215" y="5417738"/>
              <a:ext cx="0" cy="4425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"/>
          <p:cNvSpPr/>
          <p:nvPr/>
        </p:nvSpPr>
        <p:spPr>
          <a:xfrm>
            <a:off x="6218060" y="5449989"/>
            <a:ext cx="92202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6185664" y="5502473"/>
            <a:ext cx="100584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Masterworks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6678215" y="4979590"/>
            <a:ext cx="0" cy="4425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"/>
          <p:cNvSpPr/>
          <p:nvPr/>
        </p:nvSpPr>
        <p:spPr>
          <a:xfrm>
            <a:off x="7865958" y="5449989"/>
            <a:ext cx="92202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Subtitle 2"/>
          <p:cNvSpPr txBox="1">
            <a:spLocks/>
          </p:cNvSpPr>
          <p:nvPr/>
        </p:nvSpPr>
        <p:spPr>
          <a:xfrm>
            <a:off x="7833562" y="5502473"/>
            <a:ext cx="100584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PeopleSoft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8326113" y="4979590"/>
            <a:ext cx="0" cy="4425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686728" y="2359810"/>
            <a:ext cx="0" cy="6433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15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640080" y="1120193"/>
            <a:ext cx="9550400" cy="3873500"/>
          </a:xfrm>
        </p:spPr>
        <p:txBody>
          <a:bodyPr/>
          <a:lstStyle/>
          <a:p>
            <a:pPr marL="109537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/>
              <a:t>Current implementation status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500" dirty="0"/>
              <a:t>AWP </a:t>
            </a:r>
            <a:r>
              <a:rPr lang="en-US" sz="2600" dirty="0"/>
              <a:t>Preconstruction in production for almost 1½ years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600" dirty="0"/>
              <a:t>AWP Construction analysis completed October 30, 2017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600" dirty="0"/>
              <a:t>AWP Construction implementation kick off in January 2018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600" dirty="0"/>
              <a:t>AWP Civil Rights and Labor kick off November 15, 2017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600" dirty="0"/>
              <a:t>AWP Materials preparing for analysis phase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600" dirty="0"/>
              <a:t>Masterworks implementation </a:t>
            </a:r>
            <a:r>
              <a:rPr lang="en-US" sz="2500" dirty="0"/>
              <a:t>tie to AWP</a:t>
            </a:r>
          </a:p>
          <a:p>
            <a:pPr marL="392113" lvl="1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172720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/>
              <a:t>AASHTOWare </a:t>
            </a:r>
            <a:r>
              <a:rPr lang="en-US" sz="3000" dirty="0">
                <a:solidFill>
                  <a:schemeClr val="tx1"/>
                </a:solidFill>
              </a:rPr>
              <a:t>Project (AWP)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DE032-8AB6-4235-990A-F02C8E4BA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56" y="4428107"/>
            <a:ext cx="2903036" cy="1600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45810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508000" y="1663584"/>
            <a:ext cx="10972800" cy="28641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dirty="0"/>
              <a:t>Implementation of AWP Civil Rights &amp; Labor (CRL)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Web Based with external access for contractors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Replaces CRCS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Transition will not be initiated until a successful pilot that includes contractors has been completed. 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Proposed implementation - Fall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280" y="426720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/>
              <a:t>AASHTOWare Project (AWP)</a:t>
            </a:r>
            <a:br>
              <a:rPr lang="en-US" sz="3000" dirty="0"/>
            </a:br>
            <a:r>
              <a:rPr lang="en-US" sz="3000" dirty="0"/>
              <a:t> Civil Rights &amp; Labor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256" y="4246867"/>
            <a:ext cx="3196910" cy="17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2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579120" y="1278695"/>
            <a:ext cx="10617200" cy="38735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/>
              <a:t>Implementation of AWP Construction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Web Based with external access for consultants and contractors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Replaces CAS, FieldManager, FieldBook, FieldNet, Field Information Tracking and Project Tracking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Mobile Inspector app for Inspector Daily Reports will still be available.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Testing Winter 2018/2019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Proposed implementation – Spring/Summer 2019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56" y="4428107"/>
            <a:ext cx="2903036" cy="160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B74F577-7A1A-4621-800A-CBE20D7CE137}"/>
              </a:ext>
            </a:extLst>
          </p:cNvPr>
          <p:cNvSpPr txBox="1">
            <a:spLocks/>
          </p:cNvSpPr>
          <p:nvPr/>
        </p:nvSpPr>
        <p:spPr>
          <a:xfrm>
            <a:off x="579120" y="183285"/>
            <a:ext cx="86868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pPr>
              <a:defRPr/>
            </a:pPr>
            <a:r>
              <a:rPr lang="en-US" sz="3000" dirty="0"/>
              <a:t>AASHTOWare Project (AWP)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8170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934" y="731824"/>
            <a:ext cx="10468081" cy="663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/>
              <a:t>AASHTOWare Project (AWP) Construction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646416" y="1275216"/>
            <a:ext cx="8753615" cy="3873500"/>
          </a:xfrm>
        </p:spPr>
        <p:txBody>
          <a:bodyPr/>
          <a:lstStyle/>
          <a:p>
            <a:pPr marL="109537" lvl="0" indent="0">
              <a:spcAft>
                <a:spcPts val="600"/>
              </a:spcAft>
              <a:buNone/>
            </a:pPr>
            <a:r>
              <a:rPr lang="en-US" b="1" dirty="0"/>
              <a:t>AWP Construction analysis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sz="2700" dirty="0"/>
              <a:t>Info Tech presented final report on October 30, 2017</a:t>
            </a:r>
          </a:p>
          <a:p>
            <a:pPr lvl="1">
              <a:spcAft>
                <a:spcPts val="1800"/>
              </a:spcAft>
            </a:pPr>
            <a:r>
              <a:rPr lang="en-US" sz="2700" dirty="0"/>
              <a:t>Summary of analysis following</a:t>
            </a:r>
          </a:p>
          <a:p>
            <a:pPr marL="109537" lvl="0" indent="0">
              <a:spcAft>
                <a:spcPts val="600"/>
              </a:spcAft>
              <a:buNone/>
            </a:pPr>
            <a:r>
              <a:rPr lang="en-US" b="1" dirty="0"/>
              <a:t>AWP Construction Implementation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sz="2700" dirty="0"/>
              <a:t>Info Tech to submit Implementation proposal Nov/Dec</a:t>
            </a:r>
          </a:p>
          <a:p>
            <a:pPr lvl="1">
              <a:spcAft>
                <a:spcPts val="600"/>
              </a:spcAft>
            </a:pPr>
            <a:r>
              <a:rPr lang="en-US" sz="2700" dirty="0"/>
              <a:t>Implementation kick off in January 2018</a:t>
            </a:r>
          </a:p>
          <a:p>
            <a:pPr marL="392113" lvl="1" indent="0"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8E01A-92FF-4D0D-A764-582C28C27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56" y="4428107"/>
            <a:ext cx="2903036" cy="1600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766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07999" y="953275"/>
            <a:ext cx="10390155" cy="3873500"/>
          </a:xfrm>
        </p:spPr>
        <p:txBody>
          <a:bodyPr/>
          <a:lstStyle/>
          <a:p>
            <a:r>
              <a:rPr lang="en-US" sz="2400" dirty="0"/>
              <a:t>Scheduling full software installation appointments:</a:t>
            </a:r>
          </a:p>
          <a:p>
            <a:pPr lvl="1"/>
            <a:r>
              <a:rPr lang="en-US" sz="2000" dirty="0"/>
              <a:t>From February 1, 2018 – July 31, 2018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Project Engineers contact BITS Level 2 ACM Support staff directly to schedule an appointment.</a:t>
            </a:r>
          </a:p>
          <a:p>
            <a:pPr lvl="1"/>
            <a:r>
              <a:rPr lang="en-US" sz="2400" dirty="0"/>
              <a:t>From August 1, 2018 – January 31, 2019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Project Engineers contact the IT Service Desk at 800-362-3050 to schedule an appointment.</a:t>
            </a:r>
          </a:p>
          <a:p>
            <a:r>
              <a:rPr lang="en-US" sz="2400" dirty="0"/>
              <a:t>Software updates – FIT and MIT</a:t>
            </a:r>
          </a:p>
          <a:p>
            <a:pPr lvl="2"/>
            <a:r>
              <a:rPr lang="en-US" sz="2000" dirty="0"/>
              <a:t>WisDOT staff computers will be updated using an auto installation process (SCCM).</a:t>
            </a:r>
          </a:p>
          <a:p>
            <a:pPr lvl="2"/>
            <a:r>
              <a:rPr lang="en-US" sz="2000" dirty="0"/>
              <a:t>Consultant staff will be responsible for their own updates. Update instructions appear in the 2018 Field Software User’s Guide for Construction.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6222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2018 Field Software Updates</a:t>
            </a:r>
          </a:p>
        </p:txBody>
      </p:sp>
    </p:spTree>
    <p:extLst>
      <p:ext uri="{BB962C8B-B14F-4D97-AF65-F5344CB8AC3E}">
        <p14:creationId xmlns:p14="http://schemas.microsoft.com/office/powerpoint/2010/main" val="409424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5285BF-80D4-443F-B7AB-731DFBBC3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30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3480C-2A10-4D37-8F01-5393347F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WisDOT AASHTOWare Project Construction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719177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9333C-6505-477C-949F-E2ADA5F9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Research analysis offers improved operational efficiencies:</a:t>
            </a:r>
          </a:p>
          <a:p>
            <a:pPr lvl="1"/>
            <a:r>
              <a:rPr lang="en-US" dirty="0"/>
              <a:t>Unified database and interoperability features tying transactional systems together</a:t>
            </a:r>
          </a:p>
          <a:p>
            <a:r>
              <a:rPr lang="en-US" dirty="0">
                <a:solidFill>
                  <a:srgbClr val="000000"/>
                </a:solidFill>
              </a:rPr>
              <a:t>Research analysis offers improved customer service:</a:t>
            </a:r>
          </a:p>
          <a:p>
            <a:pPr lvl="1"/>
            <a:r>
              <a:rPr lang="en-US" dirty="0"/>
              <a:t>Internal gains for improving staff’s satisfaction and buy-in for usability</a:t>
            </a:r>
          </a:p>
          <a:p>
            <a:pPr lvl="1"/>
            <a:r>
              <a:rPr lang="en-US" dirty="0"/>
              <a:t>External gains offering contractor’s direct participation in real-time decisions and processes</a:t>
            </a:r>
          </a:p>
          <a:p>
            <a:r>
              <a:rPr lang="en-US" dirty="0">
                <a:solidFill>
                  <a:srgbClr val="000000"/>
                </a:solidFill>
              </a:rPr>
              <a:t>Research analysis provides better information to make policy-based decisions:</a:t>
            </a:r>
          </a:p>
          <a:p>
            <a:pPr lvl="1"/>
            <a:r>
              <a:rPr lang="en-US" dirty="0"/>
              <a:t>Alignment with goals and objectives for Masterworks, eConstruction, and agency mission and goals: better data means better information for 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CFB717-1275-4575-B6A7-D3BF94A5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Findings</a:t>
            </a:r>
          </a:p>
        </p:txBody>
      </p:sp>
    </p:spTree>
    <p:extLst>
      <p:ext uri="{BB962C8B-B14F-4D97-AF65-F5344CB8AC3E}">
        <p14:creationId xmlns:p14="http://schemas.microsoft.com/office/powerpoint/2010/main" val="30382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D5E44-E881-44DE-A42E-4DB6A604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Efficiencies Identified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BDC06C-4A61-47E1-AD69-1B5EFF0761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592" y="1557867"/>
          <a:ext cx="7361236" cy="442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6608">
                  <a:extLst>
                    <a:ext uri="{9D8B030D-6E8A-4147-A177-3AD203B41FA5}">
                      <a16:colId xmlns:a16="http://schemas.microsoft.com/office/drawing/2014/main" val="1881890110"/>
                    </a:ext>
                  </a:extLst>
                </a:gridCol>
                <a:gridCol w="1106901">
                  <a:extLst>
                    <a:ext uri="{9D8B030D-6E8A-4147-A177-3AD203B41FA5}">
                      <a16:colId xmlns:a16="http://schemas.microsoft.com/office/drawing/2014/main" val="1765295614"/>
                    </a:ext>
                  </a:extLst>
                </a:gridCol>
                <a:gridCol w="1142733">
                  <a:extLst>
                    <a:ext uri="{9D8B030D-6E8A-4147-A177-3AD203B41FA5}">
                      <a16:colId xmlns:a16="http://schemas.microsoft.com/office/drawing/2014/main" val="1376756162"/>
                    </a:ext>
                  </a:extLst>
                </a:gridCol>
                <a:gridCol w="692684">
                  <a:extLst>
                    <a:ext uri="{9D8B030D-6E8A-4147-A177-3AD203B41FA5}">
                      <a16:colId xmlns:a16="http://schemas.microsoft.com/office/drawing/2014/main" val="1113193886"/>
                    </a:ext>
                  </a:extLst>
                </a:gridCol>
                <a:gridCol w="1252310">
                  <a:extLst>
                    <a:ext uri="{9D8B030D-6E8A-4147-A177-3AD203B41FA5}">
                      <a16:colId xmlns:a16="http://schemas.microsoft.com/office/drawing/2014/main" val="819005999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Process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Current Number of Steps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Proposed Number of Steps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# of Steps Reduced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Proposed Efficiency Percentage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031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Stockpiles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750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FIT Merge &amp; Send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617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Subcontracts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891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Contractor Evaluation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680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Design Evaluation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245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Planting Inspection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6985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Contract Execution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868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Coordinate Funding with Regional Planning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500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Field Documentation &amp; Diary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3343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Weekly Time Charges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2051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Force Accounts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699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Contract Archival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202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Contract Activation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14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Stormwater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554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Contract Claims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766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Contract Award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1169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 Orders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305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Payment Estimates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1480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Contract Finalization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493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6880430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9946F79-B1DA-4A94-9C38-1F2C047BB99C}"/>
              </a:ext>
            </a:extLst>
          </p:cNvPr>
          <p:cNvSpPr/>
          <p:nvPr/>
        </p:nvSpPr>
        <p:spPr>
          <a:xfrm>
            <a:off x="8955314" y="1973944"/>
            <a:ext cx="2438400" cy="2989942"/>
          </a:xfrm>
          <a:prstGeom prst="wedgeRectCallout">
            <a:avLst>
              <a:gd name="adj1" fmla="val -69334"/>
              <a:gd name="adj2" fmla="val -32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Note that all processes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“0 number of steps reduced”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were actually steps replaced by AASHTOWare Project Construction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™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0AB651-C896-4F21-BA74-994A5B78C070}"/>
              </a:ext>
            </a:extLst>
          </p:cNvPr>
          <p:cNvSpPr/>
          <p:nvPr/>
        </p:nvSpPr>
        <p:spPr>
          <a:xfrm>
            <a:off x="1023457" y="5402510"/>
            <a:ext cx="7438371" cy="243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D5E44-E881-44DE-A42E-4DB6A604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4" y="-111992"/>
            <a:ext cx="8844824" cy="120332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Estimate Process: Current vs. Proposed</a:t>
            </a: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81" y="1007903"/>
            <a:ext cx="3469019" cy="55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" b="1067"/>
          <a:stretch/>
        </p:blipFill>
        <p:spPr bwMode="auto">
          <a:xfrm>
            <a:off x="6571571" y="898763"/>
            <a:ext cx="3934696" cy="5719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2109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2FB60-33A4-44CC-8245-5A46F375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7" y="2132522"/>
            <a:ext cx="3003238" cy="348316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Forms</a:t>
            </a:r>
          </a:p>
          <a:p>
            <a:pPr lvl="1"/>
            <a:r>
              <a:rPr lang="en-US" dirty="0"/>
              <a:t>229 current forms</a:t>
            </a:r>
          </a:p>
          <a:p>
            <a:pPr lvl="2"/>
            <a:r>
              <a:rPr lang="en-US" dirty="0"/>
              <a:t>40 duplicates or variations </a:t>
            </a:r>
          </a:p>
          <a:p>
            <a:pPr lvl="1"/>
            <a:r>
              <a:rPr lang="en-US" dirty="0"/>
              <a:t>131 proposed forms</a:t>
            </a:r>
          </a:p>
          <a:p>
            <a:pPr marL="457200" lvl="1" indent="0" algn="ctr">
              <a:buNone/>
            </a:pPr>
            <a:r>
              <a:rPr lang="en-US" dirty="0"/>
              <a:t>-----------------</a:t>
            </a:r>
          </a:p>
          <a:p>
            <a:pPr marL="457200" lvl="1" indent="0" algn="ctr">
              <a:buNone/>
            </a:pPr>
            <a:r>
              <a:rPr lang="en-US" b="1" dirty="0"/>
              <a:t>43% reduction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4967E-7591-436D-9D7A-11D17A09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Efficiencies Identified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AD13-12D9-4247-9779-A87966E4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71" y="1240971"/>
            <a:ext cx="6891546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2FB60-33A4-44CC-8245-5A46F375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875" y="2157778"/>
            <a:ext cx="3394364" cy="3427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Reports</a:t>
            </a:r>
          </a:p>
          <a:p>
            <a:pPr lvl="1"/>
            <a:r>
              <a:rPr lang="en-US" dirty="0"/>
              <a:t>140 current reports</a:t>
            </a:r>
          </a:p>
          <a:p>
            <a:pPr lvl="2"/>
            <a:r>
              <a:rPr lang="en-US" dirty="0"/>
              <a:t> 16 duplicates or variations </a:t>
            </a:r>
          </a:p>
          <a:p>
            <a:pPr lvl="1"/>
            <a:r>
              <a:rPr lang="en-US" dirty="0"/>
              <a:t>111 proposed reports</a:t>
            </a:r>
          </a:p>
          <a:p>
            <a:pPr marL="457200" lvl="1" indent="0" algn="ctr">
              <a:buNone/>
            </a:pPr>
            <a:r>
              <a:rPr lang="en-US" dirty="0"/>
              <a:t>------------------</a:t>
            </a:r>
          </a:p>
          <a:p>
            <a:pPr marL="457200" lvl="1" indent="0" algn="ctr">
              <a:buNone/>
            </a:pPr>
            <a:r>
              <a:rPr lang="en-US" b="1" dirty="0"/>
              <a:t>20% reduction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4967E-7591-436D-9D7A-11D17A09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Efficiencies Identified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6A2EB-41A2-4FD0-BE43-40A46812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79" y="1238075"/>
            <a:ext cx="6794896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1BD12-3C29-42D0-83E3-3D85CA510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Continuity of a unified database, inclusion of the Preconstruction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dirty="0">
                <a:solidFill>
                  <a:srgbClr val="000000"/>
                </a:solidFill>
              </a:rPr>
              <a:t> Module, and subsequent Civil Rights &amp; Labor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dirty="0">
                <a:solidFill>
                  <a:srgbClr val="000000"/>
                </a:solidFill>
              </a:rPr>
              <a:t> and Materials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dirty="0">
                <a:solidFill>
                  <a:srgbClr val="000000"/>
                </a:solidFill>
              </a:rPr>
              <a:t> modules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Reduction of the number of interfaces, forms, and reports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Streamlined data access to AASHTOWare Project Construction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dirty="0">
                <a:solidFill>
                  <a:srgbClr val="000000"/>
                </a:solidFill>
              </a:rPr>
              <a:t> and Masterworks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944CF-DE06-4026-A45D-89EF9CED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Benefits</a:t>
            </a:r>
          </a:p>
        </p:txBody>
      </p:sp>
    </p:spTree>
    <p:extLst>
      <p:ext uri="{BB962C8B-B14F-4D97-AF65-F5344CB8AC3E}">
        <p14:creationId xmlns:p14="http://schemas.microsoft.com/office/powerpoint/2010/main" val="16704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8ABE3-063C-44A2-9FAD-D25AA015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DWR Agency Views for simplifying quantity calculations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Agency Views capacity to extend capturing data and leverage for reporting, computations, workflows, notifications and other conventions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Standardization of WisDOT’s construction and contract administration user-base for best practices and uniformity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92D13-D4CE-4297-9A96-2F50C22A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Benefits</a:t>
            </a:r>
          </a:p>
        </p:txBody>
      </p:sp>
    </p:spTree>
    <p:extLst>
      <p:ext uri="{BB962C8B-B14F-4D97-AF65-F5344CB8AC3E}">
        <p14:creationId xmlns:p14="http://schemas.microsoft.com/office/powerpoint/2010/main" val="4400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1BD12-3C29-42D0-83E3-3D85CA510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External access for contractors to manage tasks, respond to items, and generate their own reports eases the burden for WisDOT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Highly configurable for expansion and growth into the future as new requirements evolve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Integration of Mobile Inspector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dirty="0">
                <a:solidFill>
                  <a:srgbClr val="000000"/>
                </a:solidFill>
              </a:rPr>
              <a:t> for DWRs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944CF-DE06-4026-A45D-89EF9CED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Benefits</a:t>
            </a:r>
          </a:p>
        </p:txBody>
      </p:sp>
    </p:spTree>
    <p:extLst>
      <p:ext uri="{BB962C8B-B14F-4D97-AF65-F5344CB8AC3E}">
        <p14:creationId xmlns:p14="http://schemas.microsoft.com/office/powerpoint/2010/main" val="35219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D8A6E-F77D-464E-9041-88AFF240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Compliance in WisDOT’s continued eConstruction goals and objectives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Optimal change management opportunity to slowly transition staff into the new software using Construction first, then Materials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Increased IT efficiency in administration and maintenance of fewer systems, interfaces, and peripheral applications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22A055-AEE9-43E0-B92B-BDF0EB0B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Benefits</a:t>
            </a:r>
          </a:p>
        </p:txBody>
      </p:sp>
    </p:spTree>
    <p:extLst>
      <p:ext uri="{BB962C8B-B14F-4D97-AF65-F5344CB8AC3E}">
        <p14:creationId xmlns:p14="http://schemas.microsoft.com/office/powerpoint/2010/main" val="243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11480" y="918416"/>
            <a:ext cx="8348547" cy="4495800"/>
          </a:xfrm>
        </p:spPr>
        <p:txBody>
          <a:bodyPr/>
          <a:lstStyle/>
          <a:p>
            <a:pPr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</a:pPr>
            <a:r>
              <a:rPr lang="en-US" sz="2300" dirty="0"/>
              <a:t>Statewide guide for Project Engineers and support staff.</a:t>
            </a:r>
          </a:p>
          <a:p>
            <a:pPr marL="803275" lvl="1" indent="-234950"/>
            <a:r>
              <a:rPr lang="en-US" sz="2200" dirty="0"/>
              <a:t>Data entry guide for </a:t>
            </a:r>
            <a:r>
              <a:rPr lang="en-US" sz="2200" dirty="0" err="1"/>
              <a:t>FieldManager</a:t>
            </a:r>
            <a:r>
              <a:rPr lang="en-US" sz="2200" dirty="0"/>
              <a:t>, </a:t>
            </a:r>
            <a:r>
              <a:rPr lang="en-US" sz="2200" dirty="0" err="1"/>
              <a:t>FieldBook</a:t>
            </a:r>
            <a:r>
              <a:rPr lang="en-US" sz="2200" dirty="0"/>
              <a:t>, FIT, and MIT. </a:t>
            </a:r>
          </a:p>
          <a:p>
            <a:pPr marL="803275" lvl="1" indent="-234950"/>
            <a:r>
              <a:rPr lang="en-US" sz="2200" dirty="0"/>
              <a:t>Installation and configuration steps for Mobile Inspector.</a:t>
            </a:r>
          </a:p>
          <a:p>
            <a:pPr marL="803275" lvl="1" indent="-234950"/>
            <a:r>
              <a:rPr lang="en-US" sz="2200" dirty="0"/>
              <a:t>Support contacts list.</a:t>
            </a:r>
          </a:p>
          <a:p>
            <a:pPr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</a:pPr>
            <a:r>
              <a:rPr lang="en-US" sz="2300" dirty="0"/>
              <a:t>Electronic versions</a:t>
            </a:r>
          </a:p>
          <a:p>
            <a:pPr marL="803275" lvl="1" indent="-234950"/>
            <a:r>
              <a:rPr lang="en-US" sz="2200" dirty="0"/>
              <a:t>Can be found on the region servers and field computers under Pantry2018\</a:t>
            </a:r>
            <a:r>
              <a:rPr lang="en-US" sz="2200" dirty="0" err="1"/>
              <a:t>StatewideManualsAndGuides</a:t>
            </a:r>
            <a:r>
              <a:rPr lang="en-US" sz="2200" dirty="0"/>
              <a:t>.</a:t>
            </a:r>
          </a:p>
          <a:p>
            <a:pPr marL="803275" lvl="1" indent="-234950"/>
            <a:r>
              <a:rPr lang="en-US" sz="2200" dirty="0"/>
              <a:t>Field staff will have a shortcut in their WisDOT Shortcuts folder.</a:t>
            </a:r>
          </a:p>
          <a:p>
            <a:pPr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</a:pPr>
            <a:r>
              <a:rPr lang="en-US" sz="2300" dirty="0"/>
              <a:t>References region specific construction administration guide for further guidance.</a:t>
            </a:r>
          </a:p>
          <a:p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-2618"/>
            <a:ext cx="979932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2018 Field Software User’s Guide for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3827602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578142" y="1208075"/>
            <a:ext cx="8936560" cy="38735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Schedule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Identify emerging needs to incorporate in AWP Construction – Currently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Configure application – Spring/Summer 2018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Test and pilot</a:t>
            </a:r>
            <a:r>
              <a:rPr lang="en-US" sz="2600" b="1" i="1" dirty="0"/>
              <a:t> </a:t>
            </a:r>
            <a:r>
              <a:rPr lang="en-US" sz="2600" dirty="0"/>
              <a:t>new configurations - Summer/Fall 2018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Be trained as trainers - Fall 2018/Winter 2018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Help with production roll-out – Spring/Summer 2019</a:t>
            </a:r>
          </a:p>
          <a:p>
            <a:pPr marL="392113" lvl="1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143" y="472845"/>
            <a:ext cx="10951951" cy="1143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AASHTOWare Project (AWP) Construction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235876" y="4793086"/>
            <a:ext cx="2593340" cy="14293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24612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ract_Mgmt_August-2016-FUTURE-NO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2" b="9486"/>
          <a:stretch/>
        </p:blipFill>
        <p:spPr bwMode="auto">
          <a:xfrm>
            <a:off x="1647301" y="488097"/>
            <a:ext cx="8897399" cy="5838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286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1034" y="4338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b="0" dirty="0">
                <a:effectLst/>
              </a:rPr>
              <a:t>Outstanding Highway Construction Awards</a:t>
            </a:r>
            <a:br>
              <a:rPr lang="en-US" sz="1800" b="0" dirty="0">
                <a:effectLst/>
              </a:rPr>
            </a:br>
            <a:r>
              <a:rPr lang="en-US" sz="1800" b="0" dirty="0">
                <a:effectLst/>
              </a:rPr>
              <a:t>Winner, Grading Category</a:t>
            </a:r>
            <a:br>
              <a:rPr lang="en-US" sz="1800" b="0" dirty="0">
                <a:effectLst/>
              </a:rPr>
            </a:br>
            <a:r>
              <a:rPr lang="en-US" sz="1800" b="0" dirty="0">
                <a:effectLst/>
              </a:rPr>
              <a:t>NW Region Local Program</a:t>
            </a:r>
            <a:br>
              <a:rPr lang="en-US" sz="1800" b="0" dirty="0">
                <a:effectLst/>
              </a:rPr>
            </a:br>
            <a:r>
              <a:rPr lang="en-US" sz="1800" b="0" dirty="0">
                <a:effectLst/>
              </a:rPr>
              <a:t>CTH X, Lake </a:t>
            </a:r>
            <a:r>
              <a:rPr lang="en-US" sz="1800" b="0" dirty="0" err="1">
                <a:effectLst/>
              </a:rPr>
              <a:t>Wissota</a:t>
            </a:r>
            <a:r>
              <a:rPr lang="en-US" sz="1800" b="0" dirty="0">
                <a:effectLst/>
              </a:rPr>
              <a:t> Bridge, Chippewa County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6" r="6459" b="20403"/>
          <a:stretch>
            <a:fillRect/>
          </a:stretch>
        </p:blipFill>
        <p:spPr bwMode="auto">
          <a:xfrm>
            <a:off x="771034" y="591905"/>
            <a:ext cx="5859746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question-mark-clip-art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60000">
            <a:off x="8801117" y="3002403"/>
            <a:ext cx="2035158" cy="27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08000" y="1489784"/>
            <a:ext cx="8458200" cy="3873500"/>
          </a:xfrm>
        </p:spPr>
        <p:txBody>
          <a:bodyPr/>
          <a:lstStyle/>
          <a:p>
            <a:pPr lvl="1">
              <a:spcBef>
                <a:spcPts val="1800"/>
              </a:spcBef>
            </a:pPr>
            <a:r>
              <a:rPr lang="en-US" sz="2600" dirty="0"/>
              <a:t>Contract modifications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Estimates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Site time and events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Liquidated damages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Retainage issues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Adding projects, categories, or sites to a contract.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23015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Contract support</a:t>
            </a:r>
            <a:br>
              <a:rPr lang="en-US" dirty="0"/>
            </a:br>
            <a:r>
              <a:rPr lang="en-US" sz="2700" dirty="0"/>
              <a:t>Region Contract Specialists</a:t>
            </a:r>
          </a:p>
        </p:txBody>
      </p:sp>
    </p:spTree>
    <p:extLst>
      <p:ext uri="{BB962C8B-B14F-4D97-AF65-F5344CB8AC3E}">
        <p14:creationId xmlns:p14="http://schemas.microsoft.com/office/powerpoint/2010/main" val="206519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08000" y="1427415"/>
            <a:ext cx="11099282" cy="3873500"/>
          </a:xfrm>
        </p:spPr>
        <p:txBody>
          <a:bodyPr/>
          <a:lstStyle/>
          <a:p>
            <a:endParaRPr lang="en-US" sz="2400" dirty="0"/>
          </a:p>
          <a:p>
            <a:pPr marL="690563" lvl="1" indent="-298450">
              <a:spcBef>
                <a:spcPts val="1500"/>
              </a:spcBef>
            </a:pPr>
            <a:r>
              <a:rPr lang="en-US" sz="2600" dirty="0"/>
              <a:t>Bad contract transfers</a:t>
            </a:r>
          </a:p>
          <a:p>
            <a:pPr marL="690563" lvl="1" indent="-298450">
              <a:spcBef>
                <a:spcPts val="1500"/>
              </a:spcBef>
            </a:pPr>
            <a:r>
              <a:rPr lang="en-US" sz="2600" dirty="0"/>
              <a:t>Missing vendors</a:t>
            </a:r>
          </a:p>
          <a:p>
            <a:pPr marL="690563" lvl="1" indent="-298450">
              <a:spcBef>
                <a:spcPts val="1500"/>
              </a:spcBef>
            </a:pPr>
            <a:r>
              <a:rPr lang="en-US" sz="2600" dirty="0"/>
              <a:t>Data sync issues between </a:t>
            </a:r>
            <a:r>
              <a:rPr lang="en-US" sz="2600" dirty="0" err="1"/>
              <a:t>FieldManager</a:t>
            </a:r>
            <a:r>
              <a:rPr lang="en-US" sz="2600" dirty="0"/>
              <a:t> and AWP Project CAS</a:t>
            </a:r>
          </a:p>
          <a:p>
            <a:pPr marL="690563" lvl="1" indent="-298450">
              <a:spcBef>
                <a:spcPts val="1500"/>
              </a:spcBef>
            </a:pPr>
            <a:r>
              <a:rPr lang="en-US" sz="2600" dirty="0"/>
              <a:t>Mobile Inspector support</a:t>
            </a:r>
          </a:p>
          <a:p>
            <a:pPr marL="690563" lvl="1" indent="-298450">
              <a:spcBef>
                <a:spcPts val="1500"/>
              </a:spcBef>
            </a:pPr>
            <a:r>
              <a:rPr lang="en-US" sz="2600" dirty="0"/>
              <a:t>Contract specialists may elevate issues to the AASHTOWare Project Administrators.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463420"/>
            <a:ext cx="10972800" cy="1318727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100" dirty="0"/>
              <a:t>Contract support</a:t>
            </a:r>
            <a:br>
              <a:rPr lang="en-US" sz="3300" dirty="0"/>
            </a:br>
            <a:r>
              <a:rPr lang="en-US" sz="2900" dirty="0"/>
              <a:t>AASHTOWare Project Administrators</a:t>
            </a:r>
            <a:br>
              <a:rPr lang="en-US" sz="2900" dirty="0"/>
            </a:br>
            <a:r>
              <a:rPr lang="en-US" sz="2900" dirty="0"/>
              <a:t>Annette Czerneski and Adam </a:t>
            </a:r>
            <a:r>
              <a:rPr lang="en-US" sz="2900" dirty="0" err="1"/>
              <a:t>Bleskacek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73846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08000" y="793349"/>
            <a:ext cx="11099282" cy="3873500"/>
          </a:xfrm>
        </p:spPr>
        <p:txBody>
          <a:bodyPr/>
          <a:lstStyle/>
          <a:p>
            <a:pPr hangingPunct="0">
              <a:spcBef>
                <a:spcPts val="700"/>
              </a:spcBef>
            </a:pPr>
            <a:r>
              <a:rPr lang="en-US" sz="2000" dirty="0"/>
              <a:t>Site events are used to suspend Time and Work. </a:t>
            </a:r>
          </a:p>
          <a:p>
            <a:pPr hangingPunct="0">
              <a:spcBef>
                <a:spcPts val="700"/>
              </a:spcBef>
            </a:pPr>
            <a:r>
              <a:rPr lang="en-US" sz="2000" dirty="0"/>
              <a:t>WisDOT uses two (2) types of events – Time and Work. </a:t>
            </a:r>
          </a:p>
          <a:p>
            <a:pPr lvl="1" hangingPunct="0">
              <a:spcBef>
                <a:spcPts val="700"/>
              </a:spcBef>
            </a:pPr>
            <a:r>
              <a:rPr lang="en-US" sz="1900" dirty="0"/>
              <a:t>Time Suspended / Time Resumed - Used to temporarily suspend time on carry over contracts and avoid charging liquidated damages</a:t>
            </a:r>
          </a:p>
          <a:p>
            <a:pPr lvl="1" hangingPunct="0">
              <a:spcBef>
                <a:spcPts val="700"/>
              </a:spcBef>
            </a:pPr>
            <a:r>
              <a:rPr lang="en-US" sz="1900" dirty="0"/>
              <a:t>Work Suspended / Work Resumed - Used to document suspension of work on carry over contracts only. Has no effect on liquidated damages.</a:t>
            </a:r>
          </a:p>
          <a:p>
            <a:pPr hangingPunct="0">
              <a:spcBef>
                <a:spcPts val="700"/>
              </a:spcBef>
            </a:pPr>
            <a:r>
              <a:rPr lang="en-US" sz="2000" dirty="0"/>
              <a:t>The entry of a suspend event REQUIRES the entry of a resume event. </a:t>
            </a:r>
            <a:br>
              <a:rPr lang="en-US" sz="2000" dirty="0"/>
            </a:br>
            <a:r>
              <a:rPr lang="en-US" sz="2000" dirty="0"/>
              <a:t>Failure to do this will cause issues when the next estimate is sent.</a:t>
            </a:r>
          </a:p>
          <a:p>
            <a:pPr hangingPunct="0">
              <a:spcBef>
                <a:spcPts val="700"/>
              </a:spcBef>
            </a:pPr>
            <a:r>
              <a:rPr lang="en-US" sz="2000" dirty="0"/>
              <a:t>Review all sites to ensure that the number of days or completion dates are not exceeded on the contract. </a:t>
            </a:r>
          </a:p>
          <a:p>
            <a:pPr hangingPunct="0">
              <a:spcBef>
                <a:spcPts val="700"/>
              </a:spcBef>
            </a:pPr>
            <a:r>
              <a:rPr lang="en-US" sz="2000" dirty="0"/>
              <a:t>If time is exceeded, a time extension contract modification is required to reduce or eliminate liquidated damages. </a:t>
            </a:r>
          </a:p>
          <a:p>
            <a:pPr hangingPunct="0">
              <a:spcBef>
                <a:spcPts val="700"/>
              </a:spcBef>
            </a:pPr>
            <a:r>
              <a:rPr lang="en-US" sz="2000" dirty="0"/>
              <a:t>Contact your Contract Specialist for assistance when creating site events. </a:t>
            </a:r>
          </a:p>
          <a:p>
            <a:pPr hangingPunct="0"/>
            <a:endParaRPr lang="en-US" sz="18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-68426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FieldManager</a:t>
            </a:r>
            <a:r>
              <a:rPr lang="en-US" sz="2600" dirty="0"/>
              <a:t> v5.3a Site Event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69881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3113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FieldManager</a:t>
            </a:r>
            <a:r>
              <a:rPr lang="en-US" sz="2600" dirty="0"/>
              <a:t> v5.3a Contract Modification Process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10688735" cy="44970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FF0000"/>
                </a:solidFill>
              </a:rPr>
              <a:t>Draft</a:t>
            </a:r>
            <a:r>
              <a:rPr lang="en-US" sz="2100" dirty="0"/>
              <a:t> - </a:t>
            </a:r>
            <a:r>
              <a:rPr lang="en-US" sz="2100" dirty="0" err="1"/>
              <a:t>Cont</a:t>
            </a:r>
            <a:r>
              <a:rPr lang="en-US" sz="2100" dirty="0"/>
              <a:t> Mod is in this status during the initial creation / editing mode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&lt;Save&gt; or &lt;Save/Close&gt;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No files in the </a:t>
            </a:r>
            <a:r>
              <a:rPr lang="en-US" sz="2100" dirty="0" err="1"/>
              <a:t>FieldManager</a:t>
            </a:r>
            <a:r>
              <a:rPr lang="en-US" sz="2100" dirty="0"/>
              <a:t> Outbox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FIT Merge and Send will create </a:t>
            </a:r>
            <a:r>
              <a:rPr lang="en-US" sz="2100" dirty="0" err="1"/>
              <a:t>cont</a:t>
            </a:r>
            <a:r>
              <a:rPr lang="en-US" sz="2100" dirty="0"/>
              <a:t> mod record in Project Tracking</a:t>
            </a:r>
          </a:p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FF0000"/>
                </a:solidFill>
              </a:rPr>
              <a:t>Pending Approval </a:t>
            </a:r>
            <a:r>
              <a:rPr lang="en-US" sz="2100" dirty="0"/>
              <a:t>- Ready to print and obtain signatures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&lt;Generate&gt;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Respond NO to “Does this require supervisor approval?”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Confirm there are 2 messages in outbox before sending</a:t>
            </a:r>
          </a:p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FF0000"/>
                </a:solidFill>
              </a:rPr>
              <a:t>Approved</a:t>
            </a:r>
            <a:r>
              <a:rPr lang="en-US" sz="2100" dirty="0"/>
              <a:t> - Change to approval status after all signatures are obtained (and region procedures complete)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&lt;Approve&gt;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Confirm there is 1 message in </a:t>
            </a:r>
            <a:r>
              <a:rPr lang="en-US" sz="2100" dirty="0" err="1"/>
              <a:t>FieldManager</a:t>
            </a:r>
            <a:r>
              <a:rPr lang="en-US" sz="2100" dirty="0"/>
              <a:t> outbox before sending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698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dotpp3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Tech PPT Theme">
  <a:themeElements>
    <a:clrScheme name="Info Tech">
      <a:dk1>
        <a:srgbClr val="404041"/>
      </a:dk1>
      <a:lt1>
        <a:sysClr val="window" lastClr="FFFFFF"/>
      </a:lt1>
      <a:dk2>
        <a:srgbClr val="404041"/>
      </a:dk2>
      <a:lt2>
        <a:srgbClr val="FFFFFF"/>
      </a:lt2>
      <a:accent1>
        <a:srgbClr val="055189"/>
      </a:accent1>
      <a:accent2>
        <a:srgbClr val="005A37"/>
      </a:accent2>
      <a:accent3>
        <a:srgbClr val="B40512"/>
      </a:accent3>
      <a:accent4>
        <a:srgbClr val="009BDE"/>
      </a:accent4>
      <a:accent5>
        <a:srgbClr val="9D90A0"/>
      </a:accent5>
      <a:accent6>
        <a:srgbClr val="5AA2AE"/>
      </a:accent6>
      <a:hlink>
        <a:srgbClr val="3EBBF0"/>
      </a:hlink>
      <a:folHlink>
        <a:srgbClr val="9454C3"/>
      </a:folHlink>
    </a:clrScheme>
    <a:fontScheme name="Info Tech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 Tech PPT Theme" id="{CC64616E-CE13-469E-8737-C90321E33EEE}" vid="{33DF81C0-F8C6-497E-9238-6F12AF2279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3543</Words>
  <Application>Microsoft Office PowerPoint</Application>
  <PresentationFormat>Widescreen</PresentationFormat>
  <Paragraphs>626</Paragraphs>
  <Slides>52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 Unicode MS</vt:lpstr>
      <vt:lpstr>Arial</vt:lpstr>
      <vt:lpstr>Calibri</vt:lpstr>
      <vt:lpstr>Courier New</vt:lpstr>
      <vt:lpstr>Lato</vt:lpstr>
      <vt:lpstr>Lato Heavy</vt:lpstr>
      <vt:lpstr>Symbol</vt:lpstr>
      <vt:lpstr>Times New Roman</vt:lpstr>
      <vt:lpstr>Wingdings</vt:lpstr>
      <vt:lpstr>Wingdings 2</vt:lpstr>
      <vt:lpstr>wisdotpp3</vt:lpstr>
      <vt:lpstr>1_Office Theme</vt:lpstr>
      <vt:lpstr>Info Tech PPT Theme</vt:lpstr>
      <vt:lpstr>2018 Field Application Updates</vt:lpstr>
      <vt:lpstr>2018 PC Special Provisions – Construction</vt:lpstr>
      <vt:lpstr>2018 Construction Software</vt:lpstr>
      <vt:lpstr>2018 Field Software Updates</vt:lpstr>
      <vt:lpstr>2018 Field Software User’s Guide for Construction</vt:lpstr>
      <vt:lpstr>Contract support Region Contract Specialists</vt:lpstr>
      <vt:lpstr>Contract support AASHTOWare Project Administrators Annette Czerneski and Adam Bleskacek</vt:lpstr>
      <vt:lpstr>FieldManager v5.3a Site Event Considerations</vt:lpstr>
      <vt:lpstr>FieldManager v5.3a Contract Modification Process</vt:lpstr>
      <vt:lpstr>FieldManager v5.3a Contract Modification Process</vt:lpstr>
      <vt:lpstr>FieldManager v5.3a Estimate Considerations</vt:lpstr>
      <vt:lpstr>FieldManager v5.3a Negative Estimates</vt:lpstr>
      <vt:lpstr>FieldManager v5.3a Backup</vt:lpstr>
      <vt:lpstr>FieldManager, FIT and MIT Database Backup Process</vt:lpstr>
      <vt:lpstr>Field Information Tracking (FIT) Required fields</vt:lpstr>
      <vt:lpstr>Field Information Tracking (FIT)</vt:lpstr>
      <vt:lpstr>Project Tracking: WPDES General Permit dates- NEW for 2018 Wisconsin Pollutant Discharge Elimination System</vt:lpstr>
      <vt:lpstr>Transferring FieldManager and FIT Contracts</vt:lpstr>
      <vt:lpstr>Archiving FieldManager Contracts</vt:lpstr>
      <vt:lpstr>        Mobile InspectorTM</vt:lpstr>
      <vt:lpstr>        Mobile InspectorTM</vt:lpstr>
      <vt:lpstr>        Mobile InspectorTM</vt:lpstr>
      <vt:lpstr>        Mobile InspectorTM</vt:lpstr>
      <vt:lpstr>        Mobile InspectorTM – Item List</vt:lpstr>
      <vt:lpstr>         Mobile InspectorTM– Add Report</vt:lpstr>
      <vt:lpstr>        Mobile InspectorTM– Add Postings</vt:lpstr>
      <vt:lpstr>        Mobile InspectorTM– Add Equipment</vt:lpstr>
      <vt:lpstr>        Mobile InspectorTM– Add Personnel</vt:lpstr>
      <vt:lpstr>        Mobile InspectorTM– Lock Report</vt:lpstr>
      <vt:lpstr>Mobile InspectorTM– FieldManager  IDRs List</vt:lpstr>
      <vt:lpstr>AASHTOWare Project Implementation</vt:lpstr>
      <vt:lpstr>AASHTOWare Project (AWP)</vt:lpstr>
      <vt:lpstr>WisDOT Contract Management System - Current</vt:lpstr>
      <vt:lpstr>WisDOT Contract Management System – Future Phase 1</vt:lpstr>
      <vt:lpstr>WisDOT Contract Management System – Future Phase 2</vt:lpstr>
      <vt:lpstr>AASHTOWare Project (AWP)</vt:lpstr>
      <vt:lpstr>AASHTOWare Project (AWP)  Civil Rights &amp; Labor</vt:lpstr>
      <vt:lpstr>PowerPoint Presentation</vt:lpstr>
      <vt:lpstr>AASHTOWare Project (AWP) Construction </vt:lpstr>
      <vt:lpstr>WisDOT AASHTOWare Project Construction™ Analysis</vt:lpstr>
      <vt:lpstr>Analysis Findings</vt:lpstr>
      <vt:lpstr>Efficiencies Identified</vt:lpstr>
      <vt:lpstr>Estimate Process: Current vs. Proposed</vt:lpstr>
      <vt:lpstr>Efficiencies Identified</vt:lpstr>
      <vt:lpstr>Efficiencies Identified</vt:lpstr>
      <vt:lpstr>Overarching Benefits</vt:lpstr>
      <vt:lpstr>Overarching Benefits</vt:lpstr>
      <vt:lpstr>Overarching Benefits</vt:lpstr>
      <vt:lpstr>Overarching Benefits</vt:lpstr>
      <vt:lpstr>AASHTOWare Project (AWP) Construction </vt:lpstr>
      <vt:lpstr>PowerPoint Presentation</vt:lpstr>
      <vt:lpstr>Outstanding Highway Construction Awards Winner, Grading Category NW Region Local Program CTH X, Lake Wissota Bridge, Chippewa County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Castleberg, David - DOT</dc:creator>
  <cp:lastModifiedBy>Howe, Debra S - DOT</cp:lastModifiedBy>
  <cp:revision>101</cp:revision>
  <cp:lastPrinted>2018-02-14T18:32:12Z</cp:lastPrinted>
  <dcterms:created xsi:type="dcterms:W3CDTF">2018-02-08T15:00:57Z</dcterms:created>
  <dcterms:modified xsi:type="dcterms:W3CDTF">2018-02-26T23:40:26Z</dcterms:modified>
</cp:coreProperties>
</file>