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3681"/>
    <a:srgbClr val="A7C2FF"/>
    <a:srgbClr val="2F4CB7"/>
    <a:srgbClr val="BFC9EF"/>
    <a:srgbClr val="002F9D"/>
    <a:srgbClr val="4B68D1"/>
    <a:srgbClr val="253D92"/>
    <a:srgbClr val="89A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91" autoAdjust="0"/>
    <p:restoredTop sz="76769" autoAdjust="0"/>
  </p:normalViewPr>
  <p:slideViewPr>
    <p:cSldViewPr>
      <p:cViewPr varScale="1">
        <p:scale>
          <a:sx n="64" d="100"/>
          <a:sy n="64" d="100"/>
        </p:scale>
        <p:origin x="11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-444" y="496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409737-B42F-4E99-BE9E-3150B19156F7}" type="datetimeFigureOut">
              <a:rPr lang="en-US"/>
              <a:pPr>
                <a:defRPr/>
              </a:pPr>
              <a:t>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5B7B7E-BD6A-4951-A152-0A8C255FD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19" y="0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A0B40AD-C3B0-4F65-94B5-F66320FF2E04}" type="datetimeFigureOut">
              <a:rPr lang="en-US"/>
              <a:pPr>
                <a:defRPr/>
              </a:pPr>
              <a:t>2/21/2018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379" tIns="45190" rIns="90379" bIns="4519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12" y="4416104"/>
            <a:ext cx="5609576" cy="4182440"/>
          </a:xfrm>
          <a:prstGeom prst="rect">
            <a:avLst/>
          </a:prstGeom>
        </p:spPr>
        <p:txBody>
          <a:bodyPr vert="horz" lIns="90379" tIns="45190" rIns="90379" bIns="4519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19" y="8830639"/>
            <a:ext cx="3037212" cy="464193"/>
          </a:xfrm>
          <a:prstGeom prst="rect">
            <a:avLst/>
          </a:prstGeom>
        </p:spPr>
        <p:txBody>
          <a:bodyPr vert="horz" lIns="90379" tIns="45190" rIns="90379" bIns="4519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D488F0C-6769-4BD1-B394-ECE77D272E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943DFA-035C-4DA5-9840-62FA0030F74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  <p:sp>
        <p:nvSpPr>
          <p:cNvPr id="5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Before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well prepared with content. Know facts and figures and your audience.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Everyone should be able to read the slides but if NOT, read it to them. Otherwise don’t include it.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a final check on microphone and other equipment well before the start time.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Practice the presentation aloud several times. Feel comfortable.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Drink fluids and do something to relax you.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During presentation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Smile and be confident. 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Introduce yourself and the organization.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Speak with energy, clearly, and in a reasonable volume so everyone can hear you.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Do not read each line on the slide show – use your own wording and add in examples or additional information which will aid in comprehension.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Talk “friendly” and with the attitude that you are here to provide information and assistance. Have a “win/win” attitude.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an error, politely clarify or correct it. Move on quickly and don’t dwell on it.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can’t answer a question, politely indicate you don’t have the information available. Indicate that you will follow-up individually with the requestor. </a:t>
            </a:r>
          </a:p>
          <a:p>
            <a:pPr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After presentation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available for follow up.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prepared for additional comments, questions or clarifications.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Maintain composure.</a:t>
            </a:r>
          </a:p>
          <a:p>
            <a:pPr marL="230241" indent="-230241">
              <a:buFont typeface="+mj-lt"/>
              <a:buAutoNum type="arabicPeriod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If you make a promise, be sure to follow up quickly or reassign if appropriate.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370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60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97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488F0C-6769-4BD1-B394-ECE77D272E4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53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21368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0A2AD120-39C9-4762-9808-4997980F33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89C35698-ECFA-45D4-B95F-4F5295812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gradFill>
            <a:gsLst>
              <a:gs pos="0">
                <a:schemeClr val="bg1"/>
              </a:gs>
              <a:gs pos="64999">
                <a:schemeClr val="bg1">
                  <a:lumMod val="95000"/>
                </a:schemeClr>
              </a:gs>
              <a:gs pos="100000">
                <a:schemeClr val="bg1">
                  <a:lumMod val="85000"/>
                </a:schemeClr>
              </a:gs>
            </a:gsLst>
            <a:lin ang="16800000" scaled="0"/>
          </a:gradFill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4D1A753E-EC79-4AA7-8B4D-F379B7F83D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DB104AA0-9F21-4485-B088-466B0F3009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664698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C38AFE01-58B7-4B7A-B8D5-787EBD0E15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96E48EDD-1FD1-4C50-94FF-D58D47BF00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0"/>
          </p:nvPr>
        </p:nvSpPr>
        <p:spPr>
          <a:xfrm>
            <a:off x="8458200" y="6477000"/>
            <a:ext cx="555625" cy="296863"/>
          </a:xfrm>
          <a:prstGeom prst="rect">
            <a:avLst/>
          </a:prstGeom>
        </p:spPr>
        <p:txBody>
          <a:bodyPr/>
          <a:lstStyle>
            <a:lvl1pPr>
              <a:defRPr sz="1600" b="1" i="0" kern="900" baseline="0">
                <a:solidFill>
                  <a:schemeClr val="bg1"/>
                </a:solidFill>
              </a:defRPr>
            </a:lvl1pPr>
            <a:extLst/>
          </a:lstStyle>
          <a:p>
            <a:pPr>
              <a:defRPr/>
            </a:pPr>
            <a:fld id="{E0710924-D447-41AA-9A85-433CA037B1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 userDrawn="1"/>
        </p:nvSpPr>
        <p:spPr>
          <a:xfrm flipV="1">
            <a:off x="0" y="5206360"/>
            <a:ext cx="9144000" cy="1712045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15026 h 23922"/>
              <a:gd name="connsiteX1" fmla="*/ 21600 w 21600"/>
              <a:gd name="connsiteY1" fmla="*/ 0 h 23922"/>
              <a:gd name="connsiteX2" fmla="*/ 21600 w 21600"/>
              <a:gd name="connsiteY2" fmla="*/ 17322 h 23922"/>
              <a:gd name="connsiteX3" fmla="*/ 0 w 21600"/>
              <a:gd name="connsiteY3" fmla="*/ 20172 h 23922"/>
              <a:gd name="connsiteX4" fmla="*/ 0 w 21600"/>
              <a:gd name="connsiteY4" fmla="*/ 15026 h 23922"/>
              <a:gd name="connsiteX0" fmla="*/ 0 w 21600"/>
              <a:gd name="connsiteY0" fmla="*/ 0 h 8896"/>
              <a:gd name="connsiteX1" fmla="*/ 21600 w 21600"/>
              <a:gd name="connsiteY1" fmla="*/ 0 h 8896"/>
              <a:gd name="connsiteX2" fmla="*/ 21600 w 21600"/>
              <a:gd name="connsiteY2" fmla="*/ 2296 h 8896"/>
              <a:gd name="connsiteX3" fmla="*/ 0 w 21600"/>
              <a:gd name="connsiteY3" fmla="*/ 5146 h 8896"/>
              <a:gd name="connsiteX4" fmla="*/ 0 w 21600"/>
              <a:gd name="connsiteY4" fmla="*/ 0 h 8896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3704 h 10000"/>
              <a:gd name="connsiteX3" fmla="*/ 0 w 10000"/>
              <a:gd name="connsiteY3" fmla="*/ 5785 h 10000"/>
              <a:gd name="connsiteX4" fmla="*/ 0 w 10000"/>
              <a:gd name="connsiteY4" fmla="*/ 0 h 10000"/>
              <a:gd name="connsiteX0" fmla="*/ 0 w 10000"/>
              <a:gd name="connsiteY0" fmla="*/ 367 h 10367"/>
              <a:gd name="connsiteX1" fmla="*/ 10000 w 10000"/>
              <a:gd name="connsiteY1" fmla="*/ 367 h 10367"/>
              <a:gd name="connsiteX2" fmla="*/ 10000 w 10000"/>
              <a:gd name="connsiteY2" fmla="*/ 4071 h 10367"/>
              <a:gd name="connsiteX3" fmla="*/ 0 w 10000"/>
              <a:gd name="connsiteY3" fmla="*/ 6152 h 10367"/>
              <a:gd name="connsiteX4" fmla="*/ 0 w 10000"/>
              <a:gd name="connsiteY4" fmla="*/ 367 h 10367"/>
              <a:gd name="connsiteX0" fmla="*/ 0 w 10000"/>
              <a:gd name="connsiteY0" fmla="*/ 367 h 8620"/>
              <a:gd name="connsiteX1" fmla="*/ 10000 w 10000"/>
              <a:gd name="connsiteY1" fmla="*/ 367 h 8620"/>
              <a:gd name="connsiteX2" fmla="*/ 10000 w 10000"/>
              <a:gd name="connsiteY2" fmla="*/ 4071 h 8620"/>
              <a:gd name="connsiteX3" fmla="*/ 0 w 10000"/>
              <a:gd name="connsiteY3" fmla="*/ 6152 h 8620"/>
              <a:gd name="connsiteX4" fmla="*/ 0 w 10000"/>
              <a:gd name="connsiteY4" fmla="*/ 367 h 8620"/>
              <a:gd name="connsiteX0" fmla="*/ 0 w 10000"/>
              <a:gd name="connsiteY0" fmla="*/ 426 h 12067"/>
              <a:gd name="connsiteX1" fmla="*/ 10000 w 10000"/>
              <a:gd name="connsiteY1" fmla="*/ 426 h 12067"/>
              <a:gd name="connsiteX2" fmla="*/ 10000 w 10000"/>
              <a:gd name="connsiteY2" fmla="*/ 4723 h 12067"/>
              <a:gd name="connsiteX3" fmla="*/ 0 w 10000"/>
              <a:gd name="connsiteY3" fmla="*/ 7137 h 12067"/>
              <a:gd name="connsiteX4" fmla="*/ 0 w 10000"/>
              <a:gd name="connsiteY4" fmla="*/ 426 h 12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2067">
                <a:moveTo>
                  <a:pt x="0" y="426"/>
                </a:moveTo>
                <a:lnTo>
                  <a:pt x="10000" y="426"/>
                </a:lnTo>
                <a:lnTo>
                  <a:pt x="10000" y="4723"/>
                </a:lnTo>
                <a:cubicBezTo>
                  <a:pt x="8802" y="0"/>
                  <a:pt x="3211" y="12067"/>
                  <a:pt x="0" y="7137"/>
                </a:cubicBezTo>
                <a:lnTo>
                  <a:pt x="0" y="426"/>
                </a:lnTo>
                <a:close/>
              </a:path>
            </a:pathLst>
          </a:custGeom>
          <a:blipFill>
            <a:blip r:embed="rId9" cstate="print"/>
            <a:stretch>
              <a:fillRect t="-50000"/>
            </a:stretch>
          </a:blip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76400"/>
            <a:ext cx="8229600" cy="387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23" name="Picture 22" descr="WisDOTlogo.gif"/>
          <p:cNvPicPr>
            <a:picLocks noChangeAspect="1"/>
          </p:cNvPicPr>
          <p:nvPr userDrawn="1"/>
        </p:nvPicPr>
        <p:blipFill>
          <a:blip r:embed="rId10" cstate="print"/>
          <a:stretch>
            <a:fillRect/>
          </a:stretch>
        </p:blipFill>
        <p:spPr>
          <a:xfrm>
            <a:off x="308002" y="5943600"/>
            <a:ext cx="762000" cy="762000"/>
          </a:xfrm>
          <a:prstGeom prst="ellipse">
            <a:avLst/>
          </a:prstGeom>
          <a:ln w="38100" cap="rnd" cmpd="sng">
            <a:solidFill>
              <a:schemeClr val="bg1"/>
            </a:solidFill>
          </a:ln>
          <a:effectLst>
            <a:outerShdw blurRad="50800" dist="38100" dir="5400000" algn="t" rotWithShape="0">
              <a:srgbClr val="213681">
                <a:alpha val="4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2F9D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rgbClr val="002F9D"/>
          </a:solidFill>
          <a:latin typeface="Arial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rgbClr val="ED1C24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sconsindot.gov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Critical Inspection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dirty="0"/>
              <a:t>Karla Knorr</a:t>
            </a:r>
          </a:p>
          <a:p>
            <a:pPr marR="0" eaLnBrk="1" hangingPunct="1"/>
            <a:r>
              <a:rPr lang="en-US" dirty="0"/>
              <a:t>February 22</a:t>
            </a:r>
            <a:r>
              <a:rPr lang="en-US" baseline="30000" dirty="0"/>
              <a:t>nd</a:t>
            </a:r>
            <a:r>
              <a:rPr lang="en-US" dirty="0"/>
              <a:t>, 2018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Guide can be found on </a:t>
            </a:r>
            <a:r>
              <a:rPr lang="en-US" dirty="0">
                <a:hlinkClick r:id="rId2"/>
              </a:rPr>
              <a:t>www.wisconsindot.gov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Under Doing Business/Engineers and Consultants/Structure and Road Resources</a:t>
            </a:r>
          </a:p>
          <a:p>
            <a:r>
              <a:rPr lang="en-US" dirty="0"/>
              <a:t>Guide was recently revised and has a slightly different format.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Inspection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680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Minimum Inspection based on preventing high risk consequences of failure.</a:t>
            </a:r>
          </a:p>
          <a:p>
            <a:r>
              <a:rPr lang="en-US" dirty="0"/>
              <a:t>Expectation is that cost savings and efficiencies will be realized by using the appropriate level of inspectors as well as combining several tasks to be administered by an individual inspector.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Inspection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8269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1710259-3314-4151-8C2C-5F9E04D01A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Continuous Inspection = Requires inspection during the entire operation.</a:t>
            </a:r>
          </a:p>
          <a:p>
            <a:pPr lvl="1"/>
            <a:r>
              <a:rPr lang="en-US" dirty="0"/>
              <a:t>Example:  Concrete Paving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A6D54D9-0A77-492C-A80A-5A7EA01C8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Inspection Definitions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655496-186F-4AAC-A102-4903CA9D6F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ADDBD7-4987-4E32-9E4A-75AA32E85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0053" y="3490146"/>
            <a:ext cx="9144000" cy="206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514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72719A0-2DDE-42B2-BA7B-00B634DD2B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Intermittent Inspection = Requires inspection at critical times in the operation.</a:t>
            </a:r>
          </a:p>
          <a:p>
            <a:pPr lvl="1"/>
            <a:r>
              <a:rPr lang="en-US" dirty="0"/>
              <a:t>Example:  Excavation</a:t>
            </a:r>
          </a:p>
          <a:p>
            <a:pPr marL="392113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175C39F-8803-42C7-88A7-AE1180707B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Inspection Definitions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FC5530-C64D-4DBA-98C1-C6E5E4019B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89D59A-7093-4D25-8890-823697DB3A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189691"/>
            <a:ext cx="9144000" cy="236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0261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6AFA7A-1DFB-447E-83F9-8BB8ABC7A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 of Product = Requires inspection only after completion of the operation and during the construction operation when time permits.</a:t>
            </a:r>
          </a:p>
          <a:p>
            <a:pPr lvl="1"/>
            <a:r>
              <a:rPr lang="en-US" dirty="0"/>
              <a:t>Currently, no items are designated as end of product inspection.</a:t>
            </a:r>
          </a:p>
          <a:p>
            <a:pPr marL="392113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E650604-F84B-440C-AFA0-E7BE8F2CA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Inspection Definitions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D0F535-4D73-4650-89DD-2BDA9CBF4C0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122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990350E-6483-452C-9C5D-83DE1C843C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Staffing Guidelines are listed</a:t>
            </a:r>
          </a:p>
          <a:p>
            <a:pPr lvl="1"/>
            <a:r>
              <a:rPr lang="en-US" dirty="0"/>
              <a:t>Trying to find the right balance between inspector experience and what is needed for projects</a:t>
            </a:r>
          </a:p>
          <a:p>
            <a:pPr lvl="1"/>
            <a:r>
              <a:rPr lang="en-US" dirty="0"/>
              <a:t>Evaluated on a project by project basis</a:t>
            </a:r>
          </a:p>
          <a:p>
            <a:pPr lvl="2"/>
            <a:r>
              <a:rPr lang="en-US" dirty="0"/>
              <a:t>Consider other factors such as job conditions and contractors performance on past projects</a:t>
            </a:r>
          </a:p>
          <a:p>
            <a:r>
              <a:rPr lang="en-US" dirty="0"/>
              <a:t>Priority</a:t>
            </a:r>
          </a:p>
          <a:p>
            <a:pPr lvl="1"/>
            <a:r>
              <a:rPr lang="en-US" dirty="0"/>
              <a:t>Level of associated risk resulting from insufficient inspection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BE3CE34-3889-4358-8F11-219AA9A4B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Inspection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76B32-C853-4B06-B87C-A783BDA0764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85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DF77FDA-08D3-49BA-A035-6322FDD2B8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Guide provides minimum inspection requirements based on preventing high risk consequences of failure</a:t>
            </a:r>
          </a:p>
          <a:p>
            <a:r>
              <a:rPr lang="en-US" dirty="0"/>
              <a:t>Looking for efficiencies during inspection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18FD02C-E2DC-483A-9496-969530F2B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Inspection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BF95EF-3691-4EB6-9EEE-78C2EA65E1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9C35698-ECFA-45D4-B95F-4F52958123E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0425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WisDOT3">
      <a:dk1>
        <a:srgbClr val="253D92"/>
      </a:dk1>
      <a:lt1>
        <a:srgbClr val="FFFFFF"/>
      </a:lt1>
      <a:dk2>
        <a:srgbClr val="5772D5"/>
      </a:dk2>
      <a:lt2>
        <a:srgbClr val="D8D8D8"/>
      </a:lt2>
      <a:accent1>
        <a:srgbClr val="EE0000"/>
      </a:accent1>
      <a:accent2>
        <a:srgbClr val="5772D5"/>
      </a:accent2>
      <a:accent3>
        <a:srgbClr val="FF7979"/>
      </a:accent3>
      <a:accent4>
        <a:srgbClr val="B1E2F5"/>
      </a:accent4>
      <a:accent5>
        <a:srgbClr val="FFFFFF"/>
      </a:accent5>
      <a:accent6>
        <a:srgbClr val="FFFFFF"/>
      </a:accent6>
      <a:hlink>
        <a:srgbClr val="00B0F0"/>
      </a:hlink>
      <a:folHlink>
        <a:srgbClr val="B1E2F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</TotalTime>
  <Words>477</Words>
  <Application>Microsoft Office PowerPoint</Application>
  <PresentationFormat>On-screen Show (4:3)</PresentationFormat>
  <Paragraphs>62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Wingdings</vt:lpstr>
      <vt:lpstr>Wingdings 2</vt:lpstr>
      <vt:lpstr>Wingdings 3</vt:lpstr>
      <vt:lpstr>Concourse</vt:lpstr>
      <vt:lpstr>Critical Inspection</vt:lpstr>
      <vt:lpstr>Critical Inspection</vt:lpstr>
      <vt:lpstr>Critical Inspection</vt:lpstr>
      <vt:lpstr>Inspection Definitions </vt:lpstr>
      <vt:lpstr>Inspection Definitions</vt:lpstr>
      <vt:lpstr>Inspection Definitions </vt:lpstr>
      <vt:lpstr>Critical Inspection</vt:lpstr>
      <vt:lpstr>Critical Inspection </vt:lpstr>
    </vt:vector>
  </TitlesOfParts>
  <Company>Wisconsin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 Department of Transportation</dc:title>
  <dc:subject>Wisconsin Department of Transportation Power Point Presentation</dc:subject>
  <dc:creator>WisDOT</dc:creator>
  <cp:keywords>Wisconsin Department of Transportation Power Point Presentation</cp:keywords>
  <dc:description>2012</dc:description>
  <cp:lastModifiedBy>KNORR, KARLA A</cp:lastModifiedBy>
  <cp:revision>86</cp:revision>
  <cp:lastPrinted>2018-02-14T14:31:44Z</cp:lastPrinted>
  <dcterms:created xsi:type="dcterms:W3CDTF">2012-06-26T13:11:17Z</dcterms:created>
  <dcterms:modified xsi:type="dcterms:W3CDTF">2018-02-21T15:48:56Z</dcterms:modified>
</cp:coreProperties>
</file>