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5" r:id="rId4"/>
    <p:sldMasterId id="2147483650" r:id="rId5"/>
    <p:sldMasterId id="2147483704" r:id="rId6"/>
    <p:sldMasterId id="2147483716" r:id="rId7"/>
  </p:sldMasterIdLst>
  <p:notesMasterIdLst>
    <p:notesMasterId r:id="rId40"/>
  </p:notesMasterIdLst>
  <p:handoutMasterIdLst>
    <p:handoutMasterId r:id="rId41"/>
  </p:handoutMasterIdLst>
  <p:sldIdLst>
    <p:sldId id="534" r:id="rId8"/>
    <p:sldId id="646" r:id="rId9"/>
    <p:sldId id="668" r:id="rId10"/>
    <p:sldId id="673" r:id="rId11"/>
    <p:sldId id="662" r:id="rId12"/>
    <p:sldId id="647" r:id="rId13"/>
    <p:sldId id="670" r:id="rId14"/>
    <p:sldId id="277" r:id="rId15"/>
    <p:sldId id="677" r:id="rId16"/>
    <p:sldId id="257" r:id="rId17"/>
    <p:sldId id="258" r:id="rId18"/>
    <p:sldId id="259" r:id="rId19"/>
    <p:sldId id="665" r:id="rId20"/>
    <p:sldId id="666" r:id="rId21"/>
    <p:sldId id="656" r:id="rId22"/>
    <p:sldId id="674" r:id="rId23"/>
    <p:sldId id="675" r:id="rId24"/>
    <p:sldId id="676" r:id="rId25"/>
    <p:sldId id="271" r:id="rId26"/>
    <p:sldId id="289" r:id="rId27"/>
    <p:sldId id="290" r:id="rId28"/>
    <p:sldId id="279" r:id="rId29"/>
    <p:sldId id="286" r:id="rId30"/>
    <p:sldId id="287" r:id="rId31"/>
    <p:sldId id="672" r:id="rId32"/>
    <p:sldId id="680" r:id="rId33"/>
    <p:sldId id="681" r:id="rId34"/>
    <p:sldId id="268" r:id="rId35"/>
    <p:sldId id="589" r:id="rId36"/>
    <p:sldId id="679" r:id="rId37"/>
    <p:sldId id="669" r:id="rId38"/>
    <p:sldId id="664" r:id="rId39"/>
  </p:sldIdLst>
  <p:sldSz cx="9144000" cy="6858000" type="screen4x3"/>
  <p:notesSz cx="7010400" cy="9296400"/>
  <p:defaultTextStyle>
    <a:defPPr>
      <a:defRPr lang="en-US"/>
    </a:defPPr>
    <a:lvl1pPr algn="ctr" rtl="0" fontAlgn="base">
      <a:spcBef>
        <a:spcPct val="0"/>
      </a:spcBef>
      <a:spcAft>
        <a:spcPct val="0"/>
      </a:spcAft>
      <a:defRPr sz="2000" kern="1200" baseline="-25000">
        <a:solidFill>
          <a:schemeClr val="tx1"/>
        </a:solidFill>
        <a:latin typeface="Arial" charset="0"/>
        <a:ea typeface="+mn-ea"/>
        <a:cs typeface="+mn-cs"/>
      </a:defRPr>
    </a:lvl1pPr>
    <a:lvl2pPr marL="457200" algn="ctr" rtl="0" fontAlgn="base">
      <a:spcBef>
        <a:spcPct val="0"/>
      </a:spcBef>
      <a:spcAft>
        <a:spcPct val="0"/>
      </a:spcAft>
      <a:defRPr sz="2000" kern="1200" baseline="-25000">
        <a:solidFill>
          <a:schemeClr val="tx1"/>
        </a:solidFill>
        <a:latin typeface="Arial" charset="0"/>
        <a:ea typeface="+mn-ea"/>
        <a:cs typeface="+mn-cs"/>
      </a:defRPr>
    </a:lvl2pPr>
    <a:lvl3pPr marL="914400" algn="ctr" rtl="0" fontAlgn="base">
      <a:spcBef>
        <a:spcPct val="0"/>
      </a:spcBef>
      <a:spcAft>
        <a:spcPct val="0"/>
      </a:spcAft>
      <a:defRPr sz="2000" kern="1200" baseline="-25000">
        <a:solidFill>
          <a:schemeClr val="tx1"/>
        </a:solidFill>
        <a:latin typeface="Arial" charset="0"/>
        <a:ea typeface="+mn-ea"/>
        <a:cs typeface="+mn-cs"/>
      </a:defRPr>
    </a:lvl3pPr>
    <a:lvl4pPr marL="1371600" algn="ctr" rtl="0" fontAlgn="base">
      <a:spcBef>
        <a:spcPct val="0"/>
      </a:spcBef>
      <a:spcAft>
        <a:spcPct val="0"/>
      </a:spcAft>
      <a:defRPr sz="2000" kern="1200" baseline="-25000">
        <a:solidFill>
          <a:schemeClr val="tx1"/>
        </a:solidFill>
        <a:latin typeface="Arial" charset="0"/>
        <a:ea typeface="+mn-ea"/>
        <a:cs typeface="+mn-cs"/>
      </a:defRPr>
    </a:lvl4pPr>
    <a:lvl5pPr marL="1828800" algn="ctr" rtl="0" fontAlgn="base">
      <a:spcBef>
        <a:spcPct val="0"/>
      </a:spcBef>
      <a:spcAft>
        <a:spcPct val="0"/>
      </a:spcAft>
      <a:defRPr sz="2000" kern="1200" baseline="-25000">
        <a:solidFill>
          <a:schemeClr val="tx1"/>
        </a:solidFill>
        <a:latin typeface="Arial" charset="0"/>
        <a:ea typeface="+mn-ea"/>
        <a:cs typeface="+mn-cs"/>
      </a:defRPr>
    </a:lvl5pPr>
    <a:lvl6pPr marL="2286000" algn="l" defTabSz="914400" rtl="0" eaLnBrk="1" latinLnBrk="0" hangingPunct="1">
      <a:defRPr sz="2000" kern="1200" baseline="-25000">
        <a:solidFill>
          <a:schemeClr val="tx1"/>
        </a:solidFill>
        <a:latin typeface="Arial" charset="0"/>
        <a:ea typeface="+mn-ea"/>
        <a:cs typeface="+mn-cs"/>
      </a:defRPr>
    </a:lvl6pPr>
    <a:lvl7pPr marL="2743200" algn="l" defTabSz="914400" rtl="0" eaLnBrk="1" latinLnBrk="0" hangingPunct="1">
      <a:defRPr sz="2000" kern="1200" baseline="-25000">
        <a:solidFill>
          <a:schemeClr val="tx1"/>
        </a:solidFill>
        <a:latin typeface="Arial" charset="0"/>
        <a:ea typeface="+mn-ea"/>
        <a:cs typeface="+mn-cs"/>
      </a:defRPr>
    </a:lvl7pPr>
    <a:lvl8pPr marL="3200400" algn="l" defTabSz="914400" rtl="0" eaLnBrk="1" latinLnBrk="0" hangingPunct="1">
      <a:defRPr sz="2000" kern="1200" baseline="-25000">
        <a:solidFill>
          <a:schemeClr val="tx1"/>
        </a:solidFill>
        <a:latin typeface="Arial" charset="0"/>
        <a:ea typeface="+mn-ea"/>
        <a:cs typeface="+mn-cs"/>
      </a:defRPr>
    </a:lvl8pPr>
    <a:lvl9pPr marL="3657600" algn="l" defTabSz="914400" rtl="0" eaLnBrk="1" latinLnBrk="0" hangingPunct="1">
      <a:defRPr sz="2000" kern="1200" baseline="-250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thony Hutskow" initials="AH" lastIdx="4" clrIdx="0">
    <p:extLst>
      <p:ext uri="{19B8F6BF-5375-455C-9EA6-DF929625EA0E}">
        <p15:presenceInfo xmlns:p15="http://schemas.microsoft.com/office/powerpoint/2012/main" userId="S::anthony.hutskow@mayvue.com::daf5d6d9-1928-4588-852d-e0f21d5f7d4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008000"/>
    <a:srgbClr val="51C58B"/>
    <a:srgbClr val="0070C0"/>
    <a:srgbClr val="00CCFF"/>
    <a:srgbClr val="00AFFF"/>
    <a:srgbClr val="00C5FF"/>
    <a:srgbClr val="CCFFCC"/>
    <a:srgbClr val="00CC99"/>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60" autoAdjust="0"/>
    <p:restoredTop sz="83541" autoAdjust="0"/>
  </p:normalViewPr>
  <p:slideViewPr>
    <p:cSldViewPr>
      <p:cViewPr varScale="1">
        <p:scale>
          <a:sx n="86" d="100"/>
          <a:sy n="86" d="100"/>
        </p:scale>
        <p:origin x="126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2532" y="-10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938" y="1"/>
            <a:ext cx="3037840" cy="464820"/>
          </a:xfrm>
          <a:prstGeom prst="rect">
            <a:avLst/>
          </a:prstGeom>
        </p:spPr>
        <p:txBody>
          <a:bodyPr vert="horz" lIns="91440" tIns="45720" rIns="91440" bIns="45720" rtlCol="0"/>
          <a:lstStyle>
            <a:lvl1pPr algn="r">
              <a:defRPr sz="1200"/>
            </a:lvl1pPr>
          </a:lstStyle>
          <a:p>
            <a:fld id="{B894DE17-293F-4394-8B0F-716442037A49}" type="datetimeFigureOut">
              <a:rPr lang="en-US" smtClean="0"/>
              <a:pPr/>
              <a:t>06/23/2019</a:t>
            </a:fld>
            <a:endParaRPr lang="en-US" dirty="0"/>
          </a:p>
        </p:txBody>
      </p:sp>
      <p:sp>
        <p:nvSpPr>
          <p:cNvPr id="4" name="Footer Placeholder 3"/>
          <p:cNvSpPr>
            <a:spLocks noGrp="1"/>
          </p:cNvSpPr>
          <p:nvPr>
            <p:ph type="ftr" sz="quarter" idx="2"/>
          </p:nvPr>
        </p:nvSpPr>
        <p:spPr>
          <a:xfrm>
            <a:off x="0" y="8829968"/>
            <a:ext cx="3037840" cy="46482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8"/>
            <a:ext cx="3037840" cy="464820"/>
          </a:xfrm>
          <a:prstGeom prst="rect">
            <a:avLst/>
          </a:prstGeom>
        </p:spPr>
        <p:txBody>
          <a:bodyPr vert="horz" lIns="91440" tIns="45720" rIns="91440" bIns="45720" rtlCol="0" anchor="b"/>
          <a:lstStyle>
            <a:lvl1pPr algn="r">
              <a:defRPr sz="1200"/>
            </a:lvl1pPr>
          </a:lstStyle>
          <a:p>
            <a:fld id="{10339047-A728-4C89-8B86-4D130AD92464}" type="slidenum">
              <a:rPr lang="en-US" smtClean="0"/>
              <a:pPr/>
              <a:t>‹#›</a:t>
            </a:fld>
            <a:endParaRPr lang="en-US" dirty="0"/>
          </a:p>
        </p:txBody>
      </p:sp>
    </p:spTree>
    <p:extLst>
      <p:ext uri="{BB962C8B-B14F-4D97-AF65-F5344CB8AC3E}">
        <p14:creationId xmlns:p14="http://schemas.microsoft.com/office/powerpoint/2010/main" val="1017797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1"/>
            <a:ext cx="303784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aseline="0"/>
            </a:lvl1pPr>
          </a:lstStyle>
          <a:p>
            <a:endParaRPr lang="en-US" dirty="0"/>
          </a:p>
        </p:txBody>
      </p:sp>
      <p:sp>
        <p:nvSpPr>
          <p:cNvPr id="25603" name="Rectangle 3"/>
          <p:cNvSpPr>
            <a:spLocks noGrp="1" noChangeArrowheads="1"/>
          </p:cNvSpPr>
          <p:nvPr>
            <p:ph type="dt" idx="1"/>
          </p:nvPr>
        </p:nvSpPr>
        <p:spPr bwMode="auto">
          <a:xfrm>
            <a:off x="3970938" y="1"/>
            <a:ext cx="303784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aseline="0"/>
            </a:lvl1pPr>
          </a:lstStyle>
          <a:p>
            <a:endParaRPr lang="en-US" dirty="0"/>
          </a:p>
        </p:txBody>
      </p:sp>
      <p:sp>
        <p:nvSpPr>
          <p:cNvPr id="256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p:spPr>
      </p:sp>
      <p:sp>
        <p:nvSpPr>
          <p:cNvPr id="25605" name="Rectangle 5"/>
          <p:cNvSpPr>
            <a:spLocks noGrp="1" noChangeArrowheads="1"/>
          </p:cNvSpPr>
          <p:nvPr>
            <p:ph type="body" sz="quarter" idx="3"/>
          </p:nvPr>
        </p:nvSpPr>
        <p:spPr bwMode="auto">
          <a:xfrm>
            <a:off x="701040" y="4415791"/>
            <a:ext cx="5608320" cy="41833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606" name="Rectangle 6"/>
          <p:cNvSpPr>
            <a:spLocks noGrp="1" noChangeArrowheads="1"/>
          </p:cNvSpPr>
          <p:nvPr>
            <p:ph type="ftr" sz="quarter" idx="4"/>
          </p:nvPr>
        </p:nvSpPr>
        <p:spPr bwMode="auto">
          <a:xfrm>
            <a:off x="0" y="8829968"/>
            <a:ext cx="303784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aseline="0"/>
            </a:lvl1pPr>
          </a:lstStyle>
          <a:p>
            <a:endParaRPr lang="en-US" dirty="0"/>
          </a:p>
        </p:txBody>
      </p:sp>
      <p:sp>
        <p:nvSpPr>
          <p:cNvPr id="25607" name="Rectangle 7"/>
          <p:cNvSpPr>
            <a:spLocks noGrp="1" noChangeArrowheads="1"/>
          </p:cNvSpPr>
          <p:nvPr>
            <p:ph type="sldNum" sz="quarter" idx="5"/>
          </p:nvPr>
        </p:nvSpPr>
        <p:spPr bwMode="auto">
          <a:xfrm>
            <a:off x="3970938" y="8829968"/>
            <a:ext cx="303784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aseline="0"/>
            </a:lvl1pPr>
          </a:lstStyle>
          <a:p>
            <a:fld id="{A5116B1A-E5E5-4742-A53E-B0AFDFB11427}" type="slidenum">
              <a:rPr lang="en-US"/>
              <a:pPr/>
              <a:t>‹#›</a:t>
            </a:fld>
            <a:endParaRPr lang="en-US" dirty="0"/>
          </a:p>
        </p:txBody>
      </p:sp>
    </p:spTree>
    <p:extLst>
      <p:ext uri="{BB962C8B-B14F-4D97-AF65-F5344CB8AC3E}">
        <p14:creationId xmlns:p14="http://schemas.microsoft.com/office/powerpoint/2010/main" val="10934997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116B1A-E5E5-4742-A53E-B0AFDFB11427}" type="slidenum">
              <a:rPr lang="en-US" smtClean="0"/>
              <a:pPr/>
              <a:t>1</a:t>
            </a:fld>
            <a:endParaRPr lang="en-US" dirty="0"/>
          </a:p>
        </p:txBody>
      </p:sp>
    </p:spTree>
    <p:extLst>
      <p:ext uri="{BB962C8B-B14F-4D97-AF65-F5344CB8AC3E}">
        <p14:creationId xmlns:p14="http://schemas.microsoft.com/office/powerpoint/2010/main" val="2757121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116B1A-E5E5-4742-A53E-B0AFDFB11427}" type="slidenum">
              <a:rPr lang="en-US" smtClean="0"/>
              <a:pPr/>
              <a:t>29</a:t>
            </a:fld>
            <a:endParaRPr lang="en-US" dirty="0"/>
          </a:p>
        </p:txBody>
      </p:sp>
    </p:spTree>
    <p:extLst>
      <p:ext uri="{BB962C8B-B14F-4D97-AF65-F5344CB8AC3E}">
        <p14:creationId xmlns:p14="http://schemas.microsoft.com/office/powerpoint/2010/main" val="2287088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116B1A-E5E5-4742-A53E-B0AFDFB11427}" type="slidenum">
              <a:rPr lang="en-US" smtClean="0"/>
              <a:pPr/>
              <a:t>32</a:t>
            </a:fld>
            <a:endParaRPr lang="en-US" dirty="0"/>
          </a:p>
        </p:txBody>
      </p:sp>
    </p:spTree>
    <p:extLst>
      <p:ext uri="{BB962C8B-B14F-4D97-AF65-F5344CB8AC3E}">
        <p14:creationId xmlns:p14="http://schemas.microsoft.com/office/powerpoint/2010/main" val="71761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Values are displayed along the length of the girder.</a:t>
            </a:r>
          </a:p>
          <a:p>
            <a:r>
              <a:rPr lang="en-US" dirty="0"/>
              <a:t>Combo box</a:t>
            </a:r>
            <a:r>
              <a:rPr lang="en-US" baseline="0" dirty="0"/>
              <a:t>es for </a:t>
            </a:r>
            <a:r>
              <a:rPr lang="en-US" dirty="0"/>
              <a:t>Limit State, Min/Max and Load Combinations.</a:t>
            </a:r>
          </a:p>
          <a:p>
            <a:r>
              <a:rPr lang="en-US" dirty="0"/>
              <a:t>A combo box for all the combinations.</a:t>
            </a:r>
          </a:p>
          <a:p>
            <a:endParaRPr lang="en-US" dirty="0"/>
          </a:p>
          <a:p>
            <a:endParaRPr lang="en-US" dirty="0"/>
          </a:p>
        </p:txBody>
      </p:sp>
      <p:sp>
        <p:nvSpPr>
          <p:cNvPr id="4" name="Slide Number Placeholder 3"/>
          <p:cNvSpPr>
            <a:spLocks noGrp="1"/>
          </p:cNvSpPr>
          <p:nvPr>
            <p:ph type="sldNum" sz="quarter" idx="10"/>
          </p:nvPr>
        </p:nvSpPr>
        <p:spPr/>
        <p:txBody>
          <a:bodyPr/>
          <a:lstStyle/>
          <a:p>
            <a:fld id="{8445291B-FF80-EA44-8B3C-4BCC1E93A847}" type="slidenum">
              <a:rPr lang="en-US" smtClean="0"/>
              <a:pPr/>
              <a:t>7</a:t>
            </a:fld>
            <a:endParaRPr lang="en-US" dirty="0"/>
          </a:p>
        </p:txBody>
      </p:sp>
    </p:spTree>
    <p:extLst>
      <p:ext uri="{BB962C8B-B14F-4D97-AF65-F5344CB8AC3E}">
        <p14:creationId xmlns:p14="http://schemas.microsoft.com/office/powerpoint/2010/main" val="1788615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this is graphed by deck area.</a:t>
            </a:r>
          </a:p>
          <a:p>
            <a:endParaRPr lang="en-US" dirty="0"/>
          </a:p>
          <a:p>
            <a:r>
              <a:rPr lang="en-US" dirty="0"/>
              <a:t>This program comparison was made from two scenarios where the second scenario had more available funds.  With the extra funds, it shifted around the years of some work (green), upgraded bridges to new work (black), and added a new bridge (blue).</a:t>
            </a:r>
          </a:p>
        </p:txBody>
      </p:sp>
      <p:sp>
        <p:nvSpPr>
          <p:cNvPr id="4" name="Slide Number Placeholder 3"/>
          <p:cNvSpPr>
            <a:spLocks noGrp="1"/>
          </p:cNvSpPr>
          <p:nvPr>
            <p:ph type="sldNum" sz="quarter" idx="5"/>
          </p:nvPr>
        </p:nvSpPr>
        <p:spPr/>
        <p:txBody>
          <a:bodyPr/>
          <a:lstStyle/>
          <a:p>
            <a:fld id="{A5116B1A-E5E5-4742-A53E-B0AFDFB11427}" type="slidenum">
              <a:rPr lang="en-US" smtClean="0"/>
              <a:pPr/>
              <a:t>16</a:t>
            </a:fld>
            <a:endParaRPr lang="en-US" dirty="0"/>
          </a:p>
        </p:txBody>
      </p:sp>
    </p:spTree>
    <p:extLst>
      <p:ext uri="{BB962C8B-B14F-4D97-AF65-F5344CB8AC3E}">
        <p14:creationId xmlns:p14="http://schemas.microsoft.com/office/powerpoint/2010/main" val="2678822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This graph is shown in terms of bridge count.  The below chart provides the details of the orange “Same in both” group.</a:t>
            </a:r>
          </a:p>
          <a:p>
            <a:endParaRPr lang="en-US" dirty="0"/>
          </a:p>
        </p:txBody>
      </p:sp>
      <p:sp>
        <p:nvSpPr>
          <p:cNvPr id="4" name="Slide Number Placeholder 3"/>
          <p:cNvSpPr>
            <a:spLocks noGrp="1"/>
          </p:cNvSpPr>
          <p:nvPr>
            <p:ph type="sldNum" sz="quarter" idx="5"/>
          </p:nvPr>
        </p:nvSpPr>
        <p:spPr/>
        <p:txBody>
          <a:bodyPr/>
          <a:lstStyle/>
          <a:p>
            <a:fld id="{A5116B1A-E5E5-4742-A53E-B0AFDFB11427}" type="slidenum">
              <a:rPr lang="en-US" smtClean="0"/>
              <a:pPr/>
              <a:t>17</a:t>
            </a:fld>
            <a:endParaRPr lang="en-US" dirty="0"/>
          </a:p>
        </p:txBody>
      </p:sp>
    </p:spTree>
    <p:extLst>
      <p:ext uri="{BB962C8B-B14F-4D97-AF65-F5344CB8AC3E}">
        <p14:creationId xmlns:p14="http://schemas.microsoft.com/office/powerpoint/2010/main" val="4094301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This is the same graph as above except this time the size is represented by the project cost.  The user can clearly see how large some projects are compared to other, smaller projects.</a:t>
            </a:r>
          </a:p>
        </p:txBody>
      </p:sp>
      <p:sp>
        <p:nvSpPr>
          <p:cNvPr id="4" name="Slide Number Placeholder 3"/>
          <p:cNvSpPr>
            <a:spLocks noGrp="1"/>
          </p:cNvSpPr>
          <p:nvPr>
            <p:ph type="sldNum" sz="quarter" idx="5"/>
          </p:nvPr>
        </p:nvSpPr>
        <p:spPr/>
        <p:txBody>
          <a:bodyPr/>
          <a:lstStyle/>
          <a:p>
            <a:fld id="{A5116B1A-E5E5-4742-A53E-B0AFDFB11427}" type="slidenum">
              <a:rPr lang="en-US" smtClean="0"/>
              <a:pPr/>
              <a:t>18</a:t>
            </a:fld>
            <a:endParaRPr lang="en-US" dirty="0"/>
          </a:p>
        </p:txBody>
      </p:sp>
    </p:spTree>
    <p:extLst>
      <p:ext uri="{BB962C8B-B14F-4D97-AF65-F5344CB8AC3E}">
        <p14:creationId xmlns:p14="http://schemas.microsoft.com/office/powerpoint/2010/main" val="170601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AASHTOWare Research, Innovation and Product Improvement Program</a:t>
            </a:r>
          </a:p>
        </p:txBody>
      </p:sp>
      <p:sp>
        <p:nvSpPr>
          <p:cNvPr id="4" name="Slide Number Placeholder 3"/>
          <p:cNvSpPr>
            <a:spLocks noGrp="1"/>
          </p:cNvSpPr>
          <p:nvPr>
            <p:ph type="sldNum" sz="quarter" idx="10"/>
          </p:nvPr>
        </p:nvSpPr>
        <p:spPr/>
        <p:txBody>
          <a:bodyPr/>
          <a:lstStyle/>
          <a:p>
            <a:fld id="{8445291B-FF80-EA44-8B3C-4BCC1E93A847}" type="slidenum">
              <a:rPr lang="en-US" smtClean="0"/>
              <a:pPr/>
              <a:t>22</a:t>
            </a:fld>
            <a:endParaRPr lang="en-US" dirty="0"/>
          </a:p>
        </p:txBody>
      </p:sp>
    </p:spTree>
    <p:extLst>
      <p:ext uri="{BB962C8B-B14F-4D97-AF65-F5344CB8AC3E}">
        <p14:creationId xmlns:p14="http://schemas.microsoft.com/office/powerpoint/2010/main" val="3556266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Percent difference in the areas.</a:t>
            </a:r>
          </a:p>
          <a:p>
            <a:r>
              <a:rPr lang="en-US" sz="1200" b="0" i="0" u="none" strike="noStrike" kern="1200" baseline="0" dirty="0">
                <a:solidFill>
                  <a:schemeClr val="tx1"/>
                </a:solidFill>
                <a:latin typeface="+mn-lt"/>
                <a:ea typeface="+mn-ea"/>
                <a:cs typeface="+mn-cs"/>
              </a:rPr>
              <a:t>Percent difference in ordinate values.</a:t>
            </a:r>
          </a:p>
          <a:p>
            <a:r>
              <a:rPr lang="en-US" sz="1200" b="0" i="0" u="none" strike="noStrike" kern="1200" baseline="0" dirty="0">
                <a:solidFill>
                  <a:schemeClr val="tx1"/>
                </a:solidFill>
                <a:latin typeface="+mn-lt"/>
                <a:ea typeface="+mn-ea"/>
                <a:cs typeface="+mn-cs"/>
              </a:rPr>
              <a:t>Red DIF indicates differences in the 2 files.</a:t>
            </a:r>
          </a:p>
          <a:p>
            <a:endParaRPr lang="en-US" dirty="0"/>
          </a:p>
        </p:txBody>
      </p:sp>
      <p:sp>
        <p:nvSpPr>
          <p:cNvPr id="4" name="Slide Number Placeholder 3"/>
          <p:cNvSpPr>
            <a:spLocks noGrp="1"/>
          </p:cNvSpPr>
          <p:nvPr>
            <p:ph type="sldNum" sz="quarter" idx="10"/>
          </p:nvPr>
        </p:nvSpPr>
        <p:spPr/>
        <p:txBody>
          <a:bodyPr/>
          <a:lstStyle/>
          <a:p>
            <a:fld id="{8445291B-FF80-EA44-8B3C-4BCC1E93A847}" type="slidenum">
              <a:rPr lang="en-US" smtClean="0"/>
              <a:pPr/>
              <a:t>23</a:t>
            </a:fld>
            <a:endParaRPr lang="en-US" dirty="0"/>
          </a:p>
        </p:txBody>
      </p:sp>
    </p:spTree>
    <p:extLst>
      <p:ext uri="{BB962C8B-B14F-4D97-AF65-F5344CB8AC3E}">
        <p14:creationId xmlns:p14="http://schemas.microsoft.com/office/powerpoint/2010/main" val="3341316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Values are displayed along the length of the girder.</a:t>
            </a:r>
          </a:p>
          <a:p>
            <a:r>
              <a:rPr lang="en-US" dirty="0"/>
              <a:t>Combo box</a:t>
            </a:r>
            <a:r>
              <a:rPr lang="en-US" baseline="0" dirty="0"/>
              <a:t>es for </a:t>
            </a:r>
            <a:r>
              <a:rPr lang="en-US" dirty="0"/>
              <a:t>Limit State, Min/Max and Load Combinations.</a:t>
            </a:r>
          </a:p>
          <a:p>
            <a:r>
              <a:rPr lang="en-US" dirty="0"/>
              <a:t>A combo box for all the combinations.</a:t>
            </a:r>
          </a:p>
          <a:p>
            <a:endParaRPr lang="en-US" dirty="0"/>
          </a:p>
          <a:p>
            <a:endParaRPr lang="en-US" dirty="0"/>
          </a:p>
        </p:txBody>
      </p:sp>
      <p:sp>
        <p:nvSpPr>
          <p:cNvPr id="4" name="Slide Number Placeholder 3"/>
          <p:cNvSpPr>
            <a:spLocks noGrp="1"/>
          </p:cNvSpPr>
          <p:nvPr>
            <p:ph type="sldNum" sz="quarter" idx="10"/>
          </p:nvPr>
        </p:nvSpPr>
        <p:spPr/>
        <p:txBody>
          <a:bodyPr/>
          <a:lstStyle/>
          <a:p>
            <a:fld id="{8445291B-FF80-EA44-8B3C-4BCC1E93A847}" type="slidenum">
              <a:rPr lang="en-US" smtClean="0"/>
              <a:pPr/>
              <a:t>24</a:t>
            </a:fld>
            <a:endParaRPr lang="en-US" dirty="0"/>
          </a:p>
        </p:txBody>
      </p:sp>
    </p:spTree>
    <p:extLst>
      <p:ext uri="{BB962C8B-B14F-4D97-AF65-F5344CB8AC3E}">
        <p14:creationId xmlns:p14="http://schemas.microsoft.com/office/powerpoint/2010/main" val="1267164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Values are displayed along the length of the girder.</a:t>
            </a:r>
          </a:p>
          <a:p>
            <a:r>
              <a:rPr lang="en-US" dirty="0"/>
              <a:t>Combo box</a:t>
            </a:r>
            <a:r>
              <a:rPr lang="en-US" baseline="0" dirty="0"/>
              <a:t>es for </a:t>
            </a:r>
            <a:r>
              <a:rPr lang="en-US" dirty="0"/>
              <a:t>Limit State, Min/Max and Load Combinations.</a:t>
            </a:r>
          </a:p>
          <a:p>
            <a:r>
              <a:rPr lang="en-US" dirty="0"/>
              <a:t>A combo box for all the combinations.</a:t>
            </a:r>
          </a:p>
          <a:p>
            <a:endParaRPr lang="en-US" dirty="0"/>
          </a:p>
          <a:p>
            <a:endParaRPr lang="en-US" dirty="0"/>
          </a:p>
        </p:txBody>
      </p:sp>
      <p:sp>
        <p:nvSpPr>
          <p:cNvPr id="4" name="Slide Number Placeholder 3"/>
          <p:cNvSpPr>
            <a:spLocks noGrp="1"/>
          </p:cNvSpPr>
          <p:nvPr>
            <p:ph type="sldNum" sz="quarter" idx="10"/>
          </p:nvPr>
        </p:nvSpPr>
        <p:spPr/>
        <p:txBody>
          <a:bodyPr/>
          <a:lstStyle/>
          <a:p>
            <a:fld id="{8445291B-FF80-EA44-8B3C-4BCC1E93A847}" type="slidenum">
              <a:rPr lang="en-US" smtClean="0"/>
              <a:pPr/>
              <a:t>25</a:t>
            </a:fld>
            <a:endParaRPr lang="en-US" dirty="0"/>
          </a:p>
        </p:txBody>
      </p:sp>
    </p:spTree>
    <p:extLst>
      <p:ext uri="{BB962C8B-B14F-4D97-AF65-F5344CB8AC3E}">
        <p14:creationId xmlns:p14="http://schemas.microsoft.com/office/powerpoint/2010/main" val="866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589761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593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2851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4236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endParaRPr lang="en-US" dirty="0"/>
          </a:p>
        </p:txBody>
      </p:sp>
    </p:spTree>
    <p:extLst>
      <p:ext uri="{BB962C8B-B14F-4D97-AF65-F5344CB8AC3E}">
        <p14:creationId xmlns:p14="http://schemas.microsoft.com/office/powerpoint/2010/main" val="1884124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48304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143000" y="731520"/>
            <a:ext cx="6400800" cy="34747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000185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143000" y="731520"/>
            <a:ext cx="6400800" cy="34747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0735042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advTm="15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68E1-CCD9-4C0E-A6D2-F41D0C7D26F3}"/>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E76F46D-CA96-453B-AB34-BF6DDB950B32}"/>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A5EC97B5-3597-4E11-A670-EDDC98126E2B}"/>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5" name="Footer Placeholder 4">
            <a:extLst>
              <a:ext uri="{FF2B5EF4-FFF2-40B4-BE49-F238E27FC236}">
                <a16:creationId xmlns:a16="http://schemas.microsoft.com/office/drawing/2014/main" id="{692A21ED-E838-494C-AA4C-102436F105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1C3666-7E25-40B9-8F16-5457394E1365}"/>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2819755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6960D-A74C-4749-80DD-8DA1BBDF76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2A9927-0371-4DAF-9996-505961D97C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C389C1-1A02-41A1-9988-965F7D5F9AE8}"/>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5" name="Footer Placeholder 4">
            <a:extLst>
              <a:ext uri="{FF2B5EF4-FFF2-40B4-BE49-F238E27FC236}">
                <a16:creationId xmlns:a16="http://schemas.microsoft.com/office/drawing/2014/main" id="{22949693-8C27-4A74-8DD7-95FB9CA9CF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91226B-00D5-4608-A3D2-20C5E0D7803F}"/>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6693064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54D29-9F23-409E-A258-13A562821260}"/>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D242E088-DFA8-4F6A-ABA9-EDC72DE4F40D}"/>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5972CCC-7A82-47EE-95E2-54E4CC24C674}"/>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5" name="Footer Placeholder 4">
            <a:extLst>
              <a:ext uri="{FF2B5EF4-FFF2-40B4-BE49-F238E27FC236}">
                <a16:creationId xmlns:a16="http://schemas.microsoft.com/office/drawing/2014/main" id="{FE970929-D6AD-480F-98BD-7616A5F938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26B94B-FD3E-40A2-BBF5-1A3C86C5D2E9}"/>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3812854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798528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48828-8262-4BB8-8760-42B18A47A5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8EDB53-E29D-4B4D-814B-136E9009896B}"/>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3C68D7-D0F0-4FF7-8441-102C2F3ECD05}"/>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777E44-5D29-446C-A054-54F7A706C0E4}"/>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6" name="Footer Placeholder 5">
            <a:extLst>
              <a:ext uri="{FF2B5EF4-FFF2-40B4-BE49-F238E27FC236}">
                <a16:creationId xmlns:a16="http://schemas.microsoft.com/office/drawing/2014/main" id="{2CCDDDD4-5D57-4036-8E6B-6E5C77158E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417861-2212-4680-94DD-318D9F5F6C8F}"/>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40146033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6EEF3-AA53-4387-A104-7075EE631C01}"/>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BFCBBF-7FCB-4783-B30D-0432DB97B759}"/>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E3AF647A-06D2-4E08-A212-BA3430A7148A}"/>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7FA1ED-CE91-49F1-819D-6850553223C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671043E-44CF-4C07-8350-EA332CC5459C}"/>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005D3E-4936-4511-9A91-F82DDFD5E103}"/>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8" name="Footer Placeholder 7">
            <a:extLst>
              <a:ext uri="{FF2B5EF4-FFF2-40B4-BE49-F238E27FC236}">
                <a16:creationId xmlns:a16="http://schemas.microsoft.com/office/drawing/2014/main" id="{159F13D0-C676-470C-B9CD-02C9C52B9FB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4853EC-F82A-4D52-B394-C1D02E5572C3}"/>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18726496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B03AD-2A83-432E-A02E-CE6B9C2A9398}"/>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98CEC3B8-C62E-481A-9B7C-8DC513F9643F}"/>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4" name="Footer Placeholder 3">
            <a:extLst>
              <a:ext uri="{FF2B5EF4-FFF2-40B4-BE49-F238E27FC236}">
                <a16:creationId xmlns:a16="http://schemas.microsoft.com/office/drawing/2014/main" id="{55DFA4C6-A5FC-40BA-B603-F5E5B3736C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C54355-594B-4C01-9B5F-492F7AD0CC07}"/>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27743418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2F81B6-85BC-4059-B1C7-4ADCA867679D}"/>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3" name="Footer Placeholder 2">
            <a:extLst>
              <a:ext uri="{FF2B5EF4-FFF2-40B4-BE49-F238E27FC236}">
                <a16:creationId xmlns:a16="http://schemas.microsoft.com/office/drawing/2014/main" id="{0BBDA0A1-B9F1-4A36-8A65-EBFC73885B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A0F9B2-E3B5-4FBD-8E09-70A9FCAE01DC}"/>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18020825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3EC5E-A5CD-47FA-92C8-B2FFE7E4347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7EC1C88-0C61-4A5A-B2C0-F4523D63CE1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60999CC-55EC-4738-AA00-7B7965E9EE3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9F00C7FC-E560-45AB-A9A8-899B9F0E84B7}"/>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6" name="Footer Placeholder 5">
            <a:extLst>
              <a:ext uri="{FF2B5EF4-FFF2-40B4-BE49-F238E27FC236}">
                <a16:creationId xmlns:a16="http://schemas.microsoft.com/office/drawing/2014/main" id="{462E1C02-E1E5-4CA0-A4E6-FBAB54DDA1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98E081-1625-4113-886E-CDE623AFAE14}"/>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6665372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28D3B-C233-4DD7-AA46-FE9A693F8E2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E2F56FD-14B2-4A9F-B676-19A18990FF95}"/>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96AFF86-E11A-444B-AB0B-DC0336B3BE86}"/>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D35F4D29-35CE-49FF-BA86-E11D6B8D14F4}"/>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6" name="Footer Placeholder 5">
            <a:extLst>
              <a:ext uri="{FF2B5EF4-FFF2-40B4-BE49-F238E27FC236}">
                <a16:creationId xmlns:a16="http://schemas.microsoft.com/office/drawing/2014/main" id="{D9EC1AFA-AD07-4ABD-B28D-7B5A1ADC01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7179C9-36E8-4787-99B8-1002708987CB}"/>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16991604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A1C50-2799-40A4-B0DB-4A6CC1AE076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140603-8DC9-492C-A0C9-35CD59B0558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F2ABC7-0BEA-421F-8D07-E1968795F310}"/>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5" name="Footer Placeholder 4">
            <a:extLst>
              <a:ext uri="{FF2B5EF4-FFF2-40B4-BE49-F238E27FC236}">
                <a16:creationId xmlns:a16="http://schemas.microsoft.com/office/drawing/2014/main" id="{7A542EB9-3E28-4CFA-B3C7-B1553BC13A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9B5606-8ECE-46D6-9AAD-DF5AEED73D75}"/>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3487267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776070-B5A2-45FC-891D-1EF39FF120F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3E4DA10-2DD2-40A1-88B2-00924EF64D05}"/>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1377A2-BBD4-41DA-AB4F-CF4A8911ABF6}"/>
              </a:ext>
            </a:extLst>
          </p:cNvPr>
          <p:cNvSpPr>
            <a:spLocks noGrp="1"/>
          </p:cNvSpPr>
          <p:nvPr>
            <p:ph type="dt" sz="half" idx="10"/>
          </p:nvPr>
        </p:nvSpPr>
        <p:spPr/>
        <p:txBody>
          <a:bodyPr/>
          <a:lstStyle/>
          <a:p>
            <a:fld id="{6A72643E-1CE8-4615-809E-E0602E49B5DE}" type="datetimeFigureOut">
              <a:rPr lang="en-US" smtClean="0"/>
              <a:t>06/23/2019</a:t>
            </a:fld>
            <a:endParaRPr lang="en-US"/>
          </a:p>
        </p:txBody>
      </p:sp>
      <p:sp>
        <p:nvSpPr>
          <p:cNvPr id="5" name="Footer Placeholder 4">
            <a:extLst>
              <a:ext uri="{FF2B5EF4-FFF2-40B4-BE49-F238E27FC236}">
                <a16:creationId xmlns:a16="http://schemas.microsoft.com/office/drawing/2014/main" id="{494494C6-8554-42C9-BF49-A6F20E8AA3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23E754-B48B-4124-B5C6-5C9B5667E87E}"/>
              </a:ext>
            </a:extLst>
          </p:cNvPr>
          <p:cNvSpPr>
            <a:spLocks noGrp="1"/>
          </p:cNvSpPr>
          <p:nvPr>
            <p:ph type="sldNum" sz="quarter" idx="12"/>
          </p:nvPr>
        </p:nvSpPr>
        <p:spPr/>
        <p:txBody>
          <a:bodyPr/>
          <a:lstStyle/>
          <a:p>
            <a:fld id="{A72C53F2-84AA-4038-B64A-EF744CA17C82}" type="slidenum">
              <a:rPr lang="en-US" smtClean="0"/>
              <a:t>‹#›</a:t>
            </a:fld>
            <a:endParaRPr lang="en-US"/>
          </a:p>
        </p:txBody>
      </p:sp>
    </p:spTree>
    <p:extLst>
      <p:ext uri="{BB962C8B-B14F-4D97-AF65-F5344CB8AC3E}">
        <p14:creationId xmlns:p14="http://schemas.microsoft.com/office/powerpoint/2010/main" val="34806738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E9E3096-D182-4891-B380-CB3D2FFFA78A}"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908980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9F49EF6-3022-4688-BD33-3DE5CA77A111}"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627007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10974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D623831-8208-4A3A-9C0E-9C0513BF98AF}"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5890650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CDF27F4-E120-48B8-9E8F-A689C8C717D1}"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2667294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E5E4680-BC61-4CF5-B356-217D5BD18924}"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dirty="0">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749437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3AD588E9-E2D3-4A35-9CE8-2677877B730F}"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048366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7F38314-CE39-4663-BE19-E2E18D495FB7}"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2033416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35BC0A74-364B-4A2B-BCCF-10DD98308F3B}"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5110166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CE732A9-D971-48B8-BF3B-30937CFC93CE}"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2342467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F4369BD-18A4-41CE-9FFC-CF10C59FC883}"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093261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C21BE8B8-40FF-446B-B652-D614D87A7A49}"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5381123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CFA88991-D89C-416B-8FB7-0E1DE6F4A720}"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r>
              <a:rPr lang="en-US" dirty="0">
                <a:solidFill>
                  <a:srgbClr val="ACD433"/>
                </a:solidFill>
              </a:rPr>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r>
              <a:rPr lang="en-US" dirty="0">
                <a:solidFill>
                  <a:srgbClr val="ACD433"/>
                </a:solidFill>
              </a:rPr>
              <a:t>”</a:t>
            </a:r>
          </a:p>
        </p:txBody>
      </p:sp>
    </p:spTree>
    <p:extLst>
      <p:ext uri="{BB962C8B-B14F-4D97-AF65-F5344CB8AC3E}">
        <p14:creationId xmlns:p14="http://schemas.microsoft.com/office/powerpoint/2010/main" val="2467218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4213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17191BA-1907-499E-B07B-BD38B5BE4EE6}"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4565918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7C83E4-EC3E-4B07-9C05-5E934ED68E29}"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258712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31131E-5527-487D-B153-FEFA23123741}"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317388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9F95CA-7263-49D2-8B97-4817EDB9FCF6}"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6373470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CA8664-86B8-44C6-B02B-AE170E02CC88}"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9610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56042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3386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18039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22460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4.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19" Type="http://schemas.openxmlformats.org/officeDocument/2006/relationships/image" Target="../media/image6.png"/><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4099" name="Rectangle 4"/>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0" y="6601520"/>
            <a:ext cx="372218" cy="256480"/>
          </a:xfrm>
          <a:prstGeom prst="rect">
            <a:avLst/>
          </a:prstGeom>
          <a:noFill/>
        </p:spPr>
        <p:txBody>
          <a:bodyPr wrap="square" rtlCol="0">
            <a:spAutoFit/>
          </a:bodyPr>
          <a:lstStyle/>
          <a:p>
            <a:fld id="{5EB64160-42AD-4F9E-9F85-FD2663E2157E}" type="slidenum">
              <a:rPr lang="en-US" sz="1600" smtClean="0"/>
              <a:pPr/>
              <a:t>‹#›</a:t>
            </a:fld>
            <a:endParaRPr lang="en-US" sz="1600" dirty="0"/>
          </a:p>
        </p:txBody>
      </p:sp>
      <p:pic>
        <p:nvPicPr>
          <p:cNvPr id="7" name="Picture 4" descr="G:\PROJ\VIRTIS\PM\Rebranding FY2013\Icons and Splash-Screens\Br Rating\Trade Marked\ICONS\AASHTO-Logo_Bridge_Rating_ICON_RGB_128x128.pn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8422889" y="6095999"/>
            <a:ext cx="644912" cy="6449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G:\PROJ\VIRTIS\PM\Rebranding FY2013\Icons and Splash-Screens\AASHTOWare Main\Registered\Splash-Screens\Color\AASHTO-Logo_Main_solid_586x360_gl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8001000" y="76200"/>
            <a:ext cx="1116534"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85104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6146" name="Rectangle 4"/>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703" r:id="rId12"/>
    <p:sldLayoutId id="2147483689"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1AF112-06EC-48E8-B209-B91DB5DA51B2}"/>
              </a:ext>
            </a:extLst>
          </p:cNvPr>
          <p:cNvSpPr>
            <a:spLocks noGrp="1"/>
          </p:cNvSpPr>
          <p:nvPr>
            <p:ph type="title"/>
          </p:nvPr>
        </p:nvSpPr>
        <p:spPr>
          <a:xfrm>
            <a:off x="628650" y="365127"/>
            <a:ext cx="7886700" cy="45199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F209086-729F-476F-AAFC-DF0B989EEB1B}"/>
              </a:ext>
            </a:extLst>
          </p:cNvPr>
          <p:cNvSpPr>
            <a:spLocks noGrp="1"/>
          </p:cNvSpPr>
          <p:nvPr>
            <p:ph type="body" idx="1"/>
          </p:nvPr>
        </p:nvSpPr>
        <p:spPr>
          <a:xfrm>
            <a:off x="628650" y="953311"/>
            <a:ext cx="7886700" cy="522365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909293-DF5D-4D81-BF00-6DF02DBC2411}"/>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A72643E-1CE8-4615-809E-E0602E49B5DE}" type="datetimeFigureOut">
              <a:rPr lang="en-US" smtClean="0"/>
              <a:t>06/23/2019</a:t>
            </a:fld>
            <a:endParaRPr lang="en-US"/>
          </a:p>
        </p:txBody>
      </p:sp>
      <p:sp>
        <p:nvSpPr>
          <p:cNvPr id="5" name="Footer Placeholder 4">
            <a:extLst>
              <a:ext uri="{FF2B5EF4-FFF2-40B4-BE49-F238E27FC236}">
                <a16:creationId xmlns:a16="http://schemas.microsoft.com/office/drawing/2014/main" id="{2CC2D24F-D925-4812-B35F-8BDADF1AA1A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1C4B62-4445-468E-8976-FCB9A5B2C41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2C53F2-84AA-4038-B64A-EF744CA17C82}" type="slidenum">
              <a:rPr lang="en-US" smtClean="0"/>
              <a:t>‹#›</a:t>
            </a:fld>
            <a:endParaRPr lang="en-US"/>
          </a:p>
        </p:txBody>
      </p:sp>
      <p:pic>
        <p:nvPicPr>
          <p:cNvPr id="8" name="Picture 7">
            <a:extLst>
              <a:ext uri="{FF2B5EF4-FFF2-40B4-BE49-F238E27FC236}">
                <a16:creationId xmlns:a16="http://schemas.microsoft.com/office/drawing/2014/main" id="{922EC207-7EF8-44EA-861F-46DB3743B91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429501" y="82641"/>
            <a:ext cx="1653467" cy="460859"/>
          </a:xfrm>
          <a:prstGeom prst="rect">
            <a:avLst/>
          </a:prstGeom>
        </p:spPr>
      </p:pic>
    </p:spTree>
    <p:extLst>
      <p:ext uri="{BB962C8B-B14F-4D97-AF65-F5344CB8AC3E}">
        <p14:creationId xmlns:p14="http://schemas.microsoft.com/office/powerpoint/2010/main" val="285633895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F37251D-DFB5-45BE-B73C-C1087339BF62}" type="datetime1">
              <a:rPr lang="en-US" smtClean="0">
                <a:solidFill>
                  <a:prstClr val="white">
                    <a:tint val="75000"/>
                    <a:alpha val="60000"/>
                  </a:prstClr>
                </a:solidFill>
              </a:rPr>
              <a:pPr/>
              <a:t>06/23/2019</a:t>
            </a:fld>
            <a:endParaRPr lang="en-US" dirty="0">
              <a:solidFill>
                <a:prstClr val="white">
                  <a:tint val="75000"/>
                  <a:alpha val="60000"/>
                </a:prstClr>
              </a:solidFill>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solidFill>
                <a:prstClr val="white">
                  <a:tint val="75000"/>
                  <a:alpha val="60000"/>
                </a:prstClr>
              </a:solidFill>
            </a:endParaRP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D57F1E4F-1CFF-5643-939E-02111984F565}" type="slidenum">
              <a:rPr lang="en-US" smtClean="0">
                <a:solidFill>
                  <a:prstClr val="white">
                    <a:tint val="75000"/>
                  </a:prstClr>
                </a:solidFill>
              </a:rPr>
              <a:pPr/>
              <a:t>‹#›</a:t>
            </a:fld>
            <a:endParaRPr lang="en-US" dirty="0">
              <a:solidFill>
                <a:prstClr val="white">
                  <a:tint val="75000"/>
                </a:prstClr>
              </a:solidFill>
            </a:endParaRPr>
          </a:p>
        </p:txBody>
      </p:sp>
      <p:pic>
        <p:nvPicPr>
          <p:cNvPr id="9" name="Picture 8">
            <a:extLst>
              <a:ext uri="{FF2B5EF4-FFF2-40B4-BE49-F238E27FC236}">
                <a16:creationId xmlns:a16="http://schemas.microsoft.com/office/drawing/2014/main" id="{C3E6147D-21D8-4CFC-8AB4-3D66BDB3AFC5}"/>
              </a:ext>
            </a:extLst>
          </p:cNvPr>
          <p:cNvPicPr>
            <a:picLocks noChangeAspect="1"/>
          </p:cNvPicPr>
          <p:nvPr userDrawn="1"/>
        </p:nvPicPr>
        <p:blipFill>
          <a:blip r:embed="rId19"/>
          <a:stretch>
            <a:fillRect/>
          </a:stretch>
        </p:blipFill>
        <p:spPr>
          <a:xfrm>
            <a:off x="61396" y="6071552"/>
            <a:ext cx="1313862" cy="727677"/>
          </a:xfrm>
          <a:prstGeom prst="rect">
            <a:avLst/>
          </a:prstGeom>
        </p:spPr>
      </p:pic>
    </p:spTree>
    <p:extLst>
      <p:ext uri="{BB962C8B-B14F-4D97-AF65-F5344CB8AC3E}">
        <p14:creationId xmlns:p14="http://schemas.microsoft.com/office/powerpoint/2010/main" val="2923055066"/>
      </p:ext>
    </p:extLst>
  </p:cSld>
  <p:clrMap bg1="dk1" tx1="lt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 id="2147483733"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2"/>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2"/>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2"/>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2"/>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2"/>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8.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extLst>
              <a:ext uri="{BEBA8EAE-BF5A-486C-A8C5-ECC9F3942E4B}">
                <a14:imgProps xmlns:a14="http://schemas.microsoft.com/office/drawing/2010/main">
                  <a14:imgLayer r:embed="rId4">
                    <a14:imgEffect>
                      <a14:saturation sat="107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bwMode="auto">
          <a:xfrm>
            <a:off x="152400" y="76200"/>
            <a:ext cx="8686800" cy="1143000"/>
          </a:xfrm>
          <a:noFill/>
          <a:ln>
            <a:miter lim="800000"/>
            <a:headEnd/>
            <a:tailEnd/>
          </a:ln>
        </p:spPr>
        <p:txBody>
          <a:bodyPr vert="horz" wrap="square" lIns="91440" tIns="45720" rIns="91440" bIns="45720" numCol="1" anchor="t" anchorCtr="0" compatLnSpc="1">
            <a:prstTxWarp prst="textNoShape">
              <a:avLst/>
            </a:prstTxWarp>
          </a:bodyPr>
          <a:lstStyle/>
          <a:p>
            <a:pPr lvl="0" algn="l"/>
            <a:r>
              <a:rPr kumimoji="1" lang="en-US" sz="4000" dirty="0">
                <a:solidFill>
                  <a:schemeClr val="bg1"/>
                </a:solidFill>
                <a:latin typeface="Segoe UI Semibold" panose="020B0702040204020203" pitchFamily="34" charset="0"/>
                <a:ea typeface="Segoe UI Historic" panose="020B0502040204020203" pitchFamily="34" charset="0"/>
                <a:cs typeface="Segoe UI Semibold" panose="020B0702040204020203" pitchFamily="34" charset="0"/>
              </a:rPr>
              <a:t>AASHTOWare Bridge Update – T-19</a:t>
            </a:r>
            <a:br>
              <a:rPr kumimoji="1" lang="en-US" sz="4000" dirty="0">
                <a:solidFill>
                  <a:schemeClr val="tx1"/>
                </a:solidFill>
                <a:latin typeface="Segoe UI Historic" panose="020B0502040204020203" pitchFamily="34" charset="0"/>
                <a:ea typeface="Segoe UI Historic" panose="020B0502040204020203" pitchFamily="34" charset="0"/>
                <a:cs typeface="Segoe UI Historic" panose="020B0502040204020203" pitchFamily="34" charset="0"/>
              </a:rPr>
            </a:br>
            <a:endParaRPr lang="en-US" sz="4000"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pic>
        <p:nvPicPr>
          <p:cNvPr id="4" name="Picture 3">
            <a:extLst>
              <a:ext uri="{FF2B5EF4-FFF2-40B4-BE49-F238E27FC236}">
                <a16:creationId xmlns:a16="http://schemas.microsoft.com/office/drawing/2014/main" id="{2D08D5CB-61C0-4CF6-9B48-76FD8AE994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0" y="1447800"/>
            <a:ext cx="7315200" cy="4591694"/>
          </a:xfrm>
          <a:prstGeom prst="rect">
            <a:avLst/>
          </a:prstGeom>
        </p:spPr>
      </p:pic>
      <p:sp>
        <p:nvSpPr>
          <p:cNvPr id="5" name="TextBox 4">
            <a:extLst>
              <a:ext uri="{FF2B5EF4-FFF2-40B4-BE49-F238E27FC236}">
                <a16:creationId xmlns:a16="http://schemas.microsoft.com/office/drawing/2014/main" id="{438708EB-E295-48A6-9BD6-B7616501E305}"/>
              </a:ext>
            </a:extLst>
          </p:cNvPr>
          <p:cNvSpPr txBox="1"/>
          <p:nvPr/>
        </p:nvSpPr>
        <p:spPr>
          <a:xfrm>
            <a:off x="2971800" y="6043193"/>
            <a:ext cx="2574744" cy="543739"/>
          </a:xfrm>
          <a:prstGeom prst="rect">
            <a:avLst/>
          </a:prstGeom>
          <a:noFill/>
        </p:spPr>
        <p:txBody>
          <a:bodyPr wrap="none" rtlCol="0">
            <a:spAutoFit/>
          </a:bodyPr>
          <a:lstStyle/>
          <a:p>
            <a:r>
              <a:rPr lang="en-US" sz="4400" dirty="0"/>
              <a:t>June 24, 2019</a:t>
            </a:r>
          </a:p>
        </p:txBody>
      </p:sp>
    </p:spTree>
    <p:extLst>
      <p:ext uri="{BB962C8B-B14F-4D97-AF65-F5344CB8AC3E}">
        <p14:creationId xmlns:p14="http://schemas.microsoft.com/office/powerpoint/2010/main" val="2032723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AC5506-6312-4701-8D3C-40187889A94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346065"/>
            <a:ext cx="9144000" cy="55241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baseline="0">
              <a:solidFill>
                <a:prstClr val="white"/>
              </a:solidFill>
              <a:latin typeface="Calibri" panose="020F0502020204030204"/>
            </a:endParaRPr>
          </a:p>
        </p:txBody>
      </p:sp>
      <p:sp>
        <p:nvSpPr>
          <p:cNvPr id="2" name="Title 1">
            <a:extLst>
              <a:ext uri="{FF2B5EF4-FFF2-40B4-BE49-F238E27FC236}">
                <a16:creationId xmlns:a16="http://schemas.microsoft.com/office/drawing/2014/main" id="{90517FC6-3FEB-47AE-9AAC-11B5568D5B5E}"/>
              </a:ext>
            </a:extLst>
          </p:cNvPr>
          <p:cNvSpPr>
            <a:spLocks noGrp="1"/>
          </p:cNvSpPr>
          <p:nvPr>
            <p:ph type="title"/>
          </p:nvPr>
        </p:nvSpPr>
        <p:spPr>
          <a:xfrm>
            <a:off x="417399" y="1339850"/>
            <a:ext cx="8408194" cy="558627"/>
          </a:xfrm>
        </p:spPr>
        <p:txBody>
          <a:bodyPr>
            <a:normAutofit/>
          </a:bodyPr>
          <a:lstStyle/>
          <a:p>
            <a:r>
              <a:rPr lang="en-US" dirty="0">
                <a:solidFill>
                  <a:schemeClr val="bg1"/>
                </a:solidFill>
              </a:rPr>
              <a:t>			B-03-29		</a:t>
            </a:r>
            <a:r>
              <a:rPr lang="en-US" dirty="0" err="1">
                <a:solidFill>
                  <a:schemeClr val="bg1"/>
                </a:solidFill>
              </a:rPr>
              <a:t>Constructivity</a:t>
            </a:r>
            <a:endParaRPr lang="en-US" dirty="0">
              <a:solidFill>
                <a:schemeClr val="bg1"/>
              </a:solidFill>
            </a:endParaRPr>
          </a:p>
        </p:txBody>
      </p:sp>
      <p:pic>
        <p:nvPicPr>
          <p:cNvPr id="5" name="Picture 4">
            <a:extLst>
              <a:ext uri="{FF2B5EF4-FFF2-40B4-BE49-F238E27FC236}">
                <a16:creationId xmlns:a16="http://schemas.microsoft.com/office/drawing/2014/main" id="{972860EB-10C0-4403-9473-AF0A941173B0}"/>
              </a:ext>
            </a:extLst>
          </p:cNvPr>
          <p:cNvPicPr>
            <a:picLocks noChangeAspect="1"/>
          </p:cNvPicPr>
          <p:nvPr/>
        </p:nvPicPr>
        <p:blipFill rotWithShape="1">
          <a:blip r:embed="rId2"/>
          <a:srcRect t="12448" r="4376" b="12228"/>
          <a:stretch/>
        </p:blipFill>
        <p:spPr>
          <a:xfrm>
            <a:off x="0" y="1898477"/>
            <a:ext cx="9144000" cy="4102273"/>
          </a:xfrm>
          <a:prstGeom prst="rect">
            <a:avLst/>
          </a:prstGeom>
        </p:spPr>
      </p:pic>
    </p:spTree>
    <p:extLst>
      <p:ext uri="{BB962C8B-B14F-4D97-AF65-F5344CB8AC3E}">
        <p14:creationId xmlns:p14="http://schemas.microsoft.com/office/powerpoint/2010/main" val="2634580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AC5506-6312-4701-8D3C-40187889A94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346065"/>
            <a:ext cx="9144000" cy="55241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baseline="0">
              <a:solidFill>
                <a:prstClr val="white"/>
              </a:solidFill>
              <a:latin typeface="Calibri" panose="020F0502020204030204"/>
            </a:endParaRPr>
          </a:p>
        </p:txBody>
      </p:sp>
      <p:sp>
        <p:nvSpPr>
          <p:cNvPr id="2" name="Title 1">
            <a:extLst>
              <a:ext uri="{FF2B5EF4-FFF2-40B4-BE49-F238E27FC236}">
                <a16:creationId xmlns:a16="http://schemas.microsoft.com/office/drawing/2014/main" id="{90517FC6-3FEB-47AE-9AAC-11B5568D5B5E}"/>
              </a:ext>
            </a:extLst>
          </p:cNvPr>
          <p:cNvSpPr>
            <a:spLocks noGrp="1"/>
          </p:cNvSpPr>
          <p:nvPr>
            <p:ph type="title"/>
          </p:nvPr>
        </p:nvSpPr>
        <p:spPr>
          <a:xfrm>
            <a:off x="417399" y="1339850"/>
            <a:ext cx="8408194" cy="558627"/>
          </a:xfrm>
        </p:spPr>
        <p:txBody>
          <a:bodyPr>
            <a:normAutofit/>
          </a:bodyPr>
          <a:lstStyle/>
          <a:p>
            <a:r>
              <a:rPr lang="en-US" dirty="0">
                <a:solidFill>
                  <a:schemeClr val="bg1"/>
                </a:solidFill>
              </a:rPr>
              <a:t>			B-03-29		Autodesk Revit</a:t>
            </a:r>
          </a:p>
        </p:txBody>
      </p:sp>
      <p:pic>
        <p:nvPicPr>
          <p:cNvPr id="4" name="Picture 3">
            <a:extLst>
              <a:ext uri="{FF2B5EF4-FFF2-40B4-BE49-F238E27FC236}">
                <a16:creationId xmlns:a16="http://schemas.microsoft.com/office/drawing/2014/main" id="{ABA900D2-43CB-4042-A963-FD53EE54376B}"/>
              </a:ext>
            </a:extLst>
          </p:cNvPr>
          <p:cNvPicPr>
            <a:picLocks noChangeAspect="1"/>
          </p:cNvPicPr>
          <p:nvPr/>
        </p:nvPicPr>
        <p:blipFill rotWithShape="1">
          <a:blip r:embed="rId2"/>
          <a:srcRect t="4315" b="11107"/>
          <a:stretch/>
        </p:blipFill>
        <p:spPr>
          <a:xfrm>
            <a:off x="250570" y="1904692"/>
            <a:ext cx="8628572" cy="4096059"/>
          </a:xfrm>
          <a:prstGeom prst="rect">
            <a:avLst/>
          </a:prstGeom>
        </p:spPr>
      </p:pic>
    </p:spTree>
    <p:extLst>
      <p:ext uri="{BB962C8B-B14F-4D97-AF65-F5344CB8AC3E}">
        <p14:creationId xmlns:p14="http://schemas.microsoft.com/office/powerpoint/2010/main" val="461657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AC5506-6312-4701-8D3C-40187889A94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346065"/>
            <a:ext cx="9144000" cy="55241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baseline="0">
              <a:solidFill>
                <a:prstClr val="white"/>
              </a:solidFill>
              <a:latin typeface="Calibri" panose="020F0502020204030204"/>
            </a:endParaRPr>
          </a:p>
        </p:txBody>
      </p:sp>
      <p:sp>
        <p:nvSpPr>
          <p:cNvPr id="2" name="Title 1">
            <a:extLst>
              <a:ext uri="{FF2B5EF4-FFF2-40B4-BE49-F238E27FC236}">
                <a16:creationId xmlns:a16="http://schemas.microsoft.com/office/drawing/2014/main" id="{90517FC6-3FEB-47AE-9AAC-11B5568D5B5E}"/>
              </a:ext>
            </a:extLst>
          </p:cNvPr>
          <p:cNvSpPr>
            <a:spLocks noGrp="1"/>
          </p:cNvSpPr>
          <p:nvPr>
            <p:ph type="title"/>
          </p:nvPr>
        </p:nvSpPr>
        <p:spPr>
          <a:xfrm>
            <a:off x="417399" y="1339850"/>
            <a:ext cx="8408194" cy="558627"/>
          </a:xfrm>
        </p:spPr>
        <p:txBody>
          <a:bodyPr>
            <a:normAutofit/>
          </a:bodyPr>
          <a:lstStyle/>
          <a:p>
            <a:r>
              <a:rPr lang="en-US" dirty="0">
                <a:solidFill>
                  <a:schemeClr val="bg1"/>
                </a:solidFill>
              </a:rPr>
              <a:t>			B-03-29		Bentley MicroStation</a:t>
            </a:r>
          </a:p>
        </p:txBody>
      </p:sp>
      <p:pic>
        <p:nvPicPr>
          <p:cNvPr id="5" name="Picture 4">
            <a:extLst>
              <a:ext uri="{FF2B5EF4-FFF2-40B4-BE49-F238E27FC236}">
                <a16:creationId xmlns:a16="http://schemas.microsoft.com/office/drawing/2014/main" id="{1F762E7C-2A68-4831-9DCB-EF970B1C24CC}"/>
              </a:ext>
            </a:extLst>
          </p:cNvPr>
          <p:cNvPicPr>
            <a:picLocks noChangeAspect="1"/>
          </p:cNvPicPr>
          <p:nvPr/>
        </p:nvPicPr>
        <p:blipFill rotWithShape="1">
          <a:blip r:embed="rId2"/>
          <a:srcRect t="6982" b="5469"/>
          <a:stretch/>
        </p:blipFill>
        <p:spPr>
          <a:xfrm>
            <a:off x="100572" y="1904691"/>
            <a:ext cx="8942857" cy="4096059"/>
          </a:xfrm>
          <a:prstGeom prst="rect">
            <a:avLst/>
          </a:prstGeom>
        </p:spPr>
      </p:pic>
    </p:spTree>
    <p:extLst>
      <p:ext uri="{BB962C8B-B14F-4D97-AF65-F5344CB8AC3E}">
        <p14:creationId xmlns:p14="http://schemas.microsoft.com/office/powerpoint/2010/main" val="1644359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0" y="76200"/>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Automated</a:t>
            </a:r>
            <a:r>
              <a:rPr lang="en-US" sz="2900" baseline="0" dirty="0">
                <a:solidFill>
                  <a:schemeClr val="bg1">
                    <a:lumMod val="95000"/>
                  </a:schemeClr>
                </a:solidFill>
                <a:latin typeface="Segoe UI Semibold" panose="020B0702040204020203" pitchFamily="34" charset="0"/>
                <a:cs typeface="Segoe UI Semibold" panose="020B0702040204020203" pitchFamily="34" charset="0"/>
              </a:rPr>
              <a:t> Regression Testing Tool</a:t>
            </a:r>
            <a:endPar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endParaRP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5" name="Content Placeholder 2">
            <a:extLst>
              <a:ext uri="{FF2B5EF4-FFF2-40B4-BE49-F238E27FC236}">
                <a16:creationId xmlns:a16="http://schemas.microsoft.com/office/drawing/2014/main" id="{FEC914B3-AD72-45E4-85E2-15C353DBDBF3}"/>
              </a:ext>
            </a:extLst>
          </p:cNvPr>
          <p:cNvSpPr txBox="1">
            <a:spLocks/>
          </p:cNvSpPr>
          <p:nvPr/>
        </p:nvSpPr>
        <p:spPr>
          <a:xfrm>
            <a:off x="457201" y="1166018"/>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None/>
            </a:pPr>
            <a:r>
              <a:rPr lang="en-US" sz="2400" b="1" dirty="0">
                <a:latin typeface="Segoe UI" panose="020B0502040204020203" pitchFamily="34" charset="0"/>
                <a:cs typeface="Segoe UI" panose="020B0502040204020203" pitchFamily="34" charset="0"/>
              </a:rPr>
              <a:t>Automated Software Testing Implemented into the BrM Development Cycle</a:t>
            </a:r>
          </a:p>
          <a:p>
            <a:pPr fontAlgn="auto">
              <a:spcAft>
                <a:spcPts val="0"/>
              </a:spcAft>
              <a:buFont typeface="Arial" panose="020B0604020202020204" pitchFamily="34" charset="0"/>
              <a:buChar char="•"/>
            </a:pPr>
            <a:endParaRPr lang="en-US" sz="16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Performs basic, automated testing to ensure new enhancements/bug fixes/implementations haven’t broken existing/working functionality</a:t>
            </a:r>
          </a:p>
          <a:p>
            <a:pPr fontAlgn="auto">
              <a:spcAft>
                <a:spcPts val="0"/>
              </a:spcAft>
              <a:buFont typeface="Arial" panose="020B0604020202020204" pitchFamily="34" charset="0"/>
              <a:buChar char="•"/>
            </a:pPr>
            <a:endParaRPr lang="en-US" sz="20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Additional testing safety net</a:t>
            </a:r>
          </a:p>
          <a:p>
            <a:pPr fontAlgn="auto">
              <a:spcAft>
                <a:spcPts val="0"/>
              </a:spcAft>
              <a:buFont typeface="Arial" panose="020B0604020202020204" pitchFamily="34" charset="0"/>
              <a:buChar char="•"/>
            </a:pPr>
            <a:endParaRPr lang="en-US" sz="20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Katalon Studio is the tool used </a:t>
            </a:r>
          </a:p>
          <a:p>
            <a:pPr indent="0" fontAlgn="auto">
              <a:spcAft>
                <a:spcPts val="0"/>
              </a:spcAft>
              <a:buNone/>
            </a:pPr>
            <a:r>
              <a:rPr lang="en-US" sz="2000" dirty="0">
                <a:latin typeface="Segoe UI" panose="020B0502040204020203" pitchFamily="34" charset="0"/>
                <a:cs typeface="Segoe UI" panose="020B0502040204020203" pitchFamily="34" charset="0"/>
              </a:rPr>
              <a:t>to create automated unit tests, </a:t>
            </a:r>
          </a:p>
          <a:p>
            <a:pPr indent="0" fontAlgn="auto">
              <a:spcAft>
                <a:spcPts val="0"/>
              </a:spcAft>
              <a:buNone/>
            </a:pPr>
            <a:r>
              <a:rPr lang="en-US" sz="2000" dirty="0">
                <a:latin typeface="Segoe UI" panose="020B0502040204020203" pitchFamily="34" charset="0"/>
                <a:cs typeface="Segoe UI" panose="020B0502040204020203" pitchFamily="34" charset="0"/>
              </a:rPr>
              <a:t>database upgrade scripts, and build steps</a:t>
            </a:r>
          </a:p>
          <a:p>
            <a:pPr fontAlgn="auto">
              <a:spcAft>
                <a:spcPts val="0"/>
              </a:spcAft>
              <a:buFont typeface="Arial" panose="020B0604020202020204" pitchFamily="34" charset="0"/>
              <a:buChar char="•"/>
            </a:pPr>
            <a:endParaRPr lang="en-US" sz="20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BrM developers are alerted via email if any of the automated tests fail, allowing the issue to be resolved instantly</a:t>
            </a:r>
          </a:p>
          <a:p>
            <a:pPr marL="0" indent="0" fontAlgn="auto">
              <a:spcAft>
                <a:spcPts val="0"/>
              </a:spcAft>
              <a:buNone/>
            </a:pPr>
            <a:endParaRPr lang="en-US" sz="2400" dirty="0">
              <a:latin typeface="Segoe UI" panose="020B0502040204020203" pitchFamily="34" charset="0"/>
              <a:cs typeface="Segoe UI" panose="020B0502040204020203" pitchFamily="34" charset="0"/>
            </a:endParaRPr>
          </a:p>
        </p:txBody>
      </p:sp>
      <p:pic>
        <p:nvPicPr>
          <p:cNvPr id="7" name="Picture 6" descr="A screenshot of a social media post&#10;&#10;Description automatically generated">
            <a:extLst>
              <a:ext uri="{FF2B5EF4-FFF2-40B4-BE49-F238E27FC236}">
                <a16:creationId xmlns:a16="http://schemas.microsoft.com/office/drawing/2014/main" id="{DF88CAE6-5806-454F-BC79-4CF10F2FC08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568" r="40833" b="59910"/>
          <a:stretch/>
        </p:blipFill>
        <p:spPr>
          <a:xfrm>
            <a:off x="4572000" y="3200400"/>
            <a:ext cx="4246636" cy="173538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21268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0" y="76200"/>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Automated</a:t>
            </a:r>
            <a:r>
              <a:rPr lang="en-US" sz="2900" baseline="0" dirty="0">
                <a:solidFill>
                  <a:schemeClr val="bg1">
                    <a:lumMod val="95000"/>
                  </a:schemeClr>
                </a:solidFill>
                <a:latin typeface="Segoe UI Semibold" panose="020B0702040204020203" pitchFamily="34" charset="0"/>
                <a:cs typeface="Segoe UI Semibold" panose="020B0702040204020203" pitchFamily="34" charset="0"/>
              </a:rPr>
              <a:t> Regression Testing Tool Continued</a:t>
            </a:r>
            <a:endPar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endParaRP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5" name="Content Placeholder 2">
            <a:extLst>
              <a:ext uri="{FF2B5EF4-FFF2-40B4-BE49-F238E27FC236}">
                <a16:creationId xmlns:a16="http://schemas.microsoft.com/office/drawing/2014/main" id="{FEC914B3-AD72-45E4-85E2-15C353DBDBF3}"/>
              </a:ext>
            </a:extLst>
          </p:cNvPr>
          <p:cNvSpPr txBox="1">
            <a:spLocks/>
          </p:cNvSpPr>
          <p:nvPr/>
        </p:nvSpPr>
        <p:spPr>
          <a:xfrm>
            <a:off x="685800" y="10668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None/>
            </a:pPr>
            <a:endParaRPr lang="en-US" sz="2400" dirty="0">
              <a:latin typeface="Segoe UI" panose="020B0502040204020203" pitchFamily="34" charset="0"/>
              <a:cs typeface="Segoe UI" panose="020B0502040204020203" pitchFamily="34" charset="0"/>
            </a:endParaRPr>
          </a:p>
        </p:txBody>
      </p:sp>
      <p:sp>
        <p:nvSpPr>
          <p:cNvPr id="4" name="Content Placeholder 2">
            <a:extLst>
              <a:ext uri="{FF2B5EF4-FFF2-40B4-BE49-F238E27FC236}">
                <a16:creationId xmlns:a16="http://schemas.microsoft.com/office/drawing/2014/main" id="{93EEA9DE-6EE9-4B9F-BD3C-0A9333A6A8FD}"/>
              </a:ext>
            </a:extLst>
          </p:cNvPr>
          <p:cNvSpPr txBox="1">
            <a:spLocks/>
          </p:cNvSpPr>
          <p:nvPr/>
        </p:nvSpPr>
        <p:spPr>
          <a:xfrm>
            <a:off x="685800" y="9906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As the system grows and encompasses more sophisticated methods of analysis, the need for more efficient regression testing becomes a higher priority</a:t>
            </a:r>
          </a:p>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Long-Term Benefits of Automated Regression Testing:</a:t>
            </a:r>
          </a:p>
          <a:p>
            <a:pPr lvl="1"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Expedited testing time</a:t>
            </a:r>
          </a:p>
          <a:p>
            <a:pPr lvl="1"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Expedited time to release new versions of the software</a:t>
            </a:r>
          </a:p>
          <a:p>
            <a:pPr lvl="1"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Reduced costs</a:t>
            </a:r>
          </a:p>
          <a:p>
            <a:pPr lvl="1"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Beta TAG can focus a higher percentage of their time on testing new functionality and not on previously tested components of BrM</a:t>
            </a:r>
          </a:p>
          <a:p>
            <a:pPr lvl="1" fontAlgn="auto">
              <a:spcAft>
                <a:spcPts val="0"/>
              </a:spcAft>
              <a:buFont typeface="Arial" panose="020B0604020202020204" pitchFamily="34" charset="0"/>
              <a:buChar char="•"/>
            </a:pPr>
            <a:endParaRPr lang="en-US" sz="20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24 Automated Test Cases currently and growing</a:t>
            </a:r>
            <a:endParaRPr lang="en-US" sz="1200" dirty="0">
              <a:latin typeface="Segoe UI" panose="020B0502040204020203" pitchFamily="34" charset="0"/>
              <a:cs typeface="Segoe UI" panose="020B0502040204020203" pitchFamily="34" charset="0"/>
            </a:endParaRPr>
          </a:p>
          <a:p>
            <a:pPr marL="0" indent="0" fontAlgn="auto">
              <a:spcAft>
                <a:spcPts val="0"/>
              </a:spcAft>
              <a:buNone/>
            </a:pPr>
            <a:endParaRPr lang="en-US" sz="12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29648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1" y="225184"/>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BrM 6.3 Release – Program Comparison Tool</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4" name="Content Placeholder 2">
            <a:extLst>
              <a:ext uri="{FF2B5EF4-FFF2-40B4-BE49-F238E27FC236}">
                <a16:creationId xmlns:a16="http://schemas.microsoft.com/office/drawing/2014/main" id="{A571A139-CC91-4C1D-A970-6D1ADC6B2FE7}"/>
              </a:ext>
            </a:extLst>
          </p:cNvPr>
          <p:cNvSpPr txBox="1">
            <a:spLocks/>
          </p:cNvSpPr>
          <p:nvPr/>
        </p:nvSpPr>
        <p:spPr>
          <a:xfrm>
            <a:off x="838200" y="838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endParaRPr lang="en-US" sz="2400" dirty="0">
              <a:latin typeface="Segoe UI" panose="020B0502040204020203" pitchFamily="34" charset="0"/>
              <a:cs typeface="Segoe UI" panose="020B0502040204020203" pitchFamily="34" charset="0"/>
            </a:endParaRPr>
          </a:p>
        </p:txBody>
      </p:sp>
      <p:sp>
        <p:nvSpPr>
          <p:cNvPr id="5" name="Rectangle 4">
            <a:extLst>
              <a:ext uri="{FF2B5EF4-FFF2-40B4-BE49-F238E27FC236}">
                <a16:creationId xmlns:a16="http://schemas.microsoft.com/office/drawing/2014/main" id="{F30C7CFE-49A5-488B-B541-E2F3AB5D7188}"/>
              </a:ext>
            </a:extLst>
          </p:cNvPr>
          <p:cNvSpPr/>
          <p:nvPr/>
        </p:nvSpPr>
        <p:spPr>
          <a:xfrm>
            <a:off x="809625" y="787159"/>
            <a:ext cx="7772400" cy="502702"/>
          </a:xfrm>
          <a:prstGeom prst="rect">
            <a:avLst/>
          </a:prstGeom>
        </p:spPr>
        <p:txBody>
          <a:bodyPr wrap="square">
            <a:spAutoFit/>
          </a:bodyPr>
          <a:lstStyle/>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p:txBody>
      </p:sp>
      <p:sp>
        <p:nvSpPr>
          <p:cNvPr id="7" name="Content Placeholder 2">
            <a:extLst>
              <a:ext uri="{FF2B5EF4-FFF2-40B4-BE49-F238E27FC236}">
                <a16:creationId xmlns:a16="http://schemas.microsoft.com/office/drawing/2014/main" id="{C409B957-AA1B-46F3-A1FC-2B20B5C6C1E3}"/>
              </a:ext>
            </a:extLst>
          </p:cNvPr>
          <p:cNvSpPr txBox="1">
            <a:spLocks/>
          </p:cNvSpPr>
          <p:nvPr/>
        </p:nvSpPr>
        <p:spPr>
          <a:xfrm>
            <a:off x="685800" y="1521877"/>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Allows users to quickly compare two large data sets that were produced by two separate program optimizations</a:t>
            </a:r>
          </a:p>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Determines what is the same, what is different, and how different are the selected programs</a:t>
            </a:r>
          </a:p>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Analysis is provided and comparable in list as well as graphical output</a:t>
            </a:r>
          </a:p>
        </p:txBody>
      </p:sp>
    </p:spTree>
    <p:extLst>
      <p:ext uri="{BB962C8B-B14F-4D97-AF65-F5344CB8AC3E}">
        <p14:creationId xmlns:p14="http://schemas.microsoft.com/office/powerpoint/2010/main" val="1210643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1" y="225184"/>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BrM 6.3 Release – Program Comparison Tool</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4" name="Content Placeholder 2">
            <a:extLst>
              <a:ext uri="{FF2B5EF4-FFF2-40B4-BE49-F238E27FC236}">
                <a16:creationId xmlns:a16="http://schemas.microsoft.com/office/drawing/2014/main" id="{A571A139-CC91-4C1D-A970-6D1ADC6B2FE7}"/>
              </a:ext>
            </a:extLst>
          </p:cNvPr>
          <p:cNvSpPr txBox="1">
            <a:spLocks/>
          </p:cNvSpPr>
          <p:nvPr/>
        </p:nvSpPr>
        <p:spPr>
          <a:xfrm>
            <a:off x="838200" y="838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endParaRPr lang="en-US" sz="2400" dirty="0">
              <a:latin typeface="Segoe UI" panose="020B0502040204020203" pitchFamily="34" charset="0"/>
              <a:cs typeface="Segoe UI" panose="020B0502040204020203" pitchFamily="34" charset="0"/>
            </a:endParaRPr>
          </a:p>
        </p:txBody>
      </p:sp>
      <p:sp>
        <p:nvSpPr>
          <p:cNvPr id="5" name="Rectangle 4">
            <a:extLst>
              <a:ext uri="{FF2B5EF4-FFF2-40B4-BE49-F238E27FC236}">
                <a16:creationId xmlns:a16="http://schemas.microsoft.com/office/drawing/2014/main" id="{F30C7CFE-49A5-488B-B541-E2F3AB5D7188}"/>
              </a:ext>
            </a:extLst>
          </p:cNvPr>
          <p:cNvSpPr/>
          <p:nvPr/>
        </p:nvSpPr>
        <p:spPr>
          <a:xfrm>
            <a:off x="809625" y="787159"/>
            <a:ext cx="7772400" cy="502702"/>
          </a:xfrm>
          <a:prstGeom prst="rect">
            <a:avLst/>
          </a:prstGeom>
        </p:spPr>
        <p:txBody>
          <a:bodyPr wrap="square">
            <a:spAutoFit/>
          </a:bodyPr>
          <a:lstStyle/>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p:txBody>
      </p:sp>
      <p:sp>
        <p:nvSpPr>
          <p:cNvPr id="7" name="Content Placeholder 2">
            <a:extLst>
              <a:ext uri="{FF2B5EF4-FFF2-40B4-BE49-F238E27FC236}">
                <a16:creationId xmlns:a16="http://schemas.microsoft.com/office/drawing/2014/main" id="{C409B957-AA1B-46F3-A1FC-2B20B5C6C1E3}"/>
              </a:ext>
            </a:extLst>
          </p:cNvPr>
          <p:cNvSpPr txBox="1">
            <a:spLocks/>
          </p:cNvSpPr>
          <p:nvPr/>
        </p:nvSpPr>
        <p:spPr>
          <a:xfrm>
            <a:off x="725864" y="1219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p:txBody>
      </p:sp>
      <p:pic>
        <p:nvPicPr>
          <p:cNvPr id="2" name="Picture 1">
            <a:extLst>
              <a:ext uri="{FF2B5EF4-FFF2-40B4-BE49-F238E27FC236}">
                <a16:creationId xmlns:a16="http://schemas.microsoft.com/office/drawing/2014/main" id="{508E996B-0B65-47D5-8387-500AD6B9C1F0}"/>
              </a:ext>
            </a:extLst>
          </p:cNvPr>
          <p:cNvPicPr>
            <a:picLocks noChangeAspect="1"/>
          </p:cNvPicPr>
          <p:nvPr/>
        </p:nvPicPr>
        <p:blipFill>
          <a:blip r:embed="rId3"/>
          <a:stretch>
            <a:fillRect/>
          </a:stretch>
        </p:blipFill>
        <p:spPr>
          <a:xfrm>
            <a:off x="152400" y="1243401"/>
            <a:ext cx="8637215" cy="45017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19926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1" y="225184"/>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BrM 6.3 Release – Program Comparison Tool</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4" name="Content Placeholder 2">
            <a:extLst>
              <a:ext uri="{FF2B5EF4-FFF2-40B4-BE49-F238E27FC236}">
                <a16:creationId xmlns:a16="http://schemas.microsoft.com/office/drawing/2014/main" id="{A571A139-CC91-4C1D-A970-6D1ADC6B2FE7}"/>
              </a:ext>
            </a:extLst>
          </p:cNvPr>
          <p:cNvSpPr txBox="1">
            <a:spLocks/>
          </p:cNvSpPr>
          <p:nvPr/>
        </p:nvSpPr>
        <p:spPr>
          <a:xfrm>
            <a:off x="838200" y="838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endParaRPr lang="en-US" sz="2400" dirty="0">
              <a:latin typeface="Segoe UI" panose="020B0502040204020203" pitchFamily="34" charset="0"/>
              <a:cs typeface="Segoe UI" panose="020B0502040204020203" pitchFamily="34" charset="0"/>
            </a:endParaRPr>
          </a:p>
        </p:txBody>
      </p:sp>
      <p:sp>
        <p:nvSpPr>
          <p:cNvPr id="5" name="Rectangle 4">
            <a:extLst>
              <a:ext uri="{FF2B5EF4-FFF2-40B4-BE49-F238E27FC236}">
                <a16:creationId xmlns:a16="http://schemas.microsoft.com/office/drawing/2014/main" id="{F30C7CFE-49A5-488B-B541-E2F3AB5D7188}"/>
              </a:ext>
            </a:extLst>
          </p:cNvPr>
          <p:cNvSpPr/>
          <p:nvPr/>
        </p:nvSpPr>
        <p:spPr>
          <a:xfrm>
            <a:off x="809625" y="787159"/>
            <a:ext cx="7772400" cy="502702"/>
          </a:xfrm>
          <a:prstGeom prst="rect">
            <a:avLst/>
          </a:prstGeom>
        </p:spPr>
        <p:txBody>
          <a:bodyPr wrap="square">
            <a:spAutoFit/>
          </a:bodyPr>
          <a:lstStyle/>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p:txBody>
      </p:sp>
      <p:sp>
        <p:nvSpPr>
          <p:cNvPr id="7" name="Content Placeholder 2">
            <a:extLst>
              <a:ext uri="{FF2B5EF4-FFF2-40B4-BE49-F238E27FC236}">
                <a16:creationId xmlns:a16="http://schemas.microsoft.com/office/drawing/2014/main" id="{C409B957-AA1B-46F3-A1FC-2B20B5C6C1E3}"/>
              </a:ext>
            </a:extLst>
          </p:cNvPr>
          <p:cNvSpPr txBox="1">
            <a:spLocks/>
          </p:cNvSpPr>
          <p:nvPr/>
        </p:nvSpPr>
        <p:spPr>
          <a:xfrm>
            <a:off x="725864" y="1219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p:txBody>
      </p:sp>
      <p:pic>
        <p:nvPicPr>
          <p:cNvPr id="8" name="Picture 7">
            <a:extLst>
              <a:ext uri="{FF2B5EF4-FFF2-40B4-BE49-F238E27FC236}">
                <a16:creationId xmlns:a16="http://schemas.microsoft.com/office/drawing/2014/main" id="{083D6961-BAA3-4CE7-91F8-1CD1DC5AADFE}"/>
              </a:ext>
            </a:extLst>
          </p:cNvPr>
          <p:cNvPicPr>
            <a:picLocks noChangeAspect="1"/>
          </p:cNvPicPr>
          <p:nvPr/>
        </p:nvPicPr>
        <p:blipFill>
          <a:blip r:embed="rId3"/>
          <a:stretch>
            <a:fillRect/>
          </a:stretch>
        </p:blipFill>
        <p:spPr>
          <a:xfrm>
            <a:off x="533400" y="1219200"/>
            <a:ext cx="8124825" cy="48261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76347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1" y="225184"/>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BrM 6.3 Release – Program Comparison Tool</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4" name="Content Placeholder 2">
            <a:extLst>
              <a:ext uri="{FF2B5EF4-FFF2-40B4-BE49-F238E27FC236}">
                <a16:creationId xmlns:a16="http://schemas.microsoft.com/office/drawing/2014/main" id="{A571A139-CC91-4C1D-A970-6D1ADC6B2FE7}"/>
              </a:ext>
            </a:extLst>
          </p:cNvPr>
          <p:cNvSpPr txBox="1">
            <a:spLocks/>
          </p:cNvSpPr>
          <p:nvPr/>
        </p:nvSpPr>
        <p:spPr>
          <a:xfrm>
            <a:off x="838200" y="838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endParaRPr lang="en-US" sz="2400" dirty="0">
              <a:latin typeface="Segoe UI" panose="020B0502040204020203" pitchFamily="34" charset="0"/>
              <a:cs typeface="Segoe UI" panose="020B0502040204020203" pitchFamily="34" charset="0"/>
            </a:endParaRPr>
          </a:p>
        </p:txBody>
      </p:sp>
      <p:sp>
        <p:nvSpPr>
          <p:cNvPr id="5" name="Rectangle 4">
            <a:extLst>
              <a:ext uri="{FF2B5EF4-FFF2-40B4-BE49-F238E27FC236}">
                <a16:creationId xmlns:a16="http://schemas.microsoft.com/office/drawing/2014/main" id="{F30C7CFE-49A5-488B-B541-E2F3AB5D7188}"/>
              </a:ext>
            </a:extLst>
          </p:cNvPr>
          <p:cNvSpPr/>
          <p:nvPr/>
        </p:nvSpPr>
        <p:spPr>
          <a:xfrm>
            <a:off x="809625" y="787159"/>
            <a:ext cx="7772400" cy="502702"/>
          </a:xfrm>
          <a:prstGeom prst="rect">
            <a:avLst/>
          </a:prstGeom>
        </p:spPr>
        <p:txBody>
          <a:bodyPr wrap="square">
            <a:spAutoFit/>
          </a:bodyPr>
          <a:lstStyle/>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p:txBody>
      </p:sp>
      <p:sp>
        <p:nvSpPr>
          <p:cNvPr id="7" name="Content Placeholder 2">
            <a:extLst>
              <a:ext uri="{FF2B5EF4-FFF2-40B4-BE49-F238E27FC236}">
                <a16:creationId xmlns:a16="http://schemas.microsoft.com/office/drawing/2014/main" id="{C409B957-AA1B-46F3-A1FC-2B20B5C6C1E3}"/>
              </a:ext>
            </a:extLst>
          </p:cNvPr>
          <p:cNvSpPr txBox="1">
            <a:spLocks/>
          </p:cNvSpPr>
          <p:nvPr/>
        </p:nvSpPr>
        <p:spPr>
          <a:xfrm>
            <a:off x="725864" y="1219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p:txBody>
      </p:sp>
      <p:pic>
        <p:nvPicPr>
          <p:cNvPr id="6" name="Picture 5">
            <a:extLst>
              <a:ext uri="{FF2B5EF4-FFF2-40B4-BE49-F238E27FC236}">
                <a16:creationId xmlns:a16="http://schemas.microsoft.com/office/drawing/2014/main" id="{EA345A0F-0216-4AFD-9335-554A99E0BABA}"/>
              </a:ext>
            </a:extLst>
          </p:cNvPr>
          <p:cNvPicPr>
            <a:picLocks noChangeAspect="1"/>
          </p:cNvPicPr>
          <p:nvPr/>
        </p:nvPicPr>
        <p:blipFill>
          <a:blip r:embed="rId3"/>
          <a:stretch>
            <a:fillRect/>
          </a:stretch>
        </p:blipFill>
        <p:spPr>
          <a:xfrm>
            <a:off x="432803" y="1713438"/>
            <a:ext cx="8278394" cy="34311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41705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613" y="94616"/>
            <a:ext cx="8229600" cy="1143000"/>
          </a:xfrm>
        </p:spPr>
        <p:txBody>
          <a:bodyPr/>
          <a:lstStyle/>
          <a:p>
            <a:r>
              <a:rPr lang="en-US" sz="2800" dirty="0" err="1">
                <a:solidFill>
                  <a:schemeClr val="bg1"/>
                </a:solidFill>
                <a:latin typeface="Segoe UI Semibold" panose="020B0702040204020203" pitchFamily="34" charset="0"/>
                <a:cs typeface="Segoe UI Semibold" panose="020B0702040204020203" pitchFamily="34" charset="0"/>
              </a:rPr>
              <a:t>BrDR</a:t>
            </a:r>
            <a:r>
              <a:rPr lang="en-US" sz="2800" dirty="0">
                <a:solidFill>
                  <a:schemeClr val="bg1"/>
                </a:solidFill>
                <a:latin typeface="Segoe UI Semibold" panose="020B0702040204020203" pitchFamily="34" charset="0"/>
                <a:cs typeface="Segoe UI Semibold" panose="020B0702040204020203" pitchFamily="34" charset="0"/>
              </a:rPr>
              <a:t> - What is regression testing?</a:t>
            </a:r>
          </a:p>
        </p:txBody>
      </p:sp>
      <p:sp>
        <p:nvSpPr>
          <p:cNvPr id="3" name="Content Placeholder 2"/>
          <p:cNvSpPr>
            <a:spLocks noGrp="1"/>
          </p:cNvSpPr>
          <p:nvPr>
            <p:ph idx="1"/>
          </p:nvPr>
        </p:nvSpPr>
        <p:spPr>
          <a:xfrm>
            <a:off x="396240" y="1782763"/>
            <a:ext cx="8229600" cy="4261734"/>
          </a:xfrm>
        </p:spPr>
        <p:txBody>
          <a:bodyPr>
            <a:normAutofit fontScale="85000" lnSpcReduction="10000"/>
          </a:bodyPr>
          <a:lstStyle/>
          <a:p>
            <a:pPr marL="0" indent="0" algn="just">
              <a:buNone/>
            </a:pPr>
            <a:r>
              <a:rPr lang="en-US" b="1" dirty="0"/>
              <a:t>Regression testing</a:t>
            </a:r>
            <a:r>
              <a:rPr lang="en-US" dirty="0"/>
              <a:t> is a type of software testing that seeks to uncover new software bugs, or regressions, in existing functional and non-functional areas of a system after changes such as enhancements, patches or configuration changes, have been made to them.</a:t>
            </a:r>
          </a:p>
          <a:p>
            <a:pPr marL="0" indent="0" algn="r">
              <a:buNone/>
            </a:pPr>
            <a:r>
              <a:rPr lang="en-US" dirty="0"/>
              <a:t>– Wikipedia</a:t>
            </a:r>
          </a:p>
          <a:p>
            <a:pPr marL="0" indent="0">
              <a:buNone/>
            </a:pPr>
            <a:r>
              <a:rPr lang="en-US" dirty="0"/>
              <a:t>		</a:t>
            </a:r>
            <a:r>
              <a:rPr lang="en-US" i="1" dirty="0"/>
              <a:t>Expected regression       </a:t>
            </a:r>
            <a:r>
              <a:rPr lang="en-US" i="1" dirty="0">
                <a:sym typeface="Wingdings" panose="05000000000000000000" pitchFamily="2" charset="2"/>
              </a:rPr>
              <a:t></a:t>
            </a:r>
            <a:endParaRPr lang="en-US" i="1" dirty="0"/>
          </a:p>
          <a:p>
            <a:pPr marL="0" indent="0">
              <a:buNone/>
            </a:pPr>
            <a:endParaRPr lang="en-US" dirty="0"/>
          </a:p>
          <a:p>
            <a:pPr marL="0" indent="0">
              <a:buNone/>
            </a:pPr>
            <a:r>
              <a:rPr lang="en-US" dirty="0"/>
              <a:t>		</a:t>
            </a:r>
            <a:r>
              <a:rPr lang="en-US" i="1" dirty="0"/>
              <a:t>Unexpected regression  </a:t>
            </a:r>
            <a:r>
              <a:rPr lang="en-US" i="1" dirty="0">
                <a:sym typeface="Wingdings" panose="05000000000000000000" pitchFamily="2" charset="2"/>
              </a:rPr>
              <a:t></a:t>
            </a:r>
            <a:r>
              <a:rPr lang="en-US" i="1" dirty="0"/>
              <a:t> </a:t>
            </a:r>
          </a:p>
        </p:txBody>
      </p:sp>
      <p:sp>
        <p:nvSpPr>
          <p:cNvPr id="4" name="Date Placeholder 3"/>
          <p:cNvSpPr>
            <a:spLocks noGrp="1"/>
          </p:cNvSpPr>
          <p:nvPr>
            <p:ph type="dt" sz="half" idx="2"/>
          </p:nvPr>
        </p:nvSpPr>
        <p:spPr/>
        <p:txBody>
          <a:bodyPr/>
          <a:lstStyle/>
          <a:p>
            <a:endParaRPr lang="en-US" dirty="0"/>
          </a:p>
        </p:txBody>
      </p:sp>
      <p:sp>
        <p:nvSpPr>
          <p:cNvPr id="5" name="Slide Number Placeholder 4"/>
          <p:cNvSpPr>
            <a:spLocks noGrp="1"/>
          </p:cNvSpPr>
          <p:nvPr>
            <p:ph type="sldNum" sz="quarter" idx="4"/>
          </p:nvPr>
        </p:nvSpPr>
        <p:spPr/>
        <p:txBody>
          <a:bodyPr/>
          <a:lstStyle/>
          <a:p>
            <a:endParaRPr lang="en-US" dirty="0"/>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1433" y="4962294"/>
            <a:ext cx="914400" cy="914400"/>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1433" y="4016057"/>
            <a:ext cx="914400" cy="914400"/>
          </a:xfrm>
          <a:prstGeom prst="rect">
            <a:avLst/>
          </a:prstGeom>
        </p:spPr>
      </p:pic>
    </p:spTree>
    <p:extLst>
      <p:ext uri="{BB962C8B-B14F-4D97-AF65-F5344CB8AC3E}">
        <p14:creationId xmlns:p14="http://schemas.microsoft.com/office/powerpoint/2010/main" val="549852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3"/>
          </p:nvPr>
        </p:nvSpPr>
        <p:spPr>
          <a:xfrm>
            <a:off x="685800" y="1314450"/>
            <a:ext cx="7772400" cy="4525963"/>
          </a:xfrm>
          <a:prstGeom prst="rect">
            <a:avLst/>
          </a:prstGeom>
        </p:spPr>
        <p:txBody>
          <a:bodyPr>
            <a:noAutofit/>
          </a:bodyPr>
          <a:lstStyle/>
          <a:p>
            <a:pPr>
              <a:buClrTx/>
              <a:buFont typeface="Arial" panose="020B0604020202020204" pitchFamily="34" charset="0"/>
              <a:buChar char="•"/>
            </a:pPr>
            <a:r>
              <a:rPr lang="en-US" sz="2400" dirty="0">
                <a:latin typeface="Segoe UI" panose="020B0502040204020203" pitchFamily="34" charset="0"/>
                <a:cs typeface="Segoe UI" panose="020B0502040204020203" pitchFamily="34" charset="0"/>
              </a:rPr>
              <a:t>AASHTOWare Bridge Web Services</a:t>
            </a:r>
          </a:p>
          <a:p>
            <a:pPr>
              <a:buClrTx/>
              <a:buFont typeface="Arial" panose="020B0604020202020204" pitchFamily="34" charset="0"/>
              <a:buChar char="•"/>
            </a:pPr>
            <a:r>
              <a:rPr lang="en-US" sz="2400" dirty="0">
                <a:latin typeface="Segoe UI" panose="020B0502040204020203" pitchFamily="34" charset="0"/>
                <a:cs typeface="Segoe UI" panose="020B0502040204020203" pitchFamily="34" charset="0"/>
              </a:rPr>
              <a:t>Regression Testing Tools</a:t>
            </a:r>
          </a:p>
          <a:p>
            <a:pPr lvl="1">
              <a:buFont typeface="Arial" panose="020B0604020202020204" pitchFamily="34" charset="0"/>
              <a:buChar char="•"/>
            </a:pPr>
            <a:r>
              <a:rPr lang="en-US" sz="2000" dirty="0">
                <a:latin typeface="Segoe UI" panose="020B0502040204020203" pitchFamily="34" charset="0"/>
                <a:cs typeface="Segoe UI" panose="020B0502040204020203" pitchFamily="34" charset="0"/>
              </a:rPr>
              <a:t>Bridge Management</a:t>
            </a:r>
          </a:p>
          <a:p>
            <a:pPr lvl="1">
              <a:buFont typeface="Arial" panose="020B0604020202020204" pitchFamily="34" charset="0"/>
              <a:buChar char="•"/>
            </a:pPr>
            <a:r>
              <a:rPr lang="en-US" sz="2000" dirty="0">
                <a:latin typeface="Segoe UI" panose="020B0502040204020203" pitchFamily="34" charset="0"/>
                <a:cs typeface="Segoe UI" panose="020B0502040204020203" pitchFamily="34" charset="0"/>
              </a:rPr>
              <a:t>Bridge Design and Rating</a:t>
            </a:r>
          </a:p>
          <a:p>
            <a:pPr>
              <a:buFont typeface="Arial" panose="020B0604020202020204" pitchFamily="34" charset="0"/>
              <a:buChar char="•"/>
            </a:pPr>
            <a:r>
              <a:rPr lang="en-US" sz="2400" dirty="0">
                <a:latin typeface="Segoe UI" panose="020B0502040204020203" pitchFamily="34" charset="0"/>
                <a:cs typeface="Segoe UI" panose="020B0502040204020203" pitchFamily="34" charset="0"/>
              </a:rPr>
              <a:t>Bridge Design and Rating Modernization</a:t>
            </a:r>
          </a:p>
          <a:p>
            <a:pPr>
              <a:buFont typeface="Arial" panose="020B0604020202020204" pitchFamily="34" charset="0"/>
              <a:buChar char="•"/>
            </a:pPr>
            <a:r>
              <a:rPr lang="en-US" sz="2400" dirty="0">
                <a:latin typeface="Segoe UI" panose="020B0502040204020203" pitchFamily="34" charset="0"/>
                <a:cs typeface="Segoe UI" panose="020B0502040204020203" pitchFamily="34" charset="0"/>
              </a:rPr>
              <a:t>T-19 Pooled Fund Study</a:t>
            </a:r>
          </a:p>
          <a:p>
            <a:pPr>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a:buClrTx/>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a:buClrTx/>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a:buClrTx/>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marL="0" indent="0">
              <a:buClrTx/>
              <a:buNone/>
            </a:pPr>
            <a:endParaRPr lang="en-US" sz="2400" dirty="0">
              <a:latin typeface="Segoe UI" panose="020B0502040204020203" pitchFamily="34" charset="0"/>
              <a:cs typeface="Segoe UI" panose="020B0502040204020203" pitchFamily="34" charset="0"/>
            </a:endParaRPr>
          </a:p>
        </p:txBody>
      </p:sp>
      <p:sp>
        <p:nvSpPr>
          <p:cNvPr id="6" name="Title 2"/>
          <p:cNvSpPr txBox="1">
            <a:spLocks/>
          </p:cNvSpPr>
          <p:nvPr/>
        </p:nvSpPr>
        <p:spPr>
          <a:xfrm>
            <a:off x="0" y="0"/>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Agenda</a:t>
            </a:r>
          </a:p>
        </p:txBody>
      </p:sp>
    </p:spTree>
    <p:extLst>
      <p:ext uri="{BB962C8B-B14F-4D97-AF65-F5344CB8AC3E}">
        <p14:creationId xmlns:p14="http://schemas.microsoft.com/office/powerpoint/2010/main" val="3925604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dirty="0">
                <a:solidFill>
                  <a:schemeClr val="bg1"/>
                </a:solidFill>
                <a:latin typeface="Segoe UI Semibold" panose="020B0702040204020203" pitchFamily="34" charset="0"/>
                <a:cs typeface="Segoe UI Semibold" panose="020B0702040204020203" pitchFamily="34" charset="0"/>
              </a:rPr>
              <a:t>What is regression testing?</a:t>
            </a:r>
          </a:p>
        </p:txBody>
      </p:sp>
      <p:sp>
        <p:nvSpPr>
          <p:cNvPr id="3" name="Content Placeholder 2"/>
          <p:cNvSpPr>
            <a:spLocks noGrp="1"/>
          </p:cNvSpPr>
          <p:nvPr>
            <p:ph idx="1"/>
          </p:nvPr>
        </p:nvSpPr>
        <p:spPr/>
        <p:txBody>
          <a:bodyPr>
            <a:normAutofit fontScale="92500"/>
          </a:bodyPr>
          <a:lstStyle/>
          <a:p>
            <a:r>
              <a:rPr lang="en-US" dirty="0"/>
              <a:t>Differences between two versions of BrDR can occur for different reasons</a:t>
            </a:r>
          </a:p>
          <a:p>
            <a:pPr lvl="1"/>
            <a:r>
              <a:rPr lang="en-US" dirty="0"/>
              <a:t>The software was changed intentionally to address a change in the AASHTO specification</a:t>
            </a:r>
          </a:p>
          <a:p>
            <a:pPr lvl="1"/>
            <a:r>
              <a:rPr lang="en-US" dirty="0"/>
              <a:t>The software was changed intentionally to address a coding defect</a:t>
            </a:r>
          </a:p>
          <a:p>
            <a:pPr lvl="1"/>
            <a:r>
              <a:rPr lang="en-US" dirty="0"/>
              <a:t>The software was changed intentionally to implement a user requested enhancement</a:t>
            </a:r>
          </a:p>
          <a:p>
            <a:pPr lvl="1"/>
            <a:r>
              <a:rPr lang="en-US" dirty="0"/>
              <a:t>The software was inappropriately changed thus introducing a defect</a:t>
            </a:r>
          </a:p>
        </p:txBody>
      </p:sp>
      <p:sp>
        <p:nvSpPr>
          <p:cNvPr id="4" name="Date Placeholder 3"/>
          <p:cNvSpPr>
            <a:spLocks noGrp="1"/>
          </p:cNvSpPr>
          <p:nvPr>
            <p:ph type="dt" sz="half" idx="2"/>
          </p:nvPr>
        </p:nvSpPr>
        <p:spPr/>
        <p:txBody>
          <a:bodyPr/>
          <a:lstStyle/>
          <a:p>
            <a:fld id="{C8E72DEB-B13E-49B0-B8E1-B01D69400BBC}" type="datetime1">
              <a:rPr lang="en-US" smtClean="0"/>
              <a:t>06/23/2019</a:t>
            </a:fld>
            <a:endParaRPr lang="en-US" dirty="0"/>
          </a:p>
        </p:txBody>
      </p:sp>
      <p:sp>
        <p:nvSpPr>
          <p:cNvPr id="5" name="Slide Number Placeholder 4"/>
          <p:cNvSpPr>
            <a:spLocks noGrp="1"/>
          </p:cNvSpPr>
          <p:nvPr>
            <p:ph type="sldNum" sz="quarter" idx="4"/>
          </p:nvPr>
        </p:nvSpPr>
        <p:spPr/>
        <p:txBody>
          <a:bodyPr/>
          <a:lstStyle/>
          <a:p>
            <a:fld id="{C038B46D-69F0-6C4D-B6B2-D7AB4C0C657D}" type="slidenum">
              <a:rPr lang="en-US" smtClean="0"/>
              <a:pPr/>
              <a:t>20</a:t>
            </a:fld>
            <a:endParaRPr lang="en-US" dirty="0"/>
          </a:p>
        </p:txBody>
      </p:sp>
    </p:spTree>
    <p:extLst>
      <p:ext uri="{BB962C8B-B14F-4D97-AF65-F5344CB8AC3E}">
        <p14:creationId xmlns:p14="http://schemas.microsoft.com/office/powerpoint/2010/main" val="1951642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chemeClr val="bg1"/>
                </a:solidFill>
                <a:latin typeface="Segoe UI Semibold" panose="020B0702040204020203" pitchFamily="34" charset="0"/>
                <a:cs typeface="Segoe UI Semibold" panose="020B0702040204020203" pitchFamily="34" charset="0"/>
              </a:rPr>
              <a:t>What is regression testing?</a:t>
            </a:r>
            <a:endParaRPr lang="en-US" sz="2800" dirty="0"/>
          </a:p>
        </p:txBody>
      </p:sp>
      <p:sp>
        <p:nvSpPr>
          <p:cNvPr id="3" name="Content Placeholder 2"/>
          <p:cNvSpPr>
            <a:spLocks noGrp="1"/>
          </p:cNvSpPr>
          <p:nvPr>
            <p:ph idx="1"/>
          </p:nvPr>
        </p:nvSpPr>
        <p:spPr/>
        <p:txBody>
          <a:bodyPr/>
          <a:lstStyle/>
          <a:p>
            <a:r>
              <a:rPr lang="en-US" dirty="0"/>
              <a:t>Differences between two analytical engines can occur for different reasons</a:t>
            </a:r>
          </a:p>
          <a:p>
            <a:pPr lvl="1"/>
            <a:r>
              <a:rPr lang="en-US" dirty="0"/>
              <a:t>Differences can occur when the two engines produce different results because of differing assumptions</a:t>
            </a:r>
          </a:p>
          <a:p>
            <a:pPr lvl="1"/>
            <a:r>
              <a:rPr lang="en-US" dirty="0"/>
              <a:t>One engine is more rigorous or refined than the other</a:t>
            </a:r>
          </a:p>
          <a:p>
            <a:pPr lvl="1"/>
            <a:r>
              <a:rPr lang="en-US" dirty="0"/>
              <a:t>Differing interpretations of the AASHTO specifications</a:t>
            </a:r>
          </a:p>
          <a:p>
            <a:pPr lvl="1"/>
            <a:r>
              <a:rPr lang="en-US" dirty="0"/>
              <a:t>One or both engines have a defect</a:t>
            </a:r>
          </a:p>
        </p:txBody>
      </p:sp>
      <p:sp>
        <p:nvSpPr>
          <p:cNvPr id="4" name="Date Placeholder 3"/>
          <p:cNvSpPr>
            <a:spLocks noGrp="1"/>
          </p:cNvSpPr>
          <p:nvPr>
            <p:ph type="dt" sz="half" idx="2"/>
          </p:nvPr>
        </p:nvSpPr>
        <p:spPr/>
        <p:txBody>
          <a:bodyPr/>
          <a:lstStyle/>
          <a:p>
            <a:endParaRPr lang="en-US" dirty="0"/>
          </a:p>
        </p:txBody>
      </p:sp>
      <p:sp>
        <p:nvSpPr>
          <p:cNvPr id="5" name="Slide Number Placeholder 4"/>
          <p:cNvSpPr>
            <a:spLocks noGrp="1"/>
          </p:cNvSpPr>
          <p:nvPr>
            <p:ph type="sldNum" sz="quarter" idx="4"/>
          </p:nvPr>
        </p:nvSpPr>
        <p:spPr/>
        <p:txBody>
          <a:bodyPr/>
          <a:lstStyle/>
          <a:p>
            <a:fld id="{C038B46D-69F0-6C4D-B6B2-D7AB4C0C657D}" type="slidenum">
              <a:rPr lang="en-US" smtClean="0"/>
              <a:pPr/>
              <a:t>21</a:t>
            </a:fld>
            <a:endParaRPr lang="en-US" dirty="0"/>
          </a:p>
        </p:txBody>
      </p:sp>
    </p:spTree>
    <p:extLst>
      <p:ext uri="{BB962C8B-B14F-4D97-AF65-F5344CB8AC3E}">
        <p14:creationId xmlns:p14="http://schemas.microsoft.com/office/powerpoint/2010/main" val="6583614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dirty="0">
                <a:solidFill>
                  <a:schemeClr val="bg1"/>
                </a:solidFill>
                <a:latin typeface="Segoe UI Semibold" panose="020B0702040204020203" pitchFamily="34" charset="0"/>
                <a:cs typeface="Segoe UI Semibold" panose="020B0702040204020203" pitchFamily="34" charset="0"/>
              </a:rPr>
              <a:t>BrDR Regression Comparison Tool</a:t>
            </a:r>
          </a:p>
        </p:txBody>
      </p:sp>
      <p:sp>
        <p:nvSpPr>
          <p:cNvPr id="3" name="Content Placeholder 2"/>
          <p:cNvSpPr>
            <a:spLocks noGrp="1"/>
          </p:cNvSpPr>
          <p:nvPr>
            <p:ph idx="1"/>
          </p:nvPr>
        </p:nvSpPr>
        <p:spPr>
          <a:xfrm>
            <a:off x="457200" y="1126218"/>
            <a:ext cx="8229600" cy="4525963"/>
          </a:xfrm>
        </p:spPr>
        <p:txBody>
          <a:bodyPr/>
          <a:lstStyle/>
          <a:p>
            <a:r>
              <a:rPr lang="en-US" dirty="0"/>
              <a:t>Funded by AASHTOWare RIPI Program</a:t>
            </a:r>
          </a:p>
          <a:p>
            <a:r>
              <a:rPr lang="en-US" dirty="0"/>
              <a:t>1</a:t>
            </a:r>
            <a:r>
              <a:rPr lang="en-US" baseline="30000" dirty="0"/>
              <a:t>st</a:t>
            </a:r>
            <a:r>
              <a:rPr lang="en-US" dirty="0"/>
              <a:t> release: TN 50 in Dec 2016 for 6.8.1</a:t>
            </a:r>
          </a:p>
          <a:p>
            <a:r>
              <a:rPr lang="en-US" dirty="0"/>
              <a:t>2</a:t>
            </a:r>
            <a:r>
              <a:rPr lang="en-US" baseline="30000" dirty="0"/>
              <a:t>nd</a:t>
            </a:r>
            <a:r>
              <a:rPr lang="en-US" dirty="0"/>
              <a:t>/Latest release comes with 6.8.2 installation</a:t>
            </a:r>
          </a:p>
          <a:p>
            <a:r>
              <a:rPr lang="en-US" dirty="0"/>
              <a:t>Keeping it current</a:t>
            </a:r>
          </a:p>
          <a:p>
            <a:r>
              <a:rPr lang="en-US" dirty="0"/>
              <a:t>Contractor has used it for many years but only more recently available for end users</a:t>
            </a:r>
          </a:p>
          <a:p>
            <a:r>
              <a:rPr lang="en-US" dirty="0"/>
              <a:t>Based upon NCHRP Report 485</a:t>
            </a:r>
          </a:p>
          <a:p>
            <a:endParaRPr lang="en-US" dirty="0"/>
          </a:p>
          <a:p>
            <a:pPr lvl="1"/>
            <a:endParaRPr lang="en-US" dirty="0"/>
          </a:p>
          <a:p>
            <a:pPr lvl="1"/>
            <a:endParaRPr lang="en-US" dirty="0"/>
          </a:p>
          <a:p>
            <a:pPr lvl="1"/>
            <a:endParaRPr lang="en-US" dirty="0"/>
          </a:p>
        </p:txBody>
      </p:sp>
      <p:sp>
        <p:nvSpPr>
          <p:cNvPr id="4" name="Date Placeholder 3"/>
          <p:cNvSpPr>
            <a:spLocks noGrp="1"/>
          </p:cNvSpPr>
          <p:nvPr>
            <p:ph type="dt" sz="half" idx="2"/>
          </p:nvPr>
        </p:nvSpPr>
        <p:spPr/>
        <p:txBody>
          <a:bodyPr/>
          <a:lstStyle/>
          <a:p>
            <a:endParaRPr lang="en-US" dirty="0"/>
          </a:p>
        </p:txBody>
      </p:sp>
      <p:sp>
        <p:nvSpPr>
          <p:cNvPr id="5" name="Slide Number Placeholder 4"/>
          <p:cNvSpPr>
            <a:spLocks noGrp="1"/>
          </p:cNvSpPr>
          <p:nvPr>
            <p:ph type="sldNum" sz="quarter" idx="4"/>
          </p:nvPr>
        </p:nvSpPr>
        <p:spPr/>
        <p:txBody>
          <a:bodyPr/>
          <a:lstStyle/>
          <a:p>
            <a:fld id="{C038B46D-69F0-6C4D-B6B2-D7AB4C0C657D}" type="slidenum">
              <a:rPr lang="en-US" smtClean="0"/>
              <a:pPr/>
              <a:t>22</a:t>
            </a:fld>
            <a:endParaRPr lang="en-US" dirty="0"/>
          </a:p>
        </p:txBody>
      </p:sp>
    </p:spTree>
    <p:extLst>
      <p:ext uri="{BB962C8B-B14F-4D97-AF65-F5344CB8AC3E}">
        <p14:creationId xmlns:p14="http://schemas.microsoft.com/office/powerpoint/2010/main" val="739632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dirty="0" err="1">
                <a:solidFill>
                  <a:schemeClr val="bg1"/>
                </a:solidFill>
                <a:latin typeface="Segoe UI Semibold" panose="020B0702040204020203" pitchFamily="34" charset="0"/>
                <a:cs typeface="Segoe UI Semibold" panose="020B0702040204020203" pitchFamily="34" charset="0"/>
              </a:rPr>
              <a:t>BrDR</a:t>
            </a:r>
            <a:r>
              <a:rPr lang="en-US" sz="2900" dirty="0">
                <a:solidFill>
                  <a:schemeClr val="bg1"/>
                </a:solidFill>
                <a:latin typeface="Segoe UI Semibold" panose="020B0702040204020203" pitchFamily="34" charset="0"/>
                <a:cs typeface="Segoe UI Semibold" panose="020B0702040204020203" pitchFamily="34" charset="0"/>
              </a:rPr>
              <a:t> – Tabular Results</a:t>
            </a:r>
          </a:p>
        </p:txBody>
      </p:sp>
      <p:sp>
        <p:nvSpPr>
          <p:cNvPr id="3" name="Content Placeholder 2"/>
          <p:cNvSpPr>
            <a:spLocks noGrp="1"/>
          </p:cNvSpPr>
          <p:nvPr>
            <p:ph idx="1"/>
          </p:nvPr>
        </p:nvSpPr>
        <p:spPr/>
        <p:txBody>
          <a:bodyPr/>
          <a:lstStyle/>
          <a:p>
            <a:r>
              <a:rPr lang="en-US" dirty="0"/>
              <a:t>Comparison results of 2 RTU files</a:t>
            </a:r>
          </a:p>
          <a:p>
            <a:endParaRPr lang="en-US" dirty="0"/>
          </a:p>
        </p:txBody>
      </p:sp>
      <p:sp>
        <p:nvSpPr>
          <p:cNvPr id="4" name="Date Placeholder 3"/>
          <p:cNvSpPr>
            <a:spLocks noGrp="1"/>
          </p:cNvSpPr>
          <p:nvPr>
            <p:ph type="dt" sz="half" idx="2"/>
          </p:nvPr>
        </p:nvSpPr>
        <p:spPr/>
        <p:txBody>
          <a:bodyPr/>
          <a:lstStyle/>
          <a:p>
            <a:fld id="{21D6B967-AAFD-4F9D-A25C-2BB5CBCCB47A}" type="datetime1">
              <a:rPr lang="en-US" smtClean="0"/>
              <a:t>06/23/2019</a:t>
            </a:fld>
            <a:endParaRPr lang="en-US" dirty="0"/>
          </a:p>
        </p:txBody>
      </p:sp>
      <p:sp>
        <p:nvSpPr>
          <p:cNvPr id="5" name="Slide Number Placeholder 4"/>
          <p:cNvSpPr>
            <a:spLocks noGrp="1"/>
          </p:cNvSpPr>
          <p:nvPr>
            <p:ph type="sldNum" sz="quarter" idx="4"/>
          </p:nvPr>
        </p:nvSpPr>
        <p:spPr/>
        <p:txBody>
          <a:bodyPr/>
          <a:lstStyle/>
          <a:p>
            <a:fld id="{C038B46D-69F0-6C4D-B6B2-D7AB4C0C657D}" type="slidenum">
              <a:rPr lang="en-US" smtClean="0"/>
              <a:pPr/>
              <a:t>23</a:t>
            </a:fld>
            <a:endParaRPr lang="en-US" dirty="0"/>
          </a:p>
        </p:txBody>
      </p:sp>
      <p:pic>
        <p:nvPicPr>
          <p:cNvPr id="6" name="Picture 5"/>
          <p:cNvPicPr>
            <a:picLocks noChangeAspect="1"/>
          </p:cNvPicPr>
          <p:nvPr/>
        </p:nvPicPr>
        <p:blipFill>
          <a:blip r:embed="rId3"/>
          <a:stretch>
            <a:fillRect/>
          </a:stretch>
        </p:blipFill>
        <p:spPr>
          <a:xfrm>
            <a:off x="24792" y="1748708"/>
            <a:ext cx="9083434" cy="3476085"/>
          </a:xfrm>
          <a:prstGeom prst="rect">
            <a:avLst/>
          </a:prstGeom>
        </p:spPr>
      </p:pic>
    </p:spTree>
    <p:extLst>
      <p:ext uri="{BB962C8B-B14F-4D97-AF65-F5344CB8AC3E}">
        <p14:creationId xmlns:p14="http://schemas.microsoft.com/office/powerpoint/2010/main" val="1750887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a:solidFill>
                  <a:schemeClr val="bg1"/>
                </a:solidFill>
                <a:latin typeface="Segoe UI Semibold" panose="020B0702040204020203" pitchFamily="34" charset="0"/>
                <a:cs typeface="Segoe UI Semibold" panose="020B0702040204020203" pitchFamily="34" charset="0"/>
              </a:rPr>
              <a:t>BrDR</a:t>
            </a:r>
            <a:r>
              <a:rPr lang="en-US" sz="2800" dirty="0">
                <a:solidFill>
                  <a:schemeClr val="bg1"/>
                </a:solidFill>
                <a:latin typeface="Segoe UI Semibold" panose="020B0702040204020203" pitchFamily="34" charset="0"/>
                <a:cs typeface="Segoe UI Semibold" panose="020B0702040204020203" pitchFamily="34" charset="0"/>
              </a:rPr>
              <a:t> – Graphical Results</a:t>
            </a:r>
            <a:endParaRPr lang="en-US" sz="2800" dirty="0"/>
          </a:p>
        </p:txBody>
      </p:sp>
      <p:sp>
        <p:nvSpPr>
          <p:cNvPr id="3" name="Content Placeholder 2"/>
          <p:cNvSpPr>
            <a:spLocks noGrp="1"/>
          </p:cNvSpPr>
          <p:nvPr>
            <p:ph idx="1"/>
          </p:nvPr>
        </p:nvSpPr>
        <p:spPr/>
        <p:txBody>
          <a:bodyPr/>
          <a:lstStyle/>
          <a:p>
            <a:r>
              <a:rPr lang="en-US" dirty="0"/>
              <a:t>Graphical view of Report ID comparison</a:t>
            </a:r>
          </a:p>
        </p:txBody>
      </p:sp>
      <p:sp>
        <p:nvSpPr>
          <p:cNvPr id="4" name="Date Placeholder 3"/>
          <p:cNvSpPr>
            <a:spLocks noGrp="1"/>
          </p:cNvSpPr>
          <p:nvPr>
            <p:ph type="dt" sz="half" idx="2"/>
          </p:nvPr>
        </p:nvSpPr>
        <p:spPr/>
        <p:txBody>
          <a:bodyPr/>
          <a:lstStyle/>
          <a:p>
            <a:fld id="{928515A3-54D5-41A8-8D55-71F44A5A02D6}" type="datetime1">
              <a:rPr lang="en-US" smtClean="0"/>
              <a:t>06/23/2019</a:t>
            </a:fld>
            <a:endParaRPr lang="en-US" dirty="0"/>
          </a:p>
        </p:txBody>
      </p:sp>
      <p:sp>
        <p:nvSpPr>
          <p:cNvPr id="5" name="Slide Number Placeholder 4"/>
          <p:cNvSpPr>
            <a:spLocks noGrp="1"/>
          </p:cNvSpPr>
          <p:nvPr>
            <p:ph type="sldNum" sz="quarter" idx="4"/>
          </p:nvPr>
        </p:nvSpPr>
        <p:spPr/>
        <p:txBody>
          <a:bodyPr/>
          <a:lstStyle/>
          <a:p>
            <a:fld id="{C038B46D-69F0-6C4D-B6B2-D7AB4C0C657D}" type="slidenum">
              <a:rPr lang="en-US" smtClean="0"/>
              <a:pPr/>
              <a:t>24</a:t>
            </a:fld>
            <a:endParaRPr lang="en-US" dirty="0"/>
          </a:p>
        </p:txBody>
      </p:sp>
      <p:pic>
        <p:nvPicPr>
          <p:cNvPr id="7" name="Picture 6"/>
          <p:cNvPicPr>
            <a:picLocks noChangeAspect="1"/>
          </p:cNvPicPr>
          <p:nvPr/>
        </p:nvPicPr>
        <p:blipFill>
          <a:blip r:embed="rId3"/>
          <a:stretch>
            <a:fillRect/>
          </a:stretch>
        </p:blipFill>
        <p:spPr>
          <a:xfrm>
            <a:off x="843366" y="1334868"/>
            <a:ext cx="7446285" cy="5462190"/>
          </a:xfrm>
          <a:prstGeom prst="rect">
            <a:avLst/>
          </a:prstGeom>
        </p:spPr>
      </p:pic>
    </p:spTree>
    <p:extLst>
      <p:ext uri="{BB962C8B-B14F-4D97-AF65-F5344CB8AC3E}">
        <p14:creationId xmlns:p14="http://schemas.microsoft.com/office/powerpoint/2010/main" val="1360245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a:solidFill>
                  <a:schemeClr val="bg1"/>
                </a:solidFill>
                <a:latin typeface="Segoe UI Semibold" panose="020B0702040204020203" pitchFamily="34" charset="0"/>
                <a:cs typeface="Segoe UI Semibold" panose="020B0702040204020203" pitchFamily="34" charset="0"/>
              </a:rPr>
              <a:t>BrDR</a:t>
            </a:r>
            <a:r>
              <a:rPr lang="en-US" sz="2800" dirty="0">
                <a:solidFill>
                  <a:schemeClr val="bg1"/>
                </a:solidFill>
                <a:latin typeface="Segoe UI Semibold" panose="020B0702040204020203" pitchFamily="34" charset="0"/>
                <a:cs typeface="Segoe UI Semibold" panose="020B0702040204020203" pitchFamily="34" charset="0"/>
              </a:rPr>
              <a:t> – Modernization</a:t>
            </a:r>
            <a:endParaRPr lang="en-US" sz="2800" dirty="0"/>
          </a:p>
        </p:txBody>
      </p:sp>
      <p:sp>
        <p:nvSpPr>
          <p:cNvPr id="3" name="Content Placeholder 2"/>
          <p:cNvSpPr>
            <a:spLocks noGrp="1"/>
          </p:cNvSpPr>
          <p:nvPr>
            <p:ph idx="1"/>
          </p:nvPr>
        </p:nvSpPr>
        <p:spPr/>
        <p:txBody>
          <a:bodyPr/>
          <a:lstStyle/>
          <a:p>
            <a:r>
              <a:rPr lang="en-US" dirty="0"/>
              <a:t>Place Holder</a:t>
            </a:r>
          </a:p>
        </p:txBody>
      </p:sp>
      <p:sp>
        <p:nvSpPr>
          <p:cNvPr id="4" name="Date Placeholder 3"/>
          <p:cNvSpPr>
            <a:spLocks noGrp="1"/>
          </p:cNvSpPr>
          <p:nvPr>
            <p:ph type="dt" sz="half" idx="2"/>
          </p:nvPr>
        </p:nvSpPr>
        <p:spPr/>
        <p:txBody>
          <a:bodyPr/>
          <a:lstStyle/>
          <a:p>
            <a:endParaRPr lang="en-US" dirty="0"/>
          </a:p>
        </p:txBody>
      </p:sp>
      <p:sp>
        <p:nvSpPr>
          <p:cNvPr id="5" name="Slide Number Placeholder 4"/>
          <p:cNvSpPr>
            <a:spLocks noGrp="1"/>
          </p:cNvSpPr>
          <p:nvPr>
            <p:ph type="sldNum" sz="quarter" idx="4"/>
          </p:nvPr>
        </p:nvSpPr>
        <p:spPr/>
        <p:txBody>
          <a:bodyPr/>
          <a:lstStyle/>
          <a:p>
            <a:fld id="{C038B46D-69F0-6C4D-B6B2-D7AB4C0C657D}" type="slidenum">
              <a:rPr lang="en-US" smtClean="0"/>
              <a:pPr/>
              <a:t>25</a:t>
            </a:fld>
            <a:endParaRPr lang="en-US" dirty="0"/>
          </a:p>
        </p:txBody>
      </p:sp>
    </p:spTree>
    <p:extLst>
      <p:ext uri="{BB962C8B-B14F-4D97-AF65-F5344CB8AC3E}">
        <p14:creationId xmlns:p14="http://schemas.microsoft.com/office/powerpoint/2010/main" val="2872496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B6D1A-B4D6-4D0D-B820-2F7F24EC66BE}"/>
              </a:ext>
            </a:extLst>
          </p:cNvPr>
          <p:cNvSpPr>
            <a:spLocks noGrp="1"/>
          </p:cNvSpPr>
          <p:nvPr>
            <p:ph type="title"/>
          </p:nvPr>
        </p:nvSpPr>
        <p:spPr/>
        <p:txBody>
          <a:bodyPr/>
          <a:lstStyle/>
          <a:p>
            <a:r>
              <a:rPr lang="en-US" sz="2800" dirty="0" err="1">
                <a:solidFill>
                  <a:schemeClr val="bg1"/>
                </a:solidFill>
                <a:latin typeface="Segoe UI Semibold" panose="020B0702040204020203" pitchFamily="34" charset="0"/>
                <a:cs typeface="Segoe UI Semibold" panose="020B0702040204020203" pitchFamily="34" charset="0"/>
              </a:rPr>
              <a:t>BrDR</a:t>
            </a:r>
            <a:r>
              <a:rPr lang="en-US" sz="2800" dirty="0">
                <a:solidFill>
                  <a:schemeClr val="bg1"/>
                </a:solidFill>
                <a:latin typeface="Segoe UI Semibold" panose="020B0702040204020203" pitchFamily="34" charset="0"/>
                <a:cs typeface="Segoe UI Semibold" panose="020B0702040204020203" pitchFamily="34" charset="0"/>
              </a:rPr>
              <a:t> – Modernization – since last year</a:t>
            </a:r>
            <a:endParaRPr lang="en-US" sz="2800" dirty="0"/>
          </a:p>
        </p:txBody>
      </p:sp>
      <p:sp>
        <p:nvSpPr>
          <p:cNvPr id="3" name="Content Placeholder 2">
            <a:extLst>
              <a:ext uri="{FF2B5EF4-FFF2-40B4-BE49-F238E27FC236}">
                <a16:creationId xmlns:a16="http://schemas.microsoft.com/office/drawing/2014/main" id="{4EFD5329-D32B-49D0-9C29-88909AE1B556}"/>
              </a:ext>
            </a:extLst>
          </p:cNvPr>
          <p:cNvSpPr>
            <a:spLocks noGrp="1"/>
          </p:cNvSpPr>
          <p:nvPr>
            <p:ph idx="1"/>
          </p:nvPr>
        </p:nvSpPr>
        <p:spPr>
          <a:xfrm>
            <a:off x="827700" y="2052925"/>
            <a:ext cx="7475052" cy="4195481"/>
          </a:xfrm>
        </p:spPr>
        <p:txBody>
          <a:bodyPr>
            <a:noAutofit/>
          </a:bodyPr>
          <a:lstStyle/>
          <a:p>
            <a:r>
              <a:rPr lang="en-US" sz="2800" dirty="0"/>
              <a:t>6.8.3 release – October 2018</a:t>
            </a:r>
          </a:p>
          <a:p>
            <a:r>
              <a:rPr lang="en-US" sz="2800" dirty="0"/>
              <a:t>Modernization Phase 1</a:t>
            </a:r>
          </a:p>
          <a:p>
            <a:pPr lvl="1"/>
            <a:r>
              <a:rPr lang="en-US" sz="2600" dirty="0"/>
              <a:t>Legacy user interface coupled with both the legacy and modernized analysis modules</a:t>
            </a:r>
          </a:p>
        </p:txBody>
      </p:sp>
      <p:sp>
        <p:nvSpPr>
          <p:cNvPr id="4" name="Slide Number Placeholder 3">
            <a:extLst>
              <a:ext uri="{FF2B5EF4-FFF2-40B4-BE49-F238E27FC236}">
                <a16:creationId xmlns:a16="http://schemas.microsoft.com/office/drawing/2014/main" id="{432BF446-99D0-4242-BF17-5448C941DD9E}"/>
              </a:ext>
            </a:extLst>
          </p:cNvPr>
          <p:cNvSpPr>
            <a:spLocks noGrp="1"/>
          </p:cNvSpPr>
          <p:nvPr>
            <p:ph type="sldNum" sz="quarter" idx="12"/>
          </p:nvPr>
        </p:nvSpPr>
        <p:spPr/>
        <p:txBody>
          <a:bodyPr/>
          <a:lstStyle/>
          <a:p>
            <a:fld id="{D57F1E4F-1CFF-5643-939E-02111984F565}" type="slidenum">
              <a:rPr lang="en-US" smtClean="0"/>
              <a:t>26</a:t>
            </a:fld>
            <a:endParaRPr lang="en-US" dirty="0"/>
          </a:p>
        </p:txBody>
      </p:sp>
      <p:pic>
        <p:nvPicPr>
          <p:cNvPr id="1030" name="Picture 6" descr="C:\Users\Hlee\AppData\Local\Temp\1\SNAGHTMLa98bcf.PNG">
            <a:extLst>
              <a:ext uri="{FF2B5EF4-FFF2-40B4-BE49-F238E27FC236}">
                <a16:creationId xmlns:a16="http://schemas.microsoft.com/office/drawing/2014/main" id="{BCCC0E90-FD7A-4A93-ABC7-02DB2865C0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8444" y="4035933"/>
            <a:ext cx="5591175"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350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B6D1A-B4D6-4D0D-B820-2F7F24EC66BE}"/>
              </a:ext>
            </a:extLst>
          </p:cNvPr>
          <p:cNvSpPr>
            <a:spLocks noGrp="1"/>
          </p:cNvSpPr>
          <p:nvPr>
            <p:ph type="title"/>
          </p:nvPr>
        </p:nvSpPr>
        <p:spPr/>
        <p:txBody>
          <a:bodyPr/>
          <a:lstStyle/>
          <a:p>
            <a:r>
              <a:rPr lang="en-US" sz="2800" dirty="0" err="1">
                <a:solidFill>
                  <a:schemeClr val="bg1"/>
                </a:solidFill>
                <a:latin typeface="Segoe UI Semibold" panose="020B0702040204020203" pitchFamily="34" charset="0"/>
                <a:cs typeface="Segoe UI Semibold" panose="020B0702040204020203" pitchFamily="34" charset="0"/>
              </a:rPr>
              <a:t>BrDR</a:t>
            </a:r>
            <a:r>
              <a:rPr lang="en-US" sz="2800" dirty="0">
                <a:solidFill>
                  <a:schemeClr val="bg1"/>
                </a:solidFill>
                <a:latin typeface="Segoe UI Semibold" panose="020B0702040204020203" pitchFamily="34" charset="0"/>
                <a:cs typeface="Segoe UI Semibold" panose="020B0702040204020203" pitchFamily="34" charset="0"/>
              </a:rPr>
              <a:t> – Modernization – Coming Soon</a:t>
            </a:r>
            <a:endParaRPr lang="en-US" sz="2800" dirty="0"/>
          </a:p>
        </p:txBody>
      </p:sp>
      <p:sp>
        <p:nvSpPr>
          <p:cNvPr id="3" name="Content Placeholder 2">
            <a:extLst>
              <a:ext uri="{FF2B5EF4-FFF2-40B4-BE49-F238E27FC236}">
                <a16:creationId xmlns:a16="http://schemas.microsoft.com/office/drawing/2014/main" id="{4EFD5329-D32B-49D0-9C29-88909AE1B556}"/>
              </a:ext>
            </a:extLst>
          </p:cNvPr>
          <p:cNvSpPr>
            <a:spLocks noGrp="1"/>
          </p:cNvSpPr>
          <p:nvPr>
            <p:ph idx="1"/>
          </p:nvPr>
        </p:nvSpPr>
        <p:spPr>
          <a:xfrm>
            <a:off x="827700" y="2052925"/>
            <a:ext cx="7475052" cy="4195481"/>
          </a:xfrm>
        </p:spPr>
        <p:txBody>
          <a:bodyPr>
            <a:noAutofit/>
          </a:bodyPr>
          <a:lstStyle/>
          <a:p>
            <a:r>
              <a:rPr lang="en-US" sz="2800" dirty="0"/>
              <a:t>Modernization Phase 2 – Summer 2019</a:t>
            </a:r>
          </a:p>
          <a:p>
            <a:r>
              <a:rPr lang="en-US" sz="2800" dirty="0"/>
              <a:t>6.8.4 release</a:t>
            </a:r>
          </a:p>
          <a:p>
            <a:pPr lvl="1"/>
            <a:r>
              <a:rPr lang="en-US" sz="2800" dirty="0"/>
              <a:t>MBE 3</a:t>
            </a:r>
            <a:r>
              <a:rPr lang="en-US" sz="2800" baseline="30000" dirty="0"/>
              <a:t>rd</a:t>
            </a:r>
            <a:r>
              <a:rPr lang="en-US" sz="2800" dirty="0"/>
              <a:t> Edition with 2019 Interim and bug fixes</a:t>
            </a:r>
          </a:p>
          <a:p>
            <a:pPr lvl="1"/>
            <a:r>
              <a:rPr lang="en-US" sz="2800" dirty="0"/>
              <a:t>Last release of the legacy system, and maintenance, specification updates, and support will cease effective June 30, 2021</a:t>
            </a:r>
          </a:p>
        </p:txBody>
      </p:sp>
      <p:sp>
        <p:nvSpPr>
          <p:cNvPr id="4" name="Slide Number Placeholder 3">
            <a:extLst>
              <a:ext uri="{FF2B5EF4-FFF2-40B4-BE49-F238E27FC236}">
                <a16:creationId xmlns:a16="http://schemas.microsoft.com/office/drawing/2014/main" id="{432BF446-99D0-4242-BF17-5448C941DD9E}"/>
              </a:ext>
            </a:extLst>
          </p:cNvPr>
          <p:cNvSpPr>
            <a:spLocks noGrp="1"/>
          </p:cNvSpPr>
          <p:nvPr>
            <p:ph type="sldNum" sz="quarter" idx="12"/>
          </p:nvPr>
        </p:nvSpPr>
        <p:spPr/>
        <p:txBody>
          <a:bodyPr/>
          <a:lstStyle/>
          <a:p>
            <a:fld id="{D57F1E4F-1CFF-5643-939E-02111984F565}" type="slidenum">
              <a:rPr lang="en-US" smtClean="0"/>
              <a:t>27</a:t>
            </a:fld>
            <a:endParaRPr lang="en-US" dirty="0"/>
          </a:p>
        </p:txBody>
      </p:sp>
    </p:spTree>
    <p:extLst>
      <p:ext uri="{BB962C8B-B14F-4D97-AF65-F5344CB8AC3E}">
        <p14:creationId xmlns:p14="http://schemas.microsoft.com/office/powerpoint/2010/main" val="194932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B6D1A-B4D6-4D0D-B820-2F7F24EC66BE}"/>
              </a:ext>
            </a:extLst>
          </p:cNvPr>
          <p:cNvSpPr>
            <a:spLocks noGrp="1"/>
          </p:cNvSpPr>
          <p:nvPr>
            <p:ph type="title"/>
          </p:nvPr>
        </p:nvSpPr>
        <p:spPr/>
        <p:txBody>
          <a:bodyPr/>
          <a:lstStyle/>
          <a:p>
            <a:r>
              <a:rPr lang="en-US" sz="2800" dirty="0" err="1">
                <a:solidFill>
                  <a:schemeClr val="bg1"/>
                </a:solidFill>
                <a:latin typeface="Segoe UI Semibold" panose="020B0702040204020203" pitchFamily="34" charset="0"/>
                <a:cs typeface="Segoe UI Semibold" panose="020B0702040204020203" pitchFamily="34" charset="0"/>
              </a:rPr>
              <a:t>BrDR</a:t>
            </a:r>
            <a:r>
              <a:rPr lang="en-US" sz="2800" dirty="0">
                <a:solidFill>
                  <a:schemeClr val="bg1"/>
                </a:solidFill>
                <a:latin typeface="Segoe UI Semibold" panose="020B0702040204020203" pitchFamily="34" charset="0"/>
                <a:cs typeface="Segoe UI Semibold" panose="020B0702040204020203" pitchFamily="34" charset="0"/>
              </a:rPr>
              <a:t> – Modernization – Coming Soon</a:t>
            </a:r>
            <a:endParaRPr lang="en-US" sz="2800" dirty="0"/>
          </a:p>
        </p:txBody>
      </p:sp>
      <p:sp>
        <p:nvSpPr>
          <p:cNvPr id="3" name="Content Placeholder 2">
            <a:extLst>
              <a:ext uri="{FF2B5EF4-FFF2-40B4-BE49-F238E27FC236}">
                <a16:creationId xmlns:a16="http://schemas.microsoft.com/office/drawing/2014/main" id="{4EFD5329-D32B-49D0-9C29-88909AE1B556}"/>
              </a:ext>
            </a:extLst>
          </p:cNvPr>
          <p:cNvSpPr>
            <a:spLocks noGrp="1"/>
          </p:cNvSpPr>
          <p:nvPr>
            <p:ph idx="1"/>
          </p:nvPr>
        </p:nvSpPr>
        <p:spPr>
          <a:xfrm>
            <a:off x="827700" y="2052925"/>
            <a:ext cx="7475052" cy="4195481"/>
          </a:xfrm>
        </p:spPr>
        <p:txBody>
          <a:bodyPr>
            <a:noAutofit/>
          </a:bodyPr>
          <a:lstStyle/>
          <a:p>
            <a:r>
              <a:rPr lang="en-US" sz="2800" dirty="0"/>
              <a:t>6.8.4 release</a:t>
            </a:r>
          </a:p>
          <a:p>
            <a:pPr lvl="1"/>
            <a:r>
              <a:rPr lang="en-US" sz="2800" dirty="0"/>
              <a:t>Only critical bug fixes will be incorporated into 6.8.4 going forward</a:t>
            </a:r>
          </a:p>
          <a:p>
            <a:r>
              <a:rPr lang="en-US" sz="2800" dirty="0"/>
              <a:t>7.0 release</a:t>
            </a:r>
          </a:p>
          <a:p>
            <a:pPr lvl="1"/>
            <a:r>
              <a:rPr lang="en-US" sz="2600" dirty="0"/>
              <a:t>Modernized user interface coupled with the modernized analysis module</a:t>
            </a:r>
          </a:p>
          <a:p>
            <a:pPr lvl="1"/>
            <a:r>
              <a:rPr lang="en-US" sz="2600" dirty="0"/>
              <a:t>Also includes 3 Load Rating Tool enhancements</a:t>
            </a:r>
          </a:p>
          <a:p>
            <a:pPr lvl="1"/>
            <a:endParaRPr lang="en-US" sz="2600" dirty="0"/>
          </a:p>
        </p:txBody>
      </p:sp>
      <p:sp>
        <p:nvSpPr>
          <p:cNvPr id="4" name="Slide Number Placeholder 3">
            <a:extLst>
              <a:ext uri="{FF2B5EF4-FFF2-40B4-BE49-F238E27FC236}">
                <a16:creationId xmlns:a16="http://schemas.microsoft.com/office/drawing/2014/main" id="{432BF446-99D0-4242-BF17-5448C941DD9E}"/>
              </a:ext>
            </a:extLst>
          </p:cNvPr>
          <p:cNvSpPr>
            <a:spLocks noGrp="1"/>
          </p:cNvSpPr>
          <p:nvPr>
            <p:ph type="sldNum" sz="quarter" idx="12"/>
          </p:nvPr>
        </p:nvSpPr>
        <p:spPr/>
        <p:txBody>
          <a:bodyPr/>
          <a:lstStyle/>
          <a:p>
            <a:fld id="{D57F1E4F-1CFF-5643-939E-02111984F565}" type="slidenum">
              <a:rPr lang="en-US" smtClean="0"/>
              <a:t>28</a:t>
            </a:fld>
            <a:endParaRPr lang="en-US" dirty="0"/>
          </a:p>
        </p:txBody>
      </p:sp>
    </p:spTree>
    <p:extLst>
      <p:ext uri="{BB962C8B-B14F-4D97-AF65-F5344CB8AC3E}">
        <p14:creationId xmlns:p14="http://schemas.microsoft.com/office/powerpoint/2010/main" val="2495433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7893" y="1687551"/>
            <a:ext cx="8683083" cy="47894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0" fontAlgn="base" latinLnBrk="0" hangingPunct="0">
              <a:lnSpc>
                <a:spcPct val="90000"/>
              </a:lnSpc>
              <a:spcBef>
                <a:spcPct val="20000"/>
              </a:spcBef>
              <a:spcAft>
                <a:spcPct val="0"/>
              </a:spcAft>
              <a:buClrTx/>
              <a:buSzTx/>
              <a:buFont typeface="Arial" pitchFamily="34" charset="0"/>
              <a:buChar char="•"/>
              <a:tabLst/>
              <a:defRPr/>
            </a:pPr>
            <a:r>
              <a:rPr lang="en-US" sz="2800" b="1" kern="0" baseline="0" dirty="0">
                <a:latin typeface="+mn-lt"/>
              </a:rPr>
              <a:t>Bridge Design and Rating</a:t>
            </a:r>
          </a:p>
          <a:p>
            <a:pPr lvl="1" algn="l" eaLnBrk="0" fontAlgn="base" hangingPunct="0">
              <a:lnSpc>
                <a:spcPct val="90000"/>
              </a:lnSpc>
              <a:spcBef>
                <a:spcPct val="20000"/>
              </a:spcBef>
              <a:spcAft>
                <a:spcPct val="0"/>
              </a:spcAft>
              <a:defRPr/>
            </a:pPr>
            <a:r>
              <a:rPr lang="en-US" sz="2800" kern="0" dirty="0"/>
              <a:t>	</a:t>
            </a:r>
            <a:r>
              <a:rPr lang="en-US" sz="3200" b="1" kern="0" dirty="0"/>
              <a:t>RADBUG	</a:t>
            </a:r>
          </a:p>
          <a:p>
            <a:pPr lvl="1" algn="l" eaLnBrk="0" fontAlgn="base" hangingPunct="0">
              <a:lnSpc>
                <a:spcPct val="90000"/>
              </a:lnSpc>
              <a:spcBef>
                <a:spcPct val="20000"/>
              </a:spcBef>
              <a:spcAft>
                <a:spcPct val="0"/>
              </a:spcAft>
              <a:defRPr/>
            </a:pPr>
            <a:r>
              <a:rPr lang="en-US" sz="3200" kern="0" dirty="0"/>
              <a:t>	July 30-31, 2019</a:t>
            </a:r>
          </a:p>
          <a:p>
            <a:pPr lvl="1" algn="l" eaLnBrk="0" fontAlgn="base" hangingPunct="0">
              <a:lnSpc>
                <a:spcPct val="90000"/>
              </a:lnSpc>
              <a:spcBef>
                <a:spcPct val="20000"/>
              </a:spcBef>
              <a:spcAft>
                <a:spcPct val="0"/>
              </a:spcAft>
              <a:defRPr/>
            </a:pPr>
            <a:r>
              <a:rPr lang="en-US" sz="3200" kern="0" baseline="0" dirty="0">
                <a:latin typeface="+mn-lt"/>
              </a:rPr>
              <a:t>	South Lake Tahoe, CA</a:t>
            </a:r>
          </a:p>
          <a:p>
            <a:pPr marR="0" lvl="0" algn="l" defTabSz="914400" rtl="0" eaLnBrk="0" fontAlgn="base" latinLnBrk="0" hangingPunct="0">
              <a:lnSpc>
                <a:spcPct val="90000"/>
              </a:lnSpc>
              <a:spcBef>
                <a:spcPct val="20000"/>
              </a:spcBef>
              <a:spcAft>
                <a:spcPct val="0"/>
              </a:spcAft>
              <a:buClrTx/>
              <a:buSzTx/>
              <a:tabLst/>
              <a:defRPr/>
            </a:pPr>
            <a:endParaRPr lang="en-US" sz="2800" kern="0" baseline="0" dirty="0">
              <a:latin typeface="+mn-lt"/>
            </a:endParaRPr>
          </a:p>
          <a:p>
            <a:pPr marL="457200" marR="0" lvl="0" indent="-457200" algn="l" defTabSz="914400" rtl="0" eaLnBrk="0" fontAlgn="base" latinLnBrk="0" hangingPunct="0">
              <a:lnSpc>
                <a:spcPct val="90000"/>
              </a:lnSpc>
              <a:spcBef>
                <a:spcPct val="20000"/>
              </a:spcBef>
              <a:spcAft>
                <a:spcPct val="0"/>
              </a:spcAft>
              <a:buClrTx/>
              <a:buSzTx/>
              <a:buFont typeface="Arial" pitchFamily="34" charset="0"/>
              <a:buChar char="•"/>
              <a:tabLst/>
              <a:defRPr/>
            </a:pPr>
            <a:r>
              <a:rPr lang="en-US" sz="2800" b="1" kern="0" baseline="0" dirty="0">
                <a:latin typeface="+mn-lt"/>
              </a:rPr>
              <a:t>Bridge Management</a:t>
            </a:r>
          </a:p>
          <a:p>
            <a:pPr marR="0" lvl="0" algn="l" defTabSz="914400" rtl="0" eaLnBrk="0" fontAlgn="base" latinLnBrk="0" hangingPunct="0">
              <a:lnSpc>
                <a:spcPct val="90000"/>
              </a:lnSpc>
              <a:spcBef>
                <a:spcPct val="20000"/>
              </a:spcBef>
              <a:spcAft>
                <a:spcPct val="0"/>
              </a:spcAft>
              <a:buClrTx/>
              <a:buSzTx/>
              <a:tabLst/>
              <a:defRPr/>
            </a:pPr>
            <a:r>
              <a:rPr lang="en-US" sz="2800" b="1" kern="0" dirty="0"/>
              <a:t>	</a:t>
            </a:r>
            <a:r>
              <a:rPr lang="en-US" sz="3200" b="1" kern="0" dirty="0" err="1"/>
              <a:t>BrMUG</a:t>
            </a:r>
            <a:endParaRPr lang="en-US" sz="3200" b="1" kern="0" baseline="0" dirty="0">
              <a:latin typeface="+mn-lt"/>
            </a:endParaRPr>
          </a:p>
          <a:p>
            <a:pPr lvl="1" algn="l" eaLnBrk="0" fontAlgn="base" hangingPunct="0">
              <a:lnSpc>
                <a:spcPct val="90000"/>
              </a:lnSpc>
              <a:spcBef>
                <a:spcPct val="20000"/>
              </a:spcBef>
              <a:spcAft>
                <a:spcPct val="0"/>
              </a:spcAft>
              <a:defRPr/>
            </a:pPr>
            <a:r>
              <a:rPr lang="en-US" sz="3200" kern="0" dirty="0"/>
              <a:t>	September 17-18, 2019</a:t>
            </a:r>
          </a:p>
          <a:p>
            <a:pPr lvl="1" algn="l" eaLnBrk="0" fontAlgn="base" hangingPunct="0">
              <a:lnSpc>
                <a:spcPct val="90000"/>
              </a:lnSpc>
              <a:spcBef>
                <a:spcPct val="20000"/>
              </a:spcBef>
              <a:spcAft>
                <a:spcPct val="0"/>
              </a:spcAft>
              <a:defRPr/>
            </a:pPr>
            <a:r>
              <a:rPr lang="en-US" sz="3200" kern="0" baseline="0" dirty="0">
                <a:latin typeface="+mn-lt"/>
              </a:rPr>
              <a:t>	Louisville, KY</a:t>
            </a:r>
          </a:p>
        </p:txBody>
      </p:sp>
      <p:sp>
        <p:nvSpPr>
          <p:cNvPr id="19458" name="Rectangle 2"/>
          <p:cNvSpPr>
            <a:spLocks noGrp="1" noChangeArrowheads="1"/>
          </p:cNvSpPr>
          <p:nvPr>
            <p:ph type="title" idx="4294967295"/>
          </p:nvPr>
        </p:nvSpPr>
        <p:spPr bwMode="auto">
          <a:xfrm>
            <a:off x="254496" y="152400"/>
            <a:ext cx="8686800" cy="9144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indent="0" algn="l">
              <a:buNone/>
            </a:pPr>
            <a:r>
              <a:rPr lang="en-US" sz="4000" dirty="0">
                <a:solidFill>
                  <a:schemeClr val="accent1"/>
                </a:solidFill>
              </a:rPr>
              <a:t>User Group Training Meetings</a:t>
            </a:r>
          </a:p>
        </p:txBody>
      </p:sp>
    </p:spTree>
    <p:extLst>
      <p:ext uri="{BB962C8B-B14F-4D97-AF65-F5344CB8AC3E}">
        <p14:creationId xmlns:p14="http://schemas.microsoft.com/office/powerpoint/2010/main" val="2238129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D26ADC-719C-4C58-9C48-489926016C54}"/>
              </a:ext>
            </a:extLst>
          </p:cNvPr>
          <p:cNvSpPr>
            <a:spLocks noGrp="1"/>
          </p:cNvSpPr>
          <p:nvPr>
            <p:ph sz="quarter" idx="13"/>
          </p:nvPr>
        </p:nvSpPr>
        <p:spPr>
          <a:xfrm>
            <a:off x="419100" y="1447800"/>
            <a:ext cx="8305800" cy="3474720"/>
          </a:xfrm>
        </p:spPr>
        <p:txBody>
          <a:bodyPr/>
          <a:lstStyle/>
          <a:p>
            <a:r>
              <a:rPr lang="en-US" dirty="0"/>
              <a:t>What is a web service?</a:t>
            </a:r>
          </a:p>
          <a:p>
            <a:pPr lvl="1"/>
            <a:r>
              <a:rPr lang="en-US" sz="2000" dirty="0"/>
              <a:t>A standardized way for software to communicate through the internet.</a:t>
            </a:r>
          </a:p>
          <a:p>
            <a:pPr marL="457200" lvl="1" indent="0">
              <a:buNone/>
            </a:pPr>
            <a:endParaRPr lang="en-US" dirty="0"/>
          </a:p>
          <a:p>
            <a:r>
              <a:rPr lang="en-US" dirty="0"/>
              <a:t>What benefit does it offer to AASHTOWare Bridge Users?</a:t>
            </a:r>
          </a:p>
          <a:p>
            <a:pPr lvl="1"/>
            <a:r>
              <a:rPr lang="en-US" sz="2000" dirty="0"/>
              <a:t>Allows the AASHTOWare Bridge users to communicate bridge rating information between the BrDR and BrM software via multiple standards.</a:t>
            </a:r>
          </a:p>
          <a:p>
            <a:pPr marL="457200" lvl="1" indent="0">
              <a:buNone/>
            </a:pPr>
            <a:endParaRPr lang="en-US" sz="2000" dirty="0"/>
          </a:p>
          <a:p>
            <a:pPr lvl="1"/>
            <a:r>
              <a:rPr lang="en-US" sz="2000" dirty="0"/>
              <a:t>Eliminates the need for users to merge databases.</a:t>
            </a:r>
          </a:p>
        </p:txBody>
      </p:sp>
      <p:sp>
        <p:nvSpPr>
          <p:cNvPr id="5" name="Title 2">
            <a:extLst>
              <a:ext uri="{FF2B5EF4-FFF2-40B4-BE49-F238E27FC236}">
                <a16:creationId xmlns:a16="http://schemas.microsoft.com/office/drawing/2014/main" id="{19091D73-7EEF-4989-BEBA-353B273DF4FE}"/>
              </a:ext>
            </a:extLst>
          </p:cNvPr>
          <p:cNvSpPr txBox="1">
            <a:spLocks/>
          </p:cNvSpPr>
          <p:nvPr/>
        </p:nvSpPr>
        <p:spPr>
          <a:xfrm>
            <a:off x="0" y="0"/>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AASHTOWare Bridge Integration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through Web Services</a:t>
            </a:r>
          </a:p>
        </p:txBody>
      </p:sp>
    </p:spTree>
    <p:extLst>
      <p:ext uri="{BB962C8B-B14F-4D97-AF65-F5344CB8AC3E}">
        <p14:creationId xmlns:p14="http://schemas.microsoft.com/office/powerpoint/2010/main" val="27455005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B6D1A-B4D6-4D0D-B820-2F7F24EC66BE}"/>
              </a:ext>
            </a:extLst>
          </p:cNvPr>
          <p:cNvSpPr>
            <a:spLocks noGrp="1"/>
          </p:cNvSpPr>
          <p:nvPr>
            <p:ph type="title"/>
          </p:nvPr>
        </p:nvSpPr>
        <p:spPr>
          <a:xfrm>
            <a:off x="484709" y="452718"/>
            <a:ext cx="7386445" cy="1400530"/>
          </a:xfrm>
        </p:spPr>
        <p:txBody>
          <a:bodyPr/>
          <a:lstStyle/>
          <a:p>
            <a:r>
              <a:rPr lang="en-US" sz="4400" dirty="0"/>
              <a:t>Task Force members</a:t>
            </a:r>
            <a:endParaRPr lang="en-US" dirty="0"/>
          </a:p>
        </p:txBody>
      </p:sp>
      <p:graphicFrame>
        <p:nvGraphicFramePr>
          <p:cNvPr id="5" name="Content Placeholder 4">
            <a:extLst>
              <a:ext uri="{FF2B5EF4-FFF2-40B4-BE49-F238E27FC236}">
                <a16:creationId xmlns:a16="http://schemas.microsoft.com/office/drawing/2014/main" id="{E7893600-B587-4BFD-BE4E-13684A18AAF1}"/>
              </a:ext>
            </a:extLst>
          </p:cNvPr>
          <p:cNvGraphicFramePr>
            <a:graphicFrameLocks noGrp="1"/>
          </p:cNvGraphicFramePr>
          <p:nvPr>
            <p:ph idx="1"/>
            <p:extLst/>
          </p:nvPr>
        </p:nvGraphicFramePr>
        <p:xfrm>
          <a:off x="484708" y="1277226"/>
          <a:ext cx="8278292" cy="4820920"/>
        </p:xfrm>
        <a:graphic>
          <a:graphicData uri="http://schemas.openxmlformats.org/drawingml/2006/table">
            <a:tbl>
              <a:tblPr firstRow="1">
                <a:tableStyleId>{21E4AEA4-8DFA-4A89-87EB-49C32662AFE0}</a:tableStyleId>
              </a:tblPr>
              <a:tblGrid>
                <a:gridCol w="2664812">
                  <a:extLst>
                    <a:ext uri="{9D8B030D-6E8A-4147-A177-3AD203B41FA5}">
                      <a16:colId xmlns:a16="http://schemas.microsoft.com/office/drawing/2014/main" val="1658795104"/>
                    </a:ext>
                  </a:extLst>
                </a:gridCol>
                <a:gridCol w="3860880">
                  <a:extLst>
                    <a:ext uri="{9D8B030D-6E8A-4147-A177-3AD203B41FA5}">
                      <a16:colId xmlns:a16="http://schemas.microsoft.com/office/drawing/2014/main" val="3721028925"/>
                    </a:ext>
                  </a:extLst>
                </a:gridCol>
                <a:gridCol w="1752600">
                  <a:extLst>
                    <a:ext uri="{9D8B030D-6E8A-4147-A177-3AD203B41FA5}">
                      <a16:colId xmlns:a16="http://schemas.microsoft.com/office/drawing/2014/main" val="2399559560"/>
                    </a:ext>
                  </a:extLst>
                </a:gridCol>
              </a:tblGrid>
              <a:tr h="370840">
                <a:tc>
                  <a:txBody>
                    <a:bodyPr/>
                    <a:lstStyle/>
                    <a:p>
                      <a:r>
                        <a:rPr lang="en-US" b="1" dirty="0">
                          <a:solidFill>
                            <a:srgbClr val="FF0000"/>
                          </a:solidFill>
                        </a:rPr>
                        <a:t>Chair</a:t>
                      </a:r>
                    </a:p>
                  </a:txBody>
                  <a:tcPr/>
                </a:tc>
                <a:tc>
                  <a:txBody>
                    <a:bodyPr/>
                    <a:lstStyle/>
                    <a:p>
                      <a:r>
                        <a:rPr lang="en-US" b="1" dirty="0">
                          <a:solidFill>
                            <a:srgbClr val="FF0000"/>
                          </a:solidFill>
                        </a:rPr>
                        <a:t>Todd Thompson</a:t>
                      </a:r>
                    </a:p>
                  </a:txBody>
                  <a:tcPr/>
                </a:tc>
                <a:tc>
                  <a:txBody>
                    <a:bodyPr/>
                    <a:lstStyle/>
                    <a:p>
                      <a:r>
                        <a:rPr lang="en-US" b="1" dirty="0">
                          <a:solidFill>
                            <a:srgbClr val="FF0000"/>
                          </a:solidFill>
                        </a:rPr>
                        <a:t>South Dakota</a:t>
                      </a:r>
                    </a:p>
                  </a:txBody>
                  <a:tcPr/>
                </a:tc>
                <a:extLst>
                  <a:ext uri="{0D108BD9-81ED-4DB2-BD59-A6C34878D82A}">
                    <a16:rowId xmlns:a16="http://schemas.microsoft.com/office/drawing/2014/main" val="3813546837"/>
                  </a:ext>
                </a:extLst>
              </a:tr>
              <a:tr h="370840">
                <a:tc>
                  <a:txBody>
                    <a:bodyPr/>
                    <a:lstStyle/>
                    <a:p>
                      <a:r>
                        <a:rPr lang="en-US" b="1" dirty="0">
                          <a:solidFill>
                            <a:srgbClr val="FF0000"/>
                          </a:solidFill>
                        </a:rPr>
                        <a:t>Vice Chair</a:t>
                      </a:r>
                    </a:p>
                  </a:txBody>
                  <a:tcPr>
                    <a:solidFill>
                      <a:schemeClr val="bg2">
                        <a:lumMod val="20000"/>
                        <a:lumOff val="80000"/>
                      </a:schemeClr>
                    </a:solidFill>
                  </a:tcPr>
                </a:tc>
                <a:tc>
                  <a:txBody>
                    <a:bodyPr/>
                    <a:lstStyle/>
                    <a:p>
                      <a:r>
                        <a:rPr lang="en-US" b="1" dirty="0">
                          <a:solidFill>
                            <a:srgbClr val="FF0000"/>
                          </a:solidFill>
                        </a:rPr>
                        <a:t>Eric Christie</a:t>
                      </a:r>
                    </a:p>
                  </a:txBody>
                  <a:tcPr>
                    <a:solidFill>
                      <a:schemeClr val="bg2">
                        <a:lumMod val="20000"/>
                        <a:lumOff val="80000"/>
                      </a:schemeClr>
                    </a:solidFill>
                  </a:tcPr>
                </a:tc>
                <a:tc>
                  <a:txBody>
                    <a:bodyPr/>
                    <a:lstStyle/>
                    <a:p>
                      <a:r>
                        <a:rPr lang="en-US" b="1" dirty="0">
                          <a:solidFill>
                            <a:srgbClr val="FF0000"/>
                          </a:solidFill>
                        </a:rPr>
                        <a:t>Alabama</a:t>
                      </a:r>
                    </a:p>
                  </a:txBody>
                  <a:tcPr>
                    <a:solidFill>
                      <a:schemeClr val="bg2">
                        <a:lumMod val="20000"/>
                        <a:lumOff val="80000"/>
                      </a:schemeClr>
                    </a:solidFill>
                  </a:tcPr>
                </a:tc>
                <a:extLst>
                  <a:ext uri="{0D108BD9-81ED-4DB2-BD59-A6C34878D82A}">
                    <a16:rowId xmlns:a16="http://schemas.microsoft.com/office/drawing/2014/main" val="4010166000"/>
                  </a:ext>
                </a:extLst>
              </a:tr>
              <a:tr h="370840">
                <a:tc>
                  <a:txBody>
                    <a:bodyPr/>
                    <a:lstStyle/>
                    <a:p>
                      <a:r>
                        <a:rPr lang="en-US" dirty="0"/>
                        <a:t>Member – BrM</a:t>
                      </a:r>
                    </a:p>
                  </a:txBody>
                  <a:tcPr>
                    <a:solidFill>
                      <a:schemeClr val="bg2">
                        <a:lumMod val="20000"/>
                        <a:lumOff val="80000"/>
                      </a:schemeClr>
                    </a:solidFill>
                  </a:tcPr>
                </a:tc>
                <a:tc>
                  <a:txBody>
                    <a:bodyPr/>
                    <a:lstStyle/>
                    <a:p>
                      <a:r>
                        <a:rPr lang="en-US" dirty="0"/>
                        <a:t>Beckie Curtis</a:t>
                      </a:r>
                    </a:p>
                  </a:txBody>
                  <a:tcPr>
                    <a:solidFill>
                      <a:schemeClr val="bg2">
                        <a:lumMod val="20000"/>
                        <a:lumOff val="80000"/>
                      </a:schemeClr>
                    </a:solidFill>
                  </a:tcPr>
                </a:tc>
                <a:tc>
                  <a:txBody>
                    <a:bodyPr/>
                    <a:lstStyle/>
                    <a:p>
                      <a:r>
                        <a:rPr lang="en-US" dirty="0"/>
                        <a:t>Michigan</a:t>
                      </a:r>
                    </a:p>
                  </a:txBody>
                  <a:tcPr>
                    <a:solidFill>
                      <a:schemeClr val="bg2">
                        <a:lumMod val="20000"/>
                        <a:lumOff val="80000"/>
                      </a:schemeClr>
                    </a:solidFill>
                  </a:tcPr>
                </a:tc>
                <a:extLst>
                  <a:ext uri="{0D108BD9-81ED-4DB2-BD59-A6C34878D82A}">
                    <a16:rowId xmlns:a16="http://schemas.microsoft.com/office/drawing/2014/main" val="2333756294"/>
                  </a:ext>
                </a:extLst>
              </a:tr>
              <a:tr h="370840">
                <a:tc>
                  <a:txBody>
                    <a:bodyPr/>
                    <a:lstStyle/>
                    <a:p>
                      <a:r>
                        <a:rPr lang="en-US" dirty="0"/>
                        <a:t>Member – BrM</a:t>
                      </a:r>
                    </a:p>
                  </a:txBody>
                  <a:tcPr>
                    <a:solidFill>
                      <a:schemeClr val="bg2">
                        <a:lumMod val="20000"/>
                        <a:lumOff val="80000"/>
                      </a:schemeClr>
                    </a:solidFill>
                  </a:tcPr>
                </a:tc>
                <a:tc>
                  <a:txBody>
                    <a:bodyPr/>
                    <a:lstStyle/>
                    <a:p>
                      <a:r>
                        <a:rPr lang="en-US" dirty="0"/>
                        <a:t>Craig Nazareth</a:t>
                      </a:r>
                    </a:p>
                  </a:txBody>
                  <a:tcPr>
                    <a:solidFill>
                      <a:schemeClr val="bg2">
                        <a:lumMod val="20000"/>
                        <a:lumOff val="80000"/>
                      </a:schemeClr>
                    </a:solidFill>
                  </a:tcPr>
                </a:tc>
                <a:tc>
                  <a:txBody>
                    <a:bodyPr/>
                    <a:lstStyle/>
                    <a:p>
                      <a:r>
                        <a:rPr lang="en-US" dirty="0"/>
                        <a:t>Rhode Island</a:t>
                      </a:r>
                    </a:p>
                  </a:txBody>
                  <a:tcPr>
                    <a:solidFill>
                      <a:schemeClr val="bg2">
                        <a:lumMod val="20000"/>
                        <a:lumOff val="80000"/>
                      </a:schemeClr>
                    </a:solidFill>
                  </a:tcPr>
                </a:tc>
                <a:extLst>
                  <a:ext uri="{0D108BD9-81ED-4DB2-BD59-A6C34878D82A}">
                    <a16:rowId xmlns:a16="http://schemas.microsoft.com/office/drawing/2014/main" val="204315178"/>
                  </a:ext>
                </a:extLst>
              </a:tr>
              <a:tr h="370840">
                <a:tc>
                  <a:txBody>
                    <a:bodyPr/>
                    <a:lstStyle/>
                    <a:p>
                      <a:r>
                        <a:rPr lang="en-US" dirty="0"/>
                        <a:t>Member – BrM</a:t>
                      </a:r>
                    </a:p>
                  </a:txBody>
                  <a:tcPr>
                    <a:solidFill>
                      <a:schemeClr val="bg2">
                        <a:lumMod val="20000"/>
                        <a:lumOff val="80000"/>
                      </a:schemeClr>
                    </a:solidFill>
                  </a:tcPr>
                </a:tc>
                <a:tc>
                  <a:txBody>
                    <a:bodyPr/>
                    <a:lstStyle/>
                    <a:p>
                      <a:r>
                        <a:rPr lang="en-US" dirty="0"/>
                        <a:t>Kent Miller (Bruce Novakovich)</a:t>
                      </a:r>
                    </a:p>
                  </a:txBody>
                  <a:tcPr>
                    <a:solidFill>
                      <a:schemeClr val="bg2">
                        <a:lumMod val="20000"/>
                        <a:lumOff val="80000"/>
                      </a:schemeClr>
                    </a:solidFill>
                  </a:tcPr>
                </a:tc>
                <a:tc>
                  <a:txBody>
                    <a:bodyPr/>
                    <a:lstStyle/>
                    <a:p>
                      <a:r>
                        <a:rPr lang="en-US" dirty="0"/>
                        <a:t>Nebraska</a:t>
                      </a:r>
                    </a:p>
                  </a:txBody>
                  <a:tcPr>
                    <a:solidFill>
                      <a:schemeClr val="bg2">
                        <a:lumMod val="20000"/>
                        <a:lumOff val="80000"/>
                      </a:schemeClr>
                    </a:solidFill>
                  </a:tcPr>
                </a:tc>
                <a:extLst>
                  <a:ext uri="{0D108BD9-81ED-4DB2-BD59-A6C34878D82A}">
                    <a16:rowId xmlns:a16="http://schemas.microsoft.com/office/drawing/2014/main" val="338911235"/>
                  </a:ext>
                </a:extLst>
              </a:tr>
              <a:tr h="370840">
                <a:tc>
                  <a:txBody>
                    <a:bodyPr/>
                    <a:lstStyle/>
                    <a:p>
                      <a:r>
                        <a:rPr lang="en-US" dirty="0"/>
                        <a:t>Member – BrM</a:t>
                      </a:r>
                    </a:p>
                  </a:txBody>
                  <a:tcPr>
                    <a:solidFill>
                      <a:schemeClr val="bg2">
                        <a:lumMod val="20000"/>
                        <a:lumOff val="80000"/>
                      </a:schemeClr>
                    </a:solidFill>
                  </a:tcPr>
                </a:tc>
                <a:tc>
                  <a:txBody>
                    <a:bodyPr/>
                    <a:lstStyle/>
                    <a:p>
                      <a:r>
                        <a:rPr lang="en-US" dirty="0"/>
                        <a:t>David Hedeen (Mark Faulhaber)</a:t>
                      </a:r>
                    </a:p>
                  </a:txBody>
                  <a:tcPr>
                    <a:solidFill>
                      <a:schemeClr val="bg2">
                        <a:lumMod val="20000"/>
                        <a:lumOff val="80000"/>
                      </a:schemeClr>
                    </a:solidFill>
                  </a:tcPr>
                </a:tc>
                <a:tc>
                  <a:txBody>
                    <a:bodyPr/>
                    <a:lstStyle/>
                    <a:p>
                      <a:r>
                        <a:rPr lang="en-US" dirty="0"/>
                        <a:t>Minnesota</a:t>
                      </a:r>
                    </a:p>
                  </a:txBody>
                  <a:tcPr>
                    <a:solidFill>
                      <a:schemeClr val="bg2">
                        <a:lumMod val="20000"/>
                        <a:lumOff val="80000"/>
                      </a:schemeClr>
                    </a:solidFill>
                  </a:tcPr>
                </a:tc>
                <a:extLst>
                  <a:ext uri="{0D108BD9-81ED-4DB2-BD59-A6C34878D82A}">
                    <a16:rowId xmlns:a16="http://schemas.microsoft.com/office/drawing/2014/main" val="3288992763"/>
                  </a:ext>
                </a:extLst>
              </a:tr>
              <a:tr h="370840">
                <a:tc>
                  <a:txBody>
                    <a:bodyPr/>
                    <a:lstStyle/>
                    <a:p>
                      <a:r>
                        <a:rPr lang="en-US" dirty="0"/>
                        <a:t>FHWA Liaison – BrM</a:t>
                      </a:r>
                    </a:p>
                  </a:txBody>
                  <a:tcPr>
                    <a:solidFill>
                      <a:schemeClr val="bg2">
                        <a:lumMod val="20000"/>
                        <a:lumOff val="80000"/>
                      </a:schemeClr>
                    </a:solidFill>
                  </a:tcPr>
                </a:tc>
                <a:tc>
                  <a:txBody>
                    <a:bodyPr/>
                    <a:lstStyle/>
                    <a:p>
                      <a:r>
                        <a:rPr lang="en-US" dirty="0"/>
                        <a:t>Derek Constable</a:t>
                      </a:r>
                    </a:p>
                  </a:txBody>
                  <a:tcPr>
                    <a:solidFill>
                      <a:schemeClr val="bg2">
                        <a:lumMod val="20000"/>
                        <a:lumOff val="80000"/>
                      </a:schemeClr>
                    </a:solidFill>
                  </a:tcPr>
                </a:tc>
                <a:tc>
                  <a:txBody>
                    <a:bodyPr/>
                    <a:lstStyle/>
                    <a:p>
                      <a:r>
                        <a:rPr lang="en-US" dirty="0"/>
                        <a:t>FHWA</a:t>
                      </a:r>
                    </a:p>
                  </a:txBody>
                  <a:tcPr>
                    <a:solidFill>
                      <a:schemeClr val="bg2">
                        <a:lumMod val="20000"/>
                        <a:lumOff val="80000"/>
                      </a:schemeClr>
                    </a:solidFill>
                  </a:tcPr>
                </a:tc>
                <a:extLst>
                  <a:ext uri="{0D108BD9-81ED-4DB2-BD59-A6C34878D82A}">
                    <a16:rowId xmlns:a16="http://schemas.microsoft.com/office/drawing/2014/main" val="120154308"/>
                  </a:ext>
                </a:extLst>
              </a:tr>
              <a:tr h="370840">
                <a:tc>
                  <a:txBody>
                    <a:bodyPr/>
                    <a:lstStyle/>
                    <a:p>
                      <a:r>
                        <a:rPr lang="en-US" dirty="0"/>
                        <a:t>Member – BrD</a:t>
                      </a:r>
                    </a:p>
                  </a:txBody>
                  <a:tcPr>
                    <a:solidFill>
                      <a:schemeClr val="accent2">
                        <a:lumMod val="40000"/>
                        <a:lumOff val="60000"/>
                      </a:schemeClr>
                    </a:solidFill>
                  </a:tcPr>
                </a:tc>
                <a:tc>
                  <a:txBody>
                    <a:bodyPr/>
                    <a:lstStyle/>
                    <a:p>
                      <a:r>
                        <a:rPr lang="en-US" dirty="0"/>
                        <a:t>Dean Teal</a:t>
                      </a:r>
                    </a:p>
                  </a:txBody>
                  <a:tcPr>
                    <a:solidFill>
                      <a:schemeClr val="accent2">
                        <a:lumMod val="40000"/>
                        <a:lumOff val="60000"/>
                      </a:schemeClr>
                    </a:solidFill>
                  </a:tcPr>
                </a:tc>
                <a:tc>
                  <a:txBody>
                    <a:bodyPr/>
                    <a:lstStyle/>
                    <a:p>
                      <a:r>
                        <a:rPr lang="en-US" dirty="0"/>
                        <a:t>Kansas</a:t>
                      </a:r>
                    </a:p>
                  </a:txBody>
                  <a:tcPr>
                    <a:solidFill>
                      <a:schemeClr val="accent2">
                        <a:lumMod val="40000"/>
                        <a:lumOff val="60000"/>
                      </a:schemeClr>
                    </a:solidFill>
                  </a:tcPr>
                </a:tc>
                <a:extLst>
                  <a:ext uri="{0D108BD9-81ED-4DB2-BD59-A6C34878D82A}">
                    <a16:rowId xmlns:a16="http://schemas.microsoft.com/office/drawing/2014/main" val="3656311058"/>
                  </a:ext>
                </a:extLst>
              </a:tr>
              <a:tr h="370840">
                <a:tc>
                  <a:txBody>
                    <a:bodyPr/>
                    <a:lstStyle/>
                    <a:p>
                      <a:r>
                        <a:rPr lang="en-US" dirty="0"/>
                        <a:t>Member – BrD</a:t>
                      </a:r>
                    </a:p>
                  </a:txBody>
                  <a:tcPr>
                    <a:solidFill>
                      <a:schemeClr val="accent2">
                        <a:lumMod val="40000"/>
                        <a:lumOff val="60000"/>
                      </a:schemeClr>
                    </a:solidFill>
                  </a:tcPr>
                </a:tc>
                <a:tc>
                  <a:txBody>
                    <a:bodyPr/>
                    <a:lstStyle/>
                    <a:p>
                      <a:r>
                        <a:rPr lang="en-US" dirty="0"/>
                        <a:t>Mark Bucci</a:t>
                      </a:r>
                    </a:p>
                  </a:txBody>
                  <a:tcPr>
                    <a:solidFill>
                      <a:schemeClr val="accent2">
                        <a:lumMod val="40000"/>
                        <a:lumOff val="60000"/>
                      </a:schemeClr>
                    </a:solidFill>
                  </a:tcPr>
                </a:tc>
                <a:tc>
                  <a:txBody>
                    <a:bodyPr/>
                    <a:lstStyle/>
                    <a:p>
                      <a:r>
                        <a:rPr lang="en-US" dirty="0"/>
                        <a:t>Louisiana</a:t>
                      </a:r>
                    </a:p>
                  </a:txBody>
                  <a:tcPr>
                    <a:solidFill>
                      <a:schemeClr val="accent2">
                        <a:lumMod val="40000"/>
                        <a:lumOff val="60000"/>
                      </a:schemeClr>
                    </a:solidFill>
                  </a:tcPr>
                </a:tc>
                <a:extLst>
                  <a:ext uri="{0D108BD9-81ED-4DB2-BD59-A6C34878D82A}">
                    <a16:rowId xmlns:a16="http://schemas.microsoft.com/office/drawing/2014/main" val="3447757455"/>
                  </a:ext>
                </a:extLst>
              </a:tr>
              <a:tr h="370840">
                <a:tc>
                  <a:txBody>
                    <a:bodyPr/>
                    <a:lstStyle/>
                    <a:p>
                      <a:r>
                        <a:rPr lang="en-US" dirty="0"/>
                        <a:t>Member – BrR</a:t>
                      </a:r>
                    </a:p>
                  </a:txBody>
                  <a:tcPr>
                    <a:solidFill>
                      <a:schemeClr val="accent2">
                        <a:lumMod val="40000"/>
                        <a:lumOff val="60000"/>
                      </a:schemeClr>
                    </a:solidFill>
                  </a:tcPr>
                </a:tc>
                <a:tc>
                  <a:txBody>
                    <a:bodyPr/>
                    <a:lstStyle/>
                    <a:p>
                      <a:r>
                        <a:rPr lang="en-US" dirty="0"/>
                        <a:t>Joshua Dietsche</a:t>
                      </a:r>
                    </a:p>
                  </a:txBody>
                  <a:tcPr>
                    <a:solidFill>
                      <a:schemeClr val="accent2">
                        <a:lumMod val="40000"/>
                        <a:lumOff val="60000"/>
                      </a:schemeClr>
                    </a:solidFill>
                  </a:tcPr>
                </a:tc>
                <a:tc>
                  <a:txBody>
                    <a:bodyPr/>
                    <a:lstStyle/>
                    <a:p>
                      <a:r>
                        <a:rPr lang="en-US" dirty="0"/>
                        <a:t>Wisconsin</a:t>
                      </a:r>
                    </a:p>
                  </a:txBody>
                  <a:tcPr>
                    <a:solidFill>
                      <a:schemeClr val="accent2">
                        <a:lumMod val="40000"/>
                        <a:lumOff val="60000"/>
                      </a:schemeClr>
                    </a:solidFill>
                  </a:tcPr>
                </a:tc>
                <a:extLst>
                  <a:ext uri="{0D108BD9-81ED-4DB2-BD59-A6C34878D82A}">
                    <a16:rowId xmlns:a16="http://schemas.microsoft.com/office/drawing/2014/main" val="1583325924"/>
                  </a:ext>
                </a:extLst>
              </a:tr>
              <a:tr h="370840">
                <a:tc>
                  <a:txBody>
                    <a:bodyPr/>
                    <a:lstStyle/>
                    <a:p>
                      <a:r>
                        <a:rPr lang="en-US" dirty="0"/>
                        <a:t>Member – BrR</a:t>
                      </a:r>
                    </a:p>
                  </a:txBody>
                  <a:tcPr>
                    <a:solidFill>
                      <a:schemeClr val="accent2">
                        <a:lumMod val="40000"/>
                        <a:lumOff val="60000"/>
                      </a:schemeClr>
                    </a:solidFill>
                  </a:tcPr>
                </a:tc>
                <a:tc>
                  <a:txBody>
                    <a:bodyPr/>
                    <a:lstStyle/>
                    <a:p>
                      <a:r>
                        <a:rPr lang="en-US" dirty="0"/>
                        <a:t>Vinacs Vinayagamoorthy</a:t>
                      </a:r>
                    </a:p>
                  </a:txBody>
                  <a:tcPr>
                    <a:solidFill>
                      <a:schemeClr val="accent2">
                        <a:lumMod val="40000"/>
                        <a:lumOff val="60000"/>
                      </a:schemeClr>
                    </a:solidFill>
                  </a:tcPr>
                </a:tc>
                <a:tc>
                  <a:txBody>
                    <a:bodyPr/>
                    <a:lstStyle/>
                    <a:p>
                      <a:r>
                        <a:rPr lang="en-US" dirty="0"/>
                        <a:t>California</a:t>
                      </a:r>
                    </a:p>
                  </a:txBody>
                  <a:tcPr>
                    <a:solidFill>
                      <a:schemeClr val="accent2">
                        <a:lumMod val="40000"/>
                        <a:lumOff val="60000"/>
                      </a:schemeClr>
                    </a:solidFill>
                  </a:tcPr>
                </a:tc>
                <a:extLst>
                  <a:ext uri="{0D108BD9-81ED-4DB2-BD59-A6C34878D82A}">
                    <a16:rowId xmlns:a16="http://schemas.microsoft.com/office/drawing/2014/main" val="374892685"/>
                  </a:ext>
                </a:extLst>
              </a:tr>
              <a:tr h="370840">
                <a:tc>
                  <a:txBody>
                    <a:bodyPr/>
                    <a:lstStyle/>
                    <a:p>
                      <a:r>
                        <a:rPr lang="en-US" dirty="0"/>
                        <a:t>Member – BrR</a:t>
                      </a:r>
                    </a:p>
                  </a:txBody>
                  <a:tcPr>
                    <a:solidFill>
                      <a:schemeClr val="accent2">
                        <a:lumMod val="40000"/>
                        <a:lumOff val="60000"/>
                      </a:schemeClr>
                    </a:solidFill>
                  </a:tcPr>
                </a:tc>
                <a:tc>
                  <a:txBody>
                    <a:bodyPr/>
                    <a:lstStyle/>
                    <a:p>
                      <a:r>
                        <a:rPr lang="en-US" dirty="0"/>
                        <a:t>Mike Johnson</a:t>
                      </a:r>
                    </a:p>
                  </a:txBody>
                  <a:tcPr>
                    <a:solidFill>
                      <a:schemeClr val="accent2">
                        <a:lumMod val="40000"/>
                        <a:lumOff val="60000"/>
                      </a:schemeClr>
                    </a:solidFill>
                  </a:tcPr>
                </a:tc>
                <a:tc>
                  <a:txBody>
                    <a:bodyPr/>
                    <a:lstStyle/>
                    <a:p>
                      <a:r>
                        <a:rPr lang="en-US" dirty="0"/>
                        <a:t>Idaho</a:t>
                      </a:r>
                    </a:p>
                  </a:txBody>
                  <a:tcPr>
                    <a:solidFill>
                      <a:schemeClr val="accent2">
                        <a:lumMod val="40000"/>
                        <a:lumOff val="60000"/>
                      </a:schemeClr>
                    </a:solidFill>
                  </a:tcPr>
                </a:tc>
                <a:extLst>
                  <a:ext uri="{0D108BD9-81ED-4DB2-BD59-A6C34878D82A}">
                    <a16:rowId xmlns:a16="http://schemas.microsoft.com/office/drawing/2014/main" val="1568039587"/>
                  </a:ext>
                </a:extLst>
              </a:tr>
              <a:tr h="370840">
                <a:tc>
                  <a:txBody>
                    <a:bodyPr/>
                    <a:lstStyle/>
                    <a:p>
                      <a:r>
                        <a:rPr lang="en-US" dirty="0"/>
                        <a:t>FHWA Liaison – BrDR</a:t>
                      </a:r>
                    </a:p>
                  </a:txBody>
                  <a:tcPr>
                    <a:solidFill>
                      <a:schemeClr val="accent2">
                        <a:lumMod val="40000"/>
                        <a:lumOff val="60000"/>
                      </a:schemeClr>
                    </a:solidFill>
                  </a:tcPr>
                </a:tc>
                <a:tc>
                  <a:txBody>
                    <a:bodyPr/>
                    <a:lstStyle/>
                    <a:p>
                      <a:r>
                        <a:rPr lang="en-US" dirty="0"/>
                        <a:t>Tom Saad</a:t>
                      </a:r>
                    </a:p>
                  </a:txBody>
                  <a:tcPr>
                    <a:solidFill>
                      <a:schemeClr val="accent2">
                        <a:lumMod val="40000"/>
                        <a:lumOff val="60000"/>
                      </a:schemeClr>
                    </a:solidFill>
                  </a:tcPr>
                </a:tc>
                <a:tc>
                  <a:txBody>
                    <a:bodyPr/>
                    <a:lstStyle/>
                    <a:p>
                      <a:r>
                        <a:rPr lang="en-US" dirty="0"/>
                        <a:t>FHWA</a:t>
                      </a:r>
                    </a:p>
                  </a:txBody>
                  <a:tcPr>
                    <a:solidFill>
                      <a:schemeClr val="accent2">
                        <a:lumMod val="40000"/>
                        <a:lumOff val="60000"/>
                      </a:schemeClr>
                    </a:solidFill>
                  </a:tcPr>
                </a:tc>
                <a:extLst>
                  <a:ext uri="{0D108BD9-81ED-4DB2-BD59-A6C34878D82A}">
                    <a16:rowId xmlns:a16="http://schemas.microsoft.com/office/drawing/2014/main" val="4113206807"/>
                  </a:ext>
                </a:extLst>
              </a:tr>
            </a:tbl>
          </a:graphicData>
        </a:graphic>
      </p:graphicFrame>
      <p:sp>
        <p:nvSpPr>
          <p:cNvPr id="4" name="Slide Number Placeholder 3">
            <a:extLst>
              <a:ext uri="{FF2B5EF4-FFF2-40B4-BE49-F238E27FC236}">
                <a16:creationId xmlns:a16="http://schemas.microsoft.com/office/drawing/2014/main" id="{432BF446-99D0-4242-BF17-5448C941DD9E}"/>
              </a:ext>
            </a:extLst>
          </p:cNvPr>
          <p:cNvSpPr>
            <a:spLocks noGrp="1"/>
          </p:cNvSpPr>
          <p:nvPr>
            <p:ph type="sldNum" sz="quarter" idx="12"/>
          </p:nvPr>
        </p:nvSpPr>
        <p:spPr/>
        <p:txBody>
          <a:bodyPr/>
          <a:lstStyle/>
          <a:p>
            <a:pPr defTabSz="457200" fontAlgn="auto">
              <a:spcBef>
                <a:spcPts val="0"/>
              </a:spcBef>
              <a:spcAft>
                <a:spcPts val="0"/>
              </a:spcAft>
              <a:defRPr/>
            </a:pPr>
            <a:fld id="{D57F1E4F-1CFF-5643-939E-02111984F565}" type="slidenum">
              <a:rPr lang="en-US" baseline="0" smtClean="0">
                <a:solidFill>
                  <a:prstClr val="white">
                    <a:tint val="75000"/>
                  </a:prstClr>
                </a:solidFill>
                <a:latin typeface="Century Gothic" panose="020B0502020202020204"/>
              </a:rPr>
              <a:pPr defTabSz="457200" fontAlgn="auto">
                <a:spcBef>
                  <a:spcPts val="0"/>
                </a:spcBef>
                <a:spcAft>
                  <a:spcPts val="0"/>
                </a:spcAft>
                <a:defRPr/>
              </a:pPr>
              <a:t>30</a:t>
            </a:fld>
            <a:endParaRPr lang="en-US" baseline="0" dirty="0">
              <a:solidFill>
                <a:prstClr val="white">
                  <a:tint val="75000"/>
                </a:prstClr>
              </a:solidFill>
              <a:latin typeface="Century Gothic" panose="020B0502020202020204"/>
            </a:endParaRPr>
          </a:p>
        </p:txBody>
      </p:sp>
    </p:spTree>
    <p:extLst>
      <p:ext uri="{BB962C8B-B14F-4D97-AF65-F5344CB8AC3E}">
        <p14:creationId xmlns:p14="http://schemas.microsoft.com/office/powerpoint/2010/main" val="1511999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1" y="225184"/>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err="1">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BrDR</a:t>
            </a: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 Regression Testing Tool</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4" name="Content Placeholder 2">
            <a:extLst>
              <a:ext uri="{FF2B5EF4-FFF2-40B4-BE49-F238E27FC236}">
                <a16:creationId xmlns:a16="http://schemas.microsoft.com/office/drawing/2014/main" id="{A571A139-CC91-4C1D-A970-6D1ADC6B2FE7}"/>
              </a:ext>
            </a:extLst>
          </p:cNvPr>
          <p:cNvSpPr txBox="1">
            <a:spLocks/>
          </p:cNvSpPr>
          <p:nvPr/>
        </p:nvSpPr>
        <p:spPr>
          <a:xfrm>
            <a:off x="838200" y="838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endParaRPr lang="en-US" sz="2400" dirty="0">
              <a:latin typeface="Segoe UI" panose="020B0502040204020203" pitchFamily="34" charset="0"/>
              <a:cs typeface="Segoe UI" panose="020B0502040204020203" pitchFamily="34" charset="0"/>
            </a:endParaRPr>
          </a:p>
        </p:txBody>
      </p:sp>
      <p:sp>
        <p:nvSpPr>
          <p:cNvPr id="5" name="Rectangle 4">
            <a:extLst>
              <a:ext uri="{FF2B5EF4-FFF2-40B4-BE49-F238E27FC236}">
                <a16:creationId xmlns:a16="http://schemas.microsoft.com/office/drawing/2014/main" id="{F30C7CFE-49A5-488B-B541-E2F3AB5D7188}"/>
              </a:ext>
            </a:extLst>
          </p:cNvPr>
          <p:cNvSpPr/>
          <p:nvPr/>
        </p:nvSpPr>
        <p:spPr>
          <a:xfrm>
            <a:off x="809625" y="787159"/>
            <a:ext cx="7772400" cy="502702"/>
          </a:xfrm>
          <a:prstGeom prst="rect">
            <a:avLst/>
          </a:prstGeom>
        </p:spPr>
        <p:txBody>
          <a:bodyPr wrap="square">
            <a:spAutoFit/>
          </a:bodyPr>
          <a:lstStyle/>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a:p>
            <a:pPr algn="l" fontAlgn="auto">
              <a:spcAft>
                <a:spcPts val="0"/>
              </a:spcAft>
              <a:buFont typeface="Arial" panose="020B0604020202020204" pitchFamily="34" charset="0"/>
              <a:buChar char="•"/>
            </a:pPr>
            <a:endParaRPr lang="en-US" dirty="0">
              <a:latin typeface="Segoe UI" panose="020B0502040204020203" pitchFamily="34" charset="0"/>
              <a:cs typeface="Segoe UI" panose="020B0502040204020203" pitchFamily="34" charset="0"/>
            </a:endParaRPr>
          </a:p>
        </p:txBody>
      </p:sp>
      <p:sp>
        <p:nvSpPr>
          <p:cNvPr id="7" name="Content Placeholder 2">
            <a:extLst>
              <a:ext uri="{FF2B5EF4-FFF2-40B4-BE49-F238E27FC236}">
                <a16:creationId xmlns:a16="http://schemas.microsoft.com/office/drawing/2014/main" id="{C409B957-AA1B-46F3-A1FC-2B20B5C6C1E3}"/>
              </a:ext>
            </a:extLst>
          </p:cNvPr>
          <p:cNvSpPr txBox="1">
            <a:spLocks/>
          </p:cNvSpPr>
          <p:nvPr/>
        </p:nvSpPr>
        <p:spPr>
          <a:xfrm>
            <a:off x="725864" y="12192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p:txBody>
      </p:sp>
      <p:sp>
        <p:nvSpPr>
          <p:cNvPr id="6" name="Content Placeholder 5">
            <a:extLst>
              <a:ext uri="{FF2B5EF4-FFF2-40B4-BE49-F238E27FC236}">
                <a16:creationId xmlns:a16="http://schemas.microsoft.com/office/drawing/2014/main" id="{C1D0BE1E-F0A3-4FFF-A669-0DDEE2D305CE}"/>
              </a:ext>
            </a:extLst>
          </p:cNvPr>
          <p:cNvSpPr>
            <a:spLocks noGrp="1"/>
          </p:cNvSpPr>
          <p:nvPr>
            <p:ph idx="1"/>
          </p:nvPr>
        </p:nvSpPr>
        <p:spPr/>
        <p:txBody>
          <a:bodyPr/>
          <a:lstStyle/>
          <a:p>
            <a:r>
              <a:rPr lang="en-US" dirty="0"/>
              <a:t>Any questions?</a:t>
            </a:r>
          </a:p>
          <a:p>
            <a:r>
              <a:rPr lang="en-US" dirty="0"/>
              <a:t>Eric Christie, AL DOT</a:t>
            </a:r>
          </a:p>
          <a:p>
            <a:r>
              <a:rPr lang="en-US" dirty="0"/>
              <a:t>Todd Thompson, SD DOT</a:t>
            </a:r>
          </a:p>
        </p:txBody>
      </p:sp>
    </p:spTree>
    <p:extLst>
      <p:ext uri="{BB962C8B-B14F-4D97-AF65-F5344CB8AC3E}">
        <p14:creationId xmlns:p14="http://schemas.microsoft.com/office/powerpoint/2010/main" val="3575642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F1442FF-BE58-4F47-AB91-AE57B967F17F}"/>
              </a:ext>
            </a:extLst>
          </p:cNvPr>
          <p:cNvSpPr txBox="1"/>
          <p:nvPr/>
        </p:nvSpPr>
        <p:spPr>
          <a:xfrm>
            <a:off x="990600" y="2133600"/>
            <a:ext cx="6934200" cy="1272143"/>
          </a:xfrm>
          <a:prstGeom prst="rect">
            <a:avLst/>
          </a:prstGeom>
          <a:noFill/>
        </p:spPr>
        <p:txBody>
          <a:bodyPr wrap="square" rtlCol="0" anchor="t">
            <a:spAutoFit/>
          </a:bodyPr>
          <a:lstStyle/>
          <a:p>
            <a:r>
              <a:rPr lang="en-US" sz="11500" dirty="0"/>
              <a:t>Thank you</a:t>
            </a:r>
          </a:p>
        </p:txBody>
      </p:sp>
      <p:sp>
        <p:nvSpPr>
          <p:cNvPr id="5" name="Rectangle 2">
            <a:extLst>
              <a:ext uri="{FF2B5EF4-FFF2-40B4-BE49-F238E27FC236}">
                <a16:creationId xmlns:a16="http://schemas.microsoft.com/office/drawing/2014/main" id="{2DC97854-D853-4D7E-B6A6-DD3EFAEB82A3}"/>
              </a:ext>
            </a:extLst>
          </p:cNvPr>
          <p:cNvSpPr txBox="1">
            <a:spLocks noChangeArrowheads="1"/>
          </p:cNvSpPr>
          <p:nvPr/>
        </p:nvSpPr>
        <p:spPr bwMode="auto">
          <a:xfrm>
            <a:off x="152400" y="76200"/>
            <a:ext cx="86868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pPr algn="l"/>
            <a:r>
              <a:rPr kumimoji="1" lang="en-US" sz="3000" kern="0" baseline="0" dirty="0">
                <a:solidFill>
                  <a:schemeClr val="bg1"/>
                </a:solidFill>
                <a:latin typeface="Segoe UI Semibold" panose="020B0702040204020203" pitchFamily="34" charset="0"/>
                <a:cs typeface="Segoe UI Semibold" panose="020B0702040204020203" pitchFamily="34" charset="0"/>
              </a:rPr>
              <a:t>AASHTOWare Bridge Update </a:t>
            </a:r>
            <a:br>
              <a:rPr kumimoji="1" lang="en-US" sz="4000" kern="0" baseline="0" dirty="0">
                <a:solidFill>
                  <a:schemeClr val="tx1"/>
                </a:solidFill>
              </a:rPr>
            </a:br>
            <a:endParaRPr lang="en-US" sz="4000" kern="0" baseline="0" dirty="0">
              <a:solidFill>
                <a:schemeClr val="bg1"/>
              </a:solidFill>
            </a:endParaRPr>
          </a:p>
        </p:txBody>
      </p:sp>
    </p:spTree>
    <p:extLst>
      <p:ext uri="{BB962C8B-B14F-4D97-AF65-F5344CB8AC3E}">
        <p14:creationId xmlns:p14="http://schemas.microsoft.com/office/powerpoint/2010/main" val="3363620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3"/>
          </p:nvPr>
        </p:nvSpPr>
        <p:spPr>
          <a:xfrm>
            <a:off x="685800" y="1166018"/>
            <a:ext cx="7772400" cy="4525963"/>
          </a:xfrm>
          <a:prstGeom prst="rect">
            <a:avLst/>
          </a:prstGeom>
        </p:spPr>
        <p:txBody>
          <a:bodyPr>
            <a:noAutofit/>
          </a:bodyPr>
          <a:lstStyle/>
          <a:p>
            <a:pPr>
              <a:buClrTx/>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a:buClrTx/>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a:buClrTx/>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a:buClrTx/>
              <a:buFont typeface="Arial" panose="020B0604020202020204" pitchFamily="34" charset="0"/>
              <a:buChar char="•"/>
            </a:pPr>
            <a:r>
              <a:rPr lang="en-US" sz="2000" dirty="0">
                <a:latin typeface="Segoe UI" panose="020B0502040204020203" pitchFamily="34" charset="0"/>
                <a:cs typeface="Segoe UI" panose="020B0502040204020203" pitchFamily="34" charset="0"/>
              </a:rPr>
              <a:t>Funded by the AASHTOWare Research, Innovation, and Product Improvement (RIPI) Program</a:t>
            </a:r>
          </a:p>
          <a:p>
            <a:pPr>
              <a:buClrTx/>
              <a:buFont typeface="Arial" panose="020B0604020202020204" pitchFamily="34" charset="0"/>
              <a:buChar char="•"/>
            </a:pPr>
            <a:endParaRPr lang="en-US" sz="1000" dirty="0">
              <a:latin typeface="Segoe UI" panose="020B0502040204020203" pitchFamily="34" charset="0"/>
              <a:cs typeface="Segoe UI" panose="020B0502040204020203" pitchFamily="34" charset="0"/>
            </a:endParaRPr>
          </a:p>
          <a:p>
            <a:pPr marL="0" indent="0">
              <a:buNone/>
            </a:pPr>
            <a:endParaRPr lang="en-US" sz="1000" dirty="0">
              <a:latin typeface="Segoe UI" panose="020B0502040204020203" pitchFamily="34" charset="0"/>
              <a:cs typeface="Segoe UI" panose="020B0502040204020203" pitchFamily="34" charset="0"/>
            </a:endParaRPr>
          </a:p>
          <a:p>
            <a:pPr>
              <a:buFont typeface="Arial" panose="020B0604020202020204" pitchFamily="34" charset="0"/>
              <a:buChar char="•"/>
            </a:pPr>
            <a:r>
              <a:rPr lang="en-US" sz="2000" b="1" dirty="0">
                <a:latin typeface="Segoe UI" panose="020B0502040204020203" pitchFamily="34" charset="0"/>
                <a:cs typeface="Segoe UI" panose="020B0502040204020203" pitchFamily="34" charset="0"/>
              </a:rPr>
              <a:t>Phase 1</a:t>
            </a:r>
            <a:r>
              <a:rPr lang="en-US" sz="2000" dirty="0">
                <a:latin typeface="Segoe UI" panose="020B0502040204020203" pitchFamily="34" charset="0"/>
                <a:cs typeface="Segoe UI" panose="020B0502040204020203" pitchFamily="34" charset="0"/>
              </a:rPr>
              <a:t> complete with BrM 6.0 release</a:t>
            </a:r>
          </a:p>
          <a:p>
            <a:pPr lvl="1">
              <a:buFont typeface="Arial" panose="020B0604020202020204" pitchFamily="34" charset="0"/>
              <a:buChar char="•"/>
            </a:pPr>
            <a:r>
              <a:rPr lang="en-US" sz="1600" dirty="0">
                <a:latin typeface="Segoe UI" panose="020B0502040204020203" pitchFamily="34" charset="0"/>
                <a:cs typeface="Segoe UI" panose="020B0502040204020203" pitchFamily="34" charset="0"/>
              </a:rPr>
              <a:t>Framework ready and available within BrM.</a:t>
            </a:r>
          </a:p>
          <a:p>
            <a:pPr lvl="1">
              <a:buFont typeface="Arial" panose="020B0604020202020204" pitchFamily="34" charset="0"/>
              <a:buChar char="•"/>
            </a:pPr>
            <a:r>
              <a:rPr lang="en-US" sz="1600" dirty="0">
                <a:latin typeface="Segoe UI" panose="020B0502040204020203" pitchFamily="34" charset="0"/>
                <a:cs typeface="Segoe UI" panose="020B0502040204020203" pitchFamily="34" charset="0"/>
              </a:rPr>
              <a:t>BrM has ability to send and receive load rating information to and from BrDR.</a:t>
            </a:r>
          </a:p>
          <a:p>
            <a:pPr>
              <a:buFont typeface="Arial" panose="020B0604020202020204" pitchFamily="34" charset="0"/>
              <a:buChar char="•"/>
            </a:pPr>
            <a:endParaRPr lang="en-US" sz="1000" dirty="0">
              <a:latin typeface="Segoe UI" panose="020B0502040204020203" pitchFamily="34" charset="0"/>
              <a:cs typeface="Segoe UI" panose="020B0502040204020203" pitchFamily="34" charset="0"/>
            </a:endParaRPr>
          </a:p>
          <a:p>
            <a:pPr>
              <a:buFont typeface="Arial" panose="020B0604020202020204" pitchFamily="34" charset="0"/>
              <a:buChar char="•"/>
            </a:pPr>
            <a:endParaRPr lang="en-US" sz="1000" dirty="0">
              <a:latin typeface="Segoe UI" panose="020B0502040204020203" pitchFamily="34" charset="0"/>
              <a:cs typeface="Segoe UI" panose="020B0502040204020203" pitchFamily="34" charset="0"/>
            </a:endParaRPr>
          </a:p>
          <a:p>
            <a:pPr>
              <a:buFont typeface="Arial" panose="020B0604020202020204" pitchFamily="34" charset="0"/>
              <a:buChar char="•"/>
            </a:pPr>
            <a:r>
              <a:rPr lang="en-US" sz="2000" b="1" dirty="0">
                <a:latin typeface="Segoe UI" panose="020B0502040204020203" pitchFamily="34" charset="0"/>
                <a:cs typeface="Segoe UI" panose="020B0502040204020203" pitchFamily="34" charset="0"/>
              </a:rPr>
              <a:t>Phase 2</a:t>
            </a:r>
            <a:r>
              <a:rPr lang="en-US" sz="2000" dirty="0">
                <a:latin typeface="Segoe UI" panose="020B0502040204020203" pitchFamily="34" charset="0"/>
                <a:cs typeface="Segoe UI" panose="020B0502040204020203" pitchFamily="34" charset="0"/>
              </a:rPr>
              <a:t> planned for completion with BrDR 7.1 release in 2020</a:t>
            </a:r>
          </a:p>
          <a:p>
            <a:pPr lvl="1">
              <a:buFont typeface="Arial" panose="020B0604020202020204" pitchFamily="34" charset="0"/>
              <a:buChar char="•"/>
            </a:pPr>
            <a:r>
              <a:rPr lang="en-US" sz="1600" dirty="0">
                <a:latin typeface="Segoe UI" panose="020B0502040204020203" pitchFamily="34" charset="0"/>
                <a:cs typeface="Segoe UI" panose="020B0502040204020203" pitchFamily="34" charset="0"/>
              </a:rPr>
              <a:t>Complete the same framework in the BrDR software as already completed in BrM.</a:t>
            </a:r>
          </a:p>
          <a:p>
            <a:pPr lvl="1">
              <a:buFont typeface="Arial" panose="020B0604020202020204" pitchFamily="34" charset="0"/>
              <a:buChar char="•"/>
            </a:pPr>
            <a:r>
              <a:rPr lang="en-US" sz="1600" dirty="0">
                <a:latin typeface="Segoe UI" panose="020B0502040204020203" pitchFamily="34" charset="0"/>
                <a:cs typeface="Segoe UI" panose="020B0502040204020203" pitchFamily="34" charset="0"/>
              </a:rPr>
              <a:t>Will have the interface and ability to send and receive load rating information to and from BrM.</a:t>
            </a:r>
          </a:p>
          <a:p>
            <a:pPr marL="457200" lvl="1" indent="0">
              <a:buNone/>
            </a:pPr>
            <a:endParaRPr lang="en-US" sz="2000" dirty="0">
              <a:latin typeface="Segoe UI" panose="020B0502040204020203" pitchFamily="34" charset="0"/>
              <a:cs typeface="Segoe UI" panose="020B0502040204020203" pitchFamily="34" charset="0"/>
            </a:endParaRPr>
          </a:p>
        </p:txBody>
      </p:sp>
      <p:sp>
        <p:nvSpPr>
          <p:cNvPr id="6" name="Title 2"/>
          <p:cNvSpPr txBox="1">
            <a:spLocks/>
          </p:cNvSpPr>
          <p:nvPr/>
        </p:nvSpPr>
        <p:spPr>
          <a:xfrm>
            <a:off x="0" y="0"/>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AASHTOWare Bridge Integration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through Web Services</a:t>
            </a:r>
          </a:p>
        </p:txBody>
      </p:sp>
      <p:pic>
        <p:nvPicPr>
          <p:cNvPr id="3" name="Picture 2">
            <a:extLst>
              <a:ext uri="{FF2B5EF4-FFF2-40B4-BE49-F238E27FC236}">
                <a16:creationId xmlns:a16="http://schemas.microsoft.com/office/drawing/2014/main" id="{68B30FCB-7080-4D30-9D09-4585961BA823}"/>
              </a:ext>
            </a:extLst>
          </p:cNvPr>
          <p:cNvPicPr>
            <a:picLocks noChangeAspect="1"/>
          </p:cNvPicPr>
          <p:nvPr/>
        </p:nvPicPr>
        <p:blipFill>
          <a:blip r:embed="rId2">
            <a:alphaModFix/>
          </a:blip>
          <a:stretch>
            <a:fillRect/>
          </a:stretch>
        </p:blipFill>
        <p:spPr>
          <a:xfrm>
            <a:off x="3124200" y="1167310"/>
            <a:ext cx="3429000" cy="1247457"/>
          </a:xfrm>
          <a:prstGeom prst="rect">
            <a:avLst/>
          </a:prstGeom>
        </p:spPr>
      </p:pic>
    </p:spTree>
    <p:extLst>
      <p:ext uri="{BB962C8B-B14F-4D97-AF65-F5344CB8AC3E}">
        <p14:creationId xmlns:p14="http://schemas.microsoft.com/office/powerpoint/2010/main" val="29120083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1" y="0"/>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AASHTOWare Bridge Integration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through Web Services continued</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4" name="Content Placeholder 2">
            <a:extLst>
              <a:ext uri="{FF2B5EF4-FFF2-40B4-BE49-F238E27FC236}">
                <a16:creationId xmlns:a16="http://schemas.microsoft.com/office/drawing/2014/main" id="{A571A139-CC91-4C1D-A970-6D1ADC6B2FE7}"/>
              </a:ext>
            </a:extLst>
          </p:cNvPr>
          <p:cNvSpPr txBox="1">
            <a:spLocks/>
          </p:cNvSpPr>
          <p:nvPr/>
        </p:nvSpPr>
        <p:spPr>
          <a:xfrm>
            <a:off x="685800" y="1066800"/>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400" b="1" dirty="0">
                <a:latin typeface="Segoe UI" panose="020B0502040204020203" pitchFamily="34" charset="0"/>
                <a:cs typeface="Segoe UI" panose="020B0502040204020203" pitchFamily="34" charset="0"/>
              </a:rPr>
              <a:t>Redesigned data linkages</a:t>
            </a:r>
            <a:endParaRPr lang="en-US" sz="24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endParaRPr lang="en-US" sz="16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Existing Bridge Integration is a highly coupled solution requiring agency to merge BrM database with BrDR database</a:t>
            </a:r>
          </a:p>
          <a:p>
            <a:pPr lvl="1"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Both BrM and BrDR access the integrated database in production environment</a:t>
            </a:r>
          </a:p>
          <a:p>
            <a:pPr marL="457200" lvl="1" indent="0" fontAlgn="auto">
              <a:spcAft>
                <a:spcPts val="0"/>
              </a:spcAft>
              <a:buNone/>
            </a:pPr>
            <a:endParaRPr lang="en-US" sz="16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The redesigned data linkages provide a set of RESTful services that can be connected to from anywhere via HTTPS</a:t>
            </a:r>
          </a:p>
          <a:p>
            <a:pPr lvl="1" fontAlgn="auto">
              <a:spcAft>
                <a:spcPts val="0"/>
              </a:spcAft>
              <a:buFont typeface="Arial" panose="020B0604020202020204" pitchFamily="34" charset="0"/>
              <a:buChar char="•"/>
            </a:pPr>
            <a:r>
              <a:rPr lang="en-US" sz="2000" dirty="0">
                <a:latin typeface="Segoe UI" panose="020B0502040204020203" pitchFamily="34" charset="0"/>
                <a:cs typeface="Segoe UI" panose="020B0502040204020203" pitchFamily="34" charset="0"/>
              </a:rPr>
              <a:t>No longer needs to merge databases, information exchange is on-demand</a:t>
            </a:r>
          </a:p>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7503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FD6B3B-E3E9-4AAF-85A4-913346F7BA21}"/>
              </a:ext>
            </a:extLst>
          </p:cNvPr>
          <p:cNvSpPr txBox="1">
            <a:spLocks/>
          </p:cNvSpPr>
          <p:nvPr/>
        </p:nvSpPr>
        <p:spPr>
          <a:xfrm>
            <a:off x="0" y="0"/>
            <a:ext cx="9144000" cy="762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AASHTOWare Bridge Integration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a:ln>
                  <a:noFill/>
                </a:ln>
                <a:solidFill>
                  <a:schemeClr val="bg1">
                    <a:lumMod val="95000"/>
                  </a:schemeClr>
                </a:solidFill>
                <a:effectLst/>
                <a:uLnTx/>
                <a:uFillTx/>
                <a:latin typeface="Segoe UI Semibold" panose="020B0702040204020203" pitchFamily="34" charset="0"/>
                <a:ea typeface="+mj-ea"/>
                <a:cs typeface="Segoe UI Semibold" panose="020B0702040204020203" pitchFamily="34" charset="0"/>
              </a:rPr>
              <a:t>through Web Services continued</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solidFill>
                <a:srgbClr val="204C80"/>
              </a:solidFill>
              <a:effectLst/>
              <a:uLnTx/>
              <a:uFillTx/>
              <a:latin typeface="Segoe UI Semibold" panose="020B0702040204020203" pitchFamily="34" charset="0"/>
              <a:ea typeface="+mj-ea"/>
              <a:cs typeface="Segoe UI Semibold" panose="020B0702040204020203" pitchFamily="34" charset="0"/>
            </a:endParaRPr>
          </a:p>
        </p:txBody>
      </p:sp>
      <p:sp>
        <p:nvSpPr>
          <p:cNvPr id="4" name="Content Placeholder 2">
            <a:extLst>
              <a:ext uri="{FF2B5EF4-FFF2-40B4-BE49-F238E27FC236}">
                <a16:creationId xmlns:a16="http://schemas.microsoft.com/office/drawing/2014/main" id="{A571A139-CC91-4C1D-A970-6D1ADC6B2FE7}"/>
              </a:ext>
            </a:extLst>
          </p:cNvPr>
          <p:cNvSpPr txBox="1">
            <a:spLocks/>
          </p:cNvSpPr>
          <p:nvPr/>
        </p:nvSpPr>
        <p:spPr>
          <a:xfrm>
            <a:off x="685800" y="1166018"/>
            <a:ext cx="7772400"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400" b="1" dirty="0">
                <a:latin typeface="Segoe UI" panose="020B0502040204020203" pitchFamily="34" charset="0"/>
                <a:cs typeface="Segoe UI" panose="020B0502040204020203" pitchFamily="34" charset="0"/>
              </a:rPr>
              <a:t>Phase 2</a:t>
            </a:r>
            <a:endParaRPr lang="en-US" sz="24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endParaRPr lang="en-US" sz="16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Will implement a REST web service client within BrDR to consume the REST web services provided by BrM</a:t>
            </a:r>
          </a:p>
          <a:p>
            <a:pPr fontAlgn="auto">
              <a:spcAft>
                <a:spcPts val="0"/>
              </a:spcAft>
              <a:buFont typeface="Arial" panose="020B0604020202020204" pitchFamily="34" charset="0"/>
              <a:buChar char="•"/>
            </a:pPr>
            <a:endParaRPr lang="en-US" sz="12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All existing Bridge Integration features will be provided</a:t>
            </a:r>
          </a:p>
          <a:p>
            <a:pPr fontAlgn="auto">
              <a:spcAft>
                <a:spcPts val="0"/>
              </a:spcAft>
              <a:buFont typeface="Arial" panose="020B0604020202020204" pitchFamily="34" charset="0"/>
              <a:buChar char="•"/>
            </a:pPr>
            <a:endParaRPr lang="en-US" sz="12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Existing “Update BrM Rating Results” feature will be enhanced to support the BrM Load Rating Module</a:t>
            </a:r>
          </a:p>
          <a:p>
            <a:pPr fontAlgn="auto">
              <a:spcAft>
                <a:spcPts val="0"/>
              </a:spcAft>
              <a:buFont typeface="Arial" panose="020B0604020202020204" pitchFamily="34" charset="0"/>
              <a:buChar char="•"/>
            </a:pPr>
            <a:endParaRPr lang="en-US" sz="12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BrM NBI rating will be available in BrDR for timely and accurate decisions on performing load rating</a:t>
            </a:r>
          </a:p>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a:p>
            <a:pPr fontAlgn="auto">
              <a:spcAft>
                <a:spcPts val="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02018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chemeClr val="bg1"/>
                </a:solidFill>
                <a:latin typeface="Segoe UI Semibold" panose="020B0702040204020203" pitchFamily="34" charset="0"/>
                <a:cs typeface="Segoe UI Semibold" panose="020B0702040204020203" pitchFamily="34" charset="0"/>
              </a:rPr>
              <a:t>Pooled Fund Study - BIM</a:t>
            </a:r>
            <a:endParaRPr lang="en-US" sz="2800" dirty="0"/>
          </a:p>
        </p:txBody>
      </p:sp>
      <p:sp>
        <p:nvSpPr>
          <p:cNvPr id="3" name="Content Placeholder 2"/>
          <p:cNvSpPr>
            <a:spLocks noGrp="1"/>
          </p:cNvSpPr>
          <p:nvPr>
            <p:ph idx="1"/>
          </p:nvPr>
        </p:nvSpPr>
        <p:spPr/>
        <p:txBody>
          <a:bodyPr/>
          <a:lstStyle/>
          <a:p>
            <a:r>
              <a:rPr lang="en-US" dirty="0"/>
              <a:t>April 2019 AASHTOWare Bridge Task Force Meeting</a:t>
            </a:r>
          </a:p>
          <a:p>
            <a:pPr lvl="1"/>
            <a:r>
              <a:rPr lang="en-US" dirty="0"/>
              <a:t>HDR did a presentation on the project</a:t>
            </a:r>
          </a:p>
          <a:p>
            <a:pPr lvl="2"/>
            <a:r>
              <a:rPr lang="en-US" dirty="0"/>
              <a:t>Julia </a:t>
            </a:r>
            <a:r>
              <a:rPr lang="en-US" dirty="0" err="1"/>
              <a:t>Riveria</a:t>
            </a:r>
            <a:r>
              <a:rPr lang="en-US" dirty="0"/>
              <a:t> and John Reese</a:t>
            </a:r>
          </a:p>
          <a:p>
            <a:pPr lvl="1"/>
            <a:r>
              <a:rPr lang="en-US" dirty="0"/>
              <a:t>Our 2 contractors are participating in the Software Advisory Team</a:t>
            </a:r>
          </a:p>
          <a:p>
            <a:pPr lvl="1"/>
            <a:r>
              <a:rPr lang="en-US" dirty="0"/>
              <a:t>We are willing to continue to work with T-19</a:t>
            </a:r>
          </a:p>
        </p:txBody>
      </p:sp>
      <p:sp>
        <p:nvSpPr>
          <p:cNvPr id="4" name="Date Placeholder 3"/>
          <p:cNvSpPr>
            <a:spLocks noGrp="1"/>
          </p:cNvSpPr>
          <p:nvPr>
            <p:ph type="dt" sz="half" idx="2"/>
          </p:nvPr>
        </p:nvSpPr>
        <p:spPr/>
        <p:txBody>
          <a:bodyPr/>
          <a:lstStyle/>
          <a:p>
            <a:fld id="{928515A3-54D5-41A8-8D55-71F44A5A02D6}" type="datetime1">
              <a:rPr lang="en-US" smtClean="0"/>
              <a:t>06/23/2019</a:t>
            </a:fld>
            <a:endParaRPr lang="en-US" dirty="0"/>
          </a:p>
        </p:txBody>
      </p:sp>
      <p:sp>
        <p:nvSpPr>
          <p:cNvPr id="5" name="Slide Number Placeholder 4"/>
          <p:cNvSpPr>
            <a:spLocks noGrp="1"/>
          </p:cNvSpPr>
          <p:nvPr>
            <p:ph type="sldNum" sz="quarter" idx="4"/>
          </p:nvPr>
        </p:nvSpPr>
        <p:spPr/>
        <p:txBody>
          <a:bodyPr/>
          <a:lstStyle/>
          <a:p>
            <a:fld id="{C038B46D-69F0-6C4D-B6B2-D7AB4C0C657D}" type="slidenum">
              <a:rPr lang="en-US" smtClean="0"/>
              <a:pPr/>
              <a:t>7</a:t>
            </a:fld>
            <a:endParaRPr lang="en-US" dirty="0"/>
          </a:p>
        </p:txBody>
      </p:sp>
    </p:spTree>
    <p:extLst>
      <p:ext uri="{BB962C8B-B14F-4D97-AF65-F5344CB8AC3E}">
        <p14:creationId xmlns:p14="http://schemas.microsoft.com/office/powerpoint/2010/main" val="1198162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B6D1A-B4D6-4D0D-B820-2F7F24EC66BE}"/>
              </a:ext>
            </a:extLst>
          </p:cNvPr>
          <p:cNvSpPr>
            <a:spLocks noGrp="1"/>
          </p:cNvSpPr>
          <p:nvPr>
            <p:ph type="title"/>
          </p:nvPr>
        </p:nvSpPr>
        <p:spPr>
          <a:xfrm>
            <a:off x="916307" y="13317"/>
            <a:ext cx="7386445" cy="1400530"/>
          </a:xfrm>
        </p:spPr>
        <p:txBody>
          <a:bodyPr/>
          <a:lstStyle/>
          <a:p>
            <a:r>
              <a:rPr lang="en-US" sz="2900" dirty="0">
                <a:solidFill>
                  <a:schemeClr val="bg1"/>
                </a:solidFill>
                <a:latin typeface="Segoe UI Semibold" panose="020B0702040204020203" pitchFamily="34" charset="0"/>
                <a:cs typeface="Segoe UI Semibold" panose="020B0702040204020203" pitchFamily="34" charset="0"/>
              </a:rPr>
              <a:t>Other Data integration endeavors</a:t>
            </a:r>
          </a:p>
        </p:txBody>
      </p:sp>
      <p:sp>
        <p:nvSpPr>
          <p:cNvPr id="3" name="Content Placeholder 2">
            <a:extLst>
              <a:ext uri="{FF2B5EF4-FFF2-40B4-BE49-F238E27FC236}">
                <a16:creationId xmlns:a16="http://schemas.microsoft.com/office/drawing/2014/main" id="{4EFD5329-D32B-49D0-9C29-88909AE1B556}"/>
              </a:ext>
            </a:extLst>
          </p:cNvPr>
          <p:cNvSpPr>
            <a:spLocks noGrp="1"/>
          </p:cNvSpPr>
          <p:nvPr>
            <p:ph idx="1"/>
          </p:nvPr>
        </p:nvSpPr>
        <p:spPr>
          <a:xfrm>
            <a:off x="762000" y="1676400"/>
            <a:ext cx="7475052" cy="4195481"/>
          </a:xfrm>
        </p:spPr>
        <p:txBody>
          <a:bodyPr>
            <a:noAutofit/>
          </a:bodyPr>
          <a:lstStyle/>
          <a:p>
            <a:r>
              <a:rPr lang="en-US" sz="2800" dirty="0" err="1"/>
              <a:t>BrDR</a:t>
            </a:r>
            <a:r>
              <a:rPr lang="en-US" sz="2800" dirty="0"/>
              <a:t> - FHWA Bridge Information Modeling Standardization (HIF-16-011)</a:t>
            </a:r>
          </a:p>
          <a:p>
            <a:pPr lvl="1"/>
            <a:r>
              <a:rPr lang="en-US" sz="2600" dirty="0"/>
              <a:t>Evaluated AASHTOWare IFC Bridge Converter</a:t>
            </a:r>
          </a:p>
          <a:p>
            <a:pPr lvl="1"/>
            <a:r>
              <a:rPr lang="en-US" sz="2600" dirty="0"/>
              <a:t>Extracted </a:t>
            </a:r>
            <a:r>
              <a:rPr lang="en-US" sz="2600" dirty="0" err="1"/>
              <a:t>BrDR</a:t>
            </a:r>
            <a:r>
              <a:rPr lang="en-US" sz="2600" dirty="0"/>
              <a:t> data and created a model</a:t>
            </a:r>
          </a:p>
        </p:txBody>
      </p:sp>
      <p:sp>
        <p:nvSpPr>
          <p:cNvPr id="4" name="Slide Number Placeholder 3">
            <a:extLst>
              <a:ext uri="{FF2B5EF4-FFF2-40B4-BE49-F238E27FC236}">
                <a16:creationId xmlns:a16="http://schemas.microsoft.com/office/drawing/2014/main" id="{432BF446-99D0-4242-BF17-5448C941DD9E}"/>
              </a:ext>
            </a:extLst>
          </p:cNvPr>
          <p:cNvSpPr>
            <a:spLocks noGrp="1"/>
          </p:cNvSpPr>
          <p:nvPr>
            <p:ph type="sldNum" sz="quarter" idx="12"/>
          </p:nvPr>
        </p:nvSpPr>
        <p:spPr/>
        <p:txBody>
          <a:bodyPr/>
          <a:lstStyle/>
          <a:p>
            <a:fld id="{D57F1E4F-1CFF-5643-939E-02111984F565}" type="slidenum">
              <a:rPr lang="en-US" smtClean="0"/>
              <a:t>8</a:t>
            </a:fld>
            <a:endParaRPr lang="en-US" dirty="0"/>
          </a:p>
        </p:txBody>
      </p:sp>
    </p:spTree>
    <p:extLst>
      <p:ext uri="{BB962C8B-B14F-4D97-AF65-F5344CB8AC3E}">
        <p14:creationId xmlns:p14="http://schemas.microsoft.com/office/powerpoint/2010/main" val="4210733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B6D1A-B4D6-4D0D-B820-2F7F24EC66BE}"/>
              </a:ext>
            </a:extLst>
          </p:cNvPr>
          <p:cNvSpPr>
            <a:spLocks noGrp="1"/>
          </p:cNvSpPr>
          <p:nvPr>
            <p:ph type="title"/>
          </p:nvPr>
        </p:nvSpPr>
        <p:spPr>
          <a:xfrm>
            <a:off x="916307" y="13317"/>
            <a:ext cx="7386445" cy="1400530"/>
          </a:xfrm>
        </p:spPr>
        <p:txBody>
          <a:bodyPr/>
          <a:lstStyle/>
          <a:p>
            <a:r>
              <a:rPr lang="en-US" sz="2900" dirty="0">
                <a:solidFill>
                  <a:schemeClr val="bg1"/>
                </a:solidFill>
                <a:latin typeface="Segoe UI Semibold" panose="020B0702040204020203" pitchFamily="34" charset="0"/>
                <a:cs typeface="Segoe UI Semibold" panose="020B0702040204020203" pitchFamily="34" charset="0"/>
              </a:rPr>
              <a:t>Other Data integration endeavors</a:t>
            </a:r>
          </a:p>
        </p:txBody>
      </p:sp>
      <p:sp>
        <p:nvSpPr>
          <p:cNvPr id="3" name="Content Placeholder 2">
            <a:extLst>
              <a:ext uri="{FF2B5EF4-FFF2-40B4-BE49-F238E27FC236}">
                <a16:creationId xmlns:a16="http://schemas.microsoft.com/office/drawing/2014/main" id="{4EFD5329-D32B-49D0-9C29-88909AE1B556}"/>
              </a:ext>
            </a:extLst>
          </p:cNvPr>
          <p:cNvSpPr>
            <a:spLocks noGrp="1"/>
          </p:cNvSpPr>
          <p:nvPr>
            <p:ph idx="1"/>
          </p:nvPr>
        </p:nvSpPr>
        <p:spPr>
          <a:xfrm>
            <a:off x="762000" y="1676400"/>
            <a:ext cx="7475052" cy="4195481"/>
          </a:xfrm>
        </p:spPr>
        <p:txBody>
          <a:bodyPr>
            <a:noAutofit/>
          </a:bodyPr>
          <a:lstStyle/>
          <a:p>
            <a:r>
              <a:rPr lang="en-US" sz="2800" dirty="0"/>
              <a:t>WIS DOT had a project to extract data from AASHTOWare Bridge Rating and created an IFC file that was then used to import into 3 different software packages.</a:t>
            </a:r>
            <a:endParaRPr lang="en-US" sz="2600" dirty="0"/>
          </a:p>
        </p:txBody>
      </p:sp>
      <p:sp>
        <p:nvSpPr>
          <p:cNvPr id="4" name="Slide Number Placeholder 3">
            <a:extLst>
              <a:ext uri="{FF2B5EF4-FFF2-40B4-BE49-F238E27FC236}">
                <a16:creationId xmlns:a16="http://schemas.microsoft.com/office/drawing/2014/main" id="{432BF446-99D0-4242-BF17-5448C941DD9E}"/>
              </a:ext>
            </a:extLst>
          </p:cNvPr>
          <p:cNvSpPr>
            <a:spLocks noGrp="1"/>
          </p:cNvSpPr>
          <p:nvPr>
            <p:ph type="sldNum" sz="quarter" idx="12"/>
          </p:nvPr>
        </p:nvSpPr>
        <p:spPr/>
        <p:txBody>
          <a:bodyPr/>
          <a:lstStyle/>
          <a:p>
            <a:fld id="{D57F1E4F-1CFF-5643-939E-02111984F565}" type="slidenum">
              <a:rPr lang="en-US" smtClean="0"/>
              <a:t>9</a:t>
            </a:fld>
            <a:endParaRPr lang="en-US" dirty="0"/>
          </a:p>
        </p:txBody>
      </p:sp>
    </p:spTree>
    <p:extLst>
      <p:ext uri="{BB962C8B-B14F-4D97-AF65-F5344CB8AC3E}">
        <p14:creationId xmlns:p14="http://schemas.microsoft.com/office/powerpoint/2010/main" val="1935472070"/>
      </p:ext>
    </p:extLst>
  </p:cSld>
  <p:clrMapOvr>
    <a:masterClrMapping/>
  </p:clrMapOvr>
</p:sld>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5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2500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25000" smtClean="0">
            <a:ln>
              <a:noFill/>
            </a:ln>
            <a:solidFill>
              <a:schemeClr val="tx1"/>
            </a:solidFill>
            <a:effectLst/>
            <a:latin typeface="Arial" charset="0"/>
          </a:defRPr>
        </a:defPPr>
      </a:lstStyle>
    </a:lnDef>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2500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25000" smtClean="0">
            <a:ln>
              <a:noFill/>
            </a:ln>
            <a:solidFill>
              <a:schemeClr val="tx1"/>
            </a:solidFill>
            <a:effectLst/>
            <a:latin typeface="Arial" charset="0"/>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A51783C5C6F14286F508EA3C7C55E8" ma:contentTypeVersion="0" ma:contentTypeDescription="Create a new document." ma:contentTypeScope="" ma:versionID="0fe7b613252c4855816dac0fa4bd7e31">
  <xsd:schema xmlns:xsd="http://www.w3.org/2001/XMLSchema" xmlns:xs="http://www.w3.org/2001/XMLSchema" xmlns:p="http://schemas.microsoft.com/office/2006/metadata/properties" targetNamespace="http://schemas.microsoft.com/office/2006/metadata/properties" ma:root="true" ma:fieldsID="0ac3a7447a7246b5c45829a245a11fa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AF2B3D-B10E-4830-8299-57C781C228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0EB602B2-EF27-4357-B111-1856F79347C2}">
  <ds:schemaRefs>
    <ds:schemaRef ds:uri="http://schemas.microsoft.com/sharepoint/v3/contenttype/forms"/>
  </ds:schemaRefs>
</ds:datastoreItem>
</file>

<file path=customXml/itemProps3.xml><?xml version="1.0" encoding="utf-8"?>
<ds:datastoreItem xmlns:ds="http://schemas.openxmlformats.org/officeDocument/2006/customXml" ds:itemID="{C6687713-A1B7-4EA0-B576-5E049EAC44F7}">
  <ds:schemaRefs>
    <ds:schemaRef ds:uri="http://purl.org/dc/dcmitype/"/>
    <ds:schemaRef ds:uri="http://schemas.microsoft.com/office/2006/documentManagement/types"/>
    <ds:schemaRef ds:uri="http://purl.org/dc/elements/1.1/"/>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08 SCOBS Pontis only</Template>
  <TotalTime>11943</TotalTime>
  <Words>1395</Words>
  <Application>Microsoft Office PowerPoint</Application>
  <PresentationFormat>On-screen Show (4:3)</PresentationFormat>
  <Paragraphs>253</Paragraphs>
  <Slides>32</Slides>
  <Notes>11</Notes>
  <HiddenSlides>1</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32</vt:i4>
      </vt:variant>
    </vt:vector>
  </HeadingPairs>
  <TitlesOfParts>
    <vt:vector size="45" baseType="lpstr">
      <vt:lpstr>Arial</vt:lpstr>
      <vt:lpstr>Calibri</vt:lpstr>
      <vt:lpstr>Calibri Light</vt:lpstr>
      <vt:lpstr>Century Gothic</vt:lpstr>
      <vt:lpstr>Segoe UI</vt:lpstr>
      <vt:lpstr>Segoe UI Historic</vt:lpstr>
      <vt:lpstr>Segoe UI Semibold</vt:lpstr>
      <vt:lpstr>Wingdings</vt:lpstr>
      <vt:lpstr>Wingdings 3</vt:lpstr>
      <vt:lpstr>5_Default Design</vt:lpstr>
      <vt:lpstr>3_Default Design</vt:lpstr>
      <vt:lpstr>Office Theme</vt:lpstr>
      <vt:lpstr>Ion</vt:lpstr>
      <vt:lpstr>AASHTOWare Bridge Update – T-19 </vt:lpstr>
      <vt:lpstr>PowerPoint Presentation</vt:lpstr>
      <vt:lpstr>PowerPoint Presentation</vt:lpstr>
      <vt:lpstr>PowerPoint Presentation</vt:lpstr>
      <vt:lpstr>PowerPoint Presentation</vt:lpstr>
      <vt:lpstr>PowerPoint Presentation</vt:lpstr>
      <vt:lpstr>Pooled Fund Study - BIM</vt:lpstr>
      <vt:lpstr>Other Data integration endeavors</vt:lpstr>
      <vt:lpstr>Other Data integration endeavors</vt:lpstr>
      <vt:lpstr>   B-03-29  Constructivity</vt:lpstr>
      <vt:lpstr>   B-03-29  Autodesk Revit</vt:lpstr>
      <vt:lpstr>   B-03-29  Bentley MicroStation</vt:lpstr>
      <vt:lpstr>PowerPoint Presentation</vt:lpstr>
      <vt:lpstr>PowerPoint Presentation</vt:lpstr>
      <vt:lpstr>PowerPoint Presentation</vt:lpstr>
      <vt:lpstr>PowerPoint Presentation</vt:lpstr>
      <vt:lpstr>PowerPoint Presentation</vt:lpstr>
      <vt:lpstr>PowerPoint Presentation</vt:lpstr>
      <vt:lpstr>BrDR - What is regression testing?</vt:lpstr>
      <vt:lpstr>What is regression testing?</vt:lpstr>
      <vt:lpstr>What is regression testing?</vt:lpstr>
      <vt:lpstr>BrDR Regression Comparison Tool</vt:lpstr>
      <vt:lpstr>BrDR – Tabular Results</vt:lpstr>
      <vt:lpstr>BrDR – Graphical Results</vt:lpstr>
      <vt:lpstr>BrDR – Modernization</vt:lpstr>
      <vt:lpstr>BrDR – Modernization – since last year</vt:lpstr>
      <vt:lpstr>BrDR – Modernization – Coming Soon</vt:lpstr>
      <vt:lpstr>BrDR – Modernization – Coming Soon</vt:lpstr>
      <vt:lpstr>User Group Training Meetings</vt:lpstr>
      <vt:lpstr>Task Force members</vt:lpstr>
      <vt:lpstr>PowerPoint Presentation</vt:lpstr>
      <vt:lpstr>PowerPoint Presentation</vt:lpstr>
    </vt:vector>
  </TitlesOfParts>
  <Company>PDT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Update</dc:title>
  <dc:creator>Herman Lee;Thompson, Todd</dc:creator>
  <cp:lastModifiedBy>Thompson, Todd</cp:lastModifiedBy>
  <cp:revision>782</cp:revision>
  <cp:lastPrinted>2019-06-19T14:27:15Z</cp:lastPrinted>
  <dcterms:created xsi:type="dcterms:W3CDTF">2009-06-07T15:24:57Z</dcterms:created>
  <dcterms:modified xsi:type="dcterms:W3CDTF">2019-06-24T02:10:35Z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0x01010029A51783C5C6F14286F508EA3C7C55E8</vt:lpwstr>
  </property>
</Properties>
</file>