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97" autoAdjust="0"/>
    <p:restoredTop sz="66068" autoAdjust="0"/>
  </p:normalViewPr>
  <p:slideViewPr>
    <p:cSldViewPr snapToGrid="0">
      <p:cViewPr>
        <p:scale>
          <a:sx n="66" d="100"/>
          <a:sy n="66" d="100"/>
        </p:scale>
        <p:origin x="1470" y="-312"/>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50" tIns="48325" rIns="96650" bIns="48325" anchor="t" anchorCtr="0"/>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50" tIns="48325" rIns="96650" bIns="48325" anchor="t" anchorCtr="0"/>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5"/>
            <a:ext cx="3169920" cy="481726"/>
          </a:xfrm>
          <a:prstGeom prst="rect">
            <a:avLst/>
          </a:prstGeom>
          <a:noFill/>
          <a:ln>
            <a:noFill/>
          </a:ln>
        </p:spPr>
        <p:txBody>
          <a:bodyPr spcFirstLastPara="1" wrap="square" lIns="96650" tIns="48325" rIns="96650" bIns="48325" anchor="b" anchorCtr="0"/>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55065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87" name="Google Shape;87;p1: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a:t>
            </a:fld>
            <a:endParaRPr/>
          </a:p>
        </p:txBody>
      </p:sp>
    </p:spTree>
    <p:extLst>
      <p:ext uri="{BB962C8B-B14F-4D97-AF65-F5344CB8AC3E}">
        <p14:creationId xmlns:p14="http://schemas.microsoft.com/office/powerpoint/2010/main" val="270348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0: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5600 West over UPRR is our second endeavor in </a:t>
            </a:r>
            <a:r>
              <a:rPr lang="en-US" dirty="0" smtClean="0"/>
              <a:t>Digital</a:t>
            </a:r>
            <a:r>
              <a:rPr lang="en-US" baseline="0" dirty="0" smtClean="0"/>
              <a:t> Delivery</a:t>
            </a:r>
            <a:r>
              <a:rPr lang="en-US" dirty="0" smtClean="0"/>
              <a:t>. Michael</a:t>
            </a:r>
            <a:r>
              <a:rPr lang="en-US" baseline="0" dirty="0" smtClean="0"/>
              <a:t> Baker International is Designer and Construction Support. </a:t>
            </a:r>
            <a:r>
              <a:rPr lang="en-US" baseline="0" dirty="0" smtClean="0"/>
              <a:t> HDR is reviewer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Delivery method is design bid 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Design is complete.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Ready to advertise, were planning on being in construction by now. However, coordination with RR is ongoing</a:t>
            </a:r>
            <a:r>
              <a:rPr lang="en-US" dirty="0" smtClean="0"/>
              <a:t>. (Hoped</a:t>
            </a:r>
            <a:r>
              <a:rPr lang="en-US" baseline="0" dirty="0" smtClean="0"/>
              <a:t> to be in construction right now)</a:t>
            </a:r>
            <a:endParaRPr dirty="0"/>
          </a:p>
        </p:txBody>
      </p:sp>
      <p:sp>
        <p:nvSpPr>
          <p:cNvPr id="196" name="Google Shape;196;p10: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1074512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1: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p1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The 5600 West RR crossing is currently an at grade crossing. </a:t>
            </a:r>
            <a:endParaRPr/>
          </a:p>
          <a:p>
            <a:pPr marL="0" lvl="0" indent="0" algn="l" rtl="0">
              <a:spcBef>
                <a:spcPts val="0"/>
              </a:spcBef>
              <a:spcAft>
                <a:spcPts val="0"/>
              </a:spcAft>
              <a:buNone/>
            </a:pPr>
            <a:endParaRPr/>
          </a:p>
          <a:p>
            <a:pPr marL="0" lvl="0" indent="0" algn="l" rtl="0">
              <a:spcBef>
                <a:spcPts val="0"/>
              </a:spcBef>
              <a:spcAft>
                <a:spcPts val="0"/>
              </a:spcAft>
              <a:buNone/>
            </a:pPr>
            <a:r>
              <a:rPr lang="en-US"/>
              <a:t>The new structure over the RR will accommodate the current RR lines as well as future lines for an intermodal hub.</a:t>
            </a:r>
            <a:endParaRPr/>
          </a:p>
          <a:p>
            <a:pPr marL="0" lvl="0" indent="0" algn="l" rtl="0">
              <a:spcBef>
                <a:spcPts val="0"/>
              </a:spcBef>
              <a:spcAft>
                <a:spcPts val="0"/>
              </a:spcAft>
              <a:buNone/>
            </a:pPr>
            <a:endParaRPr/>
          </a:p>
          <a:p>
            <a:pPr marL="0" lvl="0" indent="0" algn="l" rtl="0">
              <a:spcBef>
                <a:spcPts val="0"/>
              </a:spcBef>
              <a:spcAft>
                <a:spcPts val="0"/>
              </a:spcAft>
              <a:buNone/>
            </a:pPr>
            <a:r>
              <a:rPr lang="en-US"/>
              <a:t>Structure will be a multi-span pre-stressed concrete girder.</a:t>
            </a:r>
            <a:endParaRPr/>
          </a:p>
        </p:txBody>
      </p:sp>
      <p:sp>
        <p:nvSpPr>
          <p:cNvPr id="209" name="Google Shape;209;p11: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1859979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2: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Took a plan sheet and went through with the Contractor to determine what information they needed.</a:t>
            </a:r>
            <a:endParaRPr dirty="0"/>
          </a:p>
          <a:p>
            <a:pPr marL="0" marR="0" lvl="0" indent="0" algn="l" rtl="0">
              <a:lnSpc>
                <a:spcPct val="100000"/>
              </a:lnSpc>
              <a:spcBef>
                <a:spcPts val="0"/>
              </a:spcBef>
              <a:spcAft>
                <a:spcPts val="0"/>
              </a:spcAft>
              <a:buClr>
                <a:schemeClr val="dk1"/>
              </a:buClr>
              <a:buSzPts val="1200"/>
              <a:buFont typeface="Calibri"/>
              <a:buNone/>
            </a:pPr>
            <a:r>
              <a:rPr lang="en-US" dirty="0" smtClean="0"/>
              <a:t>This helped</a:t>
            </a:r>
            <a:r>
              <a:rPr lang="en-US" baseline="0" dirty="0" smtClean="0"/>
              <a:t> us distinguish between information that we </a:t>
            </a:r>
            <a:r>
              <a:rPr lang="en-US" dirty="0" smtClean="0"/>
              <a:t>want and need and distinguished it from what the contractor needs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Traditional delivery vs</a:t>
            </a:r>
            <a:r>
              <a:rPr lang="en-US" dirty="0" smtClean="0"/>
              <a:t>.</a:t>
            </a:r>
            <a:r>
              <a:rPr lang="en-US" baseline="0" dirty="0" smtClean="0"/>
              <a:t> Digital Delivery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Green – </a:t>
            </a:r>
            <a:r>
              <a:rPr lang="en-US" dirty="0" smtClean="0"/>
              <a:t>Needed information.  i.e. remove existing structure Convey </a:t>
            </a:r>
            <a:r>
              <a:rPr lang="en-US" dirty="0"/>
              <a:t>in model or by some other means</a:t>
            </a:r>
            <a:endParaRPr dirty="0"/>
          </a:p>
          <a:p>
            <a:pPr marL="0" lvl="0" indent="0" algn="l" rtl="0">
              <a:spcBef>
                <a:spcPts val="0"/>
              </a:spcBef>
              <a:spcAft>
                <a:spcPts val="0"/>
              </a:spcAft>
              <a:buNone/>
            </a:pPr>
            <a:r>
              <a:rPr lang="en-US" dirty="0"/>
              <a:t>Yellow – include in the </a:t>
            </a:r>
            <a:r>
              <a:rPr lang="en-US" dirty="0" smtClean="0"/>
              <a:t>model </a:t>
            </a:r>
            <a:r>
              <a:rPr lang="en-US" dirty="0"/>
              <a:t>i.e. material properties, dimensions</a:t>
            </a:r>
            <a:endParaRPr dirty="0"/>
          </a:p>
          <a:p>
            <a:pPr marL="0" lvl="0" indent="0" algn="l" rtl="0">
              <a:spcBef>
                <a:spcPts val="0"/>
              </a:spcBef>
              <a:spcAft>
                <a:spcPts val="0"/>
              </a:spcAft>
              <a:buNone/>
            </a:pPr>
            <a:r>
              <a:rPr lang="en-US" dirty="0"/>
              <a:t>Red – Not needed by </a:t>
            </a:r>
            <a:r>
              <a:rPr lang="en-US" dirty="0" smtClean="0"/>
              <a:t>Contractor (Design information, i.e.</a:t>
            </a:r>
            <a:r>
              <a:rPr lang="en-US" baseline="0" dirty="0" smtClean="0"/>
              <a:t> load ratings etc.</a:t>
            </a:r>
            <a:r>
              <a:rPr lang="en-US" dirty="0" smtClean="0"/>
              <a:t>), </a:t>
            </a:r>
            <a:r>
              <a:rPr lang="en-US" dirty="0"/>
              <a:t>moved all notes to General notes sheet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21" name="Google Shape;221;p12: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2476998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3: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Went </a:t>
            </a:r>
            <a:r>
              <a:rPr lang="en-US" dirty="0" smtClean="0"/>
              <a:t>through </a:t>
            </a:r>
            <a:r>
              <a:rPr lang="en-US" dirty="0"/>
              <a:t>a discovery process to determine how information would be conveyed</a:t>
            </a:r>
            <a:r>
              <a:rPr lang="en-US" dirty="0" smtClean="0"/>
              <a:t>.</a:t>
            </a:r>
          </a:p>
          <a:p>
            <a:pPr marL="0" lvl="0" indent="0" algn="l" rtl="0">
              <a:spcBef>
                <a:spcPts val="0"/>
              </a:spcBef>
              <a:spcAft>
                <a:spcPts val="0"/>
              </a:spcAft>
              <a:buNone/>
            </a:pPr>
            <a:endParaRPr lang="en-US" dirty="0" smtClean="0"/>
          </a:p>
          <a:p>
            <a:r>
              <a:rPr lang="en-US" baseline="0" dirty="0" smtClean="0"/>
              <a:t>Attachment, shown </a:t>
            </a:r>
            <a:r>
              <a:rPr lang="en-US" baseline="0" dirty="0" smtClean="0"/>
              <a:t>geometrically, </a:t>
            </a:r>
            <a:r>
              <a:rPr lang="en-US" baseline="0" dirty="0" smtClean="0"/>
              <a:t>or data</a:t>
            </a:r>
          </a:p>
          <a:p>
            <a:endParaRPr lang="en-US" baseline="0" dirty="0" smtClean="0"/>
          </a:p>
          <a:p>
            <a:r>
              <a:rPr lang="en-US" baseline="0" dirty="0" smtClean="0"/>
              <a:t>First shot at setting </a:t>
            </a:r>
            <a:r>
              <a:rPr lang="en-US" baseline="0" dirty="0" smtClean="0"/>
              <a:t>standards</a:t>
            </a:r>
            <a:r>
              <a:rPr lang="en-US" baseline="0" dirty="0" smtClean="0"/>
              <a:t>.</a:t>
            </a:r>
          </a:p>
          <a:p>
            <a:pPr marL="0" lvl="0" indent="0" algn="l" rtl="0">
              <a:spcBef>
                <a:spcPts val="0"/>
              </a:spcBef>
              <a:spcAft>
                <a:spcPts val="0"/>
              </a:spcAft>
              <a:buNone/>
            </a:pPr>
            <a:endParaRPr dirty="0"/>
          </a:p>
        </p:txBody>
      </p:sp>
      <p:sp>
        <p:nvSpPr>
          <p:cNvPr id="232" name="Google Shape;232;p13: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3111958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4: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Model development thought of as a four step process.</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Solids model </a:t>
            </a:r>
            <a:r>
              <a:rPr lang="en-US" dirty="0" smtClean="0"/>
              <a:t>creation, detailing,</a:t>
            </a:r>
            <a:r>
              <a:rPr lang="en-US" baseline="0" dirty="0" smtClean="0"/>
              <a:t> applying attributes, and publishing the model.</a:t>
            </a:r>
            <a:endParaRPr lang="en-US" baseline="0" dirty="0" smtClean="0"/>
          </a:p>
          <a:p>
            <a:pPr marL="0" lvl="0" indent="0" algn="l" rtl="0">
              <a:spcBef>
                <a:spcPts val="0"/>
              </a:spcBef>
              <a:spcAft>
                <a:spcPts val="0"/>
              </a:spcAft>
              <a:buNone/>
            </a:pPr>
            <a:endParaRPr lang="en-US" baseline="0" dirty="0" smtClean="0"/>
          </a:p>
          <a:p>
            <a:pPr marL="0" lvl="0" indent="0" algn="l" rtl="0">
              <a:spcBef>
                <a:spcPts val="0"/>
              </a:spcBef>
              <a:spcAft>
                <a:spcPts val="0"/>
              </a:spcAft>
              <a:buNone/>
            </a:pPr>
            <a:r>
              <a:rPr lang="en-US" baseline="0" dirty="0" smtClean="0"/>
              <a:t>Will go a little more in detail on these items in the next few slides.</a:t>
            </a:r>
            <a:endParaRPr dirty="0"/>
          </a:p>
        </p:txBody>
      </p:sp>
      <p:sp>
        <p:nvSpPr>
          <p:cNvPr id="243" name="Google Shape;243;p14: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1384304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5: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This was done in Bentley OBM</a:t>
            </a:r>
            <a:endParaRPr/>
          </a:p>
          <a:p>
            <a:pPr marL="0" lvl="0" indent="0" algn="l" rtl="0">
              <a:spcBef>
                <a:spcPts val="0"/>
              </a:spcBef>
              <a:spcAft>
                <a:spcPts val="0"/>
              </a:spcAft>
              <a:buNone/>
            </a:pPr>
            <a:endParaRPr/>
          </a:p>
          <a:p>
            <a:pPr marL="228600" lvl="0" indent="-228600" algn="l" rtl="0">
              <a:spcBef>
                <a:spcPts val="0"/>
              </a:spcBef>
              <a:spcAft>
                <a:spcPts val="0"/>
              </a:spcAft>
              <a:buClr>
                <a:schemeClr val="dk1"/>
              </a:buClr>
              <a:buSzPts val="1200"/>
              <a:buFont typeface="Calibri"/>
              <a:buAutoNum type="arabicPeriod"/>
            </a:pPr>
            <a:r>
              <a:rPr lang="en-US"/>
              <a:t>Build geometry of bridge by 3D solid elements</a:t>
            </a:r>
            <a:endParaRPr/>
          </a:p>
          <a:p>
            <a:pPr marL="228600" lvl="0" indent="-228600" algn="l" rtl="0">
              <a:spcBef>
                <a:spcPts val="0"/>
              </a:spcBef>
              <a:spcAft>
                <a:spcPts val="0"/>
              </a:spcAft>
              <a:buClr>
                <a:schemeClr val="dk1"/>
              </a:buClr>
              <a:buSzPts val="1200"/>
              <a:buFont typeface="Calibri"/>
              <a:buAutoNum type="arabicPeriod"/>
            </a:pPr>
            <a:r>
              <a:rPr lang="en-US"/>
              <a:t>Modify elements to ensure correct geometry as designed</a:t>
            </a:r>
            <a:endParaRPr/>
          </a:p>
          <a:p>
            <a:pPr marL="228600" lvl="0" indent="-228600" algn="l" rtl="0">
              <a:spcBef>
                <a:spcPts val="0"/>
              </a:spcBef>
              <a:spcAft>
                <a:spcPts val="0"/>
              </a:spcAft>
              <a:buClr>
                <a:schemeClr val="dk1"/>
              </a:buClr>
              <a:buSzPts val="1200"/>
              <a:buFont typeface="Calibri"/>
              <a:buAutoNum type="arabicPeriod"/>
            </a:pPr>
            <a:r>
              <a:rPr lang="en-US"/>
              <a:t>Elements have no intelligence other than basic shape and size</a:t>
            </a:r>
            <a:endParaRPr/>
          </a:p>
          <a:p>
            <a:pPr marL="0" lvl="0" indent="0" algn="l" rtl="0">
              <a:spcBef>
                <a:spcPts val="0"/>
              </a:spcBef>
              <a:spcAft>
                <a:spcPts val="0"/>
              </a:spcAft>
              <a:buNone/>
            </a:pPr>
            <a:endParaRPr/>
          </a:p>
        </p:txBody>
      </p:sp>
      <p:sp>
        <p:nvSpPr>
          <p:cNvPr id="263" name="Google Shape;263;p15: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15</a:t>
            </a:fld>
            <a:endParaRPr/>
          </a:p>
        </p:txBody>
      </p:sp>
    </p:spTree>
    <p:extLst>
      <p:ext uri="{BB962C8B-B14F-4D97-AF65-F5344CB8AC3E}">
        <p14:creationId xmlns:p14="http://schemas.microsoft.com/office/powerpoint/2010/main" val="4221172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6: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1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228600" lvl="0" indent="-228600" algn="l" rtl="0">
              <a:spcBef>
                <a:spcPts val="0"/>
              </a:spcBef>
              <a:spcAft>
                <a:spcPts val="0"/>
              </a:spcAft>
              <a:buClr>
                <a:schemeClr val="dk1"/>
              </a:buClr>
              <a:buSzPts val="1200"/>
              <a:buFont typeface="Calibri"/>
              <a:buAutoNum type="arabicPeriod"/>
            </a:pPr>
            <a:r>
              <a:rPr lang="en-US" dirty="0"/>
              <a:t>Use Solids model as guidelines for reinforcement location </a:t>
            </a:r>
            <a:endParaRPr dirty="0"/>
          </a:p>
          <a:p>
            <a:pPr marL="228600" lvl="0" indent="-228600" algn="l" rtl="0">
              <a:spcBef>
                <a:spcPts val="0"/>
              </a:spcBef>
              <a:spcAft>
                <a:spcPts val="0"/>
              </a:spcAft>
              <a:buClr>
                <a:schemeClr val="dk1"/>
              </a:buClr>
              <a:buSzPts val="1200"/>
              <a:buFont typeface="Calibri"/>
              <a:buAutoNum type="arabicPeriod"/>
            </a:pPr>
            <a:r>
              <a:rPr lang="en-US" dirty="0"/>
              <a:t>Apply reinforcement or any additional detailing such as welds and bolt patterns to detail </a:t>
            </a:r>
            <a:r>
              <a:rPr lang="en-US" dirty="0" smtClean="0"/>
              <a:t>model (</a:t>
            </a:r>
            <a:r>
              <a:rPr lang="en-US" dirty="0" err="1" smtClean="0"/>
              <a:t>ProStructures</a:t>
            </a:r>
            <a:r>
              <a:rPr lang="en-US" dirty="0" smtClean="0"/>
              <a:t>).</a:t>
            </a:r>
            <a:endParaRPr dirty="0"/>
          </a:p>
          <a:p>
            <a:pPr marL="228600" lvl="0" indent="-228600" algn="l" rtl="0">
              <a:spcBef>
                <a:spcPts val="0"/>
              </a:spcBef>
              <a:spcAft>
                <a:spcPts val="0"/>
              </a:spcAft>
              <a:buClr>
                <a:schemeClr val="dk1"/>
              </a:buClr>
              <a:buSzPts val="1200"/>
              <a:buFont typeface="Calibri"/>
              <a:buAutoNum type="arabicPeriod"/>
            </a:pPr>
            <a:r>
              <a:rPr lang="en-US" dirty="0"/>
              <a:t>Elements are similar to solids model elements (no intelligence)</a:t>
            </a:r>
            <a:endParaRPr dirty="0"/>
          </a:p>
          <a:p>
            <a:pPr marL="0" lvl="0" indent="0" algn="l" rtl="0">
              <a:spcBef>
                <a:spcPts val="0"/>
              </a:spcBef>
              <a:spcAft>
                <a:spcPts val="0"/>
              </a:spcAft>
              <a:buNone/>
            </a:pPr>
            <a:endParaRPr dirty="0"/>
          </a:p>
        </p:txBody>
      </p:sp>
      <p:sp>
        <p:nvSpPr>
          <p:cNvPr id="275" name="Google Shape;275;p16: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747916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7: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228600" lvl="0" indent="-228600" algn="l" rtl="0">
              <a:spcBef>
                <a:spcPts val="0"/>
              </a:spcBef>
              <a:spcAft>
                <a:spcPts val="0"/>
              </a:spcAft>
              <a:buClr>
                <a:schemeClr val="dk1"/>
              </a:buClr>
              <a:buSzPts val="1200"/>
              <a:buFont typeface="Calibri"/>
              <a:buAutoNum type="arabicPeriod"/>
            </a:pPr>
            <a:r>
              <a:rPr lang="en-US" dirty="0"/>
              <a:t>Apply attributes and attachments to solids and detail model</a:t>
            </a:r>
            <a:endParaRPr dirty="0"/>
          </a:p>
          <a:p>
            <a:pPr marL="228600" lvl="0" indent="-228600" algn="l" rtl="0">
              <a:spcBef>
                <a:spcPts val="0"/>
              </a:spcBef>
              <a:spcAft>
                <a:spcPts val="0"/>
              </a:spcAft>
              <a:buClr>
                <a:schemeClr val="dk1"/>
              </a:buClr>
              <a:buSzPts val="1200"/>
              <a:buFont typeface="Calibri"/>
              <a:buAutoNum type="arabicPeriod"/>
            </a:pPr>
            <a:r>
              <a:rPr lang="en-US" dirty="0"/>
              <a:t>Includes all information that would not be included in the basic geometry of the solids and detailing model. </a:t>
            </a:r>
            <a:r>
              <a:rPr lang="en-US" dirty="0" smtClean="0"/>
              <a:t>(Mark</a:t>
            </a:r>
            <a:r>
              <a:rPr lang="en-US" baseline="0" dirty="0" smtClean="0"/>
              <a:t> numbers, </a:t>
            </a:r>
            <a:r>
              <a:rPr lang="en-US" baseline="0" dirty="0" smtClean="0"/>
              <a:t>material properties, screed elevations, specifications, etc.)</a:t>
            </a:r>
            <a:endParaRPr dirty="0"/>
          </a:p>
          <a:p>
            <a:pPr marL="228600" lvl="0" indent="-228600" algn="l" rtl="0">
              <a:spcBef>
                <a:spcPts val="0"/>
              </a:spcBef>
              <a:spcAft>
                <a:spcPts val="0"/>
              </a:spcAft>
              <a:buClr>
                <a:schemeClr val="dk1"/>
              </a:buClr>
              <a:buSzPts val="1200"/>
              <a:buFont typeface="Calibri"/>
              <a:buAutoNum type="arabicPeriod"/>
            </a:pPr>
            <a:r>
              <a:rPr lang="en-US" dirty="0"/>
              <a:t>Create and attach any reports that are created from the solids and detail model</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87" name="Google Shape;287;p17: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1731657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8: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228600" lvl="0" indent="-228600" algn="l" rtl="0">
              <a:spcBef>
                <a:spcPts val="0"/>
              </a:spcBef>
              <a:spcAft>
                <a:spcPts val="0"/>
              </a:spcAft>
              <a:buClr>
                <a:schemeClr val="dk1"/>
              </a:buClr>
              <a:buSzPts val="1200"/>
              <a:buFont typeface="Calibri"/>
              <a:buAutoNum type="arabicPeriod"/>
            </a:pPr>
            <a:r>
              <a:rPr lang="en-US"/>
              <a:t>Publish or export models that will be used for review and construction models </a:t>
            </a:r>
            <a:endParaRPr/>
          </a:p>
          <a:p>
            <a:pPr marL="228600" lvl="0" indent="-228600" algn="l" rtl="0">
              <a:spcBef>
                <a:spcPts val="0"/>
              </a:spcBef>
              <a:spcAft>
                <a:spcPts val="0"/>
              </a:spcAft>
              <a:buClr>
                <a:schemeClr val="dk1"/>
              </a:buClr>
              <a:buSzPts val="1200"/>
              <a:buFont typeface="Calibri"/>
              <a:buAutoNum type="arabicPeriod"/>
            </a:pPr>
            <a:r>
              <a:rPr lang="en-US"/>
              <a:t>Ideally all design information and geometry for all disciplines are included in one model.</a:t>
            </a:r>
            <a:endParaRPr/>
          </a:p>
          <a:p>
            <a:pPr marL="0" lvl="0" indent="0" algn="l" rtl="0">
              <a:spcBef>
                <a:spcPts val="0"/>
              </a:spcBef>
              <a:spcAft>
                <a:spcPts val="0"/>
              </a:spcAft>
              <a:buNone/>
            </a:pPr>
            <a:endParaRPr/>
          </a:p>
        </p:txBody>
      </p:sp>
      <p:sp>
        <p:nvSpPr>
          <p:cNvPr id="301" name="Google Shape;301;p18: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18</a:t>
            </a:fld>
            <a:endParaRPr/>
          </a:p>
        </p:txBody>
      </p:sp>
    </p:spTree>
    <p:extLst>
      <p:ext uri="{BB962C8B-B14F-4D97-AF65-F5344CB8AC3E}">
        <p14:creationId xmlns:p14="http://schemas.microsoft.com/office/powerpoint/2010/main" val="18753977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9: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Rendering created by HDR</a:t>
            </a:r>
            <a:endParaRPr dirty="0"/>
          </a:p>
        </p:txBody>
      </p:sp>
      <p:sp>
        <p:nvSpPr>
          <p:cNvPr id="313" name="Google Shape;313;p19: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19</a:t>
            </a:fld>
            <a:endParaRPr/>
          </a:p>
        </p:txBody>
      </p:sp>
    </p:spTree>
    <p:extLst>
      <p:ext uri="{BB962C8B-B14F-4D97-AF65-F5344CB8AC3E}">
        <p14:creationId xmlns:p14="http://schemas.microsoft.com/office/powerpoint/2010/main" val="3333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457200" lvl="1" indent="0" algn="l" rtl="0">
              <a:spcBef>
                <a:spcPts val="0"/>
              </a:spcBef>
              <a:spcAft>
                <a:spcPts val="0"/>
              </a:spcAft>
              <a:buNone/>
            </a:pPr>
            <a:r>
              <a:rPr lang="en-US" dirty="0" smtClean="0"/>
              <a:t>Objectives </a:t>
            </a:r>
            <a:r>
              <a:rPr lang="en-US" dirty="0"/>
              <a:t>and Goals</a:t>
            </a:r>
            <a:endParaRPr dirty="0"/>
          </a:p>
          <a:p>
            <a:pPr marL="457200" lvl="1" indent="0" algn="l" rtl="0">
              <a:spcBef>
                <a:spcPts val="0"/>
              </a:spcBef>
              <a:spcAft>
                <a:spcPts val="0"/>
              </a:spcAft>
              <a:buNone/>
            </a:pPr>
            <a:r>
              <a:rPr lang="en-US" dirty="0" smtClean="0"/>
              <a:t>We</a:t>
            </a:r>
            <a:r>
              <a:rPr lang="en-US" baseline="0" dirty="0" smtClean="0"/>
              <a:t> have learned that </a:t>
            </a:r>
            <a:r>
              <a:rPr lang="en-US" dirty="0" smtClean="0"/>
              <a:t>his </a:t>
            </a:r>
            <a:r>
              <a:rPr lang="en-US" dirty="0" smtClean="0"/>
              <a:t>delivery method impacts </a:t>
            </a:r>
            <a:r>
              <a:rPr lang="en-US" dirty="0"/>
              <a:t>to project delivery processes and how we do business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smtClean="0"/>
              <a:t>Recent Experience</a:t>
            </a:r>
            <a:r>
              <a:rPr lang="en-US" baseline="0" dirty="0" smtClean="0"/>
              <a:t>: 2 Pilot projects under construction</a:t>
            </a:r>
            <a:r>
              <a:rPr lang="en-US" baseline="0" dirty="0" smtClean="0">
                <a:sym typeface="Wingdings" panose="05000000000000000000" pitchFamily="2" charset="2"/>
              </a:rPr>
              <a:t>4 bridge structures (3 replacements, 1 new)</a:t>
            </a:r>
          </a:p>
          <a:p>
            <a:pPr marL="0" lvl="0" indent="0" algn="l" rtl="0">
              <a:spcBef>
                <a:spcPts val="0"/>
              </a:spcBef>
              <a:spcAft>
                <a:spcPts val="0"/>
              </a:spcAft>
              <a:buNone/>
            </a:pPr>
            <a:endParaRPr lang="en-US" baseline="0" dirty="0" smtClean="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aseline="0" dirty="0" smtClean="0">
                <a:sym typeface="Wingdings" panose="05000000000000000000" pitchFamily="2" charset="2"/>
              </a:rPr>
              <a:t>Design Learning curve, software </a:t>
            </a:r>
            <a:r>
              <a:rPr lang="en-US" baseline="0" dirty="0" smtClean="0">
                <a:sym typeface="Wingdings" panose="05000000000000000000" pitchFamily="2" charset="2"/>
              </a:rPr>
              <a:t>is changing rapidly, create a standard </a:t>
            </a:r>
            <a:r>
              <a:rPr lang="en-US" baseline="0" dirty="0" smtClean="0">
                <a:sym typeface="Wingdings" panose="05000000000000000000" pitchFamily="2" charset="2"/>
              </a:rPr>
              <a:t>process that needs to be adaptable as software improves. </a:t>
            </a:r>
            <a:r>
              <a:rPr lang="en-US" dirty="0" smtClean="0"/>
              <a:t>Each project is different as the technology is changing – need to constantly adapt</a:t>
            </a:r>
          </a:p>
          <a:p>
            <a:pPr marL="0" lvl="0" indent="0" algn="l" rtl="0">
              <a:spcBef>
                <a:spcPts val="0"/>
              </a:spcBef>
              <a:spcAft>
                <a:spcPts val="0"/>
              </a:spcAft>
              <a:buNone/>
            </a:pPr>
            <a:endParaRPr lang="en-US" baseline="0" dirty="0" smtClean="0">
              <a:sym typeface="Wingdings" panose="05000000000000000000" pitchFamily="2" charset="2"/>
            </a:endParaRPr>
          </a:p>
          <a:p>
            <a:pPr marL="0" lvl="0" indent="0" algn="l" rtl="0">
              <a:spcBef>
                <a:spcPts val="0"/>
              </a:spcBef>
              <a:spcAft>
                <a:spcPts val="0"/>
              </a:spcAft>
              <a:buNone/>
            </a:pPr>
            <a:r>
              <a:rPr lang="en-US" baseline="0" dirty="0" smtClean="0">
                <a:sym typeface="Wingdings" panose="05000000000000000000" pitchFamily="2" charset="2"/>
              </a:rPr>
              <a:t>Bid </a:t>
            </a:r>
            <a:r>
              <a:rPr lang="en-US" baseline="0" dirty="0" smtClean="0">
                <a:sym typeface="Wingdings" panose="05000000000000000000" pitchFamily="2" charset="2"/>
              </a:rPr>
              <a:t>Letting--&gt; Interesting nuances</a:t>
            </a:r>
          </a:p>
          <a:p>
            <a:pPr marL="0" lvl="0" indent="0" algn="l" rtl="0">
              <a:spcBef>
                <a:spcPts val="0"/>
              </a:spcBef>
              <a:spcAft>
                <a:spcPts val="0"/>
              </a:spcAft>
              <a:buNone/>
            </a:pPr>
            <a:endParaRPr lang="en-US" baseline="0" dirty="0" smtClean="0">
              <a:sym typeface="Wingdings" panose="05000000000000000000" pitchFamily="2" charset="2"/>
            </a:endParaRPr>
          </a:p>
          <a:p>
            <a:pPr marL="0" lvl="0" indent="0" algn="l" rtl="0">
              <a:spcBef>
                <a:spcPts val="0"/>
              </a:spcBef>
              <a:spcAft>
                <a:spcPts val="0"/>
              </a:spcAft>
              <a:buNone/>
            </a:pPr>
            <a:r>
              <a:rPr lang="en-US" baseline="0" dirty="0" smtClean="0">
                <a:sym typeface="Wingdings" panose="05000000000000000000" pitchFamily="2" charset="2"/>
              </a:rPr>
              <a:t>Construction 1</a:t>
            </a:r>
            <a:r>
              <a:rPr lang="en-US" baseline="30000" dirty="0" smtClean="0">
                <a:sym typeface="Wingdings" panose="05000000000000000000" pitchFamily="2" charset="2"/>
              </a:rPr>
              <a:t>st</a:t>
            </a:r>
            <a:r>
              <a:rPr lang="en-US" baseline="0" dirty="0" smtClean="0">
                <a:sym typeface="Wingdings" panose="05000000000000000000" pitchFamily="2" charset="2"/>
              </a:rPr>
              <a:t> bridge essentially complete</a:t>
            </a:r>
          </a:p>
          <a:p>
            <a:pPr marL="0" lvl="0" indent="0" algn="l" rtl="0">
              <a:spcBef>
                <a:spcPts val="0"/>
              </a:spcBef>
              <a:spcAft>
                <a:spcPts val="0"/>
              </a:spcAft>
              <a:buNone/>
            </a:pPr>
            <a:endParaRPr lang="en-US" baseline="0" dirty="0" smtClean="0">
              <a:sym typeface="Wingdings" panose="05000000000000000000" pitchFamily="2" charset="2"/>
            </a:endParaRPr>
          </a:p>
          <a:p>
            <a:pPr marL="0" lvl="0" indent="0" algn="l" rtl="0">
              <a:spcBef>
                <a:spcPts val="0"/>
              </a:spcBef>
              <a:spcAft>
                <a:spcPts val="0"/>
              </a:spcAft>
              <a:buNone/>
            </a:pPr>
            <a:r>
              <a:rPr lang="en-US" baseline="0" dirty="0" smtClean="0"/>
              <a:t> </a:t>
            </a:r>
            <a:endParaRPr dirty="0"/>
          </a:p>
        </p:txBody>
      </p:sp>
      <p:sp>
        <p:nvSpPr>
          <p:cNvPr id="98" name="Google Shape;98;p2: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19861301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0: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2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QC/QA is much different than</a:t>
            </a:r>
            <a:r>
              <a:rPr lang="en-US" baseline="0" dirty="0" smtClean="0"/>
              <a:t> before.</a:t>
            </a:r>
          </a:p>
          <a:p>
            <a:pPr marL="0" lvl="0" indent="0" algn="l" rtl="0">
              <a:spcBef>
                <a:spcPts val="0"/>
              </a:spcBef>
              <a:spcAft>
                <a:spcPts val="0"/>
              </a:spcAft>
              <a:buNone/>
            </a:pPr>
            <a:endParaRPr lang="en-US" baseline="0" dirty="0"/>
          </a:p>
          <a:p>
            <a:pPr marL="0" lvl="0" indent="0" algn="l" rtl="0">
              <a:spcBef>
                <a:spcPts val="0"/>
              </a:spcBef>
              <a:spcAft>
                <a:spcPts val="0"/>
              </a:spcAft>
              <a:buNone/>
            </a:pPr>
            <a:r>
              <a:rPr lang="en-US" baseline="0" dirty="0" smtClean="0"/>
              <a:t>Will discuss these 4 items…</a:t>
            </a:r>
          </a:p>
        </p:txBody>
      </p:sp>
      <p:sp>
        <p:nvSpPr>
          <p:cNvPr id="324" name="Google Shape;324;p20: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2392059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1: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p2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171450" lvl="0" indent="-171450" algn="l" rtl="0">
              <a:spcBef>
                <a:spcPts val="0"/>
              </a:spcBef>
              <a:spcAft>
                <a:spcPts val="0"/>
              </a:spcAft>
              <a:buClr>
                <a:schemeClr val="dk1"/>
              </a:buClr>
              <a:buSzPts val="1200"/>
              <a:buFont typeface="Arial"/>
              <a:buChar char="•"/>
            </a:pPr>
            <a:r>
              <a:rPr lang="en-US" sz="1200" dirty="0" smtClean="0"/>
              <a:t>Output</a:t>
            </a:r>
            <a:r>
              <a:rPr lang="en-US" sz="1200" baseline="0" dirty="0" smtClean="0"/>
              <a:t> reports from software are very convenient (sometimes difficult to manipulate)</a:t>
            </a:r>
            <a:endParaRPr lang="en-US" sz="1200" dirty="0" smtClean="0"/>
          </a:p>
          <a:p>
            <a:pPr marL="171450" lvl="0" indent="-171450" algn="l" rtl="0">
              <a:spcBef>
                <a:spcPts val="0"/>
              </a:spcBef>
              <a:spcAft>
                <a:spcPts val="0"/>
              </a:spcAft>
              <a:buClr>
                <a:schemeClr val="dk1"/>
              </a:buClr>
              <a:buSzPts val="1200"/>
              <a:buFont typeface="Arial"/>
              <a:buChar char="•"/>
            </a:pPr>
            <a:endParaRPr lang="en-US" sz="1200" dirty="0" smtClean="0"/>
          </a:p>
          <a:p>
            <a:pPr marL="171450" lvl="0" indent="-171450" algn="l" rtl="0">
              <a:spcBef>
                <a:spcPts val="0"/>
              </a:spcBef>
              <a:spcAft>
                <a:spcPts val="0"/>
              </a:spcAft>
              <a:buClr>
                <a:schemeClr val="dk1"/>
              </a:buClr>
              <a:buSzPts val="1200"/>
              <a:buFont typeface="Arial"/>
              <a:buChar char="•"/>
            </a:pPr>
            <a:r>
              <a:rPr lang="en-US" sz="1200" dirty="0" smtClean="0"/>
              <a:t>Elevation </a:t>
            </a:r>
            <a:r>
              <a:rPr lang="en-US" sz="1200" dirty="0"/>
              <a:t>Reports</a:t>
            </a:r>
            <a:endParaRPr dirty="0"/>
          </a:p>
          <a:p>
            <a:pPr marL="171450" lvl="0" indent="-171450" algn="l" rtl="0">
              <a:spcBef>
                <a:spcPts val="0"/>
              </a:spcBef>
              <a:spcAft>
                <a:spcPts val="0"/>
              </a:spcAft>
              <a:buClr>
                <a:schemeClr val="dk1"/>
              </a:buClr>
              <a:buSzPts val="1200"/>
              <a:buFont typeface="Arial"/>
              <a:buChar char="•"/>
            </a:pPr>
            <a:r>
              <a:rPr lang="en-US" sz="1200" dirty="0"/>
              <a:t>Quantity Reports</a:t>
            </a:r>
            <a:endParaRPr dirty="0"/>
          </a:p>
          <a:p>
            <a:pPr marL="171450" lvl="0" indent="-171450" algn="l" rtl="0">
              <a:spcBef>
                <a:spcPts val="0"/>
              </a:spcBef>
              <a:spcAft>
                <a:spcPts val="0"/>
              </a:spcAft>
              <a:buClr>
                <a:schemeClr val="dk1"/>
              </a:buClr>
              <a:buSzPts val="1200"/>
              <a:buFont typeface="Arial"/>
              <a:buChar char="•"/>
            </a:pPr>
            <a:r>
              <a:rPr lang="en-US" sz="1200" dirty="0"/>
              <a:t>Geometry Reports</a:t>
            </a:r>
            <a:endParaRPr dirty="0"/>
          </a:p>
          <a:p>
            <a:pPr marL="171450" lvl="0" indent="-171450" algn="l" rtl="0">
              <a:spcBef>
                <a:spcPts val="0"/>
              </a:spcBef>
              <a:spcAft>
                <a:spcPts val="0"/>
              </a:spcAft>
              <a:buClr>
                <a:schemeClr val="dk1"/>
              </a:buClr>
              <a:buSzPts val="1200"/>
              <a:buFont typeface="Arial"/>
              <a:buChar char="•"/>
            </a:pPr>
            <a:r>
              <a:rPr lang="en-US" sz="1200" dirty="0"/>
              <a:t>Reinforcement Bending Schedules</a:t>
            </a:r>
            <a:endParaRPr dirty="0"/>
          </a:p>
          <a:p>
            <a:pPr marL="171450" lvl="0" indent="-171450" algn="l" rtl="0">
              <a:spcBef>
                <a:spcPts val="0"/>
              </a:spcBef>
              <a:spcAft>
                <a:spcPts val="0"/>
              </a:spcAft>
              <a:buClr>
                <a:schemeClr val="dk1"/>
              </a:buClr>
              <a:buSzPts val="1200"/>
              <a:buFont typeface="Arial"/>
              <a:buChar char="•"/>
            </a:pPr>
            <a:r>
              <a:rPr lang="en-US" sz="1200" dirty="0"/>
              <a:t>Attributes Applied to Model</a:t>
            </a:r>
            <a:endParaRPr dirty="0"/>
          </a:p>
          <a:p>
            <a:pPr marL="0" lvl="0" indent="0" algn="l" rtl="0">
              <a:spcBef>
                <a:spcPts val="0"/>
              </a:spcBef>
              <a:spcAft>
                <a:spcPts val="0"/>
              </a:spcAft>
              <a:buNone/>
            </a:pPr>
            <a:endParaRPr dirty="0"/>
          </a:p>
        </p:txBody>
      </p:sp>
      <p:sp>
        <p:nvSpPr>
          <p:cNvPr id="354" name="Google Shape;354;p21: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21</a:t>
            </a:fld>
            <a:endParaRPr/>
          </a:p>
        </p:txBody>
      </p:sp>
    </p:spTree>
    <p:extLst>
      <p:ext uri="{BB962C8B-B14F-4D97-AF65-F5344CB8AC3E}">
        <p14:creationId xmlns:p14="http://schemas.microsoft.com/office/powerpoint/2010/main" val="1233406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2: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2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Verification</a:t>
            </a:r>
            <a:r>
              <a:rPr lang="en-US" baseline="0" dirty="0" smtClean="0"/>
              <a:t> lists</a:t>
            </a:r>
            <a:r>
              <a:rPr lang="en-US" dirty="0" smtClean="0"/>
              <a:t> </a:t>
            </a:r>
            <a:r>
              <a:rPr lang="en-US" dirty="0"/>
              <a:t>were created for </a:t>
            </a:r>
            <a:r>
              <a:rPr lang="en-US" dirty="0" smtClean="0"/>
              <a:t>checking</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Models and output </a:t>
            </a:r>
            <a:r>
              <a:rPr lang="en-US" dirty="0" smtClean="0"/>
              <a:t>reports</a:t>
            </a:r>
            <a:r>
              <a:rPr lang="en-US" baseline="0" dirty="0" smtClean="0"/>
              <a:t> were checked. </a:t>
            </a:r>
            <a:endParaRPr dirty="0"/>
          </a:p>
        </p:txBody>
      </p:sp>
      <p:sp>
        <p:nvSpPr>
          <p:cNvPr id="369" name="Google Shape;369;p22: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22</a:t>
            </a:fld>
            <a:endParaRPr/>
          </a:p>
        </p:txBody>
      </p:sp>
    </p:spTree>
    <p:extLst>
      <p:ext uri="{BB962C8B-B14F-4D97-AF65-F5344CB8AC3E}">
        <p14:creationId xmlns:p14="http://schemas.microsoft.com/office/powerpoint/2010/main" val="2197853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23: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2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Bluebeam for </a:t>
            </a:r>
            <a:r>
              <a:rPr lang="en-US" dirty="0" smtClean="0"/>
              <a:t>attachments</a:t>
            </a:r>
            <a:r>
              <a:rPr lang="en-US" baseline="0" dirty="0" smtClean="0"/>
              <a:t> </a:t>
            </a:r>
            <a:r>
              <a:rPr lang="en-US" baseline="0" dirty="0" smtClean="0"/>
              <a:t>(detail sheets). Liked </a:t>
            </a:r>
            <a:r>
              <a:rPr lang="en-US" baseline="0" dirty="0" smtClean="0"/>
              <a:t>Bluebeam </a:t>
            </a:r>
            <a:r>
              <a:rPr lang="en-US" baseline="0" dirty="0" smtClean="0"/>
              <a:t>since comment form can be manipulated to display like out standard comment form.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Experimented with Navigator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Usual Excel form was used for other model </a:t>
            </a:r>
            <a:r>
              <a:rPr lang="en-US" dirty="0" smtClean="0"/>
              <a:t>comments (this is</a:t>
            </a:r>
            <a:r>
              <a:rPr lang="en-US" baseline="0" dirty="0" smtClean="0"/>
              <a:t> how we typically make comments</a:t>
            </a:r>
            <a:r>
              <a:rPr lang="en-US" dirty="0" smtClean="0"/>
              <a: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83" name="Google Shape;383;p23: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23</a:t>
            </a:fld>
            <a:endParaRPr/>
          </a:p>
        </p:txBody>
      </p:sp>
    </p:spTree>
    <p:extLst>
      <p:ext uri="{BB962C8B-B14F-4D97-AF65-F5344CB8AC3E}">
        <p14:creationId xmlns:p14="http://schemas.microsoft.com/office/powerpoint/2010/main" val="36881587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4: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2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Detailed description of what is contractual and what is FIO.</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Description</a:t>
            </a:r>
            <a:r>
              <a:rPr lang="en-US" baseline="0" dirty="0" smtClean="0"/>
              <a:t> of which stamp applies to which portion of the model. </a:t>
            </a:r>
            <a:endParaRPr lang="en-US" dirty="0" smtClean="0"/>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“Special Considerations”.  We </a:t>
            </a:r>
            <a:r>
              <a:rPr lang="en-US" dirty="0"/>
              <a:t>did not change project schedule to accommodate this delivery method. They had to figure out work arounds. Not a research project. This problem will change as software changes. </a:t>
            </a:r>
            <a:endParaRPr dirty="0"/>
          </a:p>
        </p:txBody>
      </p:sp>
      <p:sp>
        <p:nvSpPr>
          <p:cNvPr id="397" name="Google Shape;397;p24: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24</a:t>
            </a:fld>
            <a:endParaRPr/>
          </a:p>
        </p:txBody>
      </p:sp>
    </p:spTree>
    <p:extLst>
      <p:ext uri="{BB962C8B-B14F-4D97-AF65-F5344CB8AC3E}">
        <p14:creationId xmlns:p14="http://schemas.microsoft.com/office/powerpoint/2010/main" val="31849020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5: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Workspace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Software-Temperamental, instable, new versions sometimes not compatible. Assurances that things are improving.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Attachments-information didn’t always attach or transfer to the </a:t>
            </a:r>
            <a:r>
              <a:rPr lang="en-US" dirty="0" err="1"/>
              <a:t>imodel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smtClean="0"/>
              <a:t>Lots of attachments are shown in this model. The</a:t>
            </a:r>
            <a:r>
              <a:rPr lang="en-US" baseline="0" dirty="0" smtClean="0"/>
              <a:t> designers have found a more effective wat to attach things to the model.</a:t>
            </a:r>
            <a:endParaRPr dirty="0"/>
          </a:p>
        </p:txBody>
      </p:sp>
      <p:sp>
        <p:nvSpPr>
          <p:cNvPr id="413" name="Google Shape;413;p25: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25</a:t>
            </a:fld>
            <a:endParaRPr/>
          </a:p>
        </p:txBody>
      </p:sp>
    </p:spTree>
    <p:extLst>
      <p:ext uri="{BB962C8B-B14F-4D97-AF65-F5344CB8AC3E}">
        <p14:creationId xmlns:p14="http://schemas.microsoft.com/office/powerpoint/2010/main" val="19815854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6: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Had opportunities for contractors to view models as design </a:t>
            </a:r>
            <a:r>
              <a:rPr lang="en-US" dirty="0" smtClean="0"/>
              <a:t>progressed (before bidding).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Pre Bid Meetings are important.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Clear description of where information is found. </a:t>
            </a:r>
            <a:endParaRPr dirty="0"/>
          </a:p>
        </p:txBody>
      </p:sp>
      <p:sp>
        <p:nvSpPr>
          <p:cNvPr id="425" name="Google Shape;425;p26: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26</a:t>
            </a:fld>
            <a:endParaRPr/>
          </a:p>
        </p:txBody>
      </p:sp>
    </p:spTree>
    <p:extLst>
      <p:ext uri="{BB962C8B-B14F-4D97-AF65-F5344CB8AC3E}">
        <p14:creationId xmlns:p14="http://schemas.microsoft.com/office/powerpoint/2010/main" val="3011889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27: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2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r>
              <a:rPr lang="en-US" dirty="0" smtClean="0"/>
              <a:t>Had to define</a:t>
            </a:r>
            <a:r>
              <a:rPr lang="en-US" baseline="0" dirty="0" smtClean="0"/>
              <a:t> workflows for design advertising, Preconstruction</a:t>
            </a:r>
            <a:r>
              <a:rPr lang="en-US" baseline="0" dirty="0" smtClean="0"/>
              <a:t>, Construction, Closeout</a:t>
            </a:r>
            <a:endParaRPr lang="en-US" dirty="0" smtClean="0"/>
          </a:p>
          <a:p>
            <a:pPr marL="0" lvl="0" indent="0" algn="l" rtl="0">
              <a:spcBef>
                <a:spcPts val="0"/>
              </a:spcBef>
              <a:spcAft>
                <a:spcPts val="0"/>
              </a:spcAft>
              <a:buNone/>
            </a:pPr>
            <a:endParaRPr lang="en-US" dirty="0" smtClean="0"/>
          </a:p>
          <a:p>
            <a:pPr marL="0" lvl="0" indent="0" algn="l" rtl="0">
              <a:spcBef>
                <a:spcPts val="0"/>
              </a:spcBef>
              <a:spcAft>
                <a:spcPts val="0"/>
              </a:spcAft>
              <a:buNone/>
            </a:pPr>
            <a:endParaRPr lang="en-US" dirty="0" smtClean="0"/>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The</a:t>
            </a:r>
            <a:r>
              <a:rPr lang="en-US" baseline="0" dirty="0" smtClean="0"/>
              <a:t> Digital Delivery Method </a:t>
            </a:r>
            <a:r>
              <a:rPr lang="en-US" dirty="0" smtClean="0"/>
              <a:t>changes </a:t>
            </a:r>
            <a:r>
              <a:rPr lang="en-US" dirty="0" smtClean="0"/>
              <a:t>everything. One </a:t>
            </a:r>
            <a:r>
              <a:rPr lang="en-US" dirty="0"/>
              <a:t>of the first tasks for the CMGC was to figure out how that was going to </a:t>
            </a:r>
            <a:r>
              <a:rPr lang="en-US" dirty="0" smtClean="0"/>
              <a:t>go</a:t>
            </a:r>
          </a:p>
        </p:txBody>
      </p:sp>
      <p:sp>
        <p:nvSpPr>
          <p:cNvPr id="440" name="Google Shape;440;p27: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27</a:t>
            </a:fld>
            <a:endParaRPr/>
          </a:p>
        </p:txBody>
      </p:sp>
    </p:spTree>
    <p:extLst>
      <p:ext uri="{BB962C8B-B14F-4D97-AF65-F5344CB8AC3E}">
        <p14:creationId xmlns:p14="http://schemas.microsoft.com/office/powerpoint/2010/main" val="687874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8: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2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Important</a:t>
            </a:r>
            <a:r>
              <a:rPr lang="en-US" baseline="0" dirty="0" smtClean="0"/>
              <a:t> to think about who needs what information, and how information is conveyed.</a:t>
            </a:r>
          </a:p>
          <a:p>
            <a:pPr marL="0" lvl="0" indent="0" algn="l" rtl="0">
              <a:spcBef>
                <a:spcPts val="0"/>
              </a:spcBef>
              <a:spcAft>
                <a:spcPts val="0"/>
              </a:spcAft>
              <a:buNone/>
            </a:pPr>
            <a:endParaRPr lang="en-US" baseline="0" dirty="0" smtClean="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smtClean="0"/>
              <a:t>For example, how </a:t>
            </a:r>
            <a:r>
              <a:rPr lang="en-US" dirty="0" smtClean="0"/>
              <a:t>are Shop Drawing Submittals handled?</a:t>
            </a:r>
          </a:p>
          <a:p>
            <a:pPr marL="0" lvl="0" indent="0" algn="l" rtl="0">
              <a:spcBef>
                <a:spcPts val="0"/>
              </a:spcBef>
              <a:spcAft>
                <a:spcPts val="0"/>
              </a:spcAft>
              <a:buNone/>
            </a:pPr>
            <a:endParaRPr dirty="0"/>
          </a:p>
        </p:txBody>
      </p:sp>
      <p:sp>
        <p:nvSpPr>
          <p:cNvPr id="451" name="Google Shape;451;p28: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28</a:t>
            </a:fld>
            <a:endParaRPr/>
          </a:p>
        </p:txBody>
      </p:sp>
    </p:spTree>
    <p:extLst>
      <p:ext uri="{BB962C8B-B14F-4D97-AF65-F5344CB8AC3E}">
        <p14:creationId xmlns:p14="http://schemas.microsoft.com/office/powerpoint/2010/main" val="3143489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29: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p2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Weekly training Meetings during construction-Very helpful</a:t>
            </a:r>
            <a:r>
              <a:rPr lang="en-US" baseline="0" dirty="0" smtClean="0"/>
              <a:t> Plan on paying for this item. </a:t>
            </a:r>
          </a:p>
          <a:p>
            <a:endParaRPr lang="en-US" baseline="0" dirty="0" smtClean="0"/>
          </a:p>
          <a:p>
            <a:r>
              <a:rPr lang="en-US" baseline="0" dirty="0" smtClean="0"/>
              <a:t>Training personnel on how to use the model to obtain information</a:t>
            </a:r>
            <a:r>
              <a:rPr lang="en-US" baseline="0" dirty="0" smtClean="0"/>
              <a:t>.</a:t>
            </a:r>
          </a:p>
          <a:p>
            <a:endParaRPr lang="en-US" baseline="0" dirty="0" smtClean="0"/>
          </a:p>
          <a:p>
            <a:r>
              <a:rPr lang="en-US" baseline="0" dirty="0" smtClean="0"/>
              <a:t>I observed the following from some of the meetings….</a:t>
            </a:r>
            <a:endParaRPr lang="en-US" baseline="0" dirty="0" smtClean="0"/>
          </a:p>
          <a:p>
            <a:endParaRPr lang="en-US" baseline="0" dirty="0" smtClean="0"/>
          </a:p>
          <a:p>
            <a:r>
              <a:rPr lang="en-US" baseline="0" dirty="0" smtClean="0"/>
              <a:t>Would do a 3-week look ahead to make sure everyone was familiar with how to obtain information on specific tasks. </a:t>
            </a:r>
          </a:p>
          <a:p>
            <a:endParaRPr lang="en-US" baseline="0" dirty="0" smtClean="0"/>
          </a:p>
          <a:p>
            <a:r>
              <a:rPr lang="en-US" baseline="0" dirty="0" smtClean="0"/>
              <a:t>The surveyors are the ones who seem to enjoy this delivery method the most, previously they would have to create their own models in Trimble, now they can just export it. </a:t>
            </a:r>
          </a:p>
          <a:p>
            <a:endParaRPr lang="en-US" baseline="0" dirty="0" smtClean="0"/>
          </a:p>
          <a:p>
            <a:r>
              <a:rPr lang="en-US" baseline="0" dirty="0" smtClean="0"/>
              <a:t>What equipment did you have to buy? Already had most of it, used Trimble Business Center for years (due to using on roadway projects), already had rovers, had to buy some tablets.</a:t>
            </a:r>
          </a:p>
          <a:p>
            <a:endParaRPr lang="en-US" baseline="0" dirty="0" smtClean="0"/>
          </a:p>
          <a:p>
            <a:r>
              <a:rPr lang="en-US" baseline="0" dirty="0" smtClean="0"/>
              <a:t>What subs used it? It was mainly reinforcing steel supplier that benefited. Used </a:t>
            </a:r>
            <a:r>
              <a:rPr lang="en-US" baseline="0" dirty="0" err="1" smtClean="0"/>
              <a:t>ifc</a:t>
            </a:r>
            <a:r>
              <a:rPr lang="en-US" baseline="0" dirty="0" smtClean="0"/>
              <a:t> files to create shop drawings for review.  Not really used by structural steel supplier or </a:t>
            </a:r>
            <a:r>
              <a:rPr lang="en-US" baseline="0" dirty="0" err="1" smtClean="0"/>
              <a:t>precaster</a:t>
            </a:r>
            <a:r>
              <a:rPr lang="en-US" baseline="0" dirty="0" smtClean="0"/>
              <a:t>. </a:t>
            </a:r>
          </a:p>
          <a:p>
            <a:endParaRPr lang="en-US" baseline="0" dirty="0" smtClean="0"/>
          </a:p>
          <a:p>
            <a:r>
              <a:rPr lang="en-US" baseline="0" dirty="0" smtClean="0"/>
              <a:t>Very helpful for visualization. </a:t>
            </a:r>
          </a:p>
          <a:p>
            <a:endParaRPr lang="en-US" baseline="0" dirty="0" smtClean="0"/>
          </a:p>
          <a:p>
            <a:r>
              <a:rPr lang="en-US" baseline="0" dirty="0" smtClean="0"/>
              <a:t>Some loved it, some didn’t. </a:t>
            </a:r>
          </a:p>
          <a:p>
            <a:endParaRPr lang="en-US" baseline="0" dirty="0" smtClean="0"/>
          </a:p>
          <a:p>
            <a:r>
              <a:rPr lang="en-US" baseline="0" dirty="0" smtClean="0"/>
              <a:t>Started using Navigator, but some switched to Bentley Viewer after it came out. Different people liked different software.</a:t>
            </a:r>
          </a:p>
          <a:p>
            <a:endParaRPr lang="en-US" baseline="0" dirty="0" smtClean="0"/>
          </a:p>
          <a:p>
            <a:r>
              <a:rPr lang="en-US" baseline="0" dirty="0" smtClean="0"/>
              <a:t>Difficulty orienting self in model, had designers place a McDonalds sign to orient themselves. </a:t>
            </a:r>
          </a:p>
          <a:p>
            <a:endParaRPr lang="en-US" baseline="0" dirty="0" smtClean="0"/>
          </a:p>
          <a:p>
            <a:r>
              <a:rPr lang="en-US" baseline="0" dirty="0" smtClean="0"/>
              <a:t>Appreciated different saved views, with all </a:t>
            </a:r>
            <a:r>
              <a:rPr lang="en-US" baseline="0" dirty="0" smtClean="0"/>
              <a:t>levels </a:t>
            </a:r>
            <a:r>
              <a:rPr lang="en-US" baseline="0" dirty="0" smtClean="0"/>
              <a:t>on Model is overwhelming. </a:t>
            </a:r>
          </a:p>
          <a:p>
            <a:endParaRPr lang="en-US" baseline="0" dirty="0" smtClean="0"/>
          </a:p>
          <a:p>
            <a:r>
              <a:rPr lang="en-US" baseline="0" dirty="0" smtClean="0"/>
              <a:t>Plans read like a book, models don’t.</a:t>
            </a:r>
          </a:p>
          <a:p>
            <a:endParaRPr lang="en-US" baseline="0" dirty="0" smtClean="0"/>
          </a:p>
          <a:p>
            <a:r>
              <a:rPr lang="en-US" baseline="0" dirty="0" smtClean="0"/>
              <a:t>Need uniformity between designers. </a:t>
            </a:r>
          </a:p>
          <a:p>
            <a:endParaRPr lang="en-US" baseline="0" dirty="0" smtClean="0"/>
          </a:p>
          <a:p>
            <a:endParaRPr lang="en-US" baseline="0" dirty="0" smtClean="0"/>
          </a:p>
          <a:p>
            <a:pPr marL="0" lvl="0" indent="0" algn="l" rtl="0">
              <a:spcBef>
                <a:spcPts val="0"/>
              </a:spcBef>
              <a:spcAft>
                <a:spcPts val="0"/>
              </a:spcAft>
              <a:buNone/>
            </a:pPr>
            <a:endParaRPr dirty="0"/>
          </a:p>
        </p:txBody>
      </p:sp>
      <p:sp>
        <p:nvSpPr>
          <p:cNvPr id="462" name="Google Shape;462;p29: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29</a:t>
            </a:fld>
            <a:endParaRPr/>
          </a:p>
        </p:txBody>
      </p:sp>
    </p:spTree>
    <p:extLst>
      <p:ext uri="{BB962C8B-B14F-4D97-AF65-F5344CB8AC3E}">
        <p14:creationId xmlns:p14="http://schemas.microsoft.com/office/powerpoint/2010/main" val="882767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228600" marR="0" lvl="2" indent="0" algn="l" defTabSz="914400" rtl="0" eaLnBrk="1" fontAlgn="auto" latinLnBrk="0" hangingPunct="1">
              <a:lnSpc>
                <a:spcPct val="140000"/>
              </a:lnSpc>
              <a:spcBef>
                <a:spcPts val="0"/>
              </a:spcBef>
              <a:spcAft>
                <a:spcPts val="0"/>
              </a:spcAft>
              <a:buClr>
                <a:srgbClr val="000000"/>
              </a:buClr>
              <a:buSzPts val="1400"/>
              <a:buFont typeface="Arial"/>
              <a:buNone/>
              <a:tabLst/>
              <a:defRPr/>
            </a:pPr>
            <a:r>
              <a:rPr lang="en-US" dirty="0" smtClean="0"/>
              <a:t>UDOT’s Overarching Program is coined Digital Delivery</a:t>
            </a:r>
          </a:p>
          <a:p>
            <a:pPr marL="228600" lvl="2" indent="0" algn="l" rtl="0">
              <a:lnSpc>
                <a:spcPct val="140000"/>
              </a:lnSpc>
              <a:spcBef>
                <a:spcPts val="0"/>
              </a:spcBef>
              <a:spcAft>
                <a:spcPts val="0"/>
              </a:spcAft>
              <a:buNone/>
            </a:pPr>
            <a:endParaRPr lang="en-US" sz="1200" dirty="0" smtClean="0">
              <a:latin typeface="Calibri"/>
              <a:ea typeface="Calibri"/>
              <a:cs typeface="Calibri"/>
              <a:sym typeface="Calibri"/>
            </a:endParaRPr>
          </a:p>
          <a:p>
            <a:pPr marL="228600" lvl="2" indent="0" algn="l" rtl="0">
              <a:lnSpc>
                <a:spcPct val="140000"/>
              </a:lnSpc>
              <a:spcBef>
                <a:spcPts val="0"/>
              </a:spcBef>
              <a:spcAft>
                <a:spcPts val="0"/>
              </a:spcAft>
              <a:buNone/>
            </a:pPr>
            <a:r>
              <a:rPr lang="en-US" sz="1200" dirty="0" smtClean="0">
                <a:latin typeface="Calibri"/>
                <a:ea typeface="Calibri"/>
                <a:cs typeface="Calibri"/>
                <a:sym typeface="Calibri"/>
              </a:rPr>
              <a:t>Produce </a:t>
            </a:r>
            <a:r>
              <a:rPr lang="en-US" sz="1200" dirty="0">
                <a:latin typeface="Calibri"/>
                <a:ea typeface="Calibri"/>
                <a:cs typeface="Calibri"/>
                <a:sym typeface="Calibri"/>
              </a:rPr>
              <a:t>a more optimal design  </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smtClean="0">
                <a:latin typeface="Calibri"/>
                <a:ea typeface="Calibri"/>
                <a:cs typeface="Calibri"/>
                <a:sym typeface="Calibri"/>
              </a:rPr>
              <a:t>Clash Detection, utilities, better visualization</a:t>
            </a:r>
            <a:r>
              <a:rPr lang="en-US" sz="1200" baseline="0" dirty="0" smtClean="0">
                <a:latin typeface="Calibri"/>
                <a:ea typeface="Calibri"/>
                <a:cs typeface="Calibri"/>
                <a:sym typeface="Calibri"/>
              </a:rPr>
              <a:t> with terrain</a:t>
            </a:r>
            <a:endParaRPr sz="1200" dirty="0">
              <a:latin typeface="Calibri"/>
              <a:ea typeface="Calibri"/>
              <a:cs typeface="Calibri"/>
              <a:sym typeface="Calibri"/>
            </a:endParaRPr>
          </a:p>
          <a:p>
            <a:pPr marL="228600" lvl="2" indent="0" algn="l" rtl="0">
              <a:lnSpc>
                <a:spcPct val="140000"/>
              </a:lnSpc>
              <a:spcBef>
                <a:spcPts val="0"/>
              </a:spcBef>
              <a:spcAft>
                <a:spcPts val="0"/>
              </a:spcAft>
              <a:buNone/>
            </a:pPr>
            <a:r>
              <a:rPr lang="en-US" sz="1200" dirty="0">
                <a:latin typeface="Calibri"/>
                <a:ea typeface="Calibri"/>
                <a:cs typeface="Calibri"/>
                <a:sym typeface="Calibri"/>
              </a:rPr>
              <a:t>Improve information transfer</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Provide better-defined quantities</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Reduce risk on both the Contractor and Owner side</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The contractor knows what is </a:t>
            </a:r>
            <a:r>
              <a:rPr lang="en-US" sz="1200" dirty="0" smtClean="0">
                <a:latin typeface="Calibri"/>
                <a:ea typeface="Calibri"/>
                <a:cs typeface="Calibri"/>
                <a:sym typeface="Calibri"/>
              </a:rPr>
              <a:t>included</a:t>
            </a:r>
            <a:r>
              <a:rPr lang="en-US" sz="1200" baseline="0" dirty="0" smtClean="0">
                <a:latin typeface="Calibri"/>
                <a:ea typeface="Calibri"/>
                <a:cs typeface="Calibri"/>
                <a:sym typeface="Calibri"/>
              </a:rPr>
              <a:t> in project</a:t>
            </a:r>
            <a:endParaRPr lang="en-US" sz="1200" dirty="0" smtClean="0">
              <a:latin typeface="Calibri"/>
              <a:ea typeface="Calibri"/>
              <a:cs typeface="Calibri"/>
              <a:sym typeface="Calibri"/>
            </a:endParaRPr>
          </a:p>
          <a:p>
            <a:pPr marL="457200" lvl="1" indent="-76200" algn="l" rtl="0">
              <a:lnSpc>
                <a:spcPct val="140000"/>
              </a:lnSpc>
              <a:spcBef>
                <a:spcPts val="0"/>
              </a:spcBef>
              <a:spcAft>
                <a:spcPts val="0"/>
              </a:spcAft>
              <a:buClr>
                <a:schemeClr val="dk1"/>
              </a:buClr>
              <a:buSzPts val="1200"/>
              <a:buFont typeface="Calibri"/>
              <a:buChar char="–"/>
            </a:pPr>
            <a:endParaRPr sz="1200" dirty="0">
              <a:latin typeface="Calibri"/>
              <a:ea typeface="Calibri"/>
              <a:cs typeface="Calibri"/>
              <a:sym typeface="Calibri"/>
            </a:endParaRPr>
          </a:p>
          <a:p>
            <a:pPr marL="228600" lvl="2" indent="0" algn="l" rtl="0">
              <a:lnSpc>
                <a:spcPct val="140000"/>
              </a:lnSpc>
              <a:spcBef>
                <a:spcPts val="0"/>
              </a:spcBef>
              <a:spcAft>
                <a:spcPts val="0"/>
              </a:spcAft>
              <a:buNone/>
            </a:pPr>
            <a:r>
              <a:rPr lang="en-US" sz="1200" dirty="0">
                <a:latin typeface="Calibri"/>
                <a:ea typeface="Calibri"/>
                <a:cs typeface="Calibri"/>
                <a:sym typeface="Calibri"/>
              </a:rPr>
              <a:t>Obtain and manage better data to improve decision making</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Prevent rework from project to project</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Collect asset management </a:t>
            </a:r>
            <a:r>
              <a:rPr lang="en-US" sz="1200" dirty="0" smtClean="0">
                <a:latin typeface="Calibri"/>
                <a:ea typeface="Calibri"/>
                <a:cs typeface="Calibri"/>
                <a:sym typeface="Calibri"/>
              </a:rPr>
              <a:t>information</a:t>
            </a:r>
          </a:p>
          <a:p>
            <a:pPr marL="457200" lvl="1" indent="-76200" algn="l" rtl="0">
              <a:lnSpc>
                <a:spcPct val="140000"/>
              </a:lnSpc>
              <a:spcBef>
                <a:spcPts val="0"/>
              </a:spcBef>
              <a:spcAft>
                <a:spcPts val="0"/>
              </a:spcAft>
              <a:buClr>
                <a:schemeClr val="dk1"/>
              </a:buClr>
              <a:buSzPts val="1200"/>
              <a:buFont typeface="Calibri"/>
              <a:buChar char="–"/>
            </a:pPr>
            <a:endParaRPr dirty="0"/>
          </a:p>
          <a:p>
            <a:pPr marL="228600" lvl="2" indent="0" algn="l" rtl="0">
              <a:lnSpc>
                <a:spcPct val="140000"/>
              </a:lnSpc>
              <a:spcBef>
                <a:spcPts val="0"/>
              </a:spcBef>
              <a:spcAft>
                <a:spcPts val="0"/>
              </a:spcAft>
              <a:buNone/>
            </a:pPr>
            <a:r>
              <a:rPr lang="en-US" sz="1200" dirty="0">
                <a:latin typeface="Calibri"/>
                <a:ea typeface="Calibri"/>
                <a:cs typeface="Calibri"/>
                <a:sym typeface="Calibri"/>
              </a:rPr>
              <a:t>Improve efficiency</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Minimize the recreation of data</a:t>
            </a:r>
            <a:endParaRPr dirty="0"/>
          </a:p>
          <a:p>
            <a:pPr marL="914400" lvl="2" indent="-76200" algn="l" rtl="0">
              <a:lnSpc>
                <a:spcPct val="140000"/>
              </a:lnSpc>
              <a:spcBef>
                <a:spcPts val="0"/>
              </a:spcBef>
              <a:spcAft>
                <a:spcPts val="0"/>
              </a:spcAft>
              <a:buClr>
                <a:schemeClr val="dk1"/>
              </a:buClr>
              <a:buSzPts val="1200"/>
              <a:buFont typeface="Courier New"/>
              <a:buChar char="o"/>
            </a:pPr>
            <a:r>
              <a:rPr lang="en-US" sz="1200" baseline="0" dirty="0" smtClean="0">
                <a:latin typeface="Calibri"/>
                <a:ea typeface="Calibri"/>
                <a:cs typeface="Calibri"/>
                <a:sym typeface="Calibri"/>
              </a:rPr>
              <a:t> Ideally d</a:t>
            </a:r>
            <a:r>
              <a:rPr lang="en-US" sz="1200" dirty="0" smtClean="0">
                <a:latin typeface="Calibri"/>
                <a:ea typeface="Calibri"/>
                <a:cs typeface="Calibri"/>
                <a:sym typeface="Calibri"/>
              </a:rPr>
              <a:t>ata </a:t>
            </a:r>
            <a:r>
              <a:rPr lang="en-US" sz="1200" dirty="0">
                <a:latin typeface="Calibri"/>
                <a:ea typeface="Calibri"/>
                <a:cs typeface="Calibri"/>
                <a:sym typeface="Calibri"/>
              </a:rPr>
              <a:t>is housed in one location </a:t>
            </a:r>
            <a:r>
              <a:rPr lang="en-US" sz="1200" dirty="0" smtClean="0">
                <a:latin typeface="Calibri"/>
                <a:ea typeface="Calibri"/>
                <a:cs typeface="Calibri"/>
                <a:sym typeface="Calibri"/>
              </a:rPr>
              <a:t>over the life of the bridge i.e</a:t>
            </a:r>
            <a:r>
              <a:rPr lang="en-US" sz="1200" dirty="0">
                <a:latin typeface="Calibri"/>
                <a:ea typeface="Calibri"/>
                <a:cs typeface="Calibri"/>
                <a:sym typeface="Calibri"/>
              </a:rPr>
              <a:t>. </a:t>
            </a:r>
            <a:r>
              <a:rPr lang="en-US" sz="1200" dirty="0" smtClean="0">
                <a:latin typeface="Calibri"/>
                <a:ea typeface="Calibri"/>
                <a:cs typeface="Calibri"/>
                <a:sym typeface="Calibri"/>
              </a:rPr>
              <a:t>collecting </a:t>
            </a:r>
            <a:r>
              <a:rPr lang="en-US" sz="1200" dirty="0">
                <a:latin typeface="Calibri"/>
                <a:ea typeface="Calibri"/>
                <a:cs typeface="Calibri"/>
                <a:sym typeface="Calibri"/>
              </a:rPr>
              <a:t>all info to  manage more efficiently</a:t>
            </a:r>
            <a:endParaRPr dirty="0"/>
          </a:p>
          <a:p>
            <a:pPr marL="457200" lvl="1" indent="-76200" algn="l" rtl="0">
              <a:lnSpc>
                <a:spcPct val="140000"/>
              </a:lnSpc>
              <a:spcBef>
                <a:spcPts val="0"/>
              </a:spcBef>
              <a:spcAft>
                <a:spcPts val="0"/>
              </a:spcAft>
              <a:buClr>
                <a:schemeClr val="dk1"/>
              </a:buClr>
              <a:buSzPts val="1200"/>
              <a:buFont typeface="Calibri"/>
              <a:buChar char="–"/>
            </a:pPr>
            <a:r>
              <a:rPr lang="en-US" sz="1200" dirty="0">
                <a:latin typeface="Calibri"/>
                <a:ea typeface="Calibri"/>
                <a:cs typeface="Calibri"/>
                <a:sym typeface="Calibri"/>
              </a:rPr>
              <a:t>Improve procedures and processes</a:t>
            </a:r>
            <a:endParaRPr dirty="0"/>
          </a:p>
          <a:p>
            <a:pPr marL="914400" lvl="2" indent="-76200" algn="l" rtl="0">
              <a:lnSpc>
                <a:spcPct val="140000"/>
              </a:lnSpc>
              <a:spcBef>
                <a:spcPts val="0"/>
              </a:spcBef>
              <a:spcAft>
                <a:spcPts val="0"/>
              </a:spcAft>
              <a:buClr>
                <a:schemeClr val="dk1"/>
              </a:buClr>
              <a:buSzPts val="1200"/>
              <a:buFont typeface="Courier New"/>
              <a:buChar char="o"/>
            </a:pPr>
            <a:r>
              <a:rPr lang="en-US" sz="1200" dirty="0">
                <a:latin typeface="Calibri"/>
                <a:ea typeface="Calibri"/>
                <a:cs typeface="Calibri"/>
                <a:sym typeface="Calibri"/>
              </a:rPr>
              <a:t>Improve workflows to reduce overlap and unnecessary work – reduce re-work i.e. </a:t>
            </a:r>
            <a:r>
              <a:rPr lang="en-US" sz="1200" dirty="0" err="1">
                <a:latin typeface="Calibri"/>
                <a:ea typeface="Calibri"/>
                <a:cs typeface="Calibri"/>
                <a:sym typeface="Calibri"/>
              </a:rPr>
              <a:t>cutsheets</a:t>
            </a:r>
            <a:endParaRPr sz="1200" dirty="0">
              <a:latin typeface="Calibri"/>
              <a:ea typeface="Calibri"/>
              <a:cs typeface="Calibri"/>
              <a:sym typeface="Calibri"/>
            </a:endParaRPr>
          </a:p>
          <a:p>
            <a:pPr marL="457200" lvl="1" indent="0" algn="l" rtl="0">
              <a:lnSpc>
                <a:spcPct val="100000"/>
              </a:lnSpc>
              <a:spcBef>
                <a:spcPts val="0"/>
              </a:spcBef>
              <a:spcAft>
                <a:spcPts val="0"/>
              </a:spcAft>
              <a:buClr>
                <a:schemeClr val="dk1"/>
              </a:buClr>
              <a:buSzPts val="1200"/>
              <a:buFont typeface="Calibri"/>
              <a:buNone/>
            </a:pP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109" name="Google Shape;109;p3: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4065933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30: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3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How are they using it on the bridge, surveying more, traditional methods to verify</a:t>
            </a:r>
            <a:r>
              <a:rPr lang="en-US" dirty="0" smtClean="0"/>
              <a:t>.</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Some</a:t>
            </a:r>
            <a:r>
              <a:rPr lang="en-US" baseline="0" dirty="0" smtClean="0"/>
              <a:t> like it, some don’t </a:t>
            </a:r>
            <a:endParaRPr lang="en-US" dirty="0" smtClean="0"/>
          </a:p>
          <a:p>
            <a:pPr marL="0" lvl="0" indent="0" algn="l" rtl="0">
              <a:spcBef>
                <a:spcPts val="0"/>
              </a:spcBef>
              <a:spcAft>
                <a:spcPts val="0"/>
              </a:spcAft>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Inspectors had difficulty because they were used to a system of marking up and tabbing plan sheets. </a:t>
            </a:r>
          </a:p>
          <a:p>
            <a:endParaRPr lang="en-US" dirty="0" smtClean="0"/>
          </a:p>
          <a:p>
            <a:r>
              <a:rPr lang="en-US" dirty="0" smtClean="0"/>
              <a:t>Liked it for checking elevations. </a:t>
            </a:r>
          </a:p>
          <a:p>
            <a:endParaRPr lang="en-US" dirty="0" smtClean="0"/>
          </a:p>
          <a:p>
            <a:r>
              <a:rPr lang="en-US" dirty="0" smtClean="0"/>
              <a:t>Variety of tablets, </a:t>
            </a:r>
            <a:r>
              <a:rPr lang="en-US" dirty="0" err="1" smtClean="0"/>
              <a:t>ios</a:t>
            </a:r>
            <a:r>
              <a:rPr lang="en-US" dirty="0" smtClean="0"/>
              <a:t> vs android</a:t>
            </a:r>
          </a:p>
          <a:p>
            <a:pPr marL="0" lvl="0" indent="0" algn="l" rtl="0">
              <a:spcBef>
                <a:spcPts val="0"/>
              </a:spcBef>
              <a:spcAft>
                <a:spcPts val="0"/>
              </a:spcAft>
              <a:buNone/>
            </a:pPr>
            <a:endParaRPr dirty="0"/>
          </a:p>
        </p:txBody>
      </p:sp>
      <p:sp>
        <p:nvSpPr>
          <p:cNvPr id="475" name="Google Shape;475;p30: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30</a:t>
            </a:fld>
            <a:endParaRPr/>
          </a:p>
        </p:txBody>
      </p:sp>
    </p:spTree>
    <p:extLst>
      <p:ext uri="{BB962C8B-B14F-4D97-AF65-F5344CB8AC3E}">
        <p14:creationId xmlns:p14="http://schemas.microsoft.com/office/powerpoint/2010/main" val="558212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31: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3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487" name="Google Shape;487;p31: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31</a:t>
            </a:fld>
            <a:endParaRPr/>
          </a:p>
        </p:txBody>
      </p:sp>
    </p:spTree>
    <p:extLst>
      <p:ext uri="{BB962C8B-B14F-4D97-AF65-F5344CB8AC3E}">
        <p14:creationId xmlns:p14="http://schemas.microsoft.com/office/powerpoint/2010/main" val="14727305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32: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3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498" name="Google Shape;498;p32: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31284345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3: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509" name="Google Shape;509;p33: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2862735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34: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 name="Google Shape;519;p3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520" name="Google Shape;520;p34: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34</a:t>
            </a:fld>
            <a:endParaRPr/>
          </a:p>
        </p:txBody>
      </p:sp>
    </p:spTree>
    <p:extLst>
      <p:ext uri="{BB962C8B-B14F-4D97-AF65-F5344CB8AC3E}">
        <p14:creationId xmlns:p14="http://schemas.microsoft.com/office/powerpoint/2010/main" val="37584318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35: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3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smtClean="0"/>
              <a:t>From May 2019</a:t>
            </a:r>
            <a:endParaRPr dirty="0"/>
          </a:p>
        </p:txBody>
      </p:sp>
      <p:sp>
        <p:nvSpPr>
          <p:cNvPr id="531" name="Google Shape;531;p35: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35</a:t>
            </a:fld>
            <a:endParaRPr/>
          </a:p>
        </p:txBody>
      </p:sp>
    </p:spTree>
    <p:extLst>
      <p:ext uri="{BB962C8B-B14F-4D97-AF65-F5344CB8AC3E}">
        <p14:creationId xmlns:p14="http://schemas.microsoft.com/office/powerpoint/2010/main" val="12546982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36: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3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Software and Hardware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Extracting Information from the </a:t>
            </a:r>
            <a:r>
              <a:rPr lang="en-US" dirty="0" smtClean="0"/>
              <a:t>model-measuring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Verification Documentation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Changes to the </a:t>
            </a:r>
            <a:r>
              <a:rPr lang="en-US" dirty="0" smtClean="0"/>
              <a:t>model,</a:t>
            </a:r>
            <a:r>
              <a:rPr lang="en-US" baseline="0" dirty="0" smtClean="0"/>
              <a:t> how to distribute and keep track of versions</a:t>
            </a:r>
            <a:endParaRPr dirty="0"/>
          </a:p>
        </p:txBody>
      </p:sp>
      <p:sp>
        <p:nvSpPr>
          <p:cNvPr id="544" name="Google Shape;544;p36: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36</a:t>
            </a:fld>
            <a:endParaRPr/>
          </a:p>
        </p:txBody>
      </p:sp>
    </p:spTree>
    <p:extLst>
      <p:ext uri="{BB962C8B-B14F-4D97-AF65-F5344CB8AC3E}">
        <p14:creationId xmlns:p14="http://schemas.microsoft.com/office/powerpoint/2010/main" val="33806011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37: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3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Project manual for digital deliver</a:t>
            </a:r>
            <a:endParaRPr dirty="0"/>
          </a:p>
          <a:p>
            <a:pPr marL="0" lvl="0" indent="0" algn="l" rtl="0">
              <a:spcBef>
                <a:spcPts val="0"/>
              </a:spcBef>
              <a:spcAft>
                <a:spcPts val="0"/>
              </a:spcAft>
              <a:buNone/>
            </a:pPr>
            <a:r>
              <a:rPr lang="en-US" dirty="0"/>
              <a:t>Guidance and manuals</a:t>
            </a:r>
            <a:endParaRPr dirty="0"/>
          </a:p>
          <a:p>
            <a:pPr marL="0" lvl="0" indent="0" algn="l" rtl="0">
              <a:spcBef>
                <a:spcPts val="0"/>
              </a:spcBef>
              <a:spcAft>
                <a:spcPts val="0"/>
              </a:spcAft>
              <a:buNone/>
            </a:pPr>
            <a:r>
              <a:rPr lang="en-US" dirty="0"/>
              <a:t>Standards</a:t>
            </a:r>
            <a:endParaRPr dirty="0"/>
          </a:p>
          <a:p>
            <a:pPr marL="0" lvl="0" indent="0" algn="l" rtl="0">
              <a:spcBef>
                <a:spcPts val="0"/>
              </a:spcBef>
              <a:spcAft>
                <a:spcPts val="0"/>
              </a:spcAft>
              <a:buNone/>
            </a:pPr>
            <a:r>
              <a:rPr lang="en-US" dirty="0"/>
              <a:t>90</a:t>
            </a:r>
            <a:r>
              <a:rPr lang="en-US" baseline="30000" dirty="0"/>
              <a:t>th</a:t>
            </a:r>
            <a:r>
              <a:rPr lang="en-US" dirty="0"/>
              <a:t> South to Redwood Rd. Widening</a:t>
            </a:r>
            <a:endParaRPr dirty="0"/>
          </a:p>
          <a:p>
            <a:pPr marL="0" lvl="0" indent="0" algn="l" rtl="0">
              <a:spcBef>
                <a:spcPts val="0"/>
              </a:spcBef>
              <a:spcAft>
                <a:spcPts val="0"/>
              </a:spcAft>
              <a:buNone/>
            </a:pPr>
            <a:endParaRPr dirty="0"/>
          </a:p>
        </p:txBody>
      </p:sp>
      <p:sp>
        <p:nvSpPr>
          <p:cNvPr id="558" name="Google Shape;558;p37: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37</a:t>
            </a:fld>
            <a:endParaRPr/>
          </a:p>
        </p:txBody>
      </p:sp>
    </p:spTree>
    <p:extLst>
      <p:ext uri="{BB962C8B-B14F-4D97-AF65-F5344CB8AC3E}">
        <p14:creationId xmlns:p14="http://schemas.microsoft.com/office/powerpoint/2010/main" val="42278663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8: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8" name="Google Shape;568;p3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569" name="Google Shape;569;p38: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38</a:t>
            </a:fld>
            <a:endParaRPr/>
          </a:p>
        </p:txBody>
      </p:sp>
    </p:spTree>
    <p:extLst>
      <p:ext uri="{BB962C8B-B14F-4D97-AF65-F5344CB8AC3E}">
        <p14:creationId xmlns:p14="http://schemas.microsoft.com/office/powerpoint/2010/main" val="3280326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Have done several roadway projects, </a:t>
            </a:r>
            <a:r>
              <a:rPr lang="en-US" dirty="0" smtClean="0"/>
              <a:t>Blackrock </a:t>
            </a:r>
            <a:r>
              <a:rPr lang="en-US" dirty="0"/>
              <a:t>is the first UDOT </a:t>
            </a:r>
            <a:r>
              <a:rPr lang="en-US" dirty="0" smtClean="0"/>
              <a:t>Digital </a:t>
            </a:r>
            <a:r>
              <a:rPr lang="en-US" dirty="0"/>
              <a:t>Bridge Project.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Blackrock is </a:t>
            </a:r>
            <a:r>
              <a:rPr lang="en-US" dirty="0" smtClean="0"/>
              <a:t>currently</a:t>
            </a:r>
            <a:r>
              <a:rPr lang="en-US" baseline="0" dirty="0" smtClean="0"/>
              <a:t> under construction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CMGC Delivery Method, Contractor Granite </a:t>
            </a:r>
            <a:r>
              <a:rPr lang="en-US" dirty="0" smtClean="0"/>
              <a:t>Construction, gives benefit of contractors</a:t>
            </a:r>
            <a:r>
              <a:rPr lang="en-US" baseline="0" dirty="0" smtClean="0"/>
              <a:t> knowledge and needs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I-80 EB/WB Full Replacement of each structure, Michael Baker International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SR-36 Replacement includes a new alignment, HDR provided design </a:t>
            </a:r>
            <a:r>
              <a:rPr lang="en-US" dirty="0" smtClean="0"/>
              <a:t>services and construction support</a:t>
            </a:r>
            <a:endParaRPr dirty="0"/>
          </a:p>
        </p:txBody>
      </p:sp>
      <p:sp>
        <p:nvSpPr>
          <p:cNvPr id="121" name="Google Shape;121;p4: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267619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Existing Structure:</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3-span pre-stressed girder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Carries I-80, lots of freight, important route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Over UPRR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Deck in very poor condition, major repairs in the past with significant traffic impacts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Pin and hanger detail on frequent inspection </a:t>
            </a:r>
            <a:r>
              <a:rPr lang="en-US" dirty="0" smtClean="0"/>
              <a:t>schedule. Also has a steel bent diaphragms</a:t>
            </a:r>
            <a:r>
              <a:rPr lang="en-US" baseline="0" dirty="0" smtClean="0"/>
              <a:t>-not common in our inventory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During CMGC looked at sliding a new structure in place but ultimately decided to use an </a:t>
            </a:r>
            <a:r>
              <a:rPr lang="en-US" dirty="0" err="1"/>
              <a:t>Acrow</a:t>
            </a:r>
            <a:r>
              <a:rPr lang="en-US" dirty="0"/>
              <a:t> temporary bridge</a:t>
            </a:r>
            <a:endParaRPr dirty="0"/>
          </a:p>
        </p:txBody>
      </p:sp>
      <p:sp>
        <p:nvSpPr>
          <p:cNvPr id="133" name="Google Shape;133;p5: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620181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6: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View from </a:t>
            </a:r>
            <a:r>
              <a:rPr lang="en-US" dirty="0" smtClean="0"/>
              <a:t>above</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Located just south of Great Salt Lake</a:t>
            </a:r>
            <a:endParaRPr dirty="0"/>
          </a:p>
        </p:txBody>
      </p:sp>
      <p:sp>
        <p:nvSpPr>
          <p:cNvPr id="148" name="Google Shape;148;p6: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239343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7: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59" name="Google Shape;159;p7: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558582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8: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Detailed model view showing retaining walls and other features.</a:t>
            </a:r>
            <a:endParaRPr dirty="0"/>
          </a:p>
          <a:p>
            <a:pPr marL="0" lvl="0" indent="0" algn="l" rtl="0">
              <a:spcBef>
                <a:spcPts val="0"/>
              </a:spcBef>
              <a:spcAft>
                <a:spcPts val="0"/>
              </a:spcAft>
              <a:buNone/>
            </a:pPr>
            <a:endParaRPr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Existing bin walls in poor condition needed replacement</a:t>
            </a:r>
            <a:r>
              <a:rPr lang="en-US" dirty="0" smtClean="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One of the complicated aspects of this project is construction of the retaining walls in relation to the phasing of the structure </a:t>
            </a:r>
            <a:r>
              <a:rPr lang="en-US" dirty="0" smtClean="0"/>
              <a:t>and tight </a:t>
            </a:r>
            <a:r>
              <a:rPr lang="en-US" dirty="0"/>
              <a:t>constraints with UPRR ROW</a:t>
            </a:r>
            <a:r>
              <a:rPr lang="en-US" dirty="0" smtClean="0"/>
              <a:t>.</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(T-walls were used for the retaining walls-Precast Modular Retaining Wall system (concrete facing units))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Model was used in project meetings to facilitate discussion.</a:t>
            </a:r>
            <a:endParaRPr dirty="0"/>
          </a:p>
          <a:p>
            <a:pPr marL="0" lvl="0" indent="0" algn="l" rtl="0">
              <a:spcBef>
                <a:spcPts val="0"/>
              </a:spcBef>
              <a:spcAft>
                <a:spcPts val="0"/>
              </a:spcAft>
              <a:buNone/>
            </a:pPr>
            <a:endParaRPr dirty="0"/>
          </a:p>
        </p:txBody>
      </p:sp>
      <p:sp>
        <p:nvSpPr>
          <p:cNvPr id="170" name="Google Shape;170;p8: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3525591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9:notes"/>
          <p:cNvSpPr>
            <a:spLocks noGrp="1" noRot="1" noChangeAspect="1"/>
          </p:cNvSpPr>
          <p:nvPr>
            <p:ph type="sldImg" idx="2"/>
          </p:nvPr>
        </p:nvSpPr>
        <p:spPr>
          <a:xfrm>
            <a:off x="1498600" y="1200150"/>
            <a:ext cx="431800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Also part of the Blackrock project is SR-36 over I-80</a:t>
            </a:r>
            <a:r>
              <a:rPr lang="en-US" dirty="0" smtClean="0"/>
              <a:t>.</a:t>
            </a:r>
          </a:p>
          <a:p>
            <a:pPr marL="0" lvl="0" indent="0" algn="l" rtl="0">
              <a:spcBef>
                <a:spcPts val="0"/>
              </a:spcBef>
              <a:spcAft>
                <a:spcPts val="0"/>
              </a:spcAft>
              <a:buNone/>
            </a:pPr>
            <a:endParaRPr lang="en-US" dirty="0" smtClean="0"/>
          </a:p>
          <a:p>
            <a:pPr marL="0" lvl="0" indent="0" algn="l" rtl="0">
              <a:spcBef>
                <a:spcPts val="0"/>
              </a:spcBef>
              <a:spcAft>
                <a:spcPts val="0"/>
              </a:spcAft>
              <a:buNone/>
            </a:pPr>
            <a:r>
              <a:rPr lang="en-US" dirty="0" smtClean="0"/>
              <a:t>These are pictures and plans for the original structure</a:t>
            </a:r>
            <a:r>
              <a:rPr lang="en-US" baseline="0" dirty="0" smtClean="0"/>
              <a:t> which is a</a:t>
            </a:r>
            <a:r>
              <a:rPr lang="en-US" dirty="0" smtClean="0"/>
              <a:t> </a:t>
            </a:r>
            <a:r>
              <a:rPr lang="en-US" dirty="0"/>
              <a:t>4 span steel girder bridge.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Deck has had issues for several years now.</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The construction of this bridge is </a:t>
            </a:r>
            <a:r>
              <a:rPr lang="en-US" dirty="0" smtClean="0"/>
              <a:t>essentially </a:t>
            </a:r>
            <a:r>
              <a:rPr lang="en-US" dirty="0"/>
              <a:t>complete. Will highlight it in more detail later on in presentation.</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81" name="Google Shape;181;p9:notes"/>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25881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7.png"/><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notesSlide" Target="../notesSlides/notesSlide20.xml"/><Relationship Id="rId16"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8.jpg"/><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1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Google Shape;89;p13"/>
          <p:cNvSpPr txBox="1">
            <a:spLocks noGrp="1"/>
          </p:cNvSpPr>
          <p:nvPr>
            <p:ph type="subTitle" idx="1"/>
          </p:nvPr>
        </p:nvSpPr>
        <p:spPr>
          <a:xfrm>
            <a:off x="0" y="1175931"/>
            <a:ext cx="9144000" cy="1133202"/>
          </a:xfrm>
          <a:prstGeom prst="rect">
            <a:avLst/>
          </a:prstGeom>
          <a:noFill/>
          <a:ln>
            <a:noFill/>
          </a:ln>
        </p:spPr>
        <p:txBody>
          <a:bodyPr spcFirstLastPara="1" wrap="square" lIns="91425" tIns="45700" rIns="91425" bIns="45700" anchor="t" anchorCtr="0">
            <a:noAutofit/>
          </a:bodyPr>
          <a:lstStyle/>
          <a:p>
            <a:pPr marL="0" lvl="0" indent="0" algn="ctr" rtl="0">
              <a:lnSpc>
                <a:spcPct val="122222"/>
              </a:lnSpc>
              <a:spcBef>
                <a:spcPts val="0"/>
              </a:spcBef>
              <a:spcAft>
                <a:spcPts val="0"/>
              </a:spcAft>
              <a:buClr>
                <a:schemeClr val="dk1"/>
              </a:buClr>
              <a:buSzPts val="3600"/>
              <a:buNone/>
            </a:pPr>
            <a:r>
              <a:rPr lang="en-US" sz="3600" dirty="0">
                <a:latin typeface="Arial"/>
                <a:ea typeface="Arial"/>
                <a:cs typeface="Arial"/>
                <a:sym typeface="Arial"/>
              </a:rPr>
              <a:t>BIM for Bridges and Structures</a:t>
            </a:r>
            <a:br>
              <a:rPr lang="en-US" sz="3600" dirty="0">
                <a:latin typeface="Arial"/>
                <a:ea typeface="Arial"/>
                <a:cs typeface="Arial"/>
                <a:sym typeface="Arial"/>
              </a:rPr>
            </a:br>
            <a:r>
              <a:rPr lang="en-US" sz="3600" dirty="0">
                <a:latin typeface="Arial"/>
                <a:ea typeface="Arial"/>
                <a:cs typeface="Arial"/>
                <a:sym typeface="Arial"/>
              </a:rPr>
              <a:t>Pilot Project Updates – Utah DOT</a:t>
            </a:r>
            <a:endParaRPr sz="3600" dirty="0">
              <a:latin typeface="Arial"/>
              <a:ea typeface="Arial"/>
              <a:cs typeface="Arial"/>
              <a:sym typeface="Arial"/>
            </a:endParaRPr>
          </a:p>
        </p:txBody>
      </p:sp>
      <p:pic>
        <p:nvPicPr>
          <p:cNvPr id="90" name="Google Shape;90;p13"/>
          <p:cNvPicPr preferRelativeResize="0"/>
          <p:nvPr/>
        </p:nvPicPr>
        <p:blipFill>
          <a:blip r:embed="rId3">
            <a:alphaModFix/>
          </a:blip>
          <a:stretch>
            <a:fillRect/>
          </a:stretch>
        </p:blipFill>
        <p:spPr>
          <a:xfrm>
            <a:off x="0" y="2984850"/>
            <a:ext cx="9143999" cy="3873151"/>
          </a:xfrm>
          <a:prstGeom prst="rect">
            <a:avLst/>
          </a:prstGeom>
          <a:noFill/>
          <a:ln>
            <a:noFill/>
          </a:ln>
        </p:spPr>
      </p:pic>
      <p:sp>
        <p:nvSpPr>
          <p:cNvPr id="91" name="Google Shape;91;p13"/>
          <p:cNvSpPr txBox="1"/>
          <p:nvPr/>
        </p:nvSpPr>
        <p:spPr>
          <a:xfrm>
            <a:off x="0" y="2650341"/>
            <a:ext cx="9144000" cy="1182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3A3838"/>
              </a:buClr>
              <a:buSzPts val="2400"/>
              <a:buFont typeface="Arial"/>
              <a:buNone/>
            </a:pPr>
            <a:r>
              <a:rPr lang="en-US" sz="2400" b="0" i="0" u="none" strike="noStrike" cap="none">
                <a:solidFill>
                  <a:srgbClr val="3A3838"/>
                </a:solidFill>
                <a:latin typeface="Calibri"/>
                <a:ea typeface="Calibri"/>
                <a:cs typeface="Calibri"/>
                <a:sym typeface="Calibri"/>
              </a:rPr>
              <a:t>Mark Daniels</a:t>
            </a:r>
            <a:endParaRPr sz="2400" b="0" i="0" u="none" strike="noStrike" cap="none">
              <a:solidFill>
                <a:srgbClr val="3A3838"/>
              </a:solidFill>
              <a:latin typeface="Calibri"/>
              <a:ea typeface="Calibri"/>
              <a:cs typeface="Calibri"/>
              <a:sym typeface="Calibri"/>
            </a:endParaRPr>
          </a:p>
          <a:p>
            <a:pPr marL="0" marR="0" lvl="0" indent="0" algn="ctr" rtl="0">
              <a:lnSpc>
                <a:spcPct val="100000"/>
              </a:lnSpc>
              <a:spcBef>
                <a:spcPts val="0"/>
              </a:spcBef>
              <a:spcAft>
                <a:spcPts val="0"/>
              </a:spcAft>
              <a:buClr>
                <a:srgbClr val="3A3838"/>
              </a:buClr>
              <a:buSzPts val="1800"/>
              <a:buFont typeface="Arial"/>
              <a:buNone/>
            </a:pPr>
            <a:r>
              <a:rPr lang="en-US" sz="1800" b="0" i="0" u="none" strike="noStrike" cap="none">
                <a:solidFill>
                  <a:srgbClr val="3A3838"/>
                </a:solidFill>
                <a:latin typeface="Calibri"/>
                <a:ea typeface="Calibri"/>
                <a:cs typeface="Calibri"/>
                <a:sym typeface="Calibri"/>
              </a:rPr>
              <a:t>UDOT Structures Design Manager</a:t>
            </a:r>
            <a:endParaRPr sz="1800" b="0" i="0" u="none" strike="noStrike" cap="none">
              <a:solidFill>
                <a:srgbClr val="3A3838"/>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1600"/>
              <a:buFont typeface="Arial"/>
              <a:buNone/>
            </a:pPr>
            <a:endParaRPr sz="1600" b="0" i="0" u="none" strike="noStrike" cap="none">
              <a:solidFill>
                <a:srgbClr val="3A3838"/>
              </a:solidFill>
              <a:latin typeface="Calibri"/>
              <a:ea typeface="Calibri"/>
              <a:cs typeface="Calibri"/>
              <a:sym typeface="Calibri"/>
            </a:endParaRPr>
          </a:p>
        </p:txBody>
      </p:sp>
      <p:sp>
        <p:nvSpPr>
          <p:cNvPr id="92" name="Google Shape;92;p13"/>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3" name="Google Shape;93;p13"/>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4" name="Google Shape;94;p13"/>
          <p:cNvPicPr preferRelativeResize="0"/>
          <p:nvPr/>
        </p:nvPicPr>
        <p:blipFill rotWithShape="1">
          <a:blip r:embed="rId4">
            <a:alphaModFix/>
          </a:blip>
          <a:srcRect/>
          <a:stretch/>
        </p:blipFill>
        <p:spPr>
          <a:xfrm>
            <a:off x="234044" y="212711"/>
            <a:ext cx="1692728" cy="43923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2"/>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9" name="Google Shape;199;p22"/>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0" name="Google Shape;200;p22"/>
          <p:cNvSpPr txBox="1">
            <a:spLocks noGrp="1"/>
          </p:cNvSpPr>
          <p:nvPr>
            <p:ph type="body" idx="1"/>
          </p:nvPr>
        </p:nvSpPr>
        <p:spPr>
          <a:xfrm>
            <a:off x="530643" y="1077369"/>
            <a:ext cx="5307450" cy="340474"/>
          </a:xfrm>
          <a:prstGeom prst="rect">
            <a:avLst/>
          </a:prstGeom>
          <a:noFill/>
          <a:ln>
            <a:noFill/>
          </a:ln>
        </p:spPr>
        <p:txBody>
          <a:bodyPr spcFirstLastPara="1" wrap="square" lIns="91425" tIns="45700" rIns="91425" bIns="45700" anchor="t" anchorCtr="0">
            <a:noAutofit/>
          </a:bodyPr>
          <a:lstStyle/>
          <a:p>
            <a:pPr marL="228600" lvl="2" indent="-228600" algn="l" rtl="0">
              <a:lnSpc>
                <a:spcPct val="100000"/>
              </a:lnSpc>
              <a:spcBef>
                <a:spcPts val="0"/>
              </a:spcBef>
              <a:spcAft>
                <a:spcPts val="0"/>
              </a:spcAft>
              <a:buClr>
                <a:schemeClr val="dk1"/>
              </a:buClr>
              <a:buSzPts val="2100"/>
              <a:buChar char="•"/>
            </a:pPr>
            <a:r>
              <a:rPr lang="en-US" sz="2100" dirty="0">
                <a:latin typeface="Arial"/>
                <a:ea typeface="Arial"/>
                <a:cs typeface="Arial"/>
                <a:sym typeface="Arial"/>
              </a:rPr>
              <a:t>5600 West Over UPRR</a:t>
            </a:r>
            <a:endParaRPr sz="2100" dirty="0">
              <a:latin typeface="Arial"/>
              <a:ea typeface="Arial"/>
              <a:cs typeface="Arial"/>
              <a:sym typeface="Arial"/>
            </a:endParaRPr>
          </a:p>
        </p:txBody>
      </p:sp>
      <p:pic>
        <p:nvPicPr>
          <p:cNvPr id="201" name="Google Shape;201;p22"/>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02" name="Google Shape;202;p22"/>
          <p:cNvSpPr txBox="1">
            <a:spLocks noGrp="1"/>
          </p:cNvSpPr>
          <p:nvPr>
            <p:ph type="title"/>
          </p:nvPr>
        </p:nvSpPr>
        <p:spPr>
          <a:xfrm>
            <a:off x="2316737" y="81886"/>
            <a:ext cx="6833720"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a:solidFill>
                  <a:schemeClr val="lt1"/>
                </a:solidFill>
                <a:latin typeface="Arial"/>
                <a:ea typeface="Arial"/>
                <a:cs typeface="Arial"/>
                <a:sym typeface="Arial"/>
              </a:rPr>
              <a:t>BIM for Bridges and Structures</a:t>
            </a:r>
            <a:br>
              <a:rPr lang="en-US" sz="2700" b="1">
                <a:solidFill>
                  <a:schemeClr val="lt1"/>
                </a:solidFill>
                <a:latin typeface="Arial"/>
                <a:ea typeface="Arial"/>
                <a:cs typeface="Arial"/>
                <a:sym typeface="Arial"/>
              </a:rPr>
            </a:br>
            <a:r>
              <a:rPr lang="en-US" sz="2000" b="1" i="1">
                <a:solidFill>
                  <a:schemeClr val="lt1"/>
                </a:solidFill>
                <a:latin typeface="Arial"/>
                <a:ea typeface="Arial"/>
                <a:cs typeface="Arial"/>
                <a:sym typeface="Arial"/>
              </a:rPr>
              <a:t>Recent Experience</a:t>
            </a:r>
            <a:endParaRPr sz="2000" b="1" i="1">
              <a:solidFill>
                <a:schemeClr val="lt1"/>
              </a:solidFill>
              <a:latin typeface="Arial"/>
              <a:ea typeface="Arial"/>
              <a:cs typeface="Arial"/>
              <a:sym typeface="Arial"/>
            </a:endParaRPr>
          </a:p>
        </p:txBody>
      </p:sp>
      <p:pic>
        <p:nvPicPr>
          <p:cNvPr id="203" name="Google Shape;203;p22"/>
          <p:cNvPicPr preferRelativeResize="0"/>
          <p:nvPr/>
        </p:nvPicPr>
        <p:blipFill rotWithShape="1">
          <a:blip r:embed="rId4">
            <a:alphaModFix/>
          </a:blip>
          <a:srcRect/>
          <a:stretch/>
        </p:blipFill>
        <p:spPr>
          <a:xfrm>
            <a:off x="3469445" y="1788283"/>
            <a:ext cx="5153025" cy="4400550"/>
          </a:xfrm>
          <a:prstGeom prst="rect">
            <a:avLst/>
          </a:prstGeom>
          <a:ln>
            <a:noFill/>
          </a:ln>
          <a:effectLst>
            <a:outerShdw blurRad="292100" dist="139700" dir="2700000" algn="tl" rotWithShape="0">
              <a:srgbClr val="333333">
                <a:alpha val="65000"/>
              </a:srgbClr>
            </a:outerShdw>
          </a:effectLst>
        </p:spPr>
      </p:pic>
      <p:pic>
        <p:nvPicPr>
          <p:cNvPr id="204" name="Google Shape;204;p22"/>
          <p:cNvPicPr preferRelativeResize="0"/>
          <p:nvPr/>
        </p:nvPicPr>
        <p:blipFill rotWithShape="1">
          <a:blip r:embed="rId5">
            <a:alphaModFix/>
          </a:blip>
          <a:srcRect/>
          <a:stretch/>
        </p:blipFill>
        <p:spPr>
          <a:xfrm>
            <a:off x="193222" y="2238446"/>
            <a:ext cx="3467100" cy="1971675"/>
          </a:xfrm>
          <a:prstGeom prst="rect">
            <a:avLst/>
          </a:prstGeom>
          <a:noFill/>
          <a:ln>
            <a:noFill/>
          </a:ln>
        </p:spPr>
      </p:pic>
      <p:sp>
        <p:nvSpPr>
          <p:cNvPr id="205" name="Google Shape;205;p22"/>
          <p:cNvSpPr/>
          <p:nvPr/>
        </p:nvSpPr>
        <p:spPr>
          <a:xfrm>
            <a:off x="6067426" y="3371850"/>
            <a:ext cx="190500" cy="200025"/>
          </a:xfrm>
          <a:prstGeom prst="ellipse">
            <a:avLst/>
          </a:prstGeom>
          <a:solidFill>
            <a:srgbClr val="FF000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3"/>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2" name="Google Shape;212;p23"/>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3" name="Google Shape;213;p23"/>
          <p:cNvSpPr txBox="1">
            <a:spLocks noGrp="1"/>
          </p:cNvSpPr>
          <p:nvPr>
            <p:ph type="body" idx="1"/>
          </p:nvPr>
        </p:nvSpPr>
        <p:spPr>
          <a:xfrm>
            <a:off x="530643" y="1077369"/>
            <a:ext cx="5307450" cy="340474"/>
          </a:xfrm>
          <a:prstGeom prst="rect">
            <a:avLst/>
          </a:prstGeom>
          <a:noFill/>
          <a:ln>
            <a:noFill/>
          </a:ln>
        </p:spPr>
        <p:txBody>
          <a:bodyPr spcFirstLastPara="1" wrap="square" lIns="91425" tIns="45700" rIns="91425" bIns="45700" anchor="t" anchorCtr="0">
            <a:noAutofit/>
          </a:bodyPr>
          <a:lstStyle/>
          <a:p>
            <a:pPr marL="228600" lvl="2" indent="-228600" algn="l" rtl="0">
              <a:lnSpc>
                <a:spcPct val="100000"/>
              </a:lnSpc>
              <a:spcBef>
                <a:spcPts val="0"/>
              </a:spcBef>
              <a:spcAft>
                <a:spcPts val="0"/>
              </a:spcAft>
              <a:buClr>
                <a:schemeClr val="dk1"/>
              </a:buClr>
              <a:buSzPts val="2100"/>
              <a:buChar char="•"/>
            </a:pPr>
            <a:r>
              <a:rPr lang="en-US" sz="2100">
                <a:latin typeface="Arial"/>
                <a:ea typeface="Arial"/>
                <a:cs typeface="Arial"/>
                <a:sym typeface="Arial"/>
              </a:rPr>
              <a:t>5600 West Over UPRR</a:t>
            </a:r>
            <a:endParaRPr sz="2100">
              <a:latin typeface="Arial"/>
              <a:ea typeface="Arial"/>
              <a:cs typeface="Arial"/>
              <a:sym typeface="Arial"/>
            </a:endParaRPr>
          </a:p>
        </p:txBody>
      </p:sp>
      <p:pic>
        <p:nvPicPr>
          <p:cNvPr id="214" name="Google Shape;214;p23"/>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15" name="Google Shape;215;p23"/>
          <p:cNvSpPr txBox="1">
            <a:spLocks noGrp="1"/>
          </p:cNvSpPr>
          <p:nvPr>
            <p:ph type="title"/>
          </p:nvPr>
        </p:nvSpPr>
        <p:spPr>
          <a:xfrm>
            <a:off x="2316737" y="81886"/>
            <a:ext cx="6833720"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a:solidFill>
                  <a:schemeClr val="lt1"/>
                </a:solidFill>
                <a:latin typeface="Arial"/>
                <a:ea typeface="Arial"/>
                <a:cs typeface="Arial"/>
                <a:sym typeface="Arial"/>
              </a:rPr>
              <a:t>BIM for Bridges and Structures</a:t>
            </a:r>
            <a:br>
              <a:rPr lang="en-US" sz="2700" b="1">
                <a:solidFill>
                  <a:schemeClr val="lt1"/>
                </a:solidFill>
                <a:latin typeface="Arial"/>
                <a:ea typeface="Arial"/>
                <a:cs typeface="Arial"/>
                <a:sym typeface="Arial"/>
              </a:rPr>
            </a:br>
            <a:r>
              <a:rPr lang="en-US" sz="2000" b="1" i="1">
                <a:solidFill>
                  <a:schemeClr val="lt1"/>
                </a:solidFill>
                <a:latin typeface="Arial"/>
                <a:ea typeface="Arial"/>
                <a:cs typeface="Arial"/>
                <a:sym typeface="Arial"/>
              </a:rPr>
              <a:t>Recent Experience</a:t>
            </a:r>
            <a:endParaRPr sz="2000" b="1" i="1">
              <a:solidFill>
                <a:schemeClr val="lt1"/>
              </a:solidFill>
              <a:latin typeface="Arial"/>
              <a:ea typeface="Arial"/>
              <a:cs typeface="Arial"/>
              <a:sym typeface="Arial"/>
            </a:endParaRPr>
          </a:p>
        </p:txBody>
      </p:sp>
      <p:pic>
        <p:nvPicPr>
          <p:cNvPr id="217" name="Google Shape;217;p23"/>
          <p:cNvPicPr preferRelativeResize="0"/>
          <p:nvPr/>
        </p:nvPicPr>
        <p:blipFill rotWithShape="1">
          <a:blip r:embed="rId4">
            <a:alphaModFix/>
          </a:blip>
          <a:srcRect/>
          <a:stretch/>
        </p:blipFill>
        <p:spPr>
          <a:xfrm>
            <a:off x="464819" y="1735330"/>
            <a:ext cx="8214362" cy="454164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4"/>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4" name="Google Shape;224;p24"/>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5" name="Google Shape;225;p24"/>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26" name="Google Shape;226;p24"/>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pic>
        <p:nvPicPr>
          <p:cNvPr id="228" name="Google Shape;228;p24"/>
          <p:cNvPicPr preferRelativeResize="0"/>
          <p:nvPr/>
        </p:nvPicPr>
        <p:blipFill rotWithShape="1">
          <a:blip r:embed="rId4">
            <a:alphaModFix/>
          </a:blip>
          <a:srcRect/>
          <a:stretch/>
        </p:blipFill>
        <p:spPr>
          <a:xfrm>
            <a:off x="234044" y="1362074"/>
            <a:ext cx="8390098" cy="5086351"/>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5"/>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35" name="Google Shape;235;p25"/>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36" name="Google Shape;236;p25"/>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37" name="Google Shape;237;p25"/>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pic>
        <p:nvPicPr>
          <p:cNvPr id="3" name="Picture 2">
            <a:extLst>
              <a:ext uri="{FF2B5EF4-FFF2-40B4-BE49-F238E27FC236}">
                <a16:creationId xmlns:a16="http://schemas.microsoft.com/office/drawing/2014/main" xmlns="" id="{6360EAEB-CA88-44EF-BE05-0F8341BFC1B5}"/>
              </a:ext>
            </a:extLst>
          </p:cNvPr>
          <p:cNvPicPr>
            <a:picLocks noChangeAspect="1"/>
          </p:cNvPicPr>
          <p:nvPr/>
        </p:nvPicPr>
        <p:blipFill>
          <a:blip r:embed="rId4"/>
          <a:stretch>
            <a:fillRect/>
          </a:stretch>
        </p:blipFill>
        <p:spPr>
          <a:xfrm>
            <a:off x="261720" y="1581149"/>
            <a:ext cx="8620560" cy="422910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6"/>
          <p:cNvSpPr/>
          <p:nvPr/>
        </p:nvSpPr>
        <p:spPr>
          <a:xfrm>
            <a:off x="2193472" y="-72572"/>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6" name="Google Shape;246;p26"/>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7" name="Google Shape;247;p26"/>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48" name="Google Shape;248;p26"/>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249" name="Google Shape;249;p26"/>
          <p:cNvSpPr/>
          <p:nvPr/>
        </p:nvSpPr>
        <p:spPr>
          <a:xfrm>
            <a:off x="-6456" y="946543"/>
            <a:ext cx="9150456" cy="461665"/>
          </a:xfrm>
          <a:prstGeom prst="rect">
            <a:avLst/>
          </a:prstGeom>
          <a:noFill/>
          <a:ln>
            <a:noFill/>
          </a:ln>
        </p:spPr>
        <p:txBody>
          <a:bodyPr spcFirstLastPara="1" wrap="square" lIns="91425" tIns="45700" rIns="91425" bIns="45700" anchor="t" anchorCtr="0">
            <a:noAutofit/>
          </a:bodyPr>
          <a:lstStyle/>
          <a:p>
            <a:pPr marL="228600" marR="0" lvl="2" indent="0" algn="ctr" rtl="0">
              <a:lnSpc>
                <a:spcPct val="100000"/>
              </a:lnSpc>
              <a:spcBef>
                <a:spcPts val="0"/>
              </a:spcBef>
              <a:spcAft>
                <a:spcPts val="0"/>
              </a:spcAft>
              <a:buNone/>
            </a:pPr>
            <a:r>
              <a:rPr lang="en-US" sz="2400" b="0" i="0" u="none" strike="noStrike" cap="none" dirty="0">
                <a:solidFill>
                  <a:schemeClr val="dk1"/>
                </a:solidFill>
                <a:latin typeface="Arial"/>
                <a:ea typeface="Arial"/>
                <a:cs typeface="Arial"/>
                <a:sym typeface="Arial"/>
              </a:rPr>
              <a:t>Model Development</a:t>
            </a:r>
            <a:endParaRPr sz="2400" b="0" i="0" u="none" strike="noStrike" cap="none" dirty="0">
              <a:solidFill>
                <a:schemeClr val="dk1"/>
              </a:solidFill>
              <a:latin typeface="Arial"/>
              <a:ea typeface="Arial"/>
              <a:cs typeface="Arial"/>
              <a:sym typeface="Arial"/>
            </a:endParaRPr>
          </a:p>
        </p:txBody>
      </p:sp>
      <p:sp>
        <p:nvSpPr>
          <p:cNvPr id="250" name="Google Shape;250;p26"/>
          <p:cNvSpPr/>
          <p:nvPr/>
        </p:nvSpPr>
        <p:spPr>
          <a:xfrm>
            <a:off x="590509" y="1535428"/>
            <a:ext cx="2672526"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Solids Model Creation</a:t>
            </a:r>
            <a:endParaRPr sz="1800" b="0" i="0" u="none" strike="noStrike" cap="none">
              <a:solidFill>
                <a:schemeClr val="dk1"/>
              </a:solidFill>
              <a:latin typeface="Arial"/>
              <a:ea typeface="Arial"/>
              <a:cs typeface="Arial"/>
              <a:sym typeface="Arial"/>
            </a:endParaRPr>
          </a:p>
        </p:txBody>
      </p:sp>
      <p:sp>
        <p:nvSpPr>
          <p:cNvPr id="252" name="Google Shape;252;p26"/>
          <p:cNvSpPr/>
          <p:nvPr/>
        </p:nvSpPr>
        <p:spPr>
          <a:xfrm>
            <a:off x="5312989" y="1555735"/>
            <a:ext cx="3134191"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Reinforcing Steel Detailing</a:t>
            </a:r>
            <a:endParaRPr sz="1800" b="0" i="0" u="none" strike="noStrike" cap="none">
              <a:solidFill>
                <a:schemeClr val="dk1"/>
              </a:solidFill>
              <a:latin typeface="Arial"/>
              <a:ea typeface="Arial"/>
              <a:cs typeface="Arial"/>
              <a:sym typeface="Arial"/>
            </a:endParaRPr>
          </a:p>
        </p:txBody>
      </p:sp>
      <p:sp>
        <p:nvSpPr>
          <p:cNvPr id="253" name="Google Shape;253;p26"/>
          <p:cNvSpPr/>
          <p:nvPr/>
        </p:nvSpPr>
        <p:spPr>
          <a:xfrm>
            <a:off x="6135758" y="4133237"/>
            <a:ext cx="1864613"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Publish Model</a:t>
            </a:r>
            <a:endParaRPr sz="1800" b="0" i="0" u="none" strike="noStrike" cap="none">
              <a:solidFill>
                <a:schemeClr val="dk1"/>
              </a:solidFill>
              <a:latin typeface="Arial"/>
              <a:ea typeface="Arial"/>
              <a:cs typeface="Arial"/>
              <a:sym typeface="Arial"/>
            </a:endParaRPr>
          </a:p>
        </p:txBody>
      </p:sp>
      <p:sp>
        <p:nvSpPr>
          <p:cNvPr id="254" name="Google Shape;254;p26"/>
          <p:cNvSpPr/>
          <p:nvPr/>
        </p:nvSpPr>
        <p:spPr>
          <a:xfrm>
            <a:off x="52363" y="4101925"/>
            <a:ext cx="4108882"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Application of Attributes to Elements</a:t>
            </a:r>
            <a:endParaRPr sz="1800" b="0" i="0" u="none" strike="noStrike" cap="none">
              <a:solidFill>
                <a:schemeClr val="dk1"/>
              </a:solidFill>
              <a:latin typeface="Arial"/>
              <a:ea typeface="Arial"/>
              <a:cs typeface="Arial"/>
              <a:sym typeface="Arial"/>
            </a:endParaRPr>
          </a:p>
        </p:txBody>
      </p:sp>
      <p:pic>
        <p:nvPicPr>
          <p:cNvPr id="255" name="Google Shape;255;p26"/>
          <p:cNvPicPr preferRelativeResize="0"/>
          <p:nvPr/>
        </p:nvPicPr>
        <p:blipFill rotWithShape="1">
          <a:blip r:embed="rId4">
            <a:alphaModFix/>
          </a:blip>
          <a:srcRect/>
          <a:stretch/>
        </p:blipFill>
        <p:spPr>
          <a:xfrm>
            <a:off x="268447" y="2048772"/>
            <a:ext cx="3892798" cy="1654376"/>
          </a:xfrm>
          <a:prstGeom prst="rect">
            <a:avLst/>
          </a:prstGeom>
          <a:noFill/>
          <a:ln>
            <a:noFill/>
          </a:ln>
        </p:spPr>
      </p:pic>
      <p:pic>
        <p:nvPicPr>
          <p:cNvPr id="256" name="Google Shape;256;p26"/>
          <p:cNvPicPr preferRelativeResize="0"/>
          <p:nvPr/>
        </p:nvPicPr>
        <p:blipFill rotWithShape="1">
          <a:blip r:embed="rId5">
            <a:alphaModFix/>
          </a:blip>
          <a:srcRect/>
          <a:stretch/>
        </p:blipFill>
        <p:spPr>
          <a:xfrm>
            <a:off x="5312989" y="2010657"/>
            <a:ext cx="3406998" cy="1685826"/>
          </a:xfrm>
          <a:prstGeom prst="rect">
            <a:avLst/>
          </a:prstGeom>
          <a:noFill/>
          <a:ln>
            <a:noFill/>
          </a:ln>
        </p:spPr>
      </p:pic>
      <p:pic>
        <p:nvPicPr>
          <p:cNvPr id="257" name="Google Shape;257;p26"/>
          <p:cNvPicPr preferRelativeResize="0"/>
          <p:nvPr/>
        </p:nvPicPr>
        <p:blipFill rotWithShape="1">
          <a:blip r:embed="rId6">
            <a:alphaModFix/>
          </a:blip>
          <a:srcRect/>
          <a:stretch/>
        </p:blipFill>
        <p:spPr>
          <a:xfrm>
            <a:off x="4682726" y="4588159"/>
            <a:ext cx="4202358" cy="2022055"/>
          </a:xfrm>
          <a:prstGeom prst="rect">
            <a:avLst/>
          </a:prstGeom>
          <a:noFill/>
          <a:ln>
            <a:noFill/>
          </a:ln>
        </p:spPr>
      </p:pic>
      <p:pic>
        <p:nvPicPr>
          <p:cNvPr id="258" name="Google Shape;258;p26"/>
          <p:cNvPicPr preferRelativeResize="0"/>
          <p:nvPr/>
        </p:nvPicPr>
        <p:blipFill>
          <a:blip r:embed="rId7">
            <a:alphaModFix/>
          </a:blip>
          <a:stretch>
            <a:fillRect/>
          </a:stretch>
        </p:blipFill>
        <p:spPr>
          <a:xfrm>
            <a:off x="0" y="5099973"/>
            <a:ext cx="3209698" cy="1755324"/>
          </a:xfrm>
          <a:prstGeom prst="rect">
            <a:avLst/>
          </a:prstGeom>
          <a:noFill/>
          <a:ln>
            <a:noFill/>
          </a:ln>
        </p:spPr>
      </p:pic>
      <p:pic>
        <p:nvPicPr>
          <p:cNvPr id="259" name="Google Shape;259;p26"/>
          <p:cNvPicPr preferRelativeResize="0"/>
          <p:nvPr/>
        </p:nvPicPr>
        <p:blipFill rotWithShape="1">
          <a:blip r:embed="rId8">
            <a:alphaModFix/>
          </a:blip>
          <a:srcRect/>
          <a:stretch/>
        </p:blipFill>
        <p:spPr>
          <a:xfrm>
            <a:off x="2311777" y="4588159"/>
            <a:ext cx="2149763" cy="147228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27"/>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66" name="Google Shape;266;p27"/>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67" name="Google Shape;267;p27"/>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69" name="Google Shape;269;p27"/>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pic>
        <p:nvPicPr>
          <p:cNvPr id="270" name="Google Shape;270;p27"/>
          <p:cNvPicPr preferRelativeResize="0"/>
          <p:nvPr/>
        </p:nvPicPr>
        <p:blipFill rotWithShape="1">
          <a:blip r:embed="rId4">
            <a:alphaModFix/>
          </a:blip>
          <a:srcRect/>
          <a:stretch/>
        </p:blipFill>
        <p:spPr>
          <a:xfrm>
            <a:off x="481694" y="2220836"/>
            <a:ext cx="8331364" cy="3667956"/>
          </a:xfrm>
          <a:prstGeom prst="rect">
            <a:avLst/>
          </a:prstGeom>
          <a:ln>
            <a:noFill/>
          </a:ln>
          <a:effectLst>
            <a:outerShdw blurRad="292100" dist="139700" dir="2700000" algn="tl" rotWithShape="0">
              <a:srgbClr val="333333">
                <a:alpha val="65000"/>
              </a:srgbClr>
            </a:outerShdw>
          </a:effectLst>
        </p:spPr>
      </p:pic>
      <p:sp>
        <p:nvSpPr>
          <p:cNvPr id="271" name="Google Shape;271;p27"/>
          <p:cNvSpPr/>
          <p:nvPr/>
        </p:nvSpPr>
        <p:spPr>
          <a:xfrm>
            <a:off x="-6456" y="1311914"/>
            <a:ext cx="9150456" cy="461665"/>
          </a:xfrm>
          <a:prstGeom prst="rect">
            <a:avLst/>
          </a:prstGeom>
          <a:noFill/>
          <a:ln>
            <a:noFill/>
          </a:ln>
        </p:spPr>
        <p:txBody>
          <a:bodyPr spcFirstLastPara="1" wrap="square" lIns="91425" tIns="45700" rIns="91425" bIns="45700" anchor="t" anchorCtr="0">
            <a:noAutofit/>
          </a:bodyPr>
          <a:lstStyle/>
          <a:p>
            <a:pPr marL="228600" marR="0" lvl="2" indent="0" algn="ctr" rtl="0">
              <a:lnSpc>
                <a:spcPct val="100000"/>
              </a:lnSpc>
              <a:spcBef>
                <a:spcPts val="0"/>
              </a:spcBef>
              <a:spcAft>
                <a:spcPts val="0"/>
              </a:spcAft>
              <a:buNone/>
            </a:pPr>
            <a:r>
              <a:rPr lang="en-US" sz="2400" b="0" i="0" u="none" strike="noStrike" cap="none" dirty="0">
                <a:solidFill>
                  <a:schemeClr val="dk1"/>
                </a:solidFill>
                <a:latin typeface="Arial"/>
                <a:ea typeface="Arial"/>
                <a:cs typeface="Arial"/>
                <a:sym typeface="Arial"/>
              </a:rPr>
              <a:t>Solids Model Creation</a:t>
            </a:r>
            <a:endParaRPr sz="2400" b="0" i="0" u="none" strike="noStrike" cap="none" dirty="0">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28"/>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78" name="Google Shape;278;p28"/>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79" name="Google Shape;279;p28"/>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81" name="Google Shape;281;p28"/>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pic>
        <p:nvPicPr>
          <p:cNvPr id="282" name="Google Shape;282;p28"/>
          <p:cNvPicPr preferRelativeResize="0"/>
          <p:nvPr/>
        </p:nvPicPr>
        <p:blipFill rotWithShape="1">
          <a:blip r:embed="rId4">
            <a:alphaModFix/>
          </a:blip>
          <a:srcRect/>
          <a:stretch/>
        </p:blipFill>
        <p:spPr>
          <a:xfrm>
            <a:off x="1004135" y="2336638"/>
            <a:ext cx="7135730" cy="3570657"/>
          </a:xfrm>
          <a:prstGeom prst="rect">
            <a:avLst/>
          </a:prstGeom>
          <a:ln>
            <a:noFill/>
          </a:ln>
          <a:effectLst>
            <a:outerShdw blurRad="292100" dist="139700" dir="2700000" algn="tl" rotWithShape="0">
              <a:srgbClr val="333333">
                <a:alpha val="65000"/>
              </a:srgbClr>
            </a:outerShdw>
          </a:effectLst>
        </p:spPr>
      </p:pic>
      <p:sp>
        <p:nvSpPr>
          <p:cNvPr id="283" name="Google Shape;283;p28"/>
          <p:cNvSpPr/>
          <p:nvPr/>
        </p:nvSpPr>
        <p:spPr>
          <a:xfrm>
            <a:off x="-9144" y="1316736"/>
            <a:ext cx="9143999" cy="461665"/>
          </a:xfrm>
          <a:prstGeom prst="rect">
            <a:avLst/>
          </a:prstGeom>
          <a:noFill/>
          <a:ln>
            <a:noFill/>
          </a:ln>
        </p:spPr>
        <p:txBody>
          <a:bodyPr spcFirstLastPara="1" wrap="square" lIns="91425" tIns="45700" rIns="91425" bIns="45700" anchor="t" anchorCtr="0">
            <a:noAutofit/>
          </a:bodyPr>
          <a:lstStyle/>
          <a:p>
            <a:pPr marL="228600" marR="0" lvl="2" indent="0" algn="ctr" rtl="0">
              <a:lnSpc>
                <a:spcPct val="100000"/>
              </a:lnSpc>
              <a:spcBef>
                <a:spcPts val="0"/>
              </a:spcBef>
              <a:spcAft>
                <a:spcPts val="0"/>
              </a:spcAft>
              <a:buNone/>
            </a:pPr>
            <a:r>
              <a:rPr lang="en-US" sz="2400" b="0" i="0" u="none" strike="noStrike" cap="none" dirty="0">
                <a:solidFill>
                  <a:schemeClr val="dk1"/>
                </a:solidFill>
                <a:latin typeface="Arial"/>
                <a:ea typeface="Arial"/>
                <a:cs typeface="Arial"/>
                <a:sym typeface="Arial"/>
              </a:rPr>
              <a:t>Reinforcing Steel Detailing</a:t>
            </a:r>
            <a:endParaRPr sz="2400" b="0" i="0" u="none" strike="noStrike" cap="none" dirty="0">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29"/>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0" name="Google Shape;290;p29"/>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92" name="Google Shape;292;p29"/>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293" name="Google Shape;293;p29"/>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294" name="Google Shape;294;p29"/>
          <p:cNvSpPr/>
          <p:nvPr/>
        </p:nvSpPr>
        <p:spPr>
          <a:xfrm>
            <a:off x="-6456" y="1316736"/>
            <a:ext cx="9150455"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dk1"/>
                </a:solidFill>
                <a:latin typeface="Arial"/>
                <a:ea typeface="Arial"/>
                <a:cs typeface="Arial"/>
                <a:sym typeface="Arial"/>
              </a:rPr>
              <a:t>Application of Attributes to Model</a:t>
            </a:r>
            <a:endParaRPr sz="2400" dirty="0">
              <a:solidFill>
                <a:schemeClr val="dk1"/>
              </a:solidFill>
              <a:latin typeface="Calibri"/>
              <a:ea typeface="Calibri"/>
              <a:cs typeface="Calibri"/>
              <a:sym typeface="Calibri"/>
            </a:endParaRPr>
          </a:p>
        </p:txBody>
      </p:sp>
      <p:pic>
        <p:nvPicPr>
          <p:cNvPr id="295" name="Google Shape;295;p29"/>
          <p:cNvPicPr preferRelativeResize="0"/>
          <p:nvPr/>
        </p:nvPicPr>
        <p:blipFill rotWithShape="1">
          <a:blip r:embed="rId4">
            <a:alphaModFix/>
          </a:blip>
          <a:srcRect/>
          <a:stretch/>
        </p:blipFill>
        <p:spPr>
          <a:xfrm>
            <a:off x="5126636" y="2294535"/>
            <a:ext cx="3754809" cy="2571516"/>
          </a:xfrm>
          <a:prstGeom prst="rect">
            <a:avLst/>
          </a:prstGeom>
          <a:noFill/>
          <a:ln>
            <a:noFill/>
          </a:ln>
        </p:spPr>
      </p:pic>
      <p:pic>
        <p:nvPicPr>
          <p:cNvPr id="296" name="Google Shape;296;p29"/>
          <p:cNvPicPr preferRelativeResize="0"/>
          <p:nvPr/>
        </p:nvPicPr>
        <p:blipFill rotWithShape="1">
          <a:blip r:embed="rId5">
            <a:alphaModFix/>
          </a:blip>
          <a:srcRect/>
          <a:stretch/>
        </p:blipFill>
        <p:spPr>
          <a:xfrm>
            <a:off x="5126636" y="4099413"/>
            <a:ext cx="737293" cy="766638"/>
          </a:xfrm>
          <a:prstGeom prst="rect">
            <a:avLst/>
          </a:prstGeom>
          <a:noFill/>
          <a:ln>
            <a:noFill/>
          </a:ln>
        </p:spPr>
      </p:pic>
      <p:pic>
        <p:nvPicPr>
          <p:cNvPr id="297" name="Google Shape;297;p29"/>
          <p:cNvPicPr preferRelativeResize="0"/>
          <p:nvPr/>
        </p:nvPicPr>
        <p:blipFill>
          <a:blip r:embed="rId6">
            <a:alphaModFix/>
          </a:blip>
          <a:stretch>
            <a:fillRect/>
          </a:stretch>
        </p:blipFill>
        <p:spPr>
          <a:xfrm>
            <a:off x="49350" y="2356448"/>
            <a:ext cx="4808275" cy="262952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30"/>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4" name="Google Shape;304;p30"/>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05" name="Google Shape;305;p30"/>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306" name="Google Shape;306;p30"/>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307" name="Google Shape;307;p30"/>
          <p:cNvSpPr/>
          <p:nvPr/>
        </p:nvSpPr>
        <p:spPr>
          <a:xfrm>
            <a:off x="-9144" y="1316736"/>
            <a:ext cx="9144000"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Publish Models for Review and Construction</a:t>
            </a:r>
            <a:endParaRPr sz="2400" dirty="0">
              <a:solidFill>
                <a:schemeClr val="dk1"/>
              </a:solidFill>
              <a:latin typeface="Calibri"/>
              <a:ea typeface="Calibri"/>
              <a:cs typeface="Calibri"/>
              <a:sym typeface="Calibri"/>
            </a:endParaRPr>
          </a:p>
        </p:txBody>
      </p:sp>
      <p:pic>
        <p:nvPicPr>
          <p:cNvPr id="309" name="Google Shape;309;p30"/>
          <p:cNvPicPr preferRelativeResize="0"/>
          <p:nvPr/>
        </p:nvPicPr>
        <p:blipFill>
          <a:blip r:embed="rId4">
            <a:alphaModFix/>
          </a:blip>
          <a:stretch>
            <a:fillRect/>
          </a:stretch>
        </p:blipFill>
        <p:spPr>
          <a:xfrm>
            <a:off x="80962" y="2038832"/>
            <a:ext cx="8982075" cy="4342918"/>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1"/>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6" name="Google Shape;316;p31"/>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7" name="Google Shape;317;p31"/>
          <p:cNvPicPr preferRelativeResize="0"/>
          <p:nvPr/>
        </p:nvPicPr>
        <p:blipFill rotWithShape="1">
          <a:blip r:embed="rId5">
            <a:alphaModFix/>
          </a:blip>
          <a:srcRect/>
          <a:stretch/>
        </p:blipFill>
        <p:spPr>
          <a:xfrm>
            <a:off x="234044" y="212711"/>
            <a:ext cx="1692728" cy="439233"/>
          </a:xfrm>
          <a:prstGeom prst="rect">
            <a:avLst/>
          </a:prstGeom>
          <a:noFill/>
          <a:ln>
            <a:noFill/>
          </a:ln>
        </p:spPr>
      </p:pic>
      <p:sp>
        <p:nvSpPr>
          <p:cNvPr id="318" name="Google Shape;318;p31"/>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pic>
        <p:nvPicPr>
          <p:cNvPr id="2" name="13323_F-881_Container File.i (2)">
            <a:hlinkClick r:id="" action="ppaction://media"/>
            <a:extLst>
              <a:ext uri="{FF2B5EF4-FFF2-40B4-BE49-F238E27FC236}">
                <a16:creationId xmlns:a16="http://schemas.microsoft.com/office/drawing/2014/main" xmlns="" id="{3EEEEFA5-E79F-45BE-A123-7E4DC6DBE78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65165" y="1460360"/>
            <a:ext cx="8613669" cy="4845189"/>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4"/>
          <p:cNvPicPr preferRelativeResize="0"/>
          <p:nvPr/>
        </p:nvPicPr>
        <p:blipFill rotWithShape="1">
          <a:blip r:embed="rId3">
            <a:alphaModFix amt="26000"/>
          </a:blip>
          <a:srcRect t="15190" b="15190"/>
          <a:stretch/>
        </p:blipFill>
        <p:spPr>
          <a:xfrm>
            <a:off x="-6456" y="3790604"/>
            <a:ext cx="9156912" cy="3067396"/>
          </a:xfrm>
          <a:prstGeom prst="rect">
            <a:avLst/>
          </a:prstGeom>
          <a:noFill/>
          <a:ln>
            <a:noFill/>
          </a:ln>
        </p:spPr>
      </p:pic>
      <p:sp>
        <p:nvSpPr>
          <p:cNvPr id="101" name="Google Shape;101;p14"/>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2" name="Google Shape;102;p14"/>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3" name="Google Shape;103;p14"/>
          <p:cNvSpPr txBox="1">
            <a:spLocks noGrp="1"/>
          </p:cNvSpPr>
          <p:nvPr>
            <p:ph type="body" idx="1"/>
          </p:nvPr>
        </p:nvSpPr>
        <p:spPr>
          <a:xfrm>
            <a:off x="161365" y="1241461"/>
            <a:ext cx="8782263" cy="349382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400"/>
              <a:buChar char="•"/>
            </a:pPr>
            <a:r>
              <a:rPr lang="en-US" sz="2400" dirty="0">
                <a:latin typeface="Arial"/>
                <a:ea typeface="Arial"/>
                <a:cs typeface="Arial"/>
                <a:sym typeface="Arial"/>
              </a:rPr>
              <a:t>Goals</a:t>
            </a:r>
            <a:endParaRPr dirty="0"/>
          </a:p>
          <a:p>
            <a:pPr marL="228600" lvl="0" indent="-228600" algn="l" rtl="0">
              <a:lnSpc>
                <a:spcPct val="90000"/>
              </a:lnSpc>
              <a:spcBef>
                <a:spcPts val="1000"/>
              </a:spcBef>
              <a:spcAft>
                <a:spcPts val="0"/>
              </a:spcAft>
              <a:buClr>
                <a:schemeClr val="dk1"/>
              </a:buClr>
              <a:buSzPts val="2400"/>
              <a:buChar char="•"/>
            </a:pPr>
            <a:r>
              <a:rPr lang="en-US" sz="2400" dirty="0">
                <a:latin typeface="Arial"/>
                <a:ea typeface="Arial"/>
                <a:cs typeface="Arial"/>
                <a:sym typeface="Arial"/>
              </a:rPr>
              <a:t>Recent Experience</a:t>
            </a:r>
            <a:endParaRPr sz="2400" dirty="0">
              <a:latin typeface="Arial"/>
              <a:ea typeface="Arial"/>
              <a:cs typeface="Arial"/>
              <a:sym typeface="Arial"/>
            </a:endParaRPr>
          </a:p>
          <a:p>
            <a:pPr marL="228600" lvl="0" indent="-228600" algn="l" rtl="0">
              <a:lnSpc>
                <a:spcPct val="90000"/>
              </a:lnSpc>
              <a:spcBef>
                <a:spcPts val="1000"/>
              </a:spcBef>
              <a:spcAft>
                <a:spcPts val="0"/>
              </a:spcAft>
              <a:buClr>
                <a:schemeClr val="dk1"/>
              </a:buClr>
              <a:buSzPts val="2400"/>
              <a:buChar char="•"/>
            </a:pPr>
            <a:r>
              <a:rPr lang="en-US" sz="2400" dirty="0">
                <a:latin typeface="Arial"/>
                <a:ea typeface="Arial"/>
                <a:cs typeface="Arial"/>
                <a:sym typeface="Arial"/>
              </a:rPr>
              <a:t>Design</a:t>
            </a:r>
            <a:endParaRPr sz="2400" dirty="0">
              <a:latin typeface="Arial"/>
              <a:ea typeface="Arial"/>
              <a:cs typeface="Arial"/>
              <a:sym typeface="Arial"/>
            </a:endParaRPr>
          </a:p>
          <a:p>
            <a:pPr marL="228600" lvl="0" indent="-228600" algn="l" rtl="0">
              <a:lnSpc>
                <a:spcPct val="90000"/>
              </a:lnSpc>
              <a:spcBef>
                <a:spcPts val="1000"/>
              </a:spcBef>
              <a:spcAft>
                <a:spcPts val="0"/>
              </a:spcAft>
              <a:buClr>
                <a:schemeClr val="dk1"/>
              </a:buClr>
              <a:buSzPts val="2400"/>
              <a:buChar char="•"/>
            </a:pPr>
            <a:r>
              <a:rPr lang="en-US" sz="2400" dirty="0">
                <a:latin typeface="Arial"/>
                <a:ea typeface="Arial"/>
                <a:cs typeface="Arial"/>
                <a:sym typeface="Arial"/>
              </a:rPr>
              <a:t>Bid Letting</a:t>
            </a:r>
            <a:endParaRPr sz="2400" dirty="0">
              <a:latin typeface="Arial"/>
              <a:ea typeface="Arial"/>
              <a:cs typeface="Arial"/>
              <a:sym typeface="Arial"/>
            </a:endParaRPr>
          </a:p>
          <a:p>
            <a:pPr marL="228600" lvl="0" indent="-228600" algn="l" rtl="0">
              <a:lnSpc>
                <a:spcPct val="90000"/>
              </a:lnSpc>
              <a:spcBef>
                <a:spcPts val="1000"/>
              </a:spcBef>
              <a:spcAft>
                <a:spcPts val="0"/>
              </a:spcAft>
              <a:buClr>
                <a:schemeClr val="dk1"/>
              </a:buClr>
              <a:buSzPts val="2400"/>
              <a:buChar char="•"/>
            </a:pPr>
            <a:r>
              <a:rPr lang="en-US" sz="2400" dirty="0">
                <a:latin typeface="Arial"/>
                <a:ea typeface="Arial"/>
                <a:cs typeface="Arial"/>
                <a:sym typeface="Arial"/>
              </a:rPr>
              <a:t>Construction</a:t>
            </a:r>
            <a:endParaRPr dirty="0"/>
          </a:p>
          <a:p>
            <a:pPr marL="228600" lvl="0" indent="-228600" algn="l" rtl="0">
              <a:lnSpc>
                <a:spcPct val="90000"/>
              </a:lnSpc>
              <a:spcBef>
                <a:spcPts val="1000"/>
              </a:spcBef>
              <a:spcAft>
                <a:spcPts val="0"/>
              </a:spcAft>
              <a:buClr>
                <a:schemeClr val="dk1"/>
              </a:buClr>
              <a:buSzPts val="2400"/>
              <a:buChar char="•"/>
            </a:pPr>
            <a:r>
              <a:rPr lang="en-US" sz="2400" dirty="0">
                <a:latin typeface="Arial"/>
                <a:ea typeface="Arial"/>
                <a:cs typeface="Arial"/>
                <a:sym typeface="Arial"/>
              </a:rPr>
              <a:t>What’s Next?</a:t>
            </a:r>
            <a:endParaRPr sz="2400" dirty="0">
              <a:latin typeface="Arial"/>
              <a:ea typeface="Arial"/>
              <a:cs typeface="Arial"/>
              <a:sym typeface="Arial"/>
            </a:endParaRPr>
          </a:p>
        </p:txBody>
      </p:sp>
      <p:pic>
        <p:nvPicPr>
          <p:cNvPr id="104" name="Google Shape;104;p14"/>
          <p:cNvPicPr preferRelativeResize="0"/>
          <p:nvPr/>
        </p:nvPicPr>
        <p:blipFill rotWithShape="1">
          <a:blip r:embed="rId4">
            <a:alphaModFix/>
          </a:blip>
          <a:srcRect/>
          <a:stretch/>
        </p:blipFill>
        <p:spPr>
          <a:xfrm>
            <a:off x="234044" y="212711"/>
            <a:ext cx="1692728" cy="439233"/>
          </a:xfrm>
          <a:prstGeom prst="rect">
            <a:avLst/>
          </a:prstGeom>
          <a:noFill/>
          <a:ln>
            <a:noFill/>
          </a:ln>
        </p:spPr>
      </p:pic>
      <p:sp>
        <p:nvSpPr>
          <p:cNvPr id="105" name="Google Shape;105;p14"/>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a:solidFill>
                  <a:schemeClr val="lt1"/>
                </a:solidFill>
                <a:latin typeface="Arial"/>
                <a:ea typeface="Arial"/>
                <a:cs typeface="Arial"/>
                <a:sym typeface="Arial"/>
              </a:rPr>
              <a:t>Presentation Outline</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2"/>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7" name="Google Shape;327;p32"/>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28" name="Google Shape;328;p32"/>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329" name="Google Shape;329;p32"/>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330" name="Google Shape;330;p32"/>
          <p:cNvSpPr/>
          <p:nvPr/>
        </p:nvSpPr>
        <p:spPr>
          <a:xfrm>
            <a:off x="-9144" y="878586"/>
            <a:ext cx="9144000"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QC/QA</a:t>
            </a:r>
            <a:endParaRPr sz="2400" dirty="0">
              <a:solidFill>
                <a:schemeClr val="dk1"/>
              </a:solidFill>
              <a:latin typeface="Calibri"/>
              <a:ea typeface="Calibri"/>
              <a:cs typeface="Calibri"/>
              <a:sym typeface="Calibri"/>
            </a:endParaRPr>
          </a:p>
        </p:txBody>
      </p:sp>
      <p:pic>
        <p:nvPicPr>
          <p:cNvPr id="331" name="Google Shape;331;p32"/>
          <p:cNvPicPr preferRelativeResize="0"/>
          <p:nvPr/>
        </p:nvPicPr>
        <p:blipFill rotWithShape="1">
          <a:blip r:embed="rId4">
            <a:alphaModFix/>
          </a:blip>
          <a:srcRect/>
          <a:stretch/>
        </p:blipFill>
        <p:spPr>
          <a:xfrm>
            <a:off x="1926772" y="2024408"/>
            <a:ext cx="2521937" cy="1054530"/>
          </a:xfrm>
          <a:prstGeom prst="rect">
            <a:avLst/>
          </a:prstGeom>
          <a:noFill/>
          <a:ln w="19050" cap="flat" cmpd="sng">
            <a:solidFill>
              <a:schemeClr val="accent1"/>
            </a:solidFill>
            <a:prstDash val="solid"/>
            <a:round/>
            <a:headEnd type="none" w="sm" len="sm"/>
            <a:tailEnd type="none" w="sm" len="sm"/>
          </a:ln>
        </p:spPr>
      </p:pic>
      <p:pic>
        <p:nvPicPr>
          <p:cNvPr id="332" name="Google Shape;332;p32"/>
          <p:cNvPicPr preferRelativeResize="0"/>
          <p:nvPr/>
        </p:nvPicPr>
        <p:blipFill rotWithShape="1">
          <a:blip r:embed="rId5">
            <a:alphaModFix/>
          </a:blip>
          <a:srcRect/>
          <a:stretch/>
        </p:blipFill>
        <p:spPr>
          <a:xfrm>
            <a:off x="454876" y="2010992"/>
            <a:ext cx="1470129" cy="1081362"/>
          </a:xfrm>
          <a:prstGeom prst="rect">
            <a:avLst/>
          </a:prstGeom>
          <a:noFill/>
          <a:ln w="19050" cap="flat" cmpd="sng">
            <a:solidFill>
              <a:schemeClr val="accent1"/>
            </a:solidFill>
            <a:prstDash val="solid"/>
            <a:round/>
            <a:headEnd type="none" w="sm" len="sm"/>
            <a:tailEnd type="none" w="sm" len="sm"/>
          </a:ln>
        </p:spPr>
      </p:pic>
      <p:pic>
        <p:nvPicPr>
          <p:cNvPr id="333" name="Google Shape;333;p32"/>
          <p:cNvPicPr preferRelativeResize="0"/>
          <p:nvPr/>
        </p:nvPicPr>
        <p:blipFill rotWithShape="1">
          <a:blip r:embed="rId6">
            <a:alphaModFix/>
          </a:blip>
          <a:srcRect/>
          <a:stretch/>
        </p:blipFill>
        <p:spPr>
          <a:xfrm>
            <a:off x="518321" y="3013174"/>
            <a:ext cx="2179754" cy="1054530"/>
          </a:xfrm>
          <a:prstGeom prst="rect">
            <a:avLst/>
          </a:prstGeom>
          <a:noFill/>
          <a:ln w="19050" cap="flat" cmpd="sng">
            <a:solidFill>
              <a:schemeClr val="accent1"/>
            </a:solidFill>
            <a:prstDash val="solid"/>
            <a:round/>
            <a:headEnd type="none" w="sm" len="sm"/>
            <a:tailEnd type="none" w="sm" len="sm"/>
          </a:ln>
        </p:spPr>
      </p:pic>
      <p:pic>
        <p:nvPicPr>
          <p:cNvPr id="334" name="Google Shape;334;p32"/>
          <p:cNvPicPr preferRelativeResize="0"/>
          <p:nvPr/>
        </p:nvPicPr>
        <p:blipFill rotWithShape="1">
          <a:blip r:embed="rId7">
            <a:alphaModFix/>
          </a:blip>
          <a:srcRect/>
          <a:stretch/>
        </p:blipFill>
        <p:spPr>
          <a:xfrm>
            <a:off x="2670552" y="3013174"/>
            <a:ext cx="1778157" cy="1097974"/>
          </a:xfrm>
          <a:prstGeom prst="rect">
            <a:avLst/>
          </a:prstGeom>
          <a:noFill/>
          <a:ln w="19050" cap="flat" cmpd="sng">
            <a:solidFill>
              <a:schemeClr val="accent1"/>
            </a:solidFill>
            <a:prstDash val="solid"/>
            <a:round/>
            <a:headEnd type="none" w="sm" len="sm"/>
            <a:tailEnd type="none" w="sm" len="sm"/>
          </a:ln>
        </p:spPr>
      </p:pic>
      <p:sp>
        <p:nvSpPr>
          <p:cNvPr id="335" name="Google Shape;335;p32"/>
          <p:cNvSpPr/>
          <p:nvPr/>
        </p:nvSpPr>
        <p:spPr>
          <a:xfrm>
            <a:off x="1326722" y="1536702"/>
            <a:ext cx="1980029"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Output Reports</a:t>
            </a:r>
            <a:endParaRPr sz="1800" b="0" i="0" u="none" strike="noStrike" cap="none">
              <a:solidFill>
                <a:schemeClr val="dk1"/>
              </a:solidFill>
              <a:latin typeface="Arial"/>
              <a:ea typeface="Arial"/>
              <a:cs typeface="Arial"/>
              <a:sym typeface="Arial"/>
            </a:endParaRPr>
          </a:p>
        </p:txBody>
      </p:sp>
      <p:sp>
        <p:nvSpPr>
          <p:cNvPr id="336" name="Google Shape;336;p32"/>
          <p:cNvSpPr/>
          <p:nvPr/>
        </p:nvSpPr>
        <p:spPr>
          <a:xfrm>
            <a:off x="5242722" y="1518978"/>
            <a:ext cx="2659767"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Verification Checklists</a:t>
            </a:r>
            <a:endParaRPr sz="1800" b="0" i="0" u="none" strike="noStrike" cap="none">
              <a:solidFill>
                <a:schemeClr val="dk1"/>
              </a:solidFill>
              <a:latin typeface="Arial"/>
              <a:ea typeface="Arial"/>
              <a:cs typeface="Arial"/>
              <a:sym typeface="Arial"/>
            </a:endParaRPr>
          </a:p>
        </p:txBody>
      </p:sp>
      <p:sp>
        <p:nvSpPr>
          <p:cNvPr id="337" name="Google Shape;337;p32"/>
          <p:cNvSpPr/>
          <p:nvPr/>
        </p:nvSpPr>
        <p:spPr>
          <a:xfrm>
            <a:off x="5914345" y="4284005"/>
            <a:ext cx="1620957"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Acceptance</a:t>
            </a:r>
            <a:endParaRPr sz="1800" b="0" i="0" u="none" strike="noStrike" cap="none">
              <a:solidFill>
                <a:schemeClr val="dk1"/>
              </a:solidFill>
              <a:latin typeface="Arial"/>
              <a:ea typeface="Arial"/>
              <a:cs typeface="Arial"/>
              <a:sym typeface="Arial"/>
            </a:endParaRPr>
          </a:p>
        </p:txBody>
      </p:sp>
      <p:sp>
        <p:nvSpPr>
          <p:cNvPr id="338" name="Google Shape;338;p32"/>
          <p:cNvSpPr/>
          <p:nvPr/>
        </p:nvSpPr>
        <p:spPr>
          <a:xfrm>
            <a:off x="1672970" y="4302836"/>
            <a:ext cx="1287532" cy="369332"/>
          </a:xfrm>
          <a:prstGeom prst="rect">
            <a:avLst/>
          </a:prstGeom>
          <a:noFill/>
          <a:ln>
            <a:noFill/>
          </a:ln>
        </p:spPr>
        <p:txBody>
          <a:bodyPr spcFirstLastPara="1" wrap="square" lIns="91425" tIns="45700" rIns="91425" bIns="45700" anchor="t" anchorCtr="0">
            <a:noAutofit/>
          </a:bodyPr>
          <a:lstStyle/>
          <a:p>
            <a:pPr marL="228600" marR="0" lvl="2" indent="0" algn="l"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Reviews</a:t>
            </a:r>
            <a:endParaRPr sz="1800" b="0" i="0" u="none" strike="noStrike" cap="none">
              <a:solidFill>
                <a:schemeClr val="dk1"/>
              </a:solidFill>
              <a:latin typeface="Arial"/>
              <a:ea typeface="Arial"/>
              <a:cs typeface="Arial"/>
              <a:sym typeface="Arial"/>
            </a:endParaRPr>
          </a:p>
        </p:txBody>
      </p:sp>
      <p:pic>
        <p:nvPicPr>
          <p:cNvPr id="340" name="Google Shape;340;p32"/>
          <p:cNvPicPr preferRelativeResize="0"/>
          <p:nvPr/>
        </p:nvPicPr>
        <p:blipFill rotWithShape="1">
          <a:blip r:embed="rId8">
            <a:alphaModFix/>
          </a:blip>
          <a:srcRect/>
          <a:stretch/>
        </p:blipFill>
        <p:spPr>
          <a:xfrm>
            <a:off x="4766421" y="2141632"/>
            <a:ext cx="2941861" cy="805669"/>
          </a:xfrm>
          <a:prstGeom prst="rect">
            <a:avLst/>
          </a:prstGeom>
          <a:noFill/>
          <a:ln w="19050" cap="flat" cmpd="sng">
            <a:solidFill>
              <a:schemeClr val="accent1"/>
            </a:solidFill>
            <a:prstDash val="solid"/>
            <a:round/>
            <a:headEnd type="none" w="sm" len="sm"/>
            <a:tailEnd type="none" w="sm" len="sm"/>
          </a:ln>
        </p:spPr>
      </p:pic>
      <p:pic>
        <p:nvPicPr>
          <p:cNvPr id="341" name="Google Shape;341;p32"/>
          <p:cNvPicPr preferRelativeResize="0"/>
          <p:nvPr/>
        </p:nvPicPr>
        <p:blipFill rotWithShape="1">
          <a:blip r:embed="rId9">
            <a:alphaModFix/>
          </a:blip>
          <a:srcRect/>
          <a:stretch/>
        </p:blipFill>
        <p:spPr>
          <a:xfrm>
            <a:off x="6295302" y="2954914"/>
            <a:ext cx="1997209" cy="784540"/>
          </a:xfrm>
          <a:prstGeom prst="rect">
            <a:avLst/>
          </a:prstGeom>
          <a:noFill/>
          <a:ln w="19050" cap="flat" cmpd="sng">
            <a:solidFill>
              <a:schemeClr val="accent1"/>
            </a:solidFill>
            <a:prstDash val="solid"/>
            <a:round/>
            <a:headEnd type="none" w="sm" len="sm"/>
            <a:tailEnd type="none" w="sm" len="sm"/>
          </a:ln>
        </p:spPr>
      </p:pic>
      <p:pic>
        <p:nvPicPr>
          <p:cNvPr id="342" name="Google Shape;342;p32"/>
          <p:cNvPicPr preferRelativeResize="0"/>
          <p:nvPr/>
        </p:nvPicPr>
        <p:blipFill rotWithShape="1">
          <a:blip r:embed="rId10">
            <a:alphaModFix/>
          </a:blip>
          <a:srcRect/>
          <a:stretch/>
        </p:blipFill>
        <p:spPr>
          <a:xfrm>
            <a:off x="7569237" y="2164167"/>
            <a:ext cx="1446548" cy="1161689"/>
          </a:xfrm>
          <a:prstGeom prst="rect">
            <a:avLst/>
          </a:prstGeom>
          <a:noFill/>
          <a:ln w="19050" cap="flat" cmpd="sng">
            <a:solidFill>
              <a:schemeClr val="accent1"/>
            </a:solidFill>
            <a:prstDash val="solid"/>
            <a:round/>
            <a:headEnd type="none" w="sm" len="sm"/>
            <a:tailEnd type="none" w="sm" len="sm"/>
          </a:ln>
        </p:spPr>
      </p:pic>
      <p:pic>
        <p:nvPicPr>
          <p:cNvPr id="343" name="Google Shape;343;p32"/>
          <p:cNvPicPr preferRelativeResize="0"/>
          <p:nvPr/>
        </p:nvPicPr>
        <p:blipFill>
          <a:blip r:embed="rId11">
            <a:alphaModFix/>
          </a:blip>
          <a:stretch>
            <a:fillRect/>
          </a:stretch>
        </p:blipFill>
        <p:spPr>
          <a:xfrm>
            <a:off x="-4" y="4605150"/>
            <a:ext cx="3032280" cy="864650"/>
          </a:xfrm>
          <a:prstGeom prst="rect">
            <a:avLst/>
          </a:prstGeom>
          <a:noFill/>
          <a:ln w="19050" cap="flat" cmpd="sng">
            <a:solidFill>
              <a:schemeClr val="accent1"/>
            </a:solidFill>
            <a:prstDash val="solid"/>
            <a:round/>
            <a:headEnd type="none" w="sm" len="sm"/>
            <a:tailEnd type="none" w="sm" len="sm"/>
          </a:ln>
        </p:spPr>
      </p:pic>
      <p:pic>
        <p:nvPicPr>
          <p:cNvPr id="344" name="Google Shape;344;p32"/>
          <p:cNvPicPr preferRelativeResize="0"/>
          <p:nvPr/>
        </p:nvPicPr>
        <p:blipFill>
          <a:blip r:embed="rId12">
            <a:alphaModFix/>
          </a:blip>
          <a:stretch>
            <a:fillRect/>
          </a:stretch>
        </p:blipFill>
        <p:spPr>
          <a:xfrm>
            <a:off x="1774350" y="4613950"/>
            <a:ext cx="3100250" cy="847050"/>
          </a:xfrm>
          <a:prstGeom prst="rect">
            <a:avLst/>
          </a:prstGeom>
          <a:noFill/>
          <a:ln w="19050" cap="flat" cmpd="sng">
            <a:solidFill>
              <a:schemeClr val="accent1"/>
            </a:solidFill>
            <a:prstDash val="solid"/>
            <a:round/>
            <a:headEnd type="none" w="sm" len="sm"/>
            <a:tailEnd type="none" w="sm" len="sm"/>
          </a:ln>
        </p:spPr>
      </p:pic>
      <p:pic>
        <p:nvPicPr>
          <p:cNvPr id="345" name="Google Shape;345;p32"/>
          <p:cNvPicPr preferRelativeResize="0"/>
          <p:nvPr/>
        </p:nvPicPr>
        <p:blipFill>
          <a:blip r:embed="rId13">
            <a:alphaModFix/>
          </a:blip>
          <a:stretch>
            <a:fillRect/>
          </a:stretch>
        </p:blipFill>
        <p:spPr>
          <a:xfrm>
            <a:off x="916351" y="5460991"/>
            <a:ext cx="2521924" cy="1375834"/>
          </a:xfrm>
          <a:prstGeom prst="rect">
            <a:avLst/>
          </a:prstGeom>
          <a:noFill/>
          <a:ln>
            <a:noFill/>
          </a:ln>
        </p:spPr>
      </p:pic>
      <p:pic>
        <p:nvPicPr>
          <p:cNvPr id="346" name="Google Shape;346;p32"/>
          <p:cNvPicPr preferRelativeResize="0"/>
          <p:nvPr/>
        </p:nvPicPr>
        <p:blipFill>
          <a:blip r:embed="rId14">
            <a:alphaModFix/>
          </a:blip>
          <a:stretch>
            <a:fillRect/>
          </a:stretch>
        </p:blipFill>
        <p:spPr>
          <a:xfrm>
            <a:off x="6951850" y="4707256"/>
            <a:ext cx="1778150" cy="1612369"/>
          </a:xfrm>
          <a:prstGeom prst="rect">
            <a:avLst/>
          </a:prstGeom>
          <a:noFill/>
          <a:ln>
            <a:noFill/>
          </a:ln>
        </p:spPr>
      </p:pic>
      <p:pic>
        <p:nvPicPr>
          <p:cNvPr id="347" name="Google Shape;347;p32"/>
          <p:cNvPicPr preferRelativeResize="0"/>
          <p:nvPr/>
        </p:nvPicPr>
        <p:blipFill>
          <a:blip r:embed="rId15">
            <a:alphaModFix/>
          </a:blip>
          <a:stretch>
            <a:fillRect/>
          </a:stretch>
        </p:blipFill>
        <p:spPr>
          <a:xfrm>
            <a:off x="5024150" y="4806076"/>
            <a:ext cx="1778151" cy="1383865"/>
          </a:xfrm>
          <a:prstGeom prst="rect">
            <a:avLst/>
          </a:prstGeom>
          <a:noFill/>
          <a:ln>
            <a:noFill/>
          </a:ln>
        </p:spPr>
      </p:pic>
      <p:pic>
        <p:nvPicPr>
          <p:cNvPr id="348" name="Google Shape;348;p32"/>
          <p:cNvPicPr preferRelativeResize="0"/>
          <p:nvPr/>
        </p:nvPicPr>
        <p:blipFill rotWithShape="1">
          <a:blip r:embed="rId16">
            <a:alphaModFix/>
          </a:blip>
          <a:srcRect r="-40924"/>
          <a:stretch/>
        </p:blipFill>
        <p:spPr>
          <a:xfrm>
            <a:off x="5242713" y="5990025"/>
            <a:ext cx="2109713" cy="439250"/>
          </a:xfrm>
          <a:prstGeom prst="rect">
            <a:avLst/>
          </a:prstGeom>
          <a:noFill/>
          <a:ln>
            <a:noFill/>
          </a:ln>
        </p:spPr>
      </p:pic>
      <p:pic>
        <p:nvPicPr>
          <p:cNvPr id="349" name="Google Shape;349;p32"/>
          <p:cNvPicPr preferRelativeResize="0"/>
          <p:nvPr/>
        </p:nvPicPr>
        <p:blipFill>
          <a:blip r:embed="rId17">
            <a:alphaModFix/>
          </a:blip>
          <a:stretch>
            <a:fillRect/>
          </a:stretch>
        </p:blipFill>
        <p:spPr>
          <a:xfrm>
            <a:off x="7708271" y="4306150"/>
            <a:ext cx="1384478" cy="1054524"/>
          </a:xfrm>
          <a:prstGeom prst="rect">
            <a:avLst/>
          </a:prstGeom>
          <a:noFill/>
          <a:ln>
            <a:noFill/>
          </a:ln>
        </p:spPr>
      </p:pic>
      <p:pic>
        <p:nvPicPr>
          <p:cNvPr id="350" name="Google Shape;350;p32"/>
          <p:cNvPicPr preferRelativeResize="0"/>
          <p:nvPr/>
        </p:nvPicPr>
        <p:blipFill>
          <a:blip r:embed="rId18">
            <a:alphaModFix/>
          </a:blip>
          <a:stretch>
            <a:fillRect/>
          </a:stretch>
        </p:blipFill>
        <p:spPr>
          <a:xfrm>
            <a:off x="7765974" y="5617856"/>
            <a:ext cx="1384476" cy="106209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33"/>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33"/>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8" name="Google Shape;358;p33"/>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360" name="Google Shape;360;p33"/>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pic>
        <p:nvPicPr>
          <p:cNvPr id="361" name="Google Shape;361;p33"/>
          <p:cNvPicPr preferRelativeResize="0"/>
          <p:nvPr/>
        </p:nvPicPr>
        <p:blipFill rotWithShape="1">
          <a:blip r:embed="rId4">
            <a:alphaModFix/>
          </a:blip>
          <a:srcRect/>
          <a:stretch/>
        </p:blipFill>
        <p:spPr>
          <a:xfrm>
            <a:off x="2564108" y="1934359"/>
            <a:ext cx="6026372" cy="2519884"/>
          </a:xfrm>
          <a:prstGeom prst="rect">
            <a:avLst/>
          </a:prstGeom>
          <a:noFill/>
          <a:ln w="19050" cap="flat" cmpd="sng">
            <a:solidFill>
              <a:schemeClr val="accent1"/>
            </a:solidFill>
            <a:prstDash val="solid"/>
            <a:round/>
            <a:headEnd type="none" w="sm" len="sm"/>
            <a:tailEnd type="none" w="sm" len="sm"/>
          </a:ln>
        </p:spPr>
      </p:pic>
      <p:pic>
        <p:nvPicPr>
          <p:cNvPr id="362" name="Google Shape;362;p33"/>
          <p:cNvPicPr preferRelativeResize="0"/>
          <p:nvPr/>
        </p:nvPicPr>
        <p:blipFill rotWithShape="1">
          <a:blip r:embed="rId5">
            <a:alphaModFix/>
          </a:blip>
          <a:srcRect/>
          <a:stretch/>
        </p:blipFill>
        <p:spPr>
          <a:xfrm>
            <a:off x="560241" y="1914805"/>
            <a:ext cx="3512991" cy="2584001"/>
          </a:xfrm>
          <a:prstGeom prst="rect">
            <a:avLst/>
          </a:prstGeom>
          <a:noFill/>
          <a:ln w="19050" cap="flat" cmpd="sng">
            <a:solidFill>
              <a:schemeClr val="accent1"/>
            </a:solidFill>
            <a:prstDash val="solid"/>
            <a:round/>
            <a:headEnd type="none" w="sm" len="sm"/>
            <a:tailEnd type="none" w="sm" len="sm"/>
          </a:ln>
        </p:spPr>
      </p:pic>
      <p:pic>
        <p:nvPicPr>
          <p:cNvPr id="363" name="Google Shape;363;p33"/>
          <p:cNvPicPr preferRelativeResize="0"/>
          <p:nvPr/>
        </p:nvPicPr>
        <p:blipFill rotWithShape="1">
          <a:blip r:embed="rId6">
            <a:alphaModFix/>
          </a:blip>
          <a:srcRect/>
          <a:stretch/>
        </p:blipFill>
        <p:spPr>
          <a:xfrm>
            <a:off x="529333" y="4218892"/>
            <a:ext cx="5208699" cy="2519885"/>
          </a:xfrm>
          <a:prstGeom prst="rect">
            <a:avLst/>
          </a:prstGeom>
          <a:noFill/>
          <a:ln w="19050" cap="flat" cmpd="sng">
            <a:solidFill>
              <a:schemeClr val="accent1"/>
            </a:solidFill>
            <a:prstDash val="solid"/>
            <a:round/>
            <a:headEnd type="none" w="sm" len="sm"/>
            <a:tailEnd type="none" w="sm" len="sm"/>
          </a:ln>
        </p:spPr>
      </p:pic>
      <p:pic>
        <p:nvPicPr>
          <p:cNvPr id="364" name="Google Shape;364;p33"/>
          <p:cNvPicPr preferRelativeResize="0"/>
          <p:nvPr/>
        </p:nvPicPr>
        <p:blipFill rotWithShape="1">
          <a:blip r:embed="rId7">
            <a:alphaModFix/>
          </a:blip>
          <a:srcRect/>
          <a:stretch/>
        </p:blipFill>
        <p:spPr>
          <a:xfrm>
            <a:off x="4379325" y="4115081"/>
            <a:ext cx="4249047" cy="2623696"/>
          </a:xfrm>
          <a:prstGeom prst="rect">
            <a:avLst/>
          </a:prstGeom>
          <a:noFill/>
          <a:ln w="19050" cap="flat" cmpd="sng">
            <a:solidFill>
              <a:schemeClr val="accent1"/>
            </a:solidFill>
            <a:prstDash val="solid"/>
            <a:round/>
            <a:headEnd type="none" w="sm" len="sm"/>
            <a:tailEnd type="none" w="sm" len="sm"/>
          </a:ln>
        </p:spPr>
      </p:pic>
      <p:sp>
        <p:nvSpPr>
          <p:cNvPr id="365" name="Google Shape;365;p33"/>
          <p:cNvSpPr/>
          <p:nvPr/>
        </p:nvSpPr>
        <p:spPr>
          <a:xfrm>
            <a:off x="0" y="873069"/>
            <a:ext cx="9143999"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Output Reports</a:t>
            </a:r>
            <a:endParaRPr sz="2400" dirty="0">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34"/>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3" name="Google Shape;373;p34"/>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74" name="Google Shape;374;p34"/>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375" name="Google Shape;375;p34"/>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376" name="Google Shape;376;p34"/>
          <p:cNvSpPr/>
          <p:nvPr/>
        </p:nvSpPr>
        <p:spPr>
          <a:xfrm>
            <a:off x="-1" y="879868"/>
            <a:ext cx="9150457"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Verification Checklists</a:t>
            </a:r>
            <a:endParaRPr sz="2400" dirty="0">
              <a:solidFill>
                <a:schemeClr val="dk1"/>
              </a:solidFill>
              <a:latin typeface="Calibri"/>
              <a:ea typeface="Calibri"/>
              <a:cs typeface="Calibri"/>
              <a:sym typeface="Calibri"/>
            </a:endParaRPr>
          </a:p>
        </p:txBody>
      </p:sp>
      <p:pic>
        <p:nvPicPr>
          <p:cNvPr id="377" name="Google Shape;377;p34"/>
          <p:cNvPicPr preferRelativeResize="0"/>
          <p:nvPr/>
        </p:nvPicPr>
        <p:blipFill rotWithShape="1">
          <a:blip r:embed="rId4">
            <a:alphaModFix/>
          </a:blip>
          <a:srcRect/>
          <a:stretch/>
        </p:blipFill>
        <p:spPr>
          <a:xfrm>
            <a:off x="557312" y="2261492"/>
            <a:ext cx="6599428" cy="1807344"/>
          </a:xfrm>
          <a:prstGeom prst="rect">
            <a:avLst/>
          </a:prstGeom>
          <a:noFill/>
          <a:ln w="19050" cap="flat" cmpd="sng">
            <a:solidFill>
              <a:schemeClr val="accent1"/>
            </a:solidFill>
            <a:prstDash val="solid"/>
            <a:round/>
            <a:headEnd type="none" w="sm" len="sm"/>
            <a:tailEnd type="none" w="sm" len="sm"/>
          </a:ln>
        </p:spPr>
      </p:pic>
      <p:pic>
        <p:nvPicPr>
          <p:cNvPr id="378" name="Google Shape;378;p34"/>
          <p:cNvPicPr preferRelativeResize="0"/>
          <p:nvPr/>
        </p:nvPicPr>
        <p:blipFill rotWithShape="1">
          <a:blip r:embed="rId5">
            <a:alphaModFix/>
          </a:blip>
          <a:srcRect/>
          <a:stretch/>
        </p:blipFill>
        <p:spPr>
          <a:xfrm>
            <a:off x="3260661" y="3101043"/>
            <a:ext cx="4480307" cy="1759946"/>
          </a:xfrm>
          <a:prstGeom prst="rect">
            <a:avLst/>
          </a:prstGeom>
          <a:noFill/>
          <a:ln w="19050" cap="flat" cmpd="sng">
            <a:solidFill>
              <a:schemeClr val="accent1"/>
            </a:solidFill>
            <a:prstDash val="solid"/>
            <a:round/>
            <a:headEnd type="none" w="sm" len="sm"/>
            <a:tailEnd type="none" w="sm" len="sm"/>
          </a:ln>
        </p:spPr>
      </p:pic>
      <p:pic>
        <p:nvPicPr>
          <p:cNvPr id="379" name="Google Shape;379;p34"/>
          <p:cNvPicPr preferRelativeResize="0"/>
          <p:nvPr/>
        </p:nvPicPr>
        <p:blipFill rotWithShape="1">
          <a:blip r:embed="rId6">
            <a:alphaModFix/>
          </a:blip>
          <a:srcRect/>
          <a:stretch/>
        </p:blipFill>
        <p:spPr>
          <a:xfrm>
            <a:off x="5219225" y="1841393"/>
            <a:ext cx="3245017" cy="2605998"/>
          </a:xfrm>
          <a:prstGeom prst="rect">
            <a:avLst/>
          </a:prstGeom>
          <a:noFill/>
          <a:ln w="19050" cap="flat" cmpd="sng">
            <a:solidFill>
              <a:schemeClr val="accent1"/>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5"/>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6" name="Google Shape;386;p35"/>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87" name="Google Shape;387;p35"/>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389" name="Google Shape;389;p35"/>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390" name="Google Shape;390;p35"/>
          <p:cNvSpPr/>
          <p:nvPr/>
        </p:nvSpPr>
        <p:spPr>
          <a:xfrm>
            <a:off x="-6456" y="876691"/>
            <a:ext cx="9150456"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Reviews</a:t>
            </a:r>
            <a:endParaRPr sz="2400" dirty="0">
              <a:solidFill>
                <a:schemeClr val="dk1"/>
              </a:solidFill>
              <a:latin typeface="Calibri"/>
              <a:ea typeface="Calibri"/>
              <a:cs typeface="Calibri"/>
              <a:sym typeface="Calibri"/>
            </a:endParaRPr>
          </a:p>
        </p:txBody>
      </p:sp>
      <p:pic>
        <p:nvPicPr>
          <p:cNvPr id="391" name="Google Shape;391;p35"/>
          <p:cNvPicPr preferRelativeResize="0"/>
          <p:nvPr/>
        </p:nvPicPr>
        <p:blipFill>
          <a:blip r:embed="rId4">
            <a:alphaModFix/>
          </a:blip>
          <a:stretch>
            <a:fillRect/>
          </a:stretch>
        </p:blipFill>
        <p:spPr>
          <a:xfrm>
            <a:off x="4072250" y="3999593"/>
            <a:ext cx="4856427" cy="2649417"/>
          </a:xfrm>
          <a:prstGeom prst="rect">
            <a:avLst/>
          </a:prstGeom>
          <a:noFill/>
          <a:ln>
            <a:noFill/>
          </a:ln>
        </p:spPr>
      </p:pic>
      <p:pic>
        <p:nvPicPr>
          <p:cNvPr id="393" name="Google Shape;393;p35"/>
          <p:cNvPicPr preferRelativeResize="0"/>
          <p:nvPr/>
        </p:nvPicPr>
        <p:blipFill>
          <a:blip r:embed="rId5">
            <a:alphaModFix/>
          </a:blip>
          <a:stretch>
            <a:fillRect/>
          </a:stretch>
        </p:blipFill>
        <p:spPr>
          <a:xfrm>
            <a:off x="-6456" y="1837699"/>
            <a:ext cx="4810125" cy="1371600"/>
          </a:xfrm>
          <a:prstGeom prst="rect">
            <a:avLst/>
          </a:prstGeom>
          <a:noFill/>
          <a:ln>
            <a:noFill/>
          </a:ln>
        </p:spPr>
      </p:pic>
      <p:pic>
        <p:nvPicPr>
          <p:cNvPr id="392" name="Google Shape;392;p35"/>
          <p:cNvPicPr preferRelativeResize="0"/>
          <p:nvPr/>
        </p:nvPicPr>
        <p:blipFill>
          <a:blip r:embed="rId6">
            <a:alphaModFix/>
          </a:blip>
          <a:stretch>
            <a:fillRect/>
          </a:stretch>
        </p:blipFill>
        <p:spPr>
          <a:xfrm>
            <a:off x="1565559" y="3141015"/>
            <a:ext cx="4838700" cy="12382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36"/>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1" name="Google Shape;401;p36"/>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2" name="Google Shape;402;p36"/>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03" name="Google Shape;403;p36"/>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404" name="Google Shape;404;p36"/>
          <p:cNvSpPr/>
          <p:nvPr/>
        </p:nvSpPr>
        <p:spPr>
          <a:xfrm>
            <a:off x="0" y="872147"/>
            <a:ext cx="9144000"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Acceptance</a:t>
            </a:r>
            <a:endParaRPr sz="2400" dirty="0">
              <a:solidFill>
                <a:schemeClr val="dk1"/>
              </a:solidFill>
              <a:latin typeface="Calibri"/>
              <a:ea typeface="Calibri"/>
              <a:cs typeface="Calibri"/>
              <a:sym typeface="Calibri"/>
            </a:endParaRPr>
          </a:p>
        </p:txBody>
      </p:sp>
      <p:pic>
        <p:nvPicPr>
          <p:cNvPr id="405" name="Google Shape;405;p36"/>
          <p:cNvPicPr preferRelativeResize="0"/>
          <p:nvPr/>
        </p:nvPicPr>
        <p:blipFill>
          <a:blip r:embed="rId4">
            <a:alphaModFix/>
          </a:blip>
          <a:stretch>
            <a:fillRect/>
          </a:stretch>
        </p:blipFill>
        <p:spPr>
          <a:xfrm>
            <a:off x="4278875" y="1804175"/>
            <a:ext cx="3561150" cy="3637350"/>
          </a:xfrm>
          <a:prstGeom prst="rect">
            <a:avLst/>
          </a:prstGeom>
          <a:noFill/>
          <a:ln>
            <a:noFill/>
          </a:ln>
        </p:spPr>
      </p:pic>
      <p:pic>
        <p:nvPicPr>
          <p:cNvPr id="406" name="Google Shape;406;p36"/>
          <p:cNvPicPr preferRelativeResize="0"/>
          <p:nvPr/>
        </p:nvPicPr>
        <p:blipFill>
          <a:blip r:embed="rId5">
            <a:alphaModFix/>
          </a:blip>
          <a:stretch>
            <a:fillRect/>
          </a:stretch>
        </p:blipFill>
        <p:spPr>
          <a:xfrm>
            <a:off x="39475" y="2093729"/>
            <a:ext cx="3726624" cy="3266896"/>
          </a:xfrm>
          <a:prstGeom prst="rect">
            <a:avLst/>
          </a:prstGeom>
          <a:noFill/>
          <a:ln>
            <a:noFill/>
          </a:ln>
        </p:spPr>
      </p:pic>
      <p:pic>
        <p:nvPicPr>
          <p:cNvPr id="407" name="Google Shape;407;p36"/>
          <p:cNvPicPr preferRelativeResize="0"/>
          <p:nvPr/>
        </p:nvPicPr>
        <p:blipFill rotWithShape="1">
          <a:blip r:embed="rId6">
            <a:alphaModFix/>
          </a:blip>
          <a:srcRect r="-40924"/>
          <a:stretch/>
        </p:blipFill>
        <p:spPr>
          <a:xfrm>
            <a:off x="329600" y="4900438"/>
            <a:ext cx="5304775" cy="1025325"/>
          </a:xfrm>
          <a:prstGeom prst="rect">
            <a:avLst/>
          </a:prstGeom>
          <a:noFill/>
          <a:ln>
            <a:noFill/>
          </a:ln>
        </p:spPr>
      </p:pic>
      <p:pic>
        <p:nvPicPr>
          <p:cNvPr id="408" name="Google Shape;408;p36"/>
          <p:cNvPicPr preferRelativeResize="0"/>
          <p:nvPr/>
        </p:nvPicPr>
        <p:blipFill>
          <a:blip r:embed="rId7">
            <a:alphaModFix/>
          </a:blip>
          <a:stretch>
            <a:fillRect/>
          </a:stretch>
        </p:blipFill>
        <p:spPr>
          <a:xfrm>
            <a:off x="6296800" y="1366940"/>
            <a:ext cx="2679728" cy="2299101"/>
          </a:xfrm>
          <a:prstGeom prst="rect">
            <a:avLst/>
          </a:prstGeom>
          <a:noFill/>
          <a:ln>
            <a:noFill/>
          </a:ln>
        </p:spPr>
      </p:pic>
      <p:pic>
        <p:nvPicPr>
          <p:cNvPr id="409" name="Google Shape;409;p36"/>
          <p:cNvPicPr preferRelativeResize="0"/>
          <p:nvPr/>
        </p:nvPicPr>
        <p:blipFill>
          <a:blip r:embed="rId8">
            <a:alphaModFix/>
          </a:blip>
          <a:stretch>
            <a:fillRect/>
          </a:stretch>
        </p:blipFill>
        <p:spPr>
          <a:xfrm>
            <a:off x="6329646" y="4306175"/>
            <a:ext cx="2724700" cy="235447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37"/>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6" name="Google Shape;416;p37"/>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18" name="Google Shape;418;p37"/>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19" name="Google Shape;419;p37"/>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Design</a:t>
            </a:r>
            <a:endParaRPr sz="2430" b="1">
              <a:solidFill>
                <a:schemeClr val="lt1"/>
              </a:solidFill>
              <a:latin typeface="Arial"/>
              <a:ea typeface="Arial"/>
              <a:cs typeface="Arial"/>
              <a:sym typeface="Arial"/>
            </a:endParaRPr>
          </a:p>
        </p:txBody>
      </p:sp>
      <p:sp>
        <p:nvSpPr>
          <p:cNvPr id="420" name="Google Shape;420;p37"/>
          <p:cNvSpPr/>
          <p:nvPr/>
        </p:nvSpPr>
        <p:spPr>
          <a:xfrm>
            <a:off x="-6455" y="874061"/>
            <a:ext cx="9156912" cy="369332"/>
          </a:xfrm>
          <a:prstGeom prst="rect">
            <a:avLst/>
          </a:prstGeom>
          <a:noFill/>
          <a:ln>
            <a:noFill/>
          </a:ln>
        </p:spPr>
        <p:txBody>
          <a:bodyPr spcFirstLastPara="1" wrap="square" lIns="91425" tIns="45700" rIns="91425" bIns="45700" anchor="t" anchorCtr="0">
            <a:noAutofit/>
          </a:bodyPr>
          <a:lstStyle/>
          <a:p>
            <a:pPr algn="ctr"/>
            <a:r>
              <a:rPr lang="en-US" sz="2400" dirty="0">
                <a:solidFill>
                  <a:schemeClr val="dk1"/>
                </a:solidFill>
              </a:rPr>
              <a:t>Design Challenges</a:t>
            </a:r>
            <a:endParaRPr sz="2400" dirty="0">
              <a:solidFill>
                <a:schemeClr val="dk1"/>
              </a:solidFill>
              <a:sym typeface="Calibri"/>
            </a:endParaRPr>
          </a:p>
        </p:txBody>
      </p:sp>
      <p:pic>
        <p:nvPicPr>
          <p:cNvPr id="421" name="Google Shape;421;p37"/>
          <p:cNvPicPr preferRelativeResize="0"/>
          <p:nvPr/>
        </p:nvPicPr>
        <p:blipFill>
          <a:blip r:embed="rId4">
            <a:alphaModFix/>
          </a:blip>
          <a:stretch>
            <a:fillRect/>
          </a:stretch>
        </p:blipFill>
        <p:spPr>
          <a:xfrm>
            <a:off x="1416700" y="2218224"/>
            <a:ext cx="6120100" cy="387875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38"/>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8" name="Google Shape;428;p38"/>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30" name="Google Shape;430;p38"/>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31" name="Google Shape;431;p38"/>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Bid Letting</a:t>
            </a:r>
            <a:endParaRPr sz="2430" b="1">
              <a:solidFill>
                <a:schemeClr val="lt1"/>
              </a:solidFill>
              <a:latin typeface="Arial"/>
              <a:ea typeface="Arial"/>
              <a:cs typeface="Arial"/>
              <a:sym typeface="Arial"/>
            </a:endParaRPr>
          </a:p>
        </p:txBody>
      </p:sp>
      <p:pic>
        <p:nvPicPr>
          <p:cNvPr id="432" name="Google Shape;432;p38"/>
          <p:cNvPicPr preferRelativeResize="0"/>
          <p:nvPr/>
        </p:nvPicPr>
        <p:blipFill>
          <a:blip r:embed="rId4">
            <a:alphaModFix/>
          </a:blip>
          <a:stretch>
            <a:fillRect/>
          </a:stretch>
        </p:blipFill>
        <p:spPr>
          <a:xfrm>
            <a:off x="132675" y="1450547"/>
            <a:ext cx="2943630" cy="2777026"/>
          </a:xfrm>
          <a:prstGeom prst="rect">
            <a:avLst/>
          </a:prstGeom>
          <a:noFill/>
          <a:ln>
            <a:noFill/>
          </a:ln>
        </p:spPr>
      </p:pic>
      <p:pic>
        <p:nvPicPr>
          <p:cNvPr id="433" name="Google Shape;433;p38"/>
          <p:cNvPicPr preferRelativeResize="0"/>
          <p:nvPr/>
        </p:nvPicPr>
        <p:blipFill rotWithShape="1">
          <a:blip r:embed="rId5">
            <a:alphaModFix/>
          </a:blip>
          <a:srcRect l="25068" t="44305" r="14130"/>
          <a:stretch/>
        </p:blipFill>
        <p:spPr>
          <a:xfrm>
            <a:off x="947300" y="3790600"/>
            <a:ext cx="3266174" cy="2586349"/>
          </a:xfrm>
          <a:prstGeom prst="rect">
            <a:avLst/>
          </a:prstGeom>
          <a:noFill/>
          <a:ln>
            <a:noFill/>
          </a:ln>
        </p:spPr>
      </p:pic>
      <p:pic>
        <p:nvPicPr>
          <p:cNvPr id="434" name="Google Shape;434;p38"/>
          <p:cNvPicPr preferRelativeResize="0"/>
          <p:nvPr/>
        </p:nvPicPr>
        <p:blipFill rotWithShape="1">
          <a:blip r:embed="rId6">
            <a:alphaModFix/>
          </a:blip>
          <a:srcRect l="1892" t="54615" r="18937"/>
          <a:stretch/>
        </p:blipFill>
        <p:spPr>
          <a:xfrm>
            <a:off x="3031113" y="1835452"/>
            <a:ext cx="2943625" cy="2088223"/>
          </a:xfrm>
          <a:prstGeom prst="rect">
            <a:avLst/>
          </a:prstGeom>
          <a:noFill/>
          <a:ln>
            <a:noFill/>
          </a:ln>
        </p:spPr>
      </p:pic>
      <p:pic>
        <p:nvPicPr>
          <p:cNvPr id="435" name="Google Shape;435;p38"/>
          <p:cNvPicPr preferRelativeResize="0"/>
          <p:nvPr/>
        </p:nvPicPr>
        <p:blipFill>
          <a:blip r:embed="rId7">
            <a:alphaModFix/>
          </a:blip>
          <a:stretch>
            <a:fillRect/>
          </a:stretch>
        </p:blipFill>
        <p:spPr>
          <a:xfrm>
            <a:off x="5788175" y="1189949"/>
            <a:ext cx="3266176" cy="3008750"/>
          </a:xfrm>
          <a:prstGeom prst="rect">
            <a:avLst/>
          </a:prstGeom>
          <a:noFill/>
          <a:ln>
            <a:noFill/>
          </a:ln>
        </p:spPr>
      </p:pic>
      <p:pic>
        <p:nvPicPr>
          <p:cNvPr id="436" name="Google Shape;436;p38"/>
          <p:cNvPicPr preferRelativeResize="0"/>
          <p:nvPr/>
        </p:nvPicPr>
        <p:blipFill>
          <a:blip r:embed="rId8">
            <a:alphaModFix/>
          </a:blip>
          <a:stretch>
            <a:fillRect/>
          </a:stretch>
        </p:blipFill>
        <p:spPr>
          <a:xfrm>
            <a:off x="4938743" y="4139150"/>
            <a:ext cx="4046884" cy="208822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39"/>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43" name="Google Shape;443;p39"/>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45" name="Google Shape;445;p39"/>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46" name="Google Shape;446;p39"/>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pic>
        <p:nvPicPr>
          <p:cNvPr id="447" name="Google Shape;447;p39"/>
          <p:cNvPicPr preferRelativeResize="0"/>
          <p:nvPr/>
        </p:nvPicPr>
        <p:blipFill>
          <a:blip r:embed="rId4">
            <a:alphaModFix/>
          </a:blip>
          <a:stretch>
            <a:fillRect/>
          </a:stretch>
        </p:blipFill>
        <p:spPr>
          <a:xfrm>
            <a:off x="2555860" y="946543"/>
            <a:ext cx="4032279" cy="5829571"/>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40"/>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4" name="Google Shape;454;p40"/>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56" name="Google Shape;456;p40"/>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57" name="Google Shape;457;p40"/>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pic>
        <p:nvPicPr>
          <p:cNvPr id="458" name="Google Shape;458;p40"/>
          <p:cNvPicPr preferRelativeResize="0"/>
          <p:nvPr/>
        </p:nvPicPr>
        <p:blipFill rotWithShape="1">
          <a:blip r:embed="rId4">
            <a:alphaModFix/>
          </a:blip>
          <a:srcRect t="62664" b="8221"/>
          <a:stretch/>
        </p:blipFill>
        <p:spPr>
          <a:xfrm>
            <a:off x="415912" y="1667624"/>
            <a:ext cx="8312178" cy="3739822"/>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41"/>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5" name="Google Shape;465;p41"/>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66" name="Google Shape;466;p41"/>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67" name="Google Shape;467;p41"/>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sp>
        <p:nvSpPr>
          <p:cNvPr id="469" name="Google Shape;469;p41"/>
          <p:cNvSpPr/>
          <p:nvPr/>
        </p:nvSpPr>
        <p:spPr>
          <a:xfrm>
            <a:off x="0" y="865888"/>
            <a:ext cx="9143999" cy="369332"/>
          </a:xfrm>
          <a:prstGeom prst="rect">
            <a:avLst/>
          </a:prstGeom>
          <a:noFill/>
          <a:ln>
            <a:noFill/>
          </a:ln>
        </p:spPr>
        <p:txBody>
          <a:bodyPr spcFirstLastPara="1" wrap="square" lIns="91425" tIns="45700" rIns="91425" bIns="45700" anchor="t" anchorCtr="0">
            <a:noAutofit/>
          </a:bodyPr>
          <a:lstStyle/>
          <a:p>
            <a:pPr marL="0" lvl="0" indent="0" algn="ctr">
              <a:buFont typeface="Arial"/>
              <a:buNone/>
            </a:pPr>
            <a:r>
              <a:rPr lang="en-US" sz="2400" dirty="0">
                <a:solidFill>
                  <a:schemeClr val="dk1"/>
                </a:solidFill>
              </a:rPr>
              <a:t>Training</a:t>
            </a:r>
            <a:endParaRPr sz="2400" dirty="0">
              <a:solidFill>
                <a:schemeClr val="dk1"/>
              </a:solidFill>
              <a:sym typeface="Calibri"/>
            </a:endParaRPr>
          </a:p>
        </p:txBody>
      </p:sp>
      <p:pic>
        <p:nvPicPr>
          <p:cNvPr id="470" name="Google Shape;470;p41"/>
          <p:cNvPicPr preferRelativeResize="0"/>
          <p:nvPr/>
        </p:nvPicPr>
        <p:blipFill rotWithShape="1">
          <a:blip r:embed="rId4">
            <a:alphaModFix/>
          </a:blip>
          <a:srcRect/>
          <a:stretch/>
        </p:blipFill>
        <p:spPr>
          <a:xfrm>
            <a:off x="3941310" y="3180929"/>
            <a:ext cx="5014262" cy="3067400"/>
          </a:xfrm>
          <a:prstGeom prst="rect">
            <a:avLst/>
          </a:prstGeom>
          <a:noFill/>
          <a:ln>
            <a:noFill/>
          </a:ln>
        </p:spPr>
      </p:pic>
      <p:pic>
        <p:nvPicPr>
          <p:cNvPr id="471" name="Google Shape;471;p41"/>
          <p:cNvPicPr preferRelativeResize="0"/>
          <p:nvPr/>
        </p:nvPicPr>
        <p:blipFill rotWithShape="1">
          <a:blip r:embed="rId5">
            <a:alphaModFix/>
          </a:blip>
          <a:srcRect/>
          <a:stretch/>
        </p:blipFill>
        <p:spPr>
          <a:xfrm>
            <a:off x="234047" y="2019352"/>
            <a:ext cx="3899956" cy="268122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15"/>
          <p:cNvPicPr preferRelativeResize="0"/>
          <p:nvPr/>
        </p:nvPicPr>
        <p:blipFill rotWithShape="1">
          <a:blip r:embed="rId3">
            <a:alphaModFix/>
          </a:blip>
          <a:srcRect l="10201" t="25048" b="17687"/>
          <a:stretch/>
        </p:blipFill>
        <p:spPr>
          <a:xfrm>
            <a:off x="-6456" y="3790604"/>
            <a:ext cx="9156913" cy="3067396"/>
          </a:xfrm>
          <a:prstGeom prst="rect">
            <a:avLst/>
          </a:prstGeom>
          <a:noFill/>
          <a:ln>
            <a:noFill/>
          </a:ln>
        </p:spPr>
      </p:pic>
      <p:sp>
        <p:nvSpPr>
          <p:cNvPr id="112" name="Google Shape;112;p15"/>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3" name="Google Shape;113;p15"/>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4" name="Google Shape;114;p15"/>
          <p:cNvPicPr preferRelativeResize="0"/>
          <p:nvPr/>
        </p:nvPicPr>
        <p:blipFill rotWithShape="1">
          <a:blip r:embed="rId4">
            <a:alphaModFix/>
          </a:blip>
          <a:srcRect/>
          <a:stretch/>
        </p:blipFill>
        <p:spPr>
          <a:xfrm>
            <a:off x="234044" y="212711"/>
            <a:ext cx="1692728" cy="439233"/>
          </a:xfrm>
          <a:prstGeom prst="rect">
            <a:avLst/>
          </a:prstGeom>
          <a:noFill/>
          <a:ln>
            <a:noFill/>
          </a:ln>
        </p:spPr>
      </p:pic>
      <p:sp>
        <p:nvSpPr>
          <p:cNvPr id="115" name="Google Shape;115;p15"/>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dirty="0" smtClean="0">
                <a:solidFill>
                  <a:schemeClr val="lt1"/>
                </a:solidFill>
                <a:latin typeface="Arial"/>
                <a:ea typeface="Arial"/>
                <a:cs typeface="Arial"/>
                <a:sym typeface="Arial"/>
              </a:rPr>
              <a:t>Digital Delivery</a:t>
            </a:r>
            <a:r>
              <a:rPr lang="en-US" sz="2800" b="1" dirty="0">
                <a:solidFill>
                  <a:schemeClr val="lt1"/>
                </a:solidFill>
                <a:latin typeface="Arial"/>
                <a:ea typeface="Arial"/>
                <a:cs typeface="Arial"/>
                <a:sym typeface="Arial"/>
              </a:rPr>
              <a:t/>
            </a:r>
            <a:br>
              <a:rPr lang="en-US" sz="2800" b="1" dirty="0">
                <a:solidFill>
                  <a:schemeClr val="lt1"/>
                </a:solidFill>
                <a:latin typeface="Arial"/>
                <a:ea typeface="Arial"/>
                <a:cs typeface="Arial"/>
                <a:sym typeface="Arial"/>
              </a:rPr>
            </a:br>
            <a:r>
              <a:rPr lang="en-US" sz="2000" b="1" i="1" dirty="0">
                <a:solidFill>
                  <a:schemeClr val="lt1"/>
                </a:solidFill>
                <a:latin typeface="Arial"/>
                <a:ea typeface="Arial"/>
                <a:cs typeface="Arial"/>
                <a:sym typeface="Arial"/>
              </a:rPr>
              <a:t>Goals</a:t>
            </a:r>
            <a:endParaRPr sz="2800" b="1" i="1" dirty="0">
              <a:solidFill>
                <a:schemeClr val="lt1"/>
              </a:solidFill>
              <a:latin typeface="Arial"/>
              <a:ea typeface="Arial"/>
              <a:cs typeface="Arial"/>
              <a:sym typeface="Arial"/>
            </a:endParaRPr>
          </a:p>
        </p:txBody>
      </p:sp>
      <p:pic>
        <p:nvPicPr>
          <p:cNvPr id="116" name="Google Shape;116;p15"/>
          <p:cNvPicPr preferRelativeResize="0"/>
          <p:nvPr/>
        </p:nvPicPr>
        <p:blipFill rotWithShape="1">
          <a:blip r:embed="rId5">
            <a:alphaModFix amt="26000"/>
          </a:blip>
          <a:srcRect t="15190" b="15190"/>
          <a:stretch/>
        </p:blipFill>
        <p:spPr>
          <a:xfrm>
            <a:off x="-6456" y="3790604"/>
            <a:ext cx="9156912" cy="3067396"/>
          </a:xfrm>
          <a:prstGeom prst="rect">
            <a:avLst/>
          </a:prstGeom>
          <a:noFill/>
          <a:ln>
            <a:noFill/>
          </a:ln>
        </p:spPr>
      </p:pic>
      <p:sp>
        <p:nvSpPr>
          <p:cNvPr id="117" name="Google Shape;117;p15"/>
          <p:cNvSpPr txBox="1">
            <a:spLocks noGrp="1"/>
          </p:cNvSpPr>
          <p:nvPr>
            <p:ph type="body" idx="1"/>
          </p:nvPr>
        </p:nvSpPr>
        <p:spPr>
          <a:xfrm>
            <a:off x="161365" y="1241461"/>
            <a:ext cx="8782263" cy="3493008"/>
          </a:xfrm>
          <a:prstGeom prst="rect">
            <a:avLst/>
          </a:prstGeom>
          <a:noFill/>
          <a:ln>
            <a:noFill/>
          </a:ln>
        </p:spPr>
        <p:txBody>
          <a:bodyPr spcFirstLastPara="1" wrap="square" lIns="91425" tIns="45700" rIns="91425" bIns="45700" anchor="t" anchorCtr="0">
            <a:noAutofit/>
          </a:bodyPr>
          <a:lstStyle/>
          <a:p>
            <a:pPr marL="228600" lvl="2" indent="-228600" algn="l" rtl="0">
              <a:lnSpc>
                <a:spcPct val="140000"/>
              </a:lnSpc>
              <a:spcBef>
                <a:spcPts val="0"/>
              </a:spcBef>
              <a:spcAft>
                <a:spcPts val="0"/>
              </a:spcAft>
              <a:buClr>
                <a:schemeClr val="dk1"/>
              </a:buClr>
              <a:buSzPts val="2400"/>
              <a:buChar char="•"/>
            </a:pPr>
            <a:r>
              <a:rPr lang="en-US" sz="2400" dirty="0">
                <a:latin typeface="Arial"/>
                <a:ea typeface="Arial"/>
                <a:cs typeface="Arial"/>
                <a:sym typeface="Arial"/>
              </a:rPr>
              <a:t>Produce a more optimal design  </a:t>
            </a:r>
            <a:endParaRPr dirty="0"/>
          </a:p>
          <a:p>
            <a:pPr marL="228600" lvl="2" indent="-228600" algn="l" rtl="0">
              <a:lnSpc>
                <a:spcPct val="140000"/>
              </a:lnSpc>
              <a:spcBef>
                <a:spcPts val="0"/>
              </a:spcBef>
              <a:spcAft>
                <a:spcPts val="0"/>
              </a:spcAft>
              <a:buClr>
                <a:schemeClr val="dk1"/>
              </a:buClr>
              <a:buSzPts val="2400"/>
              <a:buChar char="•"/>
            </a:pPr>
            <a:r>
              <a:rPr lang="en-US" sz="2400" dirty="0">
                <a:latin typeface="Arial"/>
                <a:ea typeface="Arial"/>
                <a:cs typeface="Arial"/>
                <a:sym typeface="Arial"/>
              </a:rPr>
              <a:t>Improve information transfer</a:t>
            </a:r>
            <a:endParaRPr sz="2400" dirty="0">
              <a:latin typeface="Arial"/>
              <a:ea typeface="Arial"/>
              <a:cs typeface="Arial"/>
              <a:sym typeface="Arial"/>
            </a:endParaRPr>
          </a:p>
          <a:p>
            <a:pPr marL="228600" lvl="2" indent="-228600" algn="l" rtl="0">
              <a:lnSpc>
                <a:spcPct val="140000"/>
              </a:lnSpc>
              <a:spcBef>
                <a:spcPts val="0"/>
              </a:spcBef>
              <a:spcAft>
                <a:spcPts val="0"/>
              </a:spcAft>
              <a:buClr>
                <a:schemeClr val="dk1"/>
              </a:buClr>
              <a:buSzPts val="2400"/>
              <a:buChar char="•"/>
            </a:pPr>
            <a:r>
              <a:rPr lang="en-US" sz="2400" dirty="0">
                <a:latin typeface="Arial"/>
                <a:ea typeface="Arial"/>
                <a:cs typeface="Arial"/>
                <a:sym typeface="Arial"/>
              </a:rPr>
              <a:t>Obtain and manage better data to improve decision making</a:t>
            </a:r>
            <a:endParaRPr dirty="0"/>
          </a:p>
          <a:p>
            <a:pPr marL="228600" lvl="2" indent="-228600" algn="l" rtl="0">
              <a:lnSpc>
                <a:spcPct val="140000"/>
              </a:lnSpc>
              <a:spcBef>
                <a:spcPts val="0"/>
              </a:spcBef>
              <a:spcAft>
                <a:spcPts val="0"/>
              </a:spcAft>
              <a:buClr>
                <a:schemeClr val="dk1"/>
              </a:buClr>
              <a:buSzPts val="2400"/>
              <a:buChar char="•"/>
            </a:pPr>
            <a:r>
              <a:rPr lang="en-US" sz="2400" dirty="0">
                <a:latin typeface="Arial"/>
                <a:ea typeface="Arial"/>
                <a:cs typeface="Arial"/>
                <a:sym typeface="Arial"/>
              </a:rPr>
              <a:t>Improve efficiency</a:t>
            </a:r>
            <a:endParaRPr dirty="0"/>
          </a:p>
          <a:p>
            <a:pPr marL="685800" lvl="1" indent="-107950" algn="l" rtl="0">
              <a:lnSpc>
                <a:spcPct val="100000"/>
              </a:lnSpc>
              <a:spcBef>
                <a:spcPts val="0"/>
              </a:spcBef>
              <a:spcAft>
                <a:spcPts val="0"/>
              </a:spcAft>
              <a:buClr>
                <a:schemeClr val="dk1"/>
              </a:buClr>
              <a:buSzPts val="1900"/>
              <a:buFont typeface="Calibri"/>
              <a:buNone/>
            </a:pPr>
            <a:endParaRPr sz="19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42"/>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9" name="Google Shape;479;p42"/>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80" name="Google Shape;480;p42"/>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81" name="Google Shape;481;p42"/>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sp>
        <p:nvSpPr>
          <p:cNvPr id="483" name="Google Shape;483;p42"/>
          <p:cNvSpPr/>
          <p:nvPr/>
        </p:nvSpPr>
        <p:spPr>
          <a:xfrm>
            <a:off x="0" y="878351"/>
            <a:ext cx="9150457" cy="369332"/>
          </a:xfrm>
          <a:prstGeom prst="rect">
            <a:avLst/>
          </a:prstGeom>
          <a:noFill/>
          <a:ln>
            <a:noFill/>
          </a:ln>
        </p:spPr>
        <p:txBody>
          <a:bodyPr spcFirstLastPara="1" wrap="square" lIns="91425" tIns="45700" rIns="91425" bIns="45700" anchor="t" anchorCtr="0">
            <a:noAutofit/>
          </a:bodyPr>
          <a:lstStyle/>
          <a:p>
            <a:pPr algn="ctr"/>
            <a:r>
              <a:rPr lang="en-US" sz="2400" dirty="0">
                <a:solidFill>
                  <a:schemeClr val="dk1"/>
                </a:solidFill>
              </a:rPr>
              <a:t>Inspection</a:t>
            </a:r>
            <a:endParaRPr sz="2400" dirty="0">
              <a:solidFill>
                <a:schemeClr val="dk1"/>
              </a:solidFill>
              <a:sym typeface="Calibri"/>
            </a:endParaRPr>
          </a:p>
        </p:txBody>
      </p:sp>
      <p:pic>
        <p:nvPicPr>
          <p:cNvPr id="3" name="Picture 2">
            <a:extLst>
              <a:ext uri="{FF2B5EF4-FFF2-40B4-BE49-F238E27FC236}">
                <a16:creationId xmlns:a16="http://schemas.microsoft.com/office/drawing/2014/main" xmlns="" id="{C1CB8DA2-9D36-4B99-8D65-625F36E180E2}"/>
              </a:ext>
            </a:extLst>
          </p:cNvPr>
          <p:cNvPicPr>
            <a:picLocks noChangeAspect="1"/>
          </p:cNvPicPr>
          <p:nvPr/>
        </p:nvPicPr>
        <p:blipFill>
          <a:blip r:embed="rId4"/>
          <a:stretch>
            <a:fillRect/>
          </a:stretch>
        </p:blipFill>
        <p:spPr>
          <a:xfrm>
            <a:off x="2671585" y="1699528"/>
            <a:ext cx="3612511" cy="4816681"/>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43"/>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1" name="Google Shape;491;p43"/>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2" name="Google Shape;492;p43"/>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493" name="Google Shape;493;p43"/>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pic>
        <p:nvPicPr>
          <p:cNvPr id="494" name="Google Shape;494;p43"/>
          <p:cNvPicPr preferRelativeResize="0"/>
          <p:nvPr/>
        </p:nvPicPr>
        <p:blipFill rotWithShape="1">
          <a:blip r:embed="rId4">
            <a:alphaModFix/>
          </a:blip>
          <a:srcRect/>
          <a:stretch/>
        </p:blipFill>
        <p:spPr>
          <a:xfrm>
            <a:off x="438150" y="1581149"/>
            <a:ext cx="8343900" cy="475297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4"/>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2" name="Google Shape;502;p44"/>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03" name="Google Shape;503;p44"/>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504" name="Google Shape;504;p44"/>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pic>
        <p:nvPicPr>
          <p:cNvPr id="505" name="Google Shape;505;p44"/>
          <p:cNvPicPr preferRelativeResize="0"/>
          <p:nvPr/>
        </p:nvPicPr>
        <p:blipFill rotWithShape="1">
          <a:blip r:embed="rId4">
            <a:alphaModFix/>
          </a:blip>
          <a:srcRect/>
          <a:stretch/>
        </p:blipFill>
        <p:spPr>
          <a:xfrm>
            <a:off x="357187" y="1476375"/>
            <a:ext cx="8429625" cy="462915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45"/>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2" name="Google Shape;512;p45"/>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14" name="Google Shape;514;p45"/>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515" name="Google Shape;515;p45"/>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pic>
        <p:nvPicPr>
          <p:cNvPr id="516" name="Google Shape;516;p45"/>
          <p:cNvPicPr preferRelativeResize="0"/>
          <p:nvPr/>
        </p:nvPicPr>
        <p:blipFill rotWithShape="1">
          <a:blip r:embed="rId4">
            <a:alphaModFix/>
          </a:blip>
          <a:srcRect/>
          <a:stretch/>
        </p:blipFill>
        <p:spPr>
          <a:xfrm>
            <a:off x="81803" y="1385887"/>
            <a:ext cx="8972550" cy="494347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46"/>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4" name="Google Shape;524;p46"/>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25" name="Google Shape;525;p46"/>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526" name="Google Shape;526;p46"/>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pic>
        <p:nvPicPr>
          <p:cNvPr id="527" name="Google Shape;527;p46"/>
          <p:cNvPicPr preferRelativeResize="0"/>
          <p:nvPr/>
        </p:nvPicPr>
        <p:blipFill rotWithShape="1">
          <a:blip r:embed="rId4">
            <a:alphaModFix/>
          </a:blip>
          <a:srcRect/>
          <a:stretch/>
        </p:blipFill>
        <p:spPr>
          <a:xfrm>
            <a:off x="614362" y="1182143"/>
            <a:ext cx="7915275" cy="52959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47"/>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4" name="Google Shape;534;p47"/>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36" name="Google Shape;536;p47"/>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537" name="Google Shape;537;p47"/>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sp>
        <p:nvSpPr>
          <p:cNvPr id="538" name="Google Shape;538;p47"/>
          <p:cNvSpPr/>
          <p:nvPr/>
        </p:nvSpPr>
        <p:spPr>
          <a:xfrm>
            <a:off x="-9144" y="1316736"/>
            <a:ext cx="9150457"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As-Constructed</a:t>
            </a:r>
            <a:endParaRPr sz="2400" dirty="0">
              <a:solidFill>
                <a:schemeClr val="dk1"/>
              </a:solidFill>
              <a:latin typeface="Calibri"/>
              <a:ea typeface="Calibri"/>
              <a:cs typeface="Calibri"/>
              <a:sym typeface="Calibri"/>
            </a:endParaRPr>
          </a:p>
        </p:txBody>
      </p:sp>
      <p:pic>
        <p:nvPicPr>
          <p:cNvPr id="539" name="Google Shape;539;p47"/>
          <p:cNvPicPr preferRelativeResize="0"/>
          <p:nvPr/>
        </p:nvPicPr>
        <p:blipFill rotWithShape="1">
          <a:blip r:embed="rId4">
            <a:alphaModFix/>
          </a:blip>
          <a:srcRect/>
          <a:stretch/>
        </p:blipFill>
        <p:spPr>
          <a:xfrm>
            <a:off x="3542471" y="3790600"/>
            <a:ext cx="5383626" cy="2527826"/>
          </a:xfrm>
          <a:prstGeom prst="rect">
            <a:avLst/>
          </a:prstGeom>
          <a:ln>
            <a:noFill/>
          </a:ln>
          <a:effectLst>
            <a:outerShdw blurRad="292100" dist="139700" dir="2700000" algn="tl" rotWithShape="0">
              <a:srgbClr val="333333">
                <a:alpha val="65000"/>
              </a:srgbClr>
            </a:outerShdw>
          </a:effectLst>
        </p:spPr>
      </p:pic>
      <p:pic>
        <p:nvPicPr>
          <p:cNvPr id="540" name="Google Shape;540;p47"/>
          <p:cNvPicPr preferRelativeResize="0"/>
          <p:nvPr/>
        </p:nvPicPr>
        <p:blipFill rotWithShape="1">
          <a:blip r:embed="rId5">
            <a:alphaModFix/>
          </a:blip>
          <a:srcRect t="6802" b="16072"/>
          <a:stretch/>
        </p:blipFill>
        <p:spPr>
          <a:xfrm>
            <a:off x="335501" y="2170753"/>
            <a:ext cx="4183225" cy="241977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7" name="Google Shape;547;p48"/>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8" name="Google Shape;548;p48"/>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49" name="Google Shape;549;p48"/>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550" name="Google Shape;550;p48"/>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Construction</a:t>
            </a:r>
            <a:endParaRPr sz="2430" b="1">
              <a:solidFill>
                <a:schemeClr val="lt1"/>
              </a:solidFill>
              <a:latin typeface="Arial"/>
              <a:ea typeface="Arial"/>
              <a:cs typeface="Arial"/>
              <a:sym typeface="Arial"/>
            </a:endParaRPr>
          </a:p>
        </p:txBody>
      </p:sp>
      <p:sp>
        <p:nvSpPr>
          <p:cNvPr id="551" name="Google Shape;551;p48"/>
          <p:cNvSpPr/>
          <p:nvPr/>
        </p:nvSpPr>
        <p:spPr>
          <a:xfrm>
            <a:off x="-6456" y="1316736"/>
            <a:ext cx="9150456"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dirty="0">
                <a:solidFill>
                  <a:schemeClr val="dk1"/>
                </a:solidFill>
                <a:latin typeface="Arial"/>
                <a:ea typeface="Arial"/>
                <a:cs typeface="Arial"/>
                <a:sym typeface="Arial"/>
              </a:rPr>
              <a:t>Construction Challenges</a:t>
            </a:r>
            <a:endParaRPr sz="2400" dirty="0">
              <a:solidFill>
                <a:schemeClr val="dk1"/>
              </a:solidFill>
              <a:latin typeface="Calibri"/>
              <a:ea typeface="Calibri"/>
              <a:cs typeface="Calibri"/>
              <a:sym typeface="Calibri"/>
            </a:endParaRPr>
          </a:p>
        </p:txBody>
      </p:sp>
      <p:pic>
        <p:nvPicPr>
          <p:cNvPr id="552" name="Google Shape;552;p48"/>
          <p:cNvPicPr preferRelativeResize="0"/>
          <p:nvPr/>
        </p:nvPicPr>
        <p:blipFill>
          <a:blip r:embed="rId4">
            <a:alphaModFix/>
          </a:blip>
          <a:stretch>
            <a:fillRect/>
          </a:stretch>
        </p:blipFill>
        <p:spPr>
          <a:xfrm>
            <a:off x="572190" y="1875142"/>
            <a:ext cx="3008311" cy="2251818"/>
          </a:xfrm>
          <a:prstGeom prst="rect">
            <a:avLst/>
          </a:prstGeom>
          <a:noFill/>
          <a:ln>
            <a:noFill/>
          </a:ln>
        </p:spPr>
      </p:pic>
      <p:pic>
        <p:nvPicPr>
          <p:cNvPr id="553" name="Google Shape;553;p48"/>
          <p:cNvPicPr preferRelativeResize="0"/>
          <p:nvPr/>
        </p:nvPicPr>
        <p:blipFill>
          <a:blip r:embed="rId5">
            <a:alphaModFix/>
          </a:blip>
          <a:stretch>
            <a:fillRect/>
          </a:stretch>
        </p:blipFill>
        <p:spPr>
          <a:xfrm>
            <a:off x="5563500" y="1844198"/>
            <a:ext cx="2867122" cy="2251818"/>
          </a:xfrm>
          <a:prstGeom prst="rect">
            <a:avLst/>
          </a:prstGeom>
          <a:noFill/>
          <a:ln>
            <a:noFill/>
          </a:ln>
        </p:spPr>
      </p:pic>
      <p:pic>
        <p:nvPicPr>
          <p:cNvPr id="554" name="Google Shape;554;p48"/>
          <p:cNvPicPr preferRelativeResize="0"/>
          <p:nvPr/>
        </p:nvPicPr>
        <p:blipFill>
          <a:blip r:embed="rId6">
            <a:alphaModFix/>
          </a:blip>
          <a:stretch>
            <a:fillRect/>
          </a:stretch>
        </p:blipFill>
        <p:spPr>
          <a:xfrm>
            <a:off x="2879424" y="4358936"/>
            <a:ext cx="3385152" cy="241717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0" name="Google Shape;560;p49"/>
          <p:cNvPicPr preferRelativeResize="0"/>
          <p:nvPr/>
        </p:nvPicPr>
        <p:blipFill rotWithShape="1">
          <a:blip r:embed="rId3">
            <a:alphaModFix amt="26000"/>
          </a:blip>
          <a:srcRect t="15190" b="15190"/>
          <a:stretch/>
        </p:blipFill>
        <p:spPr>
          <a:xfrm>
            <a:off x="-6456" y="3790604"/>
            <a:ext cx="9156912" cy="3067396"/>
          </a:xfrm>
          <a:prstGeom prst="rect">
            <a:avLst/>
          </a:prstGeom>
          <a:noFill/>
          <a:ln>
            <a:noFill/>
          </a:ln>
        </p:spPr>
      </p:pic>
      <p:sp>
        <p:nvSpPr>
          <p:cNvPr id="561" name="Google Shape;561;p49"/>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2" name="Google Shape;562;p49"/>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3" name="Google Shape;563;p49"/>
          <p:cNvPicPr preferRelativeResize="0"/>
          <p:nvPr/>
        </p:nvPicPr>
        <p:blipFill rotWithShape="1">
          <a:blip r:embed="rId4">
            <a:alphaModFix/>
          </a:blip>
          <a:srcRect/>
          <a:stretch/>
        </p:blipFill>
        <p:spPr>
          <a:xfrm>
            <a:off x="234044" y="212711"/>
            <a:ext cx="1692728" cy="439233"/>
          </a:xfrm>
          <a:prstGeom prst="rect">
            <a:avLst/>
          </a:prstGeom>
          <a:noFill/>
          <a:ln>
            <a:noFill/>
          </a:ln>
        </p:spPr>
      </p:pic>
      <p:sp>
        <p:nvSpPr>
          <p:cNvPr id="564" name="Google Shape;564;p49"/>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What’s Next?</a:t>
            </a:r>
            <a:endParaRPr sz="2430" b="1">
              <a:solidFill>
                <a:schemeClr val="lt1"/>
              </a:solidFill>
              <a:latin typeface="Arial"/>
              <a:ea typeface="Arial"/>
              <a:cs typeface="Arial"/>
              <a:sym typeface="Arial"/>
            </a:endParaRPr>
          </a:p>
        </p:txBody>
      </p:sp>
      <p:sp>
        <p:nvSpPr>
          <p:cNvPr id="8" name="Google Shape;103;p14">
            <a:extLst>
              <a:ext uri="{FF2B5EF4-FFF2-40B4-BE49-F238E27FC236}">
                <a16:creationId xmlns:a16="http://schemas.microsoft.com/office/drawing/2014/main" xmlns="" id="{243848BD-916F-4A6E-B805-631FEEA21CEE}"/>
              </a:ext>
            </a:extLst>
          </p:cNvPr>
          <p:cNvSpPr txBox="1">
            <a:spLocks noGrp="1"/>
          </p:cNvSpPr>
          <p:nvPr>
            <p:ph type="body" idx="1"/>
          </p:nvPr>
        </p:nvSpPr>
        <p:spPr>
          <a:xfrm>
            <a:off x="161365" y="1241461"/>
            <a:ext cx="8782263" cy="3493825"/>
          </a:xfrm>
          <a:prstGeom prst="rect">
            <a:avLst/>
          </a:prstGeom>
          <a:noFill/>
          <a:ln>
            <a:noFill/>
          </a:ln>
        </p:spPr>
        <p:txBody>
          <a:bodyPr spcFirstLastPara="1" wrap="square" lIns="91425" tIns="45700" rIns="91425" bIns="45700" anchor="t" anchorCtr="0">
            <a:noAutofit/>
          </a:bodyPr>
          <a:lstStyle/>
          <a:p>
            <a:pPr marL="228600" indent="-228600">
              <a:buSzPts val="2400"/>
            </a:pPr>
            <a:r>
              <a:rPr lang="en-US" sz="2400" dirty="0">
                <a:latin typeface="Arial"/>
                <a:cs typeface="Arial"/>
                <a:sym typeface="Arial"/>
              </a:rPr>
              <a:t>Capture Project Lessons Learned</a:t>
            </a:r>
            <a:endParaRPr lang="en-US" sz="2400" dirty="0">
              <a:latin typeface="Arial"/>
              <a:cs typeface="Arial"/>
            </a:endParaRPr>
          </a:p>
          <a:p>
            <a:pPr marL="228600" indent="-228600">
              <a:buSzPts val="2400"/>
            </a:pPr>
            <a:r>
              <a:rPr lang="en-US" sz="2400" dirty="0">
                <a:latin typeface="Arial"/>
                <a:cs typeface="Arial"/>
                <a:sym typeface="Arial"/>
              </a:rPr>
              <a:t>Develop Project Delivery Manual for Digital Delivery</a:t>
            </a:r>
            <a:endParaRPr lang="en-US" sz="2400" dirty="0">
              <a:latin typeface="Arial"/>
              <a:cs typeface="Arial"/>
            </a:endParaRPr>
          </a:p>
          <a:p>
            <a:pPr marL="228600" indent="-228600">
              <a:buSzPts val="2400"/>
            </a:pPr>
            <a:r>
              <a:rPr lang="en-US" sz="2400" dirty="0">
                <a:latin typeface="Arial"/>
                <a:cs typeface="Arial"/>
                <a:sym typeface="Arial"/>
              </a:rPr>
              <a:t>Partner with Software Developers</a:t>
            </a:r>
            <a:endParaRPr lang="en-US" sz="2400" dirty="0">
              <a:latin typeface="Arial"/>
              <a:cs typeface="Arial"/>
            </a:endParaRPr>
          </a:p>
          <a:p>
            <a:pPr marL="228600" indent="-228600">
              <a:buSzPts val="2400"/>
            </a:pPr>
            <a:r>
              <a:rPr lang="en-US" sz="2400" dirty="0">
                <a:latin typeface="Arial"/>
                <a:cs typeface="Arial"/>
                <a:sym typeface="Arial"/>
              </a:rPr>
              <a:t>Review Contract Terms and Conditions</a:t>
            </a:r>
            <a:endParaRPr lang="en-US" sz="2400" dirty="0">
              <a:latin typeface="Arial"/>
              <a:cs typeface="Arial"/>
            </a:endParaRPr>
          </a:p>
          <a:p>
            <a:pPr marL="228600" indent="-228600">
              <a:buSzPts val="2400"/>
            </a:pPr>
            <a:r>
              <a:rPr lang="en-US" sz="2400" dirty="0">
                <a:latin typeface="Arial"/>
                <a:cs typeface="Arial"/>
                <a:sym typeface="Arial"/>
              </a:rPr>
              <a:t>Next Project…</a:t>
            </a:r>
            <a:endParaRPr lang="en-US" sz="2400"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50"/>
          <p:cNvSpPr txBox="1">
            <a:spLocks noGrp="1"/>
          </p:cNvSpPr>
          <p:nvPr>
            <p:ph type="subTitle" idx="1"/>
          </p:nvPr>
        </p:nvSpPr>
        <p:spPr>
          <a:xfrm>
            <a:off x="0" y="1414056"/>
            <a:ext cx="9144000" cy="1133202"/>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4400"/>
              <a:buNone/>
            </a:pPr>
            <a:r>
              <a:rPr lang="en-US" sz="4400">
                <a:latin typeface="Arial"/>
                <a:ea typeface="Arial"/>
                <a:cs typeface="Arial"/>
                <a:sym typeface="Arial"/>
              </a:rPr>
              <a:t>Thank You</a:t>
            </a:r>
            <a:endParaRPr/>
          </a:p>
        </p:txBody>
      </p:sp>
      <p:sp>
        <p:nvSpPr>
          <p:cNvPr id="572" name="Google Shape;572;p50"/>
          <p:cNvSpPr txBox="1"/>
          <p:nvPr/>
        </p:nvSpPr>
        <p:spPr>
          <a:xfrm>
            <a:off x="0" y="2650341"/>
            <a:ext cx="9144000" cy="118284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a:solidFill>
                <a:srgbClr val="3A3838"/>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1600"/>
              <a:buFont typeface="Arial"/>
              <a:buNone/>
            </a:pPr>
            <a:endParaRPr sz="1600">
              <a:solidFill>
                <a:srgbClr val="3A3838"/>
              </a:solidFill>
              <a:latin typeface="Calibri"/>
              <a:ea typeface="Calibri"/>
              <a:cs typeface="Calibri"/>
              <a:sym typeface="Calibri"/>
            </a:endParaRPr>
          </a:p>
        </p:txBody>
      </p:sp>
      <p:sp>
        <p:nvSpPr>
          <p:cNvPr id="573" name="Google Shape;573;p50"/>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4" name="Google Shape;574;p50"/>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75" name="Google Shape;575;p50"/>
          <p:cNvPicPr preferRelativeResize="0"/>
          <p:nvPr/>
        </p:nvPicPr>
        <p:blipFill rotWithShape="1">
          <a:blip r:embed="rId3">
            <a:alphaModFix/>
          </a:blip>
          <a:srcRect/>
          <a:stretch/>
        </p:blipFill>
        <p:spPr>
          <a:xfrm>
            <a:off x="234044" y="212711"/>
            <a:ext cx="1692728" cy="439233"/>
          </a:xfrm>
          <a:prstGeom prst="rect">
            <a:avLst/>
          </a:prstGeom>
          <a:noFill/>
          <a:ln>
            <a:noFill/>
          </a:ln>
        </p:spPr>
      </p:pic>
      <p:pic>
        <p:nvPicPr>
          <p:cNvPr id="576" name="Google Shape;576;p50"/>
          <p:cNvPicPr preferRelativeResize="0"/>
          <p:nvPr/>
        </p:nvPicPr>
        <p:blipFill>
          <a:blip r:embed="rId4">
            <a:alphaModFix/>
          </a:blip>
          <a:stretch>
            <a:fillRect/>
          </a:stretch>
        </p:blipFill>
        <p:spPr>
          <a:xfrm>
            <a:off x="0" y="2984850"/>
            <a:ext cx="9143999" cy="387315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6"/>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4" name="Google Shape;124;p16"/>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5" name="Google Shape;125;p16"/>
          <p:cNvSpPr txBox="1">
            <a:spLocks noGrp="1"/>
          </p:cNvSpPr>
          <p:nvPr>
            <p:ph type="body" idx="1"/>
          </p:nvPr>
        </p:nvSpPr>
        <p:spPr>
          <a:xfrm>
            <a:off x="530643" y="1077369"/>
            <a:ext cx="5307450" cy="340474"/>
          </a:xfrm>
          <a:prstGeom prst="rect">
            <a:avLst/>
          </a:prstGeom>
          <a:noFill/>
          <a:ln>
            <a:noFill/>
          </a:ln>
        </p:spPr>
        <p:txBody>
          <a:bodyPr spcFirstLastPara="1" wrap="square" lIns="91425" tIns="45700" rIns="91425" bIns="45700" anchor="t" anchorCtr="0">
            <a:noAutofit/>
          </a:bodyPr>
          <a:lstStyle/>
          <a:p>
            <a:pPr marL="228600" lvl="2" indent="-228600" algn="l" rtl="0">
              <a:lnSpc>
                <a:spcPct val="100000"/>
              </a:lnSpc>
              <a:spcBef>
                <a:spcPts val="0"/>
              </a:spcBef>
              <a:spcAft>
                <a:spcPts val="0"/>
              </a:spcAft>
              <a:buClr>
                <a:schemeClr val="dk1"/>
              </a:buClr>
              <a:buSzPts val="2100"/>
              <a:buChar char="•"/>
            </a:pPr>
            <a:r>
              <a:rPr lang="en-US" sz="2100" dirty="0">
                <a:latin typeface="Arial"/>
                <a:ea typeface="Arial"/>
                <a:cs typeface="Arial"/>
                <a:sym typeface="Arial"/>
              </a:rPr>
              <a:t>I-80 over UPRR at Blackrock</a:t>
            </a:r>
            <a:endParaRPr dirty="0"/>
          </a:p>
        </p:txBody>
      </p:sp>
      <p:pic>
        <p:nvPicPr>
          <p:cNvPr id="126" name="Google Shape;126;p16"/>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127" name="Google Shape;127;p16"/>
          <p:cNvSpPr txBox="1">
            <a:spLocks noGrp="1"/>
          </p:cNvSpPr>
          <p:nvPr>
            <p:ph type="title"/>
          </p:nvPr>
        </p:nvSpPr>
        <p:spPr>
          <a:xfrm>
            <a:off x="2316737" y="81886"/>
            <a:ext cx="6833720"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a:solidFill>
                  <a:schemeClr val="lt1"/>
                </a:solidFill>
                <a:latin typeface="Arial"/>
                <a:ea typeface="Arial"/>
                <a:cs typeface="Arial"/>
                <a:sym typeface="Arial"/>
              </a:rPr>
              <a:t>BIM for Bridges and Structures</a:t>
            </a:r>
            <a:br>
              <a:rPr lang="en-US" sz="2700" b="1">
                <a:solidFill>
                  <a:schemeClr val="lt1"/>
                </a:solidFill>
                <a:latin typeface="Arial"/>
                <a:ea typeface="Arial"/>
                <a:cs typeface="Arial"/>
                <a:sym typeface="Arial"/>
              </a:rPr>
            </a:br>
            <a:r>
              <a:rPr lang="en-US" sz="2000" b="1" i="1">
                <a:solidFill>
                  <a:schemeClr val="lt1"/>
                </a:solidFill>
                <a:latin typeface="Arial"/>
                <a:ea typeface="Arial"/>
                <a:cs typeface="Arial"/>
                <a:sym typeface="Arial"/>
              </a:rPr>
              <a:t>Recent Experience</a:t>
            </a:r>
            <a:endParaRPr sz="2000" b="1" i="1">
              <a:solidFill>
                <a:schemeClr val="lt1"/>
              </a:solidFill>
              <a:latin typeface="Arial"/>
              <a:ea typeface="Arial"/>
              <a:cs typeface="Arial"/>
              <a:sym typeface="Arial"/>
            </a:endParaRPr>
          </a:p>
        </p:txBody>
      </p:sp>
      <p:pic>
        <p:nvPicPr>
          <p:cNvPr id="128" name="Google Shape;128;p16"/>
          <p:cNvPicPr preferRelativeResize="0"/>
          <p:nvPr/>
        </p:nvPicPr>
        <p:blipFill rotWithShape="1">
          <a:blip r:embed="rId4">
            <a:alphaModFix amt="26000"/>
          </a:blip>
          <a:srcRect t="15190" b="15190"/>
          <a:stretch/>
        </p:blipFill>
        <p:spPr>
          <a:xfrm>
            <a:off x="-6456" y="3790604"/>
            <a:ext cx="9156912" cy="3067396"/>
          </a:xfrm>
          <a:prstGeom prst="rect">
            <a:avLst/>
          </a:prstGeom>
          <a:noFill/>
          <a:ln>
            <a:noFill/>
          </a:ln>
        </p:spPr>
      </p:pic>
      <p:pic>
        <p:nvPicPr>
          <p:cNvPr id="129" name="Google Shape;129;p16"/>
          <p:cNvPicPr preferRelativeResize="0"/>
          <p:nvPr/>
        </p:nvPicPr>
        <p:blipFill rotWithShape="1">
          <a:blip r:embed="rId5">
            <a:alphaModFix/>
          </a:blip>
          <a:srcRect/>
          <a:stretch/>
        </p:blipFill>
        <p:spPr>
          <a:xfrm>
            <a:off x="1245913" y="1630555"/>
            <a:ext cx="6598578" cy="522744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7"/>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6" name="Google Shape;136;p17"/>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7" name="Google Shape;137;p17"/>
          <p:cNvSpPr txBox="1">
            <a:spLocks noGrp="1"/>
          </p:cNvSpPr>
          <p:nvPr>
            <p:ph type="body" idx="1"/>
          </p:nvPr>
        </p:nvSpPr>
        <p:spPr>
          <a:xfrm>
            <a:off x="530352" y="1078992"/>
            <a:ext cx="8782263" cy="5544821"/>
          </a:xfrm>
          <a:prstGeom prst="rect">
            <a:avLst/>
          </a:prstGeom>
          <a:noFill/>
          <a:ln>
            <a:noFill/>
          </a:ln>
        </p:spPr>
        <p:txBody>
          <a:bodyPr spcFirstLastPara="1" wrap="square" lIns="91425" tIns="45700" rIns="91425" bIns="45700" anchor="t" anchorCtr="0">
            <a:noAutofit/>
          </a:bodyPr>
          <a:lstStyle/>
          <a:p>
            <a:pPr marL="228600" lvl="2" indent="-228600" algn="l" rtl="0">
              <a:lnSpc>
                <a:spcPct val="100000"/>
              </a:lnSpc>
              <a:spcBef>
                <a:spcPts val="0"/>
              </a:spcBef>
              <a:spcAft>
                <a:spcPts val="0"/>
              </a:spcAft>
              <a:buClr>
                <a:schemeClr val="dk1"/>
              </a:buClr>
              <a:buSzPts val="2100"/>
              <a:buChar char="•"/>
            </a:pPr>
            <a:r>
              <a:rPr lang="en-US" sz="2100" dirty="0">
                <a:latin typeface="Arial"/>
                <a:ea typeface="Arial"/>
                <a:cs typeface="Arial"/>
                <a:sym typeface="Arial"/>
              </a:rPr>
              <a:t>I-80 over UPRR at Blackrock</a:t>
            </a:r>
            <a:endParaRPr dirty="0"/>
          </a:p>
        </p:txBody>
      </p:sp>
      <p:pic>
        <p:nvPicPr>
          <p:cNvPr id="138" name="Google Shape;138;p17"/>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139" name="Google Shape;139;p17"/>
          <p:cNvSpPr txBox="1">
            <a:spLocks noGrp="1"/>
          </p:cNvSpPr>
          <p:nvPr>
            <p:ph type="title"/>
          </p:nvPr>
        </p:nvSpPr>
        <p:spPr>
          <a:xfrm>
            <a:off x="2316737" y="81886"/>
            <a:ext cx="6833720"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a:solidFill>
                  <a:schemeClr val="lt1"/>
                </a:solidFill>
                <a:latin typeface="Arial"/>
                <a:ea typeface="Arial"/>
                <a:cs typeface="Arial"/>
                <a:sym typeface="Arial"/>
              </a:rPr>
              <a:t>BIM for Bridges and Structures</a:t>
            </a:r>
            <a:br>
              <a:rPr lang="en-US" sz="2700" b="1">
                <a:solidFill>
                  <a:schemeClr val="lt1"/>
                </a:solidFill>
                <a:latin typeface="Arial"/>
                <a:ea typeface="Arial"/>
                <a:cs typeface="Arial"/>
                <a:sym typeface="Arial"/>
              </a:rPr>
            </a:br>
            <a:r>
              <a:rPr lang="en-US" sz="2000" b="1" i="1">
                <a:solidFill>
                  <a:schemeClr val="lt1"/>
                </a:solidFill>
                <a:latin typeface="Arial"/>
                <a:ea typeface="Arial"/>
                <a:cs typeface="Arial"/>
                <a:sym typeface="Arial"/>
              </a:rPr>
              <a:t>Recent Experience</a:t>
            </a:r>
            <a:endParaRPr sz="2000" b="1" i="1">
              <a:solidFill>
                <a:schemeClr val="lt1"/>
              </a:solidFill>
              <a:latin typeface="Arial"/>
              <a:ea typeface="Arial"/>
              <a:cs typeface="Arial"/>
              <a:sym typeface="Arial"/>
            </a:endParaRPr>
          </a:p>
        </p:txBody>
      </p:sp>
      <p:pic>
        <p:nvPicPr>
          <p:cNvPr id="140" name="Google Shape;140;p17"/>
          <p:cNvPicPr preferRelativeResize="0"/>
          <p:nvPr/>
        </p:nvPicPr>
        <p:blipFill rotWithShape="1">
          <a:blip r:embed="rId4">
            <a:alphaModFix amt="26000"/>
          </a:blip>
          <a:srcRect t="15190" b="15190"/>
          <a:stretch/>
        </p:blipFill>
        <p:spPr>
          <a:xfrm>
            <a:off x="-6456" y="3790604"/>
            <a:ext cx="9156912" cy="3067396"/>
          </a:xfrm>
          <a:prstGeom prst="rect">
            <a:avLst/>
          </a:prstGeom>
          <a:noFill/>
          <a:ln>
            <a:noFill/>
          </a:ln>
        </p:spPr>
      </p:pic>
      <p:pic>
        <p:nvPicPr>
          <p:cNvPr id="141" name="Google Shape;141;p17"/>
          <p:cNvPicPr preferRelativeResize="0"/>
          <p:nvPr/>
        </p:nvPicPr>
        <p:blipFill rotWithShape="1">
          <a:blip r:embed="rId5">
            <a:alphaModFix/>
          </a:blip>
          <a:srcRect/>
          <a:stretch/>
        </p:blipFill>
        <p:spPr>
          <a:xfrm>
            <a:off x="234044" y="1696503"/>
            <a:ext cx="6442651" cy="2714400"/>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42" name="Google Shape;142;p17"/>
          <p:cNvPicPr preferRelativeResize="0"/>
          <p:nvPr/>
        </p:nvPicPr>
        <p:blipFill rotWithShape="1">
          <a:blip r:embed="rId6">
            <a:alphaModFix/>
          </a:blip>
          <a:srcRect/>
          <a:stretch/>
        </p:blipFill>
        <p:spPr>
          <a:xfrm>
            <a:off x="3078783" y="4789814"/>
            <a:ext cx="5918450" cy="1424602"/>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43" name="Google Shape;143;p17"/>
          <p:cNvPicPr preferRelativeResize="0"/>
          <p:nvPr/>
        </p:nvPicPr>
        <p:blipFill rotWithShape="1">
          <a:blip r:embed="rId7">
            <a:alphaModFix/>
          </a:blip>
          <a:srcRect/>
          <a:stretch/>
        </p:blipFill>
        <p:spPr>
          <a:xfrm>
            <a:off x="431330" y="4691773"/>
            <a:ext cx="2377488" cy="1558368"/>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44" name="Google Shape;144;p17" descr="C:\Users\darby.hacker\Desktop\Blackrock\Blackrock Site Visit\Blackrock 8-23-17\IMG_1512.JPG"/>
          <p:cNvPicPr preferRelativeResize="0"/>
          <p:nvPr/>
        </p:nvPicPr>
        <p:blipFill rotWithShape="1">
          <a:blip r:embed="rId8">
            <a:alphaModFix/>
          </a:blip>
          <a:srcRect t="27355" b="28477"/>
          <a:stretch/>
        </p:blipFill>
        <p:spPr>
          <a:xfrm>
            <a:off x="5298159" y="1525218"/>
            <a:ext cx="3636992" cy="1054257"/>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8"/>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1" name="Google Shape;151;p18"/>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52" name="Google Shape;152;p18"/>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153" name="Google Shape;153;p18"/>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Recent Experience</a:t>
            </a:r>
            <a:endParaRPr sz="2430" b="1">
              <a:solidFill>
                <a:schemeClr val="lt1"/>
              </a:solidFill>
              <a:latin typeface="Arial"/>
              <a:ea typeface="Arial"/>
              <a:cs typeface="Arial"/>
              <a:sym typeface="Arial"/>
            </a:endParaRPr>
          </a:p>
        </p:txBody>
      </p:sp>
      <p:pic>
        <p:nvPicPr>
          <p:cNvPr id="155" name="Google Shape;155;p18"/>
          <p:cNvPicPr preferRelativeResize="0"/>
          <p:nvPr/>
        </p:nvPicPr>
        <p:blipFill rotWithShape="1">
          <a:blip r:embed="rId4">
            <a:alphaModFix/>
          </a:blip>
          <a:srcRect l="841"/>
          <a:stretch/>
        </p:blipFill>
        <p:spPr>
          <a:xfrm>
            <a:off x="400050" y="1190625"/>
            <a:ext cx="8415337" cy="5368939"/>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9"/>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2" name="Google Shape;162;p19"/>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63" name="Google Shape;163;p19"/>
          <p:cNvPicPr preferRelativeResize="0"/>
          <p:nvPr/>
        </p:nvPicPr>
        <p:blipFill rotWithShape="1">
          <a:blip r:embed="rId3">
            <a:alphaModFix/>
          </a:blip>
          <a:srcRect/>
          <a:stretch/>
        </p:blipFill>
        <p:spPr>
          <a:xfrm>
            <a:off x="234044" y="212711"/>
            <a:ext cx="1692728" cy="439233"/>
          </a:xfrm>
          <a:prstGeom prst="rect">
            <a:avLst/>
          </a:prstGeom>
          <a:noFill/>
          <a:ln>
            <a:noFill/>
          </a:ln>
        </p:spPr>
      </p:pic>
      <p:sp>
        <p:nvSpPr>
          <p:cNvPr id="164" name="Google Shape;164;p19"/>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Recent Experience</a:t>
            </a:r>
            <a:endParaRPr sz="2430" b="1">
              <a:solidFill>
                <a:schemeClr val="lt1"/>
              </a:solidFill>
              <a:latin typeface="Arial"/>
              <a:ea typeface="Arial"/>
              <a:cs typeface="Arial"/>
              <a:sym typeface="Arial"/>
            </a:endParaRPr>
          </a:p>
        </p:txBody>
      </p:sp>
      <p:pic>
        <p:nvPicPr>
          <p:cNvPr id="166" name="Google Shape;166;p19"/>
          <p:cNvPicPr preferRelativeResize="0"/>
          <p:nvPr/>
        </p:nvPicPr>
        <p:blipFill rotWithShape="1">
          <a:blip r:embed="rId4">
            <a:alphaModFix/>
          </a:blip>
          <a:srcRect/>
          <a:stretch/>
        </p:blipFill>
        <p:spPr>
          <a:xfrm>
            <a:off x="114300" y="1362075"/>
            <a:ext cx="8915400" cy="48006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0"/>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73" name="Google Shape;173;p20"/>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4" name="Google Shape;174;p20"/>
          <p:cNvPicPr preferRelativeResize="0"/>
          <p:nvPr/>
        </p:nvPicPr>
        <p:blipFill rotWithShape="1">
          <a:blip r:embed="rId4">
            <a:alphaModFix/>
          </a:blip>
          <a:srcRect/>
          <a:stretch/>
        </p:blipFill>
        <p:spPr>
          <a:xfrm>
            <a:off x="234044" y="212711"/>
            <a:ext cx="1692728" cy="439233"/>
          </a:xfrm>
          <a:prstGeom prst="rect">
            <a:avLst/>
          </a:prstGeom>
          <a:noFill/>
          <a:ln>
            <a:noFill/>
          </a:ln>
        </p:spPr>
      </p:pic>
      <p:sp>
        <p:nvSpPr>
          <p:cNvPr id="175" name="Google Shape;175;p20"/>
          <p:cNvSpPr txBox="1">
            <a:spLocks noGrp="1"/>
          </p:cNvSpPr>
          <p:nvPr>
            <p:ph type="title"/>
          </p:nvPr>
        </p:nvSpPr>
        <p:spPr>
          <a:xfrm>
            <a:off x="2316737" y="81886"/>
            <a:ext cx="6737616"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430"/>
              <a:buFont typeface="Arial"/>
              <a:buNone/>
            </a:pPr>
            <a:r>
              <a:rPr lang="en-US" sz="2430" b="1">
                <a:solidFill>
                  <a:schemeClr val="lt1"/>
                </a:solidFill>
                <a:latin typeface="Arial"/>
                <a:ea typeface="Arial"/>
                <a:cs typeface="Arial"/>
                <a:sym typeface="Arial"/>
              </a:rPr>
              <a:t>BIM for Bridges and Structures</a:t>
            </a:r>
            <a:br>
              <a:rPr lang="en-US" sz="2430" b="1">
                <a:solidFill>
                  <a:schemeClr val="lt1"/>
                </a:solidFill>
                <a:latin typeface="Arial"/>
                <a:ea typeface="Arial"/>
                <a:cs typeface="Arial"/>
                <a:sym typeface="Arial"/>
              </a:rPr>
            </a:br>
            <a:r>
              <a:rPr lang="en-US" sz="1800" b="1" i="1">
                <a:solidFill>
                  <a:schemeClr val="lt1"/>
                </a:solidFill>
                <a:latin typeface="Arial"/>
                <a:ea typeface="Arial"/>
                <a:cs typeface="Arial"/>
                <a:sym typeface="Arial"/>
              </a:rPr>
              <a:t>Recent Experience</a:t>
            </a:r>
            <a:endParaRPr sz="2430" b="1">
              <a:solidFill>
                <a:schemeClr val="lt1"/>
              </a:solidFill>
              <a:latin typeface="Arial"/>
              <a:ea typeface="Arial"/>
              <a:cs typeface="Arial"/>
              <a:sym typeface="Arial"/>
            </a:endParaRPr>
          </a:p>
        </p:txBody>
      </p:sp>
      <p:pic>
        <p:nvPicPr>
          <p:cNvPr id="177" name="Google Shape;177;p20"/>
          <p:cNvPicPr preferRelativeResize="0"/>
          <p:nvPr/>
        </p:nvPicPr>
        <p:blipFill rotWithShape="1">
          <a:blip r:embed="rId5">
            <a:alphaModFix/>
          </a:blip>
          <a:srcRect/>
          <a:stretch/>
        </p:blipFill>
        <p:spPr>
          <a:xfrm>
            <a:off x="234044" y="1422360"/>
            <a:ext cx="8675912" cy="4299030"/>
          </a:xfrm>
          <a:prstGeom prst="rect">
            <a:avLst/>
          </a:prstGeom>
          <a:ln>
            <a:noFill/>
          </a:ln>
          <a:effectLst>
            <a:outerShdw blurRad="292100" dist="139700" dir="2700000" algn="tl" rotWithShape="0">
              <a:srgbClr val="333333">
                <a:alpha val="65000"/>
              </a:srgbClr>
            </a:outerShdw>
          </a:effectLst>
        </p:spPr>
      </p:pic>
    </p:spTree>
  </p:cSld>
  <p:clrMapOvr>
    <a:overrideClrMapping bg1="lt1" tx1="dk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1"/>
          <p:cNvPicPr preferRelativeResize="0"/>
          <p:nvPr/>
        </p:nvPicPr>
        <p:blipFill rotWithShape="1">
          <a:blip r:embed="rId3">
            <a:alphaModFix/>
          </a:blip>
          <a:srcRect l="10201" t="25048" b="17687"/>
          <a:stretch/>
        </p:blipFill>
        <p:spPr>
          <a:xfrm>
            <a:off x="-6456" y="3790604"/>
            <a:ext cx="9156913" cy="3067396"/>
          </a:xfrm>
          <a:prstGeom prst="rect">
            <a:avLst/>
          </a:prstGeom>
          <a:noFill/>
          <a:ln>
            <a:noFill/>
          </a:ln>
        </p:spPr>
      </p:pic>
      <p:sp>
        <p:nvSpPr>
          <p:cNvPr id="184" name="Google Shape;184;p21"/>
          <p:cNvSpPr/>
          <p:nvPr/>
        </p:nvSpPr>
        <p:spPr>
          <a:xfrm>
            <a:off x="2193472" y="0"/>
            <a:ext cx="6956985" cy="86465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5" name="Google Shape;185;p21"/>
          <p:cNvSpPr/>
          <p:nvPr/>
        </p:nvSpPr>
        <p:spPr>
          <a:xfrm>
            <a:off x="-6456" y="0"/>
            <a:ext cx="2199928" cy="864657"/>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6" name="Google Shape;186;p21"/>
          <p:cNvSpPr txBox="1">
            <a:spLocks noGrp="1"/>
          </p:cNvSpPr>
          <p:nvPr>
            <p:ph type="body" idx="1"/>
          </p:nvPr>
        </p:nvSpPr>
        <p:spPr>
          <a:xfrm>
            <a:off x="530352" y="1078992"/>
            <a:ext cx="8782263" cy="5544821"/>
          </a:xfrm>
          <a:prstGeom prst="rect">
            <a:avLst/>
          </a:prstGeom>
          <a:noFill/>
          <a:ln>
            <a:noFill/>
          </a:ln>
        </p:spPr>
        <p:txBody>
          <a:bodyPr spcFirstLastPara="1" wrap="square" lIns="91425" tIns="45700" rIns="91425" bIns="45700" anchor="t" anchorCtr="0">
            <a:noAutofit/>
          </a:bodyPr>
          <a:lstStyle/>
          <a:p>
            <a:pPr marL="228600" lvl="2" indent="-228600" algn="l" rtl="0">
              <a:lnSpc>
                <a:spcPct val="100000"/>
              </a:lnSpc>
              <a:spcBef>
                <a:spcPts val="0"/>
              </a:spcBef>
              <a:spcAft>
                <a:spcPts val="0"/>
              </a:spcAft>
              <a:buClr>
                <a:schemeClr val="dk1"/>
              </a:buClr>
              <a:buSzPts val="2100"/>
              <a:buChar char="•"/>
            </a:pPr>
            <a:r>
              <a:rPr lang="en-US" sz="2100" dirty="0">
                <a:latin typeface="Arial"/>
                <a:ea typeface="Arial"/>
                <a:cs typeface="Arial"/>
                <a:sym typeface="Arial"/>
              </a:rPr>
              <a:t>SR-36 over I-80</a:t>
            </a:r>
            <a:endParaRPr sz="1900" dirty="0"/>
          </a:p>
        </p:txBody>
      </p:sp>
      <p:pic>
        <p:nvPicPr>
          <p:cNvPr id="187" name="Google Shape;187;p21"/>
          <p:cNvPicPr preferRelativeResize="0"/>
          <p:nvPr/>
        </p:nvPicPr>
        <p:blipFill rotWithShape="1">
          <a:blip r:embed="rId4">
            <a:alphaModFix/>
          </a:blip>
          <a:srcRect/>
          <a:stretch/>
        </p:blipFill>
        <p:spPr>
          <a:xfrm>
            <a:off x="234044" y="212711"/>
            <a:ext cx="1692728" cy="439233"/>
          </a:xfrm>
          <a:prstGeom prst="rect">
            <a:avLst/>
          </a:prstGeom>
          <a:noFill/>
          <a:ln>
            <a:noFill/>
          </a:ln>
        </p:spPr>
      </p:pic>
      <p:sp>
        <p:nvSpPr>
          <p:cNvPr id="188" name="Google Shape;188;p21"/>
          <p:cNvSpPr txBox="1">
            <a:spLocks noGrp="1"/>
          </p:cNvSpPr>
          <p:nvPr>
            <p:ph type="title"/>
          </p:nvPr>
        </p:nvSpPr>
        <p:spPr>
          <a:xfrm>
            <a:off x="2316737" y="81886"/>
            <a:ext cx="6833720" cy="70088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700"/>
              <a:buFont typeface="Arial"/>
              <a:buNone/>
            </a:pPr>
            <a:r>
              <a:rPr lang="en-US" sz="2700" b="1">
                <a:solidFill>
                  <a:schemeClr val="lt1"/>
                </a:solidFill>
                <a:latin typeface="Arial"/>
                <a:ea typeface="Arial"/>
                <a:cs typeface="Arial"/>
                <a:sym typeface="Arial"/>
              </a:rPr>
              <a:t>BIM for Bridges and Structures</a:t>
            </a:r>
            <a:br>
              <a:rPr lang="en-US" sz="2700" b="1">
                <a:solidFill>
                  <a:schemeClr val="lt1"/>
                </a:solidFill>
                <a:latin typeface="Arial"/>
                <a:ea typeface="Arial"/>
                <a:cs typeface="Arial"/>
                <a:sym typeface="Arial"/>
              </a:rPr>
            </a:br>
            <a:r>
              <a:rPr lang="en-US" sz="2000" b="1" i="1">
                <a:solidFill>
                  <a:schemeClr val="lt1"/>
                </a:solidFill>
                <a:latin typeface="Arial"/>
                <a:ea typeface="Arial"/>
                <a:cs typeface="Arial"/>
                <a:sym typeface="Arial"/>
              </a:rPr>
              <a:t>Recent Experience</a:t>
            </a:r>
            <a:endParaRPr sz="2000" b="1" i="1">
              <a:solidFill>
                <a:schemeClr val="lt1"/>
              </a:solidFill>
              <a:latin typeface="Arial"/>
              <a:ea typeface="Arial"/>
              <a:cs typeface="Arial"/>
              <a:sym typeface="Arial"/>
            </a:endParaRPr>
          </a:p>
        </p:txBody>
      </p:sp>
      <p:pic>
        <p:nvPicPr>
          <p:cNvPr id="189" name="Google Shape;189;p21"/>
          <p:cNvPicPr preferRelativeResize="0"/>
          <p:nvPr/>
        </p:nvPicPr>
        <p:blipFill rotWithShape="1">
          <a:blip r:embed="rId5">
            <a:alphaModFix/>
          </a:blip>
          <a:srcRect/>
          <a:stretch/>
        </p:blipFill>
        <p:spPr>
          <a:xfrm>
            <a:off x="167743" y="1952936"/>
            <a:ext cx="6072392" cy="1547367"/>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90" name="Google Shape;190;p21"/>
          <p:cNvPicPr preferRelativeResize="0"/>
          <p:nvPr/>
        </p:nvPicPr>
        <p:blipFill rotWithShape="1">
          <a:blip r:embed="rId6">
            <a:alphaModFix/>
          </a:blip>
          <a:srcRect/>
          <a:stretch/>
        </p:blipFill>
        <p:spPr>
          <a:xfrm>
            <a:off x="138212" y="4013871"/>
            <a:ext cx="7296752" cy="1340630"/>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91" name="Google Shape;191;p21"/>
          <p:cNvPicPr preferRelativeResize="0"/>
          <p:nvPr/>
        </p:nvPicPr>
        <p:blipFill rotWithShape="1">
          <a:blip r:embed="rId7">
            <a:alphaModFix/>
          </a:blip>
          <a:srcRect/>
          <a:stretch/>
        </p:blipFill>
        <p:spPr>
          <a:xfrm>
            <a:off x="6564470" y="3201087"/>
            <a:ext cx="2379158" cy="1762154"/>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92" name="Google Shape;192;p21"/>
          <p:cNvPicPr preferRelativeResize="0"/>
          <p:nvPr/>
        </p:nvPicPr>
        <p:blipFill rotWithShape="1">
          <a:blip r:embed="rId8">
            <a:alphaModFix/>
          </a:blip>
          <a:srcRect/>
          <a:stretch/>
        </p:blipFill>
        <p:spPr>
          <a:xfrm>
            <a:off x="6405491" y="1109082"/>
            <a:ext cx="2538137" cy="1903603"/>
          </a:xfrm>
          <a:prstGeom prst="rect">
            <a:avLst/>
          </a:prstGeom>
          <a:noFill/>
          <a:ln>
            <a:noFill/>
          </a:ln>
          <a:effectLst>
            <a:outerShdw blurRad="50800" dist="38100" dir="2700000" algn="tl" rotWithShape="0">
              <a:srgbClr val="000000">
                <a:alpha val="40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169</TotalTime>
  <Words>1766</Words>
  <Application>Microsoft Office PowerPoint</Application>
  <PresentationFormat>On-screen Show (4:3)</PresentationFormat>
  <Paragraphs>328</Paragraphs>
  <Slides>38</Slides>
  <Notes>38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Courier New</vt:lpstr>
      <vt:lpstr>Wingdings</vt:lpstr>
      <vt:lpstr>Office Theme</vt:lpstr>
      <vt:lpstr>PowerPoint Presentation</vt:lpstr>
      <vt:lpstr>Presentation Outline</vt:lpstr>
      <vt:lpstr>Digital Delivery Goals</vt:lpstr>
      <vt:lpstr>BIM for Bridges and Structures Recent Experience</vt:lpstr>
      <vt:lpstr>BIM for Bridges and Structures Recent Experience</vt:lpstr>
      <vt:lpstr>BIM for Bridges and Structures Recent Experience</vt:lpstr>
      <vt:lpstr>BIM for Bridges and Structures Recent Experience</vt:lpstr>
      <vt:lpstr>BIM for Bridges and Structures Recent Experience</vt:lpstr>
      <vt:lpstr>BIM for Bridges and Structures Recent Experience</vt:lpstr>
      <vt:lpstr>BIM for Bridges and Structures Recent Experience</vt:lpstr>
      <vt:lpstr>BIM for Bridges and Structures Recent Experience</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Design</vt:lpstr>
      <vt:lpstr>BIM for Bridges and Structures Bid Letting</vt:lpstr>
      <vt:lpstr>BIM for Bridges and Structures Construction</vt:lpstr>
      <vt:lpstr>BIM for Bridges and Structures Construction</vt:lpstr>
      <vt:lpstr>BIM for Bridges and Structures Construction</vt:lpstr>
      <vt:lpstr>BIM for Bridges and Structures Construction</vt:lpstr>
      <vt:lpstr>BIM for Bridges and Structures Construction</vt:lpstr>
      <vt:lpstr>BIM for Bridges and Structures Construction</vt:lpstr>
      <vt:lpstr>BIM for Bridges and Structures Construction</vt:lpstr>
      <vt:lpstr>BIM for Bridges and Structures Construction</vt:lpstr>
      <vt:lpstr>BIM for Bridges and Structures Construction</vt:lpstr>
      <vt:lpstr>BIM for Bridges and Structures Construction</vt:lpstr>
      <vt:lpstr>BIM for Bridges and Structures What’s Next?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Burgraff, Devin</dc:creator>
  <cp:lastModifiedBy>Mark Daniels</cp:lastModifiedBy>
  <cp:revision>23</cp:revision>
  <dcterms:modified xsi:type="dcterms:W3CDTF">2019-06-24T11:56:54Z</dcterms:modified>
</cp:coreProperties>
</file>