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60" r:id="rId5"/>
    <p:sldMasterId id="2147483674" r:id="rId6"/>
  </p:sldMasterIdLst>
  <p:notesMasterIdLst>
    <p:notesMasterId r:id="rId39"/>
  </p:notesMasterIdLst>
  <p:sldIdLst>
    <p:sldId id="256" r:id="rId7"/>
    <p:sldId id="260" r:id="rId8"/>
    <p:sldId id="275" r:id="rId9"/>
    <p:sldId id="355" r:id="rId10"/>
    <p:sldId id="278" r:id="rId11"/>
    <p:sldId id="276" r:id="rId12"/>
    <p:sldId id="339" r:id="rId13"/>
    <p:sldId id="334" r:id="rId14"/>
    <p:sldId id="301" r:id="rId15"/>
    <p:sldId id="283" r:id="rId16"/>
    <p:sldId id="302" r:id="rId17"/>
    <p:sldId id="277" r:id="rId18"/>
    <p:sldId id="284" r:id="rId19"/>
    <p:sldId id="309" r:id="rId20"/>
    <p:sldId id="310" r:id="rId21"/>
    <p:sldId id="291" r:id="rId22"/>
    <p:sldId id="321" r:id="rId23"/>
    <p:sldId id="336" r:id="rId24"/>
    <p:sldId id="347" r:id="rId25"/>
    <p:sldId id="343" r:id="rId26"/>
    <p:sldId id="353" r:id="rId27"/>
    <p:sldId id="344" r:id="rId28"/>
    <p:sldId id="348" r:id="rId29"/>
    <p:sldId id="356" r:id="rId30"/>
    <p:sldId id="349" r:id="rId31"/>
    <p:sldId id="350" r:id="rId32"/>
    <p:sldId id="357" r:id="rId33"/>
    <p:sldId id="351" r:id="rId34"/>
    <p:sldId id="331" r:id="rId35"/>
    <p:sldId id="352" r:id="rId36"/>
    <p:sldId id="332" r:id="rId37"/>
    <p:sldId id="328" r:id="rId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832"/>
    <a:srgbClr val="6894CA"/>
    <a:srgbClr val="FEE069"/>
    <a:srgbClr val="646569"/>
    <a:srgbClr val="002D73"/>
    <a:srgbClr val="FDA832"/>
    <a:srgbClr val="414142"/>
    <a:srgbClr val="0074A1"/>
    <a:srgbClr val="458993"/>
    <a:srgbClr val="0069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00" autoAdjust="0"/>
    <p:restoredTop sz="92049" autoAdjust="0"/>
  </p:normalViewPr>
  <p:slideViewPr>
    <p:cSldViewPr>
      <p:cViewPr varScale="1">
        <p:scale>
          <a:sx n="80" d="100"/>
          <a:sy n="80" d="100"/>
        </p:scale>
        <p:origin x="1181" y="5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60"/>
    </p:cViewPr>
  </p:sorterViewPr>
  <p:notesViewPr>
    <p:cSldViewPr>
      <p:cViewPr varScale="1">
        <p:scale>
          <a:sx n="99" d="100"/>
          <a:sy n="99" d="100"/>
        </p:scale>
        <p:origin x="-3540"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F2C164A-7038-42D0-953C-2EB4816D4C81}" type="datetimeFigureOut">
              <a:rPr lang="en-US" smtClean="0"/>
              <a:pPr/>
              <a:t>6/23/2019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DA9C80-B631-4EC4-8253-F63CFD0157DF}" type="slidenum">
              <a:rPr lang="en-US" smtClean="0"/>
              <a:pPr/>
              <a:t>‹#›</a:t>
            </a:fld>
            <a:endParaRPr lang="en-US"/>
          </a:p>
        </p:txBody>
      </p:sp>
    </p:spTree>
    <p:extLst>
      <p:ext uri="{BB962C8B-B14F-4D97-AF65-F5344CB8AC3E}">
        <p14:creationId xmlns:p14="http://schemas.microsoft.com/office/powerpoint/2010/main" val="1943357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4</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22908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13</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959823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14</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53494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15</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065586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16</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Between the graphics, tags, and Barlist, the contractor and fabricator will have all of the required information</a:t>
            </a:r>
          </a:p>
        </p:txBody>
      </p:sp>
    </p:spTree>
    <p:extLst>
      <p:ext uri="{BB962C8B-B14F-4D97-AF65-F5344CB8AC3E}">
        <p14:creationId xmlns:p14="http://schemas.microsoft.com/office/powerpoint/2010/main" val="3494965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17</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Between the graphics, tags, and Barlist, the contractor and fabricator will have all of the required information</a:t>
            </a:r>
          </a:p>
        </p:txBody>
      </p:sp>
    </p:spTree>
    <p:extLst>
      <p:ext uri="{BB962C8B-B14F-4D97-AF65-F5344CB8AC3E}">
        <p14:creationId xmlns:p14="http://schemas.microsoft.com/office/powerpoint/2010/main" val="1963838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18</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Very low risk</a:t>
            </a:r>
          </a:p>
        </p:txBody>
      </p:sp>
    </p:spTree>
    <p:extLst>
      <p:ext uri="{BB962C8B-B14F-4D97-AF65-F5344CB8AC3E}">
        <p14:creationId xmlns:p14="http://schemas.microsoft.com/office/powerpoint/2010/main" val="1552231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19</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Very low risk</a:t>
            </a:r>
          </a:p>
        </p:txBody>
      </p:sp>
    </p:spTree>
    <p:extLst>
      <p:ext uri="{BB962C8B-B14F-4D97-AF65-F5344CB8AC3E}">
        <p14:creationId xmlns:p14="http://schemas.microsoft.com/office/powerpoint/2010/main" val="3070936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20</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412749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3575"/>
            <a:ext cx="5607050" cy="3660775"/>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F6DA9C80-B631-4EC4-8253-F63CFD0157DF}" type="slidenum">
              <a:rPr lang="en-US" smtClean="0"/>
              <a:pPr/>
              <a:t>23</a:t>
            </a:fld>
            <a:endParaRPr lang="en-US"/>
          </a:p>
        </p:txBody>
      </p:sp>
    </p:spTree>
    <p:extLst>
      <p:ext uri="{BB962C8B-B14F-4D97-AF65-F5344CB8AC3E}">
        <p14:creationId xmlns:p14="http://schemas.microsoft.com/office/powerpoint/2010/main" val="3546676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29</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AutoCAD</a:t>
            </a:r>
            <a:r>
              <a:rPr lang="en-US" altLang="en-US" baseline="0" dirty="0">
                <a:latin typeface="Arial" panose="020B0604020202020204" pitchFamily="34" charset="0"/>
              </a:rPr>
              <a:t> has free viewing software as well.</a:t>
            </a:r>
            <a:endParaRPr lang="en-US" altLang="en-US" dirty="0">
              <a:latin typeface="Arial" panose="020B0604020202020204" pitchFamily="34" charset="0"/>
            </a:endParaRPr>
          </a:p>
        </p:txBody>
      </p:sp>
    </p:spTree>
    <p:extLst>
      <p:ext uri="{BB962C8B-B14F-4D97-AF65-F5344CB8AC3E}">
        <p14:creationId xmlns:p14="http://schemas.microsoft.com/office/powerpoint/2010/main" val="42839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5</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47473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30</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21234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31</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AutoCAD</a:t>
            </a:r>
            <a:r>
              <a:rPr lang="en-US" altLang="en-US" baseline="0" dirty="0">
                <a:latin typeface="Arial" panose="020B0604020202020204" pitchFamily="34" charset="0"/>
              </a:rPr>
              <a:t> has free viewing software as well.</a:t>
            </a:r>
            <a:endParaRPr lang="en-US" altLang="en-US" dirty="0">
              <a:latin typeface="Arial" panose="020B0604020202020204" pitchFamily="34" charset="0"/>
            </a:endParaRPr>
          </a:p>
        </p:txBody>
      </p:sp>
    </p:spTree>
    <p:extLst>
      <p:ext uri="{BB962C8B-B14F-4D97-AF65-F5344CB8AC3E}">
        <p14:creationId xmlns:p14="http://schemas.microsoft.com/office/powerpoint/2010/main" val="1467301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32</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AutoCAD</a:t>
            </a:r>
            <a:r>
              <a:rPr lang="en-US" altLang="en-US" baseline="0" dirty="0">
                <a:latin typeface="Arial" panose="020B0604020202020204" pitchFamily="34" charset="0"/>
              </a:rPr>
              <a:t> has free viewing software as well.</a:t>
            </a:r>
            <a:endParaRPr lang="en-US" altLang="en-US" dirty="0">
              <a:latin typeface="Arial" panose="020B0604020202020204" pitchFamily="34" charset="0"/>
            </a:endParaRPr>
          </a:p>
        </p:txBody>
      </p:sp>
    </p:spTree>
    <p:extLst>
      <p:ext uri="{BB962C8B-B14F-4D97-AF65-F5344CB8AC3E}">
        <p14:creationId xmlns:p14="http://schemas.microsoft.com/office/powerpoint/2010/main" val="1275630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3575"/>
            <a:ext cx="5607050" cy="3660775"/>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F6DA9C80-B631-4EC4-8253-F63CFD0157DF}" type="slidenum">
              <a:rPr lang="en-US" smtClean="0"/>
              <a:pPr/>
              <a:t>6</a:t>
            </a:fld>
            <a:endParaRPr lang="en-US"/>
          </a:p>
        </p:txBody>
      </p:sp>
    </p:spTree>
    <p:extLst>
      <p:ext uri="{BB962C8B-B14F-4D97-AF65-F5344CB8AC3E}">
        <p14:creationId xmlns:p14="http://schemas.microsoft.com/office/powerpoint/2010/main" val="3834252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7</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Very low risk</a:t>
            </a:r>
          </a:p>
        </p:txBody>
      </p:sp>
    </p:spTree>
    <p:extLst>
      <p:ext uri="{BB962C8B-B14F-4D97-AF65-F5344CB8AC3E}">
        <p14:creationId xmlns:p14="http://schemas.microsoft.com/office/powerpoint/2010/main" val="3033837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8</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Very low risk</a:t>
            </a:r>
          </a:p>
        </p:txBody>
      </p:sp>
    </p:spTree>
    <p:extLst>
      <p:ext uri="{BB962C8B-B14F-4D97-AF65-F5344CB8AC3E}">
        <p14:creationId xmlns:p14="http://schemas.microsoft.com/office/powerpoint/2010/main" val="615426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9</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Required changes are for Design Bid Build</a:t>
            </a:r>
          </a:p>
        </p:txBody>
      </p:sp>
    </p:spTree>
    <p:extLst>
      <p:ext uri="{BB962C8B-B14F-4D97-AF65-F5344CB8AC3E}">
        <p14:creationId xmlns:p14="http://schemas.microsoft.com/office/powerpoint/2010/main" val="4109980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10</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Norman Kee is on the Committee and</a:t>
            </a:r>
            <a:r>
              <a:rPr lang="en-US" altLang="en-US" baseline="0" dirty="0">
                <a:latin typeface="Arial" panose="020B0604020202020204" pitchFamily="34" charset="0"/>
              </a:rPr>
              <a:t> on board with the stamping of electronic files.</a:t>
            </a:r>
            <a:endParaRPr lang="en-US" altLang="en-US" dirty="0">
              <a:latin typeface="Arial" panose="020B0604020202020204" pitchFamily="34" charset="0"/>
            </a:endParaRPr>
          </a:p>
        </p:txBody>
      </p:sp>
    </p:spTree>
    <p:extLst>
      <p:ext uri="{BB962C8B-B14F-4D97-AF65-F5344CB8AC3E}">
        <p14:creationId xmlns:p14="http://schemas.microsoft.com/office/powerpoint/2010/main" val="3275172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11</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41291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5CD05-82A5-420C-B554-298DB7B5C566}" type="slidenum">
              <a:rPr lang="en-US" altLang="en-US"/>
              <a:pPr eaLnBrk="1" hangingPunct="1"/>
              <a:t>12</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has been discussed with Brian DeWald,</a:t>
            </a:r>
            <a:r>
              <a:rPr lang="en-US" altLang="en-US" baseline="0" dirty="0">
                <a:latin typeface="Arial" panose="020B0604020202020204" pitchFamily="34" charset="0"/>
              </a:rPr>
              <a:t> however he has not seen the full special note.</a:t>
            </a:r>
          </a:p>
          <a:p>
            <a:pPr eaLnBrk="1" hangingPunct="1"/>
            <a:endParaRPr lang="en-US" altLang="en-US" baseline="0" dirty="0">
              <a:latin typeface="Arial" panose="020B0604020202020204" pitchFamily="34" charset="0"/>
            </a:endParaRPr>
          </a:p>
          <a:p>
            <a:pPr eaLnBrk="1" hangingPunct="1"/>
            <a:r>
              <a:rPr lang="en-US" altLang="en-US" baseline="0" dirty="0">
                <a:latin typeface="Arial" panose="020B0604020202020204" pitchFamily="34" charset="0"/>
              </a:rPr>
              <a:t>102-02</a:t>
            </a:r>
            <a:endParaRPr lang="en-US" altLang="en-US" dirty="0">
              <a:latin typeface="Arial" panose="020B0604020202020204" pitchFamily="34" charset="0"/>
            </a:endParaRPr>
          </a:p>
        </p:txBody>
      </p:sp>
    </p:spTree>
    <p:extLst>
      <p:ext uri="{BB962C8B-B14F-4D97-AF65-F5344CB8AC3E}">
        <p14:creationId xmlns:p14="http://schemas.microsoft.com/office/powerpoint/2010/main" val="480646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281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D04E161-8A15-46EC-B28E-2125AD6FC9A2}" type="slidenum">
              <a:rPr lang="en-US" altLang="en-US"/>
              <a:pPr/>
              <a:t>‹#›</a:t>
            </a:fld>
            <a:endParaRPr lang="en-US" altLang="en-US"/>
          </a:p>
        </p:txBody>
      </p:sp>
    </p:spTree>
    <p:extLst>
      <p:ext uri="{BB962C8B-B14F-4D97-AF65-F5344CB8AC3E}">
        <p14:creationId xmlns:p14="http://schemas.microsoft.com/office/powerpoint/2010/main" val="2815590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Section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627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6"/>
            <a:ext cx="7772400" cy="1468967"/>
          </a:xfrm>
        </p:spPr>
        <p:txBody>
          <a:bodyPr/>
          <a:lstStyle>
            <a:lvl1pPr algn="ctr">
              <a:lnSpc>
                <a:spcPts val="4600"/>
              </a:lnSpc>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49852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lnSpc>
                <a:spcPts val="4200"/>
              </a:lnSpc>
              <a:defRPr sz="4000" b="1" cap="all"/>
            </a:lvl1pPr>
          </a:lstStyle>
          <a:p>
            <a:r>
              <a:rPr lang="en-US" dirty="0"/>
              <a:t>Click to edit Master title style</a:t>
            </a:r>
          </a:p>
        </p:txBody>
      </p:sp>
      <p:sp>
        <p:nvSpPr>
          <p:cNvPr id="3" name="Text Placeholder 2"/>
          <p:cNvSpPr>
            <a:spLocks noGrp="1"/>
          </p:cNvSpPr>
          <p:nvPr>
            <p:ph type="body" idx="1"/>
          </p:nvPr>
        </p:nvSpPr>
        <p:spPr>
          <a:xfrm>
            <a:off x="722313" y="2906186"/>
            <a:ext cx="7772400" cy="150071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76220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4584"/>
            <a:ext cx="4040188" cy="641349"/>
          </a:xfrm>
        </p:spPr>
        <p:txBody>
          <a:bodyPr anchor="b"/>
          <a:lstStyle>
            <a:lvl1pPr marL="0" indent="0">
              <a:lnSpc>
                <a:spcPts val="2600"/>
              </a:lnSpc>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8" y="1534584"/>
            <a:ext cx="4041775" cy="641349"/>
          </a:xfrm>
        </p:spPr>
        <p:txBody>
          <a:bodyPr anchor="b"/>
          <a:lstStyle>
            <a:lvl1pPr marL="0" indent="0">
              <a:lnSpc>
                <a:spcPts val="2600"/>
              </a:lnSpc>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8"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5502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048722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6018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685800"/>
            <a:ext cx="3008313" cy="749300"/>
          </a:xfrm>
        </p:spPr>
        <p:txBody>
          <a:bodyPr anchor="b"/>
          <a:lstStyle>
            <a:lvl1pPr algn="l">
              <a:lnSpc>
                <a:spcPts val="2200"/>
              </a:lnSpc>
              <a:defRPr sz="2000" b="1"/>
            </a:lvl1pPr>
          </a:lstStyle>
          <a:p>
            <a:r>
              <a:rPr lang="en-US" dirty="0"/>
              <a:t>Click to edit Master title style</a:t>
            </a:r>
          </a:p>
        </p:txBody>
      </p:sp>
      <p:sp>
        <p:nvSpPr>
          <p:cNvPr id="3" name="Content Placeholder 2"/>
          <p:cNvSpPr>
            <a:spLocks noGrp="1"/>
          </p:cNvSpPr>
          <p:nvPr>
            <p:ph idx="1"/>
          </p:nvPr>
        </p:nvSpPr>
        <p:spPr>
          <a:xfrm>
            <a:off x="3575050" y="685800"/>
            <a:ext cx="5111750" cy="5486400"/>
          </a:xfrm>
        </p:spPr>
        <p:txBody>
          <a:bodyPr/>
          <a:lstStyle>
            <a:lvl1pPr>
              <a:lnSpc>
                <a:spcPts val="3400"/>
              </a:lnSpc>
              <a:spcBef>
                <a:spcPts val="0"/>
              </a:spcBef>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2" y="1710265"/>
            <a:ext cx="3008313" cy="446193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506954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726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868"/>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981577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1.png"/><Relationship Id="rId5" Type="http://schemas.openxmlformats.org/officeDocument/2006/relationships/slideLayout" Target="../slideLayouts/slideLayout7.xml"/><Relationship Id="rId10" Type="http://schemas.openxmlformats.org/officeDocument/2006/relationships/theme" Target="../theme/theme3.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4953000"/>
            <a:ext cx="9144000" cy="1981200"/>
          </a:xfrm>
          <a:prstGeom prst="rect">
            <a:avLst/>
          </a:prstGeom>
          <a:solidFill>
            <a:srgbClr val="007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4953000"/>
            <a:ext cx="9144000" cy="101600"/>
          </a:xfrm>
          <a:prstGeom prst="rect">
            <a:avLst/>
          </a:prstGeom>
          <a:solidFill>
            <a:srgbClr val="FDA8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Dept of Transportation Logo.png"/>
          <p:cNvPicPr>
            <a:picLocks noChangeAspect="1"/>
          </p:cNvPicPr>
          <p:nvPr userDrawn="1"/>
        </p:nvPicPr>
        <p:blipFill>
          <a:blip r:embed="rId3" cstate="print"/>
          <a:stretch>
            <a:fillRect/>
          </a:stretch>
        </p:blipFill>
        <p:spPr>
          <a:xfrm>
            <a:off x="290932" y="304802"/>
            <a:ext cx="3474720" cy="687705"/>
          </a:xfrm>
          <a:prstGeom prst="rect">
            <a:avLst/>
          </a:prstGeom>
        </p:spPr>
      </p:pic>
      <p:sp>
        <p:nvSpPr>
          <p:cNvPr id="9" name="TextBox 8"/>
          <p:cNvSpPr txBox="1"/>
          <p:nvPr userDrawn="1"/>
        </p:nvSpPr>
        <p:spPr>
          <a:xfrm>
            <a:off x="8272150" y="6572001"/>
            <a:ext cx="685800" cy="246221"/>
          </a:xfrm>
          <a:prstGeom prst="rect">
            <a:avLst/>
          </a:prstGeom>
          <a:noFill/>
        </p:spPr>
        <p:txBody>
          <a:bodyPr wrap="square" rtlCol="0">
            <a:spAutoFit/>
          </a:bodyPr>
          <a:lstStyle/>
          <a:p>
            <a:pPr algn="r"/>
            <a:fld id="{8BACAC6D-BD82-4571-9E34-C1EFF11A946D}" type="slidenum">
              <a:rPr lang="en-US" sz="1000" smtClean="0">
                <a:solidFill>
                  <a:schemeClr val="bg1"/>
                </a:solidFill>
                <a:latin typeface="Arial" pitchFamily="34" charset="0"/>
                <a:cs typeface="Arial" pitchFamily="34" charset="0"/>
              </a:rPr>
              <a:pPr algn="r"/>
              <a:t>‹#›</a:t>
            </a:fld>
            <a:endParaRPr lang="en-US" sz="1000"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4023744030"/>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2108200"/>
            <a:ext cx="5334000" cy="3657600"/>
          </a:xfrm>
          <a:prstGeom prst="rect">
            <a:avLst/>
          </a:prstGeom>
          <a:solidFill>
            <a:srgbClr val="007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2053939"/>
            <a:ext cx="5334000" cy="108525"/>
          </a:xfrm>
          <a:prstGeom prst="rect">
            <a:avLst/>
          </a:prstGeom>
          <a:solidFill>
            <a:srgbClr val="FDA8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p:cNvSpPr txBox="1">
            <a:spLocks/>
          </p:cNvSpPr>
          <p:nvPr userDrawn="1"/>
        </p:nvSpPr>
        <p:spPr>
          <a:xfrm>
            <a:off x="8305800" y="117475"/>
            <a:ext cx="685800" cy="365125"/>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DF52EC2-2C0B-4C03-9888-0B25156ED88D}" type="slidenum">
              <a:rPr lang="en-US" sz="1000" smtClean="0">
                <a:solidFill>
                  <a:srgbClr val="414142"/>
                </a:solidFill>
              </a:rPr>
              <a:pPr algn="r"/>
              <a:t>‹#›</a:t>
            </a:fld>
            <a:endParaRPr lang="en-US" sz="1200" dirty="0">
              <a:solidFill>
                <a:srgbClr val="414142"/>
              </a:solidFill>
            </a:endParaRPr>
          </a:p>
        </p:txBody>
      </p:sp>
      <p:pic>
        <p:nvPicPr>
          <p:cNvPr id="7" name="Picture 6" descr="Dept of Transportation Logo.png"/>
          <p:cNvPicPr>
            <a:picLocks noChangeAspect="1"/>
          </p:cNvPicPr>
          <p:nvPr userDrawn="1"/>
        </p:nvPicPr>
        <p:blipFill>
          <a:blip r:embed="rId3" cstate="print"/>
          <a:stretch>
            <a:fillRect/>
          </a:stretch>
        </p:blipFill>
        <p:spPr>
          <a:xfrm>
            <a:off x="6996229" y="6329926"/>
            <a:ext cx="1884535" cy="372981"/>
          </a:xfrm>
          <a:prstGeom prst="rect">
            <a:avLst/>
          </a:prstGeom>
        </p:spPr>
      </p:pic>
    </p:spTree>
    <p:extLst>
      <p:ext uri="{BB962C8B-B14F-4D97-AF65-F5344CB8AC3E}">
        <p14:creationId xmlns:p14="http://schemas.microsoft.com/office/powerpoint/2010/main" val="2405248628"/>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80856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33400" y="1600202"/>
            <a:ext cx="8153400" cy="452543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83127"/>
            <a:ext cx="9144000" cy="399473"/>
          </a:xfrm>
          <a:prstGeom prst="rect">
            <a:avLst/>
          </a:prstGeom>
          <a:solidFill>
            <a:srgbClr val="007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3"/>
          <p:cNvSpPr txBox="1">
            <a:spLocks/>
          </p:cNvSpPr>
          <p:nvPr userDrawn="1"/>
        </p:nvSpPr>
        <p:spPr>
          <a:xfrm>
            <a:off x="8329550" y="172001"/>
            <a:ext cx="685800" cy="365125"/>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DF52EC2-2C0B-4C03-9888-0B25156ED88D}" type="slidenum">
              <a:rPr lang="en-US" sz="1000" smtClean="0"/>
              <a:pPr algn="r"/>
              <a:t>‹#›</a:t>
            </a:fld>
            <a:endParaRPr lang="en-US" sz="1000" dirty="0"/>
          </a:p>
        </p:txBody>
      </p:sp>
      <p:sp>
        <p:nvSpPr>
          <p:cNvPr id="10" name="Rectangle 9"/>
          <p:cNvSpPr/>
          <p:nvPr userDrawn="1"/>
        </p:nvSpPr>
        <p:spPr>
          <a:xfrm>
            <a:off x="0" y="-25400"/>
            <a:ext cx="9144000" cy="108525"/>
          </a:xfrm>
          <a:prstGeom prst="rect">
            <a:avLst/>
          </a:prstGeom>
          <a:solidFill>
            <a:srgbClr val="FDA8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Dept of Transportation Logo.png"/>
          <p:cNvPicPr>
            <a:picLocks noChangeAspect="1"/>
          </p:cNvPicPr>
          <p:nvPr userDrawn="1"/>
        </p:nvPicPr>
        <p:blipFill>
          <a:blip r:embed="rId11" cstate="print"/>
          <a:stretch>
            <a:fillRect/>
          </a:stretch>
        </p:blipFill>
        <p:spPr>
          <a:xfrm>
            <a:off x="7030865" y="6319293"/>
            <a:ext cx="1884535" cy="372981"/>
          </a:xfrm>
          <a:prstGeom prst="rect">
            <a:avLst/>
          </a:prstGeom>
        </p:spPr>
      </p:pic>
    </p:spTree>
    <p:extLst>
      <p:ext uri="{BB962C8B-B14F-4D97-AF65-F5344CB8AC3E}">
        <p14:creationId xmlns:p14="http://schemas.microsoft.com/office/powerpoint/2010/main" val="3043379205"/>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9" r:id="rId3"/>
    <p:sldLayoutId id="2147483680" r:id="rId4"/>
    <p:sldLayoutId id="2147483681" r:id="rId5"/>
    <p:sldLayoutId id="2147483682" r:id="rId6"/>
    <p:sldLayoutId id="2147483683" r:id="rId7"/>
    <p:sldLayoutId id="2147483689" r:id="rId8"/>
    <p:sldLayoutId id="2147483690" r:id="rId9"/>
  </p:sldLayoutIdLst>
  <p:txStyles>
    <p:titleStyle>
      <a:lvl1pPr algn="l" defTabSz="914400" rtl="0" eaLnBrk="1" latinLnBrk="0" hangingPunct="1">
        <a:spcBef>
          <a:spcPct val="0"/>
        </a:spcBef>
        <a:buNone/>
        <a:defRPr sz="4400" b="1" kern="1200">
          <a:solidFill>
            <a:srgbClr val="414142"/>
          </a:solidFill>
          <a:latin typeface="Arial" panose="020B0604020202020204" pitchFamily="34" charset="0"/>
          <a:ea typeface="+mj-ea"/>
          <a:cs typeface="Arial" panose="020B0604020202020204" pitchFamily="34" charset="0"/>
        </a:defRPr>
      </a:lvl1pPr>
    </p:titleStyle>
    <p:bodyStyle>
      <a:lvl1pPr marL="403225" indent="-403225" algn="l" defTabSz="914400" rtl="0" eaLnBrk="1" latinLnBrk="0" hangingPunct="1">
        <a:lnSpc>
          <a:spcPts val="3400"/>
        </a:lnSpc>
        <a:spcBef>
          <a:spcPts val="0"/>
        </a:spcBef>
        <a:buClr>
          <a:srgbClr val="0074A1"/>
        </a:buClr>
        <a:buSzPct val="80000"/>
        <a:buFont typeface="Wingdings" pitchFamily="2" charset="2"/>
        <a:buChar char="Ü"/>
        <a:defRPr sz="3200" kern="1200">
          <a:solidFill>
            <a:srgbClr val="646569"/>
          </a:solidFill>
          <a:latin typeface="Arial" panose="020B0604020202020204" pitchFamily="34" charset="0"/>
          <a:ea typeface="+mn-ea"/>
          <a:cs typeface="Arial" panose="020B0604020202020204" pitchFamily="34" charset="0"/>
        </a:defRPr>
      </a:lvl1pPr>
      <a:lvl2pPr marL="855663" indent="-392113" algn="l" defTabSz="914400" rtl="0" eaLnBrk="1" latinLnBrk="0" hangingPunct="1">
        <a:lnSpc>
          <a:spcPts val="3000"/>
        </a:lnSpc>
        <a:spcBef>
          <a:spcPts val="600"/>
        </a:spcBef>
        <a:buClr>
          <a:srgbClr val="0074A1"/>
        </a:buClr>
        <a:buSzPct val="90000"/>
        <a:buFont typeface="Wingdings" pitchFamily="2" charset="2"/>
        <a:buChar char="q"/>
        <a:defRPr sz="2800" kern="1200">
          <a:solidFill>
            <a:srgbClr val="646569"/>
          </a:solidFill>
          <a:latin typeface="Arial" panose="020B0604020202020204" pitchFamily="34" charset="0"/>
          <a:ea typeface="+mn-ea"/>
          <a:cs typeface="Arial" panose="020B0604020202020204" pitchFamily="34" charset="0"/>
        </a:defRPr>
      </a:lvl2pPr>
      <a:lvl3pPr marL="1200150" indent="-344488" algn="l" defTabSz="914400" rtl="0" eaLnBrk="1" latinLnBrk="0" hangingPunct="1">
        <a:lnSpc>
          <a:spcPts val="2600"/>
        </a:lnSpc>
        <a:spcBef>
          <a:spcPts val="600"/>
        </a:spcBef>
        <a:buClr>
          <a:srgbClr val="646569"/>
        </a:buClr>
        <a:buSzPct val="90000"/>
        <a:buFont typeface="Wingdings" pitchFamily="2" charset="2"/>
        <a:buChar char=""/>
        <a:defRPr sz="2400" kern="1200">
          <a:solidFill>
            <a:srgbClr val="646569"/>
          </a:solidFill>
          <a:latin typeface="Arial" panose="020B0604020202020204" pitchFamily="34" charset="0"/>
          <a:ea typeface="+mn-ea"/>
          <a:cs typeface="Arial" panose="020B0604020202020204" pitchFamily="34" charset="0"/>
        </a:defRPr>
      </a:lvl3pPr>
      <a:lvl4pPr marL="1484313" indent="-284163" algn="l" defTabSz="914400" rtl="0" eaLnBrk="1" latinLnBrk="0" hangingPunct="1">
        <a:lnSpc>
          <a:spcPts val="2200"/>
        </a:lnSpc>
        <a:spcBef>
          <a:spcPts val="600"/>
        </a:spcBef>
        <a:buFont typeface="Wingdings" pitchFamily="2" charset="2"/>
        <a:buChar char="Ø"/>
        <a:defRPr sz="2000" kern="1200">
          <a:solidFill>
            <a:srgbClr val="646569"/>
          </a:solidFill>
          <a:latin typeface="Arial" panose="020B0604020202020204" pitchFamily="34" charset="0"/>
          <a:ea typeface="+mn-ea"/>
          <a:cs typeface="Arial" panose="020B0604020202020204" pitchFamily="34" charset="0"/>
        </a:defRPr>
      </a:lvl4pPr>
      <a:lvl5pPr marL="1709738" indent="-225425" algn="l" defTabSz="914400" rtl="0" eaLnBrk="1" latinLnBrk="0" hangingPunct="1">
        <a:lnSpc>
          <a:spcPts val="2200"/>
        </a:lnSpc>
        <a:spcBef>
          <a:spcPts val="600"/>
        </a:spcBef>
        <a:buFont typeface="Arial" pitchFamily="34" charset="0"/>
        <a:buChar char="•"/>
        <a:defRPr sz="2000" kern="1200">
          <a:solidFill>
            <a:srgbClr val="64656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7.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81200"/>
            <a:ext cx="9144000" cy="2492990"/>
          </a:xfrm>
          <a:prstGeom prst="rect">
            <a:avLst/>
          </a:prstGeom>
          <a:noFill/>
        </p:spPr>
        <p:txBody>
          <a:bodyPr wrap="square" rtlCol="0">
            <a:spAutoFit/>
          </a:bodyPr>
          <a:lstStyle/>
          <a:p>
            <a:pPr algn="ctr"/>
            <a:r>
              <a:rPr lang="en-US" sz="3600" dirty="0"/>
              <a:t>Model Based Contracting at NYSDOT</a:t>
            </a:r>
          </a:p>
          <a:p>
            <a:pPr algn="ctr"/>
            <a:endParaRPr lang="en-US" dirty="0"/>
          </a:p>
          <a:p>
            <a:pPr algn="ctr"/>
            <a:endParaRPr lang="en-US" dirty="0"/>
          </a:p>
          <a:p>
            <a:pPr algn="ctr"/>
            <a:r>
              <a:rPr lang="en-US" sz="2800" dirty="0"/>
              <a:t>Pilot Project Discussion </a:t>
            </a:r>
          </a:p>
          <a:p>
            <a:pPr algn="ctr"/>
            <a:r>
              <a:rPr lang="en-US" sz="2800" dirty="0"/>
              <a:t>AASHTO Committee on Bridges and Structures</a:t>
            </a:r>
          </a:p>
          <a:p>
            <a:pPr algn="ctr"/>
            <a:r>
              <a:rPr lang="en-US" sz="2800" dirty="0"/>
              <a:t>T-19</a:t>
            </a:r>
          </a:p>
        </p:txBody>
      </p:sp>
      <p:sp>
        <p:nvSpPr>
          <p:cNvPr id="3" name="TextBox 2"/>
          <p:cNvSpPr txBox="1"/>
          <p:nvPr/>
        </p:nvSpPr>
        <p:spPr>
          <a:xfrm>
            <a:off x="0" y="5257800"/>
            <a:ext cx="9144000" cy="1384995"/>
          </a:xfrm>
          <a:prstGeom prst="rect">
            <a:avLst/>
          </a:prstGeom>
          <a:noFill/>
        </p:spPr>
        <p:txBody>
          <a:bodyPr wrap="square" rtlCol="0">
            <a:spAutoFit/>
          </a:bodyPr>
          <a:lstStyle/>
          <a:p>
            <a:pPr algn="ctr"/>
            <a:r>
              <a:rPr lang="en-US" sz="2800" dirty="0">
                <a:solidFill>
                  <a:schemeClr val="bg1"/>
                </a:solidFill>
              </a:rPr>
              <a:t>Brenda Crudele, P.E.</a:t>
            </a:r>
          </a:p>
          <a:p>
            <a:pPr algn="ctr"/>
            <a:r>
              <a:rPr lang="en-US" sz="2800" dirty="0">
                <a:solidFill>
                  <a:schemeClr val="bg1"/>
                </a:solidFill>
              </a:rPr>
              <a:t>Director Structures Design Bureau - NYSDOT</a:t>
            </a:r>
          </a:p>
          <a:p>
            <a:pPr algn="ctr"/>
            <a:r>
              <a:rPr lang="en-US" sz="2800" dirty="0">
                <a:solidFill>
                  <a:schemeClr val="bg1"/>
                </a:solidFill>
              </a:rPr>
              <a:t>June 24</a:t>
            </a:r>
            <a:r>
              <a:rPr lang="en-US" sz="2800" baseline="30000" dirty="0">
                <a:solidFill>
                  <a:schemeClr val="bg1"/>
                </a:solidFill>
              </a:rPr>
              <a:t>th</a:t>
            </a:r>
            <a:r>
              <a:rPr lang="en-US" sz="2800" dirty="0">
                <a:solidFill>
                  <a:schemeClr val="bg1"/>
                </a:solidFill>
              </a:rPr>
              <a:t>, 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830" y="-13063"/>
            <a:ext cx="9144000" cy="545727"/>
          </a:xfrm>
          <a:prstGeom prst="rect">
            <a:avLst/>
          </a:prstGeom>
          <a:noFill/>
        </p:spPr>
        <p:txBody>
          <a:bodyPr wrap="square" rtlCol="0">
            <a:spAutoFit/>
          </a:bodyPr>
          <a:lstStyle/>
          <a:p>
            <a:pPr algn="ctr">
              <a:lnSpc>
                <a:spcPct val="115000"/>
              </a:lnSpc>
            </a:pPr>
            <a:r>
              <a:rPr lang="en-US" sz="2800" b="1" dirty="0">
                <a:solidFill>
                  <a:schemeClr val="bg1"/>
                </a:solidFill>
                <a:ea typeface="Calibri" panose="020F0502020204030204" pitchFamily="34" charset="0"/>
                <a:cs typeface="Times New Roman" panose="02020603050405020304" pitchFamily="18" charset="0"/>
              </a:rPr>
              <a:t>Proposed Implementation</a:t>
            </a:r>
          </a:p>
        </p:txBody>
      </p:sp>
      <p:sp>
        <p:nvSpPr>
          <p:cNvPr id="3" name="TextBox 2"/>
          <p:cNvSpPr txBox="1"/>
          <p:nvPr/>
        </p:nvSpPr>
        <p:spPr>
          <a:xfrm>
            <a:off x="-76200" y="491023"/>
            <a:ext cx="9144000" cy="400110"/>
          </a:xfrm>
          <a:prstGeom prst="rect">
            <a:avLst/>
          </a:prstGeom>
          <a:noFill/>
        </p:spPr>
        <p:txBody>
          <a:bodyPr wrap="square" rtlCol="0">
            <a:spAutoFit/>
          </a:bodyPr>
          <a:lstStyle/>
          <a:p>
            <a:pPr algn="ctr"/>
            <a:r>
              <a:rPr lang="en-US" sz="2000" dirty="0"/>
              <a:t>Electronic Files Plan Sheet</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838200"/>
            <a:ext cx="9188390" cy="5945429"/>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40000" t="22955" r="17500" b="44848"/>
          <a:stretch/>
        </p:blipFill>
        <p:spPr>
          <a:xfrm>
            <a:off x="131069" y="1187960"/>
            <a:ext cx="8860531" cy="4343400"/>
          </a:xfrm>
          <a:prstGeom prst="rect">
            <a:avLst/>
          </a:prstGeom>
          <a:effectLst>
            <a:glow rad="127000">
              <a:srgbClr val="FF0000"/>
            </a:glow>
          </a:effectLst>
        </p:spPr>
      </p:pic>
    </p:spTree>
    <p:extLst>
      <p:ext uri="{BB962C8B-B14F-4D97-AF65-F5344CB8AC3E}">
        <p14:creationId xmlns:p14="http://schemas.microsoft.com/office/powerpoint/2010/main" val="207658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59115" y="2374511"/>
            <a:ext cx="3276600" cy="646331"/>
          </a:xfrm>
          <a:prstGeom prst="rect">
            <a:avLst/>
          </a:prstGeom>
          <a:noFill/>
        </p:spPr>
        <p:txBody>
          <a:bodyPr wrap="square" rtlCol="0">
            <a:spAutoFit/>
          </a:bodyPr>
          <a:lstStyle/>
          <a:p>
            <a:pPr marL="285750" indent="-285750">
              <a:buFont typeface="Arial" panose="020B0604020202020204" pitchFamily="34" charset="0"/>
              <a:buChar char="•"/>
            </a:pPr>
            <a:r>
              <a:rPr lang="en-US" dirty="0"/>
              <a:t>Definition of Terms</a:t>
            </a:r>
          </a:p>
          <a:p>
            <a:pPr marL="285750" indent="-285750">
              <a:buFont typeface="Arial" panose="020B0604020202020204" pitchFamily="34" charset="0"/>
              <a:buChar char="•"/>
            </a:pPr>
            <a:r>
              <a:rPr lang="en-US" dirty="0"/>
              <a:t>Electronic File Content</a:t>
            </a:r>
          </a:p>
        </p:txBody>
      </p:sp>
      <p:pic>
        <p:nvPicPr>
          <p:cNvPr id="4" name="Picture 3"/>
          <p:cNvPicPr>
            <a:picLocks noChangeAspect="1"/>
          </p:cNvPicPr>
          <p:nvPr/>
        </p:nvPicPr>
        <p:blipFill>
          <a:blip r:embed="rId3"/>
          <a:stretch>
            <a:fillRect/>
          </a:stretch>
        </p:blipFill>
        <p:spPr>
          <a:xfrm>
            <a:off x="609600" y="3886200"/>
            <a:ext cx="5257800" cy="2858450"/>
          </a:xfrm>
          <a:prstGeom prst="rect">
            <a:avLst/>
          </a:prstGeom>
        </p:spPr>
      </p:pic>
      <p:pic>
        <p:nvPicPr>
          <p:cNvPr id="5" name="Picture 4"/>
          <p:cNvPicPr>
            <a:picLocks noChangeAspect="1"/>
          </p:cNvPicPr>
          <p:nvPr/>
        </p:nvPicPr>
        <p:blipFill>
          <a:blip r:embed="rId4"/>
          <a:stretch>
            <a:fillRect/>
          </a:stretch>
        </p:blipFill>
        <p:spPr>
          <a:xfrm>
            <a:off x="-228600" y="517177"/>
            <a:ext cx="9144000" cy="749808"/>
          </a:xfrm>
          <a:prstGeom prst="rect">
            <a:avLst/>
          </a:prstGeom>
        </p:spPr>
      </p:pic>
      <p:sp>
        <p:nvSpPr>
          <p:cNvPr id="6" name="Rectangle 5"/>
          <p:cNvSpPr/>
          <p:nvPr/>
        </p:nvSpPr>
        <p:spPr>
          <a:xfrm>
            <a:off x="1006515" y="1878485"/>
            <a:ext cx="6781800" cy="369332"/>
          </a:xfrm>
          <a:prstGeom prst="rect">
            <a:avLst/>
          </a:prstGeom>
        </p:spPr>
        <p:txBody>
          <a:bodyPr wrap="square">
            <a:spAutoFit/>
          </a:bodyPr>
          <a:lstStyle/>
          <a:p>
            <a:pPr algn="ctr"/>
            <a:r>
              <a:rPr lang="en-US" dirty="0"/>
              <a:t>The Electronic Files Special Note will address the following:</a:t>
            </a:r>
          </a:p>
        </p:txBody>
      </p:sp>
      <p:sp>
        <p:nvSpPr>
          <p:cNvPr id="7" name="Rectangle 6"/>
          <p:cNvSpPr/>
          <p:nvPr/>
        </p:nvSpPr>
        <p:spPr>
          <a:xfrm>
            <a:off x="2636356" y="1090109"/>
            <a:ext cx="3522118" cy="400110"/>
          </a:xfrm>
          <a:prstGeom prst="rect">
            <a:avLst/>
          </a:prstGeom>
        </p:spPr>
        <p:txBody>
          <a:bodyPr wrap="none">
            <a:spAutoFit/>
          </a:bodyPr>
          <a:lstStyle/>
          <a:p>
            <a:r>
              <a:rPr lang="en-US" sz="2000" dirty="0"/>
              <a:t>Electronic Files Special Note </a:t>
            </a:r>
          </a:p>
        </p:txBody>
      </p:sp>
    </p:spTree>
    <p:extLst>
      <p:ext uri="{BB962C8B-B14F-4D97-AF65-F5344CB8AC3E}">
        <p14:creationId xmlns:p14="http://schemas.microsoft.com/office/powerpoint/2010/main" val="2877561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376646" y="5030497"/>
            <a:ext cx="8534400" cy="1261526"/>
          </a:xfrm>
          <a:prstGeom prst="rect">
            <a:avLst/>
          </a:prstGeom>
        </p:spPr>
      </p:pic>
      <p:pic>
        <p:nvPicPr>
          <p:cNvPr id="6" name="Picture 5"/>
          <p:cNvPicPr>
            <a:picLocks noChangeAspect="1"/>
          </p:cNvPicPr>
          <p:nvPr/>
        </p:nvPicPr>
        <p:blipFill>
          <a:blip r:embed="rId4"/>
          <a:stretch>
            <a:fillRect/>
          </a:stretch>
        </p:blipFill>
        <p:spPr>
          <a:xfrm>
            <a:off x="376646" y="3796437"/>
            <a:ext cx="8763000" cy="718207"/>
          </a:xfrm>
          <a:prstGeom prst="rect">
            <a:avLst/>
          </a:prstGeom>
        </p:spPr>
      </p:pic>
      <p:sp>
        <p:nvSpPr>
          <p:cNvPr id="8" name="TextBox 7"/>
          <p:cNvSpPr txBox="1"/>
          <p:nvPr/>
        </p:nvSpPr>
        <p:spPr>
          <a:xfrm>
            <a:off x="328402" y="3124200"/>
            <a:ext cx="6023746" cy="369332"/>
          </a:xfrm>
          <a:prstGeom prst="rect">
            <a:avLst/>
          </a:prstGeom>
          <a:noFill/>
        </p:spPr>
        <p:txBody>
          <a:bodyPr wrap="square" rtlCol="0">
            <a:spAutoFit/>
          </a:bodyPr>
          <a:lstStyle/>
          <a:p>
            <a:r>
              <a:rPr lang="en-US" dirty="0"/>
              <a:t>I.  Definition of Terms</a:t>
            </a:r>
            <a:endParaRPr lang="en-US" u="sng" dirty="0"/>
          </a:p>
        </p:txBody>
      </p:sp>
      <p:sp>
        <p:nvSpPr>
          <p:cNvPr id="3" name="TextBox 2"/>
          <p:cNvSpPr txBox="1"/>
          <p:nvPr/>
        </p:nvSpPr>
        <p:spPr>
          <a:xfrm>
            <a:off x="2500684" y="3598230"/>
            <a:ext cx="4122689" cy="369332"/>
          </a:xfrm>
          <a:prstGeom prst="rect">
            <a:avLst/>
          </a:prstGeom>
          <a:noFill/>
        </p:spPr>
        <p:txBody>
          <a:bodyPr wrap="square" rtlCol="0">
            <a:spAutoFit/>
          </a:bodyPr>
          <a:lstStyle/>
          <a:p>
            <a:r>
              <a:rPr lang="en-US" dirty="0"/>
              <a:t>Current Definition in Section 101-02 :</a:t>
            </a:r>
          </a:p>
        </p:txBody>
      </p:sp>
      <p:sp>
        <p:nvSpPr>
          <p:cNvPr id="11" name="TextBox 10"/>
          <p:cNvSpPr txBox="1"/>
          <p:nvPr/>
        </p:nvSpPr>
        <p:spPr>
          <a:xfrm>
            <a:off x="2463673" y="4701460"/>
            <a:ext cx="4275089" cy="369332"/>
          </a:xfrm>
          <a:prstGeom prst="rect">
            <a:avLst/>
          </a:prstGeom>
          <a:noFill/>
        </p:spPr>
        <p:txBody>
          <a:bodyPr wrap="square" rtlCol="0">
            <a:spAutoFit/>
          </a:bodyPr>
          <a:lstStyle/>
          <a:p>
            <a:r>
              <a:rPr lang="en-US" dirty="0"/>
              <a:t>Proposed Definition in Special Note:</a:t>
            </a:r>
          </a:p>
        </p:txBody>
      </p:sp>
      <p:pic>
        <p:nvPicPr>
          <p:cNvPr id="10" name="Picture 9"/>
          <p:cNvPicPr>
            <a:picLocks noChangeAspect="1"/>
          </p:cNvPicPr>
          <p:nvPr/>
        </p:nvPicPr>
        <p:blipFill>
          <a:blip r:embed="rId5"/>
          <a:stretch>
            <a:fillRect/>
          </a:stretch>
        </p:blipFill>
        <p:spPr>
          <a:xfrm>
            <a:off x="68311" y="425511"/>
            <a:ext cx="9144000" cy="749808"/>
          </a:xfrm>
          <a:prstGeom prst="rect">
            <a:avLst/>
          </a:prstGeom>
        </p:spPr>
      </p:pic>
      <p:sp>
        <p:nvSpPr>
          <p:cNvPr id="12" name="Rectangle 11"/>
          <p:cNvSpPr/>
          <p:nvPr/>
        </p:nvSpPr>
        <p:spPr>
          <a:xfrm>
            <a:off x="2648956" y="961191"/>
            <a:ext cx="3522118" cy="400110"/>
          </a:xfrm>
          <a:prstGeom prst="rect">
            <a:avLst/>
          </a:prstGeom>
        </p:spPr>
        <p:txBody>
          <a:bodyPr wrap="none">
            <a:spAutoFit/>
          </a:bodyPr>
          <a:lstStyle/>
          <a:p>
            <a:r>
              <a:rPr lang="en-US" sz="2000" dirty="0"/>
              <a:t>Electronic Files Special Note </a:t>
            </a:r>
          </a:p>
        </p:txBody>
      </p:sp>
      <p:pic>
        <p:nvPicPr>
          <p:cNvPr id="15" name="Picture 14"/>
          <p:cNvPicPr>
            <a:picLocks noChangeAspect="1"/>
          </p:cNvPicPr>
          <p:nvPr/>
        </p:nvPicPr>
        <p:blipFill>
          <a:blip r:embed="rId6"/>
          <a:stretch>
            <a:fillRect/>
          </a:stretch>
        </p:blipFill>
        <p:spPr>
          <a:xfrm>
            <a:off x="376646" y="1417887"/>
            <a:ext cx="5524500" cy="1438275"/>
          </a:xfrm>
          <a:prstGeom prst="rect">
            <a:avLst/>
          </a:prstGeom>
        </p:spPr>
      </p:pic>
    </p:spTree>
    <p:extLst>
      <p:ext uri="{BB962C8B-B14F-4D97-AF65-F5344CB8AC3E}">
        <p14:creationId xmlns:p14="http://schemas.microsoft.com/office/powerpoint/2010/main" val="1916878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979003"/>
            <a:ext cx="9144000" cy="830997"/>
          </a:xfrm>
          <a:prstGeom prst="rect">
            <a:avLst/>
          </a:prstGeom>
          <a:noFill/>
        </p:spPr>
        <p:txBody>
          <a:bodyPr wrap="square" rtlCol="0">
            <a:spAutoFit/>
          </a:bodyPr>
          <a:lstStyle/>
          <a:p>
            <a:pPr algn="ctr"/>
            <a:r>
              <a:rPr lang="en-US" sz="2400" dirty="0">
                <a:solidFill>
                  <a:schemeClr val="tx1">
                    <a:lumMod val="75000"/>
                  </a:schemeClr>
                </a:solidFill>
              </a:rPr>
              <a:t>Each element of work will be provided in only one format!</a:t>
            </a:r>
          </a:p>
          <a:p>
            <a:pPr algn="ctr"/>
            <a:r>
              <a:rPr lang="en-US" sz="2400" dirty="0">
                <a:solidFill>
                  <a:schemeClr val="tx1">
                    <a:lumMod val="75000"/>
                  </a:schemeClr>
                </a:solidFill>
              </a:rPr>
              <a:t>“Plans” or “Electronic Files Identified as Plans”</a:t>
            </a:r>
          </a:p>
        </p:txBody>
      </p:sp>
      <p:pic>
        <p:nvPicPr>
          <p:cNvPr id="4" name="Picture 3"/>
          <p:cNvPicPr>
            <a:picLocks noChangeAspect="1"/>
          </p:cNvPicPr>
          <p:nvPr/>
        </p:nvPicPr>
        <p:blipFill>
          <a:blip r:embed="rId3"/>
          <a:stretch>
            <a:fillRect/>
          </a:stretch>
        </p:blipFill>
        <p:spPr>
          <a:xfrm>
            <a:off x="3352800" y="4563281"/>
            <a:ext cx="3173967" cy="2294719"/>
          </a:xfrm>
          <a:prstGeom prst="rect">
            <a:avLst/>
          </a:prstGeom>
        </p:spPr>
      </p:pic>
      <p:pic>
        <p:nvPicPr>
          <p:cNvPr id="6" name="Picture 5"/>
          <p:cNvPicPr>
            <a:picLocks noChangeAspect="1"/>
          </p:cNvPicPr>
          <p:nvPr/>
        </p:nvPicPr>
        <p:blipFill>
          <a:blip r:embed="rId4"/>
          <a:stretch>
            <a:fillRect/>
          </a:stretch>
        </p:blipFill>
        <p:spPr>
          <a:xfrm>
            <a:off x="97971" y="399175"/>
            <a:ext cx="9144000" cy="749808"/>
          </a:xfrm>
          <a:prstGeom prst="rect">
            <a:avLst/>
          </a:prstGeom>
        </p:spPr>
      </p:pic>
      <p:sp>
        <p:nvSpPr>
          <p:cNvPr id="7" name="Rectangle 6"/>
          <p:cNvSpPr/>
          <p:nvPr/>
        </p:nvSpPr>
        <p:spPr>
          <a:xfrm>
            <a:off x="2908912" y="948928"/>
            <a:ext cx="3522118" cy="400110"/>
          </a:xfrm>
          <a:prstGeom prst="rect">
            <a:avLst/>
          </a:prstGeom>
        </p:spPr>
        <p:txBody>
          <a:bodyPr wrap="none">
            <a:spAutoFit/>
          </a:bodyPr>
          <a:lstStyle/>
          <a:p>
            <a:r>
              <a:rPr lang="en-US" sz="2000" dirty="0"/>
              <a:t>Electronic Files Special Note </a:t>
            </a:r>
          </a:p>
        </p:txBody>
      </p:sp>
      <p:sp>
        <p:nvSpPr>
          <p:cNvPr id="2" name="TextBox 1"/>
          <p:cNvSpPr txBox="1"/>
          <p:nvPr/>
        </p:nvSpPr>
        <p:spPr>
          <a:xfrm>
            <a:off x="0" y="1666781"/>
            <a:ext cx="9144000" cy="707886"/>
          </a:xfrm>
          <a:prstGeom prst="rect">
            <a:avLst/>
          </a:prstGeom>
          <a:noFill/>
        </p:spPr>
        <p:txBody>
          <a:bodyPr wrap="square" rtlCol="0">
            <a:spAutoFit/>
          </a:bodyPr>
          <a:lstStyle/>
          <a:p>
            <a:pPr algn="ctr"/>
            <a:r>
              <a:rPr lang="en-US" sz="2000" dirty="0"/>
              <a:t>The contract will utilize both traditional 2D plans and electronic files</a:t>
            </a:r>
          </a:p>
          <a:p>
            <a:pPr algn="ctr"/>
            <a:r>
              <a:rPr lang="en-US" sz="2000" dirty="0"/>
              <a:t>to convey the required work.</a:t>
            </a:r>
          </a:p>
        </p:txBody>
      </p:sp>
    </p:spTree>
    <p:extLst>
      <p:ext uri="{BB962C8B-B14F-4D97-AF65-F5344CB8AC3E}">
        <p14:creationId xmlns:p14="http://schemas.microsoft.com/office/powerpoint/2010/main" val="1062542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5486400" y="2800011"/>
            <a:ext cx="4609012" cy="4057989"/>
          </a:xfrm>
          <a:prstGeom prst="rect">
            <a:avLst/>
          </a:prstGeom>
        </p:spPr>
      </p:pic>
      <p:sp>
        <p:nvSpPr>
          <p:cNvPr id="3" name="TextBox 2"/>
          <p:cNvSpPr txBox="1"/>
          <p:nvPr/>
        </p:nvSpPr>
        <p:spPr>
          <a:xfrm>
            <a:off x="228600" y="1219200"/>
            <a:ext cx="3200400" cy="646331"/>
          </a:xfrm>
          <a:prstGeom prst="rect">
            <a:avLst/>
          </a:prstGeom>
          <a:noFill/>
        </p:spPr>
        <p:txBody>
          <a:bodyPr wrap="square" rtlCol="0">
            <a:spAutoFit/>
          </a:bodyPr>
          <a:lstStyle/>
          <a:p>
            <a:r>
              <a:rPr lang="en-US" dirty="0"/>
              <a:t>Electronic File Content</a:t>
            </a:r>
          </a:p>
          <a:p>
            <a:r>
              <a:rPr lang="en-US" dirty="0"/>
              <a:t>	</a:t>
            </a:r>
          </a:p>
        </p:txBody>
      </p:sp>
      <p:sp>
        <p:nvSpPr>
          <p:cNvPr id="4" name="TextBox 3"/>
          <p:cNvSpPr txBox="1"/>
          <p:nvPr/>
        </p:nvSpPr>
        <p:spPr>
          <a:xfrm>
            <a:off x="557348" y="1666926"/>
            <a:ext cx="7848600" cy="923330"/>
          </a:xfrm>
          <a:prstGeom prst="rect">
            <a:avLst/>
          </a:prstGeom>
          <a:noFill/>
        </p:spPr>
        <p:txBody>
          <a:bodyPr wrap="square" rtlCol="0">
            <a:spAutoFit/>
          </a:bodyPr>
          <a:lstStyle/>
          <a:p>
            <a:r>
              <a:rPr lang="en-US" dirty="0"/>
              <a:t>For each component of work with electronic files identified as plans, descriptions and explanations are provided so that the contractor knows how to access the information.</a:t>
            </a:r>
          </a:p>
        </p:txBody>
      </p:sp>
      <p:pic>
        <p:nvPicPr>
          <p:cNvPr id="7" name="Picture 6"/>
          <p:cNvPicPr>
            <a:picLocks noChangeAspect="1"/>
          </p:cNvPicPr>
          <p:nvPr/>
        </p:nvPicPr>
        <p:blipFill>
          <a:blip r:embed="rId4"/>
          <a:stretch>
            <a:fillRect/>
          </a:stretch>
        </p:blipFill>
        <p:spPr>
          <a:xfrm>
            <a:off x="228600" y="433802"/>
            <a:ext cx="8839200" cy="749808"/>
          </a:xfrm>
          <a:prstGeom prst="rect">
            <a:avLst/>
          </a:prstGeom>
        </p:spPr>
      </p:pic>
      <p:sp>
        <p:nvSpPr>
          <p:cNvPr id="9" name="Rectangle 8"/>
          <p:cNvSpPr/>
          <p:nvPr/>
        </p:nvSpPr>
        <p:spPr>
          <a:xfrm>
            <a:off x="2795365" y="980987"/>
            <a:ext cx="3522118" cy="400110"/>
          </a:xfrm>
          <a:prstGeom prst="rect">
            <a:avLst/>
          </a:prstGeom>
        </p:spPr>
        <p:txBody>
          <a:bodyPr wrap="none">
            <a:spAutoFit/>
          </a:bodyPr>
          <a:lstStyle/>
          <a:p>
            <a:r>
              <a:rPr lang="en-US" sz="2000" dirty="0"/>
              <a:t>Electronic Files Special Note </a:t>
            </a:r>
          </a:p>
        </p:txBody>
      </p:sp>
      <p:sp>
        <p:nvSpPr>
          <p:cNvPr id="10" name="TextBox 9"/>
          <p:cNvSpPr txBox="1"/>
          <p:nvPr/>
        </p:nvSpPr>
        <p:spPr>
          <a:xfrm>
            <a:off x="265471" y="3886200"/>
            <a:ext cx="4495800" cy="369332"/>
          </a:xfrm>
          <a:prstGeom prst="rect">
            <a:avLst/>
          </a:prstGeom>
          <a:noFill/>
        </p:spPr>
        <p:txBody>
          <a:bodyPr wrap="square" rtlCol="0">
            <a:spAutoFit/>
          </a:bodyPr>
          <a:lstStyle/>
          <a:p>
            <a:r>
              <a:rPr lang="en-US" dirty="0">
                <a:latin typeface="Arial Rounded MT Bold" panose="020F0704030504030204" pitchFamily="34" charset="0"/>
              </a:rPr>
              <a:t>Example: Substructure Concrete</a:t>
            </a:r>
          </a:p>
        </p:txBody>
      </p:sp>
      <p:sp>
        <p:nvSpPr>
          <p:cNvPr id="6" name="Rectangle 5"/>
          <p:cNvSpPr/>
          <p:nvPr/>
        </p:nvSpPr>
        <p:spPr>
          <a:xfrm>
            <a:off x="646470" y="4401788"/>
            <a:ext cx="3934098" cy="2308324"/>
          </a:xfrm>
          <a:prstGeom prst="rect">
            <a:avLst/>
          </a:prstGeom>
        </p:spPr>
        <p:txBody>
          <a:bodyPr wrap="square">
            <a:spAutoFit/>
          </a:bodyPr>
          <a:lstStyle/>
          <a:p>
            <a:r>
              <a:rPr lang="en-US" dirty="0">
                <a:latin typeface="Arial Rounded MT Bold" panose="020F0704030504030204" pitchFamily="34" charset="0"/>
              </a:rPr>
              <a:t>Each pour of substructure concrete is modeled as one solid 3D element.  The level name coincides with the pour number.  The 3D solid element is geospatially located using the appropriate State Plane Coordinate System.  </a:t>
            </a:r>
          </a:p>
        </p:txBody>
      </p:sp>
      <p:sp>
        <p:nvSpPr>
          <p:cNvPr id="2" name="TextBox 1"/>
          <p:cNvSpPr txBox="1"/>
          <p:nvPr/>
        </p:nvSpPr>
        <p:spPr>
          <a:xfrm>
            <a:off x="557348" y="2611907"/>
            <a:ext cx="5791200" cy="923330"/>
          </a:xfrm>
          <a:prstGeom prst="rect">
            <a:avLst/>
          </a:prstGeom>
          <a:noFill/>
        </p:spPr>
        <p:txBody>
          <a:bodyPr wrap="square" rtlCol="0">
            <a:spAutoFit/>
          </a:bodyPr>
          <a:lstStyle/>
          <a:p>
            <a:r>
              <a:rPr lang="en-US" dirty="0"/>
              <a:t>Provide the same level of information given on traditional plans in an electronic format (models, spreadsheet, or report)</a:t>
            </a:r>
          </a:p>
        </p:txBody>
      </p:sp>
    </p:spTree>
    <p:extLst>
      <p:ext uri="{BB962C8B-B14F-4D97-AF65-F5344CB8AC3E}">
        <p14:creationId xmlns:p14="http://schemas.microsoft.com/office/powerpoint/2010/main" val="3931911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5233851" y="485346"/>
            <a:ext cx="3910149" cy="5613308"/>
          </a:xfrm>
          <a:prstGeom prst="rect">
            <a:avLst/>
          </a:prstGeom>
        </p:spPr>
      </p:pic>
      <p:sp>
        <p:nvSpPr>
          <p:cNvPr id="3" name="TextBox 2"/>
          <p:cNvSpPr txBox="1"/>
          <p:nvPr/>
        </p:nvSpPr>
        <p:spPr>
          <a:xfrm>
            <a:off x="102282" y="1278791"/>
            <a:ext cx="4317317" cy="1169551"/>
          </a:xfrm>
          <a:prstGeom prst="rect">
            <a:avLst/>
          </a:prstGeom>
          <a:noFill/>
        </p:spPr>
        <p:txBody>
          <a:bodyPr wrap="square" rtlCol="0">
            <a:spAutoFit/>
          </a:bodyPr>
          <a:lstStyle/>
          <a:p>
            <a:r>
              <a:rPr lang="en-US" dirty="0"/>
              <a:t>Electronic File Content</a:t>
            </a:r>
          </a:p>
          <a:p>
            <a:r>
              <a:rPr lang="en-US" sz="1600" dirty="0"/>
              <a:t>Example: Substructure Concrete</a:t>
            </a:r>
          </a:p>
          <a:p>
            <a:endParaRPr lang="en-US" dirty="0"/>
          </a:p>
          <a:p>
            <a:r>
              <a:rPr lang="en-US" dirty="0"/>
              <a:t>	</a:t>
            </a:r>
          </a:p>
        </p:txBody>
      </p:sp>
      <p:sp>
        <p:nvSpPr>
          <p:cNvPr id="8" name="TextBox 7"/>
          <p:cNvSpPr txBox="1"/>
          <p:nvPr/>
        </p:nvSpPr>
        <p:spPr>
          <a:xfrm>
            <a:off x="290290" y="1605116"/>
            <a:ext cx="6679475" cy="5047536"/>
          </a:xfrm>
          <a:prstGeom prst="rect">
            <a:avLst/>
          </a:prstGeom>
          <a:noFill/>
        </p:spPr>
        <p:txBody>
          <a:bodyPr wrap="square" rtlCol="0">
            <a:spAutoFit/>
          </a:bodyPr>
          <a:lstStyle/>
          <a:p>
            <a:r>
              <a:rPr lang="en-US" sz="1600" dirty="0"/>
              <a:t> </a:t>
            </a:r>
          </a:p>
          <a:p>
            <a:r>
              <a:rPr lang="en-US" dirty="0"/>
              <a:t>The following can be directly obtained from the 3D solid model:</a:t>
            </a:r>
          </a:p>
          <a:p>
            <a:endParaRPr lang="en-US" dirty="0"/>
          </a:p>
          <a:p>
            <a:pPr marL="285750" lvl="0" indent="-285750">
              <a:buFont typeface="Arial" panose="020B0604020202020204" pitchFamily="34" charset="0"/>
              <a:buChar char="•"/>
            </a:pPr>
            <a:r>
              <a:rPr lang="en-US" dirty="0"/>
              <a:t>Elevations</a:t>
            </a:r>
          </a:p>
          <a:p>
            <a:pPr marL="285750" lvl="0" indent="-285750">
              <a:buFont typeface="Arial" panose="020B0604020202020204" pitchFamily="34" charset="0"/>
              <a:buChar char="•"/>
            </a:pPr>
            <a:r>
              <a:rPr lang="en-US" dirty="0"/>
              <a:t>Northing/Easting coordinates</a:t>
            </a:r>
          </a:p>
          <a:p>
            <a:pPr marL="285750" lvl="0" indent="-285750">
              <a:buFont typeface="Arial" panose="020B0604020202020204" pitchFamily="34" charset="0"/>
              <a:buChar char="•"/>
            </a:pPr>
            <a:r>
              <a:rPr lang="en-US" dirty="0"/>
              <a:t>Component lengths</a:t>
            </a:r>
          </a:p>
          <a:p>
            <a:pPr marL="285750" lvl="0" indent="-285750">
              <a:buFont typeface="Arial" panose="020B0604020202020204" pitchFamily="34" charset="0"/>
              <a:buChar char="•"/>
            </a:pPr>
            <a:r>
              <a:rPr lang="en-US" dirty="0"/>
              <a:t>Distances between points</a:t>
            </a:r>
          </a:p>
          <a:p>
            <a:pPr marL="285750" lvl="0" indent="-285750">
              <a:buFont typeface="Arial" panose="020B0604020202020204" pitchFamily="34" charset="0"/>
              <a:buChar char="•"/>
            </a:pPr>
            <a:r>
              <a:rPr lang="en-US" dirty="0"/>
              <a:t>Volume of pours</a:t>
            </a:r>
          </a:p>
          <a:p>
            <a:pPr marL="285750" lvl="0" indent="-285750">
              <a:buFont typeface="Arial" panose="020B0604020202020204" pitchFamily="34" charset="0"/>
              <a:buChar char="•"/>
            </a:pPr>
            <a:r>
              <a:rPr lang="en-US" dirty="0"/>
              <a:t>Surface areas</a:t>
            </a:r>
          </a:p>
          <a:p>
            <a:r>
              <a:rPr lang="en-US" dirty="0"/>
              <a:t> </a:t>
            </a:r>
          </a:p>
          <a:p>
            <a:r>
              <a:rPr lang="en-US" dirty="0"/>
              <a:t>The following is not contained in the 3D solid model:</a:t>
            </a:r>
          </a:p>
          <a:p>
            <a:endParaRPr lang="en-US" dirty="0"/>
          </a:p>
          <a:p>
            <a:pPr marL="285750" lvl="0" indent="-285750">
              <a:buFont typeface="Arial" panose="020B0604020202020204" pitchFamily="34" charset="0"/>
              <a:buChar char="•"/>
            </a:pPr>
            <a:r>
              <a:rPr lang="en-US" dirty="0"/>
              <a:t>Keyway details</a:t>
            </a:r>
          </a:p>
          <a:p>
            <a:pPr marL="285750" lvl="0" indent="-285750">
              <a:buFont typeface="Arial" panose="020B0604020202020204" pitchFamily="34" charset="0"/>
              <a:buChar char="•"/>
            </a:pPr>
            <a:r>
              <a:rPr lang="en-US" dirty="0"/>
              <a:t>Waterstop details</a:t>
            </a:r>
          </a:p>
          <a:p>
            <a:pPr marL="285750" indent="-285750">
              <a:buFont typeface="Arial" panose="020B0604020202020204" pitchFamily="34" charset="0"/>
              <a:buChar char="•"/>
            </a:pPr>
            <a:r>
              <a:rPr lang="en-US" dirty="0"/>
              <a:t>Chamfer details</a:t>
            </a:r>
          </a:p>
          <a:p>
            <a:pPr lvl="0"/>
            <a:endParaRPr lang="en-US" dirty="0"/>
          </a:p>
          <a:p>
            <a:r>
              <a:rPr lang="en-US" dirty="0"/>
              <a:t>This information can be found on the project plan sheets:</a:t>
            </a:r>
          </a:p>
          <a:p>
            <a:endParaRPr lang="en-US" dirty="0"/>
          </a:p>
        </p:txBody>
      </p:sp>
      <p:pic>
        <p:nvPicPr>
          <p:cNvPr id="7" name="Picture 6"/>
          <p:cNvPicPr>
            <a:picLocks noChangeAspect="1"/>
          </p:cNvPicPr>
          <p:nvPr/>
        </p:nvPicPr>
        <p:blipFill>
          <a:blip r:embed="rId4"/>
          <a:stretch>
            <a:fillRect/>
          </a:stretch>
        </p:blipFill>
        <p:spPr>
          <a:xfrm>
            <a:off x="228600" y="433802"/>
            <a:ext cx="8839200" cy="749808"/>
          </a:xfrm>
          <a:prstGeom prst="rect">
            <a:avLst/>
          </a:prstGeom>
        </p:spPr>
      </p:pic>
      <p:sp>
        <p:nvSpPr>
          <p:cNvPr id="9" name="Rectangle 8"/>
          <p:cNvSpPr/>
          <p:nvPr/>
        </p:nvSpPr>
        <p:spPr>
          <a:xfrm>
            <a:off x="2795365" y="980987"/>
            <a:ext cx="3522118" cy="400110"/>
          </a:xfrm>
          <a:prstGeom prst="rect">
            <a:avLst/>
          </a:prstGeom>
        </p:spPr>
        <p:txBody>
          <a:bodyPr wrap="none">
            <a:spAutoFit/>
          </a:bodyPr>
          <a:lstStyle/>
          <a:p>
            <a:r>
              <a:rPr lang="en-US" sz="2000" dirty="0"/>
              <a:t>Electronic Files Special Note </a:t>
            </a:r>
          </a:p>
        </p:txBody>
      </p:sp>
    </p:spTree>
    <p:extLst>
      <p:ext uri="{BB962C8B-B14F-4D97-AF65-F5344CB8AC3E}">
        <p14:creationId xmlns:p14="http://schemas.microsoft.com/office/powerpoint/2010/main" val="1392782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117" y="3571875"/>
            <a:ext cx="5866284" cy="3286125"/>
          </a:xfrm>
          <a:prstGeom prst="rect">
            <a:avLst/>
          </a:prstGeom>
        </p:spPr>
      </p:pic>
      <p:sp>
        <p:nvSpPr>
          <p:cNvPr id="5" name="TextBox 4"/>
          <p:cNvSpPr txBox="1"/>
          <p:nvPr/>
        </p:nvSpPr>
        <p:spPr>
          <a:xfrm>
            <a:off x="152400" y="1533466"/>
            <a:ext cx="7010400" cy="369332"/>
          </a:xfrm>
          <a:prstGeom prst="rect">
            <a:avLst/>
          </a:prstGeom>
          <a:noFill/>
        </p:spPr>
        <p:txBody>
          <a:bodyPr wrap="square" rtlCol="0">
            <a:spAutoFit/>
          </a:bodyPr>
          <a:lstStyle/>
          <a:p>
            <a:r>
              <a:rPr lang="en-US" u="sng" dirty="0"/>
              <a:t>Example: Bar Reinforcement for Concrete Structures</a:t>
            </a:r>
          </a:p>
        </p:txBody>
      </p:sp>
      <p:sp>
        <p:nvSpPr>
          <p:cNvPr id="9" name="TextBox 8">
            <a:extLst>
              <a:ext uri="{FF2B5EF4-FFF2-40B4-BE49-F238E27FC236}">
                <a16:creationId xmlns:a16="http://schemas.microsoft.com/office/drawing/2014/main" id="{17103242-1CCB-4513-B433-5AEC4B527928}"/>
              </a:ext>
            </a:extLst>
          </p:cNvPr>
          <p:cNvSpPr txBox="1"/>
          <p:nvPr/>
        </p:nvSpPr>
        <p:spPr>
          <a:xfrm>
            <a:off x="457200" y="2055167"/>
            <a:ext cx="8553450" cy="1477328"/>
          </a:xfrm>
          <a:prstGeom prst="rect">
            <a:avLst/>
          </a:prstGeom>
          <a:noFill/>
        </p:spPr>
        <p:txBody>
          <a:bodyPr wrap="square" rtlCol="0">
            <a:spAutoFit/>
          </a:bodyPr>
          <a:lstStyle/>
          <a:p>
            <a:r>
              <a:rPr lang="en-US" dirty="0"/>
              <a:t>Bar reinforcement is modeled using 3D Line Bar models. Information is given by:</a:t>
            </a:r>
          </a:p>
          <a:p>
            <a:endParaRPr lang="en-US" dirty="0"/>
          </a:p>
          <a:p>
            <a:pPr marL="285750" indent="-285750">
              <a:buFontTx/>
              <a:buChar char="-"/>
            </a:pPr>
            <a:r>
              <a:rPr lang="en-US" dirty="0"/>
              <a:t>Graphics (quantity, location, and geometry</a:t>
            </a:r>
          </a:p>
          <a:p>
            <a:pPr marL="285750" indent="-285750">
              <a:buFontTx/>
              <a:buChar char="-"/>
            </a:pPr>
            <a:r>
              <a:rPr lang="en-US" dirty="0"/>
              <a:t>Item Types (Tags)</a:t>
            </a:r>
          </a:p>
          <a:p>
            <a:pPr marL="285750" indent="-285750">
              <a:buFontTx/>
              <a:buChar char="-"/>
            </a:pPr>
            <a:r>
              <a:rPr lang="en-US" dirty="0"/>
              <a:t>Barlist </a:t>
            </a:r>
          </a:p>
        </p:txBody>
      </p:sp>
      <p:sp>
        <p:nvSpPr>
          <p:cNvPr id="11" name="TextBox 10">
            <a:extLst>
              <a:ext uri="{FF2B5EF4-FFF2-40B4-BE49-F238E27FC236}">
                <a16:creationId xmlns:a16="http://schemas.microsoft.com/office/drawing/2014/main" id="{759EB337-BB16-46D5-96BD-AC68AE4E2F50}"/>
              </a:ext>
            </a:extLst>
          </p:cNvPr>
          <p:cNvSpPr txBox="1"/>
          <p:nvPr/>
        </p:nvSpPr>
        <p:spPr>
          <a:xfrm>
            <a:off x="3657600" y="2655332"/>
            <a:ext cx="184731" cy="369332"/>
          </a:xfrm>
          <a:prstGeom prst="rect">
            <a:avLst/>
          </a:prstGeom>
          <a:noFill/>
        </p:spPr>
        <p:txBody>
          <a:bodyPr wrap="none" rtlCol="0">
            <a:spAutoFit/>
          </a:bodyPr>
          <a:lstStyle/>
          <a:p>
            <a:endParaRPr lang="en-US" dirty="0"/>
          </a:p>
        </p:txBody>
      </p:sp>
      <p:pic>
        <p:nvPicPr>
          <p:cNvPr id="12" name="Picture 11"/>
          <p:cNvPicPr>
            <a:picLocks noChangeAspect="1"/>
          </p:cNvPicPr>
          <p:nvPr/>
        </p:nvPicPr>
        <p:blipFill>
          <a:blip r:embed="rId4"/>
          <a:stretch>
            <a:fillRect/>
          </a:stretch>
        </p:blipFill>
        <p:spPr>
          <a:xfrm>
            <a:off x="228600" y="433802"/>
            <a:ext cx="8839200" cy="749808"/>
          </a:xfrm>
          <a:prstGeom prst="rect">
            <a:avLst/>
          </a:prstGeom>
        </p:spPr>
      </p:pic>
      <p:sp>
        <p:nvSpPr>
          <p:cNvPr id="13" name="Rectangle 12"/>
          <p:cNvSpPr/>
          <p:nvPr/>
        </p:nvSpPr>
        <p:spPr>
          <a:xfrm>
            <a:off x="2795365" y="980987"/>
            <a:ext cx="3522118" cy="400110"/>
          </a:xfrm>
          <a:prstGeom prst="rect">
            <a:avLst/>
          </a:prstGeom>
        </p:spPr>
        <p:txBody>
          <a:bodyPr wrap="none">
            <a:spAutoFit/>
          </a:bodyPr>
          <a:lstStyle/>
          <a:p>
            <a:r>
              <a:rPr lang="en-US" sz="2000" dirty="0"/>
              <a:t>Electronic Files Special Note </a:t>
            </a:r>
          </a:p>
        </p:txBody>
      </p:sp>
      <p:pic>
        <p:nvPicPr>
          <p:cNvPr id="6" name="Picture 5"/>
          <p:cNvPicPr>
            <a:picLocks noChangeAspect="1"/>
          </p:cNvPicPr>
          <p:nvPr/>
        </p:nvPicPr>
        <p:blipFill>
          <a:blip r:embed="rId5"/>
          <a:stretch>
            <a:fillRect/>
          </a:stretch>
        </p:blipFill>
        <p:spPr>
          <a:xfrm>
            <a:off x="4163514" y="4326766"/>
            <a:ext cx="5048250" cy="2495550"/>
          </a:xfrm>
          <a:prstGeom prst="rect">
            <a:avLst/>
          </a:prstGeom>
        </p:spPr>
      </p:pic>
      <p:pic>
        <p:nvPicPr>
          <p:cNvPr id="10" name="Picture 9">
            <a:extLst>
              <a:ext uri="{FF2B5EF4-FFF2-40B4-BE49-F238E27FC236}">
                <a16:creationId xmlns:a16="http://schemas.microsoft.com/office/drawing/2014/main" id="{C257D805-9A69-4B20-BD25-4308519591C1}"/>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5514975" y="3024664"/>
            <a:ext cx="3295650" cy="1790700"/>
          </a:xfrm>
          <a:prstGeom prst="rect">
            <a:avLst/>
          </a:prstGeom>
          <a:noFill/>
          <a:ln>
            <a:noFill/>
          </a:ln>
        </p:spPr>
      </p:pic>
    </p:spTree>
    <p:extLst>
      <p:ext uri="{BB962C8B-B14F-4D97-AF65-F5344CB8AC3E}">
        <p14:creationId xmlns:p14="http://schemas.microsoft.com/office/powerpoint/2010/main" val="757982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7103242-1CCB-4513-B433-5AEC4B527928}"/>
              </a:ext>
            </a:extLst>
          </p:cNvPr>
          <p:cNvSpPr txBox="1"/>
          <p:nvPr/>
        </p:nvSpPr>
        <p:spPr>
          <a:xfrm>
            <a:off x="0" y="1422348"/>
            <a:ext cx="9143999" cy="369332"/>
          </a:xfrm>
          <a:prstGeom prst="rect">
            <a:avLst/>
          </a:prstGeom>
          <a:noFill/>
        </p:spPr>
        <p:txBody>
          <a:bodyPr wrap="square" rtlCol="0">
            <a:spAutoFit/>
          </a:bodyPr>
          <a:lstStyle/>
          <a:p>
            <a:pPr algn="ctr"/>
            <a:r>
              <a:rPr lang="en-US" dirty="0"/>
              <a:t>Table in Special Note informs user how to obtain information required to fabricate bars</a:t>
            </a:r>
          </a:p>
        </p:txBody>
      </p:sp>
      <p:sp>
        <p:nvSpPr>
          <p:cNvPr id="11" name="TextBox 10">
            <a:extLst>
              <a:ext uri="{FF2B5EF4-FFF2-40B4-BE49-F238E27FC236}">
                <a16:creationId xmlns:a16="http://schemas.microsoft.com/office/drawing/2014/main" id="{759EB337-BB16-46D5-96BD-AC68AE4E2F50}"/>
              </a:ext>
            </a:extLst>
          </p:cNvPr>
          <p:cNvSpPr txBox="1"/>
          <p:nvPr/>
        </p:nvSpPr>
        <p:spPr>
          <a:xfrm>
            <a:off x="3657600" y="2655332"/>
            <a:ext cx="184731" cy="369332"/>
          </a:xfrm>
          <a:prstGeom prst="rect">
            <a:avLst/>
          </a:prstGeom>
          <a:noFill/>
        </p:spPr>
        <p:txBody>
          <a:bodyPr wrap="none" rtlCol="0">
            <a:spAutoFit/>
          </a:bodyPr>
          <a:lstStyle/>
          <a:p>
            <a:endParaRPr lang="en-US" dirty="0"/>
          </a:p>
        </p:txBody>
      </p:sp>
      <p:pic>
        <p:nvPicPr>
          <p:cNvPr id="12" name="Picture 11"/>
          <p:cNvPicPr>
            <a:picLocks noChangeAspect="1"/>
          </p:cNvPicPr>
          <p:nvPr/>
        </p:nvPicPr>
        <p:blipFill>
          <a:blip r:embed="rId3"/>
          <a:stretch>
            <a:fillRect/>
          </a:stretch>
        </p:blipFill>
        <p:spPr>
          <a:xfrm>
            <a:off x="228600" y="433802"/>
            <a:ext cx="8839200" cy="749808"/>
          </a:xfrm>
          <a:prstGeom prst="rect">
            <a:avLst/>
          </a:prstGeom>
        </p:spPr>
      </p:pic>
      <p:sp>
        <p:nvSpPr>
          <p:cNvPr id="13" name="Rectangle 12"/>
          <p:cNvSpPr/>
          <p:nvPr/>
        </p:nvSpPr>
        <p:spPr>
          <a:xfrm>
            <a:off x="2795365" y="980987"/>
            <a:ext cx="3522118" cy="400110"/>
          </a:xfrm>
          <a:prstGeom prst="rect">
            <a:avLst/>
          </a:prstGeom>
        </p:spPr>
        <p:txBody>
          <a:bodyPr wrap="none">
            <a:spAutoFit/>
          </a:bodyPr>
          <a:lstStyle/>
          <a:p>
            <a:r>
              <a:rPr lang="en-US" sz="2000" dirty="0"/>
              <a:t>Electronic Files Special Note </a:t>
            </a:r>
          </a:p>
        </p:txBody>
      </p:sp>
      <p:pic>
        <p:nvPicPr>
          <p:cNvPr id="2" name="Picture 1"/>
          <p:cNvPicPr>
            <a:picLocks noChangeAspect="1"/>
          </p:cNvPicPr>
          <p:nvPr/>
        </p:nvPicPr>
        <p:blipFill>
          <a:blip r:embed="rId4"/>
          <a:stretch>
            <a:fillRect/>
          </a:stretch>
        </p:blipFill>
        <p:spPr>
          <a:xfrm>
            <a:off x="817958" y="1928282"/>
            <a:ext cx="7508081" cy="7587114"/>
          </a:xfrm>
          <a:prstGeom prst="rect">
            <a:avLst/>
          </a:prstGeom>
        </p:spPr>
      </p:pic>
    </p:spTree>
    <p:extLst>
      <p:ext uri="{BB962C8B-B14F-4D97-AF65-F5344CB8AC3E}">
        <p14:creationId xmlns:p14="http://schemas.microsoft.com/office/powerpoint/2010/main" val="1372586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2703" y="7391400"/>
            <a:ext cx="6553200" cy="646331"/>
          </a:xfrm>
          <a:prstGeom prst="rect">
            <a:avLst/>
          </a:prstGeom>
        </p:spPr>
        <p:txBody>
          <a:bodyPr wrap="square">
            <a:spAutoFit/>
          </a:bodyPr>
          <a:lstStyle/>
          <a:p>
            <a:r>
              <a:rPr lang="en-US" dirty="0"/>
              <a:t>All other elements of the bridge and highway work will be</a:t>
            </a:r>
          </a:p>
          <a:p>
            <a:r>
              <a:rPr lang="en-US" dirty="0"/>
              <a:t>provided as traditional 2D-Contract Plans</a:t>
            </a:r>
          </a:p>
        </p:txBody>
      </p:sp>
      <p:sp>
        <p:nvSpPr>
          <p:cNvPr id="8" name="TextBox 7"/>
          <p:cNvSpPr txBox="1"/>
          <p:nvPr/>
        </p:nvSpPr>
        <p:spPr>
          <a:xfrm>
            <a:off x="0" y="457200"/>
            <a:ext cx="9144000" cy="369332"/>
          </a:xfrm>
          <a:prstGeom prst="rect">
            <a:avLst/>
          </a:prstGeom>
          <a:noFill/>
        </p:spPr>
        <p:txBody>
          <a:bodyPr wrap="square" rtlCol="0">
            <a:spAutoFit/>
          </a:bodyPr>
          <a:lstStyle/>
          <a:p>
            <a:pPr algn="ctr"/>
            <a:r>
              <a:rPr lang="en-US" dirty="0"/>
              <a:t>Shop Drawings – Structural Steel/Precast Concrete</a:t>
            </a:r>
          </a:p>
        </p:txBody>
      </p:sp>
      <p:sp>
        <p:nvSpPr>
          <p:cNvPr id="7" name="TextBox 6"/>
          <p:cNvSpPr txBox="1"/>
          <p:nvPr/>
        </p:nvSpPr>
        <p:spPr>
          <a:xfrm>
            <a:off x="0" y="838200"/>
            <a:ext cx="9144000" cy="646331"/>
          </a:xfrm>
          <a:prstGeom prst="rect">
            <a:avLst/>
          </a:prstGeom>
          <a:noFill/>
        </p:spPr>
        <p:txBody>
          <a:bodyPr wrap="square" rtlCol="0">
            <a:spAutoFit/>
          </a:bodyPr>
          <a:lstStyle/>
          <a:p>
            <a:r>
              <a:rPr lang="en-US" dirty="0"/>
              <a:t>NYSDOT would like fabricators to take advantage of contractual electronic data and submit model based shop drawings.</a:t>
            </a:r>
          </a:p>
        </p:txBody>
      </p:sp>
      <p:sp>
        <p:nvSpPr>
          <p:cNvPr id="9" name="TextBox 8"/>
          <p:cNvSpPr txBox="1"/>
          <p:nvPr/>
        </p:nvSpPr>
        <p:spPr>
          <a:xfrm>
            <a:off x="1295400" y="1549312"/>
            <a:ext cx="7543800" cy="3939540"/>
          </a:xfrm>
          <a:prstGeom prst="rect">
            <a:avLst/>
          </a:prstGeom>
          <a:noFill/>
        </p:spPr>
        <p:txBody>
          <a:bodyPr wrap="square" rtlCol="0">
            <a:spAutoFit/>
          </a:bodyPr>
          <a:lstStyle/>
          <a:p>
            <a:r>
              <a:rPr lang="en-US" dirty="0"/>
              <a:t>Benefits:</a:t>
            </a:r>
          </a:p>
          <a:p>
            <a:pPr marL="285750" indent="-285750">
              <a:buFont typeface="Arial" panose="020B0604020202020204" pitchFamily="34" charset="0"/>
              <a:buChar char="•"/>
            </a:pPr>
            <a:r>
              <a:rPr lang="en-US" dirty="0"/>
              <a:t>Increased efficiency for fabricator</a:t>
            </a:r>
          </a:p>
          <a:p>
            <a:pPr marL="285750" indent="-285750">
              <a:buFont typeface="Arial" panose="020B0604020202020204" pitchFamily="34" charset="0"/>
              <a:buChar char="•"/>
            </a:pPr>
            <a:r>
              <a:rPr lang="en-US" dirty="0"/>
              <a:t>Increased accuracy – no data re-entry</a:t>
            </a:r>
          </a:p>
          <a:p>
            <a:pPr marL="285750" indent="-285750">
              <a:buFont typeface="Arial" panose="020B0604020202020204" pitchFamily="34" charset="0"/>
              <a:buChar char="•"/>
            </a:pPr>
            <a:endParaRPr lang="en-US" sz="800" dirty="0"/>
          </a:p>
          <a:p>
            <a:r>
              <a:rPr lang="en-US" dirty="0"/>
              <a:t>Challenges:</a:t>
            </a:r>
          </a:p>
          <a:p>
            <a:pPr marL="285750" indent="-285750">
              <a:buFont typeface="Arial" panose="020B0604020202020204" pitchFamily="34" charset="0"/>
              <a:buChar char="•"/>
            </a:pPr>
            <a:r>
              <a:rPr lang="en-US" dirty="0"/>
              <a:t>New process</a:t>
            </a:r>
          </a:p>
          <a:p>
            <a:pPr marL="285750" indent="-285750">
              <a:buFont typeface="Arial" panose="020B0604020202020204" pitchFamily="34" charset="0"/>
              <a:buChar char="•"/>
            </a:pPr>
            <a:r>
              <a:rPr lang="en-US" dirty="0"/>
              <a:t>Software compatibilities</a:t>
            </a:r>
          </a:p>
          <a:p>
            <a:pPr marL="285750" indent="-285750">
              <a:buFont typeface="Arial" panose="020B0604020202020204" pitchFamily="34" charset="0"/>
              <a:buChar char="•"/>
            </a:pPr>
            <a:r>
              <a:rPr lang="en-US" dirty="0"/>
              <a:t>Learning curve</a:t>
            </a:r>
          </a:p>
          <a:p>
            <a:pPr marL="285750" indent="-285750">
              <a:buFont typeface="Arial" panose="020B0604020202020204" pitchFamily="34" charset="0"/>
              <a:buChar char="•"/>
            </a:pPr>
            <a:endParaRPr lang="en-US" sz="800" dirty="0"/>
          </a:p>
          <a:p>
            <a:r>
              <a:rPr lang="en-US" dirty="0"/>
              <a:t>Contractual Information Provided in Pilot Project</a:t>
            </a:r>
          </a:p>
          <a:p>
            <a:pPr marL="285750" indent="-285750">
              <a:buFont typeface="Arial" panose="020B0604020202020204" pitchFamily="34" charset="0"/>
              <a:buChar char="•"/>
            </a:pPr>
            <a:r>
              <a:rPr lang="en-US" dirty="0"/>
              <a:t>3D model of girders/diaphragms in final deflected position – </a:t>
            </a:r>
            <a:r>
              <a:rPr lang="en-US" dirty="0" err="1"/>
              <a:t>OBM</a:t>
            </a:r>
            <a:r>
              <a:rPr lang="en-US" dirty="0"/>
              <a:t> file</a:t>
            </a:r>
          </a:p>
          <a:p>
            <a:pPr marL="285750" indent="-285750">
              <a:buFont typeface="Arial" panose="020B0604020202020204" pitchFamily="34" charset="0"/>
              <a:buChar char="•"/>
            </a:pPr>
            <a:r>
              <a:rPr lang="en-US" dirty="0"/>
              <a:t>Data reports</a:t>
            </a:r>
          </a:p>
          <a:p>
            <a:pPr marL="742950" lvl="1" indent="-285750">
              <a:buFont typeface="Courier New" panose="02070309020205020404" pitchFamily="49" charset="0"/>
              <a:buChar char="o"/>
            </a:pPr>
            <a:r>
              <a:rPr lang="en-US" dirty="0"/>
              <a:t>Top of web and bottom of web geometry – xml file</a:t>
            </a:r>
          </a:p>
          <a:p>
            <a:pPr marL="742950" lvl="1" indent="-285750">
              <a:buFont typeface="Courier New" panose="02070309020205020404" pitchFamily="49" charset="0"/>
              <a:buChar char="o"/>
            </a:pPr>
            <a:r>
              <a:rPr lang="en-US" dirty="0"/>
              <a:t>Camber – excel file</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749142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4191000"/>
            <a:ext cx="4724399" cy="2904995"/>
          </a:xfrm>
          <a:prstGeom prst="rect">
            <a:avLst/>
          </a:prstGeom>
        </p:spPr>
      </p:pic>
      <p:sp>
        <p:nvSpPr>
          <p:cNvPr id="3" name="Rectangle 2"/>
          <p:cNvSpPr/>
          <p:nvPr/>
        </p:nvSpPr>
        <p:spPr>
          <a:xfrm>
            <a:off x="6142703" y="7391400"/>
            <a:ext cx="6553200" cy="646331"/>
          </a:xfrm>
          <a:prstGeom prst="rect">
            <a:avLst/>
          </a:prstGeom>
        </p:spPr>
        <p:txBody>
          <a:bodyPr wrap="square">
            <a:spAutoFit/>
          </a:bodyPr>
          <a:lstStyle/>
          <a:p>
            <a:r>
              <a:rPr lang="en-US" dirty="0"/>
              <a:t>All other elements of the bridge and highway work will be</a:t>
            </a:r>
          </a:p>
          <a:p>
            <a:r>
              <a:rPr lang="en-US" dirty="0"/>
              <a:t>provided as traditional 2D-Contract Plans</a:t>
            </a:r>
          </a:p>
        </p:txBody>
      </p:sp>
      <p:sp>
        <p:nvSpPr>
          <p:cNvPr id="8" name="TextBox 7"/>
          <p:cNvSpPr txBox="1"/>
          <p:nvPr/>
        </p:nvSpPr>
        <p:spPr>
          <a:xfrm>
            <a:off x="0" y="457200"/>
            <a:ext cx="9144000" cy="461665"/>
          </a:xfrm>
          <a:prstGeom prst="rect">
            <a:avLst/>
          </a:prstGeom>
          <a:noFill/>
        </p:spPr>
        <p:txBody>
          <a:bodyPr wrap="square" rtlCol="0">
            <a:spAutoFit/>
          </a:bodyPr>
          <a:lstStyle/>
          <a:p>
            <a:pPr algn="ctr"/>
            <a:r>
              <a:rPr lang="en-US" sz="2400" dirty="0"/>
              <a:t>Shop Drawings – Structural Steel/Precast Concrete</a:t>
            </a:r>
          </a:p>
        </p:txBody>
      </p:sp>
      <p:sp>
        <p:nvSpPr>
          <p:cNvPr id="6" name="Rectangle 5"/>
          <p:cNvSpPr/>
          <p:nvPr/>
        </p:nvSpPr>
        <p:spPr>
          <a:xfrm>
            <a:off x="1143000" y="940636"/>
            <a:ext cx="7086600" cy="4001095"/>
          </a:xfrm>
          <a:prstGeom prst="rect">
            <a:avLst/>
          </a:prstGeom>
          <a:solidFill>
            <a:schemeClr val="bg1"/>
          </a:solidFill>
        </p:spPr>
        <p:txBody>
          <a:bodyPr wrap="square">
            <a:spAutoFit/>
          </a:bodyPr>
          <a:lstStyle/>
          <a:p>
            <a:r>
              <a:rPr lang="en-US" sz="1600" u="sng" dirty="0">
                <a:latin typeface="Calibri" panose="020F0502020204030204" pitchFamily="34" charset="0"/>
                <a:ea typeface="Calibri" panose="020F0502020204030204" pitchFamily="34" charset="0"/>
                <a:cs typeface="Times New Roman" panose="02020603050405020304" pitchFamily="18" charset="0"/>
              </a:rPr>
              <a:t>Potential Contractual Note – Structural Steel</a:t>
            </a:r>
          </a:p>
          <a:p>
            <a:r>
              <a:rPr lang="en-US" sz="1600" dirty="0">
                <a:latin typeface="Calibri" panose="020F0502020204030204" pitchFamily="34" charset="0"/>
                <a:ea typeface="Calibri" panose="020F0502020204030204" pitchFamily="34" charset="0"/>
                <a:cs typeface="Times New Roman" panose="02020603050405020304" pitchFamily="18" charset="0"/>
              </a:rPr>
              <a:t>“</a:t>
            </a:r>
            <a:r>
              <a:rPr lang="en-US" sz="1600" cap="all" dirty="0">
                <a:latin typeface="Calibri" panose="020F0502020204030204" pitchFamily="34" charset="0"/>
                <a:ea typeface="Calibri" panose="020F0502020204030204" pitchFamily="34" charset="0"/>
                <a:cs typeface="Times New Roman" panose="02020603050405020304" pitchFamily="18" charset="0"/>
              </a:rPr>
              <a:t>Alternative Model Based Shop Drawing Submissions will be considered</a:t>
            </a:r>
            <a:r>
              <a:rPr lang="en-US" sz="1600" dirty="0">
                <a:latin typeface="Calibri" panose="020F0502020204030204" pitchFamily="34" charset="0"/>
                <a:ea typeface="Calibri" panose="020F0502020204030204" pitchFamily="34" charset="0"/>
                <a:cs typeface="Times New Roman" panose="02020603050405020304" pitchFamily="18" charset="0"/>
              </a:rPr>
              <a:t> WITH APPROVAL FROM THE DCES.  APPROVAL OF ALTERNATIVE METHODS TO TRADITIONAL SHOP DRAWINGS SHALL BE OBTAINED FROM THE DCES BEFORE SHOP DRAWING DATA IS GENERATED.  ALL RELEVANT SHOP DRAWING INFORMATION STIPULATED IN THE NYS </a:t>
            </a:r>
            <a:r>
              <a:rPr lang="en-US" sz="1600" dirty="0" err="1">
                <a:latin typeface="Calibri" panose="020F0502020204030204" pitchFamily="34" charset="0"/>
                <a:ea typeface="Calibri" panose="020F0502020204030204" pitchFamily="34" charset="0"/>
                <a:cs typeface="Times New Roman" panose="02020603050405020304" pitchFamily="18" charset="0"/>
              </a:rPr>
              <a:t>SCM</a:t>
            </a:r>
            <a:r>
              <a:rPr lang="en-US" sz="1600" dirty="0">
                <a:latin typeface="Calibri" panose="020F0502020204030204" pitchFamily="34" charset="0"/>
                <a:ea typeface="Calibri" panose="020F0502020204030204" pitchFamily="34" charset="0"/>
                <a:cs typeface="Times New Roman" panose="02020603050405020304" pitchFamily="18" charset="0"/>
              </a:rPr>
              <a:t> IS STILL REQUIRED IN THE SUBMITTAL PACKAGE.”</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600" u="sng" dirty="0">
                <a:latin typeface="Calibri" panose="020F0502020204030204" pitchFamily="34" charset="0"/>
                <a:ea typeface="Calibri" panose="020F0502020204030204" pitchFamily="34" charset="0"/>
                <a:cs typeface="Times New Roman" panose="02020603050405020304" pitchFamily="18" charset="0"/>
              </a:rPr>
              <a:t>Potential Contractual Note – Precast Concrete</a:t>
            </a:r>
          </a:p>
          <a:p>
            <a:r>
              <a:rPr lang="en-US" sz="1600" cap="all" dirty="0">
                <a:latin typeface="Calibri" panose="020F0502020204030204" pitchFamily="34" charset="0"/>
              </a:rPr>
              <a:t>for the precast CONCRETE box culvert, Alternative Model Based Shop Drawing Submissions will be considered</a:t>
            </a:r>
            <a:r>
              <a:rPr lang="en-US" sz="1600" dirty="0">
                <a:latin typeface="Calibri" panose="020F0502020204030204" pitchFamily="34" charset="0"/>
              </a:rPr>
              <a:t> WITH APPROVAL FROM THE DCES.  APPROVAL OF ALTERNATIVE METHODS TO TRADITIONAL SHOP DRAWINGS SHALL BE OBTAINED FROM THE DCES BEFORE SHOP DRAWING DATA IS GENERATED.  ALL RELEVANT SHOP DRAWING INFORMATION STIPULATED IN §704-03 IS STILL REQUIRED IN THE SUBMITTAL PACKAGE.</a:t>
            </a:r>
          </a:p>
          <a:p>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3520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0480" y="2934789"/>
            <a:ext cx="4933950" cy="3886200"/>
          </a:xfrm>
          <a:prstGeom prst="rect">
            <a:avLst/>
          </a:prstGeom>
        </p:spPr>
      </p:pic>
      <p:sp>
        <p:nvSpPr>
          <p:cNvPr id="2" name="TextBox 1"/>
          <p:cNvSpPr txBox="1"/>
          <p:nvPr/>
        </p:nvSpPr>
        <p:spPr>
          <a:xfrm>
            <a:off x="228600" y="662226"/>
            <a:ext cx="8763000" cy="861774"/>
          </a:xfrm>
          <a:prstGeom prst="rect">
            <a:avLst/>
          </a:prstGeom>
          <a:noFill/>
        </p:spPr>
        <p:txBody>
          <a:bodyPr wrap="square" rtlCol="0">
            <a:spAutoFit/>
          </a:bodyPr>
          <a:lstStyle/>
          <a:p>
            <a:pPr algn="ctr"/>
            <a:r>
              <a:rPr lang="en-US" sz="3200" dirty="0"/>
              <a:t>Agenda</a:t>
            </a:r>
          </a:p>
          <a:p>
            <a:pPr algn="ctr"/>
            <a:endParaRPr lang="en-US" dirty="0"/>
          </a:p>
        </p:txBody>
      </p:sp>
      <p:sp>
        <p:nvSpPr>
          <p:cNvPr id="5" name="Rectangle 4"/>
          <p:cNvSpPr/>
          <p:nvPr/>
        </p:nvSpPr>
        <p:spPr>
          <a:xfrm>
            <a:off x="2497455" y="1524000"/>
            <a:ext cx="5981700" cy="1791260"/>
          </a:xfrm>
          <a:prstGeom prst="rect">
            <a:avLst/>
          </a:prstGeom>
        </p:spPr>
        <p:txBody>
          <a:bodyPr wrap="square">
            <a:spAutoFit/>
          </a:bodyPr>
          <a:lstStyle/>
          <a:p>
            <a:pPr marL="285750" indent="-285750">
              <a:lnSpc>
                <a:spcPct val="115000"/>
              </a:lnSpc>
              <a:buFont typeface="Arial" panose="020B0604020202020204" pitchFamily="34" charset="0"/>
              <a:buChar char="•"/>
            </a:pPr>
            <a:r>
              <a:rPr lang="en-US" sz="2400" dirty="0"/>
              <a:t>What is Model Based Contracting?</a:t>
            </a:r>
          </a:p>
          <a:p>
            <a:pPr marL="285750" indent="-285750">
              <a:lnSpc>
                <a:spcPct val="115000"/>
              </a:lnSpc>
              <a:buFont typeface="Arial" panose="020B0604020202020204" pitchFamily="34" charset="0"/>
              <a:buChar char="•"/>
            </a:pPr>
            <a:r>
              <a:rPr lang="en-US" sz="2400" dirty="0">
                <a:ea typeface="Calibri" panose="020F0502020204030204" pitchFamily="34" charset="0"/>
                <a:cs typeface="Times New Roman" panose="02020603050405020304" pitchFamily="18" charset="0"/>
              </a:rPr>
              <a:t>Proposed Implementation</a:t>
            </a:r>
          </a:p>
          <a:p>
            <a:pPr marL="285750" indent="-285750">
              <a:lnSpc>
                <a:spcPct val="115000"/>
              </a:lnSpc>
              <a:buFont typeface="Arial" panose="020B0604020202020204" pitchFamily="34" charset="0"/>
              <a:buChar char="•"/>
            </a:pPr>
            <a:r>
              <a:rPr lang="en-US" sz="2400" dirty="0">
                <a:ea typeface="Calibri" panose="020F0502020204030204" pitchFamily="34" charset="0"/>
                <a:cs typeface="Times New Roman" panose="02020603050405020304" pitchFamily="18" charset="0"/>
              </a:rPr>
              <a:t>Contract Deliverables</a:t>
            </a:r>
          </a:p>
          <a:p>
            <a:pPr marL="285750" indent="-285750">
              <a:lnSpc>
                <a:spcPct val="115000"/>
              </a:lnSpc>
              <a:buFont typeface="Arial" panose="020B0604020202020204" pitchFamily="34" charset="0"/>
              <a:buChar char="•"/>
            </a:pPr>
            <a:r>
              <a:rPr lang="en-US" sz="2400" dirty="0">
                <a:ea typeface="Calibri" panose="020F0502020204030204" pitchFamily="34" charset="0"/>
                <a:cs typeface="Times New Roman" panose="02020603050405020304" pitchFamily="18" charset="0"/>
              </a:rPr>
              <a:t>Questions and Discussion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59EB337-BB16-46D5-96BD-AC68AE4E2F50}"/>
              </a:ext>
            </a:extLst>
          </p:cNvPr>
          <p:cNvSpPr txBox="1"/>
          <p:nvPr/>
        </p:nvSpPr>
        <p:spPr>
          <a:xfrm>
            <a:off x="3657600" y="2655332"/>
            <a:ext cx="184731" cy="369332"/>
          </a:xfrm>
          <a:prstGeom prst="rect">
            <a:avLst/>
          </a:prstGeom>
          <a:noFill/>
        </p:spPr>
        <p:txBody>
          <a:bodyPr wrap="none" rtlCol="0">
            <a:spAutoFit/>
          </a:bodyPr>
          <a:lstStyle/>
          <a:p>
            <a:endParaRPr lang="en-US" dirty="0"/>
          </a:p>
        </p:txBody>
      </p:sp>
      <p:sp>
        <p:nvSpPr>
          <p:cNvPr id="13" name="Rectangle 12"/>
          <p:cNvSpPr/>
          <p:nvPr/>
        </p:nvSpPr>
        <p:spPr>
          <a:xfrm>
            <a:off x="1" y="533400"/>
            <a:ext cx="9143999" cy="830997"/>
          </a:xfrm>
          <a:prstGeom prst="rect">
            <a:avLst/>
          </a:prstGeom>
        </p:spPr>
        <p:txBody>
          <a:bodyPr wrap="square">
            <a:spAutoFit/>
          </a:bodyPr>
          <a:lstStyle/>
          <a:p>
            <a:pPr algn="ctr"/>
            <a:r>
              <a:rPr lang="en-US" sz="2400" dirty="0"/>
              <a:t>Contract Deliverables:</a:t>
            </a:r>
          </a:p>
          <a:p>
            <a:pPr algn="ctr"/>
            <a:r>
              <a:rPr lang="en-US" sz="2400" dirty="0"/>
              <a:t> What should the contractual file type be? </a:t>
            </a:r>
          </a:p>
        </p:txBody>
      </p:sp>
      <p:sp>
        <p:nvSpPr>
          <p:cNvPr id="5" name="TextBox 4"/>
          <p:cNvSpPr txBox="1"/>
          <p:nvPr/>
        </p:nvSpPr>
        <p:spPr>
          <a:xfrm>
            <a:off x="533400" y="1410355"/>
            <a:ext cx="7772400" cy="5447645"/>
          </a:xfrm>
          <a:prstGeom prst="rect">
            <a:avLst/>
          </a:prstGeom>
          <a:noFill/>
        </p:spPr>
        <p:txBody>
          <a:bodyPr wrap="square" rtlCol="0">
            <a:spAutoFit/>
          </a:bodyPr>
          <a:lstStyle/>
          <a:p>
            <a:r>
              <a:rPr lang="en-US" sz="2000" u="sng" dirty="0"/>
              <a:t>New Software</a:t>
            </a:r>
          </a:p>
          <a:p>
            <a:pPr marL="285750" indent="-285750">
              <a:buFont typeface="Arial" panose="020B0604020202020204" pitchFamily="34" charset="0"/>
              <a:buChar char="•"/>
            </a:pPr>
            <a:r>
              <a:rPr lang="en-US" sz="2000" dirty="0"/>
              <a:t>OpenBridge Modeler</a:t>
            </a:r>
          </a:p>
          <a:p>
            <a:pPr marL="285750" indent="-285750">
              <a:buFont typeface="Arial" panose="020B0604020202020204" pitchFamily="34" charset="0"/>
              <a:buChar char="•"/>
            </a:pPr>
            <a:r>
              <a:rPr lang="en-US" sz="2000" dirty="0"/>
              <a:t>OpenRoads Designer</a:t>
            </a:r>
          </a:p>
          <a:p>
            <a:pPr marL="285750" indent="-285750">
              <a:buFont typeface="Arial" panose="020B0604020202020204" pitchFamily="34" charset="0"/>
              <a:buChar char="•"/>
            </a:pPr>
            <a:r>
              <a:rPr lang="en-US" sz="2000" dirty="0"/>
              <a:t>gINT – Geotechnical Software</a:t>
            </a:r>
          </a:p>
          <a:p>
            <a:endParaRPr lang="en-US" sz="2000" dirty="0"/>
          </a:p>
          <a:p>
            <a:r>
              <a:rPr lang="en-US" sz="2000" u="sng" dirty="0"/>
              <a:t>New Terminology</a:t>
            </a:r>
          </a:p>
          <a:p>
            <a:pPr marL="285750" indent="-285750">
              <a:buFont typeface="Arial" panose="020B0604020202020204" pitchFamily="34" charset="0"/>
              <a:buChar char="•"/>
            </a:pPr>
            <a:r>
              <a:rPr lang="en-US" sz="2000" dirty="0"/>
              <a:t>i-model (Bentley)</a:t>
            </a:r>
          </a:p>
          <a:p>
            <a:pPr marL="285750" indent="-285750">
              <a:buFont typeface="Arial" panose="020B0604020202020204" pitchFamily="34" charset="0"/>
              <a:buChar char="•"/>
            </a:pPr>
            <a:r>
              <a:rPr lang="en-US" sz="2000" dirty="0"/>
              <a:t>Federated Model</a:t>
            </a:r>
          </a:p>
          <a:p>
            <a:pPr marL="285750" indent="-285750">
              <a:buFont typeface="Arial" panose="020B0604020202020204" pitchFamily="34" charset="0"/>
              <a:buChar char="•"/>
            </a:pPr>
            <a:endParaRPr lang="en-US" sz="2000" dirty="0"/>
          </a:p>
          <a:p>
            <a:r>
              <a:rPr lang="en-US" sz="2000" u="sng" dirty="0"/>
              <a:t>Choices for contractual files:</a:t>
            </a:r>
          </a:p>
          <a:p>
            <a:r>
              <a:rPr lang="en-US" sz="2000" dirty="0"/>
              <a:t>1.   .dgn files</a:t>
            </a:r>
          </a:p>
          <a:p>
            <a:pPr marL="800100" lvl="1" indent="-342900">
              <a:buFont typeface="Arial" panose="020B0604020202020204" pitchFamily="34" charset="0"/>
              <a:buChar char="•"/>
            </a:pPr>
            <a:r>
              <a:rPr lang="en-US" sz="2000" dirty="0"/>
              <a:t>Everyone is familiar with </a:t>
            </a:r>
          </a:p>
          <a:p>
            <a:endParaRPr lang="en-US" sz="800" dirty="0"/>
          </a:p>
          <a:p>
            <a:pPr marL="457200" indent="-457200">
              <a:buAutoNum type="arabicPeriod" startAt="2"/>
            </a:pPr>
            <a:r>
              <a:rPr lang="en-US" sz="2000" dirty="0"/>
              <a:t>i.dgn files</a:t>
            </a:r>
          </a:p>
          <a:p>
            <a:pPr marL="800100" lvl="1" indent="-342900">
              <a:buFont typeface="Arial" panose="020B0604020202020204" pitchFamily="34" charset="0"/>
              <a:buChar char="•"/>
            </a:pPr>
            <a:r>
              <a:rPr lang="en-US" sz="2000" dirty="0"/>
              <a:t>Have not used</a:t>
            </a:r>
          </a:p>
          <a:p>
            <a:pPr marL="800100" lvl="1" indent="-342900">
              <a:buFont typeface="Arial" panose="020B0604020202020204" pitchFamily="34" charset="0"/>
              <a:buChar char="•"/>
            </a:pPr>
            <a:r>
              <a:rPr lang="en-US" sz="2000" dirty="0"/>
              <a:t>Difficult to develop process for creation</a:t>
            </a:r>
          </a:p>
          <a:p>
            <a:pPr marL="800100" lvl="1" indent="-342900">
              <a:buFont typeface="Arial" panose="020B0604020202020204" pitchFamily="34" charset="0"/>
              <a:buChar char="•"/>
            </a:pPr>
            <a:r>
              <a:rPr lang="en-US" sz="2000" dirty="0"/>
              <a:t>Can embed documents</a:t>
            </a:r>
          </a:p>
          <a:p>
            <a:pPr marL="800100" lvl="1" indent="-342900">
              <a:buFont typeface="Arial" panose="020B0604020202020204" pitchFamily="34" charset="0"/>
              <a:buChar char="•"/>
            </a:pPr>
            <a:r>
              <a:rPr lang="en-US" sz="2000" dirty="0"/>
              <a:t>Read only</a:t>
            </a:r>
          </a:p>
        </p:txBody>
      </p:sp>
      <p:pic>
        <p:nvPicPr>
          <p:cNvPr id="6" name="Picture 5"/>
          <p:cNvPicPr>
            <a:picLocks noChangeAspect="1"/>
          </p:cNvPicPr>
          <p:nvPr/>
        </p:nvPicPr>
        <p:blipFill>
          <a:blip r:embed="rId3"/>
          <a:stretch>
            <a:fillRect/>
          </a:stretch>
        </p:blipFill>
        <p:spPr>
          <a:xfrm>
            <a:off x="5029200" y="2286000"/>
            <a:ext cx="2852438" cy="2937501"/>
          </a:xfrm>
          <a:prstGeom prst="rect">
            <a:avLst/>
          </a:prstGeom>
        </p:spPr>
      </p:pic>
    </p:spTree>
    <p:extLst>
      <p:ext uri="{BB962C8B-B14F-4D97-AF65-F5344CB8AC3E}">
        <p14:creationId xmlns:p14="http://schemas.microsoft.com/office/powerpoint/2010/main" val="1367734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04800" y="463553"/>
            <a:ext cx="8229600" cy="808567"/>
          </a:xfrm>
        </p:spPr>
        <p:txBody>
          <a:bodyPr>
            <a:normAutofit/>
          </a:bodyPr>
          <a:lstStyle/>
          <a:p>
            <a:r>
              <a:rPr lang="en-US" sz="3200" dirty="0"/>
              <a:t>i-Model Workflow</a:t>
            </a:r>
          </a:p>
        </p:txBody>
      </p:sp>
      <p:pic>
        <p:nvPicPr>
          <p:cNvPr id="8" name="Picture 7"/>
          <p:cNvPicPr/>
          <p:nvPr/>
        </p:nvPicPr>
        <p:blipFill>
          <a:blip r:embed="rId2">
            <a:extLst>
              <a:ext uri="{28A0092B-C50C-407E-A947-70E740481C1C}">
                <a14:useLocalDpi xmlns:a14="http://schemas.microsoft.com/office/drawing/2010/main" val="0"/>
              </a:ext>
            </a:extLst>
          </a:blip>
          <a:stretch>
            <a:fillRect/>
          </a:stretch>
        </p:blipFill>
        <p:spPr>
          <a:xfrm>
            <a:off x="228600" y="1219200"/>
            <a:ext cx="8763000" cy="5562600"/>
          </a:xfrm>
          <a:prstGeom prst="rect">
            <a:avLst/>
          </a:prstGeom>
        </p:spPr>
      </p:pic>
      <p:sp>
        <p:nvSpPr>
          <p:cNvPr id="2" name="TextBox 1"/>
          <p:cNvSpPr txBox="1"/>
          <p:nvPr/>
        </p:nvSpPr>
        <p:spPr>
          <a:xfrm>
            <a:off x="4800600" y="5562600"/>
            <a:ext cx="4495800" cy="369332"/>
          </a:xfrm>
          <a:prstGeom prst="rect">
            <a:avLst/>
          </a:prstGeom>
          <a:noFill/>
        </p:spPr>
        <p:txBody>
          <a:bodyPr wrap="square" rtlCol="0">
            <a:spAutoFit/>
          </a:bodyPr>
          <a:lstStyle/>
          <a:p>
            <a:r>
              <a:rPr lang="en-US" dirty="0"/>
              <a:t>Federated Model is for user convenience</a:t>
            </a:r>
          </a:p>
        </p:txBody>
      </p:sp>
    </p:spTree>
    <p:extLst>
      <p:ext uri="{BB962C8B-B14F-4D97-AF65-F5344CB8AC3E}">
        <p14:creationId xmlns:p14="http://schemas.microsoft.com/office/powerpoint/2010/main" val="3326646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9600" y="3953005"/>
            <a:ext cx="4724399" cy="2904995"/>
          </a:xfrm>
          <a:prstGeom prst="rect">
            <a:avLst/>
          </a:prstGeom>
        </p:spPr>
      </p:pic>
      <p:sp>
        <p:nvSpPr>
          <p:cNvPr id="2" name="Title 1"/>
          <p:cNvSpPr>
            <a:spLocks noGrp="1"/>
          </p:cNvSpPr>
          <p:nvPr>
            <p:ph type="title"/>
          </p:nvPr>
        </p:nvSpPr>
        <p:spPr>
          <a:xfrm>
            <a:off x="304800" y="463553"/>
            <a:ext cx="8229600" cy="808567"/>
          </a:xfrm>
        </p:spPr>
        <p:txBody>
          <a:bodyPr>
            <a:normAutofit/>
          </a:bodyPr>
          <a:lstStyle/>
          <a:p>
            <a:r>
              <a:rPr lang="en-US" sz="3200" dirty="0"/>
              <a:t>Communicating Information within Model</a:t>
            </a:r>
          </a:p>
        </p:txBody>
      </p:sp>
      <p:sp>
        <p:nvSpPr>
          <p:cNvPr id="3" name="Content Placeholder 2"/>
          <p:cNvSpPr>
            <a:spLocks noGrp="1"/>
          </p:cNvSpPr>
          <p:nvPr>
            <p:ph idx="1"/>
          </p:nvPr>
        </p:nvSpPr>
        <p:spPr/>
        <p:txBody>
          <a:bodyPr/>
          <a:lstStyle/>
          <a:p>
            <a:r>
              <a:rPr lang="en-US" sz="2400" dirty="0"/>
              <a:t>Item Types</a:t>
            </a:r>
          </a:p>
          <a:p>
            <a:pPr lvl="1"/>
            <a:r>
              <a:rPr lang="en-US" sz="2400" dirty="0"/>
              <a:t>Extended element information (100% Customizable)</a:t>
            </a:r>
          </a:p>
          <a:p>
            <a:pPr marL="463550" lvl="1" indent="0">
              <a:buNone/>
            </a:pPr>
            <a:endParaRPr lang="en-US" sz="2400" dirty="0"/>
          </a:p>
          <a:p>
            <a:r>
              <a:rPr lang="en-US" sz="2400" dirty="0"/>
              <a:t>Saved Views</a:t>
            </a:r>
          </a:p>
          <a:p>
            <a:pPr lvl="1"/>
            <a:r>
              <a:rPr lang="en-US" sz="2400" dirty="0"/>
              <a:t>Preset views to call attention/showcase</a:t>
            </a:r>
          </a:p>
          <a:p>
            <a:pPr marL="0" indent="0">
              <a:buNone/>
            </a:pPr>
            <a:endParaRPr lang="en-US" sz="2400" dirty="0"/>
          </a:p>
          <a:p>
            <a:r>
              <a:rPr lang="en-US" sz="2400" dirty="0"/>
              <a:t>Embedded Documents</a:t>
            </a:r>
          </a:p>
          <a:p>
            <a:pPr lvl="1"/>
            <a:r>
              <a:rPr lang="en-US" sz="2400" dirty="0"/>
              <a:t>.pdf’s/.doc/.</a:t>
            </a:r>
            <a:r>
              <a:rPr lang="en-US" sz="2400" dirty="0" err="1"/>
              <a:t>xls</a:t>
            </a:r>
            <a:r>
              <a:rPr lang="en-US" sz="2400" dirty="0"/>
              <a:t>, etc.</a:t>
            </a:r>
          </a:p>
          <a:p>
            <a:pPr marL="0" indent="0">
              <a:buNone/>
            </a:pPr>
            <a:r>
              <a:rPr lang="en-US" dirty="0"/>
              <a:t>	</a:t>
            </a:r>
          </a:p>
          <a:p>
            <a:pPr marL="0" indent="0">
              <a:buNone/>
            </a:pPr>
            <a:endParaRPr lang="en-US" dirty="0"/>
          </a:p>
        </p:txBody>
      </p:sp>
      <p:sp>
        <p:nvSpPr>
          <p:cNvPr id="5" name="TextBox 4"/>
          <p:cNvSpPr txBox="1"/>
          <p:nvPr/>
        </p:nvSpPr>
        <p:spPr>
          <a:xfrm>
            <a:off x="877604" y="1116913"/>
            <a:ext cx="7301999" cy="369332"/>
          </a:xfrm>
          <a:prstGeom prst="rect">
            <a:avLst/>
          </a:prstGeom>
          <a:noFill/>
        </p:spPr>
        <p:txBody>
          <a:bodyPr wrap="none" rtlCol="0">
            <a:spAutoFit/>
          </a:bodyPr>
          <a:lstStyle/>
          <a:p>
            <a:r>
              <a:rPr lang="en-US" dirty="0"/>
              <a:t>How do we deliver the traditional 2D plan information in the model?</a:t>
            </a:r>
          </a:p>
        </p:txBody>
      </p:sp>
    </p:spTree>
    <p:extLst>
      <p:ext uri="{BB962C8B-B14F-4D97-AF65-F5344CB8AC3E}">
        <p14:creationId xmlns:p14="http://schemas.microsoft.com/office/powerpoint/2010/main" val="3002962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52400"/>
            <a:ext cx="8229600" cy="808567"/>
          </a:xfrm>
        </p:spPr>
        <p:txBody>
          <a:bodyPr>
            <a:normAutofit/>
          </a:bodyPr>
          <a:lstStyle/>
          <a:p>
            <a:r>
              <a:rPr lang="en-US" sz="2400" dirty="0">
                <a:solidFill>
                  <a:schemeClr val="bg1"/>
                </a:solidFill>
              </a:rPr>
              <a:t>Item Types - Example</a:t>
            </a:r>
          </a:p>
        </p:txBody>
      </p:sp>
      <p:pic>
        <p:nvPicPr>
          <p:cNvPr id="2" name="Picture 1"/>
          <p:cNvPicPr>
            <a:picLocks noChangeAspect="1"/>
          </p:cNvPicPr>
          <p:nvPr/>
        </p:nvPicPr>
        <p:blipFill>
          <a:blip r:embed="rId3"/>
          <a:stretch>
            <a:fillRect/>
          </a:stretch>
        </p:blipFill>
        <p:spPr>
          <a:xfrm>
            <a:off x="34834" y="838200"/>
            <a:ext cx="9144000" cy="5965031"/>
          </a:xfrm>
          <a:prstGeom prst="rect">
            <a:avLst/>
          </a:prstGeom>
        </p:spPr>
      </p:pic>
      <p:sp>
        <p:nvSpPr>
          <p:cNvPr id="8" name="Oval 7"/>
          <p:cNvSpPr/>
          <p:nvPr/>
        </p:nvSpPr>
        <p:spPr>
          <a:xfrm>
            <a:off x="-76200" y="4419599"/>
            <a:ext cx="3505200" cy="2688431"/>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a:stretch>
            <a:fillRect/>
          </a:stretch>
        </p:blipFill>
        <p:spPr>
          <a:xfrm>
            <a:off x="4191000" y="23949"/>
            <a:ext cx="4191000" cy="2405710"/>
          </a:xfrm>
          <a:prstGeom prst="rect">
            <a:avLst/>
          </a:prstGeom>
          <a:ln w="50800">
            <a:solidFill>
              <a:srgbClr val="FF0000"/>
            </a:solidFill>
          </a:ln>
        </p:spPr>
      </p:pic>
      <p:cxnSp>
        <p:nvCxnSpPr>
          <p:cNvPr id="12" name="Straight Connector 11"/>
          <p:cNvCxnSpPr/>
          <p:nvPr/>
        </p:nvCxnSpPr>
        <p:spPr>
          <a:xfrm flipH="1">
            <a:off x="2590800" y="2362200"/>
            <a:ext cx="1600200" cy="228600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227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281911"/>
            <a:ext cx="8229600" cy="808567"/>
          </a:xfrm>
        </p:spPr>
        <p:txBody>
          <a:bodyPr>
            <a:normAutofit/>
          </a:bodyPr>
          <a:lstStyle/>
          <a:p>
            <a:r>
              <a:rPr lang="en-US" sz="3200" dirty="0"/>
              <a:t>Saved Views</a:t>
            </a:r>
          </a:p>
        </p:txBody>
      </p:sp>
      <p:pic>
        <p:nvPicPr>
          <p:cNvPr id="2" name="Picture 1"/>
          <p:cNvPicPr>
            <a:picLocks noChangeAspect="1"/>
          </p:cNvPicPr>
          <p:nvPr/>
        </p:nvPicPr>
        <p:blipFill>
          <a:blip r:embed="rId2"/>
          <a:stretch>
            <a:fillRect/>
          </a:stretch>
        </p:blipFill>
        <p:spPr>
          <a:xfrm>
            <a:off x="0" y="905812"/>
            <a:ext cx="8991600" cy="5573741"/>
          </a:xfrm>
          <a:prstGeom prst="rect">
            <a:avLst/>
          </a:prstGeom>
        </p:spPr>
      </p:pic>
      <p:sp>
        <p:nvSpPr>
          <p:cNvPr id="3" name="TextBox 2"/>
          <p:cNvSpPr txBox="1"/>
          <p:nvPr/>
        </p:nvSpPr>
        <p:spPr>
          <a:xfrm>
            <a:off x="228600" y="6479553"/>
            <a:ext cx="5715000" cy="369332"/>
          </a:xfrm>
          <a:prstGeom prst="rect">
            <a:avLst/>
          </a:prstGeom>
          <a:noFill/>
        </p:spPr>
        <p:txBody>
          <a:bodyPr wrap="square" rtlCol="0">
            <a:spAutoFit/>
          </a:bodyPr>
          <a:lstStyle/>
          <a:p>
            <a:r>
              <a:rPr lang="en-US" dirty="0"/>
              <a:t>Jumping into the full model can be overwhelming!</a:t>
            </a:r>
          </a:p>
        </p:txBody>
      </p:sp>
    </p:spTree>
    <p:extLst>
      <p:ext uri="{BB962C8B-B14F-4D97-AF65-F5344CB8AC3E}">
        <p14:creationId xmlns:p14="http://schemas.microsoft.com/office/powerpoint/2010/main" val="11361282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7708" y="410633"/>
            <a:ext cx="8229600" cy="808567"/>
          </a:xfrm>
        </p:spPr>
        <p:txBody>
          <a:bodyPr>
            <a:normAutofit/>
          </a:bodyPr>
          <a:lstStyle/>
          <a:p>
            <a:r>
              <a:rPr lang="en-US" sz="3200" dirty="0"/>
              <a:t>Saved Views – Example #1</a:t>
            </a:r>
          </a:p>
        </p:txBody>
      </p:sp>
      <p:pic>
        <p:nvPicPr>
          <p:cNvPr id="4" name="Picture 3"/>
          <p:cNvPicPr>
            <a:picLocks noChangeAspect="1"/>
          </p:cNvPicPr>
          <p:nvPr/>
        </p:nvPicPr>
        <p:blipFill>
          <a:blip r:embed="rId2"/>
          <a:stretch>
            <a:fillRect/>
          </a:stretch>
        </p:blipFill>
        <p:spPr>
          <a:xfrm>
            <a:off x="-19594" y="1412315"/>
            <a:ext cx="9144000" cy="5445685"/>
          </a:xfrm>
          <a:prstGeom prst="rect">
            <a:avLst/>
          </a:prstGeom>
        </p:spPr>
      </p:pic>
    </p:spTree>
    <p:extLst>
      <p:ext uri="{BB962C8B-B14F-4D97-AF65-F5344CB8AC3E}">
        <p14:creationId xmlns:p14="http://schemas.microsoft.com/office/powerpoint/2010/main" val="1477677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7708" y="381000"/>
            <a:ext cx="8229600" cy="808567"/>
          </a:xfrm>
        </p:spPr>
        <p:txBody>
          <a:bodyPr>
            <a:normAutofit/>
          </a:bodyPr>
          <a:lstStyle/>
          <a:p>
            <a:r>
              <a:rPr lang="en-US" sz="3200" dirty="0"/>
              <a:t>Saved Views – Example #2</a:t>
            </a:r>
          </a:p>
        </p:txBody>
      </p:sp>
      <p:pic>
        <p:nvPicPr>
          <p:cNvPr id="2" name="Picture 1"/>
          <p:cNvPicPr>
            <a:picLocks noChangeAspect="1"/>
          </p:cNvPicPr>
          <p:nvPr/>
        </p:nvPicPr>
        <p:blipFill>
          <a:blip r:embed="rId2"/>
          <a:stretch>
            <a:fillRect/>
          </a:stretch>
        </p:blipFill>
        <p:spPr>
          <a:xfrm>
            <a:off x="381000" y="1055055"/>
            <a:ext cx="8458200" cy="5754580"/>
          </a:xfrm>
          <a:prstGeom prst="rect">
            <a:avLst/>
          </a:prstGeom>
        </p:spPr>
      </p:pic>
    </p:spTree>
    <p:extLst>
      <p:ext uri="{BB962C8B-B14F-4D97-AF65-F5344CB8AC3E}">
        <p14:creationId xmlns:p14="http://schemas.microsoft.com/office/powerpoint/2010/main" val="4224532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05812"/>
            <a:ext cx="8991600" cy="5573741"/>
          </a:xfrm>
          <a:prstGeom prst="rect">
            <a:avLst/>
          </a:prstGeom>
        </p:spPr>
      </p:pic>
      <p:sp>
        <p:nvSpPr>
          <p:cNvPr id="3" name="TextBox 2"/>
          <p:cNvSpPr txBox="1"/>
          <p:nvPr/>
        </p:nvSpPr>
        <p:spPr>
          <a:xfrm>
            <a:off x="228600" y="6479553"/>
            <a:ext cx="7696200" cy="369332"/>
          </a:xfrm>
          <a:prstGeom prst="rect">
            <a:avLst/>
          </a:prstGeom>
          <a:noFill/>
        </p:spPr>
        <p:txBody>
          <a:bodyPr wrap="square" rtlCol="0">
            <a:spAutoFit/>
          </a:bodyPr>
          <a:lstStyle/>
          <a:p>
            <a:r>
              <a:rPr lang="en-US" dirty="0"/>
              <a:t>Embedded documents can be either contractual or supplemental</a:t>
            </a:r>
          </a:p>
        </p:txBody>
      </p:sp>
      <p:sp>
        <p:nvSpPr>
          <p:cNvPr id="6" name="Title 1"/>
          <p:cNvSpPr txBox="1">
            <a:spLocks/>
          </p:cNvSpPr>
          <p:nvPr/>
        </p:nvSpPr>
        <p:spPr>
          <a:xfrm>
            <a:off x="304800" y="304800"/>
            <a:ext cx="8229600" cy="8085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b="1" kern="1200">
                <a:solidFill>
                  <a:srgbClr val="414142"/>
                </a:solidFill>
                <a:latin typeface="Arial" panose="020B0604020202020204" pitchFamily="34" charset="0"/>
                <a:ea typeface="+mj-ea"/>
                <a:cs typeface="Arial" panose="020B0604020202020204" pitchFamily="34" charset="0"/>
              </a:defRPr>
            </a:lvl1pPr>
          </a:lstStyle>
          <a:p>
            <a:r>
              <a:rPr lang="en-US" sz="3200" dirty="0"/>
              <a:t>Embedded Documents - Example</a:t>
            </a:r>
          </a:p>
        </p:txBody>
      </p:sp>
    </p:spTree>
    <p:extLst>
      <p:ext uri="{BB962C8B-B14F-4D97-AF65-F5344CB8AC3E}">
        <p14:creationId xmlns:p14="http://schemas.microsoft.com/office/powerpoint/2010/main" val="2589100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04800" y="463553"/>
            <a:ext cx="8229600" cy="808567"/>
          </a:xfrm>
        </p:spPr>
        <p:txBody>
          <a:bodyPr>
            <a:normAutofit/>
          </a:bodyPr>
          <a:lstStyle/>
          <a:p>
            <a:r>
              <a:rPr lang="en-US" sz="3200" dirty="0"/>
              <a:t>Embedded Documents - Example</a:t>
            </a:r>
          </a:p>
        </p:txBody>
      </p:sp>
      <p:pic>
        <p:nvPicPr>
          <p:cNvPr id="2" name="Picture 1"/>
          <p:cNvPicPr>
            <a:picLocks noChangeAspect="1"/>
          </p:cNvPicPr>
          <p:nvPr/>
        </p:nvPicPr>
        <p:blipFill>
          <a:blip r:embed="rId2"/>
          <a:stretch>
            <a:fillRect/>
          </a:stretch>
        </p:blipFill>
        <p:spPr>
          <a:xfrm>
            <a:off x="-914400" y="2324100"/>
            <a:ext cx="6908376" cy="4800600"/>
          </a:xfrm>
          <a:prstGeom prst="rect">
            <a:avLst/>
          </a:prstGeom>
        </p:spPr>
      </p:pic>
      <p:pic>
        <p:nvPicPr>
          <p:cNvPr id="3" name="Picture 2"/>
          <p:cNvPicPr>
            <a:picLocks noChangeAspect="1"/>
          </p:cNvPicPr>
          <p:nvPr/>
        </p:nvPicPr>
        <p:blipFill>
          <a:blip r:embed="rId3"/>
          <a:stretch>
            <a:fillRect/>
          </a:stretch>
        </p:blipFill>
        <p:spPr>
          <a:xfrm>
            <a:off x="5486400" y="1143000"/>
            <a:ext cx="3496057" cy="2362200"/>
          </a:xfrm>
          <a:prstGeom prst="rect">
            <a:avLst/>
          </a:prstGeom>
          <a:ln w="57150">
            <a:solidFill>
              <a:srgbClr val="FF0000"/>
            </a:solidFill>
          </a:ln>
        </p:spPr>
      </p:pic>
      <p:cxnSp>
        <p:nvCxnSpPr>
          <p:cNvPr id="10" name="Straight Connector 9"/>
          <p:cNvCxnSpPr/>
          <p:nvPr/>
        </p:nvCxnSpPr>
        <p:spPr>
          <a:xfrm flipV="1">
            <a:off x="4191000" y="2895600"/>
            <a:ext cx="1295400" cy="60960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5548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7" y="718810"/>
            <a:ext cx="9144000" cy="830997"/>
          </a:xfrm>
          <a:prstGeom prst="rect">
            <a:avLst/>
          </a:prstGeom>
          <a:noFill/>
        </p:spPr>
        <p:txBody>
          <a:bodyPr wrap="square" rtlCol="0">
            <a:spAutoFit/>
          </a:bodyPr>
          <a:lstStyle/>
          <a:p>
            <a:pPr algn="ctr"/>
            <a:r>
              <a:rPr lang="en-US" sz="2400" dirty="0"/>
              <a:t>How will the models be reviewed by bidders prior to</a:t>
            </a:r>
          </a:p>
          <a:p>
            <a:pPr algn="ctr"/>
            <a:r>
              <a:rPr lang="en-US" sz="2400" dirty="0"/>
              <a:t>the letting or by outside agencies?</a:t>
            </a:r>
          </a:p>
        </p:txBody>
      </p:sp>
      <p:sp>
        <p:nvSpPr>
          <p:cNvPr id="5" name="TextBox 4"/>
          <p:cNvSpPr txBox="1"/>
          <p:nvPr/>
        </p:nvSpPr>
        <p:spPr>
          <a:xfrm>
            <a:off x="0" y="2057400"/>
            <a:ext cx="8991600" cy="646331"/>
          </a:xfrm>
          <a:prstGeom prst="rect">
            <a:avLst/>
          </a:prstGeom>
          <a:noFill/>
        </p:spPr>
        <p:txBody>
          <a:bodyPr wrap="square" rtlCol="0">
            <a:spAutoFit/>
          </a:bodyPr>
          <a:lstStyle/>
          <a:p>
            <a:pPr algn="ctr"/>
            <a:r>
              <a:rPr lang="en-US" dirty="0"/>
              <a:t>Bentley View is a free CADD viewing software that is available online.  </a:t>
            </a:r>
          </a:p>
          <a:p>
            <a:pPr algn="ctr"/>
            <a:r>
              <a:rPr lang="en-US" dirty="0"/>
              <a:t>Any contractor/fabricator can access the contract models for free.</a:t>
            </a:r>
          </a:p>
        </p:txBody>
      </p:sp>
      <p:pic>
        <p:nvPicPr>
          <p:cNvPr id="3" name="Picture 2"/>
          <p:cNvPicPr>
            <a:picLocks noChangeAspect="1"/>
          </p:cNvPicPr>
          <p:nvPr/>
        </p:nvPicPr>
        <p:blipFill>
          <a:blip r:embed="rId3"/>
          <a:stretch>
            <a:fillRect/>
          </a:stretch>
        </p:blipFill>
        <p:spPr>
          <a:xfrm>
            <a:off x="2286000" y="3196046"/>
            <a:ext cx="6857143" cy="1171429"/>
          </a:xfrm>
          <a:prstGeom prst="rect">
            <a:avLst/>
          </a:prstGeom>
        </p:spPr>
      </p:pic>
      <p:pic>
        <p:nvPicPr>
          <p:cNvPr id="8" name="Picture 7"/>
          <p:cNvPicPr>
            <a:picLocks noChangeAspect="1"/>
          </p:cNvPicPr>
          <p:nvPr/>
        </p:nvPicPr>
        <p:blipFill>
          <a:blip r:embed="rId4"/>
          <a:stretch>
            <a:fillRect/>
          </a:stretch>
        </p:blipFill>
        <p:spPr>
          <a:xfrm>
            <a:off x="0" y="2703731"/>
            <a:ext cx="3307208" cy="2081459"/>
          </a:xfrm>
          <a:prstGeom prst="rect">
            <a:avLst/>
          </a:prstGeom>
        </p:spPr>
      </p:pic>
      <p:pic>
        <p:nvPicPr>
          <p:cNvPr id="2" name="Picture 1"/>
          <p:cNvPicPr>
            <a:picLocks noChangeAspect="1"/>
          </p:cNvPicPr>
          <p:nvPr/>
        </p:nvPicPr>
        <p:blipFill>
          <a:blip r:embed="rId5"/>
          <a:stretch>
            <a:fillRect/>
          </a:stretch>
        </p:blipFill>
        <p:spPr>
          <a:xfrm>
            <a:off x="0" y="5136161"/>
            <a:ext cx="9144000" cy="1512876"/>
          </a:xfrm>
          <a:prstGeom prst="rect">
            <a:avLst/>
          </a:prstGeom>
        </p:spPr>
      </p:pic>
    </p:spTree>
    <p:extLst>
      <p:ext uri="{BB962C8B-B14F-4D97-AF65-F5344CB8AC3E}">
        <p14:creationId xmlns:p14="http://schemas.microsoft.com/office/powerpoint/2010/main" val="1586147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4236" y="2034853"/>
            <a:ext cx="2305050" cy="2867025"/>
          </a:xfrm>
          <a:prstGeom prst="rect">
            <a:avLst/>
          </a:prstGeom>
        </p:spPr>
      </p:pic>
      <p:sp>
        <p:nvSpPr>
          <p:cNvPr id="2" name="Rectangle 1"/>
          <p:cNvSpPr/>
          <p:nvPr/>
        </p:nvSpPr>
        <p:spPr>
          <a:xfrm>
            <a:off x="578031" y="1090006"/>
            <a:ext cx="7543800" cy="1154162"/>
          </a:xfrm>
          <a:prstGeom prst="rect">
            <a:avLst/>
          </a:prstGeom>
        </p:spPr>
        <p:txBody>
          <a:bodyPr wrap="square">
            <a:spAutoFit/>
          </a:bodyPr>
          <a:lstStyle/>
          <a:p>
            <a:pPr marL="342900" indent="-342900">
              <a:lnSpc>
                <a:spcPct val="115000"/>
              </a:lnSpc>
              <a:buFont typeface="Arial" panose="020B0604020202020204" pitchFamily="34" charset="0"/>
              <a:buChar char="•"/>
            </a:pPr>
            <a:r>
              <a:rPr lang="en-US" sz="2000" dirty="0">
                <a:latin typeface="Arial" panose="020B0604020202020204" pitchFamily="34" charset="0"/>
                <a:ea typeface="Calibri" panose="020F0502020204030204" pitchFamily="34" charset="0"/>
                <a:cs typeface="Arial" panose="020B0604020202020204" pitchFamily="34" charset="0"/>
              </a:rPr>
              <a:t>Specify </a:t>
            </a:r>
            <a:r>
              <a:rPr lang="en-US" sz="2000" u="sng" dirty="0">
                <a:latin typeface="Arial" panose="020B0604020202020204" pitchFamily="34" charset="0"/>
                <a:ea typeface="Calibri" panose="020F0502020204030204" pitchFamily="34" charset="0"/>
                <a:cs typeface="Arial" panose="020B0604020202020204" pitchFamily="34" charset="0"/>
              </a:rPr>
              <a:t>contractual work </a:t>
            </a:r>
            <a:r>
              <a:rPr lang="en-US" sz="2000" dirty="0">
                <a:latin typeface="Arial" panose="020B0604020202020204" pitchFamily="34" charset="0"/>
                <a:ea typeface="Calibri" panose="020F0502020204030204" pitchFamily="34" charset="0"/>
                <a:cs typeface="Arial" panose="020B0604020202020204" pitchFamily="34" charset="0"/>
              </a:rPr>
              <a:t>with relevant 3D </a:t>
            </a:r>
            <a:r>
              <a:rPr lang="en-US" sz="2000" dirty="0" err="1">
                <a:latin typeface="Arial" panose="020B0604020202020204" pitchFamily="34" charset="0"/>
                <a:ea typeface="Calibri" panose="020F0502020204030204" pitchFamily="34" charset="0"/>
                <a:cs typeface="Arial" panose="020B0604020202020204" pitchFamily="34" charset="0"/>
              </a:rPr>
              <a:t>CADD</a:t>
            </a:r>
            <a:r>
              <a:rPr lang="en-US" sz="2000" dirty="0">
                <a:latin typeface="Arial" panose="020B0604020202020204" pitchFamily="34" charset="0"/>
                <a:ea typeface="Calibri" panose="020F0502020204030204" pitchFamily="34" charset="0"/>
                <a:cs typeface="Arial" panose="020B0604020202020204" pitchFamily="34" charset="0"/>
              </a:rPr>
              <a:t> models</a:t>
            </a:r>
          </a:p>
          <a:p>
            <a:pPr>
              <a:lnSpc>
                <a:spcPct val="115000"/>
              </a:lnSpc>
            </a:pPr>
            <a:r>
              <a:rPr lang="en-US" sz="2000" dirty="0">
                <a:latin typeface="Arial" panose="020B0604020202020204" pitchFamily="34" charset="0"/>
                <a:ea typeface="Calibri" panose="020F0502020204030204" pitchFamily="34" charset="0"/>
                <a:cs typeface="Arial" panose="020B0604020202020204" pitchFamily="34" charset="0"/>
              </a:rPr>
              <a:t>     or electronic information </a:t>
            </a:r>
          </a:p>
          <a:p>
            <a:pPr marL="342900" indent="-342900">
              <a:lnSpc>
                <a:spcPct val="115000"/>
              </a:lnSpc>
              <a:buFont typeface="Arial" panose="020B0604020202020204" pitchFamily="34" charset="0"/>
              <a:buChar char="•"/>
            </a:pPr>
            <a:r>
              <a:rPr lang="en-US" sz="2000" dirty="0">
                <a:latin typeface="Arial" panose="020B0604020202020204" pitchFamily="34" charset="0"/>
                <a:ea typeface="Calibri" panose="020F0502020204030204" pitchFamily="34" charset="0"/>
                <a:cs typeface="Arial" panose="020B0604020202020204" pitchFamily="34" charset="0"/>
              </a:rPr>
              <a:t>Reduce or eliminate corresponding 2D plans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2834" y="2012327"/>
            <a:ext cx="1924050" cy="2565400"/>
          </a:xfrm>
          <a:prstGeom prst="rect">
            <a:avLst/>
          </a:prstGeom>
        </p:spPr>
      </p:pic>
      <p:sp>
        <p:nvSpPr>
          <p:cNvPr id="5" name="Arrow: Right 4"/>
          <p:cNvSpPr/>
          <p:nvPr/>
        </p:nvSpPr>
        <p:spPr>
          <a:xfrm>
            <a:off x="2237015" y="3199610"/>
            <a:ext cx="4419600" cy="579119"/>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766752" y="3829694"/>
            <a:ext cx="4889863" cy="923330"/>
          </a:xfrm>
          <a:prstGeom prst="rect">
            <a:avLst/>
          </a:prstGeom>
          <a:noFill/>
        </p:spPr>
        <p:txBody>
          <a:bodyPr wrap="square" rtlCol="0">
            <a:spAutoFit/>
          </a:bodyPr>
          <a:lstStyle/>
          <a:p>
            <a:pPr algn="ctr"/>
            <a:r>
              <a:rPr lang="en-US" dirty="0"/>
              <a:t>By providing all the information that is traditionally contained in the 2D plans with 3D models, the 2D plans become unnecessary</a:t>
            </a:r>
          </a:p>
        </p:txBody>
      </p:sp>
      <p:sp>
        <p:nvSpPr>
          <p:cNvPr id="7" name="TextBox 6"/>
          <p:cNvSpPr txBox="1"/>
          <p:nvPr/>
        </p:nvSpPr>
        <p:spPr>
          <a:xfrm>
            <a:off x="0" y="533400"/>
            <a:ext cx="9144000" cy="587853"/>
          </a:xfrm>
          <a:prstGeom prst="rect">
            <a:avLst/>
          </a:prstGeom>
          <a:noFill/>
        </p:spPr>
        <p:txBody>
          <a:bodyPr wrap="square" rtlCol="0">
            <a:spAutoFit/>
          </a:bodyPr>
          <a:lstStyle/>
          <a:p>
            <a:pPr algn="ctr">
              <a:lnSpc>
                <a:spcPct val="115000"/>
              </a:lnSpc>
            </a:pPr>
            <a:r>
              <a:rPr lang="en-US" sz="2800" b="1" dirty="0">
                <a:ea typeface="Calibri" panose="020F0502020204030204" pitchFamily="34" charset="0"/>
                <a:cs typeface="Times New Roman" panose="02020603050405020304" pitchFamily="18" charset="0"/>
              </a:rPr>
              <a:t>What is Model Based Contracting?</a:t>
            </a:r>
          </a:p>
        </p:txBody>
      </p:sp>
      <p:pic>
        <p:nvPicPr>
          <p:cNvPr id="9" name="Picture 8"/>
          <p:cNvPicPr>
            <a:picLocks noChangeAspect="1"/>
          </p:cNvPicPr>
          <p:nvPr/>
        </p:nvPicPr>
        <p:blipFill>
          <a:blip r:embed="rId4"/>
          <a:stretch>
            <a:fillRect/>
          </a:stretch>
        </p:blipFill>
        <p:spPr>
          <a:xfrm>
            <a:off x="2039780" y="4951056"/>
            <a:ext cx="1475422" cy="1905000"/>
          </a:xfrm>
          <a:prstGeom prst="rect">
            <a:avLst/>
          </a:prstGeom>
        </p:spPr>
      </p:pic>
      <p:pic>
        <p:nvPicPr>
          <p:cNvPr id="10" name="Picture 9"/>
          <p:cNvPicPr>
            <a:picLocks noChangeAspect="1"/>
          </p:cNvPicPr>
          <p:nvPr/>
        </p:nvPicPr>
        <p:blipFill>
          <a:blip r:embed="rId5"/>
          <a:stretch>
            <a:fillRect/>
          </a:stretch>
        </p:blipFill>
        <p:spPr>
          <a:xfrm>
            <a:off x="4420689" y="5098436"/>
            <a:ext cx="2450375" cy="1580965"/>
          </a:xfrm>
          <a:prstGeom prst="rect">
            <a:avLst/>
          </a:prstGeom>
        </p:spPr>
      </p:pic>
      <p:cxnSp>
        <p:nvCxnSpPr>
          <p:cNvPr id="12" name="Straight Connector 11"/>
          <p:cNvCxnSpPr/>
          <p:nvPr/>
        </p:nvCxnSpPr>
        <p:spPr>
          <a:xfrm>
            <a:off x="1143000" y="5181600"/>
            <a:ext cx="0" cy="838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143000" y="6017623"/>
            <a:ext cx="810987"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657600" y="6017623"/>
            <a:ext cx="69233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7086600" y="5888918"/>
            <a:ext cx="768259" cy="1463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7854859" y="4724401"/>
            <a:ext cx="0" cy="116451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548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33400"/>
            <a:ext cx="9144000" cy="523220"/>
          </a:xfrm>
          <a:prstGeom prst="rect">
            <a:avLst/>
          </a:prstGeom>
          <a:noFill/>
        </p:spPr>
        <p:txBody>
          <a:bodyPr wrap="square" rtlCol="0">
            <a:spAutoFit/>
          </a:bodyPr>
          <a:lstStyle/>
          <a:p>
            <a:pPr algn="ctr"/>
            <a:r>
              <a:rPr lang="en-US" sz="2800" dirty="0"/>
              <a:t>Model Ownership</a:t>
            </a:r>
          </a:p>
        </p:txBody>
      </p:sp>
      <p:sp>
        <p:nvSpPr>
          <p:cNvPr id="4" name="TextBox 3"/>
          <p:cNvSpPr txBox="1"/>
          <p:nvPr/>
        </p:nvSpPr>
        <p:spPr>
          <a:xfrm>
            <a:off x="0" y="1333290"/>
            <a:ext cx="9144000" cy="400110"/>
          </a:xfrm>
          <a:prstGeom prst="rect">
            <a:avLst/>
          </a:prstGeom>
          <a:noFill/>
        </p:spPr>
        <p:txBody>
          <a:bodyPr wrap="square" rtlCol="0">
            <a:spAutoFit/>
          </a:bodyPr>
          <a:lstStyle/>
          <a:p>
            <a:pPr algn="ctr"/>
            <a:r>
              <a:rPr lang="en-US" sz="2000" i="1" dirty="0"/>
              <a:t>Who owns the 3D model?</a:t>
            </a:r>
          </a:p>
        </p:txBody>
      </p:sp>
      <p:sp>
        <p:nvSpPr>
          <p:cNvPr id="5" name="TextBox 4"/>
          <p:cNvSpPr txBox="1"/>
          <p:nvPr/>
        </p:nvSpPr>
        <p:spPr>
          <a:xfrm>
            <a:off x="1142999" y="1885597"/>
            <a:ext cx="7543801" cy="1323439"/>
          </a:xfrm>
          <a:prstGeom prst="rect">
            <a:avLst/>
          </a:prstGeom>
          <a:noFill/>
        </p:spPr>
        <p:txBody>
          <a:bodyPr wrap="square" rtlCol="0">
            <a:spAutoFit/>
          </a:bodyPr>
          <a:lstStyle/>
          <a:p>
            <a:r>
              <a:rPr lang="en-US" sz="2000" dirty="0"/>
              <a:t>NYSDOT Designer retains ownership of model (Design-Bid-Build). The contractor is a user of the model.  They are not responsible for design changes.  Any amendments or field revisions needed will be the responsibility of the designer.  </a:t>
            </a:r>
          </a:p>
        </p:txBody>
      </p:sp>
      <p:pic>
        <p:nvPicPr>
          <p:cNvPr id="3" name="Picture 2"/>
          <p:cNvPicPr>
            <a:picLocks noChangeAspect="1"/>
          </p:cNvPicPr>
          <p:nvPr/>
        </p:nvPicPr>
        <p:blipFill>
          <a:blip r:embed="rId3"/>
          <a:stretch>
            <a:fillRect/>
          </a:stretch>
        </p:blipFill>
        <p:spPr>
          <a:xfrm>
            <a:off x="381000" y="4267200"/>
            <a:ext cx="4648200" cy="2365355"/>
          </a:xfrm>
          <a:prstGeom prst="rect">
            <a:avLst/>
          </a:prstGeom>
        </p:spPr>
      </p:pic>
      <p:sp>
        <p:nvSpPr>
          <p:cNvPr id="6" name="TextBox 5"/>
          <p:cNvSpPr txBox="1"/>
          <p:nvPr/>
        </p:nvSpPr>
        <p:spPr>
          <a:xfrm>
            <a:off x="27039" y="3516868"/>
            <a:ext cx="8583561" cy="400110"/>
          </a:xfrm>
          <a:prstGeom prst="rect">
            <a:avLst/>
          </a:prstGeom>
          <a:noFill/>
        </p:spPr>
        <p:txBody>
          <a:bodyPr wrap="square" rtlCol="0">
            <a:spAutoFit/>
          </a:bodyPr>
          <a:lstStyle/>
          <a:p>
            <a:pPr algn="ctr"/>
            <a:r>
              <a:rPr lang="en-US" sz="2000" dirty="0"/>
              <a:t>In Short : No changes to the current process!</a:t>
            </a:r>
          </a:p>
        </p:txBody>
      </p:sp>
    </p:spTree>
    <p:extLst>
      <p:ext uri="{BB962C8B-B14F-4D97-AF65-F5344CB8AC3E}">
        <p14:creationId xmlns:p14="http://schemas.microsoft.com/office/powerpoint/2010/main" val="1620772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7800" y="1219200"/>
            <a:ext cx="9144000" cy="3170099"/>
          </a:xfrm>
          <a:prstGeom prst="rect">
            <a:avLst/>
          </a:prstGeom>
          <a:noFill/>
        </p:spPr>
        <p:txBody>
          <a:bodyPr wrap="square" rtlCol="0">
            <a:spAutoFit/>
          </a:bodyPr>
          <a:lstStyle/>
          <a:p>
            <a:r>
              <a:rPr lang="en-US" sz="2000" dirty="0"/>
              <a:t>Training will be provided to:</a:t>
            </a:r>
          </a:p>
          <a:p>
            <a:pPr marL="342900" indent="-342900">
              <a:buFont typeface="Arial" panose="020B0604020202020204" pitchFamily="34" charset="0"/>
              <a:buChar char="•"/>
            </a:pPr>
            <a:r>
              <a:rPr lang="en-US" sz="2000" dirty="0"/>
              <a:t>Design Reviewers (NYSDOT and FHWA)</a:t>
            </a:r>
          </a:p>
          <a:p>
            <a:pPr marL="342900" indent="-342900">
              <a:buFont typeface="Arial" panose="020B0604020202020204" pitchFamily="34" charset="0"/>
              <a:buChar char="•"/>
            </a:pPr>
            <a:r>
              <a:rPr lang="en-US" sz="2000" dirty="0"/>
              <a:t>Construction Inspection Staff – Staff will be trained the </a:t>
            </a:r>
          </a:p>
          <a:p>
            <a:r>
              <a:rPr lang="en-US" sz="2000" dirty="0"/>
              <a:t>     winter prior to project start</a:t>
            </a:r>
          </a:p>
          <a:p>
            <a:pPr marL="342900" indent="-342900">
              <a:buFont typeface="Arial" panose="020B0604020202020204" pitchFamily="34" charset="0"/>
              <a:buChar char="•"/>
            </a:pPr>
            <a:r>
              <a:rPr lang="en-US" sz="2000" dirty="0"/>
              <a:t>Contractor</a:t>
            </a:r>
          </a:p>
          <a:p>
            <a:pPr marL="800100" lvl="1" indent="-342900">
              <a:buFont typeface="Arial" panose="020B0604020202020204" pitchFamily="34" charset="0"/>
              <a:buChar char="•"/>
            </a:pPr>
            <a:r>
              <a:rPr lang="en-US" sz="2000" dirty="0"/>
              <a:t>Outreach to </a:t>
            </a:r>
            <a:r>
              <a:rPr lang="en-US" sz="2000" dirty="0" err="1"/>
              <a:t>AGC</a:t>
            </a:r>
            <a:r>
              <a:rPr lang="en-US" sz="2000" dirty="0"/>
              <a:t> prior to letting (4 information meetings)</a:t>
            </a:r>
          </a:p>
          <a:p>
            <a:pPr marL="800100" lvl="1" indent="-342900">
              <a:buFont typeface="Arial" panose="020B0604020202020204" pitchFamily="34" charset="0"/>
              <a:buChar char="•"/>
            </a:pPr>
            <a:r>
              <a:rPr lang="en-US" sz="2000" dirty="0"/>
              <a:t>Pre-Bid meeting</a:t>
            </a:r>
          </a:p>
          <a:p>
            <a:pPr marL="800100" lvl="1" indent="-342900">
              <a:buFont typeface="Arial" panose="020B0604020202020204" pitchFamily="34" charset="0"/>
              <a:buChar char="•"/>
            </a:pPr>
            <a:r>
              <a:rPr lang="en-US" sz="2000" dirty="0"/>
              <a:t>Partnering Item to be included in contract</a:t>
            </a:r>
          </a:p>
          <a:p>
            <a:pPr marL="800100" lvl="1" indent="-342900">
              <a:buFont typeface="Arial" panose="020B0604020202020204" pitchFamily="34" charset="0"/>
              <a:buChar char="•"/>
            </a:pPr>
            <a:r>
              <a:rPr lang="en-US" sz="2000" dirty="0"/>
              <a:t>Training/coordination after letting as needed</a:t>
            </a:r>
          </a:p>
          <a:p>
            <a:pPr lvl="1"/>
            <a:endParaRPr lang="en-US" sz="2000" dirty="0"/>
          </a:p>
        </p:txBody>
      </p:sp>
      <p:sp>
        <p:nvSpPr>
          <p:cNvPr id="6" name="TextBox 5"/>
          <p:cNvSpPr txBox="1"/>
          <p:nvPr/>
        </p:nvSpPr>
        <p:spPr>
          <a:xfrm>
            <a:off x="0" y="457200"/>
            <a:ext cx="9144000" cy="523220"/>
          </a:xfrm>
          <a:prstGeom prst="rect">
            <a:avLst/>
          </a:prstGeom>
          <a:noFill/>
        </p:spPr>
        <p:txBody>
          <a:bodyPr wrap="square" rtlCol="0">
            <a:spAutoFit/>
          </a:bodyPr>
          <a:lstStyle/>
          <a:p>
            <a:pPr algn="ctr"/>
            <a:r>
              <a:rPr lang="en-US" sz="2800" dirty="0"/>
              <a:t>Training - Outreach</a:t>
            </a:r>
          </a:p>
        </p:txBody>
      </p:sp>
      <p:pic>
        <p:nvPicPr>
          <p:cNvPr id="8" name="Picture 7"/>
          <p:cNvPicPr>
            <a:picLocks noChangeAspect="1"/>
          </p:cNvPicPr>
          <p:nvPr/>
        </p:nvPicPr>
        <p:blipFill>
          <a:blip r:embed="rId3"/>
          <a:stretch>
            <a:fillRect/>
          </a:stretch>
        </p:blipFill>
        <p:spPr>
          <a:xfrm>
            <a:off x="0" y="4619006"/>
            <a:ext cx="5600700" cy="2085975"/>
          </a:xfrm>
          <a:prstGeom prst="rect">
            <a:avLst/>
          </a:prstGeom>
        </p:spPr>
      </p:pic>
    </p:spTree>
    <p:extLst>
      <p:ext uri="{BB962C8B-B14F-4D97-AF65-F5344CB8AC3E}">
        <p14:creationId xmlns:p14="http://schemas.microsoft.com/office/powerpoint/2010/main" val="15357055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76400"/>
            <a:ext cx="9144000" cy="523220"/>
          </a:xfrm>
          <a:prstGeom prst="rect">
            <a:avLst/>
          </a:prstGeom>
          <a:noFill/>
        </p:spPr>
        <p:txBody>
          <a:bodyPr wrap="square" rtlCol="0">
            <a:spAutoFit/>
          </a:bodyPr>
          <a:lstStyle/>
          <a:p>
            <a:pPr algn="ctr"/>
            <a:r>
              <a:rPr lang="en-US" sz="2800" dirty="0"/>
              <a:t>Questions and Discussion</a:t>
            </a:r>
          </a:p>
        </p:txBody>
      </p:sp>
      <p:pic>
        <p:nvPicPr>
          <p:cNvPr id="3" name="Picture 2"/>
          <p:cNvPicPr>
            <a:picLocks noChangeAspect="1"/>
          </p:cNvPicPr>
          <p:nvPr/>
        </p:nvPicPr>
        <p:blipFill>
          <a:blip r:embed="rId3"/>
          <a:stretch>
            <a:fillRect/>
          </a:stretch>
        </p:blipFill>
        <p:spPr>
          <a:xfrm>
            <a:off x="3048000" y="2667000"/>
            <a:ext cx="2852438" cy="2937501"/>
          </a:xfrm>
          <a:prstGeom prst="rect">
            <a:avLst/>
          </a:prstGeom>
        </p:spPr>
      </p:pic>
    </p:spTree>
    <p:extLst>
      <p:ext uri="{BB962C8B-B14F-4D97-AF65-F5344CB8AC3E}">
        <p14:creationId xmlns:p14="http://schemas.microsoft.com/office/powerpoint/2010/main" val="2348953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81000"/>
            <a:ext cx="9144000" cy="749808"/>
          </a:xfrm>
          <a:prstGeom prst="rect">
            <a:avLst/>
          </a:prstGeom>
        </p:spPr>
      </p:pic>
      <p:pic>
        <p:nvPicPr>
          <p:cNvPr id="8" name="Picture 7"/>
          <p:cNvPicPr>
            <a:picLocks noChangeAspect="1"/>
          </p:cNvPicPr>
          <p:nvPr/>
        </p:nvPicPr>
        <p:blipFill>
          <a:blip r:embed="rId4"/>
          <a:stretch>
            <a:fillRect/>
          </a:stretch>
        </p:blipFill>
        <p:spPr>
          <a:xfrm>
            <a:off x="838200" y="904329"/>
            <a:ext cx="7029081" cy="5940608"/>
          </a:xfrm>
          <a:prstGeom prst="rect">
            <a:avLst/>
          </a:prstGeom>
        </p:spPr>
      </p:pic>
      <p:sp>
        <p:nvSpPr>
          <p:cNvPr id="2" name="Rectangle 1">
            <a:extLst>
              <a:ext uri="{FF2B5EF4-FFF2-40B4-BE49-F238E27FC236}">
                <a16:creationId xmlns:a16="http://schemas.microsoft.com/office/drawing/2014/main" id="{F6781D36-FA44-4785-A193-FE1DC8AB2A34}"/>
              </a:ext>
            </a:extLst>
          </p:cNvPr>
          <p:cNvSpPr/>
          <p:nvPr/>
        </p:nvSpPr>
        <p:spPr>
          <a:xfrm>
            <a:off x="1371600" y="5486400"/>
            <a:ext cx="2743200" cy="1219200"/>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48582611-112E-4743-84CA-3C51BD40AB93}"/>
              </a:ext>
            </a:extLst>
          </p:cNvPr>
          <p:cNvSpPr txBox="1"/>
          <p:nvPr/>
        </p:nvSpPr>
        <p:spPr>
          <a:xfrm>
            <a:off x="1534078" y="5524500"/>
            <a:ext cx="3371481" cy="1077218"/>
          </a:xfrm>
          <a:prstGeom prst="rect">
            <a:avLst/>
          </a:prstGeom>
          <a:noFill/>
        </p:spPr>
        <p:txBody>
          <a:bodyPr wrap="square" rtlCol="0">
            <a:spAutoFit/>
          </a:bodyPr>
          <a:lstStyle/>
          <a:p>
            <a:r>
              <a:rPr lang="en-US" sz="1600" dirty="0"/>
              <a:t>Project Location</a:t>
            </a:r>
          </a:p>
          <a:p>
            <a:r>
              <a:rPr lang="en-US" sz="1600" dirty="0"/>
              <a:t>Town of Shandaken</a:t>
            </a:r>
          </a:p>
          <a:p>
            <a:r>
              <a:rPr lang="en-US" sz="1600" dirty="0"/>
              <a:t>Rt. 28. over Esopus Creek</a:t>
            </a:r>
          </a:p>
          <a:p>
            <a:r>
              <a:rPr lang="en-US" sz="1600" dirty="0"/>
              <a:t>Catskill Mountains</a:t>
            </a:r>
          </a:p>
        </p:txBody>
      </p:sp>
    </p:spTree>
    <p:extLst>
      <p:ext uri="{BB962C8B-B14F-4D97-AF65-F5344CB8AC3E}">
        <p14:creationId xmlns:p14="http://schemas.microsoft.com/office/powerpoint/2010/main" val="3736091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75" y="914400"/>
            <a:ext cx="9144000" cy="400110"/>
          </a:xfrm>
          <a:prstGeom prst="rect">
            <a:avLst/>
          </a:prstGeom>
          <a:noFill/>
        </p:spPr>
        <p:txBody>
          <a:bodyPr wrap="square" rtlCol="0">
            <a:spAutoFit/>
          </a:bodyPr>
          <a:lstStyle/>
          <a:p>
            <a:pPr algn="ctr"/>
            <a:r>
              <a:rPr lang="en-US" sz="2000" dirty="0"/>
              <a:t>Pilot Project</a:t>
            </a:r>
          </a:p>
        </p:txBody>
      </p:sp>
      <p:sp>
        <p:nvSpPr>
          <p:cNvPr id="4" name="TextBox 3"/>
          <p:cNvSpPr txBox="1"/>
          <p:nvPr/>
        </p:nvSpPr>
        <p:spPr>
          <a:xfrm>
            <a:off x="51928" y="3545700"/>
            <a:ext cx="3882868" cy="1754326"/>
          </a:xfrm>
          <a:prstGeom prst="rect">
            <a:avLst/>
          </a:prstGeom>
          <a:noFill/>
        </p:spPr>
        <p:txBody>
          <a:bodyPr wrap="square" rtlCol="0">
            <a:spAutoFit/>
          </a:bodyPr>
          <a:lstStyle/>
          <a:p>
            <a:r>
              <a:rPr lang="en-US" dirty="0"/>
              <a:t>Project is being designed completely with in-house staff</a:t>
            </a:r>
          </a:p>
          <a:p>
            <a:pPr marL="285750" indent="-285750">
              <a:buFont typeface="Arial" panose="020B0604020202020204" pitchFamily="34" charset="0"/>
              <a:buChar char="•"/>
            </a:pPr>
            <a:r>
              <a:rPr lang="en-US" dirty="0"/>
              <a:t>MO Structures Design Bureau</a:t>
            </a:r>
          </a:p>
          <a:p>
            <a:pPr marL="285750" indent="-285750">
              <a:buFont typeface="Arial" panose="020B0604020202020204" pitchFamily="34" charset="0"/>
              <a:buChar char="•"/>
            </a:pPr>
            <a:r>
              <a:rPr lang="en-US" dirty="0"/>
              <a:t>MO Design Services Bureau </a:t>
            </a:r>
          </a:p>
          <a:p>
            <a:endParaRPr lang="en-US" dirty="0"/>
          </a:p>
          <a:p>
            <a:endParaRPr lang="en-US" dirty="0"/>
          </a:p>
        </p:txBody>
      </p:sp>
      <p:pic>
        <p:nvPicPr>
          <p:cNvPr id="6" name="Picture 5"/>
          <p:cNvPicPr>
            <a:picLocks noChangeAspect="1"/>
          </p:cNvPicPr>
          <p:nvPr/>
        </p:nvPicPr>
        <p:blipFill>
          <a:blip r:embed="rId3"/>
          <a:stretch>
            <a:fillRect/>
          </a:stretch>
        </p:blipFill>
        <p:spPr>
          <a:xfrm>
            <a:off x="228600" y="433802"/>
            <a:ext cx="8839200" cy="749808"/>
          </a:xfrm>
          <a:prstGeom prst="rect">
            <a:avLst/>
          </a:prstGeom>
        </p:spPr>
      </p:pic>
      <p:sp>
        <p:nvSpPr>
          <p:cNvPr id="5" name="TextBox 4"/>
          <p:cNvSpPr txBox="1"/>
          <p:nvPr/>
        </p:nvSpPr>
        <p:spPr>
          <a:xfrm>
            <a:off x="51928" y="1183610"/>
            <a:ext cx="4449153" cy="2585323"/>
          </a:xfrm>
          <a:prstGeom prst="rect">
            <a:avLst/>
          </a:prstGeom>
          <a:noFill/>
        </p:spPr>
        <p:txBody>
          <a:bodyPr wrap="square" rtlCol="0">
            <a:spAutoFit/>
          </a:bodyPr>
          <a:lstStyle/>
          <a:p>
            <a:r>
              <a:rPr lang="en-US" u="sng" dirty="0"/>
              <a:t>Current Project Status</a:t>
            </a:r>
            <a:endParaRPr lang="en-US" dirty="0"/>
          </a:p>
          <a:p>
            <a:pPr marL="285750" indent="-285750">
              <a:buFont typeface="Arial" panose="020B0604020202020204" pitchFamily="34" charset="0"/>
              <a:buChar char="•"/>
            </a:pPr>
            <a:r>
              <a:rPr lang="en-US" dirty="0"/>
              <a:t>Advanced Detail Plans: June 2019</a:t>
            </a:r>
          </a:p>
          <a:p>
            <a:r>
              <a:rPr lang="en-US" dirty="0"/>
              <a:t>	(distributed last week)</a:t>
            </a:r>
          </a:p>
          <a:p>
            <a:pPr marL="285750" indent="-285750">
              <a:buFont typeface="Arial" panose="020B0604020202020204" pitchFamily="34" charset="0"/>
              <a:buChar char="•"/>
            </a:pPr>
            <a:r>
              <a:rPr lang="en-US" dirty="0"/>
              <a:t>PS&amp;E: September 2019</a:t>
            </a:r>
          </a:p>
          <a:p>
            <a:pPr marL="285750" indent="-285750">
              <a:buFont typeface="Arial" panose="020B0604020202020204" pitchFamily="34" charset="0"/>
              <a:buChar char="•"/>
            </a:pPr>
            <a:r>
              <a:rPr lang="en-US" dirty="0"/>
              <a:t>Pre-bid Meeting: December 2019</a:t>
            </a:r>
          </a:p>
          <a:p>
            <a:pPr marL="285750" indent="-285750">
              <a:buFont typeface="Arial" panose="020B0604020202020204" pitchFamily="34" charset="0"/>
              <a:buChar char="•"/>
            </a:pPr>
            <a:r>
              <a:rPr lang="en-US" dirty="0"/>
              <a:t>Letting: January 2020 (6 week ad)</a:t>
            </a:r>
          </a:p>
          <a:p>
            <a:pPr marL="285750" indent="-285750">
              <a:buFont typeface="Arial" panose="020B0604020202020204" pitchFamily="34" charset="0"/>
              <a:buChar char="•"/>
            </a:pPr>
            <a:r>
              <a:rPr lang="en-US" dirty="0"/>
              <a:t>Construction: 2020 and 2021</a:t>
            </a:r>
          </a:p>
          <a:p>
            <a:endParaRPr lang="en-US" dirty="0"/>
          </a:p>
          <a:p>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1314510"/>
            <a:ext cx="5226719" cy="5543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1928" y="5300026"/>
            <a:ext cx="6858000" cy="923330"/>
          </a:xfrm>
          <a:prstGeom prst="rect">
            <a:avLst/>
          </a:prstGeom>
          <a:noFill/>
        </p:spPr>
        <p:txBody>
          <a:bodyPr wrap="square" rtlCol="0">
            <a:spAutoFit/>
          </a:bodyPr>
          <a:lstStyle/>
          <a:p>
            <a:r>
              <a:rPr lang="en-US" dirty="0"/>
              <a:t>Existing Bridge – 4 spans – 335 </a:t>
            </a:r>
            <a:r>
              <a:rPr lang="en-US" dirty="0" err="1"/>
              <a:t>ft</a:t>
            </a:r>
            <a:r>
              <a:rPr lang="en-US" dirty="0"/>
              <a:t> long</a:t>
            </a:r>
          </a:p>
          <a:p>
            <a:r>
              <a:rPr lang="en-US" dirty="0"/>
              <a:t>Proposed Bridge – 5 spans – 801 </a:t>
            </a:r>
            <a:r>
              <a:rPr lang="en-US" dirty="0" err="1"/>
              <a:t>ft</a:t>
            </a:r>
            <a:r>
              <a:rPr lang="en-US" dirty="0"/>
              <a:t> long</a:t>
            </a:r>
          </a:p>
          <a:p>
            <a:endParaRPr lang="en-US" dirty="0"/>
          </a:p>
        </p:txBody>
      </p:sp>
    </p:spTree>
    <p:extLst>
      <p:ext uri="{BB962C8B-B14F-4D97-AF65-F5344CB8AC3E}">
        <p14:creationId xmlns:p14="http://schemas.microsoft.com/office/powerpoint/2010/main" val="2308013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33400"/>
            <a:ext cx="9144000" cy="800219"/>
          </a:xfrm>
          <a:prstGeom prst="rect">
            <a:avLst/>
          </a:prstGeom>
          <a:noFill/>
        </p:spPr>
        <p:txBody>
          <a:bodyPr wrap="square" rtlCol="0">
            <a:spAutoFit/>
          </a:bodyPr>
          <a:lstStyle/>
          <a:p>
            <a:pPr algn="ctr"/>
            <a:r>
              <a:rPr lang="en-US" sz="2800" b="1" dirty="0"/>
              <a:t>NYSDOT goals for Pilot Project:</a:t>
            </a:r>
          </a:p>
          <a:p>
            <a:pPr algn="ctr"/>
            <a:endParaRPr lang="en-US" dirty="0"/>
          </a:p>
        </p:txBody>
      </p:sp>
      <p:sp>
        <p:nvSpPr>
          <p:cNvPr id="4" name="TextBox 3"/>
          <p:cNvSpPr txBox="1"/>
          <p:nvPr/>
        </p:nvSpPr>
        <p:spPr>
          <a:xfrm>
            <a:off x="160243" y="1081422"/>
            <a:ext cx="9144000" cy="1692771"/>
          </a:xfrm>
          <a:prstGeom prst="rect">
            <a:avLst/>
          </a:prstGeom>
          <a:noFill/>
        </p:spPr>
        <p:txBody>
          <a:bodyPr wrap="square" rtlCol="0">
            <a:spAutoFit/>
          </a:bodyPr>
          <a:lstStyle/>
          <a:p>
            <a:endParaRPr lang="en-US" sz="800" dirty="0"/>
          </a:p>
          <a:p>
            <a:r>
              <a:rPr lang="en-US" sz="2400" dirty="0"/>
              <a:t>1.Create a process to include models as part of the legal contract documents for NYSDOT projects</a:t>
            </a:r>
          </a:p>
          <a:p>
            <a:r>
              <a:rPr lang="en-US" sz="2400" dirty="0"/>
              <a:t>2. Leverage technology to explore more efficient ways for NYSDOT to do business (design to construction)</a:t>
            </a:r>
          </a:p>
        </p:txBody>
      </p:sp>
      <p:sp>
        <p:nvSpPr>
          <p:cNvPr id="7" name="Arrow: Right 6"/>
          <p:cNvSpPr/>
          <p:nvPr/>
        </p:nvSpPr>
        <p:spPr>
          <a:xfrm>
            <a:off x="4113486" y="3652937"/>
            <a:ext cx="618757" cy="5143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stretch>
            <a:fillRect/>
          </a:stretch>
        </p:blipFill>
        <p:spPr>
          <a:xfrm>
            <a:off x="5067422" y="4747181"/>
            <a:ext cx="2248022" cy="1738932"/>
          </a:xfrm>
          <a:prstGeom prst="rect">
            <a:avLst/>
          </a:prstGeom>
        </p:spPr>
      </p:pic>
      <p:sp>
        <p:nvSpPr>
          <p:cNvPr id="11" name="Arrow: Right 10"/>
          <p:cNvSpPr/>
          <p:nvPr/>
        </p:nvSpPr>
        <p:spPr>
          <a:xfrm>
            <a:off x="4191000" y="5251355"/>
            <a:ext cx="626391" cy="543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4"/>
          <a:stretch>
            <a:fillRect/>
          </a:stretch>
        </p:blipFill>
        <p:spPr>
          <a:xfrm>
            <a:off x="5029200" y="3200400"/>
            <a:ext cx="2248022" cy="1510016"/>
          </a:xfrm>
          <a:prstGeom prst="rect">
            <a:avLst/>
          </a:prstGeom>
        </p:spPr>
      </p:pic>
      <p:pic>
        <p:nvPicPr>
          <p:cNvPr id="13" name="Picture 12"/>
          <p:cNvPicPr>
            <a:picLocks noChangeAspect="1"/>
          </p:cNvPicPr>
          <p:nvPr/>
        </p:nvPicPr>
        <p:blipFill>
          <a:blip r:embed="rId5"/>
          <a:stretch>
            <a:fillRect/>
          </a:stretch>
        </p:blipFill>
        <p:spPr>
          <a:xfrm>
            <a:off x="1670751" y="4752726"/>
            <a:ext cx="2291649" cy="1760442"/>
          </a:xfrm>
          <a:prstGeom prst="rect">
            <a:avLst/>
          </a:prstGeom>
        </p:spPr>
      </p:pic>
      <p:pic>
        <p:nvPicPr>
          <p:cNvPr id="14" name="Picture 13"/>
          <p:cNvPicPr>
            <a:picLocks noChangeAspect="1"/>
          </p:cNvPicPr>
          <p:nvPr/>
        </p:nvPicPr>
        <p:blipFill>
          <a:blip r:embed="rId6"/>
          <a:stretch>
            <a:fillRect/>
          </a:stretch>
        </p:blipFill>
        <p:spPr>
          <a:xfrm>
            <a:off x="1718547" y="3200400"/>
            <a:ext cx="2228553" cy="1470664"/>
          </a:xfrm>
          <a:prstGeom prst="rect">
            <a:avLst/>
          </a:prstGeom>
        </p:spPr>
      </p:pic>
    </p:spTree>
    <p:extLst>
      <p:ext uri="{BB962C8B-B14F-4D97-AF65-F5344CB8AC3E}">
        <p14:creationId xmlns:p14="http://schemas.microsoft.com/office/powerpoint/2010/main" val="3174997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2703" y="7391400"/>
            <a:ext cx="6553200" cy="646331"/>
          </a:xfrm>
          <a:prstGeom prst="rect">
            <a:avLst/>
          </a:prstGeom>
        </p:spPr>
        <p:txBody>
          <a:bodyPr wrap="square">
            <a:spAutoFit/>
          </a:bodyPr>
          <a:lstStyle/>
          <a:p>
            <a:r>
              <a:rPr lang="en-US" dirty="0"/>
              <a:t>All other elements of the bridge and highway work will be</a:t>
            </a:r>
          </a:p>
          <a:p>
            <a:r>
              <a:rPr lang="en-US" dirty="0"/>
              <a:t>provided as traditional 2D-Contract Plans</a:t>
            </a:r>
          </a:p>
        </p:txBody>
      </p:sp>
      <p:sp>
        <p:nvSpPr>
          <p:cNvPr id="8" name="TextBox 7"/>
          <p:cNvSpPr txBox="1"/>
          <p:nvPr/>
        </p:nvSpPr>
        <p:spPr>
          <a:xfrm>
            <a:off x="0" y="533400"/>
            <a:ext cx="9144000" cy="369332"/>
          </a:xfrm>
          <a:prstGeom prst="rect">
            <a:avLst/>
          </a:prstGeom>
          <a:noFill/>
        </p:spPr>
        <p:txBody>
          <a:bodyPr wrap="square" rtlCol="0">
            <a:spAutoFit/>
          </a:bodyPr>
          <a:lstStyle/>
          <a:p>
            <a:pPr algn="ctr"/>
            <a:r>
              <a:rPr lang="en-US" dirty="0"/>
              <a:t>Highway Design – Model Based Contracting Deliverables</a:t>
            </a:r>
          </a:p>
        </p:txBody>
      </p:sp>
      <p:sp>
        <p:nvSpPr>
          <p:cNvPr id="2" name="TextBox 1"/>
          <p:cNvSpPr txBox="1"/>
          <p:nvPr/>
        </p:nvSpPr>
        <p:spPr>
          <a:xfrm>
            <a:off x="572410" y="1136623"/>
            <a:ext cx="7885789" cy="2585323"/>
          </a:xfrm>
          <a:prstGeom prst="rect">
            <a:avLst/>
          </a:prstGeom>
          <a:noFill/>
        </p:spPr>
        <p:txBody>
          <a:bodyPr wrap="square" rtlCol="0">
            <a:spAutoFit/>
          </a:bodyPr>
          <a:lstStyle/>
          <a:p>
            <a:r>
              <a:rPr lang="en-US" dirty="0">
                <a:solidFill>
                  <a:srgbClr val="0070C0"/>
                </a:solidFill>
              </a:rPr>
              <a:t>Typical Sections</a:t>
            </a:r>
            <a:r>
              <a:rPr lang="en-US" dirty="0"/>
              <a:t> – Model</a:t>
            </a:r>
          </a:p>
          <a:p>
            <a:r>
              <a:rPr lang="en-US" dirty="0">
                <a:solidFill>
                  <a:srgbClr val="0070C0"/>
                </a:solidFill>
              </a:rPr>
              <a:t>Horizontal Geometry </a:t>
            </a:r>
            <a:r>
              <a:rPr lang="en-US" dirty="0"/>
              <a:t>– Model and Data Reports</a:t>
            </a:r>
          </a:p>
          <a:p>
            <a:r>
              <a:rPr lang="en-US" dirty="0">
                <a:solidFill>
                  <a:srgbClr val="0070C0"/>
                </a:solidFill>
              </a:rPr>
              <a:t>Vertical Geometry </a:t>
            </a:r>
            <a:r>
              <a:rPr lang="en-US" dirty="0"/>
              <a:t>– Model and Data Reports</a:t>
            </a:r>
          </a:p>
          <a:p>
            <a:r>
              <a:rPr lang="en-US" dirty="0">
                <a:solidFill>
                  <a:srgbClr val="0070C0"/>
                </a:solidFill>
              </a:rPr>
              <a:t>Superelevation </a:t>
            </a:r>
            <a:r>
              <a:rPr lang="en-US" dirty="0"/>
              <a:t>– Data Reports</a:t>
            </a:r>
          </a:p>
          <a:p>
            <a:r>
              <a:rPr lang="en-US" dirty="0">
                <a:solidFill>
                  <a:srgbClr val="0070C0"/>
                </a:solidFill>
              </a:rPr>
              <a:t>Miscellaneous Details </a:t>
            </a:r>
            <a:r>
              <a:rPr lang="en-US" dirty="0"/>
              <a:t>– Model and or Plan Sheets</a:t>
            </a:r>
          </a:p>
          <a:p>
            <a:r>
              <a:rPr lang="en-US" dirty="0">
                <a:solidFill>
                  <a:srgbClr val="0070C0"/>
                </a:solidFill>
              </a:rPr>
              <a:t>General Plans </a:t>
            </a:r>
            <a:r>
              <a:rPr lang="en-US" dirty="0"/>
              <a:t>– Model </a:t>
            </a:r>
          </a:p>
          <a:p>
            <a:r>
              <a:rPr lang="en-US" dirty="0"/>
              <a:t>Notes – Plan Sheets</a:t>
            </a:r>
          </a:p>
          <a:p>
            <a:r>
              <a:rPr lang="en-US" dirty="0"/>
              <a:t>Miscellaneous Tables – Plan Sheets</a:t>
            </a:r>
          </a:p>
          <a:p>
            <a:r>
              <a:rPr lang="en-US" dirty="0"/>
              <a:t>Other Plans (WZTC, Traffic Signals, Drainage, etc. – Plan Sheets)</a:t>
            </a:r>
          </a:p>
        </p:txBody>
      </p:sp>
      <p:pic>
        <p:nvPicPr>
          <p:cNvPr id="1026" name="Picture 2" descr="image003"/>
          <p:cNvPicPr>
            <a:picLocks noChangeAspect="1" noChangeArrowheads="1"/>
          </p:cNvPicPr>
          <p:nvPr/>
        </p:nvPicPr>
        <p:blipFill rotWithShape="1">
          <a:blip r:embed="rId3">
            <a:extLst>
              <a:ext uri="{28A0092B-C50C-407E-A947-70E740481C1C}">
                <a14:useLocalDpi xmlns:a14="http://schemas.microsoft.com/office/drawing/2010/main" val="0"/>
              </a:ext>
            </a:extLst>
          </a:blip>
          <a:srcRect l="34813" t="21315" r="733" b="28877"/>
          <a:stretch/>
        </p:blipFill>
        <p:spPr bwMode="auto">
          <a:xfrm>
            <a:off x="122903" y="3891104"/>
            <a:ext cx="6019800" cy="2819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0372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6400800" y="863577"/>
            <a:ext cx="2647573" cy="2763554"/>
          </a:xfrm>
          <a:prstGeom prst="rect">
            <a:avLst/>
          </a:prstGeom>
        </p:spPr>
      </p:pic>
      <p:sp>
        <p:nvSpPr>
          <p:cNvPr id="3" name="Rectangle 2"/>
          <p:cNvSpPr/>
          <p:nvPr/>
        </p:nvSpPr>
        <p:spPr>
          <a:xfrm>
            <a:off x="6142703" y="7391400"/>
            <a:ext cx="6553200" cy="646331"/>
          </a:xfrm>
          <a:prstGeom prst="rect">
            <a:avLst/>
          </a:prstGeom>
        </p:spPr>
        <p:txBody>
          <a:bodyPr wrap="square">
            <a:spAutoFit/>
          </a:bodyPr>
          <a:lstStyle/>
          <a:p>
            <a:r>
              <a:rPr lang="en-US" dirty="0"/>
              <a:t>All other elements of the bridge and highway work will be</a:t>
            </a:r>
          </a:p>
          <a:p>
            <a:r>
              <a:rPr lang="en-US" dirty="0"/>
              <a:t>provided as traditional 2D-Contract Plans</a:t>
            </a:r>
          </a:p>
        </p:txBody>
      </p:sp>
      <p:sp>
        <p:nvSpPr>
          <p:cNvPr id="8" name="TextBox 7"/>
          <p:cNvSpPr txBox="1"/>
          <p:nvPr/>
        </p:nvSpPr>
        <p:spPr>
          <a:xfrm>
            <a:off x="0" y="533400"/>
            <a:ext cx="9144000" cy="369332"/>
          </a:xfrm>
          <a:prstGeom prst="rect">
            <a:avLst/>
          </a:prstGeom>
          <a:noFill/>
        </p:spPr>
        <p:txBody>
          <a:bodyPr wrap="square" rtlCol="0">
            <a:spAutoFit/>
          </a:bodyPr>
          <a:lstStyle/>
          <a:p>
            <a:pPr algn="ctr"/>
            <a:r>
              <a:rPr lang="en-US" dirty="0"/>
              <a:t>Bridge– Model Based Contracting Deliverables</a:t>
            </a:r>
          </a:p>
        </p:txBody>
      </p:sp>
      <p:pic>
        <p:nvPicPr>
          <p:cNvPr id="4" name="Picture 3"/>
          <p:cNvPicPr>
            <a:picLocks noChangeAspect="1"/>
          </p:cNvPicPr>
          <p:nvPr/>
        </p:nvPicPr>
        <p:blipFill>
          <a:blip r:embed="rId4"/>
          <a:stretch>
            <a:fillRect/>
          </a:stretch>
        </p:blipFill>
        <p:spPr>
          <a:xfrm>
            <a:off x="-304800" y="4053894"/>
            <a:ext cx="9144000" cy="2060730"/>
          </a:xfrm>
          <a:prstGeom prst="rect">
            <a:avLst/>
          </a:prstGeom>
        </p:spPr>
      </p:pic>
      <p:sp>
        <p:nvSpPr>
          <p:cNvPr id="2" name="TextBox 1"/>
          <p:cNvSpPr txBox="1"/>
          <p:nvPr/>
        </p:nvSpPr>
        <p:spPr>
          <a:xfrm>
            <a:off x="457200" y="1280319"/>
            <a:ext cx="6172200" cy="2031325"/>
          </a:xfrm>
          <a:prstGeom prst="rect">
            <a:avLst/>
          </a:prstGeom>
          <a:noFill/>
        </p:spPr>
        <p:txBody>
          <a:bodyPr wrap="square" rtlCol="0">
            <a:spAutoFit/>
          </a:bodyPr>
          <a:lstStyle/>
          <a:p>
            <a:r>
              <a:rPr lang="en-US" dirty="0">
                <a:solidFill>
                  <a:srgbClr val="0070C0"/>
                </a:solidFill>
              </a:rPr>
              <a:t>Earthwork </a:t>
            </a:r>
            <a:r>
              <a:rPr lang="en-US" dirty="0"/>
              <a:t>– Model</a:t>
            </a:r>
          </a:p>
          <a:p>
            <a:r>
              <a:rPr lang="en-US" dirty="0">
                <a:solidFill>
                  <a:srgbClr val="0070C0"/>
                </a:solidFill>
              </a:rPr>
              <a:t>Substructures</a:t>
            </a:r>
            <a:r>
              <a:rPr lang="en-US" dirty="0"/>
              <a:t> – Model </a:t>
            </a:r>
          </a:p>
          <a:p>
            <a:r>
              <a:rPr lang="en-US" dirty="0">
                <a:solidFill>
                  <a:srgbClr val="0070C0"/>
                </a:solidFill>
              </a:rPr>
              <a:t>Structural Steel </a:t>
            </a:r>
            <a:r>
              <a:rPr lang="en-US" dirty="0"/>
              <a:t>(geometry) – Model and Data Reports*</a:t>
            </a:r>
          </a:p>
          <a:p>
            <a:r>
              <a:rPr lang="en-US" dirty="0">
                <a:solidFill>
                  <a:srgbClr val="0070C0"/>
                </a:solidFill>
              </a:rPr>
              <a:t>Slab Details </a:t>
            </a:r>
            <a:r>
              <a:rPr lang="en-US" dirty="0"/>
              <a:t>– Model</a:t>
            </a:r>
          </a:p>
          <a:p>
            <a:r>
              <a:rPr lang="en-US" dirty="0">
                <a:solidFill>
                  <a:srgbClr val="0070C0"/>
                </a:solidFill>
              </a:rPr>
              <a:t>Reinforcement Details </a:t>
            </a:r>
            <a:r>
              <a:rPr lang="en-US" dirty="0"/>
              <a:t>– Model and Data Reports</a:t>
            </a:r>
          </a:p>
          <a:p>
            <a:r>
              <a:rPr lang="en-US" dirty="0"/>
              <a:t>Notes – Plan Sheets</a:t>
            </a:r>
          </a:p>
          <a:p>
            <a:r>
              <a:rPr lang="en-US" dirty="0"/>
              <a:t>Standard Details – Plan Sheets</a:t>
            </a:r>
          </a:p>
        </p:txBody>
      </p:sp>
      <p:sp>
        <p:nvSpPr>
          <p:cNvPr id="5" name="TextBox 4"/>
          <p:cNvSpPr txBox="1"/>
          <p:nvPr/>
        </p:nvSpPr>
        <p:spPr>
          <a:xfrm>
            <a:off x="23949" y="5486400"/>
            <a:ext cx="8915400" cy="1569660"/>
          </a:xfrm>
          <a:prstGeom prst="rect">
            <a:avLst/>
          </a:prstGeom>
          <a:noFill/>
        </p:spPr>
        <p:txBody>
          <a:bodyPr wrap="square" rtlCol="0">
            <a:spAutoFit/>
          </a:bodyPr>
          <a:lstStyle/>
          <a:p>
            <a:r>
              <a:rPr lang="en-US" sz="1600" u="sng" dirty="0"/>
              <a:t>Superstructure Information:</a:t>
            </a:r>
          </a:p>
          <a:p>
            <a:pPr marL="285750" indent="-285750">
              <a:buFont typeface="Arial" panose="020B0604020202020204" pitchFamily="34" charset="0"/>
              <a:buChar char="•"/>
            </a:pPr>
            <a:r>
              <a:rPr lang="en-US" sz="1600" dirty="0"/>
              <a:t>Superstructure Model is in final deflected position</a:t>
            </a:r>
          </a:p>
          <a:p>
            <a:pPr marL="285750" indent="-285750">
              <a:buFont typeface="Arial" panose="020B0604020202020204" pitchFamily="34" charset="0"/>
              <a:buChar char="•"/>
            </a:pPr>
            <a:r>
              <a:rPr lang="en-US" sz="1600" dirty="0"/>
              <a:t>Horizontal Curvature in first span</a:t>
            </a:r>
          </a:p>
          <a:p>
            <a:pPr marL="285750" indent="-285750">
              <a:buFont typeface="Arial" panose="020B0604020202020204" pitchFamily="34" charset="0"/>
              <a:buChar char="•"/>
            </a:pPr>
            <a:r>
              <a:rPr lang="en-US" sz="1600" dirty="0"/>
              <a:t>Superelevation in first span</a:t>
            </a:r>
          </a:p>
          <a:p>
            <a:pPr marL="285750" indent="-285750">
              <a:buFont typeface="Arial" panose="020B0604020202020204" pitchFamily="34" charset="0"/>
              <a:buChar char="•"/>
            </a:pPr>
            <a:r>
              <a:rPr lang="en-US" sz="1600" dirty="0"/>
              <a:t>Haunched girders</a:t>
            </a:r>
          </a:p>
          <a:p>
            <a:endParaRPr lang="en-US" sz="1600" dirty="0"/>
          </a:p>
        </p:txBody>
      </p:sp>
      <p:sp>
        <p:nvSpPr>
          <p:cNvPr id="6" name="TextBox 5"/>
          <p:cNvSpPr txBox="1"/>
          <p:nvPr/>
        </p:nvSpPr>
        <p:spPr>
          <a:xfrm>
            <a:off x="5963025" y="3657939"/>
            <a:ext cx="3429000" cy="1200329"/>
          </a:xfrm>
          <a:prstGeom prst="rect">
            <a:avLst/>
          </a:prstGeom>
          <a:noFill/>
        </p:spPr>
        <p:txBody>
          <a:bodyPr wrap="square" rtlCol="0">
            <a:spAutoFit/>
          </a:bodyPr>
          <a:lstStyle/>
          <a:p>
            <a:r>
              <a:rPr lang="en-US" dirty="0"/>
              <a:t>*Will be providing horizontal alignment for each girder with an attached vertical alignment for the top and bottom flange</a:t>
            </a:r>
          </a:p>
        </p:txBody>
      </p:sp>
    </p:spTree>
    <p:extLst>
      <p:ext uri="{BB962C8B-B14F-4D97-AF65-F5344CB8AC3E}">
        <p14:creationId xmlns:p14="http://schemas.microsoft.com/office/powerpoint/2010/main" val="578089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33400"/>
            <a:ext cx="9144000" cy="941796"/>
          </a:xfrm>
          <a:prstGeom prst="rect">
            <a:avLst/>
          </a:prstGeom>
          <a:noFill/>
        </p:spPr>
        <p:txBody>
          <a:bodyPr wrap="square" rtlCol="0">
            <a:spAutoFit/>
          </a:bodyPr>
          <a:lstStyle/>
          <a:p>
            <a:pPr algn="ctr">
              <a:lnSpc>
                <a:spcPct val="115000"/>
              </a:lnSpc>
            </a:pPr>
            <a:r>
              <a:rPr lang="en-US" sz="2800" b="1" dirty="0">
                <a:ea typeface="Calibri" panose="020F0502020204030204" pitchFamily="34" charset="0"/>
                <a:cs typeface="Times New Roman" panose="02020603050405020304" pitchFamily="18" charset="0"/>
              </a:rPr>
              <a:t>Proposed Implementation</a:t>
            </a:r>
          </a:p>
          <a:p>
            <a:pPr algn="ctr">
              <a:lnSpc>
                <a:spcPct val="115000"/>
              </a:lnSpc>
            </a:pPr>
            <a:r>
              <a:rPr lang="en-US" sz="2000" dirty="0">
                <a:ea typeface="Calibri" panose="020F0502020204030204" pitchFamily="34" charset="0"/>
                <a:cs typeface="Times New Roman" panose="02020603050405020304" pitchFamily="18" charset="0"/>
              </a:rPr>
              <a:t>Required Changes</a:t>
            </a:r>
          </a:p>
        </p:txBody>
      </p:sp>
      <p:sp>
        <p:nvSpPr>
          <p:cNvPr id="3" name="TextBox 2"/>
          <p:cNvSpPr txBox="1"/>
          <p:nvPr/>
        </p:nvSpPr>
        <p:spPr>
          <a:xfrm>
            <a:off x="1181099" y="1676400"/>
            <a:ext cx="6781800" cy="2985433"/>
          </a:xfrm>
          <a:prstGeom prst="rect">
            <a:avLst/>
          </a:prstGeom>
          <a:noFill/>
        </p:spPr>
        <p:txBody>
          <a:bodyPr wrap="square" rtlCol="0">
            <a:spAutoFit/>
          </a:bodyPr>
          <a:lstStyle/>
          <a:p>
            <a:pPr marL="457200" indent="-457200">
              <a:buFont typeface="+mj-lt"/>
              <a:buAutoNum type="arabicPeriod"/>
            </a:pPr>
            <a:r>
              <a:rPr lang="en-US" dirty="0"/>
              <a:t>A plan sheet will list all the electronic files identified as plans and notes addressing use of the electronic files.</a:t>
            </a:r>
          </a:p>
          <a:p>
            <a:pPr marL="457200" indent="-457200">
              <a:buFont typeface="+mj-lt"/>
              <a:buAutoNum type="arabicPeriod"/>
            </a:pPr>
            <a:endParaRPr lang="en-US" dirty="0"/>
          </a:p>
          <a:p>
            <a:pPr marL="457200" indent="-457200">
              <a:buFont typeface="+mj-lt"/>
              <a:buAutoNum type="arabicPeriod"/>
            </a:pPr>
            <a:r>
              <a:rPr lang="en-US" dirty="0"/>
              <a:t>A special note will be added to the proposal modifying the definition of “plans” and providing detailed information on how to utilize models.</a:t>
            </a:r>
          </a:p>
          <a:p>
            <a:pPr marL="457200" indent="-457200">
              <a:buFont typeface="+mj-lt"/>
              <a:buAutoNum type="arabicPeriod"/>
            </a:pPr>
            <a:endParaRPr lang="en-US" sz="2000" dirty="0"/>
          </a:p>
          <a:p>
            <a:endParaRPr lang="en-US" sz="2000" dirty="0"/>
          </a:p>
          <a:p>
            <a:pPr algn="ctr"/>
            <a:endParaRPr lang="en-US" sz="2000" dirty="0"/>
          </a:p>
          <a:p>
            <a:pPr marL="457200" indent="-457200">
              <a:buFont typeface="+mj-lt"/>
              <a:buAutoNum type="arabicPeriod"/>
            </a:pPr>
            <a:endParaRPr lang="en-US" sz="2000" dirty="0"/>
          </a:p>
        </p:txBody>
      </p:sp>
      <p:pic>
        <p:nvPicPr>
          <p:cNvPr id="4" name="Picture 3"/>
          <p:cNvPicPr>
            <a:picLocks noChangeAspect="1"/>
          </p:cNvPicPr>
          <p:nvPr/>
        </p:nvPicPr>
        <p:blipFill>
          <a:blip r:embed="rId3"/>
          <a:stretch>
            <a:fillRect/>
          </a:stretch>
        </p:blipFill>
        <p:spPr>
          <a:xfrm>
            <a:off x="1447800" y="3962400"/>
            <a:ext cx="5698513" cy="2602468"/>
          </a:xfrm>
          <a:prstGeom prst="rect">
            <a:avLst/>
          </a:prstGeom>
        </p:spPr>
      </p:pic>
    </p:spTree>
    <p:extLst>
      <p:ext uri="{BB962C8B-B14F-4D97-AF65-F5344CB8AC3E}">
        <p14:creationId xmlns:p14="http://schemas.microsoft.com/office/powerpoint/2010/main" val="710141921"/>
      </p:ext>
    </p:extLst>
  </p:cSld>
  <p:clrMapOvr>
    <a:masterClrMapping/>
  </p:clrMapOvr>
</p:sld>
</file>

<file path=ppt/theme/theme1.xml><?xml version="1.0" encoding="utf-8"?>
<a:theme xmlns:a="http://schemas.openxmlformats.org/drawingml/2006/main" name="Cover Master">
  <a:themeElements>
    <a:clrScheme name="branding colors extended">
      <a:dk1>
        <a:srgbClr val="414142"/>
      </a:dk1>
      <a:lt1>
        <a:sysClr val="window" lastClr="FFFFFF"/>
      </a:lt1>
      <a:dk2>
        <a:srgbClr val="0074A1"/>
      </a:dk2>
      <a:lt2>
        <a:srgbClr val="F3A832"/>
      </a:lt2>
      <a:accent1>
        <a:srgbClr val="7AAAD0"/>
      </a:accent1>
      <a:accent2>
        <a:srgbClr val="FCD036"/>
      </a:accent2>
      <a:accent3>
        <a:srgbClr val="6894CA"/>
      </a:accent3>
      <a:accent4>
        <a:srgbClr val="DAD9D7"/>
      </a:accent4>
      <a:accent5>
        <a:srgbClr val="939598"/>
      </a:accent5>
      <a:accent6>
        <a:srgbClr val="2377B9"/>
      </a:accent6>
      <a:hlink>
        <a:srgbClr val="FEE069"/>
      </a:hlink>
      <a:folHlink>
        <a:srgbClr val="32ABE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 Master">
  <a:themeElements>
    <a:clrScheme name="branding colors extended">
      <a:dk1>
        <a:srgbClr val="414142"/>
      </a:dk1>
      <a:lt1>
        <a:sysClr val="window" lastClr="FFFFFF"/>
      </a:lt1>
      <a:dk2>
        <a:srgbClr val="0074A1"/>
      </a:dk2>
      <a:lt2>
        <a:srgbClr val="F3A832"/>
      </a:lt2>
      <a:accent1>
        <a:srgbClr val="7AAAD0"/>
      </a:accent1>
      <a:accent2>
        <a:srgbClr val="FCD036"/>
      </a:accent2>
      <a:accent3>
        <a:srgbClr val="6894CA"/>
      </a:accent3>
      <a:accent4>
        <a:srgbClr val="DAD9D7"/>
      </a:accent4>
      <a:accent5>
        <a:srgbClr val="939598"/>
      </a:accent5>
      <a:accent6>
        <a:srgbClr val="2377B9"/>
      </a:accent6>
      <a:hlink>
        <a:srgbClr val="FEE069"/>
      </a:hlink>
      <a:folHlink>
        <a:srgbClr val="32ABE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branding colors extended">
      <a:dk1>
        <a:srgbClr val="414142"/>
      </a:dk1>
      <a:lt1>
        <a:sysClr val="window" lastClr="FFFFFF"/>
      </a:lt1>
      <a:dk2>
        <a:srgbClr val="0074A1"/>
      </a:dk2>
      <a:lt2>
        <a:srgbClr val="F3A832"/>
      </a:lt2>
      <a:accent1>
        <a:srgbClr val="7AAAD0"/>
      </a:accent1>
      <a:accent2>
        <a:srgbClr val="FCD036"/>
      </a:accent2>
      <a:accent3>
        <a:srgbClr val="6894CA"/>
      </a:accent3>
      <a:accent4>
        <a:srgbClr val="DAD9D7"/>
      </a:accent4>
      <a:accent5>
        <a:srgbClr val="939598"/>
      </a:accent5>
      <a:accent6>
        <a:srgbClr val="2377B9"/>
      </a:accent6>
      <a:hlink>
        <a:srgbClr val="FEE069"/>
      </a:hlink>
      <a:folHlink>
        <a:srgbClr val="32ABE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DE4E1FF2852C4AB94E009ECD2CE37F" ma:contentTypeVersion="0" ma:contentTypeDescription="Create a new document." ma:contentTypeScope="" ma:versionID="4af84c6e1c35c0f4028136cbe42903f6">
  <xsd:schema xmlns:xsd="http://www.w3.org/2001/XMLSchema" xmlns:xs="http://www.w3.org/2001/XMLSchema" xmlns:p="http://schemas.microsoft.com/office/2006/metadata/properties" targetNamespace="http://schemas.microsoft.com/office/2006/metadata/properties" ma:root="true" ma:fieldsID="d15787acf22db4e4c0ac8b858fca640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5B1908-0E8B-45C1-98D2-A5FABE0046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EE09270-68C1-4C64-B21D-2AA5BF5E378B}">
  <ds:schemaRefs>
    <ds:schemaRef ds:uri="http://schemas.microsoft.com/sharepoint/v3/contenttype/forms"/>
  </ds:schemaRefs>
</ds:datastoreItem>
</file>

<file path=customXml/itemProps3.xml><?xml version="1.0" encoding="utf-8"?>
<ds:datastoreItem xmlns:ds="http://schemas.openxmlformats.org/officeDocument/2006/customXml" ds:itemID="{604861CA-5DD2-44F8-8780-9628548221F3}">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31456</TotalTime>
  <Words>1291</Words>
  <Application>Microsoft Office PowerPoint</Application>
  <PresentationFormat>On-screen Show (4:3)</PresentationFormat>
  <Paragraphs>250</Paragraphs>
  <Slides>32</Slides>
  <Notes>22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32</vt:i4>
      </vt:variant>
    </vt:vector>
  </HeadingPairs>
  <TitlesOfParts>
    <vt:vector size="41" baseType="lpstr">
      <vt:lpstr>Arial</vt:lpstr>
      <vt:lpstr>Arial Rounded MT Bold</vt:lpstr>
      <vt:lpstr>Calibri</vt:lpstr>
      <vt:lpstr>Courier New</vt:lpstr>
      <vt:lpstr>Times New Roman</vt:lpstr>
      <vt:lpstr>Wingdings</vt:lpstr>
      <vt:lpstr>Cover Master</vt:lpstr>
      <vt:lpstr>Section Master</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i-Model Workflow</vt:lpstr>
      <vt:lpstr>Communicating Information within Model</vt:lpstr>
      <vt:lpstr>Item Types - Example</vt:lpstr>
      <vt:lpstr>Saved Views</vt:lpstr>
      <vt:lpstr>Saved Views – Example #1</vt:lpstr>
      <vt:lpstr>Saved Views – Example #2</vt:lpstr>
      <vt:lpstr>PowerPoint Presentation</vt:lpstr>
      <vt:lpstr>Embedded Documents - Example</vt:lpstr>
      <vt:lpstr>PowerPoint Presentation</vt:lpstr>
      <vt:lpstr>PowerPoint Presentation</vt:lpstr>
      <vt:lpstr>PowerPoint Presentation</vt:lpstr>
      <vt:lpstr>PowerPoint Presentation</vt:lpstr>
    </vt:vector>
  </TitlesOfParts>
  <Company>New York State - Office of General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Warner, Jennifer</dc:creator>
  <cp:lastModifiedBy>Crudele, Brenda (DOT)</cp:lastModifiedBy>
  <cp:revision>421</cp:revision>
  <cp:lastPrinted>2018-11-30T18:55:17Z</cp:lastPrinted>
  <dcterms:created xsi:type="dcterms:W3CDTF">2014-12-09T18:34:34Z</dcterms:created>
  <dcterms:modified xsi:type="dcterms:W3CDTF">2019-06-23T13:49:55Z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0x01010007DE4E1FF2852C4AB94E009ECD2CE37F</vt:lpwstr>
  </property>
  <property fmtid="{D5CDD505-2E9C-101B-9397-08002B2CF9AE}" pid="3" name="_AdHocReviewCycleID">
    <vt:i4>1692763581</vt:i4>
  </property>
  <property fmtid="{D5CDD505-2E9C-101B-9397-08002B2CF9AE}" pid="4" name="_NewReviewCycle">
    <vt:lpwstr/>
  </property>
  <property fmtid="{D5CDD505-2E9C-101B-9397-08002B2CF9AE}" pid="5" name="_EmailSubject">
    <vt:lpwstr>PowerPoint template</vt:lpwstr>
  </property>
  <property fmtid="{D5CDD505-2E9C-101B-9397-08002B2CF9AE}" pid="6" name="_AuthorEmail">
    <vt:lpwstr>Nancy.Robitaille@dot.ny.gov</vt:lpwstr>
  </property>
  <property fmtid="{D5CDD505-2E9C-101B-9397-08002B2CF9AE}" pid="7" name="_AuthorEmailDisplayName">
    <vt:lpwstr>Robitaille, Nancy (DOT)</vt:lpwstr>
  </property>
</Properties>
</file>