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7" r:id="rId5"/>
    <p:sldId id="383" r:id="rId6"/>
    <p:sldId id="264" r:id="rId7"/>
    <p:sldId id="338" r:id="rId8"/>
    <p:sldId id="345" r:id="rId9"/>
    <p:sldId id="347" r:id="rId10"/>
    <p:sldId id="540" r:id="rId11"/>
    <p:sldId id="541" r:id="rId12"/>
    <p:sldId id="542" r:id="rId13"/>
    <p:sldId id="353" r:id="rId14"/>
    <p:sldId id="340" r:id="rId15"/>
    <p:sldId id="280" r:id="rId16"/>
    <p:sldId id="543" r:id="rId17"/>
    <p:sldId id="344" r:id="rId18"/>
    <p:sldId id="356" r:id="rId19"/>
    <p:sldId id="402" r:id="rId20"/>
    <p:sldId id="403" r:id="rId21"/>
    <p:sldId id="404" r:id="rId22"/>
    <p:sldId id="405" r:id="rId23"/>
    <p:sldId id="287" r:id="rId2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, Kelly" initials="KK" lastIdx="8" clrIdx="0">
    <p:extLst>
      <p:ext uri="{19B8F6BF-5375-455C-9EA6-DF929625EA0E}">
        <p15:presenceInfo xmlns:p15="http://schemas.microsoft.com/office/powerpoint/2012/main" userId="S-1-5-21-1078081533-573735546-1417001333-868214" providerId="AD"/>
      </p:ext>
    </p:extLst>
  </p:cmAuthor>
  <p:cmAuthor id="2" name="Rivera, Julie" initials="RJ" lastIdx="7" clrIdx="1">
    <p:extLst>
      <p:ext uri="{19B8F6BF-5375-455C-9EA6-DF929625EA0E}">
        <p15:presenceInfo xmlns:p15="http://schemas.microsoft.com/office/powerpoint/2012/main" userId="S-1-5-21-1078081533-573735546-1417001333-205111" providerId="AD"/>
      </p:ext>
    </p:extLst>
  </p:cmAuthor>
  <p:cmAuthor id="3" name="Sharp, Will" initials="SW" lastIdx="7" clrIdx="2">
    <p:extLst>
      <p:ext uri="{19B8F6BF-5375-455C-9EA6-DF929625EA0E}">
        <p15:presenceInfo xmlns:p15="http://schemas.microsoft.com/office/powerpoint/2012/main" userId="S-1-5-21-1078081533-573735546-1417001333-10817" providerId="AD"/>
      </p:ext>
    </p:extLst>
  </p:cmAuthor>
  <p:cmAuthor id="4" name="Sharp, Will" initials="SW [2]" lastIdx="5" clrIdx="3">
    <p:extLst>
      <p:ext uri="{19B8F6BF-5375-455C-9EA6-DF929625EA0E}">
        <p15:presenceInfo xmlns:p15="http://schemas.microsoft.com/office/powerpoint/2012/main" userId="S::wsharp@hdrinc.com::d49ec2fb-45dc-4b2c-a142-6a2b381171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71721"/>
    <a:srgbClr val="00717F"/>
    <a:srgbClr val="D4E2FF"/>
    <a:srgbClr val="FF0066"/>
    <a:srgbClr val="B55813"/>
    <a:srgbClr val="B1B3B3"/>
    <a:srgbClr val="53565A"/>
    <a:srgbClr val="FF9966"/>
    <a:srgbClr val="696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78650" autoAdjust="0"/>
  </p:normalViewPr>
  <p:slideViewPr>
    <p:cSldViewPr snapToGrid="0">
      <p:cViewPr varScale="1">
        <p:scale>
          <a:sx n="71" d="100"/>
          <a:sy n="71" d="100"/>
        </p:scale>
        <p:origin x="417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u-hawash, Ahmad" userId="0cfc5060-4aed-4eda-90d6-bb721a165c4a" providerId="ADAL" clId="{E8D483B0-23F1-40B9-A74C-D36C8EF64D32}"/>
    <pc:docChg chg="custSel delSld modSld">
      <pc:chgData name="Abu-hawash, Ahmad" userId="0cfc5060-4aed-4eda-90d6-bb721a165c4a" providerId="ADAL" clId="{E8D483B0-23F1-40B9-A74C-D36C8EF64D32}" dt="2019-06-18T18:02:34.268" v="112" actId="2696"/>
      <pc:docMkLst>
        <pc:docMk/>
      </pc:docMkLst>
      <pc:sldChg chg="delSp modSp modNotesTx">
        <pc:chgData name="Abu-hawash, Ahmad" userId="0cfc5060-4aed-4eda-90d6-bb721a165c4a" providerId="ADAL" clId="{E8D483B0-23F1-40B9-A74C-D36C8EF64D32}" dt="2019-06-18T17:56:43.844" v="95" actId="6549"/>
        <pc:sldMkLst>
          <pc:docMk/>
          <pc:sldMk cId="2135147632" sldId="257"/>
        </pc:sldMkLst>
        <pc:spChg chg="mod">
          <ac:chgData name="Abu-hawash, Ahmad" userId="0cfc5060-4aed-4eda-90d6-bb721a165c4a" providerId="ADAL" clId="{E8D483B0-23F1-40B9-A74C-D36C8EF64D32}" dt="2019-06-18T17:56:20.035" v="94" actId="113"/>
          <ac:spMkLst>
            <pc:docMk/>
            <pc:sldMk cId="2135147632" sldId="257"/>
            <ac:spMk id="5" creationId="{00000000-0000-0000-0000-000000000000}"/>
          </ac:spMkLst>
        </pc:spChg>
        <pc:spChg chg="mod">
          <ac:chgData name="Abu-hawash, Ahmad" userId="0cfc5060-4aed-4eda-90d6-bb721a165c4a" providerId="ADAL" clId="{E8D483B0-23F1-40B9-A74C-D36C8EF64D32}" dt="2019-06-18T17:55:59.813" v="93" actId="113"/>
          <ac:spMkLst>
            <pc:docMk/>
            <pc:sldMk cId="2135147632" sldId="257"/>
            <ac:spMk id="6" creationId="{CB023F2D-63D7-4790-8BDE-2DFA6C8EF409}"/>
          </ac:spMkLst>
        </pc:spChg>
        <pc:picChg chg="del">
          <ac:chgData name="Abu-hawash, Ahmad" userId="0cfc5060-4aed-4eda-90d6-bb721a165c4a" providerId="ADAL" clId="{E8D483B0-23F1-40B9-A74C-D36C8EF64D32}" dt="2019-06-18T17:50:26.713" v="20" actId="478"/>
          <ac:picMkLst>
            <pc:docMk/>
            <pc:sldMk cId="2135147632" sldId="257"/>
            <ac:picMk id="3" creationId="{00000000-0000-0000-0000-000000000000}"/>
          </ac:picMkLst>
        </pc:picChg>
        <pc:picChg chg="mod">
          <ac:chgData name="Abu-hawash, Ahmad" userId="0cfc5060-4aed-4eda-90d6-bb721a165c4a" providerId="ADAL" clId="{E8D483B0-23F1-40B9-A74C-D36C8EF64D32}" dt="2019-06-18T17:55:46.121" v="91" actId="1076"/>
          <ac:picMkLst>
            <pc:docMk/>
            <pc:sldMk cId="2135147632" sldId="257"/>
            <ac:picMk id="16" creationId="{00000000-0000-0000-0000-000000000000}"/>
          </ac:picMkLst>
        </pc:picChg>
      </pc:sldChg>
      <pc:sldChg chg="del">
        <pc:chgData name="Abu-hawash, Ahmad" userId="0cfc5060-4aed-4eda-90d6-bb721a165c4a" providerId="ADAL" clId="{E8D483B0-23F1-40B9-A74C-D36C8EF64D32}" dt="2019-06-18T17:49:36.202" v="12" actId="2696"/>
        <pc:sldMkLst>
          <pc:docMk/>
          <pc:sldMk cId="3449959890" sldId="334"/>
        </pc:sldMkLst>
      </pc:sldChg>
      <pc:sldChg chg="del">
        <pc:chgData name="Abu-hawash, Ahmad" userId="0cfc5060-4aed-4eda-90d6-bb721a165c4a" providerId="ADAL" clId="{E8D483B0-23F1-40B9-A74C-D36C8EF64D32}" dt="2019-06-18T17:49:36.202" v="13" actId="2696"/>
        <pc:sldMkLst>
          <pc:docMk/>
          <pc:sldMk cId="2754474878" sldId="335"/>
        </pc:sldMkLst>
      </pc:sldChg>
      <pc:sldChg chg="modSp del">
        <pc:chgData name="Abu-hawash, Ahmad" userId="0cfc5060-4aed-4eda-90d6-bb721a165c4a" providerId="ADAL" clId="{E8D483B0-23F1-40B9-A74C-D36C8EF64D32}" dt="2019-06-18T18:02:34.268" v="112" actId="2696"/>
        <pc:sldMkLst>
          <pc:docMk/>
          <pc:sldMk cId="3595872185" sldId="360"/>
        </pc:sldMkLst>
        <pc:spChg chg="mod">
          <ac:chgData name="Abu-hawash, Ahmad" userId="0cfc5060-4aed-4eda-90d6-bb721a165c4a" providerId="ADAL" clId="{E8D483B0-23F1-40B9-A74C-D36C8EF64D32}" dt="2019-06-18T17:59:46.594" v="106" actId="1076"/>
          <ac:spMkLst>
            <pc:docMk/>
            <pc:sldMk cId="3595872185" sldId="360"/>
            <ac:spMk id="2" creationId="{00000000-0000-0000-0000-000000000000}"/>
          </ac:spMkLst>
        </pc:spChg>
        <pc:picChg chg="mod">
          <ac:chgData name="Abu-hawash, Ahmad" userId="0cfc5060-4aed-4eda-90d6-bb721a165c4a" providerId="ADAL" clId="{E8D483B0-23F1-40B9-A74C-D36C8EF64D32}" dt="2019-06-18T18:00:09.118" v="108" actId="1076"/>
          <ac:picMkLst>
            <pc:docMk/>
            <pc:sldMk cId="3595872185" sldId="360"/>
            <ac:picMk id="5" creationId="{00000000-0000-0000-0000-000000000000}"/>
          </ac:picMkLst>
        </pc:picChg>
        <pc:picChg chg="mod">
          <ac:chgData name="Abu-hawash, Ahmad" userId="0cfc5060-4aed-4eda-90d6-bb721a165c4a" providerId="ADAL" clId="{E8D483B0-23F1-40B9-A74C-D36C8EF64D32}" dt="2019-06-18T18:00:01.194" v="107" actId="1076"/>
          <ac:picMkLst>
            <pc:docMk/>
            <pc:sldMk cId="3595872185" sldId="360"/>
            <ac:picMk id="7" creationId="{00000000-0000-0000-0000-000000000000}"/>
          </ac:picMkLst>
        </pc:picChg>
        <pc:picChg chg="mod">
          <ac:chgData name="Abu-hawash, Ahmad" userId="0cfc5060-4aed-4eda-90d6-bb721a165c4a" providerId="ADAL" clId="{E8D483B0-23F1-40B9-A74C-D36C8EF64D32}" dt="2019-06-18T18:00:42.775" v="110" actId="14100"/>
          <ac:picMkLst>
            <pc:docMk/>
            <pc:sldMk cId="3595872185" sldId="360"/>
            <ac:picMk id="8" creationId="{00000000-0000-0000-0000-000000000000}"/>
          </ac:picMkLst>
        </pc:picChg>
      </pc:sldChg>
      <pc:sldChg chg="del">
        <pc:chgData name="Abu-hawash, Ahmad" userId="0cfc5060-4aed-4eda-90d6-bb721a165c4a" providerId="ADAL" clId="{E8D483B0-23F1-40B9-A74C-D36C8EF64D32}" dt="2019-06-18T17:49:36.155" v="9" actId="2696"/>
        <pc:sldMkLst>
          <pc:docMk/>
          <pc:sldMk cId="2331512395" sldId="364"/>
        </pc:sldMkLst>
      </pc:sldChg>
      <pc:sldChg chg="del">
        <pc:chgData name="Abu-hawash, Ahmad" userId="0cfc5060-4aed-4eda-90d6-bb721a165c4a" providerId="ADAL" clId="{E8D483B0-23F1-40B9-A74C-D36C8EF64D32}" dt="2019-06-18T17:49:36.140" v="4" actId="2696"/>
        <pc:sldMkLst>
          <pc:docMk/>
          <pc:sldMk cId="331805763" sldId="365"/>
        </pc:sldMkLst>
      </pc:sldChg>
      <pc:sldChg chg="del">
        <pc:chgData name="Abu-hawash, Ahmad" userId="0cfc5060-4aed-4eda-90d6-bb721a165c4a" providerId="ADAL" clId="{E8D483B0-23F1-40B9-A74C-D36C8EF64D32}" dt="2019-06-18T17:49:36.140" v="6" actId="2696"/>
        <pc:sldMkLst>
          <pc:docMk/>
          <pc:sldMk cId="1780366620" sldId="368"/>
        </pc:sldMkLst>
      </pc:sldChg>
      <pc:sldChg chg="del">
        <pc:chgData name="Abu-hawash, Ahmad" userId="0cfc5060-4aed-4eda-90d6-bb721a165c4a" providerId="ADAL" clId="{E8D483B0-23F1-40B9-A74C-D36C8EF64D32}" dt="2019-06-18T17:49:36.140" v="5" actId="2696"/>
        <pc:sldMkLst>
          <pc:docMk/>
          <pc:sldMk cId="1202214574" sldId="370"/>
        </pc:sldMkLst>
      </pc:sldChg>
      <pc:sldChg chg="del">
        <pc:chgData name="Abu-hawash, Ahmad" userId="0cfc5060-4aed-4eda-90d6-bb721a165c4a" providerId="ADAL" clId="{E8D483B0-23F1-40B9-A74C-D36C8EF64D32}" dt="2019-06-18T17:49:36.124" v="3" actId="2696"/>
        <pc:sldMkLst>
          <pc:docMk/>
          <pc:sldMk cId="3246340172" sldId="372"/>
        </pc:sldMkLst>
      </pc:sldChg>
      <pc:sldChg chg="del">
        <pc:chgData name="Abu-hawash, Ahmad" userId="0cfc5060-4aed-4eda-90d6-bb721a165c4a" providerId="ADAL" clId="{E8D483B0-23F1-40B9-A74C-D36C8EF64D32}" dt="2019-06-18T17:49:36.155" v="7" actId="2696"/>
        <pc:sldMkLst>
          <pc:docMk/>
          <pc:sldMk cId="656374532" sldId="373"/>
        </pc:sldMkLst>
      </pc:sldChg>
      <pc:sldChg chg="del">
        <pc:chgData name="Abu-hawash, Ahmad" userId="0cfc5060-4aed-4eda-90d6-bb721a165c4a" providerId="ADAL" clId="{E8D483B0-23F1-40B9-A74C-D36C8EF64D32}" dt="2019-06-18T17:49:36.108" v="1" actId="2696"/>
        <pc:sldMkLst>
          <pc:docMk/>
          <pc:sldMk cId="4212947053" sldId="374"/>
        </pc:sldMkLst>
      </pc:sldChg>
      <pc:sldChg chg="del">
        <pc:chgData name="Abu-hawash, Ahmad" userId="0cfc5060-4aed-4eda-90d6-bb721a165c4a" providerId="ADAL" clId="{E8D483B0-23F1-40B9-A74C-D36C8EF64D32}" dt="2019-06-18T17:49:36.108" v="2" actId="2696"/>
        <pc:sldMkLst>
          <pc:docMk/>
          <pc:sldMk cId="3115867373" sldId="375"/>
        </pc:sldMkLst>
      </pc:sldChg>
      <pc:sldChg chg="del">
        <pc:chgData name="Abu-hawash, Ahmad" userId="0cfc5060-4aed-4eda-90d6-bb721a165c4a" providerId="ADAL" clId="{E8D483B0-23F1-40B9-A74C-D36C8EF64D32}" dt="2019-06-18T17:49:36.086" v="0" actId="2696"/>
        <pc:sldMkLst>
          <pc:docMk/>
          <pc:sldMk cId="3263586552" sldId="376"/>
        </pc:sldMkLst>
      </pc:sldChg>
      <pc:sldChg chg="del">
        <pc:chgData name="Abu-hawash, Ahmad" userId="0cfc5060-4aed-4eda-90d6-bb721a165c4a" providerId="ADAL" clId="{E8D483B0-23F1-40B9-A74C-D36C8EF64D32}" dt="2019-06-18T17:49:50.085" v="19" actId="2696"/>
        <pc:sldMkLst>
          <pc:docMk/>
          <pc:sldMk cId="3943579625" sldId="377"/>
        </pc:sldMkLst>
      </pc:sldChg>
      <pc:sldChg chg="del">
        <pc:chgData name="Abu-hawash, Ahmad" userId="0cfc5060-4aed-4eda-90d6-bb721a165c4a" providerId="ADAL" clId="{E8D483B0-23F1-40B9-A74C-D36C8EF64D32}" dt="2019-06-18T17:49:50.085" v="18" actId="2696"/>
        <pc:sldMkLst>
          <pc:docMk/>
          <pc:sldMk cId="294544430" sldId="382"/>
        </pc:sldMkLst>
      </pc:sldChg>
      <pc:sldChg chg="modSp modNotesTx">
        <pc:chgData name="Abu-hawash, Ahmad" userId="0cfc5060-4aed-4eda-90d6-bb721a165c4a" providerId="ADAL" clId="{E8D483B0-23F1-40B9-A74C-D36C8EF64D32}" dt="2019-06-18T18:01:52.281" v="111" actId="20577"/>
        <pc:sldMkLst>
          <pc:docMk/>
          <pc:sldMk cId="2370466223" sldId="383"/>
        </pc:sldMkLst>
        <pc:spChg chg="mod">
          <ac:chgData name="Abu-hawash, Ahmad" userId="0cfc5060-4aed-4eda-90d6-bb721a165c4a" providerId="ADAL" clId="{E8D483B0-23F1-40B9-A74C-D36C8EF64D32}" dt="2019-06-18T17:57:29.263" v="98" actId="6549"/>
          <ac:spMkLst>
            <pc:docMk/>
            <pc:sldMk cId="2370466223" sldId="383"/>
            <ac:spMk id="4" creationId="{7EFB17E1-6237-4C5B-90C1-F0860AAD46AC}"/>
          </ac:spMkLst>
        </pc:spChg>
      </pc:sldChg>
      <pc:sldChg chg="del">
        <pc:chgData name="Abu-hawash, Ahmad" userId="0cfc5060-4aed-4eda-90d6-bb721a165c4a" providerId="ADAL" clId="{E8D483B0-23F1-40B9-A74C-D36C8EF64D32}" dt="2019-06-18T17:49:36.209" v="17" actId="2696"/>
        <pc:sldMkLst>
          <pc:docMk/>
          <pc:sldMk cId="3294776380" sldId="384"/>
        </pc:sldMkLst>
      </pc:sldChg>
      <pc:sldChg chg="del">
        <pc:chgData name="Abu-hawash, Ahmad" userId="0cfc5060-4aed-4eda-90d6-bb721a165c4a" providerId="ADAL" clId="{E8D483B0-23F1-40B9-A74C-D36C8EF64D32}" dt="2019-06-18T17:49:36.209" v="16" actId="2696"/>
        <pc:sldMkLst>
          <pc:docMk/>
          <pc:sldMk cId="3232400334" sldId="385"/>
        </pc:sldMkLst>
      </pc:sldChg>
      <pc:sldChg chg="del">
        <pc:chgData name="Abu-hawash, Ahmad" userId="0cfc5060-4aed-4eda-90d6-bb721a165c4a" providerId="ADAL" clId="{E8D483B0-23F1-40B9-A74C-D36C8EF64D32}" dt="2019-06-18T17:49:36.209" v="15" actId="2696"/>
        <pc:sldMkLst>
          <pc:docMk/>
          <pc:sldMk cId="3623987757" sldId="386"/>
        </pc:sldMkLst>
      </pc:sldChg>
      <pc:sldChg chg="del">
        <pc:chgData name="Abu-hawash, Ahmad" userId="0cfc5060-4aed-4eda-90d6-bb721a165c4a" providerId="ADAL" clId="{E8D483B0-23F1-40B9-A74C-D36C8EF64D32}" dt="2019-06-18T17:49:36.202" v="14" actId="2696"/>
        <pc:sldMkLst>
          <pc:docMk/>
          <pc:sldMk cId="308639146" sldId="387"/>
        </pc:sldMkLst>
      </pc:sldChg>
      <pc:sldChg chg="del">
        <pc:chgData name="Abu-hawash, Ahmad" userId="0cfc5060-4aed-4eda-90d6-bb721a165c4a" providerId="ADAL" clId="{E8D483B0-23F1-40B9-A74C-D36C8EF64D32}" dt="2019-06-18T17:49:36.187" v="11" actId="2696"/>
        <pc:sldMkLst>
          <pc:docMk/>
          <pc:sldMk cId="565264321" sldId="388"/>
        </pc:sldMkLst>
      </pc:sldChg>
      <pc:sldChg chg="del">
        <pc:chgData name="Abu-hawash, Ahmad" userId="0cfc5060-4aed-4eda-90d6-bb721a165c4a" providerId="ADAL" clId="{E8D483B0-23F1-40B9-A74C-D36C8EF64D32}" dt="2019-06-18T17:49:36.155" v="8" actId="2696"/>
        <pc:sldMkLst>
          <pc:docMk/>
          <pc:sldMk cId="3968030552" sldId="389"/>
        </pc:sldMkLst>
      </pc:sldChg>
      <pc:sldChg chg="del">
        <pc:chgData name="Abu-hawash, Ahmad" userId="0cfc5060-4aed-4eda-90d6-bb721a165c4a" providerId="ADAL" clId="{E8D483B0-23F1-40B9-A74C-D36C8EF64D32}" dt="2019-06-18T17:49:36.187" v="10" actId="2696"/>
        <pc:sldMkLst>
          <pc:docMk/>
          <pc:sldMk cId="1043690598" sldId="53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43C6D-E55F-4BE5-8554-C22BB859EDE9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73208-77F4-453B-8852-C4844F8BB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23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48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i="0" dirty="0"/>
              <a:t>This</a:t>
            </a:r>
            <a:r>
              <a:rPr lang="en-US" sz="2000" i="0" baseline="0" dirty="0"/>
              <a:t> is a summary of the process used to create the model. 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471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i="0" dirty="0"/>
              <a:t>Being this was our first BIM project we had many discussions on how we deploy the model.</a:t>
            </a:r>
          </a:p>
          <a:p>
            <a:r>
              <a:rPr lang="en-US" sz="2000" i="0" dirty="0"/>
              <a:t>Initially, we thought about</a:t>
            </a:r>
            <a:r>
              <a:rPr lang="en-US" sz="2000" i="0" baseline="0" dirty="0"/>
              <a:t> providing BIM models for information only. And include traditional  2D plan sets. </a:t>
            </a:r>
          </a:p>
          <a:p>
            <a:r>
              <a:rPr lang="en-US" sz="2000" i="0" baseline="0" dirty="0"/>
              <a:t>After talking with our local contractors (AGC), they suggested we require the use of the model and not provide 2D plan sets , if provided for information only, would be very limited. </a:t>
            </a:r>
          </a:p>
          <a:p>
            <a:r>
              <a:rPr lang="en-US" sz="2000" i="0" baseline="0" dirty="0"/>
              <a:t>AS a compromise we decided on a hybrid approach ….. 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56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11"/>
              </a:spcAft>
            </a:pPr>
            <a:r>
              <a:rPr lang="en-US" sz="1800" baseline="0" dirty="0">
                <a:solidFill>
                  <a:schemeClr val="tx1"/>
                </a:solidFill>
              </a:rPr>
              <a:t>The use of the BIM model was covered in an SP that included: 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A list of files and instruction to access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Recommended software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Information hierarchy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LOD table for each element type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List of known deficiencies within the model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Appendix with seal and list of covered digital files</a:t>
            </a:r>
          </a:p>
          <a:p>
            <a:pPr marL="349415" indent="-349415">
              <a:spcAft>
                <a:spcPts val="611"/>
              </a:spcAft>
              <a:buFont typeface="Arial" panose="020B0604020202020204" pitchFamily="34" charset="0"/>
              <a:buChar char="•"/>
            </a:pPr>
            <a:r>
              <a:rPr lang="en-US" sz="1800" baseline="0" dirty="0">
                <a:solidFill>
                  <a:schemeClr val="tx1"/>
                </a:solidFill>
              </a:rPr>
              <a:t>Referenced files, such as borings and ground </a:t>
            </a:r>
            <a:r>
              <a:rPr lang="en-US" sz="1800" baseline="0">
                <a:solidFill>
                  <a:schemeClr val="tx1"/>
                </a:solidFill>
              </a:rPr>
              <a:t>surfaces </a:t>
            </a:r>
            <a:endParaRPr lang="en-US" sz="1800" baseline="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700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i="0" dirty="0"/>
              <a:t>Bentley View was made available to all bidders during</a:t>
            </a:r>
            <a:r>
              <a:rPr lang="en-US" sz="2000" i="0" baseline="0" dirty="0"/>
              <a:t> the advertisement period. </a:t>
            </a:r>
          </a:p>
          <a:p>
            <a:r>
              <a:rPr lang="en-US" sz="2000" i="0" baseline="0" dirty="0"/>
              <a:t>The advantages and issues are listed to the left. </a:t>
            </a:r>
          </a:p>
          <a:p>
            <a:r>
              <a:rPr lang="en-US" sz="2000" i="0" baseline="0" dirty="0"/>
              <a:t>With this being a pilot project, we did not want to require the contractors to purchase expensive software licenses, and this product was free and allowed multiple contractor to bid on the project. </a:t>
            </a:r>
            <a:endParaRPr lang="en-US" sz="20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792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i="0" dirty="0"/>
              <a:t>With the contractors and subs being unfamiliar with the software we focused on providing training before and after the letting. </a:t>
            </a:r>
          </a:p>
          <a:p>
            <a:r>
              <a:rPr lang="en-US" sz="2000" i="0" dirty="0"/>
              <a:t>We did not want any contractors or sub being prevented from bidding </a:t>
            </a:r>
          </a:p>
          <a:p>
            <a:r>
              <a:rPr lang="en-US" sz="2000" i="0" baseline="0" dirty="0"/>
              <a:t>HDR provided training to both DOT staff and contractors. </a:t>
            </a:r>
          </a:p>
          <a:p>
            <a:r>
              <a:rPr lang="en-US" sz="2000" i="0" baseline="0" dirty="0"/>
              <a:t>Recorded an hour-long training video and posted it online</a:t>
            </a:r>
          </a:p>
          <a:p>
            <a:r>
              <a:rPr lang="en-US" sz="2000" i="0" dirty="0"/>
              <a:t>Also, Bentley agreed to provide free support.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63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1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Early on in my presentation I stated that one of the objectives of this demonstration project was to evaluate the capabilities of available software.</a:t>
            </a:r>
          </a:p>
          <a:p>
            <a:r>
              <a:rPr lang="en-US" sz="1800" dirty="0"/>
              <a:t>So in the next three slides I will list the issues encountered by the designers but I will not have enough time to discuss. </a:t>
            </a:r>
          </a:p>
          <a:p>
            <a:r>
              <a:rPr lang="en-US" sz="1800" dirty="0"/>
              <a:t>Please keep in mind, these were issues at that point in time and may have been addressed by now.</a:t>
            </a:r>
          </a:p>
          <a:p>
            <a:endParaRPr lang="en-US" sz="1800" dirty="0"/>
          </a:p>
          <a:p>
            <a:r>
              <a:rPr lang="en-US" sz="1800" dirty="0"/>
              <a:t>OBM: it cannot be customized, limited to simple native elements, and with limited quantities and parts list.</a:t>
            </a:r>
          </a:p>
          <a:p>
            <a:r>
              <a:rPr lang="en-US" sz="1800" dirty="0"/>
              <a:t>PS: it is a building-based program, with no civil geometry, and it needs more bridge-specific tools.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9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issues listed on this slide was the reason to use I-Model Transformer and MicroStation Connect  tools to cleanup and customize the model, respectively.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1276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mentioned earlier that the software used to create the model did not provide all the information needed. </a:t>
            </a:r>
          </a:p>
          <a:p>
            <a:r>
              <a:rPr lang="en-US" dirty="0"/>
              <a:t>The solution was to embed links to data files to supplement the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03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Another objective of the demonstration project was to get feedback from contractors.</a:t>
            </a:r>
          </a:p>
          <a:p>
            <a:r>
              <a:rPr lang="en-US" dirty="0"/>
              <a:t>Here is some of their concerns: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free software (Bentley View) will give you access to the model but you </a:t>
            </a:r>
            <a:r>
              <a:rPr lang="en-US" i="1" dirty="0"/>
              <a:t>have to buy additional software in order to take full advantage of the model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They are </a:t>
            </a:r>
            <a:r>
              <a:rPr lang="en-US" i="1" dirty="0"/>
              <a:t>having difficulties with generating prints for specific views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There is </a:t>
            </a:r>
            <a:r>
              <a:rPr lang="en-US" i="1" dirty="0"/>
              <a:t>lack of dimensions in the model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prime contractor is </a:t>
            </a:r>
            <a:r>
              <a:rPr lang="en-US" i="1" dirty="0"/>
              <a:t>helping suppliers obtain information from the model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 is tough </a:t>
            </a:r>
            <a:r>
              <a:rPr lang="en-US" i="1" dirty="0"/>
              <a:t>getting buy-in from senior field staff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i="1" dirty="0"/>
              <a:t>Construction is just getting started so we expect much more feedback.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3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/>
          </a:p>
          <a:p>
            <a:r>
              <a:rPr lang="en-US" sz="2000" dirty="0"/>
              <a:t>I will give an overview the I-80/I-380 demonstration project and go over Lessons Learned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Highlight the demonstration project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Talk about the software used and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Show how we incorporated the BIM model into the construction contract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56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99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We worked with the Design Team at HDR to: </a:t>
            </a:r>
          </a:p>
          <a:p>
            <a:endParaRPr lang="en-US" sz="1600" dirty="0"/>
          </a:p>
          <a:p>
            <a:pPr marL="232943" indent="-232943">
              <a:buFont typeface="Arial" panose="020B0604020202020204" pitchFamily="34" charset="0"/>
              <a:buAutoNum type="arabicPeriod"/>
            </a:pPr>
            <a:r>
              <a:rPr lang="en-US" sz="1600" dirty="0"/>
              <a:t>Develop BIM model as complete as possible with the given software</a:t>
            </a:r>
          </a:p>
          <a:p>
            <a:pPr marL="232943" indent="-232943">
              <a:buFont typeface="Arial" panose="020B0604020202020204" pitchFamily="34" charset="0"/>
              <a:buAutoNum type="arabicPeriod"/>
            </a:pPr>
            <a:endParaRPr lang="en-US" sz="1600" dirty="0"/>
          </a:p>
          <a:p>
            <a:r>
              <a:rPr lang="en-US" sz="1600" dirty="0"/>
              <a:t>2. Evaluate three Bentley products: OBM, PS, and Navigator CONNECT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We wanted to identify advantages and disadvantages of each</a:t>
            </a:r>
          </a:p>
          <a:p>
            <a:endParaRPr lang="en-US" sz="1600" dirty="0"/>
          </a:p>
          <a:p>
            <a:r>
              <a:rPr lang="en-US" sz="1600" dirty="0"/>
              <a:t>3. Encourage contractor use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Wanted them to become more familiar with the software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We also wanted them to provide feedback for future model improvements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sz="2000" dirty="0"/>
              <a:t>The project is located at the I-380/I-80 interchange in Eastern Iowa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sz="2000" dirty="0"/>
              <a:t>It includes three curved steel plate girder bridges with a total length of 4200 ft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The first is a 5 span bridge with a diverging gore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The second is a short 3 span bridge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2000" dirty="0"/>
              <a:t>And the last bridge is a 13 span, 3 unit curved bridge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18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Early on in the process Bentley recommended that we use these pieces of software</a:t>
            </a:r>
          </a:p>
          <a:p>
            <a:endParaRPr lang="en-US" sz="160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sz="1600" dirty="0"/>
              <a:t>The first is OpenBridge modeler: 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It was used to define the primary elements using horizontal and vertical geometry.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It  includes elements such as the bridge deck, barriers, girders, cross-frames, and some substructure elements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sz="1600" dirty="0"/>
              <a:t>Because the level of detail in OBM is fairly low, ProStructures was used to add more detailed elements to the model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sz="1600" dirty="0"/>
              <a:t>All of the modeling was completed using these two pieces of software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sz="1600" dirty="0"/>
              <a:t>The last piece of software is Navigator CONNECT It was not actually used to create any elements, but for multi-platform viewing on laptops and tablets in the field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72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sz="2000" dirty="0"/>
              <a:t>The intent of this slide is to graphically show what each piece of the software produces.</a:t>
            </a:r>
          </a:p>
          <a:p>
            <a:pPr defTabSz="931774">
              <a:defRPr/>
            </a:pPr>
            <a:endParaRPr lang="en-US" sz="2000" dirty="0"/>
          </a:p>
          <a:p>
            <a:pPr defTabSz="931774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993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A couple of additional tools used in model development are I-Model Transformer and MicroStation Connect. </a:t>
            </a:r>
          </a:p>
          <a:p>
            <a:endParaRPr lang="en-US" sz="2000" dirty="0"/>
          </a:p>
          <a:p>
            <a:r>
              <a:rPr lang="en-US" sz="2000" dirty="0"/>
              <a:t>I-Model Transformer is used as a clean-up to … </a:t>
            </a:r>
          </a:p>
          <a:p>
            <a:endParaRPr lang="en-US" sz="2000" dirty="0"/>
          </a:p>
          <a:p>
            <a:r>
              <a:rPr lang="en-US" sz="2000" dirty="0"/>
              <a:t>MicroStation Connect is used as a customization tool to 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774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sz="2000" i="0" dirty="0"/>
              <a:t>Because the model could not provide all the information, we needed a way to supplement the model. </a:t>
            </a:r>
          </a:p>
          <a:p>
            <a:pPr defTabSz="931774">
              <a:defRPr/>
            </a:pPr>
            <a:r>
              <a:rPr lang="en-US" sz="2000" i="0" dirty="0"/>
              <a:t>The solution was element information dialog box with links.</a:t>
            </a:r>
          </a:p>
          <a:p>
            <a:r>
              <a:rPr lang="en-US" sz="2000" i="0" baseline="0" dirty="0"/>
              <a:t>This brings the model up to par with the traditional 2D plan sets. </a:t>
            </a:r>
          </a:p>
          <a:p>
            <a:endParaRPr lang="en-US" sz="2000" i="0" baseline="0" dirty="0"/>
          </a:p>
          <a:p>
            <a:r>
              <a:rPr lang="en-US" sz="2000" i="0" baseline="0" dirty="0"/>
              <a:t>The supplemental information were provided in the form of PDFs, Spreadsheets, Word documents and website links.</a:t>
            </a:r>
            <a:endParaRPr lang="en-US" sz="20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596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i="0" baseline="0" dirty="0"/>
              <a:t>One of the major benefits of BIM is the ability to incorporate other disciplines, which allows us to address conflicts during design. </a:t>
            </a:r>
            <a:endParaRPr lang="en-US" sz="20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3208-77F4-453B-8852-C4844F8BB3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1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F3753E7-0F11-4D0E-8960-9E1C8FCC4C52}"/>
              </a:ext>
            </a:extLst>
          </p:cNvPr>
          <p:cNvSpPr/>
          <p:nvPr userDrawn="1"/>
        </p:nvSpPr>
        <p:spPr>
          <a:xfrm>
            <a:off x="0" y="0"/>
            <a:ext cx="12192000" cy="95334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67500"/>
                  <a:satMod val="115000"/>
                </a:schemeClr>
              </a:gs>
              <a:gs pos="52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C18299-3EBF-4651-B028-9D1F61A7FE89}"/>
              </a:ext>
            </a:extLst>
          </p:cNvPr>
          <p:cNvSpPr/>
          <p:nvPr userDrawn="1"/>
        </p:nvSpPr>
        <p:spPr>
          <a:xfrm>
            <a:off x="0" y="953345"/>
            <a:ext cx="12192000" cy="45719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933723-4C4E-4953-9B73-759969B589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323" y="147582"/>
            <a:ext cx="3318328" cy="689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07DB7A-A277-47F1-B420-6EB252894A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031" y="4651364"/>
            <a:ext cx="4570444" cy="16579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9ED19C-16BB-4E11-A2E2-5E3DE3CF1B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" y="4651364"/>
            <a:ext cx="7677627" cy="165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94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45A3183-73DB-40B2-B6C8-E0DE1DE1D6DB}"/>
              </a:ext>
            </a:extLst>
          </p:cNvPr>
          <p:cNvSpPr/>
          <p:nvPr userDrawn="1"/>
        </p:nvSpPr>
        <p:spPr>
          <a:xfrm>
            <a:off x="0" y="764705"/>
            <a:ext cx="1056117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6ABBA2-AA3C-4D81-BF82-C5B05E586B69}"/>
              </a:ext>
            </a:extLst>
          </p:cNvPr>
          <p:cNvSpPr/>
          <p:nvPr userDrawn="1"/>
        </p:nvSpPr>
        <p:spPr>
          <a:xfrm>
            <a:off x="0" y="836713"/>
            <a:ext cx="1056117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2792F5-6345-4BA3-96B5-3BBA9D667573}"/>
              </a:ext>
            </a:extLst>
          </p:cNvPr>
          <p:cNvSpPr/>
          <p:nvPr userDrawn="1"/>
        </p:nvSpPr>
        <p:spPr>
          <a:xfrm>
            <a:off x="0" y="908721"/>
            <a:ext cx="1056117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9BAE6B-4BEF-472C-8DFA-A9B7788CA52B}"/>
              </a:ext>
            </a:extLst>
          </p:cNvPr>
          <p:cNvSpPr txBox="1"/>
          <p:nvPr userDrawn="1"/>
        </p:nvSpPr>
        <p:spPr>
          <a:xfrm>
            <a:off x="0" y="260648"/>
            <a:ext cx="1056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EF72394-20AE-4583-8A01-A144B1C77253}" type="slidenum">
              <a:rPr lang="en-US" sz="2000">
                <a:solidFill>
                  <a:schemeClr val="bg2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US" sz="200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8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 userDrawn="1"/>
        </p:nvSpPr>
        <p:spPr>
          <a:xfrm>
            <a:off x="1103446" y="667435"/>
            <a:ext cx="498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NAME OF PRESENTATION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5A3183-73DB-40B2-B6C8-E0DE1DE1D6DB}"/>
              </a:ext>
            </a:extLst>
          </p:cNvPr>
          <p:cNvSpPr/>
          <p:nvPr userDrawn="1"/>
        </p:nvSpPr>
        <p:spPr>
          <a:xfrm>
            <a:off x="0" y="764705"/>
            <a:ext cx="1056117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6ABBA2-AA3C-4D81-BF82-C5B05E586B69}"/>
              </a:ext>
            </a:extLst>
          </p:cNvPr>
          <p:cNvSpPr/>
          <p:nvPr userDrawn="1"/>
        </p:nvSpPr>
        <p:spPr>
          <a:xfrm>
            <a:off x="0" y="836713"/>
            <a:ext cx="1056117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2792F5-6345-4BA3-96B5-3BBA9D667573}"/>
              </a:ext>
            </a:extLst>
          </p:cNvPr>
          <p:cNvSpPr/>
          <p:nvPr userDrawn="1"/>
        </p:nvSpPr>
        <p:spPr>
          <a:xfrm>
            <a:off x="0" y="908721"/>
            <a:ext cx="1056117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9BAE6B-4BEF-472C-8DFA-A9B7788CA52B}"/>
              </a:ext>
            </a:extLst>
          </p:cNvPr>
          <p:cNvSpPr txBox="1"/>
          <p:nvPr userDrawn="1"/>
        </p:nvSpPr>
        <p:spPr>
          <a:xfrm>
            <a:off x="0" y="260648"/>
            <a:ext cx="1056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EF72394-20AE-4583-8A01-A144B1C77253}" type="slidenum">
              <a:rPr lang="en-US" sz="2000">
                <a:solidFill>
                  <a:schemeClr val="bg2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US" sz="200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4EF32B2-C520-493E-859D-A9D077D08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340769"/>
            <a:ext cx="10515600" cy="965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FB340FD-E5C8-40FB-8FFA-E3B74A397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2441228"/>
            <a:ext cx="10515600" cy="4228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64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rgbClr val="87172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42763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7000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97667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36222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43407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253131-A3D1-4BD2-B372-CE94B7CC9DC2}"/>
              </a:ext>
            </a:extLst>
          </p:cNvPr>
          <p:cNvSpPr/>
          <p:nvPr userDrawn="1"/>
        </p:nvSpPr>
        <p:spPr>
          <a:xfrm>
            <a:off x="0" y="0"/>
            <a:ext cx="6288021" cy="6858000"/>
          </a:xfrm>
          <a:prstGeom prst="rect">
            <a:avLst/>
          </a:prstGeom>
          <a:solidFill>
            <a:schemeClr val="accent5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353359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21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2" r:id="rId7"/>
    <p:sldLayoutId id="2147483653" r:id="rId8"/>
    <p:sldLayoutId id="2147483656" r:id="rId9"/>
    <p:sldLayoutId id="214748365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7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076" y="1475529"/>
            <a:ext cx="2486724" cy="99159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524000" y="0"/>
            <a:ext cx="9144000" cy="95334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67500"/>
                  <a:satMod val="115000"/>
                </a:schemeClr>
              </a:gs>
              <a:gs pos="52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919" y="180740"/>
            <a:ext cx="2488746" cy="6891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023F2D-63D7-4790-8BDE-2DFA6C8EF409}"/>
              </a:ext>
            </a:extLst>
          </p:cNvPr>
          <p:cNvSpPr txBox="1"/>
          <p:nvPr/>
        </p:nvSpPr>
        <p:spPr>
          <a:xfrm>
            <a:off x="4561637" y="2331964"/>
            <a:ext cx="4239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AASHTO COBS T-19 Annual Meeting</a:t>
            </a:r>
          </a:p>
          <a:p>
            <a:r>
              <a:rPr lang="en-US" sz="1400" dirty="0">
                <a:solidFill>
                  <a:srgbClr val="002060"/>
                </a:solidFill>
                <a:latin typeface="Century Gothic" panose="020B0502020202020204" pitchFamily="34" charset="0"/>
              </a:rPr>
              <a:t>Montgomery, Alabama</a:t>
            </a:r>
          </a:p>
          <a:p>
            <a:r>
              <a:rPr lang="en-US" sz="1400" dirty="0">
                <a:solidFill>
                  <a:srgbClr val="002060"/>
                </a:solidFill>
                <a:latin typeface="Century Gothic" panose="020B0502020202020204" pitchFamily="34" charset="0"/>
              </a:rPr>
              <a:t>June 24, 2019</a:t>
            </a:r>
            <a:endParaRPr lang="en-US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12994" y="4645959"/>
            <a:ext cx="38767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Building Information Modeling (BIM) for Bridges and Structures: </a:t>
            </a:r>
            <a:b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Iowa DOT Demonstration Project</a:t>
            </a:r>
          </a:p>
          <a:p>
            <a:endParaRPr 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Ahmad Abu-Hawash</a:t>
            </a:r>
          </a:p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Chief Structural Engineer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6400" y="1063092"/>
            <a:ext cx="2932302" cy="22674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239" y="6400800"/>
            <a:ext cx="609600" cy="3529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4"/>
          <a:stretch/>
        </p:blipFill>
        <p:spPr>
          <a:xfrm>
            <a:off x="7838780" y="1217043"/>
            <a:ext cx="4419857" cy="312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47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7971457" y="12954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66" y="2394650"/>
            <a:ext cx="11041394" cy="41473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0"/>
            <a:ext cx="5497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MODEL </a:t>
            </a:r>
            <a:b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2351584" y="1791568"/>
            <a:ext cx="458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Process </a:t>
            </a:r>
          </a:p>
        </p:txBody>
      </p:sp>
    </p:spTree>
    <p:extLst>
      <p:ext uri="{BB962C8B-B14F-4D97-AF65-F5344CB8AC3E}">
        <p14:creationId xmlns:p14="http://schemas.microsoft.com/office/powerpoint/2010/main" val="632287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E00DCAC-7016-41B9-BA1F-869916C55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911" y="2181874"/>
            <a:ext cx="8927951" cy="46286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83324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BIM Deliverable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84" y="6324600"/>
            <a:ext cx="609600" cy="3529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4AB9A99-A679-446E-8E1C-33321FE086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6696" y="895294"/>
            <a:ext cx="5949734" cy="14166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71096A-5F7B-4F0D-823A-4433A81EE0C0}"/>
              </a:ext>
            </a:extLst>
          </p:cNvPr>
          <p:cNvSpPr/>
          <p:nvPr/>
        </p:nvSpPr>
        <p:spPr>
          <a:xfrm>
            <a:off x="1741984" y="2266388"/>
            <a:ext cx="2514600" cy="666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baseline="30000" dirty="0"/>
              <a:t>Provide BIM Model </a:t>
            </a:r>
            <a:br>
              <a:rPr lang="en-US" sz="2800" b="1" baseline="30000" dirty="0"/>
            </a:br>
            <a:r>
              <a:rPr lang="en-US" sz="2800" b="1" baseline="30000" dirty="0"/>
              <a:t>for Information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B6362C-34EA-4146-BC04-C73277FF8E80}"/>
              </a:ext>
            </a:extLst>
          </p:cNvPr>
          <p:cNvSpPr txBox="1"/>
          <p:nvPr/>
        </p:nvSpPr>
        <p:spPr>
          <a:xfrm>
            <a:off x="4023502" y="2289144"/>
            <a:ext cx="2700351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30000" dirty="0">
                <a:solidFill>
                  <a:srgbClr val="871721"/>
                </a:solidFill>
              </a:rPr>
              <a:t>Hybrid Model</a:t>
            </a:r>
            <a:br>
              <a:rPr lang="en-US" sz="2800" b="1" baseline="30000" dirty="0">
                <a:solidFill>
                  <a:srgbClr val="871721"/>
                </a:solidFill>
              </a:rPr>
            </a:br>
            <a:r>
              <a:rPr lang="en-US" sz="2800" b="1" baseline="30000" dirty="0">
                <a:solidFill>
                  <a:srgbClr val="871721"/>
                </a:solidFill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948C46-E1C8-4EB5-83F5-E22CAFA84ED9}"/>
              </a:ext>
            </a:extLst>
          </p:cNvPr>
          <p:cNvSpPr/>
          <p:nvPr/>
        </p:nvSpPr>
        <p:spPr>
          <a:xfrm>
            <a:off x="7836431" y="895294"/>
            <a:ext cx="27054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>
                <a:solidFill>
                  <a:srgbClr val="B55813"/>
                </a:solidFill>
              </a:rPr>
              <a:t>Reduce </a:t>
            </a:r>
            <a:br>
              <a:rPr lang="en-US" sz="2800" b="1" baseline="30000" dirty="0">
                <a:solidFill>
                  <a:srgbClr val="B55813"/>
                </a:solidFill>
              </a:rPr>
            </a:br>
            <a:r>
              <a:rPr lang="en-US" sz="2800" b="1" baseline="30000" dirty="0">
                <a:solidFill>
                  <a:srgbClr val="B55813"/>
                </a:solidFill>
              </a:rPr>
              <a:t>Contractor Risk 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>
                <a:solidFill>
                  <a:srgbClr val="B55813"/>
                </a:solidFill>
              </a:rPr>
              <a:t>Promote BIM usage 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2800" b="1" baseline="30000" dirty="0">
                <a:solidFill>
                  <a:srgbClr val="B55813"/>
                </a:solidFill>
              </a:rPr>
              <a:t>Gather Information on BIM Usage</a:t>
            </a:r>
            <a:br>
              <a:rPr lang="en-US" sz="2800" b="1" baseline="30000" dirty="0">
                <a:solidFill>
                  <a:srgbClr val="B55813"/>
                </a:solidFill>
              </a:rPr>
            </a:br>
            <a:r>
              <a:rPr lang="en-US" sz="2800" b="1" i="1" baseline="30000" dirty="0">
                <a:solidFill>
                  <a:srgbClr val="B55813"/>
                </a:solidFill>
              </a:rPr>
              <a:t>During construction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E0100F-F64C-48B3-AFB1-6F5B47CC8020}"/>
              </a:ext>
            </a:extLst>
          </p:cNvPr>
          <p:cNvSpPr/>
          <p:nvPr/>
        </p:nvSpPr>
        <p:spPr>
          <a:xfrm>
            <a:off x="2351585" y="734596"/>
            <a:ext cx="3135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Design, Bid, Build Contract</a:t>
            </a:r>
          </a:p>
        </p:txBody>
      </p:sp>
    </p:spTree>
    <p:extLst>
      <p:ext uri="{BB962C8B-B14F-4D97-AF65-F5344CB8AC3E}">
        <p14:creationId xmlns:p14="http://schemas.microsoft.com/office/powerpoint/2010/main" val="2199013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3363800F-4A32-46E4-A668-5EDAD39F4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39" y="1751796"/>
            <a:ext cx="6198584" cy="32538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0930" y="5360419"/>
            <a:ext cx="6013455" cy="928642"/>
          </a:xfrm>
          <a:prstGeom prst="rect">
            <a:avLst/>
          </a:prstGeom>
          <a:solidFill>
            <a:srgbClr val="00717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041628" y="5547208"/>
            <a:ext cx="7478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aseline="30000">
                <a:solidFill>
                  <a:schemeClr val="bg1"/>
                </a:solidFill>
              </a:rPr>
              <a:t>SPECIAL PROVISION DEVELOPED </a:t>
            </a:r>
            <a:br>
              <a:rPr lang="en-US" sz="3600" baseline="30000">
                <a:solidFill>
                  <a:schemeClr val="bg1"/>
                </a:solidFill>
              </a:rPr>
            </a:br>
            <a:r>
              <a:rPr lang="en-US" sz="3600" baseline="30000">
                <a:solidFill>
                  <a:schemeClr val="bg1"/>
                </a:solidFill>
              </a:rPr>
              <a:t>FOR DIGITAL CONTRACT FILES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542084" y="544117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BIM Deliverable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51585" y="1219200"/>
            <a:ext cx="2060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Special Provision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6A3B1E-95EF-4487-B0F2-D35AA7D7FB1B}"/>
              </a:ext>
            </a:extLst>
          </p:cNvPr>
          <p:cNvSpPr/>
          <p:nvPr/>
        </p:nvSpPr>
        <p:spPr>
          <a:xfrm>
            <a:off x="7783057" y="1972533"/>
            <a:ext cx="2705431" cy="4113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List of files and access instruction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Recommended software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Information hierarchy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LOD table for each element type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List of known deficiencies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Appendix with seal and list of covered digital files</a:t>
            </a:r>
          </a:p>
          <a:p>
            <a:pPr marL="169863" lvl="1" indent="-169863">
              <a:buFont typeface="Arial" panose="020B0604020202020204" pitchFamily="34" charset="0"/>
              <a:buChar char="•"/>
            </a:pPr>
            <a:r>
              <a:rPr lang="en-US" sz="2800" b="1" baseline="30000" dirty="0"/>
              <a:t>Referenced files</a:t>
            </a:r>
          </a:p>
        </p:txBody>
      </p:sp>
    </p:spTree>
    <p:extLst>
      <p:ext uri="{BB962C8B-B14F-4D97-AF65-F5344CB8AC3E}">
        <p14:creationId xmlns:p14="http://schemas.microsoft.com/office/powerpoint/2010/main" val="2105601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E00DCAC-7016-41B9-BA1F-869916C55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54818" y="6252244"/>
            <a:ext cx="607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Used by contractors for bidding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95" t="2174" r="83054" b="69565"/>
          <a:stretch/>
        </p:blipFill>
        <p:spPr>
          <a:xfrm>
            <a:off x="5029201" y="6077916"/>
            <a:ext cx="702469" cy="7024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069644" y="147582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Project Letting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86135" y="390360"/>
            <a:ext cx="1624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Bentley 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917022"/>
            <a:ext cx="4114800" cy="5029200"/>
          </a:xfrm>
          <a:prstGeom prst="rect">
            <a:avLst/>
          </a:prstGeom>
          <a:solidFill>
            <a:srgbClr val="00717F"/>
          </a:solidFill>
        </p:spPr>
        <p:txBody>
          <a:bodyPr wrap="square" lIns="365760" rtlCol="0" anchor="ctr" anchorCtr="0">
            <a:spAutoFit/>
          </a:bodyPr>
          <a:lstStyle/>
          <a:p>
            <a:r>
              <a:rPr lang="en-US" sz="2800" b="1" baseline="30000" dirty="0">
                <a:solidFill>
                  <a:schemeClr val="bg1"/>
                </a:solidFill>
              </a:rPr>
              <a:t>ADVANTAGES</a:t>
            </a:r>
          </a:p>
          <a:p>
            <a:endParaRPr lang="en-US" sz="2800" b="1" baseline="30000" dirty="0">
              <a:solidFill>
                <a:schemeClr val="bg1"/>
              </a:solidFill>
            </a:endParaRP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Free download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All info required for bidding is accessible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Visualization tools similar to MicroStation &amp; ProStructures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Read-only </a:t>
            </a:r>
            <a:r>
              <a:rPr lang="en-US" sz="2800" baseline="30000" dirty="0" err="1">
                <a:solidFill>
                  <a:schemeClr val="bg1"/>
                </a:solidFill>
              </a:rPr>
              <a:t>i</a:t>
            </a:r>
            <a:r>
              <a:rPr lang="en-US" sz="2800" baseline="30000" dirty="0">
                <a:solidFill>
                  <a:schemeClr val="bg1"/>
                </a:solidFill>
              </a:rPr>
              <a:t>-model</a:t>
            </a:r>
          </a:p>
          <a:p>
            <a:br>
              <a:rPr lang="en-US" sz="2800" b="1" baseline="30000" dirty="0">
                <a:solidFill>
                  <a:schemeClr val="bg1"/>
                </a:solidFill>
              </a:rPr>
            </a:br>
            <a:r>
              <a:rPr lang="en-US" sz="2800" b="1" baseline="30000" dirty="0">
                <a:solidFill>
                  <a:schemeClr val="bg1"/>
                </a:solidFill>
              </a:rPr>
              <a:t>ISSUES</a:t>
            </a:r>
          </a:p>
          <a:p>
            <a:r>
              <a:rPr lang="en-US" sz="2800" b="1" baseline="30000" dirty="0">
                <a:solidFill>
                  <a:schemeClr val="bg1"/>
                </a:solidFill>
              </a:rPr>
              <a:t> 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Limited functionality during </a:t>
            </a:r>
            <a:br>
              <a:rPr lang="en-US" sz="2800" baseline="30000" dirty="0">
                <a:solidFill>
                  <a:schemeClr val="bg1"/>
                </a:solidFill>
              </a:rPr>
            </a:br>
            <a:r>
              <a:rPr lang="en-US" sz="2800" baseline="30000" dirty="0">
                <a:solidFill>
                  <a:schemeClr val="bg1"/>
                </a:solidFill>
              </a:rPr>
              <a:t>construction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sz="2800" baseline="30000" dirty="0">
                <a:solidFill>
                  <a:schemeClr val="bg1"/>
                </a:solidFill>
              </a:rPr>
              <a:t>No mobile application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163886" y="917023"/>
            <a:ext cx="6915593" cy="5096229"/>
            <a:chOff x="2895600" y="1623872"/>
            <a:chExt cx="6324600" cy="438937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l="33503" t="21607" r="3270" b="1584"/>
            <a:stretch/>
          </p:blipFill>
          <p:spPr>
            <a:xfrm>
              <a:off x="2895600" y="1623872"/>
              <a:ext cx="6324600" cy="438937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5389767"/>
              <a:ext cx="609600" cy="3529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440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FFB3102-D72B-42C8-9EC7-4CB517BCFE14}"/>
              </a:ext>
            </a:extLst>
          </p:cNvPr>
          <p:cNvSpPr/>
          <p:nvPr/>
        </p:nvSpPr>
        <p:spPr>
          <a:xfrm>
            <a:off x="3945092" y="3504345"/>
            <a:ext cx="2088232" cy="2194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823484" y="3504345"/>
            <a:ext cx="2088232" cy="2194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828800" y="3436558"/>
            <a:ext cx="2088232" cy="72008"/>
          </a:xfrm>
          <a:prstGeom prst="rect">
            <a:avLst/>
          </a:prstGeom>
          <a:solidFill>
            <a:srgbClr val="871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59133" y="3705785"/>
            <a:ext cx="1902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30000">
                <a:solidFill>
                  <a:srgbClr val="871721"/>
                </a:solidFill>
              </a:rPr>
              <a:t>Contractors &amp;</a:t>
            </a:r>
            <a:br>
              <a:rPr lang="en-US" sz="2800" b="1" baseline="30000">
                <a:solidFill>
                  <a:srgbClr val="871721"/>
                </a:solidFill>
              </a:rPr>
            </a:br>
            <a:r>
              <a:rPr lang="en-US" sz="2800" b="1" baseline="30000">
                <a:solidFill>
                  <a:srgbClr val="871721"/>
                </a:solidFill>
              </a:rPr>
              <a:t>subs unfamiliar</a:t>
            </a:r>
            <a:br>
              <a:rPr lang="en-US" sz="2800" b="1" baseline="30000">
                <a:solidFill>
                  <a:srgbClr val="871721"/>
                </a:solidFill>
              </a:rPr>
            </a:br>
            <a:r>
              <a:rPr lang="en-US" sz="2800" b="1" baseline="30000">
                <a:solidFill>
                  <a:srgbClr val="871721"/>
                </a:solidFill>
              </a:rPr>
              <a:t>with software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944047" y="3436558"/>
            <a:ext cx="2088232" cy="720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077272" y="3436558"/>
            <a:ext cx="2088232" cy="7200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8197835" y="3432338"/>
            <a:ext cx="2088232" cy="72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5A8FFC0F-02EA-4659-98C5-424814C24008}"/>
              </a:ext>
            </a:extLst>
          </p:cNvPr>
          <p:cNvSpPr/>
          <p:nvPr/>
        </p:nvSpPr>
        <p:spPr>
          <a:xfrm>
            <a:off x="6068805" y="3507683"/>
            <a:ext cx="2088232" cy="2194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3A82649-43B1-46D6-A869-41EEEFAE7888}"/>
              </a:ext>
            </a:extLst>
          </p:cNvPr>
          <p:cNvSpPr/>
          <p:nvPr/>
        </p:nvSpPr>
        <p:spPr>
          <a:xfrm>
            <a:off x="8197835" y="3504345"/>
            <a:ext cx="2088232" cy="2194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81" t="20809" r="77885"/>
          <a:stretch/>
        </p:blipFill>
        <p:spPr>
          <a:xfrm>
            <a:off x="1920416" y="2133600"/>
            <a:ext cx="1905000" cy="119878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/>
          <a:srcRect l="26281" t="20809" r="60385"/>
          <a:stretch/>
        </p:blipFill>
        <p:spPr>
          <a:xfrm>
            <a:off x="4191000" y="2159000"/>
            <a:ext cx="1219200" cy="119878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/>
          <a:srcRect l="48702" t="21427" r="30464" b="9393"/>
          <a:stretch/>
        </p:blipFill>
        <p:spPr>
          <a:xfrm>
            <a:off x="6129612" y="2305562"/>
            <a:ext cx="1905000" cy="10472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l="72502" t="21813" r="1664" b="-1004"/>
          <a:stretch/>
        </p:blipFill>
        <p:spPr>
          <a:xfrm>
            <a:off x="8083841" y="2235200"/>
            <a:ext cx="2202227" cy="11176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45545" y="3665936"/>
            <a:ext cx="2082463" cy="17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baseline="30000"/>
              <a:t>HDR provided multiple training sessions to: </a:t>
            </a:r>
          </a:p>
          <a:p>
            <a:pPr marL="114300" lvl="1" indent="-114300">
              <a:buFont typeface="Arial" panose="020B0604020202020204" pitchFamily="34" charset="0"/>
              <a:buChar char="•"/>
            </a:pPr>
            <a:r>
              <a:rPr lang="en-US" sz="2000" baseline="30000"/>
              <a:t>Office of Bridges </a:t>
            </a:r>
            <a:br>
              <a:rPr lang="en-US" sz="2000" baseline="30000"/>
            </a:br>
            <a:r>
              <a:rPr lang="en-US" sz="2000" baseline="30000"/>
              <a:t>&amp; Structures</a:t>
            </a:r>
          </a:p>
          <a:p>
            <a:pPr marL="114300" lvl="1" indent="-114300">
              <a:buFont typeface="Arial" panose="020B0604020202020204" pitchFamily="34" charset="0"/>
              <a:buChar char="•"/>
            </a:pPr>
            <a:r>
              <a:rPr lang="en-US" sz="2000" baseline="30000"/>
              <a:t>District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2000" baseline="30000"/>
              <a:t>Contractors</a:t>
            </a:r>
          </a:p>
        </p:txBody>
      </p:sp>
      <p:sp>
        <p:nvSpPr>
          <p:cNvPr id="6" name="Rectangle 5"/>
          <p:cNvSpPr/>
          <p:nvPr/>
        </p:nvSpPr>
        <p:spPr>
          <a:xfrm>
            <a:off x="6061385" y="3752612"/>
            <a:ext cx="2095652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baseline="30000" dirty="0">
                <a:solidFill>
                  <a:srgbClr val="B55813"/>
                </a:solidFill>
              </a:rPr>
              <a:t>Recorded </a:t>
            </a:r>
            <a:br>
              <a:rPr lang="en-US" sz="2800" b="1" baseline="30000" dirty="0">
                <a:solidFill>
                  <a:srgbClr val="B55813"/>
                </a:solidFill>
              </a:rPr>
            </a:br>
            <a:r>
              <a:rPr lang="en-US" sz="2800" b="1" baseline="30000" dirty="0">
                <a:solidFill>
                  <a:srgbClr val="B55813"/>
                </a:solidFill>
              </a:rPr>
              <a:t>hour-long training video</a:t>
            </a:r>
          </a:p>
          <a:p>
            <a:pPr algn="ctr"/>
            <a:r>
              <a:rPr lang="en-US" sz="2800" b="1" baseline="30000" dirty="0">
                <a:solidFill>
                  <a:srgbClr val="B55813"/>
                </a:solidFill>
              </a:rPr>
              <a:t>using the </a:t>
            </a:r>
            <a:br>
              <a:rPr lang="en-US" sz="2800" b="1" baseline="30000" dirty="0">
                <a:solidFill>
                  <a:srgbClr val="B55813"/>
                </a:solidFill>
              </a:rPr>
            </a:br>
            <a:r>
              <a:rPr lang="en-US" sz="2800" b="1" baseline="30000" dirty="0">
                <a:solidFill>
                  <a:srgbClr val="B55813"/>
                </a:solidFill>
              </a:rPr>
              <a:t>Ramp B model</a:t>
            </a:r>
          </a:p>
        </p:txBody>
      </p:sp>
      <p:sp>
        <p:nvSpPr>
          <p:cNvPr id="7" name="Rectangle 6"/>
          <p:cNvSpPr/>
          <p:nvPr/>
        </p:nvSpPr>
        <p:spPr>
          <a:xfrm>
            <a:off x="8197835" y="3665936"/>
            <a:ext cx="2088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baseline="30000">
                <a:solidFill>
                  <a:srgbClr val="00717F"/>
                </a:solidFill>
              </a:rPr>
              <a:t>Free </a:t>
            </a:r>
          </a:p>
          <a:p>
            <a:pPr algn="ctr"/>
            <a:r>
              <a:rPr lang="en-US" sz="2800" b="1" baseline="30000">
                <a:solidFill>
                  <a:srgbClr val="00717F"/>
                </a:solidFill>
              </a:rPr>
              <a:t>Bentley </a:t>
            </a:r>
            <a:br>
              <a:rPr lang="en-US" sz="2800" b="1" baseline="30000">
                <a:solidFill>
                  <a:srgbClr val="00717F"/>
                </a:solidFill>
              </a:rPr>
            </a:br>
            <a:r>
              <a:rPr lang="en-US" sz="2800" b="1" baseline="30000">
                <a:solidFill>
                  <a:srgbClr val="00717F"/>
                </a:solidFill>
              </a:rPr>
              <a:t>support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Project Letting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351585" y="1219200"/>
            <a:ext cx="103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Training</a:t>
            </a:r>
          </a:p>
        </p:txBody>
      </p:sp>
    </p:spTree>
    <p:extLst>
      <p:ext uri="{BB962C8B-B14F-4D97-AF65-F5344CB8AC3E}">
        <p14:creationId xmlns:p14="http://schemas.microsoft.com/office/powerpoint/2010/main" val="2539570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E00DCAC-7016-41B9-BA1F-869916C55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20446" y="3436558"/>
            <a:ext cx="2088232" cy="983042"/>
          </a:xfrm>
          <a:prstGeom prst="rect">
            <a:avLst/>
          </a:prstGeom>
          <a:solidFill>
            <a:srgbClr val="871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PROJECT </a:t>
            </a:r>
            <a:br>
              <a:rPr lang="en-US"/>
            </a:br>
            <a:r>
              <a:rPr lang="en-US"/>
              <a:t>AWARDED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78933" y="3436558"/>
            <a:ext cx="2088232" cy="98304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APPARENT </a:t>
            </a:r>
            <a:br>
              <a:rPr lang="en-US"/>
            </a:br>
            <a:r>
              <a:rPr lang="en-US"/>
              <a:t>LOW BID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37420" y="3432338"/>
            <a:ext cx="2088232" cy="9830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UNDER </a:t>
            </a:r>
            <a:br>
              <a:rPr lang="en-US"/>
            </a:br>
            <a:r>
              <a:rPr lang="en-US"/>
              <a:t>ENGINEERS ESTIMATE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97836" y="3432338"/>
            <a:ext cx="2393965" cy="9872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CONTRACTOR ATTENDED ALL</a:t>
            </a:r>
            <a:br>
              <a:rPr lang="en-US"/>
            </a:br>
            <a:r>
              <a:rPr lang="en-US"/>
              <a:t>AGC MEETINGS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500" r="80000"/>
          <a:stretch/>
        </p:blipFill>
        <p:spPr>
          <a:xfrm>
            <a:off x="1981200" y="1676401"/>
            <a:ext cx="1600200" cy="16942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26724" t="-858" r="52500" b="858"/>
          <a:stretch/>
        </p:blipFill>
        <p:spPr>
          <a:xfrm>
            <a:off x="3973177" y="1738066"/>
            <a:ext cx="1899744" cy="169427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54567" t="-858" r="27933" b="858"/>
          <a:stretch/>
        </p:blipFill>
        <p:spPr>
          <a:xfrm>
            <a:off x="6284999" y="1738066"/>
            <a:ext cx="1600200" cy="16942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79022" r="202"/>
          <a:stretch/>
        </p:blipFill>
        <p:spPr>
          <a:xfrm>
            <a:off x="8444945" y="1676401"/>
            <a:ext cx="1899744" cy="16942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Project Letting</a:t>
            </a:r>
          </a:p>
        </p:txBody>
      </p:sp>
    </p:spTree>
    <p:extLst>
      <p:ext uri="{BB962C8B-B14F-4D97-AF65-F5344CB8AC3E}">
        <p14:creationId xmlns:p14="http://schemas.microsoft.com/office/powerpoint/2010/main" val="2474099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687620" y="1540903"/>
            <a:ext cx="7814084" cy="516951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600" u="sng" dirty="0"/>
              <a:t>OpenBridge Modeler OBM</a:t>
            </a:r>
            <a:r>
              <a:rPr lang="en-US" sz="2600" dirty="0"/>
              <a:t> 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Elements cannot be customized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Simple native elements (i.e. piers &amp; abutments)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Limited quantities &amp; no parts list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600" u="sng" dirty="0"/>
              <a:t>ProStructures PS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No civil geometry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Buildings-based program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Needs more bridge-specific tools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Time consuming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66140" y="307976"/>
            <a:ext cx="6168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LESSONS LEARNED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F3367-06B6-4043-A142-A1346C241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4DC09E-98CD-4500-B9E5-4C75EA71F705}"/>
              </a:ext>
            </a:extLst>
          </p:cNvPr>
          <p:cNvSpPr txBox="1"/>
          <p:nvPr/>
        </p:nvSpPr>
        <p:spPr>
          <a:xfrm>
            <a:off x="1847070" y="1077417"/>
            <a:ext cx="683777" cy="5605669"/>
          </a:xfrm>
          <a:prstGeom prst="rect">
            <a:avLst/>
          </a:prstGeom>
          <a:solidFill>
            <a:schemeClr val="bg2"/>
          </a:solidFill>
        </p:spPr>
        <p:txBody>
          <a:bodyPr vert="wordArtVert" wrap="square" rtlCol="0" anchor="ctr" anchorCtr="1">
            <a:spAutoFit/>
          </a:bodyPr>
          <a:lstStyle/>
          <a:p>
            <a:r>
              <a:rPr lang="en-US" sz="2800" dirty="0"/>
              <a:t>ISSUES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6DA0C8-369D-4BF0-9AA8-16072F0C4E2F}"/>
              </a:ext>
            </a:extLst>
          </p:cNvPr>
          <p:cNvSpPr txBox="1"/>
          <p:nvPr/>
        </p:nvSpPr>
        <p:spPr>
          <a:xfrm>
            <a:off x="2687621" y="1053144"/>
            <a:ext cx="3738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Model Development</a:t>
            </a:r>
          </a:p>
        </p:txBody>
      </p:sp>
    </p:spTree>
    <p:extLst>
      <p:ext uri="{BB962C8B-B14F-4D97-AF65-F5344CB8AC3E}">
        <p14:creationId xmlns:p14="http://schemas.microsoft.com/office/powerpoint/2010/main" val="1700020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674403" y="1540903"/>
            <a:ext cx="7814084" cy="516951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600" u="sng" dirty="0"/>
              <a:t>Native Element Information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Significant amount of software generated element information is irrelevant </a:t>
            </a:r>
          </a:p>
          <a:p>
            <a:pPr lvl="1">
              <a:spcAft>
                <a:spcPts val="600"/>
              </a:spcAft>
            </a:pPr>
            <a:r>
              <a:rPr lang="en-US" sz="2200" dirty="0"/>
              <a:t>Difficult to locate specific items</a:t>
            </a:r>
          </a:p>
          <a:p>
            <a:pPr lvl="1">
              <a:spcAft>
                <a:spcPts val="600"/>
              </a:spcAft>
            </a:pPr>
            <a:r>
              <a:rPr lang="en-US" sz="2200" dirty="0"/>
              <a:t>Repetitive information</a:t>
            </a:r>
          </a:p>
          <a:p>
            <a:pPr lvl="1">
              <a:spcAft>
                <a:spcPts val="600"/>
              </a:spcAft>
            </a:pPr>
            <a:r>
              <a:rPr lang="en-US" sz="2200" dirty="0"/>
              <a:t>Increases checking process</a:t>
            </a:r>
          </a:p>
          <a:p>
            <a:pPr marL="514350" indent="-457200">
              <a:spcAft>
                <a:spcPts val="600"/>
              </a:spcAft>
            </a:pPr>
            <a:r>
              <a:rPr lang="en-US" sz="2600" dirty="0"/>
              <a:t>Need for customized element information</a:t>
            </a:r>
          </a:p>
          <a:p>
            <a:pPr marL="914400" lvl="1" indent="-457200">
              <a:spcAft>
                <a:spcPts val="600"/>
              </a:spcAft>
            </a:pPr>
            <a:r>
              <a:rPr lang="en-US" sz="2200" dirty="0"/>
              <a:t>Bid item numbers</a:t>
            </a:r>
          </a:p>
          <a:p>
            <a:pPr marL="914400" lvl="1" indent="-457200">
              <a:spcAft>
                <a:spcPts val="600"/>
              </a:spcAft>
            </a:pPr>
            <a:r>
              <a:rPr lang="en-US" sz="2200" dirty="0"/>
              <a:t>Embedment depths</a:t>
            </a:r>
          </a:p>
          <a:p>
            <a:pPr marL="914400" lvl="1" indent="-457200">
              <a:spcAft>
                <a:spcPts val="600"/>
              </a:spcAft>
            </a:pPr>
            <a:r>
              <a:rPr lang="en-US" sz="2200" dirty="0"/>
              <a:t>Batter angles</a:t>
            </a:r>
          </a:p>
          <a:p>
            <a:pPr marL="914400" lvl="1" indent="-457200">
              <a:spcAft>
                <a:spcPts val="600"/>
              </a:spcAft>
            </a:pPr>
            <a:r>
              <a:rPr lang="en-US" sz="2200" dirty="0"/>
              <a:t>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66140" y="307976"/>
            <a:ext cx="6168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LESSONS LEARNED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F3367-06B6-4043-A142-A1346C241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4DC09E-98CD-4500-B9E5-4C75EA71F705}"/>
              </a:ext>
            </a:extLst>
          </p:cNvPr>
          <p:cNvSpPr txBox="1"/>
          <p:nvPr/>
        </p:nvSpPr>
        <p:spPr>
          <a:xfrm>
            <a:off x="1847070" y="1077417"/>
            <a:ext cx="683777" cy="5605669"/>
          </a:xfrm>
          <a:prstGeom prst="rect">
            <a:avLst/>
          </a:prstGeom>
          <a:solidFill>
            <a:schemeClr val="bg2"/>
          </a:solidFill>
        </p:spPr>
        <p:txBody>
          <a:bodyPr vert="wordArtVert" wrap="square" rtlCol="0" anchor="ctr" anchorCtr="1">
            <a:spAutoFit/>
          </a:bodyPr>
          <a:lstStyle/>
          <a:p>
            <a:r>
              <a:rPr lang="en-US" sz="2800" dirty="0"/>
              <a:t>ISSUES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C06DB1-2C9D-4D43-8442-A1B3CF554105}"/>
              </a:ext>
            </a:extLst>
          </p:cNvPr>
          <p:cNvSpPr txBox="1"/>
          <p:nvPr/>
        </p:nvSpPr>
        <p:spPr>
          <a:xfrm>
            <a:off x="2687621" y="1053144"/>
            <a:ext cx="3738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Model Development</a:t>
            </a:r>
          </a:p>
        </p:txBody>
      </p:sp>
    </p:spTree>
    <p:extLst>
      <p:ext uri="{BB962C8B-B14F-4D97-AF65-F5344CB8AC3E}">
        <p14:creationId xmlns:p14="http://schemas.microsoft.com/office/powerpoint/2010/main" val="2600746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853917" y="1380509"/>
            <a:ext cx="7634571" cy="516951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900" dirty="0"/>
              <a:t>Current software capabilities do not allow all information to be obtained from the model</a:t>
            </a:r>
          </a:p>
          <a:p>
            <a:pPr>
              <a:spcAft>
                <a:spcPts val="600"/>
              </a:spcAft>
            </a:pPr>
            <a:r>
              <a:rPr lang="en-US" sz="2900" dirty="0"/>
              <a:t>Software lacks features to allow easy access to available information such as: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Shear connector spacing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Horizontal dimensions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Span Lengths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Girder layout</a:t>
            </a:r>
          </a:p>
          <a:p>
            <a:pPr>
              <a:spcAft>
                <a:spcPts val="600"/>
              </a:spcAft>
            </a:pPr>
            <a:r>
              <a:rPr lang="en-US" sz="2900" dirty="0"/>
              <a:t>Details needed to help define: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Welding Details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Vendor supplied items </a:t>
            </a:r>
            <a:br>
              <a:rPr lang="en-US" sz="2900" dirty="0"/>
            </a:br>
            <a:r>
              <a:rPr lang="en-US" sz="2900" dirty="0"/>
              <a:t>(i.e. bearings, expansion joints)</a:t>
            </a:r>
          </a:p>
          <a:p>
            <a:pPr>
              <a:spcAft>
                <a:spcPts val="600"/>
              </a:spcAft>
            </a:pPr>
            <a:r>
              <a:rPr lang="en-US" sz="2900" dirty="0"/>
              <a:t>Additional details needed: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Specifications</a:t>
            </a:r>
          </a:p>
          <a:p>
            <a:pPr lvl="1">
              <a:spcAft>
                <a:spcPts val="600"/>
              </a:spcAft>
            </a:pPr>
            <a:r>
              <a:rPr lang="en-US" sz="2900" dirty="0"/>
              <a:t>Notes</a:t>
            </a:r>
            <a:br>
              <a:rPr lang="en-US" sz="1800" dirty="0"/>
            </a:br>
            <a:endParaRPr lang="en-US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66140" y="307976"/>
            <a:ext cx="6168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LESSONS LEARNED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F3367-06B6-4043-A142-A1346C241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4DC09E-98CD-4500-B9E5-4C75EA71F705}"/>
              </a:ext>
            </a:extLst>
          </p:cNvPr>
          <p:cNvSpPr txBox="1"/>
          <p:nvPr/>
        </p:nvSpPr>
        <p:spPr>
          <a:xfrm>
            <a:off x="1847070" y="1077417"/>
            <a:ext cx="683777" cy="5605669"/>
          </a:xfrm>
          <a:prstGeom prst="rect">
            <a:avLst/>
          </a:prstGeom>
          <a:solidFill>
            <a:schemeClr val="bg2"/>
          </a:solidFill>
        </p:spPr>
        <p:txBody>
          <a:bodyPr vert="wordArtVert" wrap="square" rtlCol="0" anchor="ctr" anchorCtr="1">
            <a:spAutoFit/>
          </a:bodyPr>
          <a:lstStyle/>
          <a:p>
            <a:r>
              <a:rPr lang="en-US" sz="2800" dirty="0"/>
              <a:t>ISSUES</a:t>
            </a:r>
          </a:p>
        </p:txBody>
      </p:sp>
    </p:spTree>
    <p:extLst>
      <p:ext uri="{BB962C8B-B14F-4D97-AF65-F5344CB8AC3E}">
        <p14:creationId xmlns:p14="http://schemas.microsoft.com/office/powerpoint/2010/main" val="2893227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853917" y="1380509"/>
            <a:ext cx="7634571" cy="516951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800" u="sng" dirty="0"/>
              <a:t>Post Letting Feedback from contractors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Have to invest in software in order to take full advantage of the model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Having difficulties with generating prints for specific views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Lack of dimensions in the model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Helping suppliers obtain information from the model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Getting buy-in from senior field staff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66140" y="307976"/>
            <a:ext cx="61682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LESSONS LEARNED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F3367-06B6-4043-A142-A1346C241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4DC09E-98CD-4500-B9E5-4C75EA71F705}"/>
              </a:ext>
            </a:extLst>
          </p:cNvPr>
          <p:cNvSpPr txBox="1"/>
          <p:nvPr/>
        </p:nvSpPr>
        <p:spPr>
          <a:xfrm>
            <a:off x="1847070" y="1077417"/>
            <a:ext cx="683777" cy="5605669"/>
          </a:xfrm>
          <a:prstGeom prst="rect">
            <a:avLst/>
          </a:prstGeom>
          <a:solidFill>
            <a:schemeClr val="bg2"/>
          </a:solidFill>
        </p:spPr>
        <p:txBody>
          <a:bodyPr vert="wordArtVert" wrap="square" rtlCol="0" anchor="ctr" anchorCtr="1">
            <a:spAutoFit/>
          </a:bodyPr>
          <a:lstStyle/>
          <a:p>
            <a:r>
              <a:rPr lang="en-US" sz="2800" dirty="0"/>
              <a:t>ISSUES</a:t>
            </a:r>
          </a:p>
        </p:txBody>
      </p:sp>
    </p:spTree>
    <p:extLst>
      <p:ext uri="{BB962C8B-B14F-4D97-AF65-F5344CB8AC3E}">
        <p14:creationId xmlns:p14="http://schemas.microsoft.com/office/powerpoint/2010/main" val="9042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6030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OUTLINES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EFB17E1-6237-4C5B-90C1-F0860AAD46AC}"/>
              </a:ext>
            </a:extLst>
          </p:cNvPr>
          <p:cNvSpPr txBox="1">
            <a:spLocks/>
          </p:cNvSpPr>
          <p:nvPr/>
        </p:nvSpPr>
        <p:spPr>
          <a:xfrm>
            <a:off x="1991544" y="1250957"/>
            <a:ext cx="8496944" cy="5398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r>
              <a:rPr lang="en-US" dirty="0"/>
              <a:t>Iowa DOT I-80 / I-380 Pilot Project</a:t>
            </a:r>
          </a:p>
          <a:p>
            <a:pPr lvl="1"/>
            <a:r>
              <a:rPr lang="en-US" dirty="0"/>
              <a:t>Project Overview</a:t>
            </a:r>
          </a:p>
          <a:p>
            <a:pPr lvl="1"/>
            <a:r>
              <a:rPr lang="en-US" dirty="0"/>
              <a:t>Lessons Learned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1CC425-02A3-4ABC-9F4E-D86AADE380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66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85864" y="4066456"/>
            <a:ext cx="2286000" cy="370656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1864" y="4066456"/>
            <a:ext cx="2286000" cy="370656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157864" y="4066456"/>
            <a:ext cx="2286000" cy="370656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006752" y="5110243"/>
            <a:ext cx="37962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CONTACT INFORMATION</a:t>
            </a:r>
          </a:p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Ahmad Abu-Hawash, </a:t>
            </a:r>
          </a:p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Chief Structural Engineer, Iowa DOT</a:t>
            </a:r>
          </a:p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Email: Ahmad.Abu-Hawash@iowadot.us  Phone: 515-239-1393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B11247-CDAF-4DD5-BE81-B56FBF4D67D9}"/>
              </a:ext>
            </a:extLst>
          </p:cNvPr>
          <p:cNvSpPr txBox="1"/>
          <p:nvPr/>
        </p:nvSpPr>
        <p:spPr>
          <a:xfrm>
            <a:off x="1631504" y="3573016"/>
            <a:ext cx="9036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Century Gothic" panose="020B0502020202020204" pitchFamily="34" charset="0"/>
                <a:cs typeface="Arial" panose="020B0604020202020204" pitchFamily="34" charset="0"/>
              </a:rPr>
              <a:t>THANK YOU FOR YOUR TIME AND ATTENTION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A748D6-E5EE-44F0-BED6-59197E46C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293" y="983876"/>
            <a:ext cx="2471142" cy="202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19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664" y="2014252"/>
            <a:ext cx="5754691" cy="438452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E00DCAC-7016-41B9-BA1F-869916C557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FF4641C-06EC-48FA-97F6-DDB4AECDB952}"/>
              </a:ext>
            </a:extLst>
          </p:cNvPr>
          <p:cNvGrpSpPr/>
          <p:nvPr/>
        </p:nvGrpSpPr>
        <p:grpSpPr>
          <a:xfrm>
            <a:off x="7315200" y="2350671"/>
            <a:ext cx="288032" cy="369332"/>
            <a:chOff x="916980" y="2236222"/>
            <a:chExt cx="288032" cy="369332"/>
          </a:xfrm>
        </p:grpSpPr>
        <p:sp>
          <p:nvSpPr>
            <p:cNvPr id="28" name="Rounded Rectangle 27"/>
            <p:cNvSpPr/>
            <p:nvPr/>
          </p:nvSpPr>
          <p:spPr>
            <a:xfrm>
              <a:off x="916980" y="2276872"/>
              <a:ext cx="288032" cy="288032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C0D2250-03CC-48AB-A1A0-48FC316D571F}"/>
                </a:ext>
              </a:extLst>
            </p:cNvPr>
            <p:cNvSpPr txBox="1"/>
            <p:nvPr/>
          </p:nvSpPr>
          <p:spPr>
            <a:xfrm>
              <a:off x="916980" y="223622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EDABB93-D71B-46C4-A977-5DC0221B93A6}"/>
              </a:ext>
            </a:extLst>
          </p:cNvPr>
          <p:cNvGrpSpPr/>
          <p:nvPr/>
        </p:nvGrpSpPr>
        <p:grpSpPr>
          <a:xfrm>
            <a:off x="7315200" y="3087469"/>
            <a:ext cx="305420" cy="369332"/>
            <a:chOff x="899592" y="3172326"/>
            <a:chExt cx="305420" cy="369332"/>
          </a:xfrm>
        </p:grpSpPr>
        <p:sp>
          <p:nvSpPr>
            <p:cNvPr id="29" name="Rounded Rectangle 28"/>
            <p:cNvSpPr/>
            <p:nvPr/>
          </p:nvSpPr>
          <p:spPr>
            <a:xfrm>
              <a:off x="916980" y="3212976"/>
              <a:ext cx="288032" cy="28803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56127B0-9370-4579-A368-9D3283513EAA}"/>
                </a:ext>
              </a:extLst>
            </p:cNvPr>
            <p:cNvSpPr txBox="1"/>
            <p:nvPr/>
          </p:nvSpPr>
          <p:spPr>
            <a:xfrm>
              <a:off x="899592" y="317232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4E4279D-5333-4FB4-A77F-8EA50B0F6F03}"/>
              </a:ext>
            </a:extLst>
          </p:cNvPr>
          <p:cNvGrpSpPr/>
          <p:nvPr/>
        </p:nvGrpSpPr>
        <p:grpSpPr>
          <a:xfrm>
            <a:off x="7315200" y="4535269"/>
            <a:ext cx="305420" cy="369332"/>
            <a:chOff x="899592" y="5044534"/>
            <a:chExt cx="305420" cy="369332"/>
          </a:xfrm>
        </p:grpSpPr>
        <p:sp>
          <p:nvSpPr>
            <p:cNvPr id="31" name="Rounded Rectangle 30"/>
            <p:cNvSpPr/>
            <p:nvPr/>
          </p:nvSpPr>
          <p:spPr>
            <a:xfrm>
              <a:off x="916980" y="5085184"/>
              <a:ext cx="288032" cy="28803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CA2350-133D-4CFB-88EA-930D366E1F6E}"/>
                </a:ext>
              </a:extLst>
            </p:cNvPr>
            <p:cNvSpPr txBox="1"/>
            <p:nvPr/>
          </p:nvSpPr>
          <p:spPr>
            <a:xfrm>
              <a:off x="899592" y="504453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5" y="1219200"/>
            <a:ext cx="3738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INITIAL GOALS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73340" y="2297878"/>
            <a:ext cx="2952328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b="1">
                <a:solidFill>
                  <a:schemeClr val="tx2"/>
                </a:solidFill>
                <a:latin typeface="Century Gothic" panose="020B0502020202020204" pitchFamily="34" charset="0"/>
              </a:rPr>
              <a:t>DEVELOP BIM MODEL </a:t>
            </a:r>
            <a:endParaRPr lang="en-US" b="1" baseline="30000">
              <a:solidFill>
                <a:schemeClr val="tx2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As complete as possible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51699" y="3087469"/>
            <a:ext cx="3581400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entury Gothic" panose="020B0502020202020204" pitchFamily="34" charset="0"/>
              </a:rPr>
              <a:t>EVALUATE BENTLEY </a:t>
            </a:r>
            <a:br>
              <a:rPr lang="en-US" b="1" dirty="0">
                <a:solidFill>
                  <a:schemeClr val="tx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US" b="1" dirty="0">
                <a:solidFill>
                  <a:schemeClr val="tx1">
                    <a:lumMod val="75000"/>
                  </a:schemeClr>
                </a:solidFill>
                <a:latin typeface="Century Gothic" panose="020B0502020202020204" pitchFamily="34" charset="0"/>
              </a:rPr>
              <a:t>SOFTWARE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OpenBridge Modeler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ProStructures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Navigator Connect</a:t>
            </a:r>
            <a:endParaRPr lang="en-US" b="1" baseline="300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60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51699" y="4535270"/>
            <a:ext cx="3456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ENCOURAGE </a:t>
            </a:r>
            <a:br>
              <a:rPr lang="en-US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US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CONTRACTOR USE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6716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PROJECT OVERVIEW </a:t>
            </a:r>
          </a:p>
        </p:txBody>
      </p:sp>
    </p:spTree>
    <p:extLst>
      <p:ext uri="{BB962C8B-B14F-4D97-AF65-F5344CB8AC3E}">
        <p14:creationId xmlns:p14="http://schemas.microsoft.com/office/powerpoint/2010/main" val="29392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E00DCAC-7016-41B9-BA1F-869916C55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6716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PROJECT OVERVIEW </a:t>
            </a:r>
          </a:p>
        </p:txBody>
      </p:sp>
      <p:sp>
        <p:nvSpPr>
          <p:cNvPr id="4" name="Rectangle 3"/>
          <p:cNvSpPr/>
          <p:nvPr/>
        </p:nvSpPr>
        <p:spPr>
          <a:xfrm>
            <a:off x="2351585" y="1230868"/>
            <a:ext cx="5158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3 Complex Curved Steel Plate Girder Bridges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0" y="1600201"/>
            <a:ext cx="9132975" cy="45092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3C03CC-59E4-447B-989F-17923F09B711}"/>
              </a:ext>
            </a:extLst>
          </p:cNvPr>
          <p:cNvSpPr txBox="1"/>
          <p:nvPr/>
        </p:nvSpPr>
        <p:spPr>
          <a:xfrm>
            <a:off x="7539466" y="2907619"/>
            <a:ext cx="3128534" cy="244682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Total length = 4,200 ft.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Diverging gore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Discontinuous girders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Complex </a:t>
            </a:r>
            <a:r>
              <a:rPr lang="en-US" sz="2400" baseline="30000" dirty="0" err="1">
                <a:solidFill>
                  <a:schemeClr val="bg1"/>
                </a:solidFill>
              </a:rPr>
              <a:t>superelevation</a:t>
            </a:r>
            <a:r>
              <a:rPr lang="en-US" sz="2400" baseline="30000" dirty="0">
                <a:solidFill>
                  <a:schemeClr val="bg1"/>
                </a:solidFill>
              </a:rPr>
              <a:t> </a:t>
            </a:r>
            <a:br>
              <a:rPr lang="en-US" sz="2400" baseline="30000" dirty="0">
                <a:solidFill>
                  <a:schemeClr val="bg1"/>
                </a:solidFill>
              </a:rPr>
            </a:br>
            <a:r>
              <a:rPr lang="en-US" sz="2400" baseline="30000" dirty="0">
                <a:solidFill>
                  <a:schemeClr val="bg1"/>
                </a:solidFill>
              </a:rPr>
              <a:t>at gore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Inspection walkways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chemeClr val="bg1"/>
                </a:solidFill>
              </a:rPr>
              <a:t>Aesthetic piers </a:t>
            </a:r>
            <a:br>
              <a:rPr lang="en-US" sz="2400" baseline="30000" dirty="0">
                <a:solidFill>
                  <a:schemeClr val="bg1"/>
                </a:solidFill>
              </a:rPr>
            </a:br>
            <a:r>
              <a:rPr lang="en-US" sz="2400" baseline="30000" dirty="0">
                <a:solidFill>
                  <a:schemeClr val="bg1"/>
                </a:solidFill>
              </a:rPr>
              <a:t>&amp; abutments</a:t>
            </a:r>
          </a:p>
        </p:txBody>
      </p:sp>
    </p:spTree>
    <p:extLst>
      <p:ext uri="{BB962C8B-B14F-4D97-AF65-F5344CB8AC3E}">
        <p14:creationId xmlns:p14="http://schemas.microsoft.com/office/powerpoint/2010/main" val="1786797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676400" y="4101715"/>
            <a:ext cx="266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871721"/>
                </a:solidFill>
                <a:latin typeface="Century Gothic" panose="020B0502020202020204" pitchFamily="34" charset="0"/>
              </a:rPr>
              <a:t>Defines primary bridge elements using horizontal &amp; vertical </a:t>
            </a:r>
            <a:br>
              <a:rPr lang="en-US" sz="2400">
                <a:solidFill>
                  <a:srgbClr val="871721"/>
                </a:solidFill>
                <a:latin typeface="Century Gothic" panose="020B0502020202020204" pitchFamily="34" charset="0"/>
              </a:rPr>
            </a:br>
            <a:r>
              <a:rPr lang="en-US" sz="2400">
                <a:solidFill>
                  <a:srgbClr val="871721"/>
                </a:solidFill>
                <a:latin typeface="Century Gothic" panose="020B0502020202020204" pitchFamily="34" charset="0"/>
              </a:rPr>
              <a:t>geometry.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7097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BENTLEY SOFTWARE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351585" y="1219200"/>
            <a:ext cx="3353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Bentley’s BIM Bridge Solution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655250" y="4114415"/>
            <a:ext cx="28123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B55813"/>
                </a:solidFill>
                <a:latin typeface="Century Gothic" panose="020B0502020202020204" pitchFamily="34" charset="0"/>
              </a:rPr>
              <a:t>Used to add elements</a:t>
            </a:r>
            <a:br>
              <a:rPr lang="en-US" sz="2400">
                <a:solidFill>
                  <a:srgbClr val="B55813"/>
                </a:solidFill>
                <a:latin typeface="Century Gothic" panose="020B0502020202020204" pitchFamily="34" charset="0"/>
              </a:rPr>
            </a:br>
            <a:r>
              <a:rPr lang="en-US" sz="2400">
                <a:solidFill>
                  <a:srgbClr val="B55813"/>
                </a:solidFill>
                <a:latin typeface="Century Gothic" panose="020B0502020202020204" pitchFamily="34" charset="0"/>
              </a:rPr>
              <a:t>not created by OBM and improve LOD.</a:t>
            </a:r>
          </a:p>
        </p:txBody>
      </p:sp>
      <p:sp>
        <p:nvSpPr>
          <p:cNvPr id="9" name="Rectangle 8"/>
          <p:cNvSpPr/>
          <p:nvPr/>
        </p:nvSpPr>
        <p:spPr>
          <a:xfrm>
            <a:off x="7779451" y="4101715"/>
            <a:ext cx="2819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>
                <a:latin typeface="Century Gothic" panose="020B0502020202020204" pitchFamily="34" charset="0"/>
              </a:rPr>
              <a:t>Multi-platform viewing tool. Not used for element creation.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500"/>
          <a:stretch/>
        </p:blipFill>
        <p:spPr>
          <a:xfrm>
            <a:off x="1673506" y="1752600"/>
            <a:ext cx="8972484" cy="220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00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072" r="7971" b="2335"/>
          <a:stretch/>
        </p:blipFill>
        <p:spPr>
          <a:xfrm>
            <a:off x="1524000" y="3711388"/>
            <a:ext cx="9144000" cy="30704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107750" y="5571356"/>
            <a:ext cx="2171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Combined OBM</a:t>
            </a:r>
          </a:p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 &amp; ProStructures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84" y="6324600"/>
            <a:ext cx="609600" cy="3529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AA77EA-813D-4806-8537-9A84245AC0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023" t="287" r="15889" b="194"/>
          <a:stretch/>
        </p:blipFill>
        <p:spPr>
          <a:xfrm>
            <a:off x="1501910" y="0"/>
            <a:ext cx="4679576" cy="31777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78138B-1B74-4219-9FE9-00BE47954C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393" t="255" r="7265" b="7019"/>
          <a:stretch/>
        </p:blipFill>
        <p:spPr>
          <a:xfrm>
            <a:off x="6134661" y="-10163"/>
            <a:ext cx="4560823" cy="34391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323472C-0544-4AEB-A1A4-1F7D43AE86C4}"/>
              </a:ext>
            </a:extLst>
          </p:cNvPr>
          <p:cNvSpPr/>
          <p:nvPr/>
        </p:nvSpPr>
        <p:spPr>
          <a:xfrm>
            <a:off x="8948239" y="2595931"/>
            <a:ext cx="17197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ProStructures</a:t>
            </a:r>
          </a:p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        (PS)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B9B44D-3344-473D-BAE7-A4E0A456DE5E}"/>
              </a:ext>
            </a:extLst>
          </p:cNvPr>
          <p:cNvSpPr/>
          <p:nvPr/>
        </p:nvSpPr>
        <p:spPr>
          <a:xfrm>
            <a:off x="4548782" y="1926674"/>
            <a:ext cx="1547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OpenBridge</a:t>
            </a:r>
          </a:p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 Modeler</a:t>
            </a:r>
          </a:p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        (OBM)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1"/>
            <a:ext cx="7294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MODEL DEVELOPMENT</a:t>
            </a:r>
          </a:p>
        </p:txBody>
      </p:sp>
    </p:spTree>
    <p:extLst>
      <p:ext uri="{BB962C8B-B14F-4D97-AF65-F5344CB8AC3E}">
        <p14:creationId xmlns:p14="http://schemas.microsoft.com/office/powerpoint/2010/main" val="377111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7345680" y="-1"/>
            <a:ext cx="4846320" cy="6858000"/>
          </a:xfrm>
          <a:prstGeom prst="rect">
            <a:avLst/>
          </a:prstGeom>
          <a:solidFill>
            <a:srgbClr val="00717F"/>
          </a:solidFill>
        </p:spPr>
        <p:txBody>
          <a:bodyPr wrap="square" lIns="365760" rtlCol="0" anchor="ctr" anchorCtr="0">
            <a:spAutoFit/>
          </a:bodyPr>
          <a:lstStyle/>
          <a:p>
            <a:r>
              <a:rPr lang="en-US" sz="3600" b="1" baseline="30000" dirty="0">
                <a:solidFill>
                  <a:schemeClr val="bg1"/>
                </a:solidFill>
              </a:rPr>
              <a:t>I-MODEL TRANSFORMER</a:t>
            </a:r>
          </a:p>
          <a:p>
            <a:endParaRPr lang="en-US" sz="3600" b="1" baseline="30000" dirty="0">
              <a:solidFill>
                <a:schemeClr val="bg1"/>
              </a:solidFill>
            </a:endParaRP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Filter out unwanted info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Modify descriptions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Adjust software-generated </a:t>
            </a:r>
            <a:br>
              <a:rPr lang="en-US" sz="3600" baseline="30000" dirty="0">
                <a:solidFill>
                  <a:schemeClr val="bg1"/>
                </a:solidFill>
              </a:rPr>
            </a:br>
            <a:r>
              <a:rPr lang="en-US" sz="3600" baseline="30000" dirty="0">
                <a:solidFill>
                  <a:schemeClr val="bg1"/>
                </a:solidFill>
              </a:rPr>
              <a:t>data</a:t>
            </a:r>
          </a:p>
          <a:p>
            <a:br>
              <a:rPr lang="en-US" sz="3600" b="1" baseline="30000" dirty="0">
                <a:solidFill>
                  <a:schemeClr val="bg1"/>
                </a:solidFill>
              </a:rPr>
            </a:br>
            <a:r>
              <a:rPr lang="en-US" sz="3600" b="1" baseline="30000" dirty="0">
                <a:solidFill>
                  <a:schemeClr val="bg1"/>
                </a:solidFill>
              </a:rPr>
              <a:t>MICROSTATION CONNECT</a:t>
            </a:r>
          </a:p>
          <a:p>
            <a:endParaRPr lang="en-US" sz="3600" b="1" baseline="30000" dirty="0">
              <a:solidFill>
                <a:schemeClr val="bg1"/>
              </a:solidFill>
            </a:endParaRP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Add custom element info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Organize data into </a:t>
            </a:r>
            <a:br>
              <a:rPr lang="en-US" sz="3600" baseline="30000" dirty="0">
                <a:solidFill>
                  <a:schemeClr val="bg1"/>
                </a:solidFill>
              </a:rPr>
            </a:br>
            <a:r>
              <a:rPr lang="en-US" sz="3600" baseline="30000" dirty="0">
                <a:solidFill>
                  <a:schemeClr val="bg1"/>
                </a:solidFill>
              </a:rPr>
              <a:t>different categories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Link data to spreadsheets </a:t>
            </a:r>
            <a:br>
              <a:rPr lang="en-US" sz="3600" baseline="30000" dirty="0">
                <a:solidFill>
                  <a:schemeClr val="bg1"/>
                </a:solidFill>
              </a:rPr>
            </a:br>
            <a:r>
              <a:rPr lang="en-US" sz="3600" baseline="30000" dirty="0">
                <a:solidFill>
                  <a:schemeClr val="bg1"/>
                </a:solidFill>
              </a:rPr>
              <a:t>through Item Types Plus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85" y="2303632"/>
            <a:ext cx="6978345" cy="36668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0"/>
            <a:ext cx="6716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MODEL </a:t>
            </a:r>
            <a:b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51584" y="1791568"/>
            <a:ext cx="458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Element Information</a:t>
            </a:r>
          </a:p>
        </p:txBody>
      </p:sp>
    </p:spTree>
    <p:extLst>
      <p:ext uri="{BB962C8B-B14F-4D97-AF65-F5344CB8AC3E}">
        <p14:creationId xmlns:p14="http://schemas.microsoft.com/office/powerpoint/2010/main" val="89426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99" y="2175531"/>
            <a:ext cx="7035699" cy="36941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7010400" y="15240"/>
            <a:ext cx="5212080" cy="6858000"/>
          </a:xfrm>
          <a:prstGeom prst="rect">
            <a:avLst/>
          </a:prstGeom>
          <a:solidFill>
            <a:srgbClr val="00717F"/>
          </a:solidFill>
        </p:spPr>
        <p:txBody>
          <a:bodyPr wrap="square" lIns="365760" rtlCol="0" anchor="ctr" anchorCtr="0">
            <a:spAutoFit/>
          </a:bodyPr>
          <a:lstStyle/>
          <a:p>
            <a:r>
              <a:rPr lang="en-US" sz="3600" b="1" baseline="30000" dirty="0">
                <a:solidFill>
                  <a:schemeClr val="bg1"/>
                </a:solidFill>
              </a:rPr>
              <a:t>PDF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Details not definable in BIM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Maintained traditional</a:t>
            </a:r>
            <a:br>
              <a:rPr lang="en-US" sz="3600" baseline="30000" dirty="0">
                <a:solidFill>
                  <a:schemeClr val="bg1"/>
                </a:solidFill>
              </a:rPr>
            </a:br>
            <a:r>
              <a:rPr lang="en-US" sz="3600" baseline="30000" dirty="0">
                <a:solidFill>
                  <a:schemeClr val="bg1"/>
                </a:solidFill>
              </a:rPr>
              <a:t>sheet format</a:t>
            </a:r>
            <a:endParaRPr lang="en-US" sz="3600" b="1" baseline="30000" dirty="0">
              <a:solidFill>
                <a:schemeClr val="bg1"/>
              </a:solidFill>
            </a:endParaRPr>
          </a:p>
          <a:p>
            <a:endParaRPr lang="en-US" sz="3600" b="1" baseline="30000" dirty="0">
              <a:solidFill>
                <a:schemeClr val="bg1"/>
              </a:solidFill>
            </a:endParaRPr>
          </a:p>
          <a:p>
            <a:r>
              <a:rPr lang="en-US" sz="3600" b="1" baseline="30000" dirty="0">
                <a:solidFill>
                  <a:schemeClr val="bg1"/>
                </a:solidFill>
              </a:rPr>
              <a:t>SPREADSHEETS</a:t>
            </a:r>
          </a:p>
          <a:p>
            <a:pPr marL="228600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Top of deck elevations</a:t>
            </a:r>
          </a:p>
          <a:p>
            <a:pPr marL="228600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Camber &amp; deflection</a:t>
            </a:r>
          </a:p>
          <a:p>
            <a:endParaRPr lang="en-US" sz="3600" b="1" baseline="30000" dirty="0">
              <a:solidFill>
                <a:schemeClr val="bg1"/>
              </a:solidFill>
            </a:endParaRPr>
          </a:p>
          <a:p>
            <a:r>
              <a:rPr lang="en-US" sz="3600" b="1" baseline="30000" dirty="0">
                <a:solidFill>
                  <a:schemeClr val="bg1"/>
                </a:solidFill>
              </a:rPr>
              <a:t>WORD DOCUMENTS &amp; </a:t>
            </a:r>
            <a:br>
              <a:rPr lang="en-US" sz="3600" b="1" baseline="30000" dirty="0">
                <a:solidFill>
                  <a:schemeClr val="bg1"/>
                </a:solidFill>
              </a:rPr>
            </a:br>
            <a:r>
              <a:rPr lang="en-US" sz="3600" b="1" baseline="30000" dirty="0">
                <a:solidFill>
                  <a:schemeClr val="bg1"/>
                </a:solidFill>
              </a:rPr>
              <a:t>WEBSITE LINKS</a:t>
            </a:r>
          </a:p>
          <a:p>
            <a:pPr marL="173038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Specifications</a:t>
            </a:r>
          </a:p>
          <a:p>
            <a:pPr marL="173038" indent="-169863">
              <a:buFont typeface="Arial" panose="020B0604020202020204" pitchFamily="34" charset="0"/>
              <a:buChar char="•"/>
            </a:pPr>
            <a:r>
              <a:rPr lang="en-US" sz="3600" baseline="30000" dirty="0">
                <a:solidFill>
                  <a:schemeClr val="bg1"/>
                </a:solidFill>
              </a:rPr>
              <a:t>Special provisions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457200"/>
            <a:ext cx="6716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MODEL </a:t>
            </a:r>
            <a:b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4400">
                <a:latin typeface="Century Gothic" panose="020B0502020202020204" pitchFamily="34" charset="0"/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51584" y="1791568"/>
            <a:ext cx="458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Linked Information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84" y="6324600"/>
            <a:ext cx="609600" cy="3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72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3559" r="-104" b="679"/>
          <a:stretch/>
        </p:blipFill>
        <p:spPr>
          <a:xfrm>
            <a:off x="848025" y="2000964"/>
            <a:ext cx="10127184" cy="4270296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DDD0011-214E-44AD-89D9-79AF21E7E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845" y="147582"/>
            <a:ext cx="1968643" cy="5451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34201" y="2246687"/>
            <a:ext cx="4216268" cy="20774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Geotechnical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Roadway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Drainage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Utilities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Lighting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225425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aseline="30000" dirty="0">
                <a:solidFill>
                  <a:srgbClr val="FF0000"/>
                </a:solidFill>
              </a:rPr>
              <a:t>Mechanical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0F805B-ABC8-4A8B-B9D4-5845341EB6C9}"/>
              </a:ext>
            </a:extLst>
          </p:cNvPr>
          <p:cNvSpPr txBox="1"/>
          <p:nvPr/>
        </p:nvSpPr>
        <p:spPr>
          <a:xfrm>
            <a:off x="2351584" y="108284"/>
            <a:ext cx="6716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MODEL </a:t>
            </a:r>
            <a:b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latin typeface="Century Gothic" panose="020B0502020202020204" pitchFamily="34" charset="0"/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51584" y="1593233"/>
            <a:ext cx="4582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Interdisciplinary Coordination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84" y="6324600"/>
            <a:ext cx="609600" cy="3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02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">
      <a:dk1>
        <a:srgbClr val="53565A"/>
      </a:dk1>
      <a:lt1>
        <a:sysClr val="window" lastClr="FFFFFF"/>
      </a:lt1>
      <a:dk2>
        <a:srgbClr val="7C2529"/>
      </a:dk2>
      <a:lt2>
        <a:srgbClr val="B1B3B3"/>
      </a:lt2>
      <a:accent1>
        <a:srgbClr val="0097A9"/>
      </a:accent1>
      <a:accent2>
        <a:srgbClr val="E87722"/>
      </a:accent2>
      <a:accent3>
        <a:srgbClr val="FFC72C"/>
      </a:accent3>
      <a:accent4>
        <a:srgbClr val="5E366E"/>
      </a:accent4>
      <a:accent5>
        <a:srgbClr val="719949"/>
      </a:accent5>
      <a:accent6>
        <a:srgbClr val="4698CB"/>
      </a:accent6>
      <a:hlink>
        <a:srgbClr val="2C739F"/>
      </a:hlink>
      <a:folHlink>
        <a:srgbClr val="53565A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Iowa_DOT_IBC_Presentation_20190509" id="{66500953-B4FF-4A3E-A467-EB2B40B33552}" vid="{9E00D3DB-9163-4341-9FB6-18879A132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C9309334A0854D8B7A9EAA66685538" ma:contentTypeVersion="2" ma:contentTypeDescription="Create a new document." ma:contentTypeScope="" ma:versionID="a13f9e0e6d1ff1f323ef11da95c2c9b2">
  <xsd:schema xmlns:xsd="http://www.w3.org/2001/XMLSchema" xmlns:xs="http://www.w3.org/2001/XMLSchema" xmlns:p="http://schemas.microsoft.com/office/2006/metadata/properties" xmlns:ns2="c312f628-aec2-4a55-ae1e-98fc1b392437" targetNamespace="http://schemas.microsoft.com/office/2006/metadata/properties" ma:root="true" ma:fieldsID="7f69d44bc6832de9c92c6d1d1a493379" ns2:_="">
    <xsd:import namespace="c312f628-aec2-4a55-ae1e-98fc1b3924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12f628-aec2-4a55-ae1e-98fc1b3924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2CBC7F-1768-4B33-91D1-1CA07FFB1BF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312f628-aec2-4a55-ae1e-98fc1b39243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A157FC-697A-4FE2-BEAA-940357CDA4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12f628-aec2-4a55-ae1e-98fc1b3924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7EC9684-0AF5-42AD-A3E4-0456240783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Iowa_DOT_IBC_Presentation_20190509</Template>
  <TotalTime>2053</TotalTime>
  <Words>1458</Words>
  <Application>Microsoft Office PowerPoint</Application>
  <PresentationFormat>Widescreen</PresentationFormat>
  <Paragraphs>283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HDR,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Kelly, Kelly</dc:creator>
  <cp:lastModifiedBy>Abu-hawash, Ahmad</cp:lastModifiedBy>
  <cp:revision>28</cp:revision>
  <cp:lastPrinted>2019-06-03T18:55:28Z</cp:lastPrinted>
  <dcterms:created xsi:type="dcterms:W3CDTF">2019-05-10T13:29:50Z</dcterms:created>
  <dcterms:modified xsi:type="dcterms:W3CDTF">2019-06-18T18:03:13Z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0x01010071C9309334A0854D8B7A9EAA66685538</vt:lpwstr>
  </property>
</Properties>
</file>