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4"/>
    <p:sldMasterId id="2147483791" r:id="rId5"/>
  </p:sldMasterIdLst>
  <p:notesMasterIdLst>
    <p:notesMasterId r:id="rId29"/>
  </p:notesMasterIdLst>
  <p:handoutMasterIdLst>
    <p:handoutMasterId r:id="rId30"/>
  </p:handoutMasterIdLst>
  <p:sldIdLst>
    <p:sldId id="346" r:id="rId6"/>
    <p:sldId id="347" r:id="rId7"/>
    <p:sldId id="264" r:id="rId8"/>
    <p:sldId id="322" r:id="rId9"/>
    <p:sldId id="269" r:id="rId10"/>
    <p:sldId id="368" r:id="rId11"/>
    <p:sldId id="367" r:id="rId12"/>
    <p:sldId id="296" r:id="rId13"/>
    <p:sldId id="343" r:id="rId14"/>
    <p:sldId id="293" r:id="rId15"/>
    <p:sldId id="348" r:id="rId16"/>
    <p:sldId id="369" r:id="rId17"/>
    <p:sldId id="350" r:id="rId18"/>
    <p:sldId id="353" r:id="rId19"/>
    <p:sldId id="355" r:id="rId20"/>
    <p:sldId id="356" r:id="rId21"/>
    <p:sldId id="357" r:id="rId22"/>
    <p:sldId id="360" r:id="rId23"/>
    <p:sldId id="364" r:id="rId24"/>
    <p:sldId id="323" r:id="rId25"/>
    <p:sldId id="366" r:id="rId26"/>
    <p:sldId id="370" r:id="rId27"/>
    <p:sldId id="320" r:id="rId28"/>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136">
          <p15:clr>
            <a:srgbClr val="A4A3A4"/>
          </p15:clr>
        </p15:guide>
        <p15:guide id="3" pos="5619">
          <p15:clr>
            <a:srgbClr val="A4A3A4"/>
          </p15:clr>
        </p15:guide>
        <p15:guide id="4"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9732"/>
    <a:srgbClr val="00245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0037" autoAdjust="0"/>
  </p:normalViewPr>
  <p:slideViewPr>
    <p:cSldViewPr snapToGrid="0" snapToObjects="1" showGuides="1">
      <p:cViewPr varScale="1">
        <p:scale>
          <a:sx n="50" d="100"/>
          <a:sy n="50" d="100"/>
        </p:scale>
        <p:origin x="1430" y="43"/>
      </p:cViewPr>
      <p:guideLst>
        <p:guide orient="horz" pos="2160"/>
        <p:guide pos="136"/>
        <p:guide pos="5619"/>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75F999DE-3D84-A642-9AD6-8D61CFAE666A}" type="datetimeFigureOut">
              <a:rPr lang="en-US" smtClean="0"/>
              <a:t>6/24/2019</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BCE970AD-FFAB-7D46-87B3-777A20E4F2D8}" type="slidenum">
              <a:rPr lang="en-US" smtClean="0"/>
              <a:t>‹#›</a:t>
            </a:fld>
            <a:endParaRPr lang="en-US"/>
          </a:p>
        </p:txBody>
      </p:sp>
    </p:spTree>
    <p:extLst>
      <p:ext uri="{BB962C8B-B14F-4D97-AF65-F5344CB8AC3E}">
        <p14:creationId xmlns:p14="http://schemas.microsoft.com/office/powerpoint/2010/main" val="4381676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B31EE16D-9B60-954E-838C-DC96A4A7C5E1}" type="datetimeFigureOut">
              <a:rPr lang="en-US" smtClean="0"/>
              <a:t>6/24/2019</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17AE095-82E2-1445-BF41-146BFA823AD3}" type="slidenum">
              <a:rPr lang="en-US" smtClean="0"/>
              <a:t>‹#›</a:t>
            </a:fld>
            <a:endParaRPr lang="en-US"/>
          </a:p>
        </p:txBody>
      </p:sp>
    </p:spTree>
    <p:extLst>
      <p:ext uri="{BB962C8B-B14F-4D97-AF65-F5344CB8AC3E}">
        <p14:creationId xmlns:p14="http://schemas.microsoft.com/office/powerpoint/2010/main" val="80352379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r>
              <a:rPr lang="en-US" dirty="0"/>
              <a:t>Highway</a:t>
            </a:r>
            <a:r>
              <a:rPr lang="en-US" baseline="0" dirty="0"/>
              <a:t> bridge has continued to be mostly “paper based”  until just recently despite movement in the building industry to move toward more electronic exchanges using BIM.  FHWA and other research org. such as NCHRP have been picking up speed in this area.  Moving 3d modeling into construction and asset management (everyday counts), NCHRP and FHWA studies on CIM and efforts such as </a:t>
            </a:r>
            <a:r>
              <a:rPr lang="en-US" baseline="0" dirty="0" err="1"/>
              <a:t>OpenBrIM</a:t>
            </a:r>
            <a:r>
              <a:rPr lang="en-US" baseline="0" dirty="0"/>
              <a:t> and finally evaluating how IFC data exchanges can be used have all led o a point where states are becoming interested in implementing more electronic based data exchanged through BIM.  Through The findings of these workshops, IFC has been tentatively named as the common data exchange platform to be moved forward in the bridge industry.  FHWA is helping to move this forward through task orders – which aid in development of next steps through the pooled fund</a:t>
            </a: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2</a:t>
            </a:fld>
            <a:endParaRPr lang="en-US"/>
          </a:p>
        </p:txBody>
      </p:sp>
    </p:spTree>
    <p:extLst>
      <p:ext uri="{BB962C8B-B14F-4D97-AF65-F5344CB8AC3E}">
        <p14:creationId xmlns:p14="http://schemas.microsoft.com/office/powerpoint/2010/main" val="2625731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14</a:t>
            </a:fld>
            <a:endParaRPr lang="en-US"/>
          </a:p>
        </p:txBody>
      </p:sp>
    </p:spTree>
    <p:extLst>
      <p:ext uri="{BB962C8B-B14F-4D97-AF65-F5344CB8AC3E}">
        <p14:creationId xmlns:p14="http://schemas.microsoft.com/office/powerpoint/2010/main" val="494765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15</a:t>
            </a:fld>
            <a:endParaRPr lang="en-US"/>
          </a:p>
        </p:txBody>
      </p:sp>
    </p:spTree>
    <p:extLst>
      <p:ext uri="{BB962C8B-B14F-4D97-AF65-F5344CB8AC3E}">
        <p14:creationId xmlns:p14="http://schemas.microsoft.com/office/powerpoint/2010/main" val="10370407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16</a:t>
            </a:fld>
            <a:endParaRPr lang="en-US"/>
          </a:p>
        </p:txBody>
      </p:sp>
    </p:spTree>
    <p:extLst>
      <p:ext uri="{BB962C8B-B14F-4D97-AF65-F5344CB8AC3E}">
        <p14:creationId xmlns:p14="http://schemas.microsoft.com/office/powerpoint/2010/main" val="983228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17</a:t>
            </a:fld>
            <a:endParaRPr lang="en-US"/>
          </a:p>
        </p:txBody>
      </p:sp>
    </p:spTree>
    <p:extLst>
      <p:ext uri="{BB962C8B-B14F-4D97-AF65-F5344CB8AC3E}">
        <p14:creationId xmlns:p14="http://schemas.microsoft.com/office/powerpoint/2010/main" val="2869679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18</a:t>
            </a:fld>
            <a:endParaRPr lang="en-US"/>
          </a:p>
        </p:txBody>
      </p:sp>
    </p:spTree>
    <p:extLst>
      <p:ext uri="{BB962C8B-B14F-4D97-AF65-F5344CB8AC3E}">
        <p14:creationId xmlns:p14="http://schemas.microsoft.com/office/powerpoint/2010/main" val="35514479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21</a:t>
            </a:fld>
            <a:endParaRPr lang="en-US"/>
          </a:p>
        </p:txBody>
      </p:sp>
    </p:spTree>
    <p:extLst>
      <p:ext uri="{BB962C8B-B14F-4D97-AF65-F5344CB8AC3E}">
        <p14:creationId xmlns:p14="http://schemas.microsoft.com/office/powerpoint/2010/main" val="1673330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specific tasks in this project are listed here. The</a:t>
            </a:r>
            <a:r>
              <a:rPr lang="en-US" baseline="0" dirty="0"/>
              <a:t> next few slides will be an overview. Presentations tomorrow will cover these in more detail.</a:t>
            </a: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22</a:t>
            </a:fld>
            <a:endParaRPr lang="en-US"/>
          </a:p>
        </p:txBody>
      </p:sp>
    </p:spTree>
    <p:extLst>
      <p:ext uri="{BB962C8B-B14F-4D97-AF65-F5344CB8AC3E}">
        <p14:creationId xmlns:p14="http://schemas.microsoft.com/office/powerpoint/2010/main" val="2017174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23</a:t>
            </a:fld>
            <a:endParaRPr lang="en-US"/>
          </a:p>
        </p:txBody>
      </p:sp>
    </p:spTree>
    <p:extLst>
      <p:ext uri="{BB962C8B-B14F-4D97-AF65-F5344CB8AC3E}">
        <p14:creationId xmlns:p14="http://schemas.microsoft.com/office/powerpoint/2010/main" val="3390385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that IFC is reaching an implementable stage, FHWA has moved to fund research that will provide tools for bridge owners to begin to try out digital delivery from design to construction.  In a Task Order now underway, WSP will concentration on this objective.</a:t>
            </a: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3</a:t>
            </a:fld>
            <a:endParaRPr lang="en-US"/>
          </a:p>
        </p:txBody>
      </p:sp>
    </p:spTree>
    <p:extLst>
      <p:ext uri="{BB962C8B-B14F-4D97-AF65-F5344CB8AC3E}">
        <p14:creationId xmlns:p14="http://schemas.microsoft.com/office/powerpoint/2010/main" val="2687804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specific tasks in this project are listed here. The</a:t>
            </a:r>
            <a:r>
              <a:rPr lang="en-US" baseline="0" dirty="0"/>
              <a:t> next few slides will be an overview. Presentations tomorrow will cover these in more detail.</a:t>
            </a: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4</a:t>
            </a:fld>
            <a:endParaRPr lang="en-US"/>
          </a:p>
        </p:txBody>
      </p:sp>
    </p:spTree>
    <p:extLst>
      <p:ext uri="{BB962C8B-B14F-4D97-AF65-F5344CB8AC3E}">
        <p14:creationId xmlns:p14="http://schemas.microsoft.com/office/powerpoint/2010/main" val="1069024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5</a:t>
            </a:fld>
            <a:endParaRPr lang="en-US"/>
          </a:p>
        </p:txBody>
      </p:sp>
    </p:spTree>
    <p:extLst>
      <p:ext uri="{BB962C8B-B14F-4D97-AF65-F5344CB8AC3E}">
        <p14:creationId xmlns:p14="http://schemas.microsoft.com/office/powerpoint/2010/main" val="96027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chapter for the final report. It</a:t>
            </a:r>
            <a:r>
              <a:rPr lang="en-US" baseline="0" dirty="0"/>
              <a:t> is one part literature search, one part guidance. Draws on over 50 sources, including Legal Research Digests, sample contracts and special provisions, previous research reports, and much more.</a:t>
            </a:r>
          </a:p>
          <a:p>
            <a:pPr defTabSz="685800">
              <a:lnSpc>
                <a:spcPct val="90000"/>
              </a:lnSpc>
              <a:spcBef>
                <a:spcPts val="750"/>
              </a:spcBef>
            </a:pPr>
            <a:r>
              <a:rPr lang="en-US" sz="1200" u="sng" dirty="0">
                <a:solidFill>
                  <a:srgbClr val="FF0000"/>
                </a:solidFill>
                <a:latin typeface="Montserrat" panose="00000500000000000000" pitchFamily="2" charset="0"/>
                <a:ea typeface="Montserrat" panose="00000500000000000000" pitchFamily="2" charset="0"/>
                <a:cs typeface="Montserrat" panose="00000500000000000000" pitchFamily="2" charset="0"/>
              </a:rPr>
              <a:t>DISCLAIMER:</a:t>
            </a:r>
          </a:p>
          <a:p>
            <a:pPr defTabSz="685800">
              <a:lnSpc>
                <a:spcPct val="90000"/>
              </a:lnSpc>
              <a:spcBef>
                <a:spcPts val="750"/>
              </a:spcBef>
            </a:pPr>
            <a:r>
              <a:rPr lang="en-US" sz="1200" dirty="0">
                <a:solidFill>
                  <a:srgbClr val="FF0000"/>
                </a:solidFill>
                <a:latin typeface="Montserrat" panose="00000500000000000000" pitchFamily="2" charset="0"/>
                <a:ea typeface="Montserrat" panose="00000500000000000000" pitchFamily="2" charset="0"/>
                <a:cs typeface="Montserrat" panose="00000500000000000000" pitchFamily="2" charset="0"/>
              </a:rPr>
              <a:t>We are engineers, not lawyers. This is not legal advice. We are providing the subject matter expertise to legal professionals so that they know what they are writing language to manage. </a:t>
            </a:r>
          </a:p>
          <a:p>
            <a:endParaRPr lang="en-US" baseline="0" dirty="0"/>
          </a:p>
          <a:p>
            <a:endParaRPr lang="en-US" baseline="0" dirty="0"/>
          </a:p>
          <a:p>
            <a:r>
              <a:rPr lang="en-US" baseline="0" dirty="0"/>
              <a:t>Recognize that there is a need to educate decision-makers and contracts/specification writers on BIM so that they can write legal language to manage the potential issues. There are sample clauses, but you have to recognize that these are usually of limited value. A clause doesn’t stand on its own, it has to be interpreted in the context of the rest of the clauses, statutes, policies, and procedures. We are not lawyers, and this is not legal advice. We are providing the subject matter expertise to those professionals so that they know what they are writing language to manage. </a:t>
            </a:r>
          </a:p>
          <a:p>
            <a:endParaRPr lang="en-US" baseline="0" dirty="0"/>
          </a:p>
          <a:p>
            <a:r>
              <a:rPr lang="en-US" baseline="0" dirty="0"/>
              <a:t>The main lessons are: avoid ambiguity, only control what you need to control, and have a framework to manage issues responsively when they arise. BIM for Bridges is new. Some practices from buildings transfer well, but some things you need domain knowledge. A lot can go wrong as we all work through this change. There’s no silver bullet contract clause, so be prepared. Use Partnering in construction, bring in a neutral BIM expert if you need to make sure that there’s no mistrust as people try and kick black box models they don’t understand. One claims analysis showed that nearly 2/3 of claims—by number or by value—were from communications or capability problems. Make sure you are CLEAR in what you’re asking for and what you’re providing, and have a plan for when things go wrong so you can right them quickly. </a:t>
            </a: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6</a:t>
            </a:fld>
            <a:endParaRPr lang="en-US"/>
          </a:p>
        </p:txBody>
      </p:sp>
    </p:spTree>
    <p:extLst>
      <p:ext uri="{BB962C8B-B14F-4D97-AF65-F5344CB8AC3E}">
        <p14:creationId xmlns:p14="http://schemas.microsoft.com/office/powerpoint/2010/main" val="3872783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7</a:t>
            </a:fld>
            <a:endParaRPr lang="en-US"/>
          </a:p>
        </p:txBody>
      </p:sp>
    </p:spTree>
    <p:extLst>
      <p:ext uri="{BB962C8B-B14F-4D97-AF65-F5344CB8AC3E}">
        <p14:creationId xmlns:p14="http://schemas.microsoft.com/office/powerpoint/2010/main" val="1660071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11</a:t>
            </a:fld>
            <a:endParaRPr lang="en-US"/>
          </a:p>
        </p:txBody>
      </p:sp>
    </p:spTree>
    <p:extLst>
      <p:ext uri="{BB962C8B-B14F-4D97-AF65-F5344CB8AC3E}">
        <p14:creationId xmlns:p14="http://schemas.microsoft.com/office/powerpoint/2010/main" val="31800265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00075" marR="0" lvl="1" indent="-257175" algn="l" defTabSz="685800" rtl="0" eaLnBrk="1" fontAlgn="auto" latinLnBrk="0" hangingPunct="1">
              <a:lnSpc>
                <a:spcPct val="90000"/>
              </a:lnSpc>
              <a:spcBef>
                <a:spcPts val="375"/>
              </a:spcBef>
              <a:spcAft>
                <a:spcPts val="0"/>
              </a:spcAft>
              <a:buClrTx/>
              <a:buSzTx/>
              <a:buFont typeface=".HelveticaNeueDeskInterface-Regular" charset="0"/>
              <a:buChar char="—"/>
              <a:tabLst/>
              <a:defRPr/>
            </a:pPr>
            <a:r>
              <a:rPr kumimoji="0" lang="en-US" sz="1500" b="0" i="1" u="none" strike="noStrike" kern="1200" cap="none" spc="0" normalizeH="0" baseline="0" noProof="0" dirty="0">
                <a:ln>
                  <a:noFill/>
                </a:ln>
                <a:solidFill>
                  <a:srgbClr val="000000"/>
                </a:solidFill>
                <a:effectLst/>
                <a:uLnTx/>
                <a:uFillTx/>
                <a:latin typeface="Montserrat"/>
              </a:rPr>
              <a:t>Use available standards </a:t>
            </a:r>
          </a:p>
          <a:p>
            <a:pPr marL="600075" marR="0" lvl="1" indent="-257175" algn="l" defTabSz="685800" rtl="0" eaLnBrk="1" fontAlgn="auto" latinLnBrk="0" hangingPunct="1">
              <a:lnSpc>
                <a:spcPct val="90000"/>
              </a:lnSpc>
              <a:spcBef>
                <a:spcPts val="375"/>
              </a:spcBef>
              <a:spcAft>
                <a:spcPts val="0"/>
              </a:spcAft>
              <a:buClrTx/>
              <a:buSzTx/>
              <a:buFont typeface=".HelveticaNeueDeskInterface-Regular" charset="0"/>
              <a:buChar char="—"/>
              <a:tabLst/>
              <a:defRPr/>
            </a:pPr>
            <a:r>
              <a:rPr kumimoji="0" lang="en-US" sz="1500" b="0" i="1" u="none" strike="noStrike" kern="1200" cap="none" spc="0" normalizeH="0" baseline="0" noProof="0" dirty="0">
                <a:ln>
                  <a:noFill/>
                </a:ln>
                <a:solidFill>
                  <a:srgbClr val="000000"/>
                </a:solidFill>
                <a:effectLst/>
                <a:uLnTx/>
                <a:uFillTx/>
                <a:latin typeface="Montserrat"/>
              </a:rPr>
              <a:t>Leverage FHWA and other work completed</a:t>
            </a:r>
          </a:p>
          <a:p>
            <a:pPr marL="600075" marR="0" lvl="1" indent="-257175" algn="l" defTabSz="685800" rtl="0" eaLnBrk="1" fontAlgn="auto" latinLnBrk="0" hangingPunct="1">
              <a:lnSpc>
                <a:spcPct val="90000"/>
              </a:lnSpc>
              <a:spcBef>
                <a:spcPts val="375"/>
              </a:spcBef>
              <a:spcAft>
                <a:spcPts val="0"/>
              </a:spcAft>
              <a:buClrTx/>
              <a:buSzTx/>
              <a:buFont typeface=".HelveticaNeueDeskInterface-Regular" charset="0"/>
              <a:buChar char="—"/>
              <a:tabLst/>
              <a:defRPr/>
            </a:pPr>
            <a:r>
              <a:rPr kumimoji="0" lang="en-US" sz="1500" b="0" i="1" u="none" strike="noStrike" kern="1200" cap="none" spc="0" normalizeH="0" baseline="0" noProof="0" dirty="0">
                <a:ln>
                  <a:noFill/>
                </a:ln>
                <a:solidFill>
                  <a:srgbClr val="000000"/>
                </a:solidFill>
                <a:effectLst/>
                <a:uLnTx/>
                <a:uFillTx/>
                <a:latin typeface="Montserrat"/>
              </a:rPr>
              <a:t>Capture, extract, and exchange data in multiple phases</a:t>
            </a:r>
          </a:p>
          <a:p>
            <a:pPr marL="600075" marR="0" lvl="1" indent="-257175" algn="l" defTabSz="685800" rtl="0" eaLnBrk="1" fontAlgn="auto" latinLnBrk="0" hangingPunct="1">
              <a:lnSpc>
                <a:spcPct val="90000"/>
              </a:lnSpc>
              <a:spcBef>
                <a:spcPts val="375"/>
              </a:spcBef>
              <a:spcAft>
                <a:spcPts val="0"/>
              </a:spcAft>
              <a:buClrTx/>
              <a:buSzTx/>
              <a:buFont typeface=".HelveticaNeueDeskInterface-Regular" charset="0"/>
              <a:buChar char="—"/>
              <a:tabLst/>
              <a:defRPr/>
            </a:pPr>
            <a:r>
              <a:rPr kumimoji="0" lang="en-US" sz="1500" b="0" i="1" u="none" strike="noStrike" kern="1200" cap="none" spc="0" normalizeH="0" baseline="0" noProof="0" dirty="0">
                <a:ln>
                  <a:noFill/>
                </a:ln>
                <a:solidFill>
                  <a:srgbClr val="000000"/>
                </a:solidFill>
                <a:effectLst/>
                <a:uLnTx/>
                <a:uFillTx/>
                <a:latin typeface="Montserrat"/>
              </a:rPr>
              <a:t>Document limitations </a:t>
            </a:r>
          </a:p>
          <a:p>
            <a:pPr marL="600075" marR="0" lvl="1" indent="-257175" algn="l" defTabSz="685800" rtl="0" eaLnBrk="1" fontAlgn="auto" latinLnBrk="0" hangingPunct="1">
              <a:lnSpc>
                <a:spcPct val="90000"/>
              </a:lnSpc>
              <a:spcBef>
                <a:spcPts val="375"/>
              </a:spcBef>
              <a:spcAft>
                <a:spcPts val="0"/>
              </a:spcAft>
              <a:buClrTx/>
              <a:buSzTx/>
              <a:buFont typeface=".HelveticaNeueDeskInterface-Regular" charset="0"/>
              <a:buChar char="—"/>
              <a:tabLst/>
              <a:defRPr/>
            </a:pPr>
            <a:r>
              <a:rPr kumimoji="0" lang="en-US" sz="1500" b="0" i="1" u="none" strike="noStrike" kern="1200" cap="none" spc="0" normalizeH="0" baseline="0" noProof="0" dirty="0">
                <a:ln>
                  <a:noFill/>
                </a:ln>
                <a:solidFill>
                  <a:srgbClr val="000000"/>
                </a:solidFill>
                <a:effectLst/>
                <a:uLnTx/>
                <a:uFillTx/>
                <a:latin typeface="Montserrat"/>
              </a:rPr>
              <a:t>Use software to the furthest extent possible now</a:t>
            </a:r>
          </a:p>
          <a:p>
            <a:pPr marL="600075" marR="0" lvl="1" indent="-257175" algn="l" defTabSz="685800" rtl="0" eaLnBrk="1" fontAlgn="auto" latinLnBrk="0" hangingPunct="1">
              <a:lnSpc>
                <a:spcPct val="90000"/>
              </a:lnSpc>
              <a:spcBef>
                <a:spcPts val="375"/>
              </a:spcBef>
              <a:spcAft>
                <a:spcPts val="0"/>
              </a:spcAft>
              <a:buClrTx/>
              <a:buSzTx/>
              <a:buFont typeface=".HelveticaNeueDeskInterface-Regular" charset="0"/>
              <a:buChar char="—"/>
              <a:tabLst/>
              <a:defRPr/>
            </a:pPr>
            <a:r>
              <a:rPr kumimoji="0" lang="en-US" sz="1500" b="0" i="1" u="none" strike="noStrike" kern="1200" cap="none" spc="0" normalizeH="0" baseline="0" noProof="0" dirty="0">
                <a:ln>
                  <a:noFill/>
                </a:ln>
                <a:solidFill>
                  <a:srgbClr val="000000"/>
                </a:solidFill>
                <a:effectLst/>
                <a:uLnTx/>
                <a:uFillTx/>
                <a:latin typeface="Montserrat"/>
              </a:rPr>
              <a:t>Goals are focused on the future</a:t>
            </a:r>
          </a:p>
          <a:p>
            <a:pPr marL="600075" marR="0" lvl="1" indent="-257175" algn="l" defTabSz="685800" rtl="0" eaLnBrk="1" fontAlgn="auto" latinLnBrk="0" hangingPunct="1">
              <a:lnSpc>
                <a:spcPct val="90000"/>
              </a:lnSpc>
              <a:spcBef>
                <a:spcPts val="375"/>
              </a:spcBef>
              <a:spcAft>
                <a:spcPts val="0"/>
              </a:spcAft>
              <a:buClrTx/>
              <a:buSzTx/>
              <a:buFont typeface=".HelveticaNeueDeskInterface-Regular" charset="0"/>
              <a:buChar char="—"/>
              <a:tabLst/>
              <a:defRPr/>
            </a:pPr>
            <a:r>
              <a:rPr kumimoji="0" lang="en-US" sz="1500" b="0" i="1" u="none" strike="noStrike" kern="1200" cap="none" spc="0" normalizeH="0" baseline="0" noProof="0" dirty="0">
                <a:ln>
                  <a:noFill/>
                </a:ln>
                <a:solidFill>
                  <a:srgbClr val="000000"/>
                </a:solidFill>
                <a:effectLst/>
                <a:uLnTx/>
                <a:uFillTx/>
                <a:latin typeface="Montserrat"/>
              </a:rPr>
              <a:t>How can we get more benefits/uses for similar projects?</a:t>
            </a:r>
            <a:endParaRPr kumimoji="0" lang="en-US" sz="1500" b="0" i="1" u="none" strike="noStrike" kern="1200" cap="none" spc="0" normalizeH="0" baseline="0" noProof="0" dirty="0">
              <a:ln>
                <a:noFill/>
              </a:ln>
              <a:solidFill>
                <a:srgbClr val="000000"/>
              </a:solidFill>
              <a:effectLst/>
              <a:uLnTx/>
              <a:uFillTx/>
              <a:latin typeface="Montserrat"/>
              <a:sym typeface="Wingdings" panose="05000000000000000000" pitchFamily="2" charset="2"/>
            </a:endParaRPr>
          </a:p>
          <a:p>
            <a:pPr defTabSz="483306">
              <a:defRPr/>
            </a:pP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12</a:t>
            </a:fld>
            <a:endParaRPr lang="en-US"/>
          </a:p>
        </p:txBody>
      </p:sp>
    </p:spTree>
    <p:extLst>
      <p:ext uri="{BB962C8B-B14F-4D97-AF65-F5344CB8AC3E}">
        <p14:creationId xmlns:p14="http://schemas.microsoft.com/office/powerpoint/2010/main" val="2048058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endParaRPr lang="en-US" dirty="0"/>
          </a:p>
        </p:txBody>
      </p:sp>
      <p:sp>
        <p:nvSpPr>
          <p:cNvPr id="4" name="Slide Number Placeholder 3"/>
          <p:cNvSpPr>
            <a:spLocks noGrp="1"/>
          </p:cNvSpPr>
          <p:nvPr>
            <p:ph type="sldNum" sz="quarter" idx="10"/>
          </p:nvPr>
        </p:nvSpPr>
        <p:spPr/>
        <p:txBody>
          <a:bodyPr/>
          <a:lstStyle/>
          <a:p>
            <a:fld id="{A17AE095-82E2-1445-BF41-146BFA823AD3}" type="slidenum">
              <a:rPr lang="en-US" smtClean="0"/>
              <a:t>13</a:t>
            </a:fld>
            <a:endParaRPr lang="en-US"/>
          </a:p>
        </p:txBody>
      </p:sp>
    </p:spTree>
    <p:extLst>
      <p:ext uri="{BB962C8B-B14F-4D97-AF65-F5344CB8AC3E}">
        <p14:creationId xmlns:p14="http://schemas.microsoft.com/office/powerpoint/2010/main" val="2020159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2" name="Rectangle 11"/>
          <p:cNvSpPr/>
          <p:nvPr userDrawn="1"/>
        </p:nvSpPr>
        <p:spPr>
          <a:xfrm>
            <a:off x="0" y="3467099"/>
            <a:ext cx="9144000" cy="2000251"/>
          </a:xfrm>
          <a:prstGeom prst="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38174" y="732469"/>
            <a:ext cx="7743147" cy="1219691"/>
          </a:xfrm>
        </p:spPr>
        <p:txBody>
          <a:bodyPr>
            <a:normAutofit/>
          </a:bodyPr>
          <a:lstStyle>
            <a:lvl1pPr algn="l">
              <a:defRPr sz="3600" b="1">
                <a:solidFill>
                  <a:schemeClr val="accent2"/>
                </a:solidFill>
              </a:defRPr>
            </a:lvl1pPr>
          </a:lstStyle>
          <a:p>
            <a:r>
              <a:rPr lang="en-US" dirty="0"/>
              <a:t>Click to edit Master title style</a:t>
            </a:r>
          </a:p>
        </p:txBody>
      </p:sp>
      <p:sp>
        <p:nvSpPr>
          <p:cNvPr id="3" name="Subtitle 2"/>
          <p:cNvSpPr>
            <a:spLocks noGrp="1"/>
          </p:cNvSpPr>
          <p:nvPr>
            <p:ph type="subTitle" idx="1"/>
          </p:nvPr>
        </p:nvSpPr>
        <p:spPr>
          <a:xfrm>
            <a:off x="638175" y="1958457"/>
            <a:ext cx="7743147" cy="990946"/>
          </a:xfrm>
        </p:spPr>
        <p:txBody>
          <a:bodyPr>
            <a:normAutofit/>
          </a:bodyPr>
          <a:lstStyle>
            <a:lvl1pPr marL="0" indent="0" algn="l">
              <a:buNone/>
              <a:defRPr sz="24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1094300" y="6347341"/>
            <a:ext cx="4937125" cy="184666"/>
          </a:xfrm>
          <a:prstGeom prst="rect">
            <a:avLst/>
          </a:prstGeom>
          <a:noFill/>
        </p:spPr>
        <p:txBody>
          <a:bodyPr wrap="square" rtlCol="0">
            <a:spAutoFit/>
          </a:bodyPr>
          <a:lstStyle/>
          <a:p>
            <a:r>
              <a:rPr lang="en-US" sz="600" i="1" dirty="0"/>
              <a:t>Photo credits (L to R): NCHRP 15-44, Parsons Brinckerhoff, FHWA, Parsons Brinckerhoff</a:t>
            </a:r>
          </a:p>
        </p:txBody>
      </p:sp>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200900" y="3634132"/>
            <a:ext cx="1943100" cy="1624013"/>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318718" y="3645015"/>
            <a:ext cx="2488291" cy="1634894"/>
          </a:xfrm>
          <a:prstGeom prst="rect">
            <a:avLst/>
          </a:prstGeom>
        </p:spPr>
      </p:pic>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4807010" y="3645015"/>
            <a:ext cx="2393890" cy="1634894"/>
          </a:xfrm>
          <a:prstGeom prst="rect">
            <a:avLst/>
          </a:prstGeom>
        </p:spPr>
      </p:pic>
      <p:pic>
        <p:nvPicPr>
          <p:cNvPr id="11" name="Picture 10"/>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0" y="3645015"/>
            <a:ext cx="2318719" cy="1624013"/>
          </a:xfrm>
          <a:prstGeom prst="rect">
            <a:avLst/>
          </a:prstGeom>
        </p:spPr>
      </p:pic>
    </p:spTree>
    <p:extLst>
      <p:ext uri="{BB962C8B-B14F-4D97-AF65-F5344CB8AC3E}">
        <p14:creationId xmlns:p14="http://schemas.microsoft.com/office/powerpoint/2010/main" val="789265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8 Section: 2 Images">
    <p:spTree>
      <p:nvGrpSpPr>
        <p:cNvPr id="1" name=""/>
        <p:cNvGrpSpPr/>
        <p:nvPr/>
      </p:nvGrpSpPr>
      <p:grpSpPr>
        <a:xfrm>
          <a:off x="0" y="0"/>
          <a:ext cx="0" cy="0"/>
          <a:chOff x="0" y="0"/>
          <a:chExt cx="0" cy="0"/>
        </a:xfrm>
      </p:grpSpPr>
      <p:sp>
        <p:nvSpPr>
          <p:cNvPr id="10" name="Espace réservé pour une image  5"/>
          <p:cNvSpPr>
            <a:spLocks noGrp="1"/>
          </p:cNvSpPr>
          <p:nvPr>
            <p:ph type="pic" sz="quarter" idx="13" hasCustomPrompt="1"/>
          </p:nvPr>
        </p:nvSpPr>
        <p:spPr>
          <a:xfrm>
            <a:off x="2384823" y="0"/>
            <a:ext cx="4374356" cy="6858000"/>
          </a:xfrm>
          <a:gradFill>
            <a:gsLst>
              <a:gs pos="0">
                <a:srgbClr val="B3D6EC"/>
              </a:gs>
              <a:gs pos="39000">
                <a:srgbClr val="D8E6F0"/>
              </a:gs>
              <a:gs pos="100000">
                <a:schemeClr val="bg1"/>
              </a:gs>
            </a:gsLst>
            <a:path path="circle">
              <a:fillToRect r="100000" b="100000"/>
            </a:path>
          </a:gradFill>
        </p:spPr>
        <p:txBody>
          <a:bodyPr vert="horz" lIns="91440" tIns="45720" rIns="91440" bIns="45720" rtlCol="0" anchor="t">
            <a:normAutofit/>
          </a:bodyPr>
          <a:lstStyle>
            <a:lvl1pPr>
              <a:defRPr lang="fr-FR" sz="750" dirty="0">
                <a:solidFill>
                  <a:schemeClr val="bg1"/>
                </a:solidFill>
              </a:defRPr>
            </a:lvl1pPr>
          </a:lstStyle>
          <a:p>
            <a:pPr marL="0" lvl="0" indent="0">
              <a:buNone/>
            </a:pPr>
            <a:r>
              <a:rPr lang="en-CA" dirty="0"/>
              <a:t>Insert hero image here</a:t>
            </a:r>
          </a:p>
        </p:txBody>
      </p:sp>
      <p:sp>
        <p:nvSpPr>
          <p:cNvPr id="4" name="Titre 3"/>
          <p:cNvSpPr>
            <a:spLocks noGrp="1"/>
          </p:cNvSpPr>
          <p:nvPr>
            <p:ph type="title" hasCustomPrompt="1"/>
          </p:nvPr>
        </p:nvSpPr>
        <p:spPr>
          <a:xfrm>
            <a:off x="170260" y="1052514"/>
            <a:ext cx="1782365" cy="3132137"/>
          </a:xfrm>
        </p:spPr>
        <p:txBody>
          <a:bodyPr/>
          <a:lstStyle>
            <a:lvl1pPr>
              <a:defRPr/>
            </a:lvl1pPr>
          </a:lstStyle>
          <a:p>
            <a:r>
              <a:rPr lang="en-CA" dirty="0"/>
              <a:t>Insert section title here</a:t>
            </a:r>
          </a:p>
        </p:txBody>
      </p:sp>
      <p:sp>
        <p:nvSpPr>
          <p:cNvPr id="14" name="Espace réservé pour une image  5"/>
          <p:cNvSpPr>
            <a:spLocks noGrp="1"/>
          </p:cNvSpPr>
          <p:nvPr>
            <p:ph type="pic" sz="quarter" idx="14" hasCustomPrompt="1"/>
          </p:nvPr>
        </p:nvSpPr>
        <p:spPr>
          <a:xfrm>
            <a:off x="6757989" y="0"/>
            <a:ext cx="2386012" cy="6858000"/>
          </a:xfrm>
          <a:gradFill>
            <a:gsLst>
              <a:gs pos="0">
                <a:srgbClr val="B3D6EC"/>
              </a:gs>
              <a:gs pos="39000">
                <a:srgbClr val="D8E6F0"/>
              </a:gs>
              <a:gs pos="100000">
                <a:schemeClr val="bg1"/>
              </a:gs>
            </a:gsLst>
            <a:path path="circle">
              <a:fillToRect r="100000" b="100000"/>
            </a:path>
          </a:gradFill>
        </p:spPr>
        <p:txBody>
          <a:bodyPr vert="horz" lIns="91440" tIns="45720" rIns="91440" bIns="45720" rtlCol="0" anchor="t">
            <a:normAutofit/>
          </a:bodyPr>
          <a:lstStyle>
            <a:lvl1pPr>
              <a:defRPr lang="fr-FR" sz="750" dirty="0">
                <a:solidFill>
                  <a:schemeClr val="bg1"/>
                </a:solidFill>
              </a:defRPr>
            </a:lvl1pPr>
          </a:lstStyle>
          <a:p>
            <a:pPr marL="0" lvl="0" indent="0">
              <a:buNone/>
            </a:pPr>
            <a:r>
              <a:rPr lang="en-CA" dirty="0"/>
              <a:t>Insert hero image here</a:t>
            </a:r>
          </a:p>
        </p:txBody>
      </p:sp>
      <p:pic>
        <p:nvPicPr>
          <p:cNvPr id="7" name="Imag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69682" y="0"/>
            <a:ext cx="2274319" cy="5949194"/>
          </a:xfrm>
          <a:prstGeom prst="rect">
            <a:avLst/>
          </a:prstGeom>
        </p:spPr>
      </p:pic>
    </p:spTree>
    <p:extLst>
      <p:ext uri="{BB962C8B-B14F-4D97-AF65-F5344CB8AC3E}">
        <p14:creationId xmlns:p14="http://schemas.microsoft.com/office/powerpoint/2010/main" val="2042940380"/>
      </p:ext>
    </p:extLst>
  </p:cSld>
  <p:clrMapOvr>
    <a:masterClrMapping/>
  </p:clrMapOvr>
  <p:hf hdr="0" dt="0"/>
  <p:extLst mod="1">
    <p:ext uri="{DCECCB84-F9BA-43D5-87BE-67443E8EF086}">
      <p15:sldGuideLst xmlns:p15="http://schemas.microsoft.com/office/powerpoint/2012/main">
        <p15:guide id="7" orient="horz" pos="14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 Section: 1 image">
    <p:spTree>
      <p:nvGrpSpPr>
        <p:cNvPr id="1" name=""/>
        <p:cNvGrpSpPr/>
        <p:nvPr/>
      </p:nvGrpSpPr>
      <p:grpSpPr>
        <a:xfrm>
          <a:off x="0" y="0"/>
          <a:ext cx="0" cy="0"/>
          <a:chOff x="0" y="0"/>
          <a:chExt cx="0" cy="0"/>
        </a:xfrm>
      </p:grpSpPr>
      <p:sp>
        <p:nvSpPr>
          <p:cNvPr id="10" name="Espace réservé pour une image  5"/>
          <p:cNvSpPr>
            <a:spLocks noGrp="1"/>
          </p:cNvSpPr>
          <p:nvPr>
            <p:ph type="pic" sz="quarter" idx="13" hasCustomPrompt="1"/>
          </p:nvPr>
        </p:nvSpPr>
        <p:spPr>
          <a:xfrm>
            <a:off x="2384823" y="0"/>
            <a:ext cx="6759178" cy="6858000"/>
          </a:xfrm>
          <a:gradFill>
            <a:gsLst>
              <a:gs pos="0">
                <a:srgbClr val="B3D6EC"/>
              </a:gs>
              <a:gs pos="39000">
                <a:srgbClr val="D8E6F0"/>
              </a:gs>
              <a:gs pos="100000">
                <a:schemeClr val="bg1"/>
              </a:gs>
            </a:gsLst>
            <a:path path="circle">
              <a:fillToRect r="100000" b="100000"/>
            </a:path>
          </a:gradFill>
        </p:spPr>
        <p:txBody>
          <a:bodyPr vert="horz" lIns="91440" tIns="45720" rIns="91440" bIns="45720" rtlCol="0" anchor="t">
            <a:normAutofit/>
          </a:bodyPr>
          <a:lstStyle>
            <a:lvl1pPr>
              <a:defRPr lang="fr-FR" sz="750" dirty="0">
                <a:solidFill>
                  <a:schemeClr val="bg1"/>
                </a:solidFill>
              </a:defRPr>
            </a:lvl1pPr>
          </a:lstStyle>
          <a:p>
            <a:pPr marL="0" lvl="0" indent="0">
              <a:buNone/>
            </a:pPr>
            <a:r>
              <a:rPr lang="en-CA" dirty="0"/>
              <a:t>Insert hero image here</a:t>
            </a:r>
          </a:p>
        </p:txBody>
      </p:sp>
      <p:sp>
        <p:nvSpPr>
          <p:cNvPr id="4" name="Titre 3"/>
          <p:cNvSpPr>
            <a:spLocks noGrp="1"/>
          </p:cNvSpPr>
          <p:nvPr>
            <p:ph type="title" hasCustomPrompt="1"/>
          </p:nvPr>
        </p:nvSpPr>
        <p:spPr>
          <a:xfrm>
            <a:off x="170260" y="1052514"/>
            <a:ext cx="1782365" cy="3132137"/>
          </a:xfrm>
        </p:spPr>
        <p:txBody>
          <a:bodyPr/>
          <a:lstStyle/>
          <a:p>
            <a:r>
              <a:rPr lang="en-CA" dirty="0"/>
              <a:t>Insert section title here</a:t>
            </a:r>
          </a:p>
        </p:txBody>
      </p:sp>
      <p:pic>
        <p:nvPicPr>
          <p:cNvPr id="6" name="Imag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69682" y="0"/>
            <a:ext cx="2274319" cy="5949194"/>
          </a:xfrm>
          <a:prstGeom prst="rect">
            <a:avLst/>
          </a:prstGeom>
        </p:spPr>
      </p:pic>
    </p:spTree>
    <p:extLst>
      <p:ext uri="{BB962C8B-B14F-4D97-AF65-F5344CB8AC3E}">
        <p14:creationId xmlns:p14="http://schemas.microsoft.com/office/powerpoint/2010/main" val="2614209615"/>
      </p:ext>
    </p:extLst>
  </p:cSld>
  <p:clrMapOvr>
    <a:masterClrMapping/>
  </p:clrMapOvr>
  <p:hf hdr="0" dt="0"/>
  <p:extLst mod="1">
    <p:ext uri="{DCECCB84-F9BA-43D5-87BE-67443E8EF086}">
      <p15:sldGuideLst xmlns:p15="http://schemas.microsoft.com/office/powerpoint/2012/main">
        <p15:guide id="7" orient="horz" pos="14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0 Section: Sky Gradient">
    <p:spTree>
      <p:nvGrpSpPr>
        <p:cNvPr id="1" name=""/>
        <p:cNvGrpSpPr/>
        <p:nvPr/>
      </p:nvGrpSpPr>
      <p:grpSpPr>
        <a:xfrm>
          <a:off x="0" y="0"/>
          <a:ext cx="0" cy="0"/>
          <a:chOff x="0" y="0"/>
          <a:chExt cx="0" cy="0"/>
        </a:xfrm>
      </p:grpSpPr>
      <p:sp>
        <p:nvSpPr>
          <p:cNvPr id="4" name="Titre 3"/>
          <p:cNvSpPr>
            <a:spLocks noGrp="1"/>
          </p:cNvSpPr>
          <p:nvPr>
            <p:ph type="title" hasCustomPrompt="1"/>
          </p:nvPr>
        </p:nvSpPr>
        <p:spPr>
          <a:xfrm>
            <a:off x="170260" y="1052514"/>
            <a:ext cx="1782365" cy="3132137"/>
          </a:xfrm>
        </p:spPr>
        <p:txBody>
          <a:bodyPr/>
          <a:lstStyle>
            <a:lvl1pPr>
              <a:defRPr baseline="0"/>
            </a:lvl1pPr>
          </a:lstStyle>
          <a:p>
            <a:r>
              <a:rPr lang="en-CA" dirty="0"/>
              <a:t>Insert section title here</a:t>
            </a:r>
          </a:p>
        </p:txBody>
      </p:sp>
      <p:sp>
        <p:nvSpPr>
          <p:cNvPr id="6" name="Rectangle 5"/>
          <p:cNvSpPr/>
          <p:nvPr/>
        </p:nvSpPr>
        <p:spPr>
          <a:xfrm>
            <a:off x="2392996" y="0"/>
            <a:ext cx="6751004" cy="6875248"/>
          </a:xfrm>
          <a:prstGeom prst="rect">
            <a:avLst/>
          </a:prstGeom>
          <a:gradFill flip="none" rotWithShape="1">
            <a:gsLst>
              <a:gs pos="0">
                <a:srgbClr val="B3D6EC"/>
              </a:gs>
              <a:gs pos="25000">
                <a:srgbClr val="D8E6F0"/>
              </a:gs>
              <a:gs pos="82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dirty="0"/>
          </a:p>
        </p:txBody>
      </p:sp>
      <p:pic>
        <p:nvPicPr>
          <p:cNvPr id="9" name="Image 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69682" y="0"/>
            <a:ext cx="2274319" cy="5949194"/>
          </a:xfrm>
          <a:prstGeom prst="rect">
            <a:avLst/>
          </a:prstGeom>
        </p:spPr>
      </p:pic>
    </p:spTree>
    <p:extLst>
      <p:ext uri="{BB962C8B-B14F-4D97-AF65-F5344CB8AC3E}">
        <p14:creationId xmlns:p14="http://schemas.microsoft.com/office/powerpoint/2010/main" val="369434154"/>
      </p:ext>
    </p:extLst>
  </p:cSld>
  <p:clrMapOvr>
    <a:masterClrMapping/>
  </p:clrMapOvr>
  <p:hf hdr="0" dt="0"/>
  <p:extLst mod="1">
    <p:ext uri="{DCECCB84-F9BA-43D5-87BE-67443E8EF086}">
      <p15:sldGuideLst xmlns:p15="http://schemas.microsoft.com/office/powerpoint/2012/main">
        <p15:guide id="7" orient="horz" pos="14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1 Project: Photo">
    <p:spTree>
      <p:nvGrpSpPr>
        <p:cNvPr id="1" name=""/>
        <p:cNvGrpSpPr/>
        <p:nvPr/>
      </p:nvGrpSpPr>
      <p:grpSpPr>
        <a:xfrm>
          <a:off x="0" y="0"/>
          <a:ext cx="0" cy="0"/>
          <a:chOff x="0" y="0"/>
          <a:chExt cx="0" cy="0"/>
        </a:xfrm>
      </p:grpSpPr>
      <p:sp>
        <p:nvSpPr>
          <p:cNvPr id="11" name="Espace réservé pour une image  5"/>
          <p:cNvSpPr>
            <a:spLocks noGrp="1"/>
          </p:cNvSpPr>
          <p:nvPr>
            <p:ph type="pic" sz="quarter" idx="15" hasCustomPrompt="1"/>
          </p:nvPr>
        </p:nvSpPr>
        <p:spPr>
          <a:xfrm>
            <a:off x="1277541" y="0"/>
            <a:ext cx="7866459" cy="6876364"/>
          </a:xfrm>
          <a:gradFill>
            <a:gsLst>
              <a:gs pos="0">
                <a:srgbClr val="B3D6EC"/>
              </a:gs>
              <a:gs pos="39000">
                <a:srgbClr val="D8E6F0"/>
              </a:gs>
              <a:gs pos="100000">
                <a:schemeClr val="bg1"/>
              </a:gs>
            </a:gsLst>
            <a:path path="circle">
              <a:fillToRect r="100000" b="100000"/>
            </a:path>
          </a:gradFill>
        </p:spPr>
        <p:txBody>
          <a:bodyPr vert="horz" lIns="91440" tIns="45720" rIns="91440" bIns="45720" rtlCol="0" anchor="t">
            <a:normAutofit/>
          </a:bodyPr>
          <a:lstStyle>
            <a:lvl1pPr>
              <a:defRPr lang="fr-FR" sz="750" dirty="0">
                <a:solidFill>
                  <a:schemeClr val="bg1"/>
                </a:solidFill>
              </a:defRPr>
            </a:lvl1pPr>
          </a:lstStyle>
          <a:p>
            <a:pPr marL="0" lvl="0" indent="0">
              <a:buNone/>
            </a:pPr>
            <a:r>
              <a:rPr lang="en-CA" dirty="0"/>
              <a:t>Insert project image here</a:t>
            </a:r>
          </a:p>
        </p:txBody>
      </p:sp>
      <p:sp>
        <p:nvSpPr>
          <p:cNvPr id="6" name="Espace réservé du numéro de diapositive 5"/>
          <p:cNvSpPr>
            <a:spLocks noGrp="1"/>
          </p:cNvSpPr>
          <p:nvPr>
            <p:ph type="sldNum" sz="quarter" idx="12"/>
          </p:nvPr>
        </p:nvSpPr>
        <p:spPr/>
        <p:txBody>
          <a:bodyPr/>
          <a:lstStyle/>
          <a:p>
            <a:fld id="{1114828C-5D78-9B49-B11B-F71E2B02E95C}" type="slidenum">
              <a:rPr lang="en-US" smtClean="0"/>
              <a:pPr/>
              <a:t>‹#›</a:t>
            </a:fld>
            <a:endParaRPr lang="en-US" dirty="0"/>
          </a:p>
        </p:txBody>
      </p:sp>
      <p:sp>
        <p:nvSpPr>
          <p:cNvPr id="13" name="Titre 12"/>
          <p:cNvSpPr>
            <a:spLocks noGrp="1"/>
          </p:cNvSpPr>
          <p:nvPr>
            <p:ph type="title" hasCustomPrompt="1"/>
          </p:nvPr>
        </p:nvSpPr>
        <p:spPr>
          <a:xfrm>
            <a:off x="1656161" y="620713"/>
            <a:ext cx="6938962" cy="1152526"/>
          </a:xfrm>
        </p:spPr>
        <p:txBody>
          <a:bodyPr/>
          <a:lstStyle>
            <a:lvl1pPr>
              <a:defRPr baseline="0"/>
            </a:lvl1pPr>
          </a:lstStyle>
          <a:p>
            <a:r>
              <a:rPr lang="en-CA" dirty="0"/>
              <a:t>Insert project title here</a:t>
            </a:r>
          </a:p>
        </p:txBody>
      </p:sp>
    </p:spTree>
    <p:extLst>
      <p:ext uri="{BB962C8B-B14F-4D97-AF65-F5344CB8AC3E}">
        <p14:creationId xmlns:p14="http://schemas.microsoft.com/office/powerpoint/2010/main" val="3260737362"/>
      </p:ext>
    </p:extLst>
  </p:cSld>
  <p:clrMapOvr>
    <a:masterClrMapping/>
  </p:clrMapOvr>
  <p:hf hdr="0" dt="0"/>
  <p:extLst mod="1">
    <p:ext uri="{DCECCB84-F9BA-43D5-87BE-67443E8EF086}">
      <p15:sldGuideLst xmlns:p15="http://schemas.microsoft.com/office/powerpoint/2012/main">
        <p15:guide id="7" orient="horz" pos="14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2 Project: 1 Photo + Description">
    <p:spTree>
      <p:nvGrpSpPr>
        <p:cNvPr id="1" name=""/>
        <p:cNvGrpSpPr/>
        <p:nvPr/>
      </p:nvGrpSpPr>
      <p:grpSpPr>
        <a:xfrm>
          <a:off x="0" y="0"/>
          <a:ext cx="0" cy="0"/>
          <a:chOff x="0" y="0"/>
          <a:chExt cx="0" cy="0"/>
        </a:xfrm>
      </p:grpSpPr>
      <p:sp>
        <p:nvSpPr>
          <p:cNvPr id="11" name="Espace réservé pour une image  5"/>
          <p:cNvSpPr>
            <a:spLocks noGrp="1"/>
          </p:cNvSpPr>
          <p:nvPr>
            <p:ph type="pic" sz="quarter" idx="15" hasCustomPrompt="1"/>
          </p:nvPr>
        </p:nvSpPr>
        <p:spPr>
          <a:xfrm>
            <a:off x="1277541" y="1"/>
            <a:ext cx="5104209" cy="6903695"/>
          </a:xfrm>
          <a:gradFill>
            <a:gsLst>
              <a:gs pos="0">
                <a:srgbClr val="B3D6EC"/>
              </a:gs>
              <a:gs pos="39000">
                <a:srgbClr val="D8E6F0"/>
              </a:gs>
              <a:gs pos="100000">
                <a:schemeClr val="bg1"/>
              </a:gs>
            </a:gsLst>
            <a:path path="circle">
              <a:fillToRect r="100000" b="100000"/>
            </a:path>
          </a:gradFill>
        </p:spPr>
        <p:txBody>
          <a:bodyPr vert="horz" lIns="91440" tIns="45720" rIns="91440" bIns="45720" rtlCol="0" anchor="t">
            <a:normAutofit/>
          </a:bodyPr>
          <a:lstStyle>
            <a:lvl1pPr>
              <a:defRPr lang="fr-FR" sz="750" baseline="0" dirty="0">
                <a:solidFill>
                  <a:schemeClr val="bg1"/>
                </a:solidFill>
              </a:defRPr>
            </a:lvl1pPr>
          </a:lstStyle>
          <a:p>
            <a:pPr marL="0" lvl="0" indent="0">
              <a:buNone/>
            </a:pPr>
            <a:r>
              <a:rPr lang="en-CA" dirty="0"/>
              <a:t>Insert project image here</a:t>
            </a:r>
          </a:p>
        </p:txBody>
      </p:sp>
      <p:sp>
        <p:nvSpPr>
          <p:cNvPr id="6" name="Espace réservé du numéro de diapositive 5"/>
          <p:cNvSpPr>
            <a:spLocks noGrp="1"/>
          </p:cNvSpPr>
          <p:nvPr>
            <p:ph type="sldNum" sz="quarter" idx="12"/>
          </p:nvPr>
        </p:nvSpPr>
        <p:spPr/>
        <p:txBody>
          <a:bodyPr/>
          <a:lstStyle/>
          <a:p>
            <a:fld id="{1114828C-5D78-9B49-B11B-F71E2B02E95C}" type="slidenum">
              <a:rPr lang="en-US" smtClean="0"/>
              <a:pPr/>
              <a:t>‹#›</a:t>
            </a:fld>
            <a:endParaRPr lang="en-US" dirty="0"/>
          </a:p>
        </p:txBody>
      </p:sp>
      <p:sp>
        <p:nvSpPr>
          <p:cNvPr id="13" name="Titre 12"/>
          <p:cNvSpPr>
            <a:spLocks noGrp="1"/>
          </p:cNvSpPr>
          <p:nvPr>
            <p:ph type="title" hasCustomPrompt="1"/>
          </p:nvPr>
        </p:nvSpPr>
        <p:spPr>
          <a:xfrm>
            <a:off x="6435328" y="620713"/>
            <a:ext cx="2538413" cy="1152526"/>
          </a:xfrm>
        </p:spPr>
        <p:txBody>
          <a:bodyPr/>
          <a:lstStyle>
            <a:lvl1pPr algn="l">
              <a:defRPr baseline="0"/>
            </a:lvl1pPr>
          </a:lstStyle>
          <a:p>
            <a:r>
              <a:rPr lang="en-CA" dirty="0"/>
              <a:t>Insert project title here</a:t>
            </a:r>
            <a:br>
              <a:rPr lang="en-CA" dirty="0"/>
            </a:br>
            <a:endParaRPr lang="en-CA" dirty="0"/>
          </a:p>
        </p:txBody>
      </p:sp>
      <p:sp>
        <p:nvSpPr>
          <p:cNvPr id="3" name="Espace réservé du contenu 2"/>
          <p:cNvSpPr>
            <a:spLocks noGrp="1"/>
          </p:cNvSpPr>
          <p:nvPr>
            <p:ph sz="quarter" idx="16" hasCustomPrompt="1"/>
          </p:nvPr>
        </p:nvSpPr>
        <p:spPr>
          <a:xfrm>
            <a:off x="6435329" y="1844676"/>
            <a:ext cx="2538412" cy="4358875"/>
          </a:xfrm>
        </p:spPr>
        <p:txBody>
          <a:bodyPr anchor="b">
            <a:normAutofit/>
          </a:bodyPr>
          <a:lstStyle>
            <a:lvl1pPr marL="0" indent="0">
              <a:buNone/>
              <a:defRPr sz="1050" baseline="0"/>
            </a:lvl1pPr>
            <a:lvl2pPr marL="342900" indent="0">
              <a:buNone/>
              <a:defRPr sz="1050"/>
            </a:lvl2pPr>
            <a:lvl3pPr marL="685800" indent="0">
              <a:buNone/>
              <a:defRPr sz="1050"/>
            </a:lvl3pPr>
            <a:lvl4pPr marL="1028700" indent="0">
              <a:buNone/>
              <a:defRPr sz="1050"/>
            </a:lvl4pPr>
            <a:lvl5pPr marL="1371600" indent="0">
              <a:buNone/>
              <a:defRPr sz="1050"/>
            </a:lvl5pPr>
          </a:lstStyle>
          <a:p>
            <a:pPr lvl="0"/>
            <a:r>
              <a:rPr lang="en-CA" dirty="0"/>
              <a:t>Insert project description here</a:t>
            </a:r>
          </a:p>
        </p:txBody>
      </p:sp>
    </p:spTree>
    <p:extLst>
      <p:ext uri="{BB962C8B-B14F-4D97-AF65-F5344CB8AC3E}">
        <p14:creationId xmlns:p14="http://schemas.microsoft.com/office/powerpoint/2010/main" val="4220182335"/>
      </p:ext>
    </p:extLst>
  </p:cSld>
  <p:clrMapOvr>
    <a:masterClrMapping/>
  </p:clrMapOvr>
  <p:hf hdr="0" dt="0"/>
  <p:extLst mod="1">
    <p:ext uri="{DCECCB84-F9BA-43D5-87BE-67443E8EF086}">
      <p15:sldGuideLst xmlns:p15="http://schemas.microsoft.com/office/powerpoint/2012/main">
        <p15:guide id="7" orient="horz" pos="14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 Project: 2 Photos + Description">
    <p:spTree>
      <p:nvGrpSpPr>
        <p:cNvPr id="1" name=""/>
        <p:cNvGrpSpPr/>
        <p:nvPr/>
      </p:nvGrpSpPr>
      <p:grpSpPr>
        <a:xfrm>
          <a:off x="0" y="0"/>
          <a:ext cx="0" cy="0"/>
          <a:chOff x="0" y="0"/>
          <a:chExt cx="0" cy="0"/>
        </a:xfrm>
      </p:grpSpPr>
      <p:sp>
        <p:nvSpPr>
          <p:cNvPr id="11" name="Espace réservé pour une image  5"/>
          <p:cNvSpPr>
            <a:spLocks noGrp="1"/>
          </p:cNvSpPr>
          <p:nvPr>
            <p:ph type="pic" sz="quarter" idx="15" hasCustomPrompt="1"/>
          </p:nvPr>
        </p:nvSpPr>
        <p:spPr>
          <a:xfrm>
            <a:off x="5185317" y="225425"/>
            <a:ext cx="3788424" cy="2771776"/>
          </a:xfrm>
          <a:gradFill>
            <a:gsLst>
              <a:gs pos="0">
                <a:srgbClr val="B3D6EC"/>
              </a:gs>
              <a:gs pos="39000">
                <a:srgbClr val="D8E6F0"/>
              </a:gs>
              <a:gs pos="100000">
                <a:schemeClr val="bg1"/>
              </a:gs>
            </a:gsLst>
            <a:path path="circle">
              <a:fillToRect r="100000" b="100000"/>
            </a:path>
          </a:gradFill>
        </p:spPr>
        <p:txBody>
          <a:bodyPr vert="horz" lIns="91440" tIns="45720" rIns="91440" bIns="45720" rtlCol="0" anchor="t">
            <a:normAutofit/>
          </a:bodyPr>
          <a:lstStyle>
            <a:lvl1pPr>
              <a:defRPr lang="fr-FR" sz="750" baseline="0" dirty="0">
                <a:solidFill>
                  <a:schemeClr val="bg1"/>
                </a:solidFill>
              </a:defRPr>
            </a:lvl1pPr>
          </a:lstStyle>
          <a:p>
            <a:pPr marL="0" lvl="0" indent="0">
              <a:buNone/>
            </a:pPr>
            <a:r>
              <a:rPr lang="en-CA" dirty="0"/>
              <a:t>Insert project image here</a:t>
            </a:r>
          </a:p>
        </p:txBody>
      </p:sp>
      <p:sp>
        <p:nvSpPr>
          <p:cNvPr id="6" name="Espace réservé du numéro de diapositive 5"/>
          <p:cNvSpPr>
            <a:spLocks noGrp="1"/>
          </p:cNvSpPr>
          <p:nvPr>
            <p:ph type="sldNum" sz="quarter" idx="12"/>
          </p:nvPr>
        </p:nvSpPr>
        <p:spPr/>
        <p:txBody>
          <a:bodyPr/>
          <a:lstStyle/>
          <a:p>
            <a:fld id="{1114828C-5D78-9B49-B11B-F71E2B02E95C}" type="slidenum">
              <a:rPr lang="en-US" smtClean="0"/>
              <a:pPr/>
              <a:t>‹#›</a:t>
            </a:fld>
            <a:endParaRPr lang="en-US" dirty="0"/>
          </a:p>
        </p:txBody>
      </p:sp>
      <p:sp>
        <p:nvSpPr>
          <p:cNvPr id="3" name="Espace réservé du contenu 2"/>
          <p:cNvSpPr>
            <a:spLocks noGrp="1"/>
          </p:cNvSpPr>
          <p:nvPr>
            <p:ph sz="quarter" idx="16" hasCustomPrompt="1"/>
          </p:nvPr>
        </p:nvSpPr>
        <p:spPr>
          <a:xfrm>
            <a:off x="1447800" y="4257675"/>
            <a:ext cx="3448050" cy="1945876"/>
          </a:xfrm>
        </p:spPr>
        <p:txBody>
          <a:bodyPr anchor="b">
            <a:normAutofit/>
          </a:bodyPr>
          <a:lstStyle>
            <a:lvl1pPr marL="0" indent="0">
              <a:buNone/>
              <a:defRPr sz="1050" baseline="0"/>
            </a:lvl1pPr>
            <a:lvl2pPr marL="342900" indent="0">
              <a:buNone/>
              <a:defRPr sz="1050"/>
            </a:lvl2pPr>
            <a:lvl3pPr marL="685800" indent="0">
              <a:buNone/>
              <a:defRPr sz="1050"/>
            </a:lvl3pPr>
            <a:lvl4pPr marL="1028700" indent="0">
              <a:buNone/>
              <a:defRPr sz="1050"/>
            </a:lvl4pPr>
            <a:lvl5pPr marL="1371600" indent="0">
              <a:buNone/>
              <a:defRPr sz="1050"/>
            </a:lvl5pPr>
          </a:lstStyle>
          <a:p>
            <a:pPr lvl="0"/>
            <a:r>
              <a:rPr lang="en-CA" dirty="0"/>
              <a:t>Insert project description here</a:t>
            </a:r>
          </a:p>
        </p:txBody>
      </p:sp>
      <p:sp>
        <p:nvSpPr>
          <p:cNvPr id="10" name="Espace réservé pour une image  5"/>
          <p:cNvSpPr>
            <a:spLocks noGrp="1"/>
          </p:cNvSpPr>
          <p:nvPr>
            <p:ph type="pic" sz="quarter" idx="17" hasCustomPrompt="1"/>
          </p:nvPr>
        </p:nvSpPr>
        <p:spPr>
          <a:xfrm>
            <a:off x="1277542" y="225425"/>
            <a:ext cx="3748871" cy="2771776"/>
          </a:xfrm>
          <a:gradFill>
            <a:gsLst>
              <a:gs pos="0">
                <a:srgbClr val="B3D6EC"/>
              </a:gs>
              <a:gs pos="39000">
                <a:srgbClr val="D8E6F0"/>
              </a:gs>
              <a:gs pos="100000">
                <a:schemeClr val="bg1"/>
              </a:gs>
            </a:gsLst>
            <a:path path="circle">
              <a:fillToRect r="100000" b="100000"/>
            </a:path>
          </a:gradFill>
        </p:spPr>
        <p:txBody>
          <a:bodyPr vert="horz" lIns="91440" tIns="45720" rIns="91440" bIns="45720" rtlCol="0" anchor="t">
            <a:normAutofit/>
          </a:bodyPr>
          <a:lstStyle>
            <a:lvl1pPr>
              <a:defRPr lang="fr-FR" sz="750" baseline="0" dirty="0">
                <a:solidFill>
                  <a:schemeClr val="bg1"/>
                </a:solidFill>
              </a:defRPr>
            </a:lvl1pPr>
          </a:lstStyle>
          <a:p>
            <a:pPr marL="0" lvl="0" indent="0">
              <a:buNone/>
            </a:pPr>
            <a:r>
              <a:rPr lang="en-CA" dirty="0"/>
              <a:t>Insert project image here</a:t>
            </a:r>
          </a:p>
        </p:txBody>
      </p:sp>
      <p:sp>
        <p:nvSpPr>
          <p:cNvPr id="14" name="Espace réservé du contenu 2"/>
          <p:cNvSpPr>
            <a:spLocks noGrp="1"/>
          </p:cNvSpPr>
          <p:nvPr>
            <p:ph sz="quarter" idx="18" hasCustomPrompt="1"/>
          </p:nvPr>
        </p:nvSpPr>
        <p:spPr>
          <a:xfrm>
            <a:off x="5328048" y="4257675"/>
            <a:ext cx="3645694" cy="1945876"/>
          </a:xfrm>
        </p:spPr>
        <p:txBody>
          <a:bodyPr anchor="b">
            <a:normAutofit/>
          </a:bodyPr>
          <a:lstStyle>
            <a:lvl1pPr marL="0" indent="0">
              <a:buNone/>
              <a:defRPr sz="1050" baseline="0"/>
            </a:lvl1pPr>
            <a:lvl2pPr marL="342900" indent="0">
              <a:buNone/>
              <a:defRPr sz="1050"/>
            </a:lvl2pPr>
            <a:lvl3pPr marL="685800" indent="0">
              <a:buNone/>
              <a:defRPr sz="1050"/>
            </a:lvl3pPr>
            <a:lvl4pPr marL="1028700" indent="0">
              <a:buNone/>
              <a:defRPr sz="1050"/>
            </a:lvl4pPr>
            <a:lvl5pPr marL="1371600" indent="0">
              <a:buNone/>
              <a:defRPr sz="1050"/>
            </a:lvl5pPr>
          </a:lstStyle>
          <a:p>
            <a:pPr lvl="0"/>
            <a:r>
              <a:rPr lang="en-CA" dirty="0"/>
              <a:t>Insert project description here</a:t>
            </a:r>
          </a:p>
        </p:txBody>
      </p:sp>
      <p:cxnSp>
        <p:nvCxnSpPr>
          <p:cNvPr id="16" name="Connecteur droit 15"/>
          <p:cNvCxnSpPr/>
          <p:nvPr/>
        </p:nvCxnSpPr>
        <p:spPr>
          <a:xfrm>
            <a:off x="5095664" y="3254189"/>
            <a:ext cx="0" cy="2949363"/>
          </a:xfrm>
          <a:prstGeom prst="line">
            <a:avLst/>
          </a:prstGeom>
          <a:ln>
            <a:solidFill>
              <a:srgbClr val="FF4337"/>
            </a:solidFill>
          </a:ln>
        </p:spPr>
        <p:style>
          <a:lnRef idx="1">
            <a:schemeClr val="accent1"/>
          </a:lnRef>
          <a:fillRef idx="0">
            <a:schemeClr val="accent1"/>
          </a:fillRef>
          <a:effectRef idx="0">
            <a:schemeClr val="accent1"/>
          </a:effectRef>
          <a:fontRef idx="minor">
            <a:schemeClr val="tx1"/>
          </a:fontRef>
        </p:style>
      </p:cxnSp>
      <p:sp>
        <p:nvSpPr>
          <p:cNvPr id="19" name="Espace réservé du texte 18"/>
          <p:cNvSpPr>
            <a:spLocks noGrp="1"/>
          </p:cNvSpPr>
          <p:nvPr>
            <p:ph type="body" sz="quarter" idx="19" hasCustomPrompt="1"/>
          </p:nvPr>
        </p:nvSpPr>
        <p:spPr>
          <a:xfrm>
            <a:off x="5328048" y="3281363"/>
            <a:ext cx="3645694" cy="754062"/>
          </a:xfrm>
        </p:spPr>
        <p:txBody>
          <a:bodyPr/>
          <a:lstStyle>
            <a:lvl1pPr marL="0" indent="0">
              <a:buNone/>
              <a:defRPr/>
            </a:lvl1pPr>
          </a:lstStyle>
          <a:p>
            <a:pPr lvl="0"/>
            <a:r>
              <a:rPr kumimoji="0" lang="en-CA" sz="2100" b="1" i="0" u="none" strike="noStrike" kern="1200" cap="none" spc="0" normalizeH="0" baseline="0" noProof="0" dirty="0">
                <a:ln>
                  <a:noFill/>
                </a:ln>
                <a:solidFill>
                  <a:srgbClr val="FF4337"/>
                </a:solidFill>
                <a:effectLst/>
                <a:uLnTx/>
                <a:uFillTx/>
                <a:latin typeface="Montserrat SemiBold" charset="0"/>
                <a:ea typeface="Montserrat SemiBold" charset="0"/>
                <a:cs typeface="Montserrat SemiBold" charset="0"/>
              </a:rPr>
              <a:t>Insert project title here</a:t>
            </a:r>
            <a:br>
              <a:rPr kumimoji="0" lang="en-CA" sz="2100" b="1" i="0" u="none" strike="noStrike" kern="1200" cap="none" spc="0" normalizeH="0" baseline="0" noProof="0" dirty="0">
                <a:ln>
                  <a:noFill/>
                </a:ln>
                <a:solidFill>
                  <a:srgbClr val="FF4337"/>
                </a:solidFill>
                <a:effectLst/>
                <a:uLnTx/>
                <a:uFillTx/>
                <a:latin typeface="Montserrat SemiBold" charset="0"/>
                <a:ea typeface="Montserrat SemiBold" charset="0"/>
                <a:cs typeface="Montserrat SemiBold" charset="0"/>
              </a:rPr>
            </a:br>
            <a:endParaRPr lang="en-CA"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83546657"/>
      </p:ext>
    </p:extLst>
  </p:cSld>
  <p:clrMapOvr>
    <a:masterClrMapping/>
  </p:clrMapOvr>
  <p:hf hdr="0" dt="0"/>
  <p:extLst mod="1">
    <p:ext uri="{DCECCB84-F9BA-43D5-87BE-67443E8EF086}">
      <p15:sldGuideLst xmlns:p15="http://schemas.microsoft.com/office/powerpoint/2012/main">
        <p15:guide id="7" orient="horz" pos="14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4 Content : 1 column">
    <p:spTree>
      <p:nvGrpSpPr>
        <p:cNvPr id="1" name=""/>
        <p:cNvGrpSpPr/>
        <p:nvPr/>
      </p:nvGrpSpPr>
      <p:grpSpPr>
        <a:xfrm>
          <a:off x="0" y="0"/>
          <a:ext cx="0" cy="0"/>
          <a:chOff x="0" y="0"/>
          <a:chExt cx="0" cy="0"/>
        </a:xfrm>
      </p:grpSpPr>
      <p:sp>
        <p:nvSpPr>
          <p:cNvPr id="7" name="Rectangle 6"/>
          <p:cNvSpPr/>
          <p:nvPr/>
        </p:nvSpPr>
        <p:spPr>
          <a:xfrm>
            <a:off x="1" y="0"/>
            <a:ext cx="1277540" cy="6863984"/>
          </a:xfrm>
          <a:prstGeom prst="rect">
            <a:avLst/>
          </a:prstGeom>
          <a:gradFill flip="none" rotWithShape="1">
            <a:gsLst>
              <a:gs pos="0">
                <a:srgbClr val="B3D6EC"/>
              </a:gs>
              <a:gs pos="39000">
                <a:srgbClr val="D8E6F0"/>
              </a:gs>
              <a:gs pos="100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dirty="0"/>
          </a:p>
        </p:txBody>
      </p:sp>
      <p:sp>
        <p:nvSpPr>
          <p:cNvPr id="6" name="Espace réservé du numéro de diapositive 5"/>
          <p:cNvSpPr>
            <a:spLocks noGrp="1"/>
          </p:cNvSpPr>
          <p:nvPr>
            <p:ph type="sldNum" sz="quarter" idx="12"/>
          </p:nvPr>
        </p:nvSpPr>
        <p:spPr/>
        <p:txBody>
          <a:bodyPr/>
          <a:lstStyle/>
          <a:p>
            <a:fld id="{1114828C-5D78-9B49-B11B-F71E2B02E95C}" type="slidenum">
              <a:rPr lang="en-US" smtClean="0"/>
              <a:pPr/>
              <a:t>‹#›</a:t>
            </a:fld>
            <a:endParaRPr lang="en-US" dirty="0"/>
          </a:p>
        </p:txBody>
      </p:sp>
      <p:pic>
        <p:nvPicPr>
          <p:cNvPr id="8" name="Imag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9501" y="6203551"/>
            <a:ext cx="675083" cy="429024"/>
          </a:xfrm>
          <a:prstGeom prst="rect">
            <a:avLst/>
          </a:prstGeom>
        </p:spPr>
      </p:pic>
      <p:sp>
        <p:nvSpPr>
          <p:cNvPr id="3" name="Espace réservé du contenu 2"/>
          <p:cNvSpPr>
            <a:spLocks noGrp="1"/>
          </p:cNvSpPr>
          <p:nvPr>
            <p:ph sz="quarter" idx="13"/>
          </p:nvPr>
        </p:nvSpPr>
        <p:spPr>
          <a:xfrm>
            <a:off x="1656160" y="1844675"/>
            <a:ext cx="6938963" cy="43561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Tree>
    <p:extLst>
      <p:ext uri="{BB962C8B-B14F-4D97-AF65-F5344CB8AC3E}">
        <p14:creationId xmlns:p14="http://schemas.microsoft.com/office/powerpoint/2010/main" val="4037266959"/>
      </p:ext>
    </p:extLst>
  </p:cSld>
  <p:clrMapOvr>
    <a:masterClrMapping/>
  </p:clrMapOvr>
  <p:hf hdr="0" dt="0"/>
  <p:extLst mod="1">
    <p:ext uri="{DCECCB84-F9BA-43D5-87BE-67443E8EF086}">
      <p15:sldGuideLst xmlns:p15="http://schemas.microsoft.com/office/powerpoint/2012/main">
        <p15:guide id="7" orient="horz" pos="14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5 Content : 2 columns">
    <p:spTree>
      <p:nvGrpSpPr>
        <p:cNvPr id="1" name=""/>
        <p:cNvGrpSpPr/>
        <p:nvPr/>
      </p:nvGrpSpPr>
      <p:grpSpPr>
        <a:xfrm>
          <a:off x="0" y="0"/>
          <a:ext cx="0" cy="0"/>
          <a:chOff x="0" y="0"/>
          <a:chExt cx="0" cy="0"/>
        </a:xfrm>
      </p:grpSpPr>
      <p:sp>
        <p:nvSpPr>
          <p:cNvPr id="7" name="Rectangle 6"/>
          <p:cNvSpPr/>
          <p:nvPr/>
        </p:nvSpPr>
        <p:spPr>
          <a:xfrm>
            <a:off x="1" y="0"/>
            <a:ext cx="1277540" cy="6863984"/>
          </a:xfrm>
          <a:prstGeom prst="rect">
            <a:avLst/>
          </a:prstGeom>
          <a:gradFill flip="none" rotWithShape="1">
            <a:gsLst>
              <a:gs pos="0">
                <a:srgbClr val="B3D6EC"/>
              </a:gs>
              <a:gs pos="39000">
                <a:srgbClr val="D8E6F0"/>
              </a:gs>
              <a:gs pos="100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dirty="0"/>
          </a:p>
        </p:txBody>
      </p:sp>
      <p:sp>
        <p:nvSpPr>
          <p:cNvPr id="6" name="Espace réservé du numéro de diapositive 5"/>
          <p:cNvSpPr>
            <a:spLocks noGrp="1"/>
          </p:cNvSpPr>
          <p:nvPr>
            <p:ph type="sldNum" sz="quarter" idx="12"/>
          </p:nvPr>
        </p:nvSpPr>
        <p:spPr/>
        <p:txBody>
          <a:bodyPr/>
          <a:lstStyle/>
          <a:p>
            <a:fld id="{1114828C-5D78-9B49-B11B-F71E2B02E95C}" type="slidenum">
              <a:rPr lang="en-US" smtClean="0"/>
              <a:pPr/>
              <a:t>‹#›</a:t>
            </a:fld>
            <a:endParaRPr lang="en-US" dirty="0"/>
          </a:p>
        </p:txBody>
      </p:sp>
      <p:sp>
        <p:nvSpPr>
          <p:cNvPr id="13" name="Titre 12"/>
          <p:cNvSpPr>
            <a:spLocks noGrp="1"/>
          </p:cNvSpPr>
          <p:nvPr>
            <p:ph type="title" hasCustomPrompt="1"/>
          </p:nvPr>
        </p:nvSpPr>
        <p:spPr>
          <a:xfrm>
            <a:off x="1656161" y="620713"/>
            <a:ext cx="6938962" cy="1152526"/>
          </a:xfrm>
        </p:spPr>
        <p:txBody>
          <a:bodyPr/>
          <a:lstStyle/>
          <a:p>
            <a:r>
              <a:rPr lang="en-CA" dirty="0"/>
              <a:t>Insert slide title here</a:t>
            </a:r>
          </a:p>
        </p:txBody>
      </p:sp>
      <p:pic>
        <p:nvPicPr>
          <p:cNvPr id="8" name="Imag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9501" y="6203551"/>
            <a:ext cx="675083" cy="429024"/>
          </a:xfrm>
          <a:prstGeom prst="rect">
            <a:avLst/>
          </a:prstGeom>
        </p:spPr>
      </p:pic>
      <p:sp>
        <p:nvSpPr>
          <p:cNvPr id="3" name="Espace réservé du contenu 2"/>
          <p:cNvSpPr>
            <a:spLocks noGrp="1"/>
          </p:cNvSpPr>
          <p:nvPr>
            <p:ph sz="quarter" idx="13"/>
          </p:nvPr>
        </p:nvSpPr>
        <p:spPr>
          <a:xfrm>
            <a:off x="1656160" y="1844675"/>
            <a:ext cx="3239690" cy="43561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9" name="Espace réservé du contenu 2"/>
          <p:cNvSpPr>
            <a:spLocks noGrp="1"/>
          </p:cNvSpPr>
          <p:nvPr>
            <p:ph sz="quarter" idx="14"/>
          </p:nvPr>
        </p:nvSpPr>
        <p:spPr>
          <a:xfrm>
            <a:off x="5328048" y="1844675"/>
            <a:ext cx="3267075" cy="43561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cxnSp>
        <p:nvCxnSpPr>
          <p:cNvPr id="4" name="Connecteur droit 3"/>
          <p:cNvCxnSpPr>
            <a:stCxn id="13" idx="2"/>
          </p:cNvCxnSpPr>
          <p:nvPr/>
        </p:nvCxnSpPr>
        <p:spPr>
          <a:xfrm flipH="1">
            <a:off x="5093074" y="1773239"/>
            <a:ext cx="32568" cy="4427536"/>
          </a:xfrm>
          <a:prstGeom prst="line">
            <a:avLst/>
          </a:prstGeom>
          <a:ln>
            <a:solidFill>
              <a:srgbClr val="FF433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2665269"/>
      </p:ext>
    </p:extLst>
  </p:cSld>
  <p:clrMapOvr>
    <a:masterClrMapping/>
  </p:clrMapOvr>
  <p:hf hdr="0" dt="0"/>
  <p:extLst mod="1">
    <p:ext uri="{DCECCB84-F9BA-43D5-87BE-67443E8EF086}">
      <p15:sldGuideLst xmlns:p15="http://schemas.microsoft.com/office/powerpoint/2012/main">
        <p15:guide id="7" orient="horz" pos="14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71500" y="5434641"/>
            <a:ext cx="8001000" cy="396815"/>
          </a:xfrm>
        </p:spPr>
        <p:txBody>
          <a:bodyPr/>
          <a:lstStyle>
            <a:lvl1pPr marL="0" indent="0" algn="ctr">
              <a:buNone/>
              <a:defRPr sz="2400">
                <a:solidFill>
                  <a:schemeClr val="tx2">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US Transportation Sector, 2016</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4437F91D-8295-479E-90C0-B61CE1B2E746}" type="slidenum">
              <a:rPr lang="en-US" smtClean="0"/>
              <a:pPr/>
              <a:t>‹#›</a:t>
            </a:fld>
            <a:endParaRPr lang="en-US" dirty="0"/>
          </a:p>
        </p:txBody>
      </p:sp>
      <p:sp>
        <p:nvSpPr>
          <p:cNvPr id="7" name="Rectangle 6"/>
          <p:cNvSpPr/>
          <p:nvPr userDrawn="1"/>
        </p:nvSpPr>
        <p:spPr>
          <a:xfrm>
            <a:off x="0" y="3467099"/>
            <a:ext cx="9144000" cy="2000251"/>
          </a:xfrm>
          <a:prstGeom prst="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userDrawn="1"/>
        </p:nvSpPr>
        <p:spPr>
          <a:xfrm>
            <a:off x="1094300" y="6347341"/>
            <a:ext cx="4937125" cy="184666"/>
          </a:xfrm>
          <a:prstGeom prst="rect">
            <a:avLst/>
          </a:prstGeom>
          <a:noFill/>
        </p:spPr>
        <p:txBody>
          <a:bodyPr wrap="square" rtlCol="0">
            <a:spAutoFit/>
          </a:bodyPr>
          <a:lstStyle/>
          <a:p>
            <a:r>
              <a:rPr lang="en-US" sz="600" i="1" dirty="0"/>
              <a:t>Photo credits (L to R): NCHRP 15-44, Parsons Brinckerhoff, FHWA, Parsons Brinckerhoff</a:t>
            </a:r>
          </a:p>
        </p:txBody>
      </p:sp>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200900" y="3634132"/>
            <a:ext cx="1943100" cy="1624013"/>
          </a:xfrm>
          <a:prstGeom prst="rect">
            <a:avLst/>
          </a:prstGeom>
        </p:spPr>
      </p:pic>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318718" y="3645015"/>
            <a:ext cx="2488291" cy="1634894"/>
          </a:xfrm>
          <a:prstGeom prst="rect">
            <a:avLst/>
          </a:prstGeom>
        </p:spPr>
      </p:pic>
      <p:pic>
        <p:nvPicPr>
          <p:cNvPr id="11" name="Picture 10"/>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4807010" y="3645015"/>
            <a:ext cx="2393890" cy="1634894"/>
          </a:xfrm>
          <a:prstGeom prst="rect">
            <a:avLst/>
          </a:prstGeom>
        </p:spPr>
      </p:pic>
      <p:pic>
        <p:nvPicPr>
          <p:cNvPr id="12" name="Picture 11"/>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0" y="3645015"/>
            <a:ext cx="2318719" cy="1624013"/>
          </a:xfrm>
          <a:prstGeom prst="rect">
            <a:avLst/>
          </a:prstGeom>
        </p:spPr>
      </p:pic>
    </p:spTree>
    <p:extLst>
      <p:ext uri="{BB962C8B-B14F-4D97-AF65-F5344CB8AC3E}">
        <p14:creationId xmlns:p14="http://schemas.microsoft.com/office/powerpoint/2010/main" val="1768134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457200" y="274638"/>
            <a:ext cx="8229599" cy="808307"/>
          </a:xfrm>
          <a:prstGeom prst="rect">
            <a:avLst/>
          </a:prstGeom>
        </p:spPr>
        <p:txBody>
          <a:bodyPr vert="horz" lIns="91440" tIns="45720" rIns="91440" bIns="45720" rtlCol="0" anchor="ctr">
            <a:normAutofit/>
          </a:bodyPr>
          <a:lstStyle/>
          <a:p>
            <a:r>
              <a:rPr lang="en-US" dirty="0"/>
              <a:t>Click to edit Master title style</a:t>
            </a:r>
          </a:p>
        </p:txBody>
      </p:sp>
      <p:sp>
        <p:nvSpPr>
          <p:cNvPr id="13" name="Text Placeholder 2"/>
          <p:cNvSpPr>
            <a:spLocks noGrp="1"/>
          </p:cNvSpPr>
          <p:nvPr>
            <p:ph idx="1"/>
          </p:nvPr>
        </p:nvSpPr>
        <p:spPr>
          <a:xfrm>
            <a:off x="457200" y="1182078"/>
            <a:ext cx="8229600" cy="4854656"/>
          </a:xfrm>
          <a:prstGeom prst="rect">
            <a:avLst/>
          </a:prstGeom>
        </p:spPr>
        <p:txBody>
          <a:bodyPr vert="horz" lIns="91440" tIns="45720" rIns="91440" bIns="45720" rtlCol="0">
            <a:normAutofit/>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4"/>
          </p:nvPr>
        </p:nvSpPr>
        <p:spPr>
          <a:xfrm>
            <a:off x="8679434" y="6235108"/>
            <a:ext cx="405156" cy="281555"/>
          </a:xfrm>
          <a:prstGeom prst="rect">
            <a:avLst/>
          </a:prstGeom>
        </p:spPr>
        <p:txBody>
          <a:bodyPr anchor="ctr"/>
          <a:lstStyle>
            <a:lvl1pPr>
              <a:defRPr sz="1000">
                <a:solidFill>
                  <a:schemeClr val="tx2"/>
                </a:solidFill>
              </a:defRPr>
            </a:lvl1pPr>
          </a:lstStyle>
          <a:p>
            <a:fld id="{1114828C-5D78-9B49-B11B-F71E2B02E95C}" type="slidenum">
              <a:rPr lang="en-US" smtClean="0"/>
              <a:pPr/>
              <a:t>‹#›</a:t>
            </a:fld>
            <a:endParaRPr lang="en-US" dirty="0"/>
          </a:p>
        </p:txBody>
      </p:sp>
    </p:spTree>
    <p:extLst>
      <p:ext uri="{BB962C8B-B14F-4D97-AF65-F5344CB8AC3E}">
        <p14:creationId xmlns:p14="http://schemas.microsoft.com/office/powerpoint/2010/main" val="612855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 Title: Hero Red logo + Images">
    <p:spTree>
      <p:nvGrpSpPr>
        <p:cNvPr id="1" name=""/>
        <p:cNvGrpSpPr/>
        <p:nvPr/>
      </p:nvGrpSpPr>
      <p:grpSpPr>
        <a:xfrm>
          <a:off x="0" y="0"/>
          <a:ext cx="0" cy="0"/>
          <a:chOff x="0" y="0"/>
          <a:chExt cx="0" cy="0"/>
        </a:xfrm>
      </p:grpSpPr>
      <p:sp>
        <p:nvSpPr>
          <p:cNvPr id="9" name="Espace réservé pour une image  5"/>
          <p:cNvSpPr>
            <a:spLocks noGrp="1"/>
          </p:cNvSpPr>
          <p:nvPr>
            <p:ph type="pic" sz="quarter" idx="12" hasCustomPrompt="1"/>
          </p:nvPr>
        </p:nvSpPr>
        <p:spPr>
          <a:xfrm>
            <a:off x="5328047" y="0"/>
            <a:ext cx="3815953" cy="6858000"/>
          </a:xfrm>
          <a:gradFill flip="none" rotWithShape="1">
            <a:gsLst>
              <a:gs pos="0">
                <a:srgbClr val="B3D6EC"/>
              </a:gs>
              <a:gs pos="39000">
                <a:srgbClr val="D8E6F0"/>
              </a:gs>
              <a:gs pos="100000">
                <a:schemeClr val="bg1"/>
              </a:gs>
            </a:gsLst>
            <a:path path="circle">
              <a:fillToRect t="100000" r="100000"/>
            </a:path>
            <a:tileRect l="-100000" b="-100000"/>
          </a:gradFill>
        </p:spPr>
        <p:txBody>
          <a:bodyPr anchor="t">
            <a:normAutofit/>
          </a:bodyPr>
          <a:lstStyle>
            <a:lvl1pPr marL="0" indent="0" algn="l">
              <a:buNone/>
              <a:defRPr sz="750">
                <a:solidFill>
                  <a:schemeClr val="bg1"/>
                </a:solidFill>
              </a:defRPr>
            </a:lvl1pPr>
          </a:lstStyle>
          <a:p>
            <a:pPr marL="0" lvl="0" indent="0">
              <a:buNone/>
            </a:pPr>
            <a:r>
              <a:rPr lang="en-CA" dirty="0"/>
              <a:t>Insert hero image here</a:t>
            </a:r>
          </a:p>
        </p:txBody>
      </p:sp>
      <p:pic>
        <p:nvPicPr>
          <p:cNvPr id="12" name="Image 1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69682" y="0"/>
            <a:ext cx="2274319" cy="5949194"/>
          </a:xfrm>
          <a:prstGeom prst="rect">
            <a:avLst/>
          </a:prstGeom>
        </p:spPr>
      </p:pic>
      <p:sp>
        <p:nvSpPr>
          <p:cNvPr id="8" name="Espace réservé pour une image  5"/>
          <p:cNvSpPr>
            <a:spLocks noGrp="1"/>
          </p:cNvSpPr>
          <p:nvPr>
            <p:ph type="pic" sz="quarter" idx="11" hasCustomPrompt="1"/>
          </p:nvPr>
        </p:nvSpPr>
        <p:spPr>
          <a:xfrm>
            <a:off x="1" y="0"/>
            <a:ext cx="5328047" cy="6858000"/>
          </a:xfrm>
          <a:gradFill>
            <a:gsLst>
              <a:gs pos="0">
                <a:srgbClr val="B3D6EC"/>
              </a:gs>
              <a:gs pos="39000">
                <a:srgbClr val="D8E6F0"/>
              </a:gs>
              <a:gs pos="100000">
                <a:schemeClr val="bg1"/>
              </a:gs>
            </a:gsLst>
            <a:path path="circle">
              <a:fillToRect r="100000" b="100000"/>
            </a:path>
          </a:gradFill>
        </p:spPr>
        <p:txBody>
          <a:bodyPr vert="horz" lIns="91440" tIns="45720" rIns="91440" bIns="45720" rtlCol="0" anchor="t">
            <a:normAutofit/>
          </a:bodyPr>
          <a:lstStyle>
            <a:lvl1pPr>
              <a:defRPr lang="fr-FR" sz="750" dirty="0">
                <a:solidFill>
                  <a:schemeClr val="bg1"/>
                </a:solidFill>
              </a:defRPr>
            </a:lvl1pPr>
          </a:lstStyle>
          <a:p>
            <a:pPr marL="0" lvl="0" indent="0">
              <a:buNone/>
            </a:pPr>
            <a:r>
              <a:rPr lang="en-CA" dirty="0"/>
              <a:t>Insert hero image here</a:t>
            </a:r>
          </a:p>
        </p:txBody>
      </p:sp>
      <p:sp>
        <p:nvSpPr>
          <p:cNvPr id="2" name="Titre 1"/>
          <p:cNvSpPr>
            <a:spLocks noGrp="1"/>
          </p:cNvSpPr>
          <p:nvPr>
            <p:ph type="ctrTitle" hasCustomPrompt="1"/>
          </p:nvPr>
        </p:nvSpPr>
        <p:spPr>
          <a:xfrm>
            <a:off x="170260" y="4182036"/>
            <a:ext cx="4374356" cy="1889251"/>
          </a:xfrm>
        </p:spPr>
        <p:txBody>
          <a:bodyPr anchor="b">
            <a:normAutofit/>
          </a:bodyPr>
          <a:lstStyle>
            <a:lvl1pPr algn="l">
              <a:defRPr sz="2100" baseline="0"/>
            </a:lvl1pPr>
          </a:lstStyle>
          <a:p>
            <a:r>
              <a:rPr lang="en-CA" dirty="0"/>
              <a:t>Insert presentation title here</a:t>
            </a:r>
          </a:p>
        </p:txBody>
      </p:sp>
      <p:sp>
        <p:nvSpPr>
          <p:cNvPr id="3" name="Sous-titre 2"/>
          <p:cNvSpPr>
            <a:spLocks noGrp="1"/>
          </p:cNvSpPr>
          <p:nvPr>
            <p:ph type="subTitle" idx="1" hasCustomPrompt="1"/>
          </p:nvPr>
        </p:nvSpPr>
        <p:spPr>
          <a:xfrm>
            <a:off x="170260" y="6071286"/>
            <a:ext cx="4374356" cy="557770"/>
          </a:xfrm>
        </p:spPr>
        <p:txBody>
          <a:bodyPr anchor="b">
            <a:normAutofit/>
          </a:bodyPr>
          <a:lstStyle>
            <a:lvl1pPr marL="0" indent="0" algn="l">
              <a:buNone/>
              <a:defRPr sz="1200" b="0" i="1">
                <a:solidFill>
                  <a:srgbClr val="FF4337"/>
                </a:solidFill>
                <a:latin typeface="Montserrat" charset="0"/>
                <a:ea typeface="Montserrat" charset="0"/>
                <a:cs typeface="Montserra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CA" dirty="0"/>
              <a:t>Insert sub-title here</a:t>
            </a:r>
          </a:p>
        </p:txBody>
      </p:sp>
      <p:sp>
        <p:nvSpPr>
          <p:cNvPr id="4" name="Espace réservé de la date 3"/>
          <p:cNvSpPr>
            <a:spLocks noGrp="1"/>
          </p:cNvSpPr>
          <p:nvPr>
            <p:ph type="dt" sz="half" idx="10"/>
          </p:nvPr>
        </p:nvSpPr>
        <p:spPr>
          <a:xfrm>
            <a:off x="170260" y="225426"/>
            <a:ext cx="2057400" cy="365125"/>
          </a:xfrm>
          <a:prstGeom prst="rect">
            <a:avLst/>
          </a:prstGeom>
        </p:spPr>
        <p:txBody>
          <a:bodyPr/>
          <a:lstStyle>
            <a:lvl1pPr>
              <a:defRPr sz="750">
                <a:solidFill>
                  <a:srgbClr val="FF4337"/>
                </a:solidFill>
                <a:latin typeface="Montserrat" charset="0"/>
                <a:ea typeface="Montserrat" charset="0"/>
                <a:cs typeface="Montserrat" charset="0"/>
              </a:defRPr>
            </a:lvl1pPr>
          </a:lstStyle>
          <a:p>
            <a:endParaRPr lang="en-CA" dirty="0"/>
          </a:p>
        </p:txBody>
      </p:sp>
      <p:pic>
        <p:nvPicPr>
          <p:cNvPr id="10" name="Imag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25065" y="2250830"/>
            <a:ext cx="3845733" cy="2438645"/>
          </a:xfrm>
          <a:prstGeom prst="rect">
            <a:avLst/>
          </a:prstGeom>
        </p:spPr>
      </p:pic>
    </p:spTree>
    <p:extLst>
      <p:ext uri="{BB962C8B-B14F-4D97-AF65-F5344CB8AC3E}">
        <p14:creationId xmlns:p14="http://schemas.microsoft.com/office/powerpoint/2010/main" val="3842551023"/>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 Title: Hero White logo + Images">
    <p:spTree>
      <p:nvGrpSpPr>
        <p:cNvPr id="1" name=""/>
        <p:cNvGrpSpPr/>
        <p:nvPr/>
      </p:nvGrpSpPr>
      <p:grpSpPr>
        <a:xfrm>
          <a:off x="0" y="0"/>
          <a:ext cx="0" cy="0"/>
          <a:chOff x="0" y="0"/>
          <a:chExt cx="0" cy="0"/>
        </a:xfrm>
      </p:grpSpPr>
      <p:sp>
        <p:nvSpPr>
          <p:cNvPr id="8" name="Espace réservé pour une image  5"/>
          <p:cNvSpPr>
            <a:spLocks noGrp="1"/>
          </p:cNvSpPr>
          <p:nvPr>
            <p:ph type="pic" sz="quarter" idx="11" hasCustomPrompt="1"/>
          </p:nvPr>
        </p:nvSpPr>
        <p:spPr>
          <a:xfrm>
            <a:off x="1" y="0"/>
            <a:ext cx="5328047" cy="6858000"/>
          </a:xfrm>
          <a:gradFill>
            <a:gsLst>
              <a:gs pos="0">
                <a:srgbClr val="B3D6EC"/>
              </a:gs>
              <a:gs pos="39000">
                <a:srgbClr val="D8E6F0"/>
              </a:gs>
              <a:gs pos="100000">
                <a:schemeClr val="bg1"/>
              </a:gs>
            </a:gsLst>
            <a:path path="circle">
              <a:fillToRect r="100000" b="100000"/>
            </a:path>
          </a:gradFill>
        </p:spPr>
        <p:txBody>
          <a:bodyPr vert="horz" lIns="91440" tIns="45720" rIns="91440" bIns="45720" rtlCol="0" anchor="t">
            <a:normAutofit/>
          </a:bodyPr>
          <a:lstStyle>
            <a:lvl1pPr>
              <a:defRPr lang="fr-FR" sz="750" dirty="0">
                <a:solidFill>
                  <a:schemeClr val="bg1"/>
                </a:solidFill>
              </a:defRPr>
            </a:lvl1pPr>
          </a:lstStyle>
          <a:p>
            <a:pPr marL="0" lvl="0" indent="0">
              <a:buNone/>
            </a:pPr>
            <a:r>
              <a:rPr lang="en-CA" dirty="0"/>
              <a:t>Insert hero image here</a:t>
            </a:r>
          </a:p>
        </p:txBody>
      </p:sp>
      <p:sp>
        <p:nvSpPr>
          <p:cNvPr id="9" name="Espace réservé pour une image  5"/>
          <p:cNvSpPr>
            <a:spLocks noGrp="1"/>
          </p:cNvSpPr>
          <p:nvPr>
            <p:ph type="pic" sz="quarter" idx="12" hasCustomPrompt="1"/>
          </p:nvPr>
        </p:nvSpPr>
        <p:spPr>
          <a:xfrm>
            <a:off x="5328047" y="0"/>
            <a:ext cx="3815953" cy="6858000"/>
          </a:xfrm>
          <a:gradFill flip="none" rotWithShape="1">
            <a:gsLst>
              <a:gs pos="0">
                <a:srgbClr val="B3D6EC"/>
              </a:gs>
              <a:gs pos="39000">
                <a:srgbClr val="D8E6F0"/>
              </a:gs>
              <a:gs pos="100000">
                <a:schemeClr val="bg1"/>
              </a:gs>
            </a:gsLst>
            <a:path path="circle">
              <a:fillToRect t="100000" r="100000"/>
            </a:path>
            <a:tileRect l="-100000" b="-100000"/>
          </a:gradFill>
        </p:spPr>
        <p:txBody>
          <a:bodyPr anchor="t">
            <a:normAutofit/>
          </a:bodyPr>
          <a:lstStyle>
            <a:lvl1pPr marL="0" indent="0" algn="l">
              <a:buNone/>
              <a:defRPr sz="750">
                <a:solidFill>
                  <a:schemeClr val="bg1"/>
                </a:solidFill>
              </a:defRPr>
            </a:lvl1pPr>
          </a:lstStyle>
          <a:p>
            <a:pPr marL="0" lvl="0" indent="0">
              <a:buNone/>
            </a:pPr>
            <a:r>
              <a:rPr lang="en-CA" dirty="0"/>
              <a:t>Insert hero image here</a:t>
            </a:r>
          </a:p>
        </p:txBody>
      </p:sp>
      <p:sp>
        <p:nvSpPr>
          <p:cNvPr id="2" name="Titre 1"/>
          <p:cNvSpPr>
            <a:spLocks noGrp="1"/>
          </p:cNvSpPr>
          <p:nvPr>
            <p:ph type="ctrTitle" hasCustomPrompt="1"/>
          </p:nvPr>
        </p:nvSpPr>
        <p:spPr>
          <a:xfrm>
            <a:off x="170260" y="4168589"/>
            <a:ext cx="4374356" cy="1902698"/>
          </a:xfrm>
        </p:spPr>
        <p:txBody>
          <a:bodyPr anchor="b">
            <a:normAutofit/>
          </a:bodyPr>
          <a:lstStyle>
            <a:lvl1pPr algn="l">
              <a:defRPr sz="2100">
                <a:solidFill>
                  <a:schemeClr val="bg1"/>
                </a:solidFill>
              </a:defRPr>
            </a:lvl1pPr>
          </a:lstStyle>
          <a:p>
            <a:r>
              <a:rPr lang="en-CA" dirty="0"/>
              <a:t>Insert presentation title here</a:t>
            </a:r>
          </a:p>
        </p:txBody>
      </p:sp>
      <p:sp>
        <p:nvSpPr>
          <p:cNvPr id="3" name="Sous-titre 2"/>
          <p:cNvSpPr>
            <a:spLocks noGrp="1"/>
          </p:cNvSpPr>
          <p:nvPr>
            <p:ph type="subTitle" idx="1" hasCustomPrompt="1"/>
          </p:nvPr>
        </p:nvSpPr>
        <p:spPr>
          <a:xfrm>
            <a:off x="170260" y="6071286"/>
            <a:ext cx="4374356" cy="557770"/>
          </a:xfrm>
        </p:spPr>
        <p:txBody>
          <a:bodyPr anchor="b">
            <a:normAutofit/>
          </a:bodyPr>
          <a:lstStyle>
            <a:lvl1pPr marL="0" indent="0" algn="l">
              <a:buNone/>
              <a:defRPr sz="1200" b="0" i="1">
                <a:solidFill>
                  <a:schemeClr val="bg1"/>
                </a:solidFill>
                <a:latin typeface="Montserrat" charset="0"/>
                <a:ea typeface="Montserrat" charset="0"/>
                <a:cs typeface="Montserra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CA" dirty="0"/>
              <a:t>Insert sub-title here</a:t>
            </a:r>
          </a:p>
        </p:txBody>
      </p:sp>
      <p:sp>
        <p:nvSpPr>
          <p:cNvPr id="4" name="Espace réservé de la date 3"/>
          <p:cNvSpPr>
            <a:spLocks noGrp="1"/>
          </p:cNvSpPr>
          <p:nvPr>
            <p:ph type="dt" sz="half" idx="10"/>
          </p:nvPr>
        </p:nvSpPr>
        <p:spPr>
          <a:xfrm>
            <a:off x="170260" y="225426"/>
            <a:ext cx="2057400" cy="365125"/>
          </a:xfrm>
          <a:prstGeom prst="rect">
            <a:avLst/>
          </a:prstGeom>
        </p:spPr>
        <p:txBody>
          <a:bodyPr/>
          <a:lstStyle>
            <a:lvl1pPr>
              <a:defRPr sz="750">
                <a:solidFill>
                  <a:schemeClr val="bg1"/>
                </a:solidFill>
                <a:latin typeface="Montserrat" charset="0"/>
                <a:ea typeface="Montserrat" charset="0"/>
                <a:cs typeface="Montserrat" charset="0"/>
              </a:defRPr>
            </a:lvl1pPr>
          </a:lstStyle>
          <a:p>
            <a:endParaRPr lang="en-CA" dirty="0"/>
          </a:p>
        </p:txBody>
      </p:sp>
      <p:pic>
        <p:nvPicPr>
          <p:cNvPr id="10" name="Image 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69682" y="0"/>
            <a:ext cx="2274319" cy="5949194"/>
          </a:xfrm>
          <a:prstGeom prst="rect">
            <a:avLst/>
          </a:prstGeom>
        </p:spPr>
      </p:pic>
      <p:pic>
        <p:nvPicPr>
          <p:cNvPr id="5" name="Imag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0747" y="2241550"/>
            <a:ext cx="3880039" cy="2460398"/>
          </a:xfrm>
          <a:prstGeom prst="rect">
            <a:avLst/>
          </a:prstGeom>
        </p:spPr>
      </p:pic>
    </p:spTree>
    <p:extLst>
      <p:ext uri="{BB962C8B-B14F-4D97-AF65-F5344CB8AC3E}">
        <p14:creationId xmlns:p14="http://schemas.microsoft.com/office/powerpoint/2010/main" val="246164898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 Title: Hero Red logo + Sky Gradient">
    <p:spTree>
      <p:nvGrpSpPr>
        <p:cNvPr id="1" name=""/>
        <p:cNvGrpSpPr/>
        <p:nvPr/>
      </p:nvGrpSpPr>
      <p:grpSpPr>
        <a:xfrm>
          <a:off x="0" y="0"/>
          <a:ext cx="0" cy="0"/>
          <a:chOff x="0" y="0"/>
          <a:chExt cx="0" cy="0"/>
        </a:xfrm>
      </p:grpSpPr>
      <p:sp>
        <p:nvSpPr>
          <p:cNvPr id="11" name="Rectangle 10"/>
          <p:cNvSpPr/>
          <p:nvPr/>
        </p:nvSpPr>
        <p:spPr>
          <a:xfrm>
            <a:off x="1" y="0"/>
            <a:ext cx="5328047" cy="6875248"/>
          </a:xfrm>
          <a:prstGeom prst="rect">
            <a:avLst/>
          </a:prstGeom>
          <a:gradFill flip="none" rotWithShape="1">
            <a:gsLst>
              <a:gs pos="0">
                <a:srgbClr val="B3D6EC"/>
              </a:gs>
              <a:gs pos="25000">
                <a:srgbClr val="D8E6F0"/>
              </a:gs>
              <a:gs pos="82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dirty="0"/>
          </a:p>
        </p:txBody>
      </p:sp>
      <p:pic>
        <p:nvPicPr>
          <p:cNvPr id="14" name="Image 13"/>
          <p:cNvPicPr>
            <a:picLocks noChangeAspect="1"/>
          </p:cNvPicPr>
          <p:nvPr/>
        </p:nvPicPr>
        <p:blipFill rotWithShape="1">
          <a:blip r:embed="rId2" cstate="screen">
            <a:extLst>
              <a:ext uri="{28A0092B-C50C-407E-A947-70E740481C1C}">
                <a14:useLocalDpi xmlns:a14="http://schemas.microsoft.com/office/drawing/2010/main"/>
              </a:ext>
            </a:extLst>
          </a:blip>
          <a:srcRect b="-49"/>
          <a:stretch/>
        </p:blipFill>
        <p:spPr>
          <a:xfrm>
            <a:off x="0" y="1047583"/>
            <a:ext cx="2453042" cy="5843209"/>
          </a:xfrm>
          <a:prstGeom prst="rect">
            <a:avLst/>
          </a:prstGeom>
        </p:spPr>
      </p:pic>
      <p:sp>
        <p:nvSpPr>
          <p:cNvPr id="12" name="Rectangle 11"/>
          <p:cNvSpPr/>
          <p:nvPr/>
        </p:nvSpPr>
        <p:spPr>
          <a:xfrm>
            <a:off x="5328047" y="0"/>
            <a:ext cx="3815954" cy="6875248"/>
          </a:xfrm>
          <a:prstGeom prst="rect">
            <a:avLst/>
          </a:prstGeom>
          <a:gradFill flip="none" rotWithShape="1">
            <a:gsLst>
              <a:gs pos="0">
                <a:srgbClr val="B3D6EC"/>
              </a:gs>
              <a:gs pos="39000">
                <a:srgbClr val="D8E6F0"/>
              </a:gs>
              <a:gs pos="100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dirty="0"/>
          </a:p>
        </p:txBody>
      </p:sp>
      <p:pic>
        <p:nvPicPr>
          <p:cNvPr id="5" name="Imag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69682" y="-6093"/>
            <a:ext cx="2274319" cy="5949194"/>
          </a:xfrm>
          <a:prstGeom prst="rect">
            <a:avLst/>
          </a:prstGeom>
        </p:spPr>
      </p:pic>
      <p:sp>
        <p:nvSpPr>
          <p:cNvPr id="2" name="Titre 1"/>
          <p:cNvSpPr>
            <a:spLocks noGrp="1"/>
          </p:cNvSpPr>
          <p:nvPr>
            <p:ph type="ctrTitle" hasCustomPrompt="1"/>
          </p:nvPr>
        </p:nvSpPr>
        <p:spPr>
          <a:xfrm>
            <a:off x="170260" y="4689476"/>
            <a:ext cx="4374356" cy="1381811"/>
          </a:xfrm>
        </p:spPr>
        <p:txBody>
          <a:bodyPr anchor="b">
            <a:normAutofit/>
          </a:bodyPr>
          <a:lstStyle>
            <a:lvl1pPr algn="l">
              <a:defRPr sz="2100" baseline="0"/>
            </a:lvl1pPr>
          </a:lstStyle>
          <a:p>
            <a:r>
              <a:rPr lang="en-CA" dirty="0"/>
              <a:t>Insert presentation title here</a:t>
            </a:r>
          </a:p>
        </p:txBody>
      </p:sp>
      <p:sp>
        <p:nvSpPr>
          <p:cNvPr id="3" name="Sous-titre 2"/>
          <p:cNvSpPr>
            <a:spLocks noGrp="1"/>
          </p:cNvSpPr>
          <p:nvPr>
            <p:ph type="subTitle" idx="1" hasCustomPrompt="1"/>
          </p:nvPr>
        </p:nvSpPr>
        <p:spPr>
          <a:xfrm>
            <a:off x="170260" y="6071286"/>
            <a:ext cx="4374356" cy="557770"/>
          </a:xfrm>
        </p:spPr>
        <p:txBody>
          <a:bodyPr anchor="b">
            <a:normAutofit/>
          </a:bodyPr>
          <a:lstStyle>
            <a:lvl1pPr marL="0" indent="0" algn="l">
              <a:buNone/>
              <a:defRPr sz="1200" b="0" i="1" baseline="0">
                <a:solidFill>
                  <a:srgbClr val="FF4337"/>
                </a:solidFill>
                <a:latin typeface="Montserrat" charset="0"/>
                <a:ea typeface="Montserrat" charset="0"/>
                <a:cs typeface="Montserra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CA" dirty="0"/>
              <a:t>Insert sub-title here</a:t>
            </a:r>
          </a:p>
        </p:txBody>
      </p:sp>
      <p:sp>
        <p:nvSpPr>
          <p:cNvPr id="4" name="Espace réservé de la date 3"/>
          <p:cNvSpPr>
            <a:spLocks noGrp="1"/>
          </p:cNvSpPr>
          <p:nvPr>
            <p:ph type="dt" sz="half" idx="10"/>
          </p:nvPr>
        </p:nvSpPr>
        <p:spPr>
          <a:xfrm>
            <a:off x="170260" y="225426"/>
            <a:ext cx="2057400" cy="365125"/>
          </a:xfrm>
          <a:prstGeom prst="rect">
            <a:avLst/>
          </a:prstGeom>
        </p:spPr>
        <p:txBody>
          <a:bodyPr/>
          <a:lstStyle>
            <a:lvl1pPr>
              <a:defRPr sz="750">
                <a:solidFill>
                  <a:srgbClr val="FF4337"/>
                </a:solidFill>
                <a:latin typeface="Montserrat" charset="0"/>
                <a:ea typeface="Montserrat" charset="0"/>
                <a:cs typeface="Montserrat" charset="0"/>
              </a:defRPr>
            </a:lvl1pPr>
          </a:lstStyle>
          <a:p>
            <a:endParaRPr lang="en-CA" dirty="0"/>
          </a:p>
        </p:txBody>
      </p:sp>
      <p:pic>
        <p:nvPicPr>
          <p:cNvPr id="10" name="Imag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25065" y="2250830"/>
            <a:ext cx="3845733" cy="2438645"/>
          </a:xfrm>
          <a:prstGeom prst="rect">
            <a:avLst/>
          </a:prstGeom>
        </p:spPr>
      </p:pic>
    </p:spTree>
    <p:extLst>
      <p:ext uri="{BB962C8B-B14F-4D97-AF65-F5344CB8AC3E}">
        <p14:creationId xmlns:p14="http://schemas.microsoft.com/office/powerpoint/2010/main" val="899074485"/>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 Title: Red Text + Image">
    <p:spTree>
      <p:nvGrpSpPr>
        <p:cNvPr id="1" name=""/>
        <p:cNvGrpSpPr/>
        <p:nvPr/>
      </p:nvGrpSpPr>
      <p:grpSpPr>
        <a:xfrm>
          <a:off x="0" y="0"/>
          <a:ext cx="0" cy="0"/>
          <a:chOff x="0" y="0"/>
          <a:chExt cx="0" cy="0"/>
        </a:xfrm>
      </p:grpSpPr>
      <p:sp>
        <p:nvSpPr>
          <p:cNvPr id="5" name="Espace réservé pour une image  5"/>
          <p:cNvSpPr>
            <a:spLocks noGrp="1"/>
          </p:cNvSpPr>
          <p:nvPr>
            <p:ph type="pic" sz="quarter" idx="11" hasCustomPrompt="1"/>
          </p:nvPr>
        </p:nvSpPr>
        <p:spPr>
          <a:xfrm>
            <a:off x="1277541" y="0"/>
            <a:ext cx="7866459" cy="6858000"/>
          </a:xfrm>
          <a:gradFill>
            <a:gsLst>
              <a:gs pos="0">
                <a:srgbClr val="B3D6EC"/>
              </a:gs>
              <a:gs pos="39000">
                <a:srgbClr val="D8E6F0"/>
              </a:gs>
              <a:gs pos="100000">
                <a:schemeClr val="bg1"/>
              </a:gs>
            </a:gsLst>
            <a:path path="circle">
              <a:fillToRect r="100000" b="100000"/>
            </a:path>
          </a:gradFill>
        </p:spPr>
        <p:txBody>
          <a:bodyPr vert="horz" lIns="91440" tIns="45720" rIns="91440" bIns="45720" rtlCol="0" anchor="t">
            <a:normAutofit/>
          </a:bodyPr>
          <a:lstStyle>
            <a:lvl1pPr>
              <a:defRPr lang="fr-FR" sz="750" dirty="0">
                <a:solidFill>
                  <a:schemeClr val="bg1"/>
                </a:solidFill>
              </a:defRPr>
            </a:lvl1pPr>
          </a:lstStyle>
          <a:p>
            <a:pPr marL="0" lvl="0" indent="0">
              <a:buNone/>
            </a:pPr>
            <a:r>
              <a:rPr lang="en-CA" dirty="0"/>
              <a:t>Insert hero image here</a:t>
            </a:r>
          </a:p>
        </p:txBody>
      </p:sp>
      <p:sp>
        <p:nvSpPr>
          <p:cNvPr id="4" name="Espace réservé de la date 3"/>
          <p:cNvSpPr>
            <a:spLocks noGrp="1"/>
          </p:cNvSpPr>
          <p:nvPr>
            <p:ph type="dt" sz="half" idx="10"/>
          </p:nvPr>
        </p:nvSpPr>
        <p:spPr>
          <a:xfrm>
            <a:off x="170260" y="225426"/>
            <a:ext cx="1053703" cy="323850"/>
          </a:xfrm>
          <a:prstGeom prst="rect">
            <a:avLst/>
          </a:prstGeom>
        </p:spPr>
        <p:txBody>
          <a:bodyPr/>
          <a:lstStyle>
            <a:lvl1pPr>
              <a:defRPr sz="750">
                <a:solidFill>
                  <a:srgbClr val="FF4337"/>
                </a:solidFill>
                <a:latin typeface="Montserrat" charset="0"/>
                <a:ea typeface="Montserrat" charset="0"/>
                <a:cs typeface="Montserrat" charset="0"/>
              </a:defRPr>
            </a:lvl1pPr>
          </a:lstStyle>
          <a:p>
            <a:endParaRPr lang="en-CA" dirty="0"/>
          </a:p>
        </p:txBody>
      </p:sp>
      <p:pic>
        <p:nvPicPr>
          <p:cNvPr id="6" name="Imag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75505" y="-6093"/>
            <a:ext cx="2274319" cy="5949194"/>
          </a:xfrm>
          <a:prstGeom prst="rect">
            <a:avLst/>
          </a:prstGeom>
        </p:spPr>
      </p:pic>
      <p:sp>
        <p:nvSpPr>
          <p:cNvPr id="2" name="Titre 1"/>
          <p:cNvSpPr>
            <a:spLocks noGrp="1"/>
          </p:cNvSpPr>
          <p:nvPr>
            <p:ph type="ctrTitle" hasCustomPrompt="1"/>
          </p:nvPr>
        </p:nvSpPr>
        <p:spPr>
          <a:xfrm>
            <a:off x="1656160" y="620713"/>
            <a:ext cx="6938963" cy="5038682"/>
          </a:xfrm>
        </p:spPr>
        <p:txBody>
          <a:bodyPr anchor="ctr">
            <a:normAutofit/>
          </a:bodyPr>
          <a:lstStyle>
            <a:lvl1pPr algn="ctr">
              <a:defRPr sz="4050" b="0" i="0">
                <a:latin typeface="Montserrat" charset="0"/>
                <a:ea typeface="Montserrat" charset="0"/>
                <a:cs typeface="Montserrat" charset="0"/>
              </a:defRPr>
            </a:lvl1pPr>
          </a:lstStyle>
          <a:p>
            <a:r>
              <a:rPr lang="en-CA" dirty="0"/>
              <a:t>Insert presentation title here</a:t>
            </a:r>
          </a:p>
        </p:txBody>
      </p:sp>
      <p:sp>
        <p:nvSpPr>
          <p:cNvPr id="8" name="Sous-titre 2"/>
          <p:cNvSpPr>
            <a:spLocks noGrp="1"/>
          </p:cNvSpPr>
          <p:nvPr>
            <p:ph type="subTitle" idx="1" hasCustomPrompt="1"/>
          </p:nvPr>
        </p:nvSpPr>
        <p:spPr>
          <a:xfrm>
            <a:off x="1668162" y="5651157"/>
            <a:ext cx="6932141" cy="541294"/>
          </a:xfrm>
        </p:spPr>
        <p:txBody>
          <a:bodyPr anchor="b">
            <a:normAutofit/>
          </a:bodyPr>
          <a:lstStyle>
            <a:lvl1pPr marL="0" indent="0" algn="ctr">
              <a:buNone/>
              <a:defRPr sz="1200" b="0" i="1">
                <a:solidFill>
                  <a:srgbClr val="FF4337"/>
                </a:solidFill>
                <a:latin typeface="Montserrat" charset="0"/>
                <a:ea typeface="Montserrat" charset="0"/>
                <a:cs typeface="Montserra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CA" dirty="0"/>
              <a:t>Insert sub-title here</a:t>
            </a:r>
          </a:p>
        </p:txBody>
      </p:sp>
    </p:spTree>
    <p:extLst>
      <p:ext uri="{BB962C8B-B14F-4D97-AF65-F5344CB8AC3E}">
        <p14:creationId xmlns:p14="http://schemas.microsoft.com/office/powerpoint/2010/main" val="63719883"/>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5 Title: Red Text + Sky Gradient">
    <p:spTree>
      <p:nvGrpSpPr>
        <p:cNvPr id="1" name=""/>
        <p:cNvGrpSpPr/>
        <p:nvPr/>
      </p:nvGrpSpPr>
      <p:grpSpPr>
        <a:xfrm>
          <a:off x="0" y="0"/>
          <a:ext cx="0" cy="0"/>
          <a:chOff x="0" y="0"/>
          <a:chExt cx="0" cy="0"/>
        </a:xfrm>
      </p:grpSpPr>
      <p:sp>
        <p:nvSpPr>
          <p:cNvPr id="11" name="Rectangle 10"/>
          <p:cNvSpPr/>
          <p:nvPr/>
        </p:nvSpPr>
        <p:spPr>
          <a:xfrm>
            <a:off x="1277542" y="0"/>
            <a:ext cx="7866458" cy="6875248"/>
          </a:xfrm>
          <a:prstGeom prst="rect">
            <a:avLst/>
          </a:prstGeom>
          <a:gradFill flip="none" rotWithShape="1">
            <a:gsLst>
              <a:gs pos="0">
                <a:srgbClr val="B3D6EC"/>
              </a:gs>
              <a:gs pos="25000">
                <a:srgbClr val="D8E6F0"/>
              </a:gs>
              <a:gs pos="82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dirty="0"/>
          </a:p>
        </p:txBody>
      </p:sp>
      <p:pic>
        <p:nvPicPr>
          <p:cNvPr id="5" name="Imag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69682" y="0"/>
            <a:ext cx="2274319" cy="5949194"/>
          </a:xfrm>
          <a:prstGeom prst="rect">
            <a:avLst/>
          </a:prstGeom>
        </p:spPr>
      </p:pic>
      <p:pic>
        <p:nvPicPr>
          <p:cNvPr id="8" name="Image 7"/>
          <p:cNvPicPr>
            <a:picLocks noChangeAspect="1"/>
          </p:cNvPicPr>
          <p:nvPr/>
        </p:nvPicPr>
        <p:blipFill rotWithShape="1">
          <a:blip r:embed="rId3" cstate="screen">
            <a:extLst>
              <a:ext uri="{28A0092B-C50C-407E-A947-70E740481C1C}">
                <a14:useLocalDpi xmlns:a14="http://schemas.microsoft.com/office/drawing/2010/main"/>
              </a:ext>
            </a:extLst>
          </a:blip>
          <a:srcRect b="-49"/>
          <a:stretch/>
        </p:blipFill>
        <p:spPr>
          <a:xfrm>
            <a:off x="1279611" y="1052514"/>
            <a:ext cx="2450972" cy="5838279"/>
          </a:xfrm>
          <a:prstGeom prst="rect">
            <a:avLst/>
          </a:prstGeom>
        </p:spPr>
      </p:pic>
      <p:sp>
        <p:nvSpPr>
          <p:cNvPr id="2" name="Titre 1"/>
          <p:cNvSpPr>
            <a:spLocks noGrp="1"/>
          </p:cNvSpPr>
          <p:nvPr>
            <p:ph type="ctrTitle" hasCustomPrompt="1"/>
          </p:nvPr>
        </p:nvSpPr>
        <p:spPr>
          <a:xfrm>
            <a:off x="1656160" y="620713"/>
            <a:ext cx="6938963" cy="5022206"/>
          </a:xfrm>
        </p:spPr>
        <p:txBody>
          <a:bodyPr anchor="ctr">
            <a:normAutofit/>
          </a:bodyPr>
          <a:lstStyle>
            <a:lvl1pPr algn="ctr">
              <a:defRPr sz="4050" b="0" i="0">
                <a:latin typeface="Montserrat" charset="0"/>
                <a:ea typeface="Montserrat" charset="0"/>
                <a:cs typeface="Montserrat" charset="0"/>
              </a:defRPr>
            </a:lvl1pPr>
          </a:lstStyle>
          <a:p>
            <a:r>
              <a:rPr lang="en-CA" dirty="0"/>
              <a:t>Insert presentation title here</a:t>
            </a:r>
          </a:p>
        </p:txBody>
      </p:sp>
      <p:sp>
        <p:nvSpPr>
          <p:cNvPr id="9" name="Sous-titre 2"/>
          <p:cNvSpPr>
            <a:spLocks noGrp="1"/>
          </p:cNvSpPr>
          <p:nvPr>
            <p:ph type="subTitle" idx="1" hasCustomPrompt="1"/>
          </p:nvPr>
        </p:nvSpPr>
        <p:spPr>
          <a:xfrm>
            <a:off x="1668162" y="5651157"/>
            <a:ext cx="6932141" cy="541294"/>
          </a:xfrm>
        </p:spPr>
        <p:txBody>
          <a:bodyPr anchor="b">
            <a:normAutofit/>
          </a:bodyPr>
          <a:lstStyle>
            <a:lvl1pPr marL="0" indent="0" algn="ctr">
              <a:buNone/>
              <a:defRPr sz="1200" b="0" i="1">
                <a:solidFill>
                  <a:srgbClr val="FF4337"/>
                </a:solidFill>
                <a:latin typeface="Montserrat" charset="0"/>
                <a:ea typeface="Montserrat" charset="0"/>
                <a:cs typeface="Montserra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CA" dirty="0"/>
              <a:t>Insert sub-title here</a:t>
            </a:r>
          </a:p>
        </p:txBody>
      </p:sp>
      <p:sp>
        <p:nvSpPr>
          <p:cNvPr id="12" name="Espace réservé de la date 3"/>
          <p:cNvSpPr>
            <a:spLocks noGrp="1"/>
          </p:cNvSpPr>
          <p:nvPr>
            <p:ph type="dt" sz="half" idx="10"/>
          </p:nvPr>
        </p:nvSpPr>
        <p:spPr>
          <a:xfrm>
            <a:off x="170260" y="225426"/>
            <a:ext cx="1053703" cy="323850"/>
          </a:xfrm>
          <a:prstGeom prst="rect">
            <a:avLst/>
          </a:prstGeom>
        </p:spPr>
        <p:txBody>
          <a:bodyPr/>
          <a:lstStyle>
            <a:lvl1pPr>
              <a:defRPr sz="750">
                <a:solidFill>
                  <a:srgbClr val="FF4337"/>
                </a:solidFill>
                <a:latin typeface="Montserrat" charset="0"/>
                <a:ea typeface="Montserrat" charset="0"/>
                <a:cs typeface="Montserrat" charset="0"/>
              </a:defRPr>
            </a:lvl1pPr>
          </a:lstStyle>
          <a:p>
            <a:endParaRPr lang="en-CA" dirty="0"/>
          </a:p>
        </p:txBody>
      </p:sp>
    </p:spTree>
    <p:extLst>
      <p:ext uri="{BB962C8B-B14F-4D97-AF65-F5344CB8AC3E}">
        <p14:creationId xmlns:p14="http://schemas.microsoft.com/office/powerpoint/2010/main" val="1257599845"/>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6 Title: White Text + Red Background">
    <p:spTree>
      <p:nvGrpSpPr>
        <p:cNvPr id="1" name=""/>
        <p:cNvGrpSpPr/>
        <p:nvPr/>
      </p:nvGrpSpPr>
      <p:grpSpPr>
        <a:xfrm>
          <a:off x="0" y="0"/>
          <a:ext cx="0" cy="0"/>
          <a:chOff x="0" y="0"/>
          <a:chExt cx="0" cy="0"/>
        </a:xfrm>
      </p:grpSpPr>
      <p:sp>
        <p:nvSpPr>
          <p:cNvPr id="11" name="Rectangle 10"/>
          <p:cNvSpPr/>
          <p:nvPr/>
        </p:nvSpPr>
        <p:spPr>
          <a:xfrm>
            <a:off x="1277542" y="0"/>
            <a:ext cx="7866458" cy="6875248"/>
          </a:xfrm>
          <a:prstGeom prst="rect">
            <a:avLst/>
          </a:prstGeom>
          <a:solidFill>
            <a:srgbClr val="FF4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dirty="0">
              <a:solidFill>
                <a:srgbClr val="FF4337"/>
              </a:solidFill>
            </a:endParaRPr>
          </a:p>
        </p:txBody>
      </p:sp>
      <p:sp>
        <p:nvSpPr>
          <p:cNvPr id="2" name="Titre 1"/>
          <p:cNvSpPr>
            <a:spLocks noGrp="1"/>
          </p:cNvSpPr>
          <p:nvPr>
            <p:ph type="ctrTitle" hasCustomPrompt="1"/>
          </p:nvPr>
        </p:nvSpPr>
        <p:spPr>
          <a:xfrm>
            <a:off x="1656160" y="620713"/>
            <a:ext cx="6938963" cy="5038682"/>
          </a:xfrm>
        </p:spPr>
        <p:txBody>
          <a:bodyPr anchor="ctr">
            <a:normAutofit/>
          </a:bodyPr>
          <a:lstStyle>
            <a:lvl1pPr algn="ctr">
              <a:defRPr sz="4050" b="0" i="0" baseline="0">
                <a:solidFill>
                  <a:schemeClr val="bg1"/>
                </a:solidFill>
                <a:latin typeface="Montserrat" charset="0"/>
                <a:ea typeface="Montserrat" charset="0"/>
                <a:cs typeface="Montserrat" charset="0"/>
              </a:defRPr>
            </a:lvl1pPr>
          </a:lstStyle>
          <a:p>
            <a:r>
              <a:rPr lang="en-CA" dirty="0"/>
              <a:t>Insert presentation title </a:t>
            </a:r>
            <a:br>
              <a:rPr lang="en-CA" dirty="0"/>
            </a:br>
            <a:r>
              <a:rPr lang="en-CA" dirty="0"/>
              <a:t>here</a:t>
            </a:r>
          </a:p>
        </p:txBody>
      </p:sp>
      <p:sp>
        <p:nvSpPr>
          <p:cNvPr id="6" name="Sous-titre 2"/>
          <p:cNvSpPr>
            <a:spLocks noGrp="1"/>
          </p:cNvSpPr>
          <p:nvPr>
            <p:ph type="subTitle" idx="1" hasCustomPrompt="1"/>
          </p:nvPr>
        </p:nvSpPr>
        <p:spPr>
          <a:xfrm>
            <a:off x="1668162" y="5651157"/>
            <a:ext cx="6932141" cy="541294"/>
          </a:xfrm>
        </p:spPr>
        <p:txBody>
          <a:bodyPr anchor="b">
            <a:normAutofit/>
          </a:bodyPr>
          <a:lstStyle>
            <a:lvl1pPr marL="0" indent="0" algn="ctr">
              <a:buNone/>
              <a:defRPr sz="1200" b="0" i="1">
                <a:solidFill>
                  <a:schemeClr val="bg1"/>
                </a:solidFill>
                <a:latin typeface="Montserrat" charset="0"/>
                <a:ea typeface="Montserrat" charset="0"/>
                <a:cs typeface="Montserra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CA" dirty="0"/>
              <a:t>Insert sub-title here</a:t>
            </a:r>
          </a:p>
        </p:txBody>
      </p:sp>
      <p:sp>
        <p:nvSpPr>
          <p:cNvPr id="7" name="Espace réservé de la date 3"/>
          <p:cNvSpPr>
            <a:spLocks noGrp="1"/>
          </p:cNvSpPr>
          <p:nvPr>
            <p:ph type="dt" sz="half" idx="10"/>
          </p:nvPr>
        </p:nvSpPr>
        <p:spPr>
          <a:xfrm>
            <a:off x="170260" y="225426"/>
            <a:ext cx="1053703" cy="323850"/>
          </a:xfrm>
          <a:prstGeom prst="rect">
            <a:avLst/>
          </a:prstGeom>
        </p:spPr>
        <p:txBody>
          <a:bodyPr/>
          <a:lstStyle>
            <a:lvl1pPr>
              <a:defRPr sz="750">
                <a:solidFill>
                  <a:srgbClr val="FF4337"/>
                </a:solidFill>
                <a:latin typeface="Montserrat" charset="0"/>
                <a:ea typeface="Montserrat" charset="0"/>
                <a:cs typeface="Montserrat" charset="0"/>
              </a:defRPr>
            </a:lvl1pPr>
          </a:lstStyle>
          <a:p>
            <a:endParaRPr lang="en-CA" dirty="0"/>
          </a:p>
        </p:txBody>
      </p:sp>
    </p:spTree>
    <p:extLst>
      <p:ext uri="{BB962C8B-B14F-4D97-AF65-F5344CB8AC3E}">
        <p14:creationId xmlns:p14="http://schemas.microsoft.com/office/powerpoint/2010/main" val="1973501278"/>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7 Title: White Text + Image Gradient">
    <p:spTree>
      <p:nvGrpSpPr>
        <p:cNvPr id="1" name=""/>
        <p:cNvGrpSpPr/>
        <p:nvPr/>
      </p:nvGrpSpPr>
      <p:grpSpPr>
        <a:xfrm>
          <a:off x="0" y="0"/>
          <a:ext cx="0" cy="0"/>
          <a:chOff x="0" y="0"/>
          <a:chExt cx="0" cy="0"/>
        </a:xfrm>
      </p:grpSpPr>
      <p:sp>
        <p:nvSpPr>
          <p:cNvPr id="5" name="Espace réservé pour une image  5"/>
          <p:cNvSpPr>
            <a:spLocks noGrp="1"/>
          </p:cNvSpPr>
          <p:nvPr>
            <p:ph type="pic" sz="quarter" idx="11" hasCustomPrompt="1"/>
          </p:nvPr>
        </p:nvSpPr>
        <p:spPr>
          <a:xfrm>
            <a:off x="1277541" y="0"/>
            <a:ext cx="7866459" cy="6858000"/>
          </a:xfrm>
          <a:gradFill>
            <a:gsLst>
              <a:gs pos="0">
                <a:srgbClr val="B3D6EC"/>
              </a:gs>
              <a:gs pos="39000">
                <a:srgbClr val="D8E6F0"/>
              </a:gs>
              <a:gs pos="100000">
                <a:schemeClr val="bg1"/>
              </a:gs>
            </a:gsLst>
            <a:path path="circle">
              <a:fillToRect r="100000" b="100000"/>
            </a:path>
          </a:gradFill>
        </p:spPr>
        <p:txBody>
          <a:bodyPr vert="horz" lIns="91440" tIns="45720" rIns="91440" bIns="45720" rtlCol="0" anchor="t">
            <a:normAutofit/>
          </a:bodyPr>
          <a:lstStyle>
            <a:lvl1pPr>
              <a:defRPr lang="fr-FR" sz="750" dirty="0">
                <a:solidFill>
                  <a:schemeClr val="bg1"/>
                </a:solidFill>
              </a:defRPr>
            </a:lvl1pPr>
          </a:lstStyle>
          <a:p>
            <a:pPr marL="0" lvl="0" indent="0">
              <a:buNone/>
            </a:pPr>
            <a:r>
              <a:rPr lang="en-CA" dirty="0"/>
              <a:t>Insert hero image here</a:t>
            </a:r>
          </a:p>
        </p:txBody>
      </p:sp>
      <p:sp>
        <p:nvSpPr>
          <p:cNvPr id="2" name="Titre 1"/>
          <p:cNvSpPr>
            <a:spLocks noGrp="1"/>
          </p:cNvSpPr>
          <p:nvPr>
            <p:ph type="ctrTitle" hasCustomPrompt="1"/>
          </p:nvPr>
        </p:nvSpPr>
        <p:spPr>
          <a:xfrm>
            <a:off x="1656160" y="620713"/>
            <a:ext cx="6938963" cy="5038682"/>
          </a:xfrm>
        </p:spPr>
        <p:txBody>
          <a:bodyPr anchor="ctr">
            <a:normAutofit/>
          </a:bodyPr>
          <a:lstStyle>
            <a:lvl1pPr algn="ctr">
              <a:defRPr sz="4050" b="0" i="0" baseline="0">
                <a:solidFill>
                  <a:schemeClr val="bg1"/>
                </a:solidFill>
                <a:latin typeface="Montserrat" charset="0"/>
                <a:ea typeface="Montserrat" charset="0"/>
                <a:cs typeface="Montserrat" charset="0"/>
              </a:defRPr>
            </a:lvl1pPr>
          </a:lstStyle>
          <a:p>
            <a:r>
              <a:rPr lang="en-CA" dirty="0"/>
              <a:t>Insert presentation title here</a:t>
            </a:r>
          </a:p>
        </p:txBody>
      </p:sp>
      <p:sp>
        <p:nvSpPr>
          <p:cNvPr id="4" name="Espace réservé de la date 3"/>
          <p:cNvSpPr>
            <a:spLocks noGrp="1"/>
          </p:cNvSpPr>
          <p:nvPr>
            <p:ph type="dt" sz="half" idx="10"/>
          </p:nvPr>
        </p:nvSpPr>
        <p:spPr>
          <a:xfrm>
            <a:off x="170260" y="225426"/>
            <a:ext cx="1053703" cy="323850"/>
          </a:xfrm>
          <a:prstGeom prst="rect">
            <a:avLst/>
          </a:prstGeom>
        </p:spPr>
        <p:txBody>
          <a:bodyPr/>
          <a:lstStyle>
            <a:lvl1pPr>
              <a:defRPr sz="750">
                <a:solidFill>
                  <a:srgbClr val="FF4337"/>
                </a:solidFill>
                <a:latin typeface="Montserrat" charset="0"/>
                <a:ea typeface="Montserrat" charset="0"/>
                <a:cs typeface="Montserrat" charset="0"/>
              </a:defRPr>
            </a:lvl1pPr>
          </a:lstStyle>
          <a:p>
            <a:endParaRPr lang="en-CA" dirty="0"/>
          </a:p>
        </p:txBody>
      </p:sp>
      <p:sp>
        <p:nvSpPr>
          <p:cNvPr id="6" name="Sous-titre 2"/>
          <p:cNvSpPr>
            <a:spLocks noGrp="1"/>
          </p:cNvSpPr>
          <p:nvPr>
            <p:ph type="subTitle" idx="1" hasCustomPrompt="1"/>
          </p:nvPr>
        </p:nvSpPr>
        <p:spPr>
          <a:xfrm>
            <a:off x="1668162" y="5651157"/>
            <a:ext cx="6932141" cy="541294"/>
          </a:xfrm>
        </p:spPr>
        <p:txBody>
          <a:bodyPr anchor="b">
            <a:normAutofit/>
          </a:bodyPr>
          <a:lstStyle>
            <a:lvl1pPr marL="0" indent="0" algn="ctr">
              <a:buNone/>
              <a:defRPr sz="1200" b="0" i="1">
                <a:solidFill>
                  <a:schemeClr val="bg1"/>
                </a:solidFill>
                <a:latin typeface="Montserrat" charset="0"/>
                <a:ea typeface="Montserrat" charset="0"/>
                <a:cs typeface="Montserra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CA" dirty="0"/>
              <a:t>Insert sub-title here</a:t>
            </a:r>
          </a:p>
        </p:txBody>
      </p:sp>
    </p:spTree>
    <p:extLst>
      <p:ext uri="{BB962C8B-B14F-4D97-AF65-F5344CB8AC3E}">
        <p14:creationId xmlns:p14="http://schemas.microsoft.com/office/powerpoint/2010/main" val="1301742673"/>
      </p:ext>
    </p:extLst>
  </p:cSld>
  <p:clrMapOvr>
    <a:masterClrMapping/>
  </p:clrMapOvr>
  <p:hf hd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image" Target="../media/image6.pn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theme" Target="../theme/theme2.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microsoft.com/office/2007/relationships/hdphoto" Target="../media/hdphoto1.wdp"/><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image" Target="../media/image1.png"/><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599" cy="808307"/>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182077"/>
            <a:ext cx="8229600" cy="48631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8568266" y="6375885"/>
            <a:ext cx="405156" cy="281555"/>
          </a:xfrm>
          <a:prstGeom prst="rect">
            <a:avLst/>
          </a:prstGeom>
        </p:spPr>
        <p:txBody>
          <a:bodyPr anchor="ctr"/>
          <a:lstStyle>
            <a:lvl1pPr>
              <a:defRPr sz="1000">
                <a:solidFill>
                  <a:schemeClr val="tx2"/>
                </a:solidFill>
              </a:defRPr>
            </a:lvl1pPr>
          </a:lstStyle>
          <a:p>
            <a:fld id="{1114828C-5D78-9B49-B11B-F71E2B02E95C}" type="slidenum">
              <a:rPr lang="en-US" smtClean="0"/>
              <a:pPr/>
              <a:t>‹#›</a:t>
            </a:fld>
            <a:endParaRPr lang="en-US" dirty="0"/>
          </a:p>
        </p:txBody>
      </p:sp>
      <p:cxnSp>
        <p:nvCxnSpPr>
          <p:cNvPr id="6" name="Straight Connector 5"/>
          <p:cNvCxnSpPr/>
          <p:nvPr userDrawn="1"/>
        </p:nvCxnSpPr>
        <p:spPr>
          <a:xfrm>
            <a:off x="1095375" y="6284011"/>
            <a:ext cx="7472891" cy="0"/>
          </a:xfrm>
          <a:prstGeom prst="line">
            <a:avLst/>
          </a:prstGeom>
          <a:ln>
            <a:solidFill>
              <a:schemeClr val="tx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userDrawn="1"/>
        </p:nvSpPr>
        <p:spPr>
          <a:xfrm>
            <a:off x="457200" y="224692"/>
            <a:ext cx="8229600" cy="49946"/>
          </a:xfrm>
          <a:prstGeom prst="rect">
            <a:avLst/>
          </a:prstGeom>
          <a:solidFill>
            <a:srgbClr val="0024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userDrawn="1"/>
        </p:nvPicPr>
        <p:blipFill>
          <a:blip r:embed="rId4" cstate="screen">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tretch>
            <a:fillRect/>
          </a:stretch>
        </p:blipFill>
        <p:spPr>
          <a:xfrm>
            <a:off x="228600" y="5874178"/>
            <a:ext cx="798237" cy="819666"/>
          </a:xfrm>
          <a:prstGeom prst="rect">
            <a:avLst/>
          </a:prstGeom>
        </p:spPr>
      </p:pic>
    </p:spTree>
    <p:extLst>
      <p:ext uri="{BB962C8B-B14F-4D97-AF65-F5344CB8AC3E}">
        <p14:creationId xmlns:p14="http://schemas.microsoft.com/office/powerpoint/2010/main" val="3012249825"/>
      </p:ext>
    </p:extLst>
  </p:cSld>
  <p:clrMap bg1="lt1" tx1="dk1" bg2="lt2" tx2="dk2" accent1="accent1" accent2="accent2" accent3="accent3" accent4="accent4" accent5="accent5" accent6="accent6" hlink="hlink" folHlink="folHlink"/>
  <p:sldLayoutIdLst>
    <p:sldLayoutId id="2147483686" r:id="rId1"/>
    <p:sldLayoutId id="2147483687" r:id="rId2"/>
  </p:sldLayoutIdLst>
  <p:hf hdr="0" dt="0"/>
  <p:txStyles>
    <p:titleStyle>
      <a:lvl1pPr algn="l" defTabSz="457200" rtl="0" eaLnBrk="1" latinLnBrk="0" hangingPunct="1">
        <a:spcBef>
          <a:spcPct val="0"/>
        </a:spcBef>
        <a:buNone/>
        <a:defRPr sz="3200" b="1" kern="1200">
          <a:solidFill>
            <a:schemeClr val="accent2"/>
          </a:solidFill>
          <a:latin typeface="+mn-lt"/>
          <a:ea typeface="+mj-ea"/>
          <a:cs typeface="Century Gothic"/>
        </a:defRPr>
      </a:lvl1pPr>
    </p:titleStyle>
    <p:bodyStyle>
      <a:lvl1pPr marL="342900" indent="-342900" algn="l" defTabSz="457200" rtl="0" eaLnBrk="1" latinLnBrk="0" hangingPunct="1">
        <a:spcBef>
          <a:spcPct val="20000"/>
        </a:spcBef>
        <a:buFont typeface="Arial"/>
        <a:buChar char="•"/>
        <a:defRPr sz="2800" kern="1200">
          <a:solidFill>
            <a:schemeClr val="accent2"/>
          </a:solidFill>
          <a:latin typeface="+mn-lt"/>
          <a:ea typeface="+mn-ea"/>
          <a:cs typeface="Century Gothic"/>
        </a:defRPr>
      </a:lvl1pPr>
      <a:lvl2pPr marL="742950" indent="-285750" algn="l" defTabSz="457200" rtl="0" eaLnBrk="1" latinLnBrk="0" hangingPunct="1">
        <a:spcBef>
          <a:spcPct val="20000"/>
        </a:spcBef>
        <a:buFont typeface="Arial"/>
        <a:buChar char="–"/>
        <a:defRPr sz="2800" kern="1200">
          <a:solidFill>
            <a:schemeClr val="accent2"/>
          </a:solidFill>
          <a:latin typeface="+mn-lt"/>
          <a:ea typeface="+mn-ea"/>
          <a:cs typeface="Century Gothic"/>
        </a:defRPr>
      </a:lvl2pPr>
      <a:lvl3pPr marL="1143000" indent="-228600" algn="l" defTabSz="457200" rtl="0" eaLnBrk="1" latinLnBrk="0" hangingPunct="1">
        <a:spcBef>
          <a:spcPct val="20000"/>
        </a:spcBef>
        <a:buFont typeface="Arial"/>
        <a:buChar char="•"/>
        <a:defRPr sz="2400" kern="1200">
          <a:solidFill>
            <a:schemeClr val="accent2"/>
          </a:solidFill>
          <a:latin typeface="+mn-lt"/>
          <a:ea typeface="+mn-ea"/>
          <a:cs typeface="Century Gothic"/>
        </a:defRPr>
      </a:lvl3pPr>
      <a:lvl4pPr marL="1600200" indent="-228600" algn="l" defTabSz="457200" rtl="0" eaLnBrk="1" latinLnBrk="0" hangingPunct="1">
        <a:spcBef>
          <a:spcPct val="20000"/>
        </a:spcBef>
        <a:buFont typeface="Arial"/>
        <a:buChar char="–"/>
        <a:defRPr sz="2000" kern="1200">
          <a:solidFill>
            <a:schemeClr val="accent2"/>
          </a:solidFill>
          <a:latin typeface="+mn-lt"/>
          <a:ea typeface="+mn-ea"/>
          <a:cs typeface="Century Gothic"/>
        </a:defRPr>
      </a:lvl4pPr>
      <a:lvl5pPr marL="2057400" indent="-228600" algn="l" defTabSz="457200" rtl="0" eaLnBrk="1" latinLnBrk="0" hangingPunct="1">
        <a:spcBef>
          <a:spcPct val="20000"/>
        </a:spcBef>
        <a:buFont typeface="Arial"/>
        <a:buChar char="»"/>
        <a:defRPr sz="2000" kern="1200">
          <a:solidFill>
            <a:schemeClr val="accent2"/>
          </a:solidFill>
          <a:latin typeface="+mn-lt"/>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1277542" y="2231049"/>
            <a:ext cx="7317581" cy="3969727"/>
          </a:xfrm>
          <a:prstGeom prst="rect">
            <a:avLst/>
          </a:prstGeom>
        </p:spPr>
        <p:txBody>
          <a:bodyPr vert="horz" lIns="91440" tIns="45720" rIns="91440" bIns="45720" rtlCol="0">
            <a:normAutofit/>
          </a:bodyPr>
          <a:lstStyle/>
          <a:p>
            <a:pPr lvl="0"/>
            <a:r>
              <a:rPr lang="en-CA" dirty="0" err="1"/>
              <a:t>Cliquez</a:t>
            </a:r>
            <a:r>
              <a:rPr lang="en-CA" dirty="0"/>
              <a:t> pour modifier les styles du </a:t>
            </a:r>
            <a:r>
              <a:rPr lang="en-CA" dirty="0" err="1"/>
              <a:t>texte</a:t>
            </a:r>
            <a:r>
              <a:rPr lang="en-CA" dirty="0"/>
              <a:t> du masque</a:t>
            </a:r>
          </a:p>
          <a:p>
            <a:pPr lvl="1"/>
            <a:r>
              <a:rPr lang="en-CA" dirty="0" err="1"/>
              <a:t>Deuxième</a:t>
            </a:r>
            <a:r>
              <a:rPr lang="en-CA" dirty="0"/>
              <a:t> </a:t>
            </a:r>
            <a:r>
              <a:rPr lang="en-CA" dirty="0" err="1"/>
              <a:t>niveau</a:t>
            </a:r>
            <a:endParaRPr lang="en-CA" dirty="0"/>
          </a:p>
          <a:p>
            <a:pPr lvl="2"/>
            <a:r>
              <a:rPr lang="en-CA" dirty="0" err="1"/>
              <a:t>Troisième</a:t>
            </a:r>
            <a:r>
              <a:rPr lang="en-CA" dirty="0"/>
              <a:t> </a:t>
            </a:r>
            <a:r>
              <a:rPr lang="en-CA" dirty="0" err="1"/>
              <a:t>niveau</a:t>
            </a:r>
            <a:endParaRPr lang="en-CA" dirty="0"/>
          </a:p>
          <a:p>
            <a:pPr lvl="3"/>
            <a:r>
              <a:rPr lang="en-CA" dirty="0" err="1"/>
              <a:t>Quatrième</a:t>
            </a:r>
            <a:r>
              <a:rPr lang="en-CA" dirty="0"/>
              <a:t> </a:t>
            </a:r>
            <a:r>
              <a:rPr lang="en-CA" dirty="0" err="1"/>
              <a:t>niveau</a:t>
            </a:r>
            <a:endParaRPr lang="en-CA" dirty="0"/>
          </a:p>
          <a:p>
            <a:pPr lvl="4"/>
            <a:r>
              <a:rPr lang="en-CA" dirty="0" err="1"/>
              <a:t>Cinquième</a:t>
            </a:r>
            <a:r>
              <a:rPr lang="en-CA" dirty="0"/>
              <a:t> </a:t>
            </a:r>
            <a:r>
              <a:rPr lang="en-CA" dirty="0" err="1"/>
              <a:t>niveau</a:t>
            </a:r>
            <a:endParaRPr lang="en-CA" dirty="0"/>
          </a:p>
        </p:txBody>
      </p:sp>
      <p:sp>
        <p:nvSpPr>
          <p:cNvPr id="6" name="Espace réservé du numéro de diapositive 5"/>
          <p:cNvSpPr>
            <a:spLocks noGrp="1"/>
          </p:cNvSpPr>
          <p:nvPr>
            <p:ph type="sldNum" sz="quarter" idx="4"/>
          </p:nvPr>
        </p:nvSpPr>
        <p:spPr>
          <a:xfrm>
            <a:off x="170261" y="3465513"/>
            <a:ext cx="1053702" cy="323850"/>
          </a:xfrm>
          <a:prstGeom prst="rect">
            <a:avLst/>
          </a:prstGeom>
        </p:spPr>
        <p:txBody>
          <a:bodyPr vert="horz" lIns="91440" tIns="45720" rIns="91440" bIns="45720" rtlCol="0" anchor="ctr"/>
          <a:lstStyle>
            <a:lvl1pPr algn="l">
              <a:defRPr sz="750">
                <a:solidFill>
                  <a:srgbClr val="FF4337"/>
                </a:solidFill>
                <a:latin typeface="Montserrat" charset="0"/>
                <a:ea typeface="Montserrat" charset="0"/>
                <a:cs typeface="Montserrat" charset="0"/>
              </a:defRPr>
            </a:lvl1pPr>
          </a:lstStyle>
          <a:p>
            <a:fld id="{1114828C-5D78-9B49-B11B-F71E2B02E95C}" type="slidenum">
              <a:rPr lang="en-US" smtClean="0"/>
              <a:pPr/>
              <a:t>‹#›</a:t>
            </a:fld>
            <a:endParaRPr lang="en-US" dirty="0"/>
          </a:p>
        </p:txBody>
      </p:sp>
      <p:pic>
        <p:nvPicPr>
          <p:cNvPr id="12" name="Image 11"/>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230268" y="6202800"/>
            <a:ext cx="675083" cy="429024"/>
          </a:xfrm>
          <a:prstGeom prst="rect">
            <a:avLst/>
          </a:prstGeom>
        </p:spPr>
      </p:pic>
      <p:sp>
        <p:nvSpPr>
          <p:cNvPr id="13" name="Espace réservé du titre 12"/>
          <p:cNvSpPr>
            <a:spLocks noGrp="1"/>
          </p:cNvSpPr>
          <p:nvPr>
            <p:ph type="title"/>
          </p:nvPr>
        </p:nvSpPr>
        <p:spPr>
          <a:xfrm>
            <a:off x="1277542" y="620714"/>
            <a:ext cx="7317581" cy="1152525"/>
          </a:xfrm>
          <a:prstGeom prst="rect">
            <a:avLst/>
          </a:prstGeom>
        </p:spPr>
        <p:txBody>
          <a:bodyPr vert="horz" lIns="91440" tIns="45720" rIns="91440" bIns="45720" rtlCol="0" anchor="t">
            <a:normAutofit/>
          </a:bodyPr>
          <a:lstStyle/>
          <a:p>
            <a:endParaRPr lang="en-CA" dirty="0"/>
          </a:p>
        </p:txBody>
      </p:sp>
      <p:cxnSp>
        <p:nvCxnSpPr>
          <p:cNvPr id="7" name="Straight Connector 6"/>
          <p:cNvCxnSpPr/>
          <p:nvPr userDrawn="1"/>
        </p:nvCxnSpPr>
        <p:spPr>
          <a:xfrm>
            <a:off x="1095375" y="6284011"/>
            <a:ext cx="7472891" cy="0"/>
          </a:xfrm>
          <a:prstGeom prst="line">
            <a:avLst/>
          </a:prstGeom>
          <a:ln>
            <a:solidFill>
              <a:schemeClr val="tx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userDrawn="1"/>
        </p:nvSpPr>
        <p:spPr>
          <a:xfrm>
            <a:off x="457200" y="224692"/>
            <a:ext cx="8229600" cy="49946"/>
          </a:xfrm>
          <a:prstGeom prst="rect">
            <a:avLst/>
          </a:prstGeom>
          <a:solidFill>
            <a:srgbClr val="0024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19" cstate="screen">
            <a:extLst>
              <a:ext uri="{BEBA8EAE-BF5A-486C-A8C5-ECC9F3942E4B}">
                <a14:imgProps xmlns:a14="http://schemas.microsoft.com/office/drawing/2010/main">
                  <a14:imgLayer r:embed="rId20">
                    <a14:imgEffect>
                      <a14:saturation sat="66000"/>
                    </a14:imgEffect>
                  </a14:imgLayer>
                </a14:imgProps>
              </a:ext>
              <a:ext uri="{28A0092B-C50C-407E-A947-70E740481C1C}">
                <a14:useLocalDpi xmlns:a14="http://schemas.microsoft.com/office/drawing/2010/main"/>
              </a:ext>
            </a:extLst>
          </a:blip>
          <a:stretch>
            <a:fillRect/>
          </a:stretch>
        </p:blipFill>
        <p:spPr>
          <a:xfrm>
            <a:off x="228600" y="5874178"/>
            <a:ext cx="798237" cy="819666"/>
          </a:xfrm>
          <a:prstGeom prst="rect">
            <a:avLst/>
          </a:prstGeom>
        </p:spPr>
      </p:pic>
    </p:spTree>
    <p:extLst>
      <p:ext uri="{BB962C8B-B14F-4D97-AF65-F5344CB8AC3E}">
        <p14:creationId xmlns:p14="http://schemas.microsoft.com/office/powerpoint/2010/main" val="1922530054"/>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 id="2147483808" r:id="rId16"/>
  </p:sldLayoutIdLst>
  <p:hf hdr="0" dt="0"/>
  <p:txStyles>
    <p:titleStyle>
      <a:lvl1pPr algn="l" defTabSz="685800" rtl="0" eaLnBrk="1" latinLnBrk="0" hangingPunct="1">
        <a:lnSpc>
          <a:spcPct val="90000"/>
        </a:lnSpc>
        <a:spcBef>
          <a:spcPct val="0"/>
        </a:spcBef>
        <a:buNone/>
        <a:defRPr sz="2100" b="1" i="0" kern="1200">
          <a:solidFill>
            <a:srgbClr val="FF4337"/>
          </a:solidFill>
          <a:latin typeface="Montserrat SemiBold" charset="0"/>
          <a:ea typeface="Montserrat SemiBold" charset="0"/>
          <a:cs typeface="Montserrat SemiBold" charset="0"/>
        </a:defRPr>
      </a:lvl1pPr>
    </p:titleStyle>
    <p:bodyStyle>
      <a:lvl1pPr marL="302419" indent="-302419" algn="l" defTabSz="685800" rtl="0" eaLnBrk="1" latinLnBrk="0" hangingPunct="1">
        <a:lnSpc>
          <a:spcPct val="90000"/>
        </a:lnSpc>
        <a:spcBef>
          <a:spcPts val="750"/>
        </a:spcBef>
        <a:buFont typeface=".HelveticaNeueDeskInterface-Regular" charset="0"/>
        <a:buChar char="—"/>
        <a:tabLst/>
        <a:defRPr sz="180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1pPr>
      <a:lvl2pPr marL="600075" indent="-257175" algn="l" defTabSz="685800" rtl="0" eaLnBrk="1" latinLnBrk="0" hangingPunct="1">
        <a:lnSpc>
          <a:spcPct val="90000"/>
        </a:lnSpc>
        <a:spcBef>
          <a:spcPts val="375"/>
        </a:spcBef>
        <a:buFont typeface=".HelveticaNeueDeskInterface-Regular" charset="0"/>
        <a:buChar char="—"/>
        <a:tabLst/>
        <a:defRPr sz="1500" b="0" i="1"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2pPr>
      <a:lvl3pPr marL="8572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3pPr>
      <a:lvl4pPr marL="12001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4pPr>
      <a:lvl5pPr marL="15430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43">
          <p15:clr>
            <a:srgbClr val="F26B43"/>
          </p15:clr>
        </p15:guide>
        <p15:guide id="2" pos="7537">
          <p15:clr>
            <a:srgbClr val="F26B43"/>
          </p15:clr>
        </p15:guide>
        <p15:guide id="3" pos="3863">
          <p15:clr>
            <a:srgbClr val="F26B43"/>
          </p15:clr>
        </p15:guide>
        <p15:guide id="4" pos="3817">
          <p15:clr>
            <a:srgbClr val="F26B43"/>
          </p15:clr>
        </p15:guide>
        <p15:guide id="5" pos="415">
          <p15:clr>
            <a:srgbClr val="F26B43"/>
          </p15:clr>
        </p15:guide>
        <p15:guide id="6" pos="710">
          <p15:clr>
            <a:srgbClr val="F26B43"/>
          </p15:clr>
        </p15:guide>
        <p15:guide id="7" pos="756">
          <p15:clr>
            <a:srgbClr val="F26B43"/>
          </p15:clr>
        </p15:guide>
        <p15:guide id="8" pos="461">
          <p15:clr>
            <a:srgbClr val="F26B43"/>
          </p15:clr>
        </p15:guide>
        <p15:guide id="9" pos="1028">
          <p15:clr>
            <a:srgbClr val="F26B43"/>
          </p15:clr>
        </p15:guide>
        <p15:guide id="10" pos="1073">
          <p15:clr>
            <a:srgbClr val="F26B43"/>
          </p15:clr>
        </p15:guide>
        <p15:guide id="11" pos="1345">
          <p15:clr>
            <a:srgbClr val="F26B43"/>
          </p15:clr>
        </p15:guide>
        <p15:guide id="12" pos="1391">
          <p15:clr>
            <a:srgbClr val="F26B43"/>
          </p15:clr>
        </p15:guide>
        <p15:guide id="13" pos="1640">
          <p15:clr>
            <a:srgbClr val="F26B43"/>
          </p15:clr>
        </p15:guide>
        <p15:guide id="14" pos="1685">
          <p15:clr>
            <a:srgbClr val="F26B43"/>
          </p15:clr>
        </p15:guide>
        <p15:guide id="15" pos="1958">
          <p15:clr>
            <a:srgbClr val="F26B43"/>
          </p15:clr>
        </p15:guide>
        <p15:guide id="16" pos="2003">
          <p15:clr>
            <a:srgbClr val="F26B43"/>
          </p15:clr>
        </p15:guide>
        <p15:guide id="17" pos="2275">
          <p15:clr>
            <a:srgbClr val="F26B43"/>
          </p15:clr>
        </p15:guide>
        <p15:guide id="18" pos="2320">
          <p15:clr>
            <a:srgbClr val="F26B43"/>
          </p15:clr>
        </p15:guide>
        <p15:guide id="19" pos="2570">
          <p15:clr>
            <a:srgbClr val="F26B43"/>
          </p15:clr>
        </p15:guide>
        <p15:guide id="20" pos="2615">
          <p15:clr>
            <a:srgbClr val="F26B43"/>
          </p15:clr>
        </p15:guide>
        <p15:guide id="21" pos="2865">
          <p15:clr>
            <a:srgbClr val="F26B43"/>
          </p15:clr>
        </p15:guide>
        <p15:guide id="22" pos="2933">
          <p15:clr>
            <a:srgbClr val="F26B43"/>
          </p15:clr>
        </p15:guide>
        <p15:guide id="23" pos="3205">
          <p15:clr>
            <a:srgbClr val="F26B43"/>
          </p15:clr>
        </p15:guide>
        <p15:guide id="24" pos="3250">
          <p15:clr>
            <a:srgbClr val="F26B43"/>
          </p15:clr>
        </p15:guide>
        <p15:guide id="25" pos="3500">
          <p15:clr>
            <a:srgbClr val="F26B43"/>
          </p15:clr>
        </p15:guide>
        <p15:guide id="26" pos="3545">
          <p15:clr>
            <a:srgbClr val="F26B43"/>
          </p15:clr>
        </p15:guide>
        <p15:guide id="27" pos="4112">
          <p15:clr>
            <a:srgbClr val="F26B43"/>
          </p15:clr>
        </p15:guide>
        <p15:guide id="28" pos="4158">
          <p15:clr>
            <a:srgbClr val="F26B43"/>
          </p15:clr>
        </p15:guide>
        <p15:guide id="29" pos="4430">
          <p15:clr>
            <a:srgbClr val="F26B43"/>
          </p15:clr>
        </p15:guide>
        <p15:guide id="30" pos="4475">
          <p15:clr>
            <a:srgbClr val="F26B43"/>
          </p15:clr>
        </p15:guide>
        <p15:guide id="31" pos="4747">
          <p15:clr>
            <a:srgbClr val="F26B43"/>
          </p15:clr>
        </p15:guide>
        <p15:guide id="32" pos="4793">
          <p15:clr>
            <a:srgbClr val="F26B43"/>
          </p15:clr>
        </p15:guide>
        <p15:guide id="33" pos="5042">
          <p15:clr>
            <a:srgbClr val="F26B43"/>
          </p15:clr>
        </p15:guide>
        <p15:guide id="34" pos="5087">
          <p15:clr>
            <a:srgbClr val="F26B43"/>
          </p15:clr>
        </p15:guide>
        <p15:guide id="35" pos="5360">
          <p15:clr>
            <a:srgbClr val="F26B43"/>
          </p15:clr>
        </p15:guide>
        <p15:guide id="36" pos="5677">
          <p15:clr>
            <a:srgbClr val="F26B43"/>
          </p15:clr>
        </p15:guide>
        <p15:guide id="37" pos="5722">
          <p15:clr>
            <a:srgbClr val="F26B43"/>
          </p15:clr>
        </p15:guide>
        <p15:guide id="38" pos="5405">
          <p15:clr>
            <a:srgbClr val="F26B43"/>
          </p15:clr>
        </p15:guide>
        <p15:guide id="39" pos="5972">
          <p15:clr>
            <a:srgbClr val="F26B43"/>
          </p15:clr>
        </p15:guide>
        <p15:guide id="40" pos="6017">
          <p15:clr>
            <a:srgbClr val="F26B43"/>
          </p15:clr>
        </p15:guide>
        <p15:guide id="41" pos="6289">
          <p15:clr>
            <a:srgbClr val="F26B43"/>
          </p15:clr>
        </p15:guide>
        <p15:guide id="42" pos="6335">
          <p15:clr>
            <a:srgbClr val="F26B43"/>
          </p15:clr>
        </p15:guide>
        <p15:guide id="43" pos="6607">
          <p15:clr>
            <a:srgbClr val="F26B43"/>
          </p15:clr>
        </p15:guide>
        <p15:guide id="44" pos="6652">
          <p15:clr>
            <a:srgbClr val="F26B43"/>
          </p15:clr>
        </p15:guide>
        <p15:guide id="45" pos="6902">
          <p15:clr>
            <a:srgbClr val="F26B43"/>
          </p15:clr>
        </p15:guide>
        <p15:guide id="46" pos="6947">
          <p15:clr>
            <a:srgbClr val="F26B43"/>
          </p15:clr>
        </p15:guide>
        <p15:guide id="47" pos="7219">
          <p15:clr>
            <a:srgbClr val="F26B43"/>
          </p15:clr>
        </p15:guide>
        <p15:guide id="48" pos="7265">
          <p15:clr>
            <a:srgbClr val="F26B43"/>
          </p15:clr>
        </p15:guide>
        <p15:guide id="49" orient="horz" pos="142">
          <p15:clr>
            <a:srgbClr val="F26B43"/>
          </p15:clr>
        </p15:guide>
        <p15:guide id="50" orient="horz" pos="346">
          <p15:clr>
            <a:srgbClr val="F26B43"/>
          </p15:clr>
        </p15:guide>
        <p15:guide id="51" orient="horz" pos="391">
          <p15:clr>
            <a:srgbClr val="F26B43"/>
          </p15:clr>
        </p15:guide>
        <p15:guide id="52" orient="horz" pos="618">
          <p15:clr>
            <a:srgbClr val="F26B43"/>
          </p15:clr>
        </p15:guide>
        <p15:guide id="53" orient="horz" pos="663">
          <p15:clr>
            <a:srgbClr val="F26B43"/>
          </p15:clr>
        </p15:guide>
        <p15:guide id="54" orient="horz" pos="867">
          <p15:clr>
            <a:srgbClr val="F26B43"/>
          </p15:clr>
        </p15:guide>
        <p15:guide id="55" orient="horz" pos="913">
          <p15:clr>
            <a:srgbClr val="F26B43"/>
          </p15:clr>
        </p15:guide>
        <p15:guide id="56" orient="horz" pos="1117">
          <p15:clr>
            <a:srgbClr val="F26B43"/>
          </p15:clr>
        </p15:guide>
        <p15:guide id="57" orient="horz" pos="1162">
          <p15:clr>
            <a:srgbClr val="F26B43"/>
          </p15:clr>
        </p15:guide>
        <p15:guide id="58" orient="horz" pos="1366">
          <p15:clr>
            <a:srgbClr val="F26B43"/>
          </p15:clr>
        </p15:guide>
        <p15:guide id="59" orient="horz" pos="1412">
          <p15:clr>
            <a:srgbClr val="F26B43"/>
          </p15:clr>
        </p15:guide>
        <p15:guide id="60" orient="horz" pos="1616">
          <p15:clr>
            <a:srgbClr val="F26B43"/>
          </p15:clr>
        </p15:guide>
        <p15:guide id="61" orient="horz" pos="1684">
          <p15:clr>
            <a:srgbClr val="F26B43"/>
          </p15:clr>
        </p15:guide>
        <p15:guide id="62" orient="horz" pos="1888">
          <p15:clr>
            <a:srgbClr val="F26B43"/>
          </p15:clr>
        </p15:guide>
        <p15:guide id="63" orient="horz" pos="1933">
          <p15:clr>
            <a:srgbClr val="F26B43"/>
          </p15:clr>
        </p15:guide>
        <p15:guide id="64" orient="horz" pos="2137">
          <p15:clr>
            <a:srgbClr val="F26B43"/>
          </p15:clr>
        </p15:guide>
        <p15:guide id="65" orient="horz" pos="2183">
          <p15:clr>
            <a:srgbClr val="F26B43"/>
          </p15:clr>
        </p15:guide>
        <p15:guide id="66" orient="horz" pos="2387">
          <p15:clr>
            <a:srgbClr val="F26B43"/>
          </p15:clr>
        </p15:guide>
        <p15:guide id="67" orient="horz" pos="2432">
          <p15:clr>
            <a:srgbClr val="F26B43"/>
          </p15:clr>
        </p15:guide>
        <p15:guide id="68" orient="horz" pos="2636">
          <p15:clr>
            <a:srgbClr val="F26B43"/>
          </p15:clr>
        </p15:guide>
        <p15:guide id="69" orient="horz" pos="2682">
          <p15:clr>
            <a:srgbClr val="F26B43"/>
          </p15:clr>
        </p15:guide>
        <p15:guide id="70" orient="horz" pos="2908">
          <p15:clr>
            <a:srgbClr val="F26B43"/>
          </p15:clr>
        </p15:guide>
        <p15:guide id="71" orient="horz" pos="2954">
          <p15:clr>
            <a:srgbClr val="F26B43"/>
          </p15:clr>
        </p15:guide>
        <p15:guide id="72" orient="horz" pos="3158">
          <p15:clr>
            <a:srgbClr val="F26B43"/>
          </p15:clr>
        </p15:guide>
        <p15:guide id="73" orient="horz" pos="3203">
          <p15:clr>
            <a:srgbClr val="F26B43"/>
          </p15:clr>
        </p15:guide>
        <p15:guide id="74" orient="horz" pos="3407">
          <p15:clr>
            <a:srgbClr val="F26B43"/>
          </p15:clr>
        </p15:guide>
        <p15:guide id="75" orient="horz" pos="3453">
          <p15:clr>
            <a:srgbClr val="F26B43"/>
          </p15:clr>
        </p15:guide>
        <p15:guide id="76" orient="horz" pos="3657">
          <p15:clr>
            <a:srgbClr val="F26B43"/>
          </p15:clr>
        </p15:guide>
        <p15:guide id="77" orient="horz" pos="3702">
          <p15:clr>
            <a:srgbClr val="F26B43"/>
          </p15:clr>
        </p15:guide>
        <p15:guide id="78" orient="horz" pos="3906">
          <p15:clr>
            <a:srgbClr val="F26B43"/>
          </p15:clr>
        </p15:guide>
        <p15:guide id="79" orient="horz" pos="3952">
          <p15:clr>
            <a:srgbClr val="F26B43"/>
          </p15:clr>
        </p15:guide>
        <p15:guide id="80" orient="horz" pos="417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29.jp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51.pn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6.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6229" y="3970695"/>
            <a:ext cx="4374356" cy="1381811"/>
          </a:xfrm>
        </p:spPr>
        <p:txBody>
          <a:bodyPr>
            <a:normAutofit/>
          </a:bodyPr>
          <a:lstStyle/>
          <a:p>
            <a:r>
              <a:rPr lang="en-US" b="0" dirty="0"/>
              <a:t>FHWA Task Order - Demonstration of BIM for Bridges</a:t>
            </a:r>
            <a:endParaRPr lang="en-US" dirty="0"/>
          </a:p>
        </p:txBody>
      </p:sp>
      <p:sp>
        <p:nvSpPr>
          <p:cNvPr id="8" name="Subtitle 7"/>
          <p:cNvSpPr>
            <a:spLocks noGrp="1"/>
          </p:cNvSpPr>
          <p:nvPr>
            <p:ph type="subTitle" idx="1"/>
          </p:nvPr>
        </p:nvSpPr>
        <p:spPr>
          <a:xfrm>
            <a:off x="170260" y="5550255"/>
            <a:ext cx="4374356" cy="1307745"/>
          </a:xfrm>
        </p:spPr>
        <p:txBody>
          <a:bodyPr>
            <a:normAutofit/>
          </a:bodyPr>
          <a:lstStyle/>
          <a:p>
            <a:r>
              <a:rPr lang="en-US" dirty="0"/>
              <a:t>Brian Kozy (FHWA)</a:t>
            </a:r>
          </a:p>
          <a:p>
            <a:r>
              <a:rPr lang="en-US" dirty="0"/>
              <a:t>Joe Brenner (WSP)</a:t>
            </a:r>
          </a:p>
        </p:txBody>
      </p:sp>
      <p:sp>
        <p:nvSpPr>
          <p:cNvPr id="4" name="Slide Number Placeholder 3"/>
          <p:cNvSpPr>
            <a:spLocks noGrp="1"/>
          </p:cNvSpPr>
          <p:nvPr>
            <p:ph type="sldNum" sz="quarter" idx="4294967295"/>
          </p:nvPr>
        </p:nvSpPr>
        <p:spPr>
          <a:xfrm>
            <a:off x="0" y="3465513"/>
            <a:ext cx="1054100" cy="323850"/>
          </a:xfrm>
        </p:spPr>
        <p:txBody>
          <a:bodyPr/>
          <a:lstStyle/>
          <a:p>
            <a:fld id="{1114828C-5D78-9B49-B11B-F71E2B02E95C}" type="slidenum">
              <a:rPr lang="en-US" smtClean="0"/>
              <a:pPr/>
              <a:t>1</a:t>
            </a:fld>
            <a:endParaRPr lang="en-US" dirty="0"/>
          </a:p>
        </p:txBody>
      </p:sp>
      <p:cxnSp>
        <p:nvCxnSpPr>
          <p:cNvPr id="9" name="Straight Connector 8"/>
          <p:cNvCxnSpPr/>
          <p:nvPr/>
        </p:nvCxnSpPr>
        <p:spPr>
          <a:xfrm>
            <a:off x="1054100" y="3732003"/>
            <a:ext cx="7820168" cy="40943"/>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2"/>
          <a:stretch>
            <a:fillRect/>
          </a:stretch>
        </p:blipFill>
        <p:spPr>
          <a:xfrm>
            <a:off x="6096669" y="4011139"/>
            <a:ext cx="2352119" cy="2706413"/>
          </a:xfrm>
          <a:prstGeom prst="rect">
            <a:avLst/>
          </a:prstGeom>
        </p:spPr>
      </p:pic>
      <p:pic>
        <p:nvPicPr>
          <p:cNvPr id="7" name="Picture 6"/>
          <p:cNvPicPr>
            <a:picLocks noChangeAspect="1"/>
          </p:cNvPicPr>
          <p:nvPr/>
        </p:nvPicPr>
        <p:blipFill>
          <a:blip r:embed="rId3"/>
          <a:stretch>
            <a:fillRect/>
          </a:stretch>
        </p:blipFill>
        <p:spPr>
          <a:xfrm>
            <a:off x="1766548" y="498468"/>
            <a:ext cx="4991026" cy="1241842"/>
          </a:xfrm>
          <a:prstGeom prst="rect">
            <a:avLst/>
          </a:prstGeom>
        </p:spPr>
      </p:pic>
    </p:spTree>
    <p:extLst>
      <p:ext uri="{BB962C8B-B14F-4D97-AF65-F5344CB8AC3E}">
        <p14:creationId xmlns:p14="http://schemas.microsoft.com/office/powerpoint/2010/main" val="1149922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prstGeom prst="rect">
            <a:avLst/>
          </a:prstGeom>
        </p:spPr>
        <p:txBody>
          <a:bodyPr/>
          <a:lstStyle/>
          <a:p>
            <a:fld id="{B6F15528-21DE-4FAA-801E-634DDDAF4B2B}" type="slidenum">
              <a:rPr lang="en-US" smtClean="0"/>
              <a:pPr/>
              <a:t>10</a:t>
            </a:fld>
            <a:endParaRPr lang="en-US" dirty="0"/>
          </a:p>
        </p:txBody>
      </p:sp>
      <p:sp>
        <p:nvSpPr>
          <p:cNvPr id="5" name="Content Placeholder 4"/>
          <p:cNvSpPr>
            <a:spLocks noGrp="1"/>
          </p:cNvSpPr>
          <p:nvPr>
            <p:ph sz="quarter" idx="13"/>
          </p:nvPr>
        </p:nvSpPr>
        <p:spPr>
          <a:xfrm>
            <a:off x="1297349" y="963750"/>
            <a:ext cx="7356321" cy="5894250"/>
          </a:xfrm>
        </p:spPr>
        <p:txBody>
          <a:bodyPr>
            <a:noAutofit/>
          </a:bodyPr>
          <a:lstStyle/>
          <a:p>
            <a:pPr lvl="0">
              <a:lnSpc>
                <a:spcPct val="100000"/>
              </a:lnSpc>
              <a:spcBef>
                <a:spcPts val="0"/>
              </a:spcBef>
              <a:spcAft>
                <a:spcPts val="200"/>
              </a:spcAft>
            </a:pPr>
            <a:endParaRPr lang="en-US" dirty="0">
              <a:latin typeface="+mn-lt"/>
              <a:ea typeface="Times New Roman" panose="02020603050405020304" pitchFamily="18" charset="0"/>
            </a:endParaRPr>
          </a:p>
          <a:p>
            <a:pPr marL="0" lvl="0" indent="0">
              <a:lnSpc>
                <a:spcPct val="100000"/>
              </a:lnSpc>
              <a:spcBef>
                <a:spcPts val="0"/>
              </a:spcBef>
              <a:spcAft>
                <a:spcPts val="200"/>
              </a:spcAft>
              <a:buNone/>
            </a:pPr>
            <a:endParaRPr lang="en-US" dirty="0">
              <a:latin typeface="+mn-lt"/>
              <a:ea typeface="Times New Roman" panose="02020603050405020304" pitchFamily="18" charset="0"/>
            </a:endParaRPr>
          </a:p>
        </p:txBody>
      </p:sp>
      <p:sp>
        <p:nvSpPr>
          <p:cNvPr id="2" name="Title 1"/>
          <p:cNvSpPr>
            <a:spLocks noGrp="1"/>
          </p:cNvSpPr>
          <p:nvPr>
            <p:ph type="title" idx="4294967295"/>
          </p:nvPr>
        </p:nvSpPr>
        <p:spPr>
          <a:xfrm>
            <a:off x="1223963" y="24365"/>
            <a:ext cx="7316787" cy="1152525"/>
          </a:xfrm>
        </p:spPr>
        <p:txBody>
          <a:bodyPr vert="horz" lIns="91440" tIns="45720" rIns="91440" bIns="45720" rtlCol="0" anchor="ctr">
            <a:normAutofit/>
          </a:bodyPr>
          <a:lstStyle/>
          <a:p>
            <a:r>
              <a:rPr lang="en-US" dirty="0"/>
              <a:t>Task C:  Demonstration Project</a:t>
            </a:r>
          </a:p>
        </p:txBody>
      </p:sp>
      <p:sp>
        <p:nvSpPr>
          <p:cNvPr id="6" name="Content Placeholder 4"/>
          <p:cNvSpPr txBox="1">
            <a:spLocks/>
          </p:cNvSpPr>
          <p:nvPr/>
        </p:nvSpPr>
        <p:spPr>
          <a:xfrm>
            <a:off x="1370735" y="842238"/>
            <a:ext cx="7356321" cy="5894250"/>
          </a:xfrm>
          <a:prstGeom prst="rect">
            <a:avLst/>
          </a:prstGeom>
        </p:spPr>
        <p:txBody>
          <a:bodyPr vert="horz" lIns="91440" tIns="45720" rIns="91440" bIns="45720" rtlCol="0">
            <a:noAutofit/>
          </a:bodyPr>
          <a:lstStyle>
            <a:lvl1pPr marL="302419" indent="-302419" algn="l" defTabSz="685800" rtl="0" eaLnBrk="1" latinLnBrk="0" hangingPunct="1">
              <a:lnSpc>
                <a:spcPct val="90000"/>
              </a:lnSpc>
              <a:spcBef>
                <a:spcPts val="750"/>
              </a:spcBef>
              <a:buFont typeface=".HelveticaNeueDeskInterface-Regular" charset="0"/>
              <a:buChar char="—"/>
              <a:tabLst/>
              <a:defRPr sz="180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1pPr>
            <a:lvl2pPr marL="600075" indent="-257175" algn="l" defTabSz="685800" rtl="0" eaLnBrk="1" latinLnBrk="0" hangingPunct="1">
              <a:lnSpc>
                <a:spcPct val="90000"/>
              </a:lnSpc>
              <a:spcBef>
                <a:spcPts val="375"/>
              </a:spcBef>
              <a:buFont typeface=".HelveticaNeueDeskInterface-Regular" charset="0"/>
              <a:buChar char="—"/>
              <a:tabLst/>
              <a:defRPr sz="1500" b="0" i="1"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2pPr>
            <a:lvl3pPr marL="8572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3pPr>
            <a:lvl4pPr marL="12001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4pPr>
            <a:lvl5pPr marL="15430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nSpc>
                <a:spcPts val="1200"/>
              </a:lnSpc>
              <a:spcBef>
                <a:spcPts val="0"/>
              </a:spcBef>
              <a:spcAft>
                <a:spcPts val="200"/>
              </a:spcAft>
              <a:buFont typeface=".HelveticaNeueDeskInterface-Regular" charset="0"/>
              <a:buNone/>
            </a:pPr>
            <a:endParaRPr lang="en-US" sz="14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indent="0">
              <a:lnSpc>
                <a:spcPts val="1200"/>
              </a:lnSpc>
              <a:spcBef>
                <a:spcPts val="0"/>
              </a:spcBef>
              <a:spcAft>
                <a:spcPts val="200"/>
              </a:spcAft>
              <a:buFont typeface=".HelveticaNeueDeskInterface-Regular" charset="0"/>
              <a:buNone/>
            </a:pPr>
            <a:r>
              <a:rPr lang="en-US"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rPr>
              <a:t>Background</a:t>
            </a:r>
          </a:p>
          <a:p>
            <a:pPr marL="0" indent="0">
              <a:lnSpc>
                <a:spcPts val="1200"/>
              </a:lnSpc>
              <a:spcBef>
                <a:spcPts val="0"/>
              </a:spcBef>
              <a:spcAft>
                <a:spcPts val="200"/>
              </a:spcAft>
              <a:buFont typeface=".HelveticaNeueDeskInterface-Regular" charset="0"/>
              <a:buNone/>
            </a:pPr>
            <a:endParaRPr lang="en-US"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a:lnSpc>
                <a:spcPct val="100000"/>
              </a:lnSpc>
              <a:spcBef>
                <a:spcPts val="0"/>
              </a:spcBef>
              <a:spcAft>
                <a:spcPts val="200"/>
              </a:spcAft>
            </a:pPr>
            <a:r>
              <a:rPr lang="en-US" dirty="0">
                <a:latin typeface="+mn-lt"/>
                <a:ea typeface="Times New Roman" panose="02020603050405020304" pitchFamily="18" charset="0"/>
              </a:rPr>
              <a:t>The demonstration projects provide an opportunity to test IFC, the </a:t>
            </a:r>
            <a:r>
              <a:rPr lang="en-US" dirty="0" err="1">
                <a:latin typeface="+mn-lt"/>
                <a:ea typeface="Times New Roman" panose="02020603050405020304" pitchFamily="18" charset="0"/>
              </a:rPr>
              <a:t>AASHTOWare</a:t>
            </a:r>
            <a:r>
              <a:rPr lang="en-US" dirty="0">
                <a:latin typeface="+mn-lt"/>
                <a:ea typeface="Times New Roman" panose="02020603050405020304" pitchFamily="18" charset="0"/>
              </a:rPr>
              <a:t> </a:t>
            </a:r>
            <a:r>
              <a:rPr lang="en-US" dirty="0" err="1">
                <a:latin typeface="+mn-lt"/>
                <a:ea typeface="Times New Roman" panose="02020603050405020304" pitchFamily="18" charset="0"/>
              </a:rPr>
              <a:t>BrD</a:t>
            </a:r>
            <a:r>
              <a:rPr lang="en-US" dirty="0">
                <a:latin typeface="+mn-lt"/>
                <a:ea typeface="Times New Roman" panose="02020603050405020304" pitchFamily="18" charset="0"/>
              </a:rPr>
              <a:t> data exchange, the guide contract language, and the emerging metadata practices that are important to limiting the risks with digital delivery.</a:t>
            </a:r>
          </a:p>
          <a:p>
            <a:pPr marL="0" indent="0">
              <a:lnSpc>
                <a:spcPct val="100000"/>
              </a:lnSpc>
              <a:spcBef>
                <a:spcPts val="0"/>
              </a:spcBef>
              <a:spcAft>
                <a:spcPts val="200"/>
              </a:spcAft>
              <a:buFont typeface=".HelveticaNeueDeskInterface-Regular" charset="0"/>
              <a:buNone/>
            </a:pPr>
            <a:r>
              <a:rPr lang="en-US" dirty="0">
                <a:latin typeface="+mn-lt"/>
                <a:ea typeface="Times New Roman" panose="02020603050405020304" pitchFamily="18" charset="0"/>
              </a:rPr>
              <a:t> </a:t>
            </a:r>
          </a:p>
          <a:p>
            <a:pPr marL="0" indent="0">
              <a:lnSpc>
                <a:spcPct val="100000"/>
              </a:lnSpc>
              <a:spcBef>
                <a:spcPts val="0"/>
              </a:spcBef>
              <a:spcAft>
                <a:spcPts val="200"/>
              </a:spcAft>
              <a:buFont typeface=".HelveticaNeueDeskInterface-Regular" charset="0"/>
              <a:buNone/>
            </a:pPr>
            <a:r>
              <a:rPr lang="en-US" b="1" u="sng" dirty="0">
                <a:solidFill>
                  <a:srgbClr val="FF0000"/>
                </a:solidFill>
                <a:latin typeface="Montserrat Medium" panose="00000600000000000000" pitchFamily="2" charset="0"/>
                <a:ea typeface="Times New Roman" panose="02020603050405020304" pitchFamily="18" charset="0"/>
              </a:rPr>
              <a:t>APPROACH</a:t>
            </a:r>
          </a:p>
          <a:p>
            <a:pPr marL="0" indent="0">
              <a:lnSpc>
                <a:spcPct val="100000"/>
              </a:lnSpc>
              <a:spcBef>
                <a:spcPts val="0"/>
              </a:spcBef>
              <a:spcAft>
                <a:spcPts val="200"/>
              </a:spcAft>
              <a:buFont typeface=".HelveticaNeueDeskInterface-Regular" charset="0"/>
              <a:buNone/>
            </a:pPr>
            <a:endParaRPr lang="en-US" sz="900" dirty="0">
              <a:latin typeface="+mn-lt"/>
              <a:ea typeface="Times New Roman" panose="02020603050405020304" pitchFamily="18" charset="0"/>
            </a:endParaRPr>
          </a:p>
          <a:p>
            <a:pPr>
              <a:lnSpc>
                <a:spcPct val="100000"/>
              </a:lnSpc>
              <a:spcBef>
                <a:spcPts val="0"/>
              </a:spcBef>
              <a:spcAft>
                <a:spcPts val="200"/>
              </a:spcAft>
            </a:pPr>
            <a:r>
              <a:rPr lang="en-US" dirty="0">
                <a:latin typeface="+mn-lt"/>
                <a:ea typeface="Times New Roman" panose="02020603050405020304" pitchFamily="18" charset="0"/>
              </a:rPr>
              <a:t>Partner with Utah DOT</a:t>
            </a:r>
          </a:p>
          <a:p>
            <a:pPr>
              <a:lnSpc>
                <a:spcPct val="100000"/>
              </a:lnSpc>
              <a:spcBef>
                <a:spcPts val="0"/>
              </a:spcBef>
              <a:spcAft>
                <a:spcPts val="200"/>
              </a:spcAft>
            </a:pPr>
            <a:r>
              <a:rPr lang="en-US" dirty="0">
                <a:latin typeface="+mn-lt"/>
                <a:ea typeface="Times New Roman" panose="02020603050405020304" pitchFamily="18" charset="0"/>
              </a:rPr>
              <a:t>Provide support to the owner/agency on the application of the developed guide contract language.</a:t>
            </a:r>
          </a:p>
          <a:p>
            <a:pPr>
              <a:lnSpc>
                <a:spcPct val="100000"/>
              </a:lnSpc>
              <a:spcBef>
                <a:spcPts val="0"/>
              </a:spcBef>
              <a:spcAft>
                <a:spcPts val="200"/>
              </a:spcAft>
            </a:pPr>
            <a:r>
              <a:rPr lang="en-US" dirty="0">
                <a:latin typeface="+mn-lt"/>
                <a:ea typeface="Times New Roman" panose="02020603050405020304" pitchFamily="18" charset="0"/>
              </a:rPr>
              <a:t>Document the processes during the pilot project and develop a case study report </a:t>
            </a:r>
          </a:p>
          <a:p>
            <a:pPr>
              <a:lnSpc>
                <a:spcPct val="100000"/>
              </a:lnSpc>
              <a:spcBef>
                <a:spcPts val="0"/>
              </a:spcBef>
              <a:spcAft>
                <a:spcPts val="200"/>
              </a:spcAft>
            </a:pPr>
            <a:r>
              <a:rPr lang="en-US" dirty="0">
                <a:latin typeface="+mn-lt"/>
                <a:ea typeface="Times New Roman" panose="02020603050405020304" pitchFamily="18" charset="0"/>
              </a:rPr>
              <a:t>Exchange the BIM datasets from </a:t>
            </a:r>
            <a:r>
              <a:rPr lang="en-US" dirty="0" err="1">
                <a:latin typeface="+mn-lt"/>
                <a:ea typeface="Times New Roman" panose="02020603050405020304" pitchFamily="18" charset="0"/>
              </a:rPr>
              <a:t>AASHTOWare</a:t>
            </a:r>
            <a:r>
              <a:rPr lang="en-US" dirty="0">
                <a:latin typeface="+mn-lt"/>
                <a:ea typeface="Times New Roman" panose="02020603050405020304" pitchFamily="18" charset="0"/>
              </a:rPr>
              <a:t> </a:t>
            </a:r>
            <a:r>
              <a:rPr lang="en-US" dirty="0" err="1">
                <a:latin typeface="+mn-lt"/>
                <a:ea typeface="Times New Roman" panose="02020603050405020304" pitchFamily="18" charset="0"/>
              </a:rPr>
              <a:t>BrD</a:t>
            </a:r>
            <a:r>
              <a:rPr lang="en-US" dirty="0">
                <a:latin typeface="+mn-lt"/>
                <a:ea typeface="Times New Roman" panose="02020603050405020304" pitchFamily="18" charset="0"/>
              </a:rPr>
              <a:t> to IFC and then view the IFC files in proprietary BIM formats (e.g. Tekla Structures, </a:t>
            </a:r>
            <a:r>
              <a:rPr lang="en-US" dirty="0" err="1">
                <a:latin typeface="+mn-lt"/>
                <a:ea typeface="Times New Roman" panose="02020603050405020304" pitchFamily="18" charset="0"/>
              </a:rPr>
              <a:t>ProStructures</a:t>
            </a:r>
            <a:r>
              <a:rPr lang="en-US" dirty="0">
                <a:latin typeface="+mn-lt"/>
                <a:ea typeface="Times New Roman" panose="02020603050405020304" pitchFamily="18" charset="0"/>
              </a:rPr>
              <a:t>, and Revit) to evaluate the completeness and reliability of the data exchanges for the Utah models</a:t>
            </a:r>
          </a:p>
          <a:p>
            <a:pPr>
              <a:lnSpc>
                <a:spcPct val="100000"/>
              </a:lnSpc>
              <a:spcBef>
                <a:spcPts val="0"/>
              </a:spcBef>
              <a:spcAft>
                <a:spcPts val="200"/>
              </a:spcAft>
            </a:pPr>
            <a:endParaRPr lang="en-US" dirty="0">
              <a:latin typeface="+mn-lt"/>
              <a:ea typeface="Times New Roman" panose="02020603050405020304" pitchFamily="18" charset="0"/>
            </a:endParaRPr>
          </a:p>
          <a:p>
            <a:pPr marL="0" indent="0">
              <a:lnSpc>
                <a:spcPct val="100000"/>
              </a:lnSpc>
              <a:spcBef>
                <a:spcPts val="0"/>
              </a:spcBef>
              <a:spcAft>
                <a:spcPts val="200"/>
              </a:spcAft>
              <a:buFont typeface=".HelveticaNeueDeskInterface-Regular" charset="0"/>
              <a:buNone/>
            </a:pPr>
            <a:endParaRPr lang="en-US" dirty="0">
              <a:latin typeface="+mn-lt"/>
              <a:ea typeface="Times New Roman" panose="02020603050405020304" pitchFamily="18" charset="0"/>
            </a:endParaRPr>
          </a:p>
        </p:txBody>
      </p:sp>
    </p:spTree>
    <p:extLst>
      <p:ext uri="{BB962C8B-B14F-4D97-AF65-F5344CB8AC3E}">
        <p14:creationId xmlns:p14="http://schemas.microsoft.com/office/powerpoint/2010/main" val="2877082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114828C-5D78-9B49-B11B-F71E2B02E95C}" type="slidenum">
              <a:rPr lang="en-US" smtClean="0"/>
              <a:pPr/>
              <a:t>11</a:t>
            </a:fld>
            <a:endParaRPr lang="en-US" dirty="0"/>
          </a:p>
        </p:txBody>
      </p:sp>
      <p:sp>
        <p:nvSpPr>
          <p:cNvPr id="7" name="Content Placeholder 6"/>
          <p:cNvSpPr>
            <a:spLocks noGrp="1"/>
          </p:cNvSpPr>
          <p:nvPr>
            <p:ph sz="quarter" idx="13"/>
          </p:nvPr>
        </p:nvSpPr>
        <p:spPr>
          <a:xfrm>
            <a:off x="1656160" y="1149902"/>
            <a:ext cx="7239069" cy="4955071"/>
          </a:xfrm>
        </p:spPr>
        <p:txBody>
          <a:bodyPr>
            <a:normAutofit/>
          </a:bodyPr>
          <a:lstStyle/>
          <a:p>
            <a:r>
              <a:rPr lang="en-US" dirty="0">
                <a:solidFill>
                  <a:srgbClr val="000000"/>
                </a:solidFill>
                <a:latin typeface="+mn-lt"/>
                <a:sym typeface="Wingdings" panose="05000000000000000000" pitchFamily="2" charset="2"/>
              </a:rPr>
              <a:t>In-person workshop on June 4-5</a:t>
            </a:r>
          </a:p>
          <a:p>
            <a:r>
              <a:rPr lang="en-US" dirty="0">
                <a:solidFill>
                  <a:srgbClr val="000000"/>
                </a:solidFill>
                <a:latin typeface="+mn-lt"/>
                <a:sym typeface="Wingdings" panose="05000000000000000000" pitchFamily="2" charset="2"/>
              </a:rPr>
              <a:t>Presentations/discussions focused on pilot project lessons learned and data exchanges</a:t>
            </a:r>
          </a:p>
          <a:p>
            <a:r>
              <a:rPr lang="en-US" dirty="0">
                <a:solidFill>
                  <a:srgbClr val="000000"/>
                </a:solidFill>
                <a:latin typeface="+mn-lt"/>
                <a:sym typeface="Wingdings" panose="05000000000000000000" pitchFamily="2" charset="2"/>
              </a:rPr>
              <a:t>Document and share data for future initiatives in Utah and other states</a:t>
            </a:r>
          </a:p>
          <a:p>
            <a:pPr>
              <a:buFontTx/>
              <a:buChar char="-"/>
            </a:pPr>
            <a:endParaRPr lang="en-US" dirty="0">
              <a:solidFill>
                <a:srgbClr val="000000"/>
              </a:solidFill>
              <a:latin typeface="+mn-lt"/>
            </a:endParaRPr>
          </a:p>
          <a:p>
            <a:pPr>
              <a:buFontTx/>
              <a:buChar char="-"/>
            </a:pPr>
            <a:endParaRPr lang="en-US" dirty="0"/>
          </a:p>
        </p:txBody>
      </p:sp>
      <p:sp>
        <p:nvSpPr>
          <p:cNvPr id="2" name="Title 1"/>
          <p:cNvSpPr>
            <a:spLocks noGrp="1"/>
          </p:cNvSpPr>
          <p:nvPr>
            <p:ph type="title" idx="4294967295"/>
          </p:nvPr>
        </p:nvSpPr>
        <p:spPr>
          <a:xfrm>
            <a:off x="1481293" y="310392"/>
            <a:ext cx="7113830" cy="792162"/>
          </a:xfrm>
        </p:spPr>
        <p:txBody>
          <a:bodyPr vert="horz" lIns="91440" tIns="45720" rIns="91440" bIns="45720" rtlCol="0" anchor="ctr">
            <a:normAutofit/>
          </a:bodyPr>
          <a:lstStyle/>
          <a:p>
            <a:r>
              <a:rPr lang="en-US" dirty="0"/>
              <a:t>Blackrock Case Study – Project Workshop</a:t>
            </a:r>
          </a:p>
        </p:txBody>
      </p:sp>
      <p:pic>
        <p:nvPicPr>
          <p:cNvPr id="3" name="Picture 2"/>
          <p:cNvPicPr>
            <a:picLocks noChangeAspect="1"/>
          </p:cNvPicPr>
          <p:nvPr/>
        </p:nvPicPr>
        <p:blipFill>
          <a:blip r:embed="rId3"/>
          <a:stretch>
            <a:fillRect/>
          </a:stretch>
        </p:blipFill>
        <p:spPr>
          <a:xfrm>
            <a:off x="620784" y="3078163"/>
            <a:ext cx="4586084" cy="2519739"/>
          </a:xfrm>
          <a:prstGeom prst="rect">
            <a:avLst/>
          </a:prstGeom>
        </p:spPr>
      </p:pic>
      <p:pic>
        <p:nvPicPr>
          <p:cNvPr id="5" name="Picture 4"/>
          <p:cNvPicPr>
            <a:picLocks noChangeAspect="1"/>
          </p:cNvPicPr>
          <p:nvPr/>
        </p:nvPicPr>
        <p:blipFill>
          <a:blip r:embed="rId4"/>
          <a:stretch>
            <a:fillRect/>
          </a:stretch>
        </p:blipFill>
        <p:spPr>
          <a:xfrm>
            <a:off x="5275694" y="3519160"/>
            <a:ext cx="3810000" cy="2857500"/>
          </a:xfrm>
          <a:prstGeom prst="rect">
            <a:avLst/>
          </a:prstGeom>
        </p:spPr>
      </p:pic>
    </p:spTree>
    <p:extLst>
      <p:ext uri="{BB962C8B-B14F-4D97-AF65-F5344CB8AC3E}">
        <p14:creationId xmlns:p14="http://schemas.microsoft.com/office/powerpoint/2010/main" val="1816251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114828C-5D78-9B49-B11B-F71E2B02E95C}" type="slidenum">
              <a:rPr lang="en-US" smtClean="0"/>
              <a:pPr/>
              <a:t>12</a:t>
            </a:fld>
            <a:endParaRPr lang="en-US" dirty="0"/>
          </a:p>
        </p:txBody>
      </p:sp>
      <p:sp>
        <p:nvSpPr>
          <p:cNvPr id="7" name="Content Placeholder 6"/>
          <p:cNvSpPr>
            <a:spLocks noGrp="1"/>
          </p:cNvSpPr>
          <p:nvPr>
            <p:ph sz="quarter" idx="13"/>
          </p:nvPr>
        </p:nvSpPr>
        <p:spPr>
          <a:xfrm>
            <a:off x="1656160" y="1149902"/>
            <a:ext cx="7239069" cy="4955071"/>
          </a:xfrm>
        </p:spPr>
        <p:txBody>
          <a:bodyPr>
            <a:normAutofit/>
          </a:bodyPr>
          <a:lstStyle/>
          <a:p>
            <a:r>
              <a:rPr lang="en-US" dirty="0">
                <a:solidFill>
                  <a:srgbClr val="000000"/>
                </a:solidFill>
                <a:latin typeface="+mn-lt"/>
              </a:rPr>
              <a:t>Opportunity emerged from Blackrock Case Study Task</a:t>
            </a:r>
          </a:p>
          <a:p>
            <a:r>
              <a:rPr lang="en-US" dirty="0">
                <a:solidFill>
                  <a:srgbClr val="000000"/>
                </a:solidFill>
                <a:latin typeface="+mn-lt"/>
              </a:rPr>
              <a:t>Apply proposed data standards to pilot bridges</a:t>
            </a:r>
          </a:p>
          <a:p>
            <a:r>
              <a:rPr lang="en-US" dirty="0">
                <a:solidFill>
                  <a:srgbClr val="000000"/>
                </a:solidFill>
                <a:latin typeface="+mn-lt"/>
              </a:rPr>
              <a:t>Create detailed model that can be used in multiple software applications</a:t>
            </a:r>
          </a:p>
          <a:p>
            <a:r>
              <a:rPr lang="en-US" dirty="0">
                <a:solidFill>
                  <a:srgbClr val="000000"/>
                </a:solidFill>
                <a:latin typeface="+mn-lt"/>
              </a:rPr>
              <a:t>Demonstrate what can be done with current software implementation and current IFC data structures</a:t>
            </a:r>
          </a:p>
          <a:p>
            <a:r>
              <a:rPr lang="en-US" dirty="0">
                <a:solidFill>
                  <a:srgbClr val="000000"/>
                </a:solidFill>
                <a:latin typeface="+mn-lt"/>
              </a:rPr>
              <a:t>NOT a validation or check of the production models/process</a:t>
            </a:r>
          </a:p>
          <a:p>
            <a:pPr>
              <a:buFontTx/>
              <a:buChar char="-"/>
            </a:pPr>
            <a:endParaRPr lang="en-US" dirty="0">
              <a:solidFill>
                <a:srgbClr val="000000"/>
              </a:solidFill>
              <a:latin typeface="+mn-lt"/>
            </a:endParaRPr>
          </a:p>
          <a:p>
            <a:pPr>
              <a:buFontTx/>
              <a:buChar char="-"/>
            </a:pPr>
            <a:endParaRPr lang="en-US" dirty="0"/>
          </a:p>
        </p:txBody>
      </p:sp>
      <p:sp>
        <p:nvSpPr>
          <p:cNvPr id="2" name="Title 1"/>
          <p:cNvSpPr>
            <a:spLocks noGrp="1"/>
          </p:cNvSpPr>
          <p:nvPr>
            <p:ph type="title" idx="4294967295"/>
          </p:nvPr>
        </p:nvSpPr>
        <p:spPr>
          <a:xfrm>
            <a:off x="1481293" y="310392"/>
            <a:ext cx="7113830" cy="792162"/>
          </a:xfrm>
        </p:spPr>
        <p:txBody>
          <a:bodyPr vert="horz" lIns="91440" tIns="45720" rIns="91440" bIns="45720" rtlCol="0" anchor="ctr">
            <a:normAutofit/>
          </a:bodyPr>
          <a:lstStyle/>
          <a:p>
            <a:r>
              <a:rPr lang="en-US" dirty="0"/>
              <a:t>Blackrock Case Study – Parallel Model Sub-task</a:t>
            </a:r>
          </a:p>
        </p:txBody>
      </p:sp>
      <p:pic>
        <p:nvPicPr>
          <p:cNvPr id="3" name="Picture 2"/>
          <p:cNvPicPr>
            <a:picLocks noChangeAspect="1"/>
          </p:cNvPicPr>
          <p:nvPr/>
        </p:nvPicPr>
        <p:blipFill>
          <a:blip r:embed="rId3"/>
          <a:stretch>
            <a:fillRect/>
          </a:stretch>
        </p:blipFill>
        <p:spPr>
          <a:xfrm>
            <a:off x="1983400" y="3789363"/>
            <a:ext cx="5944115" cy="2901948"/>
          </a:xfrm>
          <a:prstGeom prst="rect">
            <a:avLst/>
          </a:prstGeom>
        </p:spPr>
      </p:pic>
    </p:spTree>
    <p:extLst>
      <p:ext uri="{BB962C8B-B14F-4D97-AF65-F5344CB8AC3E}">
        <p14:creationId xmlns:p14="http://schemas.microsoft.com/office/powerpoint/2010/main" val="3177015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114828C-5D78-9B49-B11B-F71E2B02E95C}" type="slidenum">
              <a:rPr lang="en-US" smtClean="0"/>
              <a:pPr/>
              <a:t>13</a:t>
            </a:fld>
            <a:endParaRPr lang="en-US" dirty="0"/>
          </a:p>
        </p:txBody>
      </p:sp>
      <p:sp>
        <p:nvSpPr>
          <p:cNvPr id="7" name="Content Placeholder 6"/>
          <p:cNvSpPr>
            <a:spLocks noGrp="1"/>
          </p:cNvSpPr>
          <p:nvPr>
            <p:ph sz="quarter" idx="13"/>
          </p:nvPr>
        </p:nvSpPr>
        <p:spPr>
          <a:xfrm>
            <a:off x="1656160" y="1245704"/>
            <a:ext cx="7419260" cy="4955071"/>
          </a:xfrm>
        </p:spPr>
        <p:txBody>
          <a:bodyPr>
            <a:normAutofit/>
          </a:bodyPr>
          <a:lstStyle/>
          <a:p>
            <a:pPr marL="0" indent="0">
              <a:buNone/>
            </a:pPr>
            <a:r>
              <a:rPr lang="en-US" dirty="0">
                <a:solidFill>
                  <a:srgbClr val="000000"/>
                </a:solidFill>
                <a:latin typeface="+mn-lt"/>
              </a:rPr>
              <a:t>Three approaches taken to generate “conforming” IFC models:</a:t>
            </a:r>
          </a:p>
          <a:p>
            <a:pPr marL="0" indent="0">
              <a:buNone/>
            </a:pPr>
            <a:r>
              <a:rPr lang="en-US" dirty="0">
                <a:solidFill>
                  <a:srgbClr val="000000"/>
                </a:solidFill>
                <a:latin typeface="+mn-lt"/>
              </a:rPr>
              <a:t>A) Export IFC from native tools, post-process to parameterize</a:t>
            </a:r>
          </a:p>
          <a:p>
            <a:pPr marL="0" indent="0">
              <a:buNone/>
            </a:pPr>
            <a:r>
              <a:rPr lang="en-US" dirty="0">
                <a:solidFill>
                  <a:srgbClr val="000000"/>
                </a:solidFill>
                <a:latin typeface="+mn-lt"/>
              </a:rPr>
              <a:t>B) Export other format from native tools, post-process to parameterize</a:t>
            </a:r>
            <a:endParaRPr lang="en-US" dirty="0">
              <a:solidFill>
                <a:srgbClr val="000000"/>
              </a:solidFill>
            </a:endParaRPr>
          </a:p>
          <a:p>
            <a:pPr marL="0" indent="0">
              <a:buNone/>
            </a:pPr>
            <a:r>
              <a:rPr lang="en-US" dirty="0">
                <a:solidFill>
                  <a:srgbClr val="000000"/>
                </a:solidFill>
                <a:latin typeface="+mn-lt"/>
              </a:rPr>
              <a:t>C) Create IFC from design plans</a:t>
            </a:r>
          </a:p>
          <a:p>
            <a:pPr marL="0" indent="0">
              <a:buNone/>
            </a:pPr>
            <a:endParaRPr lang="en-US" sz="800" dirty="0">
              <a:solidFill>
                <a:srgbClr val="000000"/>
              </a:solidFill>
              <a:latin typeface="+mn-lt"/>
              <a:sym typeface="Wingdings" panose="05000000000000000000" pitchFamily="2" charset="2"/>
            </a:endParaRPr>
          </a:p>
          <a:p>
            <a:pPr marL="0" indent="0">
              <a:buNone/>
            </a:pPr>
            <a:r>
              <a:rPr lang="en-US" dirty="0">
                <a:solidFill>
                  <a:srgbClr val="000000"/>
                </a:solidFill>
                <a:latin typeface="+mn-lt"/>
                <a:sym typeface="Wingdings" panose="05000000000000000000" pitchFamily="2" charset="2"/>
              </a:rPr>
              <a:t>By “conforming”, we mean that data is normalized, correctly typed, and passes validation tests for IFC 4.1 FHWA Bridge Information Exchange.</a:t>
            </a:r>
            <a:endParaRPr lang="en-US" dirty="0">
              <a:solidFill>
                <a:srgbClr val="000000"/>
              </a:solidFill>
              <a:latin typeface="+mn-lt"/>
            </a:endParaRPr>
          </a:p>
          <a:p>
            <a:pPr>
              <a:buFontTx/>
              <a:buChar char="-"/>
            </a:pPr>
            <a:endParaRPr lang="en-US" dirty="0">
              <a:solidFill>
                <a:srgbClr val="000000"/>
              </a:solidFill>
              <a:latin typeface="+mn-lt"/>
            </a:endParaRPr>
          </a:p>
          <a:p>
            <a:pPr>
              <a:buFontTx/>
              <a:buChar char="-"/>
            </a:pPr>
            <a:endParaRPr lang="en-US" dirty="0"/>
          </a:p>
        </p:txBody>
      </p:sp>
      <p:sp>
        <p:nvSpPr>
          <p:cNvPr id="2" name="Title 1"/>
          <p:cNvSpPr>
            <a:spLocks noGrp="1"/>
          </p:cNvSpPr>
          <p:nvPr>
            <p:ph type="title" idx="4294967295"/>
          </p:nvPr>
        </p:nvSpPr>
        <p:spPr>
          <a:xfrm>
            <a:off x="1481293" y="310392"/>
            <a:ext cx="7113830" cy="792162"/>
          </a:xfrm>
        </p:spPr>
        <p:txBody>
          <a:bodyPr vert="horz" lIns="91440" tIns="45720" rIns="91440" bIns="45720" rtlCol="0" anchor="ctr">
            <a:normAutofit/>
          </a:bodyPr>
          <a:lstStyle/>
          <a:p>
            <a:r>
              <a:rPr lang="en-US" dirty="0"/>
              <a:t>Model Development Process</a:t>
            </a:r>
          </a:p>
        </p:txBody>
      </p:sp>
      <p:pic>
        <p:nvPicPr>
          <p:cNvPr id="6" name="Picture 5">
            <a:extLst>
              <a:ext uri="{FF2B5EF4-FFF2-40B4-BE49-F238E27FC236}">
                <a16:creationId xmlns:a16="http://schemas.microsoft.com/office/drawing/2014/main" id="{EFDCFACF-CBFB-4D6F-A0C0-96A586740954}"/>
              </a:ext>
            </a:extLst>
          </p:cNvPr>
          <p:cNvPicPr>
            <a:picLocks noChangeAspect="1"/>
          </p:cNvPicPr>
          <p:nvPr/>
        </p:nvPicPr>
        <p:blipFill>
          <a:blip r:embed="rId3"/>
          <a:stretch>
            <a:fillRect/>
          </a:stretch>
        </p:blipFill>
        <p:spPr>
          <a:xfrm>
            <a:off x="1089274" y="4355903"/>
            <a:ext cx="4290855" cy="2413606"/>
          </a:xfrm>
          <a:prstGeom prst="rect">
            <a:avLst/>
          </a:prstGeom>
        </p:spPr>
      </p:pic>
      <p:pic>
        <p:nvPicPr>
          <p:cNvPr id="5" name="Picture 4">
            <a:extLst>
              <a:ext uri="{FF2B5EF4-FFF2-40B4-BE49-F238E27FC236}">
                <a16:creationId xmlns:a16="http://schemas.microsoft.com/office/drawing/2014/main" id="{6656D287-DA68-4E42-962F-4CE885DBB575}"/>
              </a:ext>
            </a:extLst>
          </p:cNvPr>
          <p:cNvPicPr>
            <a:picLocks noChangeAspect="1"/>
          </p:cNvPicPr>
          <p:nvPr/>
        </p:nvPicPr>
        <p:blipFill>
          <a:blip r:embed="rId4"/>
          <a:stretch>
            <a:fillRect/>
          </a:stretch>
        </p:blipFill>
        <p:spPr>
          <a:xfrm>
            <a:off x="4842197" y="4355903"/>
            <a:ext cx="4290857" cy="2413607"/>
          </a:xfrm>
          <a:prstGeom prst="rect">
            <a:avLst/>
          </a:prstGeom>
        </p:spPr>
      </p:pic>
    </p:spTree>
    <p:extLst>
      <p:ext uri="{BB962C8B-B14F-4D97-AF65-F5344CB8AC3E}">
        <p14:creationId xmlns:p14="http://schemas.microsoft.com/office/powerpoint/2010/main" val="2448872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65AB5C7-31D5-4AF2-969E-55A363A9D89E}"/>
              </a:ext>
            </a:extLst>
          </p:cNvPr>
          <p:cNvPicPr/>
          <p:nvPr/>
        </p:nvPicPr>
        <p:blipFill>
          <a:blip r:embed="rId3"/>
          <a:stretch>
            <a:fillRect/>
          </a:stretch>
        </p:blipFill>
        <p:spPr>
          <a:xfrm>
            <a:off x="2747817" y="2974818"/>
            <a:ext cx="5943600" cy="3343275"/>
          </a:xfrm>
          <a:prstGeom prst="rect">
            <a:avLst/>
          </a:prstGeom>
        </p:spPr>
      </p:pic>
      <p:sp>
        <p:nvSpPr>
          <p:cNvPr id="4" name="Slide Number Placeholder 3"/>
          <p:cNvSpPr>
            <a:spLocks noGrp="1"/>
          </p:cNvSpPr>
          <p:nvPr>
            <p:ph type="sldNum" sz="quarter" idx="12"/>
          </p:nvPr>
        </p:nvSpPr>
        <p:spPr/>
        <p:txBody>
          <a:bodyPr/>
          <a:lstStyle/>
          <a:p>
            <a:fld id="{1114828C-5D78-9B49-B11B-F71E2B02E95C}" type="slidenum">
              <a:rPr lang="en-US" smtClean="0"/>
              <a:pPr/>
              <a:t>14</a:t>
            </a:fld>
            <a:endParaRPr lang="en-US" dirty="0"/>
          </a:p>
        </p:txBody>
      </p:sp>
      <p:sp>
        <p:nvSpPr>
          <p:cNvPr id="2" name="Title 1"/>
          <p:cNvSpPr>
            <a:spLocks noGrp="1"/>
          </p:cNvSpPr>
          <p:nvPr>
            <p:ph type="title" idx="4294967295"/>
          </p:nvPr>
        </p:nvSpPr>
        <p:spPr>
          <a:xfrm>
            <a:off x="1481292" y="310392"/>
            <a:ext cx="7210125" cy="792162"/>
          </a:xfrm>
        </p:spPr>
        <p:txBody>
          <a:bodyPr vert="horz" lIns="91440" tIns="45720" rIns="91440" bIns="45720" rtlCol="0" anchor="ctr">
            <a:normAutofit/>
          </a:bodyPr>
          <a:lstStyle/>
          <a:p>
            <a:r>
              <a:rPr lang="en-US" dirty="0"/>
              <a:t>Post-processing Before and After:</a:t>
            </a:r>
          </a:p>
        </p:txBody>
      </p:sp>
      <p:pic>
        <p:nvPicPr>
          <p:cNvPr id="8" name="Picture 7">
            <a:extLst>
              <a:ext uri="{FF2B5EF4-FFF2-40B4-BE49-F238E27FC236}">
                <a16:creationId xmlns:a16="http://schemas.microsoft.com/office/drawing/2014/main" id="{7D2D77E6-EB3F-4AB9-BAF7-93C19A7C0F5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2583" y="1021484"/>
            <a:ext cx="4920673" cy="2767879"/>
          </a:xfrm>
          <a:prstGeom prst="rect">
            <a:avLst/>
          </a:prstGeom>
          <a:noFill/>
          <a:ln>
            <a:noFill/>
          </a:ln>
        </p:spPr>
      </p:pic>
      <p:sp>
        <p:nvSpPr>
          <p:cNvPr id="11" name="Thought Bubble: Cloud 10">
            <a:extLst>
              <a:ext uri="{FF2B5EF4-FFF2-40B4-BE49-F238E27FC236}">
                <a16:creationId xmlns:a16="http://schemas.microsoft.com/office/drawing/2014/main" id="{695B6E3E-71D0-415D-A02E-712E7419DEC0}"/>
              </a:ext>
            </a:extLst>
          </p:cNvPr>
          <p:cNvSpPr/>
          <p:nvPr/>
        </p:nvSpPr>
        <p:spPr>
          <a:xfrm>
            <a:off x="3377627" y="1330254"/>
            <a:ext cx="3417454" cy="530659"/>
          </a:xfrm>
          <a:prstGeom prst="cloudCallout">
            <a:avLst>
              <a:gd name="adj1" fmla="val -62078"/>
              <a:gd name="adj2" fmla="val 746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Tesselated</a:t>
            </a:r>
            <a:r>
              <a:rPr lang="en-US" dirty="0"/>
              <a:t> Geometry</a:t>
            </a:r>
          </a:p>
        </p:txBody>
      </p:sp>
      <p:sp>
        <p:nvSpPr>
          <p:cNvPr id="12" name="Thought Bubble: Cloud 11">
            <a:extLst>
              <a:ext uri="{FF2B5EF4-FFF2-40B4-BE49-F238E27FC236}">
                <a16:creationId xmlns:a16="http://schemas.microsoft.com/office/drawing/2014/main" id="{11C92F88-71AE-4311-A8D8-39BB89ED23D8}"/>
              </a:ext>
            </a:extLst>
          </p:cNvPr>
          <p:cNvSpPr/>
          <p:nvPr/>
        </p:nvSpPr>
        <p:spPr>
          <a:xfrm>
            <a:off x="4146587" y="1860913"/>
            <a:ext cx="3017982" cy="530658"/>
          </a:xfrm>
          <a:prstGeom prst="cloudCallout">
            <a:avLst>
              <a:gd name="adj1" fmla="val -62078"/>
              <a:gd name="adj2" fmla="val 746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Generic Objects</a:t>
            </a:r>
          </a:p>
        </p:txBody>
      </p:sp>
      <p:sp>
        <p:nvSpPr>
          <p:cNvPr id="13" name="Thought Bubble: Cloud 12">
            <a:extLst>
              <a:ext uri="{FF2B5EF4-FFF2-40B4-BE49-F238E27FC236}">
                <a16:creationId xmlns:a16="http://schemas.microsoft.com/office/drawing/2014/main" id="{F3D113E5-49DF-436D-B8DA-4FB727BB63E3}"/>
              </a:ext>
            </a:extLst>
          </p:cNvPr>
          <p:cNvSpPr/>
          <p:nvPr/>
        </p:nvSpPr>
        <p:spPr>
          <a:xfrm>
            <a:off x="5019424" y="2391572"/>
            <a:ext cx="2572867" cy="530658"/>
          </a:xfrm>
          <a:prstGeom prst="cloudCallout">
            <a:avLst>
              <a:gd name="adj1" fmla="val -51979"/>
              <a:gd name="adj2" fmla="val 14424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Redundancy</a:t>
            </a:r>
          </a:p>
        </p:txBody>
      </p:sp>
      <p:sp>
        <p:nvSpPr>
          <p:cNvPr id="14" name="Thought Bubble: Cloud 13">
            <a:extLst>
              <a:ext uri="{FF2B5EF4-FFF2-40B4-BE49-F238E27FC236}">
                <a16:creationId xmlns:a16="http://schemas.microsoft.com/office/drawing/2014/main" id="{D3344567-1965-43A7-B8FD-F772A6460E1E}"/>
              </a:ext>
            </a:extLst>
          </p:cNvPr>
          <p:cNvSpPr/>
          <p:nvPr/>
        </p:nvSpPr>
        <p:spPr>
          <a:xfrm>
            <a:off x="446341" y="5473503"/>
            <a:ext cx="2572867" cy="530658"/>
          </a:xfrm>
          <a:prstGeom prst="cloudCallout">
            <a:avLst>
              <a:gd name="adj1" fmla="val 66488"/>
              <a:gd name="adj2" fmla="val 92027"/>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Normalized</a:t>
            </a:r>
          </a:p>
        </p:txBody>
      </p:sp>
      <p:sp>
        <p:nvSpPr>
          <p:cNvPr id="15" name="Thought Bubble: Cloud 14">
            <a:extLst>
              <a:ext uri="{FF2B5EF4-FFF2-40B4-BE49-F238E27FC236}">
                <a16:creationId xmlns:a16="http://schemas.microsoft.com/office/drawing/2014/main" id="{9716A9C7-306E-4092-9DB6-56645B4DC685}"/>
              </a:ext>
            </a:extLst>
          </p:cNvPr>
          <p:cNvSpPr/>
          <p:nvPr/>
        </p:nvSpPr>
        <p:spPr>
          <a:xfrm>
            <a:off x="24047" y="4189009"/>
            <a:ext cx="3417454" cy="530659"/>
          </a:xfrm>
          <a:prstGeom prst="cloudCallout">
            <a:avLst>
              <a:gd name="adj1" fmla="val 49273"/>
              <a:gd name="adj2" fmla="val 71141"/>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Parametric Geometry</a:t>
            </a:r>
          </a:p>
        </p:txBody>
      </p:sp>
      <p:sp>
        <p:nvSpPr>
          <p:cNvPr id="16" name="Thought Bubble: Cloud 15">
            <a:extLst>
              <a:ext uri="{FF2B5EF4-FFF2-40B4-BE49-F238E27FC236}">
                <a16:creationId xmlns:a16="http://schemas.microsoft.com/office/drawing/2014/main" id="{E3758F25-AF21-4447-8FF5-23F5990D4285}"/>
              </a:ext>
            </a:extLst>
          </p:cNvPr>
          <p:cNvSpPr/>
          <p:nvPr/>
        </p:nvSpPr>
        <p:spPr>
          <a:xfrm>
            <a:off x="223783" y="4847824"/>
            <a:ext cx="3017982" cy="530658"/>
          </a:xfrm>
          <a:prstGeom prst="cloudCallout">
            <a:avLst>
              <a:gd name="adj1" fmla="val 58198"/>
              <a:gd name="adj2" fmla="val 67659"/>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Typed Objects</a:t>
            </a:r>
          </a:p>
        </p:txBody>
      </p:sp>
    </p:spTree>
    <p:extLst>
      <p:ext uri="{BB962C8B-B14F-4D97-AF65-F5344CB8AC3E}">
        <p14:creationId xmlns:p14="http://schemas.microsoft.com/office/powerpoint/2010/main" val="30506546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3"/>
          </p:nvPr>
        </p:nvSpPr>
        <p:spPr>
          <a:xfrm>
            <a:off x="1656160" y="1245704"/>
            <a:ext cx="6938963" cy="4955071"/>
          </a:xfrm>
        </p:spPr>
        <p:txBody>
          <a:bodyPr>
            <a:normAutofit/>
          </a:bodyPr>
          <a:lstStyle/>
          <a:p>
            <a:pPr marL="0" indent="0">
              <a:buNone/>
            </a:pPr>
            <a:r>
              <a:rPr lang="en-US" dirty="0">
                <a:solidFill>
                  <a:srgbClr val="000000"/>
                </a:solidFill>
                <a:latin typeface="+mn-lt"/>
              </a:rPr>
              <a:t>TBD</a:t>
            </a:r>
          </a:p>
          <a:p>
            <a:pPr marL="0" indent="0">
              <a:buNone/>
            </a:pPr>
            <a:endParaRPr lang="en-US" dirty="0">
              <a:solidFill>
                <a:srgbClr val="000000"/>
              </a:solidFill>
              <a:latin typeface="+mn-lt"/>
            </a:endParaRPr>
          </a:p>
        </p:txBody>
      </p:sp>
      <p:sp>
        <p:nvSpPr>
          <p:cNvPr id="2" name="Title 1"/>
          <p:cNvSpPr>
            <a:spLocks noGrp="1"/>
          </p:cNvSpPr>
          <p:nvPr>
            <p:ph type="title" idx="4294967295"/>
          </p:nvPr>
        </p:nvSpPr>
        <p:spPr>
          <a:xfrm>
            <a:off x="1481292" y="310392"/>
            <a:ext cx="7210125" cy="792162"/>
          </a:xfrm>
        </p:spPr>
        <p:txBody>
          <a:bodyPr vert="horz" lIns="91440" tIns="45720" rIns="91440" bIns="45720" rtlCol="0" anchor="ctr">
            <a:normAutofit/>
          </a:bodyPr>
          <a:lstStyle/>
          <a:p>
            <a:r>
              <a:rPr lang="en-US" dirty="0"/>
              <a:t>Examples of components</a:t>
            </a:r>
          </a:p>
        </p:txBody>
      </p:sp>
      <p:pic>
        <p:nvPicPr>
          <p:cNvPr id="6" name="Picture 5">
            <a:extLst>
              <a:ext uri="{FF2B5EF4-FFF2-40B4-BE49-F238E27FC236}">
                <a16:creationId xmlns:a16="http://schemas.microsoft.com/office/drawing/2014/main" id="{D21EBC29-234F-4362-A2A9-91C12F6BBE26}"/>
              </a:ext>
            </a:extLst>
          </p:cNvPr>
          <p:cNvPicPr>
            <a:picLocks noChangeAspect="1"/>
          </p:cNvPicPr>
          <p:nvPr/>
        </p:nvPicPr>
        <p:blipFill>
          <a:blip r:embed="rId3"/>
          <a:stretch>
            <a:fillRect/>
          </a:stretch>
        </p:blipFill>
        <p:spPr>
          <a:xfrm>
            <a:off x="522388" y="3415218"/>
            <a:ext cx="4036368" cy="2270457"/>
          </a:xfrm>
          <a:prstGeom prst="rect">
            <a:avLst/>
          </a:prstGeom>
        </p:spPr>
      </p:pic>
      <p:pic>
        <p:nvPicPr>
          <p:cNvPr id="9" name="Picture 8">
            <a:extLst>
              <a:ext uri="{FF2B5EF4-FFF2-40B4-BE49-F238E27FC236}">
                <a16:creationId xmlns:a16="http://schemas.microsoft.com/office/drawing/2014/main" id="{69FDA5A8-0586-49C8-A0EB-26F4C301A505}"/>
              </a:ext>
            </a:extLst>
          </p:cNvPr>
          <p:cNvPicPr>
            <a:picLocks noChangeAspect="1"/>
          </p:cNvPicPr>
          <p:nvPr/>
        </p:nvPicPr>
        <p:blipFill>
          <a:blip r:embed="rId4"/>
          <a:stretch>
            <a:fillRect/>
          </a:stretch>
        </p:blipFill>
        <p:spPr>
          <a:xfrm>
            <a:off x="522388" y="1001611"/>
            <a:ext cx="4036368" cy="2270457"/>
          </a:xfrm>
          <a:prstGeom prst="rect">
            <a:avLst/>
          </a:prstGeom>
        </p:spPr>
      </p:pic>
      <p:pic>
        <p:nvPicPr>
          <p:cNvPr id="10" name="Picture 9">
            <a:extLst>
              <a:ext uri="{FF2B5EF4-FFF2-40B4-BE49-F238E27FC236}">
                <a16:creationId xmlns:a16="http://schemas.microsoft.com/office/drawing/2014/main" id="{0A28476A-FE0D-4288-89D1-529AAD5197B0}"/>
              </a:ext>
            </a:extLst>
          </p:cNvPr>
          <p:cNvPicPr>
            <a:picLocks noChangeAspect="1"/>
          </p:cNvPicPr>
          <p:nvPr/>
        </p:nvPicPr>
        <p:blipFill>
          <a:blip r:embed="rId5"/>
          <a:stretch>
            <a:fillRect/>
          </a:stretch>
        </p:blipFill>
        <p:spPr>
          <a:xfrm>
            <a:off x="4682609" y="1001612"/>
            <a:ext cx="4036367" cy="2270457"/>
          </a:xfrm>
          <a:prstGeom prst="rect">
            <a:avLst/>
          </a:prstGeom>
        </p:spPr>
      </p:pic>
      <p:pic>
        <p:nvPicPr>
          <p:cNvPr id="11" name="Picture 2" descr="image011">
            <a:extLst>
              <a:ext uri="{FF2B5EF4-FFF2-40B4-BE49-F238E27FC236}">
                <a16:creationId xmlns:a16="http://schemas.microsoft.com/office/drawing/2014/main" id="{28831944-6707-44FA-A49A-0057ACA143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2609" y="3415218"/>
            <a:ext cx="4036367" cy="2270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5862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3"/>
          </p:nvPr>
        </p:nvSpPr>
        <p:spPr>
          <a:xfrm>
            <a:off x="1656160" y="1245704"/>
            <a:ext cx="6938963" cy="4955071"/>
          </a:xfrm>
        </p:spPr>
        <p:txBody>
          <a:bodyPr>
            <a:normAutofit/>
          </a:bodyPr>
          <a:lstStyle/>
          <a:p>
            <a:pPr marL="0" indent="0">
              <a:buNone/>
            </a:pPr>
            <a:r>
              <a:rPr lang="en-US" dirty="0">
                <a:solidFill>
                  <a:srgbClr val="000000"/>
                </a:solidFill>
                <a:latin typeface="+mn-lt"/>
              </a:rPr>
              <a:t>TBD</a:t>
            </a:r>
          </a:p>
          <a:p>
            <a:pPr marL="0" indent="0">
              <a:buNone/>
            </a:pPr>
            <a:endParaRPr lang="en-US" dirty="0">
              <a:solidFill>
                <a:srgbClr val="000000"/>
              </a:solidFill>
              <a:latin typeface="+mn-lt"/>
            </a:endParaRPr>
          </a:p>
        </p:txBody>
      </p:sp>
      <p:sp>
        <p:nvSpPr>
          <p:cNvPr id="2" name="Title 1"/>
          <p:cNvSpPr>
            <a:spLocks noGrp="1"/>
          </p:cNvSpPr>
          <p:nvPr>
            <p:ph type="title" idx="4294967295"/>
          </p:nvPr>
        </p:nvSpPr>
        <p:spPr>
          <a:xfrm>
            <a:off x="1481292" y="310392"/>
            <a:ext cx="7210125" cy="792162"/>
          </a:xfrm>
        </p:spPr>
        <p:txBody>
          <a:bodyPr vert="horz" lIns="91440" tIns="45720" rIns="91440" bIns="45720" rtlCol="0" anchor="ctr">
            <a:normAutofit/>
          </a:bodyPr>
          <a:lstStyle/>
          <a:p>
            <a:r>
              <a:rPr lang="en-US" dirty="0"/>
              <a:t>Examples of components</a:t>
            </a:r>
          </a:p>
        </p:txBody>
      </p:sp>
      <p:pic>
        <p:nvPicPr>
          <p:cNvPr id="13" name="Picture 12">
            <a:extLst>
              <a:ext uri="{FF2B5EF4-FFF2-40B4-BE49-F238E27FC236}">
                <a16:creationId xmlns:a16="http://schemas.microsoft.com/office/drawing/2014/main" id="{63B728BA-0B07-4182-B6BA-9E464C370E7D}"/>
              </a:ext>
            </a:extLst>
          </p:cNvPr>
          <p:cNvPicPr/>
          <p:nvPr/>
        </p:nvPicPr>
        <p:blipFill>
          <a:blip r:embed="rId3"/>
          <a:stretch>
            <a:fillRect/>
          </a:stretch>
        </p:blipFill>
        <p:spPr>
          <a:xfrm>
            <a:off x="4682609" y="1001612"/>
            <a:ext cx="4036367" cy="2270457"/>
          </a:xfrm>
          <a:prstGeom prst="rect">
            <a:avLst/>
          </a:prstGeom>
        </p:spPr>
      </p:pic>
      <p:pic>
        <p:nvPicPr>
          <p:cNvPr id="14" name="Picture 13">
            <a:extLst>
              <a:ext uri="{FF2B5EF4-FFF2-40B4-BE49-F238E27FC236}">
                <a16:creationId xmlns:a16="http://schemas.microsoft.com/office/drawing/2014/main" id="{7AC1873E-E198-4816-8360-EFC1CB95092A}"/>
              </a:ext>
            </a:extLst>
          </p:cNvPr>
          <p:cNvPicPr/>
          <p:nvPr/>
        </p:nvPicPr>
        <p:blipFill>
          <a:blip r:embed="rId4"/>
          <a:stretch>
            <a:fillRect/>
          </a:stretch>
        </p:blipFill>
        <p:spPr>
          <a:xfrm>
            <a:off x="4682608" y="3415218"/>
            <a:ext cx="4036367" cy="2281916"/>
          </a:xfrm>
          <a:prstGeom prst="rect">
            <a:avLst/>
          </a:prstGeom>
        </p:spPr>
      </p:pic>
      <p:pic>
        <p:nvPicPr>
          <p:cNvPr id="15" name="Picture 14">
            <a:extLst>
              <a:ext uri="{FF2B5EF4-FFF2-40B4-BE49-F238E27FC236}">
                <a16:creationId xmlns:a16="http://schemas.microsoft.com/office/drawing/2014/main" id="{6DEC5463-9C47-49AE-9A27-BC39CB79CBED}"/>
              </a:ext>
            </a:extLst>
          </p:cNvPr>
          <p:cNvPicPr/>
          <p:nvPr/>
        </p:nvPicPr>
        <p:blipFill>
          <a:blip r:embed="rId5"/>
          <a:stretch>
            <a:fillRect/>
          </a:stretch>
        </p:blipFill>
        <p:spPr>
          <a:xfrm>
            <a:off x="522388" y="3415218"/>
            <a:ext cx="4049612" cy="2281916"/>
          </a:xfrm>
          <a:prstGeom prst="rect">
            <a:avLst/>
          </a:prstGeom>
        </p:spPr>
      </p:pic>
      <p:pic>
        <p:nvPicPr>
          <p:cNvPr id="9" name="Picture 8">
            <a:extLst>
              <a:ext uri="{FF2B5EF4-FFF2-40B4-BE49-F238E27FC236}">
                <a16:creationId xmlns:a16="http://schemas.microsoft.com/office/drawing/2014/main" id="{9490A461-E384-4B02-8BAD-23F4633EDDE8}"/>
              </a:ext>
            </a:extLst>
          </p:cNvPr>
          <p:cNvPicPr>
            <a:picLocks noChangeAspect="1"/>
          </p:cNvPicPr>
          <p:nvPr/>
        </p:nvPicPr>
        <p:blipFill>
          <a:blip r:embed="rId6"/>
          <a:stretch>
            <a:fillRect/>
          </a:stretch>
        </p:blipFill>
        <p:spPr>
          <a:xfrm>
            <a:off x="563192" y="1001612"/>
            <a:ext cx="4008808" cy="2254955"/>
          </a:xfrm>
          <a:prstGeom prst="rect">
            <a:avLst/>
          </a:prstGeom>
        </p:spPr>
      </p:pic>
    </p:spTree>
    <p:extLst>
      <p:ext uri="{BB962C8B-B14F-4D97-AF65-F5344CB8AC3E}">
        <p14:creationId xmlns:p14="http://schemas.microsoft.com/office/powerpoint/2010/main" val="61151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114828C-5D78-9B49-B11B-F71E2B02E95C}" type="slidenum">
              <a:rPr lang="en-US" smtClean="0"/>
              <a:pPr/>
              <a:t>17</a:t>
            </a:fld>
            <a:endParaRPr lang="en-US" dirty="0"/>
          </a:p>
        </p:txBody>
      </p:sp>
      <p:sp>
        <p:nvSpPr>
          <p:cNvPr id="7" name="Content Placeholder 6"/>
          <p:cNvSpPr>
            <a:spLocks noGrp="1"/>
          </p:cNvSpPr>
          <p:nvPr>
            <p:ph sz="quarter" idx="13"/>
          </p:nvPr>
        </p:nvSpPr>
        <p:spPr>
          <a:xfrm>
            <a:off x="1656160" y="1267726"/>
            <a:ext cx="6938963" cy="4955071"/>
          </a:xfrm>
        </p:spPr>
        <p:txBody>
          <a:bodyPr>
            <a:normAutofit/>
          </a:bodyPr>
          <a:lstStyle/>
          <a:p>
            <a:r>
              <a:rPr lang="en-US" dirty="0">
                <a:solidFill>
                  <a:srgbClr val="000000"/>
                </a:solidFill>
                <a:latin typeface="+mn-lt"/>
              </a:rPr>
              <a:t>Use cases identified</a:t>
            </a:r>
          </a:p>
          <a:p>
            <a:pPr lvl="1"/>
            <a:r>
              <a:rPr lang="en-US" dirty="0">
                <a:solidFill>
                  <a:srgbClr val="000000"/>
                </a:solidFill>
                <a:latin typeface="+mn-lt"/>
              </a:rPr>
              <a:t>Horizontal and vertical geometry</a:t>
            </a:r>
          </a:p>
          <a:p>
            <a:pPr lvl="1"/>
            <a:r>
              <a:rPr lang="en-US" dirty="0">
                <a:solidFill>
                  <a:srgbClr val="000000"/>
                </a:solidFill>
                <a:latin typeface="+mn-lt"/>
              </a:rPr>
              <a:t>Structural Analysis</a:t>
            </a:r>
          </a:p>
          <a:p>
            <a:pPr lvl="1"/>
            <a:r>
              <a:rPr lang="en-US" dirty="0">
                <a:solidFill>
                  <a:srgbClr val="000000"/>
                </a:solidFill>
                <a:latin typeface="+mn-lt"/>
              </a:rPr>
              <a:t>Contract drawing representation</a:t>
            </a:r>
          </a:p>
          <a:p>
            <a:pPr lvl="1"/>
            <a:r>
              <a:rPr lang="en-US" dirty="0">
                <a:solidFill>
                  <a:srgbClr val="000000"/>
                </a:solidFill>
                <a:latin typeface="+mn-lt"/>
              </a:rPr>
              <a:t>Fabrication details</a:t>
            </a:r>
          </a:p>
          <a:p>
            <a:pPr lvl="1"/>
            <a:r>
              <a:rPr lang="en-US" dirty="0">
                <a:solidFill>
                  <a:srgbClr val="000000"/>
                </a:solidFill>
                <a:latin typeface="+mn-lt"/>
              </a:rPr>
              <a:t>Quantity takeoff</a:t>
            </a:r>
          </a:p>
          <a:p>
            <a:pPr lvl="1"/>
            <a:r>
              <a:rPr lang="en-US" dirty="0">
                <a:solidFill>
                  <a:srgbClr val="000000"/>
                </a:solidFill>
                <a:latin typeface="+mn-lt"/>
              </a:rPr>
              <a:t>Visualization</a:t>
            </a:r>
          </a:p>
          <a:p>
            <a:pPr lvl="1"/>
            <a:r>
              <a:rPr lang="en-US" dirty="0">
                <a:solidFill>
                  <a:srgbClr val="000000"/>
                </a:solidFill>
                <a:latin typeface="+mn-lt"/>
              </a:rPr>
              <a:t>Clash detection</a:t>
            </a:r>
          </a:p>
          <a:p>
            <a:pPr lvl="1"/>
            <a:r>
              <a:rPr lang="en-US" dirty="0">
                <a:solidFill>
                  <a:srgbClr val="000000"/>
                </a:solidFill>
                <a:latin typeface="+mn-lt"/>
              </a:rPr>
              <a:t>Shop drawing development and as-built drawings</a:t>
            </a:r>
          </a:p>
          <a:p>
            <a:r>
              <a:rPr lang="en-US" dirty="0">
                <a:solidFill>
                  <a:srgbClr val="000000"/>
                </a:solidFill>
                <a:latin typeface="+mn-lt"/>
              </a:rPr>
              <a:t>Validation process</a:t>
            </a:r>
          </a:p>
          <a:p>
            <a:pPr lvl="1"/>
            <a:r>
              <a:rPr lang="en-US" dirty="0">
                <a:solidFill>
                  <a:srgbClr val="000000"/>
                </a:solidFill>
                <a:latin typeface="+mn-lt"/>
              </a:rPr>
              <a:t>Exporting/importing software</a:t>
            </a:r>
          </a:p>
          <a:p>
            <a:pPr lvl="1"/>
            <a:r>
              <a:rPr lang="en-US" dirty="0">
                <a:solidFill>
                  <a:srgbClr val="000000"/>
                </a:solidFill>
                <a:latin typeface="+mn-lt"/>
              </a:rPr>
              <a:t>Challenging with current lack of adoption of IFC 4</a:t>
            </a:r>
          </a:p>
          <a:p>
            <a:pPr lvl="1"/>
            <a:r>
              <a:rPr lang="en-US" dirty="0">
                <a:solidFill>
                  <a:srgbClr val="000000"/>
                </a:solidFill>
                <a:latin typeface="+mn-lt"/>
              </a:rPr>
              <a:t>“Downgraded” to IFC 2.3 when necessary</a:t>
            </a:r>
          </a:p>
          <a:p>
            <a:pPr>
              <a:buFontTx/>
              <a:buChar char="-"/>
            </a:pPr>
            <a:endParaRPr lang="en-US" dirty="0"/>
          </a:p>
        </p:txBody>
      </p:sp>
      <p:sp>
        <p:nvSpPr>
          <p:cNvPr id="2" name="Title 1"/>
          <p:cNvSpPr>
            <a:spLocks noGrp="1"/>
          </p:cNvSpPr>
          <p:nvPr>
            <p:ph type="title" idx="4294967295"/>
          </p:nvPr>
        </p:nvSpPr>
        <p:spPr>
          <a:xfrm>
            <a:off x="1481293" y="310392"/>
            <a:ext cx="7113830" cy="792162"/>
          </a:xfrm>
        </p:spPr>
        <p:txBody>
          <a:bodyPr vert="horz" lIns="91440" tIns="45720" rIns="91440" bIns="45720" rtlCol="0" anchor="ctr">
            <a:normAutofit/>
          </a:bodyPr>
          <a:lstStyle/>
          <a:p>
            <a:r>
              <a:rPr lang="en-US" dirty="0"/>
              <a:t>Digital exchanges</a:t>
            </a:r>
          </a:p>
        </p:txBody>
      </p:sp>
    </p:spTree>
    <p:extLst>
      <p:ext uri="{BB962C8B-B14F-4D97-AF65-F5344CB8AC3E}">
        <p14:creationId xmlns:p14="http://schemas.microsoft.com/office/powerpoint/2010/main" val="5551412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3"/>
          </p:nvPr>
        </p:nvSpPr>
        <p:spPr>
          <a:xfrm>
            <a:off x="1656160" y="1245704"/>
            <a:ext cx="6938963" cy="4955071"/>
          </a:xfrm>
        </p:spPr>
        <p:txBody>
          <a:bodyPr>
            <a:normAutofit/>
          </a:bodyPr>
          <a:lstStyle/>
          <a:p>
            <a:pPr marL="0" indent="0">
              <a:buNone/>
            </a:pPr>
            <a:r>
              <a:rPr lang="en-US" dirty="0">
                <a:solidFill>
                  <a:srgbClr val="000000"/>
                </a:solidFill>
                <a:latin typeface="+mn-lt"/>
              </a:rPr>
              <a:t>Created data by prototyping, imported into Tekla Structures </a:t>
            </a:r>
          </a:p>
          <a:p>
            <a:pPr marL="0" indent="0">
              <a:buNone/>
            </a:pPr>
            <a:r>
              <a:rPr lang="en-US" dirty="0">
                <a:solidFill>
                  <a:srgbClr val="000000"/>
                </a:solidFill>
                <a:latin typeface="+mn-lt"/>
              </a:rPr>
              <a:t>What works: bar geometry</a:t>
            </a:r>
          </a:p>
          <a:p>
            <a:pPr marL="0" indent="0">
              <a:buNone/>
            </a:pPr>
            <a:r>
              <a:rPr lang="en-US" dirty="0">
                <a:solidFill>
                  <a:srgbClr val="000000"/>
                </a:solidFill>
                <a:latin typeface="+mn-lt"/>
              </a:rPr>
              <a:t>What doesn’t work: bar grouping, spacing, type definitions</a:t>
            </a:r>
          </a:p>
          <a:p>
            <a:pPr marL="0" indent="0">
              <a:buNone/>
            </a:pPr>
            <a:endParaRPr lang="en-US" dirty="0">
              <a:solidFill>
                <a:srgbClr val="000000"/>
              </a:solidFill>
              <a:latin typeface="+mn-lt"/>
            </a:endParaRPr>
          </a:p>
        </p:txBody>
      </p:sp>
      <p:sp>
        <p:nvSpPr>
          <p:cNvPr id="2" name="Title 1"/>
          <p:cNvSpPr>
            <a:spLocks noGrp="1"/>
          </p:cNvSpPr>
          <p:nvPr>
            <p:ph type="title" idx="4294967295"/>
          </p:nvPr>
        </p:nvSpPr>
        <p:spPr>
          <a:xfrm>
            <a:off x="1481292" y="310392"/>
            <a:ext cx="7210125" cy="792162"/>
          </a:xfrm>
        </p:spPr>
        <p:txBody>
          <a:bodyPr vert="horz" lIns="91440" tIns="45720" rIns="91440" bIns="45720" rtlCol="0" anchor="ctr">
            <a:normAutofit/>
          </a:bodyPr>
          <a:lstStyle/>
          <a:p>
            <a:r>
              <a:rPr lang="en-US" dirty="0"/>
              <a:t>Exchanges Tested: Rebar Schedules</a:t>
            </a:r>
          </a:p>
        </p:txBody>
      </p:sp>
      <p:pic>
        <p:nvPicPr>
          <p:cNvPr id="6" name="Picture 5">
            <a:extLst>
              <a:ext uri="{FF2B5EF4-FFF2-40B4-BE49-F238E27FC236}">
                <a16:creationId xmlns:a16="http://schemas.microsoft.com/office/drawing/2014/main" id="{74F1F4CA-86F6-4192-B0E5-2E4D3C8FB86E}"/>
              </a:ext>
            </a:extLst>
          </p:cNvPr>
          <p:cNvPicPr/>
          <p:nvPr/>
        </p:nvPicPr>
        <p:blipFill rotWithShape="1">
          <a:blip r:embed="rId3"/>
          <a:srcRect l="16800" t="13423" r="11935" b="1164"/>
          <a:stretch/>
        </p:blipFill>
        <p:spPr bwMode="auto">
          <a:xfrm>
            <a:off x="337185" y="2739154"/>
            <a:ext cx="4234815" cy="2854960"/>
          </a:xfrm>
          <a:prstGeom prst="rect">
            <a:avLst/>
          </a:prstGeom>
          <a:ln>
            <a:noFill/>
          </a:ln>
          <a:extLst>
            <a:ext uri="{53640926-AAD7-44D8-BBD7-CCE9431645EC}">
              <a14:shadowObscured xmlns:a14="http://schemas.microsoft.com/office/drawing/2010/main"/>
            </a:ext>
          </a:extLst>
        </p:spPr>
      </p:pic>
      <p:pic>
        <p:nvPicPr>
          <p:cNvPr id="8" name="Picture 7">
            <a:extLst>
              <a:ext uri="{FF2B5EF4-FFF2-40B4-BE49-F238E27FC236}">
                <a16:creationId xmlns:a16="http://schemas.microsoft.com/office/drawing/2014/main" id="{51781199-E23C-42D6-8291-82561C32633C}"/>
              </a:ext>
            </a:extLst>
          </p:cNvPr>
          <p:cNvPicPr/>
          <p:nvPr/>
        </p:nvPicPr>
        <p:blipFill>
          <a:blip r:embed="rId4"/>
          <a:stretch>
            <a:fillRect/>
          </a:stretch>
        </p:blipFill>
        <p:spPr>
          <a:xfrm>
            <a:off x="2737077" y="3514725"/>
            <a:ext cx="5943600" cy="3343275"/>
          </a:xfrm>
          <a:prstGeom prst="rect">
            <a:avLst/>
          </a:prstGeom>
        </p:spPr>
      </p:pic>
      <p:pic>
        <p:nvPicPr>
          <p:cNvPr id="11" name="Picture 10">
            <a:extLst>
              <a:ext uri="{FF2B5EF4-FFF2-40B4-BE49-F238E27FC236}">
                <a16:creationId xmlns:a16="http://schemas.microsoft.com/office/drawing/2014/main" id="{DF7C49F0-AF6F-4E60-87CF-54E88CFCC6B6}"/>
              </a:ext>
            </a:extLst>
          </p:cNvPr>
          <p:cNvPicPr/>
          <p:nvPr/>
        </p:nvPicPr>
        <p:blipFill>
          <a:blip r:embed="rId5"/>
          <a:stretch>
            <a:fillRect/>
          </a:stretch>
        </p:blipFill>
        <p:spPr>
          <a:xfrm>
            <a:off x="5135108" y="4637531"/>
            <a:ext cx="3747652" cy="2108054"/>
          </a:xfrm>
          <a:prstGeom prst="rect">
            <a:avLst/>
          </a:prstGeom>
        </p:spPr>
      </p:pic>
    </p:spTree>
    <p:extLst>
      <p:ext uri="{BB962C8B-B14F-4D97-AF65-F5344CB8AC3E}">
        <p14:creationId xmlns:p14="http://schemas.microsoft.com/office/powerpoint/2010/main" val="1248444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8A062A-C7EE-48CD-AB23-3B6F2923FD35}"/>
              </a:ext>
            </a:extLst>
          </p:cNvPr>
          <p:cNvSpPr>
            <a:spLocks noGrp="1"/>
          </p:cNvSpPr>
          <p:nvPr>
            <p:ph type="sldNum" sz="quarter" idx="12"/>
          </p:nvPr>
        </p:nvSpPr>
        <p:spPr/>
        <p:txBody>
          <a:bodyPr/>
          <a:lstStyle/>
          <a:p>
            <a:fld id="{1114828C-5D78-9B49-B11B-F71E2B02E95C}" type="slidenum">
              <a:rPr lang="en-US" smtClean="0"/>
              <a:pPr/>
              <a:t>19</a:t>
            </a:fld>
            <a:endParaRPr lang="en-US" dirty="0"/>
          </a:p>
        </p:txBody>
      </p:sp>
      <p:sp>
        <p:nvSpPr>
          <p:cNvPr id="4" name="Title 1">
            <a:extLst>
              <a:ext uri="{FF2B5EF4-FFF2-40B4-BE49-F238E27FC236}">
                <a16:creationId xmlns:a16="http://schemas.microsoft.com/office/drawing/2014/main" id="{0FBDA961-EA81-48FA-9303-41BCEBF99463}"/>
              </a:ext>
            </a:extLst>
          </p:cNvPr>
          <p:cNvSpPr txBox="1">
            <a:spLocks/>
          </p:cNvSpPr>
          <p:nvPr/>
        </p:nvSpPr>
        <p:spPr>
          <a:xfrm>
            <a:off x="1481292" y="310392"/>
            <a:ext cx="7210125" cy="79216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100" b="1" i="0" kern="1200">
                <a:solidFill>
                  <a:srgbClr val="FF4337"/>
                </a:solidFill>
                <a:latin typeface="Montserrat SemiBold" charset="0"/>
                <a:ea typeface="Montserrat SemiBold" charset="0"/>
                <a:cs typeface="Montserrat SemiBold" charset="0"/>
              </a:defRPr>
            </a:lvl1pPr>
          </a:lstStyle>
          <a:p>
            <a:r>
              <a:rPr lang="en-US" dirty="0"/>
              <a:t>Results and further development</a:t>
            </a:r>
          </a:p>
        </p:txBody>
      </p:sp>
      <p:sp>
        <p:nvSpPr>
          <p:cNvPr id="6" name="Content Placeholder 2">
            <a:extLst>
              <a:ext uri="{FF2B5EF4-FFF2-40B4-BE49-F238E27FC236}">
                <a16:creationId xmlns:a16="http://schemas.microsoft.com/office/drawing/2014/main" id="{96353844-8630-4673-BBFC-38F869EA57E3}"/>
              </a:ext>
            </a:extLst>
          </p:cNvPr>
          <p:cNvSpPr>
            <a:spLocks noGrp="1"/>
          </p:cNvSpPr>
          <p:nvPr>
            <p:ph sz="quarter" idx="13"/>
          </p:nvPr>
        </p:nvSpPr>
        <p:spPr>
          <a:xfrm>
            <a:off x="1656160" y="991942"/>
            <a:ext cx="7133879" cy="5098221"/>
          </a:xfrm>
        </p:spPr>
        <p:txBody>
          <a:bodyPr>
            <a:normAutofit/>
          </a:bodyPr>
          <a:lstStyle/>
          <a:p>
            <a:pPr marL="0" indent="0">
              <a:buNone/>
            </a:pPr>
            <a:r>
              <a:rPr lang="en-US" b="1" u="sng" dirty="0"/>
              <a:t>IFC Data Structure development</a:t>
            </a:r>
            <a:r>
              <a:rPr lang="en-US" dirty="0"/>
              <a:t>:</a:t>
            </a:r>
          </a:p>
          <a:p>
            <a:pPr marL="342900" indent="-342900">
              <a:buFont typeface="+mj-lt"/>
              <a:buAutoNum type="arabicPeriod"/>
            </a:pPr>
            <a:r>
              <a:rPr lang="en-US" dirty="0"/>
              <a:t>Layout for skew</a:t>
            </a:r>
          </a:p>
          <a:p>
            <a:pPr marL="342900" indent="-342900">
              <a:buFont typeface="+mj-lt"/>
              <a:buAutoNum type="arabicPeriod"/>
            </a:pPr>
            <a:r>
              <a:rPr lang="en-US" dirty="0"/>
              <a:t>Repetitive components</a:t>
            </a:r>
          </a:p>
          <a:p>
            <a:pPr marL="342900" indent="-342900">
              <a:buFont typeface="+mj-lt"/>
              <a:buAutoNum type="arabicPeriod"/>
            </a:pPr>
            <a:r>
              <a:rPr lang="en-US" dirty="0"/>
              <a:t>Limitations in “functional” geometry</a:t>
            </a:r>
          </a:p>
          <a:p>
            <a:pPr marL="342900" indent="-342900">
              <a:buFont typeface="+mj-lt"/>
              <a:buAutoNum type="arabicPeriod"/>
            </a:pPr>
            <a:endParaRPr lang="en-US" dirty="0"/>
          </a:p>
          <a:p>
            <a:pPr marL="0" indent="0">
              <a:buNone/>
            </a:pPr>
            <a:r>
              <a:rPr lang="en-US" b="1" u="sng" dirty="0"/>
              <a:t>Process and data development:</a:t>
            </a:r>
          </a:p>
          <a:p>
            <a:pPr marL="342900" indent="-342900">
              <a:buFont typeface="+mj-lt"/>
              <a:buAutoNum type="arabicPeriod" startAt="4"/>
            </a:pPr>
            <a:r>
              <a:rPr lang="en-US" dirty="0"/>
              <a:t>Specifying requirements of data (prescriptive, constrained, provisional, etc.)</a:t>
            </a:r>
          </a:p>
          <a:p>
            <a:pPr marL="342900" indent="-342900">
              <a:buFont typeface="+mj-lt"/>
              <a:buAutoNum type="arabicPeriod" startAt="4"/>
            </a:pPr>
            <a:r>
              <a:rPr lang="en-US" dirty="0"/>
              <a:t>Multiple camber/deflection states</a:t>
            </a:r>
          </a:p>
          <a:p>
            <a:pPr marL="342900" indent="-342900">
              <a:buFont typeface="+mj-lt"/>
              <a:buAutoNum type="arabicPeriod" startAt="4"/>
            </a:pPr>
            <a:r>
              <a:rPr lang="en-US" dirty="0"/>
              <a:t>Structural analysis model linking</a:t>
            </a:r>
          </a:p>
          <a:p>
            <a:pPr marL="342900" indent="-342900">
              <a:buFont typeface="+mj-lt"/>
              <a:buAutoNum type="arabicPeriod" startAt="4"/>
            </a:pPr>
            <a:endParaRPr lang="en-US" dirty="0"/>
          </a:p>
          <a:p>
            <a:pPr marL="342900" indent="-342900">
              <a:buFont typeface="+mj-lt"/>
              <a:buAutoNum type="arabicPeriod" startAt="4"/>
            </a:pPr>
            <a:endParaRPr lang="en-US" dirty="0"/>
          </a:p>
        </p:txBody>
      </p:sp>
      <p:pic>
        <p:nvPicPr>
          <p:cNvPr id="1026" name="Picture 1" descr="image001"/>
          <p:cNvPicPr>
            <a:picLocks noChangeAspect="1" noChangeArrowheads="1"/>
          </p:cNvPicPr>
          <p:nvPr/>
        </p:nvPicPr>
        <p:blipFill rotWithShape="1">
          <a:blip r:embed="rId2">
            <a:extLst>
              <a:ext uri="{28A0092B-C50C-407E-A947-70E740481C1C}">
                <a14:useLocalDpi xmlns:a14="http://schemas.microsoft.com/office/drawing/2010/main" val="0"/>
              </a:ext>
            </a:extLst>
          </a:blip>
          <a:srcRect b="12627"/>
          <a:stretch/>
        </p:blipFill>
        <p:spPr bwMode="auto">
          <a:xfrm>
            <a:off x="1050175" y="4444641"/>
            <a:ext cx="3228110" cy="2413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2" descr="image0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0174" y="4643130"/>
            <a:ext cx="4511754" cy="212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7115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114828C-5D78-9B49-B11B-F71E2B02E95C}" type="slidenum">
              <a:rPr lang="en-US" smtClean="0"/>
              <a:pPr/>
              <a:t>2</a:t>
            </a:fld>
            <a:endParaRPr lang="en-US" dirty="0"/>
          </a:p>
        </p:txBody>
      </p:sp>
      <p:sp>
        <p:nvSpPr>
          <p:cNvPr id="7" name="Content Placeholder 6"/>
          <p:cNvSpPr>
            <a:spLocks noGrp="1"/>
          </p:cNvSpPr>
          <p:nvPr>
            <p:ph sz="quarter" idx="13"/>
          </p:nvPr>
        </p:nvSpPr>
        <p:spPr>
          <a:xfrm>
            <a:off x="1656160" y="1245704"/>
            <a:ext cx="6938963" cy="4955071"/>
          </a:xfrm>
        </p:spPr>
        <p:txBody>
          <a:bodyPr>
            <a:normAutofit/>
          </a:bodyPr>
          <a:lstStyle/>
          <a:p>
            <a:pPr marL="0" indent="0">
              <a:buNone/>
            </a:pPr>
            <a:r>
              <a:rPr lang="en-US" dirty="0">
                <a:solidFill>
                  <a:srgbClr val="000000"/>
                </a:solidFill>
                <a:latin typeface="+mn-lt"/>
              </a:rPr>
              <a:t>“To advance the standardization of BIM for bridges, the current focus of FHWA is on the execution of a specific data exchange in the bridge life cycle with measurable and well-defined scope.”</a:t>
            </a:r>
          </a:p>
          <a:p>
            <a:pPr>
              <a:buFontTx/>
              <a:buChar char="-"/>
            </a:pPr>
            <a:r>
              <a:rPr lang="en-US" dirty="0">
                <a:solidFill>
                  <a:srgbClr val="000000"/>
                </a:solidFill>
                <a:latin typeface="+mn-lt"/>
              </a:rPr>
              <a:t>First data exchange to explore is electronic Bridge Design Plans to Bid through Fabrication to Construction</a:t>
            </a:r>
          </a:p>
          <a:p>
            <a:pPr>
              <a:buFontTx/>
              <a:buChar char="-"/>
            </a:pPr>
            <a:r>
              <a:rPr lang="en-US" i="1" dirty="0">
                <a:solidFill>
                  <a:srgbClr val="000000"/>
                </a:solidFill>
                <a:latin typeface="+mn-lt"/>
              </a:rPr>
              <a:t>IFC Bridge Design to Construction Exchange Requirements U.S</a:t>
            </a:r>
            <a:r>
              <a:rPr lang="en-US" dirty="0">
                <a:solidFill>
                  <a:srgbClr val="000000"/>
                </a:solidFill>
                <a:latin typeface="+mn-lt"/>
              </a:rPr>
              <a:t>. have already been developed </a:t>
            </a:r>
          </a:p>
          <a:p>
            <a:pPr>
              <a:buFontTx/>
              <a:buChar char="-"/>
            </a:pPr>
            <a:r>
              <a:rPr lang="en-US" dirty="0">
                <a:solidFill>
                  <a:srgbClr val="000000"/>
                </a:solidFill>
                <a:latin typeface="+mn-lt"/>
              </a:rPr>
              <a:t>Workshop hosted by FHWA for bridge design industry in held in August 2015</a:t>
            </a:r>
          </a:p>
          <a:p>
            <a:pPr>
              <a:buFontTx/>
              <a:buChar char="-"/>
            </a:pPr>
            <a:r>
              <a:rPr lang="en-US" dirty="0">
                <a:solidFill>
                  <a:srgbClr val="000000"/>
                </a:solidFill>
                <a:latin typeface="+mn-lt"/>
              </a:rPr>
              <a:t>NCHRP workshop was held in May of 2016 to determine next steps with IFC and standardization</a:t>
            </a:r>
          </a:p>
          <a:p>
            <a:pPr>
              <a:buFontTx/>
              <a:buChar char="-"/>
            </a:pPr>
            <a:r>
              <a:rPr lang="en-US" dirty="0">
                <a:solidFill>
                  <a:srgbClr val="000000"/>
                </a:solidFill>
                <a:latin typeface="+mn-lt"/>
              </a:rPr>
              <a:t>The next phase is implementation of IFC in the bridge community. </a:t>
            </a:r>
          </a:p>
          <a:p>
            <a:pPr lvl="1">
              <a:buFontTx/>
              <a:buChar char="-"/>
            </a:pPr>
            <a:r>
              <a:rPr lang="en-US" dirty="0">
                <a:solidFill>
                  <a:srgbClr val="000000"/>
                </a:solidFill>
                <a:latin typeface="+mn-lt"/>
              </a:rPr>
              <a:t>Contractual tools</a:t>
            </a:r>
          </a:p>
          <a:p>
            <a:pPr lvl="1">
              <a:buFontTx/>
              <a:buChar char="-"/>
            </a:pPr>
            <a:r>
              <a:rPr lang="en-US" dirty="0">
                <a:solidFill>
                  <a:srgbClr val="000000"/>
                </a:solidFill>
                <a:latin typeface="+mn-lt"/>
              </a:rPr>
              <a:t>Familiarity with IFC</a:t>
            </a:r>
          </a:p>
          <a:p>
            <a:pPr lvl="1">
              <a:buFontTx/>
              <a:buChar char="-"/>
            </a:pPr>
            <a:r>
              <a:rPr lang="en-US" dirty="0">
                <a:solidFill>
                  <a:srgbClr val="000000"/>
                </a:solidFill>
                <a:latin typeface="+mn-lt"/>
              </a:rPr>
              <a:t>Additional development of standards</a:t>
            </a:r>
          </a:p>
          <a:p>
            <a:pPr>
              <a:buFontTx/>
              <a:buChar char="-"/>
            </a:pPr>
            <a:endParaRPr lang="en-US" dirty="0"/>
          </a:p>
        </p:txBody>
      </p:sp>
      <p:sp>
        <p:nvSpPr>
          <p:cNvPr id="2" name="Title 1"/>
          <p:cNvSpPr>
            <a:spLocks noGrp="1"/>
          </p:cNvSpPr>
          <p:nvPr>
            <p:ph type="title" idx="4294967295"/>
          </p:nvPr>
        </p:nvSpPr>
        <p:spPr>
          <a:xfrm>
            <a:off x="1481293" y="310392"/>
            <a:ext cx="3644348" cy="792162"/>
          </a:xfrm>
        </p:spPr>
        <p:txBody>
          <a:bodyPr vert="horz" lIns="91440" tIns="45720" rIns="91440" bIns="45720" rtlCol="0" anchor="ctr">
            <a:normAutofit/>
          </a:bodyPr>
          <a:lstStyle/>
          <a:p>
            <a:r>
              <a:rPr lang="en-US" dirty="0"/>
              <a:t>The Need</a:t>
            </a:r>
          </a:p>
        </p:txBody>
      </p:sp>
    </p:spTree>
    <p:extLst>
      <p:ext uri="{BB962C8B-B14F-4D97-AF65-F5344CB8AC3E}">
        <p14:creationId xmlns:p14="http://schemas.microsoft.com/office/powerpoint/2010/main" val="2536811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prstGeom prst="rect">
            <a:avLst/>
          </a:prstGeom>
        </p:spPr>
        <p:txBody>
          <a:bodyPr/>
          <a:lstStyle/>
          <a:p>
            <a:fld id="{B6F15528-21DE-4FAA-801E-634DDDAF4B2B}" type="slidenum">
              <a:rPr lang="en-US" smtClean="0"/>
              <a:pPr/>
              <a:t>20</a:t>
            </a:fld>
            <a:endParaRPr lang="en-US" dirty="0"/>
          </a:p>
        </p:txBody>
      </p:sp>
      <p:sp>
        <p:nvSpPr>
          <p:cNvPr id="5" name="Content Placeholder 4"/>
          <p:cNvSpPr>
            <a:spLocks noGrp="1"/>
          </p:cNvSpPr>
          <p:nvPr>
            <p:ph sz="quarter" idx="13"/>
          </p:nvPr>
        </p:nvSpPr>
        <p:spPr>
          <a:xfrm>
            <a:off x="1474344" y="917139"/>
            <a:ext cx="7669656" cy="2784313"/>
          </a:xfrm>
        </p:spPr>
        <p:txBody>
          <a:bodyPr>
            <a:normAutofit/>
          </a:bodyPr>
          <a:lstStyle/>
          <a:p>
            <a:pPr marL="0" marR="0" indent="0">
              <a:lnSpc>
                <a:spcPts val="1200"/>
              </a:lnSpc>
              <a:spcBef>
                <a:spcPts val="0"/>
              </a:spcBef>
              <a:spcAft>
                <a:spcPts val="200"/>
              </a:spcAft>
              <a:buNone/>
            </a:pPr>
            <a:endParaRPr lang="en-US"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marR="0" indent="0">
              <a:lnSpc>
                <a:spcPts val="1200"/>
              </a:lnSpc>
              <a:spcBef>
                <a:spcPts val="0"/>
              </a:spcBef>
              <a:spcAft>
                <a:spcPts val="200"/>
              </a:spcAft>
              <a:buNone/>
            </a:pPr>
            <a:r>
              <a:rPr lang="en-US"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rPr>
              <a:t>Background</a:t>
            </a:r>
          </a:p>
          <a:p>
            <a:pPr marL="0" marR="0" indent="0">
              <a:lnSpc>
                <a:spcPts val="1200"/>
              </a:lnSpc>
              <a:spcBef>
                <a:spcPts val="0"/>
              </a:spcBef>
              <a:spcAft>
                <a:spcPts val="200"/>
              </a:spcAft>
              <a:buNone/>
            </a:pPr>
            <a:endParaRPr lang="en-US" sz="25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lvl="0" indent="0">
              <a:lnSpc>
                <a:spcPct val="100000"/>
              </a:lnSpc>
              <a:spcBef>
                <a:spcPts val="0"/>
              </a:spcBef>
              <a:spcAft>
                <a:spcPts val="200"/>
              </a:spcAft>
              <a:buNone/>
            </a:pPr>
            <a:r>
              <a:rPr lang="en-US" dirty="0">
                <a:solidFill>
                  <a:srgbClr val="00000A"/>
                </a:solidFill>
                <a:latin typeface="+mn-lt"/>
                <a:ea typeface="Times New Roman" panose="02020603050405020304" pitchFamily="18" charset="0"/>
              </a:rPr>
              <a:t>Objective: to advance towards bridge data standards through developing a bridge object data template and the guidance for requesting identifying the need for and requesting extensions to the standard, and secondly, building consensus, enthusiasm, and a sense of urgency for the industry to advance the use of digital models based on open standards</a:t>
            </a:r>
          </a:p>
          <a:p>
            <a:pPr lvl="0">
              <a:lnSpc>
                <a:spcPct val="100000"/>
              </a:lnSpc>
              <a:spcBef>
                <a:spcPts val="0"/>
              </a:spcBef>
              <a:spcAft>
                <a:spcPts val="200"/>
              </a:spcAft>
            </a:pPr>
            <a:endParaRPr lang="en-US" dirty="0">
              <a:solidFill>
                <a:srgbClr val="00000A"/>
              </a:solidFill>
              <a:latin typeface="+mn-lt"/>
              <a:ea typeface="Times New Roman" panose="02020603050405020304" pitchFamily="18" charset="0"/>
            </a:endParaRPr>
          </a:p>
          <a:p>
            <a:pPr marL="0" marR="0" indent="0">
              <a:lnSpc>
                <a:spcPts val="1200"/>
              </a:lnSpc>
              <a:spcBef>
                <a:spcPts val="0"/>
              </a:spcBef>
              <a:spcAft>
                <a:spcPts val="200"/>
              </a:spcAft>
              <a:buNone/>
            </a:pPr>
            <a:endParaRPr lang="en-US" b="1" u="sng" cap="all" dirty="0">
              <a:solidFill>
                <a:schemeClr val="tx1"/>
              </a:solidFill>
              <a:latin typeface="+mn-lt"/>
              <a:ea typeface="Times New Roman" panose="02020603050405020304" pitchFamily="18" charset="0"/>
              <a:cs typeface="Times New Roman" panose="02020603050405020304" pitchFamily="18" charset="0"/>
            </a:endParaRPr>
          </a:p>
        </p:txBody>
      </p:sp>
      <p:sp>
        <p:nvSpPr>
          <p:cNvPr id="2" name="Title 1"/>
          <p:cNvSpPr>
            <a:spLocks noGrp="1"/>
          </p:cNvSpPr>
          <p:nvPr>
            <p:ph type="title" idx="4294967295"/>
          </p:nvPr>
        </p:nvSpPr>
        <p:spPr>
          <a:xfrm>
            <a:off x="1278336" y="130796"/>
            <a:ext cx="7316787" cy="1152525"/>
          </a:xfrm>
        </p:spPr>
        <p:txBody>
          <a:bodyPr vert="horz" lIns="91440" tIns="45720" rIns="91440" bIns="45720" rtlCol="0" anchor="ctr">
            <a:normAutofit/>
          </a:bodyPr>
          <a:lstStyle/>
          <a:p>
            <a:r>
              <a:rPr lang="en-US" dirty="0"/>
              <a:t>Task D:  Industry Outreach and Consensus </a:t>
            </a:r>
          </a:p>
        </p:txBody>
      </p:sp>
      <p:sp>
        <p:nvSpPr>
          <p:cNvPr id="6" name="TextBox 5"/>
          <p:cNvSpPr txBox="1"/>
          <p:nvPr/>
        </p:nvSpPr>
        <p:spPr>
          <a:xfrm>
            <a:off x="1387124" y="3465513"/>
            <a:ext cx="3981288" cy="2795637"/>
          </a:xfrm>
          <a:prstGeom prst="rect">
            <a:avLst/>
          </a:prstGeom>
          <a:noFill/>
        </p:spPr>
        <p:txBody>
          <a:bodyPr wrap="square" rtlCol="0">
            <a:spAutoFit/>
          </a:bodyPr>
          <a:lstStyle/>
          <a:p>
            <a:pPr>
              <a:lnSpc>
                <a:spcPts val="1200"/>
              </a:lnSpc>
              <a:spcAft>
                <a:spcPts val="200"/>
              </a:spcAft>
            </a:pPr>
            <a:r>
              <a:rPr lang="en-US" b="1" u="sng" cap="all" dirty="0">
                <a:solidFill>
                  <a:srgbClr val="F9423A"/>
                </a:solidFill>
                <a:ea typeface="Times New Roman" panose="02020603050405020304" pitchFamily="18" charset="0"/>
                <a:cs typeface="Times New Roman" panose="02020603050405020304" pitchFamily="18" charset="0"/>
              </a:rPr>
              <a:t>APPROACH </a:t>
            </a:r>
          </a:p>
          <a:p>
            <a:pPr>
              <a:lnSpc>
                <a:spcPts val="1200"/>
              </a:lnSpc>
              <a:spcAft>
                <a:spcPts val="200"/>
              </a:spcAft>
            </a:pPr>
            <a:r>
              <a:rPr lang="en-US" cap="all" dirty="0">
                <a:ea typeface="Times New Roman" panose="02020603050405020304" pitchFamily="18" charset="0"/>
                <a:cs typeface="Times New Roman" panose="02020603050405020304" pitchFamily="18" charset="0"/>
              </a:rPr>
              <a:t> </a:t>
            </a:r>
            <a:endParaRPr lang="en-US" b="1" u="sng" cap="all" dirty="0">
              <a:solidFill>
                <a:srgbClr val="F9423A"/>
              </a:solidFill>
              <a:ea typeface="Times New Roman" panose="02020603050405020304" pitchFamily="18" charset="0"/>
              <a:cs typeface="Times New Roman" panose="02020603050405020304" pitchFamily="18" charset="0"/>
            </a:endParaRPr>
          </a:p>
          <a:p>
            <a:pPr marL="285750" indent="-285750">
              <a:lnSpc>
                <a:spcPct val="100000"/>
              </a:lnSpc>
              <a:spcBef>
                <a:spcPts val="0"/>
              </a:spcBef>
              <a:spcAft>
                <a:spcPts val="200"/>
              </a:spcAft>
              <a:buFont typeface="Arial" panose="020B0604020202020204" pitchFamily="34" charset="0"/>
              <a:buChar char="•"/>
            </a:pPr>
            <a:r>
              <a:rPr lang="en-US" dirty="0">
                <a:ea typeface="Times New Roman" panose="02020603050405020304" pitchFamily="18" charset="0"/>
                <a:cs typeface="Times New Roman" panose="02020603050405020304" pitchFamily="18" charset="0"/>
              </a:rPr>
              <a:t>Engage Technical Working Group formed in Task A to help develop material </a:t>
            </a:r>
          </a:p>
          <a:p>
            <a:pPr marL="285750" indent="-285750">
              <a:lnSpc>
                <a:spcPct val="100000"/>
              </a:lnSpc>
              <a:spcBef>
                <a:spcPts val="0"/>
              </a:spcBef>
              <a:spcAft>
                <a:spcPts val="2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a:p>
            <a:pPr marL="285750" indent="-285750">
              <a:lnSpc>
                <a:spcPct val="100000"/>
              </a:lnSpc>
              <a:spcBef>
                <a:spcPts val="0"/>
              </a:spcBef>
              <a:spcAft>
                <a:spcPts val="200"/>
              </a:spcAft>
              <a:buFont typeface="Arial" panose="020B0604020202020204" pitchFamily="34" charset="0"/>
              <a:buChar char="•"/>
            </a:pPr>
            <a:r>
              <a:rPr lang="en-US" dirty="0">
                <a:ea typeface="Times New Roman" panose="02020603050405020304" pitchFamily="18" charset="0"/>
                <a:cs typeface="Times New Roman" panose="02020603050405020304" pitchFamily="18" charset="0"/>
              </a:rPr>
              <a:t>Workshops and presentations</a:t>
            </a:r>
          </a:p>
          <a:p>
            <a:pPr marL="742950" lvl="1" indent="-285750">
              <a:spcAft>
                <a:spcPts val="200"/>
              </a:spcAft>
              <a:buFont typeface="Arial" panose="020B0604020202020204" pitchFamily="34" charset="0"/>
              <a:buChar char="•"/>
            </a:pPr>
            <a:r>
              <a:rPr lang="en-US" dirty="0">
                <a:ea typeface="Times New Roman" panose="02020603050405020304" pitchFamily="18" charset="0"/>
                <a:cs typeface="Times New Roman" panose="02020603050405020304" pitchFamily="18" charset="0"/>
              </a:rPr>
              <a:t>2 Webinars – Tasks A &amp; B</a:t>
            </a:r>
          </a:p>
          <a:p>
            <a:pPr marL="742950" lvl="1" indent="-285750">
              <a:spcAft>
                <a:spcPts val="200"/>
              </a:spcAft>
              <a:buFont typeface="Arial" panose="020B0604020202020204" pitchFamily="34" charset="0"/>
              <a:buChar char="•"/>
            </a:pPr>
            <a:r>
              <a:rPr lang="en-US" dirty="0">
                <a:ea typeface="Times New Roman" panose="02020603050405020304" pitchFamily="18" charset="0"/>
                <a:cs typeface="Times New Roman" panose="02020603050405020304" pitchFamily="18" charset="0"/>
              </a:rPr>
              <a:t>1 Final Webinar</a:t>
            </a:r>
          </a:p>
          <a:p>
            <a:pPr lvl="0">
              <a:spcAft>
                <a:spcPts val="200"/>
              </a:spcAft>
            </a:pPr>
            <a:r>
              <a:rPr lang="en-US" dirty="0">
                <a:solidFill>
                  <a:srgbClr val="00000A"/>
                </a:solidFill>
                <a:ea typeface="Times New Roman" panose="02020603050405020304" pitchFamily="18" charset="0"/>
              </a:rPr>
              <a:t> </a:t>
            </a:r>
            <a:endParaRPr lang="en-US" dirty="0">
              <a:ea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2"/>
          <a:stretch>
            <a:fillRect/>
          </a:stretch>
        </p:blipFill>
        <p:spPr>
          <a:xfrm>
            <a:off x="5368412" y="3261147"/>
            <a:ext cx="3391681" cy="2931529"/>
          </a:xfrm>
          <a:prstGeom prst="rect">
            <a:avLst/>
          </a:prstGeom>
        </p:spPr>
      </p:pic>
    </p:spTree>
    <p:extLst>
      <p:ext uri="{BB962C8B-B14F-4D97-AF65-F5344CB8AC3E}">
        <p14:creationId xmlns:p14="http://schemas.microsoft.com/office/powerpoint/2010/main" val="40537801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114828C-5D78-9B49-B11B-F71E2B02E95C}" type="slidenum">
              <a:rPr lang="en-US" smtClean="0"/>
              <a:pPr/>
              <a:t>21</a:t>
            </a:fld>
            <a:endParaRPr lang="en-US" dirty="0"/>
          </a:p>
        </p:txBody>
      </p:sp>
      <p:sp>
        <p:nvSpPr>
          <p:cNvPr id="7" name="Content Placeholder 6"/>
          <p:cNvSpPr>
            <a:spLocks noGrp="1"/>
          </p:cNvSpPr>
          <p:nvPr>
            <p:ph sz="quarter" idx="13"/>
          </p:nvPr>
        </p:nvSpPr>
        <p:spPr>
          <a:xfrm>
            <a:off x="1656160" y="926360"/>
            <a:ext cx="6938963" cy="4955071"/>
          </a:xfrm>
        </p:spPr>
        <p:txBody>
          <a:bodyPr>
            <a:normAutofit/>
          </a:bodyPr>
          <a:lstStyle/>
          <a:p>
            <a:r>
              <a:rPr lang="en-US" dirty="0">
                <a:solidFill>
                  <a:srgbClr val="000000"/>
                </a:solidFill>
                <a:latin typeface="+mn-lt"/>
              </a:rPr>
              <a:t>Describe data requirements for objects</a:t>
            </a:r>
          </a:p>
          <a:p>
            <a:r>
              <a:rPr lang="en-US" dirty="0">
                <a:solidFill>
                  <a:srgbClr val="000000"/>
                </a:solidFill>
                <a:latin typeface="+mn-lt"/>
              </a:rPr>
              <a:t>Physical objects needed for project delivery</a:t>
            </a:r>
          </a:p>
          <a:p>
            <a:r>
              <a:rPr lang="en-US" dirty="0">
                <a:solidFill>
                  <a:srgbClr val="000000"/>
                </a:solidFill>
                <a:latin typeface="+mn-lt"/>
              </a:rPr>
              <a:t>Focused on object components and data needed to be exchanged</a:t>
            </a:r>
          </a:p>
          <a:p>
            <a:r>
              <a:rPr lang="en-US" dirty="0">
                <a:solidFill>
                  <a:srgbClr val="000000"/>
                </a:solidFill>
                <a:latin typeface="+mn-lt"/>
              </a:rPr>
              <a:t>Communication between industry and software</a:t>
            </a:r>
          </a:p>
          <a:p>
            <a:pPr>
              <a:buFontTx/>
              <a:buChar char="-"/>
            </a:pPr>
            <a:endParaRPr lang="en-US" dirty="0"/>
          </a:p>
        </p:txBody>
      </p:sp>
      <p:sp>
        <p:nvSpPr>
          <p:cNvPr id="2" name="Title 1"/>
          <p:cNvSpPr>
            <a:spLocks noGrp="1"/>
          </p:cNvSpPr>
          <p:nvPr>
            <p:ph type="title" idx="4294967295"/>
          </p:nvPr>
        </p:nvSpPr>
        <p:spPr>
          <a:xfrm>
            <a:off x="1481293" y="310392"/>
            <a:ext cx="7113830" cy="792162"/>
          </a:xfrm>
        </p:spPr>
        <p:txBody>
          <a:bodyPr vert="horz" lIns="91440" tIns="45720" rIns="91440" bIns="45720" rtlCol="0" anchor="ctr">
            <a:normAutofit/>
          </a:bodyPr>
          <a:lstStyle/>
          <a:p>
            <a:r>
              <a:rPr lang="en-US" dirty="0"/>
              <a:t>BIM Object Definition Template</a:t>
            </a:r>
          </a:p>
        </p:txBody>
      </p:sp>
      <p:pic>
        <p:nvPicPr>
          <p:cNvPr id="9" name="Picture 8">
            <a:extLst/>
          </p:cNvPr>
          <p:cNvPicPr>
            <a:picLocks noChangeAspect="1"/>
          </p:cNvPicPr>
          <p:nvPr/>
        </p:nvPicPr>
        <p:blipFill>
          <a:blip r:embed="rId3"/>
          <a:stretch>
            <a:fillRect/>
          </a:stretch>
        </p:blipFill>
        <p:spPr>
          <a:xfrm>
            <a:off x="2781300" y="2589243"/>
            <a:ext cx="3936921" cy="2214518"/>
          </a:xfrm>
          <a:prstGeom prst="rect">
            <a:avLst/>
          </a:prstGeom>
        </p:spPr>
      </p:pic>
      <p:pic>
        <p:nvPicPr>
          <p:cNvPr id="3" name="Picture 2"/>
          <p:cNvPicPr>
            <a:picLocks noChangeAspect="1"/>
          </p:cNvPicPr>
          <p:nvPr/>
        </p:nvPicPr>
        <p:blipFill rotWithShape="1">
          <a:blip r:embed="rId4"/>
          <a:srcRect b="22421"/>
          <a:stretch/>
        </p:blipFill>
        <p:spPr>
          <a:xfrm>
            <a:off x="852423" y="4686304"/>
            <a:ext cx="8291577" cy="2171696"/>
          </a:xfrm>
          <a:prstGeom prst="rect">
            <a:avLst/>
          </a:prstGeom>
        </p:spPr>
      </p:pic>
    </p:spTree>
    <p:extLst>
      <p:ext uri="{BB962C8B-B14F-4D97-AF65-F5344CB8AC3E}">
        <p14:creationId xmlns:p14="http://schemas.microsoft.com/office/powerpoint/2010/main" val="28031271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114828C-5D78-9B49-B11B-F71E2B02E95C}" type="slidenum">
              <a:rPr lang="en-US" smtClean="0"/>
              <a:pPr/>
              <a:t>22</a:t>
            </a:fld>
            <a:endParaRPr lang="en-US" dirty="0"/>
          </a:p>
        </p:txBody>
      </p:sp>
      <p:grpSp>
        <p:nvGrpSpPr>
          <p:cNvPr id="4" name="Group 3"/>
          <p:cNvGrpSpPr/>
          <p:nvPr/>
        </p:nvGrpSpPr>
        <p:grpSpPr>
          <a:xfrm>
            <a:off x="1519903" y="1880737"/>
            <a:ext cx="7411242" cy="3817252"/>
            <a:chOff x="550336" y="2345267"/>
            <a:chExt cx="8051800" cy="3817254"/>
          </a:xfrm>
        </p:grpSpPr>
        <p:grpSp>
          <p:nvGrpSpPr>
            <p:cNvPr id="5" name="Group 4"/>
            <p:cNvGrpSpPr/>
            <p:nvPr/>
          </p:nvGrpSpPr>
          <p:grpSpPr>
            <a:xfrm>
              <a:off x="550336" y="3474382"/>
              <a:ext cx="1680434" cy="2688139"/>
              <a:chOff x="1205895" y="2663239"/>
              <a:chExt cx="1392343" cy="2527166"/>
            </a:xfrm>
          </p:grpSpPr>
          <p:sp>
            <p:nvSpPr>
              <p:cNvPr id="26" name="Freeform 217"/>
              <p:cNvSpPr/>
              <p:nvPr/>
            </p:nvSpPr>
            <p:spPr>
              <a:xfrm>
                <a:off x="1902068" y="4052483"/>
                <a:ext cx="7541" cy="829472"/>
              </a:xfrm>
              <a:custGeom>
                <a:avLst/>
                <a:gdLst/>
                <a:ahLst/>
                <a:cxnLst/>
                <a:rect l="0" t="0" r="0" b="0"/>
                <a:pathLst>
                  <a:path w="7541" h="829472" fill="none">
                    <a:moveTo>
                      <a:pt x="0" y="0"/>
                    </a:moveTo>
                    <a:lnTo>
                      <a:pt x="0" y="829472"/>
                    </a:lnTo>
                  </a:path>
                </a:pathLst>
              </a:custGeom>
              <a:solidFill>
                <a:srgbClr val="98C366"/>
              </a:solidFill>
              <a:ln w="7600" cap="flat">
                <a:solidFill>
                  <a:srgbClr val="B22600">
                    <a:lumMod val="50000"/>
                  </a:srgbClr>
                </a:solidFill>
                <a:bevel/>
              </a:ln>
            </p:spPr>
          </p:sp>
          <p:sp>
            <p:nvSpPr>
              <p:cNvPr id="27" name="Freeform 213"/>
              <p:cNvSpPr/>
              <p:nvPr/>
            </p:nvSpPr>
            <p:spPr>
              <a:xfrm>
                <a:off x="1253023" y="4846548"/>
                <a:ext cx="1298088" cy="343857"/>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B22600"/>
              </a:solidFill>
              <a:ln w="7600" cap="flat">
                <a:noFill/>
                <a:bevel/>
              </a:ln>
            </p:spPr>
            <p:txBody>
              <a:bodyPr wrap="squar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dirty="0">
                    <a:ln>
                      <a:noFill/>
                    </a:ln>
                    <a:solidFill>
                      <a:prstClr val="white"/>
                    </a:solidFill>
                    <a:effectLst/>
                    <a:uLnTx/>
                    <a:uFillTx/>
                    <a:latin typeface="Century Gothic" panose="020B0502020202020204" pitchFamily="34" charset="0"/>
                  </a:rPr>
                  <a:t>Task A</a:t>
                </a:r>
              </a:p>
            </p:txBody>
          </p:sp>
          <p:sp>
            <p:nvSpPr>
              <p:cNvPr id="28" name="Freeform 214"/>
              <p:cNvSpPr/>
              <p:nvPr/>
            </p:nvSpPr>
            <p:spPr>
              <a:xfrm>
                <a:off x="1205895" y="2663239"/>
                <a:ext cx="1392343" cy="1392343"/>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18606 w 1392343"/>
                  <a:gd name="rtt" fmla="*/ 104322 h 1392343"/>
                  <a:gd name="rtr" fmla="*/ 1368382 w 1392343"/>
                  <a:gd name="rtb" fmla="*/ 850847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B22600"/>
              </a:solidFill>
              <a:ln w="7600" cap="flat">
                <a:noFill/>
                <a:bevel/>
              </a:ln>
            </p:spPr>
            <p:txBody>
              <a:bodyPr wrap="square" lIns="0" tIns="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Contract Language</a:t>
                </a:r>
                <a:endParaRPr kumimoji="0" sz="16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29" name="Freeform 148"/>
              <p:cNvSpPr/>
              <p:nvPr/>
            </p:nvSpPr>
            <p:spPr>
              <a:xfrm>
                <a:off x="1736637" y="3724698"/>
                <a:ext cx="330860" cy="330860"/>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5"/>
                      <a:pt x="74065" y="0"/>
                      <a:pt x="165430" y="0"/>
                    </a:cubicBezTo>
                    <a:cubicBezTo>
                      <a:pt x="256794" y="0"/>
                      <a:pt x="330860" y="74065"/>
                      <a:pt x="330860" y="165430"/>
                    </a:cubicBezTo>
                    <a:cubicBezTo>
                      <a:pt x="330860" y="256794"/>
                      <a:pt x="256794" y="330860"/>
                      <a:pt x="165430" y="330860"/>
                    </a:cubicBezTo>
                    <a:cubicBezTo>
                      <a:pt x="74065" y="330860"/>
                      <a:pt x="0" y="256794"/>
                      <a:pt x="0" y="165430"/>
                    </a:cubicBezTo>
                    <a:close/>
                    <a:moveTo>
                      <a:pt x="165430" y="309287"/>
                    </a:moveTo>
                    <a:cubicBezTo>
                      <a:pt x="210776" y="309287"/>
                      <a:pt x="247537" y="272527"/>
                      <a:pt x="247537" y="227180"/>
                    </a:cubicBezTo>
                    <a:cubicBezTo>
                      <a:pt x="247537" y="181835"/>
                      <a:pt x="210776" y="145074"/>
                      <a:pt x="165430" y="145074"/>
                    </a:cubicBezTo>
                    <a:cubicBezTo>
                      <a:pt x="120084" y="145074"/>
                      <a:pt x="83323" y="181835"/>
                      <a:pt x="83323" y="227180"/>
                    </a:cubicBezTo>
                    <a:cubicBezTo>
                      <a:pt x="83323" y="272527"/>
                      <a:pt x="120084" y="309287"/>
                      <a:pt x="165430" y="309287"/>
                    </a:cubicBezTo>
                    <a:close/>
                  </a:path>
                </a:pathLst>
              </a:custGeom>
              <a:solidFill>
                <a:srgbClr val="B22600"/>
              </a:solidFill>
              <a:ln w="7600" cap="flat">
                <a:noFill/>
                <a:bevel/>
              </a:ln>
            </p:spPr>
          </p:sp>
        </p:grpSp>
        <p:grpSp>
          <p:nvGrpSpPr>
            <p:cNvPr id="6" name="Group 5"/>
            <p:cNvGrpSpPr/>
            <p:nvPr/>
          </p:nvGrpSpPr>
          <p:grpSpPr>
            <a:xfrm>
              <a:off x="2143183" y="2345267"/>
              <a:ext cx="1680434" cy="3817254"/>
              <a:chOff x="2525666" y="1601739"/>
              <a:chExt cx="1392343" cy="3588666"/>
            </a:xfrm>
          </p:grpSpPr>
          <p:sp>
            <p:nvSpPr>
              <p:cNvPr id="22" name="Freeform 221"/>
              <p:cNvSpPr/>
              <p:nvPr/>
            </p:nvSpPr>
            <p:spPr>
              <a:xfrm>
                <a:off x="3221838" y="2994096"/>
                <a:ext cx="7541" cy="1880149"/>
              </a:xfrm>
              <a:custGeom>
                <a:avLst/>
                <a:gdLst/>
                <a:ahLst/>
                <a:cxnLst/>
                <a:rect l="0" t="0" r="0" b="0"/>
                <a:pathLst>
                  <a:path w="7541" h="1880149" fill="none">
                    <a:moveTo>
                      <a:pt x="0" y="0"/>
                    </a:moveTo>
                    <a:lnTo>
                      <a:pt x="0" y="1880149"/>
                    </a:lnTo>
                  </a:path>
                </a:pathLst>
              </a:custGeom>
              <a:solidFill>
                <a:srgbClr val="7BB30D"/>
              </a:solidFill>
              <a:ln w="7600" cap="flat">
                <a:solidFill>
                  <a:srgbClr val="B22600">
                    <a:lumMod val="50000"/>
                  </a:srgbClr>
                </a:solidFill>
                <a:bevel/>
              </a:ln>
            </p:spPr>
          </p:sp>
          <p:sp>
            <p:nvSpPr>
              <p:cNvPr id="23" name="Freeform 192"/>
              <p:cNvSpPr/>
              <p:nvPr/>
            </p:nvSpPr>
            <p:spPr>
              <a:xfrm>
                <a:off x="2572793" y="4846548"/>
                <a:ext cx="1298088" cy="343857"/>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B22600">
                  <a:lumMod val="75000"/>
                </a:srgbClr>
              </a:solidFill>
              <a:ln w="7600" cap="flat">
                <a:noFill/>
                <a:bevel/>
              </a:ln>
            </p:spPr>
            <p:txBody>
              <a:bodyPr wrap="squar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dirty="0">
                    <a:ln>
                      <a:noFill/>
                    </a:ln>
                    <a:solidFill>
                      <a:prstClr val="white"/>
                    </a:solidFill>
                    <a:effectLst/>
                    <a:uLnTx/>
                    <a:uFillTx/>
                    <a:latin typeface="Century Gothic" panose="020B0502020202020204" pitchFamily="34" charset="0"/>
                  </a:rPr>
                  <a:t>Task B</a:t>
                </a:r>
              </a:p>
            </p:txBody>
          </p:sp>
          <p:sp>
            <p:nvSpPr>
              <p:cNvPr id="24" name="Freeform 218"/>
              <p:cNvSpPr/>
              <p:nvPr/>
            </p:nvSpPr>
            <p:spPr>
              <a:xfrm>
                <a:off x="2525666" y="1601739"/>
                <a:ext cx="1392343" cy="1392343"/>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63715 w 1392343"/>
                  <a:gd name="rtt" fmla="*/ 113110 h 1392343"/>
                  <a:gd name="rtr" fmla="*/ 1345623 w 1392343"/>
                  <a:gd name="rtb" fmla="*/ 859634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B22600">
                  <a:lumMod val="75000"/>
                </a:srgbClr>
              </a:solidFill>
              <a:ln w="7600" cap="flat">
                <a:noFill/>
                <a:bevel/>
              </a:ln>
            </p:spPr>
            <p:txBody>
              <a:bodyPr wrap="square" lIns="0" tIns="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Data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Exchange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Utility</a:t>
                </a:r>
                <a:endParaRPr kumimoji="0" sz="16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25" name="Freeform 150"/>
              <p:cNvSpPr/>
              <p:nvPr/>
            </p:nvSpPr>
            <p:spPr>
              <a:xfrm>
                <a:off x="3056407" y="2663275"/>
                <a:ext cx="330860" cy="330860"/>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09211"/>
                    </a:moveTo>
                    <a:cubicBezTo>
                      <a:pt x="210775" y="309211"/>
                      <a:pt x="247537" y="272451"/>
                      <a:pt x="247537" y="227105"/>
                    </a:cubicBezTo>
                    <a:cubicBezTo>
                      <a:pt x="247537" y="181759"/>
                      <a:pt x="210775" y="144997"/>
                      <a:pt x="165430" y="144997"/>
                    </a:cubicBezTo>
                    <a:cubicBezTo>
                      <a:pt x="120083" y="144997"/>
                      <a:pt x="83323" y="181759"/>
                      <a:pt x="83323" y="227105"/>
                    </a:cubicBezTo>
                    <a:cubicBezTo>
                      <a:pt x="83323" y="272451"/>
                      <a:pt x="120083" y="309211"/>
                      <a:pt x="165430" y="309211"/>
                    </a:cubicBezTo>
                    <a:close/>
                  </a:path>
                </a:pathLst>
              </a:custGeom>
              <a:solidFill>
                <a:srgbClr val="B22600">
                  <a:lumMod val="75000"/>
                </a:srgbClr>
              </a:solidFill>
              <a:ln w="7600" cap="flat">
                <a:noFill/>
                <a:bevel/>
              </a:ln>
            </p:spPr>
          </p:sp>
        </p:grpSp>
        <p:grpSp>
          <p:nvGrpSpPr>
            <p:cNvPr id="7" name="Group 6"/>
            <p:cNvGrpSpPr/>
            <p:nvPr/>
          </p:nvGrpSpPr>
          <p:grpSpPr>
            <a:xfrm>
              <a:off x="3736019" y="3451365"/>
              <a:ext cx="1680434" cy="2711155"/>
              <a:chOff x="3845429" y="2641602"/>
              <a:chExt cx="1392343" cy="2548803"/>
            </a:xfrm>
          </p:grpSpPr>
          <p:sp>
            <p:nvSpPr>
              <p:cNvPr id="18" name="Freeform 199"/>
              <p:cNvSpPr/>
              <p:nvPr/>
            </p:nvSpPr>
            <p:spPr>
              <a:xfrm>
                <a:off x="4537830" y="4022319"/>
                <a:ext cx="7541" cy="874570"/>
              </a:xfrm>
              <a:custGeom>
                <a:avLst/>
                <a:gdLst/>
                <a:ahLst/>
                <a:cxnLst/>
                <a:rect l="0" t="0" r="0" b="0"/>
                <a:pathLst>
                  <a:path w="7541" h="874570" fill="none">
                    <a:moveTo>
                      <a:pt x="0" y="0"/>
                    </a:moveTo>
                    <a:lnTo>
                      <a:pt x="0" y="874570"/>
                    </a:lnTo>
                  </a:path>
                </a:pathLst>
              </a:custGeom>
              <a:solidFill>
                <a:srgbClr val="98C366"/>
              </a:solidFill>
              <a:ln w="7600" cap="flat">
                <a:solidFill>
                  <a:srgbClr val="B22600">
                    <a:lumMod val="50000"/>
                  </a:srgbClr>
                </a:solidFill>
                <a:bevel/>
              </a:ln>
            </p:spPr>
          </p:sp>
          <p:sp>
            <p:nvSpPr>
              <p:cNvPr id="19" name="Freeform 193"/>
              <p:cNvSpPr/>
              <p:nvPr/>
            </p:nvSpPr>
            <p:spPr>
              <a:xfrm>
                <a:off x="3892556" y="4846548"/>
                <a:ext cx="1298088" cy="343857"/>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B22600"/>
              </a:solidFill>
              <a:ln w="7600" cap="flat">
                <a:noFill/>
                <a:bevel/>
              </a:ln>
            </p:spPr>
            <p:txBody>
              <a:bodyPr wrap="squar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dirty="0">
                    <a:ln>
                      <a:noFill/>
                    </a:ln>
                    <a:solidFill>
                      <a:prstClr val="white"/>
                    </a:solidFill>
                    <a:effectLst/>
                    <a:uLnTx/>
                    <a:uFillTx/>
                    <a:latin typeface="Century Gothic" panose="020B0502020202020204" pitchFamily="34" charset="0"/>
                  </a:rPr>
                  <a:t>Task C</a:t>
                </a:r>
              </a:p>
            </p:txBody>
          </p:sp>
          <p:sp>
            <p:nvSpPr>
              <p:cNvPr id="20" name="Freeform 196"/>
              <p:cNvSpPr/>
              <p:nvPr/>
            </p:nvSpPr>
            <p:spPr>
              <a:xfrm>
                <a:off x="3845429" y="2641602"/>
                <a:ext cx="1392343" cy="1392343"/>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25874 w 1392343"/>
                  <a:gd name="rtt" fmla="*/ 123174 h 1392343"/>
                  <a:gd name="rtr" fmla="*/ 1345485 w 1392343"/>
                  <a:gd name="rtb" fmla="*/ 869698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B22600"/>
              </a:solidFill>
              <a:ln w="7600" cap="flat">
                <a:noFill/>
                <a:bevel/>
              </a:ln>
            </p:spPr>
            <p:txBody>
              <a:bodyPr wrap="square" lIns="0" tIns="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Case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Study</a:t>
                </a:r>
                <a:endParaRPr kumimoji="0" sz="16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21" name="Freeform 153"/>
              <p:cNvSpPr/>
              <p:nvPr/>
            </p:nvSpPr>
            <p:spPr>
              <a:xfrm>
                <a:off x="4376170" y="3703130"/>
                <a:ext cx="330860" cy="330860"/>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16767"/>
                    </a:moveTo>
                    <a:cubicBezTo>
                      <a:pt x="210775" y="316767"/>
                      <a:pt x="247537" y="280006"/>
                      <a:pt x="247537" y="234661"/>
                    </a:cubicBezTo>
                    <a:cubicBezTo>
                      <a:pt x="247537" y="189314"/>
                      <a:pt x="210775" y="152553"/>
                      <a:pt x="165430" y="152553"/>
                    </a:cubicBezTo>
                    <a:cubicBezTo>
                      <a:pt x="120083" y="152553"/>
                      <a:pt x="83323" y="189314"/>
                      <a:pt x="83323" y="234661"/>
                    </a:cubicBezTo>
                    <a:cubicBezTo>
                      <a:pt x="83323" y="280006"/>
                      <a:pt x="120083" y="316767"/>
                      <a:pt x="165430" y="316767"/>
                    </a:cubicBezTo>
                    <a:close/>
                  </a:path>
                </a:pathLst>
              </a:custGeom>
              <a:solidFill>
                <a:srgbClr val="B22600"/>
              </a:solidFill>
              <a:ln w="7600" cap="flat">
                <a:noFill/>
                <a:bevel/>
              </a:ln>
            </p:spPr>
          </p:sp>
        </p:grpSp>
        <p:grpSp>
          <p:nvGrpSpPr>
            <p:cNvPr id="8" name="Group 7"/>
            <p:cNvGrpSpPr/>
            <p:nvPr/>
          </p:nvGrpSpPr>
          <p:grpSpPr>
            <a:xfrm>
              <a:off x="5328865" y="2345267"/>
              <a:ext cx="1680434" cy="3817254"/>
              <a:chOff x="5165199" y="1601739"/>
              <a:chExt cx="1392343" cy="3588666"/>
            </a:xfrm>
          </p:grpSpPr>
          <p:sp>
            <p:nvSpPr>
              <p:cNvPr id="14" name="Freeform 207"/>
              <p:cNvSpPr/>
              <p:nvPr/>
            </p:nvSpPr>
            <p:spPr>
              <a:xfrm>
                <a:off x="5861371" y="2994088"/>
                <a:ext cx="7541" cy="1861301"/>
              </a:xfrm>
              <a:custGeom>
                <a:avLst/>
                <a:gdLst/>
                <a:ahLst/>
                <a:cxnLst/>
                <a:rect l="0" t="0" r="0" b="0"/>
                <a:pathLst>
                  <a:path w="7541" h="1861301" fill="none">
                    <a:moveTo>
                      <a:pt x="0" y="0"/>
                    </a:moveTo>
                    <a:lnTo>
                      <a:pt x="0" y="1861301"/>
                    </a:lnTo>
                  </a:path>
                </a:pathLst>
              </a:custGeom>
              <a:solidFill>
                <a:srgbClr val="7BB30D"/>
              </a:solidFill>
              <a:ln w="7600" cap="flat">
                <a:solidFill>
                  <a:srgbClr val="B22600">
                    <a:lumMod val="50000"/>
                  </a:srgbClr>
                </a:solidFill>
                <a:bevel/>
              </a:ln>
            </p:spPr>
          </p:sp>
          <p:sp>
            <p:nvSpPr>
              <p:cNvPr id="15" name="Freeform 194"/>
              <p:cNvSpPr/>
              <p:nvPr/>
            </p:nvSpPr>
            <p:spPr>
              <a:xfrm>
                <a:off x="5212327" y="4846548"/>
                <a:ext cx="1298088" cy="343857"/>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B22600">
                  <a:lumMod val="75000"/>
                </a:srgbClr>
              </a:solidFill>
              <a:ln w="7600" cap="flat">
                <a:noFill/>
                <a:bevel/>
              </a:ln>
            </p:spPr>
            <p:txBody>
              <a:bodyPr wrap="squar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a:ln>
                      <a:noFill/>
                    </a:ln>
                    <a:solidFill>
                      <a:prstClr val="white"/>
                    </a:solidFill>
                    <a:effectLst/>
                    <a:uLnTx/>
                    <a:uFillTx/>
                    <a:latin typeface="Century Gothic" panose="020B0502020202020204" pitchFamily="34" charset="0"/>
                  </a:rPr>
                  <a:t>Task D</a:t>
                </a:r>
              </a:p>
            </p:txBody>
          </p:sp>
          <p:sp>
            <p:nvSpPr>
              <p:cNvPr id="16" name="Freeform 204"/>
              <p:cNvSpPr/>
              <p:nvPr/>
            </p:nvSpPr>
            <p:spPr>
              <a:xfrm>
                <a:off x="5165199" y="1601739"/>
                <a:ext cx="1392343" cy="1392343"/>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25737 w 1392343"/>
                  <a:gd name="rtt" fmla="*/ 143272 h 1392343"/>
                  <a:gd name="rtr" fmla="*/ 1375513 w 1392343"/>
                  <a:gd name="rtb" fmla="*/ 897337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B22600">
                  <a:lumMod val="75000"/>
                </a:srgbClr>
              </a:solidFill>
              <a:ln w="7600" cap="flat">
                <a:noFill/>
                <a:bevel/>
              </a:ln>
            </p:spPr>
            <p:txBody>
              <a:bodyPr wrap="square" lIns="0" tIns="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Industry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Engagement</a:t>
                </a:r>
                <a:endParaRPr kumimoji="0" sz="16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17" name="Freeform 155"/>
              <p:cNvSpPr/>
              <p:nvPr/>
            </p:nvSpPr>
            <p:spPr>
              <a:xfrm>
                <a:off x="5695940" y="2663275"/>
                <a:ext cx="330860" cy="330860"/>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16752"/>
                    </a:moveTo>
                    <a:cubicBezTo>
                      <a:pt x="210775" y="316752"/>
                      <a:pt x="247537" y="279992"/>
                      <a:pt x="247537" y="234645"/>
                    </a:cubicBezTo>
                    <a:cubicBezTo>
                      <a:pt x="247537" y="189299"/>
                      <a:pt x="210775" y="152538"/>
                      <a:pt x="165430" y="152538"/>
                    </a:cubicBezTo>
                    <a:cubicBezTo>
                      <a:pt x="120083" y="152538"/>
                      <a:pt x="83323" y="189299"/>
                      <a:pt x="83323" y="234645"/>
                    </a:cubicBezTo>
                    <a:cubicBezTo>
                      <a:pt x="83323" y="279992"/>
                      <a:pt x="120083" y="316752"/>
                      <a:pt x="165430" y="316752"/>
                    </a:cubicBezTo>
                    <a:close/>
                  </a:path>
                </a:pathLst>
              </a:custGeom>
              <a:solidFill>
                <a:srgbClr val="B22600">
                  <a:lumMod val="75000"/>
                </a:srgbClr>
              </a:solidFill>
              <a:ln w="7600" cap="flat">
                <a:noFill/>
                <a:bevel/>
              </a:ln>
            </p:spPr>
          </p:sp>
        </p:grpSp>
        <p:grpSp>
          <p:nvGrpSpPr>
            <p:cNvPr id="9" name="Group 8"/>
            <p:cNvGrpSpPr/>
            <p:nvPr/>
          </p:nvGrpSpPr>
          <p:grpSpPr>
            <a:xfrm>
              <a:off x="6921702" y="3436362"/>
              <a:ext cx="1680434" cy="2726157"/>
              <a:chOff x="6484962" y="2627496"/>
              <a:chExt cx="1392343" cy="2562907"/>
            </a:xfrm>
          </p:grpSpPr>
          <p:sp>
            <p:nvSpPr>
              <p:cNvPr id="10" name="Freeform 203"/>
              <p:cNvSpPr/>
              <p:nvPr/>
            </p:nvSpPr>
            <p:spPr>
              <a:xfrm>
                <a:off x="7177363" y="4022319"/>
                <a:ext cx="7541" cy="829320"/>
              </a:xfrm>
              <a:custGeom>
                <a:avLst/>
                <a:gdLst/>
                <a:ahLst/>
                <a:cxnLst/>
                <a:rect l="0" t="0" r="0" b="0"/>
                <a:pathLst>
                  <a:path w="7541" h="829320" fill="none">
                    <a:moveTo>
                      <a:pt x="0" y="0"/>
                    </a:moveTo>
                    <a:lnTo>
                      <a:pt x="0" y="829320"/>
                    </a:lnTo>
                  </a:path>
                </a:pathLst>
              </a:custGeom>
              <a:solidFill>
                <a:srgbClr val="7BB30D"/>
              </a:solidFill>
              <a:ln w="7600" cap="flat">
                <a:solidFill>
                  <a:srgbClr val="B22600">
                    <a:lumMod val="50000"/>
                  </a:srgbClr>
                </a:solidFill>
                <a:bevel/>
              </a:ln>
            </p:spPr>
          </p:sp>
          <p:sp>
            <p:nvSpPr>
              <p:cNvPr id="11" name="Freeform 195"/>
              <p:cNvSpPr/>
              <p:nvPr/>
            </p:nvSpPr>
            <p:spPr>
              <a:xfrm>
                <a:off x="6532089" y="4846546"/>
                <a:ext cx="1298088" cy="343857"/>
              </a:xfrm>
              <a:custGeom>
                <a:avLst/>
                <a:gdLst/>
                <a:ahLst/>
                <a:cxnLst/>
                <a:rect l="l" t="t" r="r" b="b"/>
                <a:pathLst>
                  <a:path w="1298088" h="250273">
                    <a:moveTo>
                      <a:pt x="0" y="3100"/>
                    </a:moveTo>
                    <a:lnTo>
                      <a:pt x="118801" y="132287"/>
                    </a:lnTo>
                    <a:lnTo>
                      <a:pt x="0" y="250273"/>
                    </a:lnTo>
                    <a:lnTo>
                      <a:pt x="1181876" y="247464"/>
                    </a:lnTo>
                    <a:lnTo>
                      <a:pt x="1298088" y="125592"/>
                    </a:lnTo>
                    <a:lnTo>
                      <a:pt x="1181572" y="0"/>
                    </a:lnTo>
                    <a:lnTo>
                      <a:pt x="0" y="3100"/>
                    </a:lnTo>
                    <a:close/>
                  </a:path>
                </a:pathLst>
              </a:custGeom>
              <a:solidFill>
                <a:srgbClr val="B22600"/>
              </a:solidFill>
              <a:ln w="7600" cap="flat">
                <a:noFill/>
                <a:bevel/>
              </a:ln>
            </p:spPr>
            <p:txBody>
              <a:bodyPr wrap="squar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a:ln>
                      <a:noFill/>
                    </a:ln>
                    <a:solidFill>
                      <a:prstClr val="white"/>
                    </a:solidFill>
                    <a:effectLst/>
                    <a:uLnTx/>
                    <a:uFillTx/>
                    <a:latin typeface="Century Gothic" panose="020B0502020202020204" pitchFamily="34" charset="0"/>
                  </a:rPr>
                  <a:t>Task E</a:t>
                </a:r>
              </a:p>
            </p:txBody>
          </p:sp>
          <p:sp>
            <p:nvSpPr>
              <p:cNvPr id="12" name="Freeform 200"/>
              <p:cNvSpPr/>
              <p:nvPr/>
            </p:nvSpPr>
            <p:spPr>
              <a:xfrm>
                <a:off x="6484962" y="2627496"/>
                <a:ext cx="1392343" cy="1392343"/>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40682 w 1392343"/>
                  <a:gd name="rtt" fmla="*/ 138257 h 1392343"/>
                  <a:gd name="rtr" fmla="*/ 1360293 w 1392343"/>
                  <a:gd name="rtb" fmla="*/ 884781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B22600"/>
              </a:solidFill>
              <a:ln w="7600" cap="flat">
                <a:noFill/>
                <a:bevel/>
              </a:ln>
            </p:spPr>
            <p:txBody>
              <a:bodyPr wrap="square" lIns="0" tIns="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Final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Report</a:t>
                </a:r>
                <a:endParaRPr kumimoji="0" sz="16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13" name="Freeform 157"/>
              <p:cNvSpPr/>
              <p:nvPr/>
            </p:nvSpPr>
            <p:spPr>
              <a:xfrm>
                <a:off x="7015703" y="3689032"/>
                <a:ext cx="330860" cy="330860"/>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16752"/>
                    </a:moveTo>
                    <a:cubicBezTo>
                      <a:pt x="210775" y="316752"/>
                      <a:pt x="247537" y="279992"/>
                      <a:pt x="247537" y="234645"/>
                    </a:cubicBezTo>
                    <a:cubicBezTo>
                      <a:pt x="247537" y="189299"/>
                      <a:pt x="210775" y="152538"/>
                      <a:pt x="165430" y="152538"/>
                    </a:cubicBezTo>
                    <a:cubicBezTo>
                      <a:pt x="120083" y="152538"/>
                      <a:pt x="83323" y="189299"/>
                      <a:pt x="83323" y="234645"/>
                    </a:cubicBezTo>
                    <a:cubicBezTo>
                      <a:pt x="83323" y="279992"/>
                      <a:pt x="120083" y="316752"/>
                      <a:pt x="165430" y="316752"/>
                    </a:cubicBezTo>
                    <a:close/>
                  </a:path>
                </a:pathLst>
              </a:custGeom>
              <a:solidFill>
                <a:srgbClr val="B22600"/>
              </a:solidFill>
              <a:ln w="7600" cap="flat">
                <a:noFill/>
                <a:bevel/>
              </a:ln>
            </p:spPr>
          </p:sp>
        </p:grpSp>
      </p:grpSp>
      <p:sp>
        <p:nvSpPr>
          <p:cNvPr id="30" name="Title 1"/>
          <p:cNvSpPr txBox="1">
            <a:spLocks/>
          </p:cNvSpPr>
          <p:nvPr/>
        </p:nvSpPr>
        <p:spPr>
          <a:xfrm>
            <a:off x="1303067" y="284906"/>
            <a:ext cx="7316787" cy="77076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100" b="1" i="0" kern="1200">
                <a:solidFill>
                  <a:srgbClr val="FF4337"/>
                </a:solidFill>
                <a:latin typeface="Montserrat SemiBold" charset="0"/>
                <a:ea typeface="Montserrat SemiBold" charset="0"/>
                <a:cs typeface="Montserrat SemiBold" charset="0"/>
              </a:defRPr>
            </a:lvl1pPr>
          </a:lstStyle>
          <a:p>
            <a:r>
              <a:rPr lang="en-US" dirty="0"/>
              <a:t>Summary</a:t>
            </a:r>
          </a:p>
        </p:txBody>
      </p:sp>
      <p:pic>
        <p:nvPicPr>
          <p:cNvPr id="31" name="Picture 6" descr="Image result for fhwa logo transparent"/>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11861" y="350248"/>
            <a:ext cx="2575381" cy="64008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572257" y="2442210"/>
            <a:ext cx="1328259" cy="338554"/>
          </a:xfrm>
          <a:prstGeom prst="rect">
            <a:avLst/>
          </a:prstGeom>
          <a:noFill/>
          <a:ln w="12700">
            <a:solidFill>
              <a:srgbClr val="0070C0"/>
            </a:solidFill>
          </a:ln>
        </p:spPr>
        <p:txBody>
          <a:bodyPr wrap="square" rtlCol="0">
            <a:spAutoFit/>
          </a:bodyPr>
          <a:lstStyle/>
          <a:p>
            <a:r>
              <a:rPr lang="en-US" sz="1600" dirty="0">
                <a:solidFill>
                  <a:srgbClr val="0070C0"/>
                </a:solidFill>
                <a:effectLst>
                  <a:outerShdw blurRad="50800" dist="38100" dir="2700000" algn="tl" rotWithShape="0">
                    <a:prstClr val="black">
                      <a:alpha val="40000"/>
                    </a:prstClr>
                  </a:outerShdw>
                </a:effectLst>
              </a:rPr>
              <a:t>COMPLETE</a:t>
            </a:r>
          </a:p>
        </p:txBody>
      </p:sp>
      <p:sp>
        <p:nvSpPr>
          <p:cNvPr id="32" name="TextBox 31"/>
          <p:cNvSpPr txBox="1"/>
          <p:nvPr/>
        </p:nvSpPr>
        <p:spPr>
          <a:xfrm>
            <a:off x="3103654" y="1322507"/>
            <a:ext cx="1328259" cy="338554"/>
          </a:xfrm>
          <a:prstGeom prst="rect">
            <a:avLst/>
          </a:prstGeom>
          <a:noFill/>
          <a:ln w="12700">
            <a:solidFill>
              <a:srgbClr val="0070C0"/>
            </a:solidFill>
          </a:ln>
        </p:spPr>
        <p:txBody>
          <a:bodyPr wrap="square" rtlCol="0">
            <a:spAutoFit/>
          </a:bodyPr>
          <a:lstStyle/>
          <a:p>
            <a:r>
              <a:rPr lang="en-US" sz="1600" dirty="0">
                <a:solidFill>
                  <a:srgbClr val="0070C0"/>
                </a:solidFill>
                <a:effectLst>
                  <a:outerShdw blurRad="50800" dist="38100" dir="2700000" algn="tl" rotWithShape="0">
                    <a:prstClr val="black">
                      <a:alpha val="40000"/>
                    </a:prstClr>
                  </a:outerShdw>
                </a:effectLst>
              </a:rPr>
              <a:t>COMPLETE</a:t>
            </a:r>
          </a:p>
        </p:txBody>
      </p:sp>
      <p:sp>
        <p:nvSpPr>
          <p:cNvPr id="33" name="TextBox 32"/>
          <p:cNvSpPr txBox="1"/>
          <p:nvPr/>
        </p:nvSpPr>
        <p:spPr>
          <a:xfrm>
            <a:off x="4603356" y="2457599"/>
            <a:ext cx="1235957" cy="307777"/>
          </a:xfrm>
          <a:prstGeom prst="rect">
            <a:avLst/>
          </a:prstGeom>
          <a:noFill/>
          <a:ln w="12700">
            <a:solidFill>
              <a:srgbClr val="0070C0"/>
            </a:solidFill>
          </a:ln>
        </p:spPr>
        <p:txBody>
          <a:bodyPr wrap="square" rtlCol="0">
            <a:spAutoFit/>
          </a:bodyPr>
          <a:lstStyle/>
          <a:p>
            <a:r>
              <a:rPr lang="en-US" sz="1400" dirty="0">
                <a:solidFill>
                  <a:srgbClr val="0070C0"/>
                </a:solidFill>
                <a:effectLst>
                  <a:outerShdw blurRad="50800" dist="38100" dir="2700000" algn="tl" rotWithShape="0">
                    <a:prstClr val="black">
                      <a:alpha val="40000"/>
                    </a:prstClr>
                  </a:outerShdw>
                </a:effectLst>
              </a:rPr>
              <a:t>FINALIZING</a:t>
            </a:r>
          </a:p>
        </p:txBody>
      </p:sp>
      <p:sp>
        <p:nvSpPr>
          <p:cNvPr id="34" name="TextBox 33"/>
          <p:cNvSpPr txBox="1"/>
          <p:nvPr/>
        </p:nvSpPr>
        <p:spPr>
          <a:xfrm>
            <a:off x="6154924" y="1217676"/>
            <a:ext cx="1090211" cy="523220"/>
          </a:xfrm>
          <a:prstGeom prst="rect">
            <a:avLst/>
          </a:prstGeom>
          <a:noFill/>
          <a:ln w="12700">
            <a:solidFill>
              <a:srgbClr val="0070C0"/>
            </a:solidFill>
          </a:ln>
        </p:spPr>
        <p:txBody>
          <a:bodyPr wrap="square" rtlCol="0">
            <a:spAutoFit/>
          </a:bodyPr>
          <a:lstStyle/>
          <a:p>
            <a:pPr algn="ctr"/>
            <a:r>
              <a:rPr lang="en-US" sz="1400" dirty="0">
                <a:solidFill>
                  <a:srgbClr val="0070C0"/>
                </a:solidFill>
                <a:effectLst>
                  <a:outerShdw blurRad="50800" dist="38100" dir="2700000" algn="tl" rotWithShape="0">
                    <a:prstClr val="black">
                      <a:alpha val="40000"/>
                    </a:prstClr>
                  </a:outerShdw>
                </a:effectLst>
              </a:rPr>
              <a:t>FINAL WEBINAR</a:t>
            </a:r>
          </a:p>
        </p:txBody>
      </p:sp>
      <p:sp>
        <p:nvSpPr>
          <p:cNvPr id="35" name="TextBox 34"/>
          <p:cNvSpPr txBox="1"/>
          <p:nvPr/>
        </p:nvSpPr>
        <p:spPr>
          <a:xfrm>
            <a:off x="7509479" y="2472987"/>
            <a:ext cx="1441693" cy="307777"/>
          </a:xfrm>
          <a:prstGeom prst="rect">
            <a:avLst/>
          </a:prstGeom>
          <a:noFill/>
          <a:ln w="12700">
            <a:solidFill>
              <a:srgbClr val="0070C0"/>
            </a:solidFill>
          </a:ln>
        </p:spPr>
        <p:txBody>
          <a:bodyPr wrap="square" rtlCol="0">
            <a:spAutoFit/>
          </a:bodyPr>
          <a:lstStyle/>
          <a:p>
            <a:r>
              <a:rPr lang="en-US" sz="1400" dirty="0">
                <a:solidFill>
                  <a:srgbClr val="0070C0"/>
                </a:solidFill>
                <a:effectLst>
                  <a:outerShdw blurRad="50800" dist="38100" dir="2700000" algn="tl" rotWithShape="0">
                    <a:prstClr val="black">
                      <a:alpha val="40000"/>
                    </a:prstClr>
                  </a:outerShdw>
                </a:effectLst>
              </a:rPr>
              <a:t>IN-PROGRESS</a:t>
            </a:r>
          </a:p>
        </p:txBody>
      </p:sp>
    </p:spTree>
    <p:extLst>
      <p:ext uri="{BB962C8B-B14F-4D97-AF65-F5344CB8AC3E}">
        <p14:creationId xmlns:p14="http://schemas.microsoft.com/office/powerpoint/2010/main" val="35252862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a:t>Questions?</a:t>
            </a:r>
          </a:p>
        </p:txBody>
      </p:sp>
      <p:sp>
        <p:nvSpPr>
          <p:cNvPr id="11" name="Subtitle 10"/>
          <p:cNvSpPr>
            <a:spLocks noGrp="1"/>
          </p:cNvSpPr>
          <p:nvPr>
            <p:ph type="subTitle" idx="1"/>
          </p:nvPr>
        </p:nvSpPr>
        <p:spPr/>
        <p:txBody>
          <a:bodyPr/>
          <a:lstStyle/>
          <a:p>
            <a:endParaRPr lang="en-US"/>
          </a:p>
        </p:txBody>
      </p:sp>
      <p:pic>
        <p:nvPicPr>
          <p:cNvPr id="12" name="Picture 11"/>
          <p:cNvPicPr>
            <a:picLocks noChangeAspect="1"/>
          </p:cNvPicPr>
          <p:nvPr/>
        </p:nvPicPr>
        <p:blipFill>
          <a:blip r:embed="rId3"/>
          <a:stretch>
            <a:fillRect/>
          </a:stretch>
        </p:blipFill>
        <p:spPr>
          <a:xfrm>
            <a:off x="1766548" y="498468"/>
            <a:ext cx="4991026" cy="1241842"/>
          </a:xfrm>
          <a:prstGeom prst="rect">
            <a:avLst/>
          </a:prstGeom>
        </p:spPr>
      </p:pic>
      <p:pic>
        <p:nvPicPr>
          <p:cNvPr id="16" name="Picture 15"/>
          <p:cNvPicPr>
            <a:picLocks noChangeAspect="1"/>
          </p:cNvPicPr>
          <p:nvPr/>
        </p:nvPicPr>
        <p:blipFill>
          <a:blip r:embed="rId4"/>
          <a:stretch>
            <a:fillRect/>
          </a:stretch>
        </p:blipFill>
        <p:spPr>
          <a:xfrm>
            <a:off x="5471652" y="4026939"/>
            <a:ext cx="3672347" cy="1325073"/>
          </a:xfrm>
          <a:prstGeom prst="rect">
            <a:avLst/>
          </a:prstGeom>
        </p:spPr>
      </p:pic>
      <p:pic>
        <p:nvPicPr>
          <p:cNvPr id="18" name="Picture 17"/>
          <p:cNvPicPr>
            <a:picLocks noChangeAspect="1"/>
          </p:cNvPicPr>
          <p:nvPr/>
        </p:nvPicPr>
        <p:blipFill>
          <a:blip r:embed="rId5"/>
          <a:stretch>
            <a:fillRect/>
          </a:stretch>
        </p:blipFill>
        <p:spPr>
          <a:xfrm>
            <a:off x="585159" y="4109642"/>
            <a:ext cx="3959457" cy="1041963"/>
          </a:xfrm>
          <a:prstGeom prst="rect">
            <a:avLst/>
          </a:prstGeom>
        </p:spPr>
      </p:pic>
    </p:spTree>
    <p:extLst>
      <p:ext uri="{BB962C8B-B14F-4D97-AF65-F5344CB8AC3E}">
        <p14:creationId xmlns:p14="http://schemas.microsoft.com/office/powerpoint/2010/main" val="1050320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prstGeom prst="rect">
            <a:avLst/>
          </a:prstGeom>
        </p:spPr>
        <p:txBody>
          <a:bodyPr/>
          <a:lstStyle/>
          <a:p>
            <a:fld id="{B6F15528-21DE-4FAA-801E-634DDDAF4B2B}" type="slidenum">
              <a:rPr lang="en-US" smtClean="0"/>
              <a:pPr/>
              <a:t>3</a:t>
            </a:fld>
            <a:endParaRPr lang="en-US" dirty="0"/>
          </a:p>
        </p:txBody>
      </p:sp>
      <p:sp>
        <p:nvSpPr>
          <p:cNvPr id="2" name="Title 1"/>
          <p:cNvSpPr>
            <a:spLocks noGrp="1"/>
          </p:cNvSpPr>
          <p:nvPr>
            <p:ph type="title" idx="4294967295"/>
          </p:nvPr>
        </p:nvSpPr>
        <p:spPr>
          <a:xfrm>
            <a:off x="1827213" y="620713"/>
            <a:ext cx="7316787" cy="1152525"/>
          </a:xfrm>
        </p:spPr>
        <p:txBody>
          <a:bodyPr vert="horz" lIns="91440" tIns="45720" rIns="91440" bIns="45720" rtlCol="0" anchor="ctr">
            <a:normAutofit/>
          </a:bodyPr>
          <a:lstStyle/>
          <a:p>
            <a:r>
              <a:rPr lang="en-US" dirty="0"/>
              <a:t>Objective</a:t>
            </a:r>
          </a:p>
        </p:txBody>
      </p:sp>
      <p:sp>
        <p:nvSpPr>
          <p:cNvPr id="5" name="Rectangle 4"/>
          <p:cNvSpPr/>
          <p:nvPr/>
        </p:nvSpPr>
        <p:spPr>
          <a:xfrm>
            <a:off x="1657597" y="1659029"/>
            <a:ext cx="6837046" cy="3785652"/>
          </a:xfrm>
          <a:prstGeom prst="rect">
            <a:avLst/>
          </a:prstGeom>
        </p:spPr>
        <p:txBody>
          <a:bodyPr wrap="square">
            <a:spAutoFit/>
          </a:bodyPr>
          <a:lstStyle/>
          <a:p>
            <a:r>
              <a:rPr lang="en-US" sz="2400" dirty="0">
                <a:solidFill>
                  <a:srgbClr val="000000"/>
                </a:solidFill>
              </a:rPr>
              <a:t>“The objective of this task order is to implement the use of Building Information Modeling (BIM) for design and fabrication of highway bridge projects using the </a:t>
            </a:r>
            <a:r>
              <a:rPr lang="en-US" sz="2400" i="1" dirty="0">
                <a:solidFill>
                  <a:srgbClr val="000000"/>
                </a:solidFill>
              </a:rPr>
              <a:t>IFC Bridge Design to Construction Information Exchange (U.S.) </a:t>
            </a:r>
            <a:r>
              <a:rPr lang="en-US" sz="2400" dirty="0">
                <a:solidFill>
                  <a:srgbClr val="000000"/>
                </a:solidFill>
              </a:rPr>
              <a:t>and to develop recommendations for </a:t>
            </a:r>
            <a:r>
              <a:rPr lang="en-US" sz="2400" dirty="0"/>
              <a:t>further refinements and recommendations in the use of the IFC standard for digital delivery of bridge projects in the U.S.”</a:t>
            </a:r>
          </a:p>
        </p:txBody>
      </p:sp>
      <p:pic>
        <p:nvPicPr>
          <p:cNvPr id="6" name="Picture 6" descr="Image result for fhwa logo transparent"/>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19262" y="578594"/>
            <a:ext cx="2575381"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6856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114828C-5D78-9B49-B11B-F71E2B02E95C}" type="slidenum">
              <a:rPr lang="en-US" smtClean="0"/>
              <a:pPr/>
              <a:t>4</a:t>
            </a:fld>
            <a:endParaRPr lang="en-US" dirty="0"/>
          </a:p>
        </p:txBody>
      </p:sp>
      <p:grpSp>
        <p:nvGrpSpPr>
          <p:cNvPr id="4" name="Group 3"/>
          <p:cNvGrpSpPr/>
          <p:nvPr/>
        </p:nvGrpSpPr>
        <p:grpSpPr>
          <a:xfrm>
            <a:off x="1519903" y="1880737"/>
            <a:ext cx="7411242" cy="3817252"/>
            <a:chOff x="550336" y="2345267"/>
            <a:chExt cx="8051800" cy="3817254"/>
          </a:xfrm>
        </p:grpSpPr>
        <p:grpSp>
          <p:nvGrpSpPr>
            <p:cNvPr id="5" name="Group 4"/>
            <p:cNvGrpSpPr/>
            <p:nvPr/>
          </p:nvGrpSpPr>
          <p:grpSpPr>
            <a:xfrm>
              <a:off x="550336" y="3474382"/>
              <a:ext cx="1680434" cy="2688139"/>
              <a:chOff x="1205895" y="2663239"/>
              <a:chExt cx="1392343" cy="2527166"/>
            </a:xfrm>
          </p:grpSpPr>
          <p:sp>
            <p:nvSpPr>
              <p:cNvPr id="26" name="Freeform 217"/>
              <p:cNvSpPr/>
              <p:nvPr/>
            </p:nvSpPr>
            <p:spPr>
              <a:xfrm>
                <a:off x="1902068" y="4052483"/>
                <a:ext cx="7541" cy="829472"/>
              </a:xfrm>
              <a:custGeom>
                <a:avLst/>
                <a:gdLst/>
                <a:ahLst/>
                <a:cxnLst/>
                <a:rect l="0" t="0" r="0" b="0"/>
                <a:pathLst>
                  <a:path w="7541" h="829472" fill="none">
                    <a:moveTo>
                      <a:pt x="0" y="0"/>
                    </a:moveTo>
                    <a:lnTo>
                      <a:pt x="0" y="829472"/>
                    </a:lnTo>
                  </a:path>
                </a:pathLst>
              </a:custGeom>
              <a:solidFill>
                <a:srgbClr val="98C366"/>
              </a:solidFill>
              <a:ln w="7600" cap="flat">
                <a:solidFill>
                  <a:srgbClr val="B22600">
                    <a:lumMod val="50000"/>
                  </a:srgbClr>
                </a:solidFill>
                <a:bevel/>
              </a:ln>
            </p:spPr>
          </p:sp>
          <p:sp>
            <p:nvSpPr>
              <p:cNvPr id="27" name="Freeform 213"/>
              <p:cNvSpPr/>
              <p:nvPr/>
            </p:nvSpPr>
            <p:spPr>
              <a:xfrm>
                <a:off x="1253023" y="4846548"/>
                <a:ext cx="1298088" cy="343857"/>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B22600"/>
              </a:solidFill>
              <a:ln w="7600" cap="flat">
                <a:noFill/>
                <a:bevel/>
              </a:ln>
            </p:spPr>
            <p:txBody>
              <a:bodyPr wrap="squar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dirty="0">
                    <a:ln>
                      <a:noFill/>
                    </a:ln>
                    <a:solidFill>
                      <a:prstClr val="white"/>
                    </a:solidFill>
                    <a:effectLst/>
                    <a:uLnTx/>
                    <a:uFillTx/>
                    <a:latin typeface="Century Gothic" panose="020B0502020202020204" pitchFamily="34" charset="0"/>
                  </a:rPr>
                  <a:t>Task A</a:t>
                </a:r>
              </a:p>
            </p:txBody>
          </p:sp>
          <p:sp>
            <p:nvSpPr>
              <p:cNvPr id="28" name="Freeform 214"/>
              <p:cNvSpPr/>
              <p:nvPr/>
            </p:nvSpPr>
            <p:spPr>
              <a:xfrm>
                <a:off x="1205895" y="2663239"/>
                <a:ext cx="1392343" cy="1392343"/>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18606 w 1392343"/>
                  <a:gd name="rtt" fmla="*/ 104322 h 1392343"/>
                  <a:gd name="rtr" fmla="*/ 1368382 w 1392343"/>
                  <a:gd name="rtb" fmla="*/ 850847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B22600"/>
              </a:solidFill>
              <a:ln w="7600" cap="flat">
                <a:noFill/>
                <a:bevel/>
              </a:ln>
            </p:spPr>
            <p:txBody>
              <a:bodyPr wrap="square" lIns="0" tIns="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Contract Language</a:t>
                </a:r>
                <a:endParaRPr kumimoji="0" sz="16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29" name="Freeform 148"/>
              <p:cNvSpPr/>
              <p:nvPr/>
            </p:nvSpPr>
            <p:spPr>
              <a:xfrm>
                <a:off x="1736637" y="3724698"/>
                <a:ext cx="330860" cy="330860"/>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5"/>
                      <a:pt x="74065" y="0"/>
                      <a:pt x="165430" y="0"/>
                    </a:cubicBezTo>
                    <a:cubicBezTo>
                      <a:pt x="256794" y="0"/>
                      <a:pt x="330860" y="74065"/>
                      <a:pt x="330860" y="165430"/>
                    </a:cubicBezTo>
                    <a:cubicBezTo>
                      <a:pt x="330860" y="256794"/>
                      <a:pt x="256794" y="330860"/>
                      <a:pt x="165430" y="330860"/>
                    </a:cubicBezTo>
                    <a:cubicBezTo>
                      <a:pt x="74065" y="330860"/>
                      <a:pt x="0" y="256794"/>
                      <a:pt x="0" y="165430"/>
                    </a:cubicBezTo>
                    <a:close/>
                    <a:moveTo>
                      <a:pt x="165430" y="309287"/>
                    </a:moveTo>
                    <a:cubicBezTo>
                      <a:pt x="210776" y="309287"/>
                      <a:pt x="247537" y="272527"/>
                      <a:pt x="247537" y="227180"/>
                    </a:cubicBezTo>
                    <a:cubicBezTo>
                      <a:pt x="247537" y="181835"/>
                      <a:pt x="210776" y="145074"/>
                      <a:pt x="165430" y="145074"/>
                    </a:cubicBezTo>
                    <a:cubicBezTo>
                      <a:pt x="120084" y="145074"/>
                      <a:pt x="83323" y="181835"/>
                      <a:pt x="83323" y="227180"/>
                    </a:cubicBezTo>
                    <a:cubicBezTo>
                      <a:pt x="83323" y="272527"/>
                      <a:pt x="120084" y="309287"/>
                      <a:pt x="165430" y="309287"/>
                    </a:cubicBezTo>
                    <a:close/>
                  </a:path>
                </a:pathLst>
              </a:custGeom>
              <a:solidFill>
                <a:srgbClr val="B22600"/>
              </a:solidFill>
              <a:ln w="7600" cap="flat">
                <a:noFill/>
                <a:bevel/>
              </a:ln>
            </p:spPr>
          </p:sp>
        </p:grpSp>
        <p:grpSp>
          <p:nvGrpSpPr>
            <p:cNvPr id="6" name="Group 5"/>
            <p:cNvGrpSpPr/>
            <p:nvPr/>
          </p:nvGrpSpPr>
          <p:grpSpPr>
            <a:xfrm>
              <a:off x="2143183" y="2345267"/>
              <a:ext cx="1680434" cy="3817254"/>
              <a:chOff x="2525666" y="1601739"/>
              <a:chExt cx="1392343" cy="3588666"/>
            </a:xfrm>
          </p:grpSpPr>
          <p:sp>
            <p:nvSpPr>
              <p:cNvPr id="22" name="Freeform 221"/>
              <p:cNvSpPr/>
              <p:nvPr/>
            </p:nvSpPr>
            <p:spPr>
              <a:xfrm>
                <a:off x="3221838" y="2994096"/>
                <a:ext cx="7541" cy="1880149"/>
              </a:xfrm>
              <a:custGeom>
                <a:avLst/>
                <a:gdLst/>
                <a:ahLst/>
                <a:cxnLst/>
                <a:rect l="0" t="0" r="0" b="0"/>
                <a:pathLst>
                  <a:path w="7541" h="1880149" fill="none">
                    <a:moveTo>
                      <a:pt x="0" y="0"/>
                    </a:moveTo>
                    <a:lnTo>
                      <a:pt x="0" y="1880149"/>
                    </a:lnTo>
                  </a:path>
                </a:pathLst>
              </a:custGeom>
              <a:solidFill>
                <a:srgbClr val="7BB30D"/>
              </a:solidFill>
              <a:ln w="7600" cap="flat">
                <a:solidFill>
                  <a:srgbClr val="B22600">
                    <a:lumMod val="50000"/>
                  </a:srgbClr>
                </a:solidFill>
                <a:bevel/>
              </a:ln>
            </p:spPr>
          </p:sp>
          <p:sp>
            <p:nvSpPr>
              <p:cNvPr id="23" name="Freeform 192"/>
              <p:cNvSpPr/>
              <p:nvPr/>
            </p:nvSpPr>
            <p:spPr>
              <a:xfrm>
                <a:off x="2572793" y="4846548"/>
                <a:ext cx="1298088" cy="343857"/>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B22600">
                  <a:lumMod val="75000"/>
                </a:srgbClr>
              </a:solidFill>
              <a:ln w="7600" cap="flat">
                <a:noFill/>
                <a:bevel/>
              </a:ln>
            </p:spPr>
            <p:txBody>
              <a:bodyPr wrap="squar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dirty="0">
                    <a:ln>
                      <a:noFill/>
                    </a:ln>
                    <a:solidFill>
                      <a:prstClr val="white"/>
                    </a:solidFill>
                    <a:effectLst/>
                    <a:uLnTx/>
                    <a:uFillTx/>
                    <a:latin typeface="Century Gothic" panose="020B0502020202020204" pitchFamily="34" charset="0"/>
                  </a:rPr>
                  <a:t>Task B</a:t>
                </a:r>
              </a:p>
            </p:txBody>
          </p:sp>
          <p:sp>
            <p:nvSpPr>
              <p:cNvPr id="24" name="Freeform 218"/>
              <p:cNvSpPr/>
              <p:nvPr/>
            </p:nvSpPr>
            <p:spPr>
              <a:xfrm>
                <a:off x="2525666" y="1601739"/>
                <a:ext cx="1392343" cy="1392343"/>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63715 w 1392343"/>
                  <a:gd name="rtt" fmla="*/ 113110 h 1392343"/>
                  <a:gd name="rtr" fmla="*/ 1345623 w 1392343"/>
                  <a:gd name="rtb" fmla="*/ 859634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B22600">
                  <a:lumMod val="75000"/>
                </a:srgbClr>
              </a:solidFill>
              <a:ln w="7600" cap="flat">
                <a:noFill/>
                <a:bevel/>
              </a:ln>
            </p:spPr>
            <p:txBody>
              <a:bodyPr wrap="square" lIns="0" tIns="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Data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Exchange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Utility</a:t>
                </a:r>
                <a:endParaRPr kumimoji="0" sz="16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25" name="Freeform 150"/>
              <p:cNvSpPr/>
              <p:nvPr/>
            </p:nvSpPr>
            <p:spPr>
              <a:xfrm>
                <a:off x="3056407" y="2663275"/>
                <a:ext cx="330860" cy="330860"/>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09211"/>
                    </a:moveTo>
                    <a:cubicBezTo>
                      <a:pt x="210775" y="309211"/>
                      <a:pt x="247537" y="272451"/>
                      <a:pt x="247537" y="227105"/>
                    </a:cubicBezTo>
                    <a:cubicBezTo>
                      <a:pt x="247537" y="181759"/>
                      <a:pt x="210775" y="144997"/>
                      <a:pt x="165430" y="144997"/>
                    </a:cubicBezTo>
                    <a:cubicBezTo>
                      <a:pt x="120083" y="144997"/>
                      <a:pt x="83323" y="181759"/>
                      <a:pt x="83323" y="227105"/>
                    </a:cubicBezTo>
                    <a:cubicBezTo>
                      <a:pt x="83323" y="272451"/>
                      <a:pt x="120083" y="309211"/>
                      <a:pt x="165430" y="309211"/>
                    </a:cubicBezTo>
                    <a:close/>
                  </a:path>
                </a:pathLst>
              </a:custGeom>
              <a:solidFill>
                <a:srgbClr val="B22600">
                  <a:lumMod val="75000"/>
                </a:srgbClr>
              </a:solidFill>
              <a:ln w="7600" cap="flat">
                <a:noFill/>
                <a:bevel/>
              </a:ln>
            </p:spPr>
          </p:sp>
        </p:grpSp>
        <p:grpSp>
          <p:nvGrpSpPr>
            <p:cNvPr id="7" name="Group 6"/>
            <p:cNvGrpSpPr/>
            <p:nvPr/>
          </p:nvGrpSpPr>
          <p:grpSpPr>
            <a:xfrm>
              <a:off x="3736019" y="3451365"/>
              <a:ext cx="1680434" cy="2711155"/>
              <a:chOff x="3845429" y="2641602"/>
              <a:chExt cx="1392343" cy="2548803"/>
            </a:xfrm>
          </p:grpSpPr>
          <p:sp>
            <p:nvSpPr>
              <p:cNvPr id="18" name="Freeform 199"/>
              <p:cNvSpPr/>
              <p:nvPr/>
            </p:nvSpPr>
            <p:spPr>
              <a:xfrm>
                <a:off x="4537830" y="4022319"/>
                <a:ext cx="7541" cy="874570"/>
              </a:xfrm>
              <a:custGeom>
                <a:avLst/>
                <a:gdLst/>
                <a:ahLst/>
                <a:cxnLst/>
                <a:rect l="0" t="0" r="0" b="0"/>
                <a:pathLst>
                  <a:path w="7541" h="874570" fill="none">
                    <a:moveTo>
                      <a:pt x="0" y="0"/>
                    </a:moveTo>
                    <a:lnTo>
                      <a:pt x="0" y="874570"/>
                    </a:lnTo>
                  </a:path>
                </a:pathLst>
              </a:custGeom>
              <a:solidFill>
                <a:srgbClr val="98C366"/>
              </a:solidFill>
              <a:ln w="7600" cap="flat">
                <a:solidFill>
                  <a:srgbClr val="B22600">
                    <a:lumMod val="50000"/>
                  </a:srgbClr>
                </a:solidFill>
                <a:bevel/>
              </a:ln>
            </p:spPr>
          </p:sp>
          <p:sp>
            <p:nvSpPr>
              <p:cNvPr id="19" name="Freeform 193"/>
              <p:cNvSpPr/>
              <p:nvPr/>
            </p:nvSpPr>
            <p:spPr>
              <a:xfrm>
                <a:off x="3892556" y="4846548"/>
                <a:ext cx="1298088" cy="343857"/>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B22600"/>
              </a:solidFill>
              <a:ln w="7600" cap="flat">
                <a:noFill/>
                <a:bevel/>
              </a:ln>
            </p:spPr>
            <p:txBody>
              <a:bodyPr wrap="squar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dirty="0">
                    <a:ln>
                      <a:noFill/>
                    </a:ln>
                    <a:solidFill>
                      <a:prstClr val="white"/>
                    </a:solidFill>
                    <a:effectLst/>
                    <a:uLnTx/>
                    <a:uFillTx/>
                    <a:latin typeface="Century Gothic" panose="020B0502020202020204" pitchFamily="34" charset="0"/>
                  </a:rPr>
                  <a:t>Task C</a:t>
                </a:r>
              </a:p>
            </p:txBody>
          </p:sp>
          <p:sp>
            <p:nvSpPr>
              <p:cNvPr id="20" name="Freeform 196"/>
              <p:cNvSpPr/>
              <p:nvPr/>
            </p:nvSpPr>
            <p:spPr>
              <a:xfrm>
                <a:off x="3845429" y="2641602"/>
                <a:ext cx="1392343" cy="1392343"/>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25874 w 1392343"/>
                  <a:gd name="rtt" fmla="*/ 123174 h 1392343"/>
                  <a:gd name="rtr" fmla="*/ 1345485 w 1392343"/>
                  <a:gd name="rtb" fmla="*/ 869698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B22600"/>
              </a:solidFill>
              <a:ln w="7600" cap="flat">
                <a:noFill/>
                <a:bevel/>
              </a:ln>
            </p:spPr>
            <p:txBody>
              <a:bodyPr wrap="square" lIns="0" tIns="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Case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Study</a:t>
                </a:r>
                <a:endParaRPr kumimoji="0" sz="16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21" name="Freeform 153"/>
              <p:cNvSpPr/>
              <p:nvPr/>
            </p:nvSpPr>
            <p:spPr>
              <a:xfrm>
                <a:off x="4376170" y="3703130"/>
                <a:ext cx="330860" cy="330860"/>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16767"/>
                    </a:moveTo>
                    <a:cubicBezTo>
                      <a:pt x="210775" y="316767"/>
                      <a:pt x="247537" y="280006"/>
                      <a:pt x="247537" y="234661"/>
                    </a:cubicBezTo>
                    <a:cubicBezTo>
                      <a:pt x="247537" y="189314"/>
                      <a:pt x="210775" y="152553"/>
                      <a:pt x="165430" y="152553"/>
                    </a:cubicBezTo>
                    <a:cubicBezTo>
                      <a:pt x="120083" y="152553"/>
                      <a:pt x="83323" y="189314"/>
                      <a:pt x="83323" y="234661"/>
                    </a:cubicBezTo>
                    <a:cubicBezTo>
                      <a:pt x="83323" y="280006"/>
                      <a:pt x="120083" y="316767"/>
                      <a:pt x="165430" y="316767"/>
                    </a:cubicBezTo>
                    <a:close/>
                  </a:path>
                </a:pathLst>
              </a:custGeom>
              <a:solidFill>
                <a:srgbClr val="B22600"/>
              </a:solidFill>
              <a:ln w="7600" cap="flat">
                <a:noFill/>
                <a:bevel/>
              </a:ln>
            </p:spPr>
          </p:sp>
        </p:grpSp>
        <p:grpSp>
          <p:nvGrpSpPr>
            <p:cNvPr id="8" name="Group 7"/>
            <p:cNvGrpSpPr/>
            <p:nvPr/>
          </p:nvGrpSpPr>
          <p:grpSpPr>
            <a:xfrm>
              <a:off x="5328865" y="2345267"/>
              <a:ext cx="1680434" cy="3817254"/>
              <a:chOff x="5165199" y="1601739"/>
              <a:chExt cx="1392343" cy="3588666"/>
            </a:xfrm>
          </p:grpSpPr>
          <p:sp>
            <p:nvSpPr>
              <p:cNvPr id="14" name="Freeform 207"/>
              <p:cNvSpPr/>
              <p:nvPr/>
            </p:nvSpPr>
            <p:spPr>
              <a:xfrm>
                <a:off x="5861371" y="2994088"/>
                <a:ext cx="7541" cy="1861301"/>
              </a:xfrm>
              <a:custGeom>
                <a:avLst/>
                <a:gdLst/>
                <a:ahLst/>
                <a:cxnLst/>
                <a:rect l="0" t="0" r="0" b="0"/>
                <a:pathLst>
                  <a:path w="7541" h="1861301" fill="none">
                    <a:moveTo>
                      <a:pt x="0" y="0"/>
                    </a:moveTo>
                    <a:lnTo>
                      <a:pt x="0" y="1861301"/>
                    </a:lnTo>
                  </a:path>
                </a:pathLst>
              </a:custGeom>
              <a:solidFill>
                <a:srgbClr val="7BB30D"/>
              </a:solidFill>
              <a:ln w="7600" cap="flat">
                <a:solidFill>
                  <a:srgbClr val="B22600">
                    <a:lumMod val="50000"/>
                  </a:srgbClr>
                </a:solidFill>
                <a:bevel/>
              </a:ln>
            </p:spPr>
          </p:sp>
          <p:sp>
            <p:nvSpPr>
              <p:cNvPr id="15" name="Freeform 194"/>
              <p:cNvSpPr/>
              <p:nvPr/>
            </p:nvSpPr>
            <p:spPr>
              <a:xfrm>
                <a:off x="5212327" y="4846548"/>
                <a:ext cx="1298088" cy="343857"/>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B22600">
                  <a:lumMod val="75000"/>
                </a:srgbClr>
              </a:solidFill>
              <a:ln w="7600" cap="flat">
                <a:noFill/>
                <a:bevel/>
              </a:ln>
            </p:spPr>
            <p:txBody>
              <a:bodyPr wrap="squar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a:ln>
                      <a:noFill/>
                    </a:ln>
                    <a:solidFill>
                      <a:prstClr val="white"/>
                    </a:solidFill>
                    <a:effectLst/>
                    <a:uLnTx/>
                    <a:uFillTx/>
                    <a:latin typeface="Century Gothic" panose="020B0502020202020204" pitchFamily="34" charset="0"/>
                  </a:rPr>
                  <a:t>Task D</a:t>
                </a:r>
              </a:p>
            </p:txBody>
          </p:sp>
          <p:sp>
            <p:nvSpPr>
              <p:cNvPr id="16" name="Freeform 204"/>
              <p:cNvSpPr/>
              <p:nvPr/>
            </p:nvSpPr>
            <p:spPr>
              <a:xfrm>
                <a:off x="5165199" y="1601739"/>
                <a:ext cx="1392343" cy="1392343"/>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25737 w 1392343"/>
                  <a:gd name="rtt" fmla="*/ 143272 h 1392343"/>
                  <a:gd name="rtr" fmla="*/ 1375513 w 1392343"/>
                  <a:gd name="rtb" fmla="*/ 897337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B22600">
                  <a:lumMod val="75000"/>
                </a:srgbClr>
              </a:solidFill>
              <a:ln w="7600" cap="flat">
                <a:noFill/>
                <a:bevel/>
              </a:ln>
            </p:spPr>
            <p:txBody>
              <a:bodyPr wrap="square" lIns="0" tIns="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Industry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Engagement</a:t>
                </a:r>
                <a:endParaRPr kumimoji="0" sz="16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17" name="Freeform 155"/>
              <p:cNvSpPr/>
              <p:nvPr/>
            </p:nvSpPr>
            <p:spPr>
              <a:xfrm>
                <a:off x="5695940" y="2663275"/>
                <a:ext cx="330860" cy="330860"/>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16752"/>
                    </a:moveTo>
                    <a:cubicBezTo>
                      <a:pt x="210775" y="316752"/>
                      <a:pt x="247537" y="279992"/>
                      <a:pt x="247537" y="234645"/>
                    </a:cubicBezTo>
                    <a:cubicBezTo>
                      <a:pt x="247537" y="189299"/>
                      <a:pt x="210775" y="152538"/>
                      <a:pt x="165430" y="152538"/>
                    </a:cubicBezTo>
                    <a:cubicBezTo>
                      <a:pt x="120083" y="152538"/>
                      <a:pt x="83323" y="189299"/>
                      <a:pt x="83323" y="234645"/>
                    </a:cubicBezTo>
                    <a:cubicBezTo>
                      <a:pt x="83323" y="279992"/>
                      <a:pt x="120083" y="316752"/>
                      <a:pt x="165430" y="316752"/>
                    </a:cubicBezTo>
                    <a:close/>
                  </a:path>
                </a:pathLst>
              </a:custGeom>
              <a:solidFill>
                <a:srgbClr val="B22600">
                  <a:lumMod val="75000"/>
                </a:srgbClr>
              </a:solidFill>
              <a:ln w="7600" cap="flat">
                <a:noFill/>
                <a:bevel/>
              </a:ln>
            </p:spPr>
          </p:sp>
        </p:grpSp>
        <p:grpSp>
          <p:nvGrpSpPr>
            <p:cNvPr id="9" name="Group 8"/>
            <p:cNvGrpSpPr/>
            <p:nvPr/>
          </p:nvGrpSpPr>
          <p:grpSpPr>
            <a:xfrm>
              <a:off x="6921702" y="3436362"/>
              <a:ext cx="1680434" cy="2726157"/>
              <a:chOff x="6484962" y="2627496"/>
              <a:chExt cx="1392343" cy="2562907"/>
            </a:xfrm>
          </p:grpSpPr>
          <p:sp>
            <p:nvSpPr>
              <p:cNvPr id="10" name="Freeform 203"/>
              <p:cNvSpPr/>
              <p:nvPr/>
            </p:nvSpPr>
            <p:spPr>
              <a:xfrm>
                <a:off x="7177363" y="4022319"/>
                <a:ext cx="7541" cy="829320"/>
              </a:xfrm>
              <a:custGeom>
                <a:avLst/>
                <a:gdLst/>
                <a:ahLst/>
                <a:cxnLst/>
                <a:rect l="0" t="0" r="0" b="0"/>
                <a:pathLst>
                  <a:path w="7541" h="829320" fill="none">
                    <a:moveTo>
                      <a:pt x="0" y="0"/>
                    </a:moveTo>
                    <a:lnTo>
                      <a:pt x="0" y="829320"/>
                    </a:lnTo>
                  </a:path>
                </a:pathLst>
              </a:custGeom>
              <a:solidFill>
                <a:srgbClr val="7BB30D"/>
              </a:solidFill>
              <a:ln w="7600" cap="flat">
                <a:solidFill>
                  <a:srgbClr val="B22600">
                    <a:lumMod val="50000"/>
                  </a:srgbClr>
                </a:solidFill>
                <a:bevel/>
              </a:ln>
            </p:spPr>
          </p:sp>
          <p:sp>
            <p:nvSpPr>
              <p:cNvPr id="11" name="Freeform 195"/>
              <p:cNvSpPr/>
              <p:nvPr/>
            </p:nvSpPr>
            <p:spPr>
              <a:xfrm>
                <a:off x="6532089" y="4846546"/>
                <a:ext cx="1298088" cy="343857"/>
              </a:xfrm>
              <a:custGeom>
                <a:avLst/>
                <a:gdLst/>
                <a:ahLst/>
                <a:cxnLst/>
                <a:rect l="l" t="t" r="r" b="b"/>
                <a:pathLst>
                  <a:path w="1298088" h="250273">
                    <a:moveTo>
                      <a:pt x="0" y="3100"/>
                    </a:moveTo>
                    <a:lnTo>
                      <a:pt x="118801" y="132287"/>
                    </a:lnTo>
                    <a:lnTo>
                      <a:pt x="0" y="250273"/>
                    </a:lnTo>
                    <a:lnTo>
                      <a:pt x="1181876" y="247464"/>
                    </a:lnTo>
                    <a:lnTo>
                      <a:pt x="1298088" y="125592"/>
                    </a:lnTo>
                    <a:lnTo>
                      <a:pt x="1181572" y="0"/>
                    </a:lnTo>
                    <a:lnTo>
                      <a:pt x="0" y="3100"/>
                    </a:lnTo>
                    <a:close/>
                  </a:path>
                </a:pathLst>
              </a:custGeom>
              <a:solidFill>
                <a:srgbClr val="B22600"/>
              </a:solidFill>
              <a:ln w="7600" cap="flat">
                <a:noFill/>
                <a:bevel/>
              </a:ln>
            </p:spPr>
            <p:txBody>
              <a:bodyPr wrap="squar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a:ln>
                      <a:noFill/>
                    </a:ln>
                    <a:solidFill>
                      <a:prstClr val="white"/>
                    </a:solidFill>
                    <a:effectLst/>
                    <a:uLnTx/>
                    <a:uFillTx/>
                    <a:latin typeface="Century Gothic" panose="020B0502020202020204" pitchFamily="34" charset="0"/>
                  </a:rPr>
                  <a:t>Task E</a:t>
                </a:r>
              </a:p>
            </p:txBody>
          </p:sp>
          <p:sp>
            <p:nvSpPr>
              <p:cNvPr id="12" name="Freeform 200"/>
              <p:cNvSpPr/>
              <p:nvPr/>
            </p:nvSpPr>
            <p:spPr>
              <a:xfrm>
                <a:off x="6484962" y="2627496"/>
                <a:ext cx="1392343" cy="1392343"/>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40682 w 1392343"/>
                  <a:gd name="rtt" fmla="*/ 138257 h 1392343"/>
                  <a:gd name="rtr" fmla="*/ 1360293 w 1392343"/>
                  <a:gd name="rtb" fmla="*/ 884781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B22600"/>
              </a:solidFill>
              <a:ln w="7600" cap="flat">
                <a:noFill/>
                <a:bevel/>
              </a:ln>
            </p:spPr>
            <p:txBody>
              <a:bodyPr wrap="square" lIns="0" tIns="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Final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pitchFamily="34" charset="0"/>
                  </a:rPr>
                  <a:t>Report</a:t>
                </a:r>
                <a:endParaRPr kumimoji="0" sz="1600" b="0" i="0" u="none" strike="noStrike" kern="0" cap="none" spc="0" normalizeH="0" baseline="0" noProof="0" dirty="0">
                  <a:ln>
                    <a:noFill/>
                  </a:ln>
                  <a:solidFill>
                    <a:prstClr val="white"/>
                  </a:solidFill>
                  <a:effectLst/>
                  <a:uLnTx/>
                  <a:uFillTx/>
                  <a:latin typeface="Century Gothic" panose="020B0502020202020204" pitchFamily="34" charset="0"/>
                </a:endParaRPr>
              </a:p>
            </p:txBody>
          </p:sp>
          <p:sp>
            <p:nvSpPr>
              <p:cNvPr id="13" name="Freeform 157"/>
              <p:cNvSpPr/>
              <p:nvPr/>
            </p:nvSpPr>
            <p:spPr>
              <a:xfrm>
                <a:off x="7015703" y="3689032"/>
                <a:ext cx="330860" cy="330860"/>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16752"/>
                    </a:moveTo>
                    <a:cubicBezTo>
                      <a:pt x="210775" y="316752"/>
                      <a:pt x="247537" y="279992"/>
                      <a:pt x="247537" y="234645"/>
                    </a:cubicBezTo>
                    <a:cubicBezTo>
                      <a:pt x="247537" y="189299"/>
                      <a:pt x="210775" y="152538"/>
                      <a:pt x="165430" y="152538"/>
                    </a:cubicBezTo>
                    <a:cubicBezTo>
                      <a:pt x="120083" y="152538"/>
                      <a:pt x="83323" y="189299"/>
                      <a:pt x="83323" y="234645"/>
                    </a:cubicBezTo>
                    <a:cubicBezTo>
                      <a:pt x="83323" y="279992"/>
                      <a:pt x="120083" y="316752"/>
                      <a:pt x="165430" y="316752"/>
                    </a:cubicBezTo>
                    <a:close/>
                  </a:path>
                </a:pathLst>
              </a:custGeom>
              <a:solidFill>
                <a:srgbClr val="B22600"/>
              </a:solidFill>
              <a:ln w="7600" cap="flat">
                <a:noFill/>
                <a:bevel/>
              </a:ln>
            </p:spPr>
          </p:sp>
        </p:grpSp>
      </p:grpSp>
      <p:sp>
        <p:nvSpPr>
          <p:cNvPr id="30" name="Title 1"/>
          <p:cNvSpPr txBox="1">
            <a:spLocks/>
          </p:cNvSpPr>
          <p:nvPr/>
        </p:nvSpPr>
        <p:spPr>
          <a:xfrm>
            <a:off x="1303067" y="284906"/>
            <a:ext cx="7316787" cy="77076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100" b="1" i="0" kern="1200">
                <a:solidFill>
                  <a:srgbClr val="FF4337"/>
                </a:solidFill>
                <a:latin typeface="Montserrat SemiBold" charset="0"/>
                <a:ea typeface="Montserrat SemiBold" charset="0"/>
                <a:cs typeface="Montserrat SemiBold" charset="0"/>
              </a:defRPr>
            </a:lvl1pPr>
          </a:lstStyle>
          <a:p>
            <a:r>
              <a:rPr lang="en-US" dirty="0"/>
              <a:t>Current FHWA Task Order</a:t>
            </a:r>
          </a:p>
        </p:txBody>
      </p:sp>
      <p:pic>
        <p:nvPicPr>
          <p:cNvPr id="31" name="Picture 6" descr="Image result for fhwa logo transparent"/>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68741" y="714873"/>
            <a:ext cx="2575381"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8070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prstGeom prst="rect">
            <a:avLst/>
          </a:prstGeom>
        </p:spPr>
        <p:txBody>
          <a:bodyPr/>
          <a:lstStyle/>
          <a:p>
            <a:fld id="{B6F15528-21DE-4FAA-801E-634DDDAF4B2B}" type="slidenum">
              <a:rPr lang="en-US" smtClean="0"/>
              <a:pPr/>
              <a:t>5</a:t>
            </a:fld>
            <a:endParaRPr lang="en-US" dirty="0"/>
          </a:p>
        </p:txBody>
      </p:sp>
      <p:sp>
        <p:nvSpPr>
          <p:cNvPr id="5" name="Content Placeholder 4"/>
          <p:cNvSpPr>
            <a:spLocks noGrp="1"/>
          </p:cNvSpPr>
          <p:nvPr>
            <p:ph sz="quarter" idx="13"/>
          </p:nvPr>
        </p:nvSpPr>
        <p:spPr>
          <a:xfrm>
            <a:off x="1467248" y="1099930"/>
            <a:ext cx="7316786" cy="5433392"/>
          </a:xfrm>
        </p:spPr>
        <p:txBody>
          <a:bodyPr>
            <a:normAutofit/>
          </a:bodyPr>
          <a:lstStyle/>
          <a:p>
            <a:pPr marL="0" marR="0" indent="0">
              <a:lnSpc>
                <a:spcPts val="1200"/>
              </a:lnSpc>
              <a:spcBef>
                <a:spcPts val="0"/>
              </a:spcBef>
              <a:spcAft>
                <a:spcPts val="200"/>
              </a:spcAft>
              <a:buNone/>
            </a:pPr>
            <a:endParaRPr lang="en-US"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endParaRPr lang="en-US" dirty="0"/>
          </a:p>
        </p:txBody>
      </p:sp>
      <p:sp>
        <p:nvSpPr>
          <p:cNvPr id="2" name="Title 1"/>
          <p:cNvSpPr>
            <a:spLocks noGrp="1"/>
          </p:cNvSpPr>
          <p:nvPr>
            <p:ph type="title" idx="4294967295"/>
          </p:nvPr>
        </p:nvSpPr>
        <p:spPr>
          <a:xfrm>
            <a:off x="1467247" y="329165"/>
            <a:ext cx="7316787" cy="770765"/>
          </a:xfrm>
        </p:spPr>
        <p:txBody>
          <a:bodyPr vert="horz" lIns="91440" tIns="45720" rIns="91440" bIns="45720" rtlCol="0" anchor="ctr">
            <a:normAutofit/>
          </a:bodyPr>
          <a:lstStyle/>
          <a:p>
            <a:r>
              <a:rPr lang="en-US" dirty="0"/>
              <a:t>Task A:  Develop Guide Contract Language</a:t>
            </a:r>
          </a:p>
        </p:txBody>
      </p:sp>
      <p:sp>
        <p:nvSpPr>
          <p:cNvPr id="6" name="Content Placeholder 4"/>
          <p:cNvSpPr txBox="1">
            <a:spLocks/>
          </p:cNvSpPr>
          <p:nvPr/>
        </p:nvSpPr>
        <p:spPr>
          <a:xfrm>
            <a:off x="1356852" y="1099930"/>
            <a:ext cx="7579582" cy="5585792"/>
          </a:xfrm>
          <a:prstGeom prst="rect">
            <a:avLst/>
          </a:prstGeom>
        </p:spPr>
        <p:txBody>
          <a:bodyPr vert="horz" lIns="91440" tIns="45720" rIns="91440" bIns="45720" rtlCol="0">
            <a:normAutofit fontScale="77500" lnSpcReduction="20000"/>
          </a:bodyPr>
          <a:lstStyle>
            <a:lvl1pPr marL="302419" indent="-302419" algn="l" defTabSz="685800" rtl="0" eaLnBrk="1" latinLnBrk="0" hangingPunct="1">
              <a:lnSpc>
                <a:spcPct val="90000"/>
              </a:lnSpc>
              <a:spcBef>
                <a:spcPts val="750"/>
              </a:spcBef>
              <a:buFont typeface=".HelveticaNeueDeskInterface-Regular" charset="0"/>
              <a:buChar char="—"/>
              <a:tabLst/>
              <a:defRPr sz="180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1pPr>
            <a:lvl2pPr marL="600075" indent="-257175" algn="l" defTabSz="685800" rtl="0" eaLnBrk="1" latinLnBrk="0" hangingPunct="1">
              <a:lnSpc>
                <a:spcPct val="90000"/>
              </a:lnSpc>
              <a:spcBef>
                <a:spcPts val="375"/>
              </a:spcBef>
              <a:buFont typeface=".HelveticaNeueDeskInterface-Regular" charset="0"/>
              <a:buChar char="—"/>
              <a:tabLst/>
              <a:defRPr sz="1500" b="0" i="1"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2pPr>
            <a:lvl3pPr marL="8572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3pPr>
            <a:lvl4pPr marL="12001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4pPr>
            <a:lvl5pPr marL="15430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nSpc>
                <a:spcPts val="1200"/>
              </a:lnSpc>
              <a:spcBef>
                <a:spcPts val="0"/>
              </a:spcBef>
              <a:spcAft>
                <a:spcPts val="200"/>
              </a:spcAft>
              <a:buFont typeface=".HelveticaNeueDeskInterface-Regular" charset="0"/>
              <a:buNone/>
            </a:pPr>
            <a:endParaRPr lang="en-US" b="1" u="sng" cap="all">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indent="0">
              <a:lnSpc>
                <a:spcPts val="1200"/>
              </a:lnSpc>
              <a:spcBef>
                <a:spcPts val="0"/>
              </a:spcBef>
              <a:spcAft>
                <a:spcPts val="200"/>
              </a:spcAft>
              <a:buFont typeface=".HelveticaNeueDeskInterface-Regular" charset="0"/>
              <a:buNone/>
            </a:pPr>
            <a:r>
              <a:rPr lang="en-US" b="1" u="sng" cap="all">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rPr>
              <a:t>Background</a:t>
            </a:r>
          </a:p>
          <a:p>
            <a:pPr marL="0" indent="0">
              <a:lnSpc>
                <a:spcPts val="1200"/>
              </a:lnSpc>
              <a:spcBef>
                <a:spcPts val="0"/>
              </a:spcBef>
              <a:spcAft>
                <a:spcPts val="200"/>
              </a:spcAft>
              <a:buFont typeface=".HelveticaNeueDeskInterface-Regular" charset="0"/>
              <a:buNone/>
            </a:pPr>
            <a:endParaRPr lang="en-US" b="1" u="sng" cap="all">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a:lnSpc>
                <a:spcPct val="100000"/>
              </a:lnSpc>
              <a:spcBef>
                <a:spcPts val="0"/>
              </a:spcBef>
              <a:spcAft>
                <a:spcPts val="200"/>
              </a:spcAft>
            </a:pPr>
            <a:r>
              <a:rPr lang="en-US" sz="2100">
                <a:solidFill>
                  <a:prstClr val="black"/>
                </a:solidFill>
                <a:latin typeface="+mn-lt"/>
                <a:ea typeface="Times New Roman" panose="02020603050405020304" pitchFamily="18" charset="0"/>
                <a:cs typeface="Times New Roman" panose="02020603050405020304" pitchFamily="18" charset="0"/>
              </a:rPr>
              <a:t>Consultants and contractors are using BIM without owner involvement</a:t>
            </a:r>
          </a:p>
          <a:p>
            <a:pPr>
              <a:lnSpc>
                <a:spcPct val="100000"/>
              </a:lnSpc>
              <a:spcBef>
                <a:spcPts val="0"/>
              </a:spcBef>
              <a:spcAft>
                <a:spcPts val="200"/>
              </a:spcAft>
            </a:pPr>
            <a:r>
              <a:rPr lang="en-US" sz="2100">
                <a:solidFill>
                  <a:prstClr val="black"/>
                </a:solidFill>
                <a:latin typeface="+mn-lt"/>
                <a:ea typeface="Times New Roman" panose="02020603050405020304" pitchFamily="18" charset="0"/>
                <a:cs typeface="Times New Roman" panose="02020603050405020304" pitchFamily="18" charset="0"/>
              </a:rPr>
              <a:t>Lack of explicit requirements is holding back transfer of the BIM data</a:t>
            </a:r>
          </a:p>
          <a:p>
            <a:pPr>
              <a:lnSpc>
                <a:spcPct val="100000"/>
              </a:lnSpc>
              <a:spcBef>
                <a:spcPts val="0"/>
              </a:spcBef>
              <a:spcAft>
                <a:spcPts val="200"/>
              </a:spcAft>
            </a:pPr>
            <a:r>
              <a:rPr lang="en-US" sz="2100">
                <a:solidFill>
                  <a:prstClr val="black"/>
                </a:solidFill>
                <a:latin typeface="+mn-lt"/>
                <a:ea typeface="Times New Roman" panose="02020603050405020304" pitchFamily="18" charset="0"/>
                <a:cs typeface="Times New Roman" panose="02020603050405020304" pitchFamily="18" charset="0"/>
              </a:rPr>
              <a:t>Owners are paying for BIM, but not benefiting from it</a:t>
            </a:r>
          </a:p>
          <a:p>
            <a:pPr>
              <a:lnSpc>
                <a:spcPct val="100000"/>
              </a:lnSpc>
              <a:spcBef>
                <a:spcPts val="0"/>
              </a:spcBef>
              <a:spcAft>
                <a:spcPts val="200"/>
              </a:spcAft>
            </a:pPr>
            <a:r>
              <a:rPr lang="en-US" sz="2100">
                <a:solidFill>
                  <a:prstClr val="black"/>
                </a:solidFill>
                <a:latin typeface="+mn-lt"/>
                <a:ea typeface="Times New Roman" panose="02020603050405020304" pitchFamily="18" charset="0"/>
                <a:cs typeface="Times New Roman" panose="02020603050405020304" pitchFamily="18" charset="0"/>
              </a:rPr>
              <a:t>There is a gap in clear, unambiguous contract language both for design deliverables in BIM and using BIM as supplemental or replacement construction contract documents.</a:t>
            </a:r>
          </a:p>
          <a:p>
            <a:pPr>
              <a:lnSpc>
                <a:spcPct val="100000"/>
              </a:lnSpc>
              <a:spcBef>
                <a:spcPts val="0"/>
              </a:spcBef>
              <a:spcAft>
                <a:spcPts val="200"/>
              </a:spcAft>
            </a:pPr>
            <a:r>
              <a:rPr lang="en-US" sz="2100">
                <a:solidFill>
                  <a:prstClr val="black"/>
                </a:solidFill>
                <a:latin typeface="+mn-lt"/>
                <a:ea typeface="Times New Roman" panose="02020603050405020304" pitchFamily="18" charset="0"/>
                <a:cs typeface="Times New Roman" panose="02020603050405020304" pitchFamily="18" charset="0"/>
              </a:rPr>
              <a:t>Contract language is needed for design contracts as well as construction specifications</a:t>
            </a:r>
          </a:p>
          <a:p>
            <a:pPr marL="0" indent="0">
              <a:lnSpc>
                <a:spcPts val="1200"/>
              </a:lnSpc>
              <a:spcBef>
                <a:spcPts val="0"/>
              </a:spcBef>
              <a:spcAft>
                <a:spcPts val="200"/>
              </a:spcAft>
              <a:buFont typeface=".HelveticaNeueDeskInterface-Regular" charset="0"/>
              <a:buNone/>
            </a:pPr>
            <a:endParaRPr lang="en-US" b="1" u="sng" cap="all">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indent="0">
              <a:lnSpc>
                <a:spcPts val="1200"/>
              </a:lnSpc>
              <a:spcBef>
                <a:spcPts val="0"/>
              </a:spcBef>
              <a:spcAft>
                <a:spcPts val="200"/>
              </a:spcAft>
              <a:buFont typeface=".HelveticaNeueDeskInterface-Regular" charset="0"/>
              <a:buNone/>
            </a:pPr>
            <a:endParaRPr lang="en-US" b="1" u="sng" cap="all">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indent="0">
              <a:lnSpc>
                <a:spcPts val="1200"/>
              </a:lnSpc>
              <a:spcBef>
                <a:spcPts val="0"/>
              </a:spcBef>
              <a:spcAft>
                <a:spcPts val="200"/>
              </a:spcAft>
              <a:buFont typeface=".HelveticaNeueDeskInterface-Regular" charset="0"/>
              <a:buNone/>
            </a:pPr>
            <a:r>
              <a:rPr lang="en-US" b="1" u="sng" cap="all">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rPr>
              <a:t>APPROACH</a:t>
            </a:r>
          </a:p>
          <a:p>
            <a:pPr marL="0" indent="0">
              <a:lnSpc>
                <a:spcPct val="100000"/>
              </a:lnSpc>
              <a:spcBef>
                <a:spcPts val="0"/>
              </a:spcBef>
              <a:spcAft>
                <a:spcPts val="200"/>
              </a:spcAft>
              <a:buFont typeface=".HelveticaNeueDeskInterface-Regular" charset="0"/>
              <a:buNone/>
            </a:pPr>
            <a:endParaRPr lang="en-US" sz="2100" b="1" u="sng" cap="all">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a:lnSpc>
                <a:spcPct val="100000"/>
              </a:lnSpc>
              <a:spcBef>
                <a:spcPts val="0"/>
              </a:spcBef>
              <a:spcAft>
                <a:spcPts val="200"/>
              </a:spcAft>
            </a:pPr>
            <a:r>
              <a:rPr lang="en-US" sz="2100">
                <a:solidFill>
                  <a:schemeClr val="tx1"/>
                </a:solidFill>
                <a:latin typeface="+mn-lt"/>
                <a:ea typeface="Times New Roman" panose="02020603050405020304" pitchFamily="18" charset="0"/>
                <a:cs typeface="Times New Roman" panose="02020603050405020304" pitchFamily="18" charset="0"/>
              </a:rPr>
              <a:t>Collect Documents </a:t>
            </a:r>
          </a:p>
          <a:p>
            <a:pPr>
              <a:lnSpc>
                <a:spcPct val="100000"/>
              </a:lnSpc>
              <a:spcBef>
                <a:spcPts val="0"/>
              </a:spcBef>
              <a:spcAft>
                <a:spcPts val="200"/>
              </a:spcAft>
            </a:pPr>
            <a:r>
              <a:rPr lang="en-US" sz="2100">
                <a:solidFill>
                  <a:schemeClr val="tx1"/>
                </a:solidFill>
                <a:latin typeface="+mn-lt"/>
                <a:ea typeface="Times New Roman" panose="02020603050405020304" pitchFamily="18" charset="0"/>
                <a:cs typeface="Times New Roman" panose="02020603050405020304" pitchFamily="18" charset="0"/>
              </a:rPr>
              <a:t>Work with Technical Working Group (TWG) to provide feedback</a:t>
            </a:r>
          </a:p>
          <a:p>
            <a:pPr>
              <a:lnSpc>
                <a:spcPct val="100000"/>
              </a:lnSpc>
              <a:spcBef>
                <a:spcPts val="0"/>
              </a:spcBef>
              <a:spcAft>
                <a:spcPts val="200"/>
              </a:spcAft>
            </a:pPr>
            <a:r>
              <a:rPr lang="en-US" sz="2100">
                <a:solidFill>
                  <a:schemeClr val="tx1"/>
                </a:solidFill>
                <a:latin typeface="+mn-lt"/>
                <a:ea typeface="Times New Roman" panose="02020603050405020304" pitchFamily="18" charset="0"/>
                <a:cs typeface="Times New Roman" panose="02020603050405020304" pitchFamily="18" charset="0"/>
              </a:rPr>
              <a:t>Summarize and provide guidance</a:t>
            </a:r>
          </a:p>
          <a:p>
            <a:pPr marL="0" indent="0">
              <a:lnSpc>
                <a:spcPts val="1200"/>
              </a:lnSpc>
              <a:spcBef>
                <a:spcPts val="0"/>
              </a:spcBef>
              <a:spcAft>
                <a:spcPts val="200"/>
              </a:spcAft>
              <a:buFont typeface=".HelveticaNeueDeskInterface-Regular" charset="0"/>
              <a:buNone/>
            </a:pPr>
            <a:endParaRPr lang="en-US" b="1" u="sng" cap="all">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indent="0">
              <a:lnSpc>
                <a:spcPts val="1200"/>
              </a:lnSpc>
              <a:spcBef>
                <a:spcPts val="0"/>
              </a:spcBef>
              <a:spcAft>
                <a:spcPts val="200"/>
              </a:spcAft>
              <a:buFont typeface=".HelveticaNeueDeskInterface-Regular" charset="0"/>
              <a:buNone/>
            </a:pPr>
            <a:endParaRPr lang="en-US" b="1" u="sng" cap="all">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indent="0">
              <a:lnSpc>
                <a:spcPts val="1200"/>
              </a:lnSpc>
              <a:spcBef>
                <a:spcPts val="0"/>
              </a:spcBef>
              <a:spcAft>
                <a:spcPts val="200"/>
              </a:spcAft>
              <a:buFont typeface=".HelveticaNeueDeskInterface-Regular" charset="0"/>
              <a:buNone/>
            </a:pPr>
            <a:r>
              <a:rPr lang="en-US" b="1" u="sng" cap="all">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rPr>
              <a:t>Deliverables</a:t>
            </a:r>
            <a:endParaRPr lang="en-US" sz="2000" b="1" u="sng" cap="all">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342900" indent="-342900">
              <a:lnSpc>
                <a:spcPct val="115000"/>
              </a:lnSpc>
              <a:spcBef>
                <a:spcPts val="0"/>
              </a:spcBef>
              <a:spcAft>
                <a:spcPts val="1200"/>
              </a:spcAft>
              <a:buFont typeface="Wingdings" panose="05000000000000000000" pitchFamily="2" charset="2"/>
              <a:buChar char=""/>
            </a:pPr>
            <a:r>
              <a:rPr lang="en-US" sz="2100">
                <a:latin typeface="+mn-lt"/>
                <a:ea typeface="Calibri" panose="020F0502020204030204" pitchFamily="34" charset="0"/>
                <a:cs typeface="Calibri" panose="020F0502020204030204" pitchFamily="34" charset="0"/>
              </a:rPr>
              <a:t>Guide contract language for BIM digital deliverables. </a:t>
            </a:r>
          </a:p>
          <a:p>
            <a:endParaRPr lang="en-US" dirty="0"/>
          </a:p>
        </p:txBody>
      </p:sp>
    </p:spTree>
    <p:extLst>
      <p:ext uri="{BB962C8B-B14F-4D97-AF65-F5344CB8AC3E}">
        <p14:creationId xmlns:p14="http://schemas.microsoft.com/office/powerpoint/2010/main" val="1830687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114828C-5D78-9B49-B11B-F71E2B02E95C}" type="slidenum">
              <a:rPr lang="en-US" smtClean="0"/>
              <a:pPr/>
              <a:t>6</a:t>
            </a:fld>
            <a:endParaRPr lang="en-US" dirty="0"/>
          </a:p>
        </p:txBody>
      </p:sp>
      <p:sp>
        <p:nvSpPr>
          <p:cNvPr id="3" name="Content Placeholder 2"/>
          <p:cNvSpPr>
            <a:spLocks noGrp="1"/>
          </p:cNvSpPr>
          <p:nvPr>
            <p:ph sz="quarter" idx="13"/>
          </p:nvPr>
        </p:nvSpPr>
        <p:spPr>
          <a:xfrm>
            <a:off x="1606834" y="1150715"/>
            <a:ext cx="3239690" cy="5167070"/>
          </a:xfrm>
        </p:spPr>
        <p:txBody>
          <a:bodyPr>
            <a:normAutofit/>
          </a:bodyPr>
          <a:lstStyle/>
          <a:p>
            <a:pPr marL="0" indent="0">
              <a:buNone/>
            </a:pPr>
            <a:r>
              <a:rPr lang="en-US" sz="2000" dirty="0">
                <a:solidFill>
                  <a:srgbClr val="FF0000"/>
                </a:solidFill>
              </a:rPr>
              <a:t>5 sections:</a:t>
            </a:r>
          </a:p>
          <a:p>
            <a:r>
              <a:rPr lang="en-US" sz="2000" dirty="0">
                <a:solidFill>
                  <a:srgbClr val="FF0000"/>
                </a:solidFill>
              </a:rPr>
              <a:t>Introduction</a:t>
            </a:r>
          </a:p>
          <a:p>
            <a:r>
              <a:rPr lang="en-US" sz="2000" dirty="0">
                <a:solidFill>
                  <a:srgbClr val="FF0000"/>
                </a:solidFill>
              </a:rPr>
              <a:t>Professional Services Contracts</a:t>
            </a:r>
          </a:p>
          <a:p>
            <a:r>
              <a:rPr lang="en-US" sz="2000" dirty="0">
                <a:solidFill>
                  <a:srgbClr val="FF0000"/>
                </a:solidFill>
              </a:rPr>
              <a:t>Reference Standards</a:t>
            </a:r>
          </a:p>
          <a:p>
            <a:r>
              <a:rPr lang="en-US" sz="2000" dirty="0">
                <a:solidFill>
                  <a:srgbClr val="FF0000"/>
                </a:solidFill>
              </a:rPr>
              <a:t>Construction Specifications</a:t>
            </a:r>
          </a:p>
          <a:p>
            <a:r>
              <a:rPr lang="en-US" sz="2000" dirty="0">
                <a:solidFill>
                  <a:srgbClr val="FF0000"/>
                </a:solidFill>
              </a:rPr>
              <a:t>Conclusion</a:t>
            </a:r>
          </a:p>
        </p:txBody>
      </p:sp>
      <p:sp>
        <p:nvSpPr>
          <p:cNvPr id="4" name="Title 1"/>
          <p:cNvSpPr txBox="1">
            <a:spLocks/>
          </p:cNvSpPr>
          <p:nvPr/>
        </p:nvSpPr>
        <p:spPr>
          <a:xfrm>
            <a:off x="1278336" y="130796"/>
            <a:ext cx="7316787" cy="115252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100" b="1" i="0" kern="1200">
                <a:solidFill>
                  <a:srgbClr val="FF4337"/>
                </a:solidFill>
                <a:latin typeface="Montserrat SemiBold" charset="0"/>
                <a:ea typeface="Montserrat SemiBold" charset="0"/>
                <a:cs typeface="Montserrat SemiBold" charset="0"/>
              </a:defRPr>
            </a:lvl1pPr>
          </a:lstStyle>
          <a:p>
            <a:r>
              <a:rPr lang="en-US" dirty="0"/>
              <a:t>Contract Language</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r="52194"/>
          <a:stretch/>
        </p:blipFill>
        <p:spPr>
          <a:xfrm>
            <a:off x="5507757" y="1033705"/>
            <a:ext cx="3171217" cy="2431808"/>
          </a:xfrm>
          <a:prstGeom prst="rect">
            <a:avLst/>
          </a:prstGeom>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50497"/>
          <a:stretch/>
        </p:blipFill>
        <p:spPr>
          <a:xfrm>
            <a:off x="5328047" y="3678892"/>
            <a:ext cx="3283821" cy="2431808"/>
          </a:xfrm>
          <a:prstGeom prst="rect">
            <a:avLst/>
          </a:prstGeom>
        </p:spPr>
      </p:pic>
      <p:sp>
        <p:nvSpPr>
          <p:cNvPr id="11" name="Rectangle 10"/>
          <p:cNvSpPr/>
          <p:nvPr/>
        </p:nvSpPr>
        <p:spPr>
          <a:xfrm>
            <a:off x="1529338" y="6324078"/>
            <a:ext cx="7614662" cy="509565"/>
          </a:xfrm>
          <a:prstGeom prst="rect">
            <a:avLst/>
          </a:prstGeom>
        </p:spPr>
        <p:txBody>
          <a:bodyPr vert="horz" lIns="91440" tIns="45720" rIns="91440" bIns="45720" rtlCol="0">
            <a:noAutofit/>
          </a:bodyPr>
          <a:lstStyle/>
          <a:p>
            <a:pPr defTabSz="685800">
              <a:lnSpc>
                <a:spcPct val="90000"/>
              </a:lnSpc>
              <a:spcBef>
                <a:spcPts val="750"/>
              </a:spcBef>
            </a:pPr>
            <a:r>
              <a:rPr lang="en-US" sz="1200" dirty="0">
                <a:solidFill>
                  <a:srgbClr val="FF0000"/>
                </a:solidFill>
                <a:latin typeface="Montserrat" panose="00000500000000000000" pitchFamily="2" charset="0"/>
                <a:ea typeface="Montserrat" panose="00000500000000000000" pitchFamily="2" charset="0"/>
                <a:cs typeface="Montserrat" panose="00000500000000000000" pitchFamily="2" charset="0"/>
              </a:rPr>
              <a:t>Source: </a:t>
            </a:r>
            <a:r>
              <a:rPr lang="en-US" sz="1200" dirty="0" err="1">
                <a:solidFill>
                  <a:srgbClr val="FF0000"/>
                </a:solidFill>
                <a:latin typeface="Montserrat" panose="00000500000000000000" pitchFamily="2" charset="0"/>
                <a:ea typeface="Montserrat" panose="00000500000000000000" pitchFamily="2" charset="0"/>
                <a:cs typeface="Montserrat" panose="00000500000000000000" pitchFamily="2" charset="0"/>
              </a:rPr>
              <a:t>Loulakis</a:t>
            </a:r>
            <a:r>
              <a:rPr lang="en-US" sz="1200" dirty="0">
                <a:solidFill>
                  <a:srgbClr val="FF0000"/>
                </a:solidFill>
                <a:latin typeface="Montserrat" panose="00000500000000000000" pitchFamily="2" charset="0"/>
                <a:ea typeface="Montserrat" panose="00000500000000000000" pitchFamily="2" charset="0"/>
                <a:cs typeface="Montserrat" panose="00000500000000000000" pitchFamily="2" charset="0"/>
              </a:rPr>
              <a:t>, Michael C., et al. </a:t>
            </a:r>
            <a:r>
              <a:rPr lang="en-US" sz="1200" i="1" dirty="0">
                <a:solidFill>
                  <a:srgbClr val="FF0000"/>
                </a:solidFill>
                <a:latin typeface="Montserrat" panose="00000500000000000000" pitchFamily="2" charset="0"/>
                <a:ea typeface="Montserrat" panose="00000500000000000000" pitchFamily="2" charset="0"/>
                <a:cs typeface="Montserrat" panose="00000500000000000000" pitchFamily="2" charset="0"/>
              </a:rPr>
              <a:t>Liability of Design-Builders for Design, Construction, and Acquisition Claims</a:t>
            </a:r>
            <a:r>
              <a:rPr lang="en-US" sz="1200" dirty="0">
                <a:solidFill>
                  <a:srgbClr val="FF0000"/>
                </a:solidFill>
                <a:latin typeface="Montserrat" panose="00000500000000000000" pitchFamily="2" charset="0"/>
                <a:ea typeface="Montserrat" panose="00000500000000000000" pitchFamily="2" charset="0"/>
                <a:cs typeface="Montserrat" panose="00000500000000000000" pitchFamily="2" charset="0"/>
              </a:rPr>
              <a:t>.</a:t>
            </a:r>
          </a:p>
        </p:txBody>
      </p:sp>
      <p:sp>
        <p:nvSpPr>
          <p:cNvPr id="12" name="Rectangle 11"/>
          <p:cNvSpPr/>
          <p:nvPr/>
        </p:nvSpPr>
        <p:spPr>
          <a:xfrm>
            <a:off x="1454520" y="5073026"/>
            <a:ext cx="3632766" cy="1080576"/>
          </a:xfrm>
          <a:prstGeom prst="rect">
            <a:avLst/>
          </a:prstGeom>
        </p:spPr>
        <p:txBody>
          <a:bodyPr vert="horz" lIns="91440" tIns="45720" rIns="91440" bIns="45720" rtlCol="0">
            <a:normAutofit/>
          </a:bodyPr>
          <a:lstStyle/>
          <a:p>
            <a:pPr defTabSz="685800">
              <a:lnSpc>
                <a:spcPct val="90000"/>
              </a:lnSpc>
              <a:spcBef>
                <a:spcPts val="750"/>
              </a:spcBef>
            </a:pPr>
            <a:endParaRPr lang="en-US" sz="1200" dirty="0">
              <a:solidFill>
                <a:srgbClr val="FF0000"/>
              </a:solidFill>
              <a:latin typeface="Montserrat" panose="00000500000000000000" pitchFamily="2" charset="0"/>
              <a:ea typeface="Montserrat" panose="00000500000000000000" pitchFamily="2" charset="0"/>
              <a:cs typeface="Montserrat" panose="00000500000000000000" pitchFamily="2" charset="0"/>
            </a:endParaRPr>
          </a:p>
        </p:txBody>
      </p:sp>
    </p:spTree>
    <p:extLst>
      <p:ext uri="{BB962C8B-B14F-4D97-AF65-F5344CB8AC3E}">
        <p14:creationId xmlns:p14="http://schemas.microsoft.com/office/powerpoint/2010/main" val="3933800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114828C-5D78-9B49-B11B-F71E2B02E95C}" type="slidenum">
              <a:rPr lang="en-US" smtClean="0"/>
              <a:pPr/>
              <a:t>7</a:t>
            </a:fld>
            <a:endParaRPr lang="en-US" dirty="0"/>
          </a:p>
        </p:txBody>
      </p:sp>
      <p:sp>
        <p:nvSpPr>
          <p:cNvPr id="2" name="Title 1"/>
          <p:cNvSpPr>
            <a:spLocks noGrp="1"/>
          </p:cNvSpPr>
          <p:nvPr>
            <p:ph type="title" idx="4294967295"/>
          </p:nvPr>
        </p:nvSpPr>
        <p:spPr>
          <a:xfrm>
            <a:off x="1481293" y="310392"/>
            <a:ext cx="7113830" cy="792162"/>
          </a:xfrm>
        </p:spPr>
        <p:txBody>
          <a:bodyPr vert="horz" lIns="91440" tIns="45720" rIns="91440" bIns="45720" rtlCol="0" anchor="ctr">
            <a:normAutofit/>
          </a:bodyPr>
          <a:lstStyle/>
          <a:p>
            <a:r>
              <a:rPr lang="en-US" dirty="0"/>
              <a:t>Contract Language</a:t>
            </a:r>
          </a:p>
        </p:txBody>
      </p:sp>
      <p:pic>
        <p:nvPicPr>
          <p:cNvPr id="5" name="Picture 4"/>
          <p:cNvPicPr>
            <a:picLocks noChangeAspect="1"/>
          </p:cNvPicPr>
          <p:nvPr/>
        </p:nvPicPr>
        <p:blipFill>
          <a:blip r:embed="rId3"/>
          <a:stretch>
            <a:fillRect/>
          </a:stretch>
        </p:blipFill>
        <p:spPr>
          <a:xfrm>
            <a:off x="1285875" y="1219200"/>
            <a:ext cx="4716992" cy="3172006"/>
          </a:xfrm>
          <a:prstGeom prst="rect">
            <a:avLst/>
          </a:prstGeom>
        </p:spPr>
      </p:pic>
      <p:pic>
        <p:nvPicPr>
          <p:cNvPr id="6" name="Picture 5"/>
          <p:cNvPicPr>
            <a:picLocks noChangeAspect="1"/>
          </p:cNvPicPr>
          <p:nvPr/>
        </p:nvPicPr>
        <p:blipFill>
          <a:blip r:embed="rId4"/>
          <a:stretch>
            <a:fillRect/>
          </a:stretch>
        </p:blipFill>
        <p:spPr>
          <a:xfrm>
            <a:off x="4258732" y="3508627"/>
            <a:ext cx="4885267" cy="3045540"/>
          </a:xfrm>
          <a:prstGeom prst="rect">
            <a:avLst/>
          </a:prstGeom>
        </p:spPr>
      </p:pic>
    </p:spTree>
    <p:extLst>
      <p:ext uri="{BB962C8B-B14F-4D97-AF65-F5344CB8AC3E}">
        <p14:creationId xmlns:p14="http://schemas.microsoft.com/office/powerpoint/2010/main" val="2714848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prstGeom prst="rect">
            <a:avLst/>
          </a:prstGeom>
        </p:spPr>
        <p:txBody>
          <a:bodyPr/>
          <a:lstStyle/>
          <a:p>
            <a:fld id="{B6F15528-21DE-4FAA-801E-634DDDAF4B2B}" type="slidenum">
              <a:rPr lang="en-US" smtClean="0"/>
              <a:pPr/>
              <a:t>8</a:t>
            </a:fld>
            <a:endParaRPr lang="en-US" dirty="0"/>
          </a:p>
        </p:txBody>
      </p:sp>
      <p:sp>
        <p:nvSpPr>
          <p:cNvPr id="5" name="Content Placeholder 4"/>
          <p:cNvSpPr>
            <a:spLocks noGrp="1"/>
          </p:cNvSpPr>
          <p:nvPr>
            <p:ph sz="quarter" idx="13"/>
          </p:nvPr>
        </p:nvSpPr>
        <p:spPr>
          <a:xfrm>
            <a:off x="1656158" y="1534689"/>
            <a:ext cx="6938963" cy="5146329"/>
          </a:xfrm>
        </p:spPr>
        <p:txBody>
          <a:bodyPr>
            <a:normAutofit/>
          </a:bodyPr>
          <a:lstStyle/>
          <a:p>
            <a:pPr marL="0" marR="0" indent="0">
              <a:lnSpc>
                <a:spcPts val="1200"/>
              </a:lnSpc>
              <a:spcBef>
                <a:spcPts val="0"/>
              </a:spcBef>
              <a:spcAft>
                <a:spcPts val="200"/>
              </a:spcAft>
              <a:buNone/>
            </a:pPr>
            <a:endParaRPr lang="en-US" sz="26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a:lnSpc>
                <a:spcPct val="100000"/>
              </a:lnSpc>
              <a:spcBef>
                <a:spcPts val="0"/>
              </a:spcBef>
              <a:spcAft>
                <a:spcPts val="200"/>
              </a:spcAft>
            </a:pPr>
            <a:endParaRPr lang="en-US" sz="2800" dirty="0">
              <a:ea typeface="Times New Roman" panose="02020603050405020304" pitchFamily="18" charset="0"/>
            </a:endParaRPr>
          </a:p>
          <a:p>
            <a:pPr>
              <a:lnSpc>
                <a:spcPct val="100000"/>
              </a:lnSpc>
              <a:spcBef>
                <a:spcPts val="0"/>
              </a:spcBef>
              <a:spcAft>
                <a:spcPts val="200"/>
              </a:spcAft>
            </a:pPr>
            <a:endParaRPr lang="en-US" sz="2800" dirty="0">
              <a:ea typeface="Times New Roman" panose="02020603050405020304" pitchFamily="18" charset="0"/>
            </a:endParaRPr>
          </a:p>
          <a:p>
            <a:pPr>
              <a:lnSpc>
                <a:spcPct val="100000"/>
              </a:lnSpc>
              <a:spcBef>
                <a:spcPts val="0"/>
              </a:spcBef>
              <a:spcAft>
                <a:spcPts val="200"/>
              </a:spcAft>
            </a:pPr>
            <a:endParaRPr lang="en-US" sz="2800" dirty="0">
              <a:ea typeface="Times New Roman" panose="02020603050405020304" pitchFamily="18" charset="0"/>
            </a:endParaRPr>
          </a:p>
          <a:p>
            <a:pPr>
              <a:lnSpc>
                <a:spcPct val="100000"/>
              </a:lnSpc>
              <a:spcBef>
                <a:spcPts val="0"/>
              </a:spcBef>
              <a:spcAft>
                <a:spcPts val="200"/>
              </a:spcAft>
            </a:pPr>
            <a:endParaRPr lang="en-US" sz="2800" dirty="0">
              <a:ea typeface="Times New Roman" panose="02020603050405020304" pitchFamily="18" charset="0"/>
            </a:endParaRPr>
          </a:p>
          <a:p>
            <a:pPr>
              <a:lnSpc>
                <a:spcPct val="100000"/>
              </a:lnSpc>
              <a:spcBef>
                <a:spcPts val="0"/>
              </a:spcBef>
              <a:spcAft>
                <a:spcPts val="200"/>
              </a:spcAft>
            </a:pPr>
            <a:endParaRPr lang="en-US" sz="2600" dirty="0">
              <a:latin typeface="+mn-lt"/>
              <a:ea typeface="Times New Roman" panose="02020603050405020304" pitchFamily="18" charset="0"/>
            </a:endParaRPr>
          </a:p>
          <a:p>
            <a:pPr marL="0" indent="0">
              <a:lnSpc>
                <a:spcPct val="100000"/>
              </a:lnSpc>
              <a:spcBef>
                <a:spcPts val="0"/>
              </a:spcBef>
              <a:spcAft>
                <a:spcPts val="200"/>
              </a:spcAft>
              <a:buNone/>
            </a:pPr>
            <a:endParaRPr lang="en-US" sz="2400" dirty="0">
              <a:latin typeface="Times New Roman" panose="02020603050405020304" pitchFamily="18" charset="0"/>
              <a:ea typeface="Times New Roman" panose="02020603050405020304" pitchFamily="18" charset="0"/>
            </a:endParaRPr>
          </a:p>
          <a:p>
            <a:pPr>
              <a:lnSpc>
                <a:spcPct val="100000"/>
              </a:lnSpc>
              <a:spcBef>
                <a:spcPts val="0"/>
              </a:spcBef>
              <a:spcAft>
                <a:spcPts val="200"/>
              </a:spcAft>
            </a:pPr>
            <a:endParaRPr lang="en-US" sz="2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00000"/>
              </a:lnSpc>
              <a:spcBef>
                <a:spcPts val="0"/>
              </a:spcBef>
              <a:spcAft>
                <a:spcPts val="200"/>
              </a:spcAft>
              <a:buNone/>
            </a:pPr>
            <a:endParaRPr lang="en-US" sz="21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marR="0" indent="0">
              <a:lnSpc>
                <a:spcPts val="1200"/>
              </a:lnSpc>
              <a:spcBef>
                <a:spcPts val="0"/>
              </a:spcBef>
              <a:spcAft>
                <a:spcPts val="200"/>
              </a:spcAft>
              <a:buNone/>
            </a:pPr>
            <a:endParaRPr lang="en-US"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marR="0" indent="0">
              <a:lnSpc>
                <a:spcPts val="1200"/>
              </a:lnSpc>
              <a:spcBef>
                <a:spcPts val="0"/>
              </a:spcBef>
              <a:spcAft>
                <a:spcPts val="200"/>
              </a:spcAft>
              <a:buNone/>
            </a:pPr>
            <a:endParaRPr lang="en-US"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p:txBody>
      </p:sp>
      <p:sp>
        <p:nvSpPr>
          <p:cNvPr id="2" name="Title 1"/>
          <p:cNvSpPr>
            <a:spLocks noGrp="1"/>
          </p:cNvSpPr>
          <p:nvPr>
            <p:ph type="title" idx="4294967295"/>
          </p:nvPr>
        </p:nvSpPr>
        <p:spPr>
          <a:xfrm>
            <a:off x="1467247" y="329165"/>
            <a:ext cx="7316787" cy="844085"/>
          </a:xfrm>
        </p:spPr>
        <p:txBody>
          <a:bodyPr vert="horz" lIns="91440" tIns="45720" rIns="91440" bIns="45720" rtlCol="0" anchor="ctr">
            <a:normAutofit/>
          </a:bodyPr>
          <a:lstStyle/>
          <a:p>
            <a:r>
              <a:rPr lang="en-US" dirty="0"/>
              <a:t>Task B: </a:t>
            </a:r>
            <a:r>
              <a:rPr lang="en-US" dirty="0" err="1"/>
              <a:t>AASHTOWare</a:t>
            </a:r>
            <a:r>
              <a:rPr lang="en-US" dirty="0"/>
              <a:t> to IFC </a:t>
            </a:r>
          </a:p>
        </p:txBody>
      </p:sp>
      <p:sp>
        <p:nvSpPr>
          <p:cNvPr id="7" name="Content Placeholder 4"/>
          <p:cNvSpPr txBox="1">
            <a:spLocks/>
          </p:cNvSpPr>
          <p:nvPr/>
        </p:nvSpPr>
        <p:spPr>
          <a:xfrm>
            <a:off x="1223963" y="973910"/>
            <a:ext cx="7560071" cy="5884090"/>
          </a:xfrm>
          <a:prstGeom prst="rect">
            <a:avLst/>
          </a:prstGeom>
        </p:spPr>
        <p:txBody>
          <a:bodyPr vert="horz" lIns="91440" tIns="45720" rIns="91440" bIns="45720" rtlCol="0">
            <a:normAutofit fontScale="55000" lnSpcReduction="20000"/>
          </a:bodyPr>
          <a:lstStyle>
            <a:lvl1pPr marL="302419" indent="-302419" algn="l" defTabSz="685800" rtl="0" eaLnBrk="1" latinLnBrk="0" hangingPunct="1">
              <a:lnSpc>
                <a:spcPct val="90000"/>
              </a:lnSpc>
              <a:spcBef>
                <a:spcPts val="750"/>
              </a:spcBef>
              <a:buFont typeface=".HelveticaNeueDeskInterface-Regular" charset="0"/>
              <a:buChar char="—"/>
              <a:tabLst/>
              <a:defRPr sz="180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1pPr>
            <a:lvl2pPr marL="600075" indent="-257175" algn="l" defTabSz="685800" rtl="0" eaLnBrk="1" latinLnBrk="0" hangingPunct="1">
              <a:lnSpc>
                <a:spcPct val="90000"/>
              </a:lnSpc>
              <a:spcBef>
                <a:spcPts val="375"/>
              </a:spcBef>
              <a:buFont typeface=".HelveticaNeueDeskInterface-Regular" charset="0"/>
              <a:buChar char="—"/>
              <a:tabLst/>
              <a:defRPr sz="1500" b="0" i="1"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2pPr>
            <a:lvl3pPr marL="8572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3pPr>
            <a:lvl4pPr marL="12001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4pPr>
            <a:lvl5pPr marL="1543050" indent="-171450" algn="l" defTabSz="685800" rtl="0" eaLnBrk="1" latinLnBrk="0" hangingPunct="1">
              <a:lnSpc>
                <a:spcPct val="90000"/>
              </a:lnSpc>
              <a:spcBef>
                <a:spcPts val="375"/>
              </a:spcBef>
              <a:buFont typeface=".HelveticaNeueDeskInterface-Regular" charset="0"/>
              <a:buChar char="—"/>
              <a:defRPr sz="1200" b="0" i="0" kern="1200">
                <a:solidFill>
                  <a:srgbClr val="1E242B"/>
                </a:solidFill>
                <a:latin typeface="Montserrat" panose="00000500000000000000" pitchFamily="2" charset="0"/>
                <a:ea typeface="Montserrat" panose="00000500000000000000" pitchFamily="2" charset="0"/>
                <a:cs typeface="Montserrat" panose="00000500000000000000" pitchFamily="2"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nSpc>
                <a:spcPts val="1200"/>
              </a:lnSpc>
              <a:spcBef>
                <a:spcPts val="0"/>
              </a:spcBef>
              <a:spcAft>
                <a:spcPts val="200"/>
              </a:spcAft>
              <a:buFont typeface=".HelveticaNeueDeskInterface-Regular" charset="0"/>
              <a:buNone/>
            </a:pPr>
            <a:endParaRPr lang="en-US" sz="26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indent="0">
              <a:lnSpc>
                <a:spcPts val="1200"/>
              </a:lnSpc>
              <a:spcBef>
                <a:spcPts val="0"/>
              </a:spcBef>
              <a:spcAft>
                <a:spcPts val="200"/>
              </a:spcAft>
              <a:buFont typeface=".HelveticaNeueDeskInterface-Regular" charset="0"/>
              <a:buNone/>
            </a:pPr>
            <a:r>
              <a:rPr lang="en-US" sz="26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rPr>
              <a:t>Background</a:t>
            </a:r>
          </a:p>
          <a:p>
            <a:pPr marL="0" indent="0">
              <a:lnSpc>
                <a:spcPts val="1200"/>
              </a:lnSpc>
              <a:spcBef>
                <a:spcPts val="0"/>
              </a:spcBef>
              <a:spcAft>
                <a:spcPts val="200"/>
              </a:spcAft>
              <a:buFont typeface=".HelveticaNeueDeskInterface-Regular" charset="0"/>
              <a:buNone/>
            </a:pPr>
            <a:endParaRPr lang="en-US" sz="36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a:lnSpc>
                <a:spcPct val="100000"/>
              </a:lnSpc>
              <a:spcBef>
                <a:spcPts val="0"/>
              </a:spcBef>
              <a:spcAft>
                <a:spcPts val="200"/>
              </a:spcAft>
            </a:pPr>
            <a:r>
              <a:rPr lang="en-US" sz="2600" dirty="0" err="1">
                <a:solidFill>
                  <a:prstClr val="black"/>
                </a:solidFill>
                <a:latin typeface="+mn-lt"/>
                <a:ea typeface="Times New Roman" panose="02020603050405020304" pitchFamily="18" charset="0"/>
                <a:cs typeface="Times New Roman" panose="02020603050405020304" pitchFamily="18" charset="0"/>
              </a:rPr>
              <a:t>AASHTOWare</a:t>
            </a:r>
            <a:r>
              <a:rPr lang="en-US" sz="2600" dirty="0">
                <a:solidFill>
                  <a:prstClr val="black"/>
                </a:solidFill>
                <a:latin typeface="+mn-lt"/>
                <a:ea typeface="Times New Roman" panose="02020603050405020304" pitchFamily="18" charset="0"/>
                <a:cs typeface="Times New Roman" panose="02020603050405020304" pitchFamily="18" charset="0"/>
              </a:rPr>
              <a:t> Bridge Design software allows</a:t>
            </a:r>
          </a:p>
          <a:p>
            <a:pPr marL="0" indent="0">
              <a:lnSpc>
                <a:spcPct val="100000"/>
              </a:lnSpc>
              <a:spcBef>
                <a:spcPts val="0"/>
              </a:spcBef>
              <a:spcAft>
                <a:spcPts val="200"/>
              </a:spcAft>
              <a:buFont typeface=".HelveticaNeueDeskInterface-Regular" charset="0"/>
              <a:buNone/>
            </a:pPr>
            <a:r>
              <a:rPr lang="en-US" sz="2600" dirty="0">
                <a:solidFill>
                  <a:prstClr val="black"/>
                </a:solidFill>
                <a:latin typeface="+mn-lt"/>
                <a:ea typeface="Times New Roman" panose="02020603050405020304" pitchFamily="18" charset="0"/>
                <a:cs typeface="Times New Roman" panose="02020603050405020304" pitchFamily="18" charset="0"/>
              </a:rPr>
              <a:t>      bridge designers to define parameters </a:t>
            </a:r>
          </a:p>
          <a:p>
            <a:pPr marL="0" indent="0">
              <a:lnSpc>
                <a:spcPct val="100000"/>
              </a:lnSpc>
              <a:spcBef>
                <a:spcPts val="0"/>
              </a:spcBef>
              <a:spcAft>
                <a:spcPts val="200"/>
              </a:spcAft>
              <a:buFont typeface=".HelveticaNeueDeskInterface-Regular" charset="0"/>
              <a:buNone/>
            </a:pPr>
            <a:r>
              <a:rPr lang="en-US" sz="2600" dirty="0">
                <a:solidFill>
                  <a:prstClr val="black"/>
                </a:solidFill>
                <a:latin typeface="+mn-lt"/>
                <a:ea typeface="Times New Roman" panose="02020603050405020304" pitchFamily="18" charset="0"/>
                <a:cs typeface="Times New Roman" panose="02020603050405020304" pitchFamily="18" charset="0"/>
              </a:rPr>
              <a:t> </a:t>
            </a:r>
          </a:p>
          <a:p>
            <a:pPr>
              <a:lnSpc>
                <a:spcPct val="100000"/>
              </a:lnSpc>
              <a:spcBef>
                <a:spcPts val="0"/>
              </a:spcBef>
              <a:spcAft>
                <a:spcPts val="200"/>
              </a:spcAft>
            </a:pPr>
            <a:r>
              <a:rPr lang="en-US" sz="2600" dirty="0">
                <a:latin typeface="+mn-lt"/>
                <a:ea typeface="Times New Roman" panose="02020603050405020304" pitchFamily="18" charset="0"/>
              </a:rPr>
              <a:t>This project will provide functionality for a user</a:t>
            </a:r>
          </a:p>
          <a:p>
            <a:pPr marL="0" indent="0">
              <a:lnSpc>
                <a:spcPct val="100000"/>
              </a:lnSpc>
              <a:spcBef>
                <a:spcPts val="0"/>
              </a:spcBef>
              <a:spcAft>
                <a:spcPts val="200"/>
              </a:spcAft>
              <a:buNone/>
            </a:pPr>
            <a:r>
              <a:rPr lang="en-US" sz="2600" dirty="0">
                <a:latin typeface="+mn-lt"/>
                <a:ea typeface="Times New Roman" panose="02020603050405020304" pitchFamily="18" charset="0"/>
              </a:rPr>
              <a:t>       to export bridges as IFC files.</a:t>
            </a:r>
            <a:endParaRPr lang="en-US" sz="2600" dirty="0">
              <a:solidFill>
                <a:prstClr val="black"/>
              </a:solidFill>
              <a:latin typeface="+mn-lt"/>
              <a:ea typeface="Times New Roman" panose="02020603050405020304" pitchFamily="18" charset="0"/>
              <a:cs typeface="Times New Roman" panose="02020603050405020304" pitchFamily="18" charset="0"/>
            </a:endParaRPr>
          </a:p>
          <a:p>
            <a:pPr marL="0" indent="0">
              <a:lnSpc>
                <a:spcPts val="1200"/>
              </a:lnSpc>
              <a:spcBef>
                <a:spcPts val="0"/>
              </a:spcBef>
              <a:spcAft>
                <a:spcPts val="200"/>
              </a:spcAft>
              <a:buFont typeface=".HelveticaNeueDeskInterface-Regular" charset="0"/>
              <a:buNone/>
            </a:pPr>
            <a:endParaRPr lang="en-US" sz="26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indent="0">
              <a:lnSpc>
                <a:spcPts val="1200"/>
              </a:lnSpc>
              <a:spcBef>
                <a:spcPts val="0"/>
              </a:spcBef>
              <a:spcAft>
                <a:spcPts val="200"/>
              </a:spcAft>
              <a:buFont typeface=".HelveticaNeueDeskInterface-Regular" charset="0"/>
              <a:buNone/>
            </a:pPr>
            <a:r>
              <a:rPr lang="en-US" sz="26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rPr>
              <a:t>APPROACH</a:t>
            </a:r>
          </a:p>
          <a:p>
            <a:pPr marL="0" indent="0">
              <a:lnSpc>
                <a:spcPts val="1200"/>
              </a:lnSpc>
              <a:spcBef>
                <a:spcPts val="0"/>
              </a:spcBef>
              <a:spcAft>
                <a:spcPts val="200"/>
              </a:spcAft>
              <a:buFont typeface=".HelveticaNeueDeskInterface-Regular" charset="0"/>
              <a:buNone/>
            </a:pPr>
            <a:endParaRPr lang="en-US" sz="36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a:lnSpc>
                <a:spcPct val="100000"/>
              </a:lnSpc>
              <a:spcBef>
                <a:spcPts val="0"/>
              </a:spcBef>
              <a:spcAft>
                <a:spcPts val="200"/>
              </a:spcAft>
            </a:pPr>
            <a:r>
              <a:rPr lang="en-US" sz="2600" dirty="0">
                <a:latin typeface="+mn-lt"/>
                <a:ea typeface="Times New Roman" panose="02020603050405020304" pitchFamily="18" charset="0"/>
              </a:rPr>
              <a:t>Capture bridge design detail using standardized representations within IFC</a:t>
            </a:r>
          </a:p>
          <a:p>
            <a:pPr>
              <a:lnSpc>
                <a:spcPct val="100000"/>
              </a:lnSpc>
              <a:spcBef>
                <a:spcPts val="0"/>
              </a:spcBef>
              <a:spcAft>
                <a:spcPts val="200"/>
              </a:spcAft>
            </a:pPr>
            <a:endParaRPr lang="en-US" sz="2600" dirty="0">
              <a:latin typeface="+mn-lt"/>
              <a:ea typeface="Times New Roman" panose="02020603050405020304" pitchFamily="18" charset="0"/>
            </a:endParaRPr>
          </a:p>
          <a:p>
            <a:pPr>
              <a:lnSpc>
                <a:spcPct val="100000"/>
              </a:lnSpc>
              <a:spcBef>
                <a:spcPts val="0"/>
              </a:spcBef>
              <a:spcAft>
                <a:spcPts val="200"/>
              </a:spcAft>
            </a:pPr>
            <a:r>
              <a:rPr lang="en-US" sz="2600" dirty="0">
                <a:latin typeface="+mn-lt"/>
                <a:ea typeface="Times New Roman" panose="02020603050405020304" pitchFamily="18" charset="0"/>
              </a:rPr>
              <a:t>Documentation will be created for describing how to map each database table to IFC. </a:t>
            </a:r>
          </a:p>
          <a:p>
            <a:pPr>
              <a:lnSpc>
                <a:spcPct val="100000"/>
              </a:lnSpc>
              <a:spcBef>
                <a:spcPts val="0"/>
              </a:spcBef>
              <a:spcAft>
                <a:spcPts val="200"/>
              </a:spcAft>
            </a:pPr>
            <a:endParaRPr lang="en-US" sz="2600" dirty="0">
              <a:latin typeface="+mn-lt"/>
              <a:ea typeface="Times New Roman" panose="02020603050405020304" pitchFamily="18" charset="0"/>
            </a:endParaRPr>
          </a:p>
          <a:p>
            <a:pPr>
              <a:lnSpc>
                <a:spcPct val="100000"/>
              </a:lnSpc>
              <a:spcBef>
                <a:spcPts val="0"/>
              </a:spcBef>
              <a:spcAft>
                <a:spcPts val="200"/>
              </a:spcAft>
            </a:pPr>
            <a:r>
              <a:rPr lang="en-US" sz="2800" dirty="0">
                <a:ea typeface="Times New Roman" panose="02020603050405020304" pitchFamily="18" charset="0"/>
              </a:rPr>
              <a:t>Utility application will be provided to verify and validate IFC exports</a:t>
            </a:r>
          </a:p>
          <a:p>
            <a:pPr>
              <a:lnSpc>
                <a:spcPct val="100000"/>
              </a:lnSpc>
              <a:spcBef>
                <a:spcPts val="0"/>
              </a:spcBef>
              <a:spcAft>
                <a:spcPts val="200"/>
              </a:spcAft>
            </a:pPr>
            <a:endParaRPr lang="en-US" sz="2800" dirty="0">
              <a:ea typeface="Times New Roman" panose="02020603050405020304" pitchFamily="18" charset="0"/>
            </a:endParaRPr>
          </a:p>
          <a:p>
            <a:pPr>
              <a:lnSpc>
                <a:spcPct val="100000"/>
              </a:lnSpc>
              <a:spcBef>
                <a:spcPts val="0"/>
              </a:spcBef>
              <a:spcAft>
                <a:spcPts val="200"/>
              </a:spcAft>
            </a:pPr>
            <a:r>
              <a:rPr lang="en-US" sz="2800" dirty="0">
                <a:ea typeface="Times New Roman" panose="02020603050405020304" pitchFamily="18" charset="0"/>
              </a:rPr>
              <a:t>30 sample bridges and the case study bridges will be tested automatically against the IFC Bridge Exchange Specification U.S. MVD and manually using software supporting IFC 4.1</a:t>
            </a:r>
          </a:p>
          <a:p>
            <a:pPr>
              <a:lnSpc>
                <a:spcPct val="100000"/>
              </a:lnSpc>
              <a:spcBef>
                <a:spcPts val="0"/>
              </a:spcBef>
              <a:spcAft>
                <a:spcPts val="200"/>
              </a:spcAft>
            </a:pPr>
            <a:endParaRPr lang="en-US" sz="2800" dirty="0">
              <a:ea typeface="Times New Roman" panose="02020603050405020304" pitchFamily="18" charset="0"/>
            </a:endParaRPr>
          </a:p>
          <a:p>
            <a:pPr marL="0" indent="0">
              <a:lnSpc>
                <a:spcPts val="1200"/>
              </a:lnSpc>
              <a:spcBef>
                <a:spcPts val="0"/>
              </a:spcBef>
              <a:spcAft>
                <a:spcPts val="200"/>
              </a:spcAft>
              <a:buNone/>
            </a:pPr>
            <a:r>
              <a:rPr lang="en-US" sz="28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rPr>
              <a:t>Deliverable</a:t>
            </a:r>
          </a:p>
          <a:p>
            <a:pPr>
              <a:lnSpc>
                <a:spcPts val="1200"/>
              </a:lnSpc>
              <a:spcBef>
                <a:spcPts val="0"/>
              </a:spcBef>
              <a:spcAft>
                <a:spcPts val="200"/>
              </a:spcAft>
              <a:buFont typeface="Wingdings" panose="05000000000000000000" pitchFamily="2" charset="2"/>
              <a:buChar char="ü"/>
            </a:pPr>
            <a:endParaRPr lang="en-US" sz="28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a:lnSpc>
                <a:spcPts val="1200"/>
              </a:lnSpc>
              <a:spcBef>
                <a:spcPts val="0"/>
              </a:spcBef>
              <a:spcAft>
                <a:spcPts val="200"/>
              </a:spcAft>
              <a:buFont typeface="Wingdings" panose="05000000000000000000" pitchFamily="2" charset="2"/>
              <a:buChar char="ü"/>
            </a:pPr>
            <a:r>
              <a:rPr lang="en-US" sz="2800" dirty="0">
                <a:ea typeface="Calibri" panose="020F0502020204030204" pitchFamily="34" charset="0"/>
                <a:cs typeface="Calibri" panose="020F0502020204030204" pitchFamily="34" charset="0"/>
              </a:rPr>
              <a:t>Simple Windows application for testing and demonstration purposes that allows a user to select from available bridges, export as an IFC file, and open in an IFC viewer application </a:t>
            </a:r>
          </a:p>
          <a:p>
            <a:pPr marL="0" indent="0">
              <a:lnSpc>
                <a:spcPct val="100000"/>
              </a:lnSpc>
              <a:spcBef>
                <a:spcPts val="0"/>
              </a:spcBef>
              <a:spcAft>
                <a:spcPts val="200"/>
              </a:spcAft>
              <a:buFont typeface=".HelveticaNeueDeskInterface-Regular" charset="0"/>
              <a:buNone/>
            </a:pPr>
            <a:endParaRPr lang="en-US" sz="2400" dirty="0">
              <a:latin typeface="Times New Roman" panose="02020603050405020304" pitchFamily="18" charset="0"/>
              <a:ea typeface="Times New Roman" panose="02020603050405020304" pitchFamily="18" charset="0"/>
            </a:endParaRPr>
          </a:p>
          <a:p>
            <a:pPr>
              <a:lnSpc>
                <a:spcPct val="100000"/>
              </a:lnSpc>
              <a:spcBef>
                <a:spcPts val="0"/>
              </a:spcBef>
              <a:spcAft>
                <a:spcPts val="200"/>
              </a:spcAft>
            </a:pPr>
            <a:endParaRPr lang="en-US" sz="2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lnSpc>
                <a:spcPct val="100000"/>
              </a:lnSpc>
              <a:spcBef>
                <a:spcPts val="0"/>
              </a:spcBef>
              <a:spcAft>
                <a:spcPts val="200"/>
              </a:spcAft>
              <a:buFont typeface=".HelveticaNeueDeskInterface-Regular" charset="0"/>
              <a:buNone/>
            </a:pPr>
            <a:endParaRPr lang="en-US" sz="2100"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indent="0">
              <a:lnSpc>
                <a:spcPts val="1200"/>
              </a:lnSpc>
              <a:spcBef>
                <a:spcPts val="0"/>
              </a:spcBef>
              <a:spcAft>
                <a:spcPts val="200"/>
              </a:spcAft>
              <a:buFont typeface=".HelveticaNeueDeskInterface-Regular" charset="0"/>
              <a:buNone/>
            </a:pPr>
            <a:endParaRPr lang="en-US"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a:p>
            <a:pPr marL="0" indent="0">
              <a:lnSpc>
                <a:spcPts val="1200"/>
              </a:lnSpc>
              <a:spcBef>
                <a:spcPts val="0"/>
              </a:spcBef>
              <a:spcAft>
                <a:spcPts val="200"/>
              </a:spcAft>
              <a:buFont typeface=".HelveticaNeueDeskInterface-Regular" charset="0"/>
              <a:buNone/>
            </a:pPr>
            <a:endParaRPr lang="en-US" b="1" u="sng" cap="all" dirty="0">
              <a:solidFill>
                <a:srgbClr val="F9423A"/>
              </a:solidFill>
              <a:latin typeface="Montserrat Medium" panose="00000600000000000000" pitchFamily="2" charset="0"/>
              <a:ea typeface="Times New Roman" panose="02020603050405020304" pitchFamily="18" charset="0"/>
              <a:cs typeface="Times New Roman" panose="02020603050405020304" pitchFamily="18" charset="0"/>
            </a:endParaRPr>
          </a:p>
        </p:txBody>
      </p:sp>
      <p:pic>
        <p:nvPicPr>
          <p:cNvPr id="8"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0525" y="405153"/>
            <a:ext cx="3057965" cy="22590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8749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70261" y="3465513"/>
            <a:ext cx="1053702" cy="323850"/>
          </a:xfrm>
        </p:spPr>
        <p:txBody>
          <a:bodyPr/>
          <a:lstStyle/>
          <a:p>
            <a:fld id="{1114828C-5D78-9B49-B11B-F71E2B02E95C}" type="slidenum">
              <a:rPr lang="en-US" smtClean="0"/>
              <a:pPr/>
              <a:t>9</a:t>
            </a:fld>
            <a:endParaRPr lang="en-US" dirty="0"/>
          </a:p>
        </p:txBody>
      </p:sp>
      <p:sp>
        <p:nvSpPr>
          <p:cNvPr id="3" name="Content Placeholder 2"/>
          <p:cNvSpPr>
            <a:spLocks noGrp="1"/>
          </p:cNvSpPr>
          <p:nvPr>
            <p:ph sz="quarter" idx="13"/>
          </p:nvPr>
        </p:nvSpPr>
        <p:spPr>
          <a:xfrm>
            <a:off x="1467247" y="1034497"/>
            <a:ext cx="6938963" cy="842410"/>
          </a:xfrm>
        </p:spPr>
        <p:txBody>
          <a:bodyPr>
            <a:normAutofit fontScale="92500" lnSpcReduction="10000"/>
          </a:bodyPr>
          <a:lstStyle/>
          <a:p>
            <a:r>
              <a:rPr lang="en-US" dirty="0">
                <a:solidFill>
                  <a:srgbClr val="FF0000"/>
                </a:solidFill>
              </a:rPr>
              <a:t>Exported files tested with Revit, </a:t>
            </a:r>
            <a:r>
              <a:rPr lang="en-US" dirty="0" err="1">
                <a:solidFill>
                  <a:srgbClr val="FF0000"/>
                </a:solidFill>
              </a:rPr>
              <a:t>Microstation</a:t>
            </a:r>
            <a:r>
              <a:rPr lang="en-US" dirty="0">
                <a:solidFill>
                  <a:srgbClr val="FF0000"/>
                </a:solidFill>
              </a:rPr>
              <a:t>, </a:t>
            </a:r>
            <a:r>
              <a:rPr lang="en-US" dirty="0" err="1">
                <a:solidFill>
                  <a:srgbClr val="FF0000"/>
                </a:solidFill>
              </a:rPr>
              <a:t>Solibri</a:t>
            </a:r>
            <a:endParaRPr lang="en-US" dirty="0">
              <a:solidFill>
                <a:srgbClr val="FF0000"/>
              </a:solidFill>
            </a:endParaRPr>
          </a:p>
          <a:p>
            <a:r>
              <a:rPr lang="en-US" dirty="0">
                <a:solidFill>
                  <a:srgbClr val="FF0000"/>
                </a:solidFill>
              </a:rPr>
              <a:t>Test bridges include AW </a:t>
            </a:r>
            <a:r>
              <a:rPr lang="en-US" dirty="0" err="1">
                <a:solidFill>
                  <a:srgbClr val="FF0000"/>
                </a:solidFill>
              </a:rPr>
              <a:t>BrD</a:t>
            </a:r>
            <a:r>
              <a:rPr lang="en-US" dirty="0">
                <a:solidFill>
                  <a:srgbClr val="FF0000"/>
                </a:solidFill>
              </a:rPr>
              <a:t> samples, Wisconsin DOT (shown here)</a:t>
            </a:r>
          </a:p>
        </p:txBody>
      </p:sp>
      <p:sp>
        <p:nvSpPr>
          <p:cNvPr id="4" name="Title 1"/>
          <p:cNvSpPr txBox="1">
            <a:spLocks/>
          </p:cNvSpPr>
          <p:nvPr/>
        </p:nvSpPr>
        <p:spPr>
          <a:xfrm>
            <a:off x="1467247" y="329165"/>
            <a:ext cx="7316787" cy="84408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100" b="1" i="0" kern="1200">
                <a:solidFill>
                  <a:srgbClr val="FF4337"/>
                </a:solidFill>
                <a:latin typeface="Montserrat SemiBold" charset="0"/>
                <a:ea typeface="Montserrat SemiBold" charset="0"/>
                <a:cs typeface="Montserrat SemiBold" charset="0"/>
              </a:defRPr>
            </a:lvl1pPr>
          </a:lstStyle>
          <a:p>
            <a:r>
              <a:rPr lang="en-US" dirty="0" err="1"/>
              <a:t>AASHTOWare</a:t>
            </a:r>
            <a:r>
              <a:rPr lang="en-US" dirty="0"/>
              <a:t> to IFC Task</a:t>
            </a:r>
          </a:p>
        </p:txBody>
      </p:sp>
      <p:grpSp>
        <p:nvGrpSpPr>
          <p:cNvPr id="7" name="Group 6"/>
          <p:cNvGrpSpPr/>
          <p:nvPr/>
        </p:nvGrpSpPr>
        <p:grpSpPr>
          <a:xfrm>
            <a:off x="1467247" y="1876907"/>
            <a:ext cx="7204806" cy="4287920"/>
            <a:chOff x="583778" y="1810714"/>
            <a:chExt cx="8229600" cy="4629150"/>
          </a:xfrm>
        </p:grpSpPr>
        <p:pic>
          <p:nvPicPr>
            <p:cNvPr id="5" name="Picture 4">
              <a:extLst>
                <a:ext uri="{FF2B5EF4-FFF2-40B4-BE49-F238E27FC236}">
                  <a16:creationId xmlns:a16="http://schemas.microsoft.com/office/drawing/2014/main" id="{072373A2-68C9-4D1C-8EA9-5BE07F2ADC8F}"/>
                </a:ext>
              </a:extLst>
            </p:cNvPr>
            <p:cNvPicPr>
              <a:picLocks noChangeAspect="1"/>
            </p:cNvPicPr>
            <p:nvPr/>
          </p:nvPicPr>
          <p:blipFill>
            <a:blip r:embed="rId2"/>
            <a:stretch>
              <a:fillRect/>
            </a:stretch>
          </p:blipFill>
          <p:spPr>
            <a:xfrm>
              <a:off x="583778" y="1810714"/>
              <a:ext cx="2743200" cy="1543050"/>
            </a:xfrm>
            <a:prstGeom prst="rect">
              <a:avLst/>
            </a:prstGeom>
          </p:spPr>
        </p:pic>
        <p:pic>
          <p:nvPicPr>
            <p:cNvPr id="6" name="Picture 5">
              <a:extLst>
                <a:ext uri="{FF2B5EF4-FFF2-40B4-BE49-F238E27FC236}">
                  <a16:creationId xmlns:a16="http://schemas.microsoft.com/office/drawing/2014/main" id="{75339912-A4AD-416A-91D8-5BF4EEDC9720}"/>
                </a:ext>
              </a:extLst>
            </p:cNvPr>
            <p:cNvPicPr>
              <a:picLocks noChangeAspect="1"/>
            </p:cNvPicPr>
            <p:nvPr/>
          </p:nvPicPr>
          <p:blipFill>
            <a:blip r:embed="rId3"/>
            <a:stretch>
              <a:fillRect/>
            </a:stretch>
          </p:blipFill>
          <p:spPr>
            <a:xfrm>
              <a:off x="3326978" y="3353764"/>
              <a:ext cx="2743200" cy="1543050"/>
            </a:xfrm>
            <a:prstGeom prst="rect">
              <a:avLst/>
            </a:prstGeom>
          </p:spPr>
        </p:pic>
        <p:pic>
          <p:nvPicPr>
            <p:cNvPr id="8" name="Picture 7">
              <a:extLst>
                <a:ext uri="{FF2B5EF4-FFF2-40B4-BE49-F238E27FC236}">
                  <a16:creationId xmlns:a16="http://schemas.microsoft.com/office/drawing/2014/main" id="{22299940-9CD1-4F21-80E4-05237A460A9E}"/>
                </a:ext>
              </a:extLst>
            </p:cNvPr>
            <p:cNvPicPr>
              <a:picLocks noChangeAspect="1"/>
            </p:cNvPicPr>
            <p:nvPr/>
          </p:nvPicPr>
          <p:blipFill>
            <a:blip r:embed="rId4"/>
            <a:stretch>
              <a:fillRect/>
            </a:stretch>
          </p:blipFill>
          <p:spPr>
            <a:xfrm>
              <a:off x="3326978" y="4896814"/>
              <a:ext cx="2743200" cy="1543050"/>
            </a:xfrm>
            <a:prstGeom prst="rect">
              <a:avLst/>
            </a:prstGeom>
          </p:spPr>
        </p:pic>
        <p:pic>
          <p:nvPicPr>
            <p:cNvPr id="9" name="Picture 8">
              <a:extLst>
                <a:ext uri="{FF2B5EF4-FFF2-40B4-BE49-F238E27FC236}">
                  <a16:creationId xmlns:a16="http://schemas.microsoft.com/office/drawing/2014/main" id="{AA036483-3BB8-4A8D-B882-24600CB93A2A}"/>
                </a:ext>
              </a:extLst>
            </p:cNvPr>
            <p:cNvPicPr>
              <a:picLocks noChangeAspect="1"/>
            </p:cNvPicPr>
            <p:nvPr/>
          </p:nvPicPr>
          <p:blipFill>
            <a:blip r:embed="rId5"/>
            <a:stretch>
              <a:fillRect/>
            </a:stretch>
          </p:blipFill>
          <p:spPr>
            <a:xfrm>
              <a:off x="583778" y="4896814"/>
              <a:ext cx="2743200" cy="1543050"/>
            </a:xfrm>
            <a:prstGeom prst="rect">
              <a:avLst/>
            </a:prstGeom>
          </p:spPr>
        </p:pic>
        <p:pic>
          <p:nvPicPr>
            <p:cNvPr id="10" name="Picture 9">
              <a:extLst>
                <a:ext uri="{FF2B5EF4-FFF2-40B4-BE49-F238E27FC236}">
                  <a16:creationId xmlns:a16="http://schemas.microsoft.com/office/drawing/2014/main" id="{BE737CF8-2E91-4D05-8333-242C78B0FFE3}"/>
                </a:ext>
              </a:extLst>
            </p:cNvPr>
            <p:cNvPicPr>
              <a:picLocks noChangeAspect="1"/>
            </p:cNvPicPr>
            <p:nvPr/>
          </p:nvPicPr>
          <p:blipFill>
            <a:blip r:embed="rId6"/>
            <a:stretch>
              <a:fillRect/>
            </a:stretch>
          </p:blipFill>
          <p:spPr>
            <a:xfrm>
              <a:off x="6070178" y="3361903"/>
              <a:ext cx="2743200" cy="1543050"/>
            </a:xfrm>
            <a:prstGeom prst="rect">
              <a:avLst/>
            </a:prstGeom>
          </p:spPr>
        </p:pic>
        <p:pic>
          <p:nvPicPr>
            <p:cNvPr id="13" name="Picture 12">
              <a:extLst>
                <a:ext uri="{FF2B5EF4-FFF2-40B4-BE49-F238E27FC236}">
                  <a16:creationId xmlns:a16="http://schemas.microsoft.com/office/drawing/2014/main" id="{E9E879D2-020A-426D-A8CA-8C7BA73D8309}"/>
                </a:ext>
              </a:extLst>
            </p:cNvPr>
            <p:cNvPicPr>
              <a:picLocks noChangeAspect="1"/>
            </p:cNvPicPr>
            <p:nvPr/>
          </p:nvPicPr>
          <p:blipFill>
            <a:blip r:embed="rId7"/>
            <a:stretch>
              <a:fillRect/>
            </a:stretch>
          </p:blipFill>
          <p:spPr>
            <a:xfrm>
              <a:off x="6070178" y="1827241"/>
              <a:ext cx="2743200" cy="1543050"/>
            </a:xfrm>
            <a:prstGeom prst="rect">
              <a:avLst/>
            </a:prstGeom>
          </p:spPr>
        </p:pic>
        <p:pic>
          <p:nvPicPr>
            <p:cNvPr id="14" name="Picture 13">
              <a:extLst>
                <a:ext uri="{FF2B5EF4-FFF2-40B4-BE49-F238E27FC236}">
                  <a16:creationId xmlns:a16="http://schemas.microsoft.com/office/drawing/2014/main" id="{E73873FC-CF2E-4DDB-B2E4-A11571541460}"/>
                </a:ext>
              </a:extLst>
            </p:cNvPr>
            <p:cNvPicPr>
              <a:picLocks noChangeAspect="1"/>
            </p:cNvPicPr>
            <p:nvPr/>
          </p:nvPicPr>
          <p:blipFill>
            <a:blip r:embed="rId8"/>
            <a:stretch>
              <a:fillRect/>
            </a:stretch>
          </p:blipFill>
          <p:spPr>
            <a:xfrm>
              <a:off x="583778" y="3353764"/>
              <a:ext cx="2743200" cy="1543050"/>
            </a:xfrm>
            <a:prstGeom prst="rect">
              <a:avLst/>
            </a:prstGeom>
          </p:spPr>
        </p:pic>
        <p:sp>
          <p:nvSpPr>
            <p:cNvPr id="15" name="TextBox 14">
              <a:extLst>
                <a:ext uri="{FF2B5EF4-FFF2-40B4-BE49-F238E27FC236}">
                  <a16:creationId xmlns:a16="http://schemas.microsoft.com/office/drawing/2014/main" id="{C7C16525-7FA5-428C-A785-82BA07EE8023}"/>
                </a:ext>
              </a:extLst>
            </p:cNvPr>
            <p:cNvSpPr txBox="1"/>
            <p:nvPr/>
          </p:nvSpPr>
          <p:spPr>
            <a:xfrm>
              <a:off x="1078915" y="2943181"/>
              <a:ext cx="1294713" cy="369332"/>
            </a:xfrm>
            <a:prstGeom prst="rect">
              <a:avLst/>
            </a:prstGeom>
            <a:noFill/>
          </p:spPr>
          <p:txBody>
            <a:bodyPr wrap="none" rtlCol="0">
              <a:spAutoFit/>
            </a:bodyPr>
            <a:lstStyle/>
            <a:p>
              <a:r>
                <a:rPr lang="en-US" dirty="0"/>
                <a:t>Steel Girder</a:t>
              </a:r>
            </a:p>
          </p:txBody>
        </p:sp>
        <p:sp>
          <p:nvSpPr>
            <p:cNvPr id="16" name="TextBox 15">
              <a:extLst>
                <a:ext uri="{FF2B5EF4-FFF2-40B4-BE49-F238E27FC236}">
                  <a16:creationId xmlns:a16="http://schemas.microsoft.com/office/drawing/2014/main" id="{BEA13872-B6E4-40A6-9B72-3DB8DDC4A41B}"/>
                </a:ext>
              </a:extLst>
            </p:cNvPr>
            <p:cNvSpPr txBox="1"/>
            <p:nvPr/>
          </p:nvSpPr>
          <p:spPr>
            <a:xfrm>
              <a:off x="1048826" y="4486231"/>
              <a:ext cx="1031564" cy="369332"/>
            </a:xfrm>
            <a:prstGeom prst="rect">
              <a:avLst/>
            </a:prstGeom>
            <a:noFill/>
          </p:spPr>
          <p:txBody>
            <a:bodyPr wrap="none" rtlCol="0">
              <a:spAutoFit/>
            </a:bodyPr>
            <a:lstStyle/>
            <a:p>
              <a:r>
                <a:rPr lang="en-US" dirty="0"/>
                <a:t>Precast T</a:t>
              </a:r>
            </a:p>
          </p:txBody>
        </p:sp>
        <p:sp>
          <p:nvSpPr>
            <p:cNvPr id="17" name="TextBox 16">
              <a:extLst>
                <a:ext uri="{FF2B5EF4-FFF2-40B4-BE49-F238E27FC236}">
                  <a16:creationId xmlns:a16="http://schemas.microsoft.com/office/drawing/2014/main" id="{EC2E78A8-E9A9-433F-A07B-56A020800702}"/>
                </a:ext>
              </a:extLst>
            </p:cNvPr>
            <p:cNvSpPr txBox="1"/>
            <p:nvPr/>
          </p:nvSpPr>
          <p:spPr>
            <a:xfrm>
              <a:off x="3751524" y="6031421"/>
              <a:ext cx="947054" cy="369332"/>
            </a:xfrm>
            <a:prstGeom prst="rect">
              <a:avLst/>
            </a:prstGeom>
            <a:noFill/>
          </p:spPr>
          <p:txBody>
            <a:bodyPr wrap="none" rtlCol="0">
              <a:spAutoFit/>
            </a:bodyPr>
            <a:lstStyle/>
            <a:p>
              <a:r>
                <a:rPr lang="en-US" dirty="0"/>
                <a:t>Culverts</a:t>
              </a:r>
            </a:p>
          </p:txBody>
        </p:sp>
        <p:sp>
          <p:nvSpPr>
            <p:cNvPr id="18" name="TextBox 17">
              <a:extLst>
                <a:ext uri="{FF2B5EF4-FFF2-40B4-BE49-F238E27FC236}">
                  <a16:creationId xmlns:a16="http://schemas.microsoft.com/office/drawing/2014/main" id="{B38E5C42-5D9A-4FC6-9E4D-FF08491BF92D}"/>
                </a:ext>
              </a:extLst>
            </p:cNvPr>
            <p:cNvSpPr txBox="1"/>
            <p:nvPr/>
          </p:nvSpPr>
          <p:spPr>
            <a:xfrm>
              <a:off x="6491261" y="2912264"/>
              <a:ext cx="851515" cy="369332"/>
            </a:xfrm>
            <a:prstGeom prst="rect">
              <a:avLst/>
            </a:prstGeom>
            <a:noFill/>
          </p:spPr>
          <p:txBody>
            <a:bodyPr wrap="none" rtlCol="0">
              <a:spAutoFit/>
            </a:bodyPr>
            <a:lstStyle/>
            <a:p>
              <a:r>
                <a:rPr lang="en-US" dirty="0"/>
                <a:t>Timber</a:t>
              </a:r>
            </a:p>
          </p:txBody>
        </p:sp>
        <p:sp>
          <p:nvSpPr>
            <p:cNvPr id="19" name="TextBox 18">
              <a:extLst>
                <a:ext uri="{FF2B5EF4-FFF2-40B4-BE49-F238E27FC236}">
                  <a16:creationId xmlns:a16="http://schemas.microsoft.com/office/drawing/2014/main" id="{AB034AA0-F73C-4D29-A383-15444DBACDB2}"/>
                </a:ext>
              </a:extLst>
            </p:cNvPr>
            <p:cNvSpPr txBox="1"/>
            <p:nvPr/>
          </p:nvSpPr>
          <p:spPr>
            <a:xfrm>
              <a:off x="1055773" y="5988030"/>
              <a:ext cx="899605" cy="369332"/>
            </a:xfrm>
            <a:prstGeom prst="rect">
              <a:avLst/>
            </a:prstGeom>
            <a:noFill/>
          </p:spPr>
          <p:txBody>
            <a:bodyPr wrap="none" rtlCol="0">
              <a:spAutoFit/>
            </a:bodyPr>
            <a:lstStyle/>
            <a:p>
              <a:r>
                <a:rPr lang="en-US" dirty="0"/>
                <a:t>Railings</a:t>
              </a:r>
            </a:p>
          </p:txBody>
        </p:sp>
        <p:sp>
          <p:nvSpPr>
            <p:cNvPr id="20" name="TextBox 19">
              <a:extLst>
                <a:ext uri="{FF2B5EF4-FFF2-40B4-BE49-F238E27FC236}">
                  <a16:creationId xmlns:a16="http://schemas.microsoft.com/office/drawing/2014/main" id="{34D8198B-5024-404C-809F-18526F1A3867}"/>
                </a:ext>
              </a:extLst>
            </p:cNvPr>
            <p:cNvSpPr txBox="1"/>
            <p:nvPr/>
          </p:nvSpPr>
          <p:spPr>
            <a:xfrm>
              <a:off x="3738471" y="4486231"/>
              <a:ext cx="1261114" cy="369332"/>
            </a:xfrm>
            <a:prstGeom prst="rect">
              <a:avLst/>
            </a:prstGeom>
            <a:noFill/>
          </p:spPr>
          <p:txBody>
            <a:bodyPr wrap="none" rtlCol="0">
              <a:spAutoFit/>
            </a:bodyPr>
            <a:lstStyle/>
            <a:p>
              <a:r>
                <a:rPr lang="en-US" dirty="0"/>
                <a:t>Precast Box</a:t>
              </a:r>
            </a:p>
          </p:txBody>
        </p:sp>
        <p:sp>
          <p:nvSpPr>
            <p:cNvPr id="21" name="TextBox 20">
              <a:extLst>
                <a:ext uri="{FF2B5EF4-FFF2-40B4-BE49-F238E27FC236}">
                  <a16:creationId xmlns:a16="http://schemas.microsoft.com/office/drawing/2014/main" id="{D6A311FF-E87A-41FF-8B46-62467B320E57}"/>
                </a:ext>
              </a:extLst>
            </p:cNvPr>
            <p:cNvSpPr txBox="1"/>
            <p:nvPr/>
          </p:nvSpPr>
          <p:spPr>
            <a:xfrm>
              <a:off x="6463177" y="4483007"/>
              <a:ext cx="977062" cy="369332"/>
            </a:xfrm>
            <a:prstGeom prst="rect">
              <a:avLst/>
            </a:prstGeom>
            <a:noFill/>
          </p:spPr>
          <p:txBody>
            <a:bodyPr wrap="none" rtlCol="0">
              <a:spAutoFit/>
            </a:bodyPr>
            <a:lstStyle/>
            <a:p>
              <a:r>
                <a:rPr lang="en-US" dirty="0"/>
                <a:t>Precast I</a:t>
              </a:r>
            </a:p>
          </p:txBody>
        </p:sp>
        <p:pic>
          <p:nvPicPr>
            <p:cNvPr id="23" name="Picture 22">
              <a:extLst>
                <a:ext uri="{FF2B5EF4-FFF2-40B4-BE49-F238E27FC236}">
                  <a16:creationId xmlns:a16="http://schemas.microsoft.com/office/drawing/2014/main" id="{0F752C65-C617-4366-B83C-F14C6C503E26}"/>
                </a:ext>
              </a:extLst>
            </p:cNvPr>
            <p:cNvPicPr>
              <a:picLocks noChangeAspect="1"/>
            </p:cNvPicPr>
            <p:nvPr/>
          </p:nvPicPr>
          <p:blipFill>
            <a:blip r:embed="rId9"/>
            <a:stretch>
              <a:fillRect/>
            </a:stretch>
          </p:blipFill>
          <p:spPr>
            <a:xfrm>
              <a:off x="3326978" y="1818853"/>
              <a:ext cx="2743200" cy="1543050"/>
            </a:xfrm>
            <a:prstGeom prst="rect">
              <a:avLst/>
            </a:prstGeom>
          </p:spPr>
        </p:pic>
        <p:pic>
          <p:nvPicPr>
            <p:cNvPr id="24" name="Picture 23">
              <a:extLst>
                <a:ext uri="{FF2B5EF4-FFF2-40B4-BE49-F238E27FC236}">
                  <a16:creationId xmlns:a16="http://schemas.microsoft.com/office/drawing/2014/main" id="{561244A3-AC1C-49EF-9F30-1AB63273077F}"/>
                </a:ext>
              </a:extLst>
            </p:cNvPr>
            <p:cNvPicPr>
              <a:picLocks noChangeAspect="1"/>
            </p:cNvPicPr>
            <p:nvPr/>
          </p:nvPicPr>
          <p:blipFill>
            <a:blip r:embed="rId10"/>
            <a:stretch>
              <a:fillRect/>
            </a:stretch>
          </p:blipFill>
          <p:spPr>
            <a:xfrm>
              <a:off x="6070178" y="4888426"/>
              <a:ext cx="2743200" cy="1543050"/>
            </a:xfrm>
            <a:prstGeom prst="rect">
              <a:avLst/>
            </a:prstGeom>
          </p:spPr>
        </p:pic>
        <p:sp>
          <p:nvSpPr>
            <p:cNvPr id="22" name="TextBox 21">
              <a:extLst>
                <a:ext uri="{FF2B5EF4-FFF2-40B4-BE49-F238E27FC236}">
                  <a16:creationId xmlns:a16="http://schemas.microsoft.com/office/drawing/2014/main" id="{8F176C0B-1958-42D0-980F-B500F82CCED4}"/>
                </a:ext>
              </a:extLst>
            </p:cNvPr>
            <p:cNvSpPr txBox="1"/>
            <p:nvPr/>
          </p:nvSpPr>
          <p:spPr>
            <a:xfrm>
              <a:off x="3751524" y="2912264"/>
              <a:ext cx="1471813" cy="369332"/>
            </a:xfrm>
            <a:prstGeom prst="rect">
              <a:avLst/>
            </a:prstGeom>
            <a:noFill/>
          </p:spPr>
          <p:txBody>
            <a:bodyPr wrap="none" rtlCol="0">
              <a:spAutoFit/>
            </a:bodyPr>
            <a:lstStyle/>
            <a:p>
              <a:r>
                <a:rPr lang="en-US" dirty="0"/>
                <a:t>RC Box Girder</a:t>
              </a:r>
            </a:p>
          </p:txBody>
        </p:sp>
        <p:sp>
          <p:nvSpPr>
            <p:cNvPr id="25" name="TextBox 24">
              <a:extLst>
                <a:ext uri="{FF2B5EF4-FFF2-40B4-BE49-F238E27FC236}">
                  <a16:creationId xmlns:a16="http://schemas.microsoft.com/office/drawing/2014/main" id="{6885B1FB-B9F9-4353-9301-63AB81418975}"/>
                </a:ext>
              </a:extLst>
            </p:cNvPr>
            <p:cNvSpPr txBox="1"/>
            <p:nvPr/>
          </p:nvSpPr>
          <p:spPr>
            <a:xfrm>
              <a:off x="6534063" y="6017669"/>
              <a:ext cx="637547" cy="369332"/>
            </a:xfrm>
            <a:prstGeom prst="rect">
              <a:avLst/>
            </a:prstGeom>
            <a:noFill/>
          </p:spPr>
          <p:txBody>
            <a:bodyPr wrap="none" rtlCol="0">
              <a:spAutoFit/>
            </a:bodyPr>
            <a:lstStyle/>
            <a:p>
              <a:r>
                <a:rPr lang="en-US" dirty="0"/>
                <a:t>Piers</a:t>
              </a:r>
            </a:p>
          </p:txBody>
        </p:sp>
      </p:grpSp>
    </p:spTree>
    <p:extLst>
      <p:ext uri="{BB962C8B-B14F-4D97-AF65-F5344CB8AC3E}">
        <p14:creationId xmlns:p14="http://schemas.microsoft.com/office/powerpoint/2010/main" val="1715734819"/>
      </p:ext>
    </p:extLst>
  </p:cSld>
  <p:clrMapOvr>
    <a:masterClrMapping/>
  </p:clrMapOvr>
</p:sld>
</file>

<file path=ppt/theme/theme1.xml><?xml version="1.0" encoding="utf-8"?>
<a:theme xmlns:a="http://schemas.openxmlformats.org/drawingml/2006/main" name="Default Theme">
  <a:themeElements>
    <a:clrScheme name="FHWA">
      <a:dk1>
        <a:sysClr val="windowText" lastClr="000000"/>
      </a:dk1>
      <a:lt1>
        <a:sysClr val="window" lastClr="FFFFFF"/>
      </a:lt1>
      <a:dk2>
        <a:srgbClr val="0000BF"/>
      </a:dk2>
      <a:lt2>
        <a:srgbClr val="8CD2F4"/>
      </a:lt2>
      <a:accent1>
        <a:srgbClr val="0072CF"/>
      </a:accent1>
      <a:accent2>
        <a:srgbClr val="235937"/>
      </a:accent2>
      <a:accent3>
        <a:srgbClr val="D9531E"/>
      </a:accent3>
      <a:accent4>
        <a:srgbClr val="FDB913"/>
      </a:accent4>
      <a:accent5>
        <a:srgbClr val="8CD2F4"/>
      </a:accent5>
      <a:accent6>
        <a:srgbClr val="162B48"/>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wsp">
  <a:themeElements>
    <a:clrScheme name="WSP Corporate">
      <a:dk1>
        <a:sysClr val="windowText" lastClr="000000"/>
      </a:dk1>
      <a:lt1>
        <a:srgbClr val="FFFFFF"/>
      </a:lt1>
      <a:dk2>
        <a:srgbClr val="F9423A"/>
      </a:dk2>
      <a:lt2>
        <a:srgbClr val="FFFFFF"/>
      </a:lt2>
      <a:accent1>
        <a:srgbClr val="F9423A"/>
      </a:accent1>
      <a:accent2>
        <a:srgbClr val="D8E6F0"/>
      </a:accent2>
      <a:accent3>
        <a:srgbClr val="1E252B"/>
      </a:accent3>
      <a:accent4>
        <a:srgbClr val="333E48"/>
      </a:accent4>
      <a:accent5>
        <a:srgbClr val="D9D9D6"/>
      </a:accent5>
      <a:accent6>
        <a:srgbClr val="EFECEA"/>
      </a:accent6>
      <a:hlink>
        <a:srgbClr val="0046AD"/>
      </a:hlink>
      <a:folHlink>
        <a:srgbClr val="0098DB"/>
      </a:folHlink>
    </a:clrScheme>
    <a:fontScheme name="Personnalisé 1">
      <a:majorFont>
        <a:latin typeface="Montserrat"/>
        <a:ea typeface=""/>
        <a:cs typeface=""/>
      </a:majorFont>
      <a:minorFont>
        <a:latin typeface="Montserrat"/>
        <a:ea typeface=""/>
        <a:cs typeface=""/>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sp" id="{860671C6-D830-464A-AD35-EE294B4B2620}" vid="{D4452B5D-2DFB-4587-BB05-48DBD69D73B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E0DAEABE6F1674BAF239C7BF11A4883" ma:contentTypeVersion="1" ma:contentTypeDescription="Create a new document." ma:contentTypeScope="" ma:versionID="dda317c1f14733380bbecb93b46f9b09">
  <xsd:schema xmlns:xsd="http://www.w3.org/2001/XMLSchema" xmlns:xs="http://www.w3.org/2001/XMLSchema" xmlns:p="http://schemas.microsoft.com/office/2006/metadata/properties" targetNamespace="http://schemas.microsoft.com/office/2006/metadata/properties" ma:root="true" ma:fieldsID="f710201cd6bd77d8c77d51388d848b3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EE0886-9C08-476F-934A-2BDBFBD030B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4982791-6FDE-4A6D-ABDE-F8DA1E5D3419}">
  <ds:schemaRefs>
    <ds:schemaRef ds:uri="http://schemas.microsoft.com/sharepoint/v3/contenttype/forms"/>
  </ds:schemaRefs>
</ds:datastoreItem>
</file>

<file path=customXml/itemProps3.xml><?xml version="1.0" encoding="utf-8"?>
<ds:datastoreItem xmlns:ds="http://schemas.openxmlformats.org/officeDocument/2006/customXml" ds:itemID="{07F6FC4C-8AC8-41FE-B647-DCFC27CE3C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27171</TotalTime>
  <Words>1803</Words>
  <Application>Microsoft Office PowerPoint</Application>
  <PresentationFormat>On-screen Show (4:3)</PresentationFormat>
  <Paragraphs>270</Paragraphs>
  <Slides>23</Slides>
  <Notes>17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23</vt:i4>
      </vt:variant>
    </vt:vector>
  </HeadingPairs>
  <TitlesOfParts>
    <vt:vector size="34" baseType="lpstr">
      <vt:lpstr>.HelveticaNeueDeskInterface-Regular</vt:lpstr>
      <vt:lpstr>Arial</vt:lpstr>
      <vt:lpstr>Calibri</vt:lpstr>
      <vt:lpstr>Century Gothic</vt:lpstr>
      <vt:lpstr>Montserrat</vt:lpstr>
      <vt:lpstr>Montserrat Medium</vt:lpstr>
      <vt:lpstr>Montserrat SemiBold</vt:lpstr>
      <vt:lpstr>Times New Roman</vt:lpstr>
      <vt:lpstr>Wingdings</vt:lpstr>
      <vt:lpstr>Default Theme</vt:lpstr>
      <vt:lpstr>wsp</vt:lpstr>
      <vt:lpstr>FHWA Task Order - Demonstration of BIM for Bridges</vt:lpstr>
      <vt:lpstr>The Need</vt:lpstr>
      <vt:lpstr>Objective</vt:lpstr>
      <vt:lpstr>PowerPoint Presentation</vt:lpstr>
      <vt:lpstr>Task A:  Develop Guide Contract Language</vt:lpstr>
      <vt:lpstr>PowerPoint Presentation</vt:lpstr>
      <vt:lpstr>Contract Language</vt:lpstr>
      <vt:lpstr>Task B: AASHTOWare to IFC </vt:lpstr>
      <vt:lpstr>PowerPoint Presentation</vt:lpstr>
      <vt:lpstr>Task C:  Demonstration Project</vt:lpstr>
      <vt:lpstr>Blackrock Case Study – Project Workshop</vt:lpstr>
      <vt:lpstr>Blackrock Case Study – Parallel Model Sub-task</vt:lpstr>
      <vt:lpstr>Model Development Process</vt:lpstr>
      <vt:lpstr>Post-processing Before and After:</vt:lpstr>
      <vt:lpstr>Examples of components</vt:lpstr>
      <vt:lpstr>Examples of components</vt:lpstr>
      <vt:lpstr>Digital exchanges</vt:lpstr>
      <vt:lpstr>Exchanges Tested: Rebar Schedules</vt:lpstr>
      <vt:lpstr>PowerPoint Presentation</vt:lpstr>
      <vt:lpstr>Task D:  Industry Outreach and Consensus </vt:lpstr>
      <vt:lpstr>BIM Object Definition Template</vt:lpstr>
      <vt:lpstr>PowerPoint Presentation</vt:lpstr>
      <vt:lpstr>Questions?</vt:lpstr>
    </vt:vector>
  </TitlesOfParts>
  <Company>Booz Allen Hamilton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Lacey Olivares</dc:creator>
  <cp:lastModifiedBy>Brenner, Joseph M.</cp:lastModifiedBy>
  <cp:revision>205</cp:revision>
  <cp:lastPrinted>2017-11-30T13:56:24Z</cp:lastPrinted>
  <dcterms:created xsi:type="dcterms:W3CDTF">2013-07-24T17:31:39Z</dcterms:created>
  <dcterms:modified xsi:type="dcterms:W3CDTF">2019-06-24T15:50:31Z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0x010100EE0DAEABE6F1674BAF239C7BF11A4883</vt:lpwstr>
  </property>
</Properties>
</file>