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02"/>
  </p:notesMasterIdLst>
  <p:handoutMasterIdLst>
    <p:handoutMasterId r:id="rId103"/>
  </p:handoutMasterIdLst>
  <p:sldIdLst>
    <p:sldId id="257" r:id="rId3"/>
    <p:sldId id="423" r:id="rId4"/>
    <p:sldId id="374" r:id="rId5"/>
    <p:sldId id="259" r:id="rId6"/>
    <p:sldId id="360" r:id="rId7"/>
    <p:sldId id="258" r:id="rId8"/>
    <p:sldId id="422" r:id="rId9"/>
    <p:sldId id="276" r:id="rId10"/>
    <p:sldId id="376" r:id="rId11"/>
    <p:sldId id="377" r:id="rId12"/>
    <p:sldId id="262" r:id="rId13"/>
    <p:sldId id="464" r:id="rId14"/>
    <p:sldId id="477" r:id="rId15"/>
    <p:sldId id="264" r:id="rId16"/>
    <p:sldId id="472" r:id="rId17"/>
    <p:sldId id="468" r:id="rId18"/>
    <p:sldId id="473" r:id="rId19"/>
    <p:sldId id="474" r:id="rId20"/>
    <p:sldId id="475" r:id="rId21"/>
    <p:sldId id="378" r:id="rId22"/>
    <p:sldId id="476" r:id="rId23"/>
    <p:sldId id="480" r:id="rId24"/>
    <p:sldId id="466" r:id="rId25"/>
    <p:sldId id="467" r:id="rId26"/>
    <p:sldId id="478" r:id="rId27"/>
    <p:sldId id="479" r:id="rId28"/>
    <p:sldId id="470" r:id="rId29"/>
    <p:sldId id="265" r:id="rId30"/>
    <p:sldId id="471" r:id="rId31"/>
    <p:sldId id="381" r:id="rId32"/>
    <p:sldId id="383" r:id="rId33"/>
    <p:sldId id="268" r:id="rId34"/>
    <p:sldId id="425" r:id="rId35"/>
    <p:sldId id="286" r:id="rId36"/>
    <p:sldId id="384" r:id="rId37"/>
    <p:sldId id="287" r:id="rId38"/>
    <p:sldId id="288" r:id="rId39"/>
    <p:sldId id="385" r:id="rId40"/>
    <p:sldId id="386" r:id="rId41"/>
    <p:sldId id="293" r:id="rId42"/>
    <p:sldId id="387" r:id="rId43"/>
    <p:sldId id="461" r:id="rId44"/>
    <p:sldId id="296" r:id="rId45"/>
    <p:sldId id="302" r:id="rId46"/>
    <p:sldId id="304" r:id="rId47"/>
    <p:sldId id="308" r:id="rId48"/>
    <p:sldId id="305" r:id="rId49"/>
    <p:sldId id="306" r:id="rId50"/>
    <p:sldId id="398" r:id="rId51"/>
    <p:sldId id="314" r:id="rId52"/>
    <p:sldId id="420" r:id="rId53"/>
    <p:sldId id="399" r:id="rId54"/>
    <p:sldId id="310" r:id="rId55"/>
    <p:sldId id="424" r:id="rId56"/>
    <p:sldId id="320" r:id="rId57"/>
    <p:sldId id="407" r:id="rId58"/>
    <p:sldId id="323" r:id="rId59"/>
    <p:sldId id="408" r:id="rId60"/>
    <p:sldId id="411" r:id="rId61"/>
    <p:sldId id="322" r:id="rId62"/>
    <p:sldId id="325" r:id="rId63"/>
    <p:sldId id="463" r:id="rId64"/>
    <p:sldId id="419" r:id="rId65"/>
    <p:sldId id="326" r:id="rId66"/>
    <p:sldId id="406" r:id="rId67"/>
    <p:sldId id="426" r:id="rId68"/>
    <p:sldId id="427" r:id="rId69"/>
    <p:sldId id="428" r:id="rId70"/>
    <p:sldId id="429" r:id="rId71"/>
    <p:sldId id="430" r:id="rId72"/>
    <p:sldId id="431" r:id="rId73"/>
    <p:sldId id="432" r:id="rId74"/>
    <p:sldId id="433" r:id="rId75"/>
    <p:sldId id="434" r:id="rId76"/>
    <p:sldId id="435" r:id="rId77"/>
    <p:sldId id="436" r:id="rId78"/>
    <p:sldId id="437" r:id="rId79"/>
    <p:sldId id="438" r:id="rId80"/>
    <p:sldId id="439" r:id="rId81"/>
    <p:sldId id="440" r:id="rId82"/>
    <p:sldId id="441" r:id="rId83"/>
    <p:sldId id="442" r:id="rId84"/>
    <p:sldId id="443" r:id="rId85"/>
    <p:sldId id="444" r:id="rId86"/>
    <p:sldId id="445" r:id="rId87"/>
    <p:sldId id="446" r:id="rId88"/>
    <p:sldId id="447" r:id="rId89"/>
    <p:sldId id="448" r:id="rId90"/>
    <p:sldId id="449" r:id="rId91"/>
    <p:sldId id="450" r:id="rId92"/>
    <p:sldId id="451" r:id="rId93"/>
    <p:sldId id="452" r:id="rId94"/>
    <p:sldId id="453" r:id="rId95"/>
    <p:sldId id="454" r:id="rId96"/>
    <p:sldId id="455" r:id="rId97"/>
    <p:sldId id="456" r:id="rId98"/>
    <p:sldId id="459" r:id="rId99"/>
    <p:sldId id="460" r:id="rId100"/>
    <p:sldId id="462" r:id="rId10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67861" autoAdjust="0"/>
  </p:normalViewPr>
  <p:slideViewPr>
    <p:cSldViewPr>
      <p:cViewPr varScale="1">
        <p:scale>
          <a:sx n="75" d="100"/>
          <a:sy n="75" d="100"/>
        </p:scale>
        <p:origin x="2022"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664"/>
    </p:cViewPr>
  </p:sorterViewPr>
  <p:notesViewPr>
    <p:cSldViewPr>
      <p:cViewPr varScale="1">
        <p:scale>
          <a:sx n="83" d="100"/>
          <a:sy n="83" d="100"/>
        </p:scale>
        <p:origin x="3174"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handoutMaster" Target="handoutMasters/handoutMaster1.xml"/><Relationship Id="rId108"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8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69F47A-F0E6-473D-8A88-78B155BE7331}"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ACB386EF-414D-4B26-A976-2B75D8362F54}">
      <dgm:prSet phldrT="[Text]"/>
      <dgm:spPr/>
      <dgm:t>
        <a:bodyPr/>
        <a:lstStyle/>
        <a:p>
          <a:r>
            <a:rPr lang="en-US" dirty="0"/>
            <a:t>TMC</a:t>
          </a:r>
        </a:p>
      </dgm:t>
    </dgm:pt>
    <dgm:pt modelId="{DEC52C31-38C1-42F1-B1EE-E8B89E4DF838}" type="parTrans" cxnId="{2602A72A-8732-47A2-A8C4-76F2B6A13704}">
      <dgm:prSet/>
      <dgm:spPr/>
      <dgm:t>
        <a:bodyPr/>
        <a:lstStyle/>
        <a:p>
          <a:endParaRPr lang="en-US" dirty="0"/>
        </a:p>
      </dgm:t>
    </dgm:pt>
    <dgm:pt modelId="{09741177-3F57-4117-AFE8-1F0AAF1F2360}" type="sibTrans" cxnId="{2602A72A-8732-47A2-A8C4-76F2B6A13704}">
      <dgm:prSet/>
      <dgm:spPr/>
      <dgm:t>
        <a:bodyPr/>
        <a:lstStyle/>
        <a:p>
          <a:endParaRPr lang="en-US"/>
        </a:p>
      </dgm:t>
    </dgm:pt>
    <dgm:pt modelId="{98454DF8-200F-4EAD-9631-990D7292DA79}">
      <dgm:prSet phldrT="[Text]" custT="1"/>
      <dgm:spPr/>
      <dgm:t>
        <a:bodyPr/>
        <a:lstStyle/>
        <a:p>
          <a:pPr>
            <a:spcBef>
              <a:spcPts val="600"/>
            </a:spcBef>
            <a:spcAft>
              <a:spcPts val="0"/>
            </a:spcAft>
          </a:pPr>
          <a:r>
            <a:rPr lang="en-US" sz="1600" dirty="0"/>
            <a:t>TIA</a:t>
          </a:r>
        </a:p>
      </dgm:t>
    </dgm:pt>
    <dgm:pt modelId="{DBD04216-265E-42B3-B1B4-CED58C45BBCA}" type="parTrans" cxnId="{DD5FE935-EDE4-44C1-B97E-8BB19C85FF45}">
      <dgm:prSet/>
      <dgm:spPr/>
      <dgm:t>
        <a:bodyPr/>
        <a:lstStyle/>
        <a:p>
          <a:endParaRPr lang="en-US"/>
        </a:p>
      </dgm:t>
    </dgm:pt>
    <dgm:pt modelId="{2F8BEC5F-D074-46FB-829F-6906315FDA39}" type="sibTrans" cxnId="{DD5FE935-EDE4-44C1-B97E-8BB19C85FF45}">
      <dgm:prSet/>
      <dgm:spPr/>
      <dgm:t>
        <a:bodyPr/>
        <a:lstStyle/>
        <a:p>
          <a:endParaRPr lang="en-US"/>
        </a:p>
      </dgm:t>
    </dgm:pt>
    <dgm:pt modelId="{2EFFCE33-1C2D-49D2-9140-771F46C58CA7}">
      <dgm:prSet phldrT="[Text]" custT="1"/>
      <dgm:spPr/>
      <dgm:t>
        <a:bodyPr/>
        <a:lstStyle/>
        <a:p>
          <a:pPr>
            <a:spcBef>
              <a:spcPts val="600"/>
            </a:spcBef>
            <a:spcAft>
              <a:spcPts val="0"/>
            </a:spcAft>
          </a:pPr>
          <a:r>
            <a:rPr lang="en-US" sz="1600" dirty="0"/>
            <a:t>511</a:t>
          </a:r>
        </a:p>
      </dgm:t>
    </dgm:pt>
    <dgm:pt modelId="{C6299A10-72E3-4C8C-8446-D168680752EE}" type="parTrans" cxnId="{410CECC5-6D41-47F2-8F76-838C5A6EEB15}">
      <dgm:prSet/>
      <dgm:spPr/>
      <dgm:t>
        <a:bodyPr/>
        <a:lstStyle/>
        <a:p>
          <a:endParaRPr lang="en-US"/>
        </a:p>
      </dgm:t>
    </dgm:pt>
    <dgm:pt modelId="{8971C513-6AE2-4EF6-BF6D-4EE82854DE26}" type="sibTrans" cxnId="{410CECC5-6D41-47F2-8F76-838C5A6EEB15}">
      <dgm:prSet/>
      <dgm:spPr/>
      <dgm:t>
        <a:bodyPr/>
        <a:lstStyle/>
        <a:p>
          <a:endParaRPr lang="en-US"/>
        </a:p>
      </dgm:t>
    </dgm:pt>
    <dgm:pt modelId="{6E4DE7EB-F4C9-4928-848D-8085D147CA0F}">
      <dgm:prSet phldrT="[Text]"/>
      <dgm:spPr/>
      <dgm:t>
        <a:bodyPr/>
        <a:lstStyle/>
        <a:p>
          <a:r>
            <a:rPr lang="en-US" dirty="0"/>
            <a:t>DTSD</a:t>
          </a:r>
        </a:p>
      </dgm:t>
    </dgm:pt>
    <dgm:pt modelId="{8B2ADC0C-51A7-4984-95F3-B331843E3A5A}" type="parTrans" cxnId="{EB8D0251-CEF8-4155-A257-EB8FD4083376}">
      <dgm:prSet/>
      <dgm:spPr/>
      <dgm:t>
        <a:bodyPr/>
        <a:lstStyle/>
        <a:p>
          <a:endParaRPr lang="en-US" dirty="0"/>
        </a:p>
      </dgm:t>
    </dgm:pt>
    <dgm:pt modelId="{44960F1A-C9F6-4649-BD77-5DC560B01780}" type="sibTrans" cxnId="{EB8D0251-CEF8-4155-A257-EB8FD4083376}">
      <dgm:prSet/>
      <dgm:spPr/>
      <dgm:t>
        <a:bodyPr/>
        <a:lstStyle/>
        <a:p>
          <a:endParaRPr lang="en-US"/>
        </a:p>
      </dgm:t>
    </dgm:pt>
    <dgm:pt modelId="{A8E6A2B1-7642-4562-AFE4-56A08D5CD589}">
      <dgm:prSet phldrT="[Text]" custT="1"/>
      <dgm:spPr/>
      <dgm:t>
        <a:bodyPr/>
        <a:lstStyle/>
        <a:p>
          <a:pPr>
            <a:spcBef>
              <a:spcPts val="600"/>
            </a:spcBef>
            <a:spcAft>
              <a:spcPts val="0"/>
            </a:spcAft>
          </a:pPr>
          <a:r>
            <a:rPr lang="en-US" sz="1600" dirty="0"/>
            <a:t>RDO</a:t>
          </a:r>
        </a:p>
      </dgm:t>
    </dgm:pt>
    <dgm:pt modelId="{42AB35C5-3522-4B2C-9B8C-F593914DF64F}" type="parTrans" cxnId="{FAE292F2-64F7-4EFD-AA29-3CD26B52216F}">
      <dgm:prSet/>
      <dgm:spPr/>
      <dgm:t>
        <a:bodyPr/>
        <a:lstStyle/>
        <a:p>
          <a:endParaRPr lang="en-US"/>
        </a:p>
      </dgm:t>
    </dgm:pt>
    <dgm:pt modelId="{E79D1ECE-22C1-4530-B9F0-2574092619BB}" type="sibTrans" cxnId="{FAE292F2-64F7-4EFD-AA29-3CD26B52216F}">
      <dgm:prSet/>
      <dgm:spPr/>
      <dgm:t>
        <a:bodyPr/>
        <a:lstStyle/>
        <a:p>
          <a:endParaRPr lang="en-US"/>
        </a:p>
      </dgm:t>
    </dgm:pt>
    <dgm:pt modelId="{3E1AFE47-DB4E-44A2-9560-1EFA412740C3}">
      <dgm:prSet phldrT="[Text]" custT="1"/>
      <dgm:spPr/>
      <dgm:t>
        <a:bodyPr/>
        <a:lstStyle/>
        <a:p>
          <a:pPr>
            <a:spcBef>
              <a:spcPts val="600"/>
            </a:spcBef>
            <a:spcAft>
              <a:spcPts val="0"/>
            </a:spcAft>
          </a:pPr>
          <a:r>
            <a:rPr lang="en-US" sz="1600" dirty="0"/>
            <a:t>Bridge Engineer/ Inspector</a:t>
          </a:r>
        </a:p>
      </dgm:t>
    </dgm:pt>
    <dgm:pt modelId="{5CC8CE1F-4236-4FE1-9370-27696210E2CB}" type="parTrans" cxnId="{BD99EABF-5455-4255-AEAF-5B563D933BE5}">
      <dgm:prSet/>
      <dgm:spPr/>
      <dgm:t>
        <a:bodyPr/>
        <a:lstStyle/>
        <a:p>
          <a:endParaRPr lang="en-US"/>
        </a:p>
      </dgm:t>
    </dgm:pt>
    <dgm:pt modelId="{58E46D49-E7D2-4028-ADEA-6B2204C4421A}" type="sibTrans" cxnId="{BD99EABF-5455-4255-AEAF-5B563D933BE5}">
      <dgm:prSet/>
      <dgm:spPr/>
      <dgm:t>
        <a:bodyPr/>
        <a:lstStyle/>
        <a:p>
          <a:endParaRPr lang="en-US"/>
        </a:p>
      </dgm:t>
    </dgm:pt>
    <dgm:pt modelId="{6A70C9D4-0856-49A9-B6FC-BFE398F9AFE5}">
      <dgm:prSet phldrT="[Text]"/>
      <dgm:spPr/>
      <dgm:t>
        <a:bodyPr/>
        <a:lstStyle/>
        <a:p>
          <a:r>
            <a:rPr lang="en-US" dirty="0"/>
            <a:t>External Agencies</a:t>
          </a:r>
        </a:p>
      </dgm:t>
    </dgm:pt>
    <dgm:pt modelId="{5BB38F98-4142-4F08-90A5-5C185E5F870E}" type="parTrans" cxnId="{8AEB88F0-42DF-4F49-8EE1-481A7574590A}">
      <dgm:prSet/>
      <dgm:spPr/>
      <dgm:t>
        <a:bodyPr/>
        <a:lstStyle/>
        <a:p>
          <a:endParaRPr lang="en-US" dirty="0"/>
        </a:p>
      </dgm:t>
    </dgm:pt>
    <dgm:pt modelId="{F349A10D-5B0A-4C2B-8EDE-29065EE9223D}" type="sibTrans" cxnId="{8AEB88F0-42DF-4F49-8EE1-481A7574590A}">
      <dgm:prSet/>
      <dgm:spPr/>
      <dgm:t>
        <a:bodyPr/>
        <a:lstStyle/>
        <a:p>
          <a:endParaRPr lang="en-US"/>
        </a:p>
      </dgm:t>
    </dgm:pt>
    <dgm:pt modelId="{A5662441-BB41-4149-8840-A90FCEADABB3}">
      <dgm:prSet phldrT="[Text]" custT="1"/>
      <dgm:spPr/>
      <dgm:t>
        <a:bodyPr/>
        <a:lstStyle/>
        <a:p>
          <a:pPr>
            <a:spcBef>
              <a:spcPts val="600"/>
            </a:spcBef>
            <a:spcAft>
              <a:spcPts val="0"/>
            </a:spcAft>
          </a:pPr>
          <a:r>
            <a:rPr lang="en-US" sz="1600" dirty="0"/>
            <a:t>First responders</a:t>
          </a:r>
        </a:p>
      </dgm:t>
    </dgm:pt>
    <dgm:pt modelId="{4C2A3B23-3A53-488B-B12D-14CA9999FC1F}" type="parTrans" cxnId="{91CB7864-56AE-40EF-A717-21B5C58F762D}">
      <dgm:prSet/>
      <dgm:spPr/>
      <dgm:t>
        <a:bodyPr/>
        <a:lstStyle/>
        <a:p>
          <a:endParaRPr lang="en-US"/>
        </a:p>
      </dgm:t>
    </dgm:pt>
    <dgm:pt modelId="{E3DDA2B0-E7C7-4248-A4CF-80130CDDD15E}" type="sibTrans" cxnId="{91CB7864-56AE-40EF-A717-21B5C58F762D}">
      <dgm:prSet/>
      <dgm:spPr/>
      <dgm:t>
        <a:bodyPr/>
        <a:lstStyle/>
        <a:p>
          <a:endParaRPr lang="en-US"/>
        </a:p>
      </dgm:t>
    </dgm:pt>
    <dgm:pt modelId="{B50791A9-408A-418B-85E2-DEE453F0499B}">
      <dgm:prSet phldrT="[Text]" custT="1"/>
      <dgm:spPr/>
      <dgm:t>
        <a:bodyPr/>
        <a:lstStyle/>
        <a:p>
          <a:pPr>
            <a:spcBef>
              <a:spcPts val="600"/>
            </a:spcBef>
            <a:spcAft>
              <a:spcPts val="0"/>
            </a:spcAft>
          </a:pPr>
          <a:r>
            <a:rPr lang="en-US" sz="1600" dirty="0"/>
            <a:t>DNR and others</a:t>
          </a:r>
        </a:p>
      </dgm:t>
    </dgm:pt>
    <dgm:pt modelId="{492A0453-BC31-4022-8DD5-21C154B42425}" type="parTrans" cxnId="{1BA18CBA-A167-42B0-9F3E-19C623C0F788}">
      <dgm:prSet/>
      <dgm:spPr/>
      <dgm:t>
        <a:bodyPr/>
        <a:lstStyle/>
        <a:p>
          <a:endParaRPr lang="en-US"/>
        </a:p>
      </dgm:t>
    </dgm:pt>
    <dgm:pt modelId="{5A172802-11E2-4A31-B7FD-95ADFAAFB99A}" type="sibTrans" cxnId="{1BA18CBA-A167-42B0-9F3E-19C623C0F788}">
      <dgm:prSet/>
      <dgm:spPr/>
      <dgm:t>
        <a:bodyPr/>
        <a:lstStyle/>
        <a:p>
          <a:endParaRPr lang="en-US"/>
        </a:p>
      </dgm:t>
    </dgm:pt>
    <dgm:pt modelId="{5E06B0FB-0A14-4AEE-86B6-F2069F63CE1D}">
      <dgm:prSet phldrT="[Text]" custT="1"/>
      <dgm:spPr/>
      <dgm:t>
        <a:bodyPr/>
        <a:lstStyle/>
        <a:p>
          <a:pPr>
            <a:spcBef>
              <a:spcPts val="600"/>
            </a:spcBef>
            <a:spcAft>
              <a:spcPts val="0"/>
            </a:spcAft>
          </a:pPr>
          <a:r>
            <a:rPr lang="en-US" sz="1600" dirty="0"/>
            <a:t>Floodgate</a:t>
          </a:r>
        </a:p>
      </dgm:t>
    </dgm:pt>
    <dgm:pt modelId="{2F50E8EA-7BA7-4249-99A7-BC09CA44688A}" type="parTrans" cxnId="{69F78E78-B3BD-4292-80C4-CA6CB1339DAD}">
      <dgm:prSet/>
      <dgm:spPr/>
      <dgm:t>
        <a:bodyPr/>
        <a:lstStyle/>
        <a:p>
          <a:endParaRPr lang="en-US"/>
        </a:p>
      </dgm:t>
    </dgm:pt>
    <dgm:pt modelId="{F79FA838-5F6E-4D9B-8E63-61E6905A5E00}" type="sibTrans" cxnId="{69F78E78-B3BD-4292-80C4-CA6CB1339DAD}">
      <dgm:prSet/>
      <dgm:spPr/>
      <dgm:t>
        <a:bodyPr/>
        <a:lstStyle/>
        <a:p>
          <a:endParaRPr lang="en-US"/>
        </a:p>
      </dgm:t>
    </dgm:pt>
    <dgm:pt modelId="{C58D52A0-55D3-4DC1-9831-CAD53326B8D3}">
      <dgm:prSet phldrT="[Text]" custT="1"/>
      <dgm:spPr/>
      <dgm:t>
        <a:bodyPr/>
        <a:lstStyle/>
        <a:p>
          <a:pPr>
            <a:spcBef>
              <a:spcPts val="600"/>
            </a:spcBef>
            <a:spcAft>
              <a:spcPts val="0"/>
            </a:spcAft>
          </a:pPr>
          <a:r>
            <a:rPr lang="en-US" sz="1600" dirty="0"/>
            <a:t>County highway  department</a:t>
          </a:r>
        </a:p>
      </dgm:t>
    </dgm:pt>
    <dgm:pt modelId="{6AE9F7C7-A978-46AE-BF84-1D736CD240C3}" type="parTrans" cxnId="{386A45F2-6DA5-4A9E-873F-9601F539AEB6}">
      <dgm:prSet/>
      <dgm:spPr/>
      <dgm:t>
        <a:bodyPr/>
        <a:lstStyle/>
        <a:p>
          <a:endParaRPr lang="en-US"/>
        </a:p>
      </dgm:t>
    </dgm:pt>
    <dgm:pt modelId="{6B0A6C7D-D345-48DD-BE21-205698602FF3}" type="sibTrans" cxnId="{386A45F2-6DA5-4A9E-873F-9601F539AEB6}">
      <dgm:prSet/>
      <dgm:spPr/>
      <dgm:t>
        <a:bodyPr/>
        <a:lstStyle/>
        <a:p>
          <a:endParaRPr lang="en-US"/>
        </a:p>
      </dgm:t>
    </dgm:pt>
    <dgm:pt modelId="{303233DA-A648-4994-92BA-A873E36FAA6A}">
      <dgm:prSet phldrT="[Text]" custT="1"/>
      <dgm:spPr/>
      <dgm:t>
        <a:bodyPr/>
        <a:lstStyle/>
        <a:p>
          <a:pPr>
            <a:spcBef>
              <a:spcPts val="600"/>
            </a:spcBef>
            <a:spcAft>
              <a:spcPts val="0"/>
            </a:spcAft>
          </a:pPr>
          <a:r>
            <a:rPr lang="en-US" sz="1600" dirty="0"/>
            <a:t>Maintenance</a:t>
          </a:r>
        </a:p>
      </dgm:t>
    </dgm:pt>
    <dgm:pt modelId="{75DBA730-FEFA-4AD7-9DE8-B33462A79C01}" type="parTrans" cxnId="{BC25FDDD-C293-48E2-A80D-D8C6EF183096}">
      <dgm:prSet/>
      <dgm:spPr/>
      <dgm:t>
        <a:bodyPr/>
        <a:lstStyle/>
        <a:p>
          <a:endParaRPr lang="en-US"/>
        </a:p>
      </dgm:t>
    </dgm:pt>
    <dgm:pt modelId="{466DD9D8-65D1-49FA-A53A-A24232768D83}" type="sibTrans" cxnId="{BC25FDDD-C293-48E2-A80D-D8C6EF183096}">
      <dgm:prSet/>
      <dgm:spPr/>
      <dgm:t>
        <a:bodyPr/>
        <a:lstStyle/>
        <a:p>
          <a:endParaRPr lang="en-US"/>
        </a:p>
      </dgm:t>
    </dgm:pt>
    <dgm:pt modelId="{A705CE3F-2B1C-4726-BEBF-691DCF8927D5}" type="pres">
      <dgm:prSet presAssocID="{EC69F47A-F0E6-473D-8A88-78B155BE7331}" presName="composite" presStyleCnt="0">
        <dgm:presLayoutVars>
          <dgm:chMax val="5"/>
          <dgm:dir/>
          <dgm:animLvl val="ctr"/>
          <dgm:resizeHandles val="exact"/>
        </dgm:presLayoutVars>
      </dgm:prSet>
      <dgm:spPr/>
    </dgm:pt>
    <dgm:pt modelId="{09478485-6ED6-4F9E-9E74-538EF4BF55B7}" type="pres">
      <dgm:prSet presAssocID="{EC69F47A-F0E6-473D-8A88-78B155BE7331}" presName="cycle" presStyleCnt="0"/>
      <dgm:spPr/>
    </dgm:pt>
    <dgm:pt modelId="{FA4E6F32-AEC5-415E-AA2A-B4B3ED54E998}" type="pres">
      <dgm:prSet presAssocID="{EC69F47A-F0E6-473D-8A88-78B155BE7331}" presName="centerShape" presStyleCnt="0"/>
      <dgm:spPr/>
    </dgm:pt>
    <dgm:pt modelId="{A2BC9735-497F-421E-9C39-AC30FFD95A1A}" type="pres">
      <dgm:prSet presAssocID="{EC69F47A-F0E6-473D-8A88-78B155BE7331}" presName="connSite" presStyleLbl="node1" presStyleIdx="0" presStyleCnt="4"/>
      <dgm:spPr/>
    </dgm:pt>
    <dgm:pt modelId="{96979F24-0DB4-4486-9516-83F9E71B870C}" type="pres">
      <dgm:prSet presAssocID="{EC69F47A-F0E6-473D-8A88-78B155BE7331}" presName="visible" presStyleLbl="node1" presStyleIdx="0" presStyleCnt="4"/>
      <dgm:spPr>
        <a:blipFill rotWithShape="0">
          <a:blip xmlns:r="http://schemas.openxmlformats.org/officeDocument/2006/relationships" r:embed="rId1"/>
          <a:stretch>
            <a:fillRect/>
          </a:stretch>
        </a:blipFill>
      </dgm:spPr>
    </dgm:pt>
    <dgm:pt modelId="{B3024208-C075-437D-895C-DC156A03A539}" type="pres">
      <dgm:prSet presAssocID="{DEC52C31-38C1-42F1-B1EE-E8B89E4DF838}" presName="Name25" presStyleLbl="parChTrans1D1" presStyleIdx="0" presStyleCnt="3"/>
      <dgm:spPr/>
    </dgm:pt>
    <dgm:pt modelId="{7C8FDB16-91C5-47FA-A9A5-0C3E3117C68E}" type="pres">
      <dgm:prSet presAssocID="{ACB386EF-414D-4B26-A976-2B75D8362F54}" presName="node" presStyleCnt="0"/>
      <dgm:spPr/>
    </dgm:pt>
    <dgm:pt modelId="{65DC9AEB-3903-46A9-B05B-F90185E1DE4F}" type="pres">
      <dgm:prSet presAssocID="{ACB386EF-414D-4B26-A976-2B75D8362F54}" presName="parentNode" presStyleLbl="node1" presStyleIdx="1" presStyleCnt="4">
        <dgm:presLayoutVars>
          <dgm:chMax val="1"/>
          <dgm:bulletEnabled val="1"/>
        </dgm:presLayoutVars>
      </dgm:prSet>
      <dgm:spPr/>
    </dgm:pt>
    <dgm:pt modelId="{777A8B47-C598-4C25-BE61-B3F6B9F2B99A}" type="pres">
      <dgm:prSet presAssocID="{ACB386EF-414D-4B26-A976-2B75D8362F54}" presName="childNode" presStyleLbl="revTx" presStyleIdx="0" presStyleCnt="3">
        <dgm:presLayoutVars>
          <dgm:bulletEnabled val="1"/>
        </dgm:presLayoutVars>
      </dgm:prSet>
      <dgm:spPr/>
    </dgm:pt>
    <dgm:pt modelId="{D488A96A-4B6F-4FB2-87A3-3380A50B4AD1}" type="pres">
      <dgm:prSet presAssocID="{8B2ADC0C-51A7-4984-95F3-B331843E3A5A}" presName="Name25" presStyleLbl="parChTrans1D1" presStyleIdx="1" presStyleCnt="3"/>
      <dgm:spPr/>
    </dgm:pt>
    <dgm:pt modelId="{28BF3B17-8B08-4260-A0D2-C825DBEB99AA}" type="pres">
      <dgm:prSet presAssocID="{6E4DE7EB-F4C9-4928-848D-8085D147CA0F}" presName="node" presStyleCnt="0"/>
      <dgm:spPr/>
    </dgm:pt>
    <dgm:pt modelId="{67FC277C-80AA-443A-9F59-69600272E025}" type="pres">
      <dgm:prSet presAssocID="{6E4DE7EB-F4C9-4928-848D-8085D147CA0F}" presName="parentNode" presStyleLbl="node1" presStyleIdx="2" presStyleCnt="4" custScaleX="109461" custScaleY="110276" custLinFactNeighborX="49926">
        <dgm:presLayoutVars>
          <dgm:chMax val="1"/>
          <dgm:bulletEnabled val="1"/>
        </dgm:presLayoutVars>
      </dgm:prSet>
      <dgm:spPr/>
    </dgm:pt>
    <dgm:pt modelId="{1A144967-2792-46B4-B147-4DC9C74A65B4}" type="pres">
      <dgm:prSet presAssocID="{6E4DE7EB-F4C9-4928-848D-8085D147CA0F}" presName="childNode" presStyleLbl="revTx" presStyleIdx="1" presStyleCnt="3">
        <dgm:presLayoutVars>
          <dgm:bulletEnabled val="1"/>
        </dgm:presLayoutVars>
      </dgm:prSet>
      <dgm:spPr/>
    </dgm:pt>
    <dgm:pt modelId="{2B676ECA-D875-4E18-8A48-FE4FE7AAE767}" type="pres">
      <dgm:prSet presAssocID="{5BB38F98-4142-4F08-90A5-5C185E5F870E}" presName="Name25" presStyleLbl="parChTrans1D1" presStyleIdx="2" presStyleCnt="3"/>
      <dgm:spPr/>
    </dgm:pt>
    <dgm:pt modelId="{610151E5-21BF-42FA-B8D0-D1F0D75BDF21}" type="pres">
      <dgm:prSet presAssocID="{6A70C9D4-0856-49A9-B6FC-BFE398F9AFE5}" presName="node" presStyleCnt="0"/>
      <dgm:spPr/>
    </dgm:pt>
    <dgm:pt modelId="{81663272-389C-46FC-8A89-DEB95A25D043}" type="pres">
      <dgm:prSet presAssocID="{6A70C9D4-0856-49A9-B6FC-BFE398F9AFE5}" presName="parentNode" presStyleLbl="node1" presStyleIdx="3" presStyleCnt="4">
        <dgm:presLayoutVars>
          <dgm:chMax val="1"/>
          <dgm:bulletEnabled val="1"/>
        </dgm:presLayoutVars>
      </dgm:prSet>
      <dgm:spPr/>
    </dgm:pt>
    <dgm:pt modelId="{E319E190-CC52-4A13-ADCC-055167BBEE45}" type="pres">
      <dgm:prSet presAssocID="{6A70C9D4-0856-49A9-B6FC-BFE398F9AFE5}" presName="childNode" presStyleLbl="revTx" presStyleIdx="2" presStyleCnt="3">
        <dgm:presLayoutVars>
          <dgm:bulletEnabled val="1"/>
        </dgm:presLayoutVars>
      </dgm:prSet>
      <dgm:spPr/>
    </dgm:pt>
  </dgm:ptLst>
  <dgm:cxnLst>
    <dgm:cxn modelId="{7C892607-B515-4EBF-859F-B879C813F393}" type="presOf" srcId="{303233DA-A648-4994-92BA-A873E36FAA6A}" destId="{1A144967-2792-46B4-B147-4DC9C74A65B4}" srcOrd="0" destOrd="2" presId="urn:microsoft.com/office/officeart/2005/8/layout/radial2"/>
    <dgm:cxn modelId="{D057B207-76E8-41EA-829D-F7EC24C01666}" type="presOf" srcId="{3E1AFE47-DB4E-44A2-9560-1EFA412740C3}" destId="{1A144967-2792-46B4-B147-4DC9C74A65B4}" srcOrd="0" destOrd="1" presId="urn:microsoft.com/office/officeart/2005/8/layout/radial2"/>
    <dgm:cxn modelId="{33A2AF09-876C-41E6-8B5C-8F106ED6987D}" type="presOf" srcId="{5E06B0FB-0A14-4AEE-86B6-F2069F63CE1D}" destId="{777A8B47-C598-4C25-BE61-B3F6B9F2B99A}" srcOrd="0" destOrd="2" presId="urn:microsoft.com/office/officeart/2005/8/layout/radial2"/>
    <dgm:cxn modelId="{AD3E1610-023C-4003-B05D-2628B6797CBB}" type="presOf" srcId="{DEC52C31-38C1-42F1-B1EE-E8B89E4DF838}" destId="{B3024208-C075-437D-895C-DC156A03A539}" srcOrd="0" destOrd="0" presId="urn:microsoft.com/office/officeart/2005/8/layout/radial2"/>
    <dgm:cxn modelId="{00154F28-47FD-443A-B978-61786802790B}" type="presOf" srcId="{2EFFCE33-1C2D-49D2-9140-771F46C58CA7}" destId="{777A8B47-C598-4C25-BE61-B3F6B9F2B99A}" srcOrd="0" destOrd="1" presId="urn:microsoft.com/office/officeart/2005/8/layout/radial2"/>
    <dgm:cxn modelId="{2602A72A-8732-47A2-A8C4-76F2B6A13704}" srcId="{EC69F47A-F0E6-473D-8A88-78B155BE7331}" destId="{ACB386EF-414D-4B26-A976-2B75D8362F54}" srcOrd="0" destOrd="0" parTransId="{DEC52C31-38C1-42F1-B1EE-E8B89E4DF838}" sibTransId="{09741177-3F57-4117-AFE8-1F0AAF1F2360}"/>
    <dgm:cxn modelId="{DD5FE935-EDE4-44C1-B97E-8BB19C85FF45}" srcId="{ACB386EF-414D-4B26-A976-2B75D8362F54}" destId="{98454DF8-200F-4EAD-9631-990D7292DA79}" srcOrd="0" destOrd="0" parTransId="{DBD04216-265E-42B3-B1B4-CED58C45BBCA}" sibTransId="{2F8BEC5F-D074-46FB-829F-6906315FDA39}"/>
    <dgm:cxn modelId="{DCA3D739-2A96-4432-B842-FE7F5CE52A0E}" type="presOf" srcId="{6E4DE7EB-F4C9-4928-848D-8085D147CA0F}" destId="{67FC277C-80AA-443A-9F59-69600272E025}" srcOrd="0" destOrd="0" presId="urn:microsoft.com/office/officeart/2005/8/layout/radial2"/>
    <dgm:cxn modelId="{B0C5E661-6A5A-411C-A4EC-76CA5F3CAF81}" type="presOf" srcId="{ACB386EF-414D-4B26-A976-2B75D8362F54}" destId="{65DC9AEB-3903-46A9-B05B-F90185E1DE4F}" srcOrd="0" destOrd="0" presId="urn:microsoft.com/office/officeart/2005/8/layout/radial2"/>
    <dgm:cxn modelId="{91CB7864-56AE-40EF-A717-21B5C58F762D}" srcId="{6A70C9D4-0856-49A9-B6FC-BFE398F9AFE5}" destId="{A5662441-BB41-4149-8840-A90FCEADABB3}" srcOrd="0" destOrd="0" parTransId="{4C2A3B23-3A53-488B-B12D-14CA9999FC1F}" sibTransId="{E3DDA2B0-E7C7-4248-A4CF-80130CDDD15E}"/>
    <dgm:cxn modelId="{7FDE9F68-3424-44CB-97D8-A50406B320AD}" type="presOf" srcId="{8B2ADC0C-51A7-4984-95F3-B331843E3A5A}" destId="{D488A96A-4B6F-4FB2-87A3-3380A50B4AD1}" srcOrd="0" destOrd="0" presId="urn:microsoft.com/office/officeart/2005/8/layout/radial2"/>
    <dgm:cxn modelId="{EB8D0251-CEF8-4155-A257-EB8FD4083376}" srcId="{EC69F47A-F0E6-473D-8A88-78B155BE7331}" destId="{6E4DE7EB-F4C9-4928-848D-8085D147CA0F}" srcOrd="1" destOrd="0" parTransId="{8B2ADC0C-51A7-4984-95F3-B331843E3A5A}" sibTransId="{44960F1A-C9F6-4649-BD77-5DC560B01780}"/>
    <dgm:cxn modelId="{69F78E78-B3BD-4292-80C4-CA6CB1339DAD}" srcId="{ACB386EF-414D-4B26-A976-2B75D8362F54}" destId="{5E06B0FB-0A14-4AEE-86B6-F2069F63CE1D}" srcOrd="2" destOrd="0" parTransId="{2F50E8EA-7BA7-4249-99A7-BC09CA44688A}" sibTransId="{F79FA838-5F6E-4D9B-8E63-61E6905A5E00}"/>
    <dgm:cxn modelId="{4255FE59-F88E-45A7-81AC-51F127D5E377}" type="presOf" srcId="{6A70C9D4-0856-49A9-B6FC-BFE398F9AFE5}" destId="{81663272-389C-46FC-8A89-DEB95A25D043}" srcOrd="0" destOrd="0" presId="urn:microsoft.com/office/officeart/2005/8/layout/radial2"/>
    <dgm:cxn modelId="{4CE9E682-CF79-46F2-9C16-284B165ECE46}" type="presOf" srcId="{5BB38F98-4142-4F08-90A5-5C185E5F870E}" destId="{2B676ECA-D875-4E18-8A48-FE4FE7AAE767}" srcOrd="0" destOrd="0" presId="urn:microsoft.com/office/officeart/2005/8/layout/radial2"/>
    <dgm:cxn modelId="{89400389-2865-444B-8937-C8FEEF224FF5}" type="presOf" srcId="{EC69F47A-F0E6-473D-8A88-78B155BE7331}" destId="{A705CE3F-2B1C-4726-BEBF-691DCF8927D5}" srcOrd="0" destOrd="0" presId="urn:microsoft.com/office/officeart/2005/8/layout/radial2"/>
    <dgm:cxn modelId="{E0D4908C-CB5D-489D-8273-E1F722BBB5DA}" type="presOf" srcId="{C58D52A0-55D3-4DC1-9831-CAD53326B8D3}" destId="{E319E190-CC52-4A13-ADCC-055167BBEE45}" srcOrd="0" destOrd="1" presId="urn:microsoft.com/office/officeart/2005/8/layout/radial2"/>
    <dgm:cxn modelId="{6C532394-FF10-41F6-8719-DB807B3F4D6D}" type="presOf" srcId="{B50791A9-408A-418B-85E2-DEE453F0499B}" destId="{E319E190-CC52-4A13-ADCC-055167BBEE45}" srcOrd="0" destOrd="2" presId="urn:microsoft.com/office/officeart/2005/8/layout/radial2"/>
    <dgm:cxn modelId="{3BF82195-F2D3-440B-B98E-6C79C2CF887B}" type="presOf" srcId="{A5662441-BB41-4149-8840-A90FCEADABB3}" destId="{E319E190-CC52-4A13-ADCC-055167BBEE45}" srcOrd="0" destOrd="0" presId="urn:microsoft.com/office/officeart/2005/8/layout/radial2"/>
    <dgm:cxn modelId="{22FF45A0-4D2D-40AD-A337-C93A3FF8B30B}" type="presOf" srcId="{98454DF8-200F-4EAD-9631-990D7292DA79}" destId="{777A8B47-C598-4C25-BE61-B3F6B9F2B99A}" srcOrd="0" destOrd="0" presId="urn:microsoft.com/office/officeart/2005/8/layout/radial2"/>
    <dgm:cxn modelId="{1BA18CBA-A167-42B0-9F3E-19C623C0F788}" srcId="{6A70C9D4-0856-49A9-B6FC-BFE398F9AFE5}" destId="{B50791A9-408A-418B-85E2-DEE453F0499B}" srcOrd="2" destOrd="0" parTransId="{492A0453-BC31-4022-8DD5-21C154B42425}" sibTransId="{5A172802-11E2-4A31-B7FD-95ADFAAFB99A}"/>
    <dgm:cxn modelId="{BD99EABF-5455-4255-AEAF-5B563D933BE5}" srcId="{6E4DE7EB-F4C9-4928-848D-8085D147CA0F}" destId="{3E1AFE47-DB4E-44A2-9560-1EFA412740C3}" srcOrd="1" destOrd="0" parTransId="{5CC8CE1F-4236-4FE1-9370-27696210E2CB}" sibTransId="{58E46D49-E7D2-4028-ADEA-6B2204C4421A}"/>
    <dgm:cxn modelId="{410CECC5-6D41-47F2-8F76-838C5A6EEB15}" srcId="{ACB386EF-414D-4B26-A976-2B75D8362F54}" destId="{2EFFCE33-1C2D-49D2-9140-771F46C58CA7}" srcOrd="1" destOrd="0" parTransId="{C6299A10-72E3-4C8C-8446-D168680752EE}" sibTransId="{8971C513-6AE2-4EF6-BF6D-4EE82854DE26}"/>
    <dgm:cxn modelId="{BC25FDDD-C293-48E2-A80D-D8C6EF183096}" srcId="{6E4DE7EB-F4C9-4928-848D-8085D147CA0F}" destId="{303233DA-A648-4994-92BA-A873E36FAA6A}" srcOrd="2" destOrd="0" parTransId="{75DBA730-FEFA-4AD7-9DE8-B33462A79C01}" sibTransId="{466DD9D8-65D1-49FA-A53A-A24232768D83}"/>
    <dgm:cxn modelId="{8AEB88F0-42DF-4F49-8EE1-481A7574590A}" srcId="{EC69F47A-F0E6-473D-8A88-78B155BE7331}" destId="{6A70C9D4-0856-49A9-B6FC-BFE398F9AFE5}" srcOrd="2" destOrd="0" parTransId="{5BB38F98-4142-4F08-90A5-5C185E5F870E}" sibTransId="{F349A10D-5B0A-4C2B-8EDE-29065EE9223D}"/>
    <dgm:cxn modelId="{386A45F2-6DA5-4A9E-873F-9601F539AEB6}" srcId="{6A70C9D4-0856-49A9-B6FC-BFE398F9AFE5}" destId="{C58D52A0-55D3-4DC1-9831-CAD53326B8D3}" srcOrd="1" destOrd="0" parTransId="{6AE9F7C7-A978-46AE-BF84-1D736CD240C3}" sibTransId="{6B0A6C7D-D345-48DD-BE21-205698602FF3}"/>
    <dgm:cxn modelId="{FAE292F2-64F7-4EFD-AA29-3CD26B52216F}" srcId="{6E4DE7EB-F4C9-4928-848D-8085D147CA0F}" destId="{A8E6A2B1-7642-4562-AFE4-56A08D5CD589}" srcOrd="0" destOrd="0" parTransId="{42AB35C5-3522-4B2C-9B8C-F593914DF64F}" sibTransId="{E79D1ECE-22C1-4530-B9F0-2574092619BB}"/>
    <dgm:cxn modelId="{450229F6-C4B6-4081-94CD-DB56CBA320D9}" type="presOf" srcId="{A8E6A2B1-7642-4562-AFE4-56A08D5CD589}" destId="{1A144967-2792-46B4-B147-4DC9C74A65B4}" srcOrd="0" destOrd="0" presId="urn:microsoft.com/office/officeart/2005/8/layout/radial2"/>
    <dgm:cxn modelId="{F2AC03AA-8100-495A-9910-AF5AD526F312}" type="presParOf" srcId="{A705CE3F-2B1C-4726-BEBF-691DCF8927D5}" destId="{09478485-6ED6-4F9E-9E74-538EF4BF55B7}" srcOrd="0" destOrd="0" presId="urn:microsoft.com/office/officeart/2005/8/layout/radial2"/>
    <dgm:cxn modelId="{3C5C4E38-FD43-44BD-886C-44DB4E56E5C3}" type="presParOf" srcId="{09478485-6ED6-4F9E-9E74-538EF4BF55B7}" destId="{FA4E6F32-AEC5-415E-AA2A-B4B3ED54E998}" srcOrd="0" destOrd="0" presId="urn:microsoft.com/office/officeart/2005/8/layout/radial2"/>
    <dgm:cxn modelId="{DDB9B48E-83B5-4E4C-AC45-ECE4A6505EB4}" type="presParOf" srcId="{FA4E6F32-AEC5-415E-AA2A-B4B3ED54E998}" destId="{A2BC9735-497F-421E-9C39-AC30FFD95A1A}" srcOrd="0" destOrd="0" presId="urn:microsoft.com/office/officeart/2005/8/layout/radial2"/>
    <dgm:cxn modelId="{C260DE1C-669C-4609-AFDC-4C9C51FD2B94}" type="presParOf" srcId="{FA4E6F32-AEC5-415E-AA2A-B4B3ED54E998}" destId="{96979F24-0DB4-4486-9516-83F9E71B870C}" srcOrd="1" destOrd="0" presId="urn:microsoft.com/office/officeart/2005/8/layout/radial2"/>
    <dgm:cxn modelId="{54DECBA3-41E3-4B44-A68C-E64716F50431}" type="presParOf" srcId="{09478485-6ED6-4F9E-9E74-538EF4BF55B7}" destId="{B3024208-C075-437D-895C-DC156A03A539}" srcOrd="1" destOrd="0" presId="urn:microsoft.com/office/officeart/2005/8/layout/radial2"/>
    <dgm:cxn modelId="{E0627B43-C7E0-49ED-BA2E-7E2E963F2502}" type="presParOf" srcId="{09478485-6ED6-4F9E-9E74-538EF4BF55B7}" destId="{7C8FDB16-91C5-47FA-A9A5-0C3E3117C68E}" srcOrd="2" destOrd="0" presId="urn:microsoft.com/office/officeart/2005/8/layout/radial2"/>
    <dgm:cxn modelId="{0FDF4AB3-4865-46C6-9077-6FF4CAB61C92}" type="presParOf" srcId="{7C8FDB16-91C5-47FA-A9A5-0C3E3117C68E}" destId="{65DC9AEB-3903-46A9-B05B-F90185E1DE4F}" srcOrd="0" destOrd="0" presId="urn:microsoft.com/office/officeart/2005/8/layout/radial2"/>
    <dgm:cxn modelId="{B9B1BF31-E5C3-4F5E-A88C-3A5609BDAD33}" type="presParOf" srcId="{7C8FDB16-91C5-47FA-A9A5-0C3E3117C68E}" destId="{777A8B47-C598-4C25-BE61-B3F6B9F2B99A}" srcOrd="1" destOrd="0" presId="urn:microsoft.com/office/officeart/2005/8/layout/radial2"/>
    <dgm:cxn modelId="{E47FED95-C196-4BC3-BC9E-111DEADE3A85}" type="presParOf" srcId="{09478485-6ED6-4F9E-9E74-538EF4BF55B7}" destId="{D488A96A-4B6F-4FB2-87A3-3380A50B4AD1}" srcOrd="3" destOrd="0" presId="urn:microsoft.com/office/officeart/2005/8/layout/radial2"/>
    <dgm:cxn modelId="{689C2BAF-AE0C-4B2F-9D57-D2E749EA65B0}" type="presParOf" srcId="{09478485-6ED6-4F9E-9E74-538EF4BF55B7}" destId="{28BF3B17-8B08-4260-A0D2-C825DBEB99AA}" srcOrd="4" destOrd="0" presId="urn:microsoft.com/office/officeart/2005/8/layout/radial2"/>
    <dgm:cxn modelId="{7DA9B1E0-FA42-46CD-BA3C-7D1D0C90AEB7}" type="presParOf" srcId="{28BF3B17-8B08-4260-A0D2-C825DBEB99AA}" destId="{67FC277C-80AA-443A-9F59-69600272E025}" srcOrd="0" destOrd="0" presId="urn:microsoft.com/office/officeart/2005/8/layout/radial2"/>
    <dgm:cxn modelId="{BC56E541-C002-4571-AC8F-4407E84F18BA}" type="presParOf" srcId="{28BF3B17-8B08-4260-A0D2-C825DBEB99AA}" destId="{1A144967-2792-46B4-B147-4DC9C74A65B4}" srcOrd="1" destOrd="0" presId="urn:microsoft.com/office/officeart/2005/8/layout/radial2"/>
    <dgm:cxn modelId="{7E1F3747-10AD-46B9-BC6B-238306A2A744}" type="presParOf" srcId="{09478485-6ED6-4F9E-9E74-538EF4BF55B7}" destId="{2B676ECA-D875-4E18-8A48-FE4FE7AAE767}" srcOrd="5" destOrd="0" presId="urn:microsoft.com/office/officeart/2005/8/layout/radial2"/>
    <dgm:cxn modelId="{58CC34C3-7496-4CF7-A9E2-694BDC2C1D52}" type="presParOf" srcId="{09478485-6ED6-4F9E-9E74-538EF4BF55B7}" destId="{610151E5-21BF-42FA-B8D0-D1F0D75BDF21}" srcOrd="6" destOrd="0" presId="urn:microsoft.com/office/officeart/2005/8/layout/radial2"/>
    <dgm:cxn modelId="{312491D2-2926-4694-85B2-3808144E98BA}" type="presParOf" srcId="{610151E5-21BF-42FA-B8D0-D1F0D75BDF21}" destId="{81663272-389C-46FC-8A89-DEB95A25D043}" srcOrd="0" destOrd="0" presId="urn:microsoft.com/office/officeart/2005/8/layout/radial2"/>
    <dgm:cxn modelId="{6EE06EA1-8FC7-459F-AE5D-CED2D2BFEF69}" type="presParOf" srcId="{610151E5-21BF-42FA-B8D0-D1F0D75BDF21}" destId="{E319E190-CC52-4A13-ADCC-055167BBEE4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76ECA-D875-4E18-8A48-FE4FE7AAE767}">
      <dsp:nvSpPr>
        <dsp:cNvPr id="0" name=""/>
        <dsp:cNvSpPr/>
      </dsp:nvSpPr>
      <dsp:spPr>
        <a:xfrm rot="2563662">
          <a:off x="2344864" y="2677208"/>
          <a:ext cx="583308" cy="49482"/>
        </a:xfrm>
        <a:custGeom>
          <a:avLst/>
          <a:gdLst/>
          <a:ahLst/>
          <a:cxnLst/>
          <a:rect l="0" t="0" r="0" b="0"/>
          <a:pathLst>
            <a:path>
              <a:moveTo>
                <a:pt x="0" y="24741"/>
              </a:moveTo>
              <a:lnTo>
                <a:pt x="583308" y="24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88A96A-4B6F-4FB2-87A3-3380A50B4AD1}">
      <dsp:nvSpPr>
        <dsp:cNvPr id="0" name=""/>
        <dsp:cNvSpPr/>
      </dsp:nvSpPr>
      <dsp:spPr>
        <a:xfrm>
          <a:off x="2422273" y="1876607"/>
          <a:ext cx="1206034" cy="49482"/>
        </a:xfrm>
        <a:custGeom>
          <a:avLst/>
          <a:gdLst/>
          <a:ahLst/>
          <a:cxnLst/>
          <a:rect l="0" t="0" r="0" b="0"/>
          <a:pathLst>
            <a:path>
              <a:moveTo>
                <a:pt x="0" y="24741"/>
              </a:moveTo>
              <a:lnTo>
                <a:pt x="1206034" y="24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024208-C075-437D-895C-DC156A03A539}">
      <dsp:nvSpPr>
        <dsp:cNvPr id="0" name=""/>
        <dsp:cNvSpPr/>
      </dsp:nvSpPr>
      <dsp:spPr>
        <a:xfrm rot="19103719">
          <a:off x="2336400" y="1071147"/>
          <a:ext cx="680838" cy="49482"/>
        </a:xfrm>
        <a:custGeom>
          <a:avLst/>
          <a:gdLst/>
          <a:ahLst/>
          <a:cxnLst/>
          <a:rect l="0" t="0" r="0" b="0"/>
          <a:pathLst>
            <a:path>
              <a:moveTo>
                <a:pt x="0" y="24741"/>
              </a:moveTo>
              <a:lnTo>
                <a:pt x="680838" y="24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979F24-0DB4-4486-9516-83F9E71B870C}">
      <dsp:nvSpPr>
        <dsp:cNvPr id="0" name=""/>
        <dsp:cNvSpPr/>
      </dsp:nvSpPr>
      <dsp:spPr>
        <a:xfrm>
          <a:off x="837590" y="969182"/>
          <a:ext cx="1864332" cy="186433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DC9AEB-3903-46A9-B05B-F90185E1DE4F}">
      <dsp:nvSpPr>
        <dsp:cNvPr id="0" name=""/>
        <dsp:cNvSpPr/>
      </dsp:nvSpPr>
      <dsp:spPr>
        <a:xfrm>
          <a:off x="2799730" y="1529"/>
          <a:ext cx="1043667" cy="10436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TMC</a:t>
          </a:r>
        </a:p>
      </dsp:txBody>
      <dsp:txXfrm>
        <a:off x="2952571" y="154370"/>
        <a:ext cx="737985" cy="737985"/>
      </dsp:txXfrm>
    </dsp:sp>
    <dsp:sp modelId="{777A8B47-C598-4C25-BE61-B3F6B9F2B99A}">
      <dsp:nvSpPr>
        <dsp:cNvPr id="0" name=""/>
        <dsp:cNvSpPr/>
      </dsp:nvSpPr>
      <dsp:spPr>
        <a:xfrm>
          <a:off x="3947764" y="1529"/>
          <a:ext cx="1565501" cy="104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ts val="0"/>
            </a:spcAft>
            <a:buChar char="•"/>
          </a:pPr>
          <a:r>
            <a:rPr lang="en-US" sz="1600" kern="1200" dirty="0"/>
            <a:t>TIA</a:t>
          </a:r>
        </a:p>
        <a:p>
          <a:pPr marL="171450" lvl="1" indent="-171450" algn="l" defTabSz="711200">
            <a:lnSpc>
              <a:spcPct val="90000"/>
            </a:lnSpc>
            <a:spcBef>
              <a:spcPct val="0"/>
            </a:spcBef>
            <a:spcAft>
              <a:spcPts val="0"/>
            </a:spcAft>
            <a:buChar char="•"/>
          </a:pPr>
          <a:r>
            <a:rPr lang="en-US" sz="1600" kern="1200" dirty="0"/>
            <a:t>511</a:t>
          </a:r>
        </a:p>
        <a:p>
          <a:pPr marL="171450" lvl="1" indent="-171450" algn="l" defTabSz="711200">
            <a:lnSpc>
              <a:spcPct val="90000"/>
            </a:lnSpc>
            <a:spcBef>
              <a:spcPct val="0"/>
            </a:spcBef>
            <a:spcAft>
              <a:spcPts val="0"/>
            </a:spcAft>
            <a:buChar char="•"/>
          </a:pPr>
          <a:r>
            <a:rPr lang="en-US" sz="1600" kern="1200" dirty="0"/>
            <a:t>Floodgate</a:t>
          </a:r>
        </a:p>
      </dsp:txBody>
      <dsp:txXfrm>
        <a:off x="3947764" y="1529"/>
        <a:ext cx="1565501" cy="1043667"/>
      </dsp:txXfrm>
    </dsp:sp>
    <dsp:sp modelId="{67FC277C-80AA-443A-9F59-69600272E025}">
      <dsp:nvSpPr>
        <dsp:cNvPr id="0" name=""/>
        <dsp:cNvSpPr/>
      </dsp:nvSpPr>
      <dsp:spPr>
        <a:xfrm>
          <a:off x="3628308" y="1325891"/>
          <a:ext cx="1142408" cy="11509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DTSD</a:t>
          </a:r>
        </a:p>
      </dsp:txBody>
      <dsp:txXfrm>
        <a:off x="3795610" y="1494438"/>
        <a:ext cx="807804" cy="813820"/>
      </dsp:txXfrm>
    </dsp:sp>
    <dsp:sp modelId="{1A144967-2792-46B4-B147-4DC9C74A65B4}">
      <dsp:nvSpPr>
        <dsp:cNvPr id="0" name=""/>
        <dsp:cNvSpPr/>
      </dsp:nvSpPr>
      <dsp:spPr>
        <a:xfrm>
          <a:off x="4751657" y="1325891"/>
          <a:ext cx="1713613" cy="1150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ts val="0"/>
            </a:spcAft>
            <a:buChar char="•"/>
          </a:pPr>
          <a:r>
            <a:rPr lang="en-US" sz="1600" kern="1200" dirty="0"/>
            <a:t>RDO</a:t>
          </a:r>
        </a:p>
        <a:p>
          <a:pPr marL="171450" lvl="1" indent="-171450" algn="l" defTabSz="711200">
            <a:lnSpc>
              <a:spcPct val="90000"/>
            </a:lnSpc>
            <a:spcBef>
              <a:spcPct val="0"/>
            </a:spcBef>
            <a:spcAft>
              <a:spcPts val="0"/>
            </a:spcAft>
            <a:buChar char="•"/>
          </a:pPr>
          <a:r>
            <a:rPr lang="en-US" sz="1600" kern="1200" dirty="0"/>
            <a:t>Bridge Engineer/ Inspector</a:t>
          </a:r>
        </a:p>
        <a:p>
          <a:pPr marL="171450" lvl="1" indent="-171450" algn="l" defTabSz="711200">
            <a:lnSpc>
              <a:spcPct val="90000"/>
            </a:lnSpc>
            <a:spcBef>
              <a:spcPct val="0"/>
            </a:spcBef>
            <a:spcAft>
              <a:spcPts val="0"/>
            </a:spcAft>
            <a:buChar char="•"/>
          </a:pPr>
          <a:r>
            <a:rPr lang="en-US" sz="1600" kern="1200" dirty="0"/>
            <a:t>Maintenance</a:t>
          </a:r>
        </a:p>
      </dsp:txBody>
      <dsp:txXfrm>
        <a:off x="4751657" y="1325891"/>
        <a:ext cx="1713613" cy="1150914"/>
      </dsp:txXfrm>
    </dsp:sp>
    <dsp:sp modelId="{81663272-389C-46FC-8A89-DEB95A25D043}">
      <dsp:nvSpPr>
        <dsp:cNvPr id="0" name=""/>
        <dsp:cNvSpPr/>
      </dsp:nvSpPr>
      <dsp:spPr>
        <a:xfrm>
          <a:off x="2702318" y="2720034"/>
          <a:ext cx="1118599" cy="11185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External Agencies</a:t>
          </a:r>
        </a:p>
      </dsp:txBody>
      <dsp:txXfrm>
        <a:off x="2866133" y="2883849"/>
        <a:ext cx="790969" cy="790969"/>
      </dsp:txXfrm>
    </dsp:sp>
    <dsp:sp modelId="{E319E190-CC52-4A13-ADCC-055167BBEE45}">
      <dsp:nvSpPr>
        <dsp:cNvPr id="0" name=""/>
        <dsp:cNvSpPr/>
      </dsp:nvSpPr>
      <dsp:spPr>
        <a:xfrm>
          <a:off x="3932778" y="2720034"/>
          <a:ext cx="1677899" cy="111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ts val="0"/>
            </a:spcAft>
            <a:buChar char="•"/>
          </a:pPr>
          <a:r>
            <a:rPr lang="en-US" sz="1600" kern="1200" dirty="0"/>
            <a:t>First responders</a:t>
          </a:r>
        </a:p>
        <a:p>
          <a:pPr marL="171450" lvl="1" indent="-171450" algn="l" defTabSz="711200">
            <a:lnSpc>
              <a:spcPct val="90000"/>
            </a:lnSpc>
            <a:spcBef>
              <a:spcPct val="0"/>
            </a:spcBef>
            <a:spcAft>
              <a:spcPts val="0"/>
            </a:spcAft>
            <a:buChar char="•"/>
          </a:pPr>
          <a:r>
            <a:rPr lang="en-US" sz="1600" kern="1200" dirty="0"/>
            <a:t>County highway  department</a:t>
          </a:r>
        </a:p>
        <a:p>
          <a:pPr marL="171450" lvl="1" indent="-171450" algn="l" defTabSz="711200">
            <a:lnSpc>
              <a:spcPct val="90000"/>
            </a:lnSpc>
            <a:spcBef>
              <a:spcPct val="0"/>
            </a:spcBef>
            <a:spcAft>
              <a:spcPts val="0"/>
            </a:spcAft>
            <a:buChar char="•"/>
          </a:pPr>
          <a:r>
            <a:rPr lang="en-US" sz="1600" kern="1200" dirty="0"/>
            <a:t>DNR and others</a:t>
          </a:r>
        </a:p>
      </dsp:txBody>
      <dsp:txXfrm>
        <a:off x="3932778" y="2720034"/>
        <a:ext cx="1677899" cy="111859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C3BB2D8D-2DA2-4BA1-9471-0450C8B3AF6C}" type="datetime1">
              <a:rPr lang="en-US" smtClean="0"/>
              <a:pPr/>
              <a:t>4/19/2018</a:t>
            </a:fld>
            <a:endParaRPr lang="en-US" dirty="0"/>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r>
              <a:rPr lang="en-US"/>
              <a:t>Version 1.0, Revised January 2016</a:t>
            </a:r>
            <a:endParaRPr lang="en-US" dirty="0"/>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4CCA6823-C538-4D83-8707-D73E38E02DFF}" type="slidenum">
              <a:rPr lang="en-US" smtClean="0"/>
              <a:pPr/>
              <a:t>‹#›</a:t>
            </a:fld>
            <a:endParaRPr lang="en-US" dirty="0"/>
          </a:p>
        </p:txBody>
      </p:sp>
    </p:spTree>
    <p:extLst>
      <p:ext uri="{BB962C8B-B14F-4D97-AF65-F5344CB8AC3E}">
        <p14:creationId xmlns:p14="http://schemas.microsoft.com/office/powerpoint/2010/main" val="3557787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9EE0488F-79BD-448E-BAF3-5146B63F36E4}" type="datetime1">
              <a:rPr lang="en-US" smtClean="0"/>
              <a:pPr/>
              <a:t>4/19/2018</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900"/>
            </a:lvl1pPr>
          </a:lstStyle>
          <a:p>
            <a:r>
              <a:rPr lang="en-US" dirty="0"/>
              <a:t>Version 1.0, Revised January 2016</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D882A2D6-A34F-4148-8218-0C0C51A655F1}" type="slidenum">
              <a:rPr lang="en-US" smtClean="0"/>
              <a:pPr/>
              <a:t>‹#›</a:t>
            </a:fld>
            <a:endParaRPr lang="en-US" dirty="0"/>
          </a:p>
        </p:txBody>
      </p:sp>
    </p:spTree>
    <p:extLst>
      <p:ext uri="{BB962C8B-B14F-4D97-AF65-F5344CB8AC3E}">
        <p14:creationId xmlns:p14="http://schemas.microsoft.com/office/powerpoint/2010/main" val="272053031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dotnet/dtsd/emergency/index.htm"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mailto:STOC@dot.wi.gov"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6106602" cy="4804535"/>
          </a:xfrm>
        </p:spPr>
        <p:txBody>
          <a:bodyPr>
            <a:normAutofit fontScale="77500" lnSpcReduction="20000"/>
          </a:bodyPr>
          <a:lstStyle/>
          <a:p>
            <a:pPr>
              <a:spcAft>
                <a:spcPts val="207"/>
              </a:spcAft>
            </a:pPr>
            <a:r>
              <a:rPr lang="en-US" sz="2100" dirty="0"/>
              <a:t>Regional Incident Management Coordinator Field Training </a:t>
            </a:r>
          </a:p>
          <a:p>
            <a:pPr>
              <a:spcAft>
                <a:spcPts val="622"/>
              </a:spcAft>
            </a:pPr>
            <a:r>
              <a:rPr lang="en-US" sz="2100" dirty="0"/>
              <a:t>Introduction slide to Part 1, Section 1:</a:t>
            </a:r>
          </a:p>
          <a:p>
            <a:pPr>
              <a:spcAft>
                <a:spcPts val="207"/>
              </a:spcAft>
            </a:pPr>
            <a:r>
              <a:rPr lang="en-US" sz="2100" u="sng" dirty="0"/>
              <a:t>Reference Materials List</a:t>
            </a:r>
            <a:r>
              <a:rPr lang="en-US" sz="2100" dirty="0"/>
              <a:t>:</a:t>
            </a:r>
          </a:p>
          <a:p>
            <a:pPr>
              <a:spcAft>
                <a:spcPts val="415"/>
              </a:spcAft>
            </a:pPr>
            <a:r>
              <a:rPr lang="en-US" sz="2100" dirty="0"/>
              <a:t>Trainer materials:</a:t>
            </a:r>
          </a:p>
          <a:p>
            <a:pPr>
              <a:spcAft>
                <a:spcPts val="415"/>
              </a:spcAft>
              <a:buFont typeface="Arial" pitchFamily="34" charset="0"/>
              <a:buChar char="•"/>
            </a:pPr>
            <a:r>
              <a:rPr lang="en-US" sz="1800" dirty="0"/>
              <a:t>  RIMC Field Training Attendance Record</a:t>
            </a:r>
          </a:p>
          <a:p>
            <a:pPr>
              <a:spcAft>
                <a:spcPts val="415"/>
              </a:spcAft>
              <a:buFont typeface="Arial" pitchFamily="34" charset="0"/>
              <a:buChar char="•"/>
            </a:pPr>
            <a:r>
              <a:rPr lang="en-US" sz="1800" dirty="0"/>
              <a:t>  Training Evaluation Document</a:t>
            </a:r>
          </a:p>
          <a:p>
            <a:pPr>
              <a:spcAft>
                <a:spcPts val="415"/>
              </a:spcAft>
            </a:pPr>
            <a:r>
              <a:rPr lang="en-US" sz="2100" dirty="0"/>
              <a:t>Trainer handouts:</a:t>
            </a:r>
            <a:r>
              <a:rPr lang="en-US" sz="1700" dirty="0"/>
              <a:t>				              </a:t>
            </a:r>
            <a:r>
              <a:rPr lang="en-US" sz="2100" dirty="0"/>
              <a:t>Page:</a:t>
            </a:r>
          </a:p>
          <a:p>
            <a:pPr>
              <a:spcAft>
                <a:spcPts val="415"/>
              </a:spcAft>
              <a:buFont typeface="Arial" pitchFamily="34" charset="0"/>
              <a:buChar char="•"/>
            </a:pPr>
            <a:r>
              <a:rPr lang="en-US" sz="1800" dirty="0"/>
              <a:t>  RIMC Scenario Matrix				                7</a:t>
            </a:r>
          </a:p>
          <a:p>
            <a:pPr>
              <a:spcAft>
                <a:spcPts val="415"/>
              </a:spcAft>
              <a:buFont typeface="Arial" pitchFamily="34" charset="0"/>
              <a:buChar char="•"/>
            </a:pPr>
            <a:r>
              <a:rPr lang="en-US" sz="1800" dirty="0"/>
              <a:t>  (12) – RIMC Scenario Matrix documents 		                                        7</a:t>
            </a:r>
          </a:p>
          <a:p>
            <a:pPr>
              <a:spcAft>
                <a:spcPts val="415"/>
              </a:spcAft>
              <a:buFont typeface="Arial" pitchFamily="34" charset="0"/>
              <a:buChar char="•"/>
            </a:pPr>
            <a:r>
              <a:rPr lang="en-US" sz="1800" dirty="0"/>
              <a:t>  Emergency Traffic Control &amp; Scene Management – Quick </a:t>
            </a:r>
          </a:p>
          <a:p>
            <a:pPr>
              <a:spcAft>
                <a:spcPts val="415"/>
              </a:spcAft>
            </a:pPr>
            <a:r>
              <a:rPr lang="en-US" sz="1800" dirty="0"/>
              <a:t>Reference (TIMA)            				                8</a:t>
            </a:r>
          </a:p>
          <a:p>
            <a:pPr>
              <a:spcAft>
                <a:spcPts val="415"/>
              </a:spcAft>
              <a:buFont typeface="Arial" pitchFamily="34" charset="0"/>
              <a:buChar char="•"/>
            </a:pPr>
            <a:r>
              <a:rPr lang="en-US" sz="1800" dirty="0"/>
              <a:t>  RIMC  Response Log (Blank)			              19</a:t>
            </a:r>
          </a:p>
          <a:p>
            <a:pPr>
              <a:spcBef>
                <a:spcPts val="622"/>
              </a:spcBef>
            </a:pPr>
            <a:endParaRPr lang="en-US" sz="1700" dirty="0"/>
          </a:p>
          <a:p>
            <a:pPr>
              <a:spcBef>
                <a:spcPts val="622"/>
              </a:spcBef>
            </a:pPr>
            <a:endParaRPr lang="en-US" sz="2100" dirty="0"/>
          </a:p>
          <a:p>
            <a:pPr>
              <a:spcBef>
                <a:spcPts val="622"/>
              </a:spcBef>
            </a:pPr>
            <a:endParaRPr lang="en-US" sz="2100" dirty="0"/>
          </a:p>
          <a:p>
            <a:pPr>
              <a:spcBef>
                <a:spcPts val="622"/>
              </a:spcBef>
            </a:pPr>
            <a:endParaRPr lang="en-US" sz="2100" dirty="0"/>
          </a:p>
          <a:p>
            <a:pPr>
              <a:spcBef>
                <a:spcPts val="622"/>
              </a:spcBef>
            </a:pPr>
            <a:endParaRPr lang="en-US" dirty="0">
              <a:solidFill>
                <a:schemeClr val="tx1">
                  <a:lumMod val="75000"/>
                  <a:lumOff val="25000"/>
                </a:schemeClr>
              </a:solidFill>
            </a:endParaRPr>
          </a:p>
          <a:p>
            <a:pPr lvl="0" algn="l">
              <a:buFont typeface="Arial" pitchFamily="34" charset="0"/>
              <a:buNone/>
            </a:pPr>
            <a:endParaRPr lang="en-US" dirty="0">
              <a:solidFill>
                <a:schemeClr val="tx1">
                  <a:lumMod val="75000"/>
                  <a:lumOff val="25000"/>
                </a:schemeClr>
              </a:solidFill>
            </a:endParaRPr>
          </a:p>
          <a:p>
            <a:pPr lvl="0" algn="l"/>
            <a:r>
              <a:rPr lang="en-US" sz="1500" dirty="0">
                <a:solidFill>
                  <a:schemeClr val="tx1">
                    <a:lumMod val="75000"/>
                    <a:lumOff val="25000"/>
                  </a:schemeClr>
                </a:solidFill>
              </a:rPr>
              <a:t> </a:t>
            </a:r>
          </a:p>
          <a:p>
            <a:endParaRPr lang="en-US" dirty="0"/>
          </a:p>
        </p:txBody>
      </p:sp>
      <p:sp>
        <p:nvSpPr>
          <p:cNvPr id="4" name="Slide Number Placeholder 3"/>
          <p:cNvSpPr>
            <a:spLocks noGrp="1"/>
          </p:cNvSpPr>
          <p:nvPr>
            <p:ph type="sldNum" sz="quarter" idx="10"/>
          </p:nvPr>
        </p:nvSpPr>
        <p:spPr/>
        <p:txBody>
          <a:bodyPr/>
          <a:lstStyle/>
          <a:p>
            <a:pPr>
              <a:spcAft>
                <a:spcPts val="415"/>
              </a:spcAft>
            </a:pPr>
            <a:fld id="{D882A2D6-A34F-4148-8218-0C0C51A655F1}" type="slidenum">
              <a:rPr lang="en-US" smtClean="0"/>
              <a:pPr>
                <a:spcAft>
                  <a:spcPts val="415"/>
                </a:spcAft>
              </a:pPr>
              <a:t>1</a:t>
            </a:fld>
            <a:endParaRPr lang="en-US" dirty="0"/>
          </a:p>
        </p:txBody>
      </p:sp>
      <p:sp>
        <p:nvSpPr>
          <p:cNvPr id="6" name="Footer Placeholder 4">
            <a:extLst>
              <a:ext uri="{FF2B5EF4-FFF2-40B4-BE49-F238E27FC236}">
                <a16:creationId xmlns:a16="http://schemas.microsoft.com/office/drawing/2014/main" id="{219FA530-0354-46C6-B651-AAEFCEF8D8E2}"/>
              </a:ext>
            </a:extLst>
          </p:cNvPr>
          <p:cNvSpPr txBox="1">
            <a:spLocks/>
          </p:cNvSpPr>
          <p:nvPr/>
        </p:nvSpPr>
        <p:spPr>
          <a:xfrm>
            <a:off x="21137" y="9002260"/>
            <a:ext cx="3169920" cy="480060"/>
          </a:xfrm>
          <a:prstGeom prst="rect">
            <a:avLst/>
          </a:prstGeom>
        </p:spPr>
        <p:txBody>
          <a:bodyPr vert="horz" lIns="96653" tIns="48327" rIns="96653" bIns="48327" rtlCol="0" anchor="b"/>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Version 1.2, Revised April 2018</a:t>
            </a:r>
          </a:p>
        </p:txBody>
      </p:sp>
    </p:spTree>
    <p:extLst>
      <p:ext uri="{BB962C8B-B14F-4D97-AF65-F5344CB8AC3E}">
        <p14:creationId xmlns:p14="http://schemas.microsoft.com/office/powerpoint/2010/main" val="3162856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RIMC Response Expectations: </a:t>
            </a:r>
            <a:r>
              <a:rPr lang="en-US" sz="1500" i="1" dirty="0"/>
              <a:t>Communicate and Document</a:t>
            </a:r>
          </a:p>
          <a:p>
            <a:pPr>
              <a:spcBef>
                <a:spcPts val="415"/>
              </a:spcBef>
            </a:pPr>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RIMC’s incident status updates create situational awareness on all levels, internal and external</a:t>
            </a:r>
          </a:p>
          <a:p>
            <a:pPr>
              <a:spcBef>
                <a:spcPts val="415"/>
              </a:spcBef>
              <a:buFont typeface="Arial" pitchFamily="34" charset="0"/>
              <a:buChar char="•"/>
            </a:pPr>
            <a:r>
              <a:rPr lang="en-US" dirty="0"/>
              <a:t>  Monitor Traffic Incident Alerts (TIAs) issued by DSP and TMC, public communications and other incident information for accuracy and additional situational awareness</a:t>
            </a:r>
          </a:p>
          <a:p>
            <a:pPr>
              <a:spcBef>
                <a:spcPts val="415"/>
              </a:spcBef>
              <a:buFont typeface="Arial" pitchFamily="34" charset="0"/>
              <a:buChar char="•"/>
            </a:pPr>
            <a:r>
              <a:rPr lang="en-US" dirty="0"/>
              <a:t>  RIMCs provide real time and accurate traffic information to TMC operators for 511 travel information, TIAs, OSOW, LCS, etc.</a:t>
            </a:r>
            <a:r>
              <a:rPr lang="en-US" sz="1500" dirty="0"/>
              <a:t> </a:t>
            </a:r>
          </a:p>
          <a:p>
            <a:pPr>
              <a:spcBef>
                <a:spcPts val="415"/>
              </a:spcBef>
              <a:buFont typeface="Arial" pitchFamily="34" charset="0"/>
              <a:buChar char="•"/>
            </a:pPr>
            <a:r>
              <a:rPr lang="en-US" dirty="0"/>
              <a:t>  Document an accurate log/timeline to reflect all response and communications that transpire throughout the incident from beginning to end </a:t>
            </a:r>
          </a:p>
          <a:p>
            <a:pPr>
              <a:spcBef>
                <a:spcPts val="415"/>
              </a:spcBef>
            </a:pPr>
            <a:endParaRPr lang="en-US" dirty="0"/>
          </a:p>
          <a:p>
            <a:pPr defTabSz="948507">
              <a:spcBef>
                <a:spcPts val="415"/>
              </a:spcBef>
              <a:defRPr/>
            </a:pPr>
            <a:r>
              <a:rPr lang="en-US" sz="1500" u="sng" dirty="0"/>
              <a:t>Transition to next slide</a:t>
            </a:r>
            <a:r>
              <a:rPr lang="en-US" sz="1500" dirty="0"/>
              <a:t>: </a:t>
            </a:r>
            <a:r>
              <a:rPr lang="en-US" dirty="0"/>
              <a:t>Th</a:t>
            </a:r>
            <a:r>
              <a:rPr lang="en-US" baseline="0" dirty="0"/>
              <a:t>e RIMCs</a:t>
            </a:r>
            <a:r>
              <a:rPr lang="en-US" dirty="0"/>
              <a:t> role in evaluating, responding, communicating and documenting are important not only in every-day incidents, the role may become even more important when a large-scale event occurs. These infrequent large scale incidents are also known as Emergency Transportation Operation (ETO) events, which escalate the RIMC role above the normal RIMC response.</a:t>
            </a:r>
          </a:p>
          <a:p>
            <a:pPr defTabSz="948507">
              <a:spcBef>
                <a:spcPts val="415"/>
              </a:spcBef>
              <a:defRPr/>
            </a:pPr>
            <a:endParaRPr lang="en-US" dirty="0"/>
          </a:p>
          <a:p>
            <a:pPr>
              <a:spcBef>
                <a:spcPts val="415"/>
              </a:spcBef>
            </a:pPr>
            <a:r>
              <a:rPr lang="en-US" dirty="0"/>
              <a:t>  </a:t>
            </a:r>
          </a:p>
        </p:txBody>
      </p:sp>
      <p:sp>
        <p:nvSpPr>
          <p:cNvPr id="4" name="Slide Number Placeholder 3"/>
          <p:cNvSpPr>
            <a:spLocks noGrp="1"/>
          </p:cNvSpPr>
          <p:nvPr>
            <p:ph type="sldNum" sz="quarter" idx="10"/>
          </p:nvPr>
        </p:nvSpPr>
        <p:spPr/>
        <p:txBody>
          <a:bodyPr/>
          <a:lstStyle/>
          <a:p>
            <a:fld id="{45DC3B2E-9196-4854-8642-DD460FF45E30}" type="slidenum">
              <a:rPr lang="en-US" smtClean="0"/>
              <a:pPr/>
              <a:t>10</a:t>
            </a:fld>
            <a:endParaRPr lang="en-US" dirty="0"/>
          </a:p>
        </p:txBody>
      </p:sp>
      <p:sp>
        <p:nvSpPr>
          <p:cNvPr id="6" name="Footer Placeholder 4">
            <a:extLst>
              <a:ext uri="{FF2B5EF4-FFF2-40B4-BE49-F238E27FC236}">
                <a16:creationId xmlns:a16="http://schemas.microsoft.com/office/drawing/2014/main" id="{6BEB7F9A-43B4-4724-B16D-A4EDEC33C337}"/>
              </a:ext>
            </a:extLst>
          </p:cNvPr>
          <p:cNvSpPr>
            <a:spLocks noGrp="1"/>
          </p:cNvSpPr>
          <p:nvPr>
            <p:ph type="ftr" sz="quarter" idx="4"/>
          </p:nvPr>
        </p:nvSpPr>
        <p:spPr>
          <a:xfrm>
            <a:off x="7046" y="8971613"/>
            <a:ext cx="3169920" cy="480060"/>
          </a:xfrm>
        </p:spPr>
        <p:txBody>
          <a:bodyPr/>
          <a:lstStyle/>
          <a:p>
            <a:r>
              <a:rPr lang="en-US" dirty="0"/>
              <a:t>Version 1.2, Revised April 2018</a:t>
            </a:r>
          </a:p>
        </p:txBody>
      </p:sp>
    </p:spTree>
    <p:extLst>
      <p:ext uri="{BB962C8B-B14F-4D97-AF65-F5344CB8AC3E}">
        <p14:creationId xmlns:p14="http://schemas.microsoft.com/office/powerpoint/2010/main" val="3633352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Emergency Transportation Operations (ETO) Plan</a:t>
            </a:r>
          </a:p>
          <a:p>
            <a:pPr>
              <a:spcBef>
                <a:spcPts val="415"/>
              </a:spcBef>
            </a:pPr>
            <a:r>
              <a:rPr lang="en-US" b="0" baseline="0" dirty="0"/>
              <a:t> </a:t>
            </a:r>
          </a:p>
          <a:p>
            <a:pPr>
              <a:spcBef>
                <a:spcPts val="415"/>
              </a:spcBef>
            </a:pPr>
            <a:r>
              <a:rPr lang="en-US" sz="1500" u="sng" dirty="0"/>
              <a:t>Trainer Guidance</a:t>
            </a:r>
            <a:r>
              <a:rPr lang="en-US" sz="1500" dirty="0"/>
              <a:t>:</a:t>
            </a:r>
            <a:endParaRPr lang="en-US" sz="1500" u="sng" dirty="0"/>
          </a:p>
          <a:p>
            <a:pPr>
              <a:spcBef>
                <a:spcPts val="415"/>
              </a:spcBef>
              <a:buFont typeface="Arial" pitchFamily="34" charset="0"/>
              <a:buChar char="•"/>
            </a:pPr>
            <a:r>
              <a:rPr lang="en-US" dirty="0"/>
              <a:t>  The ETO Plan:</a:t>
            </a:r>
          </a:p>
          <a:p>
            <a:pPr lvl="1">
              <a:spcBef>
                <a:spcPts val="415"/>
              </a:spcBef>
              <a:buFont typeface="Arial" pitchFamily="34" charset="0"/>
              <a:buChar char="•"/>
            </a:pPr>
            <a:r>
              <a:rPr lang="en-US" sz="1000" dirty="0"/>
              <a:t>  Provides a framework that supports training and programs for response to incidents and emergency events  </a:t>
            </a:r>
          </a:p>
          <a:p>
            <a:pPr lvl="1">
              <a:spcBef>
                <a:spcPts val="415"/>
              </a:spcBef>
              <a:buFont typeface="Arial" pitchFamily="34" charset="0"/>
              <a:buChar char="•"/>
            </a:pPr>
            <a:r>
              <a:rPr lang="en-US" sz="1000" dirty="0"/>
              <a:t>  Provides guidance and support to DOT initial responders</a:t>
            </a:r>
          </a:p>
          <a:p>
            <a:pPr lvl="1">
              <a:spcBef>
                <a:spcPts val="415"/>
              </a:spcBef>
              <a:buFont typeface="Arial" pitchFamily="34" charset="0"/>
              <a:buChar char="•"/>
            </a:pPr>
            <a:r>
              <a:rPr lang="en-US" sz="1000" dirty="0"/>
              <a:t>  Engages multiple disciplines</a:t>
            </a:r>
          </a:p>
          <a:p>
            <a:pPr lvl="1">
              <a:spcBef>
                <a:spcPts val="415"/>
              </a:spcBef>
              <a:buFont typeface="Arial" pitchFamily="34" charset="0"/>
              <a:buChar char="•"/>
            </a:pPr>
            <a:r>
              <a:rPr lang="en-US" sz="1000" dirty="0"/>
              <a:t>  Aids transportation of commerce</a:t>
            </a:r>
          </a:p>
          <a:p>
            <a:pPr lvl="1">
              <a:spcBef>
                <a:spcPts val="415"/>
              </a:spcBef>
              <a:buFont typeface="Arial" pitchFamily="34" charset="0"/>
              <a:buChar char="•"/>
            </a:pPr>
            <a:r>
              <a:rPr lang="en-US" sz="1000" dirty="0"/>
              <a:t>  Supports ICS principles</a:t>
            </a:r>
          </a:p>
          <a:p>
            <a:pPr>
              <a:spcBef>
                <a:spcPts val="415"/>
              </a:spcBef>
            </a:pPr>
            <a:endParaRPr lang="en-US" dirty="0"/>
          </a:p>
          <a:p>
            <a:pPr lvl="1">
              <a:spcBef>
                <a:spcPts val="415"/>
              </a:spcBef>
            </a:pPr>
            <a:endParaRPr lang="en-US" dirty="0"/>
          </a:p>
        </p:txBody>
      </p:sp>
      <p:sp>
        <p:nvSpPr>
          <p:cNvPr id="4" name="Slide Number Placeholder 3"/>
          <p:cNvSpPr>
            <a:spLocks noGrp="1"/>
          </p:cNvSpPr>
          <p:nvPr>
            <p:ph type="sldNum" sz="quarter" idx="10"/>
          </p:nvPr>
        </p:nvSpPr>
        <p:spPr/>
        <p:txBody>
          <a:bodyPr/>
          <a:lstStyle/>
          <a:p>
            <a:fld id="{45DC3B2E-9196-4854-8642-DD460FF45E30}" type="slidenum">
              <a:rPr lang="en-US" smtClean="0"/>
              <a:pPr/>
              <a:t>11</a:t>
            </a:fld>
            <a:endParaRPr lang="en-US" dirty="0"/>
          </a:p>
        </p:txBody>
      </p:sp>
      <p:sp>
        <p:nvSpPr>
          <p:cNvPr id="6" name="Footer Placeholder 4">
            <a:extLst>
              <a:ext uri="{FF2B5EF4-FFF2-40B4-BE49-F238E27FC236}">
                <a16:creationId xmlns:a16="http://schemas.microsoft.com/office/drawing/2014/main" id="{440ED386-BDD6-4DE6-BF32-D9D24E8AEB1B}"/>
              </a:ext>
            </a:extLst>
          </p:cNvPr>
          <p:cNvSpPr>
            <a:spLocks noGrp="1"/>
          </p:cNvSpPr>
          <p:nvPr>
            <p:ph type="ftr" sz="quarter" idx="4"/>
          </p:nvPr>
        </p:nvSpPr>
        <p:spPr>
          <a:xfrm>
            <a:off x="0" y="9050311"/>
            <a:ext cx="3169920" cy="480060"/>
          </a:xfrm>
        </p:spPr>
        <p:txBody>
          <a:bodyPr/>
          <a:lstStyle/>
          <a:p>
            <a:r>
              <a:rPr lang="en-US" dirty="0"/>
              <a:t>Version 1.2, Revised April 2018</a:t>
            </a:r>
          </a:p>
        </p:txBody>
      </p:sp>
    </p:spTree>
    <p:extLst>
      <p:ext uri="{BB962C8B-B14F-4D97-AF65-F5344CB8AC3E}">
        <p14:creationId xmlns:p14="http://schemas.microsoft.com/office/powerpoint/2010/main" val="750836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is Emergency Transportation Operations (ETO)?</a:t>
            </a:r>
          </a:p>
          <a:p>
            <a:endParaRPr lang="en-US" dirty="0"/>
          </a:p>
          <a:p>
            <a:r>
              <a:rPr lang="en-US" u="sng" dirty="0"/>
              <a:t>Trainers Guidance</a:t>
            </a:r>
            <a:r>
              <a:rPr lang="en-US" u="none" dirty="0"/>
              <a:t>:</a:t>
            </a:r>
          </a:p>
          <a:p>
            <a:pPr marL="177845" indent="-177845">
              <a:buFont typeface="Arial" panose="020B0604020202020204" pitchFamily="34" charset="0"/>
              <a:buChar char="•"/>
            </a:pPr>
            <a:r>
              <a:rPr lang="en-US" u="none" dirty="0"/>
              <a:t>Read or summarize slide</a:t>
            </a:r>
          </a:p>
          <a:p>
            <a:pPr marL="177845" indent="-177845">
              <a:buFont typeface="Arial" panose="020B0604020202020204" pitchFamily="34" charset="0"/>
              <a:buChar char="•"/>
            </a:pPr>
            <a:endParaRPr lang="en-US" u="none" dirty="0"/>
          </a:p>
          <a:p>
            <a:r>
              <a:rPr lang="en-US" u="sng" dirty="0"/>
              <a:t>Transition to next slide</a:t>
            </a:r>
            <a:r>
              <a:rPr lang="en-US" u="none" dirty="0"/>
              <a:t>:  Let’s look how</a:t>
            </a:r>
            <a:r>
              <a:rPr lang="en-US" u="none" baseline="0" dirty="0"/>
              <a:t> the ETO Plan fits into the ETO and TIME Programs</a:t>
            </a:r>
            <a:endParaRPr lang="en-US" u="sng"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pPr>
              <a:defRPr/>
            </a:pPr>
            <a:fld id="{0F9A1AD7-B34C-43DA-A148-3D06586C08C4}" type="slidenum">
              <a:rPr lang="en-US" smtClean="0"/>
              <a:pPr>
                <a:defRPr/>
              </a:pPr>
              <a:t>12</a:t>
            </a:fld>
            <a:endParaRPr lang="en-US" dirty="0"/>
          </a:p>
        </p:txBody>
      </p:sp>
      <p:sp>
        <p:nvSpPr>
          <p:cNvPr id="6" name="Footer Placeholder 4">
            <a:extLst>
              <a:ext uri="{FF2B5EF4-FFF2-40B4-BE49-F238E27FC236}">
                <a16:creationId xmlns:a16="http://schemas.microsoft.com/office/drawing/2014/main" id="{D801F30E-0D2C-4038-965A-DE93B170CEC1}"/>
              </a:ext>
            </a:extLst>
          </p:cNvPr>
          <p:cNvSpPr>
            <a:spLocks noGrp="1"/>
          </p:cNvSpPr>
          <p:nvPr>
            <p:ph type="ftr" sz="quarter" idx="4"/>
          </p:nvPr>
        </p:nvSpPr>
        <p:spPr>
          <a:xfrm>
            <a:off x="-11574" y="8971613"/>
            <a:ext cx="3169920" cy="480060"/>
          </a:xfrm>
        </p:spPr>
        <p:txBody>
          <a:bodyPr/>
          <a:lstStyle/>
          <a:p>
            <a:r>
              <a:rPr lang="en-US" dirty="0"/>
              <a:t>Version 1.2, Revised April 2018</a:t>
            </a:r>
          </a:p>
        </p:txBody>
      </p:sp>
    </p:spTree>
    <p:extLst>
      <p:ext uri="{BB962C8B-B14F-4D97-AF65-F5344CB8AC3E}">
        <p14:creationId xmlns:p14="http://schemas.microsoft.com/office/powerpoint/2010/main" val="947531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13</a:t>
            </a:fld>
            <a:endParaRPr lang="en-US" dirty="0"/>
          </a:p>
        </p:txBody>
      </p:sp>
      <p:sp>
        <p:nvSpPr>
          <p:cNvPr id="6" name="Footer Placeholder 4">
            <a:extLst>
              <a:ext uri="{FF2B5EF4-FFF2-40B4-BE49-F238E27FC236}">
                <a16:creationId xmlns:a16="http://schemas.microsoft.com/office/drawing/2014/main" id="{587B3ACE-1D93-4470-8609-9DEE163CEE3F}"/>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073017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600" dirty="0"/>
              <a:t>Emergency Event Program History</a:t>
            </a:r>
          </a:p>
          <a:p>
            <a:pPr>
              <a:spcBef>
                <a:spcPts val="415"/>
              </a:spcBef>
              <a:defRPr/>
            </a:pPr>
            <a:endParaRPr lang="en-US" sz="1300" dirty="0"/>
          </a:p>
          <a:p>
            <a:pPr>
              <a:spcBef>
                <a:spcPts val="415"/>
              </a:spcBef>
              <a:defRPr/>
            </a:pPr>
            <a:r>
              <a:rPr lang="en-US" sz="1500" u="sng" dirty="0"/>
              <a:t>Trainer Guidance</a:t>
            </a:r>
            <a:r>
              <a:rPr lang="en-US" sz="1500" dirty="0"/>
              <a:t>:</a:t>
            </a:r>
          </a:p>
          <a:p>
            <a:pPr>
              <a:spcBef>
                <a:spcPts val="415"/>
              </a:spcBef>
              <a:buFont typeface="Arial" pitchFamily="34" charset="0"/>
              <a:buChar char="•"/>
              <a:defRPr/>
            </a:pPr>
            <a:r>
              <a:rPr lang="en-US" sz="1300" dirty="0"/>
              <a:t>  WisDOT Highway Emergency Liaison Personnel (WisHELPer)</a:t>
            </a:r>
          </a:p>
          <a:p>
            <a:pPr lvl="1">
              <a:spcBef>
                <a:spcPts val="415"/>
              </a:spcBef>
              <a:buFont typeface="Arial" pitchFamily="34" charset="0"/>
              <a:buChar char="•"/>
              <a:defRPr/>
            </a:pPr>
            <a:r>
              <a:rPr lang="en-US" dirty="0"/>
              <a:t>  </a:t>
            </a:r>
            <a:r>
              <a:rPr lang="en-US" sz="1100" dirty="0"/>
              <a:t>Staff position serves at the State Emergency Operations Center (ECO) when activated</a:t>
            </a:r>
          </a:p>
          <a:p>
            <a:pPr>
              <a:spcBef>
                <a:spcPts val="415"/>
              </a:spcBef>
              <a:buFont typeface="Arial" pitchFamily="34" charset="0"/>
              <a:buChar char="•"/>
              <a:defRPr/>
            </a:pPr>
            <a:r>
              <a:rPr lang="en-US" sz="1300" dirty="0"/>
              <a:t>  Statewide Bureau Duty Officer (SWBDO) – retired in March 2018</a:t>
            </a:r>
          </a:p>
          <a:p>
            <a:pPr lvl="1">
              <a:spcBef>
                <a:spcPts val="415"/>
              </a:spcBef>
              <a:buFont typeface="Arial" pitchFamily="34" charset="0"/>
              <a:buChar char="•"/>
              <a:defRPr/>
            </a:pPr>
            <a:r>
              <a:rPr lang="en-US" sz="1100" dirty="0"/>
              <a:t>  On-call staff that are responsible for serving as a single point of contact for DTSD Statewide Bureaus in an emergency</a:t>
            </a:r>
          </a:p>
          <a:p>
            <a:pPr lvl="1">
              <a:spcBef>
                <a:spcPts val="415"/>
              </a:spcBef>
              <a:buFont typeface="Arial" pitchFamily="34" charset="0"/>
              <a:buChar char="•"/>
              <a:defRPr/>
            </a:pPr>
            <a:r>
              <a:rPr lang="en-US" sz="1100" dirty="0"/>
              <a:t>  Responsible for deploying Statewide Bureau resources during an emergency</a:t>
            </a:r>
          </a:p>
          <a:p>
            <a:pPr lvl="1">
              <a:spcBef>
                <a:spcPts val="415"/>
              </a:spcBef>
              <a:buFont typeface="Arial" pitchFamily="34" charset="0"/>
              <a:buChar char="•"/>
              <a:defRPr/>
            </a:pPr>
            <a:r>
              <a:rPr lang="en-US" sz="1100" dirty="0"/>
              <a:t>  SWBDO is the supervisor for the on-call WisHELPer  </a:t>
            </a:r>
          </a:p>
          <a:p>
            <a:pPr>
              <a:spcBef>
                <a:spcPts val="415"/>
              </a:spcBef>
              <a:buFont typeface="Arial" pitchFamily="34" charset="0"/>
              <a:buChar char="•"/>
              <a:defRPr/>
            </a:pPr>
            <a:r>
              <a:rPr lang="en-US" sz="1300" dirty="0"/>
              <a:t>  Regional Duty Officer (RDO)</a:t>
            </a:r>
          </a:p>
          <a:p>
            <a:pPr lvl="1">
              <a:spcBef>
                <a:spcPts val="415"/>
              </a:spcBef>
              <a:buFont typeface="Arial" pitchFamily="34" charset="0"/>
              <a:buChar char="•"/>
              <a:defRPr/>
            </a:pPr>
            <a:r>
              <a:rPr lang="en-US" sz="1100" dirty="0"/>
              <a:t>  The position of the RDO is staffed by Regional Directors and Section Chiefs</a:t>
            </a:r>
          </a:p>
          <a:p>
            <a:pPr lvl="1">
              <a:spcBef>
                <a:spcPts val="415"/>
              </a:spcBef>
              <a:buFont typeface="Arial" pitchFamily="34" charset="0"/>
              <a:buChar char="•"/>
              <a:defRPr/>
            </a:pPr>
            <a:r>
              <a:rPr lang="en-US" sz="1100" dirty="0"/>
              <a:t>  On-call, 24/7 management point of contact</a:t>
            </a:r>
          </a:p>
          <a:p>
            <a:pPr>
              <a:spcBef>
                <a:spcPts val="415"/>
              </a:spcBef>
              <a:defRPr/>
            </a:pPr>
            <a:endParaRPr lang="en-US" sz="1300" dirty="0"/>
          </a:p>
          <a:p>
            <a:pPr>
              <a:spcBef>
                <a:spcPts val="415"/>
              </a:spcBef>
            </a:pPr>
            <a:r>
              <a:rPr lang="en-US" sz="1600" u="sng" dirty="0"/>
              <a:t>Transition to next slide</a:t>
            </a:r>
            <a:r>
              <a:rPr lang="en-US" sz="1600" dirty="0"/>
              <a:t>:</a:t>
            </a:r>
            <a:r>
              <a:rPr lang="en-US" b="1" dirty="0"/>
              <a:t>  </a:t>
            </a:r>
            <a:r>
              <a:rPr lang="en-US" dirty="0"/>
              <a:t>In t</a:t>
            </a:r>
            <a:r>
              <a:rPr lang="en-US" sz="1300" dirty="0"/>
              <a:t>he next slides we are going to talk about the dual roles, responsibilities and expectations the RDO has in incident management</a:t>
            </a:r>
          </a:p>
          <a:p>
            <a:pPr>
              <a:spcBef>
                <a:spcPts val="415"/>
              </a:spcBef>
            </a:pPr>
            <a:r>
              <a:rPr lang="en-US" sz="1300" dirty="0"/>
              <a:t>.</a:t>
            </a:r>
          </a:p>
        </p:txBody>
      </p:sp>
      <p:sp>
        <p:nvSpPr>
          <p:cNvPr id="4" name="Slide Number Placeholder 3"/>
          <p:cNvSpPr>
            <a:spLocks noGrp="1"/>
          </p:cNvSpPr>
          <p:nvPr>
            <p:ph type="sldNum" sz="quarter" idx="10"/>
          </p:nvPr>
        </p:nvSpPr>
        <p:spPr/>
        <p:txBody>
          <a:bodyPr/>
          <a:lstStyle/>
          <a:p>
            <a:fld id="{D882A2D6-A34F-4148-8218-0C0C51A655F1}" type="slidenum">
              <a:rPr lang="en-US" smtClean="0"/>
              <a:pPr/>
              <a:t>14</a:t>
            </a:fld>
            <a:endParaRPr lang="en-US" dirty="0"/>
          </a:p>
        </p:txBody>
      </p:sp>
      <p:sp>
        <p:nvSpPr>
          <p:cNvPr id="6" name="Footer Placeholder 4">
            <a:extLst>
              <a:ext uri="{FF2B5EF4-FFF2-40B4-BE49-F238E27FC236}">
                <a16:creationId xmlns:a16="http://schemas.microsoft.com/office/drawing/2014/main" id="{4C215EA2-BBE0-4A48-BC19-7995272140EC}"/>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95020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Transportation Operations</a:t>
            </a:r>
          </a:p>
          <a:p>
            <a:endParaRPr lang="en-US" dirty="0"/>
          </a:p>
          <a:p>
            <a:r>
              <a:rPr lang="en-US" u="sng" dirty="0"/>
              <a:t>Trainers</a:t>
            </a:r>
            <a:r>
              <a:rPr lang="en-US" u="sng" baseline="0" dirty="0"/>
              <a:t> Guidance</a:t>
            </a:r>
            <a:r>
              <a:rPr lang="en-US" u="none" baseline="0" dirty="0"/>
              <a:t>:</a:t>
            </a:r>
          </a:p>
          <a:p>
            <a:pPr>
              <a:spcBef>
                <a:spcPts val="622"/>
              </a:spcBef>
              <a:spcAft>
                <a:spcPts val="622"/>
              </a:spcAft>
            </a:pPr>
            <a:r>
              <a:rPr lang="en-US" sz="1100" b="1" dirty="0"/>
              <a:t>Minor</a:t>
            </a:r>
            <a:r>
              <a:rPr lang="en-US" sz="1100" dirty="0"/>
              <a:t>		Incident duration under 30 minutes</a:t>
            </a:r>
          </a:p>
          <a:p>
            <a:pPr lvl="1">
              <a:spcBef>
                <a:spcPts val="622"/>
              </a:spcBef>
              <a:spcAft>
                <a:spcPts val="622"/>
              </a:spcAft>
            </a:pPr>
            <a:r>
              <a:rPr lang="en-US" sz="1100" dirty="0"/>
              <a:t>Examples include: Disabled vehicles, minor crashes and roadway debris</a:t>
            </a:r>
          </a:p>
          <a:p>
            <a:pPr>
              <a:spcBef>
                <a:spcPts val="622"/>
              </a:spcBef>
              <a:spcAft>
                <a:spcPts val="622"/>
              </a:spcAft>
            </a:pPr>
            <a:r>
              <a:rPr lang="en-US" sz="1100" b="1" dirty="0"/>
              <a:t>Intermediate</a:t>
            </a:r>
            <a:r>
              <a:rPr lang="en-US" sz="1100" dirty="0"/>
              <a:t>		Incident duration between 30 minutes and 2 hours</a:t>
            </a:r>
          </a:p>
          <a:p>
            <a:pPr lvl="1">
              <a:spcBef>
                <a:spcPts val="622"/>
              </a:spcBef>
              <a:spcAft>
                <a:spcPts val="622"/>
              </a:spcAft>
            </a:pPr>
            <a:r>
              <a:rPr lang="en-US" sz="1100" dirty="0"/>
              <a:t>Examples include: Rollover or multi-vehicle crashes, crashes involving personal injury and truck or tractor-trailer crashes</a:t>
            </a:r>
          </a:p>
          <a:p>
            <a:pPr>
              <a:spcBef>
                <a:spcPts val="622"/>
              </a:spcBef>
              <a:spcAft>
                <a:spcPts val="622"/>
              </a:spcAft>
            </a:pPr>
            <a:r>
              <a:rPr lang="en-US" sz="1100" b="1" dirty="0"/>
              <a:t>Major</a:t>
            </a:r>
            <a:r>
              <a:rPr lang="en-US" sz="1100" dirty="0"/>
              <a:t>		Incident duration over 2 hours</a:t>
            </a:r>
          </a:p>
          <a:p>
            <a:pPr lvl="1">
              <a:spcBef>
                <a:spcPts val="622"/>
              </a:spcBef>
              <a:spcAft>
                <a:spcPts val="622"/>
              </a:spcAft>
            </a:pPr>
            <a:r>
              <a:rPr lang="en-US" sz="1100" dirty="0"/>
              <a:t>Fatal crashes or incidents that require a crash investigation, incidents involving a hazardous materials spill, overturned truck or tractor-trailer and infrastructure damage</a:t>
            </a:r>
          </a:p>
          <a:p>
            <a:pPr marL="177845" indent="-177845">
              <a:buFont typeface="Arial" panose="020B0604020202020204" pitchFamily="34" charset="0"/>
              <a:buChar char="•"/>
            </a:pPr>
            <a:r>
              <a:rPr lang="en-US" u="none" dirty="0"/>
              <a:t>Major</a:t>
            </a:r>
            <a:r>
              <a:rPr lang="en-US" u="none" baseline="0" dirty="0"/>
              <a:t> incidents can become Emergency Events</a:t>
            </a:r>
          </a:p>
          <a:p>
            <a:pPr marL="177845" indent="-177845">
              <a:buFont typeface="Arial" panose="020B0604020202020204" pitchFamily="34" charset="0"/>
              <a:buChar char="•"/>
            </a:pPr>
            <a:endParaRPr lang="en-US" u="none" baseline="0" dirty="0"/>
          </a:p>
          <a:p>
            <a:r>
              <a:rPr lang="en-US" u="sng" baseline="0" dirty="0"/>
              <a:t>Transition to next slide</a:t>
            </a:r>
            <a:r>
              <a:rPr lang="en-US" u="none" baseline="0" dirty="0"/>
              <a:t>:  The ETO definition of an Emergency Event is…(click to next slide)</a:t>
            </a:r>
            <a:endParaRPr lang="en-US" u="sng" dirty="0"/>
          </a:p>
        </p:txBody>
      </p:sp>
      <p:sp>
        <p:nvSpPr>
          <p:cNvPr id="4" name="Header Placeholder 3"/>
          <p:cNvSpPr>
            <a:spLocks noGrp="1"/>
          </p:cNvSpPr>
          <p:nvPr>
            <p:ph type="hdr" sz="quarter" idx="10"/>
          </p:nvPr>
        </p:nvSpPr>
        <p:spPr>
          <a:xfrm>
            <a:off x="0" y="0"/>
            <a:ext cx="3169920" cy="480060"/>
          </a:xfrm>
          <a:prstGeom prst="rect">
            <a:avLst/>
          </a:prstGeom>
        </p:spPr>
        <p:txBody>
          <a:bodyPr/>
          <a:lstStyle/>
          <a:p>
            <a:r>
              <a:rPr lang="fr-FR"/>
              <a:t>Zoo Interchange Incident Response &amp; Communication Plan</a:t>
            </a:r>
            <a:endParaRPr lang="en-US" dirty="0"/>
          </a:p>
        </p:txBody>
      </p:sp>
      <p:sp>
        <p:nvSpPr>
          <p:cNvPr id="5" name="Date Placeholder 4"/>
          <p:cNvSpPr>
            <a:spLocks noGrp="1"/>
          </p:cNvSpPr>
          <p:nvPr>
            <p:ph type="dt" idx="11"/>
          </p:nvPr>
        </p:nvSpPr>
        <p:spPr>
          <a:xfrm>
            <a:off x="4143587" y="0"/>
            <a:ext cx="3169920" cy="480060"/>
          </a:xfrm>
          <a:prstGeom prst="rect">
            <a:avLst/>
          </a:prstGeom>
        </p:spPr>
        <p:txBody>
          <a:bodyPr/>
          <a:lstStyle/>
          <a:p>
            <a:r>
              <a:rPr lang="en-US"/>
              <a:t>Wed., November 18, 2015</a:t>
            </a:r>
            <a:endParaRPr lang="en-US" dirty="0"/>
          </a:p>
        </p:txBody>
      </p:sp>
      <p:sp>
        <p:nvSpPr>
          <p:cNvPr id="6" name="Slide Number Placeholder 5"/>
          <p:cNvSpPr>
            <a:spLocks noGrp="1"/>
          </p:cNvSpPr>
          <p:nvPr>
            <p:ph type="sldNum" sz="quarter" idx="12"/>
          </p:nvPr>
        </p:nvSpPr>
        <p:spPr/>
        <p:txBody>
          <a:bodyPr/>
          <a:lstStyle/>
          <a:p>
            <a:fld id="{C4698367-24A3-48DB-82B7-E41E1BDC7EA8}" type="slidenum">
              <a:rPr lang="en-US" smtClean="0"/>
              <a:pPr/>
              <a:t>15</a:t>
            </a:fld>
            <a:endParaRPr lang="en-US" dirty="0"/>
          </a:p>
        </p:txBody>
      </p:sp>
      <p:sp>
        <p:nvSpPr>
          <p:cNvPr id="7" name="Footer Placeholder 4">
            <a:extLst>
              <a:ext uri="{FF2B5EF4-FFF2-40B4-BE49-F238E27FC236}">
                <a16:creationId xmlns:a16="http://schemas.microsoft.com/office/drawing/2014/main" id="{83DCA255-A98E-4151-A024-82DA397EA42A}"/>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903380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D882A2D6-A34F-4148-8218-0C0C51A655F1}" type="slidenum">
              <a:rPr lang="en-US" smtClean="0"/>
              <a:pPr/>
              <a:t>16</a:t>
            </a:fld>
            <a:endParaRPr lang="en-US" dirty="0"/>
          </a:p>
        </p:txBody>
      </p:sp>
      <p:sp>
        <p:nvSpPr>
          <p:cNvPr id="6" name="Footer Placeholder 4">
            <a:extLst>
              <a:ext uri="{FF2B5EF4-FFF2-40B4-BE49-F238E27FC236}">
                <a16:creationId xmlns:a16="http://schemas.microsoft.com/office/drawing/2014/main" id="{F48426F4-D727-425F-B0FC-69AE97DC6C33}"/>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643876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Emergency Event</a:t>
            </a:r>
          </a:p>
          <a:p>
            <a:endParaRPr lang="en-US" dirty="0"/>
          </a:p>
          <a:p>
            <a:r>
              <a:rPr lang="en-US" u="sng" dirty="0"/>
              <a:t>Trainer Guidance</a:t>
            </a:r>
            <a:r>
              <a:rPr lang="en-US" u="none" dirty="0"/>
              <a:t>:</a:t>
            </a:r>
          </a:p>
          <a:p>
            <a:pPr marL="177845" indent="-177845">
              <a:buFont typeface="Arial" panose="020B0604020202020204" pitchFamily="34" charset="0"/>
              <a:buChar char="•"/>
            </a:pPr>
            <a:r>
              <a:rPr lang="en-US" u="none" dirty="0"/>
              <a:t>Read definition</a:t>
            </a:r>
          </a:p>
          <a:p>
            <a:pPr marL="177845" indent="-177845">
              <a:buFont typeface="Arial" panose="020B0604020202020204" pitchFamily="34" charset="0"/>
              <a:buChar char="•"/>
            </a:pPr>
            <a:endParaRPr lang="en-US" u="none" dirty="0"/>
          </a:p>
          <a:p>
            <a:r>
              <a:rPr lang="en-US" u="sng" dirty="0"/>
              <a:t>Transition to next slide</a:t>
            </a:r>
            <a:r>
              <a:rPr lang="en-US" u="none" dirty="0"/>
              <a:t>:  Some examples of Emergency Events are…(click to next slide)</a:t>
            </a:r>
            <a:endParaRPr lang="en-US" u="sng" dirty="0"/>
          </a:p>
          <a:p>
            <a:pPr marL="177845" indent="-177845">
              <a:buFont typeface="Arial" panose="020B0604020202020204" pitchFamily="34" charset="0"/>
              <a:buChar char="•"/>
            </a:pPr>
            <a:endParaRPr lang="en-US" u="sng"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pPr>
              <a:defRPr/>
            </a:pPr>
            <a:fld id="{0F9A1AD7-B34C-43DA-A148-3D06586C08C4}" type="slidenum">
              <a:rPr lang="en-US" smtClean="0"/>
              <a:pPr>
                <a:defRPr/>
              </a:pPr>
              <a:t>17</a:t>
            </a:fld>
            <a:endParaRPr lang="en-US" dirty="0"/>
          </a:p>
        </p:txBody>
      </p:sp>
      <p:sp>
        <p:nvSpPr>
          <p:cNvPr id="6" name="Footer Placeholder 4">
            <a:extLst>
              <a:ext uri="{FF2B5EF4-FFF2-40B4-BE49-F238E27FC236}">
                <a16:creationId xmlns:a16="http://schemas.microsoft.com/office/drawing/2014/main" id="{DB50DC3E-FA20-4716-95AC-B30A8B2928F8}"/>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9558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chemeClr val="bg1"/>
              </a:buClr>
              <a:buFont typeface="Arial" pitchFamily="34" charset="0"/>
              <a:buChar char="•"/>
            </a:pPr>
            <a:r>
              <a:rPr lang="en-US" dirty="0"/>
              <a:t>Emergency Event Examples </a:t>
            </a:r>
          </a:p>
          <a:p>
            <a:pPr>
              <a:buClr>
                <a:schemeClr val="bg1"/>
              </a:buClr>
              <a:buFont typeface="Arial" pitchFamily="34" charset="0"/>
              <a:buChar char="•"/>
            </a:pPr>
            <a:endParaRPr lang="en-US" dirty="0"/>
          </a:p>
          <a:p>
            <a:pPr>
              <a:buClr>
                <a:schemeClr val="bg1"/>
              </a:buClr>
              <a:buFont typeface="Arial" pitchFamily="34" charset="0"/>
              <a:buChar char="•"/>
            </a:pPr>
            <a:r>
              <a:rPr lang="en-US" u="sng" dirty="0"/>
              <a:t>Trainer Guidance</a:t>
            </a:r>
            <a:r>
              <a:rPr lang="en-US" dirty="0"/>
              <a:t>:</a:t>
            </a:r>
          </a:p>
          <a:p>
            <a:pPr>
              <a:buFont typeface="Arial" pitchFamily="34" charset="0"/>
              <a:buChar char="•"/>
            </a:pPr>
            <a:r>
              <a:rPr lang="en-US" dirty="0"/>
              <a:t>  February 5-6, 2008, I-39/90 Snowstorm</a:t>
            </a:r>
          </a:p>
          <a:p>
            <a:pPr>
              <a:buFont typeface="Arial" pitchFamily="34" charset="0"/>
              <a:buChar char="•"/>
            </a:pPr>
            <a:r>
              <a:rPr lang="en-US" dirty="0"/>
              <a:t>  June 2008, WI Spring Flooding</a:t>
            </a:r>
          </a:p>
          <a:p>
            <a:pPr>
              <a:buFont typeface="Arial" pitchFamily="34" charset="0"/>
              <a:buChar char="•"/>
            </a:pPr>
            <a:r>
              <a:rPr lang="en-US" dirty="0"/>
              <a:t>  2010 Zoo Interchange Structural Issue</a:t>
            </a:r>
          </a:p>
          <a:p>
            <a:pPr>
              <a:buFont typeface="Arial" pitchFamily="34" charset="0"/>
              <a:buChar char="•"/>
            </a:pPr>
            <a:r>
              <a:rPr lang="en-US" dirty="0"/>
              <a:t>  2011 Groundhog Day Blizzard</a:t>
            </a:r>
          </a:p>
          <a:p>
            <a:pPr>
              <a:buFont typeface="Arial" pitchFamily="34" charset="0"/>
              <a:buChar char="•"/>
            </a:pPr>
            <a:r>
              <a:rPr lang="en-US" dirty="0"/>
              <a:t>  December 19-21, 2012 Blizzard</a:t>
            </a:r>
          </a:p>
          <a:p>
            <a:pPr>
              <a:buFont typeface="Arial" pitchFamily="34" charset="0"/>
              <a:buChar char="•"/>
            </a:pPr>
            <a:r>
              <a:rPr lang="en-US" dirty="0"/>
              <a:t>  July 2016 NCR and NWR and September 2016 SWR Flooding </a:t>
            </a:r>
          </a:p>
          <a:p>
            <a:pPr>
              <a:buFont typeface="Arial" pitchFamily="34" charset="0"/>
              <a:buChar char="•"/>
            </a:pPr>
            <a:endParaRPr lang="en-US" dirty="0"/>
          </a:p>
          <a:p>
            <a:pPr>
              <a:buFont typeface="Arial" pitchFamily="34" charset="0"/>
              <a:buNone/>
            </a:pPr>
            <a:r>
              <a:rPr lang="en-US" dirty="0"/>
              <a:t>Resource pictures: top</a:t>
            </a:r>
            <a:r>
              <a:rPr lang="en-US" baseline="0" dirty="0"/>
              <a:t> = Ohio turnpike 3.12.2014, 3 killed, State Trooper seriously injured, 50 </a:t>
            </a:r>
            <a:r>
              <a:rPr lang="en-US" baseline="0" dirty="0" err="1"/>
              <a:t>vehciles</a:t>
            </a:r>
            <a:r>
              <a:rPr lang="en-US" baseline="0" dirty="0"/>
              <a:t> stretched over 10.2 miles in both directions, blowing snow and whiteout conditions</a:t>
            </a:r>
          </a:p>
          <a:p>
            <a:pPr>
              <a:buFont typeface="Arial" pitchFamily="34" charset="0"/>
              <a:buNone/>
            </a:pPr>
            <a:r>
              <a:rPr lang="en-US" baseline="0" dirty="0"/>
              <a:t>Middle = Orland, CA 4.10.2014, 10 killed, FedEx tractor trailer crossed median and struck tour bus, CHP and NTSB investigating</a:t>
            </a:r>
          </a:p>
          <a:p>
            <a:pPr>
              <a:buFont typeface="Arial" pitchFamily="34" charset="0"/>
              <a:buNone/>
            </a:pPr>
            <a:r>
              <a:rPr lang="en-US" baseline="0" dirty="0"/>
              <a:t>Bottom = Overview of Jefferson County 2008 flood</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pPr>
              <a:defRPr/>
            </a:pPr>
            <a:fld id="{0F9A1AD7-B34C-43DA-A148-3D06586C08C4}" type="slidenum">
              <a:rPr lang="en-US" smtClean="0"/>
              <a:pPr>
                <a:defRPr/>
              </a:pPr>
              <a:t>18</a:t>
            </a:fld>
            <a:endParaRPr lang="en-US" dirty="0"/>
          </a:p>
        </p:txBody>
      </p:sp>
      <p:sp>
        <p:nvSpPr>
          <p:cNvPr id="6" name="Footer Placeholder 4">
            <a:extLst>
              <a:ext uri="{FF2B5EF4-FFF2-40B4-BE49-F238E27FC236}">
                <a16:creationId xmlns:a16="http://schemas.microsoft.com/office/drawing/2014/main" id="{B99C2452-211E-4332-9B72-12D3AA48B2EF}"/>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497262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Emergency Event Examples Cont.</a:t>
            </a:r>
          </a:p>
          <a:p>
            <a:endParaRPr lang="en-US" dirty="0"/>
          </a:p>
          <a:p>
            <a:r>
              <a:rPr lang="en-US" u="sng" dirty="0"/>
              <a:t>Trainer Guidance</a:t>
            </a:r>
            <a:r>
              <a:rPr lang="en-US" u="none" dirty="0"/>
              <a:t>:</a:t>
            </a:r>
          </a:p>
          <a:p>
            <a:pPr marL="177845" indent="-177845">
              <a:buFont typeface="Arial" panose="020B0604020202020204" pitchFamily="34" charset="0"/>
              <a:buChar char="•"/>
            </a:pPr>
            <a:r>
              <a:rPr lang="en-US" u="none" dirty="0"/>
              <a:t>Emergency Events are not only weather, they can be events such as the blocking of traffic above, which occurred Friday December 9, 2014 at 4:30 PM (rush hour) in Milwaukee</a:t>
            </a:r>
            <a:endParaRPr lang="en-US" u="sng"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pPr>
              <a:defRPr/>
            </a:pPr>
            <a:fld id="{0F9A1AD7-B34C-43DA-A148-3D06586C08C4}" type="slidenum">
              <a:rPr lang="en-US" smtClean="0"/>
              <a:pPr>
                <a:defRPr/>
              </a:pPr>
              <a:t>19</a:t>
            </a:fld>
            <a:endParaRPr lang="en-US" dirty="0"/>
          </a:p>
        </p:txBody>
      </p:sp>
      <p:sp>
        <p:nvSpPr>
          <p:cNvPr id="6" name="Footer Placeholder 4">
            <a:extLst>
              <a:ext uri="{FF2B5EF4-FFF2-40B4-BE49-F238E27FC236}">
                <a16:creationId xmlns:a16="http://schemas.microsoft.com/office/drawing/2014/main" id="{B77F11F8-1CEC-432E-8597-11B23F807230}"/>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969203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85807"/>
            <a:ext cx="5852160" cy="4395303"/>
          </a:xfrm>
        </p:spPr>
        <p:txBody>
          <a:bodyPr>
            <a:normAutofit/>
          </a:bodyPr>
          <a:lstStyle/>
          <a:p>
            <a:pPr defTabSz="948507">
              <a:spcBef>
                <a:spcPts val="415"/>
              </a:spcBef>
              <a:defRPr/>
            </a:pPr>
            <a:r>
              <a:rPr lang="en-US" sz="1500" dirty="0"/>
              <a:t>Learning Objectives</a:t>
            </a:r>
          </a:p>
          <a:p>
            <a:pPr defTabSz="948507">
              <a:spcBef>
                <a:spcPts val="415"/>
              </a:spcBef>
              <a:defRPr/>
            </a:pPr>
            <a:endParaRPr lang="en-US" baseline="0" dirty="0"/>
          </a:p>
          <a:p>
            <a:pPr defTabSz="948507">
              <a:spcBef>
                <a:spcPts val="415"/>
              </a:spcBef>
              <a:defRPr/>
            </a:pPr>
            <a:r>
              <a:rPr lang="en-US" sz="1500" u="sng" dirty="0"/>
              <a:t>Trainers Guidance:</a:t>
            </a:r>
          </a:p>
          <a:p>
            <a:pPr>
              <a:spcBef>
                <a:spcPts val="415"/>
              </a:spcBef>
              <a:buFont typeface="Arial" pitchFamily="34" charset="0"/>
              <a:buChar char="•"/>
              <a:defRPr/>
            </a:pPr>
            <a:r>
              <a:rPr lang="en-US" dirty="0"/>
              <a:t>  All incident responses are different but have the same key components to a greater or lesser degree</a:t>
            </a:r>
          </a:p>
          <a:p>
            <a:pPr>
              <a:spcBef>
                <a:spcPts val="415"/>
              </a:spcBef>
              <a:buFont typeface="Arial" pitchFamily="34" charset="0"/>
              <a:buChar char="•"/>
              <a:defRPr/>
            </a:pPr>
            <a:r>
              <a:rPr lang="en-US" dirty="0"/>
              <a:t>  The four key components will be emphasized and discussed in detail throughout the training, including through the three scenarios</a:t>
            </a:r>
          </a:p>
          <a:p>
            <a:pPr>
              <a:spcBef>
                <a:spcPts val="415"/>
              </a:spcBef>
              <a:buFont typeface="Arial" pitchFamily="34" charset="0"/>
              <a:buChar char="•"/>
              <a:defRPr/>
            </a:pPr>
            <a:r>
              <a:rPr lang="en-US" dirty="0"/>
              <a:t>  Communication is key to a successful or failed incident response </a:t>
            </a:r>
          </a:p>
          <a:p>
            <a:pPr>
              <a:spcBef>
                <a:spcPts val="415"/>
              </a:spcBef>
              <a:buFont typeface="Arial" pitchFamily="34" charset="0"/>
              <a:buChar char="•"/>
            </a:pPr>
            <a:r>
              <a:rPr lang="en-US" dirty="0"/>
              <a:t>  Documentation is critical to reviewing and improving response practices and protocols, as well as recording feedback on lessons learned that can be used for ongoing RIMC training</a:t>
            </a:r>
          </a:p>
          <a:p>
            <a:pPr>
              <a:spcBef>
                <a:spcPts val="415"/>
              </a:spcBef>
            </a:pPr>
            <a:endParaRPr lang="en-US" dirty="0"/>
          </a:p>
          <a:p>
            <a:pPr>
              <a:spcBef>
                <a:spcPts val="415"/>
              </a:spcBef>
            </a:pPr>
            <a:r>
              <a:rPr lang="en-US" sz="1500" u="sng" dirty="0"/>
              <a:t>Transition to next slide</a:t>
            </a:r>
            <a:r>
              <a:rPr lang="en-US" sz="1500" dirty="0"/>
              <a:t>: </a:t>
            </a:r>
            <a:r>
              <a:rPr lang="en-US" dirty="0"/>
              <a:t>Let’s start with a little background</a:t>
            </a:r>
            <a:endParaRPr lang="en-US" sz="1500"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2</a:t>
            </a:fld>
            <a:endParaRPr lang="en-US" dirty="0"/>
          </a:p>
        </p:txBody>
      </p:sp>
      <p:sp>
        <p:nvSpPr>
          <p:cNvPr id="6" name="Footer Placeholder 4">
            <a:extLst>
              <a:ext uri="{FF2B5EF4-FFF2-40B4-BE49-F238E27FC236}">
                <a16:creationId xmlns:a16="http://schemas.microsoft.com/office/drawing/2014/main" id="{8A06139E-98D3-41A6-9BC0-DBAA601371E9}"/>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843902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Emergency Event</a:t>
            </a:r>
          </a:p>
          <a:p>
            <a:pPr>
              <a:spcBef>
                <a:spcPts val="415"/>
              </a:spcBef>
            </a:pPr>
            <a:endParaRPr lang="en-US" dirty="0"/>
          </a:p>
          <a:p>
            <a:pPr>
              <a:spcBef>
                <a:spcPts val="415"/>
              </a:spcBef>
            </a:pPr>
            <a:r>
              <a:rPr lang="en-US" sz="1500" u="sng" dirty="0"/>
              <a:t>Trainer Guidance</a:t>
            </a:r>
            <a:r>
              <a:rPr lang="en-US" sz="1500" dirty="0"/>
              <a:t>:</a:t>
            </a:r>
            <a:endParaRPr lang="en-US" dirty="0"/>
          </a:p>
          <a:p>
            <a:pPr>
              <a:spcBef>
                <a:spcPts val="415"/>
              </a:spcBef>
              <a:buFont typeface="Arial" pitchFamily="34" charset="0"/>
              <a:buChar char="•"/>
            </a:pPr>
            <a:r>
              <a:rPr lang="en-US" sz="1500" dirty="0"/>
              <a:t>  Examples of past ETO events:</a:t>
            </a:r>
          </a:p>
          <a:p>
            <a:pPr lvl="1">
              <a:spcBef>
                <a:spcPts val="415"/>
              </a:spcBef>
              <a:buFont typeface="Arial" pitchFamily="34" charset="0"/>
              <a:buChar char="•"/>
            </a:pPr>
            <a:r>
              <a:rPr lang="en-US" sz="1000" dirty="0"/>
              <a:t>  Iowa &amp; Pennsylvania, Winter 2006/07</a:t>
            </a:r>
          </a:p>
          <a:p>
            <a:pPr lvl="1">
              <a:spcBef>
                <a:spcPts val="415"/>
              </a:spcBef>
              <a:buFont typeface="Arial" pitchFamily="34" charset="0"/>
              <a:buChar char="•"/>
            </a:pPr>
            <a:r>
              <a:rPr lang="en-US" sz="1000" dirty="0"/>
              <a:t>  February 5-6, 2008, I-39/90 Snowstorm</a:t>
            </a:r>
          </a:p>
          <a:p>
            <a:pPr lvl="1">
              <a:spcBef>
                <a:spcPts val="415"/>
              </a:spcBef>
              <a:buFont typeface="Arial" pitchFamily="34" charset="0"/>
              <a:buChar char="•"/>
            </a:pPr>
            <a:r>
              <a:rPr lang="en-US" sz="1000" dirty="0"/>
              <a:t>  June 2008, WI Spring Flooding</a:t>
            </a:r>
          </a:p>
          <a:p>
            <a:pPr lvl="1">
              <a:spcBef>
                <a:spcPts val="415"/>
              </a:spcBef>
              <a:buFont typeface="Arial" pitchFamily="34" charset="0"/>
              <a:buChar char="•"/>
            </a:pPr>
            <a:r>
              <a:rPr lang="en-US" sz="1000" dirty="0"/>
              <a:t>  2010 Zoo Interchange Structural Issue</a:t>
            </a:r>
          </a:p>
          <a:p>
            <a:pPr lvl="1">
              <a:spcBef>
                <a:spcPts val="415"/>
              </a:spcBef>
              <a:buFont typeface="Arial" pitchFamily="34" charset="0"/>
              <a:buChar char="•"/>
            </a:pPr>
            <a:r>
              <a:rPr lang="en-US" sz="1000" dirty="0"/>
              <a:t>  2011 Groundhog Day Blizzard</a:t>
            </a:r>
          </a:p>
          <a:p>
            <a:pPr lvl="1">
              <a:spcBef>
                <a:spcPts val="415"/>
              </a:spcBef>
              <a:buFont typeface="Arial" pitchFamily="34" charset="0"/>
              <a:buChar char="•"/>
            </a:pPr>
            <a:r>
              <a:rPr lang="en-US" sz="1000" dirty="0"/>
              <a:t>  December 19-21, 2012 Blizzard</a:t>
            </a:r>
          </a:p>
          <a:p>
            <a:pPr>
              <a:spcBef>
                <a:spcPts val="415"/>
              </a:spcBef>
              <a:buClr>
                <a:schemeClr val="bg1"/>
              </a:buClr>
              <a:buFont typeface="Arial" pitchFamily="34" charset="0"/>
              <a:buChar char="•"/>
            </a:pPr>
            <a:endParaRPr lang="en-US" sz="1000" dirty="0"/>
          </a:p>
          <a:p>
            <a:pPr>
              <a:spcBef>
                <a:spcPts val="415"/>
              </a:spcBef>
              <a:buClr>
                <a:schemeClr val="bg1"/>
              </a:buClr>
              <a:buFont typeface="Arial" pitchFamily="34" charset="0"/>
              <a:buChar char="•"/>
            </a:pPr>
            <a:r>
              <a:rPr lang="en-US" sz="1500" u="sng" dirty="0"/>
              <a:t>Transition to next slide</a:t>
            </a:r>
            <a:r>
              <a:rPr lang="en-US" sz="1500" dirty="0"/>
              <a:t>: </a:t>
            </a:r>
            <a:r>
              <a:rPr lang="en-US" dirty="0"/>
              <a:t>As you may know, events of this scale are infrequent. So why did WisDOT create the ETO program?</a:t>
            </a:r>
          </a:p>
          <a:p>
            <a:pPr defTabSz="948507">
              <a:spcBef>
                <a:spcPts val="415"/>
              </a:spcBef>
              <a:defRPr/>
            </a:pPr>
            <a:endParaRPr lang="en-US" b="0" i="0" dirty="0"/>
          </a:p>
        </p:txBody>
      </p:sp>
      <p:sp>
        <p:nvSpPr>
          <p:cNvPr id="4" name="Slide Number Placeholder 3"/>
          <p:cNvSpPr>
            <a:spLocks noGrp="1"/>
          </p:cNvSpPr>
          <p:nvPr>
            <p:ph type="sldNum" sz="quarter" idx="10"/>
          </p:nvPr>
        </p:nvSpPr>
        <p:spPr/>
        <p:txBody>
          <a:bodyPr/>
          <a:lstStyle/>
          <a:p>
            <a:fld id="{45DC3B2E-9196-4854-8642-DD460FF45E30}" type="slidenum">
              <a:rPr lang="en-US" smtClean="0"/>
              <a:pPr/>
              <a:t>20</a:t>
            </a:fld>
            <a:endParaRPr lang="en-US" dirty="0"/>
          </a:p>
        </p:txBody>
      </p:sp>
      <p:sp>
        <p:nvSpPr>
          <p:cNvPr id="6" name="Footer Placeholder 4">
            <a:extLst>
              <a:ext uri="{FF2B5EF4-FFF2-40B4-BE49-F238E27FC236}">
                <a16:creationId xmlns:a16="http://schemas.microsoft.com/office/drawing/2014/main" id="{06740F9A-8710-4300-92E5-32072FF75468}"/>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4161292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ETO Activation Response</a:t>
            </a:r>
          </a:p>
          <a:p>
            <a:endParaRPr lang="en-US" dirty="0"/>
          </a:p>
          <a:p>
            <a:r>
              <a:rPr lang="en-US" u="sng" dirty="0"/>
              <a:t>Trainer Guidance</a:t>
            </a:r>
            <a:r>
              <a:rPr lang="en-US" dirty="0"/>
              <a:t>:</a:t>
            </a:r>
          </a:p>
          <a:p>
            <a:pPr>
              <a:buFont typeface="Arial" pitchFamily="34" charset="0"/>
              <a:buChar char="•"/>
            </a:pPr>
            <a:r>
              <a:rPr lang="en-US" dirty="0"/>
              <a:t>   Reference: </a:t>
            </a:r>
            <a:r>
              <a:rPr lang="en-US" b="1" dirty="0"/>
              <a:t>Handout 6</a:t>
            </a:r>
          </a:p>
          <a:p>
            <a:pPr>
              <a:buFont typeface="Arial" pitchFamily="34" charset="0"/>
              <a:buChar char="•"/>
            </a:pPr>
            <a:r>
              <a:rPr lang="en-US" b="1" dirty="0"/>
              <a:t>   </a:t>
            </a:r>
            <a:r>
              <a:rPr lang="en-US" dirty="0"/>
              <a:t>Events requiring state level escalation, while in the minority, have the strongest potential to significantly impact safety, drain resources, and have the highest “visibility” in the eyes of the public</a:t>
            </a:r>
          </a:p>
          <a:p>
            <a:pPr>
              <a:buFont typeface="Arial" pitchFamily="34" charset="0"/>
              <a:buChar char="•"/>
            </a:pPr>
            <a:endParaRPr lang="en-US" u="sng" dirty="0"/>
          </a:p>
          <a:p>
            <a:pPr>
              <a:buFont typeface="Arial" pitchFamily="34" charset="0"/>
              <a:buChar char="•"/>
            </a:pPr>
            <a:r>
              <a:rPr lang="en-US" u="sng" dirty="0"/>
              <a:t>Transition to next slide</a:t>
            </a:r>
            <a:r>
              <a:rPr lang="en-US" dirty="0"/>
              <a:t>: Now lets look at the Traffic Incident Management Enhancement (TIME) Program</a:t>
            </a:r>
            <a:endParaRPr lang="en-US" u="sng"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pPr>
              <a:defRPr/>
            </a:pPr>
            <a:fld id="{0F9A1AD7-B34C-43DA-A148-3D06586C08C4}" type="slidenum">
              <a:rPr lang="en-US" smtClean="0"/>
              <a:pPr>
                <a:defRPr/>
              </a:pPr>
              <a:t>21</a:t>
            </a:fld>
            <a:endParaRPr lang="en-US" dirty="0"/>
          </a:p>
        </p:txBody>
      </p:sp>
      <p:sp>
        <p:nvSpPr>
          <p:cNvPr id="6" name="Footer Placeholder 4">
            <a:extLst>
              <a:ext uri="{FF2B5EF4-FFF2-40B4-BE49-F238E27FC236}">
                <a16:creationId xmlns:a16="http://schemas.microsoft.com/office/drawing/2014/main" id="{87242FA5-2B0C-4722-B002-13165C62E810}"/>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665928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pPr>
              <a:defRPr/>
            </a:pPr>
            <a:fld id="{1962CE9F-497B-4019-8622-DE9C33C50B4F}" type="slidenum">
              <a:rPr lang="en-US" smtClean="0">
                <a:solidFill>
                  <a:prstClr val="black"/>
                </a:solidFill>
              </a:rPr>
              <a:pPr>
                <a:defRPr/>
              </a:pPr>
              <a:t>22</a:t>
            </a:fld>
            <a:endParaRPr lang="en-US">
              <a:solidFill>
                <a:prstClr val="black"/>
              </a:solidFill>
            </a:endParaRPr>
          </a:p>
        </p:txBody>
      </p:sp>
      <p:sp>
        <p:nvSpPr>
          <p:cNvPr id="7" name="Footer Placeholder 4">
            <a:extLst>
              <a:ext uri="{FF2B5EF4-FFF2-40B4-BE49-F238E27FC236}">
                <a16:creationId xmlns:a16="http://schemas.microsoft.com/office/drawing/2014/main" id="{353E635E-DB42-489E-8494-41F8ED85B97C}"/>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772464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D882A2D6-A34F-4148-8218-0C0C51A655F1}" type="slidenum">
              <a:rPr lang="en-US" smtClean="0"/>
              <a:pPr/>
              <a:t>23</a:t>
            </a:fld>
            <a:endParaRPr lang="en-US" dirty="0"/>
          </a:p>
        </p:txBody>
      </p:sp>
      <p:sp>
        <p:nvSpPr>
          <p:cNvPr id="6" name="Footer Placeholder 4">
            <a:extLst>
              <a:ext uri="{FF2B5EF4-FFF2-40B4-BE49-F238E27FC236}">
                <a16:creationId xmlns:a16="http://schemas.microsoft.com/office/drawing/2014/main" id="{8BFC71E0-C2B1-4512-B5E3-670B7EAB4BBF}"/>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812847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D882A2D6-A34F-4148-8218-0C0C51A655F1}" type="slidenum">
              <a:rPr lang="en-US" smtClean="0"/>
              <a:pPr/>
              <a:t>24</a:t>
            </a:fld>
            <a:endParaRPr lang="en-US" dirty="0"/>
          </a:p>
        </p:txBody>
      </p:sp>
      <p:sp>
        <p:nvSpPr>
          <p:cNvPr id="6" name="Footer Placeholder 4">
            <a:extLst>
              <a:ext uri="{FF2B5EF4-FFF2-40B4-BE49-F238E27FC236}">
                <a16:creationId xmlns:a16="http://schemas.microsoft.com/office/drawing/2014/main" id="{A5D897A9-E8E1-4C16-8484-447E7EF27355}"/>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701040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pPr>
              <a:defRPr/>
            </a:pPr>
            <a:fld id="{57CFA18A-55A6-4264-9773-7A319BBDDDAF}" type="slidenum">
              <a:rPr lang="en-US" smtClean="0"/>
              <a:pPr>
                <a:defRPr/>
              </a:pPr>
              <a:t>25</a:t>
            </a:fld>
            <a:endParaRPr lang="en-US" dirty="0"/>
          </a:p>
        </p:txBody>
      </p:sp>
      <p:sp>
        <p:nvSpPr>
          <p:cNvPr id="6" name="Footer Placeholder 4">
            <a:extLst>
              <a:ext uri="{FF2B5EF4-FFF2-40B4-BE49-F238E27FC236}">
                <a16:creationId xmlns:a16="http://schemas.microsoft.com/office/drawing/2014/main" id="{9B7666FF-5E91-4C00-AA80-98E644EC6723}"/>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261718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Traffic Incident Management Enhancement (TIME) Program </a:t>
            </a:r>
          </a:p>
          <a:p>
            <a:endParaRPr lang="en-US" dirty="0"/>
          </a:p>
          <a:p>
            <a:r>
              <a:rPr lang="en-US" u="sng" dirty="0"/>
              <a:t>Trainer Guidance</a:t>
            </a:r>
            <a:r>
              <a:rPr lang="en-US" dirty="0"/>
              <a:t>:</a:t>
            </a:r>
            <a:endParaRPr lang="en-US" u="sng" dirty="0"/>
          </a:p>
          <a:p>
            <a:pPr>
              <a:buFont typeface="Arial" pitchFamily="34" charset="0"/>
              <a:buChar char="•"/>
            </a:pPr>
            <a:r>
              <a:rPr lang="en-US" dirty="0"/>
              <a:t>  What TIME is: </a:t>
            </a:r>
          </a:p>
          <a:p>
            <a:pPr lvl="1">
              <a:buFont typeface="Arial" pitchFamily="34" charset="0"/>
              <a:buChar char="•"/>
            </a:pPr>
            <a:r>
              <a:rPr lang="en-US" dirty="0"/>
              <a:t>  TIM Coalition</a:t>
            </a:r>
          </a:p>
          <a:p>
            <a:pPr lvl="1">
              <a:buFont typeface="Arial" pitchFamily="34" charset="0"/>
              <a:buChar char="•"/>
            </a:pPr>
            <a:r>
              <a:rPr lang="en-US" dirty="0"/>
              <a:t>  Traffic Control Scene Management Guidelines</a:t>
            </a:r>
          </a:p>
          <a:p>
            <a:pPr lvl="1">
              <a:buFont typeface="Arial" pitchFamily="34" charset="0"/>
              <a:buChar char="•"/>
            </a:pPr>
            <a:r>
              <a:rPr lang="en-US" dirty="0"/>
              <a:t>  Regional TIM meetings, 20 meetings in the five DOT regions for 2018</a:t>
            </a:r>
          </a:p>
          <a:p>
            <a:pPr lvl="1">
              <a:buFont typeface="Arial" pitchFamily="34" charset="0"/>
              <a:buChar char="•"/>
            </a:pPr>
            <a:r>
              <a:rPr lang="en-US" dirty="0"/>
              <a:t>  AARs	</a:t>
            </a:r>
          </a:p>
          <a:p>
            <a:pPr lvl="1">
              <a:buFont typeface="Arial" pitchFamily="34" charset="0"/>
              <a:buChar char="•"/>
            </a:pPr>
            <a:r>
              <a:rPr lang="en-US" dirty="0"/>
              <a:t>  Legislation:</a:t>
            </a:r>
          </a:p>
          <a:p>
            <a:pPr lvl="2">
              <a:buFont typeface="Arial" pitchFamily="34" charset="0"/>
              <a:buChar char="•"/>
            </a:pPr>
            <a:r>
              <a:rPr lang="en-US" dirty="0"/>
              <a:t>  Move Over law</a:t>
            </a:r>
          </a:p>
          <a:p>
            <a:pPr lvl="2">
              <a:buFont typeface="Arial" pitchFamily="34" charset="0"/>
              <a:buChar char="•"/>
            </a:pPr>
            <a:r>
              <a:rPr lang="en-US" dirty="0"/>
              <a:t>  Steer It Clear it</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pPr>
              <a:defRPr/>
            </a:pPr>
            <a:fld id="{0F9A1AD7-B34C-43DA-A148-3D06586C08C4}" type="slidenum">
              <a:rPr lang="en-US" smtClean="0"/>
              <a:pPr>
                <a:defRPr/>
              </a:pPr>
              <a:t>26</a:t>
            </a:fld>
            <a:endParaRPr lang="en-US" dirty="0"/>
          </a:p>
        </p:txBody>
      </p:sp>
      <p:sp>
        <p:nvSpPr>
          <p:cNvPr id="6" name="Footer Placeholder 4">
            <a:extLst>
              <a:ext uri="{FF2B5EF4-FFF2-40B4-BE49-F238E27FC236}">
                <a16:creationId xmlns:a16="http://schemas.microsoft.com/office/drawing/2014/main" id="{FE1078E4-804F-4BB8-A51A-659AE43967D9}"/>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824040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Overview of RDO/RIMC/Operational Supervisor Roles</a:t>
            </a:r>
          </a:p>
          <a:p>
            <a:r>
              <a:rPr lang="en-US" dirty="0"/>
              <a:t> </a:t>
            </a:r>
          </a:p>
          <a:p>
            <a:r>
              <a:rPr lang="en-US" u="sng" dirty="0"/>
              <a:t>Trainer Guidance</a:t>
            </a:r>
            <a:r>
              <a:rPr lang="en-US" dirty="0"/>
              <a:t>:</a:t>
            </a:r>
            <a:endParaRPr lang="en-US" u="sng" dirty="0"/>
          </a:p>
          <a:p>
            <a:pPr>
              <a:buFont typeface="Arial" pitchFamily="34" charset="0"/>
              <a:buNone/>
            </a:pPr>
            <a:r>
              <a:rPr lang="en-US" u="sng" dirty="0"/>
              <a:t>Regional Duty Officer (RDO) Role</a:t>
            </a:r>
          </a:p>
          <a:p>
            <a:pPr>
              <a:lnSpc>
                <a:spcPct val="90000"/>
              </a:lnSpc>
              <a:buFont typeface="Arial" pitchFamily="34" charset="0"/>
              <a:buChar char="•"/>
            </a:pPr>
            <a:r>
              <a:rPr lang="en-US" dirty="0"/>
              <a:t>  RDO is responsible for providing situational awareness to upper management in the Region, Bureaus and Executive Office</a:t>
            </a:r>
          </a:p>
          <a:p>
            <a:pPr>
              <a:buFont typeface="Arial" pitchFamily="34" charset="0"/>
              <a:buChar char="•"/>
            </a:pPr>
            <a:r>
              <a:rPr lang="en-US" dirty="0"/>
              <a:t>  Being readily available to provide direct incident oversight, supervision and guidance for RIMCs</a:t>
            </a:r>
          </a:p>
          <a:p>
            <a:pPr>
              <a:buFont typeface="Arial" pitchFamily="34" charset="0"/>
              <a:buChar char="•"/>
            </a:pPr>
            <a:r>
              <a:rPr lang="en-US" dirty="0"/>
              <a:t>  Provide Significant Notification to the Administrator’s Office</a:t>
            </a:r>
          </a:p>
          <a:p>
            <a:pPr>
              <a:buFont typeface="Arial" pitchFamily="34" charset="0"/>
              <a:buChar char="•"/>
            </a:pPr>
            <a:r>
              <a:rPr lang="en-US" dirty="0"/>
              <a:t>  Understand available resources and allocation of resources as needed</a:t>
            </a:r>
          </a:p>
          <a:p>
            <a:pPr>
              <a:buFont typeface="Arial" pitchFamily="34" charset="0"/>
              <a:buChar char="•"/>
            </a:pPr>
            <a:r>
              <a:rPr lang="en-US" dirty="0"/>
              <a:t>  The RDO will also work with appropriate field staff to jointly evaluate the need to activate the ETO Plan and corresponding Department response</a:t>
            </a:r>
          </a:p>
          <a:p>
            <a:pPr>
              <a:defRPr/>
            </a:pPr>
            <a:r>
              <a:rPr lang="en-US" u="sng" dirty="0"/>
              <a:t>RIMCs Role</a:t>
            </a:r>
            <a:endParaRPr lang="en-US" dirty="0"/>
          </a:p>
          <a:p>
            <a:pPr>
              <a:buFont typeface="Arial" pitchFamily="34" charset="0"/>
              <a:buChar char="•"/>
            </a:pPr>
            <a:r>
              <a:rPr lang="en-US" dirty="0"/>
              <a:t>  RIMCs serve as WisDOT’s initial responder and point of contact for incidents</a:t>
            </a:r>
          </a:p>
          <a:p>
            <a:pPr>
              <a:buFont typeface="Arial" pitchFamily="34" charset="0"/>
              <a:buChar char="•"/>
            </a:pPr>
            <a:r>
              <a:rPr lang="en-US" dirty="0"/>
              <a:t>  RIMC is a backup contact for on-call electrician</a:t>
            </a:r>
          </a:p>
          <a:p>
            <a:pPr>
              <a:buFont typeface="Arial" pitchFamily="34" charset="0"/>
              <a:buChar char="•"/>
            </a:pPr>
            <a:r>
              <a:rPr lang="en-US" dirty="0"/>
              <a:t>  RIMCs provide on-scene response support to public safety first responders</a:t>
            </a:r>
          </a:p>
          <a:p>
            <a:pPr>
              <a:buFont typeface="Arial" pitchFamily="34" charset="0"/>
              <a:buChar char="•"/>
            </a:pPr>
            <a:r>
              <a:rPr lang="en-US" dirty="0"/>
              <a:t>  Maintain a safe and efficient flow of traffic for the traveling public</a:t>
            </a:r>
          </a:p>
          <a:p>
            <a:r>
              <a:rPr lang="en-US" u="sng" dirty="0"/>
              <a:t>Operational Supervisor Role</a:t>
            </a:r>
          </a:p>
          <a:p>
            <a:endParaRPr lang="en-US" dirty="0"/>
          </a:p>
          <a:p>
            <a:pPr>
              <a:buClr>
                <a:schemeClr val="bg1"/>
              </a:buClr>
              <a:buFont typeface="Arial" pitchFamily="34" charset="0"/>
              <a:buNone/>
            </a:pPr>
            <a:r>
              <a:rPr lang="en-US" sz="1500" u="sng" dirty="0"/>
              <a:t>Transition to next slide</a:t>
            </a:r>
            <a:r>
              <a:rPr lang="en-US" sz="1500" dirty="0"/>
              <a:t>: </a:t>
            </a:r>
            <a:r>
              <a:rPr lang="en-US" dirty="0"/>
              <a:t> Let’s look at each role further</a:t>
            </a:r>
          </a:p>
          <a:p>
            <a:pPr lvl="1">
              <a:buFont typeface="Arial" pitchFamily="34" charset="0"/>
              <a:buNone/>
            </a:pPr>
            <a:endParaRPr lang="en-US" i="0" baseline="0" dirty="0">
              <a:solidFill>
                <a:schemeClr val="tx1"/>
              </a:solidFill>
            </a:endParaRPr>
          </a:p>
          <a:p>
            <a:r>
              <a:rPr lang="en-US" dirty="0"/>
              <a:t>  </a:t>
            </a:r>
          </a:p>
          <a:p>
            <a:pPr lvl="1">
              <a:buFont typeface="Arial" pitchFamily="34" charset="0"/>
              <a:buNone/>
            </a:pPr>
            <a:endParaRPr lang="en-US" i="0" baseline="0" dirty="0">
              <a:solidFill>
                <a:schemeClr val="tx1"/>
              </a:solidFill>
            </a:endParaRPr>
          </a:p>
          <a:p>
            <a:pPr defTabSz="948455">
              <a:defRPr/>
            </a:pPr>
            <a:endParaRPr lang="en-US" dirty="0"/>
          </a:p>
          <a:p>
            <a:endParaRPr lang="en-US" dirty="0">
              <a:solidFill>
                <a:schemeClr val="tx1"/>
              </a:solidFill>
            </a:endParaRPr>
          </a:p>
          <a:p>
            <a:pPr defTabSz="948455">
              <a:defRPr/>
            </a:pPr>
            <a:endParaRPr lang="en-US" dirty="0"/>
          </a:p>
          <a:p>
            <a:endParaRPr lang="en-US" dirty="0">
              <a:solidFill>
                <a:schemeClr val="tx1"/>
              </a:solidFill>
            </a:endParaRPr>
          </a:p>
          <a:p>
            <a:pPr lvl="1">
              <a:buFont typeface="Arial" pitchFamily="34" charset="0"/>
              <a:buChar char="•"/>
            </a:pPr>
            <a:endParaRPr lang="en-US" i="0" baseline="0" dirty="0">
              <a:solidFill>
                <a:srgbClr val="FF0000"/>
              </a:solidFill>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5DC3B2E-9196-4854-8642-DD460FF45E30}" type="slidenum">
              <a:rPr lang="en-US" smtClean="0"/>
              <a:pPr/>
              <a:t>27</a:t>
            </a:fld>
            <a:endParaRPr lang="en-US"/>
          </a:p>
        </p:txBody>
      </p:sp>
      <p:sp>
        <p:nvSpPr>
          <p:cNvPr id="6" name="Footer Placeholder 4">
            <a:extLst>
              <a:ext uri="{FF2B5EF4-FFF2-40B4-BE49-F238E27FC236}">
                <a16:creationId xmlns:a16="http://schemas.microsoft.com/office/drawing/2014/main" id="{B8BF78D4-3536-476B-8ACE-B4FF3A2292BD}"/>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440228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130" y="4407108"/>
            <a:ext cx="5852160" cy="4320540"/>
          </a:xfrm>
        </p:spPr>
        <p:txBody>
          <a:bodyPr>
            <a:normAutofit/>
          </a:bodyPr>
          <a:lstStyle/>
          <a:p>
            <a:pPr>
              <a:spcBef>
                <a:spcPts val="415"/>
              </a:spcBef>
            </a:pPr>
            <a:r>
              <a:rPr lang="en-US" sz="1500" dirty="0"/>
              <a:t>Regional Duty Officer (RDO) Role</a:t>
            </a:r>
          </a:p>
          <a:p>
            <a:pPr>
              <a:lnSpc>
                <a:spcPct val="90000"/>
              </a:lnSpc>
              <a:spcBef>
                <a:spcPts val="415"/>
              </a:spcBef>
            </a:pPr>
            <a:endParaRPr lang="en-US" dirty="0"/>
          </a:p>
          <a:p>
            <a:pPr>
              <a:lnSpc>
                <a:spcPct val="90000"/>
              </a:lnSpc>
              <a:spcBef>
                <a:spcPts val="415"/>
              </a:spcBef>
            </a:pPr>
            <a:r>
              <a:rPr lang="en-US" sz="1500" u="sng" dirty="0"/>
              <a:t>Trainer Guidance</a:t>
            </a:r>
            <a:r>
              <a:rPr lang="en-US" sz="1500" dirty="0"/>
              <a:t>:</a:t>
            </a:r>
          </a:p>
          <a:p>
            <a:pPr>
              <a:spcBef>
                <a:spcPts val="415"/>
              </a:spcBef>
              <a:buFont typeface="Arial" pitchFamily="34" charset="0"/>
              <a:buChar char="•"/>
            </a:pPr>
            <a:r>
              <a:rPr lang="en-US" dirty="0"/>
              <a:t>   RDO is responsible for:</a:t>
            </a:r>
          </a:p>
          <a:p>
            <a:pPr lvl="1">
              <a:spcBef>
                <a:spcPts val="415"/>
              </a:spcBef>
              <a:buFont typeface="Arial" pitchFamily="34" charset="0"/>
              <a:buChar char="•"/>
            </a:pPr>
            <a:r>
              <a:rPr lang="en-US" sz="1000" dirty="0"/>
              <a:t>  Providing situational awareness to upper management in the Region, Bureaus and Executive Office</a:t>
            </a:r>
          </a:p>
          <a:p>
            <a:pPr lvl="1">
              <a:spcBef>
                <a:spcPts val="415"/>
              </a:spcBef>
              <a:buFont typeface="Arial" pitchFamily="34" charset="0"/>
              <a:buChar char="•"/>
            </a:pPr>
            <a:r>
              <a:rPr lang="en-US" sz="1000" dirty="0"/>
              <a:t>  Being readily available to provide direct incident oversight, supervision and guidance for RIMCs</a:t>
            </a:r>
          </a:p>
          <a:p>
            <a:pPr lvl="1">
              <a:spcBef>
                <a:spcPts val="415"/>
              </a:spcBef>
              <a:buFont typeface="Arial" pitchFamily="34" charset="0"/>
              <a:buChar char="•"/>
            </a:pPr>
            <a:r>
              <a:rPr lang="en-US" sz="1000" dirty="0"/>
              <a:t>  Providing significant incident notification to the Administrator’s Office</a:t>
            </a:r>
          </a:p>
          <a:p>
            <a:pPr lvl="1">
              <a:spcBef>
                <a:spcPts val="415"/>
              </a:spcBef>
              <a:buFont typeface="Arial" pitchFamily="34" charset="0"/>
              <a:buChar char="•"/>
            </a:pPr>
            <a:r>
              <a:rPr lang="en-US" sz="1000" dirty="0"/>
              <a:t>  Understanding available resources and allocation of resources as needed</a:t>
            </a:r>
          </a:p>
          <a:p>
            <a:pPr>
              <a:spcBef>
                <a:spcPts val="415"/>
              </a:spcBef>
              <a:buFont typeface="Arial" pitchFamily="34" charset="0"/>
              <a:buChar char="•"/>
            </a:pPr>
            <a:r>
              <a:rPr lang="en-US" dirty="0"/>
              <a:t>  The RDO will also work with appropriate field staff to jointly evaluate the need to activate the ETO Plan and corresponding Department response</a:t>
            </a:r>
          </a:p>
          <a:p>
            <a:pPr>
              <a:spcBef>
                <a:spcPts val="415"/>
              </a:spcBef>
              <a:buFont typeface="Arial" pitchFamily="34" charset="0"/>
              <a:buChar char="•"/>
              <a:defRPr/>
            </a:pPr>
            <a:endParaRPr lang="en-US" dirty="0"/>
          </a:p>
          <a:p>
            <a:pPr>
              <a:spcBef>
                <a:spcPts val="415"/>
              </a:spcBef>
              <a:buClr>
                <a:schemeClr val="bg1"/>
              </a:buClr>
            </a:pPr>
            <a:r>
              <a:rPr lang="en-US" sz="1500" u="sng" dirty="0"/>
              <a:t>Transition to next slide</a:t>
            </a:r>
            <a:r>
              <a:rPr lang="en-US" sz="1500" dirty="0"/>
              <a:t>: </a:t>
            </a:r>
            <a:r>
              <a:rPr lang="en-US" dirty="0"/>
              <a:t>An RDO may request assistance from another Operations staff position to perform their duties when necessary</a:t>
            </a:r>
            <a:endParaRPr lang="en-US" sz="1500" dirty="0"/>
          </a:p>
          <a:p>
            <a:pPr defTabSz="948507">
              <a:spcBef>
                <a:spcPts val="415"/>
              </a:spcBef>
              <a:defRPr/>
            </a:pPr>
            <a:endParaRPr lang="en-US" dirty="0"/>
          </a:p>
        </p:txBody>
      </p:sp>
      <p:sp>
        <p:nvSpPr>
          <p:cNvPr id="4" name="Slide Number Placeholder 3"/>
          <p:cNvSpPr>
            <a:spLocks noGrp="1"/>
          </p:cNvSpPr>
          <p:nvPr>
            <p:ph type="sldNum" sz="quarter" idx="10"/>
          </p:nvPr>
        </p:nvSpPr>
        <p:spPr/>
        <p:txBody>
          <a:bodyPr/>
          <a:lstStyle/>
          <a:p>
            <a:fld id="{45DC3B2E-9196-4854-8642-DD460FF45E30}" type="slidenum">
              <a:rPr lang="en-US" smtClean="0"/>
              <a:pPr/>
              <a:t>28</a:t>
            </a:fld>
            <a:endParaRPr lang="en-US" dirty="0"/>
          </a:p>
        </p:txBody>
      </p:sp>
      <p:sp>
        <p:nvSpPr>
          <p:cNvPr id="6" name="Footer Placeholder 4">
            <a:extLst>
              <a:ext uri="{FF2B5EF4-FFF2-40B4-BE49-F238E27FC236}">
                <a16:creationId xmlns:a16="http://schemas.microsoft.com/office/drawing/2014/main" id="{DDEB00EA-78F9-419E-A686-2596C0691720}"/>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699679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455">
              <a:defRPr/>
            </a:pPr>
            <a:r>
              <a:rPr lang="en-US" dirty="0"/>
              <a:t>RDO Response Expectations</a:t>
            </a:r>
          </a:p>
          <a:p>
            <a:pPr defTabSz="948455">
              <a:defRPr/>
            </a:pPr>
            <a:endParaRPr lang="en-US" dirty="0"/>
          </a:p>
          <a:p>
            <a:pPr defTabSz="948455">
              <a:defRPr/>
            </a:pPr>
            <a:r>
              <a:rPr lang="en-US" u="sng" dirty="0"/>
              <a:t>Trainer Guidance</a:t>
            </a:r>
            <a:r>
              <a:rPr lang="en-US" dirty="0"/>
              <a:t>:</a:t>
            </a:r>
          </a:p>
          <a:p>
            <a:pPr defTabSz="948455">
              <a:buFont typeface="Arial" pitchFamily="34" charset="0"/>
              <a:buChar char="•"/>
              <a:defRPr/>
            </a:pPr>
            <a:r>
              <a:rPr lang="en-US" dirty="0"/>
              <a:t>  Reference:  </a:t>
            </a:r>
            <a:r>
              <a:rPr lang="en-US" b="1" dirty="0"/>
              <a:t>RIMC Response Guidelines page 17</a:t>
            </a:r>
            <a:endParaRPr lang="en-US" dirty="0"/>
          </a:p>
          <a:p>
            <a:pPr defTabSz="948455">
              <a:defRPr/>
            </a:pPr>
            <a:endParaRPr lang="en-US" i="0" dirty="0"/>
          </a:p>
          <a:p>
            <a:pPr defTabSz="948455">
              <a:defRPr/>
            </a:pPr>
            <a:r>
              <a:rPr lang="en-US" u="sng" dirty="0"/>
              <a:t>Transition to next slide</a:t>
            </a:r>
            <a:r>
              <a:rPr lang="en-US" sz="1500" dirty="0"/>
              <a:t>: </a:t>
            </a:r>
            <a:r>
              <a:rPr lang="en-US" dirty="0"/>
              <a:t>An RDO may request assistance from another Operations staff position to perform their duties when necessary</a:t>
            </a:r>
            <a:endParaRPr lang="en-US" sz="1500" dirty="0"/>
          </a:p>
          <a:p>
            <a:pPr defTabSz="948455">
              <a:defRPr/>
            </a:pPr>
            <a:endParaRPr lang="en-US" dirty="0">
              <a:solidFill>
                <a:srgbClr val="FF0000"/>
              </a:solidFill>
            </a:endParaRPr>
          </a:p>
          <a:p>
            <a:pPr defTabSz="948455">
              <a:defRPr/>
            </a:pPr>
            <a:endParaRPr lang="en-US" b="1" dirty="0">
              <a:solidFill>
                <a:srgbClr val="FF0000"/>
              </a:solidFill>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5DC3B2E-9196-4854-8642-DD460FF45E30}" type="slidenum">
              <a:rPr lang="en-US" smtClean="0"/>
              <a:pPr/>
              <a:t>29</a:t>
            </a:fld>
            <a:endParaRPr lang="en-US"/>
          </a:p>
        </p:txBody>
      </p:sp>
      <p:sp>
        <p:nvSpPr>
          <p:cNvPr id="6" name="Footer Placeholder 4">
            <a:extLst>
              <a:ext uri="{FF2B5EF4-FFF2-40B4-BE49-F238E27FC236}">
                <a16:creationId xmlns:a16="http://schemas.microsoft.com/office/drawing/2014/main" id="{8FAE98AA-B1AA-415A-B867-894B9838DD0D}"/>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20875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sz="1500" dirty="0"/>
              <a:t>SINP HISTORY</a:t>
            </a:r>
          </a:p>
          <a:p>
            <a:pPr defTabSz="948507">
              <a:defRPr/>
            </a:pPr>
            <a:endParaRPr lang="en-US" b="1" dirty="0"/>
          </a:p>
          <a:p>
            <a:pPr defTabSz="948507">
              <a:spcAft>
                <a:spcPts val="622"/>
              </a:spcAft>
              <a:defRPr/>
            </a:pPr>
            <a:r>
              <a:rPr lang="en-US" sz="1500" u="sng" dirty="0"/>
              <a:t>Trainer Guidance</a:t>
            </a:r>
            <a:r>
              <a:rPr lang="en-US" sz="1500" dirty="0"/>
              <a:t>:</a:t>
            </a:r>
          </a:p>
          <a:p>
            <a:pPr defTabSz="948507">
              <a:spcAft>
                <a:spcPts val="622"/>
              </a:spcAft>
              <a:buFont typeface="Arial" pitchFamily="34" charset="0"/>
              <a:buChar char="•"/>
              <a:defRPr/>
            </a:pPr>
            <a:r>
              <a:rPr lang="en-US" dirty="0"/>
              <a:t>  In May of 2006, WisDOT implemented the Statewide Incident Notification Process (SINP)</a:t>
            </a:r>
          </a:p>
          <a:p>
            <a:pPr defTabSz="948507">
              <a:spcAft>
                <a:spcPts val="622"/>
              </a:spcAft>
              <a:buFont typeface="Arial" pitchFamily="34" charset="0"/>
              <a:buChar char="•"/>
              <a:defRPr/>
            </a:pPr>
            <a:r>
              <a:rPr lang="en-US" baseline="0" dirty="0"/>
              <a:t>  E</a:t>
            </a:r>
            <a:r>
              <a:rPr lang="en-US" dirty="0"/>
              <a:t>stablished a single point of contact through 1-800 number</a:t>
            </a:r>
          </a:p>
          <a:p>
            <a:pPr>
              <a:spcAft>
                <a:spcPts val="622"/>
              </a:spcAft>
              <a:buFont typeface="Arial" pitchFamily="34" charset="0"/>
              <a:buChar char="•"/>
              <a:defRPr/>
            </a:pPr>
            <a:r>
              <a:rPr lang="en-US" dirty="0"/>
              <a:t>  Ensures 24/7 service by directing 1-800 calls to the Statewide Traffic Operation Center (TMC)</a:t>
            </a:r>
          </a:p>
          <a:p>
            <a:pPr lvl="2">
              <a:spcAft>
                <a:spcPts val="622"/>
              </a:spcAft>
              <a:buFont typeface="Arial" pitchFamily="34" charset="0"/>
              <a:buChar char="•"/>
            </a:pPr>
            <a:endParaRPr lang="en-US" dirty="0"/>
          </a:p>
          <a:p>
            <a:pPr defTabSz="948507">
              <a:spcAft>
                <a:spcPts val="622"/>
              </a:spcAft>
              <a:defRPr/>
            </a:pPr>
            <a:r>
              <a:rPr lang="en-US" sz="1500" u="sng" dirty="0"/>
              <a:t>Transition to next slide</a:t>
            </a:r>
            <a:r>
              <a:rPr lang="en-US" sz="1500" dirty="0"/>
              <a:t>:</a:t>
            </a:r>
            <a:r>
              <a:rPr lang="en-US" b="1" dirty="0"/>
              <a:t> </a:t>
            </a:r>
            <a:r>
              <a:rPr lang="en-US" dirty="0"/>
              <a:t>What is the purpose of the SINP?</a:t>
            </a:r>
          </a:p>
          <a:p>
            <a:pPr lvl="0">
              <a:buFont typeface="Arial" pitchFamily="34" charset="0"/>
              <a:buChar char="•"/>
            </a:pPr>
            <a:endParaRPr lang="en-US" dirty="0"/>
          </a:p>
          <a:p>
            <a:pPr>
              <a:buFont typeface="Arial" pitchFamily="34" charset="0"/>
              <a:buChar char="•"/>
            </a:pPr>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7" name="Slide Number Placeholder 6"/>
          <p:cNvSpPr>
            <a:spLocks noGrp="1"/>
          </p:cNvSpPr>
          <p:nvPr>
            <p:ph type="sldNum" sz="quarter" idx="13"/>
          </p:nvPr>
        </p:nvSpPr>
        <p:spPr/>
        <p:txBody>
          <a:bodyPr/>
          <a:lstStyle/>
          <a:p>
            <a:pPr>
              <a:defRPr/>
            </a:pPr>
            <a:fld id="{0F9A1AD7-B34C-43DA-A148-3D06586C08C4}" type="slidenum">
              <a:rPr lang="en-US" smtClean="0"/>
              <a:pPr>
                <a:defRPr/>
              </a:pPr>
              <a:t>3</a:t>
            </a:fld>
            <a:endParaRPr lang="en-US" dirty="0"/>
          </a:p>
        </p:txBody>
      </p:sp>
      <p:sp>
        <p:nvSpPr>
          <p:cNvPr id="8" name="Footer Placeholder 4">
            <a:extLst>
              <a:ext uri="{FF2B5EF4-FFF2-40B4-BE49-F238E27FC236}">
                <a16:creationId xmlns:a16="http://schemas.microsoft.com/office/drawing/2014/main" id="{B7043E27-5CB7-4D2B-BC83-C2B60AEFFBFC}"/>
              </a:ext>
            </a:extLst>
          </p:cNvPr>
          <p:cNvSpPr>
            <a:spLocks noGrp="1"/>
          </p:cNvSpPr>
          <p:nvPr>
            <p:ph type="ftr" sz="quarter" idx="4"/>
          </p:nvPr>
        </p:nvSpPr>
        <p:spPr>
          <a:xfrm>
            <a:off x="21137" y="9050311"/>
            <a:ext cx="3169920" cy="480060"/>
          </a:xfrm>
        </p:spPr>
        <p:txBody>
          <a:bodyPr/>
          <a:lstStyle/>
          <a:p>
            <a:r>
              <a:rPr lang="en-US" dirty="0"/>
              <a:t>Version 1.2, Revised April 2018</a:t>
            </a:r>
          </a:p>
        </p:txBody>
      </p:sp>
    </p:spTree>
    <p:extLst>
      <p:ext uri="{BB962C8B-B14F-4D97-AF65-F5344CB8AC3E}">
        <p14:creationId xmlns:p14="http://schemas.microsoft.com/office/powerpoint/2010/main" val="1148320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buClr>
                <a:schemeClr val="bg1"/>
              </a:buClr>
              <a:buFont typeface="Arial" pitchFamily="34" charset="0"/>
              <a:buChar char="•"/>
            </a:pPr>
            <a:r>
              <a:rPr lang="en-US" sz="1500" dirty="0"/>
              <a:t>RDO Responsibilities For Emergency Events</a:t>
            </a:r>
          </a:p>
          <a:p>
            <a:pPr>
              <a:spcBef>
                <a:spcPts val="415"/>
              </a:spcBef>
              <a:buClr>
                <a:schemeClr val="bg1"/>
              </a:buClr>
              <a:buFont typeface="Arial" pitchFamily="34" charset="0"/>
              <a:buChar char="•"/>
            </a:pPr>
            <a:endParaRPr lang="en-US" dirty="0"/>
          </a:p>
          <a:p>
            <a:pPr>
              <a:spcBef>
                <a:spcPts val="415"/>
              </a:spcBef>
              <a:buClr>
                <a:schemeClr val="bg1"/>
              </a:buClr>
              <a:buFont typeface="Arial" pitchFamily="34" charset="0"/>
              <a:buChar char="•"/>
            </a:pPr>
            <a:r>
              <a:rPr lang="en-US" sz="1500" u="sng" dirty="0"/>
              <a:t>Transition to next slide</a:t>
            </a:r>
            <a:r>
              <a:rPr lang="en-US" sz="1500" dirty="0"/>
              <a:t>: </a:t>
            </a:r>
            <a:r>
              <a:rPr lang="en-US" dirty="0"/>
              <a:t>That’s a comprehensive list of what the RDO does – here’s a look at their overall response expectations</a:t>
            </a:r>
          </a:p>
          <a:p>
            <a:pPr>
              <a:spcBef>
                <a:spcPts val="415"/>
              </a:spcBef>
              <a:buClr>
                <a:schemeClr val="bg1"/>
              </a:buClr>
              <a:buFont typeface="Arial" pitchFamily="34" charset="0"/>
              <a:buChar char="•"/>
            </a:pPr>
            <a:endParaRPr lang="en-US" dirty="0"/>
          </a:p>
          <a:p>
            <a:pPr defTabSz="948507">
              <a:spcBef>
                <a:spcPts val="415"/>
              </a:spcBef>
              <a:defRPr/>
            </a:pPr>
            <a:endParaRPr lang="en-US" dirty="0"/>
          </a:p>
        </p:txBody>
      </p:sp>
      <p:sp>
        <p:nvSpPr>
          <p:cNvPr id="4" name="Slide Number Placeholder 3"/>
          <p:cNvSpPr>
            <a:spLocks noGrp="1"/>
          </p:cNvSpPr>
          <p:nvPr>
            <p:ph type="sldNum" sz="quarter" idx="10"/>
          </p:nvPr>
        </p:nvSpPr>
        <p:spPr/>
        <p:txBody>
          <a:bodyPr/>
          <a:lstStyle/>
          <a:p>
            <a:fld id="{45DC3B2E-9196-4854-8642-DD460FF45E30}" type="slidenum">
              <a:rPr lang="en-US" smtClean="0"/>
              <a:pPr/>
              <a:t>30</a:t>
            </a:fld>
            <a:endParaRPr lang="en-US" dirty="0"/>
          </a:p>
        </p:txBody>
      </p:sp>
      <p:sp>
        <p:nvSpPr>
          <p:cNvPr id="6" name="Footer Placeholder 4">
            <a:extLst>
              <a:ext uri="{FF2B5EF4-FFF2-40B4-BE49-F238E27FC236}">
                <a16:creationId xmlns:a16="http://schemas.microsoft.com/office/drawing/2014/main" id="{D3E5CF3C-1AD4-410E-8E83-F2313E9E7F57}"/>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996443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564505"/>
            <a:ext cx="5852160" cy="4320540"/>
          </a:xfrm>
        </p:spPr>
        <p:txBody>
          <a:bodyPr>
            <a:normAutofit fontScale="25000" lnSpcReduction="20000"/>
          </a:bodyPr>
          <a:lstStyle/>
          <a:p>
            <a:pPr>
              <a:spcBef>
                <a:spcPts val="415"/>
              </a:spcBef>
            </a:pPr>
            <a:r>
              <a:rPr lang="en-US" sz="5800" dirty="0"/>
              <a:t>Operations Supervisor Roles and Responsibilities</a:t>
            </a:r>
          </a:p>
          <a:p>
            <a:pPr>
              <a:spcBef>
                <a:spcPts val="415"/>
              </a:spcBef>
            </a:pPr>
            <a:endParaRPr lang="en-US" sz="5000" b="1" dirty="0"/>
          </a:p>
          <a:p>
            <a:pPr>
              <a:spcBef>
                <a:spcPts val="415"/>
              </a:spcBef>
            </a:pPr>
            <a:r>
              <a:rPr lang="en-US" sz="5800" u="sng" dirty="0"/>
              <a:t>Trainer Guidance</a:t>
            </a:r>
            <a:r>
              <a:rPr lang="en-US" sz="5800" dirty="0"/>
              <a:t>:</a:t>
            </a:r>
          </a:p>
          <a:p>
            <a:pPr>
              <a:spcBef>
                <a:spcPts val="415"/>
              </a:spcBef>
              <a:buFont typeface="Arial" pitchFamily="34" charset="0"/>
              <a:buChar char="•"/>
            </a:pPr>
            <a:r>
              <a:rPr lang="en-US" sz="5000" dirty="0"/>
              <a:t>  Some, not all, operational supervisors in the Regions are specifically assigned the additional tasks of reviewing and approving RIMC logs and on-call schedules</a:t>
            </a:r>
          </a:p>
          <a:p>
            <a:pPr>
              <a:spcBef>
                <a:spcPts val="415"/>
              </a:spcBef>
              <a:buFont typeface="Arial" pitchFamily="34" charset="0"/>
              <a:buChar char="•"/>
            </a:pPr>
            <a:r>
              <a:rPr lang="en-US" sz="5000" dirty="0"/>
              <a:t>  The on-call RDO may designate a RIMC Supervisor to assist in the incident management process</a:t>
            </a:r>
          </a:p>
          <a:p>
            <a:pPr>
              <a:spcBef>
                <a:spcPts val="415"/>
              </a:spcBef>
              <a:buFont typeface="Arial" pitchFamily="34" charset="0"/>
              <a:buChar char="•"/>
              <a:defRPr/>
            </a:pPr>
            <a:r>
              <a:rPr lang="en-US" sz="5000" dirty="0"/>
              <a:t>  The RIMC log review and approval process will:</a:t>
            </a:r>
          </a:p>
          <a:p>
            <a:pPr lvl="1">
              <a:spcBef>
                <a:spcPts val="415"/>
              </a:spcBef>
              <a:buFont typeface="Arial" pitchFamily="34" charset="0"/>
              <a:buChar char="•"/>
            </a:pPr>
            <a:r>
              <a:rPr lang="en-US" sz="4100" dirty="0"/>
              <a:t>  Provide on-going real world training for both the experienced and new RIMC </a:t>
            </a:r>
          </a:p>
          <a:p>
            <a:pPr lvl="1">
              <a:spcBef>
                <a:spcPts val="415"/>
              </a:spcBef>
              <a:buFont typeface="Arial" pitchFamily="34" charset="0"/>
              <a:buChar char="•"/>
            </a:pPr>
            <a:r>
              <a:rPr lang="en-US" sz="4100" dirty="0"/>
              <a:t>  Evaluate and document opportunities for improvements and best practices involved in the incident response</a:t>
            </a:r>
          </a:p>
          <a:p>
            <a:pPr>
              <a:spcBef>
                <a:spcPts val="415"/>
              </a:spcBef>
              <a:buFont typeface="Arial" pitchFamily="34" charset="0"/>
              <a:buChar char="•"/>
            </a:pPr>
            <a:r>
              <a:rPr lang="en-US" sz="5000" dirty="0"/>
              <a:t>  The review/debrief of RIMC log, with the RIMC, should include critical incident stress awareness and resources as needed</a:t>
            </a:r>
          </a:p>
          <a:p>
            <a:pPr>
              <a:spcBef>
                <a:spcPts val="415"/>
              </a:spcBef>
              <a:buFont typeface="Arial" pitchFamily="34" charset="0"/>
              <a:buChar char="•"/>
            </a:pPr>
            <a:r>
              <a:rPr lang="en-US" sz="5000" dirty="0"/>
              <a:t>  Review/debrief results can be shared in the weekly incident management teleconferences held with the DTSD and DSP management teams</a:t>
            </a:r>
          </a:p>
          <a:p>
            <a:pPr>
              <a:spcBef>
                <a:spcPts val="415"/>
              </a:spcBef>
              <a:buFont typeface="Arial" pitchFamily="34" charset="0"/>
              <a:buChar char="•"/>
              <a:defRPr/>
            </a:pPr>
            <a:r>
              <a:rPr lang="en-US" sz="5000" dirty="0"/>
              <a:t>  Supervisor is responsible for reviewing and approval of the RIMC log and for supporting and providing guidance to the mentoring/shadowing program, which we will talk about later</a:t>
            </a:r>
          </a:p>
          <a:p>
            <a:pPr>
              <a:spcBef>
                <a:spcPts val="415"/>
              </a:spcBef>
              <a:defRPr/>
            </a:pPr>
            <a:endParaRPr lang="en-US" sz="5000" dirty="0"/>
          </a:p>
          <a:p>
            <a:pPr>
              <a:spcBef>
                <a:spcPts val="415"/>
              </a:spcBef>
              <a:defRPr/>
            </a:pPr>
            <a:r>
              <a:rPr lang="en-US" sz="5800" u="sng" dirty="0"/>
              <a:t>Transition to next slide</a:t>
            </a:r>
            <a:r>
              <a:rPr lang="en-US" sz="5000" dirty="0"/>
              <a:t>: The Operational Supervisors expectations are…</a:t>
            </a:r>
          </a:p>
          <a:p>
            <a:pPr>
              <a:spcBef>
                <a:spcPts val="415"/>
              </a:spcBef>
              <a:buFont typeface="Arial" pitchFamily="34" charset="0"/>
              <a:buChar char="•"/>
              <a:defRPr/>
            </a:pPr>
            <a:endParaRPr lang="en-US" sz="5000" dirty="0"/>
          </a:p>
          <a:p>
            <a:pPr>
              <a:spcBef>
                <a:spcPts val="415"/>
              </a:spcBef>
              <a:defRPr/>
            </a:pPr>
            <a:endParaRPr lang="en-US" sz="5800" u="sng" dirty="0"/>
          </a:p>
          <a:p>
            <a:pPr>
              <a:spcBef>
                <a:spcPts val="415"/>
              </a:spcBef>
            </a:pPr>
            <a:endParaRPr lang="en-US" sz="5000" dirty="0"/>
          </a:p>
          <a:p>
            <a:endParaRPr lang="en-US" sz="5000" b="1"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31</a:t>
            </a:fld>
            <a:endParaRPr lang="en-US" dirty="0"/>
          </a:p>
        </p:txBody>
      </p:sp>
      <p:sp>
        <p:nvSpPr>
          <p:cNvPr id="6" name="Footer Placeholder 4">
            <a:extLst>
              <a:ext uri="{FF2B5EF4-FFF2-40B4-BE49-F238E27FC236}">
                <a16:creationId xmlns:a16="http://schemas.microsoft.com/office/drawing/2014/main" id="{FDF92783-6609-4551-A6D3-8C070F414D64}"/>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412584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spcBef>
                <a:spcPts val="415"/>
              </a:spcBef>
            </a:pPr>
            <a:r>
              <a:rPr lang="en-US" sz="5800" dirty="0"/>
              <a:t>Operations Supervisor Expectations</a:t>
            </a:r>
          </a:p>
          <a:p>
            <a:pPr>
              <a:spcBef>
                <a:spcPts val="415"/>
              </a:spcBef>
            </a:pPr>
            <a:endParaRPr lang="en-US" sz="5000" dirty="0"/>
          </a:p>
          <a:p>
            <a:pPr>
              <a:spcBef>
                <a:spcPts val="415"/>
              </a:spcBef>
            </a:pPr>
            <a:r>
              <a:rPr lang="en-US" sz="5800" u="sng" dirty="0"/>
              <a:t>Trainer Guidance</a:t>
            </a:r>
            <a:r>
              <a:rPr lang="en-US" sz="5800" dirty="0"/>
              <a:t>:</a:t>
            </a:r>
          </a:p>
          <a:p>
            <a:pPr>
              <a:spcBef>
                <a:spcPts val="415"/>
              </a:spcBef>
              <a:buFont typeface="Arial" pitchFamily="34" charset="0"/>
              <a:buChar char="•"/>
            </a:pPr>
            <a:r>
              <a:rPr lang="en-US" sz="5000" dirty="0"/>
              <a:t>  All Regional supervisor’s roles are different,  depending on the size and makeup of each individual region</a:t>
            </a:r>
          </a:p>
          <a:p>
            <a:pPr>
              <a:spcBef>
                <a:spcPts val="415"/>
              </a:spcBef>
            </a:pPr>
            <a:endParaRPr lang="en-US" sz="5000" dirty="0"/>
          </a:p>
          <a:p>
            <a:pPr>
              <a:spcBef>
                <a:spcPts val="415"/>
              </a:spcBef>
            </a:pPr>
            <a:r>
              <a:rPr lang="en-US" sz="5800" u="sng" dirty="0"/>
              <a:t>Transition to next slide</a:t>
            </a:r>
            <a:r>
              <a:rPr lang="en-US" sz="5800" dirty="0"/>
              <a:t>: </a:t>
            </a:r>
            <a:r>
              <a:rPr lang="en-US" sz="5000" dirty="0"/>
              <a:t>Here are some basic roles of other responders</a:t>
            </a:r>
          </a:p>
          <a:p>
            <a:pPr>
              <a:spcBef>
                <a:spcPts val="415"/>
              </a:spcBef>
            </a:pPr>
            <a:endParaRPr lang="en-US" sz="5000" dirty="0"/>
          </a:p>
          <a:p>
            <a:pPr>
              <a:spcBef>
                <a:spcPts val="415"/>
              </a:spcBef>
            </a:pPr>
            <a:r>
              <a:rPr lang="en-US" sz="5800" u="sng" dirty="0"/>
              <a:t>Trainer Handout</a:t>
            </a:r>
            <a:r>
              <a:rPr lang="en-US" sz="5800" dirty="0"/>
              <a:t>:</a:t>
            </a:r>
            <a:endParaRPr lang="en-US" sz="5800" u="sng" dirty="0"/>
          </a:p>
          <a:p>
            <a:pPr>
              <a:spcBef>
                <a:spcPts val="415"/>
              </a:spcBef>
              <a:buFont typeface="Arial" pitchFamily="34" charset="0"/>
              <a:buChar char="•"/>
            </a:pPr>
            <a:r>
              <a:rPr lang="en-US" sz="5000" dirty="0"/>
              <a:t>  RIMC Response Log </a:t>
            </a:r>
          </a:p>
          <a:p>
            <a:pPr defTabSz="948507">
              <a:spcBef>
                <a:spcPts val="415"/>
              </a:spcBef>
              <a:buFont typeface="Arial" pitchFamily="34" charset="0"/>
              <a:buChar char="•"/>
              <a:defRPr/>
            </a:pPr>
            <a:endParaRPr lang="en-US" sz="5000" b="1" dirty="0">
              <a:solidFill>
                <a:srgbClr val="FF0000"/>
              </a:solidFill>
            </a:endParaRPr>
          </a:p>
          <a:p>
            <a:pPr>
              <a:spcBef>
                <a:spcPts val="415"/>
              </a:spcBef>
            </a:pPr>
            <a:endParaRPr lang="en-US" sz="5000"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32</a:t>
            </a:fld>
            <a:endParaRPr lang="en-US" dirty="0"/>
          </a:p>
        </p:txBody>
      </p:sp>
      <p:sp>
        <p:nvSpPr>
          <p:cNvPr id="6" name="Footer Placeholder 4">
            <a:extLst>
              <a:ext uri="{FF2B5EF4-FFF2-40B4-BE49-F238E27FC236}">
                <a16:creationId xmlns:a16="http://schemas.microsoft.com/office/drawing/2014/main" id="{828BCB41-E29F-4EDE-A060-80B05E572D32}"/>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955310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Roles of Other Responders</a:t>
            </a:r>
          </a:p>
          <a:p>
            <a:pPr>
              <a:spcBef>
                <a:spcPts val="415"/>
              </a:spcBef>
            </a:pPr>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In most incidents there is no identified incident commander, but rather the incident is managed through a coordinated effort or unified command:</a:t>
            </a:r>
          </a:p>
          <a:p>
            <a:pPr lvl="1">
              <a:spcBef>
                <a:spcPts val="415"/>
              </a:spcBef>
              <a:buFont typeface="Arial" pitchFamily="34" charset="0"/>
              <a:buChar char="•"/>
            </a:pPr>
            <a:r>
              <a:rPr lang="en-US" sz="1000" dirty="0"/>
              <a:t>  Fire and law enforcement</a:t>
            </a:r>
          </a:p>
          <a:p>
            <a:pPr lvl="1">
              <a:spcBef>
                <a:spcPts val="415"/>
              </a:spcBef>
              <a:buFont typeface="Arial" pitchFamily="34" charset="0"/>
              <a:buChar char="•"/>
            </a:pPr>
            <a:r>
              <a:rPr lang="en-US" sz="1000" dirty="0"/>
              <a:t>  RIMC and law enforcement</a:t>
            </a:r>
          </a:p>
          <a:p>
            <a:pPr lvl="1">
              <a:spcBef>
                <a:spcPts val="415"/>
              </a:spcBef>
              <a:buFont typeface="Arial" pitchFamily="34" charset="0"/>
              <a:buChar char="•"/>
            </a:pPr>
            <a:r>
              <a:rPr lang="en-US" sz="1000" dirty="0"/>
              <a:t>  RIMC and fire</a:t>
            </a:r>
          </a:p>
          <a:p>
            <a:pPr lvl="1">
              <a:spcBef>
                <a:spcPts val="415"/>
              </a:spcBef>
              <a:buFont typeface="Arial" pitchFamily="34" charset="0"/>
              <a:buChar char="•"/>
            </a:pPr>
            <a:r>
              <a:rPr lang="en-US" sz="1000" dirty="0"/>
              <a:t>  RIMC and county highway</a:t>
            </a:r>
          </a:p>
          <a:p>
            <a:pPr lvl="1">
              <a:spcBef>
                <a:spcPts val="415"/>
              </a:spcBef>
              <a:buFont typeface="Arial" pitchFamily="34" charset="0"/>
              <a:buChar char="•"/>
            </a:pPr>
            <a:r>
              <a:rPr lang="en-US" sz="1000" dirty="0"/>
              <a:t>  Law enforcement and county highway</a:t>
            </a:r>
          </a:p>
          <a:p>
            <a:pPr lvl="1">
              <a:spcBef>
                <a:spcPts val="415"/>
              </a:spcBef>
              <a:buFont typeface="Arial" pitchFamily="34" charset="0"/>
              <a:buChar char="•"/>
            </a:pPr>
            <a:r>
              <a:rPr lang="en-US" sz="1000" dirty="0"/>
              <a:t>  Fire, law enforcement, RIMC</a:t>
            </a:r>
          </a:p>
          <a:p>
            <a:pPr>
              <a:spcBef>
                <a:spcPts val="415"/>
              </a:spcBef>
              <a:buFont typeface="Arial" pitchFamily="34" charset="0"/>
              <a:buChar char="•"/>
            </a:pPr>
            <a:r>
              <a:rPr lang="en-US" dirty="0"/>
              <a:t>  County’s primary role is a support role for law enforcement and RIMCs</a:t>
            </a:r>
          </a:p>
          <a:p>
            <a:pPr>
              <a:spcBef>
                <a:spcPts val="415"/>
              </a:spcBef>
              <a:buFont typeface="Arial" pitchFamily="34" charset="0"/>
              <a:buChar char="•"/>
            </a:pPr>
            <a:r>
              <a:rPr lang="en-US" dirty="0"/>
              <a:t>  Law enforcement role is primarily life safety and scene stabilization</a:t>
            </a:r>
          </a:p>
          <a:p>
            <a:pPr>
              <a:spcBef>
                <a:spcPts val="415"/>
              </a:spcBef>
              <a:buFont typeface="Arial" pitchFamily="34" charset="0"/>
              <a:buChar char="•"/>
            </a:pPr>
            <a:r>
              <a:rPr lang="en-US" dirty="0"/>
              <a:t>  Fire tends to be more ICS oriented and focuses most on life safety, property preservation and hazmat</a:t>
            </a:r>
          </a:p>
          <a:p>
            <a:pPr>
              <a:spcBef>
                <a:spcPts val="415"/>
              </a:spcBef>
            </a:pPr>
            <a:endParaRPr lang="en-US" dirty="0"/>
          </a:p>
          <a:p>
            <a:pPr>
              <a:spcBef>
                <a:spcPts val="415"/>
              </a:spcBef>
              <a:defRPr/>
            </a:pPr>
            <a:r>
              <a:rPr lang="en-US" sz="1500" u="sng" dirty="0"/>
              <a:t>Transition to next slide</a:t>
            </a:r>
            <a:r>
              <a:rPr lang="en-US" sz="1500" dirty="0"/>
              <a:t>:</a:t>
            </a:r>
            <a:r>
              <a:rPr lang="en-US" sz="1500" b="1" dirty="0"/>
              <a:t> </a:t>
            </a:r>
            <a:r>
              <a:rPr lang="en-US" dirty="0"/>
              <a:t>Now that we’ve defined the expectations of RIMCs, RDOs, Supervisors and others, we’ll discuss how the RIMC program is structured and the tools RIMC’s have at their disposal</a:t>
            </a:r>
            <a:endParaRPr lang="en-US" dirty="0">
              <a:solidFill>
                <a:srgbClr val="FF0000"/>
              </a:solidFill>
            </a:endParaRPr>
          </a:p>
          <a:p>
            <a:pPr>
              <a:spcBef>
                <a:spcPts val="415"/>
              </a:spcBef>
              <a:buFont typeface="Arial" pitchFamily="34" charset="0"/>
              <a:buChar char="•"/>
              <a:defRPr/>
            </a:pPr>
            <a:endParaRPr lang="en-US" b="1" dirty="0">
              <a:solidFill>
                <a:srgbClr val="FF0000"/>
              </a:solidFill>
            </a:endParaRPr>
          </a:p>
          <a:p>
            <a:pPr>
              <a:buFont typeface="Arial" pitchFamily="34" charset="0"/>
              <a:buChar char="•"/>
              <a:defRPr/>
            </a:pPr>
            <a:endParaRPr lang="en-US" dirty="0">
              <a:solidFill>
                <a:srgbClr val="FF0000"/>
              </a:solidFill>
            </a:endParaRPr>
          </a:p>
          <a:p>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33</a:t>
            </a:fld>
            <a:endParaRPr lang="en-US" dirty="0"/>
          </a:p>
        </p:txBody>
      </p:sp>
      <p:sp>
        <p:nvSpPr>
          <p:cNvPr id="6" name="Footer Placeholder 4">
            <a:extLst>
              <a:ext uri="{FF2B5EF4-FFF2-40B4-BE49-F238E27FC236}">
                <a16:creationId xmlns:a16="http://schemas.microsoft.com/office/drawing/2014/main" id="{449C9836-B714-4524-A557-1E22DA419F2F}"/>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357517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Introduction slide to RIMC Field Training Part 1, Section 2:</a:t>
            </a:r>
          </a:p>
          <a:p>
            <a:pPr>
              <a:spcBef>
                <a:spcPts val="415"/>
              </a:spcBef>
            </a:pPr>
            <a:r>
              <a:rPr lang="en-US" sz="1500" u="sng" dirty="0"/>
              <a:t>Reference Materials List:</a:t>
            </a:r>
          </a:p>
          <a:p>
            <a:pPr>
              <a:spcBef>
                <a:spcPts val="415"/>
              </a:spcBef>
            </a:pPr>
            <a:r>
              <a:rPr lang="en-US" sz="1500" dirty="0"/>
              <a:t>Trainer handouts:</a:t>
            </a:r>
            <a:r>
              <a:rPr lang="en-US" dirty="0"/>
              <a:t>				</a:t>
            </a:r>
            <a:r>
              <a:rPr lang="en-US" sz="1500" dirty="0"/>
              <a:t>Page</a:t>
            </a:r>
            <a:endParaRPr lang="en-US" sz="1500" u="sng" dirty="0"/>
          </a:p>
          <a:p>
            <a:pPr>
              <a:buFont typeface="Arial" pitchFamily="34" charset="0"/>
              <a:buChar char="•"/>
            </a:pPr>
            <a:r>
              <a:rPr lang="en-US" dirty="0"/>
              <a:t>  DTSD Call Back and Standby Policy			23</a:t>
            </a:r>
          </a:p>
          <a:p>
            <a:pPr>
              <a:buFont typeface="Arial" pitchFamily="34" charset="0"/>
              <a:buChar char="•"/>
            </a:pPr>
            <a:r>
              <a:rPr lang="en-US" dirty="0"/>
              <a:t>  WisDOT/DTSD RIMC Team Structure Document		24</a:t>
            </a:r>
          </a:p>
          <a:p>
            <a:pPr>
              <a:buFont typeface="Arial" pitchFamily="34" charset="0"/>
              <a:buChar char="•"/>
            </a:pPr>
            <a:r>
              <a:rPr lang="en-US" dirty="0"/>
              <a:t>  Contact References				29</a:t>
            </a:r>
          </a:p>
          <a:p>
            <a:pPr>
              <a:buFont typeface="Arial" pitchFamily="34" charset="0"/>
              <a:buChar char="•"/>
            </a:pPr>
            <a:r>
              <a:rPr lang="en-US" dirty="0"/>
              <a:t>  iPad Overview Document				30</a:t>
            </a:r>
          </a:p>
          <a:p>
            <a:pPr>
              <a:buFont typeface="Arial" pitchFamily="34" charset="0"/>
              <a:buChar char="•"/>
            </a:pPr>
            <a:r>
              <a:rPr lang="en-US" dirty="0"/>
              <a:t>  Emergency Hazardous Response – Quick Reference		32</a:t>
            </a:r>
          </a:p>
          <a:p>
            <a:pPr>
              <a:buFont typeface="Arial" pitchFamily="34" charset="0"/>
              <a:buChar char="•"/>
            </a:pPr>
            <a:r>
              <a:rPr lang="en-US" dirty="0"/>
              <a:t>  Incident Response Reference Guide			32</a:t>
            </a:r>
          </a:p>
          <a:p>
            <a:pPr>
              <a:buFont typeface="Arial" pitchFamily="34" charset="0"/>
              <a:buChar char="•"/>
            </a:pPr>
            <a:r>
              <a:rPr lang="en-US" dirty="0"/>
              <a:t>  Ramp Gate Utilization – Quick Reference			32</a:t>
            </a:r>
          </a:p>
          <a:p>
            <a:pPr>
              <a:buFont typeface="Arial" pitchFamily="34" charset="0"/>
              <a:buChar char="•"/>
            </a:pPr>
            <a:r>
              <a:rPr lang="en-US" dirty="0"/>
              <a:t>  Cisco VPN Client User Guide			33</a:t>
            </a:r>
            <a:endParaRPr lang="en-US" u="sng"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34</a:t>
            </a:fld>
            <a:endParaRPr lang="en-US" dirty="0"/>
          </a:p>
        </p:txBody>
      </p:sp>
      <p:sp>
        <p:nvSpPr>
          <p:cNvPr id="6" name="Footer Placeholder 4">
            <a:extLst>
              <a:ext uri="{FF2B5EF4-FFF2-40B4-BE49-F238E27FC236}">
                <a16:creationId xmlns:a16="http://schemas.microsoft.com/office/drawing/2014/main" id="{97B28FCB-8DBC-4D85-983C-A9F49DD1E939}"/>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325520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xfrm>
            <a:off x="1257300" y="720725"/>
            <a:ext cx="4802188" cy="36004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8507">
              <a:spcBef>
                <a:spcPts val="415"/>
              </a:spcBef>
              <a:defRPr/>
            </a:pPr>
            <a:r>
              <a:rPr lang="en-US" sz="1500" dirty="0"/>
              <a:t>Regional RIMC Teams</a:t>
            </a:r>
          </a:p>
          <a:p>
            <a:pPr defTabSz="948507">
              <a:spcBef>
                <a:spcPts val="415"/>
              </a:spcBef>
              <a:defRPr/>
            </a:pPr>
            <a:endParaRPr lang="en-US" dirty="0"/>
          </a:p>
          <a:p>
            <a:pPr defTabSz="948507">
              <a:spcBef>
                <a:spcPts val="415"/>
              </a:spcBef>
              <a:defRPr/>
            </a:pPr>
            <a:r>
              <a:rPr lang="en-US" sz="1500" u="sng" dirty="0"/>
              <a:t>Trainer Guidance</a:t>
            </a:r>
            <a:r>
              <a:rPr lang="en-US" sz="1500" dirty="0"/>
              <a:t>:</a:t>
            </a:r>
            <a:endParaRPr lang="en-US" sz="1500" u="sng" dirty="0"/>
          </a:p>
          <a:p>
            <a:pPr>
              <a:spcBef>
                <a:spcPts val="415"/>
              </a:spcBef>
              <a:buFont typeface="Arial" pitchFamily="34" charset="0"/>
              <a:buChar char="•"/>
            </a:pPr>
            <a:r>
              <a:rPr lang="en-US" dirty="0"/>
              <a:t>  WisDOT has five regions, eight regional offices</a:t>
            </a:r>
          </a:p>
          <a:p>
            <a:pPr>
              <a:spcBef>
                <a:spcPts val="415"/>
              </a:spcBef>
              <a:buFont typeface="Arial" pitchFamily="34" charset="0"/>
              <a:buChar char="•"/>
              <a:defRPr/>
            </a:pPr>
            <a:r>
              <a:rPr lang="en-US" dirty="0"/>
              <a:t>  Each regional</a:t>
            </a:r>
            <a:r>
              <a:rPr lang="en-US" baseline="0" dirty="0"/>
              <a:t> office</a:t>
            </a:r>
            <a:r>
              <a:rPr lang="en-US" dirty="0"/>
              <a:t> has its own RIMC Team made up of 8 to 10, possibly more, RIMCs</a:t>
            </a:r>
          </a:p>
          <a:p>
            <a:pPr>
              <a:spcBef>
                <a:spcPts val="415"/>
              </a:spcBef>
              <a:buFont typeface="Arial" pitchFamily="34" charset="0"/>
              <a:buChar char="•"/>
              <a:defRPr/>
            </a:pPr>
            <a:r>
              <a:rPr lang="en-US" dirty="0"/>
              <a:t>  RIMC Teams share the responsibility of providing 24/7 response capabilities</a:t>
            </a:r>
          </a:p>
          <a:p>
            <a:pPr>
              <a:spcBef>
                <a:spcPts val="415"/>
              </a:spcBef>
              <a:defRPr/>
            </a:pPr>
            <a:endParaRPr lang="en-US" dirty="0"/>
          </a:p>
          <a:p>
            <a:pPr>
              <a:spcBef>
                <a:spcPts val="415"/>
              </a:spcBef>
              <a:defRPr/>
            </a:pPr>
            <a:endParaRPr lang="en-US" dirty="0"/>
          </a:p>
          <a:p>
            <a:pPr defTabSz="948507">
              <a:defRPr/>
            </a:pPr>
            <a:endParaRPr lang="en-US" dirty="0"/>
          </a:p>
          <a:p>
            <a:pPr defTabSz="948507">
              <a:buFont typeface="Arial" pitchFamily="34" charset="0"/>
              <a:buChar char="•"/>
              <a:defRPr/>
            </a:pPr>
            <a:endParaRPr lang="en-US" dirty="0"/>
          </a:p>
          <a:p>
            <a:pPr defTabSz="948507">
              <a:buFont typeface="Arial" pitchFamily="34" charset="0"/>
              <a:buChar char="•"/>
              <a:defRPr/>
            </a:pPr>
            <a:endParaRPr lang="en-US" b="1" dirty="0">
              <a:solidFill>
                <a:srgbClr val="FF0000"/>
              </a:solidFill>
            </a:endParaRPr>
          </a:p>
          <a:p>
            <a:pPr defTabSz="948507">
              <a:defRPr/>
            </a:pPr>
            <a:endParaRPr lang="en-US" dirty="0"/>
          </a:p>
          <a:p>
            <a:endParaRPr lang="en-US" dirty="0"/>
          </a:p>
        </p:txBody>
      </p:sp>
      <p:sp>
        <p:nvSpPr>
          <p:cNvPr id="226309" name="Slide Number Placeholder 10"/>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740" indent="-285670" eaLnBrk="0" hangingPunct="0">
              <a:defRPr>
                <a:solidFill>
                  <a:schemeClr val="tx1"/>
                </a:solidFill>
                <a:latin typeface="Arial" charset="0"/>
              </a:defRPr>
            </a:lvl2pPr>
            <a:lvl3pPr marL="1142677" indent="-228536" eaLnBrk="0" hangingPunct="0">
              <a:defRPr>
                <a:solidFill>
                  <a:schemeClr val="tx1"/>
                </a:solidFill>
                <a:latin typeface="Arial" charset="0"/>
              </a:defRPr>
            </a:lvl3pPr>
            <a:lvl4pPr marL="1599749" indent="-228536" eaLnBrk="0" hangingPunct="0">
              <a:defRPr>
                <a:solidFill>
                  <a:schemeClr val="tx1"/>
                </a:solidFill>
                <a:latin typeface="Arial" charset="0"/>
              </a:defRPr>
            </a:lvl4pPr>
            <a:lvl5pPr marL="2056820" indent="-228536" eaLnBrk="0" hangingPunct="0">
              <a:defRPr>
                <a:solidFill>
                  <a:schemeClr val="tx1"/>
                </a:solidFill>
                <a:latin typeface="Arial" charset="0"/>
              </a:defRPr>
            </a:lvl5pPr>
            <a:lvl6pPr marL="2513890" indent="-228536" eaLnBrk="0" fontAlgn="base" hangingPunct="0">
              <a:spcBef>
                <a:spcPct val="0"/>
              </a:spcBef>
              <a:spcAft>
                <a:spcPct val="0"/>
              </a:spcAft>
              <a:defRPr>
                <a:solidFill>
                  <a:schemeClr val="tx1"/>
                </a:solidFill>
                <a:latin typeface="Arial" charset="0"/>
              </a:defRPr>
            </a:lvl6pPr>
            <a:lvl7pPr marL="2970962" indent="-228536" eaLnBrk="0" fontAlgn="base" hangingPunct="0">
              <a:spcBef>
                <a:spcPct val="0"/>
              </a:spcBef>
              <a:spcAft>
                <a:spcPct val="0"/>
              </a:spcAft>
              <a:defRPr>
                <a:solidFill>
                  <a:schemeClr val="tx1"/>
                </a:solidFill>
                <a:latin typeface="Arial" charset="0"/>
              </a:defRPr>
            </a:lvl7pPr>
            <a:lvl8pPr marL="3428033" indent="-228536" eaLnBrk="0" fontAlgn="base" hangingPunct="0">
              <a:spcBef>
                <a:spcPct val="0"/>
              </a:spcBef>
              <a:spcAft>
                <a:spcPct val="0"/>
              </a:spcAft>
              <a:defRPr>
                <a:solidFill>
                  <a:schemeClr val="tx1"/>
                </a:solidFill>
                <a:latin typeface="Arial" charset="0"/>
              </a:defRPr>
            </a:lvl8pPr>
            <a:lvl9pPr marL="3885103" indent="-228536" eaLnBrk="0" fontAlgn="base" hangingPunct="0">
              <a:spcBef>
                <a:spcPct val="0"/>
              </a:spcBef>
              <a:spcAft>
                <a:spcPct val="0"/>
              </a:spcAft>
              <a:defRPr>
                <a:solidFill>
                  <a:schemeClr val="tx1"/>
                </a:solidFill>
                <a:latin typeface="Arial" charset="0"/>
              </a:defRPr>
            </a:lvl9pPr>
          </a:lstStyle>
          <a:p>
            <a:pPr eaLnBrk="1" hangingPunct="1"/>
            <a:fld id="{C83A938D-2B0F-4A78-AD9A-AF77FBBC2332}" type="slidenum">
              <a:rPr lang="en-US" smtClean="0">
                <a:solidFill>
                  <a:srgbClr val="000000"/>
                </a:solidFill>
              </a:rPr>
              <a:pPr eaLnBrk="1" hangingPunct="1"/>
              <a:t>35</a:t>
            </a:fld>
            <a:endParaRPr lang="en-US" dirty="0">
              <a:solidFill>
                <a:srgbClr val="000000"/>
              </a:solidFill>
            </a:endParaRPr>
          </a:p>
        </p:txBody>
      </p:sp>
      <p:sp>
        <p:nvSpPr>
          <p:cNvPr id="6" name="Footer Placeholder 4">
            <a:extLst>
              <a:ext uri="{FF2B5EF4-FFF2-40B4-BE49-F238E27FC236}">
                <a16:creationId xmlns:a16="http://schemas.microsoft.com/office/drawing/2014/main" id="{4E9119B8-B740-4866-BD21-3C91E81B9704}"/>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360034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725837"/>
          </a:xfrm>
        </p:spPr>
        <p:txBody>
          <a:bodyPr>
            <a:normAutofit/>
          </a:bodyPr>
          <a:lstStyle/>
          <a:p>
            <a:r>
              <a:rPr lang="en-US" sz="1500" dirty="0"/>
              <a:t>Regional RIMC Teams</a:t>
            </a:r>
            <a:endParaRPr lang="en-US" sz="1000" dirty="0"/>
          </a:p>
          <a:p>
            <a:pPr>
              <a:spcBef>
                <a:spcPts val="622"/>
              </a:spcBef>
            </a:pPr>
            <a:r>
              <a:rPr lang="en-US" sz="1500" u="sng" dirty="0"/>
              <a:t>Trainer Guidance</a:t>
            </a:r>
            <a:r>
              <a:rPr lang="en-US" sz="1500" dirty="0"/>
              <a:t>:</a:t>
            </a:r>
            <a:endParaRPr lang="en-US" sz="1500" u="sng" dirty="0"/>
          </a:p>
          <a:p>
            <a:pPr>
              <a:spcBef>
                <a:spcPts val="415"/>
              </a:spcBef>
              <a:buFont typeface="Arial" pitchFamily="34" charset="0"/>
              <a:buChar char="•"/>
            </a:pPr>
            <a:r>
              <a:rPr lang="en-US" dirty="0"/>
              <a:t>  RIMC serves on-call for one full week on a rotational basis with other RIMCs in the regional office</a:t>
            </a:r>
          </a:p>
          <a:p>
            <a:pPr>
              <a:spcBef>
                <a:spcPts val="415"/>
              </a:spcBef>
              <a:buFont typeface="Arial" pitchFamily="34" charset="0"/>
              <a:buChar char="•"/>
            </a:pPr>
            <a:r>
              <a:rPr lang="en-US" dirty="0"/>
              <a:t>  Frequency of rotation varies region to region depending on how many RIMCs there are,  i.e. 8 RIMCs in a regional office would serve once every 2 months</a:t>
            </a:r>
          </a:p>
          <a:p>
            <a:pPr>
              <a:spcBef>
                <a:spcPts val="415"/>
              </a:spcBef>
              <a:buFont typeface="Arial" pitchFamily="34" charset="0"/>
              <a:buChar char="•"/>
            </a:pPr>
            <a:r>
              <a:rPr lang="en-US" dirty="0"/>
              <a:t>  RIMCs are compensated for being on-call and follow the DTSD policy</a:t>
            </a:r>
          </a:p>
          <a:p>
            <a:pPr>
              <a:spcBef>
                <a:spcPts val="415"/>
              </a:spcBef>
              <a:buFont typeface="Arial" pitchFamily="34" charset="0"/>
              <a:buChar char="•"/>
            </a:pPr>
            <a:r>
              <a:rPr lang="en-US" dirty="0"/>
              <a:t>  Refer RIMCs to the DTSD Standby and On-call Policy</a:t>
            </a:r>
          </a:p>
          <a:p>
            <a:pPr marL="474254" lvl="2">
              <a:spcBef>
                <a:spcPts val="415"/>
              </a:spcBef>
              <a:buFont typeface="Arial" pitchFamily="34" charset="0"/>
              <a:buChar char="•"/>
            </a:pPr>
            <a:r>
              <a:rPr lang="en-US" sz="1000" dirty="0"/>
              <a:t>   Last updated May 8, 2014</a:t>
            </a:r>
          </a:p>
          <a:p>
            <a:pPr>
              <a:spcBef>
                <a:spcPts val="415"/>
              </a:spcBef>
            </a:pPr>
            <a:r>
              <a:rPr lang="en-US" b="1" dirty="0"/>
              <a:t>NOTE</a:t>
            </a:r>
            <a:r>
              <a:rPr lang="en-US" dirty="0"/>
              <a:t>: </a:t>
            </a:r>
          </a:p>
          <a:p>
            <a:pPr>
              <a:buFont typeface="Arial" pitchFamily="34" charset="0"/>
              <a:buChar char="•"/>
            </a:pPr>
            <a:r>
              <a:rPr lang="en-US" dirty="0"/>
              <a:t>  Standby pay will be paid strictly on an hourly basis at a rate of $2.25/hr when</a:t>
            </a:r>
          </a:p>
          <a:p>
            <a:r>
              <a:rPr lang="en-US" dirty="0"/>
              <a:t> the appointing authority requires an employee be available for work and be able to report to work in less than one hour or have the ability to work from any location (i.e., computer login access), are covering as an “on-call” expert without the necessity of returning to a specific job site or DOT location</a:t>
            </a:r>
          </a:p>
          <a:p>
            <a:pPr>
              <a:spcBef>
                <a:spcPts val="415"/>
              </a:spcBef>
              <a:spcAft>
                <a:spcPts val="415"/>
              </a:spcAft>
              <a:buFont typeface="Arial" pitchFamily="34" charset="0"/>
              <a:buChar char="•"/>
            </a:pPr>
            <a:r>
              <a:rPr lang="en-US" dirty="0"/>
              <a:t>  Employees are not eligible for standby pay during the time they are back in “work status”</a:t>
            </a:r>
          </a:p>
          <a:p>
            <a:pPr>
              <a:spcBef>
                <a:spcPts val="415"/>
              </a:spcBef>
              <a:defRPr/>
            </a:pPr>
            <a:r>
              <a:rPr lang="en-US" sz="1500" u="sng" dirty="0"/>
              <a:t>Transition to next slide</a:t>
            </a:r>
            <a:r>
              <a:rPr lang="en-US" sz="1500" dirty="0"/>
              <a:t>: </a:t>
            </a:r>
            <a:r>
              <a:rPr lang="en-US" dirty="0"/>
              <a:t>Lets look at team structure, schedules, protocols, resources and responsibilities as this varies by region </a:t>
            </a:r>
            <a:endParaRPr lang="en-US" b="1" i="0" dirty="0">
              <a:solidFill>
                <a:srgbClr val="FF0000"/>
              </a:solidFill>
            </a:endParaRPr>
          </a:p>
          <a:p>
            <a:pPr>
              <a:spcBef>
                <a:spcPts val="622"/>
              </a:spcBef>
            </a:pPr>
            <a:r>
              <a:rPr lang="en-US" sz="1500" u="sng" dirty="0"/>
              <a:t>Trainer Handout</a:t>
            </a:r>
            <a:r>
              <a:rPr lang="en-US" sz="1500" dirty="0"/>
              <a:t>:</a:t>
            </a:r>
          </a:p>
          <a:p>
            <a:r>
              <a:rPr lang="en-US" dirty="0"/>
              <a:t>DTSD Call Back and Standby Policy</a:t>
            </a:r>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45DC3B2E-9196-4854-8642-DD460FF45E30}" type="slidenum">
              <a:rPr lang="en-US" smtClean="0"/>
              <a:pPr/>
              <a:t>36</a:t>
            </a:fld>
            <a:endParaRPr lang="en-US" dirty="0"/>
          </a:p>
        </p:txBody>
      </p:sp>
      <p:sp>
        <p:nvSpPr>
          <p:cNvPr id="6" name="Footer Placeholder 4">
            <a:extLst>
              <a:ext uri="{FF2B5EF4-FFF2-40B4-BE49-F238E27FC236}">
                <a16:creationId xmlns:a16="http://schemas.microsoft.com/office/drawing/2014/main" id="{5A0A9C77-6A43-46FB-8AEC-B759BFA08BA6}"/>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366617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804535"/>
          </a:xfrm>
        </p:spPr>
        <p:txBody>
          <a:bodyPr>
            <a:normAutofit/>
          </a:bodyPr>
          <a:lstStyle/>
          <a:p>
            <a:pPr>
              <a:spcBef>
                <a:spcPts val="622"/>
              </a:spcBef>
            </a:pPr>
            <a:r>
              <a:rPr lang="en-US" sz="1500" dirty="0"/>
              <a:t>Team Structure and Schedule Protocols</a:t>
            </a:r>
          </a:p>
          <a:p>
            <a:pPr>
              <a:spcBef>
                <a:spcPts val="415"/>
              </a:spcBef>
            </a:pPr>
            <a:r>
              <a:rPr lang="en-US" sz="1500" u="sng" dirty="0"/>
              <a:t>Trainer Guidance</a:t>
            </a:r>
            <a:r>
              <a:rPr lang="en-US" sz="1500" dirty="0"/>
              <a:t>:</a:t>
            </a:r>
          </a:p>
          <a:p>
            <a:pPr>
              <a:spcBef>
                <a:spcPts val="311"/>
              </a:spcBef>
              <a:buFont typeface="Arial" pitchFamily="34" charset="0"/>
              <a:buChar char="•"/>
            </a:pPr>
            <a:r>
              <a:rPr lang="en-US" b="1" dirty="0"/>
              <a:t>  </a:t>
            </a:r>
            <a:r>
              <a:rPr lang="en-US" dirty="0"/>
              <a:t>The information for Team Structure should be provided as a handout </a:t>
            </a:r>
          </a:p>
          <a:p>
            <a:pPr>
              <a:spcBef>
                <a:spcPts val="311"/>
              </a:spcBef>
              <a:buFont typeface="Arial" pitchFamily="34" charset="0"/>
              <a:buChar char="•"/>
            </a:pPr>
            <a:r>
              <a:rPr lang="en-US" dirty="0"/>
              <a:t>  Handout content should include: (See “Team Structure” form in Reference Section, Trainer to populate with region specific information)</a:t>
            </a:r>
          </a:p>
          <a:p>
            <a:pPr lvl="1">
              <a:spcBef>
                <a:spcPts val="311"/>
              </a:spcBef>
              <a:buFont typeface="Arial" pitchFamily="34" charset="0"/>
              <a:buChar char="•"/>
            </a:pPr>
            <a:r>
              <a:rPr lang="en-US" sz="1000" dirty="0"/>
              <a:t>  The names of the specific region/office RIMCs </a:t>
            </a:r>
          </a:p>
          <a:p>
            <a:pPr lvl="1">
              <a:spcBef>
                <a:spcPts val="311"/>
              </a:spcBef>
              <a:buFont typeface="Arial" pitchFamily="34" charset="0"/>
              <a:buChar char="•"/>
            </a:pPr>
            <a:r>
              <a:rPr lang="en-US" sz="1000" dirty="0"/>
              <a:t>  Their corresponding unit, i.e. maintenance, traffic</a:t>
            </a:r>
          </a:p>
          <a:p>
            <a:pPr lvl="1">
              <a:spcBef>
                <a:spcPts val="311"/>
              </a:spcBef>
              <a:buFont typeface="Arial" pitchFamily="34" charset="0"/>
              <a:buChar char="•"/>
            </a:pPr>
            <a:r>
              <a:rPr lang="en-US" sz="1000" dirty="0"/>
              <a:t>  DOT email address and phone numbers if available</a:t>
            </a:r>
          </a:p>
          <a:p>
            <a:pPr>
              <a:spcBef>
                <a:spcPts val="311"/>
              </a:spcBef>
              <a:buFont typeface="Arial" pitchFamily="34" charset="0"/>
              <a:buChar char="•"/>
            </a:pPr>
            <a:r>
              <a:rPr lang="en-US" dirty="0"/>
              <a:t>  Discuss the regional protocols for scheduling:</a:t>
            </a:r>
          </a:p>
          <a:p>
            <a:pPr lvl="1">
              <a:spcBef>
                <a:spcPts val="311"/>
              </a:spcBef>
              <a:buFont typeface="Arial" pitchFamily="34" charset="0"/>
              <a:buChar char="•"/>
            </a:pPr>
            <a:r>
              <a:rPr lang="en-US" sz="1000" dirty="0"/>
              <a:t>  How often a RIMC will be on-call, i.e. once every 6 weeks</a:t>
            </a:r>
          </a:p>
          <a:p>
            <a:pPr lvl="1">
              <a:spcBef>
                <a:spcPts val="311"/>
              </a:spcBef>
              <a:buFont typeface="Arial" pitchFamily="34" charset="0"/>
              <a:buChar char="•"/>
            </a:pPr>
            <a:r>
              <a:rPr lang="en-US" sz="1000" dirty="0"/>
              <a:t>  What the protocol is for the RIMC to request an on-call  schedule change </a:t>
            </a:r>
          </a:p>
          <a:p>
            <a:pPr lvl="1">
              <a:spcBef>
                <a:spcPts val="311"/>
              </a:spcBef>
              <a:buFont typeface="Arial" pitchFamily="34" charset="0"/>
              <a:buChar char="•"/>
            </a:pPr>
            <a:r>
              <a:rPr lang="en-US" sz="1000" dirty="0"/>
              <a:t>  What the RIMC should do if there is a conflict or an emergency need that is preventing the RIMC from performing the on-call duties</a:t>
            </a:r>
          </a:p>
          <a:p>
            <a:pPr lvl="1">
              <a:spcBef>
                <a:spcPts val="311"/>
              </a:spcBef>
              <a:buFont typeface="Arial" pitchFamily="34" charset="0"/>
              <a:buChar char="•"/>
            </a:pPr>
            <a:r>
              <a:rPr lang="en-US" sz="1000" dirty="0"/>
              <a:t>  Does the RIMC need to contact someone in particular if switching with another RIMC</a:t>
            </a:r>
          </a:p>
          <a:p>
            <a:pPr lvl="1">
              <a:spcBef>
                <a:spcPts val="311"/>
              </a:spcBef>
              <a:buFont typeface="Arial" pitchFamily="34" charset="0"/>
              <a:buChar char="•"/>
            </a:pPr>
            <a:r>
              <a:rPr lang="en-US" sz="1000" dirty="0"/>
              <a:t>  What is the procedure if the RIMC is scheduled at a time when he/she needs time off</a:t>
            </a:r>
          </a:p>
          <a:p>
            <a:pPr lvl="1">
              <a:spcBef>
                <a:spcPts val="311"/>
              </a:spcBef>
              <a:buFont typeface="Arial" pitchFamily="34" charset="0"/>
              <a:buChar char="•"/>
            </a:pPr>
            <a:r>
              <a:rPr lang="en-US" sz="1000" dirty="0"/>
              <a:t>  Who updates the regional schedule on the ETO Repository</a:t>
            </a:r>
          </a:p>
          <a:p>
            <a:pPr>
              <a:spcBef>
                <a:spcPts val="622"/>
              </a:spcBef>
              <a:buFont typeface="Arial" pitchFamily="34" charset="0"/>
              <a:buChar char="•"/>
            </a:pPr>
            <a:r>
              <a:rPr lang="en-US" dirty="0"/>
              <a:t>  Discuss the regional protocol or expectations for turning over all RIMC response equipment and information to the next on-call RIMC</a:t>
            </a:r>
            <a:endParaRPr lang="en-US" sz="1000" dirty="0"/>
          </a:p>
          <a:p>
            <a:pPr>
              <a:spcBef>
                <a:spcPts val="311"/>
              </a:spcBef>
            </a:pPr>
            <a:r>
              <a:rPr lang="en-US" sz="1500" u="sng" dirty="0"/>
              <a:t>Transition to the next slide</a:t>
            </a:r>
            <a:r>
              <a:rPr lang="en-US" sz="1500" dirty="0"/>
              <a:t>: </a:t>
            </a:r>
            <a:r>
              <a:rPr lang="en-US" dirty="0"/>
              <a:t>Now that we have talked about region structure and scheduling, let’s look at RIMC resources</a:t>
            </a:r>
          </a:p>
          <a:p>
            <a:pPr>
              <a:spcBef>
                <a:spcPts val="311"/>
              </a:spcBef>
            </a:pPr>
            <a:r>
              <a:rPr lang="en-US" sz="1500" u="sng" dirty="0"/>
              <a:t>Trainer handout</a:t>
            </a:r>
            <a:r>
              <a:rPr lang="en-US" sz="1500" dirty="0"/>
              <a:t>:</a:t>
            </a:r>
          </a:p>
          <a:p>
            <a:pPr>
              <a:spcBef>
                <a:spcPts val="311"/>
              </a:spcBef>
            </a:pPr>
            <a:r>
              <a:rPr lang="en-US" dirty="0"/>
              <a:t>WisDOT/DTSD RIMC Team Structure Document</a:t>
            </a:r>
          </a:p>
          <a:p>
            <a:pPr>
              <a:spcBef>
                <a:spcPts val="415"/>
              </a:spcBef>
            </a:pPr>
            <a:endParaRPr lang="en-US" sz="1500" u="sng"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37</a:t>
            </a:fld>
            <a:endParaRPr lang="en-US" dirty="0"/>
          </a:p>
        </p:txBody>
      </p:sp>
      <p:sp>
        <p:nvSpPr>
          <p:cNvPr id="6" name="Footer Placeholder 4">
            <a:extLst>
              <a:ext uri="{FF2B5EF4-FFF2-40B4-BE49-F238E27FC236}">
                <a16:creationId xmlns:a16="http://schemas.microsoft.com/office/drawing/2014/main" id="{5CDCC2F7-E6FC-41C6-96D0-5E70DACA2489}"/>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232000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731520" y="4560570"/>
            <a:ext cx="5852160" cy="4804535"/>
          </a:xfrm>
          <a:noFill/>
          <a:ln/>
        </p:spPr>
        <p:txBody>
          <a:bodyPr/>
          <a:lstStyle/>
          <a:p>
            <a:r>
              <a:rPr lang="en-US" sz="1500" dirty="0"/>
              <a:t>Resource Recommendations: RIMC Vehicle</a:t>
            </a:r>
            <a:r>
              <a:rPr lang="en-US" b="1" dirty="0"/>
              <a:t>  </a:t>
            </a:r>
          </a:p>
          <a:p>
            <a:endParaRPr lang="en-US" sz="1000"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Regional specifics should be considered </a:t>
            </a:r>
          </a:p>
          <a:p>
            <a:pPr>
              <a:spcBef>
                <a:spcPts val="415"/>
              </a:spcBef>
              <a:buFont typeface="Arial" pitchFamily="34" charset="0"/>
              <a:buChar char="•"/>
            </a:pPr>
            <a:r>
              <a:rPr lang="en-US" dirty="0"/>
              <a:t>  Review the standard list of equipment and resources a RIMC should have in their response vehicle:</a:t>
            </a:r>
          </a:p>
          <a:p>
            <a:pPr lvl="1">
              <a:spcBef>
                <a:spcPts val="415"/>
              </a:spcBef>
              <a:buFont typeface="Arial" pitchFamily="34" charset="0"/>
              <a:buChar char="•"/>
            </a:pPr>
            <a:r>
              <a:rPr lang="en-US" sz="1000" dirty="0"/>
              <a:t>  Digital Measuring Instrument</a:t>
            </a:r>
          </a:p>
          <a:p>
            <a:pPr lvl="1">
              <a:spcBef>
                <a:spcPts val="415"/>
              </a:spcBef>
              <a:buFont typeface="Arial" pitchFamily="34" charset="0"/>
              <a:buChar char="•"/>
            </a:pPr>
            <a:r>
              <a:rPr lang="en-US" sz="1000" dirty="0"/>
              <a:t>  2-way mutual aid radio</a:t>
            </a:r>
          </a:p>
          <a:p>
            <a:pPr lvl="1">
              <a:spcBef>
                <a:spcPts val="415"/>
              </a:spcBef>
              <a:buFont typeface="Arial" pitchFamily="34" charset="0"/>
              <a:buChar char="•"/>
            </a:pPr>
            <a:r>
              <a:rPr lang="en-US" sz="1000" dirty="0"/>
              <a:t>  Fire extinguisher</a:t>
            </a:r>
          </a:p>
          <a:p>
            <a:pPr lvl="1">
              <a:spcBef>
                <a:spcPts val="415"/>
              </a:spcBef>
              <a:buFont typeface="Arial" pitchFamily="34" charset="0"/>
              <a:buChar char="•"/>
            </a:pPr>
            <a:r>
              <a:rPr lang="en-US" sz="1000" dirty="0"/>
              <a:t>  Full waders</a:t>
            </a:r>
          </a:p>
          <a:p>
            <a:pPr lvl="1">
              <a:spcBef>
                <a:spcPts val="415"/>
              </a:spcBef>
              <a:buFont typeface="Arial" pitchFamily="34" charset="0"/>
              <a:buChar char="•"/>
            </a:pPr>
            <a:r>
              <a:rPr lang="en-US" sz="1000" dirty="0"/>
              <a:t>  Hip waders</a:t>
            </a:r>
          </a:p>
          <a:p>
            <a:pPr lvl="1">
              <a:spcBef>
                <a:spcPts val="415"/>
              </a:spcBef>
              <a:buFont typeface="Arial" pitchFamily="34" charset="0"/>
              <a:buChar char="•"/>
            </a:pPr>
            <a:r>
              <a:rPr lang="en-US" sz="1000" dirty="0"/>
              <a:t>  Life vest</a:t>
            </a:r>
          </a:p>
          <a:p>
            <a:pPr lvl="1">
              <a:spcBef>
                <a:spcPts val="415"/>
              </a:spcBef>
              <a:buFont typeface="Arial" pitchFamily="34" charset="0"/>
              <a:buChar char="•"/>
            </a:pPr>
            <a:r>
              <a:rPr lang="en-US" sz="1000" dirty="0"/>
              <a:t>  Extra hard hat and high visibility safety apparel, including vests and pants</a:t>
            </a:r>
          </a:p>
          <a:p>
            <a:pPr lvl="1">
              <a:spcBef>
                <a:spcPts val="415"/>
              </a:spcBef>
              <a:buFont typeface="Arial" pitchFamily="34" charset="0"/>
              <a:buChar char="•"/>
            </a:pPr>
            <a:r>
              <a:rPr lang="en-US" sz="1000" dirty="0"/>
              <a:t>  First aid kit</a:t>
            </a:r>
          </a:p>
          <a:p>
            <a:pPr lvl="1">
              <a:spcBef>
                <a:spcPts val="415"/>
              </a:spcBef>
              <a:buFont typeface="Arial" pitchFamily="34" charset="0"/>
              <a:buChar char="•"/>
            </a:pPr>
            <a:r>
              <a:rPr lang="en-US" sz="1000" dirty="0"/>
              <a:t>  Flood light</a:t>
            </a:r>
          </a:p>
          <a:p>
            <a:pPr lvl="1">
              <a:spcBef>
                <a:spcPts val="415"/>
              </a:spcBef>
              <a:buFont typeface="Arial" pitchFamily="34" charset="0"/>
              <a:buChar char="•"/>
            </a:pPr>
            <a:r>
              <a:rPr lang="en-US" sz="1000" dirty="0"/>
              <a:t>  Stop / Slow paddles</a:t>
            </a:r>
          </a:p>
          <a:p>
            <a:pPr lvl="1">
              <a:spcBef>
                <a:spcPts val="415"/>
              </a:spcBef>
              <a:buFont typeface="Arial" pitchFamily="34" charset="0"/>
              <a:buChar char="•"/>
            </a:pPr>
            <a:r>
              <a:rPr lang="en-US" sz="1000" dirty="0"/>
              <a:t>  Field measuring devices – wheels / tapes</a:t>
            </a:r>
          </a:p>
          <a:p>
            <a:pPr lvl="1">
              <a:spcBef>
                <a:spcPts val="415"/>
              </a:spcBef>
              <a:buFont typeface="Arial" pitchFamily="34" charset="0"/>
              <a:buChar char="•"/>
            </a:pPr>
            <a:r>
              <a:rPr lang="en-US" sz="1000" dirty="0"/>
              <a:t>  WisDOT Vehicle - Logo magnet</a:t>
            </a:r>
          </a:p>
          <a:p>
            <a:pPr lvl="1">
              <a:spcBef>
                <a:spcPts val="415"/>
              </a:spcBef>
              <a:buFont typeface="Arial" pitchFamily="34" charset="0"/>
              <a:buChar char="•"/>
            </a:pPr>
            <a:r>
              <a:rPr lang="en-US" sz="1000" dirty="0"/>
              <a:t>  Strobe lights</a:t>
            </a:r>
          </a:p>
          <a:p>
            <a:pPr lvl="1">
              <a:spcBef>
                <a:spcPts val="415"/>
              </a:spcBef>
              <a:buFont typeface="Arial" pitchFamily="34" charset="0"/>
              <a:buChar char="•"/>
            </a:pPr>
            <a:r>
              <a:rPr lang="en-US" sz="1000" dirty="0"/>
              <a:t>  Caution tape</a:t>
            </a:r>
          </a:p>
          <a:p>
            <a:pPr lvl="1"/>
            <a:endParaRPr lang="en-US" sz="1000" dirty="0"/>
          </a:p>
          <a:p>
            <a:pPr defTabSz="948507">
              <a:defRPr/>
            </a:pPr>
            <a:r>
              <a:rPr lang="en-US" sz="1500" u="sng" dirty="0"/>
              <a:t>Transition to next slide</a:t>
            </a:r>
            <a:r>
              <a:rPr lang="en-US" dirty="0"/>
              <a:t>:</a:t>
            </a:r>
            <a:r>
              <a:rPr lang="en-US" b="1" dirty="0"/>
              <a:t> </a:t>
            </a:r>
            <a:r>
              <a:rPr lang="en-US" dirty="0"/>
              <a:t>You must also maintain a RIMC Response bag</a:t>
            </a:r>
            <a:endParaRPr lang="en-US" b="0" dirty="0"/>
          </a:p>
          <a:p>
            <a:pPr defTabSz="948507">
              <a:buFont typeface="Arial" pitchFamily="34" charset="0"/>
              <a:buChar char="•"/>
              <a:defRPr/>
            </a:pPr>
            <a:endParaRPr lang="en-US" b="1" i="0" dirty="0">
              <a:solidFill>
                <a:srgbClr val="FF0000"/>
              </a:solidFill>
            </a:endParaRPr>
          </a:p>
          <a:p>
            <a:pPr defTabSz="948507">
              <a:defRPr/>
            </a:pPr>
            <a:endParaRPr lang="en-US" i="0" dirty="0"/>
          </a:p>
        </p:txBody>
      </p:sp>
      <p:sp>
        <p:nvSpPr>
          <p:cNvPr id="189444" name="Slide Number Placeholder 1"/>
          <p:cNvSpPr>
            <a:spLocks noGrp="1"/>
          </p:cNvSpPr>
          <p:nvPr>
            <p:ph type="sldNum" sz="quarter" idx="5"/>
          </p:nvPr>
        </p:nvSpPr>
        <p:spPr>
          <a:noFill/>
        </p:spPr>
        <p:txBody>
          <a:bodyPr/>
          <a:lstStyle/>
          <a:p>
            <a:fld id="{4849A5D3-1736-4401-8528-0877414AD621}" type="slidenum">
              <a:rPr lang="en-US" smtClean="0"/>
              <a:pPr/>
              <a:t>38</a:t>
            </a:fld>
            <a:endParaRPr lang="en-US" dirty="0"/>
          </a:p>
        </p:txBody>
      </p:sp>
      <p:sp>
        <p:nvSpPr>
          <p:cNvPr id="6" name="Footer Placeholder 4">
            <a:extLst>
              <a:ext uri="{FF2B5EF4-FFF2-40B4-BE49-F238E27FC236}">
                <a16:creationId xmlns:a16="http://schemas.microsoft.com/office/drawing/2014/main" id="{00705A19-CA00-47A4-81E4-9CE5944F90EA}"/>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041437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804535"/>
          </a:xfrm>
        </p:spPr>
        <p:txBody>
          <a:bodyPr>
            <a:normAutofit/>
          </a:bodyPr>
          <a:lstStyle/>
          <a:p>
            <a:r>
              <a:rPr lang="en-US" sz="1500" dirty="0"/>
              <a:t>Resource Recommendations: RIMC Bag</a:t>
            </a:r>
            <a:endParaRPr lang="en-US" dirty="0"/>
          </a:p>
          <a:p>
            <a:pPr>
              <a:spcBef>
                <a:spcPts val="207"/>
              </a:spcBef>
            </a:pPr>
            <a:r>
              <a:rPr lang="en-US" sz="1500" u="sng" dirty="0"/>
              <a:t>Trainer Guidance</a:t>
            </a:r>
            <a:r>
              <a:rPr lang="en-US" sz="1500" dirty="0"/>
              <a:t>:</a:t>
            </a:r>
            <a:endParaRPr lang="en-US" sz="1500" u="sng" dirty="0"/>
          </a:p>
          <a:p>
            <a:pPr lvl="0">
              <a:buFont typeface="Arial" pitchFamily="34" charset="0"/>
              <a:buChar char="•"/>
            </a:pPr>
            <a:r>
              <a:rPr lang="en-US" dirty="0"/>
              <a:t>  Trainer should review the RIMC bag explaining its contents</a:t>
            </a:r>
          </a:p>
          <a:p>
            <a:pPr lvl="0">
              <a:buFont typeface="Arial" pitchFamily="34" charset="0"/>
              <a:buChar char="•"/>
            </a:pPr>
            <a:r>
              <a:rPr lang="en-US" dirty="0"/>
              <a:t>  With updated technology, there is less paperwork to carry. However hard copies of some documents are still recommended in case of power failure or no Internet access</a:t>
            </a:r>
          </a:p>
          <a:p>
            <a:pPr lvl="0">
              <a:buFont typeface="Arial" pitchFamily="34" charset="0"/>
              <a:buChar char="•"/>
            </a:pPr>
            <a:r>
              <a:rPr lang="en-US" dirty="0"/>
              <a:t>  This bag will vary region to region, but the basic items should be standard</a:t>
            </a:r>
          </a:p>
          <a:p>
            <a:pPr defTabSz="948507">
              <a:buFont typeface="Arial" pitchFamily="34" charset="0"/>
              <a:buChar char="•"/>
              <a:defRPr/>
            </a:pPr>
            <a:r>
              <a:rPr lang="en-US" dirty="0"/>
              <a:t>  It is expected that the items identified below be carried by the RIMC at all times:</a:t>
            </a:r>
            <a:endParaRPr lang="en-US" b="1" dirty="0"/>
          </a:p>
          <a:p>
            <a:pPr lvl="1">
              <a:buFont typeface="Arial" pitchFamily="34" charset="0"/>
              <a:buChar char="•"/>
            </a:pPr>
            <a:r>
              <a:rPr lang="en-US" sz="1000" dirty="0"/>
              <a:t>  WisDOT identification  </a:t>
            </a:r>
          </a:p>
          <a:p>
            <a:pPr lvl="1">
              <a:buFont typeface="Arial" pitchFamily="34" charset="0"/>
              <a:buChar char="•"/>
            </a:pPr>
            <a:r>
              <a:rPr lang="en-US" sz="1000" dirty="0"/>
              <a:t>  Communication/computer equipment</a:t>
            </a:r>
          </a:p>
          <a:p>
            <a:pPr lvl="1">
              <a:buFont typeface="Arial" pitchFamily="34" charset="0"/>
              <a:buChar char="•"/>
            </a:pPr>
            <a:r>
              <a:rPr lang="en-US" sz="1000" dirty="0"/>
              <a:t>  Laptop and power supply</a:t>
            </a:r>
          </a:p>
          <a:p>
            <a:pPr lvl="1">
              <a:buFont typeface="Arial" pitchFamily="34" charset="0"/>
              <a:buChar char="•"/>
            </a:pPr>
            <a:r>
              <a:rPr lang="en-US" sz="1000" dirty="0"/>
              <a:t>  iPad w/power supplies </a:t>
            </a:r>
          </a:p>
          <a:p>
            <a:pPr lvl="1">
              <a:buFont typeface="Arial" pitchFamily="34" charset="0"/>
              <a:buChar char="•"/>
            </a:pPr>
            <a:r>
              <a:rPr lang="en-US" sz="1000" dirty="0"/>
              <a:t>  Phone w/power supply </a:t>
            </a:r>
          </a:p>
          <a:p>
            <a:pPr lvl="1">
              <a:buFont typeface="Arial" pitchFamily="34" charset="0"/>
              <a:buChar char="•"/>
            </a:pPr>
            <a:r>
              <a:rPr lang="en-US" sz="1000" dirty="0"/>
              <a:t>  RIMC Logs (paper copies)</a:t>
            </a:r>
          </a:p>
          <a:p>
            <a:pPr lvl="1">
              <a:buFont typeface="Arial" pitchFamily="34" charset="0"/>
              <a:buChar char="•"/>
            </a:pPr>
            <a:r>
              <a:rPr lang="en-US" sz="1000" dirty="0"/>
              <a:t>  State Map (paper copy) </a:t>
            </a:r>
          </a:p>
          <a:p>
            <a:pPr lvl="1">
              <a:buFont typeface="Arial" pitchFamily="34" charset="0"/>
              <a:buChar char="•"/>
            </a:pPr>
            <a:r>
              <a:rPr lang="en-US" sz="1000" dirty="0"/>
              <a:t>  Spare batteries for pertinent equipment</a:t>
            </a:r>
          </a:p>
          <a:p>
            <a:pPr lvl="1">
              <a:buFont typeface="Arial" pitchFamily="34" charset="0"/>
              <a:buChar char="•"/>
            </a:pPr>
            <a:r>
              <a:rPr lang="en-US" sz="1000" dirty="0"/>
              <a:t>  Key card to access office</a:t>
            </a:r>
          </a:p>
          <a:p>
            <a:pPr lvl="1">
              <a:buFont typeface="Arial" pitchFamily="34" charset="0"/>
              <a:buChar char="•"/>
            </a:pPr>
            <a:r>
              <a:rPr lang="en-US" sz="1000" dirty="0"/>
              <a:t>  Visor cards 	</a:t>
            </a:r>
          </a:p>
          <a:p>
            <a:pPr lvl="1">
              <a:buFont typeface="Arial" pitchFamily="34" charset="0"/>
              <a:buChar char="•"/>
            </a:pPr>
            <a:r>
              <a:rPr lang="en-US" sz="1000" dirty="0"/>
              <a:t>  Passwords and trouble shoot documents</a:t>
            </a:r>
          </a:p>
          <a:p>
            <a:pPr lvl="1">
              <a:buFont typeface="Arial" pitchFamily="34" charset="0"/>
              <a:buChar char="•"/>
            </a:pPr>
            <a:r>
              <a:rPr lang="en-US" sz="1000" dirty="0"/>
              <a:t>  RIMC Field Guide</a:t>
            </a:r>
          </a:p>
          <a:p>
            <a:pPr>
              <a:spcBef>
                <a:spcPts val="207"/>
              </a:spcBef>
              <a:buFont typeface="Arial" pitchFamily="34" charset="0"/>
              <a:buChar char="•"/>
            </a:pPr>
            <a:r>
              <a:rPr lang="en-US" dirty="0"/>
              <a:t>  Review region specific items RIMC is required to also have in bag</a:t>
            </a:r>
          </a:p>
          <a:p>
            <a:pPr>
              <a:spcBef>
                <a:spcPts val="622"/>
              </a:spcBef>
            </a:pPr>
            <a:r>
              <a:rPr lang="en-US" sz="1500" u="sng" dirty="0"/>
              <a:t>Trainer handout</a:t>
            </a:r>
            <a:r>
              <a:rPr lang="en-US" sz="1500" dirty="0"/>
              <a:t>:</a:t>
            </a:r>
          </a:p>
          <a:p>
            <a:pPr>
              <a:spcBef>
                <a:spcPts val="207"/>
              </a:spcBef>
              <a:buFont typeface="Arial" pitchFamily="34" charset="0"/>
              <a:buChar char="•"/>
            </a:pPr>
            <a:r>
              <a:rPr lang="en-US" dirty="0"/>
              <a:t>  RIMC Field Guide</a:t>
            </a:r>
          </a:p>
          <a:p>
            <a:pPr defTabSz="948507">
              <a:defRPr/>
            </a:pPr>
            <a:endParaRPr lang="en-US" dirty="0"/>
          </a:p>
        </p:txBody>
      </p:sp>
      <p:sp>
        <p:nvSpPr>
          <p:cNvPr id="4" name="Slide Number Placeholder 3"/>
          <p:cNvSpPr>
            <a:spLocks noGrp="1"/>
          </p:cNvSpPr>
          <p:nvPr>
            <p:ph type="sldNum" sz="quarter" idx="10"/>
          </p:nvPr>
        </p:nvSpPr>
        <p:spPr/>
        <p:txBody>
          <a:bodyPr/>
          <a:lstStyle/>
          <a:p>
            <a:pPr>
              <a:defRPr/>
            </a:pPr>
            <a:fld id="{0F9A1AD7-B34C-43DA-A148-3D06586C08C4}" type="slidenum">
              <a:rPr lang="en-US" smtClean="0"/>
              <a:pPr>
                <a:defRPr/>
              </a:pPr>
              <a:t>39</a:t>
            </a:fld>
            <a:endParaRPr lang="en-US" dirty="0"/>
          </a:p>
        </p:txBody>
      </p:sp>
      <p:sp>
        <p:nvSpPr>
          <p:cNvPr id="6" name="Footer Placeholder 4">
            <a:extLst>
              <a:ext uri="{FF2B5EF4-FFF2-40B4-BE49-F238E27FC236}">
                <a16:creationId xmlns:a16="http://schemas.microsoft.com/office/drawing/2014/main" id="{6A08F846-5264-4A15-A621-DFE7D367A4D0}"/>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4039759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itchFamily="34" charset="0"/>
              <a:buNone/>
            </a:pPr>
            <a:r>
              <a:rPr lang="en-US" sz="1700" dirty="0"/>
              <a:t>SINP Purpose: </a:t>
            </a:r>
          </a:p>
          <a:p>
            <a:pPr>
              <a:buFont typeface="Arial" pitchFamily="34" charset="0"/>
              <a:buNone/>
            </a:pPr>
            <a:endParaRPr lang="en-US" sz="1500" dirty="0"/>
          </a:p>
          <a:p>
            <a:pPr>
              <a:spcBef>
                <a:spcPts val="415"/>
              </a:spcBef>
            </a:pPr>
            <a:r>
              <a:rPr lang="en-US" sz="1700" u="sng" dirty="0"/>
              <a:t>Trainer Guidance</a:t>
            </a:r>
            <a:r>
              <a:rPr lang="en-US" sz="1700" dirty="0"/>
              <a:t>:</a:t>
            </a:r>
          </a:p>
          <a:p>
            <a:pPr>
              <a:spcBef>
                <a:spcPts val="415"/>
              </a:spcBef>
              <a:buFont typeface="Arial" pitchFamily="34" charset="0"/>
              <a:buChar char="•"/>
            </a:pPr>
            <a:r>
              <a:rPr lang="en-US" sz="1500" dirty="0"/>
              <a:t>  To provide law enforcement agencies and highway departments a mechanism for reporting transportation infrastructure problems and traffic incidents that occur on the state highway network</a:t>
            </a:r>
          </a:p>
          <a:p>
            <a:pPr lvl="1">
              <a:spcBef>
                <a:spcPts val="415"/>
              </a:spcBef>
              <a:buFont typeface="Arial" pitchFamily="34" charset="0"/>
              <a:buChar char="•"/>
            </a:pPr>
            <a:r>
              <a:rPr lang="en-US" dirty="0"/>
              <a:t>   Connects all 72 counties directly to DTSD  </a:t>
            </a:r>
          </a:p>
          <a:p>
            <a:pPr>
              <a:spcBef>
                <a:spcPts val="415"/>
              </a:spcBef>
              <a:buFont typeface="Arial" pitchFamily="34" charset="0"/>
              <a:buChar char="•"/>
            </a:pPr>
            <a:r>
              <a:rPr lang="en-US" sz="1500" dirty="0"/>
              <a:t>  SINP provides consistent notification and response procedures between regions</a:t>
            </a:r>
          </a:p>
          <a:p>
            <a:pPr>
              <a:spcBef>
                <a:spcPts val="415"/>
              </a:spcBef>
              <a:buFont typeface="Arial" pitchFamily="34" charset="0"/>
              <a:buChar char="•"/>
            </a:pPr>
            <a:r>
              <a:rPr lang="en-US" sz="1500" dirty="0"/>
              <a:t>  SINP allows for tracking of incidents and needed resources statewide in one location, which makes the process much easier and streamlined</a:t>
            </a:r>
          </a:p>
          <a:p>
            <a:pPr>
              <a:spcBef>
                <a:spcPts val="415"/>
              </a:spcBef>
              <a:buFont typeface="Arial" pitchFamily="34" charset="0"/>
              <a:buChar char="•"/>
              <a:defRPr/>
            </a:pPr>
            <a:r>
              <a:rPr lang="en-US" sz="1500" dirty="0"/>
              <a:t>  Reduced work load of DTSD call out duties from Wisconsin State Patrol dispatchers</a:t>
            </a:r>
          </a:p>
          <a:p>
            <a:pPr>
              <a:spcBef>
                <a:spcPts val="415"/>
              </a:spcBef>
              <a:buFont typeface="Arial" pitchFamily="34" charset="0"/>
              <a:buChar char="•"/>
            </a:pPr>
            <a:r>
              <a:rPr lang="en-US" sz="1500" dirty="0"/>
              <a:t>  SINP provides better notification to local transportation stakeholders</a:t>
            </a:r>
          </a:p>
          <a:p>
            <a:endParaRPr lang="en-US" sz="1500" dirty="0"/>
          </a:p>
          <a:p>
            <a:pPr defTabSz="948507">
              <a:defRPr/>
            </a:pPr>
            <a:r>
              <a:rPr lang="en-US" sz="1700" u="sng" dirty="0"/>
              <a:t>Transition to next slide</a:t>
            </a:r>
            <a:r>
              <a:rPr lang="en-US" sz="1700" dirty="0"/>
              <a:t>:</a:t>
            </a:r>
            <a:r>
              <a:rPr lang="en-US" b="1" dirty="0"/>
              <a:t> </a:t>
            </a:r>
            <a:r>
              <a:rPr lang="en-US" sz="1500" dirty="0"/>
              <a:t>SINP required that a WisDOT responder be available any time, night or day</a:t>
            </a:r>
          </a:p>
          <a:p>
            <a:endParaRPr lang="en-US"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4</a:t>
            </a:fld>
            <a:endParaRPr lang="en-US" dirty="0"/>
          </a:p>
        </p:txBody>
      </p:sp>
      <p:sp>
        <p:nvSpPr>
          <p:cNvPr id="6" name="Footer Placeholder 4">
            <a:extLst>
              <a:ext uri="{FF2B5EF4-FFF2-40B4-BE49-F238E27FC236}">
                <a16:creationId xmlns:a16="http://schemas.microsoft.com/office/drawing/2014/main" id="{A2591C3F-F5AC-46A8-B748-C4E2D641590E}"/>
              </a:ext>
            </a:extLst>
          </p:cNvPr>
          <p:cNvSpPr>
            <a:spLocks noGrp="1"/>
          </p:cNvSpPr>
          <p:nvPr>
            <p:ph type="ftr" sz="quarter" idx="4"/>
          </p:nvPr>
        </p:nvSpPr>
        <p:spPr>
          <a:xfrm>
            <a:off x="0" y="9050311"/>
            <a:ext cx="3169920" cy="480060"/>
          </a:xfrm>
        </p:spPr>
        <p:txBody>
          <a:bodyPr/>
          <a:lstStyle/>
          <a:p>
            <a:r>
              <a:rPr lang="en-US" dirty="0"/>
              <a:t>Version 1.2, Revised April 2018</a:t>
            </a:r>
          </a:p>
        </p:txBody>
      </p:sp>
    </p:spTree>
    <p:extLst>
      <p:ext uri="{BB962C8B-B14F-4D97-AF65-F5344CB8AC3E}">
        <p14:creationId xmlns:p14="http://schemas.microsoft.com/office/powerpoint/2010/main" val="4055269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Electronic Resources</a:t>
            </a:r>
          </a:p>
          <a:p>
            <a:pPr>
              <a:spcBef>
                <a:spcPts val="415"/>
              </a:spcBef>
            </a:pPr>
            <a:endParaRPr lang="en-US" dirty="0"/>
          </a:p>
          <a:p>
            <a:pPr>
              <a:spcBef>
                <a:spcPts val="415"/>
              </a:spcBef>
            </a:pPr>
            <a:r>
              <a:rPr lang="en-US" sz="1500" u="sng" dirty="0"/>
              <a:t>Trainer Guidance</a:t>
            </a:r>
            <a:r>
              <a:rPr lang="en-US" sz="1500" dirty="0"/>
              <a:t>:</a:t>
            </a:r>
            <a:endParaRPr lang="en-US" sz="1500" u="sng" dirty="0"/>
          </a:p>
          <a:p>
            <a:pPr>
              <a:spcBef>
                <a:spcPts val="415"/>
              </a:spcBef>
              <a:buFont typeface="Arial" pitchFamily="34" charset="0"/>
              <a:buChar char="•"/>
            </a:pPr>
            <a:r>
              <a:rPr lang="en-US" dirty="0"/>
              <a:t>  Supervisory approval is required to download new apps or software to iPad or iPhone</a:t>
            </a:r>
          </a:p>
          <a:p>
            <a:pPr>
              <a:spcBef>
                <a:spcPts val="415"/>
              </a:spcBef>
              <a:buFont typeface="Arial" pitchFamily="34" charset="0"/>
              <a:buChar char="•"/>
            </a:pPr>
            <a:r>
              <a:rPr lang="en-US" dirty="0"/>
              <a:t>  Requests that will require a new cost will need budgetary approval using the Division’s process</a:t>
            </a:r>
            <a:endParaRPr lang="en-US" dirty="0">
              <a:solidFill>
                <a:srgbClr val="FF0000"/>
              </a:solidFill>
            </a:endParaRPr>
          </a:p>
          <a:p>
            <a:pPr defTabSz="948507">
              <a:spcBef>
                <a:spcPts val="415"/>
              </a:spcBef>
              <a:buFont typeface="Arial" pitchFamily="34" charset="0"/>
              <a:buChar char="•"/>
              <a:defRPr/>
            </a:pPr>
            <a:endParaRPr lang="en-US" b="1" dirty="0"/>
          </a:p>
          <a:p>
            <a:pPr defTabSz="948507">
              <a:spcBef>
                <a:spcPts val="415"/>
              </a:spcBef>
              <a:defRPr/>
            </a:pPr>
            <a:endParaRPr lang="en-US" b="1" i="0" dirty="0">
              <a:solidFill>
                <a:srgbClr val="FF0000"/>
              </a:solidFill>
            </a:endParaRPr>
          </a:p>
        </p:txBody>
      </p:sp>
      <p:sp>
        <p:nvSpPr>
          <p:cNvPr id="4" name="Slide Number Placeholder 3"/>
          <p:cNvSpPr>
            <a:spLocks noGrp="1"/>
          </p:cNvSpPr>
          <p:nvPr>
            <p:ph type="sldNum" sz="quarter" idx="10"/>
          </p:nvPr>
        </p:nvSpPr>
        <p:spPr/>
        <p:txBody>
          <a:bodyPr/>
          <a:lstStyle/>
          <a:p>
            <a:fld id="{D882A2D6-A34F-4148-8218-0C0C51A655F1}" type="slidenum">
              <a:rPr lang="en-US" smtClean="0"/>
              <a:pPr/>
              <a:t>40</a:t>
            </a:fld>
            <a:endParaRPr lang="en-US" dirty="0"/>
          </a:p>
        </p:txBody>
      </p:sp>
      <p:sp>
        <p:nvSpPr>
          <p:cNvPr id="6" name="Footer Placeholder 4">
            <a:extLst>
              <a:ext uri="{FF2B5EF4-FFF2-40B4-BE49-F238E27FC236}">
                <a16:creationId xmlns:a16="http://schemas.microsoft.com/office/drawing/2014/main" id="{5BE894F7-8AE0-4B6D-8384-1F3E6BE4ECF2}"/>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96393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RIMC Phone</a:t>
            </a:r>
          </a:p>
          <a:p>
            <a:pPr>
              <a:spcBef>
                <a:spcPts val="415"/>
              </a:spcBef>
            </a:pPr>
            <a:endParaRPr lang="en-US" dirty="0"/>
          </a:p>
          <a:p>
            <a:pPr>
              <a:spcBef>
                <a:spcPts val="415"/>
              </a:spcBef>
            </a:pPr>
            <a:r>
              <a:rPr lang="en-US" sz="1500" u="sng" dirty="0"/>
              <a:t>Trainer Guidance</a:t>
            </a:r>
            <a:r>
              <a:rPr lang="en-US" sz="1500" dirty="0"/>
              <a:t>:</a:t>
            </a:r>
            <a:endParaRPr lang="en-US" sz="1500" u="sng" dirty="0"/>
          </a:p>
          <a:p>
            <a:pPr>
              <a:spcBef>
                <a:spcPts val="415"/>
              </a:spcBef>
              <a:buFont typeface="Arial" pitchFamily="34" charset="0"/>
              <a:buChar char="•"/>
            </a:pPr>
            <a:r>
              <a:rPr lang="en-US" dirty="0"/>
              <a:t>  Review and demonstrate your region’s phone basic functions</a:t>
            </a:r>
          </a:p>
          <a:p>
            <a:pPr>
              <a:spcBef>
                <a:spcPts val="415"/>
              </a:spcBef>
              <a:buFont typeface="Arial" pitchFamily="34" charset="0"/>
              <a:buChar char="•"/>
            </a:pPr>
            <a:r>
              <a:rPr lang="en-US" dirty="0"/>
              <a:t>  It is important for the RIMC to try the password when the phone is handed off to make sure they are not locked out</a:t>
            </a:r>
          </a:p>
          <a:p>
            <a:pPr>
              <a:spcBef>
                <a:spcPts val="415"/>
              </a:spcBef>
              <a:buFont typeface="Arial" pitchFamily="34" charset="0"/>
              <a:buChar char="•"/>
            </a:pPr>
            <a:r>
              <a:rPr lang="en-US" dirty="0"/>
              <a:t>  Downloading may not be done without supervisory approval</a:t>
            </a:r>
          </a:p>
          <a:p>
            <a:pPr>
              <a:spcBef>
                <a:spcPts val="415"/>
              </a:spcBef>
            </a:pPr>
            <a:r>
              <a:rPr lang="en-US" sz="1000" dirty="0"/>
              <a:t> </a:t>
            </a:r>
            <a:endParaRPr lang="en-US" b="1" dirty="0"/>
          </a:p>
          <a:p>
            <a:pPr defTabSz="948507">
              <a:spcBef>
                <a:spcPts val="415"/>
              </a:spcBef>
              <a:defRPr/>
            </a:pPr>
            <a:r>
              <a:rPr lang="en-US" sz="1500" u="sng" dirty="0"/>
              <a:t>Transition to next slide</a:t>
            </a:r>
            <a:r>
              <a:rPr lang="en-US" sz="1500" dirty="0"/>
              <a:t>:</a:t>
            </a:r>
            <a:r>
              <a:rPr lang="en-US" b="1" dirty="0"/>
              <a:t> </a:t>
            </a:r>
            <a:r>
              <a:rPr lang="en-US" dirty="0"/>
              <a:t>Your phone should be pre-loaded with important information</a:t>
            </a:r>
          </a:p>
          <a:p>
            <a:pPr defTabSz="948507">
              <a:spcBef>
                <a:spcPts val="415"/>
              </a:spcBef>
              <a:buFont typeface="Arial" pitchFamily="34" charset="0"/>
              <a:buChar char="•"/>
              <a:defRPr/>
            </a:pPr>
            <a:endParaRPr lang="en-US" dirty="0">
              <a:solidFill>
                <a:srgbClr val="FF0000"/>
              </a:solidFill>
            </a:endParaRPr>
          </a:p>
          <a:p>
            <a:pPr defTabSz="948507">
              <a:spcBef>
                <a:spcPts val="415"/>
              </a:spcBef>
              <a:buFont typeface="Arial" pitchFamily="34" charset="0"/>
              <a:buChar char="•"/>
              <a:defRPr/>
            </a:pPr>
            <a:endParaRPr lang="en-US" b="1" i="0" dirty="0">
              <a:solidFill>
                <a:srgbClr val="FF0000"/>
              </a:solidFill>
            </a:endParaRPr>
          </a:p>
        </p:txBody>
      </p:sp>
      <p:sp>
        <p:nvSpPr>
          <p:cNvPr id="4" name="Slide Number Placeholder 3"/>
          <p:cNvSpPr>
            <a:spLocks noGrp="1"/>
          </p:cNvSpPr>
          <p:nvPr>
            <p:ph type="sldNum" sz="quarter" idx="10"/>
          </p:nvPr>
        </p:nvSpPr>
        <p:spPr/>
        <p:txBody>
          <a:bodyPr/>
          <a:lstStyle/>
          <a:p>
            <a:fld id="{D882A2D6-A34F-4148-8218-0C0C51A655F1}" type="slidenum">
              <a:rPr lang="en-US" smtClean="0"/>
              <a:pPr/>
              <a:t>41</a:t>
            </a:fld>
            <a:endParaRPr lang="en-US" dirty="0"/>
          </a:p>
        </p:txBody>
      </p:sp>
      <p:sp>
        <p:nvSpPr>
          <p:cNvPr id="5" name="Footer Placeholder 4"/>
          <p:cNvSpPr>
            <a:spLocks noGrp="1"/>
          </p:cNvSpPr>
          <p:nvPr>
            <p:ph type="ftr" sz="quarter" idx="11"/>
          </p:nvPr>
        </p:nvSpPr>
        <p:spPr/>
        <p:txBody>
          <a:bodyPr/>
          <a:lstStyle/>
          <a:p>
            <a:r>
              <a:rPr lang="en-US" dirty="0"/>
              <a:t>Version 1.2, Revised April 2018</a:t>
            </a:r>
          </a:p>
        </p:txBody>
      </p:sp>
    </p:spTree>
    <p:extLst>
      <p:ext uri="{BB962C8B-B14F-4D97-AF65-F5344CB8AC3E}">
        <p14:creationId xmlns:p14="http://schemas.microsoft.com/office/powerpoint/2010/main" val="2923896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spcBef>
                <a:spcPts val="415"/>
              </a:spcBef>
              <a:defRPr/>
            </a:pPr>
            <a:r>
              <a:rPr lang="en-US" sz="1500" dirty="0"/>
              <a:t>Contacts and Resources</a:t>
            </a:r>
          </a:p>
          <a:p>
            <a:pPr defTabSz="948507">
              <a:spcBef>
                <a:spcPts val="415"/>
              </a:spcBef>
              <a:defRPr/>
            </a:pPr>
            <a:endParaRPr lang="en-US" dirty="0"/>
          </a:p>
          <a:p>
            <a:pPr defTabSz="948507">
              <a:spcBef>
                <a:spcPts val="415"/>
              </a:spcBef>
              <a:defRPr/>
            </a:pPr>
            <a:r>
              <a:rPr lang="en-US" sz="1500" u="sng" dirty="0"/>
              <a:t>Trainer Guidance</a:t>
            </a:r>
            <a:r>
              <a:rPr lang="en-US" sz="1500" dirty="0"/>
              <a:t>:</a:t>
            </a:r>
          </a:p>
          <a:p>
            <a:pPr defTabSz="948507">
              <a:spcBef>
                <a:spcPts val="415"/>
              </a:spcBef>
              <a:buFont typeface="Arial" pitchFamily="34" charset="0"/>
              <a:buChar char="•"/>
              <a:defRPr/>
            </a:pPr>
            <a:r>
              <a:rPr lang="en-US" dirty="0"/>
              <a:t>  Phone numbers will already be programmed into the RIMC phone, however it is important to look through the contact list to become familiar with what is in the phone</a:t>
            </a:r>
          </a:p>
          <a:p>
            <a:pPr defTabSz="948507">
              <a:spcBef>
                <a:spcPts val="415"/>
              </a:spcBef>
              <a:buFont typeface="Arial" pitchFamily="34" charset="0"/>
              <a:buChar char="•"/>
              <a:defRPr/>
            </a:pPr>
            <a:r>
              <a:rPr lang="en-US" dirty="0"/>
              <a:t>  Hand out the recommended statewide contacts document and explain how to add contacts to the phone </a:t>
            </a:r>
          </a:p>
          <a:p>
            <a:pPr defTabSz="948507">
              <a:spcBef>
                <a:spcPts val="415"/>
              </a:spcBef>
              <a:defRPr/>
            </a:pPr>
            <a:endParaRPr lang="en-US" b="1" dirty="0"/>
          </a:p>
          <a:p>
            <a:pPr defTabSz="948507">
              <a:spcBef>
                <a:spcPts val="415"/>
              </a:spcBef>
              <a:defRPr/>
            </a:pPr>
            <a:r>
              <a:rPr lang="en-US" sz="1500" u="sng" dirty="0"/>
              <a:t>Transition to next slide</a:t>
            </a:r>
            <a:r>
              <a:rPr lang="en-US" sz="1500" dirty="0"/>
              <a:t>: </a:t>
            </a:r>
            <a:r>
              <a:rPr lang="en-US" dirty="0"/>
              <a:t>An iPad is another electronic tool in the RIMC toolbox</a:t>
            </a:r>
          </a:p>
          <a:p>
            <a:pPr defTabSz="948507">
              <a:spcBef>
                <a:spcPts val="415"/>
              </a:spcBef>
              <a:defRPr/>
            </a:pPr>
            <a:endParaRPr lang="en-US" i="0" dirty="0">
              <a:solidFill>
                <a:srgbClr val="FF0000"/>
              </a:solidFill>
            </a:endParaRPr>
          </a:p>
          <a:p>
            <a:pPr defTabSz="948507">
              <a:spcBef>
                <a:spcPts val="415"/>
              </a:spcBef>
              <a:defRPr/>
            </a:pPr>
            <a:r>
              <a:rPr lang="en-US" sz="1500" u="sng" dirty="0"/>
              <a:t>Trainer handout</a:t>
            </a:r>
            <a:r>
              <a:rPr lang="en-US" sz="1500" dirty="0"/>
              <a:t>:</a:t>
            </a:r>
          </a:p>
          <a:p>
            <a:pPr defTabSz="948507">
              <a:spcBef>
                <a:spcPts val="415"/>
              </a:spcBef>
              <a:buFont typeface="Arial" pitchFamily="34" charset="0"/>
              <a:buChar char="•"/>
              <a:defRPr/>
            </a:pPr>
            <a:r>
              <a:rPr lang="en-US" i="0" dirty="0"/>
              <a:t>  Contact References document</a:t>
            </a:r>
          </a:p>
          <a:p>
            <a:pPr defTabSz="948507">
              <a:spcBef>
                <a:spcPts val="415"/>
              </a:spcBef>
              <a:defRPr/>
            </a:pPr>
            <a:endParaRPr lang="en-US" b="0" i="0" dirty="0">
              <a:solidFill>
                <a:srgbClr val="FF0000"/>
              </a:solidFill>
            </a:endParaRPr>
          </a:p>
          <a:p>
            <a:pPr defTabSz="948507">
              <a:spcBef>
                <a:spcPts val="415"/>
              </a:spcBef>
              <a:buFont typeface="Arial" pitchFamily="34" charset="0"/>
              <a:buChar char="•"/>
              <a:defRPr/>
            </a:pPr>
            <a:endParaRPr lang="en-US" b="1" i="0" dirty="0">
              <a:solidFill>
                <a:srgbClr val="FF0000"/>
              </a:solidFill>
            </a:endParaRPr>
          </a:p>
          <a:p>
            <a:pPr lvl="2">
              <a:buNone/>
            </a:pPr>
            <a:endParaRPr lang="en-US" i="1"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42</a:t>
            </a:fld>
            <a:endParaRPr lang="en-US" dirty="0"/>
          </a:p>
        </p:txBody>
      </p:sp>
      <p:sp>
        <p:nvSpPr>
          <p:cNvPr id="6" name="Footer Placeholder 4">
            <a:extLst>
              <a:ext uri="{FF2B5EF4-FFF2-40B4-BE49-F238E27FC236}">
                <a16:creationId xmlns:a16="http://schemas.microsoft.com/office/drawing/2014/main" id="{D4497D88-AB75-4064-8D80-EE615901156A}"/>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126965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iPad Internet Access</a:t>
            </a:r>
          </a:p>
          <a:p>
            <a:pPr>
              <a:spcBef>
                <a:spcPts val="415"/>
              </a:spcBef>
            </a:pPr>
            <a:endParaRPr lang="en-US" dirty="0"/>
          </a:p>
          <a:p>
            <a:pPr>
              <a:spcBef>
                <a:spcPts val="415"/>
              </a:spcBef>
            </a:pPr>
            <a:r>
              <a:rPr lang="en-US" sz="1500" u="sng" dirty="0"/>
              <a:t>Trainer Guide</a:t>
            </a:r>
            <a:r>
              <a:rPr lang="en-US" sz="1500" dirty="0"/>
              <a:t>:</a:t>
            </a:r>
            <a:endParaRPr lang="en-US" sz="1500" u="sng" dirty="0"/>
          </a:p>
          <a:p>
            <a:pPr>
              <a:spcBef>
                <a:spcPts val="415"/>
              </a:spcBef>
            </a:pPr>
            <a:r>
              <a:rPr lang="en-US" dirty="0"/>
              <a:t>VPN: </a:t>
            </a:r>
          </a:p>
          <a:p>
            <a:pPr>
              <a:spcBef>
                <a:spcPts val="415"/>
              </a:spcBef>
              <a:buFont typeface="Arial" pitchFamily="34" charset="0"/>
              <a:buChar char="•"/>
            </a:pPr>
            <a:r>
              <a:rPr lang="en-US" dirty="0"/>
              <a:t>  Used if out of range of DOT Mobile to connect to AD network</a:t>
            </a:r>
          </a:p>
          <a:p>
            <a:pPr>
              <a:spcBef>
                <a:spcPts val="415"/>
              </a:spcBef>
              <a:buFont typeface="Arial" pitchFamily="34" charset="0"/>
              <a:buChar char="•"/>
            </a:pPr>
            <a:r>
              <a:rPr lang="en-US" dirty="0"/>
              <a:t>  Cellular signal or Wi-Fi Hotspot can be used  </a:t>
            </a:r>
          </a:p>
          <a:p>
            <a:pPr>
              <a:spcBef>
                <a:spcPts val="415"/>
              </a:spcBef>
              <a:buFont typeface="Arial" pitchFamily="34" charset="0"/>
              <a:buChar char="•"/>
            </a:pPr>
            <a:r>
              <a:rPr lang="en-US" dirty="0"/>
              <a:t>  Hand out Cisco VPN Client User Guide  </a:t>
            </a:r>
          </a:p>
          <a:p>
            <a:pPr>
              <a:spcBef>
                <a:spcPts val="415"/>
              </a:spcBef>
              <a:buFont typeface="Arial" pitchFamily="34" charset="0"/>
              <a:buChar char="•"/>
            </a:pPr>
            <a:r>
              <a:rPr lang="en-US" dirty="0"/>
              <a:t>  Currently you cannot access Internet websites when you are using your VPN to connect to the WisDOT network</a:t>
            </a:r>
          </a:p>
          <a:p>
            <a:pPr>
              <a:spcBef>
                <a:spcPts val="622"/>
              </a:spcBef>
            </a:pPr>
            <a:r>
              <a:rPr lang="en-US" sz="1500" u="sng" dirty="0"/>
              <a:t>Transition to next slide</a:t>
            </a:r>
            <a:r>
              <a:rPr lang="en-US" sz="1500" dirty="0"/>
              <a:t>: </a:t>
            </a:r>
            <a:r>
              <a:rPr lang="en-US" dirty="0"/>
              <a:t>During on-call rotational hand-off, here are some reminders in passing along the equipment</a:t>
            </a:r>
          </a:p>
          <a:p>
            <a:pPr>
              <a:spcBef>
                <a:spcPts val="622"/>
              </a:spcBef>
            </a:pPr>
            <a:r>
              <a:rPr lang="en-US" sz="1500" u="sng" dirty="0"/>
              <a:t>Trainer handout</a:t>
            </a:r>
            <a:r>
              <a:rPr lang="en-US" sz="1500" dirty="0"/>
              <a:t>:</a:t>
            </a:r>
          </a:p>
          <a:p>
            <a:pPr>
              <a:spcBef>
                <a:spcPts val="622"/>
              </a:spcBef>
              <a:buFont typeface="Arial" pitchFamily="34" charset="0"/>
              <a:buChar char="•"/>
            </a:pPr>
            <a:r>
              <a:rPr lang="en-US" dirty="0"/>
              <a:t>  Cisco VPN Client Use Guide</a:t>
            </a:r>
          </a:p>
          <a:p>
            <a:pPr>
              <a:spcBef>
                <a:spcPts val="415"/>
              </a:spcBef>
            </a:pPr>
            <a:endParaRPr lang="en-US" b="0"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43</a:t>
            </a:fld>
            <a:endParaRPr lang="en-US" dirty="0"/>
          </a:p>
        </p:txBody>
      </p:sp>
      <p:sp>
        <p:nvSpPr>
          <p:cNvPr id="6" name="Footer Placeholder 4">
            <a:extLst>
              <a:ext uri="{FF2B5EF4-FFF2-40B4-BE49-F238E27FC236}">
                <a16:creationId xmlns:a16="http://schemas.microsoft.com/office/drawing/2014/main" id="{504A3E5D-B47E-4BD5-A05D-08EFC49B1034}"/>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303185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RIMC Rotational Hand-Off Reminders </a:t>
            </a:r>
          </a:p>
          <a:p>
            <a:pPr>
              <a:spcBef>
                <a:spcPts val="415"/>
              </a:spcBef>
            </a:pPr>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Remember VPN lockout happens after 6 months of no activity</a:t>
            </a:r>
          </a:p>
          <a:p>
            <a:pPr>
              <a:spcBef>
                <a:spcPts val="415"/>
              </a:spcBef>
            </a:pPr>
            <a:endParaRPr lang="en-US" dirty="0"/>
          </a:p>
          <a:p>
            <a:pPr>
              <a:spcBef>
                <a:spcPts val="415"/>
              </a:spcBef>
            </a:pPr>
            <a:r>
              <a:rPr lang="en-US" sz="1500" u="sng" dirty="0"/>
              <a:t>Transition to next slide</a:t>
            </a:r>
            <a:r>
              <a:rPr lang="en-US" sz="1500" dirty="0"/>
              <a:t>:</a:t>
            </a:r>
            <a:r>
              <a:rPr lang="en-US" b="1" dirty="0"/>
              <a:t> </a:t>
            </a:r>
            <a:r>
              <a:rPr lang="en-US" dirty="0"/>
              <a:t>Now that we have talked about the tools and resources available for a RIMC to perform incident management, let’s talk about incident response and protocols</a:t>
            </a:r>
          </a:p>
          <a:p>
            <a:pPr>
              <a:spcBef>
                <a:spcPts val="415"/>
              </a:spcBef>
            </a:pPr>
            <a:endParaRPr lang="en-US" dirty="0"/>
          </a:p>
          <a:p>
            <a:pPr>
              <a:spcBef>
                <a:spcPts val="415"/>
              </a:spcBef>
            </a:pPr>
            <a:r>
              <a:rPr lang="en-US" b="1" dirty="0"/>
              <a:t>Note:</a:t>
            </a:r>
            <a:r>
              <a:rPr lang="en-US" b="0" dirty="0"/>
              <a:t> Good place to take a break</a:t>
            </a:r>
          </a:p>
        </p:txBody>
      </p:sp>
      <p:sp>
        <p:nvSpPr>
          <p:cNvPr id="4" name="Slide Number Placeholder 3"/>
          <p:cNvSpPr>
            <a:spLocks noGrp="1"/>
          </p:cNvSpPr>
          <p:nvPr>
            <p:ph type="sldNum" sz="quarter" idx="10"/>
          </p:nvPr>
        </p:nvSpPr>
        <p:spPr/>
        <p:txBody>
          <a:bodyPr/>
          <a:lstStyle/>
          <a:p>
            <a:fld id="{D882A2D6-A34F-4148-8218-0C0C51A655F1}" type="slidenum">
              <a:rPr lang="en-US" smtClean="0"/>
              <a:pPr/>
              <a:t>44</a:t>
            </a:fld>
            <a:endParaRPr lang="en-US" dirty="0"/>
          </a:p>
        </p:txBody>
      </p:sp>
      <p:sp>
        <p:nvSpPr>
          <p:cNvPr id="6" name="Footer Placeholder 4">
            <a:extLst>
              <a:ext uri="{FF2B5EF4-FFF2-40B4-BE49-F238E27FC236}">
                <a16:creationId xmlns:a16="http://schemas.microsoft.com/office/drawing/2014/main" id="{812B3C59-D992-450F-9BA8-002A7D05C18B}"/>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9878202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6265628" cy="4320540"/>
          </a:xfrm>
        </p:spPr>
        <p:txBody>
          <a:bodyPr>
            <a:normAutofit/>
          </a:bodyPr>
          <a:lstStyle/>
          <a:p>
            <a:pPr defTabSz="966476">
              <a:spcBef>
                <a:spcPts val="415"/>
              </a:spcBef>
            </a:pPr>
            <a:r>
              <a:rPr lang="en-US" sz="1500" dirty="0"/>
              <a:t>Introduction slide for RIMC Field Training Part 1, Section 3:</a:t>
            </a:r>
          </a:p>
          <a:p>
            <a:pPr defTabSz="966476">
              <a:spcBef>
                <a:spcPts val="415"/>
              </a:spcBef>
            </a:pPr>
            <a:r>
              <a:rPr lang="en-US" sz="1500" u="sng" dirty="0"/>
              <a:t>Reference Materials List:</a:t>
            </a:r>
          </a:p>
          <a:p>
            <a:pPr defTabSz="966476">
              <a:spcBef>
                <a:spcPts val="415"/>
              </a:spcBef>
              <a:defRPr/>
            </a:pPr>
            <a:r>
              <a:rPr lang="en-US" sz="1500" dirty="0"/>
              <a:t>Trainer handouts:				                  Page:</a:t>
            </a:r>
          </a:p>
          <a:p>
            <a:pPr>
              <a:buFont typeface="Arial" pitchFamily="34" charset="0"/>
              <a:buChar char="•"/>
            </a:pPr>
            <a:r>
              <a:rPr lang="en-US" dirty="0"/>
              <a:t>  RDO Notification of Significant Incident (Administrator Office Notification)         	44</a:t>
            </a:r>
          </a:p>
          <a:p>
            <a:pPr>
              <a:buFont typeface="Arial" pitchFamily="34" charset="0"/>
              <a:buChar char="•"/>
            </a:pPr>
            <a:r>
              <a:rPr lang="en-US" dirty="0"/>
              <a:t>  DTSD Regional Lance Closure system (LCS) Priority Routes		44</a:t>
            </a:r>
          </a:p>
          <a:p>
            <a:pPr>
              <a:buFont typeface="Arial" pitchFamily="34" charset="0"/>
              <a:buChar char="•"/>
            </a:pPr>
            <a:r>
              <a:rPr lang="en-US" dirty="0"/>
              <a:t>  RM_1_RIMC_eLog-24536					52</a:t>
            </a:r>
          </a:p>
          <a:p>
            <a:pPr>
              <a:buFont typeface="Arial" pitchFamily="34" charset="0"/>
              <a:buChar char="•"/>
            </a:pPr>
            <a:r>
              <a:rPr lang="en-US" dirty="0"/>
              <a:t>  RM_2_SINS_58_24536					52</a:t>
            </a:r>
          </a:p>
          <a:p>
            <a:pPr defTabSz="966476">
              <a:spcBef>
                <a:spcPts val="622"/>
              </a:spcBef>
            </a:pPr>
            <a:r>
              <a:rPr lang="en-US" sz="1500" u="sng" dirty="0"/>
              <a:t>Trainer Guidance</a:t>
            </a:r>
            <a:r>
              <a:rPr lang="en-US" sz="1500" dirty="0"/>
              <a:t>:</a:t>
            </a:r>
            <a:endParaRPr lang="en-US" sz="1500" u="sng" dirty="0"/>
          </a:p>
          <a:p>
            <a:pPr defTabSz="966476">
              <a:spcBef>
                <a:spcPts val="415"/>
              </a:spcBef>
              <a:buFont typeface="Arial" pitchFamily="34" charset="0"/>
              <a:buChar char="•"/>
            </a:pPr>
            <a:r>
              <a:rPr lang="en-US" dirty="0"/>
              <a:t>  This section is about the RIMC’s responsibilities, protocols and expectations for incident response and how they integrate with the 4 key components from the RIMC Scenario Matrix</a:t>
            </a:r>
            <a:endParaRPr lang="en-US" i="0" dirty="0">
              <a:solidFill>
                <a:srgbClr val="FF0000"/>
              </a:solidFill>
            </a:endParaRPr>
          </a:p>
          <a:p>
            <a:pPr defTabSz="966476">
              <a:spcBef>
                <a:spcPts val="622"/>
              </a:spcBef>
              <a:defRPr/>
            </a:pPr>
            <a:r>
              <a:rPr lang="en-US" sz="1500" u="sng" dirty="0"/>
              <a:t>Transition to next slide</a:t>
            </a:r>
            <a:r>
              <a:rPr lang="en-US" sz="1500" dirty="0"/>
              <a:t>:</a:t>
            </a:r>
            <a:r>
              <a:rPr lang="en-US" dirty="0"/>
              <a:t>  Before we start, lets discuss how and why TMC makes the decision to call out the RIMC, which goes back to the Significant Incident Notification Process</a:t>
            </a:r>
          </a:p>
          <a:p>
            <a:pPr defTabSz="966476">
              <a:spcBef>
                <a:spcPts val="415"/>
              </a:spcBef>
              <a:defRPr/>
            </a:pPr>
            <a:endParaRPr lang="en-US" sz="1500" dirty="0"/>
          </a:p>
          <a:p>
            <a:pPr defTabSz="966476">
              <a:spcBef>
                <a:spcPts val="415"/>
              </a:spcBef>
              <a:defRPr/>
            </a:pPr>
            <a:endParaRPr lang="en-US" sz="1500" b="1" dirty="0">
              <a:solidFill>
                <a:srgbClr val="FF0000"/>
              </a:solidFill>
            </a:endParaRPr>
          </a:p>
          <a:p>
            <a:pPr defTabSz="966476">
              <a:defRPr/>
            </a:pPr>
            <a:endParaRPr lang="en-US" sz="1500" b="1" dirty="0">
              <a:solidFill>
                <a:srgbClr val="FF0000"/>
              </a:solidFill>
            </a:endParaRPr>
          </a:p>
        </p:txBody>
      </p:sp>
      <p:sp>
        <p:nvSpPr>
          <p:cNvPr id="4" name="Slide Number Placeholder 3"/>
          <p:cNvSpPr>
            <a:spLocks noGrp="1"/>
          </p:cNvSpPr>
          <p:nvPr>
            <p:ph type="sldNum" sz="quarter" idx="10"/>
          </p:nvPr>
        </p:nvSpPr>
        <p:spPr/>
        <p:txBody>
          <a:bodyPr/>
          <a:lstStyle/>
          <a:p>
            <a:fld id="{45DC3B2E-9196-4854-8642-DD460FF45E30}" type="slidenum">
              <a:rPr lang="en-US" smtClean="0"/>
              <a:pPr/>
              <a:t>45</a:t>
            </a:fld>
            <a:endParaRPr lang="en-US" dirty="0"/>
          </a:p>
        </p:txBody>
      </p:sp>
      <p:sp>
        <p:nvSpPr>
          <p:cNvPr id="6" name="Footer Placeholder 4">
            <a:extLst>
              <a:ext uri="{FF2B5EF4-FFF2-40B4-BE49-F238E27FC236}">
                <a16:creationId xmlns:a16="http://schemas.microsoft.com/office/drawing/2014/main" id="{CADCDB2D-E547-43DA-B1AA-938CAD68973D}"/>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0698688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spcBef>
                <a:spcPts val="415"/>
              </a:spcBef>
            </a:pPr>
            <a:r>
              <a:rPr lang="en-US" sz="3000" dirty="0"/>
              <a:t>SINS Call-Out</a:t>
            </a:r>
          </a:p>
          <a:p>
            <a:pPr>
              <a:spcBef>
                <a:spcPts val="415"/>
              </a:spcBef>
            </a:pPr>
            <a:endParaRPr lang="en-US" sz="2600" dirty="0"/>
          </a:p>
          <a:p>
            <a:pPr>
              <a:spcBef>
                <a:spcPts val="415"/>
              </a:spcBef>
            </a:pPr>
            <a:r>
              <a:rPr lang="en-US" sz="3000" u="sng" dirty="0"/>
              <a:t>Trainer Guidance</a:t>
            </a:r>
            <a:r>
              <a:rPr lang="en-US" sz="3000" dirty="0"/>
              <a:t>:</a:t>
            </a:r>
            <a:endParaRPr lang="en-US" sz="3000" u="sng" dirty="0"/>
          </a:p>
          <a:p>
            <a:pPr>
              <a:spcBef>
                <a:spcPts val="415"/>
              </a:spcBef>
              <a:buFont typeface="Arial" pitchFamily="34" charset="0"/>
              <a:buChar char="•"/>
            </a:pPr>
            <a:r>
              <a:rPr lang="en-US" sz="2600" dirty="0"/>
              <a:t>  The SINP Matrix includes 30 incident categories</a:t>
            </a:r>
          </a:p>
          <a:p>
            <a:pPr lvl="1">
              <a:spcBef>
                <a:spcPts val="415"/>
              </a:spcBef>
              <a:buFont typeface="Arial" pitchFamily="34" charset="0"/>
              <a:buChar char="•"/>
            </a:pPr>
            <a:r>
              <a:rPr lang="en-US" sz="2300" dirty="0"/>
              <a:t>  i.e. bridges, signals, signing, traffic incidents, etc.</a:t>
            </a:r>
          </a:p>
          <a:p>
            <a:pPr>
              <a:spcBef>
                <a:spcPts val="415"/>
              </a:spcBef>
              <a:buFont typeface="Arial" pitchFamily="34" charset="0"/>
              <a:buChar char="•"/>
            </a:pPr>
            <a:r>
              <a:rPr lang="en-US" sz="2600" dirty="0"/>
              <a:t>  The categories are further broken down into Incident Types</a:t>
            </a:r>
          </a:p>
          <a:p>
            <a:pPr lvl="1">
              <a:spcBef>
                <a:spcPts val="415"/>
              </a:spcBef>
              <a:buFont typeface="Arial" pitchFamily="34" charset="0"/>
              <a:buChar char="•"/>
            </a:pPr>
            <a:r>
              <a:rPr lang="en-US" sz="2300" dirty="0"/>
              <a:t>  i</a:t>
            </a:r>
            <a:r>
              <a:rPr lang="en-US" sz="2200" dirty="0"/>
              <a:t>.e. bridge hit/struck, buckling, system ramp closure – 2 hours or longer, etc.</a:t>
            </a:r>
          </a:p>
          <a:p>
            <a:pPr>
              <a:spcBef>
                <a:spcPts val="415"/>
              </a:spcBef>
              <a:buFont typeface="Arial" pitchFamily="34" charset="0"/>
              <a:buChar char="•"/>
            </a:pPr>
            <a:r>
              <a:rPr lang="en-US" sz="2300" dirty="0"/>
              <a:t>  </a:t>
            </a:r>
            <a:r>
              <a:rPr lang="en-US" sz="2600" dirty="0"/>
              <a:t>Each Incident Type has an assigned incident priority – there are 2 priorities:</a:t>
            </a:r>
          </a:p>
          <a:p>
            <a:pPr lvl="1">
              <a:spcBef>
                <a:spcPts val="415"/>
              </a:spcBef>
              <a:buFont typeface="Arial" pitchFamily="34" charset="0"/>
              <a:buChar char="•"/>
            </a:pPr>
            <a:r>
              <a:rPr lang="en-US" sz="2300" dirty="0"/>
              <a:t>  Immediate Priority Call</a:t>
            </a:r>
          </a:p>
          <a:p>
            <a:pPr lvl="1">
              <a:spcBef>
                <a:spcPts val="415"/>
              </a:spcBef>
              <a:buFont typeface="Arial" pitchFamily="34" charset="0"/>
              <a:buChar char="•"/>
            </a:pPr>
            <a:r>
              <a:rPr lang="en-US" sz="2300" dirty="0"/>
              <a:t>  Next Day Priority</a:t>
            </a:r>
          </a:p>
          <a:p>
            <a:pPr>
              <a:spcBef>
                <a:spcPts val="415"/>
              </a:spcBef>
              <a:buFont typeface="Arial" pitchFamily="34" charset="0"/>
              <a:buChar char="•"/>
            </a:pPr>
            <a:r>
              <a:rPr lang="en-US" sz="2600" dirty="0"/>
              <a:t>  The TMC operator follows the SINS protocol for calling out the RIMC: </a:t>
            </a:r>
          </a:p>
          <a:p>
            <a:pPr lvl="1">
              <a:spcBef>
                <a:spcPts val="415"/>
              </a:spcBef>
              <a:buFont typeface="Arial" pitchFamily="34" charset="0"/>
              <a:buChar char="•"/>
            </a:pPr>
            <a:r>
              <a:rPr lang="en-US" sz="2200" dirty="0"/>
              <a:t>  Immediate Priority Calls </a:t>
            </a:r>
          </a:p>
          <a:p>
            <a:pPr lvl="2">
              <a:spcBef>
                <a:spcPts val="415"/>
              </a:spcBef>
              <a:buFont typeface="Arial" pitchFamily="34" charset="0"/>
              <a:buChar char="•"/>
            </a:pPr>
            <a:r>
              <a:rPr lang="en-US" sz="2200" dirty="0"/>
              <a:t>  This requires the TMC operator to make an immediate call out to the RIMC, electrician or county maintenance </a:t>
            </a:r>
          </a:p>
          <a:p>
            <a:pPr lvl="1">
              <a:spcBef>
                <a:spcPts val="415"/>
              </a:spcBef>
              <a:buFont typeface="Arial" pitchFamily="34" charset="0"/>
              <a:buChar char="•"/>
            </a:pPr>
            <a:r>
              <a:rPr lang="en-US" sz="2200" dirty="0"/>
              <a:t>  Next day priority </a:t>
            </a:r>
          </a:p>
          <a:p>
            <a:pPr lvl="2">
              <a:spcBef>
                <a:spcPts val="415"/>
              </a:spcBef>
              <a:buFont typeface="Arial" pitchFamily="34" charset="0"/>
              <a:buChar char="•"/>
            </a:pPr>
            <a:r>
              <a:rPr lang="en-US" sz="2200" dirty="0"/>
              <a:t>  The TMC operator enters this incident in the computer data base, which is forwarded to the region to handle as soon as possible </a:t>
            </a:r>
          </a:p>
          <a:p>
            <a:pPr>
              <a:spcBef>
                <a:spcPts val="415"/>
              </a:spcBef>
            </a:pPr>
            <a:r>
              <a:rPr lang="en-US" sz="2600" dirty="0"/>
              <a:t> </a:t>
            </a:r>
          </a:p>
          <a:p>
            <a:pPr>
              <a:spcBef>
                <a:spcPts val="415"/>
              </a:spcBef>
            </a:pPr>
            <a:r>
              <a:rPr lang="en-US" sz="3000" u="sng" dirty="0"/>
              <a:t>Transition to next slide</a:t>
            </a:r>
            <a:r>
              <a:rPr lang="en-US" sz="3000" dirty="0"/>
              <a:t>:</a:t>
            </a:r>
            <a:r>
              <a:rPr lang="en-US" sz="2600" dirty="0"/>
              <a:t> Now we will get into the response protocols and responsibilities starting with the initial call</a:t>
            </a:r>
            <a:endParaRPr lang="en-US" sz="2600" u="sng"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46</a:t>
            </a:fld>
            <a:endParaRPr lang="en-US" dirty="0"/>
          </a:p>
        </p:txBody>
      </p:sp>
      <p:sp>
        <p:nvSpPr>
          <p:cNvPr id="6" name="Footer Placeholder 4">
            <a:extLst>
              <a:ext uri="{FF2B5EF4-FFF2-40B4-BE49-F238E27FC236}">
                <a16:creationId xmlns:a16="http://schemas.microsoft.com/office/drawing/2014/main" id="{E7D5C2BD-1F6B-405D-AA86-3E39CD76969A}"/>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94456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708025"/>
            <a:ext cx="4800600" cy="3600450"/>
          </a:xfrm>
        </p:spPr>
      </p:sp>
      <p:sp>
        <p:nvSpPr>
          <p:cNvPr id="3" name="Notes Placeholder 2"/>
          <p:cNvSpPr>
            <a:spLocks noGrp="1"/>
          </p:cNvSpPr>
          <p:nvPr>
            <p:ph type="body" idx="1"/>
          </p:nvPr>
        </p:nvSpPr>
        <p:spPr>
          <a:xfrm>
            <a:off x="731520" y="4560570"/>
            <a:ext cx="5852160" cy="4804535"/>
          </a:xfrm>
        </p:spPr>
        <p:txBody>
          <a:bodyPr>
            <a:normAutofit/>
          </a:bodyPr>
          <a:lstStyle/>
          <a:p>
            <a:pPr lvl="0"/>
            <a:r>
              <a:rPr lang="en-US" sz="1500" dirty="0"/>
              <a:t>Initial RIMC Call-Out</a:t>
            </a:r>
          </a:p>
          <a:p>
            <a:pPr lvl="0"/>
            <a:endParaRPr lang="en-US" sz="1000" dirty="0"/>
          </a:p>
          <a:p>
            <a:pPr>
              <a:spcBef>
                <a:spcPts val="207"/>
              </a:spcBef>
            </a:pPr>
            <a:r>
              <a:rPr lang="en-US" sz="1500" u="sng" dirty="0"/>
              <a:t>Trainer Guidance</a:t>
            </a:r>
            <a:r>
              <a:rPr lang="en-US" sz="1500" dirty="0"/>
              <a:t>:</a:t>
            </a:r>
            <a:endParaRPr lang="en-US" sz="1500" u="sng" dirty="0"/>
          </a:p>
          <a:p>
            <a:pPr>
              <a:spcBef>
                <a:spcPts val="207"/>
              </a:spcBef>
              <a:buFont typeface="Arial" pitchFamily="34" charset="0"/>
              <a:buChar char="•"/>
            </a:pPr>
            <a:r>
              <a:rPr lang="en-US" dirty="0"/>
              <a:t>  This is the beginning of the RIMC incident response process and the first of the 4 key components from the RIMC Scenario Matrix</a:t>
            </a:r>
          </a:p>
          <a:p>
            <a:pPr lvl="1">
              <a:spcBef>
                <a:spcPts val="207"/>
              </a:spcBef>
              <a:buFont typeface="Arial" pitchFamily="34" charset="0"/>
              <a:buChar char="•"/>
            </a:pPr>
            <a:r>
              <a:rPr lang="en-US" sz="1000" i="1" dirty="0"/>
              <a:t>  Evaluate/Assess</a:t>
            </a:r>
            <a:endParaRPr lang="en-US" sz="1000" dirty="0"/>
          </a:p>
          <a:p>
            <a:pPr>
              <a:spcBef>
                <a:spcPts val="207"/>
              </a:spcBef>
              <a:buFont typeface="Arial" pitchFamily="34" charset="0"/>
              <a:buChar char="•"/>
            </a:pPr>
            <a:r>
              <a:rPr lang="en-US" dirty="0"/>
              <a:t>  When an incident occurs, the</a:t>
            </a:r>
            <a:r>
              <a:rPr lang="en-US" baseline="0" dirty="0"/>
              <a:t> i</a:t>
            </a:r>
            <a:r>
              <a:rPr lang="en-US" dirty="0"/>
              <a:t>nitial call will come from the TMC to</a:t>
            </a:r>
            <a:r>
              <a:rPr lang="en-US" baseline="0" dirty="0"/>
              <a:t> the</a:t>
            </a:r>
            <a:r>
              <a:rPr lang="en-US" dirty="0"/>
              <a:t> RIMC phone</a:t>
            </a:r>
          </a:p>
          <a:p>
            <a:pPr lvl="1">
              <a:spcBef>
                <a:spcPts val="207"/>
              </a:spcBef>
              <a:buFont typeface="Arial" pitchFamily="34" charset="0"/>
              <a:buChar char="•"/>
            </a:pPr>
            <a:r>
              <a:rPr lang="en-US" sz="1000" dirty="0"/>
              <a:t>  The RIMC may choose to pick up right away, or let the call go to voice mail while they prepare to properly respond to the call </a:t>
            </a:r>
          </a:p>
          <a:p>
            <a:pPr lvl="1">
              <a:spcBef>
                <a:spcPts val="207"/>
              </a:spcBef>
              <a:buFont typeface="Arial" pitchFamily="34" charset="0"/>
              <a:buChar char="•"/>
            </a:pPr>
            <a:r>
              <a:rPr lang="en-US" sz="1000" dirty="0"/>
              <a:t>  Ideally, RIMC would have a blank copy of the RIMC log or pen and paper next to bedside  </a:t>
            </a:r>
          </a:p>
          <a:p>
            <a:pPr>
              <a:spcBef>
                <a:spcPts val="207"/>
              </a:spcBef>
            </a:pPr>
            <a:r>
              <a:rPr lang="en-US" sz="1500" u="sng" dirty="0"/>
              <a:t>Direct answer versus voice mail</a:t>
            </a:r>
          </a:p>
          <a:p>
            <a:pPr>
              <a:spcBef>
                <a:spcPts val="207"/>
              </a:spcBef>
              <a:buFont typeface="Arial" pitchFamily="34" charset="0"/>
              <a:buChar char="•"/>
            </a:pPr>
            <a:r>
              <a:rPr lang="en-US" dirty="0"/>
              <a:t>  Direct</a:t>
            </a:r>
          </a:p>
          <a:p>
            <a:pPr lvl="1">
              <a:spcBef>
                <a:spcPts val="207"/>
              </a:spcBef>
              <a:buFont typeface="Arial" pitchFamily="34" charset="0"/>
              <a:buChar char="•"/>
            </a:pPr>
            <a:r>
              <a:rPr lang="en-US" sz="1000" dirty="0"/>
              <a:t>  Immediately answer phone – be prepared to copy</a:t>
            </a:r>
          </a:p>
          <a:p>
            <a:pPr lvl="1">
              <a:spcBef>
                <a:spcPts val="207"/>
              </a:spcBef>
              <a:buFont typeface="Arial" pitchFamily="34" charset="0"/>
              <a:buChar char="•"/>
            </a:pPr>
            <a:r>
              <a:rPr lang="en-US" sz="1000" dirty="0"/>
              <a:t>  Be prepared to ask questions about the incident</a:t>
            </a:r>
          </a:p>
          <a:p>
            <a:pPr lvl="1">
              <a:spcBef>
                <a:spcPts val="207"/>
              </a:spcBef>
              <a:buFont typeface="Arial" pitchFamily="34" charset="0"/>
              <a:buChar char="•"/>
            </a:pPr>
            <a:r>
              <a:rPr lang="en-US" sz="1000" dirty="0"/>
              <a:t>  Refer to a blank RIMC log for needed information</a:t>
            </a:r>
          </a:p>
          <a:p>
            <a:pPr>
              <a:spcBef>
                <a:spcPts val="207"/>
              </a:spcBef>
              <a:buFont typeface="Arial" pitchFamily="34" charset="0"/>
              <a:buChar char="•"/>
            </a:pPr>
            <a:r>
              <a:rPr lang="en-US" dirty="0"/>
              <a:t>  Voice Mail</a:t>
            </a:r>
          </a:p>
          <a:p>
            <a:pPr lvl="1">
              <a:spcBef>
                <a:spcPts val="207"/>
              </a:spcBef>
              <a:buFont typeface="Arial" pitchFamily="34" charset="0"/>
              <a:buChar char="•"/>
            </a:pPr>
            <a:r>
              <a:rPr lang="en-US" sz="1000" dirty="0"/>
              <a:t>  Let call go to voice mail while you prepare to copy</a:t>
            </a:r>
          </a:p>
          <a:p>
            <a:pPr lvl="1">
              <a:spcBef>
                <a:spcPts val="207"/>
              </a:spcBef>
              <a:buFont typeface="Arial" pitchFamily="34" charset="0"/>
              <a:buChar char="•"/>
            </a:pPr>
            <a:r>
              <a:rPr lang="en-US" sz="1000" dirty="0"/>
              <a:t>  Call the TMC back within 15 minutes</a:t>
            </a:r>
          </a:p>
          <a:p>
            <a:pPr lvl="2">
              <a:spcBef>
                <a:spcPts val="207"/>
              </a:spcBef>
              <a:buFont typeface="Arial" pitchFamily="34" charset="0"/>
              <a:buChar char="•"/>
            </a:pPr>
            <a:r>
              <a:rPr lang="en-US" sz="1000" dirty="0"/>
              <a:t>  If TMC does not receive call back within 15 minutes, they will call you again</a:t>
            </a:r>
          </a:p>
          <a:p>
            <a:pPr lvl="1">
              <a:spcBef>
                <a:spcPts val="207"/>
              </a:spcBef>
              <a:buFont typeface="Arial" pitchFamily="34" charset="0"/>
              <a:buChar char="•"/>
            </a:pPr>
            <a:r>
              <a:rPr lang="en-US" sz="1000" dirty="0"/>
              <a:t>  Be prepared to ask questions about the incident</a:t>
            </a:r>
          </a:p>
          <a:p>
            <a:pPr lvl="1">
              <a:spcBef>
                <a:spcPts val="207"/>
              </a:spcBef>
              <a:buFont typeface="Arial" pitchFamily="34" charset="0"/>
              <a:buChar char="•"/>
            </a:pPr>
            <a:r>
              <a:rPr lang="en-US" sz="1000" dirty="0"/>
              <a:t>  Refer to a blank RIMC log for needed information</a:t>
            </a:r>
          </a:p>
          <a:p>
            <a:endParaRPr lang="en-US" sz="1000" dirty="0"/>
          </a:p>
          <a:p>
            <a:r>
              <a:rPr lang="en-US" sz="1500" u="sng" dirty="0"/>
              <a:t>Transition to next slide</a:t>
            </a:r>
            <a:r>
              <a:rPr lang="en-US" sz="1500" dirty="0"/>
              <a:t>: </a:t>
            </a:r>
            <a:r>
              <a:rPr lang="en-US" baseline="0" dirty="0"/>
              <a:t>The RIMC will</a:t>
            </a:r>
            <a:r>
              <a:rPr lang="en-US" dirty="0"/>
              <a:t> initially receive preliminary information from the TMC operators</a:t>
            </a:r>
            <a:endParaRPr lang="en-US" sz="1500" u="sng" dirty="0"/>
          </a:p>
        </p:txBody>
      </p:sp>
      <p:sp>
        <p:nvSpPr>
          <p:cNvPr id="4" name="Slide Number Placeholder 3"/>
          <p:cNvSpPr>
            <a:spLocks noGrp="1"/>
          </p:cNvSpPr>
          <p:nvPr>
            <p:ph type="sldNum" sz="quarter" idx="10"/>
          </p:nvPr>
        </p:nvSpPr>
        <p:spPr/>
        <p:txBody>
          <a:bodyPr/>
          <a:lstStyle/>
          <a:p>
            <a:fld id="{45DC3B2E-9196-4854-8642-DD460FF45E30}" type="slidenum">
              <a:rPr lang="en-US" smtClean="0"/>
              <a:pPr/>
              <a:t>47</a:t>
            </a:fld>
            <a:endParaRPr lang="en-US" dirty="0"/>
          </a:p>
        </p:txBody>
      </p:sp>
      <p:sp>
        <p:nvSpPr>
          <p:cNvPr id="6" name="Footer Placeholder 4">
            <a:extLst>
              <a:ext uri="{FF2B5EF4-FFF2-40B4-BE49-F238E27FC236}">
                <a16:creationId xmlns:a16="http://schemas.microsoft.com/office/drawing/2014/main" id="{7746CAA3-74C1-4A94-BFE5-4E9D1F0EAFE9}"/>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6042335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85807"/>
            <a:ext cx="5852160" cy="4800600"/>
          </a:xfrm>
        </p:spPr>
        <p:txBody>
          <a:bodyPr>
            <a:normAutofit/>
          </a:bodyPr>
          <a:lstStyle/>
          <a:p>
            <a:pPr>
              <a:spcBef>
                <a:spcPts val="415"/>
              </a:spcBef>
            </a:pPr>
            <a:r>
              <a:rPr lang="en-US" sz="1500" dirty="0"/>
              <a:t>TMC Initial Preliminary Information to RIMC</a:t>
            </a:r>
          </a:p>
          <a:p>
            <a:pPr>
              <a:spcBef>
                <a:spcPts val="415"/>
              </a:spcBef>
            </a:pPr>
            <a:endParaRPr lang="en-US" dirty="0"/>
          </a:p>
          <a:p>
            <a:pPr>
              <a:spcBef>
                <a:spcPts val="415"/>
              </a:spcBef>
            </a:pPr>
            <a:r>
              <a:rPr lang="en-US" sz="1500" u="sng" dirty="0"/>
              <a:t>Trainer Guidance</a:t>
            </a:r>
            <a:r>
              <a:rPr lang="en-US" sz="1500" dirty="0"/>
              <a:t>:</a:t>
            </a:r>
          </a:p>
          <a:p>
            <a:pPr marL="0" lvl="1">
              <a:spcBef>
                <a:spcPts val="415"/>
              </a:spcBef>
              <a:buFont typeface="Arial" pitchFamily="34" charset="0"/>
              <a:buChar char="•"/>
            </a:pPr>
            <a:r>
              <a:rPr lang="en-US" dirty="0"/>
              <a:t>  Not all callers/agencies will provide the TMC operator the above information</a:t>
            </a:r>
          </a:p>
          <a:p>
            <a:pPr>
              <a:spcBef>
                <a:spcPts val="415"/>
              </a:spcBef>
              <a:buFont typeface="Arial" pitchFamily="34" charset="0"/>
              <a:buChar char="•"/>
            </a:pPr>
            <a:r>
              <a:rPr lang="en-US" dirty="0"/>
              <a:t>  RIMC may not get all information needed initially from TMC operator, i.e. on-scene contact information</a:t>
            </a:r>
          </a:p>
          <a:p>
            <a:pPr>
              <a:spcBef>
                <a:spcPts val="415"/>
              </a:spcBef>
              <a:buFont typeface="Arial" pitchFamily="34" charset="0"/>
              <a:buChar char="•"/>
            </a:pPr>
            <a:endParaRPr lang="en-US" dirty="0"/>
          </a:p>
          <a:p>
            <a:pPr>
              <a:spcBef>
                <a:spcPts val="415"/>
              </a:spcBef>
            </a:pPr>
            <a:r>
              <a:rPr lang="en-US" b="1" dirty="0"/>
              <a:t>NOTE:</a:t>
            </a:r>
          </a:p>
          <a:p>
            <a:pPr>
              <a:spcBef>
                <a:spcPts val="415"/>
              </a:spcBef>
              <a:buFont typeface="Arial" pitchFamily="34" charset="0"/>
              <a:buChar char="•"/>
            </a:pPr>
            <a:r>
              <a:rPr lang="en-US" dirty="0"/>
              <a:t>  All control room phone lines are recorded</a:t>
            </a:r>
          </a:p>
          <a:p>
            <a:pPr>
              <a:spcBef>
                <a:spcPts val="415"/>
              </a:spcBef>
              <a:buFont typeface="Arial" pitchFamily="34" charset="0"/>
              <a:buChar char="•"/>
            </a:pPr>
            <a:r>
              <a:rPr lang="en-US" dirty="0"/>
              <a:t>  Random quality assurance checks are done regularly</a:t>
            </a:r>
          </a:p>
          <a:p>
            <a:pPr>
              <a:spcBef>
                <a:spcPts val="415"/>
              </a:spcBef>
              <a:buFont typeface="Arial" pitchFamily="34" charset="0"/>
              <a:buChar char="•"/>
            </a:pPr>
            <a:r>
              <a:rPr lang="en-US" dirty="0"/>
              <a:t>  Lines are subject to open record law</a:t>
            </a:r>
          </a:p>
          <a:p>
            <a:pPr>
              <a:spcBef>
                <a:spcPts val="415"/>
              </a:spcBef>
            </a:pPr>
            <a:endParaRPr lang="en-US" dirty="0"/>
          </a:p>
          <a:p>
            <a:pPr>
              <a:spcBef>
                <a:spcPts val="415"/>
              </a:spcBef>
            </a:pPr>
            <a:r>
              <a:rPr lang="en-US" sz="1500" u="sng" dirty="0"/>
              <a:t>Transition to next slide</a:t>
            </a:r>
            <a:r>
              <a:rPr lang="en-US" sz="1500" dirty="0"/>
              <a:t>: </a:t>
            </a:r>
            <a:r>
              <a:rPr lang="en-US" dirty="0"/>
              <a:t>How to contact the on-scene person?</a:t>
            </a:r>
            <a:endParaRPr lang="en-US" u="sng" dirty="0"/>
          </a:p>
          <a:p>
            <a:pPr>
              <a:spcBef>
                <a:spcPts val="415"/>
              </a:spcBef>
            </a:pPr>
            <a:endParaRPr lang="en-US" dirty="0"/>
          </a:p>
        </p:txBody>
      </p:sp>
      <p:sp>
        <p:nvSpPr>
          <p:cNvPr id="4" name="Slide Number Placeholder 3"/>
          <p:cNvSpPr>
            <a:spLocks noGrp="1"/>
          </p:cNvSpPr>
          <p:nvPr>
            <p:ph type="sldNum" sz="quarter" idx="10"/>
          </p:nvPr>
        </p:nvSpPr>
        <p:spPr/>
        <p:txBody>
          <a:bodyPr/>
          <a:lstStyle/>
          <a:p>
            <a:pPr>
              <a:defRPr/>
            </a:pPr>
            <a:fld id="{0F9A1AD7-B34C-43DA-A148-3D06586C08C4}" type="slidenum">
              <a:rPr lang="en-US" smtClean="0"/>
              <a:pPr>
                <a:defRPr/>
              </a:pPr>
              <a:t>48</a:t>
            </a:fld>
            <a:endParaRPr lang="en-US" dirty="0"/>
          </a:p>
        </p:txBody>
      </p:sp>
      <p:sp>
        <p:nvSpPr>
          <p:cNvPr id="6" name="Footer Placeholder 4">
            <a:extLst>
              <a:ext uri="{FF2B5EF4-FFF2-40B4-BE49-F238E27FC236}">
                <a16:creationId xmlns:a16="http://schemas.microsoft.com/office/drawing/2014/main" id="{2153F55C-1AE8-411E-8C57-A82C17264086}"/>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4067857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sz="1500" dirty="0"/>
              <a:t>Establishing On-Scene Contact</a:t>
            </a:r>
          </a:p>
          <a:p>
            <a:pPr defTabSz="948507">
              <a:defRPr/>
            </a:pPr>
            <a:endParaRPr lang="en-US" dirty="0"/>
          </a:p>
          <a:p>
            <a:pPr defTabSz="948507">
              <a:spcBef>
                <a:spcPts val="415"/>
              </a:spcBef>
              <a:defRPr/>
            </a:pPr>
            <a:r>
              <a:rPr lang="en-US" sz="1500" u="sng" dirty="0"/>
              <a:t>Trainer Guidance</a:t>
            </a:r>
            <a:r>
              <a:rPr lang="en-US" sz="1500" dirty="0"/>
              <a:t>:</a:t>
            </a:r>
            <a:endParaRPr lang="en-US" sz="1500" u="sng" dirty="0"/>
          </a:p>
          <a:p>
            <a:pPr>
              <a:spcBef>
                <a:spcPts val="415"/>
              </a:spcBef>
              <a:buFont typeface="Arial" pitchFamily="34" charset="0"/>
              <a:buChar char="•"/>
            </a:pPr>
            <a:r>
              <a:rPr lang="en-US" dirty="0"/>
              <a:t>  RIMC will need to make a call to the initial caller, usually dispatch</a:t>
            </a:r>
          </a:p>
          <a:p>
            <a:pPr>
              <a:spcBef>
                <a:spcPts val="415"/>
              </a:spcBef>
              <a:buFont typeface="Arial" pitchFamily="34" charset="0"/>
              <a:buChar char="•"/>
            </a:pPr>
            <a:r>
              <a:rPr lang="en-US" dirty="0"/>
              <a:t>  Refer to a blank RIMC log and cover the needed information</a:t>
            </a:r>
          </a:p>
          <a:p>
            <a:pPr>
              <a:spcBef>
                <a:spcPts val="415"/>
              </a:spcBef>
              <a:defRPr/>
            </a:pPr>
            <a:r>
              <a:rPr lang="en-US" b="1" dirty="0"/>
              <a:t>REMINDER:  </a:t>
            </a:r>
          </a:p>
          <a:p>
            <a:pPr>
              <a:spcBef>
                <a:spcPts val="415"/>
              </a:spcBef>
              <a:buFont typeface="Arial" pitchFamily="34" charset="0"/>
              <a:buChar char="•"/>
              <a:defRPr/>
            </a:pPr>
            <a:r>
              <a:rPr lang="en-US" dirty="0"/>
              <a:t>  Do not use acronyms – your contact may not know what a RIMC is</a:t>
            </a:r>
          </a:p>
          <a:p>
            <a:pPr>
              <a:spcBef>
                <a:spcPts val="415"/>
              </a:spcBef>
              <a:buFont typeface="Arial" pitchFamily="34" charset="0"/>
              <a:buChar char="•"/>
            </a:pPr>
            <a:r>
              <a:rPr lang="en-US" dirty="0"/>
              <a:t>  Identify yourself as a Wisconsin Department of Transportation representative, not a RIMC</a:t>
            </a:r>
          </a:p>
          <a:p>
            <a:pPr>
              <a:spcBef>
                <a:spcPts val="415"/>
              </a:spcBef>
            </a:pPr>
            <a:r>
              <a:rPr lang="en-US" dirty="0"/>
              <a:t> </a:t>
            </a:r>
          </a:p>
          <a:p>
            <a:r>
              <a:rPr lang="en-US" sz="1500" u="sng" dirty="0"/>
              <a:t>Transition to next slide</a:t>
            </a:r>
            <a:r>
              <a:rPr lang="en-US" sz="1500" dirty="0"/>
              <a:t>:  </a:t>
            </a:r>
            <a:r>
              <a:rPr lang="en-US" dirty="0"/>
              <a:t>As a special note…</a:t>
            </a:r>
            <a:endParaRPr lang="en-US" u="sng" dirty="0"/>
          </a:p>
          <a:p>
            <a:pPr defTabSz="948507">
              <a:buFont typeface="Arial" pitchFamily="34" charset="0"/>
              <a:buChar char="•"/>
              <a:defRPr/>
            </a:pPr>
            <a:endParaRPr lang="en-US" b="1" dirty="0"/>
          </a:p>
          <a:p>
            <a:endParaRPr lang="en-US"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49</a:t>
            </a:fld>
            <a:endParaRPr lang="en-US" dirty="0"/>
          </a:p>
        </p:txBody>
      </p:sp>
      <p:sp>
        <p:nvSpPr>
          <p:cNvPr id="6" name="Footer Placeholder 4">
            <a:extLst>
              <a:ext uri="{FF2B5EF4-FFF2-40B4-BE49-F238E27FC236}">
                <a16:creationId xmlns:a16="http://schemas.microsoft.com/office/drawing/2014/main" id="{A5CA094B-A1AE-48D9-B606-B98E664F95D2}"/>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82519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SINP Process </a:t>
            </a:r>
          </a:p>
          <a:p>
            <a:pPr>
              <a:spcBef>
                <a:spcPts val="415"/>
              </a:spcBef>
            </a:pPr>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One such example: Pre-SINP, each State Patrol dispatch center was provided an on-call list of electricians so dispatch could make 24/7 call outs for service.  This process made documentation and accountability difficult for DTSD.</a:t>
            </a:r>
          </a:p>
          <a:p>
            <a:pPr>
              <a:spcBef>
                <a:spcPts val="415"/>
              </a:spcBef>
              <a:buFont typeface="Arial" pitchFamily="34" charset="0"/>
              <a:buChar char="•"/>
            </a:pPr>
            <a:r>
              <a:rPr lang="en-US" dirty="0"/>
              <a:t>  Now, because of the SINP, we can capture the type of incidents electricians respond to.  </a:t>
            </a:r>
          </a:p>
          <a:p>
            <a:pPr>
              <a:spcBef>
                <a:spcPts val="415"/>
              </a:spcBef>
              <a:buFont typeface="Arial" pitchFamily="34" charset="0"/>
              <a:buChar char="•"/>
            </a:pPr>
            <a:r>
              <a:rPr lang="en-US" dirty="0"/>
              <a:t>  We can also capture the duration and type of incidents RIMCs respond to, which allows for after action reviews and documentation of best practices.</a:t>
            </a:r>
          </a:p>
          <a:p>
            <a:pPr>
              <a:spcBef>
                <a:spcPts val="415"/>
              </a:spcBef>
            </a:pPr>
            <a:r>
              <a:rPr lang="en-US" i="1" dirty="0"/>
              <a:t>  </a:t>
            </a:r>
            <a:endParaRPr lang="en-US" dirty="0"/>
          </a:p>
          <a:p>
            <a:pPr defTabSz="948507">
              <a:spcBef>
                <a:spcPts val="415"/>
              </a:spcBef>
              <a:defRPr/>
            </a:pPr>
            <a:r>
              <a:rPr lang="en-US" sz="1500" u="sng" dirty="0"/>
              <a:t>Transition to next slide</a:t>
            </a:r>
            <a:r>
              <a:rPr lang="en-US" sz="1500" dirty="0"/>
              <a:t>: </a:t>
            </a:r>
            <a:r>
              <a:rPr lang="en-US" dirty="0"/>
              <a:t>Let’s look at the RIMC’s role in the SINP</a:t>
            </a:r>
            <a:endParaRPr lang="en-US" b="0" dirty="0"/>
          </a:p>
          <a:p>
            <a:pPr>
              <a:spcBef>
                <a:spcPts val="415"/>
              </a:spcBef>
            </a:pPr>
            <a:endParaRPr lang="en-US"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5</a:t>
            </a:fld>
            <a:endParaRPr lang="en-US" dirty="0"/>
          </a:p>
        </p:txBody>
      </p:sp>
      <p:sp>
        <p:nvSpPr>
          <p:cNvPr id="6" name="Footer Placeholder 4">
            <a:extLst>
              <a:ext uri="{FF2B5EF4-FFF2-40B4-BE49-F238E27FC236}">
                <a16:creationId xmlns:a16="http://schemas.microsoft.com/office/drawing/2014/main" id="{F42DC305-D307-475E-91A2-8FF043330460}"/>
              </a:ext>
            </a:extLst>
          </p:cNvPr>
          <p:cNvSpPr>
            <a:spLocks noGrp="1"/>
          </p:cNvSpPr>
          <p:nvPr>
            <p:ph type="ftr" sz="quarter" idx="4"/>
          </p:nvPr>
        </p:nvSpPr>
        <p:spPr>
          <a:xfrm>
            <a:off x="0" y="8971613"/>
            <a:ext cx="3169920" cy="480060"/>
          </a:xfrm>
        </p:spPr>
        <p:txBody>
          <a:bodyPr/>
          <a:lstStyle/>
          <a:p>
            <a:r>
              <a:rPr lang="en-US" dirty="0"/>
              <a:t>Version 1.2, Revised April 2018</a:t>
            </a:r>
          </a:p>
        </p:txBody>
      </p:sp>
    </p:spTree>
    <p:extLst>
      <p:ext uri="{BB962C8B-B14F-4D97-AF65-F5344CB8AC3E}">
        <p14:creationId xmlns:p14="http://schemas.microsoft.com/office/powerpoint/2010/main" val="9508177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spcBef>
                <a:spcPts val="415"/>
              </a:spcBef>
              <a:defRPr/>
            </a:pPr>
            <a:r>
              <a:rPr lang="en-US" sz="1500" dirty="0"/>
              <a:t>On-Scene Contact: Special Note</a:t>
            </a:r>
          </a:p>
          <a:p>
            <a:pPr defTabSz="948507">
              <a:spcBef>
                <a:spcPts val="415"/>
              </a:spcBef>
              <a:defRPr/>
            </a:pPr>
            <a:endParaRPr lang="en-US" dirty="0"/>
          </a:p>
          <a:p>
            <a:pPr defTabSz="948507">
              <a:spcBef>
                <a:spcPts val="415"/>
              </a:spcBef>
              <a:defRPr/>
            </a:pPr>
            <a:r>
              <a:rPr lang="en-US" sz="1500" u="sng" dirty="0"/>
              <a:t>Trainer Guidance</a:t>
            </a:r>
            <a:r>
              <a:rPr lang="en-US" sz="1500" dirty="0"/>
              <a:t>:</a:t>
            </a:r>
            <a:endParaRPr lang="en-US" sz="1500" u="sng" dirty="0"/>
          </a:p>
          <a:p>
            <a:pPr>
              <a:spcBef>
                <a:spcPts val="415"/>
              </a:spcBef>
              <a:buFont typeface="Arial" pitchFamily="34" charset="0"/>
              <a:buChar char="•"/>
              <a:defRPr/>
            </a:pPr>
            <a:r>
              <a:rPr lang="en-US" dirty="0"/>
              <a:t>  Some law enforcement agencies do not provide phones for their officers</a:t>
            </a:r>
          </a:p>
          <a:p>
            <a:pPr>
              <a:spcBef>
                <a:spcPts val="415"/>
              </a:spcBef>
              <a:buFont typeface="Arial" pitchFamily="34" charset="0"/>
              <a:buChar char="•"/>
            </a:pPr>
            <a:r>
              <a:rPr lang="en-US" dirty="0"/>
              <a:t>  Often law enforcement can’t/won’t take a call until they have the scene stable and secure</a:t>
            </a:r>
          </a:p>
          <a:p>
            <a:pPr>
              <a:spcBef>
                <a:spcPts val="415"/>
              </a:spcBef>
            </a:pPr>
            <a:endParaRPr lang="en-US" dirty="0"/>
          </a:p>
          <a:p>
            <a:pPr defTabSz="948507">
              <a:spcBef>
                <a:spcPts val="415"/>
              </a:spcBef>
              <a:defRPr/>
            </a:pPr>
            <a:r>
              <a:rPr lang="en-US" sz="1500" u="sng" dirty="0"/>
              <a:t>Transition to next slide</a:t>
            </a:r>
            <a:r>
              <a:rPr lang="en-US" sz="1500" dirty="0"/>
              <a:t>:  </a:t>
            </a:r>
            <a:r>
              <a:rPr lang="en-US" dirty="0"/>
              <a:t>On-scene contact communication</a:t>
            </a:r>
            <a:endParaRPr lang="en-US" u="sng" dirty="0"/>
          </a:p>
          <a:p>
            <a:pPr defTabSz="948507">
              <a:spcBef>
                <a:spcPts val="415"/>
              </a:spcBef>
              <a:buFont typeface="Arial" pitchFamily="34" charset="0"/>
              <a:buChar char="•"/>
              <a:defRPr/>
            </a:pPr>
            <a:endParaRPr lang="en-US" b="1" dirty="0"/>
          </a:p>
          <a:p>
            <a:pPr defTabSz="948507">
              <a:spcBef>
                <a:spcPts val="415"/>
              </a:spcBef>
              <a:buFont typeface="Arial" pitchFamily="34" charset="0"/>
              <a:buChar char="•"/>
              <a:defRPr/>
            </a:pPr>
            <a:endParaRPr lang="en-US" b="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50</a:t>
            </a:fld>
            <a:endParaRPr lang="en-US" dirty="0"/>
          </a:p>
        </p:txBody>
      </p:sp>
      <p:sp>
        <p:nvSpPr>
          <p:cNvPr id="6" name="Footer Placeholder 4">
            <a:extLst>
              <a:ext uri="{FF2B5EF4-FFF2-40B4-BE49-F238E27FC236}">
                <a16:creationId xmlns:a16="http://schemas.microsoft.com/office/drawing/2014/main" id="{8F52BAD2-D0B5-42DC-8448-4CB22A810FFE}"/>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874093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On-Scene Contact Communication </a:t>
            </a:r>
          </a:p>
          <a:p>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RIMC will evaluate and determine how to respond to the incident</a:t>
            </a:r>
          </a:p>
          <a:p>
            <a:pPr lvl="1">
              <a:spcBef>
                <a:spcPts val="415"/>
              </a:spcBef>
              <a:buFont typeface="Arial" pitchFamily="34" charset="0"/>
              <a:buChar char="•"/>
            </a:pPr>
            <a:r>
              <a:rPr lang="en-US" sz="1000" dirty="0"/>
              <a:t>  If on-scene contact requests field response, RIMC shall go out and coordinate with the on-scene person</a:t>
            </a:r>
          </a:p>
          <a:p>
            <a:pPr lvl="2">
              <a:spcBef>
                <a:spcPts val="415"/>
              </a:spcBef>
              <a:buFont typeface="Arial" pitchFamily="34" charset="0"/>
              <a:buChar char="•"/>
            </a:pPr>
            <a:r>
              <a:rPr lang="en-US" sz="1000" dirty="0"/>
              <a:t>  Ask where to meet</a:t>
            </a:r>
          </a:p>
          <a:p>
            <a:pPr lvl="2">
              <a:spcBef>
                <a:spcPts val="415"/>
              </a:spcBef>
              <a:buFont typeface="Arial" pitchFamily="34" charset="0"/>
              <a:buChar char="•"/>
            </a:pPr>
            <a:r>
              <a:rPr lang="en-US" sz="1000" dirty="0"/>
              <a:t>  Ask how to approach the scene</a:t>
            </a:r>
          </a:p>
          <a:p>
            <a:pPr lvl="2">
              <a:spcBef>
                <a:spcPts val="415"/>
              </a:spcBef>
              <a:buFont typeface="Arial" pitchFamily="34" charset="0"/>
              <a:buChar char="•"/>
            </a:pPr>
            <a:r>
              <a:rPr lang="en-US" sz="1000" dirty="0"/>
              <a:t>  Provide an estimated time of arrival (ETA)</a:t>
            </a:r>
          </a:p>
          <a:p>
            <a:pPr>
              <a:spcBef>
                <a:spcPts val="415"/>
              </a:spcBef>
              <a:buFont typeface="Arial" pitchFamily="34" charset="0"/>
              <a:buChar char="•"/>
            </a:pPr>
            <a:r>
              <a:rPr lang="en-US" dirty="0"/>
              <a:t>  Once the on-scene contact is established and the scope of the incident and needed resources are determined 	</a:t>
            </a:r>
          </a:p>
          <a:p>
            <a:pPr lvl="1">
              <a:spcBef>
                <a:spcPts val="415"/>
              </a:spcBef>
              <a:buFont typeface="Arial" pitchFamily="34" charset="0"/>
              <a:buChar char="•"/>
            </a:pPr>
            <a:r>
              <a:rPr lang="en-US" sz="1000" dirty="0"/>
              <a:t>  The RIMC may need to contact the county highway department for additional resources</a:t>
            </a:r>
          </a:p>
          <a:p>
            <a:pPr lvl="1">
              <a:spcBef>
                <a:spcPts val="415"/>
              </a:spcBef>
              <a:buFont typeface="Arial" pitchFamily="34" charset="0"/>
              <a:buChar char="•"/>
            </a:pPr>
            <a:r>
              <a:rPr lang="en-US" sz="1000" dirty="0"/>
              <a:t>  The RIMC needs to determine if the incident meets the criteria for RDO notification of a Significant Incident</a:t>
            </a:r>
            <a:endParaRPr lang="en-US" u="sng" dirty="0"/>
          </a:p>
          <a:p>
            <a:pPr>
              <a:spcBef>
                <a:spcPts val="622"/>
              </a:spcBef>
            </a:pPr>
            <a:r>
              <a:rPr lang="en-US" sz="1500" u="sng" dirty="0"/>
              <a:t>Transition to next slide</a:t>
            </a:r>
            <a:r>
              <a:rPr lang="en-US" sz="1500" dirty="0"/>
              <a:t>: </a:t>
            </a:r>
            <a:r>
              <a:rPr lang="en-US" dirty="0"/>
              <a:t>Next slides will discuss the contact of the county highway and the RDO Significant Incident Notification criteria</a:t>
            </a:r>
          </a:p>
          <a:p>
            <a:pPr>
              <a:spcBef>
                <a:spcPts val="622"/>
              </a:spcBef>
            </a:pPr>
            <a:r>
              <a:rPr lang="en-US" sz="1500" u="sng" dirty="0"/>
              <a:t>Trainer handouts</a:t>
            </a:r>
            <a:r>
              <a:rPr lang="en-US" sz="1500" dirty="0"/>
              <a:t>:</a:t>
            </a:r>
          </a:p>
          <a:p>
            <a:pPr lvl="0"/>
            <a:r>
              <a:rPr lang="en-US" dirty="0"/>
              <a:t>Administrator Office Notification Guidelines (RDO Notification of Significant Incident)</a:t>
            </a:r>
          </a:p>
        </p:txBody>
      </p:sp>
      <p:sp>
        <p:nvSpPr>
          <p:cNvPr id="4" name="Slide Number Placeholder 3"/>
          <p:cNvSpPr>
            <a:spLocks noGrp="1"/>
          </p:cNvSpPr>
          <p:nvPr>
            <p:ph type="sldNum" sz="quarter" idx="10"/>
          </p:nvPr>
        </p:nvSpPr>
        <p:spPr/>
        <p:txBody>
          <a:bodyPr/>
          <a:lstStyle/>
          <a:p>
            <a:fld id="{D882A2D6-A34F-4148-8218-0C0C51A655F1}" type="slidenum">
              <a:rPr lang="en-US" smtClean="0"/>
              <a:pPr/>
              <a:t>51</a:t>
            </a:fld>
            <a:endParaRPr lang="en-US" dirty="0"/>
          </a:p>
        </p:txBody>
      </p:sp>
      <p:sp>
        <p:nvSpPr>
          <p:cNvPr id="6" name="Footer Placeholder 4">
            <a:extLst>
              <a:ext uri="{FF2B5EF4-FFF2-40B4-BE49-F238E27FC236}">
                <a16:creationId xmlns:a16="http://schemas.microsoft.com/office/drawing/2014/main" id="{7427DE5E-AB1B-42B9-BC18-CA29A7B265DF}"/>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2109009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spcBef>
                <a:spcPts val="415"/>
              </a:spcBef>
              <a:defRPr/>
            </a:pPr>
            <a:r>
              <a:rPr lang="en-US" sz="1500" dirty="0"/>
              <a:t>Contacting County Highway Department</a:t>
            </a:r>
          </a:p>
          <a:p>
            <a:pPr defTabSz="948507">
              <a:spcBef>
                <a:spcPts val="415"/>
              </a:spcBef>
              <a:defRPr/>
            </a:pPr>
            <a:endParaRPr lang="en-US" dirty="0"/>
          </a:p>
          <a:p>
            <a:pPr defTabSz="948507">
              <a:spcBef>
                <a:spcPts val="415"/>
              </a:spcBef>
              <a:defRPr/>
            </a:pPr>
            <a:r>
              <a:rPr lang="en-US" sz="1500" u="sng" dirty="0"/>
              <a:t>Trainer Guidance</a:t>
            </a:r>
            <a:r>
              <a:rPr lang="en-US" sz="1500" dirty="0"/>
              <a:t>:</a:t>
            </a:r>
          </a:p>
          <a:p>
            <a:pPr defTabSz="948507">
              <a:spcBef>
                <a:spcPts val="415"/>
              </a:spcBef>
              <a:buFont typeface="Arial" pitchFamily="34" charset="0"/>
              <a:buChar char="•"/>
              <a:defRPr/>
            </a:pPr>
            <a:r>
              <a:rPr lang="en-US" dirty="0"/>
              <a:t>  To contact the county highway department after hours, use above guidance</a:t>
            </a:r>
          </a:p>
          <a:p>
            <a:pPr>
              <a:spcBef>
                <a:spcPts val="415"/>
              </a:spcBef>
              <a:buFont typeface="Arial" pitchFamily="34" charset="0"/>
              <a:buChar char="•"/>
            </a:pPr>
            <a:r>
              <a:rPr lang="en-US" dirty="0"/>
              <a:t>   Identify and coordinate with county highway for resources such as:</a:t>
            </a:r>
          </a:p>
          <a:p>
            <a:pPr lvl="1">
              <a:spcBef>
                <a:spcPts val="415"/>
              </a:spcBef>
              <a:buFont typeface="Arial" pitchFamily="34" charset="0"/>
              <a:buChar char="•"/>
            </a:pPr>
            <a:r>
              <a:rPr lang="en-US" dirty="0"/>
              <a:t>  Flagging, signs, county highway department’s resources, plowing, etc.  </a:t>
            </a:r>
          </a:p>
          <a:p>
            <a:pPr defTabSz="948507">
              <a:spcBef>
                <a:spcPts val="415"/>
              </a:spcBef>
              <a:defRPr/>
            </a:pPr>
            <a:endParaRPr lang="en-US" sz="1500" u="sng" dirty="0"/>
          </a:p>
          <a:p>
            <a:pPr>
              <a:spcBef>
                <a:spcPts val="415"/>
              </a:spcBef>
              <a:defRPr/>
            </a:pPr>
            <a:r>
              <a:rPr lang="en-US" sz="1500" u="sng" dirty="0"/>
              <a:t>Transition to next slide</a:t>
            </a:r>
            <a:r>
              <a:rPr lang="en-US" sz="1500" dirty="0"/>
              <a:t>:  </a:t>
            </a:r>
            <a:r>
              <a:rPr lang="en-US" dirty="0"/>
              <a:t>Now let’s look at process and criteria for an RDO notification of a Significant Incident</a:t>
            </a:r>
            <a:endParaRPr lang="en-US" sz="1500" u="sng" dirty="0"/>
          </a:p>
          <a:p>
            <a:pPr defTabSz="948507">
              <a:spcBef>
                <a:spcPts val="415"/>
              </a:spcBef>
              <a:defRPr/>
            </a:pPr>
            <a:endParaRPr lang="en-US" b="1" dirty="0"/>
          </a:p>
          <a:p>
            <a:pPr>
              <a:spcBef>
                <a:spcPts val="415"/>
              </a:spcBef>
            </a:pPr>
            <a:endParaRPr lang="en-US"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52</a:t>
            </a:fld>
            <a:endParaRPr lang="en-US" dirty="0"/>
          </a:p>
        </p:txBody>
      </p:sp>
      <p:sp>
        <p:nvSpPr>
          <p:cNvPr id="6" name="Footer Placeholder 4">
            <a:extLst>
              <a:ext uri="{FF2B5EF4-FFF2-40B4-BE49-F238E27FC236}">
                <a16:creationId xmlns:a16="http://schemas.microsoft.com/office/drawing/2014/main" id="{CCCF5292-86A8-4DA0-97FD-491A1D80C146}"/>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9623650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spcBef>
                <a:spcPts val="415"/>
              </a:spcBef>
              <a:defRPr/>
            </a:pPr>
            <a:r>
              <a:rPr lang="en-US" sz="1500" dirty="0"/>
              <a:t>RDO Notification for Significant Incidents</a:t>
            </a:r>
          </a:p>
          <a:p>
            <a:pPr defTabSz="948507">
              <a:spcBef>
                <a:spcPts val="415"/>
              </a:spcBef>
              <a:defRPr/>
            </a:pPr>
            <a:endParaRPr lang="en-US" dirty="0"/>
          </a:p>
          <a:p>
            <a:pPr defTabSz="948507">
              <a:spcBef>
                <a:spcPts val="415"/>
              </a:spcBef>
              <a:defRPr/>
            </a:pPr>
            <a:r>
              <a:rPr lang="en-US" sz="1500" u="sng" dirty="0"/>
              <a:t>Trainer Guidance</a:t>
            </a:r>
            <a:r>
              <a:rPr lang="en-US" sz="1500" dirty="0"/>
              <a:t>:</a:t>
            </a:r>
            <a:endParaRPr lang="en-US" sz="1500" u="sng" dirty="0"/>
          </a:p>
          <a:p>
            <a:pPr defTabSz="948507">
              <a:spcBef>
                <a:spcPts val="415"/>
              </a:spcBef>
              <a:buFont typeface="Arial" pitchFamily="34" charset="0"/>
              <a:buChar char="•"/>
              <a:defRPr/>
            </a:pPr>
            <a:r>
              <a:rPr lang="en-US" dirty="0"/>
              <a:t>  Criteria for RDO notification are found in the document called Administrator Office Notification Guidelines  </a:t>
            </a:r>
          </a:p>
          <a:p>
            <a:pPr defTabSz="948507">
              <a:spcBef>
                <a:spcPts val="415"/>
              </a:spcBef>
              <a:buFont typeface="Arial" pitchFamily="34" charset="0"/>
              <a:buChar char="•"/>
              <a:defRPr/>
            </a:pPr>
            <a:r>
              <a:rPr lang="en-US" dirty="0"/>
              <a:t>  Refer RIMC to Administrator Office Notification Guidelines in RIMC Field Guide and review the criteria</a:t>
            </a:r>
          </a:p>
          <a:p>
            <a:pPr defTabSz="948507">
              <a:spcBef>
                <a:spcPts val="415"/>
              </a:spcBef>
              <a:defRPr/>
            </a:pPr>
            <a:endParaRPr lang="en-US" dirty="0"/>
          </a:p>
          <a:p>
            <a:pPr defTabSz="948507">
              <a:spcBef>
                <a:spcPts val="415"/>
              </a:spcBef>
              <a:defRPr/>
            </a:pPr>
            <a:r>
              <a:rPr lang="en-US" sz="1500" u="sng" dirty="0"/>
              <a:t>Transition to next slide</a:t>
            </a:r>
            <a:r>
              <a:rPr lang="en-US" sz="1500" dirty="0"/>
              <a:t>: </a:t>
            </a:r>
            <a:r>
              <a:rPr lang="en-US" dirty="0"/>
              <a:t>Next is a picture of the guidelines, let’s look at the criteria in the notification document in the RIMC Field Guide</a:t>
            </a:r>
          </a:p>
          <a:p>
            <a:pPr lvl="1">
              <a:spcBef>
                <a:spcPts val="415"/>
              </a:spcBef>
            </a:pPr>
            <a:endParaRPr lang="en-US" dirty="0"/>
          </a:p>
          <a:p>
            <a:pPr defTabSz="966476">
              <a:spcBef>
                <a:spcPts val="415"/>
              </a:spcBef>
            </a:pPr>
            <a:endParaRPr lang="en-US" i="0" dirty="0"/>
          </a:p>
          <a:p>
            <a:endParaRPr lang="en-US" dirty="0"/>
          </a:p>
        </p:txBody>
      </p:sp>
      <p:sp>
        <p:nvSpPr>
          <p:cNvPr id="4" name="Slide Number Placeholder 3"/>
          <p:cNvSpPr>
            <a:spLocks noGrp="1"/>
          </p:cNvSpPr>
          <p:nvPr>
            <p:ph type="sldNum" sz="quarter" idx="10"/>
          </p:nvPr>
        </p:nvSpPr>
        <p:spPr/>
        <p:txBody>
          <a:bodyPr/>
          <a:lstStyle/>
          <a:p>
            <a:fld id="{45DC3B2E-9196-4854-8642-DD460FF45E30}" type="slidenum">
              <a:rPr lang="en-US" smtClean="0"/>
              <a:pPr/>
              <a:t>53</a:t>
            </a:fld>
            <a:endParaRPr lang="en-US" dirty="0"/>
          </a:p>
        </p:txBody>
      </p:sp>
      <p:sp>
        <p:nvSpPr>
          <p:cNvPr id="6" name="Footer Placeholder 4">
            <a:extLst>
              <a:ext uri="{FF2B5EF4-FFF2-40B4-BE49-F238E27FC236}">
                <a16:creationId xmlns:a16="http://schemas.microsoft.com/office/drawing/2014/main" id="{85633F1F-A94C-4FCD-A2CD-B6B516A5A4DA}"/>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726595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Significant Incident Criteria for RDO Notification: Administrator Office Notification Guidelines</a:t>
            </a:r>
          </a:p>
          <a:p>
            <a:pPr>
              <a:spcBef>
                <a:spcPts val="415"/>
              </a:spcBef>
            </a:pPr>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The criteria are a list of minimum thresholds and should not be considered all inclusive</a:t>
            </a:r>
          </a:p>
          <a:p>
            <a:pPr>
              <a:spcBef>
                <a:spcPts val="415"/>
              </a:spcBef>
              <a:buFont typeface="Arial" pitchFamily="34" charset="0"/>
              <a:buChar char="•"/>
            </a:pPr>
            <a:r>
              <a:rPr lang="en-US" dirty="0"/>
              <a:t>  RIMCs need to use reasonable judgment and engineering expertise to determine when an incident goes beyond the criteria   </a:t>
            </a:r>
          </a:p>
          <a:p>
            <a:pPr>
              <a:spcBef>
                <a:spcPts val="415"/>
              </a:spcBef>
              <a:buFont typeface="Arial" pitchFamily="34" charset="0"/>
              <a:buChar char="•"/>
            </a:pPr>
            <a:r>
              <a:rPr lang="en-US" dirty="0"/>
              <a:t>  When in doubt contact the RDO</a:t>
            </a:r>
          </a:p>
          <a:p>
            <a:pPr>
              <a:spcBef>
                <a:spcPts val="415"/>
              </a:spcBef>
              <a:buFont typeface="Arial" pitchFamily="34" charset="0"/>
              <a:buChar char="•"/>
            </a:pPr>
            <a:r>
              <a:rPr lang="en-US" dirty="0"/>
              <a:t>  Review the expectations and responsibilities on the bottom of the Administrator Office Notification Guidelines</a:t>
            </a:r>
          </a:p>
          <a:p>
            <a:pPr lvl="1">
              <a:spcBef>
                <a:spcPts val="415"/>
              </a:spcBef>
              <a:buFont typeface="Arial" pitchFamily="34" charset="0"/>
              <a:buChar char="•"/>
            </a:pPr>
            <a:r>
              <a:rPr lang="en-US" sz="1000" dirty="0"/>
              <a:t>  RIMCs need to understand their importance in the notification to the RDO</a:t>
            </a:r>
          </a:p>
          <a:p>
            <a:pPr lvl="1">
              <a:spcBef>
                <a:spcPts val="415"/>
              </a:spcBef>
              <a:buFont typeface="Arial" pitchFamily="34" charset="0"/>
              <a:buChar char="•"/>
            </a:pPr>
            <a:r>
              <a:rPr lang="en-US" sz="1000" dirty="0"/>
              <a:t>   This document was reviewed and approved by the WisDOT Secretary’s and DTSD Administrator’s Offices July 3, 2014</a:t>
            </a:r>
            <a:endParaRPr lang="en-US" dirty="0"/>
          </a:p>
          <a:p>
            <a:pPr>
              <a:spcBef>
                <a:spcPts val="622"/>
              </a:spcBef>
            </a:pPr>
            <a:r>
              <a:rPr lang="en-US" sz="1500" u="sng" dirty="0"/>
              <a:t>Transition to next slide</a:t>
            </a:r>
            <a:r>
              <a:rPr lang="en-US" sz="1500" dirty="0"/>
              <a:t>:  </a:t>
            </a:r>
            <a:r>
              <a:rPr lang="en-US" dirty="0"/>
              <a:t>Now let’s look at the ways a RIMC responds to an incident</a:t>
            </a:r>
          </a:p>
          <a:p>
            <a:pPr>
              <a:spcBef>
                <a:spcPts val="622"/>
              </a:spcBef>
            </a:pPr>
            <a:r>
              <a:rPr lang="en-US" sz="1500" u="sng" dirty="0"/>
              <a:t>Trainer handouts</a:t>
            </a:r>
            <a:r>
              <a:rPr lang="en-US" sz="1500" dirty="0"/>
              <a:t>:</a:t>
            </a:r>
          </a:p>
          <a:p>
            <a:pPr>
              <a:spcBef>
                <a:spcPts val="415"/>
              </a:spcBef>
              <a:buFont typeface="Arial" pitchFamily="34" charset="0"/>
              <a:buChar char="•"/>
            </a:pPr>
            <a:r>
              <a:rPr lang="en-US" dirty="0"/>
              <a:t>  Administrator Office Notification Guidelines</a:t>
            </a:r>
          </a:p>
          <a:p>
            <a:pPr>
              <a:spcBef>
                <a:spcPts val="415"/>
              </a:spcBef>
              <a:buFont typeface="Arial" pitchFamily="34" charset="0"/>
              <a:buChar char="•"/>
            </a:pPr>
            <a:r>
              <a:rPr lang="en-US" dirty="0"/>
              <a:t>  DTSD Regional Lane Closure System (LCS) Priority Routes</a:t>
            </a:r>
          </a:p>
        </p:txBody>
      </p:sp>
      <p:sp>
        <p:nvSpPr>
          <p:cNvPr id="5" name="Slide Number Placeholder 4"/>
          <p:cNvSpPr>
            <a:spLocks noGrp="1"/>
          </p:cNvSpPr>
          <p:nvPr>
            <p:ph type="sldNum" sz="quarter" idx="11"/>
          </p:nvPr>
        </p:nvSpPr>
        <p:spPr/>
        <p:txBody>
          <a:bodyPr/>
          <a:lstStyle/>
          <a:p>
            <a:fld id="{D882A2D6-A34F-4148-8218-0C0C51A655F1}" type="slidenum">
              <a:rPr lang="en-US" smtClean="0"/>
              <a:pPr/>
              <a:t>54</a:t>
            </a:fld>
            <a:endParaRPr lang="en-US" dirty="0"/>
          </a:p>
        </p:txBody>
      </p:sp>
      <p:sp>
        <p:nvSpPr>
          <p:cNvPr id="6" name="Footer Placeholder 4">
            <a:extLst>
              <a:ext uri="{FF2B5EF4-FFF2-40B4-BE49-F238E27FC236}">
                <a16:creationId xmlns:a16="http://schemas.microsoft.com/office/drawing/2014/main" id="{19CEAE4C-4347-4541-AB09-39EAD1BF16EE}"/>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9779436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Three Ways To Respond</a:t>
            </a:r>
          </a:p>
          <a:p>
            <a:pPr>
              <a:spcBef>
                <a:spcPts val="415"/>
              </a:spcBef>
            </a:pPr>
            <a:endParaRPr lang="en-US" dirty="0"/>
          </a:p>
          <a:p>
            <a:pPr>
              <a:spcBef>
                <a:spcPts val="415"/>
              </a:spcBef>
            </a:pPr>
            <a:r>
              <a:rPr lang="en-US" sz="1500" u="sng" dirty="0"/>
              <a:t>Transition to next slide</a:t>
            </a:r>
            <a:r>
              <a:rPr lang="en-US" sz="1500" dirty="0"/>
              <a:t>: </a:t>
            </a:r>
            <a:r>
              <a:rPr lang="en-US" dirty="0"/>
              <a:t>Let’s look at the RIMC expectations for the three ways of responding</a:t>
            </a:r>
            <a:endParaRPr lang="en-US" u="sng" dirty="0"/>
          </a:p>
          <a:p>
            <a:pPr>
              <a:spcBef>
                <a:spcPts val="415"/>
              </a:spcBef>
            </a:pPr>
            <a:endParaRPr lang="en-US" sz="1500" dirty="0"/>
          </a:p>
          <a:p>
            <a:pPr>
              <a:buNone/>
            </a:pPr>
            <a:endParaRPr lang="en-US" sz="1500"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55</a:t>
            </a:fld>
            <a:endParaRPr lang="en-US" dirty="0"/>
          </a:p>
        </p:txBody>
      </p:sp>
      <p:sp>
        <p:nvSpPr>
          <p:cNvPr id="6" name="Footer Placeholder 4">
            <a:extLst>
              <a:ext uri="{FF2B5EF4-FFF2-40B4-BE49-F238E27FC236}">
                <a16:creationId xmlns:a16="http://schemas.microsoft.com/office/drawing/2014/main" id="{25ED9D7A-8C8C-48BE-8461-E342F1ACFCC9}"/>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9631537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spcBef>
                <a:spcPts val="415"/>
              </a:spcBef>
              <a:defRPr/>
            </a:pPr>
            <a:r>
              <a:rPr lang="en-US" sz="1500" dirty="0"/>
              <a:t>RIMC Response Expectations</a:t>
            </a:r>
          </a:p>
          <a:p>
            <a:pPr defTabSz="948507">
              <a:spcBef>
                <a:spcPts val="415"/>
              </a:spcBef>
              <a:defRPr/>
            </a:pPr>
            <a:endParaRPr lang="en-US" dirty="0"/>
          </a:p>
          <a:p>
            <a:pPr defTabSz="948507">
              <a:spcBef>
                <a:spcPts val="415"/>
              </a:spcBef>
              <a:defRPr/>
            </a:pPr>
            <a:r>
              <a:rPr lang="en-US" sz="1500" u="sng" dirty="0"/>
              <a:t>Trainer Guidance</a:t>
            </a:r>
            <a:r>
              <a:rPr lang="en-US" sz="1500" dirty="0"/>
              <a:t>:</a:t>
            </a:r>
            <a:endParaRPr lang="en-US" sz="1500" u="sng" dirty="0"/>
          </a:p>
          <a:p>
            <a:pPr>
              <a:spcBef>
                <a:spcPts val="415"/>
              </a:spcBef>
              <a:buFont typeface="Arial" pitchFamily="34" charset="0"/>
              <a:buChar char="•"/>
            </a:pPr>
            <a:r>
              <a:rPr lang="en-US" dirty="0"/>
              <a:t> There are three ways to respond to an incident depending on its scope and duration:</a:t>
            </a:r>
          </a:p>
          <a:p>
            <a:pPr>
              <a:spcBef>
                <a:spcPts val="415"/>
              </a:spcBef>
            </a:pPr>
            <a:r>
              <a:rPr lang="en-US" dirty="0"/>
              <a:t>Field, Home, Office  </a:t>
            </a:r>
          </a:p>
          <a:p>
            <a:pPr>
              <a:spcBef>
                <a:spcPts val="415"/>
              </a:spcBef>
              <a:buFont typeface="Arial" pitchFamily="34" charset="0"/>
              <a:buChar char="•"/>
            </a:pPr>
            <a:r>
              <a:rPr lang="en-US" dirty="0"/>
              <a:t>  RIMCs may use a combination of the three</a:t>
            </a:r>
          </a:p>
          <a:p>
            <a:pPr>
              <a:spcBef>
                <a:spcPts val="415"/>
              </a:spcBef>
              <a:buFont typeface="Arial" pitchFamily="34" charset="0"/>
              <a:buChar char="•"/>
            </a:pPr>
            <a:r>
              <a:rPr lang="en-US" dirty="0"/>
              <a:t>  The RIMC’s decision on the way to respond, field, home, office or combination of the three, is based upon all available information and engineering judgment</a:t>
            </a:r>
          </a:p>
          <a:p>
            <a:pPr>
              <a:spcBef>
                <a:spcPts val="415"/>
              </a:spcBef>
              <a:buFont typeface="Arial" pitchFamily="34" charset="0"/>
              <a:buChar char="•"/>
            </a:pPr>
            <a:r>
              <a:rPr lang="en-US" dirty="0"/>
              <a:t>  When in doubt, go out!</a:t>
            </a:r>
          </a:p>
          <a:p>
            <a:pPr>
              <a:spcBef>
                <a:spcPts val="415"/>
              </a:spcBef>
            </a:pPr>
            <a:endParaRPr lang="en-US" dirty="0"/>
          </a:p>
          <a:p>
            <a:pPr defTabSz="948507">
              <a:spcBef>
                <a:spcPts val="415"/>
              </a:spcBef>
              <a:defRPr/>
            </a:pPr>
            <a:r>
              <a:rPr lang="en-US" sz="1500" u="sng" dirty="0"/>
              <a:t>Transition to next slide</a:t>
            </a:r>
            <a:r>
              <a:rPr lang="en-US" sz="1500" dirty="0"/>
              <a:t>:  </a:t>
            </a:r>
            <a:r>
              <a:rPr lang="en-US" dirty="0"/>
              <a:t>The next series of slides will go into detail on RIMC response expectations for each of the three ways</a:t>
            </a:r>
            <a:endParaRPr lang="en-US" i="0" dirty="0">
              <a:solidFill>
                <a:srgbClr val="FF0000"/>
              </a:solidFill>
            </a:endParaRPr>
          </a:p>
          <a:p>
            <a:pPr defTabSz="948507">
              <a:spcBef>
                <a:spcPts val="415"/>
              </a:spcBef>
              <a:buFont typeface="Arial" pitchFamily="34" charset="0"/>
              <a:buChar char="•"/>
              <a:defRPr/>
            </a:pPr>
            <a:endParaRPr lang="en-US" b="1" i="0" dirty="0">
              <a:solidFill>
                <a:srgbClr val="FF0000"/>
              </a:solidFill>
            </a:endParaRPr>
          </a:p>
          <a:p>
            <a:pPr>
              <a:spcBef>
                <a:spcPts val="415"/>
              </a:spcBef>
            </a:pPr>
            <a:endParaRPr lang="en-US"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56</a:t>
            </a:fld>
            <a:endParaRPr lang="en-US" dirty="0"/>
          </a:p>
        </p:txBody>
      </p:sp>
      <p:sp>
        <p:nvSpPr>
          <p:cNvPr id="6" name="Footer Placeholder 4">
            <a:extLst>
              <a:ext uri="{FF2B5EF4-FFF2-40B4-BE49-F238E27FC236}">
                <a16:creationId xmlns:a16="http://schemas.microsoft.com/office/drawing/2014/main" id="{D363397E-40F1-4309-BCDE-6725788BCC8C}"/>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6691278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Field Response Expectations</a:t>
            </a:r>
          </a:p>
          <a:p>
            <a:pPr>
              <a:spcBef>
                <a:spcPts val="415"/>
              </a:spcBef>
            </a:pPr>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Obtain situational awareness of: </a:t>
            </a:r>
          </a:p>
          <a:p>
            <a:pPr lvl="1">
              <a:spcBef>
                <a:spcPts val="415"/>
              </a:spcBef>
              <a:buFont typeface="Arial" pitchFamily="34" charset="0"/>
              <a:buChar char="•"/>
            </a:pPr>
            <a:r>
              <a:rPr lang="en-US" sz="1000" dirty="0"/>
              <a:t>  Alternative route  </a:t>
            </a:r>
          </a:p>
          <a:p>
            <a:pPr lvl="1">
              <a:spcBef>
                <a:spcPts val="415"/>
              </a:spcBef>
              <a:buFont typeface="Arial" pitchFamily="34" charset="0"/>
              <a:buChar char="•"/>
            </a:pPr>
            <a:r>
              <a:rPr lang="en-US" sz="1000" dirty="0"/>
              <a:t>  Traffic Incident Management Area (TIMA)</a:t>
            </a:r>
          </a:p>
          <a:p>
            <a:pPr lvl="1">
              <a:spcBef>
                <a:spcPts val="415"/>
              </a:spcBef>
              <a:buFont typeface="Arial" pitchFamily="34" charset="0"/>
              <a:buChar char="•"/>
            </a:pPr>
            <a:r>
              <a:rPr lang="en-US" sz="1000" dirty="0"/>
              <a:t>  Traffic queuing</a:t>
            </a:r>
          </a:p>
          <a:p>
            <a:pPr lvl="1">
              <a:spcBef>
                <a:spcPts val="415"/>
              </a:spcBef>
              <a:buFont typeface="Arial" pitchFamily="34" charset="0"/>
              <a:buChar char="•"/>
            </a:pPr>
            <a:r>
              <a:rPr lang="en-US" sz="1000" dirty="0"/>
              <a:t>  Secondary incidents </a:t>
            </a:r>
          </a:p>
          <a:p>
            <a:pPr lvl="1">
              <a:spcBef>
                <a:spcPts val="415"/>
              </a:spcBef>
              <a:buFont typeface="Arial" pitchFamily="34" charset="0"/>
              <a:buChar char="•"/>
            </a:pPr>
            <a:r>
              <a:rPr lang="en-US" sz="1000" dirty="0"/>
              <a:t>  Deployment of  PCMS, DMS, etc. </a:t>
            </a:r>
            <a:endParaRPr lang="en-US" dirty="0"/>
          </a:p>
          <a:p>
            <a:pPr>
              <a:spcBef>
                <a:spcPts val="415"/>
              </a:spcBef>
              <a:buFont typeface="Arial" pitchFamily="34" charset="0"/>
              <a:buChar char="•"/>
            </a:pPr>
            <a:r>
              <a:rPr lang="en-US" dirty="0"/>
              <a:t>  Be prepared to advise Incident Commander or on-scene contact from your pre-arrival review as to what resources could be deployed and how you can assist with scene management</a:t>
            </a:r>
          </a:p>
          <a:p>
            <a:pPr lvl="1">
              <a:spcBef>
                <a:spcPts val="415"/>
              </a:spcBef>
              <a:buFont typeface="Arial" pitchFamily="34" charset="0"/>
              <a:buChar char="•"/>
            </a:pPr>
            <a:r>
              <a:rPr lang="en-US" sz="1000" dirty="0"/>
              <a:t>  Cones, barricades and county highway department flagging resources, etc.</a:t>
            </a:r>
          </a:p>
        </p:txBody>
      </p:sp>
      <p:sp>
        <p:nvSpPr>
          <p:cNvPr id="4" name="Slide Number Placeholder 3"/>
          <p:cNvSpPr>
            <a:spLocks noGrp="1"/>
          </p:cNvSpPr>
          <p:nvPr>
            <p:ph type="sldNum" sz="quarter" idx="10"/>
          </p:nvPr>
        </p:nvSpPr>
        <p:spPr/>
        <p:txBody>
          <a:bodyPr/>
          <a:lstStyle/>
          <a:p>
            <a:fld id="{D882A2D6-A34F-4148-8218-0C0C51A655F1}" type="slidenum">
              <a:rPr lang="en-US" smtClean="0"/>
              <a:pPr/>
              <a:t>57</a:t>
            </a:fld>
            <a:endParaRPr lang="en-US" dirty="0"/>
          </a:p>
        </p:txBody>
      </p:sp>
      <p:sp>
        <p:nvSpPr>
          <p:cNvPr id="6" name="Footer Placeholder 4">
            <a:extLst>
              <a:ext uri="{FF2B5EF4-FFF2-40B4-BE49-F238E27FC236}">
                <a16:creationId xmlns:a16="http://schemas.microsoft.com/office/drawing/2014/main" id="{51397FE5-750D-4637-81AE-096D0B49DB33}"/>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934809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Field Response Expectations Cont.</a:t>
            </a:r>
          </a:p>
          <a:p>
            <a:pPr>
              <a:spcBef>
                <a:spcPts val="415"/>
              </a:spcBef>
            </a:pPr>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When you arrive on scene</a:t>
            </a:r>
            <a:r>
              <a:rPr lang="en-US" b="1" dirty="0"/>
              <a:t>:</a:t>
            </a:r>
          </a:p>
          <a:p>
            <a:pPr lvl="1">
              <a:spcBef>
                <a:spcPts val="415"/>
              </a:spcBef>
              <a:buFont typeface="Arial" pitchFamily="34" charset="0"/>
              <a:buChar char="•"/>
            </a:pPr>
            <a:r>
              <a:rPr lang="en-US" sz="1000" b="1" dirty="0"/>
              <a:t>  </a:t>
            </a:r>
            <a:r>
              <a:rPr lang="en-US" sz="1000" dirty="0"/>
              <a:t>Follow Incident Command System (ICS) principles</a:t>
            </a:r>
          </a:p>
          <a:p>
            <a:pPr lvl="1">
              <a:spcBef>
                <a:spcPts val="415"/>
              </a:spcBef>
              <a:buFont typeface="Arial" pitchFamily="34" charset="0"/>
              <a:buChar char="•"/>
            </a:pPr>
            <a:r>
              <a:rPr lang="en-US" sz="1000" dirty="0"/>
              <a:t>  Report to Incident Command post or Incident Commander (IC)</a:t>
            </a:r>
          </a:p>
          <a:p>
            <a:pPr>
              <a:spcBef>
                <a:spcPts val="415"/>
              </a:spcBef>
              <a:buFont typeface="Arial" pitchFamily="34" charset="0"/>
              <a:buChar char="•"/>
            </a:pPr>
            <a:r>
              <a:rPr lang="en-US" dirty="0"/>
              <a:t>  Brief IC or designee on pre-arrival assessment and recommendations</a:t>
            </a:r>
          </a:p>
          <a:p>
            <a:pPr lvl="1">
              <a:spcBef>
                <a:spcPts val="415"/>
              </a:spcBef>
              <a:buFont typeface="Arial" pitchFamily="34" charset="0"/>
              <a:buChar char="•"/>
            </a:pPr>
            <a:r>
              <a:rPr lang="en-US" sz="1000" dirty="0"/>
              <a:t>  If IC is busy or has not been identified, make contact with person in charge of the incident</a:t>
            </a:r>
          </a:p>
          <a:p>
            <a:pPr>
              <a:spcBef>
                <a:spcPts val="415"/>
              </a:spcBef>
            </a:pPr>
            <a:r>
              <a:rPr lang="en-US" dirty="0"/>
              <a:t>  </a:t>
            </a:r>
            <a:endParaRPr lang="en-US" sz="1000" dirty="0"/>
          </a:p>
          <a:p>
            <a:pPr lvl="1">
              <a:spcBef>
                <a:spcPts val="415"/>
              </a:spcBef>
              <a:buFont typeface="Arial" pitchFamily="34" charset="0"/>
              <a:buChar char="•"/>
            </a:pPr>
            <a:endParaRPr lang="en-US" sz="1000" dirty="0"/>
          </a:p>
          <a:p>
            <a:endParaRPr lang="en-US" dirty="0"/>
          </a:p>
          <a:p>
            <a:endParaRPr lang="en-US" dirty="0"/>
          </a:p>
          <a:p>
            <a:endParaRPr lang="en-US" sz="1500" u="sng" dirty="0"/>
          </a:p>
          <a:p>
            <a:endParaRPr lang="en-US" sz="1500" dirty="0"/>
          </a:p>
          <a:p>
            <a:endParaRPr lang="en-US" sz="1500"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58</a:t>
            </a:fld>
            <a:endParaRPr lang="en-US" dirty="0"/>
          </a:p>
        </p:txBody>
      </p:sp>
      <p:sp>
        <p:nvSpPr>
          <p:cNvPr id="6" name="Footer Placeholder 4">
            <a:extLst>
              <a:ext uri="{FF2B5EF4-FFF2-40B4-BE49-F238E27FC236}">
                <a16:creationId xmlns:a16="http://schemas.microsoft.com/office/drawing/2014/main" id="{D4FF60F0-24B0-4377-8561-390D4D61DBB4}"/>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8695601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Field Response Expectations Cont.</a:t>
            </a:r>
          </a:p>
          <a:p>
            <a:pPr>
              <a:spcBef>
                <a:spcPts val="415"/>
              </a:spcBef>
            </a:pPr>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The RIMC shall complete a full assessment of the incident including the information above </a:t>
            </a:r>
          </a:p>
          <a:p>
            <a:pPr>
              <a:spcBef>
                <a:spcPts val="415"/>
              </a:spcBef>
              <a:buFont typeface="Arial" pitchFamily="34" charset="0"/>
              <a:buChar char="•"/>
            </a:pPr>
            <a:r>
              <a:rPr lang="en-US" dirty="0"/>
              <a:t>  Work with the IC or designee to coordinate/manage to clear the incident and reopen the roadway</a:t>
            </a:r>
          </a:p>
          <a:p>
            <a:pPr>
              <a:spcBef>
                <a:spcPts val="415"/>
              </a:spcBef>
            </a:pPr>
            <a:r>
              <a:rPr lang="en-US" b="1" dirty="0"/>
              <a:t>NOTE:</a:t>
            </a:r>
          </a:p>
          <a:p>
            <a:pPr>
              <a:spcBef>
                <a:spcPts val="415"/>
              </a:spcBef>
              <a:buFont typeface="Arial" pitchFamily="34" charset="0"/>
              <a:buChar char="•"/>
            </a:pPr>
            <a:r>
              <a:rPr lang="en-US" dirty="0"/>
              <a:t>  Throughout the incident the RIMC needs to frequently re-evaluate and assess whether the incident is escalating</a:t>
            </a:r>
          </a:p>
          <a:p>
            <a:pPr>
              <a:spcBef>
                <a:spcPts val="415"/>
              </a:spcBef>
              <a:buFont typeface="Arial" pitchFamily="34" charset="0"/>
              <a:buChar char="•"/>
            </a:pPr>
            <a:r>
              <a:rPr lang="en-US" dirty="0"/>
              <a:t>  Stay on scene until the incident is cleared and roadway is ready to reopen</a:t>
            </a:r>
          </a:p>
          <a:p>
            <a:pPr>
              <a:spcBef>
                <a:spcPts val="415"/>
              </a:spcBef>
            </a:pPr>
            <a:r>
              <a:rPr lang="en-US" dirty="0"/>
              <a:t> </a:t>
            </a:r>
          </a:p>
          <a:p>
            <a:pPr>
              <a:spcBef>
                <a:spcPts val="415"/>
              </a:spcBef>
            </a:pPr>
            <a:endParaRPr lang="en-US" dirty="0"/>
          </a:p>
          <a:p>
            <a:pPr>
              <a:spcBef>
                <a:spcPts val="415"/>
              </a:spcBef>
            </a:pPr>
            <a:endParaRPr lang="en-US" dirty="0"/>
          </a:p>
          <a:p>
            <a:pPr>
              <a:spcBef>
                <a:spcPts val="415"/>
              </a:spcBef>
            </a:pPr>
            <a:endParaRPr lang="en-US"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59</a:t>
            </a:fld>
            <a:endParaRPr lang="en-US" dirty="0"/>
          </a:p>
        </p:txBody>
      </p:sp>
      <p:sp>
        <p:nvSpPr>
          <p:cNvPr id="6" name="Footer Placeholder 4">
            <a:extLst>
              <a:ext uri="{FF2B5EF4-FFF2-40B4-BE49-F238E27FC236}">
                <a16:creationId xmlns:a16="http://schemas.microsoft.com/office/drawing/2014/main" id="{1024B86E-9F88-410A-A15C-DD59F9F124F2}"/>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040097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Overview of RIMC Role</a:t>
            </a:r>
          </a:p>
          <a:p>
            <a:pPr>
              <a:spcBef>
                <a:spcPts val="415"/>
              </a:spcBef>
            </a:pPr>
            <a:r>
              <a:rPr lang="en-US" dirty="0"/>
              <a:t> </a:t>
            </a:r>
          </a:p>
          <a:p>
            <a:pPr>
              <a:spcBef>
                <a:spcPts val="415"/>
              </a:spcBef>
            </a:pPr>
            <a:r>
              <a:rPr lang="en-US" sz="1500" u="sng" dirty="0"/>
              <a:t>Trainer Guidance</a:t>
            </a:r>
            <a:r>
              <a:rPr lang="en-US" sz="1500" dirty="0"/>
              <a:t>:</a:t>
            </a:r>
            <a:endParaRPr lang="en-US" sz="1500" u="sng" dirty="0"/>
          </a:p>
          <a:p>
            <a:pPr>
              <a:spcBef>
                <a:spcPts val="415"/>
              </a:spcBef>
              <a:buFont typeface="Arial" pitchFamily="34" charset="0"/>
              <a:buChar char="•"/>
            </a:pPr>
            <a:r>
              <a:rPr lang="en-US" dirty="0"/>
              <a:t>  RIMCs serve as WisDOT’s first responder and point of contact for incidents</a:t>
            </a:r>
          </a:p>
          <a:p>
            <a:pPr>
              <a:spcBef>
                <a:spcPts val="415"/>
              </a:spcBef>
              <a:buFont typeface="Arial" pitchFamily="34" charset="0"/>
              <a:buChar char="•"/>
            </a:pPr>
            <a:r>
              <a:rPr lang="en-US" dirty="0"/>
              <a:t>  RIMC is a backup contact for on-call electrician</a:t>
            </a:r>
          </a:p>
          <a:p>
            <a:pPr>
              <a:spcBef>
                <a:spcPts val="415"/>
              </a:spcBef>
              <a:buFont typeface="Arial" pitchFamily="34" charset="0"/>
              <a:buChar char="•"/>
            </a:pPr>
            <a:r>
              <a:rPr lang="en-US" dirty="0"/>
              <a:t>  RIMC</a:t>
            </a:r>
            <a:r>
              <a:rPr lang="en-US" baseline="0" dirty="0"/>
              <a:t>s p</a:t>
            </a:r>
            <a:r>
              <a:rPr lang="en-US" dirty="0"/>
              <a:t>rovide on-scene response support to public safety first responders</a:t>
            </a:r>
          </a:p>
          <a:p>
            <a:pPr>
              <a:spcBef>
                <a:spcPts val="415"/>
              </a:spcBef>
              <a:buFont typeface="Arial" pitchFamily="34" charset="0"/>
              <a:buChar char="•"/>
            </a:pPr>
            <a:r>
              <a:rPr lang="en-US" dirty="0"/>
              <a:t>  The traffic operations goal is to maintain a safe and efficient flow of traffic for the traveling public</a:t>
            </a:r>
          </a:p>
          <a:p>
            <a:pPr>
              <a:spcBef>
                <a:spcPts val="415"/>
              </a:spcBef>
            </a:pPr>
            <a:endParaRPr lang="en-US" dirty="0"/>
          </a:p>
          <a:p>
            <a:pPr defTabSz="948507">
              <a:spcBef>
                <a:spcPts val="415"/>
              </a:spcBef>
              <a:defRPr/>
            </a:pPr>
            <a:r>
              <a:rPr lang="en-US" sz="1500" u="sng" dirty="0"/>
              <a:t>Transition to next slide</a:t>
            </a:r>
            <a:r>
              <a:rPr lang="en-US" dirty="0"/>
              <a:t>:</a:t>
            </a:r>
            <a:r>
              <a:rPr lang="en-US" b="1" dirty="0"/>
              <a:t> </a:t>
            </a:r>
            <a:r>
              <a:rPr lang="en-US" dirty="0"/>
              <a:t>To fulfill this role, RIMCs are expected to evaluate, respond, coordinate resources, communicate and document to perform scene incident management.  A matrix has been developed to assist the RIMC in responding to incidents.</a:t>
            </a:r>
          </a:p>
          <a:p>
            <a:pPr defTabSz="948507">
              <a:spcBef>
                <a:spcPts val="415"/>
              </a:spcBef>
              <a:defRPr/>
            </a:pPr>
            <a:endParaRPr lang="en-US" dirty="0"/>
          </a:p>
          <a:p>
            <a:pPr lvl="1">
              <a:buFont typeface="Arial" pitchFamily="34" charset="0"/>
              <a:buNone/>
            </a:pPr>
            <a:endParaRPr lang="en-US" i="0" baseline="0" dirty="0">
              <a:solidFill>
                <a:schemeClr val="tx1"/>
              </a:solidFill>
            </a:endParaRPr>
          </a:p>
          <a:p>
            <a:r>
              <a:rPr lang="en-US" dirty="0"/>
              <a:t>  </a:t>
            </a:r>
          </a:p>
          <a:p>
            <a:pPr lvl="1">
              <a:buFont typeface="Arial" pitchFamily="34" charset="0"/>
              <a:buNone/>
            </a:pPr>
            <a:endParaRPr lang="en-US" i="0" baseline="0" dirty="0">
              <a:solidFill>
                <a:schemeClr val="tx1"/>
              </a:solidFill>
            </a:endParaRPr>
          </a:p>
          <a:p>
            <a:pPr defTabSz="948507">
              <a:defRPr/>
            </a:pPr>
            <a:endParaRPr lang="en-US" dirty="0"/>
          </a:p>
          <a:p>
            <a:endParaRPr lang="en-US" dirty="0">
              <a:solidFill>
                <a:schemeClr val="tx1"/>
              </a:solidFill>
            </a:endParaRPr>
          </a:p>
          <a:p>
            <a:pPr defTabSz="948507">
              <a:defRPr/>
            </a:pPr>
            <a:endParaRPr lang="en-US" dirty="0"/>
          </a:p>
          <a:p>
            <a:endParaRPr lang="en-US" dirty="0">
              <a:solidFill>
                <a:schemeClr val="tx1"/>
              </a:solidFill>
            </a:endParaRPr>
          </a:p>
          <a:p>
            <a:pPr lvl="1">
              <a:buFont typeface="Arial" pitchFamily="34" charset="0"/>
              <a:buChar char="•"/>
            </a:pPr>
            <a:endParaRPr lang="en-US" i="0" baseline="0" dirty="0">
              <a:solidFill>
                <a:srgbClr val="FF0000"/>
              </a:solidFill>
            </a:endParaRPr>
          </a:p>
        </p:txBody>
      </p:sp>
      <p:sp>
        <p:nvSpPr>
          <p:cNvPr id="4" name="Slide Number Placeholder 3"/>
          <p:cNvSpPr>
            <a:spLocks noGrp="1"/>
          </p:cNvSpPr>
          <p:nvPr>
            <p:ph type="sldNum" sz="quarter" idx="10"/>
          </p:nvPr>
        </p:nvSpPr>
        <p:spPr/>
        <p:txBody>
          <a:bodyPr/>
          <a:lstStyle/>
          <a:p>
            <a:fld id="{45DC3B2E-9196-4854-8642-DD460FF45E30}" type="slidenum">
              <a:rPr lang="en-US" smtClean="0"/>
              <a:pPr/>
              <a:t>6</a:t>
            </a:fld>
            <a:endParaRPr lang="en-US" dirty="0"/>
          </a:p>
        </p:txBody>
      </p:sp>
      <p:sp>
        <p:nvSpPr>
          <p:cNvPr id="6" name="Footer Placeholder 4">
            <a:extLst>
              <a:ext uri="{FF2B5EF4-FFF2-40B4-BE49-F238E27FC236}">
                <a16:creationId xmlns:a16="http://schemas.microsoft.com/office/drawing/2014/main" id="{B50BB423-F7AD-4570-837B-57CC14999AA0}"/>
              </a:ext>
            </a:extLst>
          </p:cNvPr>
          <p:cNvSpPr>
            <a:spLocks noGrp="1"/>
          </p:cNvSpPr>
          <p:nvPr>
            <p:ph type="ftr" sz="quarter" idx="4"/>
          </p:nvPr>
        </p:nvSpPr>
        <p:spPr>
          <a:xfrm>
            <a:off x="0" y="9050311"/>
            <a:ext cx="3169920" cy="480060"/>
          </a:xfrm>
        </p:spPr>
        <p:txBody>
          <a:bodyPr/>
          <a:lstStyle/>
          <a:p>
            <a:r>
              <a:rPr lang="en-US" dirty="0"/>
              <a:t>Version 1.2, Revised April 2018</a:t>
            </a:r>
          </a:p>
        </p:txBody>
      </p:sp>
    </p:spTree>
    <p:extLst>
      <p:ext uri="{BB962C8B-B14F-4D97-AF65-F5344CB8AC3E}">
        <p14:creationId xmlns:p14="http://schemas.microsoft.com/office/powerpoint/2010/main" val="24100007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Field Response Expectations Cont.</a:t>
            </a:r>
          </a:p>
          <a:p>
            <a:pPr>
              <a:spcBef>
                <a:spcPts val="415"/>
              </a:spcBef>
            </a:pPr>
            <a:endParaRPr lang="en-US" dirty="0"/>
          </a:p>
          <a:p>
            <a:pPr>
              <a:spcBef>
                <a:spcPts val="415"/>
              </a:spcBef>
            </a:pPr>
            <a:r>
              <a:rPr lang="en-US" sz="1500" u="sng" dirty="0"/>
              <a:t>Trainer Guidance</a:t>
            </a:r>
            <a:r>
              <a:rPr lang="en-US" sz="1500" dirty="0"/>
              <a:t>:</a:t>
            </a:r>
            <a:endParaRPr lang="en-US" sz="1500" u="sng" dirty="0"/>
          </a:p>
          <a:p>
            <a:pPr>
              <a:spcBef>
                <a:spcPts val="415"/>
              </a:spcBef>
              <a:buFont typeface="Arial" pitchFamily="34" charset="0"/>
              <a:buChar char="•"/>
            </a:pPr>
            <a:r>
              <a:rPr lang="en-US" dirty="0"/>
              <a:t>  Throughout the duration of the incident the RIMC will continue to contact and update the TMC and RDO on the status, if warranted</a:t>
            </a:r>
          </a:p>
          <a:p>
            <a:pPr>
              <a:spcBef>
                <a:spcPts val="415"/>
              </a:spcBef>
              <a:buFont typeface="Arial" pitchFamily="34" charset="0"/>
              <a:buChar char="•"/>
            </a:pPr>
            <a:r>
              <a:rPr lang="en-US" dirty="0"/>
              <a:t>  Monitor TIAs for accuracy</a:t>
            </a:r>
          </a:p>
          <a:p>
            <a:pPr lvl="1">
              <a:spcBef>
                <a:spcPts val="415"/>
              </a:spcBef>
              <a:buFont typeface="Arial" pitchFamily="34" charset="0"/>
              <a:buChar char="•"/>
            </a:pPr>
            <a:r>
              <a:rPr lang="en-US" sz="1000" dirty="0"/>
              <a:t>  Is information output accurate?</a:t>
            </a:r>
          </a:p>
          <a:p>
            <a:pPr lvl="1">
              <a:spcBef>
                <a:spcPts val="415"/>
              </a:spcBef>
              <a:buFont typeface="Arial" pitchFamily="34" charset="0"/>
              <a:buChar char="•"/>
            </a:pPr>
            <a:r>
              <a:rPr lang="en-US" sz="1000" dirty="0"/>
              <a:t>  Incorrect information in a TIA can have an adverse affect on the public and incident scene</a:t>
            </a:r>
          </a:p>
          <a:p>
            <a:pPr>
              <a:spcBef>
                <a:spcPts val="415"/>
              </a:spcBef>
              <a:buFont typeface="Arial" pitchFamily="34" charset="0"/>
              <a:buChar char="•"/>
            </a:pPr>
            <a:r>
              <a:rPr lang="en-US" dirty="0"/>
              <a:t>  If the media approaches you, refer them to the IC or agency in charge  </a:t>
            </a:r>
          </a:p>
          <a:p>
            <a:pPr>
              <a:spcBef>
                <a:spcPts val="415"/>
              </a:spcBef>
              <a:buFont typeface="Arial" pitchFamily="34" charset="0"/>
              <a:buChar char="•"/>
            </a:pPr>
            <a:r>
              <a:rPr lang="en-US" dirty="0"/>
              <a:t>  Inform the TMC when the incident is cleared and you are leaving the scene</a:t>
            </a:r>
          </a:p>
          <a:p>
            <a:pPr>
              <a:spcBef>
                <a:spcPts val="415"/>
              </a:spcBef>
              <a:buFont typeface="Arial" pitchFamily="34" charset="0"/>
              <a:buChar char="•"/>
            </a:pPr>
            <a:r>
              <a:rPr lang="en-US" dirty="0"/>
              <a:t>  Document all communications in the RIMC log and timeline</a:t>
            </a:r>
          </a:p>
          <a:p>
            <a:pPr lvl="1">
              <a:spcBef>
                <a:spcPts val="415"/>
              </a:spcBef>
              <a:buFont typeface="Arial" pitchFamily="34" charset="0"/>
              <a:buChar char="•"/>
            </a:pPr>
            <a:r>
              <a:rPr lang="en-US" sz="1000" dirty="0"/>
              <a:t>  Take pictures and/or video for situational awareness if possible</a:t>
            </a:r>
          </a:p>
          <a:p>
            <a:pPr lvl="2">
              <a:spcBef>
                <a:spcPts val="415"/>
              </a:spcBef>
              <a:buFont typeface="Arial" pitchFamily="34" charset="0"/>
              <a:buChar char="•"/>
            </a:pPr>
            <a:r>
              <a:rPr lang="en-US" sz="1000" dirty="0"/>
              <a:t>  Slide picture is from Adams County crash</a:t>
            </a:r>
          </a:p>
          <a:p>
            <a:pPr>
              <a:spcBef>
                <a:spcPts val="415"/>
              </a:spcBef>
            </a:pPr>
            <a:endParaRPr lang="en-US" dirty="0"/>
          </a:p>
          <a:p>
            <a:pPr>
              <a:spcBef>
                <a:spcPts val="415"/>
              </a:spcBef>
            </a:pPr>
            <a:r>
              <a:rPr lang="en-US" sz="1500" u="sng" dirty="0"/>
              <a:t>Transition to next slide</a:t>
            </a:r>
            <a:r>
              <a:rPr lang="en-US" sz="1500" dirty="0"/>
              <a:t>: </a:t>
            </a:r>
            <a:r>
              <a:rPr lang="en-US" dirty="0"/>
              <a:t>The next slides will be discussing the two other ways of response: office and home</a:t>
            </a:r>
            <a:endParaRPr lang="en-US" u="sng"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60</a:t>
            </a:fld>
            <a:endParaRPr lang="en-US" dirty="0"/>
          </a:p>
        </p:txBody>
      </p:sp>
      <p:sp>
        <p:nvSpPr>
          <p:cNvPr id="6" name="Footer Placeholder 4">
            <a:extLst>
              <a:ext uri="{FF2B5EF4-FFF2-40B4-BE49-F238E27FC236}">
                <a16:creationId xmlns:a16="http://schemas.microsoft.com/office/drawing/2014/main" id="{65E242DE-7FEB-480D-A458-FE71AA637C03}"/>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42041542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Home and Office Response Expectations</a:t>
            </a:r>
          </a:p>
          <a:p>
            <a:pPr>
              <a:spcBef>
                <a:spcPts val="415"/>
              </a:spcBef>
            </a:pPr>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Usually after-hours response will be from home, but the RIMC has the discretion of responding from the office where they can utilize the technology/communications and resources that an office environment affords</a:t>
            </a:r>
          </a:p>
          <a:p>
            <a:pPr>
              <a:spcBef>
                <a:spcPts val="415"/>
              </a:spcBef>
              <a:buFont typeface="Arial" pitchFamily="34" charset="0"/>
              <a:buChar char="•"/>
            </a:pPr>
            <a:r>
              <a:rPr lang="en-US" dirty="0"/>
              <a:t>  Regardless if the response is from the home or office, it is expected the RIMC will be actively involved from beginning to end of the incident</a:t>
            </a:r>
          </a:p>
          <a:p>
            <a:pPr>
              <a:spcBef>
                <a:spcPts val="415"/>
              </a:spcBef>
              <a:buFont typeface="Arial" pitchFamily="34" charset="0"/>
              <a:buChar char="•"/>
            </a:pPr>
            <a:endParaRPr lang="en-US" dirty="0"/>
          </a:p>
          <a:p>
            <a:pPr>
              <a:spcBef>
                <a:spcPts val="415"/>
              </a:spcBef>
            </a:pPr>
            <a:r>
              <a:rPr lang="en-US" sz="1500" u="sng" dirty="0"/>
              <a:t>Transition to next slide</a:t>
            </a:r>
            <a:r>
              <a:rPr lang="en-US" dirty="0"/>
              <a:t>:  Let’s review an actual incident that was handled from home</a:t>
            </a:r>
          </a:p>
          <a:p>
            <a:pPr>
              <a:spcBef>
                <a:spcPts val="415"/>
              </a:spcBef>
            </a:pPr>
            <a:endParaRPr lang="en-US" dirty="0"/>
          </a:p>
          <a:p>
            <a:pPr>
              <a:spcBef>
                <a:spcPts val="415"/>
              </a:spcBef>
            </a:pPr>
            <a:endParaRPr lang="en-US" sz="1000"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61</a:t>
            </a:fld>
            <a:endParaRPr lang="en-US" dirty="0"/>
          </a:p>
        </p:txBody>
      </p:sp>
      <p:sp>
        <p:nvSpPr>
          <p:cNvPr id="6" name="Footer Placeholder 4">
            <a:extLst>
              <a:ext uri="{FF2B5EF4-FFF2-40B4-BE49-F238E27FC236}">
                <a16:creationId xmlns:a16="http://schemas.microsoft.com/office/drawing/2014/main" id="{468C0C5B-8EA3-43FA-BFFC-8166A782F35C}"/>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7582296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Home Response Example</a:t>
            </a:r>
          </a:p>
          <a:p>
            <a:pPr>
              <a:spcBef>
                <a:spcPts val="415"/>
              </a:spcBef>
            </a:pPr>
            <a:endParaRPr lang="en-US" sz="1500"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Hand out both references:  RM_1_RIMC_eLog_24536 and  RM_2_SINS_58_24536, which display an example of an incident where the RIMC responded from home</a:t>
            </a:r>
          </a:p>
          <a:p>
            <a:pPr>
              <a:spcBef>
                <a:spcPts val="415"/>
              </a:spcBef>
              <a:buFont typeface="Arial" pitchFamily="34" charset="0"/>
              <a:buChar char="•"/>
            </a:pPr>
            <a:r>
              <a:rPr lang="en-US" dirty="0"/>
              <a:t>  Discuss the response process and documentation</a:t>
            </a:r>
          </a:p>
          <a:p>
            <a:pPr>
              <a:spcBef>
                <a:spcPts val="415"/>
              </a:spcBef>
              <a:buFont typeface="Arial" pitchFamily="34" charset="0"/>
              <a:buChar char="•"/>
            </a:pPr>
            <a:r>
              <a:rPr lang="en-US" dirty="0"/>
              <a:t>  Based on the scope, estimated duration and distance from the scene, it was decided to respond from home</a:t>
            </a:r>
          </a:p>
          <a:p>
            <a:pPr>
              <a:spcBef>
                <a:spcPts val="415"/>
              </a:spcBef>
              <a:buFont typeface="Arial" pitchFamily="34" charset="0"/>
              <a:buChar char="•"/>
            </a:pPr>
            <a:r>
              <a:rPr lang="en-US" dirty="0"/>
              <a:t>  Notice how the scene was cleared, however the scene situation was still not stable even after all vehicles were cleared  </a:t>
            </a:r>
          </a:p>
          <a:p>
            <a:pPr>
              <a:spcBef>
                <a:spcPts val="415"/>
              </a:spcBef>
              <a:buFont typeface="Arial" pitchFamily="34" charset="0"/>
              <a:buChar char="•"/>
            </a:pPr>
            <a:r>
              <a:rPr lang="en-US" dirty="0"/>
              <a:t>  RIMC made sure incident area was safe for travel by utilizing a trooper to assess the shoulder integrity</a:t>
            </a:r>
          </a:p>
          <a:p>
            <a:pPr>
              <a:spcBef>
                <a:spcPts val="415"/>
              </a:spcBef>
              <a:buFont typeface="Arial" pitchFamily="34" charset="0"/>
              <a:buChar char="•"/>
            </a:pPr>
            <a:r>
              <a:rPr lang="en-US" dirty="0"/>
              <a:t>  Incident duration is from the time incident occurred until the time the scene was cleared of all vehicles: 2 hours, 51 minutes (1535 to 1826)</a:t>
            </a:r>
          </a:p>
          <a:p>
            <a:pPr>
              <a:spcBef>
                <a:spcPts val="415"/>
              </a:spcBef>
              <a:buFont typeface="Arial" pitchFamily="34" charset="0"/>
              <a:buChar char="•"/>
            </a:pPr>
            <a:r>
              <a:rPr lang="en-US" dirty="0"/>
              <a:t>  Incident duration from the time incident occurred until the RIMC made sure the roadway was safe and incident closed out: 3 hours, 46 minutes (1535 to 1921)</a:t>
            </a:r>
          </a:p>
          <a:p>
            <a:pPr>
              <a:spcBef>
                <a:spcPts val="415"/>
              </a:spcBef>
              <a:buFont typeface="Arial" pitchFamily="34" charset="0"/>
              <a:buChar char="•"/>
            </a:pPr>
            <a:endParaRPr lang="en-US" dirty="0"/>
          </a:p>
          <a:p>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62</a:t>
            </a:fld>
            <a:endParaRPr lang="en-US" dirty="0"/>
          </a:p>
        </p:txBody>
      </p:sp>
      <p:sp>
        <p:nvSpPr>
          <p:cNvPr id="6" name="Footer Placeholder 4">
            <a:extLst>
              <a:ext uri="{FF2B5EF4-FFF2-40B4-BE49-F238E27FC236}">
                <a16:creationId xmlns:a16="http://schemas.microsoft.com/office/drawing/2014/main" id="{AB8303C5-A489-48D9-A7BE-AE50214E536E}"/>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7572147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Home and Office Response Expectations Cont.</a:t>
            </a:r>
          </a:p>
          <a:p>
            <a:pPr>
              <a:spcBef>
                <a:spcPts val="415"/>
              </a:spcBef>
            </a:pPr>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Communicate and coordinate with the on-scene contact or others to obtain information for incident management: Usual key contacts, i.e. County Highway Department, Law Enforcement, Incident Commander</a:t>
            </a:r>
          </a:p>
          <a:p>
            <a:pPr lvl="1">
              <a:spcBef>
                <a:spcPts val="415"/>
              </a:spcBef>
              <a:buFont typeface="Arial" pitchFamily="34" charset="0"/>
              <a:buChar char="•"/>
            </a:pPr>
            <a:r>
              <a:rPr lang="en-US" sz="1000" dirty="0"/>
              <a:t>  Find a different on-scene contact if you’re not confident in the information being provided</a:t>
            </a:r>
          </a:p>
          <a:p>
            <a:pPr>
              <a:spcBef>
                <a:spcPts val="415"/>
              </a:spcBef>
              <a:buFont typeface="Arial" pitchFamily="34" charset="0"/>
              <a:buChar char="•"/>
            </a:pPr>
            <a:r>
              <a:rPr lang="en-US" dirty="0"/>
              <a:t>  Utilize on-scene contact to review traffic control set up and alternate route</a:t>
            </a:r>
          </a:p>
          <a:p>
            <a:pPr lvl="1">
              <a:spcBef>
                <a:spcPts val="415"/>
              </a:spcBef>
              <a:buFont typeface="Arial" pitchFamily="34" charset="0"/>
              <a:buChar char="•"/>
            </a:pPr>
            <a:r>
              <a:rPr lang="en-US" sz="1000" dirty="0"/>
              <a:t>  Be prepared to offer suggestions for a secondary alternate route or revisions to the traffic control set up </a:t>
            </a:r>
          </a:p>
          <a:p>
            <a:pPr lvl="1">
              <a:spcBef>
                <a:spcPts val="415"/>
              </a:spcBef>
              <a:buFont typeface="Arial" pitchFamily="34" charset="0"/>
              <a:buChar char="•"/>
            </a:pPr>
            <a:r>
              <a:rPr lang="en-US" sz="1000" dirty="0"/>
              <a:t>  Be prepared to advise what resources could be deployed to assist with scene management</a:t>
            </a:r>
          </a:p>
          <a:p>
            <a:pPr lvl="2">
              <a:spcBef>
                <a:spcPts val="415"/>
              </a:spcBef>
              <a:buFont typeface="Arial" pitchFamily="34" charset="0"/>
              <a:buChar char="•"/>
            </a:pPr>
            <a:r>
              <a:rPr lang="en-US" sz="1000" dirty="0"/>
              <a:t>  Cones, barricades, flagging, etc.</a:t>
            </a:r>
          </a:p>
          <a:p>
            <a:pPr lvl="1">
              <a:spcBef>
                <a:spcPts val="415"/>
              </a:spcBef>
              <a:buFont typeface="Arial" pitchFamily="34" charset="0"/>
              <a:buChar char="•"/>
            </a:pPr>
            <a:r>
              <a:rPr lang="en-US" sz="1000" dirty="0"/>
              <a:t>   Maintain awareness of traffic queues</a:t>
            </a:r>
          </a:p>
          <a:p>
            <a:pPr lvl="2">
              <a:spcBef>
                <a:spcPts val="415"/>
              </a:spcBef>
              <a:buFont typeface="Arial" pitchFamily="34" charset="0"/>
              <a:buChar char="•"/>
            </a:pPr>
            <a:r>
              <a:rPr lang="en-US" sz="1000" dirty="0"/>
              <a:t>   Assess if the queues are getting too long</a:t>
            </a:r>
          </a:p>
          <a:p>
            <a:pPr>
              <a:spcBef>
                <a:spcPts val="415"/>
              </a:spcBef>
              <a:buFont typeface="Arial" pitchFamily="34" charset="0"/>
              <a:buChar char="•"/>
            </a:pPr>
            <a:r>
              <a:rPr lang="en-US" sz="1000" dirty="0"/>
              <a:t>  </a:t>
            </a:r>
            <a:r>
              <a:rPr lang="en-US" dirty="0"/>
              <a:t>Utilize on-scene contact to assess and monitor infrastructure integrity</a:t>
            </a:r>
          </a:p>
          <a:p>
            <a:pPr>
              <a:spcBef>
                <a:spcPts val="415"/>
              </a:spcBef>
              <a:buFont typeface="Arial" pitchFamily="34" charset="0"/>
              <a:buChar char="•"/>
            </a:pPr>
            <a:r>
              <a:rPr lang="en-US" dirty="0"/>
              <a:t>  TMC can also utilize the view of on-scene and  provide updates on events through CCTV, where available</a:t>
            </a:r>
          </a:p>
          <a:p>
            <a:endParaRPr lang="en-US"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63</a:t>
            </a:fld>
            <a:endParaRPr lang="en-US" dirty="0"/>
          </a:p>
        </p:txBody>
      </p:sp>
      <p:sp>
        <p:nvSpPr>
          <p:cNvPr id="6" name="Footer Placeholder 4">
            <a:extLst>
              <a:ext uri="{FF2B5EF4-FFF2-40B4-BE49-F238E27FC236}">
                <a16:creationId xmlns:a16="http://schemas.microsoft.com/office/drawing/2014/main" id="{3D34B6D1-A4ED-4348-8A18-1E1EE3DD5EAD}"/>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030629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Home and Office Response Reminders</a:t>
            </a:r>
          </a:p>
          <a:p>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You are expected to communicate to the TMC the way you are responding: field, home or office</a:t>
            </a:r>
          </a:p>
          <a:p>
            <a:pPr>
              <a:spcBef>
                <a:spcPts val="415"/>
              </a:spcBef>
            </a:pPr>
            <a:r>
              <a:rPr lang="en-US" b="1" dirty="0"/>
              <a:t>Reminder:</a:t>
            </a:r>
            <a:r>
              <a:rPr lang="en-US" sz="1500" dirty="0"/>
              <a:t>  </a:t>
            </a:r>
            <a:r>
              <a:rPr lang="en-US" dirty="0"/>
              <a:t>RIMCs still have the same responsibilities when responding from the office or home as they do when responding to the field</a:t>
            </a:r>
          </a:p>
          <a:p>
            <a:pPr>
              <a:spcBef>
                <a:spcPts val="415"/>
              </a:spcBef>
            </a:pPr>
            <a:endParaRPr lang="en-US" dirty="0"/>
          </a:p>
          <a:p>
            <a:pPr>
              <a:spcBef>
                <a:spcPts val="415"/>
              </a:spcBef>
            </a:pPr>
            <a:r>
              <a:rPr lang="en-US" sz="1500" u="sng" dirty="0"/>
              <a:t>Transition to next slide</a:t>
            </a:r>
            <a:r>
              <a:rPr lang="en-US" sz="1500" dirty="0"/>
              <a:t>: </a:t>
            </a:r>
            <a:r>
              <a:rPr lang="en-US" dirty="0"/>
              <a:t>It’s important to go over the TMC communication/update responsibilities and expectations one more time</a:t>
            </a:r>
          </a:p>
        </p:txBody>
      </p:sp>
      <p:sp>
        <p:nvSpPr>
          <p:cNvPr id="4" name="Slide Number Placeholder 3"/>
          <p:cNvSpPr>
            <a:spLocks noGrp="1"/>
          </p:cNvSpPr>
          <p:nvPr>
            <p:ph type="sldNum" sz="quarter" idx="10"/>
          </p:nvPr>
        </p:nvSpPr>
        <p:spPr/>
        <p:txBody>
          <a:bodyPr/>
          <a:lstStyle/>
          <a:p>
            <a:fld id="{D882A2D6-A34F-4148-8218-0C0C51A655F1}" type="slidenum">
              <a:rPr lang="en-US" smtClean="0"/>
              <a:pPr/>
              <a:t>64</a:t>
            </a:fld>
            <a:endParaRPr lang="en-US" dirty="0"/>
          </a:p>
        </p:txBody>
      </p:sp>
      <p:sp>
        <p:nvSpPr>
          <p:cNvPr id="6" name="Footer Placeholder 4">
            <a:extLst>
              <a:ext uri="{FF2B5EF4-FFF2-40B4-BE49-F238E27FC236}">
                <a16:creationId xmlns:a16="http://schemas.microsoft.com/office/drawing/2014/main" id="{137C2489-CFC9-43B0-AFE8-F0CDF2D7EC79}"/>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116917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725837"/>
          </a:xfrm>
        </p:spPr>
        <p:txBody>
          <a:bodyPr>
            <a:normAutofit/>
          </a:bodyPr>
          <a:lstStyle/>
          <a:p>
            <a:r>
              <a:rPr lang="en-US" sz="1500" dirty="0"/>
              <a:t>TMC Communication Update Reminder</a:t>
            </a:r>
          </a:p>
          <a:p>
            <a:endParaRPr lang="en-US" dirty="0"/>
          </a:p>
          <a:p>
            <a:pPr>
              <a:spcBef>
                <a:spcPts val="415"/>
              </a:spcBef>
              <a:defRPr/>
            </a:pPr>
            <a:r>
              <a:rPr lang="en-US" sz="1500" u="sng" dirty="0"/>
              <a:t>Trainer Guidance</a:t>
            </a:r>
            <a:r>
              <a:rPr lang="en-US" sz="1500" dirty="0"/>
              <a:t>:</a:t>
            </a:r>
          </a:p>
          <a:p>
            <a:pPr>
              <a:spcBef>
                <a:spcPts val="415"/>
              </a:spcBef>
              <a:buFont typeface="Arial" pitchFamily="34" charset="0"/>
              <a:buChar char="•"/>
            </a:pPr>
            <a:r>
              <a:rPr lang="en-US" dirty="0"/>
              <a:t>  This reminder pertains to all three ways of responding to incidents  </a:t>
            </a:r>
          </a:p>
          <a:p>
            <a:pPr>
              <a:spcBef>
                <a:spcPts val="415"/>
              </a:spcBef>
              <a:buFont typeface="Arial" pitchFamily="34" charset="0"/>
              <a:buChar char="•"/>
            </a:pPr>
            <a:r>
              <a:rPr lang="en-US" dirty="0"/>
              <a:t>  When calling the TMC operators, remember to identify yourself and provide the incident number</a:t>
            </a:r>
          </a:p>
          <a:p>
            <a:pPr>
              <a:spcBef>
                <a:spcPts val="415"/>
              </a:spcBef>
              <a:buFont typeface="Arial" pitchFamily="34" charset="0"/>
              <a:buChar char="•"/>
            </a:pPr>
            <a:r>
              <a:rPr lang="en-US" dirty="0"/>
              <a:t>  The TMC is statewide and often handles multiple incidents at a time, so identifying yourself and providing the incident number eliminates confusion between the incidents the TMC operators are handling</a:t>
            </a:r>
          </a:p>
          <a:p>
            <a:pPr>
              <a:spcBef>
                <a:spcPts val="415"/>
              </a:spcBef>
              <a:buFont typeface="Arial" pitchFamily="34" charset="0"/>
              <a:buChar char="•"/>
            </a:pPr>
            <a:r>
              <a:rPr lang="en-US" dirty="0"/>
              <a:t>  The updates trigger the TMC operator or DSP dispatch to update TIAs</a:t>
            </a:r>
          </a:p>
          <a:p>
            <a:pPr>
              <a:spcBef>
                <a:spcPts val="415"/>
              </a:spcBef>
              <a:buFont typeface="Arial" pitchFamily="34" charset="0"/>
              <a:buChar char="•"/>
            </a:pPr>
            <a:r>
              <a:rPr lang="en-US" dirty="0"/>
              <a:t>  The TMC should be informed of the way the RIMC is responding to the incident</a:t>
            </a:r>
          </a:p>
          <a:p>
            <a:pPr>
              <a:spcBef>
                <a:spcPts val="415"/>
              </a:spcBef>
              <a:buFont typeface="Arial" pitchFamily="34" charset="0"/>
              <a:buChar char="•"/>
            </a:pPr>
            <a:r>
              <a:rPr lang="en-US" dirty="0"/>
              <a:t>  Keep TMC apprised of any and all changes in incident status, scope, duration and change in traffic control mitigation strategies </a:t>
            </a:r>
          </a:p>
          <a:p>
            <a:pPr>
              <a:spcBef>
                <a:spcPts val="415"/>
              </a:spcBef>
              <a:buFont typeface="Arial" pitchFamily="34" charset="0"/>
              <a:buChar char="•"/>
            </a:pPr>
            <a:r>
              <a:rPr lang="en-US" dirty="0"/>
              <a:t>  Update the TMC as often as you need to, they are your partner in these efforts</a:t>
            </a:r>
          </a:p>
          <a:p>
            <a:pPr>
              <a:spcBef>
                <a:spcPts val="415"/>
              </a:spcBef>
              <a:buFont typeface="Arial" pitchFamily="34" charset="0"/>
              <a:buChar char="•"/>
            </a:pPr>
            <a:r>
              <a:rPr lang="en-US" dirty="0"/>
              <a:t>  Phone communication will continue throughout the duration of the incident </a:t>
            </a:r>
          </a:p>
          <a:p>
            <a:pPr>
              <a:defRPr/>
            </a:pPr>
            <a:endParaRPr lang="en-US" dirty="0"/>
          </a:p>
          <a:p>
            <a:pPr>
              <a:spcBef>
                <a:spcPts val="415"/>
              </a:spcBef>
            </a:pPr>
            <a:r>
              <a:rPr lang="en-US" sz="1500" u="sng" dirty="0"/>
              <a:t>Transition to next slide</a:t>
            </a:r>
            <a:r>
              <a:rPr lang="en-US" sz="1500" dirty="0"/>
              <a:t>: </a:t>
            </a:r>
            <a:r>
              <a:rPr lang="en-US" dirty="0"/>
              <a:t>Now that we have covered the RIMC responsibility protocols, lets apply what we have learned to three practical scenarios </a:t>
            </a:r>
          </a:p>
          <a:p>
            <a:endParaRPr lang="en-US" dirty="0"/>
          </a:p>
          <a:p>
            <a:r>
              <a:rPr lang="en-US" dirty="0"/>
              <a:t>*Take a break between Section 3 and Section 4, Scenarios</a:t>
            </a:r>
          </a:p>
          <a:p>
            <a:pPr>
              <a:defRPr/>
            </a:pPr>
            <a:endParaRPr lang="en-US" dirty="0">
              <a:solidFill>
                <a:srgbClr val="FF0000"/>
              </a:solidFill>
            </a:endParaRPr>
          </a:p>
          <a:p>
            <a:pPr defTabSz="948507">
              <a:buFont typeface="Arial" pitchFamily="34" charset="0"/>
              <a:buChar char="•"/>
              <a:defRPr/>
            </a:pPr>
            <a:endParaRPr lang="en-US" b="1" i="0" dirty="0">
              <a:solidFill>
                <a:srgbClr val="FF0000"/>
              </a:solidFill>
            </a:endParaRPr>
          </a:p>
          <a:p>
            <a:pPr defTabSz="948507">
              <a:defRPr/>
            </a:pPr>
            <a:endParaRPr lang="en-US" i="0" dirty="0"/>
          </a:p>
        </p:txBody>
      </p:sp>
      <p:sp>
        <p:nvSpPr>
          <p:cNvPr id="4" name="Slide Number Placeholder 3"/>
          <p:cNvSpPr>
            <a:spLocks noGrp="1"/>
          </p:cNvSpPr>
          <p:nvPr>
            <p:ph type="sldNum" sz="quarter" idx="10"/>
          </p:nvPr>
        </p:nvSpPr>
        <p:spPr/>
        <p:txBody>
          <a:bodyPr/>
          <a:lstStyle/>
          <a:p>
            <a:fld id="{45DC3B2E-9196-4854-8642-DD460FF45E30}" type="slidenum">
              <a:rPr lang="en-US" smtClean="0"/>
              <a:pPr/>
              <a:t>65</a:t>
            </a:fld>
            <a:endParaRPr lang="en-US" dirty="0"/>
          </a:p>
        </p:txBody>
      </p:sp>
      <p:sp>
        <p:nvSpPr>
          <p:cNvPr id="6" name="Footer Placeholder 4">
            <a:extLst>
              <a:ext uri="{FF2B5EF4-FFF2-40B4-BE49-F238E27FC236}">
                <a16:creationId xmlns:a16="http://schemas.microsoft.com/office/drawing/2014/main" id="{4F7B32C5-EB1C-4869-9A98-C6CA57E36685}"/>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3469630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22"/>
              </a:spcBef>
            </a:pPr>
            <a:r>
              <a:rPr lang="en-US" sz="1500" dirty="0"/>
              <a:t>Introduction slide to RIMC Field Training Part 1, Section 4:</a:t>
            </a:r>
          </a:p>
          <a:p>
            <a:pPr>
              <a:spcBef>
                <a:spcPts val="622"/>
              </a:spcBef>
            </a:pPr>
            <a:r>
              <a:rPr lang="en-US" sz="1500" u="sng" dirty="0"/>
              <a:t>Incident Response Scenarios</a:t>
            </a:r>
          </a:p>
          <a:p>
            <a:endParaRPr lang="en-US" baseline="0" dirty="0"/>
          </a:p>
          <a:p>
            <a:pPr>
              <a:spcBef>
                <a:spcPts val="622"/>
              </a:spcBef>
            </a:pPr>
            <a:r>
              <a:rPr lang="en-US" sz="1500" u="sng" dirty="0"/>
              <a:t>Trainer Guidance</a:t>
            </a:r>
            <a:r>
              <a:rPr lang="en-US" sz="1500" dirty="0"/>
              <a:t>:</a:t>
            </a:r>
            <a:endParaRPr lang="en-US" sz="1500" u="sng" dirty="0"/>
          </a:p>
          <a:p>
            <a:pPr>
              <a:spcBef>
                <a:spcPts val="622"/>
              </a:spcBef>
              <a:buFont typeface="Arial" pitchFamily="34" charset="0"/>
              <a:buChar char="•"/>
            </a:pPr>
            <a:r>
              <a:rPr lang="en-US" dirty="0"/>
              <a:t>    Section 4 – Incident Response Scenarios will cover three (3) scenarios:</a:t>
            </a:r>
          </a:p>
          <a:p>
            <a:pPr lvl="1">
              <a:spcBef>
                <a:spcPts val="622"/>
              </a:spcBef>
              <a:buFont typeface="Arial" pitchFamily="34" charset="0"/>
              <a:buChar char="•"/>
            </a:pPr>
            <a:r>
              <a:rPr lang="en-US" sz="1000" dirty="0"/>
              <a:t>  Bridge Strike</a:t>
            </a:r>
          </a:p>
          <a:p>
            <a:pPr lvl="1">
              <a:spcBef>
                <a:spcPts val="622"/>
              </a:spcBef>
              <a:buFont typeface="Arial" pitchFamily="34" charset="0"/>
              <a:buChar char="•"/>
            </a:pPr>
            <a:r>
              <a:rPr lang="en-US" sz="1000" dirty="0"/>
              <a:t>  Work Zone Incident</a:t>
            </a:r>
          </a:p>
          <a:p>
            <a:pPr lvl="1">
              <a:spcBef>
                <a:spcPts val="622"/>
              </a:spcBef>
              <a:buFont typeface="Arial" pitchFamily="34" charset="0"/>
              <a:buChar char="•"/>
            </a:pPr>
            <a:r>
              <a:rPr lang="en-US" sz="1000" dirty="0"/>
              <a:t>  Severe Traffic Backups (3 or more miles)</a:t>
            </a:r>
          </a:p>
          <a:p>
            <a:pPr>
              <a:spcBef>
                <a:spcPts val="622"/>
              </a:spcBef>
              <a:defRPr/>
            </a:pPr>
            <a:endParaRPr lang="en-US" dirty="0"/>
          </a:p>
        </p:txBody>
      </p:sp>
      <p:sp>
        <p:nvSpPr>
          <p:cNvPr id="4" name="Slide Number Placeholder 3"/>
          <p:cNvSpPr>
            <a:spLocks noGrp="1"/>
          </p:cNvSpPr>
          <p:nvPr>
            <p:ph type="sldNum" sz="quarter" idx="10"/>
          </p:nvPr>
        </p:nvSpPr>
        <p:spPr/>
        <p:txBody>
          <a:bodyPr/>
          <a:lstStyle/>
          <a:p>
            <a:fld id="{45DC3B2E-9196-4854-8642-DD460FF45E30}" type="slidenum">
              <a:rPr lang="en-US" smtClean="0"/>
              <a:pPr/>
              <a:t>66</a:t>
            </a:fld>
            <a:endParaRPr lang="en-US" dirty="0"/>
          </a:p>
        </p:txBody>
      </p:sp>
      <p:sp>
        <p:nvSpPr>
          <p:cNvPr id="6" name="Footer Placeholder 4">
            <a:extLst>
              <a:ext uri="{FF2B5EF4-FFF2-40B4-BE49-F238E27FC236}">
                <a16:creationId xmlns:a16="http://schemas.microsoft.com/office/drawing/2014/main" id="{50DBCA43-CDDA-48F1-9D29-F329877EFC79}"/>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607711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22"/>
              </a:spcBef>
            </a:pPr>
            <a:r>
              <a:rPr lang="en-US" sz="1500" dirty="0"/>
              <a:t>Incident Scenario 1: Bridge Issue introduction slide</a:t>
            </a:r>
          </a:p>
          <a:p>
            <a:pPr>
              <a:spcBef>
                <a:spcPts val="622"/>
              </a:spcBef>
            </a:pPr>
            <a:endParaRPr lang="en-US" dirty="0"/>
          </a:p>
          <a:p>
            <a:pPr>
              <a:spcBef>
                <a:spcPts val="622"/>
              </a:spcBef>
            </a:pPr>
            <a:r>
              <a:rPr lang="en-US" sz="1500" u="sng" dirty="0"/>
              <a:t>Trainer Guidance</a:t>
            </a:r>
            <a:r>
              <a:rPr lang="en-US" sz="1500" dirty="0"/>
              <a:t>: </a:t>
            </a:r>
          </a:p>
          <a:p>
            <a:pPr>
              <a:spcBef>
                <a:spcPts val="622"/>
              </a:spcBef>
              <a:buFont typeface="Arial" pitchFamily="34" charset="0"/>
              <a:buChar char="•"/>
            </a:pPr>
            <a:r>
              <a:rPr lang="en-US" dirty="0"/>
              <a:t>  Reference Materials used for this scenario include:</a:t>
            </a:r>
          </a:p>
          <a:p>
            <a:pPr lvl="1">
              <a:spcBef>
                <a:spcPts val="622"/>
              </a:spcBef>
              <a:buFont typeface="Arial" pitchFamily="34" charset="0"/>
              <a:buChar char="•"/>
            </a:pPr>
            <a:r>
              <a:rPr lang="en-US" sz="1000" dirty="0"/>
              <a:t>  RIMC Field Guide</a:t>
            </a:r>
          </a:p>
          <a:p>
            <a:pPr lvl="2">
              <a:spcBef>
                <a:spcPts val="622"/>
              </a:spcBef>
              <a:buFont typeface="Arial" pitchFamily="34" charset="0"/>
              <a:buChar char="•"/>
            </a:pPr>
            <a:r>
              <a:rPr lang="en-US" sz="1000" dirty="0"/>
              <a:t>  RIMC Scenario Matrix, Bridge Issue</a:t>
            </a:r>
          </a:p>
          <a:p>
            <a:pPr lvl="2">
              <a:spcBef>
                <a:spcPts val="622"/>
              </a:spcBef>
              <a:buFont typeface="Arial" pitchFamily="34" charset="0"/>
              <a:buChar char="•"/>
            </a:pPr>
            <a:r>
              <a:rPr lang="en-US" sz="1000" dirty="0"/>
              <a:t>  Administrator Office Notification Guidelines</a:t>
            </a:r>
          </a:p>
          <a:p>
            <a:pPr lvl="1">
              <a:spcBef>
                <a:spcPts val="622"/>
              </a:spcBef>
              <a:buFont typeface="Arial" pitchFamily="34" charset="0"/>
              <a:buChar char="•"/>
            </a:pPr>
            <a:r>
              <a:rPr lang="en-US" sz="1000" dirty="0"/>
              <a:t>  S1_RIMC_Log_49_21294</a:t>
            </a:r>
          </a:p>
          <a:p>
            <a:pPr lvl="1">
              <a:spcBef>
                <a:spcPts val="622"/>
              </a:spcBef>
              <a:buFont typeface="Arial" pitchFamily="34" charset="0"/>
              <a:buChar char="•"/>
            </a:pPr>
            <a:r>
              <a:rPr lang="en-US" sz="1000" dirty="0"/>
              <a:t>  S1_TIA_49_21294</a:t>
            </a:r>
          </a:p>
          <a:p>
            <a:pPr lvl="1">
              <a:spcBef>
                <a:spcPts val="622"/>
              </a:spcBef>
              <a:buFont typeface="Arial" pitchFamily="34" charset="0"/>
              <a:buChar char="•"/>
            </a:pPr>
            <a:r>
              <a:rPr lang="en-US" sz="1000" dirty="0"/>
              <a:t>  S1_SINS_49-21294 (For Trainer reference of incident only)</a:t>
            </a:r>
          </a:p>
          <a:p>
            <a:pPr>
              <a:spcBef>
                <a:spcPts val="622"/>
              </a:spcBef>
            </a:pPr>
            <a:endParaRPr lang="en-US" u="sng"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67</a:t>
            </a:fld>
            <a:endParaRPr lang="en-US" dirty="0"/>
          </a:p>
        </p:txBody>
      </p:sp>
      <p:sp>
        <p:nvSpPr>
          <p:cNvPr id="6" name="Footer Placeholder 4">
            <a:extLst>
              <a:ext uri="{FF2B5EF4-FFF2-40B4-BE49-F238E27FC236}">
                <a16:creationId xmlns:a16="http://schemas.microsoft.com/office/drawing/2014/main" id="{A467D0D5-2884-48FF-B864-1B8B65D7637C}"/>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1425561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85806"/>
            <a:ext cx="5852160" cy="4721902"/>
          </a:xfrm>
        </p:spPr>
        <p:txBody>
          <a:bodyPr>
            <a:normAutofit/>
          </a:bodyPr>
          <a:lstStyle/>
          <a:p>
            <a:r>
              <a:rPr lang="en-US" sz="1500" dirty="0"/>
              <a:t>Bridge Issue Scenario: </a:t>
            </a:r>
            <a:r>
              <a:rPr lang="en-US" sz="1500" i="1" dirty="0"/>
              <a:t>Evaluate/Assess</a:t>
            </a:r>
          </a:p>
          <a:p>
            <a:r>
              <a:rPr lang="en-US" dirty="0"/>
              <a:t>  </a:t>
            </a:r>
          </a:p>
          <a:p>
            <a:pPr>
              <a:spcBef>
                <a:spcPts val="622"/>
              </a:spcBef>
              <a:defRPr/>
            </a:pPr>
            <a:r>
              <a:rPr lang="en-US" sz="1500" u="sng" dirty="0"/>
              <a:t>Trainer Guidance</a:t>
            </a:r>
            <a:r>
              <a:rPr lang="en-US" sz="1500" dirty="0"/>
              <a:t>:</a:t>
            </a:r>
          </a:p>
          <a:p>
            <a:pPr>
              <a:spcBef>
                <a:spcPts val="622"/>
              </a:spcBef>
              <a:buFont typeface="Arial" pitchFamily="34" charset="0"/>
              <a:buChar char="•"/>
            </a:pPr>
            <a:r>
              <a:rPr lang="en-US" dirty="0"/>
              <a:t>  Engage RIMC in discussion to think about the information he/she would need to gather for evaluation and assessment of this incident using the RIMC Scenario Matrix</a:t>
            </a:r>
          </a:p>
          <a:p>
            <a:pPr lvl="1">
              <a:spcBef>
                <a:spcPts val="622"/>
              </a:spcBef>
              <a:buFont typeface="Arial" pitchFamily="34" charset="0"/>
              <a:buChar char="•"/>
            </a:pPr>
            <a:r>
              <a:rPr lang="en-US" sz="1000" dirty="0"/>
              <a:t>  What are the impacts to the structure and is there an immediate need for a certified bridge engineer/inspector</a:t>
            </a:r>
          </a:p>
          <a:p>
            <a:pPr lvl="1">
              <a:spcBef>
                <a:spcPts val="622"/>
              </a:spcBef>
              <a:buFont typeface="Arial" pitchFamily="34" charset="0"/>
              <a:buChar char="•"/>
            </a:pPr>
            <a:r>
              <a:rPr lang="en-US" sz="1000" i="1" dirty="0"/>
              <a:t>  </a:t>
            </a:r>
            <a:r>
              <a:rPr lang="en-US" sz="1000" dirty="0"/>
              <a:t>What are the considerations to traffic impacts; i.e. time of day, queuing and traffic control set up, adjoining roadways</a:t>
            </a:r>
            <a:endParaRPr lang="en-US" sz="1000" i="1" dirty="0">
              <a:solidFill>
                <a:srgbClr val="FF0000"/>
              </a:solidFill>
            </a:endParaRPr>
          </a:p>
          <a:p>
            <a:pPr lvl="1">
              <a:spcBef>
                <a:spcPts val="622"/>
              </a:spcBef>
              <a:buFont typeface="Arial" pitchFamily="34" charset="0"/>
              <a:buChar char="•"/>
            </a:pPr>
            <a:r>
              <a:rPr lang="en-US" sz="1000" dirty="0"/>
              <a:t>  What would be the needed information to consider for a detour - i.e. safety of infrastructure, detour needed for traffic below/above bridge, short or long term closure of road/lane/shoulder, queuing or delay issues?</a:t>
            </a:r>
          </a:p>
          <a:p>
            <a:pPr lvl="1">
              <a:spcBef>
                <a:spcPts val="622"/>
              </a:spcBef>
              <a:buFont typeface="Arial" pitchFamily="34" charset="0"/>
              <a:buChar char="•"/>
            </a:pPr>
            <a:r>
              <a:rPr lang="en-US" sz="800" dirty="0"/>
              <a:t>  </a:t>
            </a:r>
            <a:r>
              <a:rPr lang="en-US" sz="1000" dirty="0"/>
              <a:t>Does the information here invoke RDO notification of a Significant Incident?</a:t>
            </a:r>
          </a:p>
          <a:p>
            <a:r>
              <a:rPr lang="en-US" dirty="0"/>
              <a:t>					</a:t>
            </a:r>
          </a:p>
          <a:p>
            <a:r>
              <a:rPr lang="en-US" sz="1500" u="sng" dirty="0"/>
              <a:t>Transition to next slide</a:t>
            </a:r>
            <a:r>
              <a:rPr lang="en-US" sz="1500" dirty="0"/>
              <a:t>: </a:t>
            </a:r>
            <a:r>
              <a:rPr lang="en-US" dirty="0"/>
              <a:t>Now we are going to review the RIMC Scenario Matrix for Evaluate/Assess</a:t>
            </a:r>
          </a:p>
        </p:txBody>
      </p:sp>
      <p:sp>
        <p:nvSpPr>
          <p:cNvPr id="5" name="Slide Number Placeholder 4"/>
          <p:cNvSpPr>
            <a:spLocks noGrp="1"/>
          </p:cNvSpPr>
          <p:nvPr>
            <p:ph type="sldNum" sz="quarter" idx="11"/>
          </p:nvPr>
        </p:nvSpPr>
        <p:spPr/>
        <p:txBody>
          <a:bodyPr/>
          <a:lstStyle/>
          <a:p>
            <a:fld id="{D882A2D6-A34F-4148-8218-0C0C51A655F1}" type="slidenum">
              <a:rPr lang="en-US" smtClean="0"/>
              <a:pPr/>
              <a:t>68</a:t>
            </a:fld>
            <a:endParaRPr lang="en-US" dirty="0"/>
          </a:p>
        </p:txBody>
      </p:sp>
      <p:sp>
        <p:nvSpPr>
          <p:cNvPr id="6" name="Footer Placeholder 4">
            <a:extLst>
              <a:ext uri="{FF2B5EF4-FFF2-40B4-BE49-F238E27FC236}">
                <a16:creationId xmlns:a16="http://schemas.microsoft.com/office/drawing/2014/main" id="{2558D6C2-3CFD-4B54-A501-4B6B0286BCF7}"/>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2160584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RIMC Scenario Matrix: Bridge Issue –</a:t>
            </a:r>
            <a:r>
              <a:rPr lang="en-US" sz="1500" i="1" dirty="0"/>
              <a:t> Evaluate/Assess</a:t>
            </a:r>
          </a:p>
          <a:p>
            <a:r>
              <a:rPr lang="en-US" dirty="0"/>
              <a:t>  </a:t>
            </a:r>
          </a:p>
          <a:p>
            <a:pPr>
              <a:spcBef>
                <a:spcPts val="622"/>
              </a:spcBef>
              <a:spcAft>
                <a:spcPts val="622"/>
              </a:spcAft>
              <a:defRPr/>
            </a:pPr>
            <a:r>
              <a:rPr lang="en-US" sz="1500" u="sng" dirty="0"/>
              <a:t>Trainer Guidance</a:t>
            </a:r>
            <a:r>
              <a:rPr lang="en-US" sz="1500" dirty="0"/>
              <a:t>:</a:t>
            </a:r>
          </a:p>
          <a:p>
            <a:pPr>
              <a:spcBef>
                <a:spcPts val="622"/>
              </a:spcBef>
              <a:spcAft>
                <a:spcPts val="622"/>
              </a:spcAft>
              <a:buFont typeface="Arial" pitchFamily="34" charset="0"/>
              <a:buChar char="•"/>
            </a:pPr>
            <a:r>
              <a:rPr lang="en-US" dirty="0"/>
              <a:t>  Slide represents statewide considerations for strike, collapse and lift bridge and may not be all inclusive</a:t>
            </a:r>
          </a:p>
          <a:p>
            <a:pPr>
              <a:spcBef>
                <a:spcPts val="622"/>
              </a:spcBef>
              <a:spcAft>
                <a:spcPts val="622"/>
              </a:spcAft>
              <a:buFont typeface="Arial" pitchFamily="34" charset="0"/>
              <a:buChar char="•"/>
            </a:pPr>
            <a:r>
              <a:rPr lang="en-US" dirty="0"/>
              <a:t>  RIMC will need to use engineering knowledge, expertise and other resources to complete the evaluation/assessment process, i.e. certified bridge engineer/inspector </a:t>
            </a:r>
          </a:p>
          <a:p>
            <a:pPr lvl="0">
              <a:buFont typeface="Arial" pitchFamily="34" charset="0"/>
              <a:buChar char="•"/>
            </a:pPr>
            <a:r>
              <a:rPr lang="en-US" sz="1100" dirty="0"/>
              <a:t>  Verify there are no vehicles trapped anywhere within the closure or queue for longer than 30 minutes</a:t>
            </a:r>
          </a:p>
          <a:p>
            <a:pPr lvl="1">
              <a:buFont typeface="Arial" pitchFamily="34" charset="0"/>
              <a:buChar char="•"/>
            </a:pPr>
            <a:r>
              <a:rPr lang="en-US" sz="1000" dirty="0"/>
              <a:t>  Travelers trapped for any length of time tend to use social media to get or pass along information</a:t>
            </a:r>
          </a:p>
          <a:p>
            <a:pPr lvl="1">
              <a:buFont typeface="Arial" pitchFamily="34" charset="0"/>
              <a:buChar char="•"/>
            </a:pPr>
            <a:r>
              <a:rPr lang="en-US" sz="1000" dirty="0"/>
              <a:t>  Vehicles trapped on the system for any length of time, dependant on weather and other risk factors, may cause reason for incident escalation</a:t>
            </a:r>
          </a:p>
          <a:p>
            <a:pPr>
              <a:spcBef>
                <a:spcPts val="622"/>
              </a:spcBef>
              <a:spcAft>
                <a:spcPts val="622"/>
              </a:spcAft>
              <a:buFont typeface="Arial" pitchFamily="34" charset="0"/>
              <a:buChar char="•"/>
            </a:pPr>
            <a:r>
              <a:rPr lang="en-US" dirty="0"/>
              <a:t>  Regional specific protocols need to be considered here</a:t>
            </a:r>
          </a:p>
          <a:p>
            <a:pPr>
              <a:spcBef>
                <a:spcPts val="622"/>
              </a:spcBef>
              <a:spcAft>
                <a:spcPts val="622"/>
              </a:spcAft>
            </a:pPr>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69</a:t>
            </a:fld>
            <a:endParaRPr lang="en-US" dirty="0"/>
          </a:p>
        </p:txBody>
      </p:sp>
      <p:sp>
        <p:nvSpPr>
          <p:cNvPr id="6" name="Footer Placeholder 4">
            <a:extLst>
              <a:ext uri="{FF2B5EF4-FFF2-40B4-BE49-F238E27FC236}">
                <a16:creationId xmlns:a16="http://schemas.microsoft.com/office/drawing/2014/main" id="{446C8EAB-0045-4B8E-8FF0-96DAF82D782F}"/>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720368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647138"/>
          </a:xfrm>
        </p:spPr>
        <p:txBody>
          <a:bodyPr>
            <a:normAutofit/>
          </a:bodyPr>
          <a:lstStyle/>
          <a:p>
            <a:r>
              <a:rPr lang="en-US" sz="1500" dirty="0"/>
              <a:t>RIMC Scenario Matrix</a:t>
            </a:r>
          </a:p>
          <a:p>
            <a:endParaRPr lang="en-US" dirty="0"/>
          </a:p>
          <a:p>
            <a:pPr>
              <a:spcBef>
                <a:spcPts val="415"/>
              </a:spcBef>
            </a:pPr>
            <a:r>
              <a:rPr lang="en-US" sz="1500" u="sng" dirty="0"/>
              <a:t>Trainers Guidance</a:t>
            </a:r>
            <a:r>
              <a:rPr lang="en-US" sz="1500" dirty="0"/>
              <a:t>:</a:t>
            </a:r>
          </a:p>
          <a:p>
            <a:pPr>
              <a:spcBef>
                <a:spcPts val="415"/>
              </a:spcBef>
              <a:buFont typeface="Arial" pitchFamily="34" charset="0"/>
              <a:buChar char="•"/>
            </a:pPr>
            <a:r>
              <a:rPr lang="en-US" u="none" baseline="0" dirty="0"/>
              <a:t>  Review RIMC Scenario Matrix in RIMC Field Guide</a:t>
            </a:r>
          </a:p>
          <a:p>
            <a:pPr>
              <a:spcBef>
                <a:spcPts val="415"/>
              </a:spcBef>
              <a:buFont typeface="Arial" pitchFamily="34" charset="0"/>
              <a:buChar char="•"/>
            </a:pPr>
            <a:r>
              <a:rPr lang="en-US" dirty="0"/>
              <a:t>  Matrix is broken down into 12 scenarios within 5 categories and 4 Key components:</a:t>
            </a:r>
          </a:p>
          <a:p>
            <a:pPr lvl="1">
              <a:spcBef>
                <a:spcPts val="415"/>
              </a:spcBef>
              <a:buFont typeface="Arial" pitchFamily="34" charset="0"/>
              <a:buChar char="•"/>
            </a:pPr>
            <a:r>
              <a:rPr lang="en-US" sz="1000" dirty="0"/>
              <a:t>  Evaluate/Assess</a:t>
            </a:r>
          </a:p>
          <a:p>
            <a:pPr lvl="1">
              <a:spcBef>
                <a:spcPts val="415"/>
              </a:spcBef>
              <a:buFont typeface="Arial" pitchFamily="34" charset="0"/>
              <a:buChar char="•"/>
            </a:pPr>
            <a:r>
              <a:rPr lang="en-US" sz="1000" dirty="0"/>
              <a:t>  Response/Coordinate</a:t>
            </a:r>
          </a:p>
          <a:p>
            <a:pPr lvl="1">
              <a:spcBef>
                <a:spcPts val="415"/>
              </a:spcBef>
              <a:buFont typeface="Arial" pitchFamily="34" charset="0"/>
              <a:buChar char="•"/>
            </a:pPr>
            <a:r>
              <a:rPr lang="en-US" sz="1000" dirty="0"/>
              <a:t>  Communicate</a:t>
            </a:r>
          </a:p>
          <a:p>
            <a:pPr lvl="1">
              <a:spcBef>
                <a:spcPts val="415"/>
              </a:spcBef>
              <a:buFont typeface="Arial" pitchFamily="34" charset="0"/>
              <a:buChar char="•"/>
            </a:pPr>
            <a:r>
              <a:rPr lang="en-US" sz="1000" dirty="0"/>
              <a:t>  Document</a:t>
            </a:r>
          </a:p>
          <a:p>
            <a:pPr>
              <a:spcBef>
                <a:spcPts val="415"/>
              </a:spcBef>
              <a:buFont typeface="Arial" pitchFamily="34" charset="0"/>
              <a:buChar char="•"/>
            </a:pPr>
            <a:r>
              <a:rPr lang="en-US" dirty="0"/>
              <a:t>  Each  of the 4 key components provides suggested guidance for each of the 12 scenarios</a:t>
            </a:r>
          </a:p>
          <a:p>
            <a:pPr lvl="1">
              <a:spcBef>
                <a:spcPts val="415"/>
              </a:spcBef>
              <a:buFont typeface="Arial" pitchFamily="34" charset="0"/>
              <a:buChar char="•"/>
            </a:pPr>
            <a:r>
              <a:rPr lang="en-US" sz="1000" dirty="0"/>
              <a:t>  Not all of the suggestions listed are relevant to each scenario (Explain the “X”s in the matrix)</a:t>
            </a:r>
          </a:p>
          <a:p>
            <a:pPr>
              <a:spcBef>
                <a:spcPts val="415"/>
              </a:spcBef>
            </a:pPr>
            <a:endParaRPr lang="en-US" dirty="0"/>
          </a:p>
          <a:p>
            <a:pPr>
              <a:spcBef>
                <a:spcPts val="415"/>
              </a:spcBef>
            </a:pPr>
            <a:r>
              <a:rPr lang="en-US" sz="1500" u="sng" dirty="0"/>
              <a:t>Transition to next slide</a:t>
            </a:r>
            <a:r>
              <a:rPr lang="en-US" sz="1500" dirty="0"/>
              <a:t>: </a:t>
            </a:r>
            <a:r>
              <a:rPr lang="en-US" dirty="0"/>
              <a:t>Next we are going to talk in depth on the 4 key components of the matrix and how they fit into RIMC response expectations</a:t>
            </a:r>
          </a:p>
          <a:p>
            <a:pPr>
              <a:spcBef>
                <a:spcPts val="415"/>
              </a:spcBef>
            </a:pPr>
            <a:endParaRPr lang="en-US" sz="1500" u="sng" dirty="0"/>
          </a:p>
          <a:p>
            <a:pPr>
              <a:spcBef>
                <a:spcPts val="415"/>
              </a:spcBef>
            </a:pPr>
            <a:r>
              <a:rPr lang="en-US" sz="1500" u="sng" dirty="0"/>
              <a:t>Trainer handouts</a:t>
            </a:r>
            <a:r>
              <a:rPr lang="en-US" sz="1500" dirty="0"/>
              <a:t>:</a:t>
            </a:r>
            <a:endParaRPr lang="en-US" dirty="0"/>
          </a:p>
          <a:p>
            <a:pPr>
              <a:spcBef>
                <a:spcPts val="415"/>
              </a:spcBef>
              <a:buFont typeface="Arial" pitchFamily="34" charset="0"/>
              <a:buChar char="•"/>
            </a:pPr>
            <a:r>
              <a:rPr lang="en-US" dirty="0"/>
              <a:t>  RIMC Scenario Matrix</a:t>
            </a:r>
          </a:p>
          <a:p>
            <a:pPr>
              <a:spcBef>
                <a:spcPts val="415"/>
              </a:spcBef>
              <a:buFont typeface="Arial" pitchFamily="34" charset="0"/>
              <a:buChar char="•"/>
            </a:pPr>
            <a:r>
              <a:rPr lang="en-US" dirty="0"/>
              <a:t>  (12) – RIMC Scenario Matrix Documents</a:t>
            </a:r>
          </a:p>
          <a:p>
            <a:pPr>
              <a:spcBef>
                <a:spcPts val="415"/>
              </a:spcBef>
            </a:pPr>
            <a:endParaRPr lang="en-US" sz="1500" u="sng" dirty="0"/>
          </a:p>
          <a:p>
            <a:pPr>
              <a:spcBef>
                <a:spcPts val="415"/>
              </a:spcBef>
            </a:pPr>
            <a:endParaRPr lang="en-US" u="none"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7</a:t>
            </a:fld>
            <a:endParaRPr lang="en-US" dirty="0"/>
          </a:p>
        </p:txBody>
      </p:sp>
      <p:sp>
        <p:nvSpPr>
          <p:cNvPr id="6" name="Footer Placeholder 4">
            <a:extLst>
              <a:ext uri="{FF2B5EF4-FFF2-40B4-BE49-F238E27FC236}">
                <a16:creationId xmlns:a16="http://schemas.microsoft.com/office/drawing/2014/main" id="{8C05E82E-EBAD-4FF0-8534-781321F4B4E3}"/>
              </a:ext>
            </a:extLst>
          </p:cNvPr>
          <p:cNvSpPr>
            <a:spLocks noGrp="1"/>
          </p:cNvSpPr>
          <p:nvPr>
            <p:ph type="ftr" sz="quarter" idx="4"/>
          </p:nvPr>
        </p:nvSpPr>
        <p:spPr>
          <a:xfrm>
            <a:off x="0" y="8990348"/>
            <a:ext cx="3169920" cy="480060"/>
          </a:xfrm>
        </p:spPr>
        <p:txBody>
          <a:bodyPr/>
          <a:lstStyle/>
          <a:p>
            <a:r>
              <a:rPr lang="en-US" dirty="0"/>
              <a:t>Version 1.2, Revised April 2018</a:t>
            </a:r>
          </a:p>
        </p:txBody>
      </p:sp>
    </p:spTree>
    <p:extLst>
      <p:ext uri="{BB962C8B-B14F-4D97-AF65-F5344CB8AC3E}">
        <p14:creationId xmlns:p14="http://schemas.microsoft.com/office/powerpoint/2010/main" val="10803885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RIMC Scenario Matrix: Bridge Issue – </a:t>
            </a:r>
            <a:r>
              <a:rPr lang="en-US" sz="1500" i="1" dirty="0"/>
              <a:t>Detour</a:t>
            </a:r>
          </a:p>
          <a:p>
            <a:r>
              <a:rPr lang="en-US" dirty="0"/>
              <a:t> </a:t>
            </a:r>
          </a:p>
          <a:p>
            <a:pPr>
              <a:spcBef>
                <a:spcPts val="622"/>
              </a:spcBef>
              <a:defRPr/>
            </a:pPr>
            <a:r>
              <a:rPr lang="en-US" sz="1500" u="sng" dirty="0"/>
              <a:t>Trainer Guidance</a:t>
            </a:r>
            <a:r>
              <a:rPr lang="en-US" sz="1500" dirty="0"/>
              <a:t>:</a:t>
            </a:r>
          </a:p>
          <a:p>
            <a:pPr>
              <a:spcBef>
                <a:spcPts val="622"/>
              </a:spcBef>
              <a:buFont typeface="Arial" pitchFamily="34" charset="0"/>
              <a:buChar char="•"/>
            </a:pPr>
            <a:r>
              <a:rPr lang="en-US" dirty="0"/>
              <a:t> Slide represents statewide considerations for strike, collapse and lift bridge and may not be all inclusive</a:t>
            </a:r>
          </a:p>
          <a:p>
            <a:pPr>
              <a:spcBef>
                <a:spcPts val="622"/>
              </a:spcBef>
              <a:buFont typeface="Arial" pitchFamily="34" charset="0"/>
              <a:buChar char="•"/>
            </a:pPr>
            <a:r>
              <a:rPr lang="en-US" dirty="0"/>
              <a:t>  RIMC will need to use engineering knowledge, expertise and other resources to complete detour evaluation/assessment</a:t>
            </a:r>
          </a:p>
          <a:p>
            <a:pPr lvl="1">
              <a:spcBef>
                <a:spcPts val="622"/>
              </a:spcBef>
              <a:buFont typeface="Arial" pitchFamily="34" charset="0"/>
              <a:buChar char="•"/>
            </a:pPr>
            <a:r>
              <a:rPr lang="en-US" sz="1000" dirty="0"/>
              <a:t>  Someone in the field may assist in the evaluation and assessment of the detour route </a:t>
            </a:r>
          </a:p>
          <a:p>
            <a:pPr lvl="1">
              <a:spcBef>
                <a:spcPts val="622"/>
              </a:spcBef>
              <a:buFont typeface="Arial" pitchFamily="34" charset="0"/>
              <a:buChar char="•"/>
            </a:pPr>
            <a:r>
              <a:rPr lang="en-US" sz="1000" dirty="0"/>
              <a:t>  Find a different on-scene contact if you’re not confident in the information being provided</a:t>
            </a:r>
          </a:p>
          <a:p>
            <a:pPr>
              <a:spcBef>
                <a:spcPts val="622"/>
              </a:spcBef>
              <a:buFont typeface="Arial" pitchFamily="34" charset="0"/>
              <a:buChar char="•"/>
            </a:pPr>
            <a:r>
              <a:rPr lang="en-US" dirty="0"/>
              <a:t>  Regional specific protocols need to be considered here</a:t>
            </a:r>
          </a:p>
          <a:p>
            <a:pPr>
              <a:spcBef>
                <a:spcPts val="622"/>
              </a:spcBef>
            </a:pPr>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70</a:t>
            </a:fld>
            <a:endParaRPr lang="en-US" dirty="0"/>
          </a:p>
        </p:txBody>
      </p:sp>
      <p:sp>
        <p:nvSpPr>
          <p:cNvPr id="6" name="Footer Placeholder 4">
            <a:extLst>
              <a:ext uri="{FF2B5EF4-FFF2-40B4-BE49-F238E27FC236}">
                <a16:creationId xmlns:a16="http://schemas.microsoft.com/office/drawing/2014/main" id="{3D0AF0D7-B853-4086-8D20-9E56F34E69AD}"/>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3724124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85807"/>
            <a:ext cx="5852160" cy="4800600"/>
          </a:xfrm>
        </p:spPr>
        <p:txBody>
          <a:bodyPr>
            <a:normAutofit/>
          </a:bodyPr>
          <a:lstStyle/>
          <a:p>
            <a:r>
              <a:rPr lang="en-US" sz="1500" dirty="0"/>
              <a:t>Bridge Issue Scenario: </a:t>
            </a:r>
            <a:r>
              <a:rPr lang="en-US" sz="1500" i="1" dirty="0"/>
              <a:t>Respond/Coordinate</a:t>
            </a:r>
          </a:p>
          <a:p>
            <a:endParaRPr lang="en-US" i="1" dirty="0"/>
          </a:p>
          <a:p>
            <a:pPr>
              <a:spcBef>
                <a:spcPts val="622"/>
              </a:spcBef>
              <a:defRPr/>
            </a:pPr>
            <a:r>
              <a:rPr lang="en-US" sz="1500" u="sng" dirty="0"/>
              <a:t>Trainer Guidance</a:t>
            </a:r>
            <a:r>
              <a:rPr lang="en-US" sz="1500" dirty="0"/>
              <a:t>:</a:t>
            </a:r>
          </a:p>
          <a:p>
            <a:pPr>
              <a:spcBef>
                <a:spcPts val="622"/>
              </a:spcBef>
              <a:buFont typeface="Arial" pitchFamily="34" charset="0"/>
              <a:buChar char="•"/>
            </a:pPr>
            <a:r>
              <a:rPr lang="en-US" dirty="0"/>
              <a:t>  Engage in discussion to get the RIMC thinking of the different tasks he/she may need to do while coordinating with first responders and highway department personnel</a:t>
            </a:r>
          </a:p>
          <a:p>
            <a:pPr>
              <a:spcBef>
                <a:spcPts val="622"/>
              </a:spcBef>
              <a:buFont typeface="Arial" pitchFamily="34" charset="0"/>
              <a:buChar char="•"/>
            </a:pPr>
            <a:r>
              <a:rPr lang="en-US" dirty="0"/>
              <a:t>  The discussion should include suggestions on what resources can be coordinated or utilized</a:t>
            </a:r>
          </a:p>
          <a:p>
            <a:pPr>
              <a:spcBef>
                <a:spcPts val="622"/>
              </a:spcBef>
              <a:buFont typeface="Arial" pitchFamily="34" charset="0"/>
              <a:buChar char="•"/>
            </a:pPr>
            <a:r>
              <a:rPr lang="en-US" dirty="0"/>
              <a:t>  Discuss the importance of actual response in the field</a:t>
            </a:r>
          </a:p>
          <a:p>
            <a:pPr lvl="1">
              <a:spcBef>
                <a:spcPts val="622"/>
              </a:spcBef>
              <a:buFont typeface="Arial" pitchFamily="34" charset="0"/>
              <a:buChar char="•"/>
            </a:pPr>
            <a:r>
              <a:rPr lang="en-US" sz="1000" dirty="0"/>
              <a:t>  RIMC is responsible for overall situational awareness and reporting even if bridge engineer/inspector responds</a:t>
            </a:r>
          </a:p>
          <a:p>
            <a:pPr>
              <a:spcBef>
                <a:spcPts val="622"/>
              </a:spcBef>
              <a:buFont typeface="Arial" pitchFamily="34" charset="0"/>
              <a:buChar char="•"/>
            </a:pPr>
            <a:r>
              <a:rPr lang="en-US" dirty="0"/>
              <a:t>  RIMC response will include coordinating resources internally and with various responder i.e. law enforcement, bridge engineer, RDO, and TMC </a:t>
            </a:r>
          </a:p>
          <a:p>
            <a:pPr>
              <a:spcBef>
                <a:spcPts val="622"/>
              </a:spcBef>
              <a:buFont typeface="Arial" pitchFamily="34" charset="0"/>
              <a:buChar char="•"/>
            </a:pPr>
            <a:r>
              <a:rPr lang="en-US" i="1" dirty="0"/>
              <a:t>  </a:t>
            </a:r>
            <a:r>
              <a:rPr lang="en-US" dirty="0"/>
              <a:t>What traffic control measures might be considered i.e. lane closures, DMS/PCMS for traveler advance warning, ramp gates for closure of on ramps?</a:t>
            </a:r>
          </a:p>
          <a:p>
            <a:pPr>
              <a:spcBef>
                <a:spcPts val="622"/>
              </a:spcBef>
              <a:buFont typeface="Arial" pitchFamily="34" charset="0"/>
              <a:buChar char="•"/>
            </a:pPr>
            <a:r>
              <a:rPr lang="en-US" dirty="0"/>
              <a:t>  Who does the RIMC coordinate response with i.e. bridge engineer, county highway department, project manager, first responders, incident commander on scene? </a:t>
            </a:r>
          </a:p>
          <a:p>
            <a:pPr>
              <a:spcBef>
                <a:spcPts val="622"/>
              </a:spcBef>
              <a:buFont typeface="Arial" pitchFamily="34" charset="0"/>
              <a:buChar char="•"/>
            </a:pPr>
            <a:r>
              <a:rPr lang="en-US" dirty="0"/>
              <a:t>  Regional specific protocols need to be considered here</a:t>
            </a:r>
          </a:p>
          <a:p>
            <a:endParaRPr lang="en-US" dirty="0"/>
          </a:p>
          <a:p>
            <a:pPr>
              <a:spcBef>
                <a:spcPts val="622"/>
              </a:spcBef>
            </a:pPr>
            <a:r>
              <a:rPr lang="en-US" sz="1500" u="sng" dirty="0"/>
              <a:t>Transition to next slide</a:t>
            </a:r>
            <a:r>
              <a:rPr lang="en-US" sz="1500" dirty="0"/>
              <a:t>: </a:t>
            </a:r>
            <a:r>
              <a:rPr lang="en-US" dirty="0"/>
              <a:t>Lets look at the RIMC Scenario Matrix for Response/Coordinate</a:t>
            </a:r>
          </a:p>
        </p:txBody>
      </p:sp>
      <p:sp>
        <p:nvSpPr>
          <p:cNvPr id="4" name="Slide Number Placeholder 3"/>
          <p:cNvSpPr>
            <a:spLocks noGrp="1"/>
          </p:cNvSpPr>
          <p:nvPr>
            <p:ph type="sldNum" sz="quarter" idx="10"/>
          </p:nvPr>
        </p:nvSpPr>
        <p:spPr/>
        <p:txBody>
          <a:bodyPr/>
          <a:lstStyle/>
          <a:p>
            <a:fld id="{D882A2D6-A34F-4148-8218-0C0C51A655F1}" type="slidenum">
              <a:rPr lang="en-US" smtClean="0"/>
              <a:pPr/>
              <a:t>71</a:t>
            </a:fld>
            <a:endParaRPr lang="en-US" dirty="0"/>
          </a:p>
        </p:txBody>
      </p:sp>
      <p:sp>
        <p:nvSpPr>
          <p:cNvPr id="6" name="Footer Placeholder 4">
            <a:extLst>
              <a:ext uri="{FF2B5EF4-FFF2-40B4-BE49-F238E27FC236}">
                <a16:creationId xmlns:a16="http://schemas.microsoft.com/office/drawing/2014/main" id="{C4E67C1E-E811-4759-AE8C-D2D1FF915801}"/>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1918964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85807"/>
            <a:ext cx="5852160" cy="4643203"/>
          </a:xfrm>
        </p:spPr>
        <p:txBody>
          <a:bodyPr>
            <a:normAutofit/>
          </a:bodyPr>
          <a:lstStyle/>
          <a:p>
            <a:r>
              <a:rPr lang="en-US" sz="1500" dirty="0"/>
              <a:t>RIMC Scenario Matrix: Bridge Issue – </a:t>
            </a:r>
            <a:r>
              <a:rPr lang="en-US" sz="1500" i="1" dirty="0"/>
              <a:t>Respond/Coordinate</a:t>
            </a:r>
          </a:p>
          <a:p>
            <a:endParaRPr lang="en-US" dirty="0"/>
          </a:p>
          <a:p>
            <a:pPr>
              <a:spcBef>
                <a:spcPts val="622"/>
              </a:spcBef>
              <a:defRPr/>
            </a:pPr>
            <a:r>
              <a:rPr lang="en-US" sz="1500" u="sng" dirty="0"/>
              <a:t>Trainer Guidance</a:t>
            </a:r>
            <a:r>
              <a:rPr lang="en-US" sz="1500" dirty="0"/>
              <a:t>:</a:t>
            </a:r>
          </a:p>
          <a:p>
            <a:pPr>
              <a:spcBef>
                <a:spcPts val="622"/>
              </a:spcBef>
              <a:buFont typeface="Arial" pitchFamily="34" charset="0"/>
              <a:buChar char="•"/>
            </a:pPr>
            <a:r>
              <a:rPr lang="en-US" dirty="0"/>
              <a:t>  Discuss regional specific protocols involving bridge issues</a:t>
            </a:r>
          </a:p>
          <a:p>
            <a:endParaRPr lang="en-US" i="1" dirty="0"/>
          </a:p>
          <a:p>
            <a:pPr>
              <a:buFont typeface="Arial" pitchFamily="34" charset="0"/>
              <a:buChar char="•"/>
            </a:pPr>
            <a:endParaRPr lang="en-US" dirty="0"/>
          </a:p>
          <a:p>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72</a:t>
            </a:fld>
            <a:endParaRPr lang="en-US" dirty="0"/>
          </a:p>
        </p:txBody>
      </p:sp>
      <p:sp>
        <p:nvSpPr>
          <p:cNvPr id="6" name="Footer Placeholder 4">
            <a:extLst>
              <a:ext uri="{FF2B5EF4-FFF2-40B4-BE49-F238E27FC236}">
                <a16:creationId xmlns:a16="http://schemas.microsoft.com/office/drawing/2014/main" id="{665B18E0-F1AF-4A24-BDEB-2919C044EED7}"/>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40504150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Bridge Issue Scenario: Bridge Issue – </a:t>
            </a:r>
            <a:r>
              <a:rPr lang="en-US" sz="1500" i="1" dirty="0"/>
              <a:t>Communicate</a:t>
            </a:r>
          </a:p>
          <a:p>
            <a:endParaRPr lang="en-US" dirty="0"/>
          </a:p>
          <a:p>
            <a:pPr>
              <a:spcBef>
                <a:spcPts val="622"/>
              </a:spcBef>
            </a:pPr>
            <a:r>
              <a:rPr lang="en-US" sz="1500" u="sng" dirty="0"/>
              <a:t>Trainer Guidance</a:t>
            </a:r>
            <a:r>
              <a:rPr lang="en-US" sz="1500" dirty="0"/>
              <a:t>:</a:t>
            </a:r>
          </a:p>
          <a:p>
            <a:pPr>
              <a:spcBef>
                <a:spcPts val="622"/>
              </a:spcBef>
              <a:buFont typeface="Arial" pitchFamily="34" charset="0"/>
              <a:buChar char="•"/>
            </a:pPr>
            <a:r>
              <a:rPr lang="en-US" i="1" dirty="0"/>
              <a:t>  </a:t>
            </a:r>
            <a:r>
              <a:rPr lang="en-US" dirty="0"/>
              <a:t>Stress importance of communicating from the beginning of the incident until the very end; i.e., incident commander, RDO, TMC, law enforcement/dispatch, county highway department, others</a:t>
            </a:r>
          </a:p>
          <a:p>
            <a:pPr>
              <a:spcBef>
                <a:spcPts val="622"/>
              </a:spcBef>
              <a:buFont typeface="Arial" pitchFamily="34" charset="0"/>
              <a:buChar char="•"/>
            </a:pPr>
            <a:r>
              <a:rPr lang="en-US" dirty="0"/>
              <a:t>  Communication is continual and constant providing situational awareness and assistance for incident management no matter what time of day or night</a:t>
            </a:r>
          </a:p>
          <a:p>
            <a:pPr>
              <a:spcBef>
                <a:spcPts val="622"/>
              </a:spcBef>
              <a:buFont typeface="Arial" pitchFamily="34" charset="0"/>
              <a:buChar char="•"/>
            </a:pPr>
            <a:r>
              <a:rPr lang="en-US" dirty="0"/>
              <a:t>  When in doubt RIMC should contact the RDO  </a:t>
            </a:r>
          </a:p>
          <a:p>
            <a:pPr>
              <a:spcBef>
                <a:spcPts val="622"/>
              </a:spcBef>
              <a:buFont typeface="Arial" pitchFamily="34" charset="0"/>
              <a:buChar char="•"/>
            </a:pPr>
            <a:r>
              <a:rPr lang="en-US" dirty="0"/>
              <a:t>  Discuss other possible contacts the RIMC should consider i.e. project manager, maintenance staff</a:t>
            </a:r>
          </a:p>
          <a:p>
            <a:endParaRPr lang="en-US" dirty="0"/>
          </a:p>
          <a:p>
            <a:r>
              <a:rPr lang="en-US" sz="1500" u="sng" dirty="0"/>
              <a:t>Transition to next slide</a:t>
            </a:r>
            <a:r>
              <a:rPr lang="en-US" sz="1500" dirty="0"/>
              <a:t>:</a:t>
            </a:r>
            <a:r>
              <a:rPr lang="en-US" dirty="0"/>
              <a:t> Review the RIMC Scenario Matrix: Communicate</a:t>
            </a:r>
            <a:endParaRPr lang="en-US" u="sng" dirty="0"/>
          </a:p>
          <a:p>
            <a:endParaRPr lang="en-US" dirty="0"/>
          </a:p>
          <a:p>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73</a:t>
            </a:fld>
            <a:endParaRPr lang="en-US" dirty="0"/>
          </a:p>
        </p:txBody>
      </p:sp>
      <p:sp>
        <p:nvSpPr>
          <p:cNvPr id="6" name="Footer Placeholder 4">
            <a:extLst>
              <a:ext uri="{FF2B5EF4-FFF2-40B4-BE49-F238E27FC236}">
                <a16:creationId xmlns:a16="http://schemas.microsoft.com/office/drawing/2014/main" id="{2F4078C1-D812-487D-BAE9-34255452CC8F}"/>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0970392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RIMC Scenario Matrix: Bridge Issue - </a:t>
            </a:r>
            <a:r>
              <a:rPr lang="en-US" sz="1500" i="1" dirty="0"/>
              <a:t>Communicate</a:t>
            </a:r>
          </a:p>
          <a:p>
            <a:endParaRPr lang="en-US"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Slide represents the minimum standard for communication during a bridge strike, collapse or lift bridge incident and may not be all inclusive</a:t>
            </a:r>
          </a:p>
          <a:p>
            <a:pPr>
              <a:spcBef>
                <a:spcPts val="622"/>
              </a:spcBef>
              <a:buFont typeface="Arial" pitchFamily="34" charset="0"/>
              <a:buChar char="•"/>
            </a:pPr>
            <a:r>
              <a:rPr lang="en-US" dirty="0"/>
              <a:t>  The bridge engineer/inspector reference can be found on the DOTNET:</a:t>
            </a:r>
          </a:p>
          <a:p>
            <a:pPr lvl="1">
              <a:spcBef>
                <a:spcPts val="622"/>
              </a:spcBef>
              <a:buFont typeface="Arial" pitchFamily="34" charset="0"/>
              <a:buChar char="•"/>
            </a:pPr>
            <a:r>
              <a:rPr lang="en-US" sz="1000" dirty="0"/>
              <a:t>  DTSD Emergency contacts  </a:t>
            </a:r>
            <a:r>
              <a:rPr lang="en-US" sz="1000" b="1" dirty="0"/>
              <a:t>- </a:t>
            </a:r>
            <a:r>
              <a:rPr lang="en-US" sz="1000" dirty="0"/>
              <a:t>WisDOT Emergency Information</a:t>
            </a:r>
          </a:p>
          <a:p>
            <a:pPr lvl="1">
              <a:spcBef>
                <a:spcPts val="622"/>
              </a:spcBef>
              <a:buFont typeface="Arial" pitchFamily="34" charset="0"/>
              <a:buChar char="•"/>
            </a:pPr>
            <a:r>
              <a:rPr lang="en-US" sz="1000" dirty="0"/>
              <a:t>  </a:t>
            </a:r>
            <a:r>
              <a:rPr lang="en-US" sz="1000" u="sng" dirty="0">
                <a:hlinkClick r:id="rId3"/>
              </a:rPr>
              <a:t>http://dotnet/dtsd/emergency/index.htm</a:t>
            </a:r>
            <a:endParaRPr lang="en-US" sz="1000" u="sng" dirty="0"/>
          </a:p>
          <a:p>
            <a:pPr>
              <a:spcBef>
                <a:spcPts val="622"/>
              </a:spcBef>
              <a:buFont typeface="Arial" pitchFamily="34" charset="0"/>
              <a:buChar char="•"/>
            </a:pPr>
            <a:r>
              <a:rPr lang="en-US" sz="1000" dirty="0"/>
              <a:t>  It is important to impress upon the RIMCs that they may contact the bridge engineer/inspector if they have any questions or concerns</a:t>
            </a:r>
            <a:endParaRPr lang="en-US" sz="1000" u="sng" dirty="0"/>
          </a:p>
          <a:p>
            <a:pPr>
              <a:spcBef>
                <a:spcPts val="622"/>
              </a:spcBef>
              <a:buFont typeface="Arial" pitchFamily="34" charset="0"/>
              <a:buChar char="•"/>
            </a:pPr>
            <a:r>
              <a:rPr lang="en-US" dirty="0"/>
              <a:t>  Major incidents may need the assistance of a Regional Communication Officer  (RCM)</a:t>
            </a:r>
          </a:p>
          <a:p>
            <a:pPr lvl="1">
              <a:spcBef>
                <a:spcPts val="622"/>
              </a:spcBef>
              <a:buFont typeface="Arial" pitchFamily="34" charset="0"/>
              <a:buChar char="•"/>
            </a:pPr>
            <a:r>
              <a:rPr lang="en-US" sz="1000" dirty="0"/>
              <a:t>  Possibly for press release</a:t>
            </a:r>
          </a:p>
          <a:p>
            <a:pPr lvl="1">
              <a:spcBef>
                <a:spcPts val="622"/>
              </a:spcBef>
              <a:buFont typeface="Arial" pitchFamily="34" charset="0"/>
              <a:buChar char="•"/>
            </a:pPr>
            <a:r>
              <a:rPr lang="en-US" sz="1000" dirty="0"/>
              <a:t>  Possibly for media monitoring</a:t>
            </a:r>
          </a:p>
          <a:p>
            <a:pPr>
              <a:spcBef>
                <a:spcPts val="622"/>
              </a:spcBef>
              <a:buFont typeface="Arial" pitchFamily="34" charset="0"/>
              <a:buChar char="•"/>
            </a:pPr>
            <a:r>
              <a:rPr lang="en-US" dirty="0"/>
              <a:t>  Discuss regional specific protocols for communication, i.e. regional bridge engineer/inspector, RCM, etc.</a:t>
            </a:r>
          </a:p>
          <a:p>
            <a:pPr>
              <a:spcBef>
                <a:spcPts val="622"/>
              </a:spcBef>
              <a:buFont typeface="Arial" pitchFamily="34" charset="0"/>
              <a:buChar char="•"/>
            </a:pPr>
            <a:endParaRPr lang="en-US" dirty="0"/>
          </a:p>
          <a:p>
            <a:pPr>
              <a:spcBef>
                <a:spcPts val="622"/>
              </a:spcBef>
            </a:pPr>
            <a:endParaRPr lang="en-US" dirty="0"/>
          </a:p>
          <a:p>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74</a:t>
            </a:fld>
            <a:endParaRPr lang="en-US" dirty="0"/>
          </a:p>
        </p:txBody>
      </p:sp>
      <p:sp>
        <p:nvSpPr>
          <p:cNvPr id="6" name="Footer Placeholder 4">
            <a:extLst>
              <a:ext uri="{FF2B5EF4-FFF2-40B4-BE49-F238E27FC236}">
                <a16:creationId xmlns:a16="http://schemas.microsoft.com/office/drawing/2014/main" id="{1FCF59AF-E931-4DA2-8F5B-2051D45DCE94}"/>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4617059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WisDOT Bridge Structure Emergency</a:t>
            </a:r>
          </a:p>
          <a:p>
            <a:endParaRPr lang="en-US" dirty="0"/>
          </a:p>
          <a:p>
            <a:r>
              <a:rPr lang="en-US" dirty="0"/>
              <a:t>   </a:t>
            </a:r>
          </a:p>
        </p:txBody>
      </p:sp>
      <p:sp>
        <p:nvSpPr>
          <p:cNvPr id="4" name="Slide Number Placeholder 3"/>
          <p:cNvSpPr>
            <a:spLocks noGrp="1"/>
          </p:cNvSpPr>
          <p:nvPr>
            <p:ph type="sldNum" sz="quarter" idx="10"/>
          </p:nvPr>
        </p:nvSpPr>
        <p:spPr/>
        <p:txBody>
          <a:bodyPr/>
          <a:lstStyle/>
          <a:p>
            <a:fld id="{D882A2D6-A34F-4148-8218-0C0C51A655F1}" type="slidenum">
              <a:rPr lang="en-US" smtClean="0"/>
              <a:pPr/>
              <a:t>75</a:t>
            </a:fld>
            <a:endParaRPr lang="en-US" dirty="0"/>
          </a:p>
        </p:txBody>
      </p:sp>
      <p:sp>
        <p:nvSpPr>
          <p:cNvPr id="6" name="Footer Placeholder 4">
            <a:extLst>
              <a:ext uri="{FF2B5EF4-FFF2-40B4-BE49-F238E27FC236}">
                <a16:creationId xmlns:a16="http://schemas.microsoft.com/office/drawing/2014/main" id="{A4EC4232-4AA0-4C49-933B-D96E914AE81B}"/>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6382794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804535"/>
          </a:xfrm>
        </p:spPr>
        <p:txBody>
          <a:bodyPr>
            <a:normAutofit/>
          </a:bodyPr>
          <a:lstStyle/>
          <a:p>
            <a:pPr>
              <a:spcBef>
                <a:spcPts val="622"/>
              </a:spcBef>
            </a:pPr>
            <a:r>
              <a:rPr lang="en-US" sz="1500" dirty="0"/>
              <a:t>Bridge Issue Scenario: </a:t>
            </a:r>
            <a:r>
              <a:rPr lang="en-US" sz="1500" i="1" dirty="0"/>
              <a:t>Document</a:t>
            </a:r>
            <a:endParaRPr lang="en-US" i="1" dirty="0"/>
          </a:p>
          <a:p>
            <a:pPr>
              <a:spcBef>
                <a:spcPts val="622"/>
              </a:spcBef>
            </a:pPr>
            <a:endParaRPr lang="en-US" dirty="0"/>
          </a:p>
          <a:p>
            <a:pPr>
              <a:spcBef>
                <a:spcPts val="415"/>
              </a:spcBef>
            </a:pPr>
            <a:r>
              <a:rPr lang="en-US" sz="1500" u="sng" dirty="0"/>
              <a:t>Trainer Guidance</a:t>
            </a:r>
            <a:r>
              <a:rPr lang="en-US" sz="1500" dirty="0"/>
              <a:t>:</a:t>
            </a:r>
            <a:endParaRPr lang="en-US" sz="1500" i="1" dirty="0"/>
          </a:p>
          <a:p>
            <a:pPr>
              <a:spcBef>
                <a:spcPts val="415"/>
              </a:spcBef>
              <a:buFont typeface="Arial" pitchFamily="34" charset="0"/>
              <a:buChar char="•"/>
            </a:pPr>
            <a:r>
              <a:rPr lang="en-US" dirty="0"/>
              <a:t>  Handout and review RIMC Response Log #49-21294 to encourage awareness of the information the RIMC needs to be gathering and documenting during the entire event</a:t>
            </a:r>
          </a:p>
          <a:p>
            <a:pPr>
              <a:spcBef>
                <a:spcPts val="415"/>
              </a:spcBef>
              <a:buFont typeface="Arial" pitchFamily="34" charset="0"/>
              <a:buChar char="•"/>
            </a:pPr>
            <a:r>
              <a:rPr lang="en-US" dirty="0"/>
              <a:t>  Handout the corresponding TIAs and review the initial notification with second and third updates</a:t>
            </a:r>
          </a:p>
          <a:p>
            <a:pPr>
              <a:spcBef>
                <a:spcPts val="415"/>
              </a:spcBef>
              <a:buFont typeface="Arial" pitchFamily="34" charset="0"/>
              <a:buChar char="•"/>
            </a:pPr>
            <a:r>
              <a:rPr lang="en-US" dirty="0"/>
              <a:t>  TIAs provide information, but this information should also be vetted by the RIMC for accuracy</a:t>
            </a:r>
          </a:p>
          <a:p>
            <a:pPr>
              <a:spcBef>
                <a:spcPts val="415"/>
              </a:spcBef>
              <a:buFont typeface="Arial" pitchFamily="34" charset="0"/>
              <a:buChar char="•"/>
            </a:pPr>
            <a:r>
              <a:rPr lang="en-US" dirty="0"/>
              <a:t>  Re-emphasize the four components </a:t>
            </a:r>
          </a:p>
          <a:p>
            <a:pPr lvl="1">
              <a:spcBef>
                <a:spcPts val="415"/>
              </a:spcBef>
              <a:buFont typeface="Arial" pitchFamily="34" charset="0"/>
              <a:buChar char="•"/>
              <a:defRPr/>
            </a:pPr>
            <a:r>
              <a:rPr lang="en-US" sz="1000" i="1" dirty="0"/>
              <a:t>  Evaluate/Assess</a:t>
            </a:r>
          </a:p>
          <a:p>
            <a:pPr lvl="1">
              <a:spcBef>
                <a:spcPts val="415"/>
              </a:spcBef>
              <a:buFont typeface="Arial" pitchFamily="34" charset="0"/>
              <a:buChar char="•"/>
              <a:defRPr/>
            </a:pPr>
            <a:r>
              <a:rPr lang="en-US" sz="1000" i="1" dirty="0"/>
              <a:t>  Response/Coordination</a:t>
            </a:r>
          </a:p>
          <a:p>
            <a:pPr lvl="1">
              <a:spcBef>
                <a:spcPts val="415"/>
              </a:spcBef>
              <a:buFont typeface="Arial" pitchFamily="34" charset="0"/>
              <a:buChar char="•"/>
              <a:defRPr/>
            </a:pPr>
            <a:r>
              <a:rPr lang="en-US" sz="1000" i="1" dirty="0"/>
              <a:t>  Communication</a:t>
            </a:r>
          </a:p>
          <a:p>
            <a:pPr lvl="1">
              <a:spcBef>
                <a:spcPts val="415"/>
              </a:spcBef>
              <a:buFont typeface="Arial" pitchFamily="34" charset="0"/>
              <a:buChar char="•"/>
              <a:defRPr/>
            </a:pPr>
            <a:r>
              <a:rPr lang="en-US" sz="1000" i="1" dirty="0"/>
              <a:t>  Documentation</a:t>
            </a:r>
            <a:endParaRPr lang="en-US" sz="1000" dirty="0"/>
          </a:p>
          <a:p>
            <a:pPr>
              <a:spcBef>
                <a:spcPts val="415"/>
              </a:spcBef>
              <a:buFont typeface="Arial" pitchFamily="34" charset="0"/>
              <a:buChar char="•"/>
            </a:pPr>
            <a:r>
              <a:rPr lang="en-US" i="1" dirty="0"/>
              <a:t> </a:t>
            </a:r>
            <a:r>
              <a:rPr lang="en-US" dirty="0"/>
              <a:t> Importance of photo and video documentation</a:t>
            </a:r>
          </a:p>
          <a:p>
            <a:pPr lvl="1">
              <a:spcBef>
                <a:spcPts val="415"/>
              </a:spcBef>
              <a:buFont typeface="Arial" pitchFamily="34" charset="0"/>
              <a:buChar char="•"/>
            </a:pPr>
            <a:r>
              <a:rPr lang="en-US" sz="1000" dirty="0"/>
              <a:t>  This is for situational awareness: i.e.  RDO, central office/bridge staff</a:t>
            </a:r>
          </a:p>
          <a:p>
            <a:pPr>
              <a:spcBef>
                <a:spcPts val="415"/>
              </a:spcBef>
              <a:buFont typeface="Arial" pitchFamily="34" charset="0"/>
              <a:buChar char="•"/>
            </a:pPr>
            <a:r>
              <a:rPr lang="en-US" dirty="0"/>
              <a:t>  Discuss the necessity to document information throughout the incident</a:t>
            </a:r>
          </a:p>
          <a:p>
            <a:pPr lvl="1">
              <a:spcBef>
                <a:spcPts val="415"/>
              </a:spcBef>
              <a:buFont typeface="Arial" pitchFamily="34" charset="0"/>
              <a:buChar char="•"/>
            </a:pPr>
            <a:r>
              <a:rPr lang="en-US" sz="1000" dirty="0"/>
              <a:t>  Discuss the importance of keeping documentation for the RIMC log timeline</a:t>
            </a:r>
          </a:p>
          <a:p>
            <a:pPr>
              <a:spcBef>
                <a:spcPts val="415"/>
              </a:spcBef>
              <a:buFont typeface="Arial" pitchFamily="34" charset="0"/>
              <a:buChar char="•"/>
            </a:pPr>
            <a:r>
              <a:rPr lang="en-US" i="1" dirty="0"/>
              <a:t>  </a:t>
            </a:r>
            <a:r>
              <a:rPr lang="en-US" dirty="0"/>
              <a:t>The paper RIMC Response Log can be used as a reminder of needed information</a:t>
            </a:r>
          </a:p>
          <a:p>
            <a:pPr>
              <a:spcBef>
                <a:spcPts val="415"/>
              </a:spcBef>
              <a:buFont typeface="Arial" pitchFamily="34" charset="0"/>
              <a:buChar char="•"/>
            </a:pPr>
            <a:r>
              <a:rPr lang="en-US" dirty="0"/>
              <a:t>  Discuss where the RIMC can obtain information from i.e. TMC/SINS e-log, TIAs, law enforcement dispatch, on-scene responder, incident commander</a:t>
            </a:r>
          </a:p>
        </p:txBody>
      </p:sp>
      <p:sp>
        <p:nvSpPr>
          <p:cNvPr id="5" name="Slide Number Placeholder 4"/>
          <p:cNvSpPr>
            <a:spLocks noGrp="1"/>
          </p:cNvSpPr>
          <p:nvPr>
            <p:ph type="sldNum" sz="quarter" idx="11"/>
          </p:nvPr>
        </p:nvSpPr>
        <p:spPr/>
        <p:txBody>
          <a:bodyPr/>
          <a:lstStyle/>
          <a:p>
            <a:fld id="{D882A2D6-A34F-4148-8218-0C0C51A655F1}" type="slidenum">
              <a:rPr lang="en-US" smtClean="0"/>
              <a:pPr/>
              <a:t>76</a:t>
            </a:fld>
            <a:endParaRPr lang="en-US" dirty="0"/>
          </a:p>
        </p:txBody>
      </p:sp>
      <p:sp>
        <p:nvSpPr>
          <p:cNvPr id="6" name="Footer Placeholder 4">
            <a:extLst>
              <a:ext uri="{FF2B5EF4-FFF2-40B4-BE49-F238E27FC236}">
                <a16:creationId xmlns:a16="http://schemas.microsoft.com/office/drawing/2014/main" id="{583DBF83-B411-4139-8E1A-2D7BE3E17862}"/>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6732949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RIMC Scenario Matrix: Bridge Issue – </a:t>
            </a:r>
            <a:r>
              <a:rPr lang="en-US" sz="1500" i="1" dirty="0"/>
              <a:t>Document</a:t>
            </a:r>
          </a:p>
          <a:p>
            <a:pPr>
              <a:buNone/>
            </a:pPr>
            <a:endParaRPr lang="en-US" i="1"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Redirect to the RIMC Scenario Matrix</a:t>
            </a:r>
          </a:p>
        </p:txBody>
      </p:sp>
      <p:sp>
        <p:nvSpPr>
          <p:cNvPr id="4" name="Slide Number Placeholder 3"/>
          <p:cNvSpPr>
            <a:spLocks noGrp="1"/>
          </p:cNvSpPr>
          <p:nvPr>
            <p:ph type="sldNum" sz="quarter" idx="10"/>
          </p:nvPr>
        </p:nvSpPr>
        <p:spPr/>
        <p:txBody>
          <a:bodyPr/>
          <a:lstStyle/>
          <a:p>
            <a:fld id="{D882A2D6-A34F-4148-8218-0C0C51A655F1}" type="slidenum">
              <a:rPr lang="en-US" smtClean="0"/>
              <a:pPr/>
              <a:t>77</a:t>
            </a:fld>
            <a:endParaRPr lang="en-US" dirty="0"/>
          </a:p>
        </p:txBody>
      </p:sp>
      <p:sp>
        <p:nvSpPr>
          <p:cNvPr id="6" name="Footer Placeholder 4">
            <a:extLst>
              <a:ext uri="{FF2B5EF4-FFF2-40B4-BE49-F238E27FC236}">
                <a16:creationId xmlns:a16="http://schemas.microsoft.com/office/drawing/2014/main" id="{01279C5B-B88B-4CF0-A03D-6432C78D8E90}"/>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9054299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Incident Scenario 2: Work Zone Incident introduction slide</a:t>
            </a:r>
          </a:p>
          <a:p>
            <a:endParaRPr lang="en-US" dirty="0"/>
          </a:p>
          <a:p>
            <a:pPr>
              <a:spcBef>
                <a:spcPts val="622"/>
              </a:spcBef>
            </a:pPr>
            <a:r>
              <a:rPr lang="en-US" sz="1500" u="sng" dirty="0"/>
              <a:t>Reference Materials</a:t>
            </a:r>
            <a:r>
              <a:rPr lang="en-US" sz="1500" dirty="0"/>
              <a:t>:</a:t>
            </a:r>
          </a:p>
          <a:p>
            <a:pPr>
              <a:spcBef>
                <a:spcPts val="622"/>
              </a:spcBef>
              <a:buFont typeface="Arial" pitchFamily="34" charset="0"/>
              <a:buChar char="•"/>
            </a:pPr>
            <a:r>
              <a:rPr lang="en-US" dirty="0"/>
              <a:t> Reference</a:t>
            </a:r>
            <a:r>
              <a:rPr lang="en-US" u="sng" dirty="0"/>
              <a:t> </a:t>
            </a:r>
            <a:r>
              <a:rPr lang="en-US" dirty="0"/>
              <a:t>Materials used for this scenario include:</a:t>
            </a:r>
          </a:p>
          <a:p>
            <a:pPr lvl="1">
              <a:spcBef>
                <a:spcPts val="622"/>
              </a:spcBef>
              <a:buFont typeface="Arial" pitchFamily="34" charset="0"/>
              <a:buChar char="•"/>
            </a:pPr>
            <a:r>
              <a:rPr lang="en-US" sz="1000" dirty="0"/>
              <a:t>  RIMC Field Guide</a:t>
            </a:r>
          </a:p>
          <a:p>
            <a:pPr lvl="2">
              <a:spcBef>
                <a:spcPts val="622"/>
              </a:spcBef>
              <a:buFont typeface="Arial" pitchFamily="34" charset="0"/>
              <a:buChar char="•"/>
            </a:pPr>
            <a:r>
              <a:rPr lang="en-US" sz="1000" dirty="0"/>
              <a:t>  RIMC Scenario Matrix, Maintenance/Work Zone Incident</a:t>
            </a:r>
          </a:p>
          <a:p>
            <a:pPr lvl="2">
              <a:spcBef>
                <a:spcPts val="622"/>
              </a:spcBef>
              <a:buFont typeface="Arial" pitchFamily="34" charset="0"/>
              <a:buChar char="•"/>
            </a:pPr>
            <a:r>
              <a:rPr lang="en-US" sz="1000" dirty="0"/>
              <a:t>  Administrator Office Notification Guidelines</a:t>
            </a:r>
          </a:p>
          <a:p>
            <a:pPr lvl="1">
              <a:spcBef>
                <a:spcPts val="622"/>
              </a:spcBef>
              <a:buFont typeface="Arial" pitchFamily="34" charset="0"/>
              <a:buChar char="•"/>
            </a:pPr>
            <a:r>
              <a:rPr lang="en-US" sz="1000" dirty="0"/>
              <a:t>  S2_RIMC_eLog_23982</a:t>
            </a:r>
          </a:p>
          <a:p>
            <a:pPr lvl="1">
              <a:spcBef>
                <a:spcPts val="622"/>
              </a:spcBef>
              <a:buFont typeface="Arial" pitchFamily="34" charset="0"/>
              <a:buChar char="•"/>
            </a:pPr>
            <a:r>
              <a:rPr lang="en-US" sz="1000" dirty="0"/>
              <a:t>  S2_TIA_23982</a:t>
            </a:r>
          </a:p>
          <a:p>
            <a:pPr lvl="1">
              <a:spcBef>
                <a:spcPts val="622"/>
              </a:spcBef>
              <a:buFont typeface="Arial" pitchFamily="34" charset="0"/>
              <a:buChar char="•"/>
            </a:pPr>
            <a:r>
              <a:rPr lang="en-US" sz="1000" dirty="0"/>
              <a:t>  S2_SINS_30_23982 (For Trainers reference of incident only)</a:t>
            </a:r>
          </a:p>
        </p:txBody>
      </p:sp>
      <p:sp>
        <p:nvSpPr>
          <p:cNvPr id="5" name="Slide Number Placeholder 4"/>
          <p:cNvSpPr>
            <a:spLocks noGrp="1"/>
          </p:cNvSpPr>
          <p:nvPr>
            <p:ph type="sldNum" sz="quarter" idx="11"/>
          </p:nvPr>
        </p:nvSpPr>
        <p:spPr/>
        <p:txBody>
          <a:bodyPr/>
          <a:lstStyle/>
          <a:p>
            <a:fld id="{D882A2D6-A34F-4148-8218-0C0C51A655F1}" type="slidenum">
              <a:rPr lang="en-US" smtClean="0"/>
              <a:pPr/>
              <a:t>78</a:t>
            </a:fld>
            <a:endParaRPr lang="en-US" dirty="0"/>
          </a:p>
        </p:txBody>
      </p:sp>
      <p:sp>
        <p:nvSpPr>
          <p:cNvPr id="6" name="Footer Placeholder 4">
            <a:extLst>
              <a:ext uri="{FF2B5EF4-FFF2-40B4-BE49-F238E27FC236}">
                <a16:creationId xmlns:a16="http://schemas.microsoft.com/office/drawing/2014/main" id="{41D0AC19-3570-4502-BDD4-C960E04CCA97}"/>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8508667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Work Zone Incident Scenario: </a:t>
            </a:r>
            <a:r>
              <a:rPr lang="en-US" sz="1500" i="1" dirty="0"/>
              <a:t>Evaluate/Assess</a:t>
            </a:r>
          </a:p>
          <a:p>
            <a:endParaRPr lang="en-US"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Listen to the audio of the initial call to the TMC  </a:t>
            </a:r>
          </a:p>
          <a:p>
            <a:pPr>
              <a:spcBef>
                <a:spcPts val="622"/>
              </a:spcBef>
              <a:buFont typeface="Arial" pitchFamily="34" charset="0"/>
              <a:buChar char="•"/>
            </a:pPr>
            <a:r>
              <a:rPr lang="en-US" dirty="0"/>
              <a:t>  This scenario is a crash that impacted a contractor’s temporary traffic control device in a work zone</a:t>
            </a:r>
          </a:p>
          <a:p>
            <a:pPr>
              <a:spcBef>
                <a:spcPts val="622"/>
              </a:spcBef>
            </a:pPr>
            <a:endParaRPr lang="en-US" dirty="0"/>
          </a:p>
          <a:p>
            <a:pPr>
              <a:spcBef>
                <a:spcPts val="622"/>
              </a:spcBef>
            </a:pPr>
            <a:r>
              <a:rPr lang="en-US" sz="1500" u="sng" dirty="0"/>
              <a:t>Transition to next slide</a:t>
            </a:r>
            <a:r>
              <a:rPr lang="en-US" sz="1500" dirty="0"/>
              <a:t>: </a:t>
            </a:r>
            <a:r>
              <a:rPr lang="en-US" dirty="0"/>
              <a:t>You heard the call come into the TMC, now let’s listen to the call from the TMC to the RIMC</a:t>
            </a:r>
          </a:p>
          <a:p>
            <a:endParaRPr lang="en-US" dirty="0"/>
          </a:p>
          <a:p>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79</a:t>
            </a:fld>
            <a:endParaRPr lang="en-US" dirty="0"/>
          </a:p>
        </p:txBody>
      </p:sp>
      <p:sp>
        <p:nvSpPr>
          <p:cNvPr id="6" name="Footer Placeholder 4">
            <a:extLst>
              <a:ext uri="{FF2B5EF4-FFF2-40B4-BE49-F238E27FC236}">
                <a16:creationId xmlns:a16="http://schemas.microsoft.com/office/drawing/2014/main" id="{F762EBA6-D5C2-4A19-8C31-12E3EFF43CAE}"/>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157539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564505"/>
            <a:ext cx="5852160" cy="4320540"/>
          </a:xfrm>
        </p:spPr>
        <p:txBody>
          <a:bodyPr>
            <a:normAutofit/>
          </a:bodyPr>
          <a:lstStyle/>
          <a:p>
            <a:r>
              <a:rPr lang="en-US" sz="1500" dirty="0"/>
              <a:t>RIMC Response Expectations: </a:t>
            </a:r>
            <a:r>
              <a:rPr lang="en-US" sz="1500" i="1" dirty="0"/>
              <a:t>Evaluate/Assess</a:t>
            </a:r>
          </a:p>
          <a:p>
            <a:endParaRPr lang="en-US" dirty="0"/>
          </a:p>
          <a:p>
            <a:pPr>
              <a:spcBef>
                <a:spcPts val="415"/>
              </a:spcBef>
            </a:pPr>
            <a:r>
              <a:rPr lang="en-US" sz="1500" u="sng" dirty="0"/>
              <a:t>Trainer Guidance</a:t>
            </a:r>
            <a:r>
              <a:rPr lang="en-US" sz="1500" dirty="0"/>
              <a:t>:</a:t>
            </a:r>
            <a:endParaRPr lang="en-US" sz="1500" u="sng" dirty="0"/>
          </a:p>
          <a:p>
            <a:pPr>
              <a:spcBef>
                <a:spcPts val="415"/>
              </a:spcBef>
              <a:buFont typeface="Arial" pitchFamily="34" charset="0"/>
              <a:buChar char="•"/>
              <a:defRPr/>
            </a:pPr>
            <a:r>
              <a:rPr lang="en-US" i="0" dirty="0"/>
              <a:t>  Evaluate incident response scope and needs  </a:t>
            </a:r>
          </a:p>
          <a:p>
            <a:pPr>
              <a:spcBef>
                <a:spcPts val="415"/>
              </a:spcBef>
              <a:buFont typeface="Arial" pitchFamily="34" charset="0"/>
              <a:buChar char="•"/>
              <a:defRPr/>
            </a:pPr>
            <a:r>
              <a:rPr lang="en-US" dirty="0"/>
              <a:t>  Ensures proper traffic control measures and Traffic Incident Management Area (TIMA) are in place</a:t>
            </a:r>
          </a:p>
          <a:p>
            <a:pPr>
              <a:spcBef>
                <a:spcPts val="415"/>
              </a:spcBef>
              <a:buFont typeface="Arial" pitchFamily="34" charset="0"/>
              <a:buChar char="•"/>
              <a:defRPr/>
            </a:pPr>
            <a:r>
              <a:rPr lang="en-US" dirty="0"/>
              <a:t>  The Evaluate/Assess suggestions list in the RIMC Scenario Matrix is not all inclusive</a:t>
            </a:r>
          </a:p>
          <a:p>
            <a:pPr>
              <a:spcBef>
                <a:spcPts val="415"/>
              </a:spcBef>
              <a:defRPr/>
            </a:pPr>
            <a:r>
              <a:rPr lang="en-US" i="0" dirty="0"/>
              <a:t>  </a:t>
            </a:r>
          </a:p>
          <a:p>
            <a:pPr defTabSz="948507">
              <a:spcBef>
                <a:spcPts val="415"/>
              </a:spcBef>
              <a:defRPr/>
            </a:pPr>
            <a:r>
              <a:rPr lang="en-US" b="1" dirty="0"/>
              <a:t> </a:t>
            </a:r>
            <a:r>
              <a:rPr lang="en-US" sz="1500" u="sng" dirty="0"/>
              <a:t>Transition to next slide</a:t>
            </a:r>
            <a:r>
              <a:rPr lang="en-US" sz="1500" dirty="0"/>
              <a:t>:</a:t>
            </a:r>
            <a:r>
              <a:rPr lang="en-US" b="1" dirty="0"/>
              <a:t> </a:t>
            </a:r>
            <a:r>
              <a:rPr lang="en-US" i="0" baseline="0" dirty="0"/>
              <a:t> RIMCs must utilize the information they have gathered</a:t>
            </a:r>
            <a:r>
              <a:rPr lang="en-US" i="0" dirty="0"/>
              <a:t> to determine proper response and needed coordination efforts</a:t>
            </a:r>
          </a:p>
          <a:p>
            <a:pPr defTabSz="948507">
              <a:spcBef>
                <a:spcPts val="415"/>
              </a:spcBef>
              <a:defRPr/>
            </a:pPr>
            <a:endParaRPr lang="en-US" dirty="0"/>
          </a:p>
          <a:p>
            <a:pPr defTabSz="948507">
              <a:spcBef>
                <a:spcPts val="415"/>
              </a:spcBef>
              <a:defRPr/>
            </a:pPr>
            <a:r>
              <a:rPr lang="en-US" sz="1500" u="sng" dirty="0"/>
              <a:t>Trainer handout</a:t>
            </a:r>
            <a:r>
              <a:rPr lang="en-US" sz="1500" dirty="0"/>
              <a:t>:</a:t>
            </a:r>
          </a:p>
          <a:p>
            <a:pPr defTabSz="948507">
              <a:spcBef>
                <a:spcPts val="415"/>
              </a:spcBef>
              <a:buFont typeface="Arial" pitchFamily="34" charset="0"/>
              <a:buChar char="•"/>
              <a:defRPr/>
            </a:pPr>
            <a:r>
              <a:rPr lang="en-US" dirty="0"/>
              <a:t>  Emergency Traffic Control and Scene Management Guidelines – (TIMA)</a:t>
            </a:r>
            <a:endParaRPr lang="en-US" i="0" dirty="0"/>
          </a:p>
          <a:p>
            <a:pPr defTabSz="948507">
              <a:defRPr/>
            </a:pPr>
            <a:endParaRPr lang="en-US" i="0" dirty="0"/>
          </a:p>
          <a:p>
            <a:endParaRPr lang="en-US" i="0" dirty="0"/>
          </a:p>
          <a:p>
            <a:endParaRPr lang="en-US" b="1" dirty="0"/>
          </a:p>
          <a:p>
            <a:pPr lvl="1">
              <a:buFont typeface="Arial" pitchFamily="34" charset="0"/>
              <a:buNone/>
            </a:pPr>
            <a:endParaRPr lang="en-US" i="0" baseline="0" dirty="0">
              <a:solidFill>
                <a:schemeClr val="tx1"/>
              </a:solidFill>
            </a:endParaRPr>
          </a:p>
        </p:txBody>
      </p:sp>
      <p:sp>
        <p:nvSpPr>
          <p:cNvPr id="4" name="Slide Number Placeholder 3"/>
          <p:cNvSpPr>
            <a:spLocks noGrp="1"/>
          </p:cNvSpPr>
          <p:nvPr>
            <p:ph type="sldNum" sz="quarter" idx="10"/>
          </p:nvPr>
        </p:nvSpPr>
        <p:spPr/>
        <p:txBody>
          <a:bodyPr/>
          <a:lstStyle/>
          <a:p>
            <a:fld id="{45DC3B2E-9196-4854-8642-DD460FF45E30}" type="slidenum">
              <a:rPr lang="en-US" smtClean="0"/>
              <a:pPr/>
              <a:t>8</a:t>
            </a:fld>
            <a:endParaRPr lang="en-US" dirty="0"/>
          </a:p>
        </p:txBody>
      </p:sp>
      <p:sp>
        <p:nvSpPr>
          <p:cNvPr id="6" name="Footer Placeholder 4">
            <a:extLst>
              <a:ext uri="{FF2B5EF4-FFF2-40B4-BE49-F238E27FC236}">
                <a16:creationId xmlns:a16="http://schemas.microsoft.com/office/drawing/2014/main" id="{5E4EF58E-9F1B-438A-8210-26D55E6674A5}"/>
              </a:ext>
            </a:extLst>
          </p:cNvPr>
          <p:cNvSpPr>
            <a:spLocks noGrp="1"/>
          </p:cNvSpPr>
          <p:nvPr>
            <p:ph type="ftr" sz="quarter" idx="4"/>
          </p:nvPr>
        </p:nvSpPr>
        <p:spPr>
          <a:xfrm>
            <a:off x="0" y="9050311"/>
            <a:ext cx="3169920" cy="480060"/>
          </a:xfrm>
        </p:spPr>
        <p:txBody>
          <a:bodyPr/>
          <a:lstStyle/>
          <a:p>
            <a:r>
              <a:rPr lang="en-US" dirty="0"/>
              <a:t>Version 1.2, Revised April 2018</a:t>
            </a:r>
          </a:p>
        </p:txBody>
      </p:sp>
    </p:spTree>
    <p:extLst>
      <p:ext uri="{BB962C8B-B14F-4D97-AF65-F5344CB8AC3E}">
        <p14:creationId xmlns:p14="http://schemas.microsoft.com/office/powerpoint/2010/main" val="3169688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7108"/>
            <a:ext cx="5852160" cy="4879298"/>
          </a:xfrm>
        </p:spPr>
        <p:txBody>
          <a:bodyPr>
            <a:normAutofit/>
          </a:bodyPr>
          <a:lstStyle/>
          <a:p>
            <a:pPr>
              <a:spcBef>
                <a:spcPts val="622"/>
              </a:spcBef>
              <a:spcAft>
                <a:spcPts val="622"/>
              </a:spcAft>
            </a:pPr>
            <a:r>
              <a:rPr lang="en-US" sz="1500" dirty="0"/>
              <a:t>Work Zone Incident Scenario: </a:t>
            </a:r>
            <a:r>
              <a:rPr lang="en-US" sz="1500" i="1" dirty="0"/>
              <a:t>Evaluate/Assessment</a:t>
            </a:r>
          </a:p>
          <a:p>
            <a:pPr>
              <a:spcBef>
                <a:spcPts val="311"/>
              </a:spcBef>
              <a:spcAft>
                <a:spcPts val="622"/>
              </a:spcAft>
            </a:pPr>
            <a:r>
              <a:rPr lang="en-US" sz="1500" u="sng" dirty="0"/>
              <a:t>Trainer Guidance</a:t>
            </a:r>
            <a:r>
              <a:rPr lang="en-US" sz="1500" dirty="0"/>
              <a:t>: </a:t>
            </a:r>
          </a:p>
          <a:p>
            <a:pPr>
              <a:spcBef>
                <a:spcPts val="311"/>
              </a:spcBef>
            </a:pPr>
            <a:r>
              <a:rPr lang="en-US" dirty="0"/>
              <a:t>RIMC Call</a:t>
            </a:r>
          </a:p>
          <a:p>
            <a:pPr>
              <a:spcBef>
                <a:spcPts val="311"/>
              </a:spcBef>
              <a:buFont typeface="Arial" pitchFamily="34" charset="0"/>
              <a:buChar char="•"/>
            </a:pPr>
            <a:r>
              <a:rPr lang="en-US" dirty="0"/>
              <a:t>  Trainer should play the RIMC work zone assistance call</a:t>
            </a:r>
          </a:p>
          <a:p>
            <a:pPr>
              <a:spcBef>
                <a:spcPts val="311"/>
              </a:spcBef>
              <a:buFont typeface="Arial" pitchFamily="34" charset="0"/>
              <a:buChar char="•"/>
            </a:pPr>
            <a:r>
              <a:rPr lang="en-US" dirty="0"/>
              <a:t>  Determine the </a:t>
            </a:r>
            <a:r>
              <a:rPr lang="en-US" u="sng" dirty="0"/>
              <a:t>scope</a:t>
            </a:r>
            <a:r>
              <a:rPr lang="en-US" dirty="0"/>
              <a:t> and </a:t>
            </a:r>
            <a:r>
              <a:rPr lang="en-US" u="sng" dirty="0"/>
              <a:t>impacts</a:t>
            </a:r>
            <a:r>
              <a:rPr lang="en-US" dirty="0"/>
              <a:t> of the incident in the work zone:</a:t>
            </a:r>
          </a:p>
          <a:p>
            <a:pPr lvl="1">
              <a:spcBef>
                <a:spcPts val="311"/>
              </a:spcBef>
              <a:buFont typeface="Arial" pitchFamily="34" charset="0"/>
              <a:buChar char="•"/>
            </a:pPr>
            <a:r>
              <a:rPr lang="en-US" sz="1000" dirty="0"/>
              <a:t>  Contractor’s temporary traffic control devices</a:t>
            </a:r>
          </a:p>
          <a:p>
            <a:pPr lvl="1">
              <a:spcBef>
                <a:spcPts val="311"/>
              </a:spcBef>
              <a:buFont typeface="Arial" pitchFamily="34" charset="0"/>
              <a:buChar char="•"/>
            </a:pPr>
            <a:r>
              <a:rPr lang="en-US" sz="1000" dirty="0"/>
              <a:t>  Contractor’s temporary roadway</a:t>
            </a:r>
          </a:p>
          <a:p>
            <a:pPr lvl="1">
              <a:spcBef>
                <a:spcPts val="311"/>
              </a:spcBef>
              <a:buFont typeface="Arial" pitchFamily="34" charset="0"/>
              <a:buChar char="•"/>
            </a:pPr>
            <a:r>
              <a:rPr lang="en-US" sz="1000" dirty="0"/>
              <a:t>  Crash</a:t>
            </a:r>
          </a:p>
          <a:p>
            <a:pPr lvl="1">
              <a:spcBef>
                <a:spcPts val="311"/>
              </a:spcBef>
              <a:buFont typeface="Arial" pitchFamily="34" charset="0"/>
              <a:buChar char="•"/>
            </a:pPr>
            <a:r>
              <a:rPr lang="en-US" sz="1000" dirty="0"/>
              <a:t>  Severe traffic delays</a:t>
            </a:r>
          </a:p>
          <a:p>
            <a:pPr lvl="1">
              <a:spcBef>
                <a:spcPts val="311"/>
              </a:spcBef>
              <a:buFont typeface="Arial" pitchFamily="34" charset="0"/>
              <a:buChar char="•"/>
            </a:pPr>
            <a:r>
              <a:rPr lang="en-US" sz="1000" dirty="0"/>
              <a:t>  Water/flooding on the roadway</a:t>
            </a:r>
          </a:p>
          <a:p>
            <a:pPr lvl="1">
              <a:spcBef>
                <a:spcPts val="311"/>
              </a:spcBef>
              <a:buFont typeface="Arial" pitchFamily="34" charset="0"/>
              <a:buChar char="•"/>
            </a:pPr>
            <a:r>
              <a:rPr lang="en-US" sz="1000" dirty="0"/>
              <a:t>  Other</a:t>
            </a:r>
          </a:p>
          <a:p>
            <a:pPr>
              <a:spcBef>
                <a:spcPts val="311"/>
              </a:spcBef>
              <a:buFont typeface="Arial" pitchFamily="34" charset="0"/>
              <a:buChar char="•"/>
            </a:pPr>
            <a:r>
              <a:rPr lang="en-US" dirty="0"/>
              <a:t>  The RIMC will need to determine who the incident is associated with for the maintenance of the work zone; including, but not limited to, temporary traffic devices or roadways:</a:t>
            </a:r>
          </a:p>
          <a:p>
            <a:pPr lvl="1">
              <a:spcBef>
                <a:spcPts val="311"/>
              </a:spcBef>
              <a:buFont typeface="Arial" pitchFamily="34" charset="0"/>
              <a:buChar char="•"/>
            </a:pPr>
            <a:r>
              <a:rPr lang="en-US" sz="1000" dirty="0"/>
              <a:t>   Contractor</a:t>
            </a:r>
          </a:p>
          <a:p>
            <a:pPr lvl="1">
              <a:spcBef>
                <a:spcPts val="311"/>
              </a:spcBef>
              <a:buFont typeface="Arial" pitchFamily="34" charset="0"/>
              <a:buChar char="•"/>
            </a:pPr>
            <a:r>
              <a:rPr lang="en-US" sz="1000" dirty="0"/>
              <a:t>   DOT</a:t>
            </a:r>
          </a:p>
          <a:p>
            <a:pPr lvl="1">
              <a:spcBef>
                <a:spcPts val="311"/>
              </a:spcBef>
              <a:buFont typeface="Arial" pitchFamily="34" charset="0"/>
              <a:buChar char="•"/>
            </a:pPr>
            <a:r>
              <a:rPr lang="en-US" sz="1000" dirty="0"/>
              <a:t>   County/local agency</a:t>
            </a:r>
          </a:p>
          <a:p>
            <a:pPr lvl="1">
              <a:spcBef>
                <a:spcPts val="311"/>
              </a:spcBef>
              <a:buFont typeface="Arial" pitchFamily="34" charset="0"/>
              <a:buChar char="•"/>
            </a:pPr>
            <a:r>
              <a:rPr lang="en-US" sz="1000" dirty="0"/>
              <a:t>   Other</a:t>
            </a:r>
          </a:p>
          <a:p>
            <a:pPr>
              <a:spcBef>
                <a:spcPts val="311"/>
              </a:spcBef>
              <a:buFont typeface="Arial" pitchFamily="34" charset="0"/>
              <a:buChar char="•"/>
            </a:pPr>
            <a:r>
              <a:rPr lang="en-US" dirty="0"/>
              <a:t>   Review what other information might be needed to evaluate appropriate response</a:t>
            </a:r>
          </a:p>
          <a:p>
            <a:pPr lvl="1">
              <a:spcBef>
                <a:spcPts val="311"/>
              </a:spcBef>
              <a:buFont typeface="Arial" pitchFamily="34" charset="0"/>
              <a:buChar char="•"/>
            </a:pPr>
            <a:r>
              <a:rPr lang="en-US" sz="1000" dirty="0"/>
              <a:t>  Traffic Management Plan (Also available at TMC)</a:t>
            </a:r>
          </a:p>
          <a:p>
            <a:pPr lvl="1">
              <a:spcBef>
                <a:spcPts val="311"/>
              </a:spcBef>
              <a:buFont typeface="Arial" pitchFamily="34" charset="0"/>
              <a:buChar char="•"/>
            </a:pPr>
            <a:r>
              <a:rPr lang="en-US" sz="1000" dirty="0"/>
              <a:t>  Contractor’s contact information (Should be on iPad/iPhone)</a:t>
            </a:r>
          </a:p>
          <a:p>
            <a:pPr>
              <a:spcBef>
                <a:spcPts val="311"/>
              </a:spcBef>
            </a:pPr>
            <a:endParaRPr lang="en-US" dirty="0"/>
          </a:p>
          <a:p>
            <a:endParaRPr lang="en-US" dirty="0"/>
          </a:p>
          <a:p>
            <a:pPr>
              <a:buFont typeface="Arial" pitchFamily="34" charset="0"/>
              <a:buChar char="•"/>
            </a:pPr>
            <a:endParaRPr lang="en-US" dirty="0"/>
          </a:p>
          <a:p>
            <a:pPr>
              <a:buFont typeface="Arial" pitchFamily="34" charset="0"/>
              <a:buChar char="•"/>
            </a:pPr>
            <a:endParaRPr lang="en-US" dirty="0"/>
          </a:p>
          <a:p>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80</a:t>
            </a:fld>
            <a:endParaRPr lang="en-US" dirty="0"/>
          </a:p>
        </p:txBody>
      </p:sp>
      <p:sp>
        <p:nvSpPr>
          <p:cNvPr id="6" name="Footer Placeholder 4">
            <a:extLst>
              <a:ext uri="{FF2B5EF4-FFF2-40B4-BE49-F238E27FC236}">
                <a16:creationId xmlns:a16="http://schemas.microsoft.com/office/drawing/2014/main" id="{941FD790-4E4C-4CED-8248-79C1EA77B6ED}"/>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1709840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485807"/>
            <a:ext cx="5852160" cy="4320540"/>
          </a:xfrm>
        </p:spPr>
        <p:txBody>
          <a:bodyPr>
            <a:normAutofit/>
          </a:bodyPr>
          <a:lstStyle/>
          <a:p>
            <a:r>
              <a:rPr lang="en-US" sz="1500" dirty="0"/>
              <a:t>Protocol for Project Related Incidents</a:t>
            </a:r>
          </a:p>
          <a:p>
            <a:endParaRPr lang="en-US"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RIMC should not deploy county forces within a project work zone without RDO approval</a:t>
            </a:r>
          </a:p>
          <a:p>
            <a:pPr>
              <a:spcBef>
                <a:spcPts val="622"/>
              </a:spcBef>
            </a:pPr>
            <a:r>
              <a:rPr lang="en-US" sz="1500" u="sng" dirty="0"/>
              <a:t>Transition to next slide</a:t>
            </a:r>
            <a:r>
              <a:rPr lang="en-US" sz="1500" dirty="0"/>
              <a:t>:  </a:t>
            </a:r>
            <a:r>
              <a:rPr lang="en-US" dirty="0"/>
              <a:t>Again, this is the suggested statewide evaluation/assessment recommendations for work zone incidents</a:t>
            </a:r>
          </a:p>
        </p:txBody>
      </p:sp>
      <p:sp>
        <p:nvSpPr>
          <p:cNvPr id="5" name="Slide Number Placeholder 4"/>
          <p:cNvSpPr>
            <a:spLocks noGrp="1"/>
          </p:cNvSpPr>
          <p:nvPr>
            <p:ph type="sldNum" sz="quarter" idx="11"/>
          </p:nvPr>
        </p:nvSpPr>
        <p:spPr/>
        <p:txBody>
          <a:bodyPr/>
          <a:lstStyle/>
          <a:p>
            <a:fld id="{D882A2D6-A34F-4148-8218-0C0C51A655F1}" type="slidenum">
              <a:rPr lang="en-US" smtClean="0"/>
              <a:pPr/>
              <a:t>81</a:t>
            </a:fld>
            <a:endParaRPr lang="en-US" dirty="0"/>
          </a:p>
        </p:txBody>
      </p:sp>
      <p:sp>
        <p:nvSpPr>
          <p:cNvPr id="6" name="Footer Placeholder 4">
            <a:extLst>
              <a:ext uri="{FF2B5EF4-FFF2-40B4-BE49-F238E27FC236}">
                <a16:creationId xmlns:a16="http://schemas.microsoft.com/office/drawing/2014/main" id="{CAB38F3A-29D8-446B-8869-5D2B5C2380FA}"/>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7116710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485807"/>
            <a:ext cx="5852160" cy="4320540"/>
          </a:xfrm>
        </p:spPr>
        <p:txBody>
          <a:bodyPr>
            <a:normAutofit/>
          </a:bodyPr>
          <a:lstStyle/>
          <a:p>
            <a:r>
              <a:rPr lang="en-US" sz="1500" dirty="0"/>
              <a:t>RIMC Scenario Matrix: Maintenance/Work Zone Incident</a:t>
            </a:r>
          </a:p>
          <a:p>
            <a:endParaRPr lang="en-US" dirty="0"/>
          </a:p>
          <a:p>
            <a:pPr>
              <a:spcBef>
                <a:spcPts val="622"/>
              </a:spcBef>
              <a:spcAft>
                <a:spcPts val="622"/>
              </a:spcAft>
              <a:defRPr/>
            </a:pPr>
            <a:r>
              <a:rPr lang="en-US" sz="1500" u="sng" dirty="0"/>
              <a:t>Trainer Guidance</a:t>
            </a:r>
            <a:r>
              <a:rPr lang="en-US" sz="1500" dirty="0"/>
              <a:t>:</a:t>
            </a:r>
          </a:p>
          <a:p>
            <a:pPr>
              <a:spcBef>
                <a:spcPts val="622"/>
              </a:spcBef>
              <a:buFont typeface="Arial" pitchFamily="34" charset="0"/>
              <a:buChar char="•"/>
            </a:pPr>
            <a:r>
              <a:rPr lang="en-US" dirty="0"/>
              <a:t>  Slide represents statewide considerations for maintenance/work zone incidents and may not be all inclusive</a:t>
            </a:r>
          </a:p>
          <a:p>
            <a:pPr>
              <a:spcBef>
                <a:spcPts val="622"/>
              </a:spcBef>
              <a:buFont typeface="Arial" pitchFamily="34" charset="0"/>
              <a:buChar char="•"/>
            </a:pPr>
            <a:r>
              <a:rPr lang="en-US" dirty="0"/>
              <a:t>  Provide any regional specific protocols for maintenance/work zone incidents</a:t>
            </a:r>
          </a:p>
          <a:p>
            <a:pPr>
              <a:spcBef>
                <a:spcPts val="622"/>
              </a:spcBef>
              <a:buFont typeface="Arial" pitchFamily="34" charset="0"/>
              <a:buChar char="•"/>
            </a:pPr>
            <a:r>
              <a:rPr lang="en-US" sz="1100" dirty="0"/>
              <a:t>  Verify there are no vehicles trapped anywhere within the closure or queue for longer than 30 minutes</a:t>
            </a:r>
          </a:p>
          <a:p>
            <a:pPr lvl="1">
              <a:spcBef>
                <a:spcPts val="622"/>
              </a:spcBef>
              <a:buFont typeface="Arial" pitchFamily="34" charset="0"/>
              <a:buChar char="•"/>
            </a:pPr>
            <a:r>
              <a:rPr lang="en-US" sz="1000" dirty="0"/>
              <a:t>  Travelers trapped for any length of time tend to use social media to get or pass along information</a:t>
            </a:r>
          </a:p>
          <a:p>
            <a:pPr lvl="1">
              <a:spcBef>
                <a:spcPts val="622"/>
              </a:spcBef>
              <a:buFont typeface="Arial" pitchFamily="34" charset="0"/>
              <a:buChar char="•"/>
            </a:pPr>
            <a:r>
              <a:rPr lang="en-US" sz="1000" dirty="0"/>
              <a:t>  Vehicles trapped on the system for any length of time, dependant on weather and other risk factors, may cause reason for incident escalation</a:t>
            </a:r>
          </a:p>
          <a:p>
            <a:pPr>
              <a:spcBef>
                <a:spcPts val="622"/>
              </a:spcBef>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D882A2D6-A34F-4148-8218-0C0C51A655F1}" type="slidenum">
              <a:rPr lang="en-US" smtClean="0"/>
              <a:pPr/>
              <a:t>82</a:t>
            </a:fld>
            <a:endParaRPr lang="en-US" dirty="0"/>
          </a:p>
        </p:txBody>
      </p:sp>
      <p:sp>
        <p:nvSpPr>
          <p:cNvPr id="6" name="Footer Placeholder 4">
            <a:extLst>
              <a:ext uri="{FF2B5EF4-FFF2-40B4-BE49-F238E27FC236}">
                <a16:creationId xmlns:a16="http://schemas.microsoft.com/office/drawing/2014/main" id="{E111E614-E5B1-4C0D-8275-87B84EF17DD4}"/>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5590551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485807"/>
            <a:ext cx="5852160" cy="4320540"/>
          </a:xfrm>
        </p:spPr>
        <p:txBody>
          <a:bodyPr>
            <a:normAutofit/>
          </a:bodyPr>
          <a:lstStyle/>
          <a:p>
            <a:r>
              <a:rPr lang="en-US" sz="1500" dirty="0"/>
              <a:t>RIMC Scenario Matrix: Maintenance/Work Zone Incident</a:t>
            </a:r>
          </a:p>
          <a:p>
            <a:endParaRPr lang="en-US"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Consult and evaluate the implementation of project Traffic Management Plans (TMP) (May be available from TMC on request)</a:t>
            </a:r>
          </a:p>
          <a:p>
            <a:pPr>
              <a:spcBef>
                <a:spcPts val="622"/>
              </a:spcBef>
            </a:pPr>
            <a:endParaRPr lang="en-US" dirty="0"/>
          </a:p>
          <a:p>
            <a:pPr>
              <a:spcBef>
                <a:spcPts val="622"/>
              </a:spcBef>
            </a:pPr>
            <a:r>
              <a:rPr lang="en-US" sz="1500" u="sng" dirty="0"/>
              <a:t>Transition to next slide</a:t>
            </a:r>
            <a:r>
              <a:rPr lang="en-US" sz="1500" dirty="0"/>
              <a:t>: </a:t>
            </a:r>
            <a:r>
              <a:rPr lang="en-US" dirty="0"/>
              <a:t>Let’s listen to the call that came in to the TMC from the county dispatcher</a:t>
            </a:r>
          </a:p>
        </p:txBody>
      </p:sp>
      <p:sp>
        <p:nvSpPr>
          <p:cNvPr id="4" name="Slide Number Placeholder 3"/>
          <p:cNvSpPr>
            <a:spLocks noGrp="1"/>
          </p:cNvSpPr>
          <p:nvPr>
            <p:ph type="sldNum" sz="quarter" idx="10"/>
          </p:nvPr>
        </p:nvSpPr>
        <p:spPr/>
        <p:txBody>
          <a:bodyPr/>
          <a:lstStyle/>
          <a:p>
            <a:fld id="{D882A2D6-A34F-4148-8218-0C0C51A655F1}" type="slidenum">
              <a:rPr lang="en-US" smtClean="0"/>
              <a:pPr/>
              <a:t>83</a:t>
            </a:fld>
            <a:endParaRPr lang="en-US" dirty="0"/>
          </a:p>
        </p:txBody>
      </p:sp>
      <p:sp>
        <p:nvSpPr>
          <p:cNvPr id="6" name="Footer Placeholder 4">
            <a:extLst>
              <a:ext uri="{FF2B5EF4-FFF2-40B4-BE49-F238E27FC236}">
                <a16:creationId xmlns:a16="http://schemas.microsoft.com/office/drawing/2014/main" id="{60CBCE8D-82B0-4463-9E20-533E042D3457}"/>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4366118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804535"/>
          </a:xfrm>
        </p:spPr>
        <p:txBody>
          <a:bodyPr>
            <a:normAutofit/>
          </a:bodyPr>
          <a:lstStyle/>
          <a:p>
            <a:r>
              <a:rPr lang="en-US" sz="1500" dirty="0"/>
              <a:t>Work Zone Incident Scenario: </a:t>
            </a:r>
            <a:r>
              <a:rPr lang="en-US" sz="1500" i="1" dirty="0"/>
              <a:t>Respond/Coordinate</a:t>
            </a:r>
          </a:p>
          <a:p>
            <a:endParaRPr lang="en-US"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Listen to the County Dispatch Call</a:t>
            </a:r>
          </a:p>
          <a:p>
            <a:pPr>
              <a:spcBef>
                <a:spcPts val="622"/>
              </a:spcBef>
              <a:buFont typeface="Arial" pitchFamily="34" charset="0"/>
              <a:buChar char="•"/>
            </a:pPr>
            <a:r>
              <a:rPr lang="en-US" dirty="0"/>
              <a:t>  Information is often received by the TMC from various responding agencies</a:t>
            </a:r>
          </a:p>
          <a:p>
            <a:pPr lvl="1">
              <a:spcBef>
                <a:spcPts val="622"/>
              </a:spcBef>
              <a:buFont typeface="Arial" pitchFamily="34" charset="0"/>
              <a:buChar char="•"/>
            </a:pPr>
            <a:r>
              <a:rPr lang="en-US" sz="1000" dirty="0"/>
              <a:t>  Accuracy of information needs to be vetted, i.e. county dispatch says they are handling when DSP is actually handling </a:t>
            </a:r>
          </a:p>
          <a:p>
            <a:pPr lvl="1">
              <a:spcBef>
                <a:spcPts val="622"/>
              </a:spcBef>
              <a:buFont typeface="Arial" pitchFamily="34" charset="0"/>
              <a:buChar char="•"/>
            </a:pPr>
            <a:r>
              <a:rPr lang="en-US" sz="1000" dirty="0"/>
              <a:t>  When information is unclear during an incident, there is still a need to work together and follow up or provide clarification once the incident is closed</a:t>
            </a:r>
          </a:p>
          <a:p>
            <a:pPr lvl="1">
              <a:spcBef>
                <a:spcPts val="622"/>
              </a:spcBef>
              <a:buFont typeface="Arial" pitchFamily="34" charset="0"/>
              <a:buChar char="•"/>
            </a:pPr>
            <a:r>
              <a:rPr lang="en-US" sz="1000" dirty="0"/>
              <a:t>  Clarification provides information for future response and after action reviews </a:t>
            </a:r>
          </a:p>
          <a:p>
            <a:pPr>
              <a:spcBef>
                <a:spcPts val="622"/>
              </a:spcBef>
              <a:buFont typeface="Arial" pitchFamily="34" charset="0"/>
              <a:buChar char="•"/>
            </a:pPr>
            <a:r>
              <a:rPr lang="en-US" dirty="0"/>
              <a:t>  RIMC plays an important role in assessing information accuracy and clarifying who is responsible for scene incident command.  That information needs to be conveyed back to the TMC</a:t>
            </a:r>
            <a:endParaRPr lang="en-US" sz="1000" dirty="0"/>
          </a:p>
          <a:p>
            <a:pPr>
              <a:spcBef>
                <a:spcPts val="622"/>
              </a:spcBef>
              <a:buFont typeface="Arial" pitchFamily="34" charset="0"/>
              <a:buChar char="•"/>
            </a:pPr>
            <a:r>
              <a:rPr lang="en-US" dirty="0"/>
              <a:t>  Discuss the response the RIMC might have as a result of responding from the office or home, i.e. project manager, contractor, RDO, etc.</a:t>
            </a:r>
          </a:p>
          <a:p>
            <a:pPr lvl="1">
              <a:spcBef>
                <a:spcPts val="622"/>
              </a:spcBef>
              <a:buFont typeface="Arial" pitchFamily="34" charset="0"/>
              <a:buChar char="•"/>
            </a:pPr>
            <a:r>
              <a:rPr lang="en-US" sz="1000" dirty="0"/>
              <a:t>  Response in this issue would mean phone call coordination and communication with incident commander</a:t>
            </a:r>
          </a:p>
          <a:p>
            <a:endParaRPr lang="en-US" dirty="0"/>
          </a:p>
          <a:p>
            <a:pPr>
              <a:spcBef>
                <a:spcPts val="622"/>
              </a:spcBef>
            </a:pPr>
            <a:r>
              <a:rPr lang="en-US" sz="1500" u="sng" dirty="0"/>
              <a:t>Transition to next slide</a:t>
            </a:r>
            <a:r>
              <a:rPr lang="en-US" sz="1500" dirty="0"/>
              <a:t>: </a:t>
            </a:r>
            <a:r>
              <a:rPr lang="en-US" dirty="0"/>
              <a:t>In looking at the RIMC Scenario Matrix, response to the field would be probable, but may not be required</a:t>
            </a:r>
          </a:p>
        </p:txBody>
      </p:sp>
      <p:sp>
        <p:nvSpPr>
          <p:cNvPr id="5" name="Slide Number Placeholder 4"/>
          <p:cNvSpPr>
            <a:spLocks noGrp="1"/>
          </p:cNvSpPr>
          <p:nvPr>
            <p:ph type="sldNum" sz="quarter" idx="11"/>
          </p:nvPr>
        </p:nvSpPr>
        <p:spPr/>
        <p:txBody>
          <a:bodyPr/>
          <a:lstStyle/>
          <a:p>
            <a:fld id="{D882A2D6-A34F-4148-8218-0C0C51A655F1}" type="slidenum">
              <a:rPr lang="en-US" smtClean="0"/>
              <a:pPr/>
              <a:t>84</a:t>
            </a:fld>
            <a:endParaRPr lang="en-US" dirty="0"/>
          </a:p>
        </p:txBody>
      </p:sp>
      <p:sp>
        <p:nvSpPr>
          <p:cNvPr id="6" name="Footer Placeholder 4">
            <a:extLst>
              <a:ext uri="{FF2B5EF4-FFF2-40B4-BE49-F238E27FC236}">
                <a16:creationId xmlns:a16="http://schemas.microsoft.com/office/drawing/2014/main" id="{F8B3ED65-E052-47BA-BA2F-E0236847A88D}"/>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4147654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RIMC Scenario Matrix: </a:t>
            </a:r>
            <a:r>
              <a:rPr lang="en-US" sz="1500" i="1" dirty="0"/>
              <a:t>Response/Coordinate</a:t>
            </a:r>
            <a:endParaRPr lang="en-US" sz="1500" dirty="0"/>
          </a:p>
          <a:p>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85</a:t>
            </a:fld>
            <a:endParaRPr lang="en-US" dirty="0"/>
          </a:p>
        </p:txBody>
      </p:sp>
      <p:sp>
        <p:nvSpPr>
          <p:cNvPr id="6" name="Footer Placeholder 4">
            <a:extLst>
              <a:ext uri="{FF2B5EF4-FFF2-40B4-BE49-F238E27FC236}">
                <a16:creationId xmlns:a16="http://schemas.microsoft.com/office/drawing/2014/main" id="{52CB4244-74FB-4360-BAB4-E76031045293}"/>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8673878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725837"/>
          </a:xfrm>
        </p:spPr>
        <p:txBody>
          <a:bodyPr>
            <a:normAutofit lnSpcReduction="10000"/>
          </a:bodyPr>
          <a:lstStyle/>
          <a:p>
            <a:r>
              <a:rPr lang="en-US" sz="1500" dirty="0"/>
              <a:t>Work Zone Incident Scenario: </a:t>
            </a:r>
            <a:r>
              <a:rPr lang="en-US" sz="1500" i="1" dirty="0"/>
              <a:t>Communicate</a:t>
            </a:r>
          </a:p>
          <a:p>
            <a:endParaRPr lang="en-US"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Discuss the responsibility of the RIMC to coordinate via communications in this issue, i.e. incident commander, DSP dispatcher, county dispatcher, contractor, contract construction lead, TMC, etc.</a:t>
            </a:r>
          </a:p>
          <a:p>
            <a:pPr>
              <a:spcBef>
                <a:spcPts val="622"/>
              </a:spcBef>
              <a:buFont typeface="Arial" pitchFamily="34" charset="0"/>
              <a:buChar char="•"/>
            </a:pPr>
            <a:r>
              <a:rPr lang="en-US" dirty="0"/>
              <a:t>  Discuss how quality communication is important because it is used as the basis for many other forms of situational awareness:</a:t>
            </a:r>
          </a:p>
          <a:p>
            <a:pPr lvl="1">
              <a:spcBef>
                <a:spcPts val="622"/>
              </a:spcBef>
              <a:buFont typeface="Arial" pitchFamily="34" charset="0"/>
              <a:buChar char="•"/>
            </a:pPr>
            <a:r>
              <a:rPr lang="en-US" sz="1000" dirty="0"/>
              <a:t>  TIA being sent out to law enforcement, media, trucking industry, etc.</a:t>
            </a:r>
          </a:p>
          <a:p>
            <a:pPr lvl="1">
              <a:spcBef>
                <a:spcPts val="622"/>
              </a:spcBef>
              <a:buFont typeface="Arial" pitchFamily="34" charset="0"/>
              <a:buChar char="•"/>
            </a:pPr>
            <a:r>
              <a:rPr lang="en-US" sz="1000" dirty="0"/>
              <a:t>  Use of DMS to advise traveling motorists</a:t>
            </a:r>
          </a:p>
          <a:p>
            <a:pPr lvl="1">
              <a:spcBef>
                <a:spcPts val="622"/>
              </a:spcBef>
              <a:buFont typeface="Arial" pitchFamily="34" charset="0"/>
              <a:buChar char="•"/>
            </a:pPr>
            <a:r>
              <a:rPr lang="en-US" sz="1000" dirty="0"/>
              <a:t>  511, Twitter</a:t>
            </a:r>
          </a:p>
          <a:p>
            <a:pPr>
              <a:spcBef>
                <a:spcPts val="622"/>
              </a:spcBef>
              <a:buFont typeface="Arial" pitchFamily="34" charset="0"/>
              <a:buChar char="•"/>
            </a:pPr>
            <a:r>
              <a:rPr lang="en-US" dirty="0"/>
              <a:t>  Refer to the RIMC Scenario Matrix and discuss Maintenance/Work Zone Incident under the Miscellaneous Incidents category</a:t>
            </a:r>
          </a:p>
          <a:p>
            <a:endParaRPr lang="en-US" dirty="0"/>
          </a:p>
          <a:p>
            <a:pPr>
              <a:spcBef>
                <a:spcPts val="622"/>
              </a:spcBef>
            </a:pPr>
            <a:r>
              <a:rPr lang="en-US" sz="1500" u="sng" dirty="0"/>
              <a:t>RIMC Scenario Matrix - </a:t>
            </a:r>
            <a:r>
              <a:rPr lang="en-US" sz="1500" i="1" u="sng" dirty="0"/>
              <a:t>Communicate</a:t>
            </a:r>
            <a:endParaRPr lang="en-US" sz="1500" dirty="0"/>
          </a:p>
          <a:p>
            <a:pPr>
              <a:spcBef>
                <a:spcPts val="622"/>
              </a:spcBef>
              <a:buFont typeface="Arial" pitchFamily="34" charset="0"/>
              <a:buChar char="•"/>
            </a:pPr>
            <a:r>
              <a:rPr lang="en-US" dirty="0"/>
              <a:t>  Provide frequent and timely situational awareness updates to RDO, RCM and TMC as scene changes</a:t>
            </a:r>
          </a:p>
          <a:p>
            <a:pPr lvl="1">
              <a:spcBef>
                <a:spcPts val="622"/>
              </a:spcBef>
              <a:buFont typeface="Arial" pitchFamily="34" charset="0"/>
              <a:buChar char="•"/>
            </a:pPr>
            <a:r>
              <a:rPr lang="en-US" sz="1000" dirty="0"/>
              <a:t>  Provide updates and confirm accuracy with TMC for 511, TIA and floodgate information </a:t>
            </a:r>
          </a:p>
          <a:p>
            <a:endParaRPr lang="en-US" dirty="0"/>
          </a:p>
          <a:p>
            <a:r>
              <a:rPr lang="en-US" sz="1500" u="sng" dirty="0"/>
              <a:t>Transition to next slide</a:t>
            </a:r>
            <a:r>
              <a:rPr lang="en-US" sz="1500" dirty="0"/>
              <a:t>: </a:t>
            </a:r>
            <a:r>
              <a:rPr lang="en-US" dirty="0"/>
              <a:t>Lastly lets look at the documentation for this incident</a:t>
            </a:r>
          </a:p>
          <a:p>
            <a:r>
              <a:rPr lang="en-US" dirty="0"/>
              <a:t> </a:t>
            </a:r>
          </a:p>
        </p:txBody>
      </p:sp>
      <p:sp>
        <p:nvSpPr>
          <p:cNvPr id="5" name="Slide Number Placeholder 4"/>
          <p:cNvSpPr>
            <a:spLocks noGrp="1"/>
          </p:cNvSpPr>
          <p:nvPr>
            <p:ph type="sldNum" sz="quarter" idx="11"/>
          </p:nvPr>
        </p:nvSpPr>
        <p:spPr/>
        <p:txBody>
          <a:bodyPr/>
          <a:lstStyle/>
          <a:p>
            <a:fld id="{D882A2D6-A34F-4148-8218-0C0C51A655F1}" type="slidenum">
              <a:rPr lang="en-US" smtClean="0"/>
              <a:pPr/>
              <a:t>86</a:t>
            </a:fld>
            <a:endParaRPr lang="en-US" dirty="0"/>
          </a:p>
        </p:txBody>
      </p:sp>
      <p:sp>
        <p:nvSpPr>
          <p:cNvPr id="6" name="Footer Placeholder 4">
            <a:extLst>
              <a:ext uri="{FF2B5EF4-FFF2-40B4-BE49-F238E27FC236}">
                <a16:creationId xmlns:a16="http://schemas.microsoft.com/office/drawing/2014/main" id="{60B1E1EF-1965-4889-A20D-4825E095CDE2}"/>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5606286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804535"/>
          </a:xfrm>
        </p:spPr>
        <p:txBody>
          <a:bodyPr>
            <a:normAutofit/>
          </a:bodyPr>
          <a:lstStyle/>
          <a:p>
            <a:r>
              <a:rPr lang="en-US" sz="1500" dirty="0"/>
              <a:t>Work Zone Scenario: </a:t>
            </a:r>
            <a:r>
              <a:rPr lang="en-US" sz="1500" i="1" dirty="0"/>
              <a:t>Document</a:t>
            </a:r>
            <a:endParaRPr lang="en-US" sz="1500" dirty="0"/>
          </a:p>
          <a:p>
            <a:endParaRPr lang="en-US" i="1"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Handout:  RIMC Response Log #30-23982, SINS and TIA</a:t>
            </a:r>
          </a:p>
          <a:p>
            <a:pPr>
              <a:spcBef>
                <a:spcPts val="415"/>
              </a:spcBef>
              <a:buFont typeface="Arial" pitchFamily="34" charset="0"/>
              <a:buChar char="•"/>
            </a:pPr>
            <a:r>
              <a:rPr lang="en-US" dirty="0"/>
              <a:t>  Re-emphasize the four key components </a:t>
            </a:r>
          </a:p>
          <a:p>
            <a:pPr lvl="1">
              <a:spcBef>
                <a:spcPts val="415"/>
              </a:spcBef>
              <a:buFont typeface="Arial" pitchFamily="34" charset="0"/>
              <a:buChar char="•"/>
              <a:defRPr/>
            </a:pPr>
            <a:r>
              <a:rPr lang="en-US" sz="1000" i="1" dirty="0"/>
              <a:t>  Evaluate/Assess</a:t>
            </a:r>
          </a:p>
          <a:p>
            <a:pPr lvl="1">
              <a:spcBef>
                <a:spcPts val="415"/>
              </a:spcBef>
              <a:buFont typeface="Arial" pitchFamily="34" charset="0"/>
              <a:buChar char="•"/>
              <a:defRPr/>
            </a:pPr>
            <a:r>
              <a:rPr lang="en-US" sz="1000" i="1" dirty="0"/>
              <a:t>  Respond/Coordinate</a:t>
            </a:r>
          </a:p>
          <a:p>
            <a:pPr lvl="1">
              <a:spcBef>
                <a:spcPts val="415"/>
              </a:spcBef>
              <a:buFont typeface="Arial" pitchFamily="34" charset="0"/>
              <a:buChar char="•"/>
              <a:defRPr/>
            </a:pPr>
            <a:r>
              <a:rPr lang="en-US" sz="1000" i="1" dirty="0"/>
              <a:t>  Communication</a:t>
            </a:r>
          </a:p>
          <a:p>
            <a:pPr lvl="1">
              <a:spcBef>
                <a:spcPts val="415"/>
              </a:spcBef>
              <a:buFont typeface="Arial" pitchFamily="34" charset="0"/>
              <a:buChar char="•"/>
              <a:defRPr/>
            </a:pPr>
            <a:r>
              <a:rPr lang="en-US" sz="1000" i="1" dirty="0"/>
              <a:t>  Documentation</a:t>
            </a:r>
            <a:endParaRPr lang="en-US" sz="1000" dirty="0"/>
          </a:p>
          <a:p>
            <a:pPr>
              <a:spcBef>
                <a:spcPts val="415"/>
              </a:spcBef>
              <a:buFont typeface="Arial" pitchFamily="34" charset="0"/>
              <a:buChar char="•"/>
            </a:pPr>
            <a:r>
              <a:rPr lang="en-US" dirty="0"/>
              <a:t>  Express importance of photo and video documentation</a:t>
            </a:r>
          </a:p>
          <a:p>
            <a:pPr lvl="1">
              <a:spcBef>
                <a:spcPts val="415"/>
              </a:spcBef>
              <a:buFont typeface="Arial" pitchFamily="34" charset="0"/>
              <a:buChar char="•"/>
            </a:pPr>
            <a:r>
              <a:rPr lang="en-US" sz="1000" dirty="0"/>
              <a:t>  This is for situational awareness, i.e.  RDO, RCM and construction staff</a:t>
            </a:r>
          </a:p>
          <a:p>
            <a:pPr>
              <a:spcBef>
                <a:spcPts val="415"/>
              </a:spcBef>
              <a:buFont typeface="Arial" pitchFamily="34" charset="0"/>
              <a:buChar char="•"/>
            </a:pPr>
            <a:r>
              <a:rPr lang="en-US" dirty="0"/>
              <a:t>  Discuss the necessity to document information throughout the incident</a:t>
            </a:r>
          </a:p>
          <a:p>
            <a:pPr lvl="1">
              <a:spcBef>
                <a:spcPts val="415"/>
              </a:spcBef>
              <a:buFont typeface="Arial" pitchFamily="34" charset="0"/>
              <a:buChar char="•"/>
            </a:pPr>
            <a:r>
              <a:rPr lang="en-US" sz="1000" dirty="0"/>
              <a:t>   An accurate log with timelines is important for project construction files</a:t>
            </a:r>
          </a:p>
          <a:p>
            <a:pPr>
              <a:spcBef>
                <a:spcPts val="415"/>
              </a:spcBef>
              <a:buFont typeface="Arial" pitchFamily="34" charset="0"/>
              <a:buChar char="•"/>
            </a:pPr>
            <a:r>
              <a:rPr lang="en-US" i="1" dirty="0"/>
              <a:t>  </a:t>
            </a:r>
            <a:r>
              <a:rPr lang="en-US" dirty="0"/>
              <a:t>The paper RIMC Response log can be used as a reminder of needed information</a:t>
            </a:r>
          </a:p>
          <a:p>
            <a:pPr>
              <a:spcBef>
                <a:spcPts val="415"/>
              </a:spcBef>
              <a:buFont typeface="Arial" pitchFamily="34" charset="0"/>
              <a:buChar char="•"/>
            </a:pPr>
            <a:r>
              <a:rPr lang="en-US" dirty="0"/>
              <a:t>  Discuss where the RIMC can obtain information from, i.e. TMC/SINS e-log, TIAs, law enforcement dispatch, on-scene responder</a:t>
            </a:r>
          </a:p>
          <a:p>
            <a:endParaRPr lang="en-US" dirty="0"/>
          </a:p>
          <a:p>
            <a:r>
              <a:rPr lang="en-US" sz="1500" u="sng" dirty="0"/>
              <a:t>RIMC Scenario Matrix – </a:t>
            </a:r>
            <a:r>
              <a:rPr lang="en-US" sz="1500" i="1" u="sng" dirty="0"/>
              <a:t>Document</a:t>
            </a:r>
          </a:p>
          <a:p>
            <a:pPr>
              <a:spcBef>
                <a:spcPts val="415"/>
              </a:spcBef>
              <a:buFont typeface="Arial" pitchFamily="34" charset="0"/>
              <a:buChar char="•"/>
            </a:pPr>
            <a:r>
              <a:rPr lang="en-US" dirty="0"/>
              <a:t>  Maintain RIMC response log</a:t>
            </a:r>
          </a:p>
          <a:p>
            <a:pPr>
              <a:spcBef>
                <a:spcPts val="415"/>
              </a:spcBef>
              <a:buFont typeface="Arial" pitchFamily="34" charset="0"/>
              <a:buChar char="•"/>
            </a:pPr>
            <a:r>
              <a:rPr lang="en-US" dirty="0"/>
              <a:t>  Take photo, video, if possible, to provide situational awareness</a:t>
            </a:r>
          </a:p>
          <a:p>
            <a:pPr>
              <a:spcBef>
                <a:spcPts val="415"/>
              </a:spcBef>
              <a:buFont typeface="Arial" pitchFamily="34" charset="0"/>
              <a:buChar char="•"/>
            </a:pPr>
            <a:r>
              <a:rPr lang="en-US" dirty="0"/>
              <a:t>  Acquire dispatch CAD record number</a:t>
            </a:r>
          </a:p>
          <a:p>
            <a:pPr>
              <a:buFont typeface="Arial" pitchFamily="34" charset="0"/>
              <a:buChar char="•"/>
            </a:pPr>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87</a:t>
            </a:fld>
            <a:endParaRPr lang="en-US" dirty="0"/>
          </a:p>
        </p:txBody>
      </p:sp>
      <p:sp>
        <p:nvSpPr>
          <p:cNvPr id="6" name="Footer Placeholder 4">
            <a:extLst>
              <a:ext uri="{FF2B5EF4-FFF2-40B4-BE49-F238E27FC236}">
                <a16:creationId xmlns:a16="http://schemas.microsoft.com/office/drawing/2014/main" id="{A137B3EE-4436-4E31-A897-773ED559A387}"/>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5945774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Incident Scenario 3: Severe Traffic Backups – 3 Miles or More</a:t>
            </a:r>
          </a:p>
          <a:p>
            <a:endParaRPr lang="en-US" sz="1500" dirty="0"/>
          </a:p>
          <a:p>
            <a:pPr>
              <a:spcBef>
                <a:spcPts val="622"/>
              </a:spcBef>
            </a:pPr>
            <a:r>
              <a:rPr lang="en-US" sz="1500" u="sng" dirty="0"/>
              <a:t>Trainer Guidance</a:t>
            </a:r>
            <a:r>
              <a:rPr lang="en-US" sz="1500" dirty="0"/>
              <a:t>: </a:t>
            </a:r>
          </a:p>
          <a:p>
            <a:pPr>
              <a:spcBef>
                <a:spcPts val="622"/>
              </a:spcBef>
              <a:buFont typeface="Arial" pitchFamily="34" charset="0"/>
              <a:buChar char="•"/>
            </a:pPr>
            <a:r>
              <a:rPr lang="en-US" dirty="0"/>
              <a:t>  Reference Materials used for this scenario include:</a:t>
            </a:r>
          </a:p>
          <a:p>
            <a:pPr lvl="1">
              <a:spcBef>
                <a:spcPts val="622"/>
              </a:spcBef>
              <a:buFont typeface="Arial" pitchFamily="34" charset="0"/>
              <a:buChar char="•"/>
            </a:pPr>
            <a:r>
              <a:rPr lang="en-US" sz="1000" dirty="0"/>
              <a:t>  RIMC Field Guide</a:t>
            </a:r>
          </a:p>
          <a:p>
            <a:pPr lvl="2">
              <a:spcBef>
                <a:spcPts val="622"/>
              </a:spcBef>
              <a:buFont typeface="Arial" pitchFamily="34" charset="0"/>
              <a:buChar char="•"/>
            </a:pPr>
            <a:r>
              <a:rPr lang="en-US" sz="1000" dirty="0"/>
              <a:t>  RIMC Scenario Matrix, Severe Traffic Backups – 3 Miles or More</a:t>
            </a:r>
          </a:p>
          <a:p>
            <a:pPr>
              <a:spcBef>
                <a:spcPts val="622"/>
              </a:spcBef>
              <a:buFont typeface="Arial" pitchFamily="34" charset="0"/>
              <a:buChar char="•"/>
            </a:pPr>
            <a:r>
              <a:rPr lang="en-US" dirty="0"/>
              <a:t>  Reference materials for this scenario include:</a:t>
            </a:r>
          </a:p>
          <a:p>
            <a:pPr lvl="1">
              <a:spcBef>
                <a:spcPts val="622"/>
              </a:spcBef>
              <a:buFont typeface="Arial" pitchFamily="34" charset="0"/>
              <a:buChar char="•"/>
            </a:pPr>
            <a:r>
              <a:rPr lang="en-US" sz="1000" dirty="0"/>
              <a:t>  S3_RIMC_eLog_24304</a:t>
            </a:r>
          </a:p>
          <a:p>
            <a:pPr lvl="1">
              <a:spcBef>
                <a:spcPts val="622"/>
              </a:spcBef>
              <a:buFont typeface="Arial" pitchFamily="34" charset="0"/>
              <a:buChar char="•"/>
            </a:pPr>
            <a:r>
              <a:rPr lang="en-US" sz="1000" dirty="0"/>
              <a:t>  S3_SINS_67_24304 (For Trainers reference of incident only)</a:t>
            </a:r>
          </a:p>
          <a:p>
            <a:pPr>
              <a:spcBef>
                <a:spcPts val="622"/>
              </a:spcBef>
            </a:pPr>
            <a:endParaRPr lang="en-US" u="sng"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88</a:t>
            </a:fld>
            <a:endParaRPr lang="en-US" dirty="0"/>
          </a:p>
        </p:txBody>
      </p:sp>
      <p:sp>
        <p:nvSpPr>
          <p:cNvPr id="6" name="Footer Placeholder 4">
            <a:extLst>
              <a:ext uri="{FF2B5EF4-FFF2-40B4-BE49-F238E27FC236}">
                <a16:creationId xmlns:a16="http://schemas.microsoft.com/office/drawing/2014/main" id="{F3D5212C-62D9-465D-B8AB-A9F71FBE4DDC}"/>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6294059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7108"/>
            <a:ext cx="5852160" cy="5036695"/>
          </a:xfrm>
        </p:spPr>
        <p:txBody>
          <a:bodyPr>
            <a:normAutofit/>
          </a:bodyPr>
          <a:lstStyle/>
          <a:p>
            <a:r>
              <a:rPr lang="en-US" sz="1500" dirty="0"/>
              <a:t>Severe Traffic Backups Scenario</a:t>
            </a:r>
            <a:endParaRPr lang="en-US" sz="1500" i="1" dirty="0"/>
          </a:p>
          <a:p>
            <a:endParaRPr lang="en-US" i="1"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Play the video and hand out RIMC log #24304</a:t>
            </a:r>
          </a:p>
          <a:p>
            <a:pPr lvl="1">
              <a:spcBef>
                <a:spcPts val="622"/>
              </a:spcBef>
              <a:buFont typeface="Arial" pitchFamily="34" charset="0"/>
              <a:buChar char="•"/>
            </a:pPr>
            <a:r>
              <a:rPr lang="en-US" sz="1000" dirty="0"/>
              <a:t>  Video is what TMC verified prior to calling the RIMC  </a:t>
            </a:r>
          </a:p>
          <a:p>
            <a:pPr>
              <a:spcBef>
                <a:spcPts val="622"/>
              </a:spcBef>
              <a:buFont typeface="Arial" pitchFamily="34" charset="0"/>
              <a:buChar char="•"/>
            </a:pPr>
            <a:r>
              <a:rPr lang="en-US" dirty="0"/>
              <a:t>  Video timeline (Time does not match log) Information for trainer only</a:t>
            </a:r>
          </a:p>
          <a:p>
            <a:pPr lvl="1">
              <a:spcBef>
                <a:spcPts val="622"/>
              </a:spcBef>
              <a:buFont typeface="Arial" pitchFamily="34" charset="0"/>
              <a:buChar char="•"/>
            </a:pPr>
            <a:r>
              <a:rPr lang="en-US" sz="900" dirty="0"/>
              <a:t>  </a:t>
            </a:r>
            <a:r>
              <a:rPr lang="en-US" sz="1000" dirty="0"/>
              <a:t>3:56	Normal Traffic Flow</a:t>
            </a:r>
          </a:p>
          <a:p>
            <a:pPr lvl="1">
              <a:spcBef>
                <a:spcPts val="622"/>
              </a:spcBef>
              <a:buFont typeface="Arial" pitchFamily="34" charset="0"/>
              <a:buChar char="•"/>
            </a:pPr>
            <a:r>
              <a:rPr lang="en-US" sz="1000" dirty="0"/>
              <a:t>  3:57	Vehicle stops inside median lane, pedestrian walks back to scene</a:t>
            </a:r>
          </a:p>
          <a:p>
            <a:pPr lvl="1">
              <a:spcBef>
                <a:spcPts val="622"/>
              </a:spcBef>
              <a:buFont typeface="Arial" pitchFamily="34" charset="0"/>
              <a:buChar char="•"/>
            </a:pPr>
            <a:r>
              <a:rPr lang="en-US" sz="1000" dirty="0"/>
              <a:t>  3:58	Other vehicles stop in median</a:t>
            </a:r>
          </a:p>
          <a:p>
            <a:pPr lvl="1">
              <a:spcBef>
                <a:spcPts val="622"/>
              </a:spcBef>
              <a:buFont typeface="Arial" pitchFamily="34" charset="0"/>
              <a:buChar char="•"/>
            </a:pPr>
            <a:r>
              <a:rPr lang="en-US" sz="1000" dirty="0"/>
              <a:t>  4:00	WB traffic visibly slowing (gawkers)</a:t>
            </a:r>
          </a:p>
          <a:p>
            <a:pPr lvl="1">
              <a:spcBef>
                <a:spcPts val="622"/>
              </a:spcBef>
              <a:buFont typeface="Arial" pitchFamily="34" charset="0"/>
              <a:buChar char="•"/>
            </a:pPr>
            <a:r>
              <a:rPr lang="en-US" sz="1000" dirty="0"/>
              <a:t>  4:02	Eastbound queue</a:t>
            </a:r>
          </a:p>
          <a:p>
            <a:pPr>
              <a:spcBef>
                <a:spcPts val="622"/>
              </a:spcBef>
              <a:buFont typeface="Arial" pitchFamily="34" charset="0"/>
              <a:buChar char="•"/>
            </a:pPr>
            <a:endParaRPr lang="en-US" dirty="0"/>
          </a:p>
          <a:p>
            <a:pPr>
              <a:spcBef>
                <a:spcPts val="622"/>
              </a:spcBef>
            </a:pPr>
            <a:r>
              <a:rPr lang="en-US" dirty="0"/>
              <a:t>   </a:t>
            </a:r>
          </a:p>
          <a:p>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89</a:t>
            </a:fld>
            <a:endParaRPr lang="en-US" dirty="0"/>
          </a:p>
        </p:txBody>
      </p:sp>
      <p:sp>
        <p:nvSpPr>
          <p:cNvPr id="6" name="Footer Placeholder 4">
            <a:extLst>
              <a:ext uri="{FF2B5EF4-FFF2-40B4-BE49-F238E27FC236}">
                <a16:creationId xmlns:a16="http://schemas.microsoft.com/office/drawing/2014/main" id="{645F1A8D-DE15-4276-8B2F-D3F607B7A4AE}"/>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991197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415"/>
              </a:spcBef>
            </a:pPr>
            <a:r>
              <a:rPr lang="en-US" sz="1500" dirty="0"/>
              <a:t>RIMC Response Expectations: </a:t>
            </a:r>
            <a:r>
              <a:rPr lang="en-US" sz="1500" i="1" dirty="0"/>
              <a:t>Respond/Coordinate</a:t>
            </a:r>
          </a:p>
          <a:p>
            <a:pPr>
              <a:spcBef>
                <a:spcPts val="415"/>
              </a:spcBef>
            </a:pPr>
            <a:endParaRPr lang="en-US" dirty="0"/>
          </a:p>
          <a:p>
            <a:pPr>
              <a:spcBef>
                <a:spcPts val="415"/>
              </a:spcBef>
            </a:pPr>
            <a:r>
              <a:rPr lang="en-US" sz="1500" u="sng" dirty="0"/>
              <a:t>Trainer Guidance</a:t>
            </a:r>
            <a:r>
              <a:rPr lang="en-US" sz="1500" dirty="0"/>
              <a:t>:</a:t>
            </a:r>
          </a:p>
          <a:p>
            <a:pPr>
              <a:spcBef>
                <a:spcPts val="415"/>
              </a:spcBef>
              <a:buFont typeface="Arial" pitchFamily="34" charset="0"/>
              <a:buChar char="•"/>
              <a:defRPr/>
            </a:pPr>
            <a:r>
              <a:rPr lang="en-US" dirty="0"/>
              <a:t>  RIMC is expected to provide response support and coordination of any needed resources for all the incidents they are called for</a:t>
            </a:r>
          </a:p>
          <a:p>
            <a:pPr>
              <a:spcBef>
                <a:spcPts val="415"/>
              </a:spcBef>
              <a:buFont typeface="Arial" pitchFamily="34" charset="0"/>
              <a:buChar char="•"/>
              <a:defRPr/>
            </a:pPr>
            <a:r>
              <a:rPr lang="en-US" dirty="0"/>
              <a:t>  Discuss the Response/Coordinate list in the RIMC Scenario Matrix</a:t>
            </a:r>
          </a:p>
          <a:p>
            <a:pPr>
              <a:spcBef>
                <a:spcPts val="415"/>
              </a:spcBef>
              <a:buFont typeface="Arial" pitchFamily="34" charset="0"/>
              <a:buChar char="•"/>
              <a:defRPr/>
            </a:pPr>
            <a:r>
              <a:rPr lang="en-US" dirty="0"/>
              <a:t>  This list of suggestions is not all inclusive</a:t>
            </a:r>
          </a:p>
          <a:p>
            <a:pPr>
              <a:spcBef>
                <a:spcPts val="415"/>
              </a:spcBef>
              <a:defRPr/>
            </a:pPr>
            <a:endParaRPr lang="en-US" dirty="0"/>
          </a:p>
          <a:p>
            <a:pPr defTabSz="948507">
              <a:spcBef>
                <a:spcPts val="415"/>
              </a:spcBef>
              <a:defRPr/>
            </a:pPr>
            <a:r>
              <a:rPr lang="en-US" sz="1500" u="sng" dirty="0"/>
              <a:t>Transition to next slide</a:t>
            </a:r>
            <a:r>
              <a:rPr lang="en-US" sz="1500" dirty="0"/>
              <a:t>: </a:t>
            </a:r>
            <a:r>
              <a:rPr lang="en-US" dirty="0"/>
              <a:t>Just as important as coordinating resources and helping to manage a scene is making sure to communicate and document what is happening at the scene</a:t>
            </a:r>
            <a:endParaRPr lang="en-US" i="0" dirty="0"/>
          </a:p>
          <a:p>
            <a:pPr lvl="2">
              <a:spcBef>
                <a:spcPts val="415"/>
              </a:spcBef>
              <a:buFont typeface="Arial" pitchFamily="34" charset="0"/>
              <a:buChar char="•"/>
            </a:pPr>
            <a:endParaRPr lang="en-US" dirty="0"/>
          </a:p>
          <a:p>
            <a:pPr>
              <a:spcBef>
                <a:spcPts val="415"/>
              </a:spcBef>
            </a:pPr>
            <a:endParaRPr lang="en-US" i="0" dirty="0"/>
          </a:p>
          <a:p>
            <a:pPr lvl="1">
              <a:spcBef>
                <a:spcPts val="415"/>
              </a:spcBef>
            </a:pPr>
            <a:endParaRPr lang="en-US" i="0" baseline="0" dirty="0">
              <a:solidFill>
                <a:schemeClr val="tx1"/>
              </a:solidFill>
            </a:endParaRPr>
          </a:p>
        </p:txBody>
      </p:sp>
      <p:sp>
        <p:nvSpPr>
          <p:cNvPr id="4" name="Slide Number Placeholder 3"/>
          <p:cNvSpPr>
            <a:spLocks noGrp="1"/>
          </p:cNvSpPr>
          <p:nvPr>
            <p:ph type="sldNum" sz="quarter" idx="10"/>
          </p:nvPr>
        </p:nvSpPr>
        <p:spPr/>
        <p:txBody>
          <a:bodyPr/>
          <a:lstStyle/>
          <a:p>
            <a:fld id="{45DC3B2E-9196-4854-8642-DD460FF45E30}" type="slidenum">
              <a:rPr lang="en-US" smtClean="0"/>
              <a:pPr/>
              <a:t>9</a:t>
            </a:fld>
            <a:endParaRPr lang="en-US" dirty="0"/>
          </a:p>
        </p:txBody>
      </p:sp>
      <p:sp>
        <p:nvSpPr>
          <p:cNvPr id="6" name="Footer Placeholder 4">
            <a:extLst>
              <a:ext uri="{FF2B5EF4-FFF2-40B4-BE49-F238E27FC236}">
                <a16:creationId xmlns:a16="http://schemas.microsoft.com/office/drawing/2014/main" id="{B9352E5C-DA7E-48DB-9DFD-5B4DF6408917}"/>
              </a:ext>
            </a:extLst>
          </p:cNvPr>
          <p:cNvSpPr>
            <a:spLocks noGrp="1"/>
          </p:cNvSpPr>
          <p:nvPr>
            <p:ph type="ftr" sz="quarter" idx="4"/>
          </p:nvPr>
        </p:nvSpPr>
        <p:spPr>
          <a:xfrm>
            <a:off x="79513" y="8971613"/>
            <a:ext cx="3169920" cy="480060"/>
          </a:xfrm>
        </p:spPr>
        <p:txBody>
          <a:bodyPr/>
          <a:lstStyle/>
          <a:p>
            <a:r>
              <a:rPr lang="en-US" dirty="0"/>
              <a:t>Version 1.2, Revised April 2018</a:t>
            </a:r>
          </a:p>
        </p:txBody>
      </p:sp>
    </p:spTree>
    <p:extLst>
      <p:ext uri="{BB962C8B-B14F-4D97-AF65-F5344CB8AC3E}">
        <p14:creationId xmlns:p14="http://schemas.microsoft.com/office/powerpoint/2010/main" val="10729793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7108"/>
            <a:ext cx="5852160" cy="5036695"/>
          </a:xfrm>
        </p:spPr>
        <p:txBody>
          <a:bodyPr>
            <a:normAutofit/>
          </a:bodyPr>
          <a:lstStyle/>
          <a:p>
            <a:r>
              <a:rPr lang="en-US" sz="1500" dirty="0"/>
              <a:t>RIMC Scenario Matrix: </a:t>
            </a:r>
            <a:r>
              <a:rPr lang="en-US" sz="1500" i="1" dirty="0"/>
              <a:t>Evaluate/Assess</a:t>
            </a:r>
            <a:endParaRPr lang="en-US" sz="1500" dirty="0"/>
          </a:p>
          <a:p>
            <a:endParaRPr lang="en-US" u="sng" dirty="0"/>
          </a:p>
          <a:p>
            <a:r>
              <a:rPr lang="en-US" sz="1500" u="sng" dirty="0"/>
              <a:t>Trainer Guidance</a:t>
            </a:r>
            <a:r>
              <a:rPr lang="en-US" sz="1500" dirty="0"/>
              <a:t>:</a:t>
            </a:r>
          </a:p>
          <a:p>
            <a:pPr>
              <a:buFont typeface="Arial" pitchFamily="34" charset="0"/>
              <a:buChar char="•"/>
            </a:pPr>
            <a:r>
              <a:rPr lang="en-US" dirty="0"/>
              <a:t>  </a:t>
            </a:r>
            <a:r>
              <a:rPr lang="en-US" sz="1100" dirty="0"/>
              <a:t>Review the RIMC log to 5:15 PM prior to notification of helicopter request</a:t>
            </a:r>
          </a:p>
          <a:p>
            <a:pPr>
              <a:buFont typeface="Arial" pitchFamily="34" charset="0"/>
              <a:buChar char="•"/>
            </a:pPr>
            <a:r>
              <a:rPr lang="en-US" sz="1100" dirty="0"/>
              <a:t>  Discuss the RIMC Scenario Matrix and how each point fits into a traffic backup situation</a:t>
            </a:r>
          </a:p>
          <a:p>
            <a:pPr>
              <a:buFont typeface="Arial" pitchFamily="34" charset="0"/>
              <a:buChar char="•"/>
            </a:pPr>
            <a:r>
              <a:rPr lang="en-US" sz="1100" dirty="0"/>
              <a:t>  This is currently </a:t>
            </a:r>
            <a:r>
              <a:rPr lang="en-US" sz="1100" b="1" dirty="0"/>
              <a:t>not</a:t>
            </a:r>
            <a:r>
              <a:rPr lang="en-US" sz="1100" dirty="0"/>
              <a:t> a significant incident notification unless the incident causing the backups requires or meets the RDO notification criteria</a:t>
            </a:r>
          </a:p>
          <a:p>
            <a:pPr>
              <a:buFont typeface="Arial" pitchFamily="34" charset="0"/>
              <a:buChar char="•"/>
            </a:pPr>
            <a:r>
              <a:rPr lang="en-US" sz="1100" dirty="0"/>
              <a:t>  3 miles of backup on any state highway is a SINP trigger for RIMC notification only</a:t>
            </a:r>
          </a:p>
          <a:p>
            <a:pPr lvl="0">
              <a:buFont typeface="Arial" pitchFamily="34" charset="0"/>
              <a:buChar char="•"/>
            </a:pPr>
            <a:r>
              <a:rPr lang="en-US" sz="1100" dirty="0"/>
              <a:t>  Verify/determine the cause of the backup so steps can be taken to eradicate it</a:t>
            </a:r>
          </a:p>
          <a:p>
            <a:pPr lvl="0">
              <a:buFont typeface="Arial" pitchFamily="34" charset="0"/>
              <a:buChar char="•"/>
            </a:pPr>
            <a:r>
              <a:rPr lang="en-US" sz="1100" dirty="0"/>
              <a:t>  Verify there are no vehicles trapped anywhere within the closure or queue for longer than 30 minutes</a:t>
            </a:r>
          </a:p>
          <a:p>
            <a:pPr lvl="1">
              <a:buFont typeface="Arial" pitchFamily="34" charset="0"/>
              <a:buChar char="•"/>
            </a:pPr>
            <a:r>
              <a:rPr lang="en-US" sz="1000" dirty="0"/>
              <a:t>  Travelers trapped for any length of time tend to use social media to get or pass along information</a:t>
            </a:r>
          </a:p>
          <a:p>
            <a:pPr lvl="1">
              <a:buFont typeface="Arial" pitchFamily="34" charset="0"/>
              <a:buChar char="•"/>
            </a:pPr>
            <a:r>
              <a:rPr lang="en-US" sz="1000" dirty="0"/>
              <a:t>  Vehicles trapped on the  system for any length of time, dependant on weather and other risk factors, may cause reason for incident escalation</a:t>
            </a:r>
          </a:p>
          <a:p>
            <a:pPr lvl="0">
              <a:buFont typeface="Arial" pitchFamily="34" charset="0"/>
              <a:buChar char="•"/>
            </a:pPr>
            <a:r>
              <a:rPr lang="en-US" dirty="0"/>
              <a:t>  </a:t>
            </a:r>
            <a:r>
              <a:rPr lang="en-US" sz="1100" dirty="0"/>
              <a:t>Review RIMC Scenario Matrix – </a:t>
            </a:r>
            <a:r>
              <a:rPr lang="en-US" sz="1100" i="1" dirty="0"/>
              <a:t>Detour </a:t>
            </a:r>
            <a:r>
              <a:rPr lang="en-US" sz="1100" dirty="0"/>
              <a:t>below</a:t>
            </a:r>
            <a:r>
              <a:rPr lang="en-US" sz="1100" i="1" dirty="0"/>
              <a:t> </a:t>
            </a:r>
            <a:r>
              <a:rPr lang="en-US" sz="1100" dirty="0"/>
              <a:t>in the event the incident escalates</a:t>
            </a:r>
          </a:p>
          <a:p>
            <a:pPr lvl="1">
              <a:buFont typeface="Arial" pitchFamily="34" charset="0"/>
              <a:buChar char="•"/>
            </a:pPr>
            <a:r>
              <a:rPr lang="en-US" sz="1000" dirty="0"/>
              <a:t>  Assess traffic impacts on alternate routes  </a:t>
            </a:r>
          </a:p>
          <a:p>
            <a:pPr lvl="1">
              <a:buFont typeface="Arial" pitchFamily="34" charset="0"/>
              <a:buChar char="•"/>
            </a:pPr>
            <a:r>
              <a:rPr lang="en-US" sz="1000" dirty="0"/>
              <a:t>  Readjust signal timing on alternate routes</a:t>
            </a:r>
            <a:endParaRPr lang="en-US" sz="1000" u="sng" dirty="0"/>
          </a:p>
          <a:p>
            <a:r>
              <a:rPr lang="en-US" sz="1500" u="sng" dirty="0"/>
              <a:t>RIMC Scenario Matrix </a:t>
            </a:r>
            <a:r>
              <a:rPr lang="en-US" sz="1500" i="1" u="sng" dirty="0"/>
              <a:t>- Detour</a:t>
            </a:r>
            <a:endParaRPr lang="en-US" sz="1500" u="sng" dirty="0"/>
          </a:p>
          <a:p>
            <a:pPr lvl="0">
              <a:buFont typeface="Arial" pitchFamily="34" charset="0"/>
              <a:buChar char="•"/>
            </a:pPr>
            <a:r>
              <a:rPr lang="en-US" sz="1100" dirty="0"/>
              <a:t>  Possible detour may be needed depending on duration of incident</a:t>
            </a:r>
          </a:p>
          <a:p>
            <a:pPr lvl="0">
              <a:buFont typeface="Arial" pitchFamily="34" charset="0"/>
              <a:buChar char="•"/>
            </a:pPr>
            <a:r>
              <a:rPr lang="en-US" sz="1100" dirty="0"/>
              <a:t>  Review and set up for detour route </a:t>
            </a:r>
          </a:p>
          <a:p>
            <a:pPr lvl="0">
              <a:buFont typeface="Arial" pitchFamily="34" charset="0"/>
              <a:buChar char="•"/>
            </a:pPr>
            <a:r>
              <a:rPr lang="en-US" sz="1100" dirty="0"/>
              <a:t>  Travel or delegate someone to travel the detour route to make sure the route is adequate to accommodate traffic, i.e. pavement quality, volume of traffic</a:t>
            </a:r>
          </a:p>
          <a:p>
            <a:pPr lvl="1">
              <a:buFont typeface="Arial" pitchFamily="34" charset="0"/>
              <a:buChar char="•"/>
            </a:pPr>
            <a:r>
              <a:rPr lang="en-US" sz="1000" dirty="0"/>
              <a:t>  Reassess alternate route periodically, dependant on duration and timing (peak hours) of backups</a:t>
            </a:r>
          </a:p>
          <a:p>
            <a:pPr lvl="1">
              <a:buFont typeface="Arial" pitchFamily="34" charset="0"/>
              <a:buChar char="•"/>
            </a:pPr>
            <a:r>
              <a:rPr lang="en-US" sz="1000" dirty="0"/>
              <a:t>  Emergency alternate route guides may be invoked</a:t>
            </a:r>
          </a:p>
          <a:p>
            <a:r>
              <a:rPr lang="en-US" dirty="0"/>
              <a:t> </a:t>
            </a:r>
            <a:r>
              <a:rPr lang="en-US" sz="1500" u="sng" dirty="0"/>
              <a:t>Transition to next slide</a:t>
            </a:r>
            <a:r>
              <a:rPr lang="en-US" sz="1500" dirty="0"/>
              <a:t>: </a:t>
            </a:r>
            <a:r>
              <a:rPr lang="en-US" sz="1100" dirty="0"/>
              <a:t>Let’s watch the next video where the scene escalates to a full closure</a:t>
            </a:r>
          </a:p>
        </p:txBody>
      </p:sp>
      <p:sp>
        <p:nvSpPr>
          <p:cNvPr id="5" name="Slide Number Placeholder 4"/>
          <p:cNvSpPr>
            <a:spLocks noGrp="1"/>
          </p:cNvSpPr>
          <p:nvPr>
            <p:ph type="sldNum" sz="quarter" idx="11"/>
          </p:nvPr>
        </p:nvSpPr>
        <p:spPr/>
        <p:txBody>
          <a:bodyPr/>
          <a:lstStyle/>
          <a:p>
            <a:fld id="{D882A2D6-A34F-4148-8218-0C0C51A655F1}" type="slidenum">
              <a:rPr lang="en-US" smtClean="0"/>
              <a:pPr/>
              <a:t>90</a:t>
            </a:fld>
            <a:endParaRPr lang="en-US" dirty="0"/>
          </a:p>
        </p:txBody>
      </p:sp>
      <p:sp>
        <p:nvSpPr>
          <p:cNvPr id="6" name="Footer Placeholder 4">
            <a:extLst>
              <a:ext uri="{FF2B5EF4-FFF2-40B4-BE49-F238E27FC236}">
                <a16:creationId xmlns:a16="http://schemas.microsoft.com/office/drawing/2014/main" id="{B8CC46E8-2136-4A3A-94BE-C9272BC07219}"/>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6579305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7108"/>
            <a:ext cx="5852160" cy="4804535"/>
          </a:xfrm>
        </p:spPr>
        <p:txBody>
          <a:bodyPr>
            <a:normAutofit/>
          </a:bodyPr>
          <a:lstStyle/>
          <a:p>
            <a:r>
              <a:rPr lang="en-US" sz="1500" dirty="0"/>
              <a:t>Severe Traffic Backups Scenario: </a:t>
            </a:r>
            <a:r>
              <a:rPr lang="en-US" sz="1500" i="1" dirty="0"/>
              <a:t>Response/Coordinate</a:t>
            </a:r>
          </a:p>
          <a:p>
            <a:endParaRPr lang="en-US" dirty="0"/>
          </a:p>
          <a:p>
            <a:pPr>
              <a:spcBef>
                <a:spcPts val="415"/>
              </a:spcBef>
            </a:pPr>
            <a:r>
              <a:rPr lang="en-US" sz="1500" u="sng" dirty="0"/>
              <a:t>Trainer Guidance</a:t>
            </a:r>
            <a:r>
              <a:rPr lang="en-US" sz="1500" dirty="0"/>
              <a:t>:</a:t>
            </a:r>
          </a:p>
          <a:p>
            <a:pPr>
              <a:spcBef>
                <a:spcPts val="415"/>
              </a:spcBef>
              <a:buFont typeface="Arial" pitchFamily="34" charset="0"/>
              <a:buChar char="•"/>
            </a:pPr>
            <a:r>
              <a:rPr lang="en-US" dirty="0"/>
              <a:t>  Review RIMC log at 5:30 PM, point of full closure to 5:45 PM</a:t>
            </a:r>
          </a:p>
          <a:p>
            <a:pPr>
              <a:spcBef>
                <a:spcPts val="415"/>
              </a:spcBef>
              <a:buFont typeface="Arial" pitchFamily="34" charset="0"/>
              <a:buChar char="•"/>
            </a:pPr>
            <a:r>
              <a:rPr lang="en-US" dirty="0"/>
              <a:t>  Video timeline (Time does not match log) Information for trainer only</a:t>
            </a:r>
          </a:p>
          <a:p>
            <a:pPr lvl="1">
              <a:spcBef>
                <a:spcPts val="415"/>
              </a:spcBef>
              <a:buFont typeface="Arial" pitchFamily="34" charset="0"/>
              <a:buChar char="•"/>
            </a:pPr>
            <a:r>
              <a:rPr lang="en-US" sz="1000" dirty="0"/>
              <a:t>  4:06	TIMA setup</a:t>
            </a:r>
          </a:p>
          <a:p>
            <a:pPr lvl="1">
              <a:spcBef>
                <a:spcPts val="415"/>
              </a:spcBef>
              <a:buFont typeface="Arial" pitchFamily="34" charset="0"/>
              <a:buChar char="•"/>
            </a:pPr>
            <a:r>
              <a:rPr lang="en-US" sz="1000" dirty="0"/>
              <a:t>  4:08	Reposition of TIMA and delays continues to build</a:t>
            </a:r>
          </a:p>
          <a:p>
            <a:pPr lvl="1">
              <a:spcBef>
                <a:spcPts val="415"/>
              </a:spcBef>
              <a:buFont typeface="Arial" pitchFamily="34" charset="0"/>
              <a:buChar char="•"/>
            </a:pPr>
            <a:r>
              <a:rPr lang="en-US" sz="1000" dirty="0"/>
              <a:t>  4:22	Eastbound traffic directed off and eastbound closed</a:t>
            </a:r>
          </a:p>
          <a:p>
            <a:pPr lvl="1">
              <a:spcBef>
                <a:spcPts val="415"/>
              </a:spcBef>
              <a:buFont typeface="Arial" pitchFamily="34" charset="0"/>
              <a:buChar char="•"/>
            </a:pPr>
            <a:r>
              <a:rPr lang="en-US" sz="1000" dirty="0"/>
              <a:t>  4:24	Another ambulance arrives and Flight for Life (FFL) incoming</a:t>
            </a:r>
          </a:p>
          <a:p>
            <a:pPr lvl="1">
              <a:spcBef>
                <a:spcPts val="415"/>
              </a:spcBef>
              <a:buFont typeface="Arial" pitchFamily="34" charset="0"/>
              <a:buChar char="•"/>
            </a:pPr>
            <a:r>
              <a:rPr lang="en-US" sz="1000" dirty="0"/>
              <a:t>  4:27	FFL arrives</a:t>
            </a:r>
          </a:p>
          <a:p>
            <a:pPr lvl="1">
              <a:spcBef>
                <a:spcPts val="415"/>
              </a:spcBef>
              <a:buFont typeface="Arial" pitchFamily="34" charset="0"/>
              <a:buChar char="•"/>
            </a:pPr>
            <a:r>
              <a:rPr lang="en-US" sz="1000" dirty="0"/>
              <a:t>  4:29	FFL landing with WB closed, traffic backups on both sides now</a:t>
            </a:r>
          </a:p>
          <a:p>
            <a:pPr>
              <a:spcBef>
                <a:spcPts val="415"/>
              </a:spcBef>
              <a:buFont typeface="Arial" pitchFamily="34" charset="0"/>
              <a:buChar char="•"/>
            </a:pPr>
            <a:r>
              <a:rPr lang="en-US" dirty="0"/>
              <a:t>  Reassess RIMC response throughout entire incident  </a:t>
            </a:r>
          </a:p>
          <a:p>
            <a:pPr lvl="1">
              <a:spcBef>
                <a:spcPts val="415"/>
              </a:spcBef>
              <a:buFont typeface="Arial" pitchFamily="34" charset="0"/>
              <a:buChar char="•"/>
            </a:pPr>
            <a:r>
              <a:rPr lang="en-US" sz="1000" dirty="0"/>
              <a:t>  Field, home or office response will be dependent on incident scope</a:t>
            </a:r>
          </a:p>
          <a:p>
            <a:pPr lvl="1">
              <a:spcBef>
                <a:spcPts val="415"/>
              </a:spcBef>
              <a:buFont typeface="Arial" pitchFamily="34" charset="0"/>
              <a:buChar char="•"/>
            </a:pPr>
            <a:r>
              <a:rPr lang="en-US" sz="1000" dirty="0"/>
              <a:t>  Reassess a detour due to the full closure</a:t>
            </a:r>
          </a:p>
          <a:p>
            <a:pPr lvl="1">
              <a:spcBef>
                <a:spcPts val="415"/>
              </a:spcBef>
              <a:buFont typeface="Arial" pitchFamily="34" charset="0"/>
              <a:buChar char="•"/>
            </a:pPr>
            <a:r>
              <a:rPr lang="en-US" sz="1000" dirty="0"/>
              <a:t>  During business hours, the RIMC may ask personnel who are close to the scene to respond as the on-scene contact</a:t>
            </a:r>
          </a:p>
          <a:p>
            <a:pPr lvl="1">
              <a:spcBef>
                <a:spcPts val="415"/>
              </a:spcBef>
              <a:buFont typeface="Arial" pitchFamily="34" charset="0"/>
              <a:buChar char="•"/>
            </a:pPr>
            <a:r>
              <a:rPr lang="en-US" sz="1000" dirty="0"/>
              <a:t>  When in doubt, go out!</a:t>
            </a:r>
          </a:p>
          <a:p>
            <a:pPr>
              <a:spcBef>
                <a:spcPts val="415"/>
              </a:spcBef>
              <a:buFont typeface="Arial" pitchFamily="34" charset="0"/>
              <a:buChar char="•"/>
            </a:pPr>
            <a:r>
              <a:rPr lang="en-US" dirty="0"/>
              <a:t>  Discuss how an incident can impact both sides of the road and ancillary roads</a:t>
            </a:r>
          </a:p>
          <a:p>
            <a:pPr>
              <a:spcBef>
                <a:spcPts val="415"/>
              </a:spcBef>
              <a:buFont typeface="Arial" pitchFamily="34" charset="0"/>
              <a:buChar char="•"/>
            </a:pPr>
            <a:r>
              <a:rPr lang="en-US" dirty="0"/>
              <a:t>  Utilize DMS, PCMS, ramp gates and advanced notice signs if available and needed</a:t>
            </a:r>
          </a:p>
          <a:p>
            <a:endParaRPr lang="en-US" dirty="0"/>
          </a:p>
          <a:p>
            <a:r>
              <a:rPr lang="en-US" sz="1500" u="sng" dirty="0"/>
              <a:t>Transition to next slide</a:t>
            </a:r>
            <a:r>
              <a:rPr lang="en-US" sz="1500" dirty="0"/>
              <a:t>: </a:t>
            </a:r>
            <a:r>
              <a:rPr lang="en-US" dirty="0"/>
              <a:t>Rule of thumb/side note…</a:t>
            </a:r>
            <a:endParaRPr lang="en-US" u="sng"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91</a:t>
            </a:fld>
            <a:endParaRPr lang="en-US" dirty="0"/>
          </a:p>
        </p:txBody>
      </p:sp>
      <p:sp>
        <p:nvSpPr>
          <p:cNvPr id="6" name="Footer Placeholder 4">
            <a:extLst>
              <a:ext uri="{FF2B5EF4-FFF2-40B4-BE49-F238E27FC236}">
                <a16:creationId xmlns:a16="http://schemas.microsoft.com/office/drawing/2014/main" id="{42B32D9C-8CA1-4AB3-A78F-AAA67D81DFEE}"/>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5406917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257300" y="719138"/>
            <a:ext cx="4802188" cy="36004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500" dirty="0"/>
              <a:t>Rule of Thumb</a:t>
            </a:r>
            <a:endParaRPr lang="en-US" sz="1500" i="1" dirty="0"/>
          </a:p>
          <a:p>
            <a:endParaRPr lang="en-US"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a:t>
            </a:r>
            <a:r>
              <a:rPr lang="en-US" dirty="0">
                <a:cs typeface="Arial" charset="0"/>
              </a:rPr>
              <a:t>Congestion and delay are probably the most obvious impacts of a traffic incident</a:t>
            </a:r>
          </a:p>
          <a:p>
            <a:pPr>
              <a:spcBef>
                <a:spcPts val="622"/>
              </a:spcBef>
              <a:buFont typeface="Arial" pitchFamily="34" charset="0"/>
              <a:buChar char="•"/>
            </a:pPr>
            <a:r>
              <a:rPr lang="en-US" dirty="0">
                <a:cs typeface="Arial" charset="0"/>
              </a:rPr>
              <a:t>  As illustrated by the pie chart on the right, studies have shown that at least ¼ of all congestion and delay is caused by non-recurring events such as traffic incidents</a:t>
            </a:r>
          </a:p>
          <a:p>
            <a:pPr>
              <a:spcBef>
                <a:spcPts val="622"/>
              </a:spcBef>
              <a:buFont typeface="Arial" pitchFamily="34" charset="0"/>
              <a:buChar char="•"/>
            </a:pPr>
            <a:r>
              <a:rPr lang="en-US" dirty="0">
                <a:cs typeface="Arial" charset="0"/>
              </a:rPr>
              <a:t>  </a:t>
            </a:r>
            <a:r>
              <a:rPr lang="en-US" dirty="0"/>
              <a:t>General guidance:</a:t>
            </a:r>
          </a:p>
          <a:p>
            <a:pPr lvl="1">
              <a:spcBef>
                <a:spcPts val="622"/>
              </a:spcBef>
              <a:buFont typeface="Arial" pitchFamily="34" charset="0"/>
              <a:buChar char="•"/>
            </a:pPr>
            <a:r>
              <a:rPr lang="en-US" sz="1000" dirty="0"/>
              <a:t>  Every minute of lane blockage causes 4 minutes of delay – 4 to 1 ratio</a:t>
            </a:r>
          </a:p>
          <a:p>
            <a:pPr lvl="1">
              <a:spcBef>
                <a:spcPts val="622"/>
              </a:spcBef>
              <a:buFont typeface="Arial" pitchFamily="34" charset="0"/>
              <a:buChar char="•"/>
            </a:pPr>
            <a:r>
              <a:rPr lang="en-US" sz="1000" dirty="0"/>
              <a:t>  </a:t>
            </a:r>
            <a:r>
              <a:rPr lang="en-US" sz="1000" dirty="0">
                <a:cs typeface="Arial" charset="0"/>
              </a:rPr>
              <a:t>Consider this – if a lane on the Interstate is closed for 15 minutes it will effectively cause 1 hour of delay</a:t>
            </a:r>
            <a:endParaRPr lang="en-US" sz="1000" dirty="0"/>
          </a:p>
          <a:p>
            <a:pPr>
              <a:buClr>
                <a:schemeClr val="tx1"/>
              </a:buClr>
            </a:pPr>
            <a:endParaRPr lang="en-US" dirty="0">
              <a:latin typeface="Arial" charset="0"/>
              <a:cs typeface="Arial" charset="0"/>
            </a:endParaRPr>
          </a:p>
          <a:p>
            <a:pPr>
              <a:spcBef>
                <a:spcPts val="622"/>
              </a:spcBef>
            </a:pPr>
            <a:r>
              <a:rPr lang="en-US" sz="1500" u="sng" dirty="0">
                <a:cs typeface="Arial" charset="0"/>
              </a:rPr>
              <a:t>Reference</a:t>
            </a:r>
            <a:r>
              <a:rPr lang="en-US" sz="1500" dirty="0">
                <a:cs typeface="Arial" charset="0"/>
              </a:rPr>
              <a:t>:</a:t>
            </a:r>
          </a:p>
          <a:p>
            <a:pPr>
              <a:spcBef>
                <a:spcPts val="622"/>
              </a:spcBef>
              <a:buFont typeface="Arial" pitchFamily="34" charset="0"/>
              <a:buChar char="•"/>
            </a:pPr>
            <a:r>
              <a:rPr lang="en-US" dirty="0">
                <a:cs typeface="Arial" charset="0"/>
              </a:rPr>
              <a:t>  Traffic Control and Scene Management Guidelines - Traffic Congestion and Reliability Report - 090105.pdf</a:t>
            </a:r>
          </a:p>
          <a:p>
            <a:pPr>
              <a:spcBef>
                <a:spcPts val="622"/>
              </a:spcBef>
            </a:pPr>
            <a:endParaRPr lang="en-US" dirty="0">
              <a:latin typeface="Arial" charset="0"/>
              <a:cs typeface="Arial" charset="0"/>
            </a:endParaRPr>
          </a:p>
          <a:p>
            <a:pPr>
              <a:spcBef>
                <a:spcPts val="622"/>
              </a:spcBef>
            </a:pPr>
            <a:endParaRPr lang="en-US" dirty="0">
              <a:latin typeface="Arial" charset="0"/>
              <a:cs typeface="Arial" charset="0"/>
            </a:endParaRPr>
          </a:p>
          <a:p>
            <a:pPr eaLnBrk="1" hangingPunct="1">
              <a:buFont typeface="Arial" charset="0"/>
              <a:buNone/>
            </a:pPr>
            <a:endParaRPr lang="en-US" dirty="0">
              <a:latin typeface="Arial" charset="0"/>
              <a:cs typeface="Arial" charset="0"/>
            </a:endParaRPr>
          </a:p>
        </p:txBody>
      </p:sp>
      <p:sp>
        <p:nvSpPr>
          <p:cNvPr id="60421" name="Slide Number Placeholder 9"/>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31DDE9E-C278-4EE1-9F0C-F7648857B2A0}" type="slidenum">
              <a:rPr lang="en-US" smtClean="0"/>
              <a:pPr>
                <a:defRPr/>
              </a:pPr>
              <a:t>92</a:t>
            </a:fld>
            <a:endParaRPr lang="en-US" dirty="0"/>
          </a:p>
        </p:txBody>
      </p:sp>
      <p:sp>
        <p:nvSpPr>
          <p:cNvPr id="6" name="Footer Placeholder 4">
            <a:extLst>
              <a:ext uri="{FF2B5EF4-FFF2-40B4-BE49-F238E27FC236}">
                <a16:creationId xmlns:a16="http://schemas.microsoft.com/office/drawing/2014/main" id="{BB6CE296-124C-4379-935A-AF3DDE11417A}"/>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0063304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RIMC Scenario Matrix: Severe Traffic Backups</a:t>
            </a:r>
          </a:p>
          <a:p>
            <a:endParaRPr lang="en-US" dirty="0"/>
          </a:p>
          <a:p>
            <a:pPr>
              <a:spcBef>
                <a:spcPts val="622"/>
              </a:spcBef>
            </a:pPr>
            <a:r>
              <a:rPr lang="en-US" sz="1500" u="sng" dirty="0"/>
              <a:t>Trainer Guidance</a:t>
            </a:r>
            <a:r>
              <a:rPr lang="en-US" sz="1500" dirty="0"/>
              <a:t>:</a:t>
            </a:r>
          </a:p>
          <a:p>
            <a:pPr>
              <a:spcBef>
                <a:spcPts val="622"/>
              </a:spcBef>
              <a:buClr>
                <a:schemeClr val="tx1"/>
              </a:buClr>
              <a:buFont typeface="Arial" pitchFamily="34" charset="0"/>
              <a:buChar char="•"/>
            </a:pPr>
            <a:r>
              <a:rPr lang="en-US" dirty="0"/>
              <a:t>  Determine traffic control actions based on cause, scale and estimated duration of backups </a:t>
            </a:r>
          </a:p>
          <a:p>
            <a:pPr>
              <a:spcBef>
                <a:spcPts val="622"/>
              </a:spcBef>
              <a:buClr>
                <a:schemeClr val="tx1"/>
              </a:buClr>
              <a:buFont typeface="Arial" pitchFamily="34" charset="0"/>
              <a:buChar char="•"/>
            </a:pPr>
            <a:r>
              <a:rPr lang="en-US" dirty="0"/>
              <a:t>  May be working with contractors or traffic control sub-contractors </a:t>
            </a:r>
          </a:p>
          <a:p>
            <a:pPr lvl="1">
              <a:spcBef>
                <a:spcPts val="622"/>
              </a:spcBef>
              <a:buFont typeface="Arial" pitchFamily="34" charset="0"/>
              <a:buChar char="•"/>
            </a:pPr>
            <a:r>
              <a:rPr lang="en-US" sz="1000" dirty="0"/>
              <a:t>   (Side note: This incident is adjacent to a construction zone)</a:t>
            </a:r>
          </a:p>
          <a:p>
            <a:pPr>
              <a:spcBef>
                <a:spcPts val="622"/>
              </a:spcBef>
              <a:buFont typeface="Arial" pitchFamily="34" charset="0"/>
              <a:buChar char="•"/>
            </a:pPr>
            <a:r>
              <a:rPr lang="en-US" dirty="0"/>
              <a:t>  Coordinate traffic control strategies with incident commander, county highway department and TMC</a:t>
            </a:r>
          </a:p>
          <a:p>
            <a:endParaRPr lang="en-US" dirty="0"/>
          </a:p>
          <a:p>
            <a:r>
              <a:rPr lang="en-US" sz="1500" u="sng" dirty="0"/>
              <a:t>Transition to next slide</a:t>
            </a:r>
            <a:r>
              <a:rPr lang="en-US" sz="1500" dirty="0"/>
              <a:t>:  </a:t>
            </a:r>
            <a:r>
              <a:rPr lang="en-US" dirty="0"/>
              <a:t>Lets look at communication efforts</a:t>
            </a:r>
            <a:endParaRPr lang="en-US" u="sng"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93</a:t>
            </a:fld>
            <a:endParaRPr lang="en-US" dirty="0"/>
          </a:p>
        </p:txBody>
      </p:sp>
      <p:sp>
        <p:nvSpPr>
          <p:cNvPr id="6" name="Footer Placeholder 4">
            <a:extLst>
              <a:ext uri="{FF2B5EF4-FFF2-40B4-BE49-F238E27FC236}">
                <a16:creationId xmlns:a16="http://schemas.microsoft.com/office/drawing/2014/main" id="{58D66D2C-C8DA-4DD4-A4C1-CD6C33DB80CC}"/>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36708581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7108"/>
            <a:ext cx="5852160" cy="4804535"/>
          </a:xfrm>
        </p:spPr>
        <p:txBody>
          <a:bodyPr>
            <a:normAutofit/>
          </a:bodyPr>
          <a:lstStyle/>
          <a:p>
            <a:r>
              <a:rPr lang="en-US" sz="1500" dirty="0"/>
              <a:t>Severe Traffic Backups Scenario: </a:t>
            </a:r>
            <a:r>
              <a:rPr lang="en-US" sz="1500" i="1" dirty="0"/>
              <a:t>Communicate</a:t>
            </a:r>
          </a:p>
          <a:p>
            <a:endParaRPr lang="en-US" i="1"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Review video and RIMC log from 5:59 PM until end of log</a:t>
            </a:r>
          </a:p>
          <a:p>
            <a:pPr>
              <a:spcBef>
                <a:spcPts val="622"/>
              </a:spcBef>
              <a:buFont typeface="Arial" pitchFamily="34" charset="0"/>
              <a:buChar char="•"/>
            </a:pPr>
            <a:r>
              <a:rPr lang="en-US" dirty="0"/>
              <a:t>  Video timeline (Time does not match log) information for trainer only</a:t>
            </a:r>
            <a:r>
              <a:rPr lang="en-US" sz="1000" dirty="0"/>
              <a:t>  </a:t>
            </a:r>
          </a:p>
          <a:p>
            <a:pPr lvl="1">
              <a:spcBef>
                <a:spcPts val="622"/>
              </a:spcBef>
              <a:buFont typeface="Arial" pitchFamily="34" charset="0"/>
              <a:buChar char="•"/>
            </a:pPr>
            <a:r>
              <a:rPr lang="en-US" sz="1000" dirty="0"/>
              <a:t>  4:41	FFL departs</a:t>
            </a:r>
          </a:p>
          <a:p>
            <a:pPr lvl="1">
              <a:spcBef>
                <a:spcPts val="622"/>
              </a:spcBef>
              <a:buFont typeface="Arial" pitchFamily="34" charset="0"/>
              <a:buChar char="•"/>
            </a:pPr>
            <a:r>
              <a:rPr lang="en-US" sz="1000" dirty="0"/>
              <a:t>  4:42	Westbound lanes open</a:t>
            </a:r>
          </a:p>
          <a:p>
            <a:pPr lvl="1">
              <a:spcBef>
                <a:spcPts val="622"/>
              </a:spcBef>
              <a:buFont typeface="Arial" pitchFamily="34" charset="0"/>
              <a:buChar char="•"/>
            </a:pPr>
            <a:r>
              <a:rPr lang="en-US" sz="1000" dirty="0"/>
              <a:t>  4:44	Eastbound lanes open</a:t>
            </a:r>
          </a:p>
          <a:p>
            <a:pPr lvl="1">
              <a:spcBef>
                <a:spcPts val="622"/>
              </a:spcBef>
              <a:buFont typeface="Arial" pitchFamily="34" charset="0"/>
              <a:buChar char="•"/>
            </a:pPr>
            <a:r>
              <a:rPr lang="en-US" sz="1000" dirty="0"/>
              <a:t>  4:49	Eastbound queue and exit begin to move</a:t>
            </a:r>
          </a:p>
          <a:p>
            <a:pPr lvl="1">
              <a:spcBef>
                <a:spcPts val="622"/>
              </a:spcBef>
              <a:buFont typeface="Arial" pitchFamily="34" charset="0"/>
              <a:buChar char="•"/>
            </a:pPr>
            <a:r>
              <a:rPr lang="en-US" sz="1000" dirty="0"/>
              <a:t>  5:14	All lanes open and traffic moving</a:t>
            </a:r>
          </a:p>
          <a:p>
            <a:pPr>
              <a:spcBef>
                <a:spcPts val="622"/>
              </a:spcBef>
              <a:buFont typeface="Arial" pitchFamily="34" charset="0"/>
              <a:buChar char="•"/>
            </a:pPr>
            <a:r>
              <a:rPr lang="en-US" dirty="0"/>
              <a:t>  Important to communicate with TMC for 511, TIA and floodgate information accuracy</a:t>
            </a:r>
          </a:p>
          <a:p>
            <a:r>
              <a:rPr lang="en-US" dirty="0"/>
              <a:t>  </a:t>
            </a:r>
          </a:p>
          <a:p>
            <a:pPr>
              <a:spcBef>
                <a:spcPts val="622"/>
              </a:spcBef>
            </a:pPr>
            <a:r>
              <a:rPr lang="en-US" sz="1500" u="sng" dirty="0"/>
              <a:t>RIMC Scenario Matrix - </a:t>
            </a:r>
            <a:r>
              <a:rPr lang="en-US" sz="1500" i="1" u="sng" dirty="0"/>
              <a:t>Communicate</a:t>
            </a:r>
          </a:p>
          <a:p>
            <a:pPr>
              <a:spcBef>
                <a:spcPts val="622"/>
              </a:spcBef>
              <a:buFont typeface="Arial" pitchFamily="34" charset="0"/>
              <a:buChar char="•"/>
            </a:pPr>
            <a:r>
              <a:rPr lang="en-US" dirty="0"/>
              <a:t>  Contact RDO when incident meets criteria for notification of a Significant Incident</a:t>
            </a:r>
          </a:p>
          <a:p>
            <a:pPr>
              <a:spcBef>
                <a:spcPts val="622"/>
              </a:spcBef>
              <a:buFont typeface="Arial" pitchFamily="34" charset="0"/>
              <a:buChar char="•"/>
            </a:pPr>
            <a:r>
              <a:rPr lang="en-US" dirty="0"/>
              <a:t>  Provide frequent and timely situational awareness updates to TMC as scene changes</a:t>
            </a:r>
          </a:p>
          <a:p>
            <a:pPr lvl="1">
              <a:spcBef>
                <a:spcPts val="622"/>
              </a:spcBef>
              <a:buFont typeface="Arial" pitchFamily="34" charset="0"/>
              <a:buChar char="•"/>
            </a:pPr>
            <a:r>
              <a:rPr lang="en-US" sz="1000" dirty="0"/>
              <a:t>  Provide updates and confirm accuracy with TMC for 511, TIA and floodgate information </a:t>
            </a:r>
          </a:p>
        </p:txBody>
      </p:sp>
      <p:sp>
        <p:nvSpPr>
          <p:cNvPr id="5" name="Slide Number Placeholder 4"/>
          <p:cNvSpPr>
            <a:spLocks noGrp="1"/>
          </p:cNvSpPr>
          <p:nvPr>
            <p:ph type="sldNum" sz="quarter" idx="11"/>
          </p:nvPr>
        </p:nvSpPr>
        <p:spPr/>
        <p:txBody>
          <a:bodyPr/>
          <a:lstStyle/>
          <a:p>
            <a:fld id="{D882A2D6-A34F-4148-8218-0C0C51A655F1}" type="slidenum">
              <a:rPr lang="en-US" smtClean="0"/>
              <a:pPr/>
              <a:t>94</a:t>
            </a:fld>
            <a:endParaRPr lang="en-US" dirty="0"/>
          </a:p>
        </p:txBody>
      </p:sp>
      <p:sp>
        <p:nvSpPr>
          <p:cNvPr id="6" name="Footer Placeholder 4">
            <a:extLst>
              <a:ext uri="{FF2B5EF4-FFF2-40B4-BE49-F238E27FC236}">
                <a16:creationId xmlns:a16="http://schemas.microsoft.com/office/drawing/2014/main" id="{9B63074D-7D7D-4258-98B8-A803382C2BB8}"/>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2793160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Severe Traffic Backups Scenario: </a:t>
            </a:r>
            <a:r>
              <a:rPr lang="en-US" sz="1500" i="1" dirty="0"/>
              <a:t>Document</a:t>
            </a:r>
            <a:endParaRPr lang="en-US" sz="1500" dirty="0"/>
          </a:p>
          <a:p>
            <a:endParaRPr lang="en-US" kern="1200" dirty="0">
              <a:solidFill>
                <a:schemeClr val="tx1"/>
              </a:solidFill>
              <a:latin typeface="+mn-lt"/>
              <a:ea typeface="+mn-ea"/>
              <a:cs typeface="+mn-cs"/>
            </a:endParaRPr>
          </a:p>
          <a:p>
            <a:pPr>
              <a:spcBef>
                <a:spcPts val="622"/>
              </a:spcBef>
            </a:pPr>
            <a:r>
              <a:rPr lang="en-US" sz="1500" u="sng" dirty="0"/>
              <a:t>Trainer Guidance</a:t>
            </a:r>
            <a:r>
              <a:rPr lang="en-US" sz="1500" dirty="0"/>
              <a:t>:</a:t>
            </a:r>
          </a:p>
          <a:p>
            <a:pPr>
              <a:spcBef>
                <a:spcPts val="622"/>
              </a:spcBef>
              <a:buFont typeface="Arial" pitchFamily="34" charset="0"/>
              <a:buChar char="•"/>
            </a:pPr>
            <a:r>
              <a:rPr lang="en-US" dirty="0"/>
              <a:t>  Talk about the RIMC e-Log #67-24304</a:t>
            </a:r>
          </a:p>
          <a:p>
            <a:pPr lvl="1">
              <a:spcBef>
                <a:spcPts val="622"/>
              </a:spcBef>
              <a:buFont typeface="Arial" pitchFamily="34" charset="0"/>
              <a:buChar char="•"/>
            </a:pPr>
            <a:r>
              <a:rPr lang="en-US" sz="1000" dirty="0"/>
              <a:t>  Express importance of an accurate timeline</a:t>
            </a:r>
          </a:p>
          <a:p>
            <a:pPr lvl="1">
              <a:spcBef>
                <a:spcPts val="622"/>
              </a:spcBef>
              <a:buFont typeface="Arial" pitchFamily="34" charset="0"/>
              <a:buChar char="•"/>
            </a:pPr>
            <a:r>
              <a:rPr lang="en-US" sz="1000" dirty="0"/>
              <a:t>  Reiterate the use of the paper log </a:t>
            </a:r>
          </a:p>
          <a:p>
            <a:pPr lvl="2">
              <a:spcBef>
                <a:spcPts val="622"/>
              </a:spcBef>
              <a:buFont typeface="Arial" pitchFamily="34" charset="0"/>
              <a:buChar char="•"/>
            </a:pPr>
            <a:r>
              <a:rPr lang="en-US" sz="1000" dirty="0"/>
              <a:t>  Log lists the data fields for needed information</a:t>
            </a:r>
          </a:p>
          <a:p>
            <a:pPr lvl="2">
              <a:spcBef>
                <a:spcPts val="622"/>
              </a:spcBef>
              <a:buFont typeface="Arial" pitchFamily="34" charset="0"/>
              <a:buChar char="•"/>
            </a:pPr>
            <a:r>
              <a:rPr lang="en-US" sz="1000" dirty="0"/>
              <a:t>  As a temporary log until the eLog can be filled out</a:t>
            </a:r>
          </a:p>
          <a:p>
            <a:pPr lvl="1">
              <a:spcBef>
                <a:spcPts val="622"/>
              </a:spcBef>
              <a:buFont typeface="Arial" pitchFamily="34" charset="0"/>
              <a:buChar char="•"/>
            </a:pPr>
            <a:r>
              <a:rPr lang="en-US" sz="1000" dirty="0"/>
              <a:t>  Pictures and videos can assist with situational awareness when available</a:t>
            </a:r>
          </a:p>
          <a:p>
            <a:pPr>
              <a:spcBef>
                <a:spcPts val="622"/>
              </a:spcBef>
            </a:pPr>
            <a:r>
              <a:rPr lang="en-US" dirty="0"/>
              <a:t> </a:t>
            </a:r>
            <a:endParaRPr lang="en-US" sz="1500" i="1" dirty="0"/>
          </a:p>
          <a:p>
            <a:pPr>
              <a:spcBef>
                <a:spcPts val="622"/>
              </a:spcBef>
            </a:pPr>
            <a:r>
              <a:rPr lang="en-US" sz="1500" u="sng" dirty="0"/>
              <a:t>RIMC Scenario Matrix - </a:t>
            </a:r>
            <a:r>
              <a:rPr lang="en-US" sz="1500" i="1" u="sng" dirty="0"/>
              <a:t>Document</a:t>
            </a:r>
            <a:endParaRPr lang="en-US" u="sng" dirty="0"/>
          </a:p>
          <a:p>
            <a:pPr>
              <a:spcBef>
                <a:spcPts val="622"/>
              </a:spcBef>
              <a:buFont typeface="Arial" pitchFamily="34" charset="0"/>
              <a:buChar char="•"/>
            </a:pPr>
            <a:r>
              <a:rPr lang="en-US" dirty="0"/>
              <a:t>  Maintain RIMC response logs</a:t>
            </a:r>
          </a:p>
          <a:p>
            <a:endParaRPr lang="en-US" kern="1200" dirty="0">
              <a:solidFill>
                <a:schemeClr val="tx1"/>
              </a:solidFill>
              <a:latin typeface="+mn-lt"/>
              <a:ea typeface="+mn-ea"/>
              <a:cs typeface="+mn-cs"/>
            </a:endParaRPr>
          </a:p>
          <a:p>
            <a:pPr>
              <a:spcBef>
                <a:spcPts val="622"/>
              </a:spcBef>
            </a:pPr>
            <a:r>
              <a:rPr lang="en-US" sz="1500" u="sng" dirty="0"/>
              <a:t>Transition to next slide</a:t>
            </a:r>
            <a:r>
              <a:rPr lang="en-US" sz="1500" dirty="0"/>
              <a:t>: </a:t>
            </a:r>
            <a:r>
              <a:rPr lang="en-US" kern="1200" dirty="0">
                <a:solidFill>
                  <a:schemeClr val="tx1"/>
                </a:solidFill>
                <a:latin typeface="+mn-lt"/>
                <a:ea typeface="+mn-ea"/>
                <a:cs typeface="+mn-cs"/>
              </a:rPr>
              <a:t> This concludes the three specific scenarios let’s look back at our objectives for this training</a:t>
            </a:r>
            <a:endParaRPr lang="en-US" u="sng" kern="1200" dirty="0">
              <a:solidFill>
                <a:schemeClr val="tx1"/>
              </a:solidFill>
              <a:latin typeface="+mn-lt"/>
              <a:ea typeface="+mn-ea"/>
              <a:cs typeface="+mn-cs"/>
            </a:endParaRPr>
          </a:p>
          <a:p>
            <a:endParaRPr lang="en-US"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95</a:t>
            </a:fld>
            <a:endParaRPr lang="en-US" dirty="0"/>
          </a:p>
        </p:txBody>
      </p:sp>
      <p:sp>
        <p:nvSpPr>
          <p:cNvPr id="6" name="Footer Placeholder 4">
            <a:extLst>
              <a:ext uri="{FF2B5EF4-FFF2-40B4-BE49-F238E27FC236}">
                <a16:creationId xmlns:a16="http://schemas.microsoft.com/office/drawing/2014/main" id="{21C64A36-6D8A-47A7-B022-5F57CF874119}"/>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5539670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RIMC Incident Response Scenarios Summary</a:t>
            </a:r>
          </a:p>
          <a:p>
            <a:endParaRPr lang="en-US"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Just went through three out of the 12 scenarios</a:t>
            </a:r>
          </a:p>
          <a:p>
            <a:pPr>
              <a:spcBef>
                <a:spcPts val="622"/>
              </a:spcBef>
              <a:buFont typeface="Arial" pitchFamily="34" charset="0"/>
              <a:buChar char="•"/>
            </a:pPr>
            <a:r>
              <a:rPr lang="en-US" dirty="0"/>
              <a:t>  The RIMC Scenario Matrix is a guide to response</a:t>
            </a:r>
          </a:p>
          <a:p>
            <a:pPr>
              <a:spcBef>
                <a:spcPts val="622"/>
              </a:spcBef>
              <a:buFont typeface="Arial" pitchFamily="34" charset="0"/>
              <a:buChar char="•"/>
            </a:pPr>
            <a:r>
              <a:rPr lang="en-US" dirty="0"/>
              <a:t>  The Matrix may not be all inclusive and RIMCs need to use their judgment and expertise in responding to different incidents</a:t>
            </a:r>
          </a:p>
          <a:p>
            <a:pPr>
              <a:spcBef>
                <a:spcPts val="622"/>
              </a:spcBef>
            </a:pPr>
            <a:endParaRPr lang="en-US" dirty="0"/>
          </a:p>
          <a:p>
            <a:pPr>
              <a:spcBef>
                <a:spcPts val="622"/>
              </a:spcBef>
            </a:pPr>
            <a:r>
              <a:rPr lang="en-US" sz="1500" u="sng" dirty="0"/>
              <a:t>Transition to next slide</a:t>
            </a:r>
            <a:r>
              <a:rPr lang="en-US" sz="1500" dirty="0"/>
              <a:t>: </a:t>
            </a:r>
            <a:r>
              <a:rPr lang="en-US" dirty="0"/>
              <a:t>Part 2 of this training will discuss the RIMC mentoring process</a:t>
            </a:r>
            <a:endParaRPr lang="en-US" u="sng"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96</a:t>
            </a:fld>
            <a:endParaRPr lang="en-US" dirty="0"/>
          </a:p>
        </p:txBody>
      </p:sp>
      <p:sp>
        <p:nvSpPr>
          <p:cNvPr id="6" name="Footer Placeholder 4">
            <a:extLst>
              <a:ext uri="{FF2B5EF4-FFF2-40B4-BE49-F238E27FC236}">
                <a16:creationId xmlns:a16="http://schemas.microsoft.com/office/drawing/2014/main" id="{76FE194B-1009-46EC-85D1-03FFF25405BB}"/>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40064439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22"/>
              </a:spcBef>
            </a:pPr>
            <a:r>
              <a:rPr lang="en-US" sz="1500" dirty="0"/>
              <a:t>Introduction slide to Part 2:</a:t>
            </a:r>
          </a:p>
          <a:p>
            <a:pPr>
              <a:spcBef>
                <a:spcPts val="622"/>
              </a:spcBef>
            </a:pPr>
            <a:r>
              <a:rPr lang="en-US" sz="1500" u="sng" dirty="0"/>
              <a:t>Regional RIMC Mentoring Process</a:t>
            </a:r>
          </a:p>
        </p:txBody>
      </p:sp>
      <p:sp>
        <p:nvSpPr>
          <p:cNvPr id="4" name="Slide Number Placeholder 3"/>
          <p:cNvSpPr>
            <a:spLocks noGrp="1"/>
          </p:cNvSpPr>
          <p:nvPr>
            <p:ph type="sldNum" sz="quarter" idx="10"/>
          </p:nvPr>
        </p:nvSpPr>
        <p:spPr/>
        <p:txBody>
          <a:bodyPr/>
          <a:lstStyle/>
          <a:p>
            <a:fld id="{45DC3B2E-9196-4854-8642-DD460FF45E30}" type="slidenum">
              <a:rPr lang="en-US" smtClean="0"/>
              <a:pPr/>
              <a:t>97</a:t>
            </a:fld>
            <a:endParaRPr lang="en-US" dirty="0"/>
          </a:p>
        </p:txBody>
      </p:sp>
      <p:sp>
        <p:nvSpPr>
          <p:cNvPr id="5" name="Footer Placeholder 4">
            <a:extLst>
              <a:ext uri="{FF2B5EF4-FFF2-40B4-BE49-F238E27FC236}">
                <a16:creationId xmlns:a16="http://schemas.microsoft.com/office/drawing/2014/main" id="{14E23737-582B-48A2-9B46-DFB3D95BBD5E}"/>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0515850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Regional RIMC Mentoring Process</a:t>
            </a:r>
          </a:p>
          <a:p>
            <a:endParaRPr lang="en-US" dirty="0"/>
          </a:p>
          <a:p>
            <a:pPr>
              <a:spcBef>
                <a:spcPts val="622"/>
              </a:spcBef>
            </a:pPr>
            <a:r>
              <a:rPr lang="en-US" sz="1500" u="sng" dirty="0"/>
              <a:t>Trainer Guidance</a:t>
            </a:r>
            <a:r>
              <a:rPr lang="en-US" sz="1500" dirty="0"/>
              <a:t>:</a:t>
            </a:r>
          </a:p>
          <a:p>
            <a:pPr>
              <a:spcBef>
                <a:spcPts val="622"/>
              </a:spcBef>
              <a:buFont typeface="Arial" pitchFamily="34" charset="0"/>
              <a:buChar char="•"/>
            </a:pPr>
            <a:r>
              <a:rPr lang="en-US" dirty="0"/>
              <a:t>  Regional Operations Managers approved, May 2014: For training purposes, 2 RIMCs (1 experienced and 1 new RIMC), can be on-call at the same time for the new RIMC’s first rotational period</a:t>
            </a:r>
          </a:p>
          <a:p>
            <a:pPr>
              <a:spcBef>
                <a:spcPts val="622"/>
              </a:spcBef>
              <a:buFont typeface="Arial" pitchFamily="34" charset="0"/>
              <a:buChar char="•"/>
            </a:pPr>
            <a:r>
              <a:rPr lang="en-US" dirty="0"/>
              <a:t>  It is the Region’s responsibility to identify who the best experienced RIMC is to serve as a mentor for the new RIMC</a:t>
            </a:r>
          </a:p>
          <a:p>
            <a:pPr>
              <a:spcBef>
                <a:spcPts val="622"/>
              </a:spcBef>
              <a:buFont typeface="Arial" pitchFamily="34" charset="0"/>
              <a:buChar char="•"/>
            </a:pPr>
            <a:r>
              <a:rPr lang="en-US" dirty="0"/>
              <a:t>  The RIMC mentor shall assist the new RIMC with filling out the eLog for the first time</a:t>
            </a:r>
          </a:p>
          <a:p>
            <a:pPr>
              <a:spcBef>
                <a:spcPts val="622"/>
              </a:spcBef>
            </a:pPr>
            <a:endParaRPr lang="en-US" dirty="0"/>
          </a:p>
          <a:p>
            <a:pPr>
              <a:spcBef>
                <a:spcPts val="622"/>
              </a:spcBef>
            </a:pPr>
            <a:r>
              <a:rPr lang="en-US" sz="1500" u="sng" dirty="0"/>
              <a:t>Transition to next slide</a:t>
            </a:r>
            <a:r>
              <a:rPr lang="en-US" sz="1500" dirty="0"/>
              <a:t>: </a:t>
            </a:r>
            <a:r>
              <a:rPr lang="en-US" dirty="0"/>
              <a:t>So, what are the next steps?</a:t>
            </a:r>
            <a:endParaRPr lang="en-US" u="sng" dirty="0"/>
          </a:p>
          <a:p>
            <a:pPr lvl="1"/>
            <a:endParaRPr lang="en-US" i="1" dirty="0"/>
          </a:p>
          <a:p>
            <a:pPr lvl="1"/>
            <a:endParaRPr lang="en-US" i="1"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45DC3B2E-9196-4854-8642-DD460FF45E30}" type="slidenum">
              <a:rPr lang="en-US" smtClean="0"/>
              <a:pPr/>
              <a:t>98</a:t>
            </a:fld>
            <a:endParaRPr lang="en-US" dirty="0"/>
          </a:p>
        </p:txBody>
      </p:sp>
      <p:sp>
        <p:nvSpPr>
          <p:cNvPr id="5" name="Footer Placeholder 4">
            <a:extLst>
              <a:ext uri="{FF2B5EF4-FFF2-40B4-BE49-F238E27FC236}">
                <a16:creationId xmlns:a16="http://schemas.microsoft.com/office/drawing/2014/main" id="{4B69B50B-C435-43C9-9958-E595EA6E1D05}"/>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10126459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Next Steps</a:t>
            </a:r>
          </a:p>
          <a:p>
            <a:endParaRPr lang="en-US" dirty="0"/>
          </a:p>
          <a:p>
            <a:pPr>
              <a:spcBef>
                <a:spcPts val="622"/>
              </a:spcBef>
            </a:pPr>
            <a:r>
              <a:rPr lang="en-US" sz="1500" u="sng" dirty="0"/>
              <a:t>Trainer Guidance</a:t>
            </a:r>
            <a:r>
              <a:rPr lang="en-US" sz="1500" dirty="0"/>
              <a:t>:</a:t>
            </a:r>
          </a:p>
          <a:p>
            <a:pPr>
              <a:spcBef>
                <a:spcPts val="622"/>
              </a:spcBef>
              <a:buFont typeface="Arial" pitchFamily="34" charset="0"/>
              <a:buChar char="•"/>
            </a:pPr>
            <a:r>
              <a:rPr lang="en-US" u="none" dirty="0"/>
              <a:t>  Trainers</a:t>
            </a:r>
            <a:r>
              <a:rPr lang="en-US" u="none" baseline="0" dirty="0"/>
              <a:t> need to schedule regional RIMC Field Training for all existing RIMCs</a:t>
            </a:r>
            <a:r>
              <a:rPr lang="en-US" u="none" dirty="0"/>
              <a:t> and Operations Supervisors </a:t>
            </a:r>
            <a:r>
              <a:rPr lang="en-US" u="none" baseline="0" dirty="0"/>
              <a:t>to be completed by the end of August 2014</a:t>
            </a:r>
          </a:p>
          <a:p>
            <a:pPr>
              <a:spcBef>
                <a:spcPts val="622"/>
              </a:spcBef>
              <a:buFont typeface="Arial" pitchFamily="34" charset="0"/>
              <a:buChar char="•"/>
            </a:pPr>
            <a:r>
              <a:rPr lang="en-US" u="none" baseline="0" dirty="0"/>
              <a:t>  Attendance forms</a:t>
            </a:r>
            <a:r>
              <a:rPr lang="en-US" u="none" dirty="0"/>
              <a:t> for RIMC Field Training a</a:t>
            </a:r>
            <a:r>
              <a:rPr lang="en-US" u="none" baseline="0" dirty="0"/>
              <a:t>ttendees should be emailed back to the TMC (attachment) at:</a:t>
            </a:r>
            <a:r>
              <a:rPr lang="en-US" u="none" dirty="0"/>
              <a:t>  </a:t>
            </a:r>
            <a:r>
              <a:rPr lang="en-US" u="none" dirty="0">
                <a:hlinkClick r:id="rId3"/>
              </a:rPr>
              <a:t>TMC@dot.wi.gov</a:t>
            </a:r>
            <a:r>
              <a:rPr lang="en-US" u="none" dirty="0"/>
              <a:t>   Attention: ETO Program Manager</a:t>
            </a:r>
            <a:endParaRPr lang="en-US" u="none" baseline="0" dirty="0"/>
          </a:p>
          <a:p>
            <a:pPr>
              <a:spcBef>
                <a:spcPts val="622"/>
              </a:spcBef>
              <a:buFont typeface="Arial" pitchFamily="34" charset="0"/>
              <a:buChar char="•"/>
            </a:pPr>
            <a:r>
              <a:rPr lang="en-US" u="none" baseline="0" dirty="0"/>
              <a:t>  Future RIMCs coming on board after August 2014 are required to take this training</a:t>
            </a:r>
          </a:p>
          <a:p>
            <a:pPr>
              <a:spcBef>
                <a:spcPts val="622"/>
              </a:spcBef>
            </a:pPr>
            <a:r>
              <a:rPr lang="en-US" b="1" u="none" baseline="0" dirty="0"/>
              <a:t>Note:</a:t>
            </a:r>
            <a:r>
              <a:rPr lang="en-US" u="none" baseline="0" dirty="0"/>
              <a:t> </a:t>
            </a:r>
          </a:p>
          <a:p>
            <a:pPr>
              <a:spcBef>
                <a:spcPts val="622"/>
              </a:spcBef>
              <a:buFont typeface="Arial" pitchFamily="34" charset="0"/>
              <a:buChar char="•"/>
            </a:pPr>
            <a:r>
              <a:rPr lang="en-US" u="none" baseline="0" dirty="0"/>
              <a:t> Trainers will meet in September to share feedback, comments and suggestions on improvements to the Train-the-Trainer manual and resources</a:t>
            </a:r>
            <a:endParaRPr lang="en-US" u="sng" dirty="0"/>
          </a:p>
        </p:txBody>
      </p:sp>
      <p:sp>
        <p:nvSpPr>
          <p:cNvPr id="5" name="Slide Number Placeholder 4"/>
          <p:cNvSpPr>
            <a:spLocks noGrp="1"/>
          </p:cNvSpPr>
          <p:nvPr>
            <p:ph type="sldNum" sz="quarter" idx="11"/>
          </p:nvPr>
        </p:nvSpPr>
        <p:spPr/>
        <p:txBody>
          <a:bodyPr/>
          <a:lstStyle/>
          <a:p>
            <a:fld id="{D882A2D6-A34F-4148-8218-0C0C51A655F1}" type="slidenum">
              <a:rPr lang="en-US" smtClean="0"/>
              <a:pPr/>
              <a:t>99</a:t>
            </a:fld>
            <a:endParaRPr lang="en-US" dirty="0"/>
          </a:p>
        </p:txBody>
      </p:sp>
      <p:sp>
        <p:nvSpPr>
          <p:cNvPr id="6" name="Footer Placeholder 4">
            <a:extLst>
              <a:ext uri="{FF2B5EF4-FFF2-40B4-BE49-F238E27FC236}">
                <a16:creationId xmlns:a16="http://schemas.microsoft.com/office/drawing/2014/main" id="{6D1C9609-F05F-4ABB-BB8B-95C792F5EE01}"/>
              </a:ext>
            </a:extLst>
          </p:cNvPr>
          <p:cNvSpPr>
            <a:spLocks noGrp="1"/>
          </p:cNvSpPr>
          <p:nvPr>
            <p:ph type="ftr" sz="quarter" idx="4"/>
          </p:nvPr>
        </p:nvSpPr>
        <p:spPr>
          <a:xfrm>
            <a:off x="0" y="9119474"/>
            <a:ext cx="3169920" cy="480060"/>
          </a:xfrm>
        </p:spPr>
        <p:txBody>
          <a:bodyPr/>
          <a:lstStyle/>
          <a:p>
            <a:r>
              <a:rPr lang="en-US" dirty="0"/>
              <a:t>Version 1.2, Revised April 2018</a:t>
            </a:r>
          </a:p>
        </p:txBody>
      </p:sp>
    </p:spTree>
    <p:extLst>
      <p:ext uri="{BB962C8B-B14F-4D97-AF65-F5344CB8AC3E}">
        <p14:creationId xmlns:p14="http://schemas.microsoft.com/office/powerpoint/2010/main" val="234808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143671"/>
      </p:ext>
    </p:extLst>
  </p:cSld>
  <p:clrMapOvr>
    <a:masterClrMapping/>
  </p:clrMapOvr>
  <p:transition spd="slow">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6958A4-4454-41E2-9533-922CBA0A0011}" type="datetimeFigureOut">
              <a:rPr lang="en-US" smtClean="0"/>
              <a:pPr/>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42590A-EDAC-45C3-99EC-5FE1CCB33D9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6958A4-4454-41E2-9533-922CBA0A0011}" type="datetimeFigureOut">
              <a:rPr lang="en-US" smtClean="0"/>
              <a:pPr/>
              <a:t>4/19/2018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42590A-EDAC-45C3-99EC-5FE1CCB33D9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6958A4-4454-41E2-9533-922CBA0A0011}" type="datetimeFigureOut">
              <a:rPr lang="en-US" smtClean="0"/>
              <a:pPr/>
              <a:t>4/19/2018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42590A-EDAC-45C3-99EC-5FE1CCB33D92}"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6958A4-4454-41E2-9533-922CBA0A0011}" type="datetimeFigureOut">
              <a:rPr lang="en-US" smtClean="0"/>
              <a:pPr/>
              <a:t>4/19/2018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42590A-EDAC-45C3-99EC-5FE1CCB33D92}"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6958A4-4454-41E2-9533-922CBA0A0011}" type="datetimeFigureOut">
              <a:rPr lang="en-US" smtClean="0"/>
              <a:pPr/>
              <a:t>4/19/2018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42590A-EDAC-45C3-99EC-5FE1CCB33D92}"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6958A4-4454-41E2-9533-922CBA0A0011}" type="datetimeFigureOut">
              <a:rPr lang="en-US" smtClean="0"/>
              <a:pPr/>
              <a:t>4/19/2018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42590A-EDAC-45C3-99EC-5FE1CCB33D92}"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6958A4-4454-41E2-9533-922CBA0A0011}" type="datetimeFigureOut">
              <a:rPr lang="en-US" smtClean="0"/>
              <a:pPr/>
              <a:t>4/19/2018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42590A-EDAC-45C3-99EC-5FE1CCB33D92}"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958A4-4454-41E2-9533-922CBA0A0011}" type="datetimeFigureOut">
              <a:rPr lang="en-US" smtClean="0"/>
              <a:pPr/>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42590A-EDAC-45C3-99EC-5FE1CCB33D92}"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958A4-4454-41E2-9533-922CBA0A0011}" type="datetimeFigureOut">
              <a:rPr lang="en-US" smtClean="0"/>
              <a:pPr/>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42590A-EDAC-45C3-99EC-5FE1CCB33D9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425230"/>
      </p:ext>
    </p:extLst>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86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5766"/>
            <a:ext cx="8382000" cy="533400"/>
          </a:xfrm>
          <a:prstGeom prst="rect">
            <a:avLst/>
          </a:prstGeom>
        </p:spPr>
        <p:txBody>
          <a:bodyPr/>
          <a:lstStyle>
            <a:lvl1pPr algn="ctr">
              <a:defRPr sz="3000" b="0"/>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Clr>
                <a:srgbClr val="C00000"/>
              </a:buClr>
              <a:buFont typeface="Arial" pitchFamily="34" charset="0"/>
              <a:buChar char="•"/>
              <a:defRPr/>
            </a:lvl1pPr>
            <a:lvl2pPr marL="742950" indent="-285750">
              <a:buClr>
                <a:schemeClr val="accent5">
                  <a:lumMod val="50000"/>
                </a:schemeClr>
              </a:buClr>
              <a:buFont typeface="Wingdings" pitchFamily="2" charset="2"/>
              <a:buChar char="§"/>
              <a:defRPr/>
            </a:lvl2pPr>
            <a:lvl3pPr marL="1143000" indent="-228600">
              <a:buClr>
                <a:schemeClr val="tx1"/>
              </a:buClr>
              <a:buFont typeface="Calibri" pitchFamily="34" charset="0"/>
              <a:buChar char="»"/>
              <a:defRPr/>
            </a:lvl3pPr>
            <a:lvl4pPr marL="1600200" indent="-228600">
              <a:buClr>
                <a:srgbClr val="C00000"/>
              </a:buClr>
              <a:buFont typeface="Arial" pitchFamily="34" charset="0"/>
              <a:buChar char="•"/>
              <a:defRPr/>
            </a:lvl4pPr>
            <a:lvl5pPr marL="2057400" indent="-228600">
              <a:buClr>
                <a:srgbClr val="C00000"/>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014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900"/>
            </a:lvl1pPr>
          </a:lstStyle>
          <a:p>
            <a:fld id="{26C85798-DD7C-4719-B682-DC6153E48722}" type="datetimeFigureOut">
              <a:rPr lang="en-US" smtClean="0"/>
              <a:pPr/>
              <a:t>4/19/2018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36A2E0A-8492-45B9-A895-F89850A262B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sz="900"/>
            </a:lvl1pPr>
          </a:lstStyle>
          <a:p>
            <a:fld id="{01E0091C-3B49-4F71-9DAF-C1B00221D47C}" type="datetimeFigureOut">
              <a:rPr lang="en-US" smtClean="0"/>
              <a:pPr/>
              <a:t>4/19/2018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3BECDC6-B60D-4877-A6AD-FEF6864C83A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7013" y="152400"/>
            <a:ext cx="8229600" cy="990600"/>
          </a:xfrm>
          <a:prstGeom prst="rect">
            <a:avLst/>
          </a:prstGeo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6958A4-4454-41E2-9533-922CBA0A0011}" type="datetimeFigureOut">
              <a:rPr lang="en-US" smtClean="0"/>
              <a:pPr/>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42590A-EDAC-45C3-99EC-5FE1CCB33D9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958A4-4454-41E2-9533-922CBA0A0011}" type="datetimeFigureOut">
              <a:rPr lang="en-US" smtClean="0"/>
              <a:pPr/>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42590A-EDAC-45C3-99EC-5FE1CCB33D9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Oval 7"/>
          <p:cNvSpPr/>
          <p:nvPr/>
        </p:nvSpPr>
        <p:spPr>
          <a:xfrm>
            <a:off x="76205" y="6534158"/>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6477000"/>
            <a:ext cx="9144000" cy="381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7105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9" r:id="rId6"/>
    <p:sldLayoutId id="2147483680" r:id="rId7"/>
  </p:sldLayoutIdLst>
  <p:transition spd="slow">
    <p:wheel spokes="1"/>
  </p:transition>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A6958A4-4454-41E2-9533-922CBA0A0011}" type="datetimeFigureOut">
              <a:rPr lang="en-US" smtClean="0"/>
              <a:pPr/>
              <a:t>4/19/2018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42590A-EDAC-45C3-99EC-5FE1CCB33D9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abclocal.go.com/wpvi/slideShow?section=news&amp;id=5037172&amp;slide=4"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2.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package" Target="../embeddings/Microsoft_PowerPoint_Slide.sldx"/></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hyperlink" Target="http://www.google.com/url?sa=i&amp;rct=j&amp;q=&amp;esrc=s&amp;source=images&amp;cd=&amp;cad=rja&amp;uact=8&amp;ved=0ahUKEwjK8Yyz5qzKAhUBLyYKHQGwDBgQjRwIBw&amp;url=http://www.jsonline.com/weather/snowstorm-hits-southeast-wisconsin-could-drop-up-to-6-inches-b99159180z1-234958401.html&amp;psig=AFQjCNFiK8Q4FpkXU4Z4nnpbdrR52WzUXA&amp;ust=145298100555141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uwm.com/news/wuwm_news.php&amp;ei=roeYVPbPMNSAygSGmYKYAw&amp;bvm=bv.82001339,d.aWw&amp;psig=AFQjCNE2Se4K5eK6jac_HbzrCXO8fVTQsA&amp;ust=1419368729523613"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ideo" Target="file:///C:\Documents%20and%20Settings\kbelmore\Desktop\40945%20MONITOR\Regional%20Incident%20Management%20Coordinators%20(RIMC)\RIMC%20RG%20Training%20PPT%20-%20100208\Bucheye-2007-02-06.wmv"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dotnet/dtsd/policies/standby.htm"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hyperlink" Target="http://dotnet/tam/docs/it101.docx"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9.png"/><Relationship Id="rId4" Type="http://schemas.openxmlformats.org/officeDocument/2006/relationships/image" Target="../media/image55.wmf"/></Relationships>
</file>

<file path=ppt/slides/_rels/slide48.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image" Target="../media/image61.wmf"/><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59.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wmf"/></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59.wmf"/><Relationship Id="rId5" Type="http://schemas.openxmlformats.org/officeDocument/2006/relationships/image" Target="../media/image75.wmf"/><Relationship Id="rId4" Type="http://schemas.openxmlformats.org/officeDocument/2006/relationships/image" Target="../media/image74.wmf"/></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dotnet/dtsd/emergency/index.htm" TargetMode="External"/><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hyperlink" Target="http://dotnet/dtsd/emergency/index.htm"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mil31zp1\n3public\Connie\RIMC%20Work%20Group\RIMC%20Field%20Training\Scenarios\Scenario%202%20Packet%20Documents\SINS%2030-23982%20Initial%20Call.wav" TargetMode="External"/><Relationship Id="rId1" Type="http://schemas.microsoft.com/office/2007/relationships/media" Target="file:///\\mil31zp1\n3public\Connie\RIMC%20Work%20Group\RIMC%20Field%20Training\Scenarios\Scenario%202%20Packet%20Documents\SINS%2030-23982%20Initial%20Call.wav" TargetMode="Externa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slideLayout" Target="../slideLayouts/slideLayout6.xml"/><Relationship Id="rId7" Type="http://schemas.openxmlformats.org/officeDocument/2006/relationships/image" Target="../media/image92.jpeg"/><Relationship Id="rId2" Type="http://schemas.openxmlformats.org/officeDocument/2006/relationships/audio" Target="file:///\\mil31zp1\n3public\Connie\RIMC%20Work%20Group\RIMC%20Field%20Training\Scenarios\Scenario%202%20Packet%20Documents\SINS%2030-23982%20RIMC%20Call.wav" TargetMode="External"/><Relationship Id="rId1" Type="http://schemas.microsoft.com/office/2007/relationships/media" Target="file:///\\mil31zp1\n3public\Connie\RIMC%20Work%20Group\RIMC%20Field%20Training\Scenarios\Scenario%202%20Packet%20Documents\SINS%2030-23982%20RIMC%20Call.wav" TargetMode="Externa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7.jpeg"/><Relationship Id="rId2" Type="http://schemas.openxmlformats.org/officeDocument/2006/relationships/audio" Target="file:///\\mil31zp1\n3public\Connie\RIMC%20Work%20Group\RIMC%20Field%20Training\Scenarios\Scenario%202%20Packet%20Documents\SINS%2030-23982%20KESO%20call.wav" TargetMode="External"/><Relationship Id="rId1" Type="http://schemas.microsoft.com/office/2007/relationships/media" Target="file:///\\mil31zp1\n3public\Connie\RIMC%20Work%20Group\RIMC%20Field%20Training\Scenarios\Scenario%202%20Packet%20Documents\SINS%2030-23982%20KESO%20call.wav" TargetMode="External"/><Relationship Id="rId6" Type="http://schemas.openxmlformats.org/officeDocument/2006/relationships/image" Target="../media/image96.wmf"/><Relationship Id="rId5" Type="http://schemas.openxmlformats.org/officeDocument/2006/relationships/image" Target="../media/image95.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wmf"/><Relationship Id="rId4" Type="http://schemas.openxmlformats.org/officeDocument/2006/relationships/image" Target="../media/image96.wmf"/></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mil31zp1\n3public\Connie\RIMC%20Work%20Group\RIMC%20Field%20Training\Scenarios\Scenario%203%20Packet_Crash\I-94%20@%20Moorland%2005292014%20(1).mp4" TargetMode="External"/><Relationship Id="rId1" Type="http://schemas.microsoft.com/office/2007/relationships/media" Target="file:///\\mil31zp1\n3public\Connie\RIMC%20Work%20Group\RIMC%20Field%20Training\Scenarios\Scenario%203%20Packet_Crash\I-94%20@%20Moorland%2005292014%20(1).mp4" TargetMode="External"/><Relationship Id="rId5" Type="http://schemas.openxmlformats.org/officeDocument/2006/relationships/image" Target="../media/image102.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wmf"/><Relationship Id="rId5" Type="http://schemas.openxmlformats.org/officeDocument/2006/relationships/image" Target="../media/image15.png"/><Relationship Id="rId4" Type="http://schemas.openxmlformats.org/officeDocument/2006/relationships/image" Target="../media/image14.wmf"/></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mil31zp1\n3public\Connie\RIMC%20Work%20Group\RIMC%20Field%20Training\Scenarios\Scenario%203%20Packet_Crash\I-94%20@%20Moorland%2005292014%20(2).mp4" TargetMode="External"/><Relationship Id="rId1" Type="http://schemas.microsoft.com/office/2007/relationships/media" Target="file:///\\mil31zp1\n3public\Connie\RIMC%20Work%20Group\RIMC%20Field%20Training\Scenarios\Scenario%203%20Packet_Crash\I-94%20@%20Moorland%2005292014%20(2).mp4" TargetMode="External"/><Relationship Id="rId5" Type="http://schemas.openxmlformats.org/officeDocument/2006/relationships/image" Target="../media/image102.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mil31zp1\n3public\Connie\RIMC%20Work%20Group\RIMC%20Field%20Training\Scenarios\Scenario%203%20Packet_Crash\I-94%20@%20Moorland%2005292014%20(3).mp4" TargetMode="External"/><Relationship Id="rId1" Type="http://schemas.microsoft.com/office/2007/relationships/media" Target="file:///\\mil31zp1\n3public\Connie\RIMC%20Work%20Group\RIMC%20Field%20Training\Scenarios\Scenario%203%20Packet_Crash\I-94%20@%20Moorland%2005292014%20(3).mp4" TargetMode="External"/><Relationship Id="rId5" Type="http://schemas.openxmlformats.org/officeDocument/2006/relationships/image" Target="../media/image102.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05.emf"/><Relationship Id="rId4" Type="http://schemas.openxmlformats.org/officeDocument/2006/relationships/package" Target="../embeddings/Microsoft_Word_Document.docx"/></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spcBef>
                <a:spcPts val="600"/>
              </a:spcBef>
            </a:pPr>
            <a:r>
              <a:rPr lang="en-US" sz="3600" dirty="0">
                <a:solidFill>
                  <a:schemeClr val="tx2">
                    <a:lumMod val="75000"/>
                  </a:schemeClr>
                </a:solidFill>
              </a:rPr>
              <a:t>Regional Incident Management Coordinator (RIMC) Field Training</a:t>
            </a:r>
          </a:p>
        </p:txBody>
      </p:sp>
      <p:sp>
        <p:nvSpPr>
          <p:cNvPr id="3" name="Subtitle 2"/>
          <p:cNvSpPr>
            <a:spLocks noGrp="1"/>
          </p:cNvSpPr>
          <p:nvPr>
            <p:ph type="subTitle" idx="1"/>
          </p:nvPr>
        </p:nvSpPr>
        <p:spPr/>
        <p:txBody>
          <a:bodyPr/>
          <a:lstStyle/>
          <a:p>
            <a:pPr algn="ctr">
              <a:buNone/>
            </a:pPr>
            <a:r>
              <a:rPr lang="en-US" dirty="0">
                <a:solidFill>
                  <a:schemeClr val="tx1">
                    <a:lumMod val="75000"/>
                    <a:lumOff val="25000"/>
                  </a:schemeClr>
                </a:solidFill>
              </a:rPr>
              <a:t>Part 1</a:t>
            </a:r>
          </a:p>
          <a:p>
            <a:pPr algn="ctr">
              <a:buNone/>
            </a:pPr>
            <a:r>
              <a:rPr lang="en-US" dirty="0">
                <a:solidFill>
                  <a:schemeClr val="tx1">
                    <a:lumMod val="75000"/>
                    <a:lumOff val="25000"/>
                  </a:schemeClr>
                </a:solidFill>
              </a:rPr>
              <a:t>Section 1: RIMC Program Review</a:t>
            </a:r>
          </a:p>
        </p:txBody>
      </p:sp>
    </p:spTree>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dirty="0">
                <a:solidFill>
                  <a:schemeClr val="bg1"/>
                </a:solidFill>
              </a:rPr>
              <a:t>RIMC Response Expectations</a:t>
            </a:r>
          </a:p>
        </p:txBody>
      </p:sp>
      <p:sp>
        <p:nvSpPr>
          <p:cNvPr id="4" name="Content Placeholder 3"/>
          <p:cNvSpPr>
            <a:spLocks noGrp="1"/>
          </p:cNvSpPr>
          <p:nvPr>
            <p:ph idx="1"/>
          </p:nvPr>
        </p:nvSpPr>
        <p:spPr>
          <a:xfrm>
            <a:off x="457200" y="1066800"/>
            <a:ext cx="8229600" cy="5257800"/>
          </a:xfrm>
        </p:spPr>
        <p:txBody>
          <a:bodyPr>
            <a:normAutofit/>
          </a:bodyPr>
          <a:lstStyle/>
          <a:p>
            <a:pPr>
              <a:spcBef>
                <a:spcPts val="600"/>
              </a:spcBef>
              <a:spcAft>
                <a:spcPts val="600"/>
              </a:spcAft>
              <a:buNone/>
            </a:pPr>
            <a:r>
              <a:rPr lang="en-US" sz="2400" u="sng" dirty="0"/>
              <a:t>Communicate and Document </a:t>
            </a:r>
            <a:endParaRPr lang="en-US" sz="2400" dirty="0"/>
          </a:p>
          <a:p>
            <a:pPr>
              <a:spcBef>
                <a:spcPts val="600"/>
              </a:spcBef>
              <a:spcAft>
                <a:spcPts val="600"/>
              </a:spcAft>
              <a:buFont typeface="Calibri" pitchFamily="34" charset="0"/>
              <a:buChar char="•"/>
            </a:pPr>
            <a:r>
              <a:rPr lang="en-US" sz="2000" dirty="0"/>
              <a:t>Communicate with the Incident Commander (IC) frequently throughout the incident </a:t>
            </a:r>
          </a:p>
          <a:p>
            <a:pPr>
              <a:spcBef>
                <a:spcPts val="600"/>
              </a:spcBef>
              <a:spcAft>
                <a:spcPts val="600"/>
              </a:spcAft>
              <a:buFont typeface="Calibri" pitchFamily="34" charset="0"/>
              <a:buChar char="•"/>
            </a:pPr>
            <a:r>
              <a:rPr lang="en-US" sz="2000" dirty="0"/>
              <a:t>Communicate timely and accurate incident status/updates to RDO, TMC, DSP and others as needed</a:t>
            </a:r>
          </a:p>
          <a:p>
            <a:pPr>
              <a:spcBef>
                <a:spcPts val="600"/>
              </a:spcBef>
              <a:spcAft>
                <a:spcPts val="600"/>
              </a:spcAft>
              <a:buFont typeface="Calibri" pitchFamily="34" charset="0"/>
              <a:buChar char="•"/>
            </a:pPr>
            <a:r>
              <a:rPr lang="en-US" sz="2000" dirty="0"/>
              <a:t>Monitor Traffic Incident Alerts (TIAs), public communications and other incident information</a:t>
            </a:r>
          </a:p>
          <a:p>
            <a:pPr>
              <a:spcBef>
                <a:spcPts val="600"/>
              </a:spcBef>
              <a:spcAft>
                <a:spcPts val="600"/>
              </a:spcAft>
              <a:buFont typeface="Calibri" pitchFamily="34" charset="0"/>
              <a:buChar char="•"/>
            </a:pPr>
            <a:r>
              <a:rPr lang="en-US" sz="2000" dirty="0"/>
              <a:t>Provide public information as directed</a:t>
            </a:r>
          </a:p>
          <a:p>
            <a:pPr>
              <a:spcBef>
                <a:spcPts val="600"/>
              </a:spcBef>
              <a:spcAft>
                <a:spcPts val="600"/>
              </a:spcAft>
              <a:buFont typeface="Calibri" pitchFamily="34" charset="0"/>
              <a:buChar char="•"/>
            </a:pPr>
            <a:r>
              <a:rPr lang="en-US" sz="2000" dirty="0"/>
              <a:t>Document incident response and all communications throughout the duration of the incident</a:t>
            </a:r>
          </a:p>
          <a:p>
            <a:pPr>
              <a:spcBef>
                <a:spcPts val="600"/>
              </a:spcBef>
              <a:spcAft>
                <a:spcPts val="600"/>
              </a:spcAft>
            </a:pPr>
            <a:endParaRPr lang="en-US" dirty="0"/>
          </a:p>
          <a:p>
            <a:endParaRPr lang="en-US" dirty="0"/>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533400"/>
          </a:xfrm>
        </p:spPr>
        <p:txBody>
          <a:bodyPr>
            <a:normAutofit fontScale="90000"/>
          </a:bodyPr>
          <a:lstStyle/>
          <a:p>
            <a:r>
              <a:rPr lang="en-US" sz="3300" dirty="0">
                <a:solidFill>
                  <a:schemeClr val="bg1"/>
                </a:solidFill>
              </a:rPr>
              <a:t>Emergency Transportation Operations (ETO)</a:t>
            </a:r>
            <a:r>
              <a:rPr lang="en-US" b="1" dirty="0">
                <a:solidFill>
                  <a:schemeClr val="bg1"/>
                </a:solidFill>
              </a:rPr>
              <a:t> </a:t>
            </a:r>
            <a:r>
              <a:rPr lang="en-US" sz="3300" dirty="0">
                <a:solidFill>
                  <a:schemeClr val="bg1"/>
                </a:solidFill>
              </a:rPr>
              <a:t>Plan</a:t>
            </a:r>
            <a:endParaRPr lang="en-US" sz="3300" dirty="0">
              <a:solidFill>
                <a:schemeClr val="tx1"/>
              </a:solidFill>
            </a:endParaRPr>
          </a:p>
        </p:txBody>
      </p:sp>
      <p:sp>
        <p:nvSpPr>
          <p:cNvPr id="3" name="Content Placeholder 2"/>
          <p:cNvSpPr>
            <a:spLocks noGrp="1"/>
          </p:cNvSpPr>
          <p:nvPr>
            <p:ph idx="1"/>
          </p:nvPr>
        </p:nvSpPr>
        <p:spPr>
          <a:xfrm>
            <a:off x="228600" y="1066800"/>
            <a:ext cx="8458200" cy="4724400"/>
          </a:xfrm>
        </p:spPr>
        <p:txBody>
          <a:bodyPr/>
          <a:lstStyle/>
          <a:p>
            <a:pPr>
              <a:spcBef>
                <a:spcPts val="600"/>
              </a:spcBef>
              <a:buNone/>
            </a:pPr>
            <a:endParaRPr lang="en-US" sz="2400" dirty="0"/>
          </a:p>
        </p:txBody>
      </p:sp>
      <p:pic>
        <p:nvPicPr>
          <p:cNvPr id="5" name="Picture 4" descr="I 94"/>
          <p:cNvPicPr>
            <a:picLocks noChangeAspect="1" noChangeArrowheads="1"/>
          </p:cNvPicPr>
          <p:nvPr/>
        </p:nvPicPr>
        <p:blipFill>
          <a:blip r:embed="rId3" cstate="print"/>
          <a:srcRect/>
          <a:stretch>
            <a:fillRect/>
          </a:stretch>
        </p:blipFill>
        <p:spPr bwMode="auto">
          <a:xfrm>
            <a:off x="513186" y="1687701"/>
            <a:ext cx="7889027" cy="348259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a:xfrm>
            <a:off x="381000" y="152400"/>
            <a:ext cx="8534400" cy="533400"/>
          </a:xfrm>
        </p:spPr>
        <p:txBody>
          <a:bodyPr/>
          <a:lstStyle/>
          <a:p>
            <a:pPr algn="ctr"/>
            <a:r>
              <a:rPr lang="en-US" sz="2400" dirty="0"/>
              <a:t>What is Emergency Transportation Operations (ETO) Plan</a:t>
            </a:r>
            <a:r>
              <a:rPr lang="en-US" sz="2600" dirty="0"/>
              <a:t>?</a:t>
            </a:r>
          </a:p>
        </p:txBody>
      </p:sp>
      <p:sp>
        <p:nvSpPr>
          <p:cNvPr id="79876" name="Content Placeholder 4"/>
          <p:cNvSpPr>
            <a:spLocks noGrp="1"/>
          </p:cNvSpPr>
          <p:nvPr>
            <p:ph idx="1"/>
          </p:nvPr>
        </p:nvSpPr>
        <p:spPr>
          <a:xfrm>
            <a:off x="533400" y="762000"/>
            <a:ext cx="8229600" cy="4267200"/>
          </a:xfrm>
        </p:spPr>
        <p:txBody>
          <a:bodyPr/>
          <a:lstStyle/>
          <a:p>
            <a:pPr marL="0" indent="0" algn="just">
              <a:buFontTx/>
              <a:buNone/>
            </a:pPr>
            <a:endParaRPr lang="en-US" sz="2400" dirty="0"/>
          </a:p>
          <a:p>
            <a:pPr marL="0" indent="0" algn="ctr">
              <a:buFontTx/>
              <a:buNone/>
            </a:pPr>
            <a:r>
              <a:rPr lang="en-US" sz="2400" dirty="0"/>
              <a:t>2016 Administrative Approved Terminology</a:t>
            </a:r>
          </a:p>
          <a:p>
            <a:pPr marL="0" indent="0" algn="just">
              <a:buFontTx/>
              <a:buNone/>
            </a:pPr>
            <a:endParaRPr lang="en-US" sz="2400" dirty="0"/>
          </a:p>
          <a:p>
            <a:pPr marL="0" indent="0" algn="just">
              <a:buNone/>
            </a:pPr>
            <a:r>
              <a:rPr lang="en-US" sz="1800" dirty="0"/>
              <a:t>(ETO) Plan is a formal, coordinated, integrated and performance-oriented approach to managing transportation system resources during incidents and emergency events.  Emergency transportation operations constitutes a continuum of efforts that are defined in WisDOT’s ETO Plan.  The Plan provides a comprehensive framework of guidelines, procedures, and processes in support of incident response strategies to maintain a safe and efficient flow of traffic, preserve infrastructure integrity, facilitate communication and coordination and provide on-scene response support to public safety first responders and the traveling public during incidents and emergency events. </a:t>
            </a:r>
          </a:p>
          <a:p>
            <a:pPr marL="0" indent="0">
              <a:buNone/>
            </a:pPr>
            <a:r>
              <a:rPr lang="en-US" dirty="0"/>
              <a:t> </a:t>
            </a:r>
            <a:endParaRPr lang="en-US" sz="1800" dirty="0"/>
          </a:p>
          <a:p>
            <a:pPr marL="0" indent="0">
              <a:buNone/>
            </a:pPr>
            <a:endParaRPr lang="en-US" dirty="0"/>
          </a:p>
          <a:p>
            <a:pPr marL="0" indent="0" algn="ctr">
              <a:buFontTx/>
              <a:buNone/>
            </a:pPr>
            <a:endParaRPr lang="en-US" dirty="0"/>
          </a:p>
        </p:txBody>
      </p:sp>
    </p:spTree>
    <p:extLst>
      <p:ext uri="{BB962C8B-B14F-4D97-AF65-F5344CB8AC3E}">
        <p14:creationId xmlns:p14="http://schemas.microsoft.com/office/powerpoint/2010/main" val="932353091"/>
      </p:ext>
    </p:extLst>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7263-D9EC-4C06-B41A-AAB119A01D74}"/>
              </a:ext>
            </a:extLst>
          </p:cNvPr>
          <p:cNvSpPr>
            <a:spLocks noGrp="1"/>
          </p:cNvSpPr>
          <p:nvPr>
            <p:ph type="title"/>
          </p:nvPr>
        </p:nvSpPr>
        <p:spPr/>
        <p:txBody>
          <a:bodyPr/>
          <a:lstStyle/>
          <a:p>
            <a:r>
              <a:rPr lang="en-US" sz="3200" dirty="0"/>
              <a:t>Emergency Transportation Operations (ETO) Plan</a:t>
            </a:r>
            <a:endParaRPr lang="en-US" dirty="0"/>
          </a:p>
        </p:txBody>
      </p:sp>
      <p:sp>
        <p:nvSpPr>
          <p:cNvPr id="3" name="Content Placeholder 2">
            <a:extLst>
              <a:ext uri="{FF2B5EF4-FFF2-40B4-BE49-F238E27FC236}">
                <a16:creationId xmlns:a16="http://schemas.microsoft.com/office/drawing/2014/main" id="{AFECDF9B-D9D2-49EB-9D6B-D44F8B7D1BE3}"/>
              </a:ext>
            </a:extLst>
          </p:cNvPr>
          <p:cNvSpPr>
            <a:spLocks noGrp="1"/>
          </p:cNvSpPr>
          <p:nvPr>
            <p:ph idx="1"/>
          </p:nvPr>
        </p:nvSpPr>
        <p:spPr/>
        <p:txBody>
          <a:bodyPr/>
          <a:lstStyle/>
          <a:p>
            <a:r>
              <a:rPr lang="en-US" dirty="0"/>
              <a:t>Under the ETO Plan:</a:t>
            </a:r>
          </a:p>
          <a:p>
            <a:endParaRPr lang="en-US" dirty="0"/>
          </a:p>
          <a:p>
            <a:pPr lvl="1"/>
            <a:r>
              <a:rPr lang="en-US" dirty="0"/>
              <a:t>Consists of the ETO Program </a:t>
            </a:r>
          </a:p>
          <a:p>
            <a:pPr lvl="1"/>
            <a:r>
              <a:rPr lang="en-US" dirty="0"/>
              <a:t>Consists of the Traffic Incident Management Enhancement (TIME) Program</a:t>
            </a:r>
          </a:p>
        </p:txBody>
      </p:sp>
    </p:spTree>
    <p:extLst>
      <p:ext uri="{BB962C8B-B14F-4D97-AF65-F5344CB8AC3E}">
        <p14:creationId xmlns:p14="http://schemas.microsoft.com/office/powerpoint/2010/main" val="12538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en-US" dirty="0">
                <a:solidFill>
                  <a:schemeClr val="bg1"/>
                </a:solidFill>
              </a:rPr>
              <a:t>Emergency Event Program History</a:t>
            </a:r>
          </a:p>
        </p:txBody>
      </p:sp>
      <p:sp>
        <p:nvSpPr>
          <p:cNvPr id="3" name="Content Placeholder 2"/>
          <p:cNvSpPr>
            <a:spLocks noGrp="1"/>
          </p:cNvSpPr>
          <p:nvPr>
            <p:ph idx="1"/>
          </p:nvPr>
        </p:nvSpPr>
        <p:spPr>
          <a:xfrm>
            <a:off x="381000" y="1600200"/>
            <a:ext cx="5410200" cy="4191000"/>
          </a:xfrm>
        </p:spPr>
        <p:txBody>
          <a:bodyPr>
            <a:normAutofit fontScale="92500" lnSpcReduction="10000"/>
          </a:bodyPr>
          <a:lstStyle/>
          <a:p>
            <a:pPr lvl="0">
              <a:spcBef>
                <a:spcPts val="0"/>
              </a:spcBef>
              <a:buNone/>
            </a:pPr>
            <a:r>
              <a:rPr lang="en-US" sz="2400" dirty="0"/>
              <a:t>An emergency transportation operations</a:t>
            </a:r>
          </a:p>
          <a:p>
            <a:pPr lvl="0">
              <a:spcBef>
                <a:spcPts val="0"/>
              </a:spcBef>
              <a:buNone/>
            </a:pPr>
            <a:r>
              <a:rPr lang="en-US" sz="2400" dirty="0"/>
              <a:t>program began in 2008 as an</a:t>
            </a:r>
          </a:p>
          <a:p>
            <a:pPr lvl="0">
              <a:spcBef>
                <a:spcPts val="0"/>
              </a:spcBef>
              <a:buNone/>
            </a:pPr>
            <a:r>
              <a:rPr lang="en-US" sz="2400" dirty="0"/>
              <a:t>enhancement to WisDOT’s emergency</a:t>
            </a:r>
          </a:p>
          <a:p>
            <a:pPr lvl="0">
              <a:spcBef>
                <a:spcPts val="0"/>
              </a:spcBef>
              <a:spcAft>
                <a:spcPts val="600"/>
              </a:spcAft>
              <a:buNone/>
            </a:pPr>
            <a:r>
              <a:rPr lang="en-US" sz="2400" dirty="0"/>
              <a:t>response capabilities:</a:t>
            </a:r>
          </a:p>
          <a:p>
            <a:pPr>
              <a:spcBef>
                <a:spcPts val="600"/>
              </a:spcBef>
              <a:spcAft>
                <a:spcPts val="600"/>
              </a:spcAft>
              <a:buFont typeface="Calibri" pitchFamily="34" charset="0"/>
              <a:buChar char="•"/>
            </a:pPr>
            <a:r>
              <a:rPr lang="en-US" sz="2000" dirty="0"/>
              <a:t>Proactive planning for emergencies and inclement weather</a:t>
            </a:r>
          </a:p>
          <a:p>
            <a:pPr>
              <a:spcBef>
                <a:spcPts val="600"/>
              </a:spcBef>
              <a:spcAft>
                <a:spcPts val="600"/>
              </a:spcAft>
              <a:buFont typeface="Calibri" pitchFamily="34" charset="0"/>
              <a:buChar char="•"/>
            </a:pPr>
            <a:r>
              <a:rPr lang="en-US" sz="2000" dirty="0"/>
              <a:t>The program created three on-call positions:</a:t>
            </a:r>
          </a:p>
          <a:p>
            <a:pPr lvl="1">
              <a:spcBef>
                <a:spcPts val="600"/>
              </a:spcBef>
              <a:spcAft>
                <a:spcPts val="600"/>
              </a:spcAft>
            </a:pPr>
            <a:r>
              <a:rPr lang="en-US" sz="1800" dirty="0"/>
              <a:t>WisDOT Highway Emergency Liaison Personnel (WisHELPer)</a:t>
            </a:r>
          </a:p>
          <a:p>
            <a:pPr lvl="1">
              <a:spcBef>
                <a:spcPts val="600"/>
              </a:spcBef>
              <a:spcAft>
                <a:spcPts val="600"/>
              </a:spcAft>
            </a:pPr>
            <a:r>
              <a:rPr lang="en-US" sz="1800" dirty="0"/>
              <a:t>Statewide Bureau Duty Officer (SWBDO) – retired in March 2018</a:t>
            </a:r>
          </a:p>
          <a:p>
            <a:pPr lvl="1">
              <a:spcBef>
                <a:spcPts val="600"/>
              </a:spcBef>
              <a:spcAft>
                <a:spcPts val="600"/>
              </a:spcAft>
            </a:pPr>
            <a:r>
              <a:rPr lang="en-US" sz="1800" dirty="0"/>
              <a:t>Regional Duty Office (RDO)</a:t>
            </a:r>
          </a:p>
        </p:txBody>
      </p:sp>
      <p:pic>
        <p:nvPicPr>
          <p:cNvPr id="4" name="Picture 3" descr="02152007i78widetrucks">
            <a:hlinkClick r:id="rId3"/>
          </p:cNvPr>
          <p:cNvPicPr>
            <a:picLocks noChangeAspect="1" noChangeArrowheads="1"/>
          </p:cNvPicPr>
          <p:nvPr/>
        </p:nvPicPr>
        <p:blipFill>
          <a:blip r:embed="rId4" cstate="print"/>
          <a:srcRect t="2260" b="3552"/>
          <a:stretch>
            <a:fillRect/>
          </a:stretch>
        </p:blipFill>
        <p:spPr>
          <a:xfrm>
            <a:off x="6248400" y="1219200"/>
            <a:ext cx="2667000" cy="1693959"/>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5" name="Picture 6" descr="winter9"/>
          <p:cNvPicPr>
            <a:picLocks noChangeAspect="1" noChangeArrowheads="1"/>
          </p:cNvPicPr>
          <p:nvPr/>
        </p:nvPicPr>
        <p:blipFill>
          <a:blip r:embed="rId5" cstate="print"/>
          <a:srcRect/>
          <a:stretch>
            <a:fillRect/>
          </a:stretch>
        </p:blipFill>
        <p:spPr>
          <a:xfrm>
            <a:off x="6248400" y="2878591"/>
            <a:ext cx="2667000" cy="1693409"/>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6" name="Picture 4" descr="4 Lake Delton - June 2008 Flooding"/>
          <p:cNvPicPr>
            <a:picLocks noChangeAspect="1" noChangeArrowheads="1"/>
          </p:cNvPicPr>
          <p:nvPr/>
        </p:nvPicPr>
        <p:blipFill>
          <a:blip r:embed="rId6" cstate="print"/>
          <a:srcRect/>
          <a:stretch>
            <a:fillRect/>
          </a:stretch>
        </p:blipFill>
        <p:spPr bwMode="auto">
          <a:xfrm>
            <a:off x="6248400" y="4495800"/>
            <a:ext cx="2667000" cy="1689100"/>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524623"/>
            <a:ext cx="228600" cy="246221"/>
          </a:xfrm>
          <a:prstGeom prst="rect">
            <a:avLst/>
          </a:prstGeom>
          <a:noFill/>
        </p:spPr>
        <p:txBody>
          <a:bodyPr wrap="square" rtlCol="0">
            <a:spAutoFit/>
          </a:bodyPr>
          <a:lstStyle/>
          <a:p>
            <a:pPr algn="ctr"/>
            <a:fld id="{10880698-2039-46C9-8E93-EE041ABD248B}" type="slidenum">
              <a:rPr lang="en-US" sz="1000" b="1" smtClean="0">
                <a:solidFill>
                  <a:srgbClr val="C00000"/>
                </a:solidFill>
              </a:rPr>
              <a:pPr algn="ctr"/>
              <a:t>15</a:t>
            </a:fld>
            <a:endParaRPr lang="en-US" sz="1000" b="1" dirty="0">
              <a:solidFill>
                <a:srgbClr val="C00000"/>
              </a:solidFill>
            </a:endParaRPr>
          </a:p>
        </p:txBody>
      </p:sp>
      <p:sp>
        <p:nvSpPr>
          <p:cNvPr id="13" name="Title 1"/>
          <p:cNvSpPr>
            <a:spLocks noGrp="1"/>
          </p:cNvSpPr>
          <p:nvPr>
            <p:ph type="title"/>
          </p:nvPr>
        </p:nvSpPr>
        <p:spPr>
          <a:xfrm>
            <a:off x="685800" y="76200"/>
            <a:ext cx="8382000" cy="533400"/>
          </a:xfrm>
        </p:spPr>
        <p:txBody>
          <a:bodyPr>
            <a:noAutofit/>
          </a:bodyPr>
          <a:lstStyle/>
          <a:p>
            <a:pPr algn="ctr"/>
            <a:r>
              <a:rPr lang="en-US" dirty="0">
                <a:cs typeface="Arial" pitchFamily="34" charset="0"/>
              </a:rPr>
              <a:t>Emergency Transportation Operations</a:t>
            </a:r>
          </a:p>
        </p:txBody>
      </p:sp>
      <p:sp>
        <p:nvSpPr>
          <p:cNvPr id="18" name="Rectangle 8"/>
          <p:cNvSpPr>
            <a:spLocks noChangeArrowheads="1"/>
          </p:cNvSpPr>
          <p:nvPr/>
        </p:nvSpPr>
        <p:spPr bwMode="auto">
          <a:xfrm>
            <a:off x="534094" y="1805941"/>
            <a:ext cx="12805828" cy="4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nvPr>
        </p:nvGraphicFramePr>
        <p:xfrm>
          <a:off x="1016422" y="914400"/>
          <a:ext cx="7198576" cy="5410200"/>
        </p:xfrm>
        <a:graphic>
          <a:graphicData uri="http://schemas.openxmlformats.org/presentationml/2006/ole">
            <mc:AlternateContent xmlns:mc="http://schemas.openxmlformats.org/markup-compatibility/2006">
              <mc:Choice xmlns:v="urn:schemas-microsoft-com:vml" Requires="v">
                <p:oleObj spid="_x0000_s4115" name="Slide" r:id="rId4" imgW="4570388" imgH="3427437" progId="PowerPoint.Slide.12">
                  <p:embed/>
                </p:oleObj>
              </mc:Choice>
              <mc:Fallback>
                <p:oleObj name="Slide" r:id="rId4" imgW="4570388" imgH="3427437" progId="PowerPoint.Slide.12">
                  <p:embed/>
                  <p:pic>
                    <p:nvPicPr>
                      <p:cNvPr id="19"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22" y="914400"/>
                        <a:ext cx="7198576" cy="5410200"/>
                      </a:xfrm>
                      <a:prstGeom prst="rect">
                        <a:avLst/>
                      </a:prstGeom>
                      <a:noFill/>
                    </p:spPr>
                  </p:pic>
                </p:oleObj>
              </mc:Fallback>
            </mc:AlternateContent>
          </a:graphicData>
        </a:graphic>
      </p:graphicFrame>
    </p:spTree>
    <p:extLst>
      <p:ext uri="{BB962C8B-B14F-4D97-AF65-F5344CB8AC3E}">
        <p14:creationId xmlns:p14="http://schemas.microsoft.com/office/powerpoint/2010/main" val="326134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60946" y="63516"/>
            <a:ext cx="7413707" cy="831834"/>
          </a:xfrm>
        </p:spPr>
        <p:txBody>
          <a:bodyPr/>
          <a:lstStyle/>
          <a:p>
            <a:pPr algn="ctr"/>
            <a:r>
              <a:rPr lang="en-US" b="1" dirty="0"/>
              <a:t>What is the ETO program?</a:t>
            </a:r>
          </a:p>
        </p:txBody>
      </p:sp>
      <p:sp>
        <p:nvSpPr>
          <p:cNvPr id="6" name="Content Placeholder 5"/>
          <p:cNvSpPr>
            <a:spLocks noGrp="1"/>
          </p:cNvSpPr>
          <p:nvPr>
            <p:ph idx="1"/>
          </p:nvPr>
        </p:nvSpPr>
        <p:spPr>
          <a:xfrm>
            <a:off x="6304374" y="2209800"/>
            <a:ext cx="2470279" cy="1926820"/>
          </a:xfrm>
        </p:spPr>
        <p:txBody>
          <a:bodyPr>
            <a:normAutofit fontScale="70000" lnSpcReduction="20000"/>
          </a:bodyPr>
          <a:lstStyle/>
          <a:p>
            <a:pPr marL="0" indent="0" algn="ctr">
              <a:buNone/>
            </a:pPr>
            <a:r>
              <a:rPr lang="en-US" dirty="0"/>
              <a:t>Management of low frequency-high risk “emergency events” that impact our transportation system.</a:t>
            </a:r>
          </a:p>
        </p:txBody>
      </p:sp>
      <p:pic>
        <p:nvPicPr>
          <p:cNvPr id="2" name="Picture 1"/>
          <p:cNvPicPr>
            <a:picLocks noChangeAspect="1"/>
          </p:cNvPicPr>
          <p:nvPr/>
        </p:nvPicPr>
        <p:blipFill>
          <a:blip r:embed="rId3"/>
          <a:stretch>
            <a:fillRect/>
          </a:stretch>
        </p:blipFill>
        <p:spPr>
          <a:xfrm>
            <a:off x="838200" y="1371600"/>
            <a:ext cx="5114338" cy="3744948"/>
          </a:xfrm>
          <a:prstGeom prst="rect">
            <a:avLst/>
          </a:prstGeom>
        </p:spPr>
      </p:pic>
      <p:sp>
        <p:nvSpPr>
          <p:cNvPr id="7" name="Oval 6"/>
          <p:cNvSpPr/>
          <p:nvPr/>
        </p:nvSpPr>
        <p:spPr>
          <a:xfrm>
            <a:off x="3008288" y="1470262"/>
            <a:ext cx="2985739" cy="3547624"/>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65703119"/>
      </p:ext>
    </p:extLst>
  </p:cSld>
  <p:clrMapOvr>
    <a:masterClrMapping/>
  </p:clrMapOvr>
  <mc:AlternateContent xmlns:mc="http://schemas.openxmlformats.org/markup-compatibility/2006" xmlns:p14="http://schemas.microsoft.com/office/powerpoint/2010/main">
    <mc:Choice Requires="p14">
      <p:transition spd="med" advClick="0" advTm="7000">
        <p14:doors dir="vert"/>
      </p:transition>
    </mc:Choice>
    <mc:Fallback xmlns="">
      <p:transition spd="med" advClick="0"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219200"/>
            <a:ext cx="8610600" cy="1554272"/>
          </a:xfrm>
          <a:prstGeom prst="rect">
            <a:avLst/>
          </a:prstGeom>
          <a:noFill/>
        </p:spPr>
        <p:txBody>
          <a:bodyPr wrap="square" rtlCol="0">
            <a:spAutoFit/>
          </a:bodyPr>
          <a:lstStyle/>
          <a:p>
            <a:pPr algn="ctr">
              <a:spcBef>
                <a:spcPts val="1200"/>
              </a:spcBef>
              <a:spcAft>
                <a:spcPts val="600"/>
              </a:spcAft>
            </a:pPr>
            <a:r>
              <a:rPr lang="en-US" b="0" dirty="0"/>
              <a:t>An </a:t>
            </a:r>
            <a:r>
              <a:rPr lang="en-US" b="0" u="sng" dirty="0"/>
              <a:t>Emergency Event</a:t>
            </a:r>
            <a:r>
              <a:rPr lang="en-US" b="0" dirty="0"/>
              <a:t> is an escalated incident that disrupts the normal flow of traffic on the Interstate system or state highway network that requires an extreme response beyond normal daily operating procedures/capabilities or an event that disrupts normal operations/capabilities of a WisDOT business facility.</a:t>
            </a:r>
          </a:p>
          <a:p>
            <a:endParaRPr lang="en-US" dirty="0"/>
          </a:p>
        </p:txBody>
      </p:sp>
      <p:sp>
        <p:nvSpPr>
          <p:cNvPr id="9" name="Title 1"/>
          <p:cNvSpPr>
            <a:spLocks noGrp="1"/>
          </p:cNvSpPr>
          <p:nvPr>
            <p:ph type="title"/>
          </p:nvPr>
        </p:nvSpPr>
        <p:spPr>
          <a:xfrm>
            <a:off x="457200" y="125766"/>
            <a:ext cx="8610600" cy="533400"/>
          </a:xfrm>
        </p:spPr>
        <p:txBody>
          <a:bodyPr>
            <a:noAutofit/>
          </a:bodyPr>
          <a:lstStyle/>
          <a:p>
            <a:pPr algn="ctr"/>
            <a:r>
              <a:rPr lang="en-US" dirty="0"/>
              <a:t>What is an Emergency Event?</a:t>
            </a:r>
          </a:p>
        </p:txBody>
      </p:sp>
      <p:pic>
        <p:nvPicPr>
          <p:cNvPr id="5" name="Picture 4" descr="C:\Users\mscdld\Pictures\Horicon Ethanol 07162015.jpg"/>
          <p:cNvPicPr/>
          <p:nvPr/>
        </p:nvPicPr>
        <p:blipFill>
          <a:blip r:embed="rId3" cstate="print"/>
          <a:srcRect/>
          <a:stretch>
            <a:fillRect/>
          </a:stretch>
        </p:blipFill>
        <p:spPr bwMode="auto">
          <a:xfrm>
            <a:off x="228600" y="2783840"/>
            <a:ext cx="2686050" cy="2016760"/>
          </a:xfrm>
          <a:prstGeom prst="rect">
            <a:avLst/>
          </a:prstGeom>
          <a:noFill/>
          <a:ln w="9525">
            <a:noFill/>
            <a:miter lim="800000"/>
            <a:headEnd/>
            <a:tailEnd/>
          </a:ln>
          <a:effectLst>
            <a:outerShdw blurRad="50800" dist="38100" dir="2700000" algn="tl" rotWithShape="0">
              <a:prstClr val="black">
                <a:alpha val="40000"/>
              </a:prstClr>
            </a:outerShdw>
            <a:softEdge rad="12700"/>
          </a:effectLst>
        </p:spPr>
      </p:pic>
      <p:pic>
        <p:nvPicPr>
          <p:cNvPr id="6" name="Picture 5" descr="http://media.jrn.com/images/b99159180z.1_20131209005145_000_gnn3rbqd.1-0.jp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768090"/>
            <a:ext cx="2975610" cy="2023110"/>
          </a:xfrm>
          <a:prstGeom prst="rect">
            <a:avLst/>
          </a:prstGeom>
          <a:noFill/>
          <a:ln>
            <a:noFill/>
          </a:ln>
          <a:effectLst>
            <a:outerShdw blurRad="50800" dist="38100" dir="16200000" rotWithShape="0">
              <a:prstClr val="black">
                <a:alpha val="40000"/>
              </a:prstClr>
            </a:outerShdw>
            <a:softEdge rad="12700"/>
          </a:effectLst>
        </p:spPr>
      </p:pic>
      <p:pic>
        <p:nvPicPr>
          <p:cNvPr id="8" name="Picture 7" descr="http://media.jrn.com/images/1140*800/b99412352z.1_20141219203715_000_g8l97sba.2-0.jpg"/>
          <p:cNvPicPr/>
          <p:nvPr/>
        </p:nvPicPr>
        <p:blipFill>
          <a:blip r:embed="rId6" cstate="print"/>
          <a:srcRect/>
          <a:stretch>
            <a:fillRect/>
          </a:stretch>
        </p:blipFill>
        <p:spPr bwMode="auto">
          <a:xfrm>
            <a:off x="6019800" y="2752725"/>
            <a:ext cx="2971800" cy="2047875"/>
          </a:xfrm>
          <a:prstGeom prst="rect">
            <a:avLst/>
          </a:prstGeom>
          <a:noFill/>
          <a:ln w="9525">
            <a:noFill/>
            <a:miter lim="800000"/>
            <a:headEnd/>
            <a:tailEnd/>
          </a:ln>
          <a:effectLst>
            <a:outerShdw blurRad="50800" dist="38100" dir="8100000" algn="tr" rotWithShape="0">
              <a:prstClr val="black">
                <a:alpha val="40000"/>
              </a:prstClr>
            </a:outerShdw>
            <a:softEdge rad="12700"/>
          </a:effectLst>
        </p:spPr>
      </p:pic>
    </p:spTree>
    <p:extLst>
      <p:ext uri="{BB962C8B-B14F-4D97-AF65-F5344CB8AC3E}">
        <p14:creationId xmlns:p14="http://schemas.microsoft.com/office/powerpoint/2010/main" val="10155475"/>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04800" y="152400"/>
            <a:ext cx="8763000" cy="533400"/>
          </a:xfrm>
        </p:spPr>
        <p:txBody>
          <a:bodyPr>
            <a:noAutofit/>
          </a:bodyPr>
          <a:lstStyle/>
          <a:p>
            <a:pPr algn="ctr"/>
            <a:r>
              <a:rPr lang="en-US" dirty="0"/>
              <a:t>Emergency Event Examples</a:t>
            </a:r>
          </a:p>
        </p:txBody>
      </p:sp>
      <p:sp>
        <p:nvSpPr>
          <p:cNvPr id="3" name="Content Placeholder 2"/>
          <p:cNvSpPr>
            <a:spLocks noGrp="1"/>
          </p:cNvSpPr>
          <p:nvPr>
            <p:ph idx="1"/>
          </p:nvPr>
        </p:nvSpPr>
        <p:spPr>
          <a:xfrm>
            <a:off x="266700" y="1219200"/>
            <a:ext cx="6286500" cy="5040868"/>
          </a:xfrm>
        </p:spPr>
        <p:txBody>
          <a:bodyPr>
            <a:normAutofit/>
          </a:bodyPr>
          <a:lstStyle/>
          <a:p>
            <a:pPr lvl="0">
              <a:spcBef>
                <a:spcPts val="1800"/>
              </a:spcBef>
              <a:buClrTx/>
            </a:pPr>
            <a:r>
              <a:rPr lang="en-US" sz="2400" dirty="0"/>
              <a:t>Traffic incident, e.g. crash, spill                                               or major highway closure/blockage</a:t>
            </a:r>
          </a:p>
          <a:p>
            <a:pPr lvl="0">
              <a:spcBef>
                <a:spcPts val="1800"/>
              </a:spcBef>
              <a:buClrTx/>
            </a:pPr>
            <a:r>
              <a:rPr lang="en-US" sz="2400" dirty="0"/>
              <a:t>Mass evacuation</a:t>
            </a:r>
          </a:p>
          <a:p>
            <a:pPr>
              <a:spcBef>
                <a:spcPts val="1800"/>
              </a:spcBef>
              <a:buClrTx/>
            </a:pPr>
            <a:r>
              <a:rPr lang="en-US" sz="2400" dirty="0"/>
              <a:t>Infrastructure-related incidents and failures</a:t>
            </a:r>
          </a:p>
          <a:p>
            <a:pPr lvl="0">
              <a:spcBef>
                <a:spcPts val="1800"/>
              </a:spcBef>
              <a:buClrTx/>
            </a:pPr>
            <a:r>
              <a:rPr lang="en-US" sz="2400" dirty="0"/>
              <a:t>Natural disasters, e.g. severe weather event, tornado, flooding, fire, etc.</a:t>
            </a:r>
          </a:p>
          <a:p>
            <a:pPr lvl="0">
              <a:spcBef>
                <a:spcPts val="1800"/>
              </a:spcBef>
              <a:buClrTx/>
            </a:pPr>
            <a:r>
              <a:rPr lang="en-US" sz="2400" dirty="0"/>
              <a:t>Facility or IT failure that disrupts operations and requires a response, potentially including activation of the Continuity of Operations Plan (COOP)</a:t>
            </a:r>
          </a:p>
          <a:p>
            <a:pPr>
              <a:buClrTx/>
            </a:pPr>
            <a:endParaRPr lang="en-US" dirty="0"/>
          </a:p>
        </p:txBody>
      </p:sp>
      <p:pic>
        <p:nvPicPr>
          <p:cNvPr id="8" name="Picture 4" descr="4 Lake Delton - June 2008 Flooding"/>
          <p:cNvPicPr>
            <a:picLocks noChangeAspect="1" noChangeArrowheads="1"/>
          </p:cNvPicPr>
          <p:nvPr/>
        </p:nvPicPr>
        <p:blipFill>
          <a:blip r:embed="rId3" cstate="print"/>
          <a:stretch>
            <a:fillRect/>
          </a:stretch>
        </p:blipFill>
        <p:spPr bwMode="auto">
          <a:xfrm>
            <a:off x="6723888" y="4495800"/>
            <a:ext cx="2039112" cy="138988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3888" y="990600"/>
            <a:ext cx="2035751" cy="1389888"/>
          </a:xfrm>
          <a:prstGeom prst="rect">
            <a:avLst/>
          </a:prstGeom>
          <a:effectLst>
            <a:softEdge rad="12700"/>
          </a:effectLst>
        </p:spPr>
      </p:pic>
      <p:pic>
        <p:nvPicPr>
          <p:cNvPr id="10" name="Picture Placeholder 4"/>
          <p:cNvPicPr>
            <a:picLocks noChangeAspect="1"/>
          </p:cNvPicPr>
          <p:nvPr/>
        </p:nvPicPr>
        <p:blipFill>
          <a:blip r:embed="rId5" cstate="print">
            <a:extLst>
              <a:ext uri="{28A0092B-C50C-407E-A947-70E740481C1C}">
                <a14:useLocalDpi xmlns:a14="http://schemas.microsoft.com/office/drawing/2010/main" val="0"/>
              </a:ext>
            </a:extLst>
          </a:blip>
          <a:srcRect t="4900" b="4900"/>
          <a:stretch>
            <a:fillRect/>
          </a:stretch>
        </p:blipFill>
        <p:spPr>
          <a:xfrm>
            <a:off x="6723888" y="2743200"/>
            <a:ext cx="2039112" cy="1389888"/>
          </a:xfrm>
          <a:prstGeom prst="rect">
            <a:avLst/>
          </a:prstGeom>
          <a:effectLst>
            <a:softEdge rad="12700"/>
          </a:effectLst>
        </p:spPr>
      </p:pic>
    </p:spTree>
    <p:extLst>
      <p:ext uri="{BB962C8B-B14F-4D97-AF65-F5344CB8AC3E}">
        <p14:creationId xmlns:p14="http://schemas.microsoft.com/office/powerpoint/2010/main" val="2911345387"/>
      </p:ext>
    </p:extLst>
  </p:cSld>
  <p:clrMapOvr>
    <a:masterClrMapping/>
  </p:clrMapOvr>
  <p:transition spd="slow">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534400" cy="533400"/>
          </a:xfrm>
        </p:spPr>
        <p:txBody>
          <a:bodyPr/>
          <a:lstStyle/>
          <a:p>
            <a:pPr algn="ctr"/>
            <a:r>
              <a:rPr lang="en-US" dirty="0"/>
              <a:t>Emergency Event Examples (cont.)</a:t>
            </a:r>
          </a:p>
        </p:txBody>
      </p:sp>
      <p:sp>
        <p:nvSpPr>
          <p:cNvPr id="5" name="Content Placeholder 4"/>
          <p:cNvSpPr>
            <a:spLocks noGrp="1"/>
          </p:cNvSpPr>
          <p:nvPr>
            <p:ph idx="1"/>
          </p:nvPr>
        </p:nvSpPr>
        <p:spPr>
          <a:xfrm>
            <a:off x="381000" y="1066800"/>
            <a:ext cx="8382000" cy="2438399"/>
          </a:xfrm>
        </p:spPr>
        <p:txBody>
          <a:bodyPr/>
          <a:lstStyle/>
          <a:p>
            <a:pPr lvl="0">
              <a:spcBef>
                <a:spcPts val="1800"/>
              </a:spcBef>
              <a:buClrTx/>
            </a:pPr>
            <a:r>
              <a:rPr lang="en-US" sz="2400" dirty="0"/>
              <a:t>Potential threat to safety of WisDOT employees</a:t>
            </a:r>
          </a:p>
          <a:p>
            <a:pPr lvl="0">
              <a:spcBef>
                <a:spcPts val="1800"/>
              </a:spcBef>
              <a:buClrTx/>
            </a:pPr>
            <a:r>
              <a:rPr lang="en-US" sz="2400" dirty="0"/>
              <a:t>Act of terrorism or violence against employees or the transportation infrastructure</a:t>
            </a:r>
          </a:p>
          <a:p>
            <a:pPr lvl="0">
              <a:spcBef>
                <a:spcPts val="1800"/>
              </a:spcBef>
              <a:buClrTx/>
            </a:pPr>
            <a:r>
              <a:rPr lang="en-US" sz="2400" dirty="0"/>
              <a:t>Pandemic or other public health crisis</a:t>
            </a:r>
          </a:p>
          <a:p>
            <a:pPr lvl="0">
              <a:spcBef>
                <a:spcPts val="1800"/>
              </a:spcBef>
              <a:buClr>
                <a:schemeClr val="bg1"/>
              </a:buClr>
            </a:pPr>
            <a:endParaRPr lang="en-US" sz="2400" dirty="0"/>
          </a:p>
          <a:p>
            <a:endParaRPr lang="en-US" dirty="0"/>
          </a:p>
        </p:txBody>
      </p:sp>
      <p:pic>
        <p:nvPicPr>
          <p:cNvPr id="6" name="irc_mi" descr="http://mediad.publicbroadcasting.net/p/wuwm/files/styles/medium/public/201412/freeway.jpg">
            <a:hlinkClick r:id="rId3"/>
          </p:cNvPr>
          <p:cNvPicPr/>
          <p:nvPr/>
        </p:nvPicPr>
        <p:blipFill>
          <a:blip r:embed="rId4" cstate="print"/>
          <a:srcRect/>
          <a:stretch>
            <a:fillRect/>
          </a:stretch>
        </p:blipFill>
        <p:spPr bwMode="auto">
          <a:xfrm>
            <a:off x="5638800" y="3352800"/>
            <a:ext cx="3276600" cy="2514600"/>
          </a:xfrm>
          <a:prstGeom prst="rect">
            <a:avLst/>
          </a:prstGeom>
          <a:noFill/>
          <a:ln w="9525">
            <a:noFill/>
            <a:miter lim="800000"/>
            <a:headEnd/>
            <a:tailEnd/>
          </a:ln>
          <a:effectLst>
            <a:softEdge rad="12700"/>
          </a:effectLst>
        </p:spPr>
      </p:pic>
      <p:sp>
        <p:nvSpPr>
          <p:cNvPr id="2" name="TextBox 1"/>
          <p:cNvSpPr txBox="1"/>
          <p:nvPr/>
        </p:nvSpPr>
        <p:spPr>
          <a:xfrm>
            <a:off x="369570" y="3200400"/>
            <a:ext cx="5334000" cy="3139321"/>
          </a:xfrm>
          <a:prstGeom prst="rect">
            <a:avLst/>
          </a:prstGeom>
          <a:noFill/>
        </p:spPr>
        <p:txBody>
          <a:bodyPr wrap="square" rtlCol="0">
            <a:spAutoFit/>
          </a:bodyPr>
          <a:lstStyle/>
          <a:p>
            <a:pPr marL="342900" indent="-342900">
              <a:spcBef>
                <a:spcPts val="1800"/>
              </a:spcBef>
              <a:buClrTx/>
              <a:buFont typeface="Arial" panose="020B0604020202020204" pitchFamily="34" charset="0"/>
              <a:buChar char="•"/>
            </a:pPr>
            <a:r>
              <a:rPr lang="en-US" sz="2400" dirty="0"/>
              <a:t>Event requiring multi-division, inter- regional or statewide WisDOT response</a:t>
            </a:r>
          </a:p>
          <a:p>
            <a:pPr marL="342900" indent="-342900">
              <a:spcBef>
                <a:spcPts val="1800"/>
              </a:spcBef>
              <a:buClrTx/>
              <a:buFont typeface="Arial" panose="020B0604020202020204" pitchFamily="34" charset="0"/>
              <a:buChar char="•"/>
            </a:pPr>
            <a:r>
              <a:rPr lang="en-US" sz="2400" dirty="0"/>
              <a:t>Event is anticipated to last longer than one operational period</a:t>
            </a:r>
          </a:p>
          <a:p>
            <a:pPr marL="342900" indent="-342900">
              <a:spcBef>
                <a:spcPts val="1800"/>
              </a:spcBef>
              <a:buClrTx/>
              <a:buFont typeface="Arial" panose="020B0604020202020204" pitchFamily="34" charset="0"/>
              <a:buChar char="•"/>
            </a:pPr>
            <a:r>
              <a:rPr lang="en-US" sz="2400" dirty="0"/>
              <a:t>An Incident commander requests WisDOT involvement</a:t>
            </a:r>
          </a:p>
        </p:txBody>
      </p:sp>
    </p:spTree>
    <p:extLst>
      <p:ext uri="{BB962C8B-B14F-4D97-AF65-F5344CB8AC3E}">
        <p14:creationId xmlns:p14="http://schemas.microsoft.com/office/powerpoint/2010/main" val="1668735556"/>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25766"/>
            <a:ext cx="8763000" cy="533400"/>
          </a:xfrm>
        </p:spPr>
        <p:txBody>
          <a:bodyPr/>
          <a:lstStyle/>
          <a:p>
            <a:r>
              <a:rPr lang="en-US" dirty="0"/>
              <a:t>Learning Objectives</a:t>
            </a:r>
          </a:p>
        </p:txBody>
      </p:sp>
      <p:sp>
        <p:nvSpPr>
          <p:cNvPr id="5" name="Content Placeholder 4"/>
          <p:cNvSpPr>
            <a:spLocks noGrp="1"/>
          </p:cNvSpPr>
          <p:nvPr>
            <p:ph idx="1"/>
          </p:nvPr>
        </p:nvSpPr>
        <p:spPr>
          <a:xfrm>
            <a:off x="228600" y="762000"/>
            <a:ext cx="8610600" cy="5638800"/>
          </a:xfrm>
        </p:spPr>
        <p:txBody>
          <a:bodyPr/>
          <a:lstStyle/>
          <a:p>
            <a:pPr marL="0" lvl="0" indent="0">
              <a:spcBef>
                <a:spcPts val="600"/>
              </a:spcBef>
              <a:spcAft>
                <a:spcPts val="600"/>
              </a:spcAft>
              <a:buNone/>
            </a:pPr>
            <a:r>
              <a:rPr lang="en-US" sz="2400" dirty="0"/>
              <a:t>At the conclusion of this training, the RIMC will gain practical application and exposure to:</a:t>
            </a:r>
          </a:p>
          <a:p>
            <a:pPr>
              <a:spcBef>
                <a:spcPts val="600"/>
              </a:spcBef>
              <a:spcAft>
                <a:spcPts val="600"/>
              </a:spcAft>
              <a:buFont typeface="Calibri" pitchFamily="34" charset="0"/>
              <a:buChar char="•"/>
            </a:pPr>
            <a:r>
              <a:rPr lang="en-US" sz="2000" dirty="0"/>
              <a:t> Identifying</a:t>
            </a:r>
            <a:r>
              <a:rPr lang="en-US" sz="2000" dirty="0">
                <a:solidFill>
                  <a:srgbClr val="FF0000"/>
                </a:solidFill>
              </a:rPr>
              <a:t> </a:t>
            </a:r>
            <a:r>
              <a:rPr lang="en-US" sz="2000" dirty="0"/>
              <a:t>the 4 key components of a RIMC response: </a:t>
            </a:r>
          </a:p>
          <a:p>
            <a:pPr lvl="1">
              <a:spcBef>
                <a:spcPts val="600"/>
              </a:spcBef>
              <a:spcAft>
                <a:spcPts val="600"/>
              </a:spcAft>
            </a:pPr>
            <a:r>
              <a:rPr lang="en-US" sz="1800" dirty="0"/>
              <a:t>Evaluate/Assess</a:t>
            </a:r>
          </a:p>
          <a:p>
            <a:pPr lvl="1">
              <a:spcBef>
                <a:spcPts val="600"/>
              </a:spcBef>
              <a:spcAft>
                <a:spcPts val="600"/>
              </a:spcAft>
            </a:pPr>
            <a:r>
              <a:rPr lang="en-US" sz="1800" dirty="0"/>
              <a:t>Respond/Coordinate</a:t>
            </a:r>
          </a:p>
          <a:p>
            <a:pPr lvl="1">
              <a:spcBef>
                <a:spcPts val="600"/>
              </a:spcBef>
              <a:spcAft>
                <a:spcPts val="600"/>
              </a:spcAft>
            </a:pPr>
            <a:r>
              <a:rPr lang="en-US" sz="1800" dirty="0"/>
              <a:t>Communicate</a:t>
            </a:r>
          </a:p>
          <a:p>
            <a:pPr lvl="1">
              <a:spcBef>
                <a:spcPts val="600"/>
              </a:spcBef>
              <a:spcAft>
                <a:spcPts val="600"/>
              </a:spcAft>
            </a:pPr>
            <a:r>
              <a:rPr lang="en-US" sz="1800" dirty="0"/>
              <a:t>Document</a:t>
            </a:r>
          </a:p>
          <a:p>
            <a:pPr>
              <a:spcBef>
                <a:spcPts val="600"/>
              </a:spcBef>
              <a:spcAft>
                <a:spcPts val="600"/>
              </a:spcAft>
              <a:buFont typeface="Calibri" pitchFamily="34" charset="0"/>
              <a:buChar char="•"/>
            </a:pPr>
            <a:r>
              <a:rPr lang="en-US" sz="2000" dirty="0"/>
              <a:t>Understand the RIMC’s role in evaluating and sizing up different incident types and response strategies</a:t>
            </a:r>
          </a:p>
          <a:p>
            <a:pPr>
              <a:spcBef>
                <a:spcPts val="600"/>
              </a:spcBef>
              <a:spcAft>
                <a:spcPts val="600"/>
              </a:spcAft>
              <a:buFont typeface="Calibri" pitchFamily="34" charset="0"/>
              <a:buChar char="•"/>
            </a:pPr>
            <a:r>
              <a:rPr lang="en-US" sz="2000" dirty="0"/>
              <a:t>Understand the importance of communication for situational awareness and verification of significant incident types </a:t>
            </a:r>
          </a:p>
          <a:p>
            <a:pPr>
              <a:spcBef>
                <a:spcPts val="600"/>
              </a:spcBef>
              <a:spcAft>
                <a:spcPts val="600"/>
              </a:spcAft>
              <a:buFont typeface="Calibri" pitchFamily="34" charset="0"/>
              <a:buChar char="•"/>
            </a:pPr>
            <a:r>
              <a:rPr lang="en-US" sz="2000" dirty="0"/>
              <a:t>The importance of incident response documentation</a:t>
            </a:r>
          </a:p>
          <a:p>
            <a:pPr>
              <a:spcBef>
                <a:spcPts val="600"/>
              </a:spcBef>
              <a:spcAft>
                <a:spcPts val="600"/>
              </a:spcAft>
            </a:pPr>
            <a:endParaRPr lang="en-US" dirty="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609600"/>
          </a:xfrm>
        </p:spPr>
        <p:txBody>
          <a:bodyPr>
            <a:normAutofit/>
          </a:bodyPr>
          <a:lstStyle/>
          <a:p>
            <a:r>
              <a:rPr lang="en-US" dirty="0">
                <a:solidFill>
                  <a:schemeClr val="bg1"/>
                </a:solidFill>
              </a:rPr>
              <a:t>Emergency Event</a:t>
            </a:r>
            <a:endParaRPr lang="en-US" sz="3400" dirty="0">
              <a:solidFill>
                <a:schemeClr val="tx1"/>
              </a:solidFill>
            </a:endParaRPr>
          </a:p>
        </p:txBody>
      </p:sp>
      <p:sp>
        <p:nvSpPr>
          <p:cNvPr id="3" name="Content Placeholder 2"/>
          <p:cNvSpPr>
            <a:spLocks noGrp="1"/>
          </p:cNvSpPr>
          <p:nvPr>
            <p:ph idx="1"/>
          </p:nvPr>
        </p:nvSpPr>
        <p:spPr>
          <a:xfrm>
            <a:off x="381000" y="1219200"/>
            <a:ext cx="4953000" cy="4876800"/>
          </a:xfrm>
        </p:spPr>
        <p:txBody>
          <a:bodyPr/>
          <a:lstStyle/>
          <a:p>
            <a:pPr>
              <a:spcBef>
                <a:spcPts val="600"/>
              </a:spcBef>
              <a:spcAft>
                <a:spcPts val="600"/>
              </a:spcAft>
              <a:buNone/>
            </a:pPr>
            <a:r>
              <a:rPr lang="en-US" sz="2400" dirty="0"/>
              <a:t>Emergency Event response is required when: </a:t>
            </a:r>
          </a:p>
          <a:p>
            <a:pPr>
              <a:spcBef>
                <a:spcPts val="600"/>
              </a:spcBef>
              <a:spcAft>
                <a:spcPts val="600"/>
              </a:spcAft>
              <a:buFont typeface="Calibri" pitchFamily="34" charset="0"/>
              <a:buChar char="•"/>
            </a:pPr>
            <a:r>
              <a:rPr lang="en-US" sz="2000" dirty="0"/>
              <a:t>An exceptional event disrupts the normal flow of traffic on the Interstate system or state highway network</a:t>
            </a:r>
          </a:p>
          <a:p>
            <a:pPr>
              <a:spcBef>
                <a:spcPts val="600"/>
              </a:spcBef>
              <a:spcAft>
                <a:spcPts val="600"/>
              </a:spcAft>
              <a:buFont typeface="Calibri" pitchFamily="34" charset="0"/>
              <a:buChar char="•"/>
            </a:pPr>
            <a:r>
              <a:rPr lang="en-US" sz="2000" dirty="0"/>
              <a:t>An extreme response is necessary beyond normal daily operating procedures/ capabilities </a:t>
            </a:r>
          </a:p>
          <a:p>
            <a:pPr lvl="1" indent="-395288">
              <a:spcBef>
                <a:spcPts val="600"/>
              </a:spcBef>
              <a:spcAft>
                <a:spcPts val="600"/>
              </a:spcAft>
              <a:buNone/>
            </a:pPr>
            <a:r>
              <a:rPr lang="en-US" sz="2000" dirty="0"/>
              <a:t>OR</a:t>
            </a:r>
          </a:p>
          <a:p>
            <a:pPr>
              <a:spcBef>
                <a:spcPts val="600"/>
              </a:spcBef>
              <a:spcAft>
                <a:spcPts val="600"/>
              </a:spcAft>
              <a:buFont typeface="Calibri" pitchFamily="34" charset="0"/>
              <a:buChar char="•"/>
            </a:pPr>
            <a:r>
              <a:rPr lang="en-US" sz="2000" dirty="0"/>
              <a:t>An event disrupts normal operations/capabilities of a WisDOT business facility</a:t>
            </a:r>
          </a:p>
        </p:txBody>
      </p:sp>
      <p:pic>
        <p:nvPicPr>
          <p:cNvPr id="7" name="Picture 6" descr="Stranded  Snowed In Vehicles on Interstate.JPG"/>
          <p:cNvPicPr>
            <a:picLocks noChangeAspect="1"/>
          </p:cNvPicPr>
          <p:nvPr/>
        </p:nvPicPr>
        <p:blipFill>
          <a:blip r:embed="rId3" cstate="print"/>
          <a:srcRect l="5117" b="14948"/>
          <a:stretch>
            <a:fillRect/>
          </a:stretch>
        </p:blipFill>
        <p:spPr>
          <a:xfrm>
            <a:off x="5410200" y="838200"/>
            <a:ext cx="3657600" cy="2020332"/>
          </a:xfrm>
          <a:prstGeom prst="rect">
            <a:avLst/>
          </a:prstGeom>
          <a:ln>
            <a:noFill/>
          </a:ln>
          <a:effectLst>
            <a:softEdge rad="317500"/>
          </a:effectLst>
        </p:spPr>
      </p:pic>
      <p:sp>
        <p:nvSpPr>
          <p:cNvPr id="5" name="Shape 27"/>
          <p:cNvSpPr>
            <a:spLocks noChangeArrowheads="1"/>
          </p:cNvSpPr>
          <p:nvPr/>
        </p:nvSpPr>
        <p:spPr bwMode="auto">
          <a:xfrm>
            <a:off x="5410200" y="2819400"/>
            <a:ext cx="3733800" cy="2114190"/>
          </a:xfrm>
          <a:prstGeom prst="rect">
            <a:avLst/>
          </a:prstGeom>
          <a:blipFill dpi="0" rotWithShape="1">
            <a:blip r:embed="rId4" cstate="print"/>
            <a:srcRect/>
            <a:stretch>
              <a:fillRect/>
            </a:stretch>
          </a:blipFill>
          <a:ln w="28575">
            <a:solidFill>
              <a:schemeClr val="tx1"/>
            </a:solidFill>
            <a:miter lim="800000"/>
            <a:headEnd/>
            <a:tailEnd/>
          </a:ln>
          <a:effectLst>
            <a:softEdge rad="317500"/>
          </a:effectLst>
        </p:spPr>
        <p:txBody>
          <a:bodyPr/>
          <a:lstStyle/>
          <a:p>
            <a:endParaRPr lang="en-US" dirty="0"/>
          </a:p>
        </p:txBody>
      </p:sp>
      <p:pic>
        <p:nvPicPr>
          <p:cNvPr id="6" name="Picture 2"/>
          <p:cNvPicPr>
            <a:picLocks noChangeAspect="1" noChangeArrowheads="1"/>
          </p:cNvPicPr>
          <p:nvPr/>
        </p:nvPicPr>
        <p:blipFill>
          <a:blip r:embed="rId5" cstate="print"/>
          <a:srcRect/>
          <a:stretch>
            <a:fillRect/>
          </a:stretch>
        </p:blipFill>
        <p:spPr bwMode="auto">
          <a:xfrm>
            <a:off x="5289051" y="4648200"/>
            <a:ext cx="3702550" cy="1905000"/>
          </a:xfrm>
          <a:prstGeom prst="rect">
            <a:avLst/>
          </a:prstGeom>
          <a:noFill/>
          <a:ln w="9525">
            <a:noFill/>
            <a:miter lim="800000"/>
            <a:headEnd/>
            <a:tailEnd/>
          </a:ln>
          <a:effectLst>
            <a:softEdge rad="317500"/>
          </a:effec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533400"/>
          </a:xfrm>
        </p:spPr>
        <p:txBody>
          <a:bodyPr>
            <a:noAutofit/>
          </a:bodyPr>
          <a:lstStyle/>
          <a:p>
            <a:pPr algn="ctr"/>
            <a:r>
              <a:rPr lang="en-US" b="1" dirty="0"/>
              <a:t>Emergency Event Activation Response</a:t>
            </a:r>
          </a:p>
        </p:txBody>
      </p:sp>
      <p:sp>
        <p:nvSpPr>
          <p:cNvPr id="3" name="Content Placeholder 2"/>
          <p:cNvSpPr>
            <a:spLocks noGrp="1"/>
          </p:cNvSpPr>
          <p:nvPr>
            <p:ph idx="1"/>
          </p:nvPr>
        </p:nvSpPr>
        <p:spPr>
          <a:xfrm>
            <a:off x="381000" y="1189037"/>
            <a:ext cx="4731330" cy="4525963"/>
          </a:xfrm>
        </p:spPr>
        <p:txBody>
          <a:bodyPr>
            <a:noAutofit/>
          </a:bodyPr>
          <a:lstStyle/>
          <a:p>
            <a:pPr>
              <a:spcBef>
                <a:spcPts val="600"/>
              </a:spcBef>
              <a:buClrTx/>
            </a:pPr>
            <a:r>
              <a:rPr lang="en-US" sz="2400" dirty="0"/>
              <a:t>ICS based</a:t>
            </a:r>
          </a:p>
          <a:p>
            <a:pPr>
              <a:spcBef>
                <a:spcPts val="600"/>
              </a:spcBef>
              <a:buClrTx/>
            </a:pPr>
            <a:r>
              <a:rPr lang="en-US" sz="2400" dirty="0"/>
              <a:t>Cross-divisional</a:t>
            </a:r>
          </a:p>
          <a:p>
            <a:pPr>
              <a:spcBef>
                <a:spcPts val="600"/>
              </a:spcBef>
              <a:buClrTx/>
            </a:pPr>
            <a:r>
              <a:rPr lang="en-US" sz="2400" dirty="0"/>
              <a:t>Accountability through a continuous performance-based improvement process</a:t>
            </a:r>
          </a:p>
          <a:p>
            <a:pPr>
              <a:spcBef>
                <a:spcPts val="600"/>
              </a:spcBef>
              <a:buClrTx/>
            </a:pPr>
            <a:r>
              <a:rPr lang="en-US" sz="2400" dirty="0"/>
              <a:t>Redundant communication procedures</a:t>
            </a:r>
          </a:p>
          <a:p>
            <a:pPr>
              <a:spcBef>
                <a:spcPts val="600"/>
              </a:spcBef>
              <a:buClrTx/>
            </a:pPr>
            <a:r>
              <a:rPr lang="en-US" sz="2400" dirty="0"/>
              <a:t>Three general levels of Incident Command response: Local, Regional, Area/Statewide</a:t>
            </a:r>
          </a:p>
        </p:txBody>
      </p:sp>
      <p:pic>
        <p:nvPicPr>
          <p:cNvPr id="32770" name="Picture 2" descr="http://miltocwp1.dot.state.wi.us/ETO_Repository/images/i43fog%20crash.jpg"/>
          <p:cNvPicPr>
            <a:picLocks noChangeAspect="1" noChangeArrowheads="1"/>
          </p:cNvPicPr>
          <p:nvPr/>
        </p:nvPicPr>
        <p:blipFill>
          <a:blip r:embed="rId4" cstate="print"/>
          <a:srcRect/>
          <a:stretch>
            <a:fillRect/>
          </a:stretch>
        </p:blipFill>
        <p:spPr bwMode="auto">
          <a:xfrm>
            <a:off x="5486400" y="3457607"/>
            <a:ext cx="3248102" cy="2638393"/>
          </a:xfrm>
          <a:prstGeom prst="rect">
            <a:avLst/>
          </a:prstGeom>
          <a:noFill/>
        </p:spPr>
      </p:pic>
      <p:pic>
        <p:nvPicPr>
          <p:cNvPr id="5" name="Bucheye-2007-02-06.wmv">
            <a:hlinkClick r:id="" action="ppaction://media"/>
          </p:cNvPr>
          <p:cNvPicPr>
            <a:picLocks noRot="1" noChangeAspect="1" noChangeArrowheads="1"/>
          </p:cNvPicPr>
          <p:nvPr>
            <a:videoFile r:link="rId1"/>
          </p:nvPr>
        </p:nvPicPr>
        <p:blipFill rotWithShape="1">
          <a:blip r:embed="rId5" cstate="print"/>
          <a:srcRect l="1754" t="13158"/>
          <a:stretch/>
        </p:blipFill>
        <p:spPr bwMode="auto">
          <a:xfrm>
            <a:off x="5112330" y="914400"/>
            <a:ext cx="3879270" cy="2286000"/>
          </a:xfrm>
          <a:prstGeom prst="rect">
            <a:avLst/>
          </a:prstGeom>
          <a:noFill/>
        </p:spPr>
      </p:pic>
    </p:spTree>
    <p:extLst>
      <p:ext uri="{BB962C8B-B14F-4D97-AF65-F5344CB8AC3E}">
        <p14:creationId xmlns:p14="http://schemas.microsoft.com/office/powerpoint/2010/main" val="2724662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a:xfrm>
            <a:off x="1676400" y="76200"/>
            <a:ext cx="5562600" cy="2895600"/>
          </a:xfrm>
        </p:spPr>
        <p:txBody>
          <a:bodyPr>
            <a:normAutofit/>
          </a:bodyPr>
          <a:lstStyle/>
          <a:p>
            <a:pPr eaLnBrk="1" hangingPunct="1"/>
            <a:r>
              <a:rPr lang="en-US" sz="3600" b="1" dirty="0">
                <a:solidFill>
                  <a:srgbClr val="002060"/>
                </a:solidFill>
              </a:rPr>
              <a:t> </a:t>
            </a:r>
            <a:r>
              <a:rPr lang="en-US" sz="3600" b="1" dirty="0">
                <a:solidFill>
                  <a:schemeClr val="bg1"/>
                </a:solidFill>
              </a:rPr>
              <a:t>Wisconsin’s  </a:t>
            </a:r>
            <a:br>
              <a:rPr lang="en-US" sz="3600" b="1" dirty="0">
                <a:solidFill>
                  <a:srgbClr val="002060"/>
                </a:solidFill>
              </a:rPr>
            </a:br>
            <a:r>
              <a:rPr lang="en-US" sz="3600" b="1" dirty="0">
                <a:solidFill>
                  <a:srgbClr val="002060"/>
                </a:solidFill>
              </a:rPr>
              <a:t>Traffic Incident </a:t>
            </a:r>
            <a:br>
              <a:rPr lang="en-US" sz="3600" b="1" dirty="0">
                <a:solidFill>
                  <a:srgbClr val="002060"/>
                </a:solidFill>
              </a:rPr>
            </a:br>
            <a:r>
              <a:rPr lang="en-US" sz="3600" b="1" dirty="0">
                <a:solidFill>
                  <a:srgbClr val="002060"/>
                </a:solidFill>
              </a:rPr>
              <a:t>Management Enhancement</a:t>
            </a:r>
            <a:br>
              <a:rPr lang="en-US" sz="3600" b="1" dirty="0">
                <a:solidFill>
                  <a:srgbClr val="002060"/>
                </a:solidFill>
              </a:rPr>
            </a:br>
            <a:r>
              <a:rPr lang="en-US" sz="3600" b="1" dirty="0">
                <a:solidFill>
                  <a:srgbClr val="002060"/>
                </a:solidFill>
              </a:rPr>
              <a:t>(TIME) Program</a:t>
            </a:r>
          </a:p>
        </p:txBody>
      </p:sp>
      <p:pic>
        <p:nvPicPr>
          <p:cNvPr id="7" name="Picture 4" descr="Picture 015"/>
          <p:cNvPicPr>
            <a:picLocks noChangeAspect="1" noChangeArrowheads="1"/>
          </p:cNvPicPr>
          <p:nvPr/>
        </p:nvPicPr>
        <p:blipFill>
          <a:blip r:embed="rId3" cstate="print"/>
          <a:srcRect/>
          <a:stretch>
            <a:fillRect/>
          </a:stretch>
        </p:blipFill>
        <p:spPr bwMode="auto">
          <a:xfrm>
            <a:off x="1574800" y="2135088"/>
            <a:ext cx="5892800" cy="4419600"/>
          </a:xfrm>
          <a:prstGeom prst="rect">
            <a:avLst/>
          </a:prstGeom>
          <a:noFill/>
          <a:ln w="9525">
            <a:noFill/>
            <a:miter lim="800000"/>
            <a:headEnd/>
            <a:tailEnd/>
          </a:ln>
          <a:effectLst>
            <a:softEdge rad="317500"/>
          </a:effectLst>
        </p:spPr>
      </p:pic>
      <p:sp>
        <p:nvSpPr>
          <p:cNvPr id="9" name="TextBox 8"/>
          <p:cNvSpPr txBox="1"/>
          <p:nvPr/>
        </p:nvSpPr>
        <p:spPr>
          <a:xfrm>
            <a:off x="6019800" y="6400800"/>
            <a:ext cx="2895600" cy="307777"/>
          </a:xfrm>
          <a:prstGeom prst="rect">
            <a:avLst/>
          </a:prstGeom>
          <a:noFill/>
        </p:spPr>
        <p:txBody>
          <a:bodyPr wrap="square" rtlCol="0">
            <a:spAutoFit/>
          </a:bodyPr>
          <a:lstStyle/>
          <a:p>
            <a:pPr algn="r"/>
            <a:r>
              <a:rPr lang="en-US" sz="1400" dirty="0">
                <a:latin typeface="+mn-lt"/>
              </a:rPr>
              <a:t>National TIM Responder Training</a:t>
            </a:r>
          </a:p>
        </p:txBody>
      </p:sp>
    </p:spTree>
    <p:extLst>
      <p:ext uri="{BB962C8B-B14F-4D97-AF65-F5344CB8AC3E}">
        <p14:creationId xmlns:p14="http://schemas.microsoft.com/office/powerpoint/2010/main" val="1410049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
            <a:ext cx="8001000" cy="831834"/>
          </a:xfrm>
        </p:spPr>
        <p:txBody>
          <a:bodyPr/>
          <a:lstStyle/>
          <a:p>
            <a:pPr algn="ctr"/>
            <a:r>
              <a:rPr lang="en-US" b="1" dirty="0"/>
              <a:t>What is the TIME program?</a:t>
            </a:r>
          </a:p>
        </p:txBody>
      </p:sp>
      <p:pic>
        <p:nvPicPr>
          <p:cNvPr id="2" name="Picture 1"/>
          <p:cNvPicPr>
            <a:picLocks noChangeAspect="1"/>
          </p:cNvPicPr>
          <p:nvPr/>
        </p:nvPicPr>
        <p:blipFill>
          <a:blip r:embed="rId3"/>
          <a:stretch>
            <a:fillRect/>
          </a:stretch>
        </p:blipFill>
        <p:spPr>
          <a:xfrm>
            <a:off x="1124252" y="1524000"/>
            <a:ext cx="5114338" cy="3744948"/>
          </a:xfrm>
          <a:prstGeom prst="rect">
            <a:avLst/>
          </a:prstGeom>
        </p:spPr>
      </p:pic>
      <p:sp>
        <p:nvSpPr>
          <p:cNvPr id="8" name="Oval 7"/>
          <p:cNvSpPr/>
          <p:nvPr/>
        </p:nvSpPr>
        <p:spPr>
          <a:xfrm>
            <a:off x="1082762" y="1622662"/>
            <a:ext cx="2985739" cy="3547624"/>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5"/>
          <p:cNvSpPr>
            <a:spLocks noGrp="1"/>
          </p:cNvSpPr>
          <p:nvPr>
            <p:ph idx="1"/>
          </p:nvPr>
        </p:nvSpPr>
        <p:spPr>
          <a:xfrm>
            <a:off x="6317853" y="2514600"/>
            <a:ext cx="2470547" cy="1926431"/>
          </a:xfrm>
        </p:spPr>
        <p:txBody>
          <a:bodyPr>
            <a:normAutofit fontScale="70000" lnSpcReduction="20000"/>
          </a:bodyPr>
          <a:lstStyle/>
          <a:p>
            <a:pPr marL="0" indent="0" algn="ctr">
              <a:buNone/>
            </a:pPr>
            <a:r>
              <a:rPr lang="en-US" dirty="0"/>
              <a:t>Management of high frequency-high risk “incidents” that impact our transportation system.</a:t>
            </a:r>
          </a:p>
        </p:txBody>
      </p:sp>
    </p:spTree>
    <p:extLst>
      <p:ext uri="{BB962C8B-B14F-4D97-AF65-F5344CB8AC3E}">
        <p14:creationId xmlns:p14="http://schemas.microsoft.com/office/powerpoint/2010/main" val="3384677482"/>
      </p:ext>
    </p:extLst>
  </p:cSld>
  <p:clrMapOvr>
    <a:masterClrMapping/>
  </p:clrMapOvr>
  <mc:AlternateContent xmlns:mc="http://schemas.openxmlformats.org/markup-compatibility/2006" xmlns:p14="http://schemas.microsoft.com/office/powerpoint/2010/main">
    <mc:Choice Requires="p14">
      <p:transition spd="med" advClick="0" advTm="7000">
        <p14:doors dir="vert"/>
      </p:transition>
    </mc:Choice>
    <mc:Fallback xmlns="">
      <p:transition spd="med" advClick="0"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4549" y="0"/>
            <a:ext cx="8001000" cy="994172"/>
          </a:xfrm>
        </p:spPr>
        <p:txBody>
          <a:bodyPr/>
          <a:lstStyle/>
          <a:p>
            <a:pPr algn="ctr"/>
            <a:r>
              <a:rPr lang="en-US" b="1" dirty="0"/>
              <a:t>What is an Incident?</a:t>
            </a:r>
          </a:p>
        </p:txBody>
      </p:sp>
      <p:sp>
        <p:nvSpPr>
          <p:cNvPr id="8" name="TextBox 7"/>
          <p:cNvSpPr txBox="1"/>
          <p:nvPr/>
        </p:nvSpPr>
        <p:spPr>
          <a:xfrm>
            <a:off x="914400" y="2514600"/>
            <a:ext cx="7529861" cy="1338828"/>
          </a:xfrm>
          <a:prstGeom prst="rect">
            <a:avLst/>
          </a:prstGeom>
          <a:noFill/>
        </p:spPr>
        <p:txBody>
          <a:bodyPr wrap="square" rtlCol="0">
            <a:spAutoFit/>
          </a:bodyPr>
          <a:lstStyle/>
          <a:p>
            <a:pPr algn="ctr"/>
            <a:r>
              <a:rPr lang="en-US" sz="2700" dirty="0"/>
              <a:t>“Any non-recurring incident that causes a reduction of roadway capacity or an abnormal increase in demand."</a:t>
            </a:r>
          </a:p>
        </p:txBody>
      </p:sp>
    </p:spTree>
    <p:extLst>
      <p:ext uri="{BB962C8B-B14F-4D97-AF65-F5344CB8AC3E}">
        <p14:creationId xmlns:p14="http://schemas.microsoft.com/office/powerpoint/2010/main" val="3764841610"/>
      </p:ext>
    </p:extLst>
  </p:cSld>
  <p:clrMapOvr>
    <a:masterClrMapping/>
  </p:clrMapOvr>
  <mc:AlternateContent xmlns:mc="http://schemas.openxmlformats.org/markup-compatibility/2006" xmlns:p14="http://schemas.microsoft.com/office/powerpoint/2010/main">
    <mc:Choice Requires="p14">
      <p:transition spd="med" advClick="0" advTm="7000">
        <p14:doors dir="vert"/>
      </p:transition>
    </mc:Choice>
    <mc:Fallback xmlns="">
      <p:transition spd="med" advClick="0"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5766"/>
            <a:ext cx="8534400" cy="533400"/>
          </a:xfrm>
        </p:spPr>
        <p:txBody>
          <a:bodyPr/>
          <a:lstStyle/>
          <a:p>
            <a:pPr algn="ctr"/>
            <a:r>
              <a:rPr lang="en-US" dirty="0"/>
              <a:t>Wisconsin TIME Program</a:t>
            </a:r>
          </a:p>
        </p:txBody>
      </p:sp>
      <p:sp>
        <p:nvSpPr>
          <p:cNvPr id="3" name="Content Placeholder 2"/>
          <p:cNvSpPr>
            <a:spLocks noGrp="1"/>
          </p:cNvSpPr>
          <p:nvPr>
            <p:ph idx="1"/>
          </p:nvPr>
        </p:nvSpPr>
        <p:spPr>
          <a:xfrm>
            <a:off x="228600" y="1143000"/>
            <a:ext cx="8686800" cy="5181600"/>
          </a:xfrm>
        </p:spPr>
        <p:txBody>
          <a:bodyPr/>
          <a:lstStyle/>
          <a:p>
            <a:pPr>
              <a:buClrTx/>
            </a:pPr>
            <a:r>
              <a:rPr lang="en-US" sz="2400" b="1" dirty="0"/>
              <a:t>What is TIME?</a:t>
            </a:r>
          </a:p>
          <a:p>
            <a:pPr lvl="1">
              <a:buClrTx/>
              <a:buFont typeface="Symbol" pitchFamily="18" charset="2"/>
              <a:buChar char="-"/>
            </a:pPr>
            <a:r>
              <a:rPr lang="en-US" sz="2000" dirty="0"/>
              <a:t>Comprehensive multi-agency, multi-discipline program enacted by WisDOT</a:t>
            </a:r>
          </a:p>
          <a:p>
            <a:pPr>
              <a:buClrTx/>
            </a:pPr>
            <a:r>
              <a:rPr lang="en-US" sz="2400" b="1" dirty="0"/>
              <a:t>What is the Purpose of TIME</a:t>
            </a:r>
          </a:p>
          <a:p>
            <a:pPr lvl="1">
              <a:buClrTx/>
              <a:buFont typeface="Symbol" pitchFamily="18" charset="2"/>
              <a:buChar char="-"/>
            </a:pPr>
            <a:r>
              <a:rPr lang="en-US" sz="2000" dirty="0"/>
              <a:t>Effectively and efficiently manage the response to traffic incidents to improve responder and motorist safety </a:t>
            </a:r>
          </a:p>
          <a:p>
            <a:pPr lvl="1">
              <a:buClrTx/>
              <a:buFont typeface="Symbol" pitchFamily="18" charset="2"/>
              <a:buChar char="-"/>
            </a:pPr>
            <a:r>
              <a:rPr lang="en-US" sz="2000" dirty="0"/>
              <a:t>Minimize traffic and community impacts</a:t>
            </a:r>
          </a:p>
          <a:p>
            <a:pPr lvl="1"/>
            <a:endParaRPr lang="en-US" sz="2800" dirty="0"/>
          </a:p>
          <a:p>
            <a:endParaRPr lang="en-US" dirty="0"/>
          </a:p>
          <a:p>
            <a:endParaRPr lang="en-US" dirty="0"/>
          </a:p>
        </p:txBody>
      </p:sp>
      <p:pic>
        <p:nvPicPr>
          <p:cNvPr id="4" name="Picture 3" descr="TIME Logo Blue - 012408.jpg"/>
          <p:cNvPicPr>
            <a:picLocks noChangeAspect="1"/>
          </p:cNvPicPr>
          <p:nvPr/>
        </p:nvPicPr>
        <p:blipFill>
          <a:blip r:embed="rId3" cstate="print"/>
          <a:stretch>
            <a:fillRect/>
          </a:stretch>
        </p:blipFill>
        <p:spPr>
          <a:xfrm>
            <a:off x="1203960" y="3590544"/>
            <a:ext cx="6736080" cy="2810256"/>
          </a:xfrm>
          <a:prstGeom prst="rect">
            <a:avLst/>
          </a:prstGeom>
        </p:spPr>
      </p:pic>
    </p:spTree>
    <p:extLst>
      <p:ext uri="{BB962C8B-B14F-4D97-AF65-F5344CB8AC3E}">
        <p14:creationId xmlns:p14="http://schemas.microsoft.com/office/powerpoint/2010/main" val="119564134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52688" cy="533400"/>
          </a:xfrm>
        </p:spPr>
        <p:txBody>
          <a:bodyPr>
            <a:normAutofit fontScale="90000"/>
          </a:bodyPr>
          <a:lstStyle/>
          <a:p>
            <a:pPr algn="ctr"/>
            <a:r>
              <a:rPr lang="en-US" sz="2700" dirty="0"/>
              <a:t>Traffic Incident Management Enhancement (TIME) Program</a:t>
            </a:r>
            <a:br>
              <a:rPr lang="en-US" sz="2700" dirty="0"/>
            </a:br>
            <a:br>
              <a:rPr lang="en-US" sz="2400" dirty="0">
                <a:solidFill>
                  <a:schemeClr val="tx1"/>
                </a:solidFill>
              </a:rPr>
            </a:br>
            <a:endParaRPr lang="en-US" sz="2400" dirty="0">
              <a:solidFill>
                <a:schemeClr val="tx1"/>
              </a:solidFill>
            </a:endParaRPr>
          </a:p>
        </p:txBody>
      </p:sp>
      <p:sp>
        <p:nvSpPr>
          <p:cNvPr id="3" name="Content Placeholder 2"/>
          <p:cNvSpPr>
            <a:spLocks noGrp="1"/>
          </p:cNvSpPr>
          <p:nvPr>
            <p:ph idx="1"/>
          </p:nvPr>
        </p:nvSpPr>
        <p:spPr>
          <a:xfrm>
            <a:off x="381000" y="1143000"/>
            <a:ext cx="8534400" cy="5029200"/>
          </a:xfrm>
        </p:spPr>
        <p:txBody>
          <a:bodyPr>
            <a:normAutofit fontScale="85000" lnSpcReduction="10000"/>
          </a:bodyPr>
          <a:lstStyle/>
          <a:p>
            <a:pPr>
              <a:spcBef>
                <a:spcPts val="600"/>
              </a:spcBef>
              <a:spcAft>
                <a:spcPts val="600"/>
              </a:spcAft>
              <a:buClrTx/>
            </a:pPr>
            <a:r>
              <a:rPr lang="en-US" sz="2800" dirty="0"/>
              <a:t>TIME meetings are intended to provide public safety and transportation partners a regular forum for discussing TIM-related issues. </a:t>
            </a:r>
          </a:p>
          <a:p>
            <a:pPr>
              <a:spcBef>
                <a:spcPts val="600"/>
              </a:spcBef>
              <a:spcAft>
                <a:spcPts val="600"/>
              </a:spcAft>
              <a:buClrTx/>
            </a:pPr>
            <a:r>
              <a:rPr lang="en-US" sz="2800" dirty="0"/>
              <a:t>TIME meetings are conducted in each of the five WisDOT Regions to facilitate discussion, build relationships and promote a consistent program statewide.</a:t>
            </a:r>
          </a:p>
          <a:p>
            <a:pPr>
              <a:spcBef>
                <a:spcPts val="600"/>
              </a:spcBef>
              <a:spcAft>
                <a:spcPts val="600"/>
              </a:spcAft>
              <a:buClrTx/>
            </a:pPr>
            <a:r>
              <a:rPr lang="en-US" sz="2800" dirty="0"/>
              <a:t>Typical meeting topics </a:t>
            </a:r>
          </a:p>
          <a:p>
            <a:pPr lvl="1">
              <a:spcBef>
                <a:spcPts val="600"/>
              </a:spcBef>
              <a:buClrTx/>
            </a:pPr>
            <a:r>
              <a:rPr lang="en-US" sz="2600" dirty="0"/>
              <a:t>TIME Program initiatives </a:t>
            </a:r>
          </a:p>
          <a:p>
            <a:pPr lvl="1">
              <a:spcBef>
                <a:spcPts val="600"/>
              </a:spcBef>
              <a:buClrTx/>
            </a:pPr>
            <a:r>
              <a:rPr lang="en-US" sz="2600" dirty="0"/>
              <a:t>Special events/construction updates </a:t>
            </a:r>
          </a:p>
          <a:p>
            <a:pPr lvl="1">
              <a:spcBef>
                <a:spcPts val="600"/>
              </a:spcBef>
              <a:buClrTx/>
            </a:pPr>
            <a:r>
              <a:rPr lang="en-US" sz="2600" dirty="0"/>
              <a:t>Incident debriefings </a:t>
            </a:r>
          </a:p>
          <a:p>
            <a:pPr lvl="1">
              <a:spcBef>
                <a:spcPts val="600"/>
              </a:spcBef>
              <a:buClrTx/>
            </a:pPr>
            <a:r>
              <a:rPr lang="en-US" sz="2600" dirty="0"/>
              <a:t>Practical applications of  </a:t>
            </a:r>
            <a:r>
              <a:rPr lang="en-US" sz="2600" dirty="0" err="1"/>
              <a:t>WisDOT’s</a:t>
            </a:r>
            <a:r>
              <a:rPr lang="en-US" sz="2600" dirty="0"/>
              <a:t> Emergency Traffic Control and Scene Management Guidelines: Good Practice or Lesson Learned </a:t>
            </a:r>
          </a:p>
          <a:p>
            <a:pPr lvl="1">
              <a:spcBef>
                <a:spcPts val="600"/>
              </a:spcBef>
              <a:buClrTx/>
            </a:pPr>
            <a:r>
              <a:rPr lang="en-US" sz="2600" dirty="0"/>
              <a:t>What’s new in Traffic Incident Management? </a:t>
            </a:r>
          </a:p>
          <a:p>
            <a:endParaRPr lang="en-US" sz="2600" dirty="0"/>
          </a:p>
        </p:txBody>
      </p:sp>
    </p:spTree>
    <p:extLst>
      <p:ext uri="{BB962C8B-B14F-4D97-AF65-F5344CB8AC3E}">
        <p14:creationId xmlns:p14="http://schemas.microsoft.com/office/powerpoint/2010/main" val="200918652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609600"/>
          </a:xfrm>
        </p:spPr>
        <p:txBody>
          <a:bodyPr>
            <a:normAutofit fontScale="90000"/>
          </a:bodyPr>
          <a:lstStyle/>
          <a:p>
            <a:pPr algn="ctr"/>
            <a:r>
              <a:rPr lang="en-US" sz="3300" dirty="0"/>
              <a:t>Overview: RDO/RIMC/Operational Supervisor Roles</a:t>
            </a:r>
            <a:br>
              <a:rPr lang="en-US" sz="3300" b="1" dirty="0">
                <a:solidFill>
                  <a:schemeClr val="bg1"/>
                </a:solidFill>
              </a:rPr>
            </a:br>
            <a:endParaRPr lang="en-US" sz="4000" b="1" dirty="0">
              <a:solidFill>
                <a:schemeClr val="tx1"/>
              </a:solidFill>
            </a:endParaRPr>
          </a:p>
        </p:txBody>
      </p:sp>
      <p:sp>
        <p:nvSpPr>
          <p:cNvPr id="4" name="Content Placeholder 3"/>
          <p:cNvSpPr>
            <a:spLocks noGrp="1"/>
          </p:cNvSpPr>
          <p:nvPr>
            <p:ph idx="1"/>
          </p:nvPr>
        </p:nvSpPr>
        <p:spPr>
          <a:xfrm>
            <a:off x="381000" y="1143000"/>
            <a:ext cx="5334000" cy="5181601"/>
          </a:xfrm>
        </p:spPr>
        <p:txBody>
          <a:bodyPr>
            <a:normAutofit/>
          </a:bodyPr>
          <a:lstStyle/>
          <a:p>
            <a:pPr>
              <a:spcBef>
                <a:spcPts val="600"/>
              </a:spcBef>
              <a:buClrTx/>
              <a:defRPr/>
            </a:pPr>
            <a:r>
              <a:rPr lang="en-US" sz="2000" dirty="0"/>
              <a:t>RDOs serve as the on-call DTSD management point of contact for each region and supervise, advise and support the on-call RIMC</a:t>
            </a:r>
          </a:p>
          <a:p>
            <a:pPr lvl="1">
              <a:spcBef>
                <a:spcPts val="0"/>
              </a:spcBef>
              <a:spcAft>
                <a:spcPts val="600"/>
              </a:spcAft>
              <a:buClrTx/>
              <a:buFont typeface="Symbol" pitchFamily="18" charset="2"/>
              <a:buChar char="-"/>
              <a:defRPr/>
            </a:pPr>
            <a:r>
              <a:rPr lang="en-US" sz="1800" dirty="0"/>
              <a:t>Regional Duty Officer position staffed by: Regional Directors and Section Chiefs</a:t>
            </a:r>
          </a:p>
          <a:p>
            <a:pPr>
              <a:spcBef>
                <a:spcPts val="0"/>
              </a:spcBef>
              <a:spcAft>
                <a:spcPts val="400"/>
              </a:spcAft>
              <a:buClrTx/>
            </a:pPr>
            <a:r>
              <a:rPr lang="en-US" sz="2000" dirty="0"/>
              <a:t>RIMCs serve as WisDOT’s initial responder and agency representative involving incidents on the state highway network, from beginning to end</a:t>
            </a:r>
          </a:p>
          <a:p>
            <a:pPr lvl="1">
              <a:spcBef>
                <a:spcPts val="0"/>
              </a:spcBef>
              <a:spcAft>
                <a:spcPts val="600"/>
              </a:spcAft>
              <a:buClrTx/>
              <a:buFont typeface="Symbol" pitchFamily="18" charset="2"/>
              <a:buChar char="-"/>
            </a:pPr>
            <a:r>
              <a:rPr lang="en-US" sz="1800" dirty="0"/>
              <a:t>RIMCs position is staffed by: maintenance, traffic and bridge personnel</a:t>
            </a:r>
          </a:p>
          <a:p>
            <a:pPr>
              <a:spcBef>
                <a:spcPts val="0"/>
              </a:spcBef>
              <a:spcAft>
                <a:spcPts val="400"/>
              </a:spcAft>
              <a:buClrTx/>
              <a:defRPr/>
            </a:pPr>
            <a:r>
              <a:rPr lang="en-US" sz="2000" dirty="0"/>
              <a:t>Operational Supervisor provide backup and perform on-call duties on behalf of the RDO and review, debrief and approve the RIMC </a:t>
            </a:r>
            <a:r>
              <a:rPr lang="en-US" sz="2000" dirty="0" err="1"/>
              <a:t>eLogs</a:t>
            </a:r>
            <a:endParaRPr lang="en-US" sz="2000" dirty="0"/>
          </a:p>
          <a:p>
            <a:pPr>
              <a:spcBef>
                <a:spcPts val="600"/>
              </a:spcBef>
              <a:buClrTx/>
            </a:pPr>
            <a:endParaRPr lang="en-US" sz="2400" dirty="0"/>
          </a:p>
          <a:p>
            <a:pPr>
              <a:spcBef>
                <a:spcPts val="600"/>
              </a:spcBef>
              <a:buNone/>
            </a:pPr>
            <a:endParaRPr lang="en-US" sz="2400" dirty="0"/>
          </a:p>
          <a:p>
            <a:pPr>
              <a:buNone/>
            </a:pPr>
            <a:endParaRPr lang="en-US" sz="2400" dirty="0"/>
          </a:p>
          <a:p>
            <a:pPr>
              <a:buNone/>
            </a:pPr>
            <a:endParaRPr lang="en-US" sz="2400" dirty="0"/>
          </a:p>
        </p:txBody>
      </p:sp>
      <p:pic>
        <p:nvPicPr>
          <p:cNvPr id="6" name="Picture 5" descr="RIMC Male Vest copy.png"/>
          <p:cNvPicPr>
            <a:picLocks noChangeAspect="1"/>
          </p:cNvPicPr>
          <p:nvPr/>
        </p:nvPicPr>
        <p:blipFill>
          <a:blip r:embed="rId3" cstate="print"/>
          <a:srcRect b="28953"/>
          <a:stretch>
            <a:fillRect/>
          </a:stretch>
        </p:blipFill>
        <p:spPr>
          <a:xfrm>
            <a:off x="6172200" y="3886200"/>
            <a:ext cx="2743198" cy="2700844"/>
          </a:xfrm>
          <a:prstGeom prst="rect">
            <a:avLst/>
          </a:prstGeom>
        </p:spPr>
      </p:pic>
      <p:pic>
        <p:nvPicPr>
          <p:cNvPr id="5" name="Picture 4" descr="RDO copy.png"/>
          <p:cNvPicPr>
            <a:picLocks noChangeAspect="1"/>
          </p:cNvPicPr>
          <p:nvPr/>
        </p:nvPicPr>
        <p:blipFill>
          <a:blip r:embed="rId4" cstate="print"/>
          <a:stretch>
            <a:fillRect/>
          </a:stretch>
        </p:blipFill>
        <p:spPr>
          <a:xfrm>
            <a:off x="6324600" y="838200"/>
            <a:ext cx="2194560" cy="2743202"/>
          </a:xfrm>
          <a:prstGeom prst="rect">
            <a:avLst/>
          </a:prstGeom>
        </p:spPr>
      </p:pic>
    </p:spTree>
    <p:extLst>
      <p:ext uri="{BB962C8B-B14F-4D97-AF65-F5344CB8AC3E}">
        <p14:creationId xmlns:p14="http://schemas.microsoft.com/office/powerpoint/2010/main" val="893855826"/>
      </p:ext>
    </p:extLst>
  </p:cSld>
  <p:clrMapOvr>
    <a:masterClrMapping/>
  </p:clrMapOvr>
  <p:transition spd="slow">
    <p:wheel spokes="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wisdot logo original.png"/>
          <p:cNvPicPr>
            <a:picLocks noChangeAspect="1"/>
          </p:cNvPicPr>
          <p:nvPr/>
        </p:nvPicPr>
        <p:blipFill>
          <a:blip r:embed="rId3" cstate="print"/>
          <a:stretch>
            <a:fillRect/>
          </a:stretch>
        </p:blipFill>
        <p:spPr>
          <a:xfrm>
            <a:off x="6629400" y="3200400"/>
            <a:ext cx="2057400" cy="2057400"/>
          </a:xfrm>
          <a:prstGeom prst="rect">
            <a:avLst/>
          </a:prstGeom>
        </p:spPr>
      </p:pic>
      <p:sp>
        <p:nvSpPr>
          <p:cNvPr id="2" name="Title 1"/>
          <p:cNvSpPr>
            <a:spLocks noGrp="1"/>
          </p:cNvSpPr>
          <p:nvPr>
            <p:ph type="title"/>
          </p:nvPr>
        </p:nvSpPr>
        <p:spPr>
          <a:xfrm>
            <a:off x="457200" y="152400"/>
            <a:ext cx="8229600" cy="685800"/>
          </a:xfrm>
        </p:spPr>
        <p:txBody>
          <a:bodyPr>
            <a:normAutofit/>
          </a:bodyPr>
          <a:lstStyle/>
          <a:p>
            <a:r>
              <a:rPr lang="en-US" dirty="0">
                <a:solidFill>
                  <a:schemeClr val="bg1"/>
                </a:solidFill>
              </a:rPr>
              <a:t>Regional Duty Officer (RDO)</a:t>
            </a:r>
          </a:p>
        </p:txBody>
      </p:sp>
      <p:sp>
        <p:nvSpPr>
          <p:cNvPr id="4" name="Content Placeholder 3"/>
          <p:cNvSpPr>
            <a:spLocks noGrp="1"/>
          </p:cNvSpPr>
          <p:nvPr>
            <p:ph idx="1"/>
          </p:nvPr>
        </p:nvSpPr>
        <p:spPr>
          <a:xfrm>
            <a:off x="304800" y="1371600"/>
            <a:ext cx="8534400" cy="2667000"/>
          </a:xfrm>
        </p:spPr>
        <p:txBody>
          <a:bodyPr>
            <a:normAutofit/>
          </a:bodyPr>
          <a:lstStyle/>
          <a:p>
            <a:pPr>
              <a:lnSpc>
                <a:spcPct val="90000"/>
              </a:lnSpc>
              <a:spcBef>
                <a:spcPts val="600"/>
              </a:spcBef>
              <a:spcAft>
                <a:spcPts val="600"/>
              </a:spcAft>
              <a:buNone/>
            </a:pPr>
            <a:r>
              <a:rPr lang="en-US" sz="2400" u="sng" dirty="0"/>
              <a:t>RDO’s Role and Responsibilities are</a:t>
            </a:r>
            <a:r>
              <a:rPr lang="en-US" sz="2400" dirty="0"/>
              <a:t>:</a:t>
            </a:r>
          </a:p>
          <a:p>
            <a:pPr>
              <a:spcBef>
                <a:spcPts val="600"/>
              </a:spcBef>
              <a:spcAft>
                <a:spcPts val="600"/>
              </a:spcAft>
              <a:buFont typeface="Calibri" pitchFamily="34" charset="0"/>
              <a:buChar char="•"/>
              <a:defRPr/>
            </a:pPr>
            <a:r>
              <a:rPr lang="en-US" sz="2000" dirty="0"/>
              <a:t>To serve as the on-call DTSD management point of contact for each region</a:t>
            </a:r>
          </a:p>
          <a:p>
            <a:pPr>
              <a:spcBef>
                <a:spcPts val="600"/>
              </a:spcBef>
              <a:spcAft>
                <a:spcPts val="600"/>
              </a:spcAft>
              <a:buFont typeface="Calibri" pitchFamily="34" charset="0"/>
              <a:buChar char="•"/>
              <a:defRPr/>
            </a:pPr>
            <a:r>
              <a:rPr lang="en-US" sz="2000" dirty="0"/>
              <a:t>To supervise, advise and support the on-call RIMC</a:t>
            </a:r>
          </a:p>
          <a:p>
            <a:pPr>
              <a:buNone/>
            </a:pPr>
            <a:endParaRPr lang="en-US" sz="2400" dirty="0"/>
          </a:p>
          <a:p>
            <a:pPr>
              <a:buNone/>
            </a:pPr>
            <a:endParaRPr lang="en-US" sz="4400" dirty="0"/>
          </a:p>
          <a:p>
            <a:pPr lvl="1"/>
            <a:endParaRPr lang="en-US" dirty="0"/>
          </a:p>
          <a:p>
            <a:pPr lvl="1"/>
            <a:endParaRPr lang="en-US" dirty="0"/>
          </a:p>
        </p:txBody>
      </p:sp>
      <p:sp>
        <p:nvSpPr>
          <p:cNvPr id="18" name="Right Arrow 17"/>
          <p:cNvSpPr/>
          <p:nvPr/>
        </p:nvSpPr>
        <p:spPr>
          <a:xfrm>
            <a:off x="2819400" y="4343400"/>
            <a:ext cx="685800" cy="3396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p:cNvSpPr/>
          <p:nvPr/>
        </p:nvSpPr>
        <p:spPr>
          <a:xfrm>
            <a:off x="5715000" y="4191000"/>
            <a:ext cx="685800" cy="3396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p:cNvSpPr/>
          <p:nvPr/>
        </p:nvSpPr>
        <p:spPr>
          <a:xfrm flipH="1">
            <a:off x="2209800" y="40386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RDO copy.png"/>
          <p:cNvPicPr>
            <a:picLocks noChangeAspect="1"/>
          </p:cNvPicPr>
          <p:nvPr/>
        </p:nvPicPr>
        <p:blipFill>
          <a:blip r:embed="rId4" cstate="print"/>
          <a:stretch>
            <a:fillRect/>
          </a:stretch>
        </p:blipFill>
        <p:spPr>
          <a:xfrm>
            <a:off x="3489960" y="2971800"/>
            <a:ext cx="2194560" cy="2743202"/>
          </a:xfrm>
          <a:prstGeom prst="rect">
            <a:avLst/>
          </a:prstGeom>
        </p:spPr>
      </p:pic>
      <p:pic>
        <p:nvPicPr>
          <p:cNvPr id="11" name="Picture 10" descr="RIMC Female Vest copy.png"/>
          <p:cNvPicPr>
            <a:picLocks noChangeAspect="1"/>
          </p:cNvPicPr>
          <p:nvPr/>
        </p:nvPicPr>
        <p:blipFill>
          <a:blip r:embed="rId5" cstate="print"/>
          <a:stretch>
            <a:fillRect/>
          </a:stretch>
        </p:blipFill>
        <p:spPr>
          <a:xfrm>
            <a:off x="302824" y="3048000"/>
            <a:ext cx="1832754" cy="2464984"/>
          </a:xfrm>
          <a:prstGeom prst="rect">
            <a:avLst/>
          </a:prstGeom>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457200"/>
          </a:xfrm>
        </p:spPr>
        <p:txBody>
          <a:bodyPr>
            <a:noAutofit/>
          </a:bodyPr>
          <a:lstStyle/>
          <a:p>
            <a:r>
              <a:rPr lang="en-US" sz="3000" dirty="0"/>
              <a:t>RDO Response Responsibilities</a:t>
            </a:r>
            <a:endParaRPr lang="en-US" dirty="0">
              <a:solidFill>
                <a:schemeClr val="bg1"/>
              </a:solidFill>
            </a:endParaRPr>
          </a:p>
        </p:txBody>
      </p:sp>
      <p:sp>
        <p:nvSpPr>
          <p:cNvPr id="3" name="Content Placeholder 2"/>
          <p:cNvSpPr>
            <a:spLocks noGrp="1"/>
          </p:cNvSpPr>
          <p:nvPr>
            <p:ph sz="half" idx="1"/>
          </p:nvPr>
        </p:nvSpPr>
        <p:spPr>
          <a:xfrm>
            <a:off x="381000" y="838200"/>
            <a:ext cx="6781800" cy="4525963"/>
          </a:xfrm>
        </p:spPr>
        <p:txBody>
          <a:bodyPr>
            <a:normAutofit/>
          </a:bodyPr>
          <a:lstStyle/>
          <a:p>
            <a:pPr>
              <a:buNone/>
            </a:pPr>
            <a:endParaRPr lang="en-US" sz="2800" dirty="0"/>
          </a:p>
          <a:p>
            <a:endParaRPr lang="en-US" sz="2400" dirty="0"/>
          </a:p>
        </p:txBody>
      </p:sp>
      <p:sp>
        <p:nvSpPr>
          <p:cNvPr id="6" name="Content Placeholder 5"/>
          <p:cNvSpPr>
            <a:spLocks noGrp="1"/>
          </p:cNvSpPr>
          <p:nvPr>
            <p:ph sz="half" idx="2"/>
          </p:nvPr>
        </p:nvSpPr>
        <p:spPr>
          <a:xfrm>
            <a:off x="381000" y="914400"/>
            <a:ext cx="6553200" cy="5486400"/>
          </a:xfrm>
        </p:spPr>
        <p:txBody>
          <a:bodyPr/>
          <a:lstStyle/>
          <a:p>
            <a:r>
              <a:rPr lang="en-US" sz="2400" dirty="0"/>
              <a:t>Serves as supervisory support, 24/7, for on-call RIMC </a:t>
            </a:r>
          </a:p>
          <a:p>
            <a:pPr lvl="1"/>
            <a:r>
              <a:rPr lang="en-US" sz="2000" dirty="0"/>
              <a:t>Must call RIMC back within 15 minutes</a:t>
            </a:r>
          </a:p>
          <a:p>
            <a:r>
              <a:rPr lang="en-US" sz="2400" dirty="0"/>
              <a:t>Serves as TMC communication backup for RIMC</a:t>
            </a:r>
          </a:p>
          <a:p>
            <a:pPr lvl="1"/>
            <a:r>
              <a:rPr lang="en-US" sz="2000" dirty="0"/>
              <a:t>When TMC can’t reach the on-call RIMC </a:t>
            </a:r>
          </a:p>
          <a:p>
            <a:r>
              <a:rPr lang="en-US" sz="2400" dirty="0"/>
              <a:t>Ensures WisDOT/DTSD response</a:t>
            </a:r>
          </a:p>
          <a:p>
            <a:r>
              <a:rPr lang="en-US" sz="2400" dirty="0"/>
              <a:t>Maintains situation awareness of incident </a:t>
            </a:r>
          </a:p>
          <a:p>
            <a:r>
              <a:rPr lang="en-US" sz="2400" dirty="0"/>
              <a:t>Provides required Administrator’s  Office notification for Significant Incidents that meet trigger points</a:t>
            </a:r>
          </a:p>
          <a:p>
            <a:r>
              <a:rPr lang="en-US" sz="2400" dirty="0"/>
              <a:t>Authorizes and secures additional resources  </a:t>
            </a:r>
          </a:p>
          <a:p>
            <a:r>
              <a:rPr lang="en-US" sz="2400" dirty="0"/>
              <a:t>Elevates an incident to a higher response level when warranted</a:t>
            </a:r>
          </a:p>
          <a:p>
            <a:endParaRPr lang="en-US" dirty="0"/>
          </a:p>
        </p:txBody>
      </p:sp>
      <p:pic>
        <p:nvPicPr>
          <p:cNvPr id="5" name="Picture 4" descr="24-7 copy.png"/>
          <p:cNvPicPr>
            <a:picLocks noChangeAspect="1"/>
          </p:cNvPicPr>
          <p:nvPr/>
        </p:nvPicPr>
        <p:blipFill>
          <a:blip r:embed="rId3" cstate="print"/>
          <a:stretch>
            <a:fillRect/>
          </a:stretch>
        </p:blipFill>
        <p:spPr>
          <a:xfrm>
            <a:off x="6690102" y="838200"/>
            <a:ext cx="2301498" cy="2121694"/>
          </a:xfrm>
          <a:prstGeom prst="rect">
            <a:avLst/>
          </a:prstGeom>
        </p:spPr>
      </p:pic>
      <p:pic>
        <p:nvPicPr>
          <p:cNvPr id="7" name="Picture 6" descr="RDO copy.png"/>
          <p:cNvPicPr>
            <a:picLocks noChangeAspect="1"/>
          </p:cNvPicPr>
          <p:nvPr/>
        </p:nvPicPr>
        <p:blipFill>
          <a:blip r:embed="rId4" cstate="print"/>
          <a:stretch>
            <a:fillRect/>
          </a:stretch>
        </p:blipFill>
        <p:spPr>
          <a:xfrm>
            <a:off x="6629400" y="3314702"/>
            <a:ext cx="2346956" cy="2933698"/>
          </a:xfrm>
          <a:prstGeom prst="rect">
            <a:avLst/>
          </a:prstGeom>
        </p:spPr>
      </p:pic>
    </p:spTree>
    <p:extLst>
      <p:ext uri="{BB962C8B-B14F-4D97-AF65-F5344CB8AC3E}">
        <p14:creationId xmlns:p14="http://schemas.microsoft.com/office/powerpoint/2010/main" val="250033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5334000" cy="4800600"/>
          </a:xfrm>
        </p:spPr>
        <p:txBody>
          <a:bodyPr/>
          <a:lstStyle/>
          <a:p>
            <a:pPr lvl="0">
              <a:spcBef>
                <a:spcPts val="600"/>
              </a:spcBef>
              <a:spcAft>
                <a:spcPts val="600"/>
              </a:spcAft>
              <a:buNone/>
            </a:pPr>
            <a:r>
              <a:rPr lang="en-US" sz="2400" u="sng" dirty="0"/>
              <a:t>History</a:t>
            </a:r>
            <a:r>
              <a:rPr lang="en-US" sz="2400" b="1" u="sng" dirty="0"/>
              <a:t> </a:t>
            </a:r>
          </a:p>
          <a:p>
            <a:pPr>
              <a:spcBef>
                <a:spcPts val="600"/>
              </a:spcBef>
              <a:spcAft>
                <a:spcPts val="600"/>
              </a:spcAft>
              <a:buFont typeface="Calibri" pitchFamily="34" charset="0"/>
              <a:buChar char="•"/>
            </a:pPr>
            <a:r>
              <a:rPr lang="en-US" sz="2000" dirty="0"/>
              <a:t>Implemented May 2006</a:t>
            </a:r>
          </a:p>
          <a:p>
            <a:pPr>
              <a:spcBef>
                <a:spcPts val="600"/>
              </a:spcBef>
              <a:spcAft>
                <a:spcPts val="600"/>
              </a:spcAft>
              <a:buFont typeface="Calibri" pitchFamily="34" charset="0"/>
              <a:buChar char="•"/>
            </a:pPr>
            <a:r>
              <a:rPr lang="en-US" sz="2000" dirty="0"/>
              <a:t>Established single point of contact through 1-800 number to the Statewide Traffic Operation Center</a:t>
            </a:r>
          </a:p>
          <a:p>
            <a:pPr>
              <a:spcBef>
                <a:spcPts val="600"/>
              </a:spcBef>
              <a:spcAft>
                <a:spcPts val="600"/>
              </a:spcAft>
              <a:buFont typeface="Calibri" pitchFamily="34" charset="0"/>
              <a:buChar char="•"/>
            </a:pPr>
            <a:r>
              <a:rPr lang="en-US" sz="2000" dirty="0"/>
              <a:t>Ensures 24/7 service</a:t>
            </a:r>
          </a:p>
          <a:p>
            <a:endParaRPr lang="en-US" dirty="0"/>
          </a:p>
          <a:p>
            <a:pPr>
              <a:buNone/>
            </a:pPr>
            <a:endParaRPr lang="en-US" dirty="0"/>
          </a:p>
          <a:p>
            <a:pPr lvl="1"/>
            <a:endParaRPr lang="en-US" sz="2000" dirty="0"/>
          </a:p>
        </p:txBody>
      </p:sp>
      <p:sp>
        <p:nvSpPr>
          <p:cNvPr id="4" name="Rectangle 2"/>
          <p:cNvSpPr txBox="1">
            <a:spLocks noGrp="1" noChangeArrowheads="1"/>
          </p:cNvSpPr>
          <p:nvPr>
            <p:ph type="title"/>
          </p:nvPr>
        </p:nvSpPr>
        <p:spPr bwMode="auto">
          <a:xfrm>
            <a:off x="762000" y="0"/>
            <a:ext cx="8382000" cy="533400"/>
          </a:xfrm>
          <a:prstGeom prst="rect">
            <a:avLst/>
          </a:prstGeom>
          <a:noFill/>
          <a:ln w="9525">
            <a:noFill/>
            <a:miter lim="800000"/>
            <a:headEnd/>
            <a:tailEnd/>
          </a:ln>
        </p:spPr>
        <p:txBody>
          <a:bodyPr vert="horz" wrap="square" lIns="0" tIns="22860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mj-lt"/>
                <a:ea typeface="+mj-ea"/>
                <a:cs typeface="+mj-cs"/>
              </a:rPr>
              <a:t> </a:t>
            </a:r>
          </a:p>
        </p:txBody>
      </p:sp>
      <p:grpSp>
        <p:nvGrpSpPr>
          <p:cNvPr id="8" name="Group 7"/>
          <p:cNvGrpSpPr/>
          <p:nvPr/>
        </p:nvGrpSpPr>
        <p:grpSpPr>
          <a:xfrm>
            <a:off x="5657850" y="1143000"/>
            <a:ext cx="3409950" cy="4546600"/>
            <a:chOff x="6380366" y="830679"/>
            <a:chExt cx="2495550" cy="3327400"/>
          </a:xfrm>
        </p:grpSpPr>
        <p:pic>
          <p:nvPicPr>
            <p:cNvPr id="5" name="Picture 4" descr="073.jpg"/>
            <p:cNvPicPr>
              <a:picLocks noChangeAspect="1"/>
            </p:cNvPicPr>
            <p:nvPr/>
          </p:nvPicPr>
          <p:blipFill>
            <a:blip r:embed="rId3" cstate="print"/>
            <a:stretch>
              <a:fillRect/>
            </a:stretch>
          </p:blipFill>
          <p:spPr>
            <a:xfrm>
              <a:off x="6380366" y="830679"/>
              <a:ext cx="2495550" cy="3327400"/>
            </a:xfrm>
            <a:prstGeom prst="rect">
              <a:avLst/>
            </a:prstGeom>
          </p:spPr>
        </p:pic>
        <p:sp>
          <p:nvSpPr>
            <p:cNvPr id="6" name="Oval 5"/>
            <p:cNvSpPr/>
            <p:nvPr/>
          </p:nvSpPr>
          <p:spPr bwMode="auto">
            <a:xfrm>
              <a:off x="7236552" y="2224841"/>
              <a:ext cx="914400" cy="914400"/>
            </a:xfrm>
            <a:prstGeom prst="ellipse">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grpSp>
      <p:sp>
        <p:nvSpPr>
          <p:cNvPr id="7" name="Title 1"/>
          <p:cNvSpPr txBox="1">
            <a:spLocks/>
          </p:cNvSpPr>
          <p:nvPr/>
        </p:nvSpPr>
        <p:spPr>
          <a:xfrm>
            <a:off x="381000" y="228600"/>
            <a:ext cx="8534400" cy="533400"/>
          </a:xfrm>
          <a:prstGeom prst="rect">
            <a:avLst/>
          </a:prstGeom>
        </p:spPr>
        <p:txBody>
          <a:bodyP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0" i="0" u="none" strike="noStrike" kern="1200" cap="none" spc="0" normalizeH="0" baseline="0" noProof="0" dirty="0">
                <a:ln>
                  <a:noFill/>
                </a:ln>
                <a:solidFill>
                  <a:schemeClr val="bg1"/>
                </a:solidFill>
                <a:effectLst/>
                <a:uLnTx/>
                <a:uFillTx/>
                <a:latin typeface="+mj-lt"/>
                <a:ea typeface="+mj-ea"/>
                <a:cs typeface="+mj-cs"/>
              </a:rPr>
              <a:t>Significant Incident Notification Process (SINP)</a:t>
            </a:r>
            <a:br>
              <a:rPr kumimoji="0" lang="en-US" sz="3000" i="0" u="none" strike="noStrike" kern="1200" cap="none" spc="0" normalizeH="0" baseline="0" noProof="0" dirty="0">
                <a:ln>
                  <a:noFill/>
                </a:ln>
                <a:solidFill>
                  <a:schemeClr val="bg1"/>
                </a:solidFill>
                <a:effectLst/>
                <a:uLnTx/>
                <a:uFillTx/>
                <a:latin typeface="+mj-lt"/>
                <a:ea typeface="+mj-ea"/>
                <a:cs typeface="+mj-cs"/>
              </a:rPr>
            </a:br>
            <a:endParaRPr kumimoji="0" lang="en-US" sz="300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dirty="0">
                <a:solidFill>
                  <a:schemeClr val="bg1"/>
                </a:solidFill>
              </a:rPr>
              <a:t>RDO Responsibilities for Emergency Events</a:t>
            </a:r>
          </a:p>
        </p:txBody>
      </p:sp>
      <p:sp>
        <p:nvSpPr>
          <p:cNvPr id="4" name="Content Placeholder 3"/>
          <p:cNvSpPr>
            <a:spLocks noGrp="1"/>
          </p:cNvSpPr>
          <p:nvPr>
            <p:ph idx="1"/>
          </p:nvPr>
        </p:nvSpPr>
        <p:spPr>
          <a:xfrm>
            <a:off x="304800" y="914400"/>
            <a:ext cx="8534400" cy="2286000"/>
          </a:xfrm>
        </p:spPr>
        <p:txBody>
          <a:bodyPr>
            <a:normAutofit fontScale="85000" lnSpcReduction="20000"/>
          </a:bodyPr>
          <a:lstStyle/>
          <a:p>
            <a:pPr>
              <a:spcBef>
                <a:spcPts val="600"/>
              </a:spcBef>
              <a:spcAft>
                <a:spcPts val="600"/>
              </a:spcAft>
              <a:buFont typeface="Calibri" pitchFamily="34" charset="0"/>
              <a:buChar char="•"/>
              <a:defRPr/>
            </a:pPr>
            <a:r>
              <a:rPr lang="en-US" sz="3100" dirty="0"/>
              <a:t>Establish unified command with DSP</a:t>
            </a:r>
          </a:p>
          <a:p>
            <a:pPr>
              <a:spcBef>
                <a:spcPts val="600"/>
              </a:spcBef>
              <a:spcAft>
                <a:spcPts val="600"/>
              </a:spcAft>
              <a:buFont typeface="Calibri" pitchFamily="34" charset="0"/>
              <a:buChar char="•"/>
              <a:defRPr/>
            </a:pPr>
            <a:r>
              <a:rPr lang="en-US" sz="3100" dirty="0"/>
              <a:t>Coordinate development of a WisDOT Event Plan (201)</a:t>
            </a:r>
          </a:p>
          <a:p>
            <a:pPr>
              <a:spcBef>
                <a:spcPts val="600"/>
              </a:spcBef>
              <a:spcAft>
                <a:spcPts val="600"/>
              </a:spcAft>
              <a:buFont typeface="Calibri" pitchFamily="34" charset="0"/>
              <a:buChar char="•"/>
              <a:defRPr/>
            </a:pPr>
            <a:r>
              <a:rPr lang="en-US" sz="3100" dirty="0"/>
              <a:t>Facilitate planning and operational briefings  </a:t>
            </a:r>
          </a:p>
          <a:p>
            <a:pPr>
              <a:spcBef>
                <a:spcPts val="600"/>
              </a:spcBef>
              <a:spcAft>
                <a:spcPts val="600"/>
              </a:spcAft>
              <a:buFont typeface="Calibri" pitchFamily="34" charset="0"/>
              <a:buChar char="•"/>
              <a:defRPr/>
            </a:pPr>
            <a:r>
              <a:rPr lang="en-US" sz="3100" dirty="0"/>
              <a:t>Coordinate with the Emergency Event Program Manager to ensure an after-action review is conducted </a:t>
            </a:r>
          </a:p>
          <a:p>
            <a:pPr>
              <a:buNone/>
            </a:pPr>
            <a:endParaRPr lang="en-US" sz="4400" dirty="0"/>
          </a:p>
          <a:p>
            <a:pPr>
              <a:buNone/>
            </a:pPr>
            <a:endParaRPr lang="en-US" sz="4400" dirty="0"/>
          </a:p>
          <a:p>
            <a:pPr lvl="1"/>
            <a:endParaRPr lang="en-US" dirty="0"/>
          </a:p>
          <a:p>
            <a:pPr lvl="1"/>
            <a:endParaRPr lang="en-US" dirty="0"/>
          </a:p>
        </p:txBody>
      </p:sp>
      <p:pic>
        <p:nvPicPr>
          <p:cNvPr id="6" name="Picture 5" descr="Picture1.jpg"/>
          <p:cNvPicPr>
            <a:picLocks noChangeAspect="1"/>
          </p:cNvPicPr>
          <p:nvPr/>
        </p:nvPicPr>
        <p:blipFill>
          <a:blip r:embed="rId3" cstate="print"/>
          <a:stretch>
            <a:fillRect/>
          </a:stretch>
        </p:blipFill>
        <p:spPr>
          <a:xfrm>
            <a:off x="426720" y="3352800"/>
            <a:ext cx="8412480" cy="2743199"/>
          </a:xfrm>
          <a:prstGeom prst="rect">
            <a:avLst/>
          </a:prstGeom>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685800"/>
          </a:xfrm>
        </p:spPr>
        <p:txBody>
          <a:bodyPr>
            <a:normAutofit/>
          </a:bodyPr>
          <a:lstStyle/>
          <a:p>
            <a:r>
              <a:rPr lang="en-US" dirty="0">
                <a:solidFill>
                  <a:schemeClr val="bg1"/>
                </a:solidFill>
              </a:rPr>
              <a:t>Operations Supervisor Roles and Responsibilities</a:t>
            </a:r>
          </a:p>
        </p:txBody>
      </p:sp>
      <p:sp>
        <p:nvSpPr>
          <p:cNvPr id="3" name="Content Placeholder 2"/>
          <p:cNvSpPr>
            <a:spLocks noGrp="1"/>
          </p:cNvSpPr>
          <p:nvPr>
            <p:ph idx="1"/>
          </p:nvPr>
        </p:nvSpPr>
        <p:spPr>
          <a:xfrm>
            <a:off x="228600" y="914400"/>
            <a:ext cx="8763000" cy="5486400"/>
          </a:xfrm>
        </p:spPr>
        <p:txBody>
          <a:bodyPr>
            <a:normAutofit/>
          </a:bodyPr>
          <a:lstStyle/>
          <a:p>
            <a:pPr marL="342900" lvl="1" indent="-342900">
              <a:spcBef>
                <a:spcPts val="600"/>
              </a:spcBef>
              <a:spcAft>
                <a:spcPts val="600"/>
              </a:spcAft>
              <a:buClr>
                <a:srgbClr val="C00000"/>
              </a:buClr>
              <a:buFont typeface="Arial" pitchFamily="34" charset="0"/>
              <a:buChar char="•"/>
            </a:pPr>
            <a:r>
              <a:rPr lang="en-US" sz="2600" dirty="0"/>
              <a:t>Provide backup and perform on-call RDO tasks on behalf of the RDO</a:t>
            </a:r>
          </a:p>
          <a:p>
            <a:pPr lvl="1">
              <a:spcBef>
                <a:spcPts val="600"/>
              </a:spcBef>
              <a:spcAft>
                <a:spcPts val="600"/>
              </a:spcAft>
            </a:pPr>
            <a:r>
              <a:rPr lang="en-US" sz="2000" dirty="0"/>
              <a:t>During business hours </a:t>
            </a:r>
          </a:p>
          <a:p>
            <a:pPr lvl="1">
              <a:spcBef>
                <a:spcPts val="600"/>
              </a:spcBef>
              <a:spcAft>
                <a:spcPts val="600"/>
              </a:spcAft>
            </a:pPr>
            <a:r>
              <a:rPr lang="en-US" sz="2000" dirty="0"/>
              <a:t>At times of critical need</a:t>
            </a:r>
          </a:p>
          <a:p>
            <a:pPr lvl="1">
              <a:spcBef>
                <a:spcPts val="600"/>
              </a:spcBef>
              <a:spcAft>
                <a:spcPts val="600"/>
              </a:spcAft>
            </a:pPr>
            <a:r>
              <a:rPr lang="en-US" sz="2000" dirty="0"/>
              <a:t>Stay in communication with the on-call RDO to provide situational awareness</a:t>
            </a:r>
          </a:p>
          <a:p>
            <a:pPr>
              <a:spcBef>
                <a:spcPts val="600"/>
              </a:spcBef>
              <a:spcAft>
                <a:spcPts val="600"/>
              </a:spcAft>
            </a:pPr>
            <a:r>
              <a:rPr lang="en-US" sz="2600" dirty="0"/>
              <a:t>Review/debrief and approve the RIMC logs</a:t>
            </a:r>
          </a:p>
          <a:p>
            <a:pPr>
              <a:spcBef>
                <a:spcPts val="600"/>
              </a:spcBef>
              <a:spcAft>
                <a:spcPts val="600"/>
              </a:spcAft>
            </a:pPr>
            <a:r>
              <a:rPr lang="en-US" sz="2600" dirty="0"/>
              <a:t>Schedule RIMC rotational on-call duties</a:t>
            </a:r>
          </a:p>
          <a:p>
            <a:pPr lvl="1">
              <a:spcBef>
                <a:spcPts val="600"/>
              </a:spcBef>
              <a:spcAft>
                <a:spcPts val="600"/>
              </a:spcAft>
            </a:pPr>
            <a:r>
              <a:rPr lang="en-US" sz="2000" dirty="0"/>
              <a:t>For regional offices</a:t>
            </a:r>
          </a:p>
          <a:p>
            <a:pPr lvl="1">
              <a:spcBef>
                <a:spcPts val="600"/>
              </a:spcBef>
              <a:spcAft>
                <a:spcPts val="600"/>
              </a:spcAft>
            </a:pPr>
            <a:r>
              <a:rPr lang="en-US" sz="2000" dirty="0"/>
              <a:t>Managing schedule conflicts for on-call availability</a:t>
            </a:r>
          </a:p>
          <a:p>
            <a:pPr>
              <a:spcBef>
                <a:spcPts val="600"/>
              </a:spcBef>
              <a:spcAft>
                <a:spcPts val="600"/>
              </a:spcAft>
            </a:pPr>
            <a:r>
              <a:rPr lang="en-US" sz="2600" dirty="0"/>
              <a:t>Schedule and facilitate TIME After Action Reviews (AARs)</a:t>
            </a:r>
          </a:p>
          <a:p>
            <a:pPr>
              <a:spcBef>
                <a:spcPts val="600"/>
              </a:spcBef>
              <a:spcAft>
                <a:spcPts val="600"/>
              </a:spcAft>
            </a:pPr>
            <a:endParaRPr lang="en-US" sz="4200" dirty="0"/>
          </a:p>
          <a:p>
            <a:endParaRPr lang="en-US" sz="4200" dirty="0"/>
          </a:p>
        </p:txBody>
      </p:sp>
      <p:pic>
        <p:nvPicPr>
          <p:cNvPr id="5" name="Picture 4" descr="Operations Supervisor.png"/>
          <p:cNvPicPr>
            <a:picLocks noChangeAspect="1"/>
          </p:cNvPicPr>
          <p:nvPr/>
        </p:nvPicPr>
        <p:blipFill>
          <a:blip r:embed="rId3" cstate="print"/>
          <a:stretch>
            <a:fillRect/>
          </a:stretch>
        </p:blipFill>
        <p:spPr>
          <a:xfrm>
            <a:off x="7039926" y="2971800"/>
            <a:ext cx="1799274" cy="2347174"/>
          </a:xfrm>
          <a:prstGeom prst="rect">
            <a:avLst/>
          </a:prstGeom>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dirty="0">
                <a:solidFill>
                  <a:schemeClr val="bg1"/>
                </a:solidFill>
              </a:rPr>
              <a:t>Operations Supervisor Expectations</a:t>
            </a:r>
          </a:p>
        </p:txBody>
      </p:sp>
      <p:sp>
        <p:nvSpPr>
          <p:cNvPr id="3" name="Content Placeholder 2"/>
          <p:cNvSpPr>
            <a:spLocks noGrp="1"/>
          </p:cNvSpPr>
          <p:nvPr>
            <p:ph idx="1"/>
          </p:nvPr>
        </p:nvSpPr>
        <p:spPr>
          <a:xfrm>
            <a:off x="228600" y="838200"/>
            <a:ext cx="4876800" cy="4953000"/>
          </a:xfrm>
        </p:spPr>
        <p:txBody>
          <a:bodyPr>
            <a:normAutofit fontScale="25000" lnSpcReduction="20000"/>
          </a:bodyPr>
          <a:lstStyle/>
          <a:p>
            <a:endParaRPr lang="en-US" sz="8000" dirty="0"/>
          </a:p>
          <a:p>
            <a:pPr>
              <a:buNone/>
            </a:pPr>
            <a:endParaRPr lang="en-US" sz="8000" dirty="0"/>
          </a:p>
          <a:p>
            <a:pPr>
              <a:spcBef>
                <a:spcPts val="600"/>
              </a:spcBef>
              <a:spcAft>
                <a:spcPts val="600"/>
              </a:spcAft>
            </a:pPr>
            <a:r>
              <a:rPr lang="en-US" sz="9600" dirty="0"/>
              <a:t>Attend RIMC/RDO Basic Training, ICS and other required training</a:t>
            </a:r>
          </a:p>
          <a:p>
            <a:pPr>
              <a:spcBef>
                <a:spcPts val="600"/>
              </a:spcBef>
              <a:spcAft>
                <a:spcPts val="600"/>
              </a:spcAft>
            </a:pPr>
            <a:r>
              <a:rPr lang="en-US" sz="9600" dirty="0"/>
              <a:t>Attend Monday morning teleconferences with TMC and DSP</a:t>
            </a:r>
          </a:p>
          <a:p>
            <a:pPr lvl="1">
              <a:spcBef>
                <a:spcPts val="600"/>
              </a:spcBef>
              <a:spcAft>
                <a:spcPts val="600"/>
              </a:spcAft>
            </a:pPr>
            <a:r>
              <a:rPr lang="en-US" sz="8000" dirty="0"/>
              <a:t>Designee may be assigned</a:t>
            </a:r>
          </a:p>
          <a:p>
            <a:pPr>
              <a:spcBef>
                <a:spcPts val="600"/>
              </a:spcBef>
              <a:spcAft>
                <a:spcPts val="600"/>
              </a:spcAft>
            </a:pPr>
            <a:r>
              <a:rPr lang="en-US" sz="9600" dirty="0"/>
              <a:t>Review and approve RIMC E-Log or paper log with the RIMC in a timely manner</a:t>
            </a:r>
          </a:p>
          <a:p>
            <a:pPr lvl="1">
              <a:spcBef>
                <a:spcPts val="600"/>
              </a:spcBef>
              <a:spcAft>
                <a:spcPts val="600"/>
              </a:spcAft>
            </a:pPr>
            <a:r>
              <a:rPr lang="en-US" sz="8000" dirty="0"/>
              <a:t>Review should take place in the beginning of the week following the RIMC log submission</a:t>
            </a:r>
          </a:p>
          <a:p>
            <a:pPr>
              <a:spcBef>
                <a:spcPts val="600"/>
              </a:spcBef>
            </a:pPr>
            <a:endParaRPr lang="en-US" sz="7200" dirty="0"/>
          </a:p>
          <a:p>
            <a:pPr>
              <a:buNone/>
            </a:pPr>
            <a:endParaRPr lang="en-US" sz="8400" dirty="0"/>
          </a:p>
          <a:p>
            <a:pPr marL="342900" lvl="1" indent="-342900">
              <a:buClr>
                <a:srgbClr val="C00000"/>
              </a:buClr>
              <a:buNone/>
            </a:pPr>
            <a:endParaRPr lang="en-US" sz="5000" dirty="0"/>
          </a:p>
          <a:p>
            <a:pPr marL="342900" lvl="1" indent="-342900">
              <a:buClr>
                <a:srgbClr val="C00000"/>
              </a:buClr>
              <a:buNone/>
            </a:pPr>
            <a:endParaRPr lang="en-US" sz="2200" dirty="0"/>
          </a:p>
          <a:p>
            <a:pPr>
              <a:buNone/>
            </a:pPr>
            <a:r>
              <a:rPr lang="en-US" sz="2200" dirty="0"/>
              <a:t> </a:t>
            </a:r>
          </a:p>
        </p:txBody>
      </p:sp>
      <p:pic>
        <p:nvPicPr>
          <p:cNvPr id="136193" name="Picture 1"/>
          <p:cNvPicPr>
            <a:picLocks noChangeAspect="1" noChangeArrowheads="1"/>
          </p:cNvPicPr>
          <p:nvPr/>
        </p:nvPicPr>
        <p:blipFill>
          <a:blip r:embed="rId3" cstate="print"/>
          <a:srcRect/>
          <a:stretch>
            <a:fillRect/>
          </a:stretch>
        </p:blipFill>
        <p:spPr bwMode="auto">
          <a:xfrm>
            <a:off x="5105400" y="914400"/>
            <a:ext cx="3578928" cy="3581400"/>
          </a:xfrm>
          <a:prstGeom prst="rect">
            <a:avLst/>
          </a:prstGeom>
          <a:noFill/>
          <a:ln w="9525">
            <a:solidFill>
              <a:schemeClr val="tx1"/>
            </a:solidFill>
            <a:miter lim="800000"/>
            <a:headEnd/>
            <a:tailEnd/>
          </a:ln>
        </p:spPr>
      </p:pic>
      <p:pic>
        <p:nvPicPr>
          <p:cNvPr id="136195" name="Picture 3"/>
          <p:cNvPicPr>
            <a:picLocks noChangeAspect="1" noChangeArrowheads="1"/>
          </p:cNvPicPr>
          <p:nvPr/>
        </p:nvPicPr>
        <p:blipFill>
          <a:blip r:embed="rId4" cstate="print"/>
          <a:srcRect/>
          <a:stretch>
            <a:fillRect/>
          </a:stretch>
        </p:blipFill>
        <p:spPr bwMode="auto">
          <a:xfrm>
            <a:off x="5791200" y="2420628"/>
            <a:ext cx="3175910" cy="3916634"/>
          </a:xfrm>
          <a:prstGeom prst="rect">
            <a:avLst/>
          </a:prstGeom>
          <a:noFill/>
          <a:ln w="9525">
            <a:solidFill>
              <a:schemeClr val="tx1"/>
            </a:solidFill>
            <a:miter lim="800000"/>
            <a:headEnd/>
            <a:tailEnd/>
          </a:ln>
        </p:spPr>
      </p:pic>
      <p:sp>
        <p:nvSpPr>
          <p:cNvPr id="8" name="Oval 7"/>
          <p:cNvSpPr/>
          <p:nvPr/>
        </p:nvSpPr>
        <p:spPr>
          <a:xfrm>
            <a:off x="5486400" y="5943600"/>
            <a:ext cx="1219200" cy="304800"/>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029200" y="914400"/>
            <a:ext cx="1219200" cy="304800"/>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487362"/>
          </a:xfrm>
        </p:spPr>
        <p:txBody>
          <a:bodyPr/>
          <a:lstStyle/>
          <a:p>
            <a:r>
              <a:rPr lang="en-US" sz="3000" dirty="0"/>
              <a:t>Roles of Other Responders</a:t>
            </a:r>
          </a:p>
        </p:txBody>
      </p:sp>
      <p:sp>
        <p:nvSpPr>
          <p:cNvPr id="3" name="Content Placeholder 2"/>
          <p:cNvSpPr>
            <a:spLocks noGrp="1"/>
          </p:cNvSpPr>
          <p:nvPr>
            <p:ph sz="half" idx="1"/>
          </p:nvPr>
        </p:nvSpPr>
        <p:spPr>
          <a:xfrm>
            <a:off x="457200" y="762000"/>
            <a:ext cx="4038600" cy="5364163"/>
          </a:xfrm>
        </p:spPr>
        <p:txBody>
          <a:bodyPr/>
          <a:lstStyle/>
          <a:p>
            <a:pPr>
              <a:spcBef>
                <a:spcPts val="600"/>
              </a:spcBef>
              <a:buClr>
                <a:srgbClr val="C00000"/>
              </a:buClr>
              <a:buFont typeface="Calibri" pitchFamily="34" charset="0"/>
              <a:buChar char="•"/>
            </a:pPr>
            <a:r>
              <a:rPr lang="en-US" sz="2000" dirty="0"/>
              <a:t>Incident Commander</a:t>
            </a:r>
          </a:p>
          <a:p>
            <a:pPr lvl="1">
              <a:spcBef>
                <a:spcPts val="600"/>
              </a:spcBef>
              <a:buClr>
                <a:schemeClr val="accent1">
                  <a:lumMod val="50000"/>
                </a:schemeClr>
              </a:buClr>
              <a:buFont typeface="Wingdings" pitchFamily="2" charset="2"/>
              <a:buChar char="§"/>
            </a:pPr>
            <a:r>
              <a:rPr lang="en-US" sz="1800" dirty="0"/>
              <a:t>Person in overall charge of an incident</a:t>
            </a:r>
          </a:p>
          <a:p>
            <a:pPr lvl="1">
              <a:spcBef>
                <a:spcPts val="600"/>
              </a:spcBef>
              <a:buClr>
                <a:schemeClr val="accent1">
                  <a:lumMod val="50000"/>
                </a:schemeClr>
              </a:buClr>
              <a:buFont typeface="Wingdings" pitchFamily="2" charset="2"/>
              <a:buChar char="§"/>
            </a:pPr>
            <a:r>
              <a:rPr lang="en-US" sz="1800" dirty="0"/>
              <a:t>May be the first person on scene</a:t>
            </a:r>
          </a:p>
          <a:p>
            <a:pPr lvl="1">
              <a:spcBef>
                <a:spcPts val="600"/>
              </a:spcBef>
              <a:buClr>
                <a:schemeClr val="accent1">
                  <a:lumMod val="50000"/>
                </a:schemeClr>
              </a:buClr>
              <a:buFont typeface="Wingdings" pitchFamily="2" charset="2"/>
              <a:buChar char="§"/>
            </a:pPr>
            <a:r>
              <a:rPr lang="en-US" sz="1800" dirty="0"/>
              <a:t>Usually law enforcement or fire</a:t>
            </a:r>
          </a:p>
          <a:p>
            <a:pPr>
              <a:spcBef>
                <a:spcPts val="600"/>
              </a:spcBef>
              <a:buClr>
                <a:srgbClr val="C00000"/>
              </a:buClr>
              <a:buFont typeface="Calibri" pitchFamily="34" charset="0"/>
              <a:buChar char="•"/>
            </a:pPr>
            <a:r>
              <a:rPr lang="en-US" sz="2000" dirty="0"/>
              <a:t>County Highway Department</a:t>
            </a:r>
          </a:p>
          <a:p>
            <a:pPr lvl="1">
              <a:spcBef>
                <a:spcPts val="600"/>
              </a:spcBef>
              <a:buClr>
                <a:schemeClr val="accent1">
                  <a:lumMod val="50000"/>
                </a:schemeClr>
              </a:buClr>
              <a:buFont typeface="Wingdings" pitchFamily="2" charset="2"/>
              <a:buChar char="§"/>
            </a:pPr>
            <a:r>
              <a:rPr lang="en-US" sz="1800" dirty="0"/>
              <a:t>Traffic control setup and traffic control device deployment</a:t>
            </a:r>
          </a:p>
          <a:p>
            <a:pPr lvl="2">
              <a:spcBef>
                <a:spcPts val="600"/>
              </a:spcBef>
              <a:buFont typeface="Symbol" pitchFamily="18" charset="2"/>
              <a:buChar char="-"/>
            </a:pPr>
            <a:r>
              <a:rPr lang="en-US" sz="1600" dirty="0"/>
              <a:t>Highway closure authority</a:t>
            </a:r>
          </a:p>
          <a:p>
            <a:pPr lvl="1">
              <a:spcBef>
                <a:spcPts val="600"/>
              </a:spcBef>
              <a:buClr>
                <a:schemeClr val="accent1">
                  <a:lumMod val="50000"/>
                </a:schemeClr>
              </a:buClr>
              <a:buFont typeface="Wingdings" pitchFamily="2" charset="2"/>
              <a:buChar char="§"/>
            </a:pPr>
            <a:r>
              <a:rPr lang="en-US" sz="1800" dirty="0"/>
              <a:t>Plowing efforts</a:t>
            </a:r>
          </a:p>
          <a:p>
            <a:pPr lvl="1">
              <a:spcBef>
                <a:spcPts val="600"/>
              </a:spcBef>
              <a:buClr>
                <a:schemeClr val="accent1">
                  <a:lumMod val="50000"/>
                </a:schemeClr>
              </a:buClr>
              <a:buFont typeface="Wingdings" pitchFamily="2" charset="2"/>
              <a:buChar char="§"/>
            </a:pPr>
            <a:r>
              <a:rPr lang="en-US" sz="1800" dirty="0"/>
              <a:t>Flagging </a:t>
            </a:r>
          </a:p>
          <a:p>
            <a:pPr lvl="1">
              <a:spcBef>
                <a:spcPts val="600"/>
              </a:spcBef>
              <a:buClr>
                <a:schemeClr val="accent1">
                  <a:lumMod val="50000"/>
                </a:schemeClr>
              </a:buClr>
              <a:buFont typeface="Wingdings" pitchFamily="2" charset="2"/>
              <a:buChar char="§"/>
            </a:pPr>
            <a:r>
              <a:rPr lang="en-US" sz="1800" dirty="0"/>
              <a:t>Incident clean up and maintenance</a:t>
            </a:r>
          </a:p>
          <a:p>
            <a:pPr lvl="1">
              <a:spcBef>
                <a:spcPts val="600"/>
              </a:spcBef>
              <a:buClr>
                <a:schemeClr val="accent1">
                  <a:lumMod val="50000"/>
                </a:schemeClr>
              </a:buClr>
              <a:buFont typeface="Wingdings" pitchFamily="2" charset="2"/>
              <a:buChar char="§"/>
            </a:pPr>
            <a:r>
              <a:rPr lang="en-US" sz="1800" dirty="0"/>
              <a:t>Infrastructure repair</a:t>
            </a:r>
          </a:p>
        </p:txBody>
      </p:sp>
      <p:sp>
        <p:nvSpPr>
          <p:cNvPr id="4" name="Content Placeholder 3"/>
          <p:cNvSpPr>
            <a:spLocks noGrp="1"/>
          </p:cNvSpPr>
          <p:nvPr>
            <p:ph sz="half" idx="2"/>
          </p:nvPr>
        </p:nvSpPr>
        <p:spPr>
          <a:xfrm>
            <a:off x="4648200" y="762000"/>
            <a:ext cx="4038600" cy="5638800"/>
          </a:xfrm>
        </p:spPr>
        <p:txBody>
          <a:bodyPr/>
          <a:lstStyle/>
          <a:p>
            <a:pPr>
              <a:spcBef>
                <a:spcPts val="600"/>
              </a:spcBef>
              <a:buClr>
                <a:srgbClr val="C00000"/>
              </a:buClr>
              <a:buFont typeface="Calibri" pitchFamily="34" charset="0"/>
              <a:buChar char="•"/>
            </a:pPr>
            <a:r>
              <a:rPr lang="en-US" sz="2000" dirty="0"/>
              <a:t>Law Enforcement</a:t>
            </a:r>
          </a:p>
          <a:p>
            <a:pPr lvl="1">
              <a:spcBef>
                <a:spcPts val="600"/>
              </a:spcBef>
              <a:buClr>
                <a:schemeClr val="accent1">
                  <a:lumMod val="50000"/>
                </a:schemeClr>
              </a:buClr>
              <a:buFont typeface="Wingdings" pitchFamily="2" charset="2"/>
              <a:buChar char="§"/>
            </a:pPr>
            <a:r>
              <a:rPr lang="en-US" sz="1800" dirty="0"/>
              <a:t>Life safety and scene stabilization</a:t>
            </a:r>
          </a:p>
          <a:p>
            <a:pPr lvl="1">
              <a:spcBef>
                <a:spcPts val="600"/>
              </a:spcBef>
              <a:buClr>
                <a:schemeClr val="accent1">
                  <a:lumMod val="50000"/>
                </a:schemeClr>
              </a:buClr>
              <a:buFont typeface="Wingdings" pitchFamily="2" charset="2"/>
              <a:buChar char="§"/>
            </a:pPr>
            <a:r>
              <a:rPr lang="en-US" sz="1800" dirty="0"/>
              <a:t>Evidence preservation</a:t>
            </a:r>
          </a:p>
          <a:p>
            <a:pPr lvl="1">
              <a:spcBef>
                <a:spcPts val="600"/>
              </a:spcBef>
              <a:buClr>
                <a:schemeClr val="accent1">
                  <a:lumMod val="50000"/>
                </a:schemeClr>
              </a:buClr>
              <a:buFont typeface="Wingdings" pitchFamily="2" charset="2"/>
              <a:buChar char="§"/>
            </a:pPr>
            <a:r>
              <a:rPr lang="en-US" sz="1800" dirty="0"/>
              <a:t>Crash reconstruction</a:t>
            </a:r>
          </a:p>
          <a:p>
            <a:pPr lvl="1">
              <a:spcBef>
                <a:spcPts val="600"/>
              </a:spcBef>
              <a:buClr>
                <a:schemeClr val="accent1">
                  <a:lumMod val="50000"/>
                </a:schemeClr>
              </a:buClr>
              <a:buFont typeface="Wingdings" pitchFamily="2" charset="2"/>
              <a:buChar char="§"/>
            </a:pPr>
            <a:r>
              <a:rPr lang="en-US" sz="1800" dirty="0"/>
              <a:t>Hazmat (DNR warden)</a:t>
            </a:r>
          </a:p>
          <a:p>
            <a:pPr lvl="1">
              <a:spcBef>
                <a:spcPts val="600"/>
              </a:spcBef>
              <a:buClr>
                <a:schemeClr val="accent1">
                  <a:lumMod val="50000"/>
                </a:schemeClr>
              </a:buClr>
              <a:buFont typeface="Wingdings" pitchFamily="2" charset="2"/>
              <a:buChar char="§"/>
            </a:pPr>
            <a:r>
              <a:rPr lang="en-US" sz="1800" dirty="0"/>
              <a:t>Initial traffic control setup</a:t>
            </a:r>
          </a:p>
          <a:p>
            <a:pPr lvl="2">
              <a:spcBef>
                <a:spcPts val="600"/>
              </a:spcBef>
              <a:buFont typeface="Symbol" pitchFamily="18" charset="2"/>
              <a:buChar char="-"/>
            </a:pPr>
            <a:r>
              <a:rPr lang="en-US" sz="1600" dirty="0"/>
              <a:t>Highway closure authority</a:t>
            </a:r>
          </a:p>
          <a:p>
            <a:pPr>
              <a:spcBef>
                <a:spcPts val="600"/>
              </a:spcBef>
              <a:buClr>
                <a:srgbClr val="C00000"/>
              </a:buClr>
              <a:buFont typeface="Calibri" pitchFamily="34" charset="0"/>
              <a:buChar char="•"/>
            </a:pPr>
            <a:r>
              <a:rPr lang="en-US" sz="2000" dirty="0"/>
              <a:t>Fire and Rescue</a:t>
            </a:r>
          </a:p>
          <a:p>
            <a:pPr lvl="1">
              <a:spcBef>
                <a:spcPts val="600"/>
              </a:spcBef>
              <a:buClr>
                <a:schemeClr val="accent1">
                  <a:lumMod val="50000"/>
                </a:schemeClr>
              </a:buClr>
              <a:buFont typeface="Wingdings" pitchFamily="2" charset="2"/>
              <a:buChar char="§"/>
            </a:pPr>
            <a:r>
              <a:rPr lang="en-US" sz="1800" dirty="0"/>
              <a:t>Life safety and scene stabilization</a:t>
            </a:r>
          </a:p>
          <a:p>
            <a:pPr lvl="1">
              <a:spcBef>
                <a:spcPts val="600"/>
              </a:spcBef>
              <a:buClr>
                <a:schemeClr val="accent1">
                  <a:lumMod val="50000"/>
                </a:schemeClr>
              </a:buClr>
              <a:buFont typeface="Wingdings" pitchFamily="2" charset="2"/>
              <a:buChar char="§"/>
            </a:pPr>
            <a:r>
              <a:rPr lang="en-US" sz="1800" dirty="0"/>
              <a:t>Preservation of property</a:t>
            </a:r>
          </a:p>
          <a:p>
            <a:pPr lvl="1">
              <a:spcBef>
                <a:spcPts val="600"/>
              </a:spcBef>
              <a:buClr>
                <a:schemeClr val="accent1">
                  <a:lumMod val="50000"/>
                </a:schemeClr>
              </a:buClr>
              <a:buFont typeface="Wingdings" pitchFamily="2" charset="2"/>
              <a:buChar char="§"/>
            </a:pPr>
            <a:r>
              <a:rPr lang="en-US" sz="1800" dirty="0"/>
              <a:t>Emergency rescue response</a:t>
            </a:r>
            <a:r>
              <a:rPr lang="en-US" sz="1600" dirty="0"/>
              <a:t>	</a:t>
            </a:r>
          </a:p>
          <a:p>
            <a:pPr lvl="2">
              <a:spcBef>
                <a:spcPts val="600"/>
              </a:spcBef>
              <a:buFont typeface="Symbol" pitchFamily="18" charset="2"/>
              <a:buChar char="-"/>
            </a:pPr>
            <a:r>
              <a:rPr lang="en-US" sz="1600" dirty="0"/>
              <a:t>Extrication</a:t>
            </a:r>
          </a:p>
          <a:p>
            <a:pPr lvl="1">
              <a:spcBef>
                <a:spcPts val="600"/>
              </a:spcBef>
              <a:buClr>
                <a:schemeClr val="accent1">
                  <a:lumMod val="50000"/>
                </a:schemeClr>
              </a:buClr>
              <a:buFont typeface="Wingdings" pitchFamily="2" charset="2"/>
              <a:buChar char="§"/>
            </a:pPr>
            <a:r>
              <a:rPr lang="en-US" sz="1800" dirty="0"/>
              <a:t>Hazmat response</a:t>
            </a:r>
          </a:p>
          <a:p>
            <a:pPr lvl="1">
              <a:spcBef>
                <a:spcPts val="600"/>
              </a:spcBef>
              <a:buClr>
                <a:schemeClr val="accent1">
                  <a:lumMod val="50000"/>
                </a:schemeClr>
              </a:buClr>
              <a:buFont typeface="Wingdings" pitchFamily="2" charset="2"/>
              <a:buChar char="§"/>
            </a:pPr>
            <a:r>
              <a:rPr lang="en-US" sz="1800" dirty="0"/>
              <a:t>Evacuation</a:t>
            </a:r>
          </a:p>
          <a:p>
            <a:pPr lvl="1">
              <a:buNone/>
            </a:pPr>
            <a:endParaRPr lang="en-US" sz="1600" dirty="0"/>
          </a:p>
          <a:p>
            <a:endParaRPr lang="en-US" dirty="0"/>
          </a:p>
        </p:txBody>
      </p:sp>
    </p:spTree>
  </p:cSld>
  <p:clrMapOvr>
    <a:masterClrMapping/>
  </p:clrMapOvr>
  <p:transition spd="slow">
    <p:wheel spokes="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spcBef>
                <a:spcPts val="600"/>
              </a:spcBef>
            </a:pPr>
            <a:r>
              <a:rPr lang="en-US" sz="3600" dirty="0">
                <a:solidFill>
                  <a:schemeClr val="tx2">
                    <a:lumMod val="75000"/>
                  </a:schemeClr>
                </a:solidFill>
              </a:rPr>
              <a:t>Regional Incident Management Coordinator (RIMC) Field Training</a:t>
            </a:r>
          </a:p>
        </p:txBody>
      </p:sp>
      <p:sp>
        <p:nvSpPr>
          <p:cNvPr id="3" name="Subtitle 2"/>
          <p:cNvSpPr>
            <a:spLocks noGrp="1"/>
          </p:cNvSpPr>
          <p:nvPr>
            <p:ph type="subTitle" idx="1"/>
          </p:nvPr>
        </p:nvSpPr>
        <p:spPr>
          <a:xfrm>
            <a:off x="1066800" y="3886200"/>
            <a:ext cx="7010400" cy="1752600"/>
          </a:xfrm>
        </p:spPr>
        <p:txBody>
          <a:bodyPr/>
          <a:lstStyle/>
          <a:p>
            <a:r>
              <a:rPr lang="en-US" dirty="0">
                <a:solidFill>
                  <a:schemeClr val="tx1">
                    <a:lumMod val="75000"/>
                    <a:lumOff val="25000"/>
                  </a:schemeClr>
                </a:solidFill>
              </a:rPr>
              <a:t>Part 1</a:t>
            </a:r>
          </a:p>
          <a:p>
            <a:r>
              <a:rPr lang="en-US" dirty="0">
                <a:solidFill>
                  <a:schemeClr val="tx1">
                    <a:lumMod val="75000"/>
                    <a:lumOff val="25000"/>
                  </a:schemeClr>
                </a:solidFill>
              </a:rPr>
              <a:t>Section 2: Regional Structure and Tools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itle 3"/>
          <p:cNvSpPr>
            <a:spLocks noGrp="1"/>
          </p:cNvSpPr>
          <p:nvPr>
            <p:ph type="title"/>
          </p:nvPr>
        </p:nvSpPr>
        <p:spPr>
          <a:xfrm>
            <a:off x="457200" y="152400"/>
            <a:ext cx="8229600" cy="533400"/>
          </a:xfrm>
        </p:spPr>
        <p:txBody>
          <a:bodyPr/>
          <a:lstStyle/>
          <a:p>
            <a:pPr eaLnBrk="1" hangingPunct="1"/>
            <a:r>
              <a:rPr lang="en-US" dirty="0"/>
              <a:t>Regional RIMC Teams</a:t>
            </a:r>
          </a:p>
        </p:txBody>
      </p:sp>
      <p:sp>
        <p:nvSpPr>
          <p:cNvPr id="131074" name="Content Placeholder 2"/>
          <p:cNvSpPr>
            <a:spLocks noGrp="1"/>
          </p:cNvSpPr>
          <p:nvPr>
            <p:ph idx="1"/>
          </p:nvPr>
        </p:nvSpPr>
        <p:spPr>
          <a:xfrm>
            <a:off x="381000" y="685800"/>
            <a:ext cx="8534400" cy="1828800"/>
          </a:xfrm>
        </p:spPr>
        <p:txBody>
          <a:bodyPr/>
          <a:lstStyle/>
          <a:p>
            <a:pPr marL="342900" lvl="1" indent="-342900">
              <a:buClr>
                <a:srgbClr val="C00000"/>
              </a:buClr>
              <a:buFont typeface="Arial" pitchFamily="34" charset="0"/>
              <a:buChar char="•"/>
            </a:pPr>
            <a:endParaRPr lang="en-US" sz="2000" dirty="0"/>
          </a:p>
          <a:p>
            <a:pPr marL="342900" lvl="1" indent="-342900">
              <a:spcBef>
                <a:spcPts val="600"/>
              </a:spcBef>
              <a:spcAft>
                <a:spcPts val="600"/>
              </a:spcAft>
              <a:buClr>
                <a:srgbClr val="C00000"/>
              </a:buClr>
              <a:buFont typeface="Calibri" pitchFamily="34" charset="0"/>
              <a:buChar char="•"/>
            </a:pPr>
            <a:r>
              <a:rPr lang="en-US" sz="2400" dirty="0"/>
              <a:t>Each of the (8) WisDOT regional offices has its own RIMC Team</a:t>
            </a:r>
          </a:p>
          <a:p>
            <a:pPr marL="342900" lvl="1" indent="-342900">
              <a:spcBef>
                <a:spcPts val="600"/>
              </a:spcBef>
              <a:spcAft>
                <a:spcPts val="600"/>
              </a:spcAft>
              <a:buClr>
                <a:srgbClr val="C00000"/>
              </a:buClr>
              <a:buFont typeface="Calibri" pitchFamily="34" charset="0"/>
              <a:buChar char="•"/>
            </a:pPr>
            <a:r>
              <a:rPr lang="en-US" sz="2400" dirty="0"/>
              <a:t>Each regional office has a RIMC on-call 24/7</a:t>
            </a:r>
          </a:p>
          <a:p>
            <a:pPr eaLnBrk="1" hangingPunct="1"/>
            <a:endParaRPr lang="en-US" sz="2400" dirty="0"/>
          </a:p>
          <a:p>
            <a:pPr eaLnBrk="1" hangingPunct="1"/>
            <a:endParaRPr lang="en-US" dirty="0"/>
          </a:p>
        </p:txBody>
      </p:sp>
      <p:sp>
        <p:nvSpPr>
          <p:cNvPr id="7" name="Rectangle 6"/>
          <p:cNvSpPr/>
          <p:nvPr/>
        </p:nvSpPr>
        <p:spPr>
          <a:xfrm flipV="1">
            <a:off x="0" y="6857998"/>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1077" name="TextBox 5"/>
          <p:cNvSpPr txBox="1">
            <a:spLocks noChangeArrowheads="1"/>
          </p:cNvSpPr>
          <p:nvPr/>
        </p:nvSpPr>
        <p:spPr bwMode="auto">
          <a:xfrm>
            <a:off x="6705600" y="4094138"/>
            <a:ext cx="137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u="sng" dirty="0">
                <a:latin typeface="+mn-lt"/>
              </a:rPr>
              <a:t>NE Region</a:t>
            </a:r>
          </a:p>
          <a:p>
            <a:pPr eaLnBrk="1" hangingPunct="1"/>
            <a:r>
              <a:rPr lang="en-US" sz="1600" dirty="0">
                <a:latin typeface="+mn-lt"/>
              </a:rPr>
              <a:t>Green Bay </a:t>
            </a:r>
          </a:p>
        </p:txBody>
      </p:sp>
      <p:sp>
        <p:nvSpPr>
          <p:cNvPr id="131078" name="TextBox 6"/>
          <p:cNvSpPr txBox="1">
            <a:spLocks noChangeArrowheads="1"/>
          </p:cNvSpPr>
          <p:nvPr/>
        </p:nvSpPr>
        <p:spPr bwMode="auto">
          <a:xfrm>
            <a:off x="5181600" y="2197075"/>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u="sng" dirty="0">
                <a:latin typeface="+mn-lt"/>
              </a:rPr>
              <a:t>NC Region</a:t>
            </a:r>
          </a:p>
          <a:p>
            <a:pPr eaLnBrk="1" hangingPunct="1"/>
            <a:r>
              <a:rPr lang="en-US" sz="1600" dirty="0">
                <a:latin typeface="+mn-lt"/>
              </a:rPr>
              <a:t>Rhinelander</a:t>
            </a:r>
          </a:p>
          <a:p>
            <a:pPr eaLnBrk="1" hangingPunct="1"/>
            <a:r>
              <a:rPr lang="en-US" sz="1600" dirty="0">
                <a:latin typeface="+mn-lt"/>
              </a:rPr>
              <a:t>Wisconsin Rapids</a:t>
            </a:r>
          </a:p>
        </p:txBody>
      </p:sp>
      <p:sp>
        <p:nvSpPr>
          <p:cNvPr id="131079" name="TextBox 7"/>
          <p:cNvSpPr txBox="1">
            <a:spLocks noChangeArrowheads="1"/>
          </p:cNvSpPr>
          <p:nvPr/>
        </p:nvSpPr>
        <p:spPr bwMode="auto">
          <a:xfrm>
            <a:off x="2438400" y="5321275"/>
            <a:ext cx="152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u="sng" dirty="0">
                <a:latin typeface="+mn-lt"/>
              </a:rPr>
              <a:t>SW Region</a:t>
            </a:r>
          </a:p>
          <a:p>
            <a:pPr eaLnBrk="1" hangingPunct="1"/>
            <a:r>
              <a:rPr lang="en-US" sz="1600" dirty="0">
                <a:latin typeface="+mn-lt"/>
              </a:rPr>
              <a:t>La Crosse</a:t>
            </a:r>
          </a:p>
          <a:p>
            <a:pPr eaLnBrk="1" hangingPunct="1"/>
            <a:r>
              <a:rPr lang="en-US" sz="1600" dirty="0">
                <a:latin typeface="+mn-lt"/>
              </a:rPr>
              <a:t>Madison</a:t>
            </a:r>
          </a:p>
        </p:txBody>
      </p:sp>
      <p:sp>
        <p:nvSpPr>
          <p:cNvPr id="131080" name="TextBox 8"/>
          <p:cNvSpPr txBox="1">
            <a:spLocks noChangeArrowheads="1"/>
          </p:cNvSpPr>
          <p:nvPr/>
        </p:nvSpPr>
        <p:spPr bwMode="auto">
          <a:xfrm>
            <a:off x="6705600" y="5567338"/>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u="sng" dirty="0">
                <a:latin typeface="+mn-lt"/>
              </a:rPr>
              <a:t>SE Region</a:t>
            </a:r>
            <a:endParaRPr lang="en-US" sz="1600" b="1" u="sng" dirty="0">
              <a:latin typeface="+mn-lt"/>
            </a:endParaRPr>
          </a:p>
          <a:p>
            <a:pPr eaLnBrk="1" hangingPunct="1"/>
            <a:r>
              <a:rPr lang="en-US" sz="1600" dirty="0">
                <a:latin typeface="+mn-lt"/>
              </a:rPr>
              <a:t>Waukesha </a:t>
            </a:r>
          </a:p>
        </p:txBody>
      </p:sp>
      <p:sp>
        <p:nvSpPr>
          <p:cNvPr id="131081" name="TextBox 7"/>
          <p:cNvSpPr txBox="1">
            <a:spLocks noChangeArrowheads="1"/>
          </p:cNvSpPr>
          <p:nvPr/>
        </p:nvSpPr>
        <p:spPr bwMode="auto">
          <a:xfrm>
            <a:off x="1371600" y="3263875"/>
            <a:ext cx="144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u="sng" dirty="0">
                <a:latin typeface="+mn-lt"/>
              </a:rPr>
              <a:t>NW Region</a:t>
            </a:r>
          </a:p>
          <a:p>
            <a:pPr eaLnBrk="1" hangingPunct="1"/>
            <a:r>
              <a:rPr lang="en-US" sz="1600" dirty="0">
                <a:latin typeface="+mn-lt"/>
              </a:rPr>
              <a:t>Superior </a:t>
            </a:r>
          </a:p>
          <a:p>
            <a:pPr eaLnBrk="1" hangingPunct="1"/>
            <a:r>
              <a:rPr lang="en-US" sz="1600" dirty="0">
                <a:latin typeface="+mn-lt"/>
              </a:rPr>
              <a:t>Eau Claire</a:t>
            </a:r>
          </a:p>
        </p:txBody>
      </p:sp>
      <p:pic>
        <p:nvPicPr>
          <p:cNvPr id="131082" name="Picture 3" descr="C:\Users\kbelmore\Desktop\Regions_map_with_region_offic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314597"/>
            <a:ext cx="3886200" cy="406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dirty="0">
                <a:solidFill>
                  <a:schemeClr val="bg1"/>
                </a:solidFill>
              </a:rPr>
              <a:t>Regional RIMC Teams</a:t>
            </a:r>
          </a:p>
        </p:txBody>
      </p:sp>
      <p:sp>
        <p:nvSpPr>
          <p:cNvPr id="3" name="Content Placeholder 2"/>
          <p:cNvSpPr>
            <a:spLocks noGrp="1"/>
          </p:cNvSpPr>
          <p:nvPr>
            <p:ph idx="1"/>
          </p:nvPr>
        </p:nvSpPr>
        <p:spPr>
          <a:xfrm>
            <a:off x="76200" y="914401"/>
            <a:ext cx="9067800" cy="3124200"/>
          </a:xfrm>
        </p:spPr>
        <p:txBody>
          <a:bodyPr/>
          <a:lstStyle/>
          <a:p>
            <a:pPr>
              <a:spcBef>
                <a:spcPts val="600"/>
              </a:spcBef>
              <a:spcAft>
                <a:spcPts val="600"/>
              </a:spcAft>
            </a:pPr>
            <a:endParaRPr lang="en-US" sz="2000" dirty="0"/>
          </a:p>
          <a:p>
            <a:pPr marL="342900" lvl="1" indent="-342900">
              <a:spcBef>
                <a:spcPts val="600"/>
              </a:spcBef>
              <a:spcAft>
                <a:spcPts val="600"/>
              </a:spcAft>
              <a:buClr>
                <a:srgbClr val="C00000"/>
              </a:buClr>
              <a:buFont typeface="Calibri" pitchFamily="34" charset="0"/>
              <a:buChar char="•"/>
            </a:pPr>
            <a:r>
              <a:rPr lang="en-US" sz="2400" dirty="0"/>
              <a:t>RIMCs serve on-call for one full week on a rotational basis</a:t>
            </a:r>
          </a:p>
          <a:p>
            <a:pPr marL="342900" lvl="1" indent="-342900">
              <a:spcBef>
                <a:spcPts val="600"/>
              </a:spcBef>
              <a:spcAft>
                <a:spcPts val="600"/>
              </a:spcAft>
              <a:buClr>
                <a:srgbClr val="C00000"/>
              </a:buClr>
              <a:buFont typeface="Calibri" pitchFamily="34" charset="0"/>
              <a:buChar char="•"/>
            </a:pPr>
            <a:r>
              <a:rPr lang="en-US" sz="2400" dirty="0"/>
              <a:t>Frequency of on-call rotation varies by region</a:t>
            </a:r>
          </a:p>
          <a:p>
            <a:pPr marL="342900" lvl="1" indent="-342900">
              <a:spcBef>
                <a:spcPts val="600"/>
              </a:spcBef>
              <a:spcAft>
                <a:spcPts val="600"/>
              </a:spcAft>
              <a:buClr>
                <a:srgbClr val="C00000"/>
              </a:buClr>
              <a:buFont typeface="Calibri" pitchFamily="34" charset="0"/>
              <a:buChar char="•"/>
            </a:pPr>
            <a:r>
              <a:rPr lang="en-US" sz="2400" dirty="0"/>
              <a:t>DTSD Standby and on-call policies apply:</a:t>
            </a:r>
          </a:p>
          <a:p>
            <a:pPr lvl="1">
              <a:spcBef>
                <a:spcPts val="600"/>
              </a:spcBef>
              <a:spcAft>
                <a:spcPts val="600"/>
              </a:spcAft>
            </a:pPr>
            <a:r>
              <a:rPr lang="en-US" sz="1800" dirty="0">
                <a:solidFill>
                  <a:srgbClr val="FF0000"/>
                </a:solidFill>
              </a:rPr>
              <a:t>*</a:t>
            </a:r>
            <a:r>
              <a:rPr lang="en-US" sz="1800" dirty="0">
                <a:hlinkClick r:id="rId3"/>
              </a:rPr>
              <a:t>http://dotnet/dtsd/policies/standby.htm</a:t>
            </a:r>
            <a:endParaRPr lang="en-US" sz="1800" dirty="0"/>
          </a:p>
          <a:p>
            <a:pPr lvl="1">
              <a:spcBef>
                <a:spcPts val="600"/>
              </a:spcBef>
              <a:spcAft>
                <a:spcPts val="600"/>
              </a:spcAft>
            </a:pPr>
            <a:endParaRPr lang="en-US" sz="2000" dirty="0"/>
          </a:p>
          <a:p>
            <a:endParaRPr lang="en-US" sz="2400" dirty="0"/>
          </a:p>
        </p:txBody>
      </p:sp>
      <p:pic>
        <p:nvPicPr>
          <p:cNvPr id="13" name="Picture 12" descr="Calendar.PNG"/>
          <p:cNvPicPr>
            <a:picLocks noChangeAspect="1"/>
          </p:cNvPicPr>
          <p:nvPr/>
        </p:nvPicPr>
        <p:blipFill>
          <a:blip r:embed="rId4" cstate="print"/>
          <a:stretch>
            <a:fillRect/>
          </a:stretch>
        </p:blipFill>
        <p:spPr>
          <a:xfrm>
            <a:off x="6172200" y="2286000"/>
            <a:ext cx="2026712" cy="2026712"/>
          </a:xfrm>
          <a:prstGeom prst="rect">
            <a:avLst/>
          </a:prstGeom>
        </p:spPr>
      </p:pic>
      <p:pic>
        <p:nvPicPr>
          <p:cNvPr id="14" name="Picture 13" descr="RIMC Male Vest copy.png"/>
          <p:cNvPicPr>
            <a:picLocks noChangeAspect="1"/>
          </p:cNvPicPr>
          <p:nvPr/>
        </p:nvPicPr>
        <p:blipFill>
          <a:blip r:embed="rId5" cstate="print"/>
          <a:srcRect b="32222"/>
          <a:stretch>
            <a:fillRect/>
          </a:stretch>
        </p:blipFill>
        <p:spPr>
          <a:xfrm>
            <a:off x="1752600" y="3325028"/>
            <a:ext cx="3355820" cy="3151972"/>
          </a:xfrm>
          <a:prstGeom prst="rect">
            <a:avLst/>
          </a:prstGeom>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rmAutofit fontScale="90000"/>
          </a:bodyPr>
          <a:lstStyle/>
          <a:p>
            <a:r>
              <a:rPr lang="en-US" sz="3000" dirty="0">
                <a:solidFill>
                  <a:schemeClr val="bg1"/>
                </a:solidFill>
              </a:rPr>
              <a:t>Team </a:t>
            </a:r>
            <a:r>
              <a:rPr lang="en-US" sz="3000" dirty="0"/>
              <a:t>Structure and Schedule Protocols</a:t>
            </a:r>
            <a:endParaRPr lang="en-US" sz="3000" dirty="0">
              <a:solidFill>
                <a:schemeClr val="bg1"/>
              </a:solidFill>
            </a:endParaRPr>
          </a:p>
        </p:txBody>
      </p:sp>
      <p:sp>
        <p:nvSpPr>
          <p:cNvPr id="3" name="Content Placeholder 2"/>
          <p:cNvSpPr>
            <a:spLocks noGrp="1"/>
          </p:cNvSpPr>
          <p:nvPr>
            <p:ph sz="half" idx="1"/>
          </p:nvPr>
        </p:nvSpPr>
        <p:spPr>
          <a:xfrm>
            <a:off x="457200" y="1143000"/>
            <a:ext cx="4038600" cy="4983163"/>
          </a:xfrm>
          <a:ln>
            <a:solidFill>
              <a:schemeClr val="tx1"/>
            </a:solidFill>
          </a:ln>
        </p:spPr>
        <p:txBody>
          <a:bodyPr/>
          <a:lstStyle/>
          <a:p>
            <a:pPr>
              <a:spcBef>
                <a:spcPts val="600"/>
              </a:spcBef>
              <a:spcAft>
                <a:spcPts val="600"/>
              </a:spcAft>
              <a:buNone/>
            </a:pPr>
            <a:r>
              <a:rPr lang="en-US" sz="2400" dirty="0"/>
              <a:t>Team Structure</a:t>
            </a:r>
          </a:p>
          <a:p>
            <a:pPr>
              <a:spcBef>
                <a:spcPts val="600"/>
              </a:spcBef>
              <a:spcAft>
                <a:spcPts val="600"/>
              </a:spcAft>
              <a:buClr>
                <a:srgbClr val="C00000"/>
              </a:buClr>
              <a:buFont typeface="Calibri" pitchFamily="34" charset="0"/>
              <a:buChar char="•"/>
            </a:pPr>
            <a:r>
              <a:rPr lang="en-US" sz="2000" dirty="0"/>
              <a:t>Regional RIMC teams may consist of staff from different sections of the Operations Units:</a:t>
            </a:r>
          </a:p>
          <a:p>
            <a:pPr lvl="1">
              <a:spcBef>
                <a:spcPts val="600"/>
              </a:spcBef>
              <a:spcAft>
                <a:spcPts val="600"/>
              </a:spcAft>
              <a:buClr>
                <a:schemeClr val="tx2">
                  <a:lumMod val="50000"/>
                </a:schemeClr>
              </a:buClr>
              <a:buFont typeface="Wingdings" pitchFamily="2" charset="2"/>
              <a:buChar char="§"/>
            </a:pPr>
            <a:r>
              <a:rPr lang="en-US" sz="1800" dirty="0"/>
              <a:t>Bridge</a:t>
            </a:r>
          </a:p>
          <a:p>
            <a:pPr lvl="1">
              <a:spcBef>
                <a:spcPts val="600"/>
              </a:spcBef>
              <a:spcAft>
                <a:spcPts val="600"/>
              </a:spcAft>
              <a:buClr>
                <a:schemeClr val="tx2">
                  <a:lumMod val="50000"/>
                </a:schemeClr>
              </a:buClr>
              <a:buFont typeface="Wingdings" pitchFamily="2" charset="2"/>
              <a:buChar char="§"/>
            </a:pPr>
            <a:r>
              <a:rPr lang="en-US" sz="1800" dirty="0"/>
              <a:t>Maintenance/roadway</a:t>
            </a:r>
          </a:p>
          <a:p>
            <a:pPr lvl="1">
              <a:spcBef>
                <a:spcPts val="600"/>
              </a:spcBef>
              <a:spcAft>
                <a:spcPts val="600"/>
              </a:spcAft>
              <a:buClr>
                <a:schemeClr val="tx2">
                  <a:lumMod val="50000"/>
                </a:schemeClr>
              </a:buClr>
              <a:buFont typeface="Wingdings" pitchFamily="2" charset="2"/>
              <a:buChar char="§"/>
            </a:pPr>
            <a:r>
              <a:rPr lang="en-US" sz="1800" dirty="0"/>
              <a:t>Traffic</a:t>
            </a:r>
          </a:p>
          <a:p>
            <a:pPr lvl="1"/>
            <a:endParaRPr lang="en-US" sz="1600" dirty="0"/>
          </a:p>
          <a:p>
            <a:endParaRPr lang="en-US" sz="2000" dirty="0"/>
          </a:p>
          <a:p>
            <a:pPr>
              <a:buNone/>
            </a:pPr>
            <a:endParaRPr lang="en-US" sz="2000" dirty="0"/>
          </a:p>
        </p:txBody>
      </p:sp>
      <p:sp>
        <p:nvSpPr>
          <p:cNvPr id="4" name="Content Placeholder 3"/>
          <p:cNvSpPr>
            <a:spLocks noGrp="1"/>
          </p:cNvSpPr>
          <p:nvPr>
            <p:ph sz="half" idx="2"/>
          </p:nvPr>
        </p:nvSpPr>
        <p:spPr>
          <a:xfrm>
            <a:off x="4648200" y="1143000"/>
            <a:ext cx="4267200" cy="4983163"/>
          </a:xfrm>
          <a:ln>
            <a:solidFill>
              <a:schemeClr val="tx1"/>
            </a:solidFill>
          </a:ln>
        </p:spPr>
        <p:txBody>
          <a:bodyPr/>
          <a:lstStyle/>
          <a:p>
            <a:pPr>
              <a:spcBef>
                <a:spcPts val="600"/>
              </a:spcBef>
              <a:spcAft>
                <a:spcPts val="600"/>
              </a:spcAft>
              <a:buNone/>
            </a:pPr>
            <a:r>
              <a:rPr lang="en-US" sz="2400" dirty="0"/>
              <a:t>Schedule Protocols</a:t>
            </a:r>
          </a:p>
          <a:p>
            <a:pPr>
              <a:spcBef>
                <a:spcPts val="600"/>
              </a:spcBef>
              <a:spcAft>
                <a:spcPts val="600"/>
              </a:spcAft>
              <a:buClr>
                <a:srgbClr val="C00000"/>
              </a:buClr>
              <a:buFont typeface="Calibri" pitchFamily="34" charset="0"/>
              <a:buChar char="•"/>
            </a:pPr>
            <a:r>
              <a:rPr lang="en-US" sz="2000" dirty="0"/>
              <a:t>Frequency of rotation</a:t>
            </a:r>
          </a:p>
          <a:p>
            <a:pPr>
              <a:spcBef>
                <a:spcPts val="600"/>
              </a:spcBef>
              <a:spcAft>
                <a:spcPts val="600"/>
              </a:spcAft>
              <a:buClr>
                <a:srgbClr val="C00000"/>
              </a:buClr>
              <a:buFont typeface="Calibri" pitchFamily="34" charset="0"/>
              <a:buChar char="•"/>
            </a:pPr>
            <a:r>
              <a:rPr lang="en-US" sz="2000" dirty="0"/>
              <a:t>Schedule changes</a:t>
            </a:r>
          </a:p>
          <a:p>
            <a:pPr>
              <a:spcBef>
                <a:spcPts val="600"/>
              </a:spcBef>
              <a:spcAft>
                <a:spcPts val="600"/>
              </a:spcAft>
              <a:buClr>
                <a:srgbClr val="C00000"/>
              </a:buClr>
              <a:buFont typeface="Calibri" pitchFamily="34" charset="0"/>
              <a:buChar char="•"/>
            </a:pPr>
            <a:r>
              <a:rPr lang="en-US" sz="2000" dirty="0"/>
              <a:t>Updating schedule on ETO repository</a:t>
            </a:r>
          </a:p>
          <a:p>
            <a:pPr>
              <a:spcBef>
                <a:spcPts val="600"/>
              </a:spcBef>
              <a:spcAft>
                <a:spcPts val="600"/>
              </a:spcAft>
              <a:buClr>
                <a:srgbClr val="C00000"/>
              </a:buClr>
              <a:buFont typeface="Calibri" pitchFamily="34" charset="0"/>
              <a:buChar char="•"/>
            </a:pPr>
            <a:r>
              <a:rPr lang="en-US" sz="2000" dirty="0"/>
              <a:t>Time off </a:t>
            </a:r>
          </a:p>
          <a:p>
            <a:pPr>
              <a:spcBef>
                <a:spcPts val="600"/>
              </a:spcBef>
              <a:spcAft>
                <a:spcPts val="600"/>
              </a:spcAft>
              <a:buNone/>
            </a:pPr>
            <a:r>
              <a:rPr lang="en-US" sz="2400" dirty="0"/>
              <a:t>Rotational Hand-off Protocol</a:t>
            </a:r>
          </a:p>
          <a:p>
            <a:pPr>
              <a:spcBef>
                <a:spcPts val="600"/>
              </a:spcBef>
              <a:spcAft>
                <a:spcPts val="600"/>
              </a:spcAft>
              <a:buClr>
                <a:srgbClr val="C00000"/>
              </a:buClr>
              <a:buFont typeface="Calibri" pitchFamily="34" charset="0"/>
              <a:buChar char="•"/>
            </a:pPr>
            <a:r>
              <a:rPr lang="en-US" sz="2000" dirty="0"/>
              <a:t>When/where do you hand-off RIMC communication equipment and resources</a:t>
            </a:r>
          </a:p>
          <a:p>
            <a:pPr>
              <a:spcBef>
                <a:spcPts val="600"/>
              </a:spcBef>
              <a:spcAft>
                <a:spcPts val="600"/>
              </a:spcAft>
              <a:buClr>
                <a:srgbClr val="C00000"/>
              </a:buClr>
              <a:buFont typeface="Calibri" pitchFamily="34" charset="0"/>
              <a:buChar char="•"/>
            </a:pPr>
            <a:r>
              <a:rPr lang="en-US" sz="2000" dirty="0"/>
              <a:t>The time that hand-off is expected</a:t>
            </a:r>
          </a:p>
        </p:txBody>
      </p:sp>
    </p:spTree>
  </p:cSld>
  <p:clrMapOvr>
    <a:masterClrMapping/>
  </p:clrMapOvr>
  <p:transition spd="slow">
    <p:wheel spokes="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81000" y="152400"/>
            <a:ext cx="8534400" cy="609600"/>
          </a:xfrm>
        </p:spPr>
        <p:txBody>
          <a:bodyPr/>
          <a:lstStyle/>
          <a:p>
            <a:pPr eaLnBrk="1" hangingPunct="1"/>
            <a:r>
              <a:rPr lang="en-US" sz="3000" dirty="0"/>
              <a:t>Resource Recommendations: RIMC Vehicle</a:t>
            </a:r>
          </a:p>
        </p:txBody>
      </p:sp>
      <p:pic>
        <p:nvPicPr>
          <p:cNvPr id="124931" name="Picture 4" descr="RIMC vehicle and bag contents 008"/>
          <p:cNvPicPr>
            <a:picLocks noChangeAspect="1" noChangeArrowheads="1"/>
          </p:cNvPicPr>
          <p:nvPr/>
        </p:nvPicPr>
        <p:blipFill>
          <a:blip r:embed="rId3" cstate="print"/>
          <a:srcRect/>
          <a:stretch>
            <a:fillRect/>
          </a:stretch>
        </p:blipFill>
        <p:spPr bwMode="auto">
          <a:xfrm>
            <a:off x="227013" y="958850"/>
            <a:ext cx="5229225" cy="4979988"/>
          </a:xfrm>
          <a:prstGeom prst="rect">
            <a:avLst/>
          </a:prstGeom>
          <a:noFill/>
          <a:ln w="9525">
            <a:noFill/>
            <a:miter lim="800000"/>
            <a:headEnd/>
            <a:tailEnd/>
          </a:ln>
        </p:spPr>
      </p:pic>
      <p:pic>
        <p:nvPicPr>
          <p:cNvPr id="124932" name="Picture 5" descr="RIMC vehicle and bag contents 011"/>
          <p:cNvPicPr>
            <a:picLocks noChangeAspect="1" noChangeArrowheads="1"/>
          </p:cNvPicPr>
          <p:nvPr/>
        </p:nvPicPr>
        <p:blipFill>
          <a:blip r:embed="rId4" cstate="print"/>
          <a:srcRect/>
          <a:stretch>
            <a:fillRect/>
          </a:stretch>
        </p:blipFill>
        <p:spPr bwMode="auto">
          <a:xfrm>
            <a:off x="5638800" y="3257550"/>
            <a:ext cx="3275013" cy="2609850"/>
          </a:xfrm>
          <a:prstGeom prst="rect">
            <a:avLst/>
          </a:prstGeom>
          <a:noFill/>
          <a:ln w="9525">
            <a:noFill/>
            <a:miter lim="800000"/>
            <a:headEnd/>
            <a:tailEnd/>
          </a:ln>
        </p:spPr>
      </p:pic>
      <p:grpSp>
        <p:nvGrpSpPr>
          <p:cNvPr id="2" name="Group 8"/>
          <p:cNvGrpSpPr>
            <a:grpSpLocks/>
          </p:cNvGrpSpPr>
          <p:nvPr/>
        </p:nvGrpSpPr>
        <p:grpSpPr bwMode="auto">
          <a:xfrm>
            <a:off x="5943600" y="1143000"/>
            <a:ext cx="2589213" cy="1943100"/>
            <a:chOff x="3793" y="720"/>
            <a:chExt cx="1631" cy="1224"/>
          </a:xfrm>
        </p:grpSpPr>
        <p:pic>
          <p:nvPicPr>
            <p:cNvPr id="124934" name="Picture 6" descr="RIMC vehicle and bag contents 007"/>
            <p:cNvPicPr>
              <a:picLocks noChangeAspect="1" noChangeArrowheads="1"/>
            </p:cNvPicPr>
            <p:nvPr/>
          </p:nvPicPr>
          <p:blipFill>
            <a:blip r:embed="rId5" cstate="print"/>
            <a:srcRect/>
            <a:stretch>
              <a:fillRect/>
            </a:stretch>
          </p:blipFill>
          <p:spPr bwMode="auto">
            <a:xfrm>
              <a:off x="3793" y="720"/>
              <a:ext cx="1631" cy="1224"/>
            </a:xfrm>
            <a:prstGeom prst="rect">
              <a:avLst/>
            </a:prstGeom>
            <a:noFill/>
            <a:ln w="9525">
              <a:noFill/>
              <a:miter lim="800000"/>
              <a:headEnd/>
              <a:tailEnd/>
            </a:ln>
          </p:spPr>
        </p:pic>
        <p:pic>
          <p:nvPicPr>
            <p:cNvPr id="124935" name="Picture 7" descr="RIMC vehicle and bag contents 007"/>
            <p:cNvPicPr>
              <a:picLocks noChangeAspect="1" noChangeArrowheads="1"/>
            </p:cNvPicPr>
            <p:nvPr/>
          </p:nvPicPr>
          <p:blipFill>
            <a:blip r:embed="rId6" cstate="print"/>
            <a:srcRect l="35335" t="51021" r="47060" b="26514"/>
            <a:stretch>
              <a:fillRect/>
            </a:stretch>
          </p:blipFill>
          <p:spPr bwMode="auto">
            <a:xfrm rot="5400000">
              <a:off x="4374" y="1338"/>
              <a:ext cx="275" cy="287"/>
            </a:xfrm>
            <a:prstGeom prst="rect">
              <a:avLst/>
            </a:prstGeom>
            <a:noFill/>
            <a:ln w="9525">
              <a:noFill/>
              <a:miter lim="800000"/>
              <a:headEnd/>
              <a:tailEnd/>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533400"/>
          </a:xfrm>
        </p:spPr>
        <p:txBody>
          <a:bodyPr/>
          <a:lstStyle/>
          <a:p>
            <a:r>
              <a:rPr lang="en-US" dirty="0"/>
              <a:t>Resource Recommendations: RIMC Bag</a:t>
            </a:r>
          </a:p>
        </p:txBody>
      </p:sp>
      <p:pic>
        <p:nvPicPr>
          <p:cNvPr id="4" name="Content Placeholder 3" descr="new RIMC bag .JPG"/>
          <p:cNvPicPr>
            <a:picLocks noGrp="1" noChangeAspect="1"/>
          </p:cNvPicPr>
          <p:nvPr>
            <p:ph idx="1"/>
          </p:nvPr>
        </p:nvPicPr>
        <p:blipFill>
          <a:blip r:embed="rId3" cstate="print"/>
          <a:stretch>
            <a:fillRect/>
          </a:stretch>
        </p:blipFill>
        <p:spPr>
          <a:xfrm>
            <a:off x="1371600" y="1081088"/>
            <a:ext cx="6400800" cy="4800600"/>
          </a:xfr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609600"/>
          </a:xfrm>
        </p:spPr>
        <p:txBody>
          <a:bodyPr>
            <a:normAutofit fontScale="90000"/>
          </a:bodyPr>
          <a:lstStyle/>
          <a:p>
            <a:r>
              <a:rPr lang="en-US" dirty="0">
                <a:solidFill>
                  <a:schemeClr val="bg1"/>
                </a:solidFill>
              </a:rPr>
              <a:t>Significant Incident Notification Process (SINP)</a:t>
            </a:r>
            <a:br>
              <a:rPr lang="en-US" dirty="0"/>
            </a:br>
            <a:endParaRPr lang="en-US" dirty="0"/>
          </a:p>
        </p:txBody>
      </p:sp>
      <p:sp>
        <p:nvSpPr>
          <p:cNvPr id="3" name="Content Placeholder 2"/>
          <p:cNvSpPr>
            <a:spLocks noGrp="1"/>
          </p:cNvSpPr>
          <p:nvPr>
            <p:ph idx="1"/>
          </p:nvPr>
        </p:nvSpPr>
        <p:spPr>
          <a:xfrm>
            <a:off x="228600" y="1143000"/>
            <a:ext cx="8686800" cy="4953000"/>
          </a:xfrm>
        </p:spPr>
        <p:txBody>
          <a:bodyPr/>
          <a:lstStyle/>
          <a:p>
            <a:pPr>
              <a:buNone/>
            </a:pPr>
            <a:r>
              <a:rPr lang="en-US" sz="2400" u="sng" dirty="0"/>
              <a:t>Purpose</a:t>
            </a:r>
            <a:r>
              <a:rPr lang="en-US" sz="2400" dirty="0"/>
              <a:t>:</a:t>
            </a:r>
          </a:p>
          <a:p>
            <a:pPr>
              <a:buNone/>
            </a:pPr>
            <a:r>
              <a:rPr lang="en-US" sz="2000" dirty="0"/>
              <a:t>To provide law enforcement agencies and highway departments a mechanism for</a:t>
            </a:r>
          </a:p>
          <a:p>
            <a:pPr>
              <a:buNone/>
            </a:pPr>
            <a:r>
              <a:rPr lang="en-US" sz="2000" dirty="0"/>
              <a:t>reporting: </a:t>
            </a:r>
          </a:p>
          <a:p>
            <a:pPr lvl="1">
              <a:buNone/>
            </a:pPr>
            <a:endParaRPr lang="en-US" dirty="0"/>
          </a:p>
        </p:txBody>
      </p:sp>
      <p:pic>
        <p:nvPicPr>
          <p:cNvPr id="1026" name="Picture 2" descr="N:\HNTB - DO NOT EDIT\56839 TIME\Pictures\Flooding Pictures\Portage.jpg"/>
          <p:cNvPicPr>
            <a:picLocks noChangeAspect="1" noChangeArrowheads="1"/>
          </p:cNvPicPr>
          <p:nvPr/>
        </p:nvPicPr>
        <p:blipFill>
          <a:blip r:embed="rId3" cstate="print"/>
          <a:srcRect/>
          <a:stretch>
            <a:fillRect/>
          </a:stretch>
        </p:blipFill>
        <p:spPr bwMode="auto">
          <a:xfrm>
            <a:off x="301672" y="3858667"/>
            <a:ext cx="3130456" cy="2084934"/>
          </a:xfrm>
          <a:prstGeom prst="rect">
            <a:avLst/>
          </a:prstGeom>
          <a:noFill/>
        </p:spPr>
      </p:pic>
      <p:pic>
        <p:nvPicPr>
          <p:cNvPr id="1028" name="Picture 4" descr="N:\HNTB - DO NOT EDIT\56839 TIME\Pictures\Pile Up 3.JPG"/>
          <p:cNvPicPr>
            <a:picLocks noChangeAspect="1" noChangeArrowheads="1"/>
          </p:cNvPicPr>
          <p:nvPr/>
        </p:nvPicPr>
        <p:blipFill>
          <a:blip r:embed="rId4" cstate="print"/>
          <a:srcRect/>
          <a:stretch>
            <a:fillRect/>
          </a:stretch>
        </p:blipFill>
        <p:spPr bwMode="auto">
          <a:xfrm>
            <a:off x="3581400" y="3905250"/>
            <a:ext cx="2717800" cy="2038350"/>
          </a:xfrm>
          <a:prstGeom prst="rect">
            <a:avLst/>
          </a:prstGeom>
          <a:noFill/>
        </p:spPr>
      </p:pic>
      <p:sp>
        <p:nvSpPr>
          <p:cNvPr id="8" name="TextBox 7"/>
          <p:cNvSpPr txBox="1"/>
          <p:nvPr/>
        </p:nvSpPr>
        <p:spPr>
          <a:xfrm>
            <a:off x="381000" y="2819400"/>
            <a:ext cx="2895600" cy="707886"/>
          </a:xfrm>
          <a:prstGeom prst="rect">
            <a:avLst/>
          </a:prstGeom>
          <a:noFill/>
        </p:spPr>
        <p:txBody>
          <a:bodyPr wrap="square" rtlCol="0">
            <a:spAutoFit/>
          </a:bodyPr>
          <a:lstStyle/>
          <a:p>
            <a:pPr algn="ctr"/>
            <a:r>
              <a:rPr lang="en-US" sz="2000" dirty="0"/>
              <a:t>INFRASTRUCTURE PROBLEMS</a:t>
            </a:r>
          </a:p>
        </p:txBody>
      </p:sp>
      <p:sp>
        <p:nvSpPr>
          <p:cNvPr id="9" name="TextBox 8"/>
          <p:cNvSpPr txBox="1"/>
          <p:nvPr/>
        </p:nvSpPr>
        <p:spPr>
          <a:xfrm>
            <a:off x="3352800" y="2971800"/>
            <a:ext cx="2895600" cy="400110"/>
          </a:xfrm>
          <a:prstGeom prst="rect">
            <a:avLst/>
          </a:prstGeom>
          <a:noFill/>
        </p:spPr>
        <p:txBody>
          <a:bodyPr wrap="square" rtlCol="0">
            <a:spAutoFit/>
          </a:bodyPr>
          <a:lstStyle/>
          <a:p>
            <a:pPr algn="ctr"/>
            <a:r>
              <a:rPr lang="en-US" sz="2000" dirty="0"/>
              <a:t>INCIDENTS</a:t>
            </a:r>
          </a:p>
        </p:txBody>
      </p:sp>
      <p:sp>
        <p:nvSpPr>
          <p:cNvPr id="10" name="TextBox 9"/>
          <p:cNvSpPr txBox="1"/>
          <p:nvPr/>
        </p:nvSpPr>
        <p:spPr>
          <a:xfrm>
            <a:off x="6096000" y="2819400"/>
            <a:ext cx="2895600" cy="707886"/>
          </a:xfrm>
          <a:prstGeom prst="rect">
            <a:avLst/>
          </a:prstGeom>
          <a:noFill/>
        </p:spPr>
        <p:txBody>
          <a:bodyPr wrap="square" rtlCol="0">
            <a:spAutoFit/>
          </a:bodyPr>
          <a:lstStyle/>
          <a:p>
            <a:pPr algn="ctr"/>
            <a:r>
              <a:rPr lang="en-US" sz="2000" dirty="0"/>
              <a:t>ON STATE HIGHWAY NETWORK</a:t>
            </a:r>
          </a:p>
        </p:txBody>
      </p:sp>
      <p:pic>
        <p:nvPicPr>
          <p:cNvPr id="11" name="Picture 10" descr="Wisconsin State Highway Systems.png"/>
          <p:cNvPicPr>
            <a:picLocks noChangeAspect="1"/>
          </p:cNvPicPr>
          <p:nvPr/>
        </p:nvPicPr>
        <p:blipFill>
          <a:blip r:embed="rId5" cstate="print"/>
          <a:stretch>
            <a:fillRect/>
          </a:stretch>
        </p:blipFill>
        <p:spPr>
          <a:xfrm>
            <a:off x="6324600" y="3762375"/>
            <a:ext cx="2336800" cy="2190750"/>
          </a:xfrm>
          <a:prstGeom prst="rect">
            <a:avLst/>
          </a:prstGeom>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411162"/>
          </a:xfrm>
        </p:spPr>
        <p:txBody>
          <a:bodyPr>
            <a:noAutofit/>
          </a:bodyPr>
          <a:lstStyle/>
          <a:p>
            <a:r>
              <a:rPr lang="en-US" sz="3000" dirty="0"/>
              <a:t>Electronic Resources</a:t>
            </a:r>
            <a:endParaRPr lang="en-US" sz="3000" dirty="0">
              <a:solidFill>
                <a:schemeClr val="bg1"/>
              </a:solidFill>
            </a:endParaRPr>
          </a:p>
        </p:txBody>
      </p:sp>
      <p:sp>
        <p:nvSpPr>
          <p:cNvPr id="6" name="Content Placeholder 5"/>
          <p:cNvSpPr>
            <a:spLocks noGrp="1"/>
          </p:cNvSpPr>
          <p:nvPr>
            <p:ph sz="half" idx="1"/>
          </p:nvPr>
        </p:nvSpPr>
        <p:spPr>
          <a:xfrm>
            <a:off x="457200" y="914400"/>
            <a:ext cx="6400800" cy="4830763"/>
          </a:xfrm>
        </p:spPr>
        <p:txBody>
          <a:bodyPr>
            <a:normAutofit/>
          </a:bodyPr>
          <a:lstStyle/>
          <a:p>
            <a:pPr>
              <a:spcBef>
                <a:spcPts val="600"/>
              </a:spcBef>
              <a:spcAft>
                <a:spcPts val="600"/>
              </a:spcAft>
              <a:buClr>
                <a:srgbClr val="C00000"/>
              </a:buClr>
              <a:buNone/>
            </a:pPr>
            <a:r>
              <a:rPr lang="en-US" sz="2400" dirty="0"/>
              <a:t>RIMC approved WisDOT devices</a:t>
            </a:r>
          </a:p>
          <a:p>
            <a:pPr>
              <a:spcBef>
                <a:spcPts val="600"/>
              </a:spcBef>
              <a:spcAft>
                <a:spcPts val="600"/>
              </a:spcAft>
              <a:buClr>
                <a:srgbClr val="C00000"/>
              </a:buClr>
              <a:buFont typeface="Calibri" pitchFamily="34" charset="0"/>
              <a:buChar char="•"/>
            </a:pPr>
            <a:r>
              <a:rPr lang="en-US" sz="2000" dirty="0"/>
              <a:t>Refer to the WisDOT IT Policy and Procedures</a:t>
            </a:r>
          </a:p>
          <a:p>
            <a:pPr lvl="1">
              <a:spcBef>
                <a:spcPts val="600"/>
              </a:spcBef>
              <a:spcAft>
                <a:spcPts val="600"/>
              </a:spcAft>
              <a:buClr>
                <a:schemeClr val="accent1">
                  <a:lumMod val="50000"/>
                </a:schemeClr>
              </a:buClr>
              <a:buFont typeface="Wingdings" pitchFamily="2" charset="2"/>
              <a:buChar char="§"/>
            </a:pPr>
            <a:r>
              <a:rPr lang="en-US" sz="1800" dirty="0"/>
              <a:t>Transportation Administration Manual (TAM 112)</a:t>
            </a:r>
          </a:p>
          <a:p>
            <a:pPr lvl="1">
              <a:spcBef>
                <a:spcPts val="600"/>
              </a:spcBef>
              <a:spcAft>
                <a:spcPts val="600"/>
              </a:spcAft>
              <a:buClr>
                <a:schemeClr val="accent1">
                  <a:lumMod val="50000"/>
                </a:schemeClr>
              </a:buClr>
              <a:buFont typeface="Wingdings" pitchFamily="2" charset="2"/>
              <a:buChar char="§"/>
            </a:pPr>
            <a:r>
              <a:rPr lang="en-US" sz="1800" dirty="0">
                <a:hlinkClick r:id="rId3"/>
              </a:rPr>
              <a:t>http://dotnet/tam/docs/it101.docx</a:t>
            </a:r>
            <a:endParaRPr lang="en-US" sz="1800" dirty="0"/>
          </a:p>
          <a:p>
            <a:pPr>
              <a:spcBef>
                <a:spcPts val="600"/>
              </a:spcBef>
              <a:spcAft>
                <a:spcPts val="600"/>
              </a:spcAft>
              <a:buClr>
                <a:srgbClr val="C00000"/>
              </a:buClr>
              <a:buFont typeface="Calibri" pitchFamily="34" charset="0"/>
              <a:buChar char="•"/>
            </a:pPr>
            <a:r>
              <a:rPr lang="en-US" sz="2000" dirty="0"/>
              <a:t>New apps or software require supervisor approval</a:t>
            </a:r>
          </a:p>
          <a:p>
            <a:pPr marL="342900" lvl="2" indent="-342900">
              <a:spcBef>
                <a:spcPts val="600"/>
              </a:spcBef>
              <a:spcAft>
                <a:spcPts val="600"/>
              </a:spcAft>
              <a:buClr>
                <a:srgbClr val="C00000"/>
              </a:buClr>
              <a:buFont typeface="Calibri" pitchFamily="34" charset="0"/>
              <a:buChar char="•"/>
            </a:pPr>
            <a:r>
              <a:rPr lang="en-US" dirty="0"/>
              <a:t>All iPad activity is monitored and geo-located</a:t>
            </a:r>
          </a:p>
          <a:p>
            <a:pPr lvl="1">
              <a:buNone/>
            </a:pPr>
            <a:endParaRPr lang="en-US" dirty="0"/>
          </a:p>
        </p:txBody>
      </p:sp>
      <p:pic>
        <p:nvPicPr>
          <p:cNvPr id="4" name="Picture 3" descr="ipad copy.png"/>
          <p:cNvPicPr>
            <a:picLocks noChangeAspect="1"/>
          </p:cNvPicPr>
          <p:nvPr/>
        </p:nvPicPr>
        <p:blipFill>
          <a:blip r:embed="rId4" cstate="print"/>
          <a:stretch>
            <a:fillRect/>
          </a:stretch>
        </p:blipFill>
        <p:spPr>
          <a:xfrm>
            <a:off x="1600200" y="3521278"/>
            <a:ext cx="3931604" cy="3349422"/>
          </a:xfrm>
          <a:prstGeom prst="rect">
            <a:avLst/>
          </a:prstGeom>
        </p:spPr>
      </p:pic>
      <p:pic>
        <p:nvPicPr>
          <p:cNvPr id="9" name="Picture 8">
            <a:extLst>
              <a:ext uri="{FF2B5EF4-FFF2-40B4-BE49-F238E27FC236}">
                <a16:creationId xmlns:a16="http://schemas.microsoft.com/office/drawing/2014/main" id="{297436E4-0B03-49D6-A1C7-4959DAF374EA}"/>
              </a:ext>
            </a:extLst>
          </p:cNvPr>
          <p:cNvPicPr>
            <a:picLocks noChangeAspect="1"/>
          </p:cNvPicPr>
          <p:nvPr/>
        </p:nvPicPr>
        <p:blipFill rotWithShape="1">
          <a:blip r:embed="rId5"/>
          <a:srcRect l="22699" r="24510" b="1349"/>
          <a:stretch/>
        </p:blipFill>
        <p:spPr>
          <a:xfrm>
            <a:off x="6235060" y="914400"/>
            <a:ext cx="2451740" cy="4596409"/>
          </a:xfrm>
          <a:prstGeom prst="rect">
            <a:avLst/>
          </a:prstGeom>
        </p:spPr>
      </p:pic>
    </p:spTree>
  </p:cSld>
  <p:clrMapOvr>
    <a:masterClrMapping/>
  </p:clrMapOvr>
  <p:transition spd="slow">
    <p:wheel spokes="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534400" cy="457200"/>
          </a:xfrm>
        </p:spPr>
        <p:txBody>
          <a:bodyPr>
            <a:noAutofit/>
          </a:bodyPr>
          <a:lstStyle/>
          <a:p>
            <a:r>
              <a:rPr lang="en-US" dirty="0"/>
              <a:t>RIMC Phone</a:t>
            </a:r>
            <a:endParaRPr lang="en-US" dirty="0">
              <a:solidFill>
                <a:schemeClr val="bg1"/>
              </a:solidFill>
            </a:endParaRPr>
          </a:p>
        </p:txBody>
      </p:sp>
      <p:sp>
        <p:nvSpPr>
          <p:cNvPr id="6" name="Content Placeholder 5"/>
          <p:cNvSpPr>
            <a:spLocks noGrp="1"/>
          </p:cNvSpPr>
          <p:nvPr>
            <p:ph idx="1"/>
          </p:nvPr>
        </p:nvSpPr>
        <p:spPr>
          <a:xfrm>
            <a:off x="1219200" y="1143000"/>
            <a:ext cx="3657600" cy="4373563"/>
          </a:xfrm>
        </p:spPr>
        <p:txBody>
          <a:bodyPr>
            <a:normAutofit/>
          </a:bodyPr>
          <a:lstStyle/>
          <a:p>
            <a:pPr>
              <a:spcBef>
                <a:spcPts val="600"/>
              </a:spcBef>
              <a:spcAft>
                <a:spcPts val="600"/>
              </a:spcAft>
              <a:buNone/>
            </a:pPr>
            <a:r>
              <a:rPr lang="en-US" sz="2400" dirty="0"/>
              <a:t>Functions &amp; Use</a:t>
            </a:r>
          </a:p>
          <a:p>
            <a:pPr>
              <a:spcBef>
                <a:spcPts val="600"/>
              </a:spcBef>
              <a:spcAft>
                <a:spcPts val="600"/>
              </a:spcAft>
              <a:buFont typeface="Calibri" pitchFamily="34" charset="0"/>
              <a:buChar char="•"/>
            </a:pPr>
            <a:r>
              <a:rPr lang="en-US" sz="2000" dirty="0"/>
              <a:t>Basic protocols</a:t>
            </a:r>
          </a:p>
          <a:p>
            <a:pPr lvl="1">
              <a:spcBef>
                <a:spcPts val="600"/>
              </a:spcBef>
              <a:spcAft>
                <a:spcPts val="600"/>
              </a:spcAft>
              <a:buClr>
                <a:schemeClr val="accent1">
                  <a:lumMod val="50000"/>
                </a:schemeClr>
              </a:buClr>
            </a:pPr>
            <a:r>
              <a:rPr lang="en-US" sz="1800" dirty="0"/>
              <a:t>Lock, password</a:t>
            </a:r>
          </a:p>
          <a:p>
            <a:pPr lvl="1">
              <a:spcBef>
                <a:spcPts val="600"/>
              </a:spcBef>
              <a:spcAft>
                <a:spcPts val="600"/>
              </a:spcAft>
              <a:buClr>
                <a:schemeClr val="accent1">
                  <a:lumMod val="50000"/>
                </a:schemeClr>
              </a:buClr>
            </a:pPr>
            <a:r>
              <a:rPr lang="en-US" sz="1800" dirty="0"/>
              <a:t>E-mail</a:t>
            </a:r>
          </a:p>
          <a:p>
            <a:pPr lvl="1">
              <a:spcBef>
                <a:spcPts val="600"/>
              </a:spcBef>
              <a:spcAft>
                <a:spcPts val="600"/>
              </a:spcAft>
              <a:buClr>
                <a:schemeClr val="accent1">
                  <a:lumMod val="50000"/>
                </a:schemeClr>
              </a:buClr>
            </a:pPr>
            <a:r>
              <a:rPr lang="en-US" sz="1800" dirty="0"/>
              <a:t>Texting</a:t>
            </a:r>
          </a:p>
          <a:p>
            <a:pPr lvl="1">
              <a:spcBef>
                <a:spcPts val="600"/>
              </a:spcBef>
              <a:spcAft>
                <a:spcPts val="600"/>
              </a:spcAft>
              <a:buClr>
                <a:schemeClr val="accent1">
                  <a:lumMod val="50000"/>
                </a:schemeClr>
              </a:buClr>
            </a:pPr>
            <a:r>
              <a:rPr lang="en-US" sz="1800" dirty="0"/>
              <a:t>Pictures</a:t>
            </a:r>
          </a:p>
          <a:p>
            <a:pPr lvl="1">
              <a:spcBef>
                <a:spcPts val="600"/>
              </a:spcBef>
              <a:spcAft>
                <a:spcPts val="600"/>
              </a:spcAft>
              <a:buClr>
                <a:schemeClr val="accent1">
                  <a:lumMod val="50000"/>
                </a:schemeClr>
              </a:buClr>
            </a:pPr>
            <a:r>
              <a:rPr lang="en-US" sz="1800" dirty="0"/>
              <a:t>Downloading</a:t>
            </a:r>
          </a:p>
        </p:txBody>
      </p:sp>
      <p:sp>
        <p:nvSpPr>
          <p:cNvPr id="4098" name="AutoShape 2" descr="data:image/jpeg;base64,/9j/4AAQSkZJRgABAQAAAQABAAD/2wCEAAkGBxQQEBQUEhQWFhQVGBgUFxUYFhcXGhgVFhgXFhUYFxYYHSggGBolHBUWITEiJSkrLi4uFx8zODMtNygtLywBCgoKDg0OGhAQGi0kICYsLCw3NzEsLC8wMDIsLC8sLCwtLCwxLywsLCwsNCwtLCwsLCwsLCwsLDArLiwsLCwsLP/AABEIATIApQMBIgACEQEDEQH/xAAcAAAABwEBAAAAAAAAAAAAAAAAAgQFBgcIAQP/xABWEAACAAQDBAQGCwwIBQQDAQABAgADBBEFEiEGMUFREyJhswcycXSBkRQ0QlJTcnOhsdHwFRYXIzVUVZKTlcHSJCUzQ4KytPFiY2SU4aKjwuKDhdNE/8QAGgEBAQADAQEAAAAAAAAAAAAAAAECAwQFBv/EAC8RAAICAgAEBAQGAwEAAAAAAAABAhEDBBIhMUEFE1GRYbHB8DJxgaHR4RTS8SL/2gAMAwEAAhEDEQA/ALxhLXYhLkhc7WLHKigEs7b7Io1Y2103AEnQQl2lxtKGmee4LZdEQb3mHREHlPHgASdAYp+rxU0shq/GHM6dV3MihQ5FeV7kTDvFONOpua+Zg7HQC0fvoDsVlLmYHKQoaeVa18swSQVlH4zDeI9HxOePGlMg5noFHzz7/NGa8e8JVfVdUTjTyRosmn/Eoq7gOr1iOwm0RyVM6Qkv1mOpLEkntJMAawOOkb5sv0zacf8Azgpx0/DS/wBrT/zRllZS+9HqEHElfej1CLRLNRfdw/DS/wBrTfXHfu4fhpf7Wm/mjL4kr71fUI9BIT3q+oQoWac+7p+Gl/tab+aAMdPw0v8Aa0/80ZmWnT3i/qiDimT3i/qiFA0t93T8NL/a0/8ANA+7h+Gl/tab+aM1imT3i/qiDClT3i/qj6oULNI/dw/DS/2tN9cFm4yWBBnprynyFPoIa8ZyFLL94n6o+qDexJfvE/VH1QoWaI+6p+HX/uJH80D7rH4df28j+aM8exJfwafqj6o77El/Bp+qPqhQNCtiLsLLOzfFnyL+sNCibjVWmoo50xffJ7GYeoVAb1KYzn7Dl/Bp+qIPTSuibNJZ5Te+lu8s+tSIUU0DI8IVKJnR1Oemc6fjkmSh+tMUD1ExLZbhgCpBBFwQbgg7iDxEZ5w3bqplr0VYor6U6Mk0DplXcSky3XPY2p3XETTA6tcOSXU0LtNwyddmk6kyjcmY0pd6OvWLSxowDZQCLGAtSBBZcwMoZSCpAIINwQdQQeIgQBENqaQVlZJkN/Zy7Mw4FmDF78iJaWB/5p5xm3bzaFsRr508k5C2WUNRlkppLAB3aantYxorH6gy0xKcu9ZNRMX40uSkofODGVYAEdVrG4jkCAHORNzD6Y9xDTJmFTeHOW4IuIpD3EHBjyBg4MUh6gx6AwekoXnK+Qi623/8V/q+cQZcFqecr1mBQgMGBj0GC1POV6zHWwapAJvK07TEAUGDAwmppudQef8AA207I9gYpD1Bjt48wYMDAB7x28EBjoMCh7xLfBfWkVM2iJ6lWjTZQ4LVSRnBHLMo155BEQBhy2YqDKxGhcbxVSk/wzT0TfM8QF6eD+f/AEd5PCQ+WX8i6rNlgDgqZzLHyUdhJg84U1RUE7mtLA+Sm1Gvls49QgRCjPjoth+J6k/isR3m/wDfNxMZmjS2MEnDsRzDKTKxLS99PZMwDUdgEZpgAQIECABHvSz8p13H7XjwgQA9KYODDdRT/cn0fVC4GKQ95cwjcSOGnKPQTjzhODBgYpBQJp5wbpDzjwBgwMAeq6boODHkDBgYFPUGOgx5gwYGAPQGDAx5gx0GBD0BhXgx/plH51Td8kIgYWYL7co/OqbvkiFLh2mcpYj3U2o+aYPrgQh8INQyLKym151XwHB0gRCivaT2jiPm+If6h4zRIUE68rxozEZeXDcRA3CVivb/AP7J0Z0pt58hgBdhOEzapssmSW33bUKoAZiWbcNEY8zbS5heNl5t3BEtQjzZZZnIF5AJcjS9rJMINtejfiLQkk7UVaKEWeyqBYKMoAGXJy97pHhNx2ocENOchi5IJ0vM6TObbgT0sy5/4zACvEMAmU8tnmqi5ejuue7HpRmSwA10D/qHsuvwrY2bUSpcxWkqJgBUMZt7FmQE5ZZFro2t7DjDFX4vOni02YzjTfb3Ocj55kw+V2PGFlDtVVSZay5bqFTxQZMliNSfGZCT4x3njADZNsrEFRcEjeeGkL6SsUixTUdp1hrdyxJO8m58pjimxuIAfunX3nzmHr7gzelly+iXNMAZTnNgGLC5JG66MLi43WJzC8YkTsw+mHNMXnhlYTXDKFCkGxAW+UXHDrMbcSSTeKQcafCXmTJaIiM0yX0y2mG2W5WxJG8suUcCSLHW8dqsLeVISeyL0czoypDkk9KhmLpbgF15G2+EP3Ynls3SuGyqmYHKcikFVutjYFV9QgVOKTpqhZkxmUEEKToCoyiw4WBIgACcvvP/AFGDCcvvPnMJAYMDFAsE5fefOYMJq+8+cwkBgwMALJTBiAEFzp41vph2wrBJlTMmS5SIWl77uRzGmnZuMMMqYVII0I3Qsp8Umy3Zkcqz+MQBrbdoRpa8QDviuz02lAM6WoBIHVcm2a9idOww34PpXUg/6un75IJNxObOZRMcsAQRuGvoGu8+swbBz/TqTzun75IAs7wk+LJ+Wq+8SBHPCT4sn5ar7xIECinFfyfiXyWK/wCsnRnKm3nyGNIY1+T8R+RxP/VzYzfTbz5DEAbD6cTZ0tCbB3VCeQZgL/PF9UWCUKKstKOS1tBmlLMdj2swJYxQ+FG0+UeUxP8AMI0JsbVMsmfNli81WRbZGdhLIYnIFU2ZittRbS1xe8acknxJI4dnK1kjBOrt+woOyMoC/wBzZNvN5d/1bX+aI7tHgFFOp5qinlSnCsVdJaoyuoNr5bXFxqDFgTMarMzWlZVzTcrNLc2W0zoCwUE3vJa9gf7SXz1h/hEqwejYArNmSCZqkZTcXVWI4EgHkbAaCMZSa5pmrLm4I8Sb/UoOgkiZNloxsrOqkjgGIBPzxdeHUuFiXlaTIUrYKWlCZccbkqWJ7SeMVHshLDYjRqwuGqJAIO4gzVBBjUGN4bSUtLPnmmlsJMt5uXIovkUta9tL23xtnFvoz3tfPjxpqcLf5/0yEClwkHxaYjUe1VHkPinSGzafDMPeQ4ky5IbIzpMlosshhfKGC7wbaqeDcDucKObMkLh9TVJSTKevmJK6JKdUaT0wJlsr72A3m97btb3idY/gNMlJUESZYIkzSCEXeJbWO6MVCXr9+5te1hary/3X0ijNeDUon1EiUTYTZsuWTxAd1UkdtiY0DR7H0KgL7Dp7LYXeUrsRzLsCWPaTGftmGPsultv6aTby51tGhaatYSNQQ2uh4f8AiMN/ZetrPKutpe55eOPm7EcXPo2ev3o4fwo6Xn/YSvV4sR7bHZKj9hzylPKlTJct5qPLQSzdFLWOUDMptaxvv01sYZME2hmGpAImZ89jcMLL1iwa+luXoiS7aV5NJNCqdZM25twyHj6Y5tTayf5MdfJUuJN36Umzbt41jw+dG0k0v3SKa2doBU1dPJYkLNmojEbwpYZrdtr2i/azZ3CaSTnm0tKstABmeUrseQzMCzsfSTFE7FPbEaQ/85Ppid+E6sMyrp5bX6JVDW5szMCbbibIo9PbHpGFj5SYxs/McL7Gp0voGelVVP8Aiy9UdptC3bnY+hOHz5kqRKlPKlPOR5ShLmWpexy6MpAtrzuNYhGLUAelM+WAsoCxVt4IuAe1ja9hu9Fy+4TXO2z9Sr36kmplrf3glkgeQZiPRGUo0SMrKrkHrL5R9MLcGP8AT6Tzun75Ib5B6y+UfTC7BT/T6Tzun75IxMi0fCR4sn5ar7xIEd8I3iyflqvvEgRCivGvaGI/I4n/AKqbGcKbefIY0bjBvh+JfJYn/q50Zypt58hgDuHMBOlkmwDqSeQDC8XRs1irUdQJozEAEFFIGfTRWJ3C9jex3RR8OtDjc9SqdO6pcDSzEDsDEXtyuI05ISk04nDt6s8s4zhKmi96nwiVbAhUlJe9iFYsBw1ZrE+j0RDcVns4mzJrEsQzMzHs4mGSZQVImEDEJZS4Aa/WN2yCyC43jXraWPKIdV4vPnLlmTWZeROh8oG+NflZG+bOWfh+fI15mS0KNkpoTEKRmICrUSWYnQACYpJJ5WjXNcC0mYoRZhKOBLc2VyVIyMbGyncTY6HdGMIsTCK/EOjlLKxOYidHnJaYuVVAW6oc5diubLYqoBW146j2CV4ds0aipo5crD6yk6Ces6e8+Y7yZctDnMqmZ2/GZ2AuQL3tvFzFpbWVKpQ1TMbKJE4k/wD42iiDiuKXA+6ym6lx+NYkqMvJbZuuthfW+kNG2VTWmVaor+nlFhlliYxzakqzIOruUHUm19IAZdk5wFbShjZenk3bdYdItzeNFVmGzncBX6OWq20UFmYnUncLAacdSTyjLkT/AGc2hrGp9cUmycpZElsDMuEQP4xN1Fibae5sOAiyUZwcJq0zVPG3JTi6aLcl0jHpWC5ijZcm4kqoJAJ55h88IMaqQ1DUnopyBaeYWM2WZeUlCAoJ8drkDq3HbewMFkVWJKSBiihi4vaZcHqtd75Nw6NV0G+40y6sO0mLVj5ZVTVtPQqs0AOSnWva4AFyLcRyI3xzampi1W5Y1zao2bE8uwkskrSPHZecEraZibATU19IEW7j2GpVqA2jLezdh3g9mg8kUZEtwmdVTZcrJWMpYleu6ZUy5+qzFy+ayBrBCMrjWOohKk2Yc2V5gyA3tct6lsPnMPGN5JOGz5a6KJExR2llYa9pZvWYg8ta1rWxCVrm/vCLZWCG/U5nf5OcM+OT55WX0tR0quomKAxIA4ZlIFjax1Fx2QFCCnPWXyj6YX4Gf6fSed0/fJDbTnrL5R9MOGBH+sKTzuR3yRClseEIXWV8tV94kCC+EPxZXy1X3iQIhRRi35PxL5LFP9ZOjOdLvPxTGjMWlMmH4iHtm6HE2Nt3WqprC1+wiM6Uu8/FMAJ4XS8GqGAYSJpBAIORrEHUEG2o7Y8sNUGdKBAILoCDuIzC4MaKw6mkhVzIpNgTcaliAWZjvJJJ3xqnNqSSRmkqtmfPuJUfATf1G+qPOowqfLUs8mYqjexRgBfQXNrCNLmnp7f2SeqI9tTSyjTTsqKLJy4EqrC+8ghjv+q2Mskoq6EVGToz7DtJ2ZrHUMlJUsrC4YSJhBB3EELYiE+BqDVSAwBUzZYIOoIzi4I5WjQMjHLk/FY+oGPRwazyptdjztvehryjFrqUT96dd+ZVX/bzf5YT12BVUhM86mny0vbM8p0W53C7ACL/AKbE3m5sgJygsdRuHlOp7BqYQ7RYkJkmplkZgyTVI7AG+i1+y0b34fJXzOSPjEHXLkzPsPEjZaudVZKOpZWAZWWRNIIO4ghbEQXZFVOIUYdQyGokhlIuGXpFzAg77i4jVBxlcwOU6dojwdvex61KT5v5d2e9jwyydEZmTZWvtrQVf/bTv5Y8q3BqmnXNPpp8pSbBpkmZLBJ4XZQLxedRjdQ8+cEmtLUTMoUlbZQhdbHIcoKoOPE+nyxDFWnUWJSp7GavsZrHqFQ/Rs6FQFXUHK1+xTxjslJxh5kvw8ndrv09+RODH0jNN+lSv49q5c+5QwaHaVs5VsAwpKkgi4IkTbEcCOruhPszlNZT5gCvSoSDuNiDr6ov6hrulPjWA3mN3Clillk6SOKeesscMVcmUaNmaz8zqf2E3+WPGswmokANOkTpSk2DPKdATyuwAv2RoYzUOiswPAm1j9XzxFtsK4NRVSNr+KmaH3yqWU+UEA+iNWrkx7XF5T6Ge1Kes4+auropunPWXyj6YccAP9YUnncjvkhrpz1l8o+mHLZ4/wBY0nncjvlim0tnwheLK+Wq+8SOxzwg+LK+Xq+8SBEKOO0vtLEfN6/v3jNlLvPxTGk9pfaWI+b1/fvGbaXefimADYV7YlfKJ/mEXhWJMScQCRdZbAcLGWuoHr9RiiqKd0cxHOuVla3kIP8ACLwots6OonIaidJFOslVUXKzVcKgI6ozeMHOrWsV6t7mNGW+JMzUeKNIUF5tvGPzQkmy3aTVFiSFla67i02Xb12b1Q6rtLhGaxnpl7Jky/0RHsc20p5Umsly5kp5MwDoVl6te4N3JXNuFjmZtSCLAWjU7aouPG1JNlTYEoNVIDEhTNlgkbwM4uR22i6qfEcgKS1/FkMzJMOfM28XItdVyi3la98xikMNniXOlO1yqOjkDfZWBNr8dIuT7sUVgyVMpgy31mKhF+BVwCD5RHv6EoJNSZ8/4v5qcZQXL7/UUPiOS3QAoSwmtpucDqqup6inMRf39iNI8saxI9HPyoEcq6Z06o6PVrZQL5iRq17kaQHxCiC3FVJJsOr0qDU7xc6aa+qEGO43RrTTW6dGmMrhZaMHJZgQuq3sLnW+60d0smHhuzyscdlzSS61+X8L5lcbFG2J0PnVP3qRpGvxVkqpcsSgZbjM0y3VFr3ub2BBCaEa59+muY8ArRT1dPOYErKnS5pA3kI6sQO3SNBzdpaGeFJq6fKdcrTpa3vYjMGIIta9iOEfJblVG1f/AKXzPt8MlFu1fJ/9JFX4dT1IUzZaTOAJAuAdbBhrbsvCTH5cuThdWktFRBTVFlVQB/ZPc2HGEa7T0YAAq6QAbgKiUP8A5Qy7Y7Y0i0FSiz5UxpkqZKVZcxJhLTEZRohNgM1yTy56R0cUqrsa6XUpfATepk29+sXBs/V9G5Ew9VtL8uRik8ErBJnynbxUdWPkvr80W2mK0zAEVMjXnNQH0gm4j0sWLFn1smDI6Uvu/c8HxHJnwbOPNijdfdexN6ipkIt+kB7BvMQDaec0yVUNwMuYbbvcmH5toqLK1ptNmsoW5pwLjLmJKtxs+gHEcojG0mL060s0LOlzGdGRVR1c3YWucpNgL3ueUc3hPhev4dHI1NybVc6/ajHxDe2tzJji4ck76P1IDTt1l8o+mHPZ0/1jSedyO+WGenbrr5R9MOmzR/rKk87kd8saz3S3/CB4sv5er7xIEDwgeLL+XrO8SBEKOW0ntLEfN6/v3jN1LvPxT/CNI7Se0sR83r+/eM3Uu8/FP8IASw+4ZW0YkhKiSxcZuumhI3y73Ya3aZc23KmhtDLKllmCqLliABzJ0AiVLsSbDNPAPGyXAPYSwv6oA8pWIYeAEaTMKoSwbIodjllZQ5z+Ln6Y2vuK7+DfjM6kZB7GSYr5rsWtltl1AGZrC+7XnqdLP0zweTVXMzTVXfmNNMC255ibWhDW7HMktmSYHKgtlyWuALmxubns4wBF4e8BrKWWjiplNMJaWRZdyqwLjNnBFxfQW7TDRTSGmOqILs7BVHNmNgPWYkY2XQ+K1TOtoz09GZsrMPGCTDNUsBzyi/DSACSKnDlK3lTiLMGFhc3VlUg9JYEXBOmpFxlHVhpxZ5BdfY4ZVyKGDb8+uYjU6bvnh0TAJZcoDWFxvQUaFxuvdBUXG8cOMdqdmLI2Qz1mBWcS6imMjpFRS0zomzuGZVGbKbXANiTYECOQ54BU08t3NTLaYhSyhd4fMhB3i2gYemG6VLLMFGpJAA7ToIkybI6C88A8QEJF+wlhf1CMXJLqZRi5dA0yowtszdHPF3ByCw6hLMbdcgW6q+S1he5EaqyhmP0dwmY5Ad+W5y31OtrcTEk+9AfD/wDt/wD2hNiOzBlS2dZgfLqVy5eqN5BubxPMiV45ehH4lGF4lQCQiT6d2mAEO6WF9SQQc2+yoOHjP2RHKSmabMWWgu7sFUc2Y2A9ZiyaLwPzWUF6gKSL6Sww9BLqSPQIzMCPLV4cJeXoZxYoAX0zZ7rdl/GWFgDw3sdLaQ3YvOp2YexZcxF1v0jXJOlrdY2G/t17Inw8Djfnf/sj/wDtDDtT4PJ9DKM3OJiL4xC5SBzsGaKQitO3XXyj6YddmD/WdJ53I75YZqc9dfKPph22WP8AWdJ53I75YAuTb7xZfy9Z3iQI5t74sv5es7xIEQo6bSe0sR83r+/eM4Uw1PxTGjtpPaWJeb1/fvGcqbefimAC4S4Wokk7hMQnyBhGjfBxhKPKWpIV+kzhGzay0W6Z0HviwYZuAAtvMZtpP7RPjL9IjQPgL2ilzqFaa69NS9JmU+O0lmMxWl8wGYqRwsvMQBO8OrpE2ZMCsRMAWXMVjlmKy5gQQTvtlOYaMCpBIIMQLwmYZKpSJ65ZaTWKMugHSWupVRuLjMbD3t+Jiwq/BqSa5edIkzXGUnPLWYR7lTlYGx0tce97IqHw4Y1JD09DJEsMk4TpolgAJYZJSkAWzZWYkcNOcCsqrZb29S/Lye8WJvsXi8uVTKk0kgK2UB1SzNcg6qb6n0dsQjZf29S/Lye8WJ/sVTSHpgJqSQyqzZpiIxcg2VBmIsbbuGmtt8SRY9RBRYpatmTGbRwASCFuFCCwYg28XfYwtr8RWdOkhCco6RrFw5v0E0XuFHPdaPfZqkkTcQmh5SdHlGVCAUUno7nKdOfkvDltXh0iTMkdDLlobzQWRVW4MiabEKbHUD7GOZ7EFlWPv/XudHkTeNz7f2VNs5SdNWU0q+XpJ0qXm32zuq3txteLyXwWXPto/sv/ADFLbE/lOh86p+9SNXy959HAxp3MsoSSTNUOhXf4Kf8Aq2/Zf/aEG0Hgz6GjqZvspm6OTNmZeitfJLZrXzaXtaLZH20b64Z9tPyZXea1HA/AvGiOaVrmVtmZ9gVvilGOc5Ppi7MPxZRJE+czCV1bWBJckqQB7kqy5xfMMpEUlsFMC4nSE7hOQ/PE+xDC6qj6FpspklqhU2ChCLkzA4QBddCRbUC/AkeuaSaS9ppDS2YpMlhcqK9w5ZnVgCUAW4GUsQp9zDZtdWXpqhb5pbyJzIwuQR0blOtYAtaxIG68RutxvpZZRjnDaBQNQdbWvx3W9MGr8HqJWHzJjymWWsucgZguYCYhOh35STw4+SAKup266+UfTDvsmf60o/O5PfLDLI8ZfKPph42R/KlH53J75YAujb3xZfy9Z3iQIG3u6X8vWd4kCAHPaT2liXm9f37xnSnG/wCKY0XtH7SxLzev794zrT8fimKRiFGsQRvBuPRDhhPS9MrUvTLNXrL0QYsvC6lSCN9vTaG2FeHV7SGYqFIZcrK6hlYXVhdTvsyqf8PK4iFJbP8ACBizjojVTwzWSyyUSYb6KM6gPfrC2t+t2xD2m2Ytdmc63bmdcx1JJ1vD0m2dUAozL1QQOoOJB/hDJXVbTpjTHsWbViBa5tqbDTXfABaSoaVMSYhsyMrqeTKQR84iXmuSWbPIq5LEFzLW2ULZiSuYAhAEbfewU3JsTELiQS9sKlMxXo1LEszCWoJZvGY6WJJ118gsNIAcqfGZKksgqwV8ZgEuLm3WI5nTWCYrtFobLUGZlZVM5gAgmJZmCKLlsjaG4AzA2OlkcrbWqUrYp1b2ul95JFydTa+nHywnq9qambKMtnGVlCGwsSq5SBfyg355jfS1seCN3XMy45VV8hsoKtpE2XNTR5brMUnXrIQy6cdQIunDPDMJi3NDMZxlzdGcygkhF4XF2IAB4kDWKOhwwjGJtKWMkgFgAbgG4BvbWNeXBDJ+JEUmi5j4bJIGY0U63O620yk6/wCJf1hzhk2v8MXsmlm08imMszVaW7uwJVWGVgqgbyCRcnTlEHG21WL9dePuRcFrZiCOZX0X0sLWZK+radNeY9szksbCw15CMY6uNO6LxMJSVDSpiuhsyEMD2g3EWVhnhA6OSOmpp5lTQUsG/FuQbdQsvjAjepuCOyKwh6otqJ8mUJSFQoV0By65XOY2PDXlv43sLdBiSehx+jo54mmmrMy3sswygt9Dewlg6XHHiILtJ4QVqJMxJcuaXmqVMydMDZVPjBEVQBcXHIa2EMq7cVWYElbZw5Ft5AsAdd1reoHfrDfjuOzKwqZmUBS5UAbs5uRc6kaD7EwA3U56y+UfTD1sh+VKPzuR3ywySvGHlEPOxx/rSj86kd8sAXVt34qecVneJAgbd7k84rO8SBADptH7SxLzev794ztI4/FMaJ2j9p4l5vX9+8Z4kcfimKQR0FN0s2XLvbO6pffbMQL29MaFwvYbDlRUFKjkaZmu7seJJvv42GnZGfcLmZZ8phvExD6mBi/8Jx3LS9IQQXm9EeNlVA5GnAlh+pGyELVm7HDiQ6/eHQfmUn5j6rNr6Ij21ew1C9NMEuSkqYqsyOlwQygkBhexBtYgjyWMSs4wpl2CknozMLXc2GUsDbcBoBEV2sxsmllzACWmpNU8L9GcoY9tiB/hjKML7GaxlF4XS9NPlSibdJMSXflnYLf540PhuxGGqqoKRHtpdszsTvJJv5Ty8gjPOETMtRJYbxMQ+pgY0DgOKF5Uu3VafOaTmbUDIiOqXGvXZwLcSojLDjUotnBlnTSsc/vFw/8AMpPosfVZtfREc2x2JoHpJvRSElTURnR0uvWUE2YXsVNrG4uOGsSp6tLZRUSS97ePfxb57gDxRYkHkO2IhtdjRamRxqZ0qcGN9CZbvKz9twB5bGNkcKfY1+b6MpjAKVZ1VJlv4jOoYDS4vqL8Ily9GRpT0/7IH5zr64imzRtWSPjr9MTaix9aTDaJzJp5jzDPzNMlq5/FzBl1BvuNteG6OI6xLaX8BI/ZLHRSyZ15bSZShgwDIgRlOUlSCORA0OhhXtfUok4GWgVTJkzGyL1FaYvHLcLciCeyValoGVVDNMqQzALmIUELcg3I5XgCt4ECBAAgQIEAHleMPKIedjvypR+dSO+SGaV4w8oh52O/KlH51I75IAunbvcnnFZ3iR2Obd7k84rO8SBADptH7TxLzev794z1J4/FMaF2j9p4l5vX9+8Z7k8fimKiCPDLdPKvoM6XPZmEXxg0sIrS3BKOVbS11db5XW+hPWIIO8G1+WfomOzWM1cxSvstkSWAL9HLmHxHb3djulkb+IjOE+FUb8eRRTTLtqBnzl6kkTMufKjhnC6KMtgo/WtEV2oAZGNskuXLZVF/FQBmJJ4kklie2IoZmL7vZUsdYrYhAdAxvbo9xtw533aiNbT4rWgmRUT8wIViFAAIOovZVJ8hjJZEjYs0UM2E29kSbmw6RLnkMwi7cJdZatLfN0bHNmU9dJgBUOt9D1WKkaXB36AxQ8T9KDEFRclSpUICfdlWGjyyVVrupuLXubaCN2tsQxxcZLqeHvambLKM8UkqvqWDT0MiWyuKnxSGXJLfpLg3FswCg/4j6YZ9pGWbLdsoRJcooi38REUkC/urkkk8SxiMUsmumISKtQ4mTJRBRct5Yfc9tb5Dw0GpIhsxymrTTu06oRkQIzICVazuUTMuQcVPVbUW1AOkdL3oc3Tb+NfQ4I+F7NpXGKu3XF9Ri2c9tyfjr9MO2G7Uy0ppUifSS56ySxQs7rYO4dhYaa2IvyMMmESWefKVWyEuvXJsEsblySdAoF/REtmYJODWDUDC9s2RR1cyKrkKlrEzZXi3/tB228o+hE/39Znm9LTJMlTUky+iMx7AU4bJc8dWJ3cB6eLtEKqbTSpchZEqUZrBFZmF3Trb93ik/wCIweswudKlzHPsEiXfMAgvoFOgKD3w9Jtv0hRT4HNd5kovTyn6iZ5UlSLTlm3BfQpfo8mg1MxR7qAIJAgQIAECBAgA8rxh5RDzsd+VKPzqR3yQzSvGHlEPOx35Uo/OpHfJAF07d7k84rO8SBA273J5xWd4kCAHTaP2niXm9f37xnyTx+KY0HtH7TxLzev754oXCRedL+Mv+YRURjBAi0/Yw5fN9vt87/K2NcgEvKUn3OpI7CQtr/bsiOl1I5JdSjYEXp95bfCyvU38seFdsm8pC4aW4GpC3vbmARr6/rha9SeZH1KSg6zmAsGIGugJ4ix9Y0i0FpQdANdw09X2+xkUrYhyATMlKfe9Y27CQtrxmoN9BLJGPVlFQqwyfLlzpbzZfSy1YF5WYpnUHVc41W/OLt+8dvhZPqf+X7fPCbENkXkyy+aW4XUhb3A52IFwPLF8qXoYrNB90U41RL6Z3Eq0tixWVnbqBicq597ZRYXO+0J1mEAgEgG1xfQ23XHGLRSkuQALk6AW3k7vt/tD+mxTkC8yUDy6xt2XC/X6Yig5dDKWSMfxOijIMjlSCCQQbgg2II3EHgYvP7ym0/Gytb20fWxsbdXXX7cYTYhsm8mWXzS3A1IW9wOdiBcRXimuxis+N8k0UnAi1ZdHmIVVuWIAAG8nQD6PtpEpl+DuaRczJIJ4dY29IW329MapNR6s3JN9EUDAjQH4Opvwsn/1/wAsIsW2Jm08szCZbqvjZb3A52Ki4/3tEU4vuVwkuxR8rxh5RDzsd+VKPzqR3yRL8QkASZpt/dvw/wCE/b7aRDY78qUfnUjvkjMwLq273J5xV94kCPTbXcvnFX3iQIhRftF7TxLzev794ofBB+PlfHT/ADLF8bRe08S83r+/eKKwAf0mT8pL/wA6xURliiVlINtxv6tft/tEp2TQVs8y2cgBC5y2ubFRYXv76Gmpp+q3kP8AH7fY2Z8IxF6Wck2Wesp3cCDoVPYRHPndSR5W/nWLLDi6dx7rq/opry8wORmW4Ohyki8J3xW4Ivv09cPdPhNBXzhNWf0Aa7TadiqkMRr0bHTLfXQH0bhF8Wo5cmqaXJmdKisAH013Ei40Njpcco53FrnZwzllhUrXC3S5nEl5CGtbKQfUQft/tEu2cpWrFdulyBCATkz+NfXxhYaQxzKMspUakiwA4k6AfP8AbWzrsZWLQick/MhYobZWvoGvoBpvEfQazksM+Dra+J2bscb2Mfmuo0+9L35EjfZRgLmqFufRb77rdfW8RfaUNSzDKZ810vcgL41xa1zyiSptJSA3DNpcgZXspO8qLWBP8TzMRnaqcJ1TnVQRlRcx3jedBvG+NuCWdyayLlT7V9Dm28epGCeGXO10k39SPImRg27KQ1/Ift/vDrS17TCApFyQPSdBujzqafqtbfY29Wm77ejWOYTVTldXeayy5ahDYC7IN0pRbrMdRc7hc7hDR5Y5OjLxWCnlguJrl990Kq3EFRECPncF8yre1zrdCRa1k1PZxhA+KEgqzC7Ai3lFrCHaZW3eTOvYgMkmWqgdBuXrEnrXsvqvzBasSaa0xULsRmDkX0zHebc7G3pjfjjN8Tn8aXp/L+Pt3vkyywpwhjvtb9XyrvyVdqt9X2rzwxMk+Ux0s6n5/t/veLCoK278+q557kYj6IhaU+o+32+3C137ZxGWpQqLkByBzPRvYeuPjN/M47GOPrXzPvdKCeCbfa/kPdDiReYqmxBvfqLyPZDRilbeRMF/GRh61IhzwusmNMl2nPMZw/TS2FglgbW06uumkRN5PVN+X8O2OOWy1wc7t/6/F+vudUcUXx8q5fz+RFMWkWppxt/dTP8AI32+xivtj/ypR+dSO+WLVxyRakqT/wAmd3bfb7C9VbH/AJUo/OpHfLH0bPBRd22nufOKvvEgQTbj3PnFX3iQIhRy2i9p4l5vX9+8UXs57bp/lZXeJF6bRe08S83r+/eKHwR8s+Ub2s6G+61mU3vwiojLwnU4IItvuPXcfbyeUmNvg00EjJmtxDLYjffrEHd9uMen3bX84X9ov19g9UKaPHZP97PB6y7poHVOYubht98p48fKMJ4oz6nPn1ceauNdBAcIm/BN+tL/AJu2PekwaYXXMhUAgkkqdx3AKTrpbhCpcXp7e2zfKNOkTRuR6ouBc7t+vi8fCoxmWGISpVl4EzFuRYDXd5N0YLXgmaV4drp3Q+iXbUb948u8fR83DUFbiWMdKqh6VndR4xaWVtv0ZmDceI+uIj93F/OF/aL9fYPVB5OOpnXNULlzDN+NHi3udxvz3c46YycXaOrJijkVSHSuVZni0syWw32aUQdbbjM0hLJonLDqFVv7orfyAIxvu7Pmgxxil4VW4qLdILFRYM3MEi+l+MN/3cX84T9ov19g9Ub1tZaqzifhes5qfDzJBMp7gjmN/ov/AOfn3aQ0NSTB/dsbcQyW4e+YHlw/hCf7ur+cL+1Xnfnz1j1pcclXOeoS2XT8bubgbKdTYtoSBrGGLPPFfCzbs6OHZp5F0+J7tKm2Reha63sQZd9W49fXW/rt2QeXTO75mQqL5jcqd+tlCk9vo5xw4vS7vZh049Il2BCgi1rC3WG7lv3Qjm45LuctSpHbNW/A668x80bHuZWqs0x8K1k06fKu77dB+Mrdbfw+nXs+3ID0k4g8tgVkzAy8VaURfcbZmB421AiNfd1fzhP2q+XnzMelPjkrMM9SoXW9pq+9IHH0eQmPL2NLFnalPqvR0exizzxpqPRkq++Of7ydr2yO0e/hF0zPp0bIOJYputfQKW4cTuGusNgxqlLXNVlW46vSr4umfWxIuBzPLS2aEP3eX85S/wAqvO/PnrGleG4eJSk269W2Z/5eSmlSv0Q5bQSv6FVaf3E/um+3p7Ramtj/AMqUfnUjvlix8ZxlWpp6iepzSpi5RMU3ujCwF9d5HpiuNkPypR+dSO+WO9nMi5tvvcfL1feJAjnhA9x8vV/50jsQo7bR+08S83r+/eM9obRoTaL2nifyFf3zxnsRURh+kPOB0h5wSBFIG6Q84HSHnBYEAG6Q8450h5xyOGAO9IecFM0844xsLmEEyaW+qIUXdOfffPHDNbmYb49ZU22h3QsUKjNbmY4ZrczHCI5FADObmYKZzczAIgpEQA6ZuZgdM3MwUiORChumbmYddjPylRedSO9SGeHjYz8pUXnMjvUgC59v1vk+Xq/86R2Fu1UkObEXtOqTx4zBy8kcgBx2nl/0XFBxFPW39IWb9DiM5LuEabqpSjEamQ98tSiuSd2WdJNMyjyNTy7j/mDnGZ5tO0p2lOLPKZpbjkyEqw9YiojCwIECKQECBAgAQIECAE9Z4vpj02f/ALcHiqTXHYySnZTrxDAH0R6hQfGFxxhbKwky2WZKZlI1UixH/kfTEKJ8Ixioeokq0+aytMRWVpjkEFgCCCbEEaWMNFSoDsBuDEDyAxJUlzgQQZYI1BWmkKwPAqwW4I5iEjYOstSz3IHM215C0ANybh5IBEHIjhEUHmY4RByILABCIKRHoRBSIgCQ87ELfE6Ef9VT96kM5ETXwN4f02MSWPiU6vUOeSopCn9dkiFLl6D2RVVEsamWTM9EyfUKO5MCF3g7/Gza2fwMxKYHgfY6lphHMdLPnC/ZAgD08JOHTDJSrkBjOpczFV8Z5DZTNVR75SkuYO2VbjFUbeYF90FOKUK58wArZCg55c1eqZoTeVOXXiLEn3WXREQzFdjCk41FC5kTf+G1jpbKyHqzE0HVJUiwAYKAoAzGrA7o7F149gNPPZjXUCrOP99SzBTTHJ3s0qfllE8b53hmneDOjYfi6uqldkyQtRby9AbH0GKSirYEWUfBZK/SEz92VP8ABoL+C6V+kJv7sqvrhYoreBFkfgulfpCb+66r64H4LpX6Qm/uuq+uFiit4WUOJTJOikFfesLj0cR6Inn4LpX6Qm/uuq+uB+C6V+kJv7rqvrhYIi20RtpKQHmSSPVp9MNVZVvNN3N+Q3AeQRYf4LpX6Qm/uuq+uB+C2V+kJv7rqvrgCtIKRFmfgtlfpCb+7Kr64H4LJX6Qm/uyq+uFiisiIKRFn/grk/pCb+7Kr645+CqT+kJv7sqfrhYKvjhEWmPBPI44jMH/AOtqB9LQsl+DfDpVjMm1c628KaeQD5RNYNbyawBUdNTPNdZctGeY5sqKCzMeQA1MWzhuHzMGpDSSFEzF64oswKQwpka/RIW3Z/GYgaWVibqlzJ8GwzogUwymSnDXBnSgZ05lPOqngJK46WmDlYxMNk9kUo/xjWac2Yk3ZspfxznfrTHawvMbU2AAUaRCjhsrgi0FHJplN+jWzN75z1pj+lix9Mdh1gQAIECBABXQMLEAjkRcRCNvKGVLVCktEJzXKoq33b7DWBAgCCFoGY845Aig7mMDMecCBAAzHnHcx5xyBFB3MYGYwIEQAzQM0CBFAM0DMYECAOyzrFobI4fKNOj9FLz69bIubeeNrxyBEBI4ECBEAIECB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100" name="AutoShape 4" descr="data:image/jpeg;base64,/9j/4AAQSkZJRgABAQAAAQABAAD/2wCEAAkGBxQQEBQUEhQWFhQVGBgUFxUYFhcXGhgVFhgXFhUYFxYYHSggGBolHBUWITEiJSkrLi4uFx8zODMtNygtLywBCgoKDg0OGhAQGi0kICYsLCw3NzEsLC8wMDIsLC8sLCwtLCwxLywsLCwsNCwtLCwsLCwsLCwsLDArLiwsLCwsLP/AABEIATIApQMBIgACEQEDEQH/xAAcAAAABwEBAAAAAAAAAAAAAAAAAgQFBgcIAQP/xABWEAACAAQDBAQGCwwIBQQDAQABAgADBBEFEiEGMUFREyJhswcycXSBkRQ0QlJTcnOhsdHwFRYXIzVUVZKTlcHSJCUzQ4KytPFiY2SU4aKjwuKDhdNE/8QAGgEBAQADAQEAAAAAAAAAAAAAAAECAwQFBv/EAC8RAAICAgAEBAQGAwEAAAAAAAABAhEDBBIhMUEFE1GRYbHB8DJxgaHR4RTS8SL/2gAMAwEAAhEDEQA/ALxhLXYhLkhc7WLHKigEs7b7Io1Y2103AEnQQl2lxtKGmee4LZdEQb3mHREHlPHgASdAYp+rxU0shq/GHM6dV3MihQ5FeV7kTDvFONOpua+Zg7HQC0fvoDsVlLmYHKQoaeVa18swSQVlH4zDeI9HxOePGlMg5noFHzz7/NGa8e8JVfVdUTjTyRosmn/Eoq7gOr1iOwm0RyVM6Qkv1mOpLEkntJMAawOOkb5sv0zacf8Azgpx0/DS/wBrT/zRllZS+9HqEHElfej1CLRLNRfdw/DS/wBrTfXHfu4fhpf7Wm/mjL4kr71fUI9BIT3q+oQoWac+7p+Gl/tab+aAMdPw0v8Aa0/80ZmWnT3i/qiDimT3i/qiFA0t93T8NL/a0/8ANA+7h+Gl/tab+aM1imT3i/qiDClT3i/qj6oULNI/dw/DS/2tN9cFm4yWBBnprynyFPoIa8ZyFLL94n6o+qDexJfvE/VH1QoWaI+6p+HX/uJH80D7rH4df28j+aM8exJfwafqj6o77El/Bp+qPqhQNCtiLsLLOzfFnyL+sNCibjVWmoo50xffJ7GYeoVAb1KYzn7Dl/Bp+qIPTSuibNJZ5Te+lu8s+tSIUU0DI8IVKJnR1Oemc6fjkmSh+tMUD1ExLZbhgCpBBFwQbgg7iDxEZ5w3bqplr0VYor6U6Mk0DplXcSky3XPY2p3XETTA6tcOSXU0LtNwyddmk6kyjcmY0pd6OvWLSxowDZQCLGAtSBBZcwMoZSCpAIINwQdQQeIgQBENqaQVlZJkN/Zy7Mw4FmDF78iJaWB/5p5xm3bzaFsRr508k5C2WUNRlkppLAB3aantYxorH6gy0xKcu9ZNRMX40uSkofODGVYAEdVrG4jkCAHORNzD6Y9xDTJmFTeHOW4IuIpD3EHBjyBg4MUh6gx6AwekoXnK+Qi623/8V/q+cQZcFqecr1mBQgMGBj0GC1POV6zHWwapAJvK07TEAUGDAwmppudQef8AA207I9gYpD1Bjt48wYMDAB7x28EBjoMCh7xLfBfWkVM2iJ6lWjTZQ4LVSRnBHLMo155BEQBhy2YqDKxGhcbxVSk/wzT0TfM8QF6eD+f/AEd5PCQ+WX8i6rNlgDgqZzLHyUdhJg84U1RUE7mtLA+Sm1Gvls49QgRCjPjoth+J6k/isR3m/wDfNxMZmjS2MEnDsRzDKTKxLS99PZMwDUdgEZpgAQIECABHvSz8p13H7XjwgQA9KYODDdRT/cn0fVC4GKQ95cwjcSOGnKPQTjzhODBgYpBQJp5wbpDzjwBgwMAeq6boODHkDBgYFPUGOgx5gwYGAPQGDAx5gx0GBD0BhXgx/plH51Td8kIgYWYL7co/OqbvkiFLh2mcpYj3U2o+aYPrgQh8INQyLKym151XwHB0gRCivaT2jiPm+If6h4zRIUE68rxozEZeXDcRA3CVivb/AP7J0Z0pt58hgBdhOEzapssmSW33bUKoAZiWbcNEY8zbS5heNl5t3BEtQjzZZZnIF5AJcjS9rJMINtejfiLQkk7UVaKEWeyqBYKMoAGXJy97pHhNx2ocENOchi5IJ0vM6TObbgT0sy5/4zACvEMAmU8tnmqi5ejuue7HpRmSwA10D/qHsuvwrY2bUSpcxWkqJgBUMZt7FmQE5ZZFro2t7DjDFX4vOni02YzjTfb3Ocj55kw+V2PGFlDtVVSZay5bqFTxQZMliNSfGZCT4x3njADZNsrEFRcEjeeGkL6SsUixTUdp1hrdyxJO8m58pjimxuIAfunX3nzmHr7gzelly+iXNMAZTnNgGLC5JG66MLi43WJzC8YkTsw+mHNMXnhlYTXDKFCkGxAW+UXHDrMbcSSTeKQcafCXmTJaIiM0yX0y2mG2W5WxJG8suUcCSLHW8dqsLeVISeyL0czoypDkk9KhmLpbgF15G2+EP3Ynls3SuGyqmYHKcikFVutjYFV9QgVOKTpqhZkxmUEEKToCoyiw4WBIgACcvvP/AFGDCcvvPnMJAYMDFAsE5fefOYMJq+8+cwkBgwMALJTBiAEFzp41vph2wrBJlTMmS5SIWl77uRzGmnZuMMMqYVII0I3Qsp8Umy3Zkcqz+MQBrbdoRpa8QDviuz02lAM6WoBIHVcm2a9idOww34PpXUg/6un75IJNxObOZRMcsAQRuGvoGu8+swbBz/TqTzun75IAs7wk+LJ+Wq+8SBHPCT4sn5ar7xIECinFfyfiXyWK/wCsnRnKm3nyGNIY1+T8R+RxP/VzYzfTbz5DEAbD6cTZ0tCbB3VCeQZgL/PF9UWCUKKstKOS1tBmlLMdj2swJYxQ+FG0+UeUxP8AMI0JsbVMsmfNli81WRbZGdhLIYnIFU2ZittRbS1xe8acknxJI4dnK1kjBOrt+woOyMoC/wBzZNvN5d/1bX+aI7tHgFFOp5qinlSnCsVdJaoyuoNr5bXFxqDFgTMarMzWlZVzTcrNLc2W0zoCwUE3vJa9gf7SXz1h/hEqwejYArNmSCZqkZTcXVWI4EgHkbAaCMZSa5pmrLm4I8Sb/UoOgkiZNloxsrOqkjgGIBPzxdeHUuFiXlaTIUrYKWlCZccbkqWJ7SeMVHshLDYjRqwuGqJAIO4gzVBBjUGN4bSUtLPnmmlsJMt5uXIovkUta9tL23xtnFvoz3tfPjxpqcLf5/0yEClwkHxaYjUe1VHkPinSGzafDMPeQ4ky5IbIzpMlosshhfKGC7wbaqeDcDucKObMkLh9TVJSTKevmJK6JKdUaT0wJlsr72A3m97btb3idY/gNMlJUESZYIkzSCEXeJbWO6MVCXr9+5te1hary/3X0ijNeDUon1EiUTYTZsuWTxAd1UkdtiY0DR7H0KgL7Dp7LYXeUrsRzLsCWPaTGftmGPsultv6aTby51tGhaatYSNQQ2uh4f8AiMN/ZetrPKutpe55eOPm7EcXPo2ev3o4fwo6Xn/YSvV4sR7bHZKj9hzylPKlTJct5qPLQSzdFLWOUDMptaxvv01sYZME2hmGpAImZ89jcMLL1iwa+luXoiS7aV5NJNCqdZM25twyHj6Y5tTayf5MdfJUuJN36Umzbt41jw+dG0k0v3SKa2doBU1dPJYkLNmojEbwpYZrdtr2i/azZ3CaSTnm0tKstABmeUrseQzMCzsfSTFE7FPbEaQ/85Ppid+E6sMyrp5bX6JVDW5szMCbbibIo9PbHpGFj5SYxs/McL7Gp0voGelVVP8Aiy9UdptC3bnY+hOHz5kqRKlPKlPOR5ShLmWpexy6MpAtrzuNYhGLUAelM+WAsoCxVt4IuAe1ja9hu9Fy+4TXO2z9Sr36kmplrf3glkgeQZiPRGUo0SMrKrkHrL5R9MLcGP8AT6Tzun75Ib5B6y+UfTC7BT/T6Tzun75IxMi0fCR4sn5ar7xIEd8I3iyflqvvEgRCivGvaGI/I4n/AKqbGcKbefIY0bjBvh+JfJYn/q50Zypt58hgDuHMBOlkmwDqSeQDC8XRs1irUdQJozEAEFFIGfTRWJ3C9jex3RR8OtDjc9SqdO6pcDSzEDsDEXtyuI05ISk04nDt6s8s4zhKmi96nwiVbAhUlJe9iFYsBw1ZrE+j0RDcVns4mzJrEsQzMzHs4mGSZQVImEDEJZS4Aa/WN2yCyC43jXraWPKIdV4vPnLlmTWZeROh8oG+NflZG+bOWfh+fI15mS0KNkpoTEKRmICrUSWYnQACYpJJ5WjXNcC0mYoRZhKOBLc2VyVIyMbGyncTY6HdGMIsTCK/EOjlLKxOYidHnJaYuVVAW6oc5diubLYqoBW146j2CV4ds0aipo5crD6yk6Ces6e8+Y7yZctDnMqmZ2/GZ2AuQL3tvFzFpbWVKpQ1TMbKJE4k/wD42iiDiuKXA+6ym6lx+NYkqMvJbZuuthfW+kNG2VTWmVaor+nlFhlliYxzakqzIOruUHUm19IAZdk5wFbShjZenk3bdYdItzeNFVmGzncBX6OWq20UFmYnUncLAacdSTyjLkT/AGc2hrGp9cUmycpZElsDMuEQP4xN1Fibae5sOAiyUZwcJq0zVPG3JTi6aLcl0jHpWC5ijZcm4kqoJAJ55h88IMaqQ1DUnopyBaeYWM2WZeUlCAoJ8drkDq3HbewMFkVWJKSBiihi4vaZcHqtd75Nw6NV0G+40y6sO0mLVj5ZVTVtPQqs0AOSnWva4AFyLcRyI3xzampi1W5Y1zao2bE8uwkskrSPHZecEraZibATU19IEW7j2GpVqA2jLezdh3g9mg8kUZEtwmdVTZcrJWMpYleu6ZUy5+qzFy+ayBrBCMrjWOohKk2Yc2V5gyA3tct6lsPnMPGN5JOGz5a6KJExR2llYa9pZvWYg8ta1rWxCVrm/vCLZWCG/U5nf5OcM+OT55WX0tR0quomKAxIA4ZlIFjax1Fx2QFCCnPWXyj6YX4Gf6fSed0/fJDbTnrL5R9MOGBH+sKTzuR3yRClseEIXWV8tV94kCC+EPxZXy1X3iQIhRRi35PxL5LFP9ZOjOdLvPxTGjMWlMmH4iHtm6HE2Nt3WqprC1+wiM6Uu8/FMAJ4XS8GqGAYSJpBAIORrEHUEG2o7Y8sNUGdKBAILoCDuIzC4MaKw6mkhVzIpNgTcaliAWZjvJJJ3xqnNqSSRmkqtmfPuJUfATf1G+qPOowqfLUs8mYqjexRgBfQXNrCNLmnp7f2SeqI9tTSyjTTsqKLJy4EqrC+8ghjv+q2Mskoq6EVGToz7DtJ2ZrHUMlJUsrC4YSJhBB3EELYiE+BqDVSAwBUzZYIOoIzi4I5WjQMjHLk/FY+oGPRwazyptdjztvehryjFrqUT96dd+ZVX/bzf5YT12BVUhM86mny0vbM8p0W53C7ACL/AKbE3m5sgJygsdRuHlOp7BqYQ7RYkJkmplkZgyTVI7AG+i1+y0b34fJXzOSPjEHXLkzPsPEjZaudVZKOpZWAZWWRNIIO4ghbEQXZFVOIUYdQyGokhlIuGXpFzAg77i4jVBxlcwOU6dojwdvex61KT5v5d2e9jwyydEZmTZWvtrQVf/bTv5Y8q3BqmnXNPpp8pSbBpkmZLBJ4XZQLxedRjdQ8+cEmtLUTMoUlbZQhdbHIcoKoOPE+nyxDFWnUWJSp7GavsZrHqFQ/Rs6FQFXUHK1+xTxjslJxh5kvw8ndrv09+RODH0jNN+lSv49q5c+5QwaHaVs5VsAwpKkgi4IkTbEcCOruhPszlNZT5gCvSoSDuNiDr6ov6hrulPjWA3mN3Clillk6SOKeesscMVcmUaNmaz8zqf2E3+WPGswmokANOkTpSk2DPKdATyuwAv2RoYzUOiswPAm1j9XzxFtsK4NRVSNr+KmaH3yqWU+UEA+iNWrkx7XF5T6Ge1Kes4+auropunPWXyj6YccAP9YUnncjvkhrpz1l8o+mHLZ4/wBY0nncjvlim0tnwheLK+Wq+8SOxzwg+LK+Xq+8SBEKOO0vtLEfN6/v3jNlLvPxTGk9pfaWI+b1/fvGbaXefimADYV7YlfKJ/mEXhWJMScQCRdZbAcLGWuoHr9RiiqKd0cxHOuVla3kIP8ACLwots6OonIaidJFOslVUXKzVcKgI6ozeMHOrWsV6t7mNGW+JMzUeKNIUF5tvGPzQkmy3aTVFiSFla67i02Xb12b1Q6rtLhGaxnpl7Jky/0RHsc20p5Umsly5kp5MwDoVl6te4N3JXNuFjmZtSCLAWjU7aouPG1JNlTYEoNVIDEhTNlgkbwM4uR22i6qfEcgKS1/FkMzJMOfM28XItdVyi3la98xikMNniXOlO1yqOjkDfZWBNr8dIuT7sUVgyVMpgy31mKhF+BVwCD5RHv6EoJNSZ8/4v5qcZQXL7/UUPiOS3QAoSwmtpucDqqup6inMRf39iNI8saxI9HPyoEcq6Z06o6PVrZQL5iRq17kaQHxCiC3FVJJsOr0qDU7xc6aa+qEGO43RrTTW6dGmMrhZaMHJZgQuq3sLnW+60d0smHhuzyscdlzSS61+X8L5lcbFG2J0PnVP3qRpGvxVkqpcsSgZbjM0y3VFr3ub2BBCaEa59+muY8ArRT1dPOYErKnS5pA3kI6sQO3SNBzdpaGeFJq6fKdcrTpa3vYjMGIIta9iOEfJblVG1f/AKXzPt8MlFu1fJ/9JFX4dT1IUzZaTOAJAuAdbBhrbsvCTH5cuThdWktFRBTVFlVQB/ZPc2HGEa7T0YAAq6QAbgKiUP8A5Qy7Y7Y0i0FSiz5UxpkqZKVZcxJhLTEZRohNgM1yTy56R0cUqrsa6XUpfATepk29+sXBs/V9G5Ew9VtL8uRik8ErBJnynbxUdWPkvr80W2mK0zAEVMjXnNQH0gm4j0sWLFn1smDI6Uvu/c8HxHJnwbOPNijdfdexN6ipkIt+kB7BvMQDaec0yVUNwMuYbbvcmH5toqLK1ptNmsoW5pwLjLmJKtxs+gHEcojG0mL060s0LOlzGdGRVR1c3YWucpNgL3ueUc3hPhev4dHI1NybVc6/ajHxDe2tzJji4ck76P1IDTt1l8o+mHPZ0/1jSedyO+WGenbrr5R9MOmzR/rKk87kd8saz3S3/CB4sv5er7xIEDwgeLL+XrO8SBEKOW0ntLEfN6/v3jN1LvPxT/CNI7Se0sR83r+/eM3Uu8/FP8IASw+4ZW0YkhKiSxcZuumhI3y73Ya3aZc23KmhtDLKllmCqLliABzJ0AiVLsSbDNPAPGyXAPYSwv6oA8pWIYeAEaTMKoSwbIodjllZQ5z+Ln6Y2vuK7+DfjM6kZB7GSYr5rsWtltl1AGZrC+7XnqdLP0zweTVXMzTVXfmNNMC255ibWhDW7HMktmSYHKgtlyWuALmxubns4wBF4e8BrKWWjiplNMJaWRZdyqwLjNnBFxfQW7TDRTSGmOqILs7BVHNmNgPWYkY2XQ+K1TOtoz09GZsrMPGCTDNUsBzyi/DSACSKnDlK3lTiLMGFhc3VlUg9JYEXBOmpFxlHVhpxZ5BdfY4ZVyKGDb8+uYjU6bvnh0TAJZcoDWFxvQUaFxuvdBUXG8cOMdqdmLI2Qz1mBWcS6imMjpFRS0zomzuGZVGbKbXANiTYECOQ54BU08t3NTLaYhSyhd4fMhB3i2gYemG6VLLMFGpJAA7ToIkybI6C88A8QEJF+wlhf1CMXJLqZRi5dA0yowtszdHPF3ByCw6hLMbdcgW6q+S1he5EaqyhmP0dwmY5Ad+W5y31OtrcTEk+9AfD/wDt/wD2hNiOzBlS2dZgfLqVy5eqN5BubxPMiV45ehH4lGF4lQCQiT6d2mAEO6WF9SQQc2+yoOHjP2RHKSmabMWWgu7sFUc2Y2A9ZiyaLwPzWUF6gKSL6Sww9BLqSPQIzMCPLV4cJeXoZxYoAX0zZ7rdl/GWFgDw3sdLaQ3YvOp2YexZcxF1v0jXJOlrdY2G/t17Inw8Djfnf/sj/wDtDDtT4PJ9DKM3OJiL4xC5SBzsGaKQitO3XXyj6YddmD/WdJ53I75YZqc9dfKPph22WP8AWdJ53I75YAuTb7xZfy9Z3iQI5t74sv5es7xIEQo6bSe0sR83r+/eM4Uw1PxTGjtpPaWJeb1/fvGcqbefimAC4S4Wokk7hMQnyBhGjfBxhKPKWpIV+kzhGzay0W6Z0HviwYZuAAtvMZtpP7RPjL9IjQPgL2ilzqFaa69NS9JmU+O0lmMxWl8wGYqRwsvMQBO8OrpE2ZMCsRMAWXMVjlmKy5gQQTvtlOYaMCpBIIMQLwmYZKpSJ65ZaTWKMugHSWupVRuLjMbD3t+Jiwq/BqSa5edIkzXGUnPLWYR7lTlYGx0tce97IqHw4Y1JD09DJEsMk4TpolgAJYZJSkAWzZWYkcNOcCsqrZb29S/Lye8WJvsXi8uVTKk0kgK2UB1SzNcg6qb6n0dsQjZf29S/Lye8WJ/sVTSHpgJqSQyqzZpiIxcg2VBmIsbbuGmtt8SRY9RBRYpatmTGbRwASCFuFCCwYg28XfYwtr8RWdOkhCco6RrFw5v0E0XuFHPdaPfZqkkTcQmh5SdHlGVCAUUno7nKdOfkvDltXh0iTMkdDLlobzQWRVW4MiabEKbHUD7GOZ7EFlWPv/XudHkTeNz7f2VNs5SdNWU0q+XpJ0qXm32zuq3txteLyXwWXPto/sv/ADFLbE/lOh86p+9SNXy959HAxp3MsoSSTNUOhXf4Kf8Aq2/Zf/aEG0Hgz6GjqZvspm6OTNmZeitfJLZrXzaXtaLZH20b64Z9tPyZXea1HA/AvGiOaVrmVtmZ9gVvilGOc5Ppi7MPxZRJE+czCV1bWBJckqQB7kqy5xfMMpEUlsFMC4nSE7hOQ/PE+xDC6qj6FpspklqhU2ChCLkzA4QBddCRbUC/AkeuaSaS9ppDS2YpMlhcqK9w5ZnVgCUAW4GUsQp9zDZtdWXpqhb5pbyJzIwuQR0blOtYAtaxIG68RutxvpZZRjnDaBQNQdbWvx3W9MGr8HqJWHzJjymWWsucgZguYCYhOh35STw4+SAKup266+UfTDvsmf60o/O5PfLDLI8ZfKPph42R/KlH53J75YAujb3xZfy9Z3iQIG3u6X8vWd4kCAHPaT2liXm9f37xnSnG/wCKY0XtH7SxLzev794zrT8fimKRiFGsQRvBuPRDhhPS9MrUvTLNXrL0QYsvC6lSCN9vTaG2FeHV7SGYqFIZcrK6hlYXVhdTvsyqf8PK4iFJbP8ACBizjojVTwzWSyyUSYb6KM6gPfrC2t+t2xD2m2Ytdmc63bmdcx1JJ1vD0m2dUAozL1QQOoOJB/hDJXVbTpjTHsWbViBa5tqbDTXfABaSoaVMSYhsyMrqeTKQR84iXmuSWbPIq5LEFzLW2ULZiSuYAhAEbfewU3JsTELiQS9sKlMxXo1LEszCWoJZvGY6WJJ118gsNIAcqfGZKksgqwV8ZgEuLm3WI5nTWCYrtFobLUGZlZVM5gAgmJZmCKLlsjaG4AzA2OlkcrbWqUrYp1b2ul95JFydTa+nHywnq9qambKMtnGVlCGwsSq5SBfyg355jfS1seCN3XMy45VV8hsoKtpE2XNTR5brMUnXrIQy6cdQIunDPDMJi3NDMZxlzdGcygkhF4XF2IAB4kDWKOhwwjGJtKWMkgFgAbgG4BvbWNeXBDJ+JEUmi5j4bJIGY0U63O620yk6/wCJf1hzhk2v8MXsmlm08imMszVaW7uwJVWGVgqgbyCRcnTlEHG21WL9dePuRcFrZiCOZX0X0sLWZK+radNeY9szksbCw15CMY6uNO6LxMJSVDSpiuhsyEMD2g3EWVhnhA6OSOmpp5lTQUsG/FuQbdQsvjAjepuCOyKwh6otqJ8mUJSFQoV0By65XOY2PDXlv43sLdBiSehx+jo54mmmrMy3sswygt9Dewlg6XHHiILtJ4QVqJMxJcuaXmqVMydMDZVPjBEVQBcXHIa2EMq7cVWYElbZw5Ft5AsAdd1reoHfrDfjuOzKwqZmUBS5UAbs5uRc6kaD7EwA3U56y+UfTD1sh+VKPzuR3ywySvGHlEPOxx/rSj86kd8sAXVt34qecVneJAgbd7k84rO8SBADptH7SxLzev794ztI4/FMaJ2j9p4l5vX9+8Z4kcfimKQR0FN0s2XLvbO6pffbMQL29MaFwvYbDlRUFKjkaZmu7seJJvv42GnZGfcLmZZ8phvExD6mBi/8Jx3LS9IQQXm9EeNlVA5GnAlh+pGyELVm7HDiQ6/eHQfmUn5j6rNr6Ij21ew1C9NMEuSkqYqsyOlwQygkBhexBtYgjyWMSs4wpl2CknozMLXc2GUsDbcBoBEV2sxsmllzACWmpNU8L9GcoY9tiB/hjKML7GaxlF4XS9NPlSibdJMSXflnYLf540PhuxGGqqoKRHtpdszsTvJJv5Ty8gjPOETMtRJYbxMQ+pgY0DgOKF5Uu3VafOaTmbUDIiOqXGvXZwLcSojLDjUotnBlnTSsc/vFw/8AMpPosfVZtfREc2x2JoHpJvRSElTURnR0uvWUE2YXsVNrG4uOGsSp6tLZRUSS97ePfxb57gDxRYkHkO2IhtdjRamRxqZ0qcGN9CZbvKz9twB5bGNkcKfY1+b6MpjAKVZ1VJlv4jOoYDS4vqL8Ily9GRpT0/7IH5zr64imzRtWSPjr9MTaix9aTDaJzJp5jzDPzNMlq5/FzBl1BvuNteG6OI6xLaX8BI/ZLHRSyZ15bSZShgwDIgRlOUlSCORA0OhhXtfUok4GWgVTJkzGyL1FaYvHLcLciCeyValoGVVDNMqQzALmIUELcg3I5XgCt4ECBAAgQIEAHleMPKIedjvypR+dSO+SGaV4w8oh52O/KlH51I75IAunbvcnnFZ3iR2Obd7k84rO8SBADptH7TxLzev794z1J4/FMaF2j9p4l5vX9+8Z7k8fimKiCPDLdPKvoM6XPZmEXxg0sIrS3BKOVbS11db5XW+hPWIIO8G1+WfomOzWM1cxSvstkSWAL9HLmHxHb3djulkb+IjOE+FUb8eRRTTLtqBnzl6kkTMufKjhnC6KMtgo/WtEV2oAZGNskuXLZVF/FQBmJJ4kklie2IoZmL7vZUsdYrYhAdAxvbo9xtw533aiNbT4rWgmRUT8wIViFAAIOovZVJ8hjJZEjYs0UM2E29kSbmw6RLnkMwi7cJdZatLfN0bHNmU9dJgBUOt9D1WKkaXB36AxQ8T9KDEFRclSpUICfdlWGjyyVVrupuLXubaCN2tsQxxcZLqeHvambLKM8UkqvqWDT0MiWyuKnxSGXJLfpLg3FswCg/4j6YZ9pGWbLdsoRJcooi38REUkC/urkkk8SxiMUsmumISKtQ4mTJRBRct5Yfc9tb5Dw0GpIhsxymrTTu06oRkQIzICVazuUTMuQcVPVbUW1AOkdL3oc3Tb+NfQ4I+F7NpXGKu3XF9Ri2c9tyfjr9MO2G7Uy0ppUifSS56ySxQs7rYO4dhYaa2IvyMMmESWefKVWyEuvXJsEsblySdAoF/REtmYJODWDUDC9s2RR1cyKrkKlrEzZXi3/tB228o+hE/39Znm9LTJMlTUky+iMx7AU4bJc8dWJ3cB6eLtEKqbTSpchZEqUZrBFZmF3Trb93ik/wCIweswudKlzHPsEiXfMAgvoFOgKD3w9Jtv0hRT4HNd5kovTyn6iZ5UlSLTlm3BfQpfo8mg1MxR7qAIJAgQIAECBAgA8rxh5RDzsd+VKPzqR3yQzSvGHlEPOx35Uo/OpHfJAF07d7k84rO8SBA273J5xWd4kCAHTaP2niXm9f37xnyTx+KY0HtH7TxLzev754oXCRedL+Mv+YRURjBAi0/Yw5fN9vt87/K2NcgEvKUn3OpI7CQtr/bsiOl1I5JdSjYEXp95bfCyvU38seFdsm8pC4aW4GpC3vbmARr6/rha9SeZH1KSg6zmAsGIGugJ4ix9Y0i0FpQdANdw09X2+xkUrYhyATMlKfe9Y27CQtrxmoN9BLJGPVlFQqwyfLlzpbzZfSy1YF5WYpnUHVc41W/OLt+8dvhZPqf+X7fPCbENkXkyy+aW4XUhb3A52IFwPLF8qXoYrNB90U41RL6Z3Eq0tixWVnbqBicq597ZRYXO+0J1mEAgEgG1xfQ23XHGLRSkuQALk6AW3k7vt/tD+mxTkC8yUDy6xt2XC/X6Yig5dDKWSMfxOijIMjlSCCQQbgg2II3EHgYvP7ym0/Gytb20fWxsbdXXX7cYTYhsm8mWXzS3A1IW9wOdiBcRXimuxis+N8k0UnAi1ZdHmIVVuWIAAG8nQD6PtpEpl+DuaRczJIJ4dY29IW329MapNR6s3JN9EUDAjQH4Opvwsn/1/wAsIsW2Jm08szCZbqvjZb3A52Ki4/3tEU4vuVwkuxR8rxh5RDzsd+VKPzqR3yRL8QkASZpt/dvw/wCE/b7aRDY78qUfnUjvkjMwLq273J5xV94kCPTbXcvnFX3iQIhRftF7TxLzev794ofBB+PlfHT/ADLF8bRe08S83r+/eKKwAf0mT8pL/wA6xURliiVlINtxv6tft/tEp2TQVs8y2cgBC5y2ubFRYXv76Gmpp+q3kP8AH7fY2Z8IxF6Wck2Wesp3cCDoVPYRHPndSR5W/nWLLDi6dx7rq/opry8wORmW4Ohyki8J3xW4Ivv09cPdPhNBXzhNWf0Aa7TadiqkMRr0bHTLfXQH0bhF8Wo5cmqaXJmdKisAH013Ei40Njpcco53FrnZwzllhUrXC3S5nEl5CGtbKQfUQft/tEu2cpWrFdulyBCATkz+NfXxhYaQxzKMspUakiwA4k6AfP8AbWzrsZWLQick/MhYobZWvoGvoBpvEfQazksM+Dra+J2bscb2Mfmuo0+9L35EjfZRgLmqFufRb77rdfW8RfaUNSzDKZ810vcgL41xa1zyiSptJSA3DNpcgZXspO8qLWBP8TzMRnaqcJ1TnVQRlRcx3jedBvG+NuCWdyayLlT7V9Dm28epGCeGXO10k39SPImRg27KQ1/Ift/vDrS17TCApFyQPSdBujzqafqtbfY29Wm77ejWOYTVTldXeayy5ahDYC7IN0pRbrMdRc7hc7hDR5Y5OjLxWCnlguJrl990Kq3EFRECPncF8yre1zrdCRa1k1PZxhA+KEgqzC7Ai3lFrCHaZW3eTOvYgMkmWqgdBuXrEnrXsvqvzBasSaa0xULsRmDkX0zHebc7G3pjfjjN8Tn8aXp/L+Pt3vkyywpwhjvtb9XyrvyVdqt9X2rzwxMk+Ux0s6n5/t/veLCoK278+q557kYj6IhaU+o+32+3C137ZxGWpQqLkByBzPRvYeuPjN/M47GOPrXzPvdKCeCbfa/kPdDiReYqmxBvfqLyPZDRilbeRMF/GRh61IhzwusmNMl2nPMZw/TS2FglgbW06uumkRN5PVN+X8O2OOWy1wc7t/6/F+vudUcUXx8q5fz+RFMWkWppxt/dTP8AI32+xivtj/ypR+dSO+WLVxyRakqT/wAmd3bfb7C9VbH/AJUo/OpHfLH0bPBRd22nufOKvvEgQTbj3PnFX3iQIhRy2i9p4l5vX9+8UXs57bp/lZXeJF6bRe08S83r+/eKHwR8s+Ub2s6G+61mU3vwiojLwnU4IItvuPXcfbyeUmNvg00EjJmtxDLYjffrEHd9uMen3bX84X9ov19g9UKaPHZP97PB6y7poHVOYubht98p48fKMJ4oz6nPn1ceauNdBAcIm/BN+tL/AJu2PekwaYXXMhUAgkkqdx3AKTrpbhCpcXp7e2zfKNOkTRuR6ouBc7t+vi8fCoxmWGISpVl4EzFuRYDXd5N0YLXgmaV4drp3Q+iXbUb948u8fR83DUFbiWMdKqh6VndR4xaWVtv0ZmDceI+uIj93F/OF/aL9fYPVB5OOpnXNULlzDN+NHi3udxvz3c46YycXaOrJijkVSHSuVZni0syWw32aUQdbbjM0hLJonLDqFVv7orfyAIxvu7Pmgxxil4VW4qLdILFRYM3MEi+l+MN/3cX84T9ov19g9Ub1tZaqzifhes5qfDzJBMp7gjmN/ov/AOfn3aQ0NSTB/dsbcQyW4e+YHlw/hCf7ur+cL+1Xnfnz1j1pcclXOeoS2XT8bubgbKdTYtoSBrGGLPPFfCzbs6OHZp5F0+J7tKm2Reha63sQZd9W49fXW/rt2QeXTO75mQqL5jcqd+tlCk9vo5xw4vS7vZh049Il2BCgi1rC3WG7lv3Qjm45LuctSpHbNW/A668x80bHuZWqs0x8K1k06fKu77dB+Mrdbfw+nXs+3ID0k4g8tgVkzAy8VaURfcbZmB421AiNfd1fzhP2q+XnzMelPjkrMM9SoXW9pq+9IHH0eQmPL2NLFnalPqvR0exizzxpqPRkq++Of7ydr2yO0e/hF0zPp0bIOJYputfQKW4cTuGusNgxqlLXNVlW46vSr4umfWxIuBzPLS2aEP3eX85S/wAqvO/PnrGleG4eJSk269W2Z/5eSmlSv0Q5bQSv6FVaf3E/um+3p7Ramtj/AMqUfnUjvlix8ZxlWpp6iepzSpi5RMU3ujCwF9d5HpiuNkPypR+dSO+WO9nMi5tvvcfL1feJAjnhA9x8vV/50jsQo7bR+08S83r+/eM9obRoTaL2nifyFf3zxnsRURh+kPOB0h5wSBFIG6Q84HSHnBYEAG6Q8450h5xyOGAO9IecFM0844xsLmEEyaW+qIUXdOfffPHDNbmYb49ZU22h3QsUKjNbmY4ZrczHCI5FADObmYKZzczAIgpEQA6ZuZgdM3MwUiORChumbmYddjPylRedSO9SGeHjYz8pUXnMjvUgC59v1vk+Xq/86R2Fu1UkObEXtOqTx4zBy8kcgBx2nl/0XFBxFPW39IWb9DiM5LuEabqpSjEamQ98tSiuSd2WdJNMyjyNTy7j/mDnGZ5tO0p2lOLPKZpbjkyEqw9YiojCwIECKQECBAgAQIECAE9Z4vpj02f/ALcHiqTXHYySnZTrxDAH0R6hQfGFxxhbKwky2WZKZlI1UixH/kfTEKJ8Ixioeokq0+aytMRWVpjkEFgCCCbEEaWMNFSoDsBuDEDyAxJUlzgQQZYI1BWmkKwPAqwW4I5iEjYOstSz3IHM215C0ANybh5IBEHIjhEUHmY4RByILABCIKRHoRBSIgCQ87ELfE6Ef9VT96kM5ETXwN4f02MSWPiU6vUOeSopCn9dkiFLl6D2RVVEsamWTM9EyfUKO5MCF3g7/Gza2fwMxKYHgfY6lphHMdLPnC/ZAgD08JOHTDJSrkBjOpczFV8Z5DZTNVR75SkuYO2VbjFUbeYF90FOKUK58wArZCg55c1eqZoTeVOXXiLEn3WXREQzFdjCk41FC5kTf+G1jpbKyHqzE0HVJUiwAYKAoAzGrA7o7F149gNPPZjXUCrOP99SzBTTHJ3s0qfllE8b53hmneDOjYfi6uqldkyQtRby9AbH0GKSirYEWUfBZK/SEz92VP8ABoL+C6V+kJv7sqvrhYoreBFkfgulfpCb+66r64H4LpX6Qm/uuq+uFiit4WUOJTJOikFfesLj0cR6Inn4LpX6Qm/uuq+uB+C6V+kJv7rqvrhYIi20RtpKQHmSSPVp9MNVZVvNN3N+Q3AeQRYf4LpX6Qm/uuq+uB+C2V+kJv7rqvrgCtIKRFmfgtlfpCb+7Kr64H4LJX6Qm/uyq+uFiisiIKRFn/grk/pCb+7Kr645+CqT+kJv7sqfrhYKvjhEWmPBPI44jMH/AOtqB9LQsl+DfDpVjMm1c628KaeQD5RNYNbyawBUdNTPNdZctGeY5sqKCzMeQA1MWzhuHzMGpDSSFEzF64oswKQwpka/RIW3Z/GYgaWVibqlzJ8GwzogUwymSnDXBnSgZ05lPOqngJK46WmDlYxMNk9kUo/xjWac2Yk3ZspfxznfrTHawvMbU2AAUaRCjhsrgi0FHJplN+jWzN75z1pj+lix9Mdh1gQAIECBABXQMLEAjkRcRCNvKGVLVCktEJzXKoq33b7DWBAgCCFoGY845Aig7mMDMecCBAAzHnHcx5xyBFB3MYGYwIEQAzQM0CBFAM0DMYECAOyzrFobI4fKNOj9FLz69bIubeeNrxyBEBI4ECBEAIECB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2A02E493-B480-4473-97C5-37609F3B746E}"/>
              </a:ext>
            </a:extLst>
          </p:cNvPr>
          <p:cNvPicPr>
            <a:picLocks noChangeAspect="1"/>
          </p:cNvPicPr>
          <p:nvPr/>
        </p:nvPicPr>
        <p:blipFill rotWithShape="1">
          <a:blip r:embed="rId3"/>
          <a:srcRect l="22699" r="24510" b="1349"/>
          <a:stretch/>
        </p:blipFill>
        <p:spPr>
          <a:xfrm>
            <a:off x="5638800" y="762000"/>
            <a:ext cx="2939484" cy="5510809"/>
          </a:xfrm>
          <a:prstGeom prst="rect">
            <a:avLst/>
          </a:prstGeom>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533400"/>
          </a:xfrm>
        </p:spPr>
        <p:txBody>
          <a:bodyPr>
            <a:noAutofit/>
          </a:bodyPr>
          <a:lstStyle/>
          <a:p>
            <a:r>
              <a:rPr lang="en-US" sz="3000" dirty="0">
                <a:solidFill>
                  <a:schemeClr val="bg1"/>
                </a:solidFill>
              </a:rPr>
              <a:t>Contacts and Resources</a:t>
            </a:r>
          </a:p>
        </p:txBody>
      </p:sp>
      <p:sp>
        <p:nvSpPr>
          <p:cNvPr id="3" name="Content Placeholder 2"/>
          <p:cNvSpPr>
            <a:spLocks noGrp="1"/>
          </p:cNvSpPr>
          <p:nvPr>
            <p:ph sz="half" idx="1"/>
          </p:nvPr>
        </p:nvSpPr>
        <p:spPr>
          <a:xfrm>
            <a:off x="457200" y="1143000"/>
            <a:ext cx="4038600" cy="4983163"/>
          </a:xfrm>
        </p:spPr>
        <p:txBody>
          <a:bodyPr>
            <a:normAutofit/>
          </a:bodyPr>
          <a:lstStyle/>
          <a:p>
            <a:pPr>
              <a:spcBef>
                <a:spcPts val="600"/>
              </a:spcBef>
              <a:spcAft>
                <a:spcPts val="600"/>
              </a:spcAft>
              <a:buNone/>
            </a:pPr>
            <a:r>
              <a:rPr lang="en-US" sz="2400" u="sng" dirty="0"/>
              <a:t>Recommended Contacts</a:t>
            </a:r>
          </a:p>
          <a:p>
            <a:pPr>
              <a:spcBef>
                <a:spcPts val="600"/>
              </a:spcBef>
              <a:spcAft>
                <a:spcPts val="600"/>
              </a:spcAft>
              <a:buClr>
                <a:srgbClr val="C00000"/>
              </a:buClr>
              <a:buFont typeface="Calibri" pitchFamily="34" charset="0"/>
              <a:buChar char="•"/>
            </a:pPr>
            <a:r>
              <a:rPr lang="en-US" sz="2000" dirty="0"/>
              <a:t>E-mail addresses</a:t>
            </a:r>
          </a:p>
          <a:p>
            <a:pPr lvl="1">
              <a:spcBef>
                <a:spcPts val="600"/>
              </a:spcBef>
              <a:spcAft>
                <a:spcPts val="600"/>
              </a:spcAft>
              <a:buClr>
                <a:schemeClr val="accent1">
                  <a:lumMod val="50000"/>
                </a:schemeClr>
              </a:buClr>
              <a:buFont typeface="Wingdings" pitchFamily="2" charset="2"/>
              <a:buChar char="§"/>
            </a:pPr>
            <a:r>
              <a:rPr lang="en-US" sz="1800" dirty="0"/>
              <a:t>State</a:t>
            </a:r>
          </a:p>
          <a:p>
            <a:pPr lvl="1">
              <a:spcBef>
                <a:spcPts val="600"/>
              </a:spcBef>
              <a:spcAft>
                <a:spcPts val="600"/>
              </a:spcAft>
              <a:buClr>
                <a:schemeClr val="accent1">
                  <a:lumMod val="50000"/>
                </a:schemeClr>
              </a:buClr>
              <a:buFont typeface="Wingdings" pitchFamily="2" charset="2"/>
              <a:buChar char="§"/>
            </a:pPr>
            <a:r>
              <a:rPr lang="en-US" sz="1800" dirty="0"/>
              <a:t>Regional</a:t>
            </a:r>
          </a:p>
          <a:p>
            <a:pPr lvl="2">
              <a:spcBef>
                <a:spcPts val="600"/>
              </a:spcBef>
              <a:spcAft>
                <a:spcPts val="600"/>
              </a:spcAft>
              <a:buNone/>
            </a:pPr>
            <a:endParaRPr lang="en-US" dirty="0"/>
          </a:p>
          <a:p>
            <a:pPr>
              <a:spcBef>
                <a:spcPts val="600"/>
              </a:spcBef>
              <a:spcAft>
                <a:spcPts val="600"/>
              </a:spcAft>
              <a:buClr>
                <a:srgbClr val="C00000"/>
              </a:buClr>
              <a:buFont typeface="Calibri" pitchFamily="34" charset="0"/>
              <a:buChar char="•"/>
            </a:pPr>
            <a:r>
              <a:rPr lang="en-US" sz="2000" dirty="0"/>
              <a:t>Phone Numbers</a:t>
            </a:r>
          </a:p>
          <a:p>
            <a:pPr lvl="1">
              <a:spcBef>
                <a:spcPts val="600"/>
              </a:spcBef>
              <a:spcAft>
                <a:spcPts val="600"/>
              </a:spcAft>
              <a:buClr>
                <a:schemeClr val="accent1">
                  <a:lumMod val="50000"/>
                </a:schemeClr>
              </a:buClr>
              <a:buFont typeface="Wingdings" pitchFamily="2" charset="2"/>
              <a:buChar char="§"/>
            </a:pPr>
            <a:r>
              <a:rPr lang="en-US" sz="1800" dirty="0"/>
              <a:t>State</a:t>
            </a:r>
          </a:p>
          <a:p>
            <a:pPr lvl="1">
              <a:spcBef>
                <a:spcPts val="600"/>
              </a:spcBef>
              <a:spcAft>
                <a:spcPts val="600"/>
              </a:spcAft>
              <a:buClr>
                <a:schemeClr val="accent1">
                  <a:lumMod val="50000"/>
                </a:schemeClr>
              </a:buClr>
              <a:buFont typeface="Wingdings" pitchFamily="2" charset="2"/>
              <a:buChar char="§"/>
            </a:pPr>
            <a:r>
              <a:rPr lang="en-US" sz="1800" dirty="0"/>
              <a:t>Regional</a:t>
            </a:r>
          </a:p>
          <a:p>
            <a:pPr>
              <a:spcBef>
                <a:spcPts val="600"/>
              </a:spcBef>
              <a:spcAft>
                <a:spcPts val="600"/>
              </a:spcAft>
              <a:buNone/>
            </a:pPr>
            <a:endParaRPr lang="en-US" dirty="0"/>
          </a:p>
          <a:p>
            <a:pPr>
              <a:buNone/>
            </a:pPr>
            <a:endParaRPr lang="en-US" dirty="0"/>
          </a:p>
        </p:txBody>
      </p:sp>
      <p:sp>
        <p:nvSpPr>
          <p:cNvPr id="4" name="Content Placeholder 3"/>
          <p:cNvSpPr>
            <a:spLocks noGrp="1"/>
          </p:cNvSpPr>
          <p:nvPr>
            <p:ph sz="half" idx="2"/>
          </p:nvPr>
        </p:nvSpPr>
        <p:spPr>
          <a:xfrm>
            <a:off x="4648200" y="1143000"/>
            <a:ext cx="4038600" cy="4983163"/>
          </a:xfrm>
        </p:spPr>
        <p:txBody>
          <a:bodyPr>
            <a:normAutofit/>
          </a:bodyPr>
          <a:lstStyle/>
          <a:p>
            <a:pPr>
              <a:spcBef>
                <a:spcPts val="600"/>
              </a:spcBef>
              <a:spcAft>
                <a:spcPts val="600"/>
              </a:spcAft>
              <a:buNone/>
            </a:pPr>
            <a:r>
              <a:rPr lang="en-US" sz="2400" u="sng" dirty="0"/>
              <a:t>Region Contacts</a:t>
            </a:r>
          </a:p>
          <a:p>
            <a:pPr>
              <a:spcBef>
                <a:spcPts val="600"/>
              </a:spcBef>
              <a:spcAft>
                <a:spcPts val="600"/>
              </a:spcAft>
              <a:buClr>
                <a:srgbClr val="C00000"/>
              </a:buClr>
              <a:buFont typeface="Calibri" pitchFamily="34" charset="0"/>
              <a:buChar char="•"/>
            </a:pPr>
            <a:r>
              <a:rPr lang="en-US" sz="2000" dirty="0"/>
              <a:t>E-mail addresses</a:t>
            </a:r>
          </a:p>
          <a:p>
            <a:pPr lvl="1">
              <a:spcBef>
                <a:spcPts val="600"/>
              </a:spcBef>
              <a:spcAft>
                <a:spcPts val="600"/>
              </a:spcAft>
              <a:buClr>
                <a:schemeClr val="accent1">
                  <a:lumMod val="50000"/>
                </a:schemeClr>
              </a:buClr>
              <a:buFont typeface="Wingdings" pitchFamily="2" charset="2"/>
              <a:buChar char="§"/>
            </a:pPr>
            <a:r>
              <a:rPr lang="en-US" sz="1800" dirty="0"/>
              <a:t>Local</a:t>
            </a:r>
          </a:p>
          <a:p>
            <a:pPr marL="342900" lvl="1" indent="-342900">
              <a:spcBef>
                <a:spcPts val="600"/>
              </a:spcBef>
              <a:spcAft>
                <a:spcPts val="600"/>
              </a:spcAft>
              <a:buClr>
                <a:srgbClr val="C00000"/>
              </a:buClr>
              <a:buFont typeface="Calibri" pitchFamily="34" charset="0"/>
              <a:buChar char="•"/>
            </a:pPr>
            <a:r>
              <a:rPr lang="en-US" sz="2000" dirty="0"/>
              <a:t>Phone Numbers</a:t>
            </a:r>
          </a:p>
          <a:p>
            <a:pPr lvl="1">
              <a:spcBef>
                <a:spcPts val="600"/>
              </a:spcBef>
              <a:spcAft>
                <a:spcPts val="600"/>
              </a:spcAft>
              <a:buClr>
                <a:schemeClr val="accent1">
                  <a:lumMod val="50000"/>
                </a:schemeClr>
              </a:buClr>
              <a:buFont typeface="Wingdings" pitchFamily="2" charset="2"/>
              <a:buChar char="§"/>
            </a:pPr>
            <a:r>
              <a:rPr lang="en-US" sz="1800" dirty="0"/>
              <a:t>Local</a:t>
            </a:r>
          </a:p>
          <a:p>
            <a:pPr lvl="1"/>
            <a:endParaRPr lang="en-US" sz="1600" dirty="0"/>
          </a:p>
          <a:p>
            <a:pPr>
              <a:spcBef>
                <a:spcPts val="600"/>
              </a:spcBef>
              <a:spcAft>
                <a:spcPts val="600"/>
              </a:spcAft>
              <a:buNone/>
            </a:pPr>
            <a:r>
              <a:rPr lang="en-US" sz="2400" u="sng" dirty="0"/>
              <a:t>Technical Support Available</a:t>
            </a:r>
            <a:endParaRPr lang="en-US" sz="2400" u="sng" dirty="0">
              <a:solidFill>
                <a:srgbClr val="FF0000"/>
              </a:solidFill>
            </a:endParaRPr>
          </a:p>
          <a:p>
            <a:pPr marL="342900" lvl="1" indent="-342900">
              <a:spcBef>
                <a:spcPts val="600"/>
              </a:spcBef>
              <a:spcAft>
                <a:spcPts val="600"/>
              </a:spcAft>
              <a:buClr>
                <a:srgbClr val="C00000"/>
              </a:buClr>
              <a:buFont typeface="Calibri" pitchFamily="34" charset="0"/>
              <a:buChar char="•"/>
            </a:pPr>
            <a:r>
              <a:rPr lang="en-US" sz="2000" dirty="0"/>
              <a:t>DOT Help Desk – 800-362-3050</a:t>
            </a:r>
          </a:p>
          <a:p>
            <a:pPr marL="342900" lvl="1" indent="-342900">
              <a:spcBef>
                <a:spcPts val="600"/>
              </a:spcBef>
              <a:spcAft>
                <a:spcPts val="600"/>
              </a:spcAft>
              <a:buClr>
                <a:srgbClr val="C00000"/>
              </a:buClr>
              <a:buFont typeface="Calibri" pitchFamily="34" charset="0"/>
              <a:buChar char="•"/>
            </a:pPr>
            <a:r>
              <a:rPr lang="en-US" sz="2000" dirty="0"/>
              <a:t>Hours of operation: 6:00 AM to 5:30 PM, Mon – Fri</a:t>
            </a:r>
          </a:p>
          <a:p>
            <a:pPr marL="342900" lvl="1" indent="-342900">
              <a:spcBef>
                <a:spcPts val="600"/>
              </a:spcBef>
              <a:spcAft>
                <a:spcPts val="600"/>
              </a:spcAft>
              <a:buClr>
                <a:srgbClr val="C00000"/>
              </a:buClr>
              <a:buFont typeface="Calibri" pitchFamily="34" charset="0"/>
              <a:buChar char="•"/>
            </a:pPr>
            <a:r>
              <a:rPr lang="en-US" sz="2000" dirty="0"/>
              <a:t>On-call 24/7 with a voice mail</a:t>
            </a:r>
          </a:p>
          <a:p>
            <a:pPr lvl="1"/>
            <a:endParaRPr lang="en-US" sz="1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533400"/>
          </a:xfrm>
        </p:spPr>
        <p:txBody>
          <a:bodyPr/>
          <a:lstStyle/>
          <a:p>
            <a:r>
              <a:rPr lang="en-US" dirty="0"/>
              <a:t>iPad Internet Access</a:t>
            </a:r>
          </a:p>
        </p:txBody>
      </p:sp>
      <p:sp>
        <p:nvSpPr>
          <p:cNvPr id="3" name="Content Placeholder 2"/>
          <p:cNvSpPr>
            <a:spLocks noGrp="1"/>
          </p:cNvSpPr>
          <p:nvPr>
            <p:ph idx="1"/>
          </p:nvPr>
        </p:nvSpPr>
        <p:spPr>
          <a:xfrm>
            <a:off x="228600" y="838200"/>
            <a:ext cx="8534400" cy="6248400"/>
          </a:xfrm>
        </p:spPr>
        <p:txBody>
          <a:bodyPr>
            <a:normAutofit/>
          </a:bodyPr>
          <a:lstStyle/>
          <a:p>
            <a:pPr>
              <a:spcBef>
                <a:spcPts val="600"/>
              </a:spcBef>
              <a:spcAft>
                <a:spcPts val="600"/>
              </a:spcAft>
              <a:buNone/>
            </a:pPr>
            <a:r>
              <a:rPr lang="en-US" sz="2400" dirty="0"/>
              <a:t>Virtual Private Network (VPN) </a:t>
            </a:r>
          </a:p>
          <a:p>
            <a:pPr>
              <a:lnSpc>
                <a:spcPct val="80000"/>
              </a:lnSpc>
              <a:spcBef>
                <a:spcPts val="600"/>
              </a:spcBef>
              <a:spcAft>
                <a:spcPts val="600"/>
              </a:spcAft>
              <a:buFont typeface="Calibri" pitchFamily="34" charset="0"/>
              <a:buChar char="•"/>
            </a:pPr>
            <a:r>
              <a:rPr lang="en-US" sz="2000" dirty="0"/>
              <a:t>Works on WisDOT VPN Client installed equipment anywhere you have Internet, cellular signal or Wi-Fi Hotspot</a:t>
            </a:r>
          </a:p>
          <a:p>
            <a:pPr>
              <a:lnSpc>
                <a:spcPct val="80000"/>
              </a:lnSpc>
              <a:spcBef>
                <a:spcPts val="600"/>
              </a:spcBef>
              <a:spcAft>
                <a:spcPts val="600"/>
              </a:spcAft>
              <a:buFont typeface="Calibri" pitchFamily="34" charset="0"/>
              <a:buChar char="•"/>
            </a:pPr>
            <a:r>
              <a:rPr lang="en-US" sz="2000" dirty="0"/>
              <a:t>A secure ID and PIN number are required for access</a:t>
            </a:r>
          </a:p>
          <a:p>
            <a:pPr>
              <a:lnSpc>
                <a:spcPct val="80000"/>
              </a:lnSpc>
              <a:spcBef>
                <a:spcPts val="600"/>
              </a:spcBef>
              <a:spcAft>
                <a:spcPts val="600"/>
              </a:spcAft>
              <a:buFont typeface="Calibri" pitchFamily="34" charset="0"/>
              <a:buChar char="•"/>
            </a:pPr>
            <a:r>
              <a:rPr lang="en-US" sz="2000" dirty="0"/>
              <a:t>If you don’t use your VPN within 6 months it is locked out</a:t>
            </a:r>
          </a:p>
          <a:p>
            <a:pPr>
              <a:spcBef>
                <a:spcPts val="600"/>
              </a:spcBef>
              <a:spcAft>
                <a:spcPts val="600"/>
              </a:spcAft>
              <a:buNone/>
            </a:pPr>
            <a:r>
              <a:rPr lang="en-US" sz="2400" dirty="0"/>
              <a:t>DOT Mobile</a:t>
            </a:r>
            <a:endParaRPr lang="en-US" sz="2800" dirty="0"/>
          </a:p>
          <a:p>
            <a:pPr lvl="1">
              <a:spcBef>
                <a:spcPts val="600"/>
              </a:spcBef>
              <a:spcAft>
                <a:spcPts val="600"/>
              </a:spcAft>
              <a:buClr>
                <a:schemeClr val="accent1">
                  <a:lumMod val="50000"/>
                </a:schemeClr>
              </a:buClr>
            </a:pPr>
            <a:r>
              <a:rPr lang="en-US" sz="2000" dirty="0"/>
              <a:t>No more hard tokens, but now a soft token on the desktop</a:t>
            </a:r>
          </a:p>
          <a:p>
            <a:pPr lvl="1">
              <a:spcBef>
                <a:spcPts val="600"/>
              </a:spcBef>
              <a:spcAft>
                <a:spcPts val="600"/>
              </a:spcAft>
              <a:buClr>
                <a:schemeClr val="accent1">
                  <a:lumMod val="50000"/>
                </a:schemeClr>
              </a:buClr>
            </a:pPr>
            <a:r>
              <a:rPr lang="en-US" sz="2000" dirty="0"/>
              <a:t>Used to connect to AD network and the internet</a:t>
            </a:r>
          </a:p>
          <a:p>
            <a:pPr lvl="1">
              <a:spcBef>
                <a:spcPts val="600"/>
              </a:spcBef>
              <a:spcAft>
                <a:spcPts val="600"/>
              </a:spcAft>
              <a:buClr>
                <a:schemeClr val="accent1">
                  <a:lumMod val="50000"/>
                </a:schemeClr>
              </a:buClr>
            </a:pPr>
            <a:r>
              <a:rPr lang="en-US" sz="2000" dirty="0"/>
              <a:t>DOT Mobile will only work in range of DOT offices</a:t>
            </a:r>
          </a:p>
          <a:p>
            <a:pPr>
              <a:buNone/>
            </a:pPr>
            <a:endParaRPr lang="en-US" sz="2000" dirty="0"/>
          </a:p>
          <a:p>
            <a:pPr lvl="1"/>
            <a:endParaRPr lang="en-US" dirty="0"/>
          </a:p>
        </p:txBody>
      </p:sp>
      <p:pic>
        <p:nvPicPr>
          <p:cNvPr id="4" name="Picture 3" descr="vpn copy.png"/>
          <p:cNvPicPr>
            <a:picLocks noChangeAspect="1"/>
          </p:cNvPicPr>
          <p:nvPr/>
        </p:nvPicPr>
        <p:blipFill>
          <a:blip r:embed="rId3" cstate="print"/>
          <a:stretch>
            <a:fillRect/>
          </a:stretch>
        </p:blipFill>
        <p:spPr>
          <a:xfrm>
            <a:off x="3352800" y="4174818"/>
            <a:ext cx="2971800" cy="2225982"/>
          </a:xfrm>
          <a:prstGeom prst="rect">
            <a:avLst/>
          </a:prstGeom>
        </p:spPr>
      </p:pic>
      <p:pic>
        <p:nvPicPr>
          <p:cNvPr id="6" name="Picture 5" descr="SecurID copy.png"/>
          <p:cNvPicPr>
            <a:picLocks noChangeAspect="1"/>
          </p:cNvPicPr>
          <p:nvPr/>
        </p:nvPicPr>
        <p:blipFill>
          <a:blip r:embed="rId4" cstate="print"/>
          <a:srcRect l="23435" t="28123" r="26951" b="31247"/>
          <a:stretch>
            <a:fillRect/>
          </a:stretch>
        </p:blipFill>
        <p:spPr>
          <a:xfrm>
            <a:off x="685800" y="4738832"/>
            <a:ext cx="2209800" cy="1357168"/>
          </a:xfrm>
          <a:prstGeom prst="rect">
            <a:avLst/>
          </a:prstGeom>
        </p:spPr>
      </p:pic>
      <p:pic>
        <p:nvPicPr>
          <p:cNvPr id="7" name="Picture 6" descr="wifi.png"/>
          <p:cNvPicPr>
            <a:picLocks noChangeAspect="1"/>
          </p:cNvPicPr>
          <p:nvPr/>
        </p:nvPicPr>
        <p:blipFill>
          <a:blip r:embed="rId5" cstate="print"/>
          <a:stretch>
            <a:fillRect/>
          </a:stretch>
        </p:blipFill>
        <p:spPr>
          <a:xfrm>
            <a:off x="6781800" y="4419600"/>
            <a:ext cx="1752600" cy="1752600"/>
          </a:xfrm>
          <a:prstGeom prst="rect">
            <a:avLst/>
          </a:prstGeom>
        </p:spPr>
      </p:pic>
      <p:cxnSp>
        <p:nvCxnSpPr>
          <p:cNvPr id="8" name="Straight Connector 7">
            <a:extLst>
              <a:ext uri="{FF2B5EF4-FFF2-40B4-BE49-F238E27FC236}">
                <a16:creationId xmlns:a16="http://schemas.microsoft.com/office/drawing/2014/main" id="{2EAEBB7B-1B2E-4D82-A1F8-4701C2C40776}"/>
              </a:ext>
            </a:extLst>
          </p:cNvPr>
          <p:cNvCxnSpPr/>
          <p:nvPr/>
        </p:nvCxnSpPr>
        <p:spPr>
          <a:xfrm>
            <a:off x="457200" y="4738832"/>
            <a:ext cx="2743200" cy="14333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66F538-F3B6-4A73-AB19-079C620B2AF5}"/>
              </a:ext>
            </a:extLst>
          </p:cNvPr>
          <p:cNvCxnSpPr/>
          <p:nvPr/>
        </p:nvCxnSpPr>
        <p:spPr>
          <a:xfrm flipH="1">
            <a:off x="457200" y="4648200"/>
            <a:ext cx="2438400" cy="1600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2C26D4-C111-4584-B118-B659191C751E}"/>
              </a:ext>
            </a:extLst>
          </p:cNvPr>
          <p:cNvCxnSpPr>
            <a:cxnSpLocks/>
          </p:cNvCxnSpPr>
          <p:nvPr/>
        </p:nvCxnSpPr>
        <p:spPr>
          <a:xfrm>
            <a:off x="4178300" y="4787900"/>
            <a:ext cx="1524000" cy="990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3CA8B1-5ACC-4C46-89E9-1B6E0F61F0DB}"/>
              </a:ext>
            </a:extLst>
          </p:cNvPr>
          <p:cNvCxnSpPr>
            <a:cxnSpLocks/>
          </p:cNvCxnSpPr>
          <p:nvPr/>
        </p:nvCxnSpPr>
        <p:spPr>
          <a:xfrm flipH="1">
            <a:off x="4254500" y="4726132"/>
            <a:ext cx="1524000" cy="12047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lstStyle/>
          <a:p>
            <a:r>
              <a:rPr lang="en-US" sz="3000" dirty="0"/>
              <a:t>RIMC Rotational Hand-Off Reminders</a:t>
            </a:r>
          </a:p>
        </p:txBody>
      </p:sp>
      <p:sp>
        <p:nvSpPr>
          <p:cNvPr id="3" name="Content Placeholder 2"/>
          <p:cNvSpPr>
            <a:spLocks noGrp="1"/>
          </p:cNvSpPr>
          <p:nvPr>
            <p:ph sz="half" idx="1"/>
          </p:nvPr>
        </p:nvSpPr>
        <p:spPr>
          <a:xfrm>
            <a:off x="457200" y="914400"/>
            <a:ext cx="4038600" cy="5410200"/>
          </a:xfrm>
        </p:spPr>
        <p:txBody>
          <a:bodyPr>
            <a:normAutofit/>
          </a:bodyPr>
          <a:lstStyle/>
          <a:p>
            <a:pPr>
              <a:spcBef>
                <a:spcPts val="600"/>
              </a:spcBef>
              <a:spcAft>
                <a:spcPts val="600"/>
              </a:spcAft>
              <a:buClr>
                <a:srgbClr val="C00000"/>
              </a:buClr>
              <a:buFont typeface="Calibri" pitchFamily="34" charset="0"/>
              <a:buChar char="•"/>
            </a:pPr>
            <a:r>
              <a:rPr lang="en-US" sz="2400" dirty="0"/>
              <a:t>Receiving:</a:t>
            </a:r>
          </a:p>
          <a:p>
            <a:pPr lvl="1">
              <a:lnSpc>
                <a:spcPct val="80000"/>
              </a:lnSpc>
              <a:spcBef>
                <a:spcPts val="600"/>
              </a:spcBef>
              <a:spcAft>
                <a:spcPts val="600"/>
              </a:spcAft>
              <a:buClr>
                <a:schemeClr val="accent1">
                  <a:lumMod val="50000"/>
                </a:schemeClr>
              </a:buClr>
              <a:buFont typeface="Wingdings" pitchFamily="2" charset="2"/>
              <a:buChar char="§"/>
            </a:pPr>
            <a:r>
              <a:rPr lang="en-US" sz="2000" dirty="0"/>
              <a:t>Make sure phone/iPad passwords match</a:t>
            </a:r>
          </a:p>
          <a:p>
            <a:pPr lvl="1">
              <a:lnSpc>
                <a:spcPct val="80000"/>
              </a:lnSpc>
              <a:spcBef>
                <a:spcPts val="600"/>
              </a:spcBef>
              <a:spcAft>
                <a:spcPts val="600"/>
              </a:spcAft>
              <a:buClr>
                <a:schemeClr val="accent1">
                  <a:lumMod val="50000"/>
                </a:schemeClr>
              </a:buClr>
              <a:buFont typeface="Wingdings" pitchFamily="2" charset="2"/>
              <a:buChar char="§"/>
            </a:pPr>
            <a:r>
              <a:rPr lang="en-US" sz="2000" dirty="0"/>
              <a:t>Log-on once with VPN after iPad is handed off to you to ensure proper operation</a:t>
            </a:r>
          </a:p>
          <a:p>
            <a:pPr lvl="2">
              <a:buNone/>
            </a:pPr>
            <a:endParaRPr lang="en-US" dirty="0">
              <a:solidFill>
                <a:srgbClr val="FF0000"/>
              </a:solidFill>
            </a:endParaRPr>
          </a:p>
          <a:p>
            <a:endParaRPr lang="en-US" dirty="0"/>
          </a:p>
        </p:txBody>
      </p:sp>
      <p:sp>
        <p:nvSpPr>
          <p:cNvPr id="6" name="Content Placeholder 5"/>
          <p:cNvSpPr>
            <a:spLocks noGrp="1"/>
          </p:cNvSpPr>
          <p:nvPr>
            <p:ph sz="half" idx="2"/>
          </p:nvPr>
        </p:nvSpPr>
        <p:spPr>
          <a:xfrm>
            <a:off x="4648200" y="1524000"/>
            <a:ext cx="4038600" cy="4525963"/>
          </a:xfrm>
        </p:spPr>
        <p:txBody>
          <a:bodyPr/>
          <a:lstStyle/>
          <a:p>
            <a:endParaRPr lang="en-US" sz="2400" dirty="0"/>
          </a:p>
          <a:p>
            <a:endParaRPr lang="en-US" sz="2400" dirty="0"/>
          </a:p>
          <a:p>
            <a:endParaRPr lang="en-US" sz="2400" dirty="0"/>
          </a:p>
          <a:p>
            <a:endParaRPr lang="en-US" sz="2400" dirty="0"/>
          </a:p>
          <a:p>
            <a:pPr>
              <a:spcBef>
                <a:spcPts val="600"/>
              </a:spcBef>
              <a:spcAft>
                <a:spcPts val="600"/>
              </a:spcAft>
              <a:buClr>
                <a:srgbClr val="C00000"/>
              </a:buClr>
              <a:buFont typeface="Calibri" pitchFamily="34" charset="0"/>
              <a:buChar char="•"/>
            </a:pPr>
            <a:r>
              <a:rPr lang="en-US" sz="2400" dirty="0"/>
              <a:t>Hand-off:</a:t>
            </a:r>
          </a:p>
          <a:p>
            <a:pPr lvl="1">
              <a:lnSpc>
                <a:spcPct val="80000"/>
              </a:lnSpc>
              <a:spcBef>
                <a:spcPts val="600"/>
              </a:spcBef>
              <a:spcAft>
                <a:spcPts val="600"/>
              </a:spcAft>
              <a:buClr>
                <a:schemeClr val="accent1">
                  <a:lumMod val="50000"/>
                </a:schemeClr>
              </a:buClr>
              <a:buFont typeface="Wingdings" pitchFamily="2" charset="2"/>
              <a:buChar char="§"/>
            </a:pPr>
            <a:r>
              <a:rPr lang="en-US" sz="2000" dirty="0"/>
              <a:t>Make sure equipment is charged and ready for next RIMC</a:t>
            </a:r>
          </a:p>
          <a:p>
            <a:pPr lvl="1">
              <a:lnSpc>
                <a:spcPct val="80000"/>
              </a:lnSpc>
              <a:spcBef>
                <a:spcPts val="600"/>
              </a:spcBef>
              <a:spcAft>
                <a:spcPts val="600"/>
              </a:spcAft>
              <a:buClr>
                <a:schemeClr val="accent1">
                  <a:lumMod val="50000"/>
                </a:schemeClr>
              </a:buClr>
              <a:buFont typeface="Wingdings" pitchFamily="2" charset="2"/>
              <a:buChar char="§"/>
            </a:pPr>
            <a:r>
              <a:rPr lang="en-US" sz="2000" dirty="0"/>
              <a:t>Clear emails and texts before handing off phone and iPad</a:t>
            </a:r>
          </a:p>
          <a:p>
            <a:pPr>
              <a:spcBef>
                <a:spcPts val="600"/>
              </a:spcBef>
              <a:spcAft>
                <a:spcPts val="600"/>
              </a:spcAft>
            </a:pPr>
            <a:endParaRPr lang="en-US" sz="2000" dirty="0"/>
          </a:p>
        </p:txBody>
      </p:sp>
      <p:pic>
        <p:nvPicPr>
          <p:cNvPr id="4" name="Picture 3" descr="RIMC Female Vest copy.png"/>
          <p:cNvPicPr>
            <a:picLocks noChangeAspect="1"/>
          </p:cNvPicPr>
          <p:nvPr/>
        </p:nvPicPr>
        <p:blipFill>
          <a:blip r:embed="rId3" cstate="print"/>
          <a:stretch>
            <a:fillRect/>
          </a:stretch>
        </p:blipFill>
        <p:spPr>
          <a:xfrm>
            <a:off x="6719436" y="1066800"/>
            <a:ext cx="1586364" cy="2133600"/>
          </a:xfrm>
          <a:prstGeom prst="rect">
            <a:avLst/>
          </a:prstGeom>
        </p:spPr>
      </p:pic>
      <p:pic>
        <p:nvPicPr>
          <p:cNvPr id="5" name="Picture 4" descr="RIMC Male Vest copy.png"/>
          <p:cNvPicPr>
            <a:picLocks noChangeAspect="1"/>
          </p:cNvPicPr>
          <p:nvPr/>
        </p:nvPicPr>
        <p:blipFill>
          <a:blip r:embed="rId4" cstate="print"/>
          <a:srcRect b="25584"/>
          <a:stretch>
            <a:fillRect/>
          </a:stretch>
        </p:blipFill>
        <p:spPr>
          <a:xfrm>
            <a:off x="914398" y="3271835"/>
            <a:ext cx="2743202" cy="2828930"/>
          </a:xfrm>
          <a:prstGeom prst="rect">
            <a:avLst/>
          </a:prstGeom>
        </p:spPr>
      </p:pic>
    </p:spTree>
  </p:cSld>
  <p:clrMapOvr>
    <a:masterClrMapping/>
  </p:clrMapOvr>
  <p:transition spd="slow">
    <p:wheel spokes="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spcBef>
                <a:spcPts val="600"/>
              </a:spcBef>
            </a:pPr>
            <a:r>
              <a:rPr lang="en-US" sz="3600" dirty="0">
                <a:solidFill>
                  <a:schemeClr val="tx2">
                    <a:lumMod val="75000"/>
                  </a:schemeClr>
                </a:solidFill>
              </a:rPr>
              <a:t>Regional Incident Management Coordinator (RIMC) Field Training</a:t>
            </a:r>
          </a:p>
        </p:txBody>
      </p:sp>
      <p:sp>
        <p:nvSpPr>
          <p:cNvPr id="3" name="Subtitle 2"/>
          <p:cNvSpPr>
            <a:spLocks noGrp="1"/>
          </p:cNvSpPr>
          <p:nvPr>
            <p:ph type="subTitle" idx="1"/>
          </p:nvPr>
        </p:nvSpPr>
        <p:spPr>
          <a:xfrm>
            <a:off x="1066800" y="3886200"/>
            <a:ext cx="7010400" cy="1752600"/>
          </a:xfrm>
        </p:spPr>
        <p:txBody>
          <a:bodyPr/>
          <a:lstStyle/>
          <a:p>
            <a:r>
              <a:rPr lang="en-US" dirty="0">
                <a:solidFill>
                  <a:schemeClr val="tx1">
                    <a:lumMod val="75000"/>
                    <a:lumOff val="25000"/>
                  </a:schemeClr>
                </a:solidFill>
              </a:rPr>
              <a:t>Part 1</a:t>
            </a:r>
          </a:p>
          <a:p>
            <a:r>
              <a:rPr lang="en-US" dirty="0">
                <a:solidFill>
                  <a:schemeClr val="tx1">
                    <a:lumMod val="75000"/>
                    <a:lumOff val="25000"/>
                  </a:schemeClr>
                </a:solidFill>
              </a:rPr>
              <a:t>Section 3: RIMC Incident Response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533400"/>
          </a:xfrm>
        </p:spPr>
        <p:txBody>
          <a:bodyPr/>
          <a:lstStyle/>
          <a:p>
            <a:r>
              <a:rPr lang="en-US" dirty="0"/>
              <a:t>SINP Call-Out</a:t>
            </a:r>
          </a:p>
        </p:txBody>
      </p:sp>
      <p:sp>
        <p:nvSpPr>
          <p:cNvPr id="3" name="Content Placeholder 2"/>
          <p:cNvSpPr>
            <a:spLocks noGrp="1"/>
          </p:cNvSpPr>
          <p:nvPr>
            <p:ph idx="1"/>
          </p:nvPr>
        </p:nvSpPr>
        <p:spPr>
          <a:xfrm>
            <a:off x="228600" y="990600"/>
            <a:ext cx="8686800" cy="5562600"/>
          </a:xfrm>
        </p:spPr>
        <p:txBody>
          <a:bodyPr>
            <a:normAutofit/>
          </a:bodyPr>
          <a:lstStyle/>
          <a:p>
            <a:pPr>
              <a:spcBef>
                <a:spcPts val="600"/>
              </a:spcBef>
              <a:spcAft>
                <a:spcPts val="600"/>
              </a:spcAft>
              <a:buNone/>
            </a:pPr>
            <a:r>
              <a:rPr lang="en-US" sz="2400" dirty="0"/>
              <a:t>TMC operators use the SINP incident notification and contact matrix</a:t>
            </a:r>
          </a:p>
          <a:p>
            <a:pPr>
              <a:spcBef>
                <a:spcPts val="600"/>
              </a:spcBef>
              <a:spcAft>
                <a:spcPts val="600"/>
              </a:spcAft>
              <a:buNone/>
            </a:pPr>
            <a:r>
              <a:rPr lang="en-US" sz="2400" dirty="0"/>
              <a:t>to properly handle a wide range of calls:</a:t>
            </a:r>
          </a:p>
          <a:p>
            <a:pPr>
              <a:spcBef>
                <a:spcPts val="600"/>
              </a:spcBef>
              <a:spcAft>
                <a:spcPts val="600"/>
              </a:spcAft>
              <a:buFont typeface="Calibri" pitchFamily="34" charset="0"/>
              <a:buChar char="•"/>
            </a:pPr>
            <a:r>
              <a:rPr lang="en-US" sz="2000" dirty="0"/>
              <a:t>There are 2 incident priority responses:</a:t>
            </a:r>
          </a:p>
          <a:p>
            <a:pPr lvl="1">
              <a:spcBef>
                <a:spcPts val="600"/>
              </a:spcBef>
              <a:spcAft>
                <a:spcPts val="600"/>
              </a:spcAft>
            </a:pPr>
            <a:r>
              <a:rPr lang="en-US" sz="2000" dirty="0"/>
              <a:t>Immediate Priority</a:t>
            </a:r>
          </a:p>
          <a:p>
            <a:pPr lvl="1">
              <a:spcBef>
                <a:spcPts val="600"/>
              </a:spcBef>
              <a:spcAft>
                <a:spcPts val="600"/>
              </a:spcAft>
            </a:pPr>
            <a:r>
              <a:rPr lang="en-US" sz="2000" dirty="0"/>
              <a:t>Next Day priority</a:t>
            </a:r>
          </a:p>
          <a:p>
            <a:pPr>
              <a:spcBef>
                <a:spcPts val="600"/>
              </a:spcBef>
              <a:buFont typeface="Calibri" pitchFamily="34" charset="0"/>
              <a:buChar char="•"/>
            </a:pPr>
            <a:r>
              <a:rPr lang="en-US" sz="2000" dirty="0"/>
              <a:t>An Immediate Priority Call, </a:t>
            </a:r>
          </a:p>
          <a:p>
            <a:pPr>
              <a:spcBef>
                <a:spcPts val="600"/>
              </a:spcBef>
              <a:buNone/>
            </a:pPr>
            <a:r>
              <a:rPr lang="en-US" sz="2000" dirty="0"/>
              <a:t>	depending on category and </a:t>
            </a:r>
          </a:p>
          <a:p>
            <a:pPr>
              <a:spcBef>
                <a:spcPts val="600"/>
              </a:spcBef>
              <a:buNone/>
            </a:pPr>
            <a:r>
              <a:rPr lang="en-US" sz="2000" dirty="0"/>
              <a:t>	type, will require a call out: </a:t>
            </a:r>
          </a:p>
          <a:p>
            <a:pPr lvl="1">
              <a:spcBef>
                <a:spcPts val="600"/>
              </a:spcBef>
              <a:spcAft>
                <a:spcPts val="600"/>
              </a:spcAft>
            </a:pPr>
            <a:r>
              <a:rPr lang="en-US" sz="2000" dirty="0"/>
              <a:t>RIMC</a:t>
            </a:r>
          </a:p>
          <a:p>
            <a:pPr lvl="1">
              <a:spcBef>
                <a:spcPts val="600"/>
              </a:spcBef>
              <a:spcAft>
                <a:spcPts val="600"/>
              </a:spcAft>
            </a:pPr>
            <a:r>
              <a:rPr lang="en-US" sz="2000" dirty="0"/>
              <a:t>Electrician</a:t>
            </a:r>
          </a:p>
          <a:p>
            <a:pPr lvl="1">
              <a:spcBef>
                <a:spcPts val="600"/>
              </a:spcBef>
              <a:spcAft>
                <a:spcPts val="600"/>
              </a:spcAft>
            </a:pPr>
            <a:r>
              <a:rPr lang="en-US" sz="2000" dirty="0"/>
              <a:t>County Maintenance</a:t>
            </a:r>
          </a:p>
          <a:p>
            <a:pPr lvl="2">
              <a:spcBef>
                <a:spcPts val="600"/>
              </a:spcBef>
              <a:spcAft>
                <a:spcPts val="600"/>
              </a:spcAft>
              <a:buNone/>
            </a:pPr>
            <a:endParaRPr lang="en-US" sz="2900" dirty="0"/>
          </a:p>
          <a:p>
            <a:pPr lvl="1"/>
            <a:endParaRPr lang="en-US" sz="3300" dirty="0"/>
          </a:p>
          <a:p>
            <a:pPr lvl="1">
              <a:buNone/>
            </a:pPr>
            <a:endParaRPr lang="en-US" sz="3600" dirty="0"/>
          </a:p>
        </p:txBody>
      </p:sp>
      <p:sp>
        <p:nvSpPr>
          <p:cNvPr id="11" name="Rectangle 10"/>
          <p:cNvSpPr/>
          <p:nvPr/>
        </p:nvSpPr>
        <p:spPr>
          <a:xfrm>
            <a:off x="8209129"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pic>
        <p:nvPicPr>
          <p:cNvPr id="14" name="Picture 13" descr="SINS.PNG"/>
          <p:cNvPicPr>
            <a:picLocks noChangeAspect="1"/>
          </p:cNvPicPr>
          <p:nvPr/>
        </p:nvPicPr>
        <p:blipFill>
          <a:blip r:embed="rId3" cstate="print"/>
          <a:stretch>
            <a:fillRect/>
          </a:stretch>
        </p:blipFill>
        <p:spPr>
          <a:xfrm>
            <a:off x="3741902" y="2514600"/>
            <a:ext cx="5249698" cy="3612308"/>
          </a:xfrm>
          <a:prstGeom prst="rect">
            <a:avLst/>
          </a:prstGeom>
        </p:spPr>
      </p:pic>
      <p:sp>
        <p:nvSpPr>
          <p:cNvPr id="7" name="Rectangle 6"/>
          <p:cNvSpPr/>
          <p:nvPr/>
        </p:nvSpPr>
        <p:spPr>
          <a:xfrm>
            <a:off x="609600"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533400"/>
          </a:xfrm>
        </p:spPr>
        <p:txBody>
          <a:bodyPr/>
          <a:lstStyle/>
          <a:p>
            <a:r>
              <a:rPr lang="en-US" dirty="0"/>
              <a:t>Initial RIMC Call-Out</a:t>
            </a:r>
          </a:p>
        </p:txBody>
      </p:sp>
      <p:sp>
        <p:nvSpPr>
          <p:cNvPr id="3" name="Content Placeholder 2"/>
          <p:cNvSpPr>
            <a:spLocks noGrp="1"/>
          </p:cNvSpPr>
          <p:nvPr>
            <p:ph idx="1"/>
          </p:nvPr>
        </p:nvSpPr>
        <p:spPr>
          <a:xfrm>
            <a:off x="381000" y="685801"/>
            <a:ext cx="8763000" cy="609600"/>
          </a:xfrm>
        </p:spPr>
        <p:txBody>
          <a:bodyPr>
            <a:normAutofit/>
          </a:bodyPr>
          <a:lstStyle/>
          <a:p>
            <a:pPr>
              <a:buNone/>
            </a:pPr>
            <a:r>
              <a:rPr lang="en-US" sz="2400" dirty="0"/>
              <a:t>Initial call from TMC to RIMC phone</a:t>
            </a:r>
          </a:p>
          <a:p>
            <a:pPr>
              <a:buNone/>
            </a:pPr>
            <a:endParaRPr lang="en-US" dirty="0"/>
          </a:p>
          <a:p>
            <a:endParaRPr lang="en-US" dirty="0"/>
          </a:p>
        </p:txBody>
      </p:sp>
      <p:pic>
        <p:nvPicPr>
          <p:cNvPr id="6" name="Picture 5" descr="STOC Graphic.png"/>
          <p:cNvPicPr>
            <a:picLocks noChangeAspect="1"/>
          </p:cNvPicPr>
          <p:nvPr/>
        </p:nvPicPr>
        <p:blipFill>
          <a:blip r:embed="rId3" cstate="print"/>
          <a:stretch>
            <a:fillRect/>
          </a:stretch>
        </p:blipFill>
        <p:spPr>
          <a:xfrm flipH="1">
            <a:off x="5172918" y="926175"/>
            <a:ext cx="3522564" cy="2274226"/>
          </a:xfrm>
          <a:prstGeom prst="rect">
            <a:avLst/>
          </a:prstGeom>
        </p:spPr>
      </p:pic>
      <p:pic>
        <p:nvPicPr>
          <p:cNvPr id="117762" name="Picture 2" descr="C:\Users\mscnam\AppData\Local\Microsoft\Windows\Temporary Internet Files\Content.IE5\TFUR9PRR\MC900390710[1].wmf"/>
          <p:cNvPicPr>
            <a:picLocks noChangeAspect="1" noChangeArrowheads="1"/>
          </p:cNvPicPr>
          <p:nvPr/>
        </p:nvPicPr>
        <p:blipFill>
          <a:blip r:embed="rId4" cstate="print"/>
          <a:srcRect/>
          <a:stretch>
            <a:fillRect/>
          </a:stretch>
        </p:blipFill>
        <p:spPr bwMode="auto">
          <a:xfrm>
            <a:off x="305393" y="1745576"/>
            <a:ext cx="2057401" cy="1198675"/>
          </a:xfrm>
          <a:prstGeom prst="rect">
            <a:avLst/>
          </a:prstGeom>
          <a:noFill/>
        </p:spPr>
      </p:pic>
      <p:sp>
        <p:nvSpPr>
          <p:cNvPr id="10" name="Right Arrow 9"/>
          <p:cNvSpPr/>
          <p:nvPr/>
        </p:nvSpPr>
        <p:spPr>
          <a:xfrm>
            <a:off x="2590800" y="2004776"/>
            <a:ext cx="2209800" cy="205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p:cNvSpPr/>
          <p:nvPr/>
        </p:nvSpPr>
        <p:spPr>
          <a:xfrm rot="-2400000">
            <a:off x="7531367" y="3043295"/>
            <a:ext cx="1000722" cy="3431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290612" y="4582584"/>
            <a:ext cx="4572000" cy="1338828"/>
          </a:xfrm>
          <a:prstGeom prst="rect">
            <a:avLst/>
          </a:prstGeom>
        </p:spPr>
        <p:txBody>
          <a:bodyPr wrap="square">
            <a:spAutoFit/>
          </a:bodyPr>
          <a:lstStyle/>
          <a:p>
            <a:r>
              <a:rPr lang="en-US" sz="2000" dirty="0"/>
              <a:t>RIMC chooses direct answer vs. voice mail</a:t>
            </a:r>
          </a:p>
          <a:p>
            <a:pPr lvl="1">
              <a:buFont typeface="Calibri" pitchFamily="34" charset="0"/>
              <a:buChar char="•"/>
            </a:pPr>
            <a:endParaRPr lang="en-US" sz="1000" dirty="0"/>
          </a:p>
          <a:p>
            <a:pPr>
              <a:spcBef>
                <a:spcPts val="600"/>
              </a:spcBef>
              <a:spcAft>
                <a:spcPts val="600"/>
              </a:spcAft>
              <a:buClr>
                <a:srgbClr val="C00000"/>
              </a:buClr>
              <a:buFont typeface="Calibri" pitchFamily="34" charset="0"/>
              <a:buChar char="•"/>
            </a:pPr>
            <a:r>
              <a:rPr lang="en-US" dirty="0"/>
              <a:t>  Be prepared to copy provided information</a:t>
            </a:r>
          </a:p>
          <a:p>
            <a:pPr>
              <a:spcBef>
                <a:spcPts val="600"/>
              </a:spcBef>
              <a:spcAft>
                <a:spcPts val="600"/>
              </a:spcAft>
              <a:buClr>
                <a:srgbClr val="C00000"/>
              </a:buClr>
              <a:buFont typeface="Calibri" pitchFamily="34" charset="0"/>
              <a:buChar char="•"/>
            </a:pPr>
            <a:r>
              <a:rPr lang="en-US" dirty="0"/>
              <a:t>  Ask for information if you don’t receive it</a:t>
            </a:r>
          </a:p>
        </p:txBody>
      </p:sp>
      <p:sp>
        <p:nvSpPr>
          <p:cNvPr id="13" name="TextBox 12"/>
          <p:cNvSpPr txBox="1"/>
          <p:nvPr/>
        </p:nvSpPr>
        <p:spPr>
          <a:xfrm>
            <a:off x="329861" y="1288955"/>
            <a:ext cx="1800173" cy="400110"/>
          </a:xfrm>
          <a:prstGeom prst="rect">
            <a:avLst/>
          </a:prstGeom>
          <a:noFill/>
        </p:spPr>
        <p:txBody>
          <a:bodyPr wrap="none" rtlCol="0">
            <a:spAutoFit/>
          </a:bodyPr>
          <a:lstStyle/>
          <a:p>
            <a:r>
              <a:rPr lang="en-US" sz="2000" dirty="0"/>
              <a:t>Incident Occurs</a:t>
            </a:r>
          </a:p>
        </p:txBody>
      </p:sp>
      <p:sp>
        <p:nvSpPr>
          <p:cNvPr id="14" name="TextBox 13"/>
          <p:cNvSpPr txBox="1"/>
          <p:nvPr/>
        </p:nvSpPr>
        <p:spPr>
          <a:xfrm>
            <a:off x="2819400" y="1655072"/>
            <a:ext cx="1757212" cy="400110"/>
          </a:xfrm>
          <a:prstGeom prst="rect">
            <a:avLst/>
          </a:prstGeom>
          <a:noFill/>
        </p:spPr>
        <p:txBody>
          <a:bodyPr wrap="none" rtlCol="0">
            <a:spAutoFit/>
          </a:bodyPr>
          <a:lstStyle/>
          <a:p>
            <a:r>
              <a:rPr lang="en-US" sz="2000" dirty="0"/>
              <a:t>TMC is notified</a:t>
            </a:r>
          </a:p>
        </p:txBody>
      </p:sp>
      <p:sp>
        <p:nvSpPr>
          <p:cNvPr id="17" name="Rectangle 16"/>
          <p:cNvSpPr/>
          <p:nvPr/>
        </p:nvSpPr>
        <p:spPr>
          <a:xfrm>
            <a:off x="6389400" y="3775474"/>
            <a:ext cx="1819729" cy="400110"/>
          </a:xfrm>
          <a:prstGeom prst="rect">
            <a:avLst/>
          </a:prstGeom>
        </p:spPr>
        <p:txBody>
          <a:bodyPr wrap="none">
            <a:spAutoFit/>
          </a:bodyPr>
          <a:lstStyle/>
          <a:p>
            <a:r>
              <a:rPr lang="en-US" sz="2000" dirty="0"/>
              <a:t>TMC Calls RIMC</a:t>
            </a:r>
          </a:p>
        </p:txBody>
      </p:sp>
      <p:sp>
        <p:nvSpPr>
          <p:cNvPr id="18" name="Right Arrow 17"/>
          <p:cNvSpPr/>
          <p:nvPr/>
        </p:nvSpPr>
        <p:spPr>
          <a:xfrm flipH="1" flipV="1">
            <a:off x="2362794" y="4043896"/>
            <a:ext cx="3810000" cy="228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209129"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sp>
        <p:nvSpPr>
          <p:cNvPr id="20" name="Rectangle 19"/>
          <p:cNvSpPr/>
          <p:nvPr/>
        </p:nvSpPr>
        <p:spPr>
          <a:xfrm>
            <a:off x="685800"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pic>
        <p:nvPicPr>
          <p:cNvPr id="22" name="Picture 21" descr="RIMC Male Vest copy.png"/>
          <p:cNvPicPr>
            <a:picLocks noChangeAspect="1"/>
          </p:cNvPicPr>
          <p:nvPr/>
        </p:nvPicPr>
        <p:blipFill>
          <a:blip r:embed="rId5" cstate="print"/>
          <a:srcRect b="26786"/>
          <a:stretch>
            <a:fillRect/>
          </a:stretch>
        </p:blipFill>
        <p:spPr>
          <a:xfrm>
            <a:off x="31260" y="3429000"/>
            <a:ext cx="2559540" cy="2596894"/>
          </a:xfrm>
          <a:prstGeom prst="rect">
            <a:avLst/>
          </a:prstGeom>
        </p:spPr>
      </p:pic>
      <p:pic>
        <p:nvPicPr>
          <p:cNvPr id="21" name="Picture 20">
            <a:extLst>
              <a:ext uri="{FF2B5EF4-FFF2-40B4-BE49-F238E27FC236}">
                <a16:creationId xmlns:a16="http://schemas.microsoft.com/office/drawing/2014/main" id="{FEC851C9-9E61-44E0-BCE4-2F221EEBF519}"/>
              </a:ext>
            </a:extLst>
          </p:cNvPr>
          <p:cNvPicPr>
            <a:picLocks noChangeAspect="1"/>
          </p:cNvPicPr>
          <p:nvPr/>
        </p:nvPicPr>
        <p:blipFill rotWithShape="1">
          <a:blip r:embed="rId6"/>
          <a:srcRect l="22699" r="24510" b="1349"/>
          <a:stretch/>
        </p:blipFill>
        <p:spPr>
          <a:xfrm>
            <a:off x="7115645" y="4272493"/>
            <a:ext cx="1409683" cy="2419789"/>
          </a:xfrm>
          <a:prstGeom prst="rect">
            <a:avLst/>
          </a:prstGeom>
        </p:spPr>
      </p:pic>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0" y="152400"/>
            <a:ext cx="8534400" cy="533400"/>
          </a:xfrm>
        </p:spPr>
        <p:txBody>
          <a:bodyPr>
            <a:noAutofit/>
          </a:bodyPr>
          <a:lstStyle/>
          <a:p>
            <a:pPr eaLnBrk="1" hangingPunct="1"/>
            <a:r>
              <a:rPr lang="en-US" dirty="0"/>
              <a:t>TMC Initial Preliminary Information</a:t>
            </a:r>
          </a:p>
        </p:txBody>
      </p:sp>
      <p:sp>
        <p:nvSpPr>
          <p:cNvPr id="31747" name="Rectangle 3"/>
          <p:cNvSpPr>
            <a:spLocks noGrp="1" noChangeArrowheads="1"/>
          </p:cNvSpPr>
          <p:nvPr>
            <p:ph type="body" idx="1"/>
          </p:nvPr>
        </p:nvSpPr>
        <p:spPr>
          <a:xfrm>
            <a:off x="304800" y="838200"/>
            <a:ext cx="8610600" cy="5943600"/>
          </a:xfrm>
        </p:spPr>
        <p:txBody>
          <a:bodyPr>
            <a:noAutofit/>
          </a:bodyPr>
          <a:lstStyle/>
          <a:p>
            <a:pPr>
              <a:spcBef>
                <a:spcPts val="600"/>
              </a:spcBef>
              <a:buNone/>
            </a:pPr>
            <a:r>
              <a:rPr lang="en-US" sz="2400" dirty="0"/>
              <a:t>TMC operators try to provide the RIMC with the following</a:t>
            </a:r>
          </a:p>
          <a:p>
            <a:pPr>
              <a:spcBef>
                <a:spcPts val="600"/>
              </a:spcBef>
              <a:buNone/>
            </a:pPr>
            <a:r>
              <a:rPr lang="en-US" sz="2400" dirty="0"/>
              <a:t>information on the initial call-out:</a:t>
            </a:r>
          </a:p>
          <a:p>
            <a:pPr>
              <a:spcBef>
                <a:spcPts val="600"/>
              </a:spcBef>
              <a:spcAft>
                <a:spcPts val="600"/>
              </a:spcAft>
              <a:buFont typeface="Calibri" pitchFamily="34" charset="0"/>
              <a:buChar char="•"/>
            </a:pPr>
            <a:r>
              <a:rPr lang="en-US" sz="2000" dirty="0"/>
              <a:t>SINS number</a:t>
            </a:r>
          </a:p>
          <a:p>
            <a:pPr>
              <a:spcBef>
                <a:spcPts val="600"/>
              </a:spcBef>
              <a:spcAft>
                <a:spcPts val="600"/>
              </a:spcAft>
              <a:buFont typeface="Calibri" pitchFamily="34" charset="0"/>
              <a:buChar char="•"/>
            </a:pPr>
            <a:r>
              <a:rPr lang="en-US" sz="2000" dirty="0"/>
              <a:t>Incident location and quick synopsis of incident</a:t>
            </a:r>
          </a:p>
          <a:p>
            <a:pPr>
              <a:spcBef>
                <a:spcPts val="600"/>
              </a:spcBef>
              <a:spcAft>
                <a:spcPts val="600"/>
              </a:spcAft>
              <a:buFont typeface="Calibri" pitchFamily="34" charset="0"/>
              <a:buChar char="•"/>
            </a:pPr>
            <a:r>
              <a:rPr lang="en-US" sz="2000" dirty="0"/>
              <a:t>Road closure and direction</a:t>
            </a:r>
          </a:p>
          <a:p>
            <a:pPr>
              <a:spcBef>
                <a:spcPts val="600"/>
              </a:spcBef>
              <a:spcAft>
                <a:spcPts val="600"/>
              </a:spcAft>
              <a:buFont typeface="Calibri" pitchFamily="34" charset="0"/>
              <a:buChar char="•"/>
            </a:pPr>
            <a:r>
              <a:rPr lang="en-US" sz="2000" dirty="0"/>
              <a:t>Alternate route if known</a:t>
            </a:r>
          </a:p>
          <a:p>
            <a:pPr>
              <a:spcBef>
                <a:spcPts val="600"/>
              </a:spcBef>
              <a:spcAft>
                <a:spcPts val="600"/>
              </a:spcAft>
              <a:buFont typeface="Calibri" pitchFamily="34" charset="0"/>
              <a:buChar char="•"/>
            </a:pPr>
            <a:r>
              <a:rPr lang="en-US" sz="2000" dirty="0"/>
              <a:t>Caller and call-back number/handling agency</a:t>
            </a:r>
          </a:p>
          <a:p>
            <a:pPr>
              <a:buNone/>
            </a:pPr>
            <a:endParaRPr lang="en-US" sz="2400" dirty="0">
              <a:solidFill>
                <a:srgbClr val="FF0000"/>
              </a:solidFill>
            </a:endParaRPr>
          </a:p>
          <a:p>
            <a:pPr>
              <a:spcBef>
                <a:spcPts val="600"/>
              </a:spcBef>
              <a:spcAft>
                <a:spcPts val="600"/>
              </a:spcAft>
              <a:buNone/>
            </a:pPr>
            <a:r>
              <a:rPr lang="en-US" sz="2400" b="1" dirty="0"/>
              <a:t>Remember the TMC phone line is recorded!</a:t>
            </a:r>
          </a:p>
          <a:p>
            <a:pPr>
              <a:spcBef>
                <a:spcPts val="600"/>
              </a:spcBef>
              <a:buNone/>
            </a:pPr>
            <a:r>
              <a:rPr lang="en-US" sz="2000" dirty="0"/>
              <a:t>The control room operators are a part of our entire team.  Courtesy should go</a:t>
            </a:r>
          </a:p>
          <a:p>
            <a:pPr>
              <a:spcBef>
                <a:spcPts val="600"/>
              </a:spcBef>
              <a:buNone/>
            </a:pPr>
            <a:r>
              <a:rPr lang="en-US" sz="2000" dirty="0"/>
              <a:t>both ways!</a:t>
            </a:r>
          </a:p>
        </p:txBody>
      </p:sp>
      <p:sp>
        <p:nvSpPr>
          <p:cNvPr id="8" name="Rectangle 7"/>
          <p:cNvSpPr/>
          <p:nvPr/>
        </p:nvSpPr>
        <p:spPr>
          <a:xfrm>
            <a:off x="8209129"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sp>
        <p:nvSpPr>
          <p:cNvPr id="9" name="Rectangle 8"/>
          <p:cNvSpPr/>
          <p:nvPr/>
        </p:nvSpPr>
        <p:spPr>
          <a:xfrm>
            <a:off x="685800"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pic>
        <p:nvPicPr>
          <p:cNvPr id="7" name="Picture 7" descr="C:\Users\mscnam\AppData\Local\Microsoft\Windows\Temporary Internet Files\Content.IE5\YT0GNAMZ\MC900187159[1].wmf"/>
          <p:cNvPicPr>
            <a:picLocks noChangeAspect="1" noChangeArrowheads="1"/>
          </p:cNvPicPr>
          <p:nvPr/>
        </p:nvPicPr>
        <p:blipFill>
          <a:blip r:embed="rId3" cstate="print"/>
          <a:srcRect/>
          <a:stretch>
            <a:fillRect/>
          </a:stretch>
        </p:blipFill>
        <p:spPr bwMode="auto">
          <a:xfrm>
            <a:off x="6367342" y="1875988"/>
            <a:ext cx="2079816" cy="1705412"/>
          </a:xfrm>
          <a:prstGeom prst="rect">
            <a:avLst/>
          </a:prstGeom>
          <a:noFill/>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533400"/>
          </a:xfrm>
        </p:spPr>
        <p:txBody>
          <a:bodyPr/>
          <a:lstStyle/>
          <a:p>
            <a:r>
              <a:rPr lang="en-US" dirty="0"/>
              <a:t>  Establishing On-Scene Contact</a:t>
            </a:r>
          </a:p>
        </p:txBody>
      </p:sp>
      <p:sp>
        <p:nvSpPr>
          <p:cNvPr id="3" name="Content Placeholder 2"/>
          <p:cNvSpPr>
            <a:spLocks noGrp="1"/>
          </p:cNvSpPr>
          <p:nvPr>
            <p:ph idx="1"/>
          </p:nvPr>
        </p:nvSpPr>
        <p:spPr>
          <a:xfrm>
            <a:off x="381000" y="533400"/>
            <a:ext cx="8534400" cy="5943600"/>
          </a:xfrm>
        </p:spPr>
        <p:txBody>
          <a:bodyPr>
            <a:normAutofit/>
          </a:bodyPr>
          <a:lstStyle/>
          <a:p>
            <a:pPr>
              <a:buNone/>
            </a:pPr>
            <a:endParaRPr lang="en-US" sz="2600" dirty="0"/>
          </a:p>
          <a:p>
            <a:pPr>
              <a:spcBef>
                <a:spcPts val="600"/>
              </a:spcBef>
              <a:spcAft>
                <a:spcPts val="600"/>
              </a:spcAft>
              <a:buFont typeface="Calibri" pitchFamily="34" charset="0"/>
              <a:buChar char="•"/>
            </a:pPr>
            <a:r>
              <a:rPr lang="en-US" sz="2400" dirty="0"/>
              <a:t>Your first point of contact may be a dispatcher</a:t>
            </a:r>
          </a:p>
          <a:p>
            <a:pPr lvl="1">
              <a:spcBef>
                <a:spcPts val="600"/>
              </a:spcBef>
              <a:spcAft>
                <a:spcPts val="600"/>
              </a:spcAft>
            </a:pPr>
            <a:r>
              <a:rPr lang="en-US" sz="2000" dirty="0"/>
              <a:t>Identify yourself</a:t>
            </a:r>
          </a:p>
          <a:p>
            <a:pPr lvl="1">
              <a:spcBef>
                <a:spcPts val="600"/>
              </a:spcBef>
              <a:spcAft>
                <a:spcPts val="600"/>
              </a:spcAft>
            </a:pPr>
            <a:r>
              <a:rPr lang="en-US" sz="2000" dirty="0"/>
              <a:t>Ask for additional information</a:t>
            </a:r>
          </a:p>
          <a:p>
            <a:pPr lvl="1">
              <a:spcBef>
                <a:spcPts val="600"/>
              </a:spcBef>
              <a:spcAft>
                <a:spcPts val="600"/>
              </a:spcAft>
            </a:pPr>
            <a:r>
              <a:rPr lang="en-US" sz="2000" dirty="0"/>
              <a:t>Ask for the on-scene contact information</a:t>
            </a:r>
          </a:p>
          <a:p>
            <a:pPr>
              <a:spcBef>
                <a:spcPts val="600"/>
              </a:spcBef>
              <a:spcAft>
                <a:spcPts val="600"/>
              </a:spcAft>
              <a:buFont typeface="Calibri" pitchFamily="34" charset="0"/>
              <a:buChar char="•"/>
            </a:pPr>
            <a:r>
              <a:rPr lang="en-US" sz="2400" dirty="0"/>
              <a:t>The on-scene contact may vary </a:t>
            </a:r>
          </a:p>
          <a:p>
            <a:pPr lvl="1">
              <a:spcBef>
                <a:spcPts val="600"/>
              </a:spcBef>
              <a:spcAft>
                <a:spcPts val="600"/>
              </a:spcAft>
            </a:pPr>
            <a:r>
              <a:rPr lang="en-US" sz="2000" dirty="0"/>
              <a:t>Law enforcement, incident commander, county highway department, DNR, etc.</a:t>
            </a:r>
          </a:p>
          <a:p>
            <a:endParaRPr lang="en-US" dirty="0"/>
          </a:p>
        </p:txBody>
      </p:sp>
      <p:pic>
        <p:nvPicPr>
          <p:cNvPr id="2051" name="Picture 3" descr="C:\Users\mscnam\AppData\Local\Microsoft\Windows\Temporary Internet Files\Content.IE5\UWVD7K3J\MC900048515[1].wmf"/>
          <p:cNvPicPr>
            <a:picLocks noChangeAspect="1" noChangeArrowheads="1"/>
          </p:cNvPicPr>
          <p:nvPr/>
        </p:nvPicPr>
        <p:blipFill>
          <a:blip r:embed="rId3" cstate="print">
            <a:duotone>
              <a:schemeClr val="accent5">
                <a:shade val="45000"/>
                <a:satMod val="135000"/>
              </a:schemeClr>
              <a:prstClr val="white"/>
            </a:duotone>
            <a:lum bright="-25000" contrast="36000"/>
          </a:blip>
          <a:srcRect/>
          <a:stretch>
            <a:fillRect/>
          </a:stretch>
        </p:blipFill>
        <p:spPr bwMode="auto">
          <a:xfrm>
            <a:off x="6929636" y="1066800"/>
            <a:ext cx="1552262" cy="1600200"/>
          </a:xfrm>
          <a:prstGeom prst="rect">
            <a:avLst/>
          </a:prstGeom>
          <a:noFill/>
        </p:spPr>
      </p:pic>
      <p:pic>
        <p:nvPicPr>
          <p:cNvPr id="2052" name="Picture 4" descr="C:\Users\mscnam\AppData\Local\Microsoft\Windows\Temporary Internet Files\Content.IE5\GIBV9ROY\MC900280853[1].wmf"/>
          <p:cNvPicPr>
            <a:picLocks noChangeAspect="1" noChangeArrowheads="1"/>
          </p:cNvPicPr>
          <p:nvPr/>
        </p:nvPicPr>
        <p:blipFill>
          <a:blip r:embed="rId4" cstate="print">
            <a:duotone>
              <a:schemeClr val="accent1">
                <a:shade val="45000"/>
                <a:satMod val="135000"/>
              </a:schemeClr>
              <a:prstClr val="white"/>
            </a:duotone>
            <a:lum bright="-23000" contrast="58000"/>
          </a:blip>
          <a:srcRect/>
          <a:stretch>
            <a:fillRect/>
          </a:stretch>
        </p:blipFill>
        <p:spPr bwMode="auto">
          <a:xfrm>
            <a:off x="2438400" y="3947160"/>
            <a:ext cx="1533186" cy="2148840"/>
          </a:xfrm>
          <a:prstGeom prst="rect">
            <a:avLst/>
          </a:prstGeom>
          <a:noFill/>
        </p:spPr>
      </p:pic>
      <p:pic>
        <p:nvPicPr>
          <p:cNvPr id="2057" name="Picture 9" descr="C:\Users\mscnam\AppData\Local\Microsoft\Windows\Temporary Internet Files\Content.IE5\I9G89W22\MC900357013[1].wmf"/>
          <p:cNvPicPr>
            <a:picLocks noChangeAspect="1" noChangeArrowheads="1"/>
          </p:cNvPicPr>
          <p:nvPr/>
        </p:nvPicPr>
        <p:blipFill>
          <a:blip r:embed="rId5" cstate="print"/>
          <a:srcRect/>
          <a:stretch>
            <a:fillRect/>
          </a:stretch>
        </p:blipFill>
        <p:spPr bwMode="auto">
          <a:xfrm>
            <a:off x="457200" y="3962400"/>
            <a:ext cx="1117095" cy="2148840"/>
          </a:xfrm>
          <a:prstGeom prst="rect">
            <a:avLst/>
          </a:prstGeom>
          <a:noFill/>
        </p:spPr>
      </p:pic>
      <p:pic>
        <p:nvPicPr>
          <p:cNvPr id="2058" name="Picture 10" descr="C:\Users\mscnam\AppData\Local\Microsoft\Windows\Temporary Internet Files\Content.IE5\5V6HLT3U\MC900221923[1].wmf"/>
          <p:cNvPicPr>
            <a:picLocks noChangeAspect="1" noChangeArrowheads="1"/>
          </p:cNvPicPr>
          <p:nvPr/>
        </p:nvPicPr>
        <p:blipFill>
          <a:blip r:embed="rId6" cstate="print">
            <a:duotone>
              <a:schemeClr val="accent5">
                <a:shade val="45000"/>
                <a:satMod val="135000"/>
              </a:schemeClr>
              <a:prstClr val="white"/>
            </a:duotone>
            <a:lum bright="-23000" contrast="54000"/>
          </a:blip>
          <a:srcRect/>
          <a:stretch>
            <a:fillRect/>
          </a:stretch>
        </p:blipFill>
        <p:spPr bwMode="auto">
          <a:xfrm>
            <a:off x="4876800" y="4023360"/>
            <a:ext cx="1598885" cy="2148840"/>
          </a:xfrm>
          <a:prstGeom prst="rect">
            <a:avLst/>
          </a:prstGeom>
          <a:noFill/>
        </p:spPr>
      </p:pic>
      <p:pic>
        <p:nvPicPr>
          <p:cNvPr id="2059" name="Picture 11" descr="C:\Users\mscnam\AppData\Local\Microsoft\Windows\Temporary Internet Files\Content.IE5\VPOUZ0ED\MC900240523[1].wmf"/>
          <p:cNvPicPr>
            <a:picLocks noChangeAspect="1" noChangeArrowheads="1"/>
          </p:cNvPicPr>
          <p:nvPr/>
        </p:nvPicPr>
        <p:blipFill>
          <a:blip r:embed="rId7" cstate="print">
            <a:duotone>
              <a:schemeClr val="accent1">
                <a:shade val="45000"/>
                <a:satMod val="135000"/>
              </a:schemeClr>
              <a:prstClr val="white"/>
            </a:duotone>
            <a:lum bright="-10000" contrast="43000"/>
          </a:blip>
          <a:srcRect/>
          <a:stretch>
            <a:fillRect/>
          </a:stretch>
        </p:blipFill>
        <p:spPr bwMode="auto">
          <a:xfrm flipH="1">
            <a:off x="7086600" y="4038600"/>
            <a:ext cx="1600200" cy="2133600"/>
          </a:xfrm>
          <a:prstGeom prst="rect">
            <a:avLst/>
          </a:prstGeom>
          <a:noFill/>
        </p:spPr>
      </p:pic>
      <p:sp>
        <p:nvSpPr>
          <p:cNvPr id="11" name="Rectangle 10"/>
          <p:cNvSpPr/>
          <p:nvPr/>
        </p:nvSpPr>
        <p:spPr>
          <a:xfrm>
            <a:off x="8209129"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sp>
        <p:nvSpPr>
          <p:cNvPr id="12" name="Rectangle 11"/>
          <p:cNvSpPr/>
          <p:nvPr/>
        </p:nvSpPr>
        <p:spPr>
          <a:xfrm>
            <a:off x="685800"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533400"/>
          </a:xfrm>
        </p:spPr>
        <p:txBody>
          <a:bodyPr/>
          <a:lstStyle/>
          <a:p>
            <a:r>
              <a:rPr lang="en-US" dirty="0"/>
              <a:t>Significant Incident Notification Process (SINP)</a:t>
            </a:r>
          </a:p>
        </p:txBody>
      </p:sp>
      <p:sp>
        <p:nvSpPr>
          <p:cNvPr id="3" name="Content Placeholder 2"/>
          <p:cNvSpPr>
            <a:spLocks noGrp="1"/>
          </p:cNvSpPr>
          <p:nvPr>
            <p:ph idx="1"/>
          </p:nvPr>
        </p:nvSpPr>
        <p:spPr>
          <a:xfrm>
            <a:off x="457200" y="1219200"/>
            <a:ext cx="8229600" cy="4953000"/>
          </a:xfrm>
        </p:spPr>
        <p:txBody>
          <a:bodyPr/>
          <a:lstStyle/>
          <a:p>
            <a:pPr marL="0" lvl="0" indent="0">
              <a:buNone/>
            </a:pPr>
            <a:r>
              <a:rPr lang="en-US" sz="2400" dirty="0"/>
              <a:t>SINP created the on-call Regional Incident Management Coordinator (RIMC) position to provide 24/7 response</a:t>
            </a:r>
            <a:r>
              <a:rPr lang="en-US" sz="2400" i="1" dirty="0"/>
              <a:t> </a:t>
            </a:r>
            <a:r>
              <a:rPr lang="en-US" sz="2400" dirty="0"/>
              <a:t>capabilities to incoming calls</a:t>
            </a:r>
          </a:p>
          <a:p>
            <a:pPr lvl="0"/>
            <a:endParaRPr lang="en-US" dirty="0"/>
          </a:p>
          <a:p>
            <a:endParaRPr lang="en-US" dirty="0"/>
          </a:p>
        </p:txBody>
      </p:sp>
      <p:pic>
        <p:nvPicPr>
          <p:cNvPr id="2051" name="Picture 3" descr="C:\Users\mscnam\AppData\Local\Microsoft\Windows\Temporary Internet Files\Content.IE5\TRR3KL85\MC900196066[1].wmf"/>
          <p:cNvPicPr>
            <a:picLocks noChangeAspect="1" noChangeArrowheads="1"/>
          </p:cNvPicPr>
          <p:nvPr/>
        </p:nvPicPr>
        <p:blipFill>
          <a:blip r:embed="rId3" cstate="print"/>
          <a:srcRect/>
          <a:stretch>
            <a:fillRect/>
          </a:stretch>
        </p:blipFill>
        <p:spPr bwMode="auto">
          <a:xfrm>
            <a:off x="119515" y="3035503"/>
            <a:ext cx="3080885" cy="2286000"/>
          </a:xfrm>
          <a:prstGeom prst="rect">
            <a:avLst/>
          </a:prstGeom>
          <a:noFill/>
        </p:spPr>
      </p:pic>
      <p:pic>
        <p:nvPicPr>
          <p:cNvPr id="9" name="Picture 8" descr="24-7 copy.png"/>
          <p:cNvPicPr>
            <a:picLocks noChangeAspect="1"/>
          </p:cNvPicPr>
          <p:nvPr/>
        </p:nvPicPr>
        <p:blipFill>
          <a:blip r:embed="rId4" cstate="print"/>
          <a:stretch>
            <a:fillRect/>
          </a:stretch>
        </p:blipFill>
        <p:spPr>
          <a:xfrm>
            <a:off x="3505200" y="3048000"/>
            <a:ext cx="2479729" cy="2286000"/>
          </a:xfrm>
          <a:prstGeom prst="rect">
            <a:avLst/>
          </a:prstGeom>
        </p:spPr>
      </p:pic>
      <p:pic>
        <p:nvPicPr>
          <p:cNvPr id="7" name="Picture 6" descr="RIMC Female Vest copy.png"/>
          <p:cNvPicPr>
            <a:picLocks noChangeAspect="1"/>
          </p:cNvPicPr>
          <p:nvPr/>
        </p:nvPicPr>
        <p:blipFill>
          <a:blip r:embed="rId5" cstate="print"/>
          <a:stretch>
            <a:fillRect/>
          </a:stretch>
        </p:blipFill>
        <p:spPr>
          <a:xfrm>
            <a:off x="6383452" y="2514600"/>
            <a:ext cx="2379548" cy="3200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533400"/>
          </a:xfrm>
        </p:spPr>
        <p:txBody>
          <a:bodyPr/>
          <a:lstStyle/>
          <a:p>
            <a:r>
              <a:rPr lang="en-US" dirty="0"/>
              <a:t>On-Scene Contact: Special Note</a:t>
            </a:r>
          </a:p>
        </p:txBody>
      </p:sp>
      <p:sp>
        <p:nvSpPr>
          <p:cNvPr id="3" name="Content Placeholder 2"/>
          <p:cNvSpPr>
            <a:spLocks noGrp="1"/>
          </p:cNvSpPr>
          <p:nvPr>
            <p:ph idx="1"/>
          </p:nvPr>
        </p:nvSpPr>
        <p:spPr>
          <a:xfrm>
            <a:off x="381000" y="990600"/>
            <a:ext cx="8534400" cy="5029200"/>
          </a:xfrm>
        </p:spPr>
        <p:txBody>
          <a:bodyPr>
            <a:noAutofit/>
          </a:bodyPr>
          <a:lstStyle/>
          <a:p>
            <a:pPr marL="0" lvl="0" indent="0">
              <a:spcBef>
                <a:spcPts val="0"/>
              </a:spcBef>
              <a:buClrTx/>
              <a:buNone/>
              <a:defRPr/>
            </a:pPr>
            <a:endParaRPr lang="en-US" sz="2400" dirty="0"/>
          </a:p>
          <a:p>
            <a:pPr marL="0" lvl="0" indent="0">
              <a:spcBef>
                <a:spcPts val="600"/>
              </a:spcBef>
              <a:spcAft>
                <a:spcPts val="600"/>
              </a:spcAft>
              <a:buNone/>
              <a:defRPr/>
            </a:pPr>
            <a:r>
              <a:rPr lang="en-US" sz="2400" dirty="0"/>
              <a:t>There will be times when the initial caller/agency will not provide you an on-scene number, if this occurs, you should request the initial caller/agency:</a:t>
            </a:r>
          </a:p>
          <a:p>
            <a:pPr>
              <a:spcBef>
                <a:spcPts val="600"/>
              </a:spcBef>
              <a:spcAft>
                <a:spcPts val="600"/>
              </a:spcAft>
              <a:buFont typeface="Calibri" pitchFamily="34" charset="0"/>
              <a:buChar char="•"/>
              <a:defRPr/>
            </a:pPr>
            <a:r>
              <a:rPr lang="en-US" sz="2000" dirty="0"/>
              <a:t>Have the on-scene contact call the RIMC back</a:t>
            </a:r>
          </a:p>
          <a:p>
            <a:pPr>
              <a:spcBef>
                <a:spcPts val="600"/>
              </a:spcBef>
              <a:spcAft>
                <a:spcPts val="600"/>
              </a:spcAft>
              <a:buFont typeface="Calibri" pitchFamily="34" charset="0"/>
              <a:buChar char="•"/>
              <a:defRPr/>
            </a:pPr>
            <a:r>
              <a:rPr lang="en-US" sz="2000" dirty="0"/>
              <a:t>Patch you through to the on-scene contact</a:t>
            </a:r>
          </a:p>
          <a:p>
            <a:pPr>
              <a:buNone/>
            </a:pPr>
            <a:endParaRPr lang="en-US" sz="800" dirty="0"/>
          </a:p>
          <a:p>
            <a:endParaRPr lang="en-US" sz="800" dirty="0"/>
          </a:p>
        </p:txBody>
      </p:sp>
      <p:pic>
        <p:nvPicPr>
          <p:cNvPr id="1034" name="Picture 10" descr="C:\Users\mscnam\AppData\Local\Microsoft\Windows\Temporary Internet Files\Content.IE5\5V6HLT3U\MC900441946[1].wmf"/>
          <p:cNvPicPr>
            <a:picLocks noChangeAspect="1" noChangeArrowheads="1"/>
          </p:cNvPicPr>
          <p:nvPr/>
        </p:nvPicPr>
        <p:blipFill>
          <a:blip r:embed="rId3" cstate="print"/>
          <a:srcRect/>
          <a:stretch>
            <a:fillRect/>
          </a:stretch>
        </p:blipFill>
        <p:spPr bwMode="auto">
          <a:xfrm>
            <a:off x="3048000" y="4267200"/>
            <a:ext cx="3048000" cy="1114308"/>
          </a:xfrm>
          <a:prstGeom prst="rect">
            <a:avLst/>
          </a:prstGeom>
          <a:noFill/>
        </p:spPr>
      </p:pic>
      <p:sp>
        <p:nvSpPr>
          <p:cNvPr id="9" name="Rectangle 8"/>
          <p:cNvSpPr/>
          <p:nvPr/>
        </p:nvSpPr>
        <p:spPr>
          <a:xfrm>
            <a:off x="8209129"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sp>
        <p:nvSpPr>
          <p:cNvPr id="10" name="Rectangle 9"/>
          <p:cNvSpPr/>
          <p:nvPr/>
        </p:nvSpPr>
        <p:spPr>
          <a:xfrm>
            <a:off x="685800"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pic>
        <p:nvPicPr>
          <p:cNvPr id="11" name="Picture 9" descr="C:\Users\mscnam\AppData\Local\Microsoft\Windows\Temporary Internet Files\Content.IE5\I9G89W22\MC900357013[1].wmf"/>
          <p:cNvPicPr>
            <a:picLocks noChangeAspect="1" noChangeArrowheads="1"/>
          </p:cNvPicPr>
          <p:nvPr/>
        </p:nvPicPr>
        <p:blipFill>
          <a:blip r:embed="rId4" cstate="print"/>
          <a:srcRect/>
          <a:stretch>
            <a:fillRect/>
          </a:stretch>
        </p:blipFill>
        <p:spPr bwMode="auto">
          <a:xfrm>
            <a:off x="6705600" y="3444922"/>
            <a:ext cx="1746547" cy="2727278"/>
          </a:xfrm>
          <a:prstGeom prst="rect">
            <a:avLst/>
          </a:prstGeom>
          <a:noFill/>
        </p:spPr>
      </p:pic>
      <p:pic>
        <p:nvPicPr>
          <p:cNvPr id="12" name="Picture 11" descr="RIMC Male Vest copy.png"/>
          <p:cNvPicPr>
            <a:picLocks noChangeAspect="1"/>
          </p:cNvPicPr>
          <p:nvPr/>
        </p:nvPicPr>
        <p:blipFill>
          <a:blip r:embed="rId5" cstate="print"/>
          <a:srcRect b="27040"/>
          <a:stretch>
            <a:fillRect/>
          </a:stretch>
        </p:blipFill>
        <p:spPr>
          <a:xfrm>
            <a:off x="523386" y="3544268"/>
            <a:ext cx="2448414" cy="2475532"/>
          </a:xfrm>
          <a:prstGeom prst="rect">
            <a:avLst/>
          </a:prstGeom>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411162"/>
          </a:xfrm>
        </p:spPr>
        <p:txBody>
          <a:bodyPr/>
          <a:lstStyle/>
          <a:p>
            <a:r>
              <a:rPr lang="en-US" sz="3000" dirty="0"/>
              <a:t>On-Scene Contact Communication</a:t>
            </a:r>
          </a:p>
        </p:txBody>
      </p:sp>
      <p:sp>
        <p:nvSpPr>
          <p:cNvPr id="5" name="Content Placeholder 4"/>
          <p:cNvSpPr>
            <a:spLocks noGrp="1"/>
          </p:cNvSpPr>
          <p:nvPr>
            <p:ph sz="half" idx="1"/>
          </p:nvPr>
        </p:nvSpPr>
        <p:spPr>
          <a:xfrm>
            <a:off x="228600" y="1066800"/>
            <a:ext cx="4343400" cy="4525963"/>
          </a:xfrm>
        </p:spPr>
        <p:txBody>
          <a:bodyPr/>
          <a:lstStyle/>
          <a:p>
            <a:pPr>
              <a:spcBef>
                <a:spcPts val="600"/>
              </a:spcBef>
              <a:spcAft>
                <a:spcPts val="600"/>
              </a:spcAft>
              <a:buClr>
                <a:srgbClr val="C00000"/>
              </a:buClr>
              <a:buFont typeface="Calibri" pitchFamily="34" charset="0"/>
              <a:buChar char="•"/>
            </a:pPr>
            <a:r>
              <a:rPr lang="en-US" sz="2400" dirty="0"/>
              <a:t>Get as much information as possible to evaluate and assess:</a:t>
            </a:r>
          </a:p>
          <a:p>
            <a:pPr lvl="1">
              <a:spcBef>
                <a:spcPts val="600"/>
              </a:spcBef>
              <a:spcAft>
                <a:spcPts val="600"/>
              </a:spcAft>
              <a:buClr>
                <a:schemeClr val="accent1">
                  <a:lumMod val="50000"/>
                </a:schemeClr>
              </a:buClr>
              <a:buFont typeface="Wingdings" pitchFamily="2" charset="2"/>
              <a:buChar char="§"/>
            </a:pPr>
            <a:r>
              <a:rPr lang="en-US" sz="2000" dirty="0"/>
              <a:t> Incident scope and severity</a:t>
            </a:r>
          </a:p>
          <a:p>
            <a:pPr lvl="1">
              <a:spcBef>
                <a:spcPts val="600"/>
              </a:spcBef>
              <a:spcAft>
                <a:spcPts val="600"/>
              </a:spcAft>
              <a:buClr>
                <a:schemeClr val="accent1">
                  <a:lumMod val="50000"/>
                </a:schemeClr>
              </a:buClr>
              <a:buFont typeface="Wingdings" pitchFamily="2" charset="2"/>
              <a:buChar char="§"/>
            </a:pPr>
            <a:r>
              <a:rPr lang="en-US" sz="2000" dirty="0"/>
              <a:t> Anticipated incident duration </a:t>
            </a:r>
          </a:p>
          <a:p>
            <a:pPr lvl="1">
              <a:spcBef>
                <a:spcPts val="600"/>
              </a:spcBef>
              <a:spcAft>
                <a:spcPts val="600"/>
              </a:spcAft>
              <a:buClr>
                <a:schemeClr val="accent1">
                  <a:lumMod val="50000"/>
                </a:schemeClr>
              </a:buClr>
              <a:buFont typeface="Wingdings" pitchFamily="2" charset="2"/>
              <a:buChar char="§"/>
            </a:pPr>
            <a:r>
              <a:rPr lang="en-US" sz="2000" dirty="0"/>
              <a:t>Traffic impacts for traffic control strategy</a:t>
            </a:r>
          </a:p>
          <a:p>
            <a:pPr lvl="1">
              <a:spcBef>
                <a:spcPts val="600"/>
              </a:spcBef>
              <a:spcAft>
                <a:spcPts val="600"/>
              </a:spcAft>
              <a:buClr>
                <a:schemeClr val="accent1">
                  <a:lumMod val="50000"/>
                </a:schemeClr>
              </a:buClr>
              <a:buFont typeface="Wingdings" pitchFamily="2" charset="2"/>
              <a:buChar char="§"/>
            </a:pPr>
            <a:r>
              <a:rPr lang="en-US" sz="2000" dirty="0"/>
              <a:t>Infrastructure damage</a:t>
            </a:r>
          </a:p>
        </p:txBody>
      </p:sp>
      <p:sp>
        <p:nvSpPr>
          <p:cNvPr id="6" name="Content Placeholder 5"/>
          <p:cNvSpPr>
            <a:spLocks noGrp="1"/>
          </p:cNvSpPr>
          <p:nvPr>
            <p:ph sz="half" idx="2"/>
          </p:nvPr>
        </p:nvSpPr>
        <p:spPr>
          <a:xfrm>
            <a:off x="4648200" y="1066800"/>
            <a:ext cx="4038600" cy="4525963"/>
          </a:xfrm>
        </p:spPr>
        <p:txBody>
          <a:bodyPr/>
          <a:lstStyle/>
          <a:p>
            <a:pPr>
              <a:spcBef>
                <a:spcPts val="600"/>
              </a:spcBef>
              <a:spcAft>
                <a:spcPts val="600"/>
              </a:spcAft>
              <a:buClr>
                <a:srgbClr val="C00000"/>
              </a:buClr>
              <a:buFont typeface="Calibri" pitchFamily="34" charset="0"/>
              <a:buChar char="•"/>
            </a:pPr>
            <a:r>
              <a:rPr lang="en-US" sz="2400" dirty="0"/>
              <a:t>Why is this important?</a:t>
            </a:r>
          </a:p>
          <a:p>
            <a:pPr lvl="1">
              <a:spcBef>
                <a:spcPts val="600"/>
              </a:spcBef>
              <a:spcAft>
                <a:spcPts val="600"/>
              </a:spcAft>
              <a:buClr>
                <a:schemeClr val="accent1">
                  <a:lumMod val="50000"/>
                </a:schemeClr>
              </a:buClr>
              <a:buFont typeface="Wingdings" pitchFamily="2" charset="2"/>
              <a:buChar char="§"/>
            </a:pPr>
            <a:r>
              <a:rPr lang="en-US" sz="2000" dirty="0"/>
              <a:t>Provide situational awareness</a:t>
            </a:r>
          </a:p>
          <a:p>
            <a:pPr lvl="1">
              <a:spcBef>
                <a:spcPts val="600"/>
              </a:spcBef>
              <a:spcAft>
                <a:spcPts val="600"/>
              </a:spcAft>
              <a:buClr>
                <a:schemeClr val="accent1">
                  <a:lumMod val="50000"/>
                </a:schemeClr>
              </a:buClr>
              <a:buFont typeface="Wingdings" pitchFamily="2" charset="2"/>
              <a:buChar char="§"/>
            </a:pPr>
            <a:r>
              <a:rPr lang="en-US" sz="2000" dirty="0"/>
              <a:t>WisDOT DTSD resource  management (County Highway Department)</a:t>
            </a:r>
          </a:p>
          <a:p>
            <a:pPr lvl="1">
              <a:spcBef>
                <a:spcPts val="600"/>
              </a:spcBef>
              <a:spcAft>
                <a:spcPts val="600"/>
              </a:spcAft>
              <a:buClr>
                <a:schemeClr val="accent1">
                  <a:lumMod val="50000"/>
                </a:schemeClr>
              </a:buClr>
              <a:buFont typeface="Wingdings" pitchFamily="2" charset="2"/>
              <a:buChar char="§"/>
            </a:pPr>
            <a:r>
              <a:rPr lang="en-US" sz="2000" dirty="0"/>
              <a:t>Mitigate traffic impacts and queues</a:t>
            </a:r>
          </a:p>
          <a:p>
            <a:pPr>
              <a:spcBef>
                <a:spcPts val="600"/>
              </a:spcBef>
              <a:spcAft>
                <a:spcPts val="600"/>
              </a:spcAft>
            </a:pPr>
            <a:endParaRPr lang="en-US" dirty="0"/>
          </a:p>
        </p:txBody>
      </p:sp>
      <p:sp>
        <p:nvSpPr>
          <p:cNvPr id="7" name="Rectangle 6"/>
          <p:cNvSpPr/>
          <p:nvPr/>
        </p:nvSpPr>
        <p:spPr>
          <a:xfrm>
            <a:off x="8209129"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sp>
        <p:nvSpPr>
          <p:cNvPr id="8" name="Rectangle 7"/>
          <p:cNvSpPr/>
          <p:nvPr/>
        </p:nvSpPr>
        <p:spPr>
          <a:xfrm>
            <a:off x="685800"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spTree>
  </p:cSld>
  <p:clrMapOvr>
    <a:masterClrMapping/>
  </p:clrMapOvr>
  <p:transition spd="slow">
    <p:wheel spokes="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533400"/>
          </a:xfrm>
        </p:spPr>
        <p:txBody>
          <a:bodyPr/>
          <a:lstStyle/>
          <a:p>
            <a:r>
              <a:rPr lang="en-US" dirty="0"/>
              <a:t>   Contacting County Highway Department</a:t>
            </a:r>
          </a:p>
        </p:txBody>
      </p:sp>
      <p:sp>
        <p:nvSpPr>
          <p:cNvPr id="12" name="Rectangle 11"/>
          <p:cNvSpPr/>
          <p:nvPr/>
        </p:nvSpPr>
        <p:spPr>
          <a:xfrm>
            <a:off x="228600" y="990600"/>
            <a:ext cx="8229600" cy="2677656"/>
          </a:xfrm>
          <a:prstGeom prst="rect">
            <a:avLst/>
          </a:prstGeom>
        </p:spPr>
        <p:txBody>
          <a:bodyPr wrap="square">
            <a:spAutoFit/>
          </a:bodyPr>
          <a:lstStyle/>
          <a:p>
            <a:pPr marL="342900" indent="-342900">
              <a:spcBef>
                <a:spcPts val="600"/>
              </a:spcBef>
              <a:spcAft>
                <a:spcPts val="600"/>
              </a:spcAft>
              <a:buClr>
                <a:srgbClr val="C00000"/>
              </a:buClr>
              <a:buFont typeface="Calibri" pitchFamily="34" charset="0"/>
              <a:buChar char="•"/>
            </a:pPr>
            <a:r>
              <a:rPr lang="en-US" sz="2400" dirty="0"/>
              <a:t>Contacting county highway department on-call personnel</a:t>
            </a:r>
          </a:p>
          <a:p>
            <a:pPr marL="742950" lvl="1" indent="-285750">
              <a:spcBef>
                <a:spcPts val="600"/>
              </a:spcBef>
              <a:spcAft>
                <a:spcPts val="600"/>
              </a:spcAft>
              <a:buClr>
                <a:schemeClr val="accent1">
                  <a:lumMod val="50000"/>
                </a:schemeClr>
              </a:buClr>
              <a:buFont typeface="Wingdings" pitchFamily="2" charset="2"/>
              <a:buChar char="§"/>
            </a:pPr>
            <a:r>
              <a:rPr lang="en-US" sz="2000" dirty="0"/>
              <a:t>Sheriff’s departments usually have access to this information</a:t>
            </a:r>
          </a:p>
          <a:p>
            <a:pPr marL="742950" lvl="1" indent="-285750">
              <a:spcBef>
                <a:spcPts val="600"/>
              </a:spcBef>
              <a:spcAft>
                <a:spcPts val="600"/>
              </a:spcAft>
              <a:buClr>
                <a:schemeClr val="accent1">
                  <a:lumMod val="50000"/>
                </a:schemeClr>
              </a:buClr>
              <a:buFont typeface="Wingdings" pitchFamily="2" charset="2"/>
              <a:buChar char="§"/>
            </a:pPr>
            <a:r>
              <a:rPr lang="en-US" sz="2000" dirty="0"/>
              <a:t>You can ask the Sheriff’s department dispatch to have the county highway department contact you</a:t>
            </a:r>
          </a:p>
          <a:p>
            <a:pPr marL="742950" lvl="1" indent="-285750">
              <a:spcBef>
                <a:spcPts val="600"/>
              </a:spcBef>
              <a:spcAft>
                <a:spcPts val="600"/>
              </a:spcAft>
              <a:buClr>
                <a:schemeClr val="accent1">
                  <a:lumMod val="50000"/>
                </a:schemeClr>
              </a:buClr>
              <a:buFont typeface="Wingdings" pitchFamily="2" charset="2"/>
              <a:buChar char="§"/>
            </a:pPr>
            <a:r>
              <a:rPr lang="en-US" sz="2000" dirty="0"/>
              <a:t>Remember to document your information for the RIMC log</a:t>
            </a:r>
          </a:p>
          <a:p>
            <a:pPr marL="342900" indent="-342900">
              <a:spcBef>
                <a:spcPts val="600"/>
              </a:spcBef>
              <a:spcAft>
                <a:spcPts val="600"/>
              </a:spcAft>
              <a:buClr>
                <a:srgbClr val="C00000"/>
              </a:buClr>
            </a:pPr>
            <a:r>
              <a:rPr lang="en-US" sz="2400" dirty="0"/>
              <a:t> </a:t>
            </a:r>
          </a:p>
        </p:txBody>
      </p:sp>
      <p:sp>
        <p:nvSpPr>
          <p:cNvPr id="7" name="Rectangle 6"/>
          <p:cNvSpPr/>
          <p:nvPr/>
        </p:nvSpPr>
        <p:spPr>
          <a:xfrm>
            <a:off x="8209129"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sp>
        <p:nvSpPr>
          <p:cNvPr id="8" name="Rectangle 7"/>
          <p:cNvSpPr/>
          <p:nvPr/>
        </p:nvSpPr>
        <p:spPr>
          <a:xfrm>
            <a:off x="685800"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pic>
        <p:nvPicPr>
          <p:cNvPr id="11" name="Picture 10" descr="Plow Truck.wmf"/>
          <p:cNvPicPr>
            <a:picLocks noChangeAspect="1"/>
          </p:cNvPicPr>
          <p:nvPr/>
        </p:nvPicPr>
        <p:blipFill>
          <a:blip r:embed="rId3" cstate="print"/>
          <a:stretch>
            <a:fillRect/>
          </a:stretch>
        </p:blipFill>
        <p:spPr>
          <a:xfrm>
            <a:off x="2361329" y="3419474"/>
            <a:ext cx="4421342" cy="2524126"/>
          </a:xfrm>
          <a:prstGeom prst="rect">
            <a:avLst/>
          </a:prstGeom>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533400"/>
          </a:xfrm>
        </p:spPr>
        <p:txBody>
          <a:bodyPr/>
          <a:lstStyle/>
          <a:p>
            <a:r>
              <a:rPr lang="en-US" dirty="0"/>
              <a:t>    RDO Notification for Significant Incidents</a:t>
            </a:r>
          </a:p>
        </p:txBody>
      </p:sp>
      <p:sp>
        <p:nvSpPr>
          <p:cNvPr id="3" name="Content Placeholder 2"/>
          <p:cNvSpPr>
            <a:spLocks noGrp="1"/>
          </p:cNvSpPr>
          <p:nvPr>
            <p:ph idx="1"/>
          </p:nvPr>
        </p:nvSpPr>
        <p:spPr>
          <a:xfrm>
            <a:off x="228600" y="1066800"/>
            <a:ext cx="8763000" cy="1295400"/>
          </a:xfrm>
        </p:spPr>
        <p:txBody>
          <a:bodyPr>
            <a:normAutofit/>
          </a:bodyPr>
          <a:lstStyle/>
          <a:p>
            <a:pPr>
              <a:spcBef>
                <a:spcPts val="600"/>
              </a:spcBef>
              <a:buNone/>
            </a:pPr>
            <a:r>
              <a:rPr lang="en-US" sz="2400" dirty="0"/>
              <a:t>The RIMC is required to contact the RDO for any incident that meets</a:t>
            </a:r>
          </a:p>
          <a:p>
            <a:pPr>
              <a:spcBef>
                <a:spcPts val="600"/>
              </a:spcBef>
              <a:buNone/>
            </a:pPr>
            <a:r>
              <a:rPr lang="en-US" sz="2400" dirty="0"/>
              <a:t>the criteria of a significant incident </a:t>
            </a:r>
          </a:p>
          <a:p>
            <a:pPr>
              <a:buNone/>
            </a:pPr>
            <a:endParaRPr lang="en-US" sz="2800" dirty="0"/>
          </a:p>
          <a:p>
            <a:pPr lvl="1">
              <a:buNone/>
            </a:pPr>
            <a:endParaRPr lang="en-US" dirty="0"/>
          </a:p>
        </p:txBody>
      </p:sp>
      <p:sp>
        <p:nvSpPr>
          <p:cNvPr id="13" name="TextBox 12"/>
          <p:cNvSpPr txBox="1"/>
          <p:nvPr/>
        </p:nvSpPr>
        <p:spPr>
          <a:xfrm>
            <a:off x="601933" y="2895600"/>
            <a:ext cx="2217467" cy="400110"/>
          </a:xfrm>
          <a:prstGeom prst="rect">
            <a:avLst/>
          </a:prstGeom>
          <a:noFill/>
        </p:spPr>
        <p:txBody>
          <a:bodyPr wrap="none" rtlCol="0">
            <a:spAutoFit/>
          </a:bodyPr>
          <a:lstStyle/>
          <a:p>
            <a:r>
              <a:rPr lang="en-US" sz="2000" dirty="0"/>
              <a:t>Significant Incident</a:t>
            </a:r>
          </a:p>
        </p:txBody>
      </p:sp>
      <p:sp>
        <p:nvSpPr>
          <p:cNvPr id="14" name="Right Arrow 13"/>
          <p:cNvSpPr/>
          <p:nvPr/>
        </p:nvSpPr>
        <p:spPr>
          <a:xfrm rot="19594155">
            <a:off x="3733800" y="5562600"/>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19682361">
            <a:off x="5943600" y="3886200"/>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8209129"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sp>
        <p:nvSpPr>
          <p:cNvPr id="17" name="Rectangle 16"/>
          <p:cNvSpPr/>
          <p:nvPr/>
        </p:nvSpPr>
        <p:spPr>
          <a:xfrm>
            <a:off x="685800" y="-23574"/>
            <a:ext cx="880369" cy="861774"/>
          </a:xfrm>
          <a:prstGeom prst="rect">
            <a:avLst/>
          </a:prstGeom>
        </p:spPr>
        <p:txBody>
          <a:bodyPr wrap="none">
            <a:spAutoFit/>
          </a:bodyPr>
          <a:lstStyle/>
          <a:p>
            <a:r>
              <a:rPr lang="en-US" sz="4800" dirty="0">
                <a:solidFill>
                  <a:srgbClr val="FF0000"/>
                </a:solidFill>
                <a:latin typeface="Wingdings" pitchFamily="2" charset="2"/>
              </a:rPr>
              <a:t>(</a:t>
            </a:r>
          </a:p>
        </p:txBody>
      </p:sp>
      <p:pic>
        <p:nvPicPr>
          <p:cNvPr id="19" name="Picture 18" descr="RIMC Male Vest copy.png"/>
          <p:cNvPicPr>
            <a:picLocks noChangeAspect="1"/>
          </p:cNvPicPr>
          <p:nvPr/>
        </p:nvPicPr>
        <p:blipFill>
          <a:blip r:embed="rId3" cstate="print"/>
          <a:srcRect b="31111"/>
          <a:stretch>
            <a:fillRect/>
          </a:stretch>
        </p:blipFill>
        <p:spPr>
          <a:xfrm>
            <a:off x="3962400" y="3532662"/>
            <a:ext cx="2286000" cy="2182338"/>
          </a:xfrm>
          <a:prstGeom prst="rect">
            <a:avLst/>
          </a:prstGeom>
        </p:spPr>
      </p:pic>
      <p:pic>
        <p:nvPicPr>
          <p:cNvPr id="20" name="Picture 19" descr="RDO copy.png"/>
          <p:cNvPicPr>
            <a:picLocks noChangeAspect="1"/>
          </p:cNvPicPr>
          <p:nvPr/>
        </p:nvPicPr>
        <p:blipFill>
          <a:blip r:embed="rId4" cstate="print"/>
          <a:stretch>
            <a:fillRect/>
          </a:stretch>
        </p:blipFill>
        <p:spPr>
          <a:xfrm>
            <a:off x="6934200" y="2362200"/>
            <a:ext cx="1828800" cy="2286002"/>
          </a:xfrm>
          <a:prstGeom prst="rect">
            <a:avLst/>
          </a:prstGeom>
        </p:spPr>
      </p:pic>
      <p:pic>
        <p:nvPicPr>
          <p:cNvPr id="24" name="Picture 23" descr="Bridge Hit 12.2013.jpg"/>
          <p:cNvPicPr>
            <a:picLocks noChangeAspect="1"/>
          </p:cNvPicPr>
          <p:nvPr/>
        </p:nvPicPr>
        <p:blipFill>
          <a:blip r:embed="rId5" cstate="print"/>
          <a:srcRect l="20874" r="31662" b="25000"/>
          <a:stretch>
            <a:fillRect/>
          </a:stretch>
        </p:blipFill>
        <p:spPr>
          <a:xfrm>
            <a:off x="762000" y="3555423"/>
            <a:ext cx="2895600" cy="2566554"/>
          </a:xfrm>
          <a:prstGeom prst="rect">
            <a:avLst/>
          </a:prstGeom>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8382000" cy="533400"/>
          </a:xfrm>
        </p:spPr>
        <p:txBody>
          <a:bodyPr/>
          <a:lstStyle/>
          <a:p>
            <a:r>
              <a:rPr lang="en-US" dirty="0"/>
              <a:t>Significant Incident Criteria for RDO Notification</a:t>
            </a:r>
          </a:p>
        </p:txBody>
      </p:sp>
      <p:pic>
        <p:nvPicPr>
          <p:cNvPr id="3" name="Picture 2">
            <a:extLst>
              <a:ext uri="{FF2B5EF4-FFF2-40B4-BE49-F238E27FC236}">
                <a16:creationId xmlns:a16="http://schemas.microsoft.com/office/drawing/2014/main" id="{CFB4C7DE-B2B9-4FAD-86D3-CEC0AA5842DC}"/>
              </a:ext>
            </a:extLst>
          </p:cNvPr>
          <p:cNvPicPr>
            <a:picLocks noChangeAspect="1"/>
          </p:cNvPicPr>
          <p:nvPr/>
        </p:nvPicPr>
        <p:blipFill>
          <a:blip r:embed="rId3"/>
          <a:stretch>
            <a:fillRect/>
          </a:stretch>
        </p:blipFill>
        <p:spPr>
          <a:xfrm>
            <a:off x="2286000" y="723900"/>
            <a:ext cx="4777519" cy="5878243"/>
          </a:xfrm>
          <a:prstGeom prst="rect">
            <a:avLst/>
          </a:prstGeom>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82000" cy="533400"/>
          </a:xfrm>
        </p:spPr>
        <p:txBody>
          <a:bodyPr/>
          <a:lstStyle/>
          <a:p>
            <a:r>
              <a:rPr lang="en-US" dirty="0"/>
              <a:t>Three Ways To Respond</a:t>
            </a:r>
          </a:p>
        </p:txBody>
      </p:sp>
      <p:sp>
        <p:nvSpPr>
          <p:cNvPr id="3" name="Content Placeholder 2"/>
          <p:cNvSpPr>
            <a:spLocks noGrp="1"/>
          </p:cNvSpPr>
          <p:nvPr>
            <p:ph idx="1"/>
          </p:nvPr>
        </p:nvSpPr>
        <p:spPr>
          <a:xfrm>
            <a:off x="381000" y="762000"/>
            <a:ext cx="8534400" cy="5326063"/>
          </a:xfrm>
        </p:spPr>
        <p:txBody>
          <a:bodyPr>
            <a:normAutofit/>
          </a:bodyPr>
          <a:lstStyle/>
          <a:p>
            <a:pPr lvl="0"/>
            <a:endParaRPr lang="en-US" dirty="0"/>
          </a:p>
          <a:p>
            <a:pPr lvl="1">
              <a:buNone/>
            </a:pPr>
            <a:r>
              <a:rPr lang="en-US" sz="2400" u="sng" dirty="0"/>
              <a:t>Field</a:t>
            </a:r>
          </a:p>
          <a:p>
            <a:pPr lvl="1">
              <a:buNone/>
            </a:pPr>
            <a:endParaRPr lang="en-US" sz="4000" dirty="0"/>
          </a:p>
          <a:p>
            <a:pPr lvl="1">
              <a:buNone/>
            </a:pPr>
            <a:r>
              <a:rPr lang="en-US" sz="2400" dirty="0"/>
              <a:t>						</a:t>
            </a:r>
            <a:r>
              <a:rPr lang="en-US" sz="2400" u="sng" dirty="0"/>
              <a:t>Home</a:t>
            </a:r>
          </a:p>
          <a:p>
            <a:pPr lvl="1"/>
            <a:endParaRPr lang="en-US" sz="4000" dirty="0"/>
          </a:p>
          <a:p>
            <a:pPr lvl="1">
              <a:buNone/>
            </a:pPr>
            <a:r>
              <a:rPr lang="en-US" sz="2400" u="sng" dirty="0"/>
              <a:t>Office</a:t>
            </a:r>
          </a:p>
          <a:p>
            <a:pPr lvl="0"/>
            <a:endParaRPr lang="en-US" dirty="0"/>
          </a:p>
          <a:p>
            <a:endParaRPr lang="en-US" dirty="0"/>
          </a:p>
        </p:txBody>
      </p:sp>
      <p:pic>
        <p:nvPicPr>
          <p:cNvPr id="14338" name="Picture 2" descr="C:\Users\mscnam\AppData\Local\Microsoft\Windows\Temporary Internet Files\Content.IE5\I9G89W22\MC900390710[1].wmf"/>
          <p:cNvPicPr>
            <a:picLocks noChangeAspect="1" noChangeArrowheads="1"/>
          </p:cNvPicPr>
          <p:nvPr/>
        </p:nvPicPr>
        <p:blipFill>
          <a:blip r:embed="rId3" cstate="print"/>
          <a:srcRect/>
          <a:stretch>
            <a:fillRect/>
          </a:stretch>
        </p:blipFill>
        <p:spPr bwMode="auto">
          <a:xfrm>
            <a:off x="2209800" y="1524000"/>
            <a:ext cx="2149144" cy="1253046"/>
          </a:xfrm>
          <a:prstGeom prst="rect">
            <a:avLst/>
          </a:prstGeom>
          <a:noFill/>
        </p:spPr>
      </p:pic>
      <p:pic>
        <p:nvPicPr>
          <p:cNvPr id="14339" name="Picture 3" descr="C:\Users\mscnam\AppData\Local\Microsoft\Windows\Temporary Internet Files\Content.IE5\5V6HLT3U\MC900239593[1].wmf"/>
          <p:cNvPicPr>
            <a:picLocks noChangeAspect="1" noChangeArrowheads="1"/>
          </p:cNvPicPr>
          <p:nvPr/>
        </p:nvPicPr>
        <p:blipFill>
          <a:blip r:embed="rId4" cstate="print"/>
          <a:srcRect/>
          <a:stretch>
            <a:fillRect/>
          </a:stretch>
        </p:blipFill>
        <p:spPr bwMode="auto">
          <a:xfrm>
            <a:off x="6248400" y="2514600"/>
            <a:ext cx="1599036" cy="1419612"/>
          </a:xfrm>
          <a:prstGeom prst="rect">
            <a:avLst/>
          </a:prstGeom>
          <a:noFill/>
        </p:spPr>
      </p:pic>
      <p:pic>
        <p:nvPicPr>
          <p:cNvPr id="14340" name="Picture 4" descr="C:\Users\mscnam\AppData\Local\Microsoft\Windows\Temporary Internet Files\Content.IE5\UWVD7K3J\MC900434847[1].png"/>
          <p:cNvPicPr>
            <a:picLocks noChangeAspect="1" noChangeArrowheads="1"/>
          </p:cNvPicPr>
          <p:nvPr/>
        </p:nvPicPr>
        <p:blipFill>
          <a:blip r:embed="rId5" cstate="print"/>
          <a:srcRect/>
          <a:stretch>
            <a:fillRect/>
          </a:stretch>
        </p:blipFill>
        <p:spPr bwMode="auto">
          <a:xfrm>
            <a:off x="2286000" y="3581400"/>
            <a:ext cx="2057400" cy="2057400"/>
          </a:xfrm>
          <a:prstGeom prst="rect">
            <a:avLst/>
          </a:prstGeom>
          <a:noFill/>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82000" cy="533400"/>
          </a:xfrm>
        </p:spPr>
        <p:txBody>
          <a:bodyPr/>
          <a:lstStyle/>
          <a:p>
            <a:r>
              <a:rPr lang="en-US" dirty="0"/>
              <a:t>RIMC Response Expectations</a:t>
            </a:r>
          </a:p>
        </p:txBody>
      </p:sp>
      <p:sp>
        <p:nvSpPr>
          <p:cNvPr id="3" name="Content Placeholder 2"/>
          <p:cNvSpPr>
            <a:spLocks noGrp="1"/>
          </p:cNvSpPr>
          <p:nvPr>
            <p:ph idx="1"/>
          </p:nvPr>
        </p:nvSpPr>
        <p:spPr>
          <a:xfrm>
            <a:off x="457200" y="838200"/>
            <a:ext cx="8153400" cy="2743200"/>
          </a:xfrm>
        </p:spPr>
        <p:txBody>
          <a:bodyPr>
            <a:noAutofit/>
          </a:bodyPr>
          <a:lstStyle/>
          <a:p>
            <a:pPr lvl="0">
              <a:buNone/>
            </a:pPr>
            <a:r>
              <a:rPr lang="en-US" sz="2400" dirty="0"/>
              <a:t>RIMC guidance on how to respond to an incident</a:t>
            </a:r>
          </a:p>
          <a:p>
            <a:pPr lvl="0">
              <a:buNone/>
            </a:pPr>
            <a:endParaRPr lang="en-US" sz="2200" dirty="0"/>
          </a:p>
          <a:p>
            <a:pPr>
              <a:buNone/>
            </a:pPr>
            <a:endParaRPr lang="en-US" sz="2000" dirty="0"/>
          </a:p>
        </p:txBody>
      </p:sp>
      <p:pic>
        <p:nvPicPr>
          <p:cNvPr id="5" name="Picture 4" descr="WaterOverRoadWIS100_2014.PNG"/>
          <p:cNvPicPr>
            <a:picLocks noChangeAspect="1"/>
          </p:cNvPicPr>
          <p:nvPr/>
        </p:nvPicPr>
        <p:blipFill>
          <a:blip r:embed="rId3" cstate="print"/>
          <a:stretch>
            <a:fillRect/>
          </a:stretch>
        </p:blipFill>
        <p:spPr>
          <a:xfrm>
            <a:off x="838200" y="2133600"/>
            <a:ext cx="3352800" cy="1954940"/>
          </a:xfrm>
          <a:prstGeom prst="rect">
            <a:avLst/>
          </a:prstGeom>
        </p:spPr>
      </p:pic>
      <p:pic>
        <p:nvPicPr>
          <p:cNvPr id="6" name="Picture 3" descr="C:\Users\mscnam\AppData\Local\Microsoft\Windows\Temporary Internet Files\Content.IE5\YT0GNAMZ\MP900390446[1].jpg"/>
          <p:cNvPicPr>
            <a:picLocks noChangeAspect="1" noChangeArrowheads="1"/>
          </p:cNvPicPr>
          <p:nvPr/>
        </p:nvPicPr>
        <p:blipFill>
          <a:blip r:embed="rId4" cstate="print"/>
          <a:srcRect/>
          <a:stretch>
            <a:fillRect/>
          </a:stretch>
        </p:blipFill>
        <p:spPr bwMode="auto">
          <a:xfrm>
            <a:off x="5959856" y="1295400"/>
            <a:ext cx="2117344" cy="2968240"/>
          </a:xfrm>
          <a:prstGeom prst="rect">
            <a:avLst/>
          </a:prstGeom>
          <a:noFill/>
        </p:spPr>
      </p:pic>
      <p:pic>
        <p:nvPicPr>
          <p:cNvPr id="7" name="Picture 6" descr="FFLInComingtoScene.PNG"/>
          <p:cNvPicPr>
            <a:picLocks noChangeAspect="1"/>
          </p:cNvPicPr>
          <p:nvPr/>
        </p:nvPicPr>
        <p:blipFill>
          <a:blip r:embed="rId5" cstate="print"/>
          <a:stretch>
            <a:fillRect/>
          </a:stretch>
        </p:blipFill>
        <p:spPr>
          <a:xfrm>
            <a:off x="4191000" y="4419600"/>
            <a:ext cx="2739970" cy="1828802"/>
          </a:xfrm>
          <a:prstGeom prst="rect">
            <a:avLst/>
          </a:prstGeom>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82000" cy="533400"/>
          </a:xfrm>
        </p:spPr>
        <p:txBody>
          <a:bodyPr/>
          <a:lstStyle/>
          <a:p>
            <a:r>
              <a:rPr lang="en-US" dirty="0"/>
              <a:t>Field Response Expectations </a:t>
            </a:r>
          </a:p>
        </p:txBody>
      </p:sp>
      <p:sp>
        <p:nvSpPr>
          <p:cNvPr id="3" name="Content Placeholder 2"/>
          <p:cNvSpPr>
            <a:spLocks noGrp="1"/>
          </p:cNvSpPr>
          <p:nvPr>
            <p:ph idx="1"/>
          </p:nvPr>
        </p:nvSpPr>
        <p:spPr>
          <a:xfrm>
            <a:off x="381000" y="1143000"/>
            <a:ext cx="5257800" cy="2743200"/>
          </a:xfrm>
        </p:spPr>
        <p:txBody>
          <a:bodyPr>
            <a:normAutofit/>
          </a:bodyPr>
          <a:lstStyle/>
          <a:p>
            <a:pPr>
              <a:spcBef>
                <a:spcPts val="600"/>
              </a:spcBef>
              <a:spcAft>
                <a:spcPts val="600"/>
              </a:spcAft>
              <a:buNone/>
            </a:pPr>
            <a:r>
              <a:rPr lang="en-US" sz="2400" u="sng" dirty="0"/>
              <a:t>Pre-Arrival</a:t>
            </a:r>
          </a:p>
          <a:p>
            <a:pPr>
              <a:spcBef>
                <a:spcPts val="600"/>
              </a:spcBef>
              <a:spcAft>
                <a:spcPts val="600"/>
              </a:spcAft>
              <a:buFont typeface="Calibri" pitchFamily="34" charset="0"/>
              <a:buChar char="•"/>
            </a:pPr>
            <a:r>
              <a:rPr lang="en-US" sz="2000" dirty="0"/>
              <a:t>Drive and review the traffic control and/or alternate route before on-scene arrival</a:t>
            </a:r>
          </a:p>
          <a:p>
            <a:pPr>
              <a:spcBef>
                <a:spcPts val="600"/>
              </a:spcBef>
              <a:spcAft>
                <a:spcPts val="600"/>
              </a:spcAft>
              <a:buFont typeface="Calibri" pitchFamily="34" charset="0"/>
              <a:buChar char="•"/>
            </a:pPr>
            <a:r>
              <a:rPr lang="en-US" sz="2000" dirty="0"/>
              <a:t>Be prepared to offer the on-scene contact:</a:t>
            </a:r>
          </a:p>
          <a:p>
            <a:pPr lvl="1">
              <a:spcBef>
                <a:spcPts val="600"/>
              </a:spcBef>
              <a:spcAft>
                <a:spcPts val="600"/>
              </a:spcAft>
              <a:buClr>
                <a:schemeClr val="accent1">
                  <a:lumMod val="50000"/>
                </a:schemeClr>
              </a:buClr>
            </a:pPr>
            <a:r>
              <a:rPr lang="en-US" sz="1800" dirty="0"/>
              <a:t>Suggestions for a revised alternate route  </a:t>
            </a:r>
          </a:p>
          <a:p>
            <a:pPr lvl="1">
              <a:spcBef>
                <a:spcPts val="600"/>
              </a:spcBef>
              <a:spcAft>
                <a:spcPts val="600"/>
              </a:spcAft>
              <a:buClr>
                <a:schemeClr val="accent1">
                  <a:lumMod val="50000"/>
                </a:schemeClr>
              </a:buClr>
            </a:pPr>
            <a:r>
              <a:rPr lang="en-US" sz="1800" dirty="0"/>
              <a:t>Traffic control set up improvements</a:t>
            </a:r>
          </a:p>
          <a:p>
            <a:pPr lvl="1">
              <a:buNone/>
            </a:pPr>
            <a:endParaRPr lang="en-US" sz="3100" dirty="0"/>
          </a:p>
          <a:p>
            <a:pPr lvl="2"/>
            <a:endParaRPr lang="en-US" sz="5500" dirty="0"/>
          </a:p>
          <a:p>
            <a:pPr lvl="2">
              <a:buNone/>
            </a:pPr>
            <a:endParaRPr lang="en-US" sz="5500" dirty="0"/>
          </a:p>
          <a:p>
            <a:endParaRPr lang="en-US" sz="5500" dirty="0"/>
          </a:p>
        </p:txBody>
      </p:sp>
      <p:pic>
        <p:nvPicPr>
          <p:cNvPr id="16393" name="Picture 9"/>
          <p:cNvPicPr>
            <a:picLocks noChangeAspect="1" noChangeArrowheads="1"/>
          </p:cNvPicPr>
          <p:nvPr/>
        </p:nvPicPr>
        <p:blipFill>
          <a:blip r:embed="rId3" cstate="print"/>
          <a:srcRect/>
          <a:stretch>
            <a:fillRect/>
          </a:stretch>
        </p:blipFill>
        <p:spPr bwMode="auto">
          <a:xfrm>
            <a:off x="5562600" y="838200"/>
            <a:ext cx="3352800" cy="548640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6" name="Picture 5" descr="Untitled.png"/>
          <p:cNvPicPr>
            <a:picLocks noChangeAspect="1"/>
          </p:cNvPicPr>
          <p:nvPr/>
        </p:nvPicPr>
        <p:blipFill>
          <a:blip r:embed="rId4" cstate="print"/>
          <a:srcRect t="9124" b="1825"/>
          <a:stretch>
            <a:fillRect/>
          </a:stretch>
        </p:blipFill>
        <p:spPr>
          <a:xfrm>
            <a:off x="572857" y="4038600"/>
            <a:ext cx="4539436" cy="1828800"/>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82000" cy="533400"/>
          </a:xfrm>
        </p:spPr>
        <p:txBody>
          <a:bodyPr/>
          <a:lstStyle/>
          <a:p>
            <a:r>
              <a:rPr lang="en-US" dirty="0"/>
              <a:t>Field Response Expectations Cont.</a:t>
            </a:r>
          </a:p>
        </p:txBody>
      </p:sp>
      <p:sp>
        <p:nvSpPr>
          <p:cNvPr id="3" name="Content Placeholder 2"/>
          <p:cNvSpPr>
            <a:spLocks noGrp="1"/>
          </p:cNvSpPr>
          <p:nvPr>
            <p:ph idx="1"/>
          </p:nvPr>
        </p:nvSpPr>
        <p:spPr>
          <a:xfrm>
            <a:off x="381000" y="1143000"/>
            <a:ext cx="8458200" cy="4983163"/>
          </a:xfrm>
        </p:spPr>
        <p:txBody>
          <a:bodyPr>
            <a:normAutofit/>
          </a:bodyPr>
          <a:lstStyle/>
          <a:p>
            <a:pPr>
              <a:spcBef>
                <a:spcPts val="600"/>
              </a:spcBef>
              <a:spcAft>
                <a:spcPts val="600"/>
              </a:spcAft>
              <a:buNone/>
            </a:pPr>
            <a:r>
              <a:rPr lang="en-US" sz="2400" u="sng" dirty="0"/>
              <a:t>Scene Arrival</a:t>
            </a:r>
          </a:p>
          <a:p>
            <a:pPr>
              <a:spcBef>
                <a:spcPts val="600"/>
              </a:spcBef>
              <a:spcAft>
                <a:spcPts val="600"/>
              </a:spcAft>
              <a:buFont typeface="Calibri" pitchFamily="34" charset="0"/>
              <a:buChar char="•"/>
            </a:pPr>
            <a:r>
              <a:rPr lang="en-US" sz="2000" dirty="0"/>
              <a:t>Always respond with proper identification</a:t>
            </a:r>
          </a:p>
          <a:p>
            <a:pPr>
              <a:spcBef>
                <a:spcPts val="600"/>
              </a:spcBef>
              <a:spcAft>
                <a:spcPts val="600"/>
              </a:spcAft>
              <a:buFont typeface="Calibri" pitchFamily="34" charset="0"/>
              <a:buChar char="•"/>
            </a:pPr>
            <a:r>
              <a:rPr lang="en-US" sz="2000" dirty="0"/>
              <a:t>Report to on-scene contact or Incident Command (IC)</a:t>
            </a:r>
          </a:p>
          <a:p>
            <a:pPr>
              <a:spcBef>
                <a:spcPts val="600"/>
              </a:spcBef>
              <a:spcAft>
                <a:spcPts val="600"/>
              </a:spcAft>
              <a:buFont typeface="Calibri" pitchFamily="34" charset="0"/>
              <a:buChar char="•"/>
            </a:pPr>
            <a:r>
              <a:rPr lang="en-US" sz="2000" dirty="0"/>
              <a:t>Meet at established location</a:t>
            </a:r>
          </a:p>
          <a:p>
            <a:pPr>
              <a:spcBef>
                <a:spcPts val="600"/>
              </a:spcBef>
              <a:spcAft>
                <a:spcPts val="600"/>
              </a:spcAft>
              <a:buFont typeface="Calibri" pitchFamily="34" charset="0"/>
              <a:buChar char="•"/>
            </a:pPr>
            <a:r>
              <a:rPr lang="en-US" sz="2000" dirty="0"/>
              <a:t>Ensure you are arriving close to estimated time of arrival (ETA)</a:t>
            </a:r>
          </a:p>
          <a:p>
            <a:pPr>
              <a:spcBef>
                <a:spcPts val="600"/>
              </a:spcBef>
              <a:spcAft>
                <a:spcPts val="600"/>
              </a:spcAft>
              <a:buFont typeface="Calibri" pitchFamily="34" charset="0"/>
              <a:buChar char="•"/>
            </a:pPr>
            <a:r>
              <a:rPr lang="en-US" sz="2000" dirty="0"/>
              <a:t>Advise the TMC when you are on scene</a:t>
            </a:r>
          </a:p>
          <a:p>
            <a:pPr lvl="2">
              <a:buNone/>
            </a:pPr>
            <a:endParaRPr lang="en-US" sz="5500" dirty="0"/>
          </a:p>
          <a:p>
            <a:pPr lvl="2"/>
            <a:endParaRPr lang="en-US" sz="5500" dirty="0"/>
          </a:p>
          <a:p>
            <a:endParaRPr lang="en-US" sz="5500" dirty="0"/>
          </a:p>
        </p:txBody>
      </p:sp>
      <p:pic>
        <p:nvPicPr>
          <p:cNvPr id="17410" name="Picture 2" descr="C:\Users\mscnam\AppData\Local\Microsoft\Windows\Temporary Internet Files\Content.IE5\TRR3KL85\MC900326576[1].wmf"/>
          <p:cNvPicPr>
            <a:picLocks noChangeAspect="1" noChangeArrowheads="1"/>
          </p:cNvPicPr>
          <p:nvPr/>
        </p:nvPicPr>
        <p:blipFill>
          <a:blip r:embed="rId3" cstate="print"/>
          <a:srcRect/>
          <a:stretch>
            <a:fillRect/>
          </a:stretch>
        </p:blipFill>
        <p:spPr bwMode="auto">
          <a:xfrm>
            <a:off x="511150" y="4191000"/>
            <a:ext cx="1470050" cy="1551286"/>
          </a:xfrm>
          <a:prstGeom prst="rect">
            <a:avLst/>
          </a:prstGeom>
          <a:noFill/>
        </p:spPr>
      </p:pic>
      <p:pic>
        <p:nvPicPr>
          <p:cNvPr id="17415" name="Picture 7" descr="C:\Users\mscnam\AppData\Local\Microsoft\Windows\Temporary Internet Files\Content.IE5\UWVD7K3J\MC900312166[1].wmf"/>
          <p:cNvPicPr>
            <a:picLocks noChangeAspect="1" noChangeArrowheads="1"/>
          </p:cNvPicPr>
          <p:nvPr/>
        </p:nvPicPr>
        <p:blipFill>
          <a:blip r:embed="rId4" cstate="print">
            <a:grayscl/>
          </a:blip>
          <a:srcRect/>
          <a:stretch>
            <a:fillRect/>
          </a:stretch>
        </p:blipFill>
        <p:spPr bwMode="auto">
          <a:xfrm>
            <a:off x="4572000" y="4038600"/>
            <a:ext cx="1769546" cy="1800715"/>
          </a:xfrm>
          <a:prstGeom prst="rect">
            <a:avLst/>
          </a:prstGeom>
          <a:noFill/>
        </p:spPr>
      </p:pic>
      <p:pic>
        <p:nvPicPr>
          <p:cNvPr id="17416" name="Picture 8" descr="C:\Users\mscnam\AppData\Local\Microsoft\Windows\Temporary Internet Files\Content.IE5\GIBV9ROY\MC900238933[1].wmf"/>
          <p:cNvPicPr>
            <a:picLocks noChangeAspect="1" noChangeArrowheads="1"/>
          </p:cNvPicPr>
          <p:nvPr/>
        </p:nvPicPr>
        <p:blipFill>
          <a:blip r:embed="rId5" cstate="print"/>
          <a:srcRect/>
          <a:stretch>
            <a:fillRect/>
          </a:stretch>
        </p:blipFill>
        <p:spPr bwMode="auto">
          <a:xfrm>
            <a:off x="7010400" y="4038600"/>
            <a:ext cx="1658950" cy="1869882"/>
          </a:xfrm>
          <a:prstGeom prst="rect">
            <a:avLst/>
          </a:prstGeom>
          <a:noFill/>
        </p:spPr>
      </p:pic>
      <p:pic>
        <p:nvPicPr>
          <p:cNvPr id="9" name="Picture 9" descr="C:\Users\mscnam\AppData\Local\Microsoft\Windows\Temporary Internet Files\Content.IE5\I9G89W22\MC900357013[1].wmf"/>
          <p:cNvPicPr>
            <a:picLocks noChangeAspect="1" noChangeArrowheads="1"/>
          </p:cNvPicPr>
          <p:nvPr/>
        </p:nvPicPr>
        <p:blipFill>
          <a:blip r:embed="rId6" cstate="print"/>
          <a:srcRect/>
          <a:stretch>
            <a:fillRect/>
          </a:stretch>
        </p:blipFill>
        <p:spPr bwMode="auto">
          <a:xfrm>
            <a:off x="2673053" y="4038600"/>
            <a:ext cx="1136947" cy="1775372"/>
          </a:xfrm>
          <a:prstGeom prst="rect">
            <a:avLst/>
          </a:prstGeom>
          <a:noFill/>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82000" cy="533400"/>
          </a:xfrm>
        </p:spPr>
        <p:txBody>
          <a:bodyPr/>
          <a:lstStyle/>
          <a:p>
            <a:r>
              <a:rPr lang="en-US" dirty="0"/>
              <a:t>Field Response Expectations Cont.</a:t>
            </a:r>
          </a:p>
        </p:txBody>
      </p:sp>
      <p:sp>
        <p:nvSpPr>
          <p:cNvPr id="3" name="Content Placeholder 2"/>
          <p:cNvSpPr>
            <a:spLocks noGrp="1"/>
          </p:cNvSpPr>
          <p:nvPr>
            <p:ph idx="1"/>
          </p:nvPr>
        </p:nvSpPr>
        <p:spPr>
          <a:xfrm>
            <a:off x="304800" y="1066800"/>
            <a:ext cx="8229600" cy="4906963"/>
          </a:xfrm>
        </p:spPr>
        <p:txBody>
          <a:bodyPr>
            <a:normAutofit/>
          </a:bodyPr>
          <a:lstStyle/>
          <a:p>
            <a:pPr>
              <a:spcBef>
                <a:spcPts val="600"/>
              </a:spcBef>
              <a:spcAft>
                <a:spcPts val="600"/>
              </a:spcAft>
              <a:buNone/>
            </a:pPr>
            <a:r>
              <a:rPr lang="en-US" sz="2400" u="sng" dirty="0"/>
              <a:t>On-scene Incident Assessment:</a:t>
            </a:r>
          </a:p>
          <a:p>
            <a:pPr>
              <a:spcBef>
                <a:spcPts val="600"/>
              </a:spcBef>
              <a:spcAft>
                <a:spcPts val="600"/>
              </a:spcAft>
              <a:buFont typeface="Calibri" pitchFamily="34" charset="0"/>
              <a:buChar char="•"/>
            </a:pPr>
            <a:r>
              <a:rPr lang="en-US" sz="2000" dirty="0"/>
              <a:t>Complexity of the incident </a:t>
            </a:r>
          </a:p>
          <a:p>
            <a:pPr>
              <a:spcBef>
                <a:spcPts val="600"/>
              </a:spcBef>
              <a:spcAft>
                <a:spcPts val="600"/>
              </a:spcAft>
              <a:buFont typeface="Calibri" pitchFamily="34" charset="0"/>
              <a:buChar char="•"/>
            </a:pPr>
            <a:r>
              <a:rPr lang="en-US" sz="2000" dirty="0"/>
              <a:t>Infrastructure integrity and damage</a:t>
            </a:r>
          </a:p>
          <a:p>
            <a:pPr>
              <a:spcBef>
                <a:spcPts val="600"/>
              </a:spcBef>
              <a:spcAft>
                <a:spcPts val="600"/>
              </a:spcAft>
              <a:buFont typeface="Calibri" pitchFamily="34" charset="0"/>
              <a:buChar char="•"/>
            </a:pPr>
            <a:r>
              <a:rPr lang="en-US" sz="2000" dirty="0"/>
              <a:t>Status of those involved in the incident</a:t>
            </a:r>
          </a:p>
          <a:p>
            <a:pPr>
              <a:spcBef>
                <a:spcPts val="600"/>
              </a:spcBef>
              <a:spcAft>
                <a:spcPts val="600"/>
              </a:spcAft>
              <a:buFont typeface="Calibri" pitchFamily="34" charset="0"/>
              <a:buChar char="•"/>
            </a:pPr>
            <a:r>
              <a:rPr lang="en-US" sz="2000" dirty="0"/>
              <a:t>Scene stability</a:t>
            </a:r>
          </a:p>
          <a:p>
            <a:pPr>
              <a:spcBef>
                <a:spcPts val="600"/>
              </a:spcBef>
              <a:spcAft>
                <a:spcPts val="600"/>
              </a:spcAft>
              <a:buFont typeface="Calibri" pitchFamily="34" charset="0"/>
              <a:buChar char="•"/>
            </a:pPr>
            <a:r>
              <a:rPr lang="en-US" sz="2000" dirty="0"/>
              <a:t>Estimated duration of incident  </a:t>
            </a:r>
          </a:p>
          <a:p>
            <a:pPr>
              <a:spcBef>
                <a:spcPts val="600"/>
              </a:spcBef>
              <a:spcAft>
                <a:spcPts val="600"/>
              </a:spcAft>
              <a:buFont typeface="Calibri" pitchFamily="34" charset="0"/>
              <a:buChar char="•"/>
            </a:pPr>
            <a:r>
              <a:rPr lang="en-US" sz="2000" dirty="0"/>
              <a:t>Hazardous materials?</a:t>
            </a:r>
          </a:p>
        </p:txBody>
      </p:sp>
      <p:pic>
        <p:nvPicPr>
          <p:cNvPr id="6" name="Picture 5" descr="Plane Photo.bmp"/>
          <p:cNvPicPr>
            <a:picLocks noChangeAspect="1"/>
          </p:cNvPicPr>
          <p:nvPr/>
        </p:nvPicPr>
        <p:blipFill>
          <a:blip r:embed="rId3" cstate="print"/>
          <a:stretch>
            <a:fillRect/>
          </a:stretch>
        </p:blipFill>
        <p:spPr>
          <a:xfrm>
            <a:off x="4495800" y="2933700"/>
            <a:ext cx="4267200" cy="3200400"/>
          </a:xfrm>
          <a:prstGeom prst="rect">
            <a:avLst/>
          </a:prstGeom>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609600"/>
          </a:xfrm>
        </p:spPr>
        <p:txBody>
          <a:bodyPr>
            <a:normAutofit fontScale="90000"/>
          </a:bodyPr>
          <a:lstStyle/>
          <a:p>
            <a:r>
              <a:rPr lang="en-US" sz="3300" dirty="0"/>
              <a:t>Overview of RIMC Role </a:t>
            </a:r>
            <a:br>
              <a:rPr lang="en-US" sz="3300" b="1" dirty="0">
                <a:solidFill>
                  <a:schemeClr val="bg1"/>
                </a:solidFill>
              </a:rPr>
            </a:br>
            <a:endParaRPr lang="en-US" sz="4000" b="1" dirty="0">
              <a:solidFill>
                <a:schemeClr val="tx1"/>
              </a:solidFill>
            </a:endParaRPr>
          </a:p>
        </p:txBody>
      </p:sp>
      <p:sp>
        <p:nvSpPr>
          <p:cNvPr id="4" name="Content Placeholder 3"/>
          <p:cNvSpPr>
            <a:spLocks noGrp="1"/>
          </p:cNvSpPr>
          <p:nvPr>
            <p:ph idx="1"/>
          </p:nvPr>
        </p:nvSpPr>
        <p:spPr>
          <a:xfrm>
            <a:off x="381000" y="1143001"/>
            <a:ext cx="5334000" cy="5181600"/>
          </a:xfrm>
        </p:spPr>
        <p:txBody>
          <a:bodyPr>
            <a:normAutofit/>
          </a:bodyPr>
          <a:lstStyle/>
          <a:p>
            <a:pPr>
              <a:buNone/>
            </a:pPr>
            <a:endParaRPr lang="en-US" sz="2400" dirty="0"/>
          </a:p>
          <a:p>
            <a:pPr>
              <a:buNone/>
            </a:pPr>
            <a:endParaRPr lang="en-US" sz="2400" dirty="0"/>
          </a:p>
          <a:p>
            <a:pPr>
              <a:spcBef>
                <a:spcPts val="600"/>
              </a:spcBef>
              <a:buNone/>
            </a:pPr>
            <a:r>
              <a:rPr lang="en-US" sz="2400" dirty="0"/>
              <a:t>RIMCs serve as WisDOT’s first responder</a:t>
            </a:r>
          </a:p>
          <a:p>
            <a:pPr>
              <a:spcBef>
                <a:spcPts val="600"/>
              </a:spcBef>
              <a:buNone/>
            </a:pPr>
            <a:r>
              <a:rPr lang="en-US" sz="2400" dirty="0"/>
              <a:t>and agency representative involving</a:t>
            </a:r>
          </a:p>
          <a:p>
            <a:pPr>
              <a:spcBef>
                <a:spcPts val="600"/>
              </a:spcBef>
              <a:buNone/>
            </a:pPr>
            <a:r>
              <a:rPr lang="en-US" sz="2400" dirty="0"/>
              <a:t>incidents on the state highway network,</a:t>
            </a:r>
          </a:p>
          <a:p>
            <a:pPr>
              <a:spcBef>
                <a:spcPts val="600"/>
              </a:spcBef>
              <a:buNone/>
            </a:pPr>
            <a:r>
              <a:rPr lang="en-US" sz="2400" dirty="0"/>
              <a:t>from beginning to end.</a:t>
            </a:r>
          </a:p>
          <a:p>
            <a:pPr>
              <a:buNone/>
            </a:pPr>
            <a:endParaRPr lang="en-US" sz="2400" dirty="0"/>
          </a:p>
        </p:txBody>
      </p:sp>
      <p:pic>
        <p:nvPicPr>
          <p:cNvPr id="6" name="Picture 5" descr="RIMC Male Vest copy.png"/>
          <p:cNvPicPr>
            <a:picLocks noChangeAspect="1"/>
          </p:cNvPicPr>
          <p:nvPr/>
        </p:nvPicPr>
        <p:blipFill>
          <a:blip r:embed="rId3" cstate="print"/>
          <a:srcRect b="28953"/>
          <a:stretch>
            <a:fillRect/>
          </a:stretch>
        </p:blipFill>
        <p:spPr>
          <a:xfrm>
            <a:off x="4876800" y="2133600"/>
            <a:ext cx="3657598" cy="3601126"/>
          </a:xfrm>
          <a:prstGeom prst="rect">
            <a:avLst/>
          </a:prstGeom>
        </p:spPr>
      </p:pic>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82000" cy="533400"/>
          </a:xfrm>
        </p:spPr>
        <p:txBody>
          <a:bodyPr/>
          <a:lstStyle/>
          <a:p>
            <a:r>
              <a:rPr lang="en-US" dirty="0"/>
              <a:t>Field Response Expectations Cont.</a:t>
            </a:r>
          </a:p>
        </p:txBody>
      </p:sp>
      <p:sp>
        <p:nvSpPr>
          <p:cNvPr id="3" name="Content Placeholder 2"/>
          <p:cNvSpPr>
            <a:spLocks noGrp="1"/>
          </p:cNvSpPr>
          <p:nvPr>
            <p:ph idx="1"/>
          </p:nvPr>
        </p:nvSpPr>
        <p:spPr>
          <a:xfrm>
            <a:off x="381000" y="838200"/>
            <a:ext cx="8763000" cy="5287963"/>
          </a:xfrm>
        </p:spPr>
        <p:txBody>
          <a:bodyPr>
            <a:normAutofit/>
          </a:bodyPr>
          <a:lstStyle/>
          <a:p>
            <a:pPr>
              <a:spcBef>
                <a:spcPts val="600"/>
              </a:spcBef>
              <a:spcAft>
                <a:spcPts val="600"/>
              </a:spcAft>
              <a:buNone/>
            </a:pPr>
            <a:r>
              <a:rPr lang="en-US" sz="2400" u="sng" dirty="0"/>
              <a:t>Communicate and Document</a:t>
            </a:r>
          </a:p>
          <a:p>
            <a:pPr>
              <a:spcBef>
                <a:spcPts val="600"/>
              </a:spcBef>
              <a:spcAft>
                <a:spcPts val="600"/>
              </a:spcAft>
              <a:buFont typeface="Calibri" pitchFamily="34" charset="0"/>
              <a:buChar char="•"/>
            </a:pPr>
            <a:r>
              <a:rPr lang="en-US" sz="2000" dirty="0"/>
              <a:t>The RIMC will contact and update the TMC and RDO</a:t>
            </a:r>
          </a:p>
          <a:p>
            <a:pPr>
              <a:spcBef>
                <a:spcPts val="600"/>
              </a:spcBef>
              <a:spcAft>
                <a:spcPts val="600"/>
              </a:spcAft>
              <a:buFont typeface="Calibri" pitchFamily="34" charset="0"/>
              <a:buChar char="•"/>
            </a:pPr>
            <a:r>
              <a:rPr lang="en-US" sz="2000" dirty="0"/>
              <a:t>Document information to the RIMC log and timeline</a:t>
            </a:r>
          </a:p>
          <a:p>
            <a:pPr lvl="1">
              <a:spcBef>
                <a:spcPts val="600"/>
              </a:spcBef>
              <a:spcAft>
                <a:spcPts val="600"/>
              </a:spcAft>
              <a:buClr>
                <a:schemeClr val="accent1">
                  <a:lumMod val="50000"/>
                </a:schemeClr>
              </a:buClr>
            </a:pPr>
            <a:r>
              <a:rPr lang="en-US" sz="1800" dirty="0"/>
              <a:t>Incident pictures and videos </a:t>
            </a:r>
          </a:p>
          <a:p>
            <a:pPr lvl="1"/>
            <a:endParaRPr lang="en-US" dirty="0"/>
          </a:p>
          <a:p>
            <a:pPr>
              <a:buNone/>
            </a:pPr>
            <a:endParaRPr lang="en-US" dirty="0"/>
          </a:p>
        </p:txBody>
      </p:sp>
      <p:pic>
        <p:nvPicPr>
          <p:cNvPr id="6" name="Picture 5" descr="IMG-20140507-00005.jpg"/>
          <p:cNvPicPr>
            <a:picLocks noChangeAspect="1"/>
          </p:cNvPicPr>
          <p:nvPr/>
        </p:nvPicPr>
        <p:blipFill>
          <a:blip r:embed="rId3" cstate="print"/>
          <a:stretch>
            <a:fillRect/>
          </a:stretch>
        </p:blipFill>
        <p:spPr>
          <a:xfrm>
            <a:off x="2159000" y="2628900"/>
            <a:ext cx="4927600" cy="3695700"/>
          </a:xfrm>
          <a:prstGeom prst="rect">
            <a:avLst/>
          </a:prstGeom>
        </p:spPr>
      </p:pic>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533400"/>
          </a:xfrm>
        </p:spPr>
        <p:txBody>
          <a:bodyPr/>
          <a:lstStyle/>
          <a:p>
            <a:r>
              <a:rPr lang="en-US" dirty="0"/>
              <a:t>Home and Office Response Expectations</a:t>
            </a:r>
          </a:p>
        </p:txBody>
      </p:sp>
      <p:sp>
        <p:nvSpPr>
          <p:cNvPr id="3" name="Content Placeholder 2"/>
          <p:cNvSpPr>
            <a:spLocks noGrp="1"/>
          </p:cNvSpPr>
          <p:nvPr>
            <p:ph idx="1"/>
          </p:nvPr>
        </p:nvSpPr>
        <p:spPr>
          <a:xfrm>
            <a:off x="304800" y="762000"/>
            <a:ext cx="8610600" cy="5562599"/>
          </a:xfrm>
        </p:spPr>
        <p:txBody>
          <a:bodyPr>
            <a:normAutofit lnSpcReduction="10000"/>
          </a:bodyPr>
          <a:lstStyle/>
          <a:p>
            <a:pPr>
              <a:spcBef>
                <a:spcPts val="600"/>
              </a:spcBef>
              <a:buNone/>
            </a:pPr>
            <a:r>
              <a:rPr lang="en-US" sz="2400" dirty="0"/>
              <a:t>When a field response is not warranted or practical on a call from</a:t>
            </a:r>
          </a:p>
          <a:p>
            <a:pPr>
              <a:spcBef>
                <a:spcPts val="600"/>
              </a:spcBef>
              <a:buNone/>
            </a:pPr>
            <a:r>
              <a:rPr lang="en-US" sz="2400" dirty="0"/>
              <a:t>the TMC, response shall still take place from either the office or</a:t>
            </a:r>
          </a:p>
          <a:p>
            <a:pPr>
              <a:spcBef>
                <a:spcPts val="600"/>
              </a:spcBef>
              <a:buNone/>
            </a:pPr>
            <a:r>
              <a:rPr lang="en-US" sz="2400" dirty="0"/>
              <a:t>home</a:t>
            </a:r>
          </a:p>
          <a:p>
            <a:pPr>
              <a:buNone/>
            </a:pPr>
            <a:endParaRPr lang="en-US" sz="2000" dirty="0"/>
          </a:p>
          <a:p>
            <a:pPr>
              <a:buNone/>
            </a:pPr>
            <a:endParaRPr lang="en-US" sz="2000" dirty="0"/>
          </a:p>
          <a:p>
            <a:pPr>
              <a:buNone/>
            </a:pPr>
            <a:endParaRPr lang="en-US" sz="2000" dirty="0"/>
          </a:p>
          <a:p>
            <a:pPr>
              <a:buNone/>
            </a:pPr>
            <a:endParaRPr lang="en-US" sz="2000" dirty="0"/>
          </a:p>
          <a:p>
            <a:pPr>
              <a:spcBef>
                <a:spcPts val="600"/>
              </a:spcBef>
              <a:buNone/>
            </a:pPr>
            <a:endParaRPr lang="en-US" sz="2000" dirty="0"/>
          </a:p>
          <a:p>
            <a:pPr>
              <a:spcBef>
                <a:spcPts val="600"/>
              </a:spcBef>
              <a:buNone/>
            </a:pPr>
            <a:r>
              <a:rPr lang="en-US" sz="2400" dirty="0"/>
              <a:t>You are still expected to perform the 4 key response components as</a:t>
            </a:r>
          </a:p>
          <a:p>
            <a:pPr>
              <a:spcBef>
                <a:spcPts val="600"/>
              </a:spcBef>
              <a:buNone/>
            </a:pPr>
            <a:r>
              <a:rPr lang="en-US" sz="2400" dirty="0"/>
              <a:t>if you were actually at the scene:</a:t>
            </a:r>
          </a:p>
          <a:p>
            <a:pPr algn="ctr">
              <a:spcBef>
                <a:spcPts val="600"/>
              </a:spcBef>
              <a:buNone/>
            </a:pPr>
            <a:r>
              <a:rPr lang="en-US" sz="2000" dirty="0"/>
              <a:t>Evaluate/Assess</a:t>
            </a:r>
          </a:p>
          <a:p>
            <a:pPr algn="ctr">
              <a:spcBef>
                <a:spcPts val="600"/>
              </a:spcBef>
              <a:buNone/>
            </a:pPr>
            <a:r>
              <a:rPr lang="en-US" sz="2000" dirty="0"/>
              <a:t>Respond/Coordinate </a:t>
            </a:r>
          </a:p>
          <a:p>
            <a:pPr algn="ctr">
              <a:spcBef>
                <a:spcPts val="600"/>
              </a:spcBef>
              <a:buNone/>
            </a:pPr>
            <a:r>
              <a:rPr lang="en-US" sz="2000" dirty="0"/>
              <a:t>Communicate</a:t>
            </a:r>
          </a:p>
          <a:p>
            <a:pPr algn="ctr">
              <a:spcBef>
                <a:spcPts val="600"/>
              </a:spcBef>
              <a:buNone/>
            </a:pPr>
            <a:r>
              <a:rPr lang="en-US" sz="2000" dirty="0"/>
              <a:t>Document</a:t>
            </a:r>
          </a:p>
          <a:p>
            <a:endParaRPr lang="en-US" dirty="0"/>
          </a:p>
        </p:txBody>
      </p:sp>
      <p:pic>
        <p:nvPicPr>
          <p:cNvPr id="1026" name="Picture 2" descr="C:\Program Files (x86)\Microsoft Office\MEDIA\CAGCAT10\j0292020.wmf"/>
          <p:cNvPicPr>
            <a:picLocks noChangeAspect="1" noChangeArrowheads="1"/>
          </p:cNvPicPr>
          <p:nvPr/>
        </p:nvPicPr>
        <p:blipFill>
          <a:blip r:embed="rId3" cstate="print"/>
          <a:srcRect/>
          <a:stretch>
            <a:fillRect/>
          </a:stretch>
        </p:blipFill>
        <p:spPr bwMode="auto">
          <a:xfrm>
            <a:off x="3352800" y="1600200"/>
            <a:ext cx="2242832" cy="2128500"/>
          </a:xfrm>
          <a:prstGeom prst="rect">
            <a:avLst/>
          </a:prstGeom>
          <a:noFill/>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 Response Example</a:t>
            </a:r>
          </a:p>
        </p:txBody>
      </p:sp>
      <p:sp>
        <p:nvSpPr>
          <p:cNvPr id="3" name="Content Placeholder 2"/>
          <p:cNvSpPr>
            <a:spLocks noGrp="1"/>
          </p:cNvSpPr>
          <p:nvPr>
            <p:ph idx="1"/>
          </p:nvPr>
        </p:nvSpPr>
        <p:spPr>
          <a:xfrm>
            <a:off x="304800" y="1143000"/>
            <a:ext cx="2819400" cy="4754563"/>
          </a:xfrm>
        </p:spPr>
        <p:txBody>
          <a:bodyPr/>
          <a:lstStyle/>
          <a:p>
            <a:pPr>
              <a:spcBef>
                <a:spcPts val="600"/>
              </a:spcBef>
              <a:spcAft>
                <a:spcPts val="600"/>
              </a:spcAft>
              <a:buNone/>
            </a:pPr>
            <a:r>
              <a:rPr lang="en-US" sz="2400" dirty="0"/>
              <a:t>eLog Discussion</a:t>
            </a:r>
          </a:p>
          <a:p>
            <a:pPr>
              <a:spcBef>
                <a:spcPts val="600"/>
              </a:spcBef>
              <a:spcAft>
                <a:spcPts val="600"/>
              </a:spcAft>
              <a:buFont typeface="Calibri" pitchFamily="34" charset="0"/>
              <a:buChar char="•"/>
            </a:pPr>
            <a:r>
              <a:rPr lang="en-US" sz="2000" dirty="0"/>
              <a:t>eLog #24536</a:t>
            </a:r>
          </a:p>
          <a:p>
            <a:pPr>
              <a:spcBef>
                <a:spcPts val="600"/>
              </a:spcBef>
              <a:spcAft>
                <a:spcPts val="600"/>
              </a:spcAft>
              <a:buFont typeface="Calibri" pitchFamily="34" charset="0"/>
              <a:buChar char="•"/>
            </a:pPr>
            <a:r>
              <a:rPr lang="en-US" sz="2000" dirty="0"/>
              <a:t>Disabled semi on shoulder</a:t>
            </a:r>
          </a:p>
          <a:p>
            <a:pPr lvl="1">
              <a:spcBef>
                <a:spcPts val="600"/>
              </a:spcBef>
              <a:spcAft>
                <a:spcPts val="600"/>
              </a:spcAft>
              <a:buNone/>
            </a:pPr>
            <a:endParaRPr lang="en-US" sz="1600" dirty="0"/>
          </a:p>
          <a:p>
            <a:pPr lvl="1">
              <a:spcBef>
                <a:spcPts val="600"/>
              </a:spcBef>
              <a:spcAft>
                <a:spcPts val="600"/>
              </a:spcAft>
              <a:buNone/>
            </a:pPr>
            <a:endParaRPr lang="en-US" sz="1600" dirty="0"/>
          </a:p>
          <a:p>
            <a:endParaRPr lang="en-US" dirty="0"/>
          </a:p>
        </p:txBody>
      </p:sp>
      <p:pic>
        <p:nvPicPr>
          <p:cNvPr id="68609" name="Picture 1"/>
          <p:cNvPicPr>
            <a:picLocks noChangeAspect="1" noChangeArrowheads="1"/>
          </p:cNvPicPr>
          <p:nvPr/>
        </p:nvPicPr>
        <p:blipFill>
          <a:blip r:embed="rId3" cstate="print"/>
          <a:srcRect/>
          <a:stretch>
            <a:fillRect/>
          </a:stretch>
        </p:blipFill>
        <p:spPr bwMode="auto">
          <a:xfrm>
            <a:off x="3086100" y="870610"/>
            <a:ext cx="5981700" cy="508820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82000" cy="533400"/>
          </a:xfrm>
        </p:spPr>
        <p:txBody>
          <a:bodyPr/>
          <a:lstStyle/>
          <a:p>
            <a:r>
              <a:rPr lang="en-US" dirty="0"/>
              <a:t>Home and Office Response Expectations Cont.</a:t>
            </a:r>
          </a:p>
        </p:txBody>
      </p:sp>
      <p:sp>
        <p:nvSpPr>
          <p:cNvPr id="3" name="Content Placeholder 2"/>
          <p:cNvSpPr>
            <a:spLocks noGrp="1"/>
          </p:cNvSpPr>
          <p:nvPr>
            <p:ph idx="1"/>
          </p:nvPr>
        </p:nvSpPr>
        <p:spPr>
          <a:xfrm>
            <a:off x="381000" y="1143000"/>
            <a:ext cx="8534400" cy="5059363"/>
          </a:xfrm>
        </p:spPr>
        <p:txBody>
          <a:bodyPr>
            <a:normAutofit/>
          </a:bodyPr>
          <a:lstStyle/>
          <a:p>
            <a:pPr>
              <a:spcBef>
                <a:spcPts val="600"/>
              </a:spcBef>
              <a:spcAft>
                <a:spcPts val="600"/>
              </a:spcAft>
              <a:buNone/>
            </a:pPr>
            <a:r>
              <a:rPr lang="en-US" sz="2400" dirty="0"/>
              <a:t>Key points when responding from office or home </a:t>
            </a:r>
          </a:p>
          <a:p>
            <a:pPr>
              <a:spcBef>
                <a:spcPts val="600"/>
              </a:spcBef>
              <a:spcAft>
                <a:spcPts val="600"/>
              </a:spcAft>
              <a:buFont typeface="Calibri" pitchFamily="34" charset="0"/>
              <a:buChar char="•"/>
            </a:pPr>
            <a:r>
              <a:rPr lang="en-US" sz="2000" dirty="0"/>
              <a:t>Establish on-scene contacts</a:t>
            </a:r>
          </a:p>
          <a:p>
            <a:pPr>
              <a:spcBef>
                <a:spcPts val="600"/>
              </a:spcBef>
              <a:spcAft>
                <a:spcPts val="600"/>
              </a:spcAft>
              <a:buFont typeface="Calibri" pitchFamily="34" charset="0"/>
              <a:buChar char="•"/>
            </a:pPr>
            <a:r>
              <a:rPr lang="en-US" sz="2000" dirty="0"/>
              <a:t>RIMC needs to be in communication more often with on-scene contacts to confirm incident status and situational awareness of what is happening at the scene</a:t>
            </a:r>
          </a:p>
          <a:p>
            <a:pPr lvl="1">
              <a:spcBef>
                <a:spcPts val="600"/>
              </a:spcBef>
              <a:spcAft>
                <a:spcPts val="600"/>
              </a:spcAft>
              <a:buClr>
                <a:schemeClr val="accent1">
                  <a:lumMod val="50000"/>
                </a:schemeClr>
              </a:buClr>
            </a:pPr>
            <a:r>
              <a:rPr lang="en-US" sz="1800" dirty="0"/>
              <a:t>Coordination is mostly done through phone calls </a:t>
            </a:r>
          </a:p>
          <a:p>
            <a:pPr lvl="1">
              <a:spcBef>
                <a:spcPts val="600"/>
              </a:spcBef>
              <a:spcAft>
                <a:spcPts val="600"/>
              </a:spcAft>
              <a:buClr>
                <a:schemeClr val="accent1">
                  <a:lumMod val="50000"/>
                </a:schemeClr>
              </a:buClr>
            </a:pPr>
            <a:r>
              <a:rPr lang="en-US" sz="1800" dirty="0"/>
              <a:t>During business hours, the RIMC may ask personnel who are close to the scene to respond as the on-scene contact</a:t>
            </a:r>
          </a:p>
          <a:p>
            <a:pPr>
              <a:spcBef>
                <a:spcPts val="600"/>
              </a:spcBef>
              <a:spcAft>
                <a:spcPts val="600"/>
              </a:spcAft>
              <a:buFont typeface="Calibri" pitchFamily="34" charset="0"/>
              <a:buChar char="•"/>
            </a:pPr>
            <a:r>
              <a:rPr lang="en-US" sz="2000" dirty="0"/>
              <a:t>Throughout the incident, the RIMC needs to frequently re-evaluate and assess:</a:t>
            </a:r>
          </a:p>
          <a:p>
            <a:pPr lvl="1">
              <a:spcBef>
                <a:spcPts val="600"/>
              </a:spcBef>
              <a:spcAft>
                <a:spcPts val="600"/>
              </a:spcAft>
            </a:pPr>
            <a:r>
              <a:rPr lang="en-US" sz="1800" dirty="0"/>
              <a:t>Is the incident escalating?</a:t>
            </a:r>
          </a:p>
          <a:p>
            <a:pPr lvl="1">
              <a:spcBef>
                <a:spcPts val="600"/>
              </a:spcBef>
              <a:spcAft>
                <a:spcPts val="600"/>
              </a:spcAft>
            </a:pPr>
            <a:r>
              <a:rPr lang="en-US" sz="1800" dirty="0"/>
              <a:t>Has a field response become warranted?</a:t>
            </a:r>
          </a:p>
          <a:p>
            <a:endParaRPr lang="en-US" dirty="0"/>
          </a:p>
          <a:p>
            <a:pPr>
              <a:buNone/>
            </a:pPr>
            <a:endParaRPr lang="en-US" dirty="0"/>
          </a:p>
          <a:p>
            <a:pPr lvl="1"/>
            <a:endParaRPr lang="en-US" dirty="0"/>
          </a:p>
          <a:p>
            <a:endParaRPr lang="en-US" dirty="0"/>
          </a:p>
          <a:p>
            <a:endParaRPr lang="en-US" dirty="0"/>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533400"/>
          </a:xfrm>
        </p:spPr>
        <p:txBody>
          <a:bodyPr/>
          <a:lstStyle/>
          <a:p>
            <a:r>
              <a:rPr lang="en-US" dirty="0"/>
              <a:t>Home and Office Response Reminders</a:t>
            </a:r>
          </a:p>
        </p:txBody>
      </p:sp>
      <p:sp>
        <p:nvSpPr>
          <p:cNvPr id="3" name="Content Placeholder 2"/>
          <p:cNvSpPr>
            <a:spLocks noGrp="1"/>
          </p:cNvSpPr>
          <p:nvPr>
            <p:ph idx="1"/>
          </p:nvPr>
        </p:nvSpPr>
        <p:spPr>
          <a:xfrm>
            <a:off x="381000" y="914400"/>
            <a:ext cx="8534400" cy="5211763"/>
          </a:xfrm>
        </p:spPr>
        <p:txBody>
          <a:bodyPr/>
          <a:lstStyle/>
          <a:p>
            <a:pPr>
              <a:spcBef>
                <a:spcPts val="600"/>
              </a:spcBef>
              <a:buFont typeface="Calibri" pitchFamily="34" charset="0"/>
              <a:buChar char="•"/>
            </a:pPr>
            <a:r>
              <a:rPr lang="en-US" sz="2400" dirty="0"/>
              <a:t>Maintain frequent communications with on-scene contact, TMC, RDO</a:t>
            </a:r>
          </a:p>
          <a:p>
            <a:pPr>
              <a:spcBef>
                <a:spcPts val="600"/>
              </a:spcBef>
              <a:buFont typeface="Calibri" pitchFamily="34" charset="0"/>
              <a:buChar char="•"/>
            </a:pPr>
            <a:r>
              <a:rPr lang="en-US" sz="2400" dirty="0"/>
              <a:t>Confirm incident status and situational awareness with on-scene contact</a:t>
            </a:r>
          </a:p>
          <a:p>
            <a:pPr>
              <a:spcBef>
                <a:spcPts val="600"/>
              </a:spcBef>
              <a:buFont typeface="Calibri" pitchFamily="34" charset="0"/>
              <a:buChar char="•"/>
            </a:pPr>
            <a:r>
              <a:rPr lang="en-US" sz="2400" dirty="0"/>
              <a:t>Monitor TIAs for accuracy</a:t>
            </a:r>
          </a:p>
          <a:p>
            <a:pPr>
              <a:spcBef>
                <a:spcPts val="600"/>
              </a:spcBef>
              <a:buFont typeface="Calibri" pitchFamily="34" charset="0"/>
              <a:buChar char="•"/>
            </a:pPr>
            <a:r>
              <a:rPr lang="en-US" sz="2400" dirty="0"/>
              <a:t>Confirm with on-scene contact that the roadway is checked before reopening</a:t>
            </a:r>
          </a:p>
          <a:p>
            <a:pPr>
              <a:spcBef>
                <a:spcPts val="600"/>
              </a:spcBef>
              <a:buFont typeface="Calibri" pitchFamily="34" charset="0"/>
              <a:buChar char="•"/>
            </a:pPr>
            <a:r>
              <a:rPr lang="en-US" sz="2400" dirty="0"/>
              <a:t>Stay involved in incident management until the incident is cleared</a:t>
            </a:r>
          </a:p>
          <a:p>
            <a:pPr lvl="1">
              <a:spcBef>
                <a:spcPts val="600"/>
              </a:spcBef>
            </a:pPr>
            <a:r>
              <a:rPr lang="en-US" sz="1800" dirty="0"/>
              <a:t>Advise TMC incident is cleared</a:t>
            </a:r>
          </a:p>
          <a:p>
            <a:pPr>
              <a:spcBef>
                <a:spcPts val="600"/>
              </a:spcBef>
              <a:buFont typeface="Calibri" pitchFamily="34" charset="0"/>
              <a:buChar char="•"/>
            </a:pPr>
            <a:r>
              <a:rPr lang="en-US" sz="2400" dirty="0"/>
              <a:t>Continuously document information to the RIMC log and timeline </a:t>
            </a:r>
          </a:p>
          <a:p>
            <a:pPr lvl="1">
              <a:spcBef>
                <a:spcPts val="600"/>
              </a:spcBef>
            </a:pPr>
            <a:r>
              <a:rPr lang="en-US" sz="1800" dirty="0"/>
              <a:t>Complete the RIMC log and timeline within the next business day</a:t>
            </a:r>
          </a:p>
          <a:p>
            <a:endParaRPr lang="en-US" sz="2000" dirty="0"/>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isconsin yellow.png"/>
          <p:cNvPicPr>
            <a:picLocks noChangeAspect="1"/>
          </p:cNvPicPr>
          <p:nvPr/>
        </p:nvPicPr>
        <p:blipFill>
          <a:blip r:embed="rId3" cstate="print">
            <a:duotone>
              <a:prstClr val="black"/>
              <a:schemeClr val="accent5">
                <a:tint val="45000"/>
                <a:satMod val="400000"/>
              </a:schemeClr>
            </a:duotone>
            <a:lum bright="-14000"/>
          </a:blip>
          <a:stretch>
            <a:fillRect/>
          </a:stretch>
        </p:blipFill>
        <p:spPr>
          <a:xfrm>
            <a:off x="1066800" y="0"/>
            <a:ext cx="6934200" cy="6934200"/>
          </a:xfrm>
          <a:prstGeom prst="rect">
            <a:avLst/>
          </a:prstGeom>
        </p:spPr>
      </p:pic>
      <p:sp>
        <p:nvSpPr>
          <p:cNvPr id="2" name="Title 1"/>
          <p:cNvSpPr>
            <a:spLocks noGrp="1"/>
          </p:cNvSpPr>
          <p:nvPr>
            <p:ph type="title"/>
          </p:nvPr>
        </p:nvSpPr>
        <p:spPr>
          <a:xfrm>
            <a:off x="381000" y="152400"/>
            <a:ext cx="8534400" cy="533400"/>
          </a:xfrm>
        </p:spPr>
        <p:txBody>
          <a:bodyPr>
            <a:noAutofit/>
          </a:bodyPr>
          <a:lstStyle/>
          <a:p>
            <a:r>
              <a:rPr lang="en-US" dirty="0"/>
              <a:t>TMC Communication Update Reminder</a:t>
            </a:r>
          </a:p>
        </p:txBody>
      </p:sp>
      <p:pic>
        <p:nvPicPr>
          <p:cNvPr id="7" name="Picture 6" descr="STOC Graphic.png"/>
          <p:cNvPicPr>
            <a:picLocks noChangeAspect="1"/>
          </p:cNvPicPr>
          <p:nvPr/>
        </p:nvPicPr>
        <p:blipFill>
          <a:blip r:embed="rId4" cstate="print">
            <a:duotone>
              <a:schemeClr val="accent1">
                <a:shade val="45000"/>
                <a:satMod val="135000"/>
              </a:schemeClr>
              <a:prstClr val="white"/>
            </a:duotone>
            <a:lum bright="-26000" contrast="52000"/>
          </a:blip>
          <a:stretch>
            <a:fillRect/>
          </a:stretch>
        </p:blipFill>
        <p:spPr>
          <a:xfrm flipH="1">
            <a:off x="6012347" y="3810000"/>
            <a:ext cx="3062906" cy="1977464"/>
          </a:xfrm>
          <a:prstGeom prst="rect">
            <a:avLst/>
          </a:prstGeom>
        </p:spPr>
      </p:pic>
      <p:pic>
        <p:nvPicPr>
          <p:cNvPr id="11" name="Picture 10" descr="RDO copy.png"/>
          <p:cNvPicPr>
            <a:picLocks noChangeAspect="1"/>
          </p:cNvPicPr>
          <p:nvPr/>
        </p:nvPicPr>
        <p:blipFill>
          <a:blip r:embed="rId5" cstate="print"/>
          <a:stretch>
            <a:fillRect/>
          </a:stretch>
        </p:blipFill>
        <p:spPr>
          <a:xfrm>
            <a:off x="563880" y="3124200"/>
            <a:ext cx="2529842" cy="3162302"/>
          </a:xfrm>
          <a:prstGeom prst="rect">
            <a:avLst/>
          </a:prstGeom>
        </p:spPr>
      </p:pic>
      <p:pic>
        <p:nvPicPr>
          <p:cNvPr id="12" name="Content Placeholder 11" descr="RIMC Female Vest copy.png"/>
          <p:cNvPicPr>
            <a:picLocks noGrp="1" noChangeAspect="1"/>
          </p:cNvPicPr>
          <p:nvPr>
            <p:ph idx="1"/>
          </p:nvPr>
        </p:nvPicPr>
        <p:blipFill>
          <a:blip r:embed="rId6" cstate="print"/>
          <a:stretch>
            <a:fillRect/>
          </a:stretch>
        </p:blipFill>
        <p:spPr>
          <a:xfrm>
            <a:off x="3733800" y="1269408"/>
            <a:ext cx="1832314" cy="2464392"/>
          </a:xfrm>
          <a:prstGeom prst="rect">
            <a:avLst/>
          </a:prstGeom>
        </p:spPr>
      </p:pic>
      <p:sp>
        <p:nvSpPr>
          <p:cNvPr id="13" name="Left-Up Arrow 12"/>
          <p:cNvSpPr/>
          <p:nvPr/>
        </p:nvSpPr>
        <p:spPr>
          <a:xfrm flipH="1">
            <a:off x="4949952" y="4041648"/>
            <a:ext cx="841248" cy="1216152"/>
          </a:xfrm>
          <a:prstGeom prst="leftUpArrow">
            <a:avLst>
              <a:gd name="adj1" fmla="val 25000"/>
              <a:gd name="adj2" fmla="val 2573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eft-Up Arrow 13"/>
          <p:cNvSpPr/>
          <p:nvPr/>
        </p:nvSpPr>
        <p:spPr>
          <a:xfrm>
            <a:off x="3657600" y="4038600"/>
            <a:ext cx="838200" cy="1219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838200" y="685800"/>
            <a:ext cx="8077200" cy="461665"/>
          </a:xfrm>
          <a:prstGeom prst="rect">
            <a:avLst/>
          </a:prstGeom>
        </p:spPr>
        <p:txBody>
          <a:bodyPr wrap="square">
            <a:spAutoFit/>
          </a:bodyPr>
          <a:lstStyle/>
          <a:p>
            <a:pPr lvl="1">
              <a:buNone/>
            </a:pPr>
            <a:r>
              <a:rPr lang="en-US" sz="2400" dirty="0"/>
              <a:t>Provide incident status update to TMC and/or RDO</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spcBef>
                <a:spcPts val="600"/>
              </a:spcBef>
              <a:spcAft>
                <a:spcPts val="600"/>
              </a:spcAft>
            </a:pPr>
            <a:r>
              <a:rPr lang="en-US" sz="3600" dirty="0">
                <a:solidFill>
                  <a:schemeClr val="tx2">
                    <a:lumMod val="75000"/>
                  </a:schemeClr>
                </a:solidFill>
              </a:rPr>
              <a:t>Regional Incident Management Coordinator (RIMC) Field Training</a:t>
            </a:r>
          </a:p>
        </p:txBody>
      </p:sp>
      <p:sp>
        <p:nvSpPr>
          <p:cNvPr id="3" name="Subtitle 2"/>
          <p:cNvSpPr>
            <a:spLocks noGrp="1"/>
          </p:cNvSpPr>
          <p:nvPr>
            <p:ph type="subTitle" idx="1"/>
          </p:nvPr>
        </p:nvSpPr>
        <p:spPr>
          <a:xfrm>
            <a:off x="1066800" y="3886200"/>
            <a:ext cx="7010400" cy="1752600"/>
          </a:xfrm>
        </p:spPr>
        <p:txBody>
          <a:bodyPr/>
          <a:lstStyle/>
          <a:p>
            <a:r>
              <a:rPr lang="en-US" dirty="0">
                <a:solidFill>
                  <a:schemeClr val="tx1">
                    <a:lumMod val="75000"/>
                    <a:lumOff val="25000"/>
                  </a:schemeClr>
                </a:solidFill>
              </a:rPr>
              <a:t>Part 1</a:t>
            </a:r>
          </a:p>
          <a:p>
            <a:r>
              <a:rPr lang="en-US" dirty="0">
                <a:solidFill>
                  <a:schemeClr val="tx1">
                    <a:lumMod val="75000"/>
                    <a:lumOff val="25000"/>
                  </a:schemeClr>
                </a:solidFill>
              </a:rPr>
              <a:t>Section 4: Incident Response Scenarios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chemeClr val="tx1"/>
                </a:solidFill>
              </a:rPr>
              <a:t>Incident Scenario 1</a:t>
            </a:r>
          </a:p>
        </p:txBody>
      </p:sp>
      <p:sp>
        <p:nvSpPr>
          <p:cNvPr id="5" name="Subtitle 4"/>
          <p:cNvSpPr>
            <a:spLocks noGrp="1"/>
          </p:cNvSpPr>
          <p:nvPr>
            <p:ph type="subTitle" idx="1"/>
          </p:nvPr>
        </p:nvSpPr>
        <p:spPr/>
        <p:txBody>
          <a:bodyPr/>
          <a:lstStyle/>
          <a:p>
            <a:r>
              <a:rPr lang="en-US" dirty="0">
                <a:solidFill>
                  <a:schemeClr val="tx2">
                    <a:lumMod val="75000"/>
                  </a:schemeClr>
                </a:solidFill>
              </a:rPr>
              <a:t>Bridge Issue</a:t>
            </a:r>
          </a:p>
        </p:txBody>
      </p:sp>
    </p:spTree>
  </p:cSld>
  <p:clrMapOvr>
    <a:masterClrMapping/>
  </p:clrMapOvr>
  <p:transition spd="slow">
    <p:wheel spokes="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152400"/>
            <a:ext cx="8686800" cy="533400"/>
          </a:xfrm>
        </p:spPr>
        <p:txBody>
          <a:bodyPr/>
          <a:lstStyle/>
          <a:p>
            <a:r>
              <a:rPr lang="en-US" sz="3000" dirty="0"/>
              <a:t>RIMC Incident Scenario: Bridge Issue</a:t>
            </a:r>
          </a:p>
        </p:txBody>
      </p:sp>
      <p:sp>
        <p:nvSpPr>
          <p:cNvPr id="8" name="Content Placeholder 7"/>
          <p:cNvSpPr>
            <a:spLocks noGrp="1"/>
          </p:cNvSpPr>
          <p:nvPr>
            <p:ph sz="half" idx="2"/>
          </p:nvPr>
        </p:nvSpPr>
        <p:spPr>
          <a:xfrm>
            <a:off x="4648200" y="1828800"/>
            <a:ext cx="4038600" cy="4267200"/>
          </a:xfrm>
        </p:spPr>
        <p:txBody>
          <a:bodyPr/>
          <a:lstStyle/>
          <a:p>
            <a:pPr>
              <a:buNone/>
            </a:pPr>
            <a:endParaRPr lang="en-US" sz="2000" dirty="0"/>
          </a:p>
          <a:p>
            <a:pPr>
              <a:buNone/>
            </a:pPr>
            <a:endParaRPr lang="en-US" sz="2400" dirty="0"/>
          </a:p>
          <a:p>
            <a:pPr>
              <a:buNone/>
            </a:pPr>
            <a:r>
              <a:rPr lang="en-US" sz="2400" dirty="0"/>
              <a:t> </a:t>
            </a:r>
          </a:p>
          <a:p>
            <a:pPr>
              <a:spcBef>
                <a:spcPts val="600"/>
              </a:spcBef>
              <a:spcAft>
                <a:spcPts val="600"/>
              </a:spcAft>
              <a:buClr>
                <a:srgbClr val="C00000"/>
              </a:buClr>
              <a:buFont typeface="Calibri" pitchFamily="34" charset="0"/>
              <a:buChar char="•"/>
            </a:pPr>
            <a:r>
              <a:rPr lang="en-US" sz="2000" dirty="0"/>
              <a:t>What information should the RIMC evaluate to assess this incident once he/she is called?</a:t>
            </a:r>
          </a:p>
          <a:p>
            <a:pPr>
              <a:spcBef>
                <a:spcPts val="600"/>
              </a:spcBef>
              <a:spcAft>
                <a:spcPts val="600"/>
              </a:spcAft>
              <a:buClr>
                <a:srgbClr val="C00000"/>
              </a:buClr>
              <a:buFont typeface="Calibri" pitchFamily="34" charset="0"/>
              <a:buChar char="•"/>
            </a:pPr>
            <a:endParaRPr lang="en-US" sz="2000" dirty="0"/>
          </a:p>
          <a:p>
            <a:pPr>
              <a:spcBef>
                <a:spcPts val="600"/>
              </a:spcBef>
              <a:spcAft>
                <a:spcPts val="600"/>
              </a:spcAft>
              <a:buClr>
                <a:srgbClr val="C00000"/>
              </a:buClr>
              <a:buFont typeface="Calibri" pitchFamily="34" charset="0"/>
              <a:buChar char="•"/>
            </a:pPr>
            <a:r>
              <a:rPr lang="en-US" sz="2000" dirty="0"/>
              <a:t>Consult the RIMC Scenario Matrix</a:t>
            </a:r>
          </a:p>
          <a:p>
            <a:pPr lvl="1">
              <a:spcBef>
                <a:spcPts val="600"/>
              </a:spcBef>
              <a:spcAft>
                <a:spcPts val="600"/>
              </a:spcAft>
              <a:buClr>
                <a:schemeClr val="accent1">
                  <a:lumMod val="50000"/>
                </a:schemeClr>
              </a:buClr>
              <a:buFont typeface="Wingdings" pitchFamily="2" charset="2"/>
              <a:buChar char="§"/>
            </a:pPr>
            <a:r>
              <a:rPr lang="en-US" sz="1800" dirty="0"/>
              <a:t>Bridge Issue</a:t>
            </a:r>
          </a:p>
          <a:p>
            <a:pPr>
              <a:buNone/>
            </a:pPr>
            <a:endParaRPr lang="en-US" sz="2000" dirty="0"/>
          </a:p>
          <a:p>
            <a:pPr lvl="1">
              <a:buNone/>
            </a:pPr>
            <a:endParaRPr lang="en-US" sz="1800" dirty="0"/>
          </a:p>
          <a:p>
            <a:pPr lvl="1"/>
            <a:endParaRPr lang="en-US" sz="1800" dirty="0"/>
          </a:p>
          <a:p>
            <a:pPr lvl="1">
              <a:buNone/>
            </a:pPr>
            <a:endParaRPr lang="en-US" sz="1600" dirty="0"/>
          </a:p>
          <a:p>
            <a:pPr>
              <a:buNone/>
            </a:pPr>
            <a:endParaRPr lang="en-US" sz="2000" dirty="0"/>
          </a:p>
          <a:p>
            <a:endParaRPr lang="en-US" sz="1000" dirty="0"/>
          </a:p>
        </p:txBody>
      </p:sp>
      <p:sp>
        <p:nvSpPr>
          <p:cNvPr id="11" name="TextBox 10"/>
          <p:cNvSpPr txBox="1"/>
          <p:nvPr/>
        </p:nvSpPr>
        <p:spPr>
          <a:xfrm>
            <a:off x="228600" y="838200"/>
            <a:ext cx="8610600" cy="1200329"/>
          </a:xfrm>
          <a:prstGeom prst="rect">
            <a:avLst/>
          </a:prstGeom>
          <a:noFill/>
        </p:spPr>
        <p:txBody>
          <a:bodyPr wrap="square" rtlCol="0">
            <a:spAutoFit/>
          </a:bodyPr>
          <a:lstStyle/>
          <a:p>
            <a:pPr>
              <a:spcBef>
                <a:spcPts val="600"/>
              </a:spcBef>
              <a:spcAft>
                <a:spcPts val="600"/>
              </a:spcAft>
            </a:pPr>
            <a:r>
              <a:rPr lang="en-US" sz="2400" dirty="0"/>
              <a:t>A pick up truck, traveling at a high rate of speed, travels up embankment, becomes airborne, and strikes the bridge girder. The vehicle lands on its roof in lane 1 and blocks both NB lanes of traffic.</a:t>
            </a:r>
          </a:p>
        </p:txBody>
      </p:sp>
      <p:pic>
        <p:nvPicPr>
          <p:cNvPr id="13" name="Content Placeholder 12" descr="49-21294 Bridge Strike_3.jpg"/>
          <p:cNvPicPr>
            <a:picLocks noGrp="1" noChangeAspect="1"/>
          </p:cNvPicPr>
          <p:nvPr>
            <p:ph sz="half" idx="1"/>
          </p:nvPr>
        </p:nvPicPr>
        <p:blipFill>
          <a:blip r:embed="rId3" cstate="print"/>
          <a:stretch>
            <a:fillRect/>
          </a:stretch>
        </p:blipFill>
        <p:spPr>
          <a:xfrm>
            <a:off x="457200" y="2819400"/>
            <a:ext cx="4038600" cy="3031073"/>
          </a:xfrm>
        </p:spPr>
      </p:pic>
      <p:sp>
        <p:nvSpPr>
          <p:cNvPr id="6" name="TextBox 5"/>
          <p:cNvSpPr txBox="1"/>
          <p:nvPr/>
        </p:nvSpPr>
        <p:spPr>
          <a:xfrm>
            <a:off x="381000" y="2357735"/>
            <a:ext cx="4419600" cy="461665"/>
          </a:xfrm>
          <a:prstGeom prst="rect">
            <a:avLst/>
          </a:prstGeom>
          <a:noFill/>
        </p:spPr>
        <p:txBody>
          <a:bodyPr wrap="square" rtlCol="0">
            <a:spAutoFit/>
          </a:bodyPr>
          <a:lstStyle/>
          <a:p>
            <a:r>
              <a:rPr lang="en-US" sz="2400" i="1" u="sng" dirty="0"/>
              <a:t>Evaluate/Assess</a:t>
            </a:r>
          </a:p>
        </p:txBody>
      </p:sp>
    </p:spTree>
  </p:cSld>
  <p:clrMapOvr>
    <a:masterClrMapping/>
  </p:clrMapOvr>
  <p:transition spd="slow">
    <p:wheel spokes="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533400"/>
          </a:xfrm>
        </p:spPr>
        <p:txBody>
          <a:bodyPr>
            <a:noAutofit/>
          </a:bodyPr>
          <a:lstStyle/>
          <a:p>
            <a:r>
              <a:rPr lang="en-US" dirty="0"/>
              <a:t>RIMC Scenario Matrix: Bridge Issue</a:t>
            </a:r>
          </a:p>
        </p:txBody>
      </p:sp>
      <p:sp>
        <p:nvSpPr>
          <p:cNvPr id="3" name="Content Placeholder 2"/>
          <p:cNvSpPr>
            <a:spLocks noGrp="1"/>
          </p:cNvSpPr>
          <p:nvPr>
            <p:ph idx="1"/>
          </p:nvPr>
        </p:nvSpPr>
        <p:spPr>
          <a:xfrm>
            <a:off x="304800" y="914400"/>
            <a:ext cx="8610600" cy="5562600"/>
          </a:xfrm>
        </p:spPr>
        <p:txBody>
          <a:bodyPr>
            <a:normAutofit fontScale="25000" lnSpcReduction="20000"/>
          </a:bodyPr>
          <a:lstStyle/>
          <a:p>
            <a:pPr>
              <a:lnSpc>
                <a:spcPct val="120000"/>
              </a:lnSpc>
              <a:spcBef>
                <a:spcPts val="600"/>
              </a:spcBef>
              <a:buNone/>
            </a:pPr>
            <a:r>
              <a:rPr lang="en-US" sz="9600" i="1" u="sng" dirty="0"/>
              <a:t>Evaluate/Assess</a:t>
            </a:r>
          </a:p>
          <a:p>
            <a:pPr>
              <a:lnSpc>
                <a:spcPct val="120000"/>
              </a:lnSpc>
              <a:spcBef>
                <a:spcPts val="600"/>
              </a:spcBef>
              <a:buFont typeface="Calibri" pitchFamily="34" charset="0"/>
              <a:buChar char="•"/>
            </a:pPr>
            <a:r>
              <a:rPr lang="en-US" sz="8000" dirty="0"/>
              <a:t>Infrastructure damage, i.e. railing, girders, abutment, piers, etc.</a:t>
            </a:r>
          </a:p>
          <a:p>
            <a:pPr lvl="1">
              <a:lnSpc>
                <a:spcPct val="120000"/>
              </a:lnSpc>
              <a:spcBef>
                <a:spcPts val="600"/>
              </a:spcBef>
            </a:pPr>
            <a:r>
              <a:rPr lang="en-US" sz="7200" dirty="0"/>
              <a:t>Bridge Engineer/Inspector assistance shall be required</a:t>
            </a:r>
          </a:p>
          <a:p>
            <a:pPr>
              <a:lnSpc>
                <a:spcPct val="120000"/>
              </a:lnSpc>
              <a:spcBef>
                <a:spcPts val="600"/>
              </a:spcBef>
              <a:buFont typeface="Calibri" pitchFamily="34" charset="0"/>
              <a:buChar char="•"/>
            </a:pPr>
            <a:r>
              <a:rPr lang="en-US" sz="8000" dirty="0"/>
              <a:t>Traffic impacts for queuing and delay, upstream and downstream</a:t>
            </a:r>
          </a:p>
          <a:p>
            <a:pPr lvl="1">
              <a:lnSpc>
                <a:spcPct val="120000"/>
              </a:lnSpc>
              <a:spcBef>
                <a:spcPts val="600"/>
              </a:spcBef>
            </a:pPr>
            <a:r>
              <a:rPr lang="en-US" sz="7200" dirty="0"/>
              <a:t>Location of on/off ramps and crossovers for traffic control</a:t>
            </a:r>
          </a:p>
          <a:p>
            <a:pPr lvl="1">
              <a:lnSpc>
                <a:spcPct val="120000"/>
              </a:lnSpc>
              <a:spcBef>
                <a:spcPts val="600"/>
              </a:spcBef>
            </a:pPr>
            <a:r>
              <a:rPr lang="en-US" sz="7200" dirty="0"/>
              <a:t>Trapped vehicles</a:t>
            </a:r>
          </a:p>
          <a:p>
            <a:pPr>
              <a:lnSpc>
                <a:spcPct val="120000"/>
              </a:lnSpc>
              <a:spcBef>
                <a:spcPts val="600"/>
              </a:spcBef>
              <a:buFont typeface="Calibri" pitchFamily="34" charset="0"/>
              <a:buChar char="•"/>
            </a:pPr>
            <a:r>
              <a:rPr lang="en-US" sz="8000" dirty="0"/>
              <a:t>Anticipated duration of incident with law enforcement or Incident Commander</a:t>
            </a:r>
          </a:p>
          <a:p>
            <a:pPr>
              <a:lnSpc>
                <a:spcPct val="120000"/>
              </a:lnSpc>
              <a:spcBef>
                <a:spcPts val="600"/>
              </a:spcBef>
              <a:buFont typeface="Calibri" pitchFamily="34" charset="0"/>
              <a:buChar char="•"/>
            </a:pPr>
            <a:r>
              <a:rPr lang="en-US" sz="8000" dirty="0"/>
              <a:t>Time of day, peak travel time and/or special events in the area</a:t>
            </a:r>
          </a:p>
          <a:p>
            <a:pPr>
              <a:lnSpc>
                <a:spcPct val="120000"/>
              </a:lnSpc>
              <a:spcBef>
                <a:spcPts val="600"/>
              </a:spcBef>
              <a:buFont typeface="Calibri" pitchFamily="34" charset="0"/>
              <a:buChar char="•"/>
            </a:pPr>
            <a:r>
              <a:rPr lang="en-US" sz="8000" dirty="0"/>
              <a:t>Estimated time to dissipate queue</a:t>
            </a:r>
          </a:p>
          <a:p>
            <a:pPr>
              <a:lnSpc>
                <a:spcPct val="120000"/>
              </a:lnSpc>
              <a:spcBef>
                <a:spcPts val="600"/>
              </a:spcBef>
              <a:buFont typeface="Calibri" pitchFamily="34" charset="0"/>
              <a:buChar char="•"/>
            </a:pPr>
            <a:r>
              <a:rPr lang="en-US" sz="8000" dirty="0"/>
              <a:t>Traffic control setup</a:t>
            </a:r>
          </a:p>
          <a:p>
            <a:pPr>
              <a:lnSpc>
                <a:spcPct val="120000"/>
              </a:lnSpc>
              <a:spcBef>
                <a:spcPts val="600"/>
              </a:spcBef>
              <a:buFont typeface="Calibri" pitchFamily="34" charset="0"/>
              <a:buChar char="•"/>
            </a:pPr>
            <a:r>
              <a:rPr lang="en-US" sz="8000" dirty="0"/>
              <a:t>If incident requires RDO notification of a Significant Incident</a:t>
            </a:r>
          </a:p>
          <a:p>
            <a:pPr>
              <a:lnSpc>
                <a:spcPct val="120000"/>
              </a:lnSpc>
              <a:spcBef>
                <a:spcPts val="600"/>
              </a:spcBef>
              <a:buFont typeface="Calibri" pitchFamily="34" charset="0"/>
              <a:buChar char="•"/>
            </a:pPr>
            <a:r>
              <a:rPr lang="en-US" sz="8000" dirty="0"/>
              <a:t>Utilize CCTV for monitoring purposes</a:t>
            </a:r>
          </a:p>
          <a:p>
            <a:pPr>
              <a:lnSpc>
                <a:spcPct val="120000"/>
              </a:lnSpc>
              <a:spcBef>
                <a:spcPts val="600"/>
              </a:spcBef>
              <a:buFont typeface="Calibri" pitchFamily="34" charset="0"/>
              <a:buChar char="•"/>
            </a:pPr>
            <a:r>
              <a:rPr lang="en-US" sz="8000" dirty="0"/>
              <a:t>Continuous incident monitoring  (escalation/de-escalation of incident)</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25766"/>
            <a:ext cx="8763000" cy="533400"/>
          </a:xfrm>
        </p:spPr>
        <p:txBody>
          <a:bodyPr/>
          <a:lstStyle/>
          <a:p>
            <a:r>
              <a:rPr lang="en-US" dirty="0"/>
              <a:t>RIMC Scenario Matrix</a:t>
            </a:r>
          </a:p>
        </p:txBody>
      </p:sp>
      <p:sp>
        <p:nvSpPr>
          <p:cNvPr id="5" name="Content Placeholder 4"/>
          <p:cNvSpPr>
            <a:spLocks noGrp="1"/>
          </p:cNvSpPr>
          <p:nvPr>
            <p:ph idx="1"/>
          </p:nvPr>
        </p:nvSpPr>
        <p:spPr>
          <a:xfrm>
            <a:off x="381000" y="762000"/>
            <a:ext cx="8382000" cy="5638800"/>
          </a:xfrm>
        </p:spPr>
        <p:txBody>
          <a:bodyPr/>
          <a:lstStyle/>
          <a:p>
            <a:pPr>
              <a:spcBef>
                <a:spcPts val="600"/>
              </a:spcBef>
              <a:buFont typeface="Calibri" pitchFamily="34" charset="0"/>
              <a:buChar char="•"/>
            </a:pPr>
            <a:r>
              <a:rPr lang="en-US" sz="2000" dirty="0"/>
              <a:t>Bridge Issues</a:t>
            </a:r>
          </a:p>
          <a:p>
            <a:pPr lvl="1">
              <a:spcBef>
                <a:spcPts val="600"/>
              </a:spcBef>
            </a:pPr>
            <a:r>
              <a:rPr lang="en-US" sz="1600" dirty="0"/>
              <a:t>Strike, Collapse, Lift Bridge</a:t>
            </a:r>
          </a:p>
          <a:p>
            <a:pPr>
              <a:spcBef>
                <a:spcPts val="600"/>
              </a:spcBef>
              <a:buFont typeface="Calibri" pitchFamily="34" charset="0"/>
              <a:buChar char="•"/>
            </a:pPr>
            <a:r>
              <a:rPr lang="en-US" sz="2000" dirty="0"/>
              <a:t>Miscellaneous Incidents</a:t>
            </a:r>
          </a:p>
          <a:p>
            <a:pPr lvl="1">
              <a:spcBef>
                <a:spcPts val="600"/>
              </a:spcBef>
            </a:pPr>
            <a:r>
              <a:rPr lang="en-US" sz="1600" dirty="0"/>
              <a:t>Fire/Smoke Over Roadway</a:t>
            </a:r>
          </a:p>
          <a:p>
            <a:pPr lvl="1">
              <a:spcBef>
                <a:spcPts val="600"/>
              </a:spcBef>
            </a:pPr>
            <a:r>
              <a:rPr lang="en-US" sz="1600" dirty="0"/>
              <a:t>Maintenance/Work Zone Incidents</a:t>
            </a:r>
          </a:p>
          <a:p>
            <a:pPr lvl="1">
              <a:spcBef>
                <a:spcPts val="600"/>
              </a:spcBef>
            </a:pPr>
            <a:r>
              <a:rPr lang="en-US" sz="1600" dirty="0"/>
              <a:t>Severe Traffic Backups (3 miles or more)</a:t>
            </a:r>
          </a:p>
          <a:p>
            <a:pPr>
              <a:spcBef>
                <a:spcPts val="600"/>
              </a:spcBef>
              <a:buFont typeface="Calibri" pitchFamily="34" charset="0"/>
              <a:buChar char="•"/>
            </a:pPr>
            <a:r>
              <a:rPr lang="en-US" sz="2000" dirty="0"/>
              <a:t>Responding to Incidents Caused by Weather Impacts</a:t>
            </a:r>
          </a:p>
          <a:p>
            <a:pPr lvl="1">
              <a:spcBef>
                <a:spcPts val="600"/>
              </a:spcBef>
            </a:pPr>
            <a:r>
              <a:rPr lang="en-US" sz="1600" dirty="0"/>
              <a:t>Flooding</a:t>
            </a:r>
          </a:p>
          <a:p>
            <a:pPr lvl="2">
              <a:spcBef>
                <a:spcPts val="600"/>
              </a:spcBef>
              <a:buFont typeface="Symbol" pitchFamily="18" charset="2"/>
              <a:buChar char="-"/>
            </a:pPr>
            <a:r>
              <a:rPr lang="en-US" sz="1600" dirty="0"/>
              <a:t>Bridge Issue, Roadway Collapse or Washout, Water Over Roadway</a:t>
            </a:r>
          </a:p>
          <a:p>
            <a:pPr lvl="1">
              <a:spcBef>
                <a:spcPts val="600"/>
              </a:spcBef>
            </a:pPr>
            <a:r>
              <a:rPr lang="en-US" sz="1600" dirty="0"/>
              <a:t>Tornado, Straight-line Wind Damage</a:t>
            </a:r>
          </a:p>
          <a:p>
            <a:pPr>
              <a:spcBef>
                <a:spcPts val="600"/>
              </a:spcBef>
              <a:buFont typeface="Calibri" pitchFamily="34" charset="0"/>
              <a:buChar char="•"/>
            </a:pPr>
            <a:r>
              <a:rPr lang="en-US" sz="2000" dirty="0"/>
              <a:t>Roadway Damage/Incident</a:t>
            </a:r>
          </a:p>
          <a:p>
            <a:pPr lvl="1">
              <a:spcBef>
                <a:spcPts val="600"/>
              </a:spcBef>
            </a:pPr>
            <a:r>
              <a:rPr lang="en-US" sz="1600" dirty="0"/>
              <a:t>Crash</a:t>
            </a:r>
          </a:p>
          <a:p>
            <a:pPr lvl="1">
              <a:spcBef>
                <a:spcPts val="600"/>
              </a:spcBef>
            </a:pPr>
            <a:r>
              <a:rPr lang="en-US" sz="1600" dirty="0"/>
              <a:t>Culvert Failure</a:t>
            </a:r>
          </a:p>
          <a:p>
            <a:pPr lvl="1">
              <a:spcBef>
                <a:spcPts val="600"/>
              </a:spcBef>
            </a:pPr>
            <a:r>
              <a:rPr lang="en-US" sz="1600" dirty="0"/>
              <a:t>Pavement Buckling/Pavement Failure</a:t>
            </a:r>
          </a:p>
          <a:p>
            <a:pPr>
              <a:spcBef>
                <a:spcPts val="600"/>
              </a:spcBef>
              <a:buFont typeface="Calibri" pitchFamily="34" charset="0"/>
              <a:buChar char="•"/>
            </a:pPr>
            <a:r>
              <a:rPr lang="en-US" sz="2000" dirty="0"/>
              <a:t>Type I Signs</a:t>
            </a:r>
          </a:p>
          <a:p>
            <a:pPr lvl="1">
              <a:spcBef>
                <a:spcPts val="600"/>
              </a:spcBef>
            </a:pPr>
            <a:r>
              <a:rPr lang="en-US" sz="1600" dirty="0"/>
              <a:t>Guide Sign (Big Green) Specific Information Sign (SIS) – Knockdown or Damage</a:t>
            </a:r>
          </a:p>
          <a:p>
            <a:pPr lvl="1"/>
            <a:endParaRPr lang="en-US" sz="2000" dirty="0"/>
          </a:p>
          <a:p>
            <a:pPr lvl="1"/>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8534400" cy="4953000"/>
          </a:xfrm>
        </p:spPr>
        <p:txBody>
          <a:bodyPr>
            <a:normAutofit/>
          </a:bodyPr>
          <a:lstStyle/>
          <a:p>
            <a:pPr marL="0" indent="-457200">
              <a:spcBef>
                <a:spcPts val="600"/>
              </a:spcBef>
              <a:spcAft>
                <a:spcPts val="600"/>
              </a:spcAft>
              <a:buNone/>
            </a:pPr>
            <a:r>
              <a:rPr lang="en-US" sz="2400" u="sng" dirty="0"/>
              <a:t>Detour</a:t>
            </a:r>
          </a:p>
          <a:p>
            <a:pPr marL="340614" indent="-283464">
              <a:spcBef>
                <a:spcPts val="600"/>
              </a:spcBef>
              <a:spcAft>
                <a:spcPts val="600"/>
              </a:spcAft>
              <a:buFont typeface="Calibri" pitchFamily="34" charset="0"/>
              <a:buChar char="•"/>
            </a:pPr>
            <a:r>
              <a:rPr lang="en-US" sz="2000" dirty="0"/>
              <a:t>Possible long term detour may be needed if temporary repairs can’t be made or damage is too severe</a:t>
            </a:r>
          </a:p>
          <a:p>
            <a:pPr marL="340614" indent="-283464">
              <a:spcBef>
                <a:spcPts val="600"/>
              </a:spcBef>
              <a:spcAft>
                <a:spcPts val="600"/>
              </a:spcAft>
              <a:buFont typeface="Calibri" pitchFamily="34" charset="0"/>
              <a:buChar char="•"/>
            </a:pPr>
            <a:r>
              <a:rPr lang="en-US" sz="2000" dirty="0"/>
              <a:t>Review, set up and travel detour route, if necessary, to accommodate traffic</a:t>
            </a:r>
          </a:p>
          <a:p>
            <a:pPr marL="740664" lvl="1" indent="-283464">
              <a:spcBef>
                <a:spcPts val="600"/>
              </a:spcBef>
              <a:spcAft>
                <a:spcPts val="600"/>
              </a:spcAft>
            </a:pPr>
            <a:r>
              <a:rPr lang="en-US" sz="1800" dirty="0"/>
              <a:t>Emergency alternate route guides may be invoked</a:t>
            </a:r>
          </a:p>
        </p:txBody>
      </p:sp>
      <p:sp>
        <p:nvSpPr>
          <p:cNvPr id="6" name="Title 1"/>
          <p:cNvSpPr>
            <a:spLocks noGrp="1"/>
          </p:cNvSpPr>
          <p:nvPr>
            <p:ph type="title"/>
          </p:nvPr>
        </p:nvSpPr>
        <p:spPr>
          <a:xfrm>
            <a:off x="304800" y="152400"/>
            <a:ext cx="8610600" cy="533400"/>
          </a:xfrm>
        </p:spPr>
        <p:txBody>
          <a:bodyPr>
            <a:noAutofit/>
          </a:bodyPr>
          <a:lstStyle/>
          <a:p>
            <a:r>
              <a:rPr lang="en-US" dirty="0"/>
              <a:t>RIMC Scenario Matrix: Bridge Issue</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533400"/>
          </a:xfrm>
        </p:spPr>
        <p:txBody>
          <a:bodyPr/>
          <a:lstStyle/>
          <a:p>
            <a:r>
              <a:rPr lang="en-US" dirty="0"/>
              <a:t>RIMC Incident Scenario: Bridge Issue</a:t>
            </a:r>
          </a:p>
        </p:txBody>
      </p:sp>
      <p:pic>
        <p:nvPicPr>
          <p:cNvPr id="6" name="Content Placeholder 5" descr="49-21294 Bridge Strike _2.jpg"/>
          <p:cNvPicPr>
            <a:picLocks noGrp="1" noChangeAspect="1"/>
          </p:cNvPicPr>
          <p:nvPr>
            <p:ph idx="1"/>
          </p:nvPr>
        </p:nvPicPr>
        <p:blipFill>
          <a:blip r:embed="rId3" cstate="print"/>
          <a:stretch>
            <a:fillRect/>
          </a:stretch>
        </p:blipFill>
        <p:spPr>
          <a:xfrm>
            <a:off x="457200" y="2820074"/>
            <a:ext cx="8229600" cy="2894926"/>
          </a:xfrm>
        </p:spPr>
      </p:pic>
      <p:sp>
        <p:nvSpPr>
          <p:cNvPr id="5" name="TextBox 4"/>
          <p:cNvSpPr txBox="1"/>
          <p:nvPr/>
        </p:nvSpPr>
        <p:spPr>
          <a:xfrm>
            <a:off x="228600" y="1143000"/>
            <a:ext cx="8229600" cy="1384995"/>
          </a:xfrm>
          <a:prstGeom prst="rect">
            <a:avLst/>
          </a:prstGeom>
          <a:noFill/>
        </p:spPr>
        <p:txBody>
          <a:bodyPr wrap="square" rtlCol="0">
            <a:spAutoFit/>
          </a:bodyPr>
          <a:lstStyle/>
          <a:p>
            <a:pPr marL="347472" indent="-347472">
              <a:spcBef>
                <a:spcPts val="600"/>
              </a:spcBef>
              <a:spcAft>
                <a:spcPts val="600"/>
              </a:spcAft>
              <a:buClr>
                <a:srgbClr val="C00000"/>
              </a:buClr>
            </a:pPr>
            <a:r>
              <a:rPr lang="en-US" sz="2400" i="1" u="sng" dirty="0"/>
              <a:t>Respond/Coordinate</a:t>
            </a:r>
          </a:p>
          <a:p>
            <a:pPr marL="340614" indent="-283464">
              <a:spcBef>
                <a:spcPts val="600"/>
              </a:spcBef>
              <a:spcAft>
                <a:spcPts val="600"/>
              </a:spcAft>
              <a:buClr>
                <a:srgbClr val="C00000"/>
              </a:buClr>
              <a:buFont typeface="Calibri" pitchFamily="34" charset="0"/>
              <a:buChar char="•"/>
            </a:pPr>
            <a:r>
              <a:rPr lang="en-US" sz="2000" dirty="0"/>
              <a:t>What steps will be involved in responding to this incident?</a:t>
            </a:r>
          </a:p>
          <a:p>
            <a:pPr marL="340614" indent="-283464">
              <a:spcBef>
                <a:spcPts val="600"/>
              </a:spcBef>
              <a:spcAft>
                <a:spcPts val="600"/>
              </a:spcAft>
              <a:buClr>
                <a:srgbClr val="C00000"/>
              </a:buClr>
              <a:buFont typeface="Calibri" pitchFamily="34" charset="0"/>
              <a:buChar char="•"/>
            </a:pPr>
            <a:r>
              <a:rPr lang="en-US" sz="2000" dirty="0"/>
              <a:t>What are coordination considerations for this incident?</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49-21294 Bridge Strike_1.jpg"/>
          <p:cNvPicPr>
            <a:picLocks noGrp="1" noChangeAspect="1"/>
          </p:cNvPicPr>
          <p:nvPr>
            <p:ph sz="half" idx="2"/>
          </p:nvPr>
        </p:nvPicPr>
        <p:blipFill>
          <a:blip r:embed="rId3" cstate="print"/>
          <a:stretch>
            <a:fillRect/>
          </a:stretch>
        </p:blipFill>
        <p:spPr>
          <a:xfrm>
            <a:off x="5029200" y="1600200"/>
            <a:ext cx="3921932" cy="2947356"/>
          </a:xfrm>
        </p:spPr>
      </p:pic>
      <p:sp>
        <p:nvSpPr>
          <p:cNvPr id="8" name="TextBox 7"/>
          <p:cNvSpPr txBox="1"/>
          <p:nvPr/>
        </p:nvSpPr>
        <p:spPr>
          <a:xfrm>
            <a:off x="228600" y="1135826"/>
            <a:ext cx="5105400" cy="4508927"/>
          </a:xfrm>
          <a:prstGeom prst="rect">
            <a:avLst/>
          </a:prstGeom>
          <a:noFill/>
        </p:spPr>
        <p:txBody>
          <a:bodyPr wrap="square" rtlCol="0">
            <a:spAutoFit/>
          </a:bodyPr>
          <a:lstStyle/>
          <a:p>
            <a:pPr marL="347472" indent="-347472">
              <a:spcBef>
                <a:spcPts val="600"/>
              </a:spcBef>
              <a:spcAft>
                <a:spcPts val="600"/>
              </a:spcAft>
              <a:buClr>
                <a:srgbClr val="C00000"/>
              </a:buClr>
            </a:pPr>
            <a:r>
              <a:rPr lang="en-US" sz="2400" i="1" u="sng" dirty="0"/>
              <a:t>Respond/Coordinate</a:t>
            </a:r>
          </a:p>
          <a:p>
            <a:pPr marL="340614" indent="-283464">
              <a:spcBef>
                <a:spcPts val="600"/>
              </a:spcBef>
              <a:spcAft>
                <a:spcPts val="600"/>
              </a:spcAft>
              <a:buClr>
                <a:srgbClr val="C00000"/>
              </a:buClr>
              <a:buFont typeface="Calibri" pitchFamily="34" charset="0"/>
              <a:buChar char="•"/>
            </a:pPr>
            <a:r>
              <a:rPr lang="en-US" sz="2000" dirty="0"/>
              <a:t> Field response will be required</a:t>
            </a:r>
          </a:p>
          <a:p>
            <a:pPr marL="340614" indent="-283464">
              <a:spcBef>
                <a:spcPts val="600"/>
              </a:spcBef>
              <a:spcAft>
                <a:spcPts val="600"/>
              </a:spcAft>
              <a:buClr>
                <a:srgbClr val="C00000"/>
              </a:buClr>
              <a:buFont typeface="Calibri" pitchFamily="34" charset="0"/>
              <a:buChar char="•"/>
            </a:pPr>
            <a:r>
              <a:rPr lang="en-US" sz="2000" dirty="0"/>
              <a:t> Coordinate and set up lane closure</a:t>
            </a:r>
          </a:p>
          <a:p>
            <a:pPr marL="340614" indent="-283464">
              <a:spcBef>
                <a:spcPts val="600"/>
              </a:spcBef>
              <a:spcAft>
                <a:spcPts val="600"/>
              </a:spcAft>
              <a:buClr>
                <a:srgbClr val="C00000"/>
              </a:buClr>
              <a:buFont typeface="Calibri" pitchFamily="34" charset="0"/>
              <a:buChar char="•"/>
            </a:pPr>
            <a:r>
              <a:rPr lang="en-US" sz="2000" dirty="0"/>
              <a:t> Coordinate with county highway department:</a:t>
            </a:r>
          </a:p>
          <a:p>
            <a:pPr marL="740664" lvl="2" indent="-283464">
              <a:spcBef>
                <a:spcPts val="600"/>
              </a:spcBef>
              <a:spcAft>
                <a:spcPts val="600"/>
              </a:spcAft>
              <a:buClr>
                <a:schemeClr val="tx2">
                  <a:lumMod val="75000"/>
                </a:schemeClr>
              </a:buClr>
              <a:buFont typeface="Wingdings" pitchFamily="2" charset="2"/>
              <a:buChar char="§"/>
            </a:pPr>
            <a:r>
              <a:rPr lang="en-US" dirty="0"/>
              <a:t>For traffic control strategies</a:t>
            </a:r>
          </a:p>
          <a:p>
            <a:pPr marL="740664" lvl="2" indent="-283464">
              <a:spcBef>
                <a:spcPts val="600"/>
              </a:spcBef>
              <a:spcAft>
                <a:spcPts val="600"/>
              </a:spcAft>
              <a:buClr>
                <a:schemeClr val="tx2">
                  <a:lumMod val="75000"/>
                </a:schemeClr>
              </a:buClr>
              <a:buFont typeface="Wingdings" pitchFamily="2" charset="2"/>
              <a:buChar char="§"/>
            </a:pPr>
            <a:r>
              <a:rPr lang="en-US" dirty="0"/>
              <a:t>To relieve law enforcement from flagging duties if possible </a:t>
            </a:r>
          </a:p>
          <a:p>
            <a:pPr marL="340614" indent="-283464">
              <a:spcBef>
                <a:spcPts val="600"/>
              </a:spcBef>
              <a:spcAft>
                <a:spcPts val="600"/>
              </a:spcAft>
              <a:buClr>
                <a:srgbClr val="C00000"/>
              </a:buClr>
              <a:buFont typeface="Calibri" pitchFamily="34" charset="0"/>
              <a:buChar char="•"/>
            </a:pPr>
            <a:r>
              <a:rPr lang="en-US" sz="2000" dirty="0"/>
              <a:t>Utilize DMS/PCMS and ramp gates if available and needed</a:t>
            </a:r>
          </a:p>
          <a:p>
            <a:pPr>
              <a:buFont typeface="Arial" pitchFamily="34" charset="0"/>
              <a:buChar char="•"/>
            </a:pPr>
            <a:endParaRPr lang="en-US" sz="2400" dirty="0"/>
          </a:p>
        </p:txBody>
      </p:sp>
      <p:sp>
        <p:nvSpPr>
          <p:cNvPr id="6" name="Title 1"/>
          <p:cNvSpPr>
            <a:spLocks noGrp="1"/>
          </p:cNvSpPr>
          <p:nvPr>
            <p:ph type="title"/>
          </p:nvPr>
        </p:nvSpPr>
        <p:spPr>
          <a:xfrm>
            <a:off x="304800" y="152400"/>
            <a:ext cx="8610600" cy="533400"/>
          </a:xfrm>
        </p:spPr>
        <p:txBody>
          <a:bodyPr>
            <a:noAutofit/>
          </a:bodyPr>
          <a:lstStyle/>
          <a:p>
            <a:r>
              <a:rPr lang="en-US" sz="3000" dirty="0"/>
              <a:t>RIMC Scenario Matrix: Bridge Issue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82000" cy="533400"/>
          </a:xfrm>
        </p:spPr>
        <p:txBody>
          <a:bodyPr/>
          <a:lstStyle/>
          <a:p>
            <a:r>
              <a:rPr lang="en-US" dirty="0"/>
              <a:t>RIMC Incident Scenario: Bridge Issue</a:t>
            </a:r>
            <a:endParaRPr lang="en-US" sz="3000" dirty="0"/>
          </a:p>
        </p:txBody>
      </p:sp>
      <p:sp>
        <p:nvSpPr>
          <p:cNvPr id="5" name="TextBox 4"/>
          <p:cNvSpPr txBox="1"/>
          <p:nvPr/>
        </p:nvSpPr>
        <p:spPr>
          <a:xfrm>
            <a:off x="228600" y="1082695"/>
            <a:ext cx="8382000" cy="1892826"/>
          </a:xfrm>
          <a:prstGeom prst="rect">
            <a:avLst/>
          </a:prstGeom>
          <a:noFill/>
        </p:spPr>
        <p:txBody>
          <a:bodyPr wrap="square" rtlCol="0">
            <a:spAutoFit/>
          </a:bodyPr>
          <a:lstStyle/>
          <a:p>
            <a:pPr marL="347472" indent="-347472">
              <a:spcBef>
                <a:spcPts val="600"/>
              </a:spcBef>
              <a:spcAft>
                <a:spcPts val="600"/>
              </a:spcAft>
              <a:buClr>
                <a:srgbClr val="C00000"/>
              </a:buClr>
            </a:pPr>
            <a:r>
              <a:rPr lang="en-US" sz="2400" i="1" u="sng" dirty="0"/>
              <a:t>Communicate</a:t>
            </a:r>
          </a:p>
          <a:p>
            <a:pPr marL="340614" lvl="1" indent="-283464">
              <a:spcBef>
                <a:spcPts val="600"/>
              </a:spcBef>
              <a:spcAft>
                <a:spcPts val="600"/>
              </a:spcAft>
              <a:buClr>
                <a:srgbClr val="C00000"/>
              </a:buClr>
              <a:buFont typeface="Calibri" pitchFamily="34" charset="0"/>
              <a:buChar char="•"/>
            </a:pPr>
            <a:r>
              <a:rPr lang="en-US" sz="2000" dirty="0"/>
              <a:t>Continual communication efforts shall be required throughout the incident</a:t>
            </a:r>
          </a:p>
          <a:p>
            <a:pPr marL="340614" indent="-283464">
              <a:spcBef>
                <a:spcPts val="600"/>
              </a:spcBef>
              <a:spcAft>
                <a:spcPts val="600"/>
              </a:spcAft>
              <a:buClr>
                <a:srgbClr val="C00000"/>
              </a:buClr>
              <a:buFont typeface="Calibri" pitchFamily="34" charset="0"/>
              <a:buChar char="•"/>
            </a:pPr>
            <a:r>
              <a:rPr lang="en-US" sz="2000" dirty="0"/>
              <a:t>RIMC communicating with:</a:t>
            </a:r>
          </a:p>
          <a:p>
            <a:endParaRPr lang="en-US" sz="2800" dirty="0"/>
          </a:p>
        </p:txBody>
      </p:sp>
      <p:graphicFrame>
        <p:nvGraphicFramePr>
          <p:cNvPr id="9" name="Content Placeholder 5"/>
          <p:cNvGraphicFramePr>
            <a:graphicFrameLocks noGrp="1"/>
          </p:cNvGraphicFramePr>
          <p:nvPr>
            <p:ph idx="1"/>
          </p:nvPr>
        </p:nvGraphicFramePr>
        <p:xfrm>
          <a:off x="1295400" y="2133600"/>
          <a:ext cx="6781800" cy="3840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en-US" sz="3000" dirty="0"/>
              <a:t>RIMC Scenario Matrix: Bridge Issue</a:t>
            </a:r>
          </a:p>
        </p:txBody>
      </p:sp>
      <p:sp>
        <p:nvSpPr>
          <p:cNvPr id="7" name="Content Placeholder 6"/>
          <p:cNvSpPr>
            <a:spLocks noGrp="1"/>
          </p:cNvSpPr>
          <p:nvPr>
            <p:ph sz="half" idx="2"/>
          </p:nvPr>
        </p:nvSpPr>
        <p:spPr>
          <a:xfrm>
            <a:off x="381000" y="1143000"/>
            <a:ext cx="8458200" cy="5029200"/>
          </a:xfrm>
        </p:spPr>
        <p:txBody>
          <a:bodyPr/>
          <a:lstStyle/>
          <a:p>
            <a:pPr>
              <a:spcBef>
                <a:spcPts val="600"/>
              </a:spcBef>
              <a:buClr>
                <a:srgbClr val="C00000"/>
              </a:buClr>
              <a:buNone/>
            </a:pPr>
            <a:r>
              <a:rPr lang="en-US" sz="2400" i="1" u="sng" dirty="0"/>
              <a:t>Communicate</a:t>
            </a:r>
          </a:p>
          <a:p>
            <a:pPr marL="340614" indent="-283464">
              <a:spcBef>
                <a:spcPts val="600"/>
              </a:spcBef>
              <a:buClr>
                <a:srgbClr val="C00000"/>
              </a:buClr>
              <a:buFont typeface="Calibri" pitchFamily="34" charset="0"/>
              <a:buChar char="•"/>
            </a:pPr>
            <a:r>
              <a:rPr lang="en-US" sz="2000" dirty="0"/>
              <a:t>With the RDO if a Significant Incident Notification is warranted</a:t>
            </a:r>
          </a:p>
          <a:p>
            <a:pPr marL="340614" indent="-283464">
              <a:spcBef>
                <a:spcPts val="600"/>
              </a:spcBef>
              <a:buClr>
                <a:srgbClr val="C00000"/>
              </a:buClr>
              <a:buFont typeface="Calibri" pitchFamily="34" charset="0"/>
              <a:buChar char="•"/>
            </a:pPr>
            <a:r>
              <a:rPr lang="en-US" sz="2000" dirty="0"/>
              <a:t>Provide frequent and timely situational awareness updates to TMC as scene changes</a:t>
            </a:r>
          </a:p>
          <a:p>
            <a:pPr marL="740664" lvl="1" indent="-283464">
              <a:spcBef>
                <a:spcPts val="600"/>
              </a:spcBef>
              <a:buClr>
                <a:schemeClr val="accent1">
                  <a:lumMod val="50000"/>
                </a:schemeClr>
              </a:buClr>
              <a:buFont typeface="Wingdings" pitchFamily="2" charset="2"/>
              <a:buChar char="§"/>
            </a:pPr>
            <a:r>
              <a:rPr lang="en-US" sz="1800" dirty="0"/>
              <a:t>Provide updates and confirm accuracy with TMC for 511, TIA and floodgate information </a:t>
            </a:r>
          </a:p>
          <a:p>
            <a:pPr marL="340614" indent="-283464">
              <a:spcBef>
                <a:spcPts val="600"/>
              </a:spcBef>
              <a:buClr>
                <a:srgbClr val="C00000"/>
              </a:buClr>
              <a:buFont typeface="Calibri" pitchFamily="34" charset="0"/>
              <a:buChar char="•"/>
            </a:pPr>
            <a:r>
              <a:rPr lang="en-US" sz="2000" dirty="0"/>
              <a:t>With Bridge Engineer/Inspector</a:t>
            </a:r>
          </a:p>
          <a:p>
            <a:pPr marL="740664" lvl="1" indent="-283464">
              <a:spcBef>
                <a:spcPts val="600"/>
              </a:spcBef>
              <a:buClr>
                <a:schemeClr val="accent1">
                  <a:lumMod val="50000"/>
                </a:schemeClr>
              </a:buClr>
              <a:buFont typeface="Wingdings" pitchFamily="2" charset="2"/>
              <a:buChar char="§"/>
            </a:pPr>
            <a:r>
              <a:rPr lang="en-US" sz="1800" dirty="0"/>
              <a:t>Advise on closure of bridge and/or adjacent roadways</a:t>
            </a:r>
          </a:p>
          <a:p>
            <a:pPr marL="740664" lvl="1" indent="-283464">
              <a:spcBef>
                <a:spcPts val="600"/>
              </a:spcBef>
              <a:buClr>
                <a:schemeClr val="accent1">
                  <a:lumMod val="50000"/>
                </a:schemeClr>
              </a:buClr>
              <a:buFont typeface="Wingdings" pitchFamily="2" charset="2"/>
              <a:buChar char="§"/>
            </a:pPr>
            <a:r>
              <a:rPr lang="en-US" sz="1800" dirty="0"/>
              <a:t>Consult on reopening bridge/roadway</a:t>
            </a:r>
          </a:p>
          <a:p>
            <a:pPr marL="340614" indent="-283464">
              <a:spcBef>
                <a:spcPts val="600"/>
              </a:spcBef>
              <a:buClr>
                <a:srgbClr val="C00000"/>
              </a:buClr>
              <a:buFont typeface="Calibri" pitchFamily="34" charset="0"/>
              <a:buChar char="•"/>
            </a:pPr>
            <a:r>
              <a:rPr lang="en-US" sz="2000" dirty="0"/>
              <a:t>In the event of a bridge structure emergency requiring central office notification or involvement</a:t>
            </a:r>
          </a:p>
          <a:p>
            <a:pPr lvl="1">
              <a:spcBef>
                <a:spcPts val="600"/>
              </a:spcBef>
              <a:buClr>
                <a:schemeClr val="accent1">
                  <a:lumMod val="50000"/>
                </a:schemeClr>
              </a:buClr>
              <a:buFont typeface="Wingdings" pitchFamily="2" charset="2"/>
              <a:buChar char="§"/>
            </a:pPr>
            <a:r>
              <a:rPr lang="en-US" sz="1800" dirty="0"/>
              <a:t>Structure expert on-call: (608) 206-1280</a:t>
            </a:r>
          </a:p>
          <a:p>
            <a:pPr lvl="1">
              <a:spcBef>
                <a:spcPts val="600"/>
              </a:spcBef>
              <a:buClr>
                <a:schemeClr val="accent1">
                  <a:lumMod val="50000"/>
                </a:schemeClr>
              </a:buClr>
              <a:buFont typeface="Wingdings" pitchFamily="2" charset="2"/>
              <a:buChar char="§"/>
            </a:pPr>
            <a:r>
              <a:rPr lang="en-US" sz="1800" u="sng" dirty="0">
                <a:hlinkClick r:id="rId3"/>
              </a:rPr>
              <a:t>http://dotnet/dtsd/emergency/index.htm</a:t>
            </a:r>
            <a:endParaRPr lang="en-US" sz="1800" u="sng" dirty="0"/>
          </a:p>
          <a:p>
            <a:pPr lvl="1"/>
            <a:endParaRPr lang="en-US" dirty="0"/>
          </a:p>
        </p:txBody>
      </p:sp>
    </p:spTree>
  </p:cSld>
  <p:clrMapOvr>
    <a:masterClrMapping/>
  </p:clrMapOvr>
  <p:transition spd="slow">
    <p:wheel spokes="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82000" cy="533400"/>
          </a:xfrm>
        </p:spPr>
        <p:txBody>
          <a:bodyPr/>
          <a:lstStyle/>
          <a:p>
            <a:r>
              <a:rPr lang="en-US" dirty="0"/>
              <a:t>WisDOT Bridge Structure Emergency</a:t>
            </a:r>
          </a:p>
        </p:txBody>
      </p:sp>
      <p:sp>
        <p:nvSpPr>
          <p:cNvPr id="3" name="Content Placeholder 2"/>
          <p:cNvSpPr>
            <a:spLocks noGrp="1"/>
          </p:cNvSpPr>
          <p:nvPr>
            <p:ph idx="1"/>
          </p:nvPr>
        </p:nvSpPr>
        <p:spPr>
          <a:xfrm>
            <a:off x="457200" y="838200"/>
            <a:ext cx="8229600" cy="5486400"/>
          </a:xfrm>
        </p:spPr>
        <p:txBody>
          <a:bodyPr>
            <a:normAutofit/>
          </a:bodyPr>
          <a:lstStyle/>
          <a:p>
            <a:pPr marL="340614" lvl="0" indent="-283464">
              <a:spcBef>
                <a:spcPts val="600"/>
              </a:spcBef>
              <a:spcAft>
                <a:spcPts val="600"/>
              </a:spcAft>
              <a:buFont typeface="Calibri" pitchFamily="34" charset="0"/>
              <a:buChar char="•"/>
            </a:pPr>
            <a:r>
              <a:rPr lang="en-US" sz="2000" dirty="0"/>
              <a:t>Currently there is no statewide policy on bridge structure emergencies</a:t>
            </a:r>
          </a:p>
          <a:p>
            <a:pPr marL="340614" lvl="0" indent="-283464">
              <a:spcBef>
                <a:spcPts val="600"/>
              </a:spcBef>
              <a:spcAft>
                <a:spcPts val="600"/>
              </a:spcAft>
              <a:buFont typeface="Calibri" pitchFamily="34" charset="0"/>
              <a:buChar char="•"/>
            </a:pPr>
            <a:r>
              <a:rPr lang="en-US" sz="2000" dirty="0"/>
              <a:t>RIMCS should contact their RDO </a:t>
            </a:r>
          </a:p>
          <a:p>
            <a:pPr marL="340614" lvl="0" indent="-283464">
              <a:spcBef>
                <a:spcPts val="600"/>
              </a:spcBef>
              <a:spcAft>
                <a:spcPts val="600"/>
              </a:spcAft>
              <a:buFont typeface="Calibri" pitchFamily="34" charset="0"/>
              <a:buChar char="•"/>
            </a:pPr>
            <a:r>
              <a:rPr lang="en-US" sz="2000" dirty="0"/>
              <a:t>RIMCs should contact Bureau Of Structures (BOS) follow on bridge hits Reminder:</a:t>
            </a:r>
          </a:p>
          <a:p>
            <a:pPr marL="340614" lvl="0" indent="-283464">
              <a:spcBef>
                <a:spcPts val="600"/>
              </a:spcBef>
              <a:spcAft>
                <a:spcPts val="600"/>
              </a:spcAft>
              <a:buFont typeface="Calibri" pitchFamily="34" charset="0"/>
              <a:buChar char="•"/>
            </a:pPr>
            <a:r>
              <a:rPr lang="en-US" sz="2000" dirty="0"/>
              <a:t>A Structure Expert from central office is on-call 24/7 and available to answer questions related to bridge structure emergencies:</a:t>
            </a:r>
          </a:p>
          <a:p>
            <a:pPr lvl="1">
              <a:spcBef>
                <a:spcPts val="600"/>
              </a:spcBef>
            </a:pPr>
            <a:r>
              <a:rPr lang="en-US" sz="1800" dirty="0"/>
              <a:t>Structure Expert on-call: (608) 206-1280</a:t>
            </a:r>
          </a:p>
          <a:p>
            <a:pPr lvl="1">
              <a:spcBef>
                <a:spcPts val="600"/>
              </a:spcBef>
            </a:pPr>
            <a:r>
              <a:rPr lang="en-US" sz="1800" u="sng" dirty="0">
                <a:hlinkClick r:id="rId3"/>
              </a:rPr>
              <a:t>http://dotnet/dtsd/emergency/index.htm</a:t>
            </a:r>
            <a:r>
              <a:rPr lang="en-US" sz="1800" u="sng" dirty="0"/>
              <a:t> </a:t>
            </a:r>
            <a:endParaRPr lang="en-US" sz="1800" dirty="0"/>
          </a:p>
          <a:p>
            <a:pPr marL="340614" indent="-283464">
              <a:spcBef>
                <a:spcPts val="600"/>
              </a:spcBef>
              <a:spcAft>
                <a:spcPts val="600"/>
              </a:spcAft>
              <a:buFont typeface="Calibri" pitchFamily="34" charset="0"/>
              <a:buChar char="•"/>
            </a:pPr>
            <a:r>
              <a:rPr lang="en-US" sz="2000" dirty="0"/>
              <a:t>The Structure Expert does not respond to the scene when a bridge strike occurs</a:t>
            </a:r>
          </a:p>
          <a:p>
            <a:pPr marL="340614" indent="-283464">
              <a:spcBef>
                <a:spcPts val="600"/>
              </a:spcBef>
              <a:spcAft>
                <a:spcPts val="600"/>
              </a:spcAft>
              <a:buFont typeface="Calibri" pitchFamily="34" charset="0"/>
              <a:buChar char="•"/>
            </a:pPr>
            <a:r>
              <a:rPr lang="en-US" sz="2000" dirty="0"/>
              <a:t>When a bridge hit occurs and is reported to the TMC, the TMC sends an email to: </a:t>
            </a:r>
            <a:r>
              <a:rPr lang="en-US" sz="2000" dirty="0">
                <a:solidFill>
                  <a:srgbClr val="3333FF"/>
                </a:solidFill>
              </a:rPr>
              <a:t>DOT DL BOS Bridge Hits</a:t>
            </a:r>
            <a:r>
              <a:rPr lang="en-US" sz="2000" dirty="0"/>
              <a:t>, where BOS staff is notified</a:t>
            </a:r>
          </a:p>
          <a:p>
            <a:pPr>
              <a:spcBef>
                <a:spcPts val="600"/>
              </a:spcBef>
              <a:buNone/>
            </a:pPr>
            <a:r>
              <a:rPr lang="en-US" dirty="0"/>
              <a:t> </a:t>
            </a:r>
          </a:p>
          <a:p>
            <a:pPr>
              <a:buNone/>
            </a:pPr>
            <a:endParaRPr lang="en-US" sz="2400" dirty="0"/>
          </a:p>
          <a:p>
            <a:endParaRPr lang="en-US" sz="2000" dirty="0"/>
          </a:p>
        </p:txBody>
      </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8438"/>
            <a:ext cx="8229600" cy="487362"/>
          </a:xfrm>
        </p:spPr>
        <p:txBody>
          <a:bodyPr/>
          <a:lstStyle/>
          <a:p>
            <a:r>
              <a:rPr lang="en-US" sz="3000" dirty="0"/>
              <a:t>RIMC Incident Scenario: Bridge Issue</a:t>
            </a:r>
          </a:p>
        </p:txBody>
      </p:sp>
      <p:pic>
        <p:nvPicPr>
          <p:cNvPr id="9" name="Picture 2"/>
          <p:cNvPicPr>
            <a:picLocks noGrp="1" noChangeAspect="1" noChangeArrowheads="1"/>
          </p:cNvPicPr>
          <p:nvPr>
            <p:ph sz="half" idx="1"/>
          </p:nvPr>
        </p:nvPicPr>
        <p:blipFill>
          <a:blip r:embed="rId3" cstate="print"/>
          <a:stretch>
            <a:fillRect/>
          </a:stretch>
        </p:blipFill>
        <p:spPr bwMode="auto">
          <a:xfrm>
            <a:off x="348153" y="2438400"/>
            <a:ext cx="4256694" cy="2974500"/>
          </a:xfrm>
          <a:prstGeom prst="rect">
            <a:avLst/>
          </a:prstGeom>
          <a:noFill/>
          <a:ln w="9525">
            <a:noFill/>
            <a:miter lim="800000"/>
            <a:headEnd/>
            <a:tailEnd/>
          </a:ln>
        </p:spPr>
      </p:pic>
      <p:pic>
        <p:nvPicPr>
          <p:cNvPr id="6" name="Picture 2"/>
          <p:cNvPicPr>
            <a:picLocks noGrp="1" noChangeAspect="1" noChangeArrowheads="1"/>
          </p:cNvPicPr>
          <p:nvPr>
            <p:ph sz="half" idx="2"/>
          </p:nvPr>
        </p:nvPicPr>
        <p:blipFill>
          <a:blip r:embed="rId4" cstate="print"/>
          <a:stretch>
            <a:fillRect/>
          </a:stretch>
        </p:blipFill>
        <p:spPr bwMode="auto">
          <a:xfrm>
            <a:off x="4648200" y="2383081"/>
            <a:ext cx="4038600" cy="3027119"/>
          </a:xfrm>
          <a:prstGeom prst="rect">
            <a:avLst/>
          </a:prstGeom>
          <a:noFill/>
          <a:ln w="9525">
            <a:noFill/>
            <a:miter lim="800000"/>
            <a:headEnd/>
            <a:tailEnd/>
          </a:ln>
        </p:spPr>
      </p:pic>
      <p:sp>
        <p:nvSpPr>
          <p:cNvPr id="8" name="TextBox 7"/>
          <p:cNvSpPr txBox="1"/>
          <p:nvPr/>
        </p:nvSpPr>
        <p:spPr>
          <a:xfrm>
            <a:off x="381000" y="914400"/>
            <a:ext cx="8382000" cy="1846659"/>
          </a:xfrm>
          <a:prstGeom prst="rect">
            <a:avLst/>
          </a:prstGeom>
          <a:noFill/>
        </p:spPr>
        <p:txBody>
          <a:bodyPr wrap="square" rtlCol="0">
            <a:spAutoFit/>
          </a:bodyPr>
          <a:lstStyle/>
          <a:p>
            <a:pPr marL="342900" indent="-342900">
              <a:spcBef>
                <a:spcPts val="600"/>
              </a:spcBef>
              <a:spcAft>
                <a:spcPts val="600"/>
              </a:spcAft>
              <a:buClr>
                <a:srgbClr val="C00000"/>
              </a:buClr>
            </a:pPr>
            <a:r>
              <a:rPr lang="en-US" sz="2400" i="1" u="sng" dirty="0"/>
              <a:t>Document</a:t>
            </a:r>
          </a:p>
          <a:p>
            <a:pPr marL="340614" indent="-283464">
              <a:spcBef>
                <a:spcPts val="600"/>
              </a:spcBef>
              <a:spcAft>
                <a:spcPts val="600"/>
              </a:spcAft>
              <a:buClr>
                <a:srgbClr val="C00000"/>
              </a:buClr>
              <a:buFont typeface="Calibri" pitchFamily="34" charset="0"/>
              <a:buChar char="•"/>
            </a:pPr>
            <a:r>
              <a:rPr lang="en-US" sz="2000" dirty="0"/>
              <a:t>What type of information should the RIMC be documenting?</a:t>
            </a:r>
          </a:p>
          <a:p>
            <a:pPr marL="340614" indent="-283464">
              <a:spcBef>
                <a:spcPts val="600"/>
              </a:spcBef>
              <a:spcAft>
                <a:spcPts val="600"/>
              </a:spcAft>
              <a:buClr>
                <a:srgbClr val="C00000"/>
              </a:buClr>
              <a:buFont typeface="Calibri" pitchFamily="34" charset="0"/>
              <a:buChar char="•"/>
            </a:pPr>
            <a:r>
              <a:rPr lang="en-US" sz="2000" dirty="0"/>
              <a:t>Where can the RIMC obtain information for documenting?</a:t>
            </a:r>
          </a:p>
          <a:p>
            <a:pPr>
              <a:spcBef>
                <a:spcPts val="600"/>
              </a:spcBef>
              <a:spcAft>
                <a:spcPts val="600"/>
              </a:spcAft>
            </a:pPr>
            <a:endParaRPr lang="en-US" sz="2000" dirty="0"/>
          </a:p>
        </p:txBody>
      </p:sp>
    </p:spTree>
  </p:cSld>
  <p:clrMapOvr>
    <a:masterClrMapping/>
  </p:clrMapOvr>
  <p:transition spd="slow">
    <p:wheel spokes="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533400"/>
          </a:xfrm>
        </p:spPr>
        <p:txBody>
          <a:bodyPr/>
          <a:lstStyle/>
          <a:p>
            <a:r>
              <a:rPr lang="en-US" dirty="0"/>
              <a:t>RIMC Scenario Matrix: Bridge Issue</a:t>
            </a:r>
          </a:p>
        </p:txBody>
      </p:sp>
      <p:sp>
        <p:nvSpPr>
          <p:cNvPr id="3" name="Content Placeholder 2"/>
          <p:cNvSpPr>
            <a:spLocks noGrp="1"/>
          </p:cNvSpPr>
          <p:nvPr>
            <p:ph idx="1"/>
          </p:nvPr>
        </p:nvSpPr>
        <p:spPr>
          <a:xfrm>
            <a:off x="228600" y="990600"/>
            <a:ext cx="8991600" cy="5410200"/>
          </a:xfrm>
        </p:spPr>
        <p:txBody>
          <a:bodyPr>
            <a:normAutofit/>
          </a:bodyPr>
          <a:lstStyle/>
          <a:p>
            <a:pPr>
              <a:spcBef>
                <a:spcPts val="600"/>
              </a:spcBef>
              <a:spcAft>
                <a:spcPts val="600"/>
              </a:spcAft>
              <a:buNone/>
            </a:pPr>
            <a:r>
              <a:rPr lang="en-US" sz="2400" i="1" u="sng" dirty="0"/>
              <a:t>Document</a:t>
            </a:r>
          </a:p>
          <a:p>
            <a:pPr marL="340614" indent="-283464">
              <a:spcBef>
                <a:spcPts val="600"/>
              </a:spcBef>
              <a:spcAft>
                <a:spcPts val="600"/>
              </a:spcAft>
              <a:buFont typeface="Calibri" pitchFamily="34" charset="0"/>
              <a:buChar char="•"/>
            </a:pPr>
            <a:r>
              <a:rPr lang="en-US" sz="2000" dirty="0"/>
              <a:t>Maintain RIMC response log</a:t>
            </a:r>
          </a:p>
          <a:p>
            <a:pPr marL="340614" indent="-283464">
              <a:spcBef>
                <a:spcPts val="600"/>
              </a:spcBef>
              <a:spcAft>
                <a:spcPts val="600"/>
              </a:spcAft>
              <a:buFont typeface="Calibri" pitchFamily="34" charset="0"/>
              <a:buChar char="•"/>
            </a:pPr>
            <a:r>
              <a:rPr lang="en-US" sz="2000" dirty="0"/>
              <a:t>Take photos to document incident as it occurs to provide situational awareness, forward to RDO, Bridge Engineer and RCM if possible</a:t>
            </a:r>
          </a:p>
          <a:p>
            <a:pPr marL="340614" indent="-283464">
              <a:spcBef>
                <a:spcPts val="600"/>
              </a:spcBef>
              <a:spcAft>
                <a:spcPts val="600"/>
              </a:spcAft>
              <a:buFont typeface="Calibri" pitchFamily="34" charset="0"/>
              <a:buChar char="•"/>
            </a:pPr>
            <a:r>
              <a:rPr lang="en-US" sz="2000" dirty="0"/>
              <a:t>Obtain law enforcement CAD number from incident report to assist with repair reimbursement</a:t>
            </a:r>
          </a:p>
          <a:p>
            <a:pPr marL="740664" indent="-283464"/>
            <a:endParaRPr lang="en-US" sz="1800" dirty="0"/>
          </a:p>
          <a:p>
            <a:pPr marL="740664" indent="-283464">
              <a:buNone/>
            </a:pPr>
            <a:endParaRPr lang="en-US" sz="2000" dirty="0"/>
          </a:p>
        </p:txBody>
      </p:sp>
      <p:pic>
        <p:nvPicPr>
          <p:cNvPr id="10" name="Picture 2" descr="C:\Users\msccgc\AppData\Local\Microsoft\Windows\Temporary Internet Files\Content.IE5\4V1O56RL\MC900413596[1].wmf"/>
          <p:cNvPicPr>
            <a:picLocks noChangeAspect="1" noChangeArrowheads="1"/>
          </p:cNvPicPr>
          <p:nvPr/>
        </p:nvPicPr>
        <p:blipFill>
          <a:blip r:embed="rId3" cstate="print"/>
          <a:stretch>
            <a:fillRect/>
          </a:stretch>
        </p:blipFill>
        <p:spPr bwMode="auto">
          <a:xfrm>
            <a:off x="4572000" y="3249385"/>
            <a:ext cx="3276601" cy="2846615"/>
          </a:xfrm>
          <a:prstGeom prst="rect">
            <a:avLst/>
          </a:prstGeom>
          <a:noFill/>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chemeClr val="tx1"/>
                </a:solidFill>
              </a:rPr>
              <a:t>Incident Scenario 2</a:t>
            </a:r>
          </a:p>
        </p:txBody>
      </p:sp>
      <p:sp>
        <p:nvSpPr>
          <p:cNvPr id="5" name="Subtitle 4"/>
          <p:cNvSpPr>
            <a:spLocks noGrp="1"/>
          </p:cNvSpPr>
          <p:nvPr>
            <p:ph type="subTitle" idx="1"/>
          </p:nvPr>
        </p:nvSpPr>
        <p:spPr/>
        <p:txBody>
          <a:bodyPr/>
          <a:lstStyle/>
          <a:p>
            <a:r>
              <a:rPr lang="en-US" dirty="0">
                <a:solidFill>
                  <a:schemeClr val="tx2"/>
                </a:solidFill>
              </a:rPr>
              <a:t>Work Zone Incident</a:t>
            </a:r>
          </a:p>
        </p:txBody>
      </p:sp>
    </p:spTree>
  </p:cSld>
  <p:clrMapOvr>
    <a:masterClrMapping/>
  </p:clrMapOvr>
  <p:transition spd="slow">
    <p:wheel spokes="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563562"/>
          </a:xfrm>
        </p:spPr>
        <p:txBody>
          <a:bodyPr/>
          <a:lstStyle/>
          <a:p>
            <a:r>
              <a:rPr lang="en-US" sz="3000" dirty="0"/>
              <a:t>RIMC Incident Scenario: Work Zone Incident</a:t>
            </a:r>
          </a:p>
        </p:txBody>
      </p:sp>
      <p:sp>
        <p:nvSpPr>
          <p:cNvPr id="5" name="Content Placeholder 4"/>
          <p:cNvSpPr>
            <a:spLocks noGrp="1"/>
          </p:cNvSpPr>
          <p:nvPr>
            <p:ph sz="half" idx="1"/>
          </p:nvPr>
        </p:nvSpPr>
        <p:spPr>
          <a:xfrm>
            <a:off x="457200" y="2057400"/>
            <a:ext cx="4038600" cy="4038600"/>
          </a:xfrm>
          <a:ln>
            <a:noFill/>
          </a:ln>
        </p:spPr>
        <p:txBody>
          <a:bodyPr/>
          <a:lstStyle/>
          <a:p>
            <a:pPr>
              <a:spcBef>
                <a:spcPts val="0"/>
              </a:spcBef>
              <a:buNone/>
            </a:pPr>
            <a:r>
              <a:rPr lang="en-US" sz="2400" i="1" u="sng" dirty="0"/>
              <a:t>Evaluate/Assess</a:t>
            </a:r>
          </a:p>
          <a:p>
            <a:pPr>
              <a:spcBef>
                <a:spcPts val="0"/>
              </a:spcBef>
              <a:buNone/>
            </a:pPr>
            <a:endParaRPr lang="en-US" sz="2400" dirty="0"/>
          </a:p>
          <a:p>
            <a:pPr marL="340614" indent="-283464">
              <a:spcBef>
                <a:spcPts val="600"/>
              </a:spcBef>
              <a:spcAft>
                <a:spcPts val="600"/>
              </a:spcAft>
              <a:buClr>
                <a:srgbClr val="C00000"/>
              </a:buClr>
              <a:buFont typeface="Calibri" pitchFamily="34" charset="0"/>
              <a:buChar char="•"/>
            </a:pPr>
            <a:r>
              <a:rPr lang="en-US" sz="2000" dirty="0"/>
              <a:t>Initial call to TMC  </a:t>
            </a:r>
          </a:p>
          <a:p>
            <a:pPr>
              <a:spcBef>
                <a:spcPts val="0"/>
              </a:spcBef>
              <a:buNone/>
            </a:pPr>
            <a:endParaRPr lang="en-US" sz="2000" dirty="0"/>
          </a:p>
          <a:p>
            <a:pPr>
              <a:spcBef>
                <a:spcPts val="0"/>
              </a:spcBef>
              <a:buNone/>
            </a:pPr>
            <a:endParaRPr lang="en-US" sz="2000" dirty="0"/>
          </a:p>
          <a:p>
            <a:pPr lvl="2"/>
            <a:endParaRPr lang="en-US" sz="1200" dirty="0"/>
          </a:p>
          <a:p>
            <a:pPr>
              <a:buNone/>
            </a:pPr>
            <a:endParaRPr lang="en-US" sz="2400" dirty="0"/>
          </a:p>
          <a:p>
            <a:endParaRPr lang="en-US" sz="2800" dirty="0"/>
          </a:p>
          <a:p>
            <a:pPr>
              <a:buNone/>
            </a:pPr>
            <a:endParaRPr lang="en-US" sz="2800" dirty="0"/>
          </a:p>
          <a:p>
            <a:pPr>
              <a:buNone/>
            </a:pPr>
            <a:endParaRPr lang="en-US" sz="2400" dirty="0"/>
          </a:p>
          <a:p>
            <a:pPr>
              <a:buNone/>
            </a:pPr>
            <a:endParaRPr lang="en-US" sz="2400" dirty="0"/>
          </a:p>
          <a:p>
            <a:pPr>
              <a:buNone/>
            </a:pPr>
            <a:endParaRPr lang="en-US" sz="2800" dirty="0"/>
          </a:p>
        </p:txBody>
      </p:sp>
      <p:sp>
        <p:nvSpPr>
          <p:cNvPr id="6" name="Content Placeholder 5"/>
          <p:cNvSpPr>
            <a:spLocks noGrp="1"/>
          </p:cNvSpPr>
          <p:nvPr>
            <p:ph sz="half" idx="2"/>
          </p:nvPr>
        </p:nvSpPr>
        <p:spPr>
          <a:xfrm>
            <a:off x="4648200" y="2362200"/>
            <a:ext cx="4038600" cy="3810000"/>
          </a:xfrm>
          <a:ln>
            <a:noFill/>
          </a:ln>
        </p:spPr>
        <p:txBody>
          <a:bodyPr/>
          <a:lstStyle/>
          <a:p>
            <a:endParaRPr lang="en-US" sz="2400" dirty="0"/>
          </a:p>
          <a:p>
            <a:pPr marL="340614" indent="-283464">
              <a:spcBef>
                <a:spcPts val="600"/>
              </a:spcBef>
              <a:spcAft>
                <a:spcPts val="600"/>
              </a:spcAft>
              <a:buClr>
                <a:srgbClr val="C00000"/>
              </a:buClr>
              <a:buFont typeface="Calibri" pitchFamily="34" charset="0"/>
              <a:buChar char="•"/>
            </a:pPr>
            <a:r>
              <a:rPr lang="en-US" sz="2000" dirty="0"/>
              <a:t>Work Zone Incidents</a:t>
            </a:r>
          </a:p>
          <a:p>
            <a:pPr lvl="1">
              <a:spcBef>
                <a:spcPts val="600"/>
              </a:spcBef>
              <a:spcAft>
                <a:spcPts val="600"/>
              </a:spcAft>
              <a:buClr>
                <a:schemeClr val="accent1">
                  <a:lumMod val="50000"/>
                </a:schemeClr>
              </a:buClr>
              <a:buFont typeface="Wingdings" pitchFamily="2" charset="2"/>
              <a:buChar char="§"/>
            </a:pPr>
            <a:r>
              <a:rPr lang="en-US" sz="1800" dirty="0"/>
              <a:t>RIMC may/may not respond to the scene depending on incident scope and time of day</a:t>
            </a:r>
          </a:p>
          <a:p>
            <a:pPr lvl="2">
              <a:spcBef>
                <a:spcPts val="600"/>
              </a:spcBef>
              <a:spcAft>
                <a:spcPts val="600"/>
              </a:spcAft>
              <a:buClr>
                <a:schemeClr val="accent1">
                  <a:lumMod val="50000"/>
                </a:schemeClr>
              </a:buClr>
              <a:buFont typeface="Symbol" pitchFamily="18" charset="2"/>
              <a:buChar char="-"/>
            </a:pPr>
            <a:r>
              <a:rPr lang="en-US" sz="1800" dirty="0"/>
              <a:t>Work zone traffic control impacts to devices</a:t>
            </a:r>
          </a:p>
          <a:p>
            <a:pPr lvl="2">
              <a:spcBef>
                <a:spcPts val="600"/>
              </a:spcBef>
              <a:spcAft>
                <a:spcPts val="600"/>
              </a:spcAft>
              <a:buFont typeface="Symbol" pitchFamily="18" charset="2"/>
              <a:buChar char="-"/>
            </a:pPr>
            <a:r>
              <a:rPr lang="en-US" sz="1800" dirty="0"/>
              <a:t>Severe traffic backups</a:t>
            </a:r>
          </a:p>
          <a:p>
            <a:pPr lvl="2">
              <a:spcBef>
                <a:spcPts val="600"/>
              </a:spcBef>
              <a:spcAft>
                <a:spcPts val="600"/>
              </a:spcAft>
              <a:buFont typeface="Symbol" pitchFamily="18" charset="2"/>
              <a:buChar char="-"/>
            </a:pPr>
            <a:r>
              <a:rPr lang="en-US" sz="1800" dirty="0"/>
              <a:t>Crashes</a:t>
            </a:r>
          </a:p>
          <a:p>
            <a:pPr lvl="2">
              <a:spcBef>
                <a:spcPts val="600"/>
              </a:spcBef>
              <a:spcAft>
                <a:spcPts val="600"/>
              </a:spcAft>
              <a:buFont typeface="Symbol" pitchFamily="18" charset="2"/>
              <a:buChar char="-"/>
            </a:pPr>
            <a:r>
              <a:rPr lang="en-US" sz="1800" dirty="0"/>
              <a:t>Temporary roadways</a:t>
            </a:r>
          </a:p>
          <a:p>
            <a:pPr lvl="2">
              <a:buFont typeface="Symbol" pitchFamily="18" charset="2"/>
              <a:buChar char="-"/>
            </a:pPr>
            <a:endParaRPr lang="en-US" sz="1600" dirty="0"/>
          </a:p>
          <a:p>
            <a:pPr lvl="1"/>
            <a:endParaRPr lang="en-US" sz="2000" dirty="0"/>
          </a:p>
          <a:p>
            <a:pPr>
              <a:spcBef>
                <a:spcPts val="0"/>
              </a:spcBef>
            </a:pPr>
            <a:endParaRPr lang="en-US" sz="2000" dirty="0"/>
          </a:p>
          <a:p>
            <a:pPr lvl="1">
              <a:spcBef>
                <a:spcPts val="0"/>
              </a:spcBef>
            </a:pPr>
            <a:endParaRPr lang="en-US" sz="1800" dirty="0"/>
          </a:p>
          <a:p>
            <a:pPr lvl="2">
              <a:spcBef>
                <a:spcPts val="0"/>
              </a:spcBef>
              <a:buNone/>
            </a:pPr>
            <a:endParaRPr lang="en-US" sz="1600" dirty="0"/>
          </a:p>
          <a:p>
            <a:endParaRPr lang="en-US" dirty="0"/>
          </a:p>
        </p:txBody>
      </p:sp>
      <p:sp>
        <p:nvSpPr>
          <p:cNvPr id="9" name="Rectangle 8"/>
          <p:cNvSpPr/>
          <p:nvPr/>
        </p:nvSpPr>
        <p:spPr>
          <a:xfrm>
            <a:off x="228600" y="762001"/>
            <a:ext cx="8610600" cy="1200329"/>
          </a:xfrm>
          <a:prstGeom prst="rect">
            <a:avLst/>
          </a:prstGeom>
        </p:spPr>
        <p:txBody>
          <a:bodyPr wrap="square">
            <a:spAutoFit/>
          </a:bodyPr>
          <a:lstStyle/>
          <a:p>
            <a:pPr>
              <a:spcBef>
                <a:spcPts val="600"/>
              </a:spcBef>
              <a:buNone/>
            </a:pPr>
            <a:r>
              <a:rPr lang="en-US" sz="2400" dirty="0"/>
              <a:t>A vehicle crash in the northbound lanes of I-94 hit the temporary work zone</a:t>
            </a:r>
            <a:r>
              <a:rPr lang="en-US" sz="2400" dirty="0">
                <a:solidFill>
                  <a:srgbClr val="FF0000"/>
                </a:solidFill>
              </a:rPr>
              <a:t> </a:t>
            </a:r>
            <a:r>
              <a:rPr lang="en-US" sz="2400" dirty="0"/>
              <a:t>median barrier and moved it into the southbound lanes.  The temporary median barrier needs to be moved back into place.</a:t>
            </a:r>
          </a:p>
        </p:txBody>
      </p:sp>
      <p:pic>
        <p:nvPicPr>
          <p:cNvPr id="11" name="SINS 30-23982 Initial Call.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cstate="print"/>
          <a:stretch>
            <a:fillRect/>
          </a:stretch>
        </p:blipFill>
        <p:spPr>
          <a:xfrm>
            <a:off x="3870326" y="2362200"/>
            <a:ext cx="549274" cy="549274"/>
          </a:xfrm>
          <a:prstGeom prst="rect">
            <a:avLst/>
          </a:prstGeom>
        </p:spPr>
      </p:pic>
      <p:pic>
        <p:nvPicPr>
          <p:cNvPr id="10" name="Picture 9" descr="30-23982 Barrier 3.JPG"/>
          <p:cNvPicPr>
            <a:picLocks noChangeAspect="1"/>
          </p:cNvPicPr>
          <p:nvPr/>
        </p:nvPicPr>
        <p:blipFill>
          <a:blip r:embed="rId6" cstate="print"/>
          <a:stretch>
            <a:fillRect/>
          </a:stretch>
        </p:blipFill>
        <p:spPr>
          <a:xfrm>
            <a:off x="558800" y="3200400"/>
            <a:ext cx="3860800" cy="2895600"/>
          </a:xfrm>
          <a:prstGeom prst="rect">
            <a:avLst/>
          </a:prstGeom>
        </p:spPr>
      </p:pic>
    </p:spTree>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28"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Autofit/>
          </a:bodyPr>
          <a:lstStyle/>
          <a:p>
            <a:r>
              <a:rPr lang="en-US" sz="3000" dirty="0">
                <a:solidFill>
                  <a:schemeClr val="bg1"/>
                </a:solidFill>
              </a:rPr>
              <a:t>RIMC Response </a:t>
            </a:r>
            <a:r>
              <a:rPr lang="en-US" sz="3000" dirty="0"/>
              <a:t>Expectations</a:t>
            </a:r>
            <a:endParaRPr lang="en-US" sz="3000" i="1" dirty="0">
              <a:solidFill>
                <a:schemeClr val="bg1"/>
              </a:solidFill>
            </a:endParaRPr>
          </a:p>
        </p:txBody>
      </p:sp>
      <p:sp>
        <p:nvSpPr>
          <p:cNvPr id="4" name="Content Placeholder 3"/>
          <p:cNvSpPr>
            <a:spLocks noGrp="1"/>
          </p:cNvSpPr>
          <p:nvPr>
            <p:ph sz="half" idx="1"/>
          </p:nvPr>
        </p:nvSpPr>
        <p:spPr>
          <a:xfrm>
            <a:off x="457200" y="914400"/>
            <a:ext cx="4038600" cy="5211763"/>
          </a:xfrm>
        </p:spPr>
        <p:txBody>
          <a:bodyPr>
            <a:normAutofit/>
          </a:bodyPr>
          <a:lstStyle/>
          <a:p>
            <a:pPr>
              <a:spcBef>
                <a:spcPts val="600"/>
              </a:spcBef>
              <a:buNone/>
            </a:pPr>
            <a:r>
              <a:rPr lang="en-US" sz="2400" u="sng" dirty="0"/>
              <a:t>Evaluate/Assess</a:t>
            </a:r>
          </a:p>
          <a:p>
            <a:pPr>
              <a:spcBef>
                <a:spcPts val="600"/>
              </a:spcBef>
              <a:buClr>
                <a:srgbClr val="C00000"/>
              </a:buClr>
              <a:buFont typeface="Calibri" pitchFamily="34" charset="0"/>
              <a:buChar char="•"/>
            </a:pPr>
            <a:r>
              <a:rPr lang="en-US" sz="2000" dirty="0"/>
              <a:t>Impacts to infrastructure</a:t>
            </a:r>
          </a:p>
          <a:p>
            <a:pPr>
              <a:spcBef>
                <a:spcPts val="600"/>
              </a:spcBef>
              <a:buClr>
                <a:srgbClr val="C00000"/>
              </a:buClr>
              <a:buFont typeface="Calibri" pitchFamily="34" charset="0"/>
              <a:buChar char="•"/>
            </a:pPr>
            <a:r>
              <a:rPr lang="en-US" sz="2000" dirty="0"/>
              <a:t>Existing traffic control measures</a:t>
            </a:r>
          </a:p>
          <a:p>
            <a:pPr>
              <a:spcBef>
                <a:spcPts val="600"/>
              </a:spcBef>
              <a:buClr>
                <a:srgbClr val="C00000"/>
              </a:buClr>
              <a:buFont typeface="Calibri" pitchFamily="34" charset="0"/>
              <a:buChar char="•"/>
            </a:pPr>
            <a:r>
              <a:rPr lang="en-US" sz="2000" dirty="0"/>
              <a:t>Incident duration</a:t>
            </a:r>
          </a:p>
          <a:p>
            <a:pPr>
              <a:spcBef>
                <a:spcPts val="600"/>
              </a:spcBef>
              <a:buClr>
                <a:srgbClr val="C00000"/>
              </a:buClr>
              <a:buFont typeface="Calibri" pitchFamily="34" charset="0"/>
              <a:buChar char="•"/>
            </a:pPr>
            <a:r>
              <a:rPr lang="en-US" sz="2000" dirty="0"/>
              <a:t>Need for RDO notification - Significant Incident</a:t>
            </a:r>
          </a:p>
          <a:p>
            <a:pPr>
              <a:spcBef>
                <a:spcPts val="600"/>
              </a:spcBef>
              <a:buClr>
                <a:srgbClr val="C00000"/>
              </a:buClr>
              <a:buFont typeface="Calibri" pitchFamily="34" charset="0"/>
              <a:buChar char="•"/>
            </a:pPr>
            <a:r>
              <a:rPr lang="en-US" sz="2000" dirty="0"/>
              <a:t>Availability of county highway resources</a:t>
            </a:r>
          </a:p>
          <a:p>
            <a:pPr>
              <a:spcBef>
                <a:spcPts val="600"/>
              </a:spcBef>
              <a:buClr>
                <a:srgbClr val="C00000"/>
              </a:buClr>
              <a:buFont typeface="Calibri" pitchFamily="34" charset="0"/>
              <a:buChar char="•"/>
            </a:pPr>
            <a:r>
              <a:rPr lang="en-US" sz="2000" dirty="0"/>
              <a:t>Weather conditions</a:t>
            </a:r>
          </a:p>
          <a:p>
            <a:pPr>
              <a:buNone/>
            </a:pPr>
            <a:endParaRPr lang="en-US" sz="2400" dirty="0"/>
          </a:p>
          <a:p>
            <a:pPr lvl="1"/>
            <a:endParaRPr lang="en-US" sz="2000" dirty="0"/>
          </a:p>
          <a:p>
            <a:endParaRPr lang="en-US" dirty="0"/>
          </a:p>
          <a:p>
            <a:endParaRPr lang="en-US" dirty="0"/>
          </a:p>
        </p:txBody>
      </p:sp>
      <p:pic>
        <p:nvPicPr>
          <p:cNvPr id="6" name="Picture 5" descr="RoadBuckle.jpg"/>
          <p:cNvPicPr>
            <a:picLocks noChangeAspect="1"/>
          </p:cNvPicPr>
          <p:nvPr/>
        </p:nvPicPr>
        <p:blipFill>
          <a:blip r:embed="rId3" cstate="print"/>
          <a:stretch>
            <a:fillRect/>
          </a:stretch>
        </p:blipFill>
        <p:spPr>
          <a:xfrm>
            <a:off x="4800600" y="3581400"/>
            <a:ext cx="3701142" cy="2072640"/>
          </a:xfrm>
          <a:prstGeom prst="rect">
            <a:avLst/>
          </a:prstGeom>
        </p:spPr>
      </p:pic>
      <p:pic>
        <p:nvPicPr>
          <p:cNvPr id="7" name="Picture 6" descr="WaterOverRoadBluemound_2014.PNG"/>
          <p:cNvPicPr>
            <a:picLocks noChangeAspect="1"/>
          </p:cNvPicPr>
          <p:nvPr/>
        </p:nvPicPr>
        <p:blipFill>
          <a:blip r:embed="rId4" cstate="print"/>
          <a:stretch>
            <a:fillRect/>
          </a:stretch>
        </p:blipFill>
        <p:spPr>
          <a:xfrm>
            <a:off x="762000" y="4343400"/>
            <a:ext cx="3528484" cy="2002950"/>
          </a:xfrm>
          <a:prstGeom prst="rect">
            <a:avLst/>
          </a:prstGeom>
        </p:spPr>
      </p:pic>
      <p:pic>
        <p:nvPicPr>
          <p:cNvPr id="8" name="Picture 6" descr="winter9"/>
          <p:cNvPicPr>
            <a:picLocks noGrp="1" noChangeAspect="1" noChangeArrowheads="1"/>
          </p:cNvPicPr>
          <p:nvPr>
            <p:ph sz="half" idx="2"/>
          </p:nvPr>
        </p:nvPicPr>
        <p:blipFill>
          <a:blip r:embed="rId5" cstate="print"/>
          <a:srcRect b="6354"/>
          <a:stretch>
            <a:fillRect/>
          </a:stretch>
        </p:blipFill>
        <p:spPr>
          <a:xfrm>
            <a:off x="4797777" y="1066800"/>
            <a:ext cx="3739446" cy="1905000"/>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spd="slow">
    <p:wheel spokes="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52400"/>
            <a:ext cx="8534400" cy="563562"/>
          </a:xfrm>
        </p:spPr>
        <p:txBody>
          <a:bodyPr/>
          <a:lstStyle/>
          <a:p>
            <a:r>
              <a:rPr lang="en-US" sz="3000" dirty="0"/>
              <a:t>RIMC Incident Scenario: Work Zone Incident</a:t>
            </a:r>
          </a:p>
        </p:txBody>
      </p:sp>
      <p:sp>
        <p:nvSpPr>
          <p:cNvPr id="5" name="Content Placeholder 4"/>
          <p:cNvSpPr>
            <a:spLocks noGrp="1"/>
          </p:cNvSpPr>
          <p:nvPr>
            <p:ph sz="half" idx="1"/>
          </p:nvPr>
        </p:nvSpPr>
        <p:spPr>
          <a:xfrm>
            <a:off x="457200" y="1066800"/>
            <a:ext cx="4114800" cy="5029200"/>
          </a:xfrm>
          <a:ln>
            <a:solidFill>
              <a:schemeClr val="tx1"/>
            </a:solidFill>
          </a:ln>
        </p:spPr>
        <p:txBody>
          <a:bodyPr/>
          <a:lstStyle/>
          <a:p>
            <a:pPr>
              <a:spcBef>
                <a:spcPts val="600"/>
              </a:spcBef>
              <a:spcAft>
                <a:spcPts val="600"/>
              </a:spcAft>
              <a:buNone/>
            </a:pPr>
            <a:r>
              <a:rPr lang="en-US" sz="2400" i="1" u="sng" dirty="0"/>
              <a:t>Evaluate/Assess</a:t>
            </a:r>
          </a:p>
          <a:p>
            <a:pPr>
              <a:spcBef>
                <a:spcPts val="600"/>
              </a:spcBef>
              <a:spcAft>
                <a:spcPts val="600"/>
              </a:spcAft>
              <a:buNone/>
            </a:pPr>
            <a:r>
              <a:rPr lang="en-US" sz="2000" dirty="0"/>
              <a:t>RIMC Call            </a:t>
            </a:r>
          </a:p>
          <a:p>
            <a:pPr>
              <a:spcBef>
                <a:spcPts val="0"/>
              </a:spcBef>
              <a:buNone/>
            </a:pPr>
            <a:endParaRPr lang="en-US" sz="2000" dirty="0"/>
          </a:p>
          <a:p>
            <a:pPr>
              <a:spcBef>
                <a:spcPts val="0"/>
              </a:spcBef>
              <a:buNone/>
            </a:pPr>
            <a:endParaRPr lang="en-US" sz="2000" dirty="0"/>
          </a:p>
          <a:p>
            <a:pPr lvl="2"/>
            <a:endParaRPr lang="en-US" sz="1200" dirty="0"/>
          </a:p>
          <a:p>
            <a:pPr>
              <a:buNone/>
            </a:pPr>
            <a:endParaRPr lang="en-US" sz="2400" dirty="0"/>
          </a:p>
          <a:p>
            <a:pPr>
              <a:buNone/>
            </a:pPr>
            <a:endParaRPr lang="en-US" sz="2800" dirty="0"/>
          </a:p>
          <a:p>
            <a:pPr>
              <a:buNone/>
            </a:pPr>
            <a:endParaRPr lang="en-US" sz="2000" dirty="0"/>
          </a:p>
          <a:p>
            <a:pPr>
              <a:buNone/>
            </a:pPr>
            <a:endParaRPr lang="en-US" sz="2000" dirty="0"/>
          </a:p>
          <a:p>
            <a:endParaRPr lang="en-US" sz="2000" dirty="0"/>
          </a:p>
          <a:p>
            <a:pPr>
              <a:spcBef>
                <a:spcPts val="600"/>
              </a:spcBef>
              <a:buNone/>
            </a:pPr>
            <a:r>
              <a:rPr lang="en-US" sz="2000" dirty="0"/>
              <a:t>What assessment information does</a:t>
            </a:r>
          </a:p>
          <a:p>
            <a:pPr>
              <a:spcBef>
                <a:spcPts val="600"/>
              </a:spcBef>
              <a:buNone/>
            </a:pPr>
            <a:r>
              <a:rPr lang="en-US" sz="2000" dirty="0"/>
              <a:t>the RIMC need to respond to the call?</a:t>
            </a:r>
          </a:p>
          <a:p>
            <a:endParaRPr lang="en-US" sz="2000" dirty="0"/>
          </a:p>
          <a:p>
            <a:pPr>
              <a:buNone/>
            </a:pPr>
            <a:endParaRPr lang="en-US" sz="2400" dirty="0"/>
          </a:p>
          <a:p>
            <a:pPr>
              <a:buNone/>
            </a:pPr>
            <a:endParaRPr lang="en-US" sz="2400" dirty="0"/>
          </a:p>
          <a:p>
            <a:pPr>
              <a:buNone/>
            </a:pPr>
            <a:endParaRPr lang="en-US" sz="2800" dirty="0"/>
          </a:p>
        </p:txBody>
      </p:sp>
      <p:sp>
        <p:nvSpPr>
          <p:cNvPr id="6" name="Content Placeholder 5"/>
          <p:cNvSpPr>
            <a:spLocks noGrp="1"/>
          </p:cNvSpPr>
          <p:nvPr>
            <p:ph sz="half" idx="2"/>
          </p:nvPr>
        </p:nvSpPr>
        <p:spPr>
          <a:xfrm>
            <a:off x="4648200" y="1066800"/>
            <a:ext cx="4038600" cy="5029200"/>
          </a:xfrm>
          <a:ln>
            <a:solidFill>
              <a:schemeClr val="tx1"/>
            </a:solidFill>
          </a:ln>
        </p:spPr>
        <p:txBody>
          <a:bodyPr/>
          <a:lstStyle/>
          <a:p>
            <a:pPr>
              <a:spcBef>
                <a:spcPts val="0"/>
              </a:spcBef>
              <a:buNone/>
            </a:pPr>
            <a:endParaRPr lang="en-US" sz="2000" dirty="0"/>
          </a:p>
          <a:p>
            <a:pPr>
              <a:spcBef>
                <a:spcPts val="0"/>
              </a:spcBef>
              <a:buNone/>
            </a:pPr>
            <a:endParaRPr lang="en-US" sz="2000" dirty="0"/>
          </a:p>
          <a:p>
            <a:pPr lvl="1">
              <a:spcBef>
                <a:spcPts val="0"/>
              </a:spcBef>
            </a:pPr>
            <a:endParaRPr lang="en-US" sz="1800" dirty="0"/>
          </a:p>
          <a:p>
            <a:pPr lvl="2">
              <a:spcBef>
                <a:spcPts val="0"/>
              </a:spcBef>
              <a:buNone/>
            </a:pPr>
            <a:endParaRPr lang="en-US" sz="1600" dirty="0"/>
          </a:p>
          <a:p>
            <a:endParaRPr lang="en-US" dirty="0"/>
          </a:p>
        </p:txBody>
      </p:sp>
      <p:pic>
        <p:nvPicPr>
          <p:cNvPr id="10" name="SINS 30-23982 RIMC Call.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cstate="print"/>
          <a:stretch>
            <a:fillRect/>
          </a:stretch>
        </p:blipFill>
        <p:spPr>
          <a:xfrm>
            <a:off x="777874" y="2301876"/>
            <a:ext cx="669928" cy="669924"/>
          </a:xfrm>
          <a:prstGeom prst="rect">
            <a:avLst/>
          </a:prstGeom>
        </p:spPr>
      </p:pic>
      <p:pic>
        <p:nvPicPr>
          <p:cNvPr id="7" name="Picture 6" descr="RIMC Male copy.png"/>
          <p:cNvPicPr>
            <a:picLocks noChangeAspect="1"/>
          </p:cNvPicPr>
          <p:nvPr/>
        </p:nvPicPr>
        <p:blipFill>
          <a:blip r:embed="rId6" cstate="print"/>
          <a:srcRect l="5483" r="14621" b="34290"/>
          <a:stretch>
            <a:fillRect/>
          </a:stretch>
        </p:blipFill>
        <p:spPr>
          <a:xfrm>
            <a:off x="1832714" y="1828800"/>
            <a:ext cx="2358286" cy="2687792"/>
          </a:xfrm>
          <a:prstGeom prst="rect">
            <a:avLst/>
          </a:prstGeom>
        </p:spPr>
      </p:pic>
      <p:pic>
        <p:nvPicPr>
          <p:cNvPr id="11" name="Picture 10" descr="30-23982 Barrier 2.JPG"/>
          <p:cNvPicPr>
            <a:picLocks noChangeAspect="1"/>
          </p:cNvPicPr>
          <p:nvPr/>
        </p:nvPicPr>
        <p:blipFill>
          <a:blip r:embed="rId7" cstate="print"/>
          <a:stretch>
            <a:fillRect/>
          </a:stretch>
        </p:blipFill>
        <p:spPr>
          <a:xfrm>
            <a:off x="5105400" y="1295400"/>
            <a:ext cx="3276600" cy="2184400"/>
          </a:xfrm>
          <a:prstGeom prst="rect">
            <a:avLst/>
          </a:prstGeom>
        </p:spPr>
      </p:pic>
      <p:pic>
        <p:nvPicPr>
          <p:cNvPr id="13" name="Picture 12" descr="30-23982 Barrier 1..JPG"/>
          <p:cNvPicPr>
            <a:picLocks noChangeAspect="1"/>
          </p:cNvPicPr>
          <p:nvPr/>
        </p:nvPicPr>
        <p:blipFill>
          <a:blip r:embed="rId8" cstate="print"/>
          <a:stretch>
            <a:fillRect/>
          </a:stretch>
        </p:blipFill>
        <p:spPr>
          <a:xfrm>
            <a:off x="5108448" y="3708400"/>
            <a:ext cx="3273552" cy="2182368"/>
          </a:xfrm>
          <a:prstGeom prst="rect">
            <a:avLst/>
          </a:prstGeom>
        </p:spPr>
      </p:pic>
    </p:spTree>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44"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563562"/>
          </a:xfrm>
        </p:spPr>
        <p:txBody>
          <a:bodyPr/>
          <a:lstStyle/>
          <a:p>
            <a:r>
              <a:rPr lang="en-US" sz="3000" dirty="0"/>
              <a:t>Protocol for Project Related Incidents</a:t>
            </a:r>
          </a:p>
        </p:txBody>
      </p:sp>
      <p:sp>
        <p:nvSpPr>
          <p:cNvPr id="5" name="Content Placeholder 4"/>
          <p:cNvSpPr>
            <a:spLocks noGrp="1"/>
          </p:cNvSpPr>
          <p:nvPr>
            <p:ph sz="half" idx="1"/>
          </p:nvPr>
        </p:nvSpPr>
        <p:spPr>
          <a:xfrm>
            <a:off x="457200" y="1143000"/>
            <a:ext cx="4038600" cy="4343400"/>
          </a:xfrm>
          <a:ln>
            <a:noFill/>
          </a:ln>
        </p:spPr>
        <p:txBody>
          <a:bodyPr/>
          <a:lstStyle/>
          <a:p>
            <a:pPr>
              <a:spcBef>
                <a:spcPts val="0"/>
              </a:spcBef>
              <a:buNone/>
            </a:pPr>
            <a:endParaRPr lang="en-US" sz="2400" dirty="0"/>
          </a:p>
          <a:p>
            <a:pPr>
              <a:spcBef>
                <a:spcPts val="600"/>
              </a:spcBef>
              <a:buNone/>
            </a:pPr>
            <a:r>
              <a:rPr lang="en-US" sz="2400" u="sng" dirty="0"/>
              <a:t>During Work Hours</a:t>
            </a:r>
          </a:p>
          <a:p>
            <a:pPr marL="340614" indent="-283464">
              <a:spcBef>
                <a:spcPts val="600"/>
              </a:spcBef>
              <a:spcAft>
                <a:spcPts val="600"/>
              </a:spcAft>
              <a:buClr>
                <a:srgbClr val="C00000"/>
              </a:buClr>
              <a:buFont typeface="Calibri" pitchFamily="34" charset="0"/>
              <a:buChar char="•"/>
            </a:pPr>
            <a:r>
              <a:rPr lang="en-US" sz="2000" dirty="0"/>
              <a:t>Contact project leader, if no answer</a:t>
            </a:r>
          </a:p>
          <a:p>
            <a:pPr marL="340614" indent="-283464">
              <a:spcBef>
                <a:spcPts val="600"/>
              </a:spcBef>
              <a:spcAft>
                <a:spcPts val="600"/>
              </a:spcAft>
              <a:buClr>
                <a:srgbClr val="C00000"/>
              </a:buClr>
              <a:buFont typeface="Calibri" pitchFamily="34" charset="0"/>
              <a:buChar char="•"/>
            </a:pPr>
            <a:r>
              <a:rPr lang="en-US" sz="2000" dirty="0"/>
              <a:t>Contact operations supervisor, if no answer</a:t>
            </a:r>
          </a:p>
          <a:p>
            <a:pPr marL="340614" indent="-283464">
              <a:spcBef>
                <a:spcPts val="600"/>
              </a:spcBef>
              <a:spcAft>
                <a:spcPts val="600"/>
              </a:spcAft>
              <a:buClr>
                <a:srgbClr val="C00000"/>
              </a:buClr>
              <a:buFont typeface="Calibri" pitchFamily="34" charset="0"/>
              <a:buChar char="•"/>
            </a:pPr>
            <a:r>
              <a:rPr lang="en-US" sz="2000" dirty="0"/>
              <a:t>Contact the RDO</a:t>
            </a:r>
          </a:p>
          <a:p>
            <a:pPr>
              <a:spcBef>
                <a:spcPts val="0"/>
              </a:spcBef>
              <a:buNone/>
            </a:pPr>
            <a:endParaRPr lang="en-US" sz="2000" dirty="0"/>
          </a:p>
          <a:p>
            <a:pPr lvl="2"/>
            <a:endParaRPr lang="en-US" sz="1200" dirty="0"/>
          </a:p>
          <a:p>
            <a:pPr>
              <a:buNone/>
            </a:pPr>
            <a:endParaRPr lang="en-US" sz="2400" dirty="0"/>
          </a:p>
          <a:p>
            <a:endParaRPr lang="en-US" sz="2800" dirty="0"/>
          </a:p>
          <a:p>
            <a:pPr>
              <a:buNone/>
            </a:pPr>
            <a:endParaRPr lang="en-US" sz="2800" dirty="0"/>
          </a:p>
          <a:p>
            <a:pPr>
              <a:buNone/>
            </a:pPr>
            <a:endParaRPr lang="en-US" sz="2400" dirty="0"/>
          </a:p>
          <a:p>
            <a:pPr>
              <a:buNone/>
            </a:pPr>
            <a:endParaRPr lang="en-US" sz="2400" dirty="0"/>
          </a:p>
          <a:p>
            <a:pPr>
              <a:buNone/>
            </a:pPr>
            <a:endParaRPr lang="en-US" sz="2800" dirty="0"/>
          </a:p>
        </p:txBody>
      </p:sp>
      <p:sp>
        <p:nvSpPr>
          <p:cNvPr id="6" name="Content Placeholder 5"/>
          <p:cNvSpPr>
            <a:spLocks noGrp="1"/>
          </p:cNvSpPr>
          <p:nvPr>
            <p:ph sz="half" idx="2"/>
          </p:nvPr>
        </p:nvSpPr>
        <p:spPr>
          <a:xfrm>
            <a:off x="4648200" y="1143000"/>
            <a:ext cx="4191000" cy="3962400"/>
          </a:xfrm>
          <a:ln>
            <a:noFill/>
          </a:ln>
        </p:spPr>
        <p:txBody>
          <a:bodyPr/>
          <a:lstStyle/>
          <a:p>
            <a:pPr>
              <a:spcBef>
                <a:spcPts val="0"/>
              </a:spcBef>
              <a:buNone/>
            </a:pPr>
            <a:endParaRPr lang="en-US" sz="2400" dirty="0"/>
          </a:p>
          <a:p>
            <a:pPr>
              <a:spcBef>
                <a:spcPts val="600"/>
              </a:spcBef>
              <a:buNone/>
            </a:pPr>
            <a:r>
              <a:rPr lang="en-US" sz="2400" u="sng" dirty="0"/>
              <a:t>After Work Hours</a:t>
            </a:r>
          </a:p>
          <a:p>
            <a:pPr marL="340614" indent="-283464">
              <a:spcBef>
                <a:spcPts val="600"/>
              </a:spcBef>
              <a:spcAft>
                <a:spcPts val="600"/>
              </a:spcAft>
              <a:buClr>
                <a:srgbClr val="C00000"/>
              </a:buClr>
              <a:buFont typeface="Calibri" pitchFamily="34" charset="0"/>
              <a:buChar char="•"/>
            </a:pPr>
            <a:r>
              <a:rPr lang="en-US" sz="2000" dirty="0"/>
              <a:t>Traffic control devices:</a:t>
            </a:r>
          </a:p>
          <a:p>
            <a:pPr lvl="1">
              <a:spcBef>
                <a:spcPts val="600"/>
              </a:spcBef>
              <a:buClr>
                <a:schemeClr val="accent1">
                  <a:lumMod val="50000"/>
                </a:schemeClr>
              </a:buClr>
              <a:buFont typeface="Wingdings" pitchFamily="2" charset="2"/>
              <a:buChar char="§"/>
            </a:pPr>
            <a:r>
              <a:rPr lang="en-US" sz="1800" dirty="0"/>
              <a:t>Contact the emergency 24-hour traffic control contact</a:t>
            </a:r>
          </a:p>
          <a:p>
            <a:pPr marL="340614" indent="-283464">
              <a:spcBef>
                <a:spcPts val="600"/>
              </a:spcBef>
              <a:spcAft>
                <a:spcPts val="600"/>
              </a:spcAft>
              <a:buClr>
                <a:srgbClr val="C00000"/>
              </a:buClr>
              <a:buFont typeface="Calibri" pitchFamily="34" charset="0"/>
              <a:buChar char="•"/>
            </a:pPr>
            <a:r>
              <a:rPr lang="en-US" sz="2000" dirty="0"/>
              <a:t>Other project issue not related to traffic control devices</a:t>
            </a:r>
          </a:p>
          <a:p>
            <a:pPr lvl="1">
              <a:spcBef>
                <a:spcPts val="600"/>
              </a:spcBef>
              <a:buClr>
                <a:schemeClr val="accent1">
                  <a:lumMod val="50000"/>
                </a:schemeClr>
              </a:buClr>
              <a:buFont typeface="Wingdings" pitchFamily="2" charset="2"/>
              <a:buChar char="§"/>
            </a:pPr>
            <a:r>
              <a:rPr lang="en-US" sz="1800" dirty="0"/>
              <a:t>Contact prime contractor, if no answer</a:t>
            </a:r>
          </a:p>
          <a:p>
            <a:pPr lvl="1">
              <a:spcBef>
                <a:spcPts val="600"/>
              </a:spcBef>
              <a:buClr>
                <a:schemeClr val="accent1">
                  <a:lumMod val="50000"/>
                </a:schemeClr>
              </a:buClr>
              <a:buFont typeface="Wingdings" pitchFamily="2" charset="2"/>
              <a:buChar char="§"/>
            </a:pPr>
            <a:r>
              <a:rPr lang="en-US" sz="1800" dirty="0"/>
              <a:t>Contact project leader, if no answer</a:t>
            </a:r>
          </a:p>
          <a:p>
            <a:pPr lvl="1">
              <a:spcBef>
                <a:spcPts val="600"/>
              </a:spcBef>
              <a:buClr>
                <a:schemeClr val="accent1">
                  <a:lumMod val="50000"/>
                </a:schemeClr>
              </a:buClr>
              <a:buFont typeface="Wingdings" pitchFamily="2" charset="2"/>
              <a:buChar char="§"/>
            </a:pPr>
            <a:r>
              <a:rPr lang="en-US" sz="1800" dirty="0"/>
              <a:t>Contact the RDO</a:t>
            </a:r>
          </a:p>
          <a:p>
            <a:endParaRPr lang="en-US" dirty="0"/>
          </a:p>
        </p:txBody>
      </p:sp>
      <p:sp>
        <p:nvSpPr>
          <p:cNvPr id="9" name="Rectangle 8"/>
          <p:cNvSpPr/>
          <p:nvPr/>
        </p:nvSpPr>
        <p:spPr>
          <a:xfrm>
            <a:off x="228600" y="762001"/>
            <a:ext cx="8610600" cy="830997"/>
          </a:xfrm>
          <a:prstGeom prst="rect">
            <a:avLst/>
          </a:prstGeom>
        </p:spPr>
        <p:txBody>
          <a:bodyPr wrap="square">
            <a:spAutoFit/>
          </a:bodyPr>
          <a:lstStyle/>
          <a:p>
            <a:pPr>
              <a:spcBef>
                <a:spcPts val="600"/>
              </a:spcBef>
              <a:spcAft>
                <a:spcPts val="600"/>
              </a:spcAft>
              <a:buNone/>
            </a:pPr>
            <a:r>
              <a:rPr lang="en-US" sz="2400" dirty="0"/>
              <a:t>When the TMC contacts the RIMC regarding project work zone  related incidents:</a:t>
            </a:r>
          </a:p>
        </p:txBody>
      </p:sp>
      <p:sp>
        <p:nvSpPr>
          <p:cNvPr id="10" name="TextBox 9"/>
          <p:cNvSpPr txBox="1"/>
          <p:nvPr/>
        </p:nvSpPr>
        <p:spPr>
          <a:xfrm>
            <a:off x="304800" y="5385137"/>
            <a:ext cx="8610600" cy="1015663"/>
          </a:xfrm>
          <a:prstGeom prst="rect">
            <a:avLst/>
          </a:prstGeom>
          <a:noFill/>
        </p:spPr>
        <p:txBody>
          <a:bodyPr wrap="square" rtlCol="0">
            <a:spAutoFit/>
          </a:bodyPr>
          <a:lstStyle/>
          <a:p>
            <a:pPr>
              <a:spcBef>
                <a:spcPts val="600"/>
              </a:spcBef>
            </a:pPr>
            <a:r>
              <a:rPr lang="en-US" sz="2000" dirty="0"/>
              <a:t>The county highway department may need to be utilized for emergency situations where the contractor doesn’t answer their phone or if they are unable to resolve the situation in a timely manner.</a:t>
            </a:r>
          </a:p>
        </p:txBody>
      </p:sp>
    </p:spTree>
  </p:cSld>
  <p:clrMapOvr>
    <a:masterClrMapping/>
  </p:clrMapOvr>
  <p:transition spd="slow">
    <p:wheel spokes="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533400"/>
          </a:xfrm>
        </p:spPr>
        <p:txBody>
          <a:bodyPr/>
          <a:lstStyle/>
          <a:p>
            <a:r>
              <a:rPr lang="en-US" dirty="0"/>
              <a:t>RIMC Scenario Matrix: Work Zone Incident</a:t>
            </a:r>
          </a:p>
        </p:txBody>
      </p:sp>
      <p:sp>
        <p:nvSpPr>
          <p:cNvPr id="3" name="Content Placeholder 2"/>
          <p:cNvSpPr>
            <a:spLocks noGrp="1"/>
          </p:cNvSpPr>
          <p:nvPr>
            <p:ph idx="1"/>
          </p:nvPr>
        </p:nvSpPr>
        <p:spPr>
          <a:xfrm>
            <a:off x="381000" y="914400"/>
            <a:ext cx="8534400" cy="5562600"/>
          </a:xfrm>
        </p:spPr>
        <p:txBody>
          <a:bodyPr/>
          <a:lstStyle/>
          <a:p>
            <a:pPr>
              <a:spcBef>
                <a:spcPts val="600"/>
              </a:spcBef>
              <a:buNone/>
            </a:pPr>
            <a:r>
              <a:rPr lang="en-US" sz="2400" i="1" u="sng" dirty="0"/>
              <a:t>Evaluate/Assess</a:t>
            </a:r>
          </a:p>
          <a:p>
            <a:pPr>
              <a:spcBef>
                <a:spcPts val="600"/>
              </a:spcBef>
              <a:buFont typeface="Calibri" pitchFamily="34" charset="0"/>
              <a:buChar char="•"/>
            </a:pPr>
            <a:r>
              <a:rPr lang="en-US" sz="2000" dirty="0"/>
              <a:t>If incident meets criteria for RDO notification of a Significant Incident</a:t>
            </a:r>
          </a:p>
          <a:p>
            <a:pPr>
              <a:spcBef>
                <a:spcPts val="600"/>
              </a:spcBef>
              <a:buFont typeface="Calibri" pitchFamily="34" charset="0"/>
              <a:buChar char="•"/>
            </a:pPr>
            <a:r>
              <a:rPr lang="en-US" sz="2000" dirty="0"/>
              <a:t>Traffic control setup </a:t>
            </a:r>
          </a:p>
          <a:p>
            <a:pPr>
              <a:spcBef>
                <a:spcPts val="600"/>
              </a:spcBef>
              <a:buFont typeface="Calibri" pitchFamily="34" charset="0"/>
              <a:buChar char="•"/>
            </a:pPr>
            <a:r>
              <a:rPr lang="en-US" sz="2000" dirty="0"/>
              <a:t>Information from Incident Command, DSP, contractor, county highway department or other source:</a:t>
            </a:r>
          </a:p>
          <a:p>
            <a:pPr lvl="1">
              <a:spcBef>
                <a:spcPts val="600"/>
              </a:spcBef>
            </a:pPr>
            <a:r>
              <a:rPr lang="en-US" sz="1800" dirty="0"/>
              <a:t>Anticipated duration of incident</a:t>
            </a:r>
          </a:p>
          <a:p>
            <a:pPr lvl="1">
              <a:spcBef>
                <a:spcPts val="600"/>
              </a:spcBef>
            </a:pPr>
            <a:r>
              <a:rPr lang="en-US" sz="1800" dirty="0"/>
              <a:t>If this is a hazmat incident</a:t>
            </a:r>
          </a:p>
          <a:p>
            <a:pPr lvl="1">
              <a:spcBef>
                <a:spcPts val="600"/>
              </a:spcBef>
            </a:pPr>
            <a:r>
              <a:rPr lang="en-US" sz="1800" dirty="0"/>
              <a:t>Is there infrastructure damage or utility damage (i.e. downed power line)</a:t>
            </a:r>
          </a:p>
          <a:p>
            <a:pPr>
              <a:spcBef>
                <a:spcPts val="600"/>
              </a:spcBef>
              <a:buFont typeface="Calibri" pitchFamily="34" charset="0"/>
              <a:buChar char="•"/>
            </a:pPr>
            <a:r>
              <a:rPr lang="en-US" sz="2000" dirty="0"/>
              <a:t>Time of day, peak travel time and/or special events in the area</a:t>
            </a:r>
          </a:p>
          <a:p>
            <a:pPr>
              <a:spcBef>
                <a:spcPts val="600"/>
              </a:spcBef>
              <a:buFont typeface="Calibri" pitchFamily="34" charset="0"/>
              <a:buChar char="•"/>
            </a:pPr>
            <a:r>
              <a:rPr lang="en-US" sz="2000" dirty="0"/>
              <a:t>Traffic impacts for queuing and delay, upstream and downstream</a:t>
            </a:r>
          </a:p>
          <a:p>
            <a:pPr lvl="1">
              <a:spcBef>
                <a:spcPts val="600"/>
              </a:spcBef>
            </a:pPr>
            <a:r>
              <a:rPr lang="en-US" sz="1800" dirty="0"/>
              <a:t>Evaluate closing on-ramps and crossovers</a:t>
            </a:r>
          </a:p>
          <a:p>
            <a:pPr lvl="1">
              <a:spcBef>
                <a:spcPts val="600"/>
              </a:spcBef>
            </a:pPr>
            <a:r>
              <a:rPr lang="en-US" sz="1800" dirty="0"/>
              <a:t>Trapped vehicles</a:t>
            </a:r>
          </a:p>
          <a:p>
            <a:pPr>
              <a:spcBef>
                <a:spcPts val="600"/>
              </a:spcBef>
              <a:buFont typeface="Calibri" pitchFamily="34" charset="0"/>
              <a:buChar char="•"/>
            </a:pPr>
            <a:r>
              <a:rPr lang="en-US" sz="2000" dirty="0"/>
              <a:t>Estimated time to dissipate queue</a:t>
            </a:r>
          </a:p>
          <a:p>
            <a:pPr>
              <a:spcBef>
                <a:spcPts val="600"/>
              </a:spcBef>
              <a:buFont typeface="Calibri" pitchFamily="34" charset="0"/>
              <a:buChar char="•"/>
            </a:pPr>
            <a:r>
              <a:rPr lang="en-US" sz="2000" dirty="0"/>
              <a:t>CCTV to monitor situation</a:t>
            </a:r>
          </a:p>
          <a:p>
            <a:pPr>
              <a:spcBef>
                <a:spcPts val="600"/>
              </a:spcBef>
              <a:buFont typeface="Calibri" pitchFamily="34" charset="0"/>
              <a:buChar char="•"/>
            </a:pPr>
            <a:r>
              <a:rPr lang="en-US" sz="2000" dirty="0"/>
              <a:t>Continually monitor incident from beginning to end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533400"/>
          </a:xfrm>
        </p:spPr>
        <p:txBody>
          <a:bodyPr/>
          <a:lstStyle/>
          <a:p>
            <a:r>
              <a:rPr lang="en-US" dirty="0"/>
              <a:t>RIMC Scenario Matrix: Work Zone Incident</a:t>
            </a:r>
          </a:p>
        </p:txBody>
      </p:sp>
      <p:sp>
        <p:nvSpPr>
          <p:cNvPr id="3" name="Content Placeholder 2"/>
          <p:cNvSpPr>
            <a:spLocks noGrp="1"/>
          </p:cNvSpPr>
          <p:nvPr>
            <p:ph idx="1"/>
          </p:nvPr>
        </p:nvSpPr>
        <p:spPr>
          <a:xfrm>
            <a:off x="152400" y="762000"/>
            <a:ext cx="8458200" cy="5715000"/>
          </a:xfrm>
        </p:spPr>
        <p:txBody>
          <a:bodyPr/>
          <a:lstStyle/>
          <a:p>
            <a:pPr>
              <a:spcBef>
                <a:spcPts val="600"/>
              </a:spcBef>
              <a:spcAft>
                <a:spcPts val="600"/>
              </a:spcAft>
              <a:buNone/>
            </a:pPr>
            <a:r>
              <a:rPr lang="en-US" sz="2400" u="sng" dirty="0"/>
              <a:t>Detour</a:t>
            </a:r>
          </a:p>
          <a:p>
            <a:pPr>
              <a:spcBef>
                <a:spcPts val="600"/>
              </a:spcBef>
              <a:spcAft>
                <a:spcPts val="600"/>
              </a:spcAft>
              <a:buFont typeface="Calibri" pitchFamily="34" charset="0"/>
              <a:buChar char="•"/>
            </a:pPr>
            <a:r>
              <a:rPr lang="en-US" sz="2000" dirty="0"/>
              <a:t>Review, set up and travel detour route, if necessary, to accommodate appropriate traffic</a:t>
            </a:r>
          </a:p>
          <a:p>
            <a:pPr lvl="1">
              <a:spcBef>
                <a:spcPts val="600"/>
              </a:spcBef>
              <a:spcAft>
                <a:spcPts val="600"/>
              </a:spcAft>
            </a:pPr>
            <a:r>
              <a:rPr lang="en-US" sz="1800" dirty="0"/>
              <a:t>Emergency alternate route guides may be invoked</a:t>
            </a:r>
          </a:p>
        </p:txBody>
      </p:sp>
      <p:pic>
        <p:nvPicPr>
          <p:cNvPr id="4" name="Picture 3" descr="Work Zone.PNG"/>
          <p:cNvPicPr>
            <a:picLocks noChangeAspect="1"/>
          </p:cNvPicPr>
          <p:nvPr/>
        </p:nvPicPr>
        <p:blipFill>
          <a:blip r:embed="rId3" cstate="print"/>
          <a:stretch>
            <a:fillRect/>
          </a:stretch>
        </p:blipFill>
        <p:spPr>
          <a:xfrm>
            <a:off x="3017286" y="2514600"/>
            <a:ext cx="2697714" cy="34902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458200" cy="563562"/>
          </a:xfrm>
        </p:spPr>
        <p:txBody>
          <a:bodyPr/>
          <a:lstStyle/>
          <a:p>
            <a:r>
              <a:rPr lang="en-US" sz="3000" dirty="0"/>
              <a:t>RIMC Incident Scenario: Work Zone Incident</a:t>
            </a:r>
          </a:p>
        </p:txBody>
      </p:sp>
      <p:sp>
        <p:nvSpPr>
          <p:cNvPr id="5" name="Content Placeholder 4"/>
          <p:cNvSpPr>
            <a:spLocks noGrp="1"/>
          </p:cNvSpPr>
          <p:nvPr>
            <p:ph sz="half" idx="1"/>
          </p:nvPr>
        </p:nvSpPr>
        <p:spPr>
          <a:xfrm>
            <a:off x="457200" y="1066800"/>
            <a:ext cx="4038600" cy="5029200"/>
          </a:xfrm>
          <a:ln>
            <a:solidFill>
              <a:schemeClr val="tx1"/>
            </a:solidFill>
          </a:ln>
        </p:spPr>
        <p:txBody>
          <a:bodyPr/>
          <a:lstStyle/>
          <a:p>
            <a:pPr>
              <a:spcBef>
                <a:spcPts val="0"/>
              </a:spcBef>
              <a:buNone/>
            </a:pPr>
            <a:r>
              <a:rPr lang="en-US" sz="2400" dirty="0"/>
              <a:t>County Dispatch Call   </a:t>
            </a:r>
          </a:p>
          <a:p>
            <a:pPr>
              <a:spcBef>
                <a:spcPts val="0"/>
              </a:spcBef>
              <a:buNone/>
            </a:pPr>
            <a:endParaRPr lang="en-US" sz="2000" dirty="0"/>
          </a:p>
          <a:p>
            <a:pPr lvl="2"/>
            <a:endParaRPr lang="en-US" sz="1200" dirty="0"/>
          </a:p>
          <a:p>
            <a:pPr>
              <a:buNone/>
            </a:pPr>
            <a:endParaRPr lang="en-US" sz="2400" dirty="0"/>
          </a:p>
          <a:p>
            <a:endParaRPr lang="en-US" sz="2800" dirty="0"/>
          </a:p>
          <a:p>
            <a:endParaRPr lang="en-US" sz="2000" dirty="0"/>
          </a:p>
          <a:p>
            <a:endParaRPr lang="en-US" sz="2000" dirty="0"/>
          </a:p>
          <a:p>
            <a:endParaRPr lang="en-US" sz="2000" dirty="0"/>
          </a:p>
          <a:p>
            <a:endParaRPr lang="en-US" sz="2000" dirty="0"/>
          </a:p>
          <a:p>
            <a:pPr>
              <a:buNone/>
            </a:pPr>
            <a:endParaRPr lang="en-US" sz="2400" dirty="0"/>
          </a:p>
          <a:p>
            <a:pPr>
              <a:buNone/>
            </a:pPr>
            <a:endParaRPr lang="en-US" sz="2400" dirty="0"/>
          </a:p>
          <a:p>
            <a:pPr>
              <a:buNone/>
            </a:pPr>
            <a:endParaRPr lang="en-US" sz="2800" dirty="0"/>
          </a:p>
        </p:txBody>
      </p:sp>
      <p:sp>
        <p:nvSpPr>
          <p:cNvPr id="6" name="Content Placeholder 5"/>
          <p:cNvSpPr>
            <a:spLocks noGrp="1"/>
          </p:cNvSpPr>
          <p:nvPr>
            <p:ph sz="half" idx="2"/>
          </p:nvPr>
        </p:nvSpPr>
        <p:spPr>
          <a:xfrm>
            <a:off x="4648200" y="1066800"/>
            <a:ext cx="4038600" cy="5029200"/>
          </a:xfrm>
          <a:ln>
            <a:solidFill>
              <a:schemeClr val="tx1"/>
            </a:solidFill>
          </a:ln>
        </p:spPr>
        <p:txBody>
          <a:bodyPr/>
          <a:lstStyle/>
          <a:p>
            <a:pPr>
              <a:spcBef>
                <a:spcPts val="600"/>
              </a:spcBef>
              <a:buNone/>
            </a:pPr>
            <a:r>
              <a:rPr lang="en-US" sz="2400" i="1" u="sng" dirty="0"/>
              <a:t>Respond/Coordinate</a:t>
            </a:r>
          </a:p>
          <a:p>
            <a:pPr>
              <a:spcBef>
                <a:spcPts val="600"/>
              </a:spcBef>
              <a:spcAft>
                <a:spcPts val="600"/>
              </a:spcAft>
              <a:buClr>
                <a:srgbClr val="C00000"/>
              </a:buClr>
              <a:buFont typeface="Calibri" pitchFamily="34" charset="0"/>
              <a:buChar char="•"/>
            </a:pPr>
            <a:r>
              <a:rPr lang="en-US" sz="2000" dirty="0"/>
              <a:t>Field Response</a:t>
            </a:r>
          </a:p>
          <a:p>
            <a:pPr>
              <a:spcBef>
                <a:spcPts val="600"/>
              </a:spcBef>
              <a:spcAft>
                <a:spcPts val="600"/>
              </a:spcAft>
              <a:buClr>
                <a:srgbClr val="C00000"/>
              </a:buClr>
              <a:buFont typeface="Calibri" pitchFamily="34" charset="0"/>
              <a:buChar char="•"/>
            </a:pPr>
            <a:r>
              <a:rPr lang="en-US" sz="2000" dirty="0"/>
              <a:t>Office Response</a:t>
            </a:r>
          </a:p>
          <a:p>
            <a:pPr>
              <a:spcBef>
                <a:spcPts val="600"/>
              </a:spcBef>
              <a:spcAft>
                <a:spcPts val="600"/>
              </a:spcAft>
              <a:buClr>
                <a:srgbClr val="C00000"/>
              </a:buClr>
              <a:buFont typeface="Calibri" pitchFamily="34" charset="0"/>
              <a:buChar char="•"/>
            </a:pPr>
            <a:r>
              <a:rPr lang="en-US" sz="2000" dirty="0"/>
              <a:t>Home Response</a:t>
            </a:r>
          </a:p>
          <a:p>
            <a:pPr>
              <a:spcBef>
                <a:spcPts val="0"/>
              </a:spcBef>
              <a:buNone/>
            </a:pPr>
            <a:endParaRPr lang="en-US" sz="2000" dirty="0"/>
          </a:p>
          <a:p>
            <a:pPr lvl="1">
              <a:spcBef>
                <a:spcPts val="0"/>
              </a:spcBef>
            </a:pPr>
            <a:endParaRPr lang="en-US" sz="1800" dirty="0"/>
          </a:p>
          <a:p>
            <a:pPr lvl="2">
              <a:spcBef>
                <a:spcPts val="0"/>
              </a:spcBef>
              <a:buNone/>
            </a:pPr>
            <a:endParaRPr lang="en-US" sz="1600" dirty="0"/>
          </a:p>
          <a:p>
            <a:pPr>
              <a:buNone/>
            </a:pPr>
            <a:endParaRPr lang="en-US" dirty="0"/>
          </a:p>
        </p:txBody>
      </p:sp>
      <p:pic>
        <p:nvPicPr>
          <p:cNvPr id="13" name="SINS 30-23982 KESO call.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cstate="print"/>
          <a:stretch>
            <a:fillRect/>
          </a:stretch>
        </p:blipFill>
        <p:spPr>
          <a:xfrm>
            <a:off x="3444882" y="1692276"/>
            <a:ext cx="822318" cy="822324"/>
          </a:xfrm>
          <a:prstGeom prst="rect">
            <a:avLst/>
          </a:prstGeom>
        </p:spPr>
      </p:pic>
      <p:pic>
        <p:nvPicPr>
          <p:cNvPr id="8" name="Picture 7" descr="Dispatcher.wmf"/>
          <p:cNvPicPr>
            <a:picLocks noChangeAspect="1"/>
          </p:cNvPicPr>
          <p:nvPr/>
        </p:nvPicPr>
        <p:blipFill>
          <a:blip r:embed="rId6" cstate="print"/>
          <a:stretch>
            <a:fillRect/>
          </a:stretch>
        </p:blipFill>
        <p:spPr>
          <a:xfrm>
            <a:off x="1295400" y="2638620"/>
            <a:ext cx="2171700" cy="2238180"/>
          </a:xfrm>
          <a:prstGeom prst="rect">
            <a:avLst/>
          </a:prstGeom>
        </p:spPr>
      </p:pic>
      <p:pic>
        <p:nvPicPr>
          <p:cNvPr id="7" name="Picture 6" descr="30-23982 Barrier Repair 2.JPG"/>
          <p:cNvPicPr>
            <a:picLocks noChangeAspect="1"/>
          </p:cNvPicPr>
          <p:nvPr/>
        </p:nvPicPr>
        <p:blipFill>
          <a:blip r:embed="rId7" cstate="print"/>
          <a:stretch>
            <a:fillRect/>
          </a:stretch>
        </p:blipFill>
        <p:spPr>
          <a:xfrm>
            <a:off x="4800600" y="2895600"/>
            <a:ext cx="3657600" cy="2743200"/>
          </a:xfrm>
          <a:prstGeom prst="rect">
            <a:avLst/>
          </a:prstGeom>
        </p:spPr>
      </p:pic>
    </p:spTree>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16"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533400"/>
          </a:xfrm>
        </p:spPr>
        <p:txBody>
          <a:bodyPr/>
          <a:lstStyle/>
          <a:p>
            <a:r>
              <a:rPr lang="en-US" dirty="0"/>
              <a:t>RIMC Scenario Matrix: Work Zone Incident</a:t>
            </a:r>
          </a:p>
        </p:txBody>
      </p:sp>
      <p:sp>
        <p:nvSpPr>
          <p:cNvPr id="3" name="Content Placeholder 2"/>
          <p:cNvSpPr>
            <a:spLocks noGrp="1"/>
          </p:cNvSpPr>
          <p:nvPr>
            <p:ph idx="1"/>
          </p:nvPr>
        </p:nvSpPr>
        <p:spPr>
          <a:xfrm>
            <a:off x="381000" y="914400"/>
            <a:ext cx="8534400" cy="5638800"/>
          </a:xfrm>
        </p:spPr>
        <p:txBody>
          <a:bodyPr/>
          <a:lstStyle/>
          <a:p>
            <a:pPr>
              <a:spcBef>
                <a:spcPts val="600"/>
              </a:spcBef>
              <a:buNone/>
            </a:pPr>
            <a:r>
              <a:rPr lang="en-US" sz="2400" i="1" u="sng" dirty="0"/>
              <a:t>Respond/Coordinate</a:t>
            </a:r>
          </a:p>
          <a:p>
            <a:pPr>
              <a:spcBef>
                <a:spcPts val="600"/>
              </a:spcBef>
              <a:spcAft>
                <a:spcPts val="600"/>
              </a:spcAft>
              <a:buFont typeface="Calibri" pitchFamily="34" charset="0"/>
              <a:buChar char="•"/>
            </a:pPr>
            <a:r>
              <a:rPr lang="en-US" sz="2000" dirty="0"/>
              <a:t>Field response probable</a:t>
            </a:r>
          </a:p>
          <a:p>
            <a:pPr>
              <a:spcBef>
                <a:spcPts val="600"/>
              </a:spcBef>
              <a:spcAft>
                <a:spcPts val="600"/>
              </a:spcAft>
              <a:buFont typeface="Calibri" pitchFamily="34" charset="0"/>
              <a:buChar char="•"/>
            </a:pPr>
            <a:r>
              <a:rPr lang="en-US" sz="2000" dirty="0"/>
              <a:t>When traffic control assistance is necessary, call emergency contractor or project manager</a:t>
            </a:r>
          </a:p>
          <a:p>
            <a:pPr>
              <a:spcBef>
                <a:spcPts val="600"/>
              </a:spcBef>
              <a:spcAft>
                <a:spcPts val="600"/>
              </a:spcAft>
              <a:buFont typeface="Calibri" pitchFamily="34" charset="0"/>
              <a:buChar char="•"/>
            </a:pPr>
            <a:r>
              <a:rPr lang="en-US" sz="2000" dirty="0"/>
              <a:t>RIMC may need to coordinate with RDO for communication efforts with contractor</a:t>
            </a:r>
          </a:p>
          <a:p>
            <a:pPr lvl="1">
              <a:spcBef>
                <a:spcPts val="600"/>
              </a:spcBef>
            </a:pPr>
            <a:r>
              <a:rPr lang="en-US" sz="2000" dirty="0"/>
              <a:t>If emergency contractor and project manager are unavailable, contact RDO</a:t>
            </a:r>
          </a:p>
          <a:p>
            <a:pPr lvl="1">
              <a:spcBef>
                <a:spcPts val="600"/>
              </a:spcBef>
            </a:pPr>
            <a:r>
              <a:rPr lang="en-US" sz="2000" dirty="0"/>
              <a:t>When in doubt, call the RDO</a:t>
            </a:r>
          </a:p>
          <a:p>
            <a:pPr>
              <a:spcBef>
                <a:spcPts val="600"/>
              </a:spcBef>
              <a:spcAft>
                <a:spcPts val="600"/>
              </a:spcAft>
              <a:buFont typeface="Calibri" pitchFamily="34" charset="0"/>
              <a:buChar char="•"/>
            </a:pPr>
            <a:r>
              <a:rPr lang="en-US" sz="2000" dirty="0"/>
              <a:t>With RDO approval and as a last resort, coordinate traffic control strategies with county highway department</a:t>
            </a:r>
          </a:p>
          <a:p>
            <a:pPr>
              <a:spcBef>
                <a:spcPts val="600"/>
              </a:spcBef>
              <a:spcAft>
                <a:spcPts val="600"/>
              </a:spcAft>
              <a:buFont typeface="Calibri" pitchFamily="34" charset="0"/>
              <a:buChar char="•"/>
            </a:pPr>
            <a:r>
              <a:rPr lang="en-US" sz="2000" dirty="0"/>
              <a:t>Set up lane or shoulder closures</a:t>
            </a:r>
          </a:p>
          <a:p>
            <a:pPr>
              <a:spcBef>
                <a:spcPts val="600"/>
              </a:spcBef>
              <a:spcAft>
                <a:spcPts val="600"/>
              </a:spcAft>
              <a:buFont typeface="Calibri" pitchFamily="34" charset="0"/>
              <a:buChar char="•"/>
            </a:pPr>
            <a:r>
              <a:rPr lang="en-US" sz="2000" dirty="0"/>
              <a:t>Utilize DMS/PCMS and ramp gates if available and needed</a:t>
            </a:r>
          </a:p>
          <a:p>
            <a:pPr>
              <a:spcBef>
                <a:spcPts val="0"/>
              </a:spcBef>
              <a:buNone/>
            </a:pPr>
            <a:endParaRPr lang="en-US" sz="1800" dirty="0"/>
          </a:p>
          <a:p>
            <a:endParaRPr lang="en-US" sz="2000" dirty="0"/>
          </a:p>
          <a:p>
            <a:pPr>
              <a:buNone/>
            </a:pPr>
            <a:endParaRPr lang="en-US" sz="2400"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534400" cy="533400"/>
          </a:xfrm>
        </p:spPr>
        <p:txBody>
          <a:bodyPr/>
          <a:lstStyle/>
          <a:p>
            <a:r>
              <a:rPr lang="en-US" dirty="0"/>
              <a:t>RIMC Incident Scenario: Work Zone Incident</a:t>
            </a:r>
          </a:p>
        </p:txBody>
      </p:sp>
      <p:pic>
        <p:nvPicPr>
          <p:cNvPr id="6" name="Picture 5" descr="RIMC female.png"/>
          <p:cNvPicPr>
            <a:picLocks noChangeAspect="1"/>
          </p:cNvPicPr>
          <p:nvPr/>
        </p:nvPicPr>
        <p:blipFill>
          <a:blip r:embed="rId3" cstate="print"/>
          <a:stretch>
            <a:fillRect/>
          </a:stretch>
        </p:blipFill>
        <p:spPr>
          <a:xfrm>
            <a:off x="3200400" y="2259714"/>
            <a:ext cx="1738764" cy="2338572"/>
          </a:xfrm>
          <a:prstGeom prst="rect">
            <a:avLst/>
          </a:prstGeom>
        </p:spPr>
      </p:pic>
      <p:pic>
        <p:nvPicPr>
          <p:cNvPr id="7" name="Picture 6" descr="Dispatcher.wmf"/>
          <p:cNvPicPr>
            <a:picLocks noChangeAspect="1"/>
          </p:cNvPicPr>
          <p:nvPr/>
        </p:nvPicPr>
        <p:blipFill>
          <a:blip r:embed="rId4" cstate="print"/>
          <a:stretch>
            <a:fillRect/>
          </a:stretch>
        </p:blipFill>
        <p:spPr>
          <a:xfrm>
            <a:off x="685800" y="1600200"/>
            <a:ext cx="1257300" cy="1295788"/>
          </a:xfrm>
          <a:prstGeom prst="rect">
            <a:avLst/>
          </a:prstGeom>
        </p:spPr>
      </p:pic>
      <p:sp>
        <p:nvSpPr>
          <p:cNvPr id="13" name="Left-Right Arrow 12"/>
          <p:cNvSpPr/>
          <p:nvPr/>
        </p:nvSpPr>
        <p:spPr>
          <a:xfrm rot="20143033">
            <a:off x="2362200" y="4265781"/>
            <a:ext cx="393192" cy="1371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Deputy.wmf"/>
          <p:cNvPicPr>
            <a:picLocks noChangeAspect="1"/>
          </p:cNvPicPr>
          <p:nvPr/>
        </p:nvPicPr>
        <p:blipFill>
          <a:blip r:embed="rId5" cstate="print"/>
          <a:stretch>
            <a:fillRect/>
          </a:stretch>
        </p:blipFill>
        <p:spPr>
          <a:xfrm>
            <a:off x="718554" y="4076700"/>
            <a:ext cx="1334668" cy="1866900"/>
          </a:xfrm>
          <a:prstGeom prst="rect">
            <a:avLst/>
          </a:prstGeom>
        </p:spPr>
      </p:pic>
      <p:sp>
        <p:nvSpPr>
          <p:cNvPr id="15" name="Left-Right Arrow 14"/>
          <p:cNvSpPr/>
          <p:nvPr/>
        </p:nvSpPr>
        <p:spPr>
          <a:xfrm rot="1589837">
            <a:off x="2373010" y="2589381"/>
            <a:ext cx="393192" cy="1371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Right Arrow 15"/>
          <p:cNvSpPr/>
          <p:nvPr/>
        </p:nvSpPr>
        <p:spPr>
          <a:xfrm>
            <a:off x="5550408" y="3275181"/>
            <a:ext cx="393192" cy="1371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eft-Right Arrow 16"/>
          <p:cNvSpPr/>
          <p:nvPr/>
        </p:nvSpPr>
        <p:spPr>
          <a:xfrm rot="16200000">
            <a:off x="1167384" y="3392424"/>
            <a:ext cx="393192" cy="1371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Left-Right Arrow 17"/>
          <p:cNvSpPr/>
          <p:nvPr/>
        </p:nvSpPr>
        <p:spPr>
          <a:xfrm rot="20555193">
            <a:off x="2517506" y="4899320"/>
            <a:ext cx="3429000" cy="1371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Contractor.png"/>
          <p:cNvPicPr>
            <a:picLocks noChangeAspect="1"/>
          </p:cNvPicPr>
          <p:nvPr/>
        </p:nvPicPr>
        <p:blipFill>
          <a:blip r:embed="rId6" cstate="print"/>
          <a:stretch>
            <a:fillRect/>
          </a:stretch>
        </p:blipFill>
        <p:spPr>
          <a:xfrm>
            <a:off x="6337852" y="2362200"/>
            <a:ext cx="2272748" cy="1981200"/>
          </a:xfrm>
          <a:prstGeom prst="rect">
            <a:avLst/>
          </a:prstGeom>
        </p:spPr>
      </p:pic>
      <p:sp>
        <p:nvSpPr>
          <p:cNvPr id="21" name="Content Placeholder 2"/>
          <p:cNvSpPr>
            <a:spLocks noGrp="1"/>
          </p:cNvSpPr>
          <p:nvPr>
            <p:ph idx="1"/>
          </p:nvPr>
        </p:nvSpPr>
        <p:spPr>
          <a:xfrm>
            <a:off x="381000" y="762000"/>
            <a:ext cx="8534400" cy="5791200"/>
          </a:xfrm>
        </p:spPr>
        <p:txBody>
          <a:bodyPr/>
          <a:lstStyle/>
          <a:p>
            <a:pPr>
              <a:spcBef>
                <a:spcPts val="0"/>
              </a:spcBef>
              <a:buNone/>
            </a:pPr>
            <a:r>
              <a:rPr lang="en-US" sz="2400" i="1" u="sng" dirty="0"/>
              <a:t>Communicate</a:t>
            </a:r>
          </a:p>
          <a:p>
            <a:pPr>
              <a:spcBef>
                <a:spcPts val="0"/>
              </a:spcBef>
              <a:buNone/>
            </a:pPr>
            <a:endParaRPr lang="en-US" sz="1800" dirty="0"/>
          </a:p>
          <a:p>
            <a:endParaRPr lang="en-US" sz="2000" dirty="0"/>
          </a:p>
          <a:p>
            <a:pPr>
              <a:buNone/>
            </a:pPr>
            <a:endParaRPr lang="en-US" sz="2400"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458200" cy="533400"/>
          </a:xfrm>
        </p:spPr>
        <p:txBody>
          <a:bodyPr/>
          <a:lstStyle/>
          <a:p>
            <a:r>
              <a:rPr lang="en-US" sz="3000" dirty="0"/>
              <a:t>RIMC Incident Scenario: Work Zone Incident</a:t>
            </a:r>
          </a:p>
        </p:txBody>
      </p:sp>
      <p:sp>
        <p:nvSpPr>
          <p:cNvPr id="5" name="Content Placeholder 4"/>
          <p:cNvSpPr>
            <a:spLocks noGrp="1"/>
          </p:cNvSpPr>
          <p:nvPr>
            <p:ph sz="half" idx="1"/>
          </p:nvPr>
        </p:nvSpPr>
        <p:spPr>
          <a:xfrm>
            <a:off x="152400" y="914400"/>
            <a:ext cx="4191000" cy="4373563"/>
          </a:xfrm>
        </p:spPr>
        <p:txBody>
          <a:bodyPr/>
          <a:lstStyle/>
          <a:p>
            <a:pPr>
              <a:spcBef>
                <a:spcPts val="600"/>
              </a:spcBef>
              <a:spcAft>
                <a:spcPts val="600"/>
              </a:spcAft>
              <a:buClr>
                <a:srgbClr val="C00000"/>
              </a:buClr>
              <a:buNone/>
            </a:pPr>
            <a:r>
              <a:rPr lang="en-US" sz="2400" i="1" u="sng" dirty="0"/>
              <a:t>Document</a:t>
            </a:r>
          </a:p>
          <a:p>
            <a:pPr>
              <a:spcBef>
                <a:spcPts val="600"/>
              </a:spcBef>
              <a:spcAft>
                <a:spcPts val="600"/>
              </a:spcAft>
              <a:buClr>
                <a:srgbClr val="C00000"/>
              </a:buClr>
              <a:buFont typeface="Calibri" pitchFamily="34" charset="0"/>
              <a:buChar char="•"/>
            </a:pPr>
            <a:r>
              <a:rPr lang="en-US" sz="2000" dirty="0"/>
              <a:t>Maintain RIMC response log</a:t>
            </a:r>
          </a:p>
          <a:p>
            <a:pPr>
              <a:spcBef>
                <a:spcPts val="600"/>
              </a:spcBef>
              <a:spcAft>
                <a:spcPts val="600"/>
              </a:spcAft>
              <a:buClr>
                <a:srgbClr val="C00000"/>
              </a:buClr>
              <a:buFont typeface="Calibri" pitchFamily="34" charset="0"/>
              <a:buChar char="•"/>
            </a:pPr>
            <a:r>
              <a:rPr lang="en-US" sz="2000" dirty="0"/>
              <a:t>Take photos or video if field response is warranted </a:t>
            </a:r>
          </a:p>
          <a:p>
            <a:pPr>
              <a:spcBef>
                <a:spcPts val="600"/>
              </a:spcBef>
              <a:spcAft>
                <a:spcPts val="600"/>
              </a:spcAft>
              <a:buClr>
                <a:srgbClr val="C00000"/>
              </a:buClr>
              <a:buFont typeface="Calibri" pitchFamily="34" charset="0"/>
              <a:buChar char="•"/>
            </a:pPr>
            <a:r>
              <a:rPr lang="en-US" sz="2000" dirty="0"/>
              <a:t>Document incident as it occurs to provide situational awareness</a:t>
            </a:r>
          </a:p>
          <a:p>
            <a:pPr>
              <a:spcBef>
                <a:spcPts val="600"/>
              </a:spcBef>
              <a:spcAft>
                <a:spcPts val="600"/>
              </a:spcAft>
              <a:buClr>
                <a:srgbClr val="C00000"/>
              </a:buClr>
              <a:buFont typeface="Calibri" pitchFamily="34" charset="0"/>
              <a:buChar char="•"/>
            </a:pPr>
            <a:r>
              <a:rPr lang="en-US" sz="2000" dirty="0"/>
              <a:t>Forward to construction staff, RDO and RCM if possible</a:t>
            </a:r>
          </a:p>
          <a:p>
            <a:pPr>
              <a:spcBef>
                <a:spcPts val="600"/>
              </a:spcBef>
              <a:spcAft>
                <a:spcPts val="600"/>
              </a:spcAft>
              <a:buClr>
                <a:srgbClr val="C00000"/>
              </a:buClr>
              <a:buFont typeface="Calibri" pitchFamily="34" charset="0"/>
              <a:buChar char="•"/>
            </a:pPr>
            <a:r>
              <a:rPr lang="en-US" sz="2000" dirty="0"/>
              <a:t>Note: Timeline is vital in documentation for project construction files</a:t>
            </a:r>
          </a:p>
          <a:p>
            <a:pPr>
              <a:buNone/>
            </a:pPr>
            <a:endParaRPr lang="en-US" sz="2400" dirty="0"/>
          </a:p>
          <a:p>
            <a:pPr>
              <a:buClr>
                <a:srgbClr val="C00000"/>
              </a:buClr>
              <a:buNone/>
            </a:pPr>
            <a:endParaRPr lang="en-US" sz="2400" i="1" u="sng" dirty="0"/>
          </a:p>
        </p:txBody>
      </p:sp>
      <p:pic>
        <p:nvPicPr>
          <p:cNvPr id="7" name="Picture 6" descr="30-23982 Barrier Repair 1.JPG"/>
          <p:cNvPicPr>
            <a:picLocks noChangeAspect="1"/>
          </p:cNvPicPr>
          <p:nvPr/>
        </p:nvPicPr>
        <p:blipFill>
          <a:blip r:embed="rId3" cstate="print"/>
          <a:srcRect r="4736"/>
          <a:stretch>
            <a:fillRect/>
          </a:stretch>
        </p:blipFill>
        <p:spPr>
          <a:xfrm>
            <a:off x="4532176" y="1409700"/>
            <a:ext cx="4307024" cy="33909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wheel spokes="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chemeClr val="tx1"/>
                </a:solidFill>
              </a:rPr>
              <a:t>Incident Scenario 3</a:t>
            </a:r>
          </a:p>
        </p:txBody>
      </p:sp>
      <p:sp>
        <p:nvSpPr>
          <p:cNvPr id="5" name="Subtitle 4"/>
          <p:cNvSpPr>
            <a:spLocks noGrp="1"/>
          </p:cNvSpPr>
          <p:nvPr>
            <p:ph type="subTitle" idx="1"/>
          </p:nvPr>
        </p:nvSpPr>
        <p:spPr/>
        <p:txBody>
          <a:bodyPr/>
          <a:lstStyle/>
          <a:p>
            <a:r>
              <a:rPr lang="en-US" dirty="0">
                <a:solidFill>
                  <a:schemeClr val="tx2"/>
                </a:solidFill>
              </a:rPr>
              <a:t>Severe Traffic Backups</a:t>
            </a:r>
          </a:p>
          <a:p>
            <a:r>
              <a:rPr lang="en-US" dirty="0">
                <a:solidFill>
                  <a:schemeClr val="tx2"/>
                </a:solidFill>
              </a:rPr>
              <a:t>3 Miles or More</a:t>
            </a:r>
          </a:p>
        </p:txBody>
      </p:sp>
    </p:spTree>
  </p:cSld>
  <p:clrMapOvr>
    <a:masterClrMapping/>
  </p:clrMapOvr>
  <p:transition spd="slow">
    <p:wheel spokes="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8438"/>
            <a:ext cx="8229600" cy="487362"/>
          </a:xfrm>
        </p:spPr>
        <p:txBody>
          <a:bodyPr/>
          <a:lstStyle/>
          <a:p>
            <a:r>
              <a:rPr lang="en-US" sz="3000" dirty="0"/>
              <a:t>RIMC Incident Scenario: Severe Traffic Backups</a:t>
            </a:r>
          </a:p>
        </p:txBody>
      </p:sp>
      <p:sp>
        <p:nvSpPr>
          <p:cNvPr id="9" name="Rectangle 8"/>
          <p:cNvSpPr/>
          <p:nvPr/>
        </p:nvSpPr>
        <p:spPr>
          <a:xfrm>
            <a:off x="228600" y="845403"/>
            <a:ext cx="8610600" cy="830997"/>
          </a:xfrm>
          <a:prstGeom prst="rect">
            <a:avLst/>
          </a:prstGeom>
        </p:spPr>
        <p:txBody>
          <a:bodyPr wrap="square">
            <a:spAutoFit/>
          </a:bodyPr>
          <a:lstStyle/>
          <a:p>
            <a:pPr>
              <a:spcBef>
                <a:spcPts val="600"/>
              </a:spcBef>
              <a:spcAft>
                <a:spcPts val="600"/>
              </a:spcAft>
              <a:buNone/>
            </a:pPr>
            <a:r>
              <a:rPr lang="en-US" sz="2400" dirty="0"/>
              <a:t>Traffic delays of approximately 4 miles occurred due to a crash, which resulted in eastbound lane closures</a:t>
            </a:r>
          </a:p>
        </p:txBody>
      </p:sp>
      <p:sp>
        <p:nvSpPr>
          <p:cNvPr id="11" name="Rectangle 10"/>
          <p:cNvSpPr/>
          <p:nvPr/>
        </p:nvSpPr>
        <p:spPr>
          <a:xfrm>
            <a:off x="2209800" y="2057400"/>
            <a:ext cx="4419600" cy="461665"/>
          </a:xfrm>
          <a:prstGeom prst="rect">
            <a:avLst/>
          </a:prstGeom>
        </p:spPr>
        <p:txBody>
          <a:bodyPr wrap="square">
            <a:spAutoFit/>
          </a:bodyPr>
          <a:lstStyle/>
          <a:p>
            <a:pPr algn="ctr">
              <a:buNone/>
            </a:pPr>
            <a:r>
              <a:rPr lang="en-US" sz="2400" i="1" u="sng" dirty="0"/>
              <a:t>TMC Video</a:t>
            </a:r>
            <a:endParaRPr lang="en-US" sz="2400" dirty="0"/>
          </a:p>
        </p:txBody>
      </p:sp>
      <p:pic>
        <p:nvPicPr>
          <p:cNvPr id="12" name="I-94 @ Moorland 05292014 (1).mp4">
            <a:hlinkClick r:id="" action="ppaction://media"/>
          </p:cNvPr>
          <p:cNvPicPr>
            <a:picLocks noGrp="1" noChangeAspect="1"/>
          </p:cNvPicPr>
          <p:nvPr>
            <p:ph sz="half" idx="1"/>
            <a:videoFile r:link="rId2"/>
            <p:extLst>
              <p:ext uri="{DAA4B4D4-6D71-4841-9C94-3DE7FCFB9230}">
                <p14:media xmlns:p14="http://schemas.microsoft.com/office/powerpoint/2010/main" r:link="rId1"/>
              </p:ext>
            </p:extLst>
          </p:nvPr>
        </p:nvPicPr>
        <p:blipFill>
          <a:blip r:embed="rId5" cstate="print"/>
          <a:stretch>
            <a:fillRect/>
          </a:stretch>
        </p:blipFill>
        <p:spPr>
          <a:xfrm>
            <a:off x="2260600" y="2667000"/>
            <a:ext cx="4368800" cy="3276600"/>
          </a:xfrm>
          <a:prstGeom prst="rect">
            <a:avLst/>
          </a:prstGeom>
        </p:spPr>
      </p:pic>
    </p:spTree>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dirty="0">
                <a:solidFill>
                  <a:schemeClr val="bg1"/>
                </a:solidFill>
              </a:rPr>
              <a:t>RIMC Response Expectations</a:t>
            </a:r>
          </a:p>
        </p:txBody>
      </p:sp>
      <p:sp>
        <p:nvSpPr>
          <p:cNvPr id="4" name="Content Placeholder 3"/>
          <p:cNvSpPr>
            <a:spLocks noGrp="1"/>
          </p:cNvSpPr>
          <p:nvPr>
            <p:ph idx="1"/>
          </p:nvPr>
        </p:nvSpPr>
        <p:spPr>
          <a:xfrm>
            <a:off x="457200" y="762000"/>
            <a:ext cx="8229600" cy="3886200"/>
          </a:xfrm>
        </p:spPr>
        <p:txBody>
          <a:bodyPr>
            <a:normAutofit/>
          </a:bodyPr>
          <a:lstStyle/>
          <a:p>
            <a:pPr>
              <a:spcBef>
                <a:spcPts val="600"/>
              </a:spcBef>
              <a:buNone/>
            </a:pPr>
            <a:r>
              <a:rPr lang="en-US" sz="2400" u="sng" dirty="0"/>
              <a:t>Respond/Coordinate</a:t>
            </a:r>
            <a:endParaRPr lang="en-US" sz="2400" dirty="0"/>
          </a:p>
          <a:p>
            <a:pPr>
              <a:spcBef>
                <a:spcPts val="600"/>
              </a:spcBef>
              <a:buFont typeface="Calibri" pitchFamily="34" charset="0"/>
              <a:buChar char="•"/>
            </a:pPr>
            <a:r>
              <a:rPr lang="en-US" sz="2000" dirty="0"/>
              <a:t>To provide DTSD response support to public safety first responders</a:t>
            </a:r>
          </a:p>
          <a:p>
            <a:pPr>
              <a:spcBef>
                <a:spcPts val="600"/>
              </a:spcBef>
              <a:buFont typeface="Calibri" pitchFamily="34" charset="0"/>
              <a:buChar char="•"/>
            </a:pPr>
            <a:r>
              <a:rPr lang="en-US" sz="2000" dirty="0"/>
              <a:t>Remain involved until the incident is completely resolved</a:t>
            </a:r>
          </a:p>
          <a:p>
            <a:pPr>
              <a:spcBef>
                <a:spcPts val="600"/>
              </a:spcBef>
              <a:buFont typeface="Calibri" pitchFamily="34" charset="0"/>
              <a:buChar char="•"/>
            </a:pPr>
            <a:r>
              <a:rPr lang="en-US" sz="2000" dirty="0"/>
              <a:t>Coordinate with Incident Commander (IC) traffic control strategies</a:t>
            </a:r>
          </a:p>
          <a:p>
            <a:pPr lvl="1">
              <a:spcBef>
                <a:spcPts val="600"/>
              </a:spcBef>
            </a:pPr>
            <a:r>
              <a:rPr lang="en-US" sz="1600" dirty="0"/>
              <a:t>TIMA, detours, lane closures, alternate routes</a:t>
            </a:r>
          </a:p>
          <a:p>
            <a:pPr>
              <a:spcBef>
                <a:spcPts val="600"/>
              </a:spcBef>
              <a:buFont typeface="Calibri" pitchFamily="34" charset="0"/>
              <a:buChar char="•"/>
            </a:pPr>
            <a:r>
              <a:rPr lang="en-US" sz="2000" dirty="0"/>
              <a:t>Coordinate with county highway department </a:t>
            </a:r>
          </a:p>
          <a:p>
            <a:pPr lvl="1">
              <a:spcBef>
                <a:spcPts val="600"/>
              </a:spcBef>
            </a:pPr>
            <a:r>
              <a:rPr lang="en-US" sz="1600" dirty="0"/>
              <a:t>Infrastructure repairs, flagging operations, clean up, traffic control equipment</a:t>
            </a:r>
          </a:p>
          <a:p>
            <a:pPr>
              <a:spcBef>
                <a:spcPts val="600"/>
              </a:spcBef>
              <a:buFont typeface="Calibri" pitchFamily="34" charset="0"/>
              <a:buChar char="•"/>
            </a:pPr>
            <a:r>
              <a:rPr lang="en-US" sz="2000" dirty="0"/>
              <a:t>Deploy Intelligent Transportation System (ITS) equipment</a:t>
            </a:r>
          </a:p>
          <a:p>
            <a:pPr lvl="1">
              <a:spcBef>
                <a:spcPts val="600"/>
              </a:spcBef>
            </a:pPr>
            <a:r>
              <a:rPr lang="en-US" sz="1600" dirty="0"/>
              <a:t>Portable Changeable Message Signs (PCMS), Closed Circuit TV (CCTV)</a:t>
            </a:r>
          </a:p>
          <a:p>
            <a:pPr>
              <a:spcBef>
                <a:spcPts val="600"/>
              </a:spcBef>
              <a:buFont typeface="Calibri" pitchFamily="34" charset="0"/>
              <a:buChar char="•"/>
            </a:pPr>
            <a:r>
              <a:rPr lang="en-US" sz="2000" dirty="0"/>
              <a:t>Coordinate contractor response and resources if needed</a:t>
            </a:r>
          </a:p>
          <a:p>
            <a:pPr lvl="1">
              <a:buNone/>
            </a:pPr>
            <a:endParaRPr lang="en-US" dirty="0"/>
          </a:p>
          <a:p>
            <a:endParaRPr lang="en-US" dirty="0"/>
          </a:p>
          <a:p>
            <a:endParaRPr lang="en-US" dirty="0"/>
          </a:p>
        </p:txBody>
      </p:sp>
      <p:pic>
        <p:nvPicPr>
          <p:cNvPr id="5" name="Picture 4" descr="wisdot logo original.png"/>
          <p:cNvPicPr>
            <a:picLocks noChangeAspect="1"/>
          </p:cNvPicPr>
          <p:nvPr/>
        </p:nvPicPr>
        <p:blipFill>
          <a:blip r:embed="rId3" cstate="print"/>
          <a:stretch>
            <a:fillRect/>
          </a:stretch>
        </p:blipFill>
        <p:spPr>
          <a:xfrm>
            <a:off x="457200" y="4648200"/>
            <a:ext cx="1371600" cy="1371600"/>
          </a:xfrm>
          <a:prstGeom prst="rect">
            <a:avLst/>
          </a:prstGeom>
        </p:spPr>
      </p:pic>
      <p:pic>
        <p:nvPicPr>
          <p:cNvPr id="3074" name="Picture 2" descr="C:\Users\mscnam\AppData\Local\Microsoft\Windows\Temporary Internet Files\Content.IE5\TRR3KL85\MC900311958[1].wmf"/>
          <p:cNvPicPr>
            <a:picLocks noChangeAspect="1" noChangeArrowheads="1"/>
          </p:cNvPicPr>
          <p:nvPr/>
        </p:nvPicPr>
        <p:blipFill>
          <a:blip r:embed="rId4" cstate="print"/>
          <a:srcRect/>
          <a:stretch>
            <a:fillRect/>
          </a:stretch>
        </p:blipFill>
        <p:spPr bwMode="auto">
          <a:xfrm>
            <a:off x="2209800" y="4789169"/>
            <a:ext cx="2074862" cy="1177140"/>
          </a:xfrm>
          <a:prstGeom prst="rect">
            <a:avLst/>
          </a:prstGeom>
          <a:noFill/>
        </p:spPr>
      </p:pic>
      <p:pic>
        <p:nvPicPr>
          <p:cNvPr id="6" name="Picture 5" descr="DNRlogoprocess.png"/>
          <p:cNvPicPr>
            <a:picLocks noChangeAspect="1"/>
          </p:cNvPicPr>
          <p:nvPr/>
        </p:nvPicPr>
        <p:blipFill>
          <a:blip r:embed="rId5" cstate="print"/>
          <a:stretch>
            <a:fillRect/>
          </a:stretch>
        </p:blipFill>
        <p:spPr>
          <a:xfrm>
            <a:off x="4800600" y="4597424"/>
            <a:ext cx="2000186" cy="1422376"/>
          </a:xfrm>
          <a:prstGeom prst="rect">
            <a:avLst/>
          </a:prstGeom>
        </p:spPr>
      </p:pic>
      <p:pic>
        <p:nvPicPr>
          <p:cNvPr id="3076" name="Picture 4" descr="C:\Users\mscnam\AppData\Local\Microsoft\Windows\Temporary Internet Files\Content.IE5\UWVD7K3J\MC900252557[1].wmf"/>
          <p:cNvPicPr>
            <a:picLocks noChangeAspect="1" noChangeArrowheads="1"/>
          </p:cNvPicPr>
          <p:nvPr/>
        </p:nvPicPr>
        <p:blipFill>
          <a:blip r:embed="rId6" cstate="print"/>
          <a:srcRect/>
          <a:stretch>
            <a:fillRect/>
          </a:stretch>
        </p:blipFill>
        <p:spPr bwMode="auto">
          <a:xfrm>
            <a:off x="7315200" y="4444111"/>
            <a:ext cx="1427162" cy="1459104"/>
          </a:xfrm>
          <a:prstGeom prst="rect">
            <a:avLst/>
          </a:prstGeom>
          <a:noFill/>
        </p:spPr>
      </p:pic>
      <p:sp>
        <p:nvSpPr>
          <p:cNvPr id="8" name="TextBox 7"/>
          <p:cNvSpPr txBox="1"/>
          <p:nvPr/>
        </p:nvSpPr>
        <p:spPr>
          <a:xfrm>
            <a:off x="7543800" y="4950768"/>
            <a:ext cx="1828800" cy="215444"/>
          </a:xfrm>
          <a:prstGeom prst="rect">
            <a:avLst/>
          </a:prstGeom>
          <a:noFill/>
        </p:spPr>
        <p:txBody>
          <a:bodyPr wrap="square" rtlCol="0">
            <a:spAutoFit/>
          </a:bodyPr>
          <a:lstStyle/>
          <a:p>
            <a:r>
              <a:rPr lang="en-US" sz="800" dirty="0"/>
              <a:t>Contractor</a:t>
            </a:r>
          </a:p>
        </p:txBody>
      </p:sp>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533400"/>
          </a:xfrm>
        </p:spPr>
        <p:txBody>
          <a:bodyPr/>
          <a:lstStyle/>
          <a:p>
            <a:r>
              <a:rPr lang="en-US" sz="3000" dirty="0"/>
              <a:t>RIMC Scenario Matrix:</a:t>
            </a:r>
            <a:r>
              <a:rPr lang="en-US" sz="3000" i="1" dirty="0"/>
              <a:t> </a:t>
            </a:r>
            <a:r>
              <a:rPr lang="en-US" sz="3000" dirty="0"/>
              <a:t>Severe Traffic Backups</a:t>
            </a:r>
          </a:p>
        </p:txBody>
      </p:sp>
      <p:sp>
        <p:nvSpPr>
          <p:cNvPr id="3" name="Content Placeholder 2"/>
          <p:cNvSpPr>
            <a:spLocks noGrp="1"/>
          </p:cNvSpPr>
          <p:nvPr>
            <p:ph idx="1"/>
          </p:nvPr>
        </p:nvSpPr>
        <p:spPr>
          <a:xfrm>
            <a:off x="304800" y="838200"/>
            <a:ext cx="8610600" cy="5562600"/>
          </a:xfrm>
        </p:spPr>
        <p:txBody>
          <a:bodyPr/>
          <a:lstStyle/>
          <a:p>
            <a:pPr>
              <a:spcBef>
                <a:spcPts val="600"/>
              </a:spcBef>
              <a:buNone/>
            </a:pPr>
            <a:r>
              <a:rPr lang="en-US" sz="2400" i="1" u="sng" dirty="0"/>
              <a:t>Evaluate/Assess</a:t>
            </a:r>
            <a:endParaRPr lang="en-US" sz="2400" u="sng" dirty="0"/>
          </a:p>
          <a:p>
            <a:pPr>
              <a:spcBef>
                <a:spcPts val="600"/>
              </a:spcBef>
              <a:buFont typeface="Calibri" pitchFamily="34" charset="0"/>
              <a:buChar char="•"/>
            </a:pPr>
            <a:r>
              <a:rPr lang="en-US" sz="2000" dirty="0"/>
              <a:t>If incident meets criteria for RDO notification of a Significant Incident</a:t>
            </a:r>
          </a:p>
          <a:p>
            <a:pPr lvl="1">
              <a:spcBef>
                <a:spcPts val="600"/>
              </a:spcBef>
            </a:pPr>
            <a:r>
              <a:rPr lang="en-US" sz="1800" dirty="0"/>
              <a:t>Criteria for notification of RIMC is 3 miles of backup</a:t>
            </a:r>
          </a:p>
          <a:p>
            <a:pPr lvl="0">
              <a:spcBef>
                <a:spcPts val="600"/>
              </a:spcBef>
              <a:buFont typeface="Calibri" pitchFamily="34" charset="0"/>
              <a:buChar char="•"/>
            </a:pPr>
            <a:r>
              <a:rPr lang="en-US" sz="2000" dirty="0"/>
              <a:t>Verify/determine the cause of the backup so steps can be taken to eradicate it</a:t>
            </a:r>
          </a:p>
          <a:p>
            <a:pPr lvl="0">
              <a:spcBef>
                <a:spcPts val="600"/>
              </a:spcBef>
              <a:buFont typeface="Calibri" pitchFamily="34" charset="0"/>
              <a:buChar char="•"/>
            </a:pPr>
            <a:r>
              <a:rPr lang="en-US" sz="2000" dirty="0"/>
              <a:t>Time of day, peak travel time and/or special events in the area</a:t>
            </a:r>
          </a:p>
          <a:p>
            <a:pPr lvl="0">
              <a:spcBef>
                <a:spcPts val="600"/>
              </a:spcBef>
              <a:buFont typeface="Calibri" pitchFamily="34" charset="0"/>
              <a:buChar char="•"/>
            </a:pPr>
            <a:r>
              <a:rPr lang="en-US" sz="2000" dirty="0"/>
              <a:t>Traffic impacts for queuing and delay, upstream and downstream</a:t>
            </a:r>
          </a:p>
          <a:p>
            <a:pPr lvl="1">
              <a:spcBef>
                <a:spcPts val="600"/>
              </a:spcBef>
            </a:pPr>
            <a:r>
              <a:rPr lang="en-US" sz="1800" dirty="0"/>
              <a:t>Evaluate closing on ramps and crossovers</a:t>
            </a:r>
          </a:p>
          <a:p>
            <a:pPr lvl="1">
              <a:spcBef>
                <a:spcPts val="600"/>
              </a:spcBef>
            </a:pPr>
            <a:r>
              <a:rPr lang="en-US" sz="1800" dirty="0"/>
              <a:t>Trapped vehicles</a:t>
            </a:r>
          </a:p>
          <a:p>
            <a:pPr lvl="0">
              <a:spcBef>
                <a:spcPts val="600"/>
              </a:spcBef>
              <a:buFont typeface="Calibri" pitchFamily="34" charset="0"/>
              <a:buChar char="•"/>
            </a:pPr>
            <a:r>
              <a:rPr lang="en-US" sz="2000" dirty="0"/>
              <a:t>Estimated time to dissipate queue</a:t>
            </a:r>
          </a:p>
          <a:p>
            <a:pPr lvl="0">
              <a:spcBef>
                <a:spcPts val="600"/>
              </a:spcBef>
              <a:buFont typeface="Calibri" pitchFamily="34" charset="0"/>
              <a:buChar char="•"/>
            </a:pPr>
            <a:r>
              <a:rPr lang="en-US" sz="2000" dirty="0"/>
              <a:t>Traffic control setup</a:t>
            </a:r>
          </a:p>
          <a:p>
            <a:pPr lvl="0">
              <a:spcBef>
                <a:spcPts val="600"/>
              </a:spcBef>
              <a:buFont typeface="Calibri" pitchFamily="34" charset="0"/>
              <a:buChar char="•"/>
            </a:pPr>
            <a:r>
              <a:rPr lang="en-US" sz="2000" dirty="0"/>
              <a:t>Continually monitor incident from </a:t>
            </a:r>
          </a:p>
          <a:p>
            <a:pPr lvl="0">
              <a:spcBef>
                <a:spcPts val="600"/>
              </a:spcBef>
              <a:buNone/>
            </a:pPr>
            <a:r>
              <a:rPr lang="en-US" sz="2000" dirty="0"/>
              <a:t>	beginning to end</a:t>
            </a:r>
          </a:p>
          <a:p>
            <a:pPr>
              <a:buNone/>
            </a:pPr>
            <a:endParaRPr lang="en-US" sz="1800" i="1" dirty="0"/>
          </a:p>
        </p:txBody>
      </p:sp>
      <p:pic>
        <p:nvPicPr>
          <p:cNvPr id="4" name="Picture 3" descr="Backup Screen Shot.PNG"/>
          <p:cNvPicPr>
            <a:picLocks noChangeAspect="1"/>
          </p:cNvPicPr>
          <p:nvPr/>
        </p:nvPicPr>
        <p:blipFill>
          <a:blip r:embed="rId3" cstate="print"/>
          <a:srcRect l="1852" r="1852" b="6060"/>
          <a:stretch>
            <a:fillRect/>
          </a:stretch>
        </p:blipFill>
        <p:spPr>
          <a:xfrm>
            <a:off x="5017026" y="3733800"/>
            <a:ext cx="3745974" cy="2226318"/>
          </a:xfrm>
          <a:prstGeom prst="rect">
            <a:avLst/>
          </a:prstGeom>
        </p:spPr>
      </p:pic>
      <p:sp>
        <p:nvSpPr>
          <p:cNvPr id="5" name="Oval 4"/>
          <p:cNvSpPr/>
          <p:nvPr/>
        </p:nvSpPr>
        <p:spPr>
          <a:xfrm>
            <a:off x="5257800" y="3810000"/>
            <a:ext cx="1676400" cy="11430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833735"/>
            <a:ext cx="8610600" cy="1077218"/>
          </a:xfrm>
          <a:prstGeom prst="rect">
            <a:avLst/>
          </a:prstGeom>
        </p:spPr>
        <p:txBody>
          <a:bodyPr wrap="square">
            <a:spAutoFit/>
          </a:bodyPr>
          <a:lstStyle/>
          <a:p>
            <a:pPr>
              <a:spcBef>
                <a:spcPts val="0"/>
              </a:spcBef>
              <a:buNone/>
            </a:pPr>
            <a:r>
              <a:rPr lang="en-US" sz="2400" i="1" u="sng" dirty="0"/>
              <a:t>Respond/Coordinate</a:t>
            </a:r>
          </a:p>
          <a:p>
            <a:pPr>
              <a:spcBef>
                <a:spcPts val="0"/>
              </a:spcBef>
              <a:buNone/>
            </a:pPr>
            <a:endParaRPr lang="en-US" sz="2000" i="1" u="sng" dirty="0"/>
          </a:p>
          <a:p>
            <a:pPr>
              <a:spcBef>
                <a:spcPts val="0"/>
              </a:spcBef>
              <a:buClr>
                <a:srgbClr val="C00000"/>
              </a:buClr>
              <a:buFont typeface="Arial" pitchFamily="34" charset="0"/>
              <a:buChar char="•"/>
            </a:pPr>
            <a:endParaRPr lang="en-US" sz="2000" i="1" u="sng" dirty="0"/>
          </a:p>
        </p:txBody>
      </p:sp>
      <p:pic>
        <p:nvPicPr>
          <p:cNvPr id="8" name="I-94 @ Moorland 05292014 (2).mp4">
            <a:hlinkClick r:id="" action="ppaction://media"/>
          </p:cNvPr>
          <p:cNvPicPr>
            <a:picLocks noGrp="1" noChangeAspect="1"/>
          </p:cNvPicPr>
          <p:nvPr>
            <p:ph sz="half" idx="1"/>
            <a:videoFile r:link="rId2"/>
            <p:extLst>
              <p:ext uri="{DAA4B4D4-6D71-4841-9C94-3DE7FCFB9230}">
                <p14:media xmlns:p14="http://schemas.microsoft.com/office/powerpoint/2010/main" r:link="rId1"/>
              </p:ext>
            </p:extLst>
          </p:nvPr>
        </p:nvPicPr>
        <p:blipFill>
          <a:blip r:embed="rId5" cstate="print"/>
          <a:stretch>
            <a:fillRect/>
          </a:stretch>
        </p:blipFill>
        <p:spPr>
          <a:xfrm>
            <a:off x="457200" y="1790701"/>
            <a:ext cx="4114800" cy="3086099"/>
          </a:xfrm>
          <a:prstGeom prst="rect">
            <a:avLst/>
          </a:prstGeom>
        </p:spPr>
      </p:pic>
      <p:sp>
        <p:nvSpPr>
          <p:cNvPr id="6" name="Title 1"/>
          <p:cNvSpPr txBox="1">
            <a:spLocks/>
          </p:cNvSpPr>
          <p:nvPr/>
        </p:nvSpPr>
        <p:spPr>
          <a:xfrm>
            <a:off x="609600" y="125766"/>
            <a:ext cx="8382000" cy="533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mj-lt"/>
                <a:ea typeface="+mj-ea"/>
                <a:cs typeface="+mj-cs"/>
              </a:rPr>
              <a:t>RIMC Incident Scenario Matrix:</a:t>
            </a:r>
            <a:r>
              <a:rPr kumimoji="0" lang="en-US" sz="3000" b="0" i="1" u="none" strike="noStrike" kern="1200" cap="none" spc="0" normalizeH="0" baseline="0" noProof="0" dirty="0">
                <a:ln>
                  <a:noFill/>
                </a:ln>
                <a:solidFill>
                  <a:schemeClr val="bg1"/>
                </a:solidFill>
                <a:effectLst/>
                <a:uLnTx/>
                <a:uFillTx/>
                <a:latin typeface="+mj-lt"/>
                <a:ea typeface="+mj-ea"/>
                <a:cs typeface="+mj-cs"/>
              </a:rPr>
              <a:t> </a:t>
            </a:r>
            <a:r>
              <a:rPr kumimoji="0" lang="en-US" sz="3000" b="0" i="0" u="none" strike="noStrike" kern="1200" cap="none" spc="0" normalizeH="0" baseline="0" noProof="0" dirty="0">
                <a:ln>
                  <a:noFill/>
                </a:ln>
                <a:solidFill>
                  <a:schemeClr val="bg1"/>
                </a:solidFill>
                <a:effectLst/>
                <a:uLnTx/>
                <a:uFillTx/>
                <a:latin typeface="+mj-lt"/>
                <a:ea typeface="+mj-ea"/>
                <a:cs typeface="+mj-cs"/>
              </a:rPr>
              <a:t>Severe Traffic Backup</a:t>
            </a:r>
          </a:p>
        </p:txBody>
      </p:sp>
      <p:sp>
        <p:nvSpPr>
          <p:cNvPr id="12" name="TextBox 11"/>
          <p:cNvSpPr txBox="1"/>
          <p:nvPr/>
        </p:nvSpPr>
        <p:spPr>
          <a:xfrm>
            <a:off x="4953000" y="2005707"/>
            <a:ext cx="3810000" cy="3431709"/>
          </a:xfrm>
          <a:prstGeom prst="rect">
            <a:avLst/>
          </a:prstGeom>
          <a:noFill/>
        </p:spPr>
        <p:txBody>
          <a:bodyPr wrap="square" rtlCol="0">
            <a:spAutoFit/>
          </a:bodyPr>
          <a:lstStyle/>
          <a:p>
            <a:pPr marL="342900" indent="-342900">
              <a:spcBef>
                <a:spcPts val="600"/>
              </a:spcBef>
              <a:spcAft>
                <a:spcPts val="600"/>
              </a:spcAft>
              <a:buClr>
                <a:srgbClr val="C00000"/>
              </a:buClr>
              <a:buFont typeface="Calibri" pitchFamily="34" charset="0"/>
              <a:buChar char="•"/>
            </a:pPr>
            <a:r>
              <a:rPr lang="en-US" sz="2000" dirty="0"/>
              <a:t>Full closure impacts</a:t>
            </a:r>
          </a:p>
          <a:p>
            <a:pPr marL="804672" lvl="2" indent="-347472">
              <a:spcBef>
                <a:spcPts val="600"/>
              </a:spcBef>
              <a:spcAft>
                <a:spcPts val="600"/>
              </a:spcAft>
              <a:buClr>
                <a:schemeClr val="accent1">
                  <a:lumMod val="50000"/>
                </a:schemeClr>
              </a:buClr>
              <a:buFont typeface="Wingdings" pitchFamily="2" charset="2"/>
              <a:buChar char="§"/>
            </a:pPr>
            <a:r>
              <a:rPr lang="en-US" dirty="0"/>
              <a:t>Flight for Life (FFL) (Emergency helicopter)</a:t>
            </a:r>
          </a:p>
          <a:p>
            <a:pPr marL="804672" lvl="2" indent="-347472">
              <a:spcBef>
                <a:spcPts val="600"/>
              </a:spcBef>
              <a:spcAft>
                <a:spcPts val="600"/>
              </a:spcAft>
              <a:buClr>
                <a:schemeClr val="accent1">
                  <a:lumMod val="50000"/>
                </a:schemeClr>
              </a:buClr>
              <a:buFont typeface="Wingdings" pitchFamily="2" charset="2"/>
              <a:buChar char="§"/>
            </a:pPr>
            <a:r>
              <a:rPr lang="en-US" dirty="0"/>
              <a:t>Reconstruction</a:t>
            </a:r>
          </a:p>
          <a:p>
            <a:pPr marL="342900" indent="-342900">
              <a:spcBef>
                <a:spcPts val="600"/>
              </a:spcBef>
              <a:spcAft>
                <a:spcPts val="600"/>
              </a:spcAft>
              <a:buClr>
                <a:srgbClr val="C00000"/>
              </a:buClr>
              <a:buFont typeface="Calibri" pitchFamily="34" charset="0"/>
              <a:buChar char="•"/>
            </a:pPr>
            <a:r>
              <a:rPr lang="en-US" sz="2000" dirty="0"/>
              <a:t>Impacts to on/off ramps, crossovers and ancillary roads</a:t>
            </a:r>
          </a:p>
          <a:p>
            <a:pPr marL="342900" indent="-342900">
              <a:spcBef>
                <a:spcPts val="600"/>
              </a:spcBef>
              <a:spcAft>
                <a:spcPts val="600"/>
              </a:spcAft>
              <a:buClr>
                <a:srgbClr val="C00000"/>
              </a:buClr>
              <a:buFont typeface="Calibri" pitchFamily="34" charset="0"/>
              <a:buChar char="•"/>
            </a:pPr>
            <a:r>
              <a:rPr lang="en-US" sz="2000" dirty="0"/>
              <a:t>Traffic backups can escalate quickly and dissipate slowly</a:t>
            </a:r>
          </a:p>
          <a:p>
            <a:endParaRPr lang="en-US" dirty="0"/>
          </a:p>
        </p:txBody>
      </p:sp>
    </p:spTree>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2"/>
          <p:cNvSpPr>
            <a:spLocks noGrp="1"/>
          </p:cNvSpPr>
          <p:nvPr>
            <p:ph type="title"/>
          </p:nvPr>
        </p:nvSpPr>
        <p:spPr>
          <a:xfrm>
            <a:off x="381000" y="125766"/>
            <a:ext cx="8382000" cy="533400"/>
          </a:xfrm>
        </p:spPr>
        <p:txBody>
          <a:bodyPr/>
          <a:lstStyle/>
          <a:p>
            <a:r>
              <a:rPr lang="en-US" dirty="0"/>
              <a:t>Rule of Thumb</a:t>
            </a:r>
          </a:p>
        </p:txBody>
      </p:sp>
      <p:sp>
        <p:nvSpPr>
          <p:cNvPr id="18434" name="Content Placeholder 1"/>
          <p:cNvSpPr>
            <a:spLocks noGrp="1"/>
          </p:cNvSpPr>
          <p:nvPr>
            <p:ph idx="1"/>
          </p:nvPr>
        </p:nvSpPr>
        <p:spPr>
          <a:xfrm>
            <a:off x="228600" y="914400"/>
            <a:ext cx="4419600" cy="5486400"/>
          </a:xfrm>
        </p:spPr>
        <p:txBody>
          <a:bodyPr/>
          <a:lstStyle/>
          <a:p>
            <a:pPr>
              <a:spcBef>
                <a:spcPts val="600"/>
              </a:spcBef>
              <a:spcAft>
                <a:spcPts val="600"/>
              </a:spcAft>
              <a:buNone/>
            </a:pPr>
            <a:r>
              <a:rPr lang="en-US" sz="2400" i="1" u="sng" dirty="0"/>
              <a:t>Impacts – Congestion and Delay</a:t>
            </a:r>
          </a:p>
          <a:p>
            <a:pPr>
              <a:spcBef>
                <a:spcPts val="600"/>
              </a:spcBef>
              <a:spcAft>
                <a:spcPts val="600"/>
              </a:spcAft>
              <a:buFont typeface="Calibri" pitchFamily="34" charset="0"/>
              <a:buChar char="•"/>
            </a:pPr>
            <a:r>
              <a:rPr lang="en-US" sz="2000" dirty="0"/>
              <a:t>Non-recurring traffic incidents account for one-fourth of congestion and delay </a:t>
            </a:r>
          </a:p>
          <a:p>
            <a:pPr>
              <a:spcBef>
                <a:spcPts val="600"/>
              </a:spcBef>
              <a:spcAft>
                <a:spcPts val="600"/>
              </a:spcAft>
              <a:buFont typeface="Calibri" pitchFamily="34" charset="0"/>
              <a:buChar char="•"/>
            </a:pPr>
            <a:r>
              <a:rPr lang="en-US" sz="2000" dirty="0"/>
              <a:t>1 minute of Interstate lane blockage translates into at least 4 minutes of delay </a:t>
            </a:r>
          </a:p>
          <a:p>
            <a:pPr>
              <a:spcBef>
                <a:spcPts val="600"/>
              </a:spcBef>
              <a:spcAft>
                <a:spcPts val="600"/>
              </a:spcAft>
              <a:buFont typeface="Calibri" pitchFamily="34" charset="0"/>
              <a:buChar char="•"/>
            </a:pPr>
            <a:r>
              <a:rPr lang="en-US" sz="2000" dirty="0"/>
              <a:t>Secondary incidents (crashes)</a:t>
            </a:r>
          </a:p>
          <a:p>
            <a:pPr>
              <a:spcBef>
                <a:spcPts val="600"/>
              </a:spcBef>
              <a:spcAft>
                <a:spcPts val="600"/>
              </a:spcAft>
              <a:buFont typeface="Calibri" pitchFamily="34" charset="0"/>
              <a:buChar char="•"/>
            </a:pPr>
            <a:r>
              <a:rPr lang="en-US" sz="2000" dirty="0"/>
              <a:t>Decreased quality of life</a:t>
            </a:r>
          </a:p>
          <a:p>
            <a:pPr>
              <a:spcBef>
                <a:spcPts val="600"/>
              </a:spcBef>
              <a:spcAft>
                <a:spcPts val="600"/>
              </a:spcAft>
              <a:buFont typeface="Calibri" pitchFamily="34" charset="0"/>
              <a:buChar char="•"/>
            </a:pPr>
            <a:r>
              <a:rPr lang="en-US" sz="2000" dirty="0"/>
              <a:t>Poor public image of “us”</a:t>
            </a:r>
          </a:p>
          <a:p>
            <a:pPr>
              <a:spcBef>
                <a:spcPts val="600"/>
              </a:spcBef>
              <a:spcAft>
                <a:spcPts val="600"/>
              </a:spcAft>
              <a:buFont typeface="Calibri" pitchFamily="34" charset="0"/>
              <a:buChar char="•"/>
            </a:pPr>
            <a:r>
              <a:rPr lang="en-US" sz="2000" dirty="0"/>
              <a:t>Economic impacts</a:t>
            </a:r>
          </a:p>
          <a:p>
            <a:pPr lvl="1">
              <a:spcBef>
                <a:spcPts val="600"/>
              </a:spcBef>
              <a:spcAft>
                <a:spcPts val="600"/>
              </a:spcAft>
            </a:pPr>
            <a:r>
              <a:rPr lang="en-US" sz="1800" dirty="0"/>
              <a:t>Freight</a:t>
            </a:r>
          </a:p>
          <a:p>
            <a:pPr lvl="1">
              <a:spcBef>
                <a:spcPts val="600"/>
              </a:spcBef>
              <a:spcAft>
                <a:spcPts val="600"/>
              </a:spcAft>
            </a:pPr>
            <a:r>
              <a:rPr lang="en-US" sz="1800" dirty="0"/>
              <a:t>Public</a:t>
            </a:r>
          </a:p>
        </p:txBody>
      </p:sp>
      <p:pic>
        <p:nvPicPr>
          <p:cNvPr id="18436" name="Chart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170113"/>
            <a:ext cx="3803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5"/>
          <p:cNvSpPr txBox="1">
            <a:spLocks noChangeArrowheads="1"/>
          </p:cNvSpPr>
          <p:nvPr/>
        </p:nvSpPr>
        <p:spPr bwMode="auto">
          <a:xfrm>
            <a:off x="5842000" y="4953000"/>
            <a:ext cx="269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Traffic Incidents (</a:t>
            </a:r>
            <a:r>
              <a:rPr lang="en-US" b="1" dirty="0">
                <a:solidFill>
                  <a:srgbClr val="1F497D"/>
                </a:solidFill>
                <a:latin typeface="+mn-lt"/>
              </a:rPr>
              <a:t>25%</a:t>
            </a:r>
            <a:r>
              <a:rPr lang="en-US" dirty="0">
                <a:latin typeface="+mn-lt"/>
              </a:rPr>
              <a:t>) </a:t>
            </a:r>
          </a:p>
        </p:txBody>
      </p:sp>
      <p:sp>
        <p:nvSpPr>
          <p:cNvPr id="18438" name="TextBox 6"/>
          <p:cNvSpPr txBox="1">
            <a:spLocks noChangeArrowheads="1"/>
          </p:cNvSpPr>
          <p:nvPr/>
        </p:nvSpPr>
        <p:spPr bwMode="auto">
          <a:xfrm>
            <a:off x="7239000" y="3126938"/>
            <a:ext cx="152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j-lt"/>
              </a:rPr>
              <a:t>Bottlenecks </a:t>
            </a:r>
          </a:p>
          <a:p>
            <a:pPr eaLnBrk="1" hangingPunct="1"/>
            <a:r>
              <a:rPr lang="en-US" dirty="0">
                <a:latin typeface="+mj-lt"/>
              </a:rPr>
              <a:t>(40%) </a:t>
            </a:r>
          </a:p>
        </p:txBody>
      </p:sp>
      <p:sp>
        <p:nvSpPr>
          <p:cNvPr id="8" name="TextBox 7"/>
          <p:cNvSpPr txBox="1"/>
          <p:nvPr/>
        </p:nvSpPr>
        <p:spPr>
          <a:xfrm>
            <a:off x="6400800" y="1600200"/>
            <a:ext cx="1905000" cy="646331"/>
          </a:xfrm>
          <a:prstGeom prst="rect">
            <a:avLst/>
          </a:prstGeom>
          <a:noFill/>
        </p:spPr>
        <p:txBody>
          <a:bodyPr>
            <a:spAutoFit/>
          </a:bodyPr>
          <a:lstStyle/>
          <a:p>
            <a:pPr>
              <a:defRPr/>
            </a:pPr>
            <a:r>
              <a:rPr lang="en-US" dirty="0">
                <a:cs typeface="+mn-cs"/>
              </a:rPr>
              <a:t>Special Events/</a:t>
            </a:r>
          </a:p>
          <a:p>
            <a:pPr>
              <a:defRPr/>
            </a:pPr>
            <a:r>
              <a:rPr lang="en-US" dirty="0">
                <a:cs typeface="+mn-cs"/>
              </a:rPr>
              <a:t>Other (</a:t>
            </a:r>
            <a:r>
              <a:rPr lang="en-US" b="1" dirty="0">
                <a:solidFill>
                  <a:schemeClr val="accent6"/>
                </a:solidFill>
                <a:cs typeface="+mn-cs"/>
              </a:rPr>
              <a:t>5%</a:t>
            </a:r>
            <a:r>
              <a:rPr lang="en-US" dirty="0">
                <a:cs typeface="+mn-cs"/>
              </a:rPr>
              <a:t>) </a:t>
            </a:r>
          </a:p>
        </p:txBody>
      </p:sp>
      <p:sp>
        <p:nvSpPr>
          <p:cNvPr id="9" name="TextBox 8"/>
          <p:cNvSpPr txBox="1"/>
          <p:nvPr/>
        </p:nvSpPr>
        <p:spPr>
          <a:xfrm>
            <a:off x="5080000" y="1752600"/>
            <a:ext cx="1473200" cy="646331"/>
          </a:xfrm>
          <a:prstGeom prst="rect">
            <a:avLst/>
          </a:prstGeom>
          <a:noFill/>
        </p:spPr>
        <p:txBody>
          <a:bodyPr>
            <a:spAutoFit/>
          </a:bodyPr>
          <a:lstStyle/>
          <a:p>
            <a:pPr>
              <a:defRPr/>
            </a:pPr>
            <a:r>
              <a:rPr lang="en-US" dirty="0">
                <a:cs typeface="+mn-cs"/>
              </a:rPr>
              <a:t>Poor Signal Timing (</a:t>
            </a:r>
            <a:r>
              <a:rPr lang="en-US" b="1" dirty="0">
                <a:solidFill>
                  <a:schemeClr val="accent5"/>
                </a:solidFill>
                <a:cs typeface="+mn-cs"/>
              </a:rPr>
              <a:t>5%</a:t>
            </a:r>
            <a:r>
              <a:rPr lang="en-US" dirty="0">
                <a:cs typeface="+mn-cs"/>
              </a:rPr>
              <a:t>) </a:t>
            </a:r>
          </a:p>
        </p:txBody>
      </p:sp>
      <p:sp>
        <p:nvSpPr>
          <p:cNvPr id="10" name="TextBox 9"/>
          <p:cNvSpPr txBox="1"/>
          <p:nvPr/>
        </p:nvSpPr>
        <p:spPr>
          <a:xfrm>
            <a:off x="4292600" y="2599492"/>
            <a:ext cx="1727200" cy="677108"/>
          </a:xfrm>
          <a:prstGeom prst="rect">
            <a:avLst/>
          </a:prstGeom>
          <a:noFill/>
        </p:spPr>
        <p:txBody>
          <a:bodyPr>
            <a:spAutoFit/>
          </a:bodyPr>
          <a:lstStyle/>
          <a:p>
            <a:pPr algn="r">
              <a:defRPr/>
            </a:pPr>
            <a:r>
              <a:rPr lang="en-US" dirty="0">
                <a:cs typeface="+mn-cs"/>
              </a:rPr>
              <a:t>Bad Weather </a:t>
            </a:r>
          </a:p>
          <a:p>
            <a:pPr algn="r">
              <a:defRPr/>
            </a:pPr>
            <a:r>
              <a:rPr lang="en-US" dirty="0">
                <a:cs typeface="+mn-cs"/>
              </a:rPr>
              <a:t>(</a:t>
            </a:r>
            <a:r>
              <a:rPr lang="en-US" b="1" dirty="0">
                <a:solidFill>
                  <a:schemeClr val="accent4"/>
                </a:solidFill>
                <a:cs typeface="+mn-cs"/>
              </a:rPr>
              <a:t>15%</a:t>
            </a:r>
            <a:r>
              <a:rPr lang="en-US" sz="2000" dirty="0">
                <a:cs typeface="+mn-cs"/>
              </a:rPr>
              <a:t>) </a:t>
            </a:r>
          </a:p>
        </p:txBody>
      </p:sp>
      <p:sp>
        <p:nvSpPr>
          <p:cNvPr id="11" name="TextBox 10"/>
          <p:cNvSpPr txBox="1"/>
          <p:nvPr/>
        </p:nvSpPr>
        <p:spPr>
          <a:xfrm>
            <a:off x="3987800" y="3773269"/>
            <a:ext cx="1955800" cy="646331"/>
          </a:xfrm>
          <a:prstGeom prst="rect">
            <a:avLst/>
          </a:prstGeom>
          <a:noFill/>
        </p:spPr>
        <p:txBody>
          <a:bodyPr>
            <a:spAutoFit/>
          </a:bodyPr>
          <a:lstStyle/>
          <a:p>
            <a:pPr algn="r">
              <a:defRPr/>
            </a:pPr>
            <a:r>
              <a:rPr lang="en-US" dirty="0">
                <a:cs typeface="+mn-cs"/>
              </a:rPr>
              <a:t>Work Zones </a:t>
            </a:r>
          </a:p>
          <a:p>
            <a:pPr algn="r">
              <a:defRPr/>
            </a:pPr>
            <a:r>
              <a:rPr lang="en-US" dirty="0">
                <a:cs typeface="+mn-cs"/>
              </a:rPr>
              <a:t>(</a:t>
            </a:r>
            <a:r>
              <a:rPr lang="en-US" b="1" dirty="0">
                <a:solidFill>
                  <a:schemeClr val="accent3"/>
                </a:solidFill>
                <a:cs typeface="+mn-cs"/>
              </a:rPr>
              <a:t>10%</a:t>
            </a:r>
            <a:r>
              <a:rPr lang="en-US" dirty="0">
                <a:cs typeface="+mn-cs"/>
              </a:rPr>
              <a:t>)</a:t>
            </a:r>
            <a:r>
              <a:rPr lang="en-US" dirty="0">
                <a:solidFill>
                  <a:schemeClr val="accent3"/>
                </a:solidFill>
                <a:cs typeface="+mn-cs"/>
              </a:rPr>
              <a:t> </a:t>
            </a:r>
          </a:p>
        </p:txBody>
      </p:sp>
    </p:spTree>
    <p:extLst>
      <p:ext uri="{BB962C8B-B14F-4D97-AF65-F5344CB8AC3E}">
        <p14:creationId xmlns:p14="http://schemas.microsoft.com/office/powerpoint/2010/main" val="581186308"/>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533400"/>
          </a:xfrm>
        </p:spPr>
        <p:txBody>
          <a:bodyPr/>
          <a:lstStyle/>
          <a:p>
            <a:r>
              <a:rPr lang="en-US" dirty="0"/>
              <a:t>RIMC Scenario Matrix: Severe Traffic Backups</a:t>
            </a:r>
          </a:p>
        </p:txBody>
      </p:sp>
      <p:sp>
        <p:nvSpPr>
          <p:cNvPr id="3" name="Content Placeholder 2"/>
          <p:cNvSpPr>
            <a:spLocks noGrp="1"/>
          </p:cNvSpPr>
          <p:nvPr>
            <p:ph idx="1"/>
          </p:nvPr>
        </p:nvSpPr>
        <p:spPr>
          <a:xfrm>
            <a:off x="304800" y="990600"/>
            <a:ext cx="8610600" cy="5211763"/>
          </a:xfrm>
        </p:spPr>
        <p:txBody>
          <a:bodyPr/>
          <a:lstStyle/>
          <a:p>
            <a:pPr>
              <a:spcBef>
                <a:spcPts val="600"/>
              </a:spcBef>
              <a:buNone/>
            </a:pPr>
            <a:r>
              <a:rPr lang="en-US" sz="2400" i="1" u="sng" dirty="0"/>
              <a:t>Respond/Coordinate</a:t>
            </a:r>
            <a:endParaRPr lang="en-US" sz="2400" u="sng" dirty="0"/>
          </a:p>
          <a:p>
            <a:pPr lvl="0">
              <a:spcBef>
                <a:spcPts val="600"/>
              </a:spcBef>
              <a:spcAft>
                <a:spcPts val="600"/>
              </a:spcAft>
              <a:buFont typeface="Calibri" pitchFamily="34" charset="0"/>
              <a:buChar char="•"/>
            </a:pPr>
            <a:r>
              <a:rPr lang="en-US" sz="2000" dirty="0"/>
              <a:t>Field, home or office response will be dependent on incident scope</a:t>
            </a:r>
          </a:p>
          <a:p>
            <a:pPr lvl="1">
              <a:spcBef>
                <a:spcPts val="600"/>
              </a:spcBef>
            </a:pPr>
            <a:r>
              <a:rPr lang="en-US" sz="1800" dirty="0"/>
              <a:t>Reassess response throughout incident</a:t>
            </a:r>
          </a:p>
          <a:p>
            <a:pPr lvl="1">
              <a:spcBef>
                <a:spcPts val="600"/>
              </a:spcBef>
            </a:pPr>
            <a:r>
              <a:rPr lang="en-US" sz="1800" dirty="0"/>
              <a:t>During business hours, RIMC may ask WisDOT personnel who are closer to the scene to respond and operate as the on-scene contact</a:t>
            </a:r>
          </a:p>
          <a:p>
            <a:pPr lvl="1">
              <a:spcBef>
                <a:spcPts val="600"/>
              </a:spcBef>
            </a:pPr>
            <a:r>
              <a:rPr lang="en-US" sz="1800" dirty="0"/>
              <a:t>When in doubt, go out!</a:t>
            </a:r>
          </a:p>
          <a:p>
            <a:pPr lvl="0">
              <a:spcBef>
                <a:spcPts val="600"/>
              </a:spcBef>
              <a:spcAft>
                <a:spcPts val="600"/>
              </a:spcAft>
              <a:buFont typeface="Calibri" pitchFamily="34" charset="0"/>
              <a:buChar char="•"/>
            </a:pPr>
            <a:r>
              <a:rPr lang="en-US" sz="2000" dirty="0"/>
              <a:t>May be working with contractors or traffic control sub-contractors </a:t>
            </a:r>
          </a:p>
          <a:p>
            <a:pPr lvl="0">
              <a:spcBef>
                <a:spcPts val="600"/>
              </a:spcBef>
              <a:spcAft>
                <a:spcPts val="600"/>
              </a:spcAft>
              <a:buFont typeface="Calibri" pitchFamily="34" charset="0"/>
              <a:buChar char="•"/>
            </a:pPr>
            <a:r>
              <a:rPr lang="en-US" sz="2000" dirty="0"/>
              <a:t>Determine traffic control actions based on cause, scale and estimated duration of backups  </a:t>
            </a:r>
          </a:p>
          <a:p>
            <a:pPr>
              <a:spcBef>
                <a:spcPts val="600"/>
              </a:spcBef>
              <a:spcAft>
                <a:spcPts val="600"/>
              </a:spcAft>
              <a:buFont typeface="Calibri" pitchFamily="34" charset="0"/>
              <a:buChar char="•"/>
            </a:pPr>
            <a:r>
              <a:rPr lang="en-US" sz="2000" dirty="0"/>
              <a:t>Coordinate traffic control strategies with county highway department</a:t>
            </a:r>
          </a:p>
          <a:p>
            <a:pPr lvl="0">
              <a:spcBef>
                <a:spcPts val="600"/>
              </a:spcBef>
              <a:spcAft>
                <a:spcPts val="600"/>
              </a:spcAft>
              <a:buFont typeface="Calibri" pitchFamily="34" charset="0"/>
              <a:buChar char="•"/>
            </a:pPr>
            <a:r>
              <a:rPr lang="en-US" sz="2000" dirty="0"/>
              <a:t>Utilize DMS, PCMS, ramp gates and advanced notice signs if available and needed</a:t>
            </a:r>
          </a:p>
          <a:p>
            <a:pPr>
              <a:spcBef>
                <a:spcPts val="600"/>
              </a:spcBef>
              <a:spcAft>
                <a:spcPts val="600"/>
              </a:spcAft>
              <a:buFont typeface="Calibri" pitchFamily="34" charset="0"/>
              <a:buChar char="•"/>
            </a:pPr>
            <a:r>
              <a:rPr lang="en-US" sz="2000" dirty="0"/>
              <a:t>Note: This incident is adjacent to a construction zone</a:t>
            </a:r>
          </a:p>
          <a:p>
            <a:pPr lvl="0">
              <a:spcBef>
                <a:spcPts val="600"/>
              </a:spcBef>
              <a:spcAft>
                <a:spcPts val="600"/>
              </a:spcAft>
              <a:buFont typeface="Calibri" pitchFamily="34" charset="0"/>
              <a:buChar char="•"/>
            </a:pPr>
            <a:endParaRPr lang="en-US" sz="2000" dirty="0"/>
          </a:p>
          <a:p>
            <a:pPr>
              <a:buNone/>
            </a:pPr>
            <a:endParaRPr lang="en-US" dirty="0"/>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p:txBody>
          <a:bodyPr/>
          <a:lstStyle/>
          <a:p>
            <a:endParaRPr lang="en-US" sz="2000" dirty="0"/>
          </a:p>
          <a:p>
            <a:endParaRPr lang="en-US" sz="2000" dirty="0"/>
          </a:p>
          <a:p>
            <a:pPr>
              <a:spcBef>
                <a:spcPts val="600"/>
              </a:spcBef>
              <a:spcAft>
                <a:spcPts val="600"/>
              </a:spcAft>
              <a:buClr>
                <a:srgbClr val="C00000"/>
              </a:buClr>
              <a:buFont typeface="Calibri" pitchFamily="34" charset="0"/>
              <a:buChar char="•"/>
            </a:pPr>
            <a:r>
              <a:rPr lang="en-US" sz="2000" dirty="0"/>
              <a:t>Communicate with TMC frequently and in a timely manner</a:t>
            </a:r>
          </a:p>
          <a:p>
            <a:pPr>
              <a:spcBef>
                <a:spcPts val="600"/>
              </a:spcBef>
              <a:spcAft>
                <a:spcPts val="600"/>
              </a:spcAft>
              <a:buClr>
                <a:srgbClr val="C00000"/>
              </a:buClr>
              <a:buFont typeface="Calibri" pitchFamily="34" charset="0"/>
              <a:buChar char="•"/>
            </a:pPr>
            <a:r>
              <a:rPr lang="en-US" sz="2000" dirty="0"/>
              <a:t>RDO triggers</a:t>
            </a:r>
          </a:p>
          <a:p>
            <a:pPr lvl="1">
              <a:spcBef>
                <a:spcPts val="600"/>
              </a:spcBef>
              <a:spcAft>
                <a:spcPts val="600"/>
              </a:spcAft>
              <a:buClr>
                <a:schemeClr val="accent1">
                  <a:lumMod val="50000"/>
                </a:schemeClr>
              </a:buClr>
              <a:buFont typeface="Wingdings" pitchFamily="2" charset="2"/>
              <a:buChar char="§"/>
            </a:pPr>
            <a:r>
              <a:rPr lang="en-US" sz="1800" dirty="0"/>
              <a:t>Road closed in both directions  for 30 minutes or more</a:t>
            </a:r>
          </a:p>
          <a:p>
            <a:pPr>
              <a:spcBef>
                <a:spcPts val="600"/>
              </a:spcBef>
              <a:spcAft>
                <a:spcPts val="600"/>
              </a:spcAft>
            </a:pPr>
            <a:endParaRPr lang="en-US" dirty="0"/>
          </a:p>
        </p:txBody>
      </p:sp>
      <p:sp>
        <p:nvSpPr>
          <p:cNvPr id="9" name="Rectangle 8"/>
          <p:cNvSpPr/>
          <p:nvPr/>
        </p:nvSpPr>
        <p:spPr>
          <a:xfrm>
            <a:off x="381000" y="986135"/>
            <a:ext cx="8458200" cy="461665"/>
          </a:xfrm>
          <a:prstGeom prst="rect">
            <a:avLst/>
          </a:prstGeom>
        </p:spPr>
        <p:txBody>
          <a:bodyPr wrap="square">
            <a:spAutoFit/>
          </a:bodyPr>
          <a:lstStyle/>
          <a:p>
            <a:pPr>
              <a:spcBef>
                <a:spcPts val="0"/>
              </a:spcBef>
              <a:buNone/>
            </a:pPr>
            <a:r>
              <a:rPr lang="en-US" sz="2400" i="1" u="sng" dirty="0"/>
              <a:t>Communicate</a:t>
            </a:r>
          </a:p>
        </p:txBody>
      </p:sp>
      <p:pic>
        <p:nvPicPr>
          <p:cNvPr id="6" name="I-94 @ Moorland 05292014 (3).mp4">
            <a:hlinkClick r:id="" action="ppaction://media"/>
          </p:cNvPr>
          <p:cNvPicPr>
            <a:picLocks noGrp="1" noChangeAspect="1"/>
          </p:cNvPicPr>
          <p:nvPr>
            <p:ph sz="half" idx="1"/>
            <a:videoFile r:link="rId2"/>
            <p:extLst>
              <p:ext uri="{DAA4B4D4-6D71-4841-9C94-3DE7FCFB9230}">
                <p14:media xmlns:p14="http://schemas.microsoft.com/office/powerpoint/2010/main" r:link="rId1"/>
              </p:ext>
            </p:extLst>
          </p:nvPr>
        </p:nvPicPr>
        <p:blipFill>
          <a:blip r:embed="rId5" cstate="print"/>
          <a:stretch>
            <a:fillRect/>
          </a:stretch>
        </p:blipFill>
        <p:spPr>
          <a:xfrm>
            <a:off x="374649" y="1752600"/>
            <a:ext cx="4203702" cy="3152776"/>
          </a:xfrm>
          <a:prstGeom prst="rect">
            <a:avLst/>
          </a:prstGeom>
        </p:spPr>
      </p:pic>
      <p:sp>
        <p:nvSpPr>
          <p:cNvPr id="8" name="Title 1"/>
          <p:cNvSpPr>
            <a:spLocks noGrp="1"/>
          </p:cNvSpPr>
          <p:nvPr>
            <p:ph type="title"/>
          </p:nvPr>
        </p:nvSpPr>
        <p:spPr>
          <a:xfrm>
            <a:off x="381000" y="152400"/>
            <a:ext cx="8382000" cy="533400"/>
          </a:xfrm>
        </p:spPr>
        <p:txBody>
          <a:bodyPr/>
          <a:lstStyle/>
          <a:p>
            <a:r>
              <a:rPr lang="en-US" sz="3000" dirty="0"/>
              <a:t>RIMC Incident Scenario: Severe Traffic Backups</a:t>
            </a:r>
          </a:p>
        </p:txBody>
      </p:sp>
    </p:spTree>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533400"/>
          </a:xfrm>
        </p:spPr>
        <p:txBody>
          <a:bodyPr/>
          <a:lstStyle/>
          <a:p>
            <a:r>
              <a:rPr lang="en-US" sz="3000" dirty="0"/>
              <a:t>RIMC Incident Scenario: Severe Traffic Backups</a:t>
            </a:r>
          </a:p>
        </p:txBody>
      </p:sp>
      <p:sp>
        <p:nvSpPr>
          <p:cNvPr id="3" name="Content Placeholder 2"/>
          <p:cNvSpPr>
            <a:spLocks noGrp="1"/>
          </p:cNvSpPr>
          <p:nvPr>
            <p:ph idx="1"/>
          </p:nvPr>
        </p:nvSpPr>
        <p:spPr>
          <a:xfrm>
            <a:off x="228600" y="838200"/>
            <a:ext cx="8229600" cy="5287963"/>
          </a:xfrm>
        </p:spPr>
        <p:txBody>
          <a:bodyPr/>
          <a:lstStyle/>
          <a:p>
            <a:pPr>
              <a:spcBef>
                <a:spcPts val="600"/>
              </a:spcBef>
              <a:buNone/>
            </a:pPr>
            <a:r>
              <a:rPr lang="en-US" sz="2400" i="1" u="sng" dirty="0"/>
              <a:t>Document:</a:t>
            </a:r>
          </a:p>
          <a:p>
            <a:pPr>
              <a:spcBef>
                <a:spcPts val="600"/>
              </a:spcBef>
              <a:spcAft>
                <a:spcPts val="600"/>
              </a:spcAft>
              <a:buFont typeface="Calibri" pitchFamily="34" charset="0"/>
              <a:buChar char="•"/>
            </a:pPr>
            <a:r>
              <a:rPr lang="en-US" sz="2000" dirty="0"/>
              <a:t>eLog</a:t>
            </a:r>
          </a:p>
          <a:p>
            <a:pPr>
              <a:spcBef>
                <a:spcPts val="600"/>
              </a:spcBef>
              <a:spcAft>
                <a:spcPts val="600"/>
              </a:spcAft>
              <a:buFont typeface="Calibri" pitchFamily="34" charset="0"/>
              <a:buChar char="•"/>
            </a:pPr>
            <a:r>
              <a:rPr lang="en-US" sz="2000" dirty="0"/>
              <a:t>Paper log</a:t>
            </a:r>
          </a:p>
          <a:p>
            <a:pPr>
              <a:spcBef>
                <a:spcPts val="600"/>
              </a:spcBef>
              <a:spcAft>
                <a:spcPts val="600"/>
              </a:spcAft>
              <a:buFont typeface="Calibri" pitchFamily="34" charset="0"/>
              <a:buChar char="•"/>
            </a:pPr>
            <a:r>
              <a:rPr lang="en-US" sz="2000" dirty="0"/>
              <a:t>Photos</a:t>
            </a:r>
          </a:p>
          <a:p>
            <a:pPr>
              <a:spcBef>
                <a:spcPts val="600"/>
              </a:spcBef>
              <a:spcAft>
                <a:spcPts val="600"/>
              </a:spcAft>
              <a:buFont typeface="Calibri" pitchFamily="34" charset="0"/>
              <a:buChar char="•"/>
            </a:pPr>
            <a:r>
              <a:rPr lang="en-US" sz="2000" dirty="0"/>
              <a:t>Video</a:t>
            </a:r>
          </a:p>
        </p:txBody>
      </p:sp>
      <p:graphicFrame>
        <p:nvGraphicFramePr>
          <p:cNvPr id="1026" name="Object 2"/>
          <p:cNvGraphicFramePr>
            <a:graphicFrameLocks noChangeAspect="1"/>
          </p:cNvGraphicFramePr>
          <p:nvPr/>
        </p:nvGraphicFramePr>
        <p:xfrm>
          <a:off x="2362200" y="914400"/>
          <a:ext cx="5676234" cy="5181600"/>
        </p:xfrm>
        <a:graphic>
          <a:graphicData uri="http://schemas.openxmlformats.org/presentationml/2006/ole">
            <mc:AlternateContent xmlns:mc="http://schemas.openxmlformats.org/markup-compatibility/2006">
              <mc:Choice xmlns:v="urn:schemas-microsoft-com:vml" Requires="v">
                <p:oleObj spid="_x0000_s1060" name="Document" r:id="rId4" imgW="5975162" imgH="5454458" progId="Word.Document.12">
                  <p:embed/>
                </p:oleObj>
              </mc:Choice>
              <mc:Fallback>
                <p:oleObj name="Document" r:id="rId4" imgW="5975162" imgH="5454458"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914400"/>
                        <a:ext cx="5676234"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wheel spokes="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762000"/>
            <a:ext cx="8534400" cy="5791200"/>
          </a:xfrm>
        </p:spPr>
        <p:txBody>
          <a:bodyPr/>
          <a:lstStyle/>
          <a:p>
            <a:pPr>
              <a:spcBef>
                <a:spcPts val="600"/>
              </a:spcBef>
              <a:buFont typeface="Calibri" pitchFamily="34" charset="0"/>
              <a:buChar char="•"/>
            </a:pPr>
            <a:r>
              <a:rPr lang="en-US" sz="2400" dirty="0"/>
              <a:t>4 Key components:</a:t>
            </a:r>
          </a:p>
          <a:p>
            <a:pPr lvl="1">
              <a:spcBef>
                <a:spcPts val="600"/>
              </a:spcBef>
            </a:pPr>
            <a:r>
              <a:rPr lang="en-US" sz="2000" dirty="0"/>
              <a:t>Evaluate/Assess</a:t>
            </a:r>
          </a:p>
          <a:p>
            <a:pPr lvl="1">
              <a:spcBef>
                <a:spcPts val="600"/>
              </a:spcBef>
            </a:pPr>
            <a:r>
              <a:rPr lang="en-US" sz="2000" dirty="0"/>
              <a:t>Respond/Coordinate</a:t>
            </a:r>
          </a:p>
          <a:p>
            <a:pPr lvl="1">
              <a:spcBef>
                <a:spcPts val="600"/>
              </a:spcBef>
            </a:pPr>
            <a:r>
              <a:rPr lang="en-US" sz="2000" dirty="0"/>
              <a:t>Communicate</a:t>
            </a:r>
          </a:p>
          <a:p>
            <a:pPr lvl="1">
              <a:spcBef>
                <a:spcPts val="600"/>
              </a:spcBef>
            </a:pPr>
            <a:r>
              <a:rPr lang="en-US" sz="2000" dirty="0"/>
              <a:t>Document</a:t>
            </a:r>
            <a:r>
              <a:rPr lang="en-US" sz="2400" dirty="0"/>
              <a:t> </a:t>
            </a:r>
          </a:p>
          <a:p>
            <a:pPr>
              <a:spcBef>
                <a:spcPts val="600"/>
              </a:spcBef>
              <a:buFont typeface="Calibri" pitchFamily="34" charset="0"/>
              <a:buChar char="•"/>
            </a:pPr>
            <a:r>
              <a:rPr lang="en-US" sz="2400" dirty="0"/>
              <a:t>RIMC’s play an important role in evaluating and sizing up different incident types to determine response strategies</a:t>
            </a:r>
          </a:p>
          <a:p>
            <a:pPr>
              <a:spcBef>
                <a:spcPts val="600"/>
              </a:spcBef>
              <a:buFont typeface="Calibri" pitchFamily="34" charset="0"/>
              <a:buChar char="•"/>
            </a:pPr>
            <a:r>
              <a:rPr lang="en-US" sz="2400" dirty="0"/>
              <a:t>Communication is:</a:t>
            </a:r>
          </a:p>
          <a:p>
            <a:pPr lvl="1">
              <a:spcBef>
                <a:spcPts val="600"/>
              </a:spcBef>
            </a:pPr>
            <a:r>
              <a:rPr lang="en-US" sz="2000" dirty="0"/>
              <a:t>Key to a successful traffic incident management response</a:t>
            </a:r>
          </a:p>
          <a:p>
            <a:pPr lvl="1">
              <a:spcBef>
                <a:spcPts val="600"/>
              </a:spcBef>
            </a:pPr>
            <a:r>
              <a:rPr lang="en-US" sz="2000" dirty="0"/>
              <a:t>Continual throughout an incident and provides situational awareness</a:t>
            </a:r>
          </a:p>
          <a:p>
            <a:pPr lvl="1">
              <a:spcBef>
                <a:spcPts val="600"/>
              </a:spcBef>
            </a:pPr>
            <a:r>
              <a:rPr lang="en-US" sz="2000" dirty="0"/>
              <a:t>Verification of significant incident types </a:t>
            </a:r>
          </a:p>
          <a:p>
            <a:pPr>
              <a:spcBef>
                <a:spcPts val="600"/>
              </a:spcBef>
              <a:buFont typeface="Calibri" pitchFamily="34" charset="0"/>
              <a:buChar char="•"/>
            </a:pPr>
            <a:r>
              <a:rPr lang="en-US" sz="2400" dirty="0"/>
              <a:t>Documentation needs to be detailed to:</a:t>
            </a:r>
          </a:p>
          <a:p>
            <a:pPr lvl="1">
              <a:spcBef>
                <a:spcPts val="600"/>
              </a:spcBef>
            </a:pPr>
            <a:r>
              <a:rPr lang="en-US" sz="2000" dirty="0"/>
              <a:t>Improve response practices and protocols</a:t>
            </a:r>
          </a:p>
          <a:p>
            <a:pPr lvl="1">
              <a:spcBef>
                <a:spcPts val="600"/>
              </a:spcBef>
            </a:pPr>
            <a:r>
              <a:rPr lang="en-US" sz="2000" dirty="0"/>
              <a:t>Provide best practices/lessons learned for on-going training</a:t>
            </a:r>
          </a:p>
          <a:p>
            <a:pPr lvl="1">
              <a:spcBef>
                <a:spcPts val="0"/>
              </a:spcBef>
            </a:pPr>
            <a:endParaRPr lang="en-US" sz="2000" dirty="0"/>
          </a:p>
          <a:p>
            <a:pPr lvl="1">
              <a:spcBef>
                <a:spcPts val="0"/>
              </a:spcBef>
            </a:pPr>
            <a:endParaRPr lang="en-US" sz="2000" i="1" dirty="0"/>
          </a:p>
          <a:p>
            <a:endParaRPr lang="en-US" dirty="0"/>
          </a:p>
        </p:txBody>
      </p:sp>
      <p:sp>
        <p:nvSpPr>
          <p:cNvPr id="4" name="Title 1"/>
          <p:cNvSpPr txBox="1">
            <a:spLocks/>
          </p:cNvSpPr>
          <p:nvPr/>
        </p:nvSpPr>
        <p:spPr>
          <a:xfrm>
            <a:off x="381000" y="152400"/>
            <a:ext cx="8382000" cy="533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mj-lt"/>
                <a:ea typeface="+mj-ea"/>
                <a:cs typeface="+mj-cs"/>
              </a:rPr>
              <a:t>RIMC Incident Response Scenarios</a:t>
            </a:r>
            <a:r>
              <a:rPr kumimoji="0" lang="en-US" sz="3000" b="0" i="0" u="none" strike="noStrike" kern="1200" cap="none" spc="0" normalizeH="0" noProof="0" dirty="0">
                <a:ln>
                  <a:noFill/>
                </a:ln>
                <a:solidFill>
                  <a:schemeClr val="bg1"/>
                </a:solidFill>
                <a:effectLst/>
                <a:uLnTx/>
                <a:uFillTx/>
                <a:latin typeface="+mj-lt"/>
                <a:ea typeface="+mj-ea"/>
                <a:cs typeface="+mj-cs"/>
              </a:rPr>
              <a:t> Summary</a:t>
            </a:r>
            <a:endParaRPr kumimoji="0" lang="en-US" sz="30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spcBef>
                <a:spcPts val="600"/>
              </a:spcBef>
              <a:spcAft>
                <a:spcPts val="600"/>
              </a:spcAft>
            </a:pPr>
            <a:r>
              <a:rPr lang="en-US" sz="3600" dirty="0">
                <a:solidFill>
                  <a:schemeClr val="tx2">
                    <a:lumMod val="75000"/>
                  </a:schemeClr>
                </a:solidFill>
              </a:rPr>
              <a:t>Regional Incident Management Coordinator (RIMC) Field Training</a:t>
            </a:r>
          </a:p>
        </p:txBody>
      </p:sp>
      <p:sp>
        <p:nvSpPr>
          <p:cNvPr id="3" name="Subtitle 2"/>
          <p:cNvSpPr>
            <a:spLocks noGrp="1"/>
          </p:cNvSpPr>
          <p:nvPr>
            <p:ph type="subTitle" idx="1"/>
          </p:nvPr>
        </p:nvSpPr>
        <p:spPr>
          <a:xfrm>
            <a:off x="1066800" y="3886200"/>
            <a:ext cx="7239000" cy="1752600"/>
          </a:xfrm>
        </p:spPr>
        <p:txBody>
          <a:bodyPr/>
          <a:lstStyle/>
          <a:p>
            <a:r>
              <a:rPr lang="en-US" dirty="0">
                <a:solidFill>
                  <a:schemeClr val="tx1">
                    <a:lumMod val="75000"/>
                    <a:lumOff val="25000"/>
                  </a:schemeClr>
                </a:solidFill>
              </a:rPr>
              <a:t>Part 2</a:t>
            </a:r>
          </a:p>
          <a:p>
            <a:r>
              <a:rPr lang="en-US" dirty="0">
                <a:solidFill>
                  <a:schemeClr val="tx1">
                    <a:lumMod val="75000"/>
                    <a:lumOff val="25000"/>
                  </a:schemeClr>
                </a:solidFill>
              </a:rPr>
              <a:t>Regional RIMC Mentoring Process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533400"/>
          </a:xfrm>
        </p:spPr>
        <p:txBody>
          <a:bodyPr/>
          <a:lstStyle/>
          <a:p>
            <a:r>
              <a:rPr lang="en-US" dirty="0"/>
              <a:t>Regional RIMC Mentoring Process</a:t>
            </a:r>
          </a:p>
        </p:txBody>
      </p:sp>
      <p:sp>
        <p:nvSpPr>
          <p:cNvPr id="3" name="Content Placeholder 2"/>
          <p:cNvSpPr>
            <a:spLocks noGrp="1"/>
          </p:cNvSpPr>
          <p:nvPr>
            <p:ph idx="1"/>
          </p:nvPr>
        </p:nvSpPr>
        <p:spPr>
          <a:xfrm>
            <a:off x="457200" y="1143000"/>
            <a:ext cx="8229600" cy="4983163"/>
          </a:xfrm>
        </p:spPr>
        <p:txBody>
          <a:bodyPr>
            <a:normAutofit fontScale="55000" lnSpcReduction="20000"/>
          </a:bodyPr>
          <a:lstStyle/>
          <a:p>
            <a:pPr lvl="0">
              <a:spcBef>
                <a:spcPts val="600"/>
              </a:spcBef>
              <a:spcAft>
                <a:spcPts val="600"/>
              </a:spcAft>
              <a:buFont typeface="Calibri" pitchFamily="34" charset="0"/>
              <a:buChar char="•"/>
            </a:pPr>
            <a:r>
              <a:rPr lang="en-US" sz="4400" dirty="0"/>
              <a:t>Region selects a method(s) to carry out the task of mentoring and supporting new RIMCs </a:t>
            </a:r>
          </a:p>
          <a:p>
            <a:pPr lvl="0">
              <a:spcBef>
                <a:spcPts val="600"/>
              </a:spcBef>
            </a:pPr>
            <a:endParaRPr lang="en-US" dirty="0"/>
          </a:p>
          <a:p>
            <a:pPr lvl="1">
              <a:spcBef>
                <a:spcPts val="600"/>
              </a:spcBef>
            </a:pPr>
            <a:r>
              <a:rPr lang="en-US" sz="3600" dirty="0"/>
              <a:t>Region to place experienced RIMC on-call with new RIMC for first on-call rotational period.  Experienced RIMC will respond to all calls with the new RIMC for that rotational period.</a:t>
            </a:r>
          </a:p>
          <a:p>
            <a:pPr lvl="1">
              <a:spcBef>
                <a:spcPts val="600"/>
              </a:spcBef>
            </a:pPr>
            <a:endParaRPr lang="en-US" sz="3600" dirty="0"/>
          </a:p>
          <a:p>
            <a:pPr lvl="1">
              <a:spcBef>
                <a:spcPts val="600"/>
              </a:spcBef>
            </a:pPr>
            <a:r>
              <a:rPr lang="en-US" sz="3600" dirty="0"/>
              <a:t>New RIMC will shadow (during working hours) any of the other experienced RIMC team members when they are on-call.  The new RIMC will respond accordingly to incidents with them</a:t>
            </a:r>
          </a:p>
          <a:p>
            <a:pPr lvl="1">
              <a:spcBef>
                <a:spcPts val="600"/>
              </a:spcBef>
            </a:pPr>
            <a:endParaRPr lang="en-US" sz="3600" dirty="0"/>
          </a:p>
          <a:p>
            <a:pPr lvl="1">
              <a:spcBef>
                <a:spcPts val="600"/>
              </a:spcBef>
            </a:pPr>
            <a:r>
              <a:rPr lang="en-US" sz="3600" dirty="0"/>
              <a:t>Dedicate an experienced RIMC team member to assist the new RIMC when they are on their first on-call rotation. (Day and night) the new RIMC can call the dedicated experienced RIMC for assistance and guidance.</a:t>
            </a:r>
          </a:p>
          <a:p>
            <a:pPr>
              <a:spcBef>
                <a:spcPts val="600"/>
              </a:spcBef>
              <a:buNone/>
            </a:pPr>
            <a:r>
              <a:rPr lang="en-US" sz="3600" dirty="0"/>
              <a:t> </a:t>
            </a:r>
          </a:p>
        </p:txBody>
      </p:sp>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533400"/>
          </a:xfrm>
        </p:spPr>
        <p:txBody>
          <a:bodyPr/>
          <a:lstStyle/>
          <a:p>
            <a:r>
              <a:rPr lang="en-US" dirty="0"/>
              <a:t>Next Steps</a:t>
            </a:r>
          </a:p>
        </p:txBody>
      </p:sp>
      <p:sp>
        <p:nvSpPr>
          <p:cNvPr id="3" name="Content Placeholder 2"/>
          <p:cNvSpPr>
            <a:spLocks noGrp="1"/>
          </p:cNvSpPr>
          <p:nvPr>
            <p:ph idx="1"/>
          </p:nvPr>
        </p:nvSpPr>
        <p:spPr>
          <a:xfrm>
            <a:off x="457200" y="914400"/>
            <a:ext cx="8229600" cy="5211763"/>
          </a:xfrm>
        </p:spPr>
        <p:txBody>
          <a:bodyPr/>
          <a:lstStyle/>
          <a:p>
            <a:endParaRPr lang="en-US" sz="2400" dirty="0"/>
          </a:p>
          <a:p>
            <a:pPr>
              <a:lnSpc>
                <a:spcPct val="80000"/>
              </a:lnSpc>
              <a:spcBef>
                <a:spcPts val="600"/>
              </a:spcBef>
              <a:spcAft>
                <a:spcPts val="600"/>
              </a:spcAft>
              <a:buFont typeface="Calibri" pitchFamily="34" charset="0"/>
              <a:buChar char="•"/>
            </a:pPr>
            <a:r>
              <a:rPr lang="en-US" sz="2400" dirty="0"/>
              <a:t>Trainers need to train the existing RIMCs, new RIMCs and Operational Supervisors</a:t>
            </a:r>
          </a:p>
          <a:p>
            <a:pPr>
              <a:lnSpc>
                <a:spcPct val="80000"/>
              </a:lnSpc>
              <a:spcBef>
                <a:spcPts val="600"/>
              </a:spcBef>
              <a:spcAft>
                <a:spcPts val="600"/>
              </a:spcAft>
              <a:buFont typeface="Calibri" pitchFamily="34" charset="0"/>
              <a:buChar char="•"/>
            </a:pPr>
            <a:r>
              <a:rPr lang="en-US" sz="2400" dirty="0"/>
              <a:t>All future RIMCs will need to be trained using this training tool</a:t>
            </a:r>
          </a:p>
          <a:p>
            <a:pPr>
              <a:buNone/>
            </a:pPr>
            <a:endParaRPr lang="en-US" sz="2400" dirty="0"/>
          </a:p>
          <a:p>
            <a:pPr>
              <a:buNone/>
            </a:pPr>
            <a:endParaRPr lang="en-US" sz="2400" dirty="0"/>
          </a:p>
          <a:p>
            <a:pPr algn="ctr">
              <a:buNone/>
            </a:pPr>
            <a:r>
              <a:rPr lang="en-US" sz="4000" dirty="0"/>
              <a:t>Questions?</a:t>
            </a:r>
          </a:p>
          <a:p>
            <a:pPr algn="ctr">
              <a:buNone/>
            </a:pPr>
            <a:endParaRPr lang="en-US" sz="3600" dirty="0"/>
          </a:p>
          <a:p>
            <a:pPr algn="ctr">
              <a:buNone/>
            </a:pPr>
            <a:r>
              <a:rPr lang="en-US" sz="4000" dirty="0"/>
              <a:t>Thank you!</a:t>
            </a:r>
          </a:p>
          <a:p>
            <a:pPr lvl="1">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11601</TotalTime>
  <Words>13958</Words>
  <Application>Microsoft Office PowerPoint</Application>
  <PresentationFormat>On-screen Show (4:3)</PresentationFormat>
  <Paragraphs>2061</Paragraphs>
  <Slides>99</Slides>
  <Notes>99</Notes>
  <HiddenSlides>0</HiddenSlides>
  <MMClips>7</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2</vt:i4>
      </vt:variant>
      <vt:variant>
        <vt:lpstr>Slide Titles</vt:lpstr>
      </vt:variant>
      <vt:variant>
        <vt:i4>99</vt:i4>
      </vt:variant>
    </vt:vector>
  </HeadingPairs>
  <TitlesOfParts>
    <vt:vector size="107" baseType="lpstr">
      <vt:lpstr>Arial</vt:lpstr>
      <vt:lpstr>Calibri</vt:lpstr>
      <vt:lpstr>Symbol</vt:lpstr>
      <vt:lpstr>Wingdings</vt:lpstr>
      <vt:lpstr>Theme1</vt:lpstr>
      <vt:lpstr>Custom Design</vt:lpstr>
      <vt:lpstr>Slide</vt:lpstr>
      <vt:lpstr>Document</vt:lpstr>
      <vt:lpstr>Regional Incident Management Coordinator (RIMC) Field Training</vt:lpstr>
      <vt:lpstr>Learning Objectives</vt:lpstr>
      <vt:lpstr> </vt:lpstr>
      <vt:lpstr>Significant Incident Notification Process (SINP) </vt:lpstr>
      <vt:lpstr>Significant Incident Notification Process (SINP)</vt:lpstr>
      <vt:lpstr>Overview of RIMC Role  </vt:lpstr>
      <vt:lpstr>RIMC Scenario Matrix</vt:lpstr>
      <vt:lpstr>RIMC Response Expectations</vt:lpstr>
      <vt:lpstr>RIMC Response Expectations</vt:lpstr>
      <vt:lpstr>RIMC Response Expectations</vt:lpstr>
      <vt:lpstr>Emergency Transportation Operations (ETO) Plan</vt:lpstr>
      <vt:lpstr>What is Emergency Transportation Operations (ETO) Plan?</vt:lpstr>
      <vt:lpstr>Emergency Transportation Operations (ETO) Plan</vt:lpstr>
      <vt:lpstr>Emergency Event Program History</vt:lpstr>
      <vt:lpstr>Emergency Transportation Operations</vt:lpstr>
      <vt:lpstr>What is the ETO program?</vt:lpstr>
      <vt:lpstr>What is an Emergency Event?</vt:lpstr>
      <vt:lpstr>Emergency Event Examples</vt:lpstr>
      <vt:lpstr>Emergency Event Examples (cont.)</vt:lpstr>
      <vt:lpstr>Emergency Event</vt:lpstr>
      <vt:lpstr>Emergency Event Activation Response</vt:lpstr>
      <vt:lpstr> Wisconsin’s   Traffic Incident  Management Enhancement (TIME) Program</vt:lpstr>
      <vt:lpstr>What is the TIME program?</vt:lpstr>
      <vt:lpstr>What is an Incident?</vt:lpstr>
      <vt:lpstr>Wisconsin TIME Program</vt:lpstr>
      <vt:lpstr>Traffic Incident Management Enhancement (TIME) Program  </vt:lpstr>
      <vt:lpstr>Overview: RDO/RIMC/Operational Supervisor Roles </vt:lpstr>
      <vt:lpstr>Regional Duty Officer (RDO)</vt:lpstr>
      <vt:lpstr>RDO Response Responsibilities</vt:lpstr>
      <vt:lpstr>RDO Responsibilities for Emergency Events</vt:lpstr>
      <vt:lpstr>Operations Supervisor Roles and Responsibilities</vt:lpstr>
      <vt:lpstr>Operations Supervisor Expectations</vt:lpstr>
      <vt:lpstr>Roles of Other Responders</vt:lpstr>
      <vt:lpstr>Regional Incident Management Coordinator (RIMC) Field Training</vt:lpstr>
      <vt:lpstr>Regional RIMC Teams</vt:lpstr>
      <vt:lpstr>Regional RIMC Teams</vt:lpstr>
      <vt:lpstr>Team Structure and Schedule Protocols</vt:lpstr>
      <vt:lpstr>Resource Recommendations: RIMC Vehicle</vt:lpstr>
      <vt:lpstr>Resource Recommendations: RIMC Bag</vt:lpstr>
      <vt:lpstr>Electronic Resources</vt:lpstr>
      <vt:lpstr>RIMC Phone</vt:lpstr>
      <vt:lpstr>Contacts and Resources</vt:lpstr>
      <vt:lpstr>iPad Internet Access</vt:lpstr>
      <vt:lpstr>RIMC Rotational Hand-Off Reminders</vt:lpstr>
      <vt:lpstr>Regional Incident Management Coordinator (RIMC) Field Training</vt:lpstr>
      <vt:lpstr>SINP Call-Out</vt:lpstr>
      <vt:lpstr>Initial RIMC Call-Out</vt:lpstr>
      <vt:lpstr>TMC Initial Preliminary Information</vt:lpstr>
      <vt:lpstr>  Establishing On-Scene Contact</vt:lpstr>
      <vt:lpstr>On-Scene Contact: Special Note</vt:lpstr>
      <vt:lpstr>On-Scene Contact Communication</vt:lpstr>
      <vt:lpstr>   Contacting County Highway Department</vt:lpstr>
      <vt:lpstr>    RDO Notification for Significant Incidents</vt:lpstr>
      <vt:lpstr>Significant Incident Criteria for RDO Notification</vt:lpstr>
      <vt:lpstr>Three Ways To Respond</vt:lpstr>
      <vt:lpstr>RIMC Response Expectations</vt:lpstr>
      <vt:lpstr>Field Response Expectations </vt:lpstr>
      <vt:lpstr>Field Response Expectations Cont.</vt:lpstr>
      <vt:lpstr>Field Response Expectations Cont.</vt:lpstr>
      <vt:lpstr>Field Response Expectations Cont.</vt:lpstr>
      <vt:lpstr>Home and Office Response Expectations</vt:lpstr>
      <vt:lpstr>Home Response Example</vt:lpstr>
      <vt:lpstr>Home and Office Response Expectations Cont.</vt:lpstr>
      <vt:lpstr>Home and Office Response Reminders</vt:lpstr>
      <vt:lpstr>TMC Communication Update Reminder</vt:lpstr>
      <vt:lpstr>Regional Incident Management Coordinator (RIMC) Field Training</vt:lpstr>
      <vt:lpstr>Incident Scenario 1</vt:lpstr>
      <vt:lpstr>RIMC Incident Scenario: Bridge Issue</vt:lpstr>
      <vt:lpstr>RIMC Scenario Matrix: Bridge Issue</vt:lpstr>
      <vt:lpstr>RIMC Scenario Matrix: Bridge Issue</vt:lpstr>
      <vt:lpstr>RIMC Incident Scenario: Bridge Issue</vt:lpstr>
      <vt:lpstr>RIMC Scenario Matrix: Bridge Issue</vt:lpstr>
      <vt:lpstr>RIMC Incident Scenario: Bridge Issue</vt:lpstr>
      <vt:lpstr>RIMC Scenario Matrix: Bridge Issue</vt:lpstr>
      <vt:lpstr>WisDOT Bridge Structure Emergency</vt:lpstr>
      <vt:lpstr>RIMC Incident Scenario: Bridge Issue</vt:lpstr>
      <vt:lpstr>RIMC Scenario Matrix: Bridge Issue</vt:lpstr>
      <vt:lpstr>Incident Scenario 2</vt:lpstr>
      <vt:lpstr>RIMC Incident Scenario: Work Zone Incident</vt:lpstr>
      <vt:lpstr>RIMC Incident Scenario: Work Zone Incident</vt:lpstr>
      <vt:lpstr>Protocol for Project Related Incidents</vt:lpstr>
      <vt:lpstr>RIMC Scenario Matrix: Work Zone Incident</vt:lpstr>
      <vt:lpstr>RIMC Scenario Matrix: Work Zone Incident</vt:lpstr>
      <vt:lpstr>RIMC Incident Scenario: Work Zone Incident</vt:lpstr>
      <vt:lpstr>RIMC Scenario Matrix: Work Zone Incident</vt:lpstr>
      <vt:lpstr>RIMC Incident Scenario: Work Zone Incident</vt:lpstr>
      <vt:lpstr>RIMC Incident Scenario: Work Zone Incident</vt:lpstr>
      <vt:lpstr>Incident Scenario 3</vt:lpstr>
      <vt:lpstr>RIMC Incident Scenario: Severe Traffic Backups</vt:lpstr>
      <vt:lpstr>RIMC Scenario Matrix: Severe Traffic Backups</vt:lpstr>
      <vt:lpstr>PowerPoint Presentation</vt:lpstr>
      <vt:lpstr>Rule of Thumb</vt:lpstr>
      <vt:lpstr>RIMC Scenario Matrix: Severe Traffic Backups</vt:lpstr>
      <vt:lpstr>RIMC Incident Scenario: Severe Traffic Backups</vt:lpstr>
      <vt:lpstr>RIMC Incident Scenario: Severe Traffic Backups</vt:lpstr>
      <vt:lpstr>PowerPoint Presentation</vt:lpstr>
      <vt:lpstr>Regional Incident Management Coordinator (RIMC) Field Training</vt:lpstr>
      <vt:lpstr>Regional RIMC Mentoring Process</vt:lpstr>
      <vt:lpstr>Next Steps</vt:lpstr>
    </vt:vector>
  </TitlesOfParts>
  <Company>Wisconsin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RIMC Field Training</dc:title>
  <dc:creator>MSCCGC</dc:creator>
  <cp:lastModifiedBy>Young, Marquis S - DOT</cp:lastModifiedBy>
  <cp:revision>1509</cp:revision>
  <cp:lastPrinted>2018-04-19T20:47:30Z</cp:lastPrinted>
  <dcterms:created xsi:type="dcterms:W3CDTF">2014-03-27T15:59:04Z</dcterms:created>
  <dcterms:modified xsi:type="dcterms:W3CDTF">2018-04-19T20:50:07Z</dcterms:modified>
</cp:coreProperties>
</file>