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8" r:id="rId2"/>
    <p:sldId id="290" r:id="rId3"/>
    <p:sldId id="291" r:id="rId4"/>
    <p:sldId id="292" r:id="rId5"/>
    <p:sldId id="293" r:id="rId6"/>
    <p:sldId id="295" r:id="rId7"/>
    <p:sldId id="296" r:id="rId8"/>
    <p:sldId id="297" r:id="rId9"/>
    <p:sldId id="294" r:id="rId10"/>
    <p:sldId id="300" r:id="rId11"/>
    <p:sldId id="299" r:id="rId12"/>
    <p:sldId id="259" r:id="rId13"/>
    <p:sldId id="260" r:id="rId14"/>
    <p:sldId id="262" r:id="rId15"/>
    <p:sldId id="263" r:id="rId16"/>
    <p:sldId id="265" r:id="rId17"/>
    <p:sldId id="266" r:id="rId18"/>
    <p:sldId id="267" r:id="rId19"/>
    <p:sldId id="269" r:id="rId20"/>
    <p:sldId id="268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4" r:id="rId35"/>
    <p:sldId id="285" r:id="rId36"/>
    <p:sldId id="287" r:id="rId37"/>
    <p:sldId id="289" r:id="rId38"/>
    <p:sldId id="301" r:id="rId39"/>
    <p:sldId id="28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5C4"/>
    <a:srgbClr val="FFC61E"/>
    <a:srgbClr val="00467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46" autoAdjust="0"/>
  </p:normalViewPr>
  <p:slideViewPr>
    <p:cSldViewPr>
      <p:cViewPr>
        <p:scale>
          <a:sx n="100" d="100"/>
          <a:sy n="100" d="100"/>
        </p:scale>
        <p:origin x="-1944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600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01929-3A3F-442B-9904-9BFB4D2508B5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84873-CD0A-41E6-92BB-F9666403EB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7652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C7275-36DC-4AAB-B237-91811B5EC443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79DAC-3756-496C-893D-34B6E96AD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79DAC-3756-496C-893D-34B6E96AD61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Urban Interstate </a:t>
            </a:r>
            <a:br>
              <a:rPr lang="en-US" sz="1200" dirty="0" smtClean="0"/>
            </a:br>
            <a:r>
              <a:rPr lang="en-US" sz="1200" dirty="0" smtClean="0"/>
              <a:t>4.5 miles</a:t>
            </a:r>
          </a:p>
          <a:p>
            <a:r>
              <a:rPr lang="en-US" sz="1200" dirty="0" smtClean="0"/>
              <a:t>Just east of the Twin Cities with high commuter</a:t>
            </a:r>
            <a:r>
              <a:rPr lang="en-US" sz="1200" baseline="0" dirty="0" smtClean="0"/>
              <a:t> traffic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79DAC-3756-496C-893D-34B6E96AD61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79DAC-3756-496C-893D-34B6E96AD61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79DAC-3756-496C-893D-34B6E96AD61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Preventative</a:t>
            </a:r>
            <a:r>
              <a:rPr lang="en-US" baseline="0" dirty="0" smtClean="0"/>
              <a:t> Maintenance Project</a:t>
            </a:r>
          </a:p>
          <a:p>
            <a:r>
              <a:rPr lang="en-US" baseline="0" dirty="0" smtClean="0"/>
              <a:t>Fix spot failures before deteriorate further</a:t>
            </a:r>
          </a:p>
          <a:p>
            <a:r>
              <a:rPr lang="en-US" baseline="0" dirty="0" smtClean="0"/>
              <a:t>Joints that had opened up and were patched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79DAC-3756-496C-893D-34B6E96AD61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Largest traffic volumes in NW Region</a:t>
            </a:r>
          </a:p>
          <a:p>
            <a:r>
              <a:rPr lang="en-US" dirty="0" smtClean="0"/>
              <a:t>ADT 87,000 at Bridges to 60,000 USH 12</a:t>
            </a:r>
          </a:p>
          <a:p>
            <a:r>
              <a:rPr lang="en-US" dirty="0" smtClean="0"/>
              <a:t>Between 3200-4300 AHT at peak</a:t>
            </a:r>
          </a:p>
          <a:p>
            <a:r>
              <a:rPr lang="en-US" dirty="0" smtClean="0"/>
              <a:t>Intricate</a:t>
            </a:r>
            <a:r>
              <a:rPr lang="en-US" baseline="0" dirty="0" smtClean="0"/>
              <a:t> matrix for lane closures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79DAC-3756-496C-893D-34B6E96AD61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</a:t>
            </a:r>
            <a:r>
              <a:rPr lang="en-US" baseline="0" dirty="0" smtClean="0"/>
              <a:t> generally over our thresholds</a:t>
            </a:r>
          </a:p>
          <a:p>
            <a:r>
              <a:rPr lang="en-US" baseline="0" dirty="0" smtClean="0"/>
              <a:t>And shows EB/WB peak times are almost opposite for commuter traffic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79DAC-3756-496C-893D-34B6E96AD61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traffic</a:t>
            </a:r>
            <a:r>
              <a:rPr lang="en-US" baseline="0" dirty="0" smtClean="0"/>
              <a:t> challenges: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79DAC-3756-496C-893D-34B6E96AD61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6858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099" y="947126"/>
            <a:ext cx="2209802" cy="8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890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671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170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>
            <a:lvl1pPr>
              <a:buClr>
                <a:srgbClr val="3A75C4"/>
              </a:buClr>
              <a:defRPr/>
            </a:lvl1pPr>
            <a:lvl2pPr>
              <a:buClr>
                <a:srgbClr val="FFC61E"/>
              </a:buClr>
              <a:defRPr/>
            </a:lvl2pPr>
            <a:lvl3pPr>
              <a:buClr>
                <a:srgbClr val="C66005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286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095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59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39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35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098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129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109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t="-2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BD10D-6D24-4C96-9FA6-01C18F86FFBC}" type="datetimeFigureOut">
              <a:rPr lang="en-US" smtClean="0"/>
              <a:pPr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9468C-B522-44F2-868F-BAE7A67B3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959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augha\Desktop\94%20Presentation\Pre-Cast%20Concrete%20Pavement%20System_WithSound_FINAL.mpe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tara.weiss@dot.wi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2743199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Northwest Region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Precast Panel Project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b="0" dirty="0" smtClean="0">
                <a:solidFill>
                  <a:schemeClr val="bg2"/>
                </a:solidFill>
              </a:rPr>
              <a:t>I-94 in Hudson, Wis.</a:t>
            </a:r>
            <a:endParaRPr lang="en-US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55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Provisions-Test Panels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6629400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ClrTx/>
            </a:pPr>
            <a:r>
              <a:rPr lang="en-US" dirty="0" smtClean="0"/>
              <a:t>30 test panels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Driving lane EB – </a:t>
            </a:r>
            <a:br>
              <a:rPr lang="en-US" dirty="0" smtClean="0"/>
            </a:br>
            <a:r>
              <a:rPr lang="en-US" dirty="0" smtClean="0"/>
              <a:t>longest time frame to work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Timing for shortest </a:t>
            </a:r>
            <a:br>
              <a:rPr lang="en-US" dirty="0" smtClean="0"/>
            </a:br>
            <a:r>
              <a:rPr lang="en-US" dirty="0" smtClean="0"/>
              <a:t>time frame worked out </a:t>
            </a:r>
            <a:br>
              <a:rPr lang="en-US" dirty="0" smtClean="0"/>
            </a:br>
            <a:r>
              <a:rPr lang="en-US" dirty="0" smtClean="0"/>
              <a:t>for WB lanes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First night 3 panels, </a:t>
            </a:r>
            <a:br>
              <a:rPr lang="en-US" dirty="0" smtClean="0"/>
            </a:br>
            <a:r>
              <a:rPr lang="en-US" dirty="0" smtClean="0"/>
              <a:t>up to 10 at conclusion </a:t>
            </a:r>
          </a:p>
          <a:p>
            <a:pPr>
              <a:lnSpc>
                <a:spcPct val="120000"/>
              </a:lnSpc>
              <a:buClrTx/>
            </a:pPr>
            <a:endParaRPr lang="en-US" dirty="0" smtClean="0"/>
          </a:p>
          <a:p>
            <a:pPr>
              <a:lnSpc>
                <a:spcPct val="120000"/>
              </a:lnSpc>
              <a:buClrTx/>
            </a:pPr>
            <a:endParaRPr lang="en-US" dirty="0" smtClean="0"/>
          </a:p>
          <a:p>
            <a:pPr>
              <a:lnSpc>
                <a:spcPct val="120000"/>
              </a:lnSpc>
              <a:buClrTx/>
            </a:pPr>
            <a:endParaRPr lang="en-US" dirty="0" smtClean="0"/>
          </a:p>
          <a:p>
            <a:pPr>
              <a:lnSpc>
                <a:spcPct val="120000"/>
              </a:lnSpc>
              <a:buClrTx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1447800"/>
            <a:ext cx="2490958" cy="372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537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51054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800" dirty="0" smtClean="0"/>
              <a:t>Joint selection previous winter </a:t>
            </a:r>
          </a:p>
          <a:p>
            <a:pPr>
              <a:buClrTx/>
            </a:pPr>
            <a:r>
              <a:rPr lang="en-US" sz="2800" dirty="0" smtClean="0"/>
              <a:t>Currently at 95% of contract price</a:t>
            </a:r>
          </a:p>
          <a:p>
            <a:pPr>
              <a:buClrTx/>
            </a:pPr>
            <a:r>
              <a:rPr lang="en-US" sz="2800" smtClean="0"/>
              <a:t>208 </a:t>
            </a:r>
            <a:r>
              <a:rPr lang="en-US" sz="2800" dirty="0" smtClean="0"/>
              <a:t>precast panels in center lanes</a:t>
            </a:r>
          </a:p>
          <a:p>
            <a:pPr>
              <a:buClrTx/>
            </a:pPr>
            <a:r>
              <a:rPr lang="en-US" sz="2800" dirty="0" smtClean="0"/>
              <a:t>Approximately 408 cast in place</a:t>
            </a:r>
          </a:p>
          <a:p>
            <a:pPr>
              <a:buClrTx/>
            </a:pPr>
            <a:endParaRPr lang="en-US" sz="2800" dirty="0" smtClean="0"/>
          </a:p>
          <a:p>
            <a:pPr>
              <a:buClrTx/>
            </a:pPr>
            <a:endParaRPr lang="en-US" sz="2800" dirty="0" smtClean="0"/>
          </a:p>
          <a:p>
            <a:pPr>
              <a:buClrTx/>
              <a:buNone/>
            </a:pPr>
            <a:endParaRPr lang="en-US" sz="2800" dirty="0" smtClean="0"/>
          </a:p>
          <a:p>
            <a:pPr>
              <a:buClrTx/>
            </a:pPr>
            <a:endParaRPr lang="en-US" sz="2800" dirty="0" smtClean="0"/>
          </a:p>
          <a:p>
            <a:pPr>
              <a:buClrTx/>
            </a:pPr>
            <a:endParaRPr lang="en-US" sz="2800" dirty="0"/>
          </a:p>
        </p:txBody>
      </p:sp>
      <p:pic>
        <p:nvPicPr>
          <p:cNvPr id="1026" name="Picture 2" descr="C:\Users\howes\AppData\Local\Microsoft\Windows\Temporary Internet Files\Content.IE5\D3UVR6NM\MP900315542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46"/>
          <a:stretch/>
        </p:blipFill>
        <p:spPr bwMode="auto">
          <a:xfrm>
            <a:off x="5105400" y="1676400"/>
            <a:ext cx="3543596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608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Construction of Precast Panels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5105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Fort Miller Co., Inc – Schuylerville, NY</a:t>
            </a:r>
          </a:p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1447800"/>
            <a:ext cx="6096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72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Precast Panels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382000" cy="5105400"/>
          </a:xfrm>
        </p:spPr>
        <p:txBody>
          <a:bodyPr/>
          <a:lstStyle/>
          <a:p>
            <a:pPr>
              <a:buClrTx/>
            </a:pPr>
            <a:r>
              <a:rPr lang="en-US" sz="2800" dirty="0" smtClean="0"/>
              <a:t>Wieser Concrete Products – Maiden Rock Plant</a:t>
            </a:r>
          </a:p>
          <a:p>
            <a:pPr>
              <a:buClrTx/>
            </a:pPr>
            <a:endParaRPr lang="en-US" dirty="0"/>
          </a:p>
        </p:txBody>
      </p:sp>
      <p:pic>
        <p:nvPicPr>
          <p:cNvPr id="6" name="Picture 2" descr="W:\Marketing\CRM\Graphics\07 Transportation\IH 94 Hudson Wieser Concrete_7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77120">
            <a:off x="1478137" y="1966243"/>
            <a:ext cx="5494774" cy="36399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26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Construction of Precast Panels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495800" cy="4343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Tx/>
            </a:pPr>
            <a:r>
              <a:rPr lang="en-US" dirty="0" smtClean="0"/>
              <a:t>Dowel bar grout ports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Bedding grout ports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Coil thread insert 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Minimum steel to concrete area of 0.0018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Max bar spacing – 18 inches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No. 4 epoxy-coated </a:t>
            </a:r>
            <a:br>
              <a:rPr lang="en-US" dirty="0" smtClean="0"/>
            </a:br>
            <a:r>
              <a:rPr lang="en-US" dirty="0" smtClean="0"/>
              <a:t>steel bars or larger</a:t>
            </a:r>
          </a:p>
          <a:p>
            <a:pPr>
              <a:lnSpc>
                <a:spcPct val="120000"/>
              </a:lnSpc>
              <a:buClrTx/>
            </a:pPr>
            <a:endParaRPr lang="en-US" dirty="0"/>
          </a:p>
        </p:txBody>
      </p:sp>
      <p:pic>
        <p:nvPicPr>
          <p:cNvPr id="19458" name="Picture 2" descr="W:\Marketing\CRM\Graphics\07 Transportation\IH 94 Hudson Wieser Concrete_7881.jpg"/>
          <p:cNvPicPr>
            <a:picLocks noChangeAspect="1" noChangeArrowheads="1"/>
          </p:cNvPicPr>
          <p:nvPr/>
        </p:nvPicPr>
        <p:blipFill rotWithShape="1">
          <a:blip r:embed="rId2" cstate="print"/>
          <a:srcRect b="6633"/>
          <a:stretch/>
        </p:blipFill>
        <p:spPr bwMode="auto">
          <a:xfrm>
            <a:off x="5486400" y="1371600"/>
            <a:ext cx="324448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4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Construction of Precast Panels</a:t>
            </a:r>
            <a:endParaRPr lang="en-US" dirty="0"/>
          </a:p>
        </p:txBody>
      </p:sp>
      <p:pic>
        <p:nvPicPr>
          <p:cNvPr id="19460" name="Picture 4" descr="W:\Marketing\CRM\Graphics\07 Transportation\IH 94 Hudson Wieser Concrete_7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381884" cy="4227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467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Construction of Precast Panels</a:t>
            </a:r>
            <a:endParaRPr lang="en-US" dirty="0"/>
          </a:p>
        </p:txBody>
      </p:sp>
      <p:pic>
        <p:nvPicPr>
          <p:cNvPr id="22530" name="Picture 2" descr="W:\Marketing\CRM\Graphics\07 Transportation\IH 94 Hudson Wieser Concrete_7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586267" cy="4363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852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Construction of Precast Panels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51054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800" dirty="0" smtClean="0"/>
              <a:t>Initial minimum compressive strength </a:t>
            </a:r>
            <a:br>
              <a:rPr lang="en-US" sz="2800" dirty="0" smtClean="0"/>
            </a:br>
            <a:r>
              <a:rPr lang="en-US" sz="2800" dirty="0" smtClean="0"/>
              <a:t>of 3,000 PSI</a:t>
            </a:r>
          </a:p>
          <a:p>
            <a:pPr>
              <a:buClrTx/>
            </a:pPr>
            <a:r>
              <a:rPr lang="en-US" sz="2800" dirty="0" smtClean="0"/>
              <a:t>Minimum 28-day strength of 5,000 PSI</a:t>
            </a:r>
          </a:p>
          <a:p>
            <a:pPr>
              <a:buClrTx/>
            </a:pPr>
            <a:endParaRPr lang="en-US" sz="2800" dirty="0"/>
          </a:p>
        </p:txBody>
      </p:sp>
      <p:pic>
        <p:nvPicPr>
          <p:cNvPr id="23556" name="Picture 4" descr="W:\Marketing\CRM\Graphics\07 Transportation\IH 94 Hudson Wieser Concrete_7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00200"/>
            <a:ext cx="2776825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370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51054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800" dirty="0" smtClean="0"/>
              <a:t>Vertical – plus or minus ⅛ inch</a:t>
            </a:r>
          </a:p>
          <a:p>
            <a:pPr>
              <a:buClrTx/>
            </a:pPr>
            <a:r>
              <a:rPr lang="en-US" sz="2800" dirty="0" smtClean="0"/>
              <a:t>Transverse joints – ½ inch or less</a:t>
            </a:r>
          </a:p>
          <a:p>
            <a:pPr>
              <a:buClrTx/>
            </a:pPr>
            <a:r>
              <a:rPr lang="en-US" sz="2800" dirty="0" smtClean="0"/>
              <a:t>Longitudinal joints – ¾-inch or less</a:t>
            </a:r>
            <a:endParaRPr lang="en-US" sz="2800" dirty="0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772969"/>
            <a:ext cx="3733800" cy="401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3027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5842000" cy="438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156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500"/>
            <a:ext cx="85344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 Project Location</a:t>
            </a:r>
            <a:endParaRPr lang="en-US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0" y="1600200"/>
            <a:ext cx="5034506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07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25602" name="Picture 2" descr="W:\Marketing\CRM\Graphics\07 Transportation\IH 94 Hudson panels_1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1" y="1138972"/>
            <a:ext cx="6629400" cy="4423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515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26626" name="Picture 2" descr="W:\Marketing\CRM\Graphics\07 Transportation\IH 94 Hudson panels_1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125824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393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667570" cy="445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875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27650" name="Picture 2" descr="W:\Marketing\CRM\Graphics\07 Transportation\IH 94 Hudson panels_1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783237" cy="452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552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29698" name="Picture 2" descr="W:\Marketing\CRM\Graphics\07 Transportation\IH 94 Hudson panels_1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705600" cy="447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218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000663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161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04423" cy="442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38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31746" name="Picture 2" descr="W:\Marketing\CRM\Graphics\07 Transportation\IH 94 Hudson panels_1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509165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500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1142960"/>
            <a:ext cx="6781800" cy="452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950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32770" name="Picture 2" descr="W:\Marketing\CRM\Graphics\07 Transportation\IH 94 Hudson panels_1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17646"/>
            <a:ext cx="6781800" cy="4525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373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WisDOT Partners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114800" cy="44196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ClrTx/>
            </a:pPr>
            <a:r>
              <a:rPr lang="en-US" b="1" dirty="0" smtClean="0"/>
              <a:t>EMCS</a:t>
            </a:r>
          </a:p>
          <a:p>
            <a:pPr lvl="1">
              <a:lnSpc>
                <a:spcPct val="120000"/>
              </a:lnSpc>
              <a:buClrTx/>
            </a:pPr>
            <a:r>
              <a:rPr lang="en-US" dirty="0" smtClean="0"/>
              <a:t>Stephanie Christensen, PE</a:t>
            </a:r>
          </a:p>
          <a:p>
            <a:pPr>
              <a:lnSpc>
                <a:spcPct val="120000"/>
              </a:lnSpc>
              <a:buClrTx/>
            </a:pPr>
            <a:r>
              <a:rPr lang="en-US" b="1" dirty="0" smtClean="0"/>
              <a:t>Ayres Associates</a:t>
            </a:r>
          </a:p>
          <a:p>
            <a:pPr lvl="1">
              <a:lnSpc>
                <a:spcPct val="120000"/>
              </a:lnSpc>
              <a:buClrTx/>
            </a:pPr>
            <a:r>
              <a:rPr lang="en-US" dirty="0" smtClean="0"/>
              <a:t>Lisa Fleming, PE</a:t>
            </a:r>
            <a:endParaRPr lang="en-US" dirty="0"/>
          </a:p>
          <a:p>
            <a:pPr lvl="1">
              <a:lnSpc>
                <a:spcPct val="120000"/>
              </a:lnSpc>
              <a:buClrTx/>
            </a:pPr>
            <a:r>
              <a:rPr lang="en-US" dirty="0" smtClean="0"/>
              <a:t>Adam Gaugh, PE</a:t>
            </a:r>
          </a:p>
          <a:p>
            <a:pPr lvl="1">
              <a:lnSpc>
                <a:spcPct val="120000"/>
              </a:lnSpc>
              <a:buClrTx/>
            </a:pPr>
            <a:r>
              <a:rPr lang="en-US" dirty="0" smtClean="0"/>
              <a:t>Ryan Erdmann, PE</a:t>
            </a:r>
          </a:p>
          <a:p>
            <a:pPr>
              <a:lnSpc>
                <a:spcPct val="120000"/>
              </a:lnSpc>
              <a:buClrTx/>
            </a:pPr>
            <a:r>
              <a:rPr lang="en-US" b="1" dirty="0" smtClean="0"/>
              <a:t>Cornerstone Pavers USA</a:t>
            </a:r>
          </a:p>
          <a:p>
            <a:pPr lvl="1">
              <a:lnSpc>
                <a:spcPct val="120000"/>
              </a:lnSpc>
              <a:buClrTx/>
            </a:pPr>
            <a:r>
              <a:rPr lang="en-US" dirty="0" smtClean="0"/>
              <a:t>Chris Cape</a:t>
            </a:r>
          </a:p>
          <a:p>
            <a:pPr>
              <a:lnSpc>
                <a:spcPct val="120000"/>
              </a:lnSpc>
              <a:buClrTx/>
            </a:pPr>
            <a:r>
              <a:rPr lang="en-US" b="1" dirty="0" smtClean="0"/>
              <a:t>The Fort Miller Co.</a:t>
            </a:r>
          </a:p>
          <a:p>
            <a:pPr lvl="1">
              <a:lnSpc>
                <a:spcPct val="120000"/>
              </a:lnSpc>
              <a:buClrTx/>
            </a:pPr>
            <a:r>
              <a:rPr lang="en-US" dirty="0" smtClean="0"/>
              <a:t>Mike Quaid, PE</a:t>
            </a:r>
          </a:p>
          <a:p>
            <a:pPr>
              <a:lnSpc>
                <a:spcPct val="120000"/>
              </a:lnSpc>
              <a:buClrTx/>
            </a:pPr>
            <a:r>
              <a:rPr lang="en-US" b="1" dirty="0" smtClean="0"/>
              <a:t>Wieser Concrete Products </a:t>
            </a:r>
          </a:p>
          <a:p>
            <a:pPr lvl="1">
              <a:lnSpc>
                <a:spcPct val="120000"/>
              </a:lnSpc>
              <a:buClrTx/>
            </a:pPr>
            <a:r>
              <a:rPr lang="en-US" dirty="0" smtClean="0"/>
              <a:t>Andy Wieser </a:t>
            </a:r>
          </a:p>
          <a:p>
            <a:pPr>
              <a:lnSpc>
                <a:spcPct val="120000"/>
              </a:lnSpc>
              <a:buClrTx/>
            </a:pPr>
            <a:endParaRPr lang="en-US" dirty="0" smtClean="0"/>
          </a:p>
          <a:p>
            <a:pPr>
              <a:lnSpc>
                <a:spcPct val="120000"/>
              </a:lnSpc>
              <a:buClrTx/>
            </a:pPr>
            <a:endParaRPr lang="en-US" dirty="0" smtClean="0"/>
          </a:p>
          <a:p>
            <a:pPr>
              <a:lnSpc>
                <a:spcPct val="120000"/>
              </a:lnSpc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272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667570" cy="445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827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667571" cy="445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255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941596" cy="446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453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729455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146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Precast Panel Installation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5867400" cy="440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6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114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Tx/>
            </a:pPr>
            <a:r>
              <a:rPr lang="en-US" dirty="0" smtClean="0"/>
              <a:t>Grout strength vs. temperatures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Grout compressive strength requirement – 3,000 PSI</a:t>
            </a:r>
          </a:p>
          <a:p>
            <a:pPr>
              <a:buClrTx/>
            </a:pPr>
            <a:r>
              <a:rPr lang="en-US" dirty="0" smtClean="0"/>
              <a:t>Sawing</a:t>
            </a:r>
          </a:p>
          <a:p>
            <a:pPr lvl="1">
              <a:buClrTx/>
            </a:pPr>
            <a:r>
              <a:rPr lang="en-US" dirty="0" smtClean="0"/>
              <a:t>Vertical and precise</a:t>
            </a:r>
          </a:p>
          <a:p>
            <a:pPr>
              <a:buClrTx/>
            </a:pPr>
            <a:r>
              <a:rPr lang="en-US" dirty="0" err="1" smtClean="0"/>
              <a:t>Resawing</a:t>
            </a:r>
            <a:r>
              <a:rPr lang="en-US" dirty="0" smtClean="0"/>
              <a:t> and joint sealing</a:t>
            </a:r>
          </a:p>
          <a:p>
            <a:pPr lvl="2">
              <a:lnSpc>
                <a:spcPct val="120000"/>
              </a:lnSpc>
              <a:buClrTx/>
            </a:pPr>
            <a:endParaRPr lang="en-US" dirty="0" smtClean="0"/>
          </a:p>
          <a:p>
            <a:pPr lvl="2">
              <a:lnSpc>
                <a:spcPct val="120000"/>
              </a:lnSpc>
              <a:buClrTx/>
            </a:pPr>
            <a:endParaRPr lang="en-US" dirty="0" smtClean="0"/>
          </a:p>
          <a:p>
            <a:pPr lvl="1">
              <a:lnSpc>
                <a:spcPct val="120000"/>
              </a:lnSpc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95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Precast vs. Cast-in-Place Repairs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191000"/>
          </a:xfrm>
        </p:spPr>
        <p:txBody>
          <a:bodyPr/>
          <a:lstStyle/>
          <a:p>
            <a:pPr>
              <a:buClrTx/>
            </a:pPr>
            <a:r>
              <a:rPr lang="en-US" dirty="0" smtClean="0"/>
              <a:t>Initial cost – 6-by-12-foot repair</a:t>
            </a:r>
          </a:p>
          <a:p>
            <a:pPr lvl="1">
              <a:buClrTx/>
            </a:pPr>
            <a:r>
              <a:rPr lang="en-US" dirty="0" smtClean="0"/>
              <a:t>Precast – $350 per SY</a:t>
            </a:r>
          </a:p>
          <a:p>
            <a:pPr lvl="1">
              <a:buClrTx/>
            </a:pPr>
            <a:r>
              <a:rPr lang="en-US" dirty="0" smtClean="0"/>
              <a:t>Cast-in-place – $200 per SY</a:t>
            </a:r>
          </a:p>
          <a:p>
            <a:pPr>
              <a:buClrTx/>
            </a:pPr>
            <a:r>
              <a:rPr lang="en-US" dirty="0" smtClean="0"/>
              <a:t>Ride</a:t>
            </a:r>
          </a:p>
          <a:p>
            <a:pPr lvl="1">
              <a:buClrTx/>
            </a:pPr>
            <a:r>
              <a:rPr lang="en-US" dirty="0" smtClean="0"/>
              <a:t>Precast better than cast-in-place</a:t>
            </a:r>
          </a:p>
          <a:p>
            <a:pPr>
              <a:buClrTx/>
            </a:pPr>
            <a:r>
              <a:rPr lang="en-US" dirty="0" smtClean="0"/>
              <a:t>Time</a:t>
            </a:r>
          </a:p>
          <a:p>
            <a:pPr lvl="1">
              <a:buClrTx/>
            </a:pPr>
            <a:endParaRPr lang="en-US" dirty="0" smtClean="0"/>
          </a:p>
          <a:p>
            <a:pPr>
              <a:buClrTx/>
            </a:pPr>
            <a:endParaRPr lang="en-US" dirty="0" smtClean="0"/>
          </a:p>
          <a:p>
            <a:pPr lvl="1">
              <a:buClrTx/>
            </a:pPr>
            <a:endParaRPr lang="en-US" dirty="0" smtClean="0"/>
          </a:p>
          <a:p>
            <a:pPr lvl="1">
              <a:buClrTx/>
            </a:pPr>
            <a:endParaRPr lang="en-US" dirty="0" smtClean="0"/>
          </a:p>
          <a:p>
            <a:pPr lvl="2">
              <a:buClrTx/>
            </a:pPr>
            <a:endParaRPr lang="en-US" dirty="0" smtClean="0"/>
          </a:p>
          <a:p>
            <a:pPr lvl="2">
              <a:buClrTx/>
            </a:pPr>
            <a:endParaRPr lang="en-US" dirty="0" smtClean="0"/>
          </a:p>
          <a:p>
            <a:pPr lvl="1"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51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Precast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re-Cast Concrete Pavement System_WithSound_FINAL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0413" y="-1712913"/>
            <a:ext cx="18288001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1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Successful Installation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Quickest method – Multiple nights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Maintenance</a:t>
            </a:r>
          </a:p>
          <a:p>
            <a:endParaRPr lang="en-US" dirty="0"/>
          </a:p>
        </p:txBody>
      </p:sp>
      <p:pic>
        <p:nvPicPr>
          <p:cNvPr id="1026" name="Picture 2" descr="C:\Users\dott4s\Desktop\Hudson Panels\IH%2094%20Hudson%20panels_116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971800"/>
            <a:ext cx="4038600" cy="2695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267200"/>
            <a:ext cx="8458200" cy="182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     WisDOT- Tara Weiss, PE – 715.836.2283</a:t>
            </a:r>
          </a:p>
          <a:p>
            <a:pPr lvl="1">
              <a:buClrTx/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    </a:t>
            </a:r>
            <a:r>
              <a:rPr lang="en-US" sz="2400" dirty="0" smtClean="0">
                <a:solidFill>
                  <a:schemeClr val="bg2"/>
                </a:solidFill>
                <a:hlinkClick r:id="rId2"/>
              </a:rPr>
              <a:t>tara.weiss@dot.wi.gov</a:t>
            </a:r>
            <a:endParaRPr lang="en-US" sz="2400" dirty="0" smtClean="0">
              <a:solidFill>
                <a:schemeClr val="bg2"/>
              </a:solidFill>
            </a:endParaRPr>
          </a:p>
          <a:p>
            <a:pPr lvl="1">
              <a:buClrTx/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2400" dirty="0" smtClean="0"/>
              <a:t>	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51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419600" cy="4038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ClrTx/>
            </a:pPr>
            <a:r>
              <a:rPr lang="en-US" dirty="0" smtClean="0"/>
              <a:t>Let: November 2012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Bid: $5.36 million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Start: April 1/April 29/May 6, 2013-Winter that never ended!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Complete Target: July 31/August 29, 2013</a:t>
            </a:r>
          </a:p>
          <a:p>
            <a:pPr>
              <a:lnSpc>
                <a:spcPct val="120000"/>
              </a:lnSpc>
              <a:buClrTx/>
            </a:pPr>
            <a:r>
              <a:rPr lang="en-US" dirty="0" smtClean="0"/>
              <a:t>Complete Actual: August 26, 2013</a:t>
            </a:r>
            <a:endParaRPr lang="en-US" dirty="0"/>
          </a:p>
        </p:txBody>
      </p:sp>
      <p:pic>
        <p:nvPicPr>
          <p:cNvPr id="6" name="Picture 5" descr="CCTV Image"/>
          <p:cNvPicPr/>
          <p:nvPr/>
        </p:nvPicPr>
        <p:blipFill>
          <a:blip r:embed="rId3" cstate="print"/>
          <a:srcRect b="7233"/>
          <a:stretch>
            <a:fillRect/>
          </a:stretch>
        </p:blipFill>
        <p:spPr bwMode="auto">
          <a:xfrm>
            <a:off x="4876800" y="1600200"/>
            <a:ext cx="39624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40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Background-Other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4572000" cy="44196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800" dirty="0" smtClean="0"/>
              <a:t>Passing and driving lanes repairs</a:t>
            </a:r>
          </a:p>
          <a:p>
            <a:pPr>
              <a:buClrTx/>
            </a:pPr>
            <a:r>
              <a:rPr lang="en-US" sz="2800" dirty="0" smtClean="0"/>
              <a:t>Bridge epoxy overlays  </a:t>
            </a:r>
          </a:p>
          <a:p>
            <a:pPr>
              <a:buClrTx/>
            </a:pPr>
            <a:r>
              <a:rPr lang="en-US" sz="2800" dirty="0" smtClean="0"/>
              <a:t>Variable message </a:t>
            </a:r>
            <a:br>
              <a:rPr lang="en-US" sz="2800" dirty="0" smtClean="0"/>
            </a:br>
            <a:r>
              <a:rPr lang="en-US" sz="2800" dirty="0" smtClean="0"/>
              <a:t>sign for </a:t>
            </a:r>
            <a:r>
              <a:rPr lang="en-US" sz="2800" dirty="0" err="1" smtClean="0"/>
              <a:t>Mn</a:t>
            </a:r>
            <a:r>
              <a:rPr lang="en-US" sz="2800" dirty="0" smtClean="0"/>
              <a:t>/DOT</a:t>
            </a:r>
          </a:p>
          <a:p>
            <a:pPr>
              <a:buClrTx/>
            </a:pPr>
            <a:r>
              <a:rPr lang="en-US" sz="2800" dirty="0" smtClean="0"/>
              <a:t>ITS items</a:t>
            </a:r>
          </a:p>
          <a:p>
            <a:pPr>
              <a:buClrTx/>
            </a:pPr>
            <a:r>
              <a:rPr lang="en-US" sz="2800" dirty="0" smtClean="0"/>
              <a:t>Carmichael </a:t>
            </a:r>
            <a:br>
              <a:rPr lang="en-US" sz="2800" dirty="0" smtClean="0"/>
            </a:br>
            <a:r>
              <a:rPr lang="en-US" sz="2800" dirty="0" smtClean="0"/>
              <a:t>interchange</a:t>
            </a:r>
          </a:p>
          <a:p>
            <a:pPr lvl="1">
              <a:buClrTx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34000" y="1524000"/>
            <a:ext cx="3040529" cy="4054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314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267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Tx/>
            </a:pPr>
            <a:r>
              <a:rPr lang="en-US" sz="2800" dirty="0" smtClean="0"/>
              <a:t>High traffic volumes </a:t>
            </a:r>
          </a:p>
          <a:p>
            <a:pPr>
              <a:lnSpc>
                <a:spcPct val="110000"/>
              </a:lnSpc>
              <a:buClrTx/>
            </a:pPr>
            <a:r>
              <a:rPr lang="en-US" sz="2800" dirty="0" smtClean="0"/>
              <a:t>Short lane closure windows</a:t>
            </a:r>
          </a:p>
          <a:p>
            <a:pPr>
              <a:lnSpc>
                <a:spcPct val="110000"/>
              </a:lnSpc>
              <a:buClrTx/>
            </a:pPr>
            <a:r>
              <a:rPr lang="en-US" sz="2800" dirty="0" smtClean="0"/>
              <a:t>Center lanes  </a:t>
            </a:r>
          </a:p>
          <a:p>
            <a:pPr>
              <a:lnSpc>
                <a:spcPct val="110000"/>
              </a:lnSpc>
              <a:buClrTx/>
            </a:pPr>
            <a:r>
              <a:rPr lang="en-US" sz="2800" dirty="0" smtClean="0"/>
              <a:t>Border City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73" b="6449"/>
          <a:stretch/>
        </p:blipFill>
        <p:spPr>
          <a:xfrm>
            <a:off x="3429000" y="2971800"/>
            <a:ext cx="4467605" cy="2468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605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58" b="8026"/>
          <a:stretch/>
        </p:blipFill>
        <p:spPr>
          <a:xfrm>
            <a:off x="838200" y="1066800"/>
            <a:ext cx="7496632" cy="47673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Westbound Hourly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85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Eastbound Hourly Traffic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34" b="9448"/>
          <a:stretch/>
        </p:blipFill>
        <p:spPr>
          <a:xfrm>
            <a:off x="381000" y="1066800"/>
            <a:ext cx="8534400" cy="4711352"/>
          </a:xfrm>
        </p:spPr>
      </p:pic>
    </p:spTree>
    <p:extLst>
      <p:ext uri="{BB962C8B-B14F-4D97-AF65-F5344CB8AC3E}">
        <p14:creationId xmlns:p14="http://schemas.microsoft.com/office/powerpoint/2010/main" xmlns="" val="2352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Choose Precast Slabs?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7315200" cy="49530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800" dirty="0" smtClean="0"/>
              <a:t>Cure time, no wait </a:t>
            </a:r>
          </a:p>
          <a:p>
            <a:pPr>
              <a:buClrTx/>
            </a:pPr>
            <a:r>
              <a:rPr lang="en-US" sz="2800" dirty="0" smtClean="0"/>
              <a:t>Control </a:t>
            </a:r>
          </a:p>
          <a:p>
            <a:pPr>
              <a:buClrTx/>
            </a:pPr>
            <a:r>
              <a:rPr lang="en-US" sz="2800" dirty="0" smtClean="0"/>
              <a:t>Durability  </a:t>
            </a:r>
          </a:p>
          <a:p>
            <a:pPr>
              <a:buClrTx/>
            </a:pPr>
            <a:r>
              <a:rPr lang="en-US" sz="2800" dirty="0" smtClean="0"/>
              <a:t>Ride quality</a:t>
            </a:r>
          </a:p>
          <a:p>
            <a:pPr>
              <a:lnSpc>
                <a:spcPct val="110000"/>
              </a:lnSpc>
              <a:buClrTx/>
            </a:pPr>
            <a:r>
              <a:rPr lang="en-US" sz="2800" dirty="0" smtClean="0"/>
              <a:t>Statewide use</a:t>
            </a:r>
            <a:br>
              <a:rPr lang="en-US" sz="2800" dirty="0" smtClean="0"/>
            </a:br>
            <a:r>
              <a:rPr lang="en-US" sz="2800" dirty="0" smtClean="0"/>
              <a:t>(SE, SW) </a:t>
            </a:r>
          </a:p>
          <a:p>
            <a:pPr>
              <a:lnSpc>
                <a:spcPct val="110000"/>
              </a:lnSpc>
              <a:buClrTx/>
            </a:pPr>
            <a:r>
              <a:rPr lang="en-US" sz="2800" dirty="0" err="1" smtClean="0"/>
              <a:t>WisDOT</a:t>
            </a:r>
            <a:r>
              <a:rPr lang="en-US" sz="2800" dirty="0" smtClean="0"/>
              <a:t> test for speed</a:t>
            </a:r>
          </a:p>
          <a:p>
            <a:pPr>
              <a:lnSpc>
                <a:spcPct val="110000"/>
              </a:lnSpc>
              <a:buClrTx/>
            </a:pPr>
            <a:r>
              <a:rPr lang="en-US" sz="2800" dirty="0" smtClean="0"/>
              <a:t>“Real world” traffic</a:t>
            </a:r>
          </a:p>
          <a:p>
            <a:pPr>
              <a:buClrTx/>
              <a:buNone/>
            </a:pPr>
            <a:endParaRPr lang="en-US" sz="2800" dirty="0" smtClean="0"/>
          </a:p>
          <a:p>
            <a:pPr lvl="1">
              <a:buClrTx/>
            </a:pP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86200" y="1524000"/>
            <a:ext cx="4766266" cy="3156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875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rgbClr val="000000"/>
      </a:lt1>
      <a:dk2>
        <a:srgbClr val="1F497D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1F497D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454</Words>
  <Application>Microsoft Office PowerPoint</Application>
  <PresentationFormat>On-screen Show (4:3)</PresentationFormat>
  <Paragraphs>152</Paragraphs>
  <Slides>39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 Northwest Region Precast Panel Project I-94 in Hudson, Wis.</vt:lpstr>
      <vt:lpstr> Project Location</vt:lpstr>
      <vt:lpstr>WisDOT Partners</vt:lpstr>
      <vt:lpstr>Project Background</vt:lpstr>
      <vt:lpstr>Project Background-Other Work</vt:lpstr>
      <vt:lpstr>Design Challenges </vt:lpstr>
      <vt:lpstr>Westbound Hourly Traffic</vt:lpstr>
      <vt:lpstr>Eastbound Hourly Traffic</vt:lpstr>
      <vt:lpstr>Why Choose Precast Slabs?</vt:lpstr>
      <vt:lpstr>Special Provisions-Test Panels</vt:lpstr>
      <vt:lpstr>Project Budget</vt:lpstr>
      <vt:lpstr>Construction of Precast Panels</vt:lpstr>
      <vt:lpstr>Construction of Precast Panels</vt:lpstr>
      <vt:lpstr>Construction of Precast Panels</vt:lpstr>
      <vt:lpstr>Construction of Precast Panels</vt:lpstr>
      <vt:lpstr>Construction of Precast Panels</vt:lpstr>
      <vt:lpstr>Construction of Precast Panels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Precast Panel Installation</vt:lpstr>
      <vt:lpstr>Lessons Learned</vt:lpstr>
      <vt:lpstr>Precast vs. Cast-in-Place Repairs</vt:lpstr>
      <vt:lpstr>Precast Video</vt:lpstr>
      <vt:lpstr>Conclusion</vt:lpstr>
      <vt:lpstr>Questions?</vt:lpstr>
    </vt:vector>
  </TitlesOfParts>
  <Company>Ayres Associates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Howe-Halvorson, Sarah</dc:creator>
  <cp:lastModifiedBy>dott4s</cp:lastModifiedBy>
  <cp:revision>77</cp:revision>
  <dcterms:created xsi:type="dcterms:W3CDTF">2012-12-10T18:02:13Z</dcterms:created>
  <dcterms:modified xsi:type="dcterms:W3CDTF">2014-03-13T14:54:14Z</dcterms:modified>
</cp:coreProperties>
</file>