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ink/ink1.xml" ContentType="application/inkml+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ink/ink2.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3" r:id="rId1"/>
  </p:sldMasterIdLst>
  <p:notesMasterIdLst>
    <p:notesMasterId r:id="rId210"/>
  </p:notesMasterIdLst>
  <p:handoutMasterIdLst>
    <p:handoutMasterId r:id="rId211"/>
  </p:handoutMasterIdLst>
  <p:sldIdLst>
    <p:sldId id="635" r:id="rId2"/>
    <p:sldId id="269" r:id="rId3"/>
    <p:sldId id="263" r:id="rId4"/>
    <p:sldId id="270" r:id="rId5"/>
    <p:sldId id="636" r:id="rId6"/>
    <p:sldId id="264" r:id="rId7"/>
    <p:sldId id="271" r:id="rId8"/>
    <p:sldId id="274" r:id="rId9"/>
    <p:sldId id="275" r:id="rId10"/>
    <p:sldId id="276" r:id="rId11"/>
    <p:sldId id="277" r:id="rId12"/>
    <p:sldId id="278" r:id="rId13"/>
    <p:sldId id="279" r:id="rId14"/>
    <p:sldId id="281" r:id="rId15"/>
    <p:sldId id="284" r:id="rId16"/>
    <p:sldId id="282" r:id="rId17"/>
    <p:sldId id="283" r:id="rId18"/>
    <p:sldId id="285" r:id="rId19"/>
    <p:sldId id="287" r:id="rId20"/>
    <p:sldId id="288" r:id="rId21"/>
    <p:sldId id="289" r:id="rId22"/>
    <p:sldId id="265" r:id="rId23"/>
    <p:sldId id="290" r:id="rId24"/>
    <p:sldId id="292" r:id="rId25"/>
    <p:sldId id="293" r:id="rId26"/>
    <p:sldId id="294" r:id="rId27"/>
    <p:sldId id="286" r:id="rId28"/>
    <p:sldId id="295" r:id="rId29"/>
    <p:sldId id="280" r:id="rId30"/>
    <p:sldId id="297" r:id="rId31"/>
    <p:sldId id="298" r:id="rId32"/>
    <p:sldId id="296" r:id="rId33"/>
    <p:sldId id="300" r:id="rId34"/>
    <p:sldId id="301" r:id="rId35"/>
    <p:sldId id="299" r:id="rId36"/>
    <p:sldId id="302" r:id="rId37"/>
    <p:sldId id="303" r:id="rId38"/>
    <p:sldId id="304" r:id="rId39"/>
    <p:sldId id="306" r:id="rId40"/>
    <p:sldId id="308" r:id="rId41"/>
    <p:sldId id="305" r:id="rId42"/>
    <p:sldId id="310" r:id="rId43"/>
    <p:sldId id="312" r:id="rId44"/>
    <p:sldId id="307" r:id="rId45"/>
    <p:sldId id="313" r:id="rId46"/>
    <p:sldId id="315" r:id="rId47"/>
    <p:sldId id="314" r:id="rId48"/>
    <p:sldId id="316" r:id="rId49"/>
    <p:sldId id="317" r:id="rId50"/>
    <p:sldId id="318" r:id="rId51"/>
    <p:sldId id="311" r:id="rId52"/>
    <p:sldId id="319" r:id="rId53"/>
    <p:sldId id="320" r:id="rId54"/>
    <p:sldId id="321" r:id="rId55"/>
    <p:sldId id="322" r:id="rId56"/>
    <p:sldId id="323" r:id="rId57"/>
    <p:sldId id="324" r:id="rId58"/>
    <p:sldId id="325" r:id="rId59"/>
    <p:sldId id="326" r:id="rId60"/>
    <p:sldId id="309" r:id="rId61"/>
    <p:sldId id="327" r:id="rId62"/>
    <p:sldId id="328" r:id="rId63"/>
    <p:sldId id="329" r:id="rId64"/>
    <p:sldId id="330" r:id="rId65"/>
    <p:sldId id="334" r:id="rId66"/>
    <p:sldId id="333" r:id="rId67"/>
    <p:sldId id="335" r:id="rId68"/>
    <p:sldId id="337" r:id="rId69"/>
    <p:sldId id="336" r:id="rId70"/>
    <p:sldId id="339" r:id="rId71"/>
    <p:sldId id="332" r:id="rId72"/>
    <p:sldId id="338" r:id="rId73"/>
    <p:sldId id="340" r:id="rId74"/>
    <p:sldId id="341" r:id="rId75"/>
    <p:sldId id="331" r:id="rId76"/>
    <p:sldId id="343" r:id="rId77"/>
    <p:sldId id="342" r:id="rId78"/>
    <p:sldId id="345" r:id="rId79"/>
    <p:sldId id="344" r:id="rId80"/>
    <p:sldId id="346" r:id="rId81"/>
    <p:sldId id="348" r:id="rId82"/>
    <p:sldId id="349" r:id="rId83"/>
    <p:sldId id="350" r:id="rId84"/>
    <p:sldId id="351" r:id="rId85"/>
    <p:sldId id="353" r:id="rId86"/>
    <p:sldId id="354" r:id="rId87"/>
    <p:sldId id="352" r:id="rId88"/>
    <p:sldId id="355" r:id="rId89"/>
    <p:sldId id="347" r:id="rId90"/>
    <p:sldId id="356" r:id="rId91"/>
    <p:sldId id="359" r:id="rId92"/>
    <p:sldId id="357" r:id="rId93"/>
    <p:sldId id="358" r:id="rId94"/>
    <p:sldId id="515" r:id="rId95"/>
    <p:sldId id="516" r:id="rId96"/>
    <p:sldId id="360" r:id="rId97"/>
    <p:sldId id="268" r:id="rId98"/>
    <p:sldId id="517" r:id="rId99"/>
    <p:sldId id="521" r:id="rId100"/>
    <p:sldId id="522" r:id="rId101"/>
    <p:sldId id="527" r:id="rId102"/>
    <p:sldId id="528" r:id="rId103"/>
    <p:sldId id="526" r:id="rId104"/>
    <p:sldId id="529" r:id="rId105"/>
    <p:sldId id="525" r:id="rId106"/>
    <p:sldId id="524" r:id="rId107"/>
    <p:sldId id="523" r:id="rId108"/>
    <p:sldId id="520" r:id="rId109"/>
    <p:sldId id="531" r:id="rId110"/>
    <p:sldId id="530" r:id="rId111"/>
    <p:sldId id="519" r:id="rId112"/>
    <p:sldId id="538" r:id="rId113"/>
    <p:sldId id="532" r:id="rId114"/>
    <p:sldId id="533" r:id="rId115"/>
    <p:sldId id="539" r:id="rId116"/>
    <p:sldId id="540" r:id="rId117"/>
    <p:sldId id="541" r:id="rId118"/>
    <p:sldId id="518" r:id="rId119"/>
    <p:sldId id="557" r:id="rId120"/>
    <p:sldId id="542" r:id="rId121"/>
    <p:sldId id="534" r:id="rId122"/>
    <p:sldId id="544" r:id="rId123"/>
    <p:sldId id="535" r:id="rId124"/>
    <p:sldId id="545" r:id="rId125"/>
    <p:sldId id="536" r:id="rId126"/>
    <p:sldId id="546" r:id="rId127"/>
    <p:sldId id="552" r:id="rId128"/>
    <p:sldId id="553" r:id="rId129"/>
    <p:sldId id="543" r:id="rId130"/>
    <p:sldId id="558" r:id="rId131"/>
    <p:sldId id="554" r:id="rId132"/>
    <p:sldId id="555" r:id="rId133"/>
    <p:sldId id="559" r:id="rId134"/>
    <p:sldId id="547" r:id="rId135"/>
    <p:sldId id="560" r:id="rId136"/>
    <p:sldId id="561" r:id="rId137"/>
    <p:sldId id="548" r:id="rId138"/>
    <p:sldId id="549" r:id="rId139"/>
    <p:sldId id="562" r:id="rId140"/>
    <p:sldId id="550" r:id="rId141"/>
    <p:sldId id="551" r:id="rId142"/>
    <p:sldId id="537" r:id="rId143"/>
    <p:sldId id="563" r:id="rId144"/>
    <p:sldId id="569" r:id="rId145"/>
    <p:sldId id="556" r:id="rId146"/>
    <p:sldId id="564" r:id="rId147"/>
    <p:sldId id="565" r:id="rId148"/>
    <p:sldId id="566" r:id="rId149"/>
    <p:sldId id="567" r:id="rId150"/>
    <p:sldId id="571" r:id="rId151"/>
    <p:sldId id="572" r:id="rId152"/>
    <p:sldId id="578" r:id="rId153"/>
    <p:sldId id="579" r:id="rId154"/>
    <p:sldId id="580" r:id="rId155"/>
    <p:sldId id="581" r:id="rId156"/>
    <p:sldId id="568" r:id="rId157"/>
    <p:sldId id="573" r:id="rId158"/>
    <p:sldId id="583" r:id="rId159"/>
    <p:sldId id="584" r:id="rId160"/>
    <p:sldId id="582" r:id="rId161"/>
    <p:sldId id="364" r:id="rId162"/>
    <p:sldId id="585" r:id="rId163"/>
    <p:sldId id="588" r:id="rId164"/>
    <p:sldId id="586" r:id="rId165"/>
    <p:sldId id="587" r:id="rId166"/>
    <p:sldId id="574" r:id="rId167"/>
    <p:sldId id="589" r:id="rId168"/>
    <p:sldId id="590" r:id="rId169"/>
    <p:sldId id="591" r:id="rId170"/>
    <p:sldId id="592" r:id="rId171"/>
    <p:sldId id="596" r:id="rId172"/>
    <p:sldId id="593" r:id="rId173"/>
    <p:sldId id="597" r:id="rId174"/>
    <p:sldId id="598" r:id="rId175"/>
    <p:sldId id="594" r:id="rId176"/>
    <p:sldId id="595" r:id="rId177"/>
    <p:sldId id="603" r:id="rId178"/>
    <p:sldId id="599" r:id="rId179"/>
    <p:sldId id="604" r:id="rId180"/>
    <p:sldId id="600" r:id="rId181"/>
    <p:sldId id="608" r:id="rId182"/>
    <p:sldId id="601" r:id="rId183"/>
    <p:sldId id="605" r:id="rId184"/>
    <p:sldId id="609" r:id="rId185"/>
    <p:sldId id="610" r:id="rId186"/>
    <p:sldId id="606" r:id="rId187"/>
    <p:sldId id="611" r:id="rId188"/>
    <p:sldId id="607" r:id="rId189"/>
    <p:sldId id="602" r:id="rId190"/>
    <p:sldId id="612" r:id="rId191"/>
    <p:sldId id="613" r:id="rId192"/>
    <p:sldId id="615" r:id="rId193"/>
    <p:sldId id="614" r:id="rId194"/>
    <p:sldId id="620" r:id="rId195"/>
    <p:sldId id="616" r:id="rId196"/>
    <p:sldId id="621" r:id="rId197"/>
    <p:sldId id="622" r:id="rId198"/>
    <p:sldId id="623" r:id="rId199"/>
    <p:sldId id="617" r:id="rId200"/>
    <p:sldId id="624" r:id="rId201"/>
    <p:sldId id="625" r:id="rId202"/>
    <p:sldId id="618" r:id="rId203"/>
    <p:sldId id="629" r:id="rId204"/>
    <p:sldId id="619" r:id="rId205"/>
    <p:sldId id="630" r:id="rId206"/>
    <p:sldId id="631" r:id="rId207"/>
    <p:sldId id="626" r:id="rId208"/>
    <p:sldId id="632" r:id="rId209"/>
  </p:sldIdLst>
  <p:sldSz cx="9144000" cy="6858000" type="screen4x3"/>
  <p:notesSz cx="6985000" cy="9283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BTS&amp; Region Manager Present)" id="{FA6A9B60-5456-4DCF-B430-E1E9C585A465}">
          <p14:sldIdLst>
            <p14:sldId id="635"/>
            <p14:sldId id="269"/>
            <p14:sldId id="263"/>
            <p14:sldId id="270"/>
            <p14:sldId id="636"/>
            <p14:sldId id="264"/>
            <p14:sldId id="271"/>
          </p14:sldIdLst>
        </p14:section>
        <p14:section name="HMA Basics (BTS Present)" id="{BA440143-9C47-4D35-9FC2-06B1311B6779}">
          <p14:sldIdLst>
            <p14:sldId id="274"/>
            <p14:sldId id="275"/>
            <p14:sldId id="276"/>
            <p14:sldId id="277"/>
            <p14:sldId id="278"/>
            <p14:sldId id="279"/>
            <p14:sldId id="281"/>
            <p14:sldId id="284"/>
            <p14:sldId id="282"/>
            <p14:sldId id="283"/>
            <p14:sldId id="285"/>
            <p14:sldId id="287"/>
            <p14:sldId id="288"/>
            <p14:sldId id="289"/>
            <p14:sldId id="265"/>
            <p14:sldId id="290"/>
            <p14:sldId id="292"/>
            <p14:sldId id="293"/>
            <p14:sldId id="294"/>
            <p14:sldId id="286"/>
            <p14:sldId id="295"/>
            <p14:sldId id="280"/>
            <p14:sldId id="297"/>
            <p14:sldId id="298"/>
            <p14:sldId id="296"/>
            <p14:sldId id="300"/>
          </p14:sldIdLst>
        </p14:section>
        <p14:section name="Project Setup (Region Present)" id="{DE7D314E-8BD2-492B-A46F-31C17CAD725C}">
          <p14:sldIdLst>
            <p14:sldId id="301"/>
            <p14:sldId id="299"/>
            <p14:sldId id="302"/>
            <p14:sldId id="303"/>
            <p14:sldId id="304"/>
            <p14:sldId id="306"/>
            <p14:sldId id="308"/>
            <p14:sldId id="305"/>
            <p14:sldId id="310"/>
          </p14:sldIdLst>
        </p14:section>
        <p14:section name="Paving &amp; Fieldwork (Regional PDS Present)" id="{6246391D-04AF-4241-A008-46662D19948B}">
          <p14:sldIdLst>
            <p14:sldId id="312"/>
            <p14:sldId id="307"/>
            <p14:sldId id="313"/>
            <p14:sldId id="315"/>
            <p14:sldId id="314"/>
            <p14:sldId id="316"/>
            <p14:sldId id="317"/>
            <p14:sldId id="318"/>
            <p14:sldId id="311"/>
            <p14:sldId id="319"/>
            <p14:sldId id="320"/>
            <p14:sldId id="321"/>
            <p14:sldId id="322"/>
            <p14:sldId id="323"/>
            <p14:sldId id="324"/>
            <p14:sldId id="325"/>
            <p14:sldId id="326"/>
            <p14:sldId id="309"/>
            <p14:sldId id="327"/>
            <p14:sldId id="328"/>
            <p14:sldId id="329"/>
            <p14:sldId id="330"/>
            <p14:sldId id="334"/>
            <p14:sldId id="333"/>
            <p14:sldId id="335"/>
            <p14:sldId id="337"/>
            <p14:sldId id="336"/>
            <p14:sldId id="339"/>
            <p14:sldId id="332"/>
            <p14:sldId id="338"/>
            <p14:sldId id="340"/>
            <p14:sldId id="341"/>
            <p14:sldId id="331"/>
            <p14:sldId id="343"/>
            <p14:sldId id="342"/>
            <p14:sldId id="345"/>
            <p14:sldId id="344"/>
            <p14:sldId id="346"/>
            <p14:sldId id="348"/>
            <p14:sldId id="349"/>
            <p14:sldId id="350"/>
            <p14:sldId id="351"/>
            <p14:sldId id="353"/>
            <p14:sldId id="354"/>
            <p14:sldId id="352"/>
            <p14:sldId id="355"/>
            <p14:sldId id="347"/>
            <p14:sldId id="356"/>
            <p14:sldId id="359"/>
          </p14:sldIdLst>
        </p14:section>
        <p14:section name="Paving &amp; Field Work (Region TSS Present)" id="{29F5C024-3E8E-42A0-A355-6D5D0C15853F}">
          <p14:sldIdLst>
            <p14:sldId id="357"/>
            <p14:sldId id="358"/>
            <p14:sldId id="515"/>
            <p14:sldId id="516"/>
            <p14:sldId id="360"/>
            <p14:sldId id="268"/>
            <p14:sldId id="517"/>
            <p14:sldId id="521"/>
            <p14:sldId id="522"/>
            <p14:sldId id="527"/>
            <p14:sldId id="528"/>
            <p14:sldId id="526"/>
            <p14:sldId id="529"/>
            <p14:sldId id="525"/>
            <p14:sldId id="524"/>
            <p14:sldId id="523"/>
            <p14:sldId id="520"/>
            <p14:sldId id="531"/>
          </p14:sldIdLst>
        </p14:section>
        <p14:section name="Paving &amp; Fieldwork (BTS Present)" id="{CD84AC55-E4DF-4D97-B8B9-7083E09A4E9F}">
          <p14:sldIdLst>
            <p14:sldId id="530"/>
            <p14:sldId id="519"/>
            <p14:sldId id="538"/>
            <p14:sldId id="532"/>
            <p14:sldId id="533"/>
            <p14:sldId id="539"/>
            <p14:sldId id="540"/>
            <p14:sldId id="541"/>
            <p14:sldId id="518"/>
          </p14:sldIdLst>
        </p14:section>
        <p14:section name="Documentation (Region Present)" id="{0C003978-ACCF-47CF-B14C-FA10D7A92596}">
          <p14:sldIdLst>
            <p14:sldId id="557"/>
            <p14:sldId id="542"/>
            <p14:sldId id="534"/>
            <p14:sldId id="544"/>
            <p14:sldId id="535"/>
            <p14:sldId id="545"/>
            <p14:sldId id="536"/>
            <p14:sldId id="546"/>
            <p14:sldId id="552"/>
            <p14:sldId id="553"/>
            <p14:sldId id="543"/>
          </p14:sldIdLst>
        </p14:section>
        <p14:section name="Unique Project Items (BTS Present)" id="{C1032DC8-40AC-429D-A8E6-2C800EC50801}">
          <p14:sldIdLst>
            <p14:sldId id="558"/>
            <p14:sldId id="554"/>
            <p14:sldId id="555"/>
            <p14:sldId id="559"/>
            <p14:sldId id="547"/>
            <p14:sldId id="560"/>
            <p14:sldId id="561"/>
            <p14:sldId id="548"/>
            <p14:sldId id="549"/>
            <p14:sldId id="562"/>
            <p14:sldId id="550"/>
            <p14:sldId id="551"/>
            <p14:sldId id="537"/>
            <p14:sldId id="563"/>
            <p14:sldId id="569"/>
            <p14:sldId id="556"/>
            <p14:sldId id="564"/>
            <p14:sldId id="565"/>
            <p14:sldId id="566"/>
            <p14:sldId id="567"/>
            <p14:sldId id="571"/>
            <p14:sldId id="572"/>
            <p14:sldId id="578"/>
            <p14:sldId id="579"/>
            <p14:sldId id="580"/>
            <p14:sldId id="581"/>
            <p14:sldId id="568"/>
            <p14:sldId id="573"/>
            <p14:sldId id="583"/>
            <p14:sldId id="584"/>
            <p14:sldId id="582"/>
            <p14:sldId id="364"/>
            <p14:sldId id="585"/>
            <p14:sldId id="588"/>
            <p14:sldId id="586"/>
            <p14:sldId id="587"/>
            <p14:sldId id="574"/>
            <p14:sldId id="589"/>
            <p14:sldId id="590"/>
            <p14:sldId id="591"/>
            <p14:sldId id="592"/>
            <p14:sldId id="596"/>
            <p14:sldId id="593"/>
            <p14:sldId id="597"/>
            <p14:sldId id="598"/>
            <p14:sldId id="594"/>
            <p14:sldId id="595"/>
            <p14:sldId id="603"/>
            <p14:sldId id="599"/>
            <p14:sldId id="604"/>
            <p14:sldId id="600"/>
            <p14:sldId id="608"/>
            <p14:sldId id="601"/>
            <p14:sldId id="605"/>
            <p14:sldId id="609"/>
            <p14:sldId id="610"/>
            <p14:sldId id="606"/>
            <p14:sldId id="611"/>
            <p14:sldId id="607"/>
            <p14:sldId id="602"/>
            <p14:sldId id="612"/>
            <p14:sldId id="613"/>
            <p14:sldId id="615"/>
            <p14:sldId id="614"/>
            <p14:sldId id="620"/>
            <p14:sldId id="616"/>
            <p14:sldId id="621"/>
            <p14:sldId id="622"/>
          </p14:sldIdLst>
        </p14:section>
        <p14:section name="Region Specific Concerns/Issues (Combination of Presenters)" id="{C12449DA-003A-4DD4-BDB7-276643C58394}">
          <p14:sldIdLst>
            <p14:sldId id="623"/>
            <p14:sldId id="617"/>
            <p14:sldId id="624"/>
            <p14:sldId id="625"/>
            <p14:sldId id="618"/>
            <p14:sldId id="629"/>
            <p14:sldId id="619"/>
            <p14:sldId id="630"/>
            <p14:sldId id="631"/>
            <p14:sldId id="626"/>
            <p14:sldId id="632"/>
          </p14:sldIdLst>
        </p14:section>
        <p14:section name="Extra Slides" id="{729387A7-7E31-447B-AAB7-4FCE243CB0BB}">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16A"/>
    <a:srgbClr val="A0284C"/>
    <a:srgbClr val="D8B846"/>
    <a:srgbClr val="D8B832"/>
    <a:srgbClr val="FFBE05"/>
    <a:srgbClr val="F2CD00"/>
    <a:srgbClr val="D8B85E"/>
    <a:srgbClr val="DCC070"/>
    <a:srgbClr val="1E38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36" autoAdjust="0"/>
    <p:restoredTop sz="67950" autoAdjust="0"/>
  </p:normalViewPr>
  <p:slideViewPr>
    <p:cSldViewPr snapToGrid="0">
      <p:cViewPr varScale="1">
        <p:scale>
          <a:sx n="59" d="100"/>
          <a:sy n="59" d="100"/>
        </p:scale>
        <p:origin x="2237" y="53"/>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84" d="100"/>
          <a:sy n="84" d="100"/>
        </p:scale>
        <p:origin x="3156" y="102"/>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11" Type="http://schemas.openxmlformats.org/officeDocument/2006/relationships/handoutMaster" Target="handoutMasters/handout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slide" Target="slides/slide205.xml"/><Relationship Id="rId201" Type="http://schemas.openxmlformats.org/officeDocument/2006/relationships/slide" Target="slides/slide200.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presProps" Target="presProps.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theme" Target="theme/theme1.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notesMaster" Target="notesMasters/notesMaster1.xml"/><Relationship Id="rId215" Type="http://schemas.openxmlformats.org/officeDocument/2006/relationships/tableStyles" Target="tableStyles.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image" Target="../media/image4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0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5797"/>
          </a:xfrm>
          <a:prstGeom prst="rect">
            <a:avLst/>
          </a:prstGeom>
        </p:spPr>
        <p:txBody>
          <a:bodyPr vert="horz" lIns="92958" tIns="46479" rIns="92958" bIns="46479" rtlCol="0"/>
          <a:lstStyle>
            <a:lvl1pPr algn="l">
              <a:defRPr sz="1200"/>
            </a:lvl1pPr>
          </a:lstStyle>
          <a:p>
            <a:r>
              <a:rPr lang="en-US"/>
              <a:t>Presentation Title</a:t>
            </a:r>
          </a:p>
        </p:txBody>
      </p:sp>
      <p:sp>
        <p:nvSpPr>
          <p:cNvPr id="3" name="Date Placeholder 2"/>
          <p:cNvSpPr>
            <a:spLocks noGrp="1"/>
          </p:cNvSpPr>
          <p:nvPr>
            <p:ph type="dt" sz="quarter" idx="1"/>
          </p:nvPr>
        </p:nvSpPr>
        <p:spPr>
          <a:xfrm>
            <a:off x="3956550" y="0"/>
            <a:ext cx="3026833" cy="465797"/>
          </a:xfrm>
          <a:prstGeom prst="rect">
            <a:avLst/>
          </a:prstGeom>
        </p:spPr>
        <p:txBody>
          <a:bodyPr vert="horz" lIns="92958" tIns="46479" rIns="92958" bIns="46479" rtlCol="0"/>
          <a:lstStyle>
            <a:lvl1pPr algn="r">
              <a:defRPr sz="1200"/>
            </a:lvl1pPr>
          </a:lstStyle>
          <a:p>
            <a:fld id="{E387A35C-FE16-4401-8225-4521579CB0E4}" type="datetimeFigureOut">
              <a:rPr lang="en-US" smtClean="0"/>
              <a:t>4/2/2019</a:t>
            </a:fld>
            <a:endParaRPr lang="en-US"/>
          </a:p>
        </p:txBody>
      </p:sp>
      <p:sp>
        <p:nvSpPr>
          <p:cNvPr id="4" name="Footer Placeholder 3"/>
          <p:cNvSpPr>
            <a:spLocks noGrp="1"/>
          </p:cNvSpPr>
          <p:nvPr>
            <p:ph type="ftr" sz="quarter" idx="2"/>
          </p:nvPr>
        </p:nvSpPr>
        <p:spPr>
          <a:xfrm>
            <a:off x="0" y="8817904"/>
            <a:ext cx="3026833" cy="465796"/>
          </a:xfrm>
          <a:prstGeom prst="rect">
            <a:avLst/>
          </a:prstGeom>
        </p:spPr>
        <p:txBody>
          <a:bodyPr vert="horz" lIns="92958" tIns="46479" rIns="92958" bIns="46479" rtlCol="0" anchor="b"/>
          <a:lstStyle>
            <a:lvl1pPr algn="l">
              <a:defRPr sz="1200"/>
            </a:lvl1pPr>
          </a:lstStyle>
          <a:p>
            <a:r>
              <a:rPr lang="en-US"/>
              <a:t>Wisconsin Department of Transportation</a:t>
            </a:r>
          </a:p>
        </p:txBody>
      </p:sp>
      <p:sp>
        <p:nvSpPr>
          <p:cNvPr id="5" name="Slide Number Placeholder 4"/>
          <p:cNvSpPr>
            <a:spLocks noGrp="1"/>
          </p:cNvSpPr>
          <p:nvPr>
            <p:ph type="sldNum" sz="quarter" idx="3"/>
          </p:nvPr>
        </p:nvSpPr>
        <p:spPr>
          <a:xfrm>
            <a:off x="3956550" y="8817904"/>
            <a:ext cx="3026833" cy="465796"/>
          </a:xfrm>
          <a:prstGeom prst="rect">
            <a:avLst/>
          </a:prstGeom>
        </p:spPr>
        <p:txBody>
          <a:bodyPr vert="horz" lIns="92958" tIns="46479" rIns="92958" bIns="46479" rtlCol="0" anchor="b"/>
          <a:lstStyle>
            <a:lvl1pPr algn="r">
              <a:defRPr sz="1200"/>
            </a:lvl1pPr>
          </a:lstStyle>
          <a:p>
            <a:fld id="{230065EF-5B0B-4527-B697-707380E472D5}" type="slidenum">
              <a:rPr lang="en-US" smtClean="0"/>
              <a:t>‹#›</a:t>
            </a:fld>
            <a:endParaRPr lang="en-US"/>
          </a:p>
        </p:txBody>
      </p:sp>
    </p:spTree>
    <p:extLst>
      <p:ext uri="{BB962C8B-B14F-4D97-AF65-F5344CB8AC3E}">
        <p14:creationId xmlns:p14="http://schemas.microsoft.com/office/powerpoint/2010/main" val="1519160728"/>
      </p:ext>
    </p:extLst>
  </p:cSld>
  <p:clrMap bg1="lt1" tx1="dk1" bg2="lt2" tx2="dk2" accent1="accent1" accent2="accent2" accent3="accent3" accent4="accent4" accent5="accent5" accent6="accent6" hlink="hlink" folHlink="folHlink"/>
  <p:hf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10-18T16:09:57.360"/>
    </inkml:context>
    <inkml:brush xml:id="br0">
      <inkml:brushProperty name="width" value="0.05" units="cm"/>
      <inkml:brushProperty name="height" value="0.05" units="cm"/>
    </inkml:brush>
  </inkml:definitions>
  <inkml:traceGroup>
    <inkml:annotationXML>
      <emma:emma xmlns:emma="http://www.w3.org/2003/04/emma" version="1.0">
        <emma:interpretation id="{DBFDDA02-9F01-45C1-BF11-C9918CE0F95A}" emma:medium="tactile" emma:mode="ink">
          <msink:context xmlns:msink="http://schemas.microsoft.com/ink/2010/main" type="writingRegion" rotatedBoundingBox="1173,1125 1188,1125 1188,1140 1173,1140"/>
        </emma:interpretation>
      </emma:emma>
    </inkml:annotationXML>
    <inkml:traceGroup>
      <inkml:annotationXML>
        <emma:emma xmlns:emma="http://www.w3.org/2003/04/emma" version="1.0">
          <emma:interpretation id="{2EF3A6D8-2DBA-44EA-BB84-F71448F32D89}" emma:medium="tactile" emma:mode="ink">
            <msink:context xmlns:msink="http://schemas.microsoft.com/ink/2010/main" type="paragraph" rotatedBoundingBox="1173,1125 1188,1125 1188,1140 1173,1140" alignmentLevel="1"/>
          </emma:interpretation>
        </emma:emma>
      </inkml:annotationXML>
      <inkml:traceGroup>
        <inkml:annotationXML>
          <emma:emma xmlns:emma="http://www.w3.org/2003/04/emma" version="1.0">
            <emma:interpretation id="{3095C8D4-FFF5-4492-B995-6C18F77D0B29}" emma:medium="tactile" emma:mode="ink">
              <msink:context xmlns:msink="http://schemas.microsoft.com/ink/2010/main" type="line" rotatedBoundingBox="1173,1125 1188,1125 1188,1140 1173,1140"/>
            </emma:interpretation>
          </emma:emma>
        </inkml:annotationXML>
        <inkml:traceGroup>
          <inkml:annotationXML>
            <emma:emma xmlns:emma="http://www.w3.org/2003/04/emma" version="1.0">
              <emma:interpretation id="{3D22B72E-8A8E-4226-8662-1F1CB26AC21B}" emma:medium="tactile" emma:mode="ink">
                <msink:context xmlns:msink="http://schemas.microsoft.com/ink/2010/main" type="inkWord" rotatedBoundingBox="1173,1125 1188,1125 1188,1140 1173,1140"/>
              </emma:interpretation>
              <emma:one-of disjunction-type="recognition" id="oneOf0">
                <emma:interpretation id="interp0" emma:lang="en-US" emma:confidence="0">
                  <emma:literal>.</emma:literal>
                </emma:interpretation>
                <emma:interpretation id="interp1" emma:lang="en-US" emma:confidence="0">
                  <emma:literal>v</emma:literal>
                </emma:interpretation>
                <emma:interpretation id="interp2" emma:lang="en-US" emma:confidence="0">
                  <emma:literal>}</emma:literal>
                </emma:interpretation>
                <emma:interpretation id="interp3" emma:lang="en-US" emma:confidence="0">
                  <emma:literal>w</emma:literal>
                </emma:interpretation>
                <emma:interpretation id="interp4" emma:lang="en-US" emma:confidence="0">
                  <emma:literal>3</emma:literal>
                </emma:interpretation>
              </emma:one-of>
            </emma:emma>
          </inkml:annotationXML>
          <inkml:trace contextRef="#ctx0" brushRef="#br0">1 1 0,'0'0'224,"0"0"-32,0 0-96,0 0 65,0 0-33,0 0 32,0 0 128,0 0 0,0 0-95,0 0-1,0 0-64,0 0-64,0 0-32,0 0 0,0 0 32,0 0-32,0 0-32,0 0 0,0 0 0,0 0 32,0 0-32,0 0 0,0 0 0,0 0 0,0 0-32,0 0-192,0 0-96,0 0-97,0 0-223,0 0-33</inkml:trace>
        </inkml:traceGroup>
      </inkml:traceGroup>
    </inkml:traceGroup>
  </inkml:traceGroup>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10-25T16:40:01.099"/>
    </inkml:context>
    <inkml:brush xml:id="br0">
      <inkml:brushProperty name="width" value="0.05" units="cm"/>
      <inkml:brushProperty name="height" value="0.05" units="cm"/>
    </inkml:brush>
  </inkml:definitions>
  <inkml:trace contextRef="#ctx0" brushRef="#br0">27 109 0,'0'0'352,"0"0"-63,0 0 127,0 0-32,0 0-159,0 0-1,0 0-64,0 0-32,0 0-32,0 0-64,0-27 0,0 27 0,-27 0-32,27-27 0,0 27 32,0 0 0,0 0-32,0 0-32,0 0 0,0-27 0,0 27-256,27 0-321,0-27-352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5797"/>
          </a:xfrm>
          <a:prstGeom prst="rect">
            <a:avLst/>
          </a:prstGeom>
        </p:spPr>
        <p:txBody>
          <a:bodyPr vert="horz" lIns="92958" tIns="46479" rIns="92958" bIns="46479" rtlCol="0"/>
          <a:lstStyle>
            <a:lvl1pPr algn="l">
              <a:defRPr sz="1200"/>
            </a:lvl1pPr>
          </a:lstStyle>
          <a:p>
            <a:r>
              <a:rPr lang="en-US"/>
              <a:t>Presentation Title</a:t>
            </a:r>
          </a:p>
        </p:txBody>
      </p:sp>
      <p:sp>
        <p:nvSpPr>
          <p:cNvPr id="3" name="Date Placeholder 2"/>
          <p:cNvSpPr>
            <a:spLocks noGrp="1"/>
          </p:cNvSpPr>
          <p:nvPr>
            <p:ph type="dt" idx="1"/>
          </p:nvPr>
        </p:nvSpPr>
        <p:spPr>
          <a:xfrm>
            <a:off x="3956550" y="0"/>
            <a:ext cx="3026833" cy="465797"/>
          </a:xfrm>
          <a:prstGeom prst="rect">
            <a:avLst/>
          </a:prstGeom>
        </p:spPr>
        <p:txBody>
          <a:bodyPr vert="horz" lIns="92958" tIns="46479" rIns="92958" bIns="46479" rtlCol="0"/>
          <a:lstStyle>
            <a:lvl1pPr algn="r">
              <a:defRPr sz="1200"/>
            </a:lvl1pPr>
          </a:lstStyle>
          <a:p>
            <a:fld id="{8B8B34B4-0DAC-4C17-B484-320AB1570CDC}" type="datetimeFigureOut">
              <a:rPr lang="en-US" smtClean="0"/>
              <a:t>4/2/2019</a:t>
            </a:fld>
            <a:endParaRPr lang="en-US"/>
          </a:p>
        </p:txBody>
      </p:sp>
      <p:sp>
        <p:nvSpPr>
          <p:cNvPr id="4" name="Slide Image Placeholder 3"/>
          <p:cNvSpPr>
            <a:spLocks noGrp="1" noRot="1" noChangeAspect="1"/>
          </p:cNvSpPr>
          <p:nvPr>
            <p:ph type="sldImg" idx="2"/>
          </p:nvPr>
        </p:nvSpPr>
        <p:spPr>
          <a:xfrm>
            <a:off x="1403350" y="1160463"/>
            <a:ext cx="4178300" cy="3133725"/>
          </a:xfrm>
          <a:prstGeom prst="rect">
            <a:avLst/>
          </a:prstGeom>
          <a:noFill/>
          <a:ln w="12700">
            <a:solidFill>
              <a:prstClr val="black"/>
            </a:solidFill>
          </a:ln>
        </p:spPr>
        <p:txBody>
          <a:bodyPr vert="horz" lIns="92958" tIns="46479" rIns="92958" bIns="46479" rtlCol="0" anchor="ctr"/>
          <a:lstStyle/>
          <a:p>
            <a:endParaRPr lang="en-US"/>
          </a:p>
        </p:txBody>
      </p:sp>
      <p:sp>
        <p:nvSpPr>
          <p:cNvPr id="5" name="Notes Placeholder 4"/>
          <p:cNvSpPr>
            <a:spLocks noGrp="1"/>
          </p:cNvSpPr>
          <p:nvPr>
            <p:ph type="body" sz="quarter" idx="3"/>
          </p:nvPr>
        </p:nvSpPr>
        <p:spPr>
          <a:xfrm>
            <a:off x="698500" y="4467781"/>
            <a:ext cx="5588000" cy="3655457"/>
          </a:xfrm>
          <a:prstGeom prst="rect">
            <a:avLst/>
          </a:prstGeom>
        </p:spPr>
        <p:txBody>
          <a:bodyPr vert="horz" lIns="92958" tIns="46479" rIns="92958" bIns="4647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17904"/>
            <a:ext cx="3026833" cy="465796"/>
          </a:xfrm>
          <a:prstGeom prst="rect">
            <a:avLst/>
          </a:prstGeom>
        </p:spPr>
        <p:txBody>
          <a:bodyPr vert="horz" lIns="92958" tIns="46479" rIns="92958" bIns="46479" rtlCol="0" anchor="b"/>
          <a:lstStyle>
            <a:lvl1pPr algn="l">
              <a:defRPr sz="1200"/>
            </a:lvl1pPr>
          </a:lstStyle>
          <a:p>
            <a:r>
              <a:rPr lang="en-US"/>
              <a:t>Wisconsin Department of Transportation</a:t>
            </a:r>
          </a:p>
        </p:txBody>
      </p:sp>
      <p:sp>
        <p:nvSpPr>
          <p:cNvPr id="7" name="Slide Number Placeholder 6"/>
          <p:cNvSpPr>
            <a:spLocks noGrp="1"/>
          </p:cNvSpPr>
          <p:nvPr>
            <p:ph type="sldNum" sz="quarter" idx="5"/>
          </p:nvPr>
        </p:nvSpPr>
        <p:spPr>
          <a:xfrm>
            <a:off x="3956550" y="8817904"/>
            <a:ext cx="3026833" cy="465796"/>
          </a:xfrm>
          <a:prstGeom prst="rect">
            <a:avLst/>
          </a:prstGeom>
        </p:spPr>
        <p:txBody>
          <a:bodyPr vert="horz" lIns="92958" tIns="46479" rIns="92958" bIns="46479" rtlCol="0" anchor="b"/>
          <a:lstStyle>
            <a:lvl1pPr algn="r">
              <a:defRPr sz="1200"/>
            </a:lvl1pPr>
          </a:lstStyle>
          <a:p>
            <a:fld id="{A3688F50-7C5E-4630-BBD8-8950DF35ABB8}" type="slidenum">
              <a:rPr lang="en-US" smtClean="0"/>
              <a:t>‹#›</a:t>
            </a:fld>
            <a:endParaRPr lang="en-US"/>
          </a:p>
        </p:txBody>
      </p:sp>
    </p:spTree>
    <p:extLst>
      <p:ext uri="{BB962C8B-B14F-4D97-AF65-F5344CB8AC3E}">
        <p14:creationId xmlns:p14="http://schemas.microsoft.com/office/powerpoint/2010/main" val="2187813153"/>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eng.auburn.edu/users/timmdav/MultiCool/FinalRelease/Main.html"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www.asphaltpavement.org/images/stories/multicool.zip" TargetMode="External"/><Relationship Id="rId5" Type="http://schemas.openxmlformats.org/officeDocument/2006/relationships/hyperlink" Target="http://goaspha.lt/multicoolapp" TargetMode="External"/><Relationship Id="rId4" Type="http://schemas.openxmlformats.org/officeDocument/2006/relationships/hyperlink" Target="http://www.eng.auburn.edu/users/timmdav/MultiCool/FinalRelease/Mobile.html" TargetMode="Externa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3" Type="http://schemas.openxmlformats.org/officeDocument/2006/relationships/hyperlink" Target="http://www.pavementinteractive.org/stone-matrix-asphalt/gap-graded" TargetMode="External"/><Relationship Id="rId7" Type="http://schemas.openxmlformats.org/officeDocument/2006/relationships/hyperlink" Target="http://www.pavementinteractive.org/stone-matrix-asphalt/#footnote-1" TargetMode="External"/><Relationship Id="rId2" Type="http://schemas.openxmlformats.org/officeDocument/2006/relationships/slide" Target="../slides/slide157.xml"/><Relationship Id="rId1" Type="http://schemas.openxmlformats.org/officeDocument/2006/relationships/notesMaster" Target="../notesMasters/notesMaster1.xml"/><Relationship Id="rId6" Type="http://schemas.openxmlformats.org/officeDocument/2006/relationships/hyperlink" Target="http://www.pavementinteractive.org/stone-matrix-asphalt/studded-tire-information" TargetMode="External"/><Relationship Id="rId5" Type="http://schemas.openxmlformats.org/officeDocument/2006/relationships/hyperlink" Target="http://www.pavementinteractive.org/stone-matrix-asphalt/durability" TargetMode="External"/><Relationship Id="rId4" Type="http://schemas.openxmlformats.org/officeDocument/2006/relationships/hyperlink" Target="http://www.pavementinteractive.org/stone-matrix-asphalt/rutting" TargetMode="Externa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srgbClr val="FF0000"/>
                </a:solidFill>
              </a:rPr>
              <a:t>Read me</a:t>
            </a:r>
            <a:r>
              <a:rPr lang="en-US" b="1" baseline="0">
                <a:solidFill>
                  <a:srgbClr val="FF0000"/>
                </a:solidFill>
              </a:rPr>
              <a:t> notes regarding this WisDOT PowerPoint template: Standard screen size of 1024 by 768, includes either blue or light gray backgrounds</a:t>
            </a:r>
            <a:endParaRPr lang="en-US" b="1">
              <a:solidFill>
                <a:srgbClr val="FF0000"/>
              </a:solidFill>
            </a:endParaRPr>
          </a:p>
          <a:p>
            <a:endParaRPr lang="en-US" b="1"/>
          </a:p>
          <a:p>
            <a:r>
              <a:rPr lang="en-US" b="1"/>
              <a:t>This </a:t>
            </a:r>
            <a:r>
              <a:rPr lang="en-US" b="1" err="1"/>
              <a:t>WisDOT</a:t>
            </a:r>
            <a:r>
              <a:rPr lang="en-US" b="1"/>
              <a:t> PowerPoint template has a standard (4:3) aspect ratio (1024 x 768). </a:t>
            </a:r>
          </a:p>
          <a:p>
            <a:r>
              <a:rPr lang="en-US"/>
              <a:t>Use</a:t>
            </a:r>
            <a:r>
              <a:rPr lang="en-US" b="1"/>
              <a:t> </a:t>
            </a:r>
            <a:r>
              <a:rPr lang="en-US"/>
              <a:t>if you will be doing one of the following:</a:t>
            </a:r>
          </a:p>
          <a:p>
            <a:pPr marL="171450" indent="-171450">
              <a:buFont typeface="Arial" panose="020B0604020202020204" pitchFamily="34" charset="0"/>
              <a:buChar char="•"/>
            </a:pPr>
            <a:r>
              <a:rPr lang="en-US"/>
              <a:t>Presenting with a </a:t>
            </a:r>
            <a:r>
              <a:rPr lang="en-US" err="1"/>
              <a:t>WisDOT</a:t>
            </a:r>
            <a:r>
              <a:rPr lang="en-US"/>
              <a:t> projector that displays in standard (4:3) or 1024 x 768.</a:t>
            </a:r>
          </a:p>
          <a:p>
            <a:pPr marL="171450" indent="-171450">
              <a:buFont typeface="Arial" panose="020B0604020202020204" pitchFamily="34" charset="0"/>
              <a:buChar char="•"/>
            </a:pPr>
            <a:r>
              <a:rPr lang="en-US"/>
              <a:t>Presenting at a conference location which uses projectors that display in standard (4:3) or 1024 x 768.</a:t>
            </a:r>
          </a:p>
          <a:p>
            <a:endParaRPr lang="en-US"/>
          </a:p>
          <a:p>
            <a:r>
              <a:rPr lang="en-US" b="1"/>
              <a:t>Use the </a:t>
            </a:r>
            <a:r>
              <a:rPr lang="en-US" b="1" err="1"/>
              <a:t>WisDOT</a:t>
            </a:r>
            <a:r>
              <a:rPr lang="en-US" b="1"/>
              <a:t> PowerPoint template that has the widescreen (16:9) aspect ratio (1920 x 1080) </a:t>
            </a:r>
            <a:r>
              <a:rPr lang="en-US"/>
              <a:t>if you will be doing one of the following:</a:t>
            </a:r>
          </a:p>
          <a:p>
            <a:pPr marL="171450" indent="-171450">
              <a:buFont typeface="Arial" panose="020B0604020202020204" pitchFamily="34" charset="0"/>
              <a:buChar char="•"/>
            </a:pPr>
            <a:r>
              <a:rPr lang="en-US"/>
              <a:t>showing your presentation on a large widescreen television. </a:t>
            </a:r>
          </a:p>
          <a:p>
            <a:pPr marL="171450" indent="-171450">
              <a:buFont typeface="Arial" panose="020B0604020202020204" pitchFamily="34" charset="0"/>
              <a:buChar char="•"/>
            </a:pPr>
            <a:r>
              <a:rPr lang="en-US"/>
              <a:t>showing your presentation using a display in widescreen format.</a:t>
            </a:r>
          </a:p>
          <a:p>
            <a:pPr marL="171450" indent="-171450">
              <a:buFont typeface="Arial" panose="020B0604020202020204" pitchFamily="34" charset="0"/>
              <a:buChar char="•"/>
            </a:pPr>
            <a:r>
              <a:rPr lang="en-US"/>
              <a:t>converting your presentation to video in the future.</a:t>
            </a:r>
          </a:p>
          <a:p>
            <a:pPr marL="0" indent="0">
              <a:buFont typeface="Arial" panose="020B0604020202020204" pitchFamily="34" charset="0"/>
              <a:buNone/>
            </a:pPr>
            <a:endParaRPr lang="en-US" sz="1200" b="1"/>
          </a:p>
          <a:p>
            <a:pPr marL="0" indent="0">
              <a:buFont typeface="Arial" panose="020B0604020202020204" pitchFamily="34" charset="0"/>
              <a:buNone/>
            </a:pPr>
            <a:r>
              <a:rPr lang="en-US" sz="1200" b="1"/>
              <a:t>Title slide</a:t>
            </a:r>
          </a:p>
          <a:p>
            <a:r>
              <a:rPr lang="en-US" sz="1200"/>
              <a:t>Slide 1 and slide 8 are layout</a:t>
            </a:r>
            <a:r>
              <a:rPr lang="en-US" sz="1200" baseline="0"/>
              <a:t>s</a:t>
            </a:r>
            <a:r>
              <a:rPr lang="en-US" sz="1200"/>
              <a:t> for</a:t>
            </a:r>
            <a:r>
              <a:rPr lang="en-US" sz="1200" baseline="0"/>
              <a:t> the title slide of your </a:t>
            </a:r>
            <a:r>
              <a:rPr lang="en-US" sz="1200" baseline="0" err="1"/>
              <a:t>WisDOT</a:t>
            </a:r>
            <a:r>
              <a:rPr lang="en-US" sz="1200" baseline="0"/>
              <a:t> presentation. The title of your presentation goes at the top in the white text (for the light gray background) or blue text (for the gray background). The title may be one or two lines. </a:t>
            </a:r>
          </a:p>
          <a:p>
            <a:endParaRPr lang="en-US" sz="1200" b="1" baseline="0"/>
          </a:p>
          <a:p>
            <a:r>
              <a:rPr lang="en-US" sz="1200" b="1" baseline="0"/>
              <a:t>Managing placeholders</a:t>
            </a:r>
          </a:p>
          <a:p>
            <a:r>
              <a:rPr lang="en-US" sz="1200" baseline="0"/>
              <a:t>If your presentation does not need all the text placeholders, delete the placeholders you do not need and then you may need to lower or adjust the height between lines.</a:t>
            </a:r>
          </a:p>
          <a:p>
            <a:endParaRPr lang="en-US" b="1" baseline="0"/>
          </a:p>
          <a:p>
            <a:r>
              <a:rPr lang="en-US" b="1" baseline="0"/>
              <a:t>Various slide layouts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Slides 2 through 6 and 9 through 13 are examples of five slide layouts you may use in your presentation. The headline of each example describes which content placeholders are available in its layout. Review the slide layouts and decide which one best suits your content. </a:t>
            </a:r>
          </a:p>
          <a:p>
            <a:endParaRPr lang="en-US" baseline="0"/>
          </a:p>
          <a:p>
            <a:r>
              <a:rPr lang="en-US" b="1" baseline="0"/>
              <a:t>Blank slides</a:t>
            </a:r>
          </a:p>
          <a:p>
            <a:r>
              <a:rPr lang="en-US" baseline="0"/>
              <a:t>Slides 7 and 14 are blank slides for custom layouts in your presentation.</a:t>
            </a:r>
          </a:p>
          <a:p>
            <a:endParaRPr lang="en-US" baseline="0"/>
          </a:p>
          <a:p>
            <a:r>
              <a:rPr lang="en-US" b="1" baseline="0"/>
              <a:t>Ways to transfer a PowerPoint presentation from another design to this template.</a:t>
            </a:r>
          </a:p>
          <a:p>
            <a:r>
              <a:rPr lang="en-US" b="0" baseline="0"/>
              <a:t>The recommended way is to copy text line by line, slide by slide, from the other PowerPoint design. Then paste it into Notepad, copy from Notepad, then return to this template, select the text in the desired placeholder and copy. If you would like to get all your text out of the other design at once, </a:t>
            </a:r>
            <a:r>
              <a:rPr lang="en-US" b="0" i="0" baseline="0"/>
              <a:t>choose </a:t>
            </a:r>
            <a:r>
              <a:rPr lang="en-US" b="0" i="1" baseline="0"/>
              <a:t>file, save as .rtf, </a:t>
            </a:r>
            <a:r>
              <a:rPr lang="en-US" b="0" i="0" baseline="0"/>
              <a:t>then copy all text from the .rtf, paste it into Notepad. Then use the Notepad file to copy the text line by line into this template by selecting the desired placeholder and copying. (Notepad will clear styles from the other PowerPoint design.)</a:t>
            </a:r>
            <a:endParaRPr lang="en-US" b="0" i="1" baseline="0"/>
          </a:p>
          <a:p>
            <a:endParaRPr lang="en-US" b="1" baseline="0"/>
          </a:p>
          <a:p>
            <a:r>
              <a:rPr lang="en-US" b="1" baseline="0"/>
              <a:t>How to paste text and keep template’s font styles and color</a:t>
            </a:r>
          </a:p>
          <a:p>
            <a:r>
              <a:rPr lang="en-US" baseline="0"/>
              <a:t>Select the text in placeholder, then copy. If copying and pasting text into a slide layout does not preserve the template’s font styles, select text in placeholder and right click on the placeholder and select the first paste option: use destination theme. Doing so will keep your pasted text in the font style and color designed for </a:t>
            </a:r>
            <a:r>
              <a:rPr lang="en-US" baseline="0" err="1"/>
              <a:t>WisDOT</a:t>
            </a:r>
            <a:r>
              <a:rPr lang="en-US" baseline="0"/>
              <a:t> template.</a:t>
            </a:r>
          </a:p>
          <a:p>
            <a:endParaRPr lang="en-US" baseline="0"/>
          </a:p>
          <a:p>
            <a:r>
              <a:rPr lang="en-US" b="1" baseline="0"/>
              <a:t>How to add more slides with the layout you want</a:t>
            </a:r>
          </a:p>
          <a:p>
            <a:r>
              <a:rPr lang="en-US" baseline="0"/>
              <a:t>To add a new slide layout to your presentation: in </a:t>
            </a:r>
            <a:r>
              <a:rPr lang="en-US" i="1" baseline="0"/>
              <a:t>normal</a:t>
            </a:r>
            <a:r>
              <a:rPr lang="en-US" baseline="0"/>
              <a:t> view, on the </a:t>
            </a:r>
            <a:r>
              <a:rPr lang="en-US" i="1" baseline="0"/>
              <a:t>home</a:t>
            </a:r>
            <a:r>
              <a:rPr lang="en-US" baseline="0"/>
              <a:t> tab, select </a:t>
            </a:r>
            <a:r>
              <a:rPr lang="en-US" i="1" baseline="0"/>
              <a:t>new slide</a:t>
            </a:r>
            <a:r>
              <a:rPr lang="en-US" baseline="0"/>
              <a:t>. Slide layout options for the </a:t>
            </a:r>
            <a:r>
              <a:rPr lang="en-US" baseline="0" err="1"/>
              <a:t>WisDOT</a:t>
            </a:r>
            <a:r>
              <a:rPr lang="en-US" baseline="0"/>
              <a:t> template will appear. Select the slide layout you want.</a:t>
            </a:r>
          </a:p>
          <a:p>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a:t>Changing a current slide layout on to a different current slide layout is not recommended.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a:t>Changing a current slide layout on to a different current slide layout is not recommended, as sometimes this results in additions of unmatched text and placeholders. It’s best t</a:t>
            </a:r>
            <a:r>
              <a:rPr lang="en-US" baseline="0"/>
              <a:t>o add a new slide layout to your presentation: in </a:t>
            </a:r>
            <a:r>
              <a:rPr lang="en-US" i="1" baseline="0"/>
              <a:t>normal</a:t>
            </a:r>
            <a:r>
              <a:rPr lang="en-US" baseline="0"/>
              <a:t> view, on the </a:t>
            </a:r>
            <a:r>
              <a:rPr lang="en-US" i="1" baseline="0"/>
              <a:t>home</a:t>
            </a:r>
            <a:r>
              <a:rPr lang="en-US" baseline="0"/>
              <a:t> tab, select </a:t>
            </a:r>
            <a:r>
              <a:rPr lang="en-US" i="1" baseline="0"/>
              <a:t>new slide</a:t>
            </a:r>
            <a:r>
              <a:rPr lang="en-US" baseline="0"/>
              <a:t>. Slide layout options for the </a:t>
            </a:r>
            <a:r>
              <a:rPr lang="en-US" baseline="0" err="1"/>
              <a:t>WisDOT</a:t>
            </a:r>
            <a:r>
              <a:rPr lang="en-US" baseline="0"/>
              <a:t> template will appear. Select the slide layout you want and add new text to this slide layout.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a:t>When to choose the light gray background</a:t>
            </a:r>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Slides 1 through 7 have a light gray background. Use with its navy and red type styles. Use if you have positive versions of graphics and logos. </a:t>
            </a:r>
            <a:r>
              <a:rPr lang="en-US" sz="1200" b="0" i="0" kern="1200">
                <a:solidFill>
                  <a:schemeClr val="tx1"/>
                </a:solidFill>
                <a:effectLst/>
                <a:latin typeface="+mn-lt"/>
                <a:ea typeface="+mn-ea"/>
                <a:cs typeface="+mn-cs"/>
              </a:rPr>
              <a:t>Some experts say if you're presenting in a small room with most of the lights on, use a lighter gray background,</a:t>
            </a:r>
            <a:r>
              <a:rPr lang="en-US" sz="1200" b="0" i="0" kern="1200" baseline="0">
                <a:solidFill>
                  <a:schemeClr val="tx1"/>
                </a:solidFill>
                <a:effectLst/>
                <a:latin typeface="+mn-lt"/>
                <a:ea typeface="+mn-ea"/>
                <a:cs typeface="+mn-cs"/>
              </a:rPr>
              <a:t> then t</a:t>
            </a:r>
            <a:r>
              <a:rPr lang="en-US" sz="1200" b="0" i="0" kern="1200">
                <a:solidFill>
                  <a:schemeClr val="tx1"/>
                </a:solidFill>
                <a:effectLst/>
                <a:latin typeface="+mn-lt"/>
                <a:ea typeface="+mn-ea"/>
                <a:cs typeface="+mn-cs"/>
              </a:rPr>
              <a:t>he background will tend to fade away while the other components will grab attention. Other</a:t>
            </a:r>
            <a:r>
              <a:rPr lang="en-US" sz="1200" b="0" i="0" kern="1200" baseline="0">
                <a:solidFill>
                  <a:schemeClr val="tx1"/>
                </a:solidFill>
                <a:effectLst/>
                <a:latin typeface="+mn-lt"/>
                <a:ea typeface="+mn-ea"/>
                <a:cs typeface="+mn-cs"/>
              </a:rPr>
              <a:t> experts say that if your copy is kept short and sweet, the lightness or darkness of the background is irrelevant, as viewers then have little to read.</a:t>
            </a:r>
            <a:endParaRPr lang="en-US" b="1" baseline="0"/>
          </a:p>
          <a:p>
            <a:endParaRPr lang="en-US" b="1" baseline="0"/>
          </a:p>
          <a:p>
            <a:r>
              <a:rPr lang="en-US" b="1" baseline="0"/>
              <a:t>When to choose the blue background</a:t>
            </a:r>
          </a:p>
          <a:p>
            <a:r>
              <a:rPr lang="en-US" b="0" baseline="0"/>
              <a:t>Slides 8 through 14 have a dark blue background. Use w</a:t>
            </a:r>
            <a:r>
              <a:rPr lang="en-US" baseline="0"/>
              <a:t>ith its white and gold type styles. Use if you have reverse or negative versions of graphics and logos. </a:t>
            </a:r>
            <a:r>
              <a:rPr lang="en-US" sz="1200" b="0" i="0" kern="1200">
                <a:solidFill>
                  <a:schemeClr val="tx1"/>
                </a:solidFill>
                <a:effectLst/>
                <a:latin typeface="+mn-lt"/>
                <a:ea typeface="+mn-ea"/>
                <a:cs typeface="+mn-cs"/>
              </a:rPr>
              <a:t>Some experts say if you're presenting with most of the lights off in the</a:t>
            </a:r>
            <a:r>
              <a:rPr lang="en-US" sz="1200" b="0" i="0" kern="1200" baseline="0">
                <a:solidFill>
                  <a:schemeClr val="tx1"/>
                </a:solidFill>
                <a:effectLst/>
                <a:latin typeface="+mn-lt"/>
                <a:ea typeface="+mn-ea"/>
                <a:cs typeface="+mn-cs"/>
              </a:rPr>
              <a:t> room or in a darker presentation area</a:t>
            </a:r>
            <a:r>
              <a:rPr lang="en-US" sz="1200" b="0" i="0" kern="1200">
                <a:solidFill>
                  <a:schemeClr val="tx1"/>
                </a:solidFill>
                <a:effectLst/>
                <a:latin typeface="+mn-lt"/>
                <a:ea typeface="+mn-ea"/>
                <a:cs typeface="+mn-cs"/>
              </a:rPr>
              <a:t>, consider using the</a:t>
            </a:r>
            <a:r>
              <a:rPr lang="en-US" sz="1200" b="0" i="0" kern="1200" baseline="0">
                <a:solidFill>
                  <a:schemeClr val="tx1"/>
                </a:solidFill>
                <a:effectLst/>
                <a:latin typeface="+mn-lt"/>
                <a:ea typeface="+mn-ea"/>
                <a:cs typeface="+mn-cs"/>
              </a:rPr>
              <a:t> blue</a:t>
            </a:r>
            <a:r>
              <a:rPr lang="en-US" sz="1200" b="0" i="0" kern="1200">
                <a:solidFill>
                  <a:schemeClr val="tx1"/>
                </a:solidFill>
                <a:effectLst/>
                <a:latin typeface="+mn-lt"/>
                <a:ea typeface="+mn-ea"/>
                <a:cs typeface="+mn-cs"/>
              </a:rPr>
              <a:t> background color,</a:t>
            </a:r>
            <a:r>
              <a:rPr lang="en-US" sz="1200" b="0" i="0" kern="1200" baseline="0">
                <a:solidFill>
                  <a:schemeClr val="tx1"/>
                </a:solidFill>
                <a:effectLst/>
                <a:latin typeface="+mn-lt"/>
                <a:ea typeface="+mn-ea"/>
                <a:cs typeface="+mn-cs"/>
              </a:rPr>
              <a:t> then t</a:t>
            </a:r>
            <a:r>
              <a:rPr lang="en-US" sz="1200" b="0" i="0" kern="1200">
                <a:solidFill>
                  <a:schemeClr val="tx1"/>
                </a:solidFill>
                <a:effectLst/>
                <a:latin typeface="+mn-lt"/>
                <a:ea typeface="+mn-ea"/>
                <a:cs typeface="+mn-cs"/>
              </a:rPr>
              <a:t>he background won't intrude on the message and the lighter components will stand out. Other</a:t>
            </a:r>
            <a:r>
              <a:rPr lang="en-US" sz="1200" b="0" i="0" kern="1200" baseline="0">
                <a:solidFill>
                  <a:schemeClr val="tx1"/>
                </a:solidFill>
                <a:effectLst/>
                <a:latin typeface="+mn-lt"/>
                <a:ea typeface="+mn-ea"/>
                <a:cs typeface="+mn-cs"/>
              </a:rPr>
              <a:t> experts say that if your copy is kept short and sweet, the lightness or darkness of the background is irrelevant, as viewers then have little to read.</a:t>
            </a:r>
            <a:endParaRPr lang="en-US" sz="1200" b="0" i="0" kern="1200">
              <a:solidFill>
                <a:schemeClr val="tx1"/>
              </a:solidFill>
              <a:effectLst/>
              <a:latin typeface="+mn-lt"/>
              <a:ea typeface="+mn-ea"/>
              <a:cs typeface="+mn-cs"/>
            </a:endParaRPr>
          </a:p>
          <a:p>
            <a:pPr marL="0" indent="0">
              <a:buFont typeface="Arial" panose="020B0604020202020204" pitchFamily="34" charset="0"/>
              <a:buNone/>
            </a:pPr>
            <a:endParaRPr lang="en-US"/>
          </a:p>
          <a:p>
            <a:pPr marL="0" indent="0">
              <a:buFont typeface="Arial" panose="020B0604020202020204" pitchFamily="34" charset="0"/>
              <a:buNone/>
            </a:pPr>
            <a:r>
              <a:rPr lang="en-US" b="1"/>
              <a:t>Use</a:t>
            </a:r>
            <a:r>
              <a:rPr lang="en-US" b="1" baseline="0"/>
              <a:t> these s</a:t>
            </a:r>
            <a:r>
              <a:rPr lang="en-US" b="1"/>
              <a:t>izes and colors of</a:t>
            </a:r>
            <a:r>
              <a:rPr lang="en-US" b="1" baseline="0"/>
              <a:t> fonts for template with LIGHT GRAY background and standard aspect ratio (1024 x 768). </a:t>
            </a:r>
          </a:p>
          <a:p>
            <a:pPr marL="0" indent="0">
              <a:buFont typeface="Arial" panose="020B0604020202020204" pitchFamily="34" charset="0"/>
              <a:buNone/>
            </a:pPr>
            <a:r>
              <a:rPr lang="en-US" b="1" baseline="0"/>
              <a:t>Font sizes may be adjusted either 2 points smaller or 2 points larger from sizes listed.</a:t>
            </a:r>
          </a:p>
          <a:p>
            <a:pPr marL="171450" indent="-171450">
              <a:buFont typeface="Arial" panose="020B0604020202020204" pitchFamily="34" charset="0"/>
              <a:buChar char="•"/>
            </a:pPr>
            <a:r>
              <a:rPr lang="en-US" b="0" baseline="0"/>
              <a:t>Slide 1 with GRAY background</a:t>
            </a:r>
          </a:p>
          <a:p>
            <a:pPr marL="457200" lvl="1" indent="0">
              <a:buFont typeface="Arial" panose="020B0604020202020204" pitchFamily="34" charset="0"/>
              <a:buNone/>
            </a:pPr>
            <a:r>
              <a:rPr lang="en-US" b="0" baseline="0"/>
              <a:t>Title text = Arial Narrow Bold, 60 point, Color: navy blue R0 G65 B106, Title text may be one or two lines. 3 or more lines are not recommended.</a:t>
            </a:r>
          </a:p>
          <a:p>
            <a:pPr marL="457200" lvl="1" indent="0">
              <a:buFont typeface="Arial" panose="020B0604020202020204" pitchFamily="34" charset="0"/>
              <a:buNone/>
            </a:pPr>
            <a:r>
              <a:rPr lang="en-US" b="0" baseline="0"/>
              <a:t>Name of Presenter = Arial Narrow Bold, 47 point, Color: red R164 G40 B76, Keep to 1 line</a:t>
            </a:r>
          </a:p>
          <a:p>
            <a:pPr marL="457200" lvl="1" indent="0">
              <a:buFont typeface="Arial" panose="020B0604020202020204" pitchFamily="34" charset="0"/>
              <a:buNone/>
            </a:pPr>
            <a:r>
              <a:rPr lang="en-US" b="0" baseline="0"/>
              <a:t>Title of Presenter = Arial Narrow, 40 point, Color: red R164 G40 B76, Keep to 1 line</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baseline="0"/>
              <a:t>Name of conference or event, Location, City, State = Arial Narrow, 28 point, Color: navy blue R0 G65 B106, Keep to 1 or 2 lines</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baseline="0"/>
              <a:t>Month, Day, Year = Arial Narrow Bold, 25 point, Color: red R164 G40 B76, Keep to 1 line</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baseline="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a:t>Slides 2, 3, 4, 5, 6 with GRAY background</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baseline="0"/>
              <a:t>Example heading = Arial Narrow Bold, 45 point, Color: navy blue R0 G65 B106, Heading may be one or two lines. 3 or more lines are not recommended</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baseline="0"/>
              <a:t>Red subhead = Arial Narrow Bold, 39 point, Color: red R164 G40 B76, Keep to 1 line</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baseline="0"/>
              <a:t>Bullet 1 = Arial Narrow, 35 point, Color: navy blue R0 G65 B106</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baseline="0"/>
              <a:t>Bullet 2 = Arial Narrow, 32 point, Color: red R164 G40 B76</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baseline="0"/>
              <a:t>Paragraph text = Arial Narrow, 28 point, Color: navy blue R0 G65 B10</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baseline="0"/>
          </a:p>
          <a:p>
            <a:pPr marL="0" indent="0">
              <a:buFont typeface="Arial" panose="020B0604020202020204" pitchFamily="34" charset="0"/>
              <a:buNone/>
            </a:pPr>
            <a:r>
              <a:rPr lang="en-US" b="1"/>
              <a:t>Use</a:t>
            </a:r>
            <a:r>
              <a:rPr lang="en-US" b="1" baseline="0"/>
              <a:t> these s</a:t>
            </a:r>
            <a:r>
              <a:rPr lang="en-US" b="1"/>
              <a:t>izes and colors of</a:t>
            </a:r>
            <a:r>
              <a:rPr lang="en-US" b="1" baseline="0"/>
              <a:t> fonts for template with BLUE background and standard aspect ratio (1024 x 768). </a:t>
            </a:r>
          </a:p>
          <a:p>
            <a:pPr marL="0" indent="0">
              <a:buFont typeface="Arial" panose="020B0604020202020204" pitchFamily="34" charset="0"/>
              <a:buNone/>
            </a:pPr>
            <a:r>
              <a:rPr lang="en-US" b="1" baseline="0"/>
              <a:t>Font sizes may be adjusted either 2 points smaller or 2 points larger from sizes listed.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a:t>Slide 8 Title slide with BLUE background</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baseline="0"/>
              <a:t>Title text = Arial Narrow Bold, 60 point, Color: white R255 G255 B255, Title text may be one or two lines. 3 or more lines are not recommended.</a:t>
            </a:r>
          </a:p>
          <a:p>
            <a:pPr marL="457200" lvl="1" indent="0">
              <a:buFont typeface="Arial" panose="020B0604020202020204" pitchFamily="34" charset="0"/>
              <a:buNone/>
            </a:pPr>
            <a:r>
              <a:rPr lang="en-US" b="0" baseline="0"/>
              <a:t>Name of Presenter = Arial Narrow Bold, 47 point, Color: gold R216 G184 B70, Keep to 1 line</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baseline="0"/>
              <a:t>Title of Presenter = Arial Narrow, 40 point, Color: gold R216 G184 B70, Keep to 1 line</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baseline="0"/>
              <a:t>Name of conference or event, Location, City, State = Arial Narrow, 28 point, Color: white R255 G255 B255, keep to 1 or 2 lines</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baseline="0"/>
              <a:t>Month, Day, Year = Arial Narrow Bold, 25 point, Color: gold R216 G184 B70, Keep to 1 line</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baseline="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a:t>Slides 9, 10, 11, 12, 13 with BLUE background</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baseline="0"/>
              <a:t>Example heading = Arial Narrow Bold, 45 point, Color: white R255 G255 B255, Heading may be one or two lines. 3 or more lines are not recommended</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baseline="0"/>
              <a:t>Red subhead = Arial Narrow Bold, 39 point, Color: gold R216 G184 B70, Keep to 1 line</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baseline="0"/>
              <a:t>Bullet 1 = Arial Narrow, 35 point, Color: white R255 G255 B255</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baseline="0"/>
              <a:t>Bullet 2 = Arial Narrow, 32 point, Color: gold R216 G184 B70</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baseline="0"/>
              <a:t>Paragraph text = Arial Narrow, 28 point, Color: white R255 G255 B255</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1" baseline="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baseline="0"/>
              <a:t>Contact the </a:t>
            </a:r>
            <a:r>
              <a:rPr lang="en-US" b="1" baseline="0" err="1"/>
              <a:t>WisDOT</a:t>
            </a:r>
            <a:r>
              <a:rPr lang="en-US" b="1" baseline="0"/>
              <a:t> Learn Center for training in PowerPoint. A link to the </a:t>
            </a:r>
            <a:r>
              <a:rPr lang="en-US" b="1" baseline="0" err="1"/>
              <a:t>WisDOT</a:t>
            </a:r>
            <a:r>
              <a:rPr lang="en-US" b="1" baseline="0"/>
              <a:t> Learn Center may be found on the </a:t>
            </a:r>
            <a:r>
              <a:rPr lang="en-US" b="1" baseline="0" err="1"/>
              <a:t>dotnet</a:t>
            </a:r>
            <a:r>
              <a:rPr lang="en-US" b="1" baseline="0"/>
              <a:t> home page.</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baseline="0"/>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baseline="0"/>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baseline="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baseline="0"/>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baseline="0"/>
          </a:p>
          <a:p>
            <a:pPr marL="457200" lvl="1" indent="0">
              <a:buFont typeface="Arial" panose="020B0604020202020204" pitchFamily="34" charset="0"/>
              <a:buNone/>
            </a:pPr>
            <a:endParaRPr lang="en-US" b="0" baseline="0"/>
          </a:p>
          <a:p>
            <a:pPr marL="0" indent="0">
              <a:buFont typeface="Arial" panose="020B0604020202020204" pitchFamily="34" charset="0"/>
              <a:buNone/>
            </a:pPr>
            <a:endParaRPr lang="en-US" b="1"/>
          </a:p>
          <a:p>
            <a:endParaRPr lang="en-US"/>
          </a:p>
          <a:p>
            <a:pPr marL="171450" indent="-171450">
              <a:buFont typeface="Arial" panose="020B0604020202020204" pitchFamily="34" charset="0"/>
              <a:buChar char="•"/>
            </a:pPr>
            <a:endParaRPr lang="en-US"/>
          </a:p>
          <a:p>
            <a:endParaRPr lang="en-US"/>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a:t>
            </a:fld>
            <a:endParaRPr lang="en-US"/>
          </a:p>
        </p:txBody>
      </p:sp>
    </p:spTree>
    <p:extLst>
      <p:ext uri="{BB962C8B-B14F-4D97-AF65-F5344CB8AC3E}">
        <p14:creationId xmlns:p14="http://schemas.microsoft.com/office/powerpoint/2010/main" val="1024307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is the general order of paving operations. Details of the process will be discussed in the upcoming slides.</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10</a:t>
            </a:fld>
            <a:endParaRPr lang="en-US"/>
          </a:p>
        </p:txBody>
      </p:sp>
    </p:spTree>
    <p:extLst>
      <p:ext uri="{BB962C8B-B14F-4D97-AF65-F5344CB8AC3E}">
        <p14:creationId xmlns:p14="http://schemas.microsoft.com/office/powerpoint/2010/main" val="60938582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100</a:t>
            </a:fld>
            <a:endParaRPr lang="en-US"/>
          </a:p>
        </p:txBody>
      </p:sp>
    </p:spTree>
    <p:extLst>
      <p:ext uri="{BB962C8B-B14F-4D97-AF65-F5344CB8AC3E}">
        <p14:creationId xmlns:p14="http://schemas.microsoft.com/office/powerpoint/2010/main" val="44929355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a WisDOT Mix design 249 form. The </a:t>
            </a:r>
            <a:r>
              <a:rPr lang="en-US" err="1"/>
              <a:t>Gmm</a:t>
            </a:r>
            <a:r>
              <a:rPr lang="en-US"/>
              <a:t> was mentioned earlier in the HMA Basics. The </a:t>
            </a:r>
            <a:r>
              <a:rPr lang="en-US" err="1"/>
              <a:t>Gmm</a:t>
            </a:r>
            <a:r>
              <a:rPr lang="en-US"/>
              <a:t> is the “Rice Number.” This number is used for calculating the target density for asphalt yield.  It is located in the lower left part of the spreadsheet. The </a:t>
            </a:r>
            <a:r>
              <a:rPr lang="en-US" err="1"/>
              <a:t>Gmm</a:t>
            </a:r>
            <a:r>
              <a:rPr lang="en-US"/>
              <a:t> for this mix is 2.504.</a:t>
            </a:r>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101</a:t>
            </a:fld>
            <a:endParaRPr lang="en-US"/>
          </a:p>
        </p:txBody>
      </p:sp>
    </p:spTree>
    <p:extLst>
      <p:ext uri="{BB962C8B-B14F-4D97-AF65-F5344CB8AC3E}">
        <p14:creationId xmlns:p14="http://schemas.microsoft.com/office/powerpoint/2010/main" val="412921659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Mathy</a:t>
            </a:r>
            <a:r>
              <a:rPr lang="en-US" dirty="0"/>
              <a:t> mix design for </a:t>
            </a:r>
            <a:r>
              <a:rPr lang="en-US" dirty="0" err="1"/>
              <a:t>Gmm</a:t>
            </a:r>
            <a:endParaRPr lang="en-US" dirty="0"/>
          </a:p>
          <a:p>
            <a:endParaRPr lang="en-US" dirty="0"/>
          </a:p>
        </p:txBody>
      </p:sp>
      <p:sp>
        <p:nvSpPr>
          <p:cNvPr id="4" name="Slide Number Placeholder 3"/>
          <p:cNvSpPr>
            <a:spLocks noGrp="1"/>
          </p:cNvSpPr>
          <p:nvPr>
            <p:ph type="sldNum" sz="quarter" idx="10"/>
          </p:nvPr>
        </p:nvSpPr>
        <p:spPr/>
        <p:txBody>
          <a:bodyPr/>
          <a:lstStyle/>
          <a:p>
            <a:fld id="{A3688F50-7C5E-4630-BBD8-8950DF35ABB8}" type="slidenum">
              <a:rPr lang="en-US" smtClean="0"/>
              <a:t>102</a:t>
            </a:fld>
            <a:endParaRPr lang="en-US"/>
          </a:p>
        </p:txBody>
      </p:sp>
      <p:sp>
        <p:nvSpPr>
          <p:cNvPr id="5" name="Header Placeholder 4"/>
          <p:cNvSpPr>
            <a:spLocks noGrp="1"/>
          </p:cNvSpPr>
          <p:nvPr>
            <p:ph type="hdr" sz="quarter" idx="11"/>
          </p:nvPr>
        </p:nvSpPr>
        <p:spPr/>
        <p:txBody>
          <a:bodyPr/>
          <a:lstStyle/>
          <a:p>
            <a:r>
              <a:rPr lang="en-US"/>
              <a:t>Presentation Title</a:t>
            </a:r>
          </a:p>
        </p:txBody>
      </p:sp>
      <p:sp>
        <p:nvSpPr>
          <p:cNvPr id="6" name="Footer Placeholder 5"/>
          <p:cNvSpPr>
            <a:spLocks noGrp="1"/>
          </p:cNvSpPr>
          <p:nvPr>
            <p:ph type="ftr" sz="quarter" idx="12"/>
          </p:nvPr>
        </p:nvSpPr>
        <p:spPr/>
        <p:txBody>
          <a:bodyPr/>
          <a:lstStyle/>
          <a:p>
            <a:r>
              <a:rPr lang="en-US"/>
              <a:t>Wisconsin Department of Transportation</a:t>
            </a:r>
          </a:p>
        </p:txBody>
      </p:sp>
    </p:spTree>
    <p:extLst>
      <p:ext uri="{BB962C8B-B14F-4D97-AF65-F5344CB8AC3E}">
        <p14:creationId xmlns:p14="http://schemas.microsoft.com/office/powerpoint/2010/main" val="341881129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is a typical control chart that the contractor supplies. On the first day of paving, the mix design Gmm value is entered into the nuclear density gauge. The next day of paving, the average of the test values are used. Once a 4 point running average is established, the 4-pt will be entered in the </a:t>
            </a:r>
            <a:r>
              <a:rPr lang="en-US" err="1"/>
              <a:t>nuc</a:t>
            </a:r>
            <a:r>
              <a:rPr lang="en-US"/>
              <a:t> gauge each morning. </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103</a:t>
            </a:fld>
            <a:endParaRPr lang="en-US"/>
          </a:p>
        </p:txBody>
      </p:sp>
    </p:spTree>
    <p:extLst>
      <p:ext uri="{BB962C8B-B14F-4D97-AF65-F5344CB8AC3E}">
        <p14:creationId xmlns:p14="http://schemas.microsoft.com/office/powerpoint/2010/main" val="164001233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Typical </a:t>
            </a:r>
            <a:r>
              <a:rPr lang="en-US" err="1"/>
              <a:t>Mathy</a:t>
            </a:r>
            <a:r>
              <a:rPr lang="en-US"/>
              <a:t> production chart</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104</a:t>
            </a:fld>
            <a:endParaRPr lang="en-US"/>
          </a:p>
        </p:txBody>
      </p:sp>
    </p:spTree>
    <p:extLst>
      <p:ext uri="{BB962C8B-B14F-4D97-AF65-F5344CB8AC3E}">
        <p14:creationId xmlns:p14="http://schemas.microsoft.com/office/powerpoint/2010/main" val="259562626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As soon as you know about having a density test greater than 3.0% below the minimum requirement, contact your PM and the Region HMA IA. From there, CMM 8-15.11 outlines the procedure to determine the extent and outcome of the mix that is in place.</a:t>
            </a:r>
          </a:p>
          <a:p>
            <a:endParaRPr lang="en-US" b="0"/>
          </a:p>
          <a:p>
            <a:r>
              <a:rPr lang="en-US" b="1"/>
              <a:t>8-15.11 Procedure for Determining Limits of Unacceptable Material</a:t>
            </a:r>
          </a:p>
          <a:p>
            <a:r>
              <a:rPr lang="en-US"/>
              <a:t>For single nuclear density test results greater than 3.0% below specified minimums per standard spec</a:t>
            </a:r>
          </a:p>
          <a:p>
            <a:r>
              <a:rPr lang="en-US"/>
              <a:t>460.3.3.1, perform the following:</a:t>
            </a:r>
          </a:p>
          <a:p>
            <a:r>
              <a:rPr lang="en-US"/>
              <a:t>a. Test at 50 foot increments both ahead and behind the unacceptable site, using the same offsets as the original</a:t>
            </a:r>
          </a:p>
          <a:p>
            <a:r>
              <a:rPr lang="en-US"/>
              <a:t>test.</a:t>
            </a:r>
          </a:p>
          <a:p>
            <a:r>
              <a:rPr lang="en-US"/>
              <a:t>b. Continue 50 foot incremental testing until the test value indicates conforming material (i.e., within 3.0% less than</a:t>
            </a:r>
          </a:p>
          <a:p>
            <a:r>
              <a:rPr lang="en-US"/>
              <a:t>minimum required density).</a:t>
            </a:r>
          </a:p>
          <a:p>
            <a:r>
              <a:rPr lang="en-US"/>
              <a:t>c. Materials within the incremental testing indicating more than 3.0% below minimum required density are defined as</a:t>
            </a:r>
          </a:p>
          <a:p>
            <a:r>
              <a:rPr lang="en-US"/>
              <a:t>unacceptable, and will be handled as follows:</a:t>
            </a:r>
          </a:p>
          <a:p>
            <a:r>
              <a:rPr lang="en-US"/>
              <a:t>1. Remove and replace unacceptable materials with the same mix type, unless otherwise approved by the</a:t>
            </a:r>
          </a:p>
          <a:p>
            <a:r>
              <a:rPr lang="en-US"/>
              <a:t>project engineer, and meeting the required specified density. This will be done to the full lane width as</a:t>
            </a:r>
          </a:p>
          <a:p>
            <a:r>
              <a:rPr lang="en-US"/>
              <a:t>defined by the density requirements. The shoulder may be considered separately from the mainline.</a:t>
            </a:r>
          </a:p>
          <a:p>
            <a:r>
              <a:rPr lang="en-US"/>
              <a:t>Unacceptable materials replaced are at contractor cost.</a:t>
            </a:r>
          </a:p>
          <a:p>
            <a:r>
              <a:rPr lang="en-US"/>
              <a:t>2. If unacceptable materials are allowed by the project engineer to remain in place, tonnages will be paid at</a:t>
            </a:r>
          </a:p>
          <a:p>
            <a:r>
              <a:rPr lang="en-US"/>
              <a:t>50%.</a:t>
            </a:r>
          </a:p>
          <a:p>
            <a:r>
              <a:rPr lang="en-US"/>
              <a:t>Note: If the 50’ testing extends into a previously accepted lot, removal of the unacceptable material may be</a:t>
            </a:r>
          </a:p>
          <a:p>
            <a:r>
              <a:rPr lang="en-US"/>
              <a:t>required or allowed to stay in place at a 50% payment deduct; however, the results of these tests must not be</a:t>
            </a:r>
          </a:p>
          <a:p>
            <a:r>
              <a:rPr lang="en-US"/>
              <a:t>used to recalculate the previous accepted lot density.</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105</a:t>
            </a:fld>
            <a:endParaRPr lang="en-US"/>
          </a:p>
        </p:txBody>
      </p:sp>
    </p:spTree>
    <p:extLst>
      <p:ext uri="{BB962C8B-B14F-4D97-AF65-F5344CB8AC3E}">
        <p14:creationId xmlns:p14="http://schemas.microsoft.com/office/powerpoint/2010/main" val="52700941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previous slide was for if you have one single test that is more than 3.0% below the minimum required density.  The table values above are for average lot density. As an FYI, a lot represents the total tonnage placed per layer, per target Gmm, per day.  If at the end of the day your entire lot is below the specified minimum in the chart then that lot will also be paid at a percentage of the full unit price. </a:t>
            </a:r>
          </a:p>
          <a:p>
            <a:endParaRPr lang="en-US"/>
          </a:p>
          <a:p>
            <a:r>
              <a:rPr lang="en-US"/>
              <a:t>There can be adjustments to the table and that is what the superscripts 2, 3, and 4 are for.  The minimum percent is adjusted down for various reasons.</a:t>
            </a:r>
          </a:p>
          <a:p>
            <a:r>
              <a:rPr lang="en-US" i="1"/>
              <a:t>[2] </a:t>
            </a:r>
            <a:r>
              <a:rPr lang="en-US"/>
              <a:t>Includes parking lanes, bike lanes, and park-and-ride lots as defined by the contract plans.</a:t>
            </a:r>
          </a:p>
          <a:p>
            <a:r>
              <a:rPr lang="en-US" i="1"/>
              <a:t>[3] </a:t>
            </a:r>
            <a:r>
              <a:rPr lang="en-US"/>
              <a:t>Minimum reduced by 2.0 percent for a lower layer constructed directly on crushed aggregate or recycled base</a:t>
            </a:r>
          </a:p>
          <a:p>
            <a:r>
              <a:rPr lang="en-US"/>
              <a:t>courses.</a:t>
            </a:r>
          </a:p>
          <a:p>
            <a:r>
              <a:rPr lang="en-US" i="1"/>
              <a:t>[4] </a:t>
            </a:r>
            <a:r>
              <a:rPr lang="en-US"/>
              <a:t>Minimum reduced by 1.0 percent for a lower layer constructed directly on crushed aggregate or recycled base</a:t>
            </a:r>
          </a:p>
          <a:p>
            <a:r>
              <a:rPr lang="en-US"/>
              <a:t>courses.</a:t>
            </a:r>
          </a:p>
          <a:p>
            <a:r>
              <a:rPr lang="en-US" i="1"/>
              <a:t>[5] </a:t>
            </a:r>
            <a:r>
              <a:rPr lang="en-US"/>
              <a:t>The minimum required densities for SMA mixtures are determined according to CMM 8-15.</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106</a:t>
            </a:fld>
            <a:endParaRPr lang="en-US"/>
          </a:p>
        </p:txBody>
      </p:sp>
    </p:spTree>
    <p:extLst>
      <p:ext uri="{BB962C8B-B14F-4D97-AF65-F5344CB8AC3E}">
        <p14:creationId xmlns:p14="http://schemas.microsoft.com/office/powerpoint/2010/main" val="218476700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here is the table from SS 460.5.2.2. It states the pay factor to be applied for a pay adjustment based on how far the target percentage is below the minimum values discussed on the previous slide.</a:t>
            </a:r>
          </a:p>
          <a:p>
            <a:endParaRPr lang="en-US"/>
          </a:p>
          <a:p>
            <a:r>
              <a:rPr lang="en-US"/>
              <a:t>So for example if your lot density is 1.3% below the minimum required, the asphalt for the given quantity will only receive 95% of the pay. (or a 5% credit to the Department)</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107</a:t>
            </a:fld>
            <a:endParaRPr lang="en-US"/>
          </a:p>
        </p:txBody>
      </p:sp>
    </p:spTree>
    <p:extLst>
      <p:ext uri="{BB962C8B-B14F-4D97-AF65-F5344CB8AC3E}">
        <p14:creationId xmlns:p14="http://schemas.microsoft.com/office/powerpoint/2010/main" val="164181916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3660">
              <a:defRPr/>
            </a:pPr>
            <a:r>
              <a:rPr lang="en-US"/>
              <a:t>If a QV mix test fails, the Region HMA IA will inform the project staff and work with Bureau of Technical Services to test any needed QV-Retains and any forward and backward QC-Retains from the mix. The HMA IA will be providing the PM and project staff with all necessary test results. BTS will advise as to the direction of a pay adjustment or a need for removal. The process for confirming the value of a failed QV test or to proceed with dispute resolution is outlined in CMM 8-36. This process will be handled by the Region, but it is important that you are aware of the details so you can answer questions that contractor will have.</a:t>
            </a:r>
          </a:p>
          <a:p>
            <a:endParaRPr lang="en-US"/>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108</a:t>
            </a:fld>
            <a:endParaRPr lang="en-US"/>
          </a:p>
        </p:txBody>
      </p:sp>
    </p:spTree>
    <p:extLst>
      <p:ext uri="{BB962C8B-B14F-4D97-AF65-F5344CB8AC3E}">
        <p14:creationId xmlns:p14="http://schemas.microsoft.com/office/powerpoint/2010/main" val="183191710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Non-Performance of QMP is in CMM 8-30.13. The scenarios can range from Non-Random tests to improper documentation/sampling to not performing appropriate number of tests. When filling out the Non-Performance form that is located in pantry, it needs to be written like a police report.</a:t>
            </a:r>
          </a:p>
          <a:p>
            <a:endParaRPr lang="en-US"/>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109</a:t>
            </a:fld>
            <a:endParaRPr lang="en-US"/>
          </a:p>
        </p:txBody>
      </p:sp>
    </p:spTree>
    <p:extLst>
      <p:ext uri="{BB962C8B-B14F-4D97-AF65-F5344CB8AC3E}">
        <p14:creationId xmlns:p14="http://schemas.microsoft.com/office/powerpoint/2010/main" val="3629858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First, lets  look at some of the basic equipment. Screed. The screed is the first device used to compact the mat and may be operated in the vibratory mode. Approximately 75 to 85 percent of Total Mix Density will be obtained when the mix passes out from under the screed.</a:t>
            </a:r>
            <a:endParaRPr lang="en-US">
              <a:latin typeface="Arial" pitchFamily="34" charset="0"/>
              <a:cs typeface="Arial" pitchFamily="34" charset="0"/>
            </a:endParaRP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11</a:t>
            </a:fld>
            <a:endParaRPr lang="en-US"/>
          </a:p>
        </p:txBody>
      </p:sp>
    </p:spTree>
    <p:extLst>
      <p:ext uri="{BB962C8B-B14F-4D97-AF65-F5344CB8AC3E}">
        <p14:creationId xmlns:p14="http://schemas.microsoft.com/office/powerpoint/2010/main" val="301028380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rPr>
              <a:t>-The tack coat is normally placed in a single application at a rate approved by the project engineer. The</a:t>
            </a:r>
            <a:br>
              <a:rPr lang="en-US">
                <a:effectLst/>
              </a:rPr>
            </a:br>
            <a:r>
              <a:rPr lang="en-US">
                <a:effectLst/>
              </a:rPr>
              <a:t>emulsified asphaltic material should be applied as a uniform fog spray which leaves a coat about as thick as a</a:t>
            </a:r>
            <a:br>
              <a:rPr lang="en-US">
                <a:effectLst/>
              </a:rPr>
            </a:br>
            <a:r>
              <a:rPr lang="en-US">
                <a:effectLst/>
              </a:rPr>
              <a:t>light coat of paint. </a:t>
            </a:r>
          </a:p>
          <a:p>
            <a:r>
              <a:rPr lang="en-US"/>
              <a:t>-Tack coats are intended to enhance the bond between existing pavements and new asphaltic surfaces and at the interface between layers of asphaltic pavements. Research</a:t>
            </a:r>
          </a:p>
          <a:p>
            <a:r>
              <a:rPr lang="en-US"/>
              <a:t>has shown that the bond developed between the layers is critical in providing long-term performance of an</a:t>
            </a:r>
          </a:p>
          <a:p>
            <a:r>
              <a:rPr lang="en-US"/>
              <a:t>asphalt pavement.</a:t>
            </a:r>
            <a:endParaRPr lang="en-US">
              <a:effectLst/>
            </a:endParaRPr>
          </a:p>
          <a:p>
            <a:endParaRPr lang="en-US">
              <a:effectLst/>
            </a:endParaRPr>
          </a:p>
          <a:p>
            <a:r>
              <a:rPr lang="en-US">
                <a:effectLst/>
              </a:rPr>
              <a:t>A suggested initial application rate after dilution is 0.05 gal/SY on new surfaces and 0.07 gal/SY on older</a:t>
            </a:r>
            <a:br>
              <a:rPr lang="en-US">
                <a:effectLst/>
              </a:rPr>
            </a:br>
            <a:r>
              <a:rPr lang="en-US">
                <a:effectLst/>
              </a:rPr>
              <a:t>or milled surfaces. This rate may have to be adjusted after initial application and observation. </a:t>
            </a:r>
          </a:p>
          <a:p>
            <a:endParaRPr lang="en-US">
              <a:effectLst/>
            </a:endParaRPr>
          </a:p>
          <a:p>
            <a:r>
              <a:rPr lang="en-US">
                <a:effectLst/>
              </a:rPr>
              <a:t>Too little tack causes slippage, too much tack causes surface mix bleeding</a:t>
            </a:r>
          </a:p>
          <a:p>
            <a:endParaRPr lang="en-US">
              <a:effectLst/>
            </a:endParaRPr>
          </a:p>
          <a:p>
            <a:r>
              <a:rPr lang="en-US">
                <a:effectLst/>
              </a:rPr>
              <a:t>-Be watching that we don’t have too much tack coat pickup like this picture on the bottom with the truck tires pulling the tack off the surface.  Watch to make sure the tack coat is not being tracked off the project onto adjacent roadways.</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110</a:t>
            </a:fld>
            <a:endParaRPr lang="en-US"/>
          </a:p>
        </p:txBody>
      </p:sp>
    </p:spTree>
    <p:extLst>
      <p:ext uri="{BB962C8B-B14F-4D97-AF65-F5344CB8AC3E}">
        <p14:creationId xmlns:p14="http://schemas.microsoft.com/office/powerpoint/2010/main" val="8643423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Tack coat must be placed early enough to allow it to break and cure. If tack is tracking off of the project, stop paving until a solution is determined.</a:t>
            </a:r>
          </a:p>
          <a:p>
            <a:endParaRPr lang="en-US"/>
          </a:p>
          <a:p>
            <a:r>
              <a:rPr lang="en-US"/>
              <a:t>Tack that has broken looks dull in color. The shiny appearance has worn off. Tack needs to be broken before it is paved over. You can also tell if tack has broke by walking on it. If you feel your boots sticking and hear a “Velcro” sound the tack has broken. The time for tack to break is variable. It is dependent on the ambient temperature, wind conditions and sunlight. Ensure the paving crew is prepared to place the tack well in advance of the paving.</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111</a:t>
            </a:fld>
            <a:endParaRPr lang="en-US"/>
          </a:p>
        </p:txBody>
      </p:sp>
    </p:spTree>
    <p:extLst>
      <p:ext uri="{BB962C8B-B14F-4D97-AF65-F5344CB8AC3E}">
        <p14:creationId xmlns:p14="http://schemas.microsoft.com/office/powerpoint/2010/main" val="411861491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112</a:t>
            </a:fld>
            <a:endParaRPr lang="en-US"/>
          </a:p>
        </p:txBody>
      </p:sp>
    </p:spTree>
    <p:extLst>
      <p:ext uri="{BB962C8B-B14F-4D97-AF65-F5344CB8AC3E}">
        <p14:creationId xmlns:p14="http://schemas.microsoft.com/office/powerpoint/2010/main" val="428450590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113</a:t>
            </a:fld>
            <a:endParaRPr lang="en-US"/>
          </a:p>
        </p:txBody>
      </p:sp>
    </p:spTree>
    <p:extLst>
      <p:ext uri="{BB962C8B-B14F-4D97-AF65-F5344CB8AC3E}">
        <p14:creationId xmlns:p14="http://schemas.microsoft.com/office/powerpoint/2010/main" val="189211443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114</a:t>
            </a:fld>
            <a:endParaRPr lang="en-US"/>
          </a:p>
        </p:txBody>
      </p:sp>
    </p:spTree>
    <p:extLst>
      <p:ext uri="{BB962C8B-B14F-4D97-AF65-F5344CB8AC3E}">
        <p14:creationId xmlns:p14="http://schemas.microsoft.com/office/powerpoint/2010/main" val="415901036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115</a:t>
            </a:fld>
            <a:endParaRPr lang="en-US"/>
          </a:p>
        </p:txBody>
      </p:sp>
    </p:spTree>
    <p:extLst>
      <p:ext uri="{BB962C8B-B14F-4D97-AF65-F5344CB8AC3E}">
        <p14:creationId xmlns:p14="http://schemas.microsoft.com/office/powerpoint/2010/main" val="163606422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116</a:t>
            </a:fld>
            <a:endParaRPr lang="en-US"/>
          </a:p>
        </p:txBody>
      </p:sp>
    </p:spTree>
    <p:extLst>
      <p:ext uri="{BB962C8B-B14F-4D97-AF65-F5344CB8AC3E}">
        <p14:creationId xmlns:p14="http://schemas.microsoft.com/office/powerpoint/2010/main" val="331695215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117</a:t>
            </a:fld>
            <a:endParaRPr lang="en-US"/>
          </a:p>
        </p:txBody>
      </p:sp>
    </p:spTree>
    <p:extLst>
      <p:ext uri="{BB962C8B-B14F-4D97-AF65-F5344CB8AC3E}">
        <p14:creationId xmlns:p14="http://schemas.microsoft.com/office/powerpoint/2010/main" val="250255863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3688F50-7C5E-4630-BBD8-8950DF35ABB8}" type="slidenum">
              <a:rPr lang="en-US" smtClean="0"/>
              <a:t>118</a:t>
            </a:fld>
            <a:endParaRPr lang="en-US"/>
          </a:p>
        </p:txBody>
      </p:sp>
      <p:sp>
        <p:nvSpPr>
          <p:cNvPr id="5" name="Header Placeholder 4"/>
          <p:cNvSpPr>
            <a:spLocks noGrp="1"/>
          </p:cNvSpPr>
          <p:nvPr>
            <p:ph type="hdr" sz="quarter" idx="11"/>
          </p:nvPr>
        </p:nvSpPr>
        <p:spPr/>
        <p:txBody>
          <a:bodyPr/>
          <a:lstStyle/>
          <a:p>
            <a:r>
              <a:rPr lang="en-US"/>
              <a:t>Presentation Title</a:t>
            </a:r>
          </a:p>
        </p:txBody>
      </p:sp>
      <p:sp>
        <p:nvSpPr>
          <p:cNvPr id="6" name="Footer Placeholder 5"/>
          <p:cNvSpPr>
            <a:spLocks noGrp="1"/>
          </p:cNvSpPr>
          <p:nvPr>
            <p:ph type="ftr" sz="quarter" idx="12"/>
          </p:nvPr>
        </p:nvSpPr>
        <p:spPr/>
        <p:txBody>
          <a:bodyPr/>
          <a:lstStyle/>
          <a:p>
            <a:r>
              <a:rPr lang="en-US"/>
              <a:t>Wisconsin Department of Transportation</a:t>
            </a:r>
          </a:p>
        </p:txBody>
      </p:sp>
    </p:spTree>
    <p:extLst>
      <p:ext uri="{BB962C8B-B14F-4D97-AF65-F5344CB8AC3E}">
        <p14:creationId xmlns:p14="http://schemas.microsoft.com/office/powerpoint/2010/main" val="182302281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119</a:t>
            </a:fld>
            <a:endParaRPr lang="en-US"/>
          </a:p>
        </p:txBody>
      </p:sp>
    </p:spTree>
    <p:extLst>
      <p:ext uri="{BB962C8B-B14F-4D97-AF65-F5344CB8AC3E}">
        <p14:creationId xmlns:p14="http://schemas.microsoft.com/office/powerpoint/2010/main" val="31142071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mentioned earlier, the Screed provides 75-85% compaction of the mix.  To achieve the remaining compaction, rollers are necessary. </a:t>
            </a:r>
          </a:p>
          <a:p>
            <a:endParaRPr lang="en-US" dirty="0"/>
          </a:p>
          <a:p>
            <a:r>
              <a:rPr lang="en-US" dirty="0"/>
              <a:t>Generally a series of two or three rollers is used. Contractors can control roller compaction by varying things such as the:</a:t>
            </a:r>
          </a:p>
          <a:p>
            <a:pPr marL="225915" indent="-225915">
              <a:buAutoNum type="arabicPeriod"/>
            </a:pPr>
            <a:r>
              <a:rPr lang="en-US" dirty="0"/>
              <a:t>Type of Roller</a:t>
            </a:r>
          </a:p>
          <a:p>
            <a:pPr marL="225915" indent="-225915">
              <a:buAutoNum type="arabicPeriod"/>
            </a:pPr>
            <a:r>
              <a:rPr lang="en-US" dirty="0"/>
              <a:t>Number of Rollers</a:t>
            </a:r>
          </a:p>
          <a:p>
            <a:pPr marL="225915" indent="-225915">
              <a:buAutoNum type="arabicPeriod"/>
            </a:pPr>
            <a:r>
              <a:rPr lang="en-US" dirty="0"/>
              <a:t>Roller Speed</a:t>
            </a:r>
          </a:p>
          <a:p>
            <a:pPr marL="225915" indent="-225915">
              <a:buAutoNum type="arabicPeriod"/>
            </a:pPr>
            <a:r>
              <a:rPr lang="en-US" dirty="0"/>
              <a:t>Number of Passes</a:t>
            </a:r>
          </a:p>
          <a:p>
            <a:pPr marL="225915" indent="-225915">
              <a:buAutoNum type="arabicPeriod"/>
            </a:pPr>
            <a:r>
              <a:rPr lang="en-US" dirty="0"/>
              <a:t>Pattern of Passes</a:t>
            </a:r>
          </a:p>
          <a:p>
            <a:endParaRPr lang="en-US" dirty="0"/>
          </a:p>
          <a:p>
            <a:r>
              <a:rPr lang="en-US" dirty="0"/>
              <a:t>Approximately 92 to 95 percent Theoretical Max Density (TMD) will be obtained when all rollers are finished compacting the mat. </a:t>
            </a:r>
          </a:p>
          <a:p>
            <a:endParaRPr lang="en-US" dirty="0"/>
          </a:p>
          <a:p>
            <a:r>
              <a:rPr lang="en-US" dirty="0"/>
              <a:t>Typical roller sequence used in compaction are:</a:t>
            </a:r>
          </a:p>
          <a:p>
            <a:endParaRPr lang="en-US" dirty="0"/>
          </a:p>
          <a:p>
            <a:r>
              <a:rPr lang="en-US" dirty="0"/>
              <a:t>Breakdown Roller. The first roller behind the screed.  It generally effects the most density gain of any roller in the paving train.</a:t>
            </a:r>
            <a:br>
              <a:rPr lang="en-US" dirty="0"/>
            </a:br>
            <a:r>
              <a:rPr lang="en-US" dirty="0"/>
              <a:t>Breakdown rollers can be of any type but are most often vibratory steel wheel and sometimes pneumatic tire.</a:t>
            </a:r>
          </a:p>
          <a:p>
            <a:endParaRPr lang="en-US" dirty="0"/>
          </a:p>
          <a:p>
            <a:r>
              <a:rPr lang="en-US" dirty="0"/>
              <a:t>Intermediate Roller. Used behind the breakdown roller if additional compaction is needed </a:t>
            </a:r>
            <a:r>
              <a:rPr lang="en-US" dirty="0">
                <a:highlight>
                  <a:srgbClr val="FFFF00"/>
                </a:highlight>
              </a:rPr>
              <a:t>***(see Figure 10)***. </a:t>
            </a:r>
            <a:r>
              <a:rPr lang="en-US" dirty="0"/>
              <a:t>Pneumatic tire rollers are sometimes used as intermediate rollers because they provide a different type of compaction (kneading action) than a breakdown steel wheel vibratory roller, which can help further compact the mat or at the very least, rearrange the aggregate within the mat to make it receptive to further compaction.</a:t>
            </a:r>
          </a:p>
          <a:p>
            <a:endParaRPr lang="en-US" dirty="0"/>
          </a:p>
          <a:p>
            <a:r>
              <a:rPr lang="en-US" dirty="0"/>
              <a:t>Finish Roller. The last roller in the sequence ***(see Figure 11)***. It is used to provide a smooth mat surface. Although the finish roller does apply </a:t>
            </a:r>
            <a:r>
              <a:rPr lang="en-US" dirty="0" err="1"/>
              <a:t>compactive</a:t>
            </a:r>
            <a:r>
              <a:rPr lang="en-US" dirty="0"/>
              <a:t> effort, by the time it comes in contact with the mat, the mat may have cooled below cessation temperature. Static steel wheel rollers are almost always used as finishing rollers because they can produce the smoothest surface of any roller type.</a:t>
            </a:r>
          </a:p>
          <a:p>
            <a:endParaRPr lang="en-US" dirty="0"/>
          </a:p>
          <a:p>
            <a:endParaRPr lang="en-US" dirty="0"/>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12</a:t>
            </a:fld>
            <a:endParaRPr lang="en-US"/>
          </a:p>
        </p:txBody>
      </p:sp>
    </p:spTree>
    <p:extLst>
      <p:ext uri="{BB962C8B-B14F-4D97-AF65-F5344CB8AC3E}">
        <p14:creationId xmlns:p14="http://schemas.microsoft.com/office/powerpoint/2010/main" val="243674548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120</a:t>
            </a:fld>
            <a:endParaRPr lang="en-US"/>
          </a:p>
        </p:txBody>
      </p:sp>
    </p:spTree>
    <p:extLst>
      <p:ext uri="{BB962C8B-B14F-4D97-AF65-F5344CB8AC3E}">
        <p14:creationId xmlns:p14="http://schemas.microsoft.com/office/powerpoint/2010/main" val="1605110049"/>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121</a:t>
            </a:fld>
            <a:endParaRPr lang="en-US"/>
          </a:p>
        </p:txBody>
      </p:sp>
    </p:spTree>
    <p:extLst>
      <p:ext uri="{BB962C8B-B14F-4D97-AF65-F5344CB8AC3E}">
        <p14:creationId xmlns:p14="http://schemas.microsoft.com/office/powerpoint/2010/main" val="412491004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is the Mix and Density Testing Summary that is required for the material records. The template is located in Pantry.</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122</a:t>
            </a:fld>
            <a:endParaRPr lang="en-US"/>
          </a:p>
        </p:txBody>
      </p:sp>
    </p:spTree>
    <p:extLst>
      <p:ext uri="{BB962C8B-B14F-4D97-AF65-F5344CB8AC3E}">
        <p14:creationId xmlns:p14="http://schemas.microsoft.com/office/powerpoint/2010/main" val="374420425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123</a:t>
            </a:fld>
            <a:endParaRPr lang="en-US"/>
          </a:p>
        </p:txBody>
      </p:sp>
    </p:spTree>
    <p:extLst>
      <p:ext uri="{BB962C8B-B14F-4D97-AF65-F5344CB8AC3E}">
        <p14:creationId xmlns:p14="http://schemas.microsoft.com/office/powerpoint/2010/main" val="89942135"/>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124</a:t>
            </a:fld>
            <a:endParaRPr lang="en-US"/>
          </a:p>
        </p:txBody>
      </p:sp>
    </p:spTree>
    <p:extLst>
      <p:ext uri="{BB962C8B-B14F-4D97-AF65-F5344CB8AC3E}">
        <p14:creationId xmlns:p14="http://schemas.microsoft.com/office/powerpoint/2010/main" val="158095116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Asphalt Mix Testing (257 Prefix Report)</a:t>
            </a:r>
          </a:p>
          <a:p>
            <a:r>
              <a:rPr lang="en-US"/>
              <a:t>This is a 1 </a:t>
            </a:r>
            <a:r>
              <a:rPr lang="en-US" err="1"/>
              <a:t>pt</a:t>
            </a:r>
            <a:r>
              <a:rPr lang="en-US"/>
              <a:t> verification test that is used to validate a mix design that was created prior to mix designs having an expiration date. ** is this an easier process?**</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125</a:t>
            </a:fld>
            <a:endParaRPr lang="en-US"/>
          </a:p>
        </p:txBody>
      </p:sp>
    </p:spTree>
    <p:extLst>
      <p:ext uri="{BB962C8B-B14F-4D97-AF65-F5344CB8AC3E}">
        <p14:creationId xmlns:p14="http://schemas.microsoft.com/office/powerpoint/2010/main" val="3336727245"/>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126</a:t>
            </a:fld>
            <a:endParaRPr lang="en-US"/>
          </a:p>
        </p:txBody>
      </p:sp>
    </p:spTree>
    <p:extLst>
      <p:ext uri="{BB962C8B-B14F-4D97-AF65-F5344CB8AC3E}">
        <p14:creationId xmlns:p14="http://schemas.microsoft.com/office/powerpoint/2010/main" val="3299698152"/>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127</a:t>
            </a:fld>
            <a:endParaRPr lang="en-US"/>
          </a:p>
        </p:txBody>
      </p:sp>
    </p:spTree>
    <p:extLst>
      <p:ext uri="{BB962C8B-B14F-4D97-AF65-F5344CB8AC3E}">
        <p14:creationId xmlns:p14="http://schemas.microsoft.com/office/powerpoint/2010/main" val="527429016"/>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128</a:t>
            </a:fld>
            <a:endParaRPr lang="en-US"/>
          </a:p>
        </p:txBody>
      </p:sp>
    </p:spTree>
    <p:extLst>
      <p:ext uri="{BB962C8B-B14F-4D97-AF65-F5344CB8AC3E}">
        <p14:creationId xmlns:p14="http://schemas.microsoft.com/office/powerpoint/2010/main" val="414212268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3688F50-7C5E-4630-BBD8-8950DF35ABB8}" type="slidenum">
              <a:rPr lang="en-US" smtClean="0"/>
              <a:t>129</a:t>
            </a:fld>
            <a:endParaRPr lang="en-US"/>
          </a:p>
        </p:txBody>
      </p:sp>
      <p:sp>
        <p:nvSpPr>
          <p:cNvPr id="5" name="Header Placeholder 4"/>
          <p:cNvSpPr>
            <a:spLocks noGrp="1"/>
          </p:cNvSpPr>
          <p:nvPr>
            <p:ph type="hdr" sz="quarter" idx="11"/>
          </p:nvPr>
        </p:nvSpPr>
        <p:spPr/>
        <p:txBody>
          <a:bodyPr/>
          <a:lstStyle/>
          <a:p>
            <a:r>
              <a:rPr lang="en-US"/>
              <a:t>Presentation Title</a:t>
            </a:r>
          </a:p>
        </p:txBody>
      </p:sp>
      <p:sp>
        <p:nvSpPr>
          <p:cNvPr id="6" name="Footer Placeholder 5"/>
          <p:cNvSpPr>
            <a:spLocks noGrp="1"/>
          </p:cNvSpPr>
          <p:nvPr>
            <p:ph type="ftr" sz="quarter" idx="12"/>
          </p:nvPr>
        </p:nvSpPr>
        <p:spPr/>
        <p:txBody>
          <a:bodyPr/>
          <a:lstStyle/>
          <a:p>
            <a:r>
              <a:rPr lang="en-US"/>
              <a:t>Wisconsin Department of Transportation</a:t>
            </a:r>
          </a:p>
        </p:txBody>
      </p:sp>
    </p:spTree>
    <p:extLst>
      <p:ext uri="{BB962C8B-B14F-4D97-AF65-F5344CB8AC3E}">
        <p14:creationId xmlns:p14="http://schemas.microsoft.com/office/powerpoint/2010/main" val="4004558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Steel Wheeled Roller: They can have one, two or even three drums, although tandem (2 drum) rollers are most often used. The drums can be either static or vibratory and usually range from 35 to 85 inches in width and 20 to 60 inches in diameter.</a:t>
            </a:r>
            <a:br>
              <a:rPr lang="en-US"/>
            </a:br>
            <a:r>
              <a:rPr lang="en-US"/>
              <a:t>As a general rule-of-thumb, a combination of speed and frequency that results in 10 – 12 impacts per foot is good. At 3,000 vibrations/minute this results in a speed of 2.8 – 3.4 mph.</a:t>
            </a:r>
            <a:endParaRPr lang="en-US">
              <a:latin typeface="Arial" pitchFamily="34" charset="0"/>
              <a:cs typeface="Arial" pitchFamily="34" charset="0"/>
            </a:endParaRP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13</a:t>
            </a:fld>
            <a:endParaRPr lang="en-US"/>
          </a:p>
        </p:txBody>
      </p:sp>
    </p:spTree>
    <p:extLst>
      <p:ext uri="{BB962C8B-B14F-4D97-AF65-F5344CB8AC3E}">
        <p14:creationId xmlns:p14="http://schemas.microsoft.com/office/powerpoint/2010/main" val="290338259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130</a:t>
            </a:fld>
            <a:endParaRPr lang="en-US"/>
          </a:p>
        </p:txBody>
      </p:sp>
    </p:spTree>
    <p:extLst>
      <p:ext uri="{BB962C8B-B14F-4D97-AF65-F5344CB8AC3E}">
        <p14:creationId xmlns:p14="http://schemas.microsoft.com/office/powerpoint/2010/main" val="189877766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131</a:t>
            </a:fld>
            <a:endParaRPr lang="en-US"/>
          </a:p>
        </p:txBody>
      </p:sp>
    </p:spTree>
    <p:extLst>
      <p:ext uri="{BB962C8B-B14F-4D97-AF65-F5344CB8AC3E}">
        <p14:creationId xmlns:p14="http://schemas.microsoft.com/office/powerpoint/2010/main" val="136957097"/>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132</a:t>
            </a:fld>
            <a:endParaRPr lang="en-US"/>
          </a:p>
        </p:txBody>
      </p:sp>
    </p:spTree>
    <p:extLst>
      <p:ext uri="{BB962C8B-B14F-4D97-AF65-F5344CB8AC3E}">
        <p14:creationId xmlns:p14="http://schemas.microsoft.com/office/powerpoint/2010/main" val="635023642"/>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133</a:t>
            </a:fld>
            <a:endParaRPr lang="en-US"/>
          </a:p>
        </p:txBody>
      </p:sp>
    </p:spTree>
    <p:extLst>
      <p:ext uri="{BB962C8B-B14F-4D97-AF65-F5344CB8AC3E}">
        <p14:creationId xmlns:p14="http://schemas.microsoft.com/office/powerpoint/2010/main" val="2384186284"/>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134</a:t>
            </a:fld>
            <a:endParaRPr lang="en-US"/>
          </a:p>
        </p:txBody>
      </p:sp>
    </p:spTree>
    <p:extLst>
      <p:ext uri="{BB962C8B-B14F-4D97-AF65-F5344CB8AC3E}">
        <p14:creationId xmlns:p14="http://schemas.microsoft.com/office/powerpoint/2010/main" val="1363902257"/>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135</a:t>
            </a:fld>
            <a:endParaRPr lang="en-US"/>
          </a:p>
        </p:txBody>
      </p:sp>
    </p:spTree>
    <p:extLst>
      <p:ext uri="{BB962C8B-B14F-4D97-AF65-F5344CB8AC3E}">
        <p14:creationId xmlns:p14="http://schemas.microsoft.com/office/powerpoint/2010/main" val="1993333629"/>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136</a:t>
            </a:fld>
            <a:endParaRPr lang="en-US"/>
          </a:p>
        </p:txBody>
      </p:sp>
    </p:spTree>
    <p:extLst>
      <p:ext uri="{BB962C8B-B14F-4D97-AF65-F5344CB8AC3E}">
        <p14:creationId xmlns:p14="http://schemas.microsoft.com/office/powerpoint/2010/main" val="2990518379"/>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137</a:t>
            </a:fld>
            <a:endParaRPr lang="en-US"/>
          </a:p>
        </p:txBody>
      </p:sp>
    </p:spTree>
    <p:extLst>
      <p:ext uri="{BB962C8B-B14F-4D97-AF65-F5344CB8AC3E}">
        <p14:creationId xmlns:p14="http://schemas.microsoft.com/office/powerpoint/2010/main" val="1197250673"/>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60081" lvl="1" defTabSz="903660">
              <a:spcBef>
                <a:spcPts val="395"/>
              </a:spcBef>
              <a:buClr>
                <a:srgbClr val="EE0000"/>
              </a:buClr>
              <a:buSzPct val="68000"/>
              <a:defRPr/>
            </a:pPr>
            <a:r>
              <a:rPr lang="en-US" sz="2300">
                <a:solidFill>
                  <a:srgbClr val="253D92"/>
                </a:solidFill>
                <a:latin typeface="Arial" charset="0"/>
              </a:rPr>
              <a:t>The test strip for density is to provide a gauge to core correlation value. This will provide a standard offset number for that specific nuclear gauge for the entire placement of that mix and layer. It is extremely important to ensure the test strip is done properly and is representative to how mainline is paved. If the offset number is incorrectly established there can be cost implications and pavement performance implications.</a:t>
            </a:r>
          </a:p>
          <a:p>
            <a:pPr marL="560081" lvl="1" defTabSz="903660">
              <a:spcBef>
                <a:spcPts val="395"/>
              </a:spcBef>
              <a:buClr>
                <a:srgbClr val="EE0000"/>
              </a:buClr>
              <a:buSzPct val="68000"/>
              <a:defRPr/>
            </a:pPr>
            <a:endParaRPr lang="en-US" sz="2300">
              <a:solidFill>
                <a:srgbClr val="253D92"/>
              </a:solidFill>
              <a:latin typeface="Arial" charset="0"/>
            </a:endParaRPr>
          </a:p>
          <a:p>
            <a:pPr marL="560081" lvl="1" defTabSz="903660">
              <a:spcBef>
                <a:spcPts val="395"/>
              </a:spcBef>
              <a:buClr>
                <a:srgbClr val="EE0000"/>
              </a:buClr>
              <a:buSzPct val="68000"/>
              <a:defRPr/>
            </a:pPr>
            <a:r>
              <a:rPr lang="en-US" sz="2300">
                <a:solidFill>
                  <a:srgbClr val="253D92"/>
                </a:solidFill>
                <a:latin typeface="Arial" charset="0"/>
              </a:rPr>
              <a:t>The test strip will be about 750 tons. This 750 tons is already included in the HMA bid items, it is not a separate quantity. There will be project specific details that will affect the tonnage for the test strip. Some examples include paving between bridges or differing underlying base layers could impact the overall tonnage placed during the test strip. </a:t>
            </a:r>
          </a:p>
          <a:p>
            <a:pPr marL="560081" lvl="1" defTabSz="903660">
              <a:spcBef>
                <a:spcPts val="395"/>
              </a:spcBef>
              <a:buClr>
                <a:srgbClr val="EE0000"/>
              </a:buClr>
              <a:buSzPct val="68000"/>
              <a:defRPr/>
            </a:pPr>
            <a:endParaRPr lang="en-US" sz="2300">
              <a:solidFill>
                <a:srgbClr val="253D92"/>
              </a:solidFill>
              <a:latin typeface="Arial" charset="0"/>
            </a:endParaRPr>
          </a:p>
          <a:p>
            <a:pPr marL="560081" lvl="1" defTabSz="903660">
              <a:spcBef>
                <a:spcPts val="395"/>
              </a:spcBef>
              <a:buClr>
                <a:srgbClr val="EE0000"/>
              </a:buClr>
              <a:buSzPct val="68000"/>
              <a:defRPr/>
            </a:pPr>
            <a:r>
              <a:rPr lang="en-US" sz="2300">
                <a:solidFill>
                  <a:srgbClr val="253D92"/>
                </a:solidFill>
                <a:latin typeface="Arial" charset="0"/>
              </a:rPr>
              <a:t>Consideration needs to be given as to test strip location on the project. For example, paving a test strip in a </a:t>
            </a:r>
            <a:r>
              <a:rPr lang="en-US" sz="2300" err="1">
                <a:solidFill>
                  <a:srgbClr val="253D92"/>
                </a:solidFill>
                <a:latin typeface="Arial" charset="0"/>
              </a:rPr>
              <a:t>superelevation</a:t>
            </a:r>
            <a:r>
              <a:rPr lang="en-US" sz="2300">
                <a:solidFill>
                  <a:srgbClr val="253D92"/>
                </a:solidFill>
                <a:latin typeface="Arial" charset="0"/>
              </a:rPr>
              <a:t> area is not recommended for the following reasons:</a:t>
            </a:r>
          </a:p>
          <a:p>
            <a:pPr marL="1011911" lvl="1" indent="-451830" defTabSz="903660">
              <a:spcBef>
                <a:spcPts val="395"/>
              </a:spcBef>
              <a:buClr>
                <a:srgbClr val="EE0000"/>
              </a:buClr>
              <a:buSzPct val="68000"/>
              <a:buFont typeface="Wingdings 3" pitchFamily="18" charset="2"/>
              <a:buAutoNum type="arabicPeriod"/>
              <a:defRPr/>
            </a:pPr>
            <a:r>
              <a:rPr lang="en-US" sz="2300">
                <a:solidFill>
                  <a:srgbClr val="253D92"/>
                </a:solidFill>
                <a:latin typeface="Arial" charset="0"/>
              </a:rPr>
              <a:t>If the entire pavement is milled and the test strip is placed on the bottom of the super, a rain event could flood out the upper lane in the test strip location if paving schedule / operations are not back to back.</a:t>
            </a:r>
          </a:p>
          <a:p>
            <a:pPr marL="1011911" lvl="1" indent="-451830" defTabSz="903660">
              <a:spcBef>
                <a:spcPts val="395"/>
              </a:spcBef>
              <a:buClr>
                <a:srgbClr val="EE0000"/>
              </a:buClr>
              <a:buSzPct val="68000"/>
              <a:buFont typeface="Wingdings 3" pitchFamily="18" charset="2"/>
              <a:buAutoNum type="arabicPeriod"/>
              <a:defRPr/>
            </a:pPr>
            <a:r>
              <a:rPr lang="en-US" sz="2300">
                <a:solidFill>
                  <a:srgbClr val="253D92"/>
                </a:solidFill>
                <a:latin typeface="Arial" charset="0"/>
              </a:rPr>
              <a:t>If you pave the upper portion of a super and the lower lane is milled, there is a potential for sliding depending on operations and the joint type of the pavement (Michigan Joint versus vertical joint.)</a:t>
            </a:r>
          </a:p>
          <a:p>
            <a:pPr marL="560081" lvl="1" defTabSz="903660">
              <a:spcBef>
                <a:spcPts val="395"/>
              </a:spcBef>
              <a:buClr>
                <a:srgbClr val="EE0000"/>
              </a:buClr>
              <a:buSzPct val="68000"/>
              <a:defRPr/>
            </a:pPr>
            <a:endParaRPr lang="en-US" sz="2300">
              <a:solidFill>
                <a:srgbClr val="253D92"/>
              </a:solidFill>
              <a:latin typeface="Arial" charset="0"/>
            </a:endParaRPr>
          </a:p>
          <a:p>
            <a:pPr marL="560081" lvl="1" defTabSz="903660">
              <a:spcBef>
                <a:spcPts val="395"/>
              </a:spcBef>
              <a:buClr>
                <a:srgbClr val="EE0000"/>
              </a:buClr>
              <a:buSzPct val="68000"/>
              <a:defRPr/>
            </a:pPr>
            <a:r>
              <a:rPr lang="en-US" sz="2300">
                <a:solidFill>
                  <a:srgbClr val="253D92"/>
                </a:solidFill>
                <a:latin typeface="Arial" charset="0"/>
              </a:rPr>
              <a:t>The test strip testing locations will be determined and marked out by the project staff.  These locations are to remain concealed from the contractor. </a:t>
            </a:r>
          </a:p>
          <a:p>
            <a:pPr marL="560081" lvl="1" defTabSz="903660">
              <a:spcBef>
                <a:spcPts val="395"/>
              </a:spcBef>
              <a:buClr>
                <a:srgbClr val="EE0000"/>
              </a:buClr>
              <a:buSzPct val="68000"/>
              <a:defRPr/>
            </a:pPr>
            <a:endParaRPr lang="en-US" sz="2300" u="sng">
              <a:solidFill>
                <a:srgbClr val="253D92"/>
              </a:solidFill>
              <a:latin typeface="Arial" charset="0"/>
            </a:endParaRPr>
          </a:p>
          <a:p>
            <a:pPr marL="560081" lvl="1" defTabSz="903660">
              <a:spcBef>
                <a:spcPts val="395"/>
              </a:spcBef>
              <a:buClr>
                <a:srgbClr val="EE0000"/>
              </a:buClr>
              <a:buSzPct val="68000"/>
              <a:defRPr/>
            </a:pPr>
            <a:endParaRPr lang="en-US" sz="2300" u="sng">
              <a:solidFill>
                <a:srgbClr val="253D92"/>
              </a:solidFill>
              <a:latin typeface="Arial" charset="0"/>
            </a:endParaRPr>
          </a:p>
          <a:p>
            <a:pPr marL="360837" indent="-252586" defTabSz="903660">
              <a:spcBef>
                <a:spcPts val="395"/>
              </a:spcBef>
              <a:buClr>
                <a:srgbClr val="EE0000"/>
              </a:buClr>
              <a:buSzPct val="68000"/>
              <a:buFont typeface="Wingdings 3" pitchFamily="18" charset="2"/>
              <a:buChar char=""/>
              <a:defRPr/>
            </a:pPr>
            <a:r>
              <a:rPr lang="en-US" sz="2300">
                <a:solidFill>
                  <a:srgbClr val="253D92"/>
                </a:solidFill>
                <a:latin typeface="Arial"/>
              </a:rPr>
              <a:t>Test strip testing locations to be laid out by the Engineer </a:t>
            </a:r>
          </a:p>
          <a:p>
            <a:pPr marL="812667" lvl="1" indent="-252586" defTabSz="903660">
              <a:spcBef>
                <a:spcPts val="395"/>
              </a:spcBef>
              <a:buClr>
                <a:srgbClr val="EE0000"/>
              </a:buClr>
              <a:buSzPct val="68000"/>
              <a:buFont typeface="Wingdings 3" pitchFamily="18" charset="2"/>
              <a:buChar char=""/>
              <a:defRPr/>
            </a:pPr>
            <a:r>
              <a:rPr lang="en-US"/>
              <a:t>The engineer will identify two zones in which gauge/core correlation is to be performed. </a:t>
            </a:r>
          </a:p>
          <a:p>
            <a:pPr marL="812667" lvl="1" indent="-252586" defTabSz="903660">
              <a:spcBef>
                <a:spcPts val="395"/>
              </a:spcBef>
              <a:buClr>
                <a:srgbClr val="EE0000"/>
              </a:buClr>
              <a:buSzPct val="68000"/>
              <a:buFont typeface="Wingdings 3" pitchFamily="18" charset="2"/>
              <a:buChar char=""/>
              <a:defRPr/>
            </a:pPr>
            <a:r>
              <a:rPr lang="en-US"/>
              <a:t>These two zones will be randomly selected within each </a:t>
            </a:r>
            <a:r>
              <a:rPr lang="en-US" i="1"/>
              <a:t>half</a:t>
            </a:r>
            <a:r>
              <a:rPr lang="en-US"/>
              <a:t> of the test strip length. (Note: Density zones shall not overlap and must have a minimum of 100 feet between the two zones; therefore random numbers may be shifted (evenly) in order to meet these criteria.) </a:t>
            </a:r>
          </a:p>
          <a:p>
            <a:pPr marL="812667" lvl="1" indent="-252586" defTabSz="903660">
              <a:spcBef>
                <a:spcPts val="395"/>
              </a:spcBef>
              <a:buClr>
                <a:srgbClr val="EE0000"/>
              </a:buClr>
              <a:buSzPct val="68000"/>
              <a:buFont typeface="Wingdings 3" pitchFamily="18" charset="2"/>
              <a:buChar char=""/>
              <a:defRPr/>
            </a:pPr>
            <a:r>
              <a:rPr lang="en-US"/>
              <a:t>Each zone shall consist of five locations across the mat as identified in Appendix A</a:t>
            </a:r>
          </a:p>
          <a:p>
            <a:pPr marL="360837" indent="-252586" defTabSz="903660">
              <a:spcBef>
                <a:spcPts val="395"/>
              </a:spcBef>
              <a:buClr>
                <a:srgbClr val="EE0000"/>
              </a:buClr>
              <a:buSzPct val="68000"/>
              <a:buFont typeface="Wingdings 3" pitchFamily="18" charset="2"/>
              <a:buChar char=""/>
              <a:defRPr/>
            </a:pPr>
            <a:r>
              <a:rPr lang="en-US" sz="2300">
                <a:solidFill>
                  <a:srgbClr val="253D92"/>
                </a:solidFill>
                <a:latin typeface="Arial"/>
              </a:rPr>
              <a:t>2 one-minute nuclear density gauge readings for QC team*</a:t>
            </a:r>
            <a:endParaRPr lang="en-US" sz="2300" baseline="30000">
              <a:solidFill>
                <a:srgbClr val="253D92"/>
              </a:solidFill>
              <a:latin typeface="Arial"/>
            </a:endParaRPr>
          </a:p>
          <a:p>
            <a:pPr marL="360837" indent="-252586" defTabSz="903660">
              <a:spcBef>
                <a:spcPts val="395"/>
              </a:spcBef>
              <a:buClr>
                <a:srgbClr val="EE0000"/>
              </a:buClr>
              <a:buSzPct val="68000"/>
              <a:buFont typeface="Wingdings 3" pitchFamily="18" charset="2"/>
              <a:buChar char=""/>
              <a:defRPr/>
            </a:pPr>
            <a:r>
              <a:rPr lang="en-US" sz="2300">
                <a:solidFill>
                  <a:srgbClr val="253D92"/>
                </a:solidFill>
                <a:latin typeface="Arial"/>
              </a:rPr>
              <a:t>2 one-minute nuclear density gauge readings for QV team*</a:t>
            </a:r>
          </a:p>
          <a:p>
            <a:pPr marL="812667" lvl="1" indent="-252586" defTabSz="903660">
              <a:spcBef>
                <a:spcPts val="395"/>
              </a:spcBef>
              <a:buClr>
                <a:srgbClr val="EE0000"/>
              </a:buClr>
              <a:buSzPct val="68000"/>
              <a:buFont typeface="Wingdings 3" pitchFamily="18" charset="2"/>
              <a:buChar char=""/>
              <a:defRPr/>
            </a:pPr>
            <a:r>
              <a:rPr lang="en-US"/>
              <a:t>*If the two readings exceed 1.0 </a:t>
            </a:r>
            <a:r>
              <a:rPr lang="en-US" err="1"/>
              <a:t>lb</a:t>
            </a:r>
            <a:r>
              <a:rPr lang="en-US"/>
              <a:t>/ft</a:t>
            </a:r>
            <a:r>
              <a:rPr lang="en-US" baseline="30000"/>
              <a:t>3</a:t>
            </a:r>
            <a:r>
              <a:rPr lang="en-US"/>
              <a:t> of one another, a third reading shall be conducted in the same orientation as the first reading. [In this event, the engineer will average all three readings, discard the initial of the three readings which falls farthest from the average value and then average the remaining two values to represent the location for the gauge.]</a:t>
            </a:r>
          </a:p>
          <a:p>
            <a:pPr marL="812667" lvl="1" indent="-252586" defTabSz="903660">
              <a:spcBef>
                <a:spcPts val="395"/>
              </a:spcBef>
              <a:buClr>
                <a:srgbClr val="EE0000"/>
              </a:buClr>
              <a:buSzPct val="68000"/>
              <a:buFont typeface="Wingdings 3" pitchFamily="18" charset="2"/>
              <a:buChar char=""/>
              <a:defRPr/>
            </a:pPr>
            <a:r>
              <a:rPr lang="en-US"/>
              <a:t>Both QV and QC teams shall have two nuclear density gauges present for correlation at the time the test strip is constructed. The above testing shall be conducted in accordance with Appendix A: </a:t>
            </a:r>
            <a:r>
              <a:rPr lang="en-US" i="1"/>
              <a:t>Test Methods &amp; Sampling for PWL QMP HMA Pavements</a:t>
            </a:r>
            <a:r>
              <a:rPr lang="en-US"/>
              <a:t>. </a:t>
            </a:r>
          </a:p>
          <a:p>
            <a:pPr marL="360837" indent="-252586" defTabSz="903660">
              <a:spcBef>
                <a:spcPts val="395"/>
              </a:spcBef>
              <a:buClr>
                <a:srgbClr val="EE0000"/>
              </a:buClr>
              <a:buSzPct val="68000"/>
              <a:buFont typeface="Wingdings 3" pitchFamily="18" charset="2"/>
              <a:buChar char=""/>
              <a:defRPr/>
            </a:pPr>
            <a:r>
              <a:rPr lang="en-US" sz="2300">
                <a:solidFill>
                  <a:srgbClr val="253D92"/>
                </a:solidFill>
                <a:latin typeface="Arial"/>
              </a:rPr>
              <a:t>Pavement core sample</a:t>
            </a:r>
            <a:endParaRPr lang="en-US"/>
          </a:p>
          <a:p>
            <a:pPr marL="812667" lvl="1" indent="-252586" defTabSz="903660">
              <a:spcBef>
                <a:spcPts val="395"/>
              </a:spcBef>
              <a:buClr>
                <a:srgbClr val="EE0000"/>
              </a:buClr>
              <a:buSzPct val="68000"/>
              <a:buFont typeface="Wingdings 3" pitchFamily="18" charset="2"/>
              <a:buChar char=""/>
              <a:defRPr/>
            </a:pPr>
            <a:endParaRPr lang="en-US"/>
          </a:p>
          <a:p>
            <a:pPr marL="812667" lvl="1" indent="-252586" defTabSz="903660">
              <a:spcBef>
                <a:spcPts val="395"/>
              </a:spcBef>
              <a:buClr>
                <a:srgbClr val="EE0000"/>
              </a:buClr>
              <a:buSzPct val="68000"/>
              <a:buFont typeface="Wingdings 3" pitchFamily="18" charset="2"/>
              <a:buChar char=""/>
              <a:defRPr/>
            </a:pPr>
            <a:endParaRPr lang="en-US"/>
          </a:p>
          <a:p>
            <a:pPr marL="812667" lvl="1" indent="-252586" defTabSz="903660">
              <a:spcBef>
                <a:spcPts val="395"/>
              </a:spcBef>
              <a:buClr>
                <a:srgbClr val="EE0000"/>
              </a:buClr>
              <a:buSzPct val="68000"/>
              <a:buFont typeface="Wingdings 3" pitchFamily="18" charset="2"/>
              <a:buChar char=""/>
              <a:defRPr/>
            </a:pPr>
            <a:endParaRPr lang="en-US"/>
          </a:p>
          <a:p>
            <a:pPr marL="387507" lvl="1" defTabSz="903660">
              <a:spcBef>
                <a:spcPts val="321"/>
              </a:spcBef>
              <a:buClr>
                <a:srgbClr val="EE0000"/>
              </a:buClr>
              <a:defRPr/>
            </a:pPr>
            <a:endParaRPr lang="en-US" sz="1400">
              <a:solidFill>
                <a:srgbClr val="253D92"/>
              </a:solidFill>
              <a:latin typeface="Arial"/>
            </a:endParaRPr>
          </a:p>
          <a:p>
            <a:endParaRPr lang="en-US">
              <a:latin typeface="Arial" charset="0"/>
              <a:cs typeface="Arial" charset="0"/>
            </a:endParaRP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138</a:t>
            </a:fld>
            <a:endParaRPr lang="en-US"/>
          </a:p>
        </p:txBody>
      </p:sp>
    </p:spTree>
    <p:extLst>
      <p:ext uri="{BB962C8B-B14F-4D97-AF65-F5344CB8AC3E}">
        <p14:creationId xmlns:p14="http://schemas.microsoft.com/office/powerpoint/2010/main" val="1069751623"/>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000"/>
              </a:lnSpc>
              <a:spcBef>
                <a:spcPts val="1186"/>
              </a:spcBef>
            </a:pPr>
            <a:r>
              <a:rPr lang="en-US" sz="1200"/>
              <a:t>Here is a basic layout of a density testing zone of a test strip. The two density testing zones of the test strip are determined by the project engineer using the Project Info &amp; Instructions Worksheet Tab within the HMA PWL Test Strip Spreadsheet Guide. </a:t>
            </a:r>
          </a:p>
          <a:p>
            <a:pPr>
              <a:lnSpc>
                <a:spcPct val="114000"/>
              </a:lnSpc>
              <a:spcBef>
                <a:spcPts val="1186"/>
              </a:spcBef>
            </a:pPr>
            <a:endParaRPr lang="en-US" sz="1200"/>
          </a:p>
          <a:p>
            <a:pPr defTabSz="903660">
              <a:lnSpc>
                <a:spcPct val="114000"/>
              </a:lnSpc>
              <a:spcBef>
                <a:spcPts val="1186"/>
              </a:spcBef>
              <a:defRPr/>
            </a:pPr>
            <a:r>
              <a:rPr lang="en-US" sz="1200"/>
              <a:t>One zone represents half of the entire test strip quantity. Within each zone a test location (station) will be determined. This will be the center testing location (station) on the mat. This station can be generated within the Project Info &amp; Instructions Worksheet Tab within the HMA PWL Test Strip Spreadsheet Guide. An additional 2 test spots on each side of the center location. In order to operate multiple gauges a minimum of 30’ needs to separate them. It is suggested to use 50’ for calculating ease. </a:t>
            </a:r>
          </a:p>
          <a:p>
            <a:pPr defTabSz="903660">
              <a:lnSpc>
                <a:spcPct val="114000"/>
              </a:lnSpc>
              <a:spcBef>
                <a:spcPts val="1186"/>
              </a:spcBef>
              <a:defRPr/>
            </a:pPr>
            <a:endParaRPr lang="en-US" sz="1200"/>
          </a:p>
          <a:p>
            <a:pPr defTabSz="903660">
              <a:lnSpc>
                <a:spcPct val="114000"/>
              </a:lnSpc>
              <a:spcBef>
                <a:spcPts val="1186"/>
              </a:spcBef>
              <a:defRPr/>
            </a:pPr>
            <a:r>
              <a:rPr lang="en-US" sz="1200"/>
              <a:t>As you can see from Figure 1 of the HMA PWL Appendix, the 5 testing locations are placed at equal offsets throughout the lane. The spacing is to provide cross-sectional data that will check consistency, with focus on the joints and </a:t>
            </a:r>
            <a:r>
              <a:rPr lang="en-US" sz="1200" err="1"/>
              <a:t>wheelpaths</a:t>
            </a:r>
            <a:r>
              <a:rPr lang="en-US" sz="1200"/>
              <a:t>. </a:t>
            </a:r>
          </a:p>
          <a:p>
            <a:pPr defTabSz="903660">
              <a:lnSpc>
                <a:spcPct val="114000"/>
              </a:lnSpc>
              <a:spcBef>
                <a:spcPts val="1186"/>
              </a:spcBef>
              <a:defRPr/>
            </a:pPr>
            <a:endParaRPr lang="en-US" sz="1200"/>
          </a:p>
          <a:p>
            <a:pPr defTabSz="903660">
              <a:lnSpc>
                <a:spcPct val="114000"/>
              </a:lnSpc>
              <a:spcBef>
                <a:spcPts val="1186"/>
              </a:spcBef>
              <a:defRPr/>
            </a:pPr>
            <a:r>
              <a:rPr lang="en-US" sz="1200"/>
              <a:t>One thing to note when determining density testing zones is that zones don’t overlap.</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139</a:t>
            </a:fld>
            <a:endParaRPr lang="en-US"/>
          </a:p>
        </p:txBody>
      </p:sp>
    </p:spTree>
    <p:extLst>
      <p:ext uri="{BB962C8B-B14F-4D97-AF65-F5344CB8AC3E}">
        <p14:creationId xmlns:p14="http://schemas.microsoft.com/office/powerpoint/2010/main" val="14140082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Pneumatic tire rollers employ a set of smooth tires (no tread) on each axle; typically four or five on one axle and five or six on the other. The tires on the front axle are aligned with the gaps between tires on the rear axle to give complete and uniform compaction coverage over the width of the roller.</a:t>
            </a:r>
          </a:p>
          <a:p>
            <a:pPr>
              <a:defRPr/>
            </a:pPr>
            <a:br>
              <a:rPr lang="en-US"/>
            </a:br>
            <a:r>
              <a:rPr lang="en-US"/>
              <a:t>In addition to a static compressive force, pneumatic tire rollers also develop a kneading action between the tires that tends to realign aggregate within the HMA.</a:t>
            </a:r>
            <a:endParaRPr lang="en-US">
              <a:latin typeface="Arial" pitchFamily="34" charset="0"/>
              <a:cs typeface="Arial" pitchFamily="34" charset="0"/>
            </a:endParaRP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14</a:t>
            </a:fld>
            <a:endParaRPr lang="en-US"/>
          </a:p>
        </p:txBody>
      </p:sp>
    </p:spTree>
    <p:extLst>
      <p:ext uri="{BB962C8B-B14F-4D97-AF65-F5344CB8AC3E}">
        <p14:creationId xmlns:p14="http://schemas.microsoft.com/office/powerpoint/2010/main" val="1313442393"/>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8250" defTabSz="903660">
              <a:lnSpc>
                <a:spcPct val="114000"/>
              </a:lnSpc>
              <a:spcBef>
                <a:spcPts val="593"/>
              </a:spcBef>
              <a:buClr>
                <a:srgbClr val="EE0000"/>
              </a:buClr>
              <a:buSzPct val="68000"/>
              <a:defRPr/>
            </a:pPr>
            <a:r>
              <a:rPr lang="en-US" dirty="0">
                <a:solidFill>
                  <a:srgbClr val="253D92"/>
                </a:solidFill>
                <a:latin typeface="Arial"/>
              </a:rPr>
              <a:t>PWL coring is a crucial step in the PWL process to help us determine what our gauge offset number should be which in turn directly affects the quality of our pavement through density testing. It is equally important to repair our core locations.</a:t>
            </a:r>
          </a:p>
          <a:p>
            <a:pPr marL="108250" defTabSz="903660">
              <a:lnSpc>
                <a:spcPct val="114000"/>
              </a:lnSpc>
              <a:spcBef>
                <a:spcPts val="593"/>
              </a:spcBef>
              <a:buClr>
                <a:srgbClr val="EE0000"/>
              </a:buClr>
              <a:buSzPct val="68000"/>
              <a:defRPr/>
            </a:pPr>
            <a:endParaRPr lang="en-US" dirty="0">
              <a:solidFill>
                <a:srgbClr val="253D92"/>
              </a:solidFill>
              <a:latin typeface="Arial"/>
            </a:endParaRPr>
          </a:p>
          <a:p>
            <a:pPr marL="108250" defTabSz="903660">
              <a:lnSpc>
                <a:spcPct val="114000"/>
              </a:lnSpc>
              <a:spcBef>
                <a:spcPts val="593"/>
              </a:spcBef>
              <a:buClr>
                <a:srgbClr val="EE0000"/>
              </a:buClr>
              <a:buSzPct val="68000"/>
              <a:defRPr/>
            </a:pPr>
            <a:r>
              <a:rPr lang="en-US" dirty="0">
                <a:solidFill>
                  <a:srgbClr val="253D92"/>
                </a:solidFill>
                <a:latin typeface="Arial"/>
              </a:rPr>
              <a:t>Each random core shall be full thickness of the layer placed, in some instances the asphalt core may be difficult to separate from the lower layer of concrete/asphalt. Be sure to recognize the point that fresh layer of asphalt ends and lower layer of existing material begins so you retain the correct core.</a:t>
            </a:r>
          </a:p>
          <a:p>
            <a:pPr marL="108250" defTabSz="903660">
              <a:lnSpc>
                <a:spcPct val="114000"/>
              </a:lnSpc>
              <a:spcBef>
                <a:spcPts val="593"/>
              </a:spcBef>
              <a:buClr>
                <a:srgbClr val="EE0000"/>
              </a:buClr>
              <a:buSzPct val="68000"/>
              <a:defRPr/>
            </a:pPr>
            <a:endParaRPr lang="en-US" dirty="0">
              <a:solidFill>
                <a:srgbClr val="253D92"/>
              </a:solidFill>
              <a:latin typeface="Arial"/>
            </a:endParaRPr>
          </a:p>
          <a:p>
            <a:pPr marL="108250" defTabSz="903660">
              <a:lnSpc>
                <a:spcPct val="114000"/>
              </a:lnSpc>
              <a:spcBef>
                <a:spcPts val="593"/>
              </a:spcBef>
              <a:buClr>
                <a:srgbClr val="EE0000"/>
              </a:buClr>
              <a:buSzPct val="68000"/>
              <a:defRPr/>
            </a:pPr>
            <a:r>
              <a:rPr lang="en-US" dirty="0">
                <a:solidFill>
                  <a:srgbClr val="253D92"/>
                </a:solidFill>
                <a:latin typeface="Arial"/>
              </a:rPr>
              <a:t>Thoroughly dry pavement cores in accordance with ASTM D 7227. Inspectors please be sure to keep a close eye on this in the field as the contractor may have tendency to miss this step as they are in a hurry.</a:t>
            </a:r>
          </a:p>
          <a:p>
            <a:pPr marL="108250" defTabSz="903660">
              <a:lnSpc>
                <a:spcPct val="114000"/>
              </a:lnSpc>
              <a:spcBef>
                <a:spcPts val="593"/>
              </a:spcBef>
              <a:buClr>
                <a:srgbClr val="EE0000"/>
              </a:buClr>
              <a:buSzPct val="68000"/>
              <a:defRPr/>
            </a:pPr>
            <a:endParaRPr lang="en-US" dirty="0">
              <a:solidFill>
                <a:srgbClr val="253D92"/>
              </a:solidFill>
              <a:latin typeface="Arial"/>
            </a:endParaRPr>
          </a:p>
          <a:p>
            <a:pPr marL="108250" defTabSz="903660">
              <a:lnSpc>
                <a:spcPct val="114000"/>
              </a:lnSpc>
              <a:spcBef>
                <a:spcPts val="593"/>
              </a:spcBef>
              <a:buClr>
                <a:srgbClr val="EE0000"/>
              </a:buClr>
              <a:buSzPct val="68000"/>
              <a:defRPr/>
            </a:pPr>
            <a:r>
              <a:rPr lang="en-US" dirty="0">
                <a:solidFill>
                  <a:srgbClr val="253D92"/>
                </a:solidFill>
                <a:latin typeface="Arial"/>
              </a:rPr>
              <a:t>Fill all core holes with non-shrink rapid-hardening grout, mortar or concrete, or with HMA. Ask to see the bags of mortar or grout prior to begin filling the core holes. If it happens to be the incorrect type of mortar or grout the contractor can obtain correct type.</a:t>
            </a:r>
          </a:p>
          <a:p>
            <a:pPr marL="108250" defTabSz="903660">
              <a:lnSpc>
                <a:spcPct val="114000"/>
              </a:lnSpc>
              <a:spcBef>
                <a:spcPts val="593"/>
              </a:spcBef>
              <a:buClr>
                <a:srgbClr val="EE0000"/>
              </a:buClr>
              <a:buSzPct val="68000"/>
              <a:defRPr/>
            </a:pPr>
            <a:endParaRPr lang="en-US" dirty="0">
              <a:solidFill>
                <a:srgbClr val="253D92"/>
              </a:solidFill>
              <a:latin typeface="Arial"/>
            </a:endParaRPr>
          </a:p>
          <a:p>
            <a:pPr marL="108250" defTabSz="903660">
              <a:lnSpc>
                <a:spcPct val="114000"/>
              </a:lnSpc>
              <a:spcBef>
                <a:spcPts val="593"/>
              </a:spcBef>
              <a:buClr>
                <a:srgbClr val="EE0000"/>
              </a:buClr>
              <a:buSzPct val="68000"/>
              <a:defRPr/>
            </a:pPr>
            <a:r>
              <a:rPr lang="en-US" dirty="0">
                <a:solidFill>
                  <a:srgbClr val="253D92"/>
                </a:solidFill>
                <a:latin typeface="Arial"/>
              </a:rPr>
              <a:t>When using grout, mortar or concrete, remove all water from the core holes prior to filling. Mix the mortar or concrete in a separate container prior to placement in the hole. Note the consistency of the grout or mortar mix. The contractor needs to use the right water to grout ratio or the mix will not perform adequately and will affect how the surface will finish.</a:t>
            </a:r>
          </a:p>
          <a:p>
            <a:endParaRPr lang="en-US" dirty="0"/>
          </a:p>
          <a:p>
            <a:endParaRPr lang="en-US" dirty="0"/>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140</a:t>
            </a:fld>
            <a:endParaRPr lang="en-US"/>
          </a:p>
        </p:txBody>
      </p:sp>
    </p:spTree>
    <p:extLst>
      <p:ext uri="{BB962C8B-B14F-4D97-AF65-F5344CB8AC3E}">
        <p14:creationId xmlns:p14="http://schemas.microsoft.com/office/powerpoint/2010/main" val="893962953"/>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8250" defTabSz="903660">
              <a:spcBef>
                <a:spcPts val="1186"/>
              </a:spcBef>
              <a:buClr>
                <a:srgbClr val="EE0000"/>
              </a:buClr>
              <a:buSzPct val="68000"/>
              <a:defRPr/>
            </a:pPr>
            <a:r>
              <a:rPr lang="en-US" sz="1200">
                <a:solidFill>
                  <a:srgbClr val="253D92"/>
                </a:solidFill>
                <a:latin typeface="Arial"/>
              </a:rPr>
              <a:t>Core custody is an important part of the coring process so it is important that all precautions are carried out correctly.</a:t>
            </a:r>
          </a:p>
          <a:p>
            <a:pPr marL="108250" defTabSz="903660">
              <a:spcBef>
                <a:spcPts val="1186"/>
              </a:spcBef>
              <a:buClr>
                <a:srgbClr val="EE0000"/>
              </a:buClr>
              <a:buSzPct val="68000"/>
              <a:defRPr/>
            </a:pPr>
            <a:endParaRPr lang="en-US" sz="1200">
              <a:solidFill>
                <a:srgbClr val="253D92"/>
              </a:solidFill>
              <a:latin typeface="Arial"/>
            </a:endParaRPr>
          </a:p>
          <a:p>
            <a:pPr marL="108250" defTabSz="903660">
              <a:spcBef>
                <a:spcPts val="1186"/>
              </a:spcBef>
              <a:buClr>
                <a:srgbClr val="EE0000"/>
              </a:buClr>
              <a:buSzPct val="68000"/>
              <a:defRPr/>
            </a:pPr>
            <a:r>
              <a:rPr lang="en-US" sz="1200">
                <a:solidFill>
                  <a:srgbClr val="253D92"/>
                </a:solidFill>
                <a:latin typeface="Arial"/>
              </a:rPr>
              <a:t>The contractors responsibilities include: Coring of the pavement, testing of the asphalt cores, and finally drying of the asphalt cores following the testing of them.</a:t>
            </a:r>
          </a:p>
          <a:p>
            <a:pPr marL="108250" defTabSz="903660">
              <a:spcBef>
                <a:spcPts val="1186"/>
              </a:spcBef>
              <a:buClr>
                <a:srgbClr val="EE0000"/>
              </a:buClr>
              <a:buSzPct val="68000"/>
              <a:defRPr/>
            </a:pPr>
            <a:endParaRPr lang="en-US" sz="1200">
              <a:solidFill>
                <a:srgbClr val="253D92"/>
              </a:solidFill>
              <a:latin typeface="Arial"/>
            </a:endParaRPr>
          </a:p>
          <a:p>
            <a:pPr marL="108250" defTabSz="903660">
              <a:spcBef>
                <a:spcPts val="1186"/>
              </a:spcBef>
              <a:buClr>
                <a:srgbClr val="EE0000"/>
              </a:buClr>
              <a:buSzPct val="68000"/>
              <a:defRPr/>
            </a:pPr>
            <a:r>
              <a:rPr lang="en-US" sz="1200">
                <a:solidFill>
                  <a:srgbClr val="253D92"/>
                </a:solidFill>
                <a:latin typeface="Arial"/>
              </a:rPr>
              <a:t>The engineer must approve all the coring and filling operations of the asphalt cores.</a:t>
            </a:r>
          </a:p>
          <a:p>
            <a:pPr marL="108250" defTabSz="903660">
              <a:spcBef>
                <a:spcPts val="1186"/>
              </a:spcBef>
              <a:buClr>
                <a:srgbClr val="EE0000"/>
              </a:buClr>
              <a:buSzPct val="68000"/>
              <a:defRPr/>
            </a:pPr>
            <a:endParaRPr lang="en-US" sz="1200">
              <a:solidFill>
                <a:srgbClr val="253D92"/>
              </a:solidFill>
              <a:latin typeface="Arial"/>
            </a:endParaRPr>
          </a:p>
          <a:p>
            <a:pPr marL="108250" defTabSz="903660">
              <a:spcBef>
                <a:spcPts val="1186"/>
              </a:spcBef>
              <a:buClr>
                <a:srgbClr val="EE0000"/>
              </a:buClr>
              <a:buSzPct val="68000"/>
              <a:defRPr/>
            </a:pPr>
            <a:endParaRPr lang="en-US" sz="1200">
              <a:solidFill>
                <a:srgbClr val="253D92"/>
              </a:solidFill>
              <a:latin typeface="Arial"/>
            </a:endParaRPr>
          </a:p>
          <a:p>
            <a:endParaRPr lang="en-US"/>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141</a:t>
            </a:fld>
            <a:endParaRPr lang="en-US"/>
          </a:p>
        </p:txBody>
      </p:sp>
    </p:spTree>
    <p:extLst>
      <p:ext uri="{BB962C8B-B14F-4D97-AF65-F5344CB8AC3E}">
        <p14:creationId xmlns:p14="http://schemas.microsoft.com/office/powerpoint/2010/main" val="4132117276"/>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60837" indent="-252586" defTabSz="903660">
              <a:lnSpc>
                <a:spcPct val="114000"/>
              </a:lnSpc>
              <a:spcBef>
                <a:spcPts val="1186"/>
              </a:spcBef>
              <a:buClr>
                <a:srgbClr val="EE0000"/>
              </a:buClr>
              <a:buSzPct val="68000"/>
              <a:buFont typeface="Wingdings 3" pitchFamily="18" charset="2"/>
              <a:buChar char=""/>
              <a:defRPr/>
            </a:pPr>
            <a:r>
              <a:rPr lang="en-US" sz="2000">
                <a:solidFill>
                  <a:srgbClr val="253D92"/>
                </a:solidFill>
                <a:latin typeface="Arial"/>
              </a:rPr>
              <a:t>The department will evaluate material acceptance and make pay adjustments based on the PWL value of air voids and density for the test strip. 	</a:t>
            </a:r>
          </a:p>
          <a:p>
            <a:pPr marL="812667" lvl="1" indent="-252586" defTabSz="903660">
              <a:lnSpc>
                <a:spcPct val="114000"/>
              </a:lnSpc>
              <a:spcBef>
                <a:spcPts val="1186"/>
              </a:spcBef>
              <a:buClr>
                <a:srgbClr val="EE0000"/>
              </a:buClr>
              <a:buSzPct val="68000"/>
              <a:buFont typeface="Wingdings 3" pitchFamily="18" charset="2"/>
              <a:buChar char=""/>
              <a:defRPr/>
            </a:pPr>
            <a:endParaRPr lang="en-US" sz="2000">
              <a:solidFill>
                <a:srgbClr val="253D92"/>
              </a:solidFill>
              <a:latin typeface="Arial"/>
            </a:endParaRPr>
          </a:p>
          <a:p>
            <a:pPr marL="360837" indent="-252586" defTabSz="903660">
              <a:lnSpc>
                <a:spcPct val="114000"/>
              </a:lnSpc>
              <a:spcBef>
                <a:spcPts val="1186"/>
              </a:spcBef>
              <a:buClr>
                <a:srgbClr val="EE0000"/>
              </a:buClr>
              <a:buSzPct val="68000"/>
              <a:buFont typeface="Wingdings 3" pitchFamily="18" charset="2"/>
              <a:buChar char=""/>
              <a:defRPr/>
            </a:pPr>
            <a:r>
              <a:rPr lang="en-US" sz="2000">
                <a:solidFill>
                  <a:srgbClr val="253D92"/>
                </a:solidFill>
                <a:latin typeface="Arial"/>
              </a:rPr>
              <a:t>The QC core densities and QC and QV mix results will be used to determine the PWL values as calculated in accordance with Appendix A. </a:t>
            </a:r>
          </a:p>
          <a:p>
            <a:pPr marL="812667" lvl="1" indent="-252586" defTabSz="903660">
              <a:lnSpc>
                <a:spcPct val="114000"/>
              </a:lnSpc>
              <a:spcBef>
                <a:spcPts val="1186"/>
              </a:spcBef>
              <a:buClr>
                <a:srgbClr val="EE0000"/>
              </a:buClr>
              <a:buSzPct val="68000"/>
              <a:buFont typeface="Wingdings 3" pitchFamily="18" charset="2"/>
              <a:buChar char=""/>
              <a:defRPr/>
            </a:pPr>
            <a:endParaRPr lang="en-US" sz="2000">
              <a:solidFill>
                <a:srgbClr val="253D92"/>
              </a:solidFill>
              <a:latin typeface="Arial"/>
            </a:endParaRPr>
          </a:p>
          <a:p>
            <a:pPr marL="360837" indent="-252586" defTabSz="903660">
              <a:lnSpc>
                <a:spcPct val="114000"/>
              </a:lnSpc>
              <a:spcBef>
                <a:spcPts val="1186"/>
              </a:spcBef>
              <a:buClr>
                <a:srgbClr val="EE0000"/>
              </a:buClr>
              <a:buSzPct val="68000"/>
              <a:buFont typeface="Wingdings 3" pitchFamily="18" charset="2"/>
              <a:buChar char=""/>
              <a:defRPr/>
            </a:pPr>
            <a:r>
              <a:rPr lang="en-US" sz="2000">
                <a:solidFill>
                  <a:srgbClr val="253D92"/>
                </a:solidFill>
                <a:latin typeface="Arial"/>
              </a:rPr>
              <a:t>The PWL values for air voids and density shall be calculated after determining core densities. </a:t>
            </a:r>
          </a:p>
          <a:p>
            <a:pPr marL="812667" lvl="1" indent="-252586" defTabSz="903660">
              <a:lnSpc>
                <a:spcPct val="114000"/>
              </a:lnSpc>
              <a:spcBef>
                <a:spcPts val="1186"/>
              </a:spcBef>
              <a:buClr>
                <a:srgbClr val="EE0000"/>
              </a:buClr>
              <a:buSzPct val="68000"/>
              <a:buFont typeface="Wingdings 3" pitchFamily="18" charset="2"/>
              <a:buChar char=""/>
              <a:defRPr/>
            </a:pPr>
            <a:endParaRPr lang="en-US" sz="2000">
              <a:solidFill>
                <a:srgbClr val="253D92"/>
              </a:solidFill>
              <a:latin typeface="Arial"/>
            </a:endParaRPr>
          </a:p>
          <a:p>
            <a:pPr marL="360837" indent="-252586" defTabSz="903660">
              <a:lnSpc>
                <a:spcPct val="114000"/>
              </a:lnSpc>
              <a:spcBef>
                <a:spcPts val="1186"/>
              </a:spcBef>
              <a:buClr>
                <a:srgbClr val="EE0000"/>
              </a:buClr>
              <a:buSzPct val="68000"/>
              <a:buFont typeface="Wingdings 3" pitchFamily="18" charset="2"/>
              <a:buChar char=""/>
              <a:defRPr/>
            </a:pPr>
            <a:r>
              <a:rPr lang="en-US" sz="2000">
                <a:solidFill>
                  <a:srgbClr val="253D92"/>
                </a:solidFill>
                <a:latin typeface="Arial"/>
              </a:rPr>
              <a:t>An acceptable test strip is defined as the individual PWL value for air voids and density both above 75, and an acceptable gauge-to-core correlation. </a:t>
            </a:r>
          </a:p>
          <a:p>
            <a:pPr marL="812667" lvl="1" indent="-252586" defTabSz="903660">
              <a:lnSpc>
                <a:spcPct val="114000"/>
              </a:lnSpc>
              <a:spcBef>
                <a:spcPts val="1186"/>
              </a:spcBef>
              <a:buClr>
                <a:srgbClr val="EE0000"/>
              </a:buClr>
              <a:buSzPct val="68000"/>
              <a:buFont typeface="Wingdings 3" pitchFamily="18" charset="2"/>
              <a:buChar char=""/>
              <a:defRPr/>
            </a:pPr>
            <a:r>
              <a:rPr lang="en-US"/>
              <a:t>If either PWL value for the test strip is below 50, the material is nonconforming and the test strip is unacceptable. Material allowed to remain in place requires another test strip prior to additional paving. If material is removed, a new test strip shall replace the previous one at no additional cost to the department. </a:t>
            </a:r>
            <a:endParaRPr lang="en-US" sz="2000">
              <a:solidFill>
                <a:srgbClr val="253D92"/>
              </a:solidFill>
              <a:latin typeface="Arial"/>
            </a:endParaRPr>
          </a:p>
          <a:p>
            <a:endParaRPr lang="en-US">
              <a:latin typeface="Arial" charset="0"/>
              <a:cs typeface="Arial" charset="0"/>
            </a:endParaRP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142</a:t>
            </a:fld>
            <a:endParaRPr lang="en-US"/>
          </a:p>
        </p:txBody>
      </p:sp>
    </p:spTree>
    <p:extLst>
      <p:ext uri="{BB962C8B-B14F-4D97-AF65-F5344CB8AC3E}">
        <p14:creationId xmlns:p14="http://schemas.microsoft.com/office/powerpoint/2010/main" val="821875849"/>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000"/>
              </a:lnSpc>
              <a:spcBef>
                <a:spcPts val="1186"/>
              </a:spcBef>
            </a:pPr>
            <a:r>
              <a:rPr lang="en-US"/>
              <a:t>The department will evaluate material acceptance and make pay adjustments based on the PWL value of air voids and density for the test strip. </a:t>
            </a:r>
          </a:p>
          <a:p>
            <a:pPr>
              <a:lnSpc>
                <a:spcPct val="114000"/>
              </a:lnSpc>
              <a:spcBef>
                <a:spcPts val="1186"/>
              </a:spcBef>
            </a:pPr>
            <a:r>
              <a:rPr lang="en-US"/>
              <a:t>The QC core densities and QC and QV mix results will be used to determine the PWL values as calculated in accordance with Appendix A. </a:t>
            </a:r>
          </a:p>
          <a:p>
            <a:endParaRPr lang="en-US">
              <a:latin typeface="Arial" charset="0"/>
              <a:cs typeface="Arial" charset="0"/>
            </a:endParaRPr>
          </a:p>
          <a:p>
            <a:pPr>
              <a:lnSpc>
                <a:spcPct val="114000"/>
              </a:lnSpc>
              <a:spcBef>
                <a:spcPts val="1186"/>
              </a:spcBef>
            </a:pPr>
            <a:r>
              <a:rPr lang="en-US"/>
              <a:t>The PWL values for air voids and density shall be calculated after determining core densities. </a:t>
            </a:r>
          </a:p>
          <a:p>
            <a:pPr>
              <a:lnSpc>
                <a:spcPct val="114000"/>
              </a:lnSpc>
              <a:spcBef>
                <a:spcPts val="1186"/>
              </a:spcBef>
            </a:pPr>
            <a:r>
              <a:rPr lang="en-US"/>
              <a:t>An acceptable test strip is defined as the individual PWL value for air voids and density both above 75, and an acceptable gauge-to-core correlation. </a:t>
            </a:r>
          </a:p>
          <a:p>
            <a:endParaRPr lang="en-US">
              <a:latin typeface="Arial" charset="0"/>
              <a:cs typeface="Arial" charset="0"/>
            </a:endParaRP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143</a:t>
            </a:fld>
            <a:endParaRPr lang="en-US"/>
          </a:p>
        </p:txBody>
      </p:sp>
    </p:spTree>
    <p:extLst>
      <p:ext uri="{BB962C8B-B14F-4D97-AF65-F5344CB8AC3E}">
        <p14:creationId xmlns:p14="http://schemas.microsoft.com/office/powerpoint/2010/main" val="2434914376"/>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186"/>
              </a:spcBef>
            </a:pPr>
            <a:r>
              <a:rPr lang="en-US"/>
              <a:t>PWL values for air voids and density shall be calculated after determining core densities. </a:t>
            </a:r>
          </a:p>
          <a:p>
            <a:pPr>
              <a:spcBef>
                <a:spcPts val="1186"/>
              </a:spcBef>
            </a:pPr>
            <a:endParaRPr lang="en-US"/>
          </a:p>
          <a:p>
            <a:pPr>
              <a:spcBef>
                <a:spcPts val="1186"/>
              </a:spcBef>
            </a:pPr>
            <a:r>
              <a:rPr lang="en-US"/>
              <a:t>An acceptable test strip is defined as the individual PWL value for air voids and density both above 75, and an acceptable gauge-to-core correlation.</a:t>
            </a:r>
          </a:p>
          <a:p>
            <a:endParaRPr lang="en-US"/>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144</a:t>
            </a:fld>
            <a:endParaRPr lang="en-US"/>
          </a:p>
        </p:txBody>
      </p:sp>
    </p:spTree>
    <p:extLst>
      <p:ext uri="{BB962C8B-B14F-4D97-AF65-F5344CB8AC3E}">
        <p14:creationId xmlns:p14="http://schemas.microsoft.com/office/powerpoint/2010/main" val="3996349885"/>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3688F50-7C5E-4630-BBD8-8950DF35ABB8}" type="slidenum">
              <a:rPr lang="en-US" smtClean="0"/>
              <a:t>145</a:t>
            </a:fld>
            <a:endParaRPr lang="en-US"/>
          </a:p>
        </p:txBody>
      </p:sp>
      <p:sp>
        <p:nvSpPr>
          <p:cNvPr id="5" name="Header Placeholder 4"/>
          <p:cNvSpPr>
            <a:spLocks noGrp="1"/>
          </p:cNvSpPr>
          <p:nvPr>
            <p:ph type="hdr" sz="quarter" idx="11"/>
          </p:nvPr>
        </p:nvSpPr>
        <p:spPr/>
        <p:txBody>
          <a:bodyPr/>
          <a:lstStyle/>
          <a:p>
            <a:r>
              <a:rPr lang="en-US"/>
              <a:t>Presentation Title</a:t>
            </a:r>
          </a:p>
        </p:txBody>
      </p:sp>
      <p:sp>
        <p:nvSpPr>
          <p:cNvPr id="6" name="Footer Placeholder 5"/>
          <p:cNvSpPr>
            <a:spLocks noGrp="1"/>
          </p:cNvSpPr>
          <p:nvPr>
            <p:ph type="ftr" sz="quarter" idx="12"/>
          </p:nvPr>
        </p:nvSpPr>
        <p:spPr/>
        <p:txBody>
          <a:bodyPr/>
          <a:lstStyle/>
          <a:p>
            <a:r>
              <a:rPr lang="en-US"/>
              <a:t>Wisconsin Department of Transportation</a:t>
            </a:r>
          </a:p>
        </p:txBody>
      </p:sp>
    </p:spTree>
    <p:extLst>
      <p:ext uri="{BB962C8B-B14F-4D97-AF65-F5344CB8AC3E}">
        <p14:creationId xmlns:p14="http://schemas.microsoft.com/office/powerpoint/2010/main" val="2801293345"/>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8250" defTabSz="903660">
              <a:spcBef>
                <a:spcPts val="395"/>
              </a:spcBef>
              <a:buClr>
                <a:srgbClr val="EE0000"/>
              </a:buClr>
              <a:buSzPct val="68000"/>
              <a:defRPr/>
            </a:pPr>
            <a:r>
              <a:rPr lang="en-US" dirty="0"/>
              <a:t>When beginning a PWL Density Testing job it is critical to know how the basic lots/sublots and testing locations are laid out. This may be beneficial when reviewing contractor submitted lots and sublots or when reviewing test results after paving. </a:t>
            </a:r>
          </a:p>
          <a:p>
            <a:pPr marL="108250" defTabSz="903660">
              <a:spcBef>
                <a:spcPts val="395"/>
              </a:spcBef>
              <a:buClr>
                <a:srgbClr val="EE0000"/>
              </a:buClr>
              <a:buSzPct val="68000"/>
              <a:defRPr/>
            </a:pPr>
            <a:endParaRPr lang="en-US" dirty="0"/>
          </a:p>
          <a:p>
            <a:pPr marL="108250" defTabSz="903660">
              <a:spcBef>
                <a:spcPts val="395"/>
              </a:spcBef>
              <a:buClr>
                <a:srgbClr val="EE0000"/>
              </a:buClr>
              <a:buSzPct val="68000"/>
              <a:defRPr/>
            </a:pPr>
            <a:r>
              <a:rPr lang="en-US" dirty="0"/>
              <a:t>PWL testing lots will be 7500 lane feet. This only includes the single layer of asphalt being placed. It will not include multiple layers of asphalt. Any partial lots that remain on a project that and are 3 sublots or less will be lumped in with the previous lot for acceptance and pay.</a:t>
            </a:r>
          </a:p>
          <a:p>
            <a:pPr marL="108250" defTabSz="903660">
              <a:spcBef>
                <a:spcPts val="395"/>
              </a:spcBef>
              <a:buClr>
                <a:srgbClr val="EE0000"/>
              </a:buClr>
              <a:buSzPct val="68000"/>
              <a:defRPr/>
            </a:pPr>
            <a:endParaRPr lang="en-US" dirty="0"/>
          </a:p>
          <a:p>
            <a:pPr marL="108250" defTabSz="903660">
              <a:spcBef>
                <a:spcPts val="395"/>
              </a:spcBef>
              <a:buClr>
                <a:srgbClr val="EE0000"/>
              </a:buClr>
              <a:buSzPct val="68000"/>
              <a:defRPr/>
            </a:pPr>
            <a:r>
              <a:rPr lang="en-US" dirty="0"/>
              <a:t>PWL testing sublots will be broken into 1500 lane feet sections. If an additional partial sublot is needed that is under 1500 lane feet it can be lumped into the previous sublot.</a:t>
            </a:r>
          </a:p>
          <a:p>
            <a:pPr marL="108250" defTabSz="903660">
              <a:spcBef>
                <a:spcPts val="395"/>
              </a:spcBef>
              <a:buClr>
                <a:srgbClr val="EE0000"/>
              </a:buClr>
              <a:buSzPct val="68000"/>
              <a:defRPr/>
            </a:pPr>
            <a:endParaRPr lang="en-US" dirty="0"/>
          </a:p>
          <a:p>
            <a:pPr marL="108250" defTabSz="903660">
              <a:spcBef>
                <a:spcPts val="395"/>
              </a:spcBef>
              <a:buClr>
                <a:srgbClr val="EE0000"/>
              </a:buClr>
              <a:buSzPct val="68000"/>
              <a:defRPr/>
            </a:pPr>
            <a:r>
              <a:rPr lang="en-US" dirty="0"/>
              <a:t>It is important to recall that any testing locations that may have been randomly placed within the test strip area should be removed from testing as the test strip is already paid for separately.</a:t>
            </a:r>
          </a:p>
          <a:p>
            <a:pPr marL="108250" defTabSz="903660">
              <a:spcBef>
                <a:spcPts val="395"/>
              </a:spcBef>
              <a:buClr>
                <a:srgbClr val="EE0000"/>
              </a:buClr>
              <a:buSzPct val="68000"/>
              <a:defRPr/>
            </a:pPr>
            <a:endParaRPr lang="en-US" dirty="0"/>
          </a:p>
          <a:p>
            <a:pPr marL="108250" defTabSz="903660">
              <a:spcBef>
                <a:spcPts val="395"/>
              </a:spcBef>
              <a:buClr>
                <a:srgbClr val="EE0000"/>
              </a:buClr>
              <a:buSzPct val="68000"/>
              <a:defRPr/>
            </a:pPr>
            <a:r>
              <a:rPr lang="en-US" dirty="0"/>
              <a:t>Furthermore, within each sublot the QC is responsible for 3 random test locations. Each test location will represent a third (outside, middle, inside) of the lane with for that sublot as shown in this figure. The QV is responsible for 1 test location per sublot. This test location will be randomly selected and should include a random lane width offset location as well.</a:t>
            </a:r>
          </a:p>
          <a:p>
            <a:pPr marL="108250" defTabSz="903660">
              <a:spcBef>
                <a:spcPts val="395"/>
              </a:spcBef>
              <a:buClr>
                <a:srgbClr val="EE0000"/>
              </a:buClr>
              <a:buSzPct val="68000"/>
              <a:defRPr/>
            </a:pPr>
            <a:endParaRPr lang="en-US" dirty="0"/>
          </a:p>
          <a:p>
            <a:pPr marL="108250" defTabSz="903660">
              <a:spcBef>
                <a:spcPts val="395"/>
              </a:spcBef>
              <a:buClr>
                <a:srgbClr val="EE0000"/>
              </a:buClr>
              <a:buSzPct val="68000"/>
              <a:defRPr/>
            </a:pPr>
            <a:endParaRPr lang="en-US" dirty="0"/>
          </a:p>
          <a:p>
            <a:endParaRPr lang="en-US" dirty="0">
              <a:latin typeface="Arial" charset="0"/>
              <a:cs typeface="Arial" charset="0"/>
            </a:endParaRPr>
          </a:p>
          <a:p>
            <a:endParaRPr lang="en-US" dirty="0"/>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146</a:t>
            </a:fld>
            <a:endParaRPr lang="en-US"/>
          </a:p>
        </p:txBody>
      </p:sp>
    </p:spTree>
    <p:extLst>
      <p:ext uri="{BB962C8B-B14F-4D97-AF65-F5344CB8AC3E}">
        <p14:creationId xmlns:p14="http://schemas.microsoft.com/office/powerpoint/2010/main" val="4167793570"/>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3660">
              <a:defRPr/>
            </a:pPr>
            <a:r>
              <a:rPr lang="en-US">
                <a:solidFill>
                  <a:prstClr val="black"/>
                </a:solidFill>
              </a:rPr>
              <a:t>Updated PWL Spreadsheets are currently being updated for the 2019 Construction Season. </a:t>
            </a:r>
          </a:p>
          <a:p>
            <a:endParaRPr lang="en-US"/>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147</a:t>
            </a:fld>
            <a:endParaRPr lang="en-US"/>
          </a:p>
        </p:txBody>
      </p:sp>
    </p:spTree>
    <p:extLst>
      <p:ext uri="{BB962C8B-B14F-4D97-AF65-F5344CB8AC3E}">
        <p14:creationId xmlns:p14="http://schemas.microsoft.com/office/powerpoint/2010/main" val="339155361"/>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000"/>
              </a:lnSpc>
              <a:spcBef>
                <a:spcPts val="1186"/>
              </a:spcBef>
            </a:pPr>
            <a:r>
              <a:rPr lang="en-US"/>
              <a:t>**There is no specific guidance at this point on the frequency of footprint testing, the procedure, or how it may be documented** This is a representation of how I did it in the field.</a:t>
            </a:r>
          </a:p>
          <a:p>
            <a:pPr>
              <a:lnSpc>
                <a:spcPct val="114000"/>
              </a:lnSpc>
              <a:spcBef>
                <a:spcPts val="1186"/>
              </a:spcBef>
            </a:pPr>
            <a:endParaRPr lang="en-US"/>
          </a:p>
          <a:p>
            <a:pPr>
              <a:lnSpc>
                <a:spcPct val="114000"/>
              </a:lnSpc>
              <a:spcBef>
                <a:spcPts val="1186"/>
              </a:spcBef>
            </a:pPr>
            <a:r>
              <a:rPr lang="en-US"/>
              <a:t>Perform PWL footprint testing throughout the duration of the project. </a:t>
            </a:r>
          </a:p>
          <a:p>
            <a:pPr>
              <a:lnSpc>
                <a:spcPct val="114000"/>
              </a:lnSpc>
              <a:spcBef>
                <a:spcPts val="1186"/>
              </a:spcBef>
            </a:pPr>
            <a:endParaRPr lang="en-US"/>
          </a:p>
          <a:p>
            <a:pPr>
              <a:lnSpc>
                <a:spcPct val="114000"/>
              </a:lnSpc>
              <a:spcBef>
                <a:spcPts val="1186"/>
              </a:spcBef>
            </a:pPr>
            <a:r>
              <a:rPr lang="en-US"/>
              <a:t>Footprint tests can be taken within the QC testers random locations.</a:t>
            </a:r>
          </a:p>
          <a:p>
            <a:pPr>
              <a:lnSpc>
                <a:spcPct val="114000"/>
              </a:lnSpc>
              <a:spcBef>
                <a:spcPts val="1186"/>
              </a:spcBef>
            </a:pPr>
            <a:endParaRPr lang="en-US"/>
          </a:p>
          <a:p>
            <a:pPr>
              <a:lnSpc>
                <a:spcPct val="114000"/>
              </a:lnSpc>
              <a:spcBef>
                <a:spcPts val="1186"/>
              </a:spcBef>
            </a:pPr>
            <a:r>
              <a:rPr lang="en-US"/>
              <a:t>Utilize the two one-minute gauge readings oriented 180 degrees from one another method for footprint tests.</a:t>
            </a:r>
          </a:p>
          <a:p>
            <a:pPr>
              <a:lnSpc>
                <a:spcPct val="114000"/>
              </a:lnSpc>
              <a:spcBef>
                <a:spcPts val="1186"/>
              </a:spcBef>
            </a:pPr>
            <a:endParaRPr lang="en-US"/>
          </a:p>
          <a:p>
            <a:pPr>
              <a:lnSpc>
                <a:spcPct val="114000"/>
              </a:lnSpc>
              <a:spcBef>
                <a:spcPts val="1186"/>
              </a:spcBef>
            </a:pPr>
            <a:r>
              <a:rPr lang="en-US"/>
              <a:t>Note any tendencies of the gauge or large differences between gauges.</a:t>
            </a:r>
          </a:p>
          <a:p>
            <a:pPr>
              <a:lnSpc>
                <a:spcPct val="114000"/>
              </a:lnSpc>
              <a:spcBef>
                <a:spcPts val="1186"/>
              </a:spcBef>
            </a:pPr>
            <a:endParaRPr lang="en-US"/>
          </a:p>
          <a:p>
            <a:pPr>
              <a:lnSpc>
                <a:spcPct val="114000"/>
              </a:lnSpc>
              <a:spcBef>
                <a:spcPts val="1186"/>
              </a:spcBef>
            </a:pPr>
            <a:r>
              <a:rPr lang="en-US"/>
              <a:t>Document any footprint tests completed on your daily worksheet, they may need to be analyzed at a later time.</a:t>
            </a:r>
          </a:p>
          <a:p>
            <a:endParaRPr lang="en-US"/>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148</a:t>
            </a:fld>
            <a:endParaRPr lang="en-US"/>
          </a:p>
        </p:txBody>
      </p:sp>
    </p:spTree>
    <p:extLst>
      <p:ext uri="{BB962C8B-B14F-4D97-AF65-F5344CB8AC3E}">
        <p14:creationId xmlns:p14="http://schemas.microsoft.com/office/powerpoint/2010/main" val="2531471922"/>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8250" defTabSz="903660">
              <a:spcBef>
                <a:spcPts val="1186"/>
              </a:spcBef>
              <a:buClr>
                <a:srgbClr val="EE0000"/>
              </a:buClr>
              <a:buSzPct val="68000"/>
              <a:defRPr/>
            </a:pPr>
            <a:r>
              <a:rPr lang="en-US" sz="1200">
                <a:solidFill>
                  <a:srgbClr val="253D92"/>
                </a:solidFill>
                <a:latin typeface="Arial"/>
              </a:rPr>
              <a:t>When performing density testing on a PWL project, the QV/Department has to recognize that PWL does NOT include the testing of Shoulders, Intersections, Turn Lanes, </a:t>
            </a:r>
            <a:r>
              <a:rPr lang="en-US" sz="1200" err="1">
                <a:solidFill>
                  <a:srgbClr val="253D92"/>
                </a:solidFill>
                <a:latin typeface="Arial"/>
              </a:rPr>
              <a:t>etc</a:t>
            </a:r>
            <a:r>
              <a:rPr lang="en-US" sz="1200">
                <a:solidFill>
                  <a:srgbClr val="253D92"/>
                </a:solidFill>
                <a:latin typeface="Arial"/>
              </a:rPr>
              <a:t>…</a:t>
            </a:r>
          </a:p>
          <a:p>
            <a:pPr marL="108250" defTabSz="903660">
              <a:spcBef>
                <a:spcPts val="1186"/>
              </a:spcBef>
              <a:buClr>
                <a:srgbClr val="EE0000"/>
              </a:buClr>
              <a:buSzPct val="68000"/>
              <a:defRPr/>
            </a:pPr>
            <a:endParaRPr lang="en-US" sz="1200">
              <a:solidFill>
                <a:srgbClr val="253D92"/>
              </a:solidFill>
              <a:latin typeface="Arial"/>
            </a:endParaRPr>
          </a:p>
          <a:p>
            <a:pPr marL="108250" defTabSz="903660">
              <a:spcBef>
                <a:spcPts val="1186"/>
              </a:spcBef>
              <a:buClr>
                <a:srgbClr val="EE0000"/>
              </a:buClr>
              <a:buSzPct val="68000"/>
              <a:defRPr/>
            </a:pPr>
            <a:r>
              <a:rPr lang="en-US" sz="1200">
                <a:solidFill>
                  <a:srgbClr val="253D92"/>
                </a:solidFill>
                <a:latin typeface="Arial"/>
              </a:rPr>
              <a:t>The testing procedure to be used while performing Shoulder and Appurtenance testing on a PWL Project will not differ from the mainline procedure. Which will include testing each location with 2 one-minute gauge reading oriented 180 degrees from one another in the same footprint, and a third reading if necessary.</a:t>
            </a:r>
          </a:p>
          <a:p>
            <a:pPr marL="108250" defTabSz="903660">
              <a:spcBef>
                <a:spcPts val="1186"/>
              </a:spcBef>
              <a:buClr>
                <a:srgbClr val="EE0000"/>
              </a:buClr>
              <a:buSzPct val="68000"/>
              <a:defRPr/>
            </a:pPr>
            <a:endParaRPr lang="en-US" sz="1200">
              <a:solidFill>
                <a:srgbClr val="253D92"/>
              </a:solidFill>
              <a:latin typeface="Arial"/>
            </a:endParaRPr>
          </a:p>
          <a:p>
            <a:pPr marL="108250" defTabSz="903660">
              <a:spcBef>
                <a:spcPts val="1186"/>
              </a:spcBef>
              <a:buClr>
                <a:srgbClr val="EE0000"/>
              </a:buClr>
              <a:buSzPct val="68000"/>
              <a:defRPr/>
            </a:pPr>
            <a:r>
              <a:rPr lang="en-US" sz="1200">
                <a:solidFill>
                  <a:srgbClr val="253D92"/>
                </a:solidFill>
                <a:latin typeface="Arial"/>
              </a:rPr>
              <a:t>The Department is responsible for testing all these areas to the full specification and the contractor will not be eligible to receive density incentive within these areas. </a:t>
            </a:r>
          </a:p>
          <a:p>
            <a:pPr marL="108250" defTabSz="903660">
              <a:spcBef>
                <a:spcPts val="1186"/>
              </a:spcBef>
              <a:buClr>
                <a:srgbClr val="EE0000"/>
              </a:buClr>
              <a:buSzPct val="68000"/>
              <a:defRPr/>
            </a:pPr>
            <a:endParaRPr lang="en-US" sz="1200">
              <a:solidFill>
                <a:srgbClr val="253D92"/>
              </a:solidFill>
              <a:latin typeface="Arial"/>
            </a:endParaRPr>
          </a:p>
          <a:p>
            <a:pPr marL="108250" defTabSz="903660">
              <a:spcBef>
                <a:spcPts val="1186"/>
              </a:spcBef>
              <a:buClr>
                <a:srgbClr val="EE0000"/>
              </a:buClr>
              <a:buSzPct val="68000"/>
              <a:defRPr/>
            </a:pPr>
            <a:r>
              <a:rPr lang="en-US" sz="1200">
                <a:solidFill>
                  <a:srgbClr val="253D92"/>
                </a:solidFill>
                <a:latin typeface="Arial"/>
              </a:rPr>
              <a:t>This differs from QMP projects because the contractor will be responsible for the testing of shoulders and appurtenances which means the QV will only be required to test 10% of these areas.</a:t>
            </a:r>
          </a:p>
          <a:p>
            <a:pPr marL="108250" defTabSz="903660">
              <a:spcBef>
                <a:spcPts val="1186"/>
              </a:spcBef>
              <a:buClr>
                <a:srgbClr val="EE0000"/>
              </a:buClr>
              <a:buSzPct val="68000"/>
              <a:defRPr/>
            </a:pPr>
            <a:endParaRPr lang="en-US" sz="1200">
              <a:solidFill>
                <a:srgbClr val="253D92"/>
              </a:solidFill>
              <a:latin typeface="Arial"/>
            </a:endParaRPr>
          </a:p>
          <a:p>
            <a:pPr marL="108250" defTabSz="903660">
              <a:spcBef>
                <a:spcPts val="1186"/>
              </a:spcBef>
              <a:buClr>
                <a:srgbClr val="EE0000"/>
              </a:buClr>
              <a:buSzPct val="68000"/>
              <a:defRPr/>
            </a:pPr>
            <a:endParaRPr lang="en-US" sz="1200">
              <a:solidFill>
                <a:srgbClr val="253D92"/>
              </a:solidFill>
              <a:latin typeface="Arial"/>
            </a:endParaRPr>
          </a:p>
          <a:p>
            <a:endParaRPr lang="en-US"/>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149</a:t>
            </a:fld>
            <a:endParaRPr lang="en-US"/>
          </a:p>
        </p:txBody>
      </p:sp>
    </p:spTree>
    <p:extLst>
      <p:ext uri="{BB962C8B-B14F-4D97-AF65-F5344CB8AC3E}">
        <p14:creationId xmlns:p14="http://schemas.microsoft.com/office/powerpoint/2010/main" val="36334291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The graph above if from </a:t>
            </a:r>
            <a:r>
              <a:rPr lang="en-US" err="1"/>
              <a:t>MultiCool</a:t>
            </a:r>
            <a:r>
              <a:rPr lang="en-US"/>
              <a:t> (an online/app resource for determining mix temperature). This graph represents that on a 40°F day, the wind speed and the thickness of the paved lift have profound effects on the amount of time available for compaction. On a windy day (20 mph), paving a thin lift (1.5 inches), only about 12 minutes is available before the mix cools to 175°F, whereas paving a 3-inch lift on a calm day will allow for more than 40 minutes to get density in the mat.</a:t>
            </a:r>
          </a:p>
          <a:p>
            <a:endParaRPr lang="en-US"/>
          </a:p>
          <a:p>
            <a:r>
              <a:rPr lang="en-US">
                <a:effectLst/>
              </a:rPr>
              <a:t>Access </a:t>
            </a:r>
            <a:r>
              <a:rPr lang="en-US" err="1">
                <a:effectLst/>
              </a:rPr>
              <a:t>MultiCool</a:t>
            </a:r>
            <a:r>
              <a:rPr lang="en-US">
                <a:effectLst/>
              </a:rPr>
              <a:t> for free:</a:t>
            </a:r>
          </a:p>
          <a:p>
            <a:r>
              <a:rPr lang="en-US">
                <a:effectLst/>
                <a:hlinkClick r:id="rId3" tooltip="MultiCool Online"/>
              </a:rPr>
              <a:t>Online</a:t>
            </a:r>
            <a:endParaRPr lang="en-US">
              <a:effectLst/>
            </a:endParaRPr>
          </a:p>
          <a:p>
            <a:r>
              <a:rPr lang="en-US">
                <a:effectLst/>
                <a:hlinkClick r:id="rId4" tooltip="MultiCool Mobile Web"/>
              </a:rPr>
              <a:t>Mobile Web</a:t>
            </a:r>
            <a:endParaRPr lang="en-US">
              <a:effectLst/>
            </a:endParaRPr>
          </a:p>
          <a:p>
            <a:r>
              <a:rPr lang="en-US">
                <a:effectLst/>
                <a:hlinkClick r:id="rId5" tooltip="MultiCool for Android"/>
              </a:rPr>
              <a:t>Android App</a:t>
            </a:r>
            <a:endParaRPr lang="en-US">
              <a:effectLst/>
            </a:endParaRPr>
          </a:p>
          <a:p>
            <a:r>
              <a:rPr lang="en-US">
                <a:effectLst/>
                <a:hlinkClick r:id="rId6" tooltip="MultiCool for Windows"/>
              </a:rPr>
              <a:t>Download for Windows</a:t>
            </a:r>
            <a:endParaRPr lang="en-US">
              <a:effectLst/>
            </a:endParaRPr>
          </a:p>
          <a:p>
            <a:endParaRPr lang="en-US"/>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15</a:t>
            </a:fld>
            <a:endParaRPr lang="en-US"/>
          </a:p>
        </p:txBody>
      </p:sp>
    </p:spTree>
    <p:extLst>
      <p:ext uri="{BB962C8B-B14F-4D97-AF65-F5344CB8AC3E}">
        <p14:creationId xmlns:p14="http://schemas.microsoft.com/office/powerpoint/2010/main" val="1775267551"/>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150</a:t>
            </a:fld>
            <a:endParaRPr lang="en-US"/>
          </a:p>
        </p:txBody>
      </p:sp>
    </p:spTree>
    <p:extLst>
      <p:ext uri="{BB962C8B-B14F-4D97-AF65-F5344CB8AC3E}">
        <p14:creationId xmlns:p14="http://schemas.microsoft.com/office/powerpoint/2010/main" val="2863726207"/>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151</a:t>
            </a:fld>
            <a:endParaRPr lang="en-US"/>
          </a:p>
        </p:txBody>
      </p:sp>
    </p:spTree>
    <p:extLst>
      <p:ext uri="{BB962C8B-B14F-4D97-AF65-F5344CB8AC3E}">
        <p14:creationId xmlns:p14="http://schemas.microsoft.com/office/powerpoint/2010/main" val="49595966"/>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152</a:t>
            </a:fld>
            <a:endParaRPr lang="en-US"/>
          </a:p>
        </p:txBody>
      </p:sp>
    </p:spTree>
    <p:extLst>
      <p:ext uri="{BB962C8B-B14F-4D97-AF65-F5344CB8AC3E}">
        <p14:creationId xmlns:p14="http://schemas.microsoft.com/office/powerpoint/2010/main" val="2868344599"/>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153</a:t>
            </a:fld>
            <a:endParaRPr lang="en-US"/>
          </a:p>
        </p:txBody>
      </p:sp>
    </p:spTree>
    <p:extLst>
      <p:ext uri="{BB962C8B-B14F-4D97-AF65-F5344CB8AC3E}">
        <p14:creationId xmlns:p14="http://schemas.microsoft.com/office/powerpoint/2010/main" val="3531612367"/>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154</a:t>
            </a:fld>
            <a:endParaRPr lang="en-US"/>
          </a:p>
        </p:txBody>
      </p:sp>
    </p:spTree>
    <p:extLst>
      <p:ext uri="{BB962C8B-B14F-4D97-AF65-F5344CB8AC3E}">
        <p14:creationId xmlns:p14="http://schemas.microsoft.com/office/powerpoint/2010/main" val="280158213"/>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155</a:t>
            </a:fld>
            <a:endParaRPr lang="en-US"/>
          </a:p>
        </p:txBody>
      </p:sp>
    </p:spTree>
    <p:extLst>
      <p:ext uri="{BB962C8B-B14F-4D97-AF65-F5344CB8AC3E}">
        <p14:creationId xmlns:p14="http://schemas.microsoft.com/office/powerpoint/2010/main" val="3857983435"/>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156</a:t>
            </a:fld>
            <a:endParaRPr lang="en-US"/>
          </a:p>
        </p:txBody>
      </p:sp>
    </p:spTree>
    <p:extLst>
      <p:ext uri="{BB962C8B-B14F-4D97-AF65-F5344CB8AC3E}">
        <p14:creationId xmlns:p14="http://schemas.microsoft.com/office/powerpoint/2010/main" val="3586152235"/>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Stone matrix asphalt (SMA) is a </a:t>
            </a:r>
            <a:r>
              <a:rPr lang="en-US" u="sng" dirty="0">
                <a:hlinkClick r:id="rId3"/>
              </a:rPr>
              <a:t>gap-graded</a:t>
            </a:r>
            <a:r>
              <a:rPr lang="en-US" dirty="0"/>
              <a:t> HMA (Figure 1) that is designed to maximize </a:t>
            </a:r>
            <a:r>
              <a:rPr lang="en-US" u="sng" dirty="0">
                <a:hlinkClick r:id="rId4"/>
              </a:rPr>
              <a:t>deformation (rutting) resistance</a:t>
            </a:r>
            <a:r>
              <a:rPr lang="en-US" dirty="0"/>
              <a:t> and </a:t>
            </a:r>
            <a:r>
              <a:rPr lang="en-US" u="sng" dirty="0">
                <a:hlinkClick r:id="rId5"/>
              </a:rPr>
              <a:t>durability</a:t>
            </a:r>
            <a:r>
              <a:rPr lang="en-US" dirty="0"/>
              <a:t> by using a structural basis of stone-on-stone contact (Figures 2-6). Because the aggregates are all in contact, rut resistance relies on aggregate properties rather than asphalt binder properties. Since aggregates do not deform as much as asphalt binder under load, this stone-on-stone contact greatly reduces rutting. SMA is generally more expensive than a typical dense-graded HMA (about 20 – 25 percent) because it requires more durable aggregates, higher asphalt content and, typically, a modified asphalt binder and fibers. In the right situations it should be cost-effective because of its increased rut resistance and improved durability. SMA, originally developed in Europe to resist rutting and </a:t>
            </a:r>
            <a:r>
              <a:rPr lang="en-US" u="sng" dirty="0">
                <a:hlinkClick r:id="rId6"/>
              </a:rPr>
              <a:t>studded tire wear</a:t>
            </a:r>
            <a:r>
              <a:rPr lang="en-US" dirty="0"/>
              <a:t>, has been used in the U.S. since about 1990 (NAPA, 1999</a:t>
            </a:r>
            <a:r>
              <a:rPr lang="en-US" u="sng" baseline="30000" dirty="0">
                <a:hlinkClick r:id="rId7"/>
              </a:rPr>
              <a:t>[1]</a:t>
            </a:r>
            <a:r>
              <a:rPr lang="en-US" dirty="0"/>
              <a:t>).</a:t>
            </a:r>
          </a:p>
          <a:p>
            <a:endParaRPr lang="en-US" dirty="0"/>
          </a:p>
          <a:p>
            <a:r>
              <a:rPr lang="en-US" dirty="0"/>
              <a:t>Because SMA mixes have a high asphalt binder content (on the order of 6 percent), as the mix sits in the HMA storage silos, transport trucks, and after it is placed, the asphalt binder has a tendency to drain off the aggregate and down to the bottom – a phenomenon known as “mix </a:t>
            </a:r>
            <a:r>
              <a:rPr lang="en-US" dirty="0" err="1"/>
              <a:t>draindown</a:t>
            </a:r>
            <a:r>
              <a:rPr lang="en-US" dirty="0"/>
              <a:t>”. Mix </a:t>
            </a:r>
            <a:r>
              <a:rPr lang="en-US" dirty="0" err="1"/>
              <a:t>draindown</a:t>
            </a:r>
            <a:r>
              <a:rPr lang="en-US" dirty="0"/>
              <a:t> is combated by adding cellulose fibers to keep the asphalt binder in place. Cellulose fibers are typically shredded newspapers and magazines. A laboratory test is run during mix design to ensure the mix is not subject to excessive </a:t>
            </a:r>
            <a:r>
              <a:rPr lang="en-US" dirty="0" err="1"/>
              <a:t>draindown</a:t>
            </a:r>
            <a:r>
              <a:rPr lang="en-US" dirty="0"/>
              <a:t>.</a:t>
            </a:r>
          </a:p>
          <a:p>
            <a:endParaRPr lang="en-US" dirty="0"/>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157</a:t>
            </a:fld>
            <a:endParaRPr lang="en-US"/>
          </a:p>
        </p:txBody>
      </p:sp>
    </p:spTree>
    <p:extLst>
      <p:ext uri="{BB962C8B-B14F-4D97-AF65-F5344CB8AC3E}">
        <p14:creationId xmlns:p14="http://schemas.microsoft.com/office/powerpoint/2010/main" val="3787621220"/>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158</a:t>
            </a:fld>
            <a:endParaRPr lang="en-US"/>
          </a:p>
        </p:txBody>
      </p:sp>
    </p:spTree>
    <p:extLst>
      <p:ext uri="{BB962C8B-B14F-4D97-AF65-F5344CB8AC3E}">
        <p14:creationId xmlns:p14="http://schemas.microsoft.com/office/powerpoint/2010/main" val="3836178917"/>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159</a:t>
            </a:fld>
            <a:endParaRPr lang="en-US"/>
          </a:p>
        </p:txBody>
      </p:sp>
    </p:spTree>
    <p:extLst>
      <p:ext uri="{BB962C8B-B14F-4D97-AF65-F5344CB8AC3E}">
        <p14:creationId xmlns:p14="http://schemas.microsoft.com/office/powerpoint/2010/main" val="27987895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***Can also be checked using the yield check formula over hour time frame.*** to get the RATE</a:t>
            </a:r>
          </a:p>
          <a:p>
            <a:r>
              <a:rPr lang="en-US"/>
              <a:t>CMM Yield Formula.</a:t>
            </a:r>
          </a:p>
          <a:p>
            <a:endParaRPr lang="en-US"/>
          </a:p>
          <a:p>
            <a:endParaRPr lang="en-US"/>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16</a:t>
            </a:fld>
            <a:endParaRPr lang="en-US"/>
          </a:p>
        </p:txBody>
      </p:sp>
    </p:spTree>
    <p:extLst>
      <p:ext uri="{BB962C8B-B14F-4D97-AF65-F5344CB8AC3E}">
        <p14:creationId xmlns:p14="http://schemas.microsoft.com/office/powerpoint/2010/main" val="2926253631"/>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160</a:t>
            </a:fld>
            <a:endParaRPr lang="en-US"/>
          </a:p>
        </p:txBody>
      </p:sp>
    </p:spTree>
    <p:extLst>
      <p:ext uri="{BB962C8B-B14F-4D97-AF65-F5344CB8AC3E}">
        <p14:creationId xmlns:p14="http://schemas.microsoft.com/office/powerpoint/2010/main" val="1225806240"/>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STSP 460-030 Updated 20170915</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161</a:t>
            </a:fld>
            <a:endParaRPr lang="en-US"/>
          </a:p>
        </p:txBody>
      </p:sp>
    </p:spTree>
    <p:extLst>
      <p:ext uri="{BB962C8B-B14F-4D97-AF65-F5344CB8AC3E}">
        <p14:creationId xmlns:p14="http://schemas.microsoft.com/office/powerpoint/2010/main" val="3413869539"/>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162</a:t>
            </a:fld>
            <a:endParaRPr lang="en-US"/>
          </a:p>
        </p:txBody>
      </p:sp>
    </p:spTree>
    <p:extLst>
      <p:ext uri="{BB962C8B-B14F-4D97-AF65-F5344CB8AC3E}">
        <p14:creationId xmlns:p14="http://schemas.microsoft.com/office/powerpoint/2010/main" val="2564784393"/>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163</a:t>
            </a:fld>
            <a:endParaRPr lang="en-US"/>
          </a:p>
        </p:txBody>
      </p:sp>
    </p:spTree>
    <p:extLst>
      <p:ext uri="{BB962C8B-B14F-4D97-AF65-F5344CB8AC3E}">
        <p14:creationId xmlns:p14="http://schemas.microsoft.com/office/powerpoint/2010/main" val="909088330"/>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164</a:t>
            </a:fld>
            <a:endParaRPr lang="en-US"/>
          </a:p>
        </p:txBody>
      </p:sp>
    </p:spTree>
    <p:extLst>
      <p:ext uri="{BB962C8B-B14F-4D97-AF65-F5344CB8AC3E}">
        <p14:creationId xmlns:p14="http://schemas.microsoft.com/office/powerpoint/2010/main" val="1451031334"/>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165</a:t>
            </a:fld>
            <a:endParaRPr lang="en-US"/>
          </a:p>
        </p:txBody>
      </p:sp>
    </p:spTree>
    <p:extLst>
      <p:ext uri="{BB962C8B-B14F-4D97-AF65-F5344CB8AC3E}">
        <p14:creationId xmlns:p14="http://schemas.microsoft.com/office/powerpoint/2010/main" val="578851701"/>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3688F50-7C5E-4630-BBD8-8950DF35ABB8}" type="slidenum">
              <a:rPr lang="en-US" smtClean="0"/>
              <a:t>166</a:t>
            </a:fld>
            <a:endParaRPr lang="en-US"/>
          </a:p>
        </p:txBody>
      </p:sp>
      <p:sp>
        <p:nvSpPr>
          <p:cNvPr id="5" name="Header Placeholder 4"/>
          <p:cNvSpPr>
            <a:spLocks noGrp="1"/>
          </p:cNvSpPr>
          <p:nvPr>
            <p:ph type="hdr" sz="quarter" idx="11"/>
          </p:nvPr>
        </p:nvSpPr>
        <p:spPr/>
        <p:txBody>
          <a:bodyPr/>
          <a:lstStyle/>
          <a:p>
            <a:r>
              <a:rPr lang="en-US"/>
              <a:t>Presentation Title</a:t>
            </a:r>
          </a:p>
        </p:txBody>
      </p:sp>
      <p:sp>
        <p:nvSpPr>
          <p:cNvPr id="6" name="Footer Placeholder 5"/>
          <p:cNvSpPr>
            <a:spLocks noGrp="1"/>
          </p:cNvSpPr>
          <p:nvPr>
            <p:ph type="ftr" sz="quarter" idx="12"/>
          </p:nvPr>
        </p:nvSpPr>
        <p:spPr/>
        <p:txBody>
          <a:bodyPr/>
          <a:lstStyle/>
          <a:p>
            <a:r>
              <a:rPr lang="en-US"/>
              <a:t>Wisconsin Department of Transportation</a:t>
            </a:r>
          </a:p>
        </p:txBody>
      </p:sp>
    </p:spTree>
    <p:extLst>
      <p:ext uri="{BB962C8B-B14F-4D97-AF65-F5344CB8AC3E}">
        <p14:creationId xmlns:p14="http://schemas.microsoft.com/office/powerpoint/2010/main" val="1252621142"/>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167</a:t>
            </a:fld>
            <a:endParaRPr lang="en-US"/>
          </a:p>
        </p:txBody>
      </p:sp>
    </p:spTree>
    <p:extLst>
      <p:ext uri="{BB962C8B-B14F-4D97-AF65-F5344CB8AC3E}">
        <p14:creationId xmlns:p14="http://schemas.microsoft.com/office/powerpoint/2010/main" val="2356096658"/>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168</a:t>
            </a:fld>
            <a:endParaRPr lang="en-US"/>
          </a:p>
        </p:txBody>
      </p:sp>
    </p:spTree>
    <p:extLst>
      <p:ext uri="{BB962C8B-B14F-4D97-AF65-F5344CB8AC3E}">
        <p14:creationId xmlns:p14="http://schemas.microsoft.com/office/powerpoint/2010/main" val="1265821083"/>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169</a:t>
            </a:fld>
            <a:endParaRPr lang="en-US"/>
          </a:p>
        </p:txBody>
      </p:sp>
    </p:spTree>
    <p:extLst>
      <p:ext uri="{BB962C8B-B14F-4D97-AF65-F5344CB8AC3E}">
        <p14:creationId xmlns:p14="http://schemas.microsoft.com/office/powerpoint/2010/main" val="40727310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17</a:t>
            </a:fld>
            <a:endParaRPr lang="en-US"/>
          </a:p>
        </p:txBody>
      </p:sp>
    </p:spTree>
    <p:extLst>
      <p:ext uri="{BB962C8B-B14F-4D97-AF65-F5344CB8AC3E}">
        <p14:creationId xmlns:p14="http://schemas.microsoft.com/office/powerpoint/2010/main" val="3546678051"/>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170</a:t>
            </a:fld>
            <a:endParaRPr lang="en-US"/>
          </a:p>
        </p:txBody>
      </p:sp>
    </p:spTree>
    <p:extLst>
      <p:ext uri="{BB962C8B-B14F-4D97-AF65-F5344CB8AC3E}">
        <p14:creationId xmlns:p14="http://schemas.microsoft.com/office/powerpoint/2010/main" val="1678189966"/>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171</a:t>
            </a:fld>
            <a:endParaRPr lang="en-US"/>
          </a:p>
        </p:txBody>
      </p:sp>
    </p:spTree>
    <p:extLst>
      <p:ext uri="{BB962C8B-B14F-4D97-AF65-F5344CB8AC3E}">
        <p14:creationId xmlns:p14="http://schemas.microsoft.com/office/powerpoint/2010/main" val="2821768490"/>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172</a:t>
            </a:fld>
            <a:endParaRPr lang="en-US"/>
          </a:p>
        </p:txBody>
      </p:sp>
    </p:spTree>
    <p:extLst>
      <p:ext uri="{BB962C8B-B14F-4D97-AF65-F5344CB8AC3E}">
        <p14:creationId xmlns:p14="http://schemas.microsoft.com/office/powerpoint/2010/main" val="3313867853"/>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173</a:t>
            </a:fld>
            <a:endParaRPr lang="en-US"/>
          </a:p>
        </p:txBody>
      </p:sp>
    </p:spTree>
    <p:extLst>
      <p:ext uri="{BB962C8B-B14F-4D97-AF65-F5344CB8AC3E}">
        <p14:creationId xmlns:p14="http://schemas.microsoft.com/office/powerpoint/2010/main" val="906590113"/>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174</a:t>
            </a:fld>
            <a:endParaRPr lang="en-US"/>
          </a:p>
        </p:txBody>
      </p:sp>
    </p:spTree>
    <p:extLst>
      <p:ext uri="{BB962C8B-B14F-4D97-AF65-F5344CB8AC3E}">
        <p14:creationId xmlns:p14="http://schemas.microsoft.com/office/powerpoint/2010/main" val="4262805683"/>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what exactly is CIR.  How many of you have heard of CIR?  CIR stands for cold in placed recycling.  It consists of:</a:t>
            </a:r>
          </a:p>
          <a:p>
            <a:endParaRPr lang="en-US"/>
          </a:p>
          <a:p>
            <a:pPr marL="677746" lvl="1" indent="-338873">
              <a:buFont typeface="+mj-lt"/>
              <a:buAutoNum type="arabicPeriod"/>
            </a:pPr>
            <a:r>
              <a:rPr lang="en-US" sz="2100">
                <a:solidFill>
                  <a:prstClr val="black"/>
                </a:solidFill>
              </a:rPr>
              <a:t>Milling the existing pavement 3” to 4” deep</a:t>
            </a:r>
          </a:p>
          <a:p>
            <a:pPr marL="677746" lvl="1" indent="-338873">
              <a:buFont typeface="+mj-lt"/>
              <a:buAutoNum type="arabicPeriod"/>
            </a:pPr>
            <a:endParaRPr lang="en-US" sz="600">
              <a:solidFill>
                <a:prstClr val="black"/>
              </a:solidFill>
            </a:endParaRPr>
          </a:p>
          <a:p>
            <a:pPr marL="677746" lvl="1" indent="-338873">
              <a:buFont typeface="+mj-lt"/>
              <a:buAutoNum type="arabicPeriod"/>
            </a:pPr>
            <a:r>
              <a:rPr lang="en-US" sz="2100">
                <a:solidFill>
                  <a:prstClr val="black"/>
                </a:solidFill>
              </a:rPr>
              <a:t>Crushing the reclaimed asphalt milling and then sizing the material using a sieve machine</a:t>
            </a:r>
          </a:p>
          <a:p>
            <a:pPr marL="677746" lvl="1" indent="-338873">
              <a:buFont typeface="+mj-lt"/>
              <a:buAutoNum type="arabicPeriod"/>
            </a:pPr>
            <a:endParaRPr lang="en-US" sz="600">
              <a:solidFill>
                <a:prstClr val="black"/>
              </a:solidFill>
            </a:endParaRPr>
          </a:p>
          <a:p>
            <a:pPr marL="677746" lvl="1" indent="-338873">
              <a:buFont typeface="+mj-lt"/>
              <a:buAutoNum type="arabicPeriod"/>
            </a:pPr>
            <a:r>
              <a:rPr lang="en-US" sz="2100">
                <a:solidFill>
                  <a:prstClr val="black"/>
                </a:solidFill>
              </a:rPr>
              <a:t>Then based on the job mix formula or design formula, you have water and oil added to the mixture at certain percentages</a:t>
            </a:r>
          </a:p>
          <a:p>
            <a:pPr marL="677746" lvl="1" indent="-338873">
              <a:buFont typeface="+mj-lt"/>
              <a:buAutoNum type="arabicPeriod"/>
            </a:pPr>
            <a:endParaRPr lang="en-US" sz="600">
              <a:solidFill>
                <a:prstClr val="black"/>
              </a:solidFill>
            </a:endParaRPr>
          </a:p>
          <a:p>
            <a:pPr marL="677746" lvl="1" indent="-338873">
              <a:buFont typeface="+mj-lt"/>
              <a:buAutoNum type="arabicPeriod"/>
            </a:pPr>
            <a:r>
              <a:rPr lang="en-US" sz="2100">
                <a:solidFill>
                  <a:prstClr val="black"/>
                </a:solidFill>
              </a:rPr>
              <a:t>Then finally you take this recycled asphalt and you immediately repave it</a:t>
            </a:r>
          </a:p>
          <a:p>
            <a:endParaRPr lang="en-US"/>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175</a:t>
            </a:fld>
            <a:endParaRPr lang="en-US"/>
          </a:p>
        </p:txBody>
      </p:sp>
    </p:spTree>
    <p:extLst>
      <p:ext uri="{BB962C8B-B14F-4D97-AF65-F5344CB8AC3E}">
        <p14:creationId xmlns:p14="http://schemas.microsoft.com/office/powerpoint/2010/main" val="945406718"/>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Here are the typical pieces of equipment that you will see in a CIR paving train all though as we will talk about in the following slides these machines can come in various forms or orders or some of these pieces of equipment can be combined.</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176</a:t>
            </a:fld>
            <a:endParaRPr lang="en-US"/>
          </a:p>
        </p:txBody>
      </p:sp>
    </p:spTree>
    <p:extLst>
      <p:ext uri="{BB962C8B-B14F-4D97-AF65-F5344CB8AC3E}">
        <p14:creationId xmlns:p14="http://schemas.microsoft.com/office/powerpoint/2010/main" val="1263713146"/>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Here is the paver with the pickup machine.  Watch that you are not getting segregation in the asphalt mat that could be possibly be do to the pickup machine not picking up all the material.</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177</a:t>
            </a:fld>
            <a:endParaRPr lang="en-US"/>
          </a:p>
        </p:txBody>
      </p:sp>
    </p:spTree>
    <p:extLst>
      <p:ext uri="{BB962C8B-B14F-4D97-AF65-F5344CB8AC3E}">
        <p14:creationId xmlns:p14="http://schemas.microsoft.com/office/powerpoint/2010/main" val="3094223892"/>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is one CIR train that we have seen in the state.  There are currently two types of operations we have seen and the first is as shown here in this order.  The video will show this paving train.</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178</a:t>
            </a:fld>
            <a:endParaRPr lang="en-US"/>
          </a:p>
        </p:txBody>
      </p:sp>
    </p:spTree>
    <p:extLst>
      <p:ext uri="{BB962C8B-B14F-4D97-AF65-F5344CB8AC3E}">
        <p14:creationId xmlns:p14="http://schemas.microsoft.com/office/powerpoint/2010/main" val="2575263653"/>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is the other paving train we have seen.  This can be seen visually in this second video also.</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179</a:t>
            </a:fld>
            <a:endParaRPr lang="en-US"/>
          </a:p>
        </p:txBody>
      </p:sp>
    </p:spTree>
    <p:extLst>
      <p:ext uri="{BB962C8B-B14F-4D97-AF65-F5344CB8AC3E}">
        <p14:creationId xmlns:p14="http://schemas.microsoft.com/office/powerpoint/2010/main" val="35148124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18</a:t>
            </a:fld>
            <a:endParaRPr lang="en-US"/>
          </a:p>
        </p:txBody>
      </p:sp>
    </p:spTree>
    <p:extLst>
      <p:ext uri="{BB962C8B-B14F-4D97-AF65-F5344CB8AC3E}">
        <p14:creationId xmlns:p14="http://schemas.microsoft.com/office/powerpoint/2010/main" val="2184384387"/>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3660">
              <a:defRPr/>
            </a:pPr>
            <a:r>
              <a:rPr lang="en-US"/>
              <a:t>If minimal thickness for milling, watch if milling into base </a:t>
            </a:r>
            <a:r>
              <a:rPr lang="en-US" err="1"/>
              <a:t>agg</a:t>
            </a:r>
            <a:endParaRPr lang="en-US"/>
          </a:p>
          <a:p>
            <a:pPr defTabSz="903660">
              <a:defRPr/>
            </a:pPr>
            <a:endParaRPr lang="en-US"/>
          </a:p>
          <a:p>
            <a:pPr defTabSz="903660">
              <a:defRPr/>
            </a:pPr>
            <a:r>
              <a:rPr lang="en-US"/>
              <a:t>Also know the min and max range tolerances for the stabilizing agent and water in the JMF</a:t>
            </a:r>
          </a:p>
          <a:p>
            <a:pPr defTabSz="903660">
              <a:defRPr/>
            </a:pPr>
            <a:endParaRPr lang="en-US"/>
          </a:p>
          <a:p>
            <a:pPr defTabSz="903660">
              <a:defRPr/>
            </a:pPr>
            <a:r>
              <a:rPr lang="en-US"/>
              <a:t>Contractor will adjust agent and water daily based on weather and conditions of the milled material</a:t>
            </a:r>
          </a:p>
          <a:p>
            <a:pPr defTabSz="903660">
              <a:defRPr/>
            </a:pPr>
            <a:endParaRPr lang="en-US"/>
          </a:p>
          <a:p>
            <a:pPr marL="360837" indent="-252586" defTabSz="903660">
              <a:spcBef>
                <a:spcPts val="593"/>
              </a:spcBef>
              <a:buClr>
                <a:srgbClr val="EE0000"/>
              </a:buClr>
              <a:buSzPct val="68000"/>
              <a:buFont typeface="Wingdings 3" pitchFamily="18" charset="2"/>
              <a:buChar char=""/>
              <a:defRPr/>
            </a:pPr>
            <a:r>
              <a:rPr lang="en-US" sz="2400">
                <a:solidFill>
                  <a:srgbClr val="253D92"/>
                </a:solidFill>
                <a:latin typeface="Arial"/>
              </a:rPr>
              <a:t>Measure mill depths every few hundred feet</a:t>
            </a:r>
          </a:p>
          <a:p>
            <a:pPr marL="613423" lvl="1" indent="-225915" defTabSz="903660">
              <a:spcBef>
                <a:spcPts val="593"/>
              </a:spcBef>
              <a:buClr>
                <a:srgbClr val="EE0000"/>
              </a:buClr>
              <a:buFont typeface="Wingdings" pitchFamily="2" charset="2"/>
              <a:buChar char="§"/>
              <a:defRPr/>
            </a:pPr>
            <a:r>
              <a:rPr lang="en-US" sz="2000">
                <a:solidFill>
                  <a:srgbClr val="253D92"/>
                </a:solidFill>
                <a:latin typeface="Arial"/>
              </a:rPr>
              <a:t>Watch if milling into base aggregate</a:t>
            </a:r>
          </a:p>
          <a:p>
            <a:pPr marL="360837" indent="-252586" defTabSz="903660">
              <a:spcBef>
                <a:spcPts val="593"/>
              </a:spcBef>
              <a:buClr>
                <a:srgbClr val="EE0000"/>
              </a:buClr>
              <a:buSzPct val="68000"/>
              <a:buFont typeface="Wingdings 3" pitchFamily="18" charset="2"/>
              <a:buChar char=""/>
              <a:defRPr/>
            </a:pPr>
            <a:r>
              <a:rPr lang="en-US" sz="2400">
                <a:solidFill>
                  <a:srgbClr val="253D92"/>
                </a:solidFill>
                <a:latin typeface="Arial"/>
              </a:rPr>
              <a:t>Know mix design % for asphalt stabilizing agent and water</a:t>
            </a:r>
          </a:p>
          <a:p>
            <a:pPr marL="613423" lvl="1" indent="-225915" defTabSz="903660">
              <a:spcBef>
                <a:spcPts val="593"/>
              </a:spcBef>
              <a:buClr>
                <a:srgbClr val="EE0000"/>
              </a:buClr>
              <a:buFont typeface="Wingdings" pitchFamily="2" charset="2"/>
              <a:buChar char="§"/>
              <a:defRPr/>
            </a:pPr>
            <a:r>
              <a:rPr lang="en-US" sz="2000">
                <a:solidFill>
                  <a:srgbClr val="253D92"/>
                </a:solidFill>
                <a:latin typeface="Arial"/>
              </a:rPr>
              <a:t>Mix design to be around 2% </a:t>
            </a:r>
          </a:p>
          <a:p>
            <a:pPr marL="613423" lvl="1" indent="-225915" defTabSz="903660">
              <a:spcBef>
                <a:spcPts val="593"/>
              </a:spcBef>
              <a:buClr>
                <a:srgbClr val="EE0000"/>
              </a:buClr>
              <a:buFont typeface="Wingdings" pitchFamily="2" charset="2"/>
              <a:buChar char="§"/>
              <a:defRPr/>
            </a:pPr>
            <a:r>
              <a:rPr lang="en-US" sz="2000">
                <a:solidFill>
                  <a:srgbClr val="253D92"/>
                </a:solidFill>
                <a:latin typeface="Arial"/>
              </a:rPr>
              <a:t>Min to be around 1.5%</a:t>
            </a:r>
          </a:p>
          <a:p>
            <a:pPr marL="613423" lvl="1" indent="-225915" defTabSz="903660">
              <a:spcBef>
                <a:spcPts val="593"/>
              </a:spcBef>
              <a:buClr>
                <a:srgbClr val="EE0000"/>
              </a:buClr>
              <a:buFont typeface="Wingdings" pitchFamily="2" charset="2"/>
              <a:buChar char="§"/>
              <a:defRPr/>
            </a:pPr>
            <a:r>
              <a:rPr lang="en-US" sz="2000">
                <a:solidFill>
                  <a:srgbClr val="253D92"/>
                </a:solidFill>
                <a:latin typeface="Arial"/>
              </a:rPr>
              <a:t>Keep track of when </a:t>
            </a:r>
            <a:r>
              <a:rPr lang="en-US" sz="2000" err="1">
                <a:solidFill>
                  <a:srgbClr val="253D92"/>
                </a:solidFill>
                <a:latin typeface="Arial"/>
              </a:rPr>
              <a:t>percents</a:t>
            </a:r>
            <a:r>
              <a:rPr lang="en-US" sz="2000">
                <a:solidFill>
                  <a:srgbClr val="253D92"/>
                </a:solidFill>
                <a:latin typeface="Arial"/>
              </a:rPr>
              <a:t> are changed</a:t>
            </a:r>
          </a:p>
          <a:p>
            <a:pPr marL="360837" indent="-252586" defTabSz="903660">
              <a:spcBef>
                <a:spcPts val="593"/>
              </a:spcBef>
              <a:buClr>
                <a:srgbClr val="EE0000"/>
              </a:buClr>
              <a:buSzPct val="68000"/>
              <a:buFont typeface="Wingdings 3" pitchFamily="18" charset="2"/>
              <a:buChar char=""/>
              <a:defRPr/>
            </a:pPr>
            <a:r>
              <a:rPr lang="en-US" sz="2400">
                <a:solidFill>
                  <a:srgbClr val="253D92"/>
                </a:solidFill>
                <a:latin typeface="Arial"/>
              </a:rPr>
              <a:t>Visually inspect the mix coming out of pug mill frequently</a:t>
            </a:r>
          </a:p>
          <a:p>
            <a:endParaRPr lang="en-US"/>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180</a:t>
            </a:fld>
            <a:endParaRPr lang="en-US"/>
          </a:p>
        </p:txBody>
      </p:sp>
    </p:spTree>
    <p:extLst>
      <p:ext uri="{BB962C8B-B14F-4D97-AF65-F5344CB8AC3E}">
        <p14:creationId xmlns:p14="http://schemas.microsoft.com/office/powerpoint/2010/main" val="3668230903"/>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Watch for segregation of the mat cause there are a lot of moving parts with the milling, crushing, pug mill, and paving direct hopper or pick up machine option that segregation could happen.  Talk to foreman about fixing if you see segregation.</a:t>
            </a:r>
          </a:p>
          <a:p>
            <a:endParaRPr lang="en-US"/>
          </a:p>
          <a:p>
            <a:r>
              <a:rPr lang="en-US"/>
              <a:t>CIR mat will be overlay so it is sort of like a glorified base so some small chunks are ok but if there are any large rocks that could form point loads those should then be removed</a:t>
            </a:r>
          </a:p>
          <a:p>
            <a:endParaRPr lang="en-US"/>
          </a:p>
          <a:p>
            <a:r>
              <a:rPr lang="en-US"/>
              <a:t>Make sure you document the rolling pattern and see if the rolling pattern seems to be working to achieve good density and a good looking mat with out defects.</a:t>
            </a:r>
          </a:p>
          <a:p>
            <a:endParaRPr lang="en-US"/>
          </a:p>
          <a:p>
            <a:pPr defTabSz="903660">
              <a:defRPr/>
            </a:pPr>
            <a:r>
              <a:rPr lang="en-US"/>
              <a:t>Minimal slope correction can be done with the CIR operation it is difficult to adjust milling auger head slope to correct the slope and have the paver pave a smooth ride with changing slope.  Advise slope correction to be done with wedge layer of HMA before paving surface layer of HMA. CIR operation works best with consistent depth milling and paving. </a:t>
            </a:r>
          </a:p>
          <a:p>
            <a:endParaRPr lang="en-US"/>
          </a:p>
          <a:p>
            <a:r>
              <a:rPr lang="en-US"/>
              <a:t>Make sure you check the mat depth and the cross slopes just like with hot mix paving.  Ideally there is very little fluff in the CIR process so whatever depth you are milling the mat thickness will only be around slightly thicker</a:t>
            </a:r>
          </a:p>
          <a:p>
            <a:endParaRPr lang="en-US"/>
          </a:p>
          <a:p>
            <a:pPr defTabSz="903660">
              <a:defRPr/>
            </a:pPr>
            <a:r>
              <a:rPr lang="en-US"/>
              <a:t>Inspect the mat behind the paving train to make sure traffic is not causing pot holes, blow outs, or pick up of the mat</a:t>
            </a:r>
          </a:p>
          <a:p>
            <a:pPr defTabSz="903660">
              <a:defRPr/>
            </a:pPr>
            <a:endParaRPr lang="en-US"/>
          </a:p>
          <a:p>
            <a:pPr defTabSz="903660">
              <a:defRPr/>
            </a:pPr>
            <a:r>
              <a:rPr lang="en-US"/>
              <a:t>Just an </a:t>
            </a:r>
            <a:r>
              <a:rPr lang="en-US" err="1"/>
              <a:t>fyi</a:t>
            </a:r>
            <a:r>
              <a:rPr lang="en-US"/>
              <a:t> that CIR is measured by the SY and not tonnage so if you have a CIR job make sure you are measuring it.</a:t>
            </a:r>
          </a:p>
          <a:p>
            <a:endParaRPr lang="en-US"/>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181</a:t>
            </a:fld>
            <a:endParaRPr lang="en-US"/>
          </a:p>
        </p:txBody>
      </p:sp>
    </p:spTree>
    <p:extLst>
      <p:ext uri="{BB962C8B-B14F-4D97-AF65-F5344CB8AC3E}">
        <p14:creationId xmlns:p14="http://schemas.microsoft.com/office/powerpoint/2010/main" val="2825035721"/>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endParaRPr lang="en-US" b="0"/>
          </a:p>
          <a:p>
            <a:pPr lvl="2"/>
            <a:r>
              <a:rPr lang="en-US" b="1"/>
              <a:t>Quality Control (QC) Testing</a:t>
            </a:r>
          </a:p>
          <a:p>
            <a:r>
              <a:rPr lang="en-US" sz="800"/>
              <a:t>(1)    </a:t>
            </a:r>
            <a:r>
              <a:rPr lang="en-US"/>
              <a:t>Roadway production lots will be defined as 4000 lane feet. Each roadway production lot will consist of two- 2000 lane feet sublots.</a:t>
            </a:r>
          </a:p>
          <a:p>
            <a:r>
              <a:rPr lang="en-US"/>
              <a:t> </a:t>
            </a:r>
          </a:p>
          <a:p>
            <a:r>
              <a:rPr lang="en-US" sz="800"/>
              <a:t>(2)    </a:t>
            </a:r>
            <a:r>
              <a:rPr lang="en-US"/>
              <a:t>Roadway samples shall be taken at a minimum frequency of 1 per lot of production.</a:t>
            </a:r>
          </a:p>
          <a:p>
            <a:r>
              <a:rPr lang="en-US"/>
              <a:t> </a:t>
            </a:r>
          </a:p>
          <a:p>
            <a:r>
              <a:rPr lang="en-US" sz="800"/>
              <a:t>(3)    </a:t>
            </a:r>
            <a:r>
              <a:rPr lang="en-US"/>
              <a:t>Samples shall be taken representative of the full recycled depth, immediately prior to application of the stabilizing agent.</a:t>
            </a:r>
          </a:p>
          <a:p>
            <a:r>
              <a:rPr lang="en-US"/>
              <a:t> </a:t>
            </a:r>
            <a:endParaRPr lang="en-US" sz="1100"/>
          </a:p>
          <a:p>
            <a:r>
              <a:rPr lang="en-US" sz="800"/>
              <a:t>(4)    </a:t>
            </a:r>
            <a:r>
              <a:rPr lang="en-US"/>
              <a:t>For each roadway sample report the gradation of material, determined in accordance with AASTHO T27, for the Number 4 (4.75mm) sieve and larger.</a:t>
            </a:r>
          </a:p>
          <a:p>
            <a:r>
              <a:rPr lang="en-US"/>
              <a:t> </a:t>
            </a:r>
            <a:endParaRPr lang="en-US" sz="1100"/>
          </a:p>
          <a:p>
            <a:r>
              <a:rPr lang="en-US" sz="800"/>
              <a:t>(5)    </a:t>
            </a:r>
            <a:r>
              <a:rPr lang="en-US"/>
              <a:t>Report stabilizing agent foaming properties, if applicable, (i.e. half-life and expansion ratio) at a minimum frequency of 1 per lot of production.</a:t>
            </a:r>
          </a:p>
          <a:p>
            <a:r>
              <a:rPr lang="en-US"/>
              <a:t> </a:t>
            </a:r>
            <a:endParaRPr lang="en-US" sz="1100"/>
          </a:p>
          <a:p>
            <a:r>
              <a:rPr lang="en-US" sz="800"/>
              <a:t>(6)    </a:t>
            </a:r>
            <a:r>
              <a:rPr lang="en-US"/>
              <a:t>Conduct and report density testing at a minimum frequency of 3 random tests per sublot.</a:t>
            </a:r>
          </a:p>
          <a:p>
            <a:endParaRPr lang="en-US"/>
          </a:p>
          <a:p>
            <a:r>
              <a:rPr lang="en-US"/>
              <a:t>(7)    Conduct and report mill depth checks at a minimum frequency of 1 per sublot.</a:t>
            </a:r>
          </a:p>
          <a:p>
            <a:r>
              <a:rPr lang="en-US"/>
              <a:t> </a:t>
            </a:r>
          </a:p>
          <a:p>
            <a:r>
              <a:rPr lang="en-US"/>
              <a:t>(8)   Report stabilizing agent temperature and application rate at a minimum frequency of 1 per sublot.</a:t>
            </a:r>
          </a:p>
          <a:p>
            <a:r>
              <a:rPr lang="en-US"/>
              <a:t> </a:t>
            </a:r>
          </a:p>
          <a:p>
            <a:r>
              <a:rPr lang="en-US"/>
              <a:t>(9) The contactor shall provide a Daily Inspection Report to the engineer summarizing the: daily beginning and ending stations, applicable mix design, sublot test (mill depth check, density test, stabilizing agent temperature and application rate) locations and values, lot roadway sample locations, and any adjustments to the application rate of the stabilizing agent or water.</a:t>
            </a:r>
          </a:p>
          <a:p>
            <a:r>
              <a:rPr lang="en-US"/>
              <a:t> </a:t>
            </a:r>
          </a:p>
          <a:p>
            <a:r>
              <a:rPr lang="en-US"/>
              <a:t>(10) If at any time during production, stabilizing agent adjustments for mixing and placement exceed the allowable limits defined in B.3.(6) or reduce the stabilizing agent application rate below the 1.5% mix design minimum specified in Table B.3, based on a single test or meter adjustment, from the Job Mix Formula (JMF) value, re- evaluation of the entire process must be completed and approved by the engineer before production can resume.</a:t>
            </a:r>
          </a:p>
          <a:p>
            <a:endParaRPr lang="en-US"/>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182</a:t>
            </a:fld>
            <a:endParaRPr lang="en-US"/>
          </a:p>
        </p:txBody>
      </p:sp>
    </p:spTree>
    <p:extLst>
      <p:ext uri="{BB962C8B-B14F-4D97-AF65-F5344CB8AC3E}">
        <p14:creationId xmlns:p14="http://schemas.microsoft.com/office/powerpoint/2010/main" val="1910526307"/>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pictures shows the CIR mat and how much more porous and coarse it is then a standard HMA mat.  </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183</a:t>
            </a:fld>
            <a:endParaRPr lang="en-US"/>
          </a:p>
        </p:txBody>
      </p:sp>
    </p:spTree>
    <p:extLst>
      <p:ext uri="{BB962C8B-B14F-4D97-AF65-F5344CB8AC3E}">
        <p14:creationId xmlns:p14="http://schemas.microsoft.com/office/powerpoint/2010/main" val="3776885265"/>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3660">
              <a:defRPr/>
            </a:pPr>
            <a:endParaRPr lang="en-US"/>
          </a:p>
          <a:p>
            <a:pPr defTabSz="903660">
              <a:defRPr/>
            </a:pPr>
            <a:r>
              <a:rPr lang="en-US"/>
              <a:t>BREEZE THROUGH THIS SLIDE</a:t>
            </a:r>
          </a:p>
          <a:p>
            <a:pPr defTabSz="903660">
              <a:defRPr/>
            </a:pPr>
            <a:endParaRPr lang="en-US"/>
          </a:p>
          <a:p>
            <a:pPr defTabSz="903660">
              <a:defRPr/>
            </a:pPr>
            <a:r>
              <a:rPr lang="en-US"/>
              <a:t>First off CIR is environmentally friendly because you are greatly reducing the amount of trucking and the extra production emissions at the asphalt plant.</a:t>
            </a:r>
          </a:p>
          <a:p>
            <a:pPr defTabSz="903660">
              <a:defRPr/>
            </a:pPr>
            <a:endParaRPr lang="en-US"/>
          </a:p>
          <a:p>
            <a:pPr defTabSz="903660">
              <a:defRPr/>
            </a:pPr>
            <a:r>
              <a:rPr lang="en-US"/>
              <a:t>In comparison there is roughly only 10% of the truck required compared to a standard mill and fill.  This trucking is for the water trucks and the oil or asphalt stabilizing agent trucks.</a:t>
            </a:r>
          </a:p>
          <a:p>
            <a:pPr defTabSz="903660">
              <a:defRPr/>
            </a:pPr>
            <a:endParaRPr lang="en-US"/>
          </a:p>
          <a:p>
            <a:pPr defTabSz="903660">
              <a:defRPr/>
            </a:pPr>
            <a:r>
              <a:rPr lang="en-US"/>
              <a:t>This helps in around an 80% reduction in gas emissions.</a:t>
            </a:r>
          </a:p>
          <a:p>
            <a:pPr defTabSz="903660">
              <a:defRPr/>
            </a:pPr>
            <a:endParaRPr lang="en-US"/>
          </a:p>
          <a:p>
            <a:pPr defTabSz="903660">
              <a:defRPr/>
            </a:pPr>
            <a:r>
              <a:rPr lang="en-US"/>
              <a:t>There is less waste cause you are not trucking away most of the millings, the original asphalt is incorporated in the C.I.R. almost entirely</a:t>
            </a:r>
          </a:p>
          <a:p>
            <a:pPr defTabSz="903660">
              <a:defRPr/>
            </a:pPr>
            <a:endParaRPr lang="en-US"/>
          </a:p>
          <a:p>
            <a:pPr defTabSz="903660">
              <a:defRPr/>
            </a:pPr>
            <a:r>
              <a:rPr lang="en-US"/>
              <a:t>Another one of the huge benefits is that it greatly reduces the reflective cracking.  It provides an effective buffer between the remaining existing asphalt and the new asphalt</a:t>
            </a:r>
          </a:p>
          <a:p>
            <a:pPr defTabSz="903660">
              <a:defRPr/>
            </a:pPr>
            <a:endParaRPr lang="en-US"/>
          </a:p>
          <a:p>
            <a:pPr defTabSz="903660">
              <a:defRPr/>
            </a:pPr>
            <a:r>
              <a:rPr lang="en-US"/>
              <a:t>Can be done under traffic with flagging</a:t>
            </a:r>
          </a:p>
          <a:p>
            <a:endParaRPr lang="en-US"/>
          </a:p>
          <a:p>
            <a:pPr defTabSz="903660">
              <a:defRPr/>
            </a:pPr>
            <a:r>
              <a:rPr lang="en-US"/>
              <a:t>Similar work zone length as a regular asphalt paving operation</a:t>
            </a:r>
          </a:p>
          <a:p>
            <a:endParaRPr lang="en-US"/>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184</a:t>
            </a:fld>
            <a:endParaRPr lang="en-US"/>
          </a:p>
        </p:txBody>
      </p:sp>
    </p:spTree>
    <p:extLst>
      <p:ext uri="{BB962C8B-B14F-4D97-AF65-F5344CB8AC3E}">
        <p14:creationId xmlns:p14="http://schemas.microsoft.com/office/powerpoint/2010/main" val="2483878666"/>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185</a:t>
            </a:fld>
            <a:endParaRPr lang="en-US"/>
          </a:p>
        </p:txBody>
      </p:sp>
    </p:spTree>
    <p:extLst>
      <p:ext uri="{BB962C8B-B14F-4D97-AF65-F5344CB8AC3E}">
        <p14:creationId xmlns:p14="http://schemas.microsoft.com/office/powerpoint/2010/main" val="1034599263"/>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38873" indent="-338873">
              <a:spcBef>
                <a:spcPts val="593"/>
              </a:spcBef>
            </a:pPr>
            <a:r>
              <a:rPr lang="en-US" sz="1400"/>
              <a:t>BREEZE THROUGH THIS SLIDE</a:t>
            </a:r>
          </a:p>
          <a:p>
            <a:pPr marL="338873" indent="-338873">
              <a:spcBef>
                <a:spcPts val="593"/>
              </a:spcBef>
            </a:pPr>
            <a:endParaRPr lang="en-US" sz="1400"/>
          </a:p>
          <a:p>
            <a:pPr marL="338873" indent="-338873">
              <a:spcBef>
                <a:spcPts val="593"/>
              </a:spcBef>
            </a:pPr>
            <a:r>
              <a:rPr lang="en-US" sz="1400"/>
              <a:t>Cure timeframe may delay application of HMA overlay</a:t>
            </a:r>
          </a:p>
          <a:p>
            <a:pPr marL="338873" indent="-338873">
              <a:spcBef>
                <a:spcPts val="593"/>
              </a:spcBef>
            </a:pPr>
            <a:r>
              <a:rPr lang="en-US" sz="1200"/>
              <a:t>May add to overall project timeframe</a:t>
            </a:r>
          </a:p>
          <a:p>
            <a:pPr marL="338873" indent="-338873">
              <a:spcBef>
                <a:spcPts val="593"/>
              </a:spcBef>
            </a:pPr>
            <a:endParaRPr lang="en-US" sz="1200"/>
          </a:p>
          <a:p>
            <a:pPr marL="338873" indent="-338873" defTabSz="903660">
              <a:spcBef>
                <a:spcPts val="593"/>
              </a:spcBef>
              <a:defRPr/>
            </a:pPr>
            <a:r>
              <a:rPr lang="en-US" sz="1200"/>
              <a:t>Not recommended for roads with high traffic volumes  If you are on a CIR project and the ADT is a decent number make sure you are watching the movement of traffic around the new CIR mat and that it is not causing any issues with the mat.</a:t>
            </a:r>
          </a:p>
          <a:p>
            <a:pPr marL="338873" indent="-338873" defTabSz="903660">
              <a:spcBef>
                <a:spcPts val="593"/>
              </a:spcBef>
              <a:defRPr/>
            </a:pPr>
            <a:endParaRPr lang="en-US" sz="1200"/>
          </a:p>
          <a:p>
            <a:pPr marL="338873" indent="-338873">
              <a:spcBef>
                <a:spcPts val="1186"/>
              </a:spcBef>
            </a:pPr>
            <a:r>
              <a:rPr lang="en-US" sz="1400"/>
              <a:t>There can be Challenges with thin asphalt</a:t>
            </a:r>
          </a:p>
          <a:p>
            <a:pPr marL="338873" indent="-338873">
              <a:spcBef>
                <a:spcPts val="1186"/>
              </a:spcBef>
            </a:pPr>
            <a:r>
              <a:rPr lang="en-US" sz="1200"/>
              <a:t>Anything less than 3” existing is undesirable</a:t>
            </a:r>
          </a:p>
          <a:p>
            <a:pPr marL="338873" indent="-338873">
              <a:spcBef>
                <a:spcPts val="1186"/>
              </a:spcBef>
            </a:pPr>
            <a:r>
              <a:rPr lang="en-US" sz="1200"/>
              <a:t>You want to have more inches of existing asphalt then you are milling so that you are preferably not milling up the aggregate base that has no oil in it.</a:t>
            </a:r>
          </a:p>
          <a:p>
            <a:pPr marL="338873" indent="-338873" defTabSz="903660">
              <a:spcBef>
                <a:spcPts val="593"/>
              </a:spcBef>
              <a:defRPr/>
            </a:pPr>
            <a:endParaRPr lang="en-US" sz="1200"/>
          </a:p>
          <a:p>
            <a:pPr marL="338873" indent="-338873">
              <a:spcBef>
                <a:spcPts val="593"/>
              </a:spcBef>
            </a:pPr>
            <a:endParaRPr lang="en-US" sz="1200"/>
          </a:p>
          <a:p>
            <a:endParaRPr lang="en-US"/>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186</a:t>
            </a:fld>
            <a:endParaRPr lang="en-US"/>
          </a:p>
        </p:txBody>
      </p:sp>
    </p:spTree>
    <p:extLst>
      <p:ext uri="{BB962C8B-B14F-4D97-AF65-F5344CB8AC3E}">
        <p14:creationId xmlns:p14="http://schemas.microsoft.com/office/powerpoint/2010/main" val="1641624747"/>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187</a:t>
            </a:fld>
            <a:endParaRPr lang="en-US"/>
          </a:p>
        </p:txBody>
      </p:sp>
    </p:spTree>
    <p:extLst>
      <p:ext uri="{BB962C8B-B14F-4D97-AF65-F5344CB8AC3E}">
        <p14:creationId xmlns:p14="http://schemas.microsoft.com/office/powerpoint/2010/main" val="2383609076"/>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188</a:t>
            </a:fld>
            <a:endParaRPr lang="en-US"/>
          </a:p>
        </p:txBody>
      </p:sp>
    </p:spTree>
    <p:extLst>
      <p:ext uri="{BB962C8B-B14F-4D97-AF65-F5344CB8AC3E}">
        <p14:creationId xmlns:p14="http://schemas.microsoft.com/office/powerpoint/2010/main" val="3789156340"/>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189</a:t>
            </a:fld>
            <a:endParaRPr lang="en-US"/>
          </a:p>
        </p:txBody>
      </p:sp>
    </p:spTree>
    <p:extLst>
      <p:ext uri="{BB962C8B-B14F-4D97-AF65-F5344CB8AC3E}">
        <p14:creationId xmlns:p14="http://schemas.microsoft.com/office/powerpoint/2010/main" val="17367009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19</a:t>
            </a:fld>
            <a:endParaRPr lang="en-US"/>
          </a:p>
        </p:txBody>
      </p:sp>
    </p:spTree>
    <p:extLst>
      <p:ext uri="{BB962C8B-B14F-4D97-AF65-F5344CB8AC3E}">
        <p14:creationId xmlns:p14="http://schemas.microsoft.com/office/powerpoint/2010/main" val="2550496663"/>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Be clear on the definitions.</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190</a:t>
            </a:fld>
            <a:endParaRPr lang="en-US"/>
          </a:p>
        </p:txBody>
      </p:sp>
    </p:spTree>
    <p:extLst>
      <p:ext uri="{BB962C8B-B14F-4D97-AF65-F5344CB8AC3E}">
        <p14:creationId xmlns:p14="http://schemas.microsoft.com/office/powerpoint/2010/main" val="3361794469"/>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General overview of the slide.</a:t>
            </a:r>
          </a:p>
          <a:p>
            <a:endParaRPr lang="en-US"/>
          </a:p>
          <a:p>
            <a:r>
              <a:rPr lang="en-US"/>
              <a:t>#6 &amp; 7 added to the Standard Spec.</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191</a:t>
            </a:fld>
            <a:endParaRPr lang="en-US"/>
          </a:p>
        </p:txBody>
      </p:sp>
    </p:spTree>
    <p:extLst>
      <p:ext uri="{BB962C8B-B14F-4D97-AF65-F5344CB8AC3E}">
        <p14:creationId xmlns:p14="http://schemas.microsoft.com/office/powerpoint/2010/main" val="552657299"/>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3660">
              <a:defRPr/>
            </a:pPr>
            <a:r>
              <a:rPr lang="en-US" dirty="0"/>
              <a:t>Most cases you will only have 1 joint test this illustration shows the middle lane of a 3 lane facility.</a:t>
            </a:r>
          </a:p>
          <a:p>
            <a:endParaRPr lang="en-US" dirty="0"/>
          </a:p>
          <a:p>
            <a:endParaRPr lang="en-US" dirty="0"/>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192</a:t>
            </a:fld>
            <a:endParaRPr lang="en-US"/>
          </a:p>
        </p:txBody>
      </p:sp>
    </p:spTree>
    <p:extLst>
      <p:ext uri="{BB962C8B-B14F-4D97-AF65-F5344CB8AC3E}">
        <p14:creationId xmlns:p14="http://schemas.microsoft.com/office/powerpoint/2010/main" val="3672679747"/>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Emphasis the Remedial Action must agreed upon at the time of the pre-pave meeting.</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193</a:t>
            </a:fld>
            <a:endParaRPr lang="en-US"/>
          </a:p>
        </p:txBody>
      </p:sp>
    </p:spTree>
    <p:extLst>
      <p:ext uri="{BB962C8B-B14F-4D97-AF65-F5344CB8AC3E}">
        <p14:creationId xmlns:p14="http://schemas.microsoft.com/office/powerpoint/2010/main" val="3462938735"/>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194</a:t>
            </a:fld>
            <a:endParaRPr lang="en-US"/>
          </a:p>
        </p:txBody>
      </p:sp>
    </p:spTree>
    <p:extLst>
      <p:ext uri="{BB962C8B-B14F-4D97-AF65-F5344CB8AC3E}">
        <p14:creationId xmlns:p14="http://schemas.microsoft.com/office/powerpoint/2010/main" val="905963634"/>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195</a:t>
            </a:fld>
            <a:endParaRPr lang="en-US"/>
          </a:p>
        </p:txBody>
      </p:sp>
    </p:spTree>
    <p:extLst>
      <p:ext uri="{BB962C8B-B14F-4D97-AF65-F5344CB8AC3E}">
        <p14:creationId xmlns:p14="http://schemas.microsoft.com/office/powerpoint/2010/main" val="2199641387"/>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196</a:t>
            </a:fld>
            <a:endParaRPr lang="en-US"/>
          </a:p>
        </p:txBody>
      </p:sp>
    </p:spTree>
    <p:extLst>
      <p:ext uri="{BB962C8B-B14F-4D97-AF65-F5344CB8AC3E}">
        <p14:creationId xmlns:p14="http://schemas.microsoft.com/office/powerpoint/2010/main" val="2535077042"/>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197</a:t>
            </a:fld>
            <a:endParaRPr lang="en-US"/>
          </a:p>
        </p:txBody>
      </p:sp>
    </p:spTree>
    <p:extLst>
      <p:ext uri="{BB962C8B-B14F-4D97-AF65-F5344CB8AC3E}">
        <p14:creationId xmlns:p14="http://schemas.microsoft.com/office/powerpoint/2010/main" val="3728753538"/>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198</a:t>
            </a:fld>
            <a:endParaRPr lang="en-US"/>
          </a:p>
        </p:txBody>
      </p:sp>
    </p:spTree>
    <p:extLst>
      <p:ext uri="{BB962C8B-B14F-4D97-AF65-F5344CB8AC3E}">
        <p14:creationId xmlns:p14="http://schemas.microsoft.com/office/powerpoint/2010/main" val="4118058494"/>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199</a:t>
            </a:fld>
            <a:endParaRPr lang="en-US"/>
          </a:p>
        </p:txBody>
      </p:sp>
    </p:spTree>
    <p:extLst>
      <p:ext uri="{BB962C8B-B14F-4D97-AF65-F5344CB8AC3E}">
        <p14:creationId xmlns:p14="http://schemas.microsoft.com/office/powerpoint/2010/main" val="16706436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Chief or supervisor to give welcome.</a:t>
            </a:r>
          </a:p>
          <a:p>
            <a:r>
              <a:rPr lang="en-US"/>
              <a:t>Kickoff by the department.  Briefly discuss the background on why this training is being put on my the department. Options for importance of training (Discuss the large number of dollars that the region spends on HMA pavement, Discuss the number of dollars and hours spent on early distressed pavement, Discuss the number of dollars and hours spent on failing material. The days of make it black and don’t look back are over.</a:t>
            </a:r>
          </a:p>
          <a:p>
            <a:r>
              <a:rPr lang="en-US"/>
              <a:t>Hand over to Facilitator that is present at training. </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2</a:t>
            </a:fld>
            <a:endParaRPr lang="en-US"/>
          </a:p>
        </p:txBody>
      </p:sp>
    </p:spTree>
    <p:extLst>
      <p:ext uri="{BB962C8B-B14F-4D97-AF65-F5344CB8AC3E}">
        <p14:creationId xmlns:p14="http://schemas.microsoft.com/office/powerpoint/2010/main" val="40806260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effectLst/>
              </a:rPr>
              <a:t>To Tour the Plant you may have to change settings in Microsoft Edge. Tour about 2 minutes.</a:t>
            </a:r>
          </a:p>
          <a:p>
            <a:endParaRPr lang="en-US" b="1">
              <a:effectLst/>
            </a:endParaRPr>
          </a:p>
          <a:p>
            <a:r>
              <a:rPr lang="en-US" b="1">
                <a:effectLst/>
              </a:rPr>
              <a:t>Enable Flash on Edge </a:t>
            </a:r>
          </a:p>
          <a:p>
            <a:r>
              <a:rPr lang="en-US"/>
              <a:t>Use the following steps to allow Flash content in Microsoft Edge:</a:t>
            </a:r>
          </a:p>
          <a:p>
            <a:r>
              <a:rPr lang="en-US"/>
              <a:t>On your computer, open Microsoft Edge.</a:t>
            </a:r>
          </a:p>
          <a:p>
            <a:r>
              <a:rPr lang="en-US"/>
              <a:t>On the top right-hand corner, click the  icon.</a:t>
            </a:r>
          </a:p>
          <a:p>
            <a:r>
              <a:rPr lang="en-US"/>
              <a:t>Click </a:t>
            </a:r>
            <a:r>
              <a:rPr lang="en-US" b="1"/>
              <a:t>Settings</a:t>
            </a:r>
            <a:r>
              <a:rPr lang="en-US"/>
              <a:t> near the bottom of the menu that appears</a:t>
            </a:r>
          </a:p>
          <a:p>
            <a:r>
              <a:rPr lang="en-US"/>
              <a:t>Click </a:t>
            </a:r>
            <a:r>
              <a:rPr lang="en-US" b="1"/>
              <a:t>View advanced settings</a:t>
            </a:r>
            <a:r>
              <a:rPr lang="en-US"/>
              <a:t> under the </a:t>
            </a:r>
            <a:r>
              <a:rPr lang="en-US" b="1"/>
              <a:t>Advanced Settings </a:t>
            </a:r>
            <a:r>
              <a:rPr lang="en-US"/>
              <a:t>header</a:t>
            </a:r>
          </a:p>
          <a:p>
            <a:r>
              <a:rPr lang="en-US"/>
              <a:t>Toggle </a:t>
            </a:r>
            <a:r>
              <a:rPr lang="en-US" b="1"/>
              <a:t>Use Adobe Flash Player</a:t>
            </a:r>
            <a:r>
              <a:rPr lang="en-US"/>
              <a:t> to On</a:t>
            </a:r>
          </a:p>
          <a:p>
            <a:endParaRPr lang="en-US"/>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20</a:t>
            </a:fld>
            <a:endParaRPr lang="en-US"/>
          </a:p>
        </p:txBody>
      </p:sp>
    </p:spTree>
    <p:extLst>
      <p:ext uri="{BB962C8B-B14F-4D97-AF65-F5344CB8AC3E}">
        <p14:creationId xmlns:p14="http://schemas.microsoft.com/office/powerpoint/2010/main" val="100664752"/>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200</a:t>
            </a:fld>
            <a:endParaRPr lang="en-US"/>
          </a:p>
        </p:txBody>
      </p:sp>
    </p:spTree>
    <p:extLst>
      <p:ext uri="{BB962C8B-B14F-4D97-AF65-F5344CB8AC3E}">
        <p14:creationId xmlns:p14="http://schemas.microsoft.com/office/powerpoint/2010/main" val="1937735038"/>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201</a:t>
            </a:fld>
            <a:endParaRPr lang="en-US"/>
          </a:p>
        </p:txBody>
      </p:sp>
    </p:spTree>
    <p:extLst>
      <p:ext uri="{BB962C8B-B14F-4D97-AF65-F5344CB8AC3E}">
        <p14:creationId xmlns:p14="http://schemas.microsoft.com/office/powerpoint/2010/main" val="3716527476"/>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202</a:t>
            </a:fld>
            <a:endParaRPr lang="en-US"/>
          </a:p>
        </p:txBody>
      </p:sp>
    </p:spTree>
    <p:extLst>
      <p:ext uri="{BB962C8B-B14F-4D97-AF65-F5344CB8AC3E}">
        <p14:creationId xmlns:p14="http://schemas.microsoft.com/office/powerpoint/2010/main" val="3253054260"/>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203</a:t>
            </a:fld>
            <a:endParaRPr lang="en-US"/>
          </a:p>
        </p:txBody>
      </p:sp>
    </p:spTree>
    <p:extLst>
      <p:ext uri="{BB962C8B-B14F-4D97-AF65-F5344CB8AC3E}">
        <p14:creationId xmlns:p14="http://schemas.microsoft.com/office/powerpoint/2010/main" val="2231930842"/>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204</a:t>
            </a:fld>
            <a:endParaRPr lang="en-US"/>
          </a:p>
        </p:txBody>
      </p:sp>
    </p:spTree>
    <p:extLst>
      <p:ext uri="{BB962C8B-B14F-4D97-AF65-F5344CB8AC3E}">
        <p14:creationId xmlns:p14="http://schemas.microsoft.com/office/powerpoint/2010/main" val="3875102234"/>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205</a:t>
            </a:fld>
            <a:endParaRPr lang="en-US"/>
          </a:p>
        </p:txBody>
      </p:sp>
    </p:spTree>
    <p:extLst>
      <p:ext uri="{BB962C8B-B14F-4D97-AF65-F5344CB8AC3E}">
        <p14:creationId xmlns:p14="http://schemas.microsoft.com/office/powerpoint/2010/main" val="3674076209"/>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206</a:t>
            </a:fld>
            <a:endParaRPr lang="en-US"/>
          </a:p>
        </p:txBody>
      </p:sp>
    </p:spTree>
    <p:extLst>
      <p:ext uri="{BB962C8B-B14F-4D97-AF65-F5344CB8AC3E}">
        <p14:creationId xmlns:p14="http://schemas.microsoft.com/office/powerpoint/2010/main" val="2504192656"/>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207</a:t>
            </a:fld>
            <a:endParaRPr lang="en-US"/>
          </a:p>
        </p:txBody>
      </p:sp>
    </p:spTree>
    <p:extLst>
      <p:ext uri="{BB962C8B-B14F-4D97-AF65-F5344CB8AC3E}">
        <p14:creationId xmlns:p14="http://schemas.microsoft.com/office/powerpoint/2010/main" val="678763029"/>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Wrap-up presentation and go through any other questions the group has. </a:t>
            </a:r>
          </a:p>
          <a:p>
            <a:r>
              <a:rPr lang="en-US" dirty="0"/>
              <a:t>Discuss the evaluation form and process for completing these. </a:t>
            </a:r>
          </a:p>
          <a:p>
            <a:r>
              <a:rPr lang="en-US" dirty="0"/>
              <a:t> </a:t>
            </a:r>
          </a:p>
          <a:p>
            <a:endParaRPr lang="en-US" dirty="0"/>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208</a:t>
            </a:fld>
            <a:endParaRPr lang="en-US"/>
          </a:p>
        </p:txBody>
      </p:sp>
    </p:spTree>
    <p:extLst>
      <p:ext uri="{BB962C8B-B14F-4D97-AF65-F5344CB8AC3E}">
        <p14:creationId xmlns:p14="http://schemas.microsoft.com/office/powerpoint/2010/main" val="13693666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21</a:t>
            </a:fld>
            <a:endParaRPr lang="en-US"/>
          </a:p>
        </p:txBody>
      </p:sp>
    </p:spTree>
    <p:extLst>
      <p:ext uri="{BB962C8B-B14F-4D97-AF65-F5344CB8AC3E}">
        <p14:creationId xmlns:p14="http://schemas.microsoft.com/office/powerpoint/2010/main" val="28177008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Talk through notes on slide.</a:t>
            </a:r>
          </a:p>
          <a:p>
            <a:endParaRPr lang="en-US"/>
          </a:p>
          <a:p>
            <a:r>
              <a:rPr lang="en-US"/>
              <a:t>Should not wait for exact random tonnage. Check with project staff on tons placed in the field to get close to the random tonnage.</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22</a:t>
            </a:fld>
            <a:endParaRPr lang="en-US"/>
          </a:p>
        </p:txBody>
      </p:sp>
    </p:spTree>
    <p:extLst>
      <p:ext uri="{BB962C8B-B14F-4D97-AF65-F5344CB8AC3E}">
        <p14:creationId xmlns:p14="http://schemas.microsoft.com/office/powerpoint/2010/main" val="4477647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MAXIMUM THEORETICAL SPECIFIC GRAVITY (</a:t>
            </a:r>
            <a:r>
              <a:rPr lang="en-US" dirty="0" err="1"/>
              <a:t>Gmm</a:t>
            </a:r>
            <a:r>
              <a:rPr lang="en-US" dirty="0"/>
              <a:t>) Also known as the Rice Test – Ratio of the weight of a unit volume of </a:t>
            </a:r>
            <a:r>
              <a:rPr lang="en-US" dirty="0" err="1"/>
              <a:t>uncompacted</a:t>
            </a:r>
            <a:r>
              <a:rPr lang="en-US" dirty="0"/>
              <a:t> HMA mixture to the weight of an equal volume of water. </a:t>
            </a:r>
            <a:r>
              <a:rPr lang="en-US" b="1" dirty="0"/>
              <a:t>REGION TESTS</a:t>
            </a:r>
            <a:endParaRPr lang="en-US" dirty="0"/>
          </a:p>
          <a:p>
            <a:endParaRPr lang="en-US" dirty="0"/>
          </a:p>
          <a:p>
            <a:r>
              <a:rPr lang="en-US" dirty="0"/>
              <a:t>BULK SPECIFIC GRAVITY (</a:t>
            </a:r>
            <a:r>
              <a:rPr lang="en-US" dirty="0" err="1"/>
              <a:t>Gmb</a:t>
            </a:r>
            <a:r>
              <a:rPr lang="en-US" dirty="0"/>
              <a:t>) is a ratio of the weight of a unit volume of compacted HMA mixture to the weight of an equal volume of water. This is determined using the Asphalt pucks made in the lab. </a:t>
            </a:r>
            <a:r>
              <a:rPr lang="en-US" b="1" dirty="0"/>
              <a:t>REGION TESTS</a:t>
            </a:r>
            <a:endParaRPr lang="en-US" dirty="0"/>
          </a:p>
          <a:p>
            <a:endParaRPr lang="en-US" dirty="0"/>
          </a:p>
          <a:p>
            <a:r>
              <a:rPr lang="en-US" dirty="0"/>
              <a:t>AIR VOIDS (</a:t>
            </a:r>
            <a:r>
              <a:rPr lang="en-US" dirty="0" err="1"/>
              <a:t>Va</a:t>
            </a:r>
            <a:r>
              <a:rPr lang="en-US" dirty="0"/>
              <a:t>) are small air spaces or pockets of air that occur between the coated aggregate particles in the final compacted mix. A certain percentage of air voids is necessary in all dense-graded highway mixes to allow for some additional pavement compaction under traffic and to provide spaces into which small amounts of asphalt can flow during this subsequent compaction. </a:t>
            </a:r>
            <a:r>
              <a:rPr lang="en-US" b="1" dirty="0"/>
              <a:t>REGION CALCULATES</a:t>
            </a:r>
            <a:endParaRPr lang="en-US" dirty="0"/>
          </a:p>
          <a:p>
            <a:endParaRPr lang="en-US" dirty="0"/>
          </a:p>
          <a:p>
            <a:r>
              <a:rPr lang="en-US" dirty="0"/>
              <a:t>VOIDS IN THE MINERAL AGGREGATE (VMA) are the air-void spaces that exist between the aggregate particles in a compacted paving mixture, including spaces filled with asphalt. VMA represents the space that is available to accommodate the asphalt and the volume of air voids necessary in the mixture. The more VMA in the dry aggregate, the more space is available for the film of asphalt. </a:t>
            </a:r>
            <a:r>
              <a:rPr lang="en-US" b="1" dirty="0"/>
              <a:t>REGION CALCULATES</a:t>
            </a:r>
            <a:endParaRPr lang="en-US" dirty="0"/>
          </a:p>
          <a:p>
            <a:endParaRPr lang="en-US" dirty="0"/>
          </a:p>
          <a:p>
            <a:r>
              <a:rPr lang="en-US" dirty="0"/>
              <a:t>ASPHALT BINDER CONTENT (</a:t>
            </a:r>
            <a:r>
              <a:rPr lang="en-US" dirty="0" err="1"/>
              <a:t>Pb</a:t>
            </a:r>
            <a:r>
              <a:rPr lang="en-US" dirty="0"/>
              <a:t>) affects HMA mixture performance in the areas of stiffness, strength, durability, fatigue life, raveling, rutting and moisture damage. Aggregate gradation is directly related to optimum asphalt content. The finer the mix gradation, the larger the total surface area of the aggregate and the greater the amount of asphalt required to uniformly coat the particles. </a:t>
            </a:r>
            <a:r>
              <a:rPr lang="en-US" b="1" dirty="0"/>
              <a:t>REGION WILL BE TESTING FOR INFO ONLY ON PWL currently given from the contractor</a:t>
            </a:r>
            <a:endParaRPr lang="en-US" dirty="0"/>
          </a:p>
          <a:p>
            <a:endParaRPr lang="en-US" dirty="0"/>
          </a:p>
          <a:p>
            <a:r>
              <a:rPr lang="en-US" dirty="0"/>
              <a:t>BULK SPECIFIC GRAVITY (</a:t>
            </a:r>
            <a:r>
              <a:rPr lang="en-US" dirty="0" err="1"/>
              <a:t>Gsb</a:t>
            </a:r>
            <a:r>
              <a:rPr lang="en-US" dirty="0"/>
              <a:t>) value is used to calculate the amount of asphalt binder absorbed by the aggregate and the VMA of the HMA mixture. </a:t>
            </a:r>
            <a:r>
              <a:rPr lang="en-US" b="1" dirty="0"/>
              <a:t>REGION IS GIVEN FROM CONTRACTOR</a:t>
            </a:r>
            <a:endParaRPr lang="en-US" dirty="0"/>
          </a:p>
          <a:p>
            <a:endParaRPr lang="en-US" dirty="0"/>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23</a:t>
            </a:fld>
            <a:endParaRPr lang="en-US"/>
          </a:p>
        </p:txBody>
      </p:sp>
    </p:spTree>
    <p:extLst>
      <p:ext uri="{BB962C8B-B14F-4D97-AF65-F5344CB8AC3E}">
        <p14:creationId xmlns:p14="http://schemas.microsoft.com/office/powerpoint/2010/main" val="32945685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 Content Percentage is determined using the data from both the Rice and Puck tests (Gmm &amp; Gmb)</a:t>
            </a:r>
          </a:p>
          <a:p>
            <a:endParaRPr lang="en-US"/>
          </a:p>
          <a:p>
            <a:r>
              <a:rPr lang="en-US"/>
              <a:t>Voids in the Mineral Aggregate is determined using the Puck (Gmb), Bulk Specific Gravity of the Aggregate (</a:t>
            </a:r>
            <a:r>
              <a:rPr lang="en-US" err="1"/>
              <a:t>Gsb</a:t>
            </a:r>
            <a:r>
              <a:rPr lang="en-US"/>
              <a:t>) from the mix design, and the percent binder in the mix.</a:t>
            </a:r>
          </a:p>
          <a:p>
            <a:endParaRPr lang="en-US"/>
          </a:p>
          <a:p>
            <a:r>
              <a:rPr lang="en-US"/>
              <a:t>Prior to 2019 construction, the asphalt content was determined by using the mix design percentage. With the introduction of the ignition ovens, the state is able to determine the actual asphalt content in the mix.</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24</a:t>
            </a:fld>
            <a:endParaRPr lang="en-US"/>
          </a:p>
        </p:txBody>
      </p:sp>
    </p:spTree>
    <p:extLst>
      <p:ext uri="{BB962C8B-B14F-4D97-AF65-F5344CB8AC3E}">
        <p14:creationId xmlns:p14="http://schemas.microsoft.com/office/powerpoint/2010/main" val="19370222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MAXIMUM THEORETICAL SPECIFIC GRAVITY (</a:t>
            </a:r>
            <a:r>
              <a:rPr lang="en-US" dirty="0" err="1"/>
              <a:t>Gmm</a:t>
            </a:r>
            <a:r>
              <a:rPr lang="en-US" dirty="0"/>
              <a:t>) Also known as the Rice Test – Ratio of the weight of a unit volume of </a:t>
            </a:r>
            <a:r>
              <a:rPr lang="en-US" dirty="0" err="1"/>
              <a:t>uncompacted</a:t>
            </a:r>
            <a:r>
              <a:rPr lang="en-US" dirty="0"/>
              <a:t> HMA mixture to the weight of an equal volume of water. </a:t>
            </a:r>
            <a:r>
              <a:rPr lang="en-US" b="1" dirty="0"/>
              <a:t>REGION TESTS</a:t>
            </a:r>
            <a:endParaRPr lang="en-US" dirty="0"/>
          </a:p>
          <a:p>
            <a:endParaRPr lang="en-US" dirty="0"/>
          </a:p>
          <a:p>
            <a:r>
              <a:rPr lang="en-US" dirty="0"/>
              <a:t>BULK SPECIFIC GRAVITY (</a:t>
            </a:r>
            <a:r>
              <a:rPr lang="en-US" dirty="0" err="1"/>
              <a:t>Gmb</a:t>
            </a:r>
            <a:r>
              <a:rPr lang="en-US" dirty="0"/>
              <a:t>) is a ratio of the weight of a unit volume of compacted HMA mixture to the weight of an equal volume of water. This is determined using the Asphalt pucks made in the lab. </a:t>
            </a:r>
            <a:r>
              <a:rPr lang="en-US" b="1" dirty="0"/>
              <a:t>REGION TESTS</a:t>
            </a:r>
            <a:endParaRPr lang="en-US" dirty="0"/>
          </a:p>
          <a:p>
            <a:endParaRPr lang="en-US" dirty="0"/>
          </a:p>
          <a:p>
            <a:r>
              <a:rPr lang="en-US" dirty="0"/>
              <a:t>AIR VOIDS (</a:t>
            </a:r>
            <a:r>
              <a:rPr lang="en-US" dirty="0" err="1"/>
              <a:t>Va</a:t>
            </a:r>
            <a:r>
              <a:rPr lang="en-US" dirty="0"/>
              <a:t>) are small air spaces or pockets of air that occur between the coated aggregate particles in the final compacted mix. A certain percentage of air voids is necessary in all dense-graded highway mixes to allow for some additional pavement compaction under traffic and to provide spaces into which small amounts of asphalt can flow during this subsequent compaction. </a:t>
            </a:r>
            <a:r>
              <a:rPr lang="en-US" b="1" dirty="0"/>
              <a:t>REGION CALCULATES</a:t>
            </a:r>
            <a:endParaRPr lang="en-US" dirty="0"/>
          </a:p>
          <a:p>
            <a:endParaRPr lang="en-US" dirty="0"/>
          </a:p>
          <a:p>
            <a:r>
              <a:rPr lang="en-US" dirty="0"/>
              <a:t>VOIDS IN THE MINERAL AGGREGATE (VMA) are the air-void spaces that exist between the aggregate particles in a compacted paving mixture, including spaces filled with asphalt. VMA represents the space that is available to accommodate the asphalt and the volume of air voids necessary in the mixture. The more VMA in the dry aggregate, the more space is available for the film of asphalt. </a:t>
            </a:r>
            <a:r>
              <a:rPr lang="en-US" b="1" dirty="0"/>
              <a:t>REGION CALCULATES</a:t>
            </a:r>
            <a:endParaRPr lang="en-US" dirty="0"/>
          </a:p>
          <a:p>
            <a:endParaRPr lang="en-US" dirty="0"/>
          </a:p>
          <a:p>
            <a:r>
              <a:rPr lang="en-US" dirty="0"/>
              <a:t>ASPHALT BINDER CONTENT (</a:t>
            </a:r>
            <a:r>
              <a:rPr lang="en-US" dirty="0" err="1"/>
              <a:t>Pb</a:t>
            </a:r>
            <a:r>
              <a:rPr lang="en-US" dirty="0"/>
              <a:t>) affects HMA mixture performance in the areas of stiffness, strength, durability, fatigue life, raveling, rutting and moisture damage. Aggregate gradation is directly related to optimum asphalt content. The finer the mix gradation, the larger the total surface area of the aggregate and the greater the amount of asphalt required to uniformly coat the particles. </a:t>
            </a:r>
            <a:r>
              <a:rPr lang="en-US" b="1" dirty="0"/>
              <a:t>REGION WILL BE TESTING FOR INFO ONLY ON PWL currently given from the contractor</a:t>
            </a:r>
            <a:endParaRPr lang="en-US" dirty="0"/>
          </a:p>
          <a:p>
            <a:endParaRPr lang="en-US" dirty="0"/>
          </a:p>
          <a:p>
            <a:r>
              <a:rPr lang="en-US" dirty="0"/>
              <a:t>BULK SPECIFIC GRAVITY (</a:t>
            </a:r>
            <a:r>
              <a:rPr lang="en-US" dirty="0" err="1"/>
              <a:t>Gsb</a:t>
            </a:r>
            <a:r>
              <a:rPr lang="en-US" dirty="0"/>
              <a:t>) value is used to calculate the amount of asphalt binder absorbed by the aggregate and the VMA of the HMA mixture. </a:t>
            </a:r>
            <a:r>
              <a:rPr lang="en-US" b="1" dirty="0"/>
              <a:t>REGION IS GIVEN FROM CONTRACTOR</a:t>
            </a:r>
            <a:endParaRPr lang="en-US" dirty="0"/>
          </a:p>
          <a:p>
            <a:endParaRPr lang="en-US" dirty="0"/>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25</a:t>
            </a:fld>
            <a:endParaRPr lang="en-US"/>
          </a:p>
        </p:txBody>
      </p:sp>
    </p:spTree>
    <p:extLst>
      <p:ext uri="{BB962C8B-B14F-4D97-AF65-F5344CB8AC3E}">
        <p14:creationId xmlns:p14="http://schemas.microsoft.com/office/powerpoint/2010/main" val="22037447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MAXIMUM THEORETICAL SPECIFIC GRAVITY (Gmm) Also known as the Rice Test – Ratio of the weight of a unit volume of uncompacted HMA mixture to the weight of an equal volume of water. </a:t>
            </a:r>
            <a:r>
              <a:rPr lang="en-US" b="1"/>
              <a:t>REGION TESTS</a:t>
            </a:r>
            <a:endParaRPr lang="en-US"/>
          </a:p>
          <a:p>
            <a:endParaRPr lang="en-US"/>
          </a:p>
          <a:p>
            <a:r>
              <a:rPr lang="en-US"/>
              <a:t>BULK SPECIFIC GRAVITY (Gmb) is a ratio of the weight of a unit volume of compacted HMA mixture to the weight of an equal volume of water. This is determined using the Asphalt pucks made in the lab. </a:t>
            </a:r>
            <a:r>
              <a:rPr lang="en-US" b="1"/>
              <a:t>REGION TESTS</a:t>
            </a:r>
            <a:endParaRPr lang="en-US"/>
          </a:p>
          <a:p>
            <a:endParaRPr lang="en-US"/>
          </a:p>
          <a:p>
            <a:r>
              <a:rPr lang="en-US"/>
              <a:t>AIR VOIDS (</a:t>
            </a:r>
            <a:r>
              <a:rPr lang="en-US" err="1"/>
              <a:t>Va</a:t>
            </a:r>
            <a:r>
              <a:rPr lang="en-US"/>
              <a:t>) are small air spaces or pockets of air that occur between the coated aggregate particles in the final compacted mix. A certain percentage of air voids is necessary in all dense-graded highway mixes to allow for some additional pavement compaction under traffic and to provide spaces into which small amounts of asphalt can flow during this subsequent compaction. </a:t>
            </a:r>
            <a:r>
              <a:rPr lang="en-US" b="1"/>
              <a:t>REGION CALCULATES</a:t>
            </a:r>
            <a:endParaRPr lang="en-US"/>
          </a:p>
          <a:p>
            <a:endParaRPr lang="en-US"/>
          </a:p>
          <a:p>
            <a:r>
              <a:rPr lang="en-US"/>
              <a:t>VOIDS IN THE MINERAL AGGREGATE (VMA) are the air-void spaces that exist between the aggregate particles in a compacted paving mixture, including spaces filled with asphalt. VMA represents the space that is available to accommodate the asphalt and the volume of air voids necessary in the mixture. The more VMA in the dry aggregate, the more space is available for the film of asphalt. </a:t>
            </a:r>
            <a:r>
              <a:rPr lang="en-US" b="1"/>
              <a:t>REGION CALCULATES</a:t>
            </a:r>
            <a:endParaRPr lang="en-US"/>
          </a:p>
          <a:p>
            <a:endParaRPr lang="en-US"/>
          </a:p>
          <a:p>
            <a:r>
              <a:rPr lang="en-US"/>
              <a:t>ASPHALT BINDER CONTENT (</a:t>
            </a:r>
            <a:r>
              <a:rPr lang="en-US" err="1"/>
              <a:t>Pb</a:t>
            </a:r>
            <a:r>
              <a:rPr lang="en-US"/>
              <a:t>) affects HMA mixture performance in the areas of stiffness, strength, durability, fatigue life, raveling, rutting and moisture damage. Aggregate gradation is directly related to optimum asphalt content. The finer the mix gradation, the larger the total surface area of the aggregate and the greater the amount of asphalt required to uniformly coat the particles. </a:t>
            </a:r>
            <a:r>
              <a:rPr lang="en-US" b="1"/>
              <a:t>REGION WILL BE TESTING FOR INFO ONLY ON PWL currently given from the contractor</a:t>
            </a:r>
            <a:endParaRPr lang="en-US"/>
          </a:p>
          <a:p>
            <a:endParaRPr lang="en-US"/>
          </a:p>
          <a:p>
            <a:r>
              <a:rPr lang="en-US"/>
              <a:t>BULK SPECIFIC GRAVITY (</a:t>
            </a:r>
            <a:r>
              <a:rPr lang="en-US" err="1"/>
              <a:t>Gsb</a:t>
            </a:r>
            <a:r>
              <a:rPr lang="en-US"/>
              <a:t>) value is used to calculate the amount of asphalt binder absorbed by the aggregate and the VMA of the HMA mixture. </a:t>
            </a:r>
            <a:r>
              <a:rPr lang="en-US" b="1"/>
              <a:t>REGION IS GIVEN FROM CONTRACTOR</a:t>
            </a:r>
            <a:endParaRPr lang="en-US"/>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26</a:t>
            </a:fld>
            <a:endParaRPr lang="en-US"/>
          </a:p>
        </p:txBody>
      </p:sp>
    </p:spTree>
    <p:extLst>
      <p:ext uri="{BB962C8B-B14F-4D97-AF65-F5344CB8AC3E}">
        <p14:creationId xmlns:p14="http://schemas.microsoft.com/office/powerpoint/2010/main" val="23225116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a:t>The higher the specific gravity the lower the percent binder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a:t>Gse represents how much binder penetrates into the aggregate pores</a:t>
            </a:r>
          </a:p>
          <a:p>
            <a:pPr marL="171450" indent="-171450">
              <a:buFont typeface="Arial" panose="020B0604020202020204" pitchFamily="34" charset="0"/>
              <a:buChar char="•"/>
            </a:pPr>
            <a:r>
              <a:rPr lang="en-US" altLang="en-US" err="1"/>
              <a:t>Gsa</a:t>
            </a:r>
            <a:r>
              <a:rPr lang="en-US" altLang="en-US"/>
              <a:t> doesn’t account for any porosity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err="1"/>
              <a:t>Gsb</a:t>
            </a:r>
            <a:r>
              <a:rPr lang="en-US" altLang="en-US"/>
              <a:t> is weight/bulk volume (includes porosity)</a:t>
            </a:r>
          </a:p>
          <a:p>
            <a:endParaRPr lang="en-US" altLang="en-US"/>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27</a:t>
            </a:fld>
            <a:endParaRPr lang="en-US"/>
          </a:p>
        </p:txBody>
      </p:sp>
    </p:spTree>
    <p:extLst>
      <p:ext uri="{BB962C8B-B14F-4D97-AF65-F5344CB8AC3E}">
        <p14:creationId xmlns:p14="http://schemas.microsoft.com/office/powerpoint/2010/main" val="26837308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Specific gravity of aggregate determines the amount of VMA or room for AC/air in the mix. Needs to be accurate.</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28</a:t>
            </a:fld>
            <a:endParaRPr lang="en-US"/>
          </a:p>
        </p:txBody>
      </p:sp>
    </p:spTree>
    <p:extLst>
      <p:ext uri="{BB962C8B-B14F-4D97-AF65-F5344CB8AC3E}">
        <p14:creationId xmlns:p14="http://schemas.microsoft.com/office/powerpoint/2010/main" val="39432541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29</a:t>
            </a:fld>
            <a:endParaRPr lang="en-US"/>
          </a:p>
        </p:txBody>
      </p:sp>
    </p:spTree>
    <p:extLst>
      <p:ext uri="{BB962C8B-B14F-4D97-AF65-F5344CB8AC3E}">
        <p14:creationId xmlns:p14="http://schemas.microsoft.com/office/powerpoint/2010/main" val="30219500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Introduce self</a:t>
            </a:r>
          </a:p>
          <a:p>
            <a:pPr marL="171425" indent="-171425">
              <a:buFontTx/>
              <a:buChar char="-"/>
            </a:pPr>
            <a:r>
              <a:rPr lang="en-US"/>
              <a:t>Reminder that there is a sign –in sheet</a:t>
            </a:r>
          </a:p>
          <a:p>
            <a:pPr marL="171425" indent="-171425">
              <a:buFontTx/>
              <a:buChar char="-"/>
            </a:pPr>
            <a:r>
              <a:rPr lang="en-US"/>
              <a:t>Grab an evaluation and fill out so we can get some good feedback and possibly tweak the presentation for the upcoming sessions</a:t>
            </a:r>
          </a:p>
          <a:p>
            <a:pPr marL="171425" indent="-171425">
              <a:buFontTx/>
              <a:buChar char="-"/>
            </a:pPr>
            <a:r>
              <a:rPr lang="en-US"/>
              <a:t>As we go through the presentation feel free to ask questions but some questions may be answered later in the presentation or better suited for the end.  I will park these unanswered questions for us to come back to later.</a:t>
            </a:r>
          </a:p>
          <a:p>
            <a:pPr marL="171425" indent="-171425">
              <a:buFontTx/>
              <a:buChar char="-"/>
            </a:pPr>
            <a:r>
              <a:rPr lang="en-US"/>
              <a:t>Coffee and snacks are provided so go ahead and grab something during the break.</a:t>
            </a:r>
          </a:p>
          <a:p>
            <a:pPr marL="171425" indent="-171425">
              <a:buFontTx/>
              <a:buChar char="-"/>
            </a:pPr>
            <a:r>
              <a:rPr lang="en-US"/>
              <a:t>Bathroom locations</a:t>
            </a:r>
          </a:p>
          <a:p>
            <a:pPr marL="171425" indent="-171425">
              <a:buFontTx/>
              <a:buChar char="-"/>
            </a:pPr>
            <a:r>
              <a:rPr lang="en-US"/>
              <a:t>If you need to take a phone call feel free to step out during the presentation</a:t>
            </a:r>
          </a:p>
          <a:p>
            <a:pPr marL="171425" indent="-171425">
              <a:buFontTx/>
              <a:buChar char="-"/>
            </a:pPr>
            <a:r>
              <a:rPr lang="en-US"/>
              <a:t>Please put your phone on silent or vibrate</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3</a:t>
            </a:fld>
            <a:endParaRPr lang="en-US"/>
          </a:p>
        </p:txBody>
      </p:sp>
    </p:spTree>
    <p:extLst>
      <p:ext uri="{BB962C8B-B14F-4D97-AF65-F5344CB8AC3E}">
        <p14:creationId xmlns:p14="http://schemas.microsoft.com/office/powerpoint/2010/main" val="15697682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change from 2 M ESALs to 1 M ESALs for LT and MT mixes.</a:t>
            </a:r>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30</a:t>
            </a:fld>
            <a:endParaRPr lang="en-US"/>
          </a:p>
        </p:txBody>
      </p:sp>
    </p:spTree>
    <p:extLst>
      <p:ext uri="{BB962C8B-B14F-4D97-AF65-F5344CB8AC3E}">
        <p14:creationId xmlns:p14="http://schemas.microsoft.com/office/powerpoint/2010/main" val="20041761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31</a:t>
            </a:fld>
            <a:endParaRPr lang="en-US"/>
          </a:p>
        </p:txBody>
      </p:sp>
    </p:spTree>
    <p:extLst>
      <p:ext uri="{BB962C8B-B14F-4D97-AF65-F5344CB8AC3E}">
        <p14:creationId xmlns:p14="http://schemas.microsoft.com/office/powerpoint/2010/main" val="27352683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32</a:t>
            </a:fld>
            <a:endParaRPr lang="en-US"/>
          </a:p>
        </p:txBody>
      </p:sp>
    </p:spTree>
    <p:extLst>
      <p:ext uri="{BB962C8B-B14F-4D97-AF65-F5344CB8AC3E}">
        <p14:creationId xmlns:p14="http://schemas.microsoft.com/office/powerpoint/2010/main" val="18184958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33</a:t>
            </a:fld>
            <a:endParaRPr lang="en-US"/>
          </a:p>
        </p:txBody>
      </p:sp>
    </p:spTree>
    <p:extLst>
      <p:ext uri="{BB962C8B-B14F-4D97-AF65-F5344CB8AC3E}">
        <p14:creationId xmlns:p14="http://schemas.microsoft.com/office/powerpoint/2010/main" val="15230482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34</a:t>
            </a:fld>
            <a:endParaRPr lang="en-US"/>
          </a:p>
        </p:txBody>
      </p:sp>
    </p:spTree>
    <p:extLst>
      <p:ext uri="{BB962C8B-B14F-4D97-AF65-F5344CB8AC3E}">
        <p14:creationId xmlns:p14="http://schemas.microsoft.com/office/powerpoint/2010/main" val="10984735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35</a:t>
            </a:fld>
            <a:endParaRPr lang="en-US"/>
          </a:p>
        </p:txBody>
      </p:sp>
    </p:spTree>
    <p:extLst>
      <p:ext uri="{BB962C8B-B14F-4D97-AF65-F5344CB8AC3E}">
        <p14:creationId xmlns:p14="http://schemas.microsoft.com/office/powerpoint/2010/main" val="11340862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List the following subjects we will cover in this section.</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36</a:t>
            </a:fld>
            <a:endParaRPr lang="en-US"/>
          </a:p>
        </p:txBody>
      </p:sp>
    </p:spTree>
    <p:extLst>
      <p:ext uri="{BB962C8B-B14F-4D97-AF65-F5344CB8AC3E}">
        <p14:creationId xmlns:p14="http://schemas.microsoft.com/office/powerpoint/2010/main" val="6560765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When preparing for an HMA project, the first item to review are the contract documents. The plans and specials will indicate items such as quantity, location, mix type and special construction details. </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37</a:t>
            </a:fld>
            <a:endParaRPr lang="en-US"/>
          </a:p>
        </p:txBody>
      </p:sp>
    </p:spTree>
    <p:extLst>
      <p:ext uri="{BB962C8B-B14F-4D97-AF65-F5344CB8AC3E}">
        <p14:creationId xmlns:p14="http://schemas.microsoft.com/office/powerpoint/2010/main" val="24024063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When reviewing the plans and specials, it is important to check the following:</a:t>
            </a:r>
          </a:p>
          <a:p>
            <a:pPr marL="228567" indent="-228567">
              <a:buAutoNum type="arabicPeriod"/>
            </a:pPr>
            <a:r>
              <a:rPr lang="en-US" sz="1200"/>
              <a:t>Check stationing and quantities</a:t>
            </a:r>
          </a:p>
          <a:p>
            <a:pPr marL="228567" indent="-228567">
              <a:buAutoNum type="arabicPeriod"/>
            </a:pPr>
            <a:r>
              <a:rPr lang="en-US" sz="1200"/>
              <a:t>Locating </a:t>
            </a:r>
            <a:r>
              <a:rPr lang="en-US" sz="1200" err="1"/>
              <a:t>sawcuts</a:t>
            </a:r>
            <a:r>
              <a:rPr lang="en-US" sz="1200"/>
              <a:t> and </a:t>
            </a:r>
            <a:r>
              <a:rPr lang="en-US" sz="1200" err="1"/>
              <a:t>matchpoints</a:t>
            </a:r>
            <a:endParaRPr lang="en-US" sz="1200"/>
          </a:p>
          <a:p>
            <a:pPr marL="228567" indent="-228567">
              <a:buAutoNum type="arabicPeriod"/>
            </a:pPr>
            <a:r>
              <a:rPr lang="en-US" sz="1200"/>
              <a:t>Verifying depth changes within the </a:t>
            </a:r>
            <a:r>
              <a:rPr lang="en-US" sz="1200" err="1"/>
              <a:t>typicals</a:t>
            </a:r>
            <a:r>
              <a:rPr lang="en-US" sz="1200"/>
              <a:t>.</a:t>
            </a:r>
          </a:p>
          <a:p>
            <a:pPr marL="228567" indent="-228567">
              <a:buAutoNum type="arabicPeriod"/>
            </a:pPr>
            <a:r>
              <a:rPr lang="en-US" sz="1200"/>
              <a:t>Reviewing bid items and special provisions to know if there are unique requirements.</a:t>
            </a:r>
          </a:p>
          <a:p>
            <a:endParaRPr lang="en-US"/>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38</a:t>
            </a:fld>
            <a:endParaRPr lang="en-US"/>
          </a:p>
        </p:txBody>
      </p:sp>
    </p:spTree>
    <p:extLst>
      <p:ext uri="{BB962C8B-B14F-4D97-AF65-F5344CB8AC3E}">
        <p14:creationId xmlns:p14="http://schemas.microsoft.com/office/powerpoint/2010/main" val="8135534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Once a good grasp of the paving scope is had then the mix design and QC random numbers are to be reviewed. The number of QV samples and random numbers for the samples can be generated. Most of the planning for the paving project should be done before the PrePave meeting. </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39</a:t>
            </a:fld>
            <a:endParaRPr lang="en-US"/>
          </a:p>
        </p:txBody>
      </p:sp>
    </p:spTree>
    <p:extLst>
      <p:ext uri="{BB962C8B-B14F-4D97-AF65-F5344CB8AC3E}">
        <p14:creationId xmlns:p14="http://schemas.microsoft.com/office/powerpoint/2010/main" val="21577227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Introduce the presenters and give brief synopsis of bio.</a:t>
            </a:r>
          </a:p>
          <a:p>
            <a:endParaRPr lang="en-US"/>
          </a:p>
          <a:p>
            <a:r>
              <a:rPr lang="en-US"/>
              <a:t>Dan Kopacz – BTS HMA Engineer – 20 years on WisDOT projects, 5 years Regional Pavement Engineer, 5 years HMA Engineer</a:t>
            </a:r>
          </a:p>
          <a:p>
            <a:r>
              <a:rPr lang="en-US"/>
              <a:t>Steve Hefel – BTS HMA Supervisor – Years of experience w /HMA or HMA Background or what role plays w/ HMA</a:t>
            </a:r>
          </a:p>
          <a:p>
            <a:r>
              <a:rPr lang="en-US"/>
              <a:t>James Pforr –  BTS Consultant HMA Engineer – Years of experience w /HMA or HMA Background or what role plays w/ HMA</a:t>
            </a:r>
          </a:p>
          <a:p>
            <a:r>
              <a:rPr lang="en-US"/>
              <a:t>Jeff Anderson – BTS HMA Mix Specialist – Years of experience w /HMA or HMA Background or what role plays w/ HMA</a:t>
            </a:r>
          </a:p>
          <a:p>
            <a:endParaRPr lang="en-US"/>
          </a:p>
          <a:p>
            <a:r>
              <a:rPr lang="en-US"/>
              <a:t>Region Name - Region PDS  Title – Years of experience w/ HMA or HMA background</a:t>
            </a:r>
          </a:p>
          <a:p>
            <a:r>
              <a:rPr lang="en-US"/>
              <a:t>Region Name - Region TSS  Title –  Years of experience w/ HMA or HMA background</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4</a:t>
            </a:fld>
            <a:endParaRPr lang="en-US"/>
          </a:p>
        </p:txBody>
      </p:sp>
    </p:spTree>
    <p:extLst>
      <p:ext uri="{BB962C8B-B14F-4D97-AF65-F5344CB8AC3E}">
        <p14:creationId xmlns:p14="http://schemas.microsoft.com/office/powerpoint/2010/main" val="41659231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However, For PWL, SMA and CIR the differences will be talked about later.</a:t>
            </a:r>
          </a:p>
          <a:p>
            <a:endParaRPr lang="en-US"/>
          </a:p>
          <a:p>
            <a:r>
              <a:rPr lang="en-US"/>
              <a:t>QMP The department will perform verification testing at a minimum frequency of 10 percent of the sublots and a minimum of one sublot per mix design.</a:t>
            </a:r>
          </a:p>
          <a:p>
            <a:endParaRPr lang="en-US"/>
          </a:p>
          <a:p>
            <a:r>
              <a:rPr lang="en-US"/>
              <a:t>QMP A lot consists of the tonnage placed each day for each layer and target density specified in standard spec 460.3.3.1. A lot may include partial sublots. </a:t>
            </a:r>
          </a:p>
          <a:p>
            <a:endParaRPr lang="en-US"/>
          </a:p>
          <a:p>
            <a:r>
              <a:rPr lang="en-US"/>
              <a:t>QMP Lane Feet</a:t>
            </a:r>
          </a:p>
          <a:p>
            <a:r>
              <a:rPr lang="en-US"/>
              <a:t>Divide the roadway into sublots. A sublot is 1500 lane feet for each layer and target density.</a:t>
            </a:r>
          </a:p>
          <a:p>
            <a:endParaRPr lang="en-US"/>
          </a:p>
          <a:p>
            <a:r>
              <a:rPr lang="en-US"/>
              <a:t>QMP  Tonnage</a:t>
            </a:r>
          </a:p>
          <a:p>
            <a:r>
              <a:rPr lang="en-US"/>
              <a:t>If a side road, crossover, turn lane, or ramp is less than 1500 feet long, determine sublots using a maximum of 750 tons per sublot and perform the number of random tests as specified:</a:t>
            </a:r>
          </a:p>
          <a:p>
            <a:endParaRPr lang="en-US"/>
          </a:p>
          <a:p>
            <a:r>
              <a:rPr lang="en-US"/>
              <a:t>Side Roads, Turn Lanes, Crossovers, Ramps, Roundabouts: </a:t>
            </a:r>
          </a:p>
          <a:p>
            <a:r>
              <a:rPr lang="en-US"/>
              <a:t>Sublot/Layer tonnage 		Minimum Number of Tests Required </a:t>
            </a:r>
          </a:p>
          <a:p>
            <a:r>
              <a:rPr lang="en-US"/>
              <a:t>25 to 100 tons 			1 </a:t>
            </a:r>
          </a:p>
          <a:p>
            <a:r>
              <a:rPr lang="en-US"/>
              <a:t>101 to 250 tons 			3 </a:t>
            </a:r>
          </a:p>
          <a:p>
            <a:r>
              <a:rPr lang="en-US"/>
              <a:t>251 to 500 tons 			5 </a:t>
            </a:r>
          </a:p>
          <a:p>
            <a:r>
              <a:rPr lang="en-US"/>
              <a:t>501 to 750 tons 			7</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40</a:t>
            </a:fld>
            <a:endParaRPr lang="en-US"/>
          </a:p>
        </p:txBody>
      </p:sp>
    </p:spTree>
    <p:extLst>
      <p:ext uri="{BB962C8B-B14F-4D97-AF65-F5344CB8AC3E}">
        <p14:creationId xmlns:p14="http://schemas.microsoft.com/office/powerpoint/2010/main" val="36691591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41</a:t>
            </a:fld>
            <a:endParaRPr lang="en-US"/>
          </a:p>
        </p:txBody>
      </p:sp>
    </p:spTree>
    <p:extLst>
      <p:ext uri="{BB962C8B-B14F-4D97-AF65-F5344CB8AC3E}">
        <p14:creationId xmlns:p14="http://schemas.microsoft.com/office/powerpoint/2010/main" val="11901899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42</a:t>
            </a:fld>
            <a:endParaRPr lang="en-US"/>
          </a:p>
        </p:txBody>
      </p:sp>
    </p:spTree>
    <p:extLst>
      <p:ext uri="{BB962C8B-B14F-4D97-AF65-F5344CB8AC3E}">
        <p14:creationId xmlns:p14="http://schemas.microsoft.com/office/powerpoint/2010/main" val="15665753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43</a:t>
            </a:fld>
            <a:endParaRPr lang="en-US"/>
          </a:p>
        </p:txBody>
      </p:sp>
    </p:spTree>
    <p:extLst>
      <p:ext uri="{BB962C8B-B14F-4D97-AF65-F5344CB8AC3E}">
        <p14:creationId xmlns:p14="http://schemas.microsoft.com/office/powerpoint/2010/main" val="35863852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3660">
              <a:defRPr/>
            </a:pPr>
            <a:r>
              <a:rPr lang="en-US"/>
              <a:t>In the Paving and Field Work section, we will discuss paving &amp; inspection duties, HMA mixes, density testing, and some additional need to be aware of information.</a:t>
            </a:r>
          </a:p>
          <a:p>
            <a:endParaRPr lang="en-US"/>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44</a:t>
            </a:fld>
            <a:endParaRPr lang="en-US"/>
          </a:p>
        </p:txBody>
      </p:sp>
    </p:spTree>
    <p:extLst>
      <p:ext uri="{BB962C8B-B14F-4D97-AF65-F5344CB8AC3E}">
        <p14:creationId xmlns:p14="http://schemas.microsoft.com/office/powerpoint/2010/main" val="12972893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Checks should be made of both the cross slope and longitudinal grade of the subgrade. A good blade operator can shape</a:t>
            </a:r>
          </a:p>
          <a:p>
            <a:r>
              <a:rPr lang="en-US" dirty="0"/>
              <a:t>the base to within 1 inch per 100 feet of grade.</a:t>
            </a:r>
          </a:p>
          <a:p>
            <a:endParaRPr lang="en-US" dirty="0"/>
          </a:p>
          <a:p>
            <a:r>
              <a:rPr lang="en-US" dirty="0"/>
              <a:t>The crown should be checked at frequent intervals and should be held to within a close tolerance of the crown shown on the plans. A good blade operator can shape</a:t>
            </a:r>
          </a:p>
          <a:p>
            <a:r>
              <a:rPr lang="en-US" dirty="0"/>
              <a:t>the base to within 1/4 inch of the crown or </a:t>
            </a:r>
            <a:r>
              <a:rPr lang="en-US" dirty="0" err="1"/>
              <a:t>superelevation</a:t>
            </a:r>
            <a:r>
              <a:rPr lang="en-US" dirty="0"/>
              <a:t> specified (per lane pavement) greater variations should not be permitted.</a:t>
            </a:r>
          </a:p>
          <a:p>
            <a:endParaRPr lang="en-US" dirty="0"/>
          </a:p>
          <a:p>
            <a:r>
              <a:rPr lang="en-US" dirty="0"/>
              <a:t>During inspection of the subgrade, the inspector should look for areas of soft or yielding soil that are too weak to</a:t>
            </a:r>
          </a:p>
          <a:p>
            <a:r>
              <a:rPr lang="en-US" dirty="0"/>
              <a:t>properly support the paving equipment.   This can be accomplished by visual inspection for dark organic soils and also can be accomplished by a proof roll.</a:t>
            </a:r>
          </a:p>
          <a:p>
            <a:endParaRPr lang="en-US" dirty="0"/>
          </a:p>
          <a:p>
            <a:r>
              <a:rPr lang="en-US" dirty="0"/>
              <a:t>The following videos show two different proof roll situations.</a:t>
            </a:r>
          </a:p>
          <a:p>
            <a:endParaRPr lang="en-US" dirty="0"/>
          </a:p>
          <a:p>
            <a:r>
              <a:rPr lang="en-US" dirty="0"/>
              <a:t>Any yielding or soft areas should be corrected before paving.  </a:t>
            </a:r>
          </a:p>
          <a:p>
            <a:endParaRPr lang="en-US" dirty="0"/>
          </a:p>
          <a:p>
            <a:r>
              <a:rPr lang="en-US" dirty="0"/>
              <a:t>When in doubt take it out.</a:t>
            </a:r>
          </a:p>
          <a:p>
            <a:endParaRPr lang="en-US" dirty="0"/>
          </a:p>
          <a:p>
            <a:r>
              <a:rPr lang="en-US" dirty="0"/>
              <a:t>This material is covered in further detail in Earthwork training</a:t>
            </a:r>
          </a:p>
          <a:p>
            <a:endParaRPr lang="en-US" dirty="0"/>
          </a:p>
          <a:p>
            <a:endParaRPr lang="en-US" dirty="0"/>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45</a:t>
            </a:fld>
            <a:endParaRPr lang="en-US"/>
          </a:p>
        </p:txBody>
      </p:sp>
    </p:spTree>
    <p:extLst>
      <p:ext uri="{BB962C8B-B14F-4D97-AF65-F5344CB8AC3E}">
        <p14:creationId xmlns:p14="http://schemas.microsoft.com/office/powerpoint/2010/main" val="260177977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 just like for the subgrade the base course must be shaped and compacted to the proper crown or transverse slope and to a smooth, true</a:t>
            </a:r>
          </a:p>
          <a:p>
            <a:r>
              <a:rPr lang="en-US" dirty="0"/>
              <a:t>profile.</a:t>
            </a:r>
          </a:p>
          <a:p>
            <a:endParaRPr lang="en-US" dirty="0"/>
          </a:p>
          <a:p>
            <a:r>
              <a:rPr lang="en-US" dirty="0"/>
              <a:t>Make sure the base is constructed to the width and section the plans show. Shape, and compact the base surface to</a:t>
            </a:r>
          </a:p>
          <a:p>
            <a:r>
              <a:rPr lang="en-US" dirty="0"/>
              <a:t>within 0.04 feet (1/2 inch) of the plan elevation.</a:t>
            </a:r>
          </a:p>
          <a:p>
            <a:endParaRPr lang="en-US" dirty="0"/>
          </a:p>
          <a:p>
            <a:r>
              <a:rPr lang="en-US" dirty="0"/>
              <a:t>Make sure you check the base </a:t>
            </a:r>
            <a:r>
              <a:rPr lang="en-US" dirty="0" err="1"/>
              <a:t>agg</a:t>
            </a:r>
            <a:r>
              <a:rPr lang="en-US" dirty="0"/>
              <a:t> placement vs. the red tops to make sure you are within tolerance for the base placement</a:t>
            </a:r>
          </a:p>
          <a:p>
            <a:endParaRPr lang="en-US" dirty="0"/>
          </a:p>
          <a:p>
            <a:r>
              <a:rPr lang="en-US" dirty="0">
                <a:effectLst/>
              </a:rPr>
              <a:t>Check your tight drainage spots or your sags curves or where the roadway is relatively flat.  Ideally your paving is going to substantially follow how your base is graded so if you trap water with your base </a:t>
            </a:r>
            <a:r>
              <a:rPr lang="en-US" dirty="0" err="1">
                <a:effectLst/>
              </a:rPr>
              <a:t>agg</a:t>
            </a:r>
            <a:r>
              <a:rPr lang="en-US" dirty="0">
                <a:effectLst/>
              </a:rPr>
              <a:t> you could trap with your paving.</a:t>
            </a:r>
          </a:p>
          <a:p>
            <a:endParaRPr lang="en-US" dirty="0">
              <a:effectLst/>
            </a:endParaRPr>
          </a:p>
          <a:p>
            <a:r>
              <a:rPr lang="en-US" dirty="0">
                <a:effectLst/>
              </a:rPr>
              <a:t>-Generally, the tendency is to use an insufficient amount of water in the shaping and compacting of an aggregate base, but in the case of a layer of aggregate over an old pavement, it is possible to saturate the base material to the extent that it loses stability.</a:t>
            </a:r>
          </a:p>
          <a:p>
            <a:endParaRPr lang="en-US" dirty="0">
              <a:effectLst/>
            </a:endParaRPr>
          </a:p>
          <a:p>
            <a:r>
              <a:rPr lang="en-US" dirty="0">
                <a:effectLst/>
              </a:rPr>
              <a:t>Finally make sure you are proof rolling the base aggregate again to make sure there is no yielding of the base coarse surface.  You also can then drive the base and feel for bumps, dips, or other issues, you can find issues just by driving the base.</a:t>
            </a:r>
          </a:p>
          <a:p>
            <a:endParaRPr lang="en-US" dirty="0">
              <a:effectLst/>
            </a:endParaRPr>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46</a:t>
            </a:fld>
            <a:endParaRPr lang="en-US"/>
          </a:p>
        </p:txBody>
      </p:sp>
    </p:spTree>
    <p:extLst>
      <p:ext uri="{BB962C8B-B14F-4D97-AF65-F5344CB8AC3E}">
        <p14:creationId xmlns:p14="http://schemas.microsoft.com/office/powerpoint/2010/main" val="178279032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Another area to consider is Culvert/backfill trenches. Consult soils engineer for guidance.</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47</a:t>
            </a:fld>
            <a:endParaRPr lang="en-US"/>
          </a:p>
        </p:txBody>
      </p:sp>
    </p:spTree>
    <p:extLst>
      <p:ext uri="{BB962C8B-B14F-4D97-AF65-F5344CB8AC3E}">
        <p14:creationId xmlns:p14="http://schemas.microsoft.com/office/powerpoint/2010/main" val="240335448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When Asphalt mixes were $20 per ton it was less critical. Now with mixes $70-90 per ton, thickness issues are more critical.</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48</a:t>
            </a:fld>
            <a:endParaRPr lang="en-US"/>
          </a:p>
        </p:txBody>
      </p:sp>
    </p:spTree>
    <p:extLst>
      <p:ext uri="{BB962C8B-B14F-4D97-AF65-F5344CB8AC3E}">
        <p14:creationId xmlns:p14="http://schemas.microsoft.com/office/powerpoint/2010/main" val="76654243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rPr>
              <a:t>Check periodically the cross slope and depth of milling.</a:t>
            </a:r>
          </a:p>
          <a:p>
            <a:endParaRPr lang="en-US">
              <a:effectLst/>
            </a:endParaRPr>
          </a:p>
          <a:p>
            <a:r>
              <a:rPr lang="en-US">
                <a:effectLst/>
              </a:rPr>
              <a:t>If during milling any surface delamination or scaling pieces occur, they should be removed.</a:t>
            </a:r>
          </a:p>
          <a:p>
            <a:endParaRPr lang="en-US">
              <a:effectLst/>
            </a:endParaRPr>
          </a:p>
          <a:p>
            <a:r>
              <a:rPr lang="en-US">
                <a:effectLst/>
              </a:rPr>
              <a:t>Know if the plan has any corrections to the cross slope and whether this should be accomplished in the milling or in the paving operation.  You will want to know this so that the milling machine can be set up to change the slope if needed.</a:t>
            </a:r>
          </a:p>
          <a:p>
            <a:endParaRPr lang="en-US">
              <a:effectLst/>
            </a:endParaRPr>
          </a:p>
          <a:p>
            <a:r>
              <a:rPr lang="en-US">
                <a:effectLst/>
              </a:rPr>
              <a:t>Sweeping - ensure the pavement is clean!!! or bonding won't occur - important!!! tracking of other material on top of milled mat. This picture is an example of issues you could come across.</a:t>
            </a:r>
            <a:endParaRPr lang="en-US"/>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49</a:t>
            </a:fld>
            <a:endParaRPr lang="en-US"/>
          </a:p>
        </p:txBody>
      </p:sp>
    </p:spTree>
    <p:extLst>
      <p:ext uri="{BB962C8B-B14F-4D97-AF65-F5344CB8AC3E}">
        <p14:creationId xmlns:p14="http://schemas.microsoft.com/office/powerpoint/2010/main" val="1380676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 around the room and have the attendees introduce themselves by providing their name, firm, 2019 construction project, and past HMA experience.</a:t>
            </a:r>
          </a:p>
          <a:p>
            <a:endParaRPr lang="en-US"/>
          </a:p>
          <a:p>
            <a:r>
              <a:rPr lang="en-US"/>
              <a:t>Slide note: Change picture to be specific to the state or the region</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5</a:t>
            </a:fld>
            <a:endParaRPr lang="en-US"/>
          </a:p>
        </p:txBody>
      </p:sp>
    </p:spTree>
    <p:extLst>
      <p:ext uri="{BB962C8B-B14F-4D97-AF65-F5344CB8AC3E}">
        <p14:creationId xmlns:p14="http://schemas.microsoft.com/office/powerpoint/2010/main" val="296254650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50</a:t>
            </a:fld>
            <a:endParaRPr lang="en-US"/>
          </a:p>
        </p:txBody>
      </p:sp>
    </p:spTree>
    <p:extLst>
      <p:ext uri="{BB962C8B-B14F-4D97-AF65-F5344CB8AC3E}">
        <p14:creationId xmlns:p14="http://schemas.microsoft.com/office/powerpoint/2010/main" val="420523455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two main groupings of joints. Hot and cold</a:t>
            </a:r>
          </a:p>
          <a:p>
            <a:r>
              <a:rPr lang="en-US"/>
              <a:t>The only hot joint we will talk about will be with tandem paving</a:t>
            </a:r>
          </a:p>
          <a:p>
            <a:endParaRPr lang="en-US"/>
          </a:p>
          <a:p>
            <a:r>
              <a:rPr lang="en-US"/>
              <a:t>The cold joints we will discuss that are mainly used on WisDOT projects are:</a:t>
            </a:r>
          </a:p>
          <a:p>
            <a:r>
              <a:rPr lang="en-US"/>
              <a:t>Notched wedge</a:t>
            </a:r>
          </a:p>
          <a:p>
            <a:r>
              <a:rPr lang="en-US"/>
              <a:t>Longitudinal butt joint</a:t>
            </a:r>
          </a:p>
          <a:p>
            <a:r>
              <a:rPr lang="en-US"/>
              <a:t>Transverse butt joint</a:t>
            </a:r>
          </a:p>
          <a:p>
            <a:r>
              <a:rPr lang="en-US"/>
              <a:t>Transverse construction joint (paper joint)</a:t>
            </a:r>
          </a:p>
          <a:p>
            <a:endParaRPr lang="en-US"/>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51</a:t>
            </a:fld>
            <a:endParaRPr lang="en-US"/>
          </a:p>
        </p:txBody>
      </p:sp>
    </p:spTree>
    <p:extLst>
      <p:ext uri="{BB962C8B-B14F-4D97-AF65-F5344CB8AC3E}">
        <p14:creationId xmlns:p14="http://schemas.microsoft.com/office/powerpoint/2010/main" val="131081953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two main groupings of joints. Hot and cold</a:t>
            </a:r>
          </a:p>
          <a:p>
            <a:r>
              <a:rPr lang="en-US"/>
              <a:t>The only hot joint we will talk about will be with tandem paving</a:t>
            </a:r>
          </a:p>
          <a:p>
            <a:endParaRPr lang="en-US"/>
          </a:p>
          <a:p>
            <a:r>
              <a:rPr lang="en-US"/>
              <a:t>The cold joints we will discuss that are mainly used on WisDOT projects are:</a:t>
            </a:r>
          </a:p>
          <a:p>
            <a:r>
              <a:rPr lang="en-US"/>
              <a:t>Notched wedge</a:t>
            </a:r>
          </a:p>
          <a:p>
            <a:r>
              <a:rPr lang="en-US"/>
              <a:t>Longitudinal butt joint</a:t>
            </a:r>
          </a:p>
          <a:p>
            <a:r>
              <a:rPr lang="en-US"/>
              <a:t>Transverse butt joint</a:t>
            </a:r>
          </a:p>
          <a:p>
            <a:r>
              <a:rPr lang="en-US"/>
              <a:t>Transverse construction joint (paper joint)</a:t>
            </a:r>
          </a:p>
          <a:p>
            <a:endParaRPr lang="en-US"/>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52</a:t>
            </a:fld>
            <a:endParaRPr lang="en-US"/>
          </a:p>
        </p:txBody>
      </p:sp>
    </p:spTree>
    <p:extLst>
      <p:ext uri="{BB962C8B-B14F-4D97-AF65-F5344CB8AC3E}">
        <p14:creationId xmlns:p14="http://schemas.microsoft.com/office/powerpoint/2010/main" val="72166808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hot joint is the most preferred of all the joints because you achieve the greatest bond between the two mats.</a:t>
            </a:r>
          </a:p>
          <a:p>
            <a:endParaRPr lang="en-US"/>
          </a:p>
          <a:p>
            <a:r>
              <a:rPr lang="en-US"/>
              <a:t>Tandem paving is where you run two pavers and one runs in the next lane right behind the first pavers.</a:t>
            </a:r>
          </a:p>
          <a:p>
            <a:endParaRPr lang="en-US"/>
          </a:p>
          <a:p>
            <a:r>
              <a:rPr lang="en-US"/>
              <a:t>This allows you to basically eliminate a joint.  This is great cause usually the joint is the weakest part of the pavement.</a:t>
            </a:r>
          </a:p>
          <a:p>
            <a:endParaRPr lang="en-US"/>
          </a:p>
          <a:p>
            <a:r>
              <a:rPr lang="en-US"/>
              <a:t>This picture is an example of tandem paving</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53</a:t>
            </a:fld>
            <a:endParaRPr lang="en-US"/>
          </a:p>
        </p:txBody>
      </p:sp>
    </p:spTree>
    <p:extLst>
      <p:ext uri="{BB962C8B-B14F-4D97-AF65-F5344CB8AC3E}">
        <p14:creationId xmlns:p14="http://schemas.microsoft.com/office/powerpoint/2010/main" val="226798784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54</a:t>
            </a:fld>
            <a:endParaRPr lang="en-US"/>
          </a:p>
        </p:txBody>
      </p:sp>
    </p:spTree>
    <p:extLst>
      <p:ext uri="{BB962C8B-B14F-4D97-AF65-F5344CB8AC3E}">
        <p14:creationId xmlns:p14="http://schemas.microsoft.com/office/powerpoint/2010/main" val="17223581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55</a:t>
            </a:fld>
            <a:endParaRPr lang="en-US"/>
          </a:p>
        </p:txBody>
      </p:sp>
    </p:spTree>
    <p:extLst>
      <p:ext uri="{BB962C8B-B14F-4D97-AF65-F5344CB8AC3E}">
        <p14:creationId xmlns:p14="http://schemas.microsoft.com/office/powerpoint/2010/main" val="104891807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56</a:t>
            </a:fld>
            <a:endParaRPr lang="en-US"/>
          </a:p>
        </p:txBody>
      </p:sp>
    </p:spTree>
    <p:extLst>
      <p:ext uri="{BB962C8B-B14F-4D97-AF65-F5344CB8AC3E}">
        <p14:creationId xmlns:p14="http://schemas.microsoft.com/office/powerpoint/2010/main" val="14785676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is an example of a Michigan joint on a region project.</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57</a:t>
            </a:fld>
            <a:endParaRPr lang="en-US"/>
          </a:p>
        </p:txBody>
      </p:sp>
    </p:spTree>
    <p:extLst>
      <p:ext uri="{BB962C8B-B14F-4D97-AF65-F5344CB8AC3E}">
        <p14:creationId xmlns:p14="http://schemas.microsoft.com/office/powerpoint/2010/main" val="384116354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is another example of a Michigan joint just showing it from the vantage point of coming out of the back of the paver.  There is a roller behind the screed or in this case I believe a small vibratory compactor that is achieving density on the tapered section of the Michigan joint. Sometime a heavy wheel is used to compact the wedge.</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58</a:t>
            </a:fld>
            <a:endParaRPr lang="en-US"/>
          </a:p>
        </p:txBody>
      </p:sp>
    </p:spTree>
    <p:extLst>
      <p:ext uri="{BB962C8B-B14F-4D97-AF65-F5344CB8AC3E}">
        <p14:creationId xmlns:p14="http://schemas.microsoft.com/office/powerpoint/2010/main" val="312255993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59</a:t>
            </a:fld>
            <a:endParaRPr lang="en-US"/>
          </a:p>
        </p:txBody>
      </p:sp>
    </p:spTree>
    <p:extLst>
      <p:ext uri="{BB962C8B-B14F-4D97-AF65-F5344CB8AC3E}">
        <p14:creationId xmlns:p14="http://schemas.microsoft.com/office/powerpoint/2010/main" val="14676392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Emphasize that the training is meant to be interactive. We are all on the same team. We tried to keep class sizes smaller so we could discuss some project specifics or questions from individuals.</a:t>
            </a:r>
          </a:p>
          <a:p>
            <a:r>
              <a:rPr lang="en-US"/>
              <a:t>This training also qualifies for 7 PDHs so we have a handout with questions pertaining to the material in the training.  </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6</a:t>
            </a:fld>
            <a:endParaRPr lang="en-US"/>
          </a:p>
        </p:txBody>
      </p:sp>
    </p:spTree>
    <p:extLst>
      <p:ext uri="{BB962C8B-B14F-4D97-AF65-F5344CB8AC3E}">
        <p14:creationId xmlns:p14="http://schemas.microsoft.com/office/powerpoint/2010/main" val="65775539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 of a region construction detail that we use that shows a transverse butt joint.  This detail is specific with when you have a project with know profile change or raising of the roadway for example a simple mill 2” pave 2”.   There is another region detail that we have that is for when you do have a profile change or you are raising the roadway.  Like a mill 2” pave 4”.</a:t>
            </a:r>
          </a:p>
          <a:p>
            <a:endParaRPr lang="en-US" dirty="0"/>
          </a:p>
          <a:p>
            <a:r>
              <a:rPr lang="en-US" dirty="0"/>
              <a:t>You can see in the detail that the saw cut is optional as you can use a mini mill and turn it sideways and mill out the joint to achieve the vertical face required.</a:t>
            </a:r>
          </a:p>
          <a:p>
            <a:endParaRPr lang="en-US" dirty="0"/>
          </a:p>
          <a:p>
            <a:endParaRPr lang="en-US" dirty="0"/>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60</a:t>
            </a:fld>
            <a:endParaRPr lang="en-US"/>
          </a:p>
        </p:txBody>
      </p:sp>
    </p:spTree>
    <p:extLst>
      <p:ext uri="{BB962C8B-B14F-4D97-AF65-F5344CB8AC3E}">
        <p14:creationId xmlns:p14="http://schemas.microsoft.com/office/powerpoint/2010/main" val="149478637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Transverse construction joints or a Paper joint is constructed across the pavement when paving is halted.  This type of joint temporarily places an asphalt taper or ramp that will protect the construction joint edge and allow traffic to easily traverse the joint.  It is called a paper joint because they use heavy duty paper to place the hot mix on and this makes it is easy to remove with the paper and have a good clean construction joint to take off from when paving is resumed.</a:t>
            </a:r>
          </a:p>
          <a:p>
            <a:endParaRPr lang="en-US" dirty="0"/>
          </a:p>
          <a:p>
            <a:r>
              <a:rPr lang="en-US" dirty="0"/>
              <a:t>When the paver is placing the last load of the day, it is shifted into low gear as it approaches the location of the</a:t>
            </a:r>
          </a:p>
          <a:p>
            <a:r>
              <a:rPr lang="en-US" dirty="0"/>
              <a:t>proposed joint.</a:t>
            </a:r>
          </a:p>
          <a:p>
            <a:r>
              <a:rPr lang="en-US" dirty="0"/>
              <a:t>2. As the hopper empties and the amount of material in the screed chamber decreases below normal operating</a:t>
            </a:r>
          </a:p>
          <a:p>
            <a:r>
              <a:rPr lang="en-US" dirty="0"/>
              <a:t>level, the paver is stopped.</a:t>
            </a:r>
          </a:p>
          <a:p>
            <a:r>
              <a:rPr lang="en-US" dirty="0"/>
              <a:t>3. The screed is raised and the paver moved out of the way.</a:t>
            </a:r>
          </a:p>
          <a:p>
            <a:r>
              <a:rPr lang="en-US" dirty="0"/>
              <a:t>4. Asphalt mix is then shoveled away from the end of the mat to form a clean, vertical end.</a:t>
            </a:r>
          </a:p>
          <a:p>
            <a:r>
              <a:rPr lang="en-US" dirty="0"/>
              <a:t>5. Heavy wrapping paper is placed along the edge.</a:t>
            </a:r>
          </a:p>
          <a:p>
            <a:r>
              <a:rPr lang="en-US" dirty="0"/>
              <a:t>6. The material that was shoveled away in Step 4 is replaced and used to form a taper.</a:t>
            </a:r>
          </a:p>
          <a:p>
            <a:endParaRPr lang="en-US" dirty="0"/>
          </a:p>
          <a:p>
            <a:endParaRPr lang="en-US" dirty="0"/>
          </a:p>
          <a:p>
            <a:r>
              <a:rPr lang="en-US" dirty="0"/>
              <a:t>When the paver is resuming paving at the transvers construction joint.</a:t>
            </a:r>
          </a:p>
          <a:p>
            <a:r>
              <a:rPr lang="en-US" dirty="0"/>
              <a:t>1. The taper of material is removed along with the board or paper.</a:t>
            </a:r>
          </a:p>
          <a:p>
            <a:r>
              <a:rPr lang="en-US" dirty="0"/>
              <a:t>2. A straightedge is used to check the longitudinal grade of the mat. Because the paver was running out of material</a:t>
            </a:r>
          </a:p>
          <a:p>
            <a:r>
              <a:rPr lang="en-US" dirty="0"/>
              <a:t>as it laid the last few feet of mat, it is possible those last few feet taper slightly (ramp down) from the specified</a:t>
            </a:r>
          </a:p>
          <a:p>
            <a:r>
              <a:rPr lang="en-US" dirty="0"/>
              <a:t>level of the mat. If this is the case, a new transverse end must be cut behind the point where the ramping down</a:t>
            </a:r>
          </a:p>
          <a:p>
            <a:r>
              <a:rPr lang="en-US" dirty="0"/>
              <a:t>begins.</a:t>
            </a:r>
          </a:p>
          <a:p>
            <a:r>
              <a:rPr lang="en-US" dirty="0"/>
              <a:t>3. The vertical face of the mat end is tack-coated.</a:t>
            </a:r>
          </a:p>
          <a:p>
            <a:r>
              <a:rPr lang="en-US" dirty="0"/>
              <a:t>4. The paver is backed up to the end of the mat and the screed rested on the mat surface.</a:t>
            </a:r>
          </a:p>
          <a:p>
            <a:r>
              <a:rPr lang="en-US" dirty="0"/>
              <a:t>5. The screed is heated while it rests on the mat. This provides some heat to the material at the end of the mat.</a:t>
            </a:r>
          </a:p>
          <a:p>
            <a:r>
              <a:rPr lang="en-US" dirty="0"/>
              <a:t>6. The heated screed is raised and shims as thick as the difference between the compacted mat and the</a:t>
            </a:r>
          </a:p>
          <a:p>
            <a:r>
              <a:rPr lang="en-US" dirty="0" err="1"/>
              <a:t>uncompacted</a:t>
            </a:r>
            <a:r>
              <a:rPr lang="en-US" dirty="0"/>
              <a:t> mat are positioned under its ends.</a:t>
            </a:r>
          </a:p>
          <a:p>
            <a:r>
              <a:rPr lang="en-US" dirty="0"/>
              <a:t>7. The truck with the first load of hot mix is backed carefully to the hopper. During discharge of the mix from the truck</a:t>
            </a:r>
          </a:p>
          <a:p>
            <a:r>
              <a:rPr lang="en-US" dirty="0"/>
              <a:t>bed to the paver, it is essential the truck not bump the paver and cause it to move.</a:t>
            </a:r>
          </a:p>
          <a:p>
            <a:r>
              <a:rPr lang="en-US" dirty="0"/>
              <a:t>8. The paver starts forward in a low gear.</a:t>
            </a:r>
          </a:p>
          <a:p>
            <a:r>
              <a:rPr lang="en-US" dirty="0"/>
              <a:t>9. Once the paver has moved away, excess hot mix is cleaned off the surface of the mat and the evenness of the</a:t>
            </a:r>
          </a:p>
          <a:p>
            <a:r>
              <a:rPr lang="en-US" dirty="0"/>
              <a:t>joint is checked with a straightedge.</a:t>
            </a:r>
          </a:p>
          <a:p>
            <a:endParaRPr lang="en-US" dirty="0"/>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61</a:t>
            </a:fld>
            <a:endParaRPr lang="en-US"/>
          </a:p>
        </p:txBody>
      </p:sp>
    </p:spTree>
    <p:extLst>
      <p:ext uri="{BB962C8B-B14F-4D97-AF65-F5344CB8AC3E}">
        <p14:creationId xmlns:p14="http://schemas.microsoft.com/office/powerpoint/2010/main" val="244708947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3660">
              <a:defRPr/>
            </a:pPr>
            <a:r>
              <a:rPr lang="en-US" dirty="0"/>
              <a:t>DONT GO INTO GREAT DETAIL ON THIS SLIDE FOR TIME PURPOSE</a:t>
            </a:r>
          </a:p>
          <a:p>
            <a:pPr defTabSz="903660">
              <a:defRPr/>
            </a:pPr>
            <a:endParaRPr lang="en-US" dirty="0"/>
          </a:p>
          <a:p>
            <a:r>
              <a:rPr lang="en-US" dirty="0"/>
              <a:t>Make sure you know ahead of time what your plan has for intersections.  If information is called out in the plan sheets or if the </a:t>
            </a:r>
            <a:r>
              <a:rPr lang="en-US" dirty="0" err="1"/>
              <a:t>sideroads</a:t>
            </a:r>
            <a:r>
              <a:rPr lang="en-US" dirty="0"/>
              <a:t> just reference you to the intersection </a:t>
            </a:r>
            <a:r>
              <a:rPr lang="en-US" dirty="0" err="1"/>
              <a:t>sdd</a:t>
            </a:r>
            <a:r>
              <a:rPr lang="en-US" dirty="0"/>
              <a:t> and know which intersection type you have and what the tapers are doing.</a:t>
            </a:r>
          </a:p>
          <a:p>
            <a:endParaRPr lang="en-US" dirty="0"/>
          </a:p>
          <a:p>
            <a:r>
              <a:rPr lang="en-US" dirty="0"/>
              <a:t>If I open and zoom in on the SDD you can see the various tapers for your intersection and the tapers coming in and out of the curb and gutter.</a:t>
            </a:r>
          </a:p>
          <a:p>
            <a:endParaRPr lang="en-US" dirty="0"/>
          </a:p>
          <a:p>
            <a:r>
              <a:rPr lang="en-US" dirty="0"/>
              <a:t>You will have a 10ft kicker that matches the asphalt to the back of the curb.  The edge of the asphalt coming into the curb and gutter should angle to match the flange line of the curb and gutter so you are not directing the traffic into the curb but then you have the 10ft kicker right before the curb and gutter.</a:t>
            </a:r>
          </a:p>
          <a:p>
            <a:endParaRPr lang="en-US" dirty="0"/>
          </a:p>
          <a:p>
            <a:r>
              <a:rPr lang="en-US" dirty="0"/>
              <a:t>Also look to see if you have turn lanes and what the tapers are of the </a:t>
            </a:r>
            <a:r>
              <a:rPr lang="en-US" dirty="0" err="1"/>
              <a:t>the</a:t>
            </a:r>
            <a:r>
              <a:rPr lang="en-US" dirty="0"/>
              <a:t> turn lane most likely a 12.5:1 or if you don’t have a turn lane then the edge of asphalt would taper out to the </a:t>
            </a:r>
            <a:r>
              <a:rPr lang="en-US" dirty="0" err="1"/>
              <a:t>sideroad</a:t>
            </a:r>
            <a:r>
              <a:rPr lang="en-US" dirty="0"/>
              <a:t> radius at a length equal to 15 times the shoulder width.</a:t>
            </a:r>
          </a:p>
          <a:p>
            <a:endParaRPr lang="en-US" dirty="0"/>
          </a:p>
          <a:p>
            <a:r>
              <a:rPr lang="en-US" dirty="0"/>
              <a:t>Watch when you are matching into beam guard that you know the details in your plans also of how the asphalt will bump out for the EATs</a:t>
            </a:r>
          </a:p>
          <a:p>
            <a:endParaRPr lang="en-US" dirty="0"/>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62</a:t>
            </a:fld>
            <a:endParaRPr lang="en-US"/>
          </a:p>
        </p:txBody>
      </p:sp>
    </p:spTree>
    <p:extLst>
      <p:ext uri="{BB962C8B-B14F-4D97-AF65-F5344CB8AC3E}">
        <p14:creationId xmlns:p14="http://schemas.microsoft.com/office/powerpoint/2010/main" val="83514149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detail is for when you are paving a thicker mat depth than the milling depth.</a:t>
            </a:r>
          </a:p>
          <a:p>
            <a:endParaRPr lang="en-US"/>
          </a:p>
          <a:p>
            <a:r>
              <a:rPr lang="en-US"/>
              <a:t>There are 3 options if you are raising the roadway.</a:t>
            </a:r>
          </a:p>
          <a:p>
            <a:r>
              <a:rPr lang="en-US"/>
              <a:t>Fill in curb and gutter</a:t>
            </a:r>
          </a:p>
          <a:p>
            <a:r>
              <a:rPr lang="en-US"/>
              <a:t>Adjust milling line like detail to the right</a:t>
            </a:r>
          </a:p>
          <a:p>
            <a:r>
              <a:rPr lang="en-US"/>
              <a:t>Mill straight across and asphalt thickness varies</a:t>
            </a:r>
          </a:p>
          <a:p>
            <a:endParaRPr lang="en-US"/>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63</a:t>
            </a:fld>
            <a:endParaRPr lang="en-US"/>
          </a:p>
        </p:txBody>
      </p:sp>
    </p:spTree>
    <p:extLst>
      <p:ext uri="{BB962C8B-B14F-4D97-AF65-F5344CB8AC3E}">
        <p14:creationId xmlns:p14="http://schemas.microsoft.com/office/powerpoint/2010/main" val="77010638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3660">
              <a:defRPr/>
            </a:pPr>
            <a:r>
              <a:rPr lang="en-US"/>
              <a:t>BREEZE THROUGH THIS SLIDE</a:t>
            </a:r>
          </a:p>
          <a:p>
            <a:pPr defTabSz="903660">
              <a:defRPr/>
            </a:pPr>
            <a:endParaRPr lang="en-US"/>
          </a:p>
          <a:p>
            <a:r>
              <a:rPr lang="en-US"/>
              <a:t>I just wanted to point out that when you get to driveways on your rural projects do not bump out for driveways when paving mainline.  They put the joint line on the edge of the paved shoulder.</a:t>
            </a:r>
          </a:p>
          <a:p>
            <a:endParaRPr lang="en-US"/>
          </a:p>
          <a:p>
            <a:r>
              <a:rPr lang="en-US"/>
              <a:t>There is also some region construction details for driveways.  Every project is different as far as where you will match in at your driveways depending on if there is a profile change or not.  Know your paving limits on your driveways based on what is shown in your plans and know how thick your driveways are going to be.</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64</a:t>
            </a:fld>
            <a:endParaRPr lang="en-US"/>
          </a:p>
        </p:txBody>
      </p:sp>
    </p:spTree>
    <p:extLst>
      <p:ext uri="{BB962C8B-B14F-4D97-AF65-F5344CB8AC3E}">
        <p14:creationId xmlns:p14="http://schemas.microsoft.com/office/powerpoint/2010/main" val="197642297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a picture of the standard detail drawing for a safety edge. A safety edge is a taper that is placed on the edge of the asphalt so that if the base aggregate settles or is pushed away from the edge of the pavement and there is a pavement drop off, you have a tapered edge that can be used by vehicles to re-enter the roadway.</a:t>
            </a:r>
          </a:p>
          <a:p>
            <a:endParaRPr lang="en-US"/>
          </a:p>
          <a:p>
            <a:r>
              <a:rPr lang="en-US"/>
              <a:t>If I zoom into the detail you can see that the taper is constructed with an allowable slope between 29 to 40°.  It can be paved in 1 of two ways as shown here.  Just talk with the contractor and see which way they are going to pave it.</a:t>
            </a:r>
          </a:p>
          <a:p>
            <a:endParaRPr lang="en-US"/>
          </a:p>
          <a:p>
            <a:r>
              <a:rPr lang="en-US"/>
              <a:t>Currently this is being used on highways where our shoulders are less than 5’ wide….Check your plans, contact PM for questions. </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65</a:t>
            </a:fld>
            <a:endParaRPr lang="en-US"/>
          </a:p>
        </p:txBody>
      </p:sp>
    </p:spTree>
    <p:extLst>
      <p:ext uri="{BB962C8B-B14F-4D97-AF65-F5344CB8AC3E}">
        <p14:creationId xmlns:p14="http://schemas.microsoft.com/office/powerpoint/2010/main" val="341732306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is a picture of what a constructed safety edge looks like.  You can check the taper angle using a rod or something similar to the picture. Check the rise over run.  </a:t>
            </a:r>
          </a:p>
          <a:p>
            <a:endParaRPr lang="en-US"/>
          </a:p>
          <a:p>
            <a:r>
              <a:rPr lang="en-US"/>
              <a:t>As stated on the previous slide they are used to mitigate run off the road crashes.  Since FHWA started advocating for asphalt safety edges they have also noticed that there seems to be less edge cracking because of the extra support that the safety edge is giving to the edge of the asphalt.</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66</a:t>
            </a:fld>
            <a:endParaRPr lang="en-US"/>
          </a:p>
        </p:txBody>
      </p:sp>
    </p:spTree>
    <p:extLst>
      <p:ext uri="{BB962C8B-B14F-4D97-AF65-F5344CB8AC3E}">
        <p14:creationId xmlns:p14="http://schemas.microsoft.com/office/powerpoint/2010/main" val="558924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3660">
              <a:defRPr/>
            </a:pPr>
            <a:r>
              <a:rPr lang="en-US"/>
              <a:t>BREEZE THROUGH THIS SLIDE</a:t>
            </a:r>
          </a:p>
          <a:p>
            <a:pPr defTabSz="903660">
              <a:defRPr/>
            </a:pPr>
            <a:endParaRPr lang="en-US"/>
          </a:p>
          <a:p>
            <a:r>
              <a:rPr lang="en-US"/>
              <a:t>Here is an example NEA ticket.  The red callouts show various things to pay attention to on the ticket.</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67</a:t>
            </a:fld>
            <a:endParaRPr lang="en-US"/>
          </a:p>
        </p:txBody>
      </p:sp>
    </p:spTree>
    <p:extLst>
      <p:ext uri="{BB962C8B-B14F-4D97-AF65-F5344CB8AC3E}">
        <p14:creationId xmlns:p14="http://schemas.microsoft.com/office/powerpoint/2010/main" val="198236512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3660">
              <a:defRPr/>
            </a:pPr>
            <a:r>
              <a:rPr lang="en-US"/>
              <a:t>BREEZE THROUGH THIS SLIDE</a:t>
            </a:r>
          </a:p>
          <a:p>
            <a:pPr defTabSz="903660">
              <a:defRPr/>
            </a:pPr>
            <a:endParaRPr lang="en-US"/>
          </a:p>
          <a:p>
            <a:r>
              <a:rPr lang="en-US"/>
              <a:t>Typical </a:t>
            </a:r>
            <a:r>
              <a:rPr lang="en-US" err="1"/>
              <a:t>Mathy</a:t>
            </a:r>
            <a:r>
              <a:rPr lang="en-US"/>
              <a:t> Ticket</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68</a:t>
            </a:fld>
            <a:endParaRPr lang="en-US"/>
          </a:p>
        </p:txBody>
      </p:sp>
    </p:spTree>
    <p:extLst>
      <p:ext uri="{BB962C8B-B14F-4D97-AF65-F5344CB8AC3E}">
        <p14:creationId xmlns:p14="http://schemas.microsoft.com/office/powerpoint/2010/main" val="394668431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sure to check thicknesses. You can ask the contractor to use their probe or watch them as they do their thickness checks every little while.  Check thickness at the beginning of paving and periodically throughout the day or when thicknesses or conditions change</a:t>
            </a:r>
          </a:p>
          <a:p>
            <a:endParaRPr lang="en-US" dirty="0"/>
          </a:p>
          <a:p>
            <a:r>
              <a:rPr lang="en-US" dirty="0"/>
              <a:t>-In estimating the quantity of asphaltic mixture required for a project, 112 pounds per square yard per inch of</a:t>
            </a:r>
          </a:p>
          <a:p>
            <a:r>
              <a:rPr lang="en-US" dirty="0"/>
              <a:t>thickness is normally used for the travel lanes. Some projects allow up to 10% to provide for wedging,</a:t>
            </a:r>
          </a:p>
          <a:p>
            <a:r>
              <a:rPr lang="en-US" dirty="0"/>
              <a:t>curve correction, and side road approaches. Since the contract quantity is an estimate, ensure that the</a:t>
            </a:r>
          </a:p>
          <a:p>
            <a:r>
              <a:rPr lang="en-US" dirty="0"/>
              <a:t>contractor provides the plan mat thickness rather than the contract quantity. Consequently, expect some underrun</a:t>
            </a:r>
          </a:p>
          <a:p>
            <a:r>
              <a:rPr lang="en-US" dirty="0"/>
              <a:t>or over-run.</a:t>
            </a:r>
          </a:p>
          <a:p>
            <a:endParaRPr lang="en-US" dirty="0"/>
          </a:p>
          <a:p>
            <a:r>
              <a:rPr lang="en-US" dirty="0"/>
              <a:t>-The average thickness being placed should be checked periodically based on the total mixture placed over time</a:t>
            </a:r>
          </a:p>
          <a:p>
            <a:r>
              <a:rPr lang="en-US" dirty="0"/>
              <a:t>(several hours, half day or day), compared with the theoretical, and adjustments made. Compute the amount of</a:t>
            </a:r>
          </a:p>
          <a:p>
            <a:r>
              <a:rPr lang="en-US" dirty="0"/>
              <a:t>material that theoretically should be used for the desired mat thickness using the density in pounds per cubic</a:t>
            </a:r>
          </a:p>
          <a:p>
            <a:r>
              <a:rPr lang="en-US" dirty="0"/>
              <a:t>foot being determined from density samples taken from pavement on the job.</a:t>
            </a:r>
          </a:p>
          <a:p>
            <a:endParaRPr lang="en-US" dirty="0"/>
          </a:p>
          <a:p>
            <a:r>
              <a:rPr lang="en-US" dirty="0"/>
              <a:t>-The fluff factor is usually 1/4inch per inch placed but can very based on the type of mix, specifically with the aggregate size of the mix.  You can check with the foreman for what he is assuming or check before and after rolling on the pavement edge.</a:t>
            </a:r>
          </a:p>
          <a:p>
            <a:endParaRPr lang="en-US" dirty="0"/>
          </a:p>
          <a:p>
            <a:r>
              <a:rPr lang="en-US" dirty="0"/>
              <a:t>-Yield is the amount of material being used in a set area vs. the amount that should be placed.</a:t>
            </a:r>
          </a:p>
          <a:p>
            <a:endParaRPr lang="en-US" dirty="0"/>
          </a:p>
          <a:p>
            <a:r>
              <a:rPr lang="en-US" dirty="0"/>
              <a:t>-If you have a distance calculated, but the paver doesn’t get that far with its load, you will know there’s a problem. That might mean that your depth is set too high, or some other such problem. You’ll know that something needs to be double-checked and fixed.</a:t>
            </a:r>
          </a:p>
          <a:p>
            <a:endParaRPr lang="en-US" dirty="0"/>
          </a:p>
          <a:p>
            <a:r>
              <a:rPr lang="en-US" dirty="0"/>
              <a:t>-Or, if you have a distance calculated, but the paver goes past that mark with its load, you will know that you’re paving too thin. Again, the depth may be set too low.</a:t>
            </a:r>
          </a:p>
          <a:p>
            <a:endParaRPr lang="en-US" dirty="0"/>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69</a:t>
            </a:fld>
            <a:endParaRPr lang="en-US"/>
          </a:p>
        </p:txBody>
      </p:sp>
    </p:spTree>
    <p:extLst>
      <p:ext uri="{BB962C8B-B14F-4D97-AF65-F5344CB8AC3E}">
        <p14:creationId xmlns:p14="http://schemas.microsoft.com/office/powerpoint/2010/main" val="27999880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Walk thru the schedule. </a:t>
            </a:r>
          </a:p>
          <a:p>
            <a:r>
              <a:rPr lang="en-US"/>
              <a:t>Hand over to ???? for HMA Basics</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7</a:t>
            </a:fld>
            <a:endParaRPr lang="en-US"/>
          </a:p>
        </p:txBody>
      </p:sp>
    </p:spTree>
    <p:extLst>
      <p:ext uri="{BB962C8B-B14F-4D97-AF65-F5344CB8AC3E}">
        <p14:creationId xmlns:p14="http://schemas.microsoft.com/office/powerpoint/2010/main" val="366829725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-The mixture should be delivered to the receiving hopper of the paver within 20 F of the temperature recommended by the asphaltic material supplier. </a:t>
            </a:r>
          </a:p>
          <a:p>
            <a:endParaRPr lang="en-US" dirty="0">
              <a:effectLst/>
            </a:endParaRPr>
          </a:p>
          <a:p>
            <a:r>
              <a:rPr lang="en-US" dirty="0">
                <a:effectLst/>
              </a:rPr>
              <a:t>-If the temperature exceeds +/- 20 F of the temperature recommended by the asphaltic material supplier, both the paving foreman and the project leader should be .notified immediately.</a:t>
            </a:r>
          </a:p>
          <a:p>
            <a:r>
              <a:rPr lang="en-US" dirty="0">
                <a:effectLst/>
              </a:rPr>
              <a:t>Thermometers: Infrared Temp Gun/Gauge If you can get one then get one but otherwise the contractor has them and you could ask them to check a few readings for you</a:t>
            </a:r>
          </a:p>
          <a:p>
            <a:r>
              <a:rPr lang="en-US" dirty="0">
                <a:effectLst/>
              </a:rPr>
              <a:t>Intermediate and finish rollers always have them to check the temp for when they can get on pavement</a:t>
            </a:r>
          </a:p>
          <a:p>
            <a:r>
              <a:rPr lang="en-US" dirty="0">
                <a:effectLst/>
              </a:rPr>
              <a:t>Check the temps of</a:t>
            </a:r>
            <a:br>
              <a:rPr lang="en-US" dirty="0">
                <a:effectLst/>
              </a:rPr>
            </a:br>
            <a:r>
              <a:rPr lang="en-US" dirty="0">
                <a:effectLst/>
              </a:rPr>
              <a:t>-pavement surface</a:t>
            </a:r>
            <a:br>
              <a:rPr lang="en-US" dirty="0">
                <a:effectLst/>
              </a:rPr>
            </a:br>
            <a:r>
              <a:rPr lang="en-US" dirty="0">
                <a:effectLst/>
              </a:rPr>
              <a:t>-Mixture temp in/out of paver</a:t>
            </a:r>
            <a:br>
              <a:rPr lang="en-US" dirty="0">
                <a:effectLst/>
              </a:rPr>
            </a:br>
            <a:r>
              <a:rPr lang="en-US" dirty="0">
                <a:effectLst/>
              </a:rPr>
              <a:t>-Compaction temps.</a:t>
            </a:r>
          </a:p>
          <a:p>
            <a:endParaRPr lang="en-US" dirty="0">
              <a:effectLst/>
            </a:endParaRPr>
          </a:p>
          <a:p>
            <a:r>
              <a:rPr lang="en-US" dirty="0">
                <a:effectLst/>
              </a:rPr>
              <a:t>-All loads shall be covered during inclement weather, or when</a:t>
            </a:r>
            <a:br>
              <a:rPr lang="en-US" dirty="0">
                <a:effectLst/>
              </a:rPr>
            </a:br>
            <a:r>
              <a:rPr lang="en-US" dirty="0">
                <a:effectLst/>
              </a:rPr>
              <a:t>the ambient air temperature falls below 65 F (18 C). </a:t>
            </a:r>
            <a:br>
              <a:rPr lang="en-US" dirty="0">
                <a:effectLst/>
              </a:rPr>
            </a:br>
            <a:endParaRPr lang="en-US" dirty="0"/>
          </a:p>
          <a:p>
            <a:endParaRPr lang="en-US" dirty="0"/>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70</a:t>
            </a:fld>
            <a:endParaRPr lang="en-US"/>
          </a:p>
        </p:txBody>
      </p:sp>
    </p:spTree>
    <p:extLst>
      <p:ext uri="{BB962C8B-B14F-4D97-AF65-F5344CB8AC3E}">
        <p14:creationId xmlns:p14="http://schemas.microsoft.com/office/powerpoint/2010/main" val="110119476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-Consistency is key.</a:t>
            </a:r>
          </a:p>
          <a:p>
            <a:br>
              <a:rPr lang="en-US" dirty="0">
                <a:effectLst/>
              </a:rPr>
            </a:br>
            <a:endParaRPr lang="en-US" dirty="0"/>
          </a:p>
          <a:p>
            <a:endParaRPr lang="en-US" dirty="0"/>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71</a:t>
            </a:fld>
            <a:endParaRPr lang="en-US"/>
          </a:p>
        </p:txBody>
      </p:sp>
    </p:spTree>
    <p:extLst>
      <p:ext uri="{BB962C8B-B14F-4D97-AF65-F5344CB8AC3E}">
        <p14:creationId xmlns:p14="http://schemas.microsoft.com/office/powerpoint/2010/main" val="261639762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MTVs are used to provide an additional surge volume for the paver (see Figures 7.47, 7.48, 7.49 and 7.50).  This surge volume allows for continuous paver operations because with an MTV the paver no longer has to stop while one truck leaves and the next truck backs up.  Additionally, the MTV serves as a buffer between the paver and the haul trucks, which eliminates most truck bumping problems.  Finally, most MTVs offer some sort of remixing capability that remixes the cool HMA crust formed during transport with the hot interior HMA to produce a more uniform mix entering the paver.  This remixing can essentially eliminate aggregate segregation and temperature differentials.  Some regions have actually implemented specifications that require a remixing MTV for paving contracts where segregation and temperature differentials are of concern. All SMA mixes require an MTV to be used.</a:t>
            </a:r>
          </a:p>
          <a:p>
            <a:endParaRPr lang="en-US" dirty="0"/>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72</a:t>
            </a:fld>
            <a:endParaRPr lang="en-US"/>
          </a:p>
        </p:txBody>
      </p:sp>
    </p:spTree>
    <p:extLst>
      <p:ext uri="{BB962C8B-B14F-4D97-AF65-F5344CB8AC3E}">
        <p14:creationId xmlns:p14="http://schemas.microsoft.com/office/powerpoint/2010/main" val="240630152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73</a:t>
            </a:fld>
            <a:endParaRPr lang="en-US"/>
          </a:p>
        </p:txBody>
      </p:sp>
    </p:spTree>
    <p:extLst>
      <p:ext uri="{BB962C8B-B14F-4D97-AF65-F5344CB8AC3E}">
        <p14:creationId xmlns:p14="http://schemas.microsoft.com/office/powerpoint/2010/main" val="403725728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74</a:t>
            </a:fld>
            <a:endParaRPr lang="en-US"/>
          </a:p>
        </p:txBody>
      </p:sp>
    </p:spTree>
    <p:extLst>
      <p:ext uri="{BB962C8B-B14F-4D97-AF65-F5344CB8AC3E}">
        <p14:creationId xmlns:p14="http://schemas.microsoft.com/office/powerpoint/2010/main" val="342320804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75</a:t>
            </a:fld>
            <a:endParaRPr lang="en-US"/>
          </a:p>
        </p:txBody>
      </p:sp>
    </p:spTree>
    <p:extLst>
      <p:ext uri="{BB962C8B-B14F-4D97-AF65-F5344CB8AC3E}">
        <p14:creationId xmlns:p14="http://schemas.microsoft.com/office/powerpoint/2010/main" val="421949917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76</a:t>
            </a:fld>
            <a:endParaRPr lang="en-US"/>
          </a:p>
        </p:txBody>
      </p:sp>
    </p:spTree>
    <p:extLst>
      <p:ext uri="{BB962C8B-B14F-4D97-AF65-F5344CB8AC3E}">
        <p14:creationId xmlns:p14="http://schemas.microsoft.com/office/powerpoint/2010/main" val="18214017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77</a:t>
            </a:fld>
            <a:endParaRPr lang="en-US"/>
          </a:p>
        </p:txBody>
      </p:sp>
    </p:spTree>
    <p:extLst>
      <p:ext uri="{BB962C8B-B14F-4D97-AF65-F5344CB8AC3E}">
        <p14:creationId xmlns:p14="http://schemas.microsoft.com/office/powerpoint/2010/main" val="300316173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This common question can mean different things to different people because of the wide range of precipitation encompassed by the word “rain.” On one end, occasional light sprinkles should not be cause to shut down operations. However, a steady downpour, either light or heavy, should result in cessation of paving activities. To avoid waste, some states have verbiage in their specifications stating that trucks in route to the project when rain begins can be laid at the contractor’s risk. </a:t>
            </a:r>
          </a:p>
          <a:p>
            <a:endParaRPr lang="en-US" dirty="0">
              <a:effectLst/>
            </a:endParaRPr>
          </a:p>
          <a:p>
            <a:r>
              <a:rPr lang="en-US" dirty="0">
                <a:effectLst/>
              </a:rPr>
              <a:t>-Also keep in mind that the surface on which you are paving may influence your decision. Paving on a firm, stable, well-draining crushed aggregate base might be given more leeway than a thin asphalt overlay. Raining or not, new pavement must be placed on a firm, unyielding base.</a:t>
            </a:r>
          </a:p>
          <a:p>
            <a:pPr defTabSz="903660">
              <a:defRPr/>
            </a:pPr>
            <a:endParaRPr lang="en-US" dirty="0">
              <a:effectLst/>
            </a:endParaRPr>
          </a:p>
          <a:p>
            <a:pPr defTabSz="903660">
              <a:defRPr/>
            </a:pPr>
            <a:r>
              <a:rPr lang="en-US" dirty="0">
                <a:effectLst/>
              </a:rPr>
              <a:t>-If the contractor decides to continue paving during a rain event. It is important to notify project leader, document all times and operations during paving in the rain. </a:t>
            </a:r>
          </a:p>
          <a:p>
            <a:r>
              <a:rPr lang="en-US" dirty="0">
                <a:effectLst/>
              </a:rPr>
              <a:t>-</a:t>
            </a:r>
          </a:p>
          <a:p>
            <a:r>
              <a:rPr lang="en-US" dirty="0">
                <a:effectLst/>
              </a:rPr>
              <a:t>Rain may affect the HMA mix/placement:</a:t>
            </a:r>
            <a:br>
              <a:rPr lang="en-US" dirty="0">
                <a:effectLst/>
              </a:rPr>
            </a:br>
            <a:r>
              <a:rPr lang="en-US" dirty="0">
                <a:effectLst/>
              </a:rPr>
              <a:t>-Bonding of the tack coat to the mix, the asphalt lifts must be able to properly bond together and moisture can be a hindrance to that bond</a:t>
            </a:r>
            <a:br>
              <a:rPr lang="en-US" dirty="0">
                <a:effectLst/>
              </a:rPr>
            </a:br>
            <a:r>
              <a:rPr lang="en-US" dirty="0">
                <a:effectLst/>
              </a:rPr>
              <a:t>-Cooling of the HMA mix too quickly may result in poor compaction and a change in rolling patterns</a:t>
            </a:r>
          </a:p>
          <a:p>
            <a:r>
              <a:rPr lang="en-US" dirty="0">
                <a:effectLst/>
              </a:rPr>
              <a:t>-Puddles overlaid with HMA turn to steam, which may cause stripping (separation of the asphalt binder from the aggregate) – never pave over puddles whether it is raining or not</a:t>
            </a:r>
            <a:br>
              <a:rPr lang="en-US" dirty="0">
                <a:effectLst/>
              </a:rPr>
            </a:br>
            <a:r>
              <a:rPr lang="en-US" dirty="0">
                <a:effectLst/>
              </a:rPr>
              <a:t>-Nuclear Density gauges should not be used during rain and a wet surface may affect density numbers.</a:t>
            </a:r>
            <a:endParaRPr lang="en-US" dirty="0"/>
          </a:p>
          <a:p>
            <a:endParaRPr lang="en-US" dirty="0"/>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78</a:t>
            </a:fld>
            <a:endParaRPr lang="en-US"/>
          </a:p>
        </p:txBody>
      </p:sp>
    </p:spTree>
    <p:extLst>
      <p:ext uri="{BB962C8B-B14F-4D97-AF65-F5344CB8AC3E}">
        <p14:creationId xmlns:p14="http://schemas.microsoft.com/office/powerpoint/2010/main" val="37250093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If you temporarily suspend paving operations due to rain, don’t forget to:</a:t>
            </a:r>
          </a:p>
          <a:p>
            <a:r>
              <a:rPr lang="en-US" dirty="0">
                <a:effectLst/>
              </a:rPr>
              <a:t>-Construct a vertical-faced paper construction joint</a:t>
            </a:r>
          </a:p>
          <a:p>
            <a:r>
              <a:rPr lang="en-US" dirty="0">
                <a:effectLst/>
              </a:rPr>
              <a:t>-Properly dispose of all material left in the hopper</a:t>
            </a:r>
            <a:br>
              <a:rPr lang="en-US" dirty="0">
                <a:effectLst/>
              </a:rPr>
            </a:br>
            <a:r>
              <a:rPr lang="en-US" dirty="0">
                <a:effectLst/>
              </a:rPr>
              <a:t>-Keep all trucks tarped and check temps of mix when you resume paving</a:t>
            </a:r>
            <a:br>
              <a:rPr lang="en-US" dirty="0">
                <a:effectLst/>
              </a:rPr>
            </a:br>
            <a:r>
              <a:rPr lang="en-US" dirty="0">
                <a:effectLst/>
              </a:rPr>
              <a:t>--Be careful not to track mud and dirt onto the project and if you do make sure you sweep it off if needed</a:t>
            </a:r>
          </a:p>
          <a:p>
            <a:br>
              <a:rPr lang="en-US" dirty="0">
                <a:effectLst/>
              </a:rPr>
            </a:br>
            <a:r>
              <a:rPr lang="en-US" dirty="0">
                <a:effectLst/>
              </a:rPr>
              <a:t>Asphalt pavements are designed to last for many years, so don’t let a sense of urgency to get the job done quickly allow you to make decisions which could strip years away from the pavement life.</a:t>
            </a:r>
          </a:p>
          <a:p>
            <a:endParaRPr lang="en-US" dirty="0">
              <a:effectLst/>
            </a:endParaRPr>
          </a:p>
          <a:p>
            <a:endParaRPr lang="en-US" dirty="0"/>
          </a:p>
          <a:p>
            <a:endParaRPr lang="en-US" dirty="0"/>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79</a:t>
            </a:fld>
            <a:endParaRPr lang="en-US"/>
          </a:p>
        </p:txBody>
      </p:sp>
    </p:spTree>
    <p:extLst>
      <p:ext uri="{BB962C8B-B14F-4D97-AF65-F5344CB8AC3E}">
        <p14:creationId xmlns:p14="http://schemas.microsoft.com/office/powerpoint/2010/main" val="37006927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8</a:t>
            </a:fld>
            <a:endParaRPr lang="en-US"/>
          </a:p>
        </p:txBody>
      </p:sp>
    </p:spTree>
    <p:extLst>
      <p:ext uri="{BB962C8B-B14F-4D97-AF65-F5344CB8AC3E}">
        <p14:creationId xmlns:p14="http://schemas.microsoft.com/office/powerpoint/2010/main" val="281898685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is a screen shot of the WisDOT construction productivity rates online tool.</a:t>
            </a:r>
          </a:p>
          <a:p>
            <a:endParaRPr lang="en-US"/>
          </a:p>
          <a:p>
            <a:r>
              <a:rPr lang="en-US"/>
              <a:t>The link at the top of the page will take you to this site.  This should be used by the project leader to document the production rates that were achieved from the paving on your project.  It asks  you a bunch of questions about the paving and helps calculate the amount of tons that were placed on average in a day.  The reason we need all construction projects to enter this data is for helping designers to figure out the proper production rates for designing the project and estimating the project schedule during PS&amp;E.</a:t>
            </a:r>
          </a:p>
          <a:p>
            <a:endParaRPr lang="en-US"/>
          </a:p>
          <a:p>
            <a:r>
              <a:rPr lang="en-US"/>
              <a:t>Production rates can be entered each day to help keep the different operations separate.</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80</a:t>
            </a:fld>
            <a:endParaRPr lang="en-US"/>
          </a:p>
        </p:txBody>
      </p:sp>
    </p:spTree>
    <p:extLst>
      <p:ext uri="{BB962C8B-B14F-4D97-AF65-F5344CB8AC3E}">
        <p14:creationId xmlns:p14="http://schemas.microsoft.com/office/powerpoint/2010/main" val="82328987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you need to make a field change to any of these 5 things you should talk with your Project Manager and let them know why you or the contractor want to make the change.  The five field changes are for Joint, Mix, Binder Grade, Thickness, and Cold Weather Paving.  Your PM will talk to the listed WisDOT staff to provide guidance on whether the change is warranted or not..</a:t>
            </a:r>
          </a:p>
          <a:p>
            <a:endParaRPr lang="en-US"/>
          </a:p>
          <a:p>
            <a:r>
              <a:rPr lang="en-US" b="1"/>
              <a:t>List examples of the impact.</a:t>
            </a:r>
            <a:endParaRPr lang="en-US" b="0"/>
          </a:p>
          <a:p>
            <a:r>
              <a:rPr lang="en-US" b="0"/>
              <a:t>People are listed in the order of contact. </a:t>
            </a:r>
            <a:endParaRPr lang="en-US" b="1"/>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81</a:t>
            </a:fld>
            <a:endParaRPr lang="en-US"/>
          </a:p>
        </p:txBody>
      </p:sp>
    </p:spTree>
    <p:extLst>
      <p:ext uri="{BB962C8B-B14F-4D97-AF65-F5344CB8AC3E}">
        <p14:creationId xmlns:p14="http://schemas.microsoft.com/office/powerpoint/2010/main" val="210005961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are the 3 most common types of mat flaws that you will see during paving.</a:t>
            </a:r>
          </a:p>
          <a:p>
            <a:r>
              <a:rPr lang="en-US"/>
              <a:t>-Microcracking</a:t>
            </a:r>
          </a:p>
          <a:p>
            <a:r>
              <a:rPr lang="en-US"/>
              <a:t>Which consists of</a:t>
            </a:r>
          </a:p>
          <a:p>
            <a:pPr lvl="1">
              <a:spcBef>
                <a:spcPts val="1186"/>
              </a:spcBef>
            </a:pPr>
            <a:r>
              <a:rPr lang="en-US"/>
              <a:t>Roller Checking-Mat deflection during compaction that causes mat to fracture</a:t>
            </a:r>
          </a:p>
          <a:p>
            <a:pPr lvl="1">
              <a:spcBef>
                <a:spcPts val="1186"/>
              </a:spcBef>
            </a:pPr>
            <a:r>
              <a:rPr lang="en-US"/>
              <a:t>Cold mat cracking- compacting of an excessively cool mat which causes the mat to fracture</a:t>
            </a:r>
          </a:p>
          <a:p>
            <a:r>
              <a:rPr lang="en-US"/>
              <a:t>-Segregation</a:t>
            </a:r>
          </a:p>
          <a:p>
            <a:pPr defTabSz="903660">
              <a:defRPr/>
            </a:pPr>
            <a:r>
              <a:rPr lang="en-US"/>
              <a:t>the course and fine aggregate separating in the mix</a:t>
            </a:r>
          </a:p>
          <a:p>
            <a:r>
              <a:rPr lang="en-US"/>
              <a:t>And dragging or tearing of the mat</a:t>
            </a:r>
          </a:p>
          <a:p>
            <a:pPr defTabSz="903660">
              <a:defRPr/>
            </a:pPr>
            <a:r>
              <a:rPr lang="en-US"/>
              <a:t>Occurs directly behind the screed</a:t>
            </a:r>
          </a:p>
          <a:p>
            <a:endParaRPr lang="en-US"/>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82</a:t>
            </a:fld>
            <a:endParaRPr lang="en-US"/>
          </a:p>
        </p:txBody>
      </p:sp>
    </p:spTree>
    <p:extLst>
      <p:ext uri="{BB962C8B-B14F-4D97-AF65-F5344CB8AC3E}">
        <p14:creationId xmlns:p14="http://schemas.microsoft.com/office/powerpoint/2010/main" val="324194055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Roller Checking occurs from 3 usual causes</a:t>
            </a:r>
          </a:p>
          <a:p>
            <a:pPr defTabSz="903660">
              <a:defRPr/>
            </a:pPr>
            <a:r>
              <a:rPr lang="en-US" dirty="0"/>
              <a:t>-Excessive pavement deflection during compaction. If underlying layers, base, or subgrade deflect then the mat will deflect</a:t>
            </a:r>
          </a:p>
          <a:p>
            <a:pPr defTabSz="903660">
              <a:defRPr/>
            </a:pPr>
            <a:endParaRPr lang="en-US" dirty="0">
              <a:effectLst/>
            </a:endParaRPr>
          </a:p>
          <a:p>
            <a:pPr defTabSz="903660">
              <a:defRPr/>
            </a:pPr>
            <a:r>
              <a:rPr lang="en-US" dirty="0"/>
              <a:t>-Mix tenderness- tender mixes shove when compacted, means the mix is internally unstable</a:t>
            </a:r>
          </a:p>
          <a:p>
            <a:pPr defTabSz="903660">
              <a:defRPr/>
            </a:pPr>
            <a:r>
              <a:rPr lang="en-US" dirty="0">
                <a:effectLst/>
              </a:rPr>
              <a:t>A tender mix tends to displace laterally and shove rather than compact under roller loads. Internal mix stability is a function of asphalt binder viscosity and aggregate gradation and shape.</a:t>
            </a:r>
          </a:p>
          <a:p>
            <a:pPr defTabSz="903660">
              <a:defRPr/>
            </a:pPr>
            <a:endParaRPr lang="en-US" dirty="0"/>
          </a:p>
          <a:p>
            <a:pPr defTabSz="903660">
              <a:defRPr/>
            </a:pPr>
            <a:r>
              <a:rPr lang="en-US" dirty="0"/>
              <a:t>- Or rolling the mix while the mat is still too hot</a:t>
            </a:r>
          </a:p>
          <a:p>
            <a:pPr defTabSz="903660">
              <a:defRPr/>
            </a:pPr>
            <a:endParaRPr lang="en-US" dirty="0">
              <a:effectLst/>
            </a:endParaRPr>
          </a:p>
          <a:p>
            <a:r>
              <a:rPr lang="en-US" dirty="0">
                <a:effectLst/>
              </a:rPr>
              <a:t>If the tension created from one of these 3 causes is enough to overcome HMA cohesive forces, tiny fissures or cracks will develop on the surface. </a:t>
            </a:r>
          </a:p>
          <a:p>
            <a:r>
              <a:rPr lang="en-US" dirty="0">
                <a:effectLst/>
              </a:rPr>
              <a:t>-You usually will notice these cracks after the hot roller compacts the HMA</a:t>
            </a:r>
          </a:p>
          <a:p>
            <a:endParaRPr lang="en-US" dirty="0">
              <a:effectLst/>
            </a:endParaRPr>
          </a:p>
          <a:p>
            <a:r>
              <a:rPr lang="en-US" dirty="0">
                <a:effectLst/>
              </a:rPr>
              <a:t>-Communicate with rollers and foreman to get rid of whatever issue you have by figuring out if it is an base or subgrade issue, a mix tenderness issue at the plant, or if it’s a roller issue</a:t>
            </a:r>
            <a:endParaRPr lang="en-US" dirty="0"/>
          </a:p>
          <a:p>
            <a:endParaRPr lang="en-US" dirty="0"/>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83</a:t>
            </a:fld>
            <a:endParaRPr lang="en-US"/>
          </a:p>
        </p:txBody>
      </p:sp>
    </p:spTree>
    <p:extLst>
      <p:ext uri="{BB962C8B-B14F-4D97-AF65-F5344CB8AC3E}">
        <p14:creationId xmlns:p14="http://schemas.microsoft.com/office/powerpoint/2010/main" val="416125648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3660">
              <a:defRPr/>
            </a:pPr>
            <a:r>
              <a:rPr lang="en-US"/>
              <a:t>If rollers are operated on a cool mat, the surface can be too stiff and therefore fracture under the compactive force.</a:t>
            </a:r>
          </a:p>
          <a:p>
            <a:endParaRPr lang="en-US">
              <a:effectLst/>
            </a:endParaRPr>
          </a:p>
          <a:p>
            <a:r>
              <a:rPr lang="en-US">
                <a:effectLst/>
              </a:rPr>
              <a:t>If this tension is enough to overcome HMA cohesive forces, tiny fissures or cracks will develop on the surface. </a:t>
            </a:r>
          </a:p>
          <a:p>
            <a:endParaRPr lang="en-US">
              <a:effectLst/>
            </a:endParaRPr>
          </a:p>
          <a:p>
            <a:pPr defTabSz="903660">
              <a:defRPr/>
            </a:pPr>
            <a:r>
              <a:rPr lang="en-US"/>
              <a:t>Communicate with rollers to make sure they are getting on the mix at the proper time. </a:t>
            </a:r>
            <a:r>
              <a:rPr lang="en-US">
                <a:effectLst/>
              </a:rPr>
              <a:t> Talk with the Hot Roller, Intermediate roller, and the cold roller</a:t>
            </a:r>
            <a:endParaRPr lang="en-US"/>
          </a:p>
          <a:p>
            <a:pPr defTabSz="903660">
              <a:defRPr/>
            </a:pPr>
            <a:endParaRPr lang="en-US"/>
          </a:p>
          <a:p>
            <a:r>
              <a:rPr lang="en-US">
                <a:effectLst/>
              </a:rPr>
              <a:t>-Make sure if you have a temp gauge to watch the mat temps, otherwise talk to the rollers and they can show you the mat temps if there is an issue with cold mat cracking</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84</a:t>
            </a:fld>
            <a:endParaRPr lang="en-US"/>
          </a:p>
        </p:txBody>
      </p:sp>
    </p:spTree>
    <p:extLst>
      <p:ext uri="{BB962C8B-B14F-4D97-AF65-F5344CB8AC3E}">
        <p14:creationId xmlns:p14="http://schemas.microsoft.com/office/powerpoint/2010/main" val="388273495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3660">
              <a:defRPr/>
            </a:pPr>
            <a:r>
              <a:rPr lang="en-US" dirty="0"/>
              <a:t>-Segregation is the lack of homogeneity in the asphalt mix constituents at a magnitude that there could be accelerated pavement distress.</a:t>
            </a:r>
          </a:p>
          <a:p>
            <a:pPr defTabSz="903660">
              <a:defRPr/>
            </a:pPr>
            <a:endParaRPr lang="en-US" dirty="0"/>
          </a:p>
          <a:p>
            <a:pPr defTabSz="903660">
              <a:defRPr/>
            </a:pPr>
            <a:r>
              <a:rPr lang="en-US" dirty="0"/>
              <a:t>There are five causes of segregation</a:t>
            </a:r>
          </a:p>
          <a:p>
            <a:pPr lvl="1">
              <a:spcBef>
                <a:spcPts val="0"/>
              </a:spcBef>
            </a:pPr>
            <a:r>
              <a:rPr lang="en-US" dirty="0"/>
              <a:t>Mix design</a:t>
            </a:r>
          </a:p>
          <a:p>
            <a:pPr lvl="1">
              <a:spcBef>
                <a:spcPts val="0"/>
              </a:spcBef>
            </a:pPr>
            <a:r>
              <a:rPr lang="en-US" dirty="0"/>
              <a:t>Stockpiling loading</a:t>
            </a:r>
          </a:p>
          <a:p>
            <a:pPr lvl="1">
              <a:spcBef>
                <a:spcPts val="0"/>
              </a:spcBef>
            </a:pPr>
            <a:r>
              <a:rPr lang="en-US" dirty="0"/>
              <a:t>Asphalt plant</a:t>
            </a:r>
          </a:p>
          <a:p>
            <a:pPr lvl="1">
              <a:spcBef>
                <a:spcPts val="0"/>
              </a:spcBef>
            </a:pPr>
            <a:r>
              <a:rPr lang="en-US" dirty="0"/>
              <a:t>Truck loading and unloading</a:t>
            </a:r>
          </a:p>
          <a:p>
            <a:pPr lvl="1">
              <a:spcBef>
                <a:spcPts val="0"/>
              </a:spcBef>
            </a:pPr>
            <a:r>
              <a:rPr lang="en-US" dirty="0"/>
              <a:t>Asphalt paver issues</a:t>
            </a:r>
          </a:p>
          <a:p>
            <a:pPr defTabSz="903660">
              <a:defRPr/>
            </a:pPr>
            <a:endParaRPr lang="en-US" dirty="0"/>
          </a:p>
          <a:p>
            <a:r>
              <a:rPr lang="en-US" dirty="0">
                <a:effectLst/>
              </a:rPr>
              <a:t>We will focus specifically on the asphalt paver and truck loading and unloading segregation issues in the next slides cause that is something as an inspector you can notice easier and tell the paver operator and foreman.</a:t>
            </a:r>
          </a:p>
          <a:p>
            <a:endParaRPr lang="en-US" dirty="0">
              <a:effectLst/>
            </a:endParaRPr>
          </a:p>
          <a:p>
            <a:endParaRPr lang="en-US" dirty="0">
              <a:effectLst/>
            </a:endParaRPr>
          </a:p>
          <a:p>
            <a:r>
              <a:rPr lang="en-US" dirty="0">
                <a:effectLst/>
              </a:rPr>
              <a:t>There are two types of segregation either:</a:t>
            </a:r>
          </a:p>
          <a:p>
            <a:r>
              <a:rPr lang="en-US" dirty="0">
                <a:effectLst/>
              </a:rPr>
              <a:t>Coarse-too much coarse or large aggregates in the mix</a:t>
            </a:r>
          </a:p>
          <a:p>
            <a:r>
              <a:rPr lang="en-US" dirty="0">
                <a:effectLst/>
              </a:rPr>
              <a:t>Fine-too much fine or small aggregates in the mix</a:t>
            </a:r>
          </a:p>
          <a:p>
            <a:endParaRPr lang="en-US" dirty="0"/>
          </a:p>
          <a:p>
            <a:endParaRPr lang="en-US" dirty="0"/>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85</a:t>
            </a:fld>
            <a:endParaRPr lang="en-US"/>
          </a:p>
        </p:txBody>
      </p:sp>
    </p:spTree>
    <p:extLst>
      <p:ext uri="{BB962C8B-B14F-4D97-AF65-F5344CB8AC3E}">
        <p14:creationId xmlns:p14="http://schemas.microsoft.com/office/powerpoint/2010/main" val="155971651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3660">
              <a:defRPr/>
            </a:pPr>
            <a:r>
              <a:rPr lang="en-US" dirty="0"/>
              <a:t>-Segregation is the lack of homogeneity in the asphalt mix constituents at a magnitude that there could be accelerated pavement distress.</a:t>
            </a:r>
          </a:p>
          <a:p>
            <a:pPr defTabSz="903660">
              <a:defRPr/>
            </a:pPr>
            <a:endParaRPr lang="en-US" dirty="0"/>
          </a:p>
          <a:p>
            <a:pPr defTabSz="903660">
              <a:defRPr/>
            </a:pPr>
            <a:r>
              <a:rPr lang="en-US" dirty="0"/>
              <a:t>There are five causes of segregation</a:t>
            </a:r>
          </a:p>
          <a:p>
            <a:pPr lvl="1">
              <a:spcBef>
                <a:spcPts val="0"/>
              </a:spcBef>
            </a:pPr>
            <a:r>
              <a:rPr lang="en-US" dirty="0"/>
              <a:t>Mix design</a:t>
            </a:r>
          </a:p>
          <a:p>
            <a:pPr lvl="1">
              <a:spcBef>
                <a:spcPts val="0"/>
              </a:spcBef>
            </a:pPr>
            <a:r>
              <a:rPr lang="en-US" dirty="0"/>
              <a:t>Stockpiling loading</a:t>
            </a:r>
          </a:p>
          <a:p>
            <a:pPr lvl="1">
              <a:spcBef>
                <a:spcPts val="0"/>
              </a:spcBef>
            </a:pPr>
            <a:r>
              <a:rPr lang="en-US" dirty="0"/>
              <a:t>Asphalt plant</a:t>
            </a:r>
          </a:p>
          <a:p>
            <a:pPr lvl="1">
              <a:spcBef>
                <a:spcPts val="0"/>
              </a:spcBef>
            </a:pPr>
            <a:r>
              <a:rPr lang="en-US" dirty="0"/>
              <a:t>Truck loading and unloading</a:t>
            </a:r>
          </a:p>
          <a:p>
            <a:pPr lvl="1">
              <a:spcBef>
                <a:spcPts val="0"/>
              </a:spcBef>
            </a:pPr>
            <a:r>
              <a:rPr lang="en-US" dirty="0"/>
              <a:t>Asphalt paver issues</a:t>
            </a:r>
          </a:p>
          <a:p>
            <a:pPr defTabSz="903660">
              <a:defRPr/>
            </a:pPr>
            <a:endParaRPr lang="en-US" dirty="0"/>
          </a:p>
          <a:p>
            <a:r>
              <a:rPr lang="en-US" dirty="0">
                <a:effectLst/>
              </a:rPr>
              <a:t>We will focus specifically on the asphalt paver and truck loading and unloading segregation issues in the next slides cause that is something as an inspector you can notice easier and tell the paver operator and foreman.</a:t>
            </a:r>
          </a:p>
          <a:p>
            <a:endParaRPr lang="en-US" dirty="0">
              <a:effectLst/>
            </a:endParaRPr>
          </a:p>
          <a:p>
            <a:endParaRPr lang="en-US" dirty="0">
              <a:effectLst/>
            </a:endParaRPr>
          </a:p>
          <a:p>
            <a:r>
              <a:rPr lang="en-US" dirty="0">
                <a:effectLst/>
              </a:rPr>
              <a:t>There are two types of segregation either:</a:t>
            </a:r>
          </a:p>
          <a:p>
            <a:r>
              <a:rPr lang="en-US" dirty="0">
                <a:effectLst/>
              </a:rPr>
              <a:t>Coarse-too much coarse or large aggregates in the mix</a:t>
            </a:r>
          </a:p>
          <a:p>
            <a:r>
              <a:rPr lang="en-US" dirty="0">
                <a:effectLst/>
              </a:rPr>
              <a:t>Fine-too much fine or small aggregates in the mix</a:t>
            </a:r>
          </a:p>
          <a:p>
            <a:endParaRPr lang="en-US" dirty="0"/>
          </a:p>
          <a:p>
            <a:endParaRPr lang="en-US" dirty="0"/>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86</a:t>
            </a:fld>
            <a:endParaRPr lang="en-US"/>
          </a:p>
        </p:txBody>
      </p:sp>
    </p:spTree>
    <p:extLst>
      <p:ext uri="{BB962C8B-B14F-4D97-AF65-F5344CB8AC3E}">
        <p14:creationId xmlns:p14="http://schemas.microsoft.com/office/powerpoint/2010/main" val="364841375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3660">
              <a:defRPr/>
            </a:pPr>
            <a:r>
              <a:rPr lang="en-US" dirty="0"/>
              <a:t>This diagram shows the proper ways to load the truck from the mix silos at the asphalt plant. </a:t>
            </a:r>
          </a:p>
          <a:p>
            <a:endParaRPr lang="en-US" dirty="0">
              <a:effectLst/>
            </a:endParaRPr>
          </a:p>
          <a:p>
            <a:r>
              <a:rPr lang="en-US" dirty="0">
                <a:effectLst/>
              </a:rPr>
              <a:t>When you go to the plant to witness any samples being taken you can also check to make sure they are loading the trucks correctly.</a:t>
            </a:r>
            <a:endParaRPr lang="en-US" dirty="0"/>
          </a:p>
          <a:p>
            <a:endParaRPr lang="en-US" dirty="0"/>
          </a:p>
          <a:p>
            <a:r>
              <a:rPr lang="en-US" dirty="0"/>
              <a:t>Typically fine graded mixes are less prone to segregation. Wisconsin uses mostly fine graded mixes compared to other states.</a:t>
            </a:r>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87</a:t>
            </a:fld>
            <a:endParaRPr lang="en-US"/>
          </a:p>
        </p:txBody>
      </p:sp>
    </p:spTree>
    <p:extLst>
      <p:ext uri="{BB962C8B-B14F-4D97-AF65-F5344CB8AC3E}">
        <p14:creationId xmlns:p14="http://schemas.microsoft.com/office/powerpoint/2010/main" val="424130978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list of other things to watch out for. Trucks should stop before the paver. Bumping the paver with the truck can cause the paving screed to rise and place a bump in the mat at this location. Therefore, make sure the trucks are stopping before the paver and they allow the paver to initiate contact and move the truck forward.</a:t>
            </a:r>
          </a:p>
          <a:p>
            <a:endParaRPr lang="en-US" dirty="0"/>
          </a:p>
          <a:p>
            <a:r>
              <a:rPr lang="en-US" dirty="0"/>
              <a:t>-Segregation and other issues can occur if the paver is starting and stopping a lot.  The equipment can cool down, such as the screed, auger, </a:t>
            </a:r>
            <a:r>
              <a:rPr lang="en-US" dirty="0" err="1"/>
              <a:t>etc</a:t>
            </a:r>
            <a:r>
              <a:rPr lang="en-US" dirty="0"/>
              <a:t> on the paver as it is waiting for the next truck.  This can lead to segregation and other mat imperfections.  If the paver is running empty a lot the paver operator could be tempted to continue to run the paver forward and empty most of the hopper by dumping the wings which can lead to segregation as talked about on two slides previously.  If this is happening frequently talk with the foreman about if there are more trucks available that he could add or if the spacing is off on the trucks to try and get them evenly spaced again.  You can also limit this by using a shuttle buggy or transfer machine but that will depend on if the contractor has one available and it makes sense for that project.  Another option to fix this is to slow down the speed of the paver slightly so that it does not pave out as quickly and the next truck can arrive while the paver still has a half load of mix.</a:t>
            </a:r>
          </a:p>
          <a:p>
            <a:endParaRPr lang="en-US" dirty="0"/>
          </a:p>
          <a:p>
            <a:r>
              <a:rPr lang="en-US" dirty="0"/>
              <a:t>-Sometimes chunks of asphalt can be present do to too much moisture in the mix or maybe it is just a large rock that got into the mix.  Make sure to point them out to the laborers or operators if they don’t notice them.  Catch them as quickly as possible behind the screed also cause they can get caught under the screed and be pulled along by the paver causing the mat to tear.  The longer they are dragged the bigger the area of non uniformity.</a:t>
            </a:r>
          </a:p>
          <a:p>
            <a:endParaRPr lang="en-US" dirty="0"/>
          </a:p>
          <a:p>
            <a:r>
              <a:rPr lang="en-US" dirty="0"/>
              <a:t>-Make sure the hot roller is rolling the centerline joint from the hot side appropriately to achieve good density at the centerline joint.  Also make sure the paver is placing a little extra mix over the centerline joint so that it is not starved for mix.  If the joint is starved for mix this will cause the roller to bridge the joint and not be able to achieve good density at the joint and you will have longitudinal cracking at the centerline in the future.  Having a little extra mix will allow for their to be good compaction at the joint. Rather have a 1/8” higher second mat then first mat then for the second mat to be below the first mat.</a:t>
            </a:r>
          </a:p>
          <a:p>
            <a:endParaRPr lang="en-US" dirty="0"/>
          </a:p>
          <a:p>
            <a:r>
              <a:rPr lang="en-US" dirty="0"/>
              <a:t>-Watch for mix being spilled and leaving piles in front of the paver, this will cause the paver to ride up and leave a bump at this location and possibly cause cohesive issues in the future at this location.</a:t>
            </a:r>
          </a:p>
          <a:p>
            <a:endParaRPr lang="en-US" dirty="0"/>
          </a:p>
          <a:p>
            <a:r>
              <a:rPr lang="en-US" dirty="0"/>
              <a:t>-Anytime there is a decent amount of non-uniformity of the mat you will want to figure out the cause and rectify the situation.  Uniformity is so important in asphalt paving because if the mat is uniform it tends to hold together much better and have increased cohesive properties across the mat.  Any deformities in the mat will lead to issues immediately or more likely issues down the road with potholes or cracks forming at these points of non-uniformity.</a:t>
            </a:r>
          </a:p>
          <a:p>
            <a:endParaRPr lang="en-US" dirty="0"/>
          </a:p>
          <a:p>
            <a:r>
              <a:rPr lang="en-US" dirty="0"/>
              <a:t>-There are many processes that go into asphalt paving.  The mix design, asphalt production of the mix design, truck loading, truck unloading, paving, and rolling.  One small thing could go wrong in this process at one given time and cause slight deformities in the mat.  A few times is ok but if it is happening consistently then there must be some step in the process that is not being done properly regularly.</a:t>
            </a:r>
          </a:p>
          <a:p>
            <a:endParaRPr lang="en-US" dirty="0"/>
          </a:p>
          <a:p>
            <a:pPr defTabSz="914266">
              <a:defRPr/>
            </a:pPr>
            <a:r>
              <a:rPr lang="en-US" dirty="0"/>
              <a:t>-make sure to watch the rolling pattern as there is a proper way to make your rolling passes on the mat.  This will be shown on the next slide in more detail.</a:t>
            </a:r>
          </a:p>
          <a:p>
            <a:endParaRPr lang="en-US" dirty="0"/>
          </a:p>
          <a:p>
            <a:r>
              <a:rPr lang="en-US" dirty="0"/>
              <a:t>-</a:t>
            </a:r>
          </a:p>
          <a:p>
            <a:endParaRPr lang="en-US" dirty="0"/>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88</a:t>
            </a:fld>
            <a:endParaRPr lang="en-US"/>
          </a:p>
        </p:txBody>
      </p:sp>
    </p:spTree>
    <p:extLst>
      <p:ext uri="{BB962C8B-B14F-4D97-AF65-F5344CB8AC3E}">
        <p14:creationId xmlns:p14="http://schemas.microsoft.com/office/powerpoint/2010/main" val="28379409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an example of a rolling pattern.  When watching a rolling pattern, you should be looking for the following:</a:t>
            </a:r>
          </a:p>
          <a:p>
            <a:br>
              <a:rPr lang="en-US"/>
            </a:br>
            <a:r>
              <a:rPr lang="en-US"/>
              <a:t>1. Overlap at least 6 inches – minimizes seams</a:t>
            </a:r>
            <a:br>
              <a:rPr lang="en-US"/>
            </a:br>
            <a:r>
              <a:rPr lang="en-US"/>
              <a:t>2. Turning roller slightly to the side to reverse or stop  - minimizes a perpendicular bump</a:t>
            </a:r>
            <a:br>
              <a:rPr lang="en-US"/>
            </a:br>
            <a:r>
              <a:rPr lang="en-US"/>
              <a:t>3. End passes at different points – minimizes a bump</a:t>
            </a:r>
          </a:p>
          <a:p>
            <a:r>
              <a:rPr lang="en-US"/>
              <a:t>4. Do not roll over the crown – avoids rounding the crown to maintain a tight joint</a:t>
            </a:r>
            <a:br>
              <a:rPr lang="en-US"/>
            </a:br>
            <a:r>
              <a:rPr lang="en-US"/>
              <a:t>5. The first roller pass should ~ 0.5 - 1 ft. away from the unconfined joint  - this will prevent asphalt spread</a:t>
            </a:r>
            <a:br>
              <a:rPr lang="en-US"/>
            </a:br>
            <a:r>
              <a:rPr lang="en-US"/>
              <a:t>6. Compact joints with the roller operating parallel to the joint  - avoid pushing the joint out &amp; longer passes give better ride</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89</a:t>
            </a:fld>
            <a:endParaRPr lang="en-US"/>
          </a:p>
        </p:txBody>
      </p:sp>
    </p:spTree>
    <p:extLst>
      <p:ext uri="{BB962C8B-B14F-4D97-AF65-F5344CB8AC3E}">
        <p14:creationId xmlns:p14="http://schemas.microsoft.com/office/powerpoint/2010/main" val="29039037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9</a:t>
            </a:fld>
            <a:endParaRPr lang="en-US"/>
          </a:p>
        </p:txBody>
      </p:sp>
    </p:spTree>
    <p:extLst>
      <p:ext uri="{BB962C8B-B14F-4D97-AF65-F5344CB8AC3E}">
        <p14:creationId xmlns:p14="http://schemas.microsoft.com/office/powerpoint/2010/main" val="365573132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3660">
              <a:defRPr/>
            </a:pPr>
            <a:r>
              <a:rPr lang="en-US" dirty="0"/>
              <a:t>BREEZE THROUGH THIS SLIDE</a:t>
            </a:r>
          </a:p>
          <a:p>
            <a:pPr defTabSz="903660">
              <a:defRPr/>
            </a:pPr>
            <a:endParaRPr lang="en-US" dirty="0"/>
          </a:p>
          <a:p>
            <a:r>
              <a:rPr lang="en-US" dirty="0"/>
              <a:t>If any of the signs above are observed the mix may be sent back to the batch plant to be reprocessed.</a:t>
            </a:r>
          </a:p>
          <a:p>
            <a:r>
              <a:rPr lang="en-US" dirty="0"/>
              <a:t>Like do you see blue smoke? Well then the mix could be too hot possibly?</a:t>
            </a:r>
          </a:p>
          <a:p>
            <a:endParaRPr lang="en-US" dirty="0"/>
          </a:p>
          <a:p>
            <a:r>
              <a:rPr lang="en-US" dirty="0"/>
              <a:t>Or does the mix appear stiff.  What I mean by this is does the mix have its normal wormy appearance.  When good hot mix settles it has a wormy appearance where the mix settles into place as it is dropped.  If the mix is too stiff it could be cause the mix is too cold?</a:t>
            </a:r>
          </a:p>
          <a:p>
            <a:endParaRPr lang="en-US" dirty="0"/>
          </a:p>
          <a:p>
            <a:r>
              <a:rPr lang="en-US" dirty="0"/>
              <a:t>-Is the mix slumped in the truck, this could mean excessive moisture or too much binder?</a:t>
            </a:r>
          </a:p>
          <a:p>
            <a:endParaRPr lang="en-US" dirty="0"/>
          </a:p>
          <a:p>
            <a:r>
              <a:rPr lang="en-US" dirty="0"/>
              <a:t>-Or does the mix have a lean dull appearance not nice and solid black well than there could be not enough binder in the mix.</a:t>
            </a:r>
          </a:p>
          <a:p>
            <a:endParaRPr lang="en-US" dirty="0"/>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90</a:t>
            </a:fld>
            <a:endParaRPr lang="en-US"/>
          </a:p>
        </p:txBody>
      </p:sp>
    </p:spTree>
    <p:extLst>
      <p:ext uri="{BB962C8B-B14F-4D97-AF65-F5344CB8AC3E}">
        <p14:creationId xmlns:p14="http://schemas.microsoft.com/office/powerpoint/2010/main" val="139801387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91</a:t>
            </a:fld>
            <a:endParaRPr lang="en-US"/>
          </a:p>
        </p:txBody>
      </p:sp>
    </p:spTree>
    <p:extLst>
      <p:ext uri="{BB962C8B-B14F-4D97-AF65-F5344CB8AC3E}">
        <p14:creationId xmlns:p14="http://schemas.microsoft.com/office/powerpoint/2010/main" val="169454118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92</a:t>
            </a:fld>
            <a:endParaRPr lang="en-US"/>
          </a:p>
        </p:txBody>
      </p:sp>
    </p:spTree>
    <p:extLst>
      <p:ext uri="{BB962C8B-B14F-4D97-AF65-F5344CB8AC3E}">
        <p14:creationId xmlns:p14="http://schemas.microsoft.com/office/powerpoint/2010/main" val="286188769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3660">
              <a:defRPr/>
            </a:pPr>
            <a:r>
              <a:rPr lang="en-US"/>
              <a:t>This is a typical sample tag for a mix sample. When picking up a sample from the plant, ensure the tag is filled out completely. The Region Lab uses the information on the tag for documenting the region tests.  All information on this tag is required by the CMM. Any questions?</a:t>
            </a:r>
          </a:p>
          <a:p>
            <a:endParaRPr lang="en-US"/>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93</a:t>
            </a:fld>
            <a:endParaRPr lang="en-US"/>
          </a:p>
        </p:txBody>
      </p:sp>
    </p:spTree>
    <p:extLst>
      <p:ext uri="{BB962C8B-B14F-4D97-AF65-F5344CB8AC3E}">
        <p14:creationId xmlns:p14="http://schemas.microsoft.com/office/powerpoint/2010/main" val="352821595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the regions have any feedback on this process?</a:t>
            </a:r>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94</a:t>
            </a:fld>
            <a:endParaRPr lang="en-US"/>
          </a:p>
        </p:txBody>
      </p:sp>
    </p:spTree>
    <p:extLst>
      <p:ext uri="{BB962C8B-B14F-4D97-AF65-F5344CB8AC3E}">
        <p14:creationId xmlns:p14="http://schemas.microsoft.com/office/powerpoint/2010/main" val="420972679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picking up QV sample all retains need to be securely taped and left on pallet.</a:t>
            </a:r>
          </a:p>
          <a:p>
            <a:endParaRPr lang="en-US"/>
          </a:p>
          <a:p>
            <a:r>
              <a:rPr lang="en-US"/>
              <a:t>When a failed sample occurs department representative need to collect backward and forward retains.</a:t>
            </a:r>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95</a:t>
            </a:fld>
            <a:endParaRPr lang="en-US"/>
          </a:p>
        </p:txBody>
      </p:sp>
    </p:spTree>
    <p:extLst>
      <p:ext uri="{BB962C8B-B14F-4D97-AF65-F5344CB8AC3E}">
        <p14:creationId xmlns:p14="http://schemas.microsoft.com/office/powerpoint/2010/main" val="396497080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The supplier or contractor personnel will obtain samples, under the</a:t>
            </a:r>
            <a:br>
              <a:rPr lang="en-US" dirty="0">
                <a:effectLst/>
              </a:rPr>
            </a:br>
            <a:r>
              <a:rPr lang="en-US" dirty="0">
                <a:effectLst/>
              </a:rPr>
              <a:t>observation of a project engineer, at the HMA plant site.</a:t>
            </a:r>
            <a:br>
              <a:rPr lang="en-US" dirty="0">
                <a:effectLst/>
              </a:rPr>
            </a:br>
            <a:r>
              <a:rPr lang="en-US" dirty="0">
                <a:effectLst/>
              </a:rPr>
              <a:t>For contracts greater than 1,000 ton of mix, obtain an In-Line sample at a</a:t>
            </a:r>
            <a:br>
              <a:rPr lang="en-US" dirty="0">
                <a:effectLst/>
              </a:rPr>
            </a:br>
            <a:r>
              <a:rPr lang="en-US" dirty="0">
                <a:effectLst/>
              </a:rPr>
              <a:t>rate of one-liter (one-quart) sample per 15,000 tons of mix for each supplier and grade of asphalt binder, or fraction thereof.</a:t>
            </a:r>
            <a:br>
              <a:rPr lang="en-US" dirty="0">
                <a:effectLst/>
              </a:rPr>
            </a:br>
            <a:r>
              <a:rPr lang="en-US" dirty="0">
                <a:effectLst/>
              </a:rPr>
              <a:t>For contracts with 1,000 ton of mix or less, one (1) random In-Line sample may be obtained at the discretion of the project engineer.</a:t>
            </a:r>
          </a:p>
          <a:p>
            <a:r>
              <a:rPr lang="en-US" dirty="0">
                <a:effectLst/>
              </a:rPr>
              <a:t>If you have less than 1000 tons you still need to obtain the Bill of Lading from the contractor for the binder.</a:t>
            </a:r>
            <a:br>
              <a:rPr lang="en-US" dirty="0">
                <a:effectLst/>
              </a:rPr>
            </a:br>
            <a:r>
              <a:rPr lang="en-US" dirty="0">
                <a:effectLst/>
              </a:rPr>
              <a:t>For all contracts, one (1) non-random truck transport sample may be obtained at the discretion of the project engineer.</a:t>
            </a:r>
            <a:br>
              <a:rPr lang="en-US" dirty="0">
                <a:effectLst/>
              </a:rPr>
            </a:br>
            <a:r>
              <a:rPr lang="en-US" dirty="0">
                <a:effectLst/>
              </a:rPr>
              <a:t>In addition, obtain samples as directed by the project engineer at any time extra samples are deemed necessary.</a:t>
            </a:r>
          </a:p>
          <a:p>
            <a:r>
              <a:rPr lang="en-US" dirty="0">
                <a:effectLst/>
              </a:rPr>
              <a:t>A list of approved asphalt suppliers and approved sampling methods/locations are shown in the Combined State Binder Group Method of Acceptance for Asphalt Binders at:</a:t>
            </a:r>
            <a:endParaRPr lang="en-US" dirty="0"/>
          </a:p>
          <a:p>
            <a:endParaRPr lang="en-US" dirty="0"/>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96</a:t>
            </a:fld>
            <a:endParaRPr lang="en-US"/>
          </a:p>
        </p:txBody>
      </p:sp>
    </p:spTree>
    <p:extLst>
      <p:ext uri="{BB962C8B-B14F-4D97-AF65-F5344CB8AC3E}">
        <p14:creationId xmlns:p14="http://schemas.microsoft.com/office/powerpoint/2010/main" val="326877793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3688F50-7C5E-4630-BBD8-8950DF35ABB8}" type="slidenum">
              <a:rPr lang="en-US" smtClean="0"/>
              <a:t>97</a:t>
            </a:fld>
            <a:endParaRPr lang="en-US"/>
          </a:p>
        </p:txBody>
      </p:sp>
      <p:sp>
        <p:nvSpPr>
          <p:cNvPr id="5" name="Header Placeholder 4"/>
          <p:cNvSpPr>
            <a:spLocks noGrp="1"/>
          </p:cNvSpPr>
          <p:nvPr>
            <p:ph type="hdr" sz="quarter" idx="11"/>
          </p:nvPr>
        </p:nvSpPr>
        <p:spPr/>
        <p:txBody>
          <a:bodyPr/>
          <a:lstStyle/>
          <a:p>
            <a:r>
              <a:rPr lang="en-US"/>
              <a:t>Presentation Title</a:t>
            </a:r>
          </a:p>
        </p:txBody>
      </p:sp>
      <p:sp>
        <p:nvSpPr>
          <p:cNvPr id="6" name="Footer Placeholder 5"/>
          <p:cNvSpPr>
            <a:spLocks noGrp="1"/>
          </p:cNvSpPr>
          <p:nvPr>
            <p:ph type="ftr" sz="quarter" idx="12"/>
          </p:nvPr>
        </p:nvSpPr>
        <p:spPr/>
        <p:txBody>
          <a:bodyPr/>
          <a:lstStyle/>
          <a:p>
            <a:r>
              <a:rPr lang="en-US"/>
              <a:t>Wisconsin Department of Transportation</a:t>
            </a:r>
          </a:p>
        </p:txBody>
      </p:sp>
    </p:spTree>
    <p:extLst>
      <p:ext uri="{BB962C8B-B14F-4D97-AF65-F5344CB8AC3E}">
        <p14:creationId xmlns:p14="http://schemas.microsoft.com/office/powerpoint/2010/main" val="121661147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picture is an example of form DT1352.   Make sure you fill this out and provide it with the binder sample.  A link to this form and a filled out example tag can be found in CMM 8-65.2.  Any questions on filling this out?</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98</a:t>
            </a:fld>
            <a:endParaRPr lang="en-US"/>
          </a:p>
        </p:txBody>
      </p:sp>
    </p:spTree>
    <p:extLst>
      <p:ext uri="{BB962C8B-B14F-4D97-AF65-F5344CB8AC3E}">
        <p14:creationId xmlns:p14="http://schemas.microsoft.com/office/powerpoint/2010/main" val="317841125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3660">
              <a:defRPr/>
            </a:pPr>
            <a:endParaRPr lang="en-US"/>
          </a:p>
          <a:p>
            <a:pPr defTabSz="903660">
              <a:defRPr/>
            </a:pPr>
            <a:r>
              <a:rPr lang="en-US"/>
              <a:t>There are 4 main changes that require a new mix design</a:t>
            </a:r>
          </a:p>
          <a:p>
            <a:pPr defTabSz="903660">
              <a:defRPr/>
            </a:pPr>
            <a:r>
              <a:rPr lang="en-US"/>
              <a:t>-A 0.1% decrease in the binder content of the mix will require a new mix design.</a:t>
            </a:r>
          </a:p>
          <a:p>
            <a:pPr defTabSz="903660">
              <a:defRPr/>
            </a:pPr>
            <a:r>
              <a:rPr lang="en-US"/>
              <a:t>-If you introduce a new additive into the mix or if you adjust the dosage rates of any of the additives then you need a new mix design.</a:t>
            </a:r>
          </a:p>
          <a:p>
            <a:pPr defTabSz="903660">
              <a:defRPr/>
            </a:pPr>
            <a:r>
              <a:rPr lang="en-US"/>
              <a:t>-If any aggregate component is eliminated or added or</a:t>
            </a:r>
          </a:p>
          <a:p>
            <a:pPr defTabSz="903660">
              <a:defRPr/>
            </a:pPr>
            <a:r>
              <a:rPr lang="en-US"/>
              <a:t>-A 20% change in the aggregate component blend percentages.  This is the cumulative change so if you increase a certain size aggregate by 10% you would have to consecutively decrease another size aggregate by 10% which would be an absolute value change of 20%.</a:t>
            </a:r>
          </a:p>
          <a:p>
            <a:pPr defTabSz="903660">
              <a:defRPr/>
            </a:pPr>
            <a:r>
              <a:rPr lang="en-US"/>
              <a:t>You need the results of at least 3 production tests before you change a job mix formula.</a:t>
            </a:r>
          </a:p>
          <a:p>
            <a:r>
              <a:rPr lang="en-US">
                <a:effectLst/>
              </a:rPr>
              <a:t>Data from prior production testing do not have to be from state projects, but must be sampled and tested by HTCP certified personnel. Testing must occur in a WisDOT approved laboratory, following WisDOT approved methods.</a:t>
            </a:r>
          </a:p>
          <a:p>
            <a:r>
              <a:rPr lang="en-US">
                <a:effectLst/>
              </a:rPr>
              <a:t>-Finally if you are required to change mix type even if you are going up in grade of mix from say an MT to an HT you need to consult the region pavement engineer.</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99</a:t>
            </a:fld>
            <a:endParaRPr lang="en-US"/>
          </a:p>
        </p:txBody>
      </p:sp>
    </p:spTree>
    <p:extLst>
      <p:ext uri="{BB962C8B-B14F-4D97-AF65-F5344CB8AC3E}">
        <p14:creationId xmlns:p14="http://schemas.microsoft.com/office/powerpoint/2010/main" val="38000122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xample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7200" y="594360"/>
            <a:ext cx="8229600" cy="1475740"/>
          </a:xfrm>
          <a:prstGeom prst="rect">
            <a:avLst/>
          </a:prstGeom>
        </p:spPr>
        <p:txBody>
          <a:bodyPr lIns="0" tIns="0" rIns="0" bIns="0" anchor="ctr" anchorCtr="0"/>
          <a:lstStyle>
            <a:lvl1pPr algn="ctr">
              <a:lnSpc>
                <a:spcPts val="5600"/>
              </a:lnSpc>
              <a:defRPr sz="6000" b="1" spc="0" baseline="0">
                <a:solidFill>
                  <a:srgbClr val="00416A"/>
                </a:solidFill>
                <a:latin typeface="Arial Narrow" panose="020B0606020202030204" pitchFamily="34" charset="0"/>
              </a:defRPr>
            </a:lvl1pPr>
          </a:lstStyle>
          <a:p>
            <a:r>
              <a:rPr lang="en-US" dirty="0"/>
              <a:t>Select to edit title</a:t>
            </a:r>
            <a:br>
              <a:rPr lang="en-US" dirty="0"/>
            </a:br>
            <a:r>
              <a:rPr lang="en-US" dirty="0"/>
              <a:t>Line 2 optional</a:t>
            </a:r>
          </a:p>
        </p:txBody>
      </p:sp>
      <p:sp>
        <p:nvSpPr>
          <p:cNvPr id="15" name="Text Placeholder 14"/>
          <p:cNvSpPr>
            <a:spLocks noGrp="1"/>
          </p:cNvSpPr>
          <p:nvPr>
            <p:ph type="body" sz="quarter" idx="10" hasCustomPrompt="1"/>
          </p:nvPr>
        </p:nvSpPr>
        <p:spPr>
          <a:xfrm>
            <a:off x="457200" y="2163236"/>
            <a:ext cx="8229600" cy="567260"/>
          </a:xfrm>
          <a:prstGeom prst="rect">
            <a:avLst/>
          </a:prstGeom>
        </p:spPr>
        <p:txBody>
          <a:bodyPr lIns="0" tIns="0" rIns="0" bIns="0" anchor="t" anchorCtr="0"/>
          <a:lstStyle>
            <a:lvl1pPr marL="0" indent="0" algn="ctr">
              <a:buNone/>
              <a:defRPr sz="4700" b="1" spc="150" baseline="0">
                <a:solidFill>
                  <a:srgbClr val="A0284C"/>
                </a:solidFill>
                <a:latin typeface="Arial Narrow" panose="020B0606020202030204" pitchFamily="34" charset="0"/>
              </a:defRPr>
            </a:lvl1pPr>
          </a:lstStyle>
          <a:p>
            <a:pPr lvl="0"/>
            <a:r>
              <a:rPr lang="en-US" dirty="0"/>
              <a:t>Name of Presenter</a:t>
            </a:r>
          </a:p>
        </p:txBody>
      </p:sp>
      <p:sp>
        <p:nvSpPr>
          <p:cNvPr id="18" name="Text Placeholder 17"/>
          <p:cNvSpPr>
            <a:spLocks noGrp="1"/>
          </p:cNvSpPr>
          <p:nvPr>
            <p:ph type="body" sz="quarter" idx="11" hasCustomPrompt="1"/>
          </p:nvPr>
        </p:nvSpPr>
        <p:spPr>
          <a:xfrm>
            <a:off x="457200" y="2730496"/>
            <a:ext cx="8229600" cy="548640"/>
          </a:xfrm>
          <a:prstGeom prst="rect">
            <a:avLst/>
          </a:prstGeom>
        </p:spPr>
        <p:txBody>
          <a:bodyPr lIns="0" tIns="0" rIns="0" bIns="0" anchor="t" anchorCtr="0"/>
          <a:lstStyle>
            <a:lvl1pPr marL="0" indent="0" algn="ctr">
              <a:lnSpc>
                <a:spcPts val="4200"/>
              </a:lnSpc>
              <a:buNone/>
              <a:defRPr sz="4000" spc="100" baseline="0">
                <a:solidFill>
                  <a:srgbClr val="A02842"/>
                </a:solidFill>
                <a:latin typeface="Arial Narrow" panose="020B0606020202030204" pitchFamily="34" charset="0"/>
              </a:defRPr>
            </a:lvl1pPr>
          </a:lstStyle>
          <a:p>
            <a:pPr lvl="0"/>
            <a:r>
              <a:rPr lang="en-US" dirty="0"/>
              <a:t>Title of Presenter</a:t>
            </a:r>
          </a:p>
        </p:txBody>
      </p:sp>
      <p:sp>
        <p:nvSpPr>
          <p:cNvPr id="20" name="Text Placeholder 19"/>
          <p:cNvSpPr>
            <a:spLocks noGrp="1"/>
          </p:cNvSpPr>
          <p:nvPr>
            <p:ph type="body" sz="quarter" idx="12" hasCustomPrompt="1"/>
          </p:nvPr>
        </p:nvSpPr>
        <p:spPr>
          <a:xfrm>
            <a:off x="457200" y="3505200"/>
            <a:ext cx="8229600" cy="1005840"/>
          </a:xfrm>
          <a:prstGeom prst="rect">
            <a:avLst/>
          </a:prstGeom>
        </p:spPr>
        <p:txBody>
          <a:bodyPr lIns="0" tIns="0" rIns="0" bIns="0" anchor="t" anchorCtr="0"/>
          <a:lstStyle>
            <a:lvl1pPr marL="0" indent="0" algn="ctr">
              <a:lnSpc>
                <a:spcPts val="2700"/>
              </a:lnSpc>
              <a:spcBef>
                <a:spcPts val="0"/>
              </a:spcBef>
              <a:buNone/>
              <a:defRPr sz="2800" spc="100" baseline="0">
                <a:solidFill>
                  <a:srgbClr val="00416A"/>
                </a:solidFill>
                <a:latin typeface="Arial Narrow" panose="020B0606020202030204" pitchFamily="34" charset="0"/>
              </a:defRPr>
            </a:lvl1pPr>
          </a:lstStyle>
          <a:p>
            <a:pPr lvl="0"/>
            <a:r>
              <a:rPr lang="en-US" dirty="0"/>
              <a:t>Name of conference event</a:t>
            </a:r>
          </a:p>
          <a:p>
            <a:pPr lvl="0"/>
            <a:r>
              <a:rPr lang="en-US" dirty="0"/>
              <a:t>Location, City, State</a:t>
            </a:r>
          </a:p>
        </p:txBody>
      </p:sp>
      <p:sp>
        <p:nvSpPr>
          <p:cNvPr id="22" name="Text Placeholder 21"/>
          <p:cNvSpPr>
            <a:spLocks noGrp="1"/>
          </p:cNvSpPr>
          <p:nvPr>
            <p:ph type="body" sz="quarter" idx="13" hasCustomPrompt="1"/>
          </p:nvPr>
        </p:nvSpPr>
        <p:spPr>
          <a:xfrm>
            <a:off x="457200" y="4559300"/>
            <a:ext cx="8229600" cy="482600"/>
          </a:xfrm>
          <a:prstGeom prst="rect">
            <a:avLst/>
          </a:prstGeom>
        </p:spPr>
        <p:txBody>
          <a:bodyPr lIns="0" tIns="0" rIns="0" anchor="t" anchorCtr="0"/>
          <a:lstStyle>
            <a:lvl1pPr marL="0" indent="0" algn="ctr">
              <a:buNone/>
              <a:defRPr sz="2500" b="1" baseline="0">
                <a:solidFill>
                  <a:srgbClr val="A0284C"/>
                </a:solidFill>
                <a:latin typeface="Arial Narrow" panose="020B0606020202030204" pitchFamily="34" charset="0"/>
              </a:defRPr>
            </a:lvl1pPr>
          </a:lstStyle>
          <a:p>
            <a:pPr lvl="0"/>
            <a:r>
              <a:rPr lang="en-US" dirty="0"/>
              <a:t>Month Day, Year</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6469" y="5299578"/>
            <a:ext cx="1143000" cy="1143000"/>
          </a:xfrm>
          <a:prstGeom prst="rect">
            <a:avLst/>
          </a:prstGeom>
          <a:effectLst>
            <a:outerShdw blurRad="190500" algn="ctr" rotWithShape="0">
              <a:schemeClr val="tx1">
                <a:lumMod val="50000"/>
                <a:lumOff val="50000"/>
                <a:alpha val="70000"/>
              </a:schemeClr>
            </a:outerShdw>
          </a:effectLst>
        </p:spPr>
      </p:pic>
      <p:sp>
        <p:nvSpPr>
          <p:cNvPr id="8" name="Slide Number Placeholder 5">
            <a:extLst>
              <a:ext uri="{FF2B5EF4-FFF2-40B4-BE49-F238E27FC236}">
                <a16:creationId xmlns:a16="http://schemas.microsoft.com/office/drawing/2014/main" id="{00815C7D-0860-40B2-9B23-A95238727478}"/>
              </a:ext>
            </a:extLst>
          </p:cNvPr>
          <p:cNvSpPr>
            <a:spLocks noGrp="1"/>
          </p:cNvSpPr>
          <p:nvPr>
            <p:ph type="sldNum" sz="quarter" idx="14"/>
          </p:nvPr>
        </p:nvSpPr>
        <p:spPr>
          <a:xfrm>
            <a:off x="7695590" y="6442578"/>
            <a:ext cx="1244042" cy="365125"/>
          </a:xfrm>
          <a:prstGeom prst="rect">
            <a:avLst/>
          </a:prstGeom>
        </p:spPr>
        <p:txBody>
          <a:bodyPr/>
          <a:lstStyle>
            <a:lvl1pPr algn="r">
              <a:defRPr/>
            </a:lvl1pPr>
          </a:lstStyle>
          <a:p>
            <a:fld id="{F9C967B8-68F1-49D5-A9F8-375F2491F3E5}" type="slidenum">
              <a:rPr lang="en-US" smtClean="0"/>
              <a:pPr/>
              <a:t>‹#›</a:t>
            </a:fld>
            <a:endParaRPr lang="en-US"/>
          </a:p>
        </p:txBody>
      </p:sp>
    </p:spTree>
    <p:extLst>
      <p:ext uri="{BB962C8B-B14F-4D97-AF65-F5344CB8AC3E}">
        <p14:creationId xmlns:p14="http://schemas.microsoft.com/office/powerpoint/2010/main" val="211158444"/>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xample Pictur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594360"/>
            <a:ext cx="7886700" cy="1270528"/>
          </a:xfrm>
          <a:prstGeom prst="rect">
            <a:avLst/>
          </a:prstGeom>
        </p:spPr>
        <p:txBody>
          <a:bodyPr anchor="ctr" anchorCtr="0"/>
          <a:lstStyle>
            <a:lvl1pPr algn="ctr">
              <a:lnSpc>
                <a:spcPts val="4400"/>
              </a:lnSpc>
              <a:defRPr sz="4500" b="1" baseline="0">
                <a:solidFill>
                  <a:srgbClr val="00416A"/>
                </a:solidFill>
                <a:latin typeface="Arial Narrow" panose="020B0606020202030204" pitchFamily="34" charset="0"/>
              </a:defRPr>
            </a:lvl1pPr>
          </a:lstStyle>
          <a:p>
            <a:r>
              <a:rPr lang="en-US" dirty="0"/>
              <a:t>Example: picture and bullets</a:t>
            </a:r>
            <a:br>
              <a:rPr lang="en-US" dirty="0"/>
            </a:br>
            <a:r>
              <a:rPr lang="en-US" dirty="0"/>
              <a:t>Click here to edit headline</a:t>
            </a:r>
          </a:p>
        </p:txBody>
      </p:sp>
      <p:sp>
        <p:nvSpPr>
          <p:cNvPr id="3" name="Text Placeholder 2"/>
          <p:cNvSpPr>
            <a:spLocks noGrp="1"/>
          </p:cNvSpPr>
          <p:nvPr>
            <p:ph type="body" idx="1" hasCustomPrompt="1"/>
          </p:nvPr>
        </p:nvSpPr>
        <p:spPr>
          <a:xfrm>
            <a:off x="623888" y="1930401"/>
            <a:ext cx="7886700" cy="457200"/>
          </a:xfrm>
          <a:prstGeom prst="rect">
            <a:avLst/>
          </a:prstGeom>
        </p:spPr>
        <p:txBody>
          <a:bodyPr anchor="t" anchorCtr="0"/>
          <a:lstStyle>
            <a:lvl1pPr marL="0" indent="0" algn="ctr">
              <a:lnSpc>
                <a:spcPts val="3400"/>
              </a:lnSpc>
              <a:spcBef>
                <a:spcPts val="0"/>
              </a:spcBef>
              <a:buNone/>
              <a:defRPr sz="3600" b="1" baseline="0">
                <a:solidFill>
                  <a:srgbClr val="A0284C"/>
                </a:solidFill>
                <a:latin typeface="Arial Narrow" panose="020B0606020202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here to edit subhead</a:t>
            </a:r>
          </a:p>
        </p:txBody>
      </p:sp>
      <p:sp>
        <p:nvSpPr>
          <p:cNvPr id="8" name="Content Placeholder 2"/>
          <p:cNvSpPr>
            <a:spLocks noGrp="1"/>
          </p:cNvSpPr>
          <p:nvPr>
            <p:ph idx="13" hasCustomPrompt="1"/>
          </p:nvPr>
        </p:nvSpPr>
        <p:spPr>
          <a:xfrm>
            <a:off x="623888" y="2743200"/>
            <a:ext cx="3867150" cy="3825453"/>
          </a:xfrm>
          <a:prstGeom prst="rect">
            <a:avLst/>
          </a:prstGeom>
        </p:spPr>
        <p:txBody>
          <a:bodyPr/>
          <a:lstStyle>
            <a:lvl1pPr>
              <a:defRPr baseline="0">
                <a:solidFill>
                  <a:srgbClr val="00416A"/>
                </a:solidFill>
                <a:latin typeface="Arial Narrow" panose="020B0606020202030204" pitchFamily="34" charset="0"/>
              </a:defRPr>
            </a:lvl1pPr>
            <a:lvl2pPr marL="685800" indent="-228600">
              <a:buFont typeface="Wingdings" panose="05000000000000000000" pitchFamily="2" charset="2"/>
              <a:buChar char="§"/>
              <a:defRPr baseline="0">
                <a:solidFill>
                  <a:srgbClr val="A0284C"/>
                </a:solidFill>
                <a:latin typeface="Arial Narrow" panose="020B0606020202030204" pitchFamily="34" charset="0"/>
              </a:defRPr>
            </a:lvl2pPr>
            <a:lvl3pPr>
              <a:defRPr baseline="0">
                <a:solidFill>
                  <a:srgbClr val="00416A"/>
                </a:solidFill>
                <a:latin typeface="Arial Narrow" panose="020B0606020202030204" pitchFamily="34" charset="0"/>
              </a:defRPr>
            </a:lvl3pPr>
            <a:lvl4pPr marL="1657350" indent="-285750">
              <a:buFont typeface="Wingdings" panose="05000000000000000000" pitchFamily="2" charset="2"/>
              <a:buChar char="§"/>
              <a:defRPr baseline="0">
                <a:solidFill>
                  <a:srgbClr val="A0284C"/>
                </a:solidFill>
                <a:latin typeface="Arial Narrow" panose="020B0606020202030204" pitchFamily="34" charset="0"/>
              </a:defRPr>
            </a:lvl4pPr>
            <a:lvl5pPr>
              <a:defRPr>
                <a:solidFill>
                  <a:schemeClr val="bg1"/>
                </a:solidFill>
                <a:latin typeface="Arial Narrow" panose="020B0606020202030204" pitchFamily="34" charset="0"/>
              </a:defRPr>
            </a:lvl5pPr>
          </a:lstStyle>
          <a:p>
            <a:pPr lvl="0"/>
            <a:r>
              <a:rPr lang="en-US" dirty="0"/>
              <a:t>Click here to edit bullet 1</a:t>
            </a:r>
          </a:p>
          <a:p>
            <a:pPr lvl="1"/>
            <a:r>
              <a:rPr lang="en-US" dirty="0"/>
              <a:t>Click here to edit bullet 2</a:t>
            </a:r>
          </a:p>
          <a:p>
            <a:pPr lvl="2"/>
            <a:r>
              <a:rPr lang="en-US" dirty="0"/>
              <a:t>Click here to edit bullet 3</a:t>
            </a:r>
          </a:p>
          <a:p>
            <a:pPr lvl="3"/>
            <a:r>
              <a:rPr lang="en-US" dirty="0"/>
              <a:t>Click to edit bullet 4</a:t>
            </a:r>
          </a:p>
        </p:txBody>
      </p:sp>
      <p:sp>
        <p:nvSpPr>
          <p:cNvPr id="9" name="Picture Placeholder 8"/>
          <p:cNvSpPr>
            <a:spLocks noGrp="1"/>
          </p:cNvSpPr>
          <p:nvPr>
            <p:ph type="pic" sz="quarter" idx="14" hasCustomPrompt="1"/>
          </p:nvPr>
        </p:nvSpPr>
        <p:spPr>
          <a:xfrm>
            <a:off x="4724400" y="2743200"/>
            <a:ext cx="3786188" cy="3800052"/>
          </a:xfrm>
          <a:prstGeom prst="rect">
            <a:avLst/>
          </a:prstGeom>
          <a:effectLst>
            <a:outerShdw blurRad="88900" algn="tl" rotWithShape="0">
              <a:schemeClr val="tx2">
                <a:lumMod val="50000"/>
                <a:alpha val="70000"/>
              </a:schemeClr>
            </a:outerShdw>
          </a:effectLst>
        </p:spPr>
        <p:txBody>
          <a:bodyPr tIns="914400"/>
          <a:lstStyle>
            <a:lvl1pPr marL="0" indent="0" algn="ctr">
              <a:lnSpc>
                <a:spcPts val="2400"/>
              </a:lnSpc>
              <a:spcBef>
                <a:spcPts val="0"/>
              </a:spcBef>
              <a:buNone/>
              <a:defRPr sz="2400" baseline="0">
                <a:solidFill>
                  <a:srgbClr val="00416A"/>
                </a:solidFill>
                <a:latin typeface="Arial Narrow" panose="020B0606020202030204" pitchFamily="34" charset="0"/>
              </a:defRPr>
            </a:lvl1pPr>
          </a:lstStyle>
          <a:p>
            <a:r>
              <a:rPr lang="en-US"/>
              <a:t>Double click on icon </a:t>
            </a:r>
            <a:br>
              <a:rPr lang="en-US"/>
            </a:br>
            <a:r>
              <a:rPr lang="en-US"/>
              <a:t>below to insert picture</a:t>
            </a:r>
          </a:p>
        </p:txBody>
      </p:sp>
      <p:sp>
        <p:nvSpPr>
          <p:cNvPr id="6" name="Slide Number Placeholder 5">
            <a:extLst>
              <a:ext uri="{FF2B5EF4-FFF2-40B4-BE49-F238E27FC236}">
                <a16:creationId xmlns:a16="http://schemas.microsoft.com/office/drawing/2014/main" id="{80EDEC29-69DC-4125-B504-D702D5DB051E}"/>
              </a:ext>
            </a:extLst>
          </p:cNvPr>
          <p:cNvSpPr>
            <a:spLocks noGrp="1"/>
          </p:cNvSpPr>
          <p:nvPr>
            <p:ph type="sldNum" sz="quarter" idx="15"/>
          </p:nvPr>
        </p:nvSpPr>
        <p:spPr>
          <a:xfrm>
            <a:off x="7695590" y="6442578"/>
            <a:ext cx="1244042" cy="365125"/>
          </a:xfrm>
          <a:prstGeom prst="rect">
            <a:avLst/>
          </a:prstGeom>
        </p:spPr>
        <p:txBody>
          <a:bodyPr/>
          <a:lstStyle>
            <a:lvl1pPr algn="r">
              <a:defRPr/>
            </a:lvl1pPr>
          </a:lstStyle>
          <a:p>
            <a:fld id="{F9C967B8-68F1-49D5-A9F8-375F2491F3E5}" type="slidenum">
              <a:rPr lang="en-US" smtClean="0"/>
              <a:pPr/>
              <a:t>‹#›</a:t>
            </a:fld>
            <a:endParaRPr lang="en-US"/>
          </a:p>
        </p:txBody>
      </p:sp>
    </p:spTree>
    <p:extLst>
      <p:ext uri="{BB962C8B-B14F-4D97-AF65-F5344CB8AC3E}">
        <p14:creationId xmlns:p14="http://schemas.microsoft.com/office/powerpoint/2010/main" val="1083626787"/>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Example Bullets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594360"/>
            <a:ext cx="7886700" cy="1325563"/>
          </a:xfrm>
          <a:prstGeom prst="rect">
            <a:avLst/>
          </a:prstGeom>
        </p:spPr>
        <p:txBody>
          <a:bodyPr anchor="ctr" anchorCtr="0"/>
          <a:lstStyle>
            <a:lvl1pPr algn="ctr">
              <a:lnSpc>
                <a:spcPts val="4400"/>
              </a:lnSpc>
              <a:defRPr sz="4500" b="1" baseline="0">
                <a:solidFill>
                  <a:srgbClr val="00416A"/>
                </a:solidFill>
                <a:latin typeface="Arial Narrow" panose="020B0606020202030204" pitchFamily="34" charset="0"/>
              </a:defRPr>
            </a:lvl1pPr>
          </a:lstStyle>
          <a:p>
            <a:r>
              <a:rPr lang="en-US" dirty="0"/>
              <a:t>Example: bullets only</a:t>
            </a:r>
            <a:br>
              <a:rPr lang="en-US" dirty="0"/>
            </a:br>
            <a:r>
              <a:rPr lang="en-US" dirty="0"/>
              <a:t>Click here to edit headline</a:t>
            </a:r>
          </a:p>
        </p:txBody>
      </p:sp>
      <p:sp>
        <p:nvSpPr>
          <p:cNvPr id="3" name="Content Placeholder 2"/>
          <p:cNvSpPr>
            <a:spLocks noGrp="1"/>
          </p:cNvSpPr>
          <p:nvPr>
            <p:ph idx="1" hasCustomPrompt="1"/>
          </p:nvPr>
        </p:nvSpPr>
        <p:spPr>
          <a:xfrm>
            <a:off x="628650" y="2286000"/>
            <a:ext cx="7886700" cy="4351338"/>
          </a:xfrm>
          <a:prstGeom prst="rect">
            <a:avLst/>
          </a:prstGeom>
        </p:spPr>
        <p:txBody>
          <a:bodyPr/>
          <a:lstStyle>
            <a:lvl1pPr>
              <a:spcBef>
                <a:spcPts val="0"/>
              </a:spcBef>
              <a:defRPr baseline="0">
                <a:solidFill>
                  <a:srgbClr val="00416A"/>
                </a:solidFill>
                <a:latin typeface="Arial Narrow" panose="020B0606020202030204" pitchFamily="34" charset="0"/>
              </a:defRPr>
            </a:lvl1pPr>
            <a:lvl2pPr marL="685800" indent="-228600">
              <a:buFont typeface="Wingdings" panose="05000000000000000000" pitchFamily="2" charset="2"/>
              <a:buChar char="§"/>
              <a:defRPr baseline="0">
                <a:solidFill>
                  <a:srgbClr val="A0284C"/>
                </a:solidFill>
                <a:latin typeface="Arial Narrow" panose="020B0606020202030204" pitchFamily="34" charset="0"/>
              </a:defRPr>
            </a:lvl2pPr>
            <a:lvl3pPr>
              <a:defRPr baseline="0">
                <a:solidFill>
                  <a:srgbClr val="00416A"/>
                </a:solidFill>
                <a:latin typeface="Arial Narrow" panose="020B0606020202030204" pitchFamily="34" charset="0"/>
              </a:defRPr>
            </a:lvl3pPr>
            <a:lvl4pPr marL="1600200" indent="-228600">
              <a:buFont typeface="Wingdings" panose="05000000000000000000" pitchFamily="2" charset="2"/>
              <a:buChar char="§"/>
              <a:defRPr baseline="0">
                <a:solidFill>
                  <a:srgbClr val="A0284C"/>
                </a:solidFill>
                <a:latin typeface="Arial Narrow" panose="020B0606020202030204" pitchFamily="34" charset="0"/>
              </a:defRPr>
            </a:lvl4pPr>
            <a:lvl5pPr>
              <a:defRPr>
                <a:solidFill>
                  <a:schemeClr val="bg1"/>
                </a:solidFill>
                <a:latin typeface="Arial Narrow" panose="020B0606020202030204" pitchFamily="34" charset="0"/>
              </a:defRPr>
            </a:lvl5pPr>
          </a:lstStyle>
          <a:p>
            <a:pPr lvl="0"/>
            <a:r>
              <a:rPr lang="en-US" dirty="0"/>
              <a:t>Click here to edit bullet 1</a:t>
            </a:r>
          </a:p>
          <a:p>
            <a:pPr lvl="1"/>
            <a:r>
              <a:rPr lang="en-US" dirty="0"/>
              <a:t>Click here to edit bullet 2</a:t>
            </a:r>
          </a:p>
          <a:p>
            <a:pPr lvl="2"/>
            <a:r>
              <a:rPr lang="en-US" dirty="0"/>
              <a:t>Click here to edit bullet 3</a:t>
            </a:r>
          </a:p>
          <a:p>
            <a:pPr lvl="3"/>
            <a:r>
              <a:rPr lang="en-US" dirty="0"/>
              <a:t>Click here to edit bullet 4</a:t>
            </a:r>
          </a:p>
        </p:txBody>
      </p:sp>
      <p:sp>
        <p:nvSpPr>
          <p:cNvPr id="4" name="Slide Number Placeholder 5">
            <a:extLst>
              <a:ext uri="{FF2B5EF4-FFF2-40B4-BE49-F238E27FC236}">
                <a16:creationId xmlns:a16="http://schemas.microsoft.com/office/drawing/2014/main" id="{0A5C3C1B-597D-4C66-8D1B-A81B43C07E91}"/>
              </a:ext>
            </a:extLst>
          </p:cNvPr>
          <p:cNvSpPr>
            <a:spLocks noGrp="1"/>
          </p:cNvSpPr>
          <p:nvPr>
            <p:ph type="sldNum" sz="quarter" idx="14"/>
          </p:nvPr>
        </p:nvSpPr>
        <p:spPr>
          <a:xfrm>
            <a:off x="7695590" y="6442578"/>
            <a:ext cx="1244042" cy="365125"/>
          </a:xfrm>
          <a:prstGeom prst="rect">
            <a:avLst/>
          </a:prstGeom>
        </p:spPr>
        <p:txBody>
          <a:bodyPr/>
          <a:lstStyle>
            <a:lvl1pPr algn="r">
              <a:defRPr/>
            </a:lvl1pPr>
          </a:lstStyle>
          <a:p>
            <a:fld id="{F9C967B8-68F1-49D5-A9F8-375F2491F3E5}" type="slidenum">
              <a:rPr lang="en-US" smtClean="0"/>
              <a:pPr/>
              <a:t>‹#›</a:t>
            </a:fld>
            <a:endParaRPr lang="en-US"/>
          </a:p>
        </p:txBody>
      </p:sp>
    </p:spTree>
    <p:extLst>
      <p:ext uri="{BB962C8B-B14F-4D97-AF65-F5344CB8AC3E}">
        <p14:creationId xmlns:p14="http://schemas.microsoft.com/office/powerpoint/2010/main" val="247445455"/>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xample picture or graph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594360"/>
            <a:ext cx="7886700" cy="1270528"/>
          </a:xfrm>
          <a:prstGeom prst="rect">
            <a:avLst/>
          </a:prstGeom>
        </p:spPr>
        <p:txBody>
          <a:bodyPr anchor="ctr" anchorCtr="0"/>
          <a:lstStyle>
            <a:lvl1pPr algn="ctr">
              <a:lnSpc>
                <a:spcPts val="4400"/>
              </a:lnSpc>
              <a:defRPr sz="4500" b="1" baseline="0">
                <a:solidFill>
                  <a:srgbClr val="00416A"/>
                </a:solidFill>
                <a:latin typeface="Arial Narrow" panose="020B0606020202030204" pitchFamily="34" charset="0"/>
              </a:defRPr>
            </a:lvl1pPr>
          </a:lstStyle>
          <a:p>
            <a:r>
              <a:rPr lang="en-US" dirty="0"/>
              <a:t>Example: picture or graph only</a:t>
            </a:r>
            <a:br>
              <a:rPr lang="en-US" dirty="0"/>
            </a:br>
            <a:r>
              <a:rPr lang="en-US" dirty="0"/>
              <a:t>Click here to edit headline</a:t>
            </a:r>
          </a:p>
        </p:txBody>
      </p:sp>
      <p:sp>
        <p:nvSpPr>
          <p:cNvPr id="3" name="Text Placeholder 2"/>
          <p:cNvSpPr>
            <a:spLocks noGrp="1"/>
          </p:cNvSpPr>
          <p:nvPr>
            <p:ph type="body" idx="1" hasCustomPrompt="1"/>
          </p:nvPr>
        </p:nvSpPr>
        <p:spPr>
          <a:xfrm>
            <a:off x="623888" y="1930401"/>
            <a:ext cx="7886700" cy="457200"/>
          </a:xfrm>
          <a:prstGeom prst="rect">
            <a:avLst/>
          </a:prstGeom>
        </p:spPr>
        <p:txBody>
          <a:bodyPr anchor="t" anchorCtr="0"/>
          <a:lstStyle>
            <a:lvl1pPr marL="0" indent="0" algn="ctr">
              <a:lnSpc>
                <a:spcPts val="3400"/>
              </a:lnSpc>
              <a:spcBef>
                <a:spcPts val="0"/>
              </a:spcBef>
              <a:buNone/>
              <a:defRPr sz="3600" b="1" baseline="0">
                <a:solidFill>
                  <a:srgbClr val="A0284C"/>
                </a:solidFill>
                <a:latin typeface="Arial Narrow" panose="020B0606020202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here to edit subhead</a:t>
            </a:r>
          </a:p>
        </p:txBody>
      </p:sp>
      <p:sp>
        <p:nvSpPr>
          <p:cNvPr id="9" name="Picture Placeholder 8"/>
          <p:cNvSpPr>
            <a:spLocks noGrp="1"/>
          </p:cNvSpPr>
          <p:nvPr>
            <p:ph type="pic" sz="quarter" idx="14" hasCustomPrompt="1"/>
          </p:nvPr>
        </p:nvSpPr>
        <p:spPr>
          <a:xfrm>
            <a:off x="623888" y="2743200"/>
            <a:ext cx="7886700" cy="3825879"/>
          </a:xfrm>
          <a:prstGeom prst="rect">
            <a:avLst/>
          </a:prstGeom>
          <a:effectLst>
            <a:outerShdw blurRad="101600" algn="tl" rotWithShape="0">
              <a:schemeClr val="tx2">
                <a:lumMod val="50000"/>
                <a:alpha val="70000"/>
              </a:schemeClr>
            </a:outerShdw>
          </a:effectLst>
        </p:spPr>
        <p:txBody>
          <a:bodyPr tIns="914400"/>
          <a:lstStyle>
            <a:lvl1pPr marL="0" indent="0" algn="ctr">
              <a:lnSpc>
                <a:spcPts val="2700"/>
              </a:lnSpc>
              <a:spcBef>
                <a:spcPts val="0"/>
              </a:spcBef>
              <a:buNone/>
              <a:defRPr sz="2400" baseline="0">
                <a:solidFill>
                  <a:srgbClr val="00416A"/>
                </a:solidFill>
                <a:latin typeface="Arial Narrow" panose="020B0606020202030204" pitchFamily="34" charset="0"/>
              </a:defRPr>
            </a:lvl1pPr>
          </a:lstStyle>
          <a:p>
            <a:r>
              <a:rPr lang="en-US"/>
              <a:t>Double click on icon below to insert picture</a:t>
            </a:r>
          </a:p>
        </p:txBody>
      </p:sp>
      <p:sp>
        <p:nvSpPr>
          <p:cNvPr id="5" name="Slide Number Placeholder 5">
            <a:extLst>
              <a:ext uri="{FF2B5EF4-FFF2-40B4-BE49-F238E27FC236}">
                <a16:creationId xmlns:a16="http://schemas.microsoft.com/office/drawing/2014/main" id="{FD76C436-4B6C-406A-9849-8AA5565B9D57}"/>
              </a:ext>
            </a:extLst>
          </p:cNvPr>
          <p:cNvSpPr>
            <a:spLocks noGrp="1"/>
          </p:cNvSpPr>
          <p:nvPr>
            <p:ph type="sldNum" sz="quarter" idx="15"/>
          </p:nvPr>
        </p:nvSpPr>
        <p:spPr>
          <a:xfrm>
            <a:off x="7695590" y="6442578"/>
            <a:ext cx="1244042" cy="365125"/>
          </a:xfrm>
          <a:prstGeom prst="rect">
            <a:avLst/>
          </a:prstGeom>
        </p:spPr>
        <p:txBody>
          <a:bodyPr/>
          <a:lstStyle>
            <a:lvl1pPr algn="r">
              <a:defRPr/>
            </a:lvl1pPr>
          </a:lstStyle>
          <a:p>
            <a:fld id="{F9C967B8-68F1-49D5-A9F8-375F2491F3E5}" type="slidenum">
              <a:rPr lang="en-US" smtClean="0"/>
              <a:pPr/>
              <a:t>‹#›</a:t>
            </a:fld>
            <a:endParaRPr lang="en-US"/>
          </a:p>
        </p:txBody>
      </p:sp>
    </p:spTree>
    <p:extLst>
      <p:ext uri="{BB962C8B-B14F-4D97-AF65-F5344CB8AC3E}">
        <p14:creationId xmlns:p14="http://schemas.microsoft.com/office/powerpoint/2010/main" val="1878583094"/>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xample Subhead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594360"/>
            <a:ext cx="7886700" cy="1270528"/>
          </a:xfrm>
          <a:prstGeom prst="rect">
            <a:avLst/>
          </a:prstGeom>
        </p:spPr>
        <p:txBody>
          <a:bodyPr anchor="ctr" anchorCtr="0"/>
          <a:lstStyle>
            <a:lvl1pPr algn="ctr">
              <a:lnSpc>
                <a:spcPts val="4400"/>
              </a:lnSpc>
              <a:defRPr sz="4500" b="1" baseline="0">
                <a:solidFill>
                  <a:srgbClr val="00416A"/>
                </a:solidFill>
                <a:latin typeface="Arial Narrow" panose="020B0606020202030204" pitchFamily="34" charset="0"/>
              </a:defRPr>
            </a:lvl1pPr>
          </a:lstStyle>
          <a:p>
            <a:r>
              <a:rPr lang="en-US" dirty="0"/>
              <a:t>Example: subhead and bullets</a:t>
            </a:r>
            <a:br>
              <a:rPr lang="en-US" dirty="0"/>
            </a:br>
            <a:r>
              <a:rPr lang="en-US" dirty="0"/>
              <a:t>Click here to edit headline</a:t>
            </a:r>
          </a:p>
        </p:txBody>
      </p:sp>
      <p:sp>
        <p:nvSpPr>
          <p:cNvPr id="3" name="Text Placeholder 2"/>
          <p:cNvSpPr>
            <a:spLocks noGrp="1"/>
          </p:cNvSpPr>
          <p:nvPr>
            <p:ph type="body" idx="1" hasCustomPrompt="1"/>
          </p:nvPr>
        </p:nvSpPr>
        <p:spPr>
          <a:xfrm>
            <a:off x="623888" y="1930401"/>
            <a:ext cx="7886700" cy="457200"/>
          </a:xfrm>
          <a:prstGeom prst="rect">
            <a:avLst/>
          </a:prstGeom>
        </p:spPr>
        <p:txBody>
          <a:bodyPr anchor="t" anchorCtr="0"/>
          <a:lstStyle>
            <a:lvl1pPr marL="0" indent="0" algn="ctr">
              <a:lnSpc>
                <a:spcPts val="3400"/>
              </a:lnSpc>
              <a:spcBef>
                <a:spcPts val="0"/>
              </a:spcBef>
              <a:buNone/>
              <a:defRPr sz="3600" b="1" baseline="0">
                <a:solidFill>
                  <a:srgbClr val="A0284C"/>
                </a:solidFill>
                <a:latin typeface="Arial Narrow" panose="020B0606020202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here to edit subhead</a:t>
            </a:r>
          </a:p>
        </p:txBody>
      </p:sp>
      <p:sp>
        <p:nvSpPr>
          <p:cNvPr id="7" name="Content Placeholder 2"/>
          <p:cNvSpPr>
            <a:spLocks noGrp="1"/>
          </p:cNvSpPr>
          <p:nvPr>
            <p:ph idx="13" hasCustomPrompt="1"/>
          </p:nvPr>
        </p:nvSpPr>
        <p:spPr>
          <a:xfrm>
            <a:off x="628650" y="2743200"/>
            <a:ext cx="7886700" cy="3825453"/>
          </a:xfrm>
          <a:prstGeom prst="rect">
            <a:avLst/>
          </a:prstGeom>
        </p:spPr>
        <p:txBody>
          <a:bodyPr/>
          <a:lstStyle>
            <a:lvl1pPr>
              <a:defRPr baseline="0">
                <a:solidFill>
                  <a:srgbClr val="1E384B"/>
                </a:solidFill>
                <a:latin typeface="Arial Narrow" panose="020B0606020202030204" pitchFamily="34" charset="0"/>
              </a:defRPr>
            </a:lvl1pPr>
            <a:lvl2pPr marL="685800" indent="-228600">
              <a:buFont typeface="Wingdings" panose="05000000000000000000" pitchFamily="2" charset="2"/>
              <a:buChar char="§"/>
              <a:defRPr baseline="0">
                <a:solidFill>
                  <a:srgbClr val="A0284C"/>
                </a:solidFill>
                <a:latin typeface="Arial Narrow" panose="020B0606020202030204" pitchFamily="34" charset="0"/>
              </a:defRPr>
            </a:lvl2pPr>
            <a:lvl3pPr>
              <a:defRPr baseline="0">
                <a:solidFill>
                  <a:srgbClr val="00416A"/>
                </a:solidFill>
                <a:latin typeface="Arial Narrow" panose="020B0606020202030204" pitchFamily="34" charset="0"/>
              </a:defRPr>
            </a:lvl3pPr>
            <a:lvl4pPr marL="1600200" indent="-228600">
              <a:buFont typeface="Wingdings" panose="05000000000000000000" pitchFamily="2" charset="2"/>
              <a:buChar char="§"/>
              <a:defRPr baseline="0">
                <a:solidFill>
                  <a:srgbClr val="A0284C"/>
                </a:solidFill>
                <a:latin typeface="Arial Narrow" panose="020B0606020202030204" pitchFamily="34" charset="0"/>
              </a:defRPr>
            </a:lvl4pPr>
            <a:lvl5pPr>
              <a:defRPr>
                <a:solidFill>
                  <a:schemeClr val="bg1"/>
                </a:solidFill>
                <a:latin typeface="Arial Narrow" panose="020B0606020202030204" pitchFamily="34" charset="0"/>
              </a:defRPr>
            </a:lvl5pPr>
          </a:lstStyle>
          <a:p>
            <a:pPr lvl="0"/>
            <a:r>
              <a:rPr lang="en-US" dirty="0"/>
              <a:t>Click here to edit bullet 1</a:t>
            </a:r>
          </a:p>
          <a:p>
            <a:pPr lvl="1"/>
            <a:r>
              <a:rPr lang="en-US" dirty="0"/>
              <a:t>Click here to edit bullet 2</a:t>
            </a:r>
          </a:p>
          <a:p>
            <a:pPr lvl="2"/>
            <a:r>
              <a:rPr lang="en-US" dirty="0"/>
              <a:t>Click here to edit bullet 3</a:t>
            </a:r>
          </a:p>
          <a:p>
            <a:pPr lvl="3"/>
            <a:r>
              <a:rPr lang="en-US" dirty="0"/>
              <a:t>Click here to edit bullet 4</a:t>
            </a:r>
          </a:p>
        </p:txBody>
      </p:sp>
      <p:sp>
        <p:nvSpPr>
          <p:cNvPr id="5" name="Slide Number Placeholder 5">
            <a:extLst>
              <a:ext uri="{FF2B5EF4-FFF2-40B4-BE49-F238E27FC236}">
                <a16:creationId xmlns:a16="http://schemas.microsoft.com/office/drawing/2014/main" id="{AA685FA1-865A-4090-AA9F-3B80860BC7F2}"/>
              </a:ext>
            </a:extLst>
          </p:cNvPr>
          <p:cNvSpPr>
            <a:spLocks noGrp="1"/>
          </p:cNvSpPr>
          <p:nvPr>
            <p:ph type="sldNum" sz="quarter" idx="14"/>
          </p:nvPr>
        </p:nvSpPr>
        <p:spPr>
          <a:xfrm>
            <a:off x="7695590" y="6442578"/>
            <a:ext cx="1244042" cy="365125"/>
          </a:xfrm>
          <a:prstGeom prst="rect">
            <a:avLst/>
          </a:prstGeom>
        </p:spPr>
        <p:txBody>
          <a:bodyPr/>
          <a:lstStyle>
            <a:lvl1pPr algn="r">
              <a:defRPr/>
            </a:lvl1pPr>
          </a:lstStyle>
          <a:p>
            <a:fld id="{F9C967B8-68F1-49D5-A9F8-375F2491F3E5}" type="slidenum">
              <a:rPr lang="en-US" smtClean="0"/>
              <a:pPr/>
              <a:t>‹#›</a:t>
            </a:fld>
            <a:endParaRPr lang="en-US"/>
          </a:p>
        </p:txBody>
      </p:sp>
    </p:spTree>
    <p:extLst>
      <p:ext uri="{BB962C8B-B14F-4D97-AF65-F5344CB8AC3E}">
        <p14:creationId xmlns:p14="http://schemas.microsoft.com/office/powerpoint/2010/main" val="1157204259"/>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xample Subhead and Paragraph">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594360"/>
            <a:ext cx="7886700" cy="1270528"/>
          </a:xfrm>
          <a:prstGeom prst="rect">
            <a:avLst/>
          </a:prstGeom>
        </p:spPr>
        <p:txBody>
          <a:bodyPr anchor="ctr" anchorCtr="0"/>
          <a:lstStyle>
            <a:lvl1pPr algn="ctr">
              <a:lnSpc>
                <a:spcPts val="4400"/>
              </a:lnSpc>
              <a:defRPr sz="4500" b="1" baseline="0">
                <a:solidFill>
                  <a:srgbClr val="00416A"/>
                </a:solidFill>
                <a:latin typeface="Arial Narrow" panose="020B0606020202030204" pitchFamily="34" charset="0"/>
              </a:defRPr>
            </a:lvl1pPr>
          </a:lstStyle>
          <a:p>
            <a:r>
              <a:rPr lang="en-US" dirty="0"/>
              <a:t>Example: subhead and paragraph</a:t>
            </a:r>
            <a:br>
              <a:rPr lang="en-US" dirty="0"/>
            </a:br>
            <a:r>
              <a:rPr lang="en-US" dirty="0"/>
              <a:t>Click here to edit headline</a:t>
            </a:r>
          </a:p>
        </p:txBody>
      </p:sp>
      <p:sp>
        <p:nvSpPr>
          <p:cNvPr id="3" name="Text Placeholder 2"/>
          <p:cNvSpPr>
            <a:spLocks noGrp="1"/>
          </p:cNvSpPr>
          <p:nvPr>
            <p:ph type="body" idx="1" hasCustomPrompt="1"/>
          </p:nvPr>
        </p:nvSpPr>
        <p:spPr>
          <a:xfrm>
            <a:off x="623888" y="1930401"/>
            <a:ext cx="7886700" cy="457200"/>
          </a:xfrm>
          <a:prstGeom prst="rect">
            <a:avLst/>
          </a:prstGeom>
        </p:spPr>
        <p:txBody>
          <a:bodyPr anchor="t" anchorCtr="0"/>
          <a:lstStyle>
            <a:lvl1pPr marL="0" indent="0" algn="ctr">
              <a:lnSpc>
                <a:spcPts val="3400"/>
              </a:lnSpc>
              <a:spcBef>
                <a:spcPts val="0"/>
              </a:spcBef>
              <a:buNone/>
              <a:defRPr sz="3600" b="1">
                <a:solidFill>
                  <a:srgbClr val="A0284C"/>
                </a:solidFill>
                <a:latin typeface="Arial Narrow" panose="020B0606020202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here to edit subhead</a:t>
            </a:r>
          </a:p>
        </p:txBody>
      </p:sp>
      <p:sp>
        <p:nvSpPr>
          <p:cNvPr id="7" name="Content Placeholder 2"/>
          <p:cNvSpPr>
            <a:spLocks noGrp="1"/>
          </p:cNvSpPr>
          <p:nvPr>
            <p:ph idx="13" hasCustomPrompt="1"/>
          </p:nvPr>
        </p:nvSpPr>
        <p:spPr>
          <a:xfrm>
            <a:off x="628650" y="2743200"/>
            <a:ext cx="7886700" cy="3825453"/>
          </a:xfrm>
          <a:prstGeom prst="rect">
            <a:avLst/>
          </a:prstGeom>
        </p:spPr>
        <p:txBody>
          <a:bodyPr/>
          <a:lstStyle>
            <a:lvl1pPr marL="0" indent="0">
              <a:lnSpc>
                <a:spcPts val="3100"/>
              </a:lnSpc>
              <a:buNone/>
              <a:defRPr baseline="0">
                <a:solidFill>
                  <a:srgbClr val="00416A"/>
                </a:solidFill>
                <a:latin typeface="Arial Narrow" panose="020B0606020202030204" pitchFamily="34" charset="0"/>
              </a:defRPr>
            </a:lvl1pPr>
            <a:lvl2pPr>
              <a:defRPr baseline="0">
                <a:solidFill>
                  <a:srgbClr val="DCC070"/>
                </a:solidFill>
                <a:latin typeface="Arial Narrow" panose="020B0606020202030204" pitchFamily="34" charset="0"/>
              </a:defRPr>
            </a:lvl2pPr>
            <a:lvl3pPr>
              <a:defRPr baseline="0">
                <a:solidFill>
                  <a:schemeClr val="bg1"/>
                </a:solidFill>
                <a:latin typeface="Arial Narrow" panose="020B0606020202030204" pitchFamily="34" charset="0"/>
              </a:defRPr>
            </a:lvl3pPr>
            <a:lvl4pPr>
              <a:defRPr baseline="0">
                <a:solidFill>
                  <a:srgbClr val="FFC000"/>
                </a:solidFill>
                <a:latin typeface="Arial Narrow" panose="020B0606020202030204" pitchFamily="34" charset="0"/>
              </a:defRPr>
            </a:lvl4pPr>
            <a:lvl5pPr>
              <a:defRPr>
                <a:solidFill>
                  <a:schemeClr val="bg1"/>
                </a:solidFill>
                <a:latin typeface="Arial Narrow" panose="020B0606020202030204" pitchFamily="34" charset="0"/>
              </a:defRPr>
            </a:lvl5pPr>
          </a:lstStyle>
          <a:p>
            <a:pPr lvl="0"/>
            <a:r>
              <a:rPr lang="en-US" dirty="0"/>
              <a:t>Click here to edit paragraph.</a:t>
            </a:r>
          </a:p>
        </p:txBody>
      </p:sp>
      <p:sp>
        <p:nvSpPr>
          <p:cNvPr id="5" name="Slide Number Placeholder 5">
            <a:extLst>
              <a:ext uri="{FF2B5EF4-FFF2-40B4-BE49-F238E27FC236}">
                <a16:creationId xmlns:a16="http://schemas.microsoft.com/office/drawing/2014/main" id="{6B593231-C642-4A62-B4F2-DDF61413587F}"/>
              </a:ext>
            </a:extLst>
          </p:cNvPr>
          <p:cNvSpPr>
            <a:spLocks noGrp="1"/>
          </p:cNvSpPr>
          <p:nvPr>
            <p:ph type="sldNum" sz="quarter" idx="14"/>
          </p:nvPr>
        </p:nvSpPr>
        <p:spPr>
          <a:xfrm>
            <a:off x="7695590" y="6442578"/>
            <a:ext cx="1244042" cy="365125"/>
          </a:xfrm>
          <a:prstGeom prst="rect">
            <a:avLst/>
          </a:prstGeom>
        </p:spPr>
        <p:txBody>
          <a:bodyPr/>
          <a:lstStyle>
            <a:lvl1pPr algn="r">
              <a:defRPr/>
            </a:lvl1pPr>
          </a:lstStyle>
          <a:p>
            <a:fld id="{F9C967B8-68F1-49D5-A9F8-375F2491F3E5}" type="slidenum">
              <a:rPr lang="en-US" smtClean="0"/>
              <a:pPr/>
              <a:t>‹#›</a:t>
            </a:fld>
            <a:endParaRPr lang="en-US"/>
          </a:p>
        </p:txBody>
      </p:sp>
    </p:spTree>
    <p:extLst>
      <p:ext uri="{BB962C8B-B14F-4D97-AF65-F5344CB8AC3E}">
        <p14:creationId xmlns:p14="http://schemas.microsoft.com/office/powerpoint/2010/main" val="3427511594"/>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47CC3A72-481F-4F00-B597-44DDF58852FC}"/>
              </a:ext>
            </a:extLst>
          </p:cNvPr>
          <p:cNvSpPr>
            <a:spLocks noGrp="1"/>
          </p:cNvSpPr>
          <p:nvPr>
            <p:ph type="sldNum" sz="quarter" idx="14"/>
          </p:nvPr>
        </p:nvSpPr>
        <p:spPr>
          <a:xfrm>
            <a:off x="7695590" y="6442578"/>
            <a:ext cx="1244042" cy="365125"/>
          </a:xfrm>
          <a:prstGeom prst="rect">
            <a:avLst/>
          </a:prstGeom>
        </p:spPr>
        <p:txBody>
          <a:bodyPr/>
          <a:lstStyle>
            <a:lvl1pPr algn="r">
              <a:defRPr/>
            </a:lvl1pPr>
          </a:lstStyle>
          <a:p>
            <a:fld id="{F9C967B8-68F1-49D5-A9F8-375F2491F3E5}" type="slidenum">
              <a:rPr lang="en-US" smtClean="0"/>
              <a:pPr/>
              <a:t>‹#›</a:t>
            </a:fld>
            <a:endParaRPr lang="en-US"/>
          </a:p>
        </p:txBody>
      </p:sp>
    </p:spTree>
    <p:extLst>
      <p:ext uri="{BB962C8B-B14F-4D97-AF65-F5344CB8AC3E}">
        <p14:creationId xmlns:p14="http://schemas.microsoft.com/office/powerpoint/2010/main" val="1373848641"/>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customXml" Target="../ink/ink1.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4868826" y="4360549"/>
            <a:ext cx="3775972" cy="2497451"/>
          </a:xfrm>
          <a:prstGeom prst="rect">
            <a:avLst/>
          </a:prstGeom>
        </p:spPr>
      </p:pic>
      <mc:AlternateContent xmlns:mc="http://schemas.openxmlformats.org/markup-compatibility/2006" xmlns:p14="http://schemas.microsoft.com/office/powerpoint/2010/main">
        <mc:Choice Requires="p14">
          <p:contentPart p14:bwMode="auto" r:id="rId10">
            <p14:nvContentPartPr>
              <p14:cNvPr id="4" name="Ink 3"/>
              <p14:cNvContentPartPr/>
              <p14:nvPr userDrawn="1"/>
            </p14:nvContentPartPr>
            <p14:xfrm>
              <a:off x="422348" y="405245"/>
              <a:ext cx="360" cy="360"/>
            </p14:xfrm>
          </p:contentPart>
        </mc:Choice>
        <mc:Fallback xmlns="">
          <p:pic>
            <p:nvPicPr>
              <p:cNvPr id="4" name="Ink 3"/>
              <p:cNvPicPr/>
              <p:nvPr/>
            </p:nvPicPr>
            <p:blipFill>
              <a:blip r:embed="rId11"/>
              <a:stretch>
                <a:fillRect/>
              </a:stretch>
            </p:blipFill>
            <p:spPr>
              <a:xfrm>
                <a:off x="419108" y="402005"/>
                <a:ext cx="6840" cy="6840"/>
              </a:xfrm>
              <a:prstGeom prst="rect">
                <a:avLst/>
              </a:prstGeom>
            </p:spPr>
          </p:pic>
        </mc:Fallback>
      </mc:AlternateContent>
      <p:pic>
        <p:nvPicPr>
          <p:cNvPr id="5" name="Picture 4"/>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5888889"/>
      </p:ext>
    </p:extLst>
  </p:cSld>
  <p:clrMap bg1="lt1" tx1="dk1" bg2="lt2" tx2="dk2" accent1="accent1" accent2="accent2" accent3="accent3" accent4="accent4" accent5="accent5" accent6="accent6" hlink="hlink" folHlink="folHlink"/>
  <p:sldLayoutIdLst>
    <p:sldLayoutId id="2147483674" r:id="rId1"/>
    <p:sldLayoutId id="2147483678" r:id="rId2"/>
    <p:sldLayoutId id="2147483675" r:id="rId3"/>
    <p:sldLayoutId id="2147483679" r:id="rId4"/>
    <p:sldLayoutId id="2147483676" r:id="rId5"/>
    <p:sldLayoutId id="2147483677" r:id="rId6"/>
    <p:sldLayoutId id="2147483681" r:id="rId7"/>
  </p:sldLayoutIdLst>
  <p:transition spd="slow">
    <p:fade/>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80.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00.xml"/><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101.xml"/><Relationship Id="rId7" Type="http://schemas.openxmlformats.org/officeDocument/2006/relationships/image" Target="../media/image107.JPG"/><Relationship Id="rId2" Type="http://schemas.openxmlformats.org/officeDocument/2006/relationships/slideLayout" Target="../slideLayouts/slideLayout3.xml"/><Relationship Id="rId1" Type="http://schemas.openxmlformats.org/officeDocument/2006/relationships/vmlDrawing" Target="../drawings/vmlDrawing3.vml"/><Relationship Id="rId6" Type="http://schemas.openxmlformats.org/officeDocument/2006/relationships/image" Target="../media/image106.jpeg"/><Relationship Id="rId5" Type="http://schemas.openxmlformats.org/officeDocument/2006/relationships/image" Target="../media/image105.wmf"/><Relationship Id="rId4" Type="http://schemas.openxmlformats.org/officeDocument/2006/relationships/oleObject" Target="../embeddings/oleObject2.bin"/></Relationships>
</file>

<file path=ppt/slides/_rels/slide10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3.xml"/><Relationship Id="rId1" Type="http://schemas.openxmlformats.org/officeDocument/2006/relationships/vmlDrawing" Target="../drawings/vmlDrawing4.vml"/><Relationship Id="rId6" Type="http://schemas.openxmlformats.org/officeDocument/2006/relationships/image" Target="../media/image109.wmf"/><Relationship Id="rId5" Type="http://schemas.openxmlformats.org/officeDocument/2006/relationships/oleObject" Target="../embeddings/oleObject3.bin"/><Relationship Id="rId4" Type="http://schemas.openxmlformats.org/officeDocument/2006/relationships/image" Target="../media/image110.JPG"/></Relationships>
</file>

<file path=ppt/slides/_rels/slide10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04.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106.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107.xml"/><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08.xml"/><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10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1.JPG"/></Relationships>
</file>

<file path=ppt/slides/_rels/slide110.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10.xml"/><Relationship Id="rId1" Type="http://schemas.openxmlformats.org/officeDocument/2006/relationships/slideLayout" Target="../slideLayouts/slideLayout3.xml"/><Relationship Id="rId4" Type="http://schemas.openxmlformats.org/officeDocument/2006/relationships/image" Target="../media/image117.jpeg"/></Relationships>
</file>

<file path=ppt/slides/_rels/slide111.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111.xml"/><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5.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14.xml"/><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jpeg"/></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22.xml"/><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26.xml"/><Relationship Id="rId1" Type="http://schemas.openxmlformats.org/officeDocument/2006/relationships/slideLayout" Target="../slideLayouts/slideLayout3.xml"/><Relationship Id="rId4" Type="http://schemas.microsoft.com/office/2007/relationships/hdphoto" Target="../media/hdphoto4.wdp"/></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28.xml"/><Relationship Id="rId1" Type="http://schemas.openxmlformats.org/officeDocument/2006/relationships/slideLayout" Target="../slideLayouts/slideLayout3.xml"/><Relationship Id="rId4" Type="http://schemas.openxmlformats.org/officeDocument/2006/relationships/image" Target="../media/image124.jpeg"/></Relationships>
</file>

<file path=ppt/slides/_rels/slide12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2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3" Type="http://schemas.openxmlformats.org/officeDocument/2006/relationships/image" Target="../media/image126.jpeg"/><Relationship Id="rId7" Type="http://schemas.openxmlformats.org/officeDocument/2006/relationships/image" Target="../media/image130.jpeg"/><Relationship Id="rId2" Type="http://schemas.openxmlformats.org/officeDocument/2006/relationships/notesSlide" Target="../notesSlides/notesSlide131.xml"/><Relationship Id="rId1" Type="http://schemas.openxmlformats.org/officeDocument/2006/relationships/slideLayout" Target="../slideLayouts/slideLayout3.xml"/><Relationship Id="rId6" Type="http://schemas.openxmlformats.org/officeDocument/2006/relationships/image" Target="../media/image129.jpeg"/><Relationship Id="rId5" Type="http://schemas.openxmlformats.org/officeDocument/2006/relationships/image" Target="../media/image128.jpg"/><Relationship Id="rId4" Type="http://schemas.openxmlformats.org/officeDocument/2006/relationships/image" Target="../media/image127.jpeg"/></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5.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5.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38.xml"/><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39.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3" Type="http://schemas.openxmlformats.org/officeDocument/2006/relationships/hyperlink" Target="https://youtu.be/0r8WrMJfJ9k" TargetMode="External"/><Relationship Id="rId2" Type="http://schemas.openxmlformats.org/officeDocument/2006/relationships/notesSlide" Target="../notesSlides/notesSlide140.xml"/><Relationship Id="rId1" Type="http://schemas.openxmlformats.org/officeDocument/2006/relationships/slideLayout" Target="../slideLayouts/slideLayout3.xml"/><Relationship Id="rId6" Type="http://schemas.openxmlformats.org/officeDocument/2006/relationships/image" Target="../media/image135.jpeg"/><Relationship Id="rId5" Type="http://schemas.openxmlformats.org/officeDocument/2006/relationships/image" Target="../media/image134.jpeg"/><Relationship Id="rId4" Type="http://schemas.openxmlformats.org/officeDocument/2006/relationships/image" Target="../media/image133.jpeg"/></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3.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3.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3.xml"/></Relationships>
</file>

<file path=ppt/slides/_rels/slide145.xml.rels><?xml version="1.0" encoding="UTF-8" standalone="yes"?>
<Relationships xmlns="http://schemas.openxmlformats.org/package/2006/relationships"><Relationship Id="rId3" Type="http://schemas.openxmlformats.org/officeDocument/2006/relationships/image" Target="../media/image136.emf"/><Relationship Id="rId2" Type="http://schemas.openxmlformats.org/officeDocument/2006/relationships/notesSlide" Target="../notesSlides/notesSlide145.xml"/><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46.xml"/><Relationship Id="rId1" Type="http://schemas.openxmlformats.org/officeDocument/2006/relationships/slideLayout" Target="../slideLayouts/slideLayout3.xml"/></Relationships>
</file>

<file path=ppt/slides/_rels/slide14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47.xml"/><Relationship Id="rId1" Type="http://schemas.openxmlformats.org/officeDocument/2006/relationships/slideLayout" Target="../slideLayouts/slideLayout3.xml"/></Relationships>
</file>

<file path=ppt/slides/_rels/slide148.xml.rels><?xml version="1.0" encoding="UTF-8" standalone="yes"?>
<Relationships xmlns="http://schemas.openxmlformats.org/package/2006/relationships"><Relationship Id="rId3" Type="http://schemas.openxmlformats.org/officeDocument/2006/relationships/image" Target="../media/image139.JPG"/><Relationship Id="rId2" Type="http://schemas.openxmlformats.org/officeDocument/2006/relationships/notesSlide" Target="../notesSlides/notesSlide148.xml"/><Relationship Id="rId1" Type="http://schemas.openxmlformats.org/officeDocument/2006/relationships/slideLayout" Target="../slideLayouts/slideLayout3.xml"/><Relationship Id="rId4" Type="http://schemas.openxmlformats.org/officeDocument/2006/relationships/image" Target="../media/image140.jpeg"/></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hyperlink" Target="http://www.eng.auburn.edu/users/timmdav/MultiCool/FinalRelease/Main.html#Disclaim" TargetMode="External"/><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3.xml"/></Relationships>
</file>

<file path=ppt/slides/_rels/slide15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51.xml"/><Relationship Id="rId1" Type="http://schemas.openxmlformats.org/officeDocument/2006/relationships/slideLayout" Target="../slideLayouts/slideLayout3.xml"/></Relationships>
</file>

<file path=ppt/slides/_rels/slide15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52.xml"/><Relationship Id="rId1" Type="http://schemas.openxmlformats.org/officeDocument/2006/relationships/slideLayout" Target="../slideLayouts/slideLayout3.xml"/></Relationships>
</file>

<file path=ppt/slides/_rels/slide153.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53.xml"/><Relationship Id="rId1" Type="http://schemas.openxmlformats.org/officeDocument/2006/relationships/slideLayout" Target="../slideLayouts/slideLayout3.xml"/></Relationships>
</file>

<file path=ppt/slides/_rels/slide154.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54.xml"/><Relationship Id="rId1" Type="http://schemas.openxmlformats.org/officeDocument/2006/relationships/slideLayout" Target="../slideLayouts/slideLayout3.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3.xml"/></Relationships>
</file>

<file path=ppt/slides/_rels/slide156.xml.rels><?xml version="1.0" encoding="UTF-8" standalone="yes"?>
<Relationships xmlns="http://schemas.openxmlformats.org/package/2006/relationships"><Relationship Id="rId3" Type="http://schemas.openxmlformats.org/officeDocument/2006/relationships/image" Target="../media/image145.jpg"/><Relationship Id="rId2" Type="http://schemas.openxmlformats.org/officeDocument/2006/relationships/notesSlide" Target="../notesSlides/notesSlide156.xml"/><Relationship Id="rId1" Type="http://schemas.openxmlformats.org/officeDocument/2006/relationships/slideLayout" Target="../slideLayouts/slideLayout3.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3.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3.xml"/></Relationships>
</file>

<file path=ppt/slides/_rels/slide159.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59.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3.xml"/></Relationships>
</file>

<file path=ppt/slides/_rels/slide161.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61.xml"/><Relationship Id="rId1" Type="http://schemas.openxmlformats.org/officeDocument/2006/relationships/slideLayout" Target="../slideLayouts/slideLayout3.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3.xml"/></Relationships>
</file>

<file path=ppt/slides/_rels/slide163.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63.xml"/><Relationship Id="rId1" Type="http://schemas.openxmlformats.org/officeDocument/2006/relationships/slideLayout" Target="../slideLayouts/slideLayout3.xml"/></Relationships>
</file>

<file path=ppt/slides/_rels/slide164.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64.xml"/><Relationship Id="rId1" Type="http://schemas.openxmlformats.org/officeDocument/2006/relationships/slideLayout" Target="../slideLayouts/slideLayout3.xml"/><Relationship Id="rId4" Type="http://schemas.openxmlformats.org/officeDocument/2006/relationships/image" Target="../media/image150.png"/></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3.xml"/></Relationships>
</file>

<file path=ppt/slides/_rels/slide166.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66.xml"/><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3.xml"/></Relationships>
</file>

<file path=ppt/slides/_rels/slide168.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68.xml"/><Relationship Id="rId1" Type="http://schemas.openxmlformats.org/officeDocument/2006/relationships/slideLayout" Target="../slideLayouts/slideLayout3.xml"/></Relationships>
</file>

<file path=ppt/slides/_rels/slide169.xml.rels><?xml version="1.0" encoding="UTF-8" standalone="yes"?>
<Relationships xmlns="http://schemas.openxmlformats.org/package/2006/relationships"><Relationship Id="rId3" Type="http://schemas.openxmlformats.org/officeDocument/2006/relationships/image" Target="../media/image153.jpg"/><Relationship Id="rId2" Type="http://schemas.openxmlformats.org/officeDocument/2006/relationships/notesSlide" Target="../notesSlides/notesSlide169.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70.xml.rels><?xml version="1.0" encoding="UTF-8" standalone="yes"?>
<Relationships xmlns="http://schemas.openxmlformats.org/package/2006/relationships"><Relationship Id="rId3" Type="http://schemas.openxmlformats.org/officeDocument/2006/relationships/image" Target="../media/image154.emf"/><Relationship Id="rId2" Type="http://schemas.openxmlformats.org/officeDocument/2006/relationships/notesSlide" Target="../notesSlides/notesSlide170.xml"/><Relationship Id="rId1" Type="http://schemas.openxmlformats.org/officeDocument/2006/relationships/slideLayout" Target="../slideLayouts/slideLayout3.xml"/><Relationship Id="rId4" Type="http://schemas.openxmlformats.org/officeDocument/2006/relationships/image" Target="../media/image155.jpeg"/></Relationships>
</file>

<file path=ppt/slides/_rels/slide171.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71.xml"/><Relationship Id="rId1" Type="http://schemas.openxmlformats.org/officeDocument/2006/relationships/slideLayout" Target="../slideLayouts/slideLayout3.xml"/></Relationships>
</file>

<file path=ppt/slides/_rels/slide172.xml.rels><?xml version="1.0" encoding="UTF-8" standalone="yes"?>
<Relationships xmlns="http://schemas.openxmlformats.org/package/2006/relationships"><Relationship Id="rId3" Type="http://schemas.openxmlformats.org/officeDocument/2006/relationships/image" Target="../media/image157.emf"/><Relationship Id="rId2" Type="http://schemas.openxmlformats.org/officeDocument/2006/relationships/notesSlide" Target="../notesSlides/notesSlide172.xml"/><Relationship Id="rId1" Type="http://schemas.openxmlformats.org/officeDocument/2006/relationships/slideLayout" Target="../slideLayouts/slideLayout3.xml"/></Relationships>
</file>

<file path=ppt/slides/_rels/slide173.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73.xml"/><Relationship Id="rId1" Type="http://schemas.openxmlformats.org/officeDocument/2006/relationships/slideLayout" Target="../slideLayouts/slideLayout3.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3.xml"/></Relationships>
</file>

<file path=ppt/slides/_rels/slide175.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75.xml"/><Relationship Id="rId1" Type="http://schemas.openxmlformats.org/officeDocument/2006/relationships/slideLayout" Target="../slideLayouts/slideLayout3.xml"/></Relationships>
</file>

<file path=ppt/slides/_rels/slide176.xml.rels><?xml version="1.0" encoding="UTF-8" standalone="yes"?>
<Relationships xmlns="http://schemas.openxmlformats.org/package/2006/relationships"><Relationship Id="rId3" Type="http://schemas.openxmlformats.org/officeDocument/2006/relationships/image" Target="../media/image160.JPG"/><Relationship Id="rId2" Type="http://schemas.openxmlformats.org/officeDocument/2006/relationships/notesSlide" Target="../notesSlides/notesSlide176.xml"/><Relationship Id="rId1" Type="http://schemas.openxmlformats.org/officeDocument/2006/relationships/slideLayout" Target="../slideLayouts/slideLayout3.xml"/></Relationships>
</file>

<file path=ppt/slides/_rels/slide177.xml.rels><?xml version="1.0" encoding="UTF-8" standalone="yes"?>
<Relationships xmlns="http://schemas.openxmlformats.org/package/2006/relationships"><Relationship Id="rId3" Type="http://schemas.openxmlformats.org/officeDocument/2006/relationships/image" Target="../media/image161.JPG"/><Relationship Id="rId2" Type="http://schemas.openxmlformats.org/officeDocument/2006/relationships/notesSlide" Target="../notesSlides/notesSlide177.xml"/><Relationship Id="rId1" Type="http://schemas.openxmlformats.org/officeDocument/2006/relationships/slideLayout" Target="../slideLayouts/slideLayout3.xml"/><Relationship Id="rId4" Type="http://schemas.openxmlformats.org/officeDocument/2006/relationships/image" Target="../media/image162.jpg"/></Relationships>
</file>

<file path=ppt/slides/_rels/slide178.xml.rels><?xml version="1.0" encoding="UTF-8" standalone="yes"?>
<Relationships xmlns="http://schemas.openxmlformats.org/package/2006/relationships"><Relationship Id="rId3" Type="http://schemas.openxmlformats.org/officeDocument/2006/relationships/hyperlink" Target="Links%20for%20PowerPoint/CIR%201.MOV" TargetMode="External"/><Relationship Id="rId2" Type="http://schemas.openxmlformats.org/officeDocument/2006/relationships/notesSlide" Target="../notesSlides/notesSlide178.xml"/><Relationship Id="rId1" Type="http://schemas.openxmlformats.org/officeDocument/2006/relationships/slideLayout" Target="../slideLayouts/slideLayout3.xml"/></Relationships>
</file>

<file path=ppt/slides/_rels/slide179.xml.rels><?xml version="1.0" encoding="UTF-8" standalone="yes"?>
<Relationships xmlns="http://schemas.openxmlformats.org/package/2006/relationships"><Relationship Id="rId3" Type="http://schemas.openxmlformats.org/officeDocument/2006/relationships/hyperlink" Target="Links%20for%20PowerPoint/CIR%202.MOV" TargetMode="External"/><Relationship Id="rId2" Type="http://schemas.openxmlformats.org/officeDocument/2006/relationships/notesSlide" Target="../notesSlides/notesSlide179.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80.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80.xml"/><Relationship Id="rId1" Type="http://schemas.openxmlformats.org/officeDocument/2006/relationships/slideLayout" Target="../slideLayouts/slideLayout3.xml"/></Relationships>
</file>

<file path=ppt/slides/_rels/slide181.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81.xml"/><Relationship Id="rId1" Type="http://schemas.openxmlformats.org/officeDocument/2006/relationships/slideLayout" Target="../slideLayouts/slideLayout3.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82.xml"/><Relationship Id="rId1" Type="http://schemas.openxmlformats.org/officeDocument/2006/relationships/slideLayout" Target="../slideLayouts/slideLayout3.xml"/></Relationships>
</file>

<file path=ppt/slides/_rels/slide183.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83.xml"/><Relationship Id="rId1" Type="http://schemas.openxmlformats.org/officeDocument/2006/relationships/slideLayout" Target="../slideLayouts/slideLayout3.xml"/></Relationships>
</file>

<file path=ppt/slides/_rels/slide184.xml.rels><?xml version="1.0" encoding="UTF-8" standalone="yes"?>
<Relationships xmlns="http://schemas.openxmlformats.org/package/2006/relationships"><Relationship Id="rId3" Type="http://schemas.openxmlformats.org/officeDocument/2006/relationships/image" Target="../media/image166.JPG"/><Relationship Id="rId2" Type="http://schemas.openxmlformats.org/officeDocument/2006/relationships/notesSlide" Target="../notesSlides/notesSlide184.xml"/><Relationship Id="rId1" Type="http://schemas.openxmlformats.org/officeDocument/2006/relationships/slideLayout" Target="../slideLayouts/slideLayout3.xml"/></Relationships>
</file>

<file path=ppt/slides/_rels/slide185.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185.xml"/><Relationship Id="rId1" Type="http://schemas.openxmlformats.org/officeDocument/2006/relationships/slideLayout" Target="../slideLayouts/slideLayout3.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3.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3.xml"/></Relationships>
</file>

<file path=ppt/slides/_rels/slide188.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88.xml"/><Relationship Id="rId1" Type="http://schemas.openxmlformats.org/officeDocument/2006/relationships/slideLayout" Target="../slideLayouts/slideLayout3.xml"/></Relationships>
</file>

<file path=ppt/slides/_rels/slide18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89.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3.xml"/></Relationships>
</file>

<file path=ppt/slides/_rels/slide191.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91.xml"/><Relationship Id="rId1" Type="http://schemas.openxmlformats.org/officeDocument/2006/relationships/slideLayout" Target="../slideLayouts/slideLayout3.xml"/></Relationships>
</file>

<file path=ppt/slides/_rels/slide192.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92.xml"/><Relationship Id="rId1" Type="http://schemas.openxmlformats.org/officeDocument/2006/relationships/slideLayout" Target="../slideLayouts/slideLayout3.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3.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94.xml"/><Relationship Id="rId1" Type="http://schemas.openxmlformats.org/officeDocument/2006/relationships/slideLayout" Target="../slideLayouts/slideLayout3.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3.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96.xml"/><Relationship Id="rId1" Type="http://schemas.openxmlformats.org/officeDocument/2006/relationships/slideLayout" Target="../slideLayouts/slideLayout3.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3.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3.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9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hyperlink" Target="http://www.beyondroads.com/index.cfm?fuseaction=page&amp;filename=tourPlant.html" TargetMode="External"/><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200.xml"/><Relationship Id="rId1" Type="http://schemas.openxmlformats.org/officeDocument/2006/relationships/slideLayout" Target="../slideLayouts/slideLayout3.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201.xml"/><Relationship Id="rId1" Type="http://schemas.openxmlformats.org/officeDocument/2006/relationships/slideLayout" Target="../slideLayouts/slideLayout3.xml"/></Relationships>
</file>

<file path=ppt/slides/_rels/slide202.xml.rels><?xml version="1.0" encoding="UTF-8" standalone="yes"?>
<Relationships xmlns="http://schemas.openxmlformats.org/package/2006/relationships"><Relationship Id="rId3" Type="http://schemas.openxmlformats.org/officeDocument/2006/relationships/hyperlink" Target="https://trust.dot.state.wi.us/ccpvs/default.jsp" TargetMode="External"/><Relationship Id="rId2" Type="http://schemas.openxmlformats.org/officeDocument/2006/relationships/notesSlide" Target="../notesSlides/notesSlide202.xml"/><Relationship Id="rId1" Type="http://schemas.openxmlformats.org/officeDocument/2006/relationships/slideLayout" Target="../slideLayouts/slideLayout3.xml"/><Relationship Id="rId4" Type="http://schemas.openxmlformats.org/officeDocument/2006/relationships/hyperlink" Target="https://www.bidx.com/" TargetMode="External"/></Relationships>
</file>

<file path=ppt/slides/_rels/slide203.xml.rels><?xml version="1.0" encoding="UTF-8" standalone="yes"?>
<Relationships xmlns="http://schemas.openxmlformats.org/package/2006/relationships"><Relationship Id="rId3" Type="http://schemas.openxmlformats.org/officeDocument/2006/relationships/hyperlink" Target="http://dotnet/dotview/launch-dotview.htm" TargetMode="External"/><Relationship Id="rId2" Type="http://schemas.openxmlformats.org/officeDocument/2006/relationships/notesSlide" Target="../notesSlides/notesSlide203.xml"/><Relationship Id="rId1" Type="http://schemas.openxmlformats.org/officeDocument/2006/relationships/slideLayout" Target="../slideLayouts/slideLayout3.xml"/><Relationship Id="rId4" Type="http://schemas.openxmlformats.org/officeDocument/2006/relationships/hyperlink" Target="https://www.atwoodsystems.com/" TargetMode="Externa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204.xml"/><Relationship Id="rId1" Type="http://schemas.openxmlformats.org/officeDocument/2006/relationships/slideLayout" Target="../slideLayouts/slideLayout3.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205.xml"/><Relationship Id="rId1" Type="http://schemas.openxmlformats.org/officeDocument/2006/relationships/slideLayout" Target="../slideLayouts/slideLayout3.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206.xml"/><Relationship Id="rId1" Type="http://schemas.openxmlformats.org/officeDocument/2006/relationships/slideLayout" Target="../slideLayouts/slideLayout3.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207.xml"/><Relationship Id="rId1" Type="http://schemas.openxmlformats.org/officeDocument/2006/relationships/slideLayout" Target="../slideLayouts/slideLayout3.xml"/></Relationships>
</file>

<file path=ppt/slides/_rels/slide208.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20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28.jpeg"/><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jpeg"/></Relationships>
</file>

<file path=ppt/slides/_rels/slide37.xml.rels><?xml version="1.0" encoding="UTF-8" standalone="yes"?>
<Relationships xmlns="http://schemas.openxmlformats.org/package/2006/relationships"><Relationship Id="rId8" Type="http://schemas.openxmlformats.org/officeDocument/2006/relationships/oleObject" Target="file:///\\gre31fp1\n3public\region\Temp\HMA%20Training\Plan%20Tie%20in%20Points.pdf" TargetMode="External"/><Relationship Id="rId3" Type="http://schemas.openxmlformats.org/officeDocument/2006/relationships/notesSlide" Target="../notesSlides/notesSlide37.xml"/><Relationship Id="rId7" Type="http://schemas.openxmlformats.org/officeDocument/2006/relationships/image" Target="../media/image41.emf"/><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oleObject" Target="file:///\\gre31fp1\n3public\region\Temp\HMA%20Training\Typical%20Section%20Example.pdf" TargetMode="External"/><Relationship Id="rId5" Type="http://schemas.openxmlformats.org/officeDocument/2006/relationships/image" Target="../media/image40.emf"/><Relationship Id="rId10" Type="http://schemas.openxmlformats.org/officeDocument/2006/relationships/image" Target="../media/image43.png"/><Relationship Id="rId4" Type="http://schemas.openxmlformats.org/officeDocument/2006/relationships/oleObject" Target="file:///\\gre31fp1\n3public\region\Temp\HMA%20Training\MQ%20example.pdf" TargetMode="External"/><Relationship Id="rId9" Type="http://schemas.openxmlformats.org/officeDocument/2006/relationships/image" Target="../media/image42.emf"/></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hyperlink" Target="http://roadwaystandards.dot.wi.gov/standards/stsp/stp-460-020.pdf" TargetMode="External"/><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hyperlink" Target="https://awpkb.dot.wi.gov/Content/constr/Pantry/Pantry.htm" TargetMode="External"/><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4.xml"/><Relationship Id="rId1" Type="http://schemas.openxmlformats.org/officeDocument/2006/relationships/slideLayout" Target="../slideLayouts/slideLayout3.xml"/><Relationship Id="rId6" Type="http://schemas.openxmlformats.org/officeDocument/2006/relationships/image" Target="../media/image51.jpeg"/><Relationship Id="rId5" Type="http://schemas.openxmlformats.org/officeDocument/2006/relationships/image" Target="../media/image50.JPG"/><Relationship Id="rId4" Type="http://schemas.openxmlformats.org/officeDocument/2006/relationships/image" Target="../media/image49.png"/></Relationships>
</file>

<file path=ppt/slides/_rels/slide45.xml.rels><?xml version="1.0" encoding="UTF-8" standalone="yes"?>
<Relationships xmlns="http://schemas.openxmlformats.org/package/2006/relationships"><Relationship Id="rId3" Type="http://schemas.openxmlformats.org/officeDocument/2006/relationships/hyperlink" Target="Links%20for%20PowerPoint/Failing%20Subgrade%20Proof%20Roll.MOV" TargetMode="External"/><Relationship Id="rId2" Type="http://schemas.openxmlformats.org/officeDocument/2006/relationships/notesSlide" Target="../notesSlides/notesSlide45.xml"/><Relationship Id="rId1" Type="http://schemas.openxmlformats.org/officeDocument/2006/relationships/slideLayout" Target="../slideLayouts/slideLayout3.xml"/><Relationship Id="rId5" Type="http://schemas.openxmlformats.org/officeDocument/2006/relationships/image" Target="../media/image52.jpeg"/><Relationship Id="rId4" Type="http://schemas.openxmlformats.org/officeDocument/2006/relationships/hyperlink" Target="Links%20for%20PowerPoint/Passing%20Subgrade%20Proof%20roll.MOV"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1.xml"/><Relationship Id="rId1" Type="http://schemas.openxmlformats.org/officeDocument/2006/relationships/slideLayout" Target="../slideLayouts/slideLayout3.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3.xml"/><Relationship Id="rId1" Type="http://schemas.openxmlformats.org/officeDocument/2006/relationships/vmlDrawing" Target="../drawings/vmlDrawing2.vml"/><Relationship Id="rId6" Type="http://schemas.openxmlformats.org/officeDocument/2006/relationships/image" Target="../media/image68.wmf"/><Relationship Id="rId5" Type="http://schemas.openxmlformats.org/officeDocument/2006/relationships/oleObject" Target="../embeddings/oleObject1.bin"/><Relationship Id="rId4" Type="http://schemas.openxmlformats.org/officeDocument/2006/relationships/image" Target="../media/image69.JPG"/></Relationships>
</file>

<file path=ppt/slides/_rels/slide6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8.xml"/><Relationship Id="rId1" Type="http://schemas.openxmlformats.org/officeDocument/2006/relationships/slideLayout" Target="../slideLayouts/slideLayout3.xml"/><Relationship Id="rId4" Type="http://schemas.microsoft.com/office/2007/relationships/hdphoto" Target="../media/hdphoto1.wdp"/></Relationships>
</file>

<file path=ppt/slides/_rels/slide69.xml.rels><?xml version="1.0" encoding="UTF-8" standalone="yes"?>
<Relationships xmlns="http://schemas.openxmlformats.org/package/2006/relationships"><Relationship Id="rId3" Type="http://schemas.openxmlformats.org/officeDocument/2006/relationships/hyperlink" Target="Paving_area_calc.xls" TargetMode="External"/><Relationship Id="rId2" Type="http://schemas.openxmlformats.org/officeDocument/2006/relationships/notesSlide" Target="../notesSlides/notesSlide69.xml"/><Relationship Id="rId1" Type="http://schemas.openxmlformats.org/officeDocument/2006/relationships/slideLayout" Target="../slideLayouts/slideLayout3.xml"/><Relationship Id="rId5" Type="http://schemas.openxmlformats.org/officeDocument/2006/relationships/image" Target="../media/image76.jpg"/><Relationship Id="rId4" Type="http://schemas.openxmlformats.org/officeDocument/2006/relationships/hyperlink" Target="Yield%20Calc&amp;Asphalt%20Paving%20Diary%20Example.xlsx"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0.xml"/><Relationship Id="rId1" Type="http://schemas.openxmlformats.org/officeDocument/2006/relationships/slideLayout" Target="../slideLayouts/slideLayout3.xml"/><Relationship Id="rId4" Type="http://schemas.openxmlformats.org/officeDocument/2006/relationships/image" Target="../media/image78.jpeg"/></Relationships>
</file>

<file path=ppt/slides/_rels/slide7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1.xml"/><Relationship Id="rId1" Type="http://schemas.openxmlformats.org/officeDocument/2006/relationships/slideLayout" Target="../slideLayouts/slideLayout3.xml"/><Relationship Id="rId4" Type="http://schemas.openxmlformats.org/officeDocument/2006/relationships/image" Target="../media/image81.png"/></Relationships>
</file>

<file path=ppt/slides/_rels/slide72.xml.rels><?xml version="1.0" encoding="UTF-8" standalone="yes"?>
<Relationships xmlns="http://schemas.openxmlformats.org/package/2006/relationships"><Relationship Id="rId3" Type="http://schemas.openxmlformats.org/officeDocument/2006/relationships/hyperlink" Target="https://www.pavementinteractive.org/reference-desk/construction/placement/aggregate-segregation/" TargetMode="External"/><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74.xml"/><Relationship Id="rId1" Type="http://schemas.openxmlformats.org/officeDocument/2006/relationships/slideLayout" Target="../slideLayouts/slideLayout3.xml"/><Relationship Id="rId5" Type="http://schemas.openxmlformats.org/officeDocument/2006/relationships/image" Target="../media/image85.jpeg"/><Relationship Id="rId4" Type="http://schemas.openxmlformats.org/officeDocument/2006/relationships/image" Target="../media/image84.jpe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hyperlink" Target="http://wisdot-productivity.engr.wisc.edu/home/projects" TargetMode="External"/><Relationship Id="rId2" Type="http://schemas.openxmlformats.org/officeDocument/2006/relationships/notesSlide" Target="../notesSlides/notesSlide80.xml"/><Relationship Id="rId1" Type="http://schemas.openxmlformats.org/officeDocument/2006/relationships/slideLayout" Target="../slideLayouts/slideLayout3.xml"/><Relationship Id="rId4" Type="http://schemas.openxmlformats.org/officeDocument/2006/relationships/image" Target="../media/image87.jpeg"/></Relationships>
</file>

<file path=ppt/slides/_rels/slide81.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6.xml"/><Relationship Id="rId1" Type="http://schemas.openxmlformats.org/officeDocument/2006/relationships/slideLayout" Target="../slideLayouts/slideLayout3.xml"/><Relationship Id="rId4" Type="http://schemas.openxmlformats.org/officeDocument/2006/relationships/image" Target="../media/image92.jpeg"/></Relationships>
</file>

<file path=ppt/slides/_rels/slide8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9.JPG"/></Relationships>
</file>

<file path=ppt/slides/_rels/slide9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91.xml"/><Relationship Id="rId1" Type="http://schemas.openxmlformats.org/officeDocument/2006/relationships/slideLayout" Target="../slideLayouts/slideLayout3.xml"/><Relationship Id="rId4" Type="http://schemas.openxmlformats.org/officeDocument/2006/relationships/image" Target="../media/image97.jpe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93.xml"/><Relationship Id="rId1" Type="http://schemas.openxmlformats.org/officeDocument/2006/relationships/slideLayout" Target="../slideLayouts/slideLayout3.xml"/><Relationship Id="rId6" Type="http://schemas.microsoft.com/office/2007/relationships/hdphoto" Target="../media/hdphoto3.wdp"/><Relationship Id="rId5" Type="http://schemas.openxmlformats.org/officeDocument/2006/relationships/image" Target="../media/image99.png"/><Relationship Id="rId4" Type="http://schemas.microsoft.com/office/2007/relationships/hdphoto" Target="../media/hdphoto2.wdp"/></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3" Type="http://schemas.openxmlformats.org/officeDocument/2006/relationships/hyperlink" Target="https://youtu.be/jwzW1EeUCXs" TargetMode="External"/><Relationship Id="rId2" Type="http://schemas.openxmlformats.org/officeDocument/2006/relationships/notesSlide" Target="../notesSlides/notesSlide95.xml"/><Relationship Id="rId1" Type="http://schemas.openxmlformats.org/officeDocument/2006/relationships/slideLayout" Target="../slideLayouts/slideLayout5.xml"/><Relationship Id="rId4" Type="http://schemas.openxmlformats.org/officeDocument/2006/relationships/image" Target="../media/image100.jpeg"/></Relationships>
</file>

<file path=ppt/slides/_rels/slide96.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96.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97.xml"/><Relationship Id="rId1" Type="http://schemas.openxmlformats.org/officeDocument/2006/relationships/slideLayout" Target="../slideLayouts/slideLayout7.xml"/><Relationship Id="rId4" Type="http://schemas.openxmlformats.org/officeDocument/2006/relationships/hyperlink" Target="http://wisconsindot.gov/Documents/doing-bus/eng-consultants/cnslt-rsrces/tools/qmp/csbg-policy.pdf" TargetMode="External"/></Relationships>
</file>

<file path=ppt/slides/_rels/slide98.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98.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HMA Training</a:t>
            </a:r>
          </a:p>
        </p:txBody>
      </p:sp>
      <p:sp>
        <p:nvSpPr>
          <p:cNvPr id="3" name="Text Placeholder 2"/>
          <p:cNvSpPr>
            <a:spLocks noGrp="1"/>
          </p:cNvSpPr>
          <p:nvPr>
            <p:ph type="body" sz="quarter" idx="10"/>
          </p:nvPr>
        </p:nvSpPr>
        <p:spPr/>
        <p:txBody>
          <a:bodyPr/>
          <a:lstStyle/>
          <a:p>
            <a:r>
              <a:rPr lang="en-US" dirty="0"/>
              <a:t>Northcentral Region</a:t>
            </a:r>
          </a:p>
        </p:txBody>
      </p:sp>
      <p:sp>
        <p:nvSpPr>
          <p:cNvPr id="4" name="Text Placeholder 3"/>
          <p:cNvSpPr>
            <a:spLocks noGrp="1"/>
          </p:cNvSpPr>
          <p:nvPr>
            <p:ph type="body" sz="quarter" idx="11"/>
          </p:nvPr>
        </p:nvSpPr>
        <p:spPr>
          <a:xfrm>
            <a:off x="457200" y="2880360"/>
            <a:ext cx="8229600" cy="548640"/>
          </a:xfrm>
        </p:spPr>
        <p:txBody>
          <a:bodyPr/>
          <a:lstStyle/>
          <a:p>
            <a:r>
              <a:rPr lang="en-US" dirty="0"/>
              <a:t>Rhinelander, WI</a:t>
            </a:r>
          </a:p>
        </p:txBody>
      </p:sp>
      <p:sp>
        <p:nvSpPr>
          <p:cNvPr id="6" name="Text Placeholder 5"/>
          <p:cNvSpPr>
            <a:spLocks noGrp="1"/>
          </p:cNvSpPr>
          <p:nvPr>
            <p:ph type="body" sz="quarter" idx="13"/>
          </p:nvPr>
        </p:nvSpPr>
        <p:spPr>
          <a:xfrm>
            <a:off x="457200" y="4389120"/>
            <a:ext cx="8229600" cy="482600"/>
          </a:xfrm>
        </p:spPr>
        <p:txBody>
          <a:bodyPr/>
          <a:lstStyle/>
          <a:p>
            <a:r>
              <a:rPr lang="en-US" dirty="0">
                <a:solidFill>
                  <a:srgbClr val="00416A"/>
                </a:solidFill>
              </a:rPr>
              <a:t>April 10, 2019</a:t>
            </a:r>
          </a:p>
        </p:txBody>
      </p:sp>
      <mc:AlternateContent xmlns:mc="http://schemas.openxmlformats.org/markup-compatibility/2006" xmlns:p14="http://schemas.microsoft.com/office/powerpoint/2010/main">
        <mc:Choice Requires="p14">
          <p:contentPart p14:bwMode="auto" r:id="rId3">
            <p14:nvContentPartPr>
              <p14:cNvPr id="9" name="Ink 8"/>
              <p14:cNvContentPartPr/>
              <p14:nvPr/>
            </p14:nvContentPartPr>
            <p14:xfrm>
              <a:off x="9834564" y="6196197"/>
              <a:ext cx="19800" cy="39240"/>
            </p14:xfrm>
          </p:contentPart>
        </mc:Choice>
        <mc:Fallback xmlns="">
          <p:pic>
            <p:nvPicPr>
              <p:cNvPr id="9" name="Ink 8"/>
              <p:cNvPicPr/>
              <p:nvPr/>
            </p:nvPicPr>
            <p:blipFill>
              <a:blip r:embed="rId5"/>
              <a:stretch>
                <a:fillRect/>
              </a:stretch>
            </p:blipFill>
            <p:spPr>
              <a:xfrm>
                <a:off x="9831324" y="6193677"/>
                <a:ext cx="25560" cy="45000"/>
              </a:xfrm>
              <a:prstGeom prst="rect">
                <a:avLst/>
              </a:prstGeom>
            </p:spPr>
          </p:pic>
        </mc:Fallback>
      </mc:AlternateContent>
    </p:spTree>
    <p:extLst>
      <p:ext uri="{BB962C8B-B14F-4D97-AF65-F5344CB8AC3E}">
        <p14:creationId xmlns:p14="http://schemas.microsoft.com/office/powerpoint/2010/main" val="525085056"/>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General Order of Paving Operation</a:t>
            </a:r>
          </a:p>
        </p:txBody>
      </p:sp>
      <p:sp>
        <p:nvSpPr>
          <p:cNvPr id="3" name="Content Placeholder 2"/>
          <p:cNvSpPr>
            <a:spLocks noGrp="1"/>
          </p:cNvSpPr>
          <p:nvPr>
            <p:ph idx="1"/>
          </p:nvPr>
        </p:nvSpPr>
        <p:spPr/>
        <p:txBody>
          <a:bodyPr/>
          <a:lstStyle/>
          <a:p>
            <a:pPr marL="514350" indent="-514350">
              <a:buFont typeface="+mj-lt"/>
              <a:buAutoNum type="arabicPeriod"/>
            </a:pPr>
            <a:r>
              <a:rPr lang="en-US" sz="3500"/>
              <a:t>Mill or finish base course</a:t>
            </a:r>
          </a:p>
          <a:p>
            <a:pPr marL="514350" indent="-514350">
              <a:buFont typeface="+mj-lt"/>
              <a:buAutoNum type="arabicPeriod"/>
            </a:pPr>
            <a:r>
              <a:rPr lang="en-US" sz="3500"/>
              <a:t>Tack Coat</a:t>
            </a:r>
          </a:p>
          <a:p>
            <a:pPr marL="514350" indent="-514350">
              <a:buFont typeface="+mj-lt"/>
              <a:buAutoNum type="arabicPeriod"/>
            </a:pPr>
            <a:r>
              <a:rPr lang="en-US" sz="3500"/>
              <a:t>Delivery of mix</a:t>
            </a:r>
          </a:p>
          <a:p>
            <a:pPr marL="514350" indent="-514350">
              <a:buFont typeface="+mj-lt"/>
              <a:buAutoNum type="arabicPeriod"/>
            </a:pPr>
            <a:r>
              <a:rPr lang="en-US" sz="3500"/>
              <a:t>Paving</a:t>
            </a:r>
          </a:p>
          <a:p>
            <a:pPr marL="514350" indent="-514350">
              <a:buFont typeface="+mj-lt"/>
              <a:buAutoNum type="arabicPeriod"/>
            </a:pPr>
            <a:r>
              <a:rPr lang="en-US" sz="3500"/>
              <a:t>Breakdown Rolling</a:t>
            </a:r>
          </a:p>
          <a:p>
            <a:pPr marL="514350" indent="-514350">
              <a:buFont typeface="+mj-lt"/>
              <a:buAutoNum type="arabicPeriod"/>
            </a:pPr>
            <a:r>
              <a:rPr lang="en-US" sz="3500"/>
              <a:t>Finish Rolling</a:t>
            </a:r>
          </a:p>
          <a:p>
            <a:pPr marL="514350" indent="-514350">
              <a:buFont typeface="+mj-lt"/>
              <a:buAutoNum type="arabicPeriod"/>
            </a:pPr>
            <a:r>
              <a:rPr lang="en-US" sz="3500"/>
              <a:t>Test finished product</a:t>
            </a:r>
          </a:p>
          <a:p>
            <a:pPr marL="514350" indent="-514350">
              <a:buFont typeface="+mj-lt"/>
              <a:buAutoNum type="arabicPeriod"/>
            </a:pPr>
            <a:r>
              <a:rPr lang="en-US" sz="3500"/>
              <a:t>Documentation</a:t>
            </a:r>
          </a:p>
          <a:p>
            <a:endParaRPr lang="en-US" sz="3500"/>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10</a:t>
            </a:fld>
            <a:endParaRPr lang="en-US"/>
          </a:p>
        </p:txBody>
      </p:sp>
    </p:spTree>
    <p:extLst>
      <p:ext uri="{BB962C8B-B14F-4D97-AF65-F5344CB8AC3E}">
        <p14:creationId xmlns:p14="http://schemas.microsoft.com/office/powerpoint/2010/main" val="2444271344"/>
      </p:ext>
    </p:extLst>
  </p:cSld>
  <p:clrMapOvr>
    <a:masterClrMapping/>
  </p:clrMapOvr>
  <p:transition spd="slow">
    <p:fad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5">
            <a:extLst>
              <a:ext uri="{FF2B5EF4-FFF2-40B4-BE49-F238E27FC236}">
                <a16:creationId xmlns:a16="http://schemas.microsoft.com/office/drawing/2014/main" id="{9729378C-54E2-4FEF-BEFA-9CDE692A0383}"/>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a:stretch/>
        </p:blipFill>
        <p:spPr>
          <a:xfrm>
            <a:off x="0" y="1231998"/>
            <a:ext cx="9144000" cy="5626002"/>
          </a:xfrm>
          <a:ln w="25400">
            <a:solidFill>
              <a:srgbClr val="00416A"/>
            </a:solidFill>
          </a:ln>
        </p:spPr>
      </p:pic>
      <p:sp>
        <p:nvSpPr>
          <p:cNvPr id="2" name="Title 1"/>
          <p:cNvSpPr>
            <a:spLocks noGrp="1"/>
          </p:cNvSpPr>
          <p:nvPr>
            <p:ph type="title"/>
          </p:nvPr>
        </p:nvSpPr>
        <p:spPr>
          <a:xfrm>
            <a:off x="0" y="98486"/>
            <a:ext cx="9144000" cy="1325563"/>
          </a:xfrm>
        </p:spPr>
        <p:txBody>
          <a:bodyPr/>
          <a:lstStyle/>
          <a:p>
            <a:r>
              <a:rPr lang="en-US"/>
              <a:t>JMF Change Request</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100</a:t>
            </a:fld>
            <a:endParaRPr lang="en-US"/>
          </a:p>
        </p:txBody>
      </p:sp>
    </p:spTree>
    <p:extLst>
      <p:ext uri="{BB962C8B-B14F-4D97-AF65-F5344CB8AC3E}">
        <p14:creationId xmlns:p14="http://schemas.microsoft.com/office/powerpoint/2010/main" val="2032376010"/>
      </p:ext>
    </p:extLst>
  </p:cSld>
  <p:clrMapOvr>
    <a:masterClrMapping/>
  </p:clrMapOvr>
  <p:transition spd="slow">
    <p:fade/>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DE6CD34-C6A8-4568-90EB-7C79F3ABB4A5}"/>
              </a:ext>
            </a:extLst>
          </p:cNvPr>
          <p:cNvSpPr>
            <a:spLocks noGrp="1"/>
          </p:cNvSpPr>
          <p:nvPr>
            <p:ph type="title"/>
          </p:nvPr>
        </p:nvSpPr>
        <p:spPr>
          <a:xfrm>
            <a:off x="457200" y="-76200"/>
            <a:ext cx="8229600" cy="1143000"/>
          </a:xfrm>
        </p:spPr>
        <p:txBody>
          <a:bodyPr/>
          <a:lstStyle/>
          <a:p>
            <a:pPr algn="ctr"/>
            <a:r>
              <a:rPr lang="en-US"/>
              <a:t>What </a:t>
            </a:r>
            <a:r>
              <a:rPr lang="en-US" err="1"/>
              <a:t>Gmm</a:t>
            </a:r>
            <a:r>
              <a:rPr lang="en-US"/>
              <a:t> Number to Use</a:t>
            </a:r>
          </a:p>
        </p:txBody>
      </p:sp>
      <p:graphicFrame>
        <p:nvGraphicFramePr>
          <p:cNvPr id="3" name="Object 2">
            <a:hlinkClick r:id="" action="ppaction://ole?verb=0"/>
            <a:extLst>
              <a:ext uri="{FF2B5EF4-FFF2-40B4-BE49-F238E27FC236}">
                <a16:creationId xmlns:a16="http://schemas.microsoft.com/office/drawing/2014/main" id="{AFBD3EC1-03AF-4E8A-B1E4-76F07AB1DC54}"/>
              </a:ext>
            </a:extLst>
          </p:cNvPr>
          <p:cNvGraphicFramePr>
            <a:graphicFrameLocks noChangeAspect="1"/>
          </p:cNvGraphicFramePr>
          <p:nvPr>
            <p:extLst>
              <p:ext uri="{D42A27DB-BD31-4B8C-83A1-F6EECF244321}">
                <p14:modId xmlns:p14="http://schemas.microsoft.com/office/powerpoint/2010/main" val="2651572227"/>
              </p:ext>
            </p:extLst>
          </p:nvPr>
        </p:nvGraphicFramePr>
        <p:xfrm>
          <a:off x="8104230" y="5814687"/>
          <a:ext cx="914400" cy="771525"/>
        </p:xfrm>
        <a:graphic>
          <a:graphicData uri="http://schemas.openxmlformats.org/presentationml/2006/ole">
            <mc:AlternateContent xmlns:mc="http://schemas.openxmlformats.org/markup-compatibility/2006">
              <mc:Choice xmlns:v="urn:schemas-microsoft-com:vml" Requires="v">
                <p:oleObj spid="_x0000_s3093" name="Acrobat Document" showAsIcon="1" r:id="rId4" imgW="914400" imgH="771480" progId="Acrobat.Document.DC">
                  <p:embed/>
                </p:oleObj>
              </mc:Choice>
              <mc:Fallback>
                <p:oleObj name="Acrobat Document" showAsIcon="1" r:id="rId4" imgW="914400" imgH="771480" progId="Acrobat.Document.DC">
                  <p:embed/>
                  <p:pic>
                    <p:nvPicPr>
                      <p:cNvPr id="3" name="Object 2">
                        <a:hlinkClick r:id="" action="ppaction://ole?verb=0"/>
                        <a:extLst>
                          <a:ext uri="{FF2B5EF4-FFF2-40B4-BE49-F238E27FC236}">
                            <a16:creationId xmlns:a16="http://schemas.microsoft.com/office/drawing/2014/main" id="{AFBD3EC1-03AF-4E8A-B1E4-76F07AB1DC54}"/>
                          </a:ext>
                        </a:extLst>
                      </p:cNvPr>
                      <p:cNvPicPr/>
                      <p:nvPr/>
                    </p:nvPicPr>
                    <p:blipFill>
                      <a:blip r:embed="rId5"/>
                      <a:stretch>
                        <a:fillRect/>
                      </a:stretch>
                    </p:blipFill>
                    <p:spPr>
                      <a:xfrm>
                        <a:off x="8104230" y="5814687"/>
                        <a:ext cx="914400" cy="771525"/>
                      </a:xfrm>
                      <a:prstGeom prst="rect">
                        <a:avLst/>
                      </a:prstGeom>
                    </p:spPr>
                  </p:pic>
                </p:oleObj>
              </mc:Fallback>
            </mc:AlternateContent>
          </a:graphicData>
        </a:graphic>
      </p:graphicFrame>
      <p:sp>
        <p:nvSpPr>
          <p:cNvPr id="7" name="Slide Number Placeholder 3">
            <a:extLst>
              <a:ext uri="{FF2B5EF4-FFF2-40B4-BE49-F238E27FC236}">
                <a16:creationId xmlns:a16="http://schemas.microsoft.com/office/drawing/2014/main" id="{5591664F-7076-4EA5-B619-9D3A051BA47A}"/>
              </a:ext>
            </a:extLst>
          </p:cNvPr>
          <p:cNvSpPr>
            <a:spLocks noGrp="1"/>
          </p:cNvSpPr>
          <p:nvPr>
            <p:ph type="sldNum" sz="quarter" idx="14"/>
          </p:nvPr>
        </p:nvSpPr>
        <p:spPr>
          <a:xfrm>
            <a:off x="7695590" y="6442578"/>
            <a:ext cx="1244042" cy="365125"/>
          </a:xfrm>
        </p:spPr>
        <p:txBody>
          <a:bodyPr/>
          <a:lstStyle/>
          <a:p>
            <a:fld id="{F9C967B8-68F1-49D5-A9F8-375F2491F3E5}" type="slidenum">
              <a:rPr lang="en-US" smtClean="0"/>
              <a:pPr/>
              <a:t>101</a:t>
            </a:fld>
            <a:endParaRPr lang="en-US"/>
          </a:p>
        </p:txBody>
      </p:sp>
      <p:pic>
        <p:nvPicPr>
          <p:cNvPr id="11" name="Content Placeholder 8">
            <a:extLst>
              <a:ext uri="{FF2B5EF4-FFF2-40B4-BE49-F238E27FC236}">
                <a16:creationId xmlns:a16="http://schemas.microsoft.com/office/drawing/2014/main" id="{F596904E-9B6A-49B2-9767-03545855504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bwMode="auto">
          <a:xfrm>
            <a:off x="58189" y="2632139"/>
            <a:ext cx="9019310" cy="2002972"/>
          </a:xfrm>
          <a:prstGeom prst="rect">
            <a:avLst/>
          </a:prstGeom>
          <a:noFill/>
          <a:ln w="28575">
            <a:solidFill>
              <a:srgbClr val="00416A"/>
            </a:solidFill>
            <a:miter lim="800000"/>
            <a:headEnd/>
            <a:tailEnd/>
          </a:ln>
        </p:spPr>
      </p:pic>
      <p:sp>
        <p:nvSpPr>
          <p:cNvPr id="2" name="Oval 1">
            <a:extLst>
              <a:ext uri="{FF2B5EF4-FFF2-40B4-BE49-F238E27FC236}">
                <a16:creationId xmlns:a16="http://schemas.microsoft.com/office/drawing/2014/main" id="{268D1C19-7AD6-47AB-80A0-144DC48C2F1B}"/>
              </a:ext>
            </a:extLst>
          </p:cNvPr>
          <p:cNvSpPr/>
          <p:nvPr/>
        </p:nvSpPr>
        <p:spPr>
          <a:xfrm>
            <a:off x="2327564" y="3965171"/>
            <a:ext cx="1047403" cy="669940"/>
          </a:xfrm>
          <a:prstGeom prst="ellipse">
            <a:avLst/>
          </a:prstGeom>
          <a:noFill/>
          <a:ln w="38100">
            <a:solidFill>
              <a:srgbClr val="A028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9">
            <a:extLst>
              <a:ext uri="{FF2B5EF4-FFF2-40B4-BE49-F238E27FC236}">
                <a16:creationId xmlns:a16="http://schemas.microsoft.com/office/drawing/2014/main" id="{39512576-5967-40B9-B76E-CBD5A292704C}"/>
              </a:ext>
            </a:extLst>
          </p:cNvPr>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1178448" y="865881"/>
            <a:ext cx="6876786" cy="5720331"/>
          </a:xfrm>
          <a:ln w="25400">
            <a:solidFill>
              <a:srgbClr val="00416A"/>
            </a:solidFill>
          </a:ln>
        </p:spPr>
      </p:pic>
    </p:spTree>
    <p:extLst>
      <p:ext uri="{BB962C8B-B14F-4D97-AF65-F5344CB8AC3E}">
        <p14:creationId xmlns:p14="http://schemas.microsoft.com/office/powerpoint/2010/main" val="42326969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41F6010-6DCA-401F-908C-3B40A532E7C1}"/>
              </a:ext>
            </a:extLst>
          </p:cNvPr>
          <p:cNvSpPr>
            <a:spLocks noGrp="1"/>
          </p:cNvSpPr>
          <p:nvPr>
            <p:ph type="sldNum" sz="quarter" idx="14"/>
          </p:nvPr>
        </p:nvSpPr>
        <p:spPr/>
        <p:txBody>
          <a:bodyPr/>
          <a:lstStyle/>
          <a:p>
            <a:fld id="{F9C967B8-68F1-49D5-A9F8-375F2491F3E5}" type="slidenum">
              <a:rPr lang="en-US" smtClean="0"/>
              <a:pPr/>
              <a:t>102</a:t>
            </a:fld>
            <a:endParaRPr lang="en-US"/>
          </a:p>
        </p:txBody>
      </p:sp>
      <p:pic>
        <p:nvPicPr>
          <p:cNvPr id="3" name="Picture 2">
            <a:extLst>
              <a:ext uri="{FF2B5EF4-FFF2-40B4-BE49-F238E27FC236}">
                <a16:creationId xmlns:a16="http://schemas.microsoft.com/office/drawing/2014/main" id="{17192CE4-7B74-4108-B08E-F2DB185B9E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6477" y="0"/>
            <a:ext cx="6551046" cy="6858000"/>
          </a:xfrm>
          <a:prstGeom prst="rect">
            <a:avLst/>
          </a:prstGeom>
        </p:spPr>
      </p:pic>
      <p:sp>
        <p:nvSpPr>
          <p:cNvPr id="4" name="Oval 3">
            <a:extLst>
              <a:ext uri="{FF2B5EF4-FFF2-40B4-BE49-F238E27FC236}">
                <a16:creationId xmlns:a16="http://schemas.microsoft.com/office/drawing/2014/main" id="{D037EED8-843F-471F-B1D8-1F9B895989B4}"/>
              </a:ext>
            </a:extLst>
          </p:cNvPr>
          <p:cNvSpPr/>
          <p:nvPr/>
        </p:nvSpPr>
        <p:spPr>
          <a:xfrm>
            <a:off x="3352800" y="5257800"/>
            <a:ext cx="914400" cy="304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7301270"/>
      </p:ext>
    </p:extLst>
  </p:cSld>
  <p:clrMapOvr>
    <a:masterClrMapping/>
  </p:clrMapOvr>
  <p:transition spd="slow">
    <p:fade/>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25563"/>
          </a:xfrm>
        </p:spPr>
        <p:txBody>
          <a:bodyPr/>
          <a:lstStyle/>
          <a:p>
            <a:r>
              <a:rPr lang="en-US"/>
              <a:t>What Gmm Number to Use</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103</a:t>
            </a:fld>
            <a:endParaRPr lang="en-US"/>
          </a:p>
        </p:txBody>
      </p:sp>
      <p:pic>
        <p:nvPicPr>
          <p:cNvPr id="7" name="Content Placeholder 6">
            <a:extLst>
              <a:ext uri="{FF2B5EF4-FFF2-40B4-BE49-F238E27FC236}">
                <a16:creationId xmlns:a16="http://schemas.microsoft.com/office/drawing/2014/main" id="{5C284BB9-42F0-470F-B219-8CF576260C73}"/>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69493" y="1024226"/>
            <a:ext cx="7405014" cy="5418138"/>
          </a:xfrm>
          <a:ln w="25400">
            <a:solidFill>
              <a:srgbClr val="00416A"/>
            </a:solidFill>
          </a:ln>
        </p:spPr>
      </p:pic>
      <p:graphicFrame>
        <p:nvGraphicFramePr>
          <p:cNvPr id="8" name="Object 7">
            <a:hlinkClick r:id="" action="ppaction://ole?verb=0"/>
            <a:extLst>
              <a:ext uri="{FF2B5EF4-FFF2-40B4-BE49-F238E27FC236}">
                <a16:creationId xmlns:a16="http://schemas.microsoft.com/office/drawing/2014/main" id="{2450A9E7-C749-4B63-9DCC-92A2573254F9}"/>
              </a:ext>
            </a:extLst>
          </p:cNvPr>
          <p:cNvGraphicFramePr>
            <a:graphicFrameLocks noChangeAspect="1"/>
          </p:cNvGraphicFramePr>
          <p:nvPr>
            <p:extLst>
              <p:ext uri="{D42A27DB-BD31-4B8C-83A1-F6EECF244321}">
                <p14:modId xmlns:p14="http://schemas.microsoft.com/office/powerpoint/2010/main" val="3831578576"/>
              </p:ext>
            </p:extLst>
          </p:nvPr>
        </p:nvGraphicFramePr>
        <p:xfrm>
          <a:off x="8274507" y="5670839"/>
          <a:ext cx="914400" cy="771525"/>
        </p:xfrm>
        <a:graphic>
          <a:graphicData uri="http://schemas.openxmlformats.org/presentationml/2006/ole">
            <mc:AlternateContent xmlns:mc="http://schemas.openxmlformats.org/markup-compatibility/2006">
              <mc:Choice xmlns:v="urn:schemas-microsoft-com:vml" Requires="v">
                <p:oleObj spid="_x0000_s4116" name="Acrobat Document" showAsIcon="1" r:id="rId5" imgW="914400" imgH="771480" progId="Acrobat.Document.DC">
                  <p:embed/>
                </p:oleObj>
              </mc:Choice>
              <mc:Fallback>
                <p:oleObj name="Acrobat Document" showAsIcon="1" r:id="rId5" imgW="914400" imgH="771480" progId="Acrobat.Document.DC">
                  <p:embed/>
                  <p:pic>
                    <p:nvPicPr>
                      <p:cNvPr id="3" name="Object 2">
                        <a:hlinkClick r:id="" action="ppaction://ole?verb=0"/>
                        <a:extLst>
                          <a:ext uri="{FF2B5EF4-FFF2-40B4-BE49-F238E27FC236}">
                            <a16:creationId xmlns:a16="http://schemas.microsoft.com/office/drawing/2014/main" id="{CFE0F14B-3239-4776-91F0-989BE44F3CB4}"/>
                          </a:ext>
                        </a:extLst>
                      </p:cNvPr>
                      <p:cNvPicPr/>
                      <p:nvPr/>
                    </p:nvPicPr>
                    <p:blipFill>
                      <a:blip r:embed="rId6"/>
                      <a:stretch>
                        <a:fillRect/>
                      </a:stretch>
                    </p:blipFill>
                    <p:spPr>
                      <a:xfrm>
                        <a:off x="8274507" y="5670839"/>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2194310933"/>
      </p:ext>
    </p:extLst>
  </p:cSld>
  <p:clrMapOvr>
    <a:masterClrMapping/>
  </p:clrMapOvr>
  <p:transition spd="slow">
    <p:fade/>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25563"/>
          </a:xfrm>
        </p:spPr>
        <p:txBody>
          <a:bodyPr/>
          <a:lstStyle/>
          <a:p>
            <a:r>
              <a:rPr lang="en-US"/>
              <a:t>What Gmm Number to Use</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104</a:t>
            </a:fld>
            <a:endParaRPr lang="en-US"/>
          </a:p>
        </p:txBody>
      </p:sp>
      <p:pic>
        <p:nvPicPr>
          <p:cNvPr id="9" name="Picture 8">
            <a:extLst>
              <a:ext uri="{FF2B5EF4-FFF2-40B4-BE49-F238E27FC236}">
                <a16:creationId xmlns:a16="http://schemas.microsoft.com/office/drawing/2014/main" id="{074EA5A0-73EE-4224-8E42-41456DF798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9217" y="922329"/>
            <a:ext cx="7485566" cy="5686605"/>
          </a:xfrm>
          <a:prstGeom prst="rect">
            <a:avLst/>
          </a:prstGeom>
          <a:ln w="28575">
            <a:solidFill>
              <a:srgbClr val="00416A"/>
            </a:solidFill>
          </a:ln>
        </p:spPr>
      </p:pic>
    </p:spTree>
    <p:extLst>
      <p:ext uri="{BB962C8B-B14F-4D97-AF65-F5344CB8AC3E}">
        <p14:creationId xmlns:p14="http://schemas.microsoft.com/office/powerpoint/2010/main" val="2824752886"/>
      </p:ext>
    </p:extLst>
  </p:cSld>
  <p:clrMapOvr>
    <a:masterClrMapping/>
  </p:clrMapOvr>
  <p:transition spd="slow">
    <p:fade/>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Failed Density Test</a:t>
            </a:r>
          </a:p>
        </p:txBody>
      </p:sp>
      <p:sp>
        <p:nvSpPr>
          <p:cNvPr id="3" name="Content Placeholder 2"/>
          <p:cNvSpPr>
            <a:spLocks noGrp="1"/>
          </p:cNvSpPr>
          <p:nvPr>
            <p:ph idx="1"/>
          </p:nvPr>
        </p:nvSpPr>
        <p:spPr>
          <a:xfrm>
            <a:off x="628650" y="1695797"/>
            <a:ext cx="7886700" cy="4351338"/>
          </a:xfrm>
        </p:spPr>
        <p:txBody>
          <a:bodyPr/>
          <a:lstStyle/>
          <a:p>
            <a:r>
              <a:rPr lang="en-US" sz="3500"/>
              <a:t>CMM 8-15.11</a:t>
            </a:r>
          </a:p>
          <a:p>
            <a:r>
              <a:rPr lang="en-US" sz="3500"/>
              <a:t>Density test greater than 3.0% below minimum</a:t>
            </a:r>
          </a:p>
          <a:p>
            <a:pPr lvl="1"/>
            <a:r>
              <a:rPr lang="en-US" sz="3100"/>
              <a:t>Test at 50’ increments ahead and behind failing test</a:t>
            </a:r>
          </a:p>
          <a:p>
            <a:endParaRPr lang="en-US" sz="3500"/>
          </a:p>
          <a:p>
            <a:r>
              <a:rPr lang="en-US" sz="3500"/>
              <a:t>Once limits of unacceptable material is found handle as follows:</a:t>
            </a:r>
          </a:p>
          <a:p>
            <a:pPr lvl="1"/>
            <a:r>
              <a:rPr lang="en-US" sz="3100"/>
              <a:t>Remove and replace</a:t>
            </a:r>
          </a:p>
          <a:p>
            <a:pPr lvl="1"/>
            <a:r>
              <a:rPr lang="en-US" sz="3100"/>
              <a:t>Allow to remain in place and pay tonnage at 50%</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105</a:t>
            </a:fld>
            <a:endParaRPr lang="en-US"/>
          </a:p>
        </p:txBody>
      </p:sp>
    </p:spTree>
    <p:extLst>
      <p:ext uri="{BB962C8B-B14F-4D97-AF65-F5344CB8AC3E}">
        <p14:creationId xmlns:p14="http://schemas.microsoft.com/office/powerpoint/2010/main" val="2788293981"/>
      </p:ext>
    </p:extLst>
  </p:cSld>
  <p:clrMapOvr>
    <a:masterClrMapping/>
  </p:clrMapOvr>
  <p:transition spd="slow">
    <p:fade/>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Failed Density Test</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106</a:t>
            </a:fld>
            <a:endParaRPr lang="en-US"/>
          </a:p>
        </p:txBody>
      </p:sp>
      <p:pic>
        <p:nvPicPr>
          <p:cNvPr id="7" name="Content Placeholder 8">
            <a:extLst>
              <a:ext uri="{FF2B5EF4-FFF2-40B4-BE49-F238E27FC236}">
                <a16:creationId xmlns:a16="http://schemas.microsoft.com/office/drawing/2014/main" id="{8882A6C2-61AC-4EE5-AC7A-B01839A20C0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6291" y="2218112"/>
            <a:ext cx="8813341" cy="3217701"/>
          </a:xfrm>
          <a:ln w="25400">
            <a:solidFill>
              <a:srgbClr val="00416A"/>
            </a:solidFill>
          </a:ln>
        </p:spPr>
      </p:pic>
      <p:sp>
        <p:nvSpPr>
          <p:cNvPr id="8" name="Text Placeholder 2">
            <a:extLst>
              <a:ext uri="{FF2B5EF4-FFF2-40B4-BE49-F238E27FC236}">
                <a16:creationId xmlns:a16="http://schemas.microsoft.com/office/drawing/2014/main" id="{C750C255-64F2-46FA-9AE5-7D2A4BFE4558}"/>
              </a:ext>
            </a:extLst>
          </p:cNvPr>
          <p:cNvSpPr txBox="1">
            <a:spLocks/>
          </p:cNvSpPr>
          <p:nvPr/>
        </p:nvSpPr>
        <p:spPr>
          <a:xfrm>
            <a:off x="589611" y="1582723"/>
            <a:ext cx="7886700" cy="457200"/>
          </a:xfrm>
          <a:prstGeom prst="rect">
            <a:avLst/>
          </a:prstGeom>
        </p:spPr>
        <p:txBody>
          <a:bodyPr/>
          <a:lstStyle>
            <a:lvl1pPr marL="228600" indent="-228600" algn="l" defTabSz="914400" rtl="0" eaLnBrk="1" latinLnBrk="0" hangingPunct="1">
              <a:lnSpc>
                <a:spcPct val="90000"/>
              </a:lnSpc>
              <a:spcBef>
                <a:spcPts val="0"/>
              </a:spcBef>
              <a:buFont typeface="Arial" panose="020B0604020202020204" pitchFamily="34" charset="0"/>
              <a:buChar char="•"/>
              <a:defRPr sz="2800" kern="1200" baseline="0">
                <a:solidFill>
                  <a:srgbClr val="00416A"/>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baseline="0">
                <a:solidFill>
                  <a:srgbClr val="A0284C"/>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rgbClr val="00416A"/>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baseline="0">
                <a:solidFill>
                  <a:srgbClr val="A0284C"/>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a:solidFill>
                  <a:srgbClr val="A0284C"/>
                </a:solidFill>
              </a:rPr>
              <a:t>Standard Spec 460.3.3.1</a:t>
            </a:r>
          </a:p>
        </p:txBody>
      </p:sp>
    </p:spTree>
    <p:extLst>
      <p:ext uri="{BB962C8B-B14F-4D97-AF65-F5344CB8AC3E}">
        <p14:creationId xmlns:p14="http://schemas.microsoft.com/office/powerpoint/2010/main" val="3682291051"/>
      </p:ext>
    </p:extLst>
  </p:cSld>
  <p:clrMapOvr>
    <a:masterClrMapping/>
  </p:clrMapOvr>
  <p:transition spd="slow">
    <p:fade/>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Density Pay Reduction</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107</a:t>
            </a:fld>
            <a:endParaRPr lang="en-US"/>
          </a:p>
        </p:txBody>
      </p:sp>
      <p:pic>
        <p:nvPicPr>
          <p:cNvPr id="7" name="Content Placeholder 6">
            <a:extLst>
              <a:ext uri="{FF2B5EF4-FFF2-40B4-BE49-F238E27FC236}">
                <a16:creationId xmlns:a16="http://schemas.microsoft.com/office/drawing/2014/main" id="{AA54FDF6-FE23-4AB7-9E8F-AD1F2B8BA153}"/>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6035" r="2586"/>
          <a:stretch/>
        </p:blipFill>
        <p:spPr>
          <a:xfrm>
            <a:off x="68872" y="2241669"/>
            <a:ext cx="9006256" cy="2997029"/>
          </a:xfrm>
          <a:ln w="25400">
            <a:solidFill>
              <a:srgbClr val="00416A"/>
            </a:solidFill>
          </a:ln>
        </p:spPr>
      </p:pic>
      <p:sp>
        <p:nvSpPr>
          <p:cNvPr id="9" name="Text Placeholder 2">
            <a:extLst>
              <a:ext uri="{FF2B5EF4-FFF2-40B4-BE49-F238E27FC236}">
                <a16:creationId xmlns:a16="http://schemas.microsoft.com/office/drawing/2014/main" id="{B831695A-182C-4633-956C-929BDE9AA97E}"/>
              </a:ext>
            </a:extLst>
          </p:cNvPr>
          <p:cNvSpPr txBox="1">
            <a:spLocks/>
          </p:cNvSpPr>
          <p:nvPr/>
        </p:nvSpPr>
        <p:spPr>
          <a:xfrm>
            <a:off x="589611" y="1582723"/>
            <a:ext cx="7886700" cy="457200"/>
          </a:xfrm>
          <a:prstGeom prst="rect">
            <a:avLst/>
          </a:prstGeom>
        </p:spPr>
        <p:txBody>
          <a:bodyPr/>
          <a:lstStyle>
            <a:lvl1pPr marL="228600" indent="-228600" algn="l" defTabSz="914400" rtl="0" eaLnBrk="1" latinLnBrk="0" hangingPunct="1">
              <a:lnSpc>
                <a:spcPct val="90000"/>
              </a:lnSpc>
              <a:spcBef>
                <a:spcPts val="0"/>
              </a:spcBef>
              <a:buFont typeface="Arial" panose="020B0604020202020204" pitchFamily="34" charset="0"/>
              <a:buChar char="•"/>
              <a:defRPr sz="2800" kern="1200" baseline="0">
                <a:solidFill>
                  <a:srgbClr val="00416A"/>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baseline="0">
                <a:solidFill>
                  <a:srgbClr val="A0284C"/>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rgbClr val="00416A"/>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baseline="0">
                <a:solidFill>
                  <a:srgbClr val="A0284C"/>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a:solidFill>
                  <a:srgbClr val="A0284C"/>
                </a:solidFill>
              </a:rPr>
              <a:t>Standard Spec 460.5.2.2</a:t>
            </a:r>
          </a:p>
        </p:txBody>
      </p:sp>
    </p:spTree>
    <p:extLst>
      <p:ext uri="{BB962C8B-B14F-4D97-AF65-F5344CB8AC3E}">
        <p14:creationId xmlns:p14="http://schemas.microsoft.com/office/powerpoint/2010/main" val="635748149"/>
      </p:ext>
    </p:extLst>
  </p:cSld>
  <p:clrMapOvr>
    <a:masterClrMapping/>
  </p:clrMapOvr>
  <p:transition spd="slow">
    <p:fade/>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157"/>
            <a:ext cx="9144000" cy="1325563"/>
          </a:xfrm>
        </p:spPr>
        <p:txBody>
          <a:bodyPr/>
          <a:lstStyle/>
          <a:p>
            <a:r>
              <a:rPr lang="en-US"/>
              <a:t>Failed Mix Test</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108</a:t>
            </a:fld>
            <a:endParaRPr lang="en-US"/>
          </a:p>
        </p:txBody>
      </p:sp>
      <p:sp>
        <p:nvSpPr>
          <p:cNvPr id="9" name="Text Placeholder 2">
            <a:extLst>
              <a:ext uri="{FF2B5EF4-FFF2-40B4-BE49-F238E27FC236}">
                <a16:creationId xmlns:a16="http://schemas.microsoft.com/office/drawing/2014/main" id="{86813486-AA8A-4E7C-8968-5E54A520F114}"/>
              </a:ext>
            </a:extLst>
          </p:cNvPr>
          <p:cNvSpPr txBox="1">
            <a:spLocks/>
          </p:cNvSpPr>
          <p:nvPr/>
        </p:nvSpPr>
        <p:spPr>
          <a:xfrm>
            <a:off x="628650" y="888085"/>
            <a:ext cx="7886700" cy="457200"/>
          </a:xfrm>
          <a:prstGeom prst="rect">
            <a:avLst/>
          </a:prstGeom>
        </p:spPr>
        <p:txBody>
          <a:bodyPr/>
          <a:lstStyle>
            <a:lvl1pPr marL="228600" indent="-228600" algn="l" defTabSz="914400" rtl="0" eaLnBrk="1" latinLnBrk="0" hangingPunct="1">
              <a:lnSpc>
                <a:spcPct val="90000"/>
              </a:lnSpc>
              <a:spcBef>
                <a:spcPts val="0"/>
              </a:spcBef>
              <a:buFont typeface="Arial" panose="020B0604020202020204" pitchFamily="34" charset="0"/>
              <a:buChar char="•"/>
              <a:defRPr sz="2800" kern="1200" baseline="0">
                <a:solidFill>
                  <a:srgbClr val="00416A"/>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baseline="0">
                <a:solidFill>
                  <a:srgbClr val="A0284C"/>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rgbClr val="00416A"/>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baseline="0">
                <a:solidFill>
                  <a:srgbClr val="A0284C"/>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a:solidFill>
                  <a:srgbClr val="A0284C"/>
                </a:solidFill>
              </a:rPr>
              <a:t>CMM 8-36.9.3.3</a:t>
            </a:r>
          </a:p>
        </p:txBody>
      </p:sp>
      <p:pic>
        <p:nvPicPr>
          <p:cNvPr id="13" name="Picture 12">
            <a:extLst>
              <a:ext uri="{FF2B5EF4-FFF2-40B4-BE49-F238E27FC236}">
                <a16:creationId xmlns:a16="http://schemas.microsoft.com/office/drawing/2014/main" id="{8A792970-1287-4188-A158-255658AE8551}"/>
              </a:ext>
            </a:extLst>
          </p:cNvPr>
          <p:cNvPicPr>
            <a:picLocks noChangeAspect="1"/>
          </p:cNvPicPr>
          <p:nvPr/>
        </p:nvPicPr>
        <p:blipFill>
          <a:blip r:embed="rId3"/>
          <a:stretch>
            <a:fillRect/>
          </a:stretch>
        </p:blipFill>
        <p:spPr>
          <a:xfrm>
            <a:off x="1002939" y="1417416"/>
            <a:ext cx="7138121" cy="5415645"/>
          </a:xfrm>
          <a:prstGeom prst="rect">
            <a:avLst/>
          </a:prstGeom>
          <a:ln w="28575">
            <a:solidFill>
              <a:srgbClr val="00416A"/>
            </a:solidFill>
          </a:ln>
        </p:spPr>
      </p:pic>
    </p:spTree>
    <p:extLst>
      <p:ext uri="{BB962C8B-B14F-4D97-AF65-F5344CB8AC3E}">
        <p14:creationId xmlns:p14="http://schemas.microsoft.com/office/powerpoint/2010/main" val="995438174"/>
      </p:ext>
    </p:extLst>
  </p:cSld>
  <p:clrMapOvr>
    <a:masterClrMapping/>
  </p:clrMapOvr>
  <p:transition spd="slow">
    <p:fade/>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157"/>
            <a:ext cx="9144000" cy="1325563"/>
          </a:xfrm>
        </p:spPr>
        <p:txBody>
          <a:bodyPr/>
          <a:lstStyle/>
          <a:p>
            <a:r>
              <a:rPr lang="en-US"/>
              <a:t>Non Performance of QMP</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109</a:t>
            </a:fld>
            <a:endParaRPr lang="en-US"/>
          </a:p>
        </p:txBody>
      </p:sp>
      <p:sp>
        <p:nvSpPr>
          <p:cNvPr id="9" name="Text Placeholder 2">
            <a:extLst>
              <a:ext uri="{FF2B5EF4-FFF2-40B4-BE49-F238E27FC236}">
                <a16:creationId xmlns:a16="http://schemas.microsoft.com/office/drawing/2014/main" id="{86813486-AA8A-4E7C-8968-5E54A520F114}"/>
              </a:ext>
            </a:extLst>
          </p:cNvPr>
          <p:cNvSpPr txBox="1">
            <a:spLocks/>
          </p:cNvSpPr>
          <p:nvPr/>
        </p:nvSpPr>
        <p:spPr>
          <a:xfrm>
            <a:off x="628650" y="888085"/>
            <a:ext cx="7886700" cy="457200"/>
          </a:xfrm>
          <a:prstGeom prst="rect">
            <a:avLst/>
          </a:prstGeom>
        </p:spPr>
        <p:txBody>
          <a:bodyPr/>
          <a:lstStyle>
            <a:lvl1pPr marL="228600" indent="-228600" algn="l" defTabSz="914400" rtl="0" eaLnBrk="1" latinLnBrk="0" hangingPunct="1">
              <a:lnSpc>
                <a:spcPct val="90000"/>
              </a:lnSpc>
              <a:spcBef>
                <a:spcPts val="0"/>
              </a:spcBef>
              <a:buFont typeface="Arial" panose="020B0604020202020204" pitchFamily="34" charset="0"/>
              <a:buChar char="•"/>
              <a:defRPr sz="2800" kern="1200" baseline="0">
                <a:solidFill>
                  <a:srgbClr val="00416A"/>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baseline="0">
                <a:solidFill>
                  <a:srgbClr val="A0284C"/>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rgbClr val="00416A"/>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baseline="0">
                <a:solidFill>
                  <a:srgbClr val="A0284C"/>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a:solidFill>
                  <a:srgbClr val="A0284C"/>
                </a:solidFill>
              </a:rPr>
              <a:t>CMM 8-30.13</a:t>
            </a:r>
          </a:p>
        </p:txBody>
      </p:sp>
      <p:pic>
        <p:nvPicPr>
          <p:cNvPr id="6" name="Picture 5">
            <a:extLst>
              <a:ext uri="{FF2B5EF4-FFF2-40B4-BE49-F238E27FC236}">
                <a16:creationId xmlns:a16="http://schemas.microsoft.com/office/drawing/2014/main" id="{689E50FE-65EF-4595-980E-407FDF4961B6}"/>
              </a:ext>
            </a:extLst>
          </p:cNvPr>
          <p:cNvPicPr>
            <a:picLocks noChangeAspect="1"/>
          </p:cNvPicPr>
          <p:nvPr/>
        </p:nvPicPr>
        <p:blipFill rotWithShape="1">
          <a:blip r:embed="rId3">
            <a:extLst>
              <a:ext uri="{28A0092B-C50C-407E-A947-70E740481C1C}">
                <a14:useLocalDpi xmlns:a14="http://schemas.microsoft.com/office/drawing/2010/main" val="0"/>
              </a:ext>
            </a:extLst>
          </a:blip>
          <a:srcRect r="2128" b="8955"/>
          <a:stretch/>
        </p:blipFill>
        <p:spPr>
          <a:xfrm>
            <a:off x="34866" y="1428943"/>
            <a:ext cx="9075882" cy="5029200"/>
          </a:xfrm>
          <a:prstGeom prst="rect">
            <a:avLst/>
          </a:prstGeom>
          <a:ln w="25400">
            <a:solidFill>
              <a:srgbClr val="00416A"/>
            </a:solidFill>
          </a:ln>
        </p:spPr>
      </p:pic>
    </p:spTree>
    <p:extLst>
      <p:ext uri="{BB962C8B-B14F-4D97-AF65-F5344CB8AC3E}">
        <p14:creationId xmlns:p14="http://schemas.microsoft.com/office/powerpoint/2010/main" val="2424650385"/>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Basic Paving Equipment</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11</a:t>
            </a:fld>
            <a:endParaRPr lang="en-US"/>
          </a:p>
        </p:txBody>
      </p:sp>
      <p:pic>
        <p:nvPicPr>
          <p:cNvPr id="7" name="Content Placeholder 3">
            <a:extLst>
              <a:ext uri="{FF2B5EF4-FFF2-40B4-BE49-F238E27FC236}">
                <a16:creationId xmlns:a16="http://schemas.microsoft.com/office/drawing/2014/main" id="{7830C88D-25FE-4410-8F1B-99E185D1BC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1280" y="1612669"/>
            <a:ext cx="4221438" cy="3169326"/>
          </a:xfrm>
          <a:prstGeom prst="rect">
            <a:avLst/>
          </a:prstGeom>
          <a:ln w="25400">
            <a:solidFill>
              <a:srgbClr val="00416A"/>
            </a:solidFill>
          </a:ln>
        </p:spPr>
      </p:pic>
      <p:pic>
        <p:nvPicPr>
          <p:cNvPr id="8" name="Picture 7">
            <a:extLst>
              <a:ext uri="{FF2B5EF4-FFF2-40B4-BE49-F238E27FC236}">
                <a16:creationId xmlns:a16="http://schemas.microsoft.com/office/drawing/2014/main" id="{0CAA38C5-EA80-48C9-AC66-3E5EB91B45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51780" y="4365503"/>
            <a:ext cx="3840438" cy="1956326"/>
          </a:xfrm>
          <a:prstGeom prst="rect">
            <a:avLst/>
          </a:prstGeom>
          <a:ln w="25400">
            <a:solidFill>
              <a:srgbClr val="00416A"/>
            </a:solidFill>
          </a:ln>
        </p:spPr>
      </p:pic>
      <p:sp>
        <p:nvSpPr>
          <p:cNvPr id="9" name="TextBox 8">
            <a:extLst>
              <a:ext uri="{FF2B5EF4-FFF2-40B4-BE49-F238E27FC236}">
                <a16:creationId xmlns:a16="http://schemas.microsoft.com/office/drawing/2014/main" id="{52DD2060-F7D0-4B4F-99DB-6B9A60FE52ED}"/>
              </a:ext>
            </a:extLst>
          </p:cNvPr>
          <p:cNvSpPr txBox="1"/>
          <p:nvPr/>
        </p:nvSpPr>
        <p:spPr>
          <a:xfrm>
            <a:off x="3451228" y="6284483"/>
            <a:ext cx="2241541" cy="523220"/>
          </a:xfrm>
          <a:prstGeom prst="rect">
            <a:avLst/>
          </a:prstGeom>
          <a:noFill/>
        </p:spPr>
        <p:txBody>
          <a:bodyPr wrap="square" rtlCol="0">
            <a:spAutoFit/>
          </a:bodyPr>
          <a:lstStyle/>
          <a:p>
            <a:r>
              <a:rPr lang="en-US" sz="2800" b="1">
                <a:solidFill>
                  <a:srgbClr val="A0284C"/>
                </a:solidFill>
              </a:rPr>
              <a:t>Paving Screed</a:t>
            </a:r>
          </a:p>
        </p:txBody>
      </p:sp>
    </p:spTree>
    <p:extLst>
      <p:ext uri="{BB962C8B-B14F-4D97-AF65-F5344CB8AC3E}">
        <p14:creationId xmlns:p14="http://schemas.microsoft.com/office/powerpoint/2010/main" val="3762121213"/>
      </p:ext>
    </p:extLst>
  </p:cSld>
  <p:clrMapOvr>
    <a:masterClrMapping/>
  </p:clrMapOvr>
  <p:transition spd="slow">
    <p:fade/>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6081"/>
            <a:ext cx="9144000" cy="1325563"/>
          </a:xfrm>
        </p:spPr>
        <p:txBody>
          <a:bodyPr/>
          <a:lstStyle/>
          <a:p>
            <a:r>
              <a:rPr lang="en-US"/>
              <a:t>Tack Coat</a:t>
            </a:r>
          </a:p>
        </p:txBody>
      </p:sp>
      <p:sp>
        <p:nvSpPr>
          <p:cNvPr id="3" name="Content Placeholder 2"/>
          <p:cNvSpPr>
            <a:spLocks noGrp="1"/>
          </p:cNvSpPr>
          <p:nvPr>
            <p:ph idx="1"/>
          </p:nvPr>
        </p:nvSpPr>
        <p:spPr>
          <a:xfrm>
            <a:off x="0" y="1695797"/>
            <a:ext cx="4646815" cy="4351338"/>
          </a:xfrm>
        </p:spPr>
        <p:txBody>
          <a:bodyPr/>
          <a:lstStyle/>
          <a:p>
            <a:r>
              <a:rPr lang="en-US" sz="3200"/>
              <a:t>Uniform coverage</a:t>
            </a:r>
          </a:p>
          <a:p>
            <a:r>
              <a:rPr lang="en-US" sz="3200"/>
              <a:t>Bonds layers</a:t>
            </a:r>
          </a:p>
          <a:p>
            <a:r>
              <a:rPr lang="en-US" sz="3200"/>
              <a:t>Residual rate</a:t>
            </a:r>
          </a:p>
          <a:p>
            <a:r>
              <a:rPr lang="en-US" sz="3200"/>
              <a:t>Application rate</a:t>
            </a:r>
          </a:p>
          <a:p>
            <a:pPr lvl="1"/>
            <a:r>
              <a:rPr lang="en-US" sz="2800"/>
              <a:t>New surfaces-0.05 gal/SY</a:t>
            </a:r>
          </a:p>
          <a:p>
            <a:pPr lvl="1"/>
            <a:r>
              <a:rPr lang="en-US" sz="2800"/>
              <a:t>Milled surfaces-0.07 gal/SY</a:t>
            </a:r>
          </a:p>
          <a:p>
            <a:r>
              <a:rPr lang="en-US" sz="3200"/>
              <a:t>Not enough = slippage, bonding issues</a:t>
            </a:r>
          </a:p>
          <a:p>
            <a:r>
              <a:rPr lang="en-US" sz="3200"/>
              <a:t>Too much = bleeding</a:t>
            </a:r>
          </a:p>
          <a:p>
            <a:r>
              <a:rPr lang="en-US" sz="3200"/>
              <a:t>Tack coat pickup</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110</a:t>
            </a:fld>
            <a:endParaRPr lang="en-US"/>
          </a:p>
        </p:txBody>
      </p:sp>
      <p:pic>
        <p:nvPicPr>
          <p:cNvPr id="5" name="Picture 4">
            <a:extLst>
              <a:ext uri="{FF2B5EF4-FFF2-40B4-BE49-F238E27FC236}">
                <a16:creationId xmlns:a16="http://schemas.microsoft.com/office/drawing/2014/main" id="{9C8E2670-E76A-498B-B763-04B33686EF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960459" y="4219389"/>
            <a:ext cx="3569905" cy="2274161"/>
          </a:xfrm>
          <a:prstGeom prst="rect">
            <a:avLst/>
          </a:prstGeom>
          <a:ln w="25400">
            <a:solidFill>
              <a:srgbClr val="00416A"/>
            </a:solidFill>
          </a:ln>
        </p:spPr>
      </p:pic>
      <p:pic>
        <p:nvPicPr>
          <p:cNvPr id="6" name="Content Placeholder 6">
            <a:extLst>
              <a:ext uri="{FF2B5EF4-FFF2-40B4-BE49-F238E27FC236}">
                <a16:creationId xmlns:a16="http://schemas.microsoft.com/office/drawing/2014/main" id="{A0E48130-2450-48E5-B7C3-1D95789DE91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73"/>
          <a:stretch/>
        </p:blipFill>
        <p:spPr bwMode="auto">
          <a:xfrm>
            <a:off x="4960459" y="1239671"/>
            <a:ext cx="3588956" cy="2828594"/>
          </a:xfrm>
          <a:prstGeom prst="rect">
            <a:avLst/>
          </a:prstGeom>
          <a:noFill/>
          <a:ln w="25400">
            <a:solidFill>
              <a:srgbClr val="00416A"/>
            </a:solidFill>
            <a:prstDash val="solid"/>
            <a:miter lim="800000"/>
            <a:headEnd/>
            <a:tailEnd/>
          </a:ln>
        </p:spPr>
      </p:pic>
    </p:spTree>
    <p:extLst>
      <p:ext uri="{BB962C8B-B14F-4D97-AF65-F5344CB8AC3E}">
        <p14:creationId xmlns:p14="http://schemas.microsoft.com/office/powerpoint/2010/main" val="18371627"/>
      </p:ext>
    </p:extLst>
  </p:cSld>
  <p:clrMapOvr>
    <a:masterClrMapping/>
  </p:clrMapOvr>
  <p:transition spd="slow">
    <p:fade/>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Tack Tracking Solutions</a:t>
            </a:r>
          </a:p>
        </p:txBody>
      </p:sp>
      <p:sp>
        <p:nvSpPr>
          <p:cNvPr id="3" name="Content Placeholder 2"/>
          <p:cNvSpPr>
            <a:spLocks noGrp="1"/>
          </p:cNvSpPr>
          <p:nvPr>
            <p:ph idx="1"/>
          </p:nvPr>
        </p:nvSpPr>
        <p:spPr>
          <a:xfrm>
            <a:off x="88323" y="1670858"/>
            <a:ext cx="7758892" cy="4351338"/>
          </a:xfrm>
        </p:spPr>
        <p:txBody>
          <a:bodyPr/>
          <a:lstStyle/>
          <a:p>
            <a:r>
              <a:rPr lang="en-US" sz="3500"/>
              <a:t>Spray earlier/previous day if closed</a:t>
            </a:r>
          </a:p>
          <a:p>
            <a:r>
              <a:rPr lang="en-US" sz="3500"/>
              <a:t>No dust on surface</a:t>
            </a:r>
          </a:p>
          <a:p>
            <a:r>
              <a:rPr lang="en-US" sz="3500"/>
              <a:t>Different material, CQS</a:t>
            </a:r>
          </a:p>
          <a:p>
            <a:r>
              <a:rPr lang="en-US" sz="3500"/>
              <a:t>Raise tack temperature</a:t>
            </a:r>
          </a:p>
          <a:p>
            <a:r>
              <a:rPr lang="en-US" sz="3500"/>
              <a:t>Pre-wetting</a:t>
            </a:r>
          </a:p>
          <a:p>
            <a:r>
              <a:rPr lang="en-US" sz="3500"/>
              <a:t>Spray paver</a:t>
            </a:r>
          </a:p>
          <a:p>
            <a:r>
              <a:rPr lang="en-US" sz="3500" u="sng"/>
              <a:t>Last Resort:</a:t>
            </a:r>
          </a:p>
          <a:p>
            <a:pPr lvl="1"/>
            <a:r>
              <a:rPr lang="en-US" sz="3100"/>
              <a:t>Consider paving over unbroken emulsion</a:t>
            </a:r>
          </a:p>
          <a:p>
            <a:pPr lvl="1"/>
            <a:r>
              <a:rPr lang="en-US" sz="3100"/>
              <a:t>Wet paint analogy</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111</a:t>
            </a:fld>
            <a:endParaRPr lang="en-US"/>
          </a:p>
        </p:txBody>
      </p:sp>
      <p:pic>
        <p:nvPicPr>
          <p:cNvPr id="5" name="Content Placeholder 6">
            <a:extLst>
              <a:ext uri="{FF2B5EF4-FFF2-40B4-BE49-F238E27FC236}">
                <a16:creationId xmlns:a16="http://schemas.microsoft.com/office/drawing/2014/main" id="{DB880AB0-C3F7-4EA4-8004-616C115A50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896829" y="2281977"/>
            <a:ext cx="3623717" cy="2714290"/>
          </a:xfrm>
          <a:prstGeom prst="rect">
            <a:avLst/>
          </a:prstGeom>
          <a:noFill/>
          <a:ln w="25400">
            <a:solidFill>
              <a:srgbClr val="00416A"/>
            </a:solidFill>
            <a:prstDash val="solid"/>
            <a:miter lim="800000"/>
            <a:headEnd/>
            <a:tailEnd/>
          </a:ln>
        </p:spPr>
      </p:pic>
    </p:spTree>
    <p:extLst>
      <p:ext uri="{BB962C8B-B14F-4D97-AF65-F5344CB8AC3E}">
        <p14:creationId xmlns:p14="http://schemas.microsoft.com/office/powerpoint/2010/main" val="2469698297"/>
      </p:ext>
    </p:extLst>
  </p:cSld>
  <p:clrMapOvr>
    <a:masterClrMapping/>
  </p:clrMapOvr>
  <p:transition spd="slow">
    <p:fade/>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2" y="558272"/>
            <a:ext cx="9144000" cy="1270528"/>
          </a:xfrm>
        </p:spPr>
        <p:txBody>
          <a:bodyPr/>
          <a:lstStyle/>
          <a:p>
            <a:r>
              <a:rPr lang="en-US"/>
              <a:t>Asphalt Binder Content Testing </a:t>
            </a:r>
          </a:p>
        </p:txBody>
      </p:sp>
      <p:sp>
        <p:nvSpPr>
          <p:cNvPr id="3" name="Text Placeholder 2"/>
          <p:cNvSpPr>
            <a:spLocks noGrp="1"/>
          </p:cNvSpPr>
          <p:nvPr>
            <p:ph type="body" idx="1"/>
          </p:nvPr>
        </p:nvSpPr>
        <p:spPr>
          <a:xfrm>
            <a:off x="623888" y="2057400"/>
            <a:ext cx="7886700" cy="457200"/>
          </a:xfrm>
        </p:spPr>
        <p:txBody>
          <a:bodyPr/>
          <a:lstStyle/>
          <a:p>
            <a:r>
              <a:rPr lang="en-US" sz="3900"/>
              <a:t>Required on all HMA Contracts in 2019</a:t>
            </a:r>
          </a:p>
        </p:txBody>
      </p:sp>
      <p:sp>
        <p:nvSpPr>
          <p:cNvPr id="4" name="Content Placeholder 3"/>
          <p:cNvSpPr>
            <a:spLocks noGrp="1"/>
          </p:cNvSpPr>
          <p:nvPr>
            <p:ph idx="13"/>
          </p:nvPr>
        </p:nvSpPr>
        <p:spPr/>
        <p:txBody>
          <a:bodyPr/>
          <a:lstStyle/>
          <a:p>
            <a:r>
              <a:rPr lang="en-US" sz="3500">
                <a:solidFill>
                  <a:srgbClr val="00416A"/>
                </a:solidFill>
              </a:rPr>
              <a:t>QC AC% will determine corrective action.</a:t>
            </a:r>
          </a:p>
          <a:p>
            <a:r>
              <a:rPr lang="en-US" sz="3500">
                <a:solidFill>
                  <a:srgbClr val="00416A"/>
                </a:solidFill>
              </a:rPr>
              <a:t>QV AC% test results will affect pay:</a:t>
            </a:r>
          </a:p>
          <a:p>
            <a:pPr lvl="1"/>
            <a:r>
              <a:rPr lang="en-US" sz="3200"/>
              <a:t>Minus 0.4%-0.5% of JMF AC content = 75% pay</a:t>
            </a:r>
          </a:p>
          <a:p>
            <a:pPr lvl="1"/>
            <a:r>
              <a:rPr lang="en-US" sz="3200"/>
              <a:t>More than minus 0.5% of JMF AC content = 50% pay or remove and replace </a:t>
            </a:r>
          </a:p>
          <a:p>
            <a:pPr lvl="1"/>
            <a:endParaRPr lang="en-US" sz="3200"/>
          </a:p>
        </p:txBody>
      </p:sp>
      <p:sp>
        <p:nvSpPr>
          <p:cNvPr id="5" name="Slide Number Placeholder 4">
            <a:extLst>
              <a:ext uri="{FF2B5EF4-FFF2-40B4-BE49-F238E27FC236}">
                <a16:creationId xmlns:a16="http://schemas.microsoft.com/office/drawing/2014/main" id="{7F92CDB3-D6BD-4321-8DC5-2FB165F4EEDA}"/>
              </a:ext>
            </a:extLst>
          </p:cNvPr>
          <p:cNvSpPr>
            <a:spLocks noGrp="1"/>
          </p:cNvSpPr>
          <p:nvPr>
            <p:ph type="sldNum" sz="quarter" idx="14"/>
          </p:nvPr>
        </p:nvSpPr>
        <p:spPr/>
        <p:txBody>
          <a:bodyPr/>
          <a:lstStyle/>
          <a:p>
            <a:fld id="{F9C967B8-68F1-49D5-A9F8-375F2491F3E5}" type="slidenum">
              <a:rPr lang="en-US" smtClean="0"/>
              <a:pPr/>
              <a:t>112</a:t>
            </a:fld>
            <a:endParaRPr lang="en-US"/>
          </a:p>
        </p:txBody>
      </p:sp>
    </p:spTree>
    <p:extLst>
      <p:ext uri="{BB962C8B-B14F-4D97-AF65-F5344CB8AC3E}">
        <p14:creationId xmlns:p14="http://schemas.microsoft.com/office/powerpoint/2010/main" val="3544033895"/>
      </p:ext>
    </p:extLst>
  </p:cSld>
  <p:clrMapOvr>
    <a:masterClrMapping/>
  </p:clrMapOvr>
  <p:transition spd="slow">
    <p:fade/>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Asphalt Binder Content Testing </a:t>
            </a:r>
          </a:p>
        </p:txBody>
      </p:sp>
      <p:sp>
        <p:nvSpPr>
          <p:cNvPr id="3" name="Content Placeholder 2"/>
          <p:cNvSpPr>
            <a:spLocks noGrp="1"/>
          </p:cNvSpPr>
          <p:nvPr>
            <p:ph idx="1"/>
          </p:nvPr>
        </p:nvSpPr>
        <p:spPr/>
        <p:txBody>
          <a:bodyPr/>
          <a:lstStyle/>
          <a:p>
            <a:r>
              <a:rPr lang="en-US" sz="3500"/>
              <a:t>Accepted methods of AC% testing</a:t>
            </a:r>
          </a:p>
          <a:p>
            <a:pPr lvl="1"/>
            <a:r>
              <a:rPr lang="en-US" sz="3200"/>
              <a:t>Chemical extraction according to AASHTO T 164 Method A or B</a:t>
            </a:r>
          </a:p>
          <a:p>
            <a:pPr lvl="1"/>
            <a:r>
              <a:rPr lang="en-US" sz="3200"/>
              <a:t>Automated extraction according to ASTM D8159 as modified in CMM 8-36.6.3.1</a:t>
            </a:r>
          </a:p>
          <a:p>
            <a:pPr lvl="1"/>
            <a:r>
              <a:rPr lang="en-US" sz="3200"/>
              <a:t>Ignition oven according to AASHTO T 308 as modified in CMM 8-36.6.3.6</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113</a:t>
            </a:fld>
            <a:endParaRPr lang="en-US"/>
          </a:p>
        </p:txBody>
      </p:sp>
    </p:spTree>
    <p:extLst>
      <p:ext uri="{BB962C8B-B14F-4D97-AF65-F5344CB8AC3E}">
        <p14:creationId xmlns:p14="http://schemas.microsoft.com/office/powerpoint/2010/main" val="92683726"/>
      </p:ext>
    </p:extLst>
  </p:cSld>
  <p:clrMapOvr>
    <a:masterClrMapping/>
  </p:clrMapOvr>
  <p:transition spd="slow">
    <p:fade/>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8155A8C-2E8B-4FE7-89EF-B990E7FF24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7840" y="1661738"/>
            <a:ext cx="3566160" cy="5196262"/>
          </a:xfrm>
          <a:prstGeom prst="rect">
            <a:avLst/>
          </a:prstGeom>
        </p:spPr>
      </p:pic>
      <p:sp>
        <p:nvSpPr>
          <p:cNvPr id="2" name="Title 1"/>
          <p:cNvSpPr>
            <a:spLocks noGrp="1"/>
          </p:cNvSpPr>
          <p:nvPr>
            <p:ph type="title"/>
          </p:nvPr>
        </p:nvSpPr>
        <p:spPr>
          <a:xfrm>
            <a:off x="0" y="536171"/>
            <a:ext cx="9144000" cy="1325563"/>
          </a:xfrm>
        </p:spPr>
        <p:txBody>
          <a:bodyPr/>
          <a:lstStyle/>
          <a:p>
            <a:r>
              <a:rPr lang="en-US"/>
              <a:t>Ignition Oven and Correction Factors</a:t>
            </a:r>
          </a:p>
        </p:txBody>
      </p:sp>
      <p:sp>
        <p:nvSpPr>
          <p:cNvPr id="3" name="Content Placeholder 2"/>
          <p:cNvSpPr>
            <a:spLocks noGrp="1"/>
          </p:cNvSpPr>
          <p:nvPr>
            <p:ph idx="1"/>
          </p:nvPr>
        </p:nvSpPr>
        <p:spPr>
          <a:xfrm>
            <a:off x="628650" y="2286000"/>
            <a:ext cx="4076354" cy="4351338"/>
          </a:xfrm>
        </p:spPr>
        <p:txBody>
          <a:bodyPr/>
          <a:lstStyle/>
          <a:p>
            <a:r>
              <a:rPr lang="en-US" sz="3500"/>
              <a:t>Required for each mix design/ignition oven combo used on 2019 WisDOT Projects</a:t>
            </a:r>
          </a:p>
          <a:p>
            <a:r>
              <a:rPr lang="en-US" sz="3500"/>
              <a:t>Department: AC% IOCF </a:t>
            </a:r>
          </a:p>
          <a:p>
            <a:r>
              <a:rPr lang="en-US" sz="3500"/>
              <a:t>Contractor: AC% and Aggregate IOCF</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solidFill>
                  <a:schemeClr val="bg1"/>
                </a:solidFill>
              </a:rPr>
              <a:pPr/>
              <a:t>114</a:t>
            </a:fld>
            <a:endParaRPr lang="en-US">
              <a:solidFill>
                <a:schemeClr val="bg1"/>
              </a:solidFill>
            </a:endParaRPr>
          </a:p>
        </p:txBody>
      </p:sp>
    </p:spTree>
    <p:extLst>
      <p:ext uri="{BB962C8B-B14F-4D97-AF65-F5344CB8AC3E}">
        <p14:creationId xmlns:p14="http://schemas.microsoft.com/office/powerpoint/2010/main" val="3854070239"/>
      </p:ext>
    </p:extLst>
  </p:cSld>
  <p:clrMapOvr>
    <a:masterClrMapping/>
  </p:clrMapOvr>
  <p:transition spd="slow">
    <p:fade/>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Asphalt Binder Content Verification by WisDOT BTS</a:t>
            </a:r>
          </a:p>
        </p:txBody>
      </p:sp>
      <p:sp>
        <p:nvSpPr>
          <p:cNvPr id="3" name="Content Placeholder 2"/>
          <p:cNvSpPr>
            <a:spLocks noGrp="1"/>
          </p:cNvSpPr>
          <p:nvPr>
            <p:ph idx="1"/>
          </p:nvPr>
        </p:nvSpPr>
        <p:spPr>
          <a:xfrm>
            <a:off x="628650" y="1795549"/>
            <a:ext cx="7886700" cy="4351338"/>
          </a:xfrm>
        </p:spPr>
        <p:txBody>
          <a:bodyPr/>
          <a:lstStyle/>
          <a:p>
            <a:r>
              <a:rPr lang="en-US" sz="3500"/>
              <a:t>IOCF determination: IOCF split sample sent to BTS</a:t>
            </a:r>
          </a:p>
          <a:p>
            <a:pPr lvl="1"/>
            <a:r>
              <a:rPr lang="en-US" sz="2800"/>
              <a:t>BTS will verify AC% of all plant-produced mix for IOCF</a:t>
            </a:r>
          </a:p>
          <a:p>
            <a:pPr lvl="1"/>
            <a:r>
              <a:rPr lang="en-US" sz="2800"/>
              <a:t>BTS reserves the right to verify the AC% of all lab-batched mix for IOCF</a:t>
            </a:r>
          </a:p>
          <a:p>
            <a:r>
              <a:rPr lang="en-US" sz="3500"/>
              <a:t>If regional lab and contractor labs do not compare when using the optional QC/QV asphalt binder content comparison procedure: Individual split sample sent to BTS for referee test</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115</a:t>
            </a:fld>
            <a:endParaRPr lang="en-US"/>
          </a:p>
        </p:txBody>
      </p:sp>
    </p:spTree>
    <p:extLst>
      <p:ext uri="{BB962C8B-B14F-4D97-AF65-F5344CB8AC3E}">
        <p14:creationId xmlns:p14="http://schemas.microsoft.com/office/powerpoint/2010/main" val="2617020884"/>
      </p:ext>
    </p:extLst>
  </p:cSld>
  <p:clrMapOvr>
    <a:masterClrMapping/>
  </p:clrMapOvr>
  <p:transition spd="slow">
    <p:fade/>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Optional QC/QV Asphalt Binder Content Comparison Procedure</a:t>
            </a:r>
          </a:p>
        </p:txBody>
      </p:sp>
      <p:sp>
        <p:nvSpPr>
          <p:cNvPr id="3" name="Content Placeholder 2"/>
          <p:cNvSpPr>
            <a:spLocks noGrp="1"/>
          </p:cNvSpPr>
          <p:nvPr>
            <p:ph idx="1"/>
          </p:nvPr>
        </p:nvSpPr>
        <p:spPr>
          <a:xfrm>
            <a:off x="628650" y="1720417"/>
            <a:ext cx="7886700" cy="4351338"/>
          </a:xfrm>
        </p:spPr>
        <p:txBody>
          <a:bodyPr/>
          <a:lstStyle/>
          <a:p>
            <a:r>
              <a:rPr lang="en-US"/>
              <a:t>CMM 8-36.6.3.8: Contractor has option to compare AC% test results with the regional lab at any time during production.</a:t>
            </a:r>
          </a:p>
          <a:p>
            <a:pPr lvl="1"/>
            <a:r>
              <a:rPr lang="en-US" sz="2800"/>
              <a:t>QC takes one split from a random QV split sample to test for AC% (for comparison to QV only. Not 4-pt running </a:t>
            </a:r>
            <a:r>
              <a:rPr lang="en-US" sz="2800" err="1"/>
              <a:t>avg</a:t>
            </a:r>
            <a:r>
              <a:rPr lang="en-US" sz="2800"/>
              <a:t>)</a:t>
            </a:r>
          </a:p>
          <a:p>
            <a:pPr lvl="1"/>
            <a:r>
              <a:rPr lang="en-US" sz="2800"/>
              <a:t>QC tests AC% using ignition oven and either chemical extraction or automated extraction</a:t>
            </a:r>
          </a:p>
          <a:p>
            <a:pPr lvl="1"/>
            <a:r>
              <a:rPr lang="en-US" sz="2800"/>
              <a:t>AC% referee tested by WisDOT BTS if either:</a:t>
            </a:r>
          </a:p>
          <a:p>
            <a:pPr lvl="2"/>
            <a:r>
              <a:rPr lang="en-US" sz="2400"/>
              <a:t>QC and QV ignition oven AC% differs by &gt; 0.40% from each other </a:t>
            </a:r>
          </a:p>
          <a:p>
            <a:pPr lvl="2"/>
            <a:r>
              <a:rPr lang="en-US" sz="2400"/>
              <a:t>QC or QV ignition oven AC% differs by &gt; 0.40% from chemical or automated extraction</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116</a:t>
            </a:fld>
            <a:endParaRPr lang="en-US"/>
          </a:p>
        </p:txBody>
      </p:sp>
    </p:spTree>
    <p:extLst>
      <p:ext uri="{BB962C8B-B14F-4D97-AF65-F5344CB8AC3E}">
        <p14:creationId xmlns:p14="http://schemas.microsoft.com/office/powerpoint/2010/main" val="2254284477"/>
      </p:ext>
    </p:extLst>
  </p:cSld>
  <p:clrMapOvr>
    <a:masterClrMapping/>
  </p:clrMapOvr>
  <p:transition spd="slow">
    <p:fade/>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Ignition Oven Calibration &amp; Maintenance</a:t>
            </a:r>
          </a:p>
        </p:txBody>
      </p:sp>
      <p:sp>
        <p:nvSpPr>
          <p:cNvPr id="3" name="Content Placeholder 2"/>
          <p:cNvSpPr>
            <a:spLocks noGrp="1"/>
          </p:cNvSpPr>
          <p:nvPr>
            <p:ph idx="1"/>
          </p:nvPr>
        </p:nvSpPr>
        <p:spPr/>
        <p:txBody>
          <a:bodyPr/>
          <a:lstStyle/>
          <a:p>
            <a:r>
              <a:rPr lang="en-US" sz="3500"/>
              <a:t>REQUIRED: </a:t>
            </a:r>
          </a:p>
          <a:p>
            <a:pPr lvl="1"/>
            <a:r>
              <a:rPr lang="en-US" sz="3100"/>
              <a:t>Calibrate scale and temperature annually or when accuracy is questionable</a:t>
            </a:r>
          </a:p>
          <a:p>
            <a:r>
              <a:rPr lang="en-US" sz="3500"/>
              <a:t>RECOMMENDED:</a:t>
            </a:r>
          </a:p>
          <a:p>
            <a:pPr lvl="1"/>
            <a:r>
              <a:rPr lang="en-US" sz="3100"/>
              <a:t>Keep the oven and blower assembly clean!</a:t>
            </a:r>
          </a:p>
          <a:p>
            <a:pPr lvl="1"/>
            <a:r>
              <a:rPr lang="en-US" sz="3100"/>
              <a:t>Perform lift test at least weekly</a:t>
            </a:r>
          </a:p>
          <a:p>
            <a:pPr lvl="1"/>
            <a:r>
              <a:rPr lang="en-US" sz="3100"/>
              <a:t>Follow manufacturer’s maintenance recommendations </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117</a:t>
            </a:fld>
            <a:endParaRPr lang="en-US"/>
          </a:p>
        </p:txBody>
      </p:sp>
    </p:spTree>
    <p:extLst>
      <p:ext uri="{BB962C8B-B14F-4D97-AF65-F5344CB8AC3E}">
        <p14:creationId xmlns:p14="http://schemas.microsoft.com/office/powerpoint/2010/main" val="955283820"/>
      </p:ext>
    </p:extLst>
  </p:cSld>
  <p:clrMapOvr>
    <a:masterClrMapping/>
  </p:clrMapOvr>
  <p:transition spd="slow">
    <p:fade/>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EFD9D1-B895-4769-8544-F686D63F5F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1200" y="535940"/>
            <a:ext cx="5424487" cy="5786119"/>
          </a:xfrm>
          <a:prstGeom prst="rect">
            <a:avLst/>
          </a:prstGeom>
        </p:spPr>
      </p:pic>
    </p:spTree>
    <p:extLst>
      <p:ext uri="{BB962C8B-B14F-4D97-AF65-F5344CB8AC3E}">
        <p14:creationId xmlns:p14="http://schemas.microsoft.com/office/powerpoint/2010/main" val="3770370344"/>
      </p:ext>
    </p:extLst>
  </p:cSld>
  <p:clrMapOvr>
    <a:masterClrMapping/>
  </p:clrMapOvr>
  <p:transition spd="slow">
    <p:fade/>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66218"/>
            <a:ext cx="9144000" cy="1325563"/>
          </a:xfrm>
        </p:spPr>
        <p:txBody>
          <a:bodyPr/>
          <a:lstStyle/>
          <a:p>
            <a:r>
              <a:rPr lang="en-US" dirty="0"/>
              <a:t>Documentation &amp; Closeout</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119</a:t>
            </a:fld>
            <a:endParaRPr lang="en-US"/>
          </a:p>
        </p:txBody>
      </p:sp>
    </p:spTree>
    <p:extLst>
      <p:ext uri="{BB962C8B-B14F-4D97-AF65-F5344CB8AC3E}">
        <p14:creationId xmlns:p14="http://schemas.microsoft.com/office/powerpoint/2010/main" val="4065761689"/>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Compaction Sequence</a:t>
            </a:r>
          </a:p>
        </p:txBody>
      </p:sp>
      <p:sp>
        <p:nvSpPr>
          <p:cNvPr id="3" name="Content Placeholder 2"/>
          <p:cNvSpPr>
            <a:spLocks noGrp="1"/>
          </p:cNvSpPr>
          <p:nvPr>
            <p:ph idx="1"/>
          </p:nvPr>
        </p:nvSpPr>
        <p:spPr>
          <a:xfrm>
            <a:off x="628650" y="2286000"/>
            <a:ext cx="5846965" cy="4351338"/>
          </a:xfrm>
        </p:spPr>
        <p:txBody>
          <a:bodyPr/>
          <a:lstStyle/>
          <a:p>
            <a:r>
              <a:rPr lang="en-US" sz="3500"/>
              <a:t>Screed</a:t>
            </a:r>
          </a:p>
          <a:p>
            <a:r>
              <a:rPr lang="en-US" sz="3500"/>
              <a:t>Breakdown Roller</a:t>
            </a:r>
          </a:p>
          <a:p>
            <a:pPr lvl="1"/>
            <a:r>
              <a:rPr lang="en-US" sz="3100"/>
              <a:t>Most density gain</a:t>
            </a:r>
          </a:p>
          <a:p>
            <a:r>
              <a:rPr lang="en-US" sz="3500"/>
              <a:t>Intermediate Roller</a:t>
            </a:r>
          </a:p>
          <a:p>
            <a:pPr lvl="1"/>
            <a:r>
              <a:rPr lang="en-US" sz="3100"/>
              <a:t>Additional compaction</a:t>
            </a:r>
          </a:p>
          <a:p>
            <a:r>
              <a:rPr lang="en-US" sz="3500"/>
              <a:t>Finish Roller</a:t>
            </a:r>
          </a:p>
          <a:p>
            <a:pPr lvl="1"/>
            <a:r>
              <a:rPr lang="en-US" sz="3100"/>
              <a:t>Smooth mat surface</a:t>
            </a:r>
          </a:p>
          <a:p>
            <a:r>
              <a:rPr lang="en-US" sz="3500"/>
              <a:t>May vary roller type, number, speed, and passes</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12</a:t>
            </a:fld>
            <a:endParaRPr lang="en-US"/>
          </a:p>
        </p:txBody>
      </p:sp>
      <p:pic>
        <p:nvPicPr>
          <p:cNvPr id="5" name="Content Placeholder 3">
            <a:extLst>
              <a:ext uri="{FF2B5EF4-FFF2-40B4-BE49-F238E27FC236}">
                <a16:creationId xmlns:a16="http://schemas.microsoft.com/office/drawing/2014/main" id="{D9502D63-A6CC-4432-8CFD-462CAB57AB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4031" y="1533716"/>
            <a:ext cx="2263119" cy="1699080"/>
          </a:xfrm>
          <a:prstGeom prst="rect">
            <a:avLst/>
          </a:prstGeom>
          <a:ln w="25400">
            <a:solidFill>
              <a:srgbClr val="00416A"/>
            </a:solidFill>
          </a:ln>
        </p:spPr>
      </p:pic>
      <p:pic>
        <p:nvPicPr>
          <p:cNvPr id="6" name="Picture 4" descr="Image result for steel wheel rollers">
            <a:extLst>
              <a:ext uri="{FF2B5EF4-FFF2-40B4-BE49-F238E27FC236}">
                <a16:creationId xmlns:a16="http://schemas.microsoft.com/office/drawing/2014/main" id="{7A5B5CC5-6CC0-431E-99A6-41A712B5397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6564031" y="4895901"/>
            <a:ext cx="2263119" cy="1563123"/>
          </a:xfrm>
          <a:prstGeom prst="rect">
            <a:avLst/>
          </a:prstGeom>
          <a:noFill/>
          <a:ln w="25400">
            <a:solidFill>
              <a:srgbClr val="00416A"/>
            </a:solidFill>
          </a:ln>
          <a:extLst>
            <a:ext uri="{909E8E84-426E-40DD-AFC4-6F175D3DCCD1}">
              <a14:hiddenFill xmlns:a14="http://schemas.microsoft.com/office/drawing/2010/main">
                <a:solidFill>
                  <a:srgbClr val="FFFFFF"/>
                </a:solidFill>
              </a14:hiddenFill>
            </a:ext>
          </a:extLst>
        </p:spPr>
      </p:pic>
      <p:pic>
        <p:nvPicPr>
          <p:cNvPr id="7" name="Picture 2" descr="Pneaumatic Tire Roller">
            <a:extLst>
              <a:ext uri="{FF2B5EF4-FFF2-40B4-BE49-F238E27FC236}">
                <a16:creationId xmlns:a16="http://schemas.microsoft.com/office/drawing/2014/main" id="{AB70C418-64A6-4ABA-B5EC-4A199D0807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64031" y="3255841"/>
            <a:ext cx="2263119" cy="1617015"/>
          </a:xfrm>
          <a:prstGeom prst="rect">
            <a:avLst/>
          </a:prstGeom>
          <a:noFill/>
          <a:ln w="25400">
            <a:solidFill>
              <a:srgbClr val="00416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487768"/>
      </p:ext>
    </p:extLst>
  </p:cSld>
  <p:clrMapOvr>
    <a:masterClrMapping/>
  </p:clrMapOvr>
  <p:transition spd="slow">
    <p:fade/>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Material Documentation</a:t>
            </a:r>
          </a:p>
        </p:txBody>
      </p:sp>
      <p:sp>
        <p:nvSpPr>
          <p:cNvPr id="3" name="Content Placeholder 2"/>
          <p:cNvSpPr>
            <a:spLocks noGrp="1"/>
          </p:cNvSpPr>
          <p:nvPr>
            <p:ph idx="1"/>
          </p:nvPr>
        </p:nvSpPr>
        <p:spPr/>
        <p:txBody>
          <a:bodyPr/>
          <a:lstStyle/>
          <a:p>
            <a:r>
              <a:rPr lang="en-US" sz="3500"/>
              <a:t>Material diary - 905 report entries</a:t>
            </a:r>
          </a:p>
          <a:p>
            <a:r>
              <a:rPr lang="en-US" sz="3500"/>
              <a:t>Material testing summary - 155 Report</a:t>
            </a:r>
          </a:p>
          <a:p>
            <a:r>
              <a:rPr lang="en-US" sz="3500"/>
              <a:t>Test reports</a:t>
            </a:r>
          </a:p>
          <a:p>
            <a:pPr lvl="1"/>
            <a:r>
              <a:rPr lang="en-US" sz="3100"/>
              <a:t>Project staff</a:t>
            </a:r>
          </a:p>
          <a:p>
            <a:pPr lvl="1"/>
            <a:r>
              <a:rPr lang="en-US" sz="3100"/>
              <a:t>Contractor</a:t>
            </a:r>
          </a:p>
          <a:p>
            <a:pPr lvl="1"/>
            <a:r>
              <a:rPr lang="en-US" sz="3100"/>
              <a:t>Region / Bureau</a:t>
            </a:r>
          </a:p>
          <a:p>
            <a:r>
              <a:rPr lang="en-US" sz="3500"/>
              <a:t>Highway Quality Management System (HQMS)</a:t>
            </a:r>
          </a:p>
          <a:p>
            <a:r>
              <a:rPr lang="en-US" sz="3500"/>
              <a:t>Certification of Materials - DT1310</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120</a:t>
            </a:fld>
            <a:endParaRPr lang="en-US"/>
          </a:p>
        </p:txBody>
      </p:sp>
    </p:spTree>
    <p:extLst>
      <p:ext uri="{BB962C8B-B14F-4D97-AF65-F5344CB8AC3E}">
        <p14:creationId xmlns:p14="http://schemas.microsoft.com/office/powerpoint/2010/main" val="2547507099"/>
      </p:ext>
    </p:extLst>
  </p:cSld>
  <p:clrMapOvr>
    <a:masterClrMapping/>
  </p:clrMapOvr>
  <p:transition spd="slow">
    <p:fade/>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Material Diary – 905 Report Entries</a:t>
            </a:r>
          </a:p>
        </p:txBody>
      </p:sp>
      <p:sp>
        <p:nvSpPr>
          <p:cNvPr id="3" name="Content Placeholder 2"/>
          <p:cNvSpPr>
            <a:spLocks noGrp="1"/>
          </p:cNvSpPr>
          <p:nvPr>
            <p:ph idx="1"/>
          </p:nvPr>
        </p:nvSpPr>
        <p:spPr>
          <a:xfrm>
            <a:off x="628650" y="1795549"/>
            <a:ext cx="7886700" cy="4351338"/>
          </a:xfrm>
        </p:spPr>
        <p:txBody>
          <a:bodyPr/>
          <a:lstStyle/>
          <a:p>
            <a:r>
              <a:rPr lang="en-US" sz="3500"/>
              <a:t>Entry needed for each material or manufacturer</a:t>
            </a:r>
          </a:p>
          <a:p>
            <a:pPr lvl="1"/>
            <a:r>
              <a:rPr lang="en-US" sz="3100"/>
              <a:t>Cold weather paving plan</a:t>
            </a:r>
          </a:p>
          <a:p>
            <a:pPr lvl="1"/>
            <a:r>
              <a:rPr lang="en-US" sz="3100"/>
              <a:t>Tack coat</a:t>
            </a:r>
          </a:p>
          <a:p>
            <a:pPr lvl="2"/>
            <a:r>
              <a:rPr lang="en-US" sz="2700"/>
              <a:t>Application rate</a:t>
            </a:r>
          </a:p>
          <a:p>
            <a:pPr lvl="1"/>
            <a:r>
              <a:rPr lang="en-US" sz="3100"/>
              <a:t>Mix design</a:t>
            </a:r>
          </a:p>
          <a:p>
            <a:pPr lvl="2"/>
            <a:r>
              <a:rPr lang="en-US" sz="2700"/>
              <a:t>Mix ID’s (contractor and department)</a:t>
            </a:r>
          </a:p>
          <a:p>
            <a:pPr lvl="1"/>
            <a:r>
              <a:rPr lang="en-US" sz="3100"/>
              <a:t>Aggregates</a:t>
            </a:r>
          </a:p>
          <a:p>
            <a:pPr lvl="1"/>
            <a:r>
              <a:rPr lang="en-US" sz="3100"/>
              <a:t>Asphalt binder</a:t>
            </a:r>
          </a:p>
          <a:p>
            <a:pPr lvl="1"/>
            <a:r>
              <a:rPr lang="en-US" sz="3100"/>
              <a:t>Additives</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121</a:t>
            </a:fld>
            <a:endParaRPr lang="en-US"/>
          </a:p>
        </p:txBody>
      </p:sp>
    </p:spTree>
    <p:extLst>
      <p:ext uri="{BB962C8B-B14F-4D97-AF65-F5344CB8AC3E}">
        <p14:creationId xmlns:p14="http://schemas.microsoft.com/office/powerpoint/2010/main" val="1498930638"/>
      </p:ext>
    </p:extLst>
  </p:cSld>
  <p:clrMapOvr>
    <a:masterClrMapping/>
  </p:clrMapOvr>
  <p:transition spd="slow">
    <p:fade/>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HMA Mix &amp; Density Testing Summary – 155 Report</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122</a:t>
            </a:fld>
            <a:endParaRPr lang="en-US"/>
          </a:p>
        </p:txBody>
      </p:sp>
      <p:pic>
        <p:nvPicPr>
          <p:cNvPr id="7" name="Content Placeholder 4">
            <a:extLst>
              <a:ext uri="{FF2B5EF4-FFF2-40B4-BE49-F238E27FC236}">
                <a16:creationId xmlns:a16="http://schemas.microsoft.com/office/drawing/2014/main" id="{A41AE3F9-87DA-43C7-BCA3-66CE6C0DBB2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73903" y="1822897"/>
            <a:ext cx="7796193" cy="4984806"/>
          </a:xfrm>
          <a:prstGeom prst="rect">
            <a:avLst/>
          </a:prstGeom>
          <a:ln w="25400">
            <a:solidFill>
              <a:srgbClr val="00416A"/>
            </a:solidFill>
          </a:ln>
        </p:spPr>
      </p:pic>
    </p:spTree>
    <p:extLst>
      <p:ext uri="{BB962C8B-B14F-4D97-AF65-F5344CB8AC3E}">
        <p14:creationId xmlns:p14="http://schemas.microsoft.com/office/powerpoint/2010/main" val="3566233146"/>
      </p:ext>
    </p:extLst>
  </p:cSld>
  <p:clrMapOvr>
    <a:masterClrMapping/>
  </p:clrMapOvr>
  <p:transition spd="slow">
    <p:fade/>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Test Reports</a:t>
            </a:r>
            <a:br>
              <a:rPr lang="en-US"/>
            </a:br>
            <a:r>
              <a:rPr lang="en-US"/>
              <a:t>MIT - Project Staff</a:t>
            </a:r>
          </a:p>
        </p:txBody>
      </p:sp>
      <p:sp>
        <p:nvSpPr>
          <p:cNvPr id="3" name="Content Placeholder 2"/>
          <p:cNvSpPr>
            <a:spLocks noGrp="1"/>
          </p:cNvSpPr>
          <p:nvPr>
            <p:ph idx="1"/>
          </p:nvPr>
        </p:nvSpPr>
        <p:spPr/>
        <p:txBody>
          <a:bodyPr/>
          <a:lstStyle/>
          <a:p>
            <a:r>
              <a:rPr lang="en-US" sz="3500"/>
              <a:t>Asphaltic Pavement Nuclear Density (262 Prefix Report)</a:t>
            </a:r>
          </a:p>
          <a:p>
            <a:endParaRPr lang="en-US" sz="3500"/>
          </a:p>
          <a:p>
            <a:pPr lvl="1"/>
            <a:r>
              <a:rPr lang="en-US" sz="3100"/>
              <a:t>QV nuclear density testing</a:t>
            </a:r>
          </a:p>
          <a:p>
            <a:pPr lvl="1"/>
            <a:r>
              <a:rPr lang="en-US" sz="3100"/>
              <a:t>Department acceptance testing</a:t>
            </a:r>
          </a:p>
          <a:p>
            <a:pPr lvl="1"/>
            <a:endParaRPr lang="en-US"/>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123</a:t>
            </a:fld>
            <a:endParaRPr lang="en-US"/>
          </a:p>
        </p:txBody>
      </p:sp>
    </p:spTree>
    <p:extLst>
      <p:ext uri="{BB962C8B-B14F-4D97-AF65-F5344CB8AC3E}">
        <p14:creationId xmlns:p14="http://schemas.microsoft.com/office/powerpoint/2010/main" val="590412204"/>
      </p:ext>
    </p:extLst>
  </p:cSld>
  <p:clrMapOvr>
    <a:masterClrMapping/>
  </p:clrMapOvr>
  <p:transition spd="slow">
    <p:fade/>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Test Reports</a:t>
            </a:r>
            <a:br>
              <a:rPr lang="en-US"/>
            </a:br>
            <a:r>
              <a:rPr lang="en-US"/>
              <a:t>MRS - Contractor</a:t>
            </a:r>
          </a:p>
        </p:txBody>
      </p:sp>
      <p:sp>
        <p:nvSpPr>
          <p:cNvPr id="3" name="Content Placeholder 2"/>
          <p:cNvSpPr>
            <a:spLocks noGrp="1"/>
          </p:cNvSpPr>
          <p:nvPr>
            <p:ph idx="1"/>
          </p:nvPr>
        </p:nvSpPr>
        <p:spPr/>
        <p:txBody>
          <a:bodyPr/>
          <a:lstStyle/>
          <a:p>
            <a:r>
              <a:rPr lang="en-US" sz="3500"/>
              <a:t>Asphalt Mix Design Submittal (249 Prefix Report)</a:t>
            </a:r>
          </a:p>
          <a:p>
            <a:r>
              <a:rPr lang="en-US" sz="3500"/>
              <a:t>Asphaltic Pavement Nuclear Density (262 Prefix Report)</a:t>
            </a:r>
          </a:p>
          <a:p>
            <a:endParaRPr lang="en-US" sz="3500"/>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124</a:t>
            </a:fld>
            <a:endParaRPr lang="en-US"/>
          </a:p>
        </p:txBody>
      </p:sp>
    </p:spTree>
    <p:extLst>
      <p:ext uri="{BB962C8B-B14F-4D97-AF65-F5344CB8AC3E}">
        <p14:creationId xmlns:p14="http://schemas.microsoft.com/office/powerpoint/2010/main" val="1471555349"/>
      </p:ext>
    </p:extLst>
  </p:cSld>
  <p:clrMapOvr>
    <a:masterClrMapping/>
  </p:clrMapOvr>
  <p:transition spd="slow">
    <p:fade/>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Test Reports</a:t>
            </a:r>
            <a:br>
              <a:rPr lang="en-US"/>
            </a:br>
            <a:r>
              <a:rPr lang="en-US"/>
              <a:t>MTS – Region / Bureau</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125</a:t>
            </a:fld>
            <a:endParaRPr lang="en-US"/>
          </a:p>
        </p:txBody>
      </p:sp>
      <p:sp>
        <p:nvSpPr>
          <p:cNvPr id="7" name="Content Placeholder 1">
            <a:extLst>
              <a:ext uri="{FF2B5EF4-FFF2-40B4-BE49-F238E27FC236}">
                <a16:creationId xmlns:a16="http://schemas.microsoft.com/office/drawing/2014/main" id="{92283B64-6676-4934-AD10-558B97C20A3C}"/>
              </a:ext>
            </a:extLst>
          </p:cNvPr>
          <p:cNvSpPr txBox="1">
            <a:spLocks/>
          </p:cNvSpPr>
          <p:nvPr/>
        </p:nvSpPr>
        <p:spPr>
          <a:xfrm>
            <a:off x="457200" y="1874528"/>
            <a:ext cx="3962400" cy="3941763"/>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u="sng">
                <a:solidFill>
                  <a:srgbClr val="00416A"/>
                </a:solidFill>
                <a:latin typeface="Arial Narrow" panose="020B0606020202030204" pitchFamily="34" charset="0"/>
              </a:rPr>
              <a:t>Region</a:t>
            </a:r>
          </a:p>
          <a:p>
            <a:pPr>
              <a:spcBef>
                <a:spcPts val="1200"/>
              </a:spcBef>
            </a:pPr>
            <a:r>
              <a:rPr lang="en-US">
                <a:solidFill>
                  <a:srgbClr val="00416A"/>
                </a:solidFill>
                <a:latin typeface="Arial Narrow" panose="020B0606020202030204" pitchFamily="34" charset="0"/>
              </a:rPr>
              <a:t>Asphalt mix verification (254 Prefix Report)</a:t>
            </a:r>
          </a:p>
          <a:p>
            <a:pPr>
              <a:spcBef>
                <a:spcPts val="1200"/>
              </a:spcBef>
            </a:pPr>
            <a:r>
              <a:rPr lang="en-US">
                <a:solidFill>
                  <a:srgbClr val="00416A"/>
                </a:solidFill>
                <a:latin typeface="Arial Narrow" panose="020B0606020202030204" pitchFamily="34" charset="0"/>
              </a:rPr>
              <a:t>Asphalt mix field changes (259 Prefix Report)</a:t>
            </a:r>
          </a:p>
          <a:p>
            <a:pPr lvl="1">
              <a:spcBef>
                <a:spcPts val="1200"/>
              </a:spcBef>
              <a:buFont typeface="Wingdings" panose="05000000000000000000" pitchFamily="2" charset="2"/>
              <a:buChar char="§"/>
            </a:pPr>
            <a:r>
              <a:rPr lang="en-US">
                <a:solidFill>
                  <a:srgbClr val="A0284C"/>
                </a:solidFill>
                <a:latin typeface="Arial Narrow" panose="020B0606020202030204" pitchFamily="34" charset="0"/>
              </a:rPr>
              <a:t>JMF change</a:t>
            </a:r>
          </a:p>
          <a:p>
            <a:pPr>
              <a:spcBef>
                <a:spcPts val="1200"/>
              </a:spcBef>
            </a:pPr>
            <a:r>
              <a:rPr lang="en-US">
                <a:solidFill>
                  <a:srgbClr val="00416A"/>
                </a:solidFill>
                <a:latin typeface="Arial Narrow" panose="020B0606020202030204" pitchFamily="34" charset="0"/>
              </a:rPr>
              <a:t>Asphaltic pavement nuclear density (262 Prefix Report)</a:t>
            </a:r>
          </a:p>
          <a:p>
            <a:pPr lvl="1">
              <a:spcBef>
                <a:spcPts val="1200"/>
              </a:spcBef>
              <a:buFont typeface="Wingdings" panose="05000000000000000000" pitchFamily="2" charset="2"/>
              <a:buChar char="§"/>
            </a:pPr>
            <a:r>
              <a:rPr lang="en-US">
                <a:solidFill>
                  <a:srgbClr val="A0284C"/>
                </a:solidFill>
                <a:latin typeface="Arial Narrow" panose="020B0606020202030204" pitchFamily="34" charset="0"/>
              </a:rPr>
              <a:t>Region TSS staff performs QV or acceptance testing</a:t>
            </a:r>
          </a:p>
          <a:p>
            <a:endParaRPr lang="en-US">
              <a:solidFill>
                <a:srgbClr val="00416A"/>
              </a:solidFill>
            </a:endParaRPr>
          </a:p>
        </p:txBody>
      </p:sp>
      <p:sp>
        <p:nvSpPr>
          <p:cNvPr id="8" name="Content Placeholder 4">
            <a:extLst>
              <a:ext uri="{FF2B5EF4-FFF2-40B4-BE49-F238E27FC236}">
                <a16:creationId xmlns:a16="http://schemas.microsoft.com/office/drawing/2014/main" id="{F57C650B-F8D6-456E-BA6C-16AC9CB1A939}"/>
              </a:ext>
            </a:extLst>
          </p:cNvPr>
          <p:cNvSpPr txBox="1">
            <a:spLocks/>
          </p:cNvSpPr>
          <p:nvPr/>
        </p:nvSpPr>
        <p:spPr>
          <a:xfrm>
            <a:off x="4600575" y="1874528"/>
            <a:ext cx="4041775" cy="4170363"/>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u="sng">
                <a:solidFill>
                  <a:srgbClr val="00416A"/>
                </a:solidFill>
                <a:latin typeface="Arial Narrow" panose="020B0606020202030204" pitchFamily="34" charset="0"/>
              </a:rPr>
              <a:t>Bureau</a:t>
            </a:r>
          </a:p>
          <a:p>
            <a:pPr>
              <a:spcBef>
                <a:spcPts val="1200"/>
              </a:spcBef>
            </a:pPr>
            <a:r>
              <a:rPr lang="en-US">
                <a:solidFill>
                  <a:srgbClr val="00416A"/>
                </a:solidFill>
                <a:latin typeface="Arial Narrow" panose="020B0606020202030204" pitchFamily="34" charset="0"/>
              </a:rPr>
              <a:t>Asphalt Mix Design Approval (250 Prefix Report)</a:t>
            </a:r>
          </a:p>
          <a:p>
            <a:pPr>
              <a:spcBef>
                <a:spcPts val="1200"/>
              </a:spcBef>
            </a:pPr>
            <a:r>
              <a:rPr lang="en-US">
                <a:solidFill>
                  <a:srgbClr val="00416A"/>
                </a:solidFill>
                <a:latin typeface="Arial Narrow" panose="020B0606020202030204" pitchFamily="34" charset="0"/>
              </a:rPr>
              <a:t>Asphalt Mix Testing (257 Prefix Report)</a:t>
            </a:r>
          </a:p>
          <a:p>
            <a:pPr lvl="1">
              <a:spcBef>
                <a:spcPts val="1200"/>
              </a:spcBef>
              <a:buFont typeface="Wingdings" panose="05000000000000000000" pitchFamily="2" charset="2"/>
              <a:buChar char="§"/>
            </a:pPr>
            <a:r>
              <a:rPr lang="en-US">
                <a:solidFill>
                  <a:srgbClr val="A0284C"/>
                </a:solidFill>
                <a:latin typeface="Arial Narrow" panose="020B0606020202030204" pitchFamily="34" charset="0"/>
              </a:rPr>
              <a:t>1 </a:t>
            </a:r>
            <a:r>
              <a:rPr lang="en-US" err="1">
                <a:solidFill>
                  <a:srgbClr val="A0284C"/>
                </a:solidFill>
                <a:latin typeface="Arial Narrow" panose="020B0606020202030204" pitchFamily="34" charset="0"/>
              </a:rPr>
              <a:t>pt</a:t>
            </a:r>
            <a:r>
              <a:rPr lang="en-US">
                <a:solidFill>
                  <a:srgbClr val="A0284C"/>
                </a:solidFill>
                <a:latin typeface="Arial Narrow" panose="020B0606020202030204" pitchFamily="34" charset="0"/>
              </a:rPr>
              <a:t> verification to validate older mix design</a:t>
            </a:r>
          </a:p>
          <a:p>
            <a:endParaRPr lang="en-US">
              <a:solidFill>
                <a:srgbClr val="00416A"/>
              </a:solidFill>
            </a:endParaRPr>
          </a:p>
          <a:p>
            <a:endParaRPr lang="en-US">
              <a:solidFill>
                <a:srgbClr val="00416A"/>
              </a:solidFill>
            </a:endParaRPr>
          </a:p>
        </p:txBody>
      </p:sp>
    </p:spTree>
    <p:extLst>
      <p:ext uri="{BB962C8B-B14F-4D97-AF65-F5344CB8AC3E}">
        <p14:creationId xmlns:p14="http://schemas.microsoft.com/office/powerpoint/2010/main" val="666770986"/>
      </p:ext>
    </p:extLst>
  </p:cSld>
  <p:clrMapOvr>
    <a:masterClrMapping/>
  </p:clrMapOvr>
  <p:transition spd="slow">
    <p:fade/>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Highway Quality Management System (HQMS)</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126</a:t>
            </a:fld>
            <a:endParaRPr lang="en-US"/>
          </a:p>
        </p:txBody>
      </p:sp>
      <p:pic>
        <p:nvPicPr>
          <p:cNvPr id="7" name="Content Placeholder 4">
            <a:extLst>
              <a:ext uri="{FF2B5EF4-FFF2-40B4-BE49-F238E27FC236}">
                <a16:creationId xmlns:a16="http://schemas.microsoft.com/office/drawing/2014/main" id="{8D3A5C17-23DA-47EC-85D1-8A82B0976968}"/>
              </a:ext>
            </a:extLst>
          </p:cNvPr>
          <p:cNvPicPr>
            <a:picLocks noGrp="1" noChangeAspect="1"/>
          </p:cNvPicPr>
          <p:nvPr>
            <p:ph idx="1"/>
          </p:nvPr>
        </p:nvPicPr>
        <p:blipFill rotWithShape="1">
          <a:blip r:embed="rId3">
            <a:extLst>
              <a:ext uri="{BEBA8EAE-BF5A-486C-A8C5-ECC9F3942E4B}">
                <a14:imgProps xmlns:a14="http://schemas.microsoft.com/office/drawing/2010/main">
                  <a14:imgLayer r:embed="rId4">
                    <a14:imgEffect>
                      <a14:sharpenSoften amount="100000"/>
                    </a14:imgEffect>
                  </a14:imgLayer>
                </a14:imgProps>
              </a:ext>
              <a:ext uri="{28A0092B-C50C-407E-A947-70E740481C1C}">
                <a14:useLocalDpi xmlns:a14="http://schemas.microsoft.com/office/drawing/2010/main" val="0"/>
              </a:ext>
            </a:extLst>
          </a:blip>
          <a:stretch/>
        </p:blipFill>
        <p:spPr>
          <a:xfrm>
            <a:off x="1169034" y="1861734"/>
            <a:ext cx="6805931" cy="4808538"/>
          </a:xfrm>
          <a:prstGeom prst="rect">
            <a:avLst/>
          </a:prstGeom>
          <a:ln w="25400">
            <a:solidFill>
              <a:srgbClr val="00416A"/>
            </a:solidFill>
          </a:ln>
        </p:spPr>
      </p:pic>
    </p:spTree>
    <p:extLst>
      <p:ext uri="{BB962C8B-B14F-4D97-AF65-F5344CB8AC3E}">
        <p14:creationId xmlns:p14="http://schemas.microsoft.com/office/powerpoint/2010/main" val="2566490725"/>
      </p:ext>
    </p:extLst>
  </p:cSld>
  <p:clrMapOvr>
    <a:masterClrMapping/>
  </p:clrMapOvr>
  <p:transition spd="slow">
    <p:fade/>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Certification of Materials – DT1310</a:t>
            </a:r>
          </a:p>
        </p:txBody>
      </p:sp>
      <p:sp>
        <p:nvSpPr>
          <p:cNvPr id="3" name="Content Placeholder 2"/>
          <p:cNvSpPr>
            <a:spLocks noGrp="1"/>
          </p:cNvSpPr>
          <p:nvPr>
            <p:ph idx="1"/>
          </p:nvPr>
        </p:nvSpPr>
        <p:spPr/>
        <p:txBody>
          <a:bodyPr/>
          <a:lstStyle/>
          <a:p>
            <a:r>
              <a:rPr lang="en-US" sz="3500"/>
              <a:t>Material test with non-conforming property</a:t>
            </a:r>
          </a:p>
          <a:p>
            <a:r>
              <a:rPr lang="en-US" sz="3500"/>
              <a:t>Material documentation not conforming</a:t>
            </a:r>
          </a:p>
          <a:p>
            <a:r>
              <a:rPr lang="en-US" sz="3500"/>
              <a:t>Contractor non-performance of QMP specification</a:t>
            </a:r>
          </a:p>
          <a:p>
            <a:r>
              <a:rPr lang="en-US" sz="3500"/>
              <a:t>QV non-performance of QMP specification</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127</a:t>
            </a:fld>
            <a:endParaRPr lang="en-US"/>
          </a:p>
        </p:txBody>
      </p:sp>
    </p:spTree>
    <p:extLst>
      <p:ext uri="{BB962C8B-B14F-4D97-AF65-F5344CB8AC3E}">
        <p14:creationId xmlns:p14="http://schemas.microsoft.com/office/powerpoint/2010/main" val="1581688730"/>
      </p:ext>
    </p:extLst>
  </p:cSld>
  <p:clrMapOvr>
    <a:masterClrMapping/>
  </p:clrMapOvr>
  <p:transition spd="slow">
    <p:fade/>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Waiving Density Test - SS 460.3.3.3</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128</a:t>
            </a:fld>
            <a:endParaRPr lang="en-US"/>
          </a:p>
        </p:txBody>
      </p:sp>
      <p:sp>
        <p:nvSpPr>
          <p:cNvPr id="9" name="Content Placeholder 1">
            <a:extLst>
              <a:ext uri="{FF2B5EF4-FFF2-40B4-BE49-F238E27FC236}">
                <a16:creationId xmlns:a16="http://schemas.microsoft.com/office/drawing/2014/main" id="{A5D5C16A-ED48-417A-87F0-AA8DD8C277A9}"/>
              </a:ext>
            </a:extLst>
          </p:cNvPr>
          <p:cNvSpPr txBox="1">
            <a:spLocks/>
          </p:cNvSpPr>
          <p:nvPr/>
        </p:nvSpPr>
        <p:spPr>
          <a:xfrm>
            <a:off x="374650" y="1600200"/>
            <a:ext cx="4040188" cy="3941763"/>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9537" indent="0" algn="ctr">
              <a:buFont typeface="Arial" panose="020B0604020202020204" pitchFamily="34" charset="0"/>
              <a:buNone/>
            </a:pPr>
            <a:r>
              <a:rPr lang="en-US" b="1">
                <a:solidFill>
                  <a:srgbClr val="A0284C"/>
                </a:solidFill>
                <a:latin typeface="Arial Narrow" panose="020B0606020202030204" pitchFamily="34" charset="0"/>
              </a:rPr>
              <a:t>DT1310 Entry</a:t>
            </a:r>
            <a:endParaRPr lang="en-US">
              <a:solidFill>
                <a:srgbClr val="A0284C"/>
              </a:solidFill>
              <a:latin typeface="Arial Narrow" panose="020B0606020202030204" pitchFamily="34" charset="0"/>
            </a:endParaRPr>
          </a:p>
        </p:txBody>
      </p:sp>
      <p:sp>
        <p:nvSpPr>
          <p:cNvPr id="10" name="Content Placeholder 4">
            <a:extLst>
              <a:ext uri="{FF2B5EF4-FFF2-40B4-BE49-F238E27FC236}">
                <a16:creationId xmlns:a16="http://schemas.microsoft.com/office/drawing/2014/main" id="{10EBF0C4-281A-4B67-81C4-ACB7566E6810}"/>
              </a:ext>
            </a:extLst>
          </p:cNvPr>
          <p:cNvSpPr txBox="1">
            <a:spLocks/>
          </p:cNvSpPr>
          <p:nvPr/>
        </p:nvSpPr>
        <p:spPr>
          <a:xfrm>
            <a:off x="4343400" y="1600200"/>
            <a:ext cx="4041775" cy="3941763"/>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9537" indent="0" algn="ctr">
              <a:buFont typeface="Arial" panose="020B0604020202020204" pitchFamily="34" charset="0"/>
              <a:buNone/>
            </a:pPr>
            <a:r>
              <a:rPr lang="en-US" b="1">
                <a:solidFill>
                  <a:srgbClr val="A0284C"/>
                </a:solidFill>
                <a:latin typeface="Arial Narrow" panose="020B0606020202030204" pitchFamily="34" charset="0"/>
              </a:rPr>
              <a:t>155 Testing Summary</a:t>
            </a:r>
          </a:p>
        </p:txBody>
      </p:sp>
      <p:pic>
        <p:nvPicPr>
          <p:cNvPr id="11" name="Picture 10">
            <a:extLst>
              <a:ext uri="{FF2B5EF4-FFF2-40B4-BE49-F238E27FC236}">
                <a16:creationId xmlns:a16="http://schemas.microsoft.com/office/drawing/2014/main" id="{1BA2FEA7-EDF9-445E-9740-29E370EBA4B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105400" y="2438400"/>
            <a:ext cx="2743199" cy="2713960"/>
          </a:xfrm>
          <a:prstGeom prst="rect">
            <a:avLst/>
          </a:prstGeom>
        </p:spPr>
      </p:pic>
      <p:pic>
        <p:nvPicPr>
          <p:cNvPr id="12" name="Picture 11">
            <a:extLst>
              <a:ext uri="{FF2B5EF4-FFF2-40B4-BE49-F238E27FC236}">
                <a16:creationId xmlns:a16="http://schemas.microsoft.com/office/drawing/2014/main" id="{6D0E9A8F-163D-402A-8BAE-F7881EA0DDE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289050" y="2438400"/>
            <a:ext cx="2376488" cy="2729909"/>
          </a:xfrm>
          <a:prstGeom prst="rect">
            <a:avLst/>
          </a:prstGeom>
        </p:spPr>
      </p:pic>
    </p:spTree>
    <p:extLst>
      <p:ext uri="{BB962C8B-B14F-4D97-AF65-F5344CB8AC3E}">
        <p14:creationId xmlns:p14="http://schemas.microsoft.com/office/powerpoint/2010/main" val="1155321532"/>
      </p:ext>
    </p:extLst>
  </p:cSld>
  <p:clrMapOvr>
    <a:masterClrMapping/>
  </p:clrMapOvr>
  <p:transition spd="slow">
    <p:fade/>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D3F1D5-77EF-46D7-8007-521525A437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400" y="1295400"/>
            <a:ext cx="3886200" cy="3886200"/>
          </a:xfrm>
          <a:prstGeom prst="rect">
            <a:avLst/>
          </a:prstGeom>
        </p:spPr>
      </p:pic>
    </p:spTree>
    <p:extLst>
      <p:ext uri="{BB962C8B-B14F-4D97-AF65-F5344CB8AC3E}">
        <p14:creationId xmlns:p14="http://schemas.microsoft.com/office/powerpoint/2010/main" val="3529067875"/>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Basic Paving Equipment</a:t>
            </a:r>
          </a:p>
        </p:txBody>
      </p:sp>
      <p:sp>
        <p:nvSpPr>
          <p:cNvPr id="3" name="Content Placeholder 2"/>
          <p:cNvSpPr>
            <a:spLocks noGrp="1"/>
          </p:cNvSpPr>
          <p:nvPr>
            <p:ph idx="1"/>
          </p:nvPr>
        </p:nvSpPr>
        <p:spPr>
          <a:xfrm>
            <a:off x="0" y="1867216"/>
            <a:ext cx="4449673" cy="4351338"/>
          </a:xfrm>
        </p:spPr>
        <p:txBody>
          <a:bodyPr/>
          <a:lstStyle/>
          <a:p>
            <a:r>
              <a:rPr lang="en-US" sz="3500"/>
              <a:t>Varies in size</a:t>
            </a:r>
          </a:p>
          <a:p>
            <a:r>
              <a:rPr lang="en-US" sz="3500"/>
              <a:t>Static, Vibratory or Oscillating</a:t>
            </a:r>
          </a:p>
          <a:p>
            <a:r>
              <a:rPr lang="en-US" sz="3500"/>
              <a:t>Vibratory:</a:t>
            </a:r>
          </a:p>
          <a:p>
            <a:pPr lvl="1"/>
            <a:r>
              <a:rPr lang="en-US" sz="3100"/>
              <a:t>1,600 – 3,600 Vibrations per minute (10-12 impacts per foot)</a:t>
            </a:r>
          </a:p>
          <a:p>
            <a:pPr lvl="1"/>
            <a:r>
              <a:rPr lang="en-US" sz="3100"/>
              <a:t>Proper amplitude setting for lift thickness (0.01 – 0.04 Inches)</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13</a:t>
            </a:fld>
            <a:endParaRPr lang="en-US"/>
          </a:p>
        </p:txBody>
      </p:sp>
      <p:pic>
        <p:nvPicPr>
          <p:cNvPr id="5" name="Picture 4">
            <a:extLst>
              <a:ext uri="{FF2B5EF4-FFF2-40B4-BE49-F238E27FC236}">
                <a16:creationId xmlns:a16="http://schemas.microsoft.com/office/drawing/2014/main" id="{679DE186-71E7-485F-BE0B-C186A9C22468}"/>
              </a:ext>
            </a:extLst>
          </p:cNvPr>
          <p:cNvPicPr>
            <a:picLocks noChangeAspect="1"/>
          </p:cNvPicPr>
          <p:nvPr/>
        </p:nvPicPr>
        <p:blipFill>
          <a:blip r:embed="rId3"/>
          <a:stretch>
            <a:fillRect/>
          </a:stretch>
        </p:blipFill>
        <p:spPr>
          <a:xfrm>
            <a:off x="4449673" y="2273802"/>
            <a:ext cx="4694327" cy="3072650"/>
          </a:xfrm>
          <a:prstGeom prst="rect">
            <a:avLst/>
          </a:prstGeom>
          <a:ln>
            <a:solidFill>
              <a:srgbClr val="00416A"/>
            </a:solidFill>
          </a:ln>
        </p:spPr>
      </p:pic>
      <p:sp>
        <p:nvSpPr>
          <p:cNvPr id="7" name="TextBox 6">
            <a:extLst>
              <a:ext uri="{FF2B5EF4-FFF2-40B4-BE49-F238E27FC236}">
                <a16:creationId xmlns:a16="http://schemas.microsoft.com/office/drawing/2014/main" id="{15EFDA1C-B73E-4908-B60D-AA14C86E9F3E}"/>
              </a:ext>
            </a:extLst>
          </p:cNvPr>
          <p:cNvSpPr txBox="1"/>
          <p:nvPr/>
        </p:nvSpPr>
        <p:spPr>
          <a:xfrm>
            <a:off x="5388095" y="1750582"/>
            <a:ext cx="3065949" cy="523220"/>
          </a:xfrm>
          <a:prstGeom prst="rect">
            <a:avLst/>
          </a:prstGeom>
          <a:noFill/>
        </p:spPr>
        <p:txBody>
          <a:bodyPr wrap="square" rtlCol="0">
            <a:spAutoFit/>
          </a:bodyPr>
          <a:lstStyle/>
          <a:p>
            <a:r>
              <a:rPr lang="en-US" sz="2800" b="1">
                <a:solidFill>
                  <a:srgbClr val="A0284C"/>
                </a:solidFill>
              </a:rPr>
              <a:t>Steel Wheel Roller</a:t>
            </a:r>
          </a:p>
        </p:txBody>
      </p:sp>
    </p:spTree>
    <p:extLst>
      <p:ext uri="{BB962C8B-B14F-4D97-AF65-F5344CB8AC3E}">
        <p14:creationId xmlns:p14="http://schemas.microsoft.com/office/powerpoint/2010/main" val="3062825661"/>
      </p:ext>
    </p:extLst>
  </p:cSld>
  <p:clrMapOvr>
    <a:masterClrMapping/>
  </p:clrMapOvr>
  <p:transition spd="slow">
    <p:fade/>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66218"/>
            <a:ext cx="9144000" cy="1325563"/>
          </a:xfrm>
        </p:spPr>
        <p:txBody>
          <a:bodyPr/>
          <a:lstStyle/>
          <a:p>
            <a:r>
              <a:rPr lang="en-US"/>
              <a:t>Unique Project Items</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130</a:t>
            </a:fld>
            <a:endParaRPr lang="en-US"/>
          </a:p>
        </p:txBody>
      </p:sp>
    </p:spTree>
    <p:extLst>
      <p:ext uri="{BB962C8B-B14F-4D97-AF65-F5344CB8AC3E}">
        <p14:creationId xmlns:p14="http://schemas.microsoft.com/office/powerpoint/2010/main" val="1208813930"/>
      </p:ext>
    </p:extLst>
  </p:cSld>
  <p:clrMapOvr>
    <a:masterClrMapping/>
  </p:clrMapOvr>
  <p:transition spd="slow">
    <p:fade/>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Unique Project Items</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131</a:t>
            </a:fld>
            <a:endParaRPr lang="en-US"/>
          </a:p>
        </p:txBody>
      </p:sp>
      <p:pic>
        <p:nvPicPr>
          <p:cNvPr id="7" name="Picture 6">
            <a:extLst>
              <a:ext uri="{FF2B5EF4-FFF2-40B4-BE49-F238E27FC236}">
                <a16:creationId xmlns:a16="http://schemas.microsoft.com/office/drawing/2014/main" id="{0A296A20-46CE-4F82-AD49-9638CB7575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3548" y="1982880"/>
            <a:ext cx="2504930" cy="1967681"/>
          </a:xfrm>
          <a:prstGeom prst="rect">
            <a:avLst/>
          </a:prstGeom>
          <a:ln w="28575">
            <a:solidFill>
              <a:srgbClr val="00416A"/>
            </a:solidFill>
          </a:ln>
        </p:spPr>
      </p:pic>
      <p:pic>
        <p:nvPicPr>
          <p:cNvPr id="8" name="Picture 7">
            <a:extLst>
              <a:ext uri="{FF2B5EF4-FFF2-40B4-BE49-F238E27FC236}">
                <a16:creationId xmlns:a16="http://schemas.microsoft.com/office/drawing/2014/main" id="{D50D5A16-06F2-4C2D-9065-F1EEEEC0FD2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411452" y="1981199"/>
            <a:ext cx="2546519" cy="1947270"/>
          </a:xfrm>
          <a:prstGeom prst="rect">
            <a:avLst/>
          </a:prstGeom>
          <a:ln w="28575">
            <a:solidFill>
              <a:srgbClr val="00416A"/>
            </a:solidFill>
          </a:ln>
        </p:spPr>
      </p:pic>
      <p:pic>
        <p:nvPicPr>
          <p:cNvPr id="9" name="Picture 8">
            <a:extLst>
              <a:ext uri="{FF2B5EF4-FFF2-40B4-BE49-F238E27FC236}">
                <a16:creationId xmlns:a16="http://schemas.microsoft.com/office/drawing/2014/main" id="{52EECDE2-CD66-41AF-9951-9DEFFC3FAA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16672" y="4857302"/>
            <a:ext cx="2555415" cy="1916561"/>
          </a:xfrm>
          <a:prstGeom prst="rect">
            <a:avLst/>
          </a:prstGeom>
          <a:ln w="28575">
            <a:solidFill>
              <a:srgbClr val="00416A"/>
            </a:solidFill>
          </a:ln>
        </p:spPr>
      </p:pic>
      <p:pic>
        <p:nvPicPr>
          <p:cNvPr id="10" name="Picture 9">
            <a:extLst>
              <a:ext uri="{FF2B5EF4-FFF2-40B4-BE49-F238E27FC236}">
                <a16:creationId xmlns:a16="http://schemas.microsoft.com/office/drawing/2014/main" id="{BA49979A-69CC-4F67-BB7C-9659295CD2B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58092" y="1981200"/>
            <a:ext cx="2596361" cy="1947270"/>
          </a:xfrm>
          <a:prstGeom prst="rect">
            <a:avLst/>
          </a:prstGeom>
          <a:ln w="28575">
            <a:solidFill>
              <a:srgbClr val="00416A"/>
            </a:solidFill>
          </a:ln>
        </p:spPr>
      </p:pic>
      <p:pic>
        <p:nvPicPr>
          <p:cNvPr id="11" name="Content Placeholder 4">
            <a:extLst>
              <a:ext uri="{FF2B5EF4-FFF2-40B4-BE49-F238E27FC236}">
                <a16:creationId xmlns:a16="http://schemas.microsoft.com/office/drawing/2014/main" id="{F9A324E7-1497-4689-B980-C6A032E0C33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693901" y="4858007"/>
            <a:ext cx="3277636" cy="1539756"/>
          </a:xfrm>
          <a:prstGeom prst="rect">
            <a:avLst/>
          </a:prstGeom>
          <a:ln w="28575">
            <a:solidFill>
              <a:srgbClr val="00416A"/>
            </a:solidFill>
          </a:ln>
        </p:spPr>
      </p:pic>
      <p:sp>
        <p:nvSpPr>
          <p:cNvPr id="12" name="TextBox 11">
            <a:extLst>
              <a:ext uri="{FF2B5EF4-FFF2-40B4-BE49-F238E27FC236}">
                <a16:creationId xmlns:a16="http://schemas.microsoft.com/office/drawing/2014/main" id="{2364B861-CC1E-4676-93CB-60F593C440CB}"/>
              </a:ext>
            </a:extLst>
          </p:cNvPr>
          <p:cNvSpPr txBox="1"/>
          <p:nvPr/>
        </p:nvSpPr>
        <p:spPr>
          <a:xfrm>
            <a:off x="0" y="1457979"/>
            <a:ext cx="3290725" cy="523220"/>
          </a:xfrm>
          <a:prstGeom prst="rect">
            <a:avLst/>
          </a:prstGeom>
          <a:noFill/>
        </p:spPr>
        <p:txBody>
          <a:bodyPr wrap="square" rtlCol="0">
            <a:spAutoFit/>
          </a:bodyPr>
          <a:lstStyle/>
          <a:p>
            <a:pPr algn="ctr"/>
            <a:r>
              <a:rPr lang="en-US" sz="2800" b="1">
                <a:solidFill>
                  <a:srgbClr val="A0284C"/>
                </a:solidFill>
              </a:rPr>
              <a:t>PWL</a:t>
            </a:r>
          </a:p>
        </p:txBody>
      </p:sp>
      <p:sp>
        <p:nvSpPr>
          <p:cNvPr id="13" name="TextBox 12">
            <a:extLst>
              <a:ext uri="{FF2B5EF4-FFF2-40B4-BE49-F238E27FC236}">
                <a16:creationId xmlns:a16="http://schemas.microsoft.com/office/drawing/2014/main" id="{104E8909-FC3F-4A23-8E1A-3FC09F8C97CB}"/>
              </a:ext>
            </a:extLst>
          </p:cNvPr>
          <p:cNvSpPr txBox="1"/>
          <p:nvPr/>
        </p:nvSpPr>
        <p:spPr>
          <a:xfrm>
            <a:off x="5957971" y="1498637"/>
            <a:ext cx="3290725" cy="523220"/>
          </a:xfrm>
          <a:prstGeom prst="rect">
            <a:avLst/>
          </a:prstGeom>
          <a:noFill/>
        </p:spPr>
        <p:txBody>
          <a:bodyPr wrap="square" rtlCol="0">
            <a:spAutoFit/>
          </a:bodyPr>
          <a:lstStyle/>
          <a:p>
            <a:pPr algn="ctr"/>
            <a:r>
              <a:rPr lang="en-US" sz="2800" b="1">
                <a:solidFill>
                  <a:srgbClr val="A0284C"/>
                </a:solidFill>
              </a:rPr>
              <a:t>Performance Testing</a:t>
            </a:r>
          </a:p>
        </p:txBody>
      </p:sp>
      <p:sp>
        <p:nvSpPr>
          <p:cNvPr id="14" name="TextBox 13">
            <a:extLst>
              <a:ext uri="{FF2B5EF4-FFF2-40B4-BE49-F238E27FC236}">
                <a16:creationId xmlns:a16="http://schemas.microsoft.com/office/drawing/2014/main" id="{7347AA8C-05C9-4441-8CB8-996EC9103206}"/>
              </a:ext>
            </a:extLst>
          </p:cNvPr>
          <p:cNvSpPr txBox="1"/>
          <p:nvPr/>
        </p:nvSpPr>
        <p:spPr>
          <a:xfrm>
            <a:off x="4193618" y="4357096"/>
            <a:ext cx="4123993" cy="523220"/>
          </a:xfrm>
          <a:prstGeom prst="rect">
            <a:avLst/>
          </a:prstGeom>
          <a:noFill/>
        </p:spPr>
        <p:txBody>
          <a:bodyPr wrap="square" rtlCol="0">
            <a:spAutoFit/>
          </a:bodyPr>
          <a:lstStyle/>
          <a:p>
            <a:pPr algn="ctr"/>
            <a:r>
              <a:rPr lang="en-US" sz="2800" b="1">
                <a:solidFill>
                  <a:srgbClr val="A0284C"/>
                </a:solidFill>
              </a:rPr>
              <a:t>Longitudinal Joint Density</a:t>
            </a:r>
          </a:p>
        </p:txBody>
      </p:sp>
      <p:sp>
        <p:nvSpPr>
          <p:cNvPr id="15" name="TextBox 14">
            <a:extLst>
              <a:ext uri="{FF2B5EF4-FFF2-40B4-BE49-F238E27FC236}">
                <a16:creationId xmlns:a16="http://schemas.microsoft.com/office/drawing/2014/main" id="{EE603BCA-ED57-4470-9D30-E218CCE60845}"/>
              </a:ext>
            </a:extLst>
          </p:cNvPr>
          <p:cNvSpPr txBox="1"/>
          <p:nvPr/>
        </p:nvSpPr>
        <p:spPr>
          <a:xfrm>
            <a:off x="687357" y="4355035"/>
            <a:ext cx="3290725" cy="523220"/>
          </a:xfrm>
          <a:prstGeom prst="rect">
            <a:avLst/>
          </a:prstGeom>
          <a:noFill/>
        </p:spPr>
        <p:txBody>
          <a:bodyPr wrap="square" rtlCol="0">
            <a:spAutoFit/>
          </a:bodyPr>
          <a:lstStyle/>
          <a:p>
            <a:pPr algn="ctr"/>
            <a:r>
              <a:rPr lang="en-US" sz="2800" b="1">
                <a:solidFill>
                  <a:srgbClr val="A0284C"/>
                </a:solidFill>
              </a:rPr>
              <a:t>CIR</a:t>
            </a:r>
          </a:p>
        </p:txBody>
      </p:sp>
      <p:sp>
        <p:nvSpPr>
          <p:cNvPr id="16" name="TextBox 15">
            <a:extLst>
              <a:ext uri="{FF2B5EF4-FFF2-40B4-BE49-F238E27FC236}">
                <a16:creationId xmlns:a16="http://schemas.microsoft.com/office/drawing/2014/main" id="{9E24123F-0103-4AF3-9624-F8482241CE0D}"/>
              </a:ext>
            </a:extLst>
          </p:cNvPr>
          <p:cNvSpPr txBox="1"/>
          <p:nvPr/>
        </p:nvSpPr>
        <p:spPr>
          <a:xfrm>
            <a:off x="3079037" y="1510357"/>
            <a:ext cx="3290725" cy="523220"/>
          </a:xfrm>
          <a:prstGeom prst="rect">
            <a:avLst/>
          </a:prstGeom>
          <a:noFill/>
        </p:spPr>
        <p:txBody>
          <a:bodyPr wrap="square" rtlCol="0">
            <a:spAutoFit/>
          </a:bodyPr>
          <a:lstStyle/>
          <a:p>
            <a:pPr algn="ctr"/>
            <a:r>
              <a:rPr lang="en-US" sz="2800" b="1">
                <a:solidFill>
                  <a:srgbClr val="A0284C"/>
                </a:solidFill>
              </a:rPr>
              <a:t>SMA</a:t>
            </a:r>
          </a:p>
        </p:txBody>
      </p:sp>
    </p:spTree>
    <p:extLst>
      <p:ext uri="{BB962C8B-B14F-4D97-AF65-F5344CB8AC3E}">
        <p14:creationId xmlns:p14="http://schemas.microsoft.com/office/powerpoint/2010/main" val="3499780738"/>
      </p:ext>
    </p:extLst>
  </p:cSld>
  <p:clrMapOvr>
    <a:masterClrMapping/>
  </p:clrMapOvr>
  <p:transition spd="slow">
    <p:fade/>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5432"/>
            <a:ext cx="9144000" cy="1325563"/>
          </a:xfrm>
        </p:spPr>
        <p:txBody>
          <a:bodyPr/>
          <a:lstStyle/>
          <a:p>
            <a:r>
              <a:rPr lang="en-US"/>
              <a:t>“NEW” Methods</a:t>
            </a:r>
          </a:p>
        </p:txBody>
      </p:sp>
      <p:sp>
        <p:nvSpPr>
          <p:cNvPr id="3" name="Content Placeholder 2"/>
          <p:cNvSpPr>
            <a:spLocks noGrp="1"/>
          </p:cNvSpPr>
          <p:nvPr>
            <p:ph idx="1"/>
          </p:nvPr>
        </p:nvSpPr>
        <p:spPr>
          <a:xfrm>
            <a:off x="509674" y="1138843"/>
            <a:ext cx="8124652" cy="4351338"/>
          </a:xfrm>
        </p:spPr>
        <p:txBody>
          <a:bodyPr/>
          <a:lstStyle/>
          <a:p>
            <a:r>
              <a:rPr lang="en-US" sz="3200"/>
              <a:t>Percent Within Limits (PWL) </a:t>
            </a:r>
          </a:p>
          <a:p>
            <a:pPr lvl="1"/>
            <a:r>
              <a:rPr lang="en-US" sz="2800"/>
              <a:t>Assure more consistent mixture production and density</a:t>
            </a:r>
          </a:p>
          <a:p>
            <a:r>
              <a:rPr lang="en-US" sz="3200"/>
              <a:t>Stone Matrix Asphalt (SMA ) </a:t>
            </a:r>
          </a:p>
          <a:p>
            <a:pPr lvl="1"/>
            <a:r>
              <a:rPr lang="en-US" sz="2800"/>
              <a:t>Improved rutting and cracking performance on important routes especially backbone</a:t>
            </a:r>
          </a:p>
          <a:p>
            <a:r>
              <a:rPr lang="en-US" sz="3200"/>
              <a:t>Performance Testing</a:t>
            </a:r>
          </a:p>
          <a:p>
            <a:pPr lvl="1"/>
            <a:r>
              <a:rPr lang="en-US" sz="2800"/>
              <a:t>Physical tests to characterize HMA mix properties</a:t>
            </a:r>
          </a:p>
          <a:p>
            <a:r>
              <a:rPr lang="en-US" sz="3200"/>
              <a:t>Cold In Place Recycling (CIR) </a:t>
            </a:r>
          </a:p>
          <a:p>
            <a:pPr lvl="1"/>
            <a:r>
              <a:rPr lang="en-US" sz="2800"/>
              <a:t>Utilize existing pavement as base but remove all cracking</a:t>
            </a:r>
          </a:p>
          <a:p>
            <a:r>
              <a:rPr lang="en-US" sz="3200"/>
              <a:t>Longitudinal Joint Density (LJD) </a:t>
            </a:r>
          </a:p>
          <a:p>
            <a:pPr lvl="1"/>
            <a:r>
              <a:rPr lang="en-US" sz="2800"/>
              <a:t>Assure density at centerline joint to improve pavement performance</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132</a:t>
            </a:fld>
            <a:endParaRPr lang="en-US"/>
          </a:p>
        </p:txBody>
      </p:sp>
    </p:spTree>
    <p:extLst>
      <p:ext uri="{BB962C8B-B14F-4D97-AF65-F5344CB8AC3E}">
        <p14:creationId xmlns:p14="http://schemas.microsoft.com/office/powerpoint/2010/main" val="3489098014"/>
      </p:ext>
    </p:extLst>
  </p:cSld>
  <p:clrMapOvr>
    <a:masterClrMapping/>
  </p:clrMapOvr>
  <p:transition spd="slow">
    <p:fade/>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66218"/>
            <a:ext cx="9144000" cy="1325563"/>
          </a:xfrm>
        </p:spPr>
        <p:txBody>
          <a:bodyPr/>
          <a:lstStyle/>
          <a:p>
            <a:r>
              <a:rPr lang="en-US"/>
              <a:t>HMA Pavement </a:t>
            </a:r>
            <a:br>
              <a:rPr lang="en-US"/>
            </a:br>
            <a:r>
              <a:rPr lang="en-US"/>
              <a:t>Percent within Limits (PWL)</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133</a:t>
            </a:fld>
            <a:endParaRPr lang="en-US"/>
          </a:p>
        </p:txBody>
      </p:sp>
    </p:spTree>
    <p:extLst>
      <p:ext uri="{BB962C8B-B14F-4D97-AF65-F5344CB8AC3E}">
        <p14:creationId xmlns:p14="http://schemas.microsoft.com/office/powerpoint/2010/main" val="1086506981"/>
      </p:ext>
    </p:extLst>
  </p:cSld>
  <p:clrMapOvr>
    <a:masterClrMapping/>
  </p:clrMapOvr>
  <p:transition spd="slow">
    <p:fade/>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PWL Training</a:t>
            </a:r>
            <a:br>
              <a:rPr lang="en-US"/>
            </a:br>
            <a:r>
              <a:rPr lang="en-US"/>
              <a:t>Available thru LearnCenter</a:t>
            </a:r>
          </a:p>
        </p:txBody>
      </p:sp>
      <p:sp>
        <p:nvSpPr>
          <p:cNvPr id="3" name="Content Placeholder 2"/>
          <p:cNvSpPr>
            <a:spLocks noGrp="1"/>
          </p:cNvSpPr>
          <p:nvPr>
            <p:ph idx="1"/>
          </p:nvPr>
        </p:nvSpPr>
        <p:spPr/>
        <p:txBody>
          <a:bodyPr/>
          <a:lstStyle/>
          <a:p>
            <a:r>
              <a:rPr lang="en-US" sz="3500"/>
              <a:t>All project staff </a:t>
            </a:r>
            <a:r>
              <a:rPr lang="en-US" sz="3500" b="1" u="sng"/>
              <a:t>must</a:t>
            </a:r>
            <a:r>
              <a:rPr lang="en-US" sz="3500"/>
              <a:t> take PWL training</a:t>
            </a:r>
          </a:p>
          <a:p>
            <a:endParaRPr lang="en-US" sz="3500"/>
          </a:p>
          <a:p>
            <a:r>
              <a:rPr lang="en-US" sz="3500"/>
              <a:t>Training is online</a:t>
            </a:r>
          </a:p>
          <a:p>
            <a:endParaRPr lang="en-US" sz="3500"/>
          </a:p>
          <a:p>
            <a:r>
              <a:rPr lang="en-US" sz="3500"/>
              <a:t>Available April 1th </a:t>
            </a:r>
          </a:p>
          <a:p>
            <a:endParaRPr lang="en-US" sz="3500"/>
          </a:p>
          <a:p>
            <a:r>
              <a:rPr lang="en-US" sz="3500"/>
              <a:t>Contact PWL Region Reps. with questions</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134</a:t>
            </a:fld>
            <a:endParaRPr lang="en-US"/>
          </a:p>
        </p:txBody>
      </p:sp>
    </p:spTree>
    <p:extLst>
      <p:ext uri="{BB962C8B-B14F-4D97-AF65-F5344CB8AC3E}">
        <p14:creationId xmlns:p14="http://schemas.microsoft.com/office/powerpoint/2010/main" val="2862733683"/>
      </p:ext>
    </p:extLst>
  </p:cSld>
  <p:clrMapOvr>
    <a:masterClrMapping/>
  </p:clrMapOvr>
  <p:transition spd="slow">
    <p:fade/>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2" y="558272"/>
            <a:ext cx="9144000" cy="1270528"/>
          </a:xfrm>
        </p:spPr>
        <p:txBody>
          <a:bodyPr/>
          <a:lstStyle/>
          <a:p>
            <a:r>
              <a:rPr lang="en-US"/>
              <a:t>2019 PWL Construction</a:t>
            </a:r>
          </a:p>
        </p:txBody>
      </p:sp>
      <p:sp>
        <p:nvSpPr>
          <p:cNvPr id="3" name="Text Placeholder 2"/>
          <p:cNvSpPr>
            <a:spLocks noGrp="1"/>
          </p:cNvSpPr>
          <p:nvPr>
            <p:ph type="body" idx="1"/>
          </p:nvPr>
        </p:nvSpPr>
        <p:spPr>
          <a:xfrm>
            <a:off x="628650" y="1600200"/>
            <a:ext cx="7886700" cy="457200"/>
          </a:xfrm>
        </p:spPr>
        <p:txBody>
          <a:bodyPr/>
          <a:lstStyle/>
          <a:p>
            <a:r>
              <a:rPr lang="en-US" sz="3900"/>
              <a:t>No longer in Pilot Stage</a:t>
            </a:r>
          </a:p>
        </p:txBody>
      </p:sp>
      <p:sp>
        <p:nvSpPr>
          <p:cNvPr id="4" name="Content Placeholder 3"/>
          <p:cNvSpPr>
            <a:spLocks noGrp="1"/>
          </p:cNvSpPr>
          <p:nvPr>
            <p:ph idx="13"/>
          </p:nvPr>
        </p:nvSpPr>
        <p:spPr>
          <a:xfrm>
            <a:off x="623888" y="2222962"/>
            <a:ext cx="7886700" cy="3825453"/>
          </a:xfrm>
        </p:spPr>
        <p:txBody>
          <a:bodyPr/>
          <a:lstStyle/>
          <a:p>
            <a:r>
              <a:rPr lang="en-US" sz="3500">
                <a:solidFill>
                  <a:srgbClr val="00416A"/>
                </a:solidFill>
              </a:rPr>
              <a:t>All “contracts” that qualify should be PWL</a:t>
            </a:r>
          </a:p>
          <a:p>
            <a:pPr lvl="1"/>
            <a:r>
              <a:rPr lang="en-US" sz="3100"/>
              <a:t>See FDM Chapter 19-21 for guidance</a:t>
            </a:r>
          </a:p>
          <a:p>
            <a:pPr lvl="1"/>
            <a:r>
              <a:rPr lang="en-US" sz="3100"/>
              <a:t>Contact your region PWL rep. with questions</a:t>
            </a:r>
          </a:p>
          <a:p>
            <a:pPr lvl="2"/>
            <a:r>
              <a:rPr lang="en-US" sz="2700">
                <a:solidFill>
                  <a:srgbClr val="00416A"/>
                </a:solidFill>
              </a:rPr>
              <a:t>SWR - Travis Mikshowsky, Scott Syron, Tim McCarthy </a:t>
            </a:r>
          </a:p>
          <a:p>
            <a:pPr lvl="2"/>
            <a:r>
              <a:rPr lang="en-US" sz="2700">
                <a:solidFill>
                  <a:srgbClr val="00416A"/>
                </a:solidFill>
              </a:rPr>
              <a:t>SER - Justin Kutschenreuter, Jim Boggs</a:t>
            </a:r>
          </a:p>
          <a:p>
            <a:pPr lvl="2"/>
            <a:r>
              <a:rPr lang="en-US" sz="2700">
                <a:solidFill>
                  <a:srgbClr val="00416A"/>
                </a:solidFill>
              </a:rPr>
              <a:t>NER - Leslie Ashauer, Brian Jandrin</a:t>
            </a:r>
          </a:p>
          <a:p>
            <a:pPr lvl="2"/>
            <a:r>
              <a:rPr lang="en-US" sz="2700">
                <a:solidFill>
                  <a:srgbClr val="00416A"/>
                </a:solidFill>
              </a:rPr>
              <a:t>NCR - John Brophy, Jeff Michalski, Tom Nelson</a:t>
            </a:r>
          </a:p>
          <a:p>
            <a:pPr lvl="2"/>
            <a:r>
              <a:rPr lang="en-US" sz="2700">
                <a:solidFill>
                  <a:srgbClr val="00416A"/>
                </a:solidFill>
              </a:rPr>
              <a:t>NWR - Amber Bever, Devin Harings</a:t>
            </a:r>
          </a:p>
        </p:txBody>
      </p:sp>
      <p:sp>
        <p:nvSpPr>
          <p:cNvPr id="5" name="Slide Number Placeholder 4">
            <a:extLst>
              <a:ext uri="{FF2B5EF4-FFF2-40B4-BE49-F238E27FC236}">
                <a16:creationId xmlns:a16="http://schemas.microsoft.com/office/drawing/2014/main" id="{7F92CDB3-D6BD-4321-8DC5-2FB165F4EEDA}"/>
              </a:ext>
            </a:extLst>
          </p:cNvPr>
          <p:cNvSpPr>
            <a:spLocks noGrp="1"/>
          </p:cNvSpPr>
          <p:nvPr>
            <p:ph type="sldNum" sz="quarter" idx="14"/>
          </p:nvPr>
        </p:nvSpPr>
        <p:spPr/>
        <p:txBody>
          <a:bodyPr/>
          <a:lstStyle/>
          <a:p>
            <a:fld id="{F9C967B8-68F1-49D5-A9F8-375F2491F3E5}" type="slidenum">
              <a:rPr lang="en-US" smtClean="0"/>
              <a:pPr/>
              <a:t>135</a:t>
            </a:fld>
            <a:endParaRPr lang="en-US"/>
          </a:p>
        </p:txBody>
      </p:sp>
    </p:spTree>
    <p:extLst>
      <p:ext uri="{BB962C8B-B14F-4D97-AF65-F5344CB8AC3E}">
        <p14:creationId xmlns:p14="http://schemas.microsoft.com/office/powerpoint/2010/main" val="2996545705"/>
      </p:ext>
    </p:extLst>
  </p:cSld>
  <p:clrMapOvr>
    <a:masterClrMapping/>
  </p:clrMapOvr>
  <p:transition spd="slow">
    <p:fade/>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2" y="558272"/>
            <a:ext cx="9144000" cy="1270528"/>
          </a:xfrm>
        </p:spPr>
        <p:txBody>
          <a:bodyPr/>
          <a:lstStyle/>
          <a:p>
            <a:r>
              <a:rPr lang="en-US"/>
              <a:t>2019 PWL Construction</a:t>
            </a:r>
          </a:p>
        </p:txBody>
      </p:sp>
      <p:sp>
        <p:nvSpPr>
          <p:cNvPr id="4" name="Content Placeholder 3"/>
          <p:cNvSpPr>
            <a:spLocks noGrp="1"/>
          </p:cNvSpPr>
          <p:nvPr>
            <p:ph idx="13"/>
          </p:nvPr>
        </p:nvSpPr>
        <p:spPr>
          <a:xfrm>
            <a:off x="623888" y="2222962"/>
            <a:ext cx="7886700" cy="3825453"/>
          </a:xfrm>
        </p:spPr>
        <p:txBody>
          <a:bodyPr/>
          <a:lstStyle/>
          <a:p>
            <a:r>
              <a:rPr lang="en-US" sz="3500">
                <a:solidFill>
                  <a:srgbClr val="00416A"/>
                </a:solidFill>
              </a:rPr>
              <a:t>New SPV articles effective with the Dec. 2018, January, Feb, March, April 2019 lettings</a:t>
            </a:r>
          </a:p>
          <a:p>
            <a:pPr lvl="1"/>
            <a:r>
              <a:rPr lang="en-US" sz="3100"/>
              <a:t>Available thru Proposal Management Section</a:t>
            </a:r>
          </a:p>
          <a:p>
            <a:r>
              <a:rPr lang="en-US" sz="3500">
                <a:solidFill>
                  <a:srgbClr val="00416A"/>
                </a:solidFill>
              </a:rPr>
              <a:t>SPV moved to STSP as of Dec. 1, 2018</a:t>
            </a:r>
          </a:p>
          <a:p>
            <a:pPr lvl="1"/>
            <a:r>
              <a:rPr lang="en-US" sz="3100"/>
              <a:t>Same content as SPV’s</a:t>
            </a:r>
          </a:p>
          <a:p>
            <a:pPr lvl="1"/>
            <a:r>
              <a:rPr lang="en-US" sz="3100"/>
              <a:t>The new STSP articles will be effective beginning with the February 1, 2019 PS&amp;E submittals (May, June, and July 2019 lettings)</a:t>
            </a:r>
          </a:p>
        </p:txBody>
      </p:sp>
      <p:sp>
        <p:nvSpPr>
          <p:cNvPr id="5" name="Slide Number Placeholder 4">
            <a:extLst>
              <a:ext uri="{FF2B5EF4-FFF2-40B4-BE49-F238E27FC236}">
                <a16:creationId xmlns:a16="http://schemas.microsoft.com/office/drawing/2014/main" id="{7F92CDB3-D6BD-4321-8DC5-2FB165F4EEDA}"/>
              </a:ext>
            </a:extLst>
          </p:cNvPr>
          <p:cNvSpPr>
            <a:spLocks noGrp="1"/>
          </p:cNvSpPr>
          <p:nvPr>
            <p:ph type="sldNum" sz="quarter" idx="14"/>
          </p:nvPr>
        </p:nvSpPr>
        <p:spPr/>
        <p:txBody>
          <a:bodyPr/>
          <a:lstStyle/>
          <a:p>
            <a:fld id="{F9C967B8-68F1-49D5-A9F8-375F2491F3E5}" type="slidenum">
              <a:rPr lang="en-US" smtClean="0"/>
              <a:pPr/>
              <a:t>136</a:t>
            </a:fld>
            <a:endParaRPr lang="en-US"/>
          </a:p>
        </p:txBody>
      </p:sp>
    </p:spTree>
    <p:extLst>
      <p:ext uri="{BB962C8B-B14F-4D97-AF65-F5344CB8AC3E}">
        <p14:creationId xmlns:p14="http://schemas.microsoft.com/office/powerpoint/2010/main" val="3862012545"/>
      </p:ext>
    </p:extLst>
  </p:cSld>
  <p:clrMapOvr>
    <a:masterClrMapping/>
  </p:clrMapOvr>
  <p:transition spd="slow">
    <p:fade/>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0297"/>
            <a:ext cx="9144000" cy="1325563"/>
          </a:xfrm>
        </p:spPr>
        <p:txBody>
          <a:bodyPr/>
          <a:lstStyle/>
          <a:p>
            <a:r>
              <a:rPr lang="en-US"/>
              <a:t>TENTATIVE PWL 2019</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137</a:t>
            </a:fld>
            <a:endParaRPr lang="en-US"/>
          </a:p>
        </p:txBody>
      </p:sp>
      <p:graphicFrame>
        <p:nvGraphicFramePr>
          <p:cNvPr id="7" name="Table 6">
            <a:extLst>
              <a:ext uri="{FF2B5EF4-FFF2-40B4-BE49-F238E27FC236}">
                <a16:creationId xmlns:a16="http://schemas.microsoft.com/office/drawing/2014/main" id="{10295865-C8F8-4F84-8666-12DE3EB423EB}"/>
              </a:ext>
            </a:extLst>
          </p:cNvPr>
          <p:cNvGraphicFramePr>
            <a:graphicFrameLocks noGrp="1"/>
          </p:cNvGraphicFramePr>
          <p:nvPr>
            <p:extLst>
              <p:ext uri="{D42A27DB-BD31-4B8C-83A1-F6EECF244321}">
                <p14:modId xmlns:p14="http://schemas.microsoft.com/office/powerpoint/2010/main" val="1370383003"/>
              </p:ext>
            </p:extLst>
          </p:nvPr>
        </p:nvGraphicFramePr>
        <p:xfrm>
          <a:off x="0" y="1324346"/>
          <a:ext cx="4444298" cy="4367231"/>
        </p:xfrm>
        <a:graphic>
          <a:graphicData uri="http://schemas.openxmlformats.org/drawingml/2006/table">
            <a:tbl>
              <a:tblPr>
                <a:tableStyleId>{5C22544A-7EE6-4342-B048-85BDC9FD1C3A}</a:tableStyleId>
              </a:tblPr>
              <a:tblGrid>
                <a:gridCol w="627321">
                  <a:extLst>
                    <a:ext uri="{9D8B030D-6E8A-4147-A177-3AD203B41FA5}">
                      <a16:colId xmlns:a16="http://schemas.microsoft.com/office/drawing/2014/main" val="1631810257"/>
                    </a:ext>
                  </a:extLst>
                </a:gridCol>
                <a:gridCol w="1360967">
                  <a:extLst>
                    <a:ext uri="{9D8B030D-6E8A-4147-A177-3AD203B41FA5}">
                      <a16:colId xmlns:a16="http://schemas.microsoft.com/office/drawing/2014/main" val="1519024286"/>
                    </a:ext>
                  </a:extLst>
                </a:gridCol>
                <a:gridCol w="1456661">
                  <a:extLst>
                    <a:ext uri="{9D8B030D-6E8A-4147-A177-3AD203B41FA5}">
                      <a16:colId xmlns:a16="http://schemas.microsoft.com/office/drawing/2014/main" val="2792829233"/>
                    </a:ext>
                  </a:extLst>
                </a:gridCol>
                <a:gridCol w="999349">
                  <a:extLst>
                    <a:ext uri="{9D8B030D-6E8A-4147-A177-3AD203B41FA5}">
                      <a16:colId xmlns:a16="http://schemas.microsoft.com/office/drawing/2014/main" val="4182762777"/>
                    </a:ext>
                  </a:extLst>
                </a:gridCol>
              </a:tblGrid>
              <a:tr h="332590">
                <a:tc>
                  <a:txBody>
                    <a:bodyPr/>
                    <a:lstStyle/>
                    <a:p>
                      <a:pPr algn="l" fontAlgn="b"/>
                      <a:r>
                        <a:rPr lang="en-US" sz="2000" b="1" u="sng" strike="noStrike">
                          <a:effectLst/>
                        </a:rPr>
                        <a:t>Reg</a:t>
                      </a:r>
                      <a:endParaRPr lang="en-US" sz="2000" b="1" i="0" u="sng" strike="noStrike">
                        <a:solidFill>
                          <a:srgbClr val="000000"/>
                        </a:solidFill>
                        <a:effectLst/>
                        <a:latin typeface="Calibri" panose="020F0502020204030204" pitchFamily="34" charset="0"/>
                      </a:endParaRPr>
                    </a:p>
                  </a:txBody>
                  <a:tcPr marL="5557" marR="5557" marT="5557" marB="0" anchor="b"/>
                </a:tc>
                <a:tc>
                  <a:txBody>
                    <a:bodyPr/>
                    <a:lstStyle/>
                    <a:p>
                      <a:pPr algn="l" fontAlgn="b"/>
                      <a:r>
                        <a:rPr lang="en-US" sz="2000" b="1" i="0" u="sng" strike="noStrike">
                          <a:solidFill>
                            <a:srgbClr val="000000"/>
                          </a:solidFill>
                          <a:effectLst/>
                          <a:latin typeface="Calibri" panose="020F0502020204030204" pitchFamily="34" charset="0"/>
                        </a:rPr>
                        <a:t>Project ID</a:t>
                      </a:r>
                    </a:p>
                  </a:txBody>
                  <a:tcPr marL="5557" marR="5557" marT="5557" marB="0" anchor="b"/>
                </a:tc>
                <a:tc>
                  <a:txBody>
                    <a:bodyPr/>
                    <a:lstStyle/>
                    <a:p>
                      <a:pPr algn="l" fontAlgn="b"/>
                      <a:r>
                        <a:rPr lang="en-US" sz="2000" b="1" u="sng" strike="noStrike">
                          <a:effectLst/>
                        </a:rPr>
                        <a:t>County</a:t>
                      </a:r>
                      <a:endParaRPr lang="en-US" sz="2000" b="1" i="0" u="sng" strike="noStrike">
                        <a:solidFill>
                          <a:srgbClr val="000000"/>
                        </a:solidFill>
                        <a:effectLst/>
                        <a:latin typeface="Calibri" panose="020F0502020204030204" pitchFamily="34" charset="0"/>
                      </a:endParaRPr>
                    </a:p>
                  </a:txBody>
                  <a:tcPr marL="5557" marR="5557" marT="5557" marB="0" anchor="b"/>
                </a:tc>
                <a:tc>
                  <a:txBody>
                    <a:bodyPr/>
                    <a:lstStyle/>
                    <a:p>
                      <a:pPr algn="l" fontAlgn="b"/>
                      <a:r>
                        <a:rPr lang="en-US" sz="2000" b="1" u="sng" strike="noStrike">
                          <a:effectLst/>
                        </a:rPr>
                        <a:t>Route</a:t>
                      </a:r>
                      <a:endParaRPr lang="en-US" sz="2000" b="1" i="0" u="sng" strike="noStrike">
                        <a:solidFill>
                          <a:srgbClr val="000000"/>
                        </a:solidFill>
                        <a:effectLst/>
                        <a:latin typeface="Calibri" panose="020F0502020204030204" pitchFamily="34" charset="0"/>
                      </a:endParaRPr>
                    </a:p>
                  </a:txBody>
                  <a:tcPr marL="5557" marR="5557" marT="5557" marB="0" anchor="b"/>
                </a:tc>
                <a:extLst>
                  <a:ext uri="{0D108BD9-81ED-4DB2-BD59-A6C34878D82A}">
                    <a16:rowId xmlns:a16="http://schemas.microsoft.com/office/drawing/2014/main" val="3645919788"/>
                  </a:ext>
                </a:extLst>
              </a:tr>
              <a:tr h="233050">
                <a:tc>
                  <a:txBody>
                    <a:bodyPr/>
                    <a:lstStyle/>
                    <a:p>
                      <a:pPr algn="l" fontAlgn="ctr"/>
                      <a:r>
                        <a:rPr lang="en-US" sz="2000" u="none" strike="noStrike">
                          <a:effectLst/>
                        </a:rPr>
                        <a:t>NC</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6580-02-70</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Waupaca</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STH 156</a:t>
                      </a:r>
                      <a:endParaRPr lang="en-US" sz="2000" b="0" i="0" u="none" strike="noStrike">
                        <a:solidFill>
                          <a:srgbClr val="000000"/>
                        </a:solidFill>
                        <a:effectLst/>
                        <a:latin typeface="Calibri" panose="020F0502020204030204" pitchFamily="34" charset="0"/>
                      </a:endParaRPr>
                    </a:p>
                  </a:txBody>
                  <a:tcPr marL="5557" marR="5557" marT="5557" marB="0" anchor="ctr"/>
                </a:tc>
                <a:extLst>
                  <a:ext uri="{0D108BD9-81ED-4DB2-BD59-A6C34878D82A}">
                    <a16:rowId xmlns:a16="http://schemas.microsoft.com/office/drawing/2014/main" val="2097252927"/>
                  </a:ext>
                </a:extLst>
              </a:tr>
              <a:tr h="233050">
                <a:tc>
                  <a:txBody>
                    <a:bodyPr/>
                    <a:lstStyle/>
                    <a:p>
                      <a:pPr algn="l" fontAlgn="ctr"/>
                      <a:r>
                        <a:rPr lang="en-US" sz="2000" u="none" strike="noStrike">
                          <a:effectLst/>
                        </a:rPr>
                        <a:t>NC</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6524-03-70</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Shawano</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STH 055</a:t>
                      </a:r>
                      <a:endParaRPr lang="en-US" sz="2000" b="0" i="0" u="none" strike="noStrike">
                        <a:solidFill>
                          <a:srgbClr val="000000"/>
                        </a:solidFill>
                        <a:effectLst/>
                        <a:latin typeface="Calibri" panose="020F0502020204030204" pitchFamily="34" charset="0"/>
                      </a:endParaRPr>
                    </a:p>
                  </a:txBody>
                  <a:tcPr marL="5557" marR="5557" marT="5557" marB="0" anchor="ctr"/>
                </a:tc>
                <a:extLst>
                  <a:ext uri="{0D108BD9-81ED-4DB2-BD59-A6C34878D82A}">
                    <a16:rowId xmlns:a16="http://schemas.microsoft.com/office/drawing/2014/main" val="1661379507"/>
                  </a:ext>
                </a:extLst>
              </a:tr>
              <a:tr h="233050">
                <a:tc>
                  <a:txBody>
                    <a:bodyPr/>
                    <a:lstStyle/>
                    <a:p>
                      <a:pPr algn="l" fontAlgn="ctr"/>
                      <a:r>
                        <a:rPr lang="en-US" sz="2000" u="none" strike="noStrike">
                          <a:effectLst/>
                        </a:rPr>
                        <a:t>NC</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9215-01-73</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Lincoln</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STH 086</a:t>
                      </a:r>
                      <a:endParaRPr lang="en-US" sz="2000" b="0" i="0" u="none" strike="noStrike">
                        <a:solidFill>
                          <a:srgbClr val="000000"/>
                        </a:solidFill>
                        <a:effectLst/>
                        <a:latin typeface="Calibri" panose="020F0502020204030204" pitchFamily="34" charset="0"/>
                      </a:endParaRPr>
                    </a:p>
                  </a:txBody>
                  <a:tcPr marL="5557" marR="5557" marT="5557" marB="0" anchor="ctr"/>
                </a:tc>
                <a:extLst>
                  <a:ext uri="{0D108BD9-81ED-4DB2-BD59-A6C34878D82A}">
                    <a16:rowId xmlns:a16="http://schemas.microsoft.com/office/drawing/2014/main" val="3953639963"/>
                  </a:ext>
                </a:extLst>
              </a:tr>
              <a:tr h="233050">
                <a:tc>
                  <a:txBody>
                    <a:bodyPr/>
                    <a:lstStyle/>
                    <a:p>
                      <a:pPr algn="l" fontAlgn="ctr"/>
                      <a:r>
                        <a:rPr lang="en-US" sz="2000" u="none" strike="noStrike">
                          <a:effectLst/>
                        </a:rPr>
                        <a:t>NE</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4100-21-71</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Manitowoc</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USH 151</a:t>
                      </a:r>
                      <a:endParaRPr lang="en-US" sz="2000" b="0" i="0" u="none" strike="noStrike">
                        <a:solidFill>
                          <a:srgbClr val="000000"/>
                        </a:solidFill>
                        <a:effectLst/>
                        <a:latin typeface="Calibri" panose="020F0502020204030204" pitchFamily="34" charset="0"/>
                      </a:endParaRPr>
                    </a:p>
                  </a:txBody>
                  <a:tcPr marL="5557" marR="5557" marT="5557" marB="0" anchor="ctr"/>
                </a:tc>
                <a:extLst>
                  <a:ext uri="{0D108BD9-81ED-4DB2-BD59-A6C34878D82A}">
                    <a16:rowId xmlns:a16="http://schemas.microsoft.com/office/drawing/2014/main" val="3184838843"/>
                  </a:ext>
                </a:extLst>
              </a:tr>
              <a:tr h="233050">
                <a:tc>
                  <a:txBody>
                    <a:bodyPr/>
                    <a:lstStyle/>
                    <a:p>
                      <a:pPr algn="l" fontAlgn="ctr"/>
                      <a:r>
                        <a:rPr lang="en-US" sz="2000" u="none" strike="noStrike">
                          <a:effectLst/>
                        </a:rPr>
                        <a:t>NE</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4140-19-71</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Door</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STH 042</a:t>
                      </a:r>
                      <a:endParaRPr lang="en-US" sz="2000" b="0" i="0" u="none" strike="noStrike">
                        <a:solidFill>
                          <a:srgbClr val="000000"/>
                        </a:solidFill>
                        <a:effectLst/>
                        <a:latin typeface="Calibri" panose="020F0502020204030204" pitchFamily="34" charset="0"/>
                      </a:endParaRPr>
                    </a:p>
                  </a:txBody>
                  <a:tcPr marL="5557" marR="5557" marT="5557" marB="0" anchor="ctr"/>
                </a:tc>
                <a:extLst>
                  <a:ext uri="{0D108BD9-81ED-4DB2-BD59-A6C34878D82A}">
                    <a16:rowId xmlns:a16="http://schemas.microsoft.com/office/drawing/2014/main" val="693612244"/>
                  </a:ext>
                </a:extLst>
              </a:tr>
              <a:tr h="233050">
                <a:tc>
                  <a:txBody>
                    <a:bodyPr/>
                    <a:lstStyle/>
                    <a:p>
                      <a:pPr algn="l" fontAlgn="ctr"/>
                      <a:r>
                        <a:rPr lang="en-US" sz="2000" u="none" strike="noStrike">
                          <a:effectLst/>
                        </a:rPr>
                        <a:t>NE</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9150-29-60</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Oconto</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STH 032</a:t>
                      </a:r>
                      <a:endParaRPr lang="en-US" sz="2000" b="0" i="0" u="none" strike="noStrike">
                        <a:solidFill>
                          <a:srgbClr val="000000"/>
                        </a:solidFill>
                        <a:effectLst/>
                        <a:latin typeface="Calibri" panose="020F0502020204030204" pitchFamily="34" charset="0"/>
                      </a:endParaRPr>
                    </a:p>
                  </a:txBody>
                  <a:tcPr marL="5557" marR="5557" marT="5557" marB="0" anchor="ctr"/>
                </a:tc>
                <a:extLst>
                  <a:ext uri="{0D108BD9-81ED-4DB2-BD59-A6C34878D82A}">
                    <a16:rowId xmlns:a16="http://schemas.microsoft.com/office/drawing/2014/main" val="1991550602"/>
                  </a:ext>
                </a:extLst>
              </a:tr>
              <a:tr h="233050">
                <a:tc>
                  <a:txBody>
                    <a:bodyPr/>
                    <a:lstStyle/>
                    <a:p>
                      <a:pPr algn="l" fontAlgn="ctr"/>
                      <a:r>
                        <a:rPr lang="en-US" sz="2000" u="none" strike="noStrike">
                          <a:effectLst/>
                        </a:rPr>
                        <a:t>NE</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9170-17-60</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Oconto</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STH 032</a:t>
                      </a:r>
                      <a:endParaRPr lang="en-US" sz="2000" b="0" i="0" u="none" strike="noStrike">
                        <a:solidFill>
                          <a:srgbClr val="000000"/>
                        </a:solidFill>
                        <a:effectLst/>
                        <a:latin typeface="Calibri" panose="020F0502020204030204" pitchFamily="34" charset="0"/>
                      </a:endParaRPr>
                    </a:p>
                  </a:txBody>
                  <a:tcPr marL="5557" marR="5557" marT="5557" marB="0" anchor="ctr"/>
                </a:tc>
                <a:extLst>
                  <a:ext uri="{0D108BD9-81ED-4DB2-BD59-A6C34878D82A}">
                    <a16:rowId xmlns:a16="http://schemas.microsoft.com/office/drawing/2014/main" val="1077609046"/>
                  </a:ext>
                </a:extLst>
              </a:tr>
              <a:tr h="233050">
                <a:tc>
                  <a:txBody>
                    <a:bodyPr/>
                    <a:lstStyle/>
                    <a:p>
                      <a:pPr algn="l" fontAlgn="ctr"/>
                      <a:r>
                        <a:rPr lang="en-US" sz="2000" u="none" strike="noStrike">
                          <a:effectLst/>
                        </a:rPr>
                        <a:t>NE</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1430-18-72</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Fond Du Lac</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STH 023</a:t>
                      </a:r>
                      <a:endParaRPr lang="en-US" sz="2000" b="0" i="0" u="none" strike="noStrike">
                        <a:solidFill>
                          <a:srgbClr val="000000"/>
                        </a:solidFill>
                        <a:effectLst/>
                        <a:latin typeface="Calibri" panose="020F0502020204030204" pitchFamily="34" charset="0"/>
                      </a:endParaRPr>
                    </a:p>
                  </a:txBody>
                  <a:tcPr marL="5557" marR="5557" marT="5557" marB="0" anchor="ctr"/>
                </a:tc>
                <a:extLst>
                  <a:ext uri="{0D108BD9-81ED-4DB2-BD59-A6C34878D82A}">
                    <a16:rowId xmlns:a16="http://schemas.microsoft.com/office/drawing/2014/main" val="556629365"/>
                  </a:ext>
                </a:extLst>
              </a:tr>
              <a:tr h="233050">
                <a:tc>
                  <a:txBody>
                    <a:bodyPr/>
                    <a:lstStyle/>
                    <a:p>
                      <a:pPr algn="l" fontAlgn="ctr"/>
                      <a:r>
                        <a:rPr lang="en-US" sz="2000" u="none" strike="noStrike">
                          <a:effectLst/>
                        </a:rPr>
                        <a:t>NE</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1430-18-73</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Fond Du Lac</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STH 023</a:t>
                      </a:r>
                      <a:endParaRPr lang="en-US" sz="2000" b="0" i="0" u="none" strike="noStrike">
                        <a:solidFill>
                          <a:srgbClr val="000000"/>
                        </a:solidFill>
                        <a:effectLst/>
                        <a:latin typeface="Calibri" panose="020F0502020204030204" pitchFamily="34" charset="0"/>
                      </a:endParaRPr>
                    </a:p>
                  </a:txBody>
                  <a:tcPr marL="5557" marR="5557" marT="5557" marB="0" anchor="ctr"/>
                </a:tc>
                <a:extLst>
                  <a:ext uri="{0D108BD9-81ED-4DB2-BD59-A6C34878D82A}">
                    <a16:rowId xmlns:a16="http://schemas.microsoft.com/office/drawing/2014/main" val="218412191"/>
                  </a:ext>
                </a:extLst>
              </a:tr>
              <a:tr h="233050">
                <a:tc>
                  <a:txBody>
                    <a:bodyPr/>
                    <a:lstStyle/>
                    <a:p>
                      <a:pPr algn="l" fontAlgn="ctr"/>
                      <a:r>
                        <a:rPr lang="en-US" sz="2000" u="none" strike="noStrike">
                          <a:effectLst/>
                        </a:rPr>
                        <a:t>NE</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4430-10-71</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Door</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STH 042</a:t>
                      </a:r>
                    </a:p>
                  </a:txBody>
                  <a:tcPr marL="5557" marR="5557" marT="5557" marB="0" anchor="ctr"/>
                </a:tc>
                <a:extLst>
                  <a:ext uri="{0D108BD9-81ED-4DB2-BD59-A6C34878D82A}">
                    <a16:rowId xmlns:a16="http://schemas.microsoft.com/office/drawing/2014/main" val="1835343572"/>
                  </a:ext>
                </a:extLst>
              </a:tr>
              <a:tr h="233050">
                <a:tc>
                  <a:txBody>
                    <a:bodyPr/>
                    <a:lstStyle/>
                    <a:p>
                      <a:pPr algn="l" fontAlgn="ctr"/>
                      <a:r>
                        <a:rPr lang="en-US" sz="2000" u="none" strike="noStrike">
                          <a:effectLst/>
                        </a:rPr>
                        <a:t>NE</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1500-73-60</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Calumet</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USH 010</a:t>
                      </a:r>
                      <a:endParaRPr lang="en-US" sz="2000" b="0" i="0" u="none" strike="noStrike">
                        <a:solidFill>
                          <a:srgbClr val="000000"/>
                        </a:solidFill>
                        <a:effectLst/>
                        <a:latin typeface="Calibri" panose="020F0502020204030204" pitchFamily="34" charset="0"/>
                      </a:endParaRPr>
                    </a:p>
                  </a:txBody>
                  <a:tcPr marL="5557" marR="5557" marT="5557" marB="0" anchor="ctr"/>
                </a:tc>
                <a:extLst>
                  <a:ext uri="{0D108BD9-81ED-4DB2-BD59-A6C34878D82A}">
                    <a16:rowId xmlns:a16="http://schemas.microsoft.com/office/drawing/2014/main" val="850990327"/>
                  </a:ext>
                </a:extLst>
              </a:tr>
              <a:tr h="233050">
                <a:tc>
                  <a:txBody>
                    <a:bodyPr/>
                    <a:lstStyle/>
                    <a:p>
                      <a:pPr algn="l" fontAlgn="ctr"/>
                      <a:r>
                        <a:rPr lang="en-US" sz="2000" u="none" strike="noStrike">
                          <a:effectLst/>
                        </a:rPr>
                        <a:t>NE</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4090-07-71</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Fond Du Lac</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STH 067</a:t>
                      </a:r>
                      <a:endParaRPr lang="en-US" sz="2000" b="0" i="0" u="none" strike="noStrike">
                        <a:solidFill>
                          <a:srgbClr val="000000"/>
                        </a:solidFill>
                        <a:effectLst/>
                        <a:latin typeface="Calibri" panose="020F0502020204030204" pitchFamily="34" charset="0"/>
                      </a:endParaRPr>
                    </a:p>
                  </a:txBody>
                  <a:tcPr marL="5557" marR="5557" marT="5557" marB="0" anchor="ctr"/>
                </a:tc>
                <a:extLst>
                  <a:ext uri="{0D108BD9-81ED-4DB2-BD59-A6C34878D82A}">
                    <a16:rowId xmlns:a16="http://schemas.microsoft.com/office/drawing/2014/main" val="1757771977"/>
                  </a:ext>
                </a:extLst>
              </a:tr>
              <a:tr h="233050">
                <a:tc>
                  <a:txBody>
                    <a:bodyPr/>
                    <a:lstStyle/>
                    <a:p>
                      <a:pPr algn="l" fontAlgn="ctr"/>
                      <a:r>
                        <a:rPr lang="en-US" sz="2000" u="none" strike="noStrike">
                          <a:effectLst/>
                        </a:rPr>
                        <a:t>NE</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4100-38-60</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Calumet</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USH 151</a:t>
                      </a:r>
                      <a:endParaRPr lang="en-US" sz="2000" b="0" i="0" u="none" strike="noStrike">
                        <a:solidFill>
                          <a:srgbClr val="000000"/>
                        </a:solidFill>
                        <a:effectLst/>
                        <a:latin typeface="Calibri" panose="020F0502020204030204" pitchFamily="34" charset="0"/>
                      </a:endParaRPr>
                    </a:p>
                  </a:txBody>
                  <a:tcPr marL="5557" marR="5557" marT="5557" marB="0" anchor="ctr"/>
                </a:tc>
                <a:extLst>
                  <a:ext uri="{0D108BD9-81ED-4DB2-BD59-A6C34878D82A}">
                    <a16:rowId xmlns:a16="http://schemas.microsoft.com/office/drawing/2014/main" val="922060236"/>
                  </a:ext>
                </a:extLst>
              </a:tr>
            </a:tbl>
          </a:graphicData>
        </a:graphic>
      </p:graphicFrame>
      <p:graphicFrame>
        <p:nvGraphicFramePr>
          <p:cNvPr id="8" name="Table 7">
            <a:extLst>
              <a:ext uri="{FF2B5EF4-FFF2-40B4-BE49-F238E27FC236}">
                <a16:creationId xmlns:a16="http://schemas.microsoft.com/office/drawing/2014/main" id="{3B507B26-4B17-4F98-9FED-0E9DEDD6628E}"/>
              </a:ext>
            </a:extLst>
          </p:cNvPr>
          <p:cNvGraphicFramePr>
            <a:graphicFrameLocks noGrp="1"/>
          </p:cNvGraphicFramePr>
          <p:nvPr>
            <p:extLst/>
          </p:nvPr>
        </p:nvGraphicFramePr>
        <p:xfrm>
          <a:off x="4699702" y="1324346"/>
          <a:ext cx="4444298" cy="4987945"/>
        </p:xfrm>
        <a:graphic>
          <a:graphicData uri="http://schemas.openxmlformats.org/drawingml/2006/table">
            <a:tbl>
              <a:tblPr>
                <a:tableStyleId>{5C22544A-7EE6-4342-B048-85BDC9FD1C3A}</a:tableStyleId>
              </a:tblPr>
              <a:tblGrid>
                <a:gridCol w="627210">
                  <a:extLst>
                    <a:ext uri="{9D8B030D-6E8A-4147-A177-3AD203B41FA5}">
                      <a16:colId xmlns:a16="http://schemas.microsoft.com/office/drawing/2014/main" val="1631810257"/>
                    </a:ext>
                  </a:extLst>
                </a:gridCol>
                <a:gridCol w="1434286">
                  <a:extLst>
                    <a:ext uri="{9D8B030D-6E8A-4147-A177-3AD203B41FA5}">
                      <a16:colId xmlns:a16="http://schemas.microsoft.com/office/drawing/2014/main" val="1519024286"/>
                    </a:ext>
                  </a:extLst>
                </a:gridCol>
                <a:gridCol w="1340811">
                  <a:extLst>
                    <a:ext uri="{9D8B030D-6E8A-4147-A177-3AD203B41FA5}">
                      <a16:colId xmlns:a16="http://schemas.microsoft.com/office/drawing/2014/main" val="2792829233"/>
                    </a:ext>
                  </a:extLst>
                </a:gridCol>
                <a:gridCol w="1041991">
                  <a:extLst>
                    <a:ext uri="{9D8B030D-6E8A-4147-A177-3AD203B41FA5}">
                      <a16:colId xmlns:a16="http://schemas.microsoft.com/office/drawing/2014/main" val="4182762777"/>
                    </a:ext>
                  </a:extLst>
                </a:gridCol>
              </a:tblGrid>
              <a:tr h="332590">
                <a:tc>
                  <a:txBody>
                    <a:bodyPr/>
                    <a:lstStyle/>
                    <a:p>
                      <a:pPr algn="l" fontAlgn="b"/>
                      <a:r>
                        <a:rPr lang="en-US" sz="2000" b="1" u="sng" strike="noStrike">
                          <a:effectLst/>
                        </a:rPr>
                        <a:t>Reg</a:t>
                      </a:r>
                      <a:endParaRPr lang="en-US" sz="2000" b="1" i="0" u="sng" strike="noStrike">
                        <a:solidFill>
                          <a:srgbClr val="000000"/>
                        </a:solidFill>
                        <a:effectLst/>
                        <a:latin typeface="Calibri" panose="020F0502020204030204" pitchFamily="34" charset="0"/>
                      </a:endParaRPr>
                    </a:p>
                  </a:txBody>
                  <a:tcPr marL="5557" marR="5557" marT="5557" marB="0" anchor="b"/>
                </a:tc>
                <a:tc>
                  <a:txBody>
                    <a:bodyPr/>
                    <a:lstStyle/>
                    <a:p>
                      <a:pPr algn="l" fontAlgn="b"/>
                      <a:r>
                        <a:rPr lang="en-US" sz="2000" b="1" i="0" u="sng" strike="noStrike">
                          <a:solidFill>
                            <a:srgbClr val="000000"/>
                          </a:solidFill>
                          <a:effectLst/>
                          <a:latin typeface="Calibri" panose="020F0502020204030204" pitchFamily="34" charset="0"/>
                        </a:rPr>
                        <a:t>Project ID</a:t>
                      </a:r>
                    </a:p>
                  </a:txBody>
                  <a:tcPr marL="5557" marR="5557" marT="5557" marB="0" anchor="b"/>
                </a:tc>
                <a:tc>
                  <a:txBody>
                    <a:bodyPr/>
                    <a:lstStyle/>
                    <a:p>
                      <a:pPr algn="l" fontAlgn="b"/>
                      <a:r>
                        <a:rPr lang="en-US" sz="2000" b="1" u="sng" strike="noStrike">
                          <a:effectLst/>
                        </a:rPr>
                        <a:t>County</a:t>
                      </a:r>
                      <a:endParaRPr lang="en-US" sz="2000" b="1" i="0" u="sng" strike="noStrike">
                        <a:solidFill>
                          <a:srgbClr val="000000"/>
                        </a:solidFill>
                        <a:effectLst/>
                        <a:latin typeface="Calibri" panose="020F0502020204030204" pitchFamily="34" charset="0"/>
                      </a:endParaRPr>
                    </a:p>
                  </a:txBody>
                  <a:tcPr marL="5557" marR="5557" marT="5557" marB="0" anchor="b"/>
                </a:tc>
                <a:tc>
                  <a:txBody>
                    <a:bodyPr/>
                    <a:lstStyle/>
                    <a:p>
                      <a:pPr algn="l" fontAlgn="b"/>
                      <a:r>
                        <a:rPr lang="en-US" sz="2000" b="1" u="sng" strike="noStrike">
                          <a:effectLst/>
                        </a:rPr>
                        <a:t>Route</a:t>
                      </a:r>
                      <a:endParaRPr lang="en-US" sz="2000" b="1" i="0" u="sng" strike="noStrike">
                        <a:solidFill>
                          <a:srgbClr val="000000"/>
                        </a:solidFill>
                        <a:effectLst/>
                        <a:latin typeface="Calibri" panose="020F0502020204030204" pitchFamily="34" charset="0"/>
                      </a:endParaRPr>
                    </a:p>
                  </a:txBody>
                  <a:tcPr marL="5557" marR="5557" marT="5557" marB="0" anchor="b"/>
                </a:tc>
                <a:extLst>
                  <a:ext uri="{0D108BD9-81ED-4DB2-BD59-A6C34878D82A}">
                    <a16:rowId xmlns:a16="http://schemas.microsoft.com/office/drawing/2014/main" val="3645919788"/>
                  </a:ext>
                </a:extLst>
              </a:tr>
              <a:tr h="233050">
                <a:tc>
                  <a:txBody>
                    <a:bodyPr/>
                    <a:lstStyle/>
                    <a:p>
                      <a:pPr algn="l" fontAlgn="ctr"/>
                      <a:r>
                        <a:rPr lang="en-US" sz="2000" u="none" strike="noStrike">
                          <a:effectLst/>
                        </a:rPr>
                        <a:t>NW</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8090-00-70</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Dunn</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STH 025</a:t>
                      </a:r>
                      <a:endParaRPr lang="en-US" sz="2000" b="0" i="0" u="none" strike="noStrike">
                        <a:solidFill>
                          <a:srgbClr val="000000"/>
                        </a:solidFill>
                        <a:effectLst/>
                        <a:latin typeface="Calibri" panose="020F0502020204030204" pitchFamily="34" charset="0"/>
                      </a:endParaRPr>
                    </a:p>
                  </a:txBody>
                  <a:tcPr marL="5557" marR="5557" marT="5557" marB="0" anchor="ctr"/>
                </a:tc>
                <a:extLst>
                  <a:ext uri="{0D108BD9-81ED-4DB2-BD59-A6C34878D82A}">
                    <a16:rowId xmlns:a16="http://schemas.microsoft.com/office/drawing/2014/main" val="4155830251"/>
                  </a:ext>
                </a:extLst>
              </a:tr>
              <a:tr h="233050">
                <a:tc>
                  <a:txBody>
                    <a:bodyPr/>
                    <a:lstStyle/>
                    <a:p>
                      <a:pPr algn="l" fontAlgn="ctr"/>
                      <a:r>
                        <a:rPr lang="en-US" sz="2000" u="none" strike="noStrike">
                          <a:effectLst/>
                        </a:rPr>
                        <a:t>NW</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7510-02-60</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Jackson</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STH 054</a:t>
                      </a:r>
                      <a:endParaRPr lang="en-US" sz="2000" b="0" i="0" u="none" strike="noStrike">
                        <a:solidFill>
                          <a:srgbClr val="000000"/>
                        </a:solidFill>
                        <a:effectLst/>
                        <a:latin typeface="Calibri" panose="020F0502020204030204" pitchFamily="34" charset="0"/>
                      </a:endParaRPr>
                    </a:p>
                  </a:txBody>
                  <a:tcPr marL="5557" marR="5557" marT="5557" marB="0" anchor="ctr"/>
                </a:tc>
                <a:extLst>
                  <a:ext uri="{0D108BD9-81ED-4DB2-BD59-A6C34878D82A}">
                    <a16:rowId xmlns:a16="http://schemas.microsoft.com/office/drawing/2014/main" val="2347272389"/>
                  </a:ext>
                </a:extLst>
              </a:tr>
              <a:tr h="233050">
                <a:tc>
                  <a:txBody>
                    <a:bodyPr/>
                    <a:lstStyle/>
                    <a:p>
                      <a:pPr algn="l" fontAlgn="ctr"/>
                      <a:r>
                        <a:rPr lang="en-US" sz="2000" u="none" strike="noStrike">
                          <a:effectLst/>
                        </a:rPr>
                        <a:t>NW</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7510-02-62</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Jackson</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STH 054</a:t>
                      </a:r>
                      <a:endParaRPr lang="en-US" sz="2000" b="0" i="0" u="none" strike="noStrike">
                        <a:solidFill>
                          <a:srgbClr val="000000"/>
                        </a:solidFill>
                        <a:effectLst/>
                        <a:latin typeface="Calibri" panose="020F0502020204030204" pitchFamily="34" charset="0"/>
                      </a:endParaRPr>
                    </a:p>
                  </a:txBody>
                  <a:tcPr marL="5557" marR="5557" marT="5557" marB="0" anchor="ctr"/>
                </a:tc>
                <a:extLst>
                  <a:ext uri="{0D108BD9-81ED-4DB2-BD59-A6C34878D82A}">
                    <a16:rowId xmlns:a16="http://schemas.microsoft.com/office/drawing/2014/main" val="3778316705"/>
                  </a:ext>
                </a:extLst>
              </a:tr>
              <a:tr h="233050">
                <a:tc>
                  <a:txBody>
                    <a:bodyPr/>
                    <a:lstStyle/>
                    <a:p>
                      <a:pPr algn="l" fontAlgn="ctr"/>
                      <a:r>
                        <a:rPr lang="en-US" sz="2000" u="none" strike="noStrike">
                          <a:effectLst/>
                        </a:rPr>
                        <a:t>NW</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7650-01-62</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Pierce</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STH 035</a:t>
                      </a:r>
                      <a:endParaRPr lang="en-US" sz="2000" b="0" i="0" u="none" strike="noStrike">
                        <a:solidFill>
                          <a:srgbClr val="000000"/>
                        </a:solidFill>
                        <a:effectLst/>
                        <a:latin typeface="Calibri" panose="020F0502020204030204" pitchFamily="34" charset="0"/>
                      </a:endParaRPr>
                    </a:p>
                  </a:txBody>
                  <a:tcPr marL="5557" marR="5557" marT="5557" marB="0" anchor="ctr"/>
                </a:tc>
                <a:extLst>
                  <a:ext uri="{0D108BD9-81ED-4DB2-BD59-A6C34878D82A}">
                    <a16:rowId xmlns:a16="http://schemas.microsoft.com/office/drawing/2014/main" val="3714103460"/>
                  </a:ext>
                </a:extLst>
              </a:tr>
              <a:tr h="233050">
                <a:tc>
                  <a:txBody>
                    <a:bodyPr/>
                    <a:lstStyle/>
                    <a:p>
                      <a:pPr algn="l" fontAlgn="ctr"/>
                      <a:r>
                        <a:rPr lang="en-US" sz="2000" u="none" strike="noStrike">
                          <a:effectLst/>
                        </a:rPr>
                        <a:t>SE</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2709-03-70</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Washington</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STH 164</a:t>
                      </a:r>
                      <a:endParaRPr lang="en-US" sz="2000" b="0" i="0" u="none" strike="noStrike">
                        <a:solidFill>
                          <a:srgbClr val="000000"/>
                        </a:solidFill>
                        <a:effectLst/>
                        <a:latin typeface="Calibri" panose="020F0502020204030204" pitchFamily="34" charset="0"/>
                      </a:endParaRPr>
                    </a:p>
                  </a:txBody>
                  <a:tcPr marL="5557" marR="5557" marT="5557" marB="0" anchor="ctr"/>
                </a:tc>
                <a:extLst>
                  <a:ext uri="{0D108BD9-81ED-4DB2-BD59-A6C34878D82A}">
                    <a16:rowId xmlns:a16="http://schemas.microsoft.com/office/drawing/2014/main" val="3029549323"/>
                  </a:ext>
                </a:extLst>
              </a:tr>
              <a:tr h="233050">
                <a:tc>
                  <a:txBody>
                    <a:bodyPr/>
                    <a:lstStyle/>
                    <a:p>
                      <a:pPr algn="l" fontAlgn="ctr"/>
                      <a:r>
                        <a:rPr lang="en-US" sz="2000" u="none" strike="noStrike">
                          <a:effectLst/>
                        </a:rPr>
                        <a:t>SE</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1100-36-70</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Waukesha</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USH 041</a:t>
                      </a:r>
                      <a:endParaRPr lang="en-US" sz="2000" b="0" i="0" u="none" strike="noStrike">
                        <a:solidFill>
                          <a:srgbClr val="000000"/>
                        </a:solidFill>
                        <a:effectLst/>
                        <a:latin typeface="Calibri" panose="020F0502020204030204" pitchFamily="34" charset="0"/>
                      </a:endParaRPr>
                    </a:p>
                  </a:txBody>
                  <a:tcPr marL="5557" marR="5557" marT="5557" marB="0" anchor="ctr"/>
                </a:tc>
                <a:extLst>
                  <a:ext uri="{0D108BD9-81ED-4DB2-BD59-A6C34878D82A}">
                    <a16:rowId xmlns:a16="http://schemas.microsoft.com/office/drawing/2014/main" val="3664932794"/>
                  </a:ext>
                </a:extLst>
              </a:tr>
              <a:tr h="233050">
                <a:tc>
                  <a:txBody>
                    <a:bodyPr/>
                    <a:lstStyle/>
                    <a:p>
                      <a:pPr algn="l" fontAlgn="ctr"/>
                      <a:r>
                        <a:rPr lang="en-US" sz="2000" b="0" i="0" u="none" strike="noStrike">
                          <a:solidFill>
                            <a:srgbClr val="000000"/>
                          </a:solidFill>
                          <a:effectLst/>
                          <a:latin typeface="Calibri" panose="020F0502020204030204" pitchFamily="34" charset="0"/>
                        </a:rPr>
                        <a:t>SE</a:t>
                      </a:r>
                    </a:p>
                  </a:txBody>
                  <a:tcPr marL="5557" marR="5557" marT="5557" marB="0" anchor="ctr"/>
                </a:tc>
                <a:tc>
                  <a:txBody>
                    <a:bodyPr/>
                    <a:lstStyle/>
                    <a:p>
                      <a:pPr algn="l" fontAlgn="ctr"/>
                      <a:r>
                        <a:rPr lang="en-US" sz="2000" u="none" strike="noStrike">
                          <a:effectLst/>
                        </a:rPr>
                        <a:t>1100-36-71</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Waukesha</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USH 041</a:t>
                      </a:r>
                      <a:endParaRPr lang="en-US" sz="2000" b="0" i="0" u="none" strike="noStrike">
                        <a:solidFill>
                          <a:srgbClr val="000000"/>
                        </a:solidFill>
                        <a:effectLst/>
                        <a:latin typeface="Calibri" panose="020F0502020204030204" pitchFamily="34" charset="0"/>
                      </a:endParaRPr>
                    </a:p>
                  </a:txBody>
                  <a:tcPr marL="5557" marR="5557" marT="5557" marB="0" anchor="ctr"/>
                </a:tc>
                <a:extLst>
                  <a:ext uri="{0D108BD9-81ED-4DB2-BD59-A6C34878D82A}">
                    <a16:rowId xmlns:a16="http://schemas.microsoft.com/office/drawing/2014/main" val="1683458981"/>
                  </a:ext>
                </a:extLst>
              </a:tr>
              <a:tr h="233050">
                <a:tc>
                  <a:txBody>
                    <a:bodyPr/>
                    <a:lstStyle/>
                    <a:p>
                      <a:pPr algn="l" fontAlgn="ctr"/>
                      <a:r>
                        <a:rPr lang="en-US" sz="2000" u="none" strike="noStrike">
                          <a:effectLst/>
                        </a:rPr>
                        <a:t>SW</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b"/>
                      <a:r>
                        <a:rPr lang="en-US" sz="2000" u="none" strike="noStrike">
                          <a:effectLst/>
                        </a:rPr>
                        <a:t>1071-02-71</a:t>
                      </a:r>
                      <a:endParaRPr lang="en-US" sz="2000" b="0" i="0" u="none" strike="noStrike">
                        <a:solidFill>
                          <a:srgbClr val="000000"/>
                        </a:solidFill>
                        <a:effectLst/>
                        <a:latin typeface="Calibri" panose="020F0502020204030204" pitchFamily="34" charset="0"/>
                      </a:endParaRPr>
                    </a:p>
                  </a:txBody>
                  <a:tcPr marL="5557" marR="5557" marT="5557" marB="0" anchor="b"/>
                </a:tc>
                <a:tc>
                  <a:txBody>
                    <a:bodyPr/>
                    <a:lstStyle/>
                    <a:p>
                      <a:pPr algn="l" fontAlgn="ctr"/>
                      <a:r>
                        <a:rPr lang="en-US" sz="2000" u="none" strike="noStrike">
                          <a:effectLst/>
                        </a:rPr>
                        <a:t>Monroe</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b"/>
                      <a:r>
                        <a:rPr lang="en-US" sz="2000" u="none" strike="noStrike">
                          <a:effectLst/>
                        </a:rPr>
                        <a:t>IH 090</a:t>
                      </a:r>
                      <a:endParaRPr lang="en-US" sz="2000" b="0" i="0" u="none" strike="noStrike">
                        <a:solidFill>
                          <a:srgbClr val="000000"/>
                        </a:solidFill>
                        <a:effectLst/>
                        <a:latin typeface="Calibri" panose="020F0502020204030204" pitchFamily="34" charset="0"/>
                      </a:endParaRPr>
                    </a:p>
                  </a:txBody>
                  <a:tcPr marL="5557" marR="5557" marT="5557" marB="0" anchor="b"/>
                </a:tc>
                <a:extLst>
                  <a:ext uri="{0D108BD9-81ED-4DB2-BD59-A6C34878D82A}">
                    <a16:rowId xmlns:a16="http://schemas.microsoft.com/office/drawing/2014/main" val="1829765810"/>
                  </a:ext>
                </a:extLst>
              </a:tr>
              <a:tr h="233050">
                <a:tc>
                  <a:txBody>
                    <a:bodyPr/>
                    <a:lstStyle/>
                    <a:p>
                      <a:pPr algn="l" fontAlgn="ctr"/>
                      <a:r>
                        <a:rPr lang="en-US" sz="2000" u="none" strike="noStrike">
                          <a:effectLst/>
                        </a:rPr>
                        <a:t>SW</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1111-03-72</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Columbia</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USH 151</a:t>
                      </a:r>
                      <a:endParaRPr lang="en-US" sz="2000" b="0" i="0" u="none" strike="noStrike">
                        <a:solidFill>
                          <a:srgbClr val="000000"/>
                        </a:solidFill>
                        <a:effectLst/>
                        <a:latin typeface="Calibri" panose="020F0502020204030204" pitchFamily="34" charset="0"/>
                      </a:endParaRPr>
                    </a:p>
                  </a:txBody>
                  <a:tcPr marL="5557" marR="5557" marT="5557" marB="0" anchor="ctr"/>
                </a:tc>
                <a:extLst>
                  <a:ext uri="{0D108BD9-81ED-4DB2-BD59-A6C34878D82A}">
                    <a16:rowId xmlns:a16="http://schemas.microsoft.com/office/drawing/2014/main" val="2662520860"/>
                  </a:ext>
                </a:extLst>
              </a:tr>
              <a:tr h="233050">
                <a:tc>
                  <a:txBody>
                    <a:bodyPr/>
                    <a:lstStyle/>
                    <a:p>
                      <a:pPr algn="l" fontAlgn="ctr"/>
                      <a:r>
                        <a:rPr lang="en-US" sz="2000" u="none" strike="noStrike">
                          <a:effectLst/>
                        </a:rPr>
                        <a:t>SW</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1016-05-75</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Juneau</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IH 090</a:t>
                      </a:r>
                      <a:endParaRPr lang="en-US" sz="2000" b="0" i="0" u="none" strike="noStrike">
                        <a:solidFill>
                          <a:srgbClr val="000000"/>
                        </a:solidFill>
                        <a:effectLst/>
                        <a:latin typeface="Calibri" panose="020F0502020204030204" pitchFamily="34" charset="0"/>
                      </a:endParaRPr>
                    </a:p>
                  </a:txBody>
                  <a:tcPr marL="5557" marR="5557" marT="5557" marB="0" anchor="ctr"/>
                </a:tc>
                <a:extLst>
                  <a:ext uri="{0D108BD9-81ED-4DB2-BD59-A6C34878D82A}">
                    <a16:rowId xmlns:a16="http://schemas.microsoft.com/office/drawing/2014/main" val="3396330727"/>
                  </a:ext>
                </a:extLst>
              </a:tr>
              <a:tr h="233050">
                <a:tc>
                  <a:txBody>
                    <a:bodyPr/>
                    <a:lstStyle/>
                    <a:p>
                      <a:pPr algn="l" fontAlgn="ctr"/>
                      <a:r>
                        <a:rPr lang="en-US" sz="2000" u="none" strike="noStrike">
                          <a:effectLst/>
                        </a:rPr>
                        <a:t>SW</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1016-08-79</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Monroe</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IH 090</a:t>
                      </a:r>
                      <a:endParaRPr lang="en-US" sz="2000" b="0" i="0" u="none" strike="noStrike">
                        <a:solidFill>
                          <a:srgbClr val="000000"/>
                        </a:solidFill>
                        <a:effectLst/>
                        <a:latin typeface="Calibri" panose="020F0502020204030204" pitchFamily="34" charset="0"/>
                      </a:endParaRPr>
                    </a:p>
                  </a:txBody>
                  <a:tcPr marL="5557" marR="5557" marT="5557" marB="0" anchor="ctr"/>
                </a:tc>
                <a:extLst>
                  <a:ext uri="{0D108BD9-81ED-4DB2-BD59-A6C34878D82A}">
                    <a16:rowId xmlns:a16="http://schemas.microsoft.com/office/drawing/2014/main" val="221885627"/>
                  </a:ext>
                </a:extLst>
              </a:tr>
              <a:tr h="233050">
                <a:tc>
                  <a:txBody>
                    <a:bodyPr/>
                    <a:lstStyle/>
                    <a:p>
                      <a:pPr algn="l" fontAlgn="ctr"/>
                      <a:r>
                        <a:rPr lang="en-US" sz="2000" u="none" strike="noStrike">
                          <a:effectLst/>
                        </a:rPr>
                        <a:t>SW</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1670-04-71</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Sauk</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USH 012</a:t>
                      </a:r>
                      <a:endParaRPr lang="en-US" sz="2000" b="0" i="0" u="none" strike="noStrike">
                        <a:solidFill>
                          <a:srgbClr val="000000"/>
                        </a:solidFill>
                        <a:effectLst/>
                        <a:latin typeface="Calibri" panose="020F0502020204030204" pitchFamily="34" charset="0"/>
                      </a:endParaRPr>
                    </a:p>
                  </a:txBody>
                  <a:tcPr marL="5557" marR="5557" marT="5557" marB="0" anchor="ctr"/>
                </a:tc>
                <a:extLst>
                  <a:ext uri="{0D108BD9-81ED-4DB2-BD59-A6C34878D82A}">
                    <a16:rowId xmlns:a16="http://schemas.microsoft.com/office/drawing/2014/main" val="2075856960"/>
                  </a:ext>
                </a:extLst>
              </a:tr>
              <a:tr h="233050">
                <a:tc>
                  <a:txBody>
                    <a:bodyPr/>
                    <a:lstStyle/>
                    <a:p>
                      <a:pPr algn="l" fontAlgn="ctr"/>
                      <a:r>
                        <a:rPr lang="en-US" sz="2000" u="none" strike="noStrike">
                          <a:effectLst/>
                        </a:rPr>
                        <a:t>SW</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5350-01-73</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Rock</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USH 051</a:t>
                      </a:r>
                      <a:endParaRPr lang="en-US" sz="2000" b="0" i="0" u="none" strike="noStrike">
                        <a:solidFill>
                          <a:srgbClr val="000000"/>
                        </a:solidFill>
                        <a:effectLst/>
                        <a:latin typeface="Calibri" panose="020F0502020204030204" pitchFamily="34" charset="0"/>
                      </a:endParaRPr>
                    </a:p>
                  </a:txBody>
                  <a:tcPr marL="5557" marR="5557" marT="5557" marB="0" anchor="ctr"/>
                </a:tc>
                <a:extLst>
                  <a:ext uri="{0D108BD9-81ED-4DB2-BD59-A6C34878D82A}">
                    <a16:rowId xmlns:a16="http://schemas.microsoft.com/office/drawing/2014/main" val="2230432143"/>
                  </a:ext>
                </a:extLst>
              </a:tr>
              <a:tr h="233050">
                <a:tc>
                  <a:txBody>
                    <a:bodyPr/>
                    <a:lstStyle/>
                    <a:p>
                      <a:pPr algn="l" fontAlgn="ctr"/>
                      <a:r>
                        <a:rPr lang="en-US" sz="2000" u="none" strike="noStrike">
                          <a:effectLst/>
                        </a:rPr>
                        <a:t>SW</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1206-06-78</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Dane</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USH 012</a:t>
                      </a:r>
                      <a:endParaRPr lang="en-US" sz="2000" b="0" i="0" u="none" strike="noStrike">
                        <a:solidFill>
                          <a:srgbClr val="000000"/>
                        </a:solidFill>
                        <a:effectLst/>
                        <a:latin typeface="Calibri" panose="020F0502020204030204" pitchFamily="34" charset="0"/>
                      </a:endParaRPr>
                    </a:p>
                  </a:txBody>
                  <a:tcPr marL="5557" marR="5557" marT="5557" marB="0" anchor="ctr"/>
                </a:tc>
                <a:extLst>
                  <a:ext uri="{0D108BD9-81ED-4DB2-BD59-A6C34878D82A}">
                    <a16:rowId xmlns:a16="http://schemas.microsoft.com/office/drawing/2014/main" val="163898087"/>
                  </a:ext>
                </a:extLst>
              </a:tr>
              <a:tr h="233050">
                <a:tc>
                  <a:txBody>
                    <a:bodyPr/>
                    <a:lstStyle/>
                    <a:p>
                      <a:pPr algn="l" fontAlgn="ctr"/>
                      <a:r>
                        <a:rPr lang="en-US" sz="2000" b="0" i="0" u="none" strike="noStrike">
                          <a:solidFill>
                            <a:srgbClr val="000000"/>
                          </a:solidFill>
                          <a:effectLst/>
                          <a:latin typeface="Calibri" panose="020F0502020204030204" pitchFamily="34" charset="0"/>
                        </a:rPr>
                        <a:t>SW</a:t>
                      </a:r>
                    </a:p>
                  </a:txBody>
                  <a:tcPr marL="5557" marR="5557" marT="5557" marB="0" anchor="ctr"/>
                </a:tc>
                <a:tc>
                  <a:txBody>
                    <a:bodyPr/>
                    <a:lstStyle/>
                    <a:p>
                      <a:pPr algn="l" fontAlgn="ctr"/>
                      <a:r>
                        <a:rPr lang="en-US" sz="2000" u="none" strike="noStrike">
                          <a:effectLst/>
                        </a:rPr>
                        <a:t>5730-07-60</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Vernon</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STH 056</a:t>
                      </a:r>
                      <a:endParaRPr lang="en-US" sz="2000" b="0" i="0" u="none" strike="noStrike">
                        <a:solidFill>
                          <a:srgbClr val="000000"/>
                        </a:solidFill>
                        <a:effectLst/>
                        <a:latin typeface="Calibri" panose="020F0502020204030204" pitchFamily="34" charset="0"/>
                      </a:endParaRPr>
                    </a:p>
                  </a:txBody>
                  <a:tcPr marL="5557" marR="5557" marT="5557" marB="0" anchor="ctr"/>
                </a:tc>
                <a:extLst>
                  <a:ext uri="{0D108BD9-81ED-4DB2-BD59-A6C34878D82A}">
                    <a16:rowId xmlns:a16="http://schemas.microsoft.com/office/drawing/2014/main" val="2688877885"/>
                  </a:ext>
                </a:extLst>
              </a:tr>
            </a:tbl>
          </a:graphicData>
        </a:graphic>
      </p:graphicFrame>
    </p:spTree>
    <p:extLst>
      <p:ext uri="{BB962C8B-B14F-4D97-AF65-F5344CB8AC3E}">
        <p14:creationId xmlns:p14="http://schemas.microsoft.com/office/powerpoint/2010/main" val="2984718520"/>
      </p:ext>
    </p:extLst>
  </p:cSld>
  <p:clrMapOvr>
    <a:masterClrMapping/>
  </p:clrMapOvr>
  <p:transition spd="slow">
    <p:fade/>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1CC4C81-3027-42A4-90A0-4752002D21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3986" y="3789200"/>
            <a:ext cx="5455646" cy="3068800"/>
          </a:xfrm>
          <a:prstGeom prst="rect">
            <a:avLst/>
          </a:prstGeom>
          <a:ln w="25400">
            <a:solidFill>
              <a:srgbClr val="00416A"/>
            </a:solidFill>
          </a:ln>
        </p:spPr>
      </p:pic>
      <p:sp>
        <p:nvSpPr>
          <p:cNvPr id="2" name="Title 1"/>
          <p:cNvSpPr>
            <a:spLocks noGrp="1"/>
          </p:cNvSpPr>
          <p:nvPr>
            <p:ph type="title"/>
          </p:nvPr>
        </p:nvSpPr>
        <p:spPr>
          <a:xfrm>
            <a:off x="0" y="536171"/>
            <a:ext cx="9144000" cy="1325563"/>
          </a:xfrm>
        </p:spPr>
        <p:txBody>
          <a:bodyPr/>
          <a:lstStyle/>
          <a:p>
            <a:r>
              <a:rPr lang="en-US"/>
              <a:t>HMA PWL Test Strip </a:t>
            </a:r>
            <a:br>
              <a:rPr lang="en-US"/>
            </a:br>
            <a:r>
              <a:rPr lang="en-US"/>
              <a:t>Density</a:t>
            </a:r>
          </a:p>
        </p:txBody>
      </p:sp>
      <p:sp>
        <p:nvSpPr>
          <p:cNvPr id="3" name="Content Placeholder 2"/>
          <p:cNvSpPr>
            <a:spLocks noGrp="1"/>
          </p:cNvSpPr>
          <p:nvPr>
            <p:ph idx="1"/>
          </p:nvPr>
        </p:nvSpPr>
        <p:spPr>
          <a:xfrm>
            <a:off x="171449" y="1787236"/>
            <a:ext cx="8507037" cy="4351338"/>
          </a:xfrm>
        </p:spPr>
        <p:txBody>
          <a:bodyPr/>
          <a:lstStyle/>
          <a:p>
            <a:r>
              <a:rPr lang="en-US" sz="3500"/>
              <a:t>Produce approximately 750 tons of HMA. </a:t>
            </a:r>
          </a:p>
          <a:p>
            <a:r>
              <a:rPr lang="en-US" sz="3500"/>
              <a:t>Test strip testing locations to be laid out by the Engineer </a:t>
            </a:r>
          </a:p>
          <a:p>
            <a:pPr lvl="1"/>
            <a:r>
              <a:rPr lang="en-US" sz="3100"/>
              <a:t>2 one-minute nuclear density gauge readings for QC &amp; QV team*</a:t>
            </a:r>
          </a:p>
          <a:p>
            <a:pPr lvl="1"/>
            <a:r>
              <a:rPr lang="en-US" sz="3100"/>
              <a:t>Pavement core  </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solidFill>
                  <a:schemeClr val="bg1"/>
                </a:solidFill>
              </a:rPr>
              <a:pPr/>
              <a:t>138</a:t>
            </a:fld>
            <a:endParaRPr lang="en-US">
              <a:solidFill>
                <a:schemeClr val="bg1"/>
              </a:solidFill>
            </a:endParaRPr>
          </a:p>
        </p:txBody>
      </p:sp>
    </p:spTree>
    <p:extLst>
      <p:ext uri="{BB962C8B-B14F-4D97-AF65-F5344CB8AC3E}">
        <p14:creationId xmlns:p14="http://schemas.microsoft.com/office/powerpoint/2010/main" val="3231086383"/>
      </p:ext>
    </p:extLst>
  </p:cSld>
  <p:clrMapOvr>
    <a:masterClrMapping/>
  </p:clrMapOvr>
  <p:transition spd="slow">
    <p:fade/>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5">
            <a:extLst>
              <a:ext uri="{FF2B5EF4-FFF2-40B4-BE49-F238E27FC236}">
                <a16:creationId xmlns:a16="http://schemas.microsoft.com/office/drawing/2014/main" id="{70C96BC7-9E02-436E-8A69-9B2B3D71EDE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748" y="1439862"/>
            <a:ext cx="9144000" cy="5418137"/>
          </a:xfrm>
          <a:prstGeom prst="rect">
            <a:avLst/>
          </a:prstGeom>
          <a:ln w="15875">
            <a:noFill/>
          </a:ln>
        </p:spPr>
      </p:pic>
      <p:sp>
        <p:nvSpPr>
          <p:cNvPr id="2" name="Title 1"/>
          <p:cNvSpPr>
            <a:spLocks noGrp="1"/>
          </p:cNvSpPr>
          <p:nvPr>
            <p:ph type="title"/>
          </p:nvPr>
        </p:nvSpPr>
        <p:spPr>
          <a:xfrm>
            <a:off x="3748" y="114299"/>
            <a:ext cx="9144000" cy="1325563"/>
          </a:xfrm>
        </p:spPr>
        <p:txBody>
          <a:bodyPr/>
          <a:lstStyle/>
          <a:p>
            <a:r>
              <a:rPr lang="en-US"/>
              <a:t>HMA PWL Test Strip </a:t>
            </a:r>
            <a:br>
              <a:rPr lang="en-US"/>
            </a:br>
            <a:r>
              <a:rPr lang="en-US"/>
              <a:t>Density</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139</a:t>
            </a:fld>
            <a:endParaRPr lang="en-US"/>
          </a:p>
        </p:txBody>
      </p:sp>
    </p:spTree>
    <p:extLst>
      <p:ext uri="{BB962C8B-B14F-4D97-AF65-F5344CB8AC3E}">
        <p14:creationId xmlns:p14="http://schemas.microsoft.com/office/powerpoint/2010/main" val="3145703343"/>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Basic Paving Equipment</a:t>
            </a:r>
          </a:p>
        </p:txBody>
      </p:sp>
      <p:sp>
        <p:nvSpPr>
          <p:cNvPr id="3" name="Content Placeholder 2"/>
          <p:cNvSpPr>
            <a:spLocks noGrp="1"/>
          </p:cNvSpPr>
          <p:nvPr>
            <p:ph idx="1"/>
          </p:nvPr>
        </p:nvSpPr>
        <p:spPr>
          <a:xfrm>
            <a:off x="0" y="1861734"/>
            <a:ext cx="4716434" cy="4351338"/>
          </a:xfrm>
        </p:spPr>
        <p:txBody>
          <a:bodyPr/>
          <a:lstStyle/>
          <a:p>
            <a:r>
              <a:rPr lang="en-US" sz="3500" dirty="0"/>
              <a:t>Varies in size</a:t>
            </a:r>
          </a:p>
          <a:p>
            <a:r>
              <a:rPr lang="en-US" sz="3500" dirty="0"/>
              <a:t>Static, smooth rubber tires</a:t>
            </a:r>
          </a:p>
          <a:p>
            <a:r>
              <a:rPr lang="en-US" sz="3500" dirty="0"/>
              <a:t>Uses compressive and kneading action</a:t>
            </a:r>
          </a:p>
          <a:p>
            <a:r>
              <a:rPr lang="en-US" sz="3500" dirty="0"/>
              <a:t>Proper air pressure is  very important</a:t>
            </a:r>
          </a:p>
          <a:p>
            <a:r>
              <a:rPr lang="en-US" sz="3500" dirty="0"/>
              <a:t>Excellent tool for mix in the tender zone</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14</a:t>
            </a:fld>
            <a:endParaRPr lang="en-US"/>
          </a:p>
        </p:txBody>
      </p:sp>
      <p:pic>
        <p:nvPicPr>
          <p:cNvPr id="5" name="Picture 2" descr="Pneaumatic Tire Roller">
            <a:extLst>
              <a:ext uri="{FF2B5EF4-FFF2-40B4-BE49-F238E27FC236}">
                <a16:creationId xmlns:a16="http://schemas.microsoft.com/office/drawing/2014/main" id="{9E84F800-DC64-49FF-9C1E-7787F5228C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434" y="2398019"/>
            <a:ext cx="4427566" cy="3278768"/>
          </a:xfrm>
          <a:prstGeom prst="rect">
            <a:avLst/>
          </a:prstGeom>
          <a:noFill/>
          <a:ln w="28575">
            <a:solidFill>
              <a:srgbClr val="00416A"/>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FE7E9B0-30DC-4F1A-97F4-1EF8DDF001A7}"/>
              </a:ext>
            </a:extLst>
          </p:cNvPr>
          <p:cNvSpPr txBox="1"/>
          <p:nvPr/>
        </p:nvSpPr>
        <p:spPr>
          <a:xfrm>
            <a:off x="5388095" y="1750582"/>
            <a:ext cx="3390145" cy="523220"/>
          </a:xfrm>
          <a:prstGeom prst="rect">
            <a:avLst/>
          </a:prstGeom>
          <a:noFill/>
        </p:spPr>
        <p:txBody>
          <a:bodyPr wrap="square" rtlCol="0">
            <a:spAutoFit/>
          </a:bodyPr>
          <a:lstStyle/>
          <a:p>
            <a:r>
              <a:rPr lang="en-US" sz="2800" b="1">
                <a:solidFill>
                  <a:srgbClr val="A0284C"/>
                </a:solidFill>
              </a:rPr>
              <a:t>Pneumatic Tire Roller</a:t>
            </a:r>
          </a:p>
        </p:txBody>
      </p:sp>
    </p:spTree>
    <p:extLst>
      <p:ext uri="{BB962C8B-B14F-4D97-AF65-F5344CB8AC3E}">
        <p14:creationId xmlns:p14="http://schemas.microsoft.com/office/powerpoint/2010/main" val="3273544970"/>
      </p:ext>
    </p:extLst>
  </p:cSld>
  <p:clrMapOvr>
    <a:masterClrMapping/>
  </p:clrMapOvr>
  <p:transition spd="slow">
    <p:fade/>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6839"/>
            <a:ext cx="9144000" cy="1325563"/>
          </a:xfrm>
        </p:spPr>
        <p:txBody>
          <a:bodyPr/>
          <a:lstStyle/>
          <a:p>
            <a:r>
              <a:rPr lang="en-US"/>
              <a:t>HMA PWL Test Strip</a:t>
            </a:r>
            <a:br>
              <a:rPr lang="en-US"/>
            </a:br>
            <a:r>
              <a:rPr lang="en-US"/>
              <a:t>Coring</a:t>
            </a:r>
          </a:p>
        </p:txBody>
      </p:sp>
      <p:sp>
        <p:nvSpPr>
          <p:cNvPr id="3" name="Content Placeholder 2"/>
          <p:cNvSpPr>
            <a:spLocks noGrp="1"/>
          </p:cNvSpPr>
          <p:nvPr>
            <p:ph idx="1"/>
          </p:nvPr>
        </p:nvSpPr>
        <p:spPr>
          <a:xfrm>
            <a:off x="-61306" y="1313412"/>
            <a:ext cx="4558491" cy="4351338"/>
          </a:xfrm>
        </p:spPr>
        <p:txBody>
          <a:bodyPr/>
          <a:lstStyle/>
          <a:p>
            <a:r>
              <a:rPr lang="en-US"/>
              <a:t>Core should be full thickness of the layer placed</a:t>
            </a:r>
          </a:p>
          <a:p>
            <a:r>
              <a:rPr lang="en-US"/>
              <a:t>Thoroughly dry pavement cores</a:t>
            </a:r>
          </a:p>
          <a:p>
            <a:r>
              <a:rPr lang="en-US"/>
              <a:t>Fill all core holes with non-shrink rapid-hardening grout, mortar, concrete, or with HMA</a:t>
            </a:r>
          </a:p>
          <a:p>
            <a:r>
              <a:rPr lang="en-US"/>
              <a:t>When using grout, mortar or concrete, remove all water from the core holes prior to filling. Mix the mortar or concrete in a separate container prior to placement in the hole.</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140</a:t>
            </a:fld>
            <a:endParaRPr lang="en-US"/>
          </a:p>
        </p:txBody>
      </p:sp>
      <p:sp>
        <p:nvSpPr>
          <p:cNvPr id="5" name="Rectangle 4">
            <a:extLst>
              <a:ext uri="{FF2B5EF4-FFF2-40B4-BE49-F238E27FC236}">
                <a16:creationId xmlns:a16="http://schemas.microsoft.com/office/drawing/2014/main" id="{1C70FE1E-9E10-42FF-B20E-CA3C147B7E3B}"/>
              </a:ext>
            </a:extLst>
          </p:cNvPr>
          <p:cNvSpPr/>
          <p:nvPr/>
        </p:nvSpPr>
        <p:spPr>
          <a:xfrm>
            <a:off x="6690463" y="1234650"/>
            <a:ext cx="1864613" cy="369332"/>
          </a:xfrm>
          <a:prstGeom prst="rect">
            <a:avLst/>
          </a:prstGeom>
        </p:spPr>
        <p:txBody>
          <a:bodyPr wrap="none">
            <a:spAutoFit/>
          </a:bodyPr>
          <a:lstStyle/>
          <a:p>
            <a:r>
              <a:rPr lang="en-US" u="sng">
                <a:hlinkClick r:id="rId3"/>
              </a:rPr>
              <a:t>Coring PWL Video</a:t>
            </a:r>
            <a:endParaRPr lang="en-US"/>
          </a:p>
        </p:txBody>
      </p:sp>
      <p:pic>
        <p:nvPicPr>
          <p:cNvPr id="6" name="Picture 5">
            <a:extLst>
              <a:ext uri="{FF2B5EF4-FFF2-40B4-BE49-F238E27FC236}">
                <a16:creationId xmlns:a16="http://schemas.microsoft.com/office/drawing/2014/main" id="{904E0628-DE6E-4E0B-B517-9DEC24E15CC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788969" y="4462041"/>
            <a:ext cx="2300987" cy="1981405"/>
          </a:xfrm>
          <a:prstGeom prst="rect">
            <a:avLst/>
          </a:prstGeom>
          <a:ln w="25400">
            <a:solidFill>
              <a:srgbClr val="00416A"/>
            </a:solidFill>
          </a:ln>
        </p:spPr>
      </p:pic>
      <p:pic>
        <p:nvPicPr>
          <p:cNvPr id="7" name="Picture 6">
            <a:extLst>
              <a:ext uri="{FF2B5EF4-FFF2-40B4-BE49-F238E27FC236}">
                <a16:creationId xmlns:a16="http://schemas.microsoft.com/office/drawing/2014/main" id="{0D31FF4E-6689-404B-B982-D56AEA1B10B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5633968" y="1808309"/>
            <a:ext cx="3455988" cy="2654599"/>
          </a:xfrm>
          <a:prstGeom prst="rect">
            <a:avLst/>
          </a:prstGeom>
          <a:ln w="25400">
            <a:solidFill>
              <a:srgbClr val="00416A"/>
            </a:solidFill>
          </a:ln>
        </p:spPr>
      </p:pic>
      <p:pic>
        <p:nvPicPr>
          <p:cNvPr id="8" name="Picture 7">
            <a:extLst>
              <a:ext uri="{FF2B5EF4-FFF2-40B4-BE49-F238E27FC236}">
                <a16:creationId xmlns:a16="http://schemas.microsoft.com/office/drawing/2014/main" id="{5C81E20E-2832-491B-B3A6-7D3172FC214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rot="5400000">
            <a:off x="4674387" y="4234489"/>
            <a:ext cx="1955598" cy="2460580"/>
          </a:xfrm>
          <a:prstGeom prst="rect">
            <a:avLst/>
          </a:prstGeom>
          <a:ln w="25400">
            <a:solidFill>
              <a:srgbClr val="00416A"/>
            </a:solidFill>
          </a:ln>
        </p:spPr>
      </p:pic>
    </p:spTree>
    <p:extLst>
      <p:ext uri="{BB962C8B-B14F-4D97-AF65-F5344CB8AC3E}">
        <p14:creationId xmlns:p14="http://schemas.microsoft.com/office/powerpoint/2010/main" val="3532914248"/>
      </p:ext>
    </p:extLst>
  </p:cSld>
  <p:clrMapOvr>
    <a:masterClrMapping/>
  </p:clrMapOvr>
  <p:transition spd="slow">
    <p:fade/>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HMA PWL Test Strip</a:t>
            </a:r>
            <a:br>
              <a:rPr lang="en-US"/>
            </a:br>
            <a:r>
              <a:rPr lang="en-US"/>
              <a:t>Core Custody</a:t>
            </a:r>
          </a:p>
        </p:txBody>
      </p:sp>
      <p:sp>
        <p:nvSpPr>
          <p:cNvPr id="3" name="Content Placeholder 2"/>
          <p:cNvSpPr>
            <a:spLocks noGrp="1"/>
          </p:cNvSpPr>
          <p:nvPr>
            <p:ph idx="1"/>
          </p:nvPr>
        </p:nvSpPr>
        <p:spPr>
          <a:xfrm>
            <a:off x="387581" y="1976487"/>
            <a:ext cx="3843597" cy="4351338"/>
          </a:xfrm>
        </p:spPr>
        <p:txBody>
          <a:bodyPr/>
          <a:lstStyle/>
          <a:p>
            <a:r>
              <a:rPr lang="en-US" sz="3200"/>
              <a:t>Contractor is responsible for:</a:t>
            </a:r>
          </a:p>
          <a:p>
            <a:pPr lvl="1"/>
            <a:r>
              <a:rPr lang="en-US" sz="2800"/>
              <a:t>Coring the pavement</a:t>
            </a:r>
          </a:p>
          <a:p>
            <a:pPr lvl="1"/>
            <a:r>
              <a:rPr lang="en-US" sz="2800"/>
              <a:t>Drying the cores following testing</a:t>
            </a:r>
          </a:p>
          <a:p>
            <a:pPr lvl="1"/>
            <a:r>
              <a:rPr lang="en-US" sz="2800"/>
              <a:t>Testing of the cores</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141</a:t>
            </a:fld>
            <a:endParaRPr lang="en-US"/>
          </a:p>
        </p:txBody>
      </p:sp>
      <p:sp>
        <p:nvSpPr>
          <p:cNvPr id="5" name="Content Placeholder 2">
            <a:extLst>
              <a:ext uri="{FF2B5EF4-FFF2-40B4-BE49-F238E27FC236}">
                <a16:creationId xmlns:a16="http://schemas.microsoft.com/office/drawing/2014/main" id="{E8B86C38-D1DF-4F1B-A7D6-DA96D23FAA93}"/>
              </a:ext>
            </a:extLst>
          </p:cNvPr>
          <p:cNvSpPr txBox="1">
            <a:spLocks/>
          </p:cNvSpPr>
          <p:nvPr/>
        </p:nvSpPr>
        <p:spPr>
          <a:xfrm>
            <a:off x="4305647" y="1976487"/>
            <a:ext cx="4007080" cy="4351338"/>
          </a:xfrm>
          <a:prstGeom prst="rect">
            <a:avLst/>
          </a:prstGeom>
        </p:spPr>
        <p:txBody>
          <a:bodyPr/>
          <a:lstStyle>
            <a:lvl1pPr marL="228600" indent="-228600" algn="l" defTabSz="914400" rtl="0" eaLnBrk="1" latinLnBrk="0" hangingPunct="1">
              <a:lnSpc>
                <a:spcPct val="90000"/>
              </a:lnSpc>
              <a:spcBef>
                <a:spcPts val="0"/>
              </a:spcBef>
              <a:buFont typeface="Arial" panose="020B0604020202020204" pitchFamily="34" charset="0"/>
              <a:buChar char="•"/>
              <a:defRPr sz="2800" kern="1200" baseline="0">
                <a:solidFill>
                  <a:srgbClr val="00416A"/>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baseline="0">
                <a:solidFill>
                  <a:srgbClr val="A0284C"/>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rgbClr val="00416A"/>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baseline="0">
                <a:solidFill>
                  <a:srgbClr val="A0284C"/>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a:t>QV/Department is responsible for:</a:t>
            </a:r>
          </a:p>
          <a:p>
            <a:pPr lvl="1"/>
            <a:r>
              <a:rPr lang="en-US" sz="2800"/>
              <a:t>Approving of the coring</a:t>
            </a:r>
          </a:p>
          <a:p>
            <a:pPr lvl="1"/>
            <a:r>
              <a:rPr lang="en-US" sz="2800"/>
              <a:t>Approving of the filling</a:t>
            </a:r>
          </a:p>
          <a:p>
            <a:pPr lvl="1"/>
            <a:r>
              <a:rPr lang="en-US" sz="2800"/>
              <a:t>Labeling and transport</a:t>
            </a:r>
          </a:p>
          <a:p>
            <a:pPr lvl="1"/>
            <a:r>
              <a:rPr lang="en-US" sz="2800"/>
              <a:t>Oversight of the testing</a:t>
            </a:r>
          </a:p>
          <a:p>
            <a:pPr lvl="1"/>
            <a:r>
              <a:rPr lang="en-US" sz="2800"/>
              <a:t>Possession following testing</a:t>
            </a:r>
          </a:p>
          <a:p>
            <a:pPr lvl="1"/>
            <a:endParaRPr lang="en-US" sz="2800"/>
          </a:p>
        </p:txBody>
      </p:sp>
    </p:spTree>
    <p:extLst>
      <p:ext uri="{BB962C8B-B14F-4D97-AF65-F5344CB8AC3E}">
        <p14:creationId xmlns:p14="http://schemas.microsoft.com/office/powerpoint/2010/main" val="2521506394"/>
      </p:ext>
    </p:extLst>
  </p:cSld>
  <p:clrMapOvr>
    <a:masterClrMapping/>
  </p:clrMapOvr>
  <p:transition spd="slow">
    <p:fade/>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HMA PWL Test Strip</a:t>
            </a:r>
            <a:br>
              <a:rPr lang="en-US"/>
            </a:br>
            <a:r>
              <a:rPr lang="en-US"/>
              <a:t>Volumetrics</a:t>
            </a:r>
          </a:p>
        </p:txBody>
      </p:sp>
      <p:sp>
        <p:nvSpPr>
          <p:cNvPr id="3" name="Content Placeholder 2"/>
          <p:cNvSpPr>
            <a:spLocks noGrp="1"/>
          </p:cNvSpPr>
          <p:nvPr>
            <p:ph idx="1"/>
          </p:nvPr>
        </p:nvSpPr>
        <p:spPr/>
        <p:txBody>
          <a:bodyPr/>
          <a:lstStyle/>
          <a:p>
            <a:r>
              <a:rPr lang="en-US" sz="3500"/>
              <a:t>Collect three split samples during production</a:t>
            </a:r>
          </a:p>
          <a:p>
            <a:endParaRPr lang="en-US" sz="3500"/>
          </a:p>
          <a:p>
            <a:r>
              <a:rPr lang="en-US" sz="3500"/>
              <a:t>Split sample to obtain QC, QV and QV retained portion</a:t>
            </a:r>
          </a:p>
          <a:p>
            <a:endParaRPr lang="en-US" sz="3500"/>
          </a:p>
          <a:p>
            <a:r>
              <a:rPr lang="en-US" sz="3500"/>
              <a:t>Perform tests the same day as taking the sample</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142</a:t>
            </a:fld>
            <a:endParaRPr lang="en-US"/>
          </a:p>
        </p:txBody>
      </p:sp>
    </p:spTree>
    <p:extLst>
      <p:ext uri="{BB962C8B-B14F-4D97-AF65-F5344CB8AC3E}">
        <p14:creationId xmlns:p14="http://schemas.microsoft.com/office/powerpoint/2010/main" val="2415375564"/>
      </p:ext>
    </p:extLst>
  </p:cSld>
  <p:clrMapOvr>
    <a:masterClrMapping/>
  </p:clrMapOvr>
  <p:transition spd="slow">
    <p:fade/>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HMA PWL Test Strip</a:t>
            </a:r>
            <a:br>
              <a:rPr lang="en-US"/>
            </a:br>
            <a:r>
              <a:rPr lang="en-US"/>
              <a:t>Approval</a:t>
            </a:r>
          </a:p>
        </p:txBody>
      </p:sp>
      <p:sp>
        <p:nvSpPr>
          <p:cNvPr id="3" name="Content Placeholder 2"/>
          <p:cNvSpPr>
            <a:spLocks noGrp="1"/>
          </p:cNvSpPr>
          <p:nvPr>
            <p:ph idx="1"/>
          </p:nvPr>
        </p:nvSpPr>
        <p:spPr>
          <a:xfrm>
            <a:off x="357447" y="1976487"/>
            <a:ext cx="8582185" cy="4351338"/>
          </a:xfrm>
        </p:spPr>
        <p:txBody>
          <a:bodyPr/>
          <a:lstStyle/>
          <a:p>
            <a:r>
              <a:rPr lang="en-US" sz="3500"/>
              <a:t>Department evaluates material conformance &amp; make pay adjustments based on PWL value of air voids &amp; density</a:t>
            </a:r>
          </a:p>
          <a:p>
            <a:r>
              <a:rPr lang="en-US" sz="3500"/>
              <a:t>PWL Value (T.S. </a:t>
            </a:r>
            <a:r>
              <a:rPr lang="en-US" sz="3600"/>
              <a:t>Approval &gt; 75)</a:t>
            </a:r>
          </a:p>
          <a:p>
            <a:pPr lvl="1"/>
            <a:r>
              <a:rPr lang="en-US" sz="3100"/>
              <a:t>Core density</a:t>
            </a:r>
          </a:p>
          <a:p>
            <a:pPr lvl="1"/>
            <a:r>
              <a:rPr lang="en-US" sz="3100"/>
              <a:t>Air voids</a:t>
            </a:r>
            <a:endParaRPr lang="en-US" sz="2700"/>
          </a:p>
          <a:p>
            <a:r>
              <a:rPr lang="en-US" sz="3500"/>
              <a:t>QC &amp; QV mix results within tolerance</a:t>
            </a:r>
          </a:p>
          <a:p>
            <a:pPr lvl="1"/>
            <a:r>
              <a:rPr lang="en-US" sz="3100"/>
              <a:t>AC%</a:t>
            </a:r>
          </a:p>
          <a:p>
            <a:pPr lvl="1"/>
            <a:r>
              <a:rPr lang="en-US" sz="3100"/>
              <a:t>VMA </a:t>
            </a:r>
          </a:p>
          <a:p>
            <a:pPr lvl="1"/>
            <a:r>
              <a:rPr lang="en-US" sz="3100"/>
              <a:t>QC Gradation</a:t>
            </a:r>
          </a:p>
          <a:p>
            <a:endParaRPr lang="en-US" sz="3500"/>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143</a:t>
            </a:fld>
            <a:endParaRPr lang="en-US"/>
          </a:p>
        </p:txBody>
      </p:sp>
    </p:spTree>
    <p:extLst>
      <p:ext uri="{BB962C8B-B14F-4D97-AF65-F5344CB8AC3E}">
        <p14:creationId xmlns:p14="http://schemas.microsoft.com/office/powerpoint/2010/main" val="2239304318"/>
      </p:ext>
    </p:extLst>
  </p:cSld>
  <p:clrMapOvr>
    <a:masterClrMapping/>
  </p:clrMapOvr>
  <p:transition spd="slow">
    <p:fade/>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HMA PWL Test Strip</a:t>
            </a:r>
            <a:br>
              <a:rPr lang="en-US"/>
            </a:br>
            <a:r>
              <a:rPr lang="en-US"/>
              <a:t>Approval</a:t>
            </a:r>
          </a:p>
        </p:txBody>
      </p:sp>
      <p:sp>
        <p:nvSpPr>
          <p:cNvPr id="3" name="Content Placeholder 2"/>
          <p:cNvSpPr>
            <a:spLocks noGrp="1"/>
          </p:cNvSpPr>
          <p:nvPr>
            <p:ph idx="1"/>
          </p:nvPr>
        </p:nvSpPr>
        <p:spPr>
          <a:xfrm>
            <a:off x="357447" y="1976487"/>
            <a:ext cx="8582185" cy="4351338"/>
          </a:xfrm>
        </p:spPr>
        <p:txBody>
          <a:bodyPr/>
          <a:lstStyle/>
          <a:p>
            <a:r>
              <a:rPr lang="en-US" sz="3500"/>
              <a:t>PWL values for air voids and density shall be calculated after determining core densities</a:t>
            </a:r>
          </a:p>
          <a:p>
            <a:r>
              <a:rPr lang="en-US" sz="3500"/>
              <a:t>An acceptable test strip is defined as the individual PWL value for air voids and density both above 75, and an acceptable gauge-to-core correlation</a:t>
            </a:r>
          </a:p>
          <a:p>
            <a:endParaRPr lang="en-US" sz="3500"/>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144</a:t>
            </a:fld>
            <a:endParaRPr lang="en-US"/>
          </a:p>
        </p:txBody>
      </p:sp>
    </p:spTree>
    <p:extLst>
      <p:ext uri="{BB962C8B-B14F-4D97-AF65-F5344CB8AC3E}">
        <p14:creationId xmlns:p14="http://schemas.microsoft.com/office/powerpoint/2010/main" val="3626436334"/>
      </p:ext>
    </p:extLst>
  </p:cSld>
  <p:clrMapOvr>
    <a:masterClrMapping/>
  </p:clrMapOvr>
  <p:transition spd="slow">
    <p:fade/>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41F6010-6DCA-401F-908C-3B40A532E7C1}"/>
              </a:ext>
            </a:extLst>
          </p:cNvPr>
          <p:cNvSpPr>
            <a:spLocks noGrp="1"/>
          </p:cNvSpPr>
          <p:nvPr>
            <p:ph type="sldNum" sz="quarter" idx="14"/>
          </p:nvPr>
        </p:nvSpPr>
        <p:spPr/>
        <p:txBody>
          <a:bodyPr/>
          <a:lstStyle/>
          <a:p>
            <a:fld id="{F9C967B8-68F1-49D5-A9F8-375F2491F3E5}" type="slidenum">
              <a:rPr lang="en-US" smtClean="0"/>
              <a:pPr/>
              <a:t>145</a:t>
            </a:fld>
            <a:endParaRPr lang="en-US"/>
          </a:p>
        </p:txBody>
      </p:sp>
      <p:pic>
        <p:nvPicPr>
          <p:cNvPr id="4" name="Picture 3">
            <a:extLst>
              <a:ext uri="{FF2B5EF4-FFF2-40B4-BE49-F238E27FC236}">
                <a16:creationId xmlns:a16="http://schemas.microsoft.com/office/drawing/2014/main" id="{61AE2D52-1480-468C-A183-FA3910081599}"/>
              </a:ext>
            </a:extLst>
          </p:cNvPr>
          <p:cNvPicPr>
            <a:picLocks noChangeAspect="1"/>
          </p:cNvPicPr>
          <p:nvPr/>
        </p:nvPicPr>
        <p:blipFill>
          <a:blip r:embed="rId3"/>
          <a:stretch>
            <a:fillRect/>
          </a:stretch>
        </p:blipFill>
        <p:spPr>
          <a:xfrm>
            <a:off x="0" y="353013"/>
            <a:ext cx="9144000" cy="6151974"/>
          </a:xfrm>
          <a:prstGeom prst="rect">
            <a:avLst/>
          </a:prstGeom>
          <a:solidFill>
            <a:schemeClr val="bg1"/>
          </a:solidFill>
          <a:ln w="28575">
            <a:solidFill>
              <a:srgbClr val="00416A"/>
            </a:solidFill>
          </a:ln>
        </p:spPr>
      </p:pic>
    </p:spTree>
    <p:extLst>
      <p:ext uri="{BB962C8B-B14F-4D97-AF65-F5344CB8AC3E}">
        <p14:creationId xmlns:p14="http://schemas.microsoft.com/office/powerpoint/2010/main" val="629427375"/>
      </p:ext>
    </p:extLst>
  </p:cSld>
  <p:clrMapOvr>
    <a:masterClrMapping/>
  </p:clrMapOvr>
  <p:transition spd="slow">
    <p:fade/>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F00CA84-73AE-40C1-BAD2-C48E911B24A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3906982"/>
            <a:ext cx="9144000" cy="2951018"/>
          </a:xfrm>
          <a:prstGeom prst="rect">
            <a:avLst/>
          </a:prstGeom>
          <a:ln w="28575">
            <a:solidFill>
              <a:srgbClr val="00416A"/>
            </a:solidFill>
          </a:ln>
        </p:spPr>
      </p:pic>
      <p:sp>
        <p:nvSpPr>
          <p:cNvPr id="2" name="Title 1"/>
          <p:cNvSpPr>
            <a:spLocks noGrp="1"/>
          </p:cNvSpPr>
          <p:nvPr>
            <p:ph type="title"/>
          </p:nvPr>
        </p:nvSpPr>
        <p:spPr>
          <a:xfrm>
            <a:off x="0" y="50297"/>
            <a:ext cx="9144000" cy="1325563"/>
          </a:xfrm>
        </p:spPr>
        <p:txBody>
          <a:bodyPr/>
          <a:lstStyle/>
          <a:p>
            <a:r>
              <a:rPr lang="en-US"/>
              <a:t>HMA PWL Mainline</a:t>
            </a:r>
            <a:br>
              <a:rPr lang="en-US"/>
            </a:br>
            <a:r>
              <a:rPr lang="en-US"/>
              <a:t>Density</a:t>
            </a:r>
          </a:p>
        </p:txBody>
      </p:sp>
      <p:sp>
        <p:nvSpPr>
          <p:cNvPr id="3" name="Content Placeholder 2"/>
          <p:cNvSpPr>
            <a:spLocks noGrp="1"/>
          </p:cNvSpPr>
          <p:nvPr>
            <p:ph idx="1"/>
          </p:nvPr>
        </p:nvSpPr>
        <p:spPr>
          <a:xfrm>
            <a:off x="0" y="1217070"/>
            <a:ext cx="9144000" cy="4351338"/>
          </a:xfrm>
        </p:spPr>
        <p:txBody>
          <a:bodyPr/>
          <a:lstStyle/>
          <a:p>
            <a:r>
              <a:rPr lang="en-US" sz="3200"/>
              <a:t>Lots are defined as 7500 lane feet</a:t>
            </a:r>
          </a:p>
          <a:p>
            <a:r>
              <a:rPr lang="en-US" sz="3200"/>
              <a:t>Sublots broken into 1500 lane feet</a:t>
            </a:r>
          </a:p>
          <a:p>
            <a:r>
              <a:rPr lang="en-US" sz="3200"/>
              <a:t>QC Mainline testing of 3 randomly selected locations per sublot</a:t>
            </a:r>
          </a:p>
          <a:p>
            <a:r>
              <a:rPr lang="en-US" sz="3200"/>
              <a:t>QV Mainline testing will consist of one randomly selected location per sublot </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146</a:t>
            </a:fld>
            <a:endParaRPr lang="en-US"/>
          </a:p>
        </p:txBody>
      </p:sp>
    </p:spTree>
    <p:extLst>
      <p:ext uri="{BB962C8B-B14F-4D97-AF65-F5344CB8AC3E}">
        <p14:creationId xmlns:p14="http://schemas.microsoft.com/office/powerpoint/2010/main" val="719829907"/>
      </p:ext>
    </p:extLst>
  </p:cSld>
  <p:clrMapOvr>
    <a:masterClrMapping/>
  </p:clrMapOvr>
  <p:transition spd="slow">
    <p:fade/>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0297"/>
            <a:ext cx="9144000" cy="1325563"/>
          </a:xfrm>
        </p:spPr>
        <p:txBody>
          <a:bodyPr/>
          <a:lstStyle/>
          <a:p>
            <a:r>
              <a:rPr lang="en-US"/>
              <a:t>HMA PWL Spreadsheets</a:t>
            </a:r>
          </a:p>
        </p:txBody>
      </p:sp>
      <p:sp>
        <p:nvSpPr>
          <p:cNvPr id="3" name="Content Placeholder 2"/>
          <p:cNvSpPr>
            <a:spLocks noGrp="1"/>
          </p:cNvSpPr>
          <p:nvPr>
            <p:ph idx="1"/>
          </p:nvPr>
        </p:nvSpPr>
        <p:spPr>
          <a:xfrm>
            <a:off x="562148" y="1088968"/>
            <a:ext cx="7886700" cy="4351338"/>
          </a:xfrm>
        </p:spPr>
        <p:txBody>
          <a:bodyPr/>
          <a:lstStyle/>
          <a:p>
            <a:r>
              <a:rPr lang="en-US" sz="3500"/>
              <a:t>Updated PWL spreadsheets to be out soon for the 2019 construction season</a:t>
            </a:r>
          </a:p>
          <a:p>
            <a:pPr lvl="1"/>
            <a:endParaRPr lang="en-US"/>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147</a:t>
            </a:fld>
            <a:endParaRPr lang="en-US"/>
          </a:p>
        </p:txBody>
      </p:sp>
      <p:pic>
        <p:nvPicPr>
          <p:cNvPr id="5" name="Picture 4">
            <a:extLst>
              <a:ext uri="{FF2B5EF4-FFF2-40B4-BE49-F238E27FC236}">
                <a16:creationId xmlns:a16="http://schemas.microsoft.com/office/drawing/2014/main" id="{7E036B7C-4246-4D1B-9685-DF46B44F37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8106" y="2317572"/>
            <a:ext cx="4827788" cy="4490131"/>
          </a:xfrm>
          <a:prstGeom prst="rect">
            <a:avLst/>
          </a:prstGeom>
          <a:ln w="25400">
            <a:solidFill>
              <a:srgbClr val="00416A"/>
            </a:solidFill>
          </a:ln>
        </p:spPr>
      </p:pic>
    </p:spTree>
    <p:extLst>
      <p:ext uri="{BB962C8B-B14F-4D97-AF65-F5344CB8AC3E}">
        <p14:creationId xmlns:p14="http://schemas.microsoft.com/office/powerpoint/2010/main" val="1931534008"/>
      </p:ext>
    </p:extLst>
  </p:cSld>
  <p:clrMapOvr>
    <a:masterClrMapping/>
  </p:clrMapOvr>
  <p:transition spd="slow">
    <p:fade/>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DB1F68-DB9D-424C-9FAD-12796D38BD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9409" y="1262809"/>
            <a:ext cx="3681663" cy="5575130"/>
          </a:xfrm>
          <a:prstGeom prst="rect">
            <a:avLst/>
          </a:prstGeom>
          <a:ln w="25400">
            <a:solidFill>
              <a:srgbClr val="00416A"/>
            </a:solidFill>
          </a:ln>
        </p:spPr>
      </p:pic>
      <p:pic>
        <p:nvPicPr>
          <p:cNvPr id="6" name="Picture 5">
            <a:extLst>
              <a:ext uri="{FF2B5EF4-FFF2-40B4-BE49-F238E27FC236}">
                <a16:creationId xmlns:a16="http://schemas.microsoft.com/office/drawing/2014/main" id="{A682A4A4-9E6F-485A-A480-7978F14AC45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998963" y="4419600"/>
            <a:ext cx="4090220" cy="2438400"/>
          </a:xfrm>
          <a:prstGeom prst="rect">
            <a:avLst/>
          </a:prstGeom>
          <a:ln w="25400">
            <a:solidFill>
              <a:srgbClr val="00416A"/>
            </a:solidFill>
          </a:ln>
        </p:spPr>
      </p:pic>
      <p:sp>
        <p:nvSpPr>
          <p:cNvPr id="2" name="Title 1"/>
          <p:cNvSpPr>
            <a:spLocks noGrp="1"/>
          </p:cNvSpPr>
          <p:nvPr>
            <p:ph type="title"/>
          </p:nvPr>
        </p:nvSpPr>
        <p:spPr>
          <a:xfrm>
            <a:off x="0" y="300377"/>
            <a:ext cx="9144000" cy="1325563"/>
          </a:xfrm>
        </p:spPr>
        <p:txBody>
          <a:bodyPr/>
          <a:lstStyle/>
          <a:p>
            <a:r>
              <a:rPr lang="en-US"/>
              <a:t>HMA PWL Footprint Testing</a:t>
            </a:r>
          </a:p>
        </p:txBody>
      </p:sp>
      <p:sp>
        <p:nvSpPr>
          <p:cNvPr id="3" name="Content Placeholder 2"/>
          <p:cNvSpPr>
            <a:spLocks noGrp="1"/>
          </p:cNvSpPr>
          <p:nvPr>
            <p:ph idx="1"/>
          </p:nvPr>
        </p:nvSpPr>
        <p:spPr>
          <a:xfrm>
            <a:off x="279514" y="1976487"/>
            <a:ext cx="4658245" cy="4351338"/>
          </a:xfrm>
        </p:spPr>
        <p:txBody>
          <a:bodyPr/>
          <a:lstStyle/>
          <a:p>
            <a:r>
              <a:rPr lang="en-US"/>
              <a:t>Test throughout project duration </a:t>
            </a:r>
          </a:p>
          <a:p>
            <a:r>
              <a:rPr lang="en-US"/>
              <a:t>Use QC testers random locations</a:t>
            </a:r>
          </a:p>
          <a:p>
            <a:r>
              <a:rPr lang="en-US"/>
              <a:t>Utilize the two one-minute gauge readings oriented 180 degrees from one another</a:t>
            </a:r>
          </a:p>
          <a:p>
            <a:r>
              <a:rPr lang="en-US"/>
              <a:t>Note any gauge tendencies or large differences</a:t>
            </a:r>
          </a:p>
          <a:p>
            <a:r>
              <a:rPr lang="en-US"/>
              <a:t>Document completed footprint tests on daily worksheet</a:t>
            </a:r>
          </a:p>
          <a:p>
            <a:endParaRPr lang="en-US" sz="2000"/>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solidFill>
                  <a:schemeClr val="bg1"/>
                </a:solidFill>
              </a:rPr>
              <a:pPr/>
              <a:t>148</a:t>
            </a:fld>
            <a:endParaRPr lang="en-US">
              <a:solidFill>
                <a:schemeClr val="bg1"/>
              </a:solidFill>
            </a:endParaRPr>
          </a:p>
        </p:txBody>
      </p:sp>
    </p:spTree>
    <p:extLst>
      <p:ext uri="{BB962C8B-B14F-4D97-AF65-F5344CB8AC3E}">
        <p14:creationId xmlns:p14="http://schemas.microsoft.com/office/powerpoint/2010/main" val="3727477735"/>
      </p:ext>
    </p:extLst>
  </p:cSld>
  <p:clrMapOvr>
    <a:masterClrMapping/>
  </p:clrMapOvr>
  <p:transition spd="slow">
    <p:fade/>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Density Testers (QMP vs PWL)</a:t>
            </a:r>
          </a:p>
        </p:txBody>
      </p:sp>
      <p:sp>
        <p:nvSpPr>
          <p:cNvPr id="3" name="Content Placeholder 2"/>
          <p:cNvSpPr>
            <a:spLocks noGrp="1"/>
          </p:cNvSpPr>
          <p:nvPr>
            <p:ph idx="1"/>
          </p:nvPr>
        </p:nvSpPr>
        <p:spPr/>
        <p:txBody>
          <a:bodyPr/>
          <a:lstStyle/>
          <a:p>
            <a:r>
              <a:rPr lang="en-US" sz="3500"/>
              <a:t>PWL Project</a:t>
            </a:r>
          </a:p>
          <a:p>
            <a:pPr lvl="1"/>
            <a:r>
              <a:rPr lang="en-US" sz="3100"/>
              <a:t>Does not include shoulders and appurtenances</a:t>
            </a:r>
          </a:p>
          <a:p>
            <a:pPr lvl="1"/>
            <a:r>
              <a:rPr lang="en-US" sz="3100"/>
              <a:t>Will not be eligible for density incentive</a:t>
            </a:r>
          </a:p>
          <a:p>
            <a:pPr lvl="1"/>
            <a:r>
              <a:rPr lang="en-US" sz="3100"/>
              <a:t>Tested by Department for acceptance</a:t>
            </a:r>
          </a:p>
          <a:p>
            <a:r>
              <a:rPr lang="en-US" sz="3500"/>
              <a:t>QMP Project</a:t>
            </a:r>
          </a:p>
          <a:p>
            <a:pPr lvl="1"/>
            <a:r>
              <a:rPr lang="en-US" sz="3100"/>
              <a:t>QC tests shoulder and appurtenance areas</a:t>
            </a:r>
          </a:p>
          <a:p>
            <a:pPr lvl="1"/>
            <a:r>
              <a:rPr lang="en-US" sz="3100"/>
              <a:t>QV responsible for 10% of these areas</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149</a:t>
            </a:fld>
            <a:endParaRPr lang="en-US"/>
          </a:p>
        </p:txBody>
      </p:sp>
    </p:spTree>
    <p:extLst>
      <p:ext uri="{BB962C8B-B14F-4D97-AF65-F5344CB8AC3E}">
        <p14:creationId xmlns:p14="http://schemas.microsoft.com/office/powerpoint/2010/main" val="947041132"/>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2" y="558272"/>
            <a:ext cx="9144000" cy="1270528"/>
          </a:xfrm>
        </p:spPr>
        <p:txBody>
          <a:bodyPr/>
          <a:lstStyle/>
          <a:p>
            <a:r>
              <a:rPr lang="en-US"/>
              <a:t>How To Determine Mix Cooling Time</a:t>
            </a:r>
          </a:p>
        </p:txBody>
      </p:sp>
      <p:sp>
        <p:nvSpPr>
          <p:cNvPr id="5" name="Slide Number Placeholder 4">
            <a:extLst>
              <a:ext uri="{FF2B5EF4-FFF2-40B4-BE49-F238E27FC236}">
                <a16:creationId xmlns:a16="http://schemas.microsoft.com/office/drawing/2014/main" id="{1BE20C05-D64E-4F59-877D-1C1E4D77AB02}"/>
              </a:ext>
            </a:extLst>
          </p:cNvPr>
          <p:cNvSpPr>
            <a:spLocks noGrp="1"/>
          </p:cNvSpPr>
          <p:nvPr>
            <p:ph type="sldNum" sz="quarter" idx="15"/>
          </p:nvPr>
        </p:nvSpPr>
        <p:spPr/>
        <p:txBody>
          <a:bodyPr/>
          <a:lstStyle/>
          <a:p>
            <a:fld id="{F9C967B8-68F1-49D5-A9F8-375F2491F3E5}" type="slidenum">
              <a:rPr lang="en-US" smtClean="0"/>
              <a:pPr/>
              <a:t>15</a:t>
            </a:fld>
            <a:endParaRPr lang="en-US"/>
          </a:p>
        </p:txBody>
      </p:sp>
      <p:sp>
        <p:nvSpPr>
          <p:cNvPr id="8" name="Content Placeholder 4">
            <a:extLst>
              <a:ext uri="{FF2B5EF4-FFF2-40B4-BE49-F238E27FC236}">
                <a16:creationId xmlns:a16="http://schemas.microsoft.com/office/drawing/2014/main" id="{E9CBA375-46A9-4B12-ABF3-51A2E213A537}"/>
              </a:ext>
            </a:extLst>
          </p:cNvPr>
          <p:cNvSpPr txBox="1">
            <a:spLocks/>
          </p:cNvSpPr>
          <p:nvPr/>
        </p:nvSpPr>
        <p:spPr>
          <a:xfrm>
            <a:off x="0" y="1578274"/>
            <a:ext cx="2209800" cy="557129"/>
          </a:xfr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err="1">
                <a:solidFill>
                  <a:srgbClr val="D8B846"/>
                </a:solidFill>
                <a:latin typeface="Arial Narrow" panose="020B0606020202030204" pitchFamily="34" charset="0"/>
                <a:hlinkClick r:id="rId3"/>
              </a:rPr>
              <a:t>MultiCool</a:t>
            </a:r>
            <a:endParaRPr lang="en-US" b="1">
              <a:solidFill>
                <a:srgbClr val="D8B846"/>
              </a:solidFill>
              <a:latin typeface="Arial Narrow" panose="020B0606020202030204" pitchFamily="34" charset="0"/>
            </a:endParaRPr>
          </a:p>
          <a:p>
            <a:pPr marL="0" indent="0">
              <a:buFont typeface="Arial" panose="020B0604020202020204" pitchFamily="34" charset="0"/>
              <a:buNone/>
            </a:pPr>
            <a:endParaRPr lang="en-US"/>
          </a:p>
          <a:p>
            <a:endParaRPr lang="en-US"/>
          </a:p>
        </p:txBody>
      </p:sp>
      <p:pic>
        <p:nvPicPr>
          <p:cNvPr id="9" name="Picture 2" descr="Cooling Time for Compaction example">
            <a:extLst>
              <a:ext uri="{FF2B5EF4-FFF2-40B4-BE49-F238E27FC236}">
                <a16:creationId xmlns:a16="http://schemas.microsoft.com/office/drawing/2014/main" id="{FC4EBD73-0D30-4AC8-ACA1-BCD58C969F99}"/>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72294" y="2091530"/>
            <a:ext cx="8114506" cy="3775869"/>
          </a:xfrm>
          <a:prstGeom prst="rect">
            <a:avLst/>
          </a:prstGeom>
          <a:noFill/>
          <a:ln w="25400">
            <a:solidFill>
              <a:srgbClr val="00416A"/>
            </a:solidFill>
            <a:prstDash val="solid"/>
          </a:ln>
          <a:extLst>
            <a:ext uri="{909E8E84-426E-40DD-AFC4-6F175D3DCCD1}">
              <a14:hiddenFill xmlns:a14="http://schemas.microsoft.com/office/drawing/2010/main">
                <a:solidFill>
                  <a:srgbClr val="FFFFFF"/>
                </a:solidFill>
              </a14:hiddenFill>
            </a:ext>
          </a:extLst>
        </p:spPr>
      </p:pic>
      <p:cxnSp>
        <p:nvCxnSpPr>
          <p:cNvPr id="10" name="Straight Arrow Connector 9">
            <a:extLst>
              <a:ext uri="{FF2B5EF4-FFF2-40B4-BE49-F238E27FC236}">
                <a16:creationId xmlns:a16="http://schemas.microsoft.com/office/drawing/2014/main" id="{BB13D189-CF91-4659-BD22-4287700E65EA}"/>
              </a:ext>
            </a:extLst>
          </p:cNvPr>
          <p:cNvCxnSpPr/>
          <p:nvPr/>
        </p:nvCxnSpPr>
        <p:spPr>
          <a:xfrm>
            <a:off x="2895600" y="4724400"/>
            <a:ext cx="0" cy="53340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AD139CB9-8149-4CD2-BA70-BAF4745A6DAA}"/>
              </a:ext>
            </a:extLst>
          </p:cNvPr>
          <p:cNvSpPr txBox="1"/>
          <p:nvPr/>
        </p:nvSpPr>
        <p:spPr>
          <a:xfrm>
            <a:off x="2667000" y="5257800"/>
            <a:ext cx="533400" cy="369332"/>
          </a:xfrm>
          <a:prstGeom prst="rect">
            <a:avLst/>
          </a:prstGeom>
          <a:noFill/>
        </p:spPr>
        <p:txBody>
          <a:bodyPr wrap="square" rtlCol="0">
            <a:spAutoFit/>
          </a:bodyPr>
          <a:lstStyle/>
          <a:p>
            <a:r>
              <a:rPr lang="en-US"/>
              <a:t>12 </a:t>
            </a:r>
          </a:p>
        </p:txBody>
      </p:sp>
      <p:cxnSp>
        <p:nvCxnSpPr>
          <p:cNvPr id="12" name="Straight Arrow Connector 11">
            <a:extLst>
              <a:ext uri="{FF2B5EF4-FFF2-40B4-BE49-F238E27FC236}">
                <a16:creationId xmlns:a16="http://schemas.microsoft.com/office/drawing/2014/main" id="{9A5E557A-2C1F-439D-A162-9B8DAF23312F}"/>
              </a:ext>
            </a:extLst>
          </p:cNvPr>
          <p:cNvCxnSpPr/>
          <p:nvPr/>
        </p:nvCxnSpPr>
        <p:spPr>
          <a:xfrm>
            <a:off x="7543800" y="4724400"/>
            <a:ext cx="0" cy="53340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132FB5E6-757A-40A4-8A87-F0DBB00C2430}"/>
              </a:ext>
            </a:extLst>
          </p:cNvPr>
          <p:cNvSpPr txBox="1"/>
          <p:nvPr/>
        </p:nvSpPr>
        <p:spPr>
          <a:xfrm>
            <a:off x="7315200" y="5287108"/>
            <a:ext cx="533400" cy="369332"/>
          </a:xfrm>
          <a:prstGeom prst="rect">
            <a:avLst/>
          </a:prstGeom>
          <a:noFill/>
        </p:spPr>
        <p:txBody>
          <a:bodyPr wrap="square" rtlCol="0">
            <a:spAutoFit/>
          </a:bodyPr>
          <a:lstStyle/>
          <a:p>
            <a:r>
              <a:rPr lang="en-US"/>
              <a:t>44</a:t>
            </a:r>
          </a:p>
        </p:txBody>
      </p:sp>
    </p:spTree>
    <p:extLst>
      <p:ext uri="{BB962C8B-B14F-4D97-AF65-F5344CB8AC3E}">
        <p14:creationId xmlns:p14="http://schemas.microsoft.com/office/powerpoint/2010/main" val="13989314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25563"/>
          </a:xfrm>
        </p:spPr>
        <p:txBody>
          <a:bodyPr/>
          <a:lstStyle/>
          <a:p>
            <a:r>
              <a:rPr lang="en-US"/>
              <a:t>2019 PWL Changes</a:t>
            </a:r>
          </a:p>
        </p:txBody>
      </p:sp>
      <p:sp>
        <p:nvSpPr>
          <p:cNvPr id="3" name="Content Placeholder 2"/>
          <p:cNvSpPr>
            <a:spLocks noGrp="1"/>
          </p:cNvSpPr>
          <p:nvPr>
            <p:ph idx="1"/>
          </p:nvPr>
        </p:nvSpPr>
        <p:spPr>
          <a:xfrm>
            <a:off x="91440" y="1014153"/>
            <a:ext cx="8423910" cy="4351338"/>
          </a:xfrm>
        </p:spPr>
        <p:txBody>
          <a:bodyPr/>
          <a:lstStyle/>
          <a:p>
            <a:r>
              <a:rPr lang="en-US" sz="3200"/>
              <a:t>New Administrative Items for 2019:</a:t>
            </a:r>
          </a:p>
          <a:p>
            <a:pPr lvl="1"/>
            <a:r>
              <a:rPr lang="en-US" sz="2800"/>
              <a:t>HMA Delayed Test Strip $2000   </a:t>
            </a:r>
          </a:p>
          <a:p>
            <a:pPr lvl="1"/>
            <a:r>
              <a:rPr lang="en-US" sz="2800"/>
              <a:t>HMA Additional Test Strip $2000   </a:t>
            </a:r>
          </a:p>
          <a:p>
            <a:pPr lvl="1"/>
            <a:r>
              <a:rPr lang="en-US" sz="2800"/>
              <a:t>HMA Regional Lab Testing (Production) </a:t>
            </a:r>
          </a:p>
          <a:p>
            <a:pPr lvl="1"/>
            <a:r>
              <a:rPr lang="en-US" sz="2800"/>
              <a:t>Disincentive HMA Binder Content (Production) </a:t>
            </a:r>
          </a:p>
          <a:p>
            <a:r>
              <a:rPr lang="en-US" sz="3200"/>
              <a:t>Shoulders &amp; Appurtenances:</a:t>
            </a:r>
          </a:p>
          <a:p>
            <a:pPr lvl="1"/>
            <a:r>
              <a:rPr lang="en-US" sz="2800"/>
              <a:t>No Incentive/disincentive (Unacceptable material handled according to standard spec 460.3.3.1 and CMM 8-15.11.) </a:t>
            </a:r>
          </a:p>
          <a:p>
            <a:r>
              <a:rPr lang="en-US" sz="3200"/>
              <a:t>Asphalt Binder Content:</a:t>
            </a:r>
          </a:p>
          <a:p>
            <a:pPr lvl="1"/>
            <a:r>
              <a:rPr lang="en-US" sz="2800"/>
              <a:t>QV AC% test results will affect pay:</a:t>
            </a:r>
          </a:p>
          <a:p>
            <a:pPr lvl="1"/>
            <a:r>
              <a:rPr lang="en-US" sz="2800"/>
              <a:t>Minus 0.4%-0.5% of JMF AC content = 75% pay</a:t>
            </a:r>
          </a:p>
          <a:p>
            <a:pPr lvl="1"/>
            <a:r>
              <a:rPr lang="en-US" sz="2800"/>
              <a:t>More than minus 0.5% of JMF AC content = 50% pay or remove and replace   </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150</a:t>
            </a:fld>
            <a:endParaRPr lang="en-US"/>
          </a:p>
        </p:txBody>
      </p:sp>
    </p:spTree>
    <p:extLst>
      <p:ext uri="{BB962C8B-B14F-4D97-AF65-F5344CB8AC3E}">
        <p14:creationId xmlns:p14="http://schemas.microsoft.com/office/powerpoint/2010/main" val="2144610418"/>
      </p:ext>
    </p:extLst>
  </p:cSld>
  <p:clrMapOvr>
    <a:masterClrMapping/>
  </p:clrMapOvr>
  <p:transition spd="slow">
    <p:fade/>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7645"/>
            <a:ext cx="9144000" cy="1325563"/>
          </a:xfrm>
        </p:spPr>
        <p:txBody>
          <a:bodyPr/>
          <a:lstStyle/>
          <a:p>
            <a:r>
              <a:rPr lang="en-US"/>
              <a:t>QMP compared to PWL</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151</a:t>
            </a:fld>
            <a:endParaRPr lang="en-US"/>
          </a:p>
        </p:txBody>
      </p:sp>
      <p:pic>
        <p:nvPicPr>
          <p:cNvPr id="8" name="Picture 7">
            <a:extLst>
              <a:ext uri="{FF2B5EF4-FFF2-40B4-BE49-F238E27FC236}">
                <a16:creationId xmlns:a16="http://schemas.microsoft.com/office/drawing/2014/main" id="{D28DCCEC-C8D9-4224-8D7D-2D6B9C470F5D}"/>
              </a:ext>
            </a:extLst>
          </p:cNvPr>
          <p:cNvPicPr/>
          <p:nvPr/>
        </p:nvPicPr>
        <p:blipFill>
          <a:blip r:embed="rId3">
            <a:extLst>
              <a:ext uri="{28A0092B-C50C-407E-A947-70E740481C1C}">
                <a14:useLocalDpi xmlns:a14="http://schemas.microsoft.com/office/drawing/2010/main" val="0"/>
              </a:ext>
            </a:extLst>
          </a:blip>
          <a:stretch>
            <a:fillRect/>
          </a:stretch>
        </p:blipFill>
        <p:spPr>
          <a:xfrm>
            <a:off x="827669" y="999461"/>
            <a:ext cx="7479138" cy="5858539"/>
          </a:xfrm>
          <a:prstGeom prst="rect">
            <a:avLst/>
          </a:prstGeom>
          <a:ln>
            <a:solidFill>
              <a:sysClr val="windowText" lastClr="000000"/>
            </a:solidFill>
          </a:ln>
        </p:spPr>
      </p:pic>
    </p:spTree>
    <p:extLst>
      <p:ext uri="{BB962C8B-B14F-4D97-AF65-F5344CB8AC3E}">
        <p14:creationId xmlns:p14="http://schemas.microsoft.com/office/powerpoint/2010/main" val="852512628"/>
      </p:ext>
    </p:extLst>
  </p:cSld>
  <p:clrMapOvr>
    <a:masterClrMapping/>
  </p:clrMapOvr>
  <p:transition spd="slow">
    <p:fade/>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7645"/>
            <a:ext cx="9144000" cy="1325563"/>
          </a:xfrm>
        </p:spPr>
        <p:txBody>
          <a:bodyPr/>
          <a:lstStyle/>
          <a:p>
            <a:r>
              <a:rPr lang="en-US"/>
              <a:t>QMP compared to PWL</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152</a:t>
            </a:fld>
            <a:endParaRPr lang="en-US"/>
          </a:p>
        </p:txBody>
      </p:sp>
      <p:pic>
        <p:nvPicPr>
          <p:cNvPr id="7" name="Picture 6">
            <a:extLst>
              <a:ext uri="{FF2B5EF4-FFF2-40B4-BE49-F238E27FC236}">
                <a16:creationId xmlns:a16="http://schemas.microsoft.com/office/drawing/2014/main" id="{D0409BA0-7C64-4345-BFBE-A55FA265E8E9}"/>
              </a:ext>
            </a:extLst>
          </p:cNvPr>
          <p:cNvPicPr/>
          <p:nvPr/>
        </p:nvPicPr>
        <p:blipFill>
          <a:blip r:embed="rId3">
            <a:extLst>
              <a:ext uri="{28A0092B-C50C-407E-A947-70E740481C1C}">
                <a14:useLocalDpi xmlns:a14="http://schemas.microsoft.com/office/drawing/2010/main" val="0"/>
              </a:ext>
            </a:extLst>
          </a:blip>
          <a:stretch>
            <a:fillRect/>
          </a:stretch>
        </p:blipFill>
        <p:spPr>
          <a:xfrm>
            <a:off x="819215" y="978195"/>
            <a:ext cx="7496045" cy="5879805"/>
          </a:xfrm>
          <a:prstGeom prst="rect">
            <a:avLst/>
          </a:prstGeom>
          <a:ln>
            <a:solidFill>
              <a:schemeClr val="tx1"/>
            </a:solidFill>
          </a:ln>
        </p:spPr>
      </p:pic>
    </p:spTree>
    <p:extLst>
      <p:ext uri="{BB962C8B-B14F-4D97-AF65-F5344CB8AC3E}">
        <p14:creationId xmlns:p14="http://schemas.microsoft.com/office/powerpoint/2010/main" val="2112037917"/>
      </p:ext>
    </p:extLst>
  </p:cSld>
  <p:clrMapOvr>
    <a:masterClrMapping/>
  </p:clrMapOvr>
  <p:transition spd="slow">
    <p:fade/>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38770"/>
            <a:ext cx="9144000" cy="1325563"/>
          </a:xfrm>
        </p:spPr>
        <p:txBody>
          <a:bodyPr/>
          <a:lstStyle/>
          <a:p>
            <a:r>
              <a:rPr lang="en-US"/>
              <a:t>QMP compared to PWL</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153</a:t>
            </a:fld>
            <a:endParaRPr lang="en-US"/>
          </a:p>
        </p:txBody>
      </p:sp>
      <p:pic>
        <p:nvPicPr>
          <p:cNvPr id="5" name="Picture 4">
            <a:extLst>
              <a:ext uri="{FF2B5EF4-FFF2-40B4-BE49-F238E27FC236}">
                <a16:creationId xmlns:a16="http://schemas.microsoft.com/office/drawing/2014/main" id="{9257586F-D493-4951-885F-773633E78E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98" y="2664333"/>
            <a:ext cx="9157698" cy="2266299"/>
          </a:xfrm>
          <a:prstGeom prst="rect">
            <a:avLst/>
          </a:prstGeom>
        </p:spPr>
      </p:pic>
    </p:spTree>
    <p:extLst>
      <p:ext uri="{BB962C8B-B14F-4D97-AF65-F5344CB8AC3E}">
        <p14:creationId xmlns:p14="http://schemas.microsoft.com/office/powerpoint/2010/main" val="2049561416"/>
      </p:ext>
    </p:extLst>
  </p:cSld>
  <p:clrMapOvr>
    <a:masterClrMapping/>
  </p:clrMapOvr>
  <p:transition spd="slow">
    <p:fade/>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7621"/>
            <a:ext cx="9144000" cy="1325563"/>
          </a:xfrm>
        </p:spPr>
        <p:txBody>
          <a:bodyPr/>
          <a:lstStyle/>
          <a:p>
            <a:r>
              <a:rPr lang="en-US"/>
              <a:t>QMP compared to PWL</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154</a:t>
            </a:fld>
            <a:endParaRPr lang="en-US"/>
          </a:p>
        </p:txBody>
      </p:sp>
      <p:pic>
        <p:nvPicPr>
          <p:cNvPr id="3" name="Picture 2">
            <a:extLst>
              <a:ext uri="{FF2B5EF4-FFF2-40B4-BE49-F238E27FC236}">
                <a16:creationId xmlns:a16="http://schemas.microsoft.com/office/drawing/2014/main" id="{138CB335-DA50-4B57-BC3B-4D3BB51E947A}"/>
              </a:ext>
            </a:extLst>
          </p:cNvPr>
          <p:cNvPicPr>
            <a:picLocks noChangeAspect="1"/>
          </p:cNvPicPr>
          <p:nvPr/>
        </p:nvPicPr>
        <p:blipFill>
          <a:blip r:embed="rId3"/>
          <a:stretch>
            <a:fillRect/>
          </a:stretch>
        </p:blipFill>
        <p:spPr>
          <a:xfrm>
            <a:off x="694561" y="1783184"/>
            <a:ext cx="7754877" cy="4471720"/>
          </a:xfrm>
          <a:prstGeom prst="rect">
            <a:avLst/>
          </a:prstGeom>
        </p:spPr>
      </p:pic>
    </p:spTree>
    <p:extLst>
      <p:ext uri="{BB962C8B-B14F-4D97-AF65-F5344CB8AC3E}">
        <p14:creationId xmlns:p14="http://schemas.microsoft.com/office/powerpoint/2010/main" val="3273784913"/>
      </p:ext>
    </p:extLst>
  </p:cSld>
  <p:clrMapOvr>
    <a:masterClrMapping/>
  </p:clrMapOvr>
  <p:transition spd="slow">
    <p:fade/>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66218"/>
            <a:ext cx="9144000" cy="1325563"/>
          </a:xfrm>
        </p:spPr>
        <p:txBody>
          <a:bodyPr/>
          <a:lstStyle/>
          <a:p>
            <a:r>
              <a:rPr lang="en-US" sz="4800"/>
              <a:t>Stone Matrix Asphalt</a:t>
            </a:r>
            <a:br>
              <a:rPr lang="en-US" sz="4800"/>
            </a:br>
            <a:r>
              <a:rPr lang="en-US" sz="4800"/>
              <a:t>(SMA)</a:t>
            </a:r>
            <a:endParaRPr lang="en-US"/>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155</a:t>
            </a:fld>
            <a:endParaRPr lang="en-US"/>
          </a:p>
        </p:txBody>
      </p:sp>
    </p:spTree>
    <p:extLst>
      <p:ext uri="{BB962C8B-B14F-4D97-AF65-F5344CB8AC3E}">
        <p14:creationId xmlns:p14="http://schemas.microsoft.com/office/powerpoint/2010/main" val="3858936500"/>
      </p:ext>
    </p:extLst>
  </p:cSld>
  <p:clrMapOvr>
    <a:masterClrMapping/>
  </p:clrMapOvr>
  <p:transition spd="slow">
    <p:fade/>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What is SMA?</a:t>
            </a:r>
          </a:p>
        </p:txBody>
      </p:sp>
      <p:sp>
        <p:nvSpPr>
          <p:cNvPr id="3" name="Content Placeholder 2"/>
          <p:cNvSpPr>
            <a:spLocks noGrp="1"/>
          </p:cNvSpPr>
          <p:nvPr>
            <p:ph idx="1"/>
          </p:nvPr>
        </p:nvSpPr>
        <p:spPr>
          <a:xfrm>
            <a:off x="113261" y="1753986"/>
            <a:ext cx="7886700" cy="4351338"/>
          </a:xfrm>
        </p:spPr>
        <p:txBody>
          <a:bodyPr/>
          <a:lstStyle/>
          <a:p>
            <a:r>
              <a:rPr lang="en-US" sz="3500"/>
              <a:t>Gap graded aggregate mixture</a:t>
            </a:r>
          </a:p>
          <a:p>
            <a:r>
              <a:rPr lang="en-US" sz="3500"/>
              <a:t>Designed to maximize durability &amp; rut resistance</a:t>
            </a:r>
          </a:p>
          <a:p>
            <a:r>
              <a:rPr lang="en-US" sz="3500"/>
              <a:t>Fibers added to mix</a:t>
            </a:r>
          </a:p>
          <a:p>
            <a:r>
              <a:rPr lang="en-US" sz="3500"/>
              <a:t>Generally only upper 			      layer</a:t>
            </a:r>
          </a:p>
          <a:p>
            <a:endParaRPr lang="en-US" sz="3500"/>
          </a:p>
          <a:p>
            <a:r>
              <a:rPr lang="en-US" sz="3500"/>
              <a:t>Not more permeable</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156</a:t>
            </a:fld>
            <a:endParaRPr lang="en-US"/>
          </a:p>
        </p:txBody>
      </p:sp>
      <p:pic>
        <p:nvPicPr>
          <p:cNvPr id="5" name="Picture 4">
            <a:extLst>
              <a:ext uri="{FF2B5EF4-FFF2-40B4-BE49-F238E27FC236}">
                <a16:creationId xmlns:a16="http://schemas.microsoft.com/office/drawing/2014/main" id="{9FEF0854-2C7E-4582-878A-0A77E85A38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5800" y="2890549"/>
            <a:ext cx="4157191" cy="3510251"/>
          </a:xfrm>
          <a:prstGeom prst="rect">
            <a:avLst/>
          </a:prstGeom>
          <a:ln w="25400">
            <a:solidFill>
              <a:srgbClr val="00416A"/>
            </a:solidFill>
          </a:ln>
        </p:spPr>
      </p:pic>
    </p:spTree>
    <p:extLst>
      <p:ext uri="{BB962C8B-B14F-4D97-AF65-F5344CB8AC3E}">
        <p14:creationId xmlns:p14="http://schemas.microsoft.com/office/powerpoint/2010/main" val="3805538916"/>
      </p:ext>
    </p:extLst>
  </p:cSld>
  <p:clrMapOvr>
    <a:masterClrMapping/>
  </p:clrMapOvr>
  <p:transition spd="slow">
    <p:fade/>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SMA</a:t>
            </a:r>
          </a:p>
        </p:txBody>
      </p:sp>
      <p:sp>
        <p:nvSpPr>
          <p:cNvPr id="3" name="Content Placeholder 2"/>
          <p:cNvSpPr>
            <a:spLocks noGrp="1"/>
          </p:cNvSpPr>
          <p:nvPr>
            <p:ph idx="1"/>
          </p:nvPr>
        </p:nvSpPr>
        <p:spPr/>
        <p:txBody>
          <a:bodyPr/>
          <a:lstStyle/>
          <a:p>
            <a:r>
              <a:rPr lang="en-US" sz="3500"/>
              <a:t>Most recent STSP update beginning with Dec. 2018 lets</a:t>
            </a:r>
          </a:p>
          <a:p>
            <a:r>
              <a:rPr lang="en-US" sz="3500"/>
              <a:t>Consider on important corridor (backbone) routes with heavy truck traffic (HT)</a:t>
            </a:r>
          </a:p>
          <a:p>
            <a:r>
              <a:rPr lang="en-US" sz="3500"/>
              <a:t>Can be used on new construction or resurfaces</a:t>
            </a:r>
          </a:p>
          <a:p>
            <a:r>
              <a:rPr lang="en-US" sz="3500"/>
              <a:t>Performs well where reflective cracking is expected</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157</a:t>
            </a:fld>
            <a:endParaRPr lang="en-US"/>
          </a:p>
        </p:txBody>
      </p:sp>
    </p:spTree>
    <p:extLst>
      <p:ext uri="{BB962C8B-B14F-4D97-AF65-F5344CB8AC3E}">
        <p14:creationId xmlns:p14="http://schemas.microsoft.com/office/powerpoint/2010/main" val="2917569167"/>
      </p:ext>
    </p:extLst>
  </p:cSld>
  <p:clrMapOvr>
    <a:masterClrMapping/>
  </p:clrMapOvr>
  <p:transition spd="slow">
    <p:fade/>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SMA</a:t>
            </a:r>
          </a:p>
        </p:txBody>
      </p:sp>
      <p:sp>
        <p:nvSpPr>
          <p:cNvPr id="3" name="Content Placeholder 2"/>
          <p:cNvSpPr>
            <a:spLocks noGrp="1"/>
          </p:cNvSpPr>
          <p:nvPr>
            <p:ph idx="1"/>
          </p:nvPr>
        </p:nvSpPr>
        <p:spPr/>
        <p:txBody>
          <a:bodyPr/>
          <a:lstStyle/>
          <a:p>
            <a:r>
              <a:rPr lang="en-US" sz="3500"/>
              <a:t>Performance data shows rutting and cracking resistance</a:t>
            </a:r>
          </a:p>
          <a:p>
            <a:endParaRPr lang="en-US" sz="3500"/>
          </a:p>
          <a:p>
            <a:r>
              <a:rPr lang="en-US" sz="3500"/>
              <a:t>Graph showing SMA performance (IFIT &amp; HWT)		</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158</a:t>
            </a:fld>
            <a:endParaRPr lang="en-US"/>
          </a:p>
        </p:txBody>
      </p:sp>
    </p:spTree>
    <p:extLst>
      <p:ext uri="{BB962C8B-B14F-4D97-AF65-F5344CB8AC3E}">
        <p14:creationId xmlns:p14="http://schemas.microsoft.com/office/powerpoint/2010/main" val="281405871"/>
      </p:ext>
    </p:extLst>
  </p:cSld>
  <p:clrMapOvr>
    <a:masterClrMapping/>
  </p:clrMapOvr>
  <p:transition spd="slow">
    <p:fade/>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159</a:t>
            </a:fld>
            <a:endParaRPr lang="en-US"/>
          </a:p>
        </p:txBody>
      </p:sp>
      <p:pic>
        <p:nvPicPr>
          <p:cNvPr id="9" name="Picture 8">
            <a:extLst>
              <a:ext uri="{FF2B5EF4-FFF2-40B4-BE49-F238E27FC236}">
                <a16:creationId xmlns:a16="http://schemas.microsoft.com/office/drawing/2014/main" id="{54DD2AC8-3BE3-4B2B-B48F-DEC1F3516E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368" y="169250"/>
            <a:ext cx="8663167" cy="6273328"/>
          </a:xfrm>
          <a:prstGeom prst="rect">
            <a:avLst/>
          </a:prstGeom>
        </p:spPr>
      </p:pic>
    </p:spTree>
    <p:extLst>
      <p:ext uri="{BB962C8B-B14F-4D97-AF65-F5344CB8AC3E}">
        <p14:creationId xmlns:p14="http://schemas.microsoft.com/office/powerpoint/2010/main" val="2420406795"/>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Production Rates</a:t>
            </a:r>
          </a:p>
        </p:txBody>
      </p:sp>
      <p:sp>
        <p:nvSpPr>
          <p:cNvPr id="3" name="Content Placeholder 2"/>
          <p:cNvSpPr>
            <a:spLocks noGrp="1"/>
          </p:cNvSpPr>
          <p:nvPr>
            <p:ph idx="1"/>
          </p:nvPr>
        </p:nvSpPr>
        <p:spPr/>
        <p:txBody>
          <a:bodyPr/>
          <a:lstStyle/>
          <a:p>
            <a:r>
              <a:rPr lang="en-US" sz="3500" dirty="0"/>
              <a:t>Plant loading start time </a:t>
            </a:r>
          </a:p>
          <a:p>
            <a:r>
              <a:rPr lang="en-US" sz="3500" dirty="0"/>
              <a:t>Time to and from project</a:t>
            </a:r>
          </a:p>
          <a:p>
            <a:r>
              <a:rPr lang="en-US" sz="3500" dirty="0"/>
              <a:t>Number of trucks hauling to job</a:t>
            </a:r>
          </a:p>
          <a:p>
            <a:r>
              <a:rPr lang="en-US" sz="3500" dirty="0"/>
              <a:t>Average tonnage per truck</a:t>
            </a:r>
          </a:p>
          <a:p>
            <a:endParaRPr lang="en-US" sz="3500" dirty="0"/>
          </a:p>
          <a:p>
            <a:pPr marL="0" indent="0">
              <a:buNone/>
            </a:pPr>
            <a:r>
              <a:rPr lang="en-US" dirty="0">
                <a:solidFill>
                  <a:srgbClr val="A0284C"/>
                </a:solidFill>
              </a:rPr>
              <a:t>Example: 7:00 a.m. load out</a:t>
            </a:r>
          </a:p>
          <a:p>
            <a:pPr marL="0" indent="0">
              <a:buNone/>
            </a:pPr>
            <a:r>
              <a:rPr lang="en-US" dirty="0">
                <a:solidFill>
                  <a:srgbClr val="A0284C"/>
                </a:solidFill>
              </a:rPr>
              <a:t>1 hour </a:t>
            </a:r>
            <a:r>
              <a:rPr lang="en-US">
                <a:solidFill>
                  <a:srgbClr val="A0284C"/>
                </a:solidFill>
              </a:rPr>
              <a:t>round trip from plant to project</a:t>
            </a:r>
          </a:p>
          <a:p>
            <a:pPr marL="0" indent="0">
              <a:buNone/>
            </a:pPr>
            <a:r>
              <a:rPr lang="en-US" dirty="0">
                <a:solidFill>
                  <a:srgbClr val="A0284C"/>
                </a:solidFill>
              </a:rPr>
              <a:t>10 Quad axle trucks hauling</a:t>
            </a:r>
          </a:p>
          <a:p>
            <a:pPr marL="0" indent="0">
              <a:buNone/>
            </a:pPr>
            <a:r>
              <a:rPr lang="en-US" dirty="0">
                <a:solidFill>
                  <a:srgbClr val="A0284C"/>
                </a:solidFill>
              </a:rPr>
              <a:t>Average 22 tons / truck</a:t>
            </a:r>
          </a:p>
          <a:p>
            <a:pPr marL="0" indent="0">
              <a:buNone/>
            </a:pPr>
            <a:r>
              <a:rPr lang="en-US" dirty="0">
                <a:solidFill>
                  <a:srgbClr val="A0284C"/>
                </a:solidFill>
              </a:rPr>
              <a:t>Approximately 220 tons per hour </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16</a:t>
            </a:fld>
            <a:endParaRPr lang="en-US"/>
          </a:p>
        </p:txBody>
      </p:sp>
    </p:spTree>
    <p:extLst>
      <p:ext uri="{BB962C8B-B14F-4D97-AF65-F5344CB8AC3E}">
        <p14:creationId xmlns:p14="http://schemas.microsoft.com/office/powerpoint/2010/main" val="1501122390"/>
      </p:ext>
    </p:extLst>
  </p:cSld>
  <p:clrMapOvr>
    <a:masterClrMapping/>
  </p:clrMapOvr>
  <p:transition spd="slow">
    <p:fade/>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2019 SMA Changes</a:t>
            </a:r>
          </a:p>
        </p:txBody>
      </p:sp>
      <p:sp>
        <p:nvSpPr>
          <p:cNvPr id="3" name="Content Placeholder 2"/>
          <p:cNvSpPr>
            <a:spLocks noGrp="1"/>
          </p:cNvSpPr>
          <p:nvPr>
            <p:ph idx="1"/>
          </p:nvPr>
        </p:nvSpPr>
        <p:spPr>
          <a:xfrm>
            <a:off x="628650" y="1529542"/>
            <a:ext cx="7886700" cy="4351338"/>
          </a:xfrm>
        </p:spPr>
        <p:txBody>
          <a:bodyPr/>
          <a:lstStyle/>
          <a:p>
            <a:r>
              <a:rPr lang="en-US" sz="3200"/>
              <a:t>Cellulose fiber stabilizing additive required</a:t>
            </a:r>
          </a:p>
          <a:p>
            <a:r>
              <a:rPr lang="en-US" sz="3200"/>
              <a:t>Asphalt binder content testing required</a:t>
            </a:r>
          </a:p>
          <a:p>
            <a:r>
              <a:rPr lang="en-US" sz="3200"/>
              <a:t>SMA minimum density</a:t>
            </a:r>
          </a:p>
          <a:p>
            <a:pPr lvl="1"/>
            <a:r>
              <a:rPr lang="en-US" sz="2800"/>
              <a:t>93.0% for mainline</a:t>
            </a:r>
          </a:p>
          <a:p>
            <a:pPr lvl="1"/>
            <a:r>
              <a:rPr lang="en-US" sz="2800"/>
              <a:t>92.0% for shoulders and appurtenances (offsets applied to all)</a:t>
            </a:r>
          </a:p>
          <a:p>
            <a:r>
              <a:rPr lang="en-US" sz="3200"/>
              <a:t>SMA test strip approval criteria</a:t>
            </a:r>
          </a:p>
          <a:p>
            <a:pPr lvl="1"/>
            <a:r>
              <a:rPr lang="en-US" sz="2800"/>
              <a:t>Department will test one of the two mixture split samples for volumetrics</a:t>
            </a:r>
          </a:p>
          <a:p>
            <a:pPr lvl="1"/>
            <a:r>
              <a:rPr lang="en-US" sz="2800"/>
              <a:t>QV test fails </a:t>
            </a:r>
            <a:r>
              <a:rPr lang="en-US" sz="2800" err="1"/>
              <a:t>Va</a:t>
            </a:r>
            <a:r>
              <a:rPr lang="en-US" sz="2800"/>
              <a:t> or QV / QC test results exceed testing tolerances (0.015 for Gmm or Gmb), dispute resolution by BTS</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160</a:t>
            </a:fld>
            <a:endParaRPr lang="en-US"/>
          </a:p>
        </p:txBody>
      </p:sp>
    </p:spTree>
    <p:extLst>
      <p:ext uri="{BB962C8B-B14F-4D97-AF65-F5344CB8AC3E}">
        <p14:creationId xmlns:p14="http://schemas.microsoft.com/office/powerpoint/2010/main" val="3274594822"/>
      </p:ext>
    </p:extLst>
  </p:cSld>
  <p:clrMapOvr>
    <a:masterClrMapping/>
  </p:clrMapOvr>
  <p:transition spd="slow">
    <p:fade/>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E1DF9-365D-4D14-A119-FA9E995E39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9862" y="3623059"/>
            <a:ext cx="5054138" cy="3234942"/>
          </a:xfrm>
          <a:prstGeom prst="rect">
            <a:avLst/>
          </a:prstGeom>
        </p:spPr>
      </p:pic>
      <p:sp>
        <p:nvSpPr>
          <p:cNvPr id="2" name="Title 1"/>
          <p:cNvSpPr>
            <a:spLocks noGrp="1"/>
          </p:cNvSpPr>
          <p:nvPr>
            <p:ph type="title"/>
          </p:nvPr>
        </p:nvSpPr>
        <p:spPr>
          <a:xfrm>
            <a:off x="0" y="0"/>
            <a:ext cx="9144000" cy="1325563"/>
          </a:xfrm>
        </p:spPr>
        <p:txBody>
          <a:bodyPr/>
          <a:lstStyle/>
          <a:p>
            <a:r>
              <a:rPr lang="en-US"/>
              <a:t>What’s Different? </a:t>
            </a:r>
          </a:p>
        </p:txBody>
      </p:sp>
      <p:sp>
        <p:nvSpPr>
          <p:cNvPr id="3" name="Content Placeholder 2"/>
          <p:cNvSpPr>
            <a:spLocks noGrp="1"/>
          </p:cNvSpPr>
          <p:nvPr>
            <p:ph idx="1"/>
          </p:nvPr>
        </p:nvSpPr>
        <p:spPr>
          <a:xfrm>
            <a:off x="0" y="1072752"/>
            <a:ext cx="6118167" cy="4351338"/>
          </a:xfrm>
        </p:spPr>
        <p:txBody>
          <a:bodyPr/>
          <a:lstStyle/>
          <a:p>
            <a:r>
              <a:rPr lang="en-US" sz="3500"/>
              <a:t>Available as an STSP</a:t>
            </a:r>
          </a:p>
          <a:p>
            <a:r>
              <a:rPr lang="en-US" sz="3500"/>
              <a:t>Material transfer vehicle (paid separately)</a:t>
            </a:r>
          </a:p>
          <a:p>
            <a:r>
              <a:rPr lang="en-US" sz="3500"/>
              <a:t>Test strip required (CMM 8-15.13)</a:t>
            </a:r>
          </a:p>
          <a:p>
            <a:pPr lvl="1"/>
            <a:r>
              <a:rPr lang="en-US" sz="3100"/>
              <a:t>Correlate gauges to pavement cores</a:t>
            </a:r>
          </a:p>
          <a:p>
            <a:pPr lvl="1"/>
            <a:r>
              <a:rPr lang="en-US" sz="3100"/>
              <a:t>500 tons – 2 zones</a:t>
            </a:r>
          </a:p>
          <a:p>
            <a:pPr lvl="1"/>
            <a:r>
              <a:rPr lang="en-US" sz="3100"/>
              <a:t>Layout like HMA PWL</a:t>
            </a:r>
          </a:p>
          <a:p>
            <a:pPr lvl="1"/>
            <a:r>
              <a:rPr lang="en-US" sz="3100"/>
              <a:t>2 QC tests - 1 QV test</a:t>
            </a:r>
          </a:p>
          <a:p>
            <a:endParaRPr lang="en-US" sz="3500"/>
          </a:p>
          <a:p>
            <a:pPr lvl="1"/>
            <a:endParaRPr lang="en-US"/>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161</a:t>
            </a:fld>
            <a:endParaRPr lang="en-US"/>
          </a:p>
        </p:txBody>
      </p:sp>
    </p:spTree>
    <p:extLst>
      <p:ext uri="{BB962C8B-B14F-4D97-AF65-F5344CB8AC3E}">
        <p14:creationId xmlns:p14="http://schemas.microsoft.com/office/powerpoint/2010/main" val="448244383"/>
      </p:ext>
    </p:extLst>
  </p:cSld>
  <p:clrMapOvr>
    <a:masterClrMapping/>
  </p:clrMapOvr>
  <p:transition spd="slow">
    <p:fade/>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SMA Test Strip</a:t>
            </a:r>
            <a:br>
              <a:rPr lang="en-US"/>
            </a:br>
            <a:r>
              <a:rPr lang="en-US"/>
              <a:t>Gauge Correlation</a:t>
            </a:r>
          </a:p>
        </p:txBody>
      </p:sp>
      <p:sp>
        <p:nvSpPr>
          <p:cNvPr id="3" name="Content Placeholder 2"/>
          <p:cNvSpPr>
            <a:spLocks noGrp="1"/>
          </p:cNvSpPr>
          <p:nvPr>
            <p:ph idx="1"/>
          </p:nvPr>
        </p:nvSpPr>
        <p:spPr/>
        <p:txBody>
          <a:bodyPr/>
          <a:lstStyle/>
          <a:p>
            <a:r>
              <a:rPr lang="en-US" sz="3500"/>
              <a:t>Produce approximately 500 tons of HMA. </a:t>
            </a:r>
          </a:p>
          <a:p>
            <a:r>
              <a:rPr lang="en-US" sz="3500"/>
              <a:t>Test strip testing locations laid out by the engineer </a:t>
            </a:r>
          </a:p>
          <a:p>
            <a:r>
              <a:rPr lang="en-US" sz="3500"/>
              <a:t>2 one-minute nuclear density gauge readings for QC team*</a:t>
            </a:r>
          </a:p>
          <a:p>
            <a:r>
              <a:rPr lang="en-US" sz="3500"/>
              <a:t>2 one-minute nuclear density gauge readings for QV team*</a:t>
            </a:r>
          </a:p>
          <a:p>
            <a:r>
              <a:rPr lang="en-US" sz="3500"/>
              <a:t>Pavement core sample</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162</a:t>
            </a:fld>
            <a:endParaRPr lang="en-US"/>
          </a:p>
        </p:txBody>
      </p:sp>
    </p:spTree>
    <p:extLst>
      <p:ext uri="{BB962C8B-B14F-4D97-AF65-F5344CB8AC3E}">
        <p14:creationId xmlns:p14="http://schemas.microsoft.com/office/powerpoint/2010/main" val="2118504019"/>
      </p:ext>
    </p:extLst>
  </p:cSld>
  <p:clrMapOvr>
    <a:masterClrMapping/>
  </p:clrMapOvr>
  <p:transition spd="slow">
    <p:fade/>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0297"/>
            <a:ext cx="9144000" cy="1325563"/>
          </a:xfrm>
        </p:spPr>
        <p:txBody>
          <a:bodyPr/>
          <a:lstStyle/>
          <a:p>
            <a:r>
              <a:rPr lang="en-US"/>
              <a:t>SMA Test Strip</a:t>
            </a:r>
            <a:br>
              <a:rPr lang="en-US"/>
            </a:br>
            <a:r>
              <a:rPr lang="en-US"/>
              <a:t>Gauge Correlation</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163</a:t>
            </a:fld>
            <a:endParaRPr lang="en-US"/>
          </a:p>
        </p:txBody>
      </p:sp>
      <p:pic>
        <p:nvPicPr>
          <p:cNvPr id="8" name="Picture 7">
            <a:extLst>
              <a:ext uri="{FF2B5EF4-FFF2-40B4-BE49-F238E27FC236}">
                <a16:creationId xmlns:a16="http://schemas.microsoft.com/office/drawing/2014/main" id="{60E478AD-D802-4653-BB58-EAC7589BB0EE}"/>
              </a:ext>
            </a:extLst>
          </p:cNvPr>
          <p:cNvPicPr/>
          <p:nvPr/>
        </p:nvPicPr>
        <p:blipFill>
          <a:blip r:embed="rId3"/>
          <a:stretch>
            <a:fillRect/>
          </a:stretch>
        </p:blipFill>
        <p:spPr>
          <a:xfrm>
            <a:off x="-1" y="1375860"/>
            <a:ext cx="9143999" cy="5482140"/>
          </a:xfrm>
          <a:prstGeom prst="rect">
            <a:avLst/>
          </a:prstGeom>
          <a:ln w="28575">
            <a:solidFill>
              <a:srgbClr val="00416A"/>
            </a:solidFill>
          </a:ln>
        </p:spPr>
      </p:pic>
    </p:spTree>
    <p:extLst>
      <p:ext uri="{BB962C8B-B14F-4D97-AF65-F5344CB8AC3E}">
        <p14:creationId xmlns:p14="http://schemas.microsoft.com/office/powerpoint/2010/main" val="2338425106"/>
      </p:ext>
    </p:extLst>
  </p:cSld>
  <p:clrMapOvr>
    <a:masterClrMapping/>
  </p:clrMapOvr>
  <p:transition spd="slow">
    <p:fade/>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0662"/>
            <a:ext cx="9144000" cy="1325563"/>
          </a:xfrm>
        </p:spPr>
        <p:txBody>
          <a:bodyPr/>
          <a:lstStyle/>
          <a:p>
            <a:r>
              <a:rPr lang="en-US"/>
              <a:t>SMA</a:t>
            </a:r>
          </a:p>
        </p:txBody>
      </p:sp>
      <p:sp>
        <p:nvSpPr>
          <p:cNvPr id="3" name="Content Placeholder 2"/>
          <p:cNvSpPr>
            <a:spLocks noGrp="1"/>
          </p:cNvSpPr>
          <p:nvPr>
            <p:ph idx="1"/>
          </p:nvPr>
        </p:nvSpPr>
        <p:spPr>
          <a:xfrm>
            <a:off x="628650" y="2286000"/>
            <a:ext cx="4026477" cy="4351338"/>
          </a:xfrm>
        </p:spPr>
        <p:txBody>
          <a:bodyPr/>
          <a:lstStyle/>
          <a:p>
            <a:r>
              <a:rPr lang="en-US" sz="3500"/>
              <a:t>New this year, cellulose fibers are required to prevent:</a:t>
            </a:r>
          </a:p>
          <a:p>
            <a:pPr lvl="1"/>
            <a:r>
              <a:rPr lang="en-US" sz="3100"/>
              <a:t>Fat spots</a:t>
            </a:r>
          </a:p>
          <a:p>
            <a:pPr lvl="1"/>
            <a:r>
              <a:rPr lang="en-US" sz="3100"/>
              <a:t>Drain down</a:t>
            </a:r>
          </a:p>
          <a:p>
            <a:endParaRPr lang="en-US" sz="3500"/>
          </a:p>
          <a:p>
            <a:r>
              <a:rPr lang="en-US" sz="3500"/>
              <a:t>Rubber tire roller prohibited</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164</a:t>
            </a:fld>
            <a:endParaRPr lang="en-US"/>
          </a:p>
        </p:txBody>
      </p:sp>
      <p:pic>
        <p:nvPicPr>
          <p:cNvPr id="5" name="Picture 4">
            <a:extLst>
              <a:ext uri="{FF2B5EF4-FFF2-40B4-BE49-F238E27FC236}">
                <a16:creationId xmlns:a16="http://schemas.microsoft.com/office/drawing/2014/main" id="{88815224-2080-4E7D-9E35-E41E7B5B02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4440" y="1253840"/>
            <a:ext cx="3309385" cy="2695548"/>
          </a:xfrm>
          <a:prstGeom prst="rect">
            <a:avLst/>
          </a:prstGeom>
          <a:ln w="25400">
            <a:solidFill>
              <a:srgbClr val="00416A"/>
            </a:solidFill>
          </a:ln>
        </p:spPr>
      </p:pic>
      <p:pic>
        <p:nvPicPr>
          <p:cNvPr id="6" name="Picture 5">
            <a:extLst>
              <a:ext uri="{FF2B5EF4-FFF2-40B4-BE49-F238E27FC236}">
                <a16:creationId xmlns:a16="http://schemas.microsoft.com/office/drawing/2014/main" id="{E191497C-4AB1-41BB-BC35-C327B47B98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5502" y="4088563"/>
            <a:ext cx="3288323" cy="2249262"/>
          </a:xfrm>
          <a:prstGeom prst="rect">
            <a:avLst/>
          </a:prstGeom>
          <a:ln w="25400">
            <a:solidFill>
              <a:srgbClr val="00416A"/>
            </a:solidFill>
          </a:ln>
        </p:spPr>
      </p:pic>
    </p:spTree>
    <p:extLst>
      <p:ext uri="{BB962C8B-B14F-4D97-AF65-F5344CB8AC3E}">
        <p14:creationId xmlns:p14="http://schemas.microsoft.com/office/powerpoint/2010/main" val="2319194187"/>
      </p:ext>
    </p:extLst>
  </p:cSld>
  <p:clrMapOvr>
    <a:masterClrMapping/>
  </p:clrMapOvr>
  <p:transition spd="slow">
    <p:fade/>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TENTATIVE</a:t>
            </a:r>
            <a:br>
              <a:rPr lang="en-US"/>
            </a:br>
            <a:r>
              <a:rPr lang="en-US"/>
              <a:t>2019 SMA Project List</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165</a:t>
            </a:fld>
            <a:endParaRPr lang="en-US"/>
          </a:p>
        </p:txBody>
      </p:sp>
      <p:graphicFrame>
        <p:nvGraphicFramePr>
          <p:cNvPr id="8" name="Table 7">
            <a:extLst>
              <a:ext uri="{FF2B5EF4-FFF2-40B4-BE49-F238E27FC236}">
                <a16:creationId xmlns:a16="http://schemas.microsoft.com/office/drawing/2014/main" id="{167C410B-E25F-49C6-B8F5-F1978F6083BA}"/>
              </a:ext>
            </a:extLst>
          </p:cNvPr>
          <p:cNvGraphicFramePr>
            <a:graphicFrameLocks noGrp="1"/>
          </p:cNvGraphicFramePr>
          <p:nvPr>
            <p:extLst/>
          </p:nvPr>
        </p:nvGraphicFramePr>
        <p:xfrm>
          <a:off x="96247" y="2098804"/>
          <a:ext cx="8941981" cy="1954214"/>
        </p:xfrm>
        <a:graphic>
          <a:graphicData uri="http://schemas.openxmlformats.org/drawingml/2006/table">
            <a:tbl>
              <a:tblPr>
                <a:tableStyleId>{5C22544A-7EE6-4342-B048-85BDC9FD1C3A}</a:tableStyleId>
              </a:tblPr>
              <a:tblGrid>
                <a:gridCol w="2189613">
                  <a:extLst>
                    <a:ext uri="{9D8B030D-6E8A-4147-A177-3AD203B41FA5}">
                      <a16:colId xmlns:a16="http://schemas.microsoft.com/office/drawing/2014/main" val="1631810257"/>
                    </a:ext>
                  </a:extLst>
                </a:gridCol>
                <a:gridCol w="2598501">
                  <a:extLst>
                    <a:ext uri="{9D8B030D-6E8A-4147-A177-3AD203B41FA5}">
                      <a16:colId xmlns:a16="http://schemas.microsoft.com/office/drawing/2014/main" val="1519024286"/>
                    </a:ext>
                  </a:extLst>
                </a:gridCol>
                <a:gridCol w="2678558">
                  <a:extLst>
                    <a:ext uri="{9D8B030D-6E8A-4147-A177-3AD203B41FA5}">
                      <a16:colId xmlns:a16="http://schemas.microsoft.com/office/drawing/2014/main" val="2792829233"/>
                    </a:ext>
                  </a:extLst>
                </a:gridCol>
                <a:gridCol w="1475309">
                  <a:extLst>
                    <a:ext uri="{9D8B030D-6E8A-4147-A177-3AD203B41FA5}">
                      <a16:colId xmlns:a16="http://schemas.microsoft.com/office/drawing/2014/main" val="4182762777"/>
                    </a:ext>
                  </a:extLst>
                </a:gridCol>
              </a:tblGrid>
              <a:tr h="312420">
                <a:tc>
                  <a:txBody>
                    <a:bodyPr/>
                    <a:lstStyle/>
                    <a:p>
                      <a:pPr algn="l" fontAlgn="b"/>
                      <a:r>
                        <a:rPr lang="en-US" sz="2800" b="1" u="sng" strike="noStrike">
                          <a:effectLst/>
                        </a:rPr>
                        <a:t>Region</a:t>
                      </a:r>
                      <a:endParaRPr lang="en-US" sz="2800" b="1" i="0" u="sng" strike="noStrike">
                        <a:solidFill>
                          <a:srgbClr val="000000"/>
                        </a:solidFill>
                        <a:effectLst/>
                        <a:latin typeface="Calibri" panose="020F0502020204030204" pitchFamily="34" charset="0"/>
                      </a:endParaRPr>
                    </a:p>
                  </a:txBody>
                  <a:tcPr marL="5557" marR="5557" marT="5557" marB="0" anchor="b"/>
                </a:tc>
                <a:tc>
                  <a:txBody>
                    <a:bodyPr/>
                    <a:lstStyle/>
                    <a:p>
                      <a:pPr algn="l" fontAlgn="b"/>
                      <a:r>
                        <a:rPr lang="en-US" sz="2800" b="1" i="0" u="sng" strike="noStrike">
                          <a:solidFill>
                            <a:srgbClr val="000000"/>
                          </a:solidFill>
                          <a:effectLst/>
                          <a:latin typeface="Calibri" panose="020F0502020204030204" pitchFamily="34" charset="0"/>
                        </a:rPr>
                        <a:t>Project ID</a:t>
                      </a:r>
                    </a:p>
                  </a:txBody>
                  <a:tcPr marL="5557" marR="5557" marT="5557" marB="0" anchor="b"/>
                </a:tc>
                <a:tc>
                  <a:txBody>
                    <a:bodyPr/>
                    <a:lstStyle/>
                    <a:p>
                      <a:pPr algn="l" fontAlgn="b"/>
                      <a:r>
                        <a:rPr lang="en-US" sz="2800" b="1" u="sng" strike="noStrike">
                          <a:effectLst/>
                        </a:rPr>
                        <a:t>County</a:t>
                      </a:r>
                      <a:endParaRPr lang="en-US" sz="2800" b="1" i="0" u="sng" strike="noStrike">
                        <a:solidFill>
                          <a:srgbClr val="000000"/>
                        </a:solidFill>
                        <a:effectLst/>
                        <a:latin typeface="Calibri" panose="020F0502020204030204" pitchFamily="34" charset="0"/>
                      </a:endParaRPr>
                    </a:p>
                  </a:txBody>
                  <a:tcPr marL="5557" marR="5557" marT="5557" marB="0" anchor="b"/>
                </a:tc>
                <a:tc>
                  <a:txBody>
                    <a:bodyPr/>
                    <a:lstStyle/>
                    <a:p>
                      <a:pPr algn="l" fontAlgn="b"/>
                      <a:r>
                        <a:rPr lang="en-US" sz="2800" b="1" u="sng" strike="noStrike">
                          <a:effectLst/>
                        </a:rPr>
                        <a:t>Route</a:t>
                      </a:r>
                      <a:endParaRPr lang="en-US" sz="2800" b="1" i="0" u="sng" strike="noStrike">
                        <a:solidFill>
                          <a:srgbClr val="000000"/>
                        </a:solidFill>
                        <a:effectLst/>
                        <a:latin typeface="Calibri" panose="020F0502020204030204" pitchFamily="34" charset="0"/>
                      </a:endParaRPr>
                    </a:p>
                  </a:txBody>
                  <a:tcPr marL="5557" marR="5557" marT="5557" marB="0" anchor="b"/>
                </a:tc>
                <a:extLst>
                  <a:ext uri="{0D108BD9-81ED-4DB2-BD59-A6C34878D82A}">
                    <a16:rowId xmlns:a16="http://schemas.microsoft.com/office/drawing/2014/main" val="3645919788"/>
                  </a:ext>
                </a:extLst>
              </a:tr>
              <a:tr h="209357">
                <a:tc>
                  <a:txBody>
                    <a:bodyPr/>
                    <a:lstStyle/>
                    <a:p>
                      <a:pPr algn="l" fontAlgn="ctr"/>
                      <a:r>
                        <a:rPr lang="en-US" sz="2800" b="0" i="0" u="none" strike="noStrike">
                          <a:solidFill>
                            <a:srgbClr val="000000"/>
                          </a:solidFill>
                          <a:effectLst/>
                          <a:latin typeface="Calibri" panose="020F0502020204030204" pitchFamily="34" charset="0"/>
                        </a:rPr>
                        <a:t>Southwest</a:t>
                      </a:r>
                    </a:p>
                  </a:txBody>
                  <a:tcPr marL="7620" marR="7620" marT="7620" marB="0" anchor="ctr"/>
                </a:tc>
                <a:tc>
                  <a:txBody>
                    <a:bodyPr/>
                    <a:lstStyle/>
                    <a:p>
                      <a:pPr algn="l" fontAlgn="ctr"/>
                      <a:r>
                        <a:rPr lang="en-US" sz="2800" b="0" i="0" u="none" strike="noStrike">
                          <a:solidFill>
                            <a:srgbClr val="000000"/>
                          </a:solidFill>
                          <a:effectLst/>
                          <a:latin typeface="Calibri" panose="020F0502020204030204" pitchFamily="34" charset="0"/>
                        </a:rPr>
                        <a:t>1071-02-71</a:t>
                      </a:r>
                    </a:p>
                  </a:txBody>
                  <a:tcPr marL="7620" marR="7620" marT="7620" marB="0" anchor="ctr"/>
                </a:tc>
                <a:tc>
                  <a:txBody>
                    <a:bodyPr/>
                    <a:lstStyle/>
                    <a:p>
                      <a:pPr algn="l" fontAlgn="ctr"/>
                      <a:r>
                        <a:rPr lang="en-US" sz="2800" b="0" i="0" u="none" strike="noStrike">
                          <a:solidFill>
                            <a:srgbClr val="000000"/>
                          </a:solidFill>
                          <a:effectLst/>
                          <a:latin typeface="Calibri" panose="020F0502020204030204" pitchFamily="34" charset="0"/>
                        </a:rPr>
                        <a:t>Monroe</a:t>
                      </a:r>
                    </a:p>
                  </a:txBody>
                  <a:tcPr marL="7620" marR="7620" marT="7620" marB="0" anchor="ctr"/>
                </a:tc>
                <a:tc>
                  <a:txBody>
                    <a:bodyPr/>
                    <a:lstStyle/>
                    <a:p>
                      <a:pPr algn="l" fontAlgn="ctr"/>
                      <a:r>
                        <a:rPr lang="en-US" sz="2800" b="0" i="0" u="none" strike="noStrike">
                          <a:solidFill>
                            <a:srgbClr val="000000"/>
                          </a:solidFill>
                          <a:effectLst/>
                          <a:latin typeface="Calibri" panose="020F0502020204030204" pitchFamily="34" charset="0"/>
                        </a:rPr>
                        <a:t>IH 090</a:t>
                      </a:r>
                    </a:p>
                  </a:txBody>
                  <a:tcPr marL="7620" marR="7620" marT="7620" marB="0" anchor="ctr"/>
                </a:tc>
                <a:extLst>
                  <a:ext uri="{0D108BD9-81ED-4DB2-BD59-A6C34878D82A}">
                    <a16:rowId xmlns:a16="http://schemas.microsoft.com/office/drawing/2014/main" val="2097252927"/>
                  </a:ext>
                </a:extLst>
              </a:tr>
              <a:tr h="240223">
                <a:tc>
                  <a:txBody>
                    <a:bodyPr/>
                    <a:lstStyle/>
                    <a:p>
                      <a:pPr algn="l" fontAlgn="ctr"/>
                      <a:r>
                        <a:rPr lang="en-US" sz="2800" b="0" i="0" u="none" strike="noStrike">
                          <a:solidFill>
                            <a:srgbClr val="000000"/>
                          </a:solidFill>
                          <a:effectLst/>
                          <a:latin typeface="Calibri" panose="020F0502020204030204" pitchFamily="34" charset="0"/>
                        </a:rPr>
                        <a:t>Southwest</a:t>
                      </a:r>
                    </a:p>
                  </a:txBody>
                  <a:tcPr marL="7620" marR="7620" marT="7620" marB="0" anchor="ctr"/>
                </a:tc>
                <a:tc>
                  <a:txBody>
                    <a:bodyPr/>
                    <a:lstStyle/>
                    <a:p>
                      <a:pPr algn="l" fontAlgn="ctr"/>
                      <a:r>
                        <a:rPr lang="en-US" sz="2800" b="0" i="0" u="none" strike="noStrike">
                          <a:solidFill>
                            <a:srgbClr val="000000"/>
                          </a:solidFill>
                          <a:effectLst/>
                          <a:latin typeface="Calibri" panose="020F0502020204030204" pitchFamily="34" charset="0"/>
                        </a:rPr>
                        <a:t>1016-05-75</a:t>
                      </a:r>
                    </a:p>
                  </a:txBody>
                  <a:tcPr marL="7620" marR="7620" marT="7620" marB="0" anchor="ctr"/>
                </a:tc>
                <a:tc>
                  <a:txBody>
                    <a:bodyPr/>
                    <a:lstStyle/>
                    <a:p>
                      <a:pPr algn="l" fontAlgn="ctr"/>
                      <a:r>
                        <a:rPr lang="en-US" sz="2800" b="0" i="0" u="none" strike="noStrike">
                          <a:solidFill>
                            <a:srgbClr val="000000"/>
                          </a:solidFill>
                          <a:effectLst/>
                          <a:latin typeface="Calibri" panose="020F0502020204030204" pitchFamily="34" charset="0"/>
                        </a:rPr>
                        <a:t>Juneau</a:t>
                      </a:r>
                    </a:p>
                  </a:txBody>
                  <a:tcPr marL="7620" marR="7620" marT="7620" marB="0" anchor="ctr"/>
                </a:tc>
                <a:tc>
                  <a:txBody>
                    <a:bodyPr/>
                    <a:lstStyle/>
                    <a:p>
                      <a:pPr algn="l" fontAlgn="ctr"/>
                      <a:r>
                        <a:rPr lang="en-US" sz="2800" b="0" i="0" u="none" strike="noStrike">
                          <a:solidFill>
                            <a:srgbClr val="000000"/>
                          </a:solidFill>
                          <a:effectLst/>
                          <a:latin typeface="Calibri" panose="020F0502020204030204" pitchFamily="34" charset="0"/>
                        </a:rPr>
                        <a:t>IH 090</a:t>
                      </a:r>
                    </a:p>
                  </a:txBody>
                  <a:tcPr marL="7620" marR="7620" marT="7620" marB="0" anchor="ctr"/>
                </a:tc>
                <a:extLst>
                  <a:ext uri="{0D108BD9-81ED-4DB2-BD59-A6C34878D82A}">
                    <a16:rowId xmlns:a16="http://schemas.microsoft.com/office/drawing/2014/main" val="1661379507"/>
                  </a:ext>
                </a:extLst>
              </a:tr>
              <a:tr h="209404">
                <a:tc>
                  <a:txBody>
                    <a:bodyPr/>
                    <a:lstStyle/>
                    <a:p>
                      <a:pPr algn="l" fontAlgn="ctr"/>
                      <a:r>
                        <a:rPr lang="en-US" sz="2800" b="0" i="0" u="none" strike="noStrike">
                          <a:solidFill>
                            <a:srgbClr val="000000"/>
                          </a:solidFill>
                          <a:effectLst/>
                          <a:latin typeface="Calibri" panose="020F0502020204030204" pitchFamily="34" charset="0"/>
                        </a:rPr>
                        <a:t>Northeast</a:t>
                      </a:r>
                    </a:p>
                  </a:txBody>
                  <a:tcPr marL="7620" marR="7620" marT="7620" marB="0" anchor="ctr"/>
                </a:tc>
                <a:tc>
                  <a:txBody>
                    <a:bodyPr/>
                    <a:lstStyle/>
                    <a:p>
                      <a:pPr algn="l" fontAlgn="ctr"/>
                      <a:r>
                        <a:rPr lang="en-US" sz="2800" b="0" i="0" u="none" strike="noStrike">
                          <a:solidFill>
                            <a:srgbClr val="000000"/>
                          </a:solidFill>
                          <a:effectLst/>
                          <a:latin typeface="Calibri" panose="020F0502020204030204" pitchFamily="34" charset="0"/>
                        </a:rPr>
                        <a:t>1221-09-71</a:t>
                      </a:r>
                    </a:p>
                  </a:txBody>
                  <a:tcPr marL="7620" marR="7620" marT="7620" marB="0" anchor="ctr"/>
                </a:tc>
                <a:tc>
                  <a:txBody>
                    <a:bodyPr/>
                    <a:lstStyle/>
                    <a:p>
                      <a:pPr algn="l" fontAlgn="ctr"/>
                      <a:r>
                        <a:rPr lang="en-US" sz="2800" b="0" i="0" u="none" strike="noStrike">
                          <a:solidFill>
                            <a:srgbClr val="000000"/>
                          </a:solidFill>
                          <a:effectLst/>
                          <a:latin typeface="Calibri" panose="020F0502020204030204" pitchFamily="34" charset="0"/>
                        </a:rPr>
                        <a:t>Sheboygan</a:t>
                      </a:r>
                    </a:p>
                  </a:txBody>
                  <a:tcPr marL="7620" marR="7620" marT="7620" marB="0" anchor="ctr"/>
                </a:tc>
                <a:tc>
                  <a:txBody>
                    <a:bodyPr/>
                    <a:lstStyle/>
                    <a:p>
                      <a:pPr algn="l" fontAlgn="ctr"/>
                      <a:r>
                        <a:rPr lang="en-US" sz="2800" b="0" i="0" u="none" strike="noStrike">
                          <a:solidFill>
                            <a:srgbClr val="000000"/>
                          </a:solidFill>
                          <a:effectLst/>
                          <a:latin typeface="Calibri" panose="020F0502020204030204" pitchFamily="34" charset="0"/>
                        </a:rPr>
                        <a:t>IH 043</a:t>
                      </a:r>
                    </a:p>
                  </a:txBody>
                  <a:tcPr marL="7620" marR="7620" marT="7620" marB="0" anchor="ctr"/>
                </a:tc>
                <a:extLst>
                  <a:ext uri="{0D108BD9-81ED-4DB2-BD59-A6C34878D82A}">
                    <a16:rowId xmlns:a16="http://schemas.microsoft.com/office/drawing/2014/main" val="3953639963"/>
                  </a:ext>
                </a:extLst>
              </a:tr>
              <a:tr h="209357">
                <a:tc>
                  <a:txBody>
                    <a:bodyPr/>
                    <a:lstStyle/>
                    <a:p>
                      <a:pPr algn="l" fontAlgn="ctr"/>
                      <a:endParaRPr lang="en-US" sz="14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endParaRPr lang="en-US" sz="14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endParaRPr lang="en-US" sz="14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endParaRPr lang="en-US" sz="1400" b="0" i="0" u="none" strike="noStrike">
                        <a:solidFill>
                          <a:srgbClr val="000000"/>
                        </a:solidFill>
                        <a:effectLst/>
                        <a:latin typeface="Calibri" panose="020F0502020204030204" pitchFamily="34" charset="0"/>
                      </a:endParaRPr>
                    </a:p>
                  </a:txBody>
                  <a:tcPr marL="5557" marR="5557" marT="5557" marB="0" anchor="ctr"/>
                </a:tc>
                <a:extLst>
                  <a:ext uri="{0D108BD9-81ED-4DB2-BD59-A6C34878D82A}">
                    <a16:rowId xmlns:a16="http://schemas.microsoft.com/office/drawing/2014/main" val="3184838843"/>
                  </a:ext>
                </a:extLst>
              </a:tr>
            </a:tbl>
          </a:graphicData>
        </a:graphic>
      </p:graphicFrame>
    </p:spTree>
    <p:extLst>
      <p:ext uri="{BB962C8B-B14F-4D97-AF65-F5344CB8AC3E}">
        <p14:creationId xmlns:p14="http://schemas.microsoft.com/office/powerpoint/2010/main" val="2869395731"/>
      </p:ext>
    </p:extLst>
  </p:cSld>
  <p:clrMapOvr>
    <a:masterClrMapping/>
  </p:clrMapOvr>
  <p:transition spd="slow">
    <p:fade/>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510C94-EB60-4521-8852-82F920BA075F}"/>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a:stretch/>
        </p:blipFill>
        <p:spPr>
          <a:xfrm>
            <a:off x="0" y="0"/>
            <a:ext cx="9143980" cy="6857999"/>
          </a:xfrm>
          <a:prstGeom prst="rect">
            <a:avLst/>
          </a:prstGeom>
        </p:spPr>
      </p:pic>
      <p:sp>
        <p:nvSpPr>
          <p:cNvPr id="4" name="Title 6">
            <a:extLst>
              <a:ext uri="{FF2B5EF4-FFF2-40B4-BE49-F238E27FC236}">
                <a16:creationId xmlns:a16="http://schemas.microsoft.com/office/drawing/2014/main" id="{5294EA9C-A47D-4CB9-95C1-AFDFF0D7F792}"/>
              </a:ext>
            </a:extLst>
          </p:cNvPr>
          <p:cNvSpPr txBox="1">
            <a:spLocks/>
          </p:cNvSpPr>
          <p:nvPr/>
        </p:nvSpPr>
        <p:spPr>
          <a:xfrm>
            <a:off x="1142980" y="1122361"/>
            <a:ext cx="6858000" cy="290051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a:solidFill>
                  <a:srgbClr val="FFFFFF"/>
                </a:solidFill>
              </a:rPr>
              <a:t>Performance Testing</a:t>
            </a:r>
          </a:p>
        </p:txBody>
      </p:sp>
      <p:sp>
        <p:nvSpPr>
          <p:cNvPr id="2" name="Slide Number Placeholder 1">
            <a:extLst>
              <a:ext uri="{FF2B5EF4-FFF2-40B4-BE49-F238E27FC236}">
                <a16:creationId xmlns:a16="http://schemas.microsoft.com/office/drawing/2014/main" id="{F41F6010-6DCA-401F-908C-3B40A532E7C1}"/>
              </a:ext>
            </a:extLst>
          </p:cNvPr>
          <p:cNvSpPr>
            <a:spLocks noGrp="1"/>
          </p:cNvSpPr>
          <p:nvPr>
            <p:ph type="sldNum" sz="quarter" idx="14"/>
          </p:nvPr>
        </p:nvSpPr>
        <p:spPr/>
        <p:txBody>
          <a:bodyPr/>
          <a:lstStyle/>
          <a:p>
            <a:fld id="{F9C967B8-68F1-49D5-A9F8-375F2491F3E5}" type="slidenum">
              <a:rPr lang="en-US" smtClean="0"/>
              <a:pPr/>
              <a:t>166</a:t>
            </a:fld>
            <a:endParaRPr lang="en-US"/>
          </a:p>
        </p:txBody>
      </p:sp>
    </p:spTree>
    <p:extLst>
      <p:ext uri="{BB962C8B-B14F-4D97-AF65-F5344CB8AC3E}">
        <p14:creationId xmlns:p14="http://schemas.microsoft.com/office/powerpoint/2010/main" val="3306836096"/>
      </p:ext>
    </p:extLst>
  </p:cSld>
  <p:clrMapOvr>
    <a:masterClrMapping/>
  </p:clrMapOvr>
  <p:transition spd="slow">
    <p:fade/>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Performance Testing</a:t>
            </a:r>
          </a:p>
        </p:txBody>
      </p:sp>
      <p:sp>
        <p:nvSpPr>
          <p:cNvPr id="3" name="Content Placeholder 2"/>
          <p:cNvSpPr>
            <a:spLocks noGrp="1"/>
          </p:cNvSpPr>
          <p:nvPr>
            <p:ph idx="1"/>
          </p:nvPr>
        </p:nvSpPr>
        <p:spPr/>
        <p:txBody>
          <a:bodyPr/>
          <a:lstStyle/>
          <a:p>
            <a:r>
              <a:rPr lang="en-US" sz="3500"/>
              <a:t>Hamburg Wheel Tracker (HWT)</a:t>
            </a:r>
          </a:p>
          <a:p>
            <a:endParaRPr lang="en-US" sz="3500"/>
          </a:p>
          <a:p>
            <a:r>
              <a:rPr lang="en-US" sz="3500"/>
              <a:t>IFIT</a:t>
            </a:r>
          </a:p>
          <a:p>
            <a:endParaRPr lang="en-US" sz="3500"/>
          </a:p>
          <a:p>
            <a:r>
              <a:rPr lang="en-US" sz="3500"/>
              <a:t>DCT</a:t>
            </a:r>
          </a:p>
          <a:p>
            <a:endParaRPr lang="en-US" sz="3500"/>
          </a:p>
          <a:p>
            <a:r>
              <a:rPr lang="en-US" sz="3500"/>
              <a:t>IDEAL CT</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167</a:t>
            </a:fld>
            <a:endParaRPr lang="en-US"/>
          </a:p>
        </p:txBody>
      </p:sp>
    </p:spTree>
    <p:extLst>
      <p:ext uri="{BB962C8B-B14F-4D97-AF65-F5344CB8AC3E}">
        <p14:creationId xmlns:p14="http://schemas.microsoft.com/office/powerpoint/2010/main" val="3129331363"/>
      </p:ext>
    </p:extLst>
  </p:cSld>
  <p:clrMapOvr>
    <a:masterClrMapping/>
  </p:clrMapOvr>
  <p:transition spd="slow">
    <p:fade/>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Hamburg Wheel Tracker Test (HWT)</a:t>
            </a:r>
          </a:p>
        </p:txBody>
      </p:sp>
      <p:sp>
        <p:nvSpPr>
          <p:cNvPr id="3" name="Content Placeholder 2"/>
          <p:cNvSpPr>
            <a:spLocks noGrp="1"/>
          </p:cNvSpPr>
          <p:nvPr>
            <p:ph idx="1"/>
          </p:nvPr>
        </p:nvSpPr>
        <p:spPr>
          <a:xfrm>
            <a:off x="146512" y="1629295"/>
            <a:ext cx="5514455" cy="4351338"/>
          </a:xfrm>
        </p:spPr>
        <p:txBody>
          <a:bodyPr/>
          <a:lstStyle/>
          <a:p>
            <a:r>
              <a:rPr lang="en-US" sz="3200"/>
              <a:t>Moisture sensitivity and rutting potential</a:t>
            </a:r>
          </a:p>
          <a:p>
            <a:r>
              <a:rPr lang="en-US" sz="3200"/>
              <a:t>Limits based on high temperature PG grade</a:t>
            </a:r>
          </a:p>
          <a:p>
            <a:r>
              <a:rPr lang="en-US" sz="3200"/>
              <a:t>Less than 0.5” rut depth @ defined # of passes</a:t>
            </a:r>
          </a:p>
          <a:p>
            <a:pPr lvl="1"/>
            <a:r>
              <a:rPr lang="en-US" sz="2800"/>
              <a:t>PG 58 – 5,000 passes</a:t>
            </a:r>
          </a:p>
          <a:p>
            <a:pPr lvl="1"/>
            <a:r>
              <a:rPr lang="en-US" sz="2800"/>
              <a:t>PG 64 – 10,000 passes</a:t>
            </a:r>
          </a:p>
          <a:p>
            <a:r>
              <a:rPr lang="en-US" sz="3200"/>
              <a:t>Stripping &amp; Inflection Point (SIP) for mix stability</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168</a:t>
            </a:fld>
            <a:endParaRPr lang="en-US"/>
          </a:p>
        </p:txBody>
      </p:sp>
      <p:pic>
        <p:nvPicPr>
          <p:cNvPr id="5" name="Picture 3" descr="C:\Users\DOTBCP\Desktop\Ipone Photos\IMG_0209.JPG">
            <a:extLst>
              <a:ext uri="{FF2B5EF4-FFF2-40B4-BE49-F238E27FC236}">
                <a16:creationId xmlns:a16="http://schemas.microsoft.com/office/drawing/2014/main" id="{3023DD5E-4791-4B27-872E-8DBDFF80285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505204" y="1629295"/>
            <a:ext cx="3638796" cy="4851728"/>
          </a:xfrm>
          <a:prstGeom prst="rect">
            <a:avLst/>
          </a:prstGeom>
          <a:noFill/>
        </p:spPr>
      </p:pic>
    </p:spTree>
    <p:extLst>
      <p:ext uri="{BB962C8B-B14F-4D97-AF65-F5344CB8AC3E}">
        <p14:creationId xmlns:p14="http://schemas.microsoft.com/office/powerpoint/2010/main" val="3650645686"/>
      </p:ext>
    </p:extLst>
  </p:cSld>
  <p:clrMapOvr>
    <a:masterClrMapping/>
  </p:clrMapOvr>
  <p:transition spd="slow">
    <p:fade/>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6043" y="552797"/>
            <a:ext cx="5951913" cy="1325563"/>
          </a:xfrm>
        </p:spPr>
        <p:txBody>
          <a:bodyPr/>
          <a:lstStyle/>
          <a:p>
            <a:r>
              <a:rPr lang="en-US" err="1"/>
              <a:t>InstroTek</a:t>
            </a:r>
            <a:r>
              <a:rPr lang="en-US"/>
              <a:t> </a:t>
            </a:r>
            <a:r>
              <a:rPr lang="en-US" err="1"/>
              <a:t>Smartracker</a:t>
            </a:r>
            <a:r>
              <a:rPr lang="en-US"/>
              <a:t> (BTS HWT Machine)</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169</a:t>
            </a:fld>
            <a:endParaRPr lang="en-US"/>
          </a:p>
        </p:txBody>
      </p:sp>
      <p:pic>
        <p:nvPicPr>
          <p:cNvPr id="7" name="Content Placeholder 6">
            <a:extLst>
              <a:ext uri="{FF2B5EF4-FFF2-40B4-BE49-F238E27FC236}">
                <a16:creationId xmlns:a16="http://schemas.microsoft.com/office/drawing/2014/main" id="{07E37376-69BD-4997-9A29-032DE862726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9558" y="2190404"/>
            <a:ext cx="8784882" cy="4114799"/>
          </a:xfrm>
          <a:ln w="28575">
            <a:solidFill>
              <a:srgbClr val="00416A"/>
            </a:solidFill>
          </a:ln>
        </p:spPr>
      </p:pic>
    </p:spTree>
    <p:extLst>
      <p:ext uri="{BB962C8B-B14F-4D97-AF65-F5344CB8AC3E}">
        <p14:creationId xmlns:p14="http://schemas.microsoft.com/office/powerpoint/2010/main" val="483314562"/>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Nuclear Density Gauge Safety </a:t>
            </a:r>
          </a:p>
        </p:txBody>
      </p:sp>
      <p:sp>
        <p:nvSpPr>
          <p:cNvPr id="3" name="Content Placeholder 2"/>
          <p:cNvSpPr>
            <a:spLocks noGrp="1"/>
          </p:cNvSpPr>
          <p:nvPr>
            <p:ph idx="1"/>
          </p:nvPr>
        </p:nvSpPr>
        <p:spPr>
          <a:xfrm>
            <a:off x="628650" y="1861734"/>
            <a:ext cx="7886700" cy="4351338"/>
          </a:xfrm>
        </p:spPr>
        <p:txBody>
          <a:bodyPr/>
          <a:lstStyle/>
          <a:p>
            <a:r>
              <a:rPr lang="en-US" sz="3500"/>
              <a:t>Must be HTCP certified to run tests</a:t>
            </a:r>
          </a:p>
          <a:p>
            <a:r>
              <a:rPr lang="en-US" sz="3500"/>
              <a:t>Practice ALARA </a:t>
            </a:r>
          </a:p>
          <a:p>
            <a:pPr lvl="1"/>
            <a:r>
              <a:rPr lang="en-US" sz="3100"/>
              <a:t>As Low As Reasonably Achievable</a:t>
            </a:r>
          </a:p>
          <a:p>
            <a:r>
              <a:rPr lang="en-US" sz="3500"/>
              <a:t>Radiation Safety Officer (RSO)</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17</a:t>
            </a:fld>
            <a:endParaRPr lang="en-US"/>
          </a:p>
        </p:txBody>
      </p:sp>
      <p:sp>
        <p:nvSpPr>
          <p:cNvPr id="5" name="Content Placeholder 5">
            <a:extLst>
              <a:ext uri="{FF2B5EF4-FFF2-40B4-BE49-F238E27FC236}">
                <a16:creationId xmlns:a16="http://schemas.microsoft.com/office/drawing/2014/main" id="{70D014D6-B087-494A-8E7C-AAA0A686E8CA}"/>
              </a:ext>
            </a:extLst>
          </p:cNvPr>
          <p:cNvSpPr txBox="1">
            <a:spLocks/>
          </p:cNvSpPr>
          <p:nvPr/>
        </p:nvSpPr>
        <p:spPr>
          <a:xfrm>
            <a:off x="2011243" y="3931990"/>
            <a:ext cx="5370022" cy="2926010"/>
          </a:xfrm>
          <a:ln/>
        </p:spPr>
        <p:style>
          <a:lnRef idx="1">
            <a:schemeClr val="dk1"/>
          </a:lnRef>
          <a:fillRef idx="3">
            <a:schemeClr val="dk1"/>
          </a:fillRef>
          <a:effectRef idx="2">
            <a:schemeClr val="dk1"/>
          </a:effectRef>
          <a:fontRef idx="minor">
            <a:schemeClr val="lt1"/>
          </a:fontRef>
        </p:style>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9537" indent="0">
              <a:buFont typeface="Arial" panose="020B0604020202020204" pitchFamily="34" charset="0"/>
              <a:buNone/>
            </a:pPr>
            <a:r>
              <a:rPr lang="en-US">
                <a:solidFill>
                  <a:srgbClr val="A0284C"/>
                </a:solidFill>
                <a:latin typeface="Arial Narrow" panose="020B0606020202030204" pitchFamily="34" charset="0"/>
              </a:rPr>
              <a:t>WisDOT RSO Michael A Bohn </a:t>
            </a:r>
          </a:p>
          <a:p>
            <a:pPr>
              <a:spcBef>
                <a:spcPts val="1200"/>
              </a:spcBef>
              <a:spcAft>
                <a:spcPts val="600"/>
              </a:spcAft>
            </a:pPr>
            <a:r>
              <a:rPr lang="en-US">
                <a:solidFill>
                  <a:srgbClr val="A0284C"/>
                </a:solidFill>
                <a:latin typeface="Arial Narrow" panose="020B0606020202030204" pitchFamily="34" charset="0"/>
              </a:rPr>
              <a:t>Work cell: (608) 516-6359 </a:t>
            </a:r>
          </a:p>
          <a:p>
            <a:pPr>
              <a:spcBef>
                <a:spcPts val="1200"/>
              </a:spcBef>
              <a:spcAft>
                <a:spcPts val="600"/>
              </a:spcAft>
            </a:pPr>
            <a:r>
              <a:rPr lang="en-US">
                <a:solidFill>
                  <a:srgbClr val="A0284C"/>
                </a:solidFill>
                <a:latin typeface="Arial Narrow" panose="020B0606020202030204" pitchFamily="34" charset="0"/>
              </a:rPr>
              <a:t>Office: (715) 421-8002 </a:t>
            </a:r>
          </a:p>
          <a:p>
            <a:pPr>
              <a:spcBef>
                <a:spcPts val="1200"/>
              </a:spcBef>
              <a:spcAft>
                <a:spcPts val="600"/>
              </a:spcAft>
            </a:pPr>
            <a:r>
              <a:rPr lang="en-US">
                <a:solidFill>
                  <a:srgbClr val="A0284C"/>
                </a:solidFill>
                <a:latin typeface="Arial Narrow" panose="020B0606020202030204" pitchFamily="34" charset="0"/>
              </a:rPr>
              <a:t>Personal cell: (715) 340-9085</a:t>
            </a:r>
          </a:p>
          <a:p>
            <a:pPr>
              <a:spcBef>
                <a:spcPts val="1200"/>
              </a:spcBef>
              <a:spcAft>
                <a:spcPts val="600"/>
              </a:spcAft>
            </a:pPr>
            <a:r>
              <a:rPr lang="en-US">
                <a:solidFill>
                  <a:srgbClr val="A0284C"/>
                </a:solidFill>
                <a:latin typeface="Arial Narrow" panose="020B0606020202030204" pitchFamily="34" charset="0"/>
              </a:rPr>
              <a:t>Email: michael.bohn@dot.wi.gov</a:t>
            </a:r>
          </a:p>
        </p:txBody>
      </p:sp>
    </p:spTree>
    <p:extLst>
      <p:ext uri="{BB962C8B-B14F-4D97-AF65-F5344CB8AC3E}">
        <p14:creationId xmlns:p14="http://schemas.microsoft.com/office/powerpoint/2010/main" val="3021179166"/>
      </p:ext>
    </p:extLst>
  </p:cSld>
  <p:clrMapOvr>
    <a:masterClrMapping/>
  </p:clrMapOvr>
  <p:transition spd="slow">
    <p:fade/>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5225"/>
            <a:ext cx="9144000" cy="1325563"/>
          </a:xfrm>
        </p:spPr>
        <p:txBody>
          <a:bodyPr/>
          <a:lstStyle/>
          <a:p>
            <a:r>
              <a:rPr lang="en-US"/>
              <a:t>Semi-Circular Bend Test - Illinois Flexibility Index Test (IFIT)</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170</a:t>
            </a:fld>
            <a:endParaRPr lang="en-US"/>
          </a:p>
        </p:txBody>
      </p:sp>
      <p:pic>
        <p:nvPicPr>
          <p:cNvPr id="7" name="Picture 6">
            <a:extLst>
              <a:ext uri="{FF2B5EF4-FFF2-40B4-BE49-F238E27FC236}">
                <a16:creationId xmlns:a16="http://schemas.microsoft.com/office/drawing/2014/main" id="{79D87D7D-46AA-435D-8409-F04D7A1A5B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84304" y="1447800"/>
            <a:ext cx="3493054" cy="4926832"/>
          </a:xfrm>
          <a:prstGeom prst="rect">
            <a:avLst/>
          </a:prstGeom>
          <a:ln w="28575">
            <a:solidFill>
              <a:srgbClr val="00416A"/>
            </a:solidFill>
          </a:ln>
        </p:spPr>
      </p:pic>
      <p:pic>
        <p:nvPicPr>
          <p:cNvPr id="8" name="Picture 2" descr="C:\Users\DOTBCP\Desktop\Ipone Photos\IMG_0210.JPG">
            <a:extLst>
              <a:ext uri="{FF2B5EF4-FFF2-40B4-BE49-F238E27FC236}">
                <a16:creationId xmlns:a16="http://schemas.microsoft.com/office/drawing/2014/main" id="{3D77F9B4-1980-4245-A5A4-C5C81EF59589}"/>
              </a:ext>
            </a:extLst>
          </p:cNvPr>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tretch>
            <a:fillRect/>
          </a:stretch>
        </p:blipFill>
        <p:spPr bwMode="auto">
          <a:xfrm>
            <a:off x="1320425" y="2107418"/>
            <a:ext cx="2905125" cy="3873500"/>
          </a:xfrm>
          <a:prstGeom prst="rect">
            <a:avLst/>
          </a:prstGeom>
          <a:noFill/>
          <a:ln w="28575">
            <a:solidFill>
              <a:srgbClr val="00416A"/>
            </a:solidFill>
          </a:ln>
        </p:spPr>
      </p:pic>
    </p:spTree>
    <p:extLst>
      <p:ext uri="{BB962C8B-B14F-4D97-AF65-F5344CB8AC3E}">
        <p14:creationId xmlns:p14="http://schemas.microsoft.com/office/powerpoint/2010/main" val="3811632165"/>
      </p:ext>
    </p:extLst>
  </p:cSld>
  <p:clrMapOvr>
    <a:masterClrMapping/>
  </p:clrMapOvr>
  <p:transition spd="slow">
    <p:fade/>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3732"/>
            <a:ext cx="9144000" cy="1325563"/>
          </a:xfrm>
        </p:spPr>
        <p:txBody>
          <a:bodyPr/>
          <a:lstStyle/>
          <a:p>
            <a:r>
              <a:rPr lang="en-US"/>
              <a:t>Disc Shaped Compact Tension Test (DCT)</a:t>
            </a:r>
          </a:p>
        </p:txBody>
      </p:sp>
      <p:sp>
        <p:nvSpPr>
          <p:cNvPr id="3" name="Content Placeholder 2"/>
          <p:cNvSpPr>
            <a:spLocks noGrp="1"/>
          </p:cNvSpPr>
          <p:nvPr>
            <p:ph idx="1"/>
          </p:nvPr>
        </p:nvSpPr>
        <p:spPr>
          <a:xfrm>
            <a:off x="146512" y="1629295"/>
            <a:ext cx="5514455" cy="4351338"/>
          </a:xfrm>
        </p:spPr>
        <p:txBody>
          <a:bodyPr/>
          <a:lstStyle/>
          <a:p>
            <a:r>
              <a:rPr lang="en-US" sz="3200"/>
              <a:t>Low temperature cracking</a:t>
            </a:r>
          </a:p>
          <a:p>
            <a:r>
              <a:rPr lang="en-US" sz="3200"/>
              <a:t>400 J/m2 the desired minimum</a:t>
            </a:r>
          </a:p>
          <a:p>
            <a:r>
              <a:rPr lang="en-US" sz="3200"/>
              <a:t>Run at 10C above the design required minimum</a:t>
            </a:r>
          </a:p>
          <a:p>
            <a:pPr lvl="1"/>
            <a:r>
              <a:rPr lang="en-US" sz="2800"/>
              <a:t>-34 C binder = -24 C Test temperature</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171</a:t>
            </a:fld>
            <a:endParaRPr lang="en-US"/>
          </a:p>
        </p:txBody>
      </p:sp>
      <p:pic>
        <p:nvPicPr>
          <p:cNvPr id="6" name="Picture 2" descr="C:\Users\DOTBCP\Desktop\Ipone Photos\IMG_0211.JPG">
            <a:extLst>
              <a:ext uri="{FF2B5EF4-FFF2-40B4-BE49-F238E27FC236}">
                <a16:creationId xmlns:a16="http://schemas.microsoft.com/office/drawing/2014/main" id="{1FA329EB-E64E-4A8A-AC53-6A36813D826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338950" y="1384484"/>
            <a:ext cx="3805050" cy="5073400"/>
          </a:xfrm>
          <a:prstGeom prst="rect">
            <a:avLst/>
          </a:prstGeom>
          <a:noFill/>
        </p:spPr>
      </p:pic>
    </p:spTree>
    <p:extLst>
      <p:ext uri="{BB962C8B-B14F-4D97-AF65-F5344CB8AC3E}">
        <p14:creationId xmlns:p14="http://schemas.microsoft.com/office/powerpoint/2010/main" val="1962811258"/>
      </p:ext>
    </p:extLst>
  </p:cSld>
  <p:clrMapOvr>
    <a:masterClrMapping/>
  </p:clrMapOvr>
  <p:transition spd="slow">
    <p:fade/>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 DCT Testing</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172</a:t>
            </a:fld>
            <a:endParaRPr lang="en-US"/>
          </a:p>
        </p:txBody>
      </p:sp>
      <p:pic>
        <p:nvPicPr>
          <p:cNvPr id="7" name="Picture 6">
            <a:extLst>
              <a:ext uri="{FF2B5EF4-FFF2-40B4-BE49-F238E27FC236}">
                <a16:creationId xmlns:a16="http://schemas.microsoft.com/office/drawing/2014/main" id="{DB0FDEB2-F343-4FD5-8B3A-CABDCA9B8E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2887" y="1861734"/>
            <a:ext cx="5430661" cy="4787855"/>
          </a:xfrm>
          <a:prstGeom prst="rect">
            <a:avLst/>
          </a:prstGeom>
        </p:spPr>
      </p:pic>
    </p:spTree>
    <p:extLst>
      <p:ext uri="{BB962C8B-B14F-4D97-AF65-F5344CB8AC3E}">
        <p14:creationId xmlns:p14="http://schemas.microsoft.com/office/powerpoint/2010/main" val="3351517807"/>
      </p:ext>
    </p:extLst>
  </p:cSld>
  <p:clrMapOvr>
    <a:masterClrMapping/>
  </p:clrMapOvr>
  <p:transition spd="slow">
    <p:fade/>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3732"/>
            <a:ext cx="9144000" cy="1325563"/>
          </a:xfrm>
        </p:spPr>
        <p:txBody>
          <a:bodyPr/>
          <a:lstStyle/>
          <a:p>
            <a:r>
              <a:rPr lang="en-US"/>
              <a:t>Indirect Tensile Asphalt Cracking Test (IDEAL-CT)</a:t>
            </a:r>
          </a:p>
        </p:txBody>
      </p:sp>
      <p:sp>
        <p:nvSpPr>
          <p:cNvPr id="3" name="Content Placeholder 2"/>
          <p:cNvSpPr>
            <a:spLocks noGrp="1"/>
          </p:cNvSpPr>
          <p:nvPr>
            <p:ph idx="1"/>
          </p:nvPr>
        </p:nvSpPr>
        <p:spPr>
          <a:xfrm>
            <a:off x="-9874" y="1629295"/>
            <a:ext cx="4891001" cy="4351338"/>
          </a:xfrm>
        </p:spPr>
        <p:txBody>
          <a:bodyPr/>
          <a:lstStyle/>
          <a:p>
            <a:r>
              <a:rPr lang="en-US" sz="3200"/>
              <a:t>Cracking Test</a:t>
            </a:r>
          </a:p>
          <a:p>
            <a:endParaRPr lang="en-US" sz="3200"/>
          </a:p>
          <a:p>
            <a:r>
              <a:rPr lang="en-US" sz="3200"/>
              <a:t>Simple, Practical</a:t>
            </a:r>
          </a:p>
          <a:p>
            <a:endParaRPr lang="en-US" sz="3200"/>
          </a:p>
          <a:p>
            <a:r>
              <a:rPr lang="en-US" sz="3200"/>
              <a:t>Same sample size as HWT </a:t>
            </a:r>
          </a:p>
          <a:p>
            <a:pPr lvl="1"/>
            <a:r>
              <a:rPr lang="en-US" sz="2800"/>
              <a:t>No notching, sawing, coring</a:t>
            </a:r>
          </a:p>
          <a:p>
            <a:endParaRPr lang="en-US" sz="3200"/>
          </a:p>
          <a:p>
            <a:r>
              <a:rPr lang="en-US" sz="3200"/>
              <a:t>CT index</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173</a:t>
            </a:fld>
            <a:endParaRPr lang="en-US"/>
          </a:p>
        </p:txBody>
      </p:sp>
      <p:pic>
        <p:nvPicPr>
          <p:cNvPr id="7" name="Content Placeholder 5">
            <a:extLst>
              <a:ext uri="{FF2B5EF4-FFF2-40B4-BE49-F238E27FC236}">
                <a16:creationId xmlns:a16="http://schemas.microsoft.com/office/drawing/2014/main" id="{DB515276-E996-499D-87CE-DC76368A7F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1507" y="2173885"/>
            <a:ext cx="4732493" cy="3823854"/>
          </a:xfrm>
          <a:prstGeom prst="rect">
            <a:avLst/>
          </a:prstGeom>
          <a:ln w="28575">
            <a:solidFill>
              <a:srgbClr val="00416A"/>
            </a:solidFill>
          </a:ln>
        </p:spPr>
      </p:pic>
    </p:spTree>
    <p:extLst>
      <p:ext uri="{BB962C8B-B14F-4D97-AF65-F5344CB8AC3E}">
        <p14:creationId xmlns:p14="http://schemas.microsoft.com/office/powerpoint/2010/main" val="759310012"/>
      </p:ext>
    </p:extLst>
  </p:cSld>
  <p:clrMapOvr>
    <a:masterClrMapping/>
  </p:clrMapOvr>
  <p:transition spd="slow">
    <p:fade/>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66218"/>
            <a:ext cx="9144000" cy="1325563"/>
          </a:xfrm>
        </p:spPr>
        <p:txBody>
          <a:bodyPr/>
          <a:lstStyle/>
          <a:p>
            <a:r>
              <a:rPr lang="en-US" sz="4800"/>
              <a:t>Cold In-place Recycling (CIR)</a:t>
            </a:r>
            <a:endParaRPr lang="en-US"/>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174</a:t>
            </a:fld>
            <a:endParaRPr lang="en-US"/>
          </a:p>
        </p:txBody>
      </p:sp>
    </p:spTree>
    <p:extLst>
      <p:ext uri="{BB962C8B-B14F-4D97-AF65-F5344CB8AC3E}">
        <p14:creationId xmlns:p14="http://schemas.microsoft.com/office/powerpoint/2010/main" val="881736192"/>
      </p:ext>
    </p:extLst>
  </p:cSld>
  <p:clrMapOvr>
    <a:masterClrMapping/>
  </p:clrMapOvr>
  <p:transition spd="slow">
    <p:fade/>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What Is CIR?</a:t>
            </a:r>
          </a:p>
        </p:txBody>
      </p:sp>
      <p:sp>
        <p:nvSpPr>
          <p:cNvPr id="3" name="Content Placeholder 2"/>
          <p:cNvSpPr>
            <a:spLocks noGrp="1"/>
          </p:cNvSpPr>
          <p:nvPr>
            <p:ph idx="1"/>
          </p:nvPr>
        </p:nvSpPr>
        <p:spPr>
          <a:xfrm>
            <a:off x="628650" y="2286000"/>
            <a:ext cx="7066940" cy="4351338"/>
          </a:xfrm>
        </p:spPr>
        <p:txBody>
          <a:bodyPr/>
          <a:lstStyle/>
          <a:p>
            <a:r>
              <a:rPr lang="en-US" sz="3500"/>
              <a:t>A method of recycling existing asphalt pavement in place by:</a:t>
            </a:r>
          </a:p>
          <a:p>
            <a:pPr lvl="1"/>
            <a:r>
              <a:rPr lang="en-US" sz="3100"/>
              <a:t>Milling the existing pavement 3” to 4”</a:t>
            </a:r>
          </a:p>
          <a:p>
            <a:pPr lvl="1"/>
            <a:r>
              <a:rPr lang="en-US" sz="3100"/>
              <a:t>Crushing and sieving the reclaimed asphalt</a:t>
            </a:r>
          </a:p>
          <a:p>
            <a:pPr lvl="1"/>
            <a:r>
              <a:rPr lang="en-US" sz="3100"/>
              <a:t>Adding water and binder to the mixture</a:t>
            </a:r>
          </a:p>
          <a:p>
            <a:pPr lvl="1"/>
            <a:r>
              <a:rPr lang="en-US" sz="3100"/>
              <a:t>Immediately repaving a new asphaltic surface</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175</a:t>
            </a:fld>
            <a:endParaRPr lang="en-US"/>
          </a:p>
        </p:txBody>
      </p:sp>
      <p:pic>
        <p:nvPicPr>
          <p:cNvPr id="5" name="Picture 4">
            <a:extLst>
              <a:ext uri="{FF2B5EF4-FFF2-40B4-BE49-F238E27FC236}">
                <a16:creationId xmlns:a16="http://schemas.microsoft.com/office/drawing/2014/main" id="{72555D6D-59E4-4C7B-8630-26050C6ADE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9898" y="5403600"/>
            <a:ext cx="1404103" cy="1404103"/>
          </a:xfrm>
          <a:prstGeom prst="rect">
            <a:avLst/>
          </a:prstGeom>
        </p:spPr>
      </p:pic>
    </p:spTree>
    <p:extLst>
      <p:ext uri="{BB962C8B-B14F-4D97-AF65-F5344CB8AC3E}">
        <p14:creationId xmlns:p14="http://schemas.microsoft.com/office/powerpoint/2010/main" val="1599707774"/>
      </p:ext>
    </p:extLst>
  </p:cSld>
  <p:clrMapOvr>
    <a:masterClrMapping/>
  </p:clrMapOvr>
  <p:transition spd="slow">
    <p:fade/>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9" y="292125"/>
            <a:ext cx="9144000" cy="1325563"/>
          </a:xfrm>
        </p:spPr>
        <p:txBody>
          <a:bodyPr/>
          <a:lstStyle/>
          <a:p>
            <a:r>
              <a:rPr lang="en-US"/>
              <a:t>How Does CIR Work?</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176</a:t>
            </a:fld>
            <a:endParaRPr lang="en-US"/>
          </a:p>
        </p:txBody>
      </p:sp>
      <p:pic>
        <p:nvPicPr>
          <p:cNvPr id="7" name="Picture 6">
            <a:extLst>
              <a:ext uri="{FF2B5EF4-FFF2-40B4-BE49-F238E27FC236}">
                <a16:creationId xmlns:a16="http://schemas.microsoft.com/office/drawing/2014/main" id="{5AFD64B9-7A8C-4349-AADD-A669E092AA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381" y="2244772"/>
            <a:ext cx="7777819" cy="2685699"/>
          </a:xfrm>
          <a:prstGeom prst="rect">
            <a:avLst/>
          </a:prstGeom>
          <a:ln w="25400">
            <a:solidFill>
              <a:srgbClr val="00416A"/>
            </a:solidFill>
          </a:ln>
        </p:spPr>
      </p:pic>
      <p:sp>
        <p:nvSpPr>
          <p:cNvPr id="8" name="TextBox 7">
            <a:extLst>
              <a:ext uri="{FF2B5EF4-FFF2-40B4-BE49-F238E27FC236}">
                <a16:creationId xmlns:a16="http://schemas.microsoft.com/office/drawing/2014/main" id="{8CDAE950-43C5-4481-A5EB-B92694B8CB50}"/>
              </a:ext>
            </a:extLst>
          </p:cNvPr>
          <p:cNvSpPr txBox="1"/>
          <p:nvPr/>
        </p:nvSpPr>
        <p:spPr>
          <a:xfrm>
            <a:off x="0" y="1508894"/>
            <a:ext cx="2993261" cy="369332"/>
          </a:xfrm>
          <a:prstGeom prst="rect">
            <a:avLst/>
          </a:prstGeom>
          <a:noFill/>
          <a:ln>
            <a:no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416A"/>
                </a:solidFill>
                <a:effectLst/>
                <a:uLnTx/>
                <a:uFillTx/>
                <a:latin typeface="Arial" charset="0"/>
                <a:ea typeface="+mn-ea"/>
                <a:cs typeface="+mn-cs"/>
              </a:rPr>
              <a:t>WATER SUPPLY TRUCK</a:t>
            </a:r>
          </a:p>
        </p:txBody>
      </p:sp>
      <p:sp>
        <p:nvSpPr>
          <p:cNvPr id="9" name="Down Arrow 10">
            <a:extLst>
              <a:ext uri="{FF2B5EF4-FFF2-40B4-BE49-F238E27FC236}">
                <a16:creationId xmlns:a16="http://schemas.microsoft.com/office/drawing/2014/main" id="{BC195592-A839-4214-883B-54FDFD43C74E}"/>
              </a:ext>
            </a:extLst>
          </p:cNvPr>
          <p:cNvSpPr/>
          <p:nvPr/>
        </p:nvSpPr>
        <p:spPr>
          <a:xfrm rot="19920000">
            <a:off x="682825" y="1895388"/>
            <a:ext cx="411480" cy="1202759"/>
          </a:xfrm>
          <a:prstGeom prst="downArrow">
            <a:avLst/>
          </a:prstGeom>
          <a:solidFill>
            <a:schemeClr val="bg1"/>
          </a:solidFill>
          <a:ln>
            <a:solidFill>
              <a:srgbClr val="00416A"/>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416A"/>
              </a:solidFill>
              <a:effectLst/>
              <a:uLnTx/>
              <a:uFillTx/>
              <a:latin typeface="Arial"/>
              <a:ea typeface="+mn-ea"/>
              <a:cs typeface="+mn-cs"/>
            </a:endParaRPr>
          </a:p>
        </p:txBody>
      </p:sp>
      <p:sp>
        <p:nvSpPr>
          <p:cNvPr id="10" name="Down Arrow 8">
            <a:extLst>
              <a:ext uri="{FF2B5EF4-FFF2-40B4-BE49-F238E27FC236}">
                <a16:creationId xmlns:a16="http://schemas.microsoft.com/office/drawing/2014/main" id="{67D12744-0D87-471C-8025-637C1457278F}"/>
              </a:ext>
            </a:extLst>
          </p:cNvPr>
          <p:cNvSpPr/>
          <p:nvPr/>
        </p:nvSpPr>
        <p:spPr>
          <a:xfrm rot="12180000">
            <a:off x="1199489" y="3405856"/>
            <a:ext cx="411480" cy="1675203"/>
          </a:xfrm>
          <a:prstGeom prst="downArrow">
            <a:avLst/>
          </a:prstGeom>
          <a:solidFill>
            <a:schemeClr val="bg1"/>
          </a:solidFill>
          <a:ln>
            <a:solidFill>
              <a:srgbClr val="00416A"/>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416A"/>
              </a:solidFill>
              <a:effectLst/>
              <a:uLnTx/>
              <a:uFillTx/>
              <a:latin typeface="Arial"/>
              <a:ea typeface="+mn-ea"/>
              <a:cs typeface="+mn-cs"/>
            </a:endParaRPr>
          </a:p>
        </p:txBody>
      </p:sp>
      <p:sp>
        <p:nvSpPr>
          <p:cNvPr id="11" name="TextBox 10">
            <a:extLst>
              <a:ext uri="{FF2B5EF4-FFF2-40B4-BE49-F238E27FC236}">
                <a16:creationId xmlns:a16="http://schemas.microsoft.com/office/drawing/2014/main" id="{0269C333-F255-4988-8F69-39F8721A4E94}"/>
              </a:ext>
            </a:extLst>
          </p:cNvPr>
          <p:cNvSpPr txBox="1"/>
          <p:nvPr/>
        </p:nvSpPr>
        <p:spPr>
          <a:xfrm>
            <a:off x="242783" y="5092077"/>
            <a:ext cx="2274982" cy="369332"/>
          </a:xfrm>
          <a:prstGeom prst="rect">
            <a:avLst/>
          </a:prstGeom>
          <a:noFill/>
          <a:ln>
            <a:noFill/>
          </a:ln>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416A"/>
                </a:solidFill>
                <a:effectLst/>
                <a:uLnTx/>
                <a:uFillTx/>
                <a:latin typeface="Arial" charset="0"/>
                <a:ea typeface="+mn-ea"/>
                <a:cs typeface="+mn-cs"/>
              </a:rPr>
              <a:t>MILLING MACHINE</a:t>
            </a:r>
          </a:p>
        </p:txBody>
      </p:sp>
      <p:sp>
        <p:nvSpPr>
          <p:cNvPr id="12" name="Down Arrow 13">
            <a:extLst>
              <a:ext uri="{FF2B5EF4-FFF2-40B4-BE49-F238E27FC236}">
                <a16:creationId xmlns:a16="http://schemas.microsoft.com/office/drawing/2014/main" id="{76FD55C9-8D98-42DA-AC8A-D90F14EAEFC2}"/>
              </a:ext>
            </a:extLst>
          </p:cNvPr>
          <p:cNvSpPr/>
          <p:nvPr/>
        </p:nvSpPr>
        <p:spPr>
          <a:xfrm rot="10800000">
            <a:off x="3149219" y="3509302"/>
            <a:ext cx="411480" cy="1519750"/>
          </a:xfrm>
          <a:prstGeom prst="downArrow">
            <a:avLst/>
          </a:prstGeom>
          <a:solidFill>
            <a:schemeClr val="bg1"/>
          </a:solidFill>
          <a:ln>
            <a:solidFill>
              <a:srgbClr val="00416A"/>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416A"/>
              </a:solidFill>
              <a:effectLst/>
              <a:uLnTx/>
              <a:uFillTx/>
              <a:latin typeface="Arial"/>
              <a:ea typeface="+mn-ea"/>
              <a:cs typeface="+mn-cs"/>
            </a:endParaRPr>
          </a:p>
        </p:txBody>
      </p:sp>
      <p:sp>
        <p:nvSpPr>
          <p:cNvPr id="13" name="TextBox 12">
            <a:extLst>
              <a:ext uri="{FF2B5EF4-FFF2-40B4-BE49-F238E27FC236}">
                <a16:creationId xmlns:a16="http://schemas.microsoft.com/office/drawing/2014/main" id="{584E30B5-09A8-421A-B0F7-B9312A7D27D7}"/>
              </a:ext>
            </a:extLst>
          </p:cNvPr>
          <p:cNvSpPr txBox="1"/>
          <p:nvPr/>
        </p:nvSpPr>
        <p:spPr>
          <a:xfrm>
            <a:off x="2710291" y="5059993"/>
            <a:ext cx="2672526" cy="646331"/>
          </a:xfrm>
          <a:prstGeom prst="rect">
            <a:avLst/>
          </a:prstGeom>
          <a:noFill/>
          <a:ln>
            <a:noFill/>
          </a:ln>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416A"/>
                </a:solidFill>
                <a:effectLst/>
                <a:uLnTx/>
                <a:uFillTx/>
                <a:latin typeface="Arial" charset="0"/>
                <a:ea typeface="+mn-ea"/>
                <a:cs typeface="+mn-cs"/>
              </a:rPr>
              <a:t>CRUSHING MACHINE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416A"/>
                </a:solidFill>
                <a:effectLst/>
                <a:uLnTx/>
                <a:uFillTx/>
                <a:latin typeface="Arial" charset="0"/>
                <a:ea typeface="+mn-ea"/>
                <a:cs typeface="+mn-cs"/>
              </a:rPr>
              <a:t>PUG MILL</a:t>
            </a:r>
          </a:p>
        </p:txBody>
      </p:sp>
      <p:sp>
        <p:nvSpPr>
          <p:cNvPr id="14" name="Down Arrow 16">
            <a:extLst>
              <a:ext uri="{FF2B5EF4-FFF2-40B4-BE49-F238E27FC236}">
                <a16:creationId xmlns:a16="http://schemas.microsoft.com/office/drawing/2014/main" id="{DC45C2BE-A0C8-4489-858B-8939F7DB51C6}"/>
              </a:ext>
            </a:extLst>
          </p:cNvPr>
          <p:cNvSpPr/>
          <p:nvPr/>
        </p:nvSpPr>
        <p:spPr>
          <a:xfrm rot="9600000">
            <a:off x="5904564" y="3336298"/>
            <a:ext cx="411480" cy="1830505"/>
          </a:xfrm>
          <a:prstGeom prst="downArrow">
            <a:avLst/>
          </a:prstGeom>
          <a:solidFill>
            <a:schemeClr val="bg1"/>
          </a:solidFill>
          <a:ln>
            <a:solidFill>
              <a:srgbClr val="00416A"/>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416A"/>
              </a:solidFill>
              <a:effectLst/>
              <a:uLnTx/>
              <a:uFillTx/>
              <a:latin typeface="Arial"/>
              <a:ea typeface="+mn-ea"/>
              <a:cs typeface="+mn-cs"/>
            </a:endParaRPr>
          </a:p>
        </p:txBody>
      </p:sp>
      <p:sp>
        <p:nvSpPr>
          <p:cNvPr id="15" name="TextBox 14">
            <a:extLst>
              <a:ext uri="{FF2B5EF4-FFF2-40B4-BE49-F238E27FC236}">
                <a16:creationId xmlns:a16="http://schemas.microsoft.com/office/drawing/2014/main" id="{25787C48-D55A-4681-83A3-9BD5AF9FEB87}"/>
              </a:ext>
            </a:extLst>
          </p:cNvPr>
          <p:cNvSpPr txBox="1"/>
          <p:nvPr/>
        </p:nvSpPr>
        <p:spPr>
          <a:xfrm>
            <a:off x="5571852" y="5181974"/>
            <a:ext cx="3096040" cy="369332"/>
          </a:xfrm>
          <a:prstGeom prst="rect">
            <a:avLst/>
          </a:prstGeom>
          <a:noFill/>
          <a:ln>
            <a:noFill/>
          </a:ln>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416A"/>
                </a:solidFill>
                <a:effectLst/>
                <a:uLnTx/>
                <a:uFillTx/>
                <a:latin typeface="Arial" charset="0"/>
                <a:ea typeface="+mn-ea"/>
                <a:cs typeface="+mn-cs"/>
              </a:rPr>
              <a:t>BINDER SUPPLY TRAILER</a:t>
            </a:r>
          </a:p>
        </p:txBody>
      </p:sp>
    </p:spTree>
    <p:extLst>
      <p:ext uri="{BB962C8B-B14F-4D97-AF65-F5344CB8AC3E}">
        <p14:creationId xmlns:p14="http://schemas.microsoft.com/office/powerpoint/2010/main" val="200522581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6097"/>
            <a:ext cx="9144000" cy="1325563"/>
          </a:xfrm>
        </p:spPr>
        <p:txBody>
          <a:bodyPr/>
          <a:lstStyle/>
          <a:p>
            <a:r>
              <a:rPr lang="en-US"/>
              <a:t>How Does CIR Work?</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177</a:t>
            </a:fld>
            <a:endParaRPr lang="en-US"/>
          </a:p>
        </p:txBody>
      </p:sp>
      <p:pic>
        <p:nvPicPr>
          <p:cNvPr id="16" name="Picture 15">
            <a:extLst>
              <a:ext uri="{FF2B5EF4-FFF2-40B4-BE49-F238E27FC236}">
                <a16:creationId xmlns:a16="http://schemas.microsoft.com/office/drawing/2014/main" id="{D9096BB9-A6FC-4133-A1F3-AE92C42EEF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105" y="1447801"/>
            <a:ext cx="5121725" cy="2514600"/>
          </a:xfrm>
          <a:prstGeom prst="rect">
            <a:avLst/>
          </a:prstGeom>
          <a:ln w="25400">
            <a:solidFill>
              <a:srgbClr val="00416A"/>
            </a:solidFill>
          </a:ln>
        </p:spPr>
      </p:pic>
      <p:pic>
        <p:nvPicPr>
          <p:cNvPr id="17" name="Picture 16">
            <a:extLst>
              <a:ext uri="{FF2B5EF4-FFF2-40B4-BE49-F238E27FC236}">
                <a16:creationId xmlns:a16="http://schemas.microsoft.com/office/drawing/2014/main" id="{49C2AE9F-AF5C-4356-9744-07C5E0DBA6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0" y="4046987"/>
            <a:ext cx="5706750" cy="2286000"/>
          </a:xfrm>
          <a:prstGeom prst="rect">
            <a:avLst/>
          </a:prstGeom>
          <a:ln w="25400">
            <a:solidFill>
              <a:srgbClr val="00416A"/>
            </a:solidFill>
          </a:ln>
        </p:spPr>
      </p:pic>
      <p:sp>
        <p:nvSpPr>
          <p:cNvPr id="18" name="TextBox 17">
            <a:extLst>
              <a:ext uri="{FF2B5EF4-FFF2-40B4-BE49-F238E27FC236}">
                <a16:creationId xmlns:a16="http://schemas.microsoft.com/office/drawing/2014/main" id="{935733EC-29AB-43C5-9AB0-72B71E276609}"/>
              </a:ext>
            </a:extLst>
          </p:cNvPr>
          <p:cNvSpPr txBox="1"/>
          <p:nvPr/>
        </p:nvSpPr>
        <p:spPr>
          <a:xfrm>
            <a:off x="304800" y="4451323"/>
            <a:ext cx="2497735" cy="738664"/>
          </a:xfrm>
          <a:prstGeom prst="rect">
            <a:avLst/>
          </a:prstGeom>
          <a:noFill/>
          <a:ln>
            <a:noFill/>
          </a:ln>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100" b="0" i="0" u="none" strike="noStrike" kern="1200" cap="none" spc="0" normalizeH="0" baseline="0" noProof="0">
                <a:ln>
                  <a:noFill/>
                </a:ln>
                <a:solidFill>
                  <a:srgbClr val="00416A"/>
                </a:solidFill>
                <a:effectLst/>
                <a:uLnTx/>
                <a:uFillTx/>
                <a:latin typeface="Arial" charset="0"/>
                <a:ea typeface="+mn-ea"/>
                <a:cs typeface="+mn-cs"/>
              </a:rPr>
              <a:t>PAVER with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100" b="0" i="0" u="none" strike="noStrike" kern="1200" cap="none" spc="0" normalizeH="0" baseline="0" noProof="0">
                <a:ln>
                  <a:noFill/>
                </a:ln>
                <a:solidFill>
                  <a:srgbClr val="00416A"/>
                </a:solidFill>
                <a:effectLst/>
                <a:uLnTx/>
                <a:uFillTx/>
                <a:latin typeface="Arial" charset="0"/>
                <a:ea typeface="+mn-ea"/>
                <a:cs typeface="+mn-cs"/>
              </a:rPr>
              <a:t>PICKUP MACHINE</a:t>
            </a:r>
          </a:p>
        </p:txBody>
      </p:sp>
    </p:spTree>
    <p:extLst>
      <p:ext uri="{BB962C8B-B14F-4D97-AF65-F5344CB8AC3E}">
        <p14:creationId xmlns:p14="http://schemas.microsoft.com/office/powerpoint/2010/main" val="1660078166"/>
      </p:ext>
    </p:extLst>
  </p:cSld>
  <p:clrMapOvr>
    <a:masterClrMapping/>
  </p:clrMapOvr>
  <p:transition spd="slow">
    <p:fade/>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How Does CIR Work?</a:t>
            </a:r>
          </a:p>
        </p:txBody>
      </p:sp>
      <p:sp>
        <p:nvSpPr>
          <p:cNvPr id="3" name="Content Placeholder 2"/>
          <p:cNvSpPr>
            <a:spLocks noGrp="1"/>
          </p:cNvSpPr>
          <p:nvPr>
            <p:ph idx="1"/>
          </p:nvPr>
        </p:nvSpPr>
        <p:spPr/>
        <p:txBody>
          <a:bodyPr/>
          <a:lstStyle/>
          <a:p>
            <a:r>
              <a:rPr lang="en-US" sz="3500"/>
              <a:t>One type of CIR Paving Train</a:t>
            </a:r>
          </a:p>
          <a:p>
            <a:pPr lvl="1"/>
            <a:r>
              <a:rPr lang="en-US" sz="3100"/>
              <a:t>Water supply truck</a:t>
            </a:r>
          </a:p>
          <a:p>
            <a:pPr lvl="1"/>
            <a:r>
              <a:rPr lang="en-US" sz="3100"/>
              <a:t>Milling machine</a:t>
            </a:r>
          </a:p>
          <a:p>
            <a:pPr lvl="1"/>
            <a:r>
              <a:rPr lang="en-US" sz="3100"/>
              <a:t>Combined pug mill and crusher</a:t>
            </a:r>
          </a:p>
          <a:p>
            <a:pPr lvl="1"/>
            <a:r>
              <a:rPr lang="en-US" sz="3100"/>
              <a:t>Binder supply trailer</a:t>
            </a:r>
          </a:p>
          <a:p>
            <a:pPr lvl="1"/>
            <a:r>
              <a:rPr lang="en-US" sz="3100"/>
              <a:t>Paver with pickup machine</a:t>
            </a:r>
          </a:p>
          <a:p>
            <a:endParaRPr lang="en-US" sz="3500"/>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178</a:t>
            </a:fld>
            <a:endParaRPr lang="en-US"/>
          </a:p>
        </p:txBody>
      </p:sp>
      <p:sp>
        <p:nvSpPr>
          <p:cNvPr id="5" name="TextBox 4">
            <a:extLst>
              <a:ext uri="{FF2B5EF4-FFF2-40B4-BE49-F238E27FC236}">
                <a16:creationId xmlns:a16="http://schemas.microsoft.com/office/drawing/2014/main" id="{EDFA29A4-147D-482A-9353-5E678994213D}"/>
              </a:ext>
            </a:extLst>
          </p:cNvPr>
          <p:cNvSpPr txBox="1"/>
          <p:nvPr/>
        </p:nvSpPr>
        <p:spPr>
          <a:xfrm>
            <a:off x="810491" y="5498869"/>
            <a:ext cx="304800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253D92"/>
                </a:solidFill>
                <a:effectLst/>
                <a:uLnTx/>
                <a:uFillTx/>
                <a:latin typeface="Arial" charset="0"/>
                <a:ea typeface="+mn-ea"/>
                <a:cs typeface="+mn-cs"/>
                <a:hlinkClick r:id="rId3" action="ppaction://hlinkfile"/>
              </a:rPr>
              <a:t>CIR 1.MOV</a:t>
            </a:r>
            <a:endParaRPr kumimoji="0" lang="en-US" sz="1800" b="0" i="0" u="none" strike="noStrike" kern="1200" cap="none" spc="0" normalizeH="0" baseline="0" noProof="0" dirty="0">
              <a:ln>
                <a:noFill/>
              </a:ln>
              <a:solidFill>
                <a:srgbClr val="253D92"/>
              </a:solidFill>
              <a:effectLst/>
              <a:uLnTx/>
              <a:uFillTx/>
              <a:latin typeface="Arial" charset="0"/>
              <a:ea typeface="+mn-ea"/>
              <a:cs typeface="+mn-cs"/>
            </a:endParaRPr>
          </a:p>
        </p:txBody>
      </p:sp>
    </p:spTree>
    <p:extLst>
      <p:ext uri="{BB962C8B-B14F-4D97-AF65-F5344CB8AC3E}">
        <p14:creationId xmlns:p14="http://schemas.microsoft.com/office/powerpoint/2010/main" val="747676312"/>
      </p:ext>
    </p:extLst>
  </p:cSld>
  <p:clrMapOvr>
    <a:masterClrMapping/>
  </p:clrMapOvr>
  <p:transition spd="slow">
    <p:fade/>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How Does CIR Work?</a:t>
            </a:r>
          </a:p>
        </p:txBody>
      </p:sp>
      <p:sp>
        <p:nvSpPr>
          <p:cNvPr id="3" name="Content Placeholder 2"/>
          <p:cNvSpPr>
            <a:spLocks noGrp="1"/>
          </p:cNvSpPr>
          <p:nvPr>
            <p:ph idx="1"/>
          </p:nvPr>
        </p:nvSpPr>
        <p:spPr/>
        <p:txBody>
          <a:bodyPr/>
          <a:lstStyle/>
          <a:p>
            <a:r>
              <a:rPr lang="en-US" sz="3500"/>
              <a:t>A second type of CIR Paving Train</a:t>
            </a:r>
          </a:p>
          <a:p>
            <a:pPr lvl="1"/>
            <a:r>
              <a:rPr lang="en-US" sz="3100"/>
              <a:t>Water supply truck</a:t>
            </a:r>
          </a:p>
          <a:p>
            <a:pPr lvl="1"/>
            <a:r>
              <a:rPr lang="en-US" sz="3100"/>
              <a:t>Binder truck</a:t>
            </a:r>
          </a:p>
          <a:p>
            <a:pPr lvl="1"/>
            <a:r>
              <a:rPr lang="en-US" sz="3100"/>
              <a:t>Combined milling/pug mill/crusher machine</a:t>
            </a:r>
          </a:p>
          <a:p>
            <a:pPr lvl="1"/>
            <a:r>
              <a:rPr lang="en-US" sz="3100"/>
              <a:t>Paver</a:t>
            </a:r>
          </a:p>
          <a:p>
            <a:endParaRPr lang="en-US" sz="3500"/>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179</a:t>
            </a:fld>
            <a:endParaRPr lang="en-US"/>
          </a:p>
        </p:txBody>
      </p:sp>
      <p:sp>
        <p:nvSpPr>
          <p:cNvPr id="5" name="TextBox 4">
            <a:extLst>
              <a:ext uri="{FF2B5EF4-FFF2-40B4-BE49-F238E27FC236}">
                <a16:creationId xmlns:a16="http://schemas.microsoft.com/office/drawing/2014/main" id="{38A99BC6-52E9-40E2-A02A-010F6E7C8838}"/>
              </a:ext>
            </a:extLst>
          </p:cNvPr>
          <p:cNvSpPr txBox="1"/>
          <p:nvPr/>
        </p:nvSpPr>
        <p:spPr>
          <a:xfrm>
            <a:off x="719051" y="4916978"/>
            <a:ext cx="601980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1800" b="0" i="0" u="none" strike="noStrike" kern="1200" cap="none" spc="0" normalizeH="0" baseline="0" noProof="0" dirty="0">
                <a:ln>
                  <a:noFill/>
                </a:ln>
                <a:solidFill>
                  <a:srgbClr val="253D92"/>
                </a:solidFill>
                <a:effectLst/>
                <a:uLnTx/>
                <a:uFillTx/>
                <a:latin typeface="Arial" charset="0"/>
                <a:ea typeface="+mn-ea"/>
                <a:cs typeface="+mn-cs"/>
                <a:hlinkClick r:id="rId3" action="ppaction://hlinkfile"/>
              </a:rPr>
              <a:t>CIR 2.MOV</a:t>
            </a:r>
            <a:endParaRPr kumimoji="0" lang="en-US" sz="1800" b="0" i="0" u="none" strike="noStrike" kern="1200" cap="none" spc="0" normalizeH="0" baseline="0" noProof="0" dirty="0">
              <a:ln>
                <a:noFill/>
              </a:ln>
              <a:solidFill>
                <a:srgbClr val="253D92"/>
              </a:solidFill>
              <a:effectLst/>
              <a:uLnTx/>
              <a:uFillTx/>
              <a:latin typeface="Arial" charset="0"/>
              <a:ea typeface="+mn-ea"/>
              <a:cs typeface="+mn-cs"/>
            </a:endParaRPr>
          </a:p>
        </p:txBody>
      </p:sp>
    </p:spTree>
    <p:extLst>
      <p:ext uri="{BB962C8B-B14F-4D97-AF65-F5344CB8AC3E}">
        <p14:creationId xmlns:p14="http://schemas.microsoft.com/office/powerpoint/2010/main" val="3310044726"/>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Influence of depth on density gauge</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18</a:t>
            </a:fld>
            <a:endParaRPr lang="en-US"/>
          </a:p>
        </p:txBody>
      </p:sp>
      <p:pic>
        <p:nvPicPr>
          <p:cNvPr id="7" name="Content Placeholder 5">
            <a:extLst>
              <a:ext uri="{FF2B5EF4-FFF2-40B4-BE49-F238E27FC236}">
                <a16:creationId xmlns:a16="http://schemas.microsoft.com/office/drawing/2014/main" id="{AB323A3C-BBA4-48DD-9A5A-A7538C10D6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5840" y="1708870"/>
            <a:ext cx="7132320" cy="4886573"/>
          </a:xfrm>
          <a:prstGeom prst="rect">
            <a:avLst/>
          </a:prstGeom>
          <a:ln w="28575">
            <a:solidFill>
              <a:srgbClr val="00416A"/>
            </a:solidFill>
          </a:ln>
        </p:spPr>
      </p:pic>
    </p:spTree>
    <p:extLst>
      <p:ext uri="{BB962C8B-B14F-4D97-AF65-F5344CB8AC3E}">
        <p14:creationId xmlns:p14="http://schemas.microsoft.com/office/powerpoint/2010/main" val="604391150"/>
      </p:ext>
    </p:extLst>
  </p:cSld>
  <p:clrMapOvr>
    <a:masterClrMapping/>
  </p:clrMapOvr>
  <p:transition spd="slow">
    <p:fade/>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9">
            <a:extLst>
              <a:ext uri="{FF2B5EF4-FFF2-40B4-BE49-F238E27FC236}">
                <a16:creationId xmlns:a16="http://schemas.microsoft.com/office/drawing/2014/main" id="{884BB778-EC42-4166-8EE1-273D3BAD22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rot="10800000">
            <a:off x="4504267" y="4204455"/>
            <a:ext cx="4639733" cy="2609850"/>
          </a:xfrm>
          <a:prstGeom prst="rect">
            <a:avLst/>
          </a:prstGeom>
          <a:noFill/>
          <a:ln w="25400">
            <a:solidFill>
              <a:srgbClr val="00416A"/>
            </a:solidFill>
            <a:prstDash val="solid"/>
            <a:miter lim="800000"/>
            <a:headEnd/>
            <a:tailEnd/>
          </a:ln>
        </p:spPr>
      </p:pic>
      <p:sp>
        <p:nvSpPr>
          <p:cNvPr id="2" name="Title 1"/>
          <p:cNvSpPr>
            <a:spLocks noGrp="1"/>
          </p:cNvSpPr>
          <p:nvPr>
            <p:ph type="title"/>
          </p:nvPr>
        </p:nvSpPr>
        <p:spPr>
          <a:xfrm>
            <a:off x="0" y="536171"/>
            <a:ext cx="9144000" cy="1325563"/>
          </a:xfrm>
        </p:spPr>
        <p:txBody>
          <a:bodyPr/>
          <a:lstStyle/>
          <a:p>
            <a:r>
              <a:rPr lang="en-US"/>
              <a:t>CIR Inspection Items</a:t>
            </a:r>
          </a:p>
        </p:txBody>
      </p:sp>
      <p:sp>
        <p:nvSpPr>
          <p:cNvPr id="3" name="Content Placeholder 2"/>
          <p:cNvSpPr>
            <a:spLocks noGrp="1"/>
          </p:cNvSpPr>
          <p:nvPr>
            <p:ph idx="1"/>
          </p:nvPr>
        </p:nvSpPr>
        <p:spPr>
          <a:xfrm>
            <a:off x="0" y="1537855"/>
            <a:ext cx="7886700" cy="4351338"/>
          </a:xfrm>
        </p:spPr>
        <p:txBody>
          <a:bodyPr/>
          <a:lstStyle/>
          <a:p>
            <a:r>
              <a:rPr lang="en-US" sz="3500"/>
              <a:t>Measure mill depths every few hundred feet</a:t>
            </a:r>
          </a:p>
          <a:p>
            <a:pPr lvl="1"/>
            <a:r>
              <a:rPr lang="en-US" sz="3100"/>
              <a:t>Watch if milling into base aggregate</a:t>
            </a:r>
          </a:p>
          <a:p>
            <a:r>
              <a:rPr lang="en-US" sz="3500"/>
              <a:t>Know mix design % for asphalt stabilizing agent and water</a:t>
            </a:r>
          </a:p>
          <a:p>
            <a:pPr lvl="1"/>
            <a:r>
              <a:rPr lang="en-US" sz="3100"/>
              <a:t>Mix design to be around 2% </a:t>
            </a:r>
          </a:p>
          <a:p>
            <a:pPr lvl="1"/>
            <a:r>
              <a:rPr lang="en-US" sz="3100"/>
              <a:t>Min to be around 1.5%</a:t>
            </a:r>
          </a:p>
          <a:p>
            <a:pPr lvl="1"/>
            <a:r>
              <a:rPr lang="en-US" sz="3100"/>
              <a:t>Keep track of </a:t>
            </a:r>
            <a:r>
              <a:rPr lang="en-US" sz="3100" err="1"/>
              <a:t>percents</a:t>
            </a:r>
            <a:r>
              <a:rPr lang="en-US" sz="3100"/>
              <a:t> </a:t>
            </a:r>
          </a:p>
          <a:p>
            <a:r>
              <a:rPr lang="en-US" sz="3500"/>
              <a:t>Visually inspect the mix</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solidFill>
                  <a:schemeClr val="bg1"/>
                </a:solidFill>
              </a:rPr>
              <a:pPr/>
              <a:t>180</a:t>
            </a:fld>
            <a:endParaRPr lang="en-US">
              <a:solidFill>
                <a:schemeClr val="bg1"/>
              </a:solidFill>
            </a:endParaRPr>
          </a:p>
        </p:txBody>
      </p:sp>
    </p:spTree>
    <p:extLst>
      <p:ext uri="{BB962C8B-B14F-4D97-AF65-F5344CB8AC3E}">
        <p14:creationId xmlns:p14="http://schemas.microsoft.com/office/powerpoint/2010/main" val="2897407598"/>
      </p:ext>
    </p:extLst>
  </p:cSld>
  <p:clrMapOvr>
    <a:masterClrMapping/>
  </p:clrMapOvr>
  <p:transition spd="slow">
    <p:fade/>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CIR Inspection Items</a:t>
            </a:r>
          </a:p>
        </p:txBody>
      </p:sp>
      <p:sp>
        <p:nvSpPr>
          <p:cNvPr id="3" name="Content Placeholder 2"/>
          <p:cNvSpPr>
            <a:spLocks noGrp="1"/>
          </p:cNvSpPr>
          <p:nvPr>
            <p:ph idx="1"/>
          </p:nvPr>
        </p:nvSpPr>
        <p:spPr>
          <a:xfrm>
            <a:off x="121060" y="1413164"/>
            <a:ext cx="4314305" cy="4351338"/>
          </a:xfrm>
        </p:spPr>
        <p:txBody>
          <a:bodyPr/>
          <a:lstStyle/>
          <a:p>
            <a:r>
              <a:rPr lang="en-US" sz="3200"/>
              <a:t>Mat segregation</a:t>
            </a:r>
          </a:p>
          <a:p>
            <a:r>
              <a:rPr lang="en-US" sz="3200"/>
              <a:t>Large chunks</a:t>
            </a:r>
          </a:p>
          <a:p>
            <a:r>
              <a:rPr lang="en-US" sz="3200"/>
              <a:t>Document rolling pattern</a:t>
            </a:r>
          </a:p>
          <a:p>
            <a:r>
              <a:rPr lang="en-US" sz="3200"/>
              <a:t>Check depths and cross slopes</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solidFill>
                  <a:schemeClr val="bg1"/>
                </a:solidFill>
              </a:rPr>
              <a:pPr/>
              <a:t>181</a:t>
            </a:fld>
            <a:endParaRPr lang="en-US">
              <a:solidFill>
                <a:schemeClr val="bg1"/>
              </a:solidFill>
            </a:endParaRPr>
          </a:p>
        </p:txBody>
      </p:sp>
      <p:sp>
        <p:nvSpPr>
          <p:cNvPr id="6" name="Content Placeholder 2">
            <a:extLst>
              <a:ext uri="{FF2B5EF4-FFF2-40B4-BE49-F238E27FC236}">
                <a16:creationId xmlns:a16="http://schemas.microsoft.com/office/drawing/2014/main" id="{E3D23FE0-901A-45E4-95B9-0BF98602F7C6}"/>
              </a:ext>
            </a:extLst>
          </p:cNvPr>
          <p:cNvSpPr txBox="1">
            <a:spLocks/>
          </p:cNvSpPr>
          <p:nvPr/>
        </p:nvSpPr>
        <p:spPr>
          <a:xfrm>
            <a:off x="4111169" y="1415935"/>
            <a:ext cx="4828463" cy="4351338"/>
          </a:xfrm>
          <a:prstGeom prst="rect">
            <a:avLst/>
          </a:prstGeom>
        </p:spPr>
        <p:txBody>
          <a:bodyPr/>
          <a:lstStyle>
            <a:lvl1pPr marL="228600" indent="-228600" algn="l" defTabSz="914400" rtl="0" eaLnBrk="1" latinLnBrk="0" hangingPunct="1">
              <a:lnSpc>
                <a:spcPct val="90000"/>
              </a:lnSpc>
              <a:spcBef>
                <a:spcPts val="0"/>
              </a:spcBef>
              <a:buFont typeface="Arial" panose="020B0604020202020204" pitchFamily="34" charset="0"/>
              <a:buChar char="•"/>
              <a:defRPr sz="2800" kern="1200" baseline="0">
                <a:solidFill>
                  <a:srgbClr val="00416A"/>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baseline="0">
                <a:solidFill>
                  <a:srgbClr val="A0284C"/>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rgbClr val="00416A"/>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baseline="0">
                <a:solidFill>
                  <a:srgbClr val="A0284C"/>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a:t>Inspect mat behind paving train</a:t>
            </a:r>
          </a:p>
          <a:p>
            <a:pPr lvl="1"/>
            <a:r>
              <a:rPr lang="en-US" sz="2800"/>
              <a:t>Adjust flagging operation length if needed</a:t>
            </a:r>
          </a:p>
          <a:p>
            <a:r>
              <a:rPr lang="en-US" sz="3200"/>
              <a:t>Paid for as SY not as TON </a:t>
            </a:r>
          </a:p>
        </p:txBody>
      </p:sp>
      <p:pic>
        <p:nvPicPr>
          <p:cNvPr id="7" name="Content Placeholder 6">
            <a:extLst>
              <a:ext uri="{FF2B5EF4-FFF2-40B4-BE49-F238E27FC236}">
                <a16:creationId xmlns:a16="http://schemas.microsoft.com/office/drawing/2014/main" id="{FB535431-B578-4709-B23B-11D9F7CF1A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1762299" y="3661987"/>
            <a:ext cx="5779451" cy="3171074"/>
          </a:xfrm>
          <a:prstGeom prst="rect">
            <a:avLst/>
          </a:prstGeom>
          <a:noFill/>
          <a:ln w="25400">
            <a:solidFill>
              <a:srgbClr val="00416A"/>
            </a:solidFill>
            <a:prstDash val="solid"/>
            <a:miter lim="800000"/>
            <a:headEnd/>
            <a:tailEnd/>
          </a:ln>
        </p:spPr>
      </p:pic>
    </p:spTree>
    <p:extLst>
      <p:ext uri="{BB962C8B-B14F-4D97-AF65-F5344CB8AC3E}">
        <p14:creationId xmlns:p14="http://schemas.microsoft.com/office/powerpoint/2010/main" val="1678734887"/>
      </p:ext>
    </p:extLst>
  </p:cSld>
  <p:clrMapOvr>
    <a:masterClrMapping/>
  </p:clrMapOvr>
  <p:transition spd="slow">
    <p:fade/>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25563"/>
          </a:xfrm>
        </p:spPr>
        <p:txBody>
          <a:bodyPr/>
          <a:lstStyle/>
          <a:p>
            <a:r>
              <a:rPr lang="en-US"/>
              <a:t>Testing of CIR</a:t>
            </a:r>
          </a:p>
        </p:txBody>
      </p:sp>
      <p:sp>
        <p:nvSpPr>
          <p:cNvPr id="3" name="Content Placeholder 2"/>
          <p:cNvSpPr>
            <a:spLocks noGrp="1"/>
          </p:cNvSpPr>
          <p:nvPr>
            <p:ph idx="1"/>
          </p:nvPr>
        </p:nvSpPr>
        <p:spPr>
          <a:xfrm>
            <a:off x="174567" y="1072343"/>
            <a:ext cx="8454044" cy="4351338"/>
          </a:xfrm>
        </p:spPr>
        <p:txBody>
          <a:bodyPr/>
          <a:lstStyle/>
          <a:p>
            <a:r>
              <a:rPr lang="en-US" sz="3200"/>
              <a:t>Quality Control (QC) Testing</a:t>
            </a:r>
          </a:p>
          <a:p>
            <a:pPr lvl="1"/>
            <a:r>
              <a:rPr lang="en-US"/>
              <a:t>Lot= 4000 LF Sublot= 2000 LF</a:t>
            </a:r>
          </a:p>
          <a:p>
            <a:pPr lvl="1"/>
            <a:r>
              <a:rPr lang="en-US"/>
              <a:t>Roadway samples 1 per lot</a:t>
            </a:r>
          </a:p>
          <a:p>
            <a:pPr lvl="1"/>
            <a:r>
              <a:rPr lang="en-US"/>
              <a:t>Roadway sample report the gradation of material </a:t>
            </a:r>
          </a:p>
          <a:p>
            <a:pPr lvl="1"/>
            <a:r>
              <a:rPr lang="en-US"/>
              <a:t>Report stabilizing agent foaming properties 1 per lot of production</a:t>
            </a:r>
          </a:p>
          <a:p>
            <a:pPr lvl="1"/>
            <a:r>
              <a:rPr lang="en-US"/>
              <a:t>Conduct density testing 3 random tests per sublot</a:t>
            </a:r>
          </a:p>
          <a:p>
            <a:pPr lvl="1"/>
            <a:r>
              <a:rPr lang="en-US"/>
              <a:t>Mill depth checks 1 per sublot min.</a:t>
            </a:r>
          </a:p>
          <a:p>
            <a:pPr lvl="1"/>
            <a:r>
              <a:rPr lang="en-US"/>
              <a:t>Report stabilizing agent temp. &amp; application rate at a min. frequency of 1 per sublot</a:t>
            </a:r>
          </a:p>
          <a:p>
            <a:pPr lvl="1"/>
            <a:r>
              <a:rPr lang="en-US"/>
              <a:t>Provide Daily Inspection Report to the engineer summarizing </a:t>
            </a:r>
          </a:p>
          <a:p>
            <a:r>
              <a:rPr lang="en-US" sz="3200"/>
              <a:t>Quality Verification (QV) Testing</a:t>
            </a:r>
          </a:p>
          <a:p>
            <a:pPr lvl="1"/>
            <a:r>
              <a:rPr lang="en-US"/>
              <a:t>Conduct QV tests at the minimum frequency of 10% of the required QC tests</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182</a:t>
            </a:fld>
            <a:endParaRPr lang="en-US"/>
          </a:p>
        </p:txBody>
      </p:sp>
    </p:spTree>
    <p:extLst>
      <p:ext uri="{BB962C8B-B14F-4D97-AF65-F5344CB8AC3E}">
        <p14:creationId xmlns:p14="http://schemas.microsoft.com/office/powerpoint/2010/main" val="2811095974"/>
      </p:ext>
    </p:extLst>
  </p:cSld>
  <p:clrMapOvr>
    <a:masterClrMapping/>
  </p:clrMapOvr>
  <p:transition spd="slow">
    <p:fade/>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CIR Mat</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183</a:t>
            </a:fld>
            <a:endParaRPr lang="en-US"/>
          </a:p>
        </p:txBody>
      </p:sp>
      <p:pic>
        <p:nvPicPr>
          <p:cNvPr id="7" name="Content Placeholder 5">
            <a:extLst>
              <a:ext uri="{FF2B5EF4-FFF2-40B4-BE49-F238E27FC236}">
                <a16:creationId xmlns:a16="http://schemas.microsoft.com/office/drawing/2014/main" id="{2146ECB3-57A3-4C97-96E7-F9D61172C7C2}"/>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tretch/>
        </p:blipFill>
        <p:spPr>
          <a:xfrm>
            <a:off x="381000" y="1668462"/>
            <a:ext cx="8279742" cy="4656138"/>
          </a:xfrm>
          <a:ln w="25400">
            <a:solidFill>
              <a:srgbClr val="00416A"/>
            </a:solidFill>
          </a:ln>
        </p:spPr>
      </p:pic>
    </p:spTree>
    <p:extLst>
      <p:ext uri="{BB962C8B-B14F-4D97-AF65-F5344CB8AC3E}">
        <p14:creationId xmlns:p14="http://schemas.microsoft.com/office/powerpoint/2010/main" val="1069866434"/>
      </p:ext>
    </p:extLst>
  </p:cSld>
  <p:clrMapOvr>
    <a:masterClrMapping/>
  </p:clrMapOvr>
  <p:transition spd="slow">
    <p:fade/>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What Are The Benefits Of CIR?</a:t>
            </a:r>
          </a:p>
        </p:txBody>
      </p:sp>
      <p:sp>
        <p:nvSpPr>
          <p:cNvPr id="3" name="Content Placeholder 2"/>
          <p:cNvSpPr>
            <a:spLocks noGrp="1"/>
          </p:cNvSpPr>
          <p:nvPr>
            <p:ph idx="1"/>
          </p:nvPr>
        </p:nvSpPr>
        <p:spPr>
          <a:xfrm>
            <a:off x="174568" y="2221319"/>
            <a:ext cx="4397432" cy="4351338"/>
          </a:xfrm>
        </p:spPr>
        <p:txBody>
          <a:bodyPr/>
          <a:lstStyle/>
          <a:p>
            <a:r>
              <a:rPr lang="en-US" sz="3500"/>
              <a:t>Environmentally friendly</a:t>
            </a:r>
          </a:p>
          <a:p>
            <a:r>
              <a:rPr lang="en-US" sz="3500"/>
              <a:t>Less trucking needed compared mill &amp; overlay</a:t>
            </a:r>
          </a:p>
          <a:p>
            <a:r>
              <a:rPr lang="en-US" sz="3500"/>
              <a:t>Cost effective</a:t>
            </a:r>
          </a:p>
          <a:p>
            <a:r>
              <a:rPr lang="en-US" sz="3500"/>
              <a:t>Greatly reduces reflective cracking</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184</a:t>
            </a:fld>
            <a:endParaRPr lang="en-US"/>
          </a:p>
        </p:txBody>
      </p:sp>
      <p:pic>
        <p:nvPicPr>
          <p:cNvPr id="5" name="Content Placeholder 6">
            <a:extLst>
              <a:ext uri="{FF2B5EF4-FFF2-40B4-BE49-F238E27FC236}">
                <a16:creationId xmlns:a16="http://schemas.microsoft.com/office/drawing/2014/main" id="{562F99C5-4169-4AE6-8353-4E7DBAA387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572000" y="2221319"/>
            <a:ext cx="4556571" cy="3408731"/>
          </a:xfrm>
          <a:prstGeom prst="rect">
            <a:avLst/>
          </a:prstGeom>
          <a:noFill/>
          <a:ln w="25400">
            <a:solidFill>
              <a:srgbClr val="00416A"/>
            </a:solidFill>
            <a:prstDash val="solid"/>
            <a:miter lim="800000"/>
            <a:headEnd/>
            <a:tailEnd/>
          </a:ln>
        </p:spPr>
      </p:pic>
    </p:spTree>
    <p:extLst>
      <p:ext uri="{BB962C8B-B14F-4D97-AF65-F5344CB8AC3E}">
        <p14:creationId xmlns:p14="http://schemas.microsoft.com/office/powerpoint/2010/main" val="74237474"/>
      </p:ext>
    </p:extLst>
  </p:cSld>
  <p:clrMapOvr>
    <a:masterClrMapping/>
  </p:clrMapOvr>
  <p:transition spd="slow">
    <p:fade/>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3771"/>
            <a:ext cx="9144000" cy="1325563"/>
          </a:xfrm>
        </p:spPr>
        <p:txBody>
          <a:bodyPr/>
          <a:lstStyle/>
          <a:p>
            <a:r>
              <a:rPr lang="en-US"/>
              <a:t>What Are The Benefits Of CIR?</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185</a:t>
            </a:fld>
            <a:endParaRPr lang="en-US"/>
          </a:p>
        </p:txBody>
      </p:sp>
      <p:pic>
        <p:nvPicPr>
          <p:cNvPr id="8" name="Picture 7">
            <a:extLst>
              <a:ext uri="{FF2B5EF4-FFF2-40B4-BE49-F238E27FC236}">
                <a16:creationId xmlns:a16="http://schemas.microsoft.com/office/drawing/2014/main" id="{80D2D5F5-4DD2-4770-B813-20ADB048A6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800" y="1295400"/>
            <a:ext cx="7010400" cy="5257800"/>
          </a:xfrm>
          <a:prstGeom prst="rect">
            <a:avLst/>
          </a:prstGeom>
        </p:spPr>
      </p:pic>
      <p:sp>
        <p:nvSpPr>
          <p:cNvPr id="9" name="Rectangle 8">
            <a:extLst>
              <a:ext uri="{FF2B5EF4-FFF2-40B4-BE49-F238E27FC236}">
                <a16:creationId xmlns:a16="http://schemas.microsoft.com/office/drawing/2014/main" id="{B8C27318-68CF-418C-AB50-A00CC177D64C}"/>
              </a:ext>
            </a:extLst>
          </p:cNvPr>
          <p:cNvSpPr/>
          <p:nvPr/>
        </p:nvSpPr>
        <p:spPr>
          <a:xfrm>
            <a:off x="3763222" y="4635675"/>
            <a:ext cx="3373039" cy="1415772"/>
          </a:xfrm>
          <a:prstGeom prst="rect">
            <a:avLst/>
          </a:prstGeom>
          <a:noFill/>
        </p:spPr>
        <p:txBody>
          <a:bodyPr wrap="none" lIns="91440" tIns="45720" rIns="91440" bIns="45720">
            <a:spAutoFit/>
          </a:bodyPr>
          <a:lstStyle/>
          <a:p>
            <a:pPr algn="ctr"/>
            <a:r>
              <a:rPr lang="en-US" sz="3200" b="1" cap="none" spc="0">
                <a:ln w="9525">
                  <a:solidFill>
                    <a:schemeClr val="bg1"/>
                  </a:solidFill>
                  <a:prstDash val="solid"/>
                </a:ln>
                <a:solidFill>
                  <a:schemeClr val="tx1"/>
                </a:solidFill>
                <a:effectLst>
                  <a:outerShdw blurRad="12700" dist="38100" dir="2700000" algn="tl" rotWithShape="0">
                    <a:schemeClr val="bg1">
                      <a:lumMod val="50000"/>
                    </a:schemeClr>
                  </a:outerShdw>
                </a:effectLst>
              </a:rPr>
              <a:t>CIR/</a:t>
            </a:r>
            <a:r>
              <a:rPr lang="en-US" sz="3200" b="1">
                <a:ln w="9525">
                  <a:solidFill>
                    <a:schemeClr val="bg1"/>
                  </a:solidFill>
                  <a:prstDash val="solid"/>
                </a:ln>
                <a:effectLst>
                  <a:outerShdw blurRad="12700" dist="38100" dir="2700000" algn="tl" rotWithShape="0">
                    <a:schemeClr val="bg1">
                      <a:lumMod val="50000"/>
                    </a:schemeClr>
                  </a:outerShdw>
                </a:effectLst>
              </a:rPr>
              <a:t>R</a:t>
            </a:r>
            <a:r>
              <a:rPr lang="en-US" sz="3200" b="1" cap="none" spc="0">
                <a:ln w="9525">
                  <a:solidFill>
                    <a:schemeClr val="bg1"/>
                  </a:solidFill>
                  <a:prstDash val="solid"/>
                </a:ln>
                <a:solidFill>
                  <a:schemeClr val="tx1"/>
                </a:solidFill>
                <a:effectLst>
                  <a:outerShdw blurRad="12700" dist="38100" dir="2700000" algn="tl" rotWithShape="0">
                    <a:schemeClr val="bg1">
                      <a:lumMod val="50000"/>
                    </a:schemeClr>
                  </a:outerShdw>
                </a:effectLst>
              </a:rPr>
              <a:t>esurfacing</a:t>
            </a:r>
          </a:p>
          <a:p>
            <a:pPr algn="ctr"/>
            <a:endParaRPr lang="en-US" sz="5400" b="1" cap="none" spc="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0" name="Rectangle 9">
            <a:extLst>
              <a:ext uri="{FF2B5EF4-FFF2-40B4-BE49-F238E27FC236}">
                <a16:creationId xmlns:a16="http://schemas.microsoft.com/office/drawing/2014/main" id="{F2E55644-B35E-4223-B1BF-6ABF5AF687A4}"/>
              </a:ext>
            </a:extLst>
          </p:cNvPr>
          <p:cNvSpPr/>
          <p:nvPr/>
        </p:nvSpPr>
        <p:spPr>
          <a:xfrm>
            <a:off x="4540869" y="2835031"/>
            <a:ext cx="3348994" cy="1415772"/>
          </a:xfrm>
          <a:prstGeom prst="rect">
            <a:avLst/>
          </a:prstGeom>
          <a:noFill/>
        </p:spPr>
        <p:txBody>
          <a:bodyPr wrap="none" lIns="91440" tIns="45720" rIns="91440" bIns="45720">
            <a:spAutoFit/>
          </a:bodyPr>
          <a:lstStyle/>
          <a:p>
            <a:pPr algn="ctr"/>
            <a:r>
              <a:rPr lang="en-US" sz="3200" b="1">
                <a:ln w="9525">
                  <a:solidFill>
                    <a:schemeClr val="bg1"/>
                  </a:solidFill>
                  <a:prstDash val="solid"/>
                </a:ln>
                <a:effectLst>
                  <a:outerShdw blurRad="12700" dist="38100" dir="2700000" algn="tl" rotWithShape="0">
                    <a:schemeClr val="bg1">
                      <a:lumMod val="50000"/>
                    </a:schemeClr>
                  </a:outerShdw>
                </a:effectLst>
              </a:rPr>
              <a:t>Mill/Resurfacing</a:t>
            </a:r>
          </a:p>
          <a:p>
            <a:pPr algn="ctr"/>
            <a:endParaRPr lang="en-US" sz="5400" b="1" cap="none" spc="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1" name="Arrow: Right 10">
            <a:extLst>
              <a:ext uri="{FF2B5EF4-FFF2-40B4-BE49-F238E27FC236}">
                <a16:creationId xmlns:a16="http://schemas.microsoft.com/office/drawing/2014/main" id="{17D1BCD4-9C94-42E8-B8F3-3AEAE725D9EC}"/>
              </a:ext>
            </a:extLst>
          </p:cNvPr>
          <p:cNvSpPr/>
          <p:nvPr/>
        </p:nvSpPr>
        <p:spPr>
          <a:xfrm>
            <a:off x="3307472" y="2794812"/>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5D10874-FE67-4719-A699-366BCB36F5F2}"/>
              </a:ext>
            </a:extLst>
          </p:cNvPr>
          <p:cNvSpPr/>
          <p:nvPr/>
        </p:nvSpPr>
        <p:spPr>
          <a:xfrm>
            <a:off x="1295400" y="2438400"/>
            <a:ext cx="2363234" cy="1785104"/>
          </a:xfrm>
          <a:prstGeom prst="rect">
            <a:avLst/>
          </a:prstGeom>
          <a:noFill/>
        </p:spPr>
        <p:txBody>
          <a:bodyPr wrap="square" lIns="91440" tIns="45720" rIns="91440" bIns="45720">
            <a:spAutoFit/>
          </a:bodyPr>
          <a:lstStyle/>
          <a:p>
            <a:pPr algn="ctr"/>
            <a:r>
              <a:rPr lang="en-US" sz="2800" b="1" cap="none" spc="0">
                <a:ln w="13462">
                  <a:solidFill>
                    <a:schemeClr val="bg1"/>
                  </a:solidFill>
                  <a:prstDash val="solid"/>
                </a:ln>
                <a:solidFill>
                  <a:schemeClr val="tx1">
                    <a:lumMod val="85000"/>
                    <a:lumOff val="15000"/>
                  </a:schemeClr>
                </a:solidFill>
                <a:effectLst>
                  <a:outerShdw dist="38100" dir="2700000" algn="bl" rotWithShape="0">
                    <a:schemeClr val="accent5"/>
                  </a:outerShdw>
                </a:effectLst>
              </a:rPr>
              <a:t>Reflective Crack</a:t>
            </a:r>
          </a:p>
          <a:p>
            <a:pPr algn="ctr"/>
            <a:endParaRPr lang="en-US" sz="5400" b="1" cap="none" spc="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1879358339"/>
      </p:ext>
    </p:extLst>
  </p:cSld>
  <p:clrMapOvr>
    <a:masterClrMapping/>
  </p:clrMapOvr>
  <p:transition spd="slow">
    <p:fade/>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What Are The Limitations Of CIR?</a:t>
            </a:r>
          </a:p>
        </p:txBody>
      </p:sp>
      <p:sp>
        <p:nvSpPr>
          <p:cNvPr id="3" name="Content Placeholder 2"/>
          <p:cNvSpPr>
            <a:spLocks noGrp="1"/>
          </p:cNvSpPr>
          <p:nvPr>
            <p:ph idx="1"/>
          </p:nvPr>
        </p:nvSpPr>
        <p:spPr/>
        <p:txBody>
          <a:bodyPr/>
          <a:lstStyle/>
          <a:p>
            <a:r>
              <a:rPr lang="en-US" sz="3500"/>
              <a:t>Cure timeframe may cause delay</a:t>
            </a:r>
          </a:p>
          <a:p>
            <a:r>
              <a:rPr lang="en-US" sz="3500"/>
              <a:t>Not recommended for high traffic volumes</a:t>
            </a:r>
          </a:p>
          <a:p>
            <a:r>
              <a:rPr lang="en-US" sz="3500"/>
              <a:t>Challenges with thin asphalt</a:t>
            </a:r>
          </a:p>
          <a:p>
            <a:pPr lvl="1"/>
            <a:r>
              <a:rPr lang="en-US" sz="3100"/>
              <a:t>Anything less than 3” existing is undesirable</a:t>
            </a:r>
          </a:p>
          <a:p>
            <a:r>
              <a:rPr lang="en-US" sz="3500"/>
              <a:t>Time of year restrictions</a:t>
            </a:r>
          </a:p>
          <a:p>
            <a:pPr lvl="1"/>
            <a:r>
              <a:rPr lang="en-US" sz="3100"/>
              <a:t>May 15 – Sept 15 only; due to CIR mat drying needs</a:t>
            </a:r>
          </a:p>
          <a:p>
            <a:endParaRPr lang="en-US" sz="3500"/>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186</a:t>
            </a:fld>
            <a:endParaRPr lang="en-US"/>
          </a:p>
        </p:txBody>
      </p:sp>
    </p:spTree>
    <p:extLst>
      <p:ext uri="{BB962C8B-B14F-4D97-AF65-F5344CB8AC3E}">
        <p14:creationId xmlns:p14="http://schemas.microsoft.com/office/powerpoint/2010/main" val="816557604"/>
      </p:ext>
    </p:extLst>
  </p:cSld>
  <p:clrMapOvr>
    <a:masterClrMapping/>
  </p:clrMapOvr>
  <p:transition spd="slow">
    <p:fade/>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66218"/>
            <a:ext cx="9144000" cy="1325563"/>
          </a:xfrm>
        </p:spPr>
        <p:txBody>
          <a:bodyPr/>
          <a:lstStyle/>
          <a:p>
            <a:r>
              <a:rPr lang="fr-FR" sz="4800"/>
              <a:t>HMA Pavement Longitudinal Joint Density (LJD)</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187</a:t>
            </a:fld>
            <a:endParaRPr lang="en-US"/>
          </a:p>
        </p:txBody>
      </p:sp>
    </p:spTree>
    <p:extLst>
      <p:ext uri="{BB962C8B-B14F-4D97-AF65-F5344CB8AC3E}">
        <p14:creationId xmlns:p14="http://schemas.microsoft.com/office/powerpoint/2010/main" val="4175340303"/>
      </p:ext>
    </p:extLst>
  </p:cSld>
  <p:clrMapOvr>
    <a:masterClrMapping/>
  </p:clrMapOvr>
  <p:transition spd="slow">
    <p:fade/>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a:extLst>
              <a:ext uri="{FF2B5EF4-FFF2-40B4-BE49-F238E27FC236}">
                <a16:creationId xmlns:a16="http://schemas.microsoft.com/office/drawing/2014/main" id="{E35FB1C4-3344-498E-A4B2-49DAE69614F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482" t="12707" r="825" b="4398"/>
          <a:stretch/>
        </p:blipFill>
        <p:spPr>
          <a:xfrm>
            <a:off x="4072270" y="3415314"/>
            <a:ext cx="5071730" cy="3442686"/>
          </a:xfrm>
          <a:prstGeom prst="rect">
            <a:avLst/>
          </a:prstGeom>
          <a:ln w="28575">
            <a:solidFill>
              <a:srgbClr val="00416A"/>
            </a:solidFill>
          </a:ln>
        </p:spPr>
      </p:pic>
      <p:sp>
        <p:nvSpPr>
          <p:cNvPr id="2" name="Title 1"/>
          <p:cNvSpPr>
            <a:spLocks noGrp="1"/>
          </p:cNvSpPr>
          <p:nvPr>
            <p:ph type="title"/>
          </p:nvPr>
        </p:nvSpPr>
        <p:spPr>
          <a:xfrm>
            <a:off x="0" y="536171"/>
            <a:ext cx="9144000" cy="1325563"/>
          </a:xfrm>
        </p:spPr>
        <p:txBody>
          <a:bodyPr/>
          <a:lstStyle/>
          <a:p>
            <a:r>
              <a:rPr lang="en-US"/>
              <a:t>Longitudinal Joint Density </a:t>
            </a:r>
          </a:p>
        </p:txBody>
      </p:sp>
      <p:sp>
        <p:nvSpPr>
          <p:cNvPr id="3" name="Content Placeholder 2"/>
          <p:cNvSpPr>
            <a:spLocks noGrp="1"/>
          </p:cNvSpPr>
          <p:nvPr>
            <p:ph idx="1"/>
          </p:nvPr>
        </p:nvSpPr>
        <p:spPr>
          <a:xfrm>
            <a:off x="628650" y="2286000"/>
            <a:ext cx="3943350" cy="4351338"/>
          </a:xfrm>
        </p:spPr>
        <p:txBody>
          <a:bodyPr/>
          <a:lstStyle/>
          <a:p>
            <a:r>
              <a:rPr lang="en-US" sz="3500"/>
              <a:t>Evaluate HMA longitudinal joint type, method and compaction data </a:t>
            </a:r>
          </a:p>
          <a:p>
            <a:r>
              <a:rPr lang="en-US" sz="3500"/>
              <a:t>Resulted in 2018 Longitudinal Joint Density SPV</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solidFill>
                  <a:schemeClr val="bg1"/>
                </a:solidFill>
              </a:rPr>
              <a:pPr/>
              <a:t>188</a:t>
            </a:fld>
            <a:endParaRPr lang="en-US">
              <a:solidFill>
                <a:schemeClr val="bg1"/>
              </a:solidFill>
            </a:endParaRPr>
          </a:p>
        </p:txBody>
      </p:sp>
      <p:sp>
        <p:nvSpPr>
          <p:cNvPr id="7" name="Text Placeholder 2">
            <a:extLst>
              <a:ext uri="{FF2B5EF4-FFF2-40B4-BE49-F238E27FC236}">
                <a16:creationId xmlns:a16="http://schemas.microsoft.com/office/drawing/2014/main" id="{1E3F4C65-D056-4220-B491-AEECBEAD5931}"/>
              </a:ext>
            </a:extLst>
          </p:cNvPr>
          <p:cNvSpPr txBox="1">
            <a:spLocks/>
          </p:cNvSpPr>
          <p:nvPr/>
        </p:nvSpPr>
        <p:spPr>
          <a:xfrm>
            <a:off x="667322" y="1636288"/>
            <a:ext cx="7886700" cy="457200"/>
          </a:xfrm>
          <a:prstGeom prst="rect">
            <a:avLst/>
          </a:prstGeom>
        </p:spPr>
        <p:txBody>
          <a:bodyPr/>
          <a:lstStyle>
            <a:lvl1pPr marL="228600" indent="-228600" algn="l" defTabSz="914400" rtl="0" eaLnBrk="1" latinLnBrk="0" hangingPunct="1">
              <a:lnSpc>
                <a:spcPct val="90000"/>
              </a:lnSpc>
              <a:spcBef>
                <a:spcPts val="0"/>
              </a:spcBef>
              <a:buFont typeface="Arial" panose="020B0604020202020204" pitchFamily="34" charset="0"/>
              <a:buChar char="•"/>
              <a:defRPr sz="2800" kern="1200" baseline="0">
                <a:solidFill>
                  <a:srgbClr val="00416A"/>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baseline="0">
                <a:solidFill>
                  <a:srgbClr val="A0284C"/>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rgbClr val="00416A"/>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baseline="0">
                <a:solidFill>
                  <a:srgbClr val="A0284C"/>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b="1">
                <a:solidFill>
                  <a:srgbClr val="A0284C"/>
                </a:solidFill>
              </a:rPr>
              <a:t>2014 WHRP 15-09</a:t>
            </a:r>
            <a:endParaRPr lang="en-US" sz="3900"/>
          </a:p>
        </p:txBody>
      </p:sp>
    </p:spTree>
    <p:extLst>
      <p:ext uri="{BB962C8B-B14F-4D97-AF65-F5344CB8AC3E}">
        <p14:creationId xmlns:p14="http://schemas.microsoft.com/office/powerpoint/2010/main" val="911170225"/>
      </p:ext>
    </p:extLst>
  </p:cSld>
  <p:clrMapOvr>
    <a:masterClrMapping/>
  </p:clrMapOvr>
  <p:transition spd="slow">
    <p:fade/>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5">
            <a:extLst>
              <a:ext uri="{FF2B5EF4-FFF2-40B4-BE49-F238E27FC236}">
                <a16:creationId xmlns:a16="http://schemas.microsoft.com/office/drawing/2014/main" id="{FE044347-ED40-4663-A4A3-3B0ABDBC27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3149" y="2226461"/>
            <a:ext cx="3690851" cy="4631539"/>
          </a:xfrm>
          <a:prstGeom prst="rect">
            <a:avLst/>
          </a:prstGeom>
        </p:spPr>
      </p:pic>
      <p:sp>
        <p:nvSpPr>
          <p:cNvPr id="2" name="Title 1"/>
          <p:cNvSpPr>
            <a:spLocks noGrp="1"/>
          </p:cNvSpPr>
          <p:nvPr>
            <p:ph type="title"/>
          </p:nvPr>
        </p:nvSpPr>
        <p:spPr>
          <a:xfrm>
            <a:off x="0" y="536171"/>
            <a:ext cx="9144000" cy="1325563"/>
          </a:xfrm>
        </p:spPr>
        <p:txBody>
          <a:bodyPr/>
          <a:lstStyle/>
          <a:p>
            <a:r>
              <a:rPr lang="en-US"/>
              <a:t>Longitudinal Joint Density SPV</a:t>
            </a:r>
          </a:p>
        </p:txBody>
      </p:sp>
      <p:sp>
        <p:nvSpPr>
          <p:cNvPr id="3" name="Content Placeholder 2"/>
          <p:cNvSpPr>
            <a:spLocks noGrp="1"/>
          </p:cNvSpPr>
          <p:nvPr>
            <p:ph idx="1"/>
          </p:nvPr>
        </p:nvSpPr>
        <p:spPr>
          <a:xfrm>
            <a:off x="96636" y="1861734"/>
            <a:ext cx="5664084" cy="4351338"/>
          </a:xfrm>
        </p:spPr>
        <p:txBody>
          <a:bodyPr/>
          <a:lstStyle/>
          <a:p>
            <a:r>
              <a:rPr lang="en-US" sz="3500"/>
              <a:t>To be used only on some PWL projects</a:t>
            </a:r>
          </a:p>
          <a:p>
            <a:r>
              <a:rPr lang="en-US" sz="3500"/>
              <a:t>Region will determine other longitudinal joint construction details</a:t>
            </a:r>
          </a:p>
          <a:p>
            <a:r>
              <a:rPr lang="en-US" sz="3500"/>
              <a:t>Currently working with regions towards statewide uniformity</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189</a:t>
            </a:fld>
            <a:endParaRPr lang="en-US"/>
          </a:p>
        </p:txBody>
      </p:sp>
    </p:spTree>
    <p:extLst>
      <p:ext uri="{BB962C8B-B14F-4D97-AF65-F5344CB8AC3E}">
        <p14:creationId xmlns:p14="http://schemas.microsoft.com/office/powerpoint/2010/main" val="2422229479"/>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2" y="558272"/>
            <a:ext cx="9144000" cy="1270528"/>
          </a:xfrm>
        </p:spPr>
        <p:txBody>
          <a:bodyPr/>
          <a:lstStyle/>
          <a:p>
            <a:r>
              <a:rPr lang="en-US"/>
              <a:t>1-Min Nuclear Density Testing Times</a:t>
            </a:r>
          </a:p>
        </p:txBody>
      </p:sp>
      <p:sp>
        <p:nvSpPr>
          <p:cNvPr id="3" name="Text Placeholder 2"/>
          <p:cNvSpPr>
            <a:spLocks noGrp="1"/>
          </p:cNvSpPr>
          <p:nvPr>
            <p:ph type="body" idx="1"/>
          </p:nvPr>
        </p:nvSpPr>
        <p:spPr>
          <a:xfrm>
            <a:off x="465729" y="1894926"/>
            <a:ext cx="8203017" cy="457200"/>
          </a:xfrm>
        </p:spPr>
        <p:txBody>
          <a:bodyPr/>
          <a:lstStyle/>
          <a:p>
            <a:r>
              <a:rPr lang="en-US" sz="3900"/>
              <a:t>Applicable to all projects beginning 2019</a:t>
            </a:r>
          </a:p>
        </p:txBody>
      </p:sp>
      <p:sp>
        <p:nvSpPr>
          <p:cNvPr id="5" name="Slide Number Placeholder 4">
            <a:extLst>
              <a:ext uri="{FF2B5EF4-FFF2-40B4-BE49-F238E27FC236}">
                <a16:creationId xmlns:a16="http://schemas.microsoft.com/office/drawing/2014/main" id="{1BE20C05-D64E-4F59-877D-1C1E4D77AB02}"/>
              </a:ext>
            </a:extLst>
          </p:cNvPr>
          <p:cNvSpPr>
            <a:spLocks noGrp="1"/>
          </p:cNvSpPr>
          <p:nvPr>
            <p:ph type="sldNum" sz="quarter" idx="15"/>
          </p:nvPr>
        </p:nvSpPr>
        <p:spPr/>
        <p:txBody>
          <a:bodyPr/>
          <a:lstStyle/>
          <a:p>
            <a:fld id="{F9C967B8-68F1-49D5-A9F8-375F2491F3E5}" type="slidenum">
              <a:rPr lang="en-US" smtClean="0"/>
              <a:pPr/>
              <a:t>19</a:t>
            </a:fld>
            <a:endParaRPr lang="en-US"/>
          </a:p>
        </p:txBody>
      </p:sp>
      <p:pic>
        <p:nvPicPr>
          <p:cNvPr id="6" name="Picture 5">
            <a:extLst>
              <a:ext uri="{FF2B5EF4-FFF2-40B4-BE49-F238E27FC236}">
                <a16:creationId xmlns:a16="http://schemas.microsoft.com/office/drawing/2014/main" id="{6123FE34-96A4-4B45-8C4F-3D3AA91BCD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14600"/>
            <a:ext cx="9144000" cy="4678509"/>
          </a:xfrm>
          <a:prstGeom prst="rect">
            <a:avLst/>
          </a:prstGeom>
        </p:spPr>
      </p:pic>
      <p:sp>
        <p:nvSpPr>
          <p:cNvPr id="7" name="Oval 6">
            <a:extLst>
              <a:ext uri="{FF2B5EF4-FFF2-40B4-BE49-F238E27FC236}">
                <a16:creationId xmlns:a16="http://schemas.microsoft.com/office/drawing/2014/main" id="{581F79F4-D53B-4E6D-A9B8-D049AC88A109}"/>
              </a:ext>
            </a:extLst>
          </p:cNvPr>
          <p:cNvSpPr/>
          <p:nvPr/>
        </p:nvSpPr>
        <p:spPr>
          <a:xfrm>
            <a:off x="1978429" y="5411586"/>
            <a:ext cx="906087" cy="3736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04BB995-C6E3-47F1-8F96-E10B638C9EA4}"/>
              </a:ext>
            </a:extLst>
          </p:cNvPr>
          <p:cNvSpPr/>
          <p:nvPr/>
        </p:nvSpPr>
        <p:spPr>
          <a:xfrm>
            <a:off x="3840480" y="5411586"/>
            <a:ext cx="906087" cy="3736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73BDDCD-9E69-4F08-AE98-8CCECC2DB3B8}"/>
              </a:ext>
            </a:extLst>
          </p:cNvPr>
          <p:cNvSpPr/>
          <p:nvPr/>
        </p:nvSpPr>
        <p:spPr>
          <a:xfrm>
            <a:off x="5702531" y="5411586"/>
            <a:ext cx="906087" cy="3736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4B1D3D8A-3709-447A-BA5B-F14A77FD6CD0}"/>
              </a:ext>
            </a:extLst>
          </p:cNvPr>
          <p:cNvCxnSpPr>
            <a:cxnSpLocks/>
            <a:stCxn id="12" idx="0"/>
          </p:cNvCxnSpPr>
          <p:nvPr/>
        </p:nvCxnSpPr>
        <p:spPr>
          <a:xfrm flipH="1" flipV="1">
            <a:off x="2431473" y="5785226"/>
            <a:ext cx="845820" cy="28037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1AA1E3FE-0FF7-4AE3-91EC-A61872430FD4}"/>
              </a:ext>
            </a:extLst>
          </p:cNvPr>
          <p:cNvCxnSpPr>
            <a:cxnSpLocks/>
            <a:stCxn id="12" idx="0"/>
          </p:cNvCxnSpPr>
          <p:nvPr/>
        </p:nvCxnSpPr>
        <p:spPr>
          <a:xfrm flipV="1">
            <a:off x="3277293" y="5785226"/>
            <a:ext cx="1016230" cy="28037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90B3E2F-C78E-4AA8-A67C-8F452954B952}"/>
              </a:ext>
            </a:extLst>
          </p:cNvPr>
          <p:cNvSpPr txBox="1"/>
          <p:nvPr/>
        </p:nvSpPr>
        <p:spPr>
          <a:xfrm>
            <a:off x="2815937" y="6065604"/>
            <a:ext cx="922712" cy="369332"/>
          </a:xfrm>
          <a:prstGeom prst="rect">
            <a:avLst/>
          </a:prstGeom>
          <a:solidFill>
            <a:srgbClr val="00416A"/>
          </a:solidFill>
          <a:ln>
            <a:solidFill>
              <a:srgbClr val="FF0000"/>
            </a:solidFill>
          </a:ln>
        </p:spPr>
        <p:txBody>
          <a:bodyPr wrap="square" rtlCol="0">
            <a:spAutoFit/>
          </a:bodyPr>
          <a:lstStyle/>
          <a:p>
            <a:r>
              <a:rPr lang="en-US">
                <a:solidFill>
                  <a:schemeClr val="bg1"/>
                </a:solidFill>
              </a:rPr>
              <a:t>&gt; 1 pcf?</a:t>
            </a:r>
          </a:p>
        </p:txBody>
      </p:sp>
      <p:sp>
        <p:nvSpPr>
          <p:cNvPr id="13" name="TextBox 12">
            <a:extLst>
              <a:ext uri="{FF2B5EF4-FFF2-40B4-BE49-F238E27FC236}">
                <a16:creationId xmlns:a16="http://schemas.microsoft.com/office/drawing/2014/main" id="{094E14F7-D55B-423C-99E9-693D3CACC241}"/>
              </a:ext>
            </a:extLst>
          </p:cNvPr>
          <p:cNvSpPr txBox="1"/>
          <p:nvPr/>
        </p:nvSpPr>
        <p:spPr>
          <a:xfrm>
            <a:off x="5552901" y="5927104"/>
            <a:ext cx="1629295" cy="646331"/>
          </a:xfrm>
          <a:prstGeom prst="rect">
            <a:avLst/>
          </a:prstGeom>
          <a:solidFill>
            <a:srgbClr val="00416A"/>
          </a:solidFill>
          <a:ln>
            <a:solidFill>
              <a:srgbClr val="FF0000"/>
            </a:solidFill>
          </a:ln>
        </p:spPr>
        <p:txBody>
          <a:bodyPr wrap="square" rtlCol="0">
            <a:spAutoFit/>
          </a:bodyPr>
          <a:lstStyle/>
          <a:p>
            <a:r>
              <a:rPr lang="en-US">
                <a:solidFill>
                  <a:schemeClr val="bg1"/>
                </a:solidFill>
              </a:rPr>
              <a:t>3</a:t>
            </a:r>
            <a:r>
              <a:rPr lang="en-US" baseline="30000">
                <a:solidFill>
                  <a:schemeClr val="bg1"/>
                </a:solidFill>
              </a:rPr>
              <a:t>rd</a:t>
            </a:r>
            <a:r>
              <a:rPr lang="en-US">
                <a:solidFill>
                  <a:schemeClr val="bg1"/>
                </a:solidFill>
              </a:rPr>
              <a:t> reading if necessary</a:t>
            </a:r>
          </a:p>
        </p:txBody>
      </p:sp>
    </p:spTree>
    <p:extLst>
      <p:ext uri="{BB962C8B-B14F-4D97-AF65-F5344CB8AC3E}">
        <p14:creationId xmlns:p14="http://schemas.microsoft.com/office/powerpoint/2010/main" val="377249627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2" presetClass="entr" presetSubtype="4" fill="hold" grpId="0" nodeType="afterEffect">
                                  <p:stCondLst>
                                    <p:cond delay="50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500" fill="hold"/>
                                        <p:tgtEl>
                                          <p:spTgt spid="9"/>
                                        </p:tgtEl>
                                        <p:attrNameLst>
                                          <p:attrName>ppt_x</p:attrName>
                                        </p:attrNameLst>
                                      </p:cBhvr>
                                      <p:tavLst>
                                        <p:tav tm="0">
                                          <p:val>
                                            <p:strVal val="#ppt_x"/>
                                          </p:val>
                                        </p:tav>
                                        <p:tav tm="100000">
                                          <p:val>
                                            <p:strVal val="#ppt_x"/>
                                          </p:val>
                                        </p:tav>
                                      </p:tavLst>
                                    </p:anim>
                                    <p:anim calcmode="lin" valueType="num">
                                      <p:cBhvr additive="base">
                                        <p:cTn id="29" dur="500" fill="hold"/>
                                        <p:tgtEl>
                                          <p:spTgt spid="9"/>
                                        </p:tgtEl>
                                        <p:attrNameLst>
                                          <p:attrName>ppt_y</p:attrName>
                                        </p:attrNameLst>
                                      </p:cBhvr>
                                      <p:tavLst>
                                        <p:tav tm="0">
                                          <p:val>
                                            <p:strVal val="1+#ppt_h/2"/>
                                          </p:val>
                                        </p:tav>
                                        <p:tav tm="100000">
                                          <p:val>
                                            <p:strVal val="#ppt_y"/>
                                          </p:val>
                                        </p:tav>
                                      </p:tavLst>
                                    </p:anim>
                                  </p:childTnLst>
                                </p:cTn>
                              </p:par>
                            </p:childTnLst>
                          </p:cTn>
                        </p:par>
                        <p:par>
                          <p:cTn id="30" fill="hold">
                            <p:stCondLst>
                              <p:cond delay="1500"/>
                            </p:stCondLst>
                            <p:childTnLst>
                              <p:par>
                                <p:cTn id="31" presetID="2" presetClass="entr" presetSubtype="4"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2" grpId="0" animBg="1"/>
      <p:bldP spid="13" grpId="0" animBg="1"/>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25563"/>
          </a:xfrm>
        </p:spPr>
        <p:txBody>
          <a:bodyPr/>
          <a:lstStyle/>
          <a:p>
            <a:r>
              <a:rPr lang="en-US"/>
              <a:t>HMA Pavement Longitudinal Joint</a:t>
            </a:r>
          </a:p>
        </p:txBody>
      </p:sp>
      <p:sp>
        <p:nvSpPr>
          <p:cNvPr id="3" name="Content Placeholder 2"/>
          <p:cNvSpPr>
            <a:spLocks noGrp="1"/>
          </p:cNvSpPr>
          <p:nvPr>
            <p:ph idx="1"/>
          </p:nvPr>
        </p:nvSpPr>
        <p:spPr>
          <a:xfrm>
            <a:off x="207818" y="914400"/>
            <a:ext cx="8307532" cy="4351338"/>
          </a:xfrm>
        </p:spPr>
        <p:txBody>
          <a:bodyPr/>
          <a:lstStyle/>
          <a:p>
            <a:r>
              <a:rPr lang="en-US" sz="3200"/>
              <a:t>Longitudinal Joint Definition:</a:t>
            </a:r>
          </a:p>
          <a:p>
            <a:pPr lvl="1"/>
            <a:r>
              <a:rPr lang="en-US" sz="2800"/>
              <a:t>Applicable longitudinal joints are defined as those between any two or more traffic lanes.  This excludes ramp lanes, merging zones, medians/center turn lanes and any joint with one side defined as a shoulder.  </a:t>
            </a:r>
          </a:p>
          <a:p>
            <a:endParaRPr lang="en-US" sz="3200"/>
          </a:p>
          <a:p>
            <a:r>
              <a:rPr lang="en-US" sz="3200"/>
              <a:t>Longitudinal Joint Test Location:</a:t>
            </a:r>
          </a:p>
          <a:p>
            <a:pPr lvl="1"/>
            <a:r>
              <a:rPr lang="en-US" sz="2800"/>
              <a:t>Each QC and QV density location must have a companion density location at any applicable joint.  This companion location must share longitudinal stationing with each QC or QV density location, and be located transversely with the center of the gauge 6-inches from the final joint edge of the paving area.</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190</a:t>
            </a:fld>
            <a:endParaRPr lang="en-US"/>
          </a:p>
        </p:txBody>
      </p:sp>
    </p:spTree>
    <p:extLst>
      <p:ext uri="{BB962C8B-B14F-4D97-AF65-F5344CB8AC3E}">
        <p14:creationId xmlns:p14="http://schemas.microsoft.com/office/powerpoint/2010/main" val="2409436148"/>
      </p:ext>
    </p:extLst>
  </p:cSld>
  <p:clrMapOvr>
    <a:masterClrMapping/>
  </p:clrMapOvr>
  <p:transition spd="slow">
    <p:fade/>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BBE8D03-7040-49A8-80B0-E11BC92D7E82}"/>
              </a:ext>
            </a:extLst>
          </p:cNvPr>
          <p:cNvPicPr>
            <a:picLocks noChangeAspect="1"/>
          </p:cNvPicPr>
          <p:nvPr/>
        </p:nvPicPr>
        <p:blipFill>
          <a:blip r:embed="rId3"/>
          <a:stretch>
            <a:fillRect/>
          </a:stretch>
        </p:blipFill>
        <p:spPr>
          <a:xfrm>
            <a:off x="344272" y="1256433"/>
            <a:ext cx="8595360" cy="5601567"/>
          </a:xfrm>
          <a:prstGeom prst="rect">
            <a:avLst/>
          </a:prstGeom>
          <a:ln w="28575">
            <a:solidFill>
              <a:srgbClr val="00416A"/>
            </a:solidFill>
          </a:ln>
        </p:spPr>
      </p:pic>
      <p:sp>
        <p:nvSpPr>
          <p:cNvPr id="2" name="Title 1"/>
          <p:cNvSpPr>
            <a:spLocks noGrp="1"/>
          </p:cNvSpPr>
          <p:nvPr>
            <p:ph type="title"/>
          </p:nvPr>
        </p:nvSpPr>
        <p:spPr>
          <a:xfrm>
            <a:off x="0" y="-23788"/>
            <a:ext cx="9144000" cy="1325563"/>
          </a:xfrm>
        </p:spPr>
        <p:txBody>
          <a:bodyPr/>
          <a:lstStyle/>
          <a:p>
            <a:r>
              <a:rPr lang="en-US"/>
              <a:t>HMA Pavement Longitudinal Joint Density Requirement</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191</a:t>
            </a:fld>
            <a:endParaRPr lang="en-US"/>
          </a:p>
        </p:txBody>
      </p:sp>
    </p:spTree>
    <p:extLst>
      <p:ext uri="{BB962C8B-B14F-4D97-AF65-F5344CB8AC3E}">
        <p14:creationId xmlns:p14="http://schemas.microsoft.com/office/powerpoint/2010/main" val="2838569723"/>
      </p:ext>
    </p:extLst>
  </p:cSld>
  <p:clrMapOvr>
    <a:masterClrMapping/>
  </p:clrMapOvr>
  <p:transition spd="slow">
    <p:fade/>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788"/>
            <a:ext cx="9144000" cy="1325563"/>
          </a:xfrm>
        </p:spPr>
        <p:txBody>
          <a:bodyPr/>
          <a:lstStyle/>
          <a:p>
            <a:r>
              <a:rPr lang="en-US"/>
              <a:t>LJD Test Location Layout</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192</a:t>
            </a:fld>
            <a:endParaRPr lang="en-US"/>
          </a:p>
        </p:txBody>
      </p:sp>
      <p:pic>
        <p:nvPicPr>
          <p:cNvPr id="5" name="Content Placeholder 4">
            <a:extLst>
              <a:ext uri="{FF2B5EF4-FFF2-40B4-BE49-F238E27FC236}">
                <a16:creationId xmlns:a16="http://schemas.microsoft.com/office/drawing/2014/main" id="{D1DC62D7-A6EA-4191-974B-BE42B29FF57A}"/>
              </a:ext>
            </a:extLst>
          </p:cNvPr>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a:xfrm>
            <a:off x="-1" y="1468312"/>
            <a:ext cx="9143999" cy="4450350"/>
          </a:xfrm>
          <a:prstGeom prst="rect">
            <a:avLst/>
          </a:prstGeom>
          <a:ln w="25400">
            <a:solidFill>
              <a:srgbClr val="00416A"/>
            </a:solidFill>
          </a:ln>
        </p:spPr>
      </p:pic>
    </p:spTree>
    <p:extLst>
      <p:ext uri="{BB962C8B-B14F-4D97-AF65-F5344CB8AC3E}">
        <p14:creationId xmlns:p14="http://schemas.microsoft.com/office/powerpoint/2010/main" val="3733355899"/>
      </p:ext>
    </p:extLst>
  </p:cSld>
  <p:clrMapOvr>
    <a:masterClrMapping/>
  </p:clrMapOvr>
  <p:transition spd="slow">
    <p:fade/>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Pay Adjustment For HMA Pavement Longitudinal Joint Density</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193</a:t>
            </a:fld>
            <a:endParaRPr lang="en-US"/>
          </a:p>
        </p:txBody>
      </p:sp>
      <p:sp>
        <p:nvSpPr>
          <p:cNvPr id="5" name="Content Placeholder 1">
            <a:extLst>
              <a:ext uri="{FF2B5EF4-FFF2-40B4-BE49-F238E27FC236}">
                <a16:creationId xmlns:a16="http://schemas.microsoft.com/office/drawing/2014/main" id="{BECB76FD-A50B-4A2F-8EEA-3E07C6A3900D}"/>
              </a:ext>
            </a:extLst>
          </p:cNvPr>
          <p:cNvSpPr txBox="1">
            <a:spLocks/>
          </p:cNvSpPr>
          <p:nvPr/>
        </p:nvSpPr>
        <p:spPr>
          <a:xfrm>
            <a:off x="266700" y="2211082"/>
            <a:ext cx="8610600" cy="3657600"/>
          </a:xfrm>
          <a:prstGeom prst="rect">
            <a:avLst/>
          </a:prstGeom>
        </p:spPr>
        <p:txBody>
          <a:bodyPr/>
          <a:lstStyle>
            <a:lvl1pPr marL="228600" indent="-228600" algn="l" defTabSz="914400" rtl="0" eaLnBrk="1" latinLnBrk="0" hangingPunct="1">
              <a:lnSpc>
                <a:spcPct val="90000"/>
              </a:lnSpc>
              <a:spcBef>
                <a:spcPts val="0"/>
              </a:spcBef>
              <a:buFont typeface="Arial" panose="020B0604020202020204" pitchFamily="34" charset="0"/>
              <a:buChar char="•"/>
              <a:defRPr sz="2800" kern="1200" baseline="0">
                <a:solidFill>
                  <a:srgbClr val="00416A"/>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baseline="0">
                <a:solidFill>
                  <a:srgbClr val="A0284C"/>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rgbClr val="00416A"/>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baseline="0">
                <a:solidFill>
                  <a:srgbClr val="A0284C"/>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a:t>PERCENT SUBLOT DENSITY 		PAY ADJUSTMENT PER LINEAR FOOT</a:t>
            </a:r>
          </a:p>
          <a:p>
            <a:pPr marL="109537" indent="0">
              <a:buFont typeface="Arial" panose="020B0604020202020204" pitchFamily="34" charset="0"/>
              <a:buNone/>
            </a:pPr>
            <a:r>
              <a:rPr lang="en-US" sz="2000" b="1"/>
              <a:t>  ABOVE/BELOW SPECIFIED MINIMUM </a:t>
            </a:r>
            <a:r>
              <a:rPr lang="en-US" sz="2000"/>
              <a:t>		</a:t>
            </a:r>
          </a:p>
          <a:p>
            <a:r>
              <a:rPr lang="en-US" sz="2000"/>
              <a:t>More than +1.0 confined, +2.0 unconfined			$0.40 </a:t>
            </a:r>
          </a:p>
          <a:p>
            <a:r>
              <a:rPr lang="en-US" sz="2000"/>
              <a:t>From 0.0 to +1.0 confined, 0.0 to +2.0 unconfined		$0</a:t>
            </a:r>
          </a:p>
          <a:p>
            <a:r>
              <a:rPr lang="en-US" sz="2000"/>
              <a:t>From -0.1 to -1.0 					$(0.20)</a:t>
            </a:r>
          </a:p>
          <a:p>
            <a:r>
              <a:rPr lang="en-US" sz="2000"/>
              <a:t>From -1.1 to -2.0						$(0.40)</a:t>
            </a:r>
          </a:p>
          <a:p>
            <a:r>
              <a:rPr lang="en-US" sz="2000"/>
              <a:t>From -2.0 to -3.0						$(0.80)</a:t>
            </a:r>
          </a:p>
          <a:p>
            <a:r>
              <a:rPr lang="en-US" sz="2000"/>
              <a:t>More than -3.0</a:t>
            </a:r>
            <a:r>
              <a:rPr lang="en-US" sz="2000" i="1"/>
              <a:t>					REMEDIAL ACTION</a:t>
            </a:r>
            <a:r>
              <a:rPr lang="en-US" sz="2000" i="1" baseline="30000"/>
              <a:t>[1]</a:t>
            </a:r>
            <a:endParaRPr lang="en-US" sz="2000"/>
          </a:p>
          <a:p>
            <a:endParaRPr lang="en-US" sz="2000" i="1"/>
          </a:p>
          <a:p>
            <a:r>
              <a:rPr lang="en-US" sz="2000" i="1"/>
              <a:t>[1] </a:t>
            </a:r>
            <a:r>
              <a:rPr lang="en-US" sz="2000"/>
              <a:t>Remedial action must be approved by the engineer and agreed upon at the time of the pre-pave meeting, and may include partial sublots as determined and defined in 460.3.3.2(7) of this document</a:t>
            </a:r>
          </a:p>
          <a:p>
            <a:endParaRPr lang="en-US" sz="1400"/>
          </a:p>
        </p:txBody>
      </p:sp>
    </p:spTree>
    <p:extLst>
      <p:ext uri="{BB962C8B-B14F-4D97-AF65-F5344CB8AC3E}">
        <p14:creationId xmlns:p14="http://schemas.microsoft.com/office/powerpoint/2010/main" val="3326989015"/>
      </p:ext>
    </p:extLst>
  </p:cSld>
  <p:clrMapOvr>
    <a:masterClrMapping/>
  </p:clrMapOvr>
  <p:transition spd="slow">
    <p:fade/>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66218"/>
            <a:ext cx="9144000" cy="1325563"/>
          </a:xfrm>
        </p:spPr>
        <p:txBody>
          <a:bodyPr/>
          <a:lstStyle/>
          <a:p>
            <a:r>
              <a:rPr lang="fr-FR" sz="4800"/>
              <a:t>Wisconsin Highway Research Program (WHRP)</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194</a:t>
            </a:fld>
            <a:endParaRPr lang="en-US"/>
          </a:p>
        </p:txBody>
      </p:sp>
    </p:spTree>
    <p:extLst>
      <p:ext uri="{BB962C8B-B14F-4D97-AF65-F5344CB8AC3E}">
        <p14:creationId xmlns:p14="http://schemas.microsoft.com/office/powerpoint/2010/main" val="1886424676"/>
      </p:ext>
    </p:extLst>
  </p:cSld>
  <p:clrMapOvr>
    <a:masterClrMapping/>
  </p:clrMapOvr>
  <p:transition spd="slow">
    <p:fade/>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2019 WHRP Status Update</a:t>
            </a:r>
          </a:p>
        </p:txBody>
      </p:sp>
      <p:sp>
        <p:nvSpPr>
          <p:cNvPr id="3" name="Content Placeholder 2"/>
          <p:cNvSpPr>
            <a:spLocks noGrp="1"/>
          </p:cNvSpPr>
          <p:nvPr>
            <p:ph idx="1"/>
          </p:nvPr>
        </p:nvSpPr>
        <p:spPr>
          <a:xfrm>
            <a:off x="628650" y="1471353"/>
            <a:ext cx="7886700" cy="4351338"/>
          </a:xfrm>
        </p:spPr>
        <p:txBody>
          <a:bodyPr/>
          <a:lstStyle/>
          <a:p>
            <a:r>
              <a:rPr lang="en-US" sz="3500"/>
              <a:t>Recently completed research:</a:t>
            </a:r>
          </a:p>
          <a:p>
            <a:pPr lvl="1"/>
            <a:r>
              <a:rPr lang="en-US"/>
              <a:t>Critical Factors Affecting Asphalt Concrete Durability - 0092-14-06</a:t>
            </a:r>
          </a:p>
          <a:p>
            <a:pPr lvl="1"/>
            <a:r>
              <a:rPr lang="en-US"/>
              <a:t>Regressing Air voids for Balanced HMA Mix Design - 0092-16-06</a:t>
            </a:r>
          </a:p>
          <a:p>
            <a:pPr lvl="1"/>
            <a:r>
              <a:rPr lang="en-US"/>
              <a:t>WisDOT Asphaltic Mixture New Specifications Implementation-Field Compaction and Density Validation - 0092-15-09</a:t>
            </a:r>
          </a:p>
          <a:p>
            <a:pPr lvl="1"/>
            <a:r>
              <a:rPr lang="en-US"/>
              <a:t>Field Aging and Moisture Sensitivity Study - 0092-17-04</a:t>
            </a:r>
          </a:p>
          <a:p>
            <a:pPr lvl="1"/>
            <a:r>
              <a:rPr lang="en-US"/>
              <a:t>Asphaltic Binder Extraction Protocol for Determining Amount &amp; PG Characteristics of Asphaltic Mixtures - 0092-16-02</a:t>
            </a:r>
          </a:p>
          <a:p>
            <a:pPr lvl="1"/>
            <a:r>
              <a:rPr lang="en-US"/>
              <a:t>Evaluation of Quality Management Program (QMP) Activities and Impacts on Pavement Performance - 0092-15-05</a:t>
            </a:r>
          </a:p>
          <a:p>
            <a:pPr lvl="1"/>
            <a:r>
              <a:rPr lang="en-US"/>
              <a:t>Analysis and Feasibility of Asphalt Pavement Performance-Based Testing Specifications for WisDOT - 0092-15-04</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195</a:t>
            </a:fld>
            <a:endParaRPr lang="en-US"/>
          </a:p>
        </p:txBody>
      </p:sp>
    </p:spTree>
    <p:extLst>
      <p:ext uri="{BB962C8B-B14F-4D97-AF65-F5344CB8AC3E}">
        <p14:creationId xmlns:p14="http://schemas.microsoft.com/office/powerpoint/2010/main" val="2983409975"/>
      </p:ext>
    </p:extLst>
  </p:cSld>
  <p:clrMapOvr>
    <a:masterClrMapping/>
  </p:clrMapOvr>
  <p:transition spd="slow">
    <p:fade/>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2019 WHRP Status Update</a:t>
            </a:r>
          </a:p>
        </p:txBody>
      </p:sp>
      <p:sp>
        <p:nvSpPr>
          <p:cNvPr id="3" name="Content Placeholder 2"/>
          <p:cNvSpPr>
            <a:spLocks noGrp="1"/>
          </p:cNvSpPr>
          <p:nvPr>
            <p:ph idx="1"/>
          </p:nvPr>
        </p:nvSpPr>
        <p:spPr>
          <a:xfrm>
            <a:off x="628650" y="1471353"/>
            <a:ext cx="7886700" cy="4351338"/>
          </a:xfrm>
        </p:spPr>
        <p:txBody>
          <a:bodyPr/>
          <a:lstStyle/>
          <a:p>
            <a:r>
              <a:rPr lang="en-US" sz="3500"/>
              <a:t>Ongoing research:</a:t>
            </a:r>
          </a:p>
          <a:p>
            <a:pPr lvl="1"/>
            <a:r>
              <a:rPr lang="en-US"/>
              <a:t>Investigation of Tack Coat Materials on Tracking Performance 0092-17-06, completion est. Spring 2019</a:t>
            </a:r>
          </a:p>
          <a:p>
            <a:pPr lvl="1"/>
            <a:r>
              <a:rPr lang="en-US"/>
              <a:t>Investigation of In-Service Pavement Performance 0092-18-05, completion est. Summer 2019</a:t>
            </a:r>
          </a:p>
          <a:p>
            <a:pPr lvl="1"/>
            <a:r>
              <a:rPr lang="en-US"/>
              <a:t>Enhanced Moisture Sensitivity 0092-18-06, completion est. Summer 2019</a:t>
            </a:r>
          </a:p>
          <a:p>
            <a:pPr lvl="1"/>
            <a:r>
              <a:rPr lang="en-US"/>
              <a:t>Recycled Asphalt Binder 0092-19-04, completion est. Winter 2020</a:t>
            </a:r>
          </a:p>
          <a:p>
            <a:pPr lvl="1"/>
            <a:r>
              <a:rPr lang="en-US"/>
              <a:t>Rubber Modified Asphalt 0092-19-05, completion est. Winter 2020</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196</a:t>
            </a:fld>
            <a:endParaRPr lang="en-US"/>
          </a:p>
        </p:txBody>
      </p:sp>
    </p:spTree>
    <p:extLst>
      <p:ext uri="{BB962C8B-B14F-4D97-AF65-F5344CB8AC3E}">
        <p14:creationId xmlns:p14="http://schemas.microsoft.com/office/powerpoint/2010/main" val="1861397148"/>
      </p:ext>
    </p:extLst>
  </p:cSld>
  <p:clrMapOvr>
    <a:masterClrMapping/>
  </p:clrMapOvr>
  <p:transition spd="slow">
    <p:fade/>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2019 WHRP Status Update</a:t>
            </a:r>
          </a:p>
        </p:txBody>
      </p:sp>
      <p:sp>
        <p:nvSpPr>
          <p:cNvPr id="3" name="Content Placeholder 2"/>
          <p:cNvSpPr>
            <a:spLocks noGrp="1"/>
          </p:cNvSpPr>
          <p:nvPr>
            <p:ph idx="1"/>
          </p:nvPr>
        </p:nvSpPr>
        <p:spPr>
          <a:xfrm>
            <a:off x="628650" y="1471353"/>
            <a:ext cx="7886700" cy="4351338"/>
          </a:xfrm>
        </p:spPr>
        <p:txBody>
          <a:bodyPr/>
          <a:lstStyle/>
          <a:p>
            <a:r>
              <a:rPr lang="en-US" sz="3500"/>
              <a:t>Upcoming research:</a:t>
            </a:r>
          </a:p>
          <a:p>
            <a:pPr lvl="1"/>
            <a:r>
              <a:rPr lang="en-US"/>
              <a:t>Balanced Mixture Design Implementation Support</a:t>
            </a:r>
          </a:p>
          <a:p>
            <a:pPr lvl="1"/>
            <a:endParaRPr lang="en-US"/>
          </a:p>
          <a:p>
            <a:pPr lvl="1"/>
            <a:r>
              <a:rPr lang="en-US"/>
              <a:t>Expansion of </a:t>
            </a:r>
            <a:r>
              <a:rPr lang="en-US" err="1"/>
              <a:t>AASHTOWare</a:t>
            </a:r>
            <a:r>
              <a:rPr lang="en-US"/>
              <a:t> Mechanistic-Empirical (ME) Design Inputs</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197</a:t>
            </a:fld>
            <a:endParaRPr lang="en-US"/>
          </a:p>
        </p:txBody>
      </p:sp>
    </p:spTree>
    <p:extLst>
      <p:ext uri="{BB962C8B-B14F-4D97-AF65-F5344CB8AC3E}">
        <p14:creationId xmlns:p14="http://schemas.microsoft.com/office/powerpoint/2010/main" val="2208048185"/>
      </p:ext>
    </p:extLst>
  </p:cSld>
  <p:clrMapOvr>
    <a:masterClrMapping/>
  </p:clrMapOvr>
  <p:transition spd="slow">
    <p:fade/>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66218"/>
            <a:ext cx="9144000" cy="1325563"/>
          </a:xfrm>
        </p:spPr>
        <p:txBody>
          <a:bodyPr/>
          <a:lstStyle/>
          <a:p>
            <a:r>
              <a:rPr lang="en-US" sz="4800" dirty="0"/>
              <a:t>Region Specific Concerns/Issues</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198</a:t>
            </a:fld>
            <a:endParaRPr lang="en-US"/>
          </a:p>
        </p:txBody>
      </p:sp>
    </p:spTree>
    <p:extLst>
      <p:ext uri="{BB962C8B-B14F-4D97-AF65-F5344CB8AC3E}">
        <p14:creationId xmlns:p14="http://schemas.microsoft.com/office/powerpoint/2010/main" val="591461390"/>
      </p:ext>
    </p:extLst>
  </p:cSld>
  <p:clrMapOvr>
    <a:masterClrMapping/>
  </p:clrMapOvr>
  <p:transition spd="slow">
    <p:fade/>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dirty="0"/>
              <a:t>Region Specific Concerns/Issues</a:t>
            </a:r>
          </a:p>
        </p:txBody>
      </p:sp>
      <p:sp>
        <p:nvSpPr>
          <p:cNvPr id="3" name="Content Placeholder 2"/>
          <p:cNvSpPr>
            <a:spLocks noGrp="1"/>
          </p:cNvSpPr>
          <p:nvPr>
            <p:ph idx="1"/>
          </p:nvPr>
        </p:nvSpPr>
        <p:spPr/>
        <p:txBody>
          <a:bodyPr/>
          <a:lstStyle/>
          <a:p>
            <a:r>
              <a:rPr lang="en-US" sz="3500" dirty="0"/>
              <a:t>What can regions share? Spreadsheets/Forms?</a:t>
            </a:r>
          </a:p>
          <a:p>
            <a:endParaRPr lang="en-US" sz="3500" dirty="0"/>
          </a:p>
          <a:p>
            <a:r>
              <a:rPr lang="en-US" sz="3500" dirty="0"/>
              <a:t>BMP’s</a:t>
            </a:r>
          </a:p>
          <a:p>
            <a:endParaRPr lang="en-US" sz="3500" dirty="0"/>
          </a:p>
          <a:p>
            <a:r>
              <a:rPr lang="en-US" sz="3500" dirty="0"/>
              <a:t>SOP’s</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199</a:t>
            </a:fld>
            <a:endParaRPr lang="en-US"/>
          </a:p>
        </p:txBody>
      </p:sp>
    </p:spTree>
    <p:extLst>
      <p:ext uri="{BB962C8B-B14F-4D97-AF65-F5344CB8AC3E}">
        <p14:creationId xmlns:p14="http://schemas.microsoft.com/office/powerpoint/2010/main" val="4208261493"/>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2" y="558272"/>
            <a:ext cx="9144000" cy="1270528"/>
          </a:xfrm>
        </p:spPr>
        <p:txBody>
          <a:bodyPr/>
          <a:lstStyle/>
          <a:p>
            <a:r>
              <a:rPr lang="en-US"/>
              <a:t>Welcome</a:t>
            </a:r>
          </a:p>
        </p:txBody>
      </p:sp>
      <p:sp>
        <p:nvSpPr>
          <p:cNvPr id="5" name="Slide Number Placeholder 4">
            <a:extLst>
              <a:ext uri="{FF2B5EF4-FFF2-40B4-BE49-F238E27FC236}">
                <a16:creationId xmlns:a16="http://schemas.microsoft.com/office/drawing/2014/main" id="{1BE20C05-D64E-4F59-877D-1C1E4D77AB02}"/>
              </a:ext>
            </a:extLst>
          </p:cNvPr>
          <p:cNvSpPr>
            <a:spLocks noGrp="1"/>
          </p:cNvSpPr>
          <p:nvPr>
            <p:ph type="sldNum" sz="quarter" idx="15"/>
          </p:nvPr>
        </p:nvSpPr>
        <p:spPr/>
        <p:txBody>
          <a:bodyPr/>
          <a:lstStyle/>
          <a:p>
            <a:fld id="{F9C967B8-68F1-49D5-A9F8-375F2491F3E5}" type="slidenum">
              <a:rPr lang="en-US" smtClean="0"/>
              <a:pPr/>
              <a:t>2</a:t>
            </a:fld>
            <a:endParaRPr lang="en-US"/>
          </a:p>
        </p:txBody>
      </p:sp>
      <p:pic>
        <p:nvPicPr>
          <p:cNvPr id="7" name="Picture 6">
            <a:extLst>
              <a:ext uri="{FF2B5EF4-FFF2-40B4-BE49-F238E27FC236}">
                <a16:creationId xmlns:a16="http://schemas.microsoft.com/office/drawing/2014/main" id="{06D4BA28-2DDB-4504-9961-C3775D59ABB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52438" y="2971021"/>
            <a:ext cx="8229600" cy="1814825"/>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946455750"/>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2" y="558272"/>
            <a:ext cx="9144000" cy="1270528"/>
          </a:xfrm>
        </p:spPr>
        <p:txBody>
          <a:bodyPr/>
          <a:lstStyle/>
          <a:p>
            <a:r>
              <a:rPr lang="en-US"/>
              <a:t>General tour of an Asphalt Plant</a:t>
            </a:r>
          </a:p>
        </p:txBody>
      </p:sp>
      <p:sp>
        <p:nvSpPr>
          <p:cNvPr id="5" name="Slide Number Placeholder 4">
            <a:extLst>
              <a:ext uri="{FF2B5EF4-FFF2-40B4-BE49-F238E27FC236}">
                <a16:creationId xmlns:a16="http://schemas.microsoft.com/office/drawing/2014/main" id="{1BE20C05-D64E-4F59-877D-1C1E4D77AB02}"/>
              </a:ext>
            </a:extLst>
          </p:cNvPr>
          <p:cNvSpPr>
            <a:spLocks noGrp="1"/>
          </p:cNvSpPr>
          <p:nvPr>
            <p:ph type="sldNum" sz="quarter" idx="15"/>
          </p:nvPr>
        </p:nvSpPr>
        <p:spPr/>
        <p:txBody>
          <a:bodyPr/>
          <a:lstStyle/>
          <a:p>
            <a:fld id="{F9C967B8-68F1-49D5-A9F8-375F2491F3E5}" type="slidenum">
              <a:rPr lang="en-US" smtClean="0"/>
              <a:pPr/>
              <a:t>20</a:t>
            </a:fld>
            <a:endParaRPr lang="en-US"/>
          </a:p>
        </p:txBody>
      </p:sp>
      <p:sp>
        <p:nvSpPr>
          <p:cNvPr id="6" name="Content Placeholder 1">
            <a:extLst>
              <a:ext uri="{FF2B5EF4-FFF2-40B4-BE49-F238E27FC236}">
                <a16:creationId xmlns:a16="http://schemas.microsoft.com/office/drawing/2014/main" id="{32A02083-3D5C-4224-A510-773B85CE5A25}"/>
              </a:ext>
            </a:extLst>
          </p:cNvPr>
          <p:cNvSpPr txBox="1">
            <a:spLocks/>
          </p:cNvSpPr>
          <p:nvPr/>
        </p:nvSpPr>
        <p:spPr>
          <a:xfrm>
            <a:off x="2011074" y="1554618"/>
            <a:ext cx="5112327" cy="548364"/>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a:solidFill>
                  <a:schemeClr val="bg1"/>
                </a:solidFill>
                <a:latin typeface="Arial Narrow" panose="020B0606020202030204" pitchFamily="34" charset="0"/>
                <a:hlinkClick r:id="rId3"/>
              </a:rPr>
              <a:t>General tour of plant</a:t>
            </a:r>
            <a:endParaRPr lang="en-US">
              <a:solidFill>
                <a:schemeClr val="bg1"/>
              </a:solidFill>
              <a:latin typeface="Arial Narrow" panose="020B0606020202030204" pitchFamily="34" charset="0"/>
            </a:endParaRPr>
          </a:p>
          <a:p>
            <a:pPr marL="0" indent="0">
              <a:buFont typeface="Arial" panose="020B0604020202020204" pitchFamily="34" charset="0"/>
              <a:buNone/>
            </a:pPr>
            <a:endParaRPr lang="en-US">
              <a:solidFill>
                <a:schemeClr val="bg1"/>
              </a:solidFill>
            </a:endParaRPr>
          </a:p>
        </p:txBody>
      </p:sp>
      <p:pic>
        <p:nvPicPr>
          <p:cNvPr id="9" name="Picture 6" descr="Drum Plant Components">
            <a:extLst>
              <a:ext uri="{FF2B5EF4-FFF2-40B4-BE49-F238E27FC236}">
                <a16:creationId xmlns:a16="http://schemas.microsoft.com/office/drawing/2014/main" id="{59B98FA1-8011-406F-931A-EA9A07E97D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7692" y="2102982"/>
            <a:ext cx="5799090" cy="4605251"/>
          </a:xfrm>
          <a:prstGeom prst="rect">
            <a:avLst/>
          </a:prstGeom>
          <a:noFill/>
          <a:ln w="25400">
            <a:solidFill>
              <a:srgbClr val="00416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9821323"/>
      </p:ext>
    </p:extLst>
  </p:cSld>
  <p:clrMapOvr>
    <a:masterClrMapping/>
  </p:clrMapOvr>
  <p:transition spd="slow">
    <p:fade/>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dirty="0"/>
              <a:t>Region Specific Concerns/Issues</a:t>
            </a:r>
          </a:p>
        </p:txBody>
      </p:sp>
      <p:sp>
        <p:nvSpPr>
          <p:cNvPr id="3" name="Content Placeholder 2"/>
          <p:cNvSpPr>
            <a:spLocks noGrp="1"/>
          </p:cNvSpPr>
          <p:nvPr>
            <p:ph idx="1"/>
          </p:nvPr>
        </p:nvSpPr>
        <p:spPr/>
        <p:txBody>
          <a:bodyPr/>
          <a:lstStyle/>
          <a:p>
            <a:pPr marL="0" indent="0">
              <a:buNone/>
            </a:pPr>
            <a:r>
              <a:rPr lang="en-US" sz="3500" dirty="0"/>
              <a:t>Regional Special Projects:</a:t>
            </a:r>
          </a:p>
          <a:p>
            <a:endParaRPr lang="en-US" sz="3500" dirty="0"/>
          </a:p>
          <a:p>
            <a:r>
              <a:rPr lang="en-US" sz="3500" dirty="0"/>
              <a:t>Interlayer</a:t>
            </a:r>
          </a:p>
          <a:p>
            <a:endParaRPr lang="en-US" sz="3500" dirty="0"/>
          </a:p>
          <a:p>
            <a:r>
              <a:rPr lang="en-US" sz="3500" dirty="0"/>
              <a:t>Texas Underseal</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200</a:t>
            </a:fld>
            <a:endParaRPr lang="en-US"/>
          </a:p>
        </p:txBody>
      </p:sp>
    </p:spTree>
    <p:extLst>
      <p:ext uri="{BB962C8B-B14F-4D97-AF65-F5344CB8AC3E}">
        <p14:creationId xmlns:p14="http://schemas.microsoft.com/office/powerpoint/2010/main" val="50354036"/>
      </p:ext>
    </p:extLst>
  </p:cSld>
  <p:clrMapOvr>
    <a:masterClrMapping/>
  </p:clrMapOvr>
  <p:transition spd="slow">
    <p:fade/>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dirty="0"/>
              <a:t>Region Specific Concerns/Issues</a:t>
            </a:r>
          </a:p>
        </p:txBody>
      </p:sp>
      <p:sp>
        <p:nvSpPr>
          <p:cNvPr id="3" name="Content Placeholder 2"/>
          <p:cNvSpPr>
            <a:spLocks noGrp="1"/>
          </p:cNvSpPr>
          <p:nvPr>
            <p:ph idx="1"/>
          </p:nvPr>
        </p:nvSpPr>
        <p:spPr>
          <a:xfrm>
            <a:off x="628650" y="1745672"/>
            <a:ext cx="7886700" cy="4351338"/>
          </a:xfrm>
        </p:spPr>
        <p:txBody>
          <a:bodyPr/>
          <a:lstStyle/>
          <a:p>
            <a:r>
              <a:rPr lang="en-US" sz="3500" dirty="0"/>
              <a:t>Regional Contacts for specific issues?</a:t>
            </a:r>
          </a:p>
          <a:p>
            <a:r>
              <a:rPr lang="en-US" sz="3500" dirty="0"/>
              <a:t>Past issues?</a:t>
            </a:r>
          </a:p>
          <a:p>
            <a:r>
              <a:rPr lang="en-US" sz="3500" dirty="0"/>
              <a:t>Additional Topics – “I’d like to see counter measures used to correct issues with HMA for common problems i.e. rutting, bleeding, reflective cracking </a:t>
            </a:r>
          </a:p>
          <a:p>
            <a:r>
              <a:rPr lang="en-US" sz="3500" dirty="0"/>
              <a:t>Paving over milled PCC that may have been too deteriorated at joints to warrant placing asphalt over the top.”</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201</a:t>
            </a:fld>
            <a:endParaRPr lang="en-US"/>
          </a:p>
        </p:txBody>
      </p:sp>
    </p:spTree>
    <p:extLst>
      <p:ext uri="{BB962C8B-B14F-4D97-AF65-F5344CB8AC3E}">
        <p14:creationId xmlns:p14="http://schemas.microsoft.com/office/powerpoint/2010/main" val="1013777335"/>
      </p:ext>
    </p:extLst>
  </p:cSld>
  <p:clrMapOvr>
    <a:masterClrMapping/>
  </p:clrMapOvr>
  <p:transition spd="slow">
    <p:fade/>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dirty="0"/>
              <a:t>Information Sharing</a:t>
            </a:r>
          </a:p>
        </p:txBody>
      </p:sp>
      <p:sp>
        <p:nvSpPr>
          <p:cNvPr id="3" name="Content Placeholder 2"/>
          <p:cNvSpPr>
            <a:spLocks noGrp="1"/>
          </p:cNvSpPr>
          <p:nvPr>
            <p:ph idx="1"/>
          </p:nvPr>
        </p:nvSpPr>
        <p:spPr/>
        <p:txBody>
          <a:bodyPr/>
          <a:lstStyle/>
          <a:p>
            <a:r>
              <a:rPr lang="en-US" sz="3500" dirty="0"/>
              <a:t>Quick links of useful inspection info.</a:t>
            </a:r>
          </a:p>
          <a:p>
            <a:r>
              <a:rPr lang="en-US" sz="3500" dirty="0"/>
              <a:t>Historical Weather: Wunderground.com</a:t>
            </a:r>
          </a:p>
          <a:p>
            <a:r>
              <a:rPr lang="en-US" sz="3500" dirty="0"/>
              <a:t>Contract payments: HCCI website, Need WAMS ID, available after award for a list of contract items </a:t>
            </a:r>
            <a:r>
              <a:rPr lang="en-US" sz="3500" dirty="0">
                <a:hlinkClick r:id="rId3"/>
              </a:rPr>
              <a:t>https://trust.dot.state.wi.us/ccpvs/default.jsp</a:t>
            </a:r>
            <a:endParaRPr lang="en-US" sz="3500" dirty="0"/>
          </a:p>
          <a:p>
            <a:r>
              <a:rPr lang="en-US" sz="3500" dirty="0"/>
              <a:t>Bid Express </a:t>
            </a:r>
            <a:r>
              <a:rPr lang="en-US" sz="3500" dirty="0">
                <a:hlinkClick r:id="rId4"/>
              </a:rPr>
              <a:t>https://www.bidx.com/</a:t>
            </a:r>
            <a:endParaRPr lang="en-US" sz="3500" dirty="0"/>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202</a:t>
            </a:fld>
            <a:endParaRPr lang="en-US"/>
          </a:p>
        </p:txBody>
      </p:sp>
    </p:spTree>
    <p:extLst>
      <p:ext uri="{BB962C8B-B14F-4D97-AF65-F5344CB8AC3E}">
        <p14:creationId xmlns:p14="http://schemas.microsoft.com/office/powerpoint/2010/main" val="1332208278"/>
      </p:ext>
    </p:extLst>
  </p:cSld>
  <p:clrMapOvr>
    <a:masterClrMapping/>
  </p:clrMapOvr>
  <p:transition spd="slow">
    <p:fade/>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dirty="0"/>
              <a:t>Information Sharing</a:t>
            </a:r>
          </a:p>
        </p:txBody>
      </p:sp>
      <p:sp>
        <p:nvSpPr>
          <p:cNvPr id="3" name="Content Placeholder 2"/>
          <p:cNvSpPr>
            <a:spLocks noGrp="1"/>
          </p:cNvSpPr>
          <p:nvPr>
            <p:ph idx="1"/>
          </p:nvPr>
        </p:nvSpPr>
        <p:spPr>
          <a:xfrm>
            <a:off x="628650" y="1861734"/>
            <a:ext cx="7886700" cy="4351338"/>
          </a:xfrm>
        </p:spPr>
        <p:txBody>
          <a:bodyPr/>
          <a:lstStyle/>
          <a:p>
            <a:r>
              <a:rPr lang="en-US" sz="3500" dirty="0" err="1"/>
              <a:t>DOTview</a:t>
            </a:r>
            <a:r>
              <a:rPr lang="en-US" sz="3500" dirty="0"/>
              <a:t>: DOT only? Access to photolog, </a:t>
            </a:r>
            <a:r>
              <a:rPr lang="en-US" sz="3500" dirty="0" err="1"/>
              <a:t>asbuilts</a:t>
            </a:r>
            <a:r>
              <a:rPr lang="en-US" sz="3500" dirty="0"/>
              <a:t>/</a:t>
            </a:r>
            <a:r>
              <a:rPr lang="en-US" sz="3500" dirty="0" err="1"/>
              <a:t>aslet</a:t>
            </a:r>
            <a:r>
              <a:rPr lang="en-US" sz="3500" dirty="0"/>
              <a:t> plans, pavement surface type/year, bridge info, aerial photos, traffic data and much more </a:t>
            </a:r>
            <a:r>
              <a:rPr lang="en-US" sz="3500" dirty="0">
                <a:hlinkClick r:id="rId3"/>
              </a:rPr>
              <a:t>http://dotnet/dotview/launch-dotview.htm</a:t>
            </a:r>
            <a:endParaRPr lang="en-US" sz="3500" dirty="0"/>
          </a:p>
          <a:p>
            <a:r>
              <a:rPr lang="en-US" sz="3500" dirty="0"/>
              <a:t>HQMS  </a:t>
            </a:r>
            <a:r>
              <a:rPr lang="en-US" sz="3500" dirty="0">
                <a:hlinkClick r:id="rId4"/>
              </a:rPr>
              <a:t>https://www.atwoodsystems.com/</a:t>
            </a:r>
            <a:endParaRPr lang="en-US" sz="3500" dirty="0"/>
          </a:p>
          <a:p>
            <a:r>
              <a:rPr lang="en-US" sz="3500" dirty="0"/>
              <a:t>Roadway Standards</a:t>
            </a:r>
          </a:p>
          <a:p>
            <a:r>
              <a:rPr lang="en-US" sz="3500" dirty="0"/>
              <a:t>PS&amp;E report</a:t>
            </a:r>
          </a:p>
          <a:p>
            <a:r>
              <a:rPr lang="en-US" sz="3500" dirty="0"/>
              <a:t>Google Earth – Plant/Aggregate sites</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203</a:t>
            </a:fld>
            <a:endParaRPr lang="en-US"/>
          </a:p>
        </p:txBody>
      </p:sp>
    </p:spTree>
    <p:extLst>
      <p:ext uri="{BB962C8B-B14F-4D97-AF65-F5344CB8AC3E}">
        <p14:creationId xmlns:p14="http://schemas.microsoft.com/office/powerpoint/2010/main" val="2173201243"/>
      </p:ext>
    </p:extLst>
  </p:cSld>
  <p:clrMapOvr>
    <a:masterClrMapping/>
  </p:clrMapOvr>
  <p:transition spd="slow">
    <p:fade/>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0662"/>
            <a:ext cx="9144000" cy="1325563"/>
          </a:xfrm>
        </p:spPr>
        <p:txBody>
          <a:bodyPr/>
          <a:lstStyle/>
          <a:p>
            <a:r>
              <a:rPr lang="en-US" dirty="0"/>
              <a:t>SWR Specific</a:t>
            </a:r>
            <a:br>
              <a:rPr lang="en-US" dirty="0"/>
            </a:br>
            <a:r>
              <a:rPr lang="en-US" dirty="0"/>
              <a:t>Typical PWL Test Strip Day</a:t>
            </a:r>
          </a:p>
        </p:txBody>
      </p:sp>
      <p:sp>
        <p:nvSpPr>
          <p:cNvPr id="3" name="Content Placeholder 2"/>
          <p:cNvSpPr>
            <a:spLocks noGrp="1"/>
          </p:cNvSpPr>
          <p:nvPr>
            <p:ph idx="1"/>
          </p:nvPr>
        </p:nvSpPr>
        <p:spPr>
          <a:xfrm>
            <a:off x="628650" y="1446472"/>
            <a:ext cx="7886700" cy="4351338"/>
          </a:xfrm>
        </p:spPr>
        <p:txBody>
          <a:bodyPr/>
          <a:lstStyle/>
          <a:p>
            <a:r>
              <a:rPr lang="en-US" sz="3500" dirty="0"/>
              <a:t>Week prior to paving – Project Leader fills out and PWL spreadsheet Cover Page and sends random numbers to TSS Staff</a:t>
            </a:r>
          </a:p>
          <a:p>
            <a:r>
              <a:rPr lang="en-US" sz="3500" dirty="0"/>
              <a:t>30 minutes prior to loadout - TSS Materials/Project Staff sends three people from TSS Staff to the HMA plant site prior to mix production </a:t>
            </a:r>
          </a:p>
          <a:p>
            <a:pPr lvl="1"/>
            <a:r>
              <a:rPr lang="en-US" sz="3100" dirty="0"/>
              <a:t>An additional TSS Materials member is located at the test strip paving location</a:t>
            </a:r>
          </a:p>
          <a:p>
            <a:r>
              <a:rPr lang="en-US" sz="3500" dirty="0"/>
              <a:t>Loadout (7:00 AM) – First Load of HMA mixed and sent out from plant </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204</a:t>
            </a:fld>
            <a:endParaRPr lang="en-US"/>
          </a:p>
        </p:txBody>
      </p:sp>
    </p:spTree>
    <p:extLst>
      <p:ext uri="{BB962C8B-B14F-4D97-AF65-F5344CB8AC3E}">
        <p14:creationId xmlns:p14="http://schemas.microsoft.com/office/powerpoint/2010/main" val="2291675270"/>
      </p:ext>
    </p:extLst>
  </p:cSld>
  <p:clrMapOvr>
    <a:masterClrMapping/>
  </p:clrMapOvr>
  <p:transition spd="slow">
    <p:fade/>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0662"/>
            <a:ext cx="9144000" cy="1325563"/>
          </a:xfrm>
        </p:spPr>
        <p:txBody>
          <a:bodyPr/>
          <a:lstStyle/>
          <a:p>
            <a:r>
              <a:rPr lang="en-US" dirty="0"/>
              <a:t>SWR Specific</a:t>
            </a:r>
            <a:br>
              <a:rPr lang="en-US" dirty="0"/>
            </a:br>
            <a:r>
              <a:rPr lang="en-US" dirty="0"/>
              <a:t>Typical PWL Test Strip Day</a:t>
            </a:r>
          </a:p>
        </p:txBody>
      </p:sp>
      <p:sp>
        <p:nvSpPr>
          <p:cNvPr id="3" name="Content Placeholder 2"/>
          <p:cNvSpPr>
            <a:spLocks noGrp="1"/>
          </p:cNvSpPr>
          <p:nvPr>
            <p:ph idx="1"/>
          </p:nvPr>
        </p:nvSpPr>
        <p:spPr>
          <a:xfrm>
            <a:off x="628650" y="1446472"/>
            <a:ext cx="7886700" cy="4351338"/>
          </a:xfrm>
        </p:spPr>
        <p:txBody>
          <a:bodyPr/>
          <a:lstStyle/>
          <a:p>
            <a:r>
              <a:rPr lang="en-US" sz="3200" dirty="0"/>
              <a:t>7:00 AM – 11:00 AM – 750 tons of HMA mix is produced</a:t>
            </a:r>
          </a:p>
          <a:p>
            <a:pPr lvl="1"/>
            <a:r>
              <a:rPr lang="en-US" dirty="0"/>
              <a:t>During this time, the three TSS/Project Staff members at the plant are collecting and running the three hot HMA samples back to the DOT lab for testing</a:t>
            </a:r>
          </a:p>
          <a:p>
            <a:r>
              <a:rPr lang="en-US" sz="3200" dirty="0"/>
              <a:t>~ 10:00 AM – 11:00 AM – First density zone is laid out, tested, and cored</a:t>
            </a:r>
          </a:p>
          <a:p>
            <a:r>
              <a:rPr lang="en-US" sz="3200" dirty="0"/>
              <a:t>~ 2:00 PM – 3:00 PM – Second density zone is laid out, tested, and cored</a:t>
            </a:r>
          </a:p>
          <a:p>
            <a:r>
              <a:rPr lang="en-US" sz="3200" dirty="0"/>
              <a:t>Project or TSS Staff takes cores to HMA plant to be tested (has to be done by department representative)</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205</a:t>
            </a:fld>
            <a:endParaRPr lang="en-US"/>
          </a:p>
        </p:txBody>
      </p:sp>
    </p:spTree>
    <p:extLst>
      <p:ext uri="{BB962C8B-B14F-4D97-AF65-F5344CB8AC3E}">
        <p14:creationId xmlns:p14="http://schemas.microsoft.com/office/powerpoint/2010/main" val="3885523259"/>
      </p:ext>
    </p:extLst>
  </p:cSld>
  <p:clrMapOvr>
    <a:masterClrMapping/>
  </p:clrMapOvr>
  <p:transition spd="slow">
    <p:fade/>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0662"/>
            <a:ext cx="9144000" cy="1325563"/>
          </a:xfrm>
        </p:spPr>
        <p:txBody>
          <a:bodyPr/>
          <a:lstStyle/>
          <a:p>
            <a:r>
              <a:rPr lang="en-US" dirty="0"/>
              <a:t>SWR Specific</a:t>
            </a:r>
            <a:br>
              <a:rPr lang="en-US" dirty="0"/>
            </a:br>
            <a:r>
              <a:rPr lang="en-US" dirty="0"/>
              <a:t>Typical PWL Test Strip Day</a:t>
            </a:r>
          </a:p>
        </p:txBody>
      </p:sp>
      <p:sp>
        <p:nvSpPr>
          <p:cNvPr id="3" name="Content Placeholder 2"/>
          <p:cNvSpPr>
            <a:spLocks noGrp="1"/>
          </p:cNvSpPr>
          <p:nvPr>
            <p:ph idx="1"/>
          </p:nvPr>
        </p:nvSpPr>
        <p:spPr>
          <a:xfrm>
            <a:off x="628650" y="1546225"/>
            <a:ext cx="7886700" cy="4351338"/>
          </a:xfrm>
        </p:spPr>
        <p:txBody>
          <a:bodyPr/>
          <a:lstStyle/>
          <a:p>
            <a:r>
              <a:rPr lang="en-US" sz="3200" dirty="0"/>
              <a:t>~ 5:00 PM - 6:00 PM – Core testing is completed.  Results from DOT lab mix testing, Contractor mix testing, and Core testing are entered in PWL spreadsheet.  The spreadsheet is shared with Department and Contractor staff.  If everything is acceptable, Materials Engineer will send out a PWL Test Strip Acceptance Letter</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206</a:t>
            </a:fld>
            <a:endParaRPr lang="en-US"/>
          </a:p>
        </p:txBody>
      </p:sp>
    </p:spTree>
    <p:extLst>
      <p:ext uri="{BB962C8B-B14F-4D97-AF65-F5344CB8AC3E}">
        <p14:creationId xmlns:p14="http://schemas.microsoft.com/office/powerpoint/2010/main" val="815428279"/>
      </p:ext>
    </p:extLst>
  </p:cSld>
  <p:clrMapOvr>
    <a:masterClrMapping/>
  </p:clrMapOvr>
  <p:transition spd="slow">
    <p:fade/>
  </p:transition>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dirty="0"/>
              <a:t>SWR Specific</a:t>
            </a:r>
            <a:br>
              <a:rPr lang="en-US" dirty="0"/>
            </a:br>
            <a:r>
              <a:rPr lang="en-US" dirty="0"/>
              <a:t>HMA Verification Sampling</a:t>
            </a:r>
          </a:p>
        </p:txBody>
      </p:sp>
      <p:sp>
        <p:nvSpPr>
          <p:cNvPr id="3" name="Content Placeholder 2"/>
          <p:cNvSpPr>
            <a:spLocks noGrp="1"/>
          </p:cNvSpPr>
          <p:nvPr>
            <p:ph idx="1"/>
          </p:nvPr>
        </p:nvSpPr>
        <p:spPr/>
        <p:txBody>
          <a:bodyPr/>
          <a:lstStyle/>
          <a:p>
            <a:r>
              <a:rPr lang="en-US" sz="3500" dirty="0"/>
              <a:t>HMA Verification Sampling during mainline production will occur by either TMS Certified Project Staff, HMA Specialist, or combination of both</a:t>
            </a:r>
          </a:p>
          <a:p>
            <a:endParaRPr lang="en-US" sz="3500" dirty="0"/>
          </a:p>
          <a:p>
            <a:r>
              <a:rPr lang="en-US" sz="3500" dirty="0"/>
              <a:t>Steve Ames/Scott Syron will coordinate this with project staff to ensure all verification frequencies are met</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207</a:t>
            </a:fld>
            <a:endParaRPr lang="en-US"/>
          </a:p>
        </p:txBody>
      </p:sp>
    </p:spTree>
    <p:extLst>
      <p:ext uri="{BB962C8B-B14F-4D97-AF65-F5344CB8AC3E}">
        <p14:creationId xmlns:p14="http://schemas.microsoft.com/office/powerpoint/2010/main" val="2762059764"/>
      </p:ext>
    </p:extLst>
  </p:cSld>
  <p:clrMapOvr>
    <a:masterClrMapping/>
  </p:clrMapOvr>
  <p:transition spd="slow">
    <p:fade/>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dirty="0"/>
              <a:t>Wrap-Up</a:t>
            </a:r>
          </a:p>
        </p:txBody>
      </p:sp>
      <p:sp>
        <p:nvSpPr>
          <p:cNvPr id="3" name="Content Placeholder 2"/>
          <p:cNvSpPr>
            <a:spLocks noGrp="1"/>
          </p:cNvSpPr>
          <p:nvPr>
            <p:ph idx="1"/>
          </p:nvPr>
        </p:nvSpPr>
        <p:spPr>
          <a:xfrm>
            <a:off x="628650" y="2286000"/>
            <a:ext cx="5065568" cy="4351338"/>
          </a:xfrm>
        </p:spPr>
        <p:txBody>
          <a:bodyPr/>
          <a:lstStyle/>
          <a:p>
            <a:r>
              <a:rPr lang="en-US" sz="3500" dirty="0"/>
              <a:t>Q &amp; A</a:t>
            </a:r>
          </a:p>
          <a:p>
            <a:r>
              <a:rPr lang="en-US" sz="3500" dirty="0"/>
              <a:t>Test questions</a:t>
            </a:r>
          </a:p>
          <a:p>
            <a:r>
              <a:rPr lang="en-US" sz="3500" dirty="0"/>
              <a:t>Evaluation form</a:t>
            </a:r>
          </a:p>
          <a:p>
            <a:r>
              <a:rPr lang="en-US" sz="3500" dirty="0"/>
              <a:t>Travel to Regional Lab for tour</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208</a:t>
            </a:fld>
            <a:endParaRPr lang="en-US"/>
          </a:p>
        </p:txBody>
      </p:sp>
      <p:pic>
        <p:nvPicPr>
          <p:cNvPr id="5" name="Picture 4">
            <a:extLst>
              <a:ext uri="{FF2B5EF4-FFF2-40B4-BE49-F238E27FC236}">
                <a16:creationId xmlns:a16="http://schemas.microsoft.com/office/drawing/2014/main" id="{533B93C1-C30F-481B-8AAD-903B09A63C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5487" y="1578320"/>
            <a:ext cx="2709863" cy="4652125"/>
          </a:xfrm>
          <a:prstGeom prst="rect">
            <a:avLst/>
          </a:prstGeom>
        </p:spPr>
      </p:pic>
    </p:spTree>
    <p:extLst>
      <p:ext uri="{BB962C8B-B14F-4D97-AF65-F5344CB8AC3E}">
        <p14:creationId xmlns:p14="http://schemas.microsoft.com/office/powerpoint/2010/main" val="681030082"/>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4199" y="54329"/>
            <a:ext cx="9144000" cy="1270528"/>
          </a:xfrm>
        </p:spPr>
        <p:txBody>
          <a:bodyPr/>
          <a:lstStyle/>
          <a:p>
            <a:r>
              <a:rPr lang="en-US"/>
              <a:t>Drum Mixer</a:t>
            </a:r>
          </a:p>
        </p:txBody>
      </p:sp>
      <p:sp>
        <p:nvSpPr>
          <p:cNvPr id="3" name="Text Placeholder 2"/>
          <p:cNvSpPr>
            <a:spLocks noGrp="1"/>
          </p:cNvSpPr>
          <p:nvPr>
            <p:ph type="body" idx="1"/>
          </p:nvPr>
        </p:nvSpPr>
        <p:spPr>
          <a:xfrm>
            <a:off x="-1854199" y="1029472"/>
            <a:ext cx="9144000" cy="457200"/>
          </a:xfrm>
        </p:spPr>
        <p:txBody>
          <a:bodyPr/>
          <a:lstStyle/>
          <a:p>
            <a:r>
              <a:rPr lang="en-US" sz="3900"/>
              <a:t>Inside the Drum</a:t>
            </a:r>
          </a:p>
        </p:txBody>
      </p:sp>
      <p:sp>
        <p:nvSpPr>
          <p:cNvPr id="4" name="Content Placeholder 3"/>
          <p:cNvSpPr>
            <a:spLocks noGrp="1"/>
          </p:cNvSpPr>
          <p:nvPr>
            <p:ph idx="13"/>
          </p:nvPr>
        </p:nvSpPr>
        <p:spPr>
          <a:xfrm>
            <a:off x="102644" y="1757375"/>
            <a:ext cx="4469356" cy="3825453"/>
          </a:xfrm>
        </p:spPr>
        <p:txBody>
          <a:bodyPr/>
          <a:lstStyle/>
          <a:p>
            <a:r>
              <a:rPr lang="en-US" sz="3300"/>
              <a:t>The drum is equipped with longitudinal troughs or “flights”</a:t>
            </a:r>
          </a:p>
          <a:p>
            <a:pPr lvl="1"/>
            <a:r>
              <a:rPr lang="en-US" sz="2800"/>
              <a:t>Lift the aggregate &amp; drop it in veils through the hot gases</a:t>
            </a:r>
          </a:p>
          <a:p>
            <a:pPr lvl="1"/>
            <a:r>
              <a:rPr lang="en-US" sz="2800"/>
              <a:t>Drum slope, rotation speed, diameter, length and arrangement &amp; number of flights determine the time the aggregate will need to dry &amp; heat </a:t>
            </a:r>
          </a:p>
        </p:txBody>
      </p:sp>
      <p:sp>
        <p:nvSpPr>
          <p:cNvPr id="6" name="Slide Number Placeholder 5">
            <a:extLst>
              <a:ext uri="{FF2B5EF4-FFF2-40B4-BE49-F238E27FC236}">
                <a16:creationId xmlns:a16="http://schemas.microsoft.com/office/drawing/2014/main" id="{DAA1F9B8-294B-4C20-902B-7F16D40229F1}"/>
              </a:ext>
            </a:extLst>
          </p:cNvPr>
          <p:cNvSpPr>
            <a:spLocks noGrp="1"/>
          </p:cNvSpPr>
          <p:nvPr>
            <p:ph type="sldNum" sz="quarter" idx="15"/>
          </p:nvPr>
        </p:nvSpPr>
        <p:spPr/>
        <p:txBody>
          <a:bodyPr/>
          <a:lstStyle/>
          <a:p>
            <a:fld id="{F9C967B8-68F1-49D5-A9F8-375F2491F3E5}" type="slidenum">
              <a:rPr lang="en-US" smtClean="0"/>
              <a:pPr/>
              <a:t>21</a:t>
            </a:fld>
            <a:endParaRPr lang="en-US"/>
          </a:p>
        </p:txBody>
      </p:sp>
      <p:pic>
        <p:nvPicPr>
          <p:cNvPr id="7" name="Picture 6" descr="drier flights.jpg">
            <a:extLst>
              <a:ext uri="{FF2B5EF4-FFF2-40B4-BE49-F238E27FC236}">
                <a16:creationId xmlns:a16="http://schemas.microsoft.com/office/drawing/2014/main" id="{0F4A7057-441F-414F-BB18-A6369273A2FC}"/>
              </a:ext>
            </a:extLst>
          </p:cNvPr>
          <p:cNvPicPr>
            <a:picLock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08649" y="202895"/>
            <a:ext cx="3657600" cy="3108960"/>
          </a:xfrm>
          <a:prstGeom prst="rect">
            <a:avLst/>
          </a:prstGeom>
          <a:noFill/>
          <a:ln w="9525">
            <a:solidFill>
              <a:srgbClr val="00416A"/>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2" descr="flighting">
            <a:extLst>
              <a:ext uri="{FF2B5EF4-FFF2-40B4-BE49-F238E27FC236}">
                <a16:creationId xmlns:a16="http://schemas.microsoft.com/office/drawing/2014/main" id="{40DBDCD2-BF5C-42F5-9126-371DC6DDD497}"/>
              </a:ext>
            </a:extLst>
          </p:cNvPr>
          <p:cNvPicPr>
            <a:picLocks noChangeArrowheads="1"/>
          </p:cNvPicPr>
          <p:nvPr/>
        </p:nvPicPr>
        <p:blipFill>
          <a:blip r:embed="rId4" cstate="print">
            <a:lum bright="18000"/>
            <a:extLst>
              <a:ext uri="{28A0092B-C50C-407E-A947-70E740481C1C}">
                <a14:useLocalDpi xmlns:a14="http://schemas.microsoft.com/office/drawing/2010/main" val="0"/>
              </a:ext>
            </a:extLst>
          </a:blip>
          <a:srcRect/>
          <a:stretch>
            <a:fillRect/>
          </a:stretch>
        </p:blipFill>
        <p:spPr bwMode="auto">
          <a:xfrm>
            <a:off x="5208649" y="3311855"/>
            <a:ext cx="3657600" cy="310896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9962856"/>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2" y="558272"/>
            <a:ext cx="9144000" cy="1270528"/>
          </a:xfrm>
        </p:spPr>
        <p:txBody>
          <a:bodyPr/>
          <a:lstStyle/>
          <a:p>
            <a:r>
              <a:rPr lang="en-US"/>
              <a:t>Checking into an Asphalt Plant</a:t>
            </a:r>
          </a:p>
        </p:txBody>
      </p:sp>
      <p:sp>
        <p:nvSpPr>
          <p:cNvPr id="5" name="Slide Number Placeholder 4">
            <a:extLst>
              <a:ext uri="{FF2B5EF4-FFF2-40B4-BE49-F238E27FC236}">
                <a16:creationId xmlns:a16="http://schemas.microsoft.com/office/drawing/2014/main" id="{1BE20C05-D64E-4F59-877D-1C1E4D77AB02}"/>
              </a:ext>
            </a:extLst>
          </p:cNvPr>
          <p:cNvSpPr>
            <a:spLocks noGrp="1"/>
          </p:cNvSpPr>
          <p:nvPr>
            <p:ph type="sldNum" sz="quarter" idx="15"/>
          </p:nvPr>
        </p:nvSpPr>
        <p:spPr/>
        <p:txBody>
          <a:bodyPr/>
          <a:lstStyle/>
          <a:p>
            <a:fld id="{F9C967B8-68F1-49D5-A9F8-375F2491F3E5}" type="slidenum">
              <a:rPr lang="en-US" smtClean="0"/>
              <a:pPr/>
              <a:t>22</a:t>
            </a:fld>
            <a:endParaRPr lang="en-US"/>
          </a:p>
        </p:txBody>
      </p:sp>
      <p:pic>
        <p:nvPicPr>
          <p:cNvPr id="9" name="Content Placeholder 5">
            <a:extLst>
              <a:ext uri="{FF2B5EF4-FFF2-40B4-BE49-F238E27FC236}">
                <a16:creationId xmlns:a16="http://schemas.microsoft.com/office/drawing/2014/main" id="{80245E4E-5D65-45A1-B144-2D77B5BE3D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763" y="1759259"/>
            <a:ext cx="9134476" cy="4599418"/>
          </a:xfrm>
          <a:prstGeom prst="rect">
            <a:avLst/>
          </a:prstGeom>
          <a:noFill/>
          <a:ln w="25400">
            <a:solidFill>
              <a:srgbClr val="00416A"/>
            </a:solidFill>
            <a:prstDash val="solid"/>
            <a:miter lim="800000"/>
            <a:headEnd/>
            <a:tailEnd/>
          </a:ln>
        </p:spPr>
      </p:pic>
    </p:spTree>
    <p:extLst>
      <p:ext uri="{BB962C8B-B14F-4D97-AF65-F5344CB8AC3E}">
        <p14:creationId xmlns:p14="http://schemas.microsoft.com/office/powerpoint/2010/main" val="3408133803"/>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2" y="558272"/>
            <a:ext cx="9144000" cy="1270528"/>
          </a:xfrm>
        </p:spPr>
        <p:txBody>
          <a:bodyPr/>
          <a:lstStyle/>
          <a:p>
            <a:r>
              <a:rPr lang="en-US"/>
              <a:t>Basic Mix Design</a:t>
            </a:r>
          </a:p>
        </p:txBody>
      </p:sp>
      <p:sp>
        <p:nvSpPr>
          <p:cNvPr id="5" name="Slide Number Placeholder 4">
            <a:extLst>
              <a:ext uri="{FF2B5EF4-FFF2-40B4-BE49-F238E27FC236}">
                <a16:creationId xmlns:a16="http://schemas.microsoft.com/office/drawing/2014/main" id="{1BE20C05-D64E-4F59-877D-1C1E4D77AB02}"/>
              </a:ext>
            </a:extLst>
          </p:cNvPr>
          <p:cNvSpPr>
            <a:spLocks noGrp="1"/>
          </p:cNvSpPr>
          <p:nvPr>
            <p:ph type="sldNum" sz="quarter" idx="15"/>
          </p:nvPr>
        </p:nvSpPr>
        <p:spPr/>
        <p:txBody>
          <a:bodyPr/>
          <a:lstStyle/>
          <a:p>
            <a:fld id="{F9C967B8-68F1-49D5-A9F8-375F2491F3E5}" type="slidenum">
              <a:rPr lang="en-US" smtClean="0"/>
              <a:pPr/>
              <a:t>23</a:t>
            </a:fld>
            <a:endParaRPr lang="en-US"/>
          </a:p>
        </p:txBody>
      </p:sp>
      <p:pic>
        <p:nvPicPr>
          <p:cNvPr id="8" name="Content Placeholder 5">
            <a:extLst>
              <a:ext uri="{FF2B5EF4-FFF2-40B4-BE49-F238E27FC236}">
                <a16:creationId xmlns:a16="http://schemas.microsoft.com/office/drawing/2014/main" id="{F0A7DBF0-3238-428F-95E4-2CA5768D5CCB}"/>
              </a:ext>
            </a:extLst>
          </p:cNvPr>
          <p:cNvPicPr>
            <a:picLocks noChangeAspect="1"/>
          </p:cNvPicPr>
          <p:nvPr/>
        </p:nvPicPr>
        <p:blipFill rotWithShape="1">
          <a:blip r:embed="rId3" cstate="print">
            <a:extLst>
              <a:ext uri="{28A0092B-C50C-407E-A947-70E740481C1C}">
                <a14:useLocalDpi xmlns:a14="http://schemas.microsoft.com/office/drawing/2010/main" val="0"/>
              </a:ext>
            </a:extLst>
          </a:blip>
          <a:stretch/>
        </p:blipFill>
        <p:spPr>
          <a:xfrm>
            <a:off x="36803" y="1596253"/>
            <a:ext cx="8420100" cy="5236808"/>
          </a:xfrm>
          <a:prstGeom prst="rect">
            <a:avLst/>
          </a:prstGeom>
          <a:ln w="25400">
            <a:solidFill>
              <a:srgbClr val="00416A"/>
            </a:solidFill>
          </a:ln>
        </p:spPr>
      </p:pic>
    </p:spTree>
    <p:extLst>
      <p:ext uri="{BB962C8B-B14F-4D97-AF65-F5344CB8AC3E}">
        <p14:creationId xmlns:p14="http://schemas.microsoft.com/office/powerpoint/2010/main" val="676084647"/>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BE20C05-D64E-4F59-877D-1C1E4D77AB02}"/>
              </a:ext>
            </a:extLst>
          </p:cNvPr>
          <p:cNvSpPr>
            <a:spLocks noGrp="1"/>
          </p:cNvSpPr>
          <p:nvPr>
            <p:ph type="sldNum" sz="quarter" idx="15"/>
          </p:nvPr>
        </p:nvSpPr>
        <p:spPr/>
        <p:txBody>
          <a:bodyPr/>
          <a:lstStyle/>
          <a:p>
            <a:fld id="{F9C967B8-68F1-49D5-A9F8-375F2491F3E5}" type="slidenum">
              <a:rPr lang="en-US" smtClean="0"/>
              <a:pPr/>
              <a:t>24</a:t>
            </a:fld>
            <a:endParaRPr lang="en-US"/>
          </a:p>
        </p:txBody>
      </p:sp>
      <p:pic>
        <p:nvPicPr>
          <p:cNvPr id="8" name="Picture 2" descr="Volumetrics">
            <a:extLst>
              <a:ext uri="{FF2B5EF4-FFF2-40B4-BE49-F238E27FC236}">
                <a16:creationId xmlns:a16="http://schemas.microsoft.com/office/drawing/2014/main" id="{665B038F-0395-4778-AB26-1205495F06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81645"/>
            <a:ext cx="9139238" cy="5486400"/>
          </a:xfrm>
          <a:prstGeom prst="rect">
            <a:avLst/>
          </a:prstGeom>
          <a:noFill/>
          <a:ln w="28575">
            <a:solidFill>
              <a:srgbClr val="00416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9492649"/>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2" y="558272"/>
            <a:ext cx="9144000" cy="1270528"/>
          </a:xfrm>
        </p:spPr>
        <p:txBody>
          <a:bodyPr/>
          <a:lstStyle/>
          <a:p>
            <a:r>
              <a:rPr lang="en-US"/>
              <a:t>Example Calculation of Air Voids</a:t>
            </a:r>
          </a:p>
        </p:txBody>
      </p:sp>
      <p:sp>
        <p:nvSpPr>
          <p:cNvPr id="5" name="Slide Number Placeholder 4">
            <a:extLst>
              <a:ext uri="{FF2B5EF4-FFF2-40B4-BE49-F238E27FC236}">
                <a16:creationId xmlns:a16="http://schemas.microsoft.com/office/drawing/2014/main" id="{1BE20C05-D64E-4F59-877D-1C1E4D77AB02}"/>
              </a:ext>
            </a:extLst>
          </p:cNvPr>
          <p:cNvSpPr>
            <a:spLocks noGrp="1"/>
          </p:cNvSpPr>
          <p:nvPr>
            <p:ph type="sldNum" sz="quarter" idx="15"/>
          </p:nvPr>
        </p:nvSpPr>
        <p:spPr/>
        <p:txBody>
          <a:bodyPr/>
          <a:lstStyle/>
          <a:p>
            <a:fld id="{F9C967B8-68F1-49D5-A9F8-375F2491F3E5}" type="slidenum">
              <a:rPr lang="en-US" smtClean="0"/>
              <a:pPr/>
              <a:t>25</a:t>
            </a:fld>
            <a:endParaRPr lang="en-US"/>
          </a:p>
        </p:txBody>
      </p:sp>
      <p:pic>
        <p:nvPicPr>
          <p:cNvPr id="6" name="Content Placeholder 6">
            <a:extLst>
              <a:ext uri="{FF2B5EF4-FFF2-40B4-BE49-F238E27FC236}">
                <a16:creationId xmlns:a16="http://schemas.microsoft.com/office/drawing/2014/main" id="{4D46DA0E-1990-4233-8AA9-2B90CFF65F31}"/>
              </a:ext>
            </a:extLst>
          </p:cNvPr>
          <p:cNvPicPr>
            <a:picLocks noChangeAspect="1"/>
          </p:cNvPicPr>
          <p:nvPr/>
        </p:nvPicPr>
        <p:blipFill rotWithShape="1">
          <a:blip r:embed="rId3">
            <a:extLst>
              <a:ext uri="{28A0092B-C50C-407E-A947-70E740481C1C}">
                <a14:useLocalDpi xmlns:a14="http://schemas.microsoft.com/office/drawing/2010/main" val="0"/>
              </a:ext>
            </a:extLst>
          </a:blip>
          <a:srcRect l="2484" r="6211"/>
          <a:stretch/>
        </p:blipFill>
        <p:spPr>
          <a:xfrm>
            <a:off x="-482" y="2819400"/>
            <a:ext cx="9144481" cy="2178346"/>
          </a:xfrm>
          <a:prstGeom prst="rect">
            <a:avLst/>
          </a:prstGeom>
          <a:ln w="28575">
            <a:solidFill>
              <a:srgbClr val="00416A"/>
            </a:solidFill>
          </a:ln>
        </p:spPr>
      </p:pic>
    </p:spTree>
    <p:extLst>
      <p:ext uri="{BB962C8B-B14F-4D97-AF65-F5344CB8AC3E}">
        <p14:creationId xmlns:p14="http://schemas.microsoft.com/office/powerpoint/2010/main" val="952418937"/>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a:extLst>
              <a:ext uri="{FF2B5EF4-FFF2-40B4-BE49-F238E27FC236}">
                <a16:creationId xmlns:a16="http://schemas.microsoft.com/office/drawing/2014/main" id="{58F05A92-FF44-4288-9E66-CC8B5FB395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2925" y="22008"/>
            <a:ext cx="6371075" cy="6813984"/>
          </a:xfrm>
          <a:prstGeom prst="rect">
            <a:avLst/>
          </a:prstGeom>
          <a:ln w="28575">
            <a:solidFill>
              <a:srgbClr val="00416A"/>
            </a:solidFill>
          </a:ln>
        </p:spPr>
      </p:pic>
      <p:sp>
        <p:nvSpPr>
          <p:cNvPr id="2" name="Title 1"/>
          <p:cNvSpPr>
            <a:spLocks noGrp="1"/>
          </p:cNvSpPr>
          <p:nvPr>
            <p:ph type="title"/>
          </p:nvPr>
        </p:nvSpPr>
        <p:spPr>
          <a:xfrm>
            <a:off x="-229206" y="2220818"/>
            <a:ext cx="3122035" cy="1270528"/>
          </a:xfrm>
        </p:spPr>
        <p:txBody>
          <a:bodyPr/>
          <a:lstStyle/>
          <a:p>
            <a:r>
              <a:rPr lang="en-US"/>
              <a:t>Example Calculation of Air Voids (</a:t>
            </a:r>
            <a:r>
              <a:rPr lang="en-US" err="1"/>
              <a:t>Con’t</a:t>
            </a:r>
            <a:r>
              <a:rPr lang="en-US"/>
              <a:t>)</a:t>
            </a:r>
          </a:p>
        </p:txBody>
      </p:sp>
      <p:sp>
        <p:nvSpPr>
          <p:cNvPr id="5" name="Slide Number Placeholder 4">
            <a:extLst>
              <a:ext uri="{FF2B5EF4-FFF2-40B4-BE49-F238E27FC236}">
                <a16:creationId xmlns:a16="http://schemas.microsoft.com/office/drawing/2014/main" id="{1BE20C05-D64E-4F59-877D-1C1E4D77AB02}"/>
              </a:ext>
            </a:extLst>
          </p:cNvPr>
          <p:cNvSpPr>
            <a:spLocks noGrp="1"/>
          </p:cNvSpPr>
          <p:nvPr>
            <p:ph type="sldNum" sz="quarter" idx="15"/>
          </p:nvPr>
        </p:nvSpPr>
        <p:spPr/>
        <p:txBody>
          <a:bodyPr/>
          <a:lstStyle/>
          <a:p>
            <a:fld id="{F9C967B8-68F1-49D5-A9F8-375F2491F3E5}" type="slidenum">
              <a:rPr lang="en-US" smtClean="0"/>
              <a:pPr/>
              <a:t>26</a:t>
            </a:fld>
            <a:endParaRPr lang="en-US"/>
          </a:p>
        </p:txBody>
      </p:sp>
    </p:spTree>
    <p:extLst>
      <p:ext uri="{BB962C8B-B14F-4D97-AF65-F5344CB8AC3E}">
        <p14:creationId xmlns:p14="http://schemas.microsoft.com/office/powerpoint/2010/main" val="1199094580"/>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3785"/>
            <a:ext cx="9144000" cy="1325563"/>
          </a:xfrm>
        </p:spPr>
        <p:txBody>
          <a:bodyPr/>
          <a:lstStyle/>
          <a:p>
            <a:r>
              <a:rPr lang="en-US"/>
              <a:t>Aggregate Properties</a:t>
            </a:r>
          </a:p>
        </p:txBody>
      </p:sp>
      <p:sp>
        <p:nvSpPr>
          <p:cNvPr id="3" name="Content Placeholder 2"/>
          <p:cNvSpPr>
            <a:spLocks noGrp="1"/>
          </p:cNvSpPr>
          <p:nvPr>
            <p:ph idx="1"/>
          </p:nvPr>
        </p:nvSpPr>
        <p:spPr>
          <a:xfrm>
            <a:off x="628649" y="1155470"/>
            <a:ext cx="8432223" cy="4351338"/>
          </a:xfrm>
        </p:spPr>
        <p:txBody>
          <a:bodyPr/>
          <a:lstStyle/>
          <a:p>
            <a:r>
              <a:rPr lang="en-US" sz="3500" dirty="0"/>
              <a:t>Absorption:</a:t>
            </a:r>
          </a:p>
          <a:p>
            <a:pPr lvl="1"/>
            <a:r>
              <a:rPr lang="en-US" sz="3100" dirty="0"/>
              <a:t>Capacity to absorb water or Asphalt</a:t>
            </a:r>
          </a:p>
          <a:p>
            <a:r>
              <a:rPr lang="en-US" sz="3500" dirty="0"/>
              <a:t>Specific Gravity</a:t>
            </a:r>
          </a:p>
          <a:p>
            <a:pPr lvl="1"/>
            <a:r>
              <a:rPr lang="en-US" sz="3100" dirty="0"/>
              <a:t>Ratio between the weight of a given volume of the aggregate and the weight of an equal volume of water (@23°C).</a:t>
            </a:r>
          </a:p>
          <a:p>
            <a:pPr lvl="1"/>
            <a:r>
              <a:rPr lang="en-US" sz="3100" dirty="0"/>
              <a:t>Means of expressing a weight – volume relationship</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27</a:t>
            </a:fld>
            <a:endParaRPr lang="en-US"/>
          </a:p>
        </p:txBody>
      </p:sp>
      <p:pic>
        <p:nvPicPr>
          <p:cNvPr id="5" name="Picture 24" descr="bulk SG 2.JPG">
            <a:extLst>
              <a:ext uri="{FF2B5EF4-FFF2-40B4-BE49-F238E27FC236}">
                <a16:creationId xmlns:a16="http://schemas.microsoft.com/office/drawing/2014/main" id="{EA71B3BC-F105-4AF3-ABE5-7E56CC87577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12850" y="5230181"/>
            <a:ext cx="1611313" cy="1498600"/>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pic>
      <p:grpSp>
        <p:nvGrpSpPr>
          <p:cNvPr id="6" name="Group 12">
            <a:extLst>
              <a:ext uri="{FF2B5EF4-FFF2-40B4-BE49-F238E27FC236}">
                <a16:creationId xmlns:a16="http://schemas.microsoft.com/office/drawing/2014/main" id="{B3F6883E-E3FB-4673-8125-15F00E966844}"/>
              </a:ext>
            </a:extLst>
          </p:cNvPr>
          <p:cNvGrpSpPr>
            <a:grpSpLocks/>
          </p:cNvGrpSpPr>
          <p:nvPr/>
        </p:nvGrpSpPr>
        <p:grpSpPr bwMode="auto">
          <a:xfrm>
            <a:off x="3455988" y="5214306"/>
            <a:ext cx="2081212" cy="1543050"/>
            <a:chOff x="228600" y="2743200"/>
            <a:chExt cx="3276600" cy="3048000"/>
          </a:xfrm>
        </p:grpSpPr>
        <p:sp>
          <p:nvSpPr>
            <p:cNvPr id="7" name="Rectangle 6">
              <a:extLst>
                <a:ext uri="{FF2B5EF4-FFF2-40B4-BE49-F238E27FC236}">
                  <a16:creationId xmlns:a16="http://schemas.microsoft.com/office/drawing/2014/main" id="{6FD34946-7857-4BA0-B2D5-925980BD5C24}"/>
                </a:ext>
              </a:extLst>
            </p:cNvPr>
            <p:cNvSpPr/>
            <p:nvPr/>
          </p:nvSpPr>
          <p:spPr bwMode="auto">
            <a:xfrm>
              <a:off x="228600" y="2743200"/>
              <a:ext cx="3276600" cy="3048000"/>
            </a:xfrm>
            <a:prstGeom prst="rect">
              <a:avLst/>
            </a:prstGeom>
            <a:solidFill>
              <a:schemeClr val="bg2">
                <a:lumMod val="20000"/>
                <a:lumOff val="80000"/>
              </a:schemeClr>
            </a:solidFill>
            <a:ln w="9525" cap="flat" cmpd="sng" algn="ctr">
              <a:solidFill>
                <a:srgbClr val="002060"/>
              </a:solidFill>
              <a:prstDash val="solid"/>
              <a:round/>
              <a:headEnd type="none" w="med" len="med"/>
              <a:tailEnd type="none" w="med" len="med"/>
            </a:ln>
            <a:effectLst/>
          </p:spPr>
          <p:txBody>
            <a:bodyPr/>
            <a:lstStyle/>
            <a:p>
              <a:pPr>
                <a:defRPr/>
              </a:pPr>
              <a:endParaRPr lang="en-US">
                <a:latin typeface="Arial" charset="0"/>
              </a:endParaRPr>
            </a:p>
          </p:txBody>
        </p:sp>
        <p:sp>
          <p:nvSpPr>
            <p:cNvPr id="8" name="Freeform 7" descr="Granite">
              <a:extLst>
                <a:ext uri="{FF2B5EF4-FFF2-40B4-BE49-F238E27FC236}">
                  <a16:creationId xmlns:a16="http://schemas.microsoft.com/office/drawing/2014/main" id="{68A4538E-D7F4-4755-9FE4-C60E518067B3}"/>
                </a:ext>
              </a:extLst>
            </p:cNvPr>
            <p:cNvSpPr>
              <a:spLocks/>
            </p:cNvSpPr>
            <p:nvPr/>
          </p:nvSpPr>
          <p:spPr bwMode="auto">
            <a:xfrm>
              <a:off x="508000" y="2886075"/>
              <a:ext cx="2692400" cy="2752725"/>
            </a:xfrm>
            <a:custGeom>
              <a:avLst/>
              <a:gdLst>
                <a:gd name="T0" fmla="*/ 2147483646 w 1696"/>
                <a:gd name="T1" fmla="*/ 2147483646 h 1734"/>
                <a:gd name="T2" fmla="*/ 2147483646 w 1696"/>
                <a:gd name="T3" fmla="*/ 0 h 1734"/>
                <a:gd name="T4" fmla="*/ 2147483646 w 1696"/>
                <a:gd name="T5" fmla="*/ 2147483646 h 1734"/>
                <a:gd name="T6" fmla="*/ 2147483646 w 1696"/>
                <a:gd name="T7" fmla="*/ 2147483646 h 1734"/>
                <a:gd name="T8" fmla="*/ 2147483646 w 1696"/>
                <a:gd name="T9" fmla="*/ 2147483646 h 1734"/>
                <a:gd name="T10" fmla="*/ 2147483646 w 1696"/>
                <a:gd name="T11" fmla="*/ 2147483646 h 1734"/>
                <a:gd name="T12" fmla="*/ 2147483646 w 1696"/>
                <a:gd name="T13" fmla="*/ 2147483646 h 1734"/>
                <a:gd name="T14" fmla="*/ 2147483646 w 1696"/>
                <a:gd name="T15" fmla="*/ 2147483646 h 1734"/>
                <a:gd name="T16" fmla="*/ 2147483646 w 1696"/>
                <a:gd name="T17" fmla="*/ 2147483646 h 1734"/>
                <a:gd name="T18" fmla="*/ 2147483646 w 1696"/>
                <a:gd name="T19" fmla="*/ 2147483646 h 1734"/>
                <a:gd name="T20" fmla="*/ 2147483646 w 1696"/>
                <a:gd name="T21" fmla="*/ 2147483646 h 1734"/>
                <a:gd name="T22" fmla="*/ 2147483646 w 1696"/>
                <a:gd name="T23" fmla="*/ 2147483646 h 1734"/>
                <a:gd name="T24" fmla="*/ 2147483646 w 1696"/>
                <a:gd name="T25" fmla="*/ 2147483646 h 1734"/>
                <a:gd name="T26" fmla="*/ 2147483646 w 1696"/>
                <a:gd name="T27" fmla="*/ 2147483646 h 1734"/>
                <a:gd name="T28" fmla="*/ 2147483646 w 1696"/>
                <a:gd name="T29" fmla="*/ 2147483646 h 1734"/>
                <a:gd name="T30" fmla="*/ 2147483646 w 1696"/>
                <a:gd name="T31" fmla="*/ 2147483646 h 1734"/>
                <a:gd name="T32" fmla="*/ 2147483646 w 1696"/>
                <a:gd name="T33" fmla="*/ 2147483646 h 1734"/>
                <a:gd name="T34" fmla="*/ 2147483646 w 1696"/>
                <a:gd name="T35" fmla="*/ 2147483646 h 1734"/>
                <a:gd name="T36" fmla="*/ 2147483646 w 1696"/>
                <a:gd name="T37" fmla="*/ 2147483646 h 1734"/>
                <a:gd name="T38" fmla="*/ 2147483646 w 1696"/>
                <a:gd name="T39" fmla="*/ 2147483646 h 1734"/>
                <a:gd name="T40" fmla="*/ 2147483646 w 1696"/>
                <a:gd name="T41" fmla="*/ 2147483646 h 1734"/>
                <a:gd name="T42" fmla="*/ 2147483646 w 1696"/>
                <a:gd name="T43" fmla="*/ 2147483646 h 1734"/>
                <a:gd name="T44" fmla="*/ 2147483646 w 1696"/>
                <a:gd name="T45" fmla="*/ 2147483646 h 1734"/>
                <a:gd name="T46" fmla="*/ 2147483646 w 1696"/>
                <a:gd name="T47" fmla="*/ 2147483646 h 1734"/>
                <a:gd name="T48" fmla="*/ 2147483646 w 1696"/>
                <a:gd name="T49" fmla="*/ 2147483646 h 1734"/>
                <a:gd name="T50" fmla="*/ 2147483646 w 1696"/>
                <a:gd name="T51" fmla="*/ 2147483646 h 1734"/>
                <a:gd name="T52" fmla="*/ 2147483646 w 1696"/>
                <a:gd name="T53" fmla="*/ 2147483646 h 1734"/>
                <a:gd name="T54" fmla="*/ 2147483646 w 1696"/>
                <a:gd name="T55" fmla="*/ 2147483646 h 1734"/>
                <a:gd name="T56" fmla="*/ 2147483646 w 1696"/>
                <a:gd name="T57" fmla="*/ 2147483646 h 1734"/>
                <a:gd name="T58" fmla="*/ 2147483646 w 1696"/>
                <a:gd name="T59" fmla="*/ 2147483646 h 1734"/>
                <a:gd name="T60" fmla="*/ 2147483646 w 1696"/>
                <a:gd name="T61" fmla="*/ 2147483646 h 1734"/>
                <a:gd name="T62" fmla="*/ 2147483646 w 1696"/>
                <a:gd name="T63" fmla="*/ 2147483646 h 1734"/>
                <a:gd name="T64" fmla="*/ 2147483646 w 1696"/>
                <a:gd name="T65" fmla="*/ 2147483646 h 1734"/>
                <a:gd name="T66" fmla="*/ 2147483646 w 1696"/>
                <a:gd name="T67" fmla="*/ 2147483646 h 1734"/>
                <a:gd name="T68" fmla="*/ 2147483646 w 1696"/>
                <a:gd name="T69" fmla="*/ 2147483646 h 1734"/>
                <a:gd name="T70" fmla="*/ 2147483646 w 1696"/>
                <a:gd name="T71" fmla="*/ 2147483646 h 1734"/>
                <a:gd name="T72" fmla="*/ 2147483646 w 1696"/>
                <a:gd name="T73" fmla="*/ 2147483646 h 1734"/>
                <a:gd name="T74" fmla="*/ 0 w 1696"/>
                <a:gd name="T75" fmla="*/ 2147483646 h 1734"/>
                <a:gd name="T76" fmla="*/ 0 w 1696"/>
                <a:gd name="T77" fmla="*/ 2147483646 h 1734"/>
                <a:gd name="T78" fmla="*/ 2147483646 w 1696"/>
                <a:gd name="T79" fmla="*/ 2147483646 h 1734"/>
                <a:gd name="T80" fmla="*/ 2147483646 w 1696"/>
                <a:gd name="T81" fmla="*/ 2147483646 h 1734"/>
                <a:gd name="T82" fmla="*/ 2147483646 w 1696"/>
                <a:gd name="T83" fmla="*/ 2147483646 h 1734"/>
                <a:gd name="T84" fmla="*/ 2147483646 w 1696"/>
                <a:gd name="T85" fmla="*/ 2147483646 h 1734"/>
                <a:gd name="T86" fmla="*/ 2147483646 w 1696"/>
                <a:gd name="T87" fmla="*/ 2147483646 h 1734"/>
                <a:gd name="T88" fmla="*/ 2147483646 w 1696"/>
                <a:gd name="T89" fmla="*/ 2147483646 h 1734"/>
                <a:gd name="T90" fmla="*/ 2147483646 w 1696"/>
                <a:gd name="T91" fmla="*/ 2147483646 h 1734"/>
                <a:gd name="T92" fmla="*/ 2147483646 w 1696"/>
                <a:gd name="T93" fmla="*/ 2147483646 h 1734"/>
                <a:gd name="T94" fmla="*/ 2147483646 w 1696"/>
                <a:gd name="T95" fmla="*/ 2147483646 h 1734"/>
                <a:gd name="T96" fmla="*/ 2147483646 w 1696"/>
                <a:gd name="T97" fmla="*/ 2147483646 h 1734"/>
                <a:gd name="T98" fmla="*/ 2147483646 w 1696"/>
                <a:gd name="T99" fmla="*/ 2147483646 h 1734"/>
                <a:gd name="T100" fmla="*/ 2147483646 w 1696"/>
                <a:gd name="T101" fmla="*/ 2147483646 h 173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696"/>
                <a:gd name="T154" fmla="*/ 0 h 1734"/>
                <a:gd name="T155" fmla="*/ 1696 w 1696"/>
                <a:gd name="T156" fmla="*/ 1734 h 173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696" h="1734">
                  <a:moveTo>
                    <a:pt x="425" y="168"/>
                  </a:moveTo>
                  <a:lnTo>
                    <a:pt x="443" y="100"/>
                  </a:lnTo>
                  <a:lnTo>
                    <a:pt x="524" y="50"/>
                  </a:lnTo>
                  <a:lnTo>
                    <a:pt x="585" y="0"/>
                  </a:lnTo>
                  <a:lnTo>
                    <a:pt x="645" y="0"/>
                  </a:lnTo>
                  <a:lnTo>
                    <a:pt x="706" y="0"/>
                  </a:lnTo>
                  <a:lnTo>
                    <a:pt x="766" y="0"/>
                  </a:lnTo>
                  <a:lnTo>
                    <a:pt x="827" y="0"/>
                  </a:lnTo>
                  <a:lnTo>
                    <a:pt x="1181" y="72"/>
                  </a:lnTo>
                  <a:lnTo>
                    <a:pt x="1190" y="117"/>
                  </a:lnTo>
                  <a:lnTo>
                    <a:pt x="1190" y="167"/>
                  </a:lnTo>
                  <a:lnTo>
                    <a:pt x="1190" y="217"/>
                  </a:lnTo>
                  <a:lnTo>
                    <a:pt x="1190" y="267"/>
                  </a:lnTo>
                  <a:lnTo>
                    <a:pt x="1149" y="300"/>
                  </a:lnTo>
                  <a:lnTo>
                    <a:pt x="1089" y="333"/>
                  </a:lnTo>
                  <a:lnTo>
                    <a:pt x="1069" y="367"/>
                  </a:lnTo>
                  <a:lnTo>
                    <a:pt x="1049" y="417"/>
                  </a:lnTo>
                  <a:lnTo>
                    <a:pt x="1109" y="450"/>
                  </a:lnTo>
                  <a:lnTo>
                    <a:pt x="1170" y="450"/>
                  </a:lnTo>
                  <a:lnTo>
                    <a:pt x="1230" y="433"/>
                  </a:lnTo>
                  <a:lnTo>
                    <a:pt x="1230" y="383"/>
                  </a:lnTo>
                  <a:lnTo>
                    <a:pt x="1230" y="333"/>
                  </a:lnTo>
                  <a:lnTo>
                    <a:pt x="1251" y="283"/>
                  </a:lnTo>
                  <a:lnTo>
                    <a:pt x="1312" y="267"/>
                  </a:lnTo>
                  <a:lnTo>
                    <a:pt x="1372" y="283"/>
                  </a:lnTo>
                  <a:lnTo>
                    <a:pt x="1392" y="317"/>
                  </a:lnTo>
                  <a:lnTo>
                    <a:pt x="1433" y="333"/>
                  </a:lnTo>
                  <a:lnTo>
                    <a:pt x="1452" y="367"/>
                  </a:lnTo>
                  <a:lnTo>
                    <a:pt x="1493" y="400"/>
                  </a:lnTo>
                  <a:lnTo>
                    <a:pt x="1554" y="433"/>
                  </a:lnTo>
                  <a:lnTo>
                    <a:pt x="1573" y="467"/>
                  </a:lnTo>
                  <a:lnTo>
                    <a:pt x="1573" y="517"/>
                  </a:lnTo>
                  <a:lnTo>
                    <a:pt x="1594" y="567"/>
                  </a:lnTo>
                  <a:lnTo>
                    <a:pt x="1634" y="617"/>
                  </a:lnTo>
                  <a:lnTo>
                    <a:pt x="1675" y="650"/>
                  </a:lnTo>
                  <a:lnTo>
                    <a:pt x="1695" y="700"/>
                  </a:lnTo>
                  <a:lnTo>
                    <a:pt x="1695" y="750"/>
                  </a:lnTo>
                  <a:lnTo>
                    <a:pt x="1695" y="800"/>
                  </a:lnTo>
                  <a:lnTo>
                    <a:pt x="1675" y="850"/>
                  </a:lnTo>
                  <a:lnTo>
                    <a:pt x="1634" y="883"/>
                  </a:lnTo>
                  <a:lnTo>
                    <a:pt x="1573" y="900"/>
                  </a:lnTo>
                  <a:lnTo>
                    <a:pt x="1573" y="850"/>
                  </a:lnTo>
                  <a:lnTo>
                    <a:pt x="1533" y="800"/>
                  </a:lnTo>
                  <a:lnTo>
                    <a:pt x="1473" y="800"/>
                  </a:lnTo>
                  <a:lnTo>
                    <a:pt x="1412" y="783"/>
                  </a:lnTo>
                  <a:lnTo>
                    <a:pt x="1352" y="767"/>
                  </a:lnTo>
                  <a:lnTo>
                    <a:pt x="1392" y="817"/>
                  </a:lnTo>
                  <a:lnTo>
                    <a:pt x="1412" y="867"/>
                  </a:lnTo>
                  <a:lnTo>
                    <a:pt x="1433" y="917"/>
                  </a:lnTo>
                  <a:lnTo>
                    <a:pt x="1493" y="933"/>
                  </a:lnTo>
                  <a:lnTo>
                    <a:pt x="1554" y="966"/>
                  </a:lnTo>
                  <a:lnTo>
                    <a:pt x="1554" y="1000"/>
                  </a:lnTo>
                  <a:lnTo>
                    <a:pt x="1554" y="1050"/>
                  </a:lnTo>
                  <a:lnTo>
                    <a:pt x="1594" y="1100"/>
                  </a:lnTo>
                  <a:lnTo>
                    <a:pt x="1615" y="1150"/>
                  </a:lnTo>
                  <a:lnTo>
                    <a:pt x="1615" y="1200"/>
                  </a:lnTo>
                  <a:lnTo>
                    <a:pt x="1594" y="1250"/>
                  </a:lnTo>
                  <a:lnTo>
                    <a:pt x="1533" y="1283"/>
                  </a:lnTo>
                  <a:lnTo>
                    <a:pt x="1473" y="1316"/>
                  </a:lnTo>
                  <a:lnTo>
                    <a:pt x="1433" y="1350"/>
                  </a:lnTo>
                  <a:lnTo>
                    <a:pt x="1392" y="1383"/>
                  </a:lnTo>
                  <a:lnTo>
                    <a:pt x="1372" y="1433"/>
                  </a:lnTo>
                  <a:lnTo>
                    <a:pt x="1331" y="1483"/>
                  </a:lnTo>
                  <a:lnTo>
                    <a:pt x="1270" y="1483"/>
                  </a:lnTo>
                  <a:lnTo>
                    <a:pt x="1251" y="1433"/>
                  </a:lnTo>
                  <a:lnTo>
                    <a:pt x="1210" y="1433"/>
                  </a:lnTo>
                  <a:lnTo>
                    <a:pt x="1170" y="1383"/>
                  </a:lnTo>
                  <a:lnTo>
                    <a:pt x="1109" y="1350"/>
                  </a:lnTo>
                  <a:lnTo>
                    <a:pt x="1049" y="1316"/>
                  </a:lnTo>
                  <a:lnTo>
                    <a:pt x="1009" y="1350"/>
                  </a:lnTo>
                  <a:lnTo>
                    <a:pt x="1028" y="1400"/>
                  </a:lnTo>
                  <a:lnTo>
                    <a:pt x="1069" y="1416"/>
                  </a:lnTo>
                  <a:lnTo>
                    <a:pt x="1130" y="1450"/>
                  </a:lnTo>
                  <a:lnTo>
                    <a:pt x="1149" y="1500"/>
                  </a:lnTo>
                  <a:lnTo>
                    <a:pt x="1149" y="1550"/>
                  </a:lnTo>
                  <a:lnTo>
                    <a:pt x="1149" y="1599"/>
                  </a:lnTo>
                  <a:lnTo>
                    <a:pt x="1149" y="1633"/>
                  </a:lnTo>
                  <a:lnTo>
                    <a:pt x="1130" y="1683"/>
                  </a:lnTo>
                  <a:lnTo>
                    <a:pt x="1089" y="1699"/>
                  </a:lnTo>
                  <a:lnTo>
                    <a:pt x="1028" y="1716"/>
                  </a:lnTo>
                  <a:lnTo>
                    <a:pt x="968" y="1716"/>
                  </a:lnTo>
                  <a:lnTo>
                    <a:pt x="907" y="1716"/>
                  </a:lnTo>
                  <a:lnTo>
                    <a:pt x="846" y="1716"/>
                  </a:lnTo>
                  <a:lnTo>
                    <a:pt x="786" y="1733"/>
                  </a:lnTo>
                  <a:lnTo>
                    <a:pt x="725" y="1733"/>
                  </a:lnTo>
                  <a:lnTo>
                    <a:pt x="665" y="1733"/>
                  </a:lnTo>
                  <a:lnTo>
                    <a:pt x="604" y="1716"/>
                  </a:lnTo>
                  <a:lnTo>
                    <a:pt x="543" y="1699"/>
                  </a:lnTo>
                  <a:lnTo>
                    <a:pt x="483" y="1683"/>
                  </a:lnTo>
                  <a:lnTo>
                    <a:pt x="443" y="1649"/>
                  </a:lnTo>
                  <a:lnTo>
                    <a:pt x="382" y="1649"/>
                  </a:lnTo>
                  <a:lnTo>
                    <a:pt x="362" y="1599"/>
                  </a:lnTo>
                  <a:lnTo>
                    <a:pt x="403" y="1566"/>
                  </a:lnTo>
                  <a:lnTo>
                    <a:pt x="464" y="1566"/>
                  </a:lnTo>
                  <a:lnTo>
                    <a:pt x="504" y="1516"/>
                  </a:lnTo>
                  <a:lnTo>
                    <a:pt x="543" y="1466"/>
                  </a:lnTo>
                  <a:lnTo>
                    <a:pt x="585" y="1433"/>
                  </a:lnTo>
                  <a:lnTo>
                    <a:pt x="585" y="1383"/>
                  </a:lnTo>
                  <a:lnTo>
                    <a:pt x="543" y="1350"/>
                  </a:lnTo>
                  <a:lnTo>
                    <a:pt x="483" y="1383"/>
                  </a:lnTo>
                  <a:lnTo>
                    <a:pt x="443" y="1433"/>
                  </a:lnTo>
                  <a:lnTo>
                    <a:pt x="443" y="1483"/>
                  </a:lnTo>
                  <a:lnTo>
                    <a:pt x="382" y="1483"/>
                  </a:lnTo>
                  <a:lnTo>
                    <a:pt x="322" y="1500"/>
                  </a:lnTo>
                  <a:lnTo>
                    <a:pt x="261" y="1483"/>
                  </a:lnTo>
                  <a:lnTo>
                    <a:pt x="242" y="1433"/>
                  </a:lnTo>
                  <a:lnTo>
                    <a:pt x="201" y="1400"/>
                  </a:lnTo>
                  <a:lnTo>
                    <a:pt x="161" y="1366"/>
                  </a:lnTo>
                  <a:lnTo>
                    <a:pt x="121" y="1316"/>
                  </a:lnTo>
                  <a:lnTo>
                    <a:pt x="79" y="1300"/>
                  </a:lnTo>
                  <a:lnTo>
                    <a:pt x="79" y="1266"/>
                  </a:lnTo>
                  <a:lnTo>
                    <a:pt x="39" y="1216"/>
                  </a:lnTo>
                  <a:lnTo>
                    <a:pt x="0" y="1166"/>
                  </a:lnTo>
                  <a:lnTo>
                    <a:pt x="0" y="1116"/>
                  </a:lnTo>
                  <a:lnTo>
                    <a:pt x="0" y="1066"/>
                  </a:lnTo>
                  <a:lnTo>
                    <a:pt x="0" y="1016"/>
                  </a:lnTo>
                  <a:lnTo>
                    <a:pt x="0" y="966"/>
                  </a:lnTo>
                  <a:lnTo>
                    <a:pt x="0" y="917"/>
                  </a:lnTo>
                  <a:lnTo>
                    <a:pt x="0" y="883"/>
                  </a:lnTo>
                  <a:lnTo>
                    <a:pt x="60" y="867"/>
                  </a:lnTo>
                  <a:lnTo>
                    <a:pt x="121" y="867"/>
                  </a:lnTo>
                  <a:lnTo>
                    <a:pt x="181" y="867"/>
                  </a:lnTo>
                  <a:lnTo>
                    <a:pt x="242" y="900"/>
                  </a:lnTo>
                  <a:lnTo>
                    <a:pt x="301" y="917"/>
                  </a:lnTo>
                  <a:lnTo>
                    <a:pt x="342" y="917"/>
                  </a:lnTo>
                  <a:lnTo>
                    <a:pt x="342" y="883"/>
                  </a:lnTo>
                  <a:lnTo>
                    <a:pt x="301" y="867"/>
                  </a:lnTo>
                  <a:lnTo>
                    <a:pt x="242" y="850"/>
                  </a:lnTo>
                  <a:lnTo>
                    <a:pt x="201" y="833"/>
                  </a:lnTo>
                  <a:lnTo>
                    <a:pt x="140" y="817"/>
                  </a:lnTo>
                  <a:lnTo>
                    <a:pt x="121" y="783"/>
                  </a:lnTo>
                  <a:lnTo>
                    <a:pt x="79" y="783"/>
                  </a:lnTo>
                  <a:lnTo>
                    <a:pt x="39" y="733"/>
                  </a:lnTo>
                  <a:lnTo>
                    <a:pt x="19" y="683"/>
                  </a:lnTo>
                  <a:lnTo>
                    <a:pt x="60" y="667"/>
                  </a:lnTo>
                  <a:lnTo>
                    <a:pt x="79" y="633"/>
                  </a:lnTo>
                  <a:lnTo>
                    <a:pt x="121" y="600"/>
                  </a:lnTo>
                  <a:lnTo>
                    <a:pt x="161" y="550"/>
                  </a:lnTo>
                  <a:lnTo>
                    <a:pt x="161" y="500"/>
                  </a:lnTo>
                  <a:lnTo>
                    <a:pt x="161" y="450"/>
                  </a:lnTo>
                  <a:lnTo>
                    <a:pt x="161" y="400"/>
                  </a:lnTo>
                  <a:lnTo>
                    <a:pt x="161" y="350"/>
                  </a:lnTo>
                  <a:lnTo>
                    <a:pt x="221" y="317"/>
                  </a:lnTo>
                  <a:lnTo>
                    <a:pt x="282" y="317"/>
                  </a:lnTo>
                  <a:lnTo>
                    <a:pt x="342" y="350"/>
                  </a:lnTo>
                  <a:lnTo>
                    <a:pt x="403" y="367"/>
                  </a:lnTo>
                  <a:lnTo>
                    <a:pt x="464" y="383"/>
                  </a:lnTo>
                  <a:lnTo>
                    <a:pt x="504" y="417"/>
                  </a:lnTo>
                  <a:lnTo>
                    <a:pt x="504" y="383"/>
                  </a:lnTo>
                  <a:lnTo>
                    <a:pt x="504" y="333"/>
                  </a:lnTo>
                  <a:lnTo>
                    <a:pt x="504" y="283"/>
                  </a:lnTo>
                  <a:lnTo>
                    <a:pt x="425" y="168"/>
                  </a:lnTo>
                </a:path>
              </a:pathLst>
            </a:custGeom>
            <a:blipFill dpi="0" rotWithShape="0">
              <a:blip r:embed="rId4">
                <a:extLst>
                  <a:ext uri="{28A0092B-C50C-407E-A947-70E740481C1C}">
                    <a14:useLocalDpi xmlns:a14="http://schemas.microsoft.com/office/drawing/2010/main" val="0"/>
                  </a:ext>
                </a:extLst>
              </a:blip>
              <a:srcRect/>
              <a:tile tx="0" ty="0" sx="100000" sy="100000" flip="none" algn="tl"/>
            </a:blipFill>
            <a:ln w="12699" cap="rnd">
              <a:solidFill>
                <a:srgbClr val="002060"/>
              </a:solidFill>
              <a:round/>
              <a:headEnd/>
              <a:tailEnd/>
            </a:ln>
          </p:spPr>
          <p:txBody>
            <a:bodyPr/>
            <a:lstStyle/>
            <a:p>
              <a:endParaRPr lang="en-US"/>
            </a:p>
          </p:txBody>
        </p:sp>
      </p:grpSp>
      <p:pic>
        <p:nvPicPr>
          <p:cNvPr id="9" name="Picture 24" descr="bulk SG 1.JPG">
            <a:extLst>
              <a:ext uri="{FF2B5EF4-FFF2-40B4-BE49-F238E27FC236}">
                <a16:creationId xmlns:a16="http://schemas.microsoft.com/office/drawing/2014/main" id="{313EF4FA-3C83-43CB-8DBC-6EC30BB3132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161088" y="5207956"/>
            <a:ext cx="1633537" cy="1520825"/>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7B664200-AE14-4C1F-A842-63D109DE9755}"/>
              </a:ext>
            </a:extLst>
          </p:cNvPr>
          <p:cNvSpPr txBox="1"/>
          <p:nvPr/>
        </p:nvSpPr>
        <p:spPr>
          <a:xfrm>
            <a:off x="1212850" y="4684736"/>
            <a:ext cx="1611314" cy="523220"/>
          </a:xfrm>
          <a:prstGeom prst="rect">
            <a:avLst/>
          </a:prstGeom>
          <a:noFill/>
        </p:spPr>
        <p:txBody>
          <a:bodyPr wrap="square" rtlCol="0">
            <a:spAutoFit/>
          </a:bodyPr>
          <a:lstStyle/>
          <a:p>
            <a:pPr algn="ctr"/>
            <a:r>
              <a:rPr lang="en-US" sz="2800" b="1">
                <a:solidFill>
                  <a:srgbClr val="A0284C"/>
                </a:solidFill>
              </a:rPr>
              <a:t>Effective</a:t>
            </a:r>
          </a:p>
        </p:txBody>
      </p:sp>
      <p:sp>
        <p:nvSpPr>
          <p:cNvPr id="11" name="TextBox 10">
            <a:extLst>
              <a:ext uri="{FF2B5EF4-FFF2-40B4-BE49-F238E27FC236}">
                <a16:creationId xmlns:a16="http://schemas.microsoft.com/office/drawing/2014/main" id="{04974980-6212-4CA0-BA3E-F710F1E874BD}"/>
              </a:ext>
            </a:extLst>
          </p:cNvPr>
          <p:cNvSpPr txBox="1"/>
          <p:nvPr/>
        </p:nvSpPr>
        <p:spPr>
          <a:xfrm>
            <a:off x="3682870" y="4681094"/>
            <a:ext cx="1611314" cy="523220"/>
          </a:xfrm>
          <a:prstGeom prst="rect">
            <a:avLst/>
          </a:prstGeom>
          <a:noFill/>
        </p:spPr>
        <p:txBody>
          <a:bodyPr wrap="square" rtlCol="0">
            <a:spAutoFit/>
          </a:bodyPr>
          <a:lstStyle/>
          <a:p>
            <a:pPr algn="ctr"/>
            <a:r>
              <a:rPr lang="en-US" sz="2800" b="1">
                <a:solidFill>
                  <a:srgbClr val="A0284C"/>
                </a:solidFill>
              </a:rPr>
              <a:t>Apparent</a:t>
            </a:r>
          </a:p>
        </p:txBody>
      </p:sp>
      <p:sp>
        <p:nvSpPr>
          <p:cNvPr id="12" name="TextBox 11">
            <a:extLst>
              <a:ext uri="{FF2B5EF4-FFF2-40B4-BE49-F238E27FC236}">
                <a16:creationId xmlns:a16="http://schemas.microsoft.com/office/drawing/2014/main" id="{1D148DAC-1DD4-494F-9AC4-929B2EE42369}"/>
              </a:ext>
            </a:extLst>
          </p:cNvPr>
          <p:cNvSpPr txBox="1"/>
          <p:nvPr/>
        </p:nvSpPr>
        <p:spPr>
          <a:xfrm>
            <a:off x="6172199" y="4681094"/>
            <a:ext cx="1611314" cy="523220"/>
          </a:xfrm>
          <a:prstGeom prst="rect">
            <a:avLst/>
          </a:prstGeom>
          <a:noFill/>
        </p:spPr>
        <p:txBody>
          <a:bodyPr wrap="square" rtlCol="0">
            <a:spAutoFit/>
          </a:bodyPr>
          <a:lstStyle/>
          <a:p>
            <a:pPr algn="ctr"/>
            <a:r>
              <a:rPr lang="en-US" sz="2800" b="1">
                <a:solidFill>
                  <a:srgbClr val="A0284C"/>
                </a:solidFill>
              </a:rPr>
              <a:t>Bulk</a:t>
            </a:r>
          </a:p>
        </p:txBody>
      </p:sp>
    </p:spTree>
    <p:extLst>
      <p:ext uri="{BB962C8B-B14F-4D97-AF65-F5344CB8AC3E}">
        <p14:creationId xmlns:p14="http://schemas.microsoft.com/office/powerpoint/2010/main" val="3264565682"/>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Example Calculation of VMA</a:t>
            </a:r>
          </a:p>
        </p:txBody>
      </p:sp>
      <p:sp>
        <p:nvSpPr>
          <p:cNvPr id="3" name="Content Placeholder 2"/>
          <p:cNvSpPr>
            <a:spLocks noGrp="1"/>
          </p:cNvSpPr>
          <p:nvPr>
            <p:ph idx="1"/>
          </p:nvPr>
        </p:nvSpPr>
        <p:spPr/>
        <p:txBody>
          <a:bodyPr/>
          <a:lstStyle/>
          <a:p>
            <a:r>
              <a:rPr lang="en-US" sz="3500"/>
              <a:t>Directly affected by Aggregate Bulk Specific Gravity</a:t>
            </a:r>
            <a:endParaRPr lang="en-US"/>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28</a:t>
            </a:fld>
            <a:endParaRPr lang="en-US"/>
          </a:p>
        </p:txBody>
      </p:sp>
      <p:pic>
        <p:nvPicPr>
          <p:cNvPr id="5" name="Picture 4">
            <a:extLst>
              <a:ext uri="{FF2B5EF4-FFF2-40B4-BE49-F238E27FC236}">
                <a16:creationId xmlns:a16="http://schemas.microsoft.com/office/drawing/2014/main" id="{964305AA-3526-4D8F-8F21-395983D36036}"/>
              </a:ext>
            </a:extLst>
          </p:cNvPr>
          <p:cNvPicPr>
            <a:picLocks noChangeAspect="1"/>
          </p:cNvPicPr>
          <p:nvPr/>
        </p:nvPicPr>
        <p:blipFill rotWithShape="1">
          <a:blip r:embed="rId3">
            <a:extLst>
              <a:ext uri="{28A0092B-C50C-407E-A947-70E740481C1C}">
                <a14:useLocalDpi xmlns:a14="http://schemas.microsoft.com/office/drawing/2010/main" val="0"/>
              </a:ext>
            </a:extLst>
          </a:blip>
          <a:srcRect l="4167" r="3333"/>
          <a:stretch/>
        </p:blipFill>
        <p:spPr>
          <a:xfrm>
            <a:off x="0" y="3391786"/>
            <a:ext cx="9144000" cy="2155696"/>
          </a:xfrm>
          <a:prstGeom prst="rect">
            <a:avLst/>
          </a:prstGeom>
          <a:ln w="28575">
            <a:solidFill>
              <a:srgbClr val="00416A"/>
            </a:solidFill>
          </a:ln>
        </p:spPr>
      </p:pic>
    </p:spTree>
    <p:extLst>
      <p:ext uri="{BB962C8B-B14F-4D97-AF65-F5344CB8AC3E}">
        <p14:creationId xmlns:p14="http://schemas.microsoft.com/office/powerpoint/2010/main" val="4063902831"/>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6" descr="37-5MM">
            <a:extLst>
              <a:ext uri="{FF2B5EF4-FFF2-40B4-BE49-F238E27FC236}">
                <a16:creationId xmlns:a16="http://schemas.microsoft.com/office/drawing/2014/main" id="{4875CA2A-1814-43D1-98D0-4FABF8A13C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2675" y="4692650"/>
            <a:ext cx="2981325" cy="2165350"/>
          </a:xfrm>
          <a:prstGeom prst="rect">
            <a:avLst/>
          </a:prstGeom>
          <a:noFill/>
          <a:ln w="9525">
            <a:solidFill>
              <a:srgbClr val="00416A"/>
            </a:solidFill>
            <a:miter lim="800000"/>
            <a:headEnd/>
            <a:tailEnd/>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2766218"/>
            <a:ext cx="9144000" cy="1325563"/>
          </a:xfrm>
        </p:spPr>
        <p:txBody>
          <a:bodyPr/>
          <a:lstStyle/>
          <a:p>
            <a:r>
              <a:rPr lang="en-US"/>
              <a:t> Mix Designations</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a:xfrm>
            <a:off x="7651384" y="6384389"/>
            <a:ext cx="1244042" cy="365125"/>
          </a:xfrm>
        </p:spPr>
        <p:txBody>
          <a:bodyPr/>
          <a:lstStyle/>
          <a:p>
            <a:fld id="{F9C967B8-68F1-49D5-A9F8-375F2491F3E5}" type="slidenum">
              <a:rPr lang="en-US" smtClean="0">
                <a:solidFill>
                  <a:schemeClr val="bg1"/>
                </a:solidFill>
              </a:rPr>
              <a:pPr/>
              <a:t>29</a:t>
            </a:fld>
            <a:endParaRPr lang="en-US">
              <a:solidFill>
                <a:schemeClr val="bg1"/>
              </a:solidFill>
            </a:endParaRPr>
          </a:p>
        </p:txBody>
      </p:sp>
      <p:pic>
        <p:nvPicPr>
          <p:cNvPr id="7" name="Picture 2" descr="09-5mm">
            <a:extLst>
              <a:ext uri="{FF2B5EF4-FFF2-40B4-BE49-F238E27FC236}">
                <a16:creationId xmlns:a16="http://schemas.microsoft.com/office/drawing/2014/main" id="{06807A6F-B8CA-4C90-8C99-2430DEFB4A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1" y="0"/>
            <a:ext cx="2767013" cy="2170113"/>
          </a:xfrm>
          <a:prstGeom prst="rect">
            <a:avLst/>
          </a:prstGeom>
          <a:noFill/>
          <a:ln w="9525">
            <a:solidFill>
              <a:srgbClr val="00416A"/>
            </a:solidFill>
            <a:miter lim="800000"/>
            <a:headEnd/>
            <a:tailEnd/>
          </a:ln>
        </p:spPr>
      </p:pic>
      <p:pic>
        <p:nvPicPr>
          <p:cNvPr id="8" name="Picture 3" descr="12-5MM">
            <a:extLst>
              <a:ext uri="{FF2B5EF4-FFF2-40B4-BE49-F238E27FC236}">
                <a16:creationId xmlns:a16="http://schemas.microsoft.com/office/drawing/2014/main" id="{C46D0F2C-8E70-4B9E-862D-3DD61FE6D5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61100" y="0"/>
            <a:ext cx="2882900" cy="2146300"/>
          </a:xfrm>
          <a:prstGeom prst="rect">
            <a:avLst/>
          </a:prstGeom>
          <a:noFill/>
          <a:ln w="9525">
            <a:solidFill>
              <a:srgbClr val="00416A"/>
            </a:solidFill>
            <a:miter lim="800000"/>
            <a:headEnd/>
            <a:tailEnd/>
          </a:ln>
        </p:spPr>
      </p:pic>
      <p:pic>
        <p:nvPicPr>
          <p:cNvPr id="9" name="Picture 4" descr="19-0mm">
            <a:extLst>
              <a:ext uri="{FF2B5EF4-FFF2-40B4-BE49-F238E27FC236}">
                <a16:creationId xmlns:a16="http://schemas.microsoft.com/office/drawing/2014/main" id="{0FB2D1BE-8C75-4A03-A171-7000264124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689475"/>
            <a:ext cx="2847975" cy="2168525"/>
          </a:xfrm>
          <a:prstGeom prst="rect">
            <a:avLst/>
          </a:prstGeom>
          <a:noFill/>
          <a:ln w="9525">
            <a:solidFill>
              <a:srgbClr val="00416A"/>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5" descr="25-0mm">
            <a:extLst>
              <a:ext uri="{FF2B5EF4-FFF2-40B4-BE49-F238E27FC236}">
                <a16:creationId xmlns:a16="http://schemas.microsoft.com/office/drawing/2014/main" id="{890CC32C-210D-43AC-88B0-EA1CBD61100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74975" y="4689475"/>
            <a:ext cx="3025775" cy="2166938"/>
          </a:xfrm>
          <a:prstGeom prst="rect">
            <a:avLst/>
          </a:prstGeom>
          <a:noFill/>
          <a:ln w="9525">
            <a:solidFill>
              <a:srgbClr val="00416A"/>
            </a:solidFill>
            <a:miter lim="800000"/>
            <a:headEnd/>
            <a:tailEnd/>
          </a:ln>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B650338E-06DF-465E-AA4B-D61886D69454}"/>
              </a:ext>
            </a:extLst>
          </p:cNvPr>
          <p:cNvSpPr txBox="1"/>
          <p:nvPr/>
        </p:nvSpPr>
        <p:spPr>
          <a:xfrm>
            <a:off x="231111" y="4140522"/>
            <a:ext cx="2385752" cy="523220"/>
          </a:xfrm>
          <a:prstGeom prst="rect">
            <a:avLst/>
          </a:prstGeom>
          <a:noFill/>
        </p:spPr>
        <p:txBody>
          <a:bodyPr wrap="square" rtlCol="0">
            <a:spAutoFit/>
          </a:bodyPr>
          <a:lstStyle/>
          <a:p>
            <a:pPr algn="ctr"/>
            <a:r>
              <a:rPr lang="en-US" sz="2800" b="1">
                <a:solidFill>
                  <a:srgbClr val="A0284C"/>
                </a:solidFill>
              </a:rPr>
              <a:t>19.0 mm (#3) </a:t>
            </a:r>
          </a:p>
        </p:txBody>
      </p:sp>
      <p:sp>
        <p:nvSpPr>
          <p:cNvPr id="13" name="TextBox 12">
            <a:extLst>
              <a:ext uri="{FF2B5EF4-FFF2-40B4-BE49-F238E27FC236}">
                <a16:creationId xmlns:a16="http://schemas.microsoft.com/office/drawing/2014/main" id="{046E3A35-70E7-4ACF-AD85-50FEAAFDF0A0}"/>
              </a:ext>
            </a:extLst>
          </p:cNvPr>
          <p:cNvSpPr txBox="1"/>
          <p:nvPr/>
        </p:nvSpPr>
        <p:spPr>
          <a:xfrm>
            <a:off x="3294177" y="4188479"/>
            <a:ext cx="2385752" cy="523220"/>
          </a:xfrm>
          <a:prstGeom prst="rect">
            <a:avLst/>
          </a:prstGeom>
          <a:noFill/>
        </p:spPr>
        <p:txBody>
          <a:bodyPr wrap="square" rtlCol="0">
            <a:spAutoFit/>
          </a:bodyPr>
          <a:lstStyle/>
          <a:p>
            <a:pPr algn="ctr"/>
            <a:r>
              <a:rPr lang="en-US" sz="2800" b="1">
                <a:solidFill>
                  <a:srgbClr val="A0284C"/>
                </a:solidFill>
              </a:rPr>
              <a:t>25.0 mm (#2) </a:t>
            </a:r>
          </a:p>
        </p:txBody>
      </p:sp>
      <p:sp>
        <p:nvSpPr>
          <p:cNvPr id="14" name="TextBox 13">
            <a:extLst>
              <a:ext uri="{FF2B5EF4-FFF2-40B4-BE49-F238E27FC236}">
                <a16:creationId xmlns:a16="http://schemas.microsoft.com/office/drawing/2014/main" id="{A7DA3780-3DA6-41E8-B6E9-E8995A2455A9}"/>
              </a:ext>
            </a:extLst>
          </p:cNvPr>
          <p:cNvSpPr txBox="1"/>
          <p:nvPr/>
        </p:nvSpPr>
        <p:spPr>
          <a:xfrm>
            <a:off x="6460461" y="4188479"/>
            <a:ext cx="2385752" cy="523220"/>
          </a:xfrm>
          <a:prstGeom prst="rect">
            <a:avLst/>
          </a:prstGeom>
          <a:noFill/>
        </p:spPr>
        <p:txBody>
          <a:bodyPr wrap="square" rtlCol="0">
            <a:spAutoFit/>
          </a:bodyPr>
          <a:lstStyle/>
          <a:p>
            <a:pPr algn="ctr"/>
            <a:r>
              <a:rPr lang="en-US" sz="2800" b="1">
                <a:solidFill>
                  <a:srgbClr val="A0284C"/>
                </a:solidFill>
              </a:rPr>
              <a:t>37.5 mm (#1)</a:t>
            </a:r>
          </a:p>
        </p:txBody>
      </p:sp>
      <p:sp>
        <p:nvSpPr>
          <p:cNvPr id="15" name="TextBox 14">
            <a:extLst>
              <a:ext uri="{FF2B5EF4-FFF2-40B4-BE49-F238E27FC236}">
                <a16:creationId xmlns:a16="http://schemas.microsoft.com/office/drawing/2014/main" id="{C696A80D-D7BC-4322-A1FA-C7B574F6C8DB}"/>
              </a:ext>
            </a:extLst>
          </p:cNvPr>
          <p:cNvSpPr txBox="1"/>
          <p:nvPr/>
        </p:nvSpPr>
        <p:spPr>
          <a:xfrm>
            <a:off x="6509674" y="2098034"/>
            <a:ext cx="2385752" cy="523220"/>
          </a:xfrm>
          <a:prstGeom prst="rect">
            <a:avLst/>
          </a:prstGeom>
          <a:noFill/>
        </p:spPr>
        <p:txBody>
          <a:bodyPr wrap="square" rtlCol="0">
            <a:spAutoFit/>
          </a:bodyPr>
          <a:lstStyle/>
          <a:p>
            <a:pPr algn="ctr"/>
            <a:r>
              <a:rPr lang="en-US" sz="2800" b="1">
                <a:solidFill>
                  <a:srgbClr val="A0284C"/>
                </a:solidFill>
              </a:rPr>
              <a:t>12.5 mm (#4)</a:t>
            </a:r>
          </a:p>
        </p:txBody>
      </p:sp>
      <p:sp>
        <p:nvSpPr>
          <p:cNvPr id="16" name="TextBox 15">
            <a:extLst>
              <a:ext uri="{FF2B5EF4-FFF2-40B4-BE49-F238E27FC236}">
                <a16:creationId xmlns:a16="http://schemas.microsoft.com/office/drawing/2014/main" id="{CF18DF73-1E08-4B10-9B9F-FD3B5DCFB203}"/>
              </a:ext>
            </a:extLst>
          </p:cNvPr>
          <p:cNvSpPr txBox="1"/>
          <p:nvPr/>
        </p:nvSpPr>
        <p:spPr>
          <a:xfrm>
            <a:off x="198591" y="2146300"/>
            <a:ext cx="2385752" cy="523220"/>
          </a:xfrm>
          <a:prstGeom prst="rect">
            <a:avLst/>
          </a:prstGeom>
          <a:noFill/>
        </p:spPr>
        <p:txBody>
          <a:bodyPr wrap="square" rtlCol="0">
            <a:spAutoFit/>
          </a:bodyPr>
          <a:lstStyle/>
          <a:p>
            <a:pPr algn="ctr"/>
            <a:r>
              <a:rPr lang="en-US" sz="2800" b="1">
                <a:solidFill>
                  <a:srgbClr val="A0284C"/>
                </a:solidFill>
              </a:rPr>
              <a:t>9.5 mm (#5)</a:t>
            </a:r>
          </a:p>
        </p:txBody>
      </p:sp>
    </p:spTree>
    <p:extLst>
      <p:ext uri="{BB962C8B-B14F-4D97-AF65-F5344CB8AC3E}">
        <p14:creationId xmlns:p14="http://schemas.microsoft.com/office/powerpoint/2010/main" val="1688758560"/>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Housekeeping Items</a:t>
            </a:r>
          </a:p>
        </p:txBody>
      </p:sp>
      <p:sp>
        <p:nvSpPr>
          <p:cNvPr id="3" name="Content Placeholder 2"/>
          <p:cNvSpPr>
            <a:spLocks noGrp="1"/>
          </p:cNvSpPr>
          <p:nvPr>
            <p:ph idx="1"/>
          </p:nvPr>
        </p:nvSpPr>
        <p:spPr/>
        <p:txBody>
          <a:bodyPr/>
          <a:lstStyle/>
          <a:p>
            <a:r>
              <a:rPr lang="en-US" sz="3500"/>
              <a:t>Sign-in</a:t>
            </a:r>
          </a:p>
          <a:p>
            <a:r>
              <a:rPr lang="en-US" sz="3500"/>
              <a:t>Evaluation</a:t>
            </a:r>
          </a:p>
          <a:p>
            <a:r>
              <a:rPr lang="en-US" sz="3500"/>
              <a:t>Parking lot for questions</a:t>
            </a:r>
          </a:p>
          <a:p>
            <a:r>
              <a:rPr lang="en-US" sz="3500"/>
              <a:t>Coffee/snacks</a:t>
            </a:r>
          </a:p>
          <a:p>
            <a:r>
              <a:rPr lang="en-US" sz="3500"/>
              <a:t>Bathrooms</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3</a:t>
            </a:fld>
            <a:endParaRPr lang="en-US"/>
          </a:p>
        </p:txBody>
      </p:sp>
    </p:spTree>
    <p:extLst>
      <p:ext uri="{BB962C8B-B14F-4D97-AF65-F5344CB8AC3E}">
        <p14:creationId xmlns:p14="http://schemas.microsoft.com/office/powerpoint/2010/main" val="2203162287"/>
      </p:ext>
    </p:extLst>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WisDOT Mix Designations</a:t>
            </a:r>
          </a:p>
        </p:txBody>
      </p:sp>
      <p:sp>
        <p:nvSpPr>
          <p:cNvPr id="3" name="Content Placeholder 2"/>
          <p:cNvSpPr>
            <a:spLocks noGrp="1"/>
          </p:cNvSpPr>
          <p:nvPr>
            <p:ph idx="1"/>
          </p:nvPr>
        </p:nvSpPr>
        <p:spPr/>
        <p:txBody>
          <a:bodyPr/>
          <a:lstStyle/>
          <a:p>
            <a:r>
              <a:rPr lang="en-US" sz="3500"/>
              <a:t>LT &lt; </a:t>
            </a:r>
            <a:r>
              <a:rPr lang="en-US" sz="3500">
                <a:solidFill>
                  <a:srgbClr val="C00000"/>
                </a:solidFill>
              </a:rPr>
              <a:t>1</a:t>
            </a:r>
            <a:r>
              <a:rPr lang="en-US" sz="3500"/>
              <a:t> Million ESALs </a:t>
            </a:r>
          </a:p>
          <a:p>
            <a:r>
              <a:rPr lang="en-US" sz="3500"/>
              <a:t>MT </a:t>
            </a:r>
            <a:r>
              <a:rPr lang="en-US" sz="3500">
                <a:solidFill>
                  <a:srgbClr val="C00000"/>
                </a:solidFill>
              </a:rPr>
              <a:t>1</a:t>
            </a:r>
            <a:r>
              <a:rPr lang="en-US" sz="3500"/>
              <a:t>-8 Million ESALs</a:t>
            </a:r>
          </a:p>
          <a:p>
            <a:r>
              <a:rPr lang="en-US" sz="3500"/>
              <a:t>HT &gt;8 Million ESALs</a:t>
            </a:r>
          </a:p>
          <a:p>
            <a:r>
              <a:rPr lang="en-US" sz="3500"/>
              <a:t>SMA &gt;2 Million ESALs </a:t>
            </a:r>
          </a:p>
          <a:p>
            <a:pPr lvl="1"/>
            <a:r>
              <a:rPr lang="en-US" sz="3100"/>
              <a:t>Applies to surface mixes only</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30</a:t>
            </a:fld>
            <a:endParaRPr lang="en-US"/>
          </a:p>
        </p:txBody>
      </p:sp>
    </p:spTree>
    <p:extLst>
      <p:ext uri="{BB962C8B-B14F-4D97-AF65-F5344CB8AC3E}">
        <p14:creationId xmlns:p14="http://schemas.microsoft.com/office/powerpoint/2010/main" val="17704745"/>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827" y="36532"/>
            <a:ext cx="9144000" cy="1325563"/>
          </a:xfrm>
        </p:spPr>
        <p:txBody>
          <a:bodyPr/>
          <a:lstStyle/>
          <a:p>
            <a:r>
              <a:rPr lang="en-US"/>
              <a:t>Mix Relationships</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31</a:t>
            </a:fld>
            <a:endParaRPr lang="en-US"/>
          </a:p>
        </p:txBody>
      </p:sp>
      <p:sp>
        <p:nvSpPr>
          <p:cNvPr id="19" name="Line 3">
            <a:extLst>
              <a:ext uri="{FF2B5EF4-FFF2-40B4-BE49-F238E27FC236}">
                <a16:creationId xmlns:a16="http://schemas.microsoft.com/office/drawing/2014/main" id="{A654364F-7F13-4BFC-892C-8B12011843D2}"/>
              </a:ext>
            </a:extLst>
          </p:cNvPr>
          <p:cNvSpPr>
            <a:spLocks noChangeShapeType="1"/>
          </p:cNvSpPr>
          <p:nvPr/>
        </p:nvSpPr>
        <p:spPr bwMode="auto">
          <a:xfrm flipH="1">
            <a:off x="949267" y="1453983"/>
            <a:ext cx="0" cy="3879850"/>
          </a:xfrm>
          <a:prstGeom prst="line">
            <a:avLst/>
          </a:prstGeom>
          <a:noFill/>
          <a:ln w="38100">
            <a:solidFill>
              <a:srgbClr val="A0284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 name="Line 4">
            <a:extLst>
              <a:ext uri="{FF2B5EF4-FFF2-40B4-BE49-F238E27FC236}">
                <a16:creationId xmlns:a16="http://schemas.microsoft.com/office/drawing/2014/main" id="{80150672-CA5F-4433-B812-8C33A9B7FF01}"/>
              </a:ext>
            </a:extLst>
          </p:cNvPr>
          <p:cNvSpPr>
            <a:spLocks noChangeShapeType="1"/>
          </p:cNvSpPr>
          <p:nvPr/>
        </p:nvSpPr>
        <p:spPr bwMode="auto">
          <a:xfrm>
            <a:off x="949267" y="5346533"/>
            <a:ext cx="7581900" cy="38100"/>
          </a:xfrm>
          <a:prstGeom prst="line">
            <a:avLst/>
          </a:prstGeom>
          <a:noFill/>
          <a:ln w="38100">
            <a:solidFill>
              <a:srgbClr val="A0284C"/>
            </a:solidFill>
            <a:round/>
            <a:headEnd/>
            <a:tailEnd/>
          </a:ln>
          <a:extLst>
            <a:ext uri="{909E8E84-426E-40DD-AFC4-6F175D3DCCD1}">
              <a14:hiddenFill xmlns:a14="http://schemas.microsoft.com/office/drawing/2010/main">
                <a:noFill/>
              </a14:hiddenFill>
            </a:ext>
          </a:extLst>
        </p:spPr>
        <p:txBody>
          <a:bodyPr/>
          <a:lstStyle/>
          <a:p>
            <a:endParaRPr lang="en-US">
              <a:solidFill>
                <a:srgbClr val="C00000"/>
              </a:solidFill>
            </a:endParaRPr>
          </a:p>
        </p:txBody>
      </p:sp>
      <p:sp>
        <p:nvSpPr>
          <p:cNvPr id="21" name="Freeform 5">
            <a:extLst>
              <a:ext uri="{FF2B5EF4-FFF2-40B4-BE49-F238E27FC236}">
                <a16:creationId xmlns:a16="http://schemas.microsoft.com/office/drawing/2014/main" id="{A619B062-CA54-4DA7-B6BC-3510B761D6B8}"/>
              </a:ext>
            </a:extLst>
          </p:cNvPr>
          <p:cNvSpPr>
            <a:spLocks/>
          </p:cNvSpPr>
          <p:nvPr/>
        </p:nvSpPr>
        <p:spPr bwMode="auto">
          <a:xfrm>
            <a:off x="1254067" y="2052497"/>
            <a:ext cx="7264397" cy="3051123"/>
          </a:xfrm>
          <a:custGeom>
            <a:avLst/>
            <a:gdLst>
              <a:gd name="T0" fmla="*/ 0 w 2984"/>
              <a:gd name="T1" fmla="*/ 0 h 1552"/>
              <a:gd name="T2" fmla="*/ 2147483646 w 2984"/>
              <a:gd name="T3" fmla="*/ 2147483646 h 1552"/>
              <a:gd name="T4" fmla="*/ 2147483646 w 2984"/>
              <a:gd name="T5" fmla="*/ 2147483646 h 1552"/>
              <a:gd name="T6" fmla="*/ 2147483646 w 2984"/>
              <a:gd name="T7" fmla="*/ 2147483646 h 1552"/>
              <a:gd name="T8" fmla="*/ 0 60000 65536"/>
              <a:gd name="T9" fmla="*/ 0 60000 65536"/>
              <a:gd name="T10" fmla="*/ 0 60000 65536"/>
              <a:gd name="T11" fmla="*/ 0 60000 65536"/>
              <a:gd name="T12" fmla="*/ 0 w 2984"/>
              <a:gd name="T13" fmla="*/ 0 h 1552"/>
              <a:gd name="T14" fmla="*/ 2984 w 2984"/>
              <a:gd name="T15" fmla="*/ 1552 h 1552"/>
            </a:gdLst>
            <a:ahLst/>
            <a:cxnLst>
              <a:cxn ang="T8">
                <a:pos x="T0" y="T1"/>
              </a:cxn>
              <a:cxn ang="T9">
                <a:pos x="T2" y="T3"/>
              </a:cxn>
              <a:cxn ang="T10">
                <a:pos x="T4" y="T5"/>
              </a:cxn>
              <a:cxn ang="T11">
                <a:pos x="T6" y="T7"/>
              </a:cxn>
            </a:cxnLst>
            <a:rect l="T12" t="T13" r="T14" b="T15"/>
            <a:pathLst>
              <a:path w="2984" h="1552">
                <a:moveTo>
                  <a:pt x="0" y="0"/>
                </a:moveTo>
                <a:cubicBezTo>
                  <a:pt x="410" y="3"/>
                  <a:pt x="821" y="7"/>
                  <a:pt x="1112" y="224"/>
                </a:cubicBezTo>
                <a:cubicBezTo>
                  <a:pt x="1403" y="441"/>
                  <a:pt x="1432" y="1083"/>
                  <a:pt x="1744" y="1304"/>
                </a:cubicBezTo>
                <a:cubicBezTo>
                  <a:pt x="2056" y="1525"/>
                  <a:pt x="2772" y="1512"/>
                  <a:pt x="2984" y="1552"/>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 name="Freeform 6">
            <a:extLst>
              <a:ext uri="{FF2B5EF4-FFF2-40B4-BE49-F238E27FC236}">
                <a16:creationId xmlns:a16="http://schemas.microsoft.com/office/drawing/2014/main" id="{5A2D101F-A8C0-4484-B3B4-013C3418B228}"/>
              </a:ext>
            </a:extLst>
          </p:cNvPr>
          <p:cNvSpPr>
            <a:spLocks/>
          </p:cNvSpPr>
          <p:nvPr/>
        </p:nvSpPr>
        <p:spPr bwMode="auto">
          <a:xfrm flipH="1">
            <a:off x="1288990" y="2090597"/>
            <a:ext cx="7229474" cy="3030511"/>
          </a:xfrm>
          <a:custGeom>
            <a:avLst/>
            <a:gdLst>
              <a:gd name="T0" fmla="*/ 0 w 2984"/>
              <a:gd name="T1" fmla="*/ 0 h 1552"/>
              <a:gd name="T2" fmla="*/ 2147483646 w 2984"/>
              <a:gd name="T3" fmla="*/ 2147483646 h 1552"/>
              <a:gd name="T4" fmla="*/ 2147483646 w 2984"/>
              <a:gd name="T5" fmla="*/ 2147483646 h 1552"/>
              <a:gd name="T6" fmla="*/ 2147483646 w 2984"/>
              <a:gd name="T7" fmla="*/ 2147483646 h 1552"/>
              <a:gd name="T8" fmla="*/ 0 60000 65536"/>
              <a:gd name="T9" fmla="*/ 0 60000 65536"/>
              <a:gd name="T10" fmla="*/ 0 60000 65536"/>
              <a:gd name="T11" fmla="*/ 0 60000 65536"/>
              <a:gd name="T12" fmla="*/ 0 w 2984"/>
              <a:gd name="T13" fmla="*/ 0 h 1552"/>
              <a:gd name="T14" fmla="*/ 2984 w 2984"/>
              <a:gd name="T15" fmla="*/ 1552 h 1552"/>
            </a:gdLst>
            <a:ahLst/>
            <a:cxnLst>
              <a:cxn ang="T8">
                <a:pos x="T0" y="T1"/>
              </a:cxn>
              <a:cxn ang="T9">
                <a:pos x="T2" y="T3"/>
              </a:cxn>
              <a:cxn ang="T10">
                <a:pos x="T4" y="T5"/>
              </a:cxn>
              <a:cxn ang="T11">
                <a:pos x="T6" y="T7"/>
              </a:cxn>
            </a:cxnLst>
            <a:rect l="T12" t="T13" r="T14" b="T15"/>
            <a:pathLst>
              <a:path w="2984" h="1552">
                <a:moveTo>
                  <a:pt x="0" y="0"/>
                </a:moveTo>
                <a:cubicBezTo>
                  <a:pt x="410" y="3"/>
                  <a:pt x="821" y="7"/>
                  <a:pt x="1112" y="224"/>
                </a:cubicBezTo>
                <a:cubicBezTo>
                  <a:pt x="1403" y="441"/>
                  <a:pt x="1432" y="1083"/>
                  <a:pt x="1744" y="1304"/>
                </a:cubicBezTo>
                <a:cubicBezTo>
                  <a:pt x="2056" y="1525"/>
                  <a:pt x="2772" y="1512"/>
                  <a:pt x="2984" y="1552"/>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 name="Text Box 8">
            <a:extLst>
              <a:ext uri="{FF2B5EF4-FFF2-40B4-BE49-F238E27FC236}">
                <a16:creationId xmlns:a16="http://schemas.microsoft.com/office/drawing/2014/main" id="{23FAE75B-7407-4572-A558-3EA7F047F452}"/>
              </a:ext>
            </a:extLst>
          </p:cNvPr>
          <p:cNvSpPr txBox="1">
            <a:spLocks noChangeArrowheads="1"/>
          </p:cNvSpPr>
          <p:nvPr/>
        </p:nvSpPr>
        <p:spPr bwMode="auto">
          <a:xfrm>
            <a:off x="1870017" y="5610058"/>
            <a:ext cx="660400" cy="461962"/>
          </a:xfrm>
          <a:prstGeom prst="rect">
            <a:avLst/>
          </a:prstGeom>
          <a:noFill/>
          <a:ln w="9525">
            <a:noFill/>
            <a:miter lim="800000"/>
            <a:headEnd/>
            <a:tailEnd/>
          </a:ln>
        </p:spPr>
        <p:txBody>
          <a:bodyPr wrap="square">
            <a:spAutoFit/>
          </a:bodyPr>
          <a:lstStyle/>
          <a:p>
            <a:pPr eaLnBrk="1" hangingPunct="1">
              <a:defRPr/>
            </a:pPr>
            <a:r>
              <a:rPr lang="en-US" sz="2400" b="1">
                <a:solidFill>
                  <a:srgbClr val="00416A"/>
                </a:solidFill>
                <a:latin typeface="Arial" charset="0"/>
              </a:rPr>
              <a:t>LT</a:t>
            </a:r>
          </a:p>
        </p:txBody>
      </p:sp>
      <p:sp>
        <p:nvSpPr>
          <p:cNvPr id="24" name="Text Box 10">
            <a:extLst>
              <a:ext uri="{FF2B5EF4-FFF2-40B4-BE49-F238E27FC236}">
                <a16:creationId xmlns:a16="http://schemas.microsoft.com/office/drawing/2014/main" id="{6AB34634-6BE5-417D-AA43-FD817D8B5CB0}"/>
              </a:ext>
            </a:extLst>
          </p:cNvPr>
          <p:cNvSpPr txBox="1">
            <a:spLocks noChangeArrowheads="1"/>
          </p:cNvSpPr>
          <p:nvPr/>
        </p:nvSpPr>
        <p:spPr bwMode="auto">
          <a:xfrm>
            <a:off x="1301691" y="2152483"/>
            <a:ext cx="16160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Wingdings" panose="05000000000000000000" pitchFamily="2" charset="2"/>
              <a:buChar char="§"/>
              <a:defRPr sz="2300">
                <a:solidFill>
                  <a:schemeClr val="tx1"/>
                </a:solidFill>
                <a:latin typeface="Arial" panose="020B0604020202020204" pitchFamily="34" charset="0"/>
              </a:defRPr>
            </a:lvl2pPr>
            <a:lvl3pPr marL="1143000" indent="-228600">
              <a:spcBef>
                <a:spcPts val="350"/>
              </a:spcBef>
              <a:buClr>
                <a:srgbClr val="ED1C24"/>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rgbClr val="ED1C24"/>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rgbClr val="ED1C24"/>
              </a:buClr>
              <a:buFont typeface="Wingdings 2" panose="05020102010507070707" pitchFamily="18" charset="2"/>
              <a:buChar char=""/>
              <a:defRPr>
                <a:solidFill>
                  <a:schemeClr val="tx1"/>
                </a:solidFill>
                <a:latin typeface="Arial" panose="020B0604020202020204" pitchFamily="34" charset="0"/>
              </a:defRPr>
            </a:lvl5pPr>
            <a:lvl6pPr marL="2514600" indent="-228600" eaLnBrk="0" fontAlgn="base" hangingPunct="0">
              <a:spcBef>
                <a:spcPts val="350"/>
              </a:spcBef>
              <a:spcAft>
                <a:spcPct val="0"/>
              </a:spcAft>
              <a:buClr>
                <a:srgbClr val="ED1C24"/>
              </a:buClr>
              <a:buFont typeface="Wingdings 2" panose="05020102010507070707" pitchFamily="18" charset="2"/>
              <a:buChar char=""/>
              <a:defRPr>
                <a:solidFill>
                  <a:schemeClr val="tx1"/>
                </a:solidFill>
                <a:latin typeface="Arial" panose="020B0604020202020204" pitchFamily="34" charset="0"/>
              </a:defRPr>
            </a:lvl6pPr>
            <a:lvl7pPr marL="2971800" indent="-228600" eaLnBrk="0" fontAlgn="base" hangingPunct="0">
              <a:spcBef>
                <a:spcPts val="350"/>
              </a:spcBef>
              <a:spcAft>
                <a:spcPct val="0"/>
              </a:spcAft>
              <a:buClr>
                <a:srgbClr val="ED1C24"/>
              </a:buClr>
              <a:buFont typeface="Wingdings 2" panose="05020102010507070707" pitchFamily="18" charset="2"/>
              <a:buChar char=""/>
              <a:defRPr>
                <a:solidFill>
                  <a:schemeClr val="tx1"/>
                </a:solidFill>
                <a:latin typeface="Arial" panose="020B0604020202020204" pitchFamily="34" charset="0"/>
              </a:defRPr>
            </a:lvl7pPr>
            <a:lvl8pPr marL="3429000" indent="-228600" eaLnBrk="0" fontAlgn="base" hangingPunct="0">
              <a:spcBef>
                <a:spcPts val="350"/>
              </a:spcBef>
              <a:spcAft>
                <a:spcPct val="0"/>
              </a:spcAft>
              <a:buClr>
                <a:srgbClr val="ED1C24"/>
              </a:buClr>
              <a:buFont typeface="Wingdings 2" panose="05020102010507070707" pitchFamily="18" charset="2"/>
              <a:buChar char=""/>
              <a:defRPr>
                <a:solidFill>
                  <a:schemeClr val="tx1"/>
                </a:solidFill>
                <a:latin typeface="Arial" panose="020B0604020202020204" pitchFamily="34" charset="0"/>
              </a:defRPr>
            </a:lvl8pPr>
            <a:lvl9pPr marL="3886200" indent="-228600" eaLnBrk="0" fontAlgn="base" hangingPunct="0">
              <a:spcBef>
                <a:spcPts val="350"/>
              </a:spcBef>
              <a:spcAft>
                <a:spcPct val="0"/>
              </a:spcAft>
              <a:buClr>
                <a:srgbClr val="ED1C24"/>
              </a:buClr>
              <a:buFont typeface="Wingdings 2" panose="05020102010507070707" pitchFamily="18" charset="2"/>
              <a:buChar char=""/>
              <a:defRPr>
                <a:solidFill>
                  <a:schemeClr val="tx1"/>
                </a:solidFill>
                <a:latin typeface="Arial" panose="020B0604020202020204" pitchFamily="34" charset="0"/>
              </a:defRPr>
            </a:lvl9pPr>
          </a:lstStyle>
          <a:p>
            <a:pPr eaLnBrk="1" hangingPunct="1">
              <a:spcBef>
                <a:spcPct val="0"/>
              </a:spcBef>
              <a:buClrTx/>
              <a:buSzTx/>
              <a:buFontTx/>
              <a:buNone/>
            </a:pPr>
            <a:r>
              <a:rPr lang="en-US" altLang="en-US" sz="2400">
                <a:solidFill>
                  <a:srgbClr val="A0284C"/>
                </a:solidFill>
              </a:rPr>
              <a:t>Durability</a:t>
            </a:r>
          </a:p>
        </p:txBody>
      </p:sp>
      <p:sp>
        <p:nvSpPr>
          <p:cNvPr id="25" name="Text Box 11">
            <a:extLst>
              <a:ext uri="{FF2B5EF4-FFF2-40B4-BE49-F238E27FC236}">
                <a16:creationId xmlns:a16="http://schemas.microsoft.com/office/drawing/2014/main" id="{B1AB9DFA-F427-4FFF-B11B-AB25544B52FA}"/>
              </a:ext>
            </a:extLst>
          </p:cNvPr>
          <p:cNvSpPr txBox="1">
            <a:spLocks noChangeArrowheads="1"/>
          </p:cNvSpPr>
          <p:nvPr/>
        </p:nvSpPr>
        <p:spPr bwMode="auto">
          <a:xfrm>
            <a:off x="1353399" y="4550067"/>
            <a:ext cx="170497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Wingdings" panose="05000000000000000000" pitchFamily="2" charset="2"/>
              <a:buChar char="§"/>
              <a:defRPr sz="2300">
                <a:solidFill>
                  <a:schemeClr val="tx1"/>
                </a:solidFill>
                <a:latin typeface="Arial" panose="020B0604020202020204" pitchFamily="34" charset="0"/>
              </a:defRPr>
            </a:lvl2pPr>
            <a:lvl3pPr marL="1143000" indent="-228600">
              <a:spcBef>
                <a:spcPts val="350"/>
              </a:spcBef>
              <a:buClr>
                <a:srgbClr val="ED1C24"/>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rgbClr val="ED1C24"/>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rgbClr val="ED1C24"/>
              </a:buClr>
              <a:buFont typeface="Wingdings 2" panose="05020102010507070707" pitchFamily="18" charset="2"/>
              <a:buChar char=""/>
              <a:defRPr>
                <a:solidFill>
                  <a:schemeClr val="tx1"/>
                </a:solidFill>
                <a:latin typeface="Arial" panose="020B0604020202020204" pitchFamily="34" charset="0"/>
              </a:defRPr>
            </a:lvl5pPr>
            <a:lvl6pPr marL="2514600" indent="-228600" eaLnBrk="0" fontAlgn="base" hangingPunct="0">
              <a:spcBef>
                <a:spcPts val="350"/>
              </a:spcBef>
              <a:spcAft>
                <a:spcPct val="0"/>
              </a:spcAft>
              <a:buClr>
                <a:srgbClr val="ED1C24"/>
              </a:buClr>
              <a:buFont typeface="Wingdings 2" panose="05020102010507070707" pitchFamily="18" charset="2"/>
              <a:buChar char=""/>
              <a:defRPr>
                <a:solidFill>
                  <a:schemeClr val="tx1"/>
                </a:solidFill>
                <a:latin typeface="Arial" panose="020B0604020202020204" pitchFamily="34" charset="0"/>
              </a:defRPr>
            </a:lvl6pPr>
            <a:lvl7pPr marL="2971800" indent="-228600" eaLnBrk="0" fontAlgn="base" hangingPunct="0">
              <a:spcBef>
                <a:spcPts val="350"/>
              </a:spcBef>
              <a:spcAft>
                <a:spcPct val="0"/>
              </a:spcAft>
              <a:buClr>
                <a:srgbClr val="ED1C24"/>
              </a:buClr>
              <a:buFont typeface="Wingdings 2" panose="05020102010507070707" pitchFamily="18" charset="2"/>
              <a:buChar char=""/>
              <a:defRPr>
                <a:solidFill>
                  <a:schemeClr val="tx1"/>
                </a:solidFill>
                <a:latin typeface="Arial" panose="020B0604020202020204" pitchFamily="34" charset="0"/>
              </a:defRPr>
            </a:lvl7pPr>
            <a:lvl8pPr marL="3429000" indent="-228600" eaLnBrk="0" fontAlgn="base" hangingPunct="0">
              <a:spcBef>
                <a:spcPts val="350"/>
              </a:spcBef>
              <a:spcAft>
                <a:spcPct val="0"/>
              </a:spcAft>
              <a:buClr>
                <a:srgbClr val="ED1C24"/>
              </a:buClr>
              <a:buFont typeface="Wingdings 2" panose="05020102010507070707" pitchFamily="18" charset="2"/>
              <a:buChar char=""/>
              <a:defRPr>
                <a:solidFill>
                  <a:schemeClr val="tx1"/>
                </a:solidFill>
                <a:latin typeface="Arial" panose="020B0604020202020204" pitchFamily="34" charset="0"/>
              </a:defRPr>
            </a:lvl8pPr>
            <a:lvl9pPr marL="3886200" indent="-228600" eaLnBrk="0" fontAlgn="base" hangingPunct="0">
              <a:spcBef>
                <a:spcPts val="350"/>
              </a:spcBef>
              <a:spcAft>
                <a:spcPct val="0"/>
              </a:spcAft>
              <a:buClr>
                <a:srgbClr val="ED1C24"/>
              </a:buClr>
              <a:buFont typeface="Wingdings 2" panose="05020102010507070707" pitchFamily="18" charset="2"/>
              <a:buChar char=""/>
              <a:defRPr>
                <a:solidFill>
                  <a:schemeClr val="tx1"/>
                </a:solidFill>
                <a:latin typeface="Arial" panose="020B0604020202020204" pitchFamily="34" charset="0"/>
              </a:defRPr>
            </a:lvl9pPr>
          </a:lstStyle>
          <a:p>
            <a:pPr eaLnBrk="1" hangingPunct="1">
              <a:spcBef>
                <a:spcPct val="0"/>
              </a:spcBef>
              <a:buClrTx/>
              <a:buSzTx/>
              <a:buFontTx/>
              <a:buNone/>
            </a:pPr>
            <a:r>
              <a:rPr lang="en-US" altLang="en-US" sz="2400">
                <a:solidFill>
                  <a:srgbClr val="A0284C"/>
                </a:solidFill>
              </a:rPr>
              <a:t>Stability</a:t>
            </a:r>
          </a:p>
        </p:txBody>
      </p:sp>
      <p:sp>
        <p:nvSpPr>
          <p:cNvPr id="26" name="Text Box 13">
            <a:extLst>
              <a:ext uri="{FF2B5EF4-FFF2-40B4-BE49-F238E27FC236}">
                <a16:creationId xmlns:a16="http://schemas.microsoft.com/office/drawing/2014/main" id="{DCA856A5-CB22-4EFB-9E7D-965DE9F3668A}"/>
              </a:ext>
            </a:extLst>
          </p:cNvPr>
          <p:cNvSpPr txBox="1">
            <a:spLocks noChangeArrowheads="1"/>
          </p:cNvSpPr>
          <p:nvPr/>
        </p:nvSpPr>
        <p:spPr bwMode="auto">
          <a:xfrm rot="16200000" flipH="1">
            <a:off x="267121" y="4572434"/>
            <a:ext cx="64793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Wingdings" panose="05000000000000000000" pitchFamily="2" charset="2"/>
              <a:buChar char="§"/>
              <a:defRPr sz="2300">
                <a:solidFill>
                  <a:schemeClr val="tx1"/>
                </a:solidFill>
                <a:latin typeface="Arial" panose="020B0604020202020204" pitchFamily="34" charset="0"/>
              </a:defRPr>
            </a:lvl2pPr>
            <a:lvl3pPr marL="1143000" indent="-228600">
              <a:spcBef>
                <a:spcPts val="350"/>
              </a:spcBef>
              <a:buClr>
                <a:srgbClr val="ED1C24"/>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rgbClr val="ED1C24"/>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rgbClr val="ED1C24"/>
              </a:buClr>
              <a:buFont typeface="Wingdings 2" panose="05020102010507070707" pitchFamily="18" charset="2"/>
              <a:buChar char=""/>
              <a:defRPr>
                <a:solidFill>
                  <a:schemeClr val="tx1"/>
                </a:solidFill>
                <a:latin typeface="Arial" panose="020B0604020202020204" pitchFamily="34" charset="0"/>
              </a:defRPr>
            </a:lvl5pPr>
            <a:lvl6pPr marL="2514600" indent="-228600" eaLnBrk="0" fontAlgn="base" hangingPunct="0">
              <a:spcBef>
                <a:spcPts val="350"/>
              </a:spcBef>
              <a:spcAft>
                <a:spcPct val="0"/>
              </a:spcAft>
              <a:buClr>
                <a:srgbClr val="ED1C24"/>
              </a:buClr>
              <a:buFont typeface="Wingdings 2" panose="05020102010507070707" pitchFamily="18" charset="2"/>
              <a:buChar char=""/>
              <a:defRPr>
                <a:solidFill>
                  <a:schemeClr val="tx1"/>
                </a:solidFill>
                <a:latin typeface="Arial" panose="020B0604020202020204" pitchFamily="34" charset="0"/>
              </a:defRPr>
            </a:lvl6pPr>
            <a:lvl7pPr marL="2971800" indent="-228600" eaLnBrk="0" fontAlgn="base" hangingPunct="0">
              <a:spcBef>
                <a:spcPts val="350"/>
              </a:spcBef>
              <a:spcAft>
                <a:spcPct val="0"/>
              </a:spcAft>
              <a:buClr>
                <a:srgbClr val="ED1C24"/>
              </a:buClr>
              <a:buFont typeface="Wingdings 2" panose="05020102010507070707" pitchFamily="18" charset="2"/>
              <a:buChar char=""/>
              <a:defRPr>
                <a:solidFill>
                  <a:schemeClr val="tx1"/>
                </a:solidFill>
                <a:latin typeface="Arial" panose="020B0604020202020204" pitchFamily="34" charset="0"/>
              </a:defRPr>
            </a:lvl7pPr>
            <a:lvl8pPr marL="3429000" indent="-228600" eaLnBrk="0" fontAlgn="base" hangingPunct="0">
              <a:spcBef>
                <a:spcPts val="350"/>
              </a:spcBef>
              <a:spcAft>
                <a:spcPct val="0"/>
              </a:spcAft>
              <a:buClr>
                <a:srgbClr val="ED1C24"/>
              </a:buClr>
              <a:buFont typeface="Wingdings 2" panose="05020102010507070707" pitchFamily="18" charset="2"/>
              <a:buChar char=""/>
              <a:defRPr>
                <a:solidFill>
                  <a:schemeClr val="tx1"/>
                </a:solidFill>
                <a:latin typeface="Arial" panose="020B0604020202020204" pitchFamily="34" charset="0"/>
              </a:defRPr>
            </a:lvl8pPr>
            <a:lvl9pPr marL="3886200" indent="-228600" eaLnBrk="0" fontAlgn="base" hangingPunct="0">
              <a:spcBef>
                <a:spcPts val="350"/>
              </a:spcBef>
              <a:spcAft>
                <a:spcPct val="0"/>
              </a:spcAft>
              <a:buClr>
                <a:srgbClr val="ED1C24"/>
              </a:buClr>
              <a:buFont typeface="Wingdings 2" panose="05020102010507070707" pitchFamily="18" charset="2"/>
              <a:buChar char=""/>
              <a:defRPr>
                <a:solidFill>
                  <a:schemeClr val="tx1"/>
                </a:solidFill>
                <a:latin typeface="Arial" panose="020B0604020202020204" pitchFamily="34" charset="0"/>
              </a:defRPr>
            </a:lvl9pPr>
          </a:lstStyle>
          <a:p>
            <a:pPr eaLnBrk="1" hangingPunct="1">
              <a:spcBef>
                <a:spcPct val="0"/>
              </a:spcBef>
              <a:buClrTx/>
              <a:buSzTx/>
              <a:buFontTx/>
              <a:buNone/>
            </a:pPr>
            <a:r>
              <a:rPr lang="en-US" altLang="en-US" sz="2400">
                <a:solidFill>
                  <a:srgbClr val="A0284C"/>
                </a:solidFill>
              </a:rPr>
              <a:t>low</a:t>
            </a:r>
          </a:p>
        </p:txBody>
      </p:sp>
      <p:sp>
        <p:nvSpPr>
          <p:cNvPr id="27" name="Text Box 14">
            <a:extLst>
              <a:ext uri="{FF2B5EF4-FFF2-40B4-BE49-F238E27FC236}">
                <a16:creationId xmlns:a16="http://schemas.microsoft.com/office/drawing/2014/main" id="{845419B6-0905-473C-A71C-19410566E90D}"/>
              </a:ext>
            </a:extLst>
          </p:cNvPr>
          <p:cNvSpPr txBox="1">
            <a:spLocks noChangeArrowheads="1"/>
          </p:cNvSpPr>
          <p:nvPr/>
        </p:nvSpPr>
        <p:spPr bwMode="auto">
          <a:xfrm rot="16200000" flipH="1">
            <a:off x="238759" y="2159434"/>
            <a:ext cx="7681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Wingdings" panose="05000000000000000000" pitchFamily="2" charset="2"/>
              <a:buChar char="§"/>
              <a:defRPr sz="2300">
                <a:solidFill>
                  <a:schemeClr val="tx1"/>
                </a:solidFill>
                <a:latin typeface="Arial" panose="020B0604020202020204" pitchFamily="34" charset="0"/>
              </a:defRPr>
            </a:lvl2pPr>
            <a:lvl3pPr marL="1143000" indent="-228600">
              <a:spcBef>
                <a:spcPts val="350"/>
              </a:spcBef>
              <a:buClr>
                <a:srgbClr val="ED1C24"/>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rgbClr val="ED1C24"/>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rgbClr val="ED1C24"/>
              </a:buClr>
              <a:buFont typeface="Wingdings 2" panose="05020102010507070707" pitchFamily="18" charset="2"/>
              <a:buChar char=""/>
              <a:defRPr>
                <a:solidFill>
                  <a:schemeClr val="tx1"/>
                </a:solidFill>
                <a:latin typeface="Arial" panose="020B0604020202020204" pitchFamily="34" charset="0"/>
              </a:defRPr>
            </a:lvl5pPr>
            <a:lvl6pPr marL="2514600" indent="-228600" eaLnBrk="0" fontAlgn="base" hangingPunct="0">
              <a:spcBef>
                <a:spcPts val="350"/>
              </a:spcBef>
              <a:spcAft>
                <a:spcPct val="0"/>
              </a:spcAft>
              <a:buClr>
                <a:srgbClr val="ED1C24"/>
              </a:buClr>
              <a:buFont typeface="Wingdings 2" panose="05020102010507070707" pitchFamily="18" charset="2"/>
              <a:buChar char=""/>
              <a:defRPr>
                <a:solidFill>
                  <a:schemeClr val="tx1"/>
                </a:solidFill>
                <a:latin typeface="Arial" panose="020B0604020202020204" pitchFamily="34" charset="0"/>
              </a:defRPr>
            </a:lvl6pPr>
            <a:lvl7pPr marL="2971800" indent="-228600" eaLnBrk="0" fontAlgn="base" hangingPunct="0">
              <a:spcBef>
                <a:spcPts val="350"/>
              </a:spcBef>
              <a:spcAft>
                <a:spcPct val="0"/>
              </a:spcAft>
              <a:buClr>
                <a:srgbClr val="ED1C24"/>
              </a:buClr>
              <a:buFont typeface="Wingdings 2" panose="05020102010507070707" pitchFamily="18" charset="2"/>
              <a:buChar char=""/>
              <a:defRPr>
                <a:solidFill>
                  <a:schemeClr val="tx1"/>
                </a:solidFill>
                <a:latin typeface="Arial" panose="020B0604020202020204" pitchFamily="34" charset="0"/>
              </a:defRPr>
            </a:lvl7pPr>
            <a:lvl8pPr marL="3429000" indent="-228600" eaLnBrk="0" fontAlgn="base" hangingPunct="0">
              <a:spcBef>
                <a:spcPts val="350"/>
              </a:spcBef>
              <a:spcAft>
                <a:spcPct val="0"/>
              </a:spcAft>
              <a:buClr>
                <a:srgbClr val="ED1C24"/>
              </a:buClr>
              <a:buFont typeface="Wingdings 2" panose="05020102010507070707" pitchFamily="18" charset="2"/>
              <a:buChar char=""/>
              <a:defRPr>
                <a:solidFill>
                  <a:schemeClr val="tx1"/>
                </a:solidFill>
                <a:latin typeface="Arial" panose="020B0604020202020204" pitchFamily="34" charset="0"/>
              </a:defRPr>
            </a:lvl8pPr>
            <a:lvl9pPr marL="3886200" indent="-228600" eaLnBrk="0" fontAlgn="base" hangingPunct="0">
              <a:spcBef>
                <a:spcPts val="350"/>
              </a:spcBef>
              <a:spcAft>
                <a:spcPct val="0"/>
              </a:spcAft>
              <a:buClr>
                <a:srgbClr val="ED1C24"/>
              </a:buClr>
              <a:buFont typeface="Wingdings 2" panose="05020102010507070707" pitchFamily="18" charset="2"/>
              <a:buChar char=""/>
              <a:defRPr>
                <a:solidFill>
                  <a:schemeClr val="tx1"/>
                </a:solidFill>
                <a:latin typeface="Arial" panose="020B0604020202020204" pitchFamily="34" charset="0"/>
              </a:defRPr>
            </a:lvl9pPr>
          </a:lstStyle>
          <a:p>
            <a:pPr eaLnBrk="1" hangingPunct="1">
              <a:spcBef>
                <a:spcPct val="0"/>
              </a:spcBef>
              <a:buClrTx/>
              <a:buSzTx/>
              <a:buFontTx/>
              <a:buNone/>
            </a:pPr>
            <a:r>
              <a:rPr lang="en-US" altLang="en-US" sz="2400">
                <a:solidFill>
                  <a:srgbClr val="A0284C"/>
                </a:solidFill>
              </a:rPr>
              <a:t>high</a:t>
            </a:r>
          </a:p>
        </p:txBody>
      </p:sp>
      <p:sp>
        <p:nvSpPr>
          <p:cNvPr id="28" name="Text Box 8">
            <a:extLst>
              <a:ext uri="{FF2B5EF4-FFF2-40B4-BE49-F238E27FC236}">
                <a16:creationId xmlns:a16="http://schemas.microsoft.com/office/drawing/2014/main" id="{EBF5F440-B651-42DE-978F-D69EE7777305}"/>
              </a:ext>
            </a:extLst>
          </p:cNvPr>
          <p:cNvSpPr txBox="1">
            <a:spLocks noChangeArrowheads="1"/>
          </p:cNvSpPr>
          <p:nvPr/>
        </p:nvSpPr>
        <p:spPr bwMode="auto">
          <a:xfrm>
            <a:off x="4506173" y="1520074"/>
            <a:ext cx="1136650" cy="461665"/>
          </a:xfrm>
          <a:prstGeom prst="rect">
            <a:avLst/>
          </a:prstGeom>
          <a:noFill/>
          <a:ln w="9525">
            <a:noFill/>
            <a:miter lim="800000"/>
            <a:headEnd/>
            <a:tailEnd/>
          </a:ln>
        </p:spPr>
        <p:txBody>
          <a:bodyPr wrap="square">
            <a:spAutoFit/>
          </a:bodyPr>
          <a:lstStyle/>
          <a:p>
            <a:pPr eaLnBrk="1" hangingPunct="1">
              <a:defRPr/>
            </a:pPr>
            <a:r>
              <a:rPr lang="en-US" sz="2400" b="1">
                <a:solidFill>
                  <a:srgbClr val="00416A"/>
                </a:solidFill>
                <a:latin typeface="Arial" charset="0"/>
              </a:rPr>
              <a:t>SMA</a:t>
            </a:r>
          </a:p>
        </p:txBody>
      </p:sp>
      <p:sp>
        <p:nvSpPr>
          <p:cNvPr id="29" name="Text Box 8">
            <a:extLst>
              <a:ext uri="{FF2B5EF4-FFF2-40B4-BE49-F238E27FC236}">
                <a16:creationId xmlns:a16="http://schemas.microsoft.com/office/drawing/2014/main" id="{2CDB3AA0-B9CF-4A46-9ED0-33CF8F6150D0}"/>
              </a:ext>
            </a:extLst>
          </p:cNvPr>
          <p:cNvSpPr txBox="1">
            <a:spLocks noChangeArrowheads="1"/>
          </p:cNvSpPr>
          <p:nvPr/>
        </p:nvSpPr>
        <p:spPr bwMode="auto">
          <a:xfrm>
            <a:off x="4527944" y="5548965"/>
            <a:ext cx="660400" cy="461962"/>
          </a:xfrm>
          <a:prstGeom prst="rect">
            <a:avLst/>
          </a:prstGeom>
          <a:noFill/>
          <a:ln w="9525">
            <a:noFill/>
            <a:miter lim="800000"/>
            <a:headEnd/>
            <a:tailEnd/>
          </a:ln>
        </p:spPr>
        <p:txBody>
          <a:bodyPr wrap="square">
            <a:spAutoFit/>
          </a:bodyPr>
          <a:lstStyle/>
          <a:p>
            <a:pPr eaLnBrk="1" hangingPunct="1">
              <a:defRPr/>
            </a:pPr>
            <a:r>
              <a:rPr lang="en-US" sz="2400" b="1">
                <a:solidFill>
                  <a:srgbClr val="00416A"/>
                </a:solidFill>
                <a:latin typeface="Arial" charset="0"/>
              </a:rPr>
              <a:t>MT</a:t>
            </a:r>
          </a:p>
        </p:txBody>
      </p:sp>
      <p:sp>
        <p:nvSpPr>
          <p:cNvPr id="30" name="Text Box 8">
            <a:extLst>
              <a:ext uri="{FF2B5EF4-FFF2-40B4-BE49-F238E27FC236}">
                <a16:creationId xmlns:a16="http://schemas.microsoft.com/office/drawing/2014/main" id="{99FC6A14-605D-4DD1-94F9-87B7620C86A2}"/>
              </a:ext>
            </a:extLst>
          </p:cNvPr>
          <p:cNvSpPr txBox="1">
            <a:spLocks noChangeArrowheads="1"/>
          </p:cNvSpPr>
          <p:nvPr/>
        </p:nvSpPr>
        <p:spPr bwMode="auto">
          <a:xfrm>
            <a:off x="7472073" y="5548965"/>
            <a:ext cx="660400" cy="461962"/>
          </a:xfrm>
          <a:prstGeom prst="rect">
            <a:avLst/>
          </a:prstGeom>
          <a:noFill/>
          <a:ln w="9525">
            <a:noFill/>
            <a:miter lim="800000"/>
            <a:headEnd/>
            <a:tailEnd/>
          </a:ln>
        </p:spPr>
        <p:txBody>
          <a:bodyPr wrap="square">
            <a:spAutoFit/>
          </a:bodyPr>
          <a:lstStyle/>
          <a:p>
            <a:pPr eaLnBrk="1" hangingPunct="1">
              <a:defRPr/>
            </a:pPr>
            <a:r>
              <a:rPr lang="en-US" sz="2400" b="1">
                <a:solidFill>
                  <a:srgbClr val="00416A"/>
                </a:solidFill>
                <a:latin typeface="Arial" charset="0"/>
              </a:rPr>
              <a:t>HT</a:t>
            </a:r>
          </a:p>
        </p:txBody>
      </p:sp>
      <p:sp>
        <p:nvSpPr>
          <p:cNvPr id="32" name="Text Box 10">
            <a:extLst>
              <a:ext uri="{FF2B5EF4-FFF2-40B4-BE49-F238E27FC236}">
                <a16:creationId xmlns:a16="http://schemas.microsoft.com/office/drawing/2014/main" id="{191A8DF9-D30D-4814-A461-2AD0EFC5E895}"/>
              </a:ext>
            </a:extLst>
          </p:cNvPr>
          <p:cNvSpPr txBox="1">
            <a:spLocks noChangeArrowheads="1"/>
          </p:cNvSpPr>
          <p:nvPr/>
        </p:nvSpPr>
        <p:spPr bwMode="auto">
          <a:xfrm>
            <a:off x="5464568" y="1511865"/>
            <a:ext cx="308881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Wingdings" panose="05000000000000000000" pitchFamily="2" charset="2"/>
              <a:buChar char="§"/>
              <a:defRPr sz="2300">
                <a:solidFill>
                  <a:schemeClr val="tx1"/>
                </a:solidFill>
                <a:latin typeface="Arial" panose="020B0604020202020204" pitchFamily="34" charset="0"/>
              </a:defRPr>
            </a:lvl2pPr>
            <a:lvl3pPr marL="1143000" indent="-228600">
              <a:spcBef>
                <a:spcPts val="350"/>
              </a:spcBef>
              <a:buClr>
                <a:srgbClr val="ED1C24"/>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rgbClr val="ED1C24"/>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rgbClr val="ED1C24"/>
              </a:buClr>
              <a:buFont typeface="Wingdings 2" panose="05020102010507070707" pitchFamily="18" charset="2"/>
              <a:buChar char=""/>
              <a:defRPr>
                <a:solidFill>
                  <a:schemeClr val="tx1"/>
                </a:solidFill>
                <a:latin typeface="Arial" panose="020B0604020202020204" pitchFamily="34" charset="0"/>
              </a:defRPr>
            </a:lvl5pPr>
            <a:lvl6pPr marL="2514600" indent="-228600" eaLnBrk="0" fontAlgn="base" hangingPunct="0">
              <a:spcBef>
                <a:spcPts val="350"/>
              </a:spcBef>
              <a:spcAft>
                <a:spcPct val="0"/>
              </a:spcAft>
              <a:buClr>
                <a:srgbClr val="ED1C24"/>
              </a:buClr>
              <a:buFont typeface="Wingdings 2" panose="05020102010507070707" pitchFamily="18" charset="2"/>
              <a:buChar char=""/>
              <a:defRPr>
                <a:solidFill>
                  <a:schemeClr val="tx1"/>
                </a:solidFill>
                <a:latin typeface="Arial" panose="020B0604020202020204" pitchFamily="34" charset="0"/>
              </a:defRPr>
            </a:lvl6pPr>
            <a:lvl7pPr marL="2971800" indent="-228600" eaLnBrk="0" fontAlgn="base" hangingPunct="0">
              <a:spcBef>
                <a:spcPts val="350"/>
              </a:spcBef>
              <a:spcAft>
                <a:spcPct val="0"/>
              </a:spcAft>
              <a:buClr>
                <a:srgbClr val="ED1C24"/>
              </a:buClr>
              <a:buFont typeface="Wingdings 2" panose="05020102010507070707" pitchFamily="18" charset="2"/>
              <a:buChar char=""/>
              <a:defRPr>
                <a:solidFill>
                  <a:schemeClr val="tx1"/>
                </a:solidFill>
                <a:latin typeface="Arial" panose="020B0604020202020204" pitchFamily="34" charset="0"/>
              </a:defRPr>
            </a:lvl7pPr>
            <a:lvl8pPr marL="3429000" indent="-228600" eaLnBrk="0" fontAlgn="base" hangingPunct="0">
              <a:spcBef>
                <a:spcPts val="350"/>
              </a:spcBef>
              <a:spcAft>
                <a:spcPct val="0"/>
              </a:spcAft>
              <a:buClr>
                <a:srgbClr val="ED1C24"/>
              </a:buClr>
              <a:buFont typeface="Wingdings 2" panose="05020102010507070707" pitchFamily="18" charset="2"/>
              <a:buChar char=""/>
              <a:defRPr>
                <a:solidFill>
                  <a:schemeClr val="tx1"/>
                </a:solidFill>
                <a:latin typeface="Arial" panose="020B0604020202020204" pitchFamily="34" charset="0"/>
              </a:defRPr>
            </a:lvl8pPr>
            <a:lvl9pPr marL="3886200" indent="-228600" eaLnBrk="0" fontAlgn="base" hangingPunct="0">
              <a:spcBef>
                <a:spcPts val="350"/>
              </a:spcBef>
              <a:spcAft>
                <a:spcPct val="0"/>
              </a:spcAft>
              <a:buClr>
                <a:srgbClr val="ED1C24"/>
              </a:buClr>
              <a:buFont typeface="Wingdings 2" panose="05020102010507070707" pitchFamily="18" charset="2"/>
              <a:buChar char=""/>
              <a:defRPr>
                <a:solidFill>
                  <a:schemeClr val="tx1"/>
                </a:solidFill>
                <a:latin typeface="Arial" panose="020B0604020202020204" pitchFamily="34" charset="0"/>
              </a:defRPr>
            </a:lvl9pPr>
          </a:lstStyle>
          <a:p>
            <a:pPr eaLnBrk="1" hangingPunct="1">
              <a:spcBef>
                <a:spcPct val="0"/>
              </a:spcBef>
              <a:buClrTx/>
              <a:buSzTx/>
              <a:buFontTx/>
              <a:buNone/>
            </a:pPr>
            <a:r>
              <a:rPr lang="en-US" altLang="en-US" sz="2400">
                <a:solidFill>
                  <a:srgbClr val="A0284C"/>
                </a:solidFill>
              </a:rPr>
              <a:t>Durability &amp; Stability</a:t>
            </a:r>
          </a:p>
        </p:txBody>
      </p:sp>
      <p:sp>
        <p:nvSpPr>
          <p:cNvPr id="33" name="Text Box 8">
            <a:extLst>
              <a:ext uri="{FF2B5EF4-FFF2-40B4-BE49-F238E27FC236}">
                <a16:creationId xmlns:a16="http://schemas.microsoft.com/office/drawing/2014/main" id="{8FBBD3B8-0624-4398-B693-7A6990570E67}"/>
              </a:ext>
            </a:extLst>
          </p:cNvPr>
          <p:cNvSpPr txBox="1">
            <a:spLocks noChangeArrowheads="1"/>
          </p:cNvSpPr>
          <p:nvPr/>
        </p:nvSpPr>
        <p:spPr bwMode="auto">
          <a:xfrm>
            <a:off x="2748119" y="6330783"/>
            <a:ext cx="4723954" cy="461665"/>
          </a:xfrm>
          <a:prstGeom prst="rect">
            <a:avLst/>
          </a:prstGeom>
          <a:noFill/>
          <a:ln w="9525">
            <a:noFill/>
            <a:miter lim="800000"/>
            <a:headEnd/>
            <a:tailEnd/>
          </a:ln>
        </p:spPr>
        <p:txBody>
          <a:bodyPr wrap="square">
            <a:spAutoFit/>
          </a:bodyPr>
          <a:lstStyle/>
          <a:p>
            <a:pPr eaLnBrk="1" hangingPunct="1">
              <a:defRPr/>
            </a:pPr>
            <a:r>
              <a:rPr lang="en-US" sz="2400">
                <a:solidFill>
                  <a:srgbClr val="A0284C"/>
                </a:solidFill>
                <a:latin typeface="Arial" charset="0"/>
              </a:rPr>
              <a:t>low  </a:t>
            </a:r>
            <a:r>
              <a:rPr lang="en-US" sz="2400" b="1">
                <a:solidFill>
                  <a:srgbClr val="A0284C"/>
                </a:solidFill>
                <a:latin typeface="Arial" charset="0"/>
              </a:rPr>
              <a:t>          ESALS            </a:t>
            </a:r>
            <a:r>
              <a:rPr lang="en-US" sz="2400">
                <a:solidFill>
                  <a:srgbClr val="A0284C"/>
                </a:solidFill>
                <a:latin typeface="Arial" charset="0"/>
              </a:rPr>
              <a:t>high</a:t>
            </a:r>
          </a:p>
        </p:txBody>
      </p:sp>
      <p:sp>
        <p:nvSpPr>
          <p:cNvPr id="34" name="Freeform 5">
            <a:extLst>
              <a:ext uri="{FF2B5EF4-FFF2-40B4-BE49-F238E27FC236}">
                <a16:creationId xmlns:a16="http://schemas.microsoft.com/office/drawing/2014/main" id="{CF5BE952-C42E-41E9-8C9B-ABA8173ED6D8}"/>
              </a:ext>
            </a:extLst>
          </p:cNvPr>
          <p:cNvSpPr>
            <a:spLocks/>
          </p:cNvSpPr>
          <p:nvPr/>
        </p:nvSpPr>
        <p:spPr bwMode="auto">
          <a:xfrm flipV="1">
            <a:off x="4184592" y="1997681"/>
            <a:ext cx="4346575" cy="45719"/>
          </a:xfrm>
          <a:custGeom>
            <a:avLst/>
            <a:gdLst>
              <a:gd name="T0" fmla="*/ 0 w 2984"/>
              <a:gd name="T1" fmla="*/ 0 h 1552"/>
              <a:gd name="T2" fmla="*/ 2147483646 w 2984"/>
              <a:gd name="T3" fmla="*/ 2147483646 h 1552"/>
              <a:gd name="T4" fmla="*/ 2147483646 w 2984"/>
              <a:gd name="T5" fmla="*/ 2147483646 h 1552"/>
              <a:gd name="T6" fmla="*/ 2147483646 w 2984"/>
              <a:gd name="T7" fmla="*/ 2147483646 h 1552"/>
              <a:gd name="T8" fmla="*/ 0 60000 65536"/>
              <a:gd name="T9" fmla="*/ 0 60000 65536"/>
              <a:gd name="T10" fmla="*/ 0 60000 65536"/>
              <a:gd name="T11" fmla="*/ 0 60000 65536"/>
              <a:gd name="T12" fmla="*/ 0 w 2984"/>
              <a:gd name="T13" fmla="*/ 0 h 1552"/>
              <a:gd name="T14" fmla="*/ 2984 w 2984"/>
              <a:gd name="T15" fmla="*/ 1552 h 1552"/>
            </a:gdLst>
            <a:ahLst/>
            <a:cxnLst>
              <a:cxn ang="T8">
                <a:pos x="T0" y="T1"/>
              </a:cxn>
              <a:cxn ang="T9">
                <a:pos x="T2" y="T3"/>
              </a:cxn>
              <a:cxn ang="T10">
                <a:pos x="T4" y="T5"/>
              </a:cxn>
              <a:cxn ang="T11">
                <a:pos x="T6" y="T7"/>
              </a:cxn>
            </a:cxnLst>
            <a:rect l="T12" t="T13" r="T14" b="T15"/>
            <a:pathLst>
              <a:path w="2984" h="1552">
                <a:moveTo>
                  <a:pt x="0" y="0"/>
                </a:moveTo>
                <a:cubicBezTo>
                  <a:pt x="410" y="3"/>
                  <a:pt x="821" y="7"/>
                  <a:pt x="1112" y="224"/>
                </a:cubicBezTo>
                <a:cubicBezTo>
                  <a:pt x="1403" y="441"/>
                  <a:pt x="1432" y="1083"/>
                  <a:pt x="1744" y="1304"/>
                </a:cubicBezTo>
                <a:cubicBezTo>
                  <a:pt x="2056" y="1525"/>
                  <a:pt x="2772" y="1512"/>
                  <a:pt x="2984" y="1552"/>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extLst>
      <p:ext uri="{BB962C8B-B14F-4D97-AF65-F5344CB8AC3E}">
        <p14:creationId xmlns:p14="http://schemas.microsoft.com/office/powerpoint/2010/main" val="1124762845"/>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List of HMA Forms</a:t>
            </a:r>
          </a:p>
        </p:txBody>
      </p:sp>
      <p:sp>
        <p:nvSpPr>
          <p:cNvPr id="3" name="Content Placeholder 2"/>
          <p:cNvSpPr>
            <a:spLocks noGrp="1"/>
          </p:cNvSpPr>
          <p:nvPr>
            <p:ph idx="1"/>
          </p:nvPr>
        </p:nvSpPr>
        <p:spPr/>
        <p:txBody>
          <a:bodyPr/>
          <a:lstStyle/>
          <a:p>
            <a:r>
              <a:rPr lang="en-US" sz="3500"/>
              <a:t>HMA Pre-Pave Agenda</a:t>
            </a:r>
          </a:p>
          <a:p>
            <a:r>
              <a:rPr lang="en-US" sz="3500"/>
              <a:t>QMP </a:t>
            </a:r>
            <a:r>
              <a:rPr lang="en-US" sz="3500" err="1"/>
              <a:t>Nuc</a:t>
            </a:r>
            <a:r>
              <a:rPr lang="en-US" sz="3500"/>
              <a:t> Density Spec</a:t>
            </a:r>
          </a:p>
          <a:p>
            <a:r>
              <a:rPr lang="en-US" sz="3500"/>
              <a:t>PG Binder Sample Tag (DT1352)</a:t>
            </a:r>
          </a:p>
          <a:p>
            <a:r>
              <a:rPr lang="en-US" sz="3500"/>
              <a:t>Nuclear Density Forms</a:t>
            </a:r>
          </a:p>
          <a:p>
            <a:r>
              <a:rPr lang="en-US" sz="3500"/>
              <a:t>155 HMA Mix and Density Summary Templates</a:t>
            </a:r>
          </a:p>
          <a:p>
            <a:r>
              <a:rPr lang="en-US" sz="3500"/>
              <a:t>Other miscellaneous forms can be found in:</a:t>
            </a:r>
          </a:p>
          <a:p>
            <a:pPr lvl="1"/>
            <a:r>
              <a:rPr lang="en-US" sz="3100"/>
              <a:t>CMM</a:t>
            </a:r>
          </a:p>
          <a:p>
            <a:pPr lvl="1"/>
            <a:r>
              <a:rPr lang="en-US" sz="3100"/>
              <a:t>Pantry</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32</a:t>
            </a:fld>
            <a:endParaRPr lang="en-US"/>
          </a:p>
        </p:txBody>
      </p:sp>
    </p:spTree>
    <p:extLst>
      <p:ext uri="{BB962C8B-B14F-4D97-AF65-F5344CB8AC3E}">
        <p14:creationId xmlns:p14="http://schemas.microsoft.com/office/powerpoint/2010/main" val="428324919"/>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690AC94-FEB5-44AA-9645-0A14BB43F5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7400" y="533400"/>
            <a:ext cx="5532582" cy="5532582"/>
          </a:xfrm>
          <a:prstGeom prst="rect">
            <a:avLst/>
          </a:prstGeom>
        </p:spPr>
      </p:pic>
    </p:spTree>
    <p:extLst>
      <p:ext uri="{BB962C8B-B14F-4D97-AF65-F5344CB8AC3E}">
        <p14:creationId xmlns:p14="http://schemas.microsoft.com/office/powerpoint/2010/main" val="2073112707"/>
      </p:ext>
    </p:extLst>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66218"/>
            <a:ext cx="9144000" cy="1325563"/>
          </a:xfrm>
        </p:spPr>
        <p:txBody>
          <a:bodyPr/>
          <a:lstStyle/>
          <a:p>
            <a:r>
              <a:rPr lang="en-US"/>
              <a:t>Project Setup</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34</a:t>
            </a:fld>
            <a:endParaRPr lang="en-US"/>
          </a:p>
        </p:txBody>
      </p:sp>
    </p:spTree>
    <p:extLst>
      <p:ext uri="{BB962C8B-B14F-4D97-AF65-F5344CB8AC3E}">
        <p14:creationId xmlns:p14="http://schemas.microsoft.com/office/powerpoint/2010/main" val="581768823"/>
      </p:ext>
    </p:extLst>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Contract Documents	</a:t>
            </a:r>
          </a:p>
        </p:txBody>
      </p:sp>
      <p:sp>
        <p:nvSpPr>
          <p:cNvPr id="3" name="Content Placeholder 2"/>
          <p:cNvSpPr>
            <a:spLocks noGrp="1"/>
          </p:cNvSpPr>
          <p:nvPr>
            <p:ph idx="1"/>
          </p:nvPr>
        </p:nvSpPr>
        <p:spPr/>
        <p:txBody>
          <a:bodyPr/>
          <a:lstStyle/>
          <a:p>
            <a:r>
              <a:rPr lang="en-US" sz="3500"/>
              <a:t>Addenda</a:t>
            </a:r>
          </a:p>
          <a:p>
            <a:r>
              <a:rPr lang="en-US" sz="3500"/>
              <a:t>Construction Notes/ASP 6</a:t>
            </a:r>
          </a:p>
          <a:p>
            <a:r>
              <a:rPr lang="en-US" sz="3500"/>
              <a:t>Special provisions (includes STSP’s and SPV’s)</a:t>
            </a:r>
          </a:p>
          <a:p>
            <a:r>
              <a:rPr lang="en-US" sz="3500"/>
              <a:t>Plans/Proposals</a:t>
            </a:r>
          </a:p>
          <a:p>
            <a:r>
              <a:rPr lang="en-US" sz="3500"/>
              <a:t>Standard Specifications</a:t>
            </a:r>
          </a:p>
          <a:p>
            <a:r>
              <a:rPr lang="en-US" sz="3500"/>
              <a:t>CMM (may or may not be contractual)</a:t>
            </a:r>
          </a:p>
          <a:p>
            <a:endParaRPr lang="en-US" sz="3500"/>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35</a:t>
            </a:fld>
            <a:endParaRPr lang="en-US"/>
          </a:p>
        </p:txBody>
      </p:sp>
    </p:spTree>
    <p:extLst>
      <p:ext uri="{BB962C8B-B14F-4D97-AF65-F5344CB8AC3E}">
        <p14:creationId xmlns:p14="http://schemas.microsoft.com/office/powerpoint/2010/main" val="497527630"/>
      </p:ext>
    </p:extLst>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262" y="536171"/>
            <a:ext cx="8711738" cy="1325563"/>
          </a:xfrm>
        </p:spPr>
        <p:txBody>
          <a:bodyPr/>
          <a:lstStyle/>
          <a:p>
            <a:pPr algn="l"/>
            <a:r>
              <a:rPr lang="en-US"/>
              <a:t>Project Set-up</a:t>
            </a:r>
          </a:p>
        </p:txBody>
      </p:sp>
      <p:sp>
        <p:nvSpPr>
          <p:cNvPr id="3" name="Content Placeholder 2"/>
          <p:cNvSpPr>
            <a:spLocks noGrp="1"/>
          </p:cNvSpPr>
          <p:nvPr>
            <p:ph idx="1"/>
          </p:nvPr>
        </p:nvSpPr>
        <p:spPr>
          <a:xfrm>
            <a:off x="0" y="1687483"/>
            <a:ext cx="7886700" cy="4351338"/>
          </a:xfrm>
        </p:spPr>
        <p:txBody>
          <a:bodyPr/>
          <a:lstStyle/>
          <a:p>
            <a:r>
              <a:rPr lang="en-US" sz="3500"/>
              <a:t>Review plans &amp; specials</a:t>
            </a:r>
          </a:p>
          <a:p>
            <a:r>
              <a:rPr lang="en-US" sz="3500"/>
              <a:t>QC </a:t>
            </a:r>
          </a:p>
          <a:p>
            <a:r>
              <a:rPr lang="en-US" sz="3500"/>
              <a:t>Review QMP</a:t>
            </a:r>
          </a:p>
          <a:p>
            <a:r>
              <a:rPr lang="en-US" sz="3500"/>
              <a:t>Number of samples</a:t>
            </a:r>
          </a:p>
          <a:p>
            <a:r>
              <a:rPr lang="en-US" sz="3500"/>
              <a:t>Random numbers for QV</a:t>
            </a:r>
          </a:p>
          <a:p>
            <a:r>
              <a:rPr lang="en-US" sz="3500"/>
              <a:t>Pre-pave meeting</a:t>
            </a:r>
          </a:p>
          <a:p>
            <a:r>
              <a:rPr lang="en-US" sz="3500"/>
              <a:t>Post pre-pave meeting </a:t>
            </a:r>
            <a:endParaRPr lang="en-US"/>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36</a:t>
            </a:fld>
            <a:endParaRPr lang="en-US"/>
          </a:p>
        </p:txBody>
      </p:sp>
      <p:pic>
        <p:nvPicPr>
          <p:cNvPr id="6" name="Picture 5">
            <a:extLst>
              <a:ext uri="{FF2B5EF4-FFF2-40B4-BE49-F238E27FC236}">
                <a16:creationId xmlns:a16="http://schemas.microsoft.com/office/drawing/2014/main" id="{A6EA0158-F910-49FD-806F-80DC8EC0FC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87743" y="3021208"/>
            <a:ext cx="3825546" cy="2044964"/>
          </a:xfrm>
          <a:prstGeom prst="rect">
            <a:avLst/>
          </a:prstGeom>
          <a:ln w="25400">
            <a:solidFill>
              <a:srgbClr val="00416A"/>
            </a:solidFill>
          </a:ln>
        </p:spPr>
      </p:pic>
      <p:pic>
        <p:nvPicPr>
          <p:cNvPr id="7" name="Picture 6">
            <a:extLst>
              <a:ext uri="{FF2B5EF4-FFF2-40B4-BE49-F238E27FC236}">
                <a16:creationId xmlns:a16="http://schemas.microsoft.com/office/drawing/2014/main" id="{89519028-3197-40BF-B8A5-2FE4EAED60F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98173" y="5231743"/>
            <a:ext cx="4419600" cy="1563414"/>
          </a:xfrm>
          <a:prstGeom prst="rect">
            <a:avLst/>
          </a:prstGeom>
          <a:ln w="25400">
            <a:solidFill>
              <a:srgbClr val="00416A"/>
            </a:solidFill>
          </a:ln>
        </p:spPr>
      </p:pic>
      <p:pic>
        <p:nvPicPr>
          <p:cNvPr id="8" name="Picture 7">
            <a:extLst>
              <a:ext uri="{FF2B5EF4-FFF2-40B4-BE49-F238E27FC236}">
                <a16:creationId xmlns:a16="http://schemas.microsoft.com/office/drawing/2014/main" id="{53CF4CC6-164F-4E8F-8A82-E66E6428602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87742" y="469900"/>
            <a:ext cx="3842963" cy="2437512"/>
          </a:xfrm>
          <a:prstGeom prst="rect">
            <a:avLst/>
          </a:prstGeom>
          <a:noFill/>
          <a:ln w="25400" cap="flat">
            <a:solidFill>
              <a:srgbClr val="00416A"/>
            </a:solidFill>
            <a:round/>
          </a:ln>
          <a:effectLst/>
          <a:scene3d>
            <a:camera prst="orthographicFront"/>
            <a:lightRig rig="twoPt" dir="t">
              <a:rot lat="0" lon="0" rev="7200000"/>
            </a:lightRig>
          </a:scene3d>
          <a:sp3d>
            <a:bevelT w="0" h="0"/>
            <a:contourClr>
              <a:srgbClr val="FFFFFF"/>
            </a:contourClr>
          </a:sp3d>
        </p:spPr>
      </p:pic>
      <p:pic>
        <p:nvPicPr>
          <p:cNvPr id="9" name="Picture 8">
            <a:extLst>
              <a:ext uri="{FF2B5EF4-FFF2-40B4-BE49-F238E27FC236}">
                <a16:creationId xmlns:a16="http://schemas.microsoft.com/office/drawing/2014/main" id="{159871D2-4C09-4CF7-B8E7-35DBCDAF59F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87743" y="5217244"/>
            <a:ext cx="3825546" cy="1549876"/>
          </a:xfrm>
          <a:prstGeom prst="rect">
            <a:avLst/>
          </a:prstGeom>
          <a:ln w="25400">
            <a:solidFill>
              <a:srgbClr val="00416A"/>
            </a:solidFill>
          </a:ln>
        </p:spPr>
      </p:pic>
    </p:spTree>
    <p:extLst>
      <p:ext uri="{BB962C8B-B14F-4D97-AF65-F5344CB8AC3E}">
        <p14:creationId xmlns:p14="http://schemas.microsoft.com/office/powerpoint/2010/main" val="3252853874"/>
      </p:ext>
    </p:extLst>
  </p:cSld>
  <p:clrMapOvr>
    <a:masterClrMapping/>
  </p:clrMapOvr>
  <p:transition spd="slow">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Review Plan &amp; Specials</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37</a:t>
            </a:fld>
            <a:endParaRPr lang="en-US"/>
          </a:p>
        </p:txBody>
      </p:sp>
      <p:graphicFrame>
        <p:nvGraphicFramePr>
          <p:cNvPr id="7" name="Object 6">
            <a:hlinkClick r:id="" action="ppaction://ole?verb=0"/>
            <a:extLst>
              <a:ext uri="{FF2B5EF4-FFF2-40B4-BE49-F238E27FC236}">
                <a16:creationId xmlns:a16="http://schemas.microsoft.com/office/drawing/2014/main" id="{FD8DB90A-8CE3-48AD-9B10-29FCEA0C5237}"/>
              </a:ext>
            </a:extLst>
          </p:cNvPr>
          <p:cNvGraphicFramePr>
            <a:graphicFrameLocks noChangeAspect="1"/>
          </p:cNvGraphicFramePr>
          <p:nvPr>
            <p:extLst>
              <p:ext uri="{D42A27DB-BD31-4B8C-83A1-F6EECF244321}">
                <p14:modId xmlns:p14="http://schemas.microsoft.com/office/powerpoint/2010/main" val="2993449505"/>
              </p:ext>
            </p:extLst>
          </p:nvPr>
        </p:nvGraphicFramePr>
        <p:xfrm>
          <a:off x="978123" y="1734066"/>
          <a:ext cx="3270007" cy="2116137"/>
        </p:xfrm>
        <a:graphic>
          <a:graphicData uri="http://schemas.openxmlformats.org/presentationml/2006/ole">
            <mc:AlternateContent xmlns:mc="http://schemas.openxmlformats.org/markup-compatibility/2006">
              <mc:Choice xmlns:v="urn:schemas-microsoft-com:vml" Requires="v">
                <p:oleObj spid="_x0000_s1092" name="Acrobat Document" r:id="rId4" imgW="9326880" imgH="6034828" progId="AcroExch.Document.DC">
                  <p:link updateAutomatic="1"/>
                </p:oleObj>
              </mc:Choice>
              <mc:Fallback>
                <p:oleObj name="Acrobat Document" r:id="rId4" imgW="9326880" imgH="6034828" progId="AcroExch.Document.DC">
                  <p:link updateAutomatic="1"/>
                  <p:pic>
                    <p:nvPicPr>
                      <p:cNvPr id="6" name="Object 5">
                        <a:hlinkClick r:id="" action="ppaction://ole?verb=0"/>
                        <a:extLst>
                          <a:ext uri="{FF2B5EF4-FFF2-40B4-BE49-F238E27FC236}">
                            <a16:creationId xmlns:a16="http://schemas.microsoft.com/office/drawing/2014/main" id="{417C9F20-C4CC-4A3F-B8B9-6D386B6C3DBE}"/>
                          </a:ext>
                        </a:extLst>
                      </p:cNvPr>
                      <p:cNvPicPr/>
                      <p:nvPr/>
                    </p:nvPicPr>
                    <p:blipFill>
                      <a:blip r:embed="rId5"/>
                      <a:stretch>
                        <a:fillRect/>
                      </a:stretch>
                    </p:blipFill>
                    <p:spPr>
                      <a:xfrm>
                        <a:off x="978123" y="1734066"/>
                        <a:ext cx="3270007" cy="2116137"/>
                      </a:xfrm>
                      <a:prstGeom prst="rect">
                        <a:avLst/>
                      </a:prstGeom>
                      <a:ln w="25400">
                        <a:solidFill>
                          <a:srgbClr val="00416A"/>
                        </a:solidFill>
                      </a:ln>
                    </p:spPr>
                  </p:pic>
                </p:oleObj>
              </mc:Fallback>
            </mc:AlternateContent>
          </a:graphicData>
        </a:graphic>
      </p:graphicFrame>
      <p:graphicFrame>
        <p:nvGraphicFramePr>
          <p:cNvPr id="8" name="Object 7">
            <a:hlinkClick r:id="" action="ppaction://ole?verb=0"/>
            <a:extLst>
              <a:ext uri="{FF2B5EF4-FFF2-40B4-BE49-F238E27FC236}">
                <a16:creationId xmlns:a16="http://schemas.microsoft.com/office/drawing/2014/main" id="{3344E970-CD82-455D-AE0E-896F311F5C06}"/>
              </a:ext>
            </a:extLst>
          </p:cNvPr>
          <p:cNvGraphicFramePr>
            <a:graphicFrameLocks noChangeAspect="1"/>
          </p:cNvGraphicFramePr>
          <p:nvPr>
            <p:extLst>
              <p:ext uri="{D42A27DB-BD31-4B8C-83A1-F6EECF244321}">
                <p14:modId xmlns:p14="http://schemas.microsoft.com/office/powerpoint/2010/main" val="3784868762"/>
              </p:ext>
            </p:extLst>
          </p:nvPr>
        </p:nvGraphicFramePr>
        <p:xfrm>
          <a:off x="978123" y="4420986"/>
          <a:ext cx="3270007" cy="2116137"/>
        </p:xfrm>
        <a:graphic>
          <a:graphicData uri="http://schemas.openxmlformats.org/presentationml/2006/ole">
            <mc:AlternateContent xmlns:mc="http://schemas.openxmlformats.org/markup-compatibility/2006">
              <mc:Choice xmlns:v="urn:schemas-microsoft-com:vml" Requires="v">
                <p:oleObj spid="_x0000_s1093" name="Acrobat Document" r:id="rId6" imgW="9326880" imgH="6034828" progId="AcroExch.Document.DC">
                  <p:link updateAutomatic="1"/>
                </p:oleObj>
              </mc:Choice>
              <mc:Fallback>
                <p:oleObj name="Acrobat Document" r:id="rId6" imgW="9326880" imgH="6034828" progId="AcroExch.Document.DC">
                  <p:link updateAutomatic="1"/>
                  <p:pic>
                    <p:nvPicPr>
                      <p:cNvPr id="7" name="Object 6">
                        <a:hlinkClick r:id="" action="ppaction://ole?verb=0"/>
                        <a:extLst>
                          <a:ext uri="{FF2B5EF4-FFF2-40B4-BE49-F238E27FC236}">
                            <a16:creationId xmlns:a16="http://schemas.microsoft.com/office/drawing/2014/main" id="{32D70536-5010-4636-B5A6-B9DC89B37F6F}"/>
                          </a:ext>
                        </a:extLst>
                      </p:cNvPr>
                      <p:cNvPicPr/>
                      <p:nvPr/>
                    </p:nvPicPr>
                    <p:blipFill>
                      <a:blip r:embed="rId7"/>
                      <a:stretch>
                        <a:fillRect/>
                      </a:stretch>
                    </p:blipFill>
                    <p:spPr>
                      <a:xfrm>
                        <a:off x="978123" y="4420986"/>
                        <a:ext cx="3270007" cy="2116137"/>
                      </a:xfrm>
                      <a:prstGeom prst="rect">
                        <a:avLst/>
                      </a:prstGeom>
                      <a:ln w="25400">
                        <a:solidFill>
                          <a:srgbClr val="00416A"/>
                        </a:solidFill>
                      </a:ln>
                    </p:spPr>
                  </p:pic>
                </p:oleObj>
              </mc:Fallback>
            </mc:AlternateContent>
          </a:graphicData>
        </a:graphic>
      </p:graphicFrame>
      <p:graphicFrame>
        <p:nvGraphicFramePr>
          <p:cNvPr id="9" name="Object 8">
            <a:hlinkClick r:id="" action="ppaction://ole?verb=0"/>
            <a:extLst>
              <a:ext uri="{FF2B5EF4-FFF2-40B4-BE49-F238E27FC236}">
                <a16:creationId xmlns:a16="http://schemas.microsoft.com/office/drawing/2014/main" id="{98E07693-5830-491F-803A-1710C38F4404}"/>
              </a:ext>
            </a:extLst>
          </p:cNvPr>
          <p:cNvGraphicFramePr>
            <a:graphicFrameLocks noChangeAspect="1"/>
          </p:cNvGraphicFramePr>
          <p:nvPr>
            <p:extLst>
              <p:ext uri="{D42A27DB-BD31-4B8C-83A1-F6EECF244321}">
                <p14:modId xmlns:p14="http://schemas.microsoft.com/office/powerpoint/2010/main" val="3922211784"/>
              </p:ext>
            </p:extLst>
          </p:nvPr>
        </p:nvGraphicFramePr>
        <p:xfrm>
          <a:off x="5334000" y="1747083"/>
          <a:ext cx="3249892" cy="2103120"/>
        </p:xfrm>
        <a:graphic>
          <a:graphicData uri="http://schemas.openxmlformats.org/presentationml/2006/ole">
            <mc:AlternateContent xmlns:mc="http://schemas.openxmlformats.org/markup-compatibility/2006">
              <mc:Choice xmlns:v="urn:schemas-microsoft-com:vml" Requires="v">
                <p:oleObj spid="_x0000_s1094" name="Acrobat Document" r:id="rId8" imgW="9326880" imgH="6034828" progId="AcroExch.Document.DC">
                  <p:link updateAutomatic="1"/>
                </p:oleObj>
              </mc:Choice>
              <mc:Fallback>
                <p:oleObj name="Acrobat Document" r:id="rId8" imgW="9326880" imgH="6034828" progId="AcroExch.Document.DC">
                  <p:link updateAutomatic="1"/>
                  <p:pic>
                    <p:nvPicPr>
                      <p:cNvPr id="9" name="Object 8">
                        <a:hlinkClick r:id="" action="ppaction://ole?verb=0"/>
                        <a:extLst>
                          <a:ext uri="{FF2B5EF4-FFF2-40B4-BE49-F238E27FC236}">
                            <a16:creationId xmlns:a16="http://schemas.microsoft.com/office/drawing/2014/main" id="{3630223A-BBCE-49A4-B4FB-632EA16649AE}"/>
                          </a:ext>
                        </a:extLst>
                      </p:cNvPr>
                      <p:cNvPicPr/>
                      <p:nvPr/>
                    </p:nvPicPr>
                    <p:blipFill>
                      <a:blip r:embed="rId9"/>
                      <a:stretch>
                        <a:fillRect/>
                      </a:stretch>
                    </p:blipFill>
                    <p:spPr>
                      <a:xfrm>
                        <a:off x="5334000" y="1747083"/>
                        <a:ext cx="3249892" cy="2103120"/>
                      </a:xfrm>
                      <a:prstGeom prst="rect">
                        <a:avLst/>
                      </a:prstGeom>
                      <a:ln w="25400">
                        <a:solidFill>
                          <a:srgbClr val="00416A"/>
                        </a:solidFill>
                      </a:ln>
                    </p:spPr>
                  </p:pic>
                </p:oleObj>
              </mc:Fallback>
            </mc:AlternateContent>
          </a:graphicData>
        </a:graphic>
      </p:graphicFrame>
      <p:pic>
        <p:nvPicPr>
          <p:cNvPr id="10" name="Content Placeholder 15">
            <a:extLst>
              <a:ext uri="{FF2B5EF4-FFF2-40B4-BE49-F238E27FC236}">
                <a16:creationId xmlns:a16="http://schemas.microsoft.com/office/drawing/2014/main" id="{F90477A5-425A-44A2-B21D-2FFEBDC5303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bwMode="auto">
          <a:xfrm>
            <a:off x="5477795" y="4253806"/>
            <a:ext cx="2980405" cy="2283317"/>
          </a:xfrm>
          <a:prstGeom prst="rect">
            <a:avLst/>
          </a:prstGeom>
          <a:gradFill>
            <a:gsLst>
              <a:gs pos="0">
                <a:srgbClr val="FFFFFF"/>
              </a:gs>
              <a:gs pos="64999">
                <a:srgbClr val="FFFFFF">
                  <a:lumMod val="95000"/>
                </a:srgbClr>
              </a:gs>
              <a:gs pos="100000">
                <a:srgbClr val="FFFFFF">
                  <a:lumMod val="85000"/>
                </a:srgbClr>
              </a:gs>
            </a:gsLst>
            <a:lin ang="16800000" scaled="0"/>
          </a:gradFill>
          <a:ln w="25400">
            <a:solidFill>
              <a:srgbClr val="00416A"/>
            </a:solidFill>
            <a:prstDash val="solid"/>
            <a:miter lim="800000"/>
            <a:headEnd/>
            <a:tailEnd/>
          </a:ln>
        </p:spPr>
      </p:pic>
      <p:sp>
        <p:nvSpPr>
          <p:cNvPr id="11" name="TextBox 10">
            <a:extLst>
              <a:ext uri="{FF2B5EF4-FFF2-40B4-BE49-F238E27FC236}">
                <a16:creationId xmlns:a16="http://schemas.microsoft.com/office/drawing/2014/main" id="{98C20DBB-85BD-4A82-91E1-D834CC66D338}"/>
              </a:ext>
            </a:extLst>
          </p:cNvPr>
          <p:cNvSpPr txBox="1"/>
          <p:nvPr/>
        </p:nvSpPr>
        <p:spPr>
          <a:xfrm rot="16200000">
            <a:off x="-598095" y="2353762"/>
            <a:ext cx="2245017" cy="830997"/>
          </a:xfrm>
          <a:prstGeom prst="rect">
            <a:avLst/>
          </a:prstGeom>
          <a:noFill/>
        </p:spPr>
        <p:txBody>
          <a:bodyPr wrap="square" rtlCol="0">
            <a:spAutoFit/>
          </a:bodyPr>
          <a:lstStyle/>
          <a:p>
            <a:pPr algn="ctr"/>
            <a:r>
              <a:rPr lang="en-US" sz="2400" b="1">
                <a:solidFill>
                  <a:srgbClr val="A0284C"/>
                </a:solidFill>
              </a:rPr>
              <a:t>Miscellaneous Quantities</a:t>
            </a:r>
          </a:p>
        </p:txBody>
      </p:sp>
      <p:sp>
        <p:nvSpPr>
          <p:cNvPr id="12" name="TextBox 11">
            <a:extLst>
              <a:ext uri="{FF2B5EF4-FFF2-40B4-BE49-F238E27FC236}">
                <a16:creationId xmlns:a16="http://schemas.microsoft.com/office/drawing/2014/main" id="{E044AB1E-9729-4567-80AE-FA4B146AD048}"/>
              </a:ext>
            </a:extLst>
          </p:cNvPr>
          <p:cNvSpPr txBox="1"/>
          <p:nvPr/>
        </p:nvSpPr>
        <p:spPr>
          <a:xfrm rot="16200000">
            <a:off x="3911586" y="2563307"/>
            <a:ext cx="2116138" cy="461665"/>
          </a:xfrm>
          <a:prstGeom prst="rect">
            <a:avLst/>
          </a:prstGeom>
          <a:noFill/>
        </p:spPr>
        <p:txBody>
          <a:bodyPr wrap="square" rtlCol="0">
            <a:spAutoFit/>
          </a:bodyPr>
          <a:lstStyle/>
          <a:p>
            <a:r>
              <a:rPr lang="en-US" sz="2400" b="1">
                <a:solidFill>
                  <a:srgbClr val="A0284C"/>
                </a:solidFill>
              </a:rPr>
              <a:t>Plan &amp; Profile</a:t>
            </a:r>
          </a:p>
        </p:txBody>
      </p:sp>
      <p:sp>
        <p:nvSpPr>
          <p:cNvPr id="13" name="TextBox 12">
            <a:extLst>
              <a:ext uri="{FF2B5EF4-FFF2-40B4-BE49-F238E27FC236}">
                <a16:creationId xmlns:a16="http://schemas.microsoft.com/office/drawing/2014/main" id="{5D2E81CC-D3B5-42C7-81F1-CF19B1803791}"/>
              </a:ext>
            </a:extLst>
          </p:cNvPr>
          <p:cNvSpPr txBox="1"/>
          <p:nvPr/>
        </p:nvSpPr>
        <p:spPr>
          <a:xfrm rot="16200000">
            <a:off x="-336042" y="5203700"/>
            <a:ext cx="1943961" cy="461665"/>
          </a:xfrm>
          <a:prstGeom prst="rect">
            <a:avLst/>
          </a:prstGeom>
          <a:noFill/>
        </p:spPr>
        <p:txBody>
          <a:bodyPr wrap="square" rtlCol="0">
            <a:spAutoFit/>
          </a:bodyPr>
          <a:lstStyle/>
          <a:p>
            <a:pPr algn="ctr"/>
            <a:r>
              <a:rPr lang="en-US" sz="2400" b="1" err="1">
                <a:solidFill>
                  <a:srgbClr val="A0284C"/>
                </a:solidFill>
              </a:rPr>
              <a:t>Typicals</a:t>
            </a:r>
            <a:endParaRPr lang="en-US" sz="2400" b="1">
              <a:solidFill>
                <a:srgbClr val="A0284C"/>
              </a:solidFill>
            </a:endParaRPr>
          </a:p>
        </p:txBody>
      </p:sp>
      <p:sp>
        <p:nvSpPr>
          <p:cNvPr id="14" name="TextBox 13">
            <a:extLst>
              <a:ext uri="{FF2B5EF4-FFF2-40B4-BE49-F238E27FC236}">
                <a16:creationId xmlns:a16="http://schemas.microsoft.com/office/drawing/2014/main" id="{475622A3-3124-498D-AE96-1E97E9175BAA}"/>
              </a:ext>
            </a:extLst>
          </p:cNvPr>
          <p:cNvSpPr txBox="1"/>
          <p:nvPr/>
        </p:nvSpPr>
        <p:spPr>
          <a:xfrm rot="16200000">
            <a:off x="4078176" y="5203700"/>
            <a:ext cx="1943961" cy="461665"/>
          </a:xfrm>
          <a:prstGeom prst="rect">
            <a:avLst/>
          </a:prstGeom>
          <a:noFill/>
        </p:spPr>
        <p:txBody>
          <a:bodyPr wrap="square" rtlCol="0">
            <a:spAutoFit/>
          </a:bodyPr>
          <a:lstStyle/>
          <a:p>
            <a:pPr algn="ctr"/>
            <a:r>
              <a:rPr lang="en-US" sz="2400" b="1">
                <a:solidFill>
                  <a:srgbClr val="A0284C"/>
                </a:solidFill>
              </a:rPr>
              <a:t>Specials</a:t>
            </a:r>
          </a:p>
        </p:txBody>
      </p:sp>
    </p:spTree>
    <p:extLst>
      <p:ext uri="{BB962C8B-B14F-4D97-AF65-F5344CB8AC3E}">
        <p14:creationId xmlns:p14="http://schemas.microsoft.com/office/powerpoint/2010/main" val="2671067215"/>
      </p:ext>
    </p:extLst>
  </p:cSld>
  <p:clrMapOvr>
    <a:masterClrMapping/>
  </p:clrMapOvr>
  <p:transition spd="slow">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Checklist for plan review</a:t>
            </a:r>
          </a:p>
        </p:txBody>
      </p:sp>
      <p:sp>
        <p:nvSpPr>
          <p:cNvPr id="3" name="Content Placeholder 2"/>
          <p:cNvSpPr>
            <a:spLocks noGrp="1"/>
          </p:cNvSpPr>
          <p:nvPr>
            <p:ph idx="1"/>
          </p:nvPr>
        </p:nvSpPr>
        <p:spPr/>
        <p:txBody>
          <a:bodyPr/>
          <a:lstStyle/>
          <a:p>
            <a:pPr marL="514350" indent="-514350">
              <a:buFont typeface="+mj-lt"/>
              <a:buAutoNum type="arabicPeriod"/>
            </a:pPr>
            <a:r>
              <a:rPr lang="en-US" sz="3500"/>
              <a:t>Check stationing and quantities</a:t>
            </a:r>
          </a:p>
          <a:p>
            <a:pPr marL="514350" indent="-514350">
              <a:buFont typeface="+mj-lt"/>
              <a:buAutoNum type="arabicPeriod"/>
            </a:pPr>
            <a:endParaRPr lang="en-US" sz="3500"/>
          </a:p>
          <a:p>
            <a:pPr marL="514350" indent="-514350">
              <a:buFont typeface="+mj-lt"/>
              <a:buAutoNum type="arabicPeriod"/>
            </a:pPr>
            <a:r>
              <a:rPr lang="en-US" sz="3500"/>
              <a:t>Locating </a:t>
            </a:r>
            <a:r>
              <a:rPr lang="en-US" sz="3500" err="1"/>
              <a:t>sawcuts</a:t>
            </a:r>
            <a:r>
              <a:rPr lang="en-US" sz="3500"/>
              <a:t> and </a:t>
            </a:r>
            <a:r>
              <a:rPr lang="en-US" sz="3500" err="1"/>
              <a:t>matchpoints</a:t>
            </a:r>
            <a:endParaRPr lang="en-US" sz="3500"/>
          </a:p>
          <a:p>
            <a:pPr marL="514350" indent="-514350">
              <a:buFont typeface="+mj-lt"/>
              <a:buAutoNum type="arabicPeriod"/>
            </a:pPr>
            <a:endParaRPr lang="en-US" sz="3500"/>
          </a:p>
          <a:p>
            <a:pPr marL="514350" indent="-514350">
              <a:buFont typeface="+mj-lt"/>
              <a:buAutoNum type="arabicPeriod"/>
            </a:pPr>
            <a:r>
              <a:rPr lang="en-US" sz="3500"/>
              <a:t>Verifying depth changes within the </a:t>
            </a:r>
            <a:r>
              <a:rPr lang="en-US" sz="3500" err="1"/>
              <a:t>typicals</a:t>
            </a:r>
            <a:r>
              <a:rPr lang="en-US" sz="3500"/>
              <a:t>.</a:t>
            </a:r>
          </a:p>
          <a:p>
            <a:pPr marL="514350" indent="-514350">
              <a:buFont typeface="+mj-lt"/>
              <a:buAutoNum type="arabicPeriod"/>
            </a:pPr>
            <a:endParaRPr lang="en-US" sz="3500"/>
          </a:p>
          <a:p>
            <a:pPr marL="514350" indent="-514350">
              <a:buFont typeface="+mj-lt"/>
              <a:buAutoNum type="arabicPeriod"/>
            </a:pPr>
            <a:r>
              <a:rPr lang="en-US" sz="3500"/>
              <a:t>Reviewing bid items and special provisions to know if there are unique requirements.</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38</a:t>
            </a:fld>
            <a:endParaRPr lang="en-US"/>
          </a:p>
        </p:txBody>
      </p:sp>
    </p:spTree>
    <p:extLst>
      <p:ext uri="{BB962C8B-B14F-4D97-AF65-F5344CB8AC3E}">
        <p14:creationId xmlns:p14="http://schemas.microsoft.com/office/powerpoint/2010/main" val="689757689"/>
      </p:ext>
    </p:extLst>
  </p:cSld>
  <p:clrMapOvr>
    <a:masterClrMapping/>
  </p:clrMapOvr>
  <p:transition spd="slow">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Review QC Plan &amp; Random Numbers</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39</a:t>
            </a:fld>
            <a:endParaRPr lang="en-US"/>
          </a:p>
        </p:txBody>
      </p:sp>
      <p:pic>
        <p:nvPicPr>
          <p:cNvPr id="7" name="Picture 6">
            <a:extLst>
              <a:ext uri="{FF2B5EF4-FFF2-40B4-BE49-F238E27FC236}">
                <a16:creationId xmlns:a16="http://schemas.microsoft.com/office/drawing/2014/main" id="{9D9659E1-A9AF-45C9-866D-A6615BDD9B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50385" y="1716008"/>
            <a:ext cx="8843225" cy="2301240"/>
          </a:xfrm>
          <a:prstGeom prst="rect">
            <a:avLst/>
          </a:prstGeom>
          <a:ln w="25400">
            <a:solidFill>
              <a:srgbClr val="00416A"/>
            </a:solidFill>
          </a:ln>
        </p:spPr>
      </p:pic>
      <p:pic>
        <p:nvPicPr>
          <p:cNvPr id="8" name="Picture 7">
            <a:extLst>
              <a:ext uri="{FF2B5EF4-FFF2-40B4-BE49-F238E27FC236}">
                <a16:creationId xmlns:a16="http://schemas.microsoft.com/office/drawing/2014/main" id="{E3D9284F-A6B3-403F-9E64-9AA711FA8B9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61271" y="4254527"/>
            <a:ext cx="8832339" cy="2222473"/>
          </a:xfrm>
          <a:prstGeom prst="rect">
            <a:avLst/>
          </a:prstGeom>
          <a:ln w="25400">
            <a:solidFill>
              <a:srgbClr val="00416A"/>
            </a:solidFill>
          </a:ln>
        </p:spPr>
      </p:pic>
    </p:spTree>
    <p:extLst>
      <p:ext uri="{BB962C8B-B14F-4D97-AF65-F5344CB8AC3E}">
        <p14:creationId xmlns:p14="http://schemas.microsoft.com/office/powerpoint/2010/main" val="4040249175"/>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Introduction</a:t>
            </a:r>
          </a:p>
        </p:txBody>
      </p:sp>
      <p:sp>
        <p:nvSpPr>
          <p:cNvPr id="3" name="Content Placeholder 2"/>
          <p:cNvSpPr>
            <a:spLocks noGrp="1"/>
          </p:cNvSpPr>
          <p:nvPr>
            <p:ph idx="1"/>
          </p:nvPr>
        </p:nvSpPr>
        <p:spPr/>
        <p:txBody>
          <a:bodyPr/>
          <a:lstStyle/>
          <a:p>
            <a:r>
              <a:rPr lang="en-US" sz="3500" dirty="0"/>
              <a:t>Presenters</a:t>
            </a:r>
          </a:p>
          <a:p>
            <a:pPr lvl="1"/>
            <a:r>
              <a:rPr lang="en-US" sz="3100" dirty="0"/>
              <a:t>Dan Kopacz, BTS HMA Engineer</a:t>
            </a:r>
          </a:p>
          <a:p>
            <a:pPr lvl="1"/>
            <a:r>
              <a:rPr lang="en-US" sz="3100" dirty="0"/>
              <a:t>Steve Hefel/James Pforr/Jeff Anderson, BTS </a:t>
            </a:r>
          </a:p>
          <a:p>
            <a:pPr lvl="1"/>
            <a:r>
              <a:rPr lang="en-US" sz="3100" dirty="0"/>
              <a:t>SE Region, Project Development</a:t>
            </a:r>
          </a:p>
          <a:p>
            <a:pPr lvl="1"/>
            <a:r>
              <a:rPr lang="en-US" sz="3100" dirty="0"/>
              <a:t>SE Region, Technical Services</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4</a:t>
            </a:fld>
            <a:endParaRPr lang="en-US"/>
          </a:p>
        </p:txBody>
      </p:sp>
    </p:spTree>
    <p:extLst>
      <p:ext uri="{BB962C8B-B14F-4D97-AF65-F5344CB8AC3E}">
        <p14:creationId xmlns:p14="http://schemas.microsoft.com/office/powerpoint/2010/main" val="688601924"/>
      </p:ext>
    </p:extLst>
  </p:cSld>
  <p:clrMapOvr>
    <a:masterClrMapping/>
  </p:clrMapOvr>
  <p:transition spd="slow">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Figure out # QV samples needed 	(Mix &amp; Density)</a:t>
            </a:r>
          </a:p>
        </p:txBody>
      </p:sp>
      <p:sp>
        <p:nvSpPr>
          <p:cNvPr id="3" name="Content Placeholder 2"/>
          <p:cNvSpPr>
            <a:spLocks noGrp="1"/>
          </p:cNvSpPr>
          <p:nvPr>
            <p:ph idx="1"/>
          </p:nvPr>
        </p:nvSpPr>
        <p:spPr>
          <a:xfrm>
            <a:off x="545522" y="2091240"/>
            <a:ext cx="3802034" cy="4351338"/>
          </a:xfrm>
        </p:spPr>
        <p:txBody>
          <a:bodyPr/>
          <a:lstStyle/>
          <a:p>
            <a:pPr marL="0" indent="0">
              <a:buNone/>
            </a:pPr>
            <a:r>
              <a:rPr lang="en-US" sz="3800"/>
              <a:t>Mix Testing</a:t>
            </a:r>
          </a:p>
          <a:p>
            <a:r>
              <a:rPr lang="en-US" sz="3500"/>
              <a:t>QMP Projects </a:t>
            </a:r>
          </a:p>
          <a:p>
            <a:pPr lvl="1"/>
            <a:r>
              <a:rPr lang="en-US" sz="3100"/>
              <a:t>1 sample per 5000 tons</a:t>
            </a:r>
          </a:p>
          <a:p>
            <a:r>
              <a:rPr lang="en-US" sz="3500"/>
              <a:t>Binder Testing</a:t>
            </a:r>
          </a:p>
          <a:p>
            <a:pPr lvl="1"/>
            <a:r>
              <a:rPr lang="en-US" sz="3100"/>
              <a:t>&gt;1,000 tons mix</a:t>
            </a:r>
          </a:p>
          <a:p>
            <a:pPr lvl="1"/>
            <a:r>
              <a:rPr lang="en-US" sz="3100"/>
              <a:t>1 In-Line 1 quart sample required per 15,000 tons of mix</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40</a:t>
            </a:fld>
            <a:endParaRPr lang="en-US"/>
          </a:p>
        </p:txBody>
      </p:sp>
      <p:sp>
        <p:nvSpPr>
          <p:cNvPr id="5" name="Content Placeholder 2">
            <a:extLst>
              <a:ext uri="{FF2B5EF4-FFF2-40B4-BE49-F238E27FC236}">
                <a16:creationId xmlns:a16="http://schemas.microsoft.com/office/drawing/2014/main" id="{63B4E5FC-346B-4E8E-A5B6-C8BCEBA87312}"/>
              </a:ext>
            </a:extLst>
          </p:cNvPr>
          <p:cNvSpPr txBox="1">
            <a:spLocks/>
          </p:cNvSpPr>
          <p:nvPr/>
        </p:nvSpPr>
        <p:spPr>
          <a:xfrm>
            <a:off x="4777262" y="2091240"/>
            <a:ext cx="3802034" cy="4351338"/>
          </a:xfrm>
          <a:prstGeom prst="rect">
            <a:avLst/>
          </a:prstGeom>
        </p:spPr>
        <p:txBody>
          <a:bodyPr/>
          <a:lstStyle>
            <a:lvl1pPr marL="228600" indent="-228600" algn="l" defTabSz="914400" rtl="0" eaLnBrk="1" latinLnBrk="0" hangingPunct="1">
              <a:lnSpc>
                <a:spcPct val="90000"/>
              </a:lnSpc>
              <a:spcBef>
                <a:spcPts val="0"/>
              </a:spcBef>
              <a:buFont typeface="Arial" panose="020B0604020202020204" pitchFamily="34" charset="0"/>
              <a:buChar char="•"/>
              <a:defRPr sz="2800" kern="1200" baseline="0">
                <a:solidFill>
                  <a:srgbClr val="00416A"/>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baseline="0">
                <a:solidFill>
                  <a:srgbClr val="A0284C"/>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rgbClr val="00416A"/>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baseline="0">
                <a:solidFill>
                  <a:srgbClr val="A0284C"/>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800"/>
              <a:t>Density Testing</a:t>
            </a:r>
          </a:p>
          <a:p>
            <a:r>
              <a:rPr lang="en-US" sz="3500"/>
              <a:t>QMP Projects</a:t>
            </a:r>
          </a:p>
          <a:p>
            <a:pPr lvl="1"/>
            <a:r>
              <a:rPr lang="en-US" sz="3100"/>
              <a:t>Test 10 % of the sublots tested by the QC Tests  (1500 lane feet or 750 tons) and 1 sublot per mix design</a:t>
            </a:r>
          </a:p>
          <a:p>
            <a:pPr>
              <a:spcBef>
                <a:spcPts val="600"/>
              </a:spcBef>
            </a:pPr>
            <a:r>
              <a:rPr lang="en-US">
                <a:hlinkClick r:id="rId3"/>
              </a:rPr>
              <a:t>QMP HMA Pavement Nuclear Density</a:t>
            </a:r>
            <a:endParaRPr lang="en-US"/>
          </a:p>
        </p:txBody>
      </p:sp>
    </p:spTree>
    <p:extLst>
      <p:ext uri="{BB962C8B-B14F-4D97-AF65-F5344CB8AC3E}">
        <p14:creationId xmlns:p14="http://schemas.microsoft.com/office/powerpoint/2010/main" val="1500200763"/>
      </p:ext>
    </p:extLst>
  </p:cSld>
  <p:clrMapOvr>
    <a:masterClrMapping/>
  </p:clrMapOvr>
  <p:transition spd="slow">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Pre-Pave &amp; Post–Pave Meetings</a:t>
            </a:r>
          </a:p>
        </p:txBody>
      </p:sp>
      <p:sp>
        <p:nvSpPr>
          <p:cNvPr id="3" name="Content Placeholder 2"/>
          <p:cNvSpPr>
            <a:spLocks noGrp="1"/>
          </p:cNvSpPr>
          <p:nvPr>
            <p:ph idx="1"/>
          </p:nvPr>
        </p:nvSpPr>
        <p:spPr>
          <a:xfrm>
            <a:off x="628650" y="2286000"/>
            <a:ext cx="7886700" cy="4351338"/>
          </a:xfrm>
        </p:spPr>
        <p:txBody>
          <a:bodyPr/>
          <a:lstStyle/>
          <a:p>
            <a:r>
              <a:rPr lang="en-US" sz="3500" dirty="0"/>
              <a:t>Setup pre-pave before paving</a:t>
            </a:r>
          </a:p>
          <a:p>
            <a:pPr lvl="1"/>
            <a:r>
              <a:rPr lang="en-US" sz="3100" dirty="0"/>
              <a:t>Time to resolve any issues</a:t>
            </a:r>
          </a:p>
          <a:p>
            <a:r>
              <a:rPr lang="en-US" sz="3500" dirty="0"/>
              <a:t>Post pre-pave meeting </a:t>
            </a:r>
          </a:p>
          <a:p>
            <a:pPr lvl="1"/>
            <a:r>
              <a:rPr lang="en-US" sz="3100" dirty="0"/>
              <a:t>Project staff only to discuss any staff concerns involving documentation, inspection, testing, roles and responsibilities, etc.</a:t>
            </a:r>
          </a:p>
          <a:p>
            <a:r>
              <a:rPr lang="en-US" sz="3500" dirty="0"/>
              <a:t>Location of forms:</a:t>
            </a:r>
          </a:p>
          <a:p>
            <a:pPr lvl="1"/>
            <a:r>
              <a:rPr lang="en-US" sz="3100" dirty="0"/>
              <a:t>Pantry Files – </a:t>
            </a:r>
            <a:r>
              <a:rPr lang="en-US" dirty="0">
                <a:hlinkClick r:id="rId3"/>
              </a:rPr>
              <a:t>https://awpkb.dot.wi.gov/Content/constr/Pantry/Pantry.htm</a:t>
            </a:r>
            <a:endParaRPr lang="en-US" dirty="0"/>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41</a:t>
            </a:fld>
            <a:endParaRPr lang="en-US"/>
          </a:p>
        </p:txBody>
      </p:sp>
    </p:spTree>
    <p:extLst>
      <p:ext uri="{BB962C8B-B14F-4D97-AF65-F5344CB8AC3E}">
        <p14:creationId xmlns:p14="http://schemas.microsoft.com/office/powerpoint/2010/main" val="555934937"/>
      </p:ext>
    </p:extLst>
  </p:cSld>
  <p:clrMapOvr>
    <a:masterClrMapping/>
  </p:clrMapOvr>
  <p:transition spd="slow">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BE14CE-096C-4CBD-85FB-2EC965D87D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600" y="1195606"/>
            <a:ext cx="3968749" cy="4466788"/>
          </a:xfrm>
          <a:prstGeom prst="rect">
            <a:avLst/>
          </a:prstGeom>
        </p:spPr>
      </p:pic>
      <p:pic>
        <p:nvPicPr>
          <p:cNvPr id="6" name="Picture 5">
            <a:extLst>
              <a:ext uri="{FF2B5EF4-FFF2-40B4-BE49-F238E27FC236}">
                <a16:creationId xmlns:a16="http://schemas.microsoft.com/office/drawing/2014/main" id="{8EF09C80-F27A-490F-86E5-423AA2FF25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92648" y="1312332"/>
            <a:ext cx="3968751" cy="4233336"/>
          </a:xfrm>
          <a:prstGeom prst="rect">
            <a:avLst/>
          </a:prstGeom>
        </p:spPr>
      </p:pic>
    </p:spTree>
    <p:extLst>
      <p:ext uri="{BB962C8B-B14F-4D97-AF65-F5344CB8AC3E}">
        <p14:creationId xmlns:p14="http://schemas.microsoft.com/office/powerpoint/2010/main" val="1826454551"/>
      </p:ext>
    </p:extLst>
  </p:cSld>
  <p:clrMapOvr>
    <a:masterClrMapping/>
  </p:clrMapOvr>
  <p:transition spd="slow">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66218"/>
            <a:ext cx="9144000" cy="1325563"/>
          </a:xfrm>
        </p:spPr>
        <p:txBody>
          <a:bodyPr/>
          <a:lstStyle/>
          <a:p>
            <a:r>
              <a:rPr lang="en-US"/>
              <a:t>Paving &amp; Fieldwork</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43</a:t>
            </a:fld>
            <a:endParaRPr lang="en-US"/>
          </a:p>
        </p:txBody>
      </p:sp>
    </p:spTree>
    <p:extLst>
      <p:ext uri="{BB962C8B-B14F-4D97-AF65-F5344CB8AC3E}">
        <p14:creationId xmlns:p14="http://schemas.microsoft.com/office/powerpoint/2010/main" val="2966869015"/>
      </p:ext>
    </p:extLst>
  </p:cSld>
  <p:clrMapOvr>
    <a:masterClrMapping/>
  </p:clrMapOvr>
  <p:transition spd="slow">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44</a:t>
            </a:fld>
            <a:endParaRPr lang="en-US"/>
          </a:p>
        </p:txBody>
      </p:sp>
      <p:pic>
        <p:nvPicPr>
          <p:cNvPr id="7" name="Content Placeholder 10">
            <a:extLst>
              <a:ext uri="{FF2B5EF4-FFF2-40B4-BE49-F238E27FC236}">
                <a16:creationId xmlns:a16="http://schemas.microsoft.com/office/drawing/2014/main" id="{03F0AD3C-D5FD-41F2-9EA8-53BA9C516E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3688" y="804407"/>
            <a:ext cx="2900244" cy="1924396"/>
          </a:xfrm>
          <a:prstGeom prst="rect">
            <a:avLst/>
          </a:prstGeom>
          <a:ln w="25400">
            <a:solidFill>
              <a:srgbClr val="00416A"/>
            </a:solidFill>
          </a:ln>
        </p:spPr>
      </p:pic>
      <p:pic>
        <p:nvPicPr>
          <p:cNvPr id="8" name="Picture 7">
            <a:extLst>
              <a:ext uri="{FF2B5EF4-FFF2-40B4-BE49-F238E27FC236}">
                <a16:creationId xmlns:a16="http://schemas.microsoft.com/office/drawing/2014/main" id="{16C391BC-390C-4BE6-8463-E230DB871AA2}"/>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22462" y="804407"/>
            <a:ext cx="2558696" cy="2399703"/>
          </a:xfrm>
          <a:prstGeom prst="rect">
            <a:avLst/>
          </a:prstGeom>
          <a:ln w="25400">
            <a:solidFill>
              <a:srgbClr val="00416A"/>
            </a:solidFill>
          </a:ln>
        </p:spPr>
      </p:pic>
      <p:pic>
        <p:nvPicPr>
          <p:cNvPr id="9" name="Content Placeholder 8">
            <a:extLst>
              <a:ext uri="{FF2B5EF4-FFF2-40B4-BE49-F238E27FC236}">
                <a16:creationId xmlns:a16="http://schemas.microsoft.com/office/drawing/2014/main" id="{18BBE30F-5CCB-47E8-84C0-2A58AE17D1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5303413" y="3960449"/>
            <a:ext cx="2868301" cy="2018177"/>
          </a:xfrm>
          <a:prstGeom prst="rect">
            <a:avLst/>
          </a:prstGeom>
          <a:noFill/>
          <a:ln w="25400">
            <a:solidFill>
              <a:srgbClr val="00416A"/>
            </a:solidFill>
            <a:miter lim="800000"/>
            <a:headEnd/>
            <a:tailEnd/>
          </a:ln>
        </p:spPr>
      </p:pic>
      <p:pic>
        <p:nvPicPr>
          <p:cNvPr id="10" name="Content Placeholder 6">
            <a:extLst>
              <a:ext uri="{FF2B5EF4-FFF2-40B4-BE49-F238E27FC236}">
                <a16:creationId xmlns:a16="http://schemas.microsoft.com/office/drawing/2014/main" id="{78C91A6A-CDEC-46FB-8D59-83B93015C11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113688" y="3960449"/>
            <a:ext cx="2793281" cy="2399703"/>
          </a:xfrm>
          <a:prstGeom prst="rect">
            <a:avLst/>
          </a:prstGeom>
          <a:ln w="25400">
            <a:solidFill>
              <a:srgbClr val="00416A"/>
            </a:solidFill>
          </a:ln>
        </p:spPr>
      </p:pic>
      <p:sp>
        <p:nvSpPr>
          <p:cNvPr id="11" name="TextBox 10">
            <a:extLst>
              <a:ext uri="{FF2B5EF4-FFF2-40B4-BE49-F238E27FC236}">
                <a16:creationId xmlns:a16="http://schemas.microsoft.com/office/drawing/2014/main" id="{B8D0241D-D18C-4E21-88EE-F5859E5A6364}"/>
              </a:ext>
            </a:extLst>
          </p:cNvPr>
          <p:cNvSpPr txBox="1"/>
          <p:nvPr/>
        </p:nvSpPr>
        <p:spPr>
          <a:xfrm>
            <a:off x="1370934" y="3437229"/>
            <a:ext cx="2385752" cy="523220"/>
          </a:xfrm>
          <a:prstGeom prst="rect">
            <a:avLst/>
          </a:prstGeom>
          <a:noFill/>
        </p:spPr>
        <p:txBody>
          <a:bodyPr wrap="square" rtlCol="0">
            <a:spAutoFit/>
          </a:bodyPr>
          <a:lstStyle/>
          <a:p>
            <a:pPr algn="ctr"/>
            <a:r>
              <a:rPr lang="en-US" sz="2800" b="1">
                <a:solidFill>
                  <a:srgbClr val="A0284C"/>
                </a:solidFill>
              </a:rPr>
              <a:t>Mix Section</a:t>
            </a:r>
          </a:p>
        </p:txBody>
      </p:sp>
      <p:sp>
        <p:nvSpPr>
          <p:cNvPr id="12" name="TextBox 11">
            <a:extLst>
              <a:ext uri="{FF2B5EF4-FFF2-40B4-BE49-F238E27FC236}">
                <a16:creationId xmlns:a16="http://schemas.microsoft.com/office/drawing/2014/main" id="{B707A053-D7F2-4E81-BEFF-12A398E2D2B7}"/>
              </a:ext>
            </a:extLst>
          </p:cNvPr>
          <p:cNvSpPr txBox="1"/>
          <p:nvPr/>
        </p:nvSpPr>
        <p:spPr>
          <a:xfrm>
            <a:off x="918447" y="310821"/>
            <a:ext cx="3290725" cy="523220"/>
          </a:xfrm>
          <a:prstGeom prst="rect">
            <a:avLst/>
          </a:prstGeom>
          <a:noFill/>
        </p:spPr>
        <p:txBody>
          <a:bodyPr wrap="square" rtlCol="0">
            <a:spAutoFit/>
          </a:bodyPr>
          <a:lstStyle/>
          <a:p>
            <a:pPr algn="ctr"/>
            <a:r>
              <a:rPr lang="en-US" sz="2800" b="1">
                <a:solidFill>
                  <a:srgbClr val="A0284C"/>
                </a:solidFill>
              </a:rPr>
              <a:t>Paving &amp; Inspection</a:t>
            </a:r>
          </a:p>
        </p:txBody>
      </p:sp>
      <p:sp>
        <p:nvSpPr>
          <p:cNvPr id="13" name="TextBox 12">
            <a:extLst>
              <a:ext uri="{FF2B5EF4-FFF2-40B4-BE49-F238E27FC236}">
                <a16:creationId xmlns:a16="http://schemas.microsoft.com/office/drawing/2014/main" id="{409B3489-9159-485E-B958-D630041320EB}"/>
              </a:ext>
            </a:extLst>
          </p:cNvPr>
          <p:cNvSpPr txBox="1"/>
          <p:nvPr/>
        </p:nvSpPr>
        <p:spPr>
          <a:xfrm>
            <a:off x="5408934" y="310821"/>
            <a:ext cx="2385752" cy="523220"/>
          </a:xfrm>
          <a:prstGeom prst="rect">
            <a:avLst/>
          </a:prstGeom>
          <a:noFill/>
        </p:spPr>
        <p:txBody>
          <a:bodyPr wrap="square" rtlCol="0">
            <a:spAutoFit/>
          </a:bodyPr>
          <a:lstStyle/>
          <a:p>
            <a:pPr algn="ctr"/>
            <a:r>
              <a:rPr lang="en-US" sz="2800" b="1">
                <a:solidFill>
                  <a:srgbClr val="A0284C"/>
                </a:solidFill>
              </a:rPr>
              <a:t>Density</a:t>
            </a:r>
          </a:p>
        </p:txBody>
      </p:sp>
      <p:sp>
        <p:nvSpPr>
          <p:cNvPr id="14" name="TextBox 13">
            <a:extLst>
              <a:ext uri="{FF2B5EF4-FFF2-40B4-BE49-F238E27FC236}">
                <a16:creationId xmlns:a16="http://schemas.microsoft.com/office/drawing/2014/main" id="{9E579747-6F6A-4137-A7FE-E08F95678877}"/>
              </a:ext>
            </a:extLst>
          </p:cNvPr>
          <p:cNvSpPr txBox="1"/>
          <p:nvPr/>
        </p:nvSpPr>
        <p:spPr>
          <a:xfrm>
            <a:off x="5544687" y="3509189"/>
            <a:ext cx="2385752" cy="523220"/>
          </a:xfrm>
          <a:prstGeom prst="rect">
            <a:avLst/>
          </a:prstGeom>
          <a:noFill/>
        </p:spPr>
        <p:txBody>
          <a:bodyPr wrap="square" rtlCol="0">
            <a:spAutoFit/>
          </a:bodyPr>
          <a:lstStyle/>
          <a:p>
            <a:pPr algn="ctr"/>
            <a:r>
              <a:rPr lang="en-US" sz="2800" b="1">
                <a:solidFill>
                  <a:srgbClr val="A0284C"/>
                </a:solidFill>
              </a:rPr>
              <a:t>Misc.</a:t>
            </a:r>
          </a:p>
        </p:txBody>
      </p:sp>
    </p:spTree>
    <p:extLst>
      <p:ext uri="{BB962C8B-B14F-4D97-AF65-F5344CB8AC3E}">
        <p14:creationId xmlns:p14="http://schemas.microsoft.com/office/powerpoint/2010/main" val="3382556460"/>
      </p:ext>
    </p:extLst>
  </p:cSld>
  <p:clrMapOvr>
    <a:masterClrMapping/>
  </p:clrMapOvr>
  <p:transition spd="slow">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Subgrade Inspection</a:t>
            </a:r>
          </a:p>
        </p:txBody>
      </p:sp>
      <p:sp>
        <p:nvSpPr>
          <p:cNvPr id="3" name="Content Placeholder 2"/>
          <p:cNvSpPr>
            <a:spLocks noGrp="1"/>
          </p:cNvSpPr>
          <p:nvPr>
            <p:ph idx="1"/>
          </p:nvPr>
        </p:nvSpPr>
        <p:spPr>
          <a:xfrm>
            <a:off x="187744" y="1567537"/>
            <a:ext cx="5282032" cy="4351338"/>
          </a:xfrm>
        </p:spPr>
        <p:txBody>
          <a:bodyPr/>
          <a:lstStyle/>
          <a:p>
            <a:r>
              <a:rPr lang="en-US" sz="3500"/>
              <a:t>Cross slope and longitudinal grade check</a:t>
            </a:r>
          </a:p>
          <a:p>
            <a:r>
              <a:rPr lang="en-US" sz="3500"/>
              <a:t>Check crown and </a:t>
            </a:r>
            <a:r>
              <a:rPr lang="en-US" sz="3500" err="1"/>
              <a:t>superelevation</a:t>
            </a:r>
            <a:endParaRPr lang="en-US" sz="3500"/>
          </a:p>
          <a:p>
            <a:r>
              <a:rPr lang="en-US" sz="3500"/>
              <a:t>Incorrect slope or grade will cause incorrect base thickness</a:t>
            </a:r>
          </a:p>
          <a:p>
            <a:r>
              <a:rPr lang="en-US" sz="3500"/>
              <a:t>Soft and yielding soil</a:t>
            </a:r>
          </a:p>
          <a:p>
            <a:r>
              <a:rPr lang="en-US" sz="3500"/>
              <a:t>Proof roll prior to base placement</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45</a:t>
            </a:fld>
            <a:endParaRPr lang="en-US"/>
          </a:p>
        </p:txBody>
      </p:sp>
      <p:sp>
        <p:nvSpPr>
          <p:cNvPr id="5" name="Rectangle 4">
            <a:extLst>
              <a:ext uri="{FF2B5EF4-FFF2-40B4-BE49-F238E27FC236}">
                <a16:creationId xmlns:a16="http://schemas.microsoft.com/office/drawing/2014/main" id="{0E4A84F0-8183-405D-B727-0804C8B01AAD}"/>
              </a:ext>
            </a:extLst>
          </p:cNvPr>
          <p:cNvSpPr/>
          <p:nvPr/>
        </p:nvSpPr>
        <p:spPr>
          <a:xfrm>
            <a:off x="4907954" y="5485854"/>
            <a:ext cx="4572000" cy="800219"/>
          </a:xfrm>
          <a:prstGeom prst="rect">
            <a:avLst/>
          </a:prstGeom>
        </p:spPr>
        <p:txBody>
          <a:bodyPr>
            <a:spAutoFit/>
          </a:bodyPr>
          <a:lstStyle/>
          <a:p>
            <a:pPr>
              <a:spcBef>
                <a:spcPts val="1200"/>
              </a:spcBef>
            </a:pPr>
            <a:r>
              <a:rPr lang="en-US" dirty="0">
                <a:hlinkClick r:id="rId3" action="ppaction://hlinkfile"/>
              </a:rPr>
              <a:t>Failing Subgrade Proof Roll.MOV</a:t>
            </a:r>
            <a:endParaRPr lang="en-US" dirty="0">
              <a:solidFill>
                <a:srgbClr val="253D92"/>
              </a:solidFill>
            </a:endParaRPr>
          </a:p>
          <a:p>
            <a:pPr>
              <a:spcBef>
                <a:spcPts val="1200"/>
              </a:spcBef>
            </a:pPr>
            <a:r>
              <a:rPr lang="en-US" dirty="0">
                <a:solidFill>
                  <a:srgbClr val="253D92"/>
                </a:solidFill>
                <a:hlinkClick r:id="rId4" action="ppaction://hlinkfile"/>
              </a:rPr>
              <a:t>Passing Subgrade Proof roll.MOV</a:t>
            </a:r>
            <a:endParaRPr lang="en-US" dirty="0">
              <a:solidFill>
                <a:srgbClr val="253D92"/>
              </a:solidFill>
            </a:endParaRPr>
          </a:p>
        </p:txBody>
      </p:sp>
      <p:pic>
        <p:nvPicPr>
          <p:cNvPr id="6" name="Picture 5">
            <a:extLst>
              <a:ext uri="{FF2B5EF4-FFF2-40B4-BE49-F238E27FC236}">
                <a16:creationId xmlns:a16="http://schemas.microsoft.com/office/drawing/2014/main" id="{6BF42AA6-0543-4DD6-89BD-5A662852599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 r="-7"/>
          <a:stretch/>
        </p:blipFill>
        <p:spPr>
          <a:xfrm rot="10800000">
            <a:off x="5264316" y="2301933"/>
            <a:ext cx="3859276" cy="2882546"/>
          </a:xfrm>
          <a:prstGeom prst="rect">
            <a:avLst/>
          </a:prstGeom>
          <a:ln w="25400">
            <a:solidFill>
              <a:srgbClr val="00416A"/>
            </a:solidFill>
          </a:ln>
        </p:spPr>
      </p:pic>
    </p:spTree>
    <p:extLst>
      <p:ext uri="{BB962C8B-B14F-4D97-AF65-F5344CB8AC3E}">
        <p14:creationId xmlns:p14="http://schemas.microsoft.com/office/powerpoint/2010/main" val="3317687404"/>
      </p:ext>
    </p:extLst>
  </p:cSld>
  <p:clrMapOvr>
    <a:masterClrMapping/>
  </p:clrMapOvr>
  <p:transition spd="slow">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Base Inspection</a:t>
            </a:r>
          </a:p>
        </p:txBody>
      </p:sp>
      <p:sp>
        <p:nvSpPr>
          <p:cNvPr id="3" name="Content Placeholder 2"/>
          <p:cNvSpPr>
            <a:spLocks noGrp="1"/>
          </p:cNvSpPr>
          <p:nvPr>
            <p:ph idx="1"/>
          </p:nvPr>
        </p:nvSpPr>
        <p:spPr>
          <a:xfrm>
            <a:off x="187744" y="1567537"/>
            <a:ext cx="7027704" cy="4351338"/>
          </a:xfrm>
        </p:spPr>
        <p:txBody>
          <a:bodyPr/>
          <a:lstStyle/>
          <a:p>
            <a:r>
              <a:rPr lang="en-US" sz="3500"/>
              <a:t>Check for crown and transverse slope</a:t>
            </a:r>
          </a:p>
          <a:p>
            <a:r>
              <a:rPr lang="en-US" sz="3500"/>
              <a:t>Longitudinal slope or smooth profile</a:t>
            </a:r>
          </a:p>
          <a:p>
            <a:r>
              <a:rPr lang="en-US" sz="3500"/>
              <a:t>Check red tops</a:t>
            </a:r>
          </a:p>
          <a:p>
            <a:r>
              <a:rPr lang="en-US" sz="3500"/>
              <a:t>Incorrect slope or grade 			 will cause incorrect 		       pavement thickness</a:t>
            </a:r>
          </a:p>
          <a:p>
            <a:r>
              <a:rPr lang="en-US" sz="3500"/>
              <a:t>Sufficient watering for 	    compaction</a:t>
            </a:r>
          </a:p>
          <a:p>
            <a:r>
              <a:rPr lang="en-US" sz="3500"/>
              <a:t>Proof roll prior to asphalt paving</a:t>
            </a:r>
          </a:p>
          <a:p>
            <a:r>
              <a:rPr lang="en-US" sz="3500"/>
              <a:t>Drive the base</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46</a:t>
            </a:fld>
            <a:endParaRPr lang="en-US"/>
          </a:p>
        </p:txBody>
      </p:sp>
      <p:pic>
        <p:nvPicPr>
          <p:cNvPr id="7" name="Content Placeholder 10">
            <a:extLst>
              <a:ext uri="{FF2B5EF4-FFF2-40B4-BE49-F238E27FC236}">
                <a16:creationId xmlns:a16="http://schemas.microsoft.com/office/drawing/2014/main" id="{452424B7-2D1A-491F-A036-F669CF39CE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747778" y="2611838"/>
            <a:ext cx="4338033" cy="2878412"/>
          </a:xfrm>
          <a:prstGeom prst="rect">
            <a:avLst/>
          </a:prstGeom>
          <a:gradFill>
            <a:gsLst>
              <a:gs pos="0">
                <a:srgbClr val="FFFFFF"/>
              </a:gs>
              <a:gs pos="64999">
                <a:srgbClr val="FFFFFF">
                  <a:lumMod val="95000"/>
                </a:srgbClr>
              </a:gs>
              <a:gs pos="100000">
                <a:srgbClr val="FFFFFF">
                  <a:lumMod val="85000"/>
                </a:srgbClr>
              </a:gs>
            </a:gsLst>
            <a:lin ang="16800000" scaled="0"/>
          </a:gradFill>
          <a:ln w="25400">
            <a:solidFill>
              <a:srgbClr val="00416A"/>
            </a:solidFill>
            <a:prstDash val="solid"/>
            <a:miter lim="800000"/>
            <a:headEnd/>
            <a:tailEnd/>
          </a:ln>
        </p:spPr>
      </p:pic>
    </p:spTree>
    <p:extLst>
      <p:ext uri="{BB962C8B-B14F-4D97-AF65-F5344CB8AC3E}">
        <p14:creationId xmlns:p14="http://schemas.microsoft.com/office/powerpoint/2010/main" val="1502154697"/>
      </p:ext>
    </p:extLst>
  </p:cSld>
  <p:clrMapOvr>
    <a:masterClrMapping/>
  </p:clrMapOvr>
  <p:transition spd="slow">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solidFill>
                  <a:srgbClr val="A0284C"/>
                </a:solidFill>
              </a:rPr>
              <a:t>Speed Bump?</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47</a:t>
            </a:fld>
            <a:endParaRPr lang="en-US"/>
          </a:p>
        </p:txBody>
      </p:sp>
      <p:pic>
        <p:nvPicPr>
          <p:cNvPr id="7" name="Picture 2" descr="http://www.roadex.org/uploads/images/elearning/permanent/5/511_4.jpg">
            <a:extLst>
              <a:ext uri="{FF2B5EF4-FFF2-40B4-BE49-F238E27FC236}">
                <a16:creationId xmlns:a16="http://schemas.microsoft.com/office/drawing/2014/main" id="{04066281-2A5C-4441-8E75-8A1A78E2839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21637"/>
          <a:stretch/>
        </p:blipFill>
        <p:spPr bwMode="auto">
          <a:xfrm>
            <a:off x="880365" y="1769958"/>
            <a:ext cx="7437246" cy="4764396"/>
          </a:xfrm>
          <a:prstGeom prst="rect">
            <a:avLst/>
          </a:prstGeom>
          <a:noFill/>
        </p:spPr>
      </p:pic>
    </p:spTree>
    <p:extLst>
      <p:ext uri="{BB962C8B-B14F-4D97-AF65-F5344CB8AC3E}">
        <p14:creationId xmlns:p14="http://schemas.microsoft.com/office/powerpoint/2010/main" val="2443367269"/>
      </p:ext>
    </p:extLst>
  </p:cSld>
  <p:clrMapOvr>
    <a:masterClrMapping/>
  </p:clrMapOvr>
  <p:transition spd="slow">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Importance of Shaping Example</a:t>
            </a:r>
          </a:p>
        </p:txBody>
      </p:sp>
      <p:sp>
        <p:nvSpPr>
          <p:cNvPr id="3" name="Content Placeholder 2"/>
          <p:cNvSpPr>
            <a:spLocks noGrp="1"/>
          </p:cNvSpPr>
          <p:nvPr>
            <p:ph idx="1"/>
          </p:nvPr>
        </p:nvSpPr>
        <p:spPr>
          <a:xfrm>
            <a:off x="416509" y="1637608"/>
            <a:ext cx="8310982" cy="4351338"/>
          </a:xfrm>
        </p:spPr>
        <p:txBody>
          <a:bodyPr/>
          <a:lstStyle/>
          <a:p>
            <a:pPr marL="0" indent="0">
              <a:buNone/>
            </a:pPr>
            <a:r>
              <a:rPr lang="en-US" sz="3500"/>
              <a:t>EX: Typical slope = 2%  Paving width = 15 feet   Depth = 4 inches</a:t>
            </a:r>
          </a:p>
          <a:p>
            <a:pPr lvl="1"/>
            <a:r>
              <a:rPr lang="en-US" sz="3100"/>
              <a:t>Base incorrectly shaped @ 1.5% (not 2%)</a:t>
            </a:r>
          </a:p>
          <a:p>
            <a:pPr lvl="1"/>
            <a:r>
              <a:rPr lang="en-US" sz="3100"/>
              <a:t>Slope difference of 0.5% x 15 feet = 0.9 inches difference</a:t>
            </a:r>
          </a:p>
          <a:p>
            <a:pPr lvl="1"/>
            <a:r>
              <a:rPr lang="en-US" sz="3100"/>
              <a:t>Thickness now varies from 3.1 to 4.0 inches or 4.0 to 4.9 inches</a:t>
            </a:r>
          </a:p>
          <a:p>
            <a:pPr lvl="1"/>
            <a:r>
              <a:rPr lang="en-US" sz="3100"/>
              <a:t>Thin areas may see load related distresses during pavement life</a:t>
            </a:r>
            <a:endParaRPr lang="en-US" sz="3500"/>
          </a:p>
          <a:p>
            <a:pPr lvl="1"/>
            <a:r>
              <a:rPr lang="en-US" sz="3100"/>
              <a:t>Typically, areas are paved thicker and quantities overrun</a:t>
            </a:r>
          </a:p>
          <a:p>
            <a:endParaRPr lang="en-US" sz="3500"/>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48</a:t>
            </a:fld>
            <a:endParaRPr lang="en-US"/>
          </a:p>
        </p:txBody>
      </p:sp>
    </p:spTree>
    <p:extLst>
      <p:ext uri="{BB962C8B-B14F-4D97-AF65-F5344CB8AC3E}">
        <p14:creationId xmlns:p14="http://schemas.microsoft.com/office/powerpoint/2010/main" val="3738165984"/>
      </p:ext>
    </p:extLst>
  </p:cSld>
  <p:clrMapOvr>
    <a:masterClrMapping/>
  </p:clrMapOvr>
  <p:transition spd="slow">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Milling Inspection</a:t>
            </a:r>
          </a:p>
        </p:txBody>
      </p:sp>
      <p:sp>
        <p:nvSpPr>
          <p:cNvPr id="3" name="Content Placeholder 2"/>
          <p:cNvSpPr>
            <a:spLocks noGrp="1"/>
          </p:cNvSpPr>
          <p:nvPr>
            <p:ph idx="1"/>
          </p:nvPr>
        </p:nvSpPr>
        <p:spPr>
          <a:xfrm>
            <a:off x="462395" y="1861734"/>
            <a:ext cx="5215197" cy="4351338"/>
          </a:xfrm>
        </p:spPr>
        <p:txBody>
          <a:bodyPr/>
          <a:lstStyle/>
          <a:p>
            <a:r>
              <a:rPr lang="en-US" sz="3500"/>
              <a:t>Cross slope</a:t>
            </a:r>
          </a:p>
          <a:p>
            <a:r>
              <a:rPr lang="en-US" sz="3500"/>
              <a:t>Depth of milling</a:t>
            </a:r>
          </a:p>
          <a:p>
            <a:r>
              <a:rPr lang="en-US" sz="3500"/>
              <a:t>Remove scaling pieces</a:t>
            </a:r>
            <a:endParaRPr lang="en-US"/>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49</a:t>
            </a:fld>
            <a:endParaRPr lang="en-US"/>
          </a:p>
        </p:txBody>
      </p:sp>
      <p:sp>
        <p:nvSpPr>
          <p:cNvPr id="5" name="Content Placeholder 2">
            <a:extLst>
              <a:ext uri="{FF2B5EF4-FFF2-40B4-BE49-F238E27FC236}">
                <a16:creationId xmlns:a16="http://schemas.microsoft.com/office/drawing/2014/main" id="{741355AA-5C7D-4073-9DF5-199722CEFBD8}"/>
              </a:ext>
            </a:extLst>
          </p:cNvPr>
          <p:cNvSpPr txBox="1">
            <a:spLocks/>
          </p:cNvSpPr>
          <p:nvPr/>
        </p:nvSpPr>
        <p:spPr>
          <a:xfrm>
            <a:off x="4497185" y="1861734"/>
            <a:ext cx="5356167" cy="4351338"/>
          </a:xfrm>
          <a:prstGeom prst="rect">
            <a:avLst/>
          </a:prstGeom>
        </p:spPr>
        <p:txBody>
          <a:bodyPr/>
          <a:lstStyle>
            <a:lvl1pPr marL="228600" indent="-228600" algn="l" defTabSz="914400" rtl="0" eaLnBrk="1" latinLnBrk="0" hangingPunct="1">
              <a:lnSpc>
                <a:spcPct val="90000"/>
              </a:lnSpc>
              <a:spcBef>
                <a:spcPts val="0"/>
              </a:spcBef>
              <a:buFont typeface="Arial" panose="020B0604020202020204" pitchFamily="34" charset="0"/>
              <a:buChar char="•"/>
              <a:defRPr sz="2800" kern="1200" baseline="0">
                <a:solidFill>
                  <a:srgbClr val="00416A"/>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baseline="0">
                <a:solidFill>
                  <a:srgbClr val="A0284C"/>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rgbClr val="00416A"/>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baseline="0">
                <a:solidFill>
                  <a:srgbClr val="A0284C"/>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500"/>
              <a:t>Crown or slope correction</a:t>
            </a:r>
          </a:p>
          <a:p>
            <a:r>
              <a:rPr lang="en-US" sz="3500"/>
              <a:t>Sweep</a:t>
            </a:r>
          </a:p>
        </p:txBody>
      </p:sp>
      <p:pic>
        <p:nvPicPr>
          <p:cNvPr id="6" name="Content Placeholder 7">
            <a:extLst>
              <a:ext uri="{FF2B5EF4-FFF2-40B4-BE49-F238E27FC236}">
                <a16:creationId xmlns:a16="http://schemas.microsoft.com/office/drawing/2014/main" id="{5B450C03-A461-49BF-92BA-83054FE99B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bwMode="auto">
          <a:xfrm rot="10800000">
            <a:off x="517752" y="3428999"/>
            <a:ext cx="8108496" cy="2961804"/>
          </a:xfrm>
          <a:prstGeom prst="rect">
            <a:avLst/>
          </a:prstGeom>
          <a:noFill/>
          <a:ln w="25400">
            <a:solidFill>
              <a:srgbClr val="00416A"/>
            </a:solidFill>
            <a:prstDash val="solid"/>
            <a:miter lim="800000"/>
            <a:headEnd/>
            <a:tailEnd/>
          </a:ln>
        </p:spPr>
      </p:pic>
    </p:spTree>
    <p:extLst>
      <p:ext uri="{BB962C8B-B14F-4D97-AF65-F5344CB8AC3E}">
        <p14:creationId xmlns:p14="http://schemas.microsoft.com/office/powerpoint/2010/main" val="3116513627"/>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58272"/>
            <a:ext cx="9144000" cy="1270528"/>
          </a:xfrm>
        </p:spPr>
        <p:txBody>
          <a:bodyPr/>
          <a:lstStyle/>
          <a:p>
            <a:r>
              <a:rPr lang="en-US"/>
              <a:t>Introduction</a:t>
            </a:r>
          </a:p>
        </p:txBody>
      </p:sp>
      <p:sp>
        <p:nvSpPr>
          <p:cNvPr id="4" name="Content Placeholder 3"/>
          <p:cNvSpPr>
            <a:spLocks noGrp="1"/>
          </p:cNvSpPr>
          <p:nvPr>
            <p:ph idx="13"/>
          </p:nvPr>
        </p:nvSpPr>
        <p:spPr>
          <a:xfrm>
            <a:off x="623888" y="2743200"/>
            <a:ext cx="3986784" cy="3825453"/>
          </a:xfrm>
        </p:spPr>
        <p:txBody>
          <a:bodyPr/>
          <a:lstStyle/>
          <a:p>
            <a:r>
              <a:rPr lang="en-US" sz="3500"/>
              <a:t>Attendees</a:t>
            </a:r>
          </a:p>
          <a:p>
            <a:pPr lvl="1"/>
            <a:r>
              <a:rPr lang="en-US" sz="3100"/>
              <a:t>Name</a:t>
            </a:r>
          </a:p>
          <a:p>
            <a:pPr lvl="1"/>
            <a:r>
              <a:rPr lang="en-US" sz="3100"/>
              <a:t>Employer</a:t>
            </a:r>
          </a:p>
          <a:p>
            <a:pPr lvl="1"/>
            <a:r>
              <a:rPr lang="en-US" sz="3100"/>
              <a:t>2019 construction project</a:t>
            </a:r>
          </a:p>
          <a:p>
            <a:pPr lvl="1"/>
            <a:r>
              <a:rPr lang="en-US" sz="3100"/>
              <a:t>HMA experience (none, a little, a lot)</a:t>
            </a:r>
          </a:p>
        </p:txBody>
      </p:sp>
      <p:sp>
        <p:nvSpPr>
          <p:cNvPr id="6" name="Slide Number Placeholder 5">
            <a:extLst>
              <a:ext uri="{FF2B5EF4-FFF2-40B4-BE49-F238E27FC236}">
                <a16:creationId xmlns:a16="http://schemas.microsoft.com/office/drawing/2014/main" id="{DAA1F9B8-294B-4C20-902B-7F16D40229F1}"/>
              </a:ext>
            </a:extLst>
          </p:cNvPr>
          <p:cNvSpPr>
            <a:spLocks noGrp="1"/>
          </p:cNvSpPr>
          <p:nvPr>
            <p:ph type="sldNum" sz="quarter" idx="15"/>
          </p:nvPr>
        </p:nvSpPr>
        <p:spPr/>
        <p:txBody>
          <a:bodyPr/>
          <a:lstStyle/>
          <a:p>
            <a:fld id="{F9C967B8-68F1-49D5-A9F8-375F2491F3E5}" type="slidenum">
              <a:rPr lang="en-US" smtClean="0"/>
              <a:pPr/>
              <a:t>5</a:t>
            </a:fld>
            <a:endParaRPr lang="en-US"/>
          </a:p>
        </p:txBody>
      </p:sp>
      <p:pic>
        <p:nvPicPr>
          <p:cNvPr id="7" name="Picture 6" descr="A close up of text on a black background&#10;&#10;Description generated with high confidence">
            <a:extLst>
              <a:ext uri="{FF2B5EF4-FFF2-40B4-BE49-F238E27FC236}">
                <a16:creationId xmlns:a16="http://schemas.microsoft.com/office/drawing/2014/main" id="{7101694D-625C-49DC-B64B-18F2C43C93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4226" y="1828800"/>
            <a:ext cx="2723112" cy="4506750"/>
          </a:xfrm>
          <a:prstGeom prst="rect">
            <a:avLst/>
          </a:prstGeom>
        </p:spPr>
      </p:pic>
    </p:spTree>
    <p:extLst>
      <p:ext uri="{BB962C8B-B14F-4D97-AF65-F5344CB8AC3E}">
        <p14:creationId xmlns:p14="http://schemas.microsoft.com/office/powerpoint/2010/main" val="1622182651"/>
      </p:ext>
    </p:extLst>
  </p:cSld>
  <p:clrMapOvr>
    <a:masterClrMapping/>
  </p:clrMapOvr>
  <p:transition spd="slow">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Overlay of Deteriorated Concrete</a:t>
            </a:r>
          </a:p>
        </p:txBody>
      </p:sp>
      <p:sp>
        <p:nvSpPr>
          <p:cNvPr id="3" name="Content Placeholder 2"/>
          <p:cNvSpPr>
            <a:spLocks noGrp="1"/>
          </p:cNvSpPr>
          <p:nvPr>
            <p:ph idx="1"/>
          </p:nvPr>
        </p:nvSpPr>
        <p:spPr/>
        <p:txBody>
          <a:bodyPr/>
          <a:lstStyle/>
          <a:p>
            <a:r>
              <a:rPr lang="en-US" sz="3500"/>
              <a:t>Concrete dust absorbs water</a:t>
            </a:r>
          </a:p>
          <a:p>
            <a:endParaRPr lang="en-US" sz="3500"/>
          </a:p>
          <a:p>
            <a:r>
              <a:rPr lang="en-US" sz="3500"/>
              <a:t>Causes heaving/tenting when frozen</a:t>
            </a:r>
          </a:p>
          <a:p>
            <a:endParaRPr lang="en-US" sz="3500"/>
          </a:p>
          <a:p>
            <a:r>
              <a:rPr lang="en-US" sz="3500"/>
              <a:t>Expands 10% when frozen</a:t>
            </a:r>
          </a:p>
          <a:p>
            <a:endParaRPr lang="en-US" sz="3500"/>
          </a:p>
          <a:p>
            <a:r>
              <a:rPr lang="en-US" sz="3500"/>
              <a:t>Remove rotten concrete before overlay</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50</a:t>
            </a:fld>
            <a:endParaRPr lang="en-US"/>
          </a:p>
        </p:txBody>
      </p:sp>
    </p:spTree>
    <p:extLst>
      <p:ext uri="{BB962C8B-B14F-4D97-AF65-F5344CB8AC3E}">
        <p14:creationId xmlns:p14="http://schemas.microsoft.com/office/powerpoint/2010/main" val="3494881244"/>
      </p:ext>
    </p:extLst>
  </p:cSld>
  <p:clrMapOvr>
    <a:masterClrMapping/>
  </p:clrMapOvr>
  <p:transition spd="slow">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51</a:t>
            </a:fld>
            <a:endParaRPr lang="en-US"/>
          </a:p>
        </p:txBody>
      </p:sp>
      <p:pic>
        <p:nvPicPr>
          <p:cNvPr id="9" name="Picture 8">
            <a:extLst>
              <a:ext uri="{FF2B5EF4-FFF2-40B4-BE49-F238E27FC236}">
                <a16:creationId xmlns:a16="http://schemas.microsoft.com/office/drawing/2014/main" id="{7EBD30FF-3C42-4291-955A-79C298A370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3025" y="320039"/>
            <a:ext cx="4148975" cy="3111731"/>
          </a:xfrm>
          <a:prstGeom prst="rect">
            <a:avLst/>
          </a:prstGeom>
        </p:spPr>
      </p:pic>
      <p:pic>
        <p:nvPicPr>
          <p:cNvPr id="10" name="Picture 9">
            <a:extLst>
              <a:ext uri="{FF2B5EF4-FFF2-40B4-BE49-F238E27FC236}">
                <a16:creationId xmlns:a16="http://schemas.microsoft.com/office/drawing/2014/main" id="{672CCF4B-2510-4295-89A4-C4DE70D5E8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14025" y="324755"/>
            <a:ext cx="4148975" cy="3111732"/>
          </a:xfrm>
          <a:prstGeom prst="rect">
            <a:avLst/>
          </a:prstGeom>
        </p:spPr>
      </p:pic>
      <p:pic>
        <p:nvPicPr>
          <p:cNvPr id="11" name="Picture 10">
            <a:extLst>
              <a:ext uri="{FF2B5EF4-FFF2-40B4-BE49-F238E27FC236}">
                <a16:creationId xmlns:a16="http://schemas.microsoft.com/office/drawing/2014/main" id="{E79E6E6C-06AD-414E-922C-CF310720063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025" y="3139439"/>
            <a:ext cx="4148975" cy="3111731"/>
          </a:xfrm>
          <a:prstGeom prst="rect">
            <a:avLst/>
          </a:prstGeom>
        </p:spPr>
      </p:pic>
      <p:pic>
        <p:nvPicPr>
          <p:cNvPr id="12" name="Picture 11">
            <a:extLst>
              <a:ext uri="{FF2B5EF4-FFF2-40B4-BE49-F238E27FC236}">
                <a16:creationId xmlns:a16="http://schemas.microsoft.com/office/drawing/2014/main" id="{7E06BE2D-029F-45EE-A9BE-E07CBA2C11A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22325" y="3139440"/>
            <a:ext cx="4148975" cy="3111732"/>
          </a:xfrm>
          <a:prstGeom prst="rect">
            <a:avLst/>
          </a:prstGeom>
        </p:spPr>
      </p:pic>
      <p:sp>
        <p:nvSpPr>
          <p:cNvPr id="13" name="Rectangle 12">
            <a:extLst>
              <a:ext uri="{FF2B5EF4-FFF2-40B4-BE49-F238E27FC236}">
                <a16:creationId xmlns:a16="http://schemas.microsoft.com/office/drawing/2014/main" id="{5D4AEC3E-BFAF-458C-9793-4B50CCCF1BF0}"/>
              </a:ext>
            </a:extLst>
          </p:cNvPr>
          <p:cNvSpPr/>
          <p:nvPr/>
        </p:nvSpPr>
        <p:spPr>
          <a:xfrm>
            <a:off x="477163" y="298580"/>
            <a:ext cx="4188906" cy="954107"/>
          </a:xfrm>
          <a:prstGeom prst="rect">
            <a:avLst/>
          </a:prstGeom>
          <a:noFill/>
        </p:spPr>
        <p:txBody>
          <a:bodyPr wrap="square" lIns="91440" tIns="45720" rIns="91440" bIns="45720">
            <a:spAutoFit/>
          </a:bodyPr>
          <a:lstStyle/>
          <a:p>
            <a:pPr algn="ctr"/>
            <a:r>
              <a:rPr lang="en-US" sz="2800" b="1">
                <a:ln w="10160">
                  <a:solidFill>
                    <a:schemeClr val="accent5"/>
                  </a:solidFill>
                  <a:prstDash val="solid"/>
                </a:ln>
                <a:solidFill>
                  <a:srgbClr val="FFFFFF"/>
                </a:solidFill>
                <a:effectLst>
                  <a:outerShdw blurRad="38100" dist="22860" dir="5400000" algn="tl" rotWithShape="0">
                    <a:srgbClr val="000000">
                      <a:alpha val="30000"/>
                    </a:srgbClr>
                  </a:outerShdw>
                </a:effectLst>
              </a:rPr>
              <a:t>Existing deteriorated material</a:t>
            </a:r>
            <a:endParaRPr lang="en-US" sz="2800" b="1" cap="none" spc="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4" name="Rectangle 13">
            <a:extLst>
              <a:ext uri="{FF2B5EF4-FFF2-40B4-BE49-F238E27FC236}">
                <a16:creationId xmlns:a16="http://schemas.microsoft.com/office/drawing/2014/main" id="{98D421FF-3334-44F0-8A0F-B8C55F11D09C}"/>
              </a:ext>
            </a:extLst>
          </p:cNvPr>
          <p:cNvSpPr/>
          <p:nvPr/>
        </p:nvSpPr>
        <p:spPr>
          <a:xfrm>
            <a:off x="4655463" y="1920240"/>
            <a:ext cx="3990900" cy="954107"/>
          </a:xfrm>
          <a:prstGeom prst="rect">
            <a:avLst/>
          </a:prstGeom>
          <a:noFill/>
        </p:spPr>
        <p:txBody>
          <a:bodyPr wrap="square" lIns="91440" tIns="45720" rIns="91440" bIns="45720">
            <a:spAutoFit/>
          </a:bodyPr>
          <a:lstStyle/>
          <a:p>
            <a:pPr algn="ctr"/>
            <a:r>
              <a:rPr lang="en-US" sz="2800" b="1">
                <a:ln w="10160">
                  <a:solidFill>
                    <a:schemeClr val="accent5"/>
                  </a:solidFill>
                  <a:prstDash val="solid"/>
                </a:ln>
                <a:solidFill>
                  <a:srgbClr val="FFFFFF"/>
                </a:solidFill>
                <a:effectLst>
                  <a:outerShdw blurRad="38100" dist="22860" dir="5400000" algn="tl" rotWithShape="0">
                    <a:srgbClr val="000000">
                      <a:alpha val="30000"/>
                    </a:srgbClr>
                  </a:outerShdw>
                </a:effectLst>
              </a:rPr>
              <a:t>Mill/Remove patching material</a:t>
            </a:r>
            <a:endParaRPr lang="en-US" sz="2800" b="1" cap="none" spc="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5" name="Rectangle 14">
            <a:extLst>
              <a:ext uri="{FF2B5EF4-FFF2-40B4-BE49-F238E27FC236}">
                <a16:creationId xmlns:a16="http://schemas.microsoft.com/office/drawing/2014/main" id="{6F9566E0-301F-435E-8C7F-3C7E4DF34F4B}"/>
              </a:ext>
            </a:extLst>
          </p:cNvPr>
          <p:cNvSpPr/>
          <p:nvPr/>
        </p:nvSpPr>
        <p:spPr>
          <a:xfrm>
            <a:off x="390661" y="4739640"/>
            <a:ext cx="3990900" cy="523220"/>
          </a:xfrm>
          <a:prstGeom prst="rect">
            <a:avLst/>
          </a:prstGeom>
          <a:noFill/>
        </p:spPr>
        <p:txBody>
          <a:bodyPr wrap="square" lIns="91440" tIns="45720" rIns="91440" bIns="45720">
            <a:spAutoFit/>
          </a:bodyPr>
          <a:lstStyle/>
          <a:p>
            <a:pPr algn="ctr"/>
            <a:r>
              <a:rPr lang="en-US" sz="2800" b="1" cap="none" spc="0">
                <a:ln w="10160">
                  <a:solidFill>
                    <a:schemeClr val="accent5"/>
                  </a:solidFill>
                  <a:prstDash val="solid"/>
                </a:ln>
                <a:solidFill>
                  <a:srgbClr val="FFFFFF"/>
                </a:solidFill>
                <a:effectLst>
                  <a:outerShdw blurRad="38100" dist="22860" dir="5400000" algn="tl" rotWithShape="0">
                    <a:srgbClr val="000000">
                      <a:alpha val="30000"/>
                    </a:srgbClr>
                  </a:outerShdw>
                </a:effectLst>
              </a:rPr>
              <a:t>Patch with new HMA</a:t>
            </a:r>
          </a:p>
        </p:txBody>
      </p:sp>
      <p:sp>
        <p:nvSpPr>
          <p:cNvPr id="16" name="Rectangle 15">
            <a:extLst>
              <a:ext uri="{FF2B5EF4-FFF2-40B4-BE49-F238E27FC236}">
                <a16:creationId xmlns:a16="http://schemas.microsoft.com/office/drawing/2014/main" id="{56C4DC91-6A0C-4317-829C-F4168A56FEDC}"/>
              </a:ext>
            </a:extLst>
          </p:cNvPr>
          <p:cNvSpPr/>
          <p:nvPr/>
        </p:nvSpPr>
        <p:spPr>
          <a:xfrm>
            <a:off x="4696901" y="3682056"/>
            <a:ext cx="3990900" cy="523220"/>
          </a:xfrm>
          <a:prstGeom prst="rect">
            <a:avLst/>
          </a:prstGeom>
          <a:noFill/>
        </p:spPr>
        <p:txBody>
          <a:bodyPr wrap="square" lIns="91440" tIns="45720" rIns="91440" bIns="45720">
            <a:spAutoFit/>
          </a:bodyPr>
          <a:lstStyle/>
          <a:p>
            <a:pPr algn="ctr"/>
            <a:r>
              <a:rPr lang="en-US" sz="2800" b="1">
                <a:ln w="10160">
                  <a:solidFill>
                    <a:schemeClr val="accent5"/>
                  </a:solidFill>
                  <a:prstDash val="solid"/>
                </a:ln>
                <a:solidFill>
                  <a:srgbClr val="FFFFFF"/>
                </a:solidFill>
                <a:effectLst>
                  <a:outerShdw blurRad="38100" dist="22860" dir="5400000" algn="tl" rotWithShape="0">
                    <a:srgbClr val="000000">
                      <a:alpha val="30000"/>
                    </a:srgbClr>
                  </a:outerShdw>
                </a:effectLst>
              </a:rPr>
              <a:t>Compact patched areas</a:t>
            </a:r>
            <a:endParaRPr lang="en-US" sz="2800" b="1" cap="none" spc="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4049928534"/>
      </p:ext>
    </p:extLst>
  </p:cSld>
  <p:clrMapOvr>
    <a:masterClrMapping/>
  </p:clrMapOvr>
  <p:transition spd="slow">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Asphalt Joints</a:t>
            </a:r>
          </a:p>
        </p:txBody>
      </p:sp>
      <p:sp>
        <p:nvSpPr>
          <p:cNvPr id="3" name="Content Placeholder 2"/>
          <p:cNvSpPr>
            <a:spLocks noGrp="1"/>
          </p:cNvSpPr>
          <p:nvPr>
            <p:ph idx="1"/>
          </p:nvPr>
        </p:nvSpPr>
        <p:spPr>
          <a:xfrm>
            <a:off x="628650" y="1861734"/>
            <a:ext cx="7886700" cy="4351338"/>
          </a:xfrm>
        </p:spPr>
        <p:txBody>
          <a:bodyPr/>
          <a:lstStyle/>
          <a:p>
            <a:r>
              <a:rPr lang="en-US" sz="3500"/>
              <a:t>Hot Joints</a:t>
            </a:r>
          </a:p>
          <a:p>
            <a:pPr lvl="1"/>
            <a:r>
              <a:rPr lang="en-US" sz="3100"/>
              <a:t>Tandem paving</a:t>
            </a:r>
          </a:p>
          <a:p>
            <a:r>
              <a:rPr lang="en-US" sz="3500"/>
              <a:t>Cold Joints</a:t>
            </a:r>
          </a:p>
          <a:p>
            <a:pPr lvl="1"/>
            <a:r>
              <a:rPr lang="en-US" sz="3100"/>
              <a:t>Notched wedge longitudinal joint (Michigan Joint)</a:t>
            </a:r>
          </a:p>
          <a:p>
            <a:pPr lvl="1"/>
            <a:r>
              <a:rPr lang="en-US" sz="3100"/>
              <a:t>Longitudinal butt joint</a:t>
            </a:r>
          </a:p>
          <a:p>
            <a:pPr lvl="1"/>
            <a:r>
              <a:rPr lang="en-US" sz="3100"/>
              <a:t>Transverse butt joint</a:t>
            </a:r>
          </a:p>
          <a:p>
            <a:pPr lvl="1"/>
            <a:r>
              <a:rPr lang="en-US" sz="3100"/>
              <a:t>Transverse construction joint</a:t>
            </a:r>
          </a:p>
          <a:p>
            <a:r>
              <a:rPr lang="en-US" sz="3500"/>
              <a:t>Longitudinal Joint Density SPV</a:t>
            </a:r>
          </a:p>
          <a:p>
            <a:endParaRPr lang="en-US" sz="3500"/>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52</a:t>
            </a:fld>
            <a:endParaRPr lang="en-US"/>
          </a:p>
        </p:txBody>
      </p:sp>
    </p:spTree>
    <p:extLst>
      <p:ext uri="{BB962C8B-B14F-4D97-AF65-F5344CB8AC3E}">
        <p14:creationId xmlns:p14="http://schemas.microsoft.com/office/powerpoint/2010/main" val="610460135"/>
      </p:ext>
    </p:extLst>
  </p:cSld>
  <p:clrMapOvr>
    <a:masterClrMapping/>
  </p:clrMapOvr>
  <p:transition spd="slow">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1137"/>
            <a:ext cx="9144000" cy="1325563"/>
          </a:xfrm>
        </p:spPr>
        <p:txBody>
          <a:bodyPr/>
          <a:lstStyle/>
          <a:p>
            <a:r>
              <a:rPr lang="en-US"/>
              <a:t>Tandem Paving</a:t>
            </a:r>
          </a:p>
        </p:txBody>
      </p:sp>
      <p:sp>
        <p:nvSpPr>
          <p:cNvPr id="3" name="Content Placeholder 2"/>
          <p:cNvSpPr>
            <a:spLocks noGrp="1"/>
          </p:cNvSpPr>
          <p:nvPr>
            <p:ph idx="1"/>
          </p:nvPr>
        </p:nvSpPr>
        <p:spPr>
          <a:xfrm>
            <a:off x="777239" y="1130530"/>
            <a:ext cx="7886700" cy="4351338"/>
          </a:xfrm>
        </p:spPr>
        <p:txBody>
          <a:bodyPr/>
          <a:lstStyle/>
          <a:p>
            <a:r>
              <a:rPr lang="en-US" sz="3500"/>
              <a:t>Allows you to eliminate a joint</a:t>
            </a:r>
          </a:p>
          <a:p>
            <a:r>
              <a:rPr lang="en-US" sz="3500"/>
              <a:t>Joint is the weakest part of the pavement</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53</a:t>
            </a:fld>
            <a:endParaRPr lang="en-US"/>
          </a:p>
        </p:txBody>
      </p:sp>
      <p:pic>
        <p:nvPicPr>
          <p:cNvPr id="6" name="Content Placeholder 6">
            <a:extLst>
              <a:ext uri="{FF2B5EF4-FFF2-40B4-BE49-F238E27FC236}">
                <a16:creationId xmlns:a16="http://schemas.microsoft.com/office/drawing/2014/main" id="{44C6F121-0605-4D43-AD0C-389663B12D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rot="10800000">
            <a:off x="576695" y="2274236"/>
            <a:ext cx="7990610" cy="4494192"/>
          </a:xfrm>
          <a:prstGeom prst="rect">
            <a:avLst/>
          </a:prstGeom>
          <a:noFill/>
          <a:ln w="25400">
            <a:solidFill>
              <a:srgbClr val="00416A"/>
            </a:solidFill>
            <a:prstDash val="solid"/>
            <a:miter lim="800000"/>
            <a:headEnd/>
            <a:tailEnd/>
          </a:ln>
        </p:spPr>
      </p:pic>
    </p:spTree>
    <p:extLst>
      <p:ext uri="{BB962C8B-B14F-4D97-AF65-F5344CB8AC3E}">
        <p14:creationId xmlns:p14="http://schemas.microsoft.com/office/powerpoint/2010/main" val="1845514893"/>
      </p:ext>
    </p:extLst>
  </p:cSld>
  <p:clrMapOvr>
    <a:masterClrMapping/>
  </p:clrMapOvr>
  <p:transition spd="slow">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Longitudinal Cold Joints</a:t>
            </a:r>
          </a:p>
        </p:txBody>
      </p:sp>
      <p:sp>
        <p:nvSpPr>
          <p:cNvPr id="3" name="Content Placeholder 2"/>
          <p:cNvSpPr>
            <a:spLocks noGrp="1"/>
          </p:cNvSpPr>
          <p:nvPr>
            <p:ph idx="1"/>
          </p:nvPr>
        </p:nvSpPr>
        <p:spPr>
          <a:xfrm>
            <a:off x="0" y="1770611"/>
            <a:ext cx="5220393" cy="4351338"/>
          </a:xfrm>
        </p:spPr>
        <p:txBody>
          <a:bodyPr/>
          <a:lstStyle/>
          <a:p>
            <a:r>
              <a:rPr lang="en-US" sz="3500"/>
              <a:t>Longitudinal Joint Types</a:t>
            </a:r>
          </a:p>
          <a:p>
            <a:endParaRPr lang="en-US" sz="3500"/>
          </a:p>
          <a:p>
            <a:pPr lvl="1"/>
            <a:r>
              <a:rPr lang="en-US" sz="3100"/>
              <a:t>Longitudinal Butt Joint</a:t>
            </a:r>
          </a:p>
          <a:p>
            <a:pPr lvl="1"/>
            <a:endParaRPr lang="en-US" sz="3100"/>
          </a:p>
          <a:p>
            <a:pPr lvl="1"/>
            <a:r>
              <a:rPr lang="en-US" sz="3100"/>
              <a:t>Notched Wedge (Michigan) Joint</a:t>
            </a:r>
          </a:p>
          <a:p>
            <a:pPr lvl="1"/>
            <a:endParaRPr lang="en-US" sz="3100"/>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54</a:t>
            </a:fld>
            <a:endParaRPr lang="en-US"/>
          </a:p>
        </p:txBody>
      </p:sp>
      <p:pic>
        <p:nvPicPr>
          <p:cNvPr id="5" name="Picture 4">
            <a:extLst>
              <a:ext uri="{FF2B5EF4-FFF2-40B4-BE49-F238E27FC236}">
                <a16:creationId xmlns:a16="http://schemas.microsoft.com/office/drawing/2014/main" id="{23763564-F550-47A2-BA15-B2F2FF0B6C93}"/>
              </a:ext>
            </a:extLst>
          </p:cNvPr>
          <p:cNvPicPr>
            <a:picLocks noChangeAspect="1"/>
          </p:cNvPicPr>
          <p:nvPr/>
        </p:nvPicPr>
        <p:blipFill>
          <a:blip r:embed="rId3"/>
          <a:stretch>
            <a:fillRect/>
          </a:stretch>
        </p:blipFill>
        <p:spPr>
          <a:xfrm>
            <a:off x="5438515" y="1861734"/>
            <a:ext cx="3705485" cy="3740727"/>
          </a:xfrm>
          <a:prstGeom prst="rect">
            <a:avLst/>
          </a:prstGeom>
        </p:spPr>
      </p:pic>
    </p:spTree>
    <p:extLst>
      <p:ext uri="{BB962C8B-B14F-4D97-AF65-F5344CB8AC3E}">
        <p14:creationId xmlns:p14="http://schemas.microsoft.com/office/powerpoint/2010/main" val="914036247"/>
      </p:ext>
    </p:extLst>
  </p:cSld>
  <p:clrMapOvr>
    <a:masterClrMapping/>
  </p:clrMapOvr>
  <p:transition spd="slow">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61354"/>
            <a:ext cx="9144000" cy="1325563"/>
          </a:xfrm>
        </p:spPr>
        <p:txBody>
          <a:bodyPr/>
          <a:lstStyle/>
          <a:p>
            <a:r>
              <a:rPr lang="en-US"/>
              <a:t>Longitudinal Butt Joint</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55</a:t>
            </a:fld>
            <a:endParaRPr lang="en-US"/>
          </a:p>
        </p:txBody>
      </p:sp>
      <p:pic>
        <p:nvPicPr>
          <p:cNvPr id="5" name="Content Placeholder 6">
            <a:extLst>
              <a:ext uri="{FF2B5EF4-FFF2-40B4-BE49-F238E27FC236}">
                <a16:creationId xmlns:a16="http://schemas.microsoft.com/office/drawing/2014/main" id="{AD55B45E-E95E-41F1-9DFB-8CC6DA93A20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00359" y="1515044"/>
            <a:ext cx="6943282" cy="5274224"/>
          </a:xfrm>
          <a:ln w="25400">
            <a:solidFill>
              <a:srgbClr val="00416A"/>
            </a:solidFill>
          </a:ln>
        </p:spPr>
      </p:pic>
    </p:spTree>
    <p:extLst>
      <p:ext uri="{BB962C8B-B14F-4D97-AF65-F5344CB8AC3E}">
        <p14:creationId xmlns:p14="http://schemas.microsoft.com/office/powerpoint/2010/main" val="4012271939"/>
      </p:ext>
    </p:extLst>
  </p:cSld>
  <p:clrMapOvr>
    <a:masterClrMapping/>
  </p:clrMapOvr>
  <p:transition spd="slow">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New Specifications for Notched Wedge Joint Construction in 2019</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56</a:t>
            </a:fld>
            <a:endParaRPr lang="en-US"/>
          </a:p>
        </p:txBody>
      </p:sp>
      <p:pic>
        <p:nvPicPr>
          <p:cNvPr id="7" name="Picture 6">
            <a:extLst>
              <a:ext uri="{FF2B5EF4-FFF2-40B4-BE49-F238E27FC236}">
                <a16:creationId xmlns:a16="http://schemas.microsoft.com/office/drawing/2014/main" id="{E0234047-9A73-4C56-863A-63ECFD4B4F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888" y="2452687"/>
            <a:ext cx="8648700" cy="3781425"/>
          </a:xfrm>
          <a:prstGeom prst="rect">
            <a:avLst/>
          </a:prstGeom>
        </p:spPr>
      </p:pic>
      <p:sp>
        <p:nvSpPr>
          <p:cNvPr id="8" name="Oval 7">
            <a:extLst>
              <a:ext uri="{FF2B5EF4-FFF2-40B4-BE49-F238E27FC236}">
                <a16:creationId xmlns:a16="http://schemas.microsoft.com/office/drawing/2014/main" id="{4B75A7FF-49BF-4865-8B7D-0CA545FA0AF4}"/>
              </a:ext>
            </a:extLst>
          </p:cNvPr>
          <p:cNvSpPr/>
          <p:nvPr/>
        </p:nvSpPr>
        <p:spPr>
          <a:xfrm>
            <a:off x="3266901" y="2876203"/>
            <a:ext cx="3350029" cy="4488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36351BC-3C1F-4F4F-9A86-12DA3DF8A40C}"/>
              </a:ext>
            </a:extLst>
          </p:cNvPr>
          <p:cNvSpPr/>
          <p:nvPr/>
        </p:nvSpPr>
        <p:spPr>
          <a:xfrm>
            <a:off x="4572000" y="3823855"/>
            <a:ext cx="906087" cy="3736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CDB7C47-65EB-4C3E-A8A6-F0AE9227E8BD}"/>
              </a:ext>
            </a:extLst>
          </p:cNvPr>
          <p:cNvSpPr txBox="1"/>
          <p:nvPr/>
        </p:nvSpPr>
        <p:spPr>
          <a:xfrm>
            <a:off x="996589" y="1895600"/>
            <a:ext cx="7141298" cy="523220"/>
          </a:xfrm>
          <a:prstGeom prst="rect">
            <a:avLst/>
          </a:prstGeom>
          <a:noFill/>
        </p:spPr>
        <p:txBody>
          <a:bodyPr wrap="square" rtlCol="0">
            <a:spAutoFit/>
          </a:bodyPr>
          <a:lstStyle/>
          <a:p>
            <a:pPr algn="ctr"/>
            <a:r>
              <a:rPr lang="en-US" sz="2800" b="1">
                <a:solidFill>
                  <a:srgbClr val="A0284C"/>
                </a:solidFill>
              </a:rPr>
              <a:t>CMM 4-58.5 &amp; FDM 14-10 Attachment 5.5</a:t>
            </a:r>
          </a:p>
        </p:txBody>
      </p:sp>
    </p:spTree>
    <p:extLst>
      <p:ext uri="{BB962C8B-B14F-4D97-AF65-F5344CB8AC3E}">
        <p14:creationId xmlns:p14="http://schemas.microsoft.com/office/powerpoint/2010/main" val="13865714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7">
            <a:extLst>
              <a:ext uri="{FF2B5EF4-FFF2-40B4-BE49-F238E27FC236}">
                <a16:creationId xmlns:a16="http://schemas.microsoft.com/office/drawing/2014/main" id="{11C067D8-E4FE-4D75-AC8A-76B6D78ACB2F}"/>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a:stretch/>
        </p:blipFill>
        <p:spPr>
          <a:xfrm rot="10800000">
            <a:off x="0" y="1350814"/>
            <a:ext cx="9144000" cy="5507185"/>
          </a:xfrm>
          <a:ln>
            <a:solidFill>
              <a:srgbClr val="00416A"/>
            </a:solidFill>
          </a:ln>
        </p:spPr>
      </p:pic>
      <p:sp>
        <p:nvSpPr>
          <p:cNvPr id="2" name="Title 1"/>
          <p:cNvSpPr>
            <a:spLocks noGrp="1"/>
          </p:cNvSpPr>
          <p:nvPr>
            <p:ph type="title"/>
          </p:nvPr>
        </p:nvSpPr>
        <p:spPr>
          <a:xfrm>
            <a:off x="0" y="50297"/>
            <a:ext cx="9144000" cy="1325563"/>
          </a:xfrm>
        </p:spPr>
        <p:txBody>
          <a:bodyPr/>
          <a:lstStyle/>
          <a:p>
            <a:r>
              <a:rPr lang="en-US"/>
              <a:t>Notched Wedge Longitudinal Joint (Michigan Joint)</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solidFill>
                  <a:schemeClr val="bg1"/>
                </a:solidFill>
              </a:rPr>
              <a:pPr/>
              <a:t>57</a:t>
            </a:fld>
            <a:endParaRPr lang="en-US">
              <a:solidFill>
                <a:schemeClr val="bg1"/>
              </a:solidFill>
            </a:endParaRPr>
          </a:p>
        </p:txBody>
      </p:sp>
    </p:spTree>
    <p:extLst>
      <p:ext uri="{BB962C8B-B14F-4D97-AF65-F5344CB8AC3E}">
        <p14:creationId xmlns:p14="http://schemas.microsoft.com/office/powerpoint/2010/main" val="2546674630"/>
      </p:ext>
    </p:extLst>
  </p:cSld>
  <p:clrMapOvr>
    <a:masterClrMapping/>
  </p:clrMapOvr>
  <p:transition spd="slow">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8D256924-9B2A-44D6-9C9C-EB44A5A26CE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299543" y="0"/>
            <a:ext cx="4844458" cy="6857999"/>
          </a:xfrm>
        </p:spPr>
      </p:pic>
      <p:sp>
        <p:nvSpPr>
          <p:cNvPr id="2" name="Title 1"/>
          <p:cNvSpPr>
            <a:spLocks noGrp="1"/>
          </p:cNvSpPr>
          <p:nvPr>
            <p:ph type="title"/>
          </p:nvPr>
        </p:nvSpPr>
        <p:spPr>
          <a:xfrm>
            <a:off x="-108065" y="2306782"/>
            <a:ext cx="4222865" cy="1325563"/>
          </a:xfrm>
        </p:spPr>
        <p:txBody>
          <a:bodyPr/>
          <a:lstStyle/>
          <a:p>
            <a:r>
              <a:rPr lang="en-US" sz="3300"/>
              <a:t>Notched Wedge Longitudinal Joint </a:t>
            </a:r>
            <a:br>
              <a:rPr lang="en-US" sz="3300"/>
            </a:br>
            <a:r>
              <a:rPr lang="en-US" sz="3300"/>
              <a:t>(Michigan Joint)</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solidFill>
                  <a:schemeClr val="bg1"/>
                </a:solidFill>
              </a:rPr>
              <a:pPr/>
              <a:t>58</a:t>
            </a:fld>
            <a:endParaRPr lang="en-US">
              <a:solidFill>
                <a:schemeClr val="bg1"/>
              </a:solidFill>
            </a:endParaRPr>
          </a:p>
        </p:txBody>
      </p:sp>
    </p:spTree>
    <p:extLst>
      <p:ext uri="{BB962C8B-B14F-4D97-AF65-F5344CB8AC3E}">
        <p14:creationId xmlns:p14="http://schemas.microsoft.com/office/powerpoint/2010/main" val="586958351"/>
      </p:ext>
    </p:extLst>
  </p:cSld>
  <p:clrMapOvr>
    <a:masterClrMapping/>
  </p:clrMapOvr>
  <p:transition spd="slow">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5">
            <a:extLst>
              <a:ext uri="{FF2B5EF4-FFF2-40B4-BE49-F238E27FC236}">
                <a16:creationId xmlns:a16="http://schemas.microsoft.com/office/drawing/2014/main" id="{881AED3C-74F4-4114-8F1F-0BA035108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4880" y="1412698"/>
            <a:ext cx="4389120" cy="5507775"/>
          </a:xfrm>
          <a:prstGeom prst="rect">
            <a:avLst/>
          </a:prstGeom>
        </p:spPr>
      </p:pic>
      <p:sp>
        <p:nvSpPr>
          <p:cNvPr id="2" name="Title 1"/>
          <p:cNvSpPr>
            <a:spLocks noGrp="1"/>
          </p:cNvSpPr>
          <p:nvPr>
            <p:ph type="title"/>
          </p:nvPr>
        </p:nvSpPr>
        <p:spPr>
          <a:xfrm>
            <a:off x="0" y="329045"/>
            <a:ext cx="9144000" cy="1325563"/>
          </a:xfrm>
        </p:spPr>
        <p:txBody>
          <a:bodyPr/>
          <a:lstStyle/>
          <a:p>
            <a:r>
              <a:rPr lang="en-US"/>
              <a:t>Longitudinal Joint Density SPV</a:t>
            </a:r>
          </a:p>
        </p:txBody>
      </p:sp>
      <p:sp>
        <p:nvSpPr>
          <p:cNvPr id="3" name="Content Placeholder 2"/>
          <p:cNvSpPr>
            <a:spLocks noGrp="1"/>
          </p:cNvSpPr>
          <p:nvPr>
            <p:ph idx="1"/>
          </p:nvPr>
        </p:nvSpPr>
        <p:spPr>
          <a:xfrm>
            <a:off x="0" y="1654608"/>
            <a:ext cx="5007379" cy="4351338"/>
          </a:xfrm>
        </p:spPr>
        <p:txBody>
          <a:bodyPr/>
          <a:lstStyle/>
          <a:p>
            <a:r>
              <a:rPr lang="en-US" sz="3500"/>
              <a:t>To be used only on PWL projects, some </a:t>
            </a:r>
            <a:r>
              <a:rPr lang="en-US" sz="3500" u="sng"/>
              <a:t>not all</a:t>
            </a:r>
          </a:p>
          <a:p>
            <a:pPr lvl="1"/>
            <a:r>
              <a:rPr lang="en-US" sz="3100"/>
              <a:t>Region will determine longitudinal joint construction details for non-LJD projects</a:t>
            </a:r>
          </a:p>
          <a:p>
            <a:r>
              <a:rPr lang="en-US" sz="3500"/>
              <a:t>Currently working with regions towards statewide uniformity</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59</a:t>
            </a:fld>
            <a:endParaRPr lang="en-US"/>
          </a:p>
        </p:txBody>
      </p:sp>
    </p:spTree>
    <p:extLst>
      <p:ext uri="{BB962C8B-B14F-4D97-AF65-F5344CB8AC3E}">
        <p14:creationId xmlns:p14="http://schemas.microsoft.com/office/powerpoint/2010/main" val="3683303870"/>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58272"/>
            <a:ext cx="9144000" cy="1270528"/>
          </a:xfrm>
        </p:spPr>
        <p:txBody>
          <a:bodyPr/>
          <a:lstStyle/>
          <a:p>
            <a:r>
              <a:rPr lang="en-US"/>
              <a:t>Training Format</a:t>
            </a:r>
          </a:p>
        </p:txBody>
      </p:sp>
      <p:sp>
        <p:nvSpPr>
          <p:cNvPr id="4" name="Content Placeholder 3"/>
          <p:cNvSpPr>
            <a:spLocks noGrp="1"/>
          </p:cNvSpPr>
          <p:nvPr>
            <p:ph idx="13"/>
          </p:nvPr>
        </p:nvSpPr>
        <p:spPr>
          <a:xfrm>
            <a:off x="623888" y="2743200"/>
            <a:ext cx="3986784" cy="3825453"/>
          </a:xfrm>
        </p:spPr>
        <p:txBody>
          <a:bodyPr/>
          <a:lstStyle/>
          <a:p>
            <a:r>
              <a:rPr lang="en-US" sz="3500"/>
              <a:t>Interactive</a:t>
            </a:r>
          </a:p>
          <a:p>
            <a:pPr lvl="1"/>
            <a:r>
              <a:rPr lang="en-US" sz="3100"/>
              <a:t>Ask questions</a:t>
            </a:r>
          </a:p>
          <a:p>
            <a:pPr lvl="1"/>
            <a:r>
              <a:rPr lang="en-US" sz="3100"/>
              <a:t>Share experiences</a:t>
            </a:r>
          </a:p>
        </p:txBody>
      </p:sp>
      <p:sp>
        <p:nvSpPr>
          <p:cNvPr id="6" name="Slide Number Placeholder 5">
            <a:extLst>
              <a:ext uri="{FF2B5EF4-FFF2-40B4-BE49-F238E27FC236}">
                <a16:creationId xmlns:a16="http://schemas.microsoft.com/office/drawing/2014/main" id="{DAA1F9B8-294B-4C20-902B-7F16D40229F1}"/>
              </a:ext>
            </a:extLst>
          </p:cNvPr>
          <p:cNvSpPr>
            <a:spLocks noGrp="1"/>
          </p:cNvSpPr>
          <p:nvPr>
            <p:ph type="sldNum" sz="quarter" idx="15"/>
          </p:nvPr>
        </p:nvSpPr>
        <p:spPr/>
        <p:txBody>
          <a:bodyPr/>
          <a:lstStyle/>
          <a:p>
            <a:fld id="{F9C967B8-68F1-49D5-A9F8-375F2491F3E5}" type="slidenum">
              <a:rPr lang="en-US" smtClean="0"/>
              <a:pPr/>
              <a:t>6</a:t>
            </a:fld>
            <a:endParaRPr lang="en-US"/>
          </a:p>
        </p:txBody>
      </p:sp>
      <p:pic>
        <p:nvPicPr>
          <p:cNvPr id="9" name="Picture 8">
            <a:extLst>
              <a:ext uri="{FF2B5EF4-FFF2-40B4-BE49-F238E27FC236}">
                <a16:creationId xmlns:a16="http://schemas.microsoft.com/office/drawing/2014/main" id="{4D52B8B6-8BB3-4F53-88C9-91FBE720EE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9981" y="2475461"/>
            <a:ext cx="4686300" cy="3905250"/>
          </a:xfrm>
          <a:prstGeom prst="rect">
            <a:avLst/>
          </a:prstGeom>
        </p:spPr>
      </p:pic>
    </p:spTree>
    <p:extLst>
      <p:ext uri="{BB962C8B-B14F-4D97-AF65-F5344CB8AC3E}">
        <p14:creationId xmlns:p14="http://schemas.microsoft.com/office/powerpoint/2010/main" val="4160774008"/>
      </p:ext>
    </p:extLst>
  </p:cSld>
  <p:clrMapOvr>
    <a:masterClrMapping/>
  </p:clrMapOvr>
  <p:transition spd="slow">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Transverse Butt Joints</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60</a:t>
            </a:fld>
            <a:endParaRPr lang="en-US"/>
          </a:p>
        </p:txBody>
      </p:sp>
      <p:pic>
        <p:nvPicPr>
          <p:cNvPr id="7" name="Content Placeholder 14">
            <a:extLst>
              <a:ext uri="{FF2B5EF4-FFF2-40B4-BE49-F238E27FC236}">
                <a16:creationId xmlns:a16="http://schemas.microsoft.com/office/drawing/2014/main" id="{58BAFB34-BA21-44CC-BFB2-A81AC98A65A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55" r="2630"/>
          <a:stretch/>
        </p:blipFill>
        <p:spPr bwMode="auto">
          <a:xfrm>
            <a:off x="19493" y="1582751"/>
            <a:ext cx="9124507" cy="4859827"/>
          </a:xfrm>
          <a:prstGeom prst="rect">
            <a:avLst/>
          </a:prstGeom>
          <a:noFill/>
          <a:ln w="25400">
            <a:solidFill>
              <a:srgbClr val="00416A"/>
            </a:solidFill>
            <a:prstDash val="solid"/>
            <a:miter lim="800000"/>
            <a:headEnd/>
            <a:tailEnd/>
          </a:ln>
        </p:spPr>
      </p:pic>
    </p:spTree>
    <p:extLst>
      <p:ext uri="{BB962C8B-B14F-4D97-AF65-F5344CB8AC3E}">
        <p14:creationId xmlns:p14="http://schemas.microsoft.com/office/powerpoint/2010/main" val="4103832730"/>
      </p:ext>
    </p:extLst>
  </p:cSld>
  <p:clrMapOvr>
    <a:masterClrMapping/>
  </p:clrMapOvr>
  <p:transition spd="slow">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6">
            <a:extLst>
              <a:ext uri="{FF2B5EF4-FFF2-40B4-BE49-F238E27FC236}">
                <a16:creationId xmlns:a16="http://schemas.microsoft.com/office/drawing/2014/main" id="{2EBCF77D-722F-4BBB-B216-B8BC421DE5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287632" y="3512967"/>
            <a:ext cx="4856368" cy="3294736"/>
          </a:xfrm>
          <a:prstGeom prst="rect">
            <a:avLst/>
          </a:prstGeom>
          <a:noFill/>
          <a:ln w="25400">
            <a:solidFill>
              <a:srgbClr val="00416A"/>
            </a:solidFill>
            <a:prstDash val="solid"/>
            <a:miter lim="800000"/>
            <a:headEnd/>
            <a:tailEnd/>
          </a:ln>
        </p:spPr>
      </p:pic>
      <p:sp>
        <p:nvSpPr>
          <p:cNvPr id="2" name="Title 1"/>
          <p:cNvSpPr>
            <a:spLocks noGrp="1"/>
          </p:cNvSpPr>
          <p:nvPr>
            <p:ph type="title"/>
          </p:nvPr>
        </p:nvSpPr>
        <p:spPr>
          <a:xfrm>
            <a:off x="0" y="536171"/>
            <a:ext cx="9144000" cy="1325563"/>
          </a:xfrm>
        </p:spPr>
        <p:txBody>
          <a:bodyPr/>
          <a:lstStyle/>
          <a:p>
            <a:r>
              <a:rPr lang="en-US"/>
              <a:t>Transverse Construction Joints</a:t>
            </a:r>
          </a:p>
        </p:txBody>
      </p:sp>
      <p:sp>
        <p:nvSpPr>
          <p:cNvPr id="3" name="Content Placeholder 2"/>
          <p:cNvSpPr>
            <a:spLocks noGrp="1"/>
          </p:cNvSpPr>
          <p:nvPr>
            <p:ph idx="1"/>
          </p:nvPr>
        </p:nvSpPr>
        <p:spPr>
          <a:xfrm>
            <a:off x="55071" y="1853738"/>
            <a:ext cx="6935932" cy="4351338"/>
          </a:xfrm>
        </p:spPr>
        <p:txBody>
          <a:bodyPr/>
          <a:lstStyle/>
          <a:p>
            <a:r>
              <a:rPr lang="en-US" sz="3500"/>
              <a:t>Constructed across the pavement when paving is being suspended</a:t>
            </a:r>
          </a:p>
          <a:p>
            <a:r>
              <a:rPr lang="en-US" sz="3500"/>
              <a:t>Do not allow cold material</a:t>
            </a:r>
          </a:p>
          <a:p>
            <a:r>
              <a:rPr lang="en-US" sz="3500"/>
              <a:t>Paper Joints</a:t>
            </a:r>
          </a:p>
          <a:p>
            <a:pPr lvl="1"/>
            <a:r>
              <a:rPr lang="en-US" sz="3100"/>
              <a:t>Cut back joint</a:t>
            </a:r>
          </a:p>
          <a:p>
            <a:pPr lvl="1"/>
            <a:r>
              <a:rPr lang="en-US" sz="3100"/>
              <a:t>Shim for joint takeoff</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solidFill>
                  <a:schemeClr val="bg1"/>
                </a:solidFill>
              </a:rPr>
              <a:pPr/>
              <a:t>61</a:t>
            </a:fld>
            <a:endParaRPr lang="en-US">
              <a:solidFill>
                <a:schemeClr val="bg1"/>
              </a:solidFill>
            </a:endParaRPr>
          </a:p>
        </p:txBody>
      </p:sp>
    </p:spTree>
    <p:extLst>
      <p:ext uri="{BB962C8B-B14F-4D97-AF65-F5344CB8AC3E}">
        <p14:creationId xmlns:p14="http://schemas.microsoft.com/office/powerpoint/2010/main" val="312979490"/>
      </p:ext>
    </p:extLst>
  </p:cSld>
  <p:clrMapOvr>
    <a:masterClrMapping/>
  </p:clrMapOvr>
  <p:transition spd="slow">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Intersection Paving-SDD 9a1-13a</a:t>
            </a:r>
          </a:p>
        </p:txBody>
      </p:sp>
      <p:sp>
        <p:nvSpPr>
          <p:cNvPr id="3" name="Content Placeholder 2"/>
          <p:cNvSpPr>
            <a:spLocks noGrp="1"/>
          </p:cNvSpPr>
          <p:nvPr>
            <p:ph idx="1"/>
          </p:nvPr>
        </p:nvSpPr>
        <p:spPr>
          <a:xfrm>
            <a:off x="703464" y="1753985"/>
            <a:ext cx="7886700" cy="4351338"/>
          </a:xfrm>
        </p:spPr>
        <p:txBody>
          <a:bodyPr/>
          <a:lstStyle/>
          <a:p>
            <a:r>
              <a:rPr lang="en-US" sz="3500"/>
              <a:t>Check Tapers coming in or off curb and gutter</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62</a:t>
            </a:fld>
            <a:endParaRPr lang="en-US"/>
          </a:p>
        </p:txBody>
      </p:sp>
      <p:pic>
        <p:nvPicPr>
          <p:cNvPr id="5" name="Content Placeholder 6">
            <a:extLst>
              <a:ext uri="{FF2B5EF4-FFF2-40B4-BE49-F238E27FC236}">
                <a16:creationId xmlns:a16="http://schemas.microsoft.com/office/drawing/2014/main" id="{9E3C3815-85DD-44DA-AD67-E85B465E44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8463" y="2286000"/>
            <a:ext cx="6747074" cy="4351338"/>
          </a:xfrm>
          <a:prstGeom prst="rect">
            <a:avLst/>
          </a:prstGeom>
          <a:ln w="25400">
            <a:solidFill>
              <a:srgbClr val="00416A"/>
            </a:solidFill>
          </a:ln>
        </p:spPr>
      </p:pic>
      <p:graphicFrame>
        <p:nvGraphicFramePr>
          <p:cNvPr id="6" name="Object 5">
            <a:hlinkClick r:id="" action="ppaction://ole?verb=0"/>
            <a:extLst>
              <a:ext uri="{FF2B5EF4-FFF2-40B4-BE49-F238E27FC236}">
                <a16:creationId xmlns:a16="http://schemas.microsoft.com/office/drawing/2014/main" id="{BB0BFA64-F2E7-4B9F-A824-3A623DF42B3A}"/>
              </a:ext>
            </a:extLst>
          </p:cNvPr>
          <p:cNvGraphicFramePr>
            <a:graphicFrameLocks noChangeAspect="1"/>
          </p:cNvGraphicFramePr>
          <p:nvPr>
            <p:extLst>
              <p:ext uri="{D42A27DB-BD31-4B8C-83A1-F6EECF244321}">
                <p14:modId xmlns:p14="http://schemas.microsoft.com/office/powerpoint/2010/main" val="4098410255"/>
              </p:ext>
            </p:extLst>
          </p:nvPr>
        </p:nvGraphicFramePr>
        <p:xfrm>
          <a:off x="8025232" y="5719560"/>
          <a:ext cx="914400" cy="771525"/>
        </p:xfrm>
        <a:graphic>
          <a:graphicData uri="http://schemas.openxmlformats.org/presentationml/2006/ole">
            <mc:AlternateContent xmlns:mc="http://schemas.openxmlformats.org/markup-compatibility/2006">
              <mc:Choice xmlns:v="urn:schemas-microsoft-com:vml" Requires="v">
                <p:oleObj spid="_x0000_s2077" name="Acrobat Document" showAsIcon="1" r:id="rId5" imgW="914400" imgH="771480" progId="Acrobat.Document.DC">
                  <p:embed/>
                </p:oleObj>
              </mc:Choice>
              <mc:Fallback>
                <p:oleObj name="Acrobat Document" showAsIcon="1" r:id="rId5" imgW="914400" imgH="771480" progId="Acrobat.Document.DC">
                  <p:embed/>
                  <p:pic>
                    <p:nvPicPr>
                      <p:cNvPr id="8" name="Object 7">
                        <a:hlinkClick r:id="" action="ppaction://ole?verb=0"/>
                        <a:extLst>
                          <a:ext uri="{FF2B5EF4-FFF2-40B4-BE49-F238E27FC236}">
                            <a16:creationId xmlns:a16="http://schemas.microsoft.com/office/drawing/2014/main" id="{2B3AAD60-9344-413D-815C-0A939F8566A3}"/>
                          </a:ext>
                        </a:extLst>
                      </p:cNvPr>
                      <p:cNvPicPr/>
                      <p:nvPr/>
                    </p:nvPicPr>
                    <p:blipFill>
                      <a:blip r:embed="rId6"/>
                      <a:stretch>
                        <a:fillRect/>
                      </a:stretch>
                    </p:blipFill>
                    <p:spPr>
                      <a:xfrm>
                        <a:off x="8025232" y="571956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2466449625"/>
      </p:ext>
    </p:extLst>
  </p:cSld>
  <p:clrMapOvr>
    <a:masterClrMapping/>
  </p:clrMapOvr>
  <p:transition spd="slow">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0297"/>
            <a:ext cx="9144000" cy="1325563"/>
          </a:xfrm>
        </p:spPr>
        <p:txBody>
          <a:bodyPr/>
          <a:lstStyle/>
          <a:p>
            <a:r>
              <a:rPr lang="en-US"/>
              <a:t>Paving with Curb &amp; Gutter</a:t>
            </a:r>
          </a:p>
        </p:txBody>
      </p:sp>
      <p:sp>
        <p:nvSpPr>
          <p:cNvPr id="3" name="Content Placeholder 2"/>
          <p:cNvSpPr>
            <a:spLocks noGrp="1"/>
          </p:cNvSpPr>
          <p:nvPr>
            <p:ph idx="1"/>
          </p:nvPr>
        </p:nvSpPr>
        <p:spPr>
          <a:xfrm>
            <a:off x="-49878" y="1178401"/>
            <a:ext cx="7886700" cy="4351338"/>
          </a:xfrm>
        </p:spPr>
        <p:txBody>
          <a:bodyPr/>
          <a:lstStyle/>
          <a:p>
            <a:r>
              <a:rPr lang="en-US" sz="3500"/>
              <a:t>Know how your paving at curb and gutter sections for existing roadways</a:t>
            </a:r>
          </a:p>
          <a:p>
            <a:r>
              <a:rPr lang="en-US" sz="3500"/>
              <a:t>If your profile is raising (3 options)</a:t>
            </a:r>
          </a:p>
          <a:p>
            <a:pPr lvl="1"/>
            <a:r>
              <a:rPr lang="en-US" sz="3100"/>
              <a:t>Fill in curb and gutter</a:t>
            </a:r>
          </a:p>
          <a:p>
            <a:pPr lvl="1"/>
            <a:r>
              <a:rPr lang="en-US" sz="3100"/>
              <a:t>Adjust milling line like 			       detail to the right</a:t>
            </a:r>
          </a:p>
          <a:p>
            <a:pPr lvl="1"/>
            <a:r>
              <a:rPr lang="en-US" sz="3100"/>
              <a:t>Mill straight across and 			   asphalt thickness varies</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63</a:t>
            </a:fld>
            <a:endParaRPr lang="en-US"/>
          </a:p>
        </p:txBody>
      </p:sp>
      <p:pic>
        <p:nvPicPr>
          <p:cNvPr id="5" name="Content Placeholder 6">
            <a:extLst>
              <a:ext uri="{FF2B5EF4-FFF2-40B4-BE49-F238E27FC236}">
                <a16:creationId xmlns:a16="http://schemas.microsoft.com/office/drawing/2014/main" id="{AFD0593E-4BEA-4C7D-AAAB-5BE9D8C1EC3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bwMode="auto">
          <a:xfrm>
            <a:off x="4256446" y="2811619"/>
            <a:ext cx="4887554" cy="3321050"/>
          </a:xfrm>
          <a:prstGeom prst="rect">
            <a:avLst/>
          </a:prstGeom>
          <a:noFill/>
          <a:ln w="25400">
            <a:solidFill>
              <a:srgbClr val="00416A"/>
            </a:solidFill>
            <a:prstDash val="solid"/>
            <a:miter lim="800000"/>
            <a:headEnd/>
            <a:tailEnd/>
          </a:ln>
        </p:spPr>
      </p:pic>
    </p:spTree>
    <p:extLst>
      <p:ext uri="{BB962C8B-B14F-4D97-AF65-F5344CB8AC3E}">
        <p14:creationId xmlns:p14="http://schemas.microsoft.com/office/powerpoint/2010/main" val="2667637135"/>
      </p:ext>
    </p:extLst>
  </p:cSld>
  <p:clrMapOvr>
    <a:masterClrMapping/>
  </p:clrMapOvr>
  <p:transition spd="slow">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SDD 8D21-1</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64</a:t>
            </a:fld>
            <a:endParaRPr lang="en-US"/>
          </a:p>
        </p:txBody>
      </p:sp>
      <p:pic>
        <p:nvPicPr>
          <p:cNvPr id="7" name="Content Placeholder 8">
            <a:extLst>
              <a:ext uri="{FF2B5EF4-FFF2-40B4-BE49-F238E27FC236}">
                <a16:creationId xmlns:a16="http://schemas.microsoft.com/office/drawing/2014/main" id="{4595E63D-E177-4590-AC37-1D0BBBAFC16F}"/>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tretch/>
        </p:blipFill>
        <p:spPr>
          <a:xfrm>
            <a:off x="686973" y="1704815"/>
            <a:ext cx="7770053" cy="5041901"/>
          </a:xfrm>
          <a:ln w="25400">
            <a:solidFill>
              <a:srgbClr val="00416A"/>
            </a:solidFill>
          </a:ln>
        </p:spPr>
      </p:pic>
    </p:spTree>
    <p:extLst>
      <p:ext uri="{BB962C8B-B14F-4D97-AF65-F5344CB8AC3E}">
        <p14:creationId xmlns:p14="http://schemas.microsoft.com/office/powerpoint/2010/main" val="563587039"/>
      </p:ext>
    </p:extLst>
  </p:cSld>
  <p:clrMapOvr>
    <a:masterClrMapping/>
  </p:clrMapOvr>
  <p:transition spd="slow">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Safety Edge S.D.D. 14B 29-1</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65</a:t>
            </a:fld>
            <a:endParaRPr lang="en-US"/>
          </a:p>
        </p:txBody>
      </p:sp>
      <p:pic>
        <p:nvPicPr>
          <p:cNvPr id="7" name="Content Placeholder 6">
            <a:extLst>
              <a:ext uri="{FF2B5EF4-FFF2-40B4-BE49-F238E27FC236}">
                <a16:creationId xmlns:a16="http://schemas.microsoft.com/office/drawing/2014/main" id="{50571EA5-2F0C-4E82-BDA2-612E7DEA73CB}"/>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a:stretch/>
        </p:blipFill>
        <p:spPr>
          <a:xfrm>
            <a:off x="974303" y="1531081"/>
            <a:ext cx="7195393" cy="5276622"/>
          </a:xfrm>
          <a:ln w="25400">
            <a:solidFill>
              <a:srgbClr val="00416A"/>
            </a:solidFill>
          </a:ln>
        </p:spPr>
      </p:pic>
    </p:spTree>
    <p:extLst>
      <p:ext uri="{BB962C8B-B14F-4D97-AF65-F5344CB8AC3E}">
        <p14:creationId xmlns:p14="http://schemas.microsoft.com/office/powerpoint/2010/main" val="2651347665"/>
      </p:ext>
    </p:extLst>
  </p:cSld>
  <p:clrMapOvr>
    <a:masterClrMapping/>
  </p:clrMapOvr>
  <p:transition spd="slow">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6">
            <a:extLst>
              <a:ext uri="{FF2B5EF4-FFF2-40B4-BE49-F238E27FC236}">
                <a16:creationId xmlns:a16="http://schemas.microsoft.com/office/drawing/2014/main" id="{9B0AC996-4ED2-451A-92E7-2521E8A052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3481277" y="2764234"/>
            <a:ext cx="5458355" cy="4093766"/>
          </a:xfrm>
          <a:prstGeom prst="rect">
            <a:avLst/>
          </a:prstGeom>
          <a:noFill/>
          <a:ln w="25400">
            <a:solidFill>
              <a:srgbClr val="00416A"/>
            </a:solidFill>
            <a:prstDash val="solid"/>
            <a:miter lim="800000"/>
            <a:headEnd/>
            <a:tailEnd/>
          </a:ln>
        </p:spPr>
      </p:pic>
      <p:sp>
        <p:nvSpPr>
          <p:cNvPr id="2" name="Title 1"/>
          <p:cNvSpPr>
            <a:spLocks noGrp="1"/>
          </p:cNvSpPr>
          <p:nvPr>
            <p:ph type="title"/>
          </p:nvPr>
        </p:nvSpPr>
        <p:spPr>
          <a:xfrm>
            <a:off x="0" y="270481"/>
            <a:ext cx="9144000" cy="1325563"/>
          </a:xfrm>
        </p:spPr>
        <p:txBody>
          <a:bodyPr/>
          <a:lstStyle/>
          <a:p>
            <a:r>
              <a:rPr lang="en-US"/>
              <a:t>Safety Edge</a:t>
            </a:r>
          </a:p>
        </p:txBody>
      </p:sp>
      <p:sp>
        <p:nvSpPr>
          <p:cNvPr id="3" name="Content Placeholder 2"/>
          <p:cNvSpPr>
            <a:spLocks noGrp="1"/>
          </p:cNvSpPr>
          <p:nvPr>
            <p:ph idx="1"/>
          </p:nvPr>
        </p:nvSpPr>
        <p:spPr>
          <a:xfrm>
            <a:off x="570461" y="1596044"/>
            <a:ext cx="7886700" cy="4351338"/>
          </a:xfrm>
        </p:spPr>
        <p:txBody>
          <a:bodyPr/>
          <a:lstStyle/>
          <a:p>
            <a:r>
              <a:rPr lang="en-US" sz="3500"/>
              <a:t>Used to mitigate run off the road crashes</a:t>
            </a:r>
          </a:p>
          <a:p>
            <a:r>
              <a:rPr lang="en-US" sz="3500"/>
              <a:t>Less edge cracking</a:t>
            </a:r>
          </a:p>
          <a:p>
            <a:r>
              <a:rPr lang="en-US" sz="3500"/>
              <a:t>SDD 14B29-1</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66</a:t>
            </a:fld>
            <a:endParaRPr lang="en-US"/>
          </a:p>
        </p:txBody>
      </p:sp>
    </p:spTree>
    <p:extLst>
      <p:ext uri="{BB962C8B-B14F-4D97-AF65-F5344CB8AC3E}">
        <p14:creationId xmlns:p14="http://schemas.microsoft.com/office/powerpoint/2010/main" val="29307845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5">
            <a:extLst>
              <a:ext uri="{FF2B5EF4-FFF2-40B4-BE49-F238E27FC236}">
                <a16:creationId xmlns:a16="http://schemas.microsoft.com/office/drawing/2014/main" id="{85B8EB37-5BCE-4415-86D8-D25021BC883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1122" y="1159692"/>
            <a:ext cx="8841755" cy="5698308"/>
          </a:xfrm>
          <a:ln w="25400">
            <a:solidFill>
              <a:srgbClr val="00416A"/>
            </a:solidFill>
          </a:ln>
        </p:spPr>
      </p:pic>
      <p:sp>
        <p:nvSpPr>
          <p:cNvPr id="2" name="Title 1"/>
          <p:cNvSpPr>
            <a:spLocks noGrp="1"/>
          </p:cNvSpPr>
          <p:nvPr>
            <p:ph type="title"/>
          </p:nvPr>
        </p:nvSpPr>
        <p:spPr>
          <a:xfrm>
            <a:off x="-1" y="0"/>
            <a:ext cx="9144000" cy="1325563"/>
          </a:xfrm>
        </p:spPr>
        <p:txBody>
          <a:bodyPr/>
          <a:lstStyle/>
          <a:p>
            <a:r>
              <a:rPr lang="en-US"/>
              <a:t>Asphalt Ticket</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67</a:t>
            </a:fld>
            <a:endParaRPr lang="en-US"/>
          </a:p>
        </p:txBody>
      </p:sp>
    </p:spTree>
    <p:extLst>
      <p:ext uri="{BB962C8B-B14F-4D97-AF65-F5344CB8AC3E}">
        <p14:creationId xmlns:p14="http://schemas.microsoft.com/office/powerpoint/2010/main" val="1585668459"/>
      </p:ext>
    </p:extLst>
  </p:cSld>
  <p:clrMapOvr>
    <a:masterClrMapping/>
  </p:clrMapOvr>
  <p:transition spd="slow">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44000" cy="1325563"/>
          </a:xfrm>
        </p:spPr>
        <p:txBody>
          <a:bodyPr/>
          <a:lstStyle/>
          <a:p>
            <a:r>
              <a:rPr lang="en-US"/>
              <a:t>Asphalt Ticket</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68</a:t>
            </a:fld>
            <a:endParaRPr lang="en-US"/>
          </a:p>
        </p:txBody>
      </p:sp>
      <p:sp>
        <p:nvSpPr>
          <p:cNvPr id="5" name="Content Placeholder 4">
            <a:extLst>
              <a:ext uri="{FF2B5EF4-FFF2-40B4-BE49-F238E27FC236}">
                <a16:creationId xmlns:a16="http://schemas.microsoft.com/office/drawing/2014/main" id="{E6FBACFF-327F-42BA-B48E-9B55E4C0872E}"/>
              </a:ext>
            </a:extLst>
          </p:cNvPr>
          <p:cNvSpPr>
            <a:spLocks noGrp="1"/>
          </p:cNvSpPr>
          <p:nvPr>
            <p:ph idx="1"/>
          </p:nvPr>
        </p:nvSpPr>
        <p:spPr/>
        <p:txBody>
          <a:bodyPr/>
          <a:lstStyle/>
          <a:p>
            <a:endParaRPr lang="en-US"/>
          </a:p>
        </p:txBody>
      </p:sp>
      <p:pic>
        <p:nvPicPr>
          <p:cNvPr id="8" name="Content Placeholder 6">
            <a:extLst>
              <a:ext uri="{FF2B5EF4-FFF2-40B4-BE49-F238E27FC236}">
                <a16:creationId xmlns:a16="http://schemas.microsoft.com/office/drawing/2014/main" id="{1CB7A1EF-AA9C-473D-BA6C-A6E40C1C9B3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91000"/>
                    </a14:imgEffect>
                    <a14:imgEffect>
                      <a14:brightnessContrast bright="20000" contrast="-40000"/>
                    </a14:imgEffect>
                  </a14:imgLayer>
                </a14:imgProps>
              </a:ext>
            </a:extLst>
          </a:blip>
          <a:stretch>
            <a:fillRect/>
          </a:stretch>
        </p:blipFill>
        <p:spPr>
          <a:xfrm>
            <a:off x="483915" y="1107558"/>
            <a:ext cx="8279085" cy="5369442"/>
          </a:xfrm>
          <a:prstGeom prst="rect">
            <a:avLst/>
          </a:prstGeom>
        </p:spPr>
      </p:pic>
    </p:spTree>
    <p:extLst>
      <p:ext uri="{BB962C8B-B14F-4D97-AF65-F5344CB8AC3E}">
        <p14:creationId xmlns:p14="http://schemas.microsoft.com/office/powerpoint/2010/main" val="854315392"/>
      </p:ext>
    </p:extLst>
  </p:cSld>
  <p:clrMapOvr>
    <a:masterClrMapping/>
  </p:clrMapOvr>
  <p:transition spd="slow">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Pavement Thickness and Yields</a:t>
            </a:r>
          </a:p>
        </p:txBody>
      </p:sp>
      <p:sp>
        <p:nvSpPr>
          <p:cNvPr id="3" name="Content Placeholder 2"/>
          <p:cNvSpPr>
            <a:spLocks noGrp="1"/>
          </p:cNvSpPr>
          <p:nvPr>
            <p:ph idx="1"/>
          </p:nvPr>
        </p:nvSpPr>
        <p:spPr>
          <a:xfrm>
            <a:off x="221327" y="1537855"/>
            <a:ext cx="6054783" cy="4351338"/>
          </a:xfrm>
        </p:spPr>
        <p:txBody>
          <a:bodyPr/>
          <a:lstStyle/>
          <a:p>
            <a:r>
              <a:rPr lang="en-US" sz="3500"/>
              <a:t>Check thickness</a:t>
            </a:r>
          </a:p>
          <a:p>
            <a:pPr lvl="1"/>
            <a:r>
              <a:rPr lang="en-US" sz="3100"/>
              <a:t>Asphalt probe</a:t>
            </a:r>
          </a:p>
          <a:p>
            <a:pPr lvl="1"/>
            <a:r>
              <a:rPr lang="en-US" sz="3100"/>
              <a:t>Asphalt measuring stick</a:t>
            </a:r>
          </a:p>
          <a:p>
            <a:r>
              <a:rPr lang="en-US" sz="3500"/>
              <a:t>Make sure plan thickness = contract quantity</a:t>
            </a:r>
          </a:p>
          <a:p>
            <a:r>
              <a:rPr lang="en-US" sz="3500"/>
              <a:t>Check yield</a:t>
            </a:r>
          </a:p>
          <a:p>
            <a:pPr lvl="1"/>
            <a:r>
              <a:rPr lang="en-US" sz="3100"/>
              <a:t>Every few hours, half day, end of day</a:t>
            </a:r>
          </a:p>
          <a:p>
            <a:pPr lvl="1"/>
            <a:r>
              <a:rPr lang="en-US" sz="3100"/>
              <a:t>Reasons for high or low yield</a:t>
            </a:r>
          </a:p>
          <a:p>
            <a:r>
              <a:rPr lang="en-US" sz="3500"/>
              <a:t>Make sure paver is set correctly</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69</a:t>
            </a:fld>
            <a:endParaRPr lang="en-US"/>
          </a:p>
        </p:txBody>
      </p:sp>
      <p:sp>
        <p:nvSpPr>
          <p:cNvPr id="5" name="Rectangle 4">
            <a:extLst>
              <a:ext uri="{FF2B5EF4-FFF2-40B4-BE49-F238E27FC236}">
                <a16:creationId xmlns:a16="http://schemas.microsoft.com/office/drawing/2014/main" id="{63C4D2CD-99AB-43E1-A6E0-2E61DFD27A6B}"/>
              </a:ext>
            </a:extLst>
          </p:cNvPr>
          <p:cNvSpPr/>
          <p:nvPr/>
        </p:nvSpPr>
        <p:spPr>
          <a:xfrm>
            <a:off x="5645145" y="1677068"/>
            <a:ext cx="1976823" cy="369332"/>
          </a:xfrm>
          <a:prstGeom prst="rect">
            <a:avLst/>
          </a:prstGeom>
        </p:spPr>
        <p:txBody>
          <a:bodyPr wrap="none">
            <a:spAutoFit/>
          </a:bodyPr>
          <a:lstStyle/>
          <a:p>
            <a:pPr>
              <a:buClr>
                <a:schemeClr val="bg1"/>
              </a:buClr>
            </a:pPr>
            <a:r>
              <a:rPr lang="en-US">
                <a:solidFill>
                  <a:srgbClr val="C00000"/>
                </a:solidFill>
                <a:latin typeface="Arial Narrow" panose="020B0606020202030204" pitchFamily="34" charset="0"/>
                <a:hlinkClick r:id="rId3" action="ppaction://hlinkfile"/>
              </a:rPr>
              <a:t>Paving_area_calc.xls</a:t>
            </a:r>
            <a:endParaRPr lang="en-US">
              <a:solidFill>
                <a:srgbClr val="C00000"/>
              </a:solidFill>
              <a:latin typeface="Arial Narrow" panose="020B0606020202030204" pitchFamily="34" charset="0"/>
            </a:endParaRPr>
          </a:p>
        </p:txBody>
      </p:sp>
      <p:sp>
        <p:nvSpPr>
          <p:cNvPr id="6" name="Rectangle 5">
            <a:extLst>
              <a:ext uri="{FF2B5EF4-FFF2-40B4-BE49-F238E27FC236}">
                <a16:creationId xmlns:a16="http://schemas.microsoft.com/office/drawing/2014/main" id="{BB0CBF8F-4BDA-4EBC-8370-3E664130488B}"/>
              </a:ext>
            </a:extLst>
          </p:cNvPr>
          <p:cNvSpPr/>
          <p:nvPr/>
        </p:nvSpPr>
        <p:spPr>
          <a:xfrm>
            <a:off x="4590592" y="2139259"/>
            <a:ext cx="4085927" cy="369332"/>
          </a:xfrm>
          <a:prstGeom prst="rect">
            <a:avLst/>
          </a:prstGeom>
        </p:spPr>
        <p:txBody>
          <a:bodyPr wrap="none">
            <a:spAutoFit/>
          </a:bodyPr>
          <a:lstStyle/>
          <a:p>
            <a:pPr>
              <a:buClr>
                <a:schemeClr val="bg1"/>
              </a:buClr>
            </a:pPr>
            <a:r>
              <a:rPr lang="en-US">
                <a:solidFill>
                  <a:srgbClr val="C00000"/>
                </a:solidFill>
                <a:latin typeface="Arial Narrow" panose="020B0606020202030204" pitchFamily="34" charset="0"/>
                <a:hlinkClick r:id="rId4" action="ppaction://hlinkfile"/>
              </a:rPr>
              <a:t>Yield </a:t>
            </a:r>
            <a:r>
              <a:rPr lang="en-US" err="1">
                <a:solidFill>
                  <a:srgbClr val="C00000"/>
                </a:solidFill>
                <a:latin typeface="Arial Narrow" panose="020B0606020202030204" pitchFamily="34" charset="0"/>
                <a:hlinkClick r:id="rId4" action="ppaction://hlinkfile"/>
              </a:rPr>
              <a:t>Calc&amp;Asphalt</a:t>
            </a:r>
            <a:r>
              <a:rPr lang="en-US">
                <a:solidFill>
                  <a:srgbClr val="C00000"/>
                </a:solidFill>
                <a:latin typeface="Arial Narrow" panose="020B0606020202030204" pitchFamily="34" charset="0"/>
                <a:hlinkClick r:id="rId4" action="ppaction://hlinkfile"/>
              </a:rPr>
              <a:t> Paving Diary Example.xlsx</a:t>
            </a:r>
            <a:endParaRPr lang="en-US">
              <a:solidFill>
                <a:srgbClr val="C00000"/>
              </a:solidFill>
              <a:latin typeface="Arial Narrow" panose="020B0606020202030204" pitchFamily="34" charset="0"/>
            </a:endParaRPr>
          </a:p>
        </p:txBody>
      </p:sp>
      <p:pic>
        <p:nvPicPr>
          <p:cNvPr id="7" name="Picture 6">
            <a:extLst>
              <a:ext uri="{FF2B5EF4-FFF2-40B4-BE49-F238E27FC236}">
                <a16:creationId xmlns:a16="http://schemas.microsoft.com/office/drawing/2014/main" id="{86357408-FFB6-4E12-BFC3-46A4CA0C18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37558" y="2786116"/>
            <a:ext cx="2638961" cy="3048000"/>
          </a:xfrm>
          <a:prstGeom prst="rect">
            <a:avLst/>
          </a:prstGeom>
          <a:ln w="25400">
            <a:solidFill>
              <a:srgbClr val="00416A"/>
            </a:solidFill>
          </a:ln>
        </p:spPr>
      </p:pic>
    </p:spTree>
    <p:extLst>
      <p:ext uri="{BB962C8B-B14F-4D97-AF65-F5344CB8AC3E}">
        <p14:creationId xmlns:p14="http://schemas.microsoft.com/office/powerpoint/2010/main" val="725891401"/>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dirty="0"/>
              <a:t>Overview</a:t>
            </a:r>
          </a:p>
        </p:txBody>
      </p:sp>
      <p:sp>
        <p:nvSpPr>
          <p:cNvPr id="3" name="Content Placeholder 2"/>
          <p:cNvSpPr>
            <a:spLocks noGrp="1"/>
          </p:cNvSpPr>
          <p:nvPr>
            <p:ph idx="1"/>
          </p:nvPr>
        </p:nvSpPr>
        <p:spPr/>
        <p:txBody>
          <a:bodyPr/>
          <a:lstStyle/>
          <a:p>
            <a:r>
              <a:rPr lang="en-US" sz="3500" dirty="0"/>
              <a:t>HMA Basics (8-33)</a:t>
            </a:r>
          </a:p>
          <a:p>
            <a:r>
              <a:rPr lang="en-US" sz="3500" dirty="0"/>
              <a:t>Project Setup (34-42)</a:t>
            </a:r>
          </a:p>
          <a:p>
            <a:r>
              <a:rPr lang="en-US" sz="3500" dirty="0"/>
              <a:t>Paving &amp; Fieldwork (43-118)</a:t>
            </a:r>
          </a:p>
          <a:p>
            <a:r>
              <a:rPr lang="en-US" sz="3500" dirty="0"/>
              <a:t>Documentation &amp; Closeout (119-129)</a:t>
            </a:r>
          </a:p>
          <a:p>
            <a:r>
              <a:rPr lang="en-US" sz="3500" dirty="0"/>
              <a:t>Unique Items (130-197)</a:t>
            </a:r>
          </a:p>
          <a:p>
            <a:r>
              <a:rPr lang="en-US" sz="3500" dirty="0"/>
              <a:t>Region Specific Concerns/Issues (198-207)</a:t>
            </a:r>
          </a:p>
          <a:p>
            <a:r>
              <a:rPr lang="en-US" sz="3500" dirty="0"/>
              <a:t>Wrap Up (208)</a:t>
            </a:r>
          </a:p>
          <a:p>
            <a:r>
              <a:rPr lang="en-US" sz="3500" dirty="0"/>
              <a:t>Region Lab Tour	</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7</a:t>
            </a:fld>
            <a:endParaRPr lang="en-US"/>
          </a:p>
        </p:txBody>
      </p:sp>
    </p:spTree>
    <p:extLst>
      <p:ext uri="{BB962C8B-B14F-4D97-AF65-F5344CB8AC3E}">
        <p14:creationId xmlns:p14="http://schemas.microsoft.com/office/powerpoint/2010/main" val="2834346651"/>
      </p:ext>
    </p:extLst>
  </p:cSld>
  <p:clrMapOvr>
    <a:masterClrMapping/>
  </p:clrMapOvr>
  <p:transition spd="slow">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6">
            <a:extLst>
              <a:ext uri="{FF2B5EF4-FFF2-40B4-BE49-F238E27FC236}">
                <a16:creationId xmlns:a16="http://schemas.microsoft.com/office/drawing/2014/main" id="{104DFC13-5AC5-4AA1-8889-9326D1F138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bwMode="auto">
          <a:xfrm>
            <a:off x="4660059" y="3981291"/>
            <a:ext cx="4440382" cy="2826412"/>
          </a:xfrm>
          <a:prstGeom prst="rect">
            <a:avLst/>
          </a:prstGeom>
          <a:noFill/>
          <a:ln w="25400">
            <a:solidFill>
              <a:srgbClr val="00416A"/>
            </a:solidFill>
            <a:prstDash val="solid"/>
            <a:miter lim="800000"/>
            <a:headEnd/>
            <a:tailEnd/>
          </a:ln>
        </p:spPr>
      </p:pic>
      <p:pic>
        <p:nvPicPr>
          <p:cNvPr id="6" name="Picture 5">
            <a:extLst>
              <a:ext uri="{FF2B5EF4-FFF2-40B4-BE49-F238E27FC236}">
                <a16:creationId xmlns:a16="http://schemas.microsoft.com/office/drawing/2014/main" id="{72EECA64-E112-46CD-B5FD-E37B7BD1E82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923705" y="1695783"/>
            <a:ext cx="2013945" cy="2478253"/>
          </a:xfrm>
          <a:prstGeom prst="rect">
            <a:avLst/>
          </a:prstGeom>
          <a:ln w="25400">
            <a:solidFill>
              <a:srgbClr val="00416A"/>
            </a:solidFill>
          </a:ln>
        </p:spPr>
      </p:pic>
      <p:sp>
        <p:nvSpPr>
          <p:cNvPr id="2" name="Title 1"/>
          <p:cNvSpPr>
            <a:spLocks noGrp="1"/>
          </p:cNvSpPr>
          <p:nvPr>
            <p:ph type="title"/>
          </p:nvPr>
        </p:nvSpPr>
        <p:spPr>
          <a:xfrm>
            <a:off x="0" y="536171"/>
            <a:ext cx="9144000" cy="1325563"/>
          </a:xfrm>
        </p:spPr>
        <p:txBody>
          <a:bodyPr/>
          <a:lstStyle/>
          <a:p>
            <a:r>
              <a:rPr lang="en-US"/>
              <a:t>Asphalt Mixture Temperature</a:t>
            </a:r>
          </a:p>
        </p:txBody>
      </p:sp>
      <p:sp>
        <p:nvSpPr>
          <p:cNvPr id="3" name="Content Placeholder 2"/>
          <p:cNvSpPr>
            <a:spLocks noGrp="1"/>
          </p:cNvSpPr>
          <p:nvPr>
            <p:ph idx="1"/>
          </p:nvPr>
        </p:nvSpPr>
        <p:spPr>
          <a:xfrm>
            <a:off x="121574" y="1861734"/>
            <a:ext cx="4940877" cy="4351338"/>
          </a:xfrm>
        </p:spPr>
        <p:txBody>
          <a:bodyPr/>
          <a:lstStyle/>
          <a:p>
            <a:r>
              <a:rPr lang="en-US" sz="3200"/>
              <a:t>Mix temp in paver hopper should be within 20°F of temp recommended in mix design</a:t>
            </a:r>
          </a:p>
          <a:p>
            <a:pPr lvl="1"/>
            <a:r>
              <a:rPr lang="en-US" sz="2800"/>
              <a:t>Notify foreman and project engineer if its not</a:t>
            </a:r>
          </a:p>
          <a:p>
            <a:r>
              <a:rPr lang="en-US" sz="3200"/>
              <a:t>Most mix design temps are around 280°-320°F</a:t>
            </a:r>
          </a:p>
          <a:p>
            <a:r>
              <a:rPr lang="en-US" sz="3200"/>
              <a:t>Cover loads in inclement weather or when air temp is below 65°F</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solidFill>
                  <a:schemeClr val="bg1"/>
                </a:solidFill>
              </a:rPr>
              <a:pPr/>
              <a:t>70</a:t>
            </a:fld>
            <a:endParaRPr lang="en-US">
              <a:solidFill>
                <a:schemeClr val="bg1"/>
              </a:solidFill>
            </a:endParaRPr>
          </a:p>
        </p:txBody>
      </p:sp>
    </p:spTree>
    <p:extLst>
      <p:ext uri="{BB962C8B-B14F-4D97-AF65-F5344CB8AC3E}">
        <p14:creationId xmlns:p14="http://schemas.microsoft.com/office/powerpoint/2010/main" val="1567743989"/>
      </p:ext>
    </p:extLst>
  </p:cSld>
  <p:clrMapOvr>
    <a:masterClrMapping/>
  </p:clrMapOvr>
  <p:transition spd="slow">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F1EB14B-EA47-413A-B987-9E26321A59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9800" y="1132934"/>
            <a:ext cx="2716212" cy="2743741"/>
          </a:xfrm>
          <a:prstGeom prst="rect">
            <a:avLst/>
          </a:prstGeom>
          <a:ln>
            <a:solidFill>
              <a:srgbClr val="00416A"/>
            </a:solidFill>
          </a:ln>
        </p:spPr>
      </p:pic>
      <p:pic>
        <p:nvPicPr>
          <p:cNvPr id="6" name="Picture 5">
            <a:extLst>
              <a:ext uri="{FF2B5EF4-FFF2-40B4-BE49-F238E27FC236}">
                <a16:creationId xmlns:a16="http://schemas.microsoft.com/office/drawing/2014/main" id="{AB9F3295-5E49-4785-AF2B-10E81DB82E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3731406"/>
            <a:ext cx="4572000" cy="3042458"/>
          </a:xfrm>
          <a:prstGeom prst="rect">
            <a:avLst/>
          </a:prstGeom>
          <a:ln>
            <a:solidFill>
              <a:srgbClr val="00416A"/>
            </a:solidFill>
          </a:ln>
        </p:spPr>
      </p:pic>
      <p:sp>
        <p:nvSpPr>
          <p:cNvPr id="2" name="Title 1"/>
          <p:cNvSpPr>
            <a:spLocks noGrp="1"/>
          </p:cNvSpPr>
          <p:nvPr>
            <p:ph type="title"/>
          </p:nvPr>
        </p:nvSpPr>
        <p:spPr>
          <a:xfrm>
            <a:off x="0" y="536171"/>
            <a:ext cx="9144000" cy="1325563"/>
          </a:xfrm>
        </p:spPr>
        <p:txBody>
          <a:bodyPr/>
          <a:lstStyle/>
          <a:p>
            <a:r>
              <a:rPr lang="en-US"/>
              <a:t>Asphalt Mixture Temperature</a:t>
            </a:r>
          </a:p>
        </p:txBody>
      </p:sp>
      <p:sp>
        <p:nvSpPr>
          <p:cNvPr id="3" name="Content Placeholder 2"/>
          <p:cNvSpPr>
            <a:spLocks noGrp="1"/>
          </p:cNvSpPr>
          <p:nvPr>
            <p:ph idx="1"/>
          </p:nvPr>
        </p:nvSpPr>
        <p:spPr>
          <a:xfrm>
            <a:off x="0" y="1701006"/>
            <a:ext cx="4646814" cy="4351338"/>
          </a:xfrm>
        </p:spPr>
        <p:txBody>
          <a:bodyPr/>
          <a:lstStyle/>
          <a:p>
            <a:r>
              <a:rPr lang="en-US" sz="3200"/>
              <a:t>Consistency is key</a:t>
            </a:r>
          </a:p>
          <a:p>
            <a:r>
              <a:rPr lang="en-US" sz="3200"/>
              <a:t>Inconsistent temperatures will give variable density</a:t>
            </a:r>
          </a:p>
          <a:p>
            <a:r>
              <a:rPr lang="en-US" sz="3200"/>
              <a:t>Long hauls cause outside of load to cool (crust)</a:t>
            </a:r>
          </a:p>
          <a:p>
            <a:r>
              <a:rPr lang="en-US" sz="3200"/>
              <a:t>Material Transfer Vehicle (MTV) remixes material back to uniform temperature</a:t>
            </a:r>
          </a:p>
          <a:p>
            <a:r>
              <a:rPr lang="en-US" sz="3200"/>
              <a:t>Infrared cameras</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solidFill>
                  <a:schemeClr val="bg1"/>
                </a:solidFill>
              </a:rPr>
              <a:pPr/>
              <a:t>71</a:t>
            </a:fld>
            <a:endParaRPr lang="en-US">
              <a:solidFill>
                <a:schemeClr val="bg1"/>
              </a:solidFill>
            </a:endParaRPr>
          </a:p>
        </p:txBody>
      </p:sp>
    </p:spTree>
    <p:extLst>
      <p:ext uri="{BB962C8B-B14F-4D97-AF65-F5344CB8AC3E}">
        <p14:creationId xmlns:p14="http://schemas.microsoft.com/office/powerpoint/2010/main" val="1391618821"/>
      </p:ext>
    </p:extLst>
  </p:cSld>
  <p:clrMapOvr>
    <a:masterClrMapping/>
  </p:clrMapOvr>
  <p:transition spd="slow">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MTV Benefits</a:t>
            </a:r>
          </a:p>
        </p:txBody>
      </p:sp>
      <p:sp>
        <p:nvSpPr>
          <p:cNvPr id="3" name="Content Placeholder 2"/>
          <p:cNvSpPr>
            <a:spLocks noGrp="1"/>
          </p:cNvSpPr>
          <p:nvPr>
            <p:ph idx="1"/>
          </p:nvPr>
        </p:nvSpPr>
        <p:spPr>
          <a:xfrm>
            <a:off x="628650" y="1487978"/>
            <a:ext cx="7886700" cy="4351338"/>
          </a:xfrm>
        </p:spPr>
        <p:txBody>
          <a:bodyPr/>
          <a:lstStyle/>
          <a:p>
            <a:r>
              <a:rPr lang="en-US" sz="3200"/>
              <a:t>Provides additional surge volume for the paver</a:t>
            </a:r>
          </a:p>
          <a:p>
            <a:pPr lvl="1"/>
            <a:r>
              <a:rPr lang="en-US" sz="2800"/>
              <a:t>Keeping the paver moving            smoother pavement</a:t>
            </a:r>
          </a:p>
          <a:p>
            <a:endParaRPr lang="en-US" sz="3200"/>
          </a:p>
          <a:p>
            <a:r>
              <a:rPr lang="en-US" sz="3200"/>
              <a:t>Serves as a buffer between the paver and the haul trucks</a:t>
            </a:r>
          </a:p>
          <a:p>
            <a:pPr lvl="1"/>
            <a:r>
              <a:rPr lang="en-US" sz="2800"/>
              <a:t>Avoiding bumps           smoother pavement</a:t>
            </a:r>
          </a:p>
          <a:p>
            <a:endParaRPr lang="en-US" sz="3200"/>
          </a:p>
          <a:p>
            <a:r>
              <a:rPr lang="en-US" sz="3200"/>
              <a:t>Provides remixing capability</a:t>
            </a:r>
          </a:p>
          <a:p>
            <a:pPr lvl="1"/>
            <a:r>
              <a:rPr lang="en-US" sz="2800"/>
              <a:t>Remixing            less segregation (temperature and aggregate)</a:t>
            </a:r>
          </a:p>
          <a:p>
            <a:pPr marL="457200" lvl="1" indent="0">
              <a:buNone/>
            </a:pPr>
            <a:r>
              <a:rPr lang="en-US" altLang="en-US" sz="2800">
                <a:solidFill>
                  <a:schemeClr val="bg1"/>
                </a:solidFill>
                <a:hlinkClick r:id="rId3"/>
              </a:rPr>
              <a:t>https://www.pavementinteractive.org/reference-desk/construction/placement/aggregate-segregation</a:t>
            </a:r>
            <a:r>
              <a:rPr lang="en-US" altLang="en-US" sz="2800">
                <a:hlinkClick r:id="rId3"/>
              </a:rPr>
              <a:t>/</a:t>
            </a:r>
            <a:endParaRPr lang="en-US" altLang="en-US" sz="2800"/>
          </a:p>
          <a:p>
            <a:pPr marL="457200" lvl="1" indent="0">
              <a:buNone/>
            </a:pPr>
            <a:endParaRPr lang="en-US" sz="2800"/>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72</a:t>
            </a:fld>
            <a:endParaRPr lang="en-US"/>
          </a:p>
        </p:txBody>
      </p:sp>
      <p:sp>
        <p:nvSpPr>
          <p:cNvPr id="5" name="Right Arrow 6">
            <a:extLst>
              <a:ext uri="{FF2B5EF4-FFF2-40B4-BE49-F238E27FC236}">
                <a16:creationId xmlns:a16="http://schemas.microsoft.com/office/drawing/2014/main" id="{707E06AF-C828-4BE9-8C9B-098F177F8D8F}"/>
              </a:ext>
            </a:extLst>
          </p:cNvPr>
          <p:cNvSpPr>
            <a:spLocks noChangeArrowheads="1"/>
          </p:cNvSpPr>
          <p:nvPr/>
        </p:nvSpPr>
        <p:spPr bwMode="auto">
          <a:xfrm>
            <a:off x="4933797" y="2103730"/>
            <a:ext cx="685800" cy="274638"/>
          </a:xfrm>
          <a:prstGeom prst="rightArrow">
            <a:avLst>
              <a:gd name="adj1" fmla="val 50000"/>
              <a:gd name="adj2" fmla="val 49942"/>
            </a:avLst>
          </a:prstGeom>
          <a:solidFill>
            <a:schemeClr val="accent1"/>
          </a:solidFill>
          <a:ln w="9525" algn="ctr">
            <a:solidFill>
              <a:schemeClr val="tx1"/>
            </a:solidFill>
            <a:round/>
            <a:headEnd/>
            <a:tailEnd/>
          </a:ln>
        </p:spPr>
        <p:txBody>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Wingdings" panose="05000000000000000000" pitchFamily="2" charset="2"/>
              <a:buChar char="§"/>
              <a:defRPr sz="2300">
                <a:solidFill>
                  <a:schemeClr val="tx1"/>
                </a:solidFill>
                <a:latin typeface="Arial" panose="020B0604020202020204" pitchFamily="34" charset="0"/>
              </a:defRPr>
            </a:lvl2pPr>
            <a:lvl3pPr marL="1143000" indent="-228600">
              <a:spcBef>
                <a:spcPts val="350"/>
              </a:spcBef>
              <a:buClr>
                <a:srgbClr val="ED1C24"/>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rgbClr val="ED1C24"/>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rgbClr val="ED1C24"/>
              </a:buClr>
              <a:buFont typeface="Wingdings 2" panose="05020102010507070707" pitchFamily="18" charset="2"/>
              <a:buChar char=""/>
              <a:defRPr>
                <a:solidFill>
                  <a:schemeClr val="tx1"/>
                </a:solidFill>
                <a:latin typeface="Arial" panose="020B0604020202020204" pitchFamily="34" charset="0"/>
              </a:defRPr>
            </a:lvl5pPr>
            <a:lvl6pPr marL="2514600" indent="-228600" eaLnBrk="0" fontAlgn="base" hangingPunct="0">
              <a:spcBef>
                <a:spcPts val="350"/>
              </a:spcBef>
              <a:spcAft>
                <a:spcPct val="0"/>
              </a:spcAft>
              <a:buClr>
                <a:srgbClr val="ED1C24"/>
              </a:buClr>
              <a:buFont typeface="Wingdings 2" panose="05020102010507070707" pitchFamily="18" charset="2"/>
              <a:buChar char=""/>
              <a:defRPr>
                <a:solidFill>
                  <a:schemeClr val="tx1"/>
                </a:solidFill>
                <a:latin typeface="Arial" panose="020B0604020202020204" pitchFamily="34" charset="0"/>
              </a:defRPr>
            </a:lvl6pPr>
            <a:lvl7pPr marL="2971800" indent="-228600" eaLnBrk="0" fontAlgn="base" hangingPunct="0">
              <a:spcBef>
                <a:spcPts val="350"/>
              </a:spcBef>
              <a:spcAft>
                <a:spcPct val="0"/>
              </a:spcAft>
              <a:buClr>
                <a:srgbClr val="ED1C24"/>
              </a:buClr>
              <a:buFont typeface="Wingdings 2" panose="05020102010507070707" pitchFamily="18" charset="2"/>
              <a:buChar char=""/>
              <a:defRPr>
                <a:solidFill>
                  <a:schemeClr val="tx1"/>
                </a:solidFill>
                <a:latin typeface="Arial" panose="020B0604020202020204" pitchFamily="34" charset="0"/>
              </a:defRPr>
            </a:lvl7pPr>
            <a:lvl8pPr marL="3429000" indent="-228600" eaLnBrk="0" fontAlgn="base" hangingPunct="0">
              <a:spcBef>
                <a:spcPts val="350"/>
              </a:spcBef>
              <a:spcAft>
                <a:spcPct val="0"/>
              </a:spcAft>
              <a:buClr>
                <a:srgbClr val="ED1C24"/>
              </a:buClr>
              <a:buFont typeface="Wingdings 2" panose="05020102010507070707" pitchFamily="18" charset="2"/>
              <a:buChar char=""/>
              <a:defRPr>
                <a:solidFill>
                  <a:schemeClr val="tx1"/>
                </a:solidFill>
                <a:latin typeface="Arial" panose="020B0604020202020204" pitchFamily="34" charset="0"/>
              </a:defRPr>
            </a:lvl8pPr>
            <a:lvl9pPr marL="3886200" indent="-228600" eaLnBrk="0" fontAlgn="base" hangingPunct="0">
              <a:spcBef>
                <a:spcPts val="350"/>
              </a:spcBef>
              <a:spcAft>
                <a:spcPct val="0"/>
              </a:spcAft>
              <a:buClr>
                <a:srgbClr val="ED1C24"/>
              </a:buClr>
              <a:buFont typeface="Wingdings 2" panose="05020102010507070707" pitchFamily="18" charset="2"/>
              <a:buChar char=""/>
              <a:defRPr>
                <a:solidFill>
                  <a:schemeClr val="tx1"/>
                </a:solidFill>
                <a:latin typeface="Arial" panose="020B0604020202020204" pitchFamily="34" charset="0"/>
              </a:defRPr>
            </a:lvl9pPr>
          </a:lstStyle>
          <a:p>
            <a:pPr>
              <a:spcBef>
                <a:spcPct val="0"/>
              </a:spcBef>
              <a:buClrTx/>
              <a:buSzTx/>
              <a:buFontTx/>
              <a:buNone/>
            </a:pPr>
            <a:endParaRPr lang="en-US" altLang="en-US" sz="1800"/>
          </a:p>
        </p:txBody>
      </p:sp>
      <p:sp>
        <p:nvSpPr>
          <p:cNvPr id="6" name="Right Arrow 6">
            <a:extLst>
              <a:ext uri="{FF2B5EF4-FFF2-40B4-BE49-F238E27FC236}">
                <a16:creationId xmlns:a16="http://schemas.microsoft.com/office/drawing/2014/main" id="{668657DA-EC5F-47A4-B759-B042F6210B67}"/>
              </a:ext>
            </a:extLst>
          </p:cNvPr>
          <p:cNvSpPr>
            <a:spLocks noChangeArrowheads="1"/>
          </p:cNvSpPr>
          <p:nvPr/>
        </p:nvSpPr>
        <p:spPr bwMode="auto">
          <a:xfrm>
            <a:off x="3537259" y="3848583"/>
            <a:ext cx="685800" cy="274638"/>
          </a:xfrm>
          <a:prstGeom prst="rightArrow">
            <a:avLst>
              <a:gd name="adj1" fmla="val 50000"/>
              <a:gd name="adj2" fmla="val 49942"/>
            </a:avLst>
          </a:prstGeom>
          <a:solidFill>
            <a:schemeClr val="accent1"/>
          </a:solidFill>
          <a:ln w="9525" algn="ctr">
            <a:solidFill>
              <a:schemeClr val="tx1"/>
            </a:solidFill>
            <a:round/>
            <a:headEnd/>
            <a:tailEnd/>
          </a:ln>
        </p:spPr>
        <p:txBody>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Wingdings" panose="05000000000000000000" pitchFamily="2" charset="2"/>
              <a:buChar char="§"/>
              <a:defRPr sz="2300">
                <a:solidFill>
                  <a:schemeClr val="tx1"/>
                </a:solidFill>
                <a:latin typeface="Arial" panose="020B0604020202020204" pitchFamily="34" charset="0"/>
              </a:defRPr>
            </a:lvl2pPr>
            <a:lvl3pPr marL="1143000" indent="-228600">
              <a:spcBef>
                <a:spcPts val="350"/>
              </a:spcBef>
              <a:buClr>
                <a:srgbClr val="ED1C24"/>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rgbClr val="ED1C24"/>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rgbClr val="ED1C24"/>
              </a:buClr>
              <a:buFont typeface="Wingdings 2" panose="05020102010507070707" pitchFamily="18" charset="2"/>
              <a:buChar char=""/>
              <a:defRPr>
                <a:solidFill>
                  <a:schemeClr val="tx1"/>
                </a:solidFill>
                <a:latin typeface="Arial" panose="020B0604020202020204" pitchFamily="34" charset="0"/>
              </a:defRPr>
            </a:lvl5pPr>
            <a:lvl6pPr marL="2514600" indent="-228600" eaLnBrk="0" fontAlgn="base" hangingPunct="0">
              <a:spcBef>
                <a:spcPts val="350"/>
              </a:spcBef>
              <a:spcAft>
                <a:spcPct val="0"/>
              </a:spcAft>
              <a:buClr>
                <a:srgbClr val="ED1C24"/>
              </a:buClr>
              <a:buFont typeface="Wingdings 2" panose="05020102010507070707" pitchFamily="18" charset="2"/>
              <a:buChar char=""/>
              <a:defRPr>
                <a:solidFill>
                  <a:schemeClr val="tx1"/>
                </a:solidFill>
                <a:latin typeface="Arial" panose="020B0604020202020204" pitchFamily="34" charset="0"/>
              </a:defRPr>
            </a:lvl6pPr>
            <a:lvl7pPr marL="2971800" indent="-228600" eaLnBrk="0" fontAlgn="base" hangingPunct="0">
              <a:spcBef>
                <a:spcPts val="350"/>
              </a:spcBef>
              <a:spcAft>
                <a:spcPct val="0"/>
              </a:spcAft>
              <a:buClr>
                <a:srgbClr val="ED1C24"/>
              </a:buClr>
              <a:buFont typeface="Wingdings 2" panose="05020102010507070707" pitchFamily="18" charset="2"/>
              <a:buChar char=""/>
              <a:defRPr>
                <a:solidFill>
                  <a:schemeClr val="tx1"/>
                </a:solidFill>
                <a:latin typeface="Arial" panose="020B0604020202020204" pitchFamily="34" charset="0"/>
              </a:defRPr>
            </a:lvl7pPr>
            <a:lvl8pPr marL="3429000" indent="-228600" eaLnBrk="0" fontAlgn="base" hangingPunct="0">
              <a:spcBef>
                <a:spcPts val="350"/>
              </a:spcBef>
              <a:spcAft>
                <a:spcPct val="0"/>
              </a:spcAft>
              <a:buClr>
                <a:srgbClr val="ED1C24"/>
              </a:buClr>
              <a:buFont typeface="Wingdings 2" panose="05020102010507070707" pitchFamily="18" charset="2"/>
              <a:buChar char=""/>
              <a:defRPr>
                <a:solidFill>
                  <a:schemeClr val="tx1"/>
                </a:solidFill>
                <a:latin typeface="Arial" panose="020B0604020202020204" pitchFamily="34" charset="0"/>
              </a:defRPr>
            </a:lvl8pPr>
            <a:lvl9pPr marL="3886200" indent="-228600" eaLnBrk="0" fontAlgn="base" hangingPunct="0">
              <a:spcBef>
                <a:spcPts val="350"/>
              </a:spcBef>
              <a:spcAft>
                <a:spcPct val="0"/>
              </a:spcAft>
              <a:buClr>
                <a:srgbClr val="ED1C24"/>
              </a:buClr>
              <a:buFont typeface="Wingdings 2" panose="05020102010507070707" pitchFamily="18" charset="2"/>
              <a:buChar char=""/>
              <a:defRPr>
                <a:solidFill>
                  <a:schemeClr val="tx1"/>
                </a:solidFill>
                <a:latin typeface="Arial" panose="020B0604020202020204" pitchFamily="34" charset="0"/>
              </a:defRPr>
            </a:lvl9pPr>
          </a:lstStyle>
          <a:p>
            <a:pPr>
              <a:spcBef>
                <a:spcPct val="0"/>
              </a:spcBef>
              <a:buClrTx/>
              <a:buSzTx/>
              <a:buFontTx/>
              <a:buNone/>
            </a:pPr>
            <a:endParaRPr lang="en-US" altLang="en-US" sz="1800"/>
          </a:p>
        </p:txBody>
      </p:sp>
      <p:sp>
        <p:nvSpPr>
          <p:cNvPr id="7" name="Right Arrow 6">
            <a:extLst>
              <a:ext uri="{FF2B5EF4-FFF2-40B4-BE49-F238E27FC236}">
                <a16:creationId xmlns:a16="http://schemas.microsoft.com/office/drawing/2014/main" id="{2F361209-DC90-43CC-A742-85F45EA6CA1D}"/>
              </a:ext>
            </a:extLst>
          </p:cNvPr>
          <p:cNvSpPr>
            <a:spLocks noChangeArrowheads="1"/>
          </p:cNvSpPr>
          <p:nvPr/>
        </p:nvSpPr>
        <p:spPr bwMode="auto">
          <a:xfrm>
            <a:off x="2764175" y="5232703"/>
            <a:ext cx="685800" cy="274638"/>
          </a:xfrm>
          <a:prstGeom prst="rightArrow">
            <a:avLst>
              <a:gd name="adj1" fmla="val 50000"/>
              <a:gd name="adj2" fmla="val 49942"/>
            </a:avLst>
          </a:prstGeom>
          <a:solidFill>
            <a:schemeClr val="accent1"/>
          </a:solidFill>
          <a:ln w="9525" algn="ctr">
            <a:solidFill>
              <a:schemeClr val="tx1"/>
            </a:solidFill>
            <a:round/>
            <a:headEnd/>
            <a:tailEnd/>
          </a:ln>
        </p:spPr>
        <p:txBody>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Wingdings" panose="05000000000000000000" pitchFamily="2" charset="2"/>
              <a:buChar char="§"/>
              <a:defRPr sz="2300">
                <a:solidFill>
                  <a:schemeClr val="tx1"/>
                </a:solidFill>
                <a:latin typeface="Arial" panose="020B0604020202020204" pitchFamily="34" charset="0"/>
              </a:defRPr>
            </a:lvl2pPr>
            <a:lvl3pPr marL="1143000" indent="-228600">
              <a:spcBef>
                <a:spcPts val="350"/>
              </a:spcBef>
              <a:buClr>
                <a:srgbClr val="ED1C24"/>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rgbClr val="ED1C24"/>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rgbClr val="ED1C24"/>
              </a:buClr>
              <a:buFont typeface="Wingdings 2" panose="05020102010507070707" pitchFamily="18" charset="2"/>
              <a:buChar char=""/>
              <a:defRPr>
                <a:solidFill>
                  <a:schemeClr val="tx1"/>
                </a:solidFill>
                <a:latin typeface="Arial" panose="020B0604020202020204" pitchFamily="34" charset="0"/>
              </a:defRPr>
            </a:lvl5pPr>
            <a:lvl6pPr marL="2514600" indent="-228600" eaLnBrk="0" fontAlgn="base" hangingPunct="0">
              <a:spcBef>
                <a:spcPts val="350"/>
              </a:spcBef>
              <a:spcAft>
                <a:spcPct val="0"/>
              </a:spcAft>
              <a:buClr>
                <a:srgbClr val="ED1C24"/>
              </a:buClr>
              <a:buFont typeface="Wingdings 2" panose="05020102010507070707" pitchFamily="18" charset="2"/>
              <a:buChar char=""/>
              <a:defRPr>
                <a:solidFill>
                  <a:schemeClr val="tx1"/>
                </a:solidFill>
                <a:latin typeface="Arial" panose="020B0604020202020204" pitchFamily="34" charset="0"/>
              </a:defRPr>
            </a:lvl6pPr>
            <a:lvl7pPr marL="2971800" indent="-228600" eaLnBrk="0" fontAlgn="base" hangingPunct="0">
              <a:spcBef>
                <a:spcPts val="350"/>
              </a:spcBef>
              <a:spcAft>
                <a:spcPct val="0"/>
              </a:spcAft>
              <a:buClr>
                <a:srgbClr val="ED1C24"/>
              </a:buClr>
              <a:buFont typeface="Wingdings 2" panose="05020102010507070707" pitchFamily="18" charset="2"/>
              <a:buChar char=""/>
              <a:defRPr>
                <a:solidFill>
                  <a:schemeClr val="tx1"/>
                </a:solidFill>
                <a:latin typeface="Arial" panose="020B0604020202020204" pitchFamily="34" charset="0"/>
              </a:defRPr>
            </a:lvl7pPr>
            <a:lvl8pPr marL="3429000" indent="-228600" eaLnBrk="0" fontAlgn="base" hangingPunct="0">
              <a:spcBef>
                <a:spcPts val="350"/>
              </a:spcBef>
              <a:spcAft>
                <a:spcPct val="0"/>
              </a:spcAft>
              <a:buClr>
                <a:srgbClr val="ED1C24"/>
              </a:buClr>
              <a:buFont typeface="Wingdings 2" panose="05020102010507070707" pitchFamily="18" charset="2"/>
              <a:buChar char=""/>
              <a:defRPr>
                <a:solidFill>
                  <a:schemeClr val="tx1"/>
                </a:solidFill>
                <a:latin typeface="Arial" panose="020B0604020202020204" pitchFamily="34" charset="0"/>
              </a:defRPr>
            </a:lvl8pPr>
            <a:lvl9pPr marL="3886200" indent="-228600" eaLnBrk="0" fontAlgn="base" hangingPunct="0">
              <a:spcBef>
                <a:spcPts val="350"/>
              </a:spcBef>
              <a:spcAft>
                <a:spcPct val="0"/>
              </a:spcAft>
              <a:buClr>
                <a:srgbClr val="ED1C24"/>
              </a:buClr>
              <a:buFont typeface="Wingdings 2" panose="05020102010507070707" pitchFamily="18" charset="2"/>
              <a:buChar char=""/>
              <a:defRPr>
                <a:solidFill>
                  <a:schemeClr val="tx1"/>
                </a:solidFill>
                <a:latin typeface="Arial" panose="020B0604020202020204" pitchFamily="34" charset="0"/>
              </a:defRPr>
            </a:lvl9pPr>
          </a:lstStyle>
          <a:p>
            <a:pPr>
              <a:spcBef>
                <a:spcPct val="0"/>
              </a:spcBef>
              <a:buClrTx/>
              <a:buSzTx/>
              <a:buFontTx/>
              <a:buNone/>
            </a:pPr>
            <a:endParaRPr lang="en-US" altLang="en-US" sz="1800"/>
          </a:p>
        </p:txBody>
      </p:sp>
    </p:spTree>
    <p:extLst>
      <p:ext uri="{BB962C8B-B14F-4D97-AF65-F5344CB8AC3E}">
        <p14:creationId xmlns:p14="http://schemas.microsoft.com/office/powerpoint/2010/main" val="3962386012"/>
      </p:ext>
    </p:extLst>
  </p:cSld>
  <p:clrMapOvr>
    <a:masterClrMapping/>
  </p:clrMapOvr>
  <p:transition spd="slow">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E:\napa_web\Modules\7_construction\Images\main_pictures\crust_1.jpg">
            <a:extLst>
              <a:ext uri="{FF2B5EF4-FFF2-40B4-BE49-F238E27FC236}">
                <a16:creationId xmlns:a16="http://schemas.microsoft.com/office/drawing/2014/main" id="{3C6DF4CC-E9F7-4FB9-9720-F054CEEFC5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3190672"/>
            <a:ext cx="4419600" cy="366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203979"/>
            <a:ext cx="9144000" cy="1325563"/>
          </a:xfrm>
        </p:spPr>
        <p:txBody>
          <a:bodyPr/>
          <a:lstStyle/>
          <a:p>
            <a:r>
              <a:rPr lang="en-US"/>
              <a:t>HMA Mix Transport</a:t>
            </a:r>
          </a:p>
        </p:txBody>
      </p:sp>
      <p:sp>
        <p:nvSpPr>
          <p:cNvPr id="3" name="Content Placeholder 2"/>
          <p:cNvSpPr>
            <a:spLocks noGrp="1"/>
          </p:cNvSpPr>
          <p:nvPr>
            <p:ph idx="1"/>
          </p:nvPr>
        </p:nvSpPr>
        <p:spPr>
          <a:xfrm>
            <a:off x="179763" y="1180407"/>
            <a:ext cx="7886700" cy="4351338"/>
          </a:xfrm>
        </p:spPr>
        <p:txBody>
          <a:bodyPr/>
          <a:lstStyle/>
          <a:p>
            <a:r>
              <a:rPr lang="en-US" sz="3500"/>
              <a:t>HMA is usually loaded into a truck at a fairly uniform temperature between 260F to 320F. Several measures that can be taken to minimize HMA cooling during transport are:</a:t>
            </a:r>
            <a:endParaRPr lang="en-US" sz="3200"/>
          </a:p>
          <a:p>
            <a:pPr lvl="1"/>
            <a:endParaRPr lang="en-US" altLang="en-US" sz="2800"/>
          </a:p>
          <a:p>
            <a:pPr lvl="1"/>
            <a:r>
              <a:rPr lang="en-US" altLang="en-US" sz="2800"/>
              <a:t>Minimize Haul Distance</a:t>
            </a:r>
          </a:p>
          <a:p>
            <a:pPr lvl="1"/>
            <a:r>
              <a:rPr lang="en-US" altLang="en-US" sz="2800"/>
              <a:t>Insulate Truck Boxes</a:t>
            </a:r>
          </a:p>
          <a:p>
            <a:pPr lvl="1"/>
            <a:r>
              <a:rPr lang="en-US" altLang="en-US" sz="2800"/>
              <a:t>Place a tarpaulin over    	               	             the truck bed</a:t>
            </a:r>
          </a:p>
          <a:p>
            <a:endParaRPr lang="en-US" sz="3500"/>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solidFill>
                  <a:schemeClr val="bg1"/>
                </a:solidFill>
              </a:rPr>
              <a:pPr/>
              <a:t>73</a:t>
            </a:fld>
            <a:endParaRPr lang="en-US">
              <a:solidFill>
                <a:schemeClr val="bg1"/>
              </a:solidFill>
            </a:endParaRPr>
          </a:p>
        </p:txBody>
      </p:sp>
    </p:spTree>
    <p:extLst>
      <p:ext uri="{BB962C8B-B14F-4D97-AF65-F5344CB8AC3E}">
        <p14:creationId xmlns:p14="http://schemas.microsoft.com/office/powerpoint/2010/main" val="3038147123"/>
      </p:ext>
    </p:extLst>
  </p:cSld>
  <p:clrMapOvr>
    <a:masterClrMapping/>
  </p:clrMapOvr>
  <p:transition spd="slow">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1637" y="847898"/>
            <a:ext cx="9144000" cy="1325563"/>
          </a:xfrm>
        </p:spPr>
        <p:txBody>
          <a:bodyPr/>
          <a:lstStyle/>
          <a:p>
            <a:r>
              <a:rPr lang="en-US"/>
              <a:t>Thermal Bars</a:t>
            </a:r>
          </a:p>
        </p:txBody>
      </p:sp>
      <p:pic>
        <p:nvPicPr>
          <p:cNvPr id="9" name="Picture 5">
            <a:extLst>
              <a:ext uri="{FF2B5EF4-FFF2-40B4-BE49-F238E27FC236}">
                <a16:creationId xmlns:a16="http://schemas.microsoft.com/office/drawing/2014/main" id="{6AEF77B8-408F-4996-8874-AF0D0E0B332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34989" y="3378703"/>
            <a:ext cx="4191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solidFill>
                  <a:schemeClr val="bg1"/>
                </a:solidFill>
              </a:rPr>
              <a:pPr/>
              <a:t>74</a:t>
            </a:fld>
            <a:endParaRPr lang="en-US">
              <a:solidFill>
                <a:schemeClr val="bg1"/>
              </a:solidFill>
            </a:endParaRPr>
          </a:p>
        </p:txBody>
      </p:sp>
      <p:pic>
        <p:nvPicPr>
          <p:cNvPr id="7" name="Picture 2" descr="ne-asphalt-of-wisconsin_10747974.psd">
            <a:extLst>
              <a:ext uri="{FF2B5EF4-FFF2-40B4-BE49-F238E27FC236}">
                <a16:creationId xmlns:a16="http://schemas.microsoft.com/office/drawing/2014/main" id="{8D482683-A05F-4BB9-AABD-ACCA4AF6E41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680" t="1517" r="12865"/>
          <a:stretch/>
        </p:blipFill>
        <p:spPr bwMode="auto">
          <a:xfrm>
            <a:off x="4172989" y="50296"/>
            <a:ext cx="4538749" cy="3376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New System Monitors Asphalt Mat">
            <a:extLst>
              <a:ext uri="{FF2B5EF4-FFF2-40B4-BE49-F238E27FC236}">
                <a16:creationId xmlns:a16="http://schemas.microsoft.com/office/drawing/2014/main" id="{21F8C725-3C29-4452-BEB1-A1EB5DA246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662740"/>
            <a:ext cx="4953000" cy="3962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523495"/>
      </p:ext>
    </p:extLst>
  </p:cSld>
  <p:clrMapOvr>
    <a:masterClrMapping/>
  </p:clrMapOvr>
  <p:transition spd="slow">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Placing Mixture</a:t>
            </a:r>
          </a:p>
        </p:txBody>
      </p:sp>
      <p:sp>
        <p:nvSpPr>
          <p:cNvPr id="3" name="Content Placeholder 2"/>
          <p:cNvSpPr>
            <a:spLocks noGrp="1"/>
          </p:cNvSpPr>
          <p:nvPr>
            <p:ph idx="1"/>
          </p:nvPr>
        </p:nvSpPr>
        <p:spPr>
          <a:xfrm>
            <a:off x="628650" y="1745673"/>
            <a:ext cx="7886700" cy="4351338"/>
          </a:xfrm>
        </p:spPr>
        <p:txBody>
          <a:bodyPr/>
          <a:lstStyle/>
          <a:p>
            <a:r>
              <a:rPr lang="en-US" sz="3500"/>
              <a:t>When should you fold the wings?</a:t>
            </a:r>
          </a:p>
          <a:p>
            <a:pPr lvl="1"/>
            <a:r>
              <a:rPr lang="en-US" sz="3200"/>
              <a:t>To minimize segregation, fold the wings as seldom as possible.  Just enough to keep the mix in the wings from getting so cool that it won’t go through the paver.  </a:t>
            </a:r>
          </a:p>
          <a:p>
            <a:pPr lvl="1"/>
            <a:r>
              <a:rPr lang="en-US" sz="3200"/>
              <a:t>How often will depend on delivery rate, mix temperature, and the air temperature.</a:t>
            </a:r>
          </a:p>
          <a:p>
            <a:pPr lvl="1"/>
            <a:r>
              <a:rPr lang="en-US" sz="3200"/>
              <a:t>Folding the wings should only be done while the hopper is fairly full.</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75</a:t>
            </a:fld>
            <a:endParaRPr lang="en-US"/>
          </a:p>
        </p:txBody>
      </p:sp>
    </p:spTree>
    <p:extLst>
      <p:ext uri="{BB962C8B-B14F-4D97-AF65-F5344CB8AC3E}">
        <p14:creationId xmlns:p14="http://schemas.microsoft.com/office/powerpoint/2010/main" val="3090696358"/>
      </p:ext>
    </p:extLst>
  </p:cSld>
  <p:clrMapOvr>
    <a:masterClrMapping/>
  </p:clrMapOvr>
  <p:transition spd="slow">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7601"/>
            <a:ext cx="9144000" cy="1325563"/>
          </a:xfrm>
        </p:spPr>
        <p:txBody>
          <a:bodyPr/>
          <a:lstStyle/>
          <a:p>
            <a:r>
              <a:rPr lang="en-US"/>
              <a:t>Placing Mixture</a:t>
            </a:r>
          </a:p>
        </p:txBody>
      </p:sp>
      <p:sp>
        <p:nvSpPr>
          <p:cNvPr id="3" name="Content Placeholder 2"/>
          <p:cNvSpPr>
            <a:spLocks noGrp="1"/>
          </p:cNvSpPr>
          <p:nvPr>
            <p:ph idx="1"/>
          </p:nvPr>
        </p:nvSpPr>
        <p:spPr>
          <a:xfrm>
            <a:off x="628650" y="1064029"/>
            <a:ext cx="7886700" cy="4351338"/>
          </a:xfrm>
        </p:spPr>
        <p:txBody>
          <a:bodyPr/>
          <a:lstStyle/>
          <a:p>
            <a:r>
              <a:rPr lang="en-US" sz="3500"/>
              <a:t>What do you do if the next truck is not ready?</a:t>
            </a:r>
          </a:p>
          <a:p>
            <a:pPr lvl="1"/>
            <a:r>
              <a:rPr lang="en-US" sz="2800"/>
              <a:t>Do not slowly pull it forward and run the hopper empty.</a:t>
            </a:r>
          </a:p>
          <a:p>
            <a:pPr lvl="1"/>
            <a:r>
              <a:rPr lang="en-US" sz="2800"/>
              <a:t>Wait with a full hopper.  This keeps the mix and paver warm, and the screed charged with a full head of material.</a:t>
            </a:r>
          </a:p>
          <a:p>
            <a:pPr lvl="1"/>
            <a:r>
              <a:rPr lang="en-US" sz="2800"/>
              <a:t>When the truck arrives, have the bed raised and ready to flood the hopper.  Start the paver, getting it to paving speed as quickly as possible.  When the truck is picked up by the paver, release the gate and flood the hopper.</a:t>
            </a:r>
          </a:p>
          <a:p>
            <a:pPr lvl="1"/>
            <a:r>
              <a:rPr lang="en-US" sz="2800"/>
              <a:t>If the paver frequently waits, a paver speed adjustment may be necessary.</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76</a:t>
            </a:fld>
            <a:endParaRPr lang="en-US"/>
          </a:p>
        </p:txBody>
      </p:sp>
    </p:spTree>
    <p:extLst>
      <p:ext uri="{BB962C8B-B14F-4D97-AF65-F5344CB8AC3E}">
        <p14:creationId xmlns:p14="http://schemas.microsoft.com/office/powerpoint/2010/main" val="344690916"/>
      </p:ext>
    </p:extLst>
  </p:cSld>
  <p:clrMapOvr>
    <a:masterClrMapping/>
  </p:clrMapOvr>
  <p:transition spd="slow">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6616"/>
            <a:ext cx="9144000" cy="1325563"/>
          </a:xfrm>
        </p:spPr>
        <p:txBody>
          <a:bodyPr/>
          <a:lstStyle/>
          <a:p>
            <a:r>
              <a:rPr lang="en-US"/>
              <a:t>	Factors Affecting Compaction</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77</a:t>
            </a:fld>
            <a:endParaRPr lang="en-US"/>
          </a:p>
        </p:txBody>
      </p:sp>
      <p:graphicFrame>
        <p:nvGraphicFramePr>
          <p:cNvPr id="7" name="Table 6">
            <a:extLst>
              <a:ext uri="{FF2B5EF4-FFF2-40B4-BE49-F238E27FC236}">
                <a16:creationId xmlns:a16="http://schemas.microsoft.com/office/drawing/2014/main" id="{6F1D3349-F34B-4005-BD29-36022F13BB5D}"/>
              </a:ext>
            </a:extLst>
          </p:cNvPr>
          <p:cNvGraphicFramePr>
            <a:graphicFrameLocks noGrp="1"/>
          </p:cNvGraphicFramePr>
          <p:nvPr>
            <p:extLst>
              <p:ext uri="{D42A27DB-BD31-4B8C-83A1-F6EECF244321}">
                <p14:modId xmlns:p14="http://schemas.microsoft.com/office/powerpoint/2010/main" val="3322170975"/>
              </p:ext>
            </p:extLst>
          </p:nvPr>
        </p:nvGraphicFramePr>
        <p:xfrm>
          <a:off x="381000" y="1005840"/>
          <a:ext cx="8381999" cy="5852160"/>
        </p:xfrm>
        <a:graphic>
          <a:graphicData uri="http://schemas.openxmlformats.org/drawingml/2006/table">
            <a:tbl>
              <a:tblPr/>
              <a:tblGrid>
                <a:gridCol w="185442">
                  <a:extLst>
                    <a:ext uri="{9D8B030D-6E8A-4147-A177-3AD203B41FA5}">
                      <a16:colId xmlns:a16="http://schemas.microsoft.com/office/drawing/2014/main" val="20000"/>
                    </a:ext>
                  </a:extLst>
                </a:gridCol>
                <a:gridCol w="2472567">
                  <a:extLst>
                    <a:ext uri="{9D8B030D-6E8A-4147-A177-3AD203B41FA5}">
                      <a16:colId xmlns:a16="http://schemas.microsoft.com/office/drawing/2014/main" val="20001"/>
                    </a:ext>
                  </a:extLst>
                </a:gridCol>
                <a:gridCol w="185442">
                  <a:extLst>
                    <a:ext uri="{9D8B030D-6E8A-4147-A177-3AD203B41FA5}">
                      <a16:colId xmlns:a16="http://schemas.microsoft.com/office/drawing/2014/main" val="20002"/>
                    </a:ext>
                  </a:extLst>
                </a:gridCol>
                <a:gridCol w="185442">
                  <a:extLst>
                    <a:ext uri="{9D8B030D-6E8A-4147-A177-3AD203B41FA5}">
                      <a16:colId xmlns:a16="http://schemas.microsoft.com/office/drawing/2014/main" val="20003"/>
                    </a:ext>
                  </a:extLst>
                </a:gridCol>
                <a:gridCol w="2472567">
                  <a:extLst>
                    <a:ext uri="{9D8B030D-6E8A-4147-A177-3AD203B41FA5}">
                      <a16:colId xmlns:a16="http://schemas.microsoft.com/office/drawing/2014/main" val="20004"/>
                    </a:ext>
                  </a:extLst>
                </a:gridCol>
                <a:gridCol w="185442">
                  <a:extLst>
                    <a:ext uri="{9D8B030D-6E8A-4147-A177-3AD203B41FA5}">
                      <a16:colId xmlns:a16="http://schemas.microsoft.com/office/drawing/2014/main" val="20005"/>
                    </a:ext>
                  </a:extLst>
                </a:gridCol>
                <a:gridCol w="185442">
                  <a:extLst>
                    <a:ext uri="{9D8B030D-6E8A-4147-A177-3AD203B41FA5}">
                      <a16:colId xmlns:a16="http://schemas.microsoft.com/office/drawing/2014/main" val="20006"/>
                    </a:ext>
                  </a:extLst>
                </a:gridCol>
                <a:gridCol w="2509655">
                  <a:extLst>
                    <a:ext uri="{9D8B030D-6E8A-4147-A177-3AD203B41FA5}">
                      <a16:colId xmlns:a16="http://schemas.microsoft.com/office/drawing/2014/main" val="20007"/>
                    </a:ext>
                  </a:extLst>
                </a:gridCol>
              </a:tblGrid>
              <a:tr h="693420">
                <a:tc gridSpan="2">
                  <a:txBody>
                    <a:bodyPr/>
                    <a:lstStyle/>
                    <a:p>
                      <a:pPr algn="l"/>
                      <a:r>
                        <a:rPr lang="en-US" sz="2400" b="1" u="none">
                          <a:solidFill>
                            <a:srgbClr val="00416A"/>
                          </a:solidFill>
                        </a:rPr>
                        <a:t>Environmental Factors</a:t>
                      </a:r>
                      <a:endParaRPr lang="en-US" sz="2400" u="none">
                        <a:solidFill>
                          <a:srgbClr val="00416A"/>
                        </a:solidFill>
                      </a:endParaRPr>
                    </a:p>
                  </a:txBody>
                  <a:tcPr marL="0" marR="0" marT="0" marB="0" anchor="ctr">
                    <a:lnL>
                      <a:noFill/>
                    </a:lnL>
                    <a:lnR>
                      <a:noFill/>
                    </a:lnR>
                    <a:lnT>
                      <a:noFill/>
                    </a:lnT>
                    <a:lnB>
                      <a:noFill/>
                    </a:lnB>
                  </a:tcPr>
                </a:tc>
                <a:tc hMerge="1">
                  <a:txBody>
                    <a:bodyPr/>
                    <a:lstStyle/>
                    <a:p>
                      <a:endParaRPr lang="en-US"/>
                    </a:p>
                  </a:txBody>
                  <a:tcPr/>
                </a:tc>
                <a:tc>
                  <a:txBody>
                    <a:bodyPr/>
                    <a:lstStyle/>
                    <a:p>
                      <a:pPr algn="l"/>
                      <a:r>
                        <a:rPr lang="en-US" sz="1700">
                          <a:solidFill>
                            <a:srgbClr val="00416A"/>
                          </a:solidFill>
                        </a:rPr>
                        <a:t> </a:t>
                      </a:r>
                    </a:p>
                  </a:txBody>
                  <a:tcPr marL="0" marR="0" marT="0" marB="0" anchor="ctr">
                    <a:lnL>
                      <a:noFill/>
                    </a:lnL>
                    <a:lnR>
                      <a:noFill/>
                    </a:lnR>
                    <a:lnT>
                      <a:noFill/>
                    </a:lnT>
                    <a:lnB>
                      <a:noFill/>
                    </a:lnB>
                  </a:tcPr>
                </a:tc>
                <a:tc gridSpan="2">
                  <a:txBody>
                    <a:bodyPr/>
                    <a:lstStyle/>
                    <a:p>
                      <a:pPr algn="l"/>
                      <a:r>
                        <a:rPr lang="en-US" sz="2400" b="1" u="none">
                          <a:solidFill>
                            <a:srgbClr val="00416A"/>
                          </a:solidFill>
                        </a:rPr>
                        <a:t>Mix Property Factors</a:t>
                      </a:r>
                      <a:endParaRPr lang="en-US" sz="2400" u="none">
                        <a:solidFill>
                          <a:srgbClr val="00416A"/>
                        </a:solidFill>
                      </a:endParaRPr>
                    </a:p>
                  </a:txBody>
                  <a:tcPr marL="0" marR="0" marT="0" marB="0" anchor="ctr">
                    <a:lnL>
                      <a:noFill/>
                    </a:lnL>
                    <a:lnR>
                      <a:noFill/>
                    </a:lnR>
                    <a:lnT>
                      <a:noFill/>
                    </a:lnT>
                    <a:lnB>
                      <a:noFill/>
                    </a:lnB>
                  </a:tcPr>
                </a:tc>
                <a:tc hMerge="1">
                  <a:txBody>
                    <a:bodyPr/>
                    <a:lstStyle/>
                    <a:p>
                      <a:endParaRPr lang="en-US"/>
                    </a:p>
                  </a:txBody>
                  <a:tcPr/>
                </a:tc>
                <a:tc>
                  <a:txBody>
                    <a:bodyPr/>
                    <a:lstStyle/>
                    <a:p>
                      <a:pPr algn="l"/>
                      <a:r>
                        <a:rPr lang="en-US" sz="1700">
                          <a:solidFill>
                            <a:srgbClr val="00416A"/>
                          </a:solidFill>
                        </a:rPr>
                        <a:t> </a:t>
                      </a:r>
                    </a:p>
                  </a:txBody>
                  <a:tcPr marL="0" marR="0" marT="0" marB="0" anchor="ctr">
                    <a:lnL>
                      <a:noFill/>
                    </a:lnL>
                    <a:lnR>
                      <a:noFill/>
                    </a:lnR>
                    <a:lnT>
                      <a:noFill/>
                    </a:lnT>
                    <a:lnB>
                      <a:noFill/>
                    </a:lnB>
                  </a:tcPr>
                </a:tc>
                <a:tc gridSpan="2">
                  <a:txBody>
                    <a:bodyPr/>
                    <a:lstStyle/>
                    <a:p>
                      <a:pPr algn="l"/>
                      <a:r>
                        <a:rPr lang="en-US" sz="2400" b="1" u="none">
                          <a:solidFill>
                            <a:srgbClr val="00416A"/>
                          </a:solidFill>
                        </a:rPr>
                        <a:t>Construction Factors</a:t>
                      </a:r>
                      <a:endParaRPr lang="en-US" sz="2400" u="none">
                        <a:solidFill>
                          <a:srgbClr val="00416A"/>
                        </a:solidFill>
                      </a:endParaRPr>
                    </a:p>
                  </a:txBody>
                  <a:tcPr marL="0" marR="0" marT="0" marB="0" anchor="ctr">
                    <a:lnL>
                      <a:noFill/>
                    </a:lnL>
                    <a:lnR>
                      <a:noFill/>
                    </a:lnR>
                    <a:lnT>
                      <a:noFill/>
                    </a:lnT>
                    <a:lnB>
                      <a:noFill/>
                    </a:lnB>
                  </a:tcPr>
                </a:tc>
                <a:tc hMerge="1">
                  <a:txBody>
                    <a:bodyPr/>
                    <a:lstStyle/>
                    <a:p>
                      <a:endParaRPr lang="en-US"/>
                    </a:p>
                  </a:txBody>
                  <a:tcPr/>
                </a:tc>
                <a:extLst>
                  <a:ext uri="{0D108BD9-81ED-4DB2-BD59-A6C34878D82A}">
                    <a16:rowId xmlns:a16="http://schemas.microsoft.com/office/drawing/2014/main" val="10000"/>
                  </a:ext>
                </a:extLst>
              </a:tr>
              <a:tr h="346710">
                <a:tc gridSpan="2">
                  <a:txBody>
                    <a:bodyPr/>
                    <a:lstStyle/>
                    <a:p>
                      <a:pPr algn="l"/>
                      <a:r>
                        <a:rPr lang="en-US" sz="2400">
                          <a:solidFill>
                            <a:srgbClr val="00416A"/>
                          </a:solidFill>
                        </a:rPr>
                        <a:t>Temperature</a:t>
                      </a:r>
                    </a:p>
                  </a:txBody>
                  <a:tcPr marL="0" marR="0" marT="0" marB="0" anchor="ctr">
                    <a:lnL>
                      <a:noFill/>
                    </a:lnL>
                    <a:lnR>
                      <a:noFill/>
                    </a:lnR>
                    <a:lnT>
                      <a:noFill/>
                    </a:lnT>
                    <a:lnB>
                      <a:noFill/>
                    </a:lnB>
                  </a:tcPr>
                </a:tc>
                <a:tc hMerge="1">
                  <a:txBody>
                    <a:bodyPr/>
                    <a:lstStyle/>
                    <a:p>
                      <a:endParaRPr lang="en-US"/>
                    </a:p>
                  </a:txBody>
                  <a:tcPr/>
                </a:tc>
                <a:tc>
                  <a:txBody>
                    <a:bodyPr/>
                    <a:lstStyle/>
                    <a:p>
                      <a:pPr algn="l"/>
                      <a:endParaRPr lang="en-US" sz="1700">
                        <a:solidFill>
                          <a:srgbClr val="00416A"/>
                        </a:solidFill>
                      </a:endParaRPr>
                    </a:p>
                  </a:txBody>
                  <a:tcPr marL="0" marR="0" marT="0" marB="0" anchor="ctr">
                    <a:lnL>
                      <a:noFill/>
                    </a:lnL>
                    <a:lnR>
                      <a:noFill/>
                    </a:lnR>
                    <a:lnT>
                      <a:noFill/>
                    </a:lnT>
                    <a:lnB>
                      <a:noFill/>
                    </a:lnB>
                  </a:tcPr>
                </a:tc>
                <a:tc gridSpan="2">
                  <a:txBody>
                    <a:bodyPr/>
                    <a:lstStyle/>
                    <a:p>
                      <a:pPr algn="l"/>
                      <a:r>
                        <a:rPr lang="en-US" sz="2400">
                          <a:solidFill>
                            <a:srgbClr val="00416A"/>
                          </a:solidFill>
                        </a:rPr>
                        <a:t>Aggregate</a:t>
                      </a:r>
                    </a:p>
                  </a:txBody>
                  <a:tcPr marL="0" marR="0" marT="0" marB="0" anchor="ctr">
                    <a:lnL>
                      <a:noFill/>
                    </a:lnL>
                    <a:lnR>
                      <a:noFill/>
                    </a:lnR>
                    <a:lnT>
                      <a:noFill/>
                    </a:lnT>
                    <a:lnB>
                      <a:noFill/>
                    </a:lnB>
                  </a:tcPr>
                </a:tc>
                <a:tc hMerge="1">
                  <a:txBody>
                    <a:bodyPr/>
                    <a:lstStyle/>
                    <a:p>
                      <a:endParaRPr lang="en-US"/>
                    </a:p>
                  </a:txBody>
                  <a:tcPr/>
                </a:tc>
                <a:tc>
                  <a:txBody>
                    <a:bodyPr/>
                    <a:lstStyle/>
                    <a:p>
                      <a:pPr algn="l"/>
                      <a:endParaRPr lang="en-US" sz="1700">
                        <a:solidFill>
                          <a:srgbClr val="00416A"/>
                        </a:solidFill>
                      </a:endParaRPr>
                    </a:p>
                  </a:txBody>
                  <a:tcPr marL="0" marR="0" marT="0" marB="0" anchor="ctr">
                    <a:lnL>
                      <a:noFill/>
                    </a:lnL>
                    <a:lnR>
                      <a:noFill/>
                    </a:lnR>
                    <a:lnT>
                      <a:noFill/>
                    </a:lnT>
                    <a:lnB>
                      <a:noFill/>
                    </a:lnB>
                  </a:tcPr>
                </a:tc>
                <a:tc gridSpan="2">
                  <a:txBody>
                    <a:bodyPr/>
                    <a:lstStyle/>
                    <a:p>
                      <a:pPr algn="l"/>
                      <a:r>
                        <a:rPr lang="en-US" sz="2400">
                          <a:solidFill>
                            <a:srgbClr val="00416A"/>
                          </a:solidFill>
                        </a:rPr>
                        <a:t>Rollers</a:t>
                      </a:r>
                    </a:p>
                  </a:txBody>
                  <a:tcPr marL="0" marR="0" marT="0" marB="0" anchor="ctr">
                    <a:lnL>
                      <a:noFill/>
                    </a:lnL>
                    <a:lnR>
                      <a:noFill/>
                    </a:lnR>
                    <a:lnT>
                      <a:noFill/>
                    </a:lnT>
                    <a:lnB>
                      <a:noFill/>
                    </a:lnB>
                  </a:tcPr>
                </a:tc>
                <a:tc hMerge="1">
                  <a:txBody>
                    <a:bodyPr/>
                    <a:lstStyle/>
                    <a:p>
                      <a:endParaRPr lang="en-US"/>
                    </a:p>
                  </a:txBody>
                  <a:tcPr/>
                </a:tc>
                <a:extLst>
                  <a:ext uri="{0D108BD9-81ED-4DB2-BD59-A6C34878D82A}">
                    <a16:rowId xmlns:a16="http://schemas.microsoft.com/office/drawing/2014/main" val="10001"/>
                  </a:ext>
                </a:extLst>
              </a:tr>
              <a:tr h="2080260">
                <a:tc>
                  <a:txBody>
                    <a:bodyPr/>
                    <a:lstStyle/>
                    <a:p>
                      <a:pPr algn="l"/>
                      <a:r>
                        <a:rPr lang="en-US" sz="1700">
                          <a:solidFill>
                            <a:srgbClr val="00416A"/>
                          </a:solidFill>
                        </a:rPr>
                        <a:t> </a:t>
                      </a:r>
                    </a:p>
                  </a:txBody>
                  <a:tcPr marL="0" marR="0" marT="0" marB="0">
                    <a:lnL>
                      <a:noFill/>
                    </a:lnL>
                    <a:lnR>
                      <a:noFill/>
                    </a:lnR>
                    <a:lnT>
                      <a:noFill/>
                    </a:lnT>
                    <a:lnB>
                      <a:noFill/>
                    </a:lnB>
                  </a:tcPr>
                </a:tc>
                <a:tc>
                  <a:txBody>
                    <a:bodyPr/>
                    <a:lstStyle/>
                    <a:p>
                      <a:pPr marL="342900" indent="-342900" algn="l">
                        <a:buFont typeface="Arial" panose="020B0604020202020204" pitchFamily="34" charset="0"/>
                        <a:buChar char="•"/>
                      </a:pPr>
                      <a:r>
                        <a:rPr lang="en-US" sz="2400" dirty="0">
                          <a:solidFill>
                            <a:srgbClr val="00416A"/>
                          </a:solidFill>
                        </a:rPr>
                        <a:t>Ground</a:t>
                      </a:r>
                    </a:p>
                    <a:p>
                      <a:pPr marL="342900" indent="-342900" algn="l">
                        <a:buFont typeface="Arial" panose="020B0604020202020204" pitchFamily="34" charset="0"/>
                        <a:buChar char="•"/>
                      </a:pPr>
                      <a:r>
                        <a:rPr lang="en-US" sz="2400" dirty="0">
                          <a:solidFill>
                            <a:srgbClr val="00416A"/>
                          </a:solidFill>
                        </a:rPr>
                        <a:t>Temperature</a:t>
                      </a:r>
                    </a:p>
                    <a:p>
                      <a:pPr marL="342900" indent="-342900" algn="l">
                        <a:buFont typeface="Arial" panose="020B0604020202020204" pitchFamily="34" charset="0"/>
                        <a:buChar char="•"/>
                      </a:pPr>
                      <a:r>
                        <a:rPr lang="en-US" sz="2400" dirty="0">
                          <a:solidFill>
                            <a:srgbClr val="00416A"/>
                          </a:solidFill>
                        </a:rPr>
                        <a:t>Air temperature</a:t>
                      </a:r>
                    </a:p>
                    <a:p>
                      <a:pPr marL="342900" indent="-342900" algn="l">
                        <a:buFont typeface="Arial" panose="020B0604020202020204" pitchFamily="34" charset="0"/>
                        <a:buChar char="•"/>
                      </a:pPr>
                      <a:r>
                        <a:rPr lang="en-US" sz="2400" dirty="0">
                          <a:solidFill>
                            <a:srgbClr val="00416A"/>
                          </a:solidFill>
                        </a:rPr>
                        <a:t>Wind speed</a:t>
                      </a:r>
                    </a:p>
                    <a:p>
                      <a:pPr marL="342900" indent="-342900" algn="l">
                        <a:buFont typeface="Arial" panose="020B0604020202020204" pitchFamily="34" charset="0"/>
                        <a:buChar char="•"/>
                      </a:pPr>
                      <a:r>
                        <a:rPr lang="en-US" sz="2400" dirty="0">
                          <a:solidFill>
                            <a:srgbClr val="00416A"/>
                          </a:solidFill>
                        </a:rPr>
                        <a:t>Solar flux</a:t>
                      </a:r>
                    </a:p>
                  </a:txBody>
                  <a:tcPr marL="0" marR="0" marT="0" marB="0">
                    <a:lnL>
                      <a:noFill/>
                    </a:lnL>
                    <a:lnR>
                      <a:noFill/>
                    </a:lnR>
                    <a:lnT>
                      <a:noFill/>
                    </a:lnT>
                    <a:lnB>
                      <a:noFill/>
                    </a:lnB>
                  </a:tcPr>
                </a:tc>
                <a:tc>
                  <a:txBody>
                    <a:bodyPr/>
                    <a:lstStyle/>
                    <a:p>
                      <a:pPr algn="l"/>
                      <a:r>
                        <a:rPr lang="en-US" sz="1700">
                          <a:solidFill>
                            <a:srgbClr val="00416A"/>
                          </a:solidFill>
                        </a:rPr>
                        <a:t> </a:t>
                      </a:r>
                    </a:p>
                  </a:txBody>
                  <a:tcPr marL="0" marR="0" marT="0" marB="0">
                    <a:lnL>
                      <a:noFill/>
                    </a:lnL>
                    <a:lnR>
                      <a:noFill/>
                    </a:lnR>
                    <a:lnT>
                      <a:noFill/>
                    </a:lnT>
                    <a:lnB>
                      <a:noFill/>
                    </a:lnB>
                  </a:tcPr>
                </a:tc>
                <a:tc>
                  <a:txBody>
                    <a:bodyPr/>
                    <a:lstStyle/>
                    <a:p>
                      <a:pPr algn="l"/>
                      <a:r>
                        <a:rPr lang="en-US" sz="1700">
                          <a:solidFill>
                            <a:srgbClr val="00416A"/>
                          </a:solidFill>
                        </a:rPr>
                        <a:t> </a:t>
                      </a:r>
                    </a:p>
                  </a:txBody>
                  <a:tcPr marL="0" marR="0" marT="0" marB="0">
                    <a:lnL>
                      <a:noFill/>
                    </a:lnL>
                    <a:lnR>
                      <a:noFill/>
                    </a:lnR>
                    <a:lnT>
                      <a:noFill/>
                    </a:lnT>
                    <a:lnB>
                      <a:noFill/>
                    </a:lnB>
                  </a:tcPr>
                </a:tc>
                <a:tc>
                  <a:txBody>
                    <a:bodyPr/>
                    <a:lstStyle/>
                    <a:p>
                      <a:pPr marL="342900" indent="-342900" algn="l">
                        <a:buFont typeface="Arial" panose="020B0604020202020204" pitchFamily="34" charset="0"/>
                        <a:buChar char="•"/>
                      </a:pPr>
                      <a:r>
                        <a:rPr lang="en-US" sz="2400">
                          <a:solidFill>
                            <a:srgbClr val="00416A"/>
                          </a:solidFill>
                        </a:rPr>
                        <a:t>Gradation</a:t>
                      </a:r>
                    </a:p>
                    <a:p>
                      <a:pPr marL="342900" indent="-342900" algn="l">
                        <a:buFont typeface="Arial" panose="020B0604020202020204" pitchFamily="34" charset="0"/>
                        <a:buChar char="•"/>
                      </a:pPr>
                      <a:r>
                        <a:rPr lang="en-US" sz="2400">
                          <a:solidFill>
                            <a:srgbClr val="00416A"/>
                          </a:solidFill>
                        </a:rPr>
                        <a:t>Size</a:t>
                      </a:r>
                    </a:p>
                    <a:p>
                      <a:pPr marL="342900" indent="-342900" algn="l">
                        <a:buFont typeface="Arial" panose="020B0604020202020204" pitchFamily="34" charset="0"/>
                        <a:buChar char="•"/>
                      </a:pPr>
                      <a:r>
                        <a:rPr lang="en-US" sz="2400">
                          <a:solidFill>
                            <a:srgbClr val="00416A"/>
                          </a:solidFill>
                        </a:rPr>
                        <a:t>Shape</a:t>
                      </a:r>
                    </a:p>
                    <a:p>
                      <a:pPr marL="342900" indent="-342900" algn="l">
                        <a:buFont typeface="Arial" panose="020B0604020202020204" pitchFamily="34" charset="0"/>
                        <a:buChar char="•"/>
                      </a:pPr>
                      <a:r>
                        <a:rPr lang="en-US" sz="2400">
                          <a:solidFill>
                            <a:srgbClr val="00416A"/>
                          </a:solidFill>
                        </a:rPr>
                        <a:t>Fractured faces</a:t>
                      </a:r>
                    </a:p>
                    <a:p>
                      <a:pPr marL="342900" indent="-342900" algn="l">
                        <a:buFont typeface="Arial" panose="020B0604020202020204" pitchFamily="34" charset="0"/>
                        <a:buChar char="•"/>
                      </a:pPr>
                      <a:r>
                        <a:rPr lang="en-US" sz="2400">
                          <a:solidFill>
                            <a:srgbClr val="00416A"/>
                          </a:solidFill>
                        </a:rPr>
                        <a:t>Volume</a:t>
                      </a:r>
                    </a:p>
                  </a:txBody>
                  <a:tcPr marL="0" marR="0" marT="0" marB="0">
                    <a:lnL>
                      <a:noFill/>
                    </a:lnL>
                    <a:lnR>
                      <a:noFill/>
                    </a:lnR>
                    <a:lnT>
                      <a:noFill/>
                    </a:lnT>
                    <a:lnB>
                      <a:noFill/>
                    </a:lnB>
                  </a:tcPr>
                </a:tc>
                <a:tc>
                  <a:txBody>
                    <a:bodyPr/>
                    <a:lstStyle/>
                    <a:p>
                      <a:pPr algn="l"/>
                      <a:r>
                        <a:rPr lang="en-US" sz="1700">
                          <a:solidFill>
                            <a:srgbClr val="00416A"/>
                          </a:solidFill>
                        </a:rPr>
                        <a:t> </a:t>
                      </a:r>
                    </a:p>
                  </a:txBody>
                  <a:tcPr marL="0" marR="0" marT="0" marB="0">
                    <a:lnL>
                      <a:noFill/>
                    </a:lnL>
                    <a:lnR>
                      <a:noFill/>
                    </a:lnR>
                    <a:lnT>
                      <a:noFill/>
                    </a:lnT>
                    <a:lnB>
                      <a:noFill/>
                    </a:lnB>
                  </a:tcPr>
                </a:tc>
                <a:tc>
                  <a:txBody>
                    <a:bodyPr/>
                    <a:lstStyle/>
                    <a:p>
                      <a:pPr algn="l"/>
                      <a:r>
                        <a:rPr lang="en-US" sz="1700">
                          <a:solidFill>
                            <a:srgbClr val="00416A"/>
                          </a:solidFill>
                        </a:rPr>
                        <a:t> </a:t>
                      </a:r>
                    </a:p>
                  </a:txBody>
                  <a:tcPr marL="0" marR="0" marT="0" marB="0">
                    <a:lnL>
                      <a:noFill/>
                    </a:lnL>
                    <a:lnR>
                      <a:noFill/>
                    </a:lnR>
                    <a:lnT>
                      <a:noFill/>
                    </a:lnT>
                    <a:lnB>
                      <a:noFill/>
                    </a:lnB>
                  </a:tcPr>
                </a:tc>
                <a:tc>
                  <a:txBody>
                    <a:bodyPr/>
                    <a:lstStyle/>
                    <a:p>
                      <a:pPr marL="342900" indent="-342900" algn="l">
                        <a:buFont typeface="Arial" panose="020B0604020202020204" pitchFamily="34" charset="0"/>
                        <a:buChar char="•"/>
                      </a:pPr>
                      <a:r>
                        <a:rPr lang="en-US" sz="2400">
                          <a:solidFill>
                            <a:srgbClr val="00416A"/>
                          </a:solidFill>
                        </a:rPr>
                        <a:t>Type</a:t>
                      </a:r>
                    </a:p>
                    <a:p>
                      <a:pPr marL="342900" indent="-342900" algn="l">
                        <a:buFont typeface="Arial" panose="020B0604020202020204" pitchFamily="34" charset="0"/>
                        <a:buChar char="•"/>
                      </a:pPr>
                      <a:r>
                        <a:rPr lang="en-US" sz="2400">
                          <a:solidFill>
                            <a:srgbClr val="00416A"/>
                          </a:solidFill>
                        </a:rPr>
                        <a:t>Number</a:t>
                      </a:r>
                    </a:p>
                    <a:p>
                      <a:pPr marL="342900" indent="-342900" algn="l">
                        <a:buFont typeface="Arial" panose="020B0604020202020204" pitchFamily="34" charset="0"/>
                        <a:buChar char="•"/>
                      </a:pPr>
                      <a:r>
                        <a:rPr lang="en-US" sz="2400">
                          <a:solidFill>
                            <a:srgbClr val="00416A"/>
                          </a:solidFill>
                        </a:rPr>
                        <a:t>Speed and timing</a:t>
                      </a:r>
                    </a:p>
                    <a:p>
                      <a:pPr marL="342900" indent="-342900" algn="l">
                        <a:buFont typeface="Arial" panose="020B0604020202020204" pitchFamily="34" charset="0"/>
                        <a:buChar char="•"/>
                      </a:pPr>
                      <a:r>
                        <a:rPr lang="en-US" sz="2400">
                          <a:solidFill>
                            <a:srgbClr val="00416A"/>
                          </a:solidFill>
                        </a:rPr>
                        <a:t>Number of passes</a:t>
                      </a:r>
                    </a:p>
                    <a:p>
                      <a:pPr marL="342900" indent="-342900" algn="l">
                        <a:buFont typeface="Arial" panose="020B0604020202020204" pitchFamily="34" charset="0"/>
                        <a:buChar char="•"/>
                      </a:pPr>
                      <a:r>
                        <a:rPr lang="en-US" sz="2400">
                          <a:solidFill>
                            <a:srgbClr val="00416A"/>
                          </a:solidFill>
                        </a:rPr>
                        <a:t>Lift thickness</a:t>
                      </a:r>
                    </a:p>
                  </a:txBody>
                  <a:tcPr marL="0" marR="0" marT="0" marB="0">
                    <a:lnL>
                      <a:noFill/>
                    </a:lnL>
                    <a:lnR>
                      <a:noFill/>
                    </a:lnR>
                    <a:lnT>
                      <a:noFill/>
                    </a:lnT>
                    <a:lnB>
                      <a:noFill/>
                    </a:lnB>
                  </a:tcPr>
                </a:tc>
                <a:extLst>
                  <a:ext uri="{0D108BD9-81ED-4DB2-BD59-A6C34878D82A}">
                    <a16:rowId xmlns:a16="http://schemas.microsoft.com/office/drawing/2014/main" val="10002"/>
                  </a:ext>
                </a:extLst>
              </a:tr>
              <a:tr h="346710">
                <a:tc>
                  <a:txBody>
                    <a:bodyPr/>
                    <a:lstStyle/>
                    <a:p>
                      <a:pPr algn="l"/>
                      <a:r>
                        <a:rPr lang="en-US" sz="1700">
                          <a:solidFill>
                            <a:srgbClr val="00416A"/>
                          </a:solidFill>
                        </a:rPr>
                        <a:t> </a:t>
                      </a:r>
                    </a:p>
                  </a:txBody>
                  <a:tcPr marL="0" marR="0" marT="0" marB="0">
                    <a:lnL>
                      <a:noFill/>
                    </a:lnL>
                    <a:lnR>
                      <a:noFill/>
                    </a:lnR>
                    <a:lnT>
                      <a:noFill/>
                    </a:lnT>
                    <a:lnB>
                      <a:noFill/>
                    </a:lnB>
                  </a:tcPr>
                </a:tc>
                <a:tc>
                  <a:txBody>
                    <a:bodyPr/>
                    <a:lstStyle/>
                    <a:p>
                      <a:pPr algn="l"/>
                      <a:r>
                        <a:rPr lang="en-US" sz="1700">
                          <a:solidFill>
                            <a:srgbClr val="00416A"/>
                          </a:solidFill>
                        </a:rPr>
                        <a:t> </a:t>
                      </a:r>
                    </a:p>
                  </a:txBody>
                  <a:tcPr marL="0" marR="0" marT="0" marB="0">
                    <a:lnL>
                      <a:noFill/>
                    </a:lnL>
                    <a:lnR>
                      <a:noFill/>
                    </a:lnR>
                    <a:lnT>
                      <a:noFill/>
                    </a:lnT>
                    <a:lnB>
                      <a:noFill/>
                    </a:lnB>
                  </a:tcPr>
                </a:tc>
                <a:tc>
                  <a:txBody>
                    <a:bodyPr/>
                    <a:lstStyle/>
                    <a:p>
                      <a:pPr algn="l"/>
                      <a:r>
                        <a:rPr lang="en-US" sz="1700">
                          <a:solidFill>
                            <a:srgbClr val="00416A"/>
                          </a:solidFill>
                        </a:rPr>
                        <a:t> </a:t>
                      </a:r>
                    </a:p>
                  </a:txBody>
                  <a:tcPr marL="0" marR="0" marT="0" marB="0">
                    <a:lnL>
                      <a:noFill/>
                    </a:lnL>
                    <a:lnR>
                      <a:noFill/>
                    </a:lnR>
                    <a:lnT>
                      <a:noFill/>
                    </a:lnT>
                    <a:lnB>
                      <a:noFill/>
                    </a:lnB>
                  </a:tcPr>
                </a:tc>
                <a:tc gridSpan="2">
                  <a:txBody>
                    <a:bodyPr/>
                    <a:lstStyle/>
                    <a:p>
                      <a:pPr algn="l"/>
                      <a:r>
                        <a:rPr lang="en-US" sz="2400" b="1">
                          <a:solidFill>
                            <a:srgbClr val="00416A"/>
                          </a:solidFill>
                        </a:rPr>
                        <a:t>Asphalt Binder</a:t>
                      </a:r>
                    </a:p>
                  </a:txBody>
                  <a:tcPr marL="0" marR="0" marT="0" marB="0">
                    <a:lnL>
                      <a:noFill/>
                    </a:lnL>
                    <a:lnR>
                      <a:noFill/>
                    </a:lnR>
                    <a:lnT>
                      <a:noFill/>
                    </a:lnT>
                    <a:lnB>
                      <a:noFill/>
                    </a:lnB>
                  </a:tcPr>
                </a:tc>
                <a:tc hMerge="1">
                  <a:txBody>
                    <a:bodyPr/>
                    <a:lstStyle/>
                    <a:p>
                      <a:endParaRPr lang="en-US"/>
                    </a:p>
                  </a:txBody>
                  <a:tcPr/>
                </a:tc>
                <a:tc>
                  <a:txBody>
                    <a:bodyPr/>
                    <a:lstStyle/>
                    <a:p>
                      <a:pPr algn="l"/>
                      <a:r>
                        <a:rPr lang="en-US" sz="1700">
                          <a:solidFill>
                            <a:srgbClr val="00416A"/>
                          </a:solidFill>
                        </a:rPr>
                        <a:t> </a:t>
                      </a:r>
                    </a:p>
                  </a:txBody>
                  <a:tcPr marL="0" marR="0" marT="0" marB="0">
                    <a:lnL>
                      <a:noFill/>
                    </a:lnL>
                    <a:lnR>
                      <a:noFill/>
                    </a:lnR>
                    <a:lnT>
                      <a:noFill/>
                    </a:lnT>
                    <a:lnB>
                      <a:noFill/>
                    </a:lnB>
                  </a:tcPr>
                </a:tc>
                <a:tc gridSpan="2">
                  <a:txBody>
                    <a:bodyPr/>
                    <a:lstStyle/>
                    <a:p>
                      <a:pPr algn="l"/>
                      <a:r>
                        <a:rPr lang="en-US" sz="2400" b="1">
                          <a:solidFill>
                            <a:srgbClr val="00416A"/>
                          </a:solidFill>
                        </a:rPr>
                        <a:t>Other</a:t>
                      </a:r>
                    </a:p>
                  </a:txBody>
                  <a:tcPr marL="0" marR="0" marT="0" marB="0">
                    <a:lnL>
                      <a:noFill/>
                    </a:lnL>
                    <a:lnR>
                      <a:noFill/>
                    </a:lnR>
                    <a:lnT>
                      <a:noFill/>
                    </a:lnT>
                    <a:lnB>
                      <a:noFill/>
                    </a:lnB>
                  </a:tcPr>
                </a:tc>
                <a:tc hMerge="1">
                  <a:txBody>
                    <a:bodyPr/>
                    <a:lstStyle/>
                    <a:p>
                      <a:endParaRPr lang="en-US"/>
                    </a:p>
                  </a:txBody>
                  <a:tcPr/>
                </a:tc>
                <a:extLst>
                  <a:ext uri="{0D108BD9-81ED-4DB2-BD59-A6C34878D82A}">
                    <a16:rowId xmlns:a16="http://schemas.microsoft.com/office/drawing/2014/main" val="10003"/>
                  </a:ext>
                </a:extLst>
              </a:tr>
              <a:tr h="2080260">
                <a:tc>
                  <a:txBody>
                    <a:bodyPr/>
                    <a:lstStyle/>
                    <a:p>
                      <a:pPr algn="l"/>
                      <a:r>
                        <a:rPr lang="en-US" sz="1700">
                          <a:solidFill>
                            <a:srgbClr val="00416A"/>
                          </a:solidFill>
                        </a:rPr>
                        <a:t> </a:t>
                      </a:r>
                    </a:p>
                  </a:txBody>
                  <a:tcPr marL="0" marR="0" marT="0" marB="0">
                    <a:lnL>
                      <a:noFill/>
                    </a:lnL>
                    <a:lnR>
                      <a:noFill/>
                    </a:lnR>
                    <a:lnT>
                      <a:noFill/>
                    </a:lnT>
                    <a:lnB>
                      <a:noFill/>
                    </a:lnB>
                  </a:tcPr>
                </a:tc>
                <a:tc>
                  <a:txBody>
                    <a:bodyPr/>
                    <a:lstStyle/>
                    <a:p>
                      <a:pPr algn="l"/>
                      <a:r>
                        <a:rPr lang="en-US" sz="1700">
                          <a:solidFill>
                            <a:srgbClr val="00416A"/>
                          </a:solidFill>
                        </a:rPr>
                        <a:t> </a:t>
                      </a:r>
                    </a:p>
                  </a:txBody>
                  <a:tcPr marL="0" marR="0" marT="0" marB="0">
                    <a:lnL>
                      <a:noFill/>
                    </a:lnL>
                    <a:lnR>
                      <a:noFill/>
                    </a:lnR>
                    <a:lnT>
                      <a:noFill/>
                    </a:lnT>
                    <a:lnB>
                      <a:noFill/>
                    </a:lnB>
                  </a:tcPr>
                </a:tc>
                <a:tc>
                  <a:txBody>
                    <a:bodyPr/>
                    <a:lstStyle/>
                    <a:p>
                      <a:pPr algn="l"/>
                      <a:r>
                        <a:rPr lang="en-US" sz="1700">
                          <a:solidFill>
                            <a:srgbClr val="00416A"/>
                          </a:solidFill>
                        </a:rPr>
                        <a:t> </a:t>
                      </a:r>
                    </a:p>
                  </a:txBody>
                  <a:tcPr marL="0" marR="0" marT="0" marB="0">
                    <a:lnL>
                      <a:noFill/>
                    </a:lnL>
                    <a:lnR>
                      <a:noFill/>
                    </a:lnR>
                    <a:lnT>
                      <a:noFill/>
                    </a:lnT>
                    <a:lnB>
                      <a:noFill/>
                    </a:lnB>
                  </a:tcPr>
                </a:tc>
                <a:tc>
                  <a:txBody>
                    <a:bodyPr/>
                    <a:lstStyle/>
                    <a:p>
                      <a:pPr algn="l"/>
                      <a:r>
                        <a:rPr lang="en-US" sz="1700">
                          <a:solidFill>
                            <a:srgbClr val="00416A"/>
                          </a:solidFill>
                        </a:rPr>
                        <a:t> </a:t>
                      </a:r>
                    </a:p>
                  </a:txBody>
                  <a:tcPr marL="0" marR="0" marT="0" marB="0">
                    <a:lnL>
                      <a:noFill/>
                    </a:lnL>
                    <a:lnR>
                      <a:noFill/>
                    </a:lnR>
                    <a:lnT>
                      <a:noFill/>
                    </a:lnT>
                    <a:lnB>
                      <a:noFill/>
                    </a:lnB>
                  </a:tcPr>
                </a:tc>
                <a:tc>
                  <a:txBody>
                    <a:bodyPr/>
                    <a:lstStyle/>
                    <a:p>
                      <a:pPr marL="342900" indent="-342900" algn="l">
                        <a:buFont typeface="Arial" panose="020B0604020202020204" pitchFamily="34" charset="0"/>
                        <a:buChar char="•"/>
                      </a:pPr>
                      <a:r>
                        <a:rPr lang="en-US" sz="2400">
                          <a:solidFill>
                            <a:srgbClr val="00416A"/>
                          </a:solidFill>
                        </a:rPr>
                        <a:t>Chemical</a:t>
                      </a:r>
                    </a:p>
                    <a:p>
                      <a:pPr marL="342900" indent="-342900" algn="l">
                        <a:buFont typeface="Arial" panose="020B0604020202020204" pitchFamily="34" charset="0"/>
                        <a:buChar char="•"/>
                      </a:pPr>
                      <a:r>
                        <a:rPr lang="en-US" sz="2400">
                          <a:solidFill>
                            <a:srgbClr val="00416A"/>
                          </a:solidFill>
                        </a:rPr>
                        <a:t>Physical</a:t>
                      </a:r>
                    </a:p>
                    <a:p>
                      <a:pPr marL="342900" indent="-342900" algn="l">
                        <a:buFont typeface="Arial" panose="020B0604020202020204" pitchFamily="34" charset="0"/>
                        <a:buChar char="•"/>
                      </a:pPr>
                      <a:r>
                        <a:rPr lang="en-US" sz="2400">
                          <a:solidFill>
                            <a:srgbClr val="00416A"/>
                          </a:solidFill>
                        </a:rPr>
                        <a:t>Viscosity</a:t>
                      </a:r>
                    </a:p>
                    <a:p>
                      <a:pPr marL="342900" indent="-342900" algn="l">
                        <a:buFont typeface="Arial" panose="020B0604020202020204" pitchFamily="34" charset="0"/>
                        <a:buChar char="•"/>
                      </a:pPr>
                      <a:r>
                        <a:rPr lang="en-US" sz="2400">
                          <a:solidFill>
                            <a:srgbClr val="00416A"/>
                          </a:solidFill>
                        </a:rPr>
                        <a:t>Amount</a:t>
                      </a:r>
                    </a:p>
                  </a:txBody>
                  <a:tcPr marL="0" marR="0" marT="0" marB="0">
                    <a:lnL>
                      <a:noFill/>
                    </a:lnL>
                    <a:lnR>
                      <a:noFill/>
                    </a:lnR>
                    <a:lnT>
                      <a:noFill/>
                    </a:lnT>
                    <a:lnB>
                      <a:noFill/>
                    </a:lnB>
                  </a:tcPr>
                </a:tc>
                <a:tc>
                  <a:txBody>
                    <a:bodyPr/>
                    <a:lstStyle/>
                    <a:p>
                      <a:pPr algn="l"/>
                      <a:r>
                        <a:rPr lang="en-US" sz="1700">
                          <a:solidFill>
                            <a:srgbClr val="00416A"/>
                          </a:solidFill>
                        </a:rPr>
                        <a:t> </a:t>
                      </a:r>
                    </a:p>
                  </a:txBody>
                  <a:tcPr marL="0" marR="0" marT="0" marB="0">
                    <a:lnL>
                      <a:noFill/>
                    </a:lnL>
                    <a:lnR>
                      <a:noFill/>
                    </a:lnR>
                    <a:lnT>
                      <a:noFill/>
                    </a:lnT>
                    <a:lnB>
                      <a:noFill/>
                    </a:lnB>
                  </a:tcPr>
                </a:tc>
                <a:tc>
                  <a:txBody>
                    <a:bodyPr/>
                    <a:lstStyle/>
                    <a:p>
                      <a:pPr algn="l"/>
                      <a:r>
                        <a:rPr lang="en-US" sz="1700">
                          <a:solidFill>
                            <a:srgbClr val="00416A"/>
                          </a:solidFill>
                        </a:rPr>
                        <a:t> </a:t>
                      </a:r>
                    </a:p>
                  </a:txBody>
                  <a:tcPr marL="0" marR="0" marT="0" marB="0">
                    <a:lnL>
                      <a:noFill/>
                    </a:lnL>
                    <a:lnR>
                      <a:noFill/>
                    </a:lnR>
                    <a:lnT>
                      <a:noFill/>
                    </a:lnT>
                    <a:lnB>
                      <a:noFill/>
                    </a:lnB>
                  </a:tcPr>
                </a:tc>
                <a:tc>
                  <a:txBody>
                    <a:bodyPr/>
                    <a:lstStyle/>
                    <a:p>
                      <a:pPr marL="342900" indent="-342900" algn="l">
                        <a:buFont typeface="Arial" panose="020B0604020202020204" pitchFamily="34" charset="0"/>
                        <a:buChar char="•"/>
                      </a:pPr>
                      <a:r>
                        <a:rPr lang="en-US" sz="2400" dirty="0">
                          <a:solidFill>
                            <a:srgbClr val="00416A"/>
                          </a:solidFill>
                        </a:rPr>
                        <a:t>HMA production temperature</a:t>
                      </a:r>
                    </a:p>
                    <a:p>
                      <a:pPr marL="342900" indent="-342900" algn="l">
                        <a:buFont typeface="Arial" panose="020B0604020202020204" pitchFamily="34" charset="0"/>
                        <a:buChar char="•"/>
                      </a:pPr>
                      <a:r>
                        <a:rPr lang="en-US" sz="2400" dirty="0">
                          <a:solidFill>
                            <a:srgbClr val="00416A"/>
                          </a:solidFill>
                        </a:rPr>
                        <a:t>Haul distance</a:t>
                      </a:r>
                    </a:p>
                    <a:p>
                      <a:pPr marL="342900" indent="-342900" algn="l">
                        <a:buFont typeface="Arial" panose="020B0604020202020204" pitchFamily="34" charset="0"/>
                        <a:buChar char="•"/>
                      </a:pPr>
                      <a:r>
                        <a:rPr lang="en-US" sz="2400" dirty="0">
                          <a:solidFill>
                            <a:srgbClr val="00416A"/>
                          </a:solidFill>
                        </a:rPr>
                        <a:t>Haul time</a:t>
                      </a:r>
                    </a:p>
                    <a:p>
                      <a:pPr marL="342900" indent="-342900" algn="l">
                        <a:buFont typeface="Arial" panose="020B0604020202020204" pitchFamily="34" charset="0"/>
                        <a:buChar char="•"/>
                      </a:pPr>
                      <a:r>
                        <a:rPr lang="en-US" sz="2400" dirty="0">
                          <a:solidFill>
                            <a:srgbClr val="00416A"/>
                          </a:solidFill>
                        </a:rPr>
                        <a:t>Foundation support</a:t>
                      </a:r>
                    </a:p>
                  </a:txBody>
                  <a:tcPr marL="0" marR="0" marT="0" marB="0">
                    <a:lnL>
                      <a:noFill/>
                    </a:lnL>
                    <a:lnR>
                      <a:noFill/>
                    </a:lnR>
                    <a:lnT>
                      <a:noFill/>
                    </a:lnT>
                    <a:lnB>
                      <a:noFill/>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775429988"/>
      </p:ext>
    </p:extLst>
  </p:cSld>
  <p:clrMapOvr>
    <a:masterClrMapping/>
  </p:clrMapOvr>
  <p:transition spd="slow">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7037"/>
            <a:ext cx="9144000" cy="1325563"/>
          </a:xfrm>
        </p:spPr>
        <p:txBody>
          <a:bodyPr/>
          <a:lstStyle/>
          <a:p>
            <a:r>
              <a:rPr lang="en-US"/>
              <a:t>Rain During Paving</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78</a:t>
            </a:fld>
            <a:endParaRPr lang="en-US"/>
          </a:p>
        </p:txBody>
      </p:sp>
      <p:sp>
        <p:nvSpPr>
          <p:cNvPr id="7" name="Content Placeholder 2">
            <a:extLst>
              <a:ext uri="{FF2B5EF4-FFF2-40B4-BE49-F238E27FC236}">
                <a16:creationId xmlns:a16="http://schemas.microsoft.com/office/drawing/2014/main" id="{2F82B485-A02F-44C9-B52C-2A55AF002AA5}"/>
              </a:ext>
            </a:extLst>
          </p:cNvPr>
          <p:cNvSpPr txBox="1">
            <a:spLocks/>
          </p:cNvSpPr>
          <p:nvPr/>
        </p:nvSpPr>
        <p:spPr>
          <a:xfrm>
            <a:off x="488084" y="1600200"/>
            <a:ext cx="4160116" cy="4191000"/>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pPr>
            <a:r>
              <a:rPr lang="en-US">
                <a:solidFill>
                  <a:srgbClr val="00416A"/>
                </a:solidFill>
                <a:latin typeface="Arial Narrow" panose="020B0606020202030204" pitchFamily="34" charset="0"/>
              </a:rPr>
              <a:t>Occasional light sprinkles ok</a:t>
            </a:r>
          </a:p>
          <a:p>
            <a:pPr>
              <a:spcBef>
                <a:spcPts val="1200"/>
              </a:spcBef>
            </a:pPr>
            <a:r>
              <a:rPr lang="en-US">
                <a:solidFill>
                  <a:srgbClr val="00416A"/>
                </a:solidFill>
                <a:latin typeface="Arial Narrow" panose="020B0606020202030204" pitchFamily="34" charset="0"/>
              </a:rPr>
              <a:t>Cease paving with downpour </a:t>
            </a:r>
          </a:p>
          <a:p>
            <a:pPr>
              <a:spcBef>
                <a:spcPts val="1200"/>
              </a:spcBef>
            </a:pPr>
            <a:r>
              <a:rPr lang="en-US">
                <a:solidFill>
                  <a:srgbClr val="00416A"/>
                </a:solidFill>
                <a:latin typeface="Arial Narrow" panose="020B0606020202030204" pitchFamily="34" charset="0"/>
              </a:rPr>
              <a:t>A little more leeway if paving on well drained crushed aggregate versus if you are paving on an milled surface</a:t>
            </a:r>
          </a:p>
          <a:p>
            <a:pPr>
              <a:spcBef>
                <a:spcPts val="1200"/>
              </a:spcBef>
            </a:pPr>
            <a:r>
              <a:rPr lang="en-US">
                <a:solidFill>
                  <a:srgbClr val="00416A"/>
                </a:solidFill>
                <a:latin typeface="Arial Narrow" panose="020B0606020202030204" pitchFamily="34" charset="0"/>
              </a:rPr>
              <a:t>Notify project engineer if contractor does not stop paving and document in IDR</a:t>
            </a:r>
          </a:p>
          <a:p>
            <a:pPr marL="392113" lvl="1" indent="0">
              <a:buFont typeface="Arial" panose="020B0604020202020204" pitchFamily="34" charset="0"/>
              <a:buNone/>
            </a:pPr>
            <a:r>
              <a:rPr lang="en-US" sz="2800">
                <a:solidFill>
                  <a:srgbClr val="00416A"/>
                </a:solidFill>
              </a:rPr>
              <a:t>	</a:t>
            </a:r>
          </a:p>
        </p:txBody>
      </p:sp>
      <p:sp>
        <p:nvSpPr>
          <p:cNvPr id="8" name="Content Placeholder 3">
            <a:extLst>
              <a:ext uri="{FF2B5EF4-FFF2-40B4-BE49-F238E27FC236}">
                <a16:creationId xmlns:a16="http://schemas.microsoft.com/office/drawing/2014/main" id="{67D499F1-46B1-4E47-AC45-99E0777F8C22}"/>
              </a:ext>
            </a:extLst>
          </p:cNvPr>
          <p:cNvSpPr txBox="1">
            <a:spLocks/>
          </p:cNvSpPr>
          <p:nvPr/>
        </p:nvSpPr>
        <p:spPr>
          <a:xfrm>
            <a:off x="4722812" y="1600200"/>
            <a:ext cx="4041775" cy="4495800"/>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pPr>
            <a:r>
              <a:rPr lang="en-US">
                <a:solidFill>
                  <a:srgbClr val="00416A"/>
                </a:solidFill>
                <a:latin typeface="Arial Narrow" panose="020B0606020202030204" pitchFamily="34" charset="0"/>
              </a:rPr>
              <a:t>Rain affects HMA mix/placement</a:t>
            </a:r>
          </a:p>
          <a:p>
            <a:pPr lvl="1">
              <a:spcBef>
                <a:spcPts val="600"/>
              </a:spcBef>
              <a:buFont typeface="Wingdings" panose="05000000000000000000" pitchFamily="2" charset="2"/>
              <a:buChar char="§"/>
            </a:pPr>
            <a:r>
              <a:rPr lang="en-US">
                <a:solidFill>
                  <a:srgbClr val="A0284C"/>
                </a:solidFill>
                <a:latin typeface="Arial Narrow" panose="020B0606020202030204" pitchFamily="34" charset="0"/>
              </a:rPr>
              <a:t>Bonding of tack coat to mix</a:t>
            </a:r>
          </a:p>
          <a:p>
            <a:pPr lvl="1">
              <a:spcBef>
                <a:spcPts val="600"/>
              </a:spcBef>
              <a:buFont typeface="Wingdings" panose="05000000000000000000" pitchFamily="2" charset="2"/>
              <a:buChar char="§"/>
            </a:pPr>
            <a:r>
              <a:rPr lang="en-US">
                <a:solidFill>
                  <a:srgbClr val="A0284C"/>
                </a:solidFill>
                <a:latin typeface="Arial Narrow" panose="020B0606020202030204" pitchFamily="34" charset="0"/>
              </a:rPr>
              <a:t>Cools asphalt too fast resulting in poor compaction</a:t>
            </a:r>
          </a:p>
          <a:p>
            <a:pPr lvl="1">
              <a:spcBef>
                <a:spcPts val="600"/>
              </a:spcBef>
              <a:buFont typeface="Wingdings" panose="05000000000000000000" pitchFamily="2" charset="2"/>
              <a:buChar char="§"/>
            </a:pPr>
            <a:r>
              <a:rPr lang="en-US">
                <a:solidFill>
                  <a:srgbClr val="A0284C"/>
                </a:solidFill>
                <a:latin typeface="Arial Narrow" panose="020B0606020202030204" pitchFamily="34" charset="0"/>
              </a:rPr>
              <a:t>Puddles overlaid with asphalt can cause stripping of binder from aggregates</a:t>
            </a:r>
          </a:p>
          <a:p>
            <a:pPr lvl="1">
              <a:spcBef>
                <a:spcPts val="600"/>
              </a:spcBef>
              <a:buFont typeface="Wingdings" panose="05000000000000000000" pitchFamily="2" charset="2"/>
              <a:buChar char="§"/>
            </a:pPr>
            <a:r>
              <a:rPr lang="en-US">
                <a:solidFill>
                  <a:srgbClr val="A0284C"/>
                </a:solidFill>
                <a:latin typeface="Arial Narrow" panose="020B0606020202030204" pitchFamily="34" charset="0"/>
              </a:rPr>
              <a:t>Nuclear density gauges should not be used in rain and wet surface can affect density numbers</a:t>
            </a:r>
          </a:p>
        </p:txBody>
      </p:sp>
    </p:spTree>
    <p:extLst>
      <p:ext uri="{BB962C8B-B14F-4D97-AF65-F5344CB8AC3E}">
        <p14:creationId xmlns:p14="http://schemas.microsoft.com/office/powerpoint/2010/main" val="1486330899"/>
      </p:ext>
    </p:extLst>
  </p:cSld>
  <p:clrMapOvr>
    <a:masterClrMapping/>
  </p:clrMapOvr>
  <p:transition spd="slow">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0662"/>
            <a:ext cx="9144000" cy="1325563"/>
          </a:xfrm>
        </p:spPr>
        <p:txBody>
          <a:bodyPr/>
          <a:lstStyle/>
          <a:p>
            <a:r>
              <a:rPr lang="en-US"/>
              <a:t>Rain During Paving</a:t>
            </a:r>
          </a:p>
        </p:txBody>
      </p:sp>
      <p:sp>
        <p:nvSpPr>
          <p:cNvPr id="3" name="Content Placeholder 2"/>
          <p:cNvSpPr>
            <a:spLocks noGrp="1"/>
          </p:cNvSpPr>
          <p:nvPr>
            <p:ph idx="1"/>
          </p:nvPr>
        </p:nvSpPr>
        <p:spPr>
          <a:xfrm>
            <a:off x="0" y="2091240"/>
            <a:ext cx="5572645" cy="4351338"/>
          </a:xfrm>
        </p:spPr>
        <p:txBody>
          <a:bodyPr/>
          <a:lstStyle/>
          <a:p>
            <a:r>
              <a:rPr lang="en-US" sz="3200"/>
              <a:t>Things to do if paving is temporarily stopped for short duration</a:t>
            </a:r>
          </a:p>
          <a:p>
            <a:pPr lvl="1"/>
            <a:r>
              <a:rPr lang="en-US" sz="2800"/>
              <a:t>Construct proper vertical faced construction joint</a:t>
            </a:r>
          </a:p>
          <a:p>
            <a:pPr lvl="1"/>
            <a:r>
              <a:rPr lang="en-US" sz="2800"/>
              <a:t>Dispose of left over mix in hopper</a:t>
            </a:r>
          </a:p>
          <a:p>
            <a:pPr lvl="1"/>
            <a:r>
              <a:rPr lang="en-US" sz="2800"/>
              <a:t>Keep all trucks tarped</a:t>
            </a:r>
          </a:p>
          <a:p>
            <a:pPr lvl="1"/>
            <a:r>
              <a:rPr lang="en-US" sz="2800"/>
              <a:t>Try not to track mud onto surface</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79</a:t>
            </a:fld>
            <a:endParaRPr lang="en-US"/>
          </a:p>
        </p:txBody>
      </p:sp>
      <p:pic>
        <p:nvPicPr>
          <p:cNvPr id="5" name="Picture 4">
            <a:extLst>
              <a:ext uri="{FF2B5EF4-FFF2-40B4-BE49-F238E27FC236}">
                <a16:creationId xmlns:a16="http://schemas.microsoft.com/office/drawing/2014/main" id="{36816862-D0A3-4D80-A0A9-E33A602677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12080" y="2593253"/>
            <a:ext cx="3931920" cy="3581400"/>
          </a:xfrm>
          <a:prstGeom prst="rect">
            <a:avLst/>
          </a:prstGeom>
          <a:ln w="25400">
            <a:solidFill>
              <a:srgbClr val="00416A"/>
            </a:solidFill>
          </a:ln>
        </p:spPr>
      </p:pic>
    </p:spTree>
    <p:extLst>
      <p:ext uri="{BB962C8B-B14F-4D97-AF65-F5344CB8AC3E}">
        <p14:creationId xmlns:p14="http://schemas.microsoft.com/office/powerpoint/2010/main" val="2098676271"/>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66218"/>
            <a:ext cx="9144000" cy="1325563"/>
          </a:xfrm>
        </p:spPr>
        <p:txBody>
          <a:bodyPr/>
          <a:lstStyle/>
          <a:p>
            <a:r>
              <a:rPr lang="en-US"/>
              <a:t>HMA Basics</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8</a:t>
            </a:fld>
            <a:endParaRPr lang="en-US"/>
          </a:p>
        </p:txBody>
      </p:sp>
    </p:spTree>
    <p:extLst>
      <p:ext uri="{BB962C8B-B14F-4D97-AF65-F5344CB8AC3E}">
        <p14:creationId xmlns:p14="http://schemas.microsoft.com/office/powerpoint/2010/main" val="120550510"/>
      </p:ext>
    </p:extLst>
  </p:cSld>
  <p:clrMapOvr>
    <a:masterClrMapping/>
  </p:clrMapOvr>
  <p:transition spd="slow">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Production Rate Tracking</a:t>
            </a:r>
          </a:p>
        </p:txBody>
      </p:sp>
      <p:sp>
        <p:nvSpPr>
          <p:cNvPr id="3" name="Content Placeholder 2"/>
          <p:cNvSpPr>
            <a:spLocks noGrp="1"/>
          </p:cNvSpPr>
          <p:nvPr>
            <p:ph idx="1"/>
          </p:nvPr>
        </p:nvSpPr>
        <p:spPr>
          <a:xfrm>
            <a:off x="628650" y="1662545"/>
            <a:ext cx="7886700" cy="581891"/>
          </a:xfrm>
        </p:spPr>
        <p:txBody>
          <a:bodyPr/>
          <a:lstStyle/>
          <a:p>
            <a:r>
              <a:rPr lang="en-US">
                <a:hlinkClick r:id="rId3"/>
              </a:rPr>
              <a:t>http://wisdot-productivity.engr.wisc.edu/home/projects</a:t>
            </a:r>
            <a:endParaRPr lang="en-US"/>
          </a:p>
          <a:p>
            <a:endParaRPr lang="en-US"/>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80</a:t>
            </a:fld>
            <a:endParaRPr lang="en-US"/>
          </a:p>
        </p:txBody>
      </p:sp>
      <p:pic>
        <p:nvPicPr>
          <p:cNvPr id="5" name="Picture 4">
            <a:extLst>
              <a:ext uri="{FF2B5EF4-FFF2-40B4-BE49-F238E27FC236}">
                <a16:creationId xmlns:a16="http://schemas.microsoft.com/office/drawing/2014/main" id="{40ECC456-BC31-4351-89CC-7C3B066F48E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
          <a:stretch/>
        </p:blipFill>
        <p:spPr>
          <a:xfrm>
            <a:off x="323427" y="2286000"/>
            <a:ext cx="8515773" cy="3276600"/>
          </a:xfrm>
          <a:prstGeom prst="rect">
            <a:avLst/>
          </a:prstGeom>
          <a:ln w="25400">
            <a:solidFill>
              <a:schemeClr val="bg1"/>
            </a:solidFill>
          </a:ln>
        </p:spPr>
      </p:pic>
    </p:spTree>
    <p:extLst>
      <p:ext uri="{BB962C8B-B14F-4D97-AF65-F5344CB8AC3E}">
        <p14:creationId xmlns:p14="http://schemas.microsoft.com/office/powerpoint/2010/main" val="19934245"/>
      </p:ext>
    </p:extLst>
  </p:cSld>
  <p:clrMapOvr>
    <a:masterClrMapping/>
  </p:clrMapOvr>
  <p:transition spd="slow">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Guidance for Field Change?</a:t>
            </a:r>
          </a:p>
        </p:txBody>
      </p:sp>
      <p:sp>
        <p:nvSpPr>
          <p:cNvPr id="3" name="Content Placeholder 2"/>
          <p:cNvSpPr>
            <a:spLocks noGrp="1"/>
          </p:cNvSpPr>
          <p:nvPr>
            <p:ph idx="1"/>
          </p:nvPr>
        </p:nvSpPr>
        <p:spPr>
          <a:xfrm>
            <a:off x="321079" y="1861734"/>
            <a:ext cx="7886700" cy="4351338"/>
          </a:xfrm>
        </p:spPr>
        <p:txBody>
          <a:bodyPr/>
          <a:lstStyle/>
          <a:p>
            <a:r>
              <a:rPr lang="en-US" sz="3200"/>
              <a:t>Joint Type Change</a:t>
            </a:r>
          </a:p>
          <a:p>
            <a:pPr lvl="1"/>
            <a:r>
              <a:rPr lang="en-US" sz="2800"/>
              <a:t>Contact:</a:t>
            </a:r>
          </a:p>
          <a:p>
            <a:r>
              <a:rPr lang="en-US" sz="3200"/>
              <a:t>Mix Type Change</a:t>
            </a:r>
          </a:p>
          <a:p>
            <a:pPr lvl="1"/>
            <a:r>
              <a:rPr lang="en-US" sz="2800"/>
              <a:t>Contact:</a:t>
            </a:r>
          </a:p>
          <a:p>
            <a:r>
              <a:rPr lang="en-US" sz="3200"/>
              <a:t>PG Binder Change</a:t>
            </a:r>
          </a:p>
          <a:p>
            <a:pPr lvl="1"/>
            <a:r>
              <a:rPr lang="en-US" sz="2800"/>
              <a:t>Contact:</a:t>
            </a:r>
          </a:p>
          <a:p>
            <a:r>
              <a:rPr lang="en-US" sz="3200"/>
              <a:t>Thickness Change</a:t>
            </a:r>
          </a:p>
          <a:p>
            <a:pPr lvl="1"/>
            <a:r>
              <a:rPr lang="en-US" sz="2800"/>
              <a:t>Contact:</a:t>
            </a:r>
          </a:p>
          <a:p>
            <a:r>
              <a:rPr lang="en-US" sz="3200"/>
              <a:t>Cold Weather Paving Change</a:t>
            </a:r>
          </a:p>
          <a:p>
            <a:pPr lvl="1"/>
            <a:r>
              <a:rPr lang="en-US" sz="2800"/>
              <a:t>Contact:</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81</a:t>
            </a:fld>
            <a:endParaRPr lang="en-US"/>
          </a:p>
        </p:txBody>
      </p:sp>
      <p:pic>
        <p:nvPicPr>
          <p:cNvPr id="5" name="Picture 4">
            <a:extLst>
              <a:ext uri="{FF2B5EF4-FFF2-40B4-BE49-F238E27FC236}">
                <a16:creationId xmlns:a16="http://schemas.microsoft.com/office/drawing/2014/main" id="{7277FE04-0009-460F-97AC-BDEA5C9A70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9634" y="1905000"/>
            <a:ext cx="3036553" cy="3062287"/>
          </a:xfrm>
          <a:prstGeom prst="rect">
            <a:avLst/>
          </a:prstGeom>
          <a:ln w="25400">
            <a:solidFill>
              <a:srgbClr val="00416A"/>
            </a:solidFill>
          </a:ln>
        </p:spPr>
      </p:pic>
    </p:spTree>
    <p:extLst>
      <p:ext uri="{BB962C8B-B14F-4D97-AF65-F5344CB8AC3E}">
        <p14:creationId xmlns:p14="http://schemas.microsoft.com/office/powerpoint/2010/main" val="2970827735"/>
      </p:ext>
    </p:extLst>
  </p:cSld>
  <p:clrMapOvr>
    <a:masterClrMapping/>
  </p:clrMapOvr>
  <p:transition spd="slow">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Mat Flaws</a:t>
            </a:r>
          </a:p>
        </p:txBody>
      </p:sp>
      <p:sp>
        <p:nvSpPr>
          <p:cNvPr id="3" name="Content Placeholder 2"/>
          <p:cNvSpPr>
            <a:spLocks noGrp="1"/>
          </p:cNvSpPr>
          <p:nvPr>
            <p:ph idx="1"/>
          </p:nvPr>
        </p:nvSpPr>
        <p:spPr>
          <a:xfrm>
            <a:off x="628650" y="1861734"/>
            <a:ext cx="7886700" cy="4351338"/>
          </a:xfrm>
        </p:spPr>
        <p:txBody>
          <a:bodyPr/>
          <a:lstStyle/>
          <a:p>
            <a:r>
              <a:rPr lang="en-US" sz="3500"/>
              <a:t>Microcracking</a:t>
            </a:r>
          </a:p>
          <a:p>
            <a:pPr lvl="1"/>
            <a:r>
              <a:rPr lang="en-US" sz="3100"/>
              <a:t>Roller checking-mat deflection during compaction that causes mat to fracture</a:t>
            </a:r>
          </a:p>
          <a:p>
            <a:pPr lvl="1"/>
            <a:r>
              <a:rPr lang="en-US" sz="3100"/>
              <a:t>Cold mat cracking- compacting of an excessively cool mat which causes the mat to fracture</a:t>
            </a:r>
          </a:p>
          <a:p>
            <a:r>
              <a:rPr lang="en-US" sz="3500"/>
              <a:t>Segregation</a:t>
            </a:r>
          </a:p>
          <a:p>
            <a:pPr lvl="1"/>
            <a:r>
              <a:rPr lang="en-US" sz="3100"/>
              <a:t>The course and fine aggregate separating in the mix</a:t>
            </a:r>
          </a:p>
          <a:p>
            <a:r>
              <a:rPr lang="en-US" sz="3500"/>
              <a:t>Dragging or tearing of mat</a:t>
            </a:r>
          </a:p>
          <a:p>
            <a:pPr lvl="1"/>
            <a:r>
              <a:rPr lang="en-US" sz="3100"/>
              <a:t>Occurs directly behind the screed</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82</a:t>
            </a:fld>
            <a:endParaRPr lang="en-US"/>
          </a:p>
        </p:txBody>
      </p:sp>
    </p:spTree>
    <p:extLst>
      <p:ext uri="{BB962C8B-B14F-4D97-AF65-F5344CB8AC3E}">
        <p14:creationId xmlns:p14="http://schemas.microsoft.com/office/powerpoint/2010/main" val="2063700179"/>
      </p:ext>
    </p:extLst>
  </p:cSld>
  <p:clrMapOvr>
    <a:masterClrMapping/>
  </p:clrMapOvr>
  <p:transition spd="slow">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89" y="163869"/>
            <a:ext cx="9144000" cy="1325563"/>
          </a:xfrm>
        </p:spPr>
        <p:txBody>
          <a:bodyPr/>
          <a:lstStyle/>
          <a:p>
            <a:r>
              <a:rPr lang="en-US"/>
              <a:t>Roller Checking</a:t>
            </a:r>
          </a:p>
        </p:txBody>
      </p:sp>
      <p:sp>
        <p:nvSpPr>
          <p:cNvPr id="3" name="Content Placeholder 2"/>
          <p:cNvSpPr>
            <a:spLocks noGrp="1"/>
          </p:cNvSpPr>
          <p:nvPr>
            <p:ph idx="1"/>
          </p:nvPr>
        </p:nvSpPr>
        <p:spPr>
          <a:xfrm>
            <a:off x="0" y="2506662"/>
            <a:ext cx="7886700" cy="4351338"/>
          </a:xfrm>
        </p:spPr>
        <p:txBody>
          <a:bodyPr/>
          <a:lstStyle/>
          <a:p>
            <a:r>
              <a:rPr lang="en-US" sz="3200"/>
              <a:t>3 usual causes</a:t>
            </a:r>
          </a:p>
          <a:p>
            <a:pPr lvl="1"/>
            <a:r>
              <a:rPr lang="en-US" sz="2800"/>
              <a:t>Pavement deflection</a:t>
            </a:r>
          </a:p>
          <a:p>
            <a:pPr lvl="1"/>
            <a:r>
              <a:rPr lang="en-US" sz="2800"/>
              <a:t>Mix tenderness</a:t>
            </a:r>
          </a:p>
          <a:p>
            <a:pPr lvl="1"/>
            <a:r>
              <a:rPr lang="en-US" sz="2800"/>
              <a:t>Mat too hot</a:t>
            </a:r>
          </a:p>
          <a:p>
            <a:r>
              <a:rPr lang="en-US" sz="3200"/>
              <a:t>If the tension from these 3 causes becomes larger than the cohesive forces of the mix, you will have cracks</a:t>
            </a:r>
          </a:p>
          <a:p>
            <a:r>
              <a:rPr lang="en-US" sz="3200"/>
              <a:t>Communicate with paving foreman and roller operators</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83</a:t>
            </a:fld>
            <a:endParaRPr lang="en-US"/>
          </a:p>
        </p:txBody>
      </p:sp>
      <p:pic>
        <p:nvPicPr>
          <p:cNvPr id="5" name="Content Placeholder 6">
            <a:extLst>
              <a:ext uri="{FF2B5EF4-FFF2-40B4-BE49-F238E27FC236}">
                <a16:creationId xmlns:a16="http://schemas.microsoft.com/office/drawing/2014/main" id="{52FA15CA-F9AC-4BDA-AB11-D912A06EE84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36"/>
          <a:stretch/>
        </p:blipFill>
        <p:spPr bwMode="auto">
          <a:xfrm>
            <a:off x="4405744" y="1232742"/>
            <a:ext cx="3743245" cy="3050685"/>
          </a:xfrm>
          <a:prstGeom prst="rect">
            <a:avLst/>
          </a:prstGeom>
          <a:noFill/>
          <a:ln w="25400">
            <a:solidFill>
              <a:srgbClr val="00416A"/>
            </a:solidFill>
            <a:prstDash val="solid"/>
            <a:miter lim="800000"/>
            <a:headEnd/>
            <a:tailEnd/>
          </a:ln>
        </p:spPr>
      </p:pic>
    </p:spTree>
    <p:extLst>
      <p:ext uri="{BB962C8B-B14F-4D97-AF65-F5344CB8AC3E}">
        <p14:creationId xmlns:p14="http://schemas.microsoft.com/office/powerpoint/2010/main" val="1661782365"/>
      </p:ext>
    </p:extLst>
  </p:cSld>
  <p:clrMapOvr>
    <a:masterClrMapping/>
  </p:clrMapOvr>
  <p:transition spd="slow">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Cold Mat Cracking</a:t>
            </a:r>
          </a:p>
        </p:txBody>
      </p:sp>
      <p:sp>
        <p:nvSpPr>
          <p:cNvPr id="3" name="Content Placeholder 2"/>
          <p:cNvSpPr>
            <a:spLocks noGrp="1"/>
          </p:cNvSpPr>
          <p:nvPr>
            <p:ph idx="1"/>
          </p:nvPr>
        </p:nvSpPr>
        <p:spPr>
          <a:xfrm>
            <a:off x="204701" y="1970491"/>
            <a:ext cx="4442114" cy="4351338"/>
          </a:xfrm>
        </p:spPr>
        <p:txBody>
          <a:bodyPr/>
          <a:lstStyle/>
          <a:p>
            <a:r>
              <a:rPr lang="en-US" sz="3500"/>
              <a:t>Occurs from compacting a cold mat</a:t>
            </a:r>
          </a:p>
          <a:p>
            <a:r>
              <a:rPr lang="en-US" sz="3500"/>
              <a:t>Tiny fissures or cracks develop in the surface</a:t>
            </a:r>
          </a:p>
          <a:p>
            <a:r>
              <a:rPr lang="en-US" sz="3500"/>
              <a:t>Communicate with rollers</a:t>
            </a:r>
          </a:p>
          <a:p>
            <a:pPr lvl="1"/>
            <a:r>
              <a:rPr lang="en-US" sz="3100"/>
              <a:t>Watch mat temps if you have a temp gauge/gun!</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84</a:t>
            </a:fld>
            <a:endParaRPr lang="en-US"/>
          </a:p>
        </p:txBody>
      </p:sp>
      <p:pic>
        <p:nvPicPr>
          <p:cNvPr id="5" name="Content Placeholder 8">
            <a:extLst>
              <a:ext uri="{FF2B5EF4-FFF2-40B4-BE49-F238E27FC236}">
                <a16:creationId xmlns:a16="http://schemas.microsoft.com/office/drawing/2014/main" id="{8C33991F-52D1-4203-BF83-3F95B7A3C8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567813" y="2062942"/>
            <a:ext cx="4509685" cy="3046433"/>
          </a:xfrm>
          <a:prstGeom prst="rect">
            <a:avLst/>
          </a:prstGeom>
          <a:noFill/>
          <a:ln w="25400">
            <a:solidFill>
              <a:srgbClr val="00416A"/>
            </a:solidFill>
            <a:prstDash val="solid"/>
            <a:miter lim="800000"/>
            <a:headEnd/>
            <a:tailEnd/>
          </a:ln>
        </p:spPr>
      </p:pic>
    </p:spTree>
    <p:extLst>
      <p:ext uri="{BB962C8B-B14F-4D97-AF65-F5344CB8AC3E}">
        <p14:creationId xmlns:p14="http://schemas.microsoft.com/office/powerpoint/2010/main" val="1242003808"/>
      </p:ext>
    </p:extLst>
  </p:cSld>
  <p:clrMapOvr>
    <a:masterClrMapping/>
  </p:clrMapOvr>
  <p:transition spd="slow">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5789"/>
            <a:ext cx="9144000" cy="1325563"/>
          </a:xfrm>
        </p:spPr>
        <p:txBody>
          <a:bodyPr/>
          <a:lstStyle/>
          <a:p>
            <a:r>
              <a:rPr lang="en-US"/>
              <a:t>Segregation</a:t>
            </a:r>
          </a:p>
        </p:txBody>
      </p:sp>
      <p:sp>
        <p:nvSpPr>
          <p:cNvPr id="3" name="Content Placeholder 2"/>
          <p:cNvSpPr>
            <a:spLocks noGrp="1"/>
          </p:cNvSpPr>
          <p:nvPr>
            <p:ph idx="1"/>
          </p:nvPr>
        </p:nvSpPr>
        <p:spPr>
          <a:xfrm>
            <a:off x="628650" y="1253331"/>
            <a:ext cx="7886700" cy="4351338"/>
          </a:xfrm>
        </p:spPr>
        <p:txBody>
          <a:bodyPr/>
          <a:lstStyle/>
          <a:p>
            <a:r>
              <a:rPr lang="en-US" sz="3500"/>
              <a:t>Lack of uniformity in the asphalt mix constituents</a:t>
            </a:r>
          </a:p>
          <a:p>
            <a:r>
              <a:rPr lang="en-US" sz="3500"/>
              <a:t>Five causes</a:t>
            </a:r>
          </a:p>
          <a:p>
            <a:pPr lvl="1"/>
            <a:r>
              <a:rPr lang="en-US" sz="3100"/>
              <a:t>Mix design issues</a:t>
            </a:r>
          </a:p>
          <a:p>
            <a:pPr lvl="1"/>
            <a:r>
              <a:rPr lang="en-US" sz="3100"/>
              <a:t>Stockpile loading issues</a:t>
            </a:r>
          </a:p>
          <a:p>
            <a:pPr lvl="1"/>
            <a:r>
              <a:rPr lang="en-US" sz="3100"/>
              <a:t>Asphalt plant issues</a:t>
            </a:r>
          </a:p>
          <a:p>
            <a:pPr lvl="1"/>
            <a:r>
              <a:rPr lang="en-US" sz="3100"/>
              <a:t>Truck loading and unloading</a:t>
            </a:r>
          </a:p>
          <a:p>
            <a:pPr lvl="1"/>
            <a:r>
              <a:rPr lang="en-US" sz="3100"/>
              <a:t>Asphalt paver</a:t>
            </a:r>
          </a:p>
          <a:p>
            <a:r>
              <a:rPr lang="en-US" sz="3500"/>
              <a:t>Two types</a:t>
            </a:r>
          </a:p>
          <a:p>
            <a:pPr lvl="1"/>
            <a:r>
              <a:rPr lang="en-US" sz="3100"/>
              <a:t>Coarse segregation</a:t>
            </a:r>
          </a:p>
          <a:p>
            <a:pPr lvl="1"/>
            <a:r>
              <a:rPr lang="en-US" sz="3100"/>
              <a:t>Fine segregation</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85</a:t>
            </a:fld>
            <a:endParaRPr lang="en-US"/>
          </a:p>
        </p:txBody>
      </p:sp>
    </p:spTree>
    <p:extLst>
      <p:ext uri="{BB962C8B-B14F-4D97-AF65-F5344CB8AC3E}">
        <p14:creationId xmlns:p14="http://schemas.microsoft.com/office/powerpoint/2010/main" val="4151666554"/>
      </p:ext>
    </p:extLst>
  </p:cSld>
  <p:clrMapOvr>
    <a:masterClrMapping/>
  </p:clrMapOvr>
  <p:transition spd="slow">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890630-B019-45DA-A833-071F4FC79D1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234547" y="4303449"/>
            <a:ext cx="3779278" cy="2463534"/>
          </a:xfrm>
          <a:prstGeom prst="rect">
            <a:avLst/>
          </a:prstGeom>
          <a:ln w="25400">
            <a:solidFill>
              <a:srgbClr val="00416A"/>
            </a:solidFill>
          </a:ln>
        </p:spPr>
      </p:pic>
      <p:pic>
        <p:nvPicPr>
          <p:cNvPr id="6" name="Picture 5">
            <a:extLst>
              <a:ext uri="{FF2B5EF4-FFF2-40B4-BE49-F238E27FC236}">
                <a16:creationId xmlns:a16="http://schemas.microsoft.com/office/drawing/2014/main" id="{8FDB1529-9FCE-45F3-9AD9-F4E625798A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34547" y="1369914"/>
            <a:ext cx="3779278" cy="2834459"/>
          </a:xfrm>
          <a:prstGeom prst="rect">
            <a:avLst/>
          </a:prstGeom>
          <a:ln w="25400">
            <a:solidFill>
              <a:srgbClr val="00416A"/>
            </a:solidFill>
          </a:ln>
        </p:spPr>
      </p:pic>
      <p:sp>
        <p:nvSpPr>
          <p:cNvPr id="2" name="Title 1"/>
          <p:cNvSpPr>
            <a:spLocks noGrp="1"/>
          </p:cNvSpPr>
          <p:nvPr>
            <p:ph type="title"/>
          </p:nvPr>
        </p:nvSpPr>
        <p:spPr>
          <a:xfrm>
            <a:off x="0" y="145789"/>
            <a:ext cx="9144000" cy="1325563"/>
          </a:xfrm>
        </p:spPr>
        <p:txBody>
          <a:bodyPr/>
          <a:lstStyle/>
          <a:p>
            <a:r>
              <a:rPr lang="en-US"/>
              <a:t>Segregation</a:t>
            </a:r>
          </a:p>
        </p:txBody>
      </p:sp>
      <p:sp>
        <p:nvSpPr>
          <p:cNvPr id="3" name="Content Placeholder 2"/>
          <p:cNvSpPr>
            <a:spLocks noGrp="1"/>
          </p:cNvSpPr>
          <p:nvPr>
            <p:ph idx="1"/>
          </p:nvPr>
        </p:nvSpPr>
        <p:spPr>
          <a:xfrm>
            <a:off x="0" y="1328146"/>
            <a:ext cx="4455622" cy="4351338"/>
          </a:xfrm>
        </p:spPr>
        <p:txBody>
          <a:bodyPr/>
          <a:lstStyle/>
          <a:p>
            <a:r>
              <a:rPr lang="en-US" sz="3200"/>
              <a:t>Paver Segregation</a:t>
            </a:r>
          </a:p>
          <a:p>
            <a:pPr lvl="1"/>
            <a:r>
              <a:rPr lang="en-US" sz="2800"/>
              <a:t>Auger not extended fully</a:t>
            </a:r>
          </a:p>
          <a:p>
            <a:pPr lvl="1"/>
            <a:r>
              <a:rPr lang="en-US" sz="2800"/>
              <a:t>Dumping of the wings</a:t>
            </a:r>
          </a:p>
          <a:p>
            <a:pPr lvl="1"/>
            <a:r>
              <a:rPr lang="en-US" sz="2800"/>
              <a:t>Longitudinal segregation at the center of the paver</a:t>
            </a:r>
          </a:p>
          <a:p>
            <a:pPr lvl="1"/>
            <a:r>
              <a:rPr lang="en-US" sz="2800"/>
              <a:t>Keep the hopper close to half full if you have to stop</a:t>
            </a:r>
          </a:p>
          <a:p>
            <a:pPr lvl="1"/>
            <a:r>
              <a:rPr lang="en-US" sz="2800"/>
              <a:t>Keep auger full but don’t overfill</a:t>
            </a:r>
          </a:p>
          <a:p>
            <a:pPr lvl="1"/>
            <a:r>
              <a:rPr lang="en-US" sz="2800"/>
              <a:t>Raise truck bed slightly before opening tailgate</a:t>
            </a:r>
          </a:p>
          <a:p>
            <a:pPr lvl="1"/>
            <a:r>
              <a:rPr lang="en-US" sz="2800"/>
              <a:t>Truckload segregation</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solidFill>
                  <a:schemeClr val="bg1"/>
                </a:solidFill>
              </a:rPr>
              <a:pPr/>
              <a:t>86</a:t>
            </a:fld>
            <a:endParaRPr lang="en-US">
              <a:solidFill>
                <a:schemeClr val="bg1"/>
              </a:solidFill>
            </a:endParaRPr>
          </a:p>
        </p:txBody>
      </p:sp>
    </p:spTree>
    <p:extLst>
      <p:ext uri="{BB962C8B-B14F-4D97-AF65-F5344CB8AC3E}">
        <p14:creationId xmlns:p14="http://schemas.microsoft.com/office/powerpoint/2010/main" val="933481380"/>
      </p:ext>
    </p:extLst>
  </p:cSld>
  <p:clrMapOvr>
    <a:masterClrMapping/>
  </p:clrMapOvr>
  <p:transition spd="slow">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err="1"/>
              <a:t>Truckloading</a:t>
            </a:r>
            <a:r>
              <a:rPr lang="en-US"/>
              <a:t> Segregation</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87</a:t>
            </a:fld>
            <a:endParaRPr lang="en-US"/>
          </a:p>
        </p:txBody>
      </p:sp>
      <p:pic>
        <p:nvPicPr>
          <p:cNvPr id="7" name="Content Placeholder 8">
            <a:extLst>
              <a:ext uri="{FF2B5EF4-FFF2-40B4-BE49-F238E27FC236}">
                <a16:creationId xmlns:a16="http://schemas.microsoft.com/office/drawing/2014/main" id="{48525746-9ED0-4384-BAE2-0064685C1C05}"/>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a:stretch/>
        </p:blipFill>
        <p:spPr>
          <a:xfrm>
            <a:off x="1188377" y="1611418"/>
            <a:ext cx="6767245" cy="4831160"/>
          </a:xfrm>
          <a:ln w="25400">
            <a:solidFill>
              <a:srgbClr val="00416A"/>
            </a:solidFill>
          </a:ln>
        </p:spPr>
      </p:pic>
    </p:spTree>
    <p:extLst>
      <p:ext uri="{BB962C8B-B14F-4D97-AF65-F5344CB8AC3E}">
        <p14:creationId xmlns:p14="http://schemas.microsoft.com/office/powerpoint/2010/main" val="522272523"/>
      </p:ext>
    </p:extLst>
  </p:cSld>
  <p:clrMapOvr>
    <a:masterClrMapping/>
  </p:clrMapOvr>
  <p:transition spd="slow">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Other Things to Watch For</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88</a:t>
            </a:fld>
            <a:endParaRPr lang="en-US"/>
          </a:p>
        </p:txBody>
      </p:sp>
      <p:sp>
        <p:nvSpPr>
          <p:cNvPr id="7" name="Content Placeholder 2">
            <a:extLst>
              <a:ext uri="{FF2B5EF4-FFF2-40B4-BE49-F238E27FC236}">
                <a16:creationId xmlns:a16="http://schemas.microsoft.com/office/drawing/2014/main" id="{519D1F63-7373-497E-BE39-1749EC0EC6F4}"/>
              </a:ext>
            </a:extLst>
          </p:cNvPr>
          <p:cNvSpPr txBox="1">
            <a:spLocks/>
          </p:cNvSpPr>
          <p:nvPr/>
        </p:nvSpPr>
        <p:spPr>
          <a:xfrm>
            <a:off x="457200" y="1899460"/>
            <a:ext cx="4040188" cy="3051506"/>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pPr>
            <a:r>
              <a:rPr lang="en-US">
                <a:solidFill>
                  <a:srgbClr val="00416A"/>
                </a:solidFill>
                <a:latin typeface="Arial Narrow" panose="020B0606020202030204" pitchFamily="34" charset="0"/>
              </a:rPr>
              <a:t>Trucks to stop before paver</a:t>
            </a:r>
          </a:p>
          <a:p>
            <a:pPr>
              <a:spcBef>
                <a:spcPts val="1200"/>
              </a:spcBef>
            </a:pPr>
            <a:r>
              <a:rPr lang="en-US">
                <a:solidFill>
                  <a:srgbClr val="00416A"/>
                </a:solidFill>
                <a:latin typeface="Arial Narrow" panose="020B0606020202030204" pitchFamily="34" charset="0"/>
              </a:rPr>
              <a:t>Limit starting and stopping of the paver</a:t>
            </a:r>
          </a:p>
          <a:p>
            <a:pPr>
              <a:spcBef>
                <a:spcPts val="1200"/>
              </a:spcBef>
            </a:pPr>
            <a:r>
              <a:rPr lang="en-US">
                <a:solidFill>
                  <a:srgbClr val="00416A"/>
                </a:solidFill>
                <a:latin typeface="Arial Narrow" panose="020B0606020202030204" pitchFamily="34" charset="0"/>
              </a:rPr>
              <a:t>Asphalt chunks</a:t>
            </a:r>
          </a:p>
          <a:p>
            <a:r>
              <a:rPr lang="en-US">
                <a:solidFill>
                  <a:srgbClr val="00416A"/>
                </a:solidFill>
                <a:latin typeface="Arial Narrow" panose="020B0606020202030204" pitchFamily="34" charset="0"/>
              </a:rPr>
              <a:t>Centerline joint compaction</a:t>
            </a:r>
          </a:p>
          <a:p>
            <a:endParaRPr lang="en-US">
              <a:solidFill>
                <a:srgbClr val="00416A"/>
              </a:solidFill>
            </a:endParaRPr>
          </a:p>
          <a:p>
            <a:endParaRPr lang="en-US">
              <a:solidFill>
                <a:srgbClr val="00416A"/>
              </a:solidFill>
            </a:endParaRPr>
          </a:p>
        </p:txBody>
      </p:sp>
      <p:sp>
        <p:nvSpPr>
          <p:cNvPr id="8" name="Content Placeholder 3">
            <a:extLst>
              <a:ext uri="{FF2B5EF4-FFF2-40B4-BE49-F238E27FC236}">
                <a16:creationId xmlns:a16="http://schemas.microsoft.com/office/drawing/2014/main" id="{1A6244FA-7E3D-4820-A7F0-3FDD2B862EF1}"/>
              </a:ext>
            </a:extLst>
          </p:cNvPr>
          <p:cNvSpPr txBox="1">
            <a:spLocks/>
          </p:cNvSpPr>
          <p:nvPr/>
        </p:nvSpPr>
        <p:spPr>
          <a:xfrm>
            <a:off x="4656137" y="1899460"/>
            <a:ext cx="4041775" cy="2899106"/>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pPr>
            <a:r>
              <a:rPr lang="en-US">
                <a:solidFill>
                  <a:srgbClr val="00416A"/>
                </a:solidFill>
                <a:latin typeface="Arial Narrow" panose="020B0606020202030204" pitchFamily="34" charset="0"/>
              </a:rPr>
              <a:t>Mix spilled in front of paver</a:t>
            </a:r>
          </a:p>
          <a:p>
            <a:pPr>
              <a:spcBef>
                <a:spcPts val="1200"/>
              </a:spcBef>
            </a:pPr>
            <a:r>
              <a:rPr lang="en-US">
                <a:solidFill>
                  <a:srgbClr val="00416A"/>
                </a:solidFill>
                <a:latin typeface="Arial Narrow" panose="020B0606020202030204" pitchFamily="34" charset="0"/>
              </a:rPr>
              <a:t>Maintain uniformity of the mat as this is essential</a:t>
            </a:r>
          </a:p>
          <a:p>
            <a:pPr>
              <a:spcBef>
                <a:spcPts val="1200"/>
              </a:spcBef>
            </a:pPr>
            <a:r>
              <a:rPr lang="en-US">
                <a:solidFill>
                  <a:srgbClr val="00416A"/>
                </a:solidFill>
                <a:latin typeface="Arial Narrow" panose="020B0606020202030204" pitchFamily="34" charset="0"/>
              </a:rPr>
              <a:t>Minimum variability in the mat</a:t>
            </a:r>
          </a:p>
          <a:p>
            <a:pPr>
              <a:spcBef>
                <a:spcPts val="1200"/>
              </a:spcBef>
            </a:pPr>
            <a:r>
              <a:rPr lang="en-US">
                <a:solidFill>
                  <a:srgbClr val="00416A"/>
                </a:solidFill>
                <a:latin typeface="Arial Narrow" panose="020B0606020202030204" pitchFamily="34" charset="0"/>
              </a:rPr>
              <a:t>Rolling patterns</a:t>
            </a:r>
          </a:p>
          <a:p>
            <a:pPr>
              <a:spcBef>
                <a:spcPts val="1200"/>
              </a:spcBef>
            </a:pPr>
            <a:endParaRPr lang="en-US">
              <a:solidFill>
                <a:srgbClr val="00416A"/>
              </a:solidFill>
            </a:endParaRPr>
          </a:p>
          <a:p>
            <a:endParaRPr lang="en-US">
              <a:solidFill>
                <a:srgbClr val="00416A"/>
              </a:solidFill>
            </a:endParaRPr>
          </a:p>
        </p:txBody>
      </p:sp>
    </p:spTree>
    <p:extLst>
      <p:ext uri="{BB962C8B-B14F-4D97-AF65-F5344CB8AC3E}">
        <p14:creationId xmlns:p14="http://schemas.microsoft.com/office/powerpoint/2010/main" val="2394470520"/>
      </p:ext>
    </p:extLst>
  </p:cSld>
  <p:clrMapOvr>
    <a:masterClrMapping/>
  </p:clrMapOvr>
  <p:transition spd="slow">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Rolling Pattern</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89</a:t>
            </a:fld>
            <a:endParaRPr lang="en-US"/>
          </a:p>
        </p:txBody>
      </p:sp>
      <p:pic>
        <p:nvPicPr>
          <p:cNvPr id="7" name="Picture 2" descr="Rolling Patterns.jpg">
            <a:extLst>
              <a:ext uri="{FF2B5EF4-FFF2-40B4-BE49-F238E27FC236}">
                <a16:creationId xmlns:a16="http://schemas.microsoft.com/office/drawing/2014/main" id="{DBEFAF6D-174D-4513-A279-417FF4BF2D7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57200" y="1861734"/>
            <a:ext cx="8229600" cy="3909233"/>
          </a:xfrm>
          <a:prstGeom prst="rect">
            <a:avLst/>
          </a:prstGeom>
          <a:noFill/>
          <a:ln w="25400">
            <a:solidFill>
              <a:srgbClr val="00416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1733190"/>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304188-D159-405F-9584-53AA3C7482A4}"/>
              </a:ext>
            </a:extLst>
          </p:cNvPr>
          <p:cNvPicPr>
            <a:picLocks noChangeAspect="1"/>
          </p:cNvPicPr>
          <p:nvPr/>
        </p:nvPicPr>
        <p:blipFill>
          <a:blip r:embed="rId3"/>
          <a:stretch>
            <a:fillRect/>
          </a:stretch>
        </p:blipFill>
        <p:spPr>
          <a:xfrm>
            <a:off x="5323741" y="1498127"/>
            <a:ext cx="3820259" cy="2755131"/>
          </a:xfrm>
          <a:prstGeom prst="rect">
            <a:avLst/>
          </a:prstGeom>
        </p:spPr>
      </p:pic>
      <p:pic>
        <p:nvPicPr>
          <p:cNvPr id="6" name="Picture 5">
            <a:extLst>
              <a:ext uri="{FF2B5EF4-FFF2-40B4-BE49-F238E27FC236}">
                <a16:creationId xmlns:a16="http://schemas.microsoft.com/office/drawing/2014/main" id="{B88D0D4C-09E9-4288-B41F-6309ED2B4A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23741" y="4069198"/>
            <a:ext cx="3820259" cy="2755131"/>
          </a:xfrm>
          <a:prstGeom prst="rect">
            <a:avLst/>
          </a:prstGeom>
          <a:ln w="25400">
            <a:solidFill>
              <a:srgbClr val="D8B846"/>
            </a:solidFill>
          </a:ln>
        </p:spPr>
      </p:pic>
      <p:sp>
        <p:nvSpPr>
          <p:cNvPr id="2" name="Title 1"/>
          <p:cNvSpPr>
            <a:spLocks noGrp="1"/>
          </p:cNvSpPr>
          <p:nvPr>
            <p:ph type="title"/>
          </p:nvPr>
        </p:nvSpPr>
        <p:spPr>
          <a:xfrm>
            <a:off x="0" y="536171"/>
            <a:ext cx="9144000" cy="1325563"/>
          </a:xfrm>
        </p:spPr>
        <p:txBody>
          <a:bodyPr/>
          <a:lstStyle/>
          <a:p>
            <a:r>
              <a:rPr lang="en-US"/>
              <a:t>General Outline of a Project</a:t>
            </a:r>
          </a:p>
        </p:txBody>
      </p:sp>
      <p:sp>
        <p:nvSpPr>
          <p:cNvPr id="3" name="Content Placeholder 2"/>
          <p:cNvSpPr>
            <a:spLocks noGrp="1"/>
          </p:cNvSpPr>
          <p:nvPr>
            <p:ph idx="1"/>
          </p:nvPr>
        </p:nvSpPr>
        <p:spPr>
          <a:xfrm>
            <a:off x="0" y="1976487"/>
            <a:ext cx="5323741" cy="4351338"/>
          </a:xfrm>
        </p:spPr>
        <p:txBody>
          <a:bodyPr/>
          <a:lstStyle/>
          <a:p>
            <a:r>
              <a:rPr lang="en-US" sz="3500"/>
              <a:t>Source of material (DT 1349)</a:t>
            </a:r>
          </a:p>
          <a:p>
            <a:r>
              <a:rPr lang="en-US" sz="3500"/>
              <a:t>Preconstruction meeting</a:t>
            </a:r>
          </a:p>
          <a:p>
            <a:r>
              <a:rPr lang="en-US" sz="3500"/>
              <a:t>QMP plan</a:t>
            </a:r>
          </a:p>
          <a:p>
            <a:r>
              <a:rPr lang="en-US" sz="3500"/>
              <a:t>Pre-pave </a:t>
            </a:r>
          </a:p>
          <a:p>
            <a:pPr lvl="1"/>
            <a:r>
              <a:rPr lang="en-US" sz="3100"/>
              <a:t>At least 1 week prior to paving</a:t>
            </a:r>
          </a:p>
          <a:p>
            <a:r>
              <a:rPr lang="en-US" sz="3500"/>
              <a:t>Paving start</a:t>
            </a:r>
          </a:p>
          <a:p>
            <a:r>
              <a:rPr lang="en-US" sz="3500"/>
              <a:t>Final documentation</a:t>
            </a:r>
          </a:p>
          <a:p>
            <a:pPr lvl="1"/>
            <a:r>
              <a:rPr lang="en-US" sz="3100"/>
              <a:t>Report w/in 10-days after paving</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9</a:t>
            </a:fld>
            <a:endParaRPr lang="en-US"/>
          </a:p>
        </p:txBody>
      </p:sp>
    </p:spTree>
    <p:extLst>
      <p:ext uri="{BB962C8B-B14F-4D97-AF65-F5344CB8AC3E}">
        <p14:creationId xmlns:p14="http://schemas.microsoft.com/office/powerpoint/2010/main" val="1574837614"/>
      </p:ext>
    </p:extLst>
  </p:cSld>
  <p:clrMapOvr>
    <a:masterClrMapping/>
  </p:clrMapOvr>
  <p:transition spd="slow">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Visual Inspection for HMA Production Issues</a:t>
            </a:r>
          </a:p>
        </p:txBody>
      </p:sp>
      <p:sp>
        <p:nvSpPr>
          <p:cNvPr id="3" name="Content Placeholder 2"/>
          <p:cNvSpPr>
            <a:spLocks noGrp="1"/>
          </p:cNvSpPr>
          <p:nvPr>
            <p:ph idx="1"/>
          </p:nvPr>
        </p:nvSpPr>
        <p:spPr>
          <a:xfrm>
            <a:off x="204368" y="2273802"/>
            <a:ext cx="7886700" cy="4351338"/>
          </a:xfrm>
        </p:spPr>
        <p:txBody>
          <a:bodyPr/>
          <a:lstStyle/>
          <a:p>
            <a:r>
              <a:rPr lang="en-US" sz="3500"/>
              <a:t>Blue smoke</a:t>
            </a:r>
          </a:p>
          <a:p>
            <a:pPr lvl="1"/>
            <a:r>
              <a:rPr lang="en-US" sz="3100"/>
              <a:t>Mix is too hot?</a:t>
            </a:r>
          </a:p>
          <a:p>
            <a:r>
              <a:rPr lang="en-US" sz="3500"/>
              <a:t>Stiff appearance of mix</a:t>
            </a:r>
          </a:p>
          <a:p>
            <a:pPr lvl="1"/>
            <a:r>
              <a:rPr lang="en-US" sz="3100"/>
              <a:t>Mix temp possibly too cold?</a:t>
            </a:r>
          </a:p>
          <a:p>
            <a:r>
              <a:rPr lang="en-US" sz="3500"/>
              <a:t>Mix slumped in truck</a:t>
            </a:r>
          </a:p>
          <a:p>
            <a:pPr lvl="1"/>
            <a:r>
              <a:rPr lang="en-US" sz="3100"/>
              <a:t>Excessive moisture or too much binder?</a:t>
            </a:r>
          </a:p>
          <a:p>
            <a:r>
              <a:rPr lang="en-US" sz="3500"/>
              <a:t>Lean dull appearance</a:t>
            </a:r>
          </a:p>
          <a:p>
            <a:pPr lvl="1"/>
            <a:r>
              <a:rPr lang="en-US" sz="3100"/>
              <a:t>Not enough binder in mix?</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90</a:t>
            </a:fld>
            <a:endParaRPr lang="en-US"/>
          </a:p>
        </p:txBody>
      </p:sp>
      <p:pic>
        <p:nvPicPr>
          <p:cNvPr id="5" name="Picture 4">
            <a:extLst>
              <a:ext uri="{FF2B5EF4-FFF2-40B4-BE49-F238E27FC236}">
                <a16:creationId xmlns:a16="http://schemas.microsoft.com/office/drawing/2014/main" id="{7C46C75D-1608-4B23-9B48-0991BB4E21B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862" t="2653" b="7145"/>
          <a:stretch/>
        </p:blipFill>
        <p:spPr>
          <a:xfrm>
            <a:off x="4985891" y="1861734"/>
            <a:ext cx="3962400" cy="2773741"/>
          </a:xfrm>
          <a:prstGeom prst="rect">
            <a:avLst/>
          </a:prstGeom>
          <a:ln w="25400">
            <a:solidFill>
              <a:srgbClr val="00416A"/>
            </a:solidFill>
          </a:ln>
        </p:spPr>
      </p:pic>
    </p:spTree>
    <p:extLst>
      <p:ext uri="{BB962C8B-B14F-4D97-AF65-F5344CB8AC3E}">
        <p14:creationId xmlns:p14="http://schemas.microsoft.com/office/powerpoint/2010/main" val="4271468263"/>
      </p:ext>
    </p:extLst>
  </p:cSld>
  <p:clrMapOvr>
    <a:masterClrMapping/>
  </p:clrMapOvr>
  <p:transition spd="slow">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 Visual Inspection for HMA Production Issues </a:t>
            </a:r>
          </a:p>
        </p:txBody>
      </p:sp>
      <p:sp>
        <p:nvSpPr>
          <p:cNvPr id="3" name="Content Placeholder 2"/>
          <p:cNvSpPr>
            <a:spLocks noGrp="1"/>
          </p:cNvSpPr>
          <p:nvPr>
            <p:ph idx="1"/>
          </p:nvPr>
        </p:nvSpPr>
        <p:spPr>
          <a:xfrm>
            <a:off x="0" y="2394066"/>
            <a:ext cx="5602778" cy="4351338"/>
          </a:xfrm>
        </p:spPr>
        <p:txBody>
          <a:bodyPr/>
          <a:lstStyle/>
          <a:p>
            <a:r>
              <a:rPr lang="en-US" sz="3500"/>
              <a:t>Rising steam or asphalt lumps</a:t>
            </a:r>
          </a:p>
          <a:p>
            <a:pPr lvl="1"/>
            <a:r>
              <a:rPr lang="en-US" sz="3100"/>
              <a:t>Too much moisture?</a:t>
            </a:r>
          </a:p>
          <a:p>
            <a:r>
              <a:rPr lang="en-US" sz="3500"/>
              <a:t>Contamination</a:t>
            </a:r>
          </a:p>
          <a:p>
            <a:pPr lvl="1"/>
            <a:r>
              <a:rPr lang="en-US" sz="3100"/>
              <a:t>Possibly truck beds are not clean?</a:t>
            </a:r>
          </a:p>
          <a:p>
            <a:r>
              <a:rPr lang="en-US" sz="3500"/>
              <a:t>Bleeding</a:t>
            </a:r>
          </a:p>
          <a:p>
            <a:pPr lvl="1"/>
            <a:r>
              <a:rPr lang="en-US" sz="3100"/>
              <a:t>Check release agent (no diesel fuel)</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91</a:t>
            </a:fld>
            <a:endParaRPr lang="en-US"/>
          </a:p>
        </p:txBody>
      </p:sp>
      <p:pic>
        <p:nvPicPr>
          <p:cNvPr id="5" name="Picture 4">
            <a:extLst>
              <a:ext uri="{FF2B5EF4-FFF2-40B4-BE49-F238E27FC236}">
                <a16:creationId xmlns:a16="http://schemas.microsoft.com/office/drawing/2014/main" id="{FA8E424F-DFE2-4D06-A7A4-0816A74BD3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6564" y="1742493"/>
            <a:ext cx="3817011" cy="2862758"/>
          </a:xfrm>
          <a:prstGeom prst="rect">
            <a:avLst/>
          </a:prstGeom>
          <a:ln w="25400">
            <a:solidFill>
              <a:srgbClr val="00416A"/>
            </a:solidFill>
          </a:ln>
        </p:spPr>
      </p:pic>
      <p:pic>
        <p:nvPicPr>
          <p:cNvPr id="6" name="Picture 5">
            <a:extLst>
              <a:ext uri="{FF2B5EF4-FFF2-40B4-BE49-F238E27FC236}">
                <a16:creationId xmlns:a16="http://schemas.microsoft.com/office/drawing/2014/main" id="{1B13B769-E3DF-4C7E-8BC8-3C11F54F9A8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5353784" y="4641442"/>
            <a:ext cx="2590800" cy="2174993"/>
          </a:xfrm>
          <a:prstGeom prst="rect">
            <a:avLst/>
          </a:prstGeom>
          <a:ln w="25400">
            <a:solidFill>
              <a:srgbClr val="00416A"/>
            </a:solidFill>
          </a:ln>
        </p:spPr>
      </p:pic>
    </p:spTree>
    <p:extLst>
      <p:ext uri="{BB962C8B-B14F-4D97-AF65-F5344CB8AC3E}">
        <p14:creationId xmlns:p14="http://schemas.microsoft.com/office/powerpoint/2010/main" val="1367418911"/>
      </p:ext>
    </p:extLst>
  </p:cSld>
  <p:clrMapOvr>
    <a:masterClrMapping/>
  </p:clrMapOvr>
  <p:transition spd="slow">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0297"/>
            <a:ext cx="9144000" cy="1325563"/>
          </a:xfrm>
        </p:spPr>
        <p:txBody>
          <a:bodyPr/>
          <a:lstStyle/>
          <a:p>
            <a:r>
              <a:rPr lang="en-US"/>
              <a:t>Asphalt Mix Sample Tag</a:t>
            </a:r>
          </a:p>
        </p:txBody>
      </p:sp>
      <p:sp>
        <p:nvSpPr>
          <p:cNvPr id="3" name="Content Placeholder 2"/>
          <p:cNvSpPr>
            <a:spLocks noGrp="1"/>
          </p:cNvSpPr>
          <p:nvPr>
            <p:ph idx="1"/>
          </p:nvPr>
        </p:nvSpPr>
        <p:spPr>
          <a:xfrm>
            <a:off x="628650" y="1018412"/>
            <a:ext cx="7886700" cy="4351338"/>
          </a:xfrm>
        </p:spPr>
        <p:txBody>
          <a:bodyPr/>
          <a:lstStyle/>
          <a:p>
            <a:r>
              <a:rPr lang="en-US" sz="3500"/>
              <a:t>CMM 8-36.5</a:t>
            </a:r>
          </a:p>
          <a:p>
            <a:pPr lvl="1"/>
            <a:r>
              <a:rPr lang="en-US" sz="2800"/>
              <a:t>required box must have dimensions of 10” x 8” x 8” (such as Uline S-19062).</a:t>
            </a:r>
          </a:p>
          <a:p>
            <a:r>
              <a:rPr lang="en-US" sz="3500"/>
              <a:t>Sample Identification</a:t>
            </a:r>
          </a:p>
          <a:p>
            <a:pPr marL="914400" lvl="1" indent="-457200">
              <a:buFont typeface="+mj-lt"/>
              <a:buAutoNum type="arabicPeriod"/>
            </a:pPr>
            <a:r>
              <a:rPr lang="en-US"/>
              <a:t>Contractor Testing Lab and Certified Technician Name</a:t>
            </a:r>
          </a:p>
          <a:p>
            <a:pPr marL="914400" lvl="1" indent="-457200">
              <a:buFont typeface="+mj-lt"/>
              <a:buAutoNum type="arabicPeriod"/>
            </a:pPr>
            <a:r>
              <a:rPr lang="en-US"/>
              <a:t>QC, QC-ret, QV, QV-ret</a:t>
            </a:r>
          </a:p>
          <a:p>
            <a:pPr marL="914400" lvl="1" indent="-457200">
              <a:buFont typeface="+mj-lt"/>
              <a:buAutoNum type="arabicPeriod"/>
            </a:pPr>
            <a:r>
              <a:rPr lang="en-US"/>
              <a:t>State project ID</a:t>
            </a:r>
          </a:p>
          <a:p>
            <a:pPr marL="914400" lvl="1" indent="-457200">
              <a:buFont typeface="+mj-lt"/>
              <a:buAutoNum type="arabicPeriod"/>
            </a:pPr>
            <a:r>
              <a:rPr lang="en-US"/>
              <a:t>Date</a:t>
            </a:r>
          </a:p>
          <a:p>
            <a:pPr marL="914400" lvl="1" indent="-457200">
              <a:buFont typeface="+mj-lt"/>
              <a:buAutoNum type="arabicPeriod"/>
            </a:pPr>
            <a:r>
              <a:rPr lang="en-US"/>
              <a:t>Sample number</a:t>
            </a:r>
          </a:p>
          <a:p>
            <a:pPr marL="914400" lvl="1" indent="-457200">
              <a:buFont typeface="+mj-lt"/>
              <a:buAutoNum type="arabicPeriod"/>
            </a:pPr>
            <a:r>
              <a:rPr lang="en-US"/>
              <a:t>Type of asphaltic mixture</a:t>
            </a:r>
          </a:p>
          <a:p>
            <a:pPr marL="914400" lvl="1" indent="-457200">
              <a:buFont typeface="+mj-lt"/>
              <a:buAutoNum type="arabicPeriod"/>
            </a:pPr>
            <a:r>
              <a:rPr lang="en-US"/>
              <a:t>State mix design ID (250-XXXX-YR)</a:t>
            </a:r>
          </a:p>
          <a:p>
            <a:pPr marL="914400" lvl="1" indent="-457200">
              <a:buFont typeface="+mj-lt"/>
              <a:buAutoNum type="arabicPeriod"/>
            </a:pPr>
            <a:r>
              <a:rPr lang="en-US"/>
              <a:t>Percent binder</a:t>
            </a:r>
          </a:p>
          <a:p>
            <a:pPr marL="914400" lvl="1" indent="-457200">
              <a:buFont typeface="+mj-lt"/>
              <a:buAutoNum type="arabicPeriod"/>
            </a:pPr>
            <a:r>
              <a:rPr lang="en-US"/>
              <a:t>Daily tonnage sampled</a:t>
            </a:r>
          </a:p>
          <a:p>
            <a:pPr marL="914400" lvl="1" indent="-457200">
              <a:buFont typeface="+mj-lt"/>
              <a:buAutoNum type="arabicPeriod"/>
            </a:pPr>
            <a:r>
              <a:rPr lang="en-US"/>
              <a:t>Current </a:t>
            </a:r>
            <a:r>
              <a:rPr lang="en-US" err="1"/>
              <a:t>Gsb</a:t>
            </a:r>
            <a:endParaRPr lang="en-US"/>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92</a:t>
            </a:fld>
            <a:endParaRPr lang="en-US"/>
          </a:p>
        </p:txBody>
      </p:sp>
    </p:spTree>
    <p:extLst>
      <p:ext uri="{BB962C8B-B14F-4D97-AF65-F5344CB8AC3E}">
        <p14:creationId xmlns:p14="http://schemas.microsoft.com/office/powerpoint/2010/main" val="3650169863"/>
      </p:ext>
    </p:extLst>
  </p:cSld>
  <p:clrMapOvr>
    <a:masterClrMapping/>
  </p:clrMapOvr>
  <p:transition spd="slow">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25563"/>
          </a:xfrm>
        </p:spPr>
        <p:txBody>
          <a:bodyPr/>
          <a:lstStyle/>
          <a:p>
            <a:r>
              <a:rPr lang="en-US"/>
              <a:t>Asphalt Mix Sample Tag</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93</a:t>
            </a:fld>
            <a:endParaRPr lang="en-US"/>
          </a:p>
        </p:txBody>
      </p:sp>
      <p:pic>
        <p:nvPicPr>
          <p:cNvPr id="7" name="Content Placeholder 6">
            <a:extLst>
              <a:ext uri="{FF2B5EF4-FFF2-40B4-BE49-F238E27FC236}">
                <a16:creationId xmlns:a16="http://schemas.microsoft.com/office/drawing/2014/main" id="{907C149D-9054-4F90-9BD5-CDA6632DDCD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b="5862"/>
          <a:stretch/>
        </p:blipFill>
        <p:spPr bwMode="auto">
          <a:xfrm>
            <a:off x="0" y="1099478"/>
            <a:ext cx="4547768" cy="5708226"/>
          </a:xfrm>
          <a:prstGeom prst="rect">
            <a:avLst/>
          </a:prstGeom>
          <a:noFill/>
          <a:ln w="25400">
            <a:solidFill>
              <a:srgbClr val="00416A"/>
            </a:solidFill>
            <a:miter lim="800000"/>
            <a:headEnd/>
            <a:tailEnd/>
          </a:ln>
        </p:spPr>
      </p:pic>
      <p:pic>
        <p:nvPicPr>
          <p:cNvPr id="9" name="Picture 8">
            <a:extLst>
              <a:ext uri="{FF2B5EF4-FFF2-40B4-BE49-F238E27FC236}">
                <a16:creationId xmlns:a16="http://schemas.microsoft.com/office/drawing/2014/main" id="{8AE6DFFB-26E4-4DD8-AB02-1A570FD3C90D}"/>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Lst>
          </a:blip>
          <a:stretch>
            <a:fillRect/>
          </a:stretch>
        </p:blipFill>
        <p:spPr>
          <a:xfrm>
            <a:off x="4613286" y="2552853"/>
            <a:ext cx="4547768" cy="3255244"/>
          </a:xfrm>
          <a:prstGeom prst="rect">
            <a:avLst/>
          </a:prstGeom>
          <a:ln w="28575">
            <a:solidFill>
              <a:srgbClr val="00416A"/>
            </a:solidFill>
          </a:ln>
        </p:spPr>
      </p:pic>
    </p:spTree>
    <p:extLst>
      <p:ext uri="{BB962C8B-B14F-4D97-AF65-F5344CB8AC3E}">
        <p14:creationId xmlns:p14="http://schemas.microsoft.com/office/powerpoint/2010/main" val="2680914377"/>
      </p:ext>
    </p:extLst>
  </p:cSld>
  <p:clrMapOvr>
    <a:masterClrMapping/>
  </p:clrMapOvr>
  <p:transition spd="slow">
    <p:fad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Sample Security</a:t>
            </a:r>
          </a:p>
        </p:txBody>
      </p:sp>
      <p:sp>
        <p:nvSpPr>
          <p:cNvPr id="3" name="Text Placeholder 2"/>
          <p:cNvSpPr>
            <a:spLocks noGrp="1"/>
          </p:cNvSpPr>
          <p:nvPr>
            <p:ph type="body" idx="1"/>
          </p:nvPr>
        </p:nvSpPr>
        <p:spPr>
          <a:xfrm>
            <a:off x="623888" y="2057400"/>
            <a:ext cx="7886700" cy="457200"/>
          </a:xfrm>
        </p:spPr>
        <p:txBody>
          <a:bodyPr/>
          <a:lstStyle/>
          <a:p>
            <a:r>
              <a:rPr lang="en-US" sz="4000"/>
              <a:t>QC-Retained Samples </a:t>
            </a:r>
          </a:p>
        </p:txBody>
      </p:sp>
      <p:sp>
        <p:nvSpPr>
          <p:cNvPr id="4" name="Content Placeholder 3"/>
          <p:cNvSpPr>
            <a:spLocks noGrp="1"/>
          </p:cNvSpPr>
          <p:nvPr>
            <p:ph idx="13"/>
          </p:nvPr>
        </p:nvSpPr>
        <p:spPr/>
        <p:txBody>
          <a:bodyPr/>
          <a:lstStyle/>
          <a:p>
            <a:r>
              <a:rPr lang="en-US" sz="3200"/>
              <a:t>Implemented in 2018</a:t>
            </a:r>
          </a:p>
          <a:p>
            <a:r>
              <a:rPr lang="en-US" sz="3200"/>
              <a:t>Contractor must collect and provide the Department with retained samples on a pallet or rack</a:t>
            </a:r>
          </a:p>
          <a:p>
            <a:r>
              <a:rPr lang="en-US" sz="3200"/>
              <a:t>Dept. Representative will secure retained samples when they come to the plant to collect a QV sample</a:t>
            </a:r>
          </a:p>
        </p:txBody>
      </p:sp>
      <p:sp>
        <p:nvSpPr>
          <p:cNvPr id="5" name="Slide Number Placeholder 3">
            <a:extLst>
              <a:ext uri="{FF2B5EF4-FFF2-40B4-BE49-F238E27FC236}">
                <a16:creationId xmlns:a16="http://schemas.microsoft.com/office/drawing/2014/main" id="{A9DC73A3-7A47-42F4-8403-DB6711DC5273}"/>
              </a:ext>
            </a:extLst>
          </p:cNvPr>
          <p:cNvSpPr>
            <a:spLocks noGrp="1"/>
          </p:cNvSpPr>
          <p:nvPr>
            <p:ph type="sldNum" sz="quarter" idx="14"/>
          </p:nvPr>
        </p:nvSpPr>
        <p:spPr>
          <a:xfrm>
            <a:off x="7695590" y="6442578"/>
            <a:ext cx="1244042" cy="365125"/>
          </a:xfrm>
        </p:spPr>
        <p:txBody>
          <a:bodyPr/>
          <a:lstStyle/>
          <a:p>
            <a:fld id="{F9C967B8-68F1-49D5-A9F8-375F2491F3E5}" type="slidenum">
              <a:rPr lang="en-US" smtClean="0"/>
              <a:pPr/>
              <a:t>94</a:t>
            </a:fld>
            <a:endParaRPr lang="en-US"/>
          </a:p>
        </p:txBody>
      </p:sp>
    </p:spTree>
    <p:extLst>
      <p:ext uri="{BB962C8B-B14F-4D97-AF65-F5344CB8AC3E}">
        <p14:creationId xmlns:p14="http://schemas.microsoft.com/office/powerpoint/2010/main" val="2057368363"/>
      </p:ext>
    </p:extLst>
  </p:cSld>
  <p:clrMapOvr>
    <a:masterClrMapping/>
  </p:clrMapOvr>
  <p:transition spd="slow">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Sample Security</a:t>
            </a:r>
          </a:p>
        </p:txBody>
      </p:sp>
      <p:sp>
        <p:nvSpPr>
          <p:cNvPr id="5" name="Slide Number Placeholder 3">
            <a:extLst>
              <a:ext uri="{FF2B5EF4-FFF2-40B4-BE49-F238E27FC236}">
                <a16:creationId xmlns:a16="http://schemas.microsoft.com/office/drawing/2014/main" id="{A9DC73A3-7A47-42F4-8403-DB6711DC5273}"/>
              </a:ext>
            </a:extLst>
          </p:cNvPr>
          <p:cNvSpPr>
            <a:spLocks noGrp="1"/>
          </p:cNvSpPr>
          <p:nvPr>
            <p:ph type="sldNum" sz="quarter" idx="14"/>
          </p:nvPr>
        </p:nvSpPr>
        <p:spPr>
          <a:xfrm>
            <a:off x="7695590" y="6442578"/>
            <a:ext cx="1244042" cy="365125"/>
          </a:xfrm>
        </p:spPr>
        <p:txBody>
          <a:bodyPr/>
          <a:lstStyle/>
          <a:p>
            <a:fld id="{F9C967B8-68F1-49D5-A9F8-375F2491F3E5}" type="slidenum">
              <a:rPr lang="en-US" smtClean="0"/>
              <a:pPr/>
              <a:t>95</a:t>
            </a:fld>
            <a:endParaRPr lang="en-US"/>
          </a:p>
        </p:txBody>
      </p:sp>
      <p:sp>
        <p:nvSpPr>
          <p:cNvPr id="10" name="Rectangle 9">
            <a:extLst>
              <a:ext uri="{FF2B5EF4-FFF2-40B4-BE49-F238E27FC236}">
                <a16:creationId xmlns:a16="http://schemas.microsoft.com/office/drawing/2014/main" id="{F908A90E-A470-4794-9E60-2D89753A22CB}"/>
              </a:ext>
            </a:extLst>
          </p:cNvPr>
          <p:cNvSpPr/>
          <p:nvPr/>
        </p:nvSpPr>
        <p:spPr>
          <a:xfrm>
            <a:off x="1241735" y="1680222"/>
            <a:ext cx="1789272" cy="369332"/>
          </a:xfrm>
          <a:prstGeom prst="rect">
            <a:avLst/>
          </a:prstGeom>
        </p:spPr>
        <p:txBody>
          <a:bodyPr wrap="none">
            <a:spAutoFit/>
          </a:bodyPr>
          <a:lstStyle/>
          <a:p>
            <a:r>
              <a:rPr lang="en-US" u="sng">
                <a:hlinkClick r:id="rId3"/>
              </a:rPr>
              <a:t>Sample Security</a:t>
            </a:r>
            <a:r>
              <a:rPr lang="en-US" u="sng"/>
              <a:t>  </a:t>
            </a:r>
          </a:p>
        </p:txBody>
      </p:sp>
      <p:pic>
        <p:nvPicPr>
          <p:cNvPr id="11" name="Picture 10">
            <a:extLst>
              <a:ext uri="{FF2B5EF4-FFF2-40B4-BE49-F238E27FC236}">
                <a16:creationId xmlns:a16="http://schemas.microsoft.com/office/drawing/2014/main" id="{84ECE43D-8600-4EDC-B8A0-BF6E80887B8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98267" y="2178419"/>
            <a:ext cx="7337941" cy="4322348"/>
          </a:xfrm>
          <a:prstGeom prst="rect">
            <a:avLst/>
          </a:prstGeom>
          <a:ln w="25400">
            <a:solidFill>
              <a:srgbClr val="00416A"/>
            </a:solidFill>
          </a:ln>
        </p:spPr>
      </p:pic>
    </p:spTree>
    <p:extLst>
      <p:ext uri="{BB962C8B-B14F-4D97-AF65-F5344CB8AC3E}">
        <p14:creationId xmlns:p14="http://schemas.microsoft.com/office/powerpoint/2010/main" val="2318920758"/>
      </p:ext>
    </p:extLst>
  </p:cSld>
  <p:clrMapOvr>
    <a:masterClrMapping/>
  </p:clrMapOvr>
  <p:transition spd="slow">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Asphalt Binder Sample</a:t>
            </a:r>
          </a:p>
        </p:txBody>
      </p:sp>
      <p:sp>
        <p:nvSpPr>
          <p:cNvPr id="3" name="Content Placeholder 2"/>
          <p:cNvSpPr>
            <a:spLocks noGrp="1"/>
          </p:cNvSpPr>
          <p:nvPr>
            <p:ph idx="1"/>
          </p:nvPr>
        </p:nvSpPr>
        <p:spPr>
          <a:xfrm>
            <a:off x="346017" y="1629295"/>
            <a:ext cx="4533554" cy="4351338"/>
          </a:xfrm>
        </p:spPr>
        <p:txBody>
          <a:bodyPr/>
          <a:lstStyle/>
          <a:p>
            <a:r>
              <a:rPr lang="en-US" sz="3500"/>
              <a:t>&gt;1,000 tons mix</a:t>
            </a:r>
          </a:p>
          <a:p>
            <a:pPr lvl="1"/>
            <a:r>
              <a:rPr lang="en-US" sz="3100"/>
              <a:t>1 In-Line 1 quart sample required per 15,000 tons of mix</a:t>
            </a:r>
          </a:p>
          <a:p>
            <a:r>
              <a:rPr lang="en-US" sz="3500"/>
              <a:t>&lt;1,000 tons mix</a:t>
            </a:r>
          </a:p>
          <a:p>
            <a:pPr lvl="1"/>
            <a:r>
              <a:rPr lang="en-US" sz="3100"/>
              <a:t>1 In-Line 1 qt. sample at engineers request</a:t>
            </a:r>
          </a:p>
          <a:p>
            <a:r>
              <a:rPr lang="en-US" sz="3500"/>
              <a:t>For all contracts</a:t>
            </a:r>
          </a:p>
          <a:p>
            <a:pPr lvl="1"/>
            <a:r>
              <a:rPr lang="en-US" sz="3100"/>
              <a:t>1 non-random truck sample at discretion of the engineer</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96</a:t>
            </a:fld>
            <a:endParaRPr lang="en-US"/>
          </a:p>
        </p:txBody>
      </p:sp>
      <p:pic>
        <p:nvPicPr>
          <p:cNvPr id="5" name="Picture 4">
            <a:extLst>
              <a:ext uri="{FF2B5EF4-FFF2-40B4-BE49-F238E27FC236}">
                <a16:creationId xmlns:a16="http://schemas.microsoft.com/office/drawing/2014/main" id="{2E98A722-E34E-44A7-9422-853F432D81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9571" y="1824272"/>
            <a:ext cx="4148051" cy="3201776"/>
          </a:xfrm>
          <a:prstGeom prst="rect">
            <a:avLst/>
          </a:prstGeom>
          <a:ln w="25400">
            <a:solidFill>
              <a:srgbClr val="00416A"/>
            </a:solidFill>
          </a:ln>
        </p:spPr>
      </p:pic>
    </p:spTree>
    <p:extLst>
      <p:ext uri="{BB962C8B-B14F-4D97-AF65-F5344CB8AC3E}">
        <p14:creationId xmlns:p14="http://schemas.microsoft.com/office/powerpoint/2010/main" val="3858148031"/>
      </p:ext>
    </p:extLst>
  </p:cSld>
  <p:clrMapOvr>
    <a:masterClrMapping/>
  </p:clrMapOvr>
  <p:transition spd="slow">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41F6010-6DCA-401F-908C-3B40A532E7C1}"/>
              </a:ext>
            </a:extLst>
          </p:cNvPr>
          <p:cNvSpPr>
            <a:spLocks noGrp="1"/>
          </p:cNvSpPr>
          <p:nvPr>
            <p:ph type="sldNum" sz="quarter" idx="14"/>
          </p:nvPr>
        </p:nvSpPr>
        <p:spPr/>
        <p:txBody>
          <a:bodyPr/>
          <a:lstStyle/>
          <a:p>
            <a:fld id="{F9C967B8-68F1-49D5-A9F8-375F2491F3E5}" type="slidenum">
              <a:rPr lang="en-US" smtClean="0"/>
              <a:pPr/>
              <a:t>97</a:t>
            </a:fld>
            <a:endParaRPr lang="en-US"/>
          </a:p>
        </p:txBody>
      </p:sp>
      <p:pic>
        <p:nvPicPr>
          <p:cNvPr id="3" name="Picture 2">
            <a:extLst>
              <a:ext uri="{FF2B5EF4-FFF2-40B4-BE49-F238E27FC236}">
                <a16:creationId xmlns:a16="http://schemas.microsoft.com/office/drawing/2014/main" id="{AF4726B6-B2C6-484B-883A-63F724A271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8829" y="274320"/>
            <a:ext cx="6791325" cy="4495800"/>
          </a:xfrm>
          <a:prstGeom prst="rect">
            <a:avLst/>
          </a:prstGeom>
        </p:spPr>
      </p:pic>
      <p:sp>
        <p:nvSpPr>
          <p:cNvPr id="4" name="Rectangle 3">
            <a:extLst>
              <a:ext uri="{FF2B5EF4-FFF2-40B4-BE49-F238E27FC236}">
                <a16:creationId xmlns:a16="http://schemas.microsoft.com/office/drawing/2014/main" id="{35E25AF4-CCBE-40F3-B2B2-63E7FB190B7D}"/>
              </a:ext>
            </a:extLst>
          </p:cNvPr>
          <p:cNvSpPr/>
          <p:nvPr/>
        </p:nvSpPr>
        <p:spPr>
          <a:xfrm>
            <a:off x="1205345" y="5167391"/>
            <a:ext cx="4572000" cy="646331"/>
          </a:xfrm>
          <a:prstGeom prst="rect">
            <a:avLst/>
          </a:prstGeom>
        </p:spPr>
        <p:txBody>
          <a:bodyPr>
            <a:spAutoFit/>
          </a:bodyPr>
          <a:lstStyle/>
          <a:p>
            <a:r>
              <a:rPr lang="en-US">
                <a:solidFill>
                  <a:schemeClr val="bg1"/>
                </a:solidFill>
                <a:latin typeface="Arial Narrow" panose="020B0606020202030204" pitchFamily="34" charset="0"/>
                <a:hlinkClick r:id="rId4"/>
              </a:rPr>
              <a:t>Combined State Binder Group Method of Acceptance for Asphalt Binders - Edition </a:t>
            </a:r>
            <a:r>
              <a:rPr lang="en-US">
                <a:solidFill>
                  <a:srgbClr val="00416A"/>
                </a:solidFill>
                <a:latin typeface="Arial Narrow" panose="020B0606020202030204" pitchFamily="34" charset="0"/>
                <a:hlinkClick r:id="rId4"/>
              </a:rPr>
              <a:t>201</a:t>
            </a:r>
            <a:r>
              <a:rPr lang="en-US">
                <a:solidFill>
                  <a:srgbClr val="00416A"/>
                </a:solidFill>
                <a:latin typeface="Arial Narrow" panose="020B0606020202030204" pitchFamily="34" charset="0"/>
              </a:rPr>
              <a:t>9</a:t>
            </a:r>
          </a:p>
        </p:txBody>
      </p:sp>
    </p:spTree>
    <p:extLst>
      <p:ext uri="{BB962C8B-B14F-4D97-AF65-F5344CB8AC3E}">
        <p14:creationId xmlns:p14="http://schemas.microsoft.com/office/powerpoint/2010/main" val="87475452"/>
      </p:ext>
    </p:extLst>
  </p:cSld>
  <p:clrMapOvr>
    <a:masterClrMapping/>
  </p:clrMapOvr>
  <p:transition spd="slow">
    <p:fad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Sample Tag-DT1352</a:t>
            </a:r>
          </a:p>
        </p:txBody>
      </p:sp>
      <p:sp>
        <p:nvSpPr>
          <p:cNvPr id="3" name="Content Placeholder 2"/>
          <p:cNvSpPr>
            <a:spLocks noGrp="1"/>
          </p:cNvSpPr>
          <p:nvPr>
            <p:ph idx="1"/>
          </p:nvPr>
        </p:nvSpPr>
        <p:spPr>
          <a:xfrm>
            <a:off x="304454" y="1970491"/>
            <a:ext cx="7886700" cy="4351338"/>
          </a:xfrm>
        </p:spPr>
        <p:txBody>
          <a:bodyPr/>
          <a:lstStyle/>
          <a:p>
            <a:r>
              <a:rPr lang="en-US" sz="3500"/>
              <a:t>Provide with binder sample</a:t>
            </a:r>
          </a:p>
          <a:p>
            <a:r>
              <a:rPr lang="en-US" sz="3500"/>
              <a:t>CMM 8-65.2</a:t>
            </a:r>
          </a:p>
          <a:p>
            <a:pPr lvl="1"/>
            <a:r>
              <a:rPr lang="en-US" sz="3100"/>
              <a:t>DT1352 form</a:t>
            </a:r>
          </a:p>
          <a:p>
            <a:pPr lvl="1"/>
            <a:r>
              <a:rPr lang="en-US" sz="3100"/>
              <a:t>Example tag</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98</a:t>
            </a:fld>
            <a:endParaRPr lang="en-US"/>
          </a:p>
        </p:txBody>
      </p:sp>
      <p:pic>
        <p:nvPicPr>
          <p:cNvPr id="5" name="Content Placeholder 8">
            <a:extLst>
              <a:ext uri="{FF2B5EF4-FFF2-40B4-BE49-F238E27FC236}">
                <a16:creationId xmlns:a16="http://schemas.microsoft.com/office/drawing/2014/main" id="{4D826D51-84F1-4B71-A54B-967BBF29A9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3200400" y="2854729"/>
            <a:ext cx="5943600" cy="3467100"/>
          </a:xfrm>
          <a:prstGeom prst="rect">
            <a:avLst/>
          </a:prstGeom>
          <a:gradFill>
            <a:gsLst>
              <a:gs pos="0">
                <a:srgbClr val="FFFFFF"/>
              </a:gs>
              <a:gs pos="64999">
                <a:srgbClr val="FFFFFF">
                  <a:lumMod val="95000"/>
                </a:srgbClr>
              </a:gs>
              <a:gs pos="100000">
                <a:srgbClr val="FFFFFF">
                  <a:lumMod val="85000"/>
                </a:srgbClr>
              </a:gs>
            </a:gsLst>
            <a:lin ang="16800000" scaled="0"/>
          </a:gradFill>
          <a:ln w="25400">
            <a:solidFill>
              <a:srgbClr val="00416A"/>
            </a:solidFill>
            <a:prstDash val="solid"/>
            <a:miter lim="800000"/>
            <a:headEnd/>
            <a:tailEnd/>
          </a:ln>
        </p:spPr>
      </p:pic>
    </p:spTree>
    <p:extLst>
      <p:ext uri="{BB962C8B-B14F-4D97-AF65-F5344CB8AC3E}">
        <p14:creationId xmlns:p14="http://schemas.microsoft.com/office/powerpoint/2010/main" val="780107826"/>
      </p:ext>
    </p:extLst>
  </p:cSld>
  <p:clrMapOvr>
    <a:masterClrMapping/>
  </p:clrMapOvr>
  <p:transition spd="slow">
    <p:fad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Job Mix Formula (JMF) Changes</a:t>
            </a:r>
          </a:p>
        </p:txBody>
      </p:sp>
      <p:sp>
        <p:nvSpPr>
          <p:cNvPr id="3" name="Content Placeholder 2"/>
          <p:cNvSpPr>
            <a:spLocks noGrp="1"/>
          </p:cNvSpPr>
          <p:nvPr>
            <p:ph idx="1"/>
          </p:nvPr>
        </p:nvSpPr>
        <p:spPr>
          <a:xfrm>
            <a:off x="628650" y="1861734"/>
            <a:ext cx="7886700" cy="4351338"/>
          </a:xfrm>
        </p:spPr>
        <p:txBody>
          <a:bodyPr/>
          <a:lstStyle/>
          <a:p>
            <a:r>
              <a:rPr lang="en-US"/>
              <a:t>CMM 8-36.6.13.1</a:t>
            </a:r>
          </a:p>
          <a:p>
            <a:r>
              <a:rPr lang="en-US"/>
              <a:t>The following changes require a new mix design</a:t>
            </a:r>
          </a:p>
          <a:p>
            <a:pPr lvl="1"/>
            <a:r>
              <a:rPr lang="en-US"/>
              <a:t>Binder content decrease exceeding 0.1%</a:t>
            </a:r>
          </a:p>
          <a:p>
            <a:pPr lvl="1"/>
            <a:r>
              <a:rPr lang="en-US"/>
              <a:t>Addition of an additive or changing an additives dosage</a:t>
            </a:r>
          </a:p>
          <a:p>
            <a:pPr lvl="1"/>
            <a:r>
              <a:rPr lang="en-US"/>
              <a:t>Elimination or addition of any aggregate component</a:t>
            </a:r>
          </a:p>
          <a:p>
            <a:pPr lvl="1"/>
            <a:r>
              <a:rPr lang="en-US"/>
              <a:t>A &gt;20% change in the aggregate component blend percentages</a:t>
            </a:r>
          </a:p>
          <a:p>
            <a:r>
              <a:rPr lang="en-US"/>
              <a:t>No JMF change requests should occur prior to 3 production tests</a:t>
            </a:r>
          </a:p>
          <a:p>
            <a:r>
              <a:rPr lang="en-US"/>
              <a:t>When requested to change from LT to MT mix or from MT to HT mix consult the region pavement engineer</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99</a:t>
            </a:fld>
            <a:endParaRPr lang="en-US"/>
          </a:p>
        </p:txBody>
      </p:sp>
    </p:spTree>
    <p:extLst>
      <p:ext uri="{BB962C8B-B14F-4D97-AF65-F5344CB8AC3E}">
        <p14:creationId xmlns:p14="http://schemas.microsoft.com/office/powerpoint/2010/main" val="3617605374"/>
      </p:ext>
    </p:extLst>
  </p:cSld>
  <p:clrMapOvr>
    <a:masterClrMapping/>
  </p:clrMapOvr>
  <p:transition spd="slow">
    <p:fade/>
  </p:transition>
</p:sld>
</file>

<file path=ppt/theme/theme1.xml><?xml version="1.0" encoding="utf-8"?>
<a:theme xmlns:a="http://schemas.openxmlformats.org/drawingml/2006/main" name="WisDOT template standard screen gray background">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2403</TotalTime>
  <Words>19603</Words>
  <Application>Microsoft Office PowerPoint</Application>
  <PresentationFormat>On-screen Show (4:3)</PresentationFormat>
  <Paragraphs>2786</Paragraphs>
  <Slides>208</Slides>
  <Notes>208</Notes>
  <HiddenSlides>0</HiddenSlides>
  <MMClips>0</MMClips>
  <ScaleCrop>false</ScaleCrop>
  <HeadingPairs>
    <vt:vector size="10" baseType="variant">
      <vt:variant>
        <vt:lpstr>Fonts Used</vt:lpstr>
      </vt:variant>
      <vt:variant>
        <vt:i4>6</vt:i4>
      </vt:variant>
      <vt:variant>
        <vt:lpstr>Theme</vt:lpstr>
      </vt:variant>
      <vt:variant>
        <vt:i4>1</vt:i4>
      </vt:variant>
      <vt:variant>
        <vt:lpstr>Links</vt:lpstr>
      </vt:variant>
      <vt:variant>
        <vt:i4>3</vt:i4>
      </vt:variant>
      <vt:variant>
        <vt:lpstr>Embedded OLE Servers</vt:lpstr>
      </vt:variant>
      <vt:variant>
        <vt:i4>1</vt:i4>
      </vt:variant>
      <vt:variant>
        <vt:lpstr>Slide Titles</vt:lpstr>
      </vt:variant>
      <vt:variant>
        <vt:i4>208</vt:i4>
      </vt:variant>
    </vt:vector>
  </HeadingPairs>
  <TitlesOfParts>
    <vt:vector size="219" baseType="lpstr">
      <vt:lpstr>Arial</vt:lpstr>
      <vt:lpstr>Arial Narrow</vt:lpstr>
      <vt:lpstr>Calibri</vt:lpstr>
      <vt:lpstr>Calibri Light</vt:lpstr>
      <vt:lpstr>Wingdings</vt:lpstr>
      <vt:lpstr>Wingdings 3</vt:lpstr>
      <vt:lpstr>WisDOT template standard screen gray background</vt:lpstr>
      <vt:lpstr>file:///\\gre31fp1\n3public\region\Temp\HMA%20Training\MQ%20example.pdf</vt:lpstr>
      <vt:lpstr>file:///\\gre31fp1\n3public\region\Temp\HMA%20Training\Typical%20Section%20Example.pdf</vt:lpstr>
      <vt:lpstr>file:///\\gre31fp1\n3public\region\Temp\HMA%20Training\Plan%20Tie%20in%20Points.pdf</vt:lpstr>
      <vt:lpstr>Acrobat Document</vt:lpstr>
      <vt:lpstr>HMA Training</vt:lpstr>
      <vt:lpstr>Welcome</vt:lpstr>
      <vt:lpstr>Housekeeping Items</vt:lpstr>
      <vt:lpstr>Introduction</vt:lpstr>
      <vt:lpstr>Introduction</vt:lpstr>
      <vt:lpstr>Training Format</vt:lpstr>
      <vt:lpstr>Overview</vt:lpstr>
      <vt:lpstr>HMA Basics</vt:lpstr>
      <vt:lpstr>General Outline of a Project</vt:lpstr>
      <vt:lpstr>General Order of Paving Operation</vt:lpstr>
      <vt:lpstr>Basic Paving Equipment</vt:lpstr>
      <vt:lpstr>Compaction Sequence</vt:lpstr>
      <vt:lpstr>Basic Paving Equipment</vt:lpstr>
      <vt:lpstr>Basic Paving Equipment</vt:lpstr>
      <vt:lpstr>How To Determine Mix Cooling Time</vt:lpstr>
      <vt:lpstr>Production Rates</vt:lpstr>
      <vt:lpstr>Nuclear Density Gauge Safety </vt:lpstr>
      <vt:lpstr>Influence of depth on density gauge</vt:lpstr>
      <vt:lpstr>1-Min Nuclear Density Testing Times</vt:lpstr>
      <vt:lpstr>General tour of an Asphalt Plant</vt:lpstr>
      <vt:lpstr>Drum Mixer</vt:lpstr>
      <vt:lpstr>Checking into an Asphalt Plant</vt:lpstr>
      <vt:lpstr>Basic Mix Design</vt:lpstr>
      <vt:lpstr>PowerPoint Presentation</vt:lpstr>
      <vt:lpstr>Example Calculation of Air Voids</vt:lpstr>
      <vt:lpstr>Example Calculation of Air Voids (Con’t)</vt:lpstr>
      <vt:lpstr>Aggregate Properties</vt:lpstr>
      <vt:lpstr>Example Calculation of VMA</vt:lpstr>
      <vt:lpstr> Mix Designations</vt:lpstr>
      <vt:lpstr>WisDOT Mix Designations</vt:lpstr>
      <vt:lpstr>Mix Relationships</vt:lpstr>
      <vt:lpstr>List of HMA Forms</vt:lpstr>
      <vt:lpstr>PowerPoint Presentation</vt:lpstr>
      <vt:lpstr>Project Setup</vt:lpstr>
      <vt:lpstr>Contract Documents </vt:lpstr>
      <vt:lpstr>Project Set-up</vt:lpstr>
      <vt:lpstr>Review Plan &amp; Specials</vt:lpstr>
      <vt:lpstr>Checklist for plan review</vt:lpstr>
      <vt:lpstr>Review QC Plan &amp; Random Numbers</vt:lpstr>
      <vt:lpstr>Figure out # QV samples needed  (Mix &amp; Density)</vt:lpstr>
      <vt:lpstr>Pre-Pave &amp; Post–Pave Meetings</vt:lpstr>
      <vt:lpstr>PowerPoint Presentation</vt:lpstr>
      <vt:lpstr>Paving &amp; Fieldwork</vt:lpstr>
      <vt:lpstr>PowerPoint Presentation</vt:lpstr>
      <vt:lpstr>Subgrade Inspection</vt:lpstr>
      <vt:lpstr>Base Inspection</vt:lpstr>
      <vt:lpstr>Speed Bump?</vt:lpstr>
      <vt:lpstr>Importance of Shaping Example</vt:lpstr>
      <vt:lpstr>Milling Inspection</vt:lpstr>
      <vt:lpstr>Overlay of Deteriorated Concrete</vt:lpstr>
      <vt:lpstr>PowerPoint Presentation</vt:lpstr>
      <vt:lpstr>Asphalt Joints</vt:lpstr>
      <vt:lpstr>Tandem Paving</vt:lpstr>
      <vt:lpstr>Longitudinal Cold Joints</vt:lpstr>
      <vt:lpstr>Longitudinal Butt Joint</vt:lpstr>
      <vt:lpstr>New Specifications for Notched Wedge Joint Construction in 2019</vt:lpstr>
      <vt:lpstr>Notched Wedge Longitudinal Joint (Michigan Joint)</vt:lpstr>
      <vt:lpstr>Notched Wedge Longitudinal Joint  (Michigan Joint)</vt:lpstr>
      <vt:lpstr>Longitudinal Joint Density SPV</vt:lpstr>
      <vt:lpstr>Transverse Butt Joints</vt:lpstr>
      <vt:lpstr>Transverse Construction Joints</vt:lpstr>
      <vt:lpstr>Intersection Paving-SDD 9a1-13a</vt:lpstr>
      <vt:lpstr>Paving with Curb &amp; Gutter</vt:lpstr>
      <vt:lpstr>SDD 8D21-1</vt:lpstr>
      <vt:lpstr>Safety Edge S.D.D. 14B 29-1</vt:lpstr>
      <vt:lpstr>Safety Edge</vt:lpstr>
      <vt:lpstr>Asphalt Ticket</vt:lpstr>
      <vt:lpstr>Asphalt Ticket</vt:lpstr>
      <vt:lpstr>Pavement Thickness and Yields</vt:lpstr>
      <vt:lpstr>Asphalt Mixture Temperature</vt:lpstr>
      <vt:lpstr>Asphalt Mixture Temperature</vt:lpstr>
      <vt:lpstr>MTV Benefits</vt:lpstr>
      <vt:lpstr>HMA Mix Transport</vt:lpstr>
      <vt:lpstr>Thermal Bars</vt:lpstr>
      <vt:lpstr>Placing Mixture</vt:lpstr>
      <vt:lpstr>Placing Mixture</vt:lpstr>
      <vt:lpstr> Factors Affecting Compaction</vt:lpstr>
      <vt:lpstr>Rain During Paving</vt:lpstr>
      <vt:lpstr>Rain During Paving</vt:lpstr>
      <vt:lpstr>Production Rate Tracking</vt:lpstr>
      <vt:lpstr>Guidance for Field Change?</vt:lpstr>
      <vt:lpstr>Mat Flaws</vt:lpstr>
      <vt:lpstr>Roller Checking</vt:lpstr>
      <vt:lpstr>Cold Mat Cracking</vt:lpstr>
      <vt:lpstr>Segregation</vt:lpstr>
      <vt:lpstr>Segregation</vt:lpstr>
      <vt:lpstr>Truckloading Segregation</vt:lpstr>
      <vt:lpstr>Other Things to Watch For</vt:lpstr>
      <vt:lpstr>Rolling Pattern</vt:lpstr>
      <vt:lpstr>Visual Inspection for HMA Production Issues</vt:lpstr>
      <vt:lpstr> Visual Inspection for HMA Production Issues </vt:lpstr>
      <vt:lpstr>Asphalt Mix Sample Tag</vt:lpstr>
      <vt:lpstr>Asphalt Mix Sample Tag</vt:lpstr>
      <vt:lpstr>Sample Security</vt:lpstr>
      <vt:lpstr>Sample Security</vt:lpstr>
      <vt:lpstr>Asphalt Binder Sample</vt:lpstr>
      <vt:lpstr>PowerPoint Presentation</vt:lpstr>
      <vt:lpstr>Sample Tag-DT1352</vt:lpstr>
      <vt:lpstr>Job Mix Formula (JMF) Changes</vt:lpstr>
      <vt:lpstr>JMF Change Request</vt:lpstr>
      <vt:lpstr>What Gmm Number to Use</vt:lpstr>
      <vt:lpstr>PowerPoint Presentation</vt:lpstr>
      <vt:lpstr>What Gmm Number to Use</vt:lpstr>
      <vt:lpstr>What Gmm Number to Use</vt:lpstr>
      <vt:lpstr>Failed Density Test</vt:lpstr>
      <vt:lpstr>Failed Density Test</vt:lpstr>
      <vt:lpstr>Density Pay Reduction</vt:lpstr>
      <vt:lpstr>Failed Mix Test</vt:lpstr>
      <vt:lpstr>Non Performance of QMP</vt:lpstr>
      <vt:lpstr>Tack Coat</vt:lpstr>
      <vt:lpstr>Tack Tracking Solutions</vt:lpstr>
      <vt:lpstr>Asphalt Binder Content Testing </vt:lpstr>
      <vt:lpstr>Asphalt Binder Content Testing </vt:lpstr>
      <vt:lpstr>Ignition Oven and Correction Factors</vt:lpstr>
      <vt:lpstr>Asphalt Binder Content Verification by WisDOT BTS</vt:lpstr>
      <vt:lpstr>Optional QC/QV Asphalt Binder Content Comparison Procedure</vt:lpstr>
      <vt:lpstr>Ignition Oven Calibration &amp; Maintenance</vt:lpstr>
      <vt:lpstr>PowerPoint Presentation</vt:lpstr>
      <vt:lpstr>Documentation &amp; Closeout</vt:lpstr>
      <vt:lpstr>Material Documentation</vt:lpstr>
      <vt:lpstr>Material Diary – 905 Report Entries</vt:lpstr>
      <vt:lpstr>HMA Mix &amp; Density Testing Summary – 155 Report</vt:lpstr>
      <vt:lpstr>Test Reports MIT - Project Staff</vt:lpstr>
      <vt:lpstr>Test Reports MRS - Contractor</vt:lpstr>
      <vt:lpstr>Test Reports MTS – Region / Bureau</vt:lpstr>
      <vt:lpstr>Highway Quality Management System (HQMS)</vt:lpstr>
      <vt:lpstr>Certification of Materials – DT1310</vt:lpstr>
      <vt:lpstr>Waiving Density Test - SS 460.3.3.3</vt:lpstr>
      <vt:lpstr>PowerPoint Presentation</vt:lpstr>
      <vt:lpstr>Unique Project Items</vt:lpstr>
      <vt:lpstr>Unique Project Items</vt:lpstr>
      <vt:lpstr>“NEW” Methods</vt:lpstr>
      <vt:lpstr>HMA Pavement  Percent within Limits (PWL)</vt:lpstr>
      <vt:lpstr>PWL Training Available thru LearnCenter</vt:lpstr>
      <vt:lpstr>2019 PWL Construction</vt:lpstr>
      <vt:lpstr>2019 PWL Construction</vt:lpstr>
      <vt:lpstr>TENTATIVE PWL 2019</vt:lpstr>
      <vt:lpstr>HMA PWL Test Strip  Density</vt:lpstr>
      <vt:lpstr>HMA PWL Test Strip  Density</vt:lpstr>
      <vt:lpstr>HMA PWL Test Strip Coring</vt:lpstr>
      <vt:lpstr>HMA PWL Test Strip Core Custody</vt:lpstr>
      <vt:lpstr>HMA PWL Test Strip Volumetrics</vt:lpstr>
      <vt:lpstr>HMA PWL Test Strip Approval</vt:lpstr>
      <vt:lpstr>HMA PWL Test Strip Approval</vt:lpstr>
      <vt:lpstr>PowerPoint Presentation</vt:lpstr>
      <vt:lpstr>HMA PWL Mainline Density</vt:lpstr>
      <vt:lpstr>HMA PWL Spreadsheets</vt:lpstr>
      <vt:lpstr>HMA PWL Footprint Testing</vt:lpstr>
      <vt:lpstr>Density Testers (QMP vs PWL)</vt:lpstr>
      <vt:lpstr>2019 PWL Changes</vt:lpstr>
      <vt:lpstr>QMP compared to PWL</vt:lpstr>
      <vt:lpstr>QMP compared to PWL</vt:lpstr>
      <vt:lpstr>QMP compared to PWL</vt:lpstr>
      <vt:lpstr>QMP compared to PWL</vt:lpstr>
      <vt:lpstr>Stone Matrix Asphalt (SMA)</vt:lpstr>
      <vt:lpstr>What is SMA?</vt:lpstr>
      <vt:lpstr>SMA</vt:lpstr>
      <vt:lpstr>SMA</vt:lpstr>
      <vt:lpstr>PowerPoint Presentation</vt:lpstr>
      <vt:lpstr>2019 SMA Changes</vt:lpstr>
      <vt:lpstr>What’s Different? </vt:lpstr>
      <vt:lpstr>SMA Test Strip Gauge Correlation</vt:lpstr>
      <vt:lpstr>SMA Test Strip Gauge Correlation</vt:lpstr>
      <vt:lpstr>SMA</vt:lpstr>
      <vt:lpstr>TENTATIVE 2019 SMA Project List</vt:lpstr>
      <vt:lpstr>PowerPoint Presentation</vt:lpstr>
      <vt:lpstr>Performance Testing</vt:lpstr>
      <vt:lpstr>Hamburg Wheel Tracker Test (HWT)</vt:lpstr>
      <vt:lpstr>InstroTek Smartracker (BTS HWT Machine)</vt:lpstr>
      <vt:lpstr>Semi-Circular Bend Test - Illinois Flexibility Index Test (IFIT)</vt:lpstr>
      <vt:lpstr>Disc Shaped Compact Tension Test (DCT)</vt:lpstr>
      <vt:lpstr> DCT Testing</vt:lpstr>
      <vt:lpstr>Indirect Tensile Asphalt Cracking Test (IDEAL-CT)</vt:lpstr>
      <vt:lpstr>Cold In-place Recycling (CIR)</vt:lpstr>
      <vt:lpstr>What Is CIR?</vt:lpstr>
      <vt:lpstr>How Does CIR Work?</vt:lpstr>
      <vt:lpstr>How Does CIR Work?</vt:lpstr>
      <vt:lpstr>How Does CIR Work?</vt:lpstr>
      <vt:lpstr>How Does CIR Work?</vt:lpstr>
      <vt:lpstr>CIR Inspection Items</vt:lpstr>
      <vt:lpstr>CIR Inspection Items</vt:lpstr>
      <vt:lpstr>Testing of CIR</vt:lpstr>
      <vt:lpstr>CIR Mat</vt:lpstr>
      <vt:lpstr>What Are The Benefits Of CIR?</vt:lpstr>
      <vt:lpstr>What Are The Benefits Of CIR?</vt:lpstr>
      <vt:lpstr>What Are The Limitations Of CIR?</vt:lpstr>
      <vt:lpstr>HMA Pavement Longitudinal Joint Density (LJD)</vt:lpstr>
      <vt:lpstr>Longitudinal Joint Density </vt:lpstr>
      <vt:lpstr>Longitudinal Joint Density SPV</vt:lpstr>
      <vt:lpstr>HMA Pavement Longitudinal Joint</vt:lpstr>
      <vt:lpstr>HMA Pavement Longitudinal Joint Density Requirement</vt:lpstr>
      <vt:lpstr>LJD Test Location Layout</vt:lpstr>
      <vt:lpstr>Pay Adjustment For HMA Pavement Longitudinal Joint Density</vt:lpstr>
      <vt:lpstr>Wisconsin Highway Research Program (WHRP)</vt:lpstr>
      <vt:lpstr>2019 WHRP Status Update</vt:lpstr>
      <vt:lpstr>2019 WHRP Status Update</vt:lpstr>
      <vt:lpstr>2019 WHRP Status Update</vt:lpstr>
      <vt:lpstr>Region Specific Concerns/Issues</vt:lpstr>
      <vt:lpstr>Region Specific Concerns/Issues</vt:lpstr>
      <vt:lpstr>Region Specific Concerns/Issues</vt:lpstr>
      <vt:lpstr>Region Specific Concerns/Issues</vt:lpstr>
      <vt:lpstr>Information Sharing</vt:lpstr>
      <vt:lpstr>Information Sharing</vt:lpstr>
      <vt:lpstr>SWR Specific Typical PWL Test Strip Day</vt:lpstr>
      <vt:lpstr>SWR Specific Typical PWL Test Strip Day</vt:lpstr>
      <vt:lpstr>SWR Specific Typical PWL Test Strip Day</vt:lpstr>
      <vt:lpstr>SWR Specific HMA Verification Sampling</vt:lpstr>
      <vt:lpstr>Wrap-Up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KIRKPATRICK, MARY K</dc:creator>
  <cp:lastModifiedBy>Kopacz, Daniel - DOT</cp:lastModifiedBy>
  <cp:revision>190</cp:revision>
  <cp:lastPrinted>2017-04-24T18:31:24Z</cp:lastPrinted>
  <dcterms:created xsi:type="dcterms:W3CDTF">2017-03-13T20:15:47Z</dcterms:created>
  <dcterms:modified xsi:type="dcterms:W3CDTF">2019-04-02T12:47:24Z</dcterms:modified>
</cp:coreProperties>
</file>