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297" r:id="rId3"/>
    <p:sldId id="257" r:id="rId4"/>
    <p:sldId id="298" r:id="rId5"/>
    <p:sldId id="287" r:id="rId6"/>
    <p:sldId id="289" r:id="rId7"/>
    <p:sldId id="290" r:id="rId8"/>
    <p:sldId id="291" r:id="rId9"/>
    <p:sldId id="292" r:id="rId10"/>
    <p:sldId id="293" r:id="rId11"/>
    <p:sldId id="294" r:id="rId12"/>
    <p:sldId id="295" r:id="rId13"/>
    <p:sldId id="260" r:id="rId14"/>
    <p:sldId id="258" r:id="rId15"/>
    <p:sldId id="259" r:id="rId16"/>
    <p:sldId id="261" r:id="rId17"/>
    <p:sldId id="263" r:id="rId18"/>
    <p:sldId id="265" r:id="rId19"/>
    <p:sldId id="267" r:id="rId20"/>
    <p:sldId id="269" r:id="rId21"/>
    <p:sldId id="271" r:id="rId22"/>
    <p:sldId id="273" r:id="rId23"/>
    <p:sldId id="275" r:id="rId24"/>
    <p:sldId id="277" r:id="rId25"/>
    <p:sldId id="278" r:id="rId26"/>
    <p:sldId id="279" r:id="rId27"/>
    <p:sldId id="280" r:id="rId28"/>
    <p:sldId id="281" r:id="rId29"/>
    <p:sldId id="282"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94" autoAdjust="0"/>
    <p:restoredTop sz="94660"/>
  </p:normalViewPr>
  <p:slideViewPr>
    <p:cSldViewPr>
      <p:cViewPr>
        <p:scale>
          <a:sx n="66" d="100"/>
          <a:sy n="66" d="100"/>
        </p:scale>
        <p:origin x="-2934" y="-1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019A5-E7F8-43C4-8568-43093DB39936}"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CFC5D-6CA8-4805-A1B9-16DDA0571C22}" type="slidenum">
              <a:rPr lang="en-US" smtClean="0"/>
              <a:pPr/>
              <a:t>‹#›</a:t>
            </a:fld>
            <a:endParaRPr lang="en-US"/>
          </a:p>
        </p:txBody>
      </p:sp>
    </p:spTree>
    <p:extLst>
      <p:ext uri="{BB962C8B-B14F-4D97-AF65-F5344CB8AC3E}">
        <p14:creationId xmlns="" xmlns:p14="http://schemas.microsoft.com/office/powerpoint/2010/main" val="421349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FCFC5D-6CA8-4805-A1B9-16DDA0571C2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C57DBE3-8437-4B6D-AF61-6113FE1AAF98}" type="datetime1">
              <a:rPr lang="en-US" smtClean="0"/>
              <a:pPr/>
              <a:t>9/3/2013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061701-3015-46FF-B9A4-8AEACAFD95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A6B2F9A-B46F-456C-92B0-EC5CA364304C}" type="datetime1">
              <a:rPr lang="en-US" smtClean="0"/>
              <a:pPr/>
              <a:t>9/3/2013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6061701-3015-46FF-B9A4-8AEACAFD95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680A91-EAB1-4922-8F78-D4C4FCC575F8}" type="datetime1">
              <a:rPr lang="en-US" smtClean="0"/>
              <a:pPr/>
              <a:t>9/3/2013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6061701-3015-46FF-B9A4-8AEACAFD95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6178C3-3F75-41E9-AC6C-D7CC05E395EE}" type="datetime1">
              <a:rPr lang="en-US" smtClean="0"/>
              <a:pPr/>
              <a:t>9/3/2013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6061701-3015-46FF-B9A4-8AEACAFD956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C80EF5-A8D3-4E52-BD2F-035F15BB82B5}" type="datetime1">
              <a:rPr lang="en-US" smtClean="0"/>
              <a:pPr/>
              <a:t>9/3/2013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6061701-3015-46FF-B9A4-8AEACAFD956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C641E2-1935-49AF-B9FD-F5D5026AEC8C}" type="datetime1">
              <a:rPr lang="en-US" smtClean="0"/>
              <a:pPr/>
              <a:t>9/3/2013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6061701-3015-46FF-B9A4-8AEACAFD956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DF34EE-49DA-49DA-9870-458AD0DF04CB}" type="datetime1">
              <a:rPr lang="en-US" smtClean="0"/>
              <a:pPr/>
              <a:t>9/3/2013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6061701-3015-46FF-B9A4-8AEACAFD95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CA660AA-6352-4139-810B-A271D1DE4F1E}" type="datetime1">
              <a:rPr lang="en-US" smtClean="0"/>
              <a:pPr/>
              <a:t>9/3/2013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6061701-3015-46FF-B9A4-8AEACAFD956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F42322-A0AC-4576-B9BE-342433429357}" type="datetime1">
              <a:rPr lang="en-US" smtClean="0"/>
              <a:pPr/>
              <a:t>9/3/2013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6061701-3015-46FF-B9A4-8AEACAFD95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B11B5DB-85D5-478C-9A67-22B45FA1AF1B}" type="datetime1">
              <a:rPr lang="en-US" smtClean="0"/>
              <a:pPr/>
              <a:t>9/3/2013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6061701-3015-46FF-B9A4-8AEACAFD95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E5CBBC6-1117-4D4C-A933-291BFD866C16}" type="datetime1">
              <a:rPr lang="en-US" smtClean="0"/>
              <a:pPr/>
              <a:t>9/3/2013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061701-3015-46FF-B9A4-8AEACAFD956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131A72-C292-41AA-A743-4F926989B66D}" type="datetime1">
              <a:rPr lang="en-US" smtClean="0"/>
              <a:pPr/>
              <a:t>9/3/2013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061701-3015-46FF-B9A4-8AEACAFD95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153400" cy="3505200"/>
          </a:xfrm>
        </p:spPr>
        <p:txBody>
          <a:bodyPr anchor="ctr" anchorCtr="1">
            <a:noAutofit/>
          </a:bodyPr>
          <a:lstStyle/>
          <a:p>
            <a:pPr algn="ctr"/>
            <a:r>
              <a:rPr lang="en-US" sz="5400" dirty="0" smtClean="0">
                <a:solidFill>
                  <a:schemeClr val="accent2">
                    <a:lumMod val="50000"/>
                  </a:schemeClr>
                </a:solidFill>
                <a:effectLst/>
              </a:rPr>
              <a:t>2012 FHWA </a:t>
            </a:r>
            <a:br>
              <a:rPr lang="en-US" sz="5400" dirty="0" smtClean="0">
                <a:solidFill>
                  <a:schemeClr val="accent2">
                    <a:lumMod val="50000"/>
                  </a:schemeClr>
                </a:solidFill>
                <a:effectLst/>
              </a:rPr>
            </a:br>
            <a:r>
              <a:rPr lang="en-US" sz="5400" dirty="0" smtClean="0">
                <a:solidFill>
                  <a:schemeClr val="accent2">
                    <a:lumMod val="50000"/>
                  </a:schemeClr>
                </a:solidFill>
                <a:effectLst/>
              </a:rPr>
              <a:t>ROW Excellence Award</a:t>
            </a:r>
            <a:br>
              <a:rPr lang="en-US" sz="5400" dirty="0" smtClean="0">
                <a:solidFill>
                  <a:schemeClr val="accent2">
                    <a:lumMod val="50000"/>
                  </a:schemeClr>
                </a:solidFill>
                <a:effectLst/>
              </a:rPr>
            </a:br>
            <a:r>
              <a:rPr lang="en-US" sz="5400" dirty="0" smtClean="0">
                <a:solidFill>
                  <a:schemeClr val="accent2">
                    <a:lumMod val="50000"/>
                  </a:schemeClr>
                </a:solidFill>
                <a:effectLst/>
              </a:rPr>
              <a:t>Tribal Partnership Award </a:t>
            </a:r>
            <a:endParaRPr lang="en-US" sz="5400" dirty="0">
              <a:solidFill>
                <a:schemeClr val="accent2">
                  <a:lumMod val="50000"/>
                </a:schemeClr>
              </a:solidFill>
              <a:effectLst/>
            </a:endParaRPr>
          </a:p>
        </p:txBody>
      </p:sp>
      <p:sp>
        <p:nvSpPr>
          <p:cNvPr id="5" name="Footer Placeholder 4"/>
          <p:cNvSpPr>
            <a:spLocks noGrp="1"/>
          </p:cNvSpPr>
          <p:nvPr>
            <p:ph type="ftr" sz="quarter" idx="11"/>
          </p:nvPr>
        </p:nvSpPr>
        <p:spPr>
          <a:xfrm>
            <a:off x="152400" y="6096000"/>
            <a:ext cx="8839200" cy="625475"/>
          </a:xfrm>
        </p:spPr>
        <p:txBody>
          <a:bodyPr/>
          <a:lstStyle/>
          <a:p>
            <a:r>
              <a:rPr lang="en-US" dirty="0" smtClean="0"/>
              <a:t>AF</a:t>
            </a:r>
            <a:endParaRPr lang="en-US" dirty="0"/>
          </a:p>
        </p:txBody>
      </p:sp>
      <p:pic>
        <p:nvPicPr>
          <p:cNvPr id="6" name="Picture 5" descr="Oneida+Logo+HiRez[1].jpeg"/>
          <p:cNvPicPr>
            <a:picLocks noChangeAspect="1"/>
          </p:cNvPicPr>
          <p:nvPr/>
        </p:nvPicPr>
        <p:blipFill>
          <a:blip r:embed="rId3" cstate="print"/>
          <a:stretch>
            <a:fillRect/>
          </a:stretch>
        </p:blipFill>
        <p:spPr>
          <a:xfrm>
            <a:off x="7543799" y="5257800"/>
            <a:ext cx="1448917" cy="1427988"/>
          </a:xfrm>
          <a:prstGeom prst="rect">
            <a:avLst/>
          </a:prstGeom>
        </p:spPr>
      </p:pic>
      <p:pic>
        <p:nvPicPr>
          <p:cNvPr id="7" name="Picture 6" descr="..\Graphics\Dotcolr.wmf"/>
          <p:cNvPicPr/>
          <p:nvPr/>
        </p:nvPicPr>
        <p:blipFill>
          <a:blip r:embed="rId4" cstate="print"/>
          <a:srcRect/>
          <a:stretch>
            <a:fillRect/>
          </a:stretch>
        </p:blipFill>
        <p:spPr bwMode="auto">
          <a:xfrm>
            <a:off x="228600" y="5181600"/>
            <a:ext cx="1905000" cy="1524000"/>
          </a:xfrm>
          <a:prstGeom prst="rect">
            <a:avLst/>
          </a:prstGeom>
          <a:noFill/>
          <a:ln w="9525">
            <a:noFill/>
            <a:miter lim="800000"/>
            <a:headEnd/>
            <a:tailEnd/>
          </a:ln>
        </p:spPr>
      </p:pic>
      <p:sp>
        <p:nvSpPr>
          <p:cNvPr id="9" name="TextBox 8"/>
          <p:cNvSpPr txBox="1"/>
          <p:nvPr/>
        </p:nvSpPr>
        <p:spPr>
          <a:xfrm>
            <a:off x="2133600" y="4038600"/>
            <a:ext cx="4419600" cy="1077218"/>
          </a:xfrm>
          <a:prstGeom prst="rect">
            <a:avLst/>
          </a:prstGeom>
          <a:noFill/>
        </p:spPr>
        <p:txBody>
          <a:bodyPr wrap="square" rtlCol="0">
            <a:spAutoFit/>
          </a:bodyPr>
          <a:lstStyle/>
          <a:p>
            <a:pPr algn="ctr"/>
            <a:r>
              <a:rPr lang="en-US" sz="3200" b="1" dirty="0" smtClean="0">
                <a:solidFill>
                  <a:schemeClr val="accent2">
                    <a:lumMod val="50000"/>
                  </a:schemeClr>
                </a:solidFill>
              </a:rPr>
              <a:t>by Mary Jo Nash</a:t>
            </a:r>
          </a:p>
          <a:p>
            <a:pPr algn="ctr"/>
            <a:r>
              <a:rPr lang="en-US" sz="3200" b="1" dirty="0" smtClean="0">
                <a:solidFill>
                  <a:schemeClr val="accent2">
                    <a:lumMod val="50000"/>
                  </a:schemeClr>
                </a:solidFill>
              </a:rPr>
              <a:t>September 11, 2013 </a:t>
            </a:r>
            <a:endParaRPr lang="en-US" sz="32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533400" y="1981200"/>
            <a:ext cx="8077200" cy="4031873"/>
          </a:xfrm>
          <a:prstGeom prst="rect">
            <a:avLst/>
          </a:prstGeom>
        </p:spPr>
        <p:txBody>
          <a:bodyPr wrap="square">
            <a:spAutoFit/>
          </a:bodyPr>
          <a:lstStyle/>
          <a:p>
            <a:pPr fontAlgn="base" hangingPunct="0"/>
            <a:r>
              <a:rPr lang="en-US" sz="3200" dirty="0" smtClean="0"/>
              <a:t>We, </a:t>
            </a:r>
            <a:r>
              <a:rPr lang="en-US" sz="3200" dirty="0"/>
              <a:t>the Oneida Tribe of Indians of </a:t>
            </a:r>
            <a:r>
              <a:rPr lang="en-US" sz="3200" dirty="0" smtClean="0"/>
              <a:t>Wisconsin, </a:t>
            </a:r>
            <a:r>
              <a:rPr lang="en-US" sz="3200" dirty="0"/>
              <a:t>were also allowed to partake in the CSD. This is the Community Sensitive Design. There were groups from the Oneida Community including </a:t>
            </a:r>
            <a:r>
              <a:rPr lang="en-US" sz="3200" dirty="0" smtClean="0"/>
              <a:t>artists that met with the WDOT </a:t>
            </a:r>
            <a:r>
              <a:rPr lang="en-US" sz="3200" dirty="0"/>
              <a:t>to </a:t>
            </a:r>
            <a:r>
              <a:rPr lang="en-US" sz="3200" dirty="0" smtClean="0"/>
              <a:t>give </a:t>
            </a:r>
            <a:r>
              <a:rPr lang="en-US" sz="3200" dirty="0"/>
              <a:t>the WDOT </a:t>
            </a:r>
            <a:r>
              <a:rPr lang="en-US" sz="3200" dirty="0" smtClean="0"/>
              <a:t>suggestions and explain the heritage.</a:t>
            </a:r>
            <a:endParaRPr lang="en-US" sz="3200" dirty="0"/>
          </a:p>
        </p:txBody>
      </p:sp>
    </p:spTree>
    <p:extLst>
      <p:ext uri="{BB962C8B-B14F-4D97-AF65-F5344CB8AC3E}">
        <p14:creationId xmlns="" xmlns:p14="http://schemas.microsoft.com/office/powerpoint/2010/main" val="1631713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1219200" y="1981200"/>
            <a:ext cx="6934200" cy="3416320"/>
          </a:xfrm>
          <a:prstGeom prst="rect">
            <a:avLst/>
          </a:prstGeom>
        </p:spPr>
        <p:txBody>
          <a:bodyPr wrap="square">
            <a:spAutoFit/>
          </a:bodyPr>
          <a:lstStyle/>
          <a:p>
            <a:pPr fontAlgn="base" hangingPunct="0"/>
            <a:r>
              <a:rPr lang="en-US" sz="3600" dirty="0"/>
              <a:t>Another project tells a story of the “Three Sisters” which are the bean, the corn and the squash. This can be seen along Hwy 41 in Green Bay, WI.</a:t>
            </a:r>
          </a:p>
        </p:txBody>
      </p:sp>
    </p:spTree>
    <p:extLst>
      <p:ext uri="{BB962C8B-B14F-4D97-AF65-F5344CB8AC3E}">
        <p14:creationId xmlns="" xmlns:p14="http://schemas.microsoft.com/office/powerpoint/2010/main" val="1395773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609600" y="1600200"/>
            <a:ext cx="8001000" cy="4031873"/>
          </a:xfrm>
          <a:prstGeom prst="rect">
            <a:avLst/>
          </a:prstGeom>
        </p:spPr>
        <p:txBody>
          <a:bodyPr wrap="square">
            <a:spAutoFit/>
          </a:bodyPr>
          <a:lstStyle/>
          <a:p>
            <a:pPr fontAlgn="base" hangingPunct="0"/>
            <a:r>
              <a:rPr lang="en-US" sz="3200" dirty="0"/>
              <a:t>Our community is very strong. The Business Committee and the Land Commission strive to have the community involved with the decisions. Some of these groups are our Children, our Elders, our Veterans and we have community meetings and include the WDOT.</a:t>
            </a:r>
          </a:p>
        </p:txBody>
      </p:sp>
    </p:spTree>
    <p:extLst>
      <p:ext uri="{BB962C8B-B14F-4D97-AF65-F5344CB8AC3E}">
        <p14:creationId xmlns="" xmlns:p14="http://schemas.microsoft.com/office/powerpoint/2010/main" val="3034698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a:stretch>
            <a:fillRect/>
          </a:stretch>
        </p:blipFill>
        <p:spPr bwMode="auto">
          <a:xfrm>
            <a:off x="2209800" y="258763"/>
            <a:ext cx="4949428" cy="6599237"/>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endParaRPr lang="en-US"/>
          </a:p>
        </p:txBody>
      </p:sp>
      <p:pic>
        <p:nvPicPr>
          <p:cNvPr id="6" name="Picture 5" descr="..\Graphics\Dotcolr.wmf"/>
          <p:cNvPicPr/>
          <p:nvPr/>
        </p:nvPicPr>
        <p:blipFill>
          <a:blip r:embed="rId3" cstate="print"/>
          <a:srcRect/>
          <a:stretch>
            <a:fillRect/>
          </a:stretch>
        </p:blipFill>
        <p:spPr bwMode="auto">
          <a:xfrm>
            <a:off x="228600" y="304800"/>
            <a:ext cx="1828800" cy="1600200"/>
          </a:xfrm>
          <a:prstGeom prst="rect">
            <a:avLst/>
          </a:prstGeom>
          <a:noFill/>
          <a:ln w="9525">
            <a:noFill/>
            <a:miter lim="800000"/>
            <a:headEnd/>
            <a:tailEnd/>
          </a:ln>
        </p:spPr>
      </p:pic>
      <p:pic>
        <p:nvPicPr>
          <p:cNvPr id="7" name="Content Placeholder 5" descr="Oneida+Logo+HiRez[1].jpeg"/>
          <p:cNvPicPr>
            <a:picLocks noChangeAspect="1"/>
          </p:cNvPicPr>
          <p:nvPr/>
        </p:nvPicPr>
        <p:blipFill>
          <a:blip r:embed="rId4" cstate="print"/>
          <a:stretch>
            <a:fillRect/>
          </a:stretch>
        </p:blipFill>
        <p:spPr>
          <a:xfrm>
            <a:off x="7239000" y="228600"/>
            <a:ext cx="1905000" cy="1877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92500" lnSpcReduction="10000"/>
          </a:bodyPr>
          <a:lstStyle/>
          <a:p>
            <a:r>
              <a:rPr lang="en-US" b="1" dirty="0" smtClean="0">
                <a:latin typeface="Arial" pitchFamily="34" charset="0"/>
                <a:cs typeface="Arial" pitchFamily="34" charset="0"/>
              </a:rPr>
              <a:t>Tribal employees that are part of these meetings include representatives </a:t>
            </a:r>
            <a:r>
              <a:rPr lang="en-US" b="1" dirty="0" smtClean="0">
                <a:latin typeface="Arial" pitchFamily="34" charset="0"/>
                <a:cs typeface="Arial" pitchFamily="34" charset="0"/>
              </a:rPr>
              <a:t>from the </a:t>
            </a:r>
            <a:r>
              <a:rPr lang="en-US" b="1" dirty="0" smtClean="0">
                <a:latin typeface="Arial" pitchFamily="34" charset="0"/>
                <a:cs typeface="Arial" pitchFamily="34" charset="0"/>
              </a:rPr>
              <a:t>following departments</a:t>
            </a:r>
          </a:p>
          <a:p>
            <a:pPr lvl="1"/>
            <a:r>
              <a:rPr lang="en-US" sz="2600" dirty="0" smtClean="0">
                <a:latin typeface="Arial" pitchFamily="34" charset="0"/>
                <a:cs typeface="Arial" pitchFamily="34" charset="0"/>
              </a:rPr>
              <a:t>Real Estate</a:t>
            </a:r>
          </a:p>
          <a:p>
            <a:pPr lvl="1"/>
            <a:r>
              <a:rPr lang="en-US" sz="2600" dirty="0" smtClean="0">
                <a:latin typeface="Arial" pitchFamily="34" charset="0"/>
                <a:cs typeface="Arial" pitchFamily="34" charset="0"/>
              </a:rPr>
              <a:t>Legal </a:t>
            </a:r>
          </a:p>
          <a:p>
            <a:pPr lvl="1"/>
            <a:r>
              <a:rPr lang="en-US" sz="2600" dirty="0" smtClean="0">
                <a:latin typeface="Arial" pitchFamily="34" charset="0"/>
                <a:cs typeface="Arial" pitchFamily="34" charset="0"/>
              </a:rPr>
              <a:t>Title &amp; Trust </a:t>
            </a:r>
          </a:p>
          <a:p>
            <a:pPr lvl="1">
              <a:buNone/>
            </a:pPr>
            <a:endParaRPr lang="en-US" sz="2600" dirty="0" smtClean="0">
              <a:latin typeface="Arial" pitchFamily="34" charset="0"/>
              <a:cs typeface="Arial" pitchFamily="34" charset="0"/>
            </a:endParaRPr>
          </a:p>
          <a:p>
            <a:r>
              <a:rPr lang="en-US" b="1" dirty="0" smtClean="0">
                <a:latin typeface="Arial" pitchFamily="34" charset="0"/>
                <a:cs typeface="Arial" pitchFamily="34" charset="0"/>
              </a:rPr>
              <a:t>The WisDOT NE Region employees that are part of these meetings include representatives from the following sections</a:t>
            </a:r>
          </a:p>
          <a:p>
            <a:pPr lvl="1"/>
            <a:r>
              <a:rPr lang="en-US" sz="2600" dirty="0" smtClean="0">
                <a:latin typeface="Arial" pitchFamily="34" charset="0"/>
                <a:cs typeface="Arial" pitchFamily="34" charset="0"/>
              </a:rPr>
              <a:t>Technical Services</a:t>
            </a:r>
          </a:p>
          <a:p>
            <a:pPr lvl="1"/>
            <a:r>
              <a:rPr lang="en-US" sz="2600" dirty="0" smtClean="0">
                <a:latin typeface="Arial" pitchFamily="34" charset="0"/>
                <a:cs typeface="Arial" pitchFamily="34" charset="0"/>
              </a:rPr>
              <a:t>Planning </a:t>
            </a:r>
          </a:p>
          <a:p>
            <a:pPr lvl="1"/>
            <a:r>
              <a:rPr lang="en-US" sz="2600" dirty="0" smtClean="0">
                <a:latin typeface="Arial" pitchFamily="34" charset="0"/>
                <a:cs typeface="Arial" pitchFamily="34" charset="0"/>
              </a:rPr>
              <a:t>Project Development</a:t>
            </a:r>
          </a:p>
          <a:p>
            <a:pPr lvl="1">
              <a:buNone/>
            </a:pPr>
            <a:endParaRPr lang="en-US" dirty="0" smtClean="0"/>
          </a:p>
          <a:p>
            <a:endParaRPr lang="en-US" dirty="0"/>
          </a:p>
        </p:txBody>
      </p:sp>
      <p:sp>
        <p:nvSpPr>
          <p:cNvPr id="2" name="Title 1"/>
          <p:cNvSpPr>
            <a:spLocks noGrp="1"/>
          </p:cNvSpPr>
          <p:nvPr>
            <p:ph type="title"/>
          </p:nvPr>
        </p:nvSpPr>
        <p:spPr>
          <a:xfrm>
            <a:off x="457200" y="228600"/>
            <a:ext cx="8229600" cy="972312"/>
          </a:xfrm>
        </p:spPr>
        <p:txBody>
          <a:bodyPr>
            <a:normAutofit/>
          </a:bodyPr>
          <a:lstStyle/>
          <a:p>
            <a:r>
              <a:rPr lang="en-US" dirty="0" smtClean="0">
                <a:solidFill>
                  <a:schemeClr val="accent3">
                    <a:lumMod val="50000"/>
                  </a:schemeClr>
                </a:solidFill>
                <a:effectLst/>
              </a:rPr>
              <a:t>ROW Tribal Partnership Award</a:t>
            </a:r>
            <a:endParaRPr lang="en-US" dirty="0">
              <a:solidFill>
                <a:schemeClr val="accent3">
                  <a:lumMod val="50000"/>
                </a:schemeClr>
              </a:solidFill>
              <a:effectLst/>
            </a:endParaRPr>
          </a:p>
        </p:txBody>
      </p:sp>
      <p:pic>
        <p:nvPicPr>
          <p:cNvPr id="5" name="Content Placeholder 5" descr="Oneida+Logo+HiRez[1].jpeg"/>
          <p:cNvPicPr>
            <a:picLocks noChangeAspect="1"/>
          </p:cNvPicPr>
          <p:nvPr/>
        </p:nvPicPr>
        <p:blipFill>
          <a:blip r:embed="rId2" cstate="print"/>
          <a:stretch>
            <a:fillRect/>
          </a:stretch>
        </p:blipFill>
        <p:spPr>
          <a:xfrm>
            <a:off x="7315200" y="1980099"/>
            <a:ext cx="1674166" cy="1649984"/>
          </a:xfrm>
          <a:prstGeom prst="rect">
            <a:avLst/>
          </a:prstGeom>
        </p:spPr>
      </p:pic>
      <p:pic>
        <p:nvPicPr>
          <p:cNvPr id="6" name="Picture 5" descr="..\Graphics\Dotcolr.wmf"/>
          <p:cNvPicPr/>
          <p:nvPr/>
        </p:nvPicPr>
        <p:blipFill>
          <a:blip r:embed="rId3" cstate="print"/>
          <a:srcRect/>
          <a:stretch>
            <a:fillRect/>
          </a:stretch>
        </p:blipFill>
        <p:spPr bwMode="auto">
          <a:xfrm>
            <a:off x="7010400" y="4876800"/>
            <a:ext cx="1828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534400" cy="5181600"/>
          </a:xfrm>
        </p:spPr>
        <p:txBody>
          <a:bodyPr>
            <a:normAutofit lnSpcReduction="10000"/>
          </a:bodyPr>
          <a:lstStyle/>
          <a:p>
            <a:r>
              <a:rPr lang="en-US" dirty="0" smtClean="0"/>
              <a:t> </a:t>
            </a:r>
            <a:r>
              <a:rPr lang="en-US" b="1" dirty="0" smtClean="0">
                <a:latin typeface="Arial" pitchFamily="34" charset="0"/>
                <a:cs typeface="Arial" pitchFamily="34" charset="0"/>
              </a:rPr>
              <a:t>Information exchanged at the meetings generally include </a:t>
            </a:r>
          </a:p>
          <a:p>
            <a:pPr lvl="1"/>
            <a:r>
              <a:rPr lang="en-US" sz="2400" dirty="0" smtClean="0">
                <a:latin typeface="Arial" pitchFamily="34" charset="0"/>
                <a:cs typeface="Arial" pitchFamily="34" charset="0"/>
              </a:rPr>
              <a:t>right of way parcel acquisition updates</a:t>
            </a:r>
          </a:p>
          <a:p>
            <a:pPr lvl="1"/>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information on real estate acquisition procedures</a:t>
            </a:r>
          </a:p>
          <a:p>
            <a:pPr lvl="1"/>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tribal land ownership verification discussions</a:t>
            </a:r>
          </a:p>
          <a:p>
            <a:pPr lvl="1"/>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current project design issues</a:t>
            </a:r>
          </a:p>
          <a:p>
            <a:pPr lvl="1">
              <a:buNone/>
            </a:pP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future project concerns.</a:t>
            </a:r>
            <a:r>
              <a:rPr lang="en-US" dirty="0" smtClean="0">
                <a:latin typeface="Arial" pitchFamily="34" charset="0"/>
                <a:cs typeface="Arial" pitchFamily="34" charset="0"/>
              </a:rPr>
              <a: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a:t>
            </a:r>
          </a:p>
          <a:p>
            <a:endParaRPr lang="en-US" dirty="0"/>
          </a:p>
        </p:txBody>
      </p:sp>
      <p:sp>
        <p:nvSpPr>
          <p:cNvPr id="4" name="Footer Placeholder 3"/>
          <p:cNvSpPr>
            <a:spLocks noGrp="1"/>
          </p:cNvSpPr>
          <p:nvPr>
            <p:ph type="ftr" sz="quarter" idx="11"/>
          </p:nvPr>
        </p:nvSpPr>
        <p:spPr/>
        <p:txBody>
          <a:bodyPr/>
          <a:lstStyle/>
          <a:p>
            <a:endParaRPr lang="en-US"/>
          </a:p>
        </p:txBody>
      </p:sp>
      <p:sp>
        <p:nvSpPr>
          <p:cNvPr id="2" name="Title 1"/>
          <p:cNvSpPr>
            <a:spLocks noGrp="1"/>
          </p:cNvSpPr>
          <p:nvPr>
            <p:ph type="title"/>
          </p:nvPr>
        </p:nvSpPr>
        <p:spPr>
          <a:xfrm>
            <a:off x="457200" y="228600"/>
            <a:ext cx="8229600" cy="838200"/>
          </a:xfrm>
        </p:spPr>
        <p:txBody>
          <a:bodyPr>
            <a:normAutofit/>
          </a:bodyPr>
          <a:lstStyle/>
          <a:p>
            <a:r>
              <a:rPr lang="en-US" dirty="0" smtClean="0">
                <a:solidFill>
                  <a:schemeClr val="accent3">
                    <a:lumMod val="50000"/>
                  </a:schemeClr>
                </a:solidFill>
                <a:effectLst/>
              </a:rPr>
              <a:t>ROW Tribal Partnership Award</a:t>
            </a:r>
            <a:endParaRPr lang="en-US" dirty="0">
              <a:solidFill>
                <a:schemeClr val="accent3">
                  <a:lumMod val="50000"/>
                </a:schemeClr>
              </a:solidFill>
              <a:effectLst/>
            </a:endParaRPr>
          </a:p>
        </p:txBody>
      </p:sp>
      <p:pic>
        <p:nvPicPr>
          <p:cNvPr id="5" name="Content Placeholder 5" descr="Oneida+Logo+HiRez[1].jpeg"/>
          <p:cNvPicPr>
            <a:picLocks noChangeAspect="1"/>
          </p:cNvPicPr>
          <p:nvPr/>
        </p:nvPicPr>
        <p:blipFill>
          <a:blip r:embed="rId2" cstate="print"/>
          <a:stretch>
            <a:fillRect/>
          </a:stretch>
        </p:blipFill>
        <p:spPr>
          <a:xfrm>
            <a:off x="7010400" y="4724400"/>
            <a:ext cx="1905000" cy="1877483"/>
          </a:xfrm>
          <a:prstGeom prst="rect">
            <a:avLst/>
          </a:prstGeom>
        </p:spPr>
      </p:pic>
      <p:pic>
        <p:nvPicPr>
          <p:cNvPr id="6" name="Picture 5" descr="..\Graphics\Dotcolr.wmf"/>
          <p:cNvPicPr/>
          <p:nvPr/>
        </p:nvPicPr>
        <p:blipFill>
          <a:blip r:embed="rId3" cstate="print"/>
          <a:srcRect/>
          <a:stretch>
            <a:fillRect/>
          </a:stretch>
        </p:blipFill>
        <p:spPr bwMode="auto">
          <a:xfrm>
            <a:off x="4114800" y="5029200"/>
            <a:ext cx="1828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763000" cy="4525963"/>
          </a:xfrm>
        </p:spPr>
        <p:txBody>
          <a:bodyPr>
            <a:normAutofit/>
          </a:bodyPr>
          <a:lstStyle/>
          <a:p>
            <a:pPr algn="ctr">
              <a:buNone/>
            </a:pPr>
            <a:r>
              <a:rPr lang="en-US" sz="3200" b="1" cap="all" dirty="0" smtClean="0">
                <a:solidFill>
                  <a:srgbClr val="002060"/>
                </a:solidFill>
                <a:latin typeface="Arial" pitchFamily="34" charset="0"/>
                <a:cs typeface="Arial" pitchFamily="34" charset="0"/>
              </a:rPr>
              <a:t>working together </a:t>
            </a:r>
          </a:p>
          <a:p>
            <a:pPr algn="ctr">
              <a:buNone/>
            </a:pPr>
            <a:r>
              <a:rPr lang="en-US" sz="3200" b="1" cap="all" dirty="0" smtClean="0">
                <a:solidFill>
                  <a:srgbClr val="002060"/>
                </a:solidFill>
                <a:latin typeface="Arial" pitchFamily="34" charset="0"/>
                <a:cs typeface="Arial" pitchFamily="34" charset="0"/>
              </a:rPr>
              <a:t>to reach a common goal</a:t>
            </a:r>
            <a:endParaRPr lang="en-US" sz="3200" b="1" dirty="0" smtClean="0">
              <a:latin typeface="Arial" pitchFamily="34" charset="0"/>
              <a:cs typeface="Arial" pitchFamily="34" charset="0"/>
            </a:endParaRPr>
          </a:p>
          <a:p>
            <a:pPr>
              <a:buNone/>
            </a:pPr>
            <a:endParaRPr lang="en-US" sz="900" dirty="0" smtClean="0">
              <a:latin typeface="Arial" pitchFamily="34" charset="0"/>
              <a:cs typeface="Arial" pitchFamily="34" charset="0"/>
            </a:endParaRPr>
          </a:p>
          <a:p>
            <a:r>
              <a:rPr lang="en-US" sz="2800" dirty="0" smtClean="0">
                <a:latin typeface="Arial" pitchFamily="34" charset="0"/>
                <a:cs typeface="Arial" pitchFamily="34" charset="0"/>
              </a:rPr>
              <a:t> WisDOT has been able to provide information to the Oneida Tribe about highway projects in their area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WisDOT has received input from the Oneida Tribe that has helped DOT design and construct the most effective highway projects possible</a:t>
            </a:r>
            <a:r>
              <a:rPr lang="en-US" sz="3200" dirty="0" smtClean="0">
                <a:latin typeface="Arial" pitchFamily="34" charset="0"/>
                <a:cs typeface="Arial" pitchFamily="34" charset="0"/>
              </a:rPr>
              <a:t>.</a:t>
            </a:r>
            <a:endParaRPr lang="en-US" sz="3200" dirty="0"/>
          </a:p>
        </p:txBody>
      </p:sp>
      <p:sp>
        <p:nvSpPr>
          <p:cNvPr id="2" name="Title 1"/>
          <p:cNvSpPr>
            <a:spLocks noGrp="1"/>
          </p:cNvSpPr>
          <p:nvPr>
            <p:ph type="title"/>
          </p:nvPr>
        </p:nvSpPr>
        <p:spPr>
          <a:xfrm>
            <a:off x="457200" y="381000"/>
            <a:ext cx="8229600" cy="990600"/>
          </a:xfrm>
        </p:spPr>
        <p:txBody>
          <a:bodyPr>
            <a:normAutofit/>
          </a:bodyPr>
          <a:lstStyle/>
          <a:p>
            <a:r>
              <a:rPr lang="en-US" dirty="0" smtClean="0">
                <a:solidFill>
                  <a:schemeClr val="accent3">
                    <a:lumMod val="50000"/>
                  </a:schemeClr>
                </a:solidFill>
                <a:effectLst/>
              </a:rPr>
              <a:t>ROW Tribal Partnership Award</a:t>
            </a:r>
            <a:endParaRPr lang="en-US" dirty="0">
              <a:solidFill>
                <a:schemeClr val="accent3">
                  <a:lumMod val="50000"/>
                </a:schemeClr>
              </a:solidFill>
              <a:effectLst/>
            </a:endParaRPr>
          </a:p>
        </p:txBody>
      </p:sp>
      <p:pic>
        <p:nvPicPr>
          <p:cNvPr id="5" name="Content Placeholder 5" descr="Oneida+Logo+HiRez[1].jpeg"/>
          <p:cNvPicPr>
            <a:picLocks noChangeAspect="1"/>
          </p:cNvPicPr>
          <p:nvPr/>
        </p:nvPicPr>
        <p:blipFill>
          <a:blip r:embed="rId2" cstate="print"/>
          <a:stretch>
            <a:fillRect/>
          </a:stretch>
        </p:blipFill>
        <p:spPr>
          <a:xfrm>
            <a:off x="7010400" y="5257800"/>
            <a:ext cx="1445566" cy="1424686"/>
          </a:xfrm>
          <a:prstGeom prst="rect">
            <a:avLst/>
          </a:prstGeom>
        </p:spPr>
      </p:pic>
      <p:pic>
        <p:nvPicPr>
          <p:cNvPr id="6" name="Picture 5" descr="..\Graphics\Dotcolr.wmf"/>
          <p:cNvPicPr/>
          <p:nvPr/>
        </p:nvPicPr>
        <p:blipFill>
          <a:blip r:embed="rId3" cstate="print"/>
          <a:srcRect/>
          <a:stretch>
            <a:fillRect/>
          </a:stretch>
        </p:blipFill>
        <p:spPr bwMode="auto">
          <a:xfrm>
            <a:off x="4953000" y="5410200"/>
            <a:ext cx="1524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Rectangle 11"/>
          <p:cNvSpPr>
            <a:spLocks noGrp="1" noChangeArrowheads="1"/>
          </p:cNvSpPr>
          <p:nvPr>
            <p:ph type="ctrTitle"/>
          </p:nvPr>
        </p:nvSpPr>
        <p:spPr>
          <a:xfrm>
            <a:off x="1295400" y="1295400"/>
            <a:ext cx="6248400" cy="685800"/>
          </a:xfrm>
        </p:spPr>
        <p:txBody>
          <a:bodyPr>
            <a:noAutofit/>
          </a:bodyPr>
          <a:lstStyle/>
          <a:p>
            <a:pPr algn="ctr" eaLnBrk="1" hangingPunct="1"/>
            <a:r>
              <a:rPr lang="en-US" sz="4000" dirty="0" smtClean="0">
                <a:solidFill>
                  <a:srgbClr val="7030A0"/>
                </a:solidFill>
              </a:rPr>
              <a:t>What is a clan?</a:t>
            </a:r>
          </a:p>
        </p:txBody>
      </p:sp>
      <p:sp>
        <p:nvSpPr>
          <p:cNvPr id="4100" name="Rectangle 12"/>
          <p:cNvSpPr>
            <a:spLocks noGrp="1" noChangeArrowheads="1"/>
          </p:cNvSpPr>
          <p:nvPr>
            <p:ph type="subTitle" idx="1"/>
          </p:nvPr>
        </p:nvSpPr>
        <p:spPr>
          <a:xfrm>
            <a:off x="457200" y="2209800"/>
            <a:ext cx="8305800" cy="3886200"/>
          </a:xfrm>
        </p:spPr>
        <p:txBody>
          <a:bodyPr>
            <a:normAutofit fontScale="62500" lnSpcReduction="20000"/>
          </a:bodyPr>
          <a:lstStyle/>
          <a:p>
            <a:pPr algn="l" eaLnBrk="1" hangingPunct="1"/>
            <a:endParaRPr lang="en-US" sz="2000" dirty="0" smtClean="0"/>
          </a:p>
          <a:p>
            <a:pPr algn="l" eaLnBrk="1" hangingPunct="1"/>
            <a:r>
              <a:rPr lang="en-US" sz="2000" dirty="0" smtClean="0"/>
              <a:t>    </a:t>
            </a:r>
            <a:r>
              <a:rPr lang="en-US" sz="4600" b="1" dirty="0" smtClean="0">
                <a:solidFill>
                  <a:srgbClr val="7030A0"/>
                </a:solidFill>
              </a:rPr>
              <a:t>Oneida is a Matrilineal society, which </a:t>
            </a:r>
          </a:p>
          <a:p>
            <a:pPr algn="l" eaLnBrk="1" hangingPunct="1"/>
            <a:r>
              <a:rPr lang="en-US" sz="4600" b="1" dirty="0" smtClean="0">
                <a:solidFill>
                  <a:srgbClr val="7030A0"/>
                </a:solidFill>
              </a:rPr>
              <a:t>  means they follow the mother’s family line. </a:t>
            </a:r>
          </a:p>
          <a:p>
            <a:pPr algn="l" eaLnBrk="1" hangingPunct="1"/>
            <a:endParaRPr lang="en-US" sz="4600" b="1" dirty="0" smtClean="0">
              <a:solidFill>
                <a:srgbClr val="7030A0"/>
              </a:solidFill>
            </a:endParaRPr>
          </a:p>
          <a:p>
            <a:pPr algn="l" eaLnBrk="1" hangingPunct="1"/>
            <a:r>
              <a:rPr lang="en-US" sz="4600" b="1" dirty="0" smtClean="0">
                <a:solidFill>
                  <a:srgbClr val="7030A0"/>
                </a:solidFill>
              </a:rPr>
              <a:t>  Your clan is inherited from your mother’s </a:t>
            </a:r>
          </a:p>
          <a:p>
            <a:pPr algn="l" eaLnBrk="1" hangingPunct="1"/>
            <a:r>
              <a:rPr lang="en-US" sz="4600" b="1" dirty="0" smtClean="0">
                <a:solidFill>
                  <a:srgbClr val="7030A0"/>
                </a:solidFill>
              </a:rPr>
              <a:t>  clan.</a:t>
            </a:r>
          </a:p>
          <a:p>
            <a:pPr algn="l" eaLnBrk="1" hangingPunct="1"/>
            <a:endParaRPr lang="en-US" sz="4600" b="1" dirty="0" smtClean="0">
              <a:solidFill>
                <a:srgbClr val="7030A0"/>
              </a:solidFill>
            </a:endParaRPr>
          </a:p>
          <a:p>
            <a:pPr algn="l" eaLnBrk="1" hangingPunct="1"/>
            <a:r>
              <a:rPr lang="en-US" sz="4600" b="1" dirty="0" smtClean="0">
                <a:solidFill>
                  <a:srgbClr val="7030A0"/>
                </a:solidFill>
              </a:rPr>
              <a:t>  Your clan is your family and a part of your </a:t>
            </a:r>
          </a:p>
          <a:p>
            <a:pPr algn="l" eaLnBrk="1" hangingPunct="1"/>
            <a:r>
              <a:rPr lang="en-US" sz="4600" b="1" dirty="0" smtClean="0">
                <a:solidFill>
                  <a:srgbClr val="7030A0"/>
                </a:solidFill>
              </a:rPr>
              <a:t>  identity.</a:t>
            </a:r>
          </a:p>
          <a:p>
            <a:pPr algn="l" eaLnBrk="1" hangingPunct="1"/>
            <a:endParaRPr lang="en-US" sz="1600" dirty="0" smtClean="0"/>
          </a:p>
          <a:p>
            <a:pPr algn="l" eaLnBrk="1" hangingPunct="1"/>
            <a:endParaRPr lang="en-US" sz="1600" dirty="0" smtClean="0"/>
          </a:p>
          <a:p>
            <a:pPr algn="l" eaLnBrk="1" hangingPunct="1"/>
            <a:endParaRPr lang="en-US"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Rectangle 11"/>
          <p:cNvSpPr>
            <a:spLocks noGrp="1" noChangeArrowheads="1"/>
          </p:cNvSpPr>
          <p:nvPr>
            <p:ph type="title"/>
          </p:nvPr>
        </p:nvSpPr>
        <p:spPr>
          <a:xfrm>
            <a:off x="4495800" y="1371600"/>
            <a:ext cx="4267200" cy="368300"/>
          </a:xfrm>
        </p:spPr>
        <p:txBody>
          <a:bodyPr/>
          <a:lstStyle/>
          <a:p>
            <a:pPr algn="l" eaLnBrk="1" hangingPunct="1"/>
            <a:r>
              <a:rPr lang="en-US" b="1" dirty="0" smtClean="0">
                <a:solidFill>
                  <a:srgbClr val="7030A0"/>
                </a:solidFill>
              </a:rPr>
              <a:t>Clan Mothers - 1925</a:t>
            </a:r>
          </a:p>
        </p:txBody>
      </p:sp>
      <p:pic>
        <p:nvPicPr>
          <p:cNvPr id="9220" name="Content Placeholder 3"/>
          <p:cNvPicPr>
            <a:picLocks noGrp="1" noChangeAspect="1"/>
          </p:cNvPicPr>
          <p:nvPr>
            <p:ph idx="1"/>
          </p:nvPr>
        </p:nvPicPr>
        <p:blipFill>
          <a:blip r:embed="rId3" cstate="print"/>
          <a:srcRect/>
          <a:stretch>
            <a:fillRect/>
          </a:stretch>
        </p:blipFill>
        <p:spPr>
          <a:xfrm>
            <a:off x="3581400" y="1828800"/>
            <a:ext cx="5111750" cy="3570288"/>
          </a:xfrm>
        </p:spPr>
      </p:pic>
      <p:sp>
        <p:nvSpPr>
          <p:cNvPr id="25605" name="Text Placeholder 2"/>
          <p:cNvSpPr>
            <a:spLocks noGrp="1"/>
          </p:cNvSpPr>
          <p:nvPr>
            <p:ph type="body" sz="half" idx="2"/>
          </p:nvPr>
        </p:nvSpPr>
        <p:spPr>
          <a:xfrm>
            <a:off x="228600" y="1219200"/>
            <a:ext cx="3236913" cy="5486400"/>
          </a:xfrm>
        </p:spPr>
        <p:txBody>
          <a:bodyPr>
            <a:normAutofit fontScale="92500" lnSpcReduction="20000"/>
          </a:bodyPr>
          <a:lstStyle/>
          <a:p>
            <a:pPr>
              <a:defRPr/>
            </a:pPr>
            <a:r>
              <a:rPr lang="en-US" dirty="0" smtClean="0"/>
              <a:t>Role:</a:t>
            </a:r>
          </a:p>
          <a:p>
            <a:pPr marL="285750" indent="-285750">
              <a:buFontTx/>
              <a:buChar char="-"/>
              <a:defRPr/>
            </a:pPr>
            <a:r>
              <a:rPr lang="en-US" dirty="0" smtClean="0"/>
              <a:t>Hereditary </a:t>
            </a:r>
          </a:p>
          <a:p>
            <a:pPr marL="285750" indent="-285750">
              <a:buFontTx/>
              <a:buChar char="-"/>
              <a:defRPr/>
            </a:pPr>
            <a:r>
              <a:rPr lang="en-US" dirty="0" smtClean="0"/>
              <a:t>Usually the eldest woman in the clan</a:t>
            </a:r>
          </a:p>
          <a:p>
            <a:pPr marL="285750" indent="-285750">
              <a:buFontTx/>
              <a:buChar char="-"/>
              <a:defRPr/>
            </a:pPr>
            <a:r>
              <a:rPr lang="en-US" dirty="0" smtClean="0"/>
              <a:t>Appoints/dethrones Chief</a:t>
            </a:r>
          </a:p>
          <a:p>
            <a:pPr marL="285750" indent="-285750">
              <a:buFontTx/>
              <a:buChar char="-"/>
              <a:defRPr/>
            </a:pPr>
            <a:r>
              <a:rPr lang="en-US" dirty="0" smtClean="0"/>
              <a:t>Facilitate decisions for the clan and send the decision to the chiefs</a:t>
            </a:r>
          </a:p>
          <a:p>
            <a:pPr marL="285750" indent="-285750">
              <a:buFontTx/>
              <a:buChar char="-"/>
              <a:defRPr/>
            </a:pPr>
            <a:r>
              <a:rPr lang="en-US" dirty="0" smtClean="0"/>
              <a:t>Live by the Great Law</a:t>
            </a:r>
          </a:p>
          <a:p>
            <a:pPr>
              <a:defRPr/>
            </a:pPr>
            <a:endParaRPr lang="en-US" dirty="0" smtClean="0"/>
          </a:p>
          <a:p>
            <a:pPr>
              <a:defRPr/>
            </a:pPr>
            <a:r>
              <a:rPr lang="en-US" dirty="0" smtClean="0"/>
              <a:t>Responsibilities:</a:t>
            </a:r>
          </a:p>
          <a:p>
            <a:pPr marL="285750" indent="-285750">
              <a:buFontTx/>
              <a:buChar char="-"/>
              <a:defRPr/>
            </a:pPr>
            <a:r>
              <a:rPr lang="en-US" dirty="0" smtClean="0"/>
              <a:t>Observes the actions of the Chiefs</a:t>
            </a:r>
          </a:p>
          <a:p>
            <a:pPr marL="285750" indent="-285750">
              <a:buFontTx/>
              <a:buChar char="-"/>
              <a:defRPr/>
            </a:pPr>
            <a:r>
              <a:rPr lang="en-US" dirty="0" smtClean="0"/>
              <a:t>Ensure the duties follow the Great Law</a:t>
            </a:r>
          </a:p>
          <a:p>
            <a:pPr marL="285750" indent="-285750">
              <a:buFontTx/>
              <a:buChar char="-"/>
              <a:defRPr/>
            </a:pPr>
            <a:r>
              <a:rPr lang="en-US" dirty="0" smtClean="0"/>
              <a:t>Responsible to everyone in her clan</a:t>
            </a:r>
          </a:p>
          <a:p>
            <a:pPr marL="285750" indent="-285750">
              <a:buFontTx/>
              <a:buChar char="-"/>
              <a:defRPr/>
            </a:pPr>
            <a:r>
              <a:rPr lang="en-US" dirty="0" smtClean="0"/>
              <a:t>Settles disagreements within extended family</a:t>
            </a:r>
          </a:p>
          <a:p>
            <a:pPr marL="285750" indent="-285750">
              <a:buFontTx/>
              <a:buChar char="-"/>
              <a:defRPr/>
            </a:pPr>
            <a:r>
              <a:rPr lang="en-US" dirty="0" smtClean="0"/>
              <a:t>Ensures family is living in proper manner</a:t>
            </a:r>
          </a:p>
          <a:p>
            <a:pPr marL="285750" indent="-285750">
              <a:buFontTx/>
              <a:buChar char="-"/>
              <a:defRPr/>
            </a:pPr>
            <a:r>
              <a:rPr lang="en-US" dirty="0"/>
              <a:t>Keeper of clan </a:t>
            </a:r>
            <a:r>
              <a:rPr lang="en-US" dirty="0" smtClean="0"/>
              <a:t>names</a:t>
            </a:r>
          </a:p>
          <a:p>
            <a:pPr marL="285750" indent="-285750">
              <a:buFontTx/>
              <a:buChar char="-"/>
              <a:defRPr/>
            </a:pPr>
            <a:r>
              <a:rPr lang="en-US" dirty="0" smtClean="0"/>
              <a:t>Approves marriages</a:t>
            </a:r>
          </a:p>
          <a:p>
            <a:pPr marL="285750" indent="-285750">
              <a:buFontTx/>
              <a:buChar char="-"/>
              <a:defRPr/>
            </a:pPr>
            <a:endParaRPr lang="en-US" dirty="0"/>
          </a:p>
          <a:p>
            <a:pPr>
              <a:defRPr/>
            </a:pPr>
            <a:endParaRPr lang="en-US" dirty="0" smtClean="0"/>
          </a:p>
          <a:p>
            <a:pPr marL="285750" indent="-285750">
              <a:buFontTx/>
              <a:buChar char="-"/>
              <a:defRPr/>
            </a:pPr>
            <a:endParaRPr lang="en-US" dirty="0" smtClean="0"/>
          </a:p>
        </p:txBody>
      </p:sp>
      <p:sp>
        <p:nvSpPr>
          <p:cNvPr id="9222" name="Rectangle 1"/>
          <p:cNvSpPr>
            <a:spLocks noChangeArrowheads="1"/>
          </p:cNvSpPr>
          <p:nvPr/>
        </p:nvSpPr>
        <p:spPr bwMode="auto">
          <a:xfrm>
            <a:off x="3581400" y="5562600"/>
            <a:ext cx="5105400" cy="646113"/>
          </a:xfrm>
          <a:prstGeom prst="rect">
            <a:avLst/>
          </a:prstGeom>
          <a:noFill/>
          <a:ln w="9525">
            <a:noFill/>
            <a:miter lim="800000"/>
            <a:headEnd/>
            <a:tailEnd/>
          </a:ln>
        </p:spPr>
        <p:txBody>
          <a:bodyPr>
            <a:spAutoFit/>
          </a:bodyPr>
          <a:lstStyle/>
          <a:p>
            <a:r>
              <a:rPr lang="en-US" sz="1200"/>
              <a:t>Left to Right: Dina Schuyler, Christine Skenandore, Alice Cornelius, Margaret Summer Cooper, Jane Hill Elm, Celisa Adams, Ida Skenandore, Laura Cornelius Kellogg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Rectangle 11"/>
          <p:cNvSpPr>
            <a:spLocks noGrp="1" noChangeArrowheads="1"/>
          </p:cNvSpPr>
          <p:nvPr>
            <p:ph type="title"/>
          </p:nvPr>
        </p:nvSpPr>
        <p:spPr>
          <a:xfrm>
            <a:off x="3505200" y="1219200"/>
            <a:ext cx="5486400" cy="990600"/>
          </a:xfrm>
        </p:spPr>
        <p:txBody>
          <a:bodyPr/>
          <a:lstStyle/>
          <a:p>
            <a:pPr algn="l" eaLnBrk="1" hangingPunct="1"/>
            <a:r>
              <a:rPr lang="en-US" sz="3200" b="1" dirty="0" smtClean="0">
                <a:solidFill>
                  <a:srgbClr val="7030A0"/>
                </a:solidFill>
              </a:rPr>
              <a:t>Chiefs – 1925 Onondagas</a:t>
            </a:r>
            <a:br>
              <a:rPr lang="en-US" sz="3200" b="1" dirty="0" smtClean="0">
                <a:solidFill>
                  <a:srgbClr val="7030A0"/>
                </a:solidFill>
              </a:rPr>
            </a:br>
            <a:r>
              <a:rPr lang="en-US" sz="3200" b="1" dirty="0" smtClean="0">
                <a:solidFill>
                  <a:srgbClr val="7030A0"/>
                </a:solidFill>
              </a:rPr>
              <a:t>help install Oneidas Chiefs</a:t>
            </a:r>
          </a:p>
        </p:txBody>
      </p:sp>
      <p:sp>
        <p:nvSpPr>
          <p:cNvPr id="3" name="Text Placeholder 2"/>
          <p:cNvSpPr>
            <a:spLocks noGrp="1"/>
          </p:cNvSpPr>
          <p:nvPr>
            <p:ph type="body" sz="half" idx="2"/>
          </p:nvPr>
        </p:nvSpPr>
        <p:spPr>
          <a:xfrm>
            <a:off x="457200" y="1219200"/>
            <a:ext cx="3008313" cy="5029200"/>
          </a:xfrm>
        </p:spPr>
        <p:txBody>
          <a:bodyPr>
            <a:normAutofit lnSpcReduction="10000"/>
          </a:bodyPr>
          <a:lstStyle/>
          <a:p>
            <a:pPr marL="285750" indent="-285750" eaLnBrk="1" hangingPunct="1">
              <a:buFontTx/>
              <a:buChar char="-"/>
              <a:defRPr/>
            </a:pPr>
            <a:endParaRPr lang="en-US" dirty="0" smtClean="0">
              <a:latin typeface="Oneida" pitchFamily="18" charset="0"/>
            </a:endParaRPr>
          </a:p>
          <a:p>
            <a:pPr marL="285750" indent="-285750" eaLnBrk="1" hangingPunct="1">
              <a:buFontTx/>
              <a:buChar char="-"/>
              <a:defRPr/>
            </a:pPr>
            <a:endParaRPr lang="en-US" dirty="0">
              <a:latin typeface="Oneida" pitchFamily="18" charset="0"/>
            </a:endParaRPr>
          </a:p>
          <a:p>
            <a:pPr marL="285750" indent="-285750" eaLnBrk="1" hangingPunct="1">
              <a:buFontTx/>
              <a:buChar char="-"/>
              <a:defRPr/>
            </a:pPr>
            <a:r>
              <a:rPr lang="en-US" b="1" dirty="0" smtClean="0">
                <a:latin typeface="Oneida" pitchFamily="18" charset="0"/>
              </a:rPr>
              <a:t>Wolf</a:t>
            </a:r>
            <a:r>
              <a:rPr lang="en-US" dirty="0">
                <a:latin typeface="Oneida" pitchFamily="18" charset="0"/>
              </a:rPr>
              <a:t>:	John </a:t>
            </a:r>
            <a:r>
              <a:rPr lang="en-US" dirty="0" err="1">
                <a:latin typeface="Oneida" pitchFamily="18" charset="0"/>
              </a:rPr>
              <a:t>Pawlas</a:t>
            </a:r>
            <a:r>
              <a:rPr lang="en-US" dirty="0">
                <a:latin typeface="Oneida" pitchFamily="18" charset="0"/>
              </a:rPr>
              <a:t>, Phillip Cornelius, Alfred </a:t>
            </a:r>
            <a:r>
              <a:rPr lang="en-US" dirty="0" err="1" smtClean="0">
                <a:latin typeface="Oneida" pitchFamily="18" charset="0"/>
              </a:rPr>
              <a:t>Pewles</a:t>
            </a:r>
            <a:endParaRPr lang="en-US" dirty="0">
              <a:latin typeface="Oneida" pitchFamily="18" charset="0"/>
            </a:endParaRPr>
          </a:p>
          <a:p>
            <a:pPr marL="285750" indent="-285750" eaLnBrk="1" hangingPunct="1">
              <a:buFontTx/>
              <a:buChar char="-"/>
              <a:defRPr/>
            </a:pPr>
            <a:r>
              <a:rPr lang="en-US" b="1" dirty="0" smtClean="0">
                <a:latin typeface="Oneida" pitchFamily="18" charset="0"/>
              </a:rPr>
              <a:t>Turtle</a:t>
            </a:r>
            <a:r>
              <a:rPr lang="en-US" dirty="0">
                <a:latin typeface="Oneida" pitchFamily="18" charset="0"/>
              </a:rPr>
              <a:t>:	</a:t>
            </a:r>
            <a:r>
              <a:rPr lang="en-US" dirty="0" smtClean="0">
                <a:latin typeface="Oneida" pitchFamily="18" charset="0"/>
              </a:rPr>
              <a:t>Cluster Poe </a:t>
            </a:r>
            <a:r>
              <a:rPr lang="en-US" dirty="0">
                <a:latin typeface="Oneida" pitchFamily="18" charset="0"/>
              </a:rPr>
              <a:t>Cornelius, </a:t>
            </a:r>
            <a:r>
              <a:rPr lang="en-US" dirty="0" smtClean="0">
                <a:latin typeface="Oneida" pitchFamily="18" charset="0"/>
              </a:rPr>
              <a:t>Eli </a:t>
            </a:r>
            <a:r>
              <a:rPr lang="en-US" dirty="0" err="1">
                <a:latin typeface="Oneida" pitchFamily="18" charset="0"/>
              </a:rPr>
              <a:t>Skenandoah</a:t>
            </a:r>
            <a:r>
              <a:rPr lang="en-US" dirty="0">
                <a:latin typeface="Oneida" pitchFamily="18" charset="0"/>
              </a:rPr>
              <a:t>, Emerson </a:t>
            </a:r>
            <a:r>
              <a:rPr lang="en-US" dirty="0" err="1" smtClean="0">
                <a:latin typeface="Oneida" pitchFamily="18" charset="0"/>
              </a:rPr>
              <a:t>Metoxan</a:t>
            </a:r>
            <a:endParaRPr lang="en-US" dirty="0" smtClean="0">
              <a:latin typeface="Oneida" pitchFamily="18" charset="0"/>
            </a:endParaRPr>
          </a:p>
          <a:p>
            <a:pPr marL="285750" indent="-285750" eaLnBrk="1" hangingPunct="1">
              <a:buFontTx/>
              <a:buChar char="-"/>
              <a:defRPr/>
            </a:pPr>
            <a:r>
              <a:rPr lang="en-US" b="1" dirty="0" smtClean="0">
                <a:latin typeface="Oneida" pitchFamily="18" charset="0"/>
              </a:rPr>
              <a:t>Bear</a:t>
            </a:r>
            <a:r>
              <a:rPr lang="en-US" b="1" dirty="0">
                <a:latin typeface="Oneida" pitchFamily="18" charset="0"/>
              </a:rPr>
              <a:t>:</a:t>
            </a:r>
            <a:r>
              <a:rPr lang="en-US" dirty="0">
                <a:latin typeface="Oneida" pitchFamily="18" charset="0"/>
              </a:rPr>
              <a:t>	Nelson </a:t>
            </a:r>
            <a:r>
              <a:rPr lang="en-US" dirty="0" err="1">
                <a:latin typeface="Oneida" pitchFamily="18" charset="0"/>
              </a:rPr>
              <a:t>Metoxen</a:t>
            </a:r>
            <a:r>
              <a:rPr lang="en-US" dirty="0">
                <a:latin typeface="Oneida" pitchFamily="18" charset="0"/>
              </a:rPr>
              <a:t>, Richard Summers, </a:t>
            </a:r>
            <a:r>
              <a:rPr lang="en-US" dirty="0" smtClean="0">
                <a:latin typeface="Oneida" pitchFamily="18" charset="0"/>
              </a:rPr>
              <a:t>Gilbert </a:t>
            </a:r>
            <a:r>
              <a:rPr lang="en-US" dirty="0" err="1">
                <a:latin typeface="Oneida" pitchFamily="18" charset="0"/>
              </a:rPr>
              <a:t>Parkhurst</a:t>
            </a:r>
            <a:endParaRPr lang="en-US" dirty="0">
              <a:latin typeface="Oneida" pitchFamily="18" charset="0"/>
            </a:endParaRPr>
          </a:p>
          <a:p>
            <a:pPr eaLnBrk="1" hangingPunct="1">
              <a:defRPr/>
            </a:pPr>
            <a:endParaRPr lang="en-US" dirty="0">
              <a:latin typeface="Oneida" pitchFamily="18" charset="0"/>
            </a:endParaRPr>
          </a:p>
          <a:p>
            <a:pPr eaLnBrk="1" hangingPunct="1">
              <a:defRPr/>
            </a:pPr>
            <a:r>
              <a:rPr lang="en-US" dirty="0">
                <a:latin typeface="Oneida" pitchFamily="18" charset="0"/>
              </a:rPr>
              <a:t>Nine sub chiefs: Henry Smith, Peter Danforth, Mackenzie </a:t>
            </a:r>
            <a:r>
              <a:rPr lang="en-US" dirty="0" err="1">
                <a:latin typeface="Oneida" pitchFamily="18" charset="0"/>
              </a:rPr>
              <a:t>Skenandoah</a:t>
            </a:r>
            <a:r>
              <a:rPr lang="en-US" dirty="0">
                <a:latin typeface="Oneida" pitchFamily="18" charset="0"/>
              </a:rPr>
              <a:t>, Nicholas Elm, Wallace Cooper, Solomon </a:t>
            </a:r>
            <a:r>
              <a:rPr lang="en-US" dirty="0" err="1">
                <a:latin typeface="Oneida" pitchFamily="18" charset="0"/>
              </a:rPr>
              <a:t>Skenandoah</a:t>
            </a:r>
            <a:r>
              <a:rPr lang="en-US" dirty="0">
                <a:latin typeface="Oneida" pitchFamily="18" charset="0"/>
              </a:rPr>
              <a:t>, Jonas Schuyler, Fred Cornelius, Alfred </a:t>
            </a:r>
            <a:r>
              <a:rPr lang="en-US" dirty="0" err="1">
                <a:latin typeface="Oneida" pitchFamily="18" charset="0"/>
              </a:rPr>
              <a:t>Powlas</a:t>
            </a:r>
            <a:endParaRPr lang="en-US" dirty="0">
              <a:latin typeface="Oneida" pitchFamily="18" charset="0"/>
            </a:endParaRPr>
          </a:p>
          <a:p>
            <a:pPr>
              <a:defRPr/>
            </a:pPr>
            <a:endParaRPr lang="en-US" dirty="0" smtClean="0"/>
          </a:p>
          <a:p>
            <a:pPr>
              <a:defRPr/>
            </a:pPr>
            <a:endParaRPr lang="en-US" dirty="0" smtClean="0"/>
          </a:p>
          <a:p>
            <a:pPr>
              <a:defRPr/>
            </a:pPr>
            <a:endParaRPr lang="en-US" dirty="0" smtClean="0"/>
          </a:p>
          <a:p>
            <a:pPr>
              <a:defRPr/>
            </a:pPr>
            <a:endParaRPr lang="en-US" dirty="0" smtClean="0"/>
          </a:p>
        </p:txBody>
      </p:sp>
      <p:pic>
        <p:nvPicPr>
          <p:cNvPr id="11269" name="Picture 2" descr="W:\IMAGES\014\VS200700801.JPG"/>
          <p:cNvPicPr>
            <a:picLocks noGrp="1" noChangeAspect="1" noChangeArrowheads="1"/>
          </p:cNvPicPr>
          <p:nvPr>
            <p:ph idx="1"/>
          </p:nvPr>
        </p:nvPicPr>
        <p:blipFill>
          <a:blip r:embed="rId3" cstate="print"/>
          <a:srcRect/>
          <a:stretch>
            <a:fillRect/>
          </a:stretch>
        </p:blipFill>
        <p:spPr>
          <a:xfrm>
            <a:off x="3581400" y="2286000"/>
            <a:ext cx="5257800" cy="3260725"/>
          </a:xfrm>
          <a:noFill/>
        </p:spPr>
      </p:pic>
      <p:sp>
        <p:nvSpPr>
          <p:cNvPr id="11270" name="Rectangle 1"/>
          <p:cNvSpPr>
            <a:spLocks noChangeArrowheads="1"/>
          </p:cNvSpPr>
          <p:nvPr/>
        </p:nvSpPr>
        <p:spPr bwMode="auto">
          <a:xfrm>
            <a:off x="3581400" y="5562600"/>
            <a:ext cx="3276600" cy="554038"/>
          </a:xfrm>
          <a:prstGeom prst="rect">
            <a:avLst/>
          </a:prstGeom>
          <a:noFill/>
          <a:ln w="9525">
            <a:noFill/>
            <a:miter lim="800000"/>
            <a:headEnd/>
            <a:tailEnd/>
          </a:ln>
        </p:spPr>
        <p:txBody>
          <a:bodyPr>
            <a:spAutoFit/>
          </a:bodyPr>
          <a:lstStyle/>
          <a:p>
            <a:r>
              <a:rPr lang="en-US" sz="1200">
                <a:latin typeface="Oneida" pitchFamily="18" charset="0"/>
              </a:rPr>
              <a:t>Green Bay Press Gazette October 9, 1925</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519113" y="1128713"/>
            <a:ext cx="8105775"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title" idx="4294967295"/>
          </p:nvPr>
        </p:nvSpPr>
        <p:spPr>
          <a:xfrm>
            <a:off x="423863" y="6172200"/>
            <a:ext cx="8229600" cy="609600"/>
          </a:xfrm>
        </p:spPr>
        <p:txBody>
          <a:bodyPr/>
          <a:lstStyle/>
          <a:p>
            <a:pPr eaLnBrk="1" hangingPunct="1"/>
            <a:endParaRPr lang="en-US" sz="2800" smtClean="0">
              <a:latin typeface="Oneida" pitchFamily="18" charset="0"/>
            </a:endParaRPr>
          </a:p>
        </p:txBody>
      </p:sp>
      <p:sp>
        <p:nvSpPr>
          <p:cNvPr id="12292" name="Rectangle 4"/>
          <p:cNvSpPr>
            <a:spLocks noGrp="1" noChangeArrowheads="1"/>
          </p:cNvSpPr>
          <p:nvPr>
            <p:ph type="body" sz="half" idx="4294967295"/>
          </p:nvPr>
        </p:nvSpPr>
        <p:spPr>
          <a:xfrm>
            <a:off x="314325" y="1295400"/>
            <a:ext cx="8153400" cy="1828800"/>
          </a:xfrm>
        </p:spPr>
        <p:txBody>
          <a:bodyPr/>
          <a:lstStyle/>
          <a:p>
            <a:pPr algn="ctr" eaLnBrk="1" hangingPunct="1">
              <a:buFontTx/>
              <a:buNone/>
            </a:pPr>
            <a:r>
              <a:rPr lang="en-US" sz="2000" smtClean="0"/>
              <a:t>The three </a:t>
            </a:r>
            <a:r>
              <a:rPr lang="en-US" sz="2000" smtClean="0">
                <a:latin typeface="Oneida" pitchFamily="18" charset="0"/>
              </a:rPr>
              <a:t>On&lt;yote &gt; a=ka (Oneida)</a:t>
            </a:r>
            <a:r>
              <a:rPr lang="en-US" sz="2000" smtClean="0"/>
              <a:t> Clans.</a:t>
            </a:r>
          </a:p>
          <a:p>
            <a:pPr eaLnBrk="1" hangingPunct="1">
              <a:buFontTx/>
              <a:buNone/>
            </a:pPr>
            <a:endParaRPr lang="en-US" sz="2000" smtClean="0"/>
          </a:p>
          <a:p>
            <a:pPr eaLnBrk="1" hangingPunct="1">
              <a:buFontTx/>
              <a:buNone/>
            </a:pPr>
            <a:r>
              <a:rPr lang="en-US" sz="2000" smtClean="0"/>
              <a:t>		Wolf</a:t>
            </a:r>
            <a:r>
              <a:rPr lang="en-US" sz="2000" smtClean="0">
                <a:solidFill>
                  <a:srgbClr val="FFFF00"/>
                </a:solidFill>
              </a:rPr>
              <a:t>			</a:t>
            </a:r>
            <a:r>
              <a:rPr lang="en-US" sz="2000" smtClean="0"/>
              <a:t>Turtle</a:t>
            </a:r>
            <a:r>
              <a:rPr lang="en-US" sz="2000" smtClean="0">
                <a:solidFill>
                  <a:srgbClr val="FFFF00"/>
                </a:solidFill>
              </a:rPr>
              <a:t>			</a:t>
            </a:r>
            <a:r>
              <a:rPr lang="en-US" sz="2000" smtClean="0"/>
              <a:t>Bear</a:t>
            </a:r>
          </a:p>
          <a:p>
            <a:pPr eaLnBrk="1" hangingPunct="1">
              <a:buFontTx/>
              <a:buNone/>
            </a:pPr>
            <a:endParaRPr lang="en-US" sz="2000" smtClean="0"/>
          </a:p>
        </p:txBody>
      </p:sp>
      <p:pic>
        <p:nvPicPr>
          <p:cNvPr id="12293" name="Picture 3" descr="L:\Language Files\Completed\Z Multi-Media - MD\My Pictures or Art\1200 Clip Art Downloads\wolf.png"/>
          <p:cNvPicPr>
            <a:picLocks noChangeAspect="1" noChangeArrowheads="1"/>
          </p:cNvPicPr>
          <p:nvPr/>
        </p:nvPicPr>
        <p:blipFill>
          <a:blip r:embed="rId3" cstate="print"/>
          <a:srcRect/>
          <a:stretch>
            <a:fillRect/>
          </a:stretch>
        </p:blipFill>
        <p:spPr bwMode="auto">
          <a:xfrm>
            <a:off x="304800" y="3048000"/>
            <a:ext cx="2703513" cy="2473325"/>
          </a:xfrm>
          <a:prstGeom prst="rect">
            <a:avLst/>
          </a:prstGeom>
          <a:noFill/>
          <a:ln w="9525">
            <a:noFill/>
            <a:miter lim="800000"/>
            <a:headEnd/>
            <a:tailEnd/>
          </a:ln>
        </p:spPr>
      </p:pic>
      <p:pic>
        <p:nvPicPr>
          <p:cNvPr id="12294" name="Picture 2" descr="L:\Language Files\Completed\Z Multi-Media - MD\My Pictures or Art\1200 Clip Art Downloads\turtle.png"/>
          <p:cNvPicPr>
            <a:picLocks noChangeAspect="1" noChangeArrowheads="1"/>
          </p:cNvPicPr>
          <p:nvPr/>
        </p:nvPicPr>
        <p:blipFill>
          <a:blip r:embed="rId4" cstate="print"/>
          <a:srcRect/>
          <a:stretch>
            <a:fillRect/>
          </a:stretch>
        </p:blipFill>
        <p:spPr bwMode="auto">
          <a:xfrm>
            <a:off x="3429000" y="2819400"/>
            <a:ext cx="1828800" cy="2017713"/>
          </a:xfrm>
          <a:prstGeom prst="rect">
            <a:avLst/>
          </a:prstGeom>
          <a:noFill/>
          <a:ln w="9525">
            <a:noFill/>
            <a:miter lim="800000"/>
            <a:headEnd/>
            <a:tailEnd/>
          </a:ln>
        </p:spPr>
      </p:pic>
      <p:pic>
        <p:nvPicPr>
          <p:cNvPr id="12295" name="Content Placeholder 3"/>
          <p:cNvPicPr>
            <a:picLocks noChangeAspect="1"/>
          </p:cNvPicPr>
          <p:nvPr/>
        </p:nvPicPr>
        <p:blipFill>
          <a:blip r:embed="rId5" cstate="print"/>
          <a:srcRect/>
          <a:stretch>
            <a:fillRect/>
          </a:stretch>
        </p:blipFill>
        <p:spPr bwMode="auto">
          <a:xfrm>
            <a:off x="5791200" y="3235325"/>
            <a:ext cx="2862263" cy="2286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Rectangle 11"/>
          <p:cNvSpPr>
            <a:spLocks noGrp="1" noChangeArrowheads="1"/>
          </p:cNvSpPr>
          <p:nvPr>
            <p:ph type="title"/>
          </p:nvPr>
        </p:nvSpPr>
        <p:spPr>
          <a:xfrm>
            <a:off x="457200" y="6172200"/>
            <a:ext cx="8229600" cy="457200"/>
          </a:xfrm>
        </p:spPr>
        <p:txBody>
          <a:bodyPr/>
          <a:lstStyle/>
          <a:p>
            <a:pPr algn="ctr" eaLnBrk="1" hangingPunct="1"/>
            <a:r>
              <a:rPr lang="en-US" b="1" dirty="0" smtClean="0">
                <a:solidFill>
                  <a:srgbClr val="7030A0"/>
                </a:solidFill>
              </a:rPr>
              <a:t>Oneida Clan Roles &amp; Responsibilities</a:t>
            </a:r>
          </a:p>
        </p:txBody>
      </p:sp>
      <p:sp>
        <p:nvSpPr>
          <p:cNvPr id="13316" name="Text Placeholder 2"/>
          <p:cNvSpPr>
            <a:spLocks noGrp="1"/>
          </p:cNvSpPr>
          <p:nvPr>
            <p:ph type="body" sz="half" idx="2"/>
          </p:nvPr>
        </p:nvSpPr>
        <p:spPr>
          <a:xfrm>
            <a:off x="457200" y="1225550"/>
            <a:ext cx="3008313" cy="4830763"/>
          </a:xfrm>
        </p:spPr>
        <p:txBody>
          <a:bodyPr>
            <a:normAutofit fontScale="92500" lnSpcReduction="20000"/>
          </a:bodyPr>
          <a:lstStyle/>
          <a:p>
            <a:r>
              <a:rPr lang="en-US" b="1" smtClean="0"/>
              <a:t>Role</a:t>
            </a:r>
            <a:r>
              <a:rPr lang="en-US" smtClean="0"/>
              <a:t>:</a:t>
            </a:r>
          </a:p>
          <a:p>
            <a:endParaRPr lang="en-US" smtClean="0"/>
          </a:p>
          <a:p>
            <a:r>
              <a:rPr lang="en-US" smtClean="0"/>
              <a:t>    - Makes a path on this earth</a:t>
            </a:r>
          </a:p>
          <a:p>
            <a:endParaRPr lang="en-US" smtClean="0"/>
          </a:p>
          <a:p>
            <a:r>
              <a:rPr lang="en-US" smtClean="0"/>
              <a:t>    - Give direction in the way we should go on the pathways of life</a:t>
            </a:r>
          </a:p>
          <a:p>
            <a:endParaRPr lang="en-US" smtClean="0"/>
          </a:p>
          <a:p>
            <a:endParaRPr lang="en-US" smtClean="0"/>
          </a:p>
          <a:p>
            <a:r>
              <a:rPr lang="en-US" b="1" smtClean="0"/>
              <a:t>Responsibility</a:t>
            </a:r>
            <a:r>
              <a:rPr lang="en-US" smtClean="0"/>
              <a:t>:</a:t>
            </a:r>
          </a:p>
          <a:p>
            <a:endParaRPr lang="en-US" smtClean="0"/>
          </a:p>
          <a:p>
            <a:r>
              <a:rPr lang="en-US" smtClean="0"/>
              <a:t>     - Facilitator of clan meetings</a:t>
            </a:r>
          </a:p>
          <a:p>
            <a:endParaRPr lang="en-US" smtClean="0"/>
          </a:p>
          <a:p>
            <a:r>
              <a:rPr lang="en-US" smtClean="0"/>
              <a:t>     - Opening/closing a meeting</a:t>
            </a:r>
          </a:p>
          <a:p>
            <a:r>
              <a:rPr lang="en-US" smtClean="0"/>
              <a:t>          </a:t>
            </a:r>
            <a:r>
              <a:rPr lang="en-US" sz="1100" smtClean="0"/>
              <a:t>(Thanksgiving Address)</a:t>
            </a:r>
          </a:p>
          <a:p>
            <a:endParaRPr lang="en-US" smtClean="0"/>
          </a:p>
          <a:p>
            <a:r>
              <a:rPr lang="en-US" smtClean="0"/>
              <a:t>     - Setting the agenda for a clan meeting</a:t>
            </a:r>
          </a:p>
          <a:p>
            <a:endParaRPr lang="en-US" smtClean="0"/>
          </a:p>
          <a:p>
            <a:endParaRPr lang="en-US" smtClean="0"/>
          </a:p>
        </p:txBody>
      </p:sp>
      <p:pic>
        <p:nvPicPr>
          <p:cNvPr id="13317" name="Picture 3" descr="L:\Language Files\Completed\Z Multi-Media - MD\My Pictures or Art\1200 Clip Art Downloads\wolf.png"/>
          <p:cNvPicPr>
            <a:picLocks noGrp="1" noChangeAspect="1" noChangeArrowheads="1"/>
          </p:cNvPicPr>
          <p:nvPr>
            <p:ph idx="1"/>
          </p:nvPr>
        </p:nvPicPr>
        <p:blipFill>
          <a:blip r:embed="rId3" cstate="print"/>
          <a:srcRect/>
          <a:stretch>
            <a:fillRect/>
          </a:stretch>
        </p:blipFill>
        <p:spPr>
          <a:xfrm>
            <a:off x="4038600" y="2152650"/>
            <a:ext cx="4259263" cy="3897313"/>
          </a:xfrm>
          <a:noFill/>
        </p:spPr>
      </p:pic>
      <p:sp>
        <p:nvSpPr>
          <p:cNvPr id="13318" name="Rectangle 3"/>
          <p:cNvSpPr>
            <a:spLocks noChangeArrowheads="1"/>
          </p:cNvSpPr>
          <p:nvPr/>
        </p:nvSpPr>
        <p:spPr bwMode="auto">
          <a:xfrm>
            <a:off x="3810000" y="1219200"/>
            <a:ext cx="3581400" cy="400110"/>
          </a:xfrm>
          <a:prstGeom prst="rect">
            <a:avLst/>
          </a:prstGeom>
          <a:noFill/>
          <a:ln w="9525">
            <a:noFill/>
            <a:miter lim="800000"/>
            <a:headEnd/>
            <a:tailEnd/>
          </a:ln>
        </p:spPr>
        <p:txBody>
          <a:bodyPr wrap="square">
            <a:spAutoFit/>
          </a:bodyPr>
          <a:lstStyle/>
          <a:p>
            <a:r>
              <a:rPr lang="en-US" sz="2000" b="1" u="sng" dirty="0">
                <a:solidFill>
                  <a:srgbClr val="7030A0"/>
                </a:solidFill>
              </a:rPr>
              <a:t>Wolf Clan: </a:t>
            </a:r>
            <a:r>
              <a:rPr lang="en-US" sz="2000" b="1" u="sng" dirty="0" smtClean="0">
                <a:solidFill>
                  <a:srgbClr val="7030A0"/>
                </a:solidFill>
              </a:rPr>
              <a:t>The Pathfinders</a:t>
            </a:r>
            <a:endParaRPr lang="en-US" sz="2000" b="1" u="sng" dirty="0">
              <a:solidFill>
                <a:srgbClr val="7030A0"/>
              </a:solidFill>
            </a:endParaRPr>
          </a:p>
        </p:txBody>
      </p:sp>
      <p:sp>
        <p:nvSpPr>
          <p:cNvPr id="13319" name="Rectangle 4"/>
          <p:cNvSpPr>
            <a:spLocks noChangeArrowheads="1"/>
          </p:cNvSpPr>
          <p:nvPr/>
        </p:nvSpPr>
        <p:spPr bwMode="auto">
          <a:xfrm>
            <a:off x="3725863" y="1549400"/>
            <a:ext cx="4910137" cy="522288"/>
          </a:xfrm>
          <a:prstGeom prst="rect">
            <a:avLst/>
          </a:prstGeom>
          <a:noFill/>
          <a:ln w="9525">
            <a:noFill/>
            <a:miter lim="800000"/>
            <a:headEnd/>
            <a:tailEnd/>
          </a:ln>
        </p:spPr>
        <p:txBody>
          <a:bodyPr>
            <a:spAutoFit/>
          </a:bodyPr>
          <a:lstStyle/>
          <a:p>
            <a:r>
              <a:rPr lang="en-US" sz="1400">
                <a:latin typeface="Oneida" pitchFamily="18" charset="0"/>
              </a:rPr>
              <a:t>Relationship: Cousin to the Turtle clan and uncle to the Bear clan</a:t>
            </a:r>
          </a:p>
        </p:txBody>
      </p:sp>
      <p:sp>
        <p:nvSpPr>
          <p:cNvPr id="13320" name="Rectangle 1"/>
          <p:cNvSpPr>
            <a:spLocks noChangeArrowheads="1"/>
          </p:cNvSpPr>
          <p:nvPr/>
        </p:nvSpPr>
        <p:spPr bwMode="auto">
          <a:xfrm>
            <a:off x="7315200" y="4648200"/>
            <a:ext cx="1320800" cy="1754188"/>
          </a:xfrm>
          <a:prstGeom prst="rect">
            <a:avLst/>
          </a:prstGeom>
          <a:noFill/>
          <a:ln w="9525">
            <a:noFill/>
            <a:miter lim="800000"/>
            <a:headEnd/>
            <a:tailEnd/>
          </a:ln>
        </p:spPr>
        <p:txBody>
          <a:bodyPr>
            <a:spAutoFit/>
          </a:bodyPr>
          <a:lstStyle/>
          <a:p>
            <a:pPr algn="ctr"/>
            <a:r>
              <a:rPr lang="en-US" sz="1200" u="sng"/>
              <a:t>Attributes</a:t>
            </a:r>
          </a:p>
          <a:p>
            <a:r>
              <a:rPr lang="en-US" sz="1200"/>
              <a:t>*Intelligent</a:t>
            </a:r>
          </a:p>
          <a:p>
            <a:r>
              <a:rPr lang="en-US" sz="1200"/>
              <a:t>*Listens</a:t>
            </a:r>
          </a:p>
          <a:p>
            <a:r>
              <a:rPr lang="en-US" sz="1200"/>
              <a:t>*Watchful</a:t>
            </a:r>
          </a:p>
          <a:p>
            <a:r>
              <a:rPr lang="en-US" sz="1200"/>
              <a:t>*Sense of family</a:t>
            </a:r>
          </a:p>
          <a:p>
            <a:r>
              <a:rPr lang="en-US" sz="1200"/>
              <a:t>*Cunning</a:t>
            </a:r>
          </a:p>
          <a:p>
            <a:endParaRPr lang="en-US" sz="1200"/>
          </a:p>
          <a:p>
            <a:endParaRPr lang="en-US" sz="1200"/>
          </a:p>
          <a:p>
            <a:endParaRPr 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Title 1"/>
          <p:cNvSpPr>
            <a:spLocks noGrp="1"/>
          </p:cNvSpPr>
          <p:nvPr>
            <p:ph type="title"/>
          </p:nvPr>
        </p:nvSpPr>
        <p:spPr>
          <a:xfrm>
            <a:off x="457200" y="6172200"/>
            <a:ext cx="8229600" cy="384175"/>
          </a:xfrm>
        </p:spPr>
        <p:txBody>
          <a:bodyPr/>
          <a:lstStyle/>
          <a:p>
            <a:pPr algn="ctr"/>
            <a:r>
              <a:rPr lang="en-US" b="1" dirty="0" smtClean="0">
                <a:solidFill>
                  <a:srgbClr val="7030A0"/>
                </a:solidFill>
              </a:rPr>
              <a:t>Oneida Clan Roles &amp; Responsibilities</a:t>
            </a:r>
          </a:p>
        </p:txBody>
      </p:sp>
      <p:sp>
        <p:nvSpPr>
          <p:cNvPr id="15364" name="Text Placeholder 3"/>
          <p:cNvSpPr>
            <a:spLocks noGrp="1"/>
          </p:cNvSpPr>
          <p:nvPr>
            <p:ph type="body" sz="half" idx="2"/>
          </p:nvPr>
        </p:nvSpPr>
        <p:spPr>
          <a:xfrm>
            <a:off x="457200" y="1219200"/>
            <a:ext cx="3008313" cy="4906963"/>
          </a:xfrm>
        </p:spPr>
        <p:txBody>
          <a:bodyPr/>
          <a:lstStyle/>
          <a:p>
            <a:r>
              <a:rPr lang="en-US" b="1" smtClean="0"/>
              <a:t>Role</a:t>
            </a:r>
            <a:r>
              <a:rPr lang="en-US" smtClean="0"/>
              <a:t>:</a:t>
            </a:r>
          </a:p>
          <a:p>
            <a:endParaRPr lang="en-US" smtClean="0"/>
          </a:p>
          <a:p>
            <a:r>
              <a:rPr lang="en-US" smtClean="0"/>
              <a:t>     - Mother earth is created on the back of the turtle</a:t>
            </a:r>
          </a:p>
          <a:p>
            <a:endParaRPr lang="en-US" smtClean="0"/>
          </a:p>
          <a:p>
            <a:r>
              <a:rPr lang="en-US" smtClean="0"/>
              <a:t>     - Represents a calendar for the cycles of the moon and ceremonies</a:t>
            </a:r>
          </a:p>
          <a:p>
            <a:endParaRPr lang="en-US" smtClean="0"/>
          </a:p>
          <a:p>
            <a:endParaRPr lang="en-US" smtClean="0"/>
          </a:p>
          <a:p>
            <a:r>
              <a:rPr lang="en-US" b="1" smtClean="0"/>
              <a:t>Responsibility</a:t>
            </a:r>
            <a:r>
              <a:rPr lang="en-US" smtClean="0"/>
              <a:t>:</a:t>
            </a:r>
          </a:p>
          <a:p>
            <a:endParaRPr lang="en-US" smtClean="0"/>
          </a:p>
          <a:p>
            <a:r>
              <a:rPr lang="en-US" smtClean="0"/>
              <a:t>     - Acquire information for an issue brought up </a:t>
            </a:r>
          </a:p>
          <a:p>
            <a:endParaRPr lang="en-US" smtClean="0"/>
          </a:p>
          <a:p>
            <a:r>
              <a:rPr lang="en-US" smtClean="0"/>
              <a:t>     - Caretaker of earth (environment)</a:t>
            </a:r>
          </a:p>
          <a:p>
            <a:endParaRPr lang="en-US" smtClean="0"/>
          </a:p>
          <a:p>
            <a:endParaRPr lang="en-US" smtClean="0"/>
          </a:p>
        </p:txBody>
      </p:sp>
      <p:pic>
        <p:nvPicPr>
          <p:cNvPr id="15365" name="Picture 2" descr="L:\Language Files\Completed\Z Multi-Media - MD\My Pictures or Art\1200 Clip Art Downloads\turtle.png"/>
          <p:cNvPicPr>
            <a:picLocks noGrp="1" noChangeAspect="1" noChangeArrowheads="1"/>
          </p:cNvPicPr>
          <p:nvPr>
            <p:ph idx="1"/>
          </p:nvPr>
        </p:nvPicPr>
        <p:blipFill>
          <a:blip r:embed="rId3" cstate="print"/>
          <a:srcRect/>
          <a:stretch>
            <a:fillRect/>
          </a:stretch>
        </p:blipFill>
        <p:spPr>
          <a:xfrm>
            <a:off x="4724400" y="2133600"/>
            <a:ext cx="3200400" cy="3527425"/>
          </a:xfrm>
          <a:noFill/>
        </p:spPr>
      </p:pic>
      <p:sp>
        <p:nvSpPr>
          <p:cNvPr id="15366" name="Rectangle 4"/>
          <p:cNvSpPr>
            <a:spLocks noChangeArrowheads="1"/>
          </p:cNvSpPr>
          <p:nvPr/>
        </p:nvSpPr>
        <p:spPr bwMode="auto">
          <a:xfrm>
            <a:off x="3733800" y="1219200"/>
            <a:ext cx="3276600" cy="400110"/>
          </a:xfrm>
          <a:prstGeom prst="rect">
            <a:avLst/>
          </a:prstGeom>
          <a:noFill/>
          <a:ln w="9525">
            <a:noFill/>
            <a:miter lim="800000"/>
            <a:headEnd/>
            <a:tailEnd/>
          </a:ln>
        </p:spPr>
        <p:txBody>
          <a:bodyPr wrap="square">
            <a:spAutoFit/>
          </a:bodyPr>
          <a:lstStyle/>
          <a:p>
            <a:r>
              <a:rPr lang="en-US" sz="2000" b="1" u="sng" dirty="0">
                <a:solidFill>
                  <a:srgbClr val="7030A0"/>
                </a:solidFill>
              </a:rPr>
              <a:t>Turtle Clan: Environment</a:t>
            </a:r>
          </a:p>
        </p:txBody>
      </p:sp>
      <p:sp>
        <p:nvSpPr>
          <p:cNvPr id="15367" name="Rectangle 5"/>
          <p:cNvSpPr>
            <a:spLocks noChangeArrowheads="1"/>
          </p:cNvSpPr>
          <p:nvPr/>
        </p:nvSpPr>
        <p:spPr bwMode="auto">
          <a:xfrm>
            <a:off x="3725863" y="1524000"/>
            <a:ext cx="4572000" cy="307975"/>
          </a:xfrm>
          <a:prstGeom prst="rect">
            <a:avLst/>
          </a:prstGeom>
          <a:noFill/>
          <a:ln w="9525">
            <a:noFill/>
            <a:miter lim="800000"/>
            <a:headEnd/>
            <a:tailEnd/>
          </a:ln>
        </p:spPr>
        <p:txBody>
          <a:bodyPr>
            <a:spAutoFit/>
          </a:bodyPr>
          <a:lstStyle/>
          <a:p>
            <a:r>
              <a:rPr lang="en-US" sz="1400">
                <a:latin typeface="Oneida" pitchFamily="18" charset="0"/>
              </a:rPr>
              <a:t>Relationship: The older brother to the Bear Clan</a:t>
            </a:r>
            <a:endParaRPr lang="en-US" sz="1400"/>
          </a:p>
        </p:txBody>
      </p:sp>
      <p:sp>
        <p:nvSpPr>
          <p:cNvPr id="15368" name="Rectangle 1"/>
          <p:cNvSpPr>
            <a:spLocks noChangeArrowheads="1"/>
          </p:cNvSpPr>
          <p:nvPr/>
        </p:nvSpPr>
        <p:spPr bwMode="auto">
          <a:xfrm>
            <a:off x="7131050" y="4657725"/>
            <a:ext cx="1393825" cy="1014413"/>
          </a:xfrm>
          <a:prstGeom prst="rect">
            <a:avLst/>
          </a:prstGeom>
          <a:noFill/>
          <a:ln w="9525">
            <a:noFill/>
            <a:miter lim="800000"/>
            <a:headEnd/>
            <a:tailEnd/>
          </a:ln>
        </p:spPr>
        <p:txBody>
          <a:bodyPr>
            <a:spAutoFit/>
          </a:bodyPr>
          <a:lstStyle/>
          <a:p>
            <a:pPr algn="ctr"/>
            <a:r>
              <a:rPr lang="en-US" sz="1200" u="sng"/>
              <a:t>Attributes</a:t>
            </a:r>
          </a:p>
          <a:p>
            <a:r>
              <a:rPr lang="en-US" sz="1200"/>
              <a:t>*Patient </a:t>
            </a:r>
          </a:p>
          <a:p>
            <a:r>
              <a:rPr lang="en-US" sz="1200"/>
              <a:t>*Never gives up</a:t>
            </a:r>
          </a:p>
          <a:p>
            <a:r>
              <a:rPr lang="en-US" sz="1200"/>
              <a:t>*Wise</a:t>
            </a:r>
          </a:p>
          <a:p>
            <a:r>
              <a:rPr lang="en-US" sz="1200"/>
              <a:t>*Respected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itle 1"/>
          <p:cNvSpPr>
            <a:spLocks noGrp="1"/>
          </p:cNvSpPr>
          <p:nvPr>
            <p:ph type="title"/>
          </p:nvPr>
        </p:nvSpPr>
        <p:spPr>
          <a:xfrm>
            <a:off x="533400" y="6172200"/>
            <a:ext cx="8153400" cy="368300"/>
          </a:xfrm>
        </p:spPr>
        <p:txBody>
          <a:bodyPr/>
          <a:lstStyle/>
          <a:p>
            <a:pPr algn="ctr"/>
            <a:r>
              <a:rPr lang="en-US" b="1" dirty="0" smtClean="0">
                <a:solidFill>
                  <a:srgbClr val="7030A0"/>
                </a:solidFill>
              </a:rPr>
              <a:t>Oneida Clan Roles &amp; Responsibilities</a:t>
            </a:r>
          </a:p>
        </p:txBody>
      </p:sp>
      <p:sp>
        <p:nvSpPr>
          <p:cNvPr id="17412" name="Text Placeholder 3"/>
          <p:cNvSpPr>
            <a:spLocks noGrp="1"/>
          </p:cNvSpPr>
          <p:nvPr>
            <p:ph type="body" sz="half" idx="2"/>
          </p:nvPr>
        </p:nvSpPr>
        <p:spPr>
          <a:xfrm>
            <a:off x="457200" y="1295400"/>
            <a:ext cx="3008313" cy="4830763"/>
          </a:xfrm>
        </p:spPr>
        <p:txBody>
          <a:bodyPr/>
          <a:lstStyle/>
          <a:p>
            <a:r>
              <a:rPr lang="en-US" b="1" dirty="0" smtClean="0"/>
              <a:t>Role</a:t>
            </a:r>
            <a:r>
              <a:rPr lang="en-US" dirty="0" smtClean="0"/>
              <a:t>:</a:t>
            </a:r>
          </a:p>
          <a:p>
            <a:endParaRPr lang="en-US" dirty="0" smtClean="0"/>
          </a:p>
          <a:p>
            <a:r>
              <a:rPr lang="en-US" dirty="0" smtClean="0"/>
              <a:t>    - Knowledge of the sacred medicines</a:t>
            </a:r>
          </a:p>
          <a:p>
            <a:endParaRPr lang="en-US" dirty="0" smtClean="0"/>
          </a:p>
          <a:p>
            <a:r>
              <a:rPr lang="en-US" dirty="0" smtClean="0"/>
              <a:t>    - Knowledge of Medicine societies</a:t>
            </a:r>
          </a:p>
          <a:p>
            <a:endParaRPr lang="en-US" dirty="0" smtClean="0"/>
          </a:p>
          <a:p>
            <a:r>
              <a:rPr lang="en-US" b="1" dirty="0" smtClean="0"/>
              <a:t>Responsibility</a:t>
            </a:r>
            <a:r>
              <a:rPr lang="en-US" dirty="0" smtClean="0"/>
              <a:t>:</a:t>
            </a:r>
          </a:p>
          <a:p>
            <a:endParaRPr lang="en-US" dirty="0" smtClean="0"/>
          </a:p>
          <a:p>
            <a:r>
              <a:rPr lang="en-US" dirty="0" smtClean="0"/>
              <a:t>     - Keeps the best interest of the clan and the nation</a:t>
            </a:r>
          </a:p>
          <a:p>
            <a:r>
              <a:rPr lang="en-US" dirty="0" smtClean="0"/>
              <a:t> </a:t>
            </a:r>
          </a:p>
          <a:p>
            <a:endParaRPr lang="en-US" dirty="0" smtClean="0"/>
          </a:p>
          <a:p>
            <a:endParaRPr lang="en-US" dirty="0" smtClean="0"/>
          </a:p>
        </p:txBody>
      </p:sp>
      <p:pic>
        <p:nvPicPr>
          <p:cNvPr id="17413" name="Content Placeholder 3"/>
          <p:cNvPicPr>
            <a:picLocks noGrp="1" noChangeAspect="1"/>
          </p:cNvPicPr>
          <p:nvPr>
            <p:ph idx="1"/>
          </p:nvPr>
        </p:nvPicPr>
        <p:blipFill>
          <a:blip r:embed="rId3" cstate="print"/>
          <a:srcRect/>
          <a:stretch>
            <a:fillRect/>
          </a:stretch>
        </p:blipFill>
        <p:spPr>
          <a:xfrm>
            <a:off x="3971925" y="2133600"/>
            <a:ext cx="4303713" cy="3154363"/>
          </a:xfrm>
          <a:noFill/>
        </p:spPr>
      </p:pic>
      <p:sp>
        <p:nvSpPr>
          <p:cNvPr id="17414" name="Rectangle 4"/>
          <p:cNvSpPr>
            <a:spLocks noChangeArrowheads="1"/>
          </p:cNvSpPr>
          <p:nvPr/>
        </p:nvSpPr>
        <p:spPr bwMode="auto">
          <a:xfrm>
            <a:off x="5029200" y="1447800"/>
            <a:ext cx="2941831" cy="646331"/>
          </a:xfrm>
          <a:prstGeom prst="rect">
            <a:avLst/>
          </a:prstGeom>
          <a:noFill/>
          <a:ln w="9525">
            <a:noFill/>
            <a:miter lim="800000"/>
            <a:headEnd/>
            <a:tailEnd/>
          </a:ln>
        </p:spPr>
        <p:txBody>
          <a:bodyPr wrap="none">
            <a:spAutoFit/>
          </a:bodyPr>
          <a:lstStyle/>
          <a:p>
            <a:r>
              <a:rPr lang="en-US" b="1" u="sng" dirty="0">
                <a:solidFill>
                  <a:srgbClr val="7030A0"/>
                </a:solidFill>
              </a:rPr>
              <a:t>Bear </a:t>
            </a:r>
            <a:r>
              <a:rPr lang="en-US" b="1" u="sng" dirty="0" smtClean="0">
                <a:solidFill>
                  <a:srgbClr val="7030A0"/>
                </a:solidFill>
              </a:rPr>
              <a:t>Clan: Environment</a:t>
            </a:r>
            <a:r>
              <a:rPr lang="en-US" b="1" dirty="0" smtClean="0">
                <a:solidFill>
                  <a:srgbClr val="7030A0"/>
                </a:solidFill>
              </a:rPr>
              <a:t> </a:t>
            </a:r>
          </a:p>
          <a:p>
            <a:r>
              <a:rPr lang="en-US" dirty="0" smtClean="0"/>
              <a:t>Keepers </a:t>
            </a:r>
            <a:r>
              <a:rPr lang="en-US" dirty="0"/>
              <a:t>of the Medicine</a:t>
            </a:r>
          </a:p>
        </p:txBody>
      </p:sp>
      <p:sp>
        <p:nvSpPr>
          <p:cNvPr id="17415" name="Rectangle 1"/>
          <p:cNvSpPr>
            <a:spLocks noChangeArrowheads="1"/>
          </p:cNvSpPr>
          <p:nvPr/>
        </p:nvSpPr>
        <p:spPr bwMode="auto">
          <a:xfrm>
            <a:off x="3733800" y="4572000"/>
            <a:ext cx="1066800" cy="1016000"/>
          </a:xfrm>
          <a:prstGeom prst="rect">
            <a:avLst/>
          </a:prstGeom>
          <a:noFill/>
          <a:ln w="9525">
            <a:noFill/>
            <a:miter lim="800000"/>
            <a:headEnd/>
            <a:tailEnd/>
          </a:ln>
        </p:spPr>
        <p:txBody>
          <a:bodyPr>
            <a:spAutoFit/>
          </a:bodyPr>
          <a:lstStyle/>
          <a:p>
            <a:pPr algn="ctr"/>
            <a:r>
              <a:rPr lang="en-US" sz="1200" u="sng"/>
              <a:t>Attributes</a:t>
            </a:r>
          </a:p>
          <a:p>
            <a:r>
              <a:rPr lang="en-US" sz="1200"/>
              <a:t>*Gentle</a:t>
            </a:r>
          </a:p>
          <a:p>
            <a:r>
              <a:rPr lang="en-US" sz="1200"/>
              <a:t>*Strong</a:t>
            </a:r>
          </a:p>
          <a:p>
            <a:endParaRPr lang="en-US" sz="1200"/>
          </a:p>
          <a:p>
            <a:endParaRPr lang="en-US"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ackground purpl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3555" name="Picture 4" descr="Clan System"/>
          <p:cNvPicPr>
            <a:picLocks noChangeAspect="1" noChangeArrowheads="1"/>
          </p:cNvPicPr>
          <p:nvPr/>
        </p:nvPicPr>
        <p:blipFill>
          <a:blip r:embed="rId3" cstate="print"/>
          <a:srcRect/>
          <a:stretch>
            <a:fillRect/>
          </a:stretch>
        </p:blipFill>
        <p:spPr bwMode="auto">
          <a:xfrm>
            <a:off x="0" y="0"/>
            <a:ext cx="9537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10401300"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10401300"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843272"/>
          </a:xfrm>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90538" y="1166813"/>
            <a:ext cx="8162925"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552450" y="1828800"/>
            <a:ext cx="80391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519113" y="1128713"/>
            <a:ext cx="8105775"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neida+Logo+HiRez[1].jpeg"/>
          <p:cNvPicPr>
            <a:picLocks noGrp="1" noChangeAspect="1"/>
          </p:cNvPicPr>
          <p:nvPr>
            <p:ph idx="1"/>
          </p:nvPr>
        </p:nvPicPr>
        <p:blipFill>
          <a:blip r:embed="rId2" cstate="print"/>
          <a:stretch>
            <a:fillRect/>
          </a:stretch>
        </p:blipFill>
        <p:spPr>
          <a:xfrm>
            <a:off x="5787850" y="3124200"/>
            <a:ext cx="2975150" cy="2932176"/>
          </a:xfrm>
        </p:spPr>
      </p:pic>
      <p:sp>
        <p:nvSpPr>
          <p:cNvPr id="2" name="Title 1"/>
          <p:cNvSpPr>
            <a:spLocks noGrp="1"/>
          </p:cNvSpPr>
          <p:nvPr>
            <p:ph type="title"/>
          </p:nvPr>
        </p:nvSpPr>
        <p:spPr>
          <a:xfrm>
            <a:off x="304800" y="381000"/>
            <a:ext cx="8839200" cy="2286000"/>
          </a:xfrm>
        </p:spPr>
        <p:txBody>
          <a:bodyPr>
            <a:noAutofit/>
          </a:bodyPr>
          <a:lstStyle/>
          <a:p>
            <a:pPr algn="ctr"/>
            <a:r>
              <a:rPr lang="en-US" sz="4400" b="1" dirty="0" smtClean="0">
                <a:solidFill>
                  <a:schemeClr val="bg2">
                    <a:lumMod val="10000"/>
                  </a:schemeClr>
                </a:solidFill>
              </a:rPr>
              <a:t/>
            </a:r>
            <a:br>
              <a:rPr lang="en-US" sz="4400" b="1" dirty="0" smtClean="0">
                <a:solidFill>
                  <a:schemeClr val="bg2">
                    <a:lumMod val="10000"/>
                  </a:schemeClr>
                </a:solidFill>
              </a:rPr>
            </a:br>
            <a:r>
              <a:rPr lang="en-US" sz="4400" b="1" dirty="0" smtClean="0">
                <a:solidFill>
                  <a:schemeClr val="accent2">
                    <a:lumMod val="50000"/>
                  </a:schemeClr>
                </a:solidFill>
                <a:effectLst/>
              </a:rPr>
              <a:t>WISCONSIN DEPARMENT OF TRANSPORTATION </a:t>
            </a:r>
            <a:br>
              <a:rPr lang="en-US" sz="4400" b="1" dirty="0" smtClean="0">
                <a:solidFill>
                  <a:schemeClr val="accent2">
                    <a:lumMod val="50000"/>
                  </a:schemeClr>
                </a:solidFill>
                <a:effectLst/>
              </a:rPr>
            </a:br>
            <a:r>
              <a:rPr lang="en-US" sz="4400" b="1" dirty="0" smtClean="0">
                <a:solidFill>
                  <a:schemeClr val="accent2">
                    <a:lumMod val="50000"/>
                  </a:schemeClr>
                </a:solidFill>
                <a:effectLst/>
              </a:rPr>
              <a:t>and </a:t>
            </a:r>
            <a:br>
              <a:rPr lang="en-US" sz="4400" b="1" dirty="0" smtClean="0">
                <a:solidFill>
                  <a:schemeClr val="accent2">
                    <a:lumMod val="50000"/>
                  </a:schemeClr>
                </a:solidFill>
                <a:effectLst/>
              </a:rPr>
            </a:br>
            <a:r>
              <a:rPr lang="en-US" sz="4400" b="1" dirty="0" smtClean="0">
                <a:solidFill>
                  <a:schemeClr val="accent2">
                    <a:lumMod val="50000"/>
                  </a:schemeClr>
                </a:solidFill>
                <a:effectLst/>
              </a:rPr>
              <a:t>ONEIDA TRIBE OF INDIANS</a:t>
            </a:r>
            <a:endParaRPr lang="en-US" sz="4400" b="1" dirty="0">
              <a:solidFill>
                <a:schemeClr val="accent2">
                  <a:lumMod val="50000"/>
                </a:schemeClr>
              </a:solidFill>
              <a:effectLst/>
            </a:endParaRPr>
          </a:p>
        </p:txBody>
      </p:sp>
      <p:pic>
        <p:nvPicPr>
          <p:cNvPr id="5" name="Picture 4" descr="..\Graphics\Dotcolr.wmf"/>
          <p:cNvPicPr/>
          <p:nvPr/>
        </p:nvPicPr>
        <p:blipFill>
          <a:blip r:embed="rId3" cstate="print"/>
          <a:srcRect/>
          <a:stretch>
            <a:fillRect/>
          </a:stretch>
        </p:blipFill>
        <p:spPr bwMode="auto">
          <a:xfrm>
            <a:off x="762000" y="3124200"/>
            <a:ext cx="3048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6477000" cy="2667000"/>
          </a:xfrm>
        </p:spPr>
        <p:txBody>
          <a:bodyPr>
            <a:noAutofit/>
          </a:bodyPr>
          <a:lstStyle/>
          <a:p>
            <a:pPr algn="ctr"/>
            <a:r>
              <a:rPr lang="en-US" sz="6000" dirty="0" smtClean="0">
                <a:solidFill>
                  <a:srgbClr val="7030A0"/>
                </a:solidFill>
              </a:rPr>
              <a:t>INTRODUCING KATHY CURREN WISDOT</a:t>
            </a:r>
            <a:endParaRPr lang="en-US" sz="6000"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pPr>
              <a:buNone/>
            </a:pPr>
            <a:r>
              <a:rPr lang="en-US" dirty="0" smtClean="0"/>
              <a:t>   Oneida </a:t>
            </a:r>
            <a:r>
              <a:rPr lang="en-US" dirty="0" smtClean="0"/>
              <a:t>Tribe of Indians of Wisconsin (1997) </a:t>
            </a:r>
            <a:br>
              <a:rPr lang="en-US" dirty="0" smtClean="0"/>
            </a:br>
            <a:r>
              <a:rPr lang="en-US" dirty="0" smtClean="0"/>
              <a:t>Forest County Potawatomi Community (2005)</a:t>
            </a:r>
            <a:br>
              <a:rPr lang="en-US" dirty="0" smtClean="0"/>
            </a:br>
            <a:r>
              <a:rPr lang="en-US" dirty="0" smtClean="0"/>
              <a:t>Stockbridge-Munsee </a:t>
            </a:r>
            <a:r>
              <a:rPr lang="en-US" dirty="0" smtClean="0"/>
              <a:t>Community (2011)</a:t>
            </a:r>
            <a:br>
              <a:rPr lang="en-US" dirty="0" smtClean="0"/>
            </a:br>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pPr algn="ctr"/>
            <a:r>
              <a:rPr lang="en-US" dirty="0" smtClean="0"/>
              <a:t>SELF GOVERNANCE TRIBES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1887 The General Allotment Act of 1887 which was approved by the Oneida Tribe required the US government to parcel the tribal land into individual tracts called allotments. Approximately 1,530 allotments were assigned to tribal members now referred to as the Original </a:t>
            </a:r>
            <a:r>
              <a:rPr lang="en-US" dirty="0" err="1"/>
              <a:t>Allottee</a:t>
            </a:r>
            <a:r>
              <a:rPr lang="en-US" dirty="0"/>
              <a:t>. Many of the individual allotments were lost through taxation, liens, foreclosures, land speculators and questionable land transactions. </a:t>
            </a:r>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 xmlns:p14="http://schemas.microsoft.com/office/powerpoint/2010/main" val="4090401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533400" y="2514600"/>
            <a:ext cx="8153400" cy="1938992"/>
          </a:xfrm>
          <a:prstGeom prst="rect">
            <a:avLst/>
          </a:prstGeom>
        </p:spPr>
        <p:txBody>
          <a:bodyPr wrap="square">
            <a:spAutoFit/>
          </a:bodyPr>
          <a:lstStyle/>
          <a:p>
            <a:r>
              <a:rPr lang="en-US" sz="4000" dirty="0"/>
              <a:t>1838 Oneida Tribe establishes the Oneida Reservation, composed of 65,428 acres. </a:t>
            </a:r>
          </a:p>
        </p:txBody>
      </p:sp>
    </p:spTree>
    <p:extLst>
      <p:ext uri="{BB962C8B-B14F-4D97-AF65-F5344CB8AC3E}">
        <p14:creationId xmlns="" xmlns:p14="http://schemas.microsoft.com/office/powerpoint/2010/main" val="289304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762000" y="1524000"/>
            <a:ext cx="7467600" cy="5016758"/>
          </a:xfrm>
          <a:prstGeom prst="rect">
            <a:avLst/>
          </a:prstGeom>
        </p:spPr>
        <p:txBody>
          <a:bodyPr wrap="square">
            <a:spAutoFit/>
          </a:bodyPr>
          <a:lstStyle/>
          <a:p>
            <a:r>
              <a:rPr lang="en-US" sz="4000" dirty="0" smtClean="0"/>
              <a:t>1937 The Indian Reorganization Act was passed and the Oneida Tribe</a:t>
            </a:r>
            <a:r>
              <a:rPr lang="en-US" sz="4000" b="1" dirty="0" smtClean="0"/>
              <a:t> </a:t>
            </a:r>
            <a:r>
              <a:rPr lang="en-US" sz="4000" dirty="0" smtClean="0"/>
              <a:t>bought 1400 acres of land and established the Land Committee to work with the Business Committee.</a:t>
            </a:r>
          </a:p>
          <a:p>
            <a:r>
              <a:rPr lang="en-US" sz="4000" dirty="0" smtClean="0"/>
              <a:t> </a:t>
            </a:r>
            <a:endParaRPr lang="en-US" sz="4000" dirty="0"/>
          </a:p>
        </p:txBody>
      </p:sp>
    </p:spTree>
    <p:extLst>
      <p:ext uri="{BB962C8B-B14F-4D97-AF65-F5344CB8AC3E}">
        <p14:creationId xmlns="" xmlns:p14="http://schemas.microsoft.com/office/powerpoint/2010/main" val="1468994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pPr>
              <a:buNone/>
            </a:pPr>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dirty="0"/>
          </a:p>
        </p:txBody>
      </p:sp>
      <p:sp>
        <p:nvSpPr>
          <p:cNvPr id="5" name="Rectangle 4"/>
          <p:cNvSpPr/>
          <p:nvPr/>
        </p:nvSpPr>
        <p:spPr>
          <a:xfrm>
            <a:off x="533400" y="1447800"/>
            <a:ext cx="8001000" cy="3539430"/>
          </a:xfrm>
          <a:prstGeom prst="rect">
            <a:avLst/>
          </a:prstGeom>
        </p:spPr>
        <p:txBody>
          <a:bodyPr wrap="square">
            <a:spAutoFit/>
          </a:bodyPr>
          <a:lstStyle/>
          <a:p>
            <a:r>
              <a:rPr lang="en-US" sz="2800" dirty="0"/>
              <a:t>1977 The General Tribal Council approved the establishment of a Tribal Land Office in order to maintain all tribal lands records and to reacquire ownership of lands on the Oneida Reservation. This is the office which I was hired to handle all the Real Estate, Commercial Leases, Residential and Rental Leases for the Oneida Tribe in 1995. </a:t>
            </a:r>
          </a:p>
        </p:txBody>
      </p:sp>
    </p:spTree>
    <p:extLst>
      <p:ext uri="{BB962C8B-B14F-4D97-AF65-F5344CB8AC3E}">
        <p14:creationId xmlns="" xmlns:p14="http://schemas.microsoft.com/office/powerpoint/2010/main" val="3529483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5" name="Rectangle 4"/>
          <p:cNvSpPr/>
          <p:nvPr/>
        </p:nvSpPr>
        <p:spPr>
          <a:xfrm>
            <a:off x="457200" y="1997838"/>
            <a:ext cx="8534400" cy="3539430"/>
          </a:xfrm>
          <a:prstGeom prst="rect">
            <a:avLst/>
          </a:prstGeom>
        </p:spPr>
        <p:txBody>
          <a:bodyPr wrap="square">
            <a:spAutoFit/>
          </a:bodyPr>
          <a:lstStyle/>
          <a:p>
            <a:pPr fontAlgn="base" hangingPunct="0"/>
            <a:r>
              <a:rPr lang="en-US" sz="2800" dirty="0"/>
              <a:t>In 2004, there was a partnership developed with the WDOT/FHWA and all 11 tribes in the State of Wisconsin. At the time, Wisconsin Governor James Doyle issued an Executive Order 39 that recognized the sovereignty of Wisconsin’s 11 Tribal Nations and directs his Cabinet to enter into a government-to-government relationship with the Tribes.</a:t>
            </a:r>
          </a:p>
        </p:txBody>
      </p:sp>
    </p:spTree>
    <p:extLst>
      <p:ext uri="{BB962C8B-B14F-4D97-AF65-F5344CB8AC3E}">
        <p14:creationId xmlns="" xmlns:p14="http://schemas.microsoft.com/office/powerpoint/2010/main" val="1246608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901</TotalTime>
  <Words>904</Words>
  <Application>Microsoft Office PowerPoint</Application>
  <PresentationFormat>On-screen Show (4:3)</PresentationFormat>
  <Paragraphs>153</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2012 FHWA  ROW Excellence Award Tribal Partnership Award </vt:lpstr>
      <vt:lpstr>Slide 2</vt:lpstr>
      <vt:lpstr> WISCONSIN DEPARMENT OF TRANSPORTATION  and  ONEIDA TRIBE OF INDIANS</vt:lpstr>
      <vt:lpstr>SELF GOVERNANCE TRIBES</vt:lpstr>
      <vt:lpstr>Slide 5</vt:lpstr>
      <vt:lpstr>Slide 6</vt:lpstr>
      <vt:lpstr>Slide 7</vt:lpstr>
      <vt:lpstr>Slide 8</vt:lpstr>
      <vt:lpstr>Slide 9</vt:lpstr>
      <vt:lpstr>Slide 10</vt:lpstr>
      <vt:lpstr>Slide 11</vt:lpstr>
      <vt:lpstr>Slide 12</vt:lpstr>
      <vt:lpstr>Slide 13</vt:lpstr>
      <vt:lpstr>ROW Tribal Partnership Award</vt:lpstr>
      <vt:lpstr>ROW Tribal Partnership Award</vt:lpstr>
      <vt:lpstr>ROW Tribal Partnership Award</vt:lpstr>
      <vt:lpstr>What is a clan?</vt:lpstr>
      <vt:lpstr>Clan Mothers - 1925</vt:lpstr>
      <vt:lpstr>Chiefs – 1925 Onondagas help install Oneidas Chiefs</vt:lpstr>
      <vt:lpstr>Slide 20</vt:lpstr>
      <vt:lpstr>Oneida Clan Roles &amp; Responsibilities</vt:lpstr>
      <vt:lpstr>Oneida Clan Roles &amp; Responsibilities</vt:lpstr>
      <vt:lpstr>Oneida Clan Roles &amp; Responsibilities</vt:lpstr>
      <vt:lpstr>Slide 24</vt:lpstr>
      <vt:lpstr>Slide 25</vt:lpstr>
      <vt:lpstr>Slide 26</vt:lpstr>
      <vt:lpstr>Slide 27</vt:lpstr>
      <vt:lpstr>Slide 28</vt:lpstr>
      <vt:lpstr>Slide 29</vt:lpstr>
      <vt:lpstr>INTRODUCING KATHY CURREN WISDOT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dotkac</cp:lastModifiedBy>
  <cp:revision>104</cp:revision>
  <dcterms:created xsi:type="dcterms:W3CDTF">2010-04-16T15:06:41Z</dcterms:created>
  <dcterms:modified xsi:type="dcterms:W3CDTF">2013-09-03T19:07:23Z</dcterms:modified>
</cp:coreProperties>
</file>