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ink/ink2.xml" ContentType="application/inkml+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3.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33" r:id="rId5"/>
  </p:sldMasterIdLst>
  <p:notesMasterIdLst>
    <p:notesMasterId r:id="rId37"/>
  </p:notesMasterIdLst>
  <p:handoutMasterIdLst>
    <p:handoutMasterId r:id="rId38"/>
  </p:handoutMasterIdLst>
  <p:sldIdLst>
    <p:sldId id="262" r:id="rId6"/>
    <p:sldId id="265" r:id="rId7"/>
    <p:sldId id="291" r:id="rId8"/>
    <p:sldId id="263" r:id="rId9"/>
    <p:sldId id="273" r:id="rId10"/>
    <p:sldId id="274" r:id="rId11"/>
    <p:sldId id="282" r:id="rId12"/>
    <p:sldId id="296" r:id="rId13"/>
    <p:sldId id="275" r:id="rId14"/>
    <p:sldId id="283" r:id="rId15"/>
    <p:sldId id="271" r:id="rId16"/>
    <p:sldId id="276" r:id="rId17"/>
    <p:sldId id="295" r:id="rId18"/>
    <p:sldId id="277" r:id="rId19"/>
    <p:sldId id="292" r:id="rId20"/>
    <p:sldId id="272" r:id="rId21"/>
    <p:sldId id="288" r:id="rId22"/>
    <p:sldId id="289" r:id="rId23"/>
    <p:sldId id="284" r:id="rId24"/>
    <p:sldId id="299" r:id="rId25"/>
    <p:sldId id="298" r:id="rId26"/>
    <p:sldId id="297" r:id="rId27"/>
    <p:sldId id="293" r:id="rId28"/>
    <p:sldId id="269" r:id="rId29"/>
    <p:sldId id="266" r:id="rId30"/>
    <p:sldId id="281" r:id="rId31"/>
    <p:sldId id="268" r:id="rId32"/>
    <p:sldId id="285" r:id="rId33"/>
    <p:sldId id="286" r:id="rId34"/>
    <p:sldId id="300" r:id="rId35"/>
    <p:sldId id="294" r:id="rId3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846"/>
    <a:srgbClr val="D8B832"/>
    <a:srgbClr val="FFBE05"/>
    <a:srgbClr val="F2CD00"/>
    <a:srgbClr val="00416A"/>
    <a:srgbClr val="A0284C"/>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51092" autoAdjust="0"/>
  </p:normalViewPr>
  <p:slideViewPr>
    <p:cSldViewPr snapToGrid="0">
      <p:cViewPr varScale="1">
        <p:scale>
          <a:sx n="44" d="100"/>
          <a:sy n="44" d="100"/>
        </p:scale>
        <p:origin x="260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8DE95-EF1F-4A11-B04C-9C6CD8ADB451}"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9A830B52-E45A-4889-8881-B12E122F4A24}">
      <dgm:prSet phldrT="[Text]"/>
      <dgm:spPr/>
      <dgm:t>
        <a:bodyPr/>
        <a:lstStyle/>
        <a:p>
          <a:r>
            <a:rPr lang="en-US" dirty="0"/>
            <a:t>Jamie Cynor</a:t>
          </a:r>
        </a:p>
      </dgm:t>
    </dgm:pt>
    <dgm:pt modelId="{1E704031-7AEC-4CAF-A551-02F2602E7DFB}" type="parTrans" cxnId="{7BC774CC-B05D-4017-9444-A1AC06185E48}">
      <dgm:prSet/>
      <dgm:spPr/>
      <dgm:t>
        <a:bodyPr/>
        <a:lstStyle/>
        <a:p>
          <a:endParaRPr lang="en-US"/>
        </a:p>
      </dgm:t>
    </dgm:pt>
    <dgm:pt modelId="{C22BB24B-8AF3-4047-A122-99092636E4D2}" type="sibTrans" cxnId="{7BC774CC-B05D-4017-9444-A1AC06185E48}">
      <dgm:prSet/>
      <dgm:spPr/>
      <dgm:t>
        <a:bodyPr/>
        <a:lstStyle/>
        <a:p>
          <a:endParaRPr lang="en-US"/>
        </a:p>
      </dgm:t>
    </dgm:pt>
    <dgm:pt modelId="{3D9012D1-B6E5-4920-B8C2-3158325AEC86}">
      <dgm:prSet phldrT="[Text]"/>
      <dgm:spPr/>
      <dgm:t>
        <a:bodyPr/>
        <a:lstStyle/>
        <a:p>
          <a:r>
            <a:rPr lang="en-US" dirty="0"/>
            <a:t>Base Aggregate</a:t>
          </a:r>
        </a:p>
      </dgm:t>
    </dgm:pt>
    <dgm:pt modelId="{428C872B-9ABA-4AC5-AF8F-48466958359E}" type="parTrans" cxnId="{8BFEB1BA-AB88-4092-A2F2-8EE61ABA713E}">
      <dgm:prSet/>
      <dgm:spPr/>
      <dgm:t>
        <a:bodyPr/>
        <a:lstStyle/>
        <a:p>
          <a:endParaRPr lang="en-US"/>
        </a:p>
      </dgm:t>
    </dgm:pt>
    <dgm:pt modelId="{969B8D06-D1B8-4864-866E-3E629BC12FEE}" type="sibTrans" cxnId="{8BFEB1BA-AB88-4092-A2F2-8EE61ABA713E}">
      <dgm:prSet/>
      <dgm:spPr/>
      <dgm:t>
        <a:bodyPr/>
        <a:lstStyle/>
        <a:p>
          <a:endParaRPr lang="en-US"/>
        </a:p>
      </dgm:t>
    </dgm:pt>
    <dgm:pt modelId="{B2B929DA-C423-40C2-A2D3-A69622ABF432}">
      <dgm:prSet phldrT="[Text]"/>
      <dgm:spPr/>
      <dgm:t>
        <a:bodyPr/>
        <a:lstStyle/>
        <a:p>
          <a:r>
            <a:rPr lang="en-US" dirty="0"/>
            <a:t>Concrete</a:t>
          </a:r>
        </a:p>
      </dgm:t>
    </dgm:pt>
    <dgm:pt modelId="{0729B649-9B10-4F2F-A859-7B1386A4ADEE}" type="parTrans" cxnId="{12C3B711-ABEB-4C03-AB0B-7716468921F2}">
      <dgm:prSet/>
      <dgm:spPr/>
      <dgm:t>
        <a:bodyPr/>
        <a:lstStyle/>
        <a:p>
          <a:endParaRPr lang="en-US"/>
        </a:p>
      </dgm:t>
    </dgm:pt>
    <dgm:pt modelId="{D477FCAE-6727-4449-A702-787FF7AD3614}" type="sibTrans" cxnId="{12C3B711-ABEB-4C03-AB0B-7716468921F2}">
      <dgm:prSet/>
      <dgm:spPr/>
      <dgm:t>
        <a:bodyPr/>
        <a:lstStyle/>
        <a:p>
          <a:endParaRPr lang="en-US"/>
        </a:p>
      </dgm:t>
    </dgm:pt>
    <dgm:pt modelId="{59335B19-88E1-400F-B977-B5244DED730E}">
      <dgm:prSet phldrT="[Text]"/>
      <dgm:spPr/>
      <dgm:t>
        <a:bodyPr/>
        <a:lstStyle/>
        <a:p>
          <a:r>
            <a:rPr lang="en-US" dirty="0"/>
            <a:t>Brian Jandrin</a:t>
          </a:r>
        </a:p>
      </dgm:t>
    </dgm:pt>
    <dgm:pt modelId="{CD127E9E-2D9E-400D-8723-2427256BD110}" type="parTrans" cxnId="{EB03FB9C-5FF6-41A4-9CBF-359372A91891}">
      <dgm:prSet/>
      <dgm:spPr/>
      <dgm:t>
        <a:bodyPr/>
        <a:lstStyle/>
        <a:p>
          <a:endParaRPr lang="en-US"/>
        </a:p>
      </dgm:t>
    </dgm:pt>
    <dgm:pt modelId="{2F5A1C63-CAC6-4AD6-8636-15369B6411C7}" type="sibTrans" cxnId="{EB03FB9C-5FF6-41A4-9CBF-359372A91891}">
      <dgm:prSet/>
      <dgm:spPr/>
      <dgm:t>
        <a:bodyPr/>
        <a:lstStyle/>
        <a:p>
          <a:endParaRPr lang="en-US"/>
        </a:p>
      </dgm:t>
    </dgm:pt>
    <dgm:pt modelId="{092CC87B-4637-4BD0-A420-1DF8F82557AF}">
      <dgm:prSet phldrT="[Text]"/>
      <dgm:spPr/>
      <dgm:t>
        <a:bodyPr/>
        <a:lstStyle/>
        <a:p>
          <a:r>
            <a:rPr lang="en-US" dirty="0"/>
            <a:t>Hot Mix Asphalt</a:t>
          </a:r>
        </a:p>
      </dgm:t>
    </dgm:pt>
    <dgm:pt modelId="{D75821E7-52F9-4BEE-8B90-081D76EF6E31}" type="parTrans" cxnId="{02F7D761-9C5D-4CAA-9448-ADB1143921B6}">
      <dgm:prSet/>
      <dgm:spPr/>
      <dgm:t>
        <a:bodyPr/>
        <a:lstStyle/>
        <a:p>
          <a:endParaRPr lang="en-US"/>
        </a:p>
      </dgm:t>
    </dgm:pt>
    <dgm:pt modelId="{EB961BF9-3167-4D52-AB17-5D528662CCA4}" type="sibTrans" cxnId="{02F7D761-9C5D-4CAA-9448-ADB1143921B6}">
      <dgm:prSet/>
      <dgm:spPr/>
      <dgm:t>
        <a:bodyPr/>
        <a:lstStyle/>
        <a:p>
          <a:endParaRPr lang="en-US"/>
        </a:p>
      </dgm:t>
    </dgm:pt>
    <dgm:pt modelId="{B7484858-2885-42C7-857D-64106E27A930}">
      <dgm:prSet phldrT="[Text]"/>
      <dgm:spPr/>
      <dgm:t>
        <a:bodyPr/>
        <a:lstStyle/>
        <a:p>
          <a:r>
            <a:rPr lang="en-US" dirty="0"/>
            <a:t>Nuclear Density</a:t>
          </a:r>
        </a:p>
      </dgm:t>
    </dgm:pt>
    <dgm:pt modelId="{284D1D98-09C2-4FF0-81B1-F941B4854786}" type="parTrans" cxnId="{E7F32BBE-3606-4BC1-9225-BEDBEAF2987E}">
      <dgm:prSet/>
      <dgm:spPr/>
      <dgm:t>
        <a:bodyPr/>
        <a:lstStyle/>
        <a:p>
          <a:endParaRPr lang="en-US"/>
        </a:p>
      </dgm:t>
    </dgm:pt>
    <dgm:pt modelId="{B6942501-F20B-4F6D-9A80-CF9335F78CA4}" type="sibTrans" cxnId="{E7F32BBE-3606-4BC1-9225-BEDBEAF2987E}">
      <dgm:prSet/>
      <dgm:spPr/>
      <dgm:t>
        <a:bodyPr/>
        <a:lstStyle/>
        <a:p>
          <a:endParaRPr lang="en-US"/>
        </a:p>
      </dgm:t>
    </dgm:pt>
    <dgm:pt modelId="{A7ECF734-F43A-4F87-8881-A813649C3650}">
      <dgm:prSet phldrT="[Text]"/>
      <dgm:spPr/>
      <dgm:t>
        <a:bodyPr/>
        <a:lstStyle/>
        <a:p>
          <a:r>
            <a:rPr lang="en-US" dirty="0"/>
            <a:t>Kim Heise</a:t>
          </a:r>
        </a:p>
      </dgm:t>
    </dgm:pt>
    <dgm:pt modelId="{3E4E39A1-8CE0-4F4D-8303-1FBF8A384F48}" type="parTrans" cxnId="{96B4C711-CA5F-414E-BE1B-82EE2ED3195B}">
      <dgm:prSet/>
      <dgm:spPr/>
      <dgm:t>
        <a:bodyPr/>
        <a:lstStyle/>
        <a:p>
          <a:endParaRPr lang="en-US"/>
        </a:p>
      </dgm:t>
    </dgm:pt>
    <dgm:pt modelId="{A09C68D0-23F1-4D28-95F1-BE0603A7E11B}" type="sibTrans" cxnId="{96B4C711-CA5F-414E-BE1B-82EE2ED3195B}">
      <dgm:prSet/>
      <dgm:spPr/>
      <dgm:t>
        <a:bodyPr/>
        <a:lstStyle/>
        <a:p>
          <a:endParaRPr lang="en-US"/>
        </a:p>
      </dgm:t>
    </dgm:pt>
    <dgm:pt modelId="{2DE567C9-A4B3-4880-ADBF-B25325EC94F7}">
      <dgm:prSet phldrT="[Text]"/>
      <dgm:spPr/>
      <dgm:t>
        <a:bodyPr/>
        <a:lstStyle/>
        <a:p>
          <a:r>
            <a:rPr lang="en-US" dirty="0"/>
            <a:t>IRI Ride</a:t>
          </a:r>
        </a:p>
      </dgm:t>
    </dgm:pt>
    <dgm:pt modelId="{4C0AF714-E35F-4564-842F-0324EAC2ABB0}" type="parTrans" cxnId="{7FD01F9B-835D-483F-912B-E4C847C8B7E7}">
      <dgm:prSet/>
      <dgm:spPr/>
      <dgm:t>
        <a:bodyPr/>
        <a:lstStyle/>
        <a:p>
          <a:endParaRPr lang="en-US"/>
        </a:p>
      </dgm:t>
    </dgm:pt>
    <dgm:pt modelId="{F167F88C-E3A5-433B-BF2E-43DAE109277F}" type="sibTrans" cxnId="{7FD01F9B-835D-483F-912B-E4C847C8B7E7}">
      <dgm:prSet/>
      <dgm:spPr/>
      <dgm:t>
        <a:bodyPr/>
        <a:lstStyle/>
        <a:p>
          <a:endParaRPr lang="en-US"/>
        </a:p>
      </dgm:t>
    </dgm:pt>
    <dgm:pt modelId="{D1445355-6B79-4A80-B150-ECBB9B2C1BF7}">
      <dgm:prSet phldrT="[Text]"/>
      <dgm:spPr/>
      <dgm:t>
        <a:bodyPr/>
        <a:lstStyle/>
        <a:p>
          <a:r>
            <a:rPr lang="en-US" dirty="0"/>
            <a:t>MIT Scan</a:t>
          </a:r>
        </a:p>
      </dgm:t>
    </dgm:pt>
    <dgm:pt modelId="{B29F3CEB-8A72-44BD-A494-95844579DD90}" type="parTrans" cxnId="{6C344ADC-3E03-4BE3-A106-55002F983DA5}">
      <dgm:prSet/>
      <dgm:spPr/>
      <dgm:t>
        <a:bodyPr/>
        <a:lstStyle/>
        <a:p>
          <a:endParaRPr lang="en-US"/>
        </a:p>
      </dgm:t>
    </dgm:pt>
    <dgm:pt modelId="{F94CF248-3398-45E8-A153-63FDCB4375EC}" type="sibTrans" cxnId="{6C344ADC-3E03-4BE3-A106-55002F983DA5}">
      <dgm:prSet/>
      <dgm:spPr/>
      <dgm:t>
        <a:bodyPr/>
        <a:lstStyle/>
        <a:p>
          <a:endParaRPr lang="en-US"/>
        </a:p>
      </dgm:t>
    </dgm:pt>
    <dgm:pt modelId="{D7E14320-835F-4762-BC2F-CDC5366A88DF}">
      <dgm:prSet phldrT="[Text]"/>
      <dgm:spPr/>
      <dgm:t>
        <a:bodyPr/>
        <a:lstStyle/>
        <a:p>
          <a:r>
            <a:rPr lang="en-US" dirty="0"/>
            <a:t>Jason Tucker</a:t>
          </a:r>
        </a:p>
      </dgm:t>
    </dgm:pt>
    <dgm:pt modelId="{B87354C3-542D-4575-9C9C-8C33354F1057}" type="parTrans" cxnId="{25D97242-956C-4FD6-B35B-7A3399BC0BA3}">
      <dgm:prSet/>
      <dgm:spPr/>
      <dgm:t>
        <a:bodyPr/>
        <a:lstStyle/>
        <a:p>
          <a:endParaRPr lang="en-US"/>
        </a:p>
      </dgm:t>
    </dgm:pt>
    <dgm:pt modelId="{19BCC2C6-52C1-47DA-97B5-84E308979BB6}" type="sibTrans" cxnId="{25D97242-956C-4FD6-B35B-7A3399BC0BA3}">
      <dgm:prSet/>
      <dgm:spPr/>
      <dgm:t>
        <a:bodyPr/>
        <a:lstStyle/>
        <a:p>
          <a:endParaRPr lang="en-US"/>
        </a:p>
      </dgm:t>
    </dgm:pt>
    <dgm:pt modelId="{8E1E4B09-0F6F-4468-8B75-FF3CE3F3A865}">
      <dgm:prSet phldrT="[Text]"/>
      <dgm:spPr/>
      <dgm:t>
        <a:bodyPr/>
        <a:lstStyle/>
        <a:p>
          <a:r>
            <a:rPr lang="en-US" dirty="0"/>
            <a:t>Lab Testing</a:t>
          </a:r>
        </a:p>
      </dgm:t>
    </dgm:pt>
    <dgm:pt modelId="{037990B2-30D9-4FE5-B2B2-DAC48B25BD94}" type="parTrans" cxnId="{548EA4A0-1E28-42C6-B416-4ADE1BA086FF}">
      <dgm:prSet/>
      <dgm:spPr/>
      <dgm:t>
        <a:bodyPr/>
        <a:lstStyle/>
        <a:p>
          <a:endParaRPr lang="en-US"/>
        </a:p>
      </dgm:t>
    </dgm:pt>
    <dgm:pt modelId="{11696912-44AA-4E53-A0A9-7128BD57C18A}" type="sibTrans" cxnId="{548EA4A0-1E28-42C6-B416-4ADE1BA086FF}">
      <dgm:prSet/>
      <dgm:spPr/>
      <dgm:t>
        <a:bodyPr/>
        <a:lstStyle/>
        <a:p>
          <a:endParaRPr lang="en-US"/>
        </a:p>
      </dgm:t>
    </dgm:pt>
    <dgm:pt modelId="{BD5AA4B3-7053-4CD3-BB36-EBC4A2E82D4C}">
      <dgm:prSet phldrT="[Text]"/>
      <dgm:spPr/>
      <dgm:t>
        <a:bodyPr/>
        <a:lstStyle/>
        <a:p>
          <a:r>
            <a:rPr lang="en-US" dirty="0"/>
            <a:t>Beam Guard</a:t>
          </a:r>
        </a:p>
      </dgm:t>
    </dgm:pt>
    <dgm:pt modelId="{651E21D5-AB7D-4C3D-A0AF-3803B49BC6F7}" type="parTrans" cxnId="{887C8F97-FB73-482C-AE71-911CE51A30CD}">
      <dgm:prSet/>
      <dgm:spPr/>
      <dgm:t>
        <a:bodyPr/>
        <a:lstStyle/>
        <a:p>
          <a:endParaRPr lang="en-US"/>
        </a:p>
      </dgm:t>
    </dgm:pt>
    <dgm:pt modelId="{A6ABFB19-8C1B-4B9A-A6C4-E97325AD6617}" type="sibTrans" cxnId="{887C8F97-FB73-482C-AE71-911CE51A30CD}">
      <dgm:prSet/>
      <dgm:spPr/>
      <dgm:t>
        <a:bodyPr/>
        <a:lstStyle/>
        <a:p>
          <a:endParaRPr lang="en-US"/>
        </a:p>
      </dgm:t>
    </dgm:pt>
    <dgm:pt modelId="{C686FFF0-0AF6-47C3-B965-96940515EBF2}">
      <dgm:prSet phldrT="[Text]"/>
      <dgm:spPr/>
      <dgm:t>
        <a:bodyPr/>
        <a:lstStyle/>
        <a:p>
          <a:r>
            <a:rPr lang="en-US" dirty="0"/>
            <a:t>Equipment / Supplies</a:t>
          </a:r>
        </a:p>
      </dgm:t>
    </dgm:pt>
    <dgm:pt modelId="{AF917F8E-5A18-4D7E-BF0C-9EEAB52C15BD}" type="parTrans" cxnId="{8E039AB0-6AF3-4782-A17D-10055197E236}">
      <dgm:prSet/>
      <dgm:spPr/>
      <dgm:t>
        <a:bodyPr/>
        <a:lstStyle/>
        <a:p>
          <a:endParaRPr lang="en-US"/>
        </a:p>
      </dgm:t>
    </dgm:pt>
    <dgm:pt modelId="{04577CCA-8458-4163-941B-21C18099824B}" type="sibTrans" cxnId="{8E039AB0-6AF3-4782-A17D-10055197E236}">
      <dgm:prSet/>
      <dgm:spPr/>
      <dgm:t>
        <a:bodyPr/>
        <a:lstStyle/>
        <a:p>
          <a:endParaRPr lang="en-US"/>
        </a:p>
      </dgm:t>
    </dgm:pt>
    <dgm:pt modelId="{5AFC195E-CA59-4075-91AF-E65841C7DE1E}" type="pres">
      <dgm:prSet presAssocID="{AF28DE95-EF1F-4A11-B04C-9C6CD8ADB451}" presName="Name0" presStyleCnt="0">
        <dgm:presLayoutVars>
          <dgm:dir/>
          <dgm:animLvl val="lvl"/>
          <dgm:resizeHandles val="exact"/>
        </dgm:presLayoutVars>
      </dgm:prSet>
      <dgm:spPr/>
    </dgm:pt>
    <dgm:pt modelId="{F5F9BD44-AC7F-49ED-A83F-775C126E4FEC}" type="pres">
      <dgm:prSet presAssocID="{9A830B52-E45A-4889-8881-B12E122F4A24}" presName="composite" presStyleCnt="0"/>
      <dgm:spPr/>
    </dgm:pt>
    <dgm:pt modelId="{2C199177-A6E0-4F6B-A681-DA19DE6D5F9C}" type="pres">
      <dgm:prSet presAssocID="{9A830B52-E45A-4889-8881-B12E122F4A24}" presName="parTx" presStyleLbl="alignNode1" presStyleIdx="0" presStyleCnt="4">
        <dgm:presLayoutVars>
          <dgm:chMax val="0"/>
          <dgm:chPref val="0"/>
          <dgm:bulletEnabled val="1"/>
        </dgm:presLayoutVars>
      </dgm:prSet>
      <dgm:spPr/>
    </dgm:pt>
    <dgm:pt modelId="{065E0F8B-1111-40A8-9EA1-B17FB0B89B74}" type="pres">
      <dgm:prSet presAssocID="{9A830B52-E45A-4889-8881-B12E122F4A24}" presName="desTx" presStyleLbl="alignAccFollowNode1" presStyleIdx="0" presStyleCnt="4">
        <dgm:presLayoutVars>
          <dgm:bulletEnabled val="1"/>
        </dgm:presLayoutVars>
      </dgm:prSet>
      <dgm:spPr/>
    </dgm:pt>
    <dgm:pt modelId="{A1FFD6CF-356B-4AF0-A4D5-3E0B9E9FF37D}" type="pres">
      <dgm:prSet presAssocID="{C22BB24B-8AF3-4047-A122-99092636E4D2}" presName="space" presStyleCnt="0"/>
      <dgm:spPr/>
    </dgm:pt>
    <dgm:pt modelId="{E9DB60F1-12A3-4097-BA8C-92B0197E637A}" type="pres">
      <dgm:prSet presAssocID="{59335B19-88E1-400F-B977-B5244DED730E}" presName="composite" presStyleCnt="0"/>
      <dgm:spPr/>
    </dgm:pt>
    <dgm:pt modelId="{85E89185-572F-46D4-B7FB-EDE9692AF7DD}" type="pres">
      <dgm:prSet presAssocID="{59335B19-88E1-400F-B977-B5244DED730E}" presName="parTx" presStyleLbl="alignNode1" presStyleIdx="1" presStyleCnt="4" custLinFactNeighborY="0">
        <dgm:presLayoutVars>
          <dgm:chMax val="0"/>
          <dgm:chPref val="0"/>
          <dgm:bulletEnabled val="1"/>
        </dgm:presLayoutVars>
      </dgm:prSet>
      <dgm:spPr/>
    </dgm:pt>
    <dgm:pt modelId="{9EC2ABBC-92C8-4126-B55F-5E0FDA3E60C5}" type="pres">
      <dgm:prSet presAssocID="{59335B19-88E1-400F-B977-B5244DED730E}" presName="desTx" presStyleLbl="alignAccFollowNode1" presStyleIdx="1" presStyleCnt="4">
        <dgm:presLayoutVars>
          <dgm:bulletEnabled val="1"/>
        </dgm:presLayoutVars>
      </dgm:prSet>
      <dgm:spPr/>
    </dgm:pt>
    <dgm:pt modelId="{5A0954F8-1974-47DF-A20D-353E4C5F7A5C}" type="pres">
      <dgm:prSet presAssocID="{2F5A1C63-CAC6-4AD6-8636-15369B6411C7}" presName="space" presStyleCnt="0"/>
      <dgm:spPr/>
    </dgm:pt>
    <dgm:pt modelId="{D9FC77F7-E339-4AD1-9DC5-2C4E399687CF}" type="pres">
      <dgm:prSet presAssocID="{A7ECF734-F43A-4F87-8881-A813649C3650}" presName="composite" presStyleCnt="0"/>
      <dgm:spPr/>
    </dgm:pt>
    <dgm:pt modelId="{62205157-9538-430C-8C24-45C034B01E61}" type="pres">
      <dgm:prSet presAssocID="{A7ECF734-F43A-4F87-8881-A813649C3650}" presName="parTx" presStyleLbl="alignNode1" presStyleIdx="2" presStyleCnt="4">
        <dgm:presLayoutVars>
          <dgm:chMax val="0"/>
          <dgm:chPref val="0"/>
          <dgm:bulletEnabled val="1"/>
        </dgm:presLayoutVars>
      </dgm:prSet>
      <dgm:spPr/>
    </dgm:pt>
    <dgm:pt modelId="{F986135A-2C8D-450F-A565-60A27AA256EC}" type="pres">
      <dgm:prSet presAssocID="{A7ECF734-F43A-4F87-8881-A813649C3650}" presName="desTx" presStyleLbl="alignAccFollowNode1" presStyleIdx="2" presStyleCnt="4">
        <dgm:presLayoutVars>
          <dgm:bulletEnabled val="1"/>
        </dgm:presLayoutVars>
      </dgm:prSet>
      <dgm:spPr/>
    </dgm:pt>
    <dgm:pt modelId="{C55FE1F5-C281-465F-BEF5-D843427BDD83}" type="pres">
      <dgm:prSet presAssocID="{A09C68D0-23F1-4D28-95F1-BE0603A7E11B}" presName="space" presStyleCnt="0"/>
      <dgm:spPr/>
    </dgm:pt>
    <dgm:pt modelId="{09933F56-9F17-4038-8895-9AA84BD2589C}" type="pres">
      <dgm:prSet presAssocID="{D7E14320-835F-4762-BC2F-CDC5366A88DF}" presName="composite" presStyleCnt="0"/>
      <dgm:spPr/>
    </dgm:pt>
    <dgm:pt modelId="{44F2D33F-D878-4C36-8FE7-415643FEF3E4}" type="pres">
      <dgm:prSet presAssocID="{D7E14320-835F-4762-BC2F-CDC5366A88DF}" presName="parTx" presStyleLbl="alignNode1" presStyleIdx="3" presStyleCnt="4">
        <dgm:presLayoutVars>
          <dgm:chMax val="0"/>
          <dgm:chPref val="0"/>
          <dgm:bulletEnabled val="1"/>
        </dgm:presLayoutVars>
      </dgm:prSet>
      <dgm:spPr/>
    </dgm:pt>
    <dgm:pt modelId="{1D0F3FBA-DA6E-433D-B770-C59573DC1855}" type="pres">
      <dgm:prSet presAssocID="{D7E14320-835F-4762-BC2F-CDC5366A88DF}" presName="desTx" presStyleLbl="alignAccFollowNode1" presStyleIdx="3" presStyleCnt="4">
        <dgm:presLayoutVars>
          <dgm:bulletEnabled val="1"/>
        </dgm:presLayoutVars>
      </dgm:prSet>
      <dgm:spPr/>
    </dgm:pt>
  </dgm:ptLst>
  <dgm:cxnLst>
    <dgm:cxn modelId="{12C3B711-ABEB-4C03-AB0B-7716468921F2}" srcId="{9A830B52-E45A-4889-8881-B12E122F4A24}" destId="{B2B929DA-C423-40C2-A2D3-A69622ABF432}" srcOrd="1" destOrd="0" parTransId="{0729B649-9B10-4F2F-A859-7B1386A4ADEE}" sibTransId="{D477FCAE-6727-4449-A702-787FF7AD3614}"/>
    <dgm:cxn modelId="{96B4C711-CA5F-414E-BE1B-82EE2ED3195B}" srcId="{AF28DE95-EF1F-4A11-B04C-9C6CD8ADB451}" destId="{A7ECF734-F43A-4F87-8881-A813649C3650}" srcOrd="2" destOrd="0" parTransId="{3E4E39A1-8CE0-4F4D-8303-1FBF8A384F48}" sibTransId="{A09C68D0-23F1-4D28-95F1-BE0603A7E11B}"/>
    <dgm:cxn modelId="{C3E43532-C41E-42BA-AC15-821A217BE77C}" type="presOf" srcId="{092CC87B-4637-4BD0-A420-1DF8F82557AF}" destId="{9EC2ABBC-92C8-4126-B55F-5E0FDA3E60C5}" srcOrd="0" destOrd="0" presId="urn:microsoft.com/office/officeart/2005/8/layout/hList1"/>
    <dgm:cxn modelId="{02F7D761-9C5D-4CAA-9448-ADB1143921B6}" srcId="{59335B19-88E1-400F-B977-B5244DED730E}" destId="{092CC87B-4637-4BD0-A420-1DF8F82557AF}" srcOrd="0" destOrd="0" parTransId="{D75821E7-52F9-4BEE-8B90-081D76EF6E31}" sibTransId="{EB961BF9-3167-4D52-AB17-5D528662CCA4}"/>
    <dgm:cxn modelId="{25D97242-956C-4FD6-B35B-7A3399BC0BA3}" srcId="{AF28DE95-EF1F-4A11-B04C-9C6CD8ADB451}" destId="{D7E14320-835F-4762-BC2F-CDC5366A88DF}" srcOrd="3" destOrd="0" parTransId="{B87354C3-542D-4575-9C9C-8C33354F1057}" sibTransId="{19BCC2C6-52C1-47DA-97B5-84E308979BB6}"/>
    <dgm:cxn modelId="{D407D764-368B-4509-9F73-1D622C2B295D}" type="presOf" srcId="{BD5AA4B3-7053-4CD3-BB36-EBC4A2E82D4C}" destId="{1D0F3FBA-DA6E-433D-B770-C59573DC1855}" srcOrd="0" destOrd="1" presId="urn:microsoft.com/office/officeart/2005/8/layout/hList1"/>
    <dgm:cxn modelId="{2E461A65-810C-4590-A01D-2ECE409E75D3}" type="presOf" srcId="{2DE567C9-A4B3-4880-ADBF-B25325EC94F7}" destId="{F986135A-2C8D-450F-A565-60A27AA256EC}" srcOrd="0" destOrd="0" presId="urn:microsoft.com/office/officeart/2005/8/layout/hList1"/>
    <dgm:cxn modelId="{904E386B-DFEC-4719-B4C4-CCAE62229E9A}" type="presOf" srcId="{3D9012D1-B6E5-4920-B8C2-3158325AEC86}" destId="{065E0F8B-1111-40A8-9EA1-B17FB0B89B74}" srcOrd="0" destOrd="0" presId="urn:microsoft.com/office/officeart/2005/8/layout/hList1"/>
    <dgm:cxn modelId="{AE754852-39F2-49F8-BAA4-DD91F297FB75}" type="presOf" srcId="{B2B929DA-C423-40C2-A2D3-A69622ABF432}" destId="{065E0F8B-1111-40A8-9EA1-B17FB0B89B74}" srcOrd="0" destOrd="1" presId="urn:microsoft.com/office/officeart/2005/8/layout/hList1"/>
    <dgm:cxn modelId="{887C8F97-FB73-482C-AE71-911CE51A30CD}" srcId="{D7E14320-835F-4762-BC2F-CDC5366A88DF}" destId="{BD5AA4B3-7053-4CD3-BB36-EBC4A2E82D4C}" srcOrd="1" destOrd="0" parTransId="{651E21D5-AB7D-4C3D-A0AF-3803B49BC6F7}" sibTransId="{A6ABFB19-8C1B-4B9A-A6C4-E97325AD6617}"/>
    <dgm:cxn modelId="{7FD01F9B-835D-483F-912B-E4C847C8B7E7}" srcId="{A7ECF734-F43A-4F87-8881-A813649C3650}" destId="{2DE567C9-A4B3-4880-ADBF-B25325EC94F7}" srcOrd="0" destOrd="0" parTransId="{4C0AF714-E35F-4564-842F-0324EAC2ABB0}" sibTransId="{F167F88C-E3A5-433B-BF2E-43DAE109277F}"/>
    <dgm:cxn modelId="{1F587C9C-E026-46BC-9DD6-0413365F231A}" type="presOf" srcId="{AF28DE95-EF1F-4A11-B04C-9C6CD8ADB451}" destId="{5AFC195E-CA59-4075-91AF-E65841C7DE1E}" srcOrd="0" destOrd="0" presId="urn:microsoft.com/office/officeart/2005/8/layout/hList1"/>
    <dgm:cxn modelId="{EB03FB9C-5FF6-41A4-9CBF-359372A91891}" srcId="{AF28DE95-EF1F-4A11-B04C-9C6CD8ADB451}" destId="{59335B19-88E1-400F-B977-B5244DED730E}" srcOrd="1" destOrd="0" parTransId="{CD127E9E-2D9E-400D-8723-2427256BD110}" sibTransId="{2F5A1C63-CAC6-4AD6-8636-15369B6411C7}"/>
    <dgm:cxn modelId="{548EA4A0-1E28-42C6-B416-4ADE1BA086FF}" srcId="{D7E14320-835F-4762-BC2F-CDC5366A88DF}" destId="{8E1E4B09-0F6F-4468-8B75-FF3CE3F3A865}" srcOrd="0" destOrd="0" parTransId="{037990B2-30D9-4FE5-B2B2-DAC48B25BD94}" sibTransId="{11696912-44AA-4E53-A0A9-7128BD57C18A}"/>
    <dgm:cxn modelId="{ADE685A4-1FA1-426D-B61A-30307E8E2546}" type="presOf" srcId="{A7ECF734-F43A-4F87-8881-A813649C3650}" destId="{62205157-9538-430C-8C24-45C034B01E61}" srcOrd="0" destOrd="0" presId="urn:microsoft.com/office/officeart/2005/8/layout/hList1"/>
    <dgm:cxn modelId="{4B7AD8A4-ECCE-4C57-B715-441359B003E1}" type="presOf" srcId="{9A830B52-E45A-4889-8881-B12E122F4A24}" destId="{2C199177-A6E0-4F6B-A681-DA19DE6D5F9C}" srcOrd="0" destOrd="0" presId="urn:microsoft.com/office/officeart/2005/8/layout/hList1"/>
    <dgm:cxn modelId="{8E039AB0-6AF3-4782-A17D-10055197E236}" srcId="{D7E14320-835F-4762-BC2F-CDC5366A88DF}" destId="{C686FFF0-0AF6-47C3-B965-96940515EBF2}" srcOrd="2" destOrd="0" parTransId="{AF917F8E-5A18-4D7E-BF0C-9EEAB52C15BD}" sibTransId="{04577CCA-8458-4163-941B-21C18099824B}"/>
    <dgm:cxn modelId="{23A84AB6-01CB-4424-B9EB-092FC729EC95}" type="presOf" srcId="{C686FFF0-0AF6-47C3-B965-96940515EBF2}" destId="{1D0F3FBA-DA6E-433D-B770-C59573DC1855}" srcOrd="0" destOrd="2" presId="urn:microsoft.com/office/officeart/2005/8/layout/hList1"/>
    <dgm:cxn modelId="{C9E62FB7-24F0-4B15-B8D8-9DD2338E59F1}" type="presOf" srcId="{D7E14320-835F-4762-BC2F-CDC5366A88DF}" destId="{44F2D33F-D878-4C36-8FE7-415643FEF3E4}" srcOrd="0" destOrd="0" presId="urn:microsoft.com/office/officeart/2005/8/layout/hList1"/>
    <dgm:cxn modelId="{8BFEB1BA-AB88-4092-A2F2-8EE61ABA713E}" srcId="{9A830B52-E45A-4889-8881-B12E122F4A24}" destId="{3D9012D1-B6E5-4920-B8C2-3158325AEC86}" srcOrd="0" destOrd="0" parTransId="{428C872B-9ABA-4AC5-AF8F-48466958359E}" sibTransId="{969B8D06-D1B8-4864-866E-3E629BC12FEE}"/>
    <dgm:cxn modelId="{E7F32BBE-3606-4BC1-9225-BEDBEAF2987E}" srcId="{59335B19-88E1-400F-B977-B5244DED730E}" destId="{B7484858-2885-42C7-857D-64106E27A930}" srcOrd="1" destOrd="0" parTransId="{284D1D98-09C2-4FF0-81B1-F941B4854786}" sibTransId="{B6942501-F20B-4F6D-9A80-CF9335F78CA4}"/>
    <dgm:cxn modelId="{7BC774CC-B05D-4017-9444-A1AC06185E48}" srcId="{AF28DE95-EF1F-4A11-B04C-9C6CD8ADB451}" destId="{9A830B52-E45A-4889-8881-B12E122F4A24}" srcOrd="0" destOrd="0" parTransId="{1E704031-7AEC-4CAF-A551-02F2602E7DFB}" sibTransId="{C22BB24B-8AF3-4047-A122-99092636E4D2}"/>
    <dgm:cxn modelId="{5F76A2CD-7549-411E-BFDC-990895A74E85}" type="presOf" srcId="{59335B19-88E1-400F-B977-B5244DED730E}" destId="{85E89185-572F-46D4-B7FB-EDE9692AF7DD}" srcOrd="0" destOrd="0" presId="urn:microsoft.com/office/officeart/2005/8/layout/hList1"/>
    <dgm:cxn modelId="{A04243D8-3A9C-499E-83D5-B796EAF4AACD}" type="presOf" srcId="{D1445355-6B79-4A80-B150-ECBB9B2C1BF7}" destId="{F986135A-2C8D-450F-A565-60A27AA256EC}" srcOrd="0" destOrd="1" presId="urn:microsoft.com/office/officeart/2005/8/layout/hList1"/>
    <dgm:cxn modelId="{6C344ADC-3E03-4BE3-A106-55002F983DA5}" srcId="{A7ECF734-F43A-4F87-8881-A813649C3650}" destId="{D1445355-6B79-4A80-B150-ECBB9B2C1BF7}" srcOrd="1" destOrd="0" parTransId="{B29F3CEB-8A72-44BD-A494-95844579DD90}" sibTransId="{F94CF248-3398-45E8-A153-63FDCB4375EC}"/>
    <dgm:cxn modelId="{DA1239DE-807A-40E1-A800-951776AFD59B}" type="presOf" srcId="{B7484858-2885-42C7-857D-64106E27A930}" destId="{9EC2ABBC-92C8-4126-B55F-5E0FDA3E60C5}" srcOrd="0" destOrd="1" presId="urn:microsoft.com/office/officeart/2005/8/layout/hList1"/>
    <dgm:cxn modelId="{B3814EDF-276C-4CA3-83D8-F28DE1C93E87}" type="presOf" srcId="{8E1E4B09-0F6F-4468-8B75-FF3CE3F3A865}" destId="{1D0F3FBA-DA6E-433D-B770-C59573DC1855}" srcOrd="0" destOrd="0" presId="urn:microsoft.com/office/officeart/2005/8/layout/hList1"/>
    <dgm:cxn modelId="{796679B4-3127-40B5-854A-BF30525C38FC}" type="presParOf" srcId="{5AFC195E-CA59-4075-91AF-E65841C7DE1E}" destId="{F5F9BD44-AC7F-49ED-A83F-775C126E4FEC}" srcOrd="0" destOrd="0" presId="urn:microsoft.com/office/officeart/2005/8/layout/hList1"/>
    <dgm:cxn modelId="{6A74C52D-7E07-4B96-8007-22BFADAEBBEF}" type="presParOf" srcId="{F5F9BD44-AC7F-49ED-A83F-775C126E4FEC}" destId="{2C199177-A6E0-4F6B-A681-DA19DE6D5F9C}" srcOrd="0" destOrd="0" presId="urn:microsoft.com/office/officeart/2005/8/layout/hList1"/>
    <dgm:cxn modelId="{AAEF44D0-6C80-4DFA-92CE-DB714D51B915}" type="presParOf" srcId="{F5F9BD44-AC7F-49ED-A83F-775C126E4FEC}" destId="{065E0F8B-1111-40A8-9EA1-B17FB0B89B74}" srcOrd="1" destOrd="0" presId="urn:microsoft.com/office/officeart/2005/8/layout/hList1"/>
    <dgm:cxn modelId="{4171E2E4-4F22-4B57-9F57-36C03A4E45FB}" type="presParOf" srcId="{5AFC195E-CA59-4075-91AF-E65841C7DE1E}" destId="{A1FFD6CF-356B-4AF0-A4D5-3E0B9E9FF37D}" srcOrd="1" destOrd="0" presId="urn:microsoft.com/office/officeart/2005/8/layout/hList1"/>
    <dgm:cxn modelId="{070CDC08-342D-4C4F-841A-F96027857A70}" type="presParOf" srcId="{5AFC195E-CA59-4075-91AF-E65841C7DE1E}" destId="{E9DB60F1-12A3-4097-BA8C-92B0197E637A}" srcOrd="2" destOrd="0" presId="urn:microsoft.com/office/officeart/2005/8/layout/hList1"/>
    <dgm:cxn modelId="{C2D55388-5512-4DDB-AFAC-1CED0559895D}" type="presParOf" srcId="{E9DB60F1-12A3-4097-BA8C-92B0197E637A}" destId="{85E89185-572F-46D4-B7FB-EDE9692AF7DD}" srcOrd="0" destOrd="0" presId="urn:microsoft.com/office/officeart/2005/8/layout/hList1"/>
    <dgm:cxn modelId="{BDD60648-7281-40E3-AFDA-8BD57BD3B112}" type="presParOf" srcId="{E9DB60F1-12A3-4097-BA8C-92B0197E637A}" destId="{9EC2ABBC-92C8-4126-B55F-5E0FDA3E60C5}" srcOrd="1" destOrd="0" presId="urn:microsoft.com/office/officeart/2005/8/layout/hList1"/>
    <dgm:cxn modelId="{44B12C76-1D59-4424-BBA2-F0038DCAE696}" type="presParOf" srcId="{5AFC195E-CA59-4075-91AF-E65841C7DE1E}" destId="{5A0954F8-1974-47DF-A20D-353E4C5F7A5C}" srcOrd="3" destOrd="0" presId="urn:microsoft.com/office/officeart/2005/8/layout/hList1"/>
    <dgm:cxn modelId="{EC1A014C-6014-487F-8393-5F8011C8C9F3}" type="presParOf" srcId="{5AFC195E-CA59-4075-91AF-E65841C7DE1E}" destId="{D9FC77F7-E339-4AD1-9DC5-2C4E399687CF}" srcOrd="4" destOrd="0" presId="urn:microsoft.com/office/officeart/2005/8/layout/hList1"/>
    <dgm:cxn modelId="{45E122EA-BC47-4278-915C-4C5D3839D77B}" type="presParOf" srcId="{D9FC77F7-E339-4AD1-9DC5-2C4E399687CF}" destId="{62205157-9538-430C-8C24-45C034B01E61}" srcOrd="0" destOrd="0" presId="urn:microsoft.com/office/officeart/2005/8/layout/hList1"/>
    <dgm:cxn modelId="{B00571E2-8C07-41BF-A6FD-63A4C98329E1}" type="presParOf" srcId="{D9FC77F7-E339-4AD1-9DC5-2C4E399687CF}" destId="{F986135A-2C8D-450F-A565-60A27AA256EC}" srcOrd="1" destOrd="0" presId="urn:microsoft.com/office/officeart/2005/8/layout/hList1"/>
    <dgm:cxn modelId="{119893AA-1F21-4260-A81F-E73CB823DF03}" type="presParOf" srcId="{5AFC195E-CA59-4075-91AF-E65841C7DE1E}" destId="{C55FE1F5-C281-465F-BEF5-D843427BDD83}" srcOrd="5" destOrd="0" presId="urn:microsoft.com/office/officeart/2005/8/layout/hList1"/>
    <dgm:cxn modelId="{F2D18F0B-1559-4BF4-AFA1-84D1A40BB994}" type="presParOf" srcId="{5AFC195E-CA59-4075-91AF-E65841C7DE1E}" destId="{09933F56-9F17-4038-8895-9AA84BD2589C}" srcOrd="6" destOrd="0" presId="urn:microsoft.com/office/officeart/2005/8/layout/hList1"/>
    <dgm:cxn modelId="{2ED8E1C9-9DD6-47C2-835F-A096553A869D}" type="presParOf" srcId="{09933F56-9F17-4038-8895-9AA84BD2589C}" destId="{44F2D33F-D878-4C36-8FE7-415643FEF3E4}" srcOrd="0" destOrd="0" presId="urn:microsoft.com/office/officeart/2005/8/layout/hList1"/>
    <dgm:cxn modelId="{318BD241-F347-4942-9808-60665403BD49}" type="presParOf" srcId="{09933F56-9F17-4038-8895-9AA84BD2589C}" destId="{1D0F3FBA-DA6E-433D-B770-C59573DC18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1A8EB-98AA-4398-9891-B8E949F8FFC1}" type="doc">
      <dgm:prSet loTypeId="urn:microsoft.com/office/officeart/2005/8/layout/hList1" loCatId="list" qsTypeId="urn:microsoft.com/office/officeart/2005/8/quickstyle/simple1" qsCatId="simple" csTypeId="urn:microsoft.com/office/officeart/2005/8/colors/accent1_5" csCatId="accent1" phldr="1"/>
      <dgm:spPr/>
      <dgm:t>
        <a:bodyPr/>
        <a:lstStyle/>
        <a:p>
          <a:endParaRPr lang="en-US"/>
        </a:p>
      </dgm:t>
    </dgm:pt>
    <dgm:pt modelId="{66D11E39-9381-4D6A-ACAB-D8E4B1725BD5}">
      <dgm:prSet phldrT="[Text]" custT="1"/>
      <dgm:spPr/>
      <dgm:t>
        <a:bodyPr/>
        <a:lstStyle/>
        <a:p>
          <a:r>
            <a:rPr lang="en-US" sz="2200" dirty="0"/>
            <a:t>Tony Allard</a:t>
          </a:r>
        </a:p>
      </dgm:t>
    </dgm:pt>
    <dgm:pt modelId="{E5B7D197-BDF9-49F6-80EE-46DE9C320464}" type="parTrans" cxnId="{719BE163-1437-4813-9620-1DFAABDCEF99}">
      <dgm:prSet/>
      <dgm:spPr/>
      <dgm:t>
        <a:bodyPr/>
        <a:lstStyle/>
        <a:p>
          <a:endParaRPr lang="en-US"/>
        </a:p>
      </dgm:t>
    </dgm:pt>
    <dgm:pt modelId="{B5303854-C594-40A5-96D2-7261DF48E6DE}" type="sibTrans" cxnId="{719BE163-1437-4813-9620-1DFAABDCEF99}">
      <dgm:prSet/>
      <dgm:spPr/>
      <dgm:t>
        <a:bodyPr/>
        <a:lstStyle/>
        <a:p>
          <a:endParaRPr lang="en-US"/>
        </a:p>
      </dgm:t>
    </dgm:pt>
    <dgm:pt modelId="{6C305A0C-AEA9-4FB2-9CF6-1CE067C266B8}">
      <dgm:prSet phldrT="[Text]" custT="1"/>
      <dgm:spPr/>
      <dgm:t>
        <a:bodyPr/>
        <a:lstStyle/>
        <a:p>
          <a:r>
            <a:rPr lang="en-US" sz="2300" dirty="0"/>
            <a:t>Pavement Thickness</a:t>
          </a:r>
        </a:p>
      </dgm:t>
    </dgm:pt>
    <dgm:pt modelId="{4561A263-66E0-4134-81D4-6FCA95122BCC}" type="parTrans" cxnId="{7F79898B-DA11-4A72-8464-101BEC1C86CE}">
      <dgm:prSet/>
      <dgm:spPr/>
      <dgm:t>
        <a:bodyPr/>
        <a:lstStyle/>
        <a:p>
          <a:endParaRPr lang="en-US"/>
        </a:p>
      </dgm:t>
    </dgm:pt>
    <dgm:pt modelId="{55C28525-74E0-4A07-A2F3-C55D6D7CE168}" type="sibTrans" cxnId="{7F79898B-DA11-4A72-8464-101BEC1C86CE}">
      <dgm:prSet/>
      <dgm:spPr/>
      <dgm:t>
        <a:bodyPr/>
        <a:lstStyle/>
        <a:p>
          <a:endParaRPr lang="en-US"/>
        </a:p>
      </dgm:t>
    </dgm:pt>
    <dgm:pt modelId="{1DADC422-C0E5-4F6C-B0F3-9882F1D190D9}">
      <dgm:prSet phldrT="[Text]" custT="1"/>
      <dgm:spPr/>
      <dgm:t>
        <a:bodyPr/>
        <a:lstStyle/>
        <a:p>
          <a:r>
            <a:rPr lang="en-US" sz="2200" dirty="0"/>
            <a:t>Neil Michaelson</a:t>
          </a:r>
        </a:p>
      </dgm:t>
    </dgm:pt>
    <dgm:pt modelId="{9034596E-027B-482E-AF0D-6E9E441205DB}" type="parTrans" cxnId="{EDFA1701-83B6-4A87-9006-4703B8EACA66}">
      <dgm:prSet/>
      <dgm:spPr/>
      <dgm:t>
        <a:bodyPr/>
        <a:lstStyle/>
        <a:p>
          <a:endParaRPr lang="en-US"/>
        </a:p>
      </dgm:t>
    </dgm:pt>
    <dgm:pt modelId="{BBCB621B-0452-4CDD-9ED6-1B01268167F1}" type="sibTrans" cxnId="{EDFA1701-83B6-4A87-9006-4703B8EACA66}">
      <dgm:prSet/>
      <dgm:spPr/>
      <dgm:t>
        <a:bodyPr/>
        <a:lstStyle/>
        <a:p>
          <a:endParaRPr lang="en-US"/>
        </a:p>
      </dgm:t>
    </dgm:pt>
    <dgm:pt modelId="{FFE5BD06-F2FD-4E89-A28E-9F79A2E931EF}">
      <dgm:prSet phldrT="[Text]" custT="1"/>
      <dgm:spPr/>
      <dgm:t>
        <a:bodyPr/>
        <a:lstStyle/>
        <a:p>
          <a:r>
            <a:rPr lang="en-US" sz="2300" dirty="0"/>
            <a:t>Retaining Walls</a:t>
          </a:r>
        </a:p>
      </dgm:t>
    </dgm:pt>
    <dgm:pt modelId="{32339701-0F82-48F8-A184-7FD787444980}" type="parTrans" cxnId="{3A90BC36-7349-4CAF-9BBD-E6F7E9E68A2B}">
      <dgm:prSet/>
      <dgm:spPr/>
      <dgm:t>
        <a:bodyPr/>
        <a:lstStyle/>
        <a:p>
          <a:endParaRPr lang="en-US"/>
        </a:p>
      </dgm:t>
    </dgm:pt>
    <dgm:pt modelId="{603640AB-3F4F-4A6B-8120-D8D97F4100F0}" type="sibTrans" cxnId="{3A90BC36-7349-4CAF-9BBD-E6F7E9E68A2B}">
      <dgm:prSet/>
      <dgm:spPr/>
      <dgm:t>
        <a:bodyPr/>
        <a:lstStyle/>
        <a:p>
          <a:endParaRPr lang="en-US"/>
        </a:p>
      </dgm:t>
    </dgm:pt>
    <dgm:pt modelId="{28EA907A-FE13-418D-A75D-18180B8DE667}">
      <dgm:prSet phldrT="[Text]" custT="1"/>
      <dgm:spPr/>
      <dgm:t>
        <a:bodyPr/>
        <a:lstStyle/>
        <a:p>
          <a:r>
            <a:rPr lang="en-US" sz="2300" dirty="0"/>
            <a:t>Soils</a:t>
          </a:r>
        </a:p>
      </dgm:t>
    </dgm:pt>
    <dgm:pt modelId="{D1CA8985-763F-413A-9F05-58F9FADABE51}" type="parTrans" cxnId="{586666B1-A939-4388-80D4-9E5CBA99010E}">
      <dgm:prSet/>
      <dgm:spPr/>
      <dgm:t>
        <a:bodyPr/>
        <a:lstStyle/>
        <a:p>
          <a:endParaRPr lang="en-US"/>
        </a:p>
      </dgm:t>
    </dgm:pt>
    <dgm:pt modelId="{EC5DDB86-C805-4C51-8A5E-BBE443FAE02A}" type="sibTrans" cxnId="{586666B1-A939-4388-80D4-9E5CBA99010E}">
      <dgm:prSet/>
      <dgm:spPr/>
      <dgm:t>
        <a:bodyPr/>
        <a:lstStyle/>
        <a:p>
          <a:endParaRPr lang="en-US"/>
        </a:p>
      </dgm:t>
    </dgm:pt>
    <dgm:pt modelId="{7FBFEC50-6194-4B3B-A82E-E8211B13392C}">
      <dgm:prSet phldrT="[Text]" custT="1"/>
      <dgm:spPr/>
      <dgm:t>
        <a:bodyPr/>
        <a:lstStyle/>
        <a:p>
          <a:r>
            <a:rPr lang="en-US" sz="2200" dirty="0"/>
            <a:t>Leslie Ashauer</a:t>
          </a:r>
        </a:p>
      </dgm:t>
    </dgm:pt>
    <dgm:pt modelId="{54F78796-8469-4B74-A2E9-A8EF823A9585}" type="parTrans" cxnId="{1B030241-5052-46A9-B38F-8E99F7933CD4}">
      <dgm:prSet/>
      <dgm:spPr/>
      <dgm:t>
        <a:bodyPr/>
        <a:lstStyle/>
        <a:p>
          <a:endParaRPr lang="en-US"/>
        </a:p>
      </dgm:t>
    </dgm:pt>
    <dgm:pt modelId="{E75A8844-9E26-4FA4-89AE-5F3666564887}" type="sibTrans" cxnId="{1B030241-5052-46A9-B38F-8E99F7933CD4}">
      <dgm:prSet/>
      <dgm:spPr/>
      <dgm:t>
        <a:bodyPr/>
        <a:lstStyle/>
        <a:p>
          <a:endParaRPr lang="en-US"/>
        </a:p>
      </dgm:t>
    </dgm:pt>
    <dgm:pt modelId="{1E6FD6E7-3B0B-4436-90D9-71CF2F9FAF5D}">
      <dgm:prSet phldrT="[Text]"/>
      <dgm:spPr/>
      <dgm:t>
        <a:bodyPr/>
        <a:lstStyle/>
        <a:p>
          <a:r>
            <a:rPr lang="en-US" dirty="0"/>
            <a:t>Material Requirements</a:t>
          </a:r>
        </a:p>
      </dgm:t>
    </dgm:pt>
    <dgm:pt modelId="{F55EC7C7-78B7-41E2-946F-0395E7F7BC44}" type="parTrans" cxnId="{ED96FAFD-6A91-4753-AD4E-003527D0CCFF}">
      <dgm:prSet/>
      <dgm:spPr/>
      <dgm:t>
        <a:bodyPr/>
        <a:lstStyle/>
        <a:p>
          <a:endParaRPr lang="en-US"/>
        </a:p>
      </dgm:t>
    </dgm:pt>
    <dgm:pt modelId="{4F6C0F4B-4646-4DA7-9EDB-BD3B34C66E8E}" type="sibTrans" cxnId="{ED96FAFD-6A91-4753-AD4E-003527D0CCFF}">
      <dgm:prSet/>
      <dgm:spPr/>
      <dgm:t>
        <a:bodyPr/>
        <a:lstStyle/>
        <a:p>
          <a:endParaRPr lang="en-US"/>
        </a:p>
      </dgm:t>
    </dgm:pt>
    <dgm:pt modelId="{4500450B-7A8D-4533-B8A3-4601113FB2A3}">
      <dgm:prSet phldrT="[Text]"/>
      <dgm:spPr/>
      <dgm:t>
        <a:bodyPr/>
        <a:lstStyle/>
        <a:p>
          <a:r>
            <a:rPr lang="en-US" dirty="0"/>
            <a:t>Nonconforming Materials</a:t>
          </a:r>
        </a:p>
      </dgm:t>
    </dgm:pt>
    <dgm:pt modelId="{344B6F32-8724-46AD-8697-1DBA83642C0C}" type="parTrans" cxnId="{08A5388C-EDF1-4A37-8805-69B93CE48F55}">
      <dgm:prSet/>
      <dgm:spPr/>
      <dgm:t>
        <a:bodyPr/>
        <a:lstStyle/>
        <a:p>
          <a:endParaRPr lang="en-US"/>
        </a:p>
      </dgm:t>
    </dgm:pt>
    <dgm:pt modelId="{56D14C3D-DC39-42DA-B5B4-7223DC01A049}" type="sibTrans" cxnId="{08A5388C-EDF1-4A37-8805-69B93CE48F55}">
      <dgm:prSet/>
      <dgm:spPr/>
      <dgm:t>
        <a:bodyPr/>
        <a:lstStyle/>
        <a:p>
          <a:endParaRPr lang="en-US"/>
        </a:p>
      </dgm:t>
    </dgm:pt>
    <dgm:pt modelId="{312661E4-FA9A-4F65-8FEE-21938EED697B}">
      <dgm:prSet phldrT="[Text]"/>
      <dgm:spPr/>
      <dgm:t>
        <a:bodyPr/>
        <a:lstStyle/>
        <a:p>
          <a:r>
            <a:rPr lang="en-US" dirty="0"/>
            <a:t>Non-Performance QMP</a:t>
          </a:r>
        </a:p>
      </dgm:t>
    </dgm:pt>
    <dgm:pt modelId="{97C4E5D2-8E41-42F4-A9ED-9C2CB275CAB5}" type="parTrans" cxnId="{30B75E9C-407B-4C00-AA05-D9F19056B0A6}">
      <dgm:prSet/>
      <dgm:spPr/>
      <dgm:t>
        <a:bodyPr/>
        <a:lstStyle/>
        <a:p>
          <a:endParaRPr lang="en-US"/>
        </a:p>
      </dgm:t>
    </dgm:pt>
    <dgm:pt modelId="{5C20CBBB-7D29-470B-8A44-6D61036FFE22}" type="sibTrans" cxnId="{30B75E9C-407B-4C00-AA05-D9F19056B0A6}">
      <dgm:prSet/>
      <dgm:spPr/>
      <dgm:t>
        <a:bodyPr/>
        <a:lstStyle/>
        <a:p>
          <a:endParaRPr lang="en-US"/>
        </a:p>
      </dgm:t>
    </dgm:pt>
    <dgm:pt modelId="{C0586DEA-570C-43AF-BAB6-DE7F299190AA}">
      <dgm:prSet phldrT="[Text]"/>
      <dgm:spPr/>
      <dgm:t>
        <a:bodyPr/>
        <a:lstStyle/>
        <a:p>
          <a:r>
            <a:rPr lang="en-US" dirty="0"/>
            <a:t>Testing Requirements</a:t>
          </a:r>
        </a:p>
      </dgm:t>
    </dgm:pt>
    <dgm:pt modelId="{CE630EA7-DBFC-4EF3-8221-674E293B4514}" type="parTrans" cxnId="{ABC8B88A-869C-4E2E-A84C-AB053B218538}">
      <dgm:prSet/>
      <dgm:spPr/>
      <dgm:t>
        <a:bodyPr/>
        <a:lstStyle/>
        <a:p>
          <a:endParaRPr lang="en-US"/>
        </a:p>
      </dgm:t>
    </dgm:pt>
    <dgm:pt modelId="{2477BC00-D08A-4011-9881-1FF3992ECC8D}" type="sibTrans" cxnId="{ABC8B88A-869C-4E2E-A84C-AB053B218538}">
      <dgm:prSet/>
      <dgm:spPr/>
      <dgm:t>
        <a:bodyPr/>
        <a:lstStyle/>
        <a:p>
          <a:endParaRPr lang="en-US"/>
        </a:p>
      </dgm:t>
    </dgm:pt>
    <dgm:pt modelId="{3B5E8A52-A2DD-46CD-A15D-CAC8C7254E2A}">
      <dgm:prSet phldrT="[Text]" custT="1"/>
      <dgm:spPr/>
      <dgm:t>
        <a:bodyPr/>
        <a:lstStyle/>
        <a:p>
          <a:r>
            <a:rPr lang="en-US" sz="2300" dirty="0"/>
            <a:t>Pavement Changes (MTL or construction methods) </a:t>
          </a:r>
        </a:p>
      </dgm:t>
    </dgm:pt>
    <dgm:pt modelId="{F0C96CF0-5148-4665-9BF8-A17C45D1A58B}" type="parTrans" cxnId="{D7595796-5B6C-41CB-95E5-A2303062407E}">
      <dgm:prSet/>
      <dgm:spPr/>
      <dgm:t>
        <a:bodyPr/>
        <a:lstStyle/>
        <a:p>
          <a:endParaRPr lang="en-US"/>
        </a:p>
      </dgm:t>
    </dgm:pt>
    <dgm:pt modelId="{DA2AFE6A-1A59-4D8E-9A61-9673F2CA4961}" type="sibTrans" cxnId="{D7595796-5B6C-41CB-95E5-A2303062407E}">
      <dgm:prSet/>
      <dgm:spPr/>
      <dgm:t>
        <a:bodyPr/>
        <a:lstStyle/>
        <a:p>
          <a:endParaRPr lang="en-US"/>
        </a:p>
      </dgm:t>
    </dgm:pt>
    <dgm:pt modelId="{0AE7E7A4-542A-40F3-BF00-99E428FE5492}" type="pres">
      <dgm:prSet presAssocID="{9CC1A8EB-98AA-4398-9891-B8E949F8FFC1}" presName="Name0" presStyleCnt="0">
        <dgm:presLayoutVars>
          <dgm:dir/>
          <dgm:animLvl val="lvl"/>
          <dgm:resizeHandles val="exact"/>
        </dgm:presLayoutVars>
      </dgm:prSet>
      <dgm:spPr/>
    </dgm:pt>
    <dgm:pt modelId="{79D8386C-071A-49EB-8EC6-A5EAC54FCD88}" type="pres">
      <dgm:prSet presAssocID="{66D11E39-9381-4D6A-ACAB-D8E4B1725BD5}" presName="composite" presStyleCnt="0"/>
      <dgm:spPr/>
    </dgm:pt>
    <dgm:pt modelId="{3A1C2E11-F52A-4F6C-9911-219A8DE0806F}" type="pres">
      <dgm:prSet presAssocID="{66D11E39-9381-4D6A-ACAB-D8E4B1725BD5}" presName="parTx" presStyleLbl="alignNode1" presStyleIdx="0" presStyleCnt="3">
        <dgm:presLayoutVars>
          <dgm:chMax val="0"/>
          <dgm:chPref val="0"/>
          <dgm:bulletEnabled val="1"/>
        </dgm:presLayoutVars>
      </dgm:prSet>
      <dgm:spPr/>
    </dgm:pt>
    <dgm:pt modelId="{6D70F163-1B7D-4E12-9C85-0E7AEB4F1F1E}" type="pres">
      <dgm:prSet presAssocID="{66D11E39-9381-4D6A-ACAB-D8E4B1725BD5}" presName="desTx" presStyleLbl="alignAccFollowNode1" presStyleIdx="0" presStyleCnt="3">
        <dgm:presLayoutVars>
          <dgm:bulletEnabled val="1"/>
        </dgm:presLayoutVars>
      </dgm:prSet>
      <dgm:spPr/>
    </dgm:pt>
    <dgm:pt modelId="{0F6B39C5-CEEB-48B1-A028-570CD039C953}" type="pres">
      <dgm:prSet presAssocID="{B5303854-C594-40A5-96D2-7261DF48E6DE}" presName="space" presStyleCnt="0"/>
      <dgm:spPr/>
    </dgm:pt>
    <dgm:pt modelId="{5175E970-4533-412C-B638-6D275B926FCA}" type="pres">
      <dgm:prSet presAssocID="{1DADC422-C0E5-4F6C-B0F3-9882F1D190D9}" presName="composite" presStyleCnt="0"/>
      <dgm:spPr/>
    </dgm:pt>
    <dgm:pt modelId="{160CA3EF-A8A0-41B6-B745-E715FD425F9D}" type="pres">
      <dgm:prSet presAssocID="{1DADC422-C0E5-4F6C-B0F3-9882F1D190D9}" presName="parTx" presStyleLbl="alignNode1" presStyleIdx="1" presStyleCnt="3">
        <dgm:presLayoutVars>
          <dgm:chMax val="0"/>
          <dgm:chPref val="0"/>
          <dgm:bulletEnabled val="1"/>
        </dgm:presLayoutVars>
      </dgm:prSet>
      <dgm:spPr/>
    </dgm:pt>
    <dgm:pt modelId="{D8A058B6-C797-4AA0-9BCB-D88D497EB9EF}" type="pres">
      <dgm:prSet presAssocID="{1DADC422-C0E5-4F6C-B0F3-9882F1D190D9}" presName="desTx" presStyleLbl="alignAccFollowNode1" presStyleIdx="1" presStyleCnt="3">
        <dgm:presLayoutVars>
          <dgm:bulletEnabled val="1"/>
        </dgm:presLayoutVars>
      </dgm:prSet>
      <dgm:spPr/>
    </dgm:pt>
    <dgm:pt modelId="{ED052225-9D0A-42CF-9FF0-C7B74B50F971}" type="pres">
      <dgm:prSet presAssocID="{BBCB621B-0452-4CDD-9ED6-1B01268167F1}" presName="space" presStyleCnt="0"/>
      <dgm:spPr/>
    </dgm:pt>
    <dgm:pt modelId="{307839FC-AD65-4C2C-9F4D-E302B7E1E75D}" type="pres">
      <dgm:prSet presAssocID="{7FBFEC50-6194-4B3B-A82E-E8211B13392C}" presName="composite" presStyleCnt="0"/>
      <dgm:spPr/>
    </dgm:pt>
    <dgm:pt modelId="{720A4224-9195-4942-AB0A-82405377F045}" type="pres">
      <dgm:prSet presAssocID="{7FBFEC50-6194-4B3B-A82E-E8211B13392C}" presName="parTx" presStyleLbl="alignNode1" presStyleIdx="2" presStyleCnt="3">
        <dgm:presLayoutVars>
          <dgm:chMax val="0"/>
          <dgm:chPref val="0"/>
          <dgm:bulletEnabled val="1"/>
        </dgm:presLayoutVars>
      </dgm:prSet>
      <dgm:spPr/>
    </dgm:pt>
    <dgm:pt modelId="{14B76439-C3D0-41C3-B4C4-A99A405624D6}" type="pres">
      <dgm:prSet presAssocID="{7FBFEC50-6194-4B3B-A82E-E8211B13392C}" presName="desTx" presStyleLbl="alignAccFollowNode1" presStyleIdx="2" presStyleCnt="3">
        <dgm:presLayoutVars>
          <dgm:bulletEnabled val="1"/>
        </dgm:presLayoutVars>
      </dgm:prSet>
      <dgm:spPr/>
    </dgm:pt>
  </dgm:ptLst>
  <dgm:cxnLst>
    <dgm:cxn modelId="{EDFA1701-83B6-4A87-9006-4703B8EACA66}" srcId="{9CC1A8EB-98AA-4398-9891-B8E949F8FFC1}" destId="{1DADC422-C0E5-4F6C-B0F3-9882F1D190D9}" srcOrd="1" destOrd="0" parTransId="{9034596E-027B-482E-AF0D-6E9E441205DB}" sibTransId="{BBCB621B-0452-4CDD-9ED6-1B01268167F1}"/>
    <dgm:cxn modelId="{8D9BDF0C-16A7-4C3F-8073-67A466136D61}" type="presOf" srcId="{28EA907A-FE13-418D-A75D-18180B8DE667}" destId="{D8A058B6-C797-4AA0-9BCB-D88D497EB9EF}" srcOrd="0" destOrd="1" presId="urn:microsoft.com/office/officeart/2005/8/layout/hList1"/>
    <dgm:cxn modelId="{55DA0A0D-DA37-46CE-8CB0-99EEF7E7B67F}" type="presOf" srcId="{FFE5BD06-F2FD-4E89-A28E-9F79A2E931EF}" destId="{D8A058B6-C797-4AA0-9BCB-D88D497EB9EF}" srcOrd="0" destOrd="0" presId="urn:microsoft.com/office/officeart/2005/8/layout/hList1"/>
    <dgm:cxn modelId="{C0DE1D1C-D51E-4529-A3A7-C44F6B753E08}" type="presOf" srcId="{1E6FD6E7-3B0B-4436-90D9-71CF2F9FAF5D}" destId="{14B76439-C3D0-41C3-B4C4-A99A405624D6}" srcOrd="0" destOrd="0" presId="urn:microsoft.com/office/officeart/2005/8/layout/hList1"/>
    <dgm:cxn modelId="{6D5E0E32-F2F3-4839-8F3B-748F5A8C6972}" type="presOf" srcId="{1DADC422-C0E5-4F6C-B0F3-9882F1D190D9}" destId="{160CA3EF-A8A0-41B6-B745-E715FD425F9D}" srcOrd="0" destOrd="0" presId="urn:microsoft.com/office/officeart/2005/8/layout/hList1"/>
    <dgm:cxn modelId="{73448B35-8917-4397-8CB8-A578E72CE739}" type="presOf" srcId="{4500450B-7A8D-4533-B8A3-4601113FB2A3}" destId="{14B76439-C3D0-41C3-B4C4-A99A405624D6}" srcOrd="0" destOrd="1" presId="urn:microsoft.com/office/officeart/2005/8/layout/hList1"/>
    <dgm:cxn modelId="{3A90BC36-7349-4CAF-9BBD-E6F7E9E68A2B}" srcId="{1DADC422-C0E5-4F6C-B0F3-9882F1D190D9}" destId="{FFE5BD06-F2FD-4E89-A28E-9F79A2E931EF}" srcOrd="0" destOrd="0" parTransId="{32339701-0F82-48F8-A184-7FD787444980}" sibTransId="{603640AB-3F4F-4A6B-8120-D8D97F4100F0}"/>
    <dgm:cxn modelId="{3DF3983D-CBD8-49AC-BAD8-0A177EEAC64F}" type="presOf" srcId="{66D11E39-9381-4D6A-ACAB-D8E4B1725BD5}" destId="{3A1C2E11-F52A-4F6C-9911-219A8DE0806F}" srcOrd="0" destOrd="0" presId="urn:microsoft.com/office/officeart/2005/8/layout/hList1"/>
    <dgm:cxn modelId="{1B030241-5052-46A9-B38F-8E99F7933CD4}" srcId="{9CC1A8EB-98AA-4398-9891-B8E949F8FFC1}" destId="{7FBFEC50-6194-4B3B-A82E-E8211B13392C}" srcOrd="2" destOrd="0" parTransId="{54F78796-8469-4B74-A2E9-A8EF823A9585}" sibTransId="{E75A8844-9E26-4FA4-89AE-5F3666564887}"/>
    <dgm:cxn modelId="{719BE163-1437-4813-9620-1DFAABDCEF99}" srcId="{9CC1A8EB-98AA-4398-9891-B8E949F8FFC1}" destId="{66D11E39-9381-4D6A-ACAB-D8E4B1725BD5}" srcOrd="0" destOrd="0" parTransId="{E5B7D197-BDF9-49F6-80EE-46DE9C320464}" sibTransId="{B5303854-C594-40A5-96D2-7261DF48E6DE}"/>
    <dgm:cxn modelId="{DAB06944-27C0-4BC1-A414-BB4785C0663C}" type="presOf" srcId="{312661E4-FA9A-4F65-8FEE-21938EED697B}" destId="{14B76439-C3D0-41C3-B4C4-A99A405624D6}" srcOrd="0" destOrd="2" presId="urn:microsoft.com/office/officeart/2005/8/layout/hList1"/>
    <dgm:cxn modelId="{C7730F85-DAD5-4737-99DA-0B4D8561E387}" type="presOf" srcId="{6C305A0C-AEA9-4FB2-9CF6-1CE067C266B8}" destId="{6D70F163-1B7D-4E12-9C85-0E7AEB4F1F1E}" srcOrd="0" destOrd="0" presId="urn:microsoft.com/office/officeart/2005/8/layout/hList1"/>
    <dgm:cxn modelId="{ABC8B88A-869C-4E2E-A84C-AB053B218538}" srcId="{7FBFEC50-6194-4B3B-A82E-E8211B13392C}" destId="{C0586DEA-570C-43AF-BAB6-DE7F299190AA}" srcOrd="3" destOrd="0" parTransId="{CE630EA7-DBFC-4EF3-8221-674E293B4514}" sibTransId="{2477BC00-D08A-4011-9881-1FF3992ECC8D}"/>
    <dgm:cxn modelId="{7F79898B-DA11-4A72-8464-101BEC1C86CE}" srcId="{66D11E39-9381-4D6A-ACAB-D8E4B1725BD5}" destId="{6C305A0C-AEA9-4FB2-9CF6-1CE067C266B8}" srcOrd="0" destOrd="0" parTransId="{4561A263-66E0-4134-81D4-6FCA95122BCC}" sibTransId="{55C28525-74E0-4A07-A2F3-C55D6D7CE168}"/>
    <dgm:cxn modelId="{08A5388C-EDF1-4A37-8805-69B93CE48F55}" srcId="{7FBFEC50-6194-4B3B-A82E-E8211B13392C}" destId="{4500450B-7A8D-4533-B8A3-4601113FB2A3}" srcOrd="1" destOrd="0" parTransId="{344B6F32-8724-46AD-8697-1DBA83642C0C}" sibTransId="{56D14C3D-DC39-42DA-B5B4-7223DC01A049}"/>
    <dgm:cxn modelId="{D7595796-5B6C-41CB-95E5-A2303062407E}" srcId="{66D11E39-9381-4D6A-ACAB-D8E4B1725BD5}" destId="{3B5E8A52-A2DD-46CD-A15D-CAC8C7254E2A}" srcOrd="1" destOrd="0" parTransId="{F0C96CF0-5148-4665-9BF8-A17C45D1A58B}" sibTransId="{DA2AFE6A-1A59-4D8E-9A61-9673F2CA4961}"/>
    <dgm:cxn modelId="{30B75E9C-407B-4C00-AA05-D9F19056B0A6}" srcId="{7FBFEC50-6194-4B3B-A82E-E8211B13392C}" destId="{312661E4-FA9A-4F65-8FEE-21938EED697B}" srcOrd="2" destOrd="0" parTransId="{97C4E5D2-8E41-42F4-A9ED-9C2CB275CAB5}" sibTransId="{5C20CBBB-7D29-470B-8A44-6D61036FFE22}"/>
    <dgm:cxn modelId="{586666B1-A939-4388-80D4-9E5CBA99010E}" srcId="{1DADC422-C0E5-4F6C-B0F3-9882F1D190D9}" destId="{28EA907A-FE13-418D-A75D-18180B8DE667}" srcOrd="1" destOrd="0" parTransId="{D1CA8985-763F-413A-9F05-58F9FADABE51}" sibTransId="{EC5DDB86-C805-4C51-8A5E-BBE443FAE02A}"/>
    <dgm:cxn modelId="{9B39AEBA-B53C-4AF9-AA14-73CD2A430C3F}" type="presOf" srcId="{3B5E8A52-A2DD-46CD-A15D-CAC8C7254E2A}" destId="{6D70F163-1B7D-4E12-9C85-0E7AEB4F1F1E}" srcOrd="0" destOrd="1" presId="urn:microsoft.com/office/officeart/2005/8/layout/hList1"/>
    <dgm:cxn modelId="{B7D9A9BC-3C58-4893-8C8E-61324DD7D35A}" type="presOf" srcId="{9CC1A8EB-98AA-4398-9891-B8E949F8FFC1}" destId="{0AE7E7A4-542A-40F3-BF00-99E428FE5492}" srcOrd="0" destOrd="0" presId="urn:microsoft.com/office/officeart/2005/8/layout/hList1"/>
    <dgm:cxn modelId="{7F86E0C8-22AD-4BE9-9411-EDF656B8B554}" type="presOf" srcId="{C0586DEA-570C-43AF-BAB6-DE7F299190AA}" destId="{14B76439-C3D0-41C3-B4C4-A99A405624D6}" srcOrd="0" destOrd="3" presId="urn:microsoft.com/office/officeart/2005/8/layout/hList1"/>
    <dgm:cxn modelId="{E68DE5E4-4741-4146-8A7C-9A1F0B9F2B28}" type="presOf" srcId="{7FBFEC50-6194-4B3B-A82E-E8211B13392C}" destId="{720A4224-9195-4942-AB0A-82405377F045}" srcOrd="0" destOrd="0" presId="urn:microsoft.com/office/officeart/2005/8/layout/hList1"/>
    <dgm:cxn modelId="{ED96FAFD-6A91-4753-AD4E-003527D0CCFF}" srcId="{7FBFEC50-6194-4B3B-A82E-E8211B13392C}" destId="{1E6FD6E7-3B0B-4436-90D9-71CF2F9FAF5D}" srcOrd="0" destOrd="0" parTransId="{F55EC7C7-78B7-41E2-946F-0395E7F7BC44}" sibTransId="{4F6C0F4B-4646-4DA7-9EDB-BD3B34C66E8E}"/>
    <dgm:cxn modelId="{40BF1442-3C6A-4B52-B855-015BEAD78B8E}" type="presParOf" srcId="{0AE7E7A4-542A-40F3-BF00-99E428FE5492}" destId="{79D8386C-071A-49EB-8EC6-A5EAC54FCD88}" srcOrd="0" destOrd="0" presId="urn:microsoft.com/office/officeart/2005/8/layout/hList1"/>
    <dgm:cxn modelId="{9AFE1E51-96FF-4C0C-A1E2-7CFD9312E718}" type="presParOf" srcId="{79D8386C-071A-49EB-8EC6-A5EAC54FCD88}" destId="{3A1C2E11-F52A-4F6C-9911-219A8DE0806F}" srcOrd="0" destOrd="0" presId="urn:microsoft.com/office/officeart/2005/8/layout/hList1"/>
    <dgm:cxn modelId="{D55E7157-FB6C-4BBE-8D35-825CD768B8D0}" type="presParOf" srcId="{79D8386C-071A-49EB-8EC6-A5EAC54FCD88}" destId="{6D70F163-1B7D-4E12-9C85-0E7AEB4F1F1E}" srcOrd="1" destOrd="0" presId="urn:microsoft.com/office/officeart/2005/8/layout/hList1"/>
    <dgm:cxn modelId="{2BA5F2E6-8CA0-4E67-A801-2CE33CC116E2}" type="presParOf" srcId="{0AE7E7A4-542A-40F3-BF00-99E428FE5492}" destId="{0F6B39C5-CEEB-48B1-A028-570CD039C953}" srcOrd="1" destOrd="0" presId="urn:microsoft.com/office/officeart/2005/8/layout/hList1"/>
    <dgm:cxn modelId="{18886678-C647-42EF-A377-19182C9CD4D5}" type="presParOf" srcId="{0AE7E7A4-542A-40F3-BF00-99E428FE5492}" destId="{5175E970-4533-412C-B638-6D275B926FCA}" srcOrd="2" destOrd="0" presId="urn:microsoft.com/office/officeart/2005/8/layout/hList1"/>
    <dgm:cxn modelId="{A07C6101-844A-4C32-B59A-45A3E1DC9405}" type="presParOf" srcId="{5175E970-4533-412C-B638-6D275B926FCA}" destId="{160CA3EF-A8A0-41B6-B745-E715FD425F9D}" srcOrd="0" destOrd="0" presId="urn:microsoft.com/office/officeart/2005/8/layout/hList1"/>
    <dgm:cxn modelId="{B755F2E3-54C2-4915-A45F-C2D14B438B24}" type="presParOf" srcId="{5175E970-4533-412C-B638-6D275B926FCA}" destId="{D8A058B6-C797-4AA0-9BCB-D88D497EB9EF}" srcOrd="1" destOrd="0" presId="urn:microsoft.com/office/officeart/2005/8/layout/hList1"/>
    <dgm:cxn modelId="{30E486A3-7648-4F2D-A192-F62C5DB4BFAD}" type="presParOf" srcId="{0AE7E7A4-542A-40F3-BF00-99E428FE5492}" destId="{ED052225-9D0A-42CF-9FF0-C7B74B50F971}" srcOrd="3" destOrd="0" presId="urn:microsoft.com/office/officeart/2005/8/layout/hList1"/>
    <dgm:cxn modelId="{C49A8A65-4C31-4405-9047-9815A0BCD0A8}" type="presParOf" srcId="{0AE7E7A4-542A-40F3-BF00-99E428FE5492}" destId="{307839FC-AD65-4C2C-9F4D-E302B7E1E75D}" srcOrd="4" destOrd="0" presId="urn:microsoft.com/office/officeart/2005/8/layout/hList1"/>
    <dgm:cxn modelId="{A779FDC0-0761-4D88-9412-898C541647D7}" type="presParOf" srcId="{307839FC-AD65-4C2C-9F4D-E302B7E1E75D}" destId="{720A4224-9195-4942-AB0A-82405377F045}" srcOrd="0" destOrd="0" presId="urn:microsoft.com/office/officeart/2005/8/layout/hList1"/>
    <dgm:cxn modelId="{9DE55257-519E-4046-9EF0-68734B6EE1CD}" type="presParOf" srcId="{307839FC-AD65-4C2C-9F4D-E302B7E1E75D}" destId="{14B76439-C3D0-41C3-B4C4-A99A405624D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C8DC7-A345-4664-BCE9-1B865E8F201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86E62596-92D5-406B-B932-0AE0B71F12C3}">
      <dgm:prSet phldrT="[Text]"/>
      <dgm:spPr/>
      <dgm:t>
        <a:bodyPr/>
        <a:lstStyle/>
        <a:p>
          <a:r>
            <a:rPr lang="en-US" dirty="0">
              <a:sym typeface="Symbol" panose="05050102010706020507" pitchFamily="18" charset="2"/>
            </a:rPr>
            <a:t> 500 TONS</a:t>
          </a:r>
          <a:endParaRPr lang="en-US" dirty="0"/>
        </a:p>
      </dgm:t>
    </dgm:pt>
    <dgm:pt modelId="{CF57F5E9-F810-480E-9B74-CFDE2415522B}" type="parTrans" cxnId="{2806404D-28E8-4FD5-9D71-7DC0D0863EFC}">
      <dgm:prSet/>
      <dgm:spPr/>
      <dgm:t>
        <a:bodyPr/>
        <a:lstStyle/>
        <a:p>
          <a:endParaRPr lang="en-US"/>
        </a:p>
      </dgm:t>
    </dgm:pt>
    <dgm:pt modelId="{0A552B43-0675-4F4A-8BC7-20D91BCFF2A8}" type="sibTrans" cxnId="{2806404D-28E8-4FD5-9D71-7DC0D0863EFC}">
      <dgm:prSet/>
      <dgm:spPr/>
      <dgm:t>
        <a:bodyPr/>
        <a:lstStyle/>
        <a:p>
          <a:endParaRPr lang="en-US"/>
        </a:p>
      </dgm:t>
    </dgm:pt>
    <dgm:pt modelId="{A2CD05AB-F227-4611-BC40-6DF0B995B657}">
      <dgm:prSet phldrT="[Text]" custT="1"/>
      <dgm:spPr/>
      <dgm:t>
        <a:bodyPr/>
        <a:lstStyle/>
        <a:p>
          <a:r>
            <a:rPr lang="en-US" sz="2800" dirty="0"/>
            <a:t>2 Production Tests </a:t>
          </a:r>
        </a:p>
        <a:p>
          <a:r>
            <a:rPr lang="en-US" sz="1900" dirty="0"/>
            <a:t>Valid for 3 Years</a:t>
          </a:r>
        </a:p>
      </dgm:t>
    </dgm:pt>
    <dgm:pt modelId="{6E6E5D45-30FA-4969-A8DE-0F84468EA6C5}" type="parTrans" cxnId="{DE2D78C5-3FF3-48C6-864C-7F07FD788AF5}">
      <dgm:prSet/>
      <dgm:spPr/>
      <dgm:t>
        <a:bodyPr/>
        <a:lstStyle/>
        <a:p>
          <a:endParaRPr lang="en-US"/>
        </a:p>
      </dgm:t>
    </dgm:pt>
    <dgm:pt modelId="{B93426A6-C772-4FD6-A9A7-E505833CF348}" type="sibTrans" cxnId="{DE2D78C5-3FF3-48C6-864C-7F07FD788AF5}">
      <dgm:prSet/>
      <dgm:spPr/>
      <dgm:t>
        <a:bodyPr/>
        <a:lstStyle/>
        <a:p>
          <a:endParaRPr lang="en-US"/>
        </a:p>
      </dgm:t>
    </dgm:pt>
    <dgm:pt modelId="{B43D7DC4-8DC3-403B-ACD9-ECE4B1681A5B}">
      <dgm:prSet phldrT="[Text]"/>
      <dgm:spPr/>
      <dgm:t>
        <a:bodyPr/>
        <a:lstStyle/>
        <a:p>
          <a:r>
            <a:rPr lang="en-US" dirty="0"/>
            <a:t>1 Stockpile Test</a:t>
          </a:r>
        </a:p>
      </dgm:t>
    </dgm:pt>
    <dgm:pt modelId="{B8871C66-4D55-47E9-8A60-10BB61044E0C}" type="parTrans" cxnId="{6B7F57FC-36A7-4FAD-866E-1E6A656CFAD7}">
      <dgm:prSet/>
      <dgm:spPr/>
      <dgm:t>
        <a:bodyPr/>
        <a:lstStyle/>
        <a:p>
          <a:endParaRPr lang="en-US"/>
        </a:p>
      </dgm:t>
    </dgm:pt>
    <dgm:pt modelId="{9C68499C-304C-472F-A5EB-53E7024E010C}" type="sibTrans" cxnId="{6B7F57FC-36A7-4FAD-866E-1E6A656CFAD7}">
      <dgm:prSet/>
      <dgm:spPr/>
      <dgm:t>
        <a:bodyPr/>
        <a:lstStyle/>
        <a:p>
          <a:endParaRPr lang="en-US"/>
        </a:p>
      </dgm:t>
    </dgm:pt>
    <dgm:pt modelId="{734A1304-65EC-491C-A518-A57EEB362473}" type="pres">
      <dgm:prSet presAssocID="{1D8C8DC7-A345-4664-BCE9-1B865E8F2012}" presName="layout" presStyleCnt="0">
        <dgm:presLayoutVars>
          <dgm:chMax/>
          <dgm:chPref/>
          <dgm:dir/>
          <dgm:animOne val="branch"/>
          <dgm:animLvl val="lvl"/>
          <dgm:resizeHandles/>
        </dgm:presLayoutVars>
      </dgm:prSet>
      <dgm:spPr/>
    </dgm:pt>
    <dgm:pt modelId="{F1E504ED-952E-45BA-A666-2DF593A5BDD0}" type="pres">
      <dgm:prSet presAssocID="{86E62596-92D5-406B-B932-0AE0B71F12C3}" presName="root" presStyleCnt="0">
        <dgm:presLayoutVars>
          <dgm:chMax/>
          <dgm:chPref val="4"/>
        </dgm:presLayoutVars>
      </dgm:prSet>
      <dgm:spPr/>
    </dgm:pt>
    <dgm:pt modelId="{F5BCB23B-9EAA-4577-84C9-BA1F2A4E6D05}" type="pres">
      <dgm:prSet presAssocID="{86E62596-92D5-406B-B932-0AE0B71F12C3}" presName="rootComposite" presStyleCnt="0">
        <dgm:presLayoutVars/>
      </dgm:prSet>
      <dgm:spPr/>
    </dgm:pt>
    <dgm:pt modelId="{53452E30-8EB1-4C78-AD8A-C1E3CACAA4E1}" type="pres">
      <dgm:prSet presAssocID="{86E62596-92D5-406B-B932-0AE0B71F12C3}" presName="rootText" presStyleLbl="node0" presStyleIdx="0" presStyleCnt="1">
        <dgm:presLayoutVars>
          <dgm:chMax/>
          <dgm:chPref val="4"/>
        </dgm:presLayoutVars>
      </dgm:prSet>
      <dgm:spPr/>
    </dgm:pt>
    <dgm:pt modelId="{59362473-CD27-45AA-B6BE-A6D8835A21D0}" type="pres">
      <dgm:prSet presAssocID="{86E62596-92D5-406B-B932-0AE0B71F12C3}" presName="childShape" presStyleCnt="0">
        <dgm:presLayoutVars>
          <dgm:chMax val="0"/>
          <dgm:chPref val="0"/>
        </dgm:presLayoutVars>
      </dgm:prSet>
      <dgm:spPr/>
    </dgm:pt>
    <dgm:pt modelId="{0A67300F-5A18-4396-B4C1-36899E2EAF38}" type="pres">
      <dgm:prSet presAssocID="{A2CD05AB-F227-4611-BC40-6DF0B995B657}" presName="childComposite" presStyleCnt="0">
        <dgm:presLayoutVars>
          <dgm:chMax val="0"/>
          <dgm:chPref val="0"/>
        </dgm:presLayoutVars>
      </dgm:prSet>
      <dgm:spPr/>
    </dgm:pt>
    <dgm:pt modelId="{1A95E33C-B28B-4431-A1EC-9CD9ED9AD94D}" type="pres">
      <dgm:prSet presAssocID="{A2CD05AB-F227-4611-BC40-6DF0B995B657}"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n"/>
        </a:ext>
      </dgm:extLst>
    </dgm:pt>
    <dgm:pt modelId="{3AE1E3BC-B90D-4270-A33D-1CDEE9C63539}" type="pres">
      <dgm:prSet presAssocID="{A2CD05AB-F227-4611-BC40-6DF0B995B657}" presName="childText" presStyleLbl="lnNode1" presStyleIdx="0" presStyleCnt="2">
        <dgm:presLayoutVars>
          <dgm:chMax val="0"/>
          <dgm:chPref val="0"/>
          <dgm:bulletEnabled val="1"/>
        </dgm:presLayoutVars>
      </dgm:prSet>
      <dgm:spPr/>
    </dgm:pt>
    <dgm:pt modelId="{9B8AAD00-9A49-4A7A-9687-7C015B5C5E2E}" type="pres">
      <dgm:prSet presAssocID="{B43D7DC4-8DC3-403B-ACD9-ECE4B1681A5B}" presName="childComposite" presStyleCnt="0">
        <dgm:presLayoutVars>
          <dgm:chMax val="0"/>
          <dgm:chPref val="0"/>
        </dgm:presLayoutVars>
      </dgm:prSet>
      <dgm:spPr/>
    </dgm:pt>
    <dgm:pt modelId="{E5A3D5C8-68B0-4FA8-ABA9-F8BD64221647}" type="pres">
      <dgm:prSet presAssocID="{B43D7DC4-8DC3-403B-ACD9-ECE4B1681A5B}" presName="Image" presStyleLbl="node1" presStyleIdx="1" presStyleCnt="2" custLinFactNeighborY="367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n"/>
        </a:ext>
      </dgm:extLst>
    </dgm:pt>
    <dgm:pt modelId="{63511F4D-6E93-4CCD-B0CA-D5DA3FDB0437}" type="pres">
      <dgm:prSet presAssocID="{B43D7DC4-8DC3-403B-ACD9-ECE4B1681A5B}" presName="childText" presStyleLbl="lnNode1" presStyleIdx="1" presStyleCnt="2" custLinFactNeighborY="36774">
        <dgm:presLayoutVars>
          <dgm:chMax val="0"/>
          <dgm:chPref val="0"/>
          <dgm:bulletEnabled val="1"/>
        </dgm:presLayoutVars>
      </dgm:prSet>
      <dgm:spPr/>
    </dgm:pt>
  </dgm:ptLst>
  <dgm:cxnLst>
    <dgm:cxn modelId="{23C71427-1B83-4925-8F63-29CEA57920E5}" type="presOf" srcId="{A2CD05AB-F227-4611-BC40-6DF0B995B657}" destId="{3AE1E3BC-B90D-4270-A33D-1CDEE9C63539}" srcOrd="0" destOrd="0" presId="urn:microsoft.com/office/officeart/2008/layout/PictureAccentList"/>
    <dgm:cxn modelId="{BBC32D3C-36F4-4367-9C27-BD9962BB0A38}" type="presOf" srcId="{B43D7DC4-8DC3-403B-ACD9-ECE4B1681A5B}" destId="{63511F4D-6E93-4CCD-B0CA-D5DA3FDB0437}" srcOrd="0" destOrd="0" presId="urn:microsoft.com/office/officeart/2008/layout/PictureAccentList"/>
    <dgm:cxn modelId="{2806404D-28E8-4FD5-9D71-7DC0D0863EFC}" srcId="{1D8C8DC7-A345-4664-BCE9-1B865E8F2012}" destId="{86E62596-92D5-406B-B932-0AE0B71F12C3}" srcOrd="0" destOrd="0" parTransId="{CF57F5E9-F810-480E-9B74-CFDE2415522B}" sibTransId="{0A552B43-0675-4F4A-8BC7-20D91BCFF2A8}"/>
    <dgm:cxn modelId="{FE83248B-4D24-4AD3-927D-E505A803948A}" type="presOf" srcId="{1D8C8DC7-A345-4664-BCE9-1B865E8F2012}" destId="{734A1304-65EC-491C-A518-A57EEB362473}" srcOrd="0" destOrd="0" presId="urn:microsoft.com/office/officeart/2008/layout/PictureAccentList"/>
    <dgm:cxn modelId="{DE2D78C5-3FF3-48C6-864C-7F07FD788AF5}" srcId="{86E62596-92D5-406B-B932-0AE0B71F12C3}" destId="{A2CD05AB-F227-4611-BC40-6DF0B995B657}" srcOrd="0" destOrd="0" parTransId="{6E6E5D45-30FA-4969-A8DE-0F84468EA6C5}" sibTransId="{B93426A6-C772-4FD6-A9A7-E505833CF348}"/>
    <dgm:cxn modelId="{52C6FECC-531B-400D-8714-AA7AB48814B0}" type="presOf" srcId="{86E62596-92D5-406B-B932-0AE0B71F12C3}" destId="{53452E30-8EB1-4C78-AD8A-C1E3CACAA4E1}" srcOrd="0" destOrd="0" presId="urn:microsoft.com/office/officeart/2008/layout/PictureAccentList"/>
    <dgm:cxn modelId="{6B7F57FC-36A7-4FAD-866E-1E6A656CFAD7}" srcId="{86E62596-92D5-406B-B932-0AE0B71F12C3}" destId="{B43D7DC4-8DC3-403B-ACD9-ECE4B1681A5B}" srcOrd="1" destOrd="0" parTransId="{B8871C66-4D55-47E9-8A60-10BB61044E0C}" sibTransId="{9C68499C-304C-472F-A5EB-53E7024E010C}"/>
    <dgm:cxn modelId="{43F9CFEB-BF9F-47D9-9EE9-7F6A088CD22B}" type="presParOf" srcId="{734A1304-65EC-491C-A518-A57EEB362473}" destId="{F1E504ED-952E-45BA-A666-2DF593A5BDD0}" srcOrd="0" destOrd="0" presId="urn:microsoft.com/office/officeart/2008/layout/PictureAccentList"/>
    <dgm:cxn modelId="{41E86C8F-9F44-4BB0-B1A0-DE211ACDB680}" type="presParOf" srcId="{F1E504ED-952E-45BA-A666-2DF593A5BDD0}" destId="{F5BCB23B-9EAA-4577-84C9-BA1F2A4E6D05}" srcOrd="0" destOrd="0" presId="urn:microsoft.com/office/officeart/2008/layout/PictureAccentList"/>
    <dgm:cxn modelId="{4850E00B-9609-4244-995E-55802ACC9278}" type="presParOf" srcId="{F5BCB23B-9EAA-4577-84C9-BA1F2A4E6D05}" destId="{53452E30-8EB1-4C78-AD8A-C1E3CACAA4E1}" srcOrd="0" destOrd="0" presId="urn:microsoft.com/office/officeart/2008/layout/PictureAccentList"/>
    <dgm:cxn modelId="{502517AD-E22F-43D8-8E37-D688CB1A0217}" type="presParOf" srcId="{F1E504ED-952E-45BA-A666-2DF593A5BDD0}" destId="{59362473-CD27-45AA-B6BE-A6D8835A21D0}" srcOrd="1" destOrd="0" presId="urn:microsoft.com/office/officeart/2008/layout/PictureAccentList"/>
    <dgm:cxn modelId="{275005B6-D70E-4719-B239-E36C6A8E8DCA}" type="presParOf" srcId="{59362473-CD27-45AA-B6BE-A6D8835A21D0}" destId="{0A67300F-5A18-4396-B4C1-36899E2EAF38}" srcOrd="0" destOrd="0" presId="urn:microsoft.com/office/officeart/2008/layout/PictureAccentList"/>
    <dgm:cxn modelId="{CF972D57-834D-4F4E-BD12-78FFE9D16B7A}" type="presParOf" srcId="{0A67300F-5A18-4396-B4C1-36899E2EAF38}" destId="{1A95E33C-B28B-4431-A1EC-9CD9ED9AD94D}" srcOrd="0" destOrd="0" presId="urn:microsoft.com/office/officeart/2008/layout/PictureAccentList"/>
    <dgm:cxn modelId="{737DF491-A885-42E2-9FAA-314003EC5956}" type="presParOf" srcId="{0A67300F-5A18-4396-B4C1-36899E2EAF38}" destId="{3AE1E3BC-B90D-4270-A33D-1CDEE9C63539}" srcOrd="1" destOrd="0" presId="urn:microsoft.com/office/officeart/2008/layout/PictureAccentList"/>
    <dgm:cxn modelId="{6D9B2C10-2DFB-4085-9B25-C55C648FE169}" type="presParOf" srcId="{59362473-CD27-45AA-B6BE-A6D8835A21D0}" destId="{9B8AAD00-9A49-4A7A-9687-7C015B5C5E2E}" srcOrd="1" destOrd="0" presId="urn:microsoft.com/office/officeart/2008/layout/PictureAccentList"/>
    <dgm:cxn modelId="{4D024B3B-1C04-41D3-B420-84B3A7772703}" type="presParOf" srcId="{9B8AAD00-9A49-4A7A-9687-7C015B5C5E2E}" destId="{E5A3D5C8-68B0-4FA8-ABA9-F8BD64221647}" srcOrd="0" destOrd="0" presId="urn:microsoft.com/office/officeart/2008/layout/PictureAccentList"/>
    <dgm:cxn modelId="{CE940EF9-1615-4CD3-A2AC-515DDF5E19FB}" type="presParOf" srcId="{9B8AAD00-9A49-4A7A-9687-7C015B5C5E2E}" destId="{63511F4D-6E93-4CCD-B0CA-D5DA3FDB0437}"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8C8DC7-A345-4664-BCE9-1B865E8F201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86E62596-92D5-406B-B932-0AE0B71F12C3}">
      <dgm:prSet phldrT="[Text]"/>
      <dgm:spPr/>
      <dgm:t>
        <a:bodyPr/>
        <a:lstStyle/>
        <a:p>
          <a:r>
            <a:rPr lang="en-US" dirty="0">
              <a:sym typeface="Symbol" panose="05050102010706020507" pitchFamily="18" charset="2"/>
            </a:rPr>
            <a:t>&gt;500  but  6,000 TONS</a:t>
          </a:r>
          <a:endParaRPr lang="en-US" dirty="0"/>
        </a:p>
      </dgm:t>
    </dgm:pt>
    <dgm:pt modelId="{CF57F5E9-F810-480E-9B74-CFDE2415522B}" type="parTrans" cxnId="{2806404D-28E8-4FD5-9D71-7DC0D0863EFC}">
      <dgm:prSet/>
      <dgm:spPr/>
      <dgm:t>
        <a:bodyPr/>
        <a:lstStyle/>
        <a:p>
          <a:endParaRPr lang="en-US"/>
        </a:p>
      </dgm:t>
    </dgm:pt>
    <dgm:pt modelId="{0A552B43-0675-4F4A-8BC7-20D91BCFF2A8}" type="sibTrans" cxnId="{2806404D-28E8-4FD5-9D71-7DC0D0863EFC}">
      <dgm:prSet/>
      <dgm:spPr/>
      <dgm:t>
        <a:bodyPr/>
        <a:lstStyle/>
        <a:p>
          <a:endParaRPr lang="en-US"/>
        </a:p>
      </dgm:t>
    </dgm:pt>
    <dgm:pt modelId="{A2CD05AB-F227-4611-BC40-6DF0B995B657}">
      <dgm:prSet phldrT="[Text]" custT="1"/>
      <dgm:spPr/>
      <dgm:t>
        <a:bodyPr/>
        <a:lstStyle/>
        <a:p>
          <a:r>
            <a:rPr lang="en-US" sz="2800" dirty="0"/>
            <a:t>1 Stockpile</a:t>
          </a:r>
        </a:p>
        <a:p>
          <a:r>
            <a:rPr lang="en-US" sz="1900" dirty="0"/>
            <a:t>Before Placement</a:t>
          </a:r>
        </a:p>
      </dgm:t>
    </dgm:pt>
    <dgm:pt modelId="{6E6E5D45-30FA-4969-A8DE-0F84468EA6C5}" type="parTrans" cxnId="{DE2D78C5-3FF3-48C6-864C-7F07FD788AF5}">
      <dgm:prSet/>
      <dgm:spPr/>
      <dgm:t>
        <a:bodyPr/>
        <a:lstStyle/>
        <a:p>
          <a:endParaRPr lang="en-US"/>
        </a:p>
      </dgm:t>
    </dgm:pt>
    <dgm:pt modelId="{B93426A6-C772-4FD6-A9A7-E505833CF348}" type="sibTrans" cxnId="{DE2D78C5-3FF3-48C6-864C-7F07FD788AF5}">
      <dgm:prSet/>
      <dgm:spPr/>
      <dgm:t>
        <a:bodyPr/>
        <a:lstStyle/>
        <a:p>
          <a:endParaRPr lang="en-US"/>
        </a:p>
      </dgm:t>
    </dgm:pt>
    <dgm:pt modelId="{B43D7DC4-8DC3-403B-ACD9-ECE4B1681A5B}">
      <dgm:prSet phldrT="[Text]" custT="1"/>
      <dgm:spPr/>
      <dgm:t>
        <a:bodyPr/>
        <a:lstStyle/>
        <a:p>
          <a:r>
            <a:rPr lang="en-US" sz="2800" dirty="0"/>
            <a:t>2 Production </a:t>
          </a:r>
        </a:p>
        <a:p>
          <a:r>
            <a:rPr lang="en-US" sz="1700" dirty="0"/>
            <a:t>OR</a:t>
          </a:r>
        </a:p>
        <a:p>
          <a:r>
            <a:rPr lang="en-US" sz="2800" dirty="0"/>
            <a:t>1 Loadout</a:t>
          </a:r>
        </a:p>
      </dgm:t>
    </dgm:pt>
    <dgm:pt modelId="{B8871C66-4D55-47E9-8A60-10BB61044E0C}" type="parTrans" cxnId="{6B7F57FC-36A7-4FAD-866E-1E6A656CFAD7}">
      <dgm:prSet/>
      <dgm:spPr/>
      <dgm:t>
        <a:bodyPr/>
        <a:lstStyle/>
        <a:p>
          <a:endParaRPr lang="en-US"/>
        </a:p>
      </dgm:t>
    </dgm:pt>
    <dgm:pt modelId="{9C68499C-304C-472F-A5EB-53E7024E010C}" type="sibTrans" cxnId="{6B7F57FC-36A7-4FAD-866E-1E6A656CFAD7}">
      <dgm:prSet/>
      <dgm:spPr/>
      <dgm:t>
        <a:bodyPr/>
        <a:lstStyle/>
        <a:p>
          <a:endParaRPr lang="en-US"/>
        </a:p>
      </dgm:t>
    </dgm:pt>
    <dgm:pt modelId="{A4B3DC24-B3F1-40BC-A544-B0C6E65D9868}">
      <dgm:prSet phldrT="[Text]" custT="1"/>
      <dgm:spPr/>
      <dgm:t>
        <a:bodyPr/>
        <a:lstStyle/>
        <a:p>
          <a:r>
            <a:rPr lang="en-US" sz="2400" dirty="0"/>
            <a:t>QTY overruns 6,000 Ton</a:t>
          </a:r>
        </a:p>
        <a:p>
          <a:r>
            <a:rPr lang="en-US" sz="1900" dirty="0"/>
            <a:t>Additional Sample(s)</a:t>
          </a:r>
        </a:p>
      </dgm:t>
    </dgm:pt>
    <dgm:pt modelId="{2E1B59A9-D4B7-4363-8169-08B2B9C0A3AA}" type="parTrans" cxnId="{24A019C1-4DCF-4E85-879E-2360C066BDAA}">
      <dgm:prSet/>
      <dgm:spPr/>
      <dgm:t>
        <a:bodyPr/>
        <a:lstStyle/>
        <a:p>
          <a:endParaRPr lang="en-US"/>
        </a:p>
      </dgm:t>
    </dgm:pt>
    <dgm:pt modelId="{C22F701C-4470-476A-91C8-0EB3CBE2DC8D}" type="sibTrans" cxnId="{24A019C1-4DCF-4E85-879E-2360C066BDAA}">
      <dgm:prSet/>
      <dgm:spPr/>
      <dgm:t>
        <a:bodyPr/>
        <a:lstStyle/>
        <a:p>
          <a:endParaRPr lang="en-US"/>
        </a:p>
      </dgm:t>
    </dgm:pt>
    <dgm:pt modelId="{734A1304-65EC-491C-A518-A57EEB362473}" type="pres">
      <dgm:prSet presAssocID="{1D8C8DC7-A345-4664-BCE9-1B865E8F2012}" presName="layout" presStyleCnt="0">
        <dgm:presLayoutVars>
          <dgm:chMax/>
          <dgm:chPref/>
          <dgm:dir/>
          <dgm:animOne val="branch"/>
          <dgm:animLvl val="lvl"/>
          <dgm:resizeHandles/>
        </dgm:presLayoutVars>
      </dgm:prSet>
      <dgm:spPr/>
    </dgm:pt>
    <dgm:pt modelId="{F1E504ED-952E-45BA-A666-2DF593A5BDD0}" type="pres">
      <dgm:prSet presAssocID="{86E62596-92D5-406B-B932-0AE0B71F12C3}" presName="root" presStyleCnt="0">
        <dgm:presLayoutVars>
          <dgm:chMax/>
          <dgm:chPref val="4"/>
        </dgm:presLayoutVars>
      </dgm:prSet>
      <dgm:spPr/>
    </dgm:pt>
    <dgm:pt modelId="{F5BCB23B-9EAA-4577-84C9-BA1F2A4E6D05}" type="pres">
      <dgm:prSet presAssocID="{86E62596-92D5-406B-B932-0AE0B71F12C3}" presName="rootComposite" presStyleCnt="0">
        <dgm:presLayoutVars/>
      </dgm:prSet>
      <dgm:spPr/>
    </dgm:pt>
    <dgm:pt modelId="{53452E30-8EB1-4C78-AD8A-C1E3CACAA4E1}" type="pres">
      <dgm:prSet presAssocID="{86E62596-92D5-406B-B932-0AE0B71F12C3}" presName="rootText" presStyleLbl="node0" presStyleIdx="0" presStyleCnt="1">
        <dgm:presLayoutVars>
          <dgm:chMax/>
          <dgm:chPref val="4"/>
        </dgm:presLayoutVars>
      </dgm:prSet>
      <dgm:spPr/>
    </dgm:pt>
    <dgm:pt modelId="{59362473-CD27-45AA-B6BE-A6D8835A21D0}" type="pres">
      <dgm:prSet presAssocID="{86E62596-92D5-406B-B932-0AE0B71F12C3}" presName="childShape" presStyleCnt="0">
        <dgm:presLayoutVars>
          <dgm:chMax val="0"/>
          <dgm:chPref val="0"/>
        </dgm:presLayoutVars>
      </dgm:prSet>
      <dgm:spPr/>
    </dgm:pt>
    <dgm:pt modelId="{0A67300F-5A18-4396-B4C1-36899E2EAF38}" type="pres">
      <dgm:prSet presAssocID="{A2CD05AB-F227-4611-BC40-6DF0B995B657}" presName="childComposite" presStyleCnt="0">
        <dgm:presLayoutVars>
          <dgm:chMax val="0"/>
          <dgm:chPref val="0"/>
        </dgm:presLayoutVars>
      </dgm:prSet>
      <dgm:spPr/>
    </dgm:pt>
    <dgm:pt modelId="{1A95E33C-B28B-4431-A1EC-9CD9ED9AD94D}" type="pres">
      <dgm:prSet presAssocID="{A2CD05AB-F227-4611-BC40-6DF0B995B657}" presName="Image" presStyleLbl="node1" presStyleIdx="0" presStyleCnt="3" custLinFactNeighborY="-117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a:ext>
      </dgm:extLst>
    </dgm:pt>
    <dgm:pt modelId="{3AE1E3BC-B90D-4270-A33D-1CDEE9C63539}" type="pres">
      <dgm:prSet presAssocID="{A2CD05AB-F227-4611-BC40-6DF0B995B657}" presName="childText" presStyleLbl="lnNode1" presStyleIdx="0" presStyleCnt="3" custLinFactNeighborY="-11799">
        <dgm:presLayoutVars>
          <dgm:chMax val="0"/>
          <dgm:chPref val="0"/>
          <dgm:bulletEnabled val="1"/>
        </dgm:presLayoutVars>
      </dgm:prSet>
      <dgm:spPr/>
    </dgm:pt>
    <dgm:pt modelId="{9B8AAD00-9A49-4A7A-9687-7C015B5C5E2E}" type="pres">
      <dgm:prSet presAssocID="{B43D7DC4-8DC3-403B-ACD9-ECE4B1681A5B}" presName="childComposite" presStyleCnt="0">
        <dgm:presLayoutVars>
          <dgm:chMax val="0"/>
          <dgm:chPref val="0"/>
        </dgm:presLayoutVars>
      </dgm:prSet>
      <dgm:spPr/>
    </dgm:pt>
    <dgm:pt modelId="{E5A3D5C8-68B0-4FA8-ABA9-F8BD64221647}" type="pres">
      <dgm:prSet presAssocID="{B43D7DC4-8DC3-403B-ACD9-ECE4B1681A5B}" presName="Image" presStyleLbl="node1" presStyleIdx="1" presStyleCnt="3" custLinFactNeighborY="105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a:ext>
      </dgm:extLst>
    </dgm:pt>
    <dgm:pt modelId="{63511F4D-6E93-4CCD-B0CA-D5DA3FDB0437}" type="pres">
      <dgm:prSet presAssocID="{B43D7DC4-8DC3-403B-ACD9-ECE4B1681A5B}" presName="childText" presStyleLbl="lnNode1" presStyleIdx="1" presStyleCnt="3" custLinFactNeighborY="10558">
        <dgm:presLayoutVars>
          <dgm:chMax val="0"/>
          <dgm:chPref val="0"/>
          <dgm:bulletEnabled val="1"/>
        </dgm:presLayoutVars>
      </dgm:prSet>
      <dgm:spPr/>
    </dgm:pt>
    <dgm:pt modelId="{166FA8ED-5FF3-41A4-BBB6-6EDD9FBBA3AC}" type="pres">
      <dgm:prSet presAssocID="{A4B3DC24-B3F1-40BC-A544-B0C6E65D9868}" presName="childComposite" presStyleCnt="0">
        <dgm:presLayoutVars>
          <dgm:chMax val="0"/>
          <dgm:chPref val="0"/>
        </dgm:presLayoutVars>
      </dgm:prSet>
      <dgm:spPr/>
    </dgm:pt>
    <dgm:pt modelId="{5E4874AE-D11C-4F0E-BD85-8E5821D34188}" type="pres">
      <dgm:prSet presAssocID="{A4B3DC24-B3F1-40BC-A544-B0C6E65D9868}"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in"/>
        </a:ext>
      </dgm:extLst>
    </dgm:pt>
    <dgm:pt modelId="{3543794B-6AB8-47D9-A006-2347715BEF4F}" type="pres">
      <dgm:prSet presAssocID="{A4B3DC24-B3F1-40BC-A544-B0C6E65D9868}" presName="childText" presStyleLbl="lnNode1" presStyleIdx="2" presStyleCnt="3">
        <dgm:presLayoutVars>
          <dgm:chMax val="0"/>
          <dgm:chPref val="0"/>
          <dgm:bulletEnabled val="1"/>
        </dgm:presLayoutVars>
      </dgm:prSet>
      <dgm:spPr/>
    </dgm:pt>
  </dgm:ptLst>
  <dgm:cxnLst>
    <dgm:cxn modelId="{03920423-6AEE-480B-8B54-CF3CF17E4312}" type="presOf" srcId="{A4B3DC24-B3F1-40BC-A544-B0C6E65D9868}" destId="{3543794B-6AB8-47D9-A006-2347715BEF4F}" srcOrd="0" destOrd="0" presId="urn:microsoft.com/office/officeart/2008/layout/PictureAccentList"/>
    <dgm:cxn modelId="{23C71427-1B83-4925-8F63-29CEA57920E5}" type="presOf" srcId="{A2CD05AB-F227-4611-BC40-6DF0B995B657}" destId="{3AE1E3BC-B90D-4270-A33D-1CDEE9C63539}" srcOrd="0" destOrd="0" presId="urn:microsoft.com/office/officeart/2008/layout/PictureAccentList"/>
    <dgm:cxn modelId="{BBC32D3C-36F4-4367-9C27-BD9962BB0A38}" type="presOf" srcId="{B43D7DC4-8DC3-403B-ACD9-ECE4B1681A5B}" destId="{63511F4D-6E93-4CCD-B0CA-D5DA3FDB0437}" srcOrd="0" destOrd="0" presId="urn:microsoft.com/office/officeart/2008/layout/PictureAccentList"/>
    <dgm:cxn modelId="{2806404D-28E8-4FD5-9D71-7DC0D0863EFC}" srcId="{1D8C8DC7-A345-4664-BCE9-1B865E8F2012}" destId="{86E62596-92D5-406B-B932-0AE0B71F12C3}" srcOrd="0" destOrd="0" parTransId="{CF57F5E9-F810-480E-9B74-CFDE2415522B}" sibTransId="{0A552B43-0675-4F4A-8BC7-20D91BCFF2A8}"/>
    <dgm:cxn modelId="{FE83248B-4D24-4AD3-927D-E505A803948A}" type="presOf" srcId="{1D8C8DC7-A345-4664-BCE9-1B865E8F2012}" destId="{734A1304-65EC-491C-A518-A57EEB362473}" srcOrd="0" destOrd="0" presId="urn:microsoft.com/office/officeart/2008/layout/PictureAccentList"/>
    <dgm:cxn modelId="{24A019C1-4DCF-4E85-879E-2360C066BDAA}" srcId="{86E62596-92D5-406B-B932-0AE0B71F12C3}" destId="{A4B3DC24-B3F1-40BC-A544-B0C6E65D9868}" srcOrd="2" destOrd="0" parTransId="{2E1B59A9-D4B7-4363-8169-08B2B9C0A3AA}" sibTransId="{C22F701C-4470-476A-91C8-0EB3CBE2DC8D}"/>
    <dgm:cxn modelId="{DE2D78C5-3FF3-48C6-864C-7F07FD788AF5}" srcId="{86E62596-92D5-406B-B932-0AE0B71F12C3}" destId="{A2CD05AB-F227-4611-BC40-6DF0B995B657}" srcOrd="0" destOrd="0" parTransId="{6E6E5D45-30FA-4969-A8DE-0F84468EA6C5}" sibTransId="{B93426A6-C772-4FD6-A9A7-E505833CF348}"/>
    <dgm:cxn modelId="{52C6FECC-531B-400D-8714-AA7AB48814B0}" type="presOf" srcId="{86E62596-92D5-406B-B932-0AE0B71F12C3}" destId="{53452E30-8EB1-4C78-AD8A-C1E3CACAA4E1}" srcOrd="0" destOrd="0" presId="urn:microsoft.com/office/officeart/2008/layout/PictureAccentList"/>
    <dgm:cxn modelId="{6B7F57FC-36A7-4FAD-866E-1E6A656CFAD7}" srcId="{86E62596-92D5-406B-B932-0AE0B71F12C3}" destId="{B43D7DC4-8DC3-403B-ACD9-ECE4B1681A5B}" srcOrd="1" destOrd="0" parTransId="{B8871C66-4D55-47E9-8A60-10BB61044E0C}" sibTransId="{9C68499C-304C-472F-A5EB-53E7024E010C}"/>
    <dgm:cxn modelId="{43F9CFEB-BF9F-47D9-9EE9-7F6A088CD22B}" type="presParOf" srcId="{734A1304-65EC-491C-A518-A57EEB362473}" destId="{F1E504ED-952E-45BA-A666-2DF593A5BDD0}" srcOrd="0" destOrd="0" presId="urn:microsoft.com/office/officeart/2008/layout/PictureAccentList"/>
    <dgm:cxn modelId="{41E86C8F-9F44-4BB0-B1A0-DE211ACDB680}" type="presParOf" srcId="{F1E504ED-952E-45BA-A666-2DF593A5BDD0}" destId="{F5BCB23B-9EAA-4577-84C9-BA1F2A4E6D05}" srcOrd="0" destOrd="0" presId="urn:microsoft.com/office/officeart/2008/layout/PictureAccentList"/>
    <dgm:cxn modelId="{4850E00B-9609-4244-995E-55802ACC9278}" type="presParOf" srcId="{F5BCB23B-9EAA-4577-84C9-BA1F2A4E6D05}" destId="{53452E30-8EB1-4C78-AD8A-C1E3CACAA4E1}" srcOrd="0" destOrd="0" presId="urn:microsoft.com/office/officeart/2008/layout/PictureAccentList"/>
    <dgm:cxn modelId="{502517AD-E22F-43D8-8E37-D688CB1A0217}" type="presParOf" srcId="{F1E504ED-952E-45BA-A666-2DF593A5BDD0}" destId="{59362473-CD27-45AA-B6BE-A6D8835A21D0}" srcOrd="1" destOrd="0" presId="urn:microsoft.com/office/officeart/2008/layout/PictureAccentList"/>
    <dgm:cxn modelId="{275005B6-D70E-4719-B239-E36C6A8E8DCA}" type="presParOf" srcId="{59362473-CD27-45AA-B6BE-A6D8835A21D0}" destId="{0A67300F-5A18-4396-B4C1-36899E2EAF38}" srcOrd="0" destOrd="0" presId="urn:microsoft.com/office/officeart/2008/layout/PictureAccentList"/>
    <dgm:cxn modelId="{CF972D57-834D-4F4E-BD12-78FFE9D16B7A}" type="presParOf" srcId="{0A67300F-5A18-4396-B4C1-36899E2EAF38}" destId="{1A95E33C-B28B-4431-A1EC-9CD9ED9AD94D}" srcOrd="0" destOrd="0" presId="urn:microsoft.com/office/officeart/2008/layout/PictureAccentList"/>
    <dgm:cxn modelId="{737DF491-A885-42E2-9FAA-314003EC5956}" type="presParOf" srcId="{0A67300F-5A18-4396-B4C1-36899E2EAF38}" destId="{3AE1E3BC-B90D-4270-A33D-1CDEE9C63539}" srcOrd="1" destOrd="0" presId="urn:microsoft.com/office/officeart/2008/layout/PictureAccentList"/>
    <dgm:cxn modelId="{6D9B2C10-2DFB-4085-9B25-C55C648FE169}" type="presParOf" srcId="{59362473-CD27-45AA-B6BE-A6D8835A21D0}" destId="{9B8AAD00-9A49-4A7A-9687-7C015B5C5E2E}" srcOrd="1" destOrd="0" presId="urn:microsoft.com/office/officeart/2008/layout/PictureAccentList"/>
    <dgm:cxn modelId="{4D024B3B-1C04-41D3-B420-84B3A7772703}" type="presParOf" srcId="{9B8AAD00-9A49-4A7A-9687-7C015B5C5E2E}" destId="{E5A3D5C8-68B0-4FA8-ABA9-F8BD64221647}" srcOrd="0" destOrd="0" presId="urn:microsoft.com/office/officeart/2008/layout/PictureAccentList"/>
    <dgm:cxn modelId="{CE940EF9-1615-4CD3-A2AC-515DDF5E19FB}" type="presParOf" srcId="{9B8AAD00-9A49-4A7A-9687-7C015B5C5E2E}" destId="{63511F4D-6E93-4CCD-B0CA-D5DA3FDB0437}" srcOrd="1" destOrd="0" presId="urn:microsoft.com/office/officeart/2008/layout/PictureAccentList"/>
    <dgm:cxn modelId="{EA2F511A-F93C-4779-B266-5D73ED287A93}" type="presParOf" srcId="{59362473-CD27-45AA-B6BE-A6D8835A21D0}" destId="{166FA8ED-5FF3-41A4-BBB6-6EDD9FBBA3AC}" srcOrd="2" destOrd="0" presId="urn:microsoft.com/office/officeart/2008/layout/PictureAccentList"/>
    <dgm:cxn modelId="{3ECE5F99-43E2-485A-98DA-CF732A4B8466}" type="presParOf" srcId="{166FA8ED-5FF3-41A4-BBB6-6EDD9FBBA3AC}" destId="{5E4874AE-D11C-4F0E-BD85-8E5821D34188}" srcOrd="0" destOrd="0" presId="urn:microsoft.com/office/officeart/2008/layout/PictureAccentList"/>
    <dgm:cxn modelId="{F81964C0-DE31-4CB5-BA99-CF5BE9F53895}" type="presParOf" srcId="{166FA8ED-5FF3-41A4-BBB6-6EDD9FBBA3AC}" destId="{3543794B-6AB8-47D9-A006-2347715BEF4F}"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3D46F3-7E51-4612-AB83-6D85AF46651F}"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025C55EE-F1E7-46A8-999B-F37DD2BA0E09}">
      <dgm:prSet/>
      <dgm:spPr/>
      <dgm:t>
        <a:bodyPr/>
        <a:lstStyle/>
        <a:p>
          <a:r>
            <a:rPr lang="en-US" baseline="0"/>
            <a:t>1</a:t>
          </a:r>
          <a:r>
            <a:rPr lang="en-US" baseline="30000"/>
            <a:t>st</a:t>
          </a:r>
          <a:r>
            <a:rPr lang="en-US" baseline="0"/>
            <a:t> Day of Production Sample</a:t>
          </a:r>
          <a:endParaRPr lang="en-US"/>
        </a:p>
      </dgm:t>
    </dgm:pt>
    <dgm:pt modelId="{A34984B5-132D-4A1F-99EE-0F3695D14A78}" type="parTrans" cxnId="{76D8A3D8-650F-43F7-9249-07BA750A36F0}">
      <dgm:prSet/>
      <dgm:spPr/>
      <dgm:t>
        <a:bodyPr/>
        <a:lstStyle/>
        <a:p>
          <a:endParaRPr lang="en-US"/>
        </a:p>
      </dgm:t>
    </dgm:pt>
    <dgm:pt modelId="{AE31FAA8-A029-4CE2-89A6-EECABA98E4FB}" type="sibTrans" cxnId="{76D8A3D8-650F-43F7-9249-07BA750A36F0}">
      <dgm:prSet/>
      <dgm:spPr/>
      <dgm:t>
        <a:bodyPr/>
        <a:lstStyle/>
        <a:p>
          <a:endParaRPr lang="en-US"/>
        </a:p>
      </dgm:t>
    </dgm:pt>
    <dgm:pt modelId="{D4E13378-A295-45ED-A89B-666D37947114}">
      <dgm:prSet/>
      <dgm:spPr/>
      <dgm:t>
        <a:bodyPr/>
        <a:lstStyle/>
        <a:p>
          <a:r>
            <a:rPr lang="en-US" baseline="0" dirty="0"/>
            <a:t>Mix Designs Prior to 12/1/2019</a:t>
          </a:r>
          <a:endParaRPr lang="en-US" dirty="0"/>
        </a:p>
      </dgm:t>
    </dgm:pt>
    <dgm:pt modelId="{B004A557-DC39-47C9-AD2D-A3576AEFB28E}" type="parTrans" cxnId="{AE3C4A93-AFED-447C-8278-0132F7A105E0}">
      <dgm:prSet/>
      <dgm:spPr/>
      <dgm:t>
        <a:bodyPr/>
        <a:lstStyle/>
        <a:p>
          <a:endParaRPr lang="en-US"/>
        </a:p>
      </dgm:t>
    </dgm:pt>
    <dgm:pt modelId="{C0E0242D-20FD-420E-BD53-00835F2EBF7D}" type="sibTrans" cxnId="{AE3C4A93-AFED-447C-8278-0132F7A105E0}">
      <dgm:prSet/>
      <dgm:spPr/>
      <dgm:t>
        <a:bodyPr/>
        <a:lstStyle/>
        <a:p>
          <a:endParaRPr lang="en-US"/>
        </a:p>
      </dgm:t>
    </dgm:pt>
    <dgm:pt modelId="{85969828-E5FF-4DF6-9E11-B585039BF46C}">
      <dgm:prSet/>
      <dgm:spPr/>
      <dgm:t>
        <a:bodyPr/>
        <a:lstStyle/>
        <a:p>
          <a:r>
            <a:rPr lang="en-US" baseline="0"/>
            <a:t>Provide to Region, Tested by BTS</a:t>
          </a:r>
          <a:endParaRPr lang="en-US"/>
        </a:p>
      </dgm:t>
    </dgm:pt>
    <dgm:pt modelId="{118646E3-FBB5-4668-832D-1291F8DFDD6A}" type="parTrans" cxnId="{2F3B0F3D-4715-4AAF-8DF1-D0FC731CAC46}">
      <dgm:prSet/>
      <dgm:spPr/>
      <dgm:t>
        <a:bodyPr/>
        <a:lstStyle/>
        <a:p>
          <a:endParaRPr lang="en-US"/>
        </a:p>
      </dgm:t>
    </dgm:pt>
    <dgm:pt modelId="{B9946EB8-BD5F-412C-9E62-85C0D1BF0B35}" type="sibTrans" cxnId="{2F3B0F3D-4715-4AAF-8DF1-D0FC731CAC46}">
      <dgm:prSet/>
      <dgm:spPr/>
      <dgm:t>
        <a:bodyPr/>
        <a:lstStyle/>
        <a:p>
          <a:endParaRPr lang="en-US"/>
        </a:p>
      </dgm:t>
    </dgm:pt>
    <dgm:pt modelId="{7A68ED3D-FB86-4F07-B4B8-744FA8C02BC4}">
      <dgm:prSet/>
      <dgm:spPr/>
      <dgm:t>
        <a:bodyPr/>
        <a:lstStyle/>
        <a:p>
          <a:r>
            <a:rPr lang="en-US" baseline="0"/>
            <a:t>Lab Batched Mix Sample</a:t>
          </a:r>
          <a:endParaRPr lang="en-US"/>
        </a:p>
      </dgm:t>
    </dgm:pt>
    <dgm:pt modelId="{C5EBB960-B2CB-46FD-A113-3E4A2E601431}" type="parTrans" cxnId="{9CC15160-1630-46B9-918B-DB3AAF9DBFEA}">
      <dgm:prSet/>
      <dgm:spPr/>
      <dgm:t>
        <a:bodyPr/>
        <a:lstStyle/>
        <a:p>
          <a:endParaRPr lang="en-US"/>
        </a:p>
      </dgm:t>
    </dgm:pt>
    <dgm:pt modelId="{0230E68A-FF0E-4FA4-966D-F02C9957B990}" type="sibTrans" cxnId="{9CC15160-1630-46B9-918B-DB3AAF9DBFEA}">
      <dgm:prSet/>
      <dgm:spPr/>
      <dgm:t>
        <a:bodyPr/>
        <a:lstStyle/>
        <a:p>
          <a:endParaRPr lang="en-US"/>
        </a:p>
      </dgm:t>
    </dgm:pt>
    <dgm:pt modelId="{EE55FC72-7B02-4385-8F6A-247A82F8C7DA}">
      <dgm:prSet/>
      <dgm:spPr/>
      <dgm:t>
        <a:bodyPr/>
        <a:lstStyle/>
        <a:p>
          <a:r>
            <a:rPr lang="en-US" baseline="0" dirty="0"/>
            <a:t>Mix Designs after 12/1/2019</a:t>
          </a:r>
          <a:endParaRPr lang="en-US" dirty="0"/>
        </a:p>
      </dgm:t>
    </dgm:pt>
    <dgm:pt modelId="{575B8DBE-6855-4D1B-BADB-6CA568FEE26F}" type="parTrans" cxnId="{A6CEC99A-CE32-48A8-A10D-ACDF694A2CBC}">
      <dgm:prSet/>
      <dgm:spPr/>
      <dgm:t>
        <a:bodyPr/>
        <a:lstStyle/>
        <a:p>
          <a:endParaRPr lang="en-US"/>
        </a:p>
      </dgm:t>
    </dgm:pt>
    <dgm:pt modelId="{5610D154-8FE8-4D29-A631-B872179612AE}" type="sibTrans" cxnId="{A6CEC99A-CE32-48A8-A10D-ACDF694A2CBC}">
      <dgm:prSet/>
      <dgm:spPr/>
      <dgm:t>
        <a:bodyPr/>
        <a:lstStyle/>
        <a:p>
          <a:endParaRPr lang="en-US"/>
        </a:p>
      </dgm:t>
    </dgm:pt>
    <dgm:pt modelId="{FD0EB5C4-D2FB-4331-9CD4-87AB8A8A3EFC}">
      <dgm:prSet/>
      <dgm:spPr/>
      <dgm:t>
        <a:bodyPr/>
        <a:lstStyle/>
        <a:p>
          <a:r>
            <a:rPr lang="en-US" baseline="0"/>
            <a:t>Provide to Region 10 days prior to production</a:t>
          </a:r>
          <a:endParaRPr lang="en-US"/>
        </a:p>
      </dgm:t>
    </dgm:pt>
    <dgm:pt modelId="{71566FAD-D3C2-4F4D-8BE8-7C30C3611B9A}" type="parTrans" cxnId="{E173A0C3-C806-49A9-AE1A-2181EC350938}">
      <dgm:prSet/>
      <dgm:spPr/>
      <dgm:t>
        <a:bodyPr/>
        <a:lstStyle/>
        <a:p>
          <a:endParaRPr lang="en-US"/>
        </a:p>
      </dgm:t>
    </dgm:pt>
    <dgm:pt modelId="{1D571D43-C8F7-437E-BE75-053354FAFF30}" type="sibTrans" cxnId="{E173A0C3-C806-49A9-AE1A-2181EC350938}">
      <dgm:prSet/>
      <dgm:spPr/>
      <dgm:t>
        <a:bodyPr/>
        <a:lstStyle/>
        <a:p>
          <a:endParaRPr lang="en-US"/>
        </a:p>
      </dgm:t>
    </dgm:pt>
    <dgm:pt modelId="{E91BFC7D-6E8B-48DB-911D-6ADB69E2862D}" type="pres">
      <dgm:prSet presAssocID="{1D3D46F3-7E51-4612-AB83-6D85AF46651F}" presName="Name0" presStyleCnt="0">
        <dgm:presLayoutVars>
          <dgm:dir/>
          <dgm:animLvl val="lvl"/>
          <dgm:resizeHandles val="exact"/>
        </dgm:presLayoutVars>
      </dgm:prSet>
      <dgm:spPr/>
    </dgm:pt>
    <dgm:pt modelId="{C5CBCF76-6564-4360-83E2-CCE0095EA422}" type="pres">
      <dgm:prSet presAssocID="{025C55EE-F1E7-46A8-999B-F37DD2BA0E09}" presName="linNode" presStyleCnt="0"/>
      <dgm:spPr/>
    </dgm:pt>
    <dgm:pt modelId="{26059364-376A-45B3-8208-CEDBB2609B19}" type="pres">
      <dgm:prSet presAssocID="{025C55EE-F1E7-46A8-999B-F37DD2BA0E09}" presName="parentText" presStyleLbl="node1" presStyleIdx="0" presStyleCnt="2">
        <dgm:presLayoutVars>
          <dgm:chMax val="1"/>
          <dgm:bulletEnabled val="1"/>
        </dgm:presLayoutVars>
      </dgm:prSet>
      <dgm:spPr/>
    </dgm:pt>
    <dgm:pt modelId="{E0362C8B-F3AA-4019-A844-51633684A6DA}" type="pres">
      <dgm:prSet presAssocID="{025C55EE-F1E7-46A8-999B-F37DD2BA0E09}" presName="descendantText" presStyleLbl="alignAccFollowNode1" presStyleIdx="0" presStyleCnt="2">
        <dgm:presLayoutVars>
          <dgm:bulletEnabled val="1"/>
        </dgm:presLayoutVars>
      </dgm:prSet>
      <dgm:spPr/>
    </dgm:pt>
    <dgm:pt modelId="{A2FFDE8C-F406-4D23-B233-47268219DAA1}" type="pres">
      <dgm:prSet presAssocID="{AE31FAA8-A029-4CE2-89A6-EECABA98E4FB}" presName="sp" presStyleCnt="0"/>
      <dgm:spPr/>
    </dgm:pt>
    <dgm:pt modelId="{433275EF-D6B2-4C49-93CE-B2BA558590F7}" type="pres">
      <dgm:prSet presAssocID="{7A68ED3D-FB86-4F07-B4B8-744FA8C02BC4}" presName="linNode" presStyleCnt="0"/>
      <dgm:spPr/>
    </dgm:pt>
    <dgm:pt modelId="{61648A7D-755B-4DDD-B3CD-C82C1AE0E4E2}" type="pres">
      <dgm:prSet presAssocID="{7A68ED3D-FB86-4F07-B4B8-744FA8C02BC4}" presName="parentText" presStyleLbl="node1" presStyleIdx="1" presStyleCnt="2">
        <dgm:presLayoutVars>
          <dgm:chMax val="1"/>
          <dgm:bulletEnabled val="1"/>
        </dgm:presLayoutVars>
      </dgm:prSet>
      <dgm:spPr/>
    </dgm:pt>
    <dgm:pt modelId="{46BFFB4A-24F4-42B6-A86D-7948D95C3CBC}" type="pres">
      <dgm:prSet presAssocID="{7A68ED3D-FB86-4F07-B4B8-744FA8C02BC4}" presName="descendantText" presStyleLbl="alignAccFollowNode1" presStyleIdx="1" presStyleCnt="2">
        <dgm:presLayoutVars>
          <dgm:bulletEnabled val="1"/>
        </dgm:presLayoutVars>
      </dgm:prSet>
      <dgm:spPr/>
    </dgm:pt>
  </dgm:ptLst>
  <dgm:cxnLst>
    <dgm:cxn modelId="{C8A8403B-86C2-4225-A0B5-8AEAE51A3D7B}" type="presOf" srcId="{025C55EE-F1E7-46A8-999B-F37DD2BA0E09}" destId="{26059364-376A-45B3-8208-CEDBB2609B19}" srcOrd="0" destOrd="0" presId="urn:microsoft.com/office/officeart/2005/8/layout/vList5"/>
    <dgm:cxn modelId="{2F3B0F3D-4715-4AAF-8DF1-D0FC731CAC46}" srcId="{025C55EE-F1E7-46A8-999B-F37DD2BA0E09}" destId="{85969828-E5FF-4DF6-9E11-B585039BF46C}" srcOrd="1" destOrd="0" parTransId="{118646E3-FBB5-4668-832D-1291F8DFDD6A}" sibTransId="{B9946EB8-BD5F-412C-9E62-85C0D1BF0B35}"/>
    <dgm:cxn modelId="{9CC15160-1630-46B9-918B-DB3AAF9DBFEA}" srcId="{1D3D46F3-7E51-4612-AB83-6D85AF46651F}" destId="{7A68ED3D-FB86-4F07-B4B8-744FA8C02BC4}" srcOrd="1" destOrd="0" parTransId="{C5EBB960-B2CB-46FD-A113-3E4A2E601431}" sibTransId="{0230E68A-FF0E-4FA4-966D-F02C9957B990}"/>
    <dgm:cxn modelId="{F5785345-DEC3-432C-9DFC-6C64F01D1FCE}" type="presOf" srcId="{FD0EB5C4-D2FB-4331-9CD4-87AB8A8A3EFC}" destId="{46BFFB4A-24F4-42B6-A86D-7948D95C3CBC}" srcOrd="0" destOrd="1" presId="urn:microsoft.com/office/officeart/2005/8/layout/vList5"/>
    <dgm:cxn modelId="{AE3C4A93-AFED-447C-8278-0132F7A105E0}" srcId="{025C55EE-F1E7-46A8-999B-F37DD2BA0E09}" destId="{D4E13378-A295-45ED-A89B-666D37947114}" srcOrd="0" destOrd="0" parTransId="{B004A557-DC39-47C9-AD2D-A3576AEFB28E}" sibTransId="{C0E0242D-20FD-420E-BD53-00835F2EBF7D}"/>
    <dgm:cxn modelId="{A6CEC99A-CE32-48A8-A10D-ACDF694A2CBC}" srcId="{7A68ED3D-FB86-4F07-B4B8-744FA8C02BC4}" destId="{EE55FC72-7B02-4385-8F6A-247A82F8C7DA}" srcOrd="0" destOrd="0" parTransId="{575B8DBE-6855-4D1B-BADB-6CA568FEE26F}" sibTransId="{5610D154-8FE8-4D29-A631-B872179612AE}"/>
    <dgm:cxn modelId="{7E03AEA9-748B-4191-9122-277EE88307D5}" type="presOf" srcId="{7A68ED3D-FB86-4F07-B4B8-744FA8C02BC4}" destId="{61648A7D-755B-4DDD-B3CD-C82C1AE0E4E2}" srcOrd="0" destOrd="0" presId="urn:microsoft.com/office/officeart/2005/8/layout/vList5"/>
    <dgm:cxn modelId="{E173A0C3-C806-49A9-AE1A-2181EC350938}" srcId="{7A68ED3D-FB86-4F07-B4B8-744FA8C02BC4}" destId="{FD0EB5C4-D2FB-4331-9CD4-87AB8A8A3EFC}" srcOrd="1" destOrd="0" parTransId="{71566FAD-D3C2-4F4D-8BE8-7C30C3611B9A}" sibTransId="{1D571D43-C8F7-437E-BE75-053354FAFF30}"/>
    <dgm:cxn modelId="{A5D0D3CD-9B7C-4D44-9604-9F54E851EBA0}" type="presOf" srcId="{85969828-E5FF-4DF6-9E11-B585039BF46C}" destId="{E0362C8B-F3AA-4019-A844-51633684A6DA}" srcOrd="0" destOrd="1" presId="urn:microsoft.com/office/officeart/2005/8/layout/vList5"/>
    <dgm:cxn modelId="{2473BAD6-B5A7-4DF8-923C-EAD2628C9F47}" type="presOf" srcId="{1D3D46F3-7E51-4612-AB83-6D85AF46651F}" destId="{E91BFC7D-6E8B-48DB-911D-6ADB69E2862D}" srcOrd="0" destOrd="0" presId="urn:microsoft.com/office/officeart/2005/8/layout/vList5"/>
    <dgm:cxn modelId="{76D8A3D8-650F-43F7-9249-07BA750A36F0}" srcId="{1D3D46F3-7E51-4612-AB83-6D85AF46651F}" destId="{025C55EE-F1E7-46A8-999B-F37DD2BA0E09}" srcOrd="0" destOrd="0" parTransId="{A34984B5-132D-4A1F-99EE-0F3695D14A78}" sibTransId="{AE31FAA8-A029-4CE2-89A6-EECABA98E4FB}"/>
    <dgm:cxn modelId="{8B2C75DC-4682-4521-ABF4-D92FAB641E72}" type="presOf" srcId="{EE55FC72-7B02-4385-8F6A-247A82F8C7DA}" destId="{46BFFB4A-24F4-42B6-A86D-7948D95C3CBC}" srcOrd="0" destOrd="0" presId="urn:microsoft.com/office/officeart/2005/8/layout/vList5"/>
    <dgm:cxn modelId="{88192AF0-F0EE-465C-BB97-60B9C57E4FA5}" type="presOf" srcId="{D4E13378-A295-45ED-A89B-666D37947114}" destId="{E0362C8B-F3AA-4019-A844-51633684A6DA}" srcOrd="0" destOrd="0" presId="urn:microsoft.com/office/officeart/2005/8/layout/vList5"/>
    <dgm:cxn modelId="{EA474E8A-A4C4-4228-988F-16AA68672E11}" type="presParOf" srcId="{E91BFC7D-6E8B-48DB-911D-6ADB69E2862D}" destId="{C5CBCF76-6564-4360-83E2-CCE0095EA422}" srcOrd="0" destOrd="0" presId="urn:microsoft.com/office/officeart/2005/8/layout/vList5"/>
    <dgm:cxn modelId="{AD7FF6FF-23B3-474A-A7CB-2A8020C349ED}" type="presParOf" srcId="{C5CBCF76-6564-4360-83E2-CCE0095EA422}" destId="{26059364-376A-45B3-8208-CEDBB2609B19}" srcOrd="0" destOrd="0" presId="urn:microsoft.com/office/officeart/2005/8/layout/vList5"/>
    <dgm:cxn modelId="{016D935E-A0C6-4E36-BFD8-03953FE817FF}" type="presParOf" srcId="{C5CBCF76-6564-4360-83E2-CCE0095EA422}" destId="{E0362C8B-F3AA-4019-A844-51633684A6DA}" srcOrd="1" destOrd="0" presId="urn:microsoft.com/office/officeart/2005/8/layout/vList5"/>
    <dgm:cxn modelId="{06313292-B16F-43ED-B91D-878DA42714DF}" type="presParOf" srcId="{E91BFC7D-6E8B-48DB-911D-6ADB69E2862D}" destId="{A2FFDE8C-F406-4D23-B233-47268219DAA1}" srcOrd="1" destOrd="0" presId="urn:microsoft.com/office/officeart/2005/8/layout/vList5"/>
    <dgm:cxn modelId="{4ED4B449-5AA9-4AFB-B9D2-BB646BA6073F}" type="presParOf" srcId="{E91BFC7D-6E8B-48DB-911D-6ADB69E2862D}" destId="{433275EF-D6B2-4C49-93CE-B2BA558590F7}" srcOrd="2" destOrd="0" presId="urn:microsoft.com/office/officeart/2005/8/layout/vList5"/>
    <dgm:cxn modelId="{29A4DF67-2AC6-4BCD-B1C2-3F83183A9A2B}" type="presParOf" srcId="{433275EF-D6B2-4C49-93CE-B2BA558590F7}" destId="{61648A7D-755B-4DDD-B3CD-C82C1AE0E4E2}" srcOrd="0" destOrd="0" presId="urn:microsoft.com/office/officeart/2005/8/layout/vList5"/>
    <dgm:cxn modelId="{E8219847-05B6-4DE0-A5AB-CC63A2A51A4F}" type="presParOf" srcId="{433275EF-D6B2-4C49-93CE-B2BA558590F7}" destId="{46BFFB4A-24F4-42B6-A86D-7948D95C3CB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25EB9B-7764-4A56-A7D0-4404B3A70F7F}"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C37E4178-0034-4963-B739-5F70C4044518}">
      <dgm:prSet phldrT="[Text]"/>
      <dgm:spPr/>
      <dgm:t>
        <a:bodyPr/>
        <a:lstStyle/>
        <a:p>
          <a:r>
            <a:rPr lang="en-US"/>
            <a:t>Prior to QC Testing</a:t>
          </a:r>
        </a:p>
      </dgm:t>
    </dgm:pt>
    <dgm:pt modelId="{856AFB88-2281-4D4F-B175-FADC867F3029}" type="parTrans" cxnId="{D917E09C-F879-407D-B1F0-787BB5943866}">
      <dgm:prSet/>
      <dgm:spPr/>
      <dgm:t>
        <a:bodyPr/>
        <a:lstStyle/>
        <a:p>
          <a:endParaRPr lang="en-US"/>
        </a:p>
      </dgm:t>
    </dgm:pt>
    <dgm:pt modelId="{791766BF-49F5-4E49-AA60-F19C8DB5C9DA}" type="sibTrans" cxnId="{D917E09C-F879-407D-B1F0-787BB5943866}">
      <dgm:prSet/>
      <dgm:spPr/>
      <dgm:t>
        <a:bodyPr/>
        <a:lstStyle/>
        <a:p>
          <a:endParaRPr lang="en-US"/>
        </a:p>
      </dgm:t>
    </dgm:pt>
    <dgm:pt modelId="{44269B3A-586B-46A4-A2B6-C6B458C8C7A8}">
      <dgm:prSet phldrT="[Text]"/>
      <dgm:spPr/>
      <dgm:t>
        <a:bodyPr/>
        <a:lstStyle/>
        <a:p>
          <a:r>
            <a:rPr lang="en-US" dirty="0"/>
            <a:t>Dry Cores in </a:t>
          </a:r>
          <a:r>
            <a:rPr lang="en-US" dirty="0" err="1"/>
            <a:t>CoreDry</a:t>
          </a:r>
          <a:endParaRPr lang="en-US" dirty="0"/>
        </a:p>
      </dgm:t>
    </dgm:pt>
    <dgm:pt modelId="{07658FDD-91DC-4BBC-8AF1-D12F7527B9E1}" type="parTrans" cxnId="{87177119-2BBA-4E4D-BBB4-367A03D16BCA}">
      <dgm:prSet/>
      <dgm:spPr/>
      <dgm:t>
        <a:bodyPr/>
        <a:lstStyle/>
        <a:p>
          <a:endParaRPr lang="en-US"/>
        </a:p>
      </dgm:t>
    </dgm:pt>
    <dgm:pt modelId="{B1090D35-E394-4711-AD2C-6C2BBD75DA72}" type="sibTrans" cxnId="{87177119-2BBA-4E4D-BBB4-367A03D16BCA}">
      <dgm:prSet/>
      <dgm:spPr/>
      <dgm:t>
        <a:bodyPr/>
        <a:lstStyle/>
        <a:p>
          <a:endParaRPr lang="en-US"/>
        </a:p>
      </dgm:t>
    </dgm:pt>
    <dgm:pt modelId="{67020707-CB80-4E6B-BA5D-B9BC0B607C03}">
      <dgm:prSet phldrT="[Text]"/>
      <dgm:spPr/>
      <dgm:t>
        <a:bodyPr/>
        <a:lstStyle/>
        <a:p>
          <a:r>
            <a:rPr lang="en-US" dirty="0"/>
            <a:t>Dry Cores in </a:t>
          </a:r>
          <a:r>
            <a:rPr lang="en-US" dirty="0" err="1"/>
            <a:t>CoreDry</a:t>
          </a:r>
          <a:endParaRPr lang="en-US" dirty="0"/>
        </a:p>
      </dgm:t>
    </dgm:pt>
    <dgm:pt modelId="{4C08508C-01FA-4B90-9560-20D6CC27FF03}" type="parTrans" cxnId="{1AA5BDB6-E080-4BE3-991E-079ABA9B82E1}">
      <dgm:prSet/>
      <dgm:spPr/>
      <dgm:t>
        <a:bodyPr/>
        <a:lstStyle/>
        <a:p>
          <a:endParaRPr lang="en-US"/>
        </a:p>
      </dgm:t>
    </dgm:pt>
    <dgm:pt modelId="{44CE659C-D2F1-4584-BB4C-2E67933D4953}" type="sibTrans" cxnId="{1AA5BDB6-E080-4BE3-991E-079ABA9B82E1}">
      <dgm:prSet/>
      <dgm:spPr/>
      <dgm:t>
        <a:bodyPr/>
        <a:lstStyle/>
        <a:p>
          <a:endParaRPr lang="en-US"/>
        </a:p>
      </dgm:t>
    </dgm:pt>
    <dgm:pt modelId="{CCB5FD00-5F64-4CC8-9B4A-B81BFF4D5551}">
      <dgm:prSet phldrT="[Text]"/>
      <dgm:spPr/>
      <dgm:t>
        <a:bodyPr/>
        <a:lstStyle/>
        <a:p>
          <a:r>
            <a:rPr lang="en-US"/>
            <a:t>After QC Testing</a:t>
          </a:r>
        </a:p>
      </dgm:t>
    </dgm:pt>
    <dgm:pt modelId="{D1C0771A-F210-4E3A-9C45-6334EC399491}" type="parTrans" cxnId="{B15FD614-0BEE-4318-986B-143BFB7C84B6}">
      <dgm:prSet/>
      <dgm:spPr/>
      <dgm:t>
        <a:bodyPr/>
        <a:lstStyle/>
        <a:p>
          <a:endParaRPr lang="en-US"/>
        </a:p>
      </dgm:t>
    </dgm:pt>
    <dgm:pt modelId="{AF920E68-5479-4966-A85F-D1F3D40B7706}" type="sibTrans" cxnId="{B15FD614-0BEE-4318-986B-143BFB7C84B6}">
      <dgm:prSet/>
      <dgm:spPr/>
    </dgm:pt>
    <dgm:pt modelId="{8D1CF26A-8E3A-43B3-9690-CAB42F15DB9D}" type="pres">
      <dgm:prSet presAssocID="{8325EB9B-7764-4A56-A7D0-4404B3A70F7F}" presName="Name0" presStyleCnt="0">
        <dgm:presLayoutVars>
          <dgm:dir/>
          <dgm:animLvl val="lvl"/>
          <dgm:resizeHandles val="exact"/>
        </dgm:presLayoutVars>
      </dgm:prSet>
      <dgm:spPr/>
    </dgm:pt>
    <dgm:pt modelId="{18836F5A-0FB7-4250-9973-0F1DA44C4733}" type="pres">
      <dgm:prSet presAssocID="{C37E4178-0034-4963-B739-5F70C4044518}" presName="linNode" presStyleCnt="0"/>
      <dgm:spPr/>
    </dgm:pt>
    <dgm:pt modelId="{F9496C1B-A47D-4770-A52B-AC8FA184628F}" type="pres">
      <dgm:prSet presAssocID="{C37E4178-0034-4963-B739-5F70C4044518}" presName="parentText" presStyleLbl="node1" presStyleIdx="0" presStyleCnt="2">
        <dgm:presLayoutVars>
          <dgm:chMax val="1"/>
          <dgm:bulletEnabled val="1"/>
        </dgm:presLayoutVars>
      </dgm:prSet>
      <dgm:spPr/>
    </dgm:pt>
    <dgm:pt modelId="{314938B4-E0A1-4A8D-81A8-559E3ED4AF55}" type="pres">
      <dgm:prSet presAssocID="{C37E4178-0034-4963-B739-5F70C4044518}" presName="descendantText" presStyleLbl="alignAccFollowNode1" presStyleIdx="0" presStyleCnt="2">
        <dgm:presLayoutVars>
          <dgm:bulletEnabled val="1"/>
        </dgm:presLayoutVars>
      </dgm:prSet>
      <dgm:spPr/>
    </dgm:pt>
    <dgm:pt modelId="{6ECC322C-929C-4A5F-B72F-6527350B7F73}" type="pres">
      <dgm:prSet presAssocID="{791766BF-49F5-4E49-AA60-F19C8DB5C9DA}" presName="sp" presStyleCnt="0"/>
      <dgm:spPr/>
    </dgm:pt>
    <dgm:pt modelId="{8323943E-9C19-4DF7-AB64-39940A6B55AE}" type="pres">
      <dgm:prSet presAssocID="{CCB5FD00-5F64-4CC8-9B4A-B81BFF4D5551}" presName="linNode" presStyleCnt="0"/>
      <dgm:spPr/>
    </dgm:pt>
    <dgm:pt modelId="{94F2D7C3-C36E-476A-B3A0-A077D6AA8130}" type="pres">
      <dgm:prSet presAssocID="{CCB5FD00-5F64-4CC8-9B4A-B81BFF4D5551}" presName="parentText" presStyleLbl="node1" presStyleIdx="1" presStyleCnt="2">
        <dgm:presLayoutVars>
          <dgm:chMax val="1"/>
          <dgm:bulletEnabled val="1"/>
        </dgm:presLayoutVars>
      </dgm:prSet>
      <dgm:spPr/>
    </dgm:pt>
    <dgm:pt modelId="{B493C3D0-2EC7-4285-BA45-152B0F027164}" type="pres">
      <dgm:prSet presAssocID="{CCB5FD00-5F64-4CC8-9B4A-B81BFF4D5551}" presName="descendantText" presStyleLbl="alignAccFollowNode1" presStyleIdx="1" presStyleCnt="2">
        <dgm:presLayoutVars>
          <dgm:bulletEnabled val="1"/>
        </dgm:presLayoutVars>
      </dgm:prSet>
      <dgm:spPr/>
    </dgm:pt>
  </dgm:ptLst>
  <dgm:cxnLst>
    <dgm:cxn modelId="{B15FD614-0BEE-4318-986B-143BFB7C84B6}" srcId="{8325EB9B-7764-4A56-A7D0-4404B3A70F7F}" destId="{CCB5FD00-5F64-4CC8-9B4A-B81BFF4D5551}" srcOrd="1" destOrd="0" parTransId="{D1C0771A-F210-4E3A-9C45-6334EC399491}" sibTransId="{AF920E68-5479-4966-A85F-D1F3D40B7706}"/>
    <dgm:cxn modelId="{87177119-2BBA-4E4D-BBB4-367A03D16BCA}" srcId="{C37E4178-0034-4963-B739-5F70C4044518}" destId="{44269B3A-586B-46A4-A2B6-C6B458C8C7A8}" srcOrd="0" destOrd="0" parTransId="{07658FDD-91DC-4BBC-8AF1-D12F7527B9E1}" sibTransId="{B1090D35-E394-4711-AD2C-6C2BBD75DA72}"/>
    <dgm:cxn modelId="{989FC21F-98E6-4E4A-91D8-74EC12F15FED}" type="presOf" srcId="{C37E4178-0034-4963-B739-5F70C4044518}" destId="{F9496C1B-A47D-4770-A52B-AC8FA184628F}" srcOrd="0" destOrd="0" presId="urn:microsoft.com/office/officeart/2005/8/layout/vList5"/>
    <dgm:cxn modelId="{1E861860-70AC-4032-A612-8D3135A04D18}" type="presOf" srcId="{44269B3A-586B-46A4-A2B6-C6B458C8C7A8}" destId="{314938B4-E0A1-4A8D-81A8-559E3ED4AF55}" srcOrd="0" destOrd="0" presId="urn:microsoft.com/office/officeart/2005/8/layout/vList5"/>
    <dgm:cxn modelId="{AB9D7770-9733-4089-AD6A-B6205F610CCB}" type="presOf" srcId="{67020707-CB80-4E6B-BA5D-B9BC0B607C03}" destId="{B493C3D0-2EC7-4285-BA45-152B0F027164}" srcOrd="0" destOrd="0" presId="urn:microsoft.com/office/officeart/2005/8/layout/vList5"/>
    <dgm:cxn modelId="{D917E09C-F879-407D-B1F0-787BB5943866}" srcId="{8325EB9B-7764-4A56-A7D0-4404B3A70F7F}" destId="{C37E4178-0034-4963-B739-5F70C4044518}" srcOrd="0" destOrd="0" parTransId="{856AFB88-2281-4D4F-B175-FADC867F3029}" sibTransId="{791766BF-49F5-4E49-AA60-F19C8DB5C9DA}"/>
    <dgm:cxn modelId="{1AA5BDB6-E080-4BE3-991E-079ABA9B82E1}" srcId="{CCB5FD00-5F64-4CC8-9B4A-B81BFF4D5551}" destId="{67020707-CB80-4E6B-BA5D-B9BC0B607C03}" srcOrd="0" destOrd="0" parTransId="{4C08508C-01FA-4B90-9560-20D6CC27FF03}" sibTransId="{44CE659C-D2F1-4584-BB4C-2E67933D4953}"/>
    <dgm:cxn modelId="{15BA2ACF-C889-41FA-AD49-C0BADF9CF767}" type="presOf" srcId="{8325EB9B-7764-4A56-A7D0-4404B3A70F7F}" destId="{8D1CF26A-8E3A-43B3-9690-CAB42F15DB9D}" srcOrd="0" destOrd="0" presId="urn:microsoft.com/office/officeart/2005/8/layout/vList5"/>
    <dgm:cxn modelId="{C0F328F4-13E3-4A52-B63C-27F4596757F4}" type="presOf" srcId="{CCB5FD00-5F64-4CC8-9B4A-B81BFF4D5551}" destId="{94F2D7C3-C36E-476A-B3A0-A077D6AA8130}" srcOrd="0" destOrd="0" presId="urn:microsoft.com/office/officeart/2005/8/layout/vList5"/>
    <dgm:cxn modelId="{1AA6CAD7-7927-40A1-88C8-E7218074B170}" type="presParOf" srcId="{8D1CF26A-8E3A-43B3-9690-CAB42F15DB9D}" destId="{18836F5A-0FB7-4250-9973-0F1DA44C4733}" srcOrd="0" destOrd="0" presId="urn:microsoft.com/office/officeart/2005/8/layout/vList5"/>
    <dgm:cxn modelId="{BA79FB64-7D1E-40B3-A8A8-D6820215E95D}" type="presParOf" srcId="{18836F5A-0FB7-4250-9973-0F1DA44C4733}" destId="{F9496C1B-A47D-4770-A52B-AC8FA184628F}" srcOrd="0" destOrd="0" presId="urn:microsoft.com/office/officeart/2005/8/layout/vList5"/>
    <dgm:cxn modelId="{14150521-009B-4E9D-B64D-72592FA53606}" type="presParOf" srcId="{18836F5A-0FB7-4250-9973-0F1DA44C4733}" destId="{314938B4-E0A1-4A8D-81A8-559E3ED4AF55}" srcOrd="1" destOrd="0" presId="urn:microsoft.com/office/officeart/2005/8/layout/vList5"/>
    <dgm:cxn modelId="{3E6E5BC0-84C9-4779-A2F0-D50BD7AF1B6B}" type="presParOf" srcId="{8D1CF26A-8E3A-43B3-9690-CAB42F15DB9D}" destId="{6ECC322C-929C-4A5F-B72F-6527350B7F73}" srcOrd="1" destOrd="0" presId="urn:microsoft.com/office/officeart/2005/8/layout/vList5"/>
    <dgm:cxn modelId="{09C50406-C74A-45E3-BE1E-944601C9C55C}" type="presParOf" srcId="{8D1CF26A-8E3A-43B3-9690-CAB42F15DB9D}" destId="{8323943E-9C19-4DF7-AB64-39940A6B55AE}" srcOrd="2" destOrd="0" presId="urn:microsoft.com/office/officeart/2005/8/layout/vList5"/>
    <dgm:cxn modelId="{E46FDDC4-A08D-4B3A-8ED8-BF7BF4D05886}" type="presParOf" srcId="{8323943E-9C19-4DF7-AB64-39940A6B55AE}" destId="{94F2D7C3-C36E-476A-B3A0-A077D6AA8130}" srcOrd="0" destOrd="0" presId="urn:microsoft.com/office/officeart/2005/8/layout/vList5"/>
    <dgm:cxn modelId="{38852560-BDA0-4EE1-AF51-BDA10BA23BEC}" type="presParOf" srcId="{8323943E-9C19-4DF7-AB64-39940A6B55AE}" destId="{B493C3D0-2EC7-4285-BA45-152B0F02716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FF451C-0A0A-410D-A8DF-2AC6211720DD}"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6A0739E-7832-4006-9569-EAFF22EAEC81}">
      <dgm:prSet phldrT="[Text]"/>
      <dgm:spPr/>
      <dgm:t>
        <a:bodyPr/>
        <a:lstStyle/>
        <a:p>
          <a:r>
            <a:rPr lang="en-US" dirty="0"/>
            <a:t>QC TESTING</a:t>
          </a:r>
        </a:p>
      </dgm:t>
    </dgm:pt>
    <dgm:pt modelId="{F3AC26CF-6CCA-491F-A2C1-420E5AAF51ED}" type="parTrans" cxnId="{893A1282-5A32-4BCC-A739-F98EC3D39EB6}">
      <dgm:prSet/>
      <dgm:spPr/>
      <dgm:t>
        <a:bodyPr/>
        <a:lstStyle/>
        <a:p>
          <a:endParaRPr lang="en-US"/>
        </a:p>
      </dgm:t>
    </dgm:pt>
    <dgm:pt modelId="{5E235628-64C7-4E5C-B355-A5503C19636B}" type="sibTrans" cxnId="{893A1282-5A32-4BCC-A739-F98EC3D39EB6}">
      <dgm:prSet/>
      <dgm:spPr/>
      <dgm:t>
        <a:bodyPr/>
        <a:lstStyle/>
        <a:p>
          <a:endParaRPr lang="en-US"/>
        </a:p>
      </dgm:t>
    </dgm:pt>
    <dgm:pt modelId="{0C00EBE0-7770-4967-B0AF-64F52C130AB1}">
      <dgm:prSet phldrT="[Text]"/>
      <dgm:spPr/>
      <dgm:t>
        <a:bodyPr/>
        <a:lstStyle/>
        <a:p>
          <a:r>
            <a:rPr lang="en-US" dirty="0"/>
            <a:t>Class I Concrete</a:t>
          </a:r>
        </a:p>
      </dgm:t>
    </dgm:pt>
    <dgm:pt modelId="{062C1A42-6C95-499B-9A51-CDAD9BB66ADC}" type="parTrans" cxnId="{5673C5C1-E685-40CB-848E-1C6F72A48EAD}">
      <dgm:prSet/>
      <dgm:spPr/>
      <dgm:t>
        <a:bodyPr/>
        <a:lstStyle/>
        <a:p>
          <a:endParaRPr lang="en-US"/>
        </a:p>
      </dgm:t>
    </dgm:pt>
    <dgm:pt modelId="{2E16B238-E3AF-433E-9430-FDA2A05BD8A2}" type="sibTrans" cxnId="{5673C5C1-E685-40CB-848E-1C6F72A48EAD}">
      <dgm:prSet/>
      <dgm:spPr/>
      <dgm:t>
        <a:bodyPr/>
        <a:lstStyle/>
        <a:p>
          <a:endParaRPr lang="en-US"/>
        </a:p>
      </dgm:t>
    </dgm:pt>
    <dgm:pt modelId="{D3CC27D1-D720-4D8D-8F23-9EA4C532F0AB}">
      <dgm:prSet phldrT="[Text]"/>
      <dgm:spPr/>
      <dgm:t>
        <a:bodyPr/>
        <a:lstStyle/>
        <a:p>
          <a:r>
            <a:rPr lang="en-US" dirty="0"/>
            <a:t>1 QC / Lot</a:t>
          </a:r>
        </a:p>
      </dgm:t>
    </dgm:pt>
    <dgm:pt modelId="{F349D8AC-1665-4D24-ABDD-66792B717BFB}" type="parTrans" cxnId="{9F2C2982-6744-468A-AD8C-E5D862CAE296}">
      <dgm:prSet/>
      <dgm:spPr/>
      <dgm:t>
        <a:bodyPr/>
        <a:lstStyle/>
        <a:p>
          <a:endParaRPr lang="en-US"/>
        </a:p>
      </dgm:t>
    </dgm:pt>
    <dgm:pt modelId="{29EE6B1A-6FAD-42F0-9114-DED13F93D5BA}" type="sibTrans" cxnId="{9F2C2982-6744-468A-AD8C-E5D862CAE296}">
      <dgm:prSet/>
      <dgm:spPr/>
      <dgm:t>
        <a:bodyPr/>
        <a:lstStyle/>
        <a:p>
          <a:endParaRPr lang="en-US"/>
        </a:p>
      </dgm:t>
    </dgm:pt>
    <dgm:pt modelId="{E1C03696-5875-4EA3-A6AB-F6FA16DF4A81}">
      <dgm:prSet phldrT="[Text]"/>
      <dgm:spPr/>
      <dgm:t>
        <a:bodyPr/>
        <a:lstStyle/>
        <a:p>
          <a:r>
            <a:rPr lang="en-US" dirty="0"/>
            <a:t>QV TESTING</a:t>
          </a:r>
        </a:p>
      </dgm:t>
    </dgm:pt>
    <dgm:pt modelId="{DA075D42-B793-456C-8B5D-1994AC7D465D}" type="parTrans" cxnId="{B06CB208-9333-4B81-BE41-B64D713ECDCD}">
      <dgm:prSet/>
      <dgm:spPr/>
      <dgm:t>
        <a:bodyPr/>
        <a:lstStyle/>
        <a:p>
          <a:endParaRPr lang="en-US"/>
        </a:p>
      </dgm:t>
    </dgm:pt>
    <dgm:pt modelId="{AE7B6354-0E84-4E5A-8C1F-729140C0477A}" type="sibTrans" cxnId="{B06CB208-9333-4B81-BE41-B64D713ECDCD}">
      <dgm:prSet/>
      <dgm:spPr/>
      <dgm:t>
        <a:bodyPr/>
        <a:lstStyle/>
        <a:p>
          <a:endParaRPr lang="en-US"/>
        </a:p>
      </dgm:t>
    </dgm:pt>
    <dgm:pt modelId="{10DADD7E-8856-43C7-B94E-8B357105C694}">
      <dgm:prSet phldrT="[Text]"/>
      <dgm:spPr/>
      <dgm:t>
        <a:bodyPr/>
        <a:lstStyle/>
        <a:p>
          <a:r>
            <a:rPr lang="en-US" sz="4400" dirty="0"/>
            <a:t>Class I Concrete</a:t>
          </a:r>
        </a:p>
      </dgm:t>
    </dgm:pt>
    <dgm:pt modelId="{A3ADC1E3-6712-47F6-8B71-C90E02DC49D1}" type="parTrans" cxnId="{2F29CB15-F0B7-4CD3-8CAF-4B1E63E502A8}">
      <dgm:prSet/>
      <dgm:spPr/>
      <dgm:t>
        <a:bodyPr/>
        <a:lstStyle/>
        <a:p>
          <a:endParaRPr lang="en-US"/>
        </a:p>
      </dgm:t>
    </dgm:pt>
    <dgm:pt modelId="{36976E6B-EF00-48CF-A80B-F6B3F0DC045B}" type="sibTrans" cxnId="{2F29CB15-F0B7-4CD3-8CAF-4B1E63E502A8}">
      <dgm:prSet/>
      <dgm:spPr/>
      <dgm:t>
        <a:bodyPr/>
        <a:lstStyle/>
        <a:p>
          <a:endParaRPr lang="en-US"/>
        </a:p>
      </dgm:t>
    </dgm:pt>
    <dgm:pt modelId="{336C177D-D630-4E32-B186-506100342599}">
      <dgm:prSet phldrT="[Text]" custT="1"/>
      <dgm:spPr/>
      <dgm:t>
        <a:bodyPr/>
        <a:lstStyle/>
        <a:p>
          <a:r>
            <a:rPr lang="en-US" sz="4400" dirty="0"/>
            <a:t>1 QV / 5 QC </a:t>
          </a:r>
          <a:r>
            <a:rPr lang="en-US" sz="3800" dirty="0"/>
            <a:t>(or portion of)</a:t>
          </a:r>
        </a:p>
      </dgm:t>
    </dgm:pt>
    <dgm:pt modelId="{9033A462-E476-4830-BD71-3AF5397ABE93}" type="parTrans" cxnId="{7E5D775F-AD00-42D8-B91B-DCD2C197B30C}">
      <dgm:prSet/>
      <dgm:spPr/>
      <dgm:t>
        <a:bodyPr/>
        <a:lstStyle/>
        <a:p>
          <a:endParaRPr lang="en-US"/>
        </a:p>
      </dgm:t>
    </dgm:pt>
    <dgm:pt modelId="{F60734A8-4FFC-46AB-9E4A-0B207C8E6DD4}" type="sibTrans" cxnId="{7E5D775F-AD00-42D8-B91B-DCD2C197B30C}">
      <dgm:prSet/>
      <dgm:spPr/>
      <dgm:t>
        <a:bodyPr/>
        <a:lstStyle/>
        <a:p>
          <a:endParaRPr lang="en-US"/>
        </a:p>
      </dgm:t>
    </dgm:pt>
    <dgm:pt modelId="{229487BF-F1AE-4E92-B424-B5A4A909E95D}" type="pres">
      <dgm:prSet presAssocID="{94FF451C-0A0A-410D-A8DF-2AC6211720DD}" presName="linearFlow" presStyleCnt="0">
        <dgm:presLayoutVars>
          <dgm:dir/>
          <dgm:animLvl val="lvl"/>
          <dgm:resizeHandles/>
        </dgm:presLayoutVars>
      </dgm:prSet>
      <dgm:spPr/>
    </dgm:pt>
    <dgm:pt modelId="{F433112C-B564-45DA-99F5-C47CE12C3F88}" type="pres">
      <dgm:prSet presAssocID="{C6A0739E-7832-4006-9569-EAFF22EAEC81}" presName="compositeNode" presStyleCnt="0">
        <dgm:presLayoutVars>
          <dgm:bulletEnabled val="1"/>
        </dgm:presLayoutVars>
      </dgm:prSet>
      <dgm:spPr/>
    </dgm:pt>
    <dgm:pt modelId="{54CD75C7-F101-485F-A49E-CAB91AC74BDB}" type="pres">
      <dgm:prSet presAssocID="{C6A0739E-7832-4006-9569-EAFF22EAEC81}" presName="image" presStyleLbl="fgImgPlace1" presStyleIdx="0" presStyleCnt="2"/>
      <dgm:spPr/>
    </dgm:pt>
    <dgm:pt modelId="{6B5E33FB-3D1B-4EE2-86E8-C7ADC9050EDE}" type="pres">
      <dgm:prSet presAssocID="{C6A0739E-7832-4006-9569-EAFF22EAEC81}" presName="childNode" presStyleLbl="node1" presStyleIdx="0" presStyleCnt="2">
        <dgm:presLayoutVars>
          <dgm:bulletEnabled val="1"/>
        </dgm:presLayoutVars>
      </dgm:prSet>
      <dgm:spPr/>
    </dgm:pt>
    <dgm:pt modelId="{A6C5F401-89E8-4E27-B9D4-4182E957057B}" type="pres">
      <dgm:prSet presAssocID="{C6A0739E-7832-4006-9569-EAFF22EAEC81}" presName="parentNode" presStyleLbl="revTx" presStyleIdx="0" presStyleCnt="2">
        <dgm:presLayoutVars>
          <dgm:chMax val="0"/>
          <dgm:bulletEnabled val="1"/>
        </dgm:presLayoutVars>
      </dgm:prSet>
      <dgm:spPr/>
    </dgm:pt>
    <dgm:pt modelId="{111E58AD-328C-4B8D-AB33-A896AB5D73D4}" type="pres">
      <dgm:prSet presAssocID="{5E235628-64C7-4E5C-B355-A5503C19636B}" presName="sibTrans" presStyleCnt="0"/>
      <dgm:spPr/>
    </dgm:pt>
    <dgm:pt modelId="{47C96509-6DEE-4F92-B83D-E5A3EBEB2621}" type="pres">
      <dgm:prSet presAssocID="{E1C03696-5875-4EA3-A6AB-F6FA16DF4A81}" presName="compositeNode" presStyleCnt="0">
        <dgm:presLayoutVars>
          <dgm:bulletEnabled val="1"/>
        </dgm:presLayoutVars>
      </dgm:prSet>
      <dgm:spPr/>
    </dgm:pt>
    <dgm:pt modelId="{7FCE2AEC-AC67-484B-8C92-38A3C91EECE9}" type="pres">
      <dgm:prSet presAssocID="{E1C03696-5875-4EA3-A6AB-F6FA16DF4A81}" presName="image" presStyleLbl="fgImgPlace1" presStyleIdx="1" presStyleCnt="2" custLinFactNeighborX="-27233"/>
      <dgm:spPr/>
    </dgm:pt>
    <dgm:pt modelId="{BE43FF1F-AC2E-4CEF-8545-591383CCD545}" type="pres">
      <dgm:prSet presAssocID="{E1C03696-5875-4EA3-A6AB-F6FA16DF4A81}" presName="childNode" presStyleLbl="node1" presStyleIdx="1" presStyleCnt="2" custScaleX="123147">
        <dgm:presLayoutVars>
          <dgm:bulletEnabled val="1"/>
        </dgm:presLayoutVars>
      </dgm:prSet>
      <dgm:spPr/>
    </dgm:pt>
    <dgm:pt modelId="{6D2C3273-C551-47DF-88CD-B51869F3356E}" type="pres">
      <dgm:prSet presAssocID="{E1C03696-5875-4EA3-A6AB-F6FA16DF4A81}" presName="parentNode" presStyleLbl="revTx" presStyleIdx="1" presStyleCnt="2" custLinFactNeighborX="-54504">
        <dgm:presLayoutVars>
          <dgm:chMax val="0"/>
          <dgm:bulletEnabled val="1"/>
        </dgm:presLayoutVars>
      </dgm:prSet>
      <dgm:spPr/>
    </dgm:pt>
  </dgm:ptLst>
  <dgm:cxnLst>
    <dgm:cxn modelId="{3D046E00-EAB6-43F8-A80F-103AFB90B820}" type="presOf" srcId="{94FF451C-0A0A-410D-A8DF-2AC6211720DD}" destId="{229487BF-F1AE-4E92-B424-B5A4A909E95D}" srcOrd="0" destOrd="0" presId="urn:microsoft.com/office/officeart/2005/8/layout/hList2"/>
    <dgm:cxn modelId="{B06CB208-9333-4B81-BE41-B64D713ECDCD}" srcId="{94FF451C-0A0A-410D-A8DF-2AC6211720DD}" destId="{E1C03696-5875-4EA3-A6AB-F6FA16DF4A81}" srcOrd="1" destOrd="0" parTransId="{DA075D42-B793-456C-8B5D-1994AC7D465D}" sibTransId="{AE7B6354-0E84-4E5A-8C1F-729140C0477A}"/>
    <dgm:cxn modelId="{2F29CB15-F0B7-4CD3-8CAF-4B1E63E502A8}" srcId="{E1C03696-5875-4EA3-A6AB-F6FA16DF4A81}" destId="{10DADD7E-8856-43C7-B94E-8B357105C694}" srcOrd="0" destOrd="0" parTransId="{A3ADC1E3-6712-47F6-8B71-C90E02DC49D1}" sibTransId="{36976E6B-EF00-48CF-A80B-F6B3F0DC045B}"/>
    <dgm:cxn modelId="{EEF1E81C-3066-487E-BA0A-8050F94DDD7C}" type="presOf" srcId="{336C177D-D630-4E32-B186-506100342599}" destId="{BE43FF1F-AC2E-4CEF-8545-591383CCD545}" srcOrd="0" destOrd="1" presId="urn:microsoft.com/office/officeart/2005/8/layout/hList2"/>
    <dgm:cxn modelId="{799C4F2E-8146-4B26-856E-DF8F33A70919}" type="presOf" srcId="{D3CC27D1-D720-4D8D-8F23-9EA4C532F0AB}" destId="{6B5E33FB-3D1B-4EE2-86E8-C7ADC9050EDE}" srcOrd="0" destOrd="1" presId="urn:microsoft.com/office/officeart/2005/8/layout/hList2"/>
    <dgm:cxn modelId="{427E245F-DB39-4A73-A424-C4D5E727CC8A}" type="presOf" srcId="{C6A0739E-7832-4006-9569-EAFF22EAEC81}" destId="{A6C5F401-89E8-4E27-B9D4-4182E957057B}" srcOrd="0" destOrd="0" presId="urn:microsoft.com/office/officeart/2005/8/layout/hList2"/>
    <dgm:cxn modelId="{7E5D775F-AD00-42D8-B91B-DCD2C197B30C}" srcId="{E1C03696-5875-4EA3-A6AB-F6FA16DF4A81}" destId="{336C177D-D630-4E32-B186-506100342599}" srcOrd="1" destOrd="0" parTransId="{9033A462-E476-4830-BD71-3AF5397ABE93}" sibTransId="{F60734A8-4FFC-46AB-9E4A-0B207C8E6DD4}"/>
    <dgm:cxn modelId="{174B3E46-F1F6-4826-8553-D33A727E02C5}" type="presOf" srcId="{E1C03696-5875-4EA3-A6AB-F6FA16DF4A81}" destId="{6D2C3273-C551-47DF-88CD-B51869F3356E}" srcOrd="0" destOrd="0" presId="urn:microsoft.com/office/officeart/2005/8/layout/hList2"/>
    <dgm:cxn modelId="{A83E6C58-81CD-46D8-B28F-DC468BF4706B}" type="presOf" srcId="{0C00EBE0-7770-4967-B0AF-64F52C130AB1}" destId="{6B5E33FB-3D1B-4EE2-86E8-C7ADC9050EDE}" srcOrd="0" destOrd="0" presId="urn:microsoft.com/office/officeart/2005/8/layout/hList2"/>
    <dgm:cxn modelId="{893A1282-5A32-4BCC-A739-F98EC3D39EB6}" srcId="{94FF451C-0A0A-410D-A8DF-2AC6211720DD}" destId="{C6A0739E-7832-4006-9569-EAFF22EAEC81}" srcOrd="0" destOrd="0" parTransId="{F3AC26CF-6CCA-491F-A2C1-420E5AAF51ED}" sibTransId="{5E235628-64C7-4E5C-B355-A5503C19636B}"/>
    <dgm:cxn modelId="{9F2C2982-6744-468A-AD8C-E5D862CAE296}" srcId="{C6A0739E-7832-4006-9569-EAFF22EAEC81}" destId="{D3CC27D1-D720-4D8D-8F23-9EA4C532F0AB}" srcOrd="1" destOrd="0" parTransId="{F349D8AC-1665-4D24-ABDD-66792B717BFB}" sibTransId="{29EE6B1A-6FAD-42F0-9114-DED13F93D5BA}"/>
    <dgm:cxn modelId="{5673C5C1-E685-40CB-848E-1C6F72A48EAD}" srcId="{C6A0739E-7832-4006-9569-EAFF22EAEC81}" destId="{0C00EBE0-7770-4967-B0AF-64F52C130AB1}" srcOrd="0" destOrd="0" parTransId="{062C1A42-6C95-499B-9A51-CDAD9BB66ADC}" sibTransId="{2E16B238-E3AF-433E-9430-FDA2A05BD8A2}"/>
    <dgm:cxn modelId="{7A70E5CC-8A46-4A87-86BC-E516ECCCCCFF}" type="presOf" srcId="{10DADD7E-8856-43C7-B94E-8B357105C694}" destId="{BE43FF1F-AC2E-4CEF-8545-591383CCD545}" srcOrd="0" destOrd="0" presId="urn:microsoft.com/office/officeart/2005/8/layout/hList2"/>
    <dgm:cxn modelId="{CB3E63FF-8B60-46C7-B9A6-EEB6CBCA12FA}" type="presParOf" srcId="{229487BF-F1AE-4E92-B424-B5A4A909E95D}" destId="{F433112C-B564-45DA-99F5-C47CE12C3F88}" srcOrd="0" destOrd="0" presId="urn:microsoft.com/office/officeart/2005/8/layout/hList2"/>
    <dgm:cxn modelId="{D280D33E-6C64-42DC-9E32-C6D61F901A6B}" type="presParOf" srcId="{F433112C-B564-45DA-99F5-C47CE12C3F88}" destId="{54CD75C7-F101-485F-A49E-CAB91AC74BDB}" srcOrd="0" destOrd="0" presId="urn:microsoft.com/office/officeart/2005/8/layout/hList2"/>
    <dgm:cxn modelId="{0FF1429A-2425-43F7-9F87-0D3A2998EA2E}" type="presParOf" srcId="{F433112C-B564-45DA-99F5-C47CE12C3F88}" destId="{6B5E33FB-3D1B-4EE2-86E8-C7ADC9050EDE}" srcOrd="1" destOrd="0" presId="urn:microsoft.com/office/officeart/2005/8/layout/hList2"/>
    <dgm:cxn modelId="{2DE81E11-11A4-451A-874F-9C893C95C3BE}" type="presParOf" srcId="{F433112C-B564-45DA-99F5-C47CE12C3F88}" destId="{A6C5F401-89E8-4E27-B9D4-4182E957057B}" srcOrd="2" destOrd="0" presId="urn:microsoft.com/office/officeart/2005/8/layout/hList2"/>
    <dgm:cxn modelId="{B250B613-7C5F-41EB-8DCB-C9BE6540925A}" type="presParOf" srcId="{229487BF-F1AE-4E92-B424-B5A4A909E95D}" destId="{111E58AD-328C-4B8D-AB33-A896AB5D73D4}" srcOrd="1" destOrd="0" presId="urn:microsoft.com/office/officeart/2005/8/layout/hList2"/>
    <dgm:cxn modelId="{0EC5090E-C401-4D24-91C5-C010BB8B6416}" type="presParOf" srcId="{229487BF-F1AE-4E92-B424-B5A4A909E95D}" destId="{47C96509-6DEE-4F92-B83D-E5A3EBEB2621}" srcOrd="2" destOrd="0" presId="urn:microsoft.com/office/officeart/2005/8/layout/hList2"/>
    <dgm:cxn modelId="{4FC49945-BCB4-4743-90B9-4E9E993FE254}" type="presParOf" srcId="{47C96509-6DEE-4F92-B83D-E5A3EBEB2621}" destId="{7FCE2AEC-AC67-484B-8C92-38A3C91EECE9}" srcOrd="0" destOrd="0" presId="urn:microsoft.com/office/officeart/2005/8/layout/hList2"/>
    <dgm:cxn modelId="{8F01EA3D-1798-4503-A7E2-BC498275022C}" type="presParOf" srcId="{47C96509-6DEE-4F92-B83D-E5A3EBEB2621}" destId="{BE43FF1F-AC2E-4CEF-8545-591383CCD545}" srcOrd="1" destOrd="0" presId="urn:microsoft.com/office/officeart/2005/8/layout/hList2"/>
    <dgm:cxn modelId="{2D9A88A5-F4F8-44FD-B72B-329B66A81872}" type="presParOf" srcId="{47C96509-6DEE-4F92-B83D-E5A3EBEB2621}" destId="{6D2C3273-C551-47DF-88CD-B51869F3356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585B0B-EC0C-4536-9CF3-6F69DA70255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BA1F57C-73E6-4DEA-A3F8-83E16D4F22C8}">
      <dgm:prSet phldrT="[Text]"/>
      <dgm:spPr/>
      <dgm:t>
        <a:bodyPr/>
        <a:lstStyle/>
        <a:p>
          <a:r>
            <a:rPr lang="en-US"/>
            <a:t>Test TIme</a:t>
          </a:r>
        </a:p>
      </dgm:t>
    </dgm:pt>
    <dgm:pt modelId="{D57DF4EF-1587-4A47-BD96-1BA081CE33C2}" type="parTrans" cxnId="{2FAD84F7-97DE-425F-93BB-DA35722A34F5}">
      <dgm:prSet/>
      <dgm:spPr/>
      <dgm:t>
        <a:bodyPr/>
        <a:lstStyle/>
        <a:p>
          <a:endParaRPr lang="en-US"/>
        </a:p>
      </dgm:t>
    </dgm:pt>
    <dgm:pt modelId="{6C228643-4EF6-4739-AFF1-6DBEF461C15E}" type="sibTrans" cxnId="{2FAD84F7-97DE-425F-93BB-DA35722A34F5}">
      <dgm:prSet/>
      <dgm:spPr/>
      <dgm:t>
        <a:bodyPr/>
        <a:lstStyle/>
        <a:p>
          <a:endParaRPr lang="en-US"/>
        </a:p>
      </dgm:t>
    </dgm:pt>
    <dgm:pt modelId="{4C59B936-1750-401A-8407-F95AFC86D77E}">
      <dgm:prSet phldrT="[Text]"/>
      <dgm:spPr/>
      <dgm:t>
        <a:bodyPr/>
        <a:lstStyle/>
        <a:p>
          <a:r>
            <a:rPr lang="en-US" dirty="0"/>
            <a:t>1 Minute </a:t>
          </a:r>
        </a:p>
        <a:p>
          <a:r>
            <a:rPr lang="en-US" dirty="0"/>
            <a:t>(all material types)</a:t>
          </a:r>
        </a:p>
      </dgm:t>
    </dgm:pt>
    <dgm:pt modelId="{873482CE-CE2C-4C25-94C5-84017CB4927A}" type="parTrans" cxnId="{590F28F0-BD13-42F1-8B30-AF0B28944249}">
      <dgm:prSet/>
      <dgm:spPr/>
      <dgm:t>
        <a:bodyPr/>
        <a:lstStyle/>
        <a:p>
          <a:endParaRPr lang="en-US"/>
        </a:p>
      </dgm:t>
    </dgm:pt>
    <dgm:pt modelId="{B7C8E832-1E4C-4E21-85F4-EA9C28E7331D}" type="sibTrans" cxnId="{590F28F0-BD13-42F1-8B30-AF0B28944249}">
      <dgm:prSet/>
      <dgm:spPr/>
      <dgm:t>
        <a:bodyPr/>
        <a:lstStyle/>
        <a:p>
          <a:endParaRPr lang="en-US"/>
        </a:p>
      </dgm:t>
    </dgm:pt>
    <dgm:pt modelId="{BBDF33D8-0C4D-4060-9B15-38074F67974F}">
      <dgm:prSet phldrT="[Text]"/>
      <dgm:spPr/>
      <dgm:t>
        <a:bodyPr/>
        <a:lstStyle/>
        <a:p>
          <a:r>
            <a:rPr lang="en-US"/>
            <a:t>Gauge Rotation</a:t>
          </a:r>
        </a:p>
      </dgm:t>
    </dgm:pt>
    <dgm:pt modelId="{A85F2897-1C4C-4924-B02D-A1301C9FE7A7}" type="parTrans" cxnId="{606DE5D8-4E7A-4CE4-B35A-BF6FD21F515A}">
      <dgm:prSet/>
      <dgm:spPr/>
      <dgm:t>
        <a:bodyPr/>
        <a:lstStyle/>
        <a:p>
          <a:endParaRPr lang="en-US"/>
        </a:p>
      </dgm:t>
    </dgm:pt>
    <dgm:pt modelId="{3AC18F21-CFF6-43A7-A52C-FCE9F5D534FA}" type="sibTrans" cxnId="{606DE5D8-4E7A-4CE4-B35A-BF6FD21F515A}">
      <dgm:prSet/>
      <dgm:spPr/>
      <dgm:t>
        <a:bodyPr/>
        <a:lstStyle/>
        <a:p>
          <a:endParaRPr lang="en-US"/>
        </a:p>
      </dgm:t>
    </dgm:pt>
    <dgm:pt modelId="{D83F2867-8928-4990-BD7A-030FF321D8E9}">
      <dgm:prSet phldrT="[Text]"/>
      <dgm:spPr/>
      <dgm:t>
        <a:bodyPr/>
        <a:lstStyle/>
        <a:p>
          <a:r>
            <a:rPr lang="en-US"/>
            <a:t>Some require 180</a:t>
          </a:r>
          <a:r>
            <a:rPr lang="en-US">
              <a:latin typeface="Calibri" panose="020F0502020204030204" pitchFamily="34" charset="0"/>
              <a:cs typeface="Calibri" panose="020F0502020204030204" pitchFamily="34" charset="0"/>
            </a:rPr>
            <a:t>° rotation</a:t>
          </a:r>
          <a:endParaRPr lang="en-US"/>
        </a:p>
      </dgm:t>
    </dgm:pt>
    <dgm:pt modelId="{264FD86F-D9A3-474B-AF64-3A3E06E81CC5}" type="parTrans" cxnId="{5769E2FC-6193-4D67-A44F-ACBD6CCD9961}">
      <dgm:prSet/>
      <dgm:spPr/>
      <dgm:t>
        <a:bodyPr/>
        <a:lstStyle/>
        <a:p>
          <a:endParaRPr lang="en-US"/>
        </a:p>
      </dgm:t>
    </dgm:pt>
    <dgm:pt modelId="{2024F175-DDFD-48F3-8CC8-9CE75B507C8D}" type="sibTrans" cxnId="{5769E2FC-6193-4D67-A44F-ACBD6CCD9961}">
      <dgm:prSet/>
      <dgm:spPr/>
      <dgm:t>
        <a:bodyPr/>
        <a:lstStyle/>
        <a:p>
          <a:endParaRPr lang="en-US"/>
        </a:p>
      </dgm:t>
    </dgm:pt>
    <dgm:pt modelId="{487524CD-3D87-4D2D-9A25-18D3306F153B}">
      <dgm:prSet phldrT="[Text]"/>
      <dgm:spPr/>
      <dgm:t>
        <a:bodyPr/>
        <a:lstStyle/>
        <a:p>
          <a:r>
            <a:rPr lang="en-US"/>
            <a:t>Discrepancies</a:t>
          </a:r>
        </a:p>
      </dgm:t>
    </dgm:pt>
    <dgm:pt modelId="{16466DA0-1CCD-40EF-9A80-28E205738764}" type="parTrans" cxnId="{17690458-BE11-4CAB-9B59-330CC0140E1E}">
      <dgm:prSet/>
      <dgm:spPr/>
      <dgm:t>
        <a:bodyPr/>
        <a:lstStyle/>
        <a:p>
          <a:endParaRPr lang="en-US"/>
        </a:p>
      </dgm:t>
    </dgm:pt>
    <dgm:pt modelId="{9F65A163-6E9B-4C78-ACA6-D33B14665D59}" type="sibTrans" cxnId="{17690458-BE11-4CAB-9B59-330CC0140E1E}">
      <dgm:prSet/>
      <dgm:spPr/>
      <dgm:t>
        <a:bodyPr/>
        <a:lstStyle/>
        <a:p>
          <a:endParaRPr lang="en-US"/>
        </a:p>
      </dgm:t>
    </dgm:pt>
    <dgm:pt modelId="{62F4FF00-5E78-43A9-A745-8AD881445FD3}">
      <dgm:prSet phldrT="[Text]"/>
      <dgm:spPr/>
      <dgm:t>
        <a:bodyPr/>
        <a:lstStyle/>
        <a:p>
          <a:r>
            <a:rPr lang="en-US" dirty="0"/>
            <a:t>Notify Region Materials if contract states 4 min test</a:t>
          </a:r>
        </a:p>
      </dgm:t>
    </dgm:pt>
    <dgm:pt modelId="{5F323EF0-3215-4B57-B4D7-36254AB00F81}" type="parTrans" cxnId="{E45D57FE-F6F2-412A-BC27-9B96D1714291}">
      <dgm:prSet/>
      <dgm:spPr/>
      <dgm:t>
        <a:bodyPr/>
        <a:lstStyle/>
        <a:p>
          <a:endParaRPr lang="en-US"/>
        </a:p>
      </dgm:t>
    </dgm:pt>
    <dgm:pt modelId="{F24C4920-2532-4EE8-86BD-D1E10DA7A3F0}" type="sibTrans" cxnId="{E45D57FE-F6F2-412A-BC27-9B96D1714291}">
      <dgm:prSet/>
      <dgm:spPr/>
      <dgm:t>
        <a:bodyPr/>
        <a:lstStyle/>
        <a:p>
          <a:endParaRPr lang="en-US"/>
        </a:p>
      </dgm:t>
    </dgm:pt>
    <dgm:pt modelId="{4FF6AFA4-049B-4F56-8AFC-4BBC04A307FA}" type="pres">
      <dgm:prSet presAssocID="{79585B0B-EC0C-4536-9CF3-6F69DA70255A}" presName="linear" presStyleCnt="0">
        <dgm:presLayoutVars>
          <dgm:dir/>
          <dgm:animLvl val="lvl"/>
          <dgm:resizeHandles val="exact"/>
        </dgm:presLayoutVars>
      </dgm:prSet>
      <dgm:spPr/>
    </dgm:pt>
    <dgm:pt modelId="{748FB489-B21B-452B-986D-A35A6B2D2E37}" type="pres">
      <dgm:prSet presAssocID="{CBA1F57C-73E6-4DEA-A3F8-83E16D4F22C8}" presName="parentLin" presStyleCnt="0"/>
      <dgm:spPr/>
    </dgm:pt>
    <dgm:pt modelId="{3487BB27-6D44-4168-8522-EE583BEE9F52}" type="pres">
      <dgm:prSet presAssocID="{CBA1F57C-73E6-4DEA-A3F8-83E16D4F22C8}" presName="parentLeftMargin" presStyleLbl="node1" presStyleIdx="0" presStyleCnt="3"/>
      <dgm:spPr/>
    </dgm:pt>
    <dgm:pt modelId="{CC8ECEC9-4EF1-4528-BB5F-BC2E01F8F6D5}" type="pres">
      <dgm:prSet presAssocID="{CBA1F57C-73E6-4DEA-A3F8-83E16D4F22C8}" presName="parentText" presStyleLbl="node1" presStyleIdx="0" presStyleCnt="3">
        <dgm:presLayoutVars>
          <dgm:chMax val="0"/>
          <dgm:bulletEnabled val="1"/>
        </dgm:presLayoutVars>
      </dgm:prSet>
      <dgm:spPr/>
    </dgm:pt>
    <dgm:pt modelId="{1ADEE1D6-5F67-4853-A8F7-04DF1D33E6B1}" type="pres">
      <dgm:prSet presAssocID="{CBA1F57C-73E6-4DEA-A3F8-83E16D4F22C8}" presName="negativeSpace" presStyleCnt="0"/>
      <dgm:spPr/>
    </dgm:pt>
    <dgm:pt modelId="{D76F1960-4800-4356-9633-41E1641944DD}" type="pres">
      <dgm:prSet presAssocID="{CBA1F57C-73E6-4DEA-A3F8-83E16D4F22C8}" presName="childText" presStyleLbl="conFgAcc1" presStyleIdx="0" presStyleCnt="3">
        <dgm:presLayoutVars>
          <dgm:bulletEnabled val="1"/>
        </dgm:presLayoutVars>
      </dgm:prSet>
      <dgm:spPr/>
    </dgm:pt>
    <dgm:pt modelId="{ABDE33C8-1C4E-4E03-A99D-7CC526842F0F}" type="pres">
      <dgm:prSet presAssocID="{6C228643-4EF6-4739-AFF1-6DBEF461C15E}" presName="spaceBetweenRectangles" presStyleCnt="0"/>
      <dgm:spPr/>
    </dgm:pt>
    <dgm:pt modelId="{1D429AB9-6F58-4076-B9B9-80581797844C}" type="pres">
      <dgm:prSet presAssocID="{BBDF33D8-0C4D-4060-9B15-38074F67974F}" presName="parentLin" presStyleCnt="0"/>
      <dgm:spPr/>
    </dgm:pt>
    <dgm:pt modelId="{F1FB1170-3C75-4BAE-9D1C-09BD1DD57FF8}" type="pres">
      <dgm:prSet presAssocID="{BBDF33D8-0C4D-4060-9B15-38074F67974F}" presName="parentLeftMargin" presStyleLbl="node1" presStyleIdx="0" presStyleCnt="3"/>
      <dgm:spPr/>
    </dgm:pt>
    <dgm:pt modelId="{6814397B-45F4-465A-BC63-00720BC0B78D}" type="pres">
      <dgm:prSet presAssocID="{BBDF33D8-0C4D-4060-9B15-38074F67974F}" presName="parentText" presStyleLbl="node1" presStyleIdx="1" presStyleCnt="3">
        <dgm:presLayoutVars>
          <dgm:chMax val="0"/>
          <dgm:bulletEnabled val="1"/>
        </dgm:presLayoutVars>
      </dgm:prSet>
      <dgm:spPr/>
    </dgm:pt>
    <dgm:pt modelId="{285DFA9D-DC47-46A0-BEBD-FA9D85E99C37}" type="pres">
      <dgm:prSet presAssocID="{BBDF33D8-0C4D-4060-9B15-38074F67974F}" presName="negativeSpace" presStyleCnt="0"/>
      <dgm:spPr/>
    </dgm:pt>
    <dgm:pt modelId="{C3F2456B-1E2D-46CA-9A25-ADE620F10E04}" type="pres">
      <dgm:prSet presAssocID="{BBDF33D8-0C4D-4060-9B15-38074F67974F}" presName="childText" presStyleLbl="conFgAcc1" presStyleIdx="1" presStyleCnt="3">
        <dgm:presLayoutVars>
          <dgm:bulletEnabled val="1"/>
        </dgm:presLayoutVars>
      </dgm:prSet>
      <dgm:spPr/>
    </dgm:pt>
    <dgm:pt modelId="{D46584B9-07EA-410D-9FAA-FE54FB960DB3}" type="pres">
      <dgm:prSet presAssocID="{3AC18F21-CFF6-43A7-A52C-FCE9F5D534FA}" presName="spaceBetweenRectangles" presStyleCnt="0"/>
      <dgm:spPr/>
    </dgm:pt>
    <dgm:pt modelId="{034A2041-2078-4300-9B5D-54CA462790F7}" type="pres">
      <dgm:prSet presAssocID="{487524CD-3D87-4D2D-9A25-18D3306F153B}" presName="parentLin" presStyleCnt="0"/>
      <dgm:spPr/>
    </dgm:pt>
    <dgm:pt modelId="{19F9C905-16E0-4A90-9B8F-420B8545D19D}" type="pres">
      <dgm:prSet presAssocID="{487524CD-3D87-4D2D-9A25-18D3306F153B}" presName="parentLeftMargin" presStyleLbl="node1" presStyleIdx="1" presStyleCnt="3"/>
      <dgm:spPr/>
    </dgm:pt>
    <dgm:pt modelId="{D084988C-5177-448C-8B04-A9D5B59FD484}" type="pres">
      <dgm:prSet presAssocID="{487524CD-3D87-4D2D-9A25-18D3306F153B}" presName="parentText" presStyleLbl="node1" presStyleIdx="2" presStyleCnt="3">
        <dgm:presLayoutVars>
          <dgm:chMax val="0"/>
          <dgm:bulletEnabled val="1"/>
        </dgm:presLayoutVars>
      </dgm:prSet>
      <dgm:spPr/>
    </dgm:pt>
    <dgm:pt modelId="{F44C5FB3-D7DF-49CF-8B1D-1FF3E1B39685}" type="pres">
      <dgm:prSet presAssocID="{487524CD-3D87-4D2D-9A25-18D3306F153B}" presName="negativeSpace" presStyleCnt="0"/>
      <dgm:spPr/>
    </dgm:pt>
    <dgm:pt modelId="{97D01B77-9C90-47FB-8555-BAFBC0386242}" type="pres">
      <dgm:prSet presAssocID="{487524CD-3D87-4D2D-9A25-18D3306F153B}" presName="childText" presStyleLbl="conFgAcc1" presStyleIdx="2" presStyleCnt="3">
        <dgm:presLayoutVars>
          <dgm:bulletEnabled val="1"/>
        </dgm:presLayoutVars>
      </dgm:prSet>
      <dgm:spPr/>
    </dgm:pt>
  </dgm:ptLst>
  <dgm:cxnLst>
    <dgm:cxn modelId="{913A0204-C2EB-4A5C-BB47-F3F35AD4A1ED}" type="presOf" srcId="{BBDF33D8-0C4D-4060-9B15-38074F67974F}" destId="{6814397B-45F4-465A-BC63-00720BC0B78D}" srcOrd="1" destOrd="0" presId="urn:microsoft.com/office/officeart/2005/8/layout/list1"/>
    <dgm:cxn modelId="{9F516B25-7D4C-47DF-A95C-76022237554E}" type="presOf" srcId="{79585B0B-EC0C-4536-9CF3-6F69DA70255A}" destId="{4FF6AFA4-049B-4F56-8AFC-4BBC04A307FA}" srcOrd="0" destOrd="0" presId="urn:microsoft.com/office/officeart/2005/8/layout/list1"/>
    <dgm:cxn modelId="{5608432F-694E-4AC9-ACE6-954B893E9959}" type="presOf" srcId="{BBDF33D8-0C4D-4060-9B15-38074F67974F}" destId="{F1FB1170-3C75-4BAE-9D1C-09BD1DD57FF8}" srcOrd="0" destOrd="0" presId="urn:microsoft.com/office/officeart/2005/8/layout/list1"/>
    <dgm:cxn modelId="{835BE465-FE52-4ECC-9395-39276CCDD7B2}" type="presOf" srcId="{D83F2867-8928-4990-BD7A-030FF321D8E9}" destId="{C3F2456B-1E2D-46CA-9A25-ADE620F10E04}" srcOrd="0" destOrd="0" presId="urn:microsoft.com/office/officeart/2005/8/layout/list1"/>
    <dgm:cxn modelId="{27479446-1FAB-4DF2-BCEC-5313629B03D9}" type="presOf" srcId="{62F4FF00-5E78-43A9-A745-8AD881445FD3}" destId="{97D01B77-9C90-47FB-8555-BAFBC0386242}" srcOrd="0" destOrd="0" presId="urn:microsoft.com/office/officeart/2005/8/layout/list1"/>
    <dgm:cxn modelId="{0DF08847-B9F1-4F88-B9D9-8FF351519B63}" type="presOf" srcId="{4C59B936-1750-401A-8407-F95AFC86D77E}" destId="{D76F1960-4800-4356-9633-41E1641944DD}" srcOrd="0" destOrd="0" presId="urn:microsoft.com/office/officeart/2005/8/layout/list1"/>
    <dgm:cxn modelId="{BD9B214B-85EF-4048-8D24-C8239352587A}" type="presOf" srcId="{487524CD-3D87-4D2D-9A25-18D3306F153B}" destId="{19F9C905-16E0-4A90-9B8F-420B8545D19D}" srcOrd="0" destOrd="0" presId="urn:microsoft.com/office/officeart/2005/8/layout/list1"/>
    <dgm:cxn modelId="{17690458-BE11-4CAB-9B59-330CC0140E1E}" srcId="{79585B0B-EC0C-4536-9CF3-6F69DA70255A}" destId="{487524CD-3D87-4D2D-9A25-18D3306F153B}" srcOrd="2" destOrd="0" parTransId="{16466DA0-1CCD-40EF-9A80-28E205738764}" sibTransId="{9F65A163-6E9B-4C78-ACA6-D33B14665D59}"/>
    <dgm:cxn modelId="{A96EE195-A666-4CB1-99F0-14750D9102F7}" type="presOf" srcId="{CBA1F57C-73E6-4DEA-A3F8-83E16D4F22C8}" destId="{3487BB27-6D44-4168-8522-EE583BEE9F52}" srcOrd="0" destOrd="0" presId="urn:microsoft.com/office/officeart/2005/8/layout/list1"/>
    <dgm:cxn modelId="{B9BB22CF-7D85-4F62-984E-F26EC9BD900C}" type="presOf" srcId="{CBA1F57C-73E6-4DEA-A3F8-83E16D4F22C8}" destId="{CC8ECEC9-4EF1-4528-BB5F-BC2E01F8F6D5}" srcOrd="1" destOrd="0" presId="urn:microsoft.com/office/officeart/2005/8/layout/list1"/>
    <dgm:cxn modelId="{606DE5D8-4E7A-4CE4-B35A-BF6FD21F515A}" srcId="{79585B0B-EC0C-4536-9CF3-6F69DA70255A}" destId="{BBDF33D8-0C4D-4060-9B15-38074F67974F}" srcOrd="1" destOrd="0" parTransId="{A85F2897-1C4C-4924-B02D-A1301C9FE7A7}" sibTransId="{3AC18F21-CFF6-43A7-A52C-FCE9F5D534FA}"/>
    <dgm:cxn modelId="{239BD3ED-D1E4-4025-BEA6-6B27B9824264}" type="presOf" srcId="{487524CD-3D87-4D2D-9A25-18D3306F153B}" destId="{D084988C-5177-448C-8B04-A9D5B59FD484}" srcOrd="1" destOrd="0" presId="urn:microsoft.com/office/officeart/2005/8/layout/list1"/>
    <dgm:cxn modelId="{590F28F0-BD13-42F1-8B30-AF0B28944249}" srcId="{CBA1F57C-73E6-4DEA-A3F8-83E16D4F22C8}" destId="{4C59B936-1750-401A-8407-F95AFC86D77E}" srcOrd="0" destOrd="0" parTransId="{873482CE-CE2C-4C25-94C5-84017CB4927A}" sibTransId="{B7C8E832-1E4C-4E21-85F4-EA9C28E7331D}"/>
    <dgm:cxn modelId="{2FAD84F7-97DE-425F-93BB-DA35722A34F5}" srcId="{79585B0B-EC0C-4536-9CF3-6F69DA70255A}" destId="{CBA1F57C-73E6-4DEA-A3F8-83E16D4F22C8}" srcOrd="0" destOrd="0" parTransId="{D57DF4EF-1587-4A47-BD96-1BA081CE33C2}" sibTransId="{6C228643-4EF6-4739-AFF1-6DBEF461C15E}"/>
    <dgm:cxn modelId="{5769E2FC-6193-4D67-A44F-ACBD6CCD9961}" srcId="{BBDF33D8-0C4D-4060-9B15-38074F67974F}" destId="{D83F2867-8928-4990-BD7A-030FF321D8E9}" srcOrd="0" destOrd="0" parTransId="{264FD86F-D9A3-474B-AF64-3A3E06E81CC5}" sibTransId="{2024F175-DDFD-48F3-8CC8-9CE75B507C8D}"/>
    <dgm:cxn modelId="{E45D57FE-F6F2-412A-BC27-9B96D1714291}" srcId="{487524CD-3D87-4D2D-9A25-18D3306F153B}" destId="{62F4FF00-5E78-43A9-A745-8AD881445FD3}" srcOrd="0" destOrd="0" parTransId="{5F323EF0-3215-4B57-B4D7-36254AB00F81}" sibTransId="{F24C4920-2532-4EE8-86BD-D1E10DA7A3F0}"/>
    <dgm:cxn modelId="{19F28C3F-BBA0-468A-BD61-6083CB8B154D}" type="presParOf" srcId="{4FF6AFA4-049B-4F56-8AFC-4BBC04A307FA}" destId="{748FB489-B21B-452B-986D-A35A6B2D2E37}" srcOrd="0" destOrd="0" presId="urn:microsoft.com/office/officeart/2005/8/layout/list1"/>
    <dgm:cxn modelId="{DA1E4BD5-56B6-483B-96A6-A3ACAF5D86EB}" type="presParOf" srcId="{748FB489-B21B-452B-986D-A35A6B2D2E37}" destId="{3487BB27-6D44-4168-8522-EE583BEE9F52}" srcOrd="0" destOrd="0" presId="urn:microsoft.com/office/officeart/2005/8/layout/list1"/>
    <dgm:cxn modelId="{F5D78AB0-CAE6-4A49-B069-549867A11C08}" type="presParOf" srcId="{748FB489-B21B-452B-986D-A35A6B2D2E37}" destId="{CC8ECEC9-4EF1-4528-BB5F-BC2E01F8F6D5}" srcOrd="1" destOrd="0" presId="urn:microsoft.com/office/officeart/2005/8/layout/list1"/>
    <dgm:cxn modelId="{92083E98-31F9-4503-A47A-CBFF0F3C4857}" type="presParOf" srcId="{4FF6AFA4-049B-4F56-8AFC-4BBC04A307FA}" destId="{1ADEE1D6-5F67-4853-A8F7-04DF1D33E6B1}" srcOrd="1" destOrd="0" presId="urn:microsoft.com/office/officeart/2005/8/layout/list1"/>
    <dgm:cxn modelId="{53C86D18-D055-49E5-8C58-27250DF9B5D0}" type="presParOf" srcId="{4FF6AFA4-049B-4F56-8AFC-4BBC04A307FA}" destId="{D76F1960-4800-4356-9633-41E1641944DD}" srcOrd="2" destOrd="0" presId="urn:microsoft.com/office/officeart/2005/8/layout/list1"/>
    <dgm:cxn modelId="{C1C59E76-96CD-4AF5-9DC1-B395CC5937AD}" type="presParOf" srcId="{4FF6AFA4-049B-4F56-8AFC-4BBC04A307FA}" destId="{ABDE33C8-1C4E-4E03-A99D-7CC526842F0F}" srcOrd="3" destOrd="0" presId="urn:microsoft.com/office/officeart/2005/8/layout/list1"/>
    <dgm:cxn modelId="{4E1CA3F2-9F76-43B4-9D99-67C7DB9C33B8}" type="presParOf" srcId="{4FF6AFA4-049B-4F56-8AFC-4BBC04A307FA}" destId="{1D429AB9-6F58-4076-B9B9-80581797844C}" srcOrd="4" destOrd="0" presId="urn:microsoft.com/office/officeart/2005/8/layout/list1"/>
    <dgm:cxn modelId="{DF6849B8-4EC0-457A-A81C-AE75FDF2FE78}" type="presParOf" srcId="{1D429AB9-6F58-4076-B9B9-80581797844C}" destId="{F1FB1170-3C75-4BAE-9D1C-09BD1DD57FF8}" srcOrd="0" destOrd="0" presId="urn:microsoft.com/office/officeart/2005/8/layout/list1"/>
    <dgm:cxn modelId="{D96AF9E7-B6E3-4A41-A108-F8BE170D93D7}" type="presParOf" srcId="{1D429AB9-6F58-4076-B9B9-80581797844C}" destId="{6814397B-45F4-465A-BC63-00720BC0B78D}" srcOrd="1" destOrd="0" presId="urn:microsoft.com/office/officeart/2005/8/layout/list1"/>
    <dgm:cxn modelId="{4D9586C2-93FE-4A91-8D81-963F60C41EE5}" type="presParOf" srcId="{4FF6AFA4-049B-4F56-8AFC-4BBC04A307FA}" destId="{285DFA9D-DC47-46A0-BEBD-FA9D85E99C37}" srcOrd="5" destOrd="0" presId="urn:microsoft.com/office/officeart/2005/8/layout/list1"/>
    <dgm:cxn modelId="{2AB2BDD5-8A45-4D21-938B-3D19EB9E512C}" type="presParOf" srcId="{4FF6AFA4-049B-4F56-8AFC-4BBC04A307FA}" destId="{C3F2456B-1E2D-46CA-9A25-ADE620F10E04}" srcOrd="6" destOrd="0" presId="urn:microsoft.com/office/officeart/2005/8/layout/list1"/>
    <dgm:cxn modelId="{9EB44D82-CC87-498F-8CA3-6C411F7DC94B}" type="presParOf" srcId="{4FF6AFA4-049B-4F56-8AFC-4BBC04A307FA}" destId="{D46584B9-07EA-410D-9FAA-FE54FB960DB3}" srcOrd="7" destOrd="0" presId="urn:microsoft.com/office/officeart/2005/8/layout/list1"/>
    <dgm:cxn modelId="{0C613039-A986-42DA-B9A9-A225154ECD86}" type="presParOf" srcId="{4FF6AFA4-049B-4F56-8AFC-4BBC04A307FA}" destId="{034A2041-2078-4300-9B5D-54CA462790F7}" srcOrd="8" destOrd="0" presId="urn:microsoft.com/office/officeart/2005/8/layout/list1"/>
    <dgm:cxn modelId="{C1624874-5BA5-4345-ABAC-D43C7986FF0E}" type="presParOf" srcId="{034A2041-2078-4300-9B5D-54CA462790F7}" destId="{19F9C905-16E0-4A90-9B8F-420B8545D19D}" srcOrd="0" destOrd="0" presId="urn:microsoft.com/office/officeart/2005/8/layout/list1"/>
    <dgm:cxn modelId="{F08BFE0F-4FB6-4462-A1FD-F6226052FD8A}" type="presParOf" srcId="{034A2041-2078-4300-9B5D-54CA462790F7}" destId="{D084988C-5177-448C-8B04-A9D5B59FD484}" srcOrd="1" destOrd="0" presId="urn:microsoft.com/office/officeart/2005/8/layout/list1"/>
    <dgm:cxn modelId="{85A0C573-B1D7-4512-8EFD-FC1A534D000C}" type="presParOf" srcId="{4FF6AFA4-049B-4F56-8AFC-4BBC04A307FA}" destId="{F44C5FB3-D7DF-49CF-8B1D-1FF3E1B39685}" srcOrd="9" destOrd="0" presId="urn:microsoft.com/office/officeart/2005/8/layout/list1"/>
    <dgm:cxn modelId="{FA31CD2A-DD44-4E77-9982-8B13D5407821}" type="presParOf" srcId="{4FF6AFA4-049B-4F56-8AFC-4BBC04A307FA}" destId="{97D01B77-9C90-47FB-8555-BAFBC03862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99177-A6E0-4F6B-A681-DA19DE6D5F9C}">
      <dsp:nvSpPr>
        <dsp:cNvPr id="0" name=""/>
        <dsp:cNvSpPr/>
      </dsp:nvSpPr>
      <dsp:spPr>
        <a:xfrm>
          <a:off x="3373" y="203978"/>
          <a:ext cx="2028218" cy="662400"/>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Jamie Cynor</a:t>
          </a:r>
        </a:p>
      </dsp:txBody>
      <dsp:txXfrm>
        <a:off x="3373" y="203978"/>
        <a:ext cx="2028218" cy="662400"/>
      </dsp:txXfrm>
    </dsp:sp>
    <dsp:sp modelId="{065E0F8B-1111-40A8-9EA1-B17FB0B89B74}">
      <dsp:nvSpPr>
        <dsp:cNvPr id="0" name=""/>
        <dsp:cNvSpPr/>
      </dsp:nvSpPr>
      <dsp:spPr>
        <a:xfrm>
          <a:off x="3373" y="866378"/>
          <a:ext cx="2028218" cy="17090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Base Aggregate</a:t>
          </a:r>
        </a:p>
        <a:p>
          <a:pPr marL="228600" lvl="1" indent="-228600" algn="l" defTabSz="1022350">
            <a:lnSpc>
              <a:spcPct val="90000"/>
            </a:lnSpc>
            <a:spcBef>
              <a:spcPct val="0"/>
            </a:spcBef>
            <a:spcAft>
              <a:spcPct val="15000"/>
            </a:spcAft>
            <a:buChar char="•"/>
          </a:pPr>
          <a:r>
            <a:rPr lang="en-US" sz="2300" kern="1200" dirty="0"/>
            <a:t>Concrete</a:t>
          </a:r>
        </a:p>
      </dsp:txBody>
      <dsp:txXfrm>
        <a:off x="3373" y="866378"/>
        <a:ext cx="2028218" cy="1709084"/>
      </dsp:txXfrm>
    </dsp:sp>
    <dsp:sp modelId="{85E89185-572F-46D4-B7FB-EDE9692AF7DD}">
      <dsp:nvSpPr>
        <dsp:cNvPr id="0" name=""/>
        <dsp:cNvSpPr/>
      </dsp:nvSpPr>
      <dsp:spPr>
        <a:xfrm>
          <a:off x="2315542" y="203978"/>
          <a:ext cx="2028218" cy="662400"/>
        </a:xfrm>
        <a:prstGeom prst="rect">
          <a:avLst/>
        </a:prstGeom>
        <a:solidFill>
          <a:schemeClr val="accent1">
            <a:shade val="80000"/>
            <a:hueOff val="116428"/>
            <a:satOff val="-2085"/>
            <a:lumOff val="8862"/>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Brian Jandrin</a:t>
          </a:r>
        </a:p>
      </dsp:txBody>
      <dsp:txXfrm>
        <a:off x="2315542" y="203978"/>
        <a:ext cx="2028218" cy="662400"/>
      </dsp:txXfrm>
    </dsp:sp>
    <dsp:sp modelId="{9EC2ABBC-92C8-4126-B55F-5E0FDA3E60C5}">
      <dsp:nvSpPr>
        <dsp:cNvPr id="0" name=""/>
        <dsp:cNvSpPr/>
      </dsp:nvSpPr>
      <dsp:spPr>
        <a:xfrm>
          <a:off x="2315542" y="866378"/>
          <a:ext cx="2028218" cy="17090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Hot Mix Asphalt</a:t>
          </a:r>
        </a:p>
        <a:p>
          <a:pPr marL="228600" lvl="1" indent="-228600" algn="l" defTabSz="1022350">
            <a:lnSpc>
              <a:spcPct val="90000"/>
            </a:lnSpc>
            <a:spcBef>
              <a:spcPct val="0"/>
            </a:spcBef>
            <a:spcAft>
              <a:spcPct val="15000"/>
            </a:spcAft>
            <a:buChar char="•"/>
          </a:pPr>
          <a:r>
            <a:rPr lang="en-US" sz="2300" kern="1200" dirty="0"/>
            <a:t>Nuclear Density</a:t>
          </a:r>
        </a:p>
      </dsp:txBody>
      <dsp:txXfrm>
        <a:off x="2315542" y="866378"/>
        <a:ext cx="2028218" cy="1709084"/>
      </dsp:txXfrm>
    </dsp:sp>
    <dsp:sp modelId="{62205157-9538-430C-8C24-45C034B01E61}">
      <dsp:nvSpPr>
        <dsp:cNvPr id="0" name=""/>
        <dsp:cNvSpPr/>
      </dsp:nvSpPr>
      <dsp:spPr>
        <a:xfrm>
          <a:off x="4627711" y="203978"/>
          <a:ext cx="2028218" cy="662400"/>
        </a:xfrm>
        <a:prstGeom prst="rect">
          <a:avLst/>
        </a:prstGeom>
        <a:solidFill>
          <a:schemeClr val="accent1">
            <a:shade val="80000"/>
            <a:hueOff val="232855"/>
            <a:satOff val="-4171"/>
            <a:lumOff val="17723"/>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Kim Heise</a:t>
          </a:r>
        </a:p>
      </dsp:txBody>
      <dsp:txXfrm>
        <a:off x="4627711" y="203978"/>
        <a:ext cx="2028218" cy="662400"/>
      </dsp:txXfrm>
    </dsp:sp>
    <dsp:sp modelId="{F986135A-2C8D-450F-A565-60A27AA256EC}">
      <dsp:nvSpPr>
        <dsp:cNvPr id="0" name=""/>
        <dsp:cNvSpPr/>
      </dsp:nvSpPr>
      <dsp:spPr>
        <a:xfrm>
          <a:off x="4627711" y="866378"/>
          <a:ext cx="2028218" cy="17090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IRI Ride</a:t>
          </a:r>
        </a:p>
        <a:p>
          <a:pPr marL="228600" lvl="1" indent="-228600" algn="l" defTabSz="1022350">
            <a:lnSpc>
              <a:spcPct val="90000"/>
            </a:lnSpc>
            <a:spcBef>
              <a:spcPct val="0"/>
            </a:spcBef>
            <a:spcAft>
              <a:spcPct val="15000"/>
            </a:spcAft>
            <a:buChar char="•"/>
          </a:pPr>
          <a:r>
            <a:rPr lang="en-US" sz="2300" kern="1200" dirty="0"/>
            <a:t>MIT Scan</a:t>
          </a:r>
        </a:p>
      </dsp:txBody>
      <dsp:txXfrm>
        <a:off x="4627711" y="866378"/>
        <a:ext cx="2028218" cy="1709084"/>
      </dsp:txXfrm>
    </dsp:sp>
    <dsp:sp modelId="{44F2D33F-D878-4C36-8FE7-415643FEF3E4}">
      <dsp:nvSpPr>
        <dsp:cNvPr id="0" name=""/>
        <dsp:cNvSpPr/>
      </dsp:nvSpPr>
      <dsp:spPr>
        <a:xfrm>
          <a:off x="6939880" y="203978"/>
          <a:ext cx="2028218" cy="662400"/>
        </a:xfrm>
        <a:prstGeom prst="rect">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Jason Tucker</a:t>
          </a:r>
        </a:p>
      </dsp:txBody>
      <dsp:txXfrm>
        <a:off x="6939880" y="203978"/>
        <a:ext cx="2028218" cy="662400"/>
      </dsp:txXfrm>
    </dsp:sp>
    <dsp:sp modelId="{1D0F3FBA-DA6E-433D-B770-C59573DC1855}">
      <dsp:nvSpPr>
        <dsp:cNvPr id="0" name=""/>
        <dsp:cNvSpPr/>
      </dsp:nvSpPr>
      <dsp:spPr>
        <a:xfrm>
          <a:off x="6939880" y="866378"/>
          <a:ext cx="2028218" cy="17090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Lab Testing</a:t>
          </a:r>
        </a:p>
        <a:p>
          <a:pPr marL="228600" lvl="1" indent="-228600" algn="l" defTabSz="1022350">
            <a:lnSpc>
              <a:spcPct val="90000"/>
            </a:lnSpc>
            <a:spcBef>
              <a:spcPct val="0"/>
            </a:spcBef>
            <a:spcAft>
              <a:spcPct val="15000"/>
            </a:spcAft>
            <a:buChar char="•"/>
          </a:pPr>
          <a:r>
            <a:rPr lang="en-US" sz="2300" kern="1200" dirty="0"/>
            <a:t>Beam Guard</a:t>
          </a:r>
        </a:p>
        <a:p>
          <a:pPr marL="228600" lvl="1" indent="-228600" algn="l" defTabSz="1022350">
            <a:lnSpc>
              <a:spcPct val="90000"/>
            </a:lnSpc>
            <a:spcBef>
              <a:spcPct val="0"/>
            </a:spcBef>
            <a:spcAft>
              <a:spcPct val="15000"/>
            </a:spcAft>
            <a:buChar char="•"/>
          </a:pPr>
          <a:r>
            <a:rPr lang="en-US" sz="2300" kern="1200" dirty="0"/>
            <a:t>Equipment / Supplies</a:t>
          </a:r>
        </a:p>
      </dsp:txBody>
      <dsp:txXfrm>
        <a:off x="6939880" y="866378"/>
        <a:ext cx="2028218" cy="1709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C2E11-F52A-4F6C-9911-219A8DE0806F}">
      <dsp:nvSpPr>
        <dsp:cNvPr id="0" name=""/>
        <dsp:cNvSpPr/>
      </dsp:nvSpPr>
      <dsp:spPr>
        <a:xfrm>
          <a:off x="2494" y="189905"/>
          <a:ext cx="2431807" cy="604800"/>
        </a:xfrm>
        <a:prstGeom prst="rect">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Tony Allard</a:t>
          </a:r>
        </a:p>
      </dsp:txBody>
      <dsp:txXfrm>
        <a:off x="2494" y="189905"/>
        <a:ext cx="2431807" cy="604800"/>
      </dsp:txXfrm>
    </dsp:sp>
    <dsp:sp modelId="{6D70F163-1B7D-4E12-9C85-0E7AEB4F1F1E}">
      <dsp:nvSpPr>
        <dsp:cNvPr id="0" name=""/>
        <dsp:cNvSpPr/>
      </dsp:nvSpPr>
      <dsp:spPr>
        <a:xfrm>
          <a:off x="2494" y="794705"/>
          <a:ext cx="2431807" cy="28101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Pavement Thickness</a:t>
          </a:r>
        </a:p>
        <a:p>
          <a:pPr marL="228600" lvl="1" indent="-228600" algn="l" defTabSz="1022350">
            <a:lnSpc>
              <a:spcPct val="90000"/>
            </a:lnSpc>
            <a:spcBef>
              <a:spcPct val="0"/>
            </a:spcBef>
            <a:spcAft>
              <a:spcPct val="15000"/>
            </a:spcAft>
            <a:buChar char="•"/>
          </a:pPr>
          <a:r>
            <a:rPr lang="en-US" sz="2300" kern="1200" dirty="0"/>
            <a:t>Pavement Changes (MTL or construction methods) </a:t>
          </a:r>
        </a:p>
      </dsp:txBody>
      <dsp:txXfrm>
        <a:off x="2494" y="794705"/>
        <a:ext cx="2431807" cy="2810193"/>
      </dsp:txXfrm>
    </dsp:sp>
    <dsp:sp modelId="{160CA3EF-A8A0-41B6-B745-E715FD425F9D}">
      <dsp:nvSpPr>
        <dsp:cNvPr id="0" name=""/>
        <dsp:cNvSpPr/>
      </dsp:nvSpPr>
      <dsp:spPr>
        <a:xfrm>
          <a:off x="2774754" y="189905"/>
          <a:ext cx="2431807" cy="604800"/>
        </a:xfrm>
        <a:prstGeom prst="rect">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Neil Michaelson</a:t>
          </a:r>
        </a:p>
      </dsp:txBody>
      <dsp:txXfrm>
        <a:off x="2774754" y="189905"/>
        <a:ext cx="2431807" cy="604800"/>
      </dsp:txXfrm>
    </dsp:sp>
    <dsp:sp modelId="{D8A058B6-C797-4AA0-9BCB-D88D497EB9EF}">
      <dsp:nvSpPr>
        <dsp:cNvPr id="0" name=""/>
        <dsp:cNvSpPr/>
      </dsp:nvSpPr>
      <dsp:spPr>
        <a:xfrm>
          <a:off x="2774754" y="794705"/>
          <a:ext cx="2431807" cy="28101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Retaining Walls</a:t>
          </a:r>
        </a:p>
        <a:p>
          <a:pPr marL="228600" lvl="1" indent="-228600" algn="l" defTabSz="1022350">
            <a:lnSpc>
              <a:spcPct val="90000"/>
            </a:lnSpc>
            <a:spcBef>
              <a:spcPct val="0"/>
            </a:spcBef>
            <a:spcAft>
              <a:spcPct val="15000"/>
            </a:spcAft>
            <a:buChar char="•"/>
          </a:pPr>
          <a:r>
            <a:rPr lang="en-US" sz="2300" kern="1200" dirty="0"/>
            <a:t>Soils</a:t>
          </a:r>
        </a:p>
      </dsp:txBody>
      <dsp:txXfrm>
        <a:off x="2774754" y="794705"/>
        <a:ext cx="2431807" cy="2810193"/>
      </dsp:txXfrm>
    </dsp:sp>
    <dsp:sp modelId="{720A4224-9195-4942-AB0A-82405377F045}">
      <dsp:nvSpPr>
        <dsp:cNvPr id="0" name=""/>
        <dsp:cNvSpPr/>
      </dsp:nvSpPr>
      <dsp:spPr>
        <a:xfrm>
          <a:off x="5547015" y="189905"/>
          <a:ext cx="2431807" cy="604800"/>
        </a:xfrm>
        <a:prstGeom prst="rect">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Leslie Ashauer</a:t>
          </a:r>
        </a:p>
      </dsp:txBody>
      <dsp:txXfrm>
        <a:off x="5547015" y="189905"/>
        <a:ext cx="2431807" cy="604800"/>
      </dsp:txXfrm>
    </dsp:sp>
    <dsp:sp modelId="{14B76439-C3D0-41C3-B4C4-A99A405624D6}">
      <dsp:nvSpPr>
        <dsp:cNvPr id="0" name=""/>
        <dsp:cNvSpPr/>
      </dsp:nvSpPr>
      <dsp:spPr>
        <a:xfrm>
          <a:off x="5547015" y="794705"/>
          <a:ext cx="2431807" cy="28101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Material Requirements</a:t>
          </a:r>
        </a:p>
        <a:p>
          <a:pPr marL="228600" lvl="1" indent="-228600" algn="l" defTabSz="933450">
            <a:lnSpc>
              <a:spcPct val="90000"/>
            </a:lnSpc>
            <a:spcBef>
              <a:spcPct val="0"/>
            </a:spcBef>
            <a:spcAft>
              <a:spcPct val="15000"/>
            </a:spcAft>
            <a:buChar char="•"/>
          </a:pPr>
          <a:r>
            <a:rPr lang="en-US" sz="2100" kern="1200" dirty="0"/>
            <a:t>Nonconforming Materials</a:t>
          </a:r>
        </a:p>
        <a:p>
          <a:pPr marL="228600" lvl="1" indent="-228600" algn="l" defTabSz="933450">
            <a:lnSpc>
              <a:spcPct val="90000"/>
            </a:lnSpc>
            <a:spcBef>
              <a:spcPct val="0"/>
            </a:spcBef>
            <a:spcAft>
              <a:spcPct val="15000"/>
            </a:spcAft>
            <a:buChar char="•"/>
          </a:pPr>
          <a:r>
            <a:rPr lang="en-US" sz="2100" kern="1200" dirty="0"/>
            <a:t>Non-Performance QMP</a:t>
          </a:r>
        </a:p>
        <a:p>
          <a:pPr marL="228600" lvl="1" indent="-228600" algn="l" defTabSz="933450">
            <a:lnSpc>
              <a:spcPct val="90000"/>
            </a:lnSpc>
            <a:spcBef>
              <a:spcPct val="0"/>
            </a:spcBef>
            <a:spcAft>
              <a:spcPct val="15000"/>
            </a:spcAft>
            <a:buChar char="•"/>
          </a:pPr>
          <a:r>
            <a:rPr lang="en-US" sz="2100" kern="1200" dirty="0"/>
            <a:t>Testing Requirements</a:t>
          </a:r>
        </a:p>
      </dsp:txBody>
      <dsp:txXfrm>
        <a:off x="5547015" y="794705"/>
        <a:ext cx="2431807" cy="2810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52E30-8EB1-4C78-AD8A-C1E3CACAA4E1}">
      <dsp:nvSpPr>
        <dsp:cNvPr id="0" name=""/>
        <dsp:cNvSpPr/>
      </dsp:nvSpPr>
      <dsp:spPr>
        <a:xfrm>
          <a:off x="0" y="424746"/>
          <a:ext cx="4393721" cy="1213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sym typeface="Symbol" panose="05050102010706020507" pitchFamily="18" charset="2"/>
            </a:rPr>
            <a:t> 500 TONS</a:t>
          </a:r>
          <a:endParaRPr lang="en-US" sz="6500" kern="1200" dirty="0"/>
        </a:p>
      </dsp:txBody>
      <dsp:txXfrm>
        <a:off x="35544" y="460290"/>
        <a:ext cx="4322633" cy="1142473"/>
      </dsp:txXfrm>
    </dsp:sp>
    <dsp:sp modelId="{1A95E33C-B28B-4431-A1EC-9CD9ED9AD94D}">
      <dsp:nvSpPr>
        <dsp:cNvPr id="0" name=""/>
        <dsp:cNvSpPr/>
      </dsp:nvSpPr>
      <dsp:spPr>
        <a:xfrm>
          <a:off x="0" y="1856749"/>
          <a:ext cx="1213561" cy="121356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1E3BC-B90D-4270-A33D-1CDEE9C63539}">
      <dsp:nvSpPr>
        <dsp:cNvPr id="0" name=""/>
        <dsp:cNvSpPr/>
      </dsp:nvSpPr>
      <dsp:spPr>
        <a:xfrm>
          <a:off x="1286375" y="1856749"/>
          <a:ext cx="3107345" cy="121356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2 Production Tests </a:t>
          </a:r>
        </a:p>
        <a:p>
          <a:pPr marL="0" lvl="0" indent="0" algn="ctr" defTabSz="1244600">
            <a:lnSpc>
              <a:spcPct val="90000"/>
            </a:lnSpc>
            <a:spcBef>
              <a:spcPct val="0"/>
            </a:spcBef>
            <a:spcAft>
              <a:spcPct val="35000"/>
            </a:spcAft>
            <a:buNone/>
          </a:pPr>
          <a:r>
            <a:rPr lang="en-US" sz="1900" kern="1200" dirty="0"/>
            <a:t>Valid for 3 Years</a:t>
          </a:r>
        </a:p>
      </dsp:txBody>
      <dsp:txXfrm>
        <a:off x="1345627" y="1916001"/>
        <a:ext cx="2988841" cy="1095057"/>
      </dsp:txXfrm>
    </dsp:sp>
    <dsp:sp modelId="{E5A3D5C8-68B0-4FA8-ABA9-F8BD64221647}">
      <dsp:nvSpPr>
        <dsp:cNvPr id="0" name=""/>
        <dsp:cNvSpPr/>
      </dsp:nvSpPr>
      <dsp:spPr>
        <a:xfrm>
          <a:off x="0" y="3640684"/>
          <a:ext cx="1213561" cy="121356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11F4D-6E93-4CCD-B0CA-D5DA3FDB0437}">
      <dsp:nvSpPr>
        <dsp:cNvPr id="0" name=""/>
        <dsp:cNvSpPr/>
      </dsp:nvSpPr>
      <dsp:spPr>
        <a:xfrm>
          <a:off x="1286375" y="3640684"/>
          <a:ext cx="3107345" cy="121356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1 Stockpile Test</a:t>
          </a:r>
        </a:p>
      </dsp:txBody>
      <dsp:txXfrm>
        <a:off x="1345627" y="3699936"/>
        <a:ext cx="2988841" cy="1095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52E30-8EB1-4C78-AD8A-C1E3CACAA4E1}">
      <dsp:nvSpPr>
        <dsp:cNvPr id="0" name=""/>
        <dsp:cNvSpPr/>
      </dsp:nvSpPr>
      <dsp:spPr>
        <a:xfrm>
          <a:off x="210246" y="2189"/>
          <a:ext cx="3973228" cy="1316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sym typeface="Symbol" panose="05050102010706020507" pitchFamily="18" charset="2"/>
            </a:rPr>
            <a:t>&gt;500  but  6,000 TONS</a:t>
          </a:r>
          <a:endParaRPr lang="en-US" sz="3900" kern="1200" dirty="0"/>
        </a:p>
      </dsp:txBody>
      <dsp:txXfrm>
        <a:off x="248802" y="40745"/>
        <a:ext cx="3896116" cy="1239279"/>
      </dsp:txXfrm>
    </dsp:sp>
    <dsp:sp modelId="{1A95E33C-B28B-4431-A1EC-9CD9ED9AD94D}">
      <dsp:nvSpPr>
        <dsp:cNvPr id="0" name=""/>
        <dsp:cNvSpPr/>
      </dsp:nvSpPr>
      <dsp:spPr>
        <a:xfrm>
          <a:off x="210246" y="1400210"/>
          <a:ext cx="1316391" cy="131639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1E3BC-B90D-4270-A33D-1CDEE9C63539}">
      <dsp:nvSpPr>
        <dsp:cNvPr id="0" name=""/>
        <dsp:cNvSpPr/>
      </dsp:nvSpPr>
      <dsp:spPr>
        <a:xfrm>
          <a:off x="1605621" y="1400210"/>
          <a:ext cx="2577852" cy="131639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1 Stockpile</a:t>
          </a:r>
        </a:p>
        <a:p>
          <a:pPr marL="0" lvl="0" indent="0" algn="ctr" defTabSz="1244600">
            <a:lnSpc>
              <a:spcPct val="90000"/>
            </a:lnSpc>
            <a:spcBef>
              <a:spcPct val="0"/>
            </a:spcBef>
            <a:spcAft>
              <a:spcPct val="35000"/>
            </a:spcAft>
            <a:buNone/>
          </a:pPr>
          <a:r>
            <a:rPr lang="en-US" sz="1900" kern="1200" dirty="0"/>
            <a:t>Before Placement</a:t>
          </a:r>
        </a:p>
      </dsp:txBody>
      <dsp:txXfrm>
        <a:off x="1669893" y="1464482"/>
        <a:ext cx="2449308" cy="1187847"/>
      </dsp:txXfrm>
    </dsp:sp>
    <dsp:sp modelId="{E5A3D5C8-68B0-4FA8-ABA9-F8BD64221647}">
      <dsp:nvSpPr>
        <dsp:cNvPr id="0" name=""/>
        <dsp:cNvSpPr/>
      </dsp:nvSpPr>
      <dsp:spPr>
        <a:xfrm>
          <a:off x="210246" y="3168874"/>
          <a:ext cx="1316391" cy="131639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11F4D-6E93-4CCD-B0CA-D5DA3FDB0437}">
      <dsp:nvSpPr>
        <dsp:cNvPr id="0" name=""/>
        <dsp:cNvSpPr/>
      </dsp:nvSpPr>
      <dsp:spPr>
        <a:xfrm>
          <a:off x="1605621" y="3168874"/>
          <a:ext cx="2577852" cy="131639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2 Production </a:t>
          </a:r>
        </a:p>
        <a:p>
          <a:pPr marL="0" lvl="0" indent="0" algn="ctr" defTabSz="1244600">
            <a:lnSpc>
              <a:spcPct val="90000"/>
            </a:lnSpc>
            <a:spcBef>
              <a:spcPct val="0"/>
            </a:spcBef>
            <a:spcAft>
              <a:spcPct val="35000"/>
            </a:spcAft>
            <a:buNone/>
          </a:pPr>
          <a:r>
            <a:rPr lang="en-US" sz="1700" kern="1200" dirty="0"/>
            <a:t>OR</a:t>
          </a:r>
        </a:p>
        <a:p>
          <a:pPr marL="0" lvl="0" indent="0" algn="ctr" defTabSz="1244600">
            <a:lnSpc>
              <a:spcPct val="90000"/>
            </a:lnSpc>
            <a:spcBef>
              <a:spcPct val="0"/>
            </a:spcBef>
            <a:spcAft>
              <a:spcPct val="35000"/>
            </a:spcAft>
            <a:buNone/>
          </a:pPr>
          <a:r>
            <a:rPr lang="en-US" sz="2800" kern="1200" dirty="0"/>
            <a:t>1 Loadout</a:t>
          </a:r>
        </a:p>
      </dsp:txBody>
      <dsp:txXfrm>
        <a:off x="1669893" y="3233146"/>
        <a:ext cx="2449308" cy="1187847"/>
      </dsp:txXfrm>
    </dsp:sp>
    <dsp:sp modelId="{5E4874AE-D11C-4F0E-BD85-8E5821D34188}">
      <dsp:nvSpPr>
        <dsp:cNvPr id="0" name=""/>
        <dsp:cNvSpPr/>
      </dsp:nvSpPr>
      <dsp:spPr>
        <a:xfrm>
          <a:off x="210246" y="4504249"/>
          <a:ext cx="1316391" cy="1316391"/>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3794B-6AB8-47D9-A006-2347715BEF4F}">
      <dsp:nvSpPr>
        <dsp:cNvPr id="0" name=""/>
        <dsp:cNvSpPr/>
      </dsp:nvSpPr>
      <dsp:spPr>
        <a:xfrm>
          <a:off x="1605621" y="4504249"/>
          <a:ext cx="2577852" cy="131639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QTY overruns 6,000 Ton</a:t>
          </a:r>
        </a:p>
        <a:p>
          <a:pPr marL="0" lvl="0" indent="0" algn="ctr" defTabSz="1066800">
            <a:lnSpc>
              <a:spcPct val="90000"/>
            </a:lnSpc>
            <a:spcBef>
              <a:spcPct val="0"/>
            </a:spcBef>
            <a:spcAft>
              <a:spcPct val="35000"/>
            </a:spcAft>
            <a:buNone/>
          </a:pPr>
          <a:r>
            <a:rPr lang="en-US" sz="1900" kern="1200" dirty="0"/>
            <a:t>Additional Sample(s)</a:t>
          </a:r>
        </a:p>
      </dsp:txBody>
      <dsp:txXfrm>
        <a:off x="1669893" y="4568521"/>
        <a:ext cx="2449308" cy="1187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62C8B-F3AA-4019-A844-51633684A6DA}">
      <dsp:nvSpPr>
        <dsp:cNvPr id="0" name=""/>
        <dsp:cNvSpPr/>
      </dsp:nvSpPr>
      <dsp:spPr>
        <a:xfrm rot="5400000">
          <a:off x="4513935" y="-1462414"/>
          <a:ext cx="1698041" cy="504748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baseline="0" dirty="0"/>
            <a:t>Mix Designs Prior to 12/1/2019</a:t>
          </a:r>
          <a:endParaRPr lang="en-US" sz="2700" kern="1200" dirty="0"/>
        </a:p>
        <a:p>
          <a:pPr marL="228600" lvl="1" indent="-228600" algn="l" defTabSz="1200150">
            <a:lnSpc>
              <a:spcPct val="90000"/>
            </a:lnSpc>
            <a:spcBef>
              <a:spcPct val="0"/>
            </a:spcBef>
            <a:spcAft>
              <a:spcPct val="15000"/>
            </a:spcAft>
            <a:buChar char="•"/>
          </a:pPr>
          <a:r>
            <a:rPr lang="en-US" sz="2700" kern="1200" baseline="0"/>
            <a:t>Provide to Region, Tested by BTS</a:t>
          </a:r>
          <a:endParaRPr lang="en-US" sz="2700" kern="1200"/>
        </a:p>
      </dsp:txBody>
      <dsp:txXfrm rot="-5400000">
        <a:off x="2839212" y="295201"/>
        <a:ext cx="4964596" cy="1532257"/>
      </dsp:txXfrm>
    </dsp:sp>
    <dsp:sp modelId="{26059364-376A-45B3-8208-CEDBB2609B19}">
      <dsp:nvSpPr>
        <dsp:cNvPr id="0" name=""/>
        <dsp:cNvSpPr/>
      </dsp:nvSpPr>
      <dsp:spPr>
        <a:xfrm>
          <a:off x="0" y="53"/>
          <a:ext cx="2839212" cy="21225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baseline="0"/>
            <a:t>1</a:t>
          </a:r>
          <a:r>
            <a:rPr lang="en-US" sz="3800" kern="1200" baseline="30000"/>
            <a:t>st</a:t>
          </a:r>
          <a:r>
            <a:rPr lang="en-US" sz="3800" kern="1200" baseline="0"/>
            <a:t> Day of Production Sample</a:t>
          </a:r>
          <a:endParaRPr lang="en-US" sz="3800" kern="1200"/>
        </a:p>
      </dsp:txBody>
      <dsp:txXfrm>
        <a:off x="103614" y="103667"/>
        <a:ext cx="2631984" cy="1915324"/>
      </dsp:txXfrm>
    </dsp:sp>
    <dsp:sp modelId="{46BFFB4A-24F4-42B6-A86D-7948D95C3CBC}">
      <dsp:nvSpPr>
        <dsp:cNvPr id="0" name=""/>
        <dsp:cNvSpPr/>
      </dsp:nvSpPr>
      <dsp:spPr>
        <a:xfrm rot="5400000">
          <a:off x="4513935" y="766264"/>
          <a:ext cx="1698041" cy="5047488"/>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baseline="0" dirty="0"/>
            <a:t>Mix Designs after 12/1/2019</a:t>
          </a:r>
          <a:endParaRPr lang="en-US" sz="2700" kern="1200" dirty="0"/>
        </a:p>
        <a:p>
          <a:pPr marL="228600" lvl="1" indent="-228600" algn="l" defTabSz="1200150">
            <a:lnSpc>
              <a:spcPct val="90000"/>
            </a:lnSpc>
            <a:spcBef>
              <a:spcPct val="0"/>
            </a:spcBef>
            <a:spcAft>
              <a:spcPct val="15000"/>
            </a:spcAft>
            <a:buChar char="•"/>
          </a:pPr>
          <a:r>
            <a:rPr lang="en-US" sz="2700" kern="1200" baseline="0"/>
            <a:t>Provide to Region 10 days prior to production</a:t>
          </a:r>
          <a:endParaRPr lang="en-US" sz="2700" kern="1200"/>
        </a:p>
      </dsp:txBody>
      <dsp:txXfrm rot="-5400000">
        <a:off x="2839212" y="2523879"/>
        <a:ext cx="4964596" cy="1532257"/>
      </dsp:txXfrm>
    </dsp:sp>
    <dsp:sp modelId="{61648A7D-755B-4DDD-B3CD-C82C1AE0E4E2}">
      <dsp:nvSpPr>
        <dsp:cNvPr id="0" name=""/>
        <dsp:cNvSpPr/>
      </dsp:nvSpPr>
      <dsp:spPr>
        <a:xfrm>
          <a:off x="0" y="2228732"/>
          <a:ext cx="2839212" cy="212255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baseline="0"/>
            <a:t>Lab Batched Mix Sample</a:t>
          </a:r>
          <a:endParaRPr lang="en-US" sz="3800" kern="1200"/>
        </a:p>
      </dsp:txBody>
      <dsp:txXfrm>
        <a:off x="103614" y="2332346"/>
        <a:ext cx="2631984" cy="1915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938B4-E0A1-4A8D-81A8-559E3ED4AF55}">
      <dsp:nvSpPr>
        <dsp:cNvPr id="0" name=""/>
        <dsp:cNvSpPr/>
      </dsp:nvSpPr>
      <dsp:spPr>
        <a:xfrm rot="5400000">
          <a:off x="1737909" y="-212589"/>
          <a:ext cx="1552970" cy="2366489"/>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Dry Cores in </a:t>
          </a:r>
          <a:r>
            <a:rPr lang="en-US" sz="3200" kern="1200" dirty="0" err="1"/>
            <a:t>CoreDry</a:t>
          </a:r>
          <a:endParaRPr lang="en-US" sz="3200" kern="1200" dirty="0"/>
        </a:p>
      </dsp:txBody>
      <dsp:txXfrm rot="-5400000">
        <a:off x="1331150" y="269980"/>
        <a:ext cx="2290679" cy="1401350"/>
      </dsp:txXfrm>
    </dsp:sp>
    <dsp:sp modelId="{F9496C1B-A47D-4770-A52B-AC8FA184628F}">
      <dsp:nvSpPr>
        <dsp:cNvPr id="0" name=""/>
        <dsp:cNvSpPr/>
      </dsp:nvSpPr>
      <dsp:spPr>
        <a:xfrm>
          <a:off x="0" y="48"/>
          <a:ext cx="1331150" cy="194121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Prior to QC Testing</a:t>
          </a:r>
        </a:p>
      </dsp:txBody>
      <dsp:txXfrm>
        <a:off x="64981" y="65029"/>
        <a:ext cx="1201188" cy="1811251"/>
      </dsp:txXfrm>
    </dsp:sp>
    <dsp:sp modelId="{B493C3D0-2EC7-4285-BA45-152B0F027164}">
      <dsp:nvSpPr>
        <dsp:cNvPr id="0" name=""/>
        <dsp:cNvSpPr/>
      </dsp:nvSpPr>
      <dsp:spPr>
        <a:xfrm rot="5400000">
          <a:off x="1737909" y="1825684"/>
          <a:ext cx="1552970" cy="2366489"/>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Dry Cores in </a:t>
          </a:r>
          <a:r>
            <a:rPr lang="en-US" sz="3200" kern="1200" dirty="0" err="1"/>
            <a:t>CoreDry</a:t>
          </a:r>
          <a:endParaRPr lang="en-US" sz="3200" kern="1200" dirty="0"/>
        </a:p>
      </dsp:txBody>
      <dsp:txXfrm rot="-5400000">
        <a:off x="1331150" y="2308253"/>
        <a:ext cx="2290679" cy="1401350"/>
      </dsp:txXfrm>
    </dsp:sp>
    <dsp:sp modelId="{94F2D7C3-C36E-476A-B3A0-A077D6AA8130}">
      <dsp:nvSpPr>
        <dsp:cNvPr id="0" name=""/>
        <dsp:cNvSpPr/>
      </dsp:nvSpPr>
      <dsp:spPr>
        <a:xfrm>
          <a:off x="0" y="2038322"/>
          <a:ext cx="1331150" cy="194121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After QC Testing</a:t>
          </a:r>
        </a:p>
      </dsp:txBody>
      <dsp:txXfrm>
        <a:off x="64981" y="2103303"/>
        <a:ext cx="1201188" cy="1811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5F401-89E8-4E27-B9D4-4182E957057B}">
      <dsp:nvSpPr>
        <dsp:cNvPr id="0" name=""/>
        <dsp:cNvSpPr/>
      </dsp:nvSpPr>
      <dsp:spPr>
        <a:xfrm rot="16200000">
          <a:off x="-1710689" y="2789986"/>
          <a:ext cx="4194372" cy="63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8305" bIns="0" numCol="1" spcCol="1270" anchor="t" anchorCtr="0">
          <a:noAutofit/>
        </a:bodyPr>
        <a:lstStyle/>
        <a:p>
          <a:pPr marL="0" lvl="0" indent="0" algn="r" defTabSz="2000250">
            <a:lnSpc>
              <a:spcPct val="90000"/>
            </a:lnSpc>
            <a:spcBef>
              <a:spcPct val="0"/>
            </a:spcBef>
            <a:spcAft>
              <a:spcPct val="35000"/>
            </a:spcAft>
            <a:buNone/>
          </a:pPr>
          <a:r>
            <a:rPr lang="en-US" sz="4500" kern="1200" dirty="0"/>
            <a:t>QC TESTING</a:t>
          </a:r>
        </a:p>
      </dsp:txBody>
      <dsp:txXfrm>
        <a:off x="-1710689" y="2789986"/>
        <a:ext cx="4194372" cy="633039"/>
      </dsp:txXfrm>
    </dsp:sp>
    <dsp:sp modelId="{6B5E33FB-3D1B-4EE2-86E8-C7ADC9050EDE}">
      <dsp:nvSpPr>
        <dsp:cNvPr id="0" name=""/>
        <dsp:cNvSpPr/>
      </dsp:nvSpPr>
      <dsp:spPr>
        <a:xfrm>
          <a:off x="703016" y="1009319"/>
          <a:ext cx="3153206" cy="4194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558305" rIns="405384" bIns="405384" numCol="1" spcCol="1270" anchor="t" anchorCtr="0">
          <a:noAutofit/>
        </a:bodyPr>
        <a:lstStyle/>
        <a:p>
          <a:pPr marL="285750" lvl="1" indent="-285750" algn="l" defTabSz="1955800">
            <a:lnSpc>
              <a:spcPct val="90000"/>
            </a:lnSpc>
            <a:spcBef>
              <a:spcPct val="0"/>
            </a:spcBef>
            <a:spcAft>
              <a:spcPct val="15000"/>
            </a:spcAft>
            <a:buChar char="•"/>
          </a:pPr>
          <a:r>
            <a:rPr lang="en-US" sz="4400" kern="1200" dirty="0"/>
            <a:t>Class I Concrete</a:t>
          </a:r>
        </a:p>
        <a:p>
          <a:pPr marL="285750" lvl="1" indent="-285750" algn="l" defTabSz="1955800">
            <a:lnSpc>
              <a:spcPct val="90000"/>
            </a:lnSpc>
            <a:spcBef>
              <a:spcPct val="0"/>
            </a:spcBef>
            <a:spcAft>
              <a:spcPct val="15000"/>
            </a:spcAft>
            <a:buChar char="•"/>
          </a:pPr>
          <a:r>
            <a:rPr lang="en-US" sz="4400" kern="1200" dirty="0"/>
            <a:t>1 QC / Lot</a:t>
          </a:r>
        </a:p>
      </dsp:txBody>
      <dsp:txXfrm>
        <a:off x="703016" y="1009319"/>
        <a:ext cx="3153206" cy="4194372"/>
      </dsp:txXfrm>
    </dsp:sp>
    <dsp:sp modelId="{54CD75C7-F101-485F-A49E-CAB91AC74BDB}">
      <dsp:nvSpPr>
        <dsp:cNvPr id="0" name=""/>
        <dsp:cNvSpPr/>
      </dsp:nvSpPr>
      <dsp:spPr>
        <a:xfrm>
          <a:off x="69977" y="173708"/>
          <a:ext cx="1266078" cy="1266078"/>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C3273-C551-47DF-88CD-B51869F3356E}">
      <dsp:nvSpPr>
        <dsp:cNvPr id="0" name=""/>
        <dsp:cNvSpPr/>
      </dsp:nvSpPr>
      <dsp:spPr>
        <a:xfrm rot="16200000">
          <a:off x="2538349" y="2789986"/>
          <a:ext cx="4194372" cy="63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8305" bIns="0" numCol="1" spcCol="1270" anchor="t" anchorCtr="0">
          <a:noAutofit/>
        </a:bodyPr>
        <a:lstStyle/>
        <a:p>
          <a:pPr marL="0" lvl="0" indent="0" algn="r" defTabSz="2000250">
            <a:lnSpc>
              <a:spcPct val="90000"/>
            </a:lnSpc>
            <a:spcBef>
              <a:spcPct val="0"/>
            </a:spcBef>
            <a:spcAft>
              <a:spcPct val="35000"/>
            </a:spcAft>
            <a:buNone/>
          </a:pPr>
          <a:r>
            <a:rPr lang="en-US" sz="4500" kern="1200" dirty="0"/>
            <a:t>QV TESTING</a:t>
          </a:r>
        </a:p>
      </dsp:txBody>
      <dsp:txXfrm>
        <a:off x="2538349" y="2789986"/>
        <a:ext cx="4194372" cy="633039"/>
      </dsp:txXfrm>
    </dsp:sp>
    <dsp:sp modelId="{BE43FF1F-AC2E-4CEF-8545-591383CCD545}">
      <dsp:nvSpPr>
        <dsp:cNvPr id="0" name=""/>
        <dsp:cNvSpPr/>
      </dsp:nvSpPr>
      <dsp:spPr>
        <a:xfrm>
          <a:off x="4932150" y="1009319"/>
          <a:ext cx="3883078" cy="4194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558305" rIns="312928"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dirty="0"/>
            <a:t>Class I Concrete</a:t>
          </a:r>
        </a:p>
        <a:p>
          <a:pPr marL="285750" lvl="1" indent="-285750" algn="l" defTabSz="1955800">
            <a:lnSpc>
              <a:spcPct val="90000"/>
            </a:lnSpc>
            <a:spcBef>
              <a:spcPct val="0"/>
            </a:spcBef>
            <a:spcAft>
              <a:spcPct val="15000"/>
            </a:spcAft>
            <a:buChar char="•"/>
          </a:pPr>
          <a:r>
            <a:rPr lang="en-US" sz="4400" kern="1200" dirty="0"/>
            <a:t>1 QV / 5 QC </a:t>
          </a:r>
          <a:r>
            <a:rPr lang="en-US" sz="3800" kern="1200" dirty="0"/>
            <a:t>(or portion of)</a:t>
          </a:r>
        </a:p>
      </dsp:txBody>
      <dsp:txXfrm>
        <a:off x="4932150" y="1009319"/>
        <a:ext cx="3883078" cy="4194372"/>
      </dsp:txXfrm>
    </dsp:sp>
    <dsp:sp modelId="{7FCE2AEC-AC67-484B-8C92-38A3C91EECE9}">
      <dsp:nvSpPr>
        <dsp:cNvPr id="0" name=""/>
        <dsp:cNvSpPr/>
      </dsp:nvSpPr>
      <dsp:spPr>
        <a:xfrm>
          <a:off x="4319256" y="173708"/>
          <a:ext cx="1266078" cy="1266078"/>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F1960-4800-4356-9633-41E1641944DD}">
      <dsp:nvSpPr>
        <dsp:cNvPr id="0" name=""/>
        <dsp:cNvSpPr/>
      </dsp:nvSpPr>
      <dsp:spPr>
        <a:xfrm>
          <a:off x="0" y="402520"/>
          <a:ext cx="5051582" cy="1515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2059" tIns="541528" rIns="392059"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1 Minute </a:t>
          </a:r>
        </a:p>
        <a:p>
          <a:pPr marL="228600" lvl="1" indent="-228600" algn="l" defTabSz="1155700">
            <a:lnSpc>
              <a:spcPct val="90000"/>
            </a:lnSpc>
            <a:spcBef>
              <a:spcPct val="0"/>
            </a:spcBef>
            <a:spcAft>
              <a:spcPct val="15000"/>
            </a:spcAft>
            <a:buChar char="•"/>
          </a:pPr>
          <a:r>
            <a:rPr lang="en-US" sz="2600" kern="1200" dirty="0"/>
            <a:t>(all material types)</a:t>
          </a:r>
        </a:p>
      </dsp:txBody>
      <dsp:txXfrm>
        <a:off x="0" y="402520"/>
        <a:ext cx="5051582" cy="1515150"/>
      </dsp:txXfrm>
    </dsp:sp>
    <dsp:sp modelId="{CC8ECEC9-4EF1-4528-BB5F-BC2E01F8F6D5}">
      <dsp:nvSpPr>
        <dsp:cNvPr id="0" name=""/>
        <dsp:cNvSpPr/>
      </dsp:nvSpPr>
      <dsp:spPr>
        <a:xfrm>
          <a:off x="252579" y="18760"/>
          <a:ext cx="3536107"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56" tIns="0" rIns="133656" bIns="0" numCol="1" spcCol="1270" anchor="ctr" anchorCtr="0">
          <a:noAutofit/>
        </a:bodyPr>
        <a:lstStyle/>
        <a:p>
          <a:pPr marL="0" lvl="0" indent="0" algn="l" defTabSz="1155700">
            <a:lnSpc>
              <a:spcPct val="90000"/>
            </a:lnSpc>
            <a:spcBef>
              <a:spcPct val="0"/>
            </a:spcBef>
            <a:spcAft>
              <a:spcPct val="35000"/>
            </a:spcAft>
            <a:buNone/>
          </a:pPr>
          <a:r>
            <a:rPr lang="en-US" sz="2600" kern="1200"/>
            <a:t>Test TIme</a:t>
          </a:r>
        </a:p>
      </dsp:txBody>
      <dsp:txXfrm>
        <a:off x="290046" y="56227"/>
        <a:ext cx="3461173" cy="692586"/>
      </dsp:txXfrm>
    </dsp:sp>
    <dsp:sp modelId="{C3F2456B-1E2D-46CA-9A25-ADE620F10E04}">
      <dsp:nvSpPr>
        <dsp:cNvPr id="0" name=""/>
        <dsp:cNvSpPr/>
      </dsp:nvSpPr>
      <dsp:spPr>
        <a:xfrm>
          <a:off x="0" y="2441830"/>
          <a:ext cx="5051582" cy="110565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2059" tIns="541528" rIns="392059"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Some require 180</a:t>
          </a:r>
          <a:r>
            <a:rPr lang="en-US" sz="2600" kern="1200">
              <a:latin typeface="Calibri" panose="020F0502020204030204" pitchFamily="34" charset="0"/>
              <a:cs typeface="Calibri" panose="020F0502020204030204" pitchFamily="34" charset="0"/>
            </a:rPr>
            <a:t>° rotation</a:t>
          </a:r>
          <a:endParaRPr lang="en-US" sz="2600" kern="1200"/>
        </a:p>
      </dsp:txBody>
      <dsp:txXfrm>
        <a:off x="0" y="2441830"/>
        <a:ext cx="5051582" cy="1105650"/>
      </dsp:txXfrm>
    </dsp:sp>
    <dsp:sp modelId="{6814397B-45F4-465A-BC63-00720BC0B78D}">
      <dsp:nvSpPr>
        <dsp:cNvPr id="0" name=""/>
        <dsp:cNvSpPr/>
      </dsp:nvSpPr>
      <dsp:spPr>
        <a:xfrm>
          <a:off x="252579" y="2058070"/>
          <a:ext cx="3536107" cy="7675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56" tIns="0" rIns="133656" bIns="0" numCol="1" spcCol="1270" anchor="ctr" anchorCtr="0">
          <a:noAutofit/>
        </a:bodyPr>
        <a:lstStyle/>
        <a:p>
          <a:pPr marL="0" lvl="0" indent="0" algn="l" defTabSz="1155700">
            <a:lnSpc>
              <a:spcPct val="90000"/>
            </a:lnSpc>
            <a:spcBef>
              <a:spcPct val="0"/>
            </a:spcBef>
            <a:spcAft>
              <a:spcPct val="35000"/>
            </a:spcAft>
            <a:buNone/>
          </a:pPr>
          <a:r>
            <a:rPr lang="en-US" sz="2600" kern="1200"/>
            <a:t>Gauge Rotation</a:t>
          </a:r>
        </a:p>
      </dsp:txBody>
      <dsp:txXfrm>
        <a:off x="290046" y="2095537"/>
        <a:ext cx="3461173" cy="692586"/>
      </dsp:txXfrm>
    </dsp:sp>
    <dsp:sp modelId="{97D01B77-9C90-47FB-8555-BAFBC0386242}">
      <dsp:nvSpPr>
        <dsp:cNvPr id="0" name=""/>
        <dsp:cNvSpPr/>
      </dsp:nvSpPr>
      <dsp:spPr>
        <a:xfrm>
          <a:off x="0" y="4071641"/>
          <a:ext cx="5051582" cy="1474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2059" tIns="541528" rIns="392059"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Notify Region Materials if contract states 4 min test</a:t>
          </a:r>
        </a:p>
      </dsp:txBody>
      <dsp:txXfrm>
        <a:off x="0" y="4071641"/>
        <a:ext cx="5051582" cy="1474200"/>
      </dsp:txXfrm>
    </dsp:sp>
    <dsp:sp modelId="{D084988C-5177-448C-8B04-A9D5B59FD484}">
      <dsp:nvSpPr>
        <dsp:cNvPr id="0" name=""/>
        <dsp:cNvSpPr/>
      </dsp:nvSpPr>
      <dsp:spPr>
        <a:xfrm>
          <a:off x="252579" y="3687881"/>
          <a:ext cx="3536107" cy="7675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56" tIns="0" rIns="133656" bIns="0" numCol="1" spcCol="1270" anchor="ctr" anchorCtr="0">
          <a:noAutofit/>
        </a:bodyPr>
        <a:lstStyle/>
        <a:p>
          <a:pPr marL="0" lvl="0" indent="0" algn="l" defTabSz="1155700">
            <a:lnSpc>
              <a:spcPct val="90000"/>
            </a:lnSpc>
            <a:spcBef>
              <a:spcPct val="0"/>
            </a:spcBef>
            <a:spcAft>
              <a:spcPct val="35000"/>
            </a:spcAft>
            <a:buNone/>
          </a:pPr>
          <a:r>
            <a:rPr lang="en-US" sz="2600" kern="1200"/>
            <a:t>Discrepancies</a:t>
          </a:r>
        </a:p>
      </dsp:txBody>
      <dsp:txXfrm>
        <a:off x="290046" y="3725348"/>
        <a:ext cx="3461173"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387A35C-FE16-4401-8225-4521579CB0E4}" type="datetimeFigureOut">
              <a:rPr lang="en-US" smtClean="0"/>
              <a:t>3/25/2020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230065EF-5B0B-4527-B697-707380E472D5}" type="slidenum">
              <a:rPr lang="en-US" smtClean="0"/>
              <a:t>‹#›</a:t>
            </a:fld>
            <a:endParaRPr lang="en-US"/>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09T15:06:13.602"/>
    </inkml:context>
    <inkml:brush xml:id="br0">
      <inkml:brushProperty name="width" value="0.05" units="cm"/>
      <inkml:brushProperty name="height" value="0.05" units="cm"/>
    </inkml:brush>
  </inkml:definitions>
  <inkml:trace contextRef="#ctx0" brushRef="#br0">1 1 0,'0'0'224,"0"0"-32,0 0-96,0 0 65,0 0-33,0 0 32,0 0 128,0 0 0,0 0-95,0 0-1,0 0-64,0 0-64,0 0-32,0 0 0,0 0 32,0 0-32,0 0-32,0 0 0,0 0 0,0 0 32,0 0-32,0 0 0,0 0 0,0 0 0,0 0-32,0 0-192,0 0-96,0 0-97,0 0-223,0 0-33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6:40:01.099"/>
    </inkml:context>
    <inkml:brush xml:id="br0">
      <inkml:brushProperty name="width" value="0.05" units="cm"/>
      <inkml:brushProperty name="height" value="0.05" units="cm"/>
    </inkml:brush>
  </inkml:definitions>
  <inkml:traceGroup>
    <inkml:annotationXML>
      <emma:emma xmlns:emma="http://www.w3.org/2003/04/emma" version="1.0">
        <emma:interpretation id="{0E13C1C7-6FAB-4E68-ADFC-5B813B7C1058}" emma:medium="tactile" emma:mode="ink">
          <msink:context xmlns:msink="http://schemas.microsoft.com/ink/2010/main" type="writingRegion" rotatedBoundingBox="27318,17211 27372,17211 27372,17319 27318,17319"/>
        </emma:interpretation>
      </emma:emma>
    </inkml:annotationXML>
    <inkml:traceGroup>
      <inkml:annotationXML>
        <emma:emma xmlns:emma="http://www.w3.org/2003/04/emma" version="1.0">
          <emma:interpretation id="{EFCEBCAC-36D5-4F24-98B0-04FDDD4D49E7}" emma:medium="tactile" emma:mode="ink">
            <msink:context xmlns:msink="http://schemas.microsoft.com/ink/2010/main" type="paragraph" rotatedBoundingBox="27318,17211 27372,17211 27372,17319 27318,17319" alignmentLevel="1"/>
          </emma:interpretation>
        </emma:emma>
      </inkml:annotationXML>
      <inkml:traceGroup>
        <inkml:annotationXML>
          <emma:emma xmlns:emma="http://www.w3.org/2003/04/emma" version="1.0">
            <emma:interpretation id="{02048C3A-3CFE-4D80-AA99-2A39DF3F837F}" emma:medium="tactile" emma:mode="ink">
              <msink:context xmlns:msink="http://schemas.microsoft.com/ink/2010/main" type="line" rotatedBoundingBox="27318,17211 27372,17211 27372,17319 27318,17319"/>
            </emma:interpretation>
          </emma:emma>
        </inkml:annotationXML>
        <inkml:traceGroup>
          <inkml:annotationXML>
            <emma:emma xmlns:emma="http://www.w3.org/2003/04/emma" version="1.0">
              <emma:interpretation id="{7779F1BC-1A8C-41E5-9206-4653DC0ABF3F}" emma:medium="tactile" emma:mode="ink">
                <msink:context xmlns:msink="http://schemas.microsoft.com/ink/2010/main" type="inkWord" rotatedBoundingBox="27318,17211 27372,17211 27372,17319 27318,17319"/>
              </emma:interpretation>
              <emma:one-of disjunction-type="recognition" id="oneOf0">
                <emma:interpretation id="interp0" emma:lang="en-US" emma:confidence="0">
                  <emma:literal>•</emma:literal>
                </emma:interpretation>
                <emma:interpretation id="interp1" emma:lang="en-US" emma:confidence="0">
                  <emma:literal>G</emma:literal>
                </emma:interpretation>
                <emma:interpretation id="interp2" emma:lang="en-US" emma:confidence="0">
                  <emma:literal>r</emma:literal>
                </emma:interpretation>
                <emma:interpretation id="interp3" emma:lang="en-US" emma:confidence="0">
                  <emma:literal>f</emma:literal>
                </emma:interpretation>
                <emma:interpretation id="interp4" emma:lang="en-US" emma:confidence="0">
                  <emma:literal>.</emma:literal>
                </emma:interpretation>
              </emma:one-of>
            </emma:emma>
          </inkml:annotationXML>
          <inkml:trace contextRef="#ctx0" brushRef="#br0">27 109 0,'0'0'352,"0"0"-63,0 0 127,0 0-32,0 0-159,0 0-1,0 0-64,0 0-32,0 0-32,0 0-64,0-27 0,0 27 0,-27 0-32,27-27 0,0 27 32,0 0 0,0 0-32,0 0-32,0 0 0,0-27 0,0 27-256,27 0-321,0-27-352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B8B34B4-0DAC-4C17-B484-320AB1570CDC}" type="datetimeFigureOut">
              <a:rPr lang="en-US" smtClean="0"/>
              <a:t>3/25/2020</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3688F50-7C5E-4630-BBD8-8950DF35ABB8}" type="slidenum">
              <a:rPr lang="en-US" smtClean="0"/>
              <a:t>‹#›</a:t>
            </a:fld>
            <a:endParaRPr lang="en-US"/>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awpkb.dot.wi.gov/Content/constr/PantryFiles/StatewideManualsAndGuides/wisdot-pwl-guide.pdf" TargetMode="External"/><Relationship Id="rId3" Type="http://schemas.openxmlformats.org/officeDocument/2006/relationships/hyperlink" Target="https://wisconsindot.csod.com/LMS/LoDetails/DetailsLo.aspx?loId=ae436652-a13a-4d8d-82ed-feb601d05de3&amp;back=/LMS/LoDetails/DetailsLo.aspx?loid%3d6a2f830b-4430-406b-8d63-67fda6f157dd%26query%3d%3fq%3d2019%2bHMA%2bPWL%2bTraining%2bSeries" TargetMode="External"/><Relationship Id="rId7" Type="http://schemas.openxmlformats.org/officeDocument/2006/relationships/hyperlink" Target="https://wisconsindot.csod.com/LMS/LoDetails/DetailsLo.aspx?loId=37d15bcc-cef9-4659-bfaf-215ab0871034&amp;back=/LMS/LoDetails/DetailsLo.aspx?loid%3d6a2f830b-4430-406b-8d63-67fda6f157dd%26query%3d%3fq%3d2019%2bHMA%2bPWL%2bTraining%2bSerie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isconsindot.csod.com/LMS/LoDetails/DetailsLo.aspx?loId=9048d57c-c29a-4c3b-8d88-6421d9131516&amp;back=/LMS/LoDetails/DetailsLo.aspx?loid%3d6a2f830b-4430-406b-8d63-67fda6f157dd%26query%3d%3fq%3d2019%2bHMA%2bPWL%2bTraining%2bSeries" TargetMode="External"/><Relationship Id="rId5" Type="http://schemas.openxmlformats.org/officeDocument/2006/relationships/hyperlink" Target="https://wisconsindot.csod.com/LMS/LoDetails/DetailsLo.aspx?loId=f718ca8d-0a29-4047-beda-eaaeac6ad52a&amp;back=/LMS/LoDetails/DetailsLo.aspx?loid%3d6a2f830b-4430-406b-8d63-67fda6f157dd%26query%3d%3fq%3d2019%2bHMA%2bPWL%2bTraining%2bSeries" TargetMode="External"/><Relationship Id="rId10" Type="http://schemas.openxmlformats.org/officeDocument/2006/relationships/hyperlink" Target="https://wisconsindot.csod.com/LMS/LoDetails/DetailsLo.aspx?loid=f40e26f7-dea9-460c-8520-485338c16e5a&amp;query=?q%3dHMA+Paving+Field+Inspection#t=1" TargetMode="External"/><Relationship Id="rId4" Type="http://schemas.openxmlformats.org/officeDocument/2006/relationships/hyperlink" Target="https://wisconsindot.csod.com/LMS/LoDetails/DetailsLo.aspx?loId=5ff8ad06-4efe-496d-862c-0e70544b66fc&amp;back=/LMS/LoDetails/DetailsLo.aspx?loid%3d6a2f830b-4430-406b-8d63-67fda6f157dd%26query%3d%3fq%3d2019%2bHMA%2bPWL%2bTraining%2bSeries" TargetMode="External"/><Relationship Id="rId9" Type="http://schemas.openxmlformats.org/officeDocument/2006/relationships/hyperlink" Target="https://store.transportation.org/Item/TrainingDetail/247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xabCt_CibJY"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90iahpAwqR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mailto:neil.michaelson@dot.wi.gov" TargetMode="External"/><Relationship Id="rId3" Type="http://schemas.openxmlformats.org/officeDocument/2006/relationships/hyperlink" Target="mailto:Jamie.cynor@dot.wi.gov" TargetMode="External"/><Relationship Id="rId7" Type="http://schemas.openxmlformats.org/officeDocument/2006/relationships/hyperlink" Target="mailto:Anthony.allard@dot.wi.gov"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mailto:jason.tucker@dot.wi.gov" TargetMode="External"/><Relationship Id="rId5" Type="http://schemas.openxmlformats.org/officeDocument/2006/relationships/hyperlink" Target="mailto:kim.heise@dot.wi.gov" TargetMode="External"/><Relationship Id="rId4" Type="http://schemas.openxmlformats.org/officeDocument/2006/relationships/hyperlink" Target="mailto:brian.jandrin@dot.wi.gov" TargetMode="External"/><Relationship Id="rId9" Type="http://schemas.openxmlformats.org/officeDocument/2006/relationships/hyperlink" Target="mailto:leslie.ashauer@dot.wi.gov"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isconsindot.gov/Pages/doing-bus/eng-consultants/cnslt-rsrces/tools/appr-prod/qual-lab-req.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lvl="1" indent="0">
              <a:buFont typeface="Arial" panose="020B0604020202020204" pitchFamily="34" charset="0"/>
              <a:buNone/>
            </a:pPr>
            <a:endParaRPr lang="en-US" b="0" baseline="0" dirty="0"/>
          </a:p>
          <a:p>
            <a:pPr marL="0" indent="0">
              <a:buFont typeface="Arial" panose="020B0604020202020204" pitchFamily="34" charset="0"/>
              <a:buNone/>
            </a:pPr>
            <a:endParaRPr lang="en-US" b="1" dirty="0"/>
          </a:p>
          <a:p>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a:t>
            </a:fld>
            <a:endParaRPr lang="en-US"/>
          </a:p>
        </p:txBody>
      </p:sp>
    </p:spTree>
    <p:extLst>
      <p:ext uri="{BB962C8B-B14F-4D97-AF65-F5344CB8AC3E}">
        <p14:creationId xmlns:p14="http://schemas.microsoft.com/office/powerpoint/2010/main" val="132643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Joint 2 Joint: Prince</a:t>
            </a:r>
          </a:p>
          <a:p>
            <a:endParaRPr lang="en-US" b="0" i="0" dirty="0"/>
          </a:p>
          <a:p>
            <a:r>
              <a:rPr lang="en-US" b="0" i="0" dirty="0"/>
              <a:t>Starting with May 2020 LET’s, the joint heater STSP will no longer be on construction projects. This directive came from BTS, with region consensus. If the contractor proposes to have the joint heater removed on a project, discuss with your Project Manager (PM)</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10</a:t>
            </a:fld>
            <a:endParaRPr lang="en-US"/>
          </a:p>
        </p:txBody>
      </p:sp>
    </p:spTree>
    <p:extLst>
      <p:ext uri="{BB962C8B-B14F-4D97-AF65-F5344CB8AC3E}">
        <p14:creationId xmlns:p14="http://schemas.microsoft.com/office/powerpoint/2010/main" val="273137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Paint It Black: The Rolling Stones</a:t>
            </a:r>
          </a:p>
          <a:p>
            <a:endParaRPr lang="en-US" b="1" i="1" dirty="0"/>
          </a:p>
          <a:p>
            <a:r>
              <a:rPr lang="en-US" b="1" dirty="0"/>
              <a:t>455.2.5 Tack Coat </a:t>
            </a:r>
          </a:p>
          <a:p>
            <a:r>
              <a:rPr lang="en-US" b="0" i="1" dirty="0"/>
              <a:t>Replace paragraph one with the following effective with the December 2019 letting: </a:t>
            </a:r>
          </a:p>
          <a:p>
            <a:pPr marL="228600" indent="-228600">
              <a:buAutoNum type="arabicParenBoth"/>
            </a:pPr>
            <a:r>
              <a:rPr lang="en-US" dirty="0"/>
              <a:t>Under the Tack Coat bid item, furnish type SS-1h, CSS-1h, QS-1h, CQS-1h, or modified emulsified asphalt with an “h” suffix, unless the contract specifies otherwise.</a:t>
            </a:r>
          </a:p>
          <a:p>
            <a:pPr marL="228600" indent="-228600">
              <a:buAutoNum type="arabicParenBoth"/>
            </a:pPr>
            <a:endParaRPr lang="en-US" b="1" i="1" dirty="0"/>
          </a:p>
          <a:p>
            <a:pPr marL="0" indent="0">
              <a:buNone/>
            </a:pPr>
            <a:r>
              <a:rPr lang="en-US" b="1" dirty="0"/>
              <a:t>455.3.2.6 Nonconforming Tack Coat </a:t>
            </a:r>
          </a:p>
          <a:p>
            <a:pPr marL="228600" indent="-228600">
              <a:buAutoNum type="arabicParenBoth"/>
            </a:pPr>
            <a:r>
              <a:rPr lang="en-US" dirty="0"/>
              <a:t>Tack coat is nonconforming as follows: </a:t>
            </a:r>
          </a:p>
          <a:p>
            <a:pPr marL="0" indent="0">
              <a:buNone/>
            </a:pPr>
            <a:r>
              <a:rPr lang="en-US" dirty="0"/>
              <a:t>	- Where applied tack coat is tracked either offsite or to other areas of the construction site. </a:t>
            </a:r>
          </a:p>
          <a:p>
            <a:pPr marL="0" indent="0">
              <a:buNone/>
            </a:pPr>
            <a:r>
              <a:rPr lang="en-US" dirty="0"/>
              <a:t>	- Where excess tack coat accumulates in puddles. </a:t>
            </a:r>
          </a:p>
          <a:p>
            <a:pPr marL="0" indent="0">
              <a:buNone/>
            </a:pPr>
            <a:r>
              <a:rPr lang="en-US" dirty="0"/>
              <a:t>	- In areas with insufficient residual asphalt content. </a:t>
            </a:r>
          </a:p>
          <a:p>
            <a:pPr marL="0" indent="0">
              <a:buNone/>
            </a:pPr>
            <a:r>
              <a:rPr lang="en-US" dirty="0"/>
              <a:t>(2) Remove tracked tack and correct nonconforming tack coat. </a:t>
            </a:r>
          </a:p>
          <a:p>
            <a:pPr marL="0" indent="0">
              <a:buNone/>
            </a:pPr>
            <a:endParaRPr lang="en-US" b="1" i="1" dirty="0"/>
          </a:p>
          <a:p>
            <a:pPr marL="0" indent="0">
              <a:buNone/>
            </a:pPr>
            <a:r>
              <a:rPr lang="en-US" b="1" i="1" dirty="0"/>
              <a:t>*********************************************************************************************************************************************************************************************</a:t>
            </a:r>
          </a:p>
          <a:p>
            <a:pPr marL="0" indent="0">
              <a:buNone/>
            </a:pPr>
            <a:r>
              <a:rPr lang="en-US" b="0" i="0" dirty="0"/>
              <a:t>For all of 2020 construction, only the “h” suffix tack coats are allowed.  The “h” at the end indicates a harder asphaltic base which is determined necessary in the state’s climate.</a:t>
            </a:r>
          </a:p>
          <a:p>
            <a:pPr marL="0" indent="0">
              <a:buNone/>
            </a:pPr>
            <a:endParaRPr lang="en-US" b="0" i="0" dirty="0"/>
          </a:p>
          <a:p>
            <a:pPr marL="0" indent="0">
              <a:buNone/>
            </a:pPr>
            <a:r>
              <a:rPr lang="en-US" b="0" i="0" dirty="0"/>
              <a:t>The SS now also states different types of “nonconforming” tack. Tack tracking and tack puddles are considered nonconforming work and should be discussed with your PM and the Region Construction Quality Assurance Engineer (Krissy). Insufficient residual rate is a nonconforming material issue and should be discussed with your PM and the Region Materials Engineer (Leslie).</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11</a:t>
            </a:fld>
            <a:endParaRPr lang="en-US"/>
          </a:p>
        </p:txBody>
      </p:sp>
    </p:spTree>
    <p:extLst>
      <p:ext uri="{BB962C8B-B14F-4D97-AF65-F5344CB8AC3E}">
        <p14:creationId xmlns:p14="http://schemas.microsoft.com/office/powerpoint/2010/main" val="113567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Black Betty: Ram Jam</a:t>
            </a:r>
          </a:p>
          <a:p>
            <a:endParaRPr lang="en-US" b="1" i="1" dirty="0"/>
          </a:p>
          <a:p>
            <a:r>
              <a:rPr lang="en-US" b="1" dirty="0"/>
              <a:t>CMM 8-36.6.3.6 Asphalt Content by Ignition Oven </a:t>
            </a:r>
            <a:r>
              <a:rPr lang="en-US" b="1" dirty="0" err="1"/>
              <a:t>WisDOT</a:t>
            </a:r>
            <a:r>
              <a:rPr lang="en-US" b="1" dirty="0"/>
              <a:t>-Modified AASHTO T308 </a:t>
            </a:r>
          </a:p>
          <a:p>
            <a:r>
              <a:rPr lang="en-US" dirty="0"/>
              <a:t>All ignition ovens used for AC determination should be installed, operated, and maintained according to AASHTO R96. Mix designs with AC determined by ignition oven must have appropriate ignition oven correction factors (IOCF). Either lab-batched or plant-produced material must be provided to the department according to CMM 8-36.6.3.7. For mix designs using lab-batched material, mix designers must collect sufficient material (at 3.0% air voids for HMA or 4.5% air voids for SMA) to provide the region with ten individually-packaged IOCF split samples of appropriate weight according to CMM 8-36.6.3.7 at least 10 days before producing the mix design on a </a:t>
            </a:r>
            <a:r>
              <a:rPr lang="en-US" dirty="0" err="1"/>
              <a:t>WisDOT</a:t>
            </a:r>
            <a:r>
              <a:rPr lang="en-US" dirty="0"/>
              <a:t> contract. Regional labs will send three individually-packaged IOCF split samples to BTS within one day of receiving the sample for possible AC verification. </a:t>
            </a:r>
          </a:p>
          <a:p>
            <a:endParaRPr lang="en-US" b="1" dirty="0"/>
          </a:p>
          <a:p>
            <a:r>
              <a:rPr lang="en-US" b="1" dirty="0"/>
              <a:t>CMM 8-36.6.3.7 Ignition Oven Correction Factor </a:t>
            </a:r>
          </a:p>
          <a:p>
            <a:r>
              <a:rPr lang="en-US" dirty="0"/>
              <a:t>Ignition oven asphalt binder content and aggregate correction factors are specific to each mix design and oven and are not transferable. </a:t>
            </a:r>
          </a:p>
          <a:p>
            <a:endParaRPr lang="en-US" dirty="0"/>
          </a:p>
          <a:p>
            <a:r>
              <a:rPr lang="en-US" b="1" dirty="0"/>
              <a:t>CMM 8-36.6.3.7.1 Ignition Oven Correction Factor Using Plant-Produced Material </a:t>
            </a:r>
          </a:p>
          <a:p>
            <a:r>
              <a:rPr lang="en-US" dirty="0"/>
              <a:t>The contractor must determine an ignition oven asphalt binder content and aggregate correction factor before the first day of production on a </a:t>
            </a:r>
            <a:r>
              <a:rPr lang="en-US" dirty="0" err="1"/>
              <a:t>WisDOT</a:t>
            </a:r>
            <a:r>
              <a:rPr lang="en-US" dirty="0"/>
              <a:t> project. The regional lab ignition oven correction factor may be determined using material obtained at the plant on the first day of production or using lab-batched material. Regardless of the type of material used for IOCF determination, ten individually-packaged IOCF samples of the appropriate weight according to CMM 8-36.6.3.7 must be submitted to the regional lab. If using plant-produced material for the IOCF, the contractor must notify the regional lab at least 24 hours before the first day of production for the mix being sampled. The department has the option to witness collection of the IOCF samples at the plant. If the department does not witness sampling at the plant, the contractor is responsible for delivering the IOCF samples to the regional lab within one day of collecting them. The regional lab will send three individually-packaged IOCF samples to BTS for AC content verification within one day of receiving them.</a:t>
            </a:r>
          </a:p>
          <a:p>
            <a:endParaRPr lang="en-US" dirty="0"/>
          </a:p>
          <a:p>
            <a:r>
              <a:rPr lang="en-US" b="1" i="1" dirty="0"/>
              <a:t>*********************************************************************************************************************************************************************************************</a:t>
            </a:r>
          </a:p>
          <a:p>
            <a:endParaRPr lang="en-US" b="1" i="1" dirty="0"/>
          </a:p>
          <a:p>
            <a:r>
              <a:rPr lang="en-US" b="0" i="0" dirty="0"/>
              <a:t>If a project is using a mix design that was created prior to 12/1/2019, a 1</a:t>
            </a:r>
            <a:r>
              <a:rPr lang="en-US" b="0" i="0" baseline="30000" dirty="0"/>
              <a:t>st</a:t>
            </a:r>
            <a:r>
              <a:rPr lang="en-US" b="0" i="0" dirty="0"/>
              <a:t> day of production sample needs to be supplied to the region so the ignition oven correction factor can be established. </a:t>
            </a:r>
          </a:p>
          <a:p>
            <a:endParaRPr lang="en-US" b="0" i="0" dirty="0"/>
          </a:p>
          <a:p>
            <a:r>
              <a:rPr lang="en-US" b="0" i="0" dirty="0"/>
              <a:t>If the project is using a mix design created after 12/1/2019, the contractor needs to supply the material for the IOCF to the region 10 days prior to production.</a:t>
            </a:r>
          </a:p>
          <a:p>
            <a:endParaRPr lang="en-US" b="0" i="0" dirty="0"/>
          </a:p>
          <a:p>
            <a:r>
              <a:rPr lang="en-US" b="0" i="0" dirty="0"/>
              <a:t>Project staff should be talking with the contractor and the Region HMA IA to determine what is needed for the project.</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12</a:t>
            </a:fld>
            <a:endParaRPr lang="en-US"/>
          </a:p>
        </p:txBody>
      </p:sp>
    </p:spTree>
    <p:extLst>
      <p:ext uri="{BB962C8B-B14F-4D97-AF65-F5344CB8AC3E}">
        <p14:creationId xmlns:p14="http://schemas.microsoft.com/office/powerpoint/2010/main" val="21806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Bone Dry: George Jones</a:t>
            </a:r>
          </a:p>
          <a:p>
            <a:endParaRPr lang="en-US" b="1" i="1" dirty="0"/>
          </a:p>
          <a:p>
            <a:r>
              <a:rPr lang="en-US" b="1" i="0" dirty="0"/>
              <a:t>Stp-460-055 Appendix A: </a:t>
            </a:r>
            <a:r>
              <a:rPr lang="en-US" b="1" i="0" dirty="0" err="1"/>
              <a:t>WisDOT</a:t>
            </a:r>
            <a:r>
              <a:rPr lang="en-US" b="1" i="0" dirty="0"/>
              <a:t> Procedure for Nuclear </a:t>
            </a:r>
            <a:r>
              <a:rPr lang="en-US" b="1" i="0" dirty="0" err="1"/>
              <a:t>Gague</a:t>
            </a:r>
            <a:r>
              <a:rPr lang="en-US" b="1" i="0" dirty="0"/>
              <a:t>/Core Correlation – Test Strip</a:t>
            </a:r>
          </a:p>
          <a:p>
            <a:r>
              <a:rPr lang="en-US" b="0" i="0" dirty="0"/>
              <a:t>(7) The contractor is responsible for thoroughly drying cores obtained from the mat in accordance with ASTM D 7227 prior to using the specimens for in-place density determination in accordance with AASHTO T166 as modified in CMM 8-36.6.5</a:t>
            </a:r>
          </a:p>
          <a:p>
            <a:endParaRPr lang="en-US" b="0" i="0" dirty="0"/>
          </a:p>
          <a:p>
            <a:r>
              <a:rPr lang="en-US" b="0" i="0" dirty="0"/>
              <a:t>(6) The contractor is responsible for drying the cores following testing. The department will take possession of cores following initial testing and is responsible for any verification testing.</a:t>
            </a:r>
          </a:p>
          <a:p>
            <a:r>
              <a:rPr lang="en-US" b="0" i="0" dirty="0"/>
              <a:t>************************************************************************************************************************************************************************************************************</a:t>
            </a:r>
          </a:p>
          <a:p>
            <a:endParaRPr lang="en-US" b="0" i="0" dirty="0"/>
          </a:p>
          <a:p>
            <a:r>
              <a:rPr lang="en-US" b="0" i="0" dirty="0"/>
              <a:t>New for 2020 PWL projects, the PWL cores that are taken from the roadway need to be put into the </a:t>
            </a:r>
            <a:r>
              <a:rPr lang="en-US" b="0" i="0" dirty="0" err="1"/>
              <a:t>CoreDry</a:t>
            </a:r>
            <a:r>
              <a:rPr lang="en-US" b="0" i="0" dirty="0"/>
              <a:t> prior to doing the weighing and testing of the cores. Then after all the testing is completed, the cores need to be put back into the </a:t>
            </a:r>
            <a:r>
              <a:rPr lang="en-US" b="0" i="0" dirty="0" err="1"/>
              <a:t>CoreDry</a:t>
            </a:r>
            <a:r>
              <a:rPr lang="en-US" b="0" i="0" dirty="0"/>
              <a:t> before they are transported back to the region. The cores need to arrive at the region completely dry.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13</a:t>
            </a:fld>
            <a:endParaRPr lang="en-US"/>
          </a:p>
        </p:txBody>
      </p:sp>
    </p:spTree>
    <p:extLst>
      <p:ext uri="{BB962C8B-B14F-4D97-AF65-F5344CB8AC3E}">
        <p14:creationId xmlns:p14="http://schemas.microsoft.com/office/powerpoint/2010/main" val="114539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Back In Black: AC/DC</a:t>
            </a:r>
          </a:p>
          <a:p>
            <a:endParaRPr lang="en-US" b="0" i="0" dirty="0"/>
          </a:p>
          <a:p>
            <a:r>
              <a:rPr lang="en-US" b="1" i="0" dirty="0"/>
              <a:t>TSR Samples:</a:t>
            </a:r>
          </a:p>
          <a:p>
            <a:r>
              <a:rPr lang="en-US" b="0" i="0" dirty="0"/>
              <a:t>The contractor is required to submit samples of #4 and #5 mixes for tensile strength ratio (TSR) testing. The test will tell us how susceptible the mix is to moisture. This submittal should happen directly between the contractor and Region/Central Office staff, however, on a rare occasion project staff might be requested to deliver the sample to the Region. If staff is asked to deliver samples, please coordinate with Region HMA IA (Brian Jandrin). </a:t>
            </a:r>
          </a:p>
          <a:p>
            <a:endParaRPr lang="en-US" b="0" i="0" dirty="0"/>
          </a:p>
          <a:p>
            <a:r>
              <a:rPr lang="en-US" b="0" i="0" dirty="0"/>
              <a:t>If the TSR results of your project mix are not satisfactory, Region HMA IA will coordinate with you if there are actions to be taken on your project.</a:t>
            </a:r>
          </a:p>
          <a:p>
            <a:r>
              <a:rPr lang="en-US" b="0" i="0" dirty="0"/>
              <a:t>------------------------------------------------------------------------------------------------------------------------------------------------------------------------------------------------------------------------</a:t>
            </a:r>
          </a:p>
          <a:p>
            <a:r>
              <a:rPr lang="en-US" b="1" i="0" dirty="0"/>
              <a:t>HMA/PWL Training:</a:t>
            </a:r>
          </a:p>
          <a:p>
            <a:endParaRPr lang="en-US" b="0" i="0" dirty="0"/>
          </a:p>
          <a:p>
            <a:r>
              <a:rPr lang="en-US" b="1" i="0" dirty="0"/>
              <a:t>PWL Training is on the Learn Center: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2019 HMA PWL Training Series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Yes, it is still says 2019, but the training is still valid. If you are on a PWL job and have not completed this training, please do so. There are 5 modules.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indent="-171450" fontAlgn="ctr">
              <a:buFont typeface="Arial" panose="020B0604020202020204" pitchFamily="34" charset="0"/>
              <a:buChar char="•"/>
            </a:pPr>
            <a:r>
              <a:rPr lang="en-US" sz="1200" b="1" u="none" strike="noStrike" kern="1200" dirty="0">
                <a:solidFill>
                  <a:schemeClr val="tx1"/>
                </a:solidFill>
                <a:effectLst/>
                <a:latin typeface="+mn-lt"/>
                <a:ea typeface="+mn-ea"/>
                <a:cs typeface="+mn-cs"/>
                <a:hlinkClick r:id="rId3" tooltip="HMA PWL 01: Introduction and Background 2019"/>
              </a:rPr>
              <a:t>HMA PWL 01: Introduction and Background 2019</a:t>
            </a:r>
            <a:r>
              <a:rPr lang="en-US" sz="1200" b="0" kern="1200" dirty="0">
                <a:solidFill>
                  <a:schemeClr val="tx1"/>
                </a:solidFill>
                <a:effectLst/>
                <a:latin typeface="+mn-lt"/>
                <a:ea typeface="+mn-ea"/>
                <a:cs typeface="+mn-cs"/>
              </a:rPr>
              <a:t>This is the first module in a 5-module series. Complete all 5 modules here in this series. To receive 3 PDH's for the series, please go back into the LearnCenter and request the HMA PWL Assessment. Complete it with a score of 80% or greater to receive the 3 PDH's.</a:t>
            </a:r>
          </a:p>
          <a:p>
            <a:pPr marL="171450" indent="-171450" fontAlgn="ctr">
              <a:buFont typeface="Arial" panose="020B0604020202020204" pitchFamily="34" charset="0"/>
              <a:buChar char="•"/>
            </a:pPr>
            <a:r>
              <a:rPr lang="en-US" sz="1200" b="1" u="none" strike="noStrike" kern="1200" dirty="0">
                <a:solidFill>
                  <a:schemeClr val="tx1"/>
                </a:solidFill>
                <a:effectLst/>
                <a:latin typeface="+mn-lt"/>
                <a:ea typeface="+mn-ea"/>
                <a:cs typeface="+mn-cs"/>
                <a:hlinkClick r:id="rId4" tooltip="HMA PWL 02: Pre-Production 2019"/>
              </a:rPr>
              <a:t>HMA PWL 02: Pre-Production 2019</a:t>
            </a:r>
            <a:r>
              <a:rPr lang="en-US" sz="1200" b="0" kern="1200" dirty="0">
                <a:solidFill>
                  <a:schemeClr val="tx1"/>
                </a:solidFill>
                <a:effectLst/>
                <a:latin typeface="+mn-lt"/>
                <a:ea typeface="+mn-ea"/>
                <a:cs typeface="+mn-cs"/>
              </a:rPr>
              <a:t>This is the second module in a 5-module series. Complete all 5 modules here in this series. To receive 3 PDH's for the series, please go back into the LearnCenter and request the HMA PWL Assessment. Complete it with a score of 80% or greater to receive the 3 PDH's.</a:t>
            </a:r>
          </a:p>
          <a:p>
            <a:pPr marL="171450" indent="-171450" fontAlgn="ctr">
              <a:buFont typeface="Arial" panose="020B0604020202020204" pitchFamily="34" charset="0"/>
              <a:buChar char="•"/>
            </a:pPr>
            <a:r>
              <a:rPr lang="en-US" sz="1200" b="1" u="none" strike="noStrike" kern="1200" dirty="0">
                <a:solidFill>
                  <a:schemeClr val="tx1"/>
                </a:solidFill>
                <a:effectLst/>
                <a:latin typeface="+mn-lt"/>
                <a:ea typeface="+mn-ea"/>
                <a:cs typeface="+mn-cs"/>
                <a:hlinkClick r:id="rId5" tooltip="HMA PWL 03: Test Strip 2019"/>
              </a:rPr>
              <a:t>HMA PWL 03: Test Strip 2019</a:t>
            </a:r>
            <a:r>
              <a:rPr lang="en-US" sz="1200" b="0" kern="1200" dirty="0">
                <a:solidFill>
                  <a:schemeClr val="tx1"/>
                </a:solidFill>
                <a:effectLst/>
                <a:latin typeface="+mn-lt"/>
                <a:ea typeface="+mn-ea"/>
                <a:cs typeface="+mn-cs"/>
              </a:rPr>
              <a:t>This is the third module in a 5-module series. Complete all 5 modules here in this series. To receive 3 PDH's for the series, please go back into the LearnCenter and request the HMA PWL Assessment. Complete it with a score of 80% or greater to receive the 3 PDH's.</a:t>
            </a:r>
          </a:p>
          <a:p>
            <a:pPr marL="171450" indent="-171450" fontAlgn="ctr">
              <a:buFont typeface="Arial" panose="020B0604020202020204" pitchFamily="34" charset="0"/>
              <a:buChar char="•"/>
            </a:pPr>
            <a:r>
              <a:rPr lang="en-US" sz="1200" b="1" u="none" strike="noStrike" kern="1200" dirty="0">
                <a:solidFill>
                  <a:schemeClr val="tx1"/>
                </a:solidFill>
                <a:effectLst/>
                <a:latin typeface="+mn-lt"/>
                <a:ea typeface="+mn-ea"/>
                <a:cs typeface="+mn-cs"/>
                <a:hlinkClick r:id="rId6" tooltip="HMA PWL 04: Main Production 2019"/>
              </a:rPr>
              <a:t>HMA PWL 04: Main Production 2019</a:t>
            </a:r>
            <a:r>
              <a:rPr lang="en-US" sz="1200" b="0" kern="1200" dirty="0">
                <a:solidFill>
                  <a:schemeClr val="tx1"/>
                </a:solidFill>
                <a:effectLst/>
                <a:latin typeface="+mn-lt"/>
                <a:ea typeface="+mn-ea"/>
                <a:cs typeface="+mn-cs"/>
              </a:rPr>
              <a:t>This is the fourth module in a 5-module series. Complete all 5 modules here in this series. To receive 3 PDH's for the series, please go back into the LearnCenter and request the HMA PWL Assessment. Complete it with a score of 80% or greater to receive the 3 PDH's.</a:t>
            </a:r>
          </a:p>
          <a:p>
            <a:pPr marL="171450" indent="-171450" fontAlgn="ctr">
              <a:buFont typeface="Arial" panose="020B0604020202020204" pitchFamily="34" charset="0"/>
              <a:buChar char="•"/>
            </a:pPr>
            <a:r>
              <a:rPr lang="en-US" sz="1200" b="1" u="none" strike="noStrike" kern="1200" dirty="0">
                <a:solidFill>
                  <a:schemeClr val="tx1"/>
                </a:solidFill>
                <a:effectLst/>
                <a:latin typeface="+mn-lt"/>
                <a:ea typeface="+mn-ea"/>
                <a:cs typeface="+mn-cs"/>
                <a:hlinkClick r:id="rId7" tooltip="HMA PWL 05: Analysis and Best Practices 2019"/>
              </a:rPr>
              <a:t>HMA PWL 05: Analysis and Best Practices 2019</a:t>
            </a:r>
            <a:r>
              <a:rPr lang="en-US" sz="1200" b="0" kern="1200" dirty="0">
                <a:solidFill>
                  <a:schemeClr val="tx1"/>
                </a:solidFill>
                <a:effectLst/>
                <a:latin typeface="+mn-lt"/>
                <a:ea typeface="+mn-ea"/>
                <a:cs typeface="+mn-cs"/>
              </a:rPr>
              <a:t>This is the fifth module in a 5-module series. Complete all 5 modules here in this series. To receive 3 PDH's for the series, please go back into the LearnCenter and request the HMA PWL Assessment. Complete it with a score of 80% or greater to receive the 3 PDH's.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b="1" i="0" dirty="0"/>
              <a:t>PWL Guide: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8"/>
              </a:rPr>
              <a:t>https://awpkb.dot.wi.gov/Content/constr/PantryFiles/StatewideManualsAndGuides/wisdot-pwl-guide.pdf</a:t>
            </a:r>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HMA Paving Field Inspection Training: </a:t>
            </a:r>
          </a:p>
          <a:p>
            <a:r>
              <a:rPr lang="en-US" sz="1200" b="0" i="0" kern="1200" dirty="0">
                <a:solidFill>
                  <a:schemeClr val="tx1"/>
                </a:solidFill>
                <a:effectLst/>
                <a:latin typeface="+mn-lt"/>
                <a:ea typeface="+mn-ea"/>
                <a:cs typeface="+mn-cs"/>
              </a:rPr>
              <a:t>It is recommended that this course be taken prior the PWL training. </a:t>
            </a:r>
          </a:p>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For consultants: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https://store.transportation.org/Item/TrainingDetail/2473</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none" kern="1200" dirty="0">
                <a:solidFill>
                  <a:schemeClr val="tx1"/>
                </a:solidFill>
                <a:effectLst/>
                <a:latin typeface="+mn-lt"/>
                <a:ea typeface="+mn-ea"/>
                <a:cs typeface="+mn-cs"/>
              </a:rPr>
              <a:t>For DOT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0"/>
              </a:rPr>
              <a:t>https://wisconsindot.csod.com/LMS/LoDetails/DetailsLo.aspx?loid=f40e26f7-dea9-460c-8520-485338c16e5a&amp;query=%3fq%3dHMA+Paving+Field+Inspection#t=1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Stone Matrix Asphalt: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There have been a TON of changes to SMA in the SS. The region does not have any SMA projects this year in the program, so I’m not going to go thru the information. However, if you find yourself on an SMA project, please reach out to Region Materials for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Interlayers (#6 Mix):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 #6 mix has been added for use on projects. This mix is to help reduce the amount of reflective cracking that is seen in the upper layers of the asphaltic pavement. Currently the NE Region does not have any projects designed with the #6 mix, however, watch for it in the future.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14</a:t>
            </a:fld>
            <a:endParaRPr lang="en-US"/>
          </a:p>
        </p:txBody>
      </p:sp>
    </p:spTree>
    <p:extLst>
      <p:ext uri="{BB962C8B-B14F-4D97-AF65-F5344CB8AC3E}">
        <p14:creationId xmlns:p14="http://schemas.microsoft.com/office/powerpoint/2010/main" val="1642579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Concrete Jungle: Bob Marley</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15</a:t>
            </a:fld>
            <a:endParaRPr lang="en-US"/>
          </a:p>
        </p:txBody>
      </p:sp>
    </p:spTree>
    <p:extLst>
      <p:ext uri="{BB962C8B-B14F-4D97-AF65-F5344CB8AC3E}">
        <p14:creationId xmlns:p14="http://schemas.microsoft.com/office/powerpoint/2010/main" val="155217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Tiny Bubbles: Don Ho</a:t>
            </a:r>
          </a:p>
          <a:p>
            <a:endParaRPr lang="en-US" b="1" i="1" dirty="0"/>
          </a:p>
          <a:p>
            <a:r>
              <a:rPr lang="en-US" b="0" i="0" dirty="0"/>
              <a:t>The super air meter (SAM) is testing to see the size of the air bubbles in the concrete. Tyler Ley from Oklahoma State University developed the SAM. He has a number of YouTube videos on his channel (plus a ton about concrete in general.)</a:t>
            </a:r>
          </a:p>
          <a:p>
            <a:endParaRPr lang="en-US" b="0" i="0" dirty="0"/>
          </a:p>
          <a:p>
            <a:r>
              <a:rPr lang="en-US" b="1" i="1" dirty="0"/>
              <a:t>Introduction to the Super Air Meter: </a:t>
            </a:r>
            <a:endParaRPr lang="en-US" b="1" i="1" dirty="0">
              <a:hlinkClick r:id="rId3"/>
            </a:endParaRPr>
          </a:p>
          <a:p>
            <a:r>
              <a:rPr lang="en-US" dirty="0">
                <a:hlinkClick r:id="rId3"/>
              </a:rPr>
              <a:t>https://www.youtube.com/watch?v=xabCt_CibJY</a:t>
            </a:r>
            <a:endParaRPr lang="en-US" dirty="0"/>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Secrets of the Super Air Meter: </a:t>
            </a:r>
            <a:endParaRPr lang="en-US" b="1" i="1" dirty="0">
              <a:hlinkClick r:id="rId3"/>
            </a:endParaRPr>
          </a:p>
          <a:p>
            <a:r>
              <a:rPr lang="en-US" dirty="0">
                <a:hlinkClick r:id="rId4"/>
              </a:rPr>
              <a:t>Https://www.youtube.com/watch?v=90iahpAwqRE</a:t>
            </a:r>
            <a:endParaRPr lang="en-US" dirty="0"/>
          </a:p>
          <a:p>
            <a:endParaRPr lang="en-US" b="0" i="0" dirty="0"/>
          </a:p>
          <a:p>
            <a:r>
              <a:rPr lang="en-US" b="0" i="0" dirty="0"/>
              <a:t>The SAM is a device that can perform the standard Type B air meter test (must use aggregate correction factor) and also perform the SAM test (no aggregate correction factor.) The SAM test is performed at 3 different pressures: 14.5 PSI, 30 PSI and 45 PSI. The test takes about </a:t>
            </a:r>
            <a:r>
              <a:rPr lang="en-US" sz="1200" b="0" i="0" kern="1200" dirty="0">
                <a:solidFill>
                  <a:schemeClr val="tx1"/>
                </a:solidFill>
                <a:latin typeface="+mn-lt"/>
                <a:ea typeface="+mn-ea"/>
                <a:cs typeface="+mn-cs"/>
              </a:rPr>
              <a:t>10 -15 minutes </a:t>
            </a:r>
            <a:r>
              <a:rPr lang="en-US" b="0" i="0" dirty="0"/>
              <a:t>to perform. The test is looking at the air void size. The SAM number that is desired is 0.2. This number is the difference between the result of the 45 PSI test and the 30 PSI test.</a:t>
            </a:r>
          </a:p>
          <a:p>
            <a:endParaRPr lang="en-US" b="0" i="0" dirty="0"/>
          </a:p>
          <a:p>
            <a:r>
              <a:rPr lang="en-US" b="0" i="0" dirty="0"/>
              <a:t>Smaller air bubbles provide concrete that has better durability to freeze-thaw, which is very important in our Wisconsin climate.</a:t>
            </a:r>
          </a:p>
          <a:p>
            <a:endParaRPr lang="en-US" b="0" i="0" dirty="0"/>
          </a:p>
          <a:p>
            <a:r>
              <a:rPr lang="en-US" b="0" i="0" dirty="0"/>
              <a:t>It is suggested that when a tester is due to recertify in PCCTEC-1, that you repeat the class at the reduced rate so that the hands on portion of the SAM is taught to the tester.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16</a:t>
            </a:fld>
            <a:endParaRPr lang="en-US"/>
          </a:p>
        </p:txBody>
      </p:sp>
    </p:spTree>
    <p:extLst>
      <p:ext uri="{BB962C8B-B14F-4D97-AF65-F5344CB8AC3E}">
        <p14:creationId xmlns:p14="http://schemas.microsoft.com/office/powerpoint/2010/main" val="342872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The Air Between Us: Hammock</a:t>
            </a:r>
          </a:p>
          <a:p>
            <a:endParaRPr lang="en-US" b="0" i="0" dirty="0"/>
          </a:p>
          <a:p>
            <a:r>
              <a:rPr lang="en-US" b="1" i="0" dirty="0"/>
              <a:t>QC Testing: </a:t>
            </a:r>
          </a:p>
          <a:p>
            <a:r>
              <a:rPr lang="en-US" b="0" i="0" dirty="0"/>
              <a:t>Contractor is required to perform SAM testing on all Class I concrete (unless listed as an exception in SS 715.) The contractor is required to perform 1 QC SAM test per lot of concrete. </a:t>
            </a:r>
          </a:p>
          <a:p>
            <a:endParaRPr lang="en-US" b="0" i="0" dirty="0"/>
          </a:p>
          <a:p>
            <a:r>
              <a:rPr lang="en-US" b="1" i="0" dirty="0"/>
              <a:t>QV Testing:</a:t>
            </a:r>
          </a:p>
          <a:p>
            <a:r>
              <a:rPr lang="en-US" b="0" i="0" dirty="0"/>
              <a:t>QV is required to perform 1 SAM test for every 5 QC SAM tests, or portion thereof. So, if the contractor only has to perform 1 QC SAM test, the QV needs to perform 1 QV SAM test. </a:t>
            </a:r>
          </a:p>
          <a:p>
            <a:endParaRPr lang="en-US" b="0" i="0" dirty="0"/>
          </a:p>
          <a:p>
            <a:r>
              <a:rPr lang="en-US" b="0" i="0" dirty="0"/>
              <a:t>If the project meets the following criteria, contact Region Materials (Concrete IA) for potential solutions:</a:t>
            </a:r>
          </a:p>
          <a:p>
            <a:pPr marL="171450" indent="-171450">
              <a:buFont typeface="Arial" panose="020B0604020202020204" pitchFamily="34" charset="0"/>
              <a:buChar char="•"/>
            </a:pPr>
            <a:r>
              <a:rPr lang="en-US" b="0" i="0" dirty="0"/>
              <a:t>Project is small – meaning only 1-2 QV SAM tests are required</a:t>
            </a:r>
          </a:p>
          <a:p>
            <a:pPr marL="171450" indent="-171450">
              <a:buFont typeface="Arial" panose="020B0604020202020204" pitchFamily="34" charset="0"/>
              <a:buChar char="•"/>
            </a:pPr>
            <a:r>
              <a:rPr lang="en-US" b="0" i="0" dirty="0"/>
              <a:t>Staff does not own a SAM</a:t>
            </a:r>
          </a:p>
          <a:p>
            <a:pPr marL="171450" indent="-171450">
              <a:buFont typeface="Arial" panose="020B0604020202020204" pitchFamily="34" charset="0"/>
              <a:buChar char="•"/>
            </a:pPr>
            <a:r>
              <a:rPr lang="en-US" b="0" i="0" dirty="0"/>
              <a:t>Staff has not been instructed on how to run a SAM</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17</a:t>
            </a:fld>
            <a:endParaRPr lang="en-US"/>
          </a:p>
        </p:txBody>
      </p:sp>
    </p:spTree>
    <p:extLst>
      <p:ext uri="{BB962C8B-B14F-4D97-AF65-F5344CB8AC3E}">
        <p14:creationId xmlns:p14="http://schemas.microsoft.com/office/powerpoint/2010/main" val="1152644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Price You </a:t>
            </a:r>
            <a:r>
              <a:rPr lang="en-US" b="1" i="1" dirty="0" err="1"/>
              <a:t>Gotta</a:t>
            </a:r>
            <a:r>
              <a:rPr lang="en-US" b="1" i="1" dirty="0"/>
              <a:t> Pay: Mr. Big</a:t>
            </a:r>
          </a:p>
          <a:p>
            <a:endParaRPr lang="en-US" b="1" i="1" dirty="0"/>
          </a:p>
          <a:p>
            <a:r>
              <a:rPr lang="en-US" b="0" i="0" dirty="0"/>
              <a:t>Super Air Meters can be purchased at the following locations: </a:t>
            </a:r>
          </a:p>
          <a:p>
            <a:pPr marL="171450" indent="-171450">
              <a:buFont typeface="Arial" panose="020B0604020202020204" pitchFamily="34" charset="0"/>
              <a:buChar char="•"/>
            </a:pPr>
            <a:r>
              <a:rPr lang="en-US" b="0" i="0" dirty="0"/>
              <a:t>www.superairmeter.com</a:t>
            </a:r>
          </a:p>
          <a:p>
            <a:pPr marL="171450" indent="-171450">
              <a:buFont typeface="Arial" panose="020B0604020202020204" pitchFamily="34" charset="0"/>
              <a:buChar char="•"/>
            </a:pPr>
            <a:r>
              <a:rPr lang="en-US" b="0" i="0" dirty="0"/>
              <a:t>Humboldt</a:t>
            </a:r>
          </a:p>
          <a:p>
            <a:pPr marL="171450" indent="-171450">
              <a:buFont typeface="Arial" panose="020B0604020202020204" pitchFamily="34" charset="0"/>
              <a:buChar char="•"/>
            </a:pPr>
            <a:r>
              <a:rPr lang="en-US" b="0" i="0" dirty="0"/>
              <a:t>Gilson</a:t>
            </a:r>
          </a:p>
          <a:p>
            <a:pPr marL="171450" indent="-171450">
              <a:buFont typeface="Arial" panose="020B0604020202020204" pitchFamily="34" charset="0"/>
              <a:buChar char="•"/>
            </a:pPr>
            <a:r>
              <a:rPr lang="en-US" b="0" i="0" dirty="0"/>
              <a:t>Forney</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lang="en-US" b="0" i="0" dirty="0"/>
              <a:t>The cost of the equipment and case is approx. $3,200.</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There is a CAPE available from Super Air Meter for approx. $600. This is a set of gauges and an air compressor. This equipment is big and clunky. It is recommended to NOT PURCHASE the CAPE.</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Instead, it is recommended to purchase a handheld air compressor that looks like a handheld drill. These can be found on Amazon for approx. $80. There may need to be an adapter purchased and that is around $20. </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SAM testing is not going away. This year QV is for information only, however, going forward that will change at some point. Companies are strongly encouraged to budget and purchase the SAM. As a reminder, the SAM equipment can be used to perform both the SAM test and the traditional Type B air test. Two separate pieces of equipment are not needed.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18</a:t>
            </a:fld>
            <a:endParaRPr lang="en-US"/>
          </a:p>
        </p:txBody>
      </p:sp>
    </p:spTree>
    <p:extLst>
      <p:ext uri="{BB962C8B-B14F-4D97-AF65-F5344CB8AC3E}">
        <p14:creationId xmlns:p14="http://schemas.microsoft.com/office/powerpoint/2010/main" val="2340528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Great Big White World: Marilyn Manson</a:t>
            </a:r>
          </a:p>
          <a:p>
            <a:r>
              <a:rPr lang="en-US" b="1" dirty="0"/>
              <a:t>Concrete Aggregate Testing: </a:t>
            </a:r>
          </a:p>
          <a:p>
            <a:pPr marL="457200" indent="-457200">
              <a:buFont typeface="Arial" panose="020B0604020202020204" pitchFamily="34" charset="0"/>
              <a:buChar char="•"/>
            </a:pPr>
            <a:r>
              <a:rPr lang="en-US" sz="3500" dirty="0"/>
              <a:t>SS 701.3.3.2 QV Testing</a:t>
            </a:r>
          </a:p>
          <a:p>
            <a:pPr marL="914400" lvl="1" indent="-457200">
              <a:buFont typeface="Arial" panose="020B0604020202020204" pitchFamily="34" charset="0"/>
              <a:buChar char="•"/>
            </a:pPr>
            <a:r>
              <a:rPr lang="en-US" sz="3200" dirty="0">
                <a:solidFill>
                  <a:srgbClr val="D8B846"/>
                </a:solidFill>
              </a:rPr>
              <a:t>The department will conduct a minimum of 1 verification test for each 5 contractor QC tests unless specific QMP provisions specify otherwise.</a:t>
            </a:r>
          </a:p>
          <a:p>
            <a:pPr marL="571500" indent="-571500">
              <a:buFont typeface="Arial" panose="020B0604020202020204" pitchFamily="34" charset="0"/>
              <a:buChar char="•"/>
            </a:pPr>
            <a:r>
              <a:rPr lang="en-US" sz="3600" dirty="0"/>
              <a:t>Concrete Aggregate Testing: 1 QV per 5 QC</a:t>
            </a:r>
          </a:p>
          <a:p>
            <a:pPr marL="914400" lvl="1" indent="-457200">
              <a:buFont typeface="Arial" panose="020B0604020202020204" pitchFamily="34" charset="0"/>
              <a:buChar char="•"/>
            </a:pPr>
            <a:r>
              <a:rPr lang="en-US" sz="3200" dirty="0">
                <a:solidFill>
                  <a:srgbClr val="D8B846"/>
                </a:solidFill>
                <a:cs typeface="Arial" panose="020B0604020202020204" pitchFamily="34" charset="0"/>
              </a:rPr>
              <a:t>Contractor tests aggregate during </a:t>
            </a:r>
            <a:r>
              <a:rPr lang="en-US" sz="3200" b="1" dirty="0">
                <a:solidFill>
                  <a:srgbClr val="D8B846"/>
                </a:solidFill>
                <a:cs typeface="Arial" panose="020B0604020202020204" pitchFamily="34" charset="0"/>
              </a:rPr>
              <a:t>aggregate</a:t>
            </a:r>
            <a:r>
              <a:rPr lang="en-US" sz="3200" dirty="0">
                <a:solidFill>
                  <a:srgbClr val="D8B846"/>
                </a:solidFill>
                <a:cs typeface="Arial" panose="020B0604020202020204" pitchFamily="34" charset="0"/>
              </a:rPr>
              <a:t> production</a:t>
            </a:r>
          </a:p>
          <a:p>
            <a:pPr marL="914400" lvl="1" indent="-457200">
              <a:buFont typeface="Arial" panose="020B0604020202020204" pitchFamily="34" charset="0"/>
              <a:buChar char="•"/>
            </a:pPr>
            <a:r>
              <a:rPr lang="en-US" sz="3200" dirty="0">
                <a:solidFill>
                  <a:srgbClr val="D8B846"/>
                </a:solidFill>
                <a:cs typeface="Arial" panose="020B0604020202020204" pitchFamily="34" charset="0"/>
              </a:rPr>
              <a:t>QV will test aggregate during </a:t>
            </a:r>
            <a:r>
              <a:rPr lang="en-US" sz="3200" b="1" dirty="0">
                <a:solidFill>
                  <a:srgbClr val="D8B846"/>
                </a:solidFill>
                <a:cs typeface="Arial" panose="020B0604020202020204" pitchFamily="34" charset="0"/>
              </a:rPr>
              <a:t>concrete</a:t>
            </a:r>
            <a:r>
              <a:rPr lang="en-US" sz="3200" dirty="0">
                <a:solidFill>
                  <a:srgbClr val="D8B846"/>
                </a:solidFill>
                <a:cs typeface="Arial" panose="020B0604020202020204" pitchFamily="34" charset="0"/>
              </a:rPr>
              <a:t> production</a:t>
            </a:r>
          </a:p>
          <a:p>
            <a:r>
              <a:rPr lang="en-US" b="1" dirty="0"/>
              <a:t>------------------------------------------------------------------------------------------------------------------------------------------------------------------------------------------------------------------</a:t>
            </a:r>
          </a:p>
          <a:p>
            <a:r>
              <a:rPr lang="en-US" b="1" dirty="0"/>
              <a:t>Recycled Concrete: </a:t>
            </a:r>
          </a:p>
          <a:p>
            <a:pPr marL="457200" indent="-457200">
              <a:buFont typeface="Arial" panose="020B0604020202020204" pitchFamily="34" charset="0"/>
              <a:buChar char="•"/>
            </a:pPr>
            <a:r>
              <a:rPr lang="en-US" sz="3500" dirty="0"/>
              <a:t>IF your project has concrete that is being recycled ON-SITE, notify Region Concrete IA. </a:t>
            </a:r>
          </a:p>
          <a:p>
            <a:pPr marL="457200" indent="-457200">
              <a:buFont typeface="Arial" panose="020B0604020202020204" pitchFamily="34" charset="0"/>
              <a:buChar char="•"/>
            </a:pPr>
            <a:r>
              <a:rPr lang="en-US" sz="3500" dirty="0"/>
              <a:t>Extra aggregate samples are requested by BTS for Freeze/Thaw testing.</a:t>
            </a:r>
          </a:p>
          <a:p>
            <a:r>
              <a:rPr lang="en-US" b="1" dirty="0"/>
              <a:t>------------------------------------------------------------------------------------------------------------------------------------------------------------------------------------------------------------------</a:t>
            </a:r>
          </a:p>
          <a:p>
            <a:r>
              <a:rPr lang="en-US" b="1" dirty="0"/>
              <a:t>Optimized Aggregate Gradation STSP: </a:t>
            </a:r>
          </a:p>
          <a:p>
            <a:pPr marL="457200" indent="-457200">
              <a:buFont typeface="Arial" panose="020B0604020202020204" pitchFamily="34" charset="0"/>
              <a:buChar char="•"/>
            </a:pPr>
            <a:r>
              <a:rPr lang="en-US" sz="3500" dirty="0"/>
              <a:t>If your contract does not have the Optimized Gradation STSP and contactor wants to use OAG, contact Region Materials.</a:t>
            </a:r>
          </a:p>
          <a:p>
            <a:pPr marL="457200" indent="-457200">
              <a:buFont typeface="Arial" panose="020B0604020202020204" pitchFamily="34" charset="0"/>
              <a:buChar char="•"/>
            </a:pPr>
            <a:r>
              <a:rPr lang="en-US" sz="3500" dirty="0"/>
              <a:t>No Cost CCO will be required for your project.</a:t>
            </a:r>
          </a:p>
          <a:p>
            <a:r>
              <a:rPr lang="en-US" b="1" dirty="0"/>
              <a:t>------------------------------------------------------------------------------------------------------------------------------------------------------------------------------------------------------------------</a:t>
            </a:r>
          </a:p>
          <a:p>
            <a:r>
              <a:rPr lang="en-US" b="1" dirty="0"/>
              <a:t>Fly Ash Shortage: </a:t>
            </a:r>
          </a:p>
          <a:p>
            <a:pPr marL="457200" indent="-457200">
              <a:buFont typeface="Arial" panose="020B0604020202020204" pitchFamily="34" charset="0"/>
              <a:buChar char="•"/>
            </a:pPr>
            <a:r>
              <a:rPr lang="en-US" sz="3500" dirty="0"/>
              <a:t>SS 715.3.1.2.1(1)</a:t>
            </a:r>
          </a:p>
          <a:p>
            <a:pPr marL="914400" lvl="1" indent="-457200">
              <a:buFont typeface="Arial" panose="020B0604020202020204" pitchFamily="34" charset="0"/>
              <a:buChar char="•"/>
            </a:pPr>
            <a:r>
              <a:rPr lang="en-US" sz="3200" dirty="0">
                <a:solidFill>
                  <a:srgbClr val="D8B846"/>
                </a:solidFill>
              </a:rPr>
              <a:t>For paving and barrier mixes, a source change under item 1 of 710.4(5) for fly ash of the same class that does not require a modification under items 2 through 4 of 710.4(5) does not constitute a mix design change.</a:t>
            </a:r>
          </a:p>
          <a:p>
            <a:r>
              <a:rPr lang="en-US" b="1" dirty="0"/>
              <a:t>------------------------------------------------------------------------------------------------------------------------------------------------------------------------------------------------------------------</a:t>
            </a:r>
          </a:p>
          <a:p>
            <a:r>
              <a:rPr lang="en-US" b="1" dirty="0"/>
              <a:t>Concrete Barrier: </a:t>
            </a:r>
          </a:p>
          <a:p>
            <a:pPr marL="457200" indent="-457200">
              <a:buFont typeface="Arial" panose="020B0604020202020204" pitchFamily="34" charset="0"/>
              <a:buChar char="•"/>
            </a:pPr>
            <a:r>
              <a:rPr lang="en-US" sz="3500" dirty="0"/>
              <a:t>2020 Concrete Barrier is Class I Concrete.</a:t>
            </a:r>
          </a:p>
          <a:p>
            <a:pPr marL="457200" indent="-457200">
              <a:buFont typeface="Arial" panose="020B0604020202020204" pitchFamily="34" charset="0"/>
              <a:buChar char="•"/>
            </a:pPr>
            <a:r>
              <a:rPr lang="en-US" sz="3500" dirty="0"/>
              <a:t>Eligible for incentive / disincentive</a:t>
            </a:r>
          </a:p>
          <a:p>
            <a:pPr marL="457200" lvl="1" indent="0">
              <a:buFont typeface="Arial" panose="020B0604020202020204" pitchFamily="34" charset="0"/>
              <a:buNone/>
            </a:pPr>
            <a:endParaRPr lang="en-US" sz="3200" dirty="0">
              <a:solidFill>
                <a:srgbClr val="D8B846"/>
              </a:solidFill>
              <a:cs typeface="Arial" panose="020B0604020202020204" pitchFamily="34" charset="0"/>
            </a:endParaRP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19</a:t>
            </a:fld>
            <a:endParaRPr lang="en-US"/>
          </a:p>
        </p:txBody>
      </p:sp>
    </p:spTree>
    <p:extLst>
      <p:ext uri="{BB962C8B-B14F-4D97-AF65-F5344CB8AC3E}">
        <p14:creationId xmlns:p14="http://schemas.microsoft.com/office/powerpoint/2010/main" val="192815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9 to 5: Dolly Parton</a:t>
            </a:r>
          </a:p>
          <a:p>
            <a:endParaRPr lang="en-US" b="0" i="0" dirty="0"/>
          </a:p>
          <a:p>
            <a:r>
              <a:rPr lang="en-US" sz="1200" b="1" i="0" kern="1200" dirty="0">
                <a:solidFill>
                  <a:schemeClr val="tx1"/>
                </a:solidFill>
                <a:effectLst/>
                <a:latin typeface="+mn-lt"/>
                <a:ea typeface="+mn-ea"/>
                <a:cs typeface="+mn-cs"/>
              </a:rPr>
              <a:t>Jamie Cynor</a:t>
            </a:r>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Concrete &amp; Aggregate IA/QMP Coordinator</a:t>
            </a:r>
          </a:p>
          <a:p>
            <a:r>
              <a:rPr lang="en-US" sz="1200" kern="1200" dirty="0" err="1">
                <a:solidFill>
                  <a:schemeClr val="tx1"/>
                </a:solidFill>
                <a:effectLst/>
                <a:latin typeface="+mn-lt"/>
                <a:ea typeface="+mn-ea"/>
                <a:cs typeface="+mn-cs"/>
              </a:rPr>
              <a:t>WisDOT</a:t>
            </a:r>
            <a:r>
              <a:rPr lang="en-US" sz="1200" kern="1200" dirty="0">
                <a:solidFill>
                  <a:schemeClr val="tx1"/>
                </a:solidFill>
                <a:effectLst/>
                <a:latin typeface="+mn-lt"/>
                <a:ea typeface="+mn-ea"/>
                <a:cs typeface="+mn-cs"/>
              </a:rPr>
              <a:t> NE Region</a:t>
            </a:r>
          </a:p>
          <a:p>
            <a:r>
              <a:rPr lang="en-US" sz="1200" u="sng" kern="1200" dirty="0">
                <a:solidFill>
                  <a:schemeClr val="tx1"/>
                </a:solidFill>
                <a:effectLst/>
                <a:latin typeface="+mn-lt"/>
                <a:ea typeface="+mn-ea"/>
                <a:cs typeface="+mn-cs"/>
                <a:hlinkClick r:id="rId3"/>
              </a:rPr>
              <a:t>jamie.cynor@dot.wi.gov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Office:  (920) 492-7719</a:t>
            </a:r>
          </a:p>
          <a:p>
            <a:r>
              <a:rPr lang="en-US" sz="1200" kern="1200" dirty="0">
                <a:solidFill>
                  <a:schemeClr val="tx1"/>
                </a:solidFill>
                <a:effectLst/>
                <a:latin typeface="+mn-lt"/>
                <a:ea typeface="+mn-ea"/>
                <a:cs typeface="+mn-cs"/>
              </a:rPr>
              <a:t>Mobile:  (920) 366-8096</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Brian Jandrin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HMA IA/QMP Coordinator</a:t>
            </a:r>
          </a:p>
          <a:p>
            <a:r>
              <a:rPr lang="en-US" sz="1200" kern="1200" dirty="0" err="1">
                <a:solidFill>
                  <a:schemeClr val="tx1"/>
                </a:solidFill>
                <a:effectLst/>
                <a:latin typeface="+mn-lt"/>
                <a:ea typeface="+mn-ea"/>
                <a:cs typeface="+mn-cs"/>
              </a:rPr>
              <a:t>WisDOT</a:t>
            </a:r>
            <a:r>
              <a:rPr lang="en-US" sz="1200" kern="1200" dirty="0">
                <a:solidFill>
                  <a:schemeClr val="tx1"/>
                </a:solidFill>
                <a:effectLst/>
                <a:latin typeface="+mn-lt"/>
                <a:ea typeface="+mn-ea"/>
                <a:cs typeface="+mn-cs"/>
              </a:rPr>
              <a:t> NE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brian.jandrin@dot.wi.gov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Mobile: (920) 360-2200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Kim Heise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Soils, Pavement and Materials Assistant</a:t>
            </a:r>
          </a:p>
          <a:p>
            <a:r>
              <a:rPr lang="en-US" sz="1200" kern="1200" dirty="0" err="1">
                <a:solidFill>
                  <a:schemeClr val="tx1"/>
                </a:solidFill>
                <a:effectLst/>
                <a:latin typeface="+mn-lt"/>
                <a:ea typeface="+mn-ea"/>
                <a:cs typeface="+mn-cs"/>
              </a:rPr>
              <a:t>WisDOT</a:t>
            </a:r>
            <a:r>
              <a:rPr lang="en-US" sz="1200" kern="1200" dirty="0">
                <a:solidFill>
                  <a:schemeClr val="tx1"/>
                </a:solidFill>
                <a:effectLst/>
                <a:latin typeface="+mn-lt"/>
                <a:ea typeface="+mn-ea"/>
                <a:cs typeface="+mn-cs"/>
              </a:rPr>
              <a:t> NE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5"/>
              </a:rPr>
              <a:t>kim.heise@dot.wi.gov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Office: (920) 492-5985</a:t>
            </a:r>
          </a:p>
          <a:p>
            <a:r>
              <a:rPr lang="en-US" sz="1200" kern="1200" dirty="0">
                <a:solidFill>
                  <a:schemeClr val="tx1"/>
                </a:solidFill>
                <a:effectLst/>
                <a:latin typeface="+mn-lt"/>
                <a:ea typeface="+mn-ea"/>
                <a:cs typeface="+mn-cs"/>
              </a:rPr>
              <a:t>Mobile: (920) 362-6360</a:t>
            </a:r>
          </a:p>
          <a:p>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Jason Tucker</a:t>
            </a:r>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 Region Lab Coordinator</a:t>
            </a:r>
          </a:p>
          <a:p>
            <a:r>
              <a:rPr lang="en-US" sz="1200" kern="1200" dirty="0" err="1">
                <a:solidFill>
                  <a:schemeClr val="tx1"/>
                </a:solidFill>
                <a:effectLst/>
                <a:latin typeface="+mn-lt"/>
                <a:ea typeface="+mn-ea"/>
                <a:cs typeface="+mn-cs"/>
              </a:rPr>
              <a:t>WisDOT</a:t>
            </a:r>
            <a:r>
              <a:rPr lang="en-US" sz="1200" kern="1200" dirty="0">
                <a:solidFill>
                  <a:schemeClr val="tx1"/>
                </a:solidFill>
                <a:effectLst/>
                <a:latin typeface="+mn-lt"/>
                <a:ea typeface="+mn-ea"/>
                <a:cs typeface="+mn-cs"/>
              </a:rPr>
              <a:t> NE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6"/>
              </a:rPr>
              <a:t>jason.tucker@dot.wi.gov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Office: (920) 492-5677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Anthony P. Allard, 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Pavement Engineer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WisDOT</a:t>
            </a:r>
            <a:r>
              <a:rPr lang="en-US" sz="1200" kern="1200" dirty="0">
                <a:solidFill>
                  <a:schemeClr val="tx1"/>
                </a:solidFill>
                <a:effectLst/>
                <a:latin typeface="+mn-lt"/>
                <a:ea typeface="+mn-ea"/>
                <a:cs typeface="+mn-cs"/>
              </a:rPr>
              <a:t> NE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7"/>
              </a:rPr>
              <a:t>anthony.allard@dot.wi.gov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Phone: (920) 366-9659</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Neil Michaelson, P.E.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Soils Engineer</a:t>
            </a:r>
          </a:p>
          <a:p>
            <a:r>
              <a:rPr lang="en-US" sz="1200" kern="1200" dirty="0" err="1">
                <a:solidFill>
                  <a:schemeClr val="tx1"/>
                </a:solidFill>
                <a:effectLst/>
                <a:latin typeface="+mn-lt"/>
                <a:ea typeface="+mn-ea"/>
                <a:cs typeface="+mn-cs"/>
              </a:rPr>
              <a:t>WisDOT</a:t>
            </a:r>
            <a:r>
              <a:rPr lang="en-US" sz="1200" kern="1200" dirty="0">
                <a:solidFill>
                  <a:schemeClr val="tx1"/>
                </a:solidFill>
                <a:effectLst/>
                <a:latin typeface="+mn-lt"/>
                <a:ea typeface="+mn-ea"/>
                <a:cs typeface="+mn-cs"/>
              </a:rPr>
              <a:t> NE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8"/>
              </a:rPr>
              <a:t>neil.michaelson@dot.wi.gov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Mobile: (920) 362-2811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Leslie E. Ashauer, P.E.</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Materials Engineer</a:t>
            </a:r>
          </a:p>
          <a:p>
            <a:r>
              <a:rPr lang="en-US" sz="1200" kern="1200" dirty="0" err="1">
                <a:solidFill>
                  <a:schemeClr val="tx1"/>
                </a:solidFill>
                <a:effectLst/>
                <a:latin typeface="+mn-lt"/>
                <a:ea typeface="+mn-ea"/>
                <a:cs typeface="+mn-cs"/>
              </a:rPr>
              <a:t>WisDOT</a:t>
            </a:r>
            <a:r>
              <a:rPr lang="en-US" sz="1200" kern="1200" dirty="0">
                <a:solidFill>
                  <a:schemeClr val="tx1"/>
                </a:solidFill>
                <a:effectLst/>
                <a:latin typeface="+mn-lt"/>
                <a:ea typeface="+mn-ea"/>
                <a:cs typeface="+mn-cs"/>
              </a:rPr>
              <a:t> NE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9"/>
              </a:rPr>
              <a:t>leslie.ashauer@dot.wi.gov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Mobile: (920) 362-1502</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a:t>
            </a:fld>
            <a:endParaRPr lang="en-US"/>
          </a:p>
        </p:txBody>
      </p:sp>
    </p:spTree>
    <p:extLst>
      <p:ext uri="{BB962C8B-B14F-4D97-AF65-F5344CB8AC3E}">
        <p14:creationId xmlns:p14="http://schemas.microsoft.com/office/powerpoint/2010/main" val="447764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 Need to Know: Tom Petty and the Heartbreakers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20</a:t>
            </a:fld>
            <a:endParaRPr lang="en-US"/>
          </a:p>
        </p:txBody>
      </p:sp>
    </p:spTree>
    <p:extLst>
      <p:ext uri="{BB962C8B-B14F-4D97-AF65-F5344CB8AC3E}">
        <p14:creationId xmlns:p14="http://schemas.microsoft.com/office/powerpoint/2010/main" val="68532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 Fought the Law: The Clash</a:t>
            </a:r>
          </a:p>
          <a:p>
            <a:endParaRPr lang="en-US" b="1" i="1" dirty="0"/>
          </a:p>
          <a:p>
            <a:r>
              <a:rPr lang="en-US" dirty="0">
                <a:hlinkClick r:id="rId3"/>
              </a:rPr>
              <a:t>https://wisconsindot.gov/Pages/doing-bus/eng-consultants/cnslt-rsrces/tools/appr-prod/qual-lab-req.aspx</a:t>
            </a:r>
            <a:endParaRPr lang="en-US" dirty="0"/>
          </a:p>
          <a:p>
            <a:endParaRPr lang="en-US" b="1" i="0" dirty="0"/>
          </a:p>
          <a:p>
            <a:r>
              <a:rPr lang="en-US" b="0" i="0" dirty="0"/>
              <a:t>All laboratories doing testing on </a:t>
            </a:r>
            <a:r>
              <a:rPr lang="en-US" b="0" i="0" dirty="0" err="1"/>
              <a:t>WisDOT</a:t>
            </a:r>
            <a:r>
              <a:rPr lang="en-US" b="0" i="0" dirty="0"/>
              <a:t> projects need to be Qualified. A listing of the qualified laboratories is found at the above link . Please check that the laboratories doing testing on your projects are certified for the tests that they are performing. If you have any concerns with a lab not be on the list, please contact Region Materials.</a:t>
            </a:r>
          </a:p>
          <a:p>
            <a:endParaRPr lang="en-US" b="0" i="0" dirty="0"/>
          </a:p>
          <a:p>
            <a:r>
              <a:rPr lang="en-US" b="0" i="0" dirty="0"/>
              <a:t>It is suggested that you shortcut the link as it is a bit cumbersome to find.</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21</a:t>
            </a:fld>
            <a:endParaRPr lang="en-US"/>
          </a:p>
        </p:txBody>
      </p:sp>
    </p:spTree>
    <p:extLst>
      <p:ext uri="{BB962C8B-B14F-4D97-AF65-F5344CB8AC3E}">
        <p14:creationId xmlns:p14="http://schemas.microsoft.com/office/powerpoint/2010/main" val="3251360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Test of Time: Judy Collins</a:t>
            </a:r>
          </a:p>
          <a:p>
            <a:endParaRPr lang="en-US" b="1" i="1" dirty="0"/>
          </a:p>
          <a:p>
            <a:r>
              <a:rPr lang="en-US" b="0" i="0" dirty="0"/>
              <a:t>For any nuclear density test, the test time is 1-minute. CMM 8-15 has been updated to reflect this. </a:t>
            </a:r>
          </a:p>
          <a:p>
            <a:endParaRPr lang="en-US" b="0" i="0" dirty="0"/>
          </a:p>
          <a:p>
            <a:r>
              <a:rPr lang="en-US" b="0" i="0" dirty="0"/>
              <a:t>Some materials will require the 180</a:t>
            </a:r>
            <a:r>
              <a:rPr lang="en-US" b="0" i="0" dirty="0">
                <a:latin typeface="Calibri" panose="020F0502020204030204" pitchFamily="34" charset="0"/>
                <a:cs typeface="Calibri" panose="020F0502020204030204" pitchFamily="34" charset="0"/>
              </a:rPr>
              <a:t>° rotation; the spec will need to be reviewed for the given material being tested. </a:t>
            </a:r>
          </a:p>
          <a:p>
            <a:endParaRPr lang="en-US" b="0" i="0" dirty="0">
              <a:latin typeface="Calibri" panose="020F0502020204030204" pitchFamily="34" charset="0"/>
              <a:cs typeface="Calibri" panose="020F0502020204030204" pitchFamily="34" charset="0"/>
            </a:endParaRPr>
          </a:p>
          <a:p>
            <a:r>
              <a:rPr lang="en-US" b="0" i="0" dirty="0">
                <a:latin typeface="Calibri" panose="020F0502020204030204" pitchFamily="34" charset="0"/>
                <a:cs typeface="Calibri" panose="020F0502020204030204" pitchFamily="34" charset="0"/>
              </a:rPr>
              <a:t>There are a few specials/STSP’s that may still reference a 4 minute test time for random QC/QV tests. Notify Region Materials if there is a special/STSP on the project with the longer test time so a no cost CCO can be applied to the project. </a:t>
            </a:r>
            <a:r>
              <a:rPr lang="en-US" b="1" i="1" dirty="0">
                <a:latin typeface="Calibri" panose="020F0502020204030204" pitchFamily="34" charset="0"/>
                <a:cs typeface="Calibri" panose="020F0502020204030204" pitchFamily="34" charset="0"/>
              </a:rPr>
              <a:t>**NOTE: The reference site tests and gauge comparison tests (being clarified in Spring 2020 CMM update) are still 4 minutes. This test time did not change.** </a:t>
            </a:r>
            <a:endParaRPr lang="en-US" b="1" i="1"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22</a:t>
            </a:fld>
            <a:endParaRPr lang="en-US"/>
          </a:p>
        </p:txBody>
      </p:sp>
    </p:spTree>
    <p:extLst>
      <p:ext uri="{BB962C8B-B14F-4D97-AF65-F5344CB8AC3E}">
        <p14:creationId xmlns:p14="http://schemas.microsoft.com/office/powerpoint/2010/main" val="292259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If I Could Just Get It Down On Paper: Jimmy Buffett</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23</a:t>
            </a:fld>
            <a:endParaRPr lang="en-US"/>
          </a:p>
        </p:txBody>
      </p:sp>
    </p:spTree>
    <p:extLst>
      <p:ext uri="{BB962C8B-B14F-4D97-AF65-F5344CB8AC3E}">
        <p14:creationId xmlns:p14="http://schemas.microsoft.com/office/powerpoint/2010/main" val="2825982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The Rules of the Road: Nat King Cole</a:t>
            </a:r>
          </a:p>
          <a:p>
            <a:endParaRPr lang="en-US" b="1" i="1" dirty="0"/>
          </a:p>
          <a:p>
            <a:r>
              <a:rPr lang="en-US" b="0" i="0" dirty="0"/>
              <a:t>This is the flowchart for how Nonconforming Material or Non-Performance of QMP progress. Once the NC/NP is discovered on the project, it needs to be addressed with the contractor AND the PM needs to be notified. The contractor should have an opportunity to rectify the NC/NP it if at all possible. The region material engineer needs to be brought into the loop early on also. Early involvement by all affected (PCL, Liable Contractor, Prime Contractor, PM, ME) can help reduce the severity of the NC/NP in many cases. The PM and/or ME will being in the Region Construction QA Engineer as needed. </a:t>
            </a:r>
          </a:p>
          <a:p>
            <a:endParaRPr lang="en-US" b="0" i="0" dirty="0"/>
          </a:p>
          <a:p>
            <a:r>
              <a:rPr lang="en-US" b="0" i="0" dirty="0"/>
              <a:t>If a nonconformance/non-performance credit needs to be taken, the form in pantry needs to be completed: </a:t>
            </a:r>
            <a:r>
              <a:rPr lang="fr-FR" b="0" i="0" dirty="0" err="1"/>
              <a:t>Nonconformance_NonPerformance</a:t>
            </a:r>
            <a:r>
              <a:rPr lang="fr-FR" b="0" i="0" dirty="0"/>
              <a:t> Concurrence_20200114.docx (As of 3/17/2020 the </a:t>
            </a:r>
            <a:r>
              <a:rPr lang="fr-FR" b="0" i="0" dirty="0" err="1"/>
              <a:t>form</a:t>
            </a:r>
            <a:r>
              <a:rPr lang="fr-FR" b="0" i="0" dirty="0"/>
              <a:t> has not been </a:t>
            </a:r>
            <a:r>
              <a:rPr lang="fr-FR" b="0" i="0" dirty="0" err="1"/>
              <a:t>uploaded</a:t>
            </a:r>
            <a:r>
              <a:rPr lang="fr-FR" b="0" i="0" dirty="0"/>
              <a:t> </a:t>
            </a:r>
            <a:r>
              <a:rPr lang="fr-FR" b="0" i="0" dirty="0" err="1"/>
              <a:t>yet</a:t>
            </a:r>
            <a:r>
              <a:rPr lang="fr-FR" b="0" i="0" dirty="0"/>
              <a:t> – </a:t>
            </a:r>
            <a:r>
              <a:rPr lang="fr-FR" b="0" i="0" dirty="0" err="1"/>
              <a:t>so</a:t>
            </a:r>
            <a:r>
              <a:rPr lang="fr-FR" b="0" i="0" dirty="0"/>
              <a:t> contact Region Materials (ME) </a:t>
            </a:r>
            <a:r>
              <a:rPr lang="fr-FR" b="0" i="0" dirty="0" err="1"/>
              <a:t>until</a:t>
            </a:r>
            <a:r>
              <a:rPr lang="fr-FR" b="0" i="0" dirty="0"/>
              <a:t> </a:t>
            </a:r>
            <a:r>
              <a:rPr lang="fr-FR" b="0" i="0" dirty="0" err="1"/>
              <a:t>pantry</a:t>
            </a:r>
            <a:r>
              <a:rPr lang="fr-FR" b="0" i="0" dirty="0"/>
              <a:t> </a:t>
            </a:r>
            <a:r>
              <a:rPr lang="fr-FR" b="0" i="0" dirty="0" err="1"/>
              <a:t>is</a:t>
            </a:r>
            <a:r>
              <a:rPr lang="fr-FR" b="0" i="0" dirty="0"/>
              <a:t> </a:t>
            </a:r>
            <a:r>
              <a:rPr lang="fr-FR" b="0" i="0" dirty="0" err="1"/>
              <a:t>updated</a:t>
            </a:r>
            <a:r>
              <a:rPr lang="fr-FR" b="0" i="0" dirty="0"/>
              <a:t> </a:t>
            </a:r>
            <a:r>
              <a:rPr lang="fr-FR" b="0" i="0" dirty="0" err="1"/>
              <a:t>with</a:t>
            </a:r>
            <a:r>
              <a:rPr lang="fr-FR" b="0" i="0" dirty="0"/>
              <a:t> the </a:t>
            </a:r>
            <a:r>
              <a:rPr lang="fr-FR" b="0" i="0" dirty="0" err="1"/>
              <a:t>statewide</a:t>
            </a:r>
            <a:r>
              <a:rPr lang="fr-FR" b="0" i="0" dirty="0"/>
              <a:t> </a:t>
            </a:r>
            <a:r>
              <a:rPr lang="fr-FR" b="0" i="0" dirty="0" err="1"/>
              <a:t>form</a:t>
            </a:r>
            <a:r>
              <a:rPr lang="fr-FR" b="0" i="0" dirty="0"/>
              <a:t>.)</a:t>
            </a:r>
          </a:p>
          <a:p>
            <a:endParaRPr lang="en-US" b="0" i="0" dirty="0"/>
          </a:p>
          <a:p>
            <a:r>
              <a:rPr lang="en-US" b="0" i="0" dirty="0"/>
              <a:t>The form needs to have an </a:t>
            </a:r>
            <a:r>
              <a:rPr lang="en-US" b="0" i="0" dirty="0" err="1"/>
              <a:t>uber</a:t>
            </a:r>
            <a:r>
              <a:rPr lang="en-US" b="0" i="0" dirty="0"/>
              <a:t> amount of detail. Any amount of detail you can provide regarding the situation is helpful. These documents are used by individuals that do not have intimate knowledge of your project. The more detail provided, the faster the approval process and the easier it will be for project staff when drafting CMJ’s/</a:t>
            </a:r>
            <a:r>
              <a:rPr lang="en-US" b="0" i="0" dirty="0" err="1"/>
              <a:t>ConMods</a:t>
            </a:r>
            <a:r>
              <a:rPr lang="en-US" b="0" i="0" dirty="0"/>
              <a:t> and DT1310 entries.  Once project staff has completed the form, send the PM &amp; ME for approval. It is very likely that the ME will review what has been written and make comments for corrections, so please do not be shocked if there are a few revisions to the document. The ME is responsible to ensure that all the necessary information is provided so that if the credit is &gt;$5,000, the Chief of the Bureau of Project Development and the Chief of the Bureau of Technical Services has all the justification documentation to concur on the issue. </a:t>
            </a:r>
          </a:p>
          <a:p>
            <a:endParaRPr lang="en-US" b="0" i="0" dirty="0"/>
          </a:p>
          <a:p>
            <a:r>
              <a:rPr lang="en-US" b="0" i="0" dirty="0"/>
              <a:t>The region will sign the document. If the credit is less that $5,000, the staff can proceed with writing the CMJ/</a:t>
            </a:r>
            <a:r>
              <a:rPr lang="en-US" b="0" i="0" dirty="0" err="1"/>
              <a:t>ConMod</a:t>
            </a:r>
            <a:r>
              <a:rPr lang="en-US" b="0" i="0" dirty="0"/>
              <a:t> and DT1310 entries. </a:t>
            </a:r>
          </a:p>
          <a:p>
            <a:r>
              <a:rPr lang="en-US" b="0" i="0" dirty="0"/>
              <a:t>If the credit is &gt;$5,000 as mentioned </a:t>
            </a:r>
            <a:r>
              <a:rPr lang="en-US" b="0" i="0" dirty="0" err="1"/>
              <a:t>abouve</a:t>
            </a:r>
            <a:r>
              <a:rPr lang="en-US" b="0" i="0" dirty="0"/>
              <a:t>, the ME will send to the BPD/BTS chiefs for concurrence or recommendation. Once concurrence/resolution is received, the project staff can proceed with writing the CMJ/</a:t>
            </a:r>
            <a:r>
              <a:rPr lang="en-US" b="0" i="0" dirty="0" err="1"/>
              <a:t>ConMod</a:t>
            </a:r>
            <a:r>
              <a:rPr lang="en-US" b="0" i="0" dirty="0"/>
              <a:t> and DT1310 entries.</a:t>
            </a:r>
          </a:p>
          <a:p>
            <a:endParaRPr lang="en-US" b="0" i="0" dirty="0"/>
          </a:p>
          <a:p>
            <a:r>
              <a:rPr lang="en-US" b="0" i="0" dirty="0"/>
              <a:t>A signed copy of the Nonconformance/Non-Performance Concurrence Form needs to be placed in the material records behind the WS4567 form/documentation. </a:t>
            </a:r>
          </a:p>
          <a:p>
            <a:endParaRPr lang="en-US" b="0" i="0" dirty="0"/>
          </a:p>
          <a:p>
            <a:r>
              <a:rPr lang="en-US" b="0" i="0" dirty="0"/>
              <a:t>Also, the verbiage in the form is the same verbiage to use for the CMJ/</a:t>
            </a:r>
            <a:r>
              <a:rPr lang="en-US" b="0" i="0" dirty="0" err="1"/>
              <a:t>ConMod</a:t>
            </a:r>
            <a:r>
              <a:rPr lang="en-US" b="0" i="0" dirty="0"/>
              <a:t> and DT1310 entries. It is not intended to have you reinvent the wheel when composing those documents.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24</a:t>
            </a:fld>
            <a:endParaRPr lang="en-US"/>
          </a:p>
        </p:txBody>
      </p:sp>
    </p:spTree>
    <p:extLst>
      <p:ext uri="{BB962C8B-B14F-4D97-AF65-F5344CB8AC3E}">
        <p14:creationId xmlns:p14="http://schemas.microsoft.com/office/powerpoint/2010/main" val="1862174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Pantry: Lyle Lovett</a:t>
            </a:r>
          </a:p>
          <a:p>
            <a:endParaRPr lang="en-US" b="1" i="1" dirty="0"/>
          </a:p>
          <a:p>
            <a:r>
              <a:rPr lang="en-US" b="0" i="0" dirty="0"/>
              <a:t>These are the documents that are submitted to be in Statewide Pantry this year. If you are unable to find the information, please contact Region Materials and we will get you the documents that you need.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25</a:t>
            </a:fld>
            <a:endParaRPr lang="en-US"/>
          </a:p>
        </p:txBody>
      </p:sp>
    </p:spTree>
    <p:extLst>
      <p:ext uri="{BB962C8B-B14F-4D97-AF65-F5344CB8AC3E}">
        <p14:creationId xmlns:p14="http://schemas.microsoft.com/office/powerpoint/2010/main" val="3914127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Help Me: Elvis Presley</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These are the documents that are submitted to be in Region Pantry this year. If you are unable to find the information, please contact Region Materials and we will get you the documents that you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Region E-Guides to the Standard Region SPV’s should be a huge help to all of staff. This will eliminate the questioning of what is required and should provided reduced work load for many.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If you find that you have a lot of municipal items on your project, please reach out to Region ME as there may be an E-Guide that is in the arsenal that was used on another project in the past. It may not be the 100% accurate for your special, but it would be a huge head start.</a:t>
            </a:r>
          </a:p>
          <a:p>
            <a:endParaRPr lang="en-US" b="0" i="1" dirty="0"/>
          </a:p>
          <a:p>
            <a:r>
              <a:rPr lang="en-US" b="0" i="0" dirty="0"/>
              <a:t>Region Materials will keep expanding on the DT1310 examples for more standard types of items that are seen. </a:t>
            </a:r>
          </a:p>
          <a:p>
            <a:endParaRPr lang="en-US" b="0" i="0" dirty="0"/>
          </a:p>
          <a:p>
            <a:r>
              <a:rPr lang="en-US" b="0" i="0" dirty="0"/>
              <a:t>If you have a suggestion for something that you would like available, please contact Region ME.</a:t>
            </a:r>
            <a:endParaRPr lang="en-US" b="1" i="0"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26</a:t>
            </a:fld>
            <a:endParaRPr lang="en-US"/>
          </a:p>
        </p:txBody>
      </p:sp>
    </p:spTree>
    <p:extLst>
      <p:ext uri="{BB962C8B-B14F-4D97-AF65-F5344CB8AC3E}">
        <p14:creationId xmlns:p14="http://schemas.microsoft.com/office/powerpoint/2010/main" val="4198995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Box: Izzy </a:t>
            </a:r>
            <a:r>
              <a:rPr lang="en-US" b="1" i="1" dirty="0" err="1"/>
              <a:t>Stradlin</a:t>
            </a:r>
            <a:endParaRPr lang="en-US" b="1" i="1" dirty="0"/>
          </a:p>
        </p:txBody>
      </p:sp>
      <p:sp>
        <p:nvSpPr>
          <p:cNvPr id="4" name="Slide Number Placeholder 3"/>
          <p:cNvSpPr>
            <a:spLocks noGrp="1"/>
          </p:cNvSpPr>
          <p:nvPr>
            <p:ph type="sldNum" sz="quarter" idx="10"/>
          </p:nvPr>
        </p:nvSpPr>
        <p:spPr/>
        <p:txBody>
          <a:bodyPr/>
          <a:lstStyle/>
          <a:p>
            <a:fld id="{A3688F50-7C5E-4630-BBD8-8950DF35ABB8}" type="slidenum">
              <a:rPr lang="en-US" smtClean="0"/>
              <a:t>27</a:t>
            </a:fld>
            <a:endParaRPr lang="en-US"/>
          </a:p>
        </p:txBody>
      </p:sp>
      <p:sp>
        <p:nvSpPr>
          <p:cNvPr id="5" name="Header Placeholder 4"/>
          <p:cNvSpPr>
            <a:spLocks noGrp="1"/>
          </p:cNvSpPr>
          <p:nvPr>
            <p:ph type="hdr" sz="quarter" idx="11"/>
          </p:nvPr>
        </p:nvSpPr>
        <p:spPr/>
        <p:txBody>
          <a:bodyPr/>
          <a:lstStyle/>
          <a:p>
            <a:r>
              <a:rPr lang="en-US"/>
              <a:t>Presentation Title</a:t>
            </a:r>
          </a:p>
        </p:txBody>
      </p:sp>
      <p:sp>
        <p:nvSpPr>
          <p:cNvPr id="6" name="Footer Placeholder 5"/>
          <p:cNvSpPr>
            <a:spLocks noGrp="1"/>
          </p:cNvSpPr>
          <p:nvPr>
            <p:ph type="ftr" sz="quarter" idx="12"/>
          </p:nvPr>
        </p:nvSpPr>
        <p:spPr/>
        <p:txBody>
          <a:bodyPr/>
          <a:lstStyle/>
          <a:p>
            <a:r>
              <a:rPr lang="en-US"/>
              <a:t>Wisconsin Department of Transportation</a:t>
            </a:r>
          </a:p>
        </p:txBody>
      </p:sp>
    </p:spTree>
    <p:extLst>
      <p:ext uri="{BB962C8B-B14F-4D97-AF65-F5344CB8AC3E}">
        <p14:creationId xmlns:p14="http://schemas.microsoft.com/office/powerpoint/2010/main" val="1216611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Pandora’s Box: Aerosmith</a:t>
            </a:r>
          </a:p>
          <a:p>
            <a:endParaRPr lang="en-US" b="1" i="1" dirty="0"/>
          </a:p>
          <a:p>
            <a:r>
              <a:rPr lang="en-US" b="0" i="0" dirty="0"/>
              <a:t>Box is talked about in a previous presentation, however, this will just highlight the areas where material documentation will be stored in Box for each project. </a:t>
            </a:r>
          </a:p>
          <a:p>
            <a:endParaRPr lang="en-US" b="0" i="0" dirty="0"/>
          </a:p>
          <a:p>
            <a:r>
              <a:rPr lang="en-US" b="0" i="0" dirty="0"/>
              <a:t>There is the </a:t>
            </a:r>
            <a:r>
              <a:rPr lang="en-US" b="1" i="0" dirty="0"/>
              <a:t>FINALS</a:t>
            </a:r>
            <a:r>
              <a:rPr lang="en-US" b="0" i="0" dirty="0"/>
              <a:t> folder and the </a:t>
            </a:r>
            <a:r>
              <a:rPr lang="en-US" b="1" i="0" dirty="0"/>
              <a:t>MATERIALS</a:t>
            </a:r>
            <a:r>
              <a:rPr lang="en-US" b="0" i="0" dirty="0"/>
              <a:t> folder. The details of each are on the following slides.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28</a:t>
            </a:fld>
            <a:endParaRPr lang="en-US"/>
          </a:p>
        </p:txBody>
      </p:sp>
    </p:spTree>
    <p:extLst>
      <p:ext uri="{BB962C8B-B14F-4D97-AF65-F5344CB8AC3E}">
        <p14:creationId xmlns:p14="http://schemas.microsoft.com/office/powerpoint/2010/main" val="1789526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Juke Box Hero: Foreigner</a:t>
            </a:r>
            <a:endParaRPr lang="en-US" b="0" i="0" dirty="0"/>
          </a:p>
          <a:p>
            <a:endParaRPr lang="en-US" b="0" i="0" dirty="0"/>
          </a:p>
          <a:p>
            <a:r>
              <a:rPr lang="en-US" b="1" i="0" dirty="0"/>
              <a:t>Finals&gt; Materials Finals &gt; Project Material Records:</a:t>
            </a:r>
          </a:p>
          <a:p>
            <a:r>
              <a:rPr lang="en-US" b="0" i="0" dirty="0"/>
              <a:t>This folder does not have any defined structure. This is for staff to keep documents pertaining to PMR requirements (CMM 8-45 / Region Pantry for PMR Checklist.) Use this folder to house any PMR information. Region Materials will not be reviewing this folder. These are documents that project staff needs while the project is being constructed. </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Finals&gt; Materials Finals &gt; Material Archives:</a:t>
            </a:r>
          </a:p>
          <a:p>
            <a:r>
              <a:rPr lang="en-US" b="0" i="0" dirty="0"/>
              <a:t>This folder should be organized similar to how the hard copy Material Archive records are turned in for review. Please make this folder easy to follow and understand. As of this time, the Region/State are not dictating how this folder is to be used/organized.</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Finals&gt; Materials Finals &gt; DT1310:</a:t>
            </a:r>
          </a:p>
          <a:p>
            <a:r>
              <a:rPr lang="en-US" b="0" i="0" dirty="0"/>
              <a:t>This folder can be for temporary storage during the </a:t>
            </a:r>
            <a:r>
              <a:rPr lang="en-US" b="1" i="0" dirty="0"/>
              <a:t>construction</a:t>
            </a:r>
            <a:r>
              <a:rPr lang="en-US" b="0" i="0" dirty="0"/>
              <a:t> project. Drafts of NC/NP, tracking sheet of DT1310 entries, WS4567 form and documentation etc. However, once the material final is completely reviewed by Region Materials, anything in this folder </a:t>
            </a:r>
            <a:r>
              <a:rPr lang="en-US" b="1" i="0" dirty="0"/>
              <a:t>WILL BE DELETED </a:t>
            </a:r>
            <a:r>
              <a:rPr lang="en-US" b="0" i="0" dirty="0"/>
              <a:t>and the </a:t>
            </a:r>
            <a:r>
              <a:rPr lang="en-US" b="1" i="0" dirty="0"/>
              <a:t>final copies of the DT1310, WS4567 form/documentation and SIGNED NC/NP concurrence will be put into the folder by Region ME (or designee.)</a:t>
            </a:r>
          </a:p>
          <a:p>
            <a:endParaRPr lang="en-US" b="1" i="1"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29</a:t>
            </a:fld>
            <a:endParaRPr lang="en-US"/>
          </a:p>
        </p:txBody>
      </p:sp>
    </p:spTree>
    <p:extLst>
      <p:ext uri="{BB962C8B-B14F-4D97-AF65-F5344CB8AC3E}">
        <p14:creationId xmlns:p14="http://schemas.microsoft.com/office/powerpoint/2010/main" val="266932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Rock This Town: Stray Cats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3</a:t>
            </a:fld>
            <a:endParaRPr lang="en-US"/>
          </a:p>
        </p:txBody>
      </p:sp>
    </p:spTree>
    <p:extLst>
      <p:ext uri="{BB962C8B-B14F-4D97-AF65-F5344CB8AC3E}">
        <p14:creationId xmlns:p14="http://schemas.microsoft.com/office/powerpoint/2010/main" val="106264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Trapped In A Box: No Doubt</a:t>
            </a:r>
          </a:p>
          <a:p>
            <a:endParaRPr lang="en-US" b="1" i="1" dirty="0"/>
          </a:p>
          <a:p>
            <a:r>
              <a:rPr lang="en-US" b="1" i="0" dirty="0"/>
              <a:t>Materials &gt; Submittals:</a:t>
            </a:r>
          </a:p>
          <a:p>
            <a:r>
              <a:rPr lang="en-US" b="0" i="0" dirty="0"/>
              <a:t>Use this folder to organize QC Plans, SOM’s, or things that are submitted and others will need to review. When asking individuals to review items, please email a link to the Box location. </a:t>
            </a:r>
            <a:r>
              <a:rPr lang="en-US" b="1" i="0" dirty="0"/>
              <a:t>DO NOT EMAIL THE DOCUMENTS </a:t>
            </a:r>
            <a:r>
              <a:rPr lang="en-US" b="0" i="0" dirty="0"/>
              <a:t>to individuals. Region Materials will provide comments to the document in Box and everyone will be able to see the comments in ONE document.</a:t>
            </a:r>
          </a:p>
          <a:p>
            <a:endParaRPr lang="en-US" b="0" i="0" dirty="0"/>
          </a:p>
          <a:p>
            <a:r>
              <a:rPr lang="en-US" b="1" i="0" dirty="0"/>
              <a:t>Materials &gt; ????? (Created by Project Staff):</a:t>
            </a:r>
          </a:p>
          <a:p>
            <a:r>
              <a:rPr lang="en-US" b="0" i="0" dirty="0"/>
              <a:t>Organize this to fit the needs of the project. Please do your best to keep things organized so that individuals not familiar with your project can find information as needed. </a:t>
            </a:r>
          </a:p>
          <a:p>
            <a:endParaRPr lang="en-US" b="0" i="0" dirty="0"/>
          </a:p>
          <a:p>
            <a:endParaRPr lang="en-US" b="0" i="0"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30</a:t>
            </a:fld>
            <a:endParaRPr lang="en-US"/>
          </a:p>
        </p:txBody>
      </p:sp>
    </p:spTree>
    <p:extLst>
      <p:ext uri="{BB962C8B-B14F-4D97-AF65-F5344CB8AC3E}">
        <p14:creationId xmlns:p14="http://schemas.microsoft.com/office/powerpoint/2010/main" val="3295410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Don’t Ask Me No Questions: </a:t>
            </a:r>
            <a:r>
              <a:rPr lang="en-US" b="1" i="1" dirty="0" err="1"/>
              <a:t>Lynyrd</a:t>
            </a:r>
            <a:r>
              <a:rPr lang="en-US" b="1" i="1" dirty="0"/>
              <a:t> </a:t>
            </a:r>
            <a:r>
              <a:rPr lang="en-US" b="1" i="1" dirty="0" err="1"/>
              <a:t>Skynyrd</a:t>
            </a:r>
            <a:endParaRPr lang="en-US" b="1" i="1" dirty="0"/>
          </a:p>
          <a:p>
            <a:endParaRPr lang="en-US" b="1" i="1" dirty="0"/>
          </a:p>
          <a:p>
            <a:r>
              <a:rPr lang="en-US" b="0" i="0" dirty="0"/>
              <a:t>NE Region Material Section is here to help the project run successfully. Please reach out with questions as they arise. We are here to support you.</a:t>
            </a:r>
          </a:p>
          <a:p>
            <a:endParaRPr lang="en-US" b="0" i="0" dirty="0"/>
          </a:p>
          <a:p>
            <a:r>
              <a:rPr lang="en-US" b="0" i="0" dirty="0"/>
              <a:t>We are looking forward to a great </a:t>
            </a:r>
            <a:r>
              <a:rPr lang="en-US" b="0" i="0"/>
              <a:t>2020 Construction Season!</a:t>
            </a:r>
            <a:endParaRPr lang="en-US" b="0" i="0"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31</a:t>
            </a:fld>
            <a:endParaRPr lang="en-US"/>
          </a:p>
        </p:txBody>
      </p:sp>
    </p:spTree>
    <p:extLst>
      <p:ext uri="{BB962C8B-B14F-4D97-AF65-F5344CB8AC3E}">
        <p14:creationId xmlns:p14="http://schemas.microsoft.com/office/powerpoint/2010/main" val="25673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For Those About to Rock: AC/DC</a:t>
            </a:r>
          </a:p>
          <a:p>
            <a:endParaRPr lang="en-US" b="1" i="1" dirty="0"/>
          </a:p>
          <a:p>
            <a:r>
              <a:rPr lang="en-US" b="1" i="0" dirty="0"/>
              <a:t>SS 730.3.1(2) Stockpile Tests</a:t>
            </a:r>
          </a:p>
          <a:p>
            <a:r>
              <a:rPr lang="en-US" b="0" i="0" dirty="0"/>
              <a:t>Ensure that both QC and QV stockpile test results conform to the specifications before placing material. If either the QC or the QV test fails, both the QC and QV technicians will resample the stockpile side-by-side and rerun the tests. If either side-by-side test fails, submit a written description of corrective action taken. If the corrective action results in a passing process control test, the department will retest to confirm that the resulting material is conforming.</a:t>
            </a:r>
          </a:p>
          <a:p>
            <a:r>
              <a:rPr lang="en-US" b="0" i="0" dirty="0"/>
              <a:t>************************************************************************************************************************************************************************************************************</a:t>
            </a:r>
          </a:p>
          <a:p>
            <a:r>
              <a:rPr lang="en-US" b="0" i="0" dirty="0"/>
              <a:t>For those that are taking stockpile tests, there is a new procedure outlined in the spec for what to do when a QC or QV stockpile sample fails.</a:t>
            </a:r>
          </a:p>
          <a:p>
            <a:r>
              <a:rPr lang="en-US" b="0" i="0" dirty="0"/>
              <a:t>If QC and QV take their stockpile samples and both results are passing, the source is allowed to be used on the project.</a:t>
            </a:r>
          </a:p>
          <a:p>
            <a:endParaRPr lang="en-US" b="0" i="0" dirty="0"/>
          </a:p>
          <a:p>
            <a:r>
              <a:rPr lang="en-US" b="0" i="0" dirty="0"/>
              <a:t>However, if either of those initial samples fails (QC or QV) then the next step is to take a side-by-side test. In this region, we encourage the QV and QC to do a side by side sample for the first sample taken. That may or may not happen, so regardless, the second sample is required to be a side-by-side. If you did not have an IA present at the first sampling, include the IA for this test. The IA can be a fresh set of eyes to know if there are some sampling discrepancies and just ensure that sampling is not the issue with the test results failing.</a:t>
            </a:r>
          </a:p>
          <a:p>
            <a:endParaRPr lang="en-US" b="0" i="0" dirty="0"/>
          </a:p>
          <a:p>
            <a:r>
              <a:rPr lang="en-US" b="0" i="0" dirty="0"/>
              <a:t>If the second set of samples are satisfactory, then the source is allowed to be used on the project.</a:t>
            </a:r>
          </a:p>
          <a:p>
            <a:endParaRPr lang="en-US" b="0" i="0" dirty="0"/>
          </a:p>
          <a:p>
            <a:r>
              <a:rPr lang="en-US" b="0" i="0" dirty="0"/>
              <a:t>Now if either the second QC or QV test fails, here is where the spec gets more definitive on the process. The Contractor is then required to submit a written corrective action plan, implement the plan, take a process control test and submit it to the project staff. The process control test needs to be passing. If the contractor does not have a passing process control test and they followed their corrective action, they could go back and do alternate corrective action. The department (QV) will not take another sample until there is a passing PC test on the material. If/when a passing PC test is presented after the corrective action, then the QV (just the QV) will take a 3</a:t>
            </a:r>
            <a:r>
              <a:rPr lang="en-US" b="0" i="0" baseline="30000" dirty="0"/>
              <a:t>rd</a:t>
            </a:r>
            <a:r>
              <a:rPr lang="en-US" b="0" i="0" dirty="0"/>
              <a:t> sample. The QC essentially provided a 3</a:t>
            </a:r>
            <a:r>
              <a:rPr lang="en-US" b="0" i="0" baseline="30000" dirty="0"/>
              <a:t>rd</a:t>
            </a:r>
            <a:r>
              <a:rPr lang="en-US" b="0" i="0" dirty="0"/>
              <a:t> sample with the PC test. </a:t>
            </a:r>
          </a:p>
          <a:p>
            <a:endParaRPr lang="en-US" b="0" i="0" dirty="0"/>
          </a:p>
          <a:p>
            <a:r>
              <a:rPr lang="en-US" b="0" i="0" dirty="0"/>
              <a:t>If that third QV test passes, the source is allowed to be used and the project keeps moving.</a:t>
            </a:r>
          </a:p>
          <a:p>
            <a:endParaRPr lang="en-US" b="0" i="0" dirty="0"/>
          </a:p>
          <a:p>
            <a:r>
              <a:rPr lang="en-US" b="0" i="0" dirty="0"/>
              <a:t>If that third QV test fails, it’s a three strikes – you're out and that source is not allowed on that project.</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4</a:t>
            </a:fld>
            <a:endParaRPr lang="en-US"/>
          </a:p>
        </p:txBody>
      </p:sp>
    </p:spTree>
    <p:extLst>
      <p:ext uri="{BB962C8B-B14F-4D97-AF65-F5344CB8AC3E}">
        <p14:creationId xmlns:p14="http://schemas.microsoft.com/office/powerpoint/2010/main" val="156976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Rock and Roll Never Forgets: Bob </a:t>
            </a:r>
            <a:r>
              <a:rPr lang="en-US" b="1" i="1" dirty="0" err="1"/>
              <a:t>Seger</a:t>
            </a:r>
            <a:endParaRPr lang="en-US" b="1" i="1" dirty="0"/>
          </a:p>
          <a:p>
            <a:endParaRPr lang="en-US" b="1" i="1" dirty="0"/>
          </a:p>
          <a:p>
            <a:r>
              <a:rPr lang="en-US" b="1" i="0" dirty="0"/>
              <a:t>SS 730.3.1(3) Stockpile Tests (ASP 6, Dec 2019 LET)</a:t>
            </a:r>
          </a:p>
          <a:p>
            <a:r>
              <a:rPr lang="en-US" b="0" i="0" dirty="0"/>
              <a:t>Stockpile tests</a:t>
            </a:r>
            <a:r>
              <a:rPr lang="en-US" b="0" i="0" baseline="30000" dirty="0"/>
              <a:t>[1] </a:t>
            </a:r>
            <a:r>
              <a:rPr lang="en-US" b="0" i="0" dirty="0"/>
              <a:t>can be used for multiple projects. If placement on a project does not begin within 120 calendar days after the date the stockpile sample was obtained, retest the stockpile before placement begins.</a:t>
            </a:r>
          </a:p>
          <a:p>
            <a:endParaRPr lang="en-US" b="0" i="0" dirty="0"/>
          </a:p>
          <a:p>
            <a:r>
              <a:rPr lang="en-US" b="0" i="0" baseline="30000" dirty="0"/>
              <a:t>[1] </a:t>
            </a:r>
            <a:r>
              <a:rPr lang="en-US" b="0" i="0" dirty="0"/>
              <a:t>Replace the stockpile test with an in-place production test for concrete pavement recycled and reprocessed on-site; test on the first day of production.</a:t>
            </a:r>
          </a:p>
          <a:p>
            <a:r>
              <a:rPr lang="en-US" b="0" i="0" dirty="0"/>
              <a:t>************************************************************************************************************************************************************************************************************</a:t>
            </a:r>
          </a:p>
          <a:p>
            <a:r>
              <a:rPr lang="en-US" b="0" i="0" dirty="0"/>
              <a:t>This is mentioned at every preconstruction meeting. It is the responsibility of the contractor to bring forward the project ID of the project that the stockpile tests are being used from. Contractor will need to supply the QC stockpile test. The QV test can be looked up in Atwood systems. </a:t>
            </a:r>
          </a:p>
          <a:p>
            <a:endParaRPr lang="en-US" b="0" i="0" dirty="0"/>
          </a:p>
          <a:p>
            <a:endParaRPr lang="en-US" b="0" i="0"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5</a:t>
            </a:fld>
            <a:endParaRPr lang="en-US"/>
          </a:p>
        </p:txBody>
      </p:sp>
    </p:spTree>
    <p:extLst>
      <p:ext uri="{BB962C8B-B14F-4D97-AF65-F5344CB8AC3E}">
        <p14:creationId xmlns:p14="http://schemas.microsoft.com/office/powerpoint/2010/main" val="70807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Rock On: David Essex</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SS 730.3.4 Small Quantity BAD Testing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SS 730.3.4.1 Contractor QC Testing (ASP 6, Dec 2019 LET)</a:t>
            </a:r>
          </a:p>
          <a:p>
            <a:pPr marL="228600" indent="-228600">
              <a:buFont typeface="Arial" panose="020B0604020202020204" pitchFamily="34" charset="0"/>
              <a:buAutoNum type="arabicParenBoth"/>
            </a:pPr>
            <a:r>
              <a:rPr lang="en-US" b="0" i="0" dirty="0"/>
              <a:t>For small quantity contracts with </a:t>
            </a:r>
            <a:r>
              <a:rPr lang="en-US" b="0" i="0" dirty="0">
                <a:sym typeface="Symbol" panose="05050102010706020507" pitchFamily="18" charset="2"/>
              </a:rPr>
              <a:t> </a:t>
            </a:r>
            <a:r>
              <a:rPr lang="en-US" b="0" i="0" dirty="0"/>
              <a:t>500 tons, submit 2 production tests or 1 stockpile test. Production tests are valid for 3 years from the date the production sample was obtained. Begin placement within 3 years of the sate sampled.</a:t>
            </a:r>
          </a:p>
          <a:p>
            <a:pPr marL="228600" indent="-228600">
              <a:buFont typeface="Arial" panose="020B0604020202020204" pitchFamily="34" charset="0"/>
              <a:buAutoNum type="arabicParenBoth"/>
            </a:pPr>
            <a:r>
              <a:rPr lang="en-US" b="0" i="0" dirty="0"/>
              <a:t>For small quantity contracts with </a:t>
            </a:r>
            <a:r>
              <a:rPr lang="en-US" b="0" i="0" dirty="0">
                <a:sym typeface="Symbol" panose="05050102010706020507" pitchFamily="18" charset="2"/>
              </a:rPr>
              <a:t> 6000 tons and  500 tons, do the following: </a:t>
            </a:r>
          </a:p>
          <a:p>
            <a:pPr marL="685800" lvl="1" indent="-228600">
              <a:buFont typeface="Arial" panose="020B0604020202020204" pitchFamily="34" charset="0"/>
              <a:buAutoNum type="arabicPeriod"/>
            </a:pPr>
            <a:r>
              <a:rPr lang="en-US" b="0" i="0" dirty="0">
                <a:sym typeface="Symbol" panose="05050102010706020507" pitchFamily="18" charset="2"/>
              </a:rPr>
              <a:t>Conduct one QC stockpile test before placement.</a:t>
            </a:r>
          </a:p>
          <a:p>
            <a:pPr marL="685800" lvl="1" indent="-228600">
              <a:buFont typeface="Arial" panose="020B0604020202020204" pitchFamily="34" charset="0"/>
              <a:buAutoNum type="arabicPeriod"/>
            </a:pPr>
            <a:r>
              <a:rPr lang="en-US" b="0" i="0" dirty="0">
                <a:sym typeface="Symbol" panose="05050102010706020507" pitchFamily="18" charset="2"/>
              </a:rPr>
              <a:t>Submit 2 production tests or conduct 1 loadout test instead of placement tests. Production tests are valid for 3 years from the date the production sample was obtained; the first day of placement must be within 3 years of the date sampled.</a:t>
            </a:r>
          </a:p>
          <a:p>
            <a:pPr marL="685800" lvl="1" indent="-228600">
              <a:buFont typeface="Arial" panose="020B0604020202020204" pitchFamily="34" charset="0"/>
              <a:buAutoNum type="arabicPeriod"/>
            </a:pPr>
            <a:r>
              <a:rPr lang="en-US" b="0" i="0" dirty="0">
                <a:sym typeface="Symbol" panose="05050102010706020507" pitchFamily="18" charset="2"/>
              </a:rPr>
              <a:t>If the actual quantity placed is more than 6000 tons, on the next day of placement perform one additional random QC test for each 3000 tons of overrun, or fraction thereof.</a:t>
            </a:r>
          </a:p>
          <a:p>
            <a:pPr marL="0" indent="0">
              <a:buFont typeface="Arial" panose="020B0604020202020204" pitchFamily="34" charset="0"/>
              <a:buNone/>
            </a:pPr>
            <a:r>
              <a:rPr lang="en-US" b="0" i="0" dirty="0">
                <a:sym typeface="Symbol" panose="05050102010706020507" pitchFamily="18" charset="2"/>
              </a:rPr>
              <a:t>************************************************************************************************************************************************************************************************************</a:t>
            </a:r>
          </a:p>
          <a:p>
            <a:pPr marL="0" indent="0">
              <a:buFont typeface="Arial" panose="020B0604020202020204" pitchFamily="34" charset="0"/>
              <a:buNone/>
            </a:pPr>
            <a:endParaRPr lang="en-US" b="0" i="0" dirty="0">
              <a:sym typeface="Symbol" panose="05050102010706020507" pitchFamily="18" charset="2"/>
            </a:endParaRPr>
          </a:p>
          <a:p>
            <a:pPr marL="0" indent="0">
              <a:buFont typeface="Arial" panose="020B0604020202020204" pitchFamily="34" charset="0"/>
              <a:buNone/>
            </a:pPr>
            <a:r>
              <a:rPr lang="en-US" b="0" i="0" dirty="0"/>
              <a:t>If the contract quantity is 500 tons or less, the contractor needs to provide only an abbreviated QC plan and then 2 production tests OR 1 stockpile test. Those tests should be submitted with the abbreviated QC plan. QV does not have to perform a stockpile test or a random QV test for contract quantities under 500 tons; that testing can be waived per SS 730.3.4.2.</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If the contract quantity is over 500 tons, but less than or equal to 6,000 tons, a stockpile test before placement is required. In addition, the contractor will have to provide 2 production tests OR 1 loadout test for the material. If the quantity exceeds 6,000 tons, an additional sample may be needed. It depends on when the quantity over 6,000 tons is placed. </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So for example:</a:t>
            </a:r>
          </a:p>
          <a:p>
            <a:pPr marL="228600" indent="-228600">
              <a:buFont typeface="Arial" panose="020B0604020202020204" pitchFamily="34" charset="0"/>
              <a:buAutoNum type="alphaUcPeriod"/>
            </a:pPr>
            <a:r>
              <a:rPr lang="en-US" b="0" i="0" dirty="0"/>
              <a:t>The contact quantity is 5,800 tons. The last day of placement the contractor starts the day with a cumulative total of 5,600 tons and proceeds to place 700 tons that day. The end of day total is 6,300 tons. QC would not need an additional sample because the quantity over the 6,000 tons was placed in the same day. Project staff is provided tickets at the end of the day, so it makes it difficult to track when the contractor will overrun the quantity. </a:t>
            </a:r>
          </a:p>
          <a:p>
            <a:pPr marL="228600" indent="-228600">
              <a:buFont typeface="Arial" panose="020B0604020202020204" pitchFamily="34" charset="0"/>
              <a:buAutoNum type="alphaUcPeriod"/>
            </a:pPr>
            <a:r>
              <a:rPr lang="en-US" b="0" i="0" dirty="0"/>
              <a:t>Contract quantity is 4,700 tons. At the end of Tuesday, the contractor has placed 4,600 tons. On Wednesday, the contractor places a cumulative total of 5,500 tons. Then they come back on Thursday and place 300 tons for a cumulative total of 5,800 tons. The contractor does not need an additional QC test because the 6,000 threshold was not exceeded.  **However, if the contractor comes back on Friday and places 500 tons, for a cumulative total of 6,300 tons, this would provide for some anticipation of exceeding the 6,000 tons. It is recommended that they provide a QC test. At a minimum, if the contractor came back yet another day a QC sample would be absolutely required..</a:t>
            </a:r>
          </a:p>
          <a:p>
            <a:pPr marL="228600" indent="-228600">
              <a:buFont typeface="Arial" panose="020B0604020202020204" pitchFamily="34" charset="0"/>
              <a:buAutoNum type="alphaUcPeriod"/>
            </a:pPr>
            <a:r>
              <a:rPr lang="en-US" b="0" i="0" dirty="0"/>
              <a:t>Contract quantity is 5,600 tons. Monday started a cumulative tonnage of 5,400 tons. Contractor placed 700 tons on Monday, ending the day at 6,100 tons. Tuesday the contractor placed 500 tons. A QC sample is required on Tuesday because it is the next day after the quantity exceed 6,000 tons.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6</a:t>
            </a:fld>
            <a:endParaRPr lang="en-US"/>
          </a:p>
        </p:txBody>
      </p:sp>
    </p:spTree>
    <p:extLst>
      <p:ext uri="{BB962C8B-B14F-4D97-AF65-F5344CB8AC3E}">
        <p14:creationId xmlns:p14="http://schemas.microsoft.com/office/powerpoint/2010/main" val="146239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 </a:t>
            </a:r>
            <a:r>
              <a:rPr lang="en-US" b="1" i="1" dirty="0" err="1"/>
              <a:t>Wanna</a:t>
            </a:r>
            <a:r>
              <a:rPr lang="en-US" b="1" i="1" dirty="0"/>
              <a:t> Rock: Twisted Sister</a:t>
            </a:r>
          </a:p>
          <a:p>
            <a:endParaRPr lang="en-US" b="1" i="1" dirty="0"/>
          </a:p>
          <a:p>
            <a:r>
              <a:rPr lang="en-US" b="1" i="0" dirty="0"/>
              <a:t>SS 701 General QMP Requirements</a:t>
            </a:r>
          </a:p>
          <a:p>
            <a:r>
              <a:rPr lang="en-US" b="1" dirty="0"/>
              <a:t>701.1.2.4 Personnel Certification </a:t>
            </a:r>
          </a:p>
          <a:p>
            <a:pPr marL="228600" indent="-228600">
              <a:buAutoNum type="arabicParenBoth"/>
            </a:pPr>
            <a:r>
              <a:rPr lang="en-US" dirty="0"/>
              <a:t>Have personnel that are HTCP-certified at or above the minimum levels specified in table 701-1 perform sampling, testing, and documentation. </a:t>
            </a:r>
          </a:p>
          <a:p>
            <a:pPr marL="228600" indent="-228600">
              <a:buAutoNum type="arabicParenBoth"/>
            </a:pPr>
            <a:endParaRPr lang="en-US" b="1" dirty="0"/>
          </a:p>
          <a:p>
            <a:r>
              <a:rPr lang="en-US" b="1" dirty="0"/>
              <a:t>701.3 Testing</a:t>
            </a:r>
          </a:p>
          <a:p>
            <a:r>
              <a:rPr lang="en-US" b="1" dirty="0"/>
              <a:t>701.3.1 General </a:t>
            </a:r>
          </a:p>
          <a:p>
            <a:pPr marL="228600" indent="-228600">
              <a:buAutoNum type="arabicParenBoth"/>
            </a:pPr>
            <a:r>
              <a:rPr lang="en-US" dirty="0"/>
              <a:t>Perform contract required QC tests for samples randomly located according to CMM 8-30. Use the test methods specified in table 701-1. </a:t>
            </a:r>
          </a:p>
          <a:p>
            <a:pPr marL="0" indent="0">
              <a:buNone/>
            </a:pPr>
            <a:r>
              <a:rPr lang="en-US" b="0" i="0" dirty="0"/>
              <a:t>************************************************************************************************************************************************************************************************************</a:t>
            </a:r>
          </a:p>
          <a:p>
            <a:pPr marL="0" indent="0">
              <a:buNone/>
            </a:pPr>
            <a:r>
              <a:rPr lang="en-US" b="0" i="0" dirty="0"/>
              <a:t>All production tests need to be performed by a certified person with the Highway Technician Certification Program. The production tests also need to be random. The random number can be used to determine a random tonnage, time, </a:t>
            </a:r>
            <a:r>
              <a:rPr lang="en-US" b="0" i="0" dirty="0" err="1"/>
              <a:t>etc</a:t>
            </a:r>
            <a:r>
              <a:rPr lang="en-US" b="0" i="0" dirty="0"/>
              <a:t>, but the test needs to be random. Make sure to pay attention to the production records that contractors are submitting and ensure all the required information is on the test results (person performing the test, random number etc.)</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7</a:t>
            </a:fld>
            <a:endParaRPr lang="en-US"/>
          </a:p>
        </p:txBody>
      </p:sp>
    </p:spTree>
    <p:extLst>
      <p:ext uri="{BB962C8B-B14F-4D97-AF65-F5344CB8AC3E}">
        <p14:creationId xmlns:p14="http://schemas.microsoft.com/office/powerpoint/2010/main" val="366237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Blacktop: Alan Jackson</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8</a:t>
            </a:fld>
            <a:endParaRPr lang="en-US"/>
          </a:p>
        </p:txBody>
      </p:sp>
    </p:spTree>
    <p:extLst>
      <p:ext uri="{BB962C8B-B14F-4D97-AF65-F5344CB8AC3E}">
        <p14:creationId xmlns:p14="http://schemas.microsoft.com/office/powerpoint/2010/main" val="344868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Walk The Line: Johnny Cash</a:t>
            </a:r>
          </a:p>
          <a:p>
            <a:endParaRPr lang="en-US" b="1" i="1" dirty="0"/>
          </a:p>
          <a:p>
            <a:r>
              <a:rPr lang="en-US" sz="1200" b="1" i="0" kern="1200" dirty="0">
                <a:solidFill>
                  <a:schemeClr val="tx1"/>
                </a:solidFill>
                <a:latin typeface="+mn-lt"/>
                <a:ea typeface="+mn-ea"/>
                <a:cs typeface="+mn-cs"/>
              </a:rPr>
              <a:t>450.3.2.8 Jointing </a:t>
            </a:r>
          </a:p>
          <a:p>
            <a:r>
              <a:rPr lang="en-US" b="0" i="1" dirty="0">
                <a:solidFill>
                  <a:srgbClr val="FF0000"/>
                </a:solidFill>
              </a:rPr>
              <a:t>Replace paragraph three with the following effective with the December 2019 letting:</a:t>
            </a:r>
            <a:r>
              <a:rPr lang="en-US" b="0" dirty="0">
                <a:solidFill>
                  <a:srgbClr val="FF0000"/>
                </a:solidFill>
              </a:rPr>
              <a:t> </a:t>
            </a:r>
          </a:p>
          <a:p>
            <a:r>
              <a:rPr lang="en-US" dirty="0"/>
              <a:t>(3) Construct notched wedge longitudinal joints for mainline paving of HMA layers 1.75 inches or greater. Extend the wedge beyond the normal lane width as the plans show or as the engineer directs. </a:t>
            </a:r>
          </a:p>
          <a:p>
            <a:endParaRPr lang="en-US" dirty="0"/>
          </a:p>
          <a:p>
            <a:r>
              <a:rPr lang="en-US" i="1" dirty="0"/>
              <a:t>Replace paragraph five with the following effective with the December 2019 letting: </a:t>
            </a:r>
          </a:p>
          <a:p>
            <a:r>
              <a:rPr lang="en-US" dirty="0"/>
              <a:t>(5) Construct the wedge for each layer using an engineer-approved strike-off device that will provide a uniform slope and will not restrict the main screed. Shape and compact the wedge with a weighted steel side roller wheel or vibratory plate compactor the same width as the wedge. Apply a tack coat to the wedge surface and both notches before placing the adjacent lane. </a:t>
            </a:r>
          </a:p>
          <a:p>
            <a:endParaRPr lang="en-US" dirty="0"/>
          </a:p>
          <a:p>
            <a:r>
              <a:rPr lang="en-US" dirty="0"/>
              <a:t>6) Clean longitudinal and transverse joints coated with dust and, if necessary, paint with hot asphaltic material, a cutback, or emulsified asphalt to ensure a tightly bonded, sealed joint. </a:t>
            </a:r>
          </a:p>
          <a:p>
            <a:r>
              <a:rPr lang="en-US" dirty="0"/>
              <a:t>************************************************************************************************************************************************************************************************************</a:t>
            </a:r>
          </a:p>
          <a:p>
            <a:endParaRPr lang="en-US" dirty="0"/>
          </a:p>
          <a:p>
            <a:r>
              <a:rPr lang="en-US" dirty="0"/>
              <a:t>A notched wedge longitudinal joint is required on all layers of 1 ¾” or greater. This is effective with December 2019 LET’s (2020 construction contracts).</a:t>
            </a:r>
          </a:p>
          <a:p>
            <a:endParaRPr lang="en-US" dirty="0"/>
          </a:p>
          <a:p>
            <a:r>
              <a:rPr lang="en-US" dirty="0"/>
              <a:t>Also, there was guidance about removing the notched wedge joint when installing centerline rumble strips. The new guidance is to </a:t>
            </a:r>
            <a:r>
              <a:rPr lang="en-US" b="1" dirty="0"/>
              <a:t>NOT REMOVE THE NOTCHED WEDGE JOINT  when installing rumble strips.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Starting with May 2020 LET’s, the special/STSP  to remove the notched wedge joint will </a:t>
            </a:r>
            <a:r>
              <a:rPr lang="en-US" b="1" i="0" dirty="0"/>
              <a:t>ONLY</a:t>
            </a:r>
            <a:r>
              <a:rPr lang="en-US" b="0" i="0" dirty="0"/>
              <a:t> be on </a:t>
            </a:r>
            <a:r>
              <a:rPr lang="en-US" b="1" i="0" dirty="0"/>
              <a:t>SMA projects</a:t>
            </a:r>
            <a:r>
              <a:rPr lang="en-US" b="0" i="0" dirty="0"/>
              <a:t>. This directive came from BTS, with region consensus. However, if you have it on a project that was LET prior to May 2020, please contact Region Materials to discuss removing the item from the contract.</a:t>
            </a:r>
          </a:p>
          <a:p>
            <a:endParaRPr lang="en-US" b="1"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9</a:t>
            </a:fld>
            <a:endParaRPr lang="en-US"/>
          </a:p>
        </p:txBody>
      </p:sp>
    </p:spTree>
    <p:extLst>
      <p:ext uri="{BB962C8B-B14F-4D97-AF65-F5344CB8AC3E}">
        <p14:creationId xmlns:p14="http://schemas.microsoft.com/office/powerpoint/2010/main" val="3953470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115844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5407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862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251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753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0226761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30458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33210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461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9663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55226753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08362678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86073193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59280725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56829051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262147615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247445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18785830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1572042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3427511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486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506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8567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1.png"/><Relationship Id="rId3" Type="http://schemas.openxmlformats.org/officeDocument/2006/relationships/slideLayout" Target="../slideLayouts/slideLayout10.xml"/><Relationship Id="rId21" Type="http://schemas.openxmlformats.org/officeDocument/2006/relationships/image" Target="../media/image3.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customXml" Target="../ink/ink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0">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1"/>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3/25/2020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A4EB64E4-41B8-4CC6-A9B4-A6C388BD782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E7C11A64-8549-4C42-AC11-943489519DED}"/>
                  </a:ext>
                </a:extLst>
              </p14:cNvPr>
              <p14:cNvContentPartPr/>
              <p14:nvPr userDrawn="1"/>
            </p14:nvContentPartPr>
            <p14:xfrm>
              <a:off x="422348" y="405245"/>
              <a:ext cx="360" cy="360"/>
            </p14:xfrm>
          </p:contentPart>
        </mc:Choice>
        <mc:Fallback xmlns="">
          <p:pic>
            <p:nvPicPr>
              <p:cNvPr id="4" name="Ink 3"/>
              <p:cNvPicPr/>
              <p:nvPr/>
            </p:nvPicPr>
            <p:blipFill>
              <a:blip r:embed="rId20"/>
              <a:stretch>
                <a:fillRect/>
              </a:stretch>
            </p:blipFill>
            <p:spPr>
              <a:xfrm>
                <a:off x="419108" y="402005"/>
                <a:ext cx="6840" cy="6840"/>
              </a:xfrm>
              <a:prstGeom prst="rect">
                <a:avLst/>
              </a:prstGeom>
            </p:spPr>
          </p:pic>
        </mc:Fallback>
      </mc:AlternateContent>
      <p:pic>
        <p:nvPicPr>
          <p:cNvPr id="9" name="Picture 8">
            <a:extLst>
              <a:ext uri="{FF2B5EF4-FFF2-40B4-BE49-F238E27FC236}">
                <a16:creationId xmlns:a16="http://schemas.microsoft.com/office/drawing/2014/main" id="{F2DB05B5-57E9-4DFE-8F1F-C515F376A04C}"/>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346867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8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sv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2.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MATERIAL</a:t>
            </a:r>
            <a:br>
              <a:rPr lang="en-US" dirty="0"/>
            </a:br>
            <a:r>
              <a:rPr lang="en-US" sz="5200" dirty="0"/>
              <a:t>important </a:t>
            </a:r>
            <a:r>
              <a:rPr lang="en-US" sz="5200" dirty="0">
                <a:sym typeface="Symbol" panose="05050102010706020507" pitchFamily="18" charset="2"/>
              </a:rPr>
              <a:t> essential  relevant </a:t>
            </a:r>
            <a:endParaRPr lang="en-US" sz="5200" dirty="0"/>
          </a:p>
        </p:txBody>
      </p:sp>
      <p:sp>
        <p:nvSpPr>
          <p:cNvPr id="3" name="Text Placeholder 2"/>
          <p:cNvSpPr>
            <a:spLocks noGrp="1"/>
          </p:cNvSpPr>
          <p:nvPr>
            <p:ph type="body" sz="quarter" idx="10"/>
          </p:nvPr>
        </p:nvSpPr>
        <p:spPr>
          <a:xfrm>
            <a:off x="457200" y="2956865"/>
            <a:ext cx="8229600" cy="567260"/>
          </a:xfrm>
        </p:spPr>
        <p:txBody>
          <a:bodyPr>
            <a:normAutofit fontScale="92500" lnSpcReduction="10000"/>
          </a:bodyPr>
          <a:lstStyle/>
          <a:p>
            <a:r>
              <a:rPr lang="en-US" dirty="0"/>
              <a:t>Leslie Ashauer, PE</a:t>
            </a:r>
          </a:p>
        </p:txBody>
      </p:sp>
      <p:sp>
        <p:nvSpPr>
          <p:cNvPr id="4" name="Text Placeholder 3"/>
          <p:cNvSpPr>
            <a:spLocks noGrp="1"/>
          </p:cNvSpPr>
          <p:nvPr>
            <p:ph type="body" sz="quarter" idx="11"/>
          </p:nvPr>
        </p:nvSpPr>
        <p:spPr>
          <a:xfrm>
            <a:off x="457200" y="3524125"/>
            <a:ext cx="8229600" cy="548640"/>
          </a:xfrm>
        </p:spPr>
        <p:txBody>
          <a:bodyPr/>
          <a:lstStyle/>
          <a:p>
            <a:r>
              <a:rPr lang="en-US" dirty="0"/>
              <a:t>NE Region Materials Engineer</a:t>
            </a:r>
          </a:p>
        </p:txBody>
      </p:sp>
      <p:sp>
        <p:nvSpPr>
          <p:cNvPr id="5" name="Text Placeholder 4"/>
          <p:cNvSpPr>
            <a:spLocks noGrp="1"/>
          </p:cNvSpPr>
          <p:nvPr>
            <p:ph type="body" sz="quarter" idx="12"/>
          </p:nvPr>
        </p:nvSpPr>
        <p:spPr>
          <a:xfrm>
            <a:off x="457200" y="4298829"/>
            <a:ext cx="8229600" cy="778701"/>
          </a:xfrm>
        </p:spPr>
        <p:txBody>
          <a:bodyPr/>
          <a:lstStyle/>
          <a:p>
            <a:r>
              <a:rPr lang="en-US" dirty="0"/>
              <a:t>2020 Northeast Region Construction Training</a:t>
            </a:r>
          </a:p>
          <a:p>
            <a:r>
              <a:rPr lang="en-US" dirty="0"/>
              <a:t>NWTC, Green Bay, WI</a:t>
            </a:r>
          </a:p>
        </p:txBody>
      </p:sp>
      <p:sp>
        <p:nvSpPr>
          <p:cNvPr id="6" name="Text Placeholder 5"/>
          <p:cNvSpPr>
            <a:spLocks noGrp="1"/>
          </p:cNvSpPr>
          <p:nvPr>
            <p:ph type="body" sz="quarter" idx="13"/>
          </p:nvPr>
        </p:nvSpPr>
        <p:spPr>
          <a:xfrm>
            <a:off x="457200" y="5182749"/>
            <a:ext cx="8229600" cy="482600"/>
          </a:xfrm>
        </p:spPr>
        <p:txBody>
          <a:bodyPr/>
          <a:lstStyle/>
          <a:p>
            <a:r>
              <a:rPr lang="en-US" dirty="0"/>
              <a:t>March 12, 2020</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9834564" y="6196197"/>
              <a:ext cx="19800" cy="39240"/>
            </p14:xfrm>
          </p:contentPart>
        </mc:Choice>
        <mc:Fallback xmlns="">
          <p:pic>
            <p:nvPicPr>
              <p:cNvPr id="9" name="Ink 8"/>
              <p:cNvPicPr/>
              <p:nvPr/>
            </p:nvPicPr>
            <p:blipFill>
              <a:blip r:embed="rId5"/>
              <a:stretch>
                <a:fillRect/>
              </a:stretch>
            </p:blipFill>
            <p:spPr>
              <a:xfrm>
                <a:off x="9831324" y="6193677"/>
                <a:ext cx="25560" cy="45000"/>
              </a:xfrm>
              <a:prstGeom prst="rect">
                <a:avLst/>
              </a:prstGeom>
            </p:spPr>
          </p:pic>
        </mc:Fallback>
      </mc:AlternateContent>
    </p:spTree>
    <p:extLst>
      <p:ext uri="{BB962C8B-B14F-4D97-AF65-F5344CB8AC3E}">
        <p14:creationId xmlns:p14="http://schemas.microsoft.com/office/powerpoint/2010/main" val="25049200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JOINT 2 JOINT: HMA Joint Heater</a:t>
            </a:r>
          </a:p>
        </p:txBody>
      </p:sp>
      <p:sp>
        <p:nvSpPr>
          <p:cNvPr id="5" name="Rectangle 4">
            <a:extLst>
              <a:ext uri="{FF2B5EF4-FFF2-40B4-BE49-F238E27FC236}">
                <a16:creationId xmlns:a16="http://schemas.microsoft.com/office/drawing/2014/main" id="{1EA252CF-7BBB-4A3B-B6E3-DA28933FE8B0}"/>
              </a:ext>
            </a:extLst>
          </p:cNvPr>
          <p:cNvSpPr/>
          <p:nvPr/>
        </p:nvSpPr>
        <p:spPr>
          <a:xfrm rot="20845363">
            <a:off x="899444" y="3346476"/>
            <a:ext cx="7579511" cy="116955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000" b="1" dirty="0">
                <a:ln/>
                <a:solidFill>
                  <a:srgbClr val="C00000"/>
                </a:solidFill>
                <a:latin typeface="Rockwell Extra Bold" panose="02060903040505020403" pitchFamily="18" charset="0"/>
              </a:rPr>
              <a:t>JOINT</a:t>
            </a:r>
            <a:r>
              <a:rPr lang="en-US" sz="5400" b="1" dirty="0">
                <a:ln/>
                <a:solidFill>
                  <a:schemeClr val="accent4"/>
                </a:solidFill>
              </a:rPr>
              <a:t> </a:t>
            </a:r>
            <a:r>
              <a:rPr lang="en-US" sz="7000" b="1" dirty="0">
                <a:ln/>
                <a:solidFill>
                  <a:srgbClr val="C00000"/>
                </a:solidFill>
                <a:latin typeface="Rockwell Extra Bold" panose="02060903040505020403" pitchFamily="18" charset="0"/>
              </a:rPr>
              <a:t>HEATER</a:t>
            </a:r>
            <a:endParaRPr lang="en-US" sz="7000" b="1" cap="none" spc="0" dirty="0">
              <a:ln/>
              <a:solidFill>
                <a:srgbClr val="C00000"/>
              </a:solidFill>
              <a:effectLst/>
              <a:latin typeface="Rockwell Extra Bold" panose="02060903040505020403" pitchFamily="18" charset="0"/>
            </a:endParaRPr>
          </a:p>
        </p:txBody>
      </p:sp>
      <p:sp>
        <p:nvSpPr>
          <p:cNvPr id="4" name="&quot;Not Allowed&quot; Symbol 3">
            <a:extLst>
              <a:ext uri="{FF2B5EF4-FFF2-40B4-BE49-F238E27FC236}">
                <a16:creationId xmlns:a16="http://schemas.microsoft.com/office/drawing/2014/main" id="{77327A23-E830-48BB-8905-B4BC199E6B62}"/>
              </a:ext>
            </a:extLst>
          </p:cNvPr>
          <p:cNvSpPr/>
          <p:nvPr/>
        </p:nvSpPr>
        <p:spPr>
          <a:xfrm>
            <a:off x="2386361" y="1919923"/>
            <a:ext cx="4371278" cy="4516244"/>
          </a:xfrm>
          <a:prstGeom prst="noSmoking">
            <a:avLst/>
          </a:prstGeom>
          <a:gradFill>
            <a:gsLst>
              <a:gs pos="0">
                <a:schemeClr val="accent1">
                  <a:lumMod val="5000"/>
                  <a:lumOff val="95000"/>
                  <a:alpha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6350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725"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4751" y="365125"/>
            <a:ext cx="2980250" cy="5811837"/>
          </a:xfrm>
        </p:spPr>
        <p:txBody>
          <a:bodyPr>
            <a:normAutofit/>
          </a:bodyPr>
          <a:lstStyle/>
          <a:p>
            <a:r>
              <a:rPr lang="en-US" b="1">
                <a:solidFill>
                  <a:srgbClr val="FFFFFF"/>
                </a:solidFill>
              </a:rPr>
              <a:t>PAINT IT BLACK: </a:t>
            </a:r>
            <a:br>
              <a:rPr lang="en-US" b="1">
                <a:solidFill>
                  <a:srgbClr val="FFFFFF"/>
                </a:solidFill>
              </a:rPr>
            </a:br>
            <a:r>
              <a:rPr lang="en-US" b="1">
                <a:solidFill>
                  <a:srgbClr val="FFFFFF"/>
                </a:solidFill>
              </a:rPr>
              <a:t>Tack</a:t>
            </a:r>
          </a:p>
        </p:txBody>
      </p:sp>
      <p:sp>
        <p:nvSpPr>
          <p:cNvPr id="3" name="Content Placeholder 2"/>
          <p:cNvSpPr>
            <a:spLocks noGrp="1"/>
          </p:cNvSpPr>
          <p:nvPr>
            <p:ph idx="1"/>
          </p:nvPr>
        </p:nvSpPr>
        <p:spPr>
          <a:xfrm>
            <a:off x="4017695" y="365125"/>
            <a:ext cx="4497653" cy="5811837"/>
          </a:xfrm>
        </p:spPr>
        <p:txBody>
          <a:bodyPr anchor="ctr">
            <a:normAutofit/>
          </a:bodyPr>
          <a:lstStyle/>
          <a:p>
            <a:pPr>
              <a:spcAft>
                <a:spcPts val="600"/>
              </a:spcAft>
            </a:pPr>
            <a:r>
              <a:rPr lang="en-US" sz="2400" dirty="0">
                <a:solidFill>
                  <a:srgbClr val="FFFFFF"/>
                </a:solidFill>
              </a:rPr>
              <a:t>ASP 6 (Dec ‘19 LET) - SS 455.2.5: Only “</a:t>
            </a:r>
            <a:r>
              <a:rPr lang="en-US" sz="2400" b="1" dirty="0">
                <a:solidFill>
                  <a:srgbClr val="FFFFFF"/>
                </a:solidFill>
              </a:rPr>
              <a:t>h</a:t>
            </a:r>
            <a:r>
              <a:rPr lang="en-US" sz="2400" dirty="0">
                <a:solidFill>
                  <a:srgbClr val="FFFFFF"/>
                </a:solidFill>
              </a:rPr>
              <a:t>” suffix tacks allowed</a:t>
            </a:r>
          </a:p>
          <a:p>
            <a:pPr>
              <a:spcAft>
                <a:spcPts val="600"/>
              </a:spcAft>
            </a:pPr>
            <a:endParaRPr lang="en-US" sz="1700" dirty="0">
              <a:solidFill>
                <a:srgbClr val="FFFFFF"/>
              </a:solidFill>
            </a:endParaRPr>
          </a:p>
          <a:p>
            <a:pPr>
              <a:spcAft>
                <a:spcPts val="600"/>
              </a:spcAft>
            </a:pPr>
            <a:r>
              <a:rPr lang="en-US" sz="2400" dirty="0">
                <a:solidFill>
                  <a:srgbClr val="FFFFFF"/>
                </a:solidFill>
              </a:rPr>
              <a:t>Nonconforming Tack SS 455.3.2.6</a:t>
            </a:r>
          </a:p>
          <a:p>
            <a:pPr lvl="1">
              <a:spcAft>
                <a:spcPts val="600"/>
              </a:spcAft>
            </a:pPr>
            <a:r>
              <a:rPr lang="en-US" dirty="0">
                <a:solidFill>
                  <a:srgbClr val="FFFFFF"/>
                </a:solidFill>
              </a:rPr>
              <a:t>Nonconforming Work</a:t>
            </a:r>
          </a:p>
          <a:p>
            <a:pPr lvl="2">
              <a:spcAft>
                <a:spcPts val="600"/>
              </a:spcAft>
            </a:pPr>
            <a:r>
              <a:rPr lang="en-US" sz="2400" dirty="0">
                <a:solidFill>
                  <a:srgbClr val="FFFFFF"/>
                </a:solidFill>
              </a:rPr>
              <a:t>Tracked offsite</a:t>
            </a:r>
          </a:p>
          <a:p>
            <a:pPr lvl="2">
              <a:spcAft>
                <a:spcPts val="600"/>
              </a:spcAft>
            </a:pPr>
            <a:r>
              <a:rPr lang="en-US" sz="2400" dirty="0">
                <a:solidFill>
                  <a:srgbClr val="FFFFFF"/>
                </a:solidFill>
              </a:rPr>
              <a:t>Puddling</a:t>
            </a:r>
          </a:p>
          <a:p>
            <a:pPr lvl="1">
              <a:spcAft>
                <a:spcPts val="600"/>
              </a:spcAft>
            </a:pPr>
            <a:r>
              <a:rPr lang="en-US" dirty="0">
                <a:solidFill>
                  <a:srgbClr val="FFFFFF"/>
                </a:solidFill>
              </a:rPr>
              <a:t>Nonconforming Material</a:t>
            </a:r>
          </a:p>
          <a:p>
            <a:pPr lvl="2">
              <a:spcAft>
                <a:spcPts val="600"/>
              </a:spcAft>
            </a:pPr>
            <a:r>
              <a:rPr lang="en-US" sz="2400" dirty="0">
                <a:solidFill>
                  <a:srgbClr val="FFFFFF"/>
                </a:solidFill>
              </a:rPr>
              <a:t>Insufficient residual AC</a:t>
            </a:r>
          </a:p>
          <a:p>
            <a:pPr lvl="2">
              <a:spcAft>
                <a:spcPts val="600"/>
              </a:spcAft>
            </a:pPr>
            <a:r>
              <a:rPr lang="en-US" sz="2400" dirty="0">
                <a:solidFill>
                  <a:srgbClr val="FFFFFF"/>
                </a:solidFill>
              </a:rPr>
              <a:t>Failing test results</a:t>
            </a:r>
          </a:p>
        </p:txBody>
      </p:sp>
    </p:spTree>
    <p:extLst>
      <p:ext uri="{BB962C8B-B14F-4D97-AF65-F5344CB8AC3E}">
        <p14:creationId xmlns:p14="http://schemas.microsoft.com/office/powerpoint/2010/main" val="3763080886"/>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BLACK BETTY: Ignition Oven</a:t>
            </a:r>
          </a:p>
        </p:txBody>
      </p:sp>
      <p:graphicFrame>
        <p:nvGraphicFramePr>
          <p:cNvPr id="4" name="Content Placeholder 2">
            <a:extLst>
              <a:ext uri="{FF2B5EF4-FFF2-40B4-BE49-F238E27FC236}">
                <a16:creationId xmlns:a16="http://schemas.microsoft.com/office/drawing/2014/main" id="{6425FD62-0970-4E4B-827C-4183C78BF9E8}"/>
              </a:ext>
            </a:extLst>
          </p:cNvPr>
          <p:cNvGraphicFramePr>
            <a:graphicFrameLocks noGrp="1"/>
          </p:cNvGraphicFramePr>
          <p:nvPr>
            <p:ph idx="1"/>
            <p:extLst>
              <p:ext uri="{D42A27DB-BD31-4B8C-83A1-F6EECF244321}">
                <p14:modId xmlns:p14="http://schemas.microsoft.com/office/powerpoint/2010/main" val="40618534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08738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2F41-D8E6-4169-8D95-A3F1DCE22374}"/>
              </a:ext>
            </a:extLst>
          </p:cNvPr>
          <p:cNvSpPr>
            <a:spLocks noGrp="1"/>
          </p:cNvSpPr>
          <p:nvPr>
            <p:ph type="title"/>
          </p:nvPr>
        </p:nvSpPr>
        <p:spPr>
          <a:xfrm>
            <a:off x="321399" y="484620"/>
            <a:ext cx="4041171" cy="1128068"/>
          </a:xfrm>
        </p:spPr>
        <p:txBody>
          <a:bodyPr anchor="ctr">
            <a:noAutofit/>
          </a:bodyPr>
          <a:lstStyle/>
          <a:p>
            <a:pPr algn="ctr"/>
            <a:r>
              <a:rPr lang="en-US" sz="4500" b="1" dirty="0"/>
              <a:t>BONE DRY: </a:t>
            </a:r>
            <a:br>
              <a:rPr lang="en-US" sz="4500" b="1" dirty="0"/>
            </a:br>
            <a:r>
              <a:rPr lang="en-US" sz="4500" b="1" dirty="0"/>
              <a:t>HMA PWL Cores</a:t>
            </a:r>
          </a:p>
        </p:txBody>
      </p:sp>
      <p:graphicFrame>
        <p:nvGraphicFramePr>
          <p:cNvPr id="4" name="Content Placeholder 3">
            <a:extLst>
              <a:ext uri="{FF2B5EF4-FFF2-40B4-BE49-F238E27FC236}">
                <a16:creationId xmlns:a16="http://schemas.microsoft.com/office/drawing/2014/main" id="{B7175B0E-6C4A-490C-8B14-44D244DFEF83}"/>
              </a:ext>
            </a:extLst>
          </p:cNvPr>
          <p:cNvGraphicFramePr>
            <a:graphicFrameLocks noGrp="1"/>
          </p:cNvGraphicFramePr>
          <p:nvPr>
            <p:ph idx="1"/>
            <p:extLst>
              <p:ext uri="{D42A27DB-BD31-4B8C-83A1-F6EECF244321}">
                <p14:modId xmlns:p14="http://schemas.microsoft.com/office/powerpoint/2010/main" val="3698789992"/>
              </p:ext>
            </p:extLst>
          </p:nvPr>
        </p:nvGraphicFramePr>
        <p:xfrm>
          <a:off x="443039" y="2330505"/>
          <a:ext cx="3697640"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4" descr="Image result for coredry">
            <a:extLst>
              <a:ext uri="{FF2B5EF4-FFF2-40B4-BE49-F238E27FC236}">
                <a16:creationId xmlns:a16="http://schemas.microsoft.com/office/drawing/2014/main" id="{5E79F588-9679-4DB1-ADF6-82C5EB76107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389" r="10654" b="-1"/>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438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2917"/>
            <a:ext cx="7886700" cy="1325563"/>
          </a:xfrm>
        </p:spPr>
        <p:txBody>
          <a:bodyPr/>
          <a:lstStyle/>
          <a:p>
            <a:r>
              <a:rPr lang="en-US" b="1" dirty="0"/>
              <a:t>BACK IN BLACK: HMA</a:t>
            </a:r>
          </a:p>
        </p:txBody>
      </p:sp>
      <p:grpSp>
        <p:nvGrpSpPr>
          <p:cNvPr id="13" name="Group 12">
            <a:extLst>
              <a:ext uri="{FF2B5EF4-FFF2-40B4-BE49-F238E27FC236}">
                <a16:creationId xmlns:a16="http://schemas.microsoft.com/office/drawing/2014/main" id="{00FCD1B8-E78D-4A9D-85DA-DE857C02B56B}"/>
              </a:ext>
            </a:extLst>
          </p:cNvPr>
          <p:cNvGrpSpPr/>
          <p:nvPr/>
        </p:nvGrpSpPr>
        <p:grpSpPr>
          <a:xfrm>
            <a:off x="356838" y="1272819"/>
            <a:ext cx="8363414" cy="1253647"/>
            <a:chOff x="356838" y="1272819"/>
            <a:chExt cx="8363414" cy="1253647"/>
          </a:xfrm>
        </p:grpSpPr>
        <p:sp>
          <p:nvSpPr>
            <p:cNvPr id="4" name="Freeform: Shape 3">
              <a:extLst>
                <a:ext uri="{FF2B5EF4-FFF2-40B4-BE49-F238E27FC236}">
                  <a16:creationId xmlns:a16="http://schemas.microsoft.com/office/drawing/2014/main" id="{E7143ED3-BA70-46E0-8544-BCE61006DF35}"/>
                </a:ext>
              </a:extLst>
            </p:cNvPr>
            <p:cNvSpPr/>
            <p:nvPr/>
          </p:nvSpPr>
          <p:spPr>
            <a:xfrm>
              <a:off x="3702203" y="1272819"/>
              <a:ext cx="5018049" cy="1253647"/>
            </a:xfrm>
            <a:custGeom>
              <a:avLst/>
              <a:gdLst>
                <a:gd name="connsiteX0" fmla="*/ 0 w 5018049"/>
                <a:gd name="connsiteY0" fmla="*/ 156706 h 1253647"/>
                <a:gd name="connsiteX1" fmla="*/ 4391226 w 5018049"/>
                <a:gd name="connsiteY1" fmla="*/ 156706 h 1253647"/>
                <a:gd name="connsiteX2" fmla="*/ 4391226 w 5018049"/>
                <a:gd name="connsiteY2" fmla="*/ 0 h 1253647"/>
                <a:gd name="connsiteX3" fmla="*/ 5018049 w 5018049"/>
                <a:gd name="connsiteY3" fmla="*/ 626824 h 1253647"/>
                <a:gd name="connsiteX4" fmla="*/ 4391226 w 5018049"/>
                <a:gd name="connsiteY4" fmla="*/ 1253647 h 1253647"/>
                <a:gd name="connsiteX5" fmla="*/ 4391226 w 5018049"/>
                <a:gd name="connsiteY5" fmla="*/ 1096941 h 1253647"/>
                <a:gd name="connsiteX6" fmla="*/ 0 w 5018049"/>
                <a:gd name="connsiteY6" fmla="*/ 1096941 h 1253647"/>
                <a:gd name="connsiteX7" fmla="*/ 0 w 5018049"/>
                <a:gd name="connsiteY7" fmla="*/ 156706 h 12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8049" h="1253647">
                  <a:moveTo>
                    <a:pt x="0" y="156706"/>
                  </a:moveTo>
                  <a:lnTo>
                    <a:pt x="4391226" y="156706"/>
                  </a:lnTo>
                  <a:lnTo>
                    <a:pt x="4391226" y="0"/>
                  </a:lnTo>
                  <a:lnTo>
                    <a:pt x="5018049" y="626824"/>
                  </a:lnTo>
                  <a:lnTo>
                    <a:pt x="4391226" y="1253647"/>
                  </a:lnTo>
                  <a:lnTo>
                    <a:pt x="4391226" y="1096941"/>
                  </a:lnTo>
                  <a:lnTo>
                    <a:pt x="0" y="1096941"/>
                  </a:lnTo>
                  <a:lnTo>
                    <a:pt x="0" y="15670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 tIns="173851" rIns="487263" bIns="173851"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#4 &amp; #5 Mixes</a:t>
              </a:r>
            </a:p>
            <a:p>
              <a:pPr marL="228600" lvl="1" indent="-228600" algn="l" defTabSz="1200150">
                <a:lnSpc>
                  <a:spcPct val="90000"/>
                </a:lnSpc>
                <a:spcBef>
                  <a:spcPct val="0"/>
                </a:spcBef>
                <a:spcAft>
                  <a:spcPct val="15000"/>
                </a:spcAft>
                <a:buChar char="•"/>
              </a:pPr>
              <a:r>
                <a:rPr lang="en-US" sz="2700" kern="1200" dirty="0"/>
                <a:t>Contractor Samples</a:t>
              </a:r>
            </a:p>
          </p:txBody>
        </p:sp>
        <p:sp>
          <p:nvSpPr>
            <p:cNvPr id="6" name="Freeform: Shape 5">
              <a:extLst>
                <a:ext uri="{FF2B5EF4-FFF2-40B4-BE49-F238E27FC236}">
                  <a16:creationId xmlns:a16="http://schemas.microsoft.com/office/drawing/2014/main" id="{017618A7-0D34-4A0C-BAD4-1A6357E9CDC2}"/>
                </a:ext>
              </a:extLst>
            </p:cNvPr>
            <p:cNvSpPr/>
            <p:nvPr/>
          </p:nvSpPr>
          <p:spPr>
            <a:xfrm>
              <a:off x="356838" y="1272819"/>
              <a:ext cx="3345366" cy="1253647"/>
            </a:xfrm>
            <a:custGeom>
              <a:avLst/>
              <a:gdLst>
                <a:gd name="connsiteX0" fmla="*/ 0 w 3345366"/>
                <a:gd name="connsiteY0" fmla="*/ 208945 h 1253647"/>
                <a:gd name="connsiteX1" fmla="*/ 208945 w 3345366"/>
                <a:gd name="connsiteY1" fmla="*/ 0 h 1253647"/>
                <a:gd name="connsiteX2" fmla="*/ 3136421 w 3345366"/>
                <a:gd name="connsiteY2" fmla="*/ 0 h 1253647"/>
                <a:gd name="connsiteX3" fmla="*/ 3345366 w 3345366"/>
                <a:gd name="connsiteY3" fmla="*/ 208945 h 1253647"/>
                <a:gd name="connsiteX4" fmla="*/ 3345366 w 3345366"/>
                <a:gd name="connsiteY4" fmla="*/ 1044702 h 1253647"/>
                <a:gd name="connsiteX5" fmla="*/ 3136421 w 3345366"/>
                <a:gd name="connsiteY5" fmla="*/ 1253647 h 1253647"/>
                <a:gd name="connsiteX6" fmla="*/ 208945 w 3345366"/>
                <a:gd name="connsiteY6" fmla="*/ 1253647 h 1253647"/>
                <a:gd name="connsiteX7" fmla="*/ 0 w 3345366"/>
                <a:gd name="connsiteY7" fmla="*/ 1044702 h 1253647"/>
                <a:gd name="connsiteX8" fmla="*/ 0 w 3345366"/>
                <a:gd name="connsiteY8" fmla="*/ 208945 h 12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5366" h="1253647">
                  <a:moveTo>
                    <a:pt x="0" y="208945"/>
                  </a:moveTo>
                  <a:cubicBezTo>
                    <a:pt x="0" y="93548"/>
                    <a:pt x="93548" y="0"/>
                    <a:pt x="208945" y="0"/>
                  </a:cubicBezTo>
                  <a:lnTo>
                    <a:pt x="3136421" y="0"/>
                  </a:lnTo>
                  <a:cubicBezTo>
                    <a:pt x="3251818" y="0"/>
                    <a:pt x="3345366" y="93548"/>
                    <a:pt x="3345366" y="208945"/>
                  </a:cubicBezTo>
                  <a:lnTo>
                    <a:pt x="3345366" y="1044702"/>
                  </a:lnTo>
                  <a:cubicBezTo>
                    <a:pt x="3345366" y="1160099"/>
                    <a:pt x="3251818" y="1253647"/>
                    <a:pt x="3136421" y="1253647"/>
                  </a:cubicBezTo>
                  <a:lnTo>
                    <a:pt x="208945" y="1253647"/>
                  </a:lnTo>
                  <a:cubicBezTo>
                    <a:pt x="93548" y="1253647"/>
                    <a:pt x="0" y="1160099"/>
                    <a:pt x="0" y="1044702"/>
                  </a:cubicBezTo>
                  <a:lnTo>
                    <a:pt x="0" y="2089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548" tIns="127873" rIns="194548" bIns="127873" numCol="1" spcCol="1270" anchor="ctr" anchorCtr="0">
              <a:noAutofit/>
            </a:bodyPr>
            <a:lstStyle/>
            <a:p>
              <a:pPr marL="0" lvl="0" indent="0" algn="ctr" defTabSz="1555750">
                <a:lnSpc>
                  <a:spcPct val="90000"/>
                </a:lnSpc>
                <a:spcBef>
                  <a:spcPct val="0"/>
                </a:spcBef>
                <a:spcAft>
                  <a:spcPct val="35000"/>
                </a:spcAft>
                <a:buNone/>
              </a:pPr>
              <a:r>
                <a:rPr lang="en-US" sz="3500" kern="1200" dirty="0"/>
                <a:t>TSR Samples</a:t>
              </a:r>
            </a:p>
          </p:txBody>
        </p:sp>
      </p:grpSp>
      <p:grpSp>
        <p:nvGrpSpPr>
          <p:cNvPr id="14" name="Group 13">
            <a:extLst>
              <a:ext uri="{FF2B5EF4-FFF2-40B4-BE49-F238E27FC236}">
                <a16:creationId xmlns:a16="http://schemas.microsoft.com/office/drawing/2014/main" id="{DD93C77C-79F3-4C7E-9E7C-76C80D3F15D6}"/>
              </a:ext>
            </a:extLst>
          </p:cNvPr>
          <p:cNvGrpSpPr/>
          <p:nvPr/>
        </p:nvGrpSpPr>
        <p:grpSpPr>
          <a:xfrm>
            <a:off x="356838" y="2651831"/>
            <a:ext cx="8363414" cy="1253647"/>
            <a:chOff x="356838" y="2651831"/>
            <a:chExt cx="8363414" cy="1253647"/>
          </a:xfrm>
        </p:grpSpPr>
        <p:sp>
          <p:nvSpPr>
            <p:cNvPr id="7" name="Freeform: Shape 6">
              <a:extLst>
                <a:ext uri="{FF2B5EF4-FFF2-40B4-BE49-F238E27FC236}">
                  <a16:creationId xmlns:a16="http://schemas.microsoft.com/office/drawing/2014/main" id="{3E0DAB2B-CB51-4722-AA8F-9522D0D9249E}"/>
                </a:ext>
              </a:extLst>
            </p:cNvPr>
            <p:cNvSpPr/>
            <p:nvPr/>
          </p:nvSpPr>
          <p:spPr>
            <a:xfrm>
              <a:off x="3702203" y="2651831"/>
              <a:ext cx="5018049" cy="1253647"/>
            </a:xfrm>
            <a:custGeom>
              <a:avLst/>
              <a:gdLst>
                <a:gd name="connsiteX0" fmla="*/ 0 w 5018049"/>
                <a:gd name="connsiteY0" fmla="*/ 156706 h 1253647"/>
                <a:gd name="connsiteX1" fmla="*/ 4391226 w 5018049"/>
                <a:gd name="connsiteY1" fmla="*/ 156706 h 1253647"/>
                <a:gd name="connsiteX2" fmla="*/ 4391226 w 5018049"/>
                <a:gd name="connsiteY2" fmla="*/ 0 h 1253647"/>
                <a:gd name="connsiteX3" fmla="*/ 5018049 w 5018049"/>
                <a:gd name="connsiteY3" fmla="*/ 626824 h 1253647"/>
                <a:gd name="connsiteX4" fmla="*/ 4391226 w 5018049"/>
                <a:gd name="connsiteY4" fmla="*/ 1253647 h 1253647"/>
                <a:gd name="connsiteX5" fmla="*/ 4391226 w 5018049"/>
                <a:gd name="connsiteY5" fmla="*/ 1096941 h 1253647"/>
                <a:gd name="connsiteX6" fmla="*/ 0 w 5018049"/>
                <a:gd name="connsiteY6" fmla="*/ 1096941 h 1253647"/>
                <a:gd name="connsiteX7" fmla="*/ 0 w 5018049"/>
                <a:gd name="connsiteY7" fmla="*/ 156706 h 12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8049" h="1253647">
                  <a:moveTo>
                    <a:pt x="0" y="156706"/>
                  </a:moveTo>
                  <a:lnTo>
                    <a:pt x="4391226" y="156706"/>
                  </a:lnTo>
                  <a:lnTo>
                    <a:pt x="4391226" y="0"/>
                  </a:lnTo>
                  <a:lnTo>
                    <a:pt x="5018049" y="626824"/>
                  </a:lnTo>
                  <a:lnTo>
                    <a:pt x="4391226" y="1253647"/>
                  </a:lnTo>
                  <a:lnTo>
                    <a:pt x="4391226" y="1096941"/>
                  </a:lnTo>
                  <a:lnTo>
                    <a:pt x="0" y="1096941"/>
                  </a:lnTo>
                  <a:lnTo>
                    <a:pt x="0" y="15670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 tIns="173851" rIns="487263" bIns="173851"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HMA Training on Learn Center</a:t>
              </a:r>
            </a:p>
            <a:p>
              <a:pPr marL="228600" lvl="1" indent="-228600" algn="l" defTabSz="1200150">
                <a:lnSpc>
                  <a:spcPct val="90000"/>
                </a:lnSpc>
                <a:spcBef>
                  <a:spcPct val="0"/>
                </a:spcBef>
                <a:spcAft>
                  <a:spcPct val="15000"/>
                </a:spcAft>
                <a:buChar char="•"/>
              </a:pPr>
              <a:r>
                <a:rPr lang="en-US" sz="2700" kern="1200" dirty="0"/>
                <a:t>Region PWL Training April 9</a:t>
              </a:r>
            </a:p>
          </p:txBody>
        </p:sp>
        <p:sp>
          <p:nvSpPr>
            <p:cNvPr id="8" name="Freeform: Shape 7">
              <a:extLst>
                <a:ext uri="{FF2B5EF4-FFF2-40B4-BE49-F238E27FC236}">
                  <a16:creationId xmlns:a16="http://schemas.microsoft.com/office/drawing/2014/main" id="{EE201CE4-E334-4BF8-A4F7-5ED3E14F29AD}"/>
                </a:ext>
              </a:extLst>
            </p:cNvPr>
            <p:cNvSpPr/>
            <p:nvPr/>
          </p:nvSpPr>
          <p:spPr>
            <a:xfrm>
              <a:off x="356838" y="2651831"/>
              <a:ext cx="3345366" cy="1253647"/>
            </a:xfrm>
            <a:custGeom>
              <a:avLst/>
              <a:gdLst>
                <a:gd name="connsiteX0" fmla="*/ 0 w 3345366"/>
                <a:gd name="connsiteY0" fmla="*/ 208945 h 1253647"/>
                <a:gd name="connsiteX1" fmla="*/ 208945 w 3345366"/>
                <a:gd name="connsiteY1" fmla="*/ 0 h 1253647"/>
                <a:gd name="connsiteX2" fmla="*/ 3136421 w 3345366"/>
                <a:gd name="connsiteY2" fmla="*/ 0 h 1253647"/>
                <a:gd name="connsiteX3" fmla="*/ 3345366 w 3345366"/>
                <a:gd name="connsiteY3" fmla="*/ 208945 h 1253647"/>
                <a:gd name="connsiteX4" fmla="*/ 3345366 w 3345366"/>
                <a:gd name="connsiteY4" fmla="*/ 1044702 h 1253647"/>
                <a:gd name="connsiteX5" fmla="*/ 3136421 w 3345366"/>
                <a:gd name="connsiteY5" fmla="*/ 1253647 h 1253647"/>
                <a:gd name="connsiteX6" fmla="*/ 208945 w 3345366"/>
                <a:gd name="connsiteY6" fmla="*/ 1253647 h 1253647"/>
                <a:gd name="connsiteX7" fmla="*/ 0 w 3345366"/>
                <a:gd name="connsiteY7" fmla="*/ 1044702 h 1253647"/>
                <a:gd name="connsiteX8" fmla="*/ 0 w 3345366"/>
                <a:gd name="connsiteY8" fmla="*/ 208945 h 12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5366" h="1253647">
                  <a:moveTo>
                    <a:pt x="0" y="208945"/>
                  </a:moveTo>
                  <a:cubicBezTo>
                    <a:pt x="0" y="93548"/>
                    <a:pt x="93548" y="0"/>
                    <a:pt x="208945" y="0"/>
                  </a:cubicBezTo>
                  <a:lnTo>
                    <a:pt x="3136421" y="0"/>
                  </a:lnTo>
                  <a:cubicBezTo>
                    <a:pt x="3251818" y="0"/>
                    <a:pt x="3345366" y="93548"/>
                    <a:pt x="3345366" y="208945"/>
                  </a:cubicBezTo>
                  <a:lnTo>
                    <a:pt x="3345366" y="1044702"/>
                  </a:lnTo>
                  <a:cubicBezTo>
                    <a:pt x="3345366" y="1160099"/>
                    <a:pt x="3251818" y="1253647"/>
                    <a:pt x="3136421" y="1253647"/>
                  </a:cubicBezTo>
                  <a:lnTo>
                    <a:pt x="208945" y="1253647"/>
                  </a:lnTo>
                  <a:cubicBezTo>
                    <a:pt x="93548" y="1253647"/>
                    <a:pt x="0" y="1160099"/>
                    <a:pt x="0" y="1044702"/>
                  </a:cubicBezTo>
                  <a:lnTo>
                    <a:pt x="0" y="2089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548" tIns="127873" rIns="194548" bIns="127873" numCol="1" spcCol="1270" anchor="ctr" anchorCtr="0">
              <a:noAutofit/>
            </a:bodyPr>
            <a:lstStyle/>
            <a:p>
              <a:pPr marL="0" lvl="0" indent="0" algn="ctr" defTabSz="1555750">
                <a:lnSpc>
                  <a:spcPct val="90000"/>
                </a:lnSpc>
                <a:spcBef>
                  <a:spcPct val="0"/>
                </a:spcBef>
                <a:spcAft>
                  <a:spcPct val="35000"/>
                </a:spcAft>
                <a:buNone/>
              </a:pPr>
              <a:r>
                <a:rPr lang="en-US" sz="3500" kern="1200" dirty="0"/>
                <a:t>HMA / PWL Training</a:t>
              </a:r>
            </a:p>
          </p:txBody>
        </p:sp>
      </p:grpSp>
      <p:grpSp>
        <p:nvGrpSpPr>
          <p:cNvPr id="15" name="Group 14">
            <a:extLst>
              <a:ext uri="{FF2B5EF4-FFF2-40B4-BE49-F238E27FC236}">
                <a16:creationId xmlns:a16="http://schemas.microsoft.com/office/drawing/2014/main" id="{AA9DAC84-09D8-41FA-9386-D596EE6FA5C6}"/>
              </a:ext>
            </a:extLst>
          </p:cNvPr>
          <p:cNvGrpSpPr/>
          <p:nvPr/>
        </p:nvGrpSpPr>
        <p:grpSpPr>
          <a:xfrm>
            <a:off x="356838" y="4030842"/>
            <a:ext cx="8363414" cy="1253647"/>
            <a:chOff x="356838" y="4030842"/>
            <a:chExt cx="8363414" cy="1253647"/>
          </a:xfrm>
        </p:grpSpPr>
        <p:sp>
          <p:nvSpPr>
            <p:cNvPr id="9" name="Freeform: Shape 8">
              <a:extLst>
                <a:ext uri="{FF2B5EF4-FFF2-40B4-BE49-F238E27FC236}">
                  <a16:creationId xmlns:a16="http://schemas.microsoft.com/office/drawing/2014/main" id="{499FC3E9-AB4D-488F-A7F1-FED169D0E0DD}"/>
                </a:ext>
              </a:extLst>
            </p:cNvPr>
            <p:cNvSpPr/>
            <p:nvPr/>
          </p:nvSpPr>
          <p:spPr>
            <a:xfrm>
              <a:off x="3702203" y="4030842"/>
              <a:ext cx="5018049" cy="1253647"/>
            </a:xfrm>
            <a:custGeom>
              <a:avLst/>
              <a:gdLst>
                <a:gd name="connsiteX0" fmla="*/ 0 w 5018049"/>
                <a:gd name="connsiteY0" fmla="*/ 156706 h 1253647"/>
                <a:gd name="connsiteX1" fmla="*/ 4391226 w 5018049"/>
                <a:gd name="connsiteY1" fmla="*/ 156706 h 1253647"/>
                <a:gd name="connsiteX2" fmla="*/ 4391226 w 5018049"/>
                <a:gd name="connsiteY2" fmla="*/ 0 h 1253647"/>
                <a:gd name="connsiteX3" fmla="*/ 5018049 w 5018049"/>
                <a:gd name="connsiteY3" fmla="*/ 626824 h 1253647"/>
                <a:gd name="connsiteX4" fmla="*/ 4391226 w 5018049"/>
                <a:gd name="connsiteY4" fmla="*/ 1253647 h 1253647"/>
                <a:gd name="connsiteX5" fmla="*/ 4391226 w 5018049"/>
                <a:gd name="connsiteY5" fmla="*/ 1096941 h 1253647"/>
                <a:gd name="connsiteX6" fmla="*/ 0 w 5018049"/>
                <a:gd name="connsiteY6" fmla="*/ 1096941 h 1253647"/>
                <a:gd name="connsiteX7" fmla="*/ 0 w 5018049"/>
                <a:gd name="connsiteY7" fmla="*/ 156706 h 12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8049" h="1253647">
                  <a:moveTo>
                    <a:pt x="0" y="156706"/>
                  </a:moveTo>
                  <a:lnTo>
                    <a:pt x="4391226" y="156706"/>
                  </a:lnTo>
                  <a:lnTo>
                    <a:pt x="4391226" y="0"/>
                  </a:lnTo>
                  <a:lnTo>
                    <a:pt x="5018049" y="626824"/>
                  </a:lnTo>
                  <a:lnTo>
                    <a:pt x="4391226" y="1253647"/>
                  </a:lnTo>
                  <a:lnTo>
                    <a:pt x="4391226" y="1096941"/>
                  </a:lnTo>
                  <a:lnTo>
                    <a:pt x="0" y="1096941"/>
                  </a:lnTo>
                  <a:lnTo>
                    <a:pt x="0" y="15670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 tIns="173851" rIns="487263" bIns="173851"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LOTS of changes</a:t>
              </a:r>
            </a:p>
            <a:p>
              <a:pPr marL="228600" lvl="1" indent="-228600" algn="l" defTabSz="1200150">
                <a:lnSpc>
                  <a:spcPct val="90000"/>
                </a:lnSpc>
                <a:spcBef>
                  <a:spcPct val="0"/>
                </a:spcBef>
                <a:spcAft>
                  <a:spcPct val="15000"/>
                </a:spcAft>
                <a:buChar char="•"/>
              </a:pPr>
              <a:r>
                <a:rPr lang="en-US" sz="2700" kern="1200" dirty="0"/>
                <a:t>Talk to Region Materials</a:t>
              </a:r>
            </a:p>
          </p:txBody>
        </p:sp>
        <p:sp>
          <p:nvSpPr>
            <p:cNvPr id="10" name="Freeform: Shape 9">
              <a:extLst>
                <a:ext uri="{FF2B5EF4-FFF2-40B4-BE49-F238E27FC236}">
                  <a16:creationId xmlns:a16="http://schemas.microsoft.com/office/drawing/2014/main" id="{18DAF86D-0FBC-4612-862C-7CB22901E670}"/>
                </a:ext>
              </a:extLst>
            </p:cNvPr>
            <p:cNvSpPr/>
            <p:nvPr/>
          </p:nvSpPr>
          <p:spPr>
            <a:xfrm>
              <a:off x="356838" y="4030842"/>
              <a:ext cx="3345366" cy="1253647"/>
            </a:xfrm>
            <a:custGeom>
              <a:avLst/>
              <a:gdLst>
                <a:gd name="connsiteX0" fmla="*/ 0 w 3345366"/>
                <a:gd name="connsiteY0" fmla="*/ 208945 h 1253647"/>
                <a:gd name="connsiteX1" fmla="*/ 208945 w 3345366"/>
                <a:gd name="connsiteY1" fmla="*/ 0 h 1253647"/>
                <a:gd name="connsiteX2" fmla="*/ 3136421 w 3345366"/>
                <a:gd name="connsiteY2" fmla="*/ 0 h 1253647"/>
                <a:gd name="connsiteX3" fmla="*/ 3345366 w 3345366"/>
                <a:gd name="connsiteY3" fmla="*/ 208945 h 1253647"/>
                <a:gd name="connsiteX4" fmla="*/ 3345366 w 3345366"/>
                <a:gd name="connsiteY4" fmla="*/ 1044702 h 1253647"/>
                <a:gd name="connsiteX5" fmla="*/ 3136421 w 3345366"/>
                <a:gd name="connsiteY5" fmla="*/ 1253647 h 1253647"/>
                <a:gd name="connsiteX6" fmla="*/ 208945 w 3345366"/>
                <a:gd name="connsiteY6" fmla="*/ 1253647 h 1253647"/>
                <a:gd name="connsiteX7" fmla="*/ 0 w 3345366"/>
                <a:gd name="connsiteY7" fmla="*/ 1044702 h 1253647"/>
                <a:gd name="connsiteX8" fmla="*/ 0 w 3345366"/>
                <a:gd name="connsiteY8" fmla="*/ 208945 h 12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5366" h="1253647">
                  <a:moveTo>
                    <a:pt x="0" y="208945"/>
                  </a:moveTo>
                  <a:cubicBezTo>
                    <a:pt x="0" y="93548"/>
                    <a:pt x="93548" y="0"/>
                    <a:pt x="208945" y="0"/>
                  </a:cubicBezTo>
                  <a:lnTo>
                    <a:pt x="3136421" y="0"/>
                  </a:lnTo>
                  <a:cubicBezTo>
                    <a:pt x="3251818" y="0"/>
                    <a:pt x="3345366" y="93548"/>
                    <a:pt x="3345366" y="208945"/>
                  </a:cubicBezTo>
                  <a:lnTo>
                    <a:pt x="3345366" y="1044702"/>
                  </a:lnTo>
                  <a:cubicBezTo>
                    <a:pt x="3345366" y="1160099"/>
                    <a:pt x="3251818" y="1253647"/>
                    <a:pt x="3136421" y="1253647"/>
                  </a:cubicBezTo>
                  <a:lnTo>
                    <a:pt x="208945" y="1253647"/>
                  </a:lnTo>
                  <a:cubicBezTo>
                    <a:pt x="93548" y="1253647"/>
                    <a:pt x="0" y="1160099"/>
                    <a:pt x="0" y="1044702"/>
                  </a:cubicBezTo>
                  <a:lnTo>
                    <a:pt x="0" y="2089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548" tIns="127873" rIns="194548" bIns="127873" numCol="1" spcCol="1270" anchor="ctr" anchorCtr="0">
              <a:noAutofit/>
            </a:bodyPr>
            <a:lstStyle/>
            <a:p>
              <a:pPr marL="0" lvl="0" indent="0" algn="ctr" defTabSz="1555750">
                <a:lnSpc>
                  <a:spcPct val="90000"/>
                </a:lnSpc>
                <a:spcBef>
                  <a:spcPct val="0"/>
                </a:spcBef>
                <a:spcAft>
                  <a:spcPct val="35000"/>
                </a:spcAft>
                <a:buNone/>
              </a:pPr>
              <a:r>
                <a:rPr lang="en-US" sz="3500" kern="1200" dirty="0"/>
                <a:t>Stone Matrix Asphalt (SMA)</a:t>
              </a:r>
            </a:p>
          </p:txBody>
        </p:sp>
      </p:grpSp>
      <p:grpSp>
        <p:nvGrpSpPr>
          <p:cNvPr id="16" name="Group 15">
            <a:extLst>
              <a:ext uri="{FF2B5EF4-FFF2-40B4-BE49-F238E27FC236}">
                <a16:creationId xmlns:a16="http://schemas.microsoft.com/office/drawing/2014/main" id="{EE173658-E1A5-4FE9-896D-8EEE49550D5D}"/>
              </a:ext>
            </a:extLst>
          </p:cNvPr>
          <p:cNvGrpSpPr/>
          <p:nvPr/>
        </p:nvGrpSpPr>
        <p:grpSpPr>
          <a:xfrm>
            <a:off x="356838" y="5409854"/>
            <a:ext cx="8363414" cy="1253647"/>
            <a:chOff x="356838" y="5409854"/>
            <a:chExt cx="8363414" cy="1253647"/>
          </a:xfrm>
        </p:grpSpPr>
        <p:sp>
          <p:nvSpPr>
            <p:cNvPr id="11" name="Freeform: Shape 10">
              <a:extLst>
                <a:ext uri="{FF2B5EF4-FFF2-40B4-BE49-F238E27FC236}">
                  <a16:creationId xmlns:a16="http://schemas.microsoft.com/office/drawing/2014/main" id="{2ACB1B28-D82C-463C-812E-34826108BB30}"/>
                </a:ext>
              </a:extLst>
            </p:cNvPr>
            <p:cNvSpPr/>
            <p:nvPr/>
          </p:nvSpPr>
          <p:spPr>
            <a:xfrm>
              <a:off x="3702203" y="5409854"/>
              <a:ext cx="5018049" cy="1253647"/>
            </a:xfrm>
            <a:custGeom>
              <a:avLst/>
              <a:gdLst>
                <a:gd name="connsiteX0" fmla="*/ 0 w 5018049"/>
                <a:gd name="connsiteY0" fmla="*/ 156706 h 1253647"/>
                <a:gd name="connsiteX1" fmla="*/ 4391226 w 5018049"/>
                <a:gd name="connsiteY1" fmla="*/ 156706 h 1253647"/>
                <a:gd name="connsiteX2" fmla="*/ 4391226 w 5018049"/>
                <a:gd name="connsiteY2" fmla="*/ 0 h 1253647"/>
                <a:gd name="connsiteX3" fmla="*/ 5018049 w 5018049"/>
                <a:gd name="connsiteY3" fmla="*/ 626824 h 1253647"/>
                <a:gd name="connsiteX4" fmla="*/ 4391226 w 5018049"/>
                <a:gd name="connsiteY4" fmla="*/ 1253647 h 1253647"/>
                <a:gd name="connsiteX5" fmla="*/ 4391226 w 5018049"/>
                <a:gd name="connsiteY5" fmla="*/ 1096941 h 1253647"/>
                <a:gd name="connsiteX6" fmla="*/ 0 w 5018049"/>
                <a:gd name="connsiteY6" fmla="*/ 1096941 h 1253647"/>
                <a:gd name="connsiteX7" fmla="*/ 0 w 5018049"/>
                <a:gd name="connsiteY7" fmla="*/ 156706 h 12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8049" h="1253647">
                  <a:moveTo>
                    <a:pt x="0" y="156706"/>
                  </a:moveTo>
                  <a:lnTo>
                    <a:pt x="4391226" y="156706"/>
                  </a:lnTo>
                  <a:lnTo>
                    <a:pt x="4391226" y="0"/>
                  </a:lnTo>
                  <a:lnTo>
                    <a:pt x="5018049" y="626824"/>
                  </a:lnTo>
                  <a:lnTo>
                    <a:pt x="4391226" y="1253647"/>
                  </a:lnTo>
                  <a:lnTo>
                    <a:pt x="4391226" y="1096941"/>
                  </a:lnTo>
                  <a:lnTo>
                    <a:pt x="0" y="1096941"/>
                  </a:lnTo>
                  <a:lnTo>
                    <a:pt x="0" y="15670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 tIns="173851" rIns="487263" bIns="173851"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Reduce reflective cracking</a:t>
              </a:r>
            </a:p>
          </p:txBody>
        </p:sp>
        <p:sp>
          <p:nvSpPr>
            <p:cNvPr id="12" name="Freeform: Shape 11">
              <a:extLst>
                <a:ext uri="{FF2B5EF4-FFF2-40B4-BE49-F238E27FC236}">
                  <a16:creationId xmlns:a16="http://schemas.microsoft.com/office/drawing/2014/main" id="{F91FB213-01C5-44FF-9310-559A32C28F3C}"/>
                </a:ext>
              </a:extLst>
            </p:cNvPr>
            <p:cNvSpPr/>
            <p:nvPr/>
          </p:nvSpPr>
          <p:spPr>
            <a:xfrm>
              <a:off x="356838" y="5409854"/>
              <a:ext cx="3345366" cy="1253647"/>
            </a:xfrm>
            <a:custGeom>
              <a:avLst/>
              <a:gdLst>
                <a:gd name="connsiteX0" fmla="*/ 0 w 3345366"/>
                <a:gd name="connsiteY0" fmla="*/ 208945 h 1253647"/>
                <a:gd name="connsiteX1" fmla="*/ 208945 w 3345366"/>
                <a:gd name="connsiteY1" fmla="*/ 0 h 1253647"/>
                <a:gd name="connsiteX2" fmla="*/ 3136421 w 3345366"/>
                <a:gd name="connsiteY2" fmla="*/ 0 h 1253647"/>
                <a:gd name="connsiteX3" fmla="*/ 3345366 w 3345366"/>
                <a:gd name="connsiteY3" fmla="*/ 208945 h 1253647"/>
                <a:gd name="connsiteX4" fmla="*/ 3345366 w 3345366"/>
                <a:gd name="connsiteY4" fmla="*/ 1044702 h 1253647"/>
                <a:gd name="connsiteX5" fmla="*/ 3136421 w 3345366"/>
                <a:gd name="connsiteY5" fmla="*/ 1253647 h 1253647"/>
                <a:gd name="connsiteX6" fmla="*/ 208945 w 3345366"/>
                <a:gd name="connsiteY6" fmla="*/ 1253647 h 1253647"/>
                <a:gd name="connsiteX7" fmla="*/ 0 w 3345366"/>
                <a:gd name="connsiteY7" fmla="*/ 1044702 h 1253647"/>
                <a:gd name="connsiteX8" fmla="*/ 0 w 3345366"/>
                <a:gd name="connsiteY8" fmla="*/ 208945 h 12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5366" h="1253647">
                  <a:moveTo>
                    <a:pt x="0" y="208945"/>
                  </a:moveTo>
                  <a:cubicBezTo>
                    <a:pt x="0" y="93548"/>
                    <a:pt x="93548" y="0"/>
                    <a:pt x="208945" y="0"/>
                  </a:cubicBezTo>
                  <a:lnTo>
                    <a:pt x="3136421" y="0"/>
                  </a:lnTo>
                  <a:cubicBezTo>
                    <a:pt x="3251818" y="0"/>
                    <a:pt x="3345366" y="93548"/>
                    <a:pt x="3345366" y="208945"/>
                  </a:cubicBezTo>
                  <a:lnTo>
                    <a:pt x="3345366" y="1044702"/>
                  </a:lnTo>
                  <a:cubicBezTo>
                    <a:pt x="3345366" y="1160099"/>
                    <a:pt x="3251818" y="1253647"/>
                    <a:pt x="3136421" y="1253647"/>
                  </a:cubicBezTo>
                  <a:lnTo>
                    <a:pt x="208945" y="1253647"/>
                  </a:lnTo>
                  <a:cubicBezTo>
                    <a:pt x="93548" y="1253647"/>
                    <a:pt x="0" y="1160099"/>
                    <a:pt x="0" y="1044702"/>
                  </a:cubicBezTo>
                  <a:lnTo>
                    <a:pt x="0" y="2089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548" tIns="127873" rIns="194548" bIns="127873" numCol="1" spcCol="1270" anchor="ctr" anchorCtr="0">
              <a:noAutofit/>
            </a:bodyPr>
            <a:lstStyle/>
            <a:p>
              <a:pPr marL="0" lvl="0" indent="0" algn="ctr" defTabSz="1555750">
                <a:lnSpc>
                  <a:spcPct val="90000"/>
                </a:lnSpc>
                <a:spcBef>
                  <a:spcPct val="0"/>
                </a:spcBef>
                <a:spcAft>
                  <a:spcPct val="35000"/>
                </a:spcAft>
                <a:buNone/>
              </a:pPr>
              <a:r>
                <a:rPr lang="en-US" sz="3500" kern="1200" dirty="0"/>
                <a:t>Interlayers #6 Mix</a:t>
              </a:r>
            </a:p>
          </p:txBody>
        </p:sp>
      </p:grpSp>
    </p:spTree>
    <p:extLst>
      <p:ext uri="{BB962C8B-B14F-4D97-AF65-F5344CB8AC3E}">
        <p14:creationId xmlns:p14="http://schemas.microsoft.com/office/powerpoint/2010/main" val="148167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3EC7-2D73-404E-8AFA-C40A963B825D}"/>
              </a:ext>
            </a:extLst>
          </p:cNvPr>
          <p:cNvSpPr>
            <a:spLocks noGrp="1"/>
          </p:cNvSpPr>
          <p:nvPr>
            <p:ph type="title"/>
          </p:nvPr>
        </p:nvSpPr>
        <p:spPr>
          <a:xfrm>
            <a:off x="630935" y="1655286"/>
            <a:ext cx="3456793" cy="2610042"/>
          </a:xfrm>
        </p:spPr>
        <p:txBody>
          <a:bodyPr vert="horz" lIns="91440" tIns="45720" rIns="91440" bIns="45720" rtlCol="0" anchor="b">
            <a:normAutofit/>
          </a:bodyPr>
          <a:lstStyle/>
          <a:p>
            <a:r>
              <a:rPr lang="en-US" sz="4700" b="1" kern="1200" dirty="0">
                <a:solidFill>
                  <a:schemeClr val="tx1"/>
                </a:solidFill>
                <a:latin typeface="+mj-lt"/>
                <a:ea typeface="+mj-ea"/>
                <a:cs typeface="+mj-cs"/>
              </a:rPr>
              <a:t>CONCRETE JUNGLE</a:t>
            </a:r>
          </a:p>
        </p:txBody>
      </p:sp>
      <p:sp>
        <p:nvSpPr>
          <p:cNvPr id="11" name="Freeform: Shape 10">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49657"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80" y="1"/>
            <a:ext cx="5320620"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Cement truck">
            <a:extLst>
              <a:ext uri="{FF2B5EF4-FFF2-40B4-BE49-F238E27FC236}">
                <a16:creationId xmlns:a16="http://schemas.microsoft.com/office/drawing/2014/main" id="{75A9C1AF-9134-4D25-A7E4-859EE9220C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3516" y="1655560"/>
            <a:ext cx="3483864" cy="3483864"/>
          </a:xfrm>
          <a:prstGeom prst="rect">
            <a:avLst/>
          </a:prstGeom>
        </p:spPr>
      </p:pic>
      <p:sp>
        <p:nvSpPr>
          <p:cNvPr id="15" name="Freeform: Shape 14">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587" y="5450103"/>
            <a:ext cx="4177413"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5335901"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443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662"/>
            <a:ext cx="7886700" cy="1325563"/>
          </a:xfrm>
        </p:spPr>
        <p:txBody>
          <a:bodyPr/>
          <a:lstStyle/>
          <a:p>
            <a:r>
              <a:rPr lang="en-US" b="1" dirty="0"/>
              <a:t>TINY BUBBLES: Super Air Meter</a:t>
            </a:r>
          </a:p>
        </p:txBody>
      </p:sp>
      <p:sp>
        <p:nvSpPr>
          <p:cNvPr id="5" name="Oval 4">
            <a:extLst>
              <a:ext uri="{FF2B5EF4-FFF2-40B4-BE49-F238E27FC236}">
                <a16:creationId xmlns:a16="http://schemas.microsoft.com/office/drawing/2014/main" id="{2796E2F0-1573-4954-B0D0-FCC8B927A295}"/>
              </a:ext>
            </a:extLst>
          </p:cNvPr>
          <p:cNvSpPr/>
          <p:nvPr/>
        </p:nvSpPr>
        <p:spPr>
          <a:xfrm>
            <a:off x="4497769" y="1707574"/>
            <a:ext cx="4247215" cy="1475001"/>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7" name="Arrow: Down 6">
            <a:extLst>
              <a:ext uri="{FF2B5EF4-FFF2-40B4-BE49-F238E27FC236}">
                <a16:creationId xmlns:a16="http://schemas.microsoft.com/office/drawing/2014/main" id="{3755F963-AFB4-4BDC-874D-F2339D6495A0}"/>
              </a:ext>
            </a:extLst>
          </p:cNvPr>
          <p:cNvSpPr/>
          <p:nvPr/>
        </p:nvSpPr>
        <p:spPr>
          <a:xfrm>
            <a:off x="6216410" y="5319354"/>
            <a:ext cx="823103" cy="526786"/>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5C3B7C03-B94C-49F1-9CBF-7205C240DD9B}"/>
              </a:ext>
            </a:extLst>
          </p:cNvPr>
          <p:cNvSpPr/>
          <p:nvPr/>
        </p:nvSpPr>
        <p:spPr>
          <a:xfrm>
            <a:off x="4652512" y="5740783"/>
            <a:ext cx="3950898" cy="987724"/>
          </a:xfrm>
          <a:custGeom>
            <a:avLst/>
            <a:gdLst>
              <a:gd name="connsiteX0" fmla="*/ 0 w 3950898"/>
              <a:gd name="connsiteY0" fmla="*/ 0 h 987724"/>
              <a:gd name="connsiteX1" fmla="*/ 3950898 w 3950898"/>
              <a:gd name="connsiteY1" fmla="*/ 0 h 987724"/>
              <a:gd name="connsiteX2" fmla="*/ 3950898 w 3950898"/>
              <a:gd name="connsiteY2" fmla="*/ 987724 h 987724"/>
              <a:gd name="connsiteX3" fmla="*/ 0 w 3950898"/>
              <a:gd name="connsiteY3" fmla="*/ 987724 h 987724"/>
              <a:gd name="connsiteX4" fmla="*/ 0 w 3950898"/>
              <a:gd name="connsiteY4" fmla="*/ 0 h 987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898" h="987724">
                <a:moveTo>
                  <a:pt x="0" y="0"/>
                </a:moveTo>
                <a:lnTo>
                  <a:pt x="3950898" y="0"/>
                </a:lnTo>
                <a:lnTo>
                  <a:pt x="3950898" y="987724"/>
                </a:lnTo>
                <a:lnTo>
                  <a:pt x="0" y="9877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Freeze-Thaw Durability of Concrete</a:t>
            </a:r>
          </a:p>
        </p:txBody>
      </p:sp>
      <p:sp>
        <p:nvSpPr>
          <p:cNvPr id="9" name="Freeform: Shape 8">
            <a:extLst>
              <a:ext uri="{FF2B5EF4-FFF2-40B4-BE49-F238E27FC236}">
                <a16:creationId xmlns:a16="http://schemas.microsoft.com/office/drawing/2014/main" id="{DDC664C0-1167-44D3-A998-13D87B3E2847}"/>
              </a:ext>
            </a:extLst>
          </p:cNvPr>
          <p:cNvSpPr/>
          <p:nvPr/>
        </p:nvSpPr>
        <p:spPr>
          <a:xfrm>
            <a:off x="6041912" y="3296494"/>
            <a:ext cx="1481586" cy="1481586"/>
          </a:xfrm>
          <a:custGeom>
            <a:avLst/>
            <a:gdLst>
              <a:gd name="connsiteX0" fmla="*/ 0 w 1481586"/>
              <a:gd name="connsiteY0" fmla="*/ 740793 h 1481586"/>
              <a:gd name="connsiteX1" fmla="*/ 740793 w 1481586"/>
              <a:gd name="connsiteY1" fmla="*/ 0 h 1481586"/>
              <a:gd name="connsiteX2" fmla="*/ 1481586 w 1481586"/>
              <a:gd name="connsiteY2" fmla="*/ 740793 h 1481586"/>
              <a:gd name="connsiteX3" fmla="*/ 740793 w 1481586"/>
              <a:gd name="connsiteY3" fmla="*/ 1481586 h 1481586"/>
              <a:gd name="connsiteX4" fmla="*/ 0 w 1481586"/>
              <a:gd name="connsiteY4" fmla="*/ 740793 h 1481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86" h="1481586">
                <a:moveTo>
                  <a:pt x="0" y="740793"/>
                </a:moveTo>
                <a:cubicBezTo>
                  <a:pt x="0" y="331664"/>
                  <a:pt x="331664" y="0"/>
                  <a:pt x="740793" y="0"/>
                </a:cubicBezTo>
                <a:cubicBezTo>
                  <a:pt x="1149922" y="0"/>
                  <a:pt x="1481586" y="331664"/>
                  <a:pt x="1481586" y="740793"/>
                </a:cubicBezTo>
                <a:cubicBezTo>
                  <a:pt x="1481586" y="1149922"/>
                  <a:pt x="1149922" y="1481586"/>
                  <a:pt x="740793" y="1481586"/>
                </a:cubicBezTo>
                <a:cubicBezTo>
                  <a:pt x="331664" y="1481586"/>
                  <a:pt x="0" y="1149922"/>
                  <a:pt x="0" y="74079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913" tIns="244913" rIns="244913" bIns="244913" numCol="1" spcCol="1270" anchor="ctr" anchorCtr="0">
            <a:noAutofit/>
          </a:bodyPr>
          <a:lstStyle/>
          <a:p>
            <a:pPr marL="0" lvl="0" indent="0" algn="ctr" defTabSz="977900">
              <a:lnSpc>
                <a:spcPct val="90000"/>
              </a:lnSpc>
              <a:spcBef>
                <a:spcPct val="0"/>
              </a:spcBef>
              <a:spcAft>
                <a:spcPct val="35000"/>
              </a:spcAft>
              <a:buNone/>
            </a:pPr>
            <a:r>
              <a:rPr lang="en-US" sz="2200" kern="1200" dirty="0"/>
              <a:t>Air Void Size</a:t>
            </a:r>
          </a:p>
        </p:txBody>
      </p:sp>
      <p:sp>
        <p:nvSpPr>
          <p:cNvPr id="10" name="Freeform: Shape 9">
            <a:extLst>
              <a:ext uri="{FF2B5EF4-FFF2-40B4-BE49-F238E27FC236}">
                <a16:creationId xmlns:a16="http://schemas.microsoft.com/office/drawing/2014/main" id="{EEFA60CB-0B98-42F4-9A49-943067563E73}"/>
              </a:ext>
            </a:extLst>
          </p:cNvPr>
          <p:cNvSpPr/>
          <p:nvPr/>
        </p:nvSpPr>
        <p:spPr>
          <a:xfrm>
            <a:off x="4811142" y="1960025"/>
            <a:ext cx="1822810" cy="1931485"/>
          </a:xfrm>
          <a:custGeom>
            <a:avLst/>
            <a:gdLst>
              <a:gd name="connsiteX0" fmla="*/ 0 w 1822810"/>
              <a:gd name="connsiteY0" fmla="*/ 965743 h 1931485"/>
              <a:gd name="connsiteX1" fmla="*/ 911405 w 1822810"/>
              <a:gd name="connsiteY1" fmla="*/ 0 h 1931485"/>
              <a:gd name="connsiteX2" fmla="*/ 1822810 w 1822810"/>
              <a:gd name="connsiteY2" fmla="*/ 965743 h 1931485"/>
              <a:gd name="connsiteX3" fmla="*/ 911405 w 1822810"/>
              <a:gd name="connsiteY3" fmla="*/ 1931486 h 1931485"/>
              <a:gd name="connsiteX4" fmla="*/ 0 w 1822810"/>
              <a:gd name="connsiteY4" fmla="*/ 965743 h 1931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810" h="1931485">
                <a:moveTo>
                  <a:pt x="0" y="965743"/>
                </a:moveTo>
                <a:cubicBezTo>
                  <a:pt x="0" y="432378"/>
                  <a:pt x="408050" y="0"/>
                  <a:pt x="911405" y="0"/>
                </a:cubicBezTo>
                <a:cubicBezTo>
                  <a:pt x="1414760" y="0"/>
                  <a:pt x="1822810" y="432378"/>
                  <a:pt x="1822810" y="965743"/>
                </a:cubicBezTo>
                <a:cubicBezTo>
                  <a:pt x="1822810" y="1499108"/>
                  <a:pt x="1414760" y="1931486"/>
                  <a:pt x="911405" y="1931486"/>
                </a:cubicBezTo>
                <a:cubicBezTo>
                  <a:pt x="408050" y="1931486"/>
                  <a:pt x="0" y="1499108"/>
                  <a:pt x="0" y="96574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4884" tIns="310799" rIns="294884" bIns="310799" numCol="1" spcCol="1270" anchor="ctr" anchorCtr="0">
            <a:noAutofit/>
          </a:bodyPr>
          <a:lstStyle/>
          <a:p>
            <a:pPr marL="0" lvl="0" indent="0" algn="ctr" defTabSz="977900">
              <a:lnSpc>
                <a:spcPct val="90000"/>
              </a:lnSpc>
              <a:spcBef>
                <a:spcPct val="0"/>
              </a:spcBef>
              <a:spcAft>
                <a:spcPct val="35000"/>
              </a:spcAft>
              <a:buNone/>
            </a:pPr>
            <a:r>
              <a:rPr lang="en-US" sz="2200" kern="1200" dirty="0"/>
              <a:t>10 Min test</a:t>
            </a:r>
          </a:p>
          <a:p>
            <a:pPr marL="0" lvl="0" indent="0" algn="ctr" defTabSz="977900">
              <a:lnSpc>
                <a:spcPct val="90000"/>
              </a:lnSpc>
              <a:spcBef>
                <a:spcPct val="0"/>
              </a:spcBef>
              <a:spcAft>
                <a:spcPct val="35000"/>
              </a:spcAft>
              <a:buNone/>
            </a:pPr>
            <a:r>
              <a:rPr lang="en-US" sz="2200" kern="1200" dirty="0"/>
              <a:t> SAM = 0.2</a:t>
            </a:r>
          </a:p>
        </p:txBody>
      </p:sp>
      <p:sp>
        <p:nvSpPr>
          <p:cNvPr id="11" name="Freeform: Shape 10">
            <a:extLst>
              <a:ext uri="{FF2B5EF4-FFF2-40B4-BE49-F238E27FC236}">
                <a16:creationId xmlns:a16="http://schemas.microsoft.com/office/drawing/2014/main" id="{05965ED6-68B2-472E-9B86-22022C5DB5B9}"/>
              </a:ext>
            </a:extLst>
          </p:cNvPr>
          <p:cNvSpPr/>
          <p:nvPr/>
        </p:nvSpPr>
        <p:spPr>
          <a:xfrm>
            <a:off x="6496265" y="1826760"/>
            <a:ext cx="1481586" cy="1481586"/>
          </a:xfrm>
          <a:custGeom>
            <a:avLst/>
            <a:gdLst>
              <a:gd name="connsiteX0" fmla="*/ 0 w 1481586"/>
              <a:gd name="connsiteY0" fmla="*/ 740793 h 1481586"/>
              <a:gd name="connsiteX1" fmla="*/ 740793 w 1481586"/>
              <a:gd name="connsiteY1" fmla="*/ 0 h 1481586"/>
              <a:gd name="connsiteX2" fmla="*/ 1481586 w 1481586"/>
              <a:gd name="connsiteY2" fmla="*/ 740793 h 1481586"/>
              <a:gd name="connsiteX3" fmla="*/ 740793 w 1481586"/>
              <a:gd name="connsiteY3" fmla="*/ 1481586 h 1481586"/>
              <a:gd name="connsiteX4" fmla="*/ 0 w 1481586"/>
              <a:gd name="connsiteY4" fmla="*/ 740793 h 1481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86" h="1481586">
                <a:moveTo>
                  <a:pt x="0" y="740793"/>
                </a:moveTo>
                <a:cubicBezTo>
                  <a:pt x="0" y="331664"/>
                  <a:pt x="331664" y="0"/>
                  <a:pt x="740793" y="0"/>
                </a:cubicBezTo>
                <a:cubicBezTo>
                  <a:pt x="1149922" y="0"/>
                  <a:pt x="1481586" y="331664"/>
                  <a:pt x="1481586" y="740793"/>
                </a:cubicBezTo>
                <a:cubicBezTo>
                  <a:pt x="1481586" y="1149922"/>
                  <a:pt x="1149922" y="1481586"/>
                  <a:pt x="740793" y="1481586"/>
                </a:cubicBezTo>
                <a:cubicBezTo>
                  <a:pt x="331664" y="1481586"/>
                  <a:pt x="0" y="1149922"/>
                  <a:pt x="0" y="74079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913" tIns="244913" rIns="244913" bIns="244913" numCol="1" spcCol="1270" anchor="ctr" anchorCtr="0">
            <a:noAutofit/>
          </a:bodyPr>
          <a:lstStyle/>
          <a:p>
            <a:pPr marL="0" lvl="0" indent="0" algn="ctr" defTabSz="977900">
              <a:lnSpc>
                <a:spcPct val="90000"/>
              </a:lnSpc>
              <a:spcBef>
                <a:spcPct val="0"/>
              </a:spcBef>
              <a:spcAft>
                <a:spcPct val="35000"/>
              </a:spcAft>
              <a:buNone/>
            </a:pPr>
            <a:r>
              <a:rPr lang="en-US" sz="2200" kern="1200" dirty="0"/>
              <a:t>14.5, 30, 45 PSI</a:t>
            </a:r>
          </a:p>
        </p:txBody>
      </p:sp>
      <p:sp>
        <p:nvSpPr>
          <p:cNvPr id="12" name="Shape 11">
            <a:extLst>
              <a:ext uri="{FF2B5EF4-FFF2-40B4-BE49-F238E27FC236}">
                <a16:creationId xmlns:a16="http://schemas.microsoft.com/office/drawing/2014/main" id="{6B3C0A6B-96E2-491D-950F-582C510D1AE9}"/>
              </a:ext>
            </a:extLst>
          </p:cNvPr>
          <p:cNvSpPr/>
          <p:nvPr/>
        </p:nvSpPr>
        <p:spPr>
          <a:xfrm>
            <a:off x="4323271" y="1526492"/>
            <a:ext cx="4609381" cy="3687504"/>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pic>
        <p:nvPicPr>
          <p:cNvPr id="6" name="Picture 5" descr="A picture containing indoor, wall, table, sitting&#10;&#10;Description generated with very high confidence">
            <a:extLst>
              <a:ext uri="{FF2B5EF4-FFF2-40B4-BE49-F238E27FC236}">
                <a16:creationId xmlns:a16="http://schemas.microsoft.com/office/drawing/2014/main" id="{4ACBA94D-3F76-4689-80AA-0F7228991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23" y="1499319"/>
            <a:ext cx="3942271" cy="5256361"/>
          </a:xfrm>
          <a:prstGeom prst="rect">
            <a:avLst/>
          </a:prstGeom>
        </p:spPr>
      </p:pic>
    </p:spTree>
    <p:extLst>
      <p:ext uri="{BB962C8B-B14F-4D97-AF65-F5344CB8AC3E}">
        <p14:creationId xmlns:p14="http://schemas.microsoft.com/office/powerpoint/2010/main" val="4085949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662"/>
            <a:ext cx="7886700" cy="1325563"/>
          </a:xfrm>
        </p:spPr>
        <p:txBody>
          <a:bodyPr/>
          <a:lstStyle/>
          <a:p>
            <a:r>
              <a:rPr lang="en-US" b="1" dirty="0"/>
              <a:t>THE AIR BETWEEN US: </a:t>
            </a:r>
            <a:br>
              <a:rPr lang="en-US" b="1" dirty="0"/>
            </a:br>
            <a:r>
              <a:rPr lang="en-US" b="1" dirty="0"/>
              <a:t>SAM Testing Requirements</a:t>
            </a:r>
          </a:p>
        </p:txBody>
      </p:sp>
      <p:graphicFrame>
        <p:nvGraphicFramePr>
          <p:cNvPr id="9" name="Diagram 8">
            <a:extLst>
              <a:ext uri="{FF2B5EF4-FFF2-40B4-BE49-F238E27FC236}">
                <a16:creationId xmlns:a16="http://schemas.microsoft.com/office/drawing/2014/main" id="{C191071C-1FF8-4250-84CC-62048F7F7CCE}"/>
              </a:ext>
            </a:extLst>
          </p:cNvPr>
          <p:cNvGraphicFramePr/>
          <p:nvPr>
            <p:extLst>
              <p:ext uri="{D42A27DB-BD31-4B8C-83A1-F6EECF244321}">
                <p14:modId xmlns:p14="http://schemas.microsoft.com/office/powerpoint/2010/main" val="2679156356"/>
              </p:ext>
            </p:extLst>
          </p:nvPr>
        </p:nvGraphicFramePr>
        <p:xfrm>
          <a:off x="120770" y="1259457"/>
          <a:ext cx="8885207" cy="537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s://encrypted-tbn0.gstatic.com/images?q=tbn%3AANd9GcRkRtu2FMgid4ZUxaCTfKgWFOMgK7VXeKTfUIkvNXQzLyleSfDUe0Eql3bIwbJaajf0ZmO7gP8&amp;usqp=CAc">
            <a:extLst>
              <a:ext uri="{FF2B5EF4-FFF2-40B4-BE49-F238E27FC236}">
                <a16:creationId xmlns:a16="http://schemas.microsoft.com/office/drawing/2014/main" id="{E335C3BD-344D-4D37-B94B-CFA440E66D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023" y="1425454"/>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0.gstatic.com/images?q=tbn%3AANd9GcSj3rDovpJkIfdZ1UocjZS3aP0TWWxq9ZFE56NC29u1t9uQGRtPQwbUzeJ5mlZm-pZIFHDDQTs&amp;usqp=CAc">
            <a:extLst>
              <a:ext uri="{FF2B5EF4-FFF2-40B4-BE49-F238E27FC236}">
                <a16:creationId xmlns:a16="http://schemas.microsoft.com/office/drawing/2014/main" id="{9264C586-3767-4211-A505-21144A4208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1721" y="1438367"/>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3661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662"/>
            <a:ext cx="7886700" cy="1325563"/>
          </a:xfrm>
        </p:spPr>
        <p:txBody>
          <a:bodyPr/>
          <a:lstStyle/>
          <a:p>
            <a:r>
              <a:rPr lang="en-US" b="1" dirty="0"/>
              <a:t>PRICE YOU GOTTA PAY:</a:t>
            </a:r>
            <a:br>
              <a:rPr lang="en-US" b="1" dirty="0"/>
            </a:br>
            <a:r>
              <a:rPr lang="en-US" b="1" dirty="0"/>
              <a:t>Super Air Meter / Air Compressor</a:t>
            </a:r>
          </a:p>
        </p:txBody>
      </p:sp>
      <p:pic>
        <p:nvPicPr>
          <p:cNvPr id="6" name="Picture 5" descr="A close up of a tool&#10;&#10;Description generated with high confidence">
            <a:extLst>
              <a:ext uri="{FF2B5EF4-FFF2-40B4-BE49-F238E27FC236}">
                <a16:creationId xmlns:a16="http://schemas.microsoft.com/office/drawing/2014/main" id="{DC999A75-BEFF-42AD-8614-0844F5963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481" y="4485736"/>
            <a:ext cx="2432800" cy="2314564"/>
          </a:xfrm>
          <a:prstGeom prst="rect">
            <a:avLst/>
          </a:prstGeom>
        </p:spPr>
      </p:pic>
      <p:pic>
        <p:nvPicPr>
          <p:cNvPr id="8" name="Picture 7" descr="A close up of a tool&#10;&#10;Description generated with high confidence">
            <a:extLst>
              <a:ext uri="{FF2B5EF4-FFF2-40B4-BE49-F238E27FC236}">
                <a16:creationId xmlns:a16="http://schemas.microsoft.com/office/drawing/2014/main" id="{BFBE0683-8C7C-4947-B0DB-FEA8045711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9585" y="1697686"/>
            <a:ext cx="2314765" cy="2081180"/>
          </a:xfrm>
          <a:prstGeom prst="rect">
            <a:avLst/>
          </a:prstGeom>
        </p:spPr>
      </p:pic>
      <p:pic>
        <p:nvPicPr>
          <p:cNvPr id="5122" name="Picture 2" descr="Image result for super air meter manufacturers">
            <a:extLst>
              <a:ext uri="{FF2B5EF4-FFF2-40B4-BE49-F238E27FC236}">
                <a16:creationId xmlns:a16="http://schemas.microsoft.com/office/drawing/2014/main" id="{909495BF-2F78-4418-B568-B3A4A91F9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719" y="3227388"/>
            <a:ext cx="4762500" cy="34099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4871C70-EA29-447E-9F76-9AFC9B88B8DC}"/>
              </a:ext>
            </a:extLst>
          </p:cNvPr>
          <p:cNvGrpSpPr/>
          <p:nvPr/>
        </p:nvGrpSpPr>
        <p:grpSpPr>
          <a:xfrm rot="1228426">
            <a:off x="2617959" y="3343971"/>
            <a:ext cx="2953201" cy="921235"/>
            <a:chOff x="773410" y="2001328"/>
            <a:chExt cx="2953201" cy="921235"/>
          </a:xfrm>
        </p:grpSpPr>
        <p:pic>
          <p:nvPicPr>
            <p:cNvPr id="5" name="Graphic 4" descr="Tag">
              <a:extLst>
                <a:ext uri="{FF2B5EF4-FFF2-40B4-BE49-F238E27FC236}">
                  <a16:creationId xmlns:a16="http://schemas.microsoft.com/office/drawing/2014/main" id="{DAD3F86F-C544-469D-B598-D93BCD9F14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410" y="2008163"/>
              <a:ext cx="914400" cy="914400"/>
            </a:xfrm>
            <a:prstGeom prst="rect">
              <a:avLst/>
            </a:prstGeom>
          </p:spPr>
        </p:pic>
        <p:sp>
          <p:nvSpPr>
            <p:cNvPr id="7" name="TextBox 6">
              <a:extLst>
                <a:ext uri="{FF2B5EF4-FFF2-40B4-BE49-F238E27FC236}">
                  <a16:creationId xmlns:a16="http://schemas.microsoft.com/office/drawing/2014/main" id="{80121183-1078-4D61-ACD6-F6B1892C6AD4}"/>
                </a:ext>
              </a:extLst>
            </p:cNvPr>
            <p:cNvSpPr txBox="1"/>
            <p:nvPr/>
          </p:nvSpPr>
          <p:spPr>
            <a:xfrm>
              <a:off x="1543050" y="2001328"/>
              <a:ext cx="2183561" cy="769441"/>
            </a:xfrm>
            <a:prstGeom prst="rect">
              <a:avLst/>
            </a:prstGeom>
            <a:noFill/>
          </p:spPr>
          <p:txBody>
            <a:bodyPr wrap="square" rtlCol="0">
              <a:spAutoFit/>
            </a:bodyPr>
            <a:lstStyle/>
            <a:p>
              <a:r>
                <a:rPr lang="en-US" sz="4400" dirty="0">
                  <a:solidFill>
                    <a:srgbClr val="C00000"/>
                  </a:solidFill>
                  <a:latin typeface="Cooper Black" panose="0208090404030B020404" pitchFamily="18" charset="0"/>
                </a:rPr>
                <a:t>$3,200</a:t>
              </a:r>
            </a:p>
          </p:txBody>
        </p:sp>
      </p:grpSp>
      <p:sp>
        <p:nvSpPr>
          <p:cNvPr id="11" name="TextBox 10">
            <a:extLst>
              <a:ext uri="{FF2B5EF4-FFF2-40B4-BE49-F238E27FC236}">
                <a16:creationId xmlns:a16="http://schemas.microsoft.com/office/drawing/2014/main" id="{862E2DC2-D255-4A4A-9286-24484F195644}"/>
              </a:ext>
            </a:extLst>
          </p:cNvPr>
          <p:cNvSpPr txBox="1"/>
          <p:nvPr/>
        </p:nvSpPr>
        <p:spPr>
          <a:xfrm>
            <a:off x="484719" y="1546225"/>
            <a:ext cx="283951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Super Air Meter</a:t>
            </a:r>
          </a:p>
          <a:p>
            <a:pPr marL="285750" indent="-285750">
              <a:buFont typeface="Arial" panose="020B0604020202020204" pitchFamily="34" charset="0"/>
              <a:buChar char="•"/>
            </a:pPr>
            <a:r>
              <a:rPr lang="en-US" sz="2400" dirty="0"/>
              <a:t>Humboldt</a:t>
            </a:r>
          </a:p>
          <a:p>
            <a:pPr marL="285750" indent="-285750">
              <a:buFont typeface="Arial" panose="020B0604020202020204" pitchFamily="34" charset="0"/>
              <a:buChar char="•"/>
            </a:pPr>
            <a:r>
              <a:rPr lang="en-US" sz="2400" dirty="0"/>
              <a:t>Gilson</a:t>
            </a:r>
          </a:p>
          <a:p>
            <a:pPr marL="285750" indent="-285750">
              <a:buFont typeface="Arial" panose="020B0604020202020204" pitchFamily="34" charset="0"/>
              <a:buChar char="•"/>
            </a:pPr>
            <a:r>
              <a:rPr lang="en-US" sz="2400" dirty="0"/>
              <a:t>Forney</a:t>
            </a:r>
          </a:p>
        </p:txBody>
      </p:sp>
      <p:grpSp>
        <p:nvGrpSpPr>
          <p:cNvPr id="15" name="Group 14">
            <a:extLst>
              <a:ext uri="{FF2B5EF4-FFF2-40B4-BE49-F238E27FC236}">
                <a16:creationId xmlns:a16="http://schemas.microsoft.com/office/drawing/2014/main" id="{CFBA7256-AD85-4E6C-8138-F020B9E2977D}"/>
              </a:ext>
            </a:extLst>
          </p:cNvPr>
          <p:cNvGrpSpPr/>
          <p:nvPr/>
        </p:nvGrpSpPr>
        <p:grpSpPr>
          <a:xfrm rot="708314">
            <a:off x="6344552" y="3718840"/>
            <a:ext cx="2054683" cy="921235"/>
            <a:chOff x="773410" y="2001328"/>
            <a:chExt cx="2054683" cy="921235"/>
          </a:xfrm>
        </p:grpSpPr>
        <p:pic>
          <p:nvPicPr>
            <p:cNvPr id="16" name="Graphic 15" descr="Tag">
              <a:extLst>
                <a:ext uri="{FF2B5EF4-FFF2-40B4-BE49-F238E27FC236}">
                  <a16:creationId xmlns:a16="http://schemas.microsoft.com/office/drawing/2014/main" id="{5D0EC8B3-7205-48E8-9154-503A55147C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410" y="2008163"/>
              <a:ext cx="914400" cy="914400"/>
            </a:xfrm>
            <a:prstGeom prst="rect">
              <a:avLst/>
            </a:prstGeom>
          </p:spPr>
        </p:pic>
        <p:sp>
          <p:nvSpPr>
            <p:cNvPr id="17" name="TextBox 16">
              <a:extLst>
                <a:ext uri="{FF2B5EF4-FFF2-40B4-BE49-F238E27FC236}">
                  <a16:creationId xmlns:a16="http://schemas.microsoft.com/office/drawing/2014/main" id="{A1F25D48-8BE8-42E4-9C12-64406E638BE6}"/>
                </a:ext>
              </a:extLst>
            </p:cNvPr>
            <p:cNvSpPr txBox="1"/>
            <p:nvPr/>
          </p:nvSpPr>
          <p:spPr>
            <a:xfrm>
              <a:off x="1543050" y="2001328"/>
              <a:ext cx="1285043" cy="769441"/>
            </a:xfrm>
            <a:prstGeom prst="rect">
              <a:avLst/>
            </a:prstGeom>
            <a:noFill/>
          </p:spPr>
          <p:txBody>
            <a:bodyPr wrap="square" rtlCol="0">
              <a:spAutoFit/>
            </a:bodyPr>
            <a:lstStyle/>
            <a:p>
              <a:r>
                <a:rPr lang="en-US" sz="4400" dirty="0">
                  <a:solidFill>
                    <a:srgbClr val="C00000"/>
                  </a:solidFill>
                  <a:latin typeface="Cooper Black" panose="0208090404030B020404" pitchFamily="18" charset="0"/>
                </a:rPr>
                <a:t>$80</a:t>
              </a:r>
            </a:p>
          </p:txBody>
        </p:sp>
      </p:grpSp>
      <p:sp>
        <p:nvSpPr>
          <p:cNvPr id="18" name="TextBox 17">
            <a:extLst>
              <a:ext uri="{FF2B5EF4-FFF2-40B4-BE49-F238E27FC236}">
                <a16:creationId xmlns:a16="http://schemas.microsoft.com/office/drawing/2014/main" id="{B158B194-BC49-48EA-AA39-EB081A8D9A35}"/>
              </a:ext>
            </a:extLst>
          </p:cNvPr>
          <p:cNvSpPr txBox="1"/>
          <p:nvPr/>
        </p:nvSpPr>
        <p:spPr>
          <a:xfrm>
            <a:off x="6571343" y="1287086"/>
            <a:ext cx="196154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AMAZON</a:t>
            </a:r>
          </a:p>
        </p:txBody>
      </p:sp>
    </p:spTree>
    <p:extLst>
      <p:ext uri="{BB962C8B-B14F-4D97-AF65-F5344CB8AC3E}">
        <p14:creationId xmlns:p14="http://schemas.microsoft.com/office/powerpoint/2010/main" val="1679733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287" y="620392"/>
            <a:ext cx="2934965" cy="5504688"/>
          </a:xfrm>
        </p:spPr>
        <p:txBody>
          <a:bodyPr>
            <a:normAutofit/>
          </a:bodyPr>
          <a:lstStyle/>
          <a:p>
            <a:r>
              <a:rPr lang="en-US" b="1" dirty="0"/>
              <a:t>GREAT BIG WHITE WORLD: Concrete</a:t>
            </a:r>
          </a:p>
        </p:txBody>
      </p:sp>
      <p:sp>
        <p:nvSpPr>
          <p:cNvPr id="3" name="Content Placeholder 2"/>
          <p:cNvSpPr>
            <a:spLocks noGrp="1"/>
          </p:cNvSpPr>
          <p:nvPr>
            <p:ph idx="1"/>
          </p:nvPr>
        </p:nvSpPr>
        <p:spPr>
          <a:xfrm>
            <a:off x="10997601" y="1397000"/>
            <a:ext cx="7886700" cy="4351338"/>
          </a:xfrm>
        </p:spPr>
        <p:txBody>
          <a:bodyPr>
            <a:normAutofit lnSpcReduction="10000"/>
          </a:bodyPr>
          <a:lstStyle/>
          <a:p>
            <a:pPr>
              <a:spcAft>
                <a:spcPts val="600"/>
              </a:spcAft>
            </a:pPr>
            <a:r>
              <a:rPr lang="en-US" sz="3500" dirty="0"/>
              <a:t>Concrete Barrier – Class I</a:t>
            </a:r>
            <a:endParaRPr lang="en-US" sz="3500"/>
          </a:p>
          <a:p>
            <a:pPr>
              <a:spcAft>
                <a:spcPts val="600"/>
              </a:spcAft>
            </a:pPr>
            <a:r>
              <a:rPr lang="en-US" sz="3500" dirty="0"/>
              <a:t>Aggregate Testing 1 in 5</a:t>
            </a:r>
            <a:endParaRPr lang="en-US" sz="3500"/>
          </a:p>
          <a:p>
            <a:pPr>
              <a:spcAft>
                <a:spcPts val="600"/>
              </a:spcAft>
            </a:pPr>
            <a:r>
              <a:rPr lang="en-US" sz="3500" dirty="0"/>
              <a:t>Recycled Concrete on project – extra samples for Freeze/thaw testing</a:t>
            </a:r>
            <a:endParaRPr lang="en-US" sz="3500"/>
          </a:p>
          <a:p>
            <a:pPr>
              <a:spcAft>
                <a:spcPts val="600"/>
              </a:spcAft>
            </a:pPr>
            <a:r>
              <a:rPr lang="en-US" sz="3500" dirty="0"/>
              <a:t>Optimized Gradation – STSP</a:t>
            </a:r>
            <a:endParaRPr lang="en-US" sz="3500"/>
          </a:p>
          <a:p>
            <a:pPr>
              <a:spcAft>
                <a:spcPts val="600"/>
              </a:spcAft>
            </a:pPr>
            <a:r>
              <a:rPr lang="en-US" sz="3500" dirty="0"/>
              <a:t>Fly Ash Shortage – take out – new mix/new </a:t>
            </a:r>
            <a:r>
              <a:rPr lang="en-US" sz="3500" dirty="0" err="1"/>
              <a:t>randoms</a:t>
            </a:r>
            <a:r>
              <a:rPr lang="en-US" sz="3500" dirty="0"/>
              <a:t>: substitute Fly Ash for Fly ash same class-same mix.</a:t>
            </a:r>
            <a:endParaRPr lang="en-US" sz="3500"/>
          </a:p>
        </p:txBody>
      </p:sp>
      <p:sp>
        <p:nvSpPr>
          <p:cNvPr id="6" name="Block Arc 5">
            <a:extLst>
              <a:ext uri="{FF2B5EF4-FFF2-40B4-BE49-F238E27FC236}">
                <a16:creationId xmlns:a16="http://schemas.microsoft.com/office/drawing/2014/main" id="{A91CF413-A668-4B4C-B5A1-D69CC9C4B22C}"/>
              </a:ext>
            </a:extLst>
          </p:cNvPr>
          <p:cNvSpPr/>
          <p:nvPr/>
        </p:nvSpPr>
        <p:spPr>
          <a:xfrm>
            <a:off x="3761104" y="1242028"/>
            <a:ext cx="4781043" cy="4781043"/>
          </a:xfrm>
          <a:prstGeom prst="blockArc">
            <a:avLst>
              <a:gd name="adj1" fmla="val 11880000"/>
              <a:gd name="adj2" fmla="val 16200000"/>
              <a:gd name="adj3" fmla="val 4639"/>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7" name="Block Arc 6">
            <a:extLst>
              <a:ext uri="{FF2B5EF4-FFF2-40B4-BE49-F238E27FC236}">
                <a16:creationId xmlns:a16="http://schemas.microsoft.com/office/drawing/2014/main" id="{C8054205-1075-4FA3-A5AF-1A7AECAF1DD2}"/>
              </a:ext>
            </a:extLst>
          </p:cNvPr>
          <p:cNvSpPr/>
          <p:nvPr/>
        </p:nvSpPr>
        <p:spPr>
          <a:xfrm>
            <a:off x="3761104" y="1242028"/>
            <a:ext cx="4781043" cy="4781043"/>
          </a:xfrm>
          <a:prstGeom prst="blockArc">
            <a:avLst>
              <a:gd name="adj1" fmla="val 7560000"/>
              <a:gd name="adj2" fmla="val 11880000"/>
              <a:gd name="adj3" fmla="val 4639"/>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8" name="Block Arc 7">
            <a:extLst>
              <a:ext uri="{FF2B5EF4-FFF2-40B4-BE49-F238E27FC236}">
                <a16:creationId xmlns:a16="http://schemas.microsoft.com/office/drawing/2014/main" id="{DE0685E1-7506-4279-9305-EFBE6D546B3A}"/>
              </a:ext>
            </a:extLst>
          </p:cNvPr>
          <p:cNvSpPr/>
          <p:nvPr/>
        </p:nvSpPr>
        <p:spPr>
          <a:xfrm>
            <a:off x="3761104" y="1242028"/>
            <a:ext cx="4781043" cy="4781043"/>
          </a:xfrm>
          <a:prstGeom prst="blockArc">
            <a:avLst>
              <a:gd name="adj1" fmla="val 3240000"/>
              <a:gd name="adj2" fmla="val 7560000"/>
              <a:gd name="adj3" fmla="val 4639"/>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9" name="Block Arc 8">
            <a:extLst>
              <a:ext uri="{FF2B5EF4-FFF2-40B4-BE49-F238E27FC236}">
                <a16:creationId xmlns:a16="http://schemas.microsoft.com/office/drawing/2014/main" id="{1CF2B87F-E93C-42DF-AB41-B5DD0A42399C}"/>
              </a:ext>
            </a:extLst>
          </p:cNvPr>
          <p:cNvSpPr/>
          <p:nvPr/>
        </p:nvSpPr>
        <p:spPr>
          <a:xfrm>
            <a:off x="3761104" y="1242028"/>
            <a:ext cx="4781043" cy="4781043"/>
          </a:xfrm>
          <a:prstGeom prst="blockArc">
            <a:avLst>
              <a:gd name="adj1" fmla="val 20520000"/>
              <a:gd name="adj2" fmla="val 3240000"/>
              <a:gd name="adj3" fmla="val 4639"/>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0" name="Block Arc 9">
            <a:extLst>
              <a:ext uri="{FF2B5EF4-FFF2-40B4-BE49-F238E27FC236}">
                <a16:creationId xmlns:a16="http://schemas.microsoft.com/office/drawing/2014/main" id="{19C70C88-451E-40BE-B0DB-DC2B11F362C1}"/>
              </a:ext>
            </a:extLst>
          </p:cNvPr>
          <p:cNvSpPr/>
          <p:nvPr/>
        </p:nvSpPr>
        <p:spPr>
          <a:xfrm>
            <a:off x="3761104" y="1242028"/>
            <a:ext cx="4781043" cy="4781043"/>
          </a:xfrm>
          <a:prstGeom prst="blockArc">
            <a:avLst>
              <a:gd name="adj1" fmla="val 16200000"/>
              <a:gd name="adj2" fmla="val 20520000"/>
              <a:gd name="adj3" fmla="val 4639"/>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D7B64C37-E486-4399-A9EE-376FD0F968A4}"/>
              </a:ext>
            </a:extLst>
          </p:cNvPr>
          <p:cNvSpPr/>
          <p:nvPr/>
        </p:nvSpPr>
        <p:spPr>
          <a:xfrm>
            <a:off x="5051402" y="2532326"/>
            <a:ext cx="2200446" cy="2200446"/>
          </a:xfrm>
          <a:custGeom>
            <a:avLst/>
            <a:gdLst>
              <a:gd name="connsiteX0" fmla="*/ 0 w 2200446"/>
              <a:gd name="connsiteY0" fmla="*/ 1100223 h 2200446"/>
              <a:gd name="connsiteX1" fmla="*/ 1100223 w 2200446"/>
              <a:gd name="connsiteY1" fmla="*/ 0 h 2200446"/>
              <a:gd name="connsiteX2" fmla="*/ 2200446 w 2200446"/>
              <a:gd name="connsiteY2" fmla="*/ 1100223 h 2200446"/>
              <a:gd name="connsiteX3" fmla="*/ 1100223 w 2200446"/>
              <a:gd name="connsiteY3" fmla="*/ 2200446 h 2200446"/>
              <a:gd name="connsiteX4" fmla="*/ 0 w 2200446"/>
              <a:gd name="connsiteY4" fmla="*/ 1100223 h 220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446" h="2200446">
                <a:moveTo>
                  <a:pt x="0" y="1100223"/>
                </a:moveTo>
                <a:cubicBezTo>
                  <a:pt x="0" y="492587"/>
                  <a:pt x="492587" y="0"/>
                  <a:pt x="1100223" y="0"/>
                </a:cubicBezTo>
                <a:cubicBezTo>
                  <a:pt x="1707859" y="0"/>
                  <a:pt x="2200446" y="492587"/>
                  <a:pt x="2200446" y="1100223"/>
                </a:cubicBezTo>
                <a:cubicBezTo>
                  <a:pt x="2200446" y="1707859"/>
                  <a:pt x="1707859" y="2200446"/>
                  <a:pt x="1100223" y="2200446"/>
                </a:cubicBezTo>
                <a:cubicBezTo>
                  <a:pt x="492587" y="2200446"/>
                  <a:pt x="0" y="1707859"/>
                  <a:pt x="0" y="1100223"/>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61618" tIns="361618" rIns="361618" bIns="361618" numCol="1" spcCol="1270" anchor="ctr" anchorCtr="0">
            <a:noAutofit/>
          </a:bodyPr>
          <a:lstStyle/>
          <a:p>
            <a:pPr marL="0" lvl="0" indent="0" algn="ctr" defTabSz="1377950">
              <a:lnSpc>
                <a:spcPct val="90000"/>
              </a:lnSpc>
              <a:spcBef>
                <a:spcPct val="0"/>
              </a:spcBef>
              <a:spcAft>
                <a:spcPct val="35000"/>
              </a:spcAft>
              <a:buNone/>
            </a:pPr>
            <a:r>
              <a:rPr lang="en-US" sz="3100" kern="1200"/>
              <a:t>Concrete</a:t>
            </a:r>
          </a:p>
        </p:txBody>
      </p:sp>
      <p:sp>
        <p:nvSpPr>
          <p:cNvPr id="12" name="Freeform: Shape 11">
            <a:extLst>
              <a:ext uri="{FF2B5EF4-FFF2-40B4-BE49-F238E27FC236}">
                <a16:creationId xmlns:a16="http://schemas.microsoft.com/office/drawing/2014/main" id="{8A8E9919-2BE9-44A1-859C-21236342B5DC}"/>
              </a:ext>
            </a:extLst>
          </p:cNvPr>
          <p:cNvSpPr/>
          <p:nvPr/>
        </p:nvSpPr>
        <p:spPr>
          <a:xfrm>
            <a:off x="5381469" y="527322"/>
            <a:ext cx="1540312" cy="1540312"/>
          </a:xfrm>
          <a:custGeom>
            <a:avLst/>
            <a:gdLst>
              <a:gd name="connsiteX0" fmla="*/ 0 w 1540312"/>
              <a:gd name="connsiteY0" fmla="*/ 770156 h 1540312"/>
              <a:gd name="connsiteX1" fmla="*/ 770156 w 1540312"/>
              <a:gd name="connsiteY1" fmla="*/ 0 h 1540312"/>
              <a:gd name="connsiteX2" fmla="*/ 1540312 w 1540312"/>
              <a:gd name="connsiteY2" fmla="*/ 770156 h 1540312"/>
              <a:gd name="connsiteX3" fmla="*/ 770156 w 1540312"/>
              <a:gd name="connsiteY3" fmla="*/ 1540312 h 1540312"/>
              <a:gd name="connsiteX4" fmla="*/ 0 w 1540312"/>
              <a:gd name="connsiteY4" fmla="*/ 770156 h 154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12" h="1540312">
                <a:moveTo>
                  <a:pt x="0" y="770156"/>
                </a:moveTo>
                <a:cubicBezTo>
                  <a:pt x="0" y="344811"/>
                  <a:pt x="344811" y="0"/>
                  <a:pt x="770156" y="0"/>
                </a:cubicBezTo>
                <a:cubicBezTo>
                  <a:pt x="1195501" y="0"/>
                  <a:pt x="1540312" y="344811"/>
                  <a:pt x="1540312" y="770156"/>
                </a:cubicBezTo>
                <a:cubicBezTo>
                  <a:pt x="1540312" y="1195501"/>
                  <a:pt x="1195501" y="1540312"/>
                  <a:pt x="770156" y="1540312"/>
                </a:cubicBezTo>
                <a:cubicBezTo>
                  <a:pt x="344811" y="1540312"/>
                  <a:pt x="0" y="1195501"/>
                  <a:pt x="0" y="770156"/>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8433" tIns="248433" rIns="248433" bIns="248433" numCol="1" spcCol="1270" anchor="ctr" anchorCtr="0">
            <a:noAutofit/>
          </a:bodyPr>
          <a:lstStyle/>
          <a:p>
            <a:pPr marL="0" lvl="0" indent="0" algn="ctr" defTabSz="800100">
              <a:lnSpc>
                <a:spcPct val="90000"/>
              </a:lnSpc>
              <a:spcBef>
                <a:spcPct val="0"/>
              </a:spcBef>
              <a:spcAft>
                <a:spcPct val="35000"/>
              </a:spcAft>
              <a:buNone/>
            </a:pPr>
            <a:r>
              <a:rPr lang="en-US" sz="1800" kern="1200" dirty="0" err="1"/>
              <a:t>Agg</a:t>
            </a:r>
            <a:r>
              <a:rPr lang="en-US" sz="1800" kern="1200" dirty="0"/>
              <a:t> Testing: QV 1 / 5 QC</a:t>
            </a:r>
          </a:p>
        </p:txBody>
      </p:sp>
      <p:sp>
        <p:nvSpPr>
          <p:cNvPr id="13" name="Freeform: Shape 12">
            <a:extLst>
              <a:ext uri="{FF2B5EF4-FFF2-40B4-BE49-F238E27FC236}">
                <a16:creationId xmlns:a16="http://schemas.microsoft.com/office/drawing/2014/main" id="{8F7E0949-2C45-4EB4-8997-74EF5E8B3ECA}"/>
              </a:ext>
            </a:extLst>
          </p:cNvPr>
          <p:cNvSpPr/>
          <p:nvPr/>
        </p:nvSpPr>
        <p:spPr>
          <a:xfrm>
            <a:off x="7602253" y="2140816"/>
            <a:ext cx="1540312" cy="1540312"/>
          </a:xfrm>
          <a:custGeom>
            <a:avLst/>
            <a:gdLst>
              <a:gd name="connsiteX0" fmla="*/ 0 w 1540312"/>
              <a:gd name="connsiteY0" fmla="*/ 770156 h 1540312"/>
              <a:gd name="connsiteX1" fmla="*/ 770156 w 1540312"/>
              <a:gd name="connsiteY1" fmla="*/ 0 h 1540312"/>
              <a:gd name="connsiteX2" fmla="*/ 1540312 w 1540312"/>
              <a:gd name="connsiteY2" fmla="*/ 770156 h 1540312"/>
              <a:gd name="connsiteX3" fmla="*/ 770156 w 1540312"/>
              <a:gd name="connsiteY3" fmla="*/ 1540312 h 1540312"/>
              <a:gd name="connsiteX4" fmla="*/ 0 w 1540312"/>
              <a:gd name="connsiteY4" fmla="*/ 770156 h 154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12" h="1540312">
                <a:moveTo>
                  <a:pt x="0" y="770156"/>
                </a:moveTo>
                <a:cubicBezTo>
                  <a:pt x="0" y="344811"/>
                  <a:pt x="344811" y="0"/>
                  <a:pt x="770156" y="0"/>
                </a:cubicBezTo>
                <a:cubicBezTo>
                  <a:pt x="1195501" y="0"/>
                  <a:pt x="1540312" y="344811"/>
                  <a:pt x="1540312" y="770156"/>
                </a:cubicBezTo>
                <a:cubicBezTo>
                  <a:pt x="1540312" y="1195501"/>
                  <a:pt x="1195501" y="1540312"/>
                  <a:pt x="770156" y="1540312"/>
                </a:cubicBezTo>
                <a:cubicBezTo>
                  <a:pt x="344811" y="1540312"/>
                  <a:pt x="0" y="1195501"/>
                  <a:pt x="0" y="770156"/>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8433" tIns="248433" rIns="248433" bIns="248433" numCol="1" spcCol="1270" anchor="ctr" anchorCtr="0">
            <a:noAutofit/>
          </a:bodyPr>
          <a:lstStyle/>
          <a:p>
            <a:pPr marL="0" lvl="0" indent="0" algn="ctr" defTabSz="800100">
              <a:lnSpc>
                <a:spcPct val="90000"/>
              </a:lnSpc>
              <a:spcBef>
                <a:spcPct val="0"/>
              </a:spcBef>
              <a:spcAft>
                <a:spcPct val="35000"/>
              </a:spcAft>
              <a:buNone/>
            </a:pPr>
            <a:r>
              <a:rPr lang="en-US" sz="1800" kern="1200"/>
              <a:t>Recycled Concrete</a:t>
            </a:r>
          </a:p>
        </p:txBody>
      </p:sp>
      <p:sp>
        <p:nvSpPr>
          <p:cNvPr id="14" name="Freeform: Shape 13">
            <a:extLst>
              <a:ext uri="{FF2B5EF4-FFF2-40B4-BE49-F238E27FC236}">
                <a16:creationId xmlns:a16="http://schemas.microsoft.com/office/drawing/2014/main" id="{727F0A52-CFB5-46B4-A838-2BCE8406071C}"/>
              </a:ext>
            </a:extLst>
          </p:cNvPr>
          <p:cNvSpPr/>
          <p:nvPr/>
        </p:nvSpPr>
        <p:spPr>
          <a:xfrm>
            <a:off x="6753989" y="4751504"/>
            <a:ext cx="1540312" cy="1540312"/>
          </a:xfrm>
          <a:custGeom>
            <a:avLst/>
            <a:gdLst>
              <a:gd name="connsiteX0" fmla="*/ 0 w 1540312"/>
              <a:gd name="connsiteY0" fmla="*/ 770156 h 1540312"/>
              <a:gd name="connsiteX1" fmla="*/ 770156 w 1540312"/>
              <a:gd name="connsiteY1" fmla="*/ 0 h 1540312"/>
              <a:gd name="connsiteX2" fmla="*/ 1540312 w 1540312"/>
              <a:gd name="connsiteY2" fmla="*/ 770156 h 1540312"/>
              <a:gd name="connsiteX3" fmla="*/ 770156 w 1540312"/>
              <a:gd name="connsiteY3" fmla="*/ 1540312 h 1540312"/>
              <a:gd name="connsiteX4" fmla="*/ 0 w 1540312"/>
              <a:gd name="connsiteY4" fmla="*/ 770156 h 154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12" h="1540312">
                <a:moveTo>
                  <a:pt x="0" y="770156"/>
                </a:moveTo>
                <a:cubicBezTo>
                  <a:pt x="0" y="344811"/>
                  <a:pt x="344811" y="0"/>
                  <a:pt x="770156" y="0"/>
                </a:cubicBezTo>
                <a:cubicBezTo>
                  <a:pt x="1195501" y="0"/>
                  <a:pt x="1540312" y="344811"/>
                  <a:pt x="1540312" y="770156"/>
                </a:cubicBezTo>
                <a:cubicBezTo>
                  <a:pt x="1540312" y="1195501"/>
                  <a:pt x="1195501" y="1540312"/>
                  <a:pt x="770156" y="1540312"/>
                </a:cubicBezTo>
                <a:cubicBezTo>
                  <a:pt x="344811" y="1540312"/>
                  <a:pt x="0" y="1195501"/>
                  <a:pt x="0" y="770156"/>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8433" tIns="248433" rIns="248433" bIns="248433" numCol="1" spcCol="1270" anchor="ctr" anchorCtr="0">
            <a:noAutofit/>
          </a:bodyPr>
          <a:lstStyle/>
          <a:p>
            <a:pPr marL="0" lvl="0" indent="0" algn="ctr" defTabSz="800100">
              <a:lnSpc>
                <a:spcPct val="90000"/>
              </a:lnSpc>
              <a:spcBef>
                <a:spcPct val="0"/>
              </a:spcBef>
              <a:spcAft>
                <a:spcPct val="35000"/>
              </a:spcAft>
              <a:buNone/>
            </a:pPr>
            <a:r>
              <a:rPr lang="en-US" sz="1800" kern="1200"/>
              <a:t>Optimized Gradation STSP</a:t>
            </a:r>
          </a:p>
        </p:txBody>
      </p:sp>
      <p:sp>
        <p:nvSpPr>
          <p:cNvPr id="15" name="Freeform: Shape 14">
            <a:extLst>
              <a:ext uri="{FF2B5EF4-FFF2-40B4-BE49-F238E27FC236}">
                <a16:creationId xmlns:a16="http://schemas.microsoft.com/office/drawing/2014/main" id="{E9F0CD53-F756-4775-B3F2-825CFCC75F49}"/>
              </a:ext>
            </a:extLst>
          </p:cNvPr>
          <p:cNvSpPr/>
          <p:nvPr/>
        </p:nvSpPr>
        <p:spPr>
          <a:xfrm>
            <a:off x="4008949" y="4751504"/>
            <a:ext cx="1540312" cy="1540312"/>
          </a:xfrm>
          <a:custGeom>
            <a:avLst/>
            <a:gdLst>
              <a:gd name="connsiteX0" fmla="*/ 0 w 1540312"/>
              <a:gd name="connsiteY0" fmla="*/ 770156 h 1540312"/>
              <a:gd name="connsiteX1" fmla="*/ 770156 w 1540312"/>
              <a:gd name="connsiteY1" fmla="*/ 0 h 1540312"/>
              <a:gd name="connsiteX2" fmla="*/ 1540312 w 1540312"/>
              <a:gd name="connsiteY2" fmla="*/ 770156 h 1540312"/>
              <a:gd name="connsiteX3" fmla="*/ 770156 w 1540312"/>
              <a:gd name="connsiteY3" fmla="*/ 1540312 h 1540312"/>
              <a:gd name="connsiteX4" fmla="*/ 0 w 1540312"/>
              <a:gd name="connsiteY4" fmla="*/ 770156 h 154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12" h="1540312">
                <a:moveTo>
                  <a:pt x="0" y="770156"/>
                </a:moveTo>
                <a:cubicBezTo>
                  <a:pt x="0" y="344811"/>
                  <a:pt x="344811" y="0"/>
                  <a:pt x="770156" y="0"/>
                </a:cubicBezTo>
                <a:cubicBezTo>
                  <a:pt x="1195501" y="0"/>
                  <a:pt x="1540312" y="344811"/>
                  <a:pt x="1540312" y="770156"/>
                </a:cubicBezTo>
                <a:cubicBezTo>
                  <a:pt x="1540312" y="1195501"/>
                  <a:pt x="1195501" y="1540312"/>
                  <a:pt x="770156" y="1540312"/>
                </a:cubicBezTo>
                <a:cubicBezTo>
                  <a:pt x="344811" y="1540312"/>
                  <a:pt x="0" y="1195501"/>
                  <a:pt x="0" y="770156"/>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8433" tIns="248433" rIns="248433" bIns="248433" numCol="1" spcCol="1270" anchor="ctr" anchorCtr="0">
            <a:noAutofit/>
          </a:bodyPr>
          <a:lstStyle/>
          <a:p>
            <a:pPr marL="0" lvl="0" indent="0" algn="ctr" defTabSz="800100">
              <a:lnSpc>
                <a:spcPct val="90000"/>
              </a:lnSpc>
              <a:spcBef>
                <a:spcPct val="0"/>
              </a:spcBef>
              <a:spcAft>
                <a:spcPct val="35000"/>
              </a:spcAft>
              <a:buNone/>
            </a:pPr>
            <a:r>
              <a:rPr lang="en-US" sz="1800" kern="1200"/>
              <a:t>Fly Ash Shortage</a:t>
            </a:r>
          </a:p>
        </p:txBody>
      </p:sp>
      <p:sp>
        <p:nvSpPr>
          <p:cNvPr id="16" name="Freeform: Shape 15">
            <a:extLst>
              <a:ext uri="{FF2B5EF4-FFF2-40B4-BE49-F238E27FC236}">
                <a16:creationId xmlns:a16="http://schemas.microsoft.com/office/drawing/2014/main" id="{D6DB131C-B20A-4945-915B-4E33A0AE8396}"/>
              </a:ext>
            </a:extLst>
          </p:cNvPr>
          <p:cNvSpPr/>
          <p:nvPr/>
        </p:nvSpPr>
        <p:spPr>
          <a:xfrm>
            <a:off x="3160685" y="2140816"/>
            <a:ext cx="1540312" cy="1540312"/>
          </a:xfrm>
          <a:custGeom>
            <a:avLst/>
            <a:gdLst>
              <a:gd name="connsiteX0" fmla="*/ 0 w 1540312"/>
              <a:gd name="connsiteY0" fmla="*/ 770156 h 1540312"/>
              <a:gd name="connsiteX1" fmla="*/ 770156 w 1540312"/>
              <a:gd name="connsiteY1" fmla="*/ 0 h 1540312"/>
              <a:gd name="connsiteX2" fmla="*/ 1540312 w 1540312"/>
              <a:gd name="connsiteY2" fmla="*/ 770156 h 1540312"/>
              <a:gd name="connsiteX3" fmla="*/ 770156 w 1540312"/>
              <a:gd name="connsiteY3" fmla="*/ 1540312 h 1540312"/>
              <a:gd name="connsiteX4" fmla="*/ 0 w 1540312"/>
              <a:gd name="connsiteY4" fmla="*/ 770156 h 154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12" h="1540312">
                <a:moveTo>
                  <a:pt x="0" y="770156"/>
                </a:moveTo>
                <a:cubicBezTo>
                  <a:pt x="0" y="344811"/>
                  <a:pt x="344811" y="0"/>
                  <a:pt x="770156" y="0"/>
                </a:cubicBezTo>
                <a:cubicBezTo>
                  <a:pt x="1195501" y="0"/>
                  <a:pt x="1540312" y="344811"/>
                  <a:pt x="1540312" y="770156"/>
                </a:cubicBezTo>
                <a:cubicBezTo>
                  <a:pt x="1540312" y="1195501"/>
                  <a:pt x="1195501" y="1540312"/>
                  <a:pt x="770156" y="1540312"/>
                </a:cubicBezTo>
                <a:cubicBezTo>
                  <a:pt x="344811" y="1540312"/>
                  <a:pt x="0" y="1195501"/>
                  <a:pt x="0" y="770156"/>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8433" tIns="248433" rIns="248433" bIns="248433" numCol="1" spcCol="1270" anchor="ctr" anchorCtr="0">
            <a:noAutofit/>
          </a:bodyPr>
          <a:lstStyle/>
          <a:p>
            <a:pPr marL="0" lvl="0" indent="0" algn="ctr" defTabSz="800100">
              <a:lnSpc>
                <a:spcPct val="90000"/>
              </a:lnSpc>
              <a:spcBef>
                <a:spcPct val="0"/>
              </a:spcBef>
              <a:spcAft>
                <a:spcPct val="35000"/>
              </a:spcAft>
              <a:buNone/>
            </a:pPr>
            <a:r>
              <a:rPr lang="en-US" sz="1800" kern="1200" dirty="0"/>
              <a:t>Concrete Barrier</a:t>
            </a:r>
          </a:p>
        </p:txBody>
      </p:sp>
    </p:spTree>
    <p:extLst>
      <p:ext uri="{BB962C8B-B14F-4D97-AF65-F5344CB8AC3E}">
        <p14:creationId xmlns:p14="http://schemas.microsoft.com/office/powerpoint/2010/main" val="1461564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150"/>
            <a:ext cx="7886700" cy="1270528"/>
          </a:xfrm>
        </p:spPr>
        <p:txBody>
          <a:bodyPr/>
          <a:lstStyle/>
          <a:p>
            <a:r>
              <a:rPr lang="en-US" dirty="0"/>
              <a:t>9 to 5: Organizational Structure</a:t>
            </a:r>
          </a:p>
        </p:txBody>
      </p:sp>
      <p:graphicFrame>
        <p:nvGraphicFramePr>
          <p:cNvPr id="8" name="Diagram 7">
            <a:extLst>
              <a:ext uri="{FF2B5EF4-FFF2-40B4-BE49-F238E27FC236}">
                <a16:creationId xmlns:a16="http://schemas.microsoft.com/office/drawing/2014/main" id="{B7001419-7119-4126-9113-D560C3574BAA}"/>
              </a:ext>
            </a:extLst>
          </p:cNvPr>
          <p:cNvGraphicFramePr/>
          <p:nvPr>
            <p:extLst>
              <p:ext uri="{D42A27DB-BD31-4B8C-83A1-F6EECF244321}">
                <p14:modId xmlns:p14="http://schemas.microsoft.com/office/powerpoint/2010/main" val="3129177628"/>
              </p:ext>
            </p:extLst>
          </p:nvPr>
        </p:nvGraphicFramePr>
        <p:xfrm>
          <a:off x="0" y="792462"/>
          <a:ext cx="8971472" cy="2779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4DC3250-3D2E-4900-AD61-C51D0498B077}"/>
              </a:ext>
            </a:extLst>
          </p:cNvPr>
          <p:cNvGraphicFramePr/>
          <p:nvPr>
            <p:extLst>
              <p:ext uri="{D42A27DB-BD31-4B8C-83A1-F6EECF244321}">
                <p14:modId xmlns:p14="http://schemas.microsoft.com/office/powerpoint/2010/main" val="1232891087"/>
              </p:ext>
            </p:extLst>
          </p:nvPr>
        </p:nvGraphicFramePr>
        <p:xfrm>
          <a:off x="534033" y="3158086"/>
          <a:ext cx="7981317" cy="37948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08133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A017E2F9-032A-4CAE-A2E4-7465A67B7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9144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3">
            <a:extLst>
              <a:ext uri="{FF2B5EF4-FFF2-40B4-BE49-F238E27FC236}">
                <a16:creationId xmlns:a16="http://schemas.microsoft.com/office/drawing/2014/main" id="{036EB2E8-1BD0-492D-BF5A-CE0184DA7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504" y="-479"/>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316ED32-D562-46FD-A6C1-B0FBF4EF6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5"/>
            <a:ext cx="7260873" cy="6861324"/>
          </a:xfrm>
          <a:custGeom>
            <a:avLst/>
            <a:gdLst>
              <a:gd name="connsiteX0" fmla="*/ 0 w 9681166"/>
              <a:gd name="connsiteY0" fmla="*/ 6861324 h 6861324"/>
              <a:gd name="connsiteX1" fmla="*/ 3359025 w 9681166"/>
              <a:gd name="connsiteY1" fmla="*/ 6861324 h 6861324"/>
              <a:gd name="connsiteX2" fmla="*/ 3359025 w 9681166"/>
              <a:gd name="connsiteY2" fmla="*/ 6861323 h 6861324"/>
              <a:gd name="connsiteX3" fmla="*/ 9324977 w 9681166"/>
              <a:gd name="connsiteY3" fmla="*/ 6861323 h 6861324"/>
              <a:gd name="connsiteX4" fmla="*/ 9323659 w 9681166"/>
              <a:gd name="connsiteY4" fmla="*/ 6858478 h 6861324"/>
              <a:gd name="connsiteX5" fmla="*/ 9681166 w 9681166"/>
              <a:gd name="connsiteY5" fmla="*/ 6858478 h 6861324"/>
              <a:gd name="connsiteX6" fmla="*/ 6504791 w 9681166"/>
              <a:gd name="connsiteY6" fmla="*/ 0 h 6861324"/>
              <a:gd name="connsiteX7" fmla="*/ 6499214 w 9681166"/>
              <a:gd name="connsiteY7" fmla="*/ 0 h 6861324"/>
              <a:gd name="connsiteX8" fmla="*/ 5432986 w 9681166"/>
              <a:gd name="connsiteY8" fmla="*/ 0 h 6861324"/>
              <a:gd name="connsiteX9" fmla="*/ 1603114 w 9681166"/>
              <a:gd name="connsiteY9" fmla="*/ 0 h 6861324"/>
              <a:gd name="connsiteX10" fmla="*/ 1603114 w 9681166"/>
              <a:gd name="connsiteY10" fmla="*/ 479 h 6861324"/>
              <a:gd name="connsiteX11" fmla="*/ 356189 w 9681166"/>
              <a:gd name="connsiteY11" fmla="*/ 479 h 6861324"/>
              <a:gd name="connsiteX12" fmla="*/ 356189 w 9681166"/>
              <a:gd name="connsiteY12" fmla="*/ 3324 h 6861324"/>
              <a:gd name="connsiteX13" fmla="*/ 0 w 9681166"/>
              <a:gd name="connsiteY13" fmla="*/ 3324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1166" h="6861324">
                <a:moveTo>
                  <a:pt x="0" y="6861324"/>
                </a:moveTo>
                <a:lnTo>
                  <a:pt x="3359025" y="6861324"/>
                </a:lnTo>
                <a:lnTo>
                  <a:pt x="3359025" y="6861323"/>
                </a:lnTo>
                <a:lnTo>
                  <a:pt x="9324977" y="6861323"/>
                </a:lnTo>
                <a:lnTo>
                  <a:pt x="9323659" y="6858478"/>
                </a:lnTo>
                <a:lnTo>
                  <a:pt x="9681166" y="6858478"/>
                </a:lnTo>
                <a:lnTo>
                  <a:pt x="6504791" y="0"/>
                </a:lnTo>
                <a:lnTo>
                  <a:pt x="6499214" y="0"/>
                </a:lnTo>
                <a:lnTo>
                  <a:pt x="5432986" y="0"/>
                </a:lnTo>
                <a:lnTo>
                  <a:pt x="1603114" y="0"/>
                </a:lnTo>
                <a:lnTo>
                  <a:pt x="1603114" y="479"/>
                </a:lnTo>
                <a:lnTo>
                  <a:pt x="356189" y="479"/>
                </a:lnTo>
                <a:lnTo>
                  <a:pt x="356189" y="3324"/>
                </a:lnTo>
                <a:lnTo>
                  <a:pt x="0" y="332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543A1C-0CB9-43F4-9640-469D49C66FCD}"/>
              </a:ext>
            </a:extLst>
          </p:cNvPr>
          <p:cNvSpPr>
            <a:spLocks noGrp="1"/>
          </p:cNvSpPr>
          <p:nvPr>
            <p:ph type="title"/>
          </p:nvPr>
        </p:nvSpPr>
        <p:spPr>
          <a:xfrm>
            <a:off x="603503" y="1823107"/>
            <a:ext cx="5245205" cy="3431023"/>
          </a:xfrm>
        </p:spPr>
        <p:txBody>
          <a:bodyPr vert="horz" lIns="91440" tIns="45720" rIns="91440" bIns="45720" rtlCol="0" anchor="ctr">
            <a:normAutofit/>
          </a:bodyPr>
          <a:lstStyle/>
          <a:p>
            <a:pPr algn="ctr"/>
            <a:r>
              <a:rPr lang="en-US" sz="6000" b="1" kern="1200" dirty="0">
                <a:solidFill>
                  <a:schemeClr val="bg1"/>
                </a:solidFill>
                <a:latin typeface="Segoe UI Black" panose="020B0A02040204020203" pitchFamily="34" charset="0"/>
                <a:ea typeface="Segoe UI Black" panose="020B0A02040204020203" pitchFamily="34" charset="0"/>
              </a:rPr>
              <a:t>I NEED TO KNOW</a:t>
            </a:r>
          </a:p>
        </p:txBody>
      </p:sp>
    </p:spTree>
    <p:extLst>
      <p:ext uri="{BB962C8B-B14F-4D97-AF65-F5344CB8AC3E}">
        <p14:creationId xmlns:p14="http://schemas.microsoft.com/office/powerpoint/2010/main" val="110823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76499"/>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09B12C-1A55-40D3-8453-96CB34672552}"/>
              </a:ext>
            </a:extLst>
          </p:cNvPr>
          <p:cNvSpPr>
            <a:spLocks noGrp="1"/>
          </p:cNvSpPr>
          <p:nvPr>
            <p:ph type="title"/>
          </p:nvPr>
        </p:nvSpPr>
        <p:spPr>
          <a:xfrm>
            <a:off x="500333" y="503270"/>
            <a:ext cx="2544616" cy="1345997"/>
          </a:xfrm>
        </p:spPr>
        <p:txBody>
          <a:bodyPr anchor="ctr">
            <a:normAutofit/>
          </a:bodyPr>
          <a:lstStyle/>
          <a:p>
            <a:r>
              <a:rPr lang="en-US" sz="2300" b="1" dirty="0">
                <a:solidFill>
                  <a:schemeClr val="bg1"/>
                </a:solidFill>
              </a:rPr>
              <a:t>I FOUGHT THE LAW: </a:t>
            </a:r>
            <a:br>
              <a:rPr lang="en-US" sz="2300" b="1" dirty="0">
                <a:solidFill>
                  <a:schemeClr val="bg1"/>
                </a:solidFill>
              </a:rPr>
            </a:br>
            <a:r>
              <a:rPr lang="en-US" sz="2300" b="1" dirty="0">
                <a:solidFill>
                  <a:schemeClr val="bg1"/>
                </a:solidFill>
              </a:rPr>
              <a:t>Lab Qualifications</a:t>
            </a:r>
          </a:p>
        </p:txBody>
      </p:sp>
      <p:cxnSp>
        <p:nvCxnSpPr>
          <p:cNvPr id="19" name="Straight Connector 1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73216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5464F371-6BB2-426D-B531-AD90A8D90FC1}"/>
              </a:ext>
            </a:extLst>
          </p:cNvPr>
          <p:cNvSpPr>
            <a:spLocks noGrp="1"/>
          </p:cNvSpPr>
          <p:nvPr>
            <p:ph idx="1"/>
          </p:nvPr>
        </p:nvSpPr>
        <p:spPr>
          <a:xfrm>
            <a:off x="3450568" y="503270"/>
            <a:ext cx="5067068" cy="1345997"/>
          </a:xfrm>
        </p:spPr>
        <p:txBody>
          <a:bodyPr anchor="ctr">
            <a:normAutofit/>
          </a:bodyPr>
          <a:lstStyle/>
          <a:p>
            <a:pPr marL="0" indent="0">
              <a:buNone/>
            </a:pPr>
            <a:r>
              <a:rPr lang="en-US" sz="1500" dirty="0">
                <a:solidFill>
                  <a:schemeClr val="bg1"/>
                </a:solidFill>
                <a:latin typeface="Arial" panose="020B0604020202020204" pitchFamily="34" charset="0"/>
                <a:cs typeface="Arial" panose="020B0604020202020204" pitchFamily="34" charset="0"/>
              </a:rPr>
              <a:t>Doing Business → Engineers &amp; Consultants → Structure &amp; Roadway Resources → Tools → Qualified Laboratories</a:t>
            </a:r>
            <a:endParaRPr lang="en-US" sz="1500" dirty="0">
              <a:solidFill>
                <a:schemeClr val="bg1"/>
              </a:solidFill>
            </a:endParaRPr>
          </a:p>
        </p:txBody>
      </p:sp>
      <p:pic>
        <p:nvPicPr>
          <p:cNvPr id="10" name="Content Placeholder 6">
            <a:extLst>
              <a:ext uri="{FF2B5EF4-FFF2-40B4-BE49-F238E27FC236}">
                <a16:creationId xmlns:a16="http://schemas.microsoft.com/office/drawing/2014/main" id="{7013A620-C0BA-4DF2-B38B-74479D226B77}"/>
              </a:ext>
            </a:extLst>
          </p:cNvPr>
          <p:cNvPicPr>
            <a:picLocks noChangeAspect="1"/>
          </p:cNvPicPr>
          <p:nvPr/>
        </p:nvPicPr>
        <p:blipFill rotWithShape="1">
          <a:blip r:embed="rId3"/>
          <a:srcRect r="792" b="1"/>
          <a:stretch/>
        </p:blipFill>
        <p:spPr>
          <a:xfrm>
            <a:off x="240030" y="2194560"/>
            <a:ext cx="8661654" cy="4299859"/>
          </a:xfrm>
          <a:prstGeom prst="rect">
            <a:avLst/>
          </a:prstGeom>
        </p:spPr>
      </p:pic>
    </p:spTree>
    <p:extLst>
      <p:ext uri="{BB962C8B-B14F-4D97-AF65-F5344CB8AC3E}">
        <p14:creationId xmlns:p14="http://schemas.microsoft.com/office/powerpoint/2010/main" val="144442881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8946" y="859948"/>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9EB8E8-8AC1-4691-8CA2-BDD52DEE8F11}"/>
              </a:ext>
            </a:extLst>
          </p:cNvPr>
          <p:cNvSpPr>
            <a:spLocks noGrp="1"/>
          </p:cNvSpPr>
          <p:nvPr>
            <p:ph type="title"/>
          </p:nvPr>
        </p:nvSpPr>
        <p:spPr>
          <a:xfrm>
            <a:off x="378946" y="643467"/>
            <a:ext cx="2832294" cy="5571066"/>
          </a:xfrm>
        </p:spPr>
        <p:txBody>
          <a:bodyPr>
            <a:normAutofit/>
          </a:bodyPr>
          <a:lstStyle/>
          <a:p>
            <a:r>
              <a:rPr lang="en-US" b="1" dirty="0">
                <a:solidFill>
                  <a:srgbClr val="FFFFFF"/>
                </a:solidFill>
              </a:rPr>
              <a:t>TEST OF TIME: Nuclear Density </a:t>
            </a:r>
            <a:r>
              <a:rPr lang="en-US" sz="4000" b="1" dirty="0">
                <a:solidFill>
                  <a:srgbClr val="FFFFFF"/>
                </a:solidFill>
              </a:rPr>
              <a:t>(CMM8-15)</a:t>
            </a:r>
          </a:p>
        </p:txBody>
      </p:sp>
      <p:sp>
        <p:nvSpPr>
          <p:cNvPr id="22" name="Rectangle: Rounded Corners 21">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4089" y="434266"/>
            <a:ext cx="5413275"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841B7B1B-DDDE-4983-ABDA-77C18D5CFF72}"/>
              </a:ext>
            </a:extLst>
          </p:cNvPr>
          <p:cNvGraphicFramePr/>
          <p:nvPr>
            <p:extLst>
              <p:ext uri="{D42A27DB-BD31-4B8C-83A1-F6EECF244321}">
                <p14:modId xmlns:p14="http://schemas.microsoft.com/office/powerpoint/2010/main" val="4022951641"/>
              </p:ext>
            </p:extLst>
          </p:nvPr>
        </p:nvGraphicFramePr>
        <p:xfrm>
          <a:off x="3572933" y="609600"/>
          <a:ext cx="5051582"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543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CA64F-13F7-42DA-AE53-66D44EFACFB6}"/>
              </a:ext>
            </a:extLst>
          </p:cNvPr>
          <p:cNvSpPr>
            <a:spLocks noGrp="1"/>
          </p:cNvSpPr>
          <p:nvPr>
            <p:ph type="title"/>
          </p:nvPr>
        </p:nvSpPr>
        <p:spPr>
          <a:xfrm>
            <a:off x="5059971" y="1783959"/>
            <a:ext cx="3483937" cy="2889114"/>
          </a:xfrm>
        </p:spPr>
        <p:txBody>
          <a:bodyPr vert="horz" lIns="91440" tIns="45720" rIns="91440" bIns="45720" rtlCol="0" anchor="b">
            <a:normAutofit/>
          </a:bodyPr>
          <a:lstStyle/>
          <a:p>
            <a:r>
              <a:rPr lang="en-US" sz="4700" b="1" kern="1200">
                <a:solidFill>
                  <a:schemeClr val="bg1"/>
                </a:solidFill>
                <a:latin typeface="+mj-lt"/>
                <a:ea typeface="+mj-ea"/>
                <a:cs typeface="+mj-cs"/>
              </a:rPr>
              <a:t>IF I COULD JUST GET IT DOWN ON PAPER</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Paper">
            <a:extLst>
              <a:ext uri="{FF2B5EF4-FFF2-40B4-BE49-F238E27FC236}">
                <a16:creationId xmlns:a16="http://schemas.microsoft.com/office/drawing/2014/main" id="{501CB2FD-39AE-48CD-A8FE-8EA51674A7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536" y="1226973"/>
            <a:ext cx="3035882" cy="3035882"/>
          </a:xfrm>
          <a:prstGeom prst="rect">
            <a:avLst/>
          </a:prstGeom>
        </p:spPr>
      </p:pic>
    </p:spTree>
    <p:extLst>
      <p:ext uri="{BB962C8B-B14F-4D97-AF65-F5344CB8AC3E}">
        <p14:creationId xmlns:p14="http://schemas.microsoft.com/office/powerpoint/2010/main" val="93120199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A4393D-1320-4AF2-BDFA-F7121431D7BB}"/>
              </a:ext>
            </a:extLst>
          </p:cNvPr>
          <p:cNvPicPr>
            <a:picLocks noChangeAspect="1"/>
          </p:cNvPicPr>
          <p:nvPr/>
        </p:nvPicPr>
        <p:blipFill rotWithShape="1">
          <a:blip r:embed="rId3">
            <a:extLst/>
          </a:blip>
          <a:srcRect/>
          <a:stretch/>
        </p:blipFill>
        <p:spPr>
          <a:xfrm>
            <a:off x="20" y="10"/>
            <a:ext cx="9143980" cy="6857990"/>
          </a:xfrm>
          <a:prstGeom prst="rect">
            <a:avLst/>
          </a:prstGeom>
        </p:spPr>
      </p:pic>
      <p:sp>
        <p:nvSpPr>
          <p:cNvPr id="99" name="Rectangle 9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rPr lang="en-US" sz="4100" b="1" dirty="0"/>
              <a:t>THE RULES OF THE ROAD: Nonconforming / Non-Performance</a:t>
            </a:r>
          </a:p>
        </p:txBody>
      </p:sp>
      <p:sp>
        <p:nvSpPr>
          <p:cNvPr id="4" name="Freeform: Shape 3">
            <a:extLst>
              <a:ext uri="{FF2B5EF4-FFF2-40B4-BE49-F238E27FC236}">
                <a16:creationId xmlns:a16="http://schemas.microsoft.com/office/drawing/2014/main" id="{41EFA94D-268D-43BC-B2BF-77BAEAC2F6BF}"/>
              </a:ext>
            </a:extLst>
          </p:cNvPr>
          <p:cNvSpPr/>
          <p:nvPr/>
        </p:nvSpPr>
        <p:spPr>
          <a:xfrm>
            <a:off x="3166016" y="2359037"/>
            <a:ext cx="411813" cy="91440"/>
          </a:xfrm>
          <a:custGeom>
            <a:avLst/>
            <a:gdLst>
              <a:gd name="connsiteX0" fmla="*/ 0 w 411813"/>
              <a:gd name="connsiteY0" fmla="*/ 45720 h 91440"/>
              <a:gd name="connsiteX1" fmla="*/ 411813 w 411813"/>
              <a:gd name="connsiteY1" fmla="*/ 45720 h 91440"/>
            </a:gdLst>
            <a:ahLst/>
            <a:cxnLst>
              <a:cxn ang="0">
                <a:pos x="connsiteX0" y="connsiteY0"/>
              </a:cxn>
              <a:cxn ang="0">
                <a:pos x="connsiteX1" y="connsiteY1"/>
              </a:cxn>
            </a:cxnLst>
            <a:rect l="l" t="t" r="r" b="b"/>
            <a:pathLst>
              <a:path w="411813" h="91440">
                <a:moveTo>
                  <a:pt x="0" y="45720"/>
                </a:moveTo>
                <a:lnTo>
                  <a:pt x="411813"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7547" tIns="43508" rIns="207546" bIns="4350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5" name="Freeform: Shape 4">
            <a:extLst>
              <a:ext uri="{FF2B5EF4-FFF2-40B4-BE49-F238E27FC236}">
                <a16:creationId xmlns:a16="http://schemas.microsoft.com/office/drawing/2014/main" id="{7AA1B1E9-295A-41FD-AC17-D22E5602C734}"/>
              </a:ext>
            </a:extLst>
          </p:cNvPr>
          <p:cNvSpPr/>
          <p:nvPr/>
        </p:nvSpPr>
        <p:spPr>
          <a:xfrm>
            <a:off x="1244278" y="1827695"/>
            <a:ext cx="1923538" cy="1154123"/>
          </a:xfrm>
          <a:custGeom>
            <a:avLst/>
            <a:gdLst>
              <a:gd name="connsiteX0" fmla="*/ 0 w 1923538"/>
              <a:gd name="connsiteY0" fmla="*/ 0 h 1154123"/>
              <a:gd name="connsiteX1" fmla="*/ 1923538 w 1923538"/>
              <a:gd name="connsiteY1" fmla="*/ 0 h 1154123"/>
              <a:gd name="connsiteX2" fmla="*/ 1923538 w 1923538"/>
              <a:gd name="connsiteY2" fmla="*/ 1154123 h 1154123"/>
              <a:gd name="connsiteX3" fmla="*/ 0 w 1923538"/>
              <a:gd name="connsiteY3" fmla="*/ 1154123 h 1154123"/>
              <a:gd name="connsiteX4" fmla="*/ 0 w 1923538"/>
              <a:gd name="connsiteY4" fmla="*/ 0 h 1154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538" h="1154123">
                <a:moveTo>
                  <a:pt x="0" y="0"/>
                </a:moveTo>
                <a:lnTo>
                  <a:pt x="1923538" y="0"/>
                </a:lnTo>
                <a:lnTo>
                  <a:pt x="1923538" y="1154123"/>
                </a:lnTo>
                <a:lnTo>
                  <a:pt x="0" y="115412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4255" tIns="98937" rIns="94255" bIns="98937" numCol="1" spcCol="1270" anchor="ctr" anchorCtr="0">
            <a:noAutofit/>
          </a:bodyPr>
          <a:lstStyle/>
          <a:p>
            <a:pPr marL="0" lvl="0" indent="0" algn="ctr" defTabSz="977900">
              <a:lnSpc>
                <a:spcPct val="90000"/>
              </a:lnSpc>
              <a:spcBef>
                <a:spcPct val="0"/>
              </a:spcBef>
              <a:spcAft>
                <a:spcPct val="35000"/>
              </a:spcAft>
              <a:buNone/>
            </a:pPr>
            <a:r>
              <a:rPr lang="en-US" sz="2200" kern="1200" dirty="0"/>
              <a:t>NC/NP</a:t>
            </a:r>
          </a:p>
        </p:txBody>
      </p:sp>
      <p:sp>
        <p:nvSpPr>
          <p:cNvPr id="6" name="Freeform: Shape 5">
            <a:extLst>
              <a:ext uri="{FF2B5EF4-FFF2-40B4-BE49-F238E27FC236}">
                <a16:creationId xmlns:a16="http://schemas.microsoft.com/office/drawing/2014/main" id="{BF1A1FDF-111B-4499-91D5-F7E0DCEA39A1}"/>
              </a:ext>
            </a:extLst>
          </p:cNvPr>
          <p:cNvSpPr/>
          <p:nvPr/>
        </p:nvSpPr>
        <p:spPr>
          <a:xfrm>
            <a:off x="5531969" y="2359037"/>
            <a:ext cx="411813" cy="91440"/>
          </a:xfrm>
          <a:custGeom>
            <a:avLst/>
            <a:gdLst>
              <a:gd name="connsiteX0" fmla="*/ 0 w 411813"/>
              <a:gd name="connsiteY0" fmla="*/ 45720 h 91440"/>
              <a:gd name="connsiteX1" fmla="*/ 411813 w 411813"/>
              <a:gd name="connsiteY1" fmla="*/ 45720 h 91440"/>
            </a:gdLst>
            <a:ahLst/>
            <a:cxnLst>
              <a:cxn ang="0">
                <a:pos x="connsiteX0" y="connsiteY0"/>
              </a:cxn>
              <a:cxn ang="0">
                <a:pos x="connsiteX1" y="connsiteY1"/>
              </a:cxn>
            </a:cxnLst>
            <a:rect l="l" t="t" r="r" b="b"/>
            <a:pathLst>
              <a:path w="411813" h="91440">
                <a:moveTo>
                  <a:pt x="0" y="45720"/>
                </a:moveTo>
                <a:lnTo>
                  <a:pt x="411813"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7546" tIns="43508" rIns="207547" bIns="4350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7" name="Freeform: Shape 6">
            <a:extLst>
              <a:ext uri="{FF2B5EF4-FFF2-40B4-BE49-F238E27FC236}">
                <a16:creationId xmlns:a16="http://schemas.microsoft.com/office/drawing/2014/main" id="{25A8A13B-477E-443B-994F-4785BD86997B}"/>
              </a:ext>
            </a:extLst>
          </p:cNvPr>
          <p:cNvSpPr/>
          <p:nvPr/>
        </p:nvSpPr>
        <p:spPr>
          <a:xfrm>
            <a:off x="3610230" y="1827695"/>
            <a:ext cx="1923538" cy="1154123"/>
          </a:xfrm>
          <a:custGeom>
            <a:avLst/>
            <a:gdLst>
              <a:gd name="connsiteX0" fmla="*/ 0 w 1923538"/>
              <a:gd name="connsiteY0" fmla="*/ 0 h 1154123"/>
              <a:gd name="connsiteX1" fmla="*/ 1923538 w 1923538"/>
              <a:gd name="connsiteY1" fmla="*/ 0 h 1154123"/>
              <a:gd name="connsiteX2" fmla="*/ 1923538 w 1923538"/>
              <a:gd name="connsiteY2" fmla="*/ 1154123 h 1154123"/>
              <a:gd name="connsiteX3" fmla="*/ 0 w 1923538"/>
              <a:gd name="connsiteY3" fmla="*/ 1154123 h 1154123"/>
              <a:gd name="connsiteX4" fmla="*/ 0 w 1923538"/>
              <a:gd name="connsiteY4" fmla="*/ 0 h 1154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538" h="1154123">
                <a:moveTo>
                  <a:pt x="0" y="0"/>
                </a:moveTo>
                <a:lnTo>
                  <a:pt x="1923538" y="0"/>
                </a:lnTo>
                <a:lnTo>
                  <a:pt x="1923538" y="1154123"/>
                </a:lnTo>
                <a:lnTo>
                  <a:pt x="0" y="115412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4255" tIns="98937" rIns="94255" bIns="98937" numCol="1" spcCol="1270" anchor="ctr" anchorCtr="0">
            <a:noAutofit/>
          </a:bodyPr>
          <a:lstStyle/>
          <a:p>
            <a:pPr marL="0" lvl="0" indent="0" algn="ctr" defTabSz="977900">
              <a:lnSpc>
                <a:spcPct val="90000"/>
              </a:lnSpc>
              <a:spcBef>
                <a:spcPct val="0"/>
              </a:spcBef>
              <a:spcAft>
                <a:spcPct val="35000"/>
              </a:spcAft>
              <a:buNone/>
            </a:pPr>
            <a:r>
              <a:rPr lang="en-US" sz="2200" kern="1200"/>
              <a:t>Notify Contractor</a:t>
            </a:r>
          </a:p>
        </p:txBody>
      </p:sp>
      <p:sp>
        <p:nvSpPr>
          <p:cNvPr id="9" name="Freeform: Shape 8">
            <a:extLst>
              <a:ext uri="{FF2B5EF4-FFF2-40B4-BE49-F238E27FC236}">
                <a16:creationId xmlns:a16="http://schemas.microsoft.com/office/drawing/2014/main" id="{DF8435A9-8A37-4A9B-A239-534AFC4BB63D}"/>
              </a:ext>
            </a:extLst>
          </p:cNvPr>
          <p:cNvSpPr/>
          <p:nvPr/>
        </p:nvSpPr>
        <p:spPr>
          <a:xfrm>
            <a:off x="2206047" y="2980018"/>
            <a:ext cx="4731904" cy="411813"/>
          </a:xfrm>
          <a:custGeom>
            <a:avLst/>
            <a:gdLst>
              <a:gd name="connsiteX0" fmla="*/ 4731904 w 4731904"/>
              <a:gd name="connsiteY0" fmla="*/ 0 h 411813"/>
              <a:gd name="connsiteX1" fmla="*/ 4731904 w 4731904"/>
              <a:gd name="connsiteY1" fmla="*/ 223006 h 411813"/>
              <a:gd name="connsiteX2" fmla="*/ 0 w 4731904"/>
              <a:gd name="connsiteY2" fmla="*/ 223006 h 411813"/>
              <a:gd name="connsiteX3" fmla="*/ 0 w 4731904"/>
              <a:gd name="connsiteY3" fmla="*/ 411813 h 411813"/>
            </a:gdLst>
            <a:ahLst/>
            <a:cxnLst>
              <a:cxn ang="0">
                <a:pos x="connsiteX0" y="connsiteY0"/>
              </a:cxn>
              <a:cxn ang="0">
                <a:pos x="connsiteX1" y="connsiteY1"/>
              </a:cxn>
              <a:cxn ang="0">
                <a:pos x="connsiteX2" y="connsiteY2"/>
              </a:cxn>
              <a:cxn ang="0">
                <a:pos x="connsiteX3" y="connsiteY3"/>
              </a:cxn>
            </a:cxnLst>
            <a:rect l="l" t="t" r="r" b="b"/>
            <a:pathLst>
              <a:path w="4731904" h="411813">
                <a:moveTo>
                  <a:pt x="4731904" y="0"/>
                </a:moveTo>
                <a:lnTo>
                  <a:pt x="4731904" y="223006"/>
                </a:lnTo>
                <a:lnTo>
                  <a:pt x="0" y="223006"/>
                </a:lnTo>
                <a:lnTo>
                  <a:pt x="0" y="411813"/>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59839" tIns="203695" rIns="2259838" bIns="20369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0" name="Freeform: Shape 9">
            <a:extLst>
              <a:ext uri="{FF2B5EF4-FFF2-40B4-BE49-F238E27FC236}">
                <a16:creationId xmlns:a16="http://schemas.microsoft.com/office/drawing/2014/main" id="{E0DF059D-E51C-405E-A340-E10844439ACD}"/>
              </a:ext>
            </a:extLst>
          </p:cNvPr>
          <p:cNvSpPr/>
          <p:nvPr/>
        </p:nvSpPr>
        <p:spPr>
          <a:xfrm>
            <a:off x="5976183" y="1827695"/>
            <a:ext cx="1923538" cy="1154123"/>
          </a:xfrm>
          <a:custGeom>
            <a:avLst/>
            <a:gdLst>
              <a:gd name="connsiteX0" fmla="*/ 0 w 1923538"/>
              <a:gd name="connsiteY0" fmla="*/ 0 h 1154123"/>
              <a:gd name="connsiteX1" fmla="*/ 1923538 w 1923538"/>
              <a:gd name="connsiteY1" fmla="*/ 0 h 1154123"/>
              <a:gd name="connsiteX2" fmla="*/ 1923538 w 1923538"/>
              <a:gd name="connsiteY2" fmla="*/ 1154123 h 1154123"/>
              <a:gd name="connsiteX3" fmla="*/ 0 w 1923538"/>
              <a:gd name="connsiteY3" fmla="*/ 1154123 h 1154123"/>
              <a:gd name="connsiteX4" fmla="*/ 0 w 1923538"/>
              <a:gd name="connsiteY4" fmla="*/ 0 h 1154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538" h="1154123">
                <a:moveTo>
                  <a:pt x="0" y="0"/>
                </a:moveTo>
                <a:lnTo>
                  <a:pt x="1923538" y="0"/>
                </a:lnTo>
                <a:lnTo>
                  <a:pt x="1923538" y="1154123"/>
                </a:lnTo>
                <a:lnTo>
                  <a:pt x="0" y="115412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4255" tIns="98937" rIns="94255" bIns="98937" numCol="1" spcCol="1270" anchor="ctr" anchorCtr="0">
            <a:noAutofit/>
          </a:bodyPr>
          <a:lstStyle/>
          <a:p>
            <a:pPr marL="0" lvl="0" indent="0" algn="ctr" defTabSz="977900">
              <a:lnSpc>
                <a:spcPct val="90000"/>
              </a:lnSpc>
              <a:spcBef>
                <a:spcPct val="0"/>
              </a:spcBef>
              <a:spcAft>
                <a:spcPct val="35000"/>
              </a:spcAft>
              <a:buNone/>
            </a:pPr>
            <a:r>
              <a:rPr lang="en-US" sz="2200" kern="1200"/>
              <a:t>Notify PM</a:t>
            </a:r>
          </a:p>
        </p:txBody>
      </p:sp>
      <p:sp>
        <p:nvSpPr>
          <p:cNvPr id="11" name="Freeform: Shape 10">
            <a:extLst>
              <a:ext uri="{FF2B5EF4-FFF2-40B4-BE49-F238E27FC236}">
                <a16:creationId xmlns:a16="http://schemas.microsoft.com/office/drawing/2014/main" id="{2178DB17-AD19-4FFC-A758-44CB396BC3E4}"/>
              </a:ext>
            </a:extLst>
          </p:cNvPr>
          <p:cNvSpPr/>
          <p:nvPr/>
        </p:nvSpPr>
        <p:spPr>
          <a:xfrm>
            <a:off x="3166016" y="3955574"/>
            <a:ext cx="411813" cy="91440"/>
          </a:xfrm>
          <a:custGeom>
            <a:avLst/>
            <a:gdLst>
              <a:gd name="connsiteX0" fmla="*/ 0 w 411813"/>
              <a:gd name="connsiteY0" fmla="*/ 45720 h 91440"/>
              <a:gd name="connsiteX1" fmla="*/ 411813 w 411813"/>
              <a:gd name="connsiteY1" fmla="*/ 45720 h 91440"/>
            </a:gdLst>
            <a:ahLst/>
            <a:cxnLst>
              <a:cxn ang="0">
                <a:pos x="connsiteX0" y="connsiteY0"/>
              </a:cxn>
              <a:cxn ang="0">
                <a:pos x="connsiteX1" y="connsiteY1"/>
              </a:cxn>
            </a:cxnLst>
            <a:rect l="l" t="t" r="r" b="b"/>
            <a:pathLst>
              <a:path w="411813" h="91440">
                <a:moveTo>
                  <a:pt x="0" y="45720"/>
                </a:moveTo>
                <a:lnTo>
                  <a:pt x="411813"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7547" tIns="43507" rIns="207546" bIns="43509"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2" name="Freeform: Shape 11">
            <a:extLst>
              <a:ext uri="{FF2B5EF4-FFF2-40B4-BE49-F238E27FC236}">
                <a16:creationId xmlns:a16="http://schemas.microsoft.com/office/drawing/2014/main" id="{1D08AEDF-26B6-426C-BC48-95CE5DDD21F1}"/>
              </a:ext>
            </a:extLst>
          </p:cNvPr>
          <p:cNvSpPr/>
          <p:nvPr/>
        </p:nvSpPr>
        <p:spPr>
          <a:xfrm>
            <a:off x="1244278" y="3424232"/>
            <a:ext cx="1923538" cy="1154123"/>
          </a:xfrm>
          <a:custGeom>
            <a:avLst/>
            <a:gdLst>
              <a:gd name="connsiteX0" fmla="*/ 0 w 1923538"/>
              <a:gd name="connsiteY0" fmla="*/ 0 h 1154123"/>
              <a:gd name="connsiteX1" fmla="*/ 1923538 w 1923538"/>
              <a:gd name="connsiteY1" fmla="*/ 0 h 1154123"/>
              <a:gd name="connsiteX2" fmla="*/ 1923538 w 1923538"/>
              <a:gd name="connsiteY2" fmla="*/ 1154123 h 1154123"/>
              <a:gd name="connsiteX3" fmla="*/ 0 w 1923538"/>
              <a:gd name="connsiteY3" fmla="*/ 1154123 h 1154123"/>
              <a:gd name="connsiteX4" fmla="*/ 0 w 1923538"/>
              <a:gd name="connsiteY4" fmla="*/ 0 h 1154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538" h="1154123">
                <a:moveTo>
                  <a:pt x="0" y="0"/>
                </a:moveTo>
                <a:lnTo>
                  <a:pt x="1923538" y="0"/>
                </a:lnTo>
                <a:lnTo>
                  <a:pt x="1923538" y="1154123"/>
                </a:lnTo>
                <a:lnTo>
                  <a:pt x="0" y="115412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4255" tIns="98937" rIns="94255" bIns="98937" numCol="1" spcCol="1270" anchor="ctr" anchorCtr="0">
            <a:noAutofit/>
          </a:bodyPr>
          <a:lstStyle/>
          <a:p>
            <a:pPr marL="0" lvl="0" indent="0" algn="ctr" defTabSz="977900">
              <a:lnSpc>
                <a:spcPct val="90000"/>
              </a:lnSpc>
              <a:spcBef>
                <a:spcPct val="0"/>
              </a:spcBef>
              <a:spcAft>
                <a:spcPct val="35000"/>
              </a:spcAft>
              <a:buNone/>
            </a:pPr>
            <a:r>
              <a:rPr lang="en-US" sz="2200" kern="1200"/>
              <a:t>Notify ME</a:t>
            </a:r>
          </a:p>
        </p:txBody>
      </p:sp>
      <p:sp>
        <p:nvSpPr>
          <p:cNvPr id="13" name="Freeform: Shape 12">
            <a:extLst>
              <a:ext uri="{FF2B5EF4-FFF2-40B4-BE49-F238E27FC236}">
                <a16:creationId xmlns:a16="http://schemas.microsoft.com/office/drawing/2014/main" id="{F0835241-CC45-4D8F-A4ED-6E3E7EA76294}"/>
              </a:ext>
            </a:extLst>
          </p:cNvPr>
          <p:cNvSpPr/>
          <p:nvPr/>
        </p:nvSpPr>
        <p:spPr>
          <a:xfrm>
            <a:off x="5531969" y="3955574"/>
            <a:ext cx="411813" cy="91440"/>
          </a:xfrm>
          <a:custGeom>
            <a:avLst/>
            <a:gdLst>
              <a:gd name="connsiteX0" fmla="*/ 0 w 411813"/>
              <a:gd name="connsiteY0" fmla="*/ 45720 h 91440"/>
              <a:gd name="connsiteX1" fmla="*/ 411813 w 411813"/>
              <a:gd name="connsiteY1" fmla="*/ 45720 h 91440"/>
            </a:gdLst>
            <a:ahLst/>
            <a:cxnLst>
              <a:cxn ang="0">
                <a:pos x="connsiteX0" y="connsiteY0"/>
              </a:cxn>
              <a:cxn ang="0">
                <a:pos x="connsiteX1" y="connsiteY1"/>
              </a:cxn>
            </a:cxnLst>
            <a:rect l="l" t="t" r="r" b="b"/>
            <a:pathLst>
              <a:path w="411813" h="91440">
                <a:moveTo>
                  <a:pt x="0" y="45720"/>
                </a:moveTo>
                <a:lnTo>
                  <a:pt x="411813"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7546" tIns="43507" rIns="207547" bIns="43509"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4" name="Freeform: Shape 13">
            <a:extLst>
              <a:ext uri="{FF2B5EF4-FFF2-40B4-BE49-F238E27FC236}">
                <a16:creationId xmlns:a16="http://schemas.microsoft.com/office/drawing/2014/main" id="{EB64A71E-7847-4DFF-BE53-5CDC0DE80E00}"/>
              </a:ext>
            </a:extLst>
          </p:cNvPr>
          <p:cNvSpPr/>
          <p:nvPr/>
        </p:nvSpPr>
        <p:spPr>
          <a:xfrm>
            <a:off x="3610230" y="3424232"/>
            <a:ext cx="1923538" cy="1154123"/>
          </a:xfrm>
          <a:custGeom>
            <a:avLst/>
            <a:gdLst>
              <a:gd name="connsiteX0" fmla="*/ 0 w 1923538"/>
              <a:gd name="connsiteY0" fmla="*/ 0 h 1154123"/>
              <a:gd name="connsiteX1" fmla="*/ 1923538 w 1923538"/>
              <a:gd name="connsiteY1" fmla="*/ 0 h 1154123"/>
              <a:gd name="connsiteX2" fmla="*/ 1923538 w 1923538"/>
              <a:gd name="connsiteY2" fmla="*/ 1154123 h 1154123"/>
              <a:gd name="connsiteX3" fmla="*/ 0 w 1923538"/>
              <a:gd name="connsiteY3" fmla="*/ 1154123 h 1154123"/>
              <a:gd name="connsiteX4" fmla="*/ 0 w 1923538"/>
              <a:gd name="connsiteY4" fmla="*/ 0 h 1154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538" h="1154123">
                <a:moveTo>
                  <a:pt x="0" y="0"/>
                </a:moveTo>
                <a:lnTo>
                  <a:pt x="1923538" y="0"/>
                </a:lnTo>
                <a:lnTo>
                  <a:pt x="1923538" y="1154123"/>
                </a:lnTo>
                <a:lnTo>
                  <a:pt x="0" y="115412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4255" tIns="98937" rIns="94255" bIns="98937" numCol="1" spcCol="1270" anchor="ctr" anchorCtr="0">
            <a:noAutofit/>
          </a:bodyPr>
          <a:lstStyle/>
          <a:p>
            <a:pPr marL="0" lvl="0" indent="0" algn="ctr" defTabSz="977900">
              <a:lnSpc>
                <a:spcPct val="90000"/>
              </a:lnSpc>
              <a:spcBef>
                <a:spcPct val="0"/>
              </a:spcBef>
              <a:spcAft>
                <a:spcPct val="35000"/>
              </a:spcAft>
              <a:buNone/>
            </a:pPr>
            <a:r>
              <a:rPr lang="en-US" sz="2200" kern="1200"/>
              <a:t>Complete Form</a:t>
            </a:r>
          </a:p>
        </p:txBody>
      </p:sp>
      <p:sp>
        <p:nvSpPr>
          <p:cNvPr id="15" name="Freeform: Shape 14">
            <a:extLst>
              <a:ext uri="{FF2B5EF4-FFF2-40B4-BE49-F238E27FC236}">
                <a16:creationId xmlns:a16="http://schemas.microsoft.com/office/drawing/2014/main" id="{87ECB3A9-F298-4A9C-89A4-D3DB25F4166D}"/>
              </a:ext>
            </a:extLst>
          </p:cNvPr>
          <p:cNvSpPr/>
          <p:nvPr/>
        </p:nvSpPr>
        <p:spPr>
          <a:xfrm>
            <a:off x="2206047" y="4576555"/>
            <a:ext cx="4731904" cy="411813"/>
          </a:xfrm>
          <a:custGeom>
            <a:avLst/>
            <a:gdLst>
              <a:gd name="connsiteX0" fmla="*/ 4731904 w 4731904"/>
              <a:gd name="connsiteY0" fmla="*/ 0 h 411813"/>
              <a:gd name="connsiteX1" fmla="*/ 4731904 w 4731904"/>
              <a:gd name="connsiteY1" fmla="*/ 223006 h 411813"/>
              <a:gd name="connsiteX2" fmla="*/ 0 w 4731904"/>
              <a:gd name="connsiteY2" fmla="*/ 223006 h 411813"/>
              <a:gd name="connsiteX3" fmla="*/ 0 w 4731904"/>
              <a:gd name="connsiteY3" fmla="*/ 411813 h 411813"/>
            </a:gdLst>
            <a:ahLst/>
            <a:cxnLst>
              <a:cxn ang="0">
                <a:pos x="connsiteX0" y="connsiteY0"/>
              </a:cxn>
              <a:cxn ang="0">
                <a:pos x="connsiteX1" y="connsiteY1"/>
              </a:cxn>
              <a:cxn ang="0">
                <a:pos x="connsiteX2" y="connsiteY2"/>
              </a:cxn>
              <a:cxn ang="0">
                <a:pos x="connsiteX3" y="connsiteY3"/>
              </a:cxn>
            </a:cxnLst>
            <a:rect l="l" t="t" r="r" b="b"/>
            <a:pathLst>
              <a:path w="4731904" h="411813">
                <a:moveTo>
                  <a:pt x="4731904" y="0"/>
                </a:moveTo>
                <a:lnTo>
                  <a:pt x="4731904" y="223006"/>
                </a:lnTo>
                <a:lnTo>
                  <a:pt x="0" y="223006"/>
                </a:lnTo>
                <a:lnTo>
                  <a:pt x="0" y="411813"/>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59839" tIns="203695" rIns="2259838" bIns="20369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6" name="Freeform: Shape 15">
            <a:extLst>
              <a:ext uri="{FF2B5EF4-FFF2-40B4-BE49-F238E27FC236}">
                <a16:creationId xmlns:a16="http://schemas.microsoft.com/office/drawing/2014/main" id="{72131312-7C4B-4DFD-A3F0-AA25297FD230}"/>
              </a:ext>
            </a:extLst>
          </p:cNvPr>
          <p:cNvSpPr/>
          <p:nvPr/>
        </p:nvSpPr>
        <p:spPr>
          <a:xfrm>
            <a:off x="5976183" y="3424232"/>
            <a:ext cx="1923538" cy="1154123"/>
          </a:xfrm>
          <a:custGeom>
            <a:avLst/>
            <a:gdLst>
              <a:gd name="connsiteX0" fmla="*/ 0 w 1923538"/>
              <a:gd name="connsiteY0" fmla="*/ 0 h 1154123"/>
              <a:gd name="connsiteX1" fmla="*/ 1923538 w 1923538"/>
              <a:gd name="connsiteY1" fmla="*/ 0 h 1154123"/>
              <a:gd name="connsiteX2" fmla="*/ 1923538 w 1923538"/>
              <a:gd name="connsiteY2" fmla="*/ 1154123 h 1154123"/>
              <a:gd name="connsiteX3" fmla="*/ 0 w 1923538"/>
              <a:gd name="connsiteY3" fmla="*/ 1154123 h 1154123"/>
              <a:gd name="connsiteX4" fmla="*/ 0 w 1923538"/>
              <a:gd name="connsiteY4" fmla="*/ 0 h 1154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538" h="1154123">
                <a:moveTo>
                  <a:pt x="0" y="0"/>
                </a:moveTo>
                <a:lnTo>
                  <a:pt x="1923538" y="0"/>
                </a:lnTo>
                <a:lnTo>
                  <a:pt x="1923538" y="1154123"/>
                </a:lnTo>
                <a:lnTo>
                  <a:pt x="0" y="115412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4255" tIns="98937" rIns="94255" bIns="98937" numCol="1" spcCol="1270" anchor="ctr" anchorCtr="0">
            <a:noAutofit/>
          </a:bodyPr>
          <a:lstStyle/>
          <a:p>
            <a:pPr marL="0" lvl="0" indent="0" algn="ctr" defTabSz="977900">
              <a:lnSpc>
                <a:spcPct val="90000"/>
              </a:lnSpc>
              <a:spcBef>
                <a:spcPct val="0"/>
              </a:spcBef>
              <a:spcAft>
                <a:spcPct val="35000"/>
              </a:spcAft>
              <a:buNone/>
            </a:pPr>
            <a:r>
              <a:rPr lang="en-US" sz="2200" kern="1200"/>
              <a:t>Region Approval</a:t>
            </a:r>
          </a:p>
        </p:txBody>
      </p:sp>
      <p:sp>
        <p:nvSpPr>
          <p:cNvPr id="18" name="Freeform: Shape 17">
            <a:extLst>
              <a:ext uri="{FF2B5EF4-FFF2-40B4-BE49-F238E27FC236}">
                <a16:creationId xmlns:a16="http://schemas.microsoft.com/office/drawing/2014/main" id="{66D7E768-C636-4D8D-85BA-0B2565AF9ED0}"/>
              </a:ext>
            </a:extLst>
          </p:cNvPr>
          <p:cNvSpPr/>
          <p:nvPr/>
        </p:nvSpPr>
        <p:spPr>
          <a:xfrm>
            <a:off x="3166016" y="5552110"/>
            <a:ext cx="411813" cy="91440"/>
          </a:xfrm>
          <a:custGeom>
            <a:avLst/>
            <a:gdLst>
              <a:gd name="connsiteX0" fmla="*/ 0 w 411813"/>
              <a:gd name="connsiteY0" fmla="*/ 45720 h 91440"/>
              <a:gd name="connsiteX1" fmla="*/ 411813 w 411813"/>
              <a:gd name="connsiteY1" fmla="*/ 45720 h 91440"/>
            </a:gdLst>
            <a:ahLst/>
            <a:cxnLst>
              <a:cxn ang="0">
                <a:pos x="connsiteX0" y="connsiteY0"/>
              </a:cxn>
              <a:cxn ang="0">
                <a:pos x="connsiteX1" y="connsiteY1"/>
              </a:cxn>
            </a:cxnLst>
            <a:rect l="l" t="t" r="r" b="b"/>
            <a:pathLst>
              <a:path w="411813" h="91440">
                <a:moveTo>
                  <a:pt x="0" y="45720"/>
                </a:moveTo>
                <a:lnTo>
                  <a:pt x="411813"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7547" tIns="43508" rIns="207546" bIns="4350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9" name="Freeform: Shape 18">
            <a:extLst>
              <a:ext uri="{FF2B5EF4-FFF2-40B4-BE49-F238E27FC236}">
                <a16:creationId xmlns:a16="http://schemas.microsoft.com/office/drawing/2014/main" id="{1037087A-DF7F-4032-8D5A-C86EE07F861D}"/>
              </a:ext>
            </a:extLst>
          </p:cNvPr>
          <p:cNvSpPr/>
          <p:nvPr/>
        </p:nvSpPr>
        <p:spPr>
          <a:xfrm>
            <a:off x="1244278" y="5020769"/>
            <a:ext cx="1923538" cy="1154123"/>
          </a:xfrm>
          <a:custGeom>
            <a:avLst/>
            <a:gdLst>
              <a:gd name="connsiteX0" fmla="*/ 0 w 1923538"/>
              <a:gd name="connsiteY0" fmla="*/ 0 h 1154123"/>
              <a:gd name="connsiteX1" fmla="*/ 1923538 w 1923538"/>
              <a:gd name="connsiteY1" fmla="*/ 0 h 1154123"/>
              <a:gd name="connsiteX2" fmla="*/ 1923538 w 1923538"/>
              <a:gd name="connsiteY2" fmla="*/ 1154123 h 1154123"/>
              <a:gd name="connsiteX3" fmla="*/ 0 w 1923538"/>
              <a:gd name="connsiteY3" fmla="*/ 1154123 h 1154123"/>
              <a:gd name="connsiteX4" fmla="*/ 0 w 1923538"/>
              <a:gd name="connsiteY4" fmla="*/ 0 h 1154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538" h="1154123">
                <a:moveTo>
                  <a:pt x="0" y="0"/>
                </a:moveTo>
                <a:lnTo>
                  <a:pt x="1923538" y="0"/>
                </a:lnTo>
                <a:lnTo>
                  <a:pt x="1923538" y="1154123"/>
                </a:lnTo>
                <a:lnTo>
                  <a:pt x="0" y="115412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4255" tIns="98937" rIns="94255" bIns="98937" numCol="1" spcCol="1270" anchor="ctr" anchorCtr="0">
            <a:noAutofit/>
          </a:bodyPr>
          <a:lstStyle/>
          <a:p>
            <a:pPr marL="0" lvl="0" indent="0" algn="ctr" defTabSz="977900">
              <a:lnSpc>
                <a:spcPct val="90000"/>
              </a:lnSpc>
              <a:spcBef>
                <a:spcPct val="0"/>
              </a:spcBef>
              <a:spcAft>
                <a:spcPct val="35000"/>
              </a:spcAft>
              <a:buNone/>
            </a:pPr>
            <a:r>
              <a:rPr lang="en-US" sz="2200" kern="1200" dirty="0"/>
              <a:t>BPD / BTS Approval (</a:t>
            </a:r>
            <a:r>
              <a:rPr lang="en-US" sz="2200" kern="1200" dirty="0">
                <a:sym typeface="Symbol" panose="05050102010706020507" pitchFamily="18" charset="2"/>
              </a:rPr>
              <a:t> $5,000)</a:t>
            </a:r>
            <a:endParaRPr lang="en-US" sz="2200" kern="1200" dirty="0"/>
          </a:p>
        </p:txBody>
      </p:sp>
      <p:sp>
        <p:nvSpPr>
          <p:cNvPr id="20" name="Freeform: Shape 19">
            <a:extLst>
              <a:ext uri="{FF2B5EF4-FFF2-40B4-BE49-F238E27FC236}">
                <a16:creationId xmlns:a16="http://schemas.microsoft.com/office/drawing/2014/main" id="{AFE98BF9-69AB-401F-A425-BFC811DC84B1}"/>
              </a:ext>
            </a:extLst>
          </p:cNvPr>
          <p:cNvSpPr/>
          <p:nvPr/>
        </p:nvSpPr>
        <p:spPr>
          <a:xfrm>
            <a:off x="5531969" y="5552110"/>
            <a:ext cx="411813" cy="91440"/>
          </a:xfrm>
          <a:custGeom>
            <a:avLst/>
            <a:gdLst>
              <a:gd name="connsiteX0" fmla="*/ 0 w 411813"/>
              <a:gd name="connsiteY0" fmla="*/ 45720 h 91440"/>
              <a:gd name="connsiteX1" fmla="*/ 411813 w 411813"/>
              <a:gd name="connsiteY1" fmla="*/ 45720 h 91440"/>
            </a:gdLst>
            <a:ahLst/>
            <a:cxnLst>
              <a:cxn ang="0">
                <a:pos x="connsiteX0" y="connsiteY0"/>
              </a:cxn>
              <a:cxn ang="0">
                <a:pos x="connsiteX1" y="connsiteY1"/>
              </a:cxn>
            </a:cxnLst>
            <a:rect l="l" t="t" r="r" b="b"/>
            <a:pathLst>
              <a:path w="411813" h="91440">
                <a:moveTo>
                  <a:pt x="0" y="45720"/>
                </a:moveTo>
                <a:lnTo>
                  <a:pt x="411813"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7546" tIns="43508" rIns="207547" bIns="43508"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1" name="Freeform: Shape 20">
            <a:extLst>
              <a:ext uri="{FF2B5EF4-FFF2-40B4-BE49-F238E27FC236}">
                <a16:creationId xmlns:a16="http://schemas.microsoft.com/office/drawing/2014/main" id="{460C2C73-8A56-4DD6-B79A-FB7670B27B1E}"/>
              </a:ext>
            </a:extLst>
          </p:cNvPr>
          <p:cNvSpPr/>
          <p:nvPr/>
        </p:nvSpPr>
        <p:spPr>
          <a:xfrm>
            <a:off x="3610230" y="5020769"/>
            <a:ext cx="1923538" cy="1154123"/>
          </a:xfrm>
          <a:custGeom>
            <a:avLst/>
            <a:gdLst>
              <a:gd name="connsiteX0" fmla="*/ 0 w 1923538"/>
              <a:gd name="connsiteY0" fmla="*/ 0 h 1154123"/>
              <a:gd name="connsiteX1" fmla="*/ 1923538 w 1923538"/>
              <a:gd name="connsiteY1" fmla="*/ 0 h 1154123"/>
              <a:gd name="connsiteX2" fmla="*/ 1923538 w 1923538"/>
              <a:gd name="connsiteY2" fmla="*/ 1154123 h 1154123"/>
              <a:gd name="connsiteX3" fmla="*/ 0 w 1923538"/>
              <a:gd name="connsiteY3" fmla="*/ 1154123 h 1154123"/>
              <a:gd name="connsiteX4" fmla="*/ 0 w 1923538"/>
              <a:gd name="connsiteY4" fmla="*/ 0 h 1154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538" h="1154123">
                <a:moveTo>
                  <a:pt x="0" y="0"/>
                </a:moveTo>
                <a:lnTo>
                  <a:pt x="1923538" y="0"/>
                </a:lnTo>
                <a:lnTo>
                  <a:pt x="1923538" y="1154123"/>
                </a:lnTo>
                <a:lnTo>
                  <a:pt x="0" y="115412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4255" tIns="98937" rIns="94255" bIns="98937" numCol="1" spcCol="1270" anchor="ctr" anchorCtr="0">
            <a:noAutofit/>
          </a:bodyPr>
          <a:lstStyle/>
          <a:p>
            <a:pPr marL="0" lvl="0" indent="0" algn="ctr" defTabSz="977900">
              <a:lnSpc>
                <a:spcPct val="90000"/>
              </a:lnSpc>
              <a:spcBef>
                <a:spcPct val="0"/>
              </a:spcBef>
              <a:spcAft>
                <a:spcPct val="35000"/>
              </a:spcAft>
              <a:buNone/>
            </a:pPr>
            <a:r>
              <a:rPr lang="en-US" sz="2200" kern="1200"/>
              <a:t>CMJ / ConMod</a:t>
            </a:r>
          </a:p>
        </p:txBody>
      </p:sp>
      <p:sp>
        <p:nvSpPr>
          <p:cNvPr id="22" name="Freeform: Shape 21">
            <a:extLst>
              <a:ext uri="{FF2B5EF4-FFF2-40B4-BE49-F238E27FC236}">
                <a16:creationId xmlns:a16="http://schemas.microsoft.com/office/drawing/2014/main" id="{EA5026BC-9F7B-4E02-B9A8-97207C2489DC}"/>
              </a:ext>
            </a:extLst>
          </p:cNvPr>
          <p:cNvSpPr/>
          <p:nvPr/>
        </p:nvSpPr>
        <p:spPr>
          <a:xfrm>
            <a:off x="5976183" y="5020769"/>
            <a:ext cx="1923538" cy="1154123"/>
          </a:xfrm>
          <a:custGeom>
            <a:avLst/>
            <a:gdLst>
              <a:gd name="connsiteX0" fmla="*/ 0 w 1923538"/>
              <a:gd name="connsiteY0" fmla="*/ 0 h 1154123"/>
              <a:gd name="connsiteX1" fmla="*/ 1923538 w 1923538"/>
              <a:gd name="connsiteY1" fmla="*/ 0 h 1154123"/>
              <a:gd name="connsiteX2" fmla="*/ 1923538 w 1923538"/>
              <a:gd name="connsiteY2" fmla="*/ 1154123 h 1154123"/>
              <a:gd name="connsiteX3" fmla="*/ 0 w 1923538"/>
              <a:gd name="connsiteY3" fmla="*/ 1154123 h 1154123"/>
              <a:gd name="connsiteX4" fmla="*/ 0 w 1923538"/>
              <a:gd name="connsiteY4" fmla="*/ 0 h 1154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538" h="1154123">
                <a:moveTo>
                  <a:pt x="0" y="0"/>
                </a:moveTo>
                <a:lnTo>
                  <a:pt x="1923538" y="0"/>
                </a:lnTo>
                <a:lnTo>
                  <a:pt x="1923538" y="1154123"/>
                </a:lnTo>
                <a:lnTo>
                  <a:pt x="0" y="115412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4255" tIns="98937" rIns="94255" bIns="98937" numCol="1" spcCol="1270" anchor="ctr" anchorCtr="0">
            <a:noAutofit/>
          </a:bodyPr>
          <a:lstStyle/>
          <a:p>
            <a:pPr marL="0" lvl="0" indent="0" algn="ctr" defTabSz="977900">
              <a:lnSpc>
                <a:spcPct val="90000"/>
              </a:lnSpc>
              <a:spcBef>
                <a:spcPct val="0"/>
              </a:spcBef>
              <a:spcAft>
                <a:spcPct val="35000"/>
              </a:spcAft>
              <a:buNone/>
            </a:pPr>
            <a:r>
              <a:rPr lang="en-US" sz="2200" kern="1200"/>
              <a:t>File with DT1310</a:t>
            </a:r>
          </a:p>
        </p:txBody>
      </p:sp>
    </p:spTree>
    <p:extLst>
      <p:ext uri="{BB962C8B-B14F-4D97-AF65-F5344CB8AC3E}">
        <p14:creationId xmlns:p14="http://schemas.microsoft.com/office/powerpoint/2010/main" val="25287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0-#ppt_w/2"/>
                                          </p:val>
                                        </p:tav>
                                        <p:tav tm="100000">
                                          <p:val>
                                            <p:strVal val="#ppt_x"/>
                                          </p:val>
                                        </p:tav>
                                      </p:tavLst>
                                    </p:anim>
                                    <p:anim calcmode="lin" valueType="num">
                                      <p:cBhvr additive="base">
                                        <p:cTn id="8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7513" y="1152144"/>
            <a:ext cx="2965125" cy="3072393"/>
          </a:xfrm>
        </p:spPr>
        <p:txBody>
          <a:bodyPr vert="horz" lIns="91440" tIns="45720" rIns="91440" bIns="45720" rtlCol="0" anchor="b">
            <a:normAutofit/>
          </a:bodyPr>
          <a:lstStyle/>
          <a:p>
            <a:pPr algn="l">
              <a:lnSpc>
                <a:spcPct val="90000"/>
              </a:lnSpc>
            </a:pPr>
            <a:r>
              <a:rPr lang="en-US" sz="4900">
                <a:solidFill>
                  <a:schemeClr val="bg1"/>
                </a:solidFill>
                <a:latin typeface="+mj-lt"/>
              </a:rPr>
              <a:t>PANTRY: Statewide</a:t>
            </a:r>
          </a:p>
        </p:txBody>
      </p:sp>
      <p:sp>
        <p:nvSpPr>
          <p:cNvPr id="15"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18"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DFF6E10-28E8-4D25-933D-7B0A1790AFC9}"/>
              </a:ext>
            </a:extLst>
          </p:cNvPr>
          <p:cNvGrpSpPr/>
          <p:nvPr/>
        </p:nvGrpSpPr>
        <p:grpSpPr>
          <a:xfrm>
            <a:off x="3387852" y="349934"/>
            <a:ext cx="5431536" cy="2071620"/>
            <a:chOff x="3387852" y="349934"/>
            <a:chExt cx="5431536" cy="2071620"/>
          </a:xfrm>
        </p:grpSpPr>
        <p:sp>
          <p:nvSpPr>
            <p:cNvPr id="4" name="Freeform: Shape 3">
              <a:extLst>
                <a:ext uri="{FF2B5EF4-FFF2-40B4-BE49-F238E27FC236}">
                  <a16:creationId xmlns:a16="http://schemas.microsoft.com/office/drawing/2014/main" id="{CB577BDE-624A-4FF7-9E35-A72CDD12019A}"/>
                </a:ext>
              </a:extLst>
            </p:cNvPr>
            <p:cNvSpPr/>
            <p:nvPr/>
          </p:nvSpPr>
          <p:spPr>
            <a:xfrm>
              <a:off x="3387852" y="600854"/>
              <a:ext cx="5431536" cy="1820700"/>
            </a:xfrm>
            <a:custGeom>
              <a:avLst/>
              <a:gdLst>
                <a:gd name="connsiteX0" fmla="*/ 0 w 5431536"/>
                <a:gd name="connsiteY0" fmla="*/ 0 h 1820700"/>
                <a:gd name="connsiteX1" fmla="*/ 5431536 w 5431536"/>
                <a:gd name="connsiteY1" fmla="*/ 0 h 1820700"/>
                <a:gd name="connsiteX2" fmla="*/ 5431536 w 5431536"/>
                <a:gd name="connsiteY2" fmla="*/ 1820700 h 1820700"/>
                <a:gd name="connsiteX3" fmla="*/ 0 w 5431536"/>
                <a:gd name="connsiteY3" fmla="*/ 1820700 h 1820700"/>
                <a:gd name="connsiteX4" fmla="*/ 0 w 5431536"/>
                <a:gd name="connsiteY4" fmla="*/ 0 h 18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536" h="1820700">
                  <a:moveTo>
                    <a:pt x="0" y="0"/>
                  </a:moveTo>
                  <a:lnTo>
                    <a:pt x="5431536" y="0"/>
                  </a:lnTo>
                  <a:lnTo>
                    <a:pt x="5431536" y="1820700"/>
                  </a:lnTo>
                  <a:lnTo>
                    <a:pt x="0" y="18207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1548" tIns="354076" rIns="42154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Yield </a:t>
              </a:r>
              <a:r>
                <a:rPr lang="en-US" sz="1700" kern="1200" dirty="0" err="1"/>
                <a:t>Calc</a:t>
              </a:r>
              <a:r>
                <a:rPr lang="en-US" sz="1700" kern="1200" dirty="0"/>
                <a:t> &amp; Asphalt Paving Diary Example</a:t>
              </a:r>
            </a:p>
            <a:p>
              <a:pPr marL="171450" lvl="1" indent="-171450" algn="l" defTabSz="755650">
                <a:lnSpc>
                  <a:spcPct val="90000"/>
                </a:lnSpc>
                <a:spcBef>
                  <a:spcPct val="0"/>
                </a:spcBef>
                <a:spcAft>
                  <a:spcPct val="15000"/>
                </a:spcAft>
                <a:buChar char="•"/>
              </a:pPr>
              <a:r>
                <a:rPr lang="en-US" sz="1700" kern="1200" dirty="0"/>
                <a:t>HMA Density Field Worksheet 1 min</a:t>
              </a:r>
            </a:p>
            <a:p>
              <a:pPr marL="171450" lvl="1" indent="-171450" algn="l" defTabSz="755650">
                <a:lnSpc>
                  <a:spcPct val="90000"/>
                </a:lnSpc>
                <a:spcBef>
                  <a:spcPct val="0"/>
                </a:spcBef>
                <a:spcAft>
                  <a:spcPct val="15000"/>
                </a:spcAft>
                <a:buChar char="•"/>
              </a:pPr>
              <a:r>
                <a:rPr lang="en-US" sz="1700" kern="1200" dirty="0"/>
                <a:t>HMA Long Joint Density V2.0</a:t>
              </a:r>
            </a:p>
            <a:p>
              <a:pPr marL="171450" lvl="1" indent="-171450" algn="l" defTabSz="755650">
                <a:lnSpc>
                  <a:spcPct val="90000"/>
                </a:lnSpc>
                <a:spcBef>
                  <a:spcPct val="0"/>
                </a:spcBef>
                <a:spcAft>
                  <a:spcPct val="15000"/>
                </a:spcAft>
                <a:buChar char="•"/>
              </a:pPr>
              <a:r>
                <a:rPr lang="en-US" sz="1700" kern="1200" dirty="0"/>
                <a:t>HMA PWL Production V2.0</a:t>
              </a:r>
            </a:p>
            <a:p>
              <a:pPr marL="171450" lvl="1" indent="-171450" algn="l" defTabSz="755650">
                <a:lnSpc>
                  <a:spcPct val="90000"/>
                </a:lnSpc>
                <a:spcBef>
                  <a:spcPct val="0"/>
                </a:spcBef>
                <a:spcAft>
                  <a:spcPct val="15000"/>
                </a:spcAft>
                <a:buChar char="•"/>
              </a:pPr>
              <a:r>
                <a:rPr lang="en-US" sz="1700" kern="1200" dirty="0"/>
                <a:t>HMA PWL Test Strip V2.0</a:t>
              </a:r>
            </a:p>
          </p:txBody>
        </p:sp>
        <p:sp>
          <p:nvSpPr>
            <p:cNvPr id="5" name="Freeform: Shape 4">
              <a:extLst>
                <a:ext uri="{FF2B5EF4-FFF2-40B4-BE49-F238E27FC236}">
                  <a16:creationId xmlns:a16="http://schemas.microsoft.com/office/drawing/2014/main" id="{10FDA49C-F877-451B-BFD4-7FB0CAD8B211}"/>
                </a:ext>
              </a:extLst>
            </p:cNvPr>
            <p:cNvSpPr/>
            <p:nvPr/>
          </p:nvSpPr>
          <p:spPr>
            <a:xfrm>
              <a:off x="3659428" y="349934"/>
              <a:ext cx="3802075" cy="501840"/>
            </a:xfrm>
            <a:custGeom>
              <a:avLst/>
              <a:gdLst>
                <a:gd name="connsiteX0" fmla="*/ 0 w 3802075"/>
                <a:gd name="connsiteY0" fmla="*/ 83642 h 501840"/>
                <a:gd name="connsiteX1" fmla="*/ 83642 w 3802075"/>
                <a:gd name="connsiteY1" fmla="*/ 0 h 501840"/>
                <a:gd name="connsiteX2" fmla="*/ 3718433 w 3802075"/>
                <a:gd name="connsiteY2" fmla="*/ 0 h 501840"/>
                <a:gd name="connsiteX3" fmla="*/ 3802075 w 3802075"/>
                <a:gd name="connsiteY3" fmla="*/ 83642 h 501840"/>
                <a:gd name="connsiteX4" fmla="*/ 3802075 w 3802075"/>
                <a:gd name="connsiteY4" fmla="*/ 418198 h 501840"/>
                <a:gd name="connsiteX5" fmla="*/ 3718433 w 3802075"/>
                <a:gd name="connsiteY5" fmla="*/ 501840 h 501840"/>
                <a:gd name="connsiteX6" fmla="*/ 83642 w 3802075"/>
                <a:gd name="connsiteY6" fmla="*/ 501840 h 501840"/>
                <a:gd name="connsiteX7" fmla="*/ 0 w 3802075"/>
                <a:gd name="connsiteY7" fmla="*/ 418198 h 501840"/>
                <a:gd name="connsiteX8" fmla="*/ 0 w 3802075"/>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075" h="501840">
                  <a:moveTo>
                    <a:pt x="0" y="83642"/>
                  </a:moveTo>
                  <a:cubicBezTo>
                    <a:pt x="0" y="37448"/>
                    <a:pt x="37448" y="0"/>
                    <a:pt x="83642" y="0"/>
                  </a:cubicBezTo>
                  <a:lnTo>
                    <a:pt x="3718433" y="0"/>
                  </a:lnTo>
                  <a:cubicBezTo>
                    <a:pt x="3764627" y="0"/>
                    <a:pt x="3802075" y="37448"/>
                    <a:pt x="3802075" y="83642"/>
                  </a:cubicBezTo>
                  <a:lnTo>
                    <a:pt x="3802075" y="418198"/>
                  </a:lnTo>
                  <a:cubicBezTo>
                    <a:pt x="3802075" y="464392"/>
                    <a:pt x="3764627" y="501840"/>
                    <a:pt x="3718433"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8207" tIns="24498" rIns="168207" bIns="24498" numCol="1" spcCol="1270" anchor="ctr" anchorCtr="0">
              <a:noAutofit/>
            </a:bodyPr>
            <a:lstStyle/>
            <a:p>
              <a:pPr marL="0" lvl="0" indent="0" algn="l" defTabSz="755650">
                <a:lnSpc>
                  <a:spcPct val="90000"/>
                </a:lnSpc>
                <a:spcBef>
                  <a:spcPct val="0"/>
                </a:spcBef>
                <a:spcAft>
                  <a:spcPct val="35000"/>
                </a:spcAft>
                <a:buNone/>
              </a:pPr>
              <a:r>
                <a:rPr lang="en-US" sz="1700" kern="1200"/>
                <a:t>HMA</a:t>
              </a:r>
            </a:p>
          </p:txBody>
        </p:sp>
      </p:grpSp>
      <p:grpSp>
        <p:nvGrpSpPr>
          <p:cNvPr id="38" name="Group 37">
            <a:extLst>
              <a:ext uri="{FF2B5EF4-FFF2-40B4-BE49-F238E27FC236}">
                <a16:creationId xmlns:a16="http://schemas.microsoft.com/office/drawing/2014/main" id="{5D285A9C-8001-4BE9-887E-6D7DE06723FA}"/>
              </a:ext>
            </a:extLst>
          </p:cNvPr>
          <p:cNvGrpSpPr/>
          <p:nvPr/>
        </p:nvGrpSpPr>
        <p:grpSpPr>
          <a:xfrm>
            <a:off x="3387852" y="2513354"/>
            <a:ext cx="5431536" cy="1241595"/>
            <a:chOff x="3387852" y="2513354"/>
            <a:chExt cx="5431536" cy="1241595"/>
          </a:xfrm>
        </p:grpSpPr>
        <p:sp>
          <p:nvSpPr>
            <p:cNvPr id="7" name="Freeform: Shape 6">
              <a:extLst>
                <a:ext uri="{FF2B5EF4-FFF2-40B4-BE49-F238E27FC236}">
                  <a16:creationId xmlns:a16="http://schemas.microsoft.com/office/drawing/2014/main" id="{AD75D20F-1058-404D-BA3D-F65E41A7A8D8}"/>
                </a:ext>
              </a:extLst>
            </p:cNvPr>
            <p:cNvSpPr/>
            <p:nvPr/>
          </p:nvSpPr>
          <p:spPr>
            <a:xfrm>
              <a:off x="3387852" y="2764274"/>
              <a:ext cx="5431536" cy="990675"/>
            </a:xfrm>
            <a:custGeom>
              <a:avLst/>
              <a:gdLst>
                <a:gd name="connsiteX0" fmla="*/ 0 w 5431536"/>
                <a:gd name="connsiteY0" fmla="*/ 0 h 990675"/>
                <a:gd name="connsiteX1" fmla="*/ 5431536 w 5431536"/>
                <a:gd name="connsiteY1" fmla="*/ 0 h 990675"/>
                <a:gd name="connsiteX2" fmla="*/ 5431536 w 5431536"/>
                <a:gd name="connsiteY2" fmla="*/ 990675 h 990675"/>
                <a:gd name="connsiteX3" fmla="*/ 0 w 5431536"/>
                <a:gd name="connsiteY3" fmla="*/ 990675 h 990675"/>
                <a:gd name="connsiteX4" fmla="*/ 0 w 5431536"/>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536" h="990675">
                  <a:moveTo>
                    <a:pt x="0" y="0"/>
                  </a:moveTo>
                  <a:lnTo>
                    <a:pt x="5431536" y="0"/>
                  </a:lnTo>
                  <a:lnTo>
                    <a:pt x="5431536" y="990675"/>
                  </a:lnTo>
                  <a:lnTo>
                    <a:pt x="0" y="990675"/>
                  </a:lnTo>
                  <a:lnTo>
                    <a:pt x="0" y="0"/>
                  </a:lnTo>
                  <a:close/>
                </a:path>
              </a:pathLst>
            </a:custGeom>
          </p:spPr>
          <p:style>
            <a:lnRef idx="2">
              <a:schemeClr val="accent2">
                <a:hueOff val="-485121"/>
                <a:satOff val="-27976"/>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1548" tIns="354076" rIns="42154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Nonconformance / Non-Performance</a:t>
              </a:r>
            </a:p>
            <a:p>
              <a:pPr marL="171450" lvl="1" indent="-171450" algn="l" defTabSz="755650">
                <a:lnSpc>
                  <a:spcPct val="90000"/>
                </a:lnSpc>
                <a:spcBef>
                  <a:spcPct val="0"/>
                </a:spcBef>
                <a:spcAft>
                  <a:spcPct val="15000"/>
                </a:spcAft>
                <a:buChar char="•"/>
              </a:pPr>
              <a:r>
                <a:rPr lang="en-US" sz="1700" kern="1200" dirty="0"/>
                <a:t>Nonconformance / Non-Performance Addendum</a:t>
              </a:r>
            </a:p>
          </p:txBody>
        </p:sp>
        <p:sp>
          <p:nvSpPr>
            <p:cNvPr id="8" name="Freeform: Shape 7">
              <a:extLst>
                <a:ext uri="{FF2B5EF4-FFF2-40B4-BE49-F238E27FC236}">
                  <a16:creationId xmlns:a16="http://schemas.microsoft.com/office/drawing/2014/main" id="{2AC5374D-0BF0-49D7-9E3A-00F5DF0A9E43}"/>
                </a:ext>
              </a:extLst>
            </p:cNvPr>
            <p:cNvSpPr/>
            <p:nvPr/>
          </p:nvSpPr>
          <p:spPr>
            <a:xfrm>
              <a:off x="3659428" y="2513354"/>
              <a:ext cx="3802075" cy="501840"/>
            </a:xfrm>
            <a:custGeom>
              <a:avLst/>
              <a:gdLst>
                <a:gd name="connsiteX0" fmla="*/ 0 w 3802075"/>
                <a:gd name="connsiteY0" fmla="*/ 83642 h 501840"/>
                <a:gd name="connsiteX1" fmla="*/ 83642 w 3802075"/>
                <a:gd name="connsiteY1" fmla="*/ 0 h 501840"/>
                <a:gd name="connsiteX2" fmla="*/ 3718433 w 3802075"/>
                <a:gd name="connsiteY2" fmla="*/ 0 h 501840"/>
                <a:gd name="connsiteX3" fmla="*/ 3802075 w 3802075"/>
                <a:gd name="connsiteY3" fmla="*/ 83642 h 501840"/>
                <a:gd name="connsiteX4" fmla="*/ 3802075 w 3802075"/>
                <a:gd name="connsiteY4" fmla="*/ 418198 h 501840"/>
                <a:gd name="connsiteX5" fmla="*/ 3718433 w 3802075"/>
                <a:gd name="connsiteY5" fmla="*/ 501840 h 501840"/>
                <a:gd name="connsiteX6" fmla="*/ 83642 w 3802075"/>
                <a:gd name="connsiteY6" fmla="*/ 501840 h 501840"/>
                <a:gd name="connsiteX7" fmla="*/ 0 w 3802075"/>
                <a:gd name="connsiteY7" fmla="*/ 418198 h 501840"/>
                <a:gd name="connsiteX8" fmla="*/ 0 w 3802075"/>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075" h="501840">
                  <a:moveTo>
                    <a:pt x="0" y="83642"/>
                  </a:moveTo>
                  <a:cubicBezTo>
                    <a:pt x="0" y="37448"/>
                    <a:pt x="37448" y="0"/>
                    <a:pt x="83642" y="0"/>
                  </a:cubicBezTo>
                  <a:lnTo>
                    <a:pt x="3718433" y="0"/>
                  </a:lnTo>
                  <a:cubicBezTo>
                    <a:pt x="3764627" y="0"/>
                    <a:pt x="3802075" y="37448"/>
                    <a:pt x="3802075" y="83642"/>
                  </a:cubicBezTo>
                  <a:lnTo>
                    <a:pt x="3802075" y="418198"/>
                  </a:lnTo>
                  <a:cubicBezTo>
                    <a:pt x="3802075" y="464392"/>
                    <a:pt x="3764627" y="501840"/>
                    <a:pt x="3718433"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168207" tIns="24498" rIns="168207" bIns="24498" numCol="1" spcCol="1270" anchor="ctr" anchorCtr="0">
              <a:noAutofit/>
            </a:bodyPr>
            <a:lstStyle/>
            <a:p>
              <a:pPr marL="0" lvl="0" indent="0" algn="l" defTabSz="755650">
                <a:lnSpc>
                  <a:spcPct val="90000"/>
                </a:lnSpc>
                <a:spcBef>
                  <a:spcPct val="0"/>
                </a:spcBef>
                <a:spcAft>
                  <a:spcPct val="35000"/>
                </a:spcAft>
                <a:buNone/>
              </a:pPr>
              <a:r>
                <a:rPr lang="en-US" sz="1700" kern="1200" dirty="0"/>
                <a:t>Nonconforming / Non-Performance</a:t>
              </a:r>
            </a:p>
          </p:txBody>
        </p:sp>
      </p:grpSp>
      <p:grpSp>
        <p:nvGrpSpPr>
          <p:cNvPr id="40" name="Group 39">
            <a:extLst>
              <a:ext uri="{FF2B5EF4-FFF2-40B4-BE49-F238E27FC236}">
                <a16:creationId xmlns:a16="http://schemas.microsoft.com/office/drawing/2014/main" id="{1CA97693-A692-4FDD-9BF6-BDAF4E4AB06B}"/>
              </a:ext>
            </a:extLst>
          </p:cNvPr>
          <p:cNvGrpSpPr/>
          <p:nvPr/>
        </p:nvGrpSpPr>
        <p:grpSpPr>
          <a:xfrm>
            <a:off x="3387852" y="3846750"/>
            <a:ext cx="5431536" cy="973845"/>
            <a:chOff x="3387852" y="3846750"/>
            <a:chExt cx="5431536" cy="973845"/>
          </a:xfrm>
        </p:grpSpPr>
        <p:sp>
          <p:nvSpPr>
            <p:cNvPr id="9" name="Freeform: Shape 8">
              <a:extLst>
                <a:ext uri="{FF2B5EF4-FFF2-40B4-BE49-F238E27FC236}">
                  <a16:creationId xmlns:a16="http://schemas.microsoft.com/office/drawing/2014/main" id="{8F5F9ACF-D8D3-4F6B-A576-39EA94FCED64}"/>
                </a:ext>
              </a:extLst>
            </p:cNvPr>
            <p:cNvSpPr/>
            <p:nvPr/>
          </p:nvSpPr>
          <p:spPr>
            <a:xfrm>
              <a:off x="3387852" y="4097670"/>
              <a:ext cx="5431536" cy="722925"/>
            </a:xfrm>
            <a:custGeom>
              <a:avLst/>
              <a:gdLst>
                <a:gd name="connsiteX0" fmla="*/ 0 w 5431536"/>
                <a:gd name="connsiteY0" fmla="*/ 0 h 722925"/>
                <a:gd name="connsiteX1" fmla="*/ 5431536 w 5431536"/>
                <a:gd name="connsiteY1" fmla="*/ 0 h 722925"/>
                <a:gd name="connsiteX2" fmla="*/ 5431536 w 5431536"/>
                <a:gd name="connsiteY2" fmla="*/ 722925 h 722925"/>
                <a:gd name="connsiteX3" fmla="*/ 0 w 5431536"/>
                <a:gd name="connsiteY3" fmla="*/ 722925 h 722925"/>
                <a:gd name="connsiteX4" fmla="*/ 0 w 5431536"/>
                <a:gd name="connsiteY4" fmla="*/ 0 h 72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536" h="722925">
                  <a:moveTo>
                    <a:pt x="0" y="0"/>
                  </a:moveTo>
                  <a:lnTo>
                    <a:pt x="5431536" y="0"/>
                  </a:lnTo>
                  <a:lnTo>
                    <a:pt x="5431536" y="722925"/>
                  </a:lnTo>
                  <a:lnTo>
                    <a:pt x="0" y="722925"/>
                  </a:lnTo>
                  <a:lnTo>
                    <a:pt x="0" y="0"/>
                  </a:lnTo>
                  <a:close/>
                </a:path>
              </a:pathLst>
            </a:custGeom>
          </p:spPr>
          <p:style>
            <a:lnRef idx="2">
              <a:schemeClr val="accent2">
                <a:hueOff val="-970242"/>
                <a:satOff val="-55952"/>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1548" tIns="354076" rIns="42154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NE Region Templates moving to Statewide</a:t>
              </a:r>
            </a:p>
          </p:txBody>
        </p:sp>
        <p:sp>
          <p:nvSpPr>
            <p:cNvPr id="10" name="Freeform: Shape 9">
              <a:extLst>
                <a:ext uri="{FF2B5EF4-FFF2-40B4-BE49-F238E27FC236}">
                  <a16:creationId xmlns:a16="http://schemas.microsoft.com/office/drawing/2014/main" id="{57565BC9-487F-4E49-BCCD-324186BAAC19}"/>
                </a:ext>
              </a:extLst>
            </p:cNvPr>
            <p:cNvSpPr/>
            <p:nvPr/>
          </p:nvSpPr>
          <p:spPr>
            <a:xfrm>
              <a:off x="3659428" y="3846750"/>
              <a:ext cx="3802075" cy="501840"/>
            </a:xfrm>
            <a:custGeom>
              <a:avLst/>
              <a:gdLst>
                <a:gd name="connsiteX0" fmla="*/ 0 w 3802075"/>
                <a:gd name="connsiteY0" fmla="*/ 83642 h 501840"/>
                <a:gd name="connsiteX1" fmla="*/ 83642 w 3802075"/>
                <a:gd name="connsiteY1" fmla="*/ 0 h 501840"/>
                <a:gd name="connsiteX2" fmla="*/ 3718433 w 3802075"/>
                <a:gd name="connsiteY2" fmla="*/ 0 h 501840"/>
                <a:gd name="connsiteX3" fmla="*/ 3802075 w 3802075"/>
                <a:gd name="connsiteY3" fmla="*/ 83642 h 501840"/>
                <a:gd name="connsiteX4" fmla="*/ 3802075 w 3802075"/>
                <a:gd name="connsiteY4" fmla="*/ 418198 h 501840"/>
                <a:gd name="connsiteX5" fmla="*/ 3718433 w 3802075"/>
                <a:gd name="connsiteY5" fmla="*/ 501840 h 501840"/>
                <a:gd name="connsiteX6" fmla="*/ 83642 w 3802075"/>
                <a:gd name="connsiteY6" fmla="*/ 501840 h 501840"/>
                <a:gd name="connsiteX7" fmla="*/ 0 w 3802075"/>
                <a:gd name="connsiteY7" fmla="*/ 418198 h 501840"/>
                <a:gd name="connsiteX8" fmla="*/ 0 w 3802075"/>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075" h="501840">
                  <a:moveTo>
                    <a:pt x="0" y="83642"/>
                  </a:moveTo>
                  <a:cubicBezTo>
                    <a:pt x="0" y="37448"/>
                    <a:pt x="37448" y="0"/>
                    <a:pt x="83642" y="0"/>
                  </a:cubicBezTo>
                  <a:lnTo>
                    <a:pt x="3718433" y="0"/>
                  </a:lnTo>
                  <a:cubicBezTo>
                    <a:pt x="3764627" y="0"/>
                    <a:pt x="3802075" y="37448"/>
                    <a:pt x="3802075" y="83642"/>
                  </a:cubicBezTo>
                  <a:lnTo>
                    <a:pt x="3802075" y="418198"/>
                  </a:lnTo>
                  <a:cubicBezTo>
                    <a:pt x="3802075" y="464392"/>
                    <a:pt x="3764627" y="501840"/>
                    <a:pt x="3718433"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168207" tIns="24498" rIns="168207" bIns="24498" numCol="1" spcCol="1270" anchor="ctr" anchorCtr="0">
              <a:noAutofit/>
            </a:bodyPr>
            <a:lstStyle/>
            <a:p>
              <a:pPr marL="0" lvl="0" indent="0" algn="l" defTabSz="755650">
                <a:lnSpc>
                  <a:spcPct val="90000"/>
                </a:lnSpc>
                <a:spcBef>
                  <a:spcPct val="0"/>
                </a:spcBef>
                <a:spcAft>
                  <a:spcPct val="35000"/>
                </a:spcAft>
                <a:buNone/>
              </a:pPr>
              <a:r>
                <a:rPr lang="en-US" sz="1700" kern="1200" dirty="0"/>
                <a:t>QMP Templates</a:t>
              </a:r>
            </a:p>
          </p:txBody>
        </p:sp>
      </p:grpSp>
      <p:grpSp>
        <p:nvGrpSpPr>
          <p:cNvPr id="41" name="Group 40">
            <a:extLst>
              <a:ext uri="{FF2B5EF4-FFF2-40B4-BE49-F238E27FC236}">
                <a16:creationId xmlns:a16="http://schemas.microsoft.com/office/drawing/2014/main" id="{736B1F29-C5B8-4354-B193-943C28A8BE93}"/>
              </a:ext>
            </a:extLst>
          </p:cNvPr>
          <p:cNvGrpSpPr/>
          <p:nvPr/>
        </p:nvGrpSpPr>
        <p:grpSpPr>
          <a:xfrm>
            <a:off x="3387852" y="4912394"/>
            <a:ext cx="5431536" cy="1241596"/>
            <a:chOff x="3387852" y="4912394"/>
            <a:chExt cx="5431536" cy="1241596"/>
          </a:xfrm>
        </p:grpSpPr>
        <p:sp>
          <p:nvSpPr>
            <p:cNvPr id="12" name="Freeform: Shape 11">
              <a:extLst>
                <a:ext uri="{FF2B5EF4-FFF2-40B4-BE49-F238E27FC236}">
                  <a16:creationId xmlns:a16="http://schemas.microsoft.com/office/drawing/2014/main" id="{E55C3174-FFEB-4BB8-A7E3-3BD548E54223}"/>
                </a:ext>
              </a:extLst>
            </p:cNvPr>
            <p:cNvSpPr/>
            <p:nvPr/>
          </p:nvSpPr>
          <p:spPr>
            <a:xfrm>
              <a:off x="3387852" y="5163315"/>
              <a:ext cx="5431536" cy="990675"/>
            </a:xfrm>
            <a:custGeom>
              <a:avLst/>
              <a:gdLst>
                <a:gd name="connsiteX0" fmla="*/ 0 w 5431536"/>
                <a:gd name="connsiteY0" fmla="*/ 0 h 990675"/>
                <a:gd name="connsiteX1" fmla="*/ 5431536 w 5431536"/>
                <a:gd name="connsiteY1" fmla="*/ 0 h 990675"/>
                <a:gd name="connsiteX2" fmla="*/ 5431536 w 5431536"/>
                <a:gd name="connsiteY2" fmla="*/ 990675 h 990675"/>
                <a:gd name="connsiteX3" fmla="*/ 0 w 5431536"/>
                <a:gd name="connsiteY3" fmla="*/ 990675 h 990675"/>
                <a:gd name="connsiteX4" fmla="*/ 0 w 5431536"/>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536" h="990675">
                  <a:moveTo>
                    <a:pt x="0" y="0"/>
                  </a:moveTo>
                  <a:lnTo>
                    <a:pt x="5431536" y="0"/>
                  </a:lnTo>
                  <a:lnTo>
                    <a:pt x="5431536" y="990675"/>
                  </a:lnTo>
                  <a:lnTo>
                    <a:pt x="0" y="990675"/>
                  </a:lnTo>
                  <a:lnTo>
                    <a:pt x="0" y="0"/>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1548" tIns="354076" rIns="42154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Concrete </a:t>
              </a:r>
              <a:r>
                <a:rPr lang="en-US" sz="1700" kern="1200" dirty="0" err="1"/>
                <a:t>PrePours</a:t>
              </a:r>
              <a:r>
                <a:rPr lang="en-US" sz="1700" kern="1200" dirty="0"/>
                <a:t> – Coming</a:t>
              </a:r>
            </a:p>
            <a:p>
              <a:pPr marL="171450" lvl="1" indent="-171450" algn="l" defTabSz="755650">
                <a:lnSpc>
                  <a:spcPct val="90000"/>
                </a:lnSpc>
                <a:spcBef>
                  <a:spcPct val="0"/>
                </a:spcBef>
                <a:spcAft>
                  <a:spcPct val="15000"/>
                </a:spcAft>
                <a:buChar char="•"/>
              </a:pPr>
              <a:r>
                <a:rPr lang="en-US" sz="1700" kern="1200" dirty="0"/>
                <a:t>Asphalt </a:t>
              </a:r>
              <a:r>
                <a:rPr lang="en-US" sz="1700" kern="1200" dirty="0" err="1"/>
                <a:t>PrePaves</a:t>
              </a:r>
              <a:r>
                <a:rPr lang="en-US" sz="1700" kern="1200" dirty="0"/>
                <a:t> (PWL &amp; QMP) - Coming</a:t>
              </a:r>
            </a:p>
          </p:txBody>
        </p:sp>
        <p:sp>
          <p:nvSpPr>
            <p:cNvPr id="14" name="Freeform: Shape 13">
              <a:extLst>
                <a:ext uri="{FF2B5EF4-FFF2-40B4-BE49-F238E27FC236}">
                  <a16:creationId xmlns:a16="http://schemas.microsoft.com/office/drawing/2014/main" id="{654C6481-ADA2-4E4A-A169-7AF3A1DC637C}"/>
                </a:ext>
              </a:extLst>
            </p:cNvPr>
            <p:cNvSpPr/>
            <p:nvPr/>
          </p:nvSpPr>
          <p:spPr>
            <a:xfrm>
              <a:off x="3659428" y="4912394"/>
              <a:ext cx="3802075" cy="501840"/>
            </a:xfrm>
            <a:custGeom>
              <a:avLst/>
              <a:gdLst>
                <a:gd name="connsiteX0" fmla="*/ 0 w 3802075"/>
                <a:gd name="connsiteY0" fmla="*/ 83642 h 501840"/>
                <a:gd name="connsiteX1" fmla="*/ 83642 w 3802075"/>
                <a:gd name="connsiteY1" fmla="*/ 0 h 501840"/>
                <a:gd name="connsiteX2" fmla="*/ 3718433 w 3802075"/>
                <a:gd name="connsiteY2" fmla="*/ 0 h 501840"/>
                <a:gd name="connsiteX3" fmla="*/ 3802075 w 3802075"/>
                <a:gd name="connsiteY3" fmla="*/ 83642 h 501840"/>
                <a:gd name="connsiteX4" fmla="*/ 3802075 w 3802075"/>
                <a:gd name="connsiteY4" fmla="*/ 418198 h 501840"/>
                <a:gd name="connsiteX5" fmla="*/ 3718433 w 3802075"/>
                <a:gd name="connsiteY5" fmla="*/ 501840 h 501840"/>
                <a:gd name="connsiteX6" fmla="*/ 83642 w 3802075"/>
                <a:gd name="connsiteY6" fmla="*/ 501840 h 501840"/>
                <a:gd name="connsiteX7" fmla="*/ 0 w 3802075"/>
                <a:gd name="connsiteY7" fmla="*/ 418198 h 501840"/>
                <a:gd name="connsiteX8" fmla="*/ 0 w 3802075"/>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075" h="501840">
                  <a:moveTo>
                    <a:pt x="0" y="83642"/>
                  </a:moveTo>
                  <a:cubicBezTo>
                    <a:pt x="0" y="37448"/>
                    <a:pt x="37448" y="0"/>
                    <a:pt x="83642" y="0"/>
                  </a:cubicBezTo>
                  <a:lnTo>
                    <a:pt x="3718433" y="0"/>
                  </a:lnTo>
                  <a:cubicBezTo>
                    <a:pt x="3764627" y="0"/>
                    <a:pt x="3802075" y="37448"/>
                    <a:pt x="3802075" y="83642"/>
                  </a:cubicBezTo>
                  <a:lnTo>
                    <a:pt x="3802075" y="418198"/>
                  </a:lnTo>
                  <a:cubicBezTo>
                    <a:pt x="3802075" y="464392"/>
                    <a:pt x="3764627" y="501840"/>
                    <a:pt x="3718433"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68207" tIns="24498" rIns="168207" bIns="24498" numCol="1" spcCol="1270" anchor="ctr" anchorCtr="0">
              <a:noAutofit/>
            </a:bodyPr>
            <a:lstStyle/>
            <a:p>
              <a:pPr marL="0" lvl="0" indent="0" algn="l" defTabSz="755650">
                <a:lnSpc>
                  <a:spcPct val="90000"/>
                </a:lnSpc>
                <a:spcBef>
                  <a:spcPct val="0"/>
                </a:spcBef>
                <a:spcAft>
                  <a:spcPct val="35000"/>
                </a:spcAft>
                <a:buNone/>
              </a:pPr>
              <a:r>
                <a:rPr lang="en-US" sz="1700" kern="1200" dirty="0"/>
                <a:t>Agendas</a:t>
              </a:r>
            </a:p>
          </p:txBody>
        </p:sp>
      </p:grpSp>
    </p:spTree>
    <p:extLst>
      <p:ext uri="{BB962C8B-B14F-4D97-AF65-F5344CB8AC3E}">
        <p14:creationId xmlns:p14="http://schemas.microsoft.com/office/powerpoint/2010/main" val="3214156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583616"/>
            <a:ext cx="2791605" cy="5520579"/>
          </a:xfrm>
        </p:spPr>
        <p:txBody>
          <a:bodyPr vert="horz" lIns="91440" tIns="45720" rIns="91440" bIns="45720" rtlCol="0" anchor="ctr">
            <a:normAutofit/>
          </a:bodyPr>
          <a:lstStyle/>
          <a:p>
            <a:pPr algn="l">
              <a:lnSpc>
                <a:spcPct val="90000"/>
              </a:lnSpc>
            </a:pPr>
            <a:r>
              <a:rPr lang="en-US" sz="4400" kern="1200">
                <a:solidFill>
                  <a:srgbClr val="FFFFFF"/>
                </a:solidFill>
                <a:latin typeface="+mj-lt"/>
                <a:ea typeface="+mj-ea"/>
                <a:cs typeface="+mj-cs"/>
              </a:rPr>
              <a:t>HELP ME: Region Pantry</a:t>
            </a:r>
          </a:p>
        </p:txBody>
      </p:sp>
      <p:sp>
        <p:nvSpPr>
          <p:cNvPr id="44" name="Rectangle 4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p:cNvSpPr>
            <a:spLocks noGrp="1"/>
          </p:cNvSpPr>
          <p:nvPr>
            <p:ph idx="13"/>
          </p:nvPr>
        </p:nvSpPr>
        <p:spPr>
          <a:xfrm>
            <a:off x="3700701" y="583616"/>
            <a:ext cx="4945642" cy="5520579"/>
          </a:xfrm>
        </p:spPr>
        <p:txBody>
          <a:bodyPr vert="horz" lIns="91440" tIns="45720" rIns="91440" bIns="45720" rtlCol="0" anchor="ctr">
            <a:normAutofit/>
          </a:bodyPr>
          <a:lstStyle/>
          <a:p>
            <a:r>
              <a:rPr lang="en-US" b="1" dirty="0">
                <a:solidFill>
                  <a:srgbClr val="FFFFFF"/>
                </a:solidFill>
                <a:latin typeface="+mn-lt"/>
              </a:rPr>
              <a:t>E-Guides for Standard NE Region SPV’s</a:t>
            </a:r>
          </a:p>
          <a:p>
            <a:pPr lvl="1">
              <a:buFont typeface="Arial" panose="020B0604020202020204" pitchFamily="34" charset="0"/>
              <a:buChar char="•"/>
            </a:pPr>
            <a:r>
              <a:rPr lang="en-US" dirty="0">
                <a:solidFill>
                  <a:srgbClr val="FFFFFF"/>
                </a:solidFill>
                <a:latin typeface="+mn-lt"/>
              </a:rPr>
              <a:t>Coded with NER SPV Code</a:t>
            </a:r>
          </a:p>
          <a:p>
            <a:r>
              <a:rPr lang="en-US" b="1" dirty="0">
                <a:solidFill>
                  <a:srgbClr val="FFFFFF"/>
                </a:solidFill>
                <a:latin typeface="+mn-lt"/>
              </a:rPr>
              <a:t>Sample Truck Delivery Schedule</a:t>
            </a:r>
          </a:p>
          <a:p>
            <a:r>
              <a:rPr lang="en-US" b="1" dirty="0">
                <a:solidFill>
                  <a:srgbClr val="FFFFFF"/>
                </a:solidFill>
                <a:latin typeface="+mn-lt"/>
              </a:rPr>
              <a:t>Nonconforming / Non-Performance Form</a:t>
            </a:r>
          </a:p>
          <a:p>
            <a:r>
              <a:rPr lang="en-US" b="1" dirty="0">
                <a:solidFill>
                  <a:srgbClr val="FFFFFF"/>
                </a:solidFill>
                <a:latin typeface="+mn-lt"/>
              </a:rPr>
              <a:t>DT1310 Examples</a:t>
            </a:r>
          </a:p>
          <a:p>
            <a:pPr lvl="1">
              <a:buFont typeface="Arial" panose="020B0604020202020204" pitchFamily="34" charset="0"/>
              <a:buChar char="•"/>
            </a:pPr>
            <a:r>
              <a:rPr lang="en-US" dirty="0">
                <a:solidFill>
                  <a:srgbClr val="FFFFFF"/>
                </a:solidFill>
                <a:latin typeface="+mn-lt"/>
              </a:rPr>
              <a:t>Disincentives</a:t>
            </a:r>
          </a:p>
          <a:p>
            <a:pPr lvl="1">
              <a:buFont typeface="Arial" panose="020B0604020202020204" pitchFamily="34" charset="0"/>
              <a:buChar char="•"/>
            </a:pPr>
            <a:r>
              <a:rPr lang="en-US" dirty="0">
                <a:solidFill>
                  <a:srgbClr val="FFFFFF"/>
                </a:solidFill>
                <a:latin typeface="+mn-lt"/>
              </a:rPr>
              <a:t>Stockpile Failure</a:t>
            </a:r>
          </a:p>
          <a:p>
            <a:pPr lvl="1">
              <a:buFont typeface="Arial" panose="020B0604020202020204" pitchFamily="34" charset="0"/>
              <a:buChar char="•"/>
            </a:pPr>
            <a:r>
              <a:rPr lang="en-US" dirty="0">
                <a:solidFill>
                  <a:srgbClr val="FFFFFF"/>
                </a:solidFill>
                <a:latin typeface="+mn-lt"/>
              </a:rPr>
              <a:t>Buy America</a:t>
            </a:r>
          </a:p>
          <a:p>
            <a:pPr lvl="1">
              <a:buFont typeface="Arial" panose="020B0604020202020204" pitchFamily="34" charset="0"/>
              <a:buChar char="•"/>
            </a:pPr>
            <a:r>
              <a:rPr lang="en-US" dirty="0">
                <a:solidFill>
                  <a:srgbClr val="FFFFFF"/>
                </a:solidFill>
                <a:latin typeface="+mn-lt"/>
              </a:rPr>
              <a:t>more to keep coming . . . </a:t>
            </a:r>
          </a:p>
        </p:txBody>
      </p:sp>
    </p:spTree>
    <p:extLst>
      <p:ext uri="{BB962C8B-B14F-4D97-AF65-F5344CB8AC3E}">
        <p14:creationId xmlns:p14="http://schemas.microsoft.com/office/powerpoint/2010/main" val="3883163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box">
            <a:extLst>
              <a:ext uri="{FF2B5EF4-FFF2-40B4-BE49-F238E27FC236}">
                <a16:creationId xmlns:a16="http://schemas.microsoft.com/office/drawing/2014/main" id="{AB6D1F1E-3E60-4A64-81E1-1AF2DD6514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29" r="12050" b="1"/>
          <a:stretch/>
        </p:blipFill>
        <p:spPr bwMode="auto">
          <a:xfrm>
            <a:off x="20" y="1"/>
            <a:ext cx="9143980" cy="6216557"/>
          </a:xfrm>
          <a:custGeom>
            <a:avLst/>
            <a:gdLst/>
            <a:ahLst/>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545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F91A-29B1-403B-AA42-71462BC5A067}"/>
              </a:ext>
            </a:extLst>
          </p:cNvPr>
          <p:cNvSpPr>
            <a:spLocks noGrp="1"/>
          </p:cNvSpPr>
          <p:nvPr>
            <p:ph type="title"/>
          </p:nvPr>
        </p:nvSpPr>
        <p:spPr>
          <a:xfrm>
            <a:off x="623888" y="105242"/>
            <a:ext cx="7886700" cy="1270528"/>
          </a:xfrm>
        </p:spPr>
        <p:txBody>
          <a:bodyPr/>
          <a:lstStyle/>
          <a:p>
            <a:r>
              <a:rPr lang="en-US" dirty="0"/>
              <a:t>PANDORA’S BOX: File Structure</a:t>
            </a:r>
          </a:p>
        </p:txBody>
      </p:sp>
      <p:pic>
        <p:nvPicPr>
          <p:cNvPr id="5" name="Content Placeholder 4">
            <a:extLst>
              <a:ext uri="{FF2B5EF4-FFF2-40B4-BE49-F238E27FC236}">
                <a16:creationId xmlns:a16="http://schemas.microsoft.com/office/drawing/2014/main" id="{10D1C971-ACBF-41D3-8401-DEA6D2CF059F}"/>
              </a:ext>
            </a:extLst>
          </p:cNvPr>
          <p:cNvPicPr>
            <a:picLocks noGrp="1" noChangeAspect="1"/>
          </p:cNvPicPr>
          <p:nvPr>
            <p:ph idx="13"/>
          </p:nvPr>
        </p:nvPicPr>
        <p:blipFill>
          <a:blip r:embed="rId3"/>
          <a:stretch>
            <a:fillRect/>
          </a:stretch>
        </p:blipFill>
        <p:spPr>
          <a:xfrm>
            <a:off x="-314636" y="1518452"/>
            <a:ext cx="9763748" cy="3485072"/>
          </a:xfrm>
          <a:prstGeom prst="rect">
            <a:avLst/>
          </a:prstGeom>
        </p:spPr>
      </p:pic>
      <p:pic>
        <p:nvPicPr>
          <p:cNvPr id="6" name="Picture 5">
            <a:extLst>
              <a:ext uri="{FF2B5EF4-FFF2-40B4-BE49-F238E27FC236}">
                <a16:creationId xmlns:a16="http://schemas.microsoft.com/office/drawing/2014/main" id="{3BF2B803-7F3D-492C-B18A-B0F24B6962D4}"/>
              </a:ext>
            </a:extLst>
          </p:cNvPr>
          <p:cNvPicPr>
            <a:picLocks noChangeAspect="1"/>
          </p:cNvPicPr>
          <p:nvPr/>
        </p:nvPicPr>
        <p:blipFill>
          <a:blip r:embed="rId4"/>
          <a:stretch>
            <a:fillRect/>
          </a:stretch>
        </p:blipFill>
        <p:spPr>
          <a:xfrm>
            <a:off x="-314637" y="5196446"/>
            <a:ext cx="9763747" cy="1353594"/>
          </a:xfrm>
          <a:prstGeom prst="rect">
            <a:avLst/>
          </a:prstGeom>
        </p:spPr>
      </p:pic>
    </p:spTree>
    <p:extLst>
      <p:ext uri="{BB962C8B-B14F-4D97-AF65-F5344CB8AC3E}">
        <p14:creationId xmlns:p14="http://schemas.microsoft.com/office/powerpoint/2010/main" val="473578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F91A-29B1-403B-AA42-71462BC5A067}"/>
              </a:ext>
            </a:extLst>
          </p:cNvPr>
          <p:cNvSpPr>
            <a:spLocks noGrp="1"/>
          </p:cNvSpPr>
          <p:nvPr>
            <p:ph type="title"/>
          </p:nvPr>
        </p:nvSpPr>
        <p:spPr>
          <a:xfrm>
            <a:off x="666473" y="4760132"/>
            <a:ext cx="4336848" cy="1777829"/>
          </a:xfrm>
        </p:spPr>
        <p:txBody>
          <a:bodyPr vert="horz" lIns="91440" tIns="45720" rIns="91440" bIns="45720" rtlCol="0" anchor="ctr">
            <a:noAutofit/>
          </a:bodyPr>
          <a:lstStyle/>
          <a:p>
            <a:pPr algn="l">
              <a:lnSpc>
                <a:spcPct val="90000"/>
              </a:lnSpc>
            </a:pPr>
            <a:r>
              <a:rPr lang="en-US" kern="1200" dirty="0">
                <a:solidFill>
                  <a:schemeClr val="bg1"/>
                </a:solidFill>
                <a:latin typeface="+mj-lt"/>
                <a:ea typeface="+mj-ea"/>
                <a:cs typeface="+mj-cs"/>
              </a:rPr>
              <a:t>JUKE BOX HERO: Material Final Structure</a:t>
            </a:r>
          </a:p>
        </p:txBody>
      </p:sp>
      <p:grpSp>
        <p:nvGrpSpPr>
          <p:cNvPr id="11" name="Group 10">
            <a:extLst>
              <a:ext uri="{FF2B5EF4-FFF2-40B4-BE49-F238E27FC236}">
                <a16:creationId xmlns:a16="http://schemas.microsoft.com/office/drawing/2014/main" id="{854B1F96-37CC-4ADB-B296-CCB8A275F24F}"/>
              </a:ext>
            </a:extLst>
          </p:cNvPr>
          <p:cNvGrpSpPr/>
          <p:nvPr/>
        </p:nvGrpSpPr>
        <p:grpSpPr>
          <a:xfrm>
            <a:off x="1040801" y="682234"/>
            <a:ext cx="7138584" cy="1135260"/>
            <a:chOff x="1040801" y="682234"/>
            <a:chExt cx="7138584" cy="1135260"/>
          </a:xfrm>
        </p:grpSpPr>
        <p:sp>
          <p:nvSpPr>
            <p:cNvPr id="4" name="Freeform: Shape 3">
              <a:extLst>
                <a:ext uri="{FF2B5EF4-FFF2-40B4-BE49-F238E27FC236}">
                  <a16:creationId xmlns:a16="http://schemas.microsoft.com/office/drawing/2014/main" id="{BB12BEB0-E6B8-4AA7-AF9B-2D5973E15761}"/>
                </a:ext>
              </a:extLst>
            </p:cNvPr>
            <p:cNvSpPr/>
            <p:nvPr/>
          </p:nvSpPr>
          <p:spPr>
            <a:xfrm>
              <a:off x="1040801" y="682234"/>
              <a:ext cx="7138584" cy="671580"/>
            </a:xfrm>
            <a:custGeom>
              <a:avLst/>
              <a:gdLst>
                <a:gd name="connsiteX0" fmla="*/ 0 w 7138584"/>
                <a:gd name="connsiteY0" fmla="*/ 111932 h 671580"/>
                <a:gd name="connsiteX1" fmla="*/ 111932 w 7138584"/>
                <a:gd name="connsiteY1" fmla="*/ 0 h 671580"/>
                <a:gd name="connsiteX2" fmla="*/ 7026652 w 7138584"/>
                <a:gd name="connsiteY2" fmla="*/ 0 h 671580"/>
                <a:gd name="connsiteX3" fmla="*/ 7138584 w 7138584"/>
                <a:gd name="connsiteY3" fmla="*/ 111932 h 671580"/>
                <a:gd name="connsiteX4" fmla="*/ 7138584 w 7138584"/>
                <a:gd name="connsiteY4" fmla="*/ 559648 h 671580"/>
                <a:gd name="connsiteX5" fmla="*/ 7026652 w 7138584"/>
                <a:gd name="connsiteY5" fmla="*/ 671580 h 671580"/>
                <a:gd name="connsiteX6" fmla="*/ 111932 w 7138584"/>
                <a:gd name="connsiteY6" fmla="*/ 671580 h 671580"/>
                <a:gd name="connsiteX7" fmla="*/ 0 w 7138584"/>
                <a:gd name="connsiteY7" fmla="*/ 559648 h 671580"/>
                <a:gd name="connsiteX8" fmla="*/ 0 w 7138584"/>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8584" h="671580">
                  <a:moveTo>
                    <a:pt x="0" y="111932"/>
                  </a:moveTo>
                  <a:cubicBezTo>
                    <a:pt x="0" y="50114"/>
                    <a:pt x="50114" y="0"/>
                    <a:pt x="111932" y="0"/>
                  </a:cubicBezTo>
                  <a:lnTo>
                    <a:pt x="7026652" y="0"/>
                  </a:lnTo>
                  <a:cubicBezTo>
                    <a:pt x="7088470" y="0"/>
                    <a:pt x="7138584" y="50114"/>
                    <a:pt x="7138584" y="111932"/>
                  </a:cubicBezTo>
                  <a:lnTo>
                    <a:pt x="7138584" y="559648"/>
                  </a:lnTo>
                  <a:cubicBezTo>
                    <a:pt x="7138584" y="621466"/>
                    <a:pt x="7088470" y="671580"/>
                    <a:pt x="7026652" y="671580"/>
                  </a:cubicBezTo>
                  <a:lnTo>
                    <a:pt x="111932" y="671580"/>
                  </a:lnTo>
                  <a:cubicBezTo>
                    <a:pt x="50114" y="671580"/>
                    <a:pt x="0" y="621466"/>
                    <a:pt x="0" y="559648"/>
                  </a:cubicBezTo>
                  <a:lnTo>
                    <a:pt x="0" y="111932"/>
                  </a:lnTo>
                  <a:close/>
                </a:path>
              </a:pathLst>
            </a:custGeom>
          </p:spPr>
          <p:style>
            <a:lnRef idx="0">
              <a:schemeClr val="lt1">
                <a:hueOff val="0"/>
                <a:satOff val="0"/>
                <a:lumOff val="0"/>
                <a:alphaOff val="0"/>
              </a:schemeClr>
            </a:lnRef>
            <a:fillRef idx="3">
              <a:schemeClr val="accent6">
                <a:shade val="50000"/>
                <a:hueOff val="0"/>
                <a:satOff val="0"/>
                <a:lumOff val="0"/>
                <a:alphaOff val="0"/>
              </a:schemeClr>
            </a:fillRef>
            <a:effectRef idx="3">
              <a:schemeClr val="accent6">
                <a:shade val="50000"/>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marL="0" lvl="0" indent="0" algn="ctr" defTabSz="1244600">
                <a:lnSpc>
                  <a:spcPct val="90000"/>
                </a:lnSpc>
                <a:spcBef>
                  <a:spcPct val="0"/>
                </a:spcBef>
                <a:spcAft>
                  <a:spcPct val="35000"/>
                </a:spcAft>
                <a:buNone/>
              </a:pPr>
              <a:r>
                <a:rPr lang="en-US" sz="2800" kern="1200" dirty="0"/>
                <a:t>Project Material Records (PMR)</a:t>
              </a:r>
            </a:p>
          </p:txBody>
        </p:sp>
        <p:sp>
          <p:nvSpPr>
            <p:cNvPr id="5" name="Freeform: Shape 4">
              <a:extLst>
                <a:ext uri="{FF2B5EF4-FFF2-40B4-BE49-F238E27FC236}">
                  <a16:creationId xmlns:a16="http://schemas.microsoft.com/office/drawing/2014/main" id="{8546D439-1FD4-40CD-9C32-D099A744B1AF}"/>
                </a:ext>
              </a:extLst>
            </p:cNvPr>
            <p:cNvSpPr/>
            <p:nvPr/>
          </p:nvSpPr>
          <p:spPr>
            <a:xfrm>
              <a:off x="1040801" y="1353814"/>
              <a:ext cx="7138584" cy="463680"/>
            </a:xfrm>
            <a:custGeom>
              <a:avLst/>
              <a:gdLst>
                <a:gd name="connsiteX0" fmla="*/ 0 w 7138584"/>
                <a:gd name="connsiteY0" fmla="*/ 0 h 463680"/>
                <a:gd name="connsiteX1" fmla="*/ 7138584 w 7138584"/>
                <a:gd name="connsiteY1" fmla="*/ 0 h 463680"/>
                <a:gd name="connsiteX2" fmla="*/ 7138584 w 7138584"/>
                <a:gd name="connsiteY2" fmla="*/ 463680 h 463680"/>
                <a:gd name="connsiteX3" fmla="*/ 0 w 7138584"/>
                <a:gd name="connsiteY3" fmla="*/ 463680 h 463680"/>
                <a:gd name="connsiteX4" fmla="*/ 0 w 7138584"/>
                <a:gd name="connsiteY4" fmla="*/ 0 h 46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584" h="463680">
                  <a:moveTo>
                    <a:pt x="0" y="0"/>
                  </a:moveTo>
                  <a:lnTo>
                    <a:pt x="7138584" y="0"/>
                  </a:lnTo>
                  <a:lnTo>
                    <a:pt x="7138584" y="463680"/>
                  </a:lnTo>
                  <a:lnTo>
                    <a:pt x="0" y="4636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650" tIns="35560" rIns="199136" bIns="35560" numCol="1" spcCol="1270" anchor="t" anchorCtr="0">
              <a:noAutofit/>
            </a:bodyPr>
            <a:lstStyle/>
            <a:p>
              <a:pPr marL="228600" lvl="1" indent="-228600" algn="ctr" defTabSz="977900">
                <a:lnSpc>
                  <a:spcPct val="90000"/>
                </a:lnSpc>
                <a:spcBef>
                  <a:spcPct val="0"/>
                </a:spcBef>
                <a:spcAft>
                  <a:spcPct val="20000"/>
                </a:spcAft>
                <a:buChar char="•"/>
              </a:pPr>
              <a:r>
                <a:rPr lang="en-US" sz="2200" kern="1200" dirty="0">
                  <a:solidFill>
                    <a:schemeClr val="bg1"/>
                  </a:solidFill>
                </a:rPr>
                <a:t>No defined structure</a:t>
              </a:r>
            </a:p>
          </p:txBody>
        </p:sp>
      </p:grpSp>
      <p:grpSp>
        <p:nvGrpSpPr>
          <p:cNvPr id="12" name="Group 11">
            <a:extLst>
              <a:ext uri="{FF2B5EF4-FFF2-40B4-BE49-F238E27FC236}">
                <a16:creationId xmlns:a16="http://schemas.microsoft.com/office/drawing/2014/main" id="{2001BFE0-C788-439B-BF09-0F027C78F350}"/>
              </a:ext>
            </a:extLst>
          </p:cNvPr>
          <p:cNvGrpSpPr/>
          <p:nvPr/>
        </p:nvGrpSpPr>
        <p:grpSpPr>
          <a:xfrm>
            <a:off x="1040801" y="1817494"/>
            <a:ext cx="7138584" cy="1135260"/>
            <a:chOff x="1040801" y="1817494"/>
            <a:chExt cx="7138584" cy="1135260"/>
          </a:xfrm>
        </p:grpSpPr>
        <p:sp>
          <p:nvSpPr>
            <p:cNvPr id="6" name="Freeform: Shape 5">
              <a:extLst>
                <a:ext uri="{FF2B5EF4-FFF2-40B4-BE49-F238E27FC236}">
                  <a16:creationId xmlns:a16="http://schemas.microsoft.com/office/drawing/2014/main" id="{7908D914-E0F8-4962-BCE0-D45D4FF8F417}"/>
                </a:ext>
              </a:extLst>
            </p:cNvPr>
            <p:cNvSpPr/>
            <p:nvPr/>
          </p:nvSpPr>
          <p:spPr>
            <a:xfrm>
              <a:off x="1040801" y="1817494"/>
              <a:ext cx="7138584" cy="671580"/>
            </a:xfrm>
            <a:custGeom>
              <a:avLst/>
              <a:gdLst>
                <a:gd name="connsiteX0" fmla="*/ 0 w 7138584"/>
                <a:gd name="connsiteY0" fmla="*/ 111932 h 671580"/>
                <a:gd name="connsiteX1" fmla="*/ 111932 w 7138584"/>
                <a:gd name="connsiteY1" fmla="*/ 0 h 671580"/>
                <a:gd name="connsiteX2" fmla="*/ 7026652 w 7138584"/>
                <a:gd name="connsiteY2" fmla="*/ 0 h 671580"/>
                <a:gd name="connsiteX3" fmla="*/ 7138584 w 7138584"/>
                <a:gd name="connsiteY3" fmla="*/ 111932 h 671580"/>
                <a:gd name="connsiteX4" fmla="*/ 7138584 w 7138584"/>
                <a:gd name="connsiteY4" fmla="*/ 559648 h 671580"/>
                <a:gd name="connsiteX5" fmla="*/ 7026652 w 7138584"/>
                <a:gd name="connsiteY5" fmla="*/ 671580 h 671580"/>
                <a:gd name="connsiteX6" fmla="*/ 111932 w 7138584"/>
                <a:gd name="connsiteY6" fmla="*/ 671580 h 671580"/>
                <a:gd name="connsiteX7" fmla="*/ 0 w 7138584"/>
                <a:gd name="connsiteY7" fmla="*/ 559648 h 671580"/>
                <a:gd name="connsiteX8" fmla="*/ 0 w 7138584"/>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8584" h="671580">
                  <a:moveTo>
                    <a:pt x="0" y="111932"/>
                  </a:moveTo>
                  <a:cubicBezTo>
                    <a:pt x="0" y="50114"/>
                    <a:pt x="50114" y="0"/>
                    <a:pt x="111932" y="0"/>
                  </a:cubicBezTo>
                  <a:lnTo>
                    <a:pt x="7026652" y="0"/>
                  </a:lnTo>
                  <a:cubicBezTo>
                    <a:pt x="7088470" y="0"/>
                    <a:pt x="7138584" y="50114"/>
                    <a:pt x="7138584" y="111932"/>
                  </a:cubicBezTo>
                  <a:lnTo>
                    <a:pt x="7138584" y="559648"/>
                  </a:lnTo>
                  <a:cubicBezTo>
                    <a:pt x="7138584" y="621466"/>
                    <a:pt x="7088470" y="671580"/>
                    <a:pt x="7026652" y="671580"/>
                  </a:cubicBezTo>
                  <a:lnTo>
                    <a:pt x="111932" y="671580"/>
                  </a:lnTo>
                  <a:cubicBezTo>
                    <a:pt x="50114" y="671580"/>
                    <a:pt x="0" y="621466"/>
                    <a:pt x="0" y="559648"/>
                  </a:cubicBezTo>
                  <a:lnTo>
                    <a:pt x="0" y="111932"/>
                  </a:lnTo>
                  <a:close/>
                </a:path>
              </a:pathLst>
            </a:custGeom>
          </p:spPr>
          <p:style>
            <a:lnRef idx="0">
              <a:schemeClr val="lt1">
                <a:hueOff val="0"/>
                <a:satOff val="0"/>
                <a:lumOff val="0"/>
                <a:alphaOff val="0"/>
              </a:schemeClr>
            </a:lnRef>
            <a:fillRef idx="3">
              <a:schemeClr val="accent6">
                <a:shade val="50000"/>
                <a:hueOff val="245616"/>
                <a:satOff val="-10737"/>
                <a:lumOff val="29307"/>
                <a:alphaOff val="0"/>
              </a:schemeClr>
            </a:fillRef>
            <a:effectRef idx="3">
              <a:schemeClr val="accent6">
                <a:shade val="50000"/>
                <a:hueOff val="245616"/>
                <a:satOff val="-10737"/>
                <a:lumOff val="29307"/>
                <a:alphaOff val="0"/>
              </a:schemeClr>
            </a:effectRef>
            <a:fontRef idx="minor">
              <a:schemeClr val="lt1"/>
            </a:fontRef>
          </p:style>
          <p:txBody>
            <a:bodyPr spcFirstLastPara="0" vert="horz" wrap="square" lIns="139464" tIns="139464" rIns="139464" bIns="139464" numCol="1" spcCol="1270" anchor="ctr" anchorCtr="0">
              <a:noAutofit/>
            </a:bodyPr>
            <a:lstStyle/>
            <a:p>
              <a:pPr marL="0" lvl="0" indent="0" algn="ctr" defTabSz="1244600">
                <a:lnSpc>
                  <a:spcPct val="90000"/>
                </a:lnSpc>
                <a:spcBef>
                  <a:spcPct val="0"/>
                </a:spcBef>
                <a:spcAft>
                  <a:spcPct val="35000"/>
                </a:spcAft>
                <a:buNone/>
              </a:pPr>
              <a:r>
                <a:rPr lang="en-US" sz="2800" kern="1200" dirty="0"/>
                <a:t>Material Archive</a:t>
              </a:r>
            </a:p>
          </p:txBody>
        </p:sp>
        <p:sp>
          <p:nvSpPr>
            <p:cNvPr id="7" name="Freeform: Shape 6">
              <a:extLst>
                <a:ext uri="{FF2B5EF4-FFF2-40B4-BE49-F238E27FC236}">
                  <a16:creationId xmlns:a16="http://schemas.microsoft.com/office/drawing/2014/main" id="{CD373167-0D6B-44AD-8A0A-03EF5065C227}"/>
                </a:ext>
              </a:extLst>
            </p:cNvPr>
            <p:cNvSpPr/>
            <p:nvPr/>
          </p:nvSpPr>
          <p:spPr>
            <a:xfrm>
              <a:off x="1040801" y="2489074"/>
              <a:ext cx="7138584" cy="463680"/>
            </a:xfrm>
            <a:custGeom>
              <a:avLst/>
              <a:gdLst>
                <a:gd name="connsiteX0" fmla="*/ 0 w 7138584"/>
                <a:gd name="connsiteY0" fmla="*/ 0 h 463680"/>
                <a:gd name="connsiteX1" fmla="*/ 7138584 w 7138584"/>
                <a:gd name="connsiteY1" fmla="*/ 0 h 463680"/>
                <a:gd name="connsiteX2" fmla="*/ 7138584 w 7138584"/>
                <a:gd name="connsiteY2" fmla="*/ 463680 h 463680"/>
                <a:gd name="connsiteX3" fmla="*/ 0 w 7138584"/>
                <a:gd name="connsiteY3" fmla="*/ 463680 h 463680"/>
                <a:gd name="connsiteX4" fmla="*/ 0 w 7138584"/>
                <a:gd name="connsiteY4" fmla="*/ 0 h 46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584" h="463680">
                  <a:moveTo>
                    <a:pt x="0" y="0"/>
                  </a:moveTo>
                  <a:lnTo>
                    <a:pt x="7138584" y="0"/>
                  </a:lnTo>
                  <a:lnTo>
                    <a:pt x="7138584" y="463680"/>
                  </a:lnTo>
                  <a:lnTo>
                    <a:pt x="0" y="4636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650" tIns="35560" rIns="199136" bIns="35560" numCol="1" spcCol="1270" anchor="t" anchorCtr="0">
              <a:noAutofit/>
            </a:bodyPr>
            <a:lstStyle/>
            <a:p>
              <a:pPr marL="228600" lvl="1" indent="-228600" algn="ctr" defTabSz="977900">
                <a:lnSpc>
                  <a:spcPct val="90000"/>
                </a:lnSpc>
                <a:spcBef>
                  <a:spcPct val="0"/>
                </a:spcBef>
                <a:spcAft>
                  <a:spcPct val="20000"/>
                </a:spcAft>
                <a:buChar char="•"/>
              </a:pPr>
              <a:r>
                <a:rPr lang="en-US" sz="2200" kern="1200" dirty="0">
                  <a:solidFill>
                    <a:schemeClr val="bg1"/>
                  </a:solidFill>
                </a:rPr>
                <a:t>Organize similar to hard copy</a:t>
              </a:r>
            </a:p>
          </p:txBody>
        </p:sp>
      </p:grpSp>
      <p:grpSp>
        <p:nvGrpSpPr>
          <p:cNvPr id="13" name="Group 12">
            <a:extLst>
              <a:ext uri="{FF2B5EF4-FFF2-40B4-BE49-F238E27FC236}">
                <a16:creationId xmlns:a16="http://schemas.microsoft.com/office/drawing/2014/main" id="{D1A955BE-6BC3-461F-A948-EF36FADD458A}"/>
              </a:ext>
            </a:extLst>
          </p:cNvPr>
          <p:cNvGrpSpPr/>
          <p:nvPr/>
        </p:nvGrpSpPr>
        <p:grpSpPr>
          <a:xfrm>
            <a:off x="1040801" y="2952754"/>
            <a:ext cx="7138584" cy="1425060"/>
            <a:chOff x="1040801" y="2952754"/>
            <a:chExt cx="7138584" cy="1425060"/>
          </a:xfrm>
        </p:grpSpPr>
        <p:sp>
          <p:nvSpPr>
            <p:cNvPr id="8" name="Freeform: Shape 7">
              <a:extLst>
                <a:ext uri="{FF2B5EF4-FFF2-40B4-BE49-F238E27FC236}">
                  <a16:creationId xmlns:a16="http://schemas.microsoft.com/office/drawing/2014/main" id="{E834C3B0-B424-4F1D-AC13-F196AD8BB637}"/>
                </a:ext>
              </a:extLst>
            </p:cNvPr>
            <p:cNvSpPr/>
            <p:nvPr/>
          </p:nvSpPr>
          <p:spPr>
            <a:xfrm>
              <a:off x="1040801" y="2952754"/>
              <a:ext cx="7138584" cy="671580"/>
            </a:xfrm>
            <a:custGeom>
              <a:avLst/>
              <a:gdLst>
                <a:gd name="connsiteX0" fmla="*/ 0 w 7138584"/>
                <a:gd name="connsiteY0" fmla="*/ 111932 h 671580"/>
                <a:gd name="connsiteX1" fmla="*/ 111932 w 7138584"/>
                <a:gd name="connsiteY1" fmla="*/ 0 h 671580"/>
                <a:gd name="connsiteX2" fmla="*/ 7026652 w 7138584"/>
                <a:gd name="connsiteY2" fmla="*/ 0 h 671580"/>
                <a:gd name="connsiteX3" fmla="*/ 7138584 w 7138584"/>
                <a:gd name="connsiteY3" fmla="*/ 111932 h 671580"/>
                <a:gd name="connsiteX4" fmla="*/ 7138584 w 7138584"/>
                <a:gd name="connsiteY4" fmla="*/ 559648 h 671580"/>
                <a:gd name="connsiteX5" fmla="*/ 7026652 w 7138584"/>
                <a:gd name="connsiteY5" fmla="*/ 671580 h 671580"/>
                <a:gd name="connsiteX6" fmla="*/ 111932 w 7138584"/>
                <a:gd name="connsiteY6" fmla="*/ 671580 h 671580"/>
                <a:gd name="connsiteX7" fmla="*/ 0 w 7138584"/>
                <a:gd name="connsiteY7" fmla="*/ 559648 h 671580"/>
                <a:gd name="connsiteX8" fmla="*/ 0 w 7138584"/>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8584" h="671580">
                  <a:moveTo>
                    <a:pt x="0" y="111932"/>
                  </a:moveTo>
                  <a:cubicBezTo>
                    <a:pt x="0" y="50114"/>
                    <a:pt x="50114" y="0"/>
                    <a:pt x="111932" y="0"/>
                  </a:cubicBezTo>
                  <a:lnTo>
                    <a:pt x="7026652" y="0"/>
                  </a:lnTo>
                  <a:cubicBezTo>
                    <a:pt x="7088470" y="0"/>
                    <a:pt x="7138584" y="50114"/>
                    <a:pt x="7138584" y="111932"/>
                  </a:cubicBezTo>
                  <a:lnTo>
                    <a:pt x="7138584" y="559648"/>
                  </a:lnTo>
                  <a:cubicBezTo>
                    <a:pt x="7138584" y="621466"/>
                    <a:pt x="7088470" y="671580"/>
                    <a:pt x="7026652" y="671580"/>
                  </a:cubicBezTo>
                  <a:lnTo>
                    <a:pt x="111932" y="671580"/>
                  </a:lnTo>
                  <a:cubicBezTo>
                    <a:pt x="50114" y="671580"/>
                    <a:pt x="0" y="621466"/>
                    <a:pt x="0" y="559648"/>
                  </a:cubicBezTo>
                  <a:lnTo>
                    <a:pt x="0" y="111932"/>
                  </a:lnTo>
                  <a:close/>
                </a:path>
              </a:pathLst>
            </a:custGeom>
          </p:spPr>
          <p:style>
            <a:lnRef idx="0">
              <a:schemeClr val="lt1">
                <a:hueOff val="0"/>
                <a:satOff val="0"/>
                <a:lumOff val="0"/>
                <a:alphaOff val="0"/>
              </a:schemeClr>
            </a:lnRef>
            <a:fillRef idx="3">
              <a:schemeClr val="accent6">
                <a:shade val="50000"/>
                <a:hueOff val="245616"/>
                <a:satOff val="-10737"/>
                <a:lumOff val="29307"/>
                <a:alphaOff val="0"/>
              </a:schemeClr>
            </a:fillRef>
            <a:effectRef idx="3">
              <a:schemeClr val="accent6">
                <a:shade val="50000"/>
                <a:hueOff val="245616"/>
                <a:satOff val="-10737"/>
                <a:lumOff val="29307"/>
                <a:alphaOff val="0"/>
              </a:schemeClr>
            </a:effectRef>
            <a:fontRef idx="minor">
              <a:schemeClr val="lt1"/>
            </a:fontRef>
          </p:style>
          <p:txBody>
            <a:bodyPr spcFirstLastPara="0" vert="horz" wrap="square" lIns="139464" tIns="139464" rIns="139464" bIns="139464" numCol="1" spcCol="1270" anchor="ctr" anchorCtr="0">
              <a:noAutofit/>
            </a:bodyPr>
            <a:lstStyle/>
            <a:p>
              <a:pPr marL="0" lvl="0" indent="0" algn="ctr" defTabSz="1244600">
                <a:lnSpc>
                  <a:spcPct val="90000"/>
                </a:lnSpc>
                <a:spcBef>
                  <a:spcPct val="0"/>
                </a:spcBef>
                <a:spcAft>
                  <a:spcPct val="35000"/>
                </a:spcAft>
                <a:buNone/>
              </a:pPr>
              <a:r>
                <a:rPr lang="en-US" sz="2800" kern="1200" dirty="0"/>
                <a:t>DT1310</a:t>
              </a:r>
            </a:p>
          </p:txBody>
        </p:sp>
        <p:sp>
          <p:nvSpPr>
            <p:cNvPr id="10" name="Freeform: Shape 9">
              <a:extLst>
                <a:ext uri="{FF2B5EF4-FFF2-40B4-BE49-F238E27FC236}">
                  <a16:creationId xmlns:a16="http://schemas.microsoft.com/office/drawing/2014/main" id="{C65EEDF7-A16E-4005-89CF-42327A78DF69}"/>
                </a:ext>
              </a:extLst>
            </p:cNvPr>
            <p:cNvSpPr/>
            <p:nvPr/>
          </p:nvSpPr>
          <p:spPr>
            <a:xfrm>
              <a:off x="1040801" y="3624334"/>
              <a:ext cx="7138584" cy="753480"/>
            </a:xfrm>
            <a:custGeom>
              <a:avLst/>
              <a:gdLst>
                <a:gd name="connsiteX0" fmla="*/ 0 w 7138584"/>
                <a:gd name="connsiteY0" fmla="*/ 0 h 753480"/>
                <a:gd name="connsiteX1" fmla="*/ 7138584 w 7138584"/>
                <a:gd name="connsiteY1" fmla="*/ 0 h 753480"/>
                <a:gd name="connsiteX2" fmla="*/ 7138584 w 7138584"/>
                <a:gd name="connsiteY2" fmla="*/ 753480 h 753480"/>
                <a:gd name="connsiteX3" fmla="*/ 0 w 7138584"/>
                <a:gd name="connsiteY3" fmla="*/ 753480 h 753480"/>
                <a:gd name="connsiteX4" fmla="*/ 0 w 7138584"/>
                <a:gd name="connsiteY4" fmla="*/ 0 h 75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584" h="753480">
                  <a:moveTo>
                    <a:pt x="0" y="0"/>
                  </a:moveTo>
                  <a:lnTo>
                    <a:pt x="7138584" y="0"/>
                  </a:lnTo>
                  <a:lnTo>
                    <a:pt x="7138584" y="753480"/>
                  </a:lnTo>
                  <a:lnTo>
                    <a:pt x="0" y="7534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6650" tIns="35560" rIns="199136" bIns="35560" numCol="1" spcCol="1270" anchor="t" anchorCtr="0">
              <a:noAutofit/>
            </a:bodyPr>
            <a:lstStyle/>
            <a:p>
              <a:pPr marL="228600" lvl="1" indent="-228600" algn="ctr" defTabSz="977900">
                <a:lnSpc>
                  <a:spcPct val="90000"/>
                </a:lnSpc>
                <a:spcBef>
                  <a:spcPct val="0"/>
                </a:spcBef>
                <a:spcAft>
                  <a:spcPct val="20000"/>
                </a:spcAft>
                <a:buChar char="•"/>
              </a:pPr>
              <a:r>
                <a:rPr lang="en-US" sz="2200" kern="1200" dirty="0">
                  <a:solidFill>
                    <a:schemeClr val="bg1"/>
                  </a:solidFill>
                </a:rPr>
                <a:t>Temp Storage for Staff</a:t>
              </a:r>
            </a:p>
            <a:p>
              <a:pPr marL="228600" lvl="1" indent="-228600" algn="ctr" defTabSz="977900">
                <a:lnSpc>
                  <a:spcPct val="90000"/>
                </a:lnSpc>
                <a:spcBef>
                  <a:spcPct val="0"/>
                </a:spcBef>
                <a:spcAft>
                  <a:spcPct val="20000"/>
                </a:spcAft>
                <a:buChar char="•"/>
              </a:pPr>
              <a:r>
                <a:rPr lang="en-US" sz="2200" kern="1200" dirty="0">
                  <a:solidFill>
                    <a:schemeClr val="bg1"/>
                  </a:solidFill>
                </a:rPr>
                <a:t>Dept will put final documents in folder</a:t>
              </a:r>
            </a:p>
          </p:txBody>
        </p:sp>
      </p:grpSp>
    </p:spTree>
    <p:extLst>
      <p:ext uri="{BB962C8B-B14F-4D97-AF65-F5344CB8AC3E}">
        <p14:creationId xmlns:p14="http://schemas.microsoft.com/office/powerpoint/2010/main" val="1724186759"/>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AAA5642-3637-4B16-B179-A51FEDFE5B18}"/>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nSpc>
                <a:spcPct val="90000"/>
              </a:lnSpc>
            </a:pPr>
            <a:r>
              <a:rPr lang="en-US" sz="4900" kern="1200">
                <a:solidFill>
                  <a:srgbClr val="FFFFFF"/>
                </a:solidFill>
                <a:latin typeface="+mj-lt"/>
                <a:ea typeface="+mj-ea"/>
                <a:cs typeface="+mj-cs"/>
              </a:rPr>
              <a:t>ROCK THIS TOWN</a:t>
            </a:r>
          </a:p>
        </p:txBody>
      </p:sp>
    </p:spTree>
    <p:extLst>
      <p:ext uri="{BB962C8B-B14F-4D97-AF65-F5344CB8AC3E}">
        <p14:creationId xmlns:p14="http://schemas.microsoft.com/office/powerpoint/2010/main" val="315026246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75" y="-4763"/>
            <a:ext cx="2500311"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43A1C-0CB9-43F4-9640-469D49C66FCD}"/>
              </a:ext>
            </a:extLst>
          </p:cNvPr>
          <p:cNvSpPr>
            <a:spLocks noGrp="1"/>
          </p:cNvSpPr>
          <p:nvPr>
            <p:ph type="title"/>
          </p:nvPr>
        </p:nvSpPr>
        <p:spPr>
          <a:xfrm>
            <a:off x="771525" y="190501"/>
            <a:ext cx="2164556" cy="2486024"/>
          </a:xfrm>
          <a:noFill/>
        </p:spPr>
        <p:txBody>
          <a:bodyPr vert="horz" lIns="91440" tIns="45720" rIns="91440" bIns="45720" rtlCol="0" anchor="ctr">
            <a:normAutofit/>
          </a:bodyPr>
          <a:lstStyle/>
          <a:p>
            <a:pPr algn="ctr"/>
            <a:r>
              <a:rPr lang="en-US" sz="3100" b="1" dirty="0">
                <a:solidFill>
                  <a:schemeClr val="bg1"/>
                </a:solidFill>
              </a:rPr>
              <a:t>TRAPPED IN A BOX: Material Folder</a:t>
            </a:r>
          </a:p>
        </p:txBody>
      </p:sp>
      <p:sp>
        <p:nvSpPr>
          <p:cNvPr id="10" name="Oval 9" descr="Document">
            <a:extLst>
              <a:ext uri="{FF2B5EF4-FFF2-40B4-BE49-F238E27FC236}">
                <a16:creationId xmlns:a16="http://schemas.microsoft.com/office/drawing/2014/main" id="{173853F2-B3EC-4AD6-B7F3-6C07ABEB8F71}"/>
              </a:ext>
            </a:extLst>
          </p:cNvPr>
          <p:cNvSpPr/>
          <p:nvPr/>
        </p:nvSpPr>
        <p:spPr>
          <a:xfrm>
            <a:off x="2554007" y="2499621"/>
            <a:ext cx="2487379" cy="2487379"/>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7" name="Group 16">
            <a:extLst>
              <a:ext uri="{FF2B5EF4-FFF2-40B4-BE49-F238E27FC236}">
                <a16:creationId xmlns:a16="http://schemas.microsoft.com/office/drawing/2014/main" id="{BAD50B37-A208-4AF6-9E48-70074B6B7F09}"/>
              </a:ext>
            </a:extLst>
          </p:cNvPr>
          <p:cNvGrpSpPr/>
          <p:nvPr/>
        </p:nvGrpSpPr>
        <p:grpSpPr>
          <a:xfrm>
            <a:off x="4570918" y="1283815"/>
            <a:ext cx="4091039" cy="1450392"/>
            <a:chOff x="4570918" y="1283815"/>
            <a:chExt cx="4091039" cy="1450392"/>
          </a:xfrm>
        </p:grpSpPr>
        <p:sp>
          <p:nvSpPr>
            <p:cNvPr id="9" name="Freeform: Shape 8">
              <a:extLst>
                <a:ext uri="{FF2B5EF4-FFF2-40B4-BE49-F238E27FC236}">
                  <a16:creationId xmlns:a16="http://schemas.microsoft.com/office/drawing/2014/main" id="{5915FAD5-629E-4163-A41F-C70162D74E28}"/>
                </a:ext>
              </a:extLst>
            </p:cNvPr>
            <p:cNvSpPr/>
            <p:nvPr/>
          </p:nvSpPr>
          <p:spPr>
            <a:xfrm rot="19064030">
              <a:off x="4570918" y="2666180"/>
              <a:ext cx="749019" cy="68027"/>
            </a:xfrm>
            <a:custGeom>
              <a:avLst/>
              <a:gdLst/>
              <a:ahLst/>
              <a:cxnLst/>
              <a:rect l="0" t="0" r="0" b="0"/>
              <a:pathLst>
                <a:path>
                  <a:moveTo>
                    <a:pt x="0" y="34013"/>
                  </a:moveTo>
                  <a:lnTo>
                    <a:pt x="749019" y="34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5204D6AF-EB79-4CB9-9435-E2E17B657E72}"/>
                </a:ext>
              </a:extLst>
            </p:cNvPr>
            <p:cNvSpPr/>
            <p:nvPr/>
          </p:nvSpPr>
          <p:spPr>
            <a:xfrm>
              <a:off x="5041577" y="1283815"/>
              <a:ext cx="1392454" cy="1392454"/>
            </a:xfrm>
            <a:custGeom>
              <a:avLst/>
              <a:gdLst>
                <a:gd name="connsiteX0" fmla="*/ 0 w 1392454"/>
                <a:gd name="connsiteY0" fmla="*/ 696227 h 1392454"/>
                <a:gd name="connsiteX1" fmla="*/ 696227 w 1392454"/>
                <a:gd name="connsiteY1" fmla="*/ 0 h 1392454"/>
                <a:gd name="connsiteX2" fmla="*/ 1392454 w 1392454"/>
                <a:gd name="connsiteY2" fmla="*/ 696227 h 1392454"/>
                <a:gd name="connsiteX3" fmla="*/ 696227 w 1392454"/>
                <a:gd name="connsiteY3" fmla="*/ 1392454 h 1392454"/>
                <a:gd name="connsiteX4" fmla="*/ 0 w 1392454"/>
                <a:gd name="connsiteY4" fmla="*/ 696227 h 139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454" h="1392454">
                  <a:moveTo>
                    <a:pt x="0" y="696227"/>
                  </a:moveTo>
                  <a:cubicBezTo>
                    <a:pt x="0" y="311711"/>
                    <a:pt x="311711" y="0"/>
                    <a:pt x="696227" y="0"/>
                  </a:cubicBezTo>
                  <a:cubicBezTo>
                    <a:pt x="1080743" y="0"/>
                    <a:pt x="1392454" y="311711"/>
                    <a:pt x="1392454" y="696227"/>
                  </a:cubicBezTo>
                  <a:cubicBezTo>
                    <a:pt x="1392454" y="1080743"/>
                    <a:pt x="1080743" y="1392454"/>
                    <a:pt x="696227" y="1392454"/>
                  </a:cubicBezTo>
                  <a:cubicBezTo>
                    <a:pt x="311711" y="1392454"/>
                    <a:pt x="0" y="1080743"/>
                    <a:pt x="0" y="6962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715" tIns="214715" rIns="214715" bIns="214715" numCol="1" spcCol="1270" anchor="ctr" anchorCtr="0">
              <a:noAutofit/>
            </a:bodyPr>
            <a:lstStyle/>
            <a:p>
              <a:pPr marL="0" lvl="0" indent="0" algn="ctr" defTabSz="755650">
                <a:lnSpc>
                  <a:spcPct val="90000"/>
                </a:lnSpc>
                <a:spcBef>
                  <a:spcPct val="0"/>
                </a:spcBef>
                <a:spcAft>
                  <a:spcPct val="35000"/>
                </a:spcAft>
                <a:buNone/>
              </a:pPr>
              <a:r>
                <a:rPr lang="en-US" sz="1700" kern="1200" dirty="0"/>
                <a:t>QC Plan</a:t>
              </a:r>
            </a:p>
          </p:txBody>
        </p:sp>
        <p:sp>
          <p:nvSpPr>
            <p:cNvPr id="12" name="Freeform: Shape 11">
              <a:extLst>
                <a:ext uri="{FF2B5EF4-FFF2-40B4-BE49-F238E27FC236}">
                  <a16:creationId xmlns:a16="http://schemas.microsoft.com/office/drawing/2014/main" id="{B6BEA7D0-72DF-4716-85EA-A5F29D9B8A9F}"/>
                </a:ext>
              </a:extLst>
            </p:cNvPr>
            <p:cNvSpPr/>
            <p:nvPr/>
          </p:nvSpPr>
          <p:spPr>
            <a:xfrm>
              <a:off x="6573276" y="1283815"/>
              <a:ext cx="2088681" cy="1392454"/>
            </a:xfrm>
            <a:custGeom>
              <a:avLst/>
              <a:gdLst>
                <a:gd name="connsiteX0" fmla="*/ 0 w 2088681"/>
                <a:gd name="connsiteY0" fmla="*/ 0 h 1392454"/>
                <a:gd name="connsiteX1" fmla="*/ 2088681 w 2088681"/>
                <a:gd name="connsiteY1" fmla="*/ 0 h 1392454"/>
                <a:gd name="connsiteX2" fmla="*/ 2088681 w 2088681"/>
                <a:gd name="connsiteY2" fmla="*/ 1392454 h 1392454"/>
                <a:gd name="connsiteX3" fmla="*/ 0 w 2088681"/>
                <a:gd name="connsiteY3" fmla="*/ 1392454 h 1392454"/>
                <a:gd name="connsiteX4" fmla="*/ 0 w 2088681"/>
                <a:gd name="connsiteY4" fmla="*/ 0 h 139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681" h="1392454">
                  <a:moveTo>
                    <a:pt x="0" y="0"/>
                  </a:moveTo>
                  <a:lnTo>
                    <a:pt x="2088681" y="0"/>
                  </a:lnTo>
                  <a:lnTo>
                    <a:pt x="2088681" y="1392454"/>
                  </a:lnTo>
                  <a:lnTo>
                    <a:pt x="0" y="13924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Be Descriptive</a:t>
              </a:r>
            </a:p>
            <a:p>
              <a:pPr marL="228600" lvl="1" indent="-228600" algn="l" defTabSz="1022350">
                <a:lnSpc>
                  <a:spcPct val="90000"/>
                </a:lnSpc>
                <a:spcBef>
                  <a:spcPct val="0"/>
                </a:spcBef>
                <a:spcAft>
                  <a:spcPct val="15000"/>
                </a:spcAft>
                <a:buChar char="•"/>
              </a:pPr>
              <a:r>
                <a:rPr lang="en-US" sz="2300" kern="1200" dirty="0"/>
                <a:t>Whose QC Plan or Type of MTL</a:t>
              </a:r>
            </a:p>
          </p:txBody>
        </p:sp>
      </p:grpSp>
      <p:grpSp>
        <p:nvGrpSpPr>
          <p:cNvPr id="18" name="Group 17">
            <a:extLst>
              <a:ext uri="{FF2B5EF4-FFF2-40B4-BE49-F238E27FC236}">
                <a16:creationId xmlns:a16="http://schemas.microsoft.com/office/drawing/2014/main" id="{91F05B0F-8F90-4A16-AD6D-FDF1C7A3C6B7}"/>
              </a:ext>
            </a:extLst>
          </p:cNvPr>
          <p:cNvGrpSpPr/>
          <p:nvPr/>
        </p:nvGrpSpPr>
        <p:grpSpPr>
          <a:xfrm>
            <a:off x="4668280" y="3047083"/>
            <a:ext cx="4466144" cy="1392454"/>
            <a:chOff x="4668280" y="3047083"/>
            <a:chExt cx="4466144" cy="1392454"/>
          </a:xfrm>
        </p:grpSpPr>
        <p:sp>
          <p:nvSpPr>
            <p:cNvPr id="8" name="Freeform: Shape 7">
              <a:extLst>
                <a:ext uri="{FF2B5EF4-FFF2-40B4-BE49-F238E27FC236}">
                  <a16:creationId xmlns:a16="http://schemas.microsoft.com/office/drawing/2014/main" id="{3183659A-CE95-4787-ADA3-C35210F67A7F}"/>
                </a:ext>
              </a:extLst>
            </p:cNvPr>
            <p:cNvSpPr/>
            <p:nvPr/>
          </p:nvSpPr>
          <p:spPr>
            <a:xfrm>
              <a:off x="4668280" y="3709297"/>
              <a:ext cx="845762" cy="68027"/>
            </a:xfrm>
            <a:custGeom>
              <a:avLst/>
              <a:gdLst/>
              <a:ahLst/>
              <a:cxnLst/>
              <a:rect l="0" t="0" r="0" b="0"/>
              <a:pathLst>
                <a:path>
                  <a:moveTo>
                    <a:pt x="0" y="34013"/>
                  </a:moveTo>
                  <a:lnTo>
                    <a:pt x="845762" y="34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91A43271-4099-4F74-B5D2-B9B2E409770F}"/>
                </a:ext>
              </a:extLst>
            </p:cNvPr>
            <p:cNvSpPr/>
            <p:nvPr/>
          </p:nvSpPr>
          <p:spPr>
            <a:xfrm>
              <a:off x="5514043" y="3047083"/>
              <a:ext cx="1392454" cy="1392454"/>
            </a:xfrm>
            <a:custGeom>
              <a:avLst/>
              <a:gdLst>
                <a:gd name="connsiteX0" fmla="*/ 0 w 1392454"/>
                <a:gd name="connsiteY0" fmla="*/ 696227 h 1392454"/>
                <a:gd name="connsiteX1" fmla="*/ 696227 w 1392454"/>
                <a:gd name="connsiteY1" fmla="*/ 0 h 1392454"/>
                <a:gd name="connsiteX2" fmla="*/ 1392454 w 1392454"/>
                <a:gd name="connsiteY2" fmla="*/ 696227 h 1392454"/>
                <a:gd name="connsiteX3" fmla="*/ 696227 w 1392454"/>
                <a:gd name="connsiteY3" fmla="*/ 1392454 h 1392454"/>
                <a:gd name="connsiteX4" fmla="*/ 0 w 1392454"/>
                <a:gd name="connsiteY4" fmla="*/ 696227 h 139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454" h="1392454">
                  <a:moveTo>
                    <a:pt x="0" y="696227"/>
                  </a:moveTo>
                  <a:cubicBezTo>
                    <a:pt x="0" y="311711"/>
                    <a:pt x="311711" y="0"/>
                    <a:pt x="696227" y="0"/>
                  </a:cubicBezTo>
                  <a:cubicBezTo>
                    <a:pt x="1080743" y="0"/>
                    <a:pt x="1392454" y="311711"/>
                    <a:pt x="1392454" y="696227"/>
                  </a:cubicBezTo>
                  <a:cubicBezTo>
                    <a:pt x="1392454" y="1080743"/>
                    <a:pt x="1080743" y="1392454"/>
                    <a:pt x="696227" y="1392454"/>
                  </a:cubicBezTo>
                  <a:cubicBezTo>
                    <a:pt x="311711" y="1392454"/>
                    <a:pt x="0" y="1080743"/>
                    <a:pt x="0" y="6962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715" tIns="214715" rIns="214715" bIns="214715" numCol="1" spcCol="1270" anchor="ctr" anchorCtr="0">
              <a:noAutofit/>
            </a:bodyPr>
            <a:lstStyle/>
            <a:p>
              <a:pPr marL="0" lvl="0" indent="0" algn="ctr" defTabSz="755650">
                <a:lnSpc>
                  <a:spcPct val="90000"/>
                </a:lnSpc>
                <a:spcBef>
                  <a:spcPct val="0"/>
                </a:spcBef>
                <a:spcAft>
                  <a:spcPct val="35000"/>
                </a:spcAft>
                <a:buNone/>
              </a:pPr>
              <a:r>
                <a:rPr lang="en-US" sz="1700" kern="1200" dirty="0"/>
                <a:t>SOM</a:t>
              </a:r>
            </a:p>
          </p:txBody>
        </p:sp>
        <p:sp>
          <p:nvSpPr>
            <p:cNvPr id="14" name="Freeform: Shape 13">
              <a:extLst>
                <a:ext uri="{FF2B5EF4-FFF2-40B4-BE49-F238E27FC236}">
                  <a16:creationId xmlns:a16="http://schemas.microsoft.com/office/drawing/2014/main" id="{10113E7C-F3C1-4370-98BE-590EE14E8B18}"/>
                </a:ext>
              </a:extLst>
            </p:cNvPr>
            <p:cNvSpPr/>
            <p:nvPr/>
          </p:nvSpPr>
          <p:spPr>
            <a:xfrm>
              <a:off x="7045743" y="3047083"/>
              <a:ext cx="2088681" cy="1392454"/>
            </a:xfrm>
            <a:custGeom>
              <a:avLst/>
              <a:gdLst>
                <a:gd name="connsiteX0" fmla="*/ 0 w 2088681"/>
                <a:gd name="connsiteY0" fmla="*/ 0 h 1392454"/>
                <a:gd name="connsiteX1" fmla="*/ 2088681 w 2088681"/>
                <a:gd name="connsiteY1" fmla="*/ 0 h 1392454"/>
                <a:gd name="connsiteX2" fmla="*/ 2088681 w 2088681"/>
                <a:gd name="connsiteY2" fmla="*/ 1392454 h 1392454"/>
                <a:gd name="connsiteX3" fmla="*/ 0 w 2088681"/>
                <a:gd name="connsiteY3" fmla="*/ 1392454 h 1392454"/>
                <a:gd name="connsiteX4" fmla="*/ 0 w 2088681"/>
                <a:gd name="connsiteY4" fmla="*/ 0 h 139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681" h="1392454">
                  <a:moveTo>
                    <a:pt x="0" y="0"/>
                  </a:moveTo>
                  <a:lnTo>
                    <a:pt x="2088681" y="0"/>
                  </a:lnTo>
                  <a:lnTo>
                    <a:pt x="2088681" y="1392454"/>
                  </a:lnTo>
                  <a:lnTo>
                    <a:pt x="0" y="13924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By Revision Date</a:t>
              </a:r>
            </a:p>
            <a:p>
              <a:pPr marL="228600" lvl="1" indent="-228600" algn="l" defTabSz="1022350">
                <a:lnSpc>
                  <a:spcPct val="90000"/>
                </a:lnSpc>
                <a:spcBef>
                  <a:spcPct val="0"/>
                </a:spcBef>
                <a:spcAft>
                  <a:spcPct val="15000"/>
                </a:spcAft>
                <a:buChar char="•"/>
              </a:pPr>
              <a:r>
                <a:rPr lang="en-US" sz="2300" kern="1200" dirty="0"/>
                <a:t>By Contractor</a:t>
              </a:r>
            </a:p>
          </p:txBody>
        </p:sp>
      </p:grpSp>
      <p:grpSp>
        <p:nvGrpSpPr>
          <p:cNvPr id="19" name="Group 18">
            <a:extLst>
              <a:ext uri="{FF2B5EF4-FFF2-40B4-BE49-F238E27FC236}">
                <a16:creationId xmlns:a16="http://schemas.microsoft.com/office/drawing/2014/main" id="{DDAB2EA0-CFAB-4C4B-9935-8A983C8E4AD3}"/>
              </a:ext>
            </a:extLst>
          </p:cNvPr>
          <p:cNvGrpSpPr/>
          <p:nvPr/>
        </p:nvGrpSpPr>
        <p:grpSpPr>
          <a:xfrm>
            <a:off x="4570918" y="4752413"/>
            <a:ext cx="4091039" cy="1450392"/>
            <a:chOff x="4570918" y="4752413"/>
            <a:chExt cx="4091039" cy="1450392"/>
          </a:xfrm>
        </p:grpSpPr>
        <p:sp>
          <p:nvSpPr>
            <p:cNvPr id="6" name="Freeform: Shape 5">
              <a:extLst>
                <a:ext uri="{FF2B5EF4-FFF2-40B4-BE49-F238E27FC236}">
                  <a16:creationId xmlns:a16="http://schemas.microsoft.com/office/drawing/2014/main" id="{9CDE4155-FF01-4293-AAD4-0BC445D90683}"/>
                </a:ext>
              </a:extLst>
            </p:cNvPr>
            <p:cNvSpPr/>
            <p:nvPr/>
          </p:nvSpPr>
          <p:spPr>
            <a:xfrm rot="2535970">
              <a:off x="4570918" y="4752413"/>
              <a:ext cx="749019" cy="68027"/>
            </a:xfrm>
            <a:custGeom>
              <a:avLst/>
              <a:gdLst/>
              <a:ahLst/>
              <a:cxnLst/>
              <a:rect l="0" t="0" r="0" b="0"/>
              <a:pathLst>
                <a:path>
                  <a:moveTo>
                    <a:pt x="0" y="34013"/>
                  </a:moveTo>
                  <a:lnTo>
                    <a:pt x="749019" y="340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37371321-6B81-4810-A68C-7C631ACA82D1}"/>
                </a:ext>
              </a:extLst>
            </p:cNvPr>
            <p:cNvSpPr/>
            <p:nvPr/>
          </p:nvSpPr>
          <p:spPr>
            <a:xfrm>
              <a:off x="5041577" y="4810351"/>
              <a:ext cx="1392454" cy="1392454"/>
            </a:xfrm>
            <a:custGeom>
              <a:avLst/>
              <a:gdLst>
                <a:gd name="connsiteX0" fmla="*/ 0 w 1392454"/>
                <a:gd name="connsiteY0" fmla="*/ 696227 h 1392454"/>
                <a:gd name="connsiteX1" fmla="*/ 696227 w 1392454"/>
                <a:gd name="connsiteY1" fmla="*/ 0 h 1392454"/>
                <a:gd name="connsiteX2" fmla="*/ 1392454 w 1392454"/>
                <a:gd name="connsiteY2" fmla="*/ 696227 h 1392454"/>
                <a:gd name="connsiteX3" fmla="*/ 696227 w 1392454"/>
                <a:gd name="connsiteY3" fmla="*/ 1392454 h 1392454"/>
                <a:gd name="connsiteX4" fmla="*/ 0 w 1392454"/>
                <a:gd name="connsiteY4" fmla="*/ 696227 h 139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454" h="1392454">
                  <a:moveTo>
                    <a:pt x="0" y="696227"/>
                  </a:moveTo>
                  <a:cubicBezTo>
                    <a:pt x="0" y="311711"/>
                    <a:pt x="311711" y="0"/>
                    <a:pt x="696227" y="0"/>
                  </a:cubicBezTo>
                  <a:cubicBezTo>
                    <a:pt x="1080743" y="0"/>
                    <a:pt x="1392454" y="311711"/>
                    <a:pt x="1392454" y="696227"/>
                  </a:cubicBezTo>
                  <a:cubicBezTo>
                    <a:pt x="1392454" y="1080743"/>
                    <a:pt x="1080743" y="1392454"/>
                    <a:pt x="696227" y="1392454"/>
                  </a:cubicBezTo>
                  <a:cubicBezTo>
                    <a:pt x="311711" y="1392454"/>
                    <a:pt x="0" y="1080743"/>
                    <a:pt x="0" y="6962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715" tIns="214715" rIns="214715" bIns="214715" numCol="1" spcCol="1270" anchor="ctr" anchorCtr="0">
              <a:noAutofit/>
            </a:bodyPr>
            <a:lstStyle/>
            <a:p>
              <a:pPr marL="0" lvl="0" indent="0" algn="ctr" defTabSz="755650">
                <a:lnSpc>
                  <a:spcPct val="90000"/>
                </a:lnSpc>
                <a:spcBef>
                  <a:spcPct val="0"/>
                </a:spcBef>
                <a:spcAft>
                  <a:spcPct val="35000"/>
                </a:spcAft>
                <a:buNone/>
              </a:pPr>
              <a:r>
                <a:rPr lang="en-US" sz="1700" kern="1200" dirty="0"/>
                <a:t>Contractor</a:t>
              </a:r>
            </a:p>
          </p:txBody>
        </p:sp>
        <p:sp>
          <p:nvSpPr>
            <p:cNvPr id="16" name="Freeform: Shape 15">
              <a:extLst>
                <a:ext uri="{FF2B5EF4-FFF2-40B4-BE49-F238E27FC236}">
                  <a16:creationId xmlns:a16="http://schemas.microsoft.com/office/drawing/2014/main" id="{82C93952-D5BD-4030-9342-6EBE4E0D4E7B}"/>
                </a:ext>
              </a:extLst>
            </p:cNvPr>
            <p:cNvSpPr/>
            <p:nvPr/>
          </p:nvSpPr>
          <p:spPr>
            <a:xfrm>
              <a:off x="6573276" y="4810351"/>
              <a:ext cx="2088681" cy="1392454"/>
            </a:xfrm>
            <a:custGeom>
              <a:avLst/>
              <a:gdLst>
                <a:gd name="connsiteX0" fmla="*/ 0 w 2088681"/>
                <a:gd name="connsiteY0" fmla="*/ 0 h 1392454"/>
                <a:gd name="connsiteX1" fmla="*/ 2088681 w 2088681"/>
                <a:gd name="connsiteY1" fmla="*/ 0 h 1392454"/>
                <a:gd name="connsiteX2" fmla="*/ 2088681 w 2088681"/>
                <a:gd name="connsiteY2" fmla="*/ 1392454 h 1392454"/>
                <a:gd name="connsiteX3" fmla="*/ 0 w 2088681"/>
                <a:gd name="connsiteY3" fmla="*/ 1392454 h 1392454"/>
                <a:gd name="connsiteX4" fmla="*/ 0 w 2088681"/>
                <a:gd name="connsiteY4" fmla="*/ 0 h 139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681" h="1392454">
                  <a:moveTo>
                    <a:pt x="0" y="0"/>
                  </a:moveTo>
                  <a:lnTo>
                    <a:pt x="2088681" y="0"/>
                  </a:lnTo>
                  <a:lnTo>
                    <a:pt x="2088681" y="1392454"/>
                  </a:lnTo>
                  <a:lnTo>
                    <a:pt x="0" y="13924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Emails</a:t>
              </a:r>
            </a:p>
            <a:p>
              <a:pPr marL="228600" lvl="1" indent="-228600" algn="l" defTabSz="1022350">
                <a:lnSpc>
                  <a:spcPct val="90000"/>
                </a:lnSpc>
                <a:spcBef>
                  <a:spcPct val="0"/>
                </a:spcBef>
                <a:spcAft>
                  <a:spcPct val="15000"/>
                </a:spcAft>
                <a:buChar char="•"/>
              </a:pPr>
              <a:r>
                <a:rPr lang="en-US" sz="2300" kern="1200"/>
                <a:t>Documentation</a:t>
              </a:r>
              <a:endParaRPr lang="en-US" sz="2300" kern="1200" dirty="0"/>
            </a:p>
            <a:p>
              <a:pPr marL="228600" lvl="1" indent="-228600" algn="l" defTabSz="1022350">
                <a:lnSpc>
                  <a:spcPct val="90000"/>
                </a:lnSpc>
                <a:spcBef>
                  <a:spcPct val="0"/>
                </a:spcBef>
                <a:spcAft>
                  <a:spcPct val="15000"/>
                </a:spcAft>
                <a:buChar char="•"/>
              </a:pPr>
              <a:r>
                <a:rPr lang="en-US" sz="2300" kern="1200" dirty="0"/>
                <a:t>Pictures</a:t>
              </a:r>
            </a:p>
          </p:txBody>
        </p:sp>
      </p:grpSp>
      <p:sp>
        <p:nvSpPr>
          <p:cNvPr id="5" name="Text Placeholder 2">
            <a:extLst>
              <a:ext uri="{FF2B5EF4-FFF2-40B4-BE49-F238E27FC236}">
                <a16:creationId xmlns:a16="http://schemas.microsoft.com/office/drawing/2014/main" id="{076E57E0-6342-450B-B608-341EA225BD40}"/>
              </a:ext>
            </a:extLst>
          </p:cNvPr>
          <p:cNvSpPr txBox="1">
            <a:spLocks/>
          </p:cNvSpPr>
          <p:nvPr/>
        </p:nvSpPr>
        <p:spPr>
          <a:xfrm>
            <a:off x="34505" y="5296291"/>
            <a:ext cx="4537495" cy="1571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latin typeface="Arial Narrow" panose="020B0606020202030204" pitchFamily="34" charset="0"/>
              </a:rPr>
              <a:t>Email links for:</a:t>
            </a:r>
          </a:p>
          <a:p>
            <a:pPr marL="571500" indent="-571500"/>
            <a:r>
              <a:rPr lang="en-US" b="1" dirty="0">
                <a:solidFill>
                  <a:srgbClr val="C00000"/>
                </a:solidFill>
                <a:latin typeface="Arial Narrow" panose="020B0606020202030204" pitchFamily="34" charset="0"/>
              </a:rPr>
              <a:t>Source of Materials (SOM)</a:t>
            </a:r>
          </a:p>
          <a:p>
            <a:pPr marL="571500" indent="-571500"/>
            <a:r>
              <a:rPr lang="en-US" b="1" dirty="0">
                <a:solidFill>
                  <a:srgbClr val="C00000"/>
                </a:solidFill>
                <a:latin typeface="Arial Narrow" panose="020B0606020202030204" pitchFamily="34" charset="0"/>
              </a:rPr>
              <a:t>QMP Plan Review</a:t>
            </a:r>
          </a:p>
        </p:txBody>
      </p:sp>
    </p:spTree>
    <p:extLst>
      <p:ext uri="{BB962C8B-B14F-4D97-AF65-F5344CB8AC3E}">
        <p14:creationId xmlns:p14="http://schemas.microsoft.com/office/powerpoint/2010/main" val="282032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8"/>
                                        </p:tgtEl>
                                        <p:attrNameLst>
                                          <p:attrName>r</p:attrName>
                                        </p:attrNameLst>
                                      </p:cBhvr>
                                    </p:animRot>
                                    <p:animRot by="-240000">
                                      <p:cBhvr>
                                        <p:cTn id="15" dur="200" fill="hold">
                                          <p:stCondLst>
                                            <p:cond delay="200"/>
                                          </p:stCondLst>
                                        </p:cTn>
                                        <p:tgtEl>
                                          <p:spTgt spid="18"/>
                                        </p:tgtEl>
                                        <p:attrNameLst>
                                          <p:attrName>r</p:attrName>
                                        </p:attrNameLst>
                                      </p:cBhvr>
                                    </p:animRot>
                                    <p:animRot by="240000">
                                      <p:cBhvr>
                                        <p:cTn id="16" dur="200" fill="hold">
                                          <p:stCondLst>
                                            <p:cond delay="400"/>
                                          </p:stCondLst>
                                        </p:cTn>
                                        <p:tgtEl>
                                          <p:spTgt spid="18"/>
                                        </p:tgtEl>
                                        <p:attrNameLst>
                                          <p:attrName>r</p:attrName>
                                        </p:attrNameLst>
                                      </p:cBhvr>
                                    </p:animRot>
                                    <p:animRot by="-240000">
                                      <p:cBhvr>
                                        <p:cTn id="17" dur="200" fill="hold">
                                          <p:stCondLst>
                                            <p:cond delay="600"/>
                                          </p:stCondLst>
                                        </p:cTn>
                                        <p:tgtEl>
                                          <p:spTgt spid="18"/>
                                        </p:tgtEl>
                                        <p:attrNameLst>
                                          <p:attrName>r</p:attrName>
                                        </p:attrNameLst>
                                      </p:cBhvr>
                                    </p:animRot>
                                    <p:animRot by="120000">
                                      <p:cBhvr>
                                        <p:cTn id="18" dur="200" fill="hold">
                                          <p:stCondLst>
                                            <p:cond delay="800"/>
                                          </p:stCondLst>
                                        </p:cTn>
                                        <p:tgtEl>
                                          <p:spTgt spid="1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968282"/>
            <a:ext cx="9141618"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21640-E229-4D50-A7A6-267FB400E174}"/>
              </a:ext>
            </a:extLst>
          </p:cNvPr>
          <p:cNvSpPr>
            <a:spLocks noGrp="1"/>
          </p:cNvSpPr>
          <p:nvPr>
            <p:ph type="title"/>
          </p:nvPr>
        </p:nvSpPr>
        <p:spPr>
          <a:xfrm>
            <a:off x="596503" y="1566473"/>
            <a:ext cx="7950994" cy="2166723"/>
          </a:xfrm>
        </p:spPr>
        <p:txBody>
          <a:bodyPr vert="horz" lIns="91440" tIns="45720" rIns="91440" bIns="45720" rtlCol="0" anchor="b">
            <a:normAutofit/>
          </a:bodyPr>
          <a:lstStyle/>
          <a:p>
            <a:pPr>
              <a:lnSpc>
                <a:spcPct val="90000"/>
              </a:lnSpc>
            </a:pP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(and I won’t tell you no lies)</a:t>
            </a:r>
          </a:p>
        </p:txBody>
      </p:sp>
      <p:cxnSp>
        <p:nvCxnSpPr>
          <p:cNvPr id="13" name="Straight Connector 1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389459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70ADCA8-70F2-4DF8-B55E-24323BBE146C}"/>
              </a:ext>
            </a:extLst>
          </p:cNvPr>
          <p:cNvSpPr txBox="1">
            <a:spLocks/>
          </p:cNvSpPr>
          <p:nvPr/>
        </p:nvSpPr>
        <p:spPr>
          <a:xfrm>
            <a:off x="593626" y="1580849"/>
            <a:ext cx="7950994" cy="2166723"/>
          </a:xfrm>
          <a:prstGeom prst="rect">
            <a:avLst/>
          </a:prstGeom>
        </p:spPr>
        <p:txBody>
          <a:bodyPr vert="horz" lIns="91440" tIns="45720" rIns="91440" bIns="45720" rtlCol="0" anchor="b" anchorCtr="0">
            <a:normAutofit/>
          </a:bodyPr>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pPr>
              <a:lnSpc>
                <a:spcPct val="90000"/>
              </a:lnSpc>
            </a:pPr>
            <a:r>
              <a:rPr lang="en-US" sz="4800" dirty="0">
                <a:solidFill>
                  <a:schemeClr val="tx1"/>
                </a:solidFill>
                <a:latin typeface="+mj-lt"/>
              </a:rPr>
              <a:t>DON’T ASK ME NO QUESTIONS</a:t>
            </a:r>
            <a:br>
              <a:rPr lang="en-US" sz="4800" dirty="0">
                <a:solidFill>
                  <a:schemeClr val="tx1"/>
                </a:solidFill>
                <a:latin typeface="+mj-lt"/>
              </a:rPr>
            </a:br>
            <a:endParaRPr lang="en-US" sz="4800" dirty="0">
              <a:solidFill>
                <a:schemeClr val="tx1"/>
              </a:solidFill>
              <a:latin typeface="+mj-lt"/>
            </a:endParaRPr>
          </a:p>
        </p:txBody>
      </p:sp>
    </p:spTree>
    <p:extLst>
      <p:ext uri="{BB962C8B-B14F-4D97-AF65-F5344CB8AC3E}">
        <p14:creationId xmlns:p14="http://schemas.microsoft.com/office/powerpoint/2010/main" val="25487423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436"/>
            <a:ext cx="7886700" cy="1325563"/>
          </a:xfrm>
        </p:spPr>
        <p:txBody>
          <a:bodyPr/>
          <a:lstStyle/>
          <a:p>
            <a:r>
              <a:rPr lang="en-US" b="1" dirty="0"/>
              <a:t>FOR THOSE ABOUT TO ROCK: </a:t>
            </a:r>
            <a:br>
              <a:rPr lang="en-US" b="1" dirty="0"/>
            </a:br>
            <a:r>
              <a:rPr lang="en-US" b="1" dirty="0"/>
              <a:t>BAD Stockpile </a:t>
            </a:r>
          </a:p>
        </p:txBody>
      </p:sp>
      <p:grpSp>
        <p:nvGrpSpPr>
          <p:cNvPr id="25" name="Group 24">
            <a:extLst>
              <a:ext uri="{FF2B5EF4-FFF2-40B4-BE49-F238E27FC236}">
                <a16:creationId xmlns:a16="http://schemas.microsoft.com/office/drawing/2014/main" id="{FD97E520-07C0-499B-B59D-9BC7D4D55AB6}"/>
              </a:ext>
            </a:extLst>
          </p:cNvPr>
          <p:cNvGrpSpPr/>
          <p:nvPr/>
        </p:nvGrpSpPr>
        <p:grpSpPr>
          <a:xfrm>
            <a:off x="838" y="1946656"/>
            <a:ext cx="5263761" cy="1090845"/>
            <a:chOff x="838" y="1946656"/>
            <a:chExt cx="5263761" cy="1090845"/>
          </a:xfrm>
        </p:grpSpPr>
        <p:sp>
          <p:nvSpPr>
            <p:cNvPr id="7" name="Freeform: Shape 6">
              <a:extLst>
                <a:ext uri="{FF2B5EF4-FFF2-40B4-BE49-F238E27FC236}">
                  <a16:creationId xmlns:a16="http://schemas.microsoft.com/office/drawing/2014/main" id="{AB5FD09C-637E-4015-AA6F-B6718F7F59C8}"/>
                </a:ext>
              </a:extLst>
            </p:cNvPr>
            <p:cNvSpPr/>
            <p:nvPr/>
          </p:nvSpPr>
          <p:spPr>
            <a:xfrm>
              <a:off x="838" y="2344901"/>
              <a:ext cx="1385200" cy="692600"/>
            </a:xfrm>
            <a:custGeom>
              <a:avLst/>
              <a:gdLst>
                <a:gd name="connsiteX0" fmla="*/ 0 w 1385200"/>
                <a:gd name="connsiteY0" fmla="*/ 69260 h 692600"/>
                <a:gd name="connsiteX1" fmla="*/ 69260 w 1385200"/>
                <a:gd name="connsiteY1" fmla="*/ 0 h 692600"/>
                <a:gd name="connsiteX2" fmla="*/ 1315940 w 1385200"/>
                <a:gd name="connsiteY2" fmla="*/ 0 h 692600"/>
                <a:gd name="connsiteX3" fmla="*/ 1385200 w 1385200"/>
                <a:gd name="connsiteY3" fmla="*/ 69260 h 692600"/>
                <a:gd name="connsiteX4" fmla="*/ 1385200 w 1385200"/>
                <a:gd name="connsiteY4" fmla="*/ 623340 h 692600"/>
                <a:gd name="connsiteX5" fmla="*/ 1315940 w 1385200"/>
                <a:gd name="connsiteY5" fmla="*/ 692600 h 692600"/>
                <a:gd name="connsiteX6" fmla="*/ 69260 w 1385200"/>
                <a:gd name="connsiteY6" fmla="*/ 692600 h 692600"/>
                <a:gd name="connsiteX7" fmla="*/ 0 w 1385200"/>
                <a:gd name="connsiteY7" fmla="*/ 623340 h 692600"/>
                <a:gd name="connsiteX8" fmla="*/ 0 w 1385200"/>
                <a:gd name="connsiteY8" fmla="*/ 69260 h 6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200" h="692600">
                  <a:moveTo>
                    <a:pt x="0" y="69260"/>
                  </a:moveTo>
                  <a:cubicBezTo>
                    <a:pt x="0" y="31009"/>
                    <a:pt x="31009" y="0"/>
                    <a:pt x="69260" y="0"/>
                  </a:cubicBezTo>
                  <a:lnTo>
                    <a:pt x="1315940" y="0"/>
                  </a:lnTo>
                  <a:cubicBezTo>
                    <a:pt x="1354191" y="0"/>
                    <a:pt x="1385200" y="31009"/>
                    <a:pt x="1385200" y="69260"/>
                  </a:cubicBezTo>
                  <a:lnTo>
                    <a:pt x="1385200" y="623340"/>
                  </a:lnTo>
                  <a:cubicBezTo>
                    <a:pt x="1385200" y="661591"/>
                    <a:pt x="1354191" y="692600"/>
                    <a:pt x="1315940" y="692600"/>
                  </a:cubicBezTo>
                  <a:lnTo>
                    <a:pt x="69260" y="692600"/>
                  </a:lnTo>
                  <a:cubicBezTo>
                    <a:pt x="31009" y="692600"/>
                    <a:pt x="0" y="661591"/>
                    <a:pt x="0" y="623340"/>
                  </a:cubicBezTo>
                  <a:lnTo>
                    <a:pt x="0" y="692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11" tIns="29811" rIns="29811" bIns="29811" numCol="1" spcCol="1270" anchor="ctr" anchorCtr="0">
              <a:noAutofit/>
            </a:bodyPr>
            <a:lstStyle/>
            <a:p>
              <a:pPr marL="0" lvl="0" indent="0" algn="ctr" defTabSz="666750">
                <a:lnSpc>
                  <a:spcPct val="90000"/>
                </a:lnSpc>
                <a:spcBef>
                  <a:spcPct val="0"/>
                </a:spcBef>
                <a:spcAft>
                  <a:spcPct val="35000"/>
                </a:spcAft>
                <a:buNone/>
              </a:pPr>
              <a:r>
                <a:rPr lang="en-US" sz="1500" kern="1200" dirty="0"/>
                <a:t>QC &amp; QV Sample Stockpile</a:t>
              </a:r>
            </a:p>
          </p:txBody>
        </p:sp>
        <p:sp>
          <p:nvSpPr>
            <p:cNvPr id="8" name="Freeform: Shape 7">
              <a:extLst>
                <a:ext uri="{FF2B5EF4-FFF2-40B4-BE49-F238E27FC236}">
                  <a16:creationId xmlns:a16="http://schemas.microsoft.com/office/drawing/2014/main" id="{EF7B3816-C84F-476F-8A31-5315E68DC873}"/>
                </a:ext>
              </a:extLst>
            </p:cNvPr>
            <p:cNvSpPr/>
            <p:nvPr/>
          </p:nvSpPr>
          <p:spPr>
            <a:xfrm rot="19457599">
              <a:off x="1321902" y="2467997"/>
              <a:ext cx="682351" cy="48164"/>
            </a:xfrm>
            <a:custGeom>
              <a:avLst/>
              <a:gdLst>
                <a:gd name="connsiteX0" fmla="*/ 0 w 682351"/>
                <a:gd name="connsiteY0" fmla="*/ 24082 h 48164"/>
                <a:gd name="connsiteX1" fmla="*/ 682351 w 682351"/>
                <a:gd name="connsiteY1" fmla="*/ 24082 h 48164"/>
              </a:gdLst>
              <a:ahLst/>
              <a:cxnLst>
                <a:cxn ang="0">
                  <a:pos x="connsiteX0" y="connsiteY0"/>
                </a:cxn>
                <a:cxn ang="0">
                  <a:pos x="connsiteX1" y="connsiteY1"/>
                </a:cxn>
              </a:cxnLst>
              <a:rect l="l" t="t" r="r" b="b"/>
              <a:pathLst>
                <a:path w="682351" h="48164">
                  <a:moveTo>
                    <a:pt x="0" y="24082"/>
                  </a:moveTo>
                  <a:lnTo>
                    <a:pt x="682351" y="240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6817" tIns="7023" rIns="336816" bIns="7023"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9" name="Freeform: Shape 8">
              <a:extLst>
                <a:ext uri="{FF2B5EF4-FFF2-40B4-BE49-F238E27FC236}">
                  <a16:creationId xmlns:a16="http://schemas.microsoft.com/office/drawing/2014/main" id="{72A69508-17D0-4A97-9E37-5AC5D62091F1}"/>
                </a:ext>
              </a:extLst>
            </p:cNvPr>
            <p:cNvSpPr/>
            <p:nvPr/>
          </p:nvSpPr>
          <p:spPr>
            <a:xfrm>
              <a:off x="1940118" y="1946656"/>
              <a:ext cx="1385200" cy="692600"/>
            </a:xfrm>
            <a:custGeom>
              <a:avLst/>
              <a:gdLst>
                <a:gd name="connsiteX0" fmla="*/ 0 w 1385200"/>
                <a:gd name="connsiteY0" fmla="*/ 69260 h 692600"/>
                <a:gd name="connsiteX1" fmla="*/ 69260 w 1385200"/>
                <a:gd name="connsiteY1" fmla="*/ 0 h 692600"/>
                <a:gd name="connsiteX2" fmla="*/ 1315940 w 1385200"/>
                <a:gd name="connsiteY2" fmla="*/ 0 h 692600"/>
                <a:gd name="connsiteX3" fmla="*/ 1385200 w 1385200"/>
                <a:gd name="connsiteY3" fmla="*/ 69260 h 692600"/>
                <a:gd name="connsiteX4" fmla="*/ 1385200 w 1385200"/>
                <a:gd name="connsiteY4" fmla="*/ 623340 h 692600"/>
                <a:gd name="connsiteX5" fmla="*/ 1315940 w 1385200"/>
                <a:gd name="connsiteY5" fmla="*/ 692600 h 692600"/>
                <a:gd name="connsiteX6" fmla="*/ 69260 w 1385200"/>
                <a:gd name="connsiteY6" fmla="*/ 692600 h 692600"/>
                <a:gd name="connsiteX7" fmla="*/ 0 w 1385200"/>
                <a:gd name="connsiteY7" fmla="*/ 623340 h 692600"/>
                <a:gd name="connsiteX8" fmla="*/ 0 w 1385200"/>
                <a:gd name="connsiteY8" fmla="*/ 69260 h 6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200" h="692600">
                  <a:moveTo>
                    <a:pt x="0" y="69260"/>
                  </a:moveTo>
                  <a:cubicBezTo>
                    <a:pt x="0" y="31009"/>
                    <a:pt x="31009" y="0"/>
                    <a:pt x="69260" y="0"/>
                  </a:cubicBezTo>
                  <a:lnTo>
                    <a:pt x="1315940" y="0"/>
                  </a:lnTo>
                  <a:cubicBezTo>
                    <a:pt x="1354191" y="0"/>
                    <a:pt x="1385200" y="31009"/>
                    <a:pt x="1385200" y="69260"/>
                  </a:cubicBezTo>
                  <a:lnTo>
                    <a:pt x="1385200" y="623340"/>
                  </a:lnTo>
                  <a:cubicBezTo>
                    <a:pt x="1385200" y="661591"/>
                    <a:pt x="1354191" y="692600"/>
                    <a:pt x="1315940" y="692600"/>
                  </a:cubicBezTo>
                  <a:lnTo>
                    <a:pt x="69260" y="692600"/>
                  </a:lnTo>
                  <a:cubicBezTo>
                    <a:pt x="31009" y="692600"/>
                    <a:pt x="0" y="661591"/>
                    <a:pt x="0" y="623340"/>
                  </a:cubicBezTo>
                  <a:lnTo>
                    <a:pt x="0" y="692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11" tIns="29811" rIns="29811" bIns="29811" numCol="1" spcCol="1270" anchor="ctr" anchorCtr="0">
              <a:noAutofit/>
            </a:bodyPr>
            <a:lstStyle/>
            <a:p>
              <a:pPr marL="0" lvl="0" indent="0" algn="ctr" defTabSz="666750">
                <a:lnSpc>
                  <a:spcPct val="90000"/>
                </a:lnSpc>
                <a:spcBef>
                  <a:spcPct val="0"/>
                </a:spcBef>
                <a:spcAft>
                  <a:spcPct val="35000"/>
                </a:spcAft>
                <a:buNone/>
              </a:pPr>
              <a:r>
                <a:rPr lang="en-US" sz="1500" kern="1200" dirty="0"/>
                <a:t>QC &amp; QV Passing Results</a:t>
              </a:r>
            </a:p>
          </p:txBody>
        </p:sp>
        <p:sp>
          <p:nvSpPr>
            <p:cNvPr id="10" name="Freeform: Shape 9">
              <a:extLst>
                <a:ext uri="{FF2B5EF4-FFF2-40B4-BE49-F238E27FC236}">
                  <a16:creationId xmlns:a16="http://schemas.microsoft.com/office/drawing/2014/main" id="{ED959A00-37F1-4EBC-A52D-3958DCD48174}"/>
                </a:ext>
              </a:extLst>
            </p:cNvPr>
            <p:cNvSpPr/>
            <p:nvPr/>
          </p:nvSpPr>
          <p:spPr>
            <a:xfrm>
              <a:off x="3325319" y="2268874"/>
              <a:ext cx="554080" cy="48164"/>
            </a:xfrm>
            <a:custGeom>
              <a:avLst/>
              <a:gdLst>
                <a:gd name="connsiteX0" fmla="*/ 0 w 554080"/>
                <a:gd name="connsiteY0" fmla="*/ 24082 h 48164"/>
                <a:gd name="connsiteX1" fmla="*/ 554080 w 554080"/>
                <a:gd name="connsiteY1" fmla="*/ 24082 h 48164"/>
              </a:gdLst>
              <a:ahLst/>
              <a:cxnLst>
                <a:cxn ang="0">
                  <a:pos x="connsiteX0" y="connsiteY0"/>
                </a:cxn>
                <a:cxn ang="0">
                  <a:pos x="connsiteX1" y="connsiteY1"/>
                </a:cxn>
              </a:cxnLst>
              <a:rect l="l" t="t" r="r" b="b"/>
              <a:pathLst>
                <a:path w="554080" h="48164">
                  <a:moveTo>
                    <a:pt x="0" y="24082"/>
                  </a:moveTo>
                  <a:lnTo>
                    <a:pt x="554080" y="240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5888" tIns="10230" rIns="275888" bIns="10230"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Shape 10">
              <a:extLst>
                <a:ext uri="{FF2B5EF4-FFF2-40B4-BE49-F238E27FC236}">
                  <a16:creationId xmlns:a16="http://schemas.microsoft.com/office/drawing/2014/main" id="{E92F8BEF-E2AD-4579-8066-6B45FFE15E1A}"/>
                </a:ext>
              </a:extLst>
            </p:cNvPr>
            <p:cNvSpPr/>
            <p:nvPr/>
          </p:nvSpPr>
          <p:spPr>
            <a:xfrm>
              <a:off x="3879399" y="1946656"/>
              <a:ext cx="1385200" cy="692600"/>
            </a:xfrm>
            <a:custGeom>
              <a:avLst/>
              <a:gdLst>
                <a:gd name="connsiteX0" fmla="*/ 0 w 1385200"/>
                <a:gd name="connsiteY0" fmla="*/ 69260 h 692600"/>
                <a:gd name="connsiteX1" fmla="*/ 69260 w 1385200"/>
                <a:gd name="connsiteY1" fmla="*/ 0 h 692600"/>
                <a:gd name="connsiteX2" fmla="*/ 1315940 w 1385200"/>
                <a:gd name="connsiteY2" fmla="*/ 0 h 692600"/>
                <a:gd name="connsiteX3" fmla="*/ 1385200 w 1385200"/>
                <a:gd name="connsiteY3" fmla="*/ 69260 h 692600"/>
                <a:gd name="connsiteX4" fmla="*/ 1385200 w 1385200"/>
                <a:gd name="connsiteY4" fmla="*/ 623340 h 692600"/>
                <a:gd name="connsiteX5" fmla="*/ 1315940 w 1385200"/>
                <a:gd name="connsiteY5" fmla="*/ 692600 h 692600"/>
                <a:gd name="connsiteX6" fmla="*/ 69260 w 1385200"/>
                <a:gd name="connsiteY6" fmla="*/ 692600 h 692600"/>
                <a:gd name="connsiteX7" fmla="*/ 0 w 1385200"/>
                <a:gd name="connsiteY7" fmla="*/ 623340 h 692600"/>
                <a:gd name="connsiteX8" fmla="*/ 0 w 1385200"/>
                <a:gd name="connsiteY8" fmla="*/ 69260 h 6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200" h="692600">
                  <a:moveTo>
                    <a:pt x="0" y="69260"/>
                  </a:moveTo>
                  <a:cubicBezTo>
                    <a:pt x="0" y="31009"/>
                    <a:pt x="31009" y="0"/>
                    <a:pt x="69260" y="0"/>
                  </a:cubicBezTo>
                  <a:lnTo>
                    <a:pt x="1315940" y="0"/>
                  </a:lnTo>
                  <a:cubicBezTo>
                    <a:pt x="1354191" y="0"/>
                    <a:pt x="1385200" y="31009"/>
                    <a:pt x="1385200" y="69260"/>
                  </a:cubicBezTo>
                  <a:lnTo>
                    <a:pt x="1385200" y="623340"/>
                  </a:lnTo>
                  <a:cubicBezTo>
                    <a:pt x="1385200" y="661591"/>
                    <a:pt x="1354191" y="692600"/>
                    <a:pt x="1315940" y="692600"/>
                  </a:cubicBezTo>
                  <a:lnTo>
                    <a:pt x="69260" y="692600"/>
                  </a:lnTo>
                  <a:cubicBezTo>
                    <a:pt x="31009" y="692600"/>
                    <a:pt x="0" y="661591"/>
                    <a:pt x="0" y="623340"/>
                  </a:cubicBezTo>
                  <a:lnTo>
                    <a:pt x="0" y="69260"/>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811" tIns="29811" rIns="29811" bIns="29811" numCol="1" spcCol="1270" anchor="ctr" anchorCtr="0">
              <a:noAutofit/>
            </a:bodyPr>
            <a:lstStyle/>
            <a:p>
              <a:pPr marL="0" lvl="0" indent="0" algn="ctr" defTabSz="666750">
                <a:lnSpc>
                  <a:spcPct val="90000"/>
                </a:lnSpc>
                <a:spcBef>
                  <a:spcPct val="0"/>
                </a:spcBef>
                <a:spcAft>
                  <a:spcPct val="35000"/>
                </a:spcAft>
                <a:buNone/>
              </a:pPr>
              <a:r>
                <a:rPr lang="en-US" sz="1500" kern="1200" dirty="0"/>
                <a:t>USE SOURCE</a:t>
              </a:r>
            </a:p>
          </p:txBody>
        </p:sp>
      </p:grpSp>
      <p:grpSp>
        <p:nvGrpSpPr>
          <p:cNvPr id="33" name="Group 32">
            <a:extLst>
              <a:ext uri="{FF2B5EF4-FFF2-40B4-BE49-F238E27FC236}">
                <a16:creationId xmlns:a16="http://schemas.microsoft.com/office/drawing/2014/main" id="{75F4C45F-611D-48A4-8349-6B8ED73B99D7}"/>
              </a:ext>
            </a:extLst>
          </p:cNvPr>
          <p:cNvGrpSpPr/>
          <p:nvPr/>
        </p:nvGrpSpPr>
        <p:grpSpPr>
          <a:xfrm>
            <a:off x="1321902" y="2743147"/>
            <a:ext cx="3942697" cy="692600"/>
            <a:chOff x="1321902" y="2743147"/>
            <a:chExt cx="3942697" cy="692600"/>
          </a:xfrm>
        </p:grpSpPr>
        <p:sp>
          <p:nvSpPr>
            <p:cNvPr id="12" name="Freeform: Shape 11">
              <a:extLst>
                <a:ext uri="{FF2B5EF4-FFF2-40B4-BE49-F238E27FC236}">
                  <a16:creationId xmlns:a16="http://schemas.microsoft.com/office/drawing/2014/main" id="{3B622AA2-C8DB-4F9D-9DAA-70A31E1A1D90}"/>
                </a:ext>
              </a:extLst>
            </p:cNvPr>
            <p:cNvSpPr/>
            <p:nvPr/>
          </p:nvSpPr>
          <p:spPr>
            <a:xfrm rot="2142401">
              <a:off x="1321902" y="2866242"/>
              <a:ext cx="682351" cy="48164"/>
            </a:xfrm>
            <a:custGeom>
              <a:avLst/>
              <a:gdLst>
                <a:gd name="connsiteX0" fmla="*/ 0 w 682351"/>
                <a:gd name="connsiteY0" fmla="*/ 24082 h 48164"/>
                <a:gd name="connsiteX1" fmla="*/ 682351 w 682351"/>
                <a:gd name="connsiteY1" fmla="*/ 24082 h 48164"/>
              </a:gdLst>
              <a:ahLst/>
              <a:cxnLst>
                <a:cxn ang="0">
                  <a:pos x="connsiteX0" y="connsiteY0"/>
                </a:cxn>
                <a:cxn ang="0">
                  <a:pos x="connsiteX1" y="connsiteY1"/>
                </a:cxn>
              </a:cxnLst>
              <a:rect l="l" t="t" r="r" b="b"/>
              <a:pathLst>
                <a:path w="682351" h="48164">
                  <a:moveTo>
                    <a:pt x="0" y="24082"/>
                  </a:moveTo>
                  <a:lnTo>
                    <a:pt x="682351" y="240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6816" tIns="7022" rIns="336817" bIns="702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3" name="Freeform: Shape 12">
              <a:extLst>
                <a:ext uri="{FF2B5EF4-FFF2-40B4-BE49-F238E27FC236}">
                  <a16:creationId xmlns:a16="http://schemas.microsoft.com/office/drawing/2014/main" id="{54144259-81FD-45D2-8D53-11A35844A190}"/>
                </a:ext>
              </a:extLst>
            </p:cNvPr>
            <p:cNvSpPr/>
            <p:nvPr/>
          </p:nvSpPr>
          <p:spPr>
            <a:xfrm>
              <a:off x="1940118" y="2743147"/>
              <a:ext cx="1385200" cy="692600"/>
            </a:xfrm>
            <a:custGeom>
              <a:avLst/>
              <a:gdLst>
                <a:gd name="connsiteX0" fmla="*/ 0 w 1385200"/>
                <a:gd name="connsiteY0" fmla="*/ 69260 h 692600"/>
                <a:gd name="connsiteX1" fmla="*/ 69260 w 1385200"/>
                <a:gd name="connsiteY1" fmla="*/ 0 h 692600"/>
                <a:gd name="connsiteX2" fmla="*/ 1315940 w 1385200"/>
                <a:gd name="connsiteY2" fmla="*/ 0 h 692600"/>
                <a:gd name="connsiteX3" fmla="*/ 1385200 w 1385200"/>
                <a:gd name="connsiteY3" fmla="*/ 69260 h 692600"/>
                <a:gd name="connsiteX4" fmla="*/ 1385200 w 1385200"/>
                <a:gd name="connsiteY4" fmla="*/ 623340 h 692600"/>
                <a:gd name="connsiteX5" fmla="*/ 1315940 w 1385200"/>
                <a:gd name="connsiteY5" fmla="*/ 692600 h 692600"/>
                <a:gd name="connsiteX6" fmla="*/ 69260 w 1385200"/>
                <a:gd name="connsiteY6" fmla="*/ 692600 h 692600"/>
                <a:gd name="connsiteX7" fmla="*/ 0 w 1385200"/>
                <a:gd name="connsiteY7" fmla="*/ 623340 h 692600"/>
                <a:gd name="connsiteX8" fmla="*/ 0 w 1385200"/>
                <a:gd name="connsiteY8" fmla="*/ 69260 h 6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200" h="692600">
                  <a:moveTo>
                    <a:pt x="0" y="69260"/>
                  </a:moveTo>
                  <a:cubicBezTo>
                    <a:pt x="0" y="31009"/>
                    <a:pt x="31009" y="0"/>
                    <a:pt x="69260" y="0"/>
                  </a:cubicBezTo>
                  <a:lnTo>
                    <a:pt x="1315940" y="0"/>
                  </a:lnTo>
                  <a:cubicBezTo>
                    <a:pt x="1354191" y="0"/>
                    <a:pt x="1385200" y="31009"/>
                    <a:pt x="1385200" y="69260"/>
                  </a:cubicBezTo>
                  <a:lnTo>
                    <a:pt x="1385200" y="623340"/>
                  </a:lnTo>
                  <a:cubicBezTo>
                    <a:pt x="1385200" y="661591"/>
                    <a:pt x="1354191" y="692600"/>
                    <a:pt x="1315940" y="692600"/>
                  </a:cubicBezTo>
                  <a:lnTo>
                    <a:pt x="69260" y="692600"/>
                  </a:lnTo>
                  <a:cubicBezTo>
                    <a:pt x="31009" y="692600"/>
                    <a:pt x="0" y="661591"/>
                    <a:pt x="0" y="623340"/>
                  </a:cubicBezTo>
                  <a:lnTo>
                    <a:pt x="0" y="692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11" tIns="29811" rIns="29811" bIns="29811" numCol="1" spcCol="1270" anchor="ctr" anchorCtr="0">
              <a:noAutofit/>
            </a:bodyPr>
            <a:lstStyle/>
            <a:p>
              <a:pPr marL="0" lvl="0" indent="0" algn="ctr" defTabSz="666750">
                <a:lnSpc>
                  <a:spcPct val="90000"/>
                </a:lnSpc>
                <a:spcBef>
                  <a:spcPct val="0"/>
                </a:spcBef>
                <a:spcAft>
                  <a:spcPct val="35000"/>
                </a:spcAft>
                <a:buNone/>
              </a:pPr>
              <a:r>
                <a:rPr lang="en-US" sz="1500" kern="1200" dirty="0"/>
                <a:t>One or Both Samples Fail</a:t>
              </a:r>
            </a:p>
          </p:txBody>
        </p:sp>
        <p:sp>
          <p:nvSpPr>
            <p:cNvPr id="15" name="Freeform: Shape 14">
              <a:extLst>
                <a:ext uri="{FF2B5EF4-FFF2-40B4-BE49-F238E27FC236}">
                  <a16:creationId xmlns:a16="http://schemas.microsoft.com/office/drawing/2014/main" id="{127CAAF2-F6CC-4359-8A10-57EB60DFF14D}"/>
                </a:ext>
              </a:extLst>
            </p:cNvPr>
            <p:cNvSpPr/>
            <p:nvPr/>
          </p:nvSpPr>
          <p:spPr>
            <a:xfrm>
              <a:off x="3325319" y="3065365"/>
              <a:ext cx="554080" cy="48164"/>
            </a:xfrm>
            <a:custGeom>
              <a:avLst/>
              <a:gdLst>
                <a:gd name="connsiteX0" fmla="*/ 0 w 554080"/>
                <a:gd name="connsiteY0" fmla="*/ 24082 h 48164"/>
                <a:gd name="connsiteX1" fmla="*/ 554080 w 554080"/>
                <a:gd name="connsiteY1" fmla="*/ 24082 h 48164"/>
              </a:gdLst>
              <a:ahLst/>
              <a:cxnLst>
                <a:cxn ang="0">
                  <a:pos x="connsiteX0" y="connsiteY0"/>
                </a:cxn>
                <a:cxn ang="0">
                  <a:pos x="connsiteX1" y="connsiteY1"/>
                </a:cxn>
              </a:cxnLst>
              <a:rect l="l" t="t" r="r" b="b"/>
              <a:pathLst>
                <a:path w="554080" h="48164">
                  <a:moveTo>
                    <a:pt x="0" y="24082"/>
                  </a:moveTo>
                  <a:lnTo>
                    <a:pt x="554080" y="240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5888" tIns="10230" rIns="275888" bIns="10230"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7" name="Freeform: Shape 16">
              <a:extLst>
                <a:ext uri="{FF2B5EF4-FFF2-40B4-BE49-F238E27FC236}">
                  <a16:creationId xmlns:a16="http://schemas.microsoft.com/office/drawing/2014/main" id="{A56599FC-3A4E-4595-B1A3-9A9CFB8148D1}"/>
                </a:ext>
              </a:extLst>
            </p:cNvPr>
            <p:cNvSpPr/>
            <p:nvPr/>
          </p:nvSpPr>
          <p:spPr>
            <a:xfrm>
              <a:off x="3879399" y="2743147"/>
              <a:ext cx="1385200" cy="692600"/>
            </a:xfrm>
            <a:custGeom>
              <a:avLst/>
              <a:gdLst>
                <a:gd name="connsiteX0" fmla="*/ 0 w 1385200"/>
                <a:gd name="connsiteY0" fmla="*/ 69260 h 692600"/>
                <a:gd name="connsiteX1" fmla="*/ 69260 w 1385200"/>
                <a:gd name="connsiteY1" fmla="*/ 0 h 692600"/>
                <a:gd name="connsiteX2" fmla="*/ 1315940 w 1385200"/>
                <a:gd name="connsiteY2" fmla="*/ 0 h 692600"/>
                <a:gd name="connsiteX3" fmla="*/ 1385200 w 1385200"/>
                <a:gd name="connsiteY3" fmla="*/ 69260 h 692600"/>
                <a:gd name="connsiteX4" fmla="*/ 1385200 w 1385200"/>
                <a:gd name="connsiteY4" fmla="*/ 623340 h 692600"/>
                <a:gd name="connsiteX5" fmla="*/ 1315940 w 1385200"/>
                <a:gd name="connsiteY5" fmla="*/ 692600 h 692600"/>
                <a:gd name="connsiteX6" fmla="*/ 69260 w 1385200"/>
                <a:gd name="connsiteY6" fmla="*/ 692600 h 692600"/>
                <a:gd name="connsiteX7" fmla="*/ 0 w 1385200"/>
                <a:gd name="connsiteY7" fmla="*/ 623340 h 692600"/>
                <a:gd name="connsiteX8" fmla="*/ 0 w 1385200"/>
                <a:gd name="connsiteY8" fmla="*/ 69260 h 6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200" h="692600">
                  <a:moveTo>
                    <a:pt x="0" y="69260"/>
                  </a:moveTo>
                  <a:cubicBezTo>
                    <a:pt x="0" y="31009"/>
                    <a:pt x="31009" y="0"/>
                    <a:pt x="69260" y="0"/>
                  </a:cubicBezTo>
                  <a:lnTo>
                    <a:pt x="1315940" y="0"/>
                  </a:lnTo>
                  <a:cubicBezTo>
                    <a:pt x="1354191" y="0"/>
                    <a:pt x="1385200" y="31009"/>
                    <a:pt x="1385200" y="69260"/>
                  </a:cubicBezTo>
                  <a:lnTo>
                    <a:pt x="1385200" y="623340"/>
                  </a:lnTo>
                  <a:cubicBezTo>
                    <a:pt x="1385200" y="661591"/>
                    <a:pt x="1354191" y="692600"/>
                    <a:pt x="1315940" y="692600"/>
                  </a:cubicBezTo>
                  <a:lnTo>
                    <a:pt x="69260" y="692600"/>
                  </a:lnTo>
                  <a:cubicBezTo>
                    <a:pt x="31009" y="692600"/>
                    <a:pt x="0" y="661591"/>
                    <a:pt x="0" y="623340"/>
                  </a:cubicBezTo>
                  <a:lnTo>
                    <a:pt x="0" y="692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11" tIns="29811" rIns="29811" bIns="29811" numCol="1" spcCol="1270" anchor="ctr" anchorCtr="0">
              <a:noAutofit/>
            </a:bodyPr>
            <a:lstStyle/>
            <a:p>
              <a:pPr marL="0" lvl="0" indent="0" algn="ctr" defTabSz="666750">
                <a:lnSpc>
                  <a:spcPct val="90000"/>
                </a:lnSpc>
                <a:spcBef>
                  <a:spcPct val="0"/>
                </a:spcBef>
                <a:spcAft>
                  <a:spcPct val="35000"/>
                </a:spcAft>
                <a:buNone/>
              </a:pPr>
              <a:r>
                <a:rPr lang="en-US" sz="1500" kern="1200" dirty="0"/>
                <a:t>QC &amp; QV Perform Side by Side Sampling</a:t>
              </a:r>
            </a:p>
          </p:txBody>
        </p:sp>
      </p:grpSp>
      <p:grpSp>
        <p:nvGrpSpPr>
          <p:cNvPr id="34" name="Group 33">
            <a:extLst>
              <a:ext uri="{FF2B5EF4-FFF2-40B4-BE49-F238E27FC236}">
                <a16:creationId xmlns:a16="http://schemas.microsoft.com/office/drawing/2014/main" id="{B44B7A05-BDB9-4BB0-9D29-AB4655A3DA0E}"/>
              </a:ext>
            </a:extLst>
          </p:cNvPr>
          <p:cNvGrpSpPr/>
          <p:nvPr/>
        </p:nvGrpSpPr>
        <p:grpSpPr>
          <a:xfrm>
            <a:off x="5264600" y="2743147"/>
            <a:ext cx="3878561" cy="692600"/>
            <a:chOff x="5264600" y="2743147"/>
            <a:chExt cx="3878561" cy="692600"/>
          </a:xfrm>
        </p:grpSpPr>
        <p:sp>
          <p:nvSpPr>
            <p:cNvPr id="19" name="Freeform: Shape 18">
              <a:extLst>
                <a:ext uri="{FF2B5EF4-FFF2-40B4-BE49-F238E27FC236}">
                  <a16:creationId xmlns:a16="http://schemas.microsoft.com/office/drawing/2014/main" id="{9D5B7C0C-B9EC-4692-9534-04568A4D914C}"/>
                </a:ext>
              </a:extLst>
            </p:cNvPr>
            <p:cNvSpPr/>
            <p:nvPr/>
          </p:nvSpPr>
          <p:spPr>
            <a:xfrm>
              <a:off x="5264600" y="3065365"/>
              <a:ext cx="554080" cy="48164"/>
            </a:xfrm>
            <a:custGeom>
              <a:avLst/>
              <a:gdLst>
                <a:gd name="connsiteX0" fmla="*/ 0 w 554080"/>
                <a:gd name="connsiteY0" fmla="*/ 24082 h 48164"/>
                <a:gd name="connsiteX1" fmla="*/ 554080 w 554080"/>
                <a:gd name="connsiteY1" fmla="*/ 24082 h 48164"/>
              </a:gdLst>
              <a:ahLst/>
              <a:cxnLst>
                <a:cxn ang="0">
                  <a:pos x="connsiteX0" y="connsiteY0"/>
                </a:cxn>
                <a:cxn ang="0">
                  <a:pos x="connsiteX1" y="connsiteY1"/>
                </a:cxn>
              </a:cxnLst>
              <a:rect l="l" t="t" r="r" b="b"/>
              <a:pathLst>
                <a:path w="554080" h="48164">
                  <a:moveTo>
                    <a:pt x="0" y="24082"/>
                  </a:moveTo>
                  <a:lnTo>
                    <a:pt x="554080" y="240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5888" tIns="10230" rIns="275888" bIns="10230"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0" name="Freeform: Shape 19">
              <a:extLst>
                <a:ext uri="{FF2B5EF4-FFF2-40B4-BE49-F238E27FC236}">
                  <a16:creationId xmlns:a16="http://schemas.microsoft.com/office/drawing/2014/main" id="{B529DA8B-988E-46CA-B906-BEC5130B94BA}"/>
                </a:ext>
              </a:extLst>
            </p:cNvPr>
            <p:cNvSpPr/>
            <p:nvPr/>
          </p:nvSpPr>
          <p:spPr>
            <a:xfrm>
              <a:off x="5818680" y="2743147"/>
              <a:ext cx="1385200" cy="692600"/>
            </a:xfrm>
            <a:custGeom>
              <a:avLst/>
              <a:gdLst>
                <a:gd name="connsiteX0" fmla="*/ 0 w 1385200"/>
                <a:gd name="connsiteY0" fmla="*/ 69260 h 692600"/>
                <a:gd name="connsiteX1" fmla="*/ 69260 w 1385200"/>
                <a:gd name="connsiteY1" fmla="*/ 0 h 692600"/>
                <a:gd name="connsiteX2" fmla="*/ 1315940 w 1385200"/>
                <a:gd name="connsiteY2" fmla="*/ 0 h 692600"/>
                <a:gd name="connsiteX3" fmla="*/ 1385200 w 1385200"/>
                <a:gd name="connsiteY3" fmla="*/ 69260 h 692600"/>
                <a:gd name="connsiteX4" fmla="*/ 1385200 w 1385200"/>
                <a:gd name="connsiteY4" fmla="*/ 623340 h 692600"/>
                <a:gd name="connsiteX5" fmla="*/ 1315940 w 1385200"/>
                <a:gd name="connsiteY5" fmla="*/ 692600 h 692600"/>
                <a:gd name="connsiteX6" fmla="*/ 69260 w 1385200"/>
                <a:gd name="connsiteY6" fmla="*/ 692600 h 692600"/>
                <a:gd name="connsiteX7" fmla="*/ 0 w 1385200"/>
                <a:gd name="connsiteY7" fmla="*/ 623340 h 692600"/>
                <a:gd name="connsiteX8" fmla="*/ 0 w 1385200"/>
                <a:gd name="connsiteY8" fmla="*/ 69260 h 6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200" h="692600">
                  <a:moveTo>
                    <a:pt x="0" y="69260"/>
                  </a:moveTo>
                  <a:cubicBezTo>
                    <a:pt x="0" y="31009"/>
                    <a:pt x="31009" y="0"/>
                    <a:pt x="69260" y="0"/>
                  </a:cubicBezTo>
                  <a:lnTo>
                    <a:pt x="1315940" y="0"/>
                  </a:lnTo>
                  <a:cubicBezTo>
                    <a:pt x="1354191" y="0"/>
                    <a:pt x="1385200" y="31009"/>
                    <a:pt x="1385200" y="69260"/>
                  </a:cubicBezTo>
                  <a:lnTo>
                    <a:pt x="1385200" y="623340"/>
                  </a:lnTo>
                  <a:cubicBezTo>
                    <a:pt x="1385200" y="661591"/>
                    <a:pt x="1354191" y="692600"/>
                    <a:pt x="1315940" y="692600"/>
                  </a:cubicBezTo>
                  <a:lnTo>
                    <a:pt x="69260" y="692600"/>
                  </a:lnTo>
                  <a:cubicBezTo>
                    <a:pt x="31009" y="692600"/>
                    <a:pt x="0" y="661591"/>
                    <a:pt x="0" y="623340"/>
                  </a:cubicBezTo>
                  <a:lnTo>
                    <a:pt x="0" y="692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11" tIns="29811" rIns="29811" bIns="29811" numCol="1" spcCol="1270" anchor="ctr" anchorCtr="0">
              <a:noAutofit/>
            </a:bodyPr>
            <a:lstStyle/>
            <a:p>
              <a:pPr marL="0" lvl="0" indent="0" algn="ctr" defTabSz="666750">
                <a:lnSpc>
                  <a:spcPct val="90000"/>
                </a:lnSpc>
                <a:spcBef>
                  <a:spcPct val="0"/>
                </a:spcBef>
                <a:spcAft>
                  <a:spcPct val="35000"/>
                </a:spcAft>
                <a:buNone/>
              </a:pPr>
              <a:r>
                <a:rPr lang="en-US" sz="1500" kern="1200" dirty="0"/>
                <a:t>QC &amp; QV Passing Results</a:t>
              </a:r>
            </a:p>
          </p:txBody>
        </p:sp>
        <p:sp>
          <p:nvSpPr>
            <p:cNvPr id="21" name="Freeform: Shape 20">
              <a:extLst>
                <a:ext uri="{FF2B5EF4-FFF2-40B4-BE49-F238E27FC236}">
                  <a16:creationId xmlns:a16="http://schemas.microsoft.com/office/drawing/2014/main" id="{211E9FCF-2476-4B59-B4E1-6241F7DFBB52}"/>
                </a:ext>
              </a:extLst>
            </p:cNvPr>
            <p:cNvSpPr/>
            <p:nvPr/>
          </p:nvSpPr>
          <p:spPr>
            <a:xfrm>
              <a:off x="7203881" y="3065365"/>
              <a:ext cx="554080" cy="48164"/>
            </a:xfrm>
            <a:custGeom>
              <a:avLst/>
              <a:gdLst>
                <a:gd name="connsiteX0" fmla="*/ 0 w 554080"/>
                <a:gd name="connsiteY0" fmla="*/ 24082 h 48164"/>
                <a:gd name="connsiteX1" fmla="*/ 554080 w 554080"/>
                <a:gd name="connsiteY1" fmla="*/ 24082 h 48164"/>
              </a:gdLst>
              <a:ahLst/>
              <a:cxnLst>
                <a:cxn ang="0">
                  <a:pos x="connsiteX0" y="connsiteY0"/>
                </a:cxn>
                <a:cxn ang="0">
                  <a:pos x="connsiteX1" y="connsiteY1"/>
                </a:cxn>
              </a:cxnLst>
              <a:rect l="l" t="t" r="r" b="b"/>
              <a:pathLst>
                <a:path w="554080" h="48164">
                  <a:moveTo>
                    <a:pt x="0" y="24082"/>
                  </a:moveTo>
                  <a:lnTo>
                    <a:pt x="554080" y="240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5888" tIns="10230" rIns="275888" bIns="10230"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2" name="Freeform: Shape 21">
              <a:extLst>
                <a:ext uri="{FF2B5EF4-FFF2-40B4-BE49-F238E27FC236}">
                  <a16:creationId xmlns:a16="http://schemas.microsoft.com/office/drawing/2014/main" id="{E11BF7FB-42EB-42C8-8569-0519CFFE69DD}"/>
                </a:ext>
              </a:extLst>
            </p:cNvPr>
            <p:cNvSpPr/>
            <p:nvPr/>
          </p:nvSpPr>
          <p:spPr>
            <a:xfrm>
              <a:off x="7757961" y="2743147"/>
              <a:ext cx="1385200" cy="692600"/>
            </a:xfrm>
            <a:custGeom>
              <a:avLst/>
              <a:gdLst>
                <a:gd name="connsiteX0" fmla="*/ 0 w 1385200"/>
                <a:gd name="connsiteY0" fmla="*/ 69260 h 692600"/>
                <a:gd name="connsiteX1" fmla="*/ 69260 w 1385200"/>
                <a:gd name="connsiteY1" fmla="*/ 0 h 692600"/>
                <a:gd name="connsiteX2" fmla="*/ 1315940 w 1385200"/>
                <a:gd name="connsiteY2" fmla="*/ 0 h 692600"/>
                <a:gd name="connsiteX3" fmla="*/ 1385200 w 1385200"/>
                <a:gd name="connsiteY3" fmla="*/ 69260 h 692600"/>
                <a:gd name="connsiteX4" fmla="*/ 1385200 w 1385200"/>
                <a:gd name="connsiteY4" fmla="*/ 623340 h 692600"/>
                <a:gd name="connsiteX5" fmla="*/ 1315940 w 1385200"/>
                <a:gd name="connsiteY5" fmla="*/ 692600 h 692600"/>
                <a:gd name="connsiteX6" fmla="*/ 69260 w 1385200"/>
                <a:gd name="connsiteY6" fmla="*/ 692600 h 692600"/>
                <a:gd name="connsiteX7" fmla="*/ 0 w 1385200"/>
                <a:gd name="connsiteY7" fmla="*/ 623340 h 692600"/>
                <a:gd name="connsiteX8" fmla="*/ 0 w 1385200"/>
                <a:gd name="connsiteY8" fmla="*/ 69260 h 6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200" h="692600">
                  <a:moveTo>
                    <a:pt x="0" y="69260"/>
                  </a:moveTo>
                  <a:cubicBezTo>
                    <a:pt x="0" y="31009"/>
                    <a:pt x="31009" y="0"/>
                    <a:pt x="69260" y="0"/>
                  </a:cubicBezTo>
                  <a:lnTo>
                    <a:pt x="1315940" y="0"/>
                  </a:lnTo>
                  <a:cubicBezTo>
                    <a:pt x="1354191" y="0"/>
                    <a:pt x="1385200" y="31009"/>
                    <a:pt x="1385200" y="69260"/>
                  </a:cubicBezTo>
                  <a:lnTo>
                    <a:pt x="1385200" y="623340"/>
                  </a:lnTo>
                  <a:cubicBezTo>
                    <a:pt x="1385200" y="661591"/>
                    <a:pt x="1354191" y="692600"/>
                    <a:pt x="1315940" y="692600"/>
                  </a:cubicBezTo>
                  <a:lnTo>
                    <a:pt x="69260" y="692600"/>
                  </a:lnTo>
                  <a:cubicBezTo>
                    <a:pt x="31009" y="692600"/>
                    <a:pt x="0" y="661591"/>
                    <a:pt x="0" y="623340"/>
                  </a:cubicBezTo>
                  <a:lnTo>
                    <a:pt x="0" y="69260"/>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811" tIns="29811" rIns="29811" bIns="29811" numCol="1" spcCol="1270" anchor="ctr" anchorCtr="0">
              <a:noAutofit/>
            </a:bodyPr>
            <a:lstStyle/>
            <a:p>
              <a:pPr marL="0" lvl="0" indent="0" algn="ctr" defTabSz="666750">
                <a:lnSpc>
                  <a:spcPct val="90000"/>
                </a:lnSpc>
                <a:spcBef>
                  <a:spcPct val="0"/>
                </a:spcBef>
                <a:spcAft>
                  <a:spcPct val="35000"/>
                </a:spcAft>
                <a:buNone/>
              </a:pPr>
              <a:r>
                <a:rPr lang="en-US" sz="1500" kern="1200" dirty="0"/>
                <a:t>USE SOURCE</a:t>
              </a:r>
            </a:p>
          </p:txBody>
        </p:sp>
      </p:grpSp>
      <p:grpSp>
        <p:nvGrpSpPr>
          <p:cNvPr id="48" name="Group 47">
            <a:extLst>
              <a:ext uri="{FF2B5EF4-FFF2-40B4-BE49-F238E27FC236}">
                <a16:creationId xmlns:a16="http://schemas.microsoft.com/office/drawing/2014/main" id="{6A5EB2D9-2884-4EDF-A5D8-722294D3B6FB}"/>
              </a:ext>
            </a:extLst>
          </p:cNvPr>
          <p:cNvGrpSpPr/>
          <p:nvPr/>
        </p:nvGrpSpPr>
        <p:grpSpPr>
          <a:xfrm>
            <a:off x="5206312" y="4312538"/>
            <a:ext cx="3901348" cy="685336"/>
            <a:chOff x="5206312" y="4312538"/>
            <a:chExt cx="3901348" cy="685336"/>
          </a:xfrm>
        </p:grpSpPr>
        <p:sp>
          <p:nvSpPr>
            <p:cNvPr id="39" name="Freeform: Shape 38">
              <a:extLst>
                <a:ext uri="{FF2B5EF4-FFF2-40B4-BE49-F238E27FC236}">
                  <a16:creationId xmlns:a16="http://schemas.microsoft.com/office/drawing/2014/main" id="{67C9F838-8BB0-4760-B8CB-09B8120428ED}"/>
                </a:ext>
              </a:extLst>
            </p:cNvPr>
            <p:cNvSpPr/>
            <p:nvPr/>
          </p:nvSpPr>
          <p:spPr>
            <a:xfrm rot="19457599">
              <a:off x="5206312" y="4835190"/>
              <a:ext cx="675195" cy="34101"/>
            </a:xfrm>
            <a:custGeom>
              <a:avLst/>
              <a:gdLst>
                <a:gd name="connsiteX0" fmla="*/ 0 w 675195"/>
                <a:gd name="connsiteY0" fmla="*/ 17050 h 34101"/>
                <a:gd name="connsiteX1" fmla="*/ 675195 w 675195"/>
                <a:gd name="connsiteY1" fmla="*/ 17050 h 34101"/>
              </a:gdLst>
              <a:ahLst/>
              <a:cxnLst>
                <a:cxn ang="0">
                  <a:pos x="connsiteX0" y="connsiteY0"/>
                </a:cxn>
                <a:cxn ang="0">
                  <a:pos x="connsiteX1" y="connsiteY1"/>
                </a:cxn>
              </a:cxnLst>
              <a:rect l="l" t="t" r="r" b="b"/>
              <a:pathLst>
                <a:path w="675195" h="34101">
                  <a:moveTo>
                    <a:pt x="0" y="17050"/>
                  </a:moveTo>
                  <a:lnTo>
                    <a:pt x="675195" y="1705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417" tIns="171" rIns="333418" bIns="170"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40" name="Freeform: Shape 39">
              <a:extLst>
                <a:ext uri="{FF2B5EF4-FFF2-40B4-BE49-F238E27FC236}">
                  <a16:creationId xmlns:a16="http://schemas.microsoft.com/office/drawing/2014/main" id="{0A5F53DA-1490-4F0E-836E-F0582BE221F6}"/>
                </a:ext>
              </a:extLst>
            </p:cNvPr>
            <p:cNvSpPr/>
            <p:nvPr/>
          </p:nvSpPr>
          <p:spPr>
            <a:xfrm>
              <a:off x="5818044" y="4312538"/>
              <a:ext cx="1370673" cy="685336"/>
            </a:xfrm>
            <a:custGeom>
              <a:avLst/>
              <a:gdLst>
                <a:gd name="connsiteX0" fmla="*/ 0 w 1370673"/>
                <a:gd name="connsiteY0" fmla="*/ 68534 h 685336"/>
                <a:gd name="connsiteX1" fmla="*/ 68534 w 1370673"/>
                <a:gd name="connsiteY1" fmla="*/ 0 h 685336"/>
                <a:gd name="connsiteX2" fmla="*/ 1302139 w 1370673"/>
                <a:gd name="connsiteY2" fmla="*/ 0 h 685336"/>
                <a:gd name="connsiteX3" fmla="*/ 1370673 w 1370673"/>
                <a:gd name="connsiteY3" fmla="*/ 68534 h 685336"/>
                <a:gd name="connsiteX4" fmla="*/ 1370673 w 1370673"/>
                <a:gd name="connsiteY4" fmla="*/ 616802 h 685336"/>
                <a:gd name="connsiteX5" fmla="*/ 1302139 w 1370673"/>
                <a:gd name="connsiteY5" fmla="*/ 685336 h 685336"/>
                <a:gd name="connsiteX6" fmla="*/ 68534 w 1370673"/>
                <a:gd name="connsiteY6" fmla="*/ 685336 h 685336"/>
                <a:gd name="connsiteX7" fmla="*/ 0 w 1370673"/>
                <a:gd name="connsiteY7" fmla="*/ 616802 h 685336"/>
                <a:gd name="connsiteX8" fmla="*/ 0 w 1370673"/>
                <a:gd name="connsiteY8" fmla="*/ 68534 h 68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673" h="685336">
                  <a:moveTo>
                    <a:pt x="0" y="68534"/>
                  </a:moveTo>
                  <a:cubicBezTo>
                    <a:pt x="0" y="30684"/>
                    <a:pt x="30684" y="0"/>
                    <a:pt x="68534" y="0"/>
                  </a:cubicBezTo>
                  <a:lnTo>
                    <a:pt x="1302139" y="0"/>
                  </a:lnTo>
                  <a:cubicBezTo>
                    <a:pt x="1339989" y="0"/>
                    <a:pt x="1370673" y="30684"/>
                    <a:pt x="1370673" y="68534"/>
                  </a:cubicBezTo>
                  <a:lnTo>
                    <a:pt x="1370673" y="616802"/>
                  </a:lnTo>
                  <a:cubicBezTo>
                    <a:pt x="1370673" y="654652"/>
                    <a:pt x="1339989" y="685336"/>
                    <a:pt x="1302139" y="685336"/>
                  </a:cubicBezTo>
                  <a:lnTo>
                    <a:pt x="68534" y="685336"/>
                  </a:lnTo>
                  <a:cubicBezTo>
                    <a:pt x="30684" y="685336"/>
                    <a:pt x="0" y="654652"/>
                    <a:pt x="0" y="616802"/>
                  </a:cubicBezTo>
                  <a:lnTo>
                    <a:pt x="0" y="685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63" tIns="28963" rIns="28963" bIns="28963" numCol="1" spcCol="1270" anchor="ctr" anchorCtr="0">
              <a:noAutofit/>
            </a:bodyPr>
            <a:lstStyle/>
            <a:p>
              <a:pPr marL="0" lvl="0" indent="0" algn="ctr" defTabSz="622300">
                <a:lnSpc>
                  <a:spcPct val="90000"/>
                </a:lnSpc>
                <a:spcBef>
                  <a:spcPct val="0"/>
                </a:spcBef>
                <a:spcAft>
                  <a:spcPct val="35000"/>
                </a:spcAft>
                <a:buNone/>
              </a:pPr>
              <a:r>
                <a:rPr lang="en-US" sz="1400" kern="1200" dirty="0"/>
                <a:t>QV Takes Sample </a:t>
              </a:r>
              <a:r>
                <a:rPr lang="en-US" sz="1400" kern="1200" dirty="0">
                  <a:solidFill>
                    <a:schemeClr val="bg1"/>
                  </a:solidFill>
                </a:rPr>
                <a:t>&amp; </a:t>
              </a:r>
              <a:r>
                <a:rPr lang="en-US" sz="1400" b="1" kern="1200" dirty="0">
                  <a:solidFill>
                    <a:schemeClr val="bg1"/>
                  </a:solidFill>
                </a:rPr>
                <a:t>PASSES</a:t>
              </a:r>
            </a:p>
          </p:txBody>
        </p:sp>
        <p:sp>
          <p:nvSpPr>
            <p:cNvPr id="41" name="Freeform: Shape 40">
              <a:extLst>
                <a:ext uri="{FF2B5EF4-FFF2-40B4-BE49-F238E27FC236}">
                  <a16:creationId xmlns:a16="http://schemas.microsoft.com/office/drawing/2014/main" id="{1F337A92-01AF-4033-AB54-2F289FA598BC}"/>
                </a:ext>
              </a:extLst>
            </p:cNvPr>
            <p:cNvSpPr/>
            <p:nvPr/>
          </p:nvSpPr>
          <p:spPr>
            <a:xfrm>
              <a:off x="7188718" y="4638156"/>
              <a:ext cx="548269" cy="34101"/>
            </a:xfrm>
            <a:custGeom>
              <a:avLst/>
              <a:gdLst>
                <a:gd name="connsiteX0" fmla="*/ 0 w 548269"/>
                <a:gd name="connsiteY0" fmla="*/ 17050 h 34101"/>
                <a:gd name="connsiteX1" fmla="*/ 548269 w 548269"/>
                <a:gd name="connsiteY1" fmla="*/ 17050 h 34101"/>
              </a:gdLst>
              <a:ahLst/>
              <a:cxnLst>
                <a:cxn ang="0">
                  <a:pos x="connsiteX0" y="connsiteY0"/>
                </a:cxn>
                <a:cxn ang="0">
                  <a:pos x="connsiteX1" y="connsiteY1"/>
                </a:cxn>
              </a:cxnLst>
              <a:rect l="l" t="t" r="r" b="b"/>
              <a:pathLst>
                <a:path w="548269" h="34101">
                  <a:moveTo>
                    <a:pt x="0" y="17050"/>
                  </a:moveTo>
                  <a:lnTo>
                    <a:pt x="548269" y="1705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3128" tIns="3344" rIns="273128" bIns="334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42" name="Freeform: Shape 41">
              <a:extLst>
                <a:ext uri="{FF2B5EF4-FFF2-40B4-BE49-F238E27FC236}">
                  <a16:creationId xmlns:a16="http://schemas.microsoft.com/office/drawing/2014/main" id="{370C7603-6CEF-4F79-A0BB-5F48A0B0B912}"/>
                </a:ext>
              </a:extLst>
            </p:cNvPr>
            <p:cNvSpPr/>
            <p:nvPr/>
          </p:nvSpPr>
          <p:spPr>
            <a:xfrm>
              <a:off x="7736987" y="4312538"/>
              <a:ext cx="1370673" cy="685336"/>
            </a:xfrm>
            <a:custGeom>
              <a:avLst/>
              <a:gdLst>
                <a:gd name="connsiteX0" fmla="*/ 0 w 1370673"/>
                <a:gd name="connsiteY0" fmla="*/ 68534 h 685336"/>
                <a:gd name="connsiteX1" fmla="*/ 68534 w 1370673"/>
                <a:gd name="connsiteY1" fmla="*/ 0 h 685336"/>
                <a:gd name="connsiteX2" fmla="*/ 1302139 w 1370673"/>
                <a:gd name="connsiteY2" fmla="*/ 0 h 685336"/>
                <a:gd name="connsiteX3" fmla="*/ 1370673 w 1370673"/>
                <a:gd name="connsiteY3" fmla="*/ 68534 h 685336"/>
                <a:gd name="connsiteX4" fmla="*/ 1370673 w 1370673"/>
                <a:gd name="connsiteY4" fmla="*/ 616802 h 685336"/>
                <a:gd name="connsiteX5" fmla="*/ 1302139 w 1370673"/>
                <a:gd name="connsiteY5" fmla="*/ 685336 h 685336"/>
                <a:gd name="connsiteX6" fmla="*/ 68534 w 1370673"/>
                <a:gd name="connsiteY6" fmla="*/ 685336 h 685336"/>
                <a:gd name="connsiteX7" fmla="*/ 0 w 1370673"/>
                <a:gd name="connsiteY7" fmla="*/ 616802 h 685336"/>
                <a:gd name="connsiteX8" fmla="*/ 0 w 1370673"/>
                <a:gd name="connsiteY8" fmla="*/ 68534 h 68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673" h="685336">
                  <a:moveTo>
                    <a:pt x="0" y="68534"/>
                  </a:moveTo>
                  <a:cubicBezTo>
                    <a:pt x="0" y="30684"/>
                    <a:pt x="30684" y="0"/>
                    <a:pt x="68534" y="0"/>
                  </a:cubicBezTo>
                  <a:lnTo>
                    <a:pt x="1302139" y="0"/>
                  </a:lnTo>
                  <a:cubicBezTo>
                    <a:pt x="1339989" y="0"/>
                    <a:pt x="1370673" y="30684"/>
                    <a:pt x="1370673" y="68534"/>
                  </a:cubicBezTo>
                  <a:lnTo>
                    <a:pt x="1370673" y="616802"/>
                  </a:lnTo>
                  <a:cubicBezTo>
                    <a:pt x="1370673" y="654652"/>
                    <a:pt x="1339989" y="685336"/>
                    <a:pt x="1302139" y="685336"/>
                  </a:cubicBezTo>
                  <a:lnTo>
                    <a:pt x="68534" y="685336"/>
                  </a:lnTo>
                  <a:cubicBezTo>
                    <a:pt x="30684" y="685336"/>
                    <a:pt x="0" y="654652"/>
                    <a:pt x="0" y="616802"/>
                  </a:cubicBezTo>
                  <a:lnTo>
                    <a:pt x="0" y="6853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963" tIns="28963" rIns="28963" bIns="28963" numCol="1" spcCol="1270" anchor="ctr" anchorCtr="0">
              <a:noAutofit/>
            </a:bodyPr>
            <a:lstStyle/>
            <a:p>
              <a:pPr marL="0" lvl="0" indent="0" algn="ctr" defTabSz="622300">
                <a:lnSpc>
                  <a:spcPct val="90000"/>
                </a:lnSpc>
                <a:spcBef>
                  <a:spcPct val="0"/>
                </a:spcBef>
                <a:spcAft>
                  <a:spcPct val="35000"/>
                </a:spcAft>
                <a:buNone/>
              </a:pPr>
              <a:r>
                <a:rPr lang="en-US" sz="1400" kern="1200" dirty="0"/>
                <a:t>USE SOURCE</a:t>
              </a:r>
            </a:p>
          </p:txBody>
        </p:sp>
      </p:grpSp>
      <p:grpSp>
        <p:nvGrpSpPr>
          <p:cNvPr id="51" name="Group 50">
            <a:extLst>
              <a:ext uri="{FF2B5EF4-FFF2-40B4-BE49-F238E27FC236}">
                <a16:creationId xmlns:a16="http://schemas.microsoft.com/office/drawing/2014/main" id="{71B8A3EF-2388-46A6-B541-E037074B9FD2}"/>
              </a:ext>
            </a:extLst>
          </p:cNvPr>
          <p:cNvGrpSpPr/>
          <p:nvPr/>
        </p:nvGrpSpPr>
        <p:grpSpPr>
          <a:xfrm>
            <a:off x="5206312" y="5100676"/>
            <a:ext cx="3901348" cy="685336"/>
            <a:chOff x="5206312" y="5100676"/>
            <a:chExt cx="3901348" cy="685336"/>
          </a:xfrm>
        </p:grpSpPr>
        <p:sp>
          <p:nvSpPr>
            <p:cNvPr id="43" name="Freeform: Shape 42">
              <a:extLst>
                <a:ext uri="{FF2B5EF4-FFF2-40B4-BE49-F238E27FC236}">
                  <a16:creationId xmlns:a16="http://schemas.microsoft.com/office/drawing/2014/main" id="{670F7DC4-FAAF-4ED2-AAB0-3EE764C15C77}"/>
                </a:ext>
              </a:extLst>
            </p:cNvPr>
            <p:cNvSpPr/>
            <p:nvPr/>
          </p:nvSpPr>
          <p:spPr>
            <a:xfrm rot="2142401">
              <a:off x="5206312" y="5229259"/>
              <a:ext cx="675195" cy="34101"/>
            </a:xfrm>
            <a:custGeom>
              <a:avLst/>
              <a:gdLst>
                <a:gd name="connsiteX0" fmla="*/ 0 w 675195"/>
                <a:gd name="connsiteY0" fmla="*/ 17050 h 34101"/>
                <a:gd name="connsiteX1" fmla="*/ 675195 w 675195"/>
                <a:gd name="connsiteY1" fmla="*/ 17050 h 34101"/>
              </a:gdLst>
              <a:ahLst/>
              <a:cxnLst>
                <a:cxn ang="0">
                  <a:pos x="connsiteX0" y="connsiteY0"/>
                </a:cxn>
                <a:cxn ang="0">
                  <a:pos x="connsiteX1" y="connsiteY1"/>
                </a:cxn>
              </a:cxnLst>
              <a:rect l="l" t="t" r="r" b="b"/>
              <a:pathLst>
                <a:path w="675195" h="34101">
                  <a:moveTo>
                    <a:pt x="0" y="17050"/>
                  </a:moveTo>
                  <a:lnTo>
                    <a:pt x="675195" y="1705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418" tIns="170" rIns="333417" bIns="171"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44" name="Freeform: Shape 43">
              <a:extLst>
                <a:ext uri="{FF2B5EF4-FFF2-40B4-BE49-F238E27FC236}">
                  <a16:creationId xmlns:a16="http://schemas.microsoft.com/office/drawing/2014/main" id="{84DEC67F-28CC-4644-97C1-2D43B7D16513}"/>
                </a:ext>
              </a:extLst>
            </p:cNvPr>
            <p:cNvSpPr/>
            <p:nvPr/>
          </p:nvSpPr>
          <p:spPr>
            <a:xfrm>
              <a:off x="5818044" y="5100676"/>
              <a:ext cx="1370673" cy="685336"/>
            </a:xfrm>
            <a:custGeom>
              <a:avLst/>
              <a:gdLst>
                <a:gd name="connsiteX0" fmla="*/ 0 w 1370673"/>
                <a:gd name="connsiteY0" fmla="*/ 68534 h 685336"/>
                <a:gd name="connsiteX1" fmla="*/ 68534 w 1370673"/>
                <a:gd name="connsiteY1" fmla="*/ 0 h 685336"/>
                <a:gd name="connsiteX2" fmla="*/ 1302139 w 1370673"/>
                <a:gd name="connsiteY2" fmla="*/ 0 h 685336"/>
                <a:gd name="connsiteX3" fmla="*/ 1370673 w 1370673"/>
                <a:gd name="connsiteY3" fmla="*/ 68534 h 685336"/>
                <a:gd name="connsiteX4" fmla="*/ 1370673 w 1370673"/>
                <a:gd name="connsiteY4" fmla="*/ 616802 h 685336"/>
                <a:gd name="connsiteX5" fmla="*/ 1302139 w 1370673"/>
                <a:gd name="connsiteY5" fmla="*/ 685336 h 685336"/>
                <a:gd name="connsiteX6" fmla="*/ 68534 w 1370673"/>
                <a:gd name="connsiteY6" fmla="*/ 685336 h 685336"/>
                <a:gd name="connsiteX7" fmla="*/ 0 w 1370673"/>
                <a:gd name="connsiteY7" fmla="*/ 616802 h 685336"/>
                <a:gd name="connsiteX8" fmla="*/ 0 w 1370673"/>
                <a:gd name="connsiteY8" fmla="*/ 68534 h 68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673" h="685336">
                  <a:moveTo>
                    <a:pt x="0" y="68534"/>
                  </a:moveTo>
                  <a:cubicBezTo>
                    <a:pt x="0" y="30684"/>
                    <a:pt x="30684" y="0"/>
                    <a:pt x="68534" y="0"/>
                  </a:cubicBezTo>
                  <a:lnTo>
                    <a:pt x="1302139" y="0"/>
                  </a:lnTo>
                  <a:cubicBezTo>
                    <a:pt x="1339989" y="0"/>
                    <a:pt x="1370673" y="30684"/>
                    <a:pt x="1370673" y="68534"/>
                  </a:cubicBezTo>
                  <a:lnTo>
                    <a:pt x="1370673" y="616802"/>
                  </a:lnTo>
                  <a:cubicBezTo>
                    <a:pt x="1370673" y="654652"/>
                    <a:pt x="1339989" y="685336"/>
                    <a:pt x="1302139" y="685336"/>
                  </a:cubicBezTo>
                  <a:lnTo>
                    <a:pt x="68534" y="685336"/>
                  </a:lnTo>
                  <a:cubicBezTo>
                    <a:pt x="30684" y="685336"/>
                    <a:pt x="0" y="654652"/>
                    <a:pt x="0" y="616802"/>
                  </a:cubicBezTo>
                  <a:lnTo>
                    <a:pt x="0" y="685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63" tIns="28963" rIns="28963" bIns="28963" numCol="1" spcCol="1270" anchor="ctr" anchorCtr="0">
              <a:noAutofit/>
            </a:bodyPr>
            <a:lstStyle/>
            <a:p>
              <a:pPr marL="0" lvl="0" indent="0" algn="ctr" defTabSz="622300">
                <a:lnSpc>
                  <a:spcPct val="90000"/>
                </a:lnSpc>
                <a:spcBef>
                  <a:spcPct val="0"/>
                </a:spcBef>
                <a:spcAft>
                  <a:spcPct val="35000"/>
                </a:spcAft>
                <a:buNone/>
              </a:pPr>
              <a:r>
                <a:rPr lang="en-US" sz="1400" kern="1200" dirty="0"/>
                <a:t>QV Takes Sample &amp; </a:t>
              </a:r>
              <a:r>
                <a:rPr lang="en-US" sz="1400" b="1" kern="1200" dirty="0">
                  <a:solidFill>
                    <a:srgbClr val="C00000"/>
                  </a:solidFill>
                </a:rPr>
                <a:t>FAILS</a:t>
              </a:r>
            </a:p>
          </p:txBody>
        </p:sp>
        <p:sp>
          <p:nvSpPr>
            <p:cNvPr id="45" name="Freeform: Shape 44">
              <a:extLst>
                <a:ext uri="{FF2B5EF4-FFF2-40B4-BE49-F238E27FC236}">
                  <a16:creationId xmlns:a16="http://schemas.microsoft.com/office/drawing/2014/main" id="{A6AA0B0B-DE09-4E08-900D-97A5C764265A}"/>
                </a:ext>
              </a:extLst>
            </p:cNvPr>
            <p:cNvSpPr/>
            <p:nvPr/>
          </p:nvSpPr>
          <p:spPr>
            <a:xfrm>
              <a:off x="7188718" y="5426293"/>
              <a:ext cx="548269" cy="34101"/>
            </a:xfrm>
            <a:custGeom>
              <a:avLst/>
              <a:gdLst>
                <a:gd name="connsiteX0" fmla="*/ 0 w 548269"/>
                <a:gd name="connsiteY0" fmla="*/ 17050 h 34101"/>
                <a:gd name="connsiteX1" fmla="*/ 548269 w 548269"/>
                <a:gd name="connsiteY1" fmla="*/ 17050 h 34101"/>
              </a:gdLst>
              <a:ahLst/>
              <a:cxnLst>
                <a:cxn ang="0">
                  <a:pos x="connsiteX0" y="connsiteY0"/>
                </a:cxn>
                <a:cxn ang="0">
                  <a:pos x="connsiteX1" y="connsiteY1"/>
                </a:cxn>
              </a:cxnLst>
              <a:rect l="l" t="t" r="r" b="b"/>
              <a:pathLst>
                <a:path w="548269" h="34101">
                  <a:moveTo>
                    <a:pt x="0" y="17050"/>
                  </a:moveTo>
                  <a:lnTo>
                    <a:pt x="548269" y="1705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3128" tIns="3344" rIns="273128" bIns="334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46" name="Freeform: Shape 45">
              <a:extLst>
                <a:ext uri="{FF2B5EF4-FFF2-40B4-BE49-F238E27FC236}">
                  <a16:creationId xmlns:a16="http://schemas.microsoft.com/office/drawing/2014/main" id="{158C8B2A-78D0-447B-A1AD-E3567E38010A}"/>
                </a:ext>
              </a:extLst>
            </p:cNvPr>
            <p:cNvSpPr/>
            <p:nvPr/>
          </p:nvSpPr>
          <p:spPr>
            <a:xfrm>
              <a:off x="7736987" y="5100676"/>
              <a:ext cx="1370673" cy="685336"/>
            </a:xfrm>
            <a:custGeom>
              <a:avLst/>
              <a:gdLst>
                <a:gd name="connsiteX0" fmla="*/ 0 w 1370673"/>
                <a:gd name="connsiteY0" fmla="*/ 68534 h 685336"/>
                <a:gd name="connsiteX1" fmla="*/ 68534 w 1370673"/>
                <a:gd name="connsiteY1" fmla="*/ 0 h 685336"/>
                <a:gd name="connsiteX2" fmla="*/ 1302139 w 1370673"/>
                <a:gd name="connsiteY2" fmla="*/ 0 h 685336"/>
                <a:gd name="connsiteX3" fmla="*/ 1370673 w 1370673"/>
                <a:gd name="connsiteY3" fmla="*/ 68534 h 685336"/>
                <a:gd name="connsiteX4" fmla="*/ 1370673 w 1370673"/>
                <a:gd name="connsiteY4" fmla="*/ 616802 h 685336"/>
                <a:gd name="connsiteX5" fmla="*/ 1302139 w 1370673"/>
                <a:gd name="connsiteY5" fmla="*/ 685336 h 685336"/>
                <a:gd name="connsiteX6" fmla="*/ 68534 w 1370673"/>
                <a:gd name="connsiteY6" fmla="*/ 685336 h 685336"/>
                <a:gd name="connsiteX7" fmla="*/ 0 w 1370673"/>
                <a:gd name="connsiteY7" fmla="*/ 616802 h 685336"/>
                <a:gd name="connsiteX8" fmla="*/ 0 w 1370673"/>
                <a:gd name="connsiteY8" fmla="*/ 68534 h 68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673" h="685336">
                  <a:moveTo>
                    <a:pt x="0" y="68534"/>
                  </a:moveTo>
                  <a:cubicBezTo>
                    <a:pt x="0" y="30684"/>
                    <a:pt x="30684" y="0"/>
                    <a:pt x="68534" y="0"/>
                  </a:cubicBezTo>
                  <a:lnTo>
                    <a:pt x="1302139" y="0"/>
                  </a:lnTo>
                  <a:cubicBezTo>
                    <a:pt x="1339989" y="0"/>
                    <a:pt x="1370673" y="30684"/>
                    <a:pt x="1370673" y="68534"/>
                  </a:cubicBezTo>
                  <a:lnTo>
                    <a:pt x="1370673" y="616802"/>
                  </a:lnTo>
                  <a:cubicBezTo>
                    <a:pt x="1370673" y="654652"/>
                    <a:pt x="1339989" y="685336"/>
                    <a:pt x="1302139" y="685336"/>
                  </a:cubicBezTo>
                  <a:lnTo>
                    <a:pt x="68534" y="685336"/>
                  </a:lnTo>
                  <a:cubicBezTo>
                    <a:pt x="30684" y="685336"/>
                    <a:pt x="0" y="654652"/>
                    <a:pt x="0" y="616802"/>
                  </a:cubicBezTo>
                  <a:lnTo>
                    <a:pt x="0" y="68534"/>
                  </a:lnTo>
                  <a:close/>
                </a:path>
              </a:pathLst>
            </a:custGeom>
            <a:solidFill>
              <a:srgbClr val="C0000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963" tIns="28963" rIns="28963" bIns="28963" numCol="1" spcCol="1270" anchor="ctr" anchorCtr="0">
              <a:noAutofit/>
            </a:bodyPr>
            <a:lstStyle/>
            <a:p>
              <a:pPr marL="0" lvl="0" indent="0" algn="ctr" defTabSz="622300">
                <a:lnSpc>
                  <a:spcPct val="90000"/>
                </a:lnSpc>
                <a:spcBef>
                  <a:spcPct val="0"/>
                </a:spcBef>
                <a:spcAft>
                  <a:spcPct val="35000"/>
                </a:spcAft>
                <a:buNone/>
              </a:pPr>
              <a:r>
                <a:rPr lang="en-US" sz="1400" kern="1200" dirty="0"/>
                <a:t>SOURCE NOT ALLOWED</a:t>
              </a:r>
            </a:p>
          </p:txBody>
        </p:sp>
      </p:grpSp>
      <p:grpSp>
        <p:nvGrpSpPr>
          <p:cNvPr id="47" name="Group 46">
            <a:extLst>
              <a:ext uri="{FF2B5EF4-FFF2-40B4-BE49-F238E27FC236}">
                <a16:creationId xmlns:a16="http://schemas.microsoft.com/office/drawing/2014/main" id="{7CE0C1AE-2BBC-4B6D-821C-A605FE9145BD}"/>
              </a:ext>
            </a:extLst>
          </p:cNvPr>
          <p:cNvGrpSpPr/>
          <p:nvPr/>
        </p:nvGrpSpPr>
        <p:grpSpPr>
          <a:xfrm>
            <a:off x="1980158" y="3088257"/>
            <a:ext cx="3578128" cy="2737553"/>
            <a:chOff x="1980158" y="3088257"/>
            <a:chExt cx="3578128" cy="2737553"/>
          </a:xfrm>
        </p:grpSpPr>
        <p:sp>
          <p:nvSpPr>
            <p:cNvPr id="36" name="Freeform: Shape 35">
              <a:extLst>
                <a:ext uri="{FF2B5EF4-FFF2-40B4-BE49-F238E27FC236}">
                  <a16:creationId xmlns:a16="http://schemas.microsoft.com/office/drawing/2014/main" id="{E23DBDD9-48CB-478A-8C7D-D7A13D30A0E6}"/>
                </a:ext>
              </a:extLst>
            </p:cNvPr>
            <p:cNvSpPr/>
            <p:nvPr/>
          </p:nvSpPr>
          <p:spPr>
            <a:xfrm>
              <a:off x="1980158" y="4706607"/>
              <a:ext cx="1370673" cy="685336"/>
            </a:xfrm>
            <a:custGeom>
              <a:avLst/>
              <a:gdLst>
                <a:gd name="connsiteX0" fmla="*/ 0 w 1370673"/>
                <a:gd name="connsiteY0" fmla="*/ 68534 h 685336"/>
                <a:gd name="connsiteX1" fmla="*/ 68534 w 1370673"/>
                <a:gd name="connsiteY1" fmla="*/ 0 h 685336"/>
                <a:gd name="connsiteX2" fmla="*/ 1302139 w 1370673"/>
                <a:gd name="connsiteY2" fmla="*/ 0 h 685336"/>
                <a:gd name="connsiteX3" fmla="*/ 1370673 w 1370673"/>
                <a:gd name="connsiteY3" fmla="*/ 68534 h 685336"/>
                <a:gd name="connsiteX4" fmla="*/ 1370673 w 1370673"/>
                <a:gd name="connsiteY4" fmla="*/ 616802 h 685336"/>
                <a:gd name="connsiteX5" fmla="*/ 1302139 w 1370673"/>
                <a:gd name="connsiteY5" fmla="*/ 685336 h 685336"/>
                <a:gd name="connsiteX6" fmla="*/ 68534 w 1370673"/>
                <a:gd name="connsiteY6" fmla="*/ 685336 h 685336"/>
                <a:gd name="connsiteX7" fmla="*/ 0 w 1370673"/>
                <a:gd name="connsiteY7" fmla="*/ 616802 h 685336"/>
                <a:gd name="connsiteX8" fmla="*/ 0 w 1370673"/>
                <a:gd name="connsiteY8" fmla="*/ 68534 h 68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673" h="685336">
                  <a:moveTo>
                    <a:pt x="0" y="68534"/>
                  </a:moveTo>
                  <a:cubicBezTo>
                    <a:pt x="0" y="30684"/>
                    <a:pt x="30684" y="0"/>
                    <a:pt x="68534" y="0"/>
                  </a:cubicBezTo>
                  <a:lnTo>
                    <a:pt x="1302139" y="0"/>
                  </a:lnTo>
                  <a:cubicBezTo>
                    <a:pt x="1339989" y="0"/>
                    <a:pt x="1370673" y="30684"/>
                    <a:pt x="1370673" y="68534"/>
                  </a:cubicBezTo>
                  <a:lnTo>
                    <a:pt x="1370673" y="616802"/>
                  </a:lnTo>
                  <a:cubicBezTo>
                    <a:pt x="1370673" y="654652"/>
                    <a:pt x="1339989" y="685336"/>
                    <a:pt x="1302139" y="685336"/>
                  </a:cubicBezTo>
                  <a:lnTo>
                    <a:pt x="68534" y="685336"/>
                  </a:lnTo>
                  <a:cubicBezTo>
                    <a:pt x="30684" y="685336"/>
                    <a:pt x="0" y="654652"/>
                    <a:pt x="0" y="616802"/>
                  </a:cubicBezTo>
                  <a:lnTo>
                    <a:pt x="0" y="685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63" tIns="28963" rIns="28963" bIns="28963" numCol="1" spcCol="1270" anchor="ctr" anchorCtr="0">
              <a:noAutofit/>
            </a:bodyPr>
            <a:lstStyle/>
            <a:p>
              <a:pPr marL="0" lvl="0" indent="0" algn="ctr" defTabSz="622300">
                <a:lnSpc>
                  <a:spcPct val="90000"/>
                </a:lnSpc>
                <a:spcBef>
                  <a:spcPct val="0"/>
                </a:spcBef>
                <a:spcAft>
                  <a:spcPct val="35000"/>
                </a:spcAft>
                <a:buNone/>
              </a:pPr>
              <a:r>
                <a:rPr lang="en-US" sz="1400" kern="1200" dirty="0"/>
                <a:t>One or Both Samples Fail</a:t>
              </a:r>
            </a:p>
          </p:txBody>
        </p:sp>
        <p:sp>
          <p:nvSpPr>
            <p:cNvPr id="37" name="Freeform: Shape 36">
              <a:extLst>
                <a:ext uri="{FF2B5EF4-FFF2-40B4-BE49-F238E27FC236}">
                  <a16:creationId xmlns:a16="http://schemas.microsoft.com/office/drawing/2014/main" id="{18FE4969-FEAD-4CE6-AC36-AB93E3D43E7A}"/>
                </a:ext>
              </a:extLst>
            </p:cNvPr>
            <p:cNvSpPr/>
            <p:nvPr/>
          </p:nvSpPr>
          <p:spPr>
            <a:xfrm>
              <a:off x="3350832" y="5032225"/>
              <a:ext cx="548269" cy="34101"/>
            </a:xfrm>
            <a:custGeom>
              <a:avLst/>
              <a:gdLst>
                <a:gd name="connsiteX0" fmla="*/ 0 w 548269"/>
                <a:gd name="connsiteY0" fmla="*/ 17050 h 34101"/>
                <a:gd name="connsiteX1" fmla="*/ 548269 w 548269"/>
                <a:gd name="connsiteY1" fmla="*/ 17050 h 34101"/>
              </a:gdLst>
              <a:ahLst/>
              <a:cxnLst>
                <a:cxn ang="0">
                  <a:pos x="connsiteX0" y="connsiteY0"/>
                </a:cxn>
                <a:cxn ang="0">
                  <a:pos x="connsiteX1" y="connsiteY1"/>
                </a:cxn>
              </a:cxnLst>
              <a:rect l="l" t="t" r="r" b="b"/>
              <a:pathLst>
                <a:path w="548269" h="34101">
                  <a:moveTo>
                    <a:pt x="0" y="17050"/>
                  </a:moveTo>
                  <a:lnTo>
                    <a:pt x="548269" y="170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3128" tIns="3344" rIns="273128" bIns="334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38" name="Freeform: Shape 37">
              <a:extLst>
                <a:ext uri="{FF2B5EF4-FFF2-40B4-BE49-F238E27FC236}">
                  <a16:creationId xmlns:a16="http://schemas.microsoft.com/office/drawing/2014/main" id="{3A87DDBF-CCA0-4946-B070-34C2C8530190}"/>
                </a:ext>
              </a:extLst>
            </p:cNvPr>
            <p:cNvSpPr/>
            <p:nvPr/>
          </p:nvSpPr>
          <p:spPr>
            <a:xfrm>
              <a:off x="3899101" y="4272741"/>
              <a:ext cx="1370673" cy="1553069"/>
            </a:xfrm>
            <a:custGeom>
              <a:avLst/>
              <a:gdLst>
                <a:gd name="connsiteX0" fmla="*/ 0 w 1370673"/>
                <a:gd name="connsiteY0" fmla="*/ 137067 h 1553069"/>
                <a:gd name="connsiteX1" fmla="*/ 137067 w 1370673"/>
                <a:gd name="connsiteY1" fmla="*/ 0 h 1553069"/>
                <a:gd name="connsiteX2" fmla="*/ 1233606 w 1370673"/>
                <a:gd name="connsiteY2" fmla="*/ 0 h 1553069"/>
                <a:gd name="connsiteX3" fmla="*/ 1370673 w 1370673"/>
                <a:gd name="connsiteY3" fmla="*/ 137067 h 1553069"/>
                <a:gd name="connsiteX4" fmla="*/ 1370673 w 1370673"/>
                <a:gd name="connsiteY4" fmla="*/ 1416002 h 1553069"/>
                <a:gd name="connsiteX5" fmla="*/ 1233606 w 1370673"/>
                <a:gd name="connsiteY5" fmla="*/ 1553069 h 1553069"/>
                <a:gd name="connsiteX6" fmla="*/ 137067 w 1370673"/>
                <a:gd name="connsiteY6" fmla="*/ 1553069 h 1553069"/>
                <a:gd name="connsiteX7" fmla="*/ 0 w 1370673"/>
                <a:gd name="connsiteY7" fmla="*/ 1416002 h 1553069"/>
                <a:gd name="connsiteX8" fmla="*/ 0 w 1370673"/>
                <a:gd name="connsiteY8" fmla="*/ 137067 h 155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673" h="1553069">
                  <a:moveTo>
                    <a:pt x="0" y="137067"/>
                  </a:moveTo>
                  <a:cubicBezTo>
                    <a:pt x="0" y="61367"/>
                    <a:pt x="61367" y="0"/>
                    <a:pt x="137067" y="0"/>
                  </a:cubicBezTo>
                  <a:lnTo>
                    <a:pt x="1233606" y="0"/>
                  </a:lnTo>
                  <a:cubicBezTo>
                    <a:pt x="1309306" y="0"/>
                    <a:pt x="1370673" y="61367"/>
                    <a:pt x="1370673" y="137067"/>
                  </a:cubicBezTo>
                  <a:lnTo>
                    <a:pt x="1370673" y="1416002"/>
                  </a:lnTo>
                  <a:cubicBezTo>
                    <a:pt x="1370673" y="1491702"/>
                    <a:pt x="1309306" y="1553069"/>
                    <a:pt x="1233606" y="1553069"/>
                  </a:cubicBezTo>
                  <a:lnTo>
                    <a:pt x="137067" y="1553069"/>
                  </a:lnTo>
                  <a:cubicBezTo>
                    <a:pt x="61367" y="1553069"/>
                    <a:pt x="0" y="1491702"/>
                    <a:pt x="0" y="1416002"/>
                  </a:cubicBezTo>
                  <a:lnTo>
                    <a:pt x="0" y="1370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036" tIns="49036" rIns="49036" bIns="49036" numCol="1" spcCol="1270" anchor="ctr" anchorCtr="0">
              <a:noAutofit/>
            </a:bodyPr>
            <a:lstStyle/>
            <a:p>
              <a:pPr marL="0" lvl="0" indent="0" algn="ctr" defTabSz="622300">
                <a:lnSpc>
                  <a:spcPct val="90000"/>
                </a:lnSpc>
                <a:spcBef>
                  <a:spcPct val="0"/>
                </a:spcBef>
                <a:spcAft>
                  <a:spcPct val="35000"/>
                </a:spcAft>
                <a:buNone/>
              </a:pPr>
              <a:r>
                <a:rPr lang="en-US" sz="1400" kern="1200" dirty="0"/>
                <a:t>Contractor Submits Written Corrective Action Plan &amp; Passing PC Test</a:t>
              </a:r>
            </a:p>
          </p:txBody>
        </p:sp>
        <p:cxnSp>
          <p:nvCxnSpPr>
            <p:cNvPr id="14" name="Straight Connector 13">
              <a:extLst>
                <a:ext uri="{FF2B5EF4-FFF2-40B4-BE49-F238E27FC236}">
                  <a16:creationId xmlns:a16="http://schemas.microsoft.com/office/drawing/2014/main" id="{55527850-CAC3-433A-BEEA-74D51C6A7B76}"/>
                </a:ext>
              </a:extLst>
            </p:cNvPr>
            <p:cNvCxnSpPr>
              <a:cxnSpLocks/>
            </p:cNvCxnSpPr>
            <p:nvPr/>
          </p:nvCxnSpPr>
          <p:spPr>
            <a:xfrm flipH="1">
              <a:off x="5543910" y="3088257"/>
              <a:ext cx="14376" cy="897147"/>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04F2BDB3-3124-4C4E-8165-0AAB65EE0DE1}"/>
                </a:ext>
              </a:extLst>
            </p:cNvPr>
            <p:cNvCxnSpPr>
              <a:cxnSpLocks/>
            </p:cNvCxnSpPr>
            <p:nvPr/>
          </p:nvCxnSpPr>
          <p:spPr>
            <a:xfrm flipH="1">
              <a:off x="2674189" y="3985404"/>
              <a:ext cx="2869721"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Straight Connector 17">
              <a:extLst>
                <a:ext uri="{FF2B5EF4-FFF2-40B4-BE49-F238E27FC236}">
                  <a16:creationId xmlns:a16="http://schemas.microsoft.com/office/drawing/2014/main" id="{9E6D23DC-3C0E-4D3D-BC68-CD552BB1238F}"/>
                </a:ext>
              </a:extLst>
            </p:cNvPr>
            <p:cNvCxnSpPr/>
            <p:nvPr/>
          </p:nvCxnSpPr>
          <p:spPr>
            <a:xfrm>
              <a:off x="2674189" y="3985404"/>
              <a:ext cx="0" cy="741871"/>
            </a:xfrm>
            <a:prstGeom prst="line">
              <a:avLst/>
            </a:prstGeom>
            <a:ln/>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2203162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xpiration date">
            <a:extLst>
              <a:ext uri="{FF2B5EF4-FFF2-40B4-BE49-F238E27FC236}">
                <a16:creationId xmlns:a16="http://schemas.microsoft.com/office/drawing/2014/main" id="{4C2BB495-9207-430A-947B-1A3F3EC26F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 r="2" b="16247"/>
          <a:stretch/>
        </p:blipFill>
        <p:spPr bwMode="auto">
          <a:xfrm>
            <a:off x="240030" y="320040"/>
            <a:ext cx="8661654" cy="4462272"/>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892040"/>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85441" y="5093208"/>
            <a:ext cx="5229903" cy="1261872"/>
          </a:xfrm>
        </p:spPr>
        <p:txBody>
          <a:bodyPr vert="horz" lIns="91440" tIns="45720" rIns="91440" bIns="45720" rtlCol="0" anchor="ctr">
            <a:normAutofit/>
          </a:bodyPr>
          <a:lstStyle/>
          <a:p>
            <a:r>
              <a:rPr lang="en-US" sz="2900" b="1" dirty="0">
                <a:solidFill>
                  <a:schemeClr val="bg1"/>
                </a:solidFill>
              </a:rPr>
              <a:t>ROCK AND ROLL NEVER FORGETS: </a:t>
            </a:r>
            <a:br>
              <a:rPr lang="en-US" sz="2900" b="1" dirty="0">
                <a:solidFill>
                  <a:schemeClr val="bg1"/>
                </a:solidFill>
              </a:rPr>
            </a:br>
            <a:r>
              <a:rPr lang="en-US" sz="2900" b="1" dirty="0">
                <a:solidFill>
                  <a:schemeClr val="bg1"/>
                </a:solidFill>
              </a:rPr>
              <a:t>BAD Stockpile Test  </a:t>
            </a:r>
          </a:p>
        </p:txBody>
      </p:sp>
      <p:sp>
        <p:nvSpPr>
          <p:cNvPr id="3" name="TextBox 2">
            <a:extLst>
              <a:ext uri="{FF2B5EF4-FFF2-40B4-BE49-F238E27FC236}">
                <a16:creationId xmlns:a16="http://schemas.microsoft.com/office/drawing/2014/main" id="{C2F17DCA-2907-4DFB-A13C-EAFA2AE6BE9D}"/>
              </a:ext>
            </a:extLst>
          </p:cNvPr>
          <p:cNvSpPr txBox="1"/>
          <p:nvPr/>
        </p:nvSpPr>
        <p:spPr>
          <a:xfrm>
            <a:off x="628656" y="5093208"/>
            <a:ext cx="2169740" cy="1261872"/>
          </a:xfrm>
          <a:prstGeom prst="rect">
            <a:avLst/>
          </a:prstGeom>
        </p:spPr>
        <p:txBody>
          <a:bodyPr vert="horz" lIns="91440" tIns="45720" rIns="91440" bIns="45720" rtlCol="0" anchor="ctr">
            <a:noAutofit/>
          </a:bodyPr>
          <a:lstStyle/>
          <a:p>
            <a:pPr algn="r">
              <a:lnSpc>
                <a:spcPct val="90000"/>
              </a:lnSpc>
              <a:spcBef>
                <a:spcPts val="1000"/>
              </a:spcBef>
            </a:pPr>
            <a:r>
              <a:rPr lang="en-US" sz="5400" b="1" dirty="0">
                <a:solidFill>
                  <a:schemeClr val="bg1"/>
                </a:solidFill>
                <a:latin typeface="Dutch801 XBd BT" panose="02020903060505020304" pitchFamily="18" charset="0"/>
              </a:rPr>
              <a:t>120 DAYS</a:t>
            </a:r>
          </a:p>
        </p:txBody>
      </p:sp>
      <p:cxnSp>
        <p:nvCxnSpPr>
          <p:cNvPr id="137" name="Straight Connector 136">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45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71436"/>
            <a:ext cx="8135788" cy="1325563"/>
          </a:xfrm>
        </p:spPr>
        <p:txBody>
          <a:bodyPr/>
          <a:lstStyle/>
          <a:p>
            <a:r>
              <a:rPr lang="en-US" b="1" dirty="0"/>
              <a:t>ROCK ON: QC BAD Small Quantity </a:t>
            </a:r>
          </a:p>
        </p:txBody>
      </p:sp>
      <p:graphicFrame>
        <p:nvGraphicFramePr>
          <p:cNvPr id="3" name="Diagram 2">
            <a:extLst>
              <a:ext uri="{FF2B5EF4-FFF2-40B4-BE49-F238E27FC236}">
                <a16:creationId xmlns:a16="http://schemas.microsoft.com/office/drawing/2014/main" id="{38AE6F7B-2BCC-4C6B-A931-5EB422E267AB}"/>
              </a:ext>
            </a:extLst>
          </p:cNvPr>
          <p:cNvGraphicFramePr/>
          <p:nvPr>
            <p:extLst>
              <p:ext uri="{D42A27DB-BD31-4B8C-83A1-F6EECF244321}">
                <p14:modId xmlns:p14="http://schemas.microsoft.com/office/powerpoint/2010/main" val="3258566293"/>
              </p:ext>
            </p:extLst>
          </p:nvPr>
        </p:nvGraphicFramePr>
        <p:xfrm>
          <a:off x="178278" y="1932318"/>
          <a:ext cx="4393721" cy="4854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7FCF731-5B9F-40A8-8F4F-C417E8560127}"/>
              </a:ext>
            </a:extLst>
          </p:cNvPr>
          <p:cNvSpPr txBox="1"/>
          <p:nvPr/>
        </p:nvSpPr>
        <p:spPr>
          <a:xfrm rot="20645823">
            <a:off x="2363637" y="4761782"/>
            <a:ext cx="1604513" cy="1169551"/>
          </a:xfrm>
          <a:prstGeom prst="rect">
            <a:avLst/>
          </a:prstGeom>
          <a:noFill/>
        </p:spPr>
        <p:txBody>
          <a:bodyPr wrap="square" rtlCol="0">
            <a:spAutoFit/>
          </a:bodyPr>
          <a:lstStyle/>
          <a:p>
            <a:r>
              <a:rPr lang="en-US" sz="7000" dirty="0">
                <a:latin typeface="Cooper Black" panose="0208090404030B020404" pitchFamily="18" charset="0"/>
              </a:rPr>
              <a:t>OR</a:t>
            </a:r>
          </a:p>
        </p:txBody>
      </p:sp>
      <p:grpSp>
        <p:nvGrpSpPr>
          <p:cNvPr id="7" name="Group 6">
            <a:extLst>
              <a:ext uri="{FF2B5EF4-FFF2-40B4-BE49-F238E27FC236}">
                <a16:creationId xmlns:a16="http://schemas.microsoft.com/office/drawing/2014/main" id="{89E90085-09A5-4B4F-8D4B-45C6279C5F3E}"/>
              </a:ext>
            </a:extLst>
          </p:cNvPr>
          <p:cNvGrpSpPr/>
          <p:nvPr/>
        </p:nvGrpSpPr>
        <p:grpSpPr>
          <a:xfrm>
            <a:off x="4750279" y="1035170"/>
            <a:ext cx="4482900" cy="5822830"/>
            <a:chOff x="4750279" y="1035170"/>
            <a:chExt cx="4482900" cy="5822830"/>
          </a:xfrm>
        </p:grpSpPr>
        <p:graphicFrame>
          <p:nvGraphicFramePr>
            <p:cNvPr id="5" name="Diagram 4">
              <a:extLst>
                <a:ext uri="{FF2B5EF4-FFF2-40B4-BE49-F238E27FC236}">
                  <a16:creationId xmlns:a16="http://schemas.microsoft.com/office/drawing/2014/main" id="{AFC18F5D-FE7B-4E32-9E58-182BBB352A32}"/>
                </a:ext>
              </a:extLst>
            </p:cNvPr>
            <p:cNvGraphicFramePr/>
            <p:nvPr>
              <p:extLst>
                <p:ext uri="{D42A27DB-BD31-4B8C-83A1-F6EECF244321}">
                  <p14:modId xmlns:p14="http://schemas.microsoft.com/office/powerpoint/2010/main" val="3582535030"/>
                </p:ext>
              </p:extLst>
            </p:nvPr>
          </p:nvGraphicFramePr>
          <p:xfrm>
            <a:off x="4750279" y="1035170"/>
            <a:ext cx="4393721" cy="58228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EABB559B-AB94-49FC-A7A1-E2082007D495}"/>
                </a:ext>
              </a:extLst>
            </p:cNvPr>
            <p:cNvSpPr txBox="1"/>
            <p:nvPr/>
          </p:nvSpPr>
          <p:spPr>
            <a:xfrm rot="20645823">
              <a:off x="7205435" y="3139357"/>
              <a:ext cx="2027744" cy="1169551"/>
            </a:xfrm>
            <a:prstGeom prst="rect">
              <a:avLst/>
            </a:prstGeom>
            <a:noFill/>
          </p:spPr>
          <p:txBody>
            <a:bodyPr wrap="square" rtlCol="0">
              <a:spAutoFit/>
            </a:bodyPr>
            <a:lstStyle/>
            <a:p>
              <a:r>
                <a:rPr lang="en-US" sz="7000" dirty="0">
                  <a:latin typeface="Cooper Black" panose="0208090404030B020404" pitchFamily="18" charset="0"/>
                </a:rPr>
                <a:t>and</a:t>
              </a:r>
            </a:p>
          </p:txBody>
        </p:sp>
      </p:grpSp>
    </p:spTree>
    <p:extLst>
      <p:ext uri="{BB962C8B-B14F-4D97-AF65-F5344CB8AC3E}">
        <p14:creationId xmlns:p14="http://schemas.microsoft.com/office/powerpoint/2010/main" val="807427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Image result for certified">
            <a:extLst>
              <a:ext uri="{FF2B5EF4-FFF2-40B4-BE49-F238E27FC236}">
                <a16:creationId xmlns:a16="http://schemas.microsoft.com/office/drawing/2014/main" id="{06F66506-B5C0-4294-9C47-295395A9E1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00"/>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8485" y="1122363"/>
            <a:ext cx="3017520" cy="3204134"/>
          </a:xfrm>
        </p:spPr>
        <p:txBody>
          <a:bodyPr vert="horz" lIns="91440" tIns="45720" rIns="91440" bIns="45720" rtlCol="0" anchor="b">
            <a:normAutofit/>
          </a:bodyPr>
          <a:lstStyle/>
          <a:p>
            <a:r>
              <a:rPr lang="en-US" sz="4200" b="1"/>
              <a:t>I WANNA ROCK: Production Tests</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94A0641-0466-43F0-985C-6251BA1552CF}"/>
              </a:ext>
            </a:extLst>
          </p:cNvPr>
          <p:cNvSpPr/>
          <p:nvPr/>
        </p:nvSpPr>
        <p:spPr>
          <a:xfrm>
            <a:off x="358485" y="5089472"/>
            <a:ext cx="3609666" cy="938719"/>
          </a:xfrm>
          <a:prstGeom prst="rect">
            <a:avLst/>
          </a:prstGeom>
        </p:spPr>
        <p:txBody>
          <a:bodyPr wrap="square">
            <a:spAutoFit/>
          </a:bodyPr>
          <a:lstStyle/>
          <a:p>
            <a:pPr marL="285750" indent="-285750">
              <a:spcAft>
                <a:spcPts val="600"/>
              </a:spcAft>
              <a:buFont typeface="Arial" panose="020B0604020202020204" pitchFamily="34" charset="0"/>
              <a:buChar char="•"/>
            </a:pPr>
            <a:r>
              <a:rPr lang="en-US" sz="2500" dirty="0"/>
              <a:t>HTCP Certified</a:t>
            </a:r>
          </a:p>
          <a:p>
            <a:pPr marL="285750" indent="-285750">
              <a:spcAft>
                <a:spcPts val="600"/>
              </a:spcAft>
              <a:buFont typeface="Arial" panose="020B0604020202020204" pitchFamily="34" charset="0"/>
              <a:buChar char="•"/>
            </a:pPr>
            <a:r>
              <a:rPr lang="en-US" sz="2500" dirty="0"/>
              <a:t>Random Numbers </a:t>
            </a:r>
            <a:r>
              <a:rPr lang="en-US" sz="2500" dirty="0" err="1"/>
              <a:t>Req’d</a:t>
            </a:r>
            <a:endParaRPr lang="en-US" sz="2500" dirty="0"/>
          </a:p>
        </p:txBody>
      </p:sp>
    </p:spTree>
    <p:extLst>
      <p:ext uri="{BB962C8B-B14F-4D97-AF65-F5344CB8AC3E}">
        <p14:creationId xmlns:p14="http://schemas.microsoft.com/office/powerpoint/2010/main" val="9329308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604EE-1740-4F80-899C-546851E61EEC}"/>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a:r>
              <a:rPr lang="en-US" sz="5000" b="1" kern="1200" dirty="0">
                <a:solidFill>
                  <a:schemeClr val="tx1"/>
                </a:solidFill>
                <a:latin typeface="Rockwell Extra Bold" panose="02060903040505020403" pitchFamily="18" charset="0"/>
              </a:rPr>
              <a:t>BLACKTOP</a:t>
            </a:r>
          </a:p>
        </p:txBody>
      </p:sp>
      <p:cxnSp>
        <p:nvCxnSpPr>
          <p:cNvPr id="11" name="Straight Connector 1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9093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9347"/>
            <a:ext cx="7886700" cy="1270528"/>
          </a:xfrm>
        </p:spPr>
        <p:txBody>
          <a:bodyPr/>
          <a:lstStyle/>
          <a:p>
            <a:r>
              <a:rPr lang="en-US" dirty="0"/>
              <a:t>WALK THE LINE: </a:t>
            </a:r>
            <a:br>
              <a:rPr lang="en-US" dirty="0"/>
            </a:br>
            <a:r>
              <a:rPr lang="en-US" dirty="0"/>
              <a:t>HMA Joints</a:t>
            </a:r>
          </a:p>
        </p:txBody>
      </p:sp>
      <p:sp>
        <p:nvSpPr>
          <p:cNvPr id="6" name="Content Placeholder 2">
            <a:extLst>
              <a:ext uri="{FF2B5EF4-FFF2-40B4-BE49-F238E27FC236}">
                <a16:creationId xmlns:a16="http://schemas.microsoft.com/office/drawing/2014/main" id="{E53870B1-5DD5-4F7C-8F76-C4D8DB413A2E}"/>
              </a:ext>
            </a:extLst>
          </p:cNvPr>
          <p:cNvSpPr txBox="1">
            <a:spLocks/>
          </p:cNvSpPr>
          <p:nvPr/>
        </p:nvSpPr>
        <p:spPr>
          <a:xfrm>
            <a:off x="200721" y="1559876"/>
            <a:ext cx="8675649" cy="2454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18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dirty="0"/>
              <a:t>ASP 6 (Dec ‘19 LET) - </a:t>
            </a:r>
            <a:r>
              <a:rPr lang="en-US" sz="2500" dirty="0"/>
              <a:t>SS 450.3.2.8(3)</a:t>
            </a:r>
            <a:endParaRPr lang="en-US" sz="3600" dirty="0"/>
          </a:p>
          <a:p>
            <a:pPr marL="0" indent="0">
              <a:buNone/>
            </a:pPr>
            <a:r>
              <a:rPr lang="en-US" sz="3500" dirty="0"/>
              <a:t>Layer of 1.75” or Greater </a:t>
            </a:r>
            <a:r>
              <a:rPr lang="en-US" sz="3500" dirty="0">
                <a:sym typeface="Symbol" panose="05050102010706020507" pitchFamily="18" charset="2"/>
              </a:rPr>
              <a:t> </a:t>
            </a:r>
            <a:r>
              <a:rPr lang="en-US" sz="3500" dirty="0"/>
              <a:t>Notched Wedge </a:t>
            </a:r>
            <a:r>
              <a:rPr lang="en-US" sz="3500" dirty="0" err="1"/>
              <a:t>Req’d</a:t>
            </a:r>
            <a:endParaRPr lang="en-US" sz="3500" dirty="0"/>
          </a:p>
          <a:p>
            <a:pPr marL="0" indent="0" algn="ctr">
              <a:buNone/>
            </a:pPr>
            <a:endParaRPr lang="en-US" sz="600" dirty="0">
              <a:solidFill>
                <a:srgbClr val="C00000"/>
              </a:solidFill>
            </a:endParaRPr>
          </a:p>
          <a:p>
            <a:pPr marL="0" indent="0">
              <a:buFont typeface="Arial" panose="020B0604020202020204" pitchFamily="34" charset="0"/>
              <a:buNone/>
            </a:pPr>
            <a:endParaRPr lang="en-US" sz="3500" dirty="0"/>
          </a:p>
        </p:txBody>
      </p:sp>
      <p:pic>
        <p:nvPicPr>
          <p:cNvPr id="7" name="Picture 6">
            <a:extLst>
              <a:ext uri="{FF2B5EF4-FFF2-40B4-BE49-F238E27FC236}">
                <a16:creationId xmlns:a16="http://schemas.microsoft.com/office/drawing/2014/main" id="{2FCC9884-2690-480E-9BD9-171E12902DCD}"/>
              </a:ext>
            </a:extLst>
          </p:cNvPr>
          <p:cNvPicPr>
            <a:picLocks noChangeAspect="1"/>
          </p:cNvPicPr>
          <p:nvPr/>
        </p:nvPicPr>
        <p:blipFill>
          <a:blip r:embed="rId3"/>
          <a:stretch>
            <a:fillRect/>
          </a:stretch>
        </p:blipFill>
        <p:spPr>
          <a:xfrm>
            <a:off x="0" y="3685592"/>
            <a:ext cx="9144000" cy="3172408"/>
          </a:xfrm>
          <a:prstGeom prst="rect">
            <a:avLst/>
          </a:prstGeom>
        </p:spPr>
      </p:pic>
      <p:cxnSp>
        <p:nvCxnSpPr>
          <p:cNvPr id="9" name="Straight Connector 8">
            <a:extLst>
              <a:ext uri="{FF2B5EF4-FFF2-40B4-BE49-F238E27FC236}">
                <a16:creationId xmlns:a16="http://schemas.microsoft.com/office/drawing/2014/main" id="{2A0E4305-B5FD-4109-9273-94965EB0BB75}"/>
              </a:ext>
            </a:extLst>
          </p:cNvPr>
          <p:cNvCxnSpPr>
            <a:cxnSpLocks/>
            <a:stCxn id="6" idx="1"/>
            <a:endCxn id="6" idx="3"/>
          </p:cNvCxnSpPr>
          <p:nvPr/>
        </p:nvCxnSpPr>
        <p:spPr>
          <a:xfrm>
            <a:off x="200721" y="2787158"/>
            <a:ext cx="867564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55649E2-8A11-4153-A04E-992E73B81D42}"/>
              </a:ext>
            </a:extLst>
          </p:cNvPr>
          <p:cNvSpPr txBox="1">
            <a:spLocks/>
          </p:cNvSpPr>
          <p:nvPr/>
        </p:nvSpPr>
        <p:spPr>
          <a:xfrm>
            <a:off x="234175" y="2787157"/>
            <a:ext cx="8675649" cy="842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18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dirty="0">
              <a:solidFill>
                <a:srgbClr val="C00000"/>
              </a:solidFill>
            </a:endParaRPr>
          </a:p>
          <a:p>
            <a:pPr marL="0" indent="0" algn="ctr">
              <a:buNone/>
            </a:pPr>
            <a:r>
              <a:rPr lang="en-US" sz="3500" dirty="0">
                <a:solidFill>
                  <a:srgbClr val="C00000"/>
                </a:solidFill>
              </a:rPr>
              <a:t>Do not remove notched wedge joint for rumbles.</a:t>
            </a:r>
          </a:p>
          <a:p>
            <a:pPr marL="0" indent="0">
              <a:buFont typeface="Arial" panose="020B0604020202020204" pitchFamily="34" charset="0"/>
              <a:buNone/>
            </a:pPr>
            <a:endParaRPr lang="en-US" sz="3500" dirty="0"/>
          </a:p>
        </p:txBody>
      </p:sp>
    </p:spTree>
    <p:extLst>
      <p:ext uri="{BB962C8B-B14F-4D97-AF65-F5344CB8AC3E}">
        <p14:creationId xmlns:p14="http://schemas.microsoft.com/office/powerpoint/2010/main" val="1957468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2204f22ec054d2b8f06b5b6e15fafc8 xmlns="7d342aa1-059c-4e84-8b26-50d0fb93f078">
      <Terms xmlns="http://schemas.microsoft.com/office/infopath/2007/PartnerControls">
        <TermInfo xmlns="http://schemas.microsoft.com/office/infopath/2007/PartnerControls">
          <TermName xmlns="http://schemas.microsoft.com/office/infopath/2007/PartnerControls">Communication Templates</TermName>
          <TermId xmlns="http://schemas.microsoft.com/office/infopath/2007/PartnerControls">924143f1-6dc9-46d7-a9f6-1f2924822cd5</TermId>
        </TermInfo>
      </Terms>
    </b2204f22ec054d2b8f06b5b6e15fafc8>
    <Owner xmlns="7d342aa1-059c-4e84-8b26-50d0fb93f078">
      <UserInfo>
        <DisplayName>Little, Wanda L - DOT</DisplayName>
        <AccountId>540</AccountId>
        <AccountType/>
      </UserInfo>
    </Owner>
    <ccda7c41e9984a0494c5436c3276f9ec xmlns="077c9a81-7f24-4f5d-afa4-e4d444f2c472">Power Point|91c5ccfe-5412-4d60-ad95-adf113dd6163</ccda7c41e9984a0494c5436c3276f9ec>
    <TaxCatchAll xmlns="077c9a81-7f24-4f5d-afa4-e4d444f2c472">
      <Value>509</Value>
      <Value>308</Value>
    </TaxCatchAll>
    <AuthorName xmlns="7d342aa1-059c-4e84-8b26-50d0fb93f078">
      <UserInfo>
        <DisplayName>Little, Wanda L - DOT</DisplayName>
        <AccountId>540</AccountId>
        <AccountType/>
      </UserInfo>
    </AuthorName>
    <PublishingExpirationDate xmlns="http://schemas.microsoft.com/sharepoint/v3" xsi:nil="true"/>
    <Bureau xmlns="7d342aa1-059c-4e84-8b26-50d0fb93f078">Public Affairs</Bureau>
    <PublishingStartDate xmlns="http://schemas.microsoft.com/sharepoint/v3" xsi:nil="true"/>
    <Section xmlns="7d342aa1-059c-4e84-8b26-50d0fb93f078" xsi:nil="true"/>
    <WisDOTDivision xmlns="077c9a81-7f24-4f5d-afa4-e4d444f2c472">Exec</WisDOTDivis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1990152A8FD44AADA441BD7500FE3B" ma:contentTypeVersion="24" ma:contentTypeDescription="Create a new document." ma:contentTypeScope="" ma:versionID="409b97e763ee928380678f140d190a9c">
  <xsd:schema xmlns:xsd="http://www.w3.org/2001/XMLSchema" xmlns:xs="http://www.w3.org/2001/XMLSchema" xmlns:p="http://schemas.microsoft.com/office/2006/metadata/properties" xmlns:ns1="http://schemas.microsoft.com/sharepoint/v3" xmlns:ns2="7d342aa1-059c-4e84-8b26-50d0fb93f078" xmlns:ns3="077c9a81-7f24-4f5d-afa4-e4d444f2c472" targetNamespace="http://schemas.microsoft.com/office/2006/metadata/properties" ma:root="true" ma:fieldsID="a95f34e14d86105f52ab02073d01daad" ns1:_="" ns2:_="" ns3:_="">
    <xsd:import namespace="http://schemas.microsoft.com/sharepoint/v3"/>
    <xsd:import namespace="7d342aa1-059c-4e84-8b26-50d0fb93f078"/>
    <xsd:import namespace="077c9a81-7f24-4f5d-afa4-e4d444f2c472"/>
    <xsd:element name="properties">
      <xsd:complexType>
        <xsd:sequence>
          <xsd:element name="documentManagement">
            <xsd:complexType>
              <xsd:all>
                <xsd:element ref="ns1:PublishingStartDate" minOccurs="0"/>
                <xsd:element ref="ns1:PublishingExpirationDate" minOccurs="0"/>
                <xsd:element ref="ns2:AuthorName"/>
                <xsd:element ref="ns2:Owner"/>
                <xsd:element ref="ns3:WisDOTDivision"/>
                <xsd:element ref="ns2:Bureau" minOccurs="0"/>
                <xsd:element ref="ns2:Section" minOccurs="0"/>
                <xsd:element ref="ns2:MediaServiceMetadata" minOccurs="0"/>
                <xsd:element ref="ns2:MediaServiceFastMetadata" minOccurs="0"/>
                <xsd:element ref="ns2:b2204f22ec054d2b8f06b5b6e15fafc8" minOccurs="0"/>
                <xsd:element ref="ns3:ccda7c41e9984a0494c5436c3276f9ec"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342aa1-059c-4e84-8b26-50d0fb93f078" elementFormDefault="qualified">
    <xsd:import namespace="http://schemas.microsoft.com/office/2006/documentManagement/types"/>
    <xsd:import namespace="http://schemas.microsoft.com/office/infopath/2007/PartnerControls"/>
    <xsd:element name="AuthorName" ma:index="4" ma:displayName="Author Name" ma:list="UserInfo" ma:SharePointGroup="0" ma:internalName="AuthorNam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wner" ma:index="5"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Bureau" ma:index="7" nillable="true" ma:displayName="Bureau" ma:format="Dropdown" ma:internalName="Bureau" ma:readOnly="false">
      <xsd:simpleType>
        <xsd:union memberTypes="dms:Text">
          <xsd:simpleType>
            <xsd:restriction base="dms:Choice">
              <xsd:enumeration value="Business Services (BBS)"/>
              <xsd:enumeration value="Financial Management (BFM)"/>
              <xsd:enumeration value="Information Technology Services (BITS)"/>
              <xsd:enumeration value="General Counsel"/>
              <xsd:enumeration value="Management and Budget"/>
              <xsd:enumeration value="Public Affairs"/>
              <xsd:enumeration value="Administrator's Office (AO)"/>
              <xsd:enumeration value="Driver services"/>
              <xsd:enumeration value="Field Services"/>
              <xsd:enumeration value="Vehicle Services"/>
              <xsd:enumeration value="Superintendent's Office"/>
              <xsd:enumeration value="Field Operations"/>
              <xsd:enumeration value="Support Services"/>
              <xsd:enumeration value="Transportation Safety"/>
              <xsd:enumeration value="Aeronautics"/>
              <xsd:enumeration value="Planning and Economic Development"/>
              <xsd:enumeration value="State Highway Programs"/>
              <xsd:enumeration value="Transit, Local Roads, Railroads and Harbors"/>
              <xsd:enumeration value="Highway Maintenance"/>
              <xsd:enumeration value="Project Development"/>
              <xsd:enumeration value="Structures"/>
              <xsd:enumeration value="Technical Services"/>
              <xsd:enumeration value="Traffic Operations"/>
              <xsd:enumeration value="OBOEC"/>
              <xsd:enumeration value="North Central Region"/>
              <xsd:enumeration value="Northeast Region"/>
              <xsd:enumeration value="Northwest Region"/>
              <xsd:enumeration value="Southeast Region"/>
              <xsd:enumeration value="Southwest Region"/>
            </xsd:restriction>
          </xsd:simpleType>
        </xsd:union>
      </xsd:simpleType>
    </xsd:element>
    <xsd:element name="Section" ma:index="8" nillable="true" ma:displayName="Section" ma:internalName="Section" ma:readOnly="false">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b2204f22ec054d2b8f06b5b6e15fafc8" ma:index="15" ma:taxonomy="true" ma:internalName="b2204f22ec054d2b8f06b5b6e15fafc8" ma:taxonomyFieldName="MyDOTNavigation" ma:displayName="MyDOT Navigation" ma:readOnly="false" ma:fieldId="{b2204f22-ec05-4d2b-8f06-b5b6e15fafc8}" ma:sspId="352c067e-633e-4f6a-86d3-fef86e6ec05c" ma:termSetId="132fe56b-f8a1-4e52-a3ee-de5bf3f9aa2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7c9a81-7f24-4f5d-afa4-e4d444f2c472" elementFormDefault="qualified">
    <xsd:import namespace="http://schemas.microsoft.com/office/2006/documentManagement/types"/>
    <xsd:import namespace="http://schemas.microsoft.com/office/infopath/2007/PartnerControls"/>
    <xsd:element name="WisDOTDivision" ma:index="6" ma:displayName="WisDOT Division" ma:description="WisDOT Divisions" ma:format="Dropdown" ma:internalName="WisDOTDivision" ma:readOnly="false">
      <xsd:simpleType>
        <xsd:restriction base="dms:Choice">
          <xsd:enumeration value="DBM"/>
          <xsd:enumeration value="Exec"/>
          <xsd:enumeration value="DMV"/>
          <xsd:enumeration value="DSP"/>
          <xsd:enumeration value="DTIM"/>
          <xsd:enumeration value="DTSD"/>
          <xsd:enumeration value="DPM-HR1"/>
        </xsd:restriction>
      </xsd:simpleType>
    </xsd:element>
    <xsd:element name="ccda7c41e9984a0494c5436c3276f9ec" ma:index="16" nillable="true" ma:displayName="MyDOTKeywords_0" ma:hidden="true" ma:internalName="ccda7c41e9984a0494c5436c3276f9ec" ma:readOnly="false">
      <xsd:simpleType>
        <xsd:restriction base="dms:Note"/>
      </xsd:simpleType>
    </xsd:element>
    <xsd:element name="TaxCatchAll" ma:index="21" nillable="true" ma:displayName="Taxonomy Catch All Column" ma:hidden="true" ma:list="{a1e9a1c2-3def-44b5-8760-b7578e2067bb}" ma:internalName="TaxCatchAll" ma:showField="CatchAllData" ma:web="077c9a81-7f24-4f5d-afa4-e4d444f2c4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2569F7-A43E-4AA1-94C4-CEF801B78E8D}">
  <ds:schemaRefs>
    <ds:schemaRef ds:uri="http://schemas.openxmlformats.org/package/2006/metadata/core-properties"/>
    <ds:schemaRef ds:uri="http://schemas.microsoft.com/office/2006/documentManagement/types"/>
    <ds:schemaRef ds:uri="http://schemas.microsoft.com/office/infopath/2007/PartnerControls"/>
    <ds:schemaRef ds:uri="7d342aa1-059c-4e84-8b26-50d0fb93f078"/>
    <ds:schemaRef ds:uri="http://purl.org/dc/elements/1.1/"/>
    <ds:schemaRef ds:uri="http://schemas.microsoft.com/office/2006/metadata/properties"/>
    <ds:schemaRef ds:uri="077c9a81-7f24-4f5d-afa4-e4d444f2c472"/>
    <ds:schemaRef ds:uri="http://schemas.microsoft.com/sharepoint/v3"/>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CCF3E61F-B536-48E8-9A5E-7E1F949A9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342aa1-059c-4e84-8b26-50d0fb93f078"/>
    <ds:schemaRef ds:uri="077c9a81-7f24-4f5d-afa4-e4d444f2c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B405F2-A598-4045-AE90-A5E9BE7053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10483</TotalTime>
  <Words>6272</Words>
  <Application>Microsoft Office PowerPoint</Application>
  <PresentationFormat>On-screen Show (4:3)</PresentationFormat>
  <Paragraphs>655</Paragraphs>
  <Slides>31</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Arial</vt:lpstr>
      <vt:lpstr>Arial Narrow</vt:lpstr>
      <vt:lpstr>Calibri</vt:lpstr>
      <vt:lpstr>Calibri Light</vt:lpstr>
      <vt:lpstr>Cooper Black</vt:lpstr>
      <vt:lpstr>Dutch801 XBd BT</vt:lpstr>
      <vt:lpstr>Rockwell Extra Bold</vt:lpstr>
      <vt:lpstr>Segoe UI Black</vt:lpstr>
      <vt:lpstr>Symbol</vt:lpstr>
      <vt:lpstr>Wingdings</vt:lpstr>
      <vt:lpstr>WisDOT template standard screen gray background</vt:lpstr>
      <vt:lpstr>Office Theme</vt:lpstr>
      <vt:lpstr>MATERIAL important  essential  relevant </vt:lpstr>
      <vt:lpstr>9 to 5: Organizational Structure</vt:lpstr>
      <vt:lpstr>ROCK THIS TOWN</vt:lpstr>
      <vt:lpstr>FOR THOSE ABOUT TO ROCK:  BAD Stockpile </vt:lpstr>
      <vt:lpstr>ROCK AND ROLL NEVER FORGETS:  BAD Stockpile Test  </vt:lpstr>
      <vt:lpstr>ROCK ON: QC BAD Small Quantity </vt:lpstr>
      <vt:lpstr>I WANNA ROCK: Production Tests</vt:lpstr>
      <vt:lpstr>BLACKTOP</vt:lpstr>
      <vt:lpstr>WALK THE LINE:  HMA Joints</vt:lpstr>
      <vt:lpstr>JOINT 2 JOINT: HMA Joint Heater</vt:lpstr>
      <vt:lpstr>PAINT IT BLACK:  Tack</vt:lpstr>
      <vt:lpstr>BLACK BETTY: Ignition Oven</vt:lpstr>
      <vt:lpstr>BONE DRY:  HMA PWL Cores</vt:lpstr>
      <vt:lpstr>BACK IN BLACK: HMA</vt:lpstr>
      <vt:lpstr>CONCRETE JUNGLE</vt:lpstr>
      <vt:lpstr>TINY BUBBLES: Super Air Meter</vt:lpstr>
      <vt:lpstr>THE AIR BETWEEN US:  SAM Testing Requirements</vt:lpstr>
      <vt:lpstr>PRICE YOU GOTTA PAY: Super Air Meter / Air Compressor</vt:lpstr>
      <vt:lpstr>GREAT BIG WHITE WORLD: Concrete</vt:lpstr>
      <vt:lpstr>I NEED TO KNOW</vt:lpstr>
      <vt:lpstr>I FOUGHT THE LAW:  Lab Qualifications</vt:lpstr>
      <vt:lpstr>TEST OF TIME: Nuclear Density (CMM8-15)</vt:lpstr>
      <vt:lpstr>IF I COULD JUST GET IT DOWN ON PAPER</vt:lpstr>
      <vt:lpstr>THE RULES OF THE ROAD: Nonconforming / Non-Performance</vt:lpstr>
      <vt:lpstr>PANTRY: Statewide</vt:lpstr>
      <vt:lpstr>HELP ME: Region Pantry</vt:lpstr>
      <vt:lpstr>PowerPoint Presentation</vt:lpstr>
      <vt:lpstr>PANDORA’S BOX: File Structure</vt:lpstr>
      <vt:lpstr>JUKE BOX HERO: Material Final Structure</vt:lpstr>
      <vt:lpstr>TRAPPED IN A BOX: Material Folder</vt:lpstr>
      <vt:lpstr> (and I won’t tell you no 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1024 x 768</dc:title>
  <dc:creator>KIRKPATRICK, MARY K</dc:creator>
  <cp:lastModifiedBy>Leslie Ashauer</cp:lastModifiedBy>
  <cp:revision>276</cp:revision>
  <cp:lastPrinted>2017-04-24T18:31:24Z</cp:lastPrinted>
  <dcterms:created xsi:type="dcterms:W3CDTF">2017-03-13T20:15:47Z</dcterms:created>
  <dcterms:modified xsi:type="dcterms:W3CDTF">2020-03-25T17:37:25Z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0x010100541990152A8FD44AADA441BD7500FE3B</vt:lpwstr>
  </property>
  <property fmtid="{D5CDD505-2E9C-101B-9397-08002B2CF9AE}" pid="3" name="MyDOTKeywords">
    <vt:lpwstr>308;#Power Point|91c5ccfe-5412-4d60-ad95-adf113dd6163</vt:lpwstr>
  </property>
  <property fmtid="{D5CDD505-2E9C-101B-9397-08002B2CF9AE}" pid="4" name="MyDOTNavigation">
    <vt:lpwstr>509;#Communication Templates|924143f1-6dc9-46d7-a9f6-1f2924822cd5</vt:lpwstr>
  </property>
</Properties>
</file>