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274" r:id="rId2"/>
    <p:sldId id="302" r:id="rId3"/>
    <p:sldId id="281" r:id="rId4"/>
    <p:sldId id="345" r:id="rId5"/>
    <p:sldId id="429" r:id="rId6"/>
    <p:sldId id="411" r:id="rId7"/>
    <p:sldId id="404" r:id="rId8"/>
    <p:sldId id="396" r:id="rId9"/>
    <p:sldId id="441" r:id="rId10"/>
    <p:sldId id="443" r:id="rId11"/>
    <p:sldId id="445" r:id="rId12"/>
    <p:sldId id="438" r:id="rId13"/>
    <p:sldId id="442" r:id="rId14"/>
    <p:sldId id="444" r:id="rId15"/>
    <p:sldId id="458" r:id="rId16"/>
    <p:sldId id="459" r:id="rId17"/>
    <p:sldId id="373" r:id="rId18"/>
    <p:sldId id="440" r:id="rId19"/>
    <p:sldId id="439" r:id="rId20"/>
    <p:sldId id="385" r:id="rId21"/>
    <p:sldId id="400" r:id="rId22"/>
    <p:sldId id="430" r:id="rId23"/>
    <p:sldId id="431" r:id="rId24"/>
    <p:sldId id="432" r:id="rId25"/>
    <p:sldId id="384" r:id="rId26"/>
    <p:sldId id="397" r:id="rId27"/>
    <p:sldId id="390" r:id="rId28"/>
    <p:sldId id="447" r:id="rId29"/>
    <p:sldId id="454" r:id="rId30"/>
    <p:sldId id="393" r:id="rId31"/>
    <p:sldId id="377" r:id="rId32"/>
    <p:sldId id="378" r:id="rId33"/>
    <p:sldId id="388" r:id="rId34"/>
    <p:sldId id="402" r:id="rId35"/>
    <p:sldId id="446" r:id="rId36"/>
    <p:sldId id="433" r:id="rId37"/>
    <p:sldId id="435" r:id="rId38"/>
    <p:sldId id="437" r:id="rId39"/>
    <p:sldId id="434" r:id="rId40"/>
    <p:sldId id="436" r:id="rId41"/>
    <p:sldId id="456" r:id="rId42"/>
    <p:sldId id="455" r:id="rId43"/>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86649F5-D757-4388-8414-C603E49EBFB2}">
          <p14:sldIdLst>
            <p14:sldId id="274"/>
            <p14:sldId id="302"/>
            <p14:sldId id="281"/>
            <p14:sldId id="345"/>
            <p14:sldId id="429"/>
            <p14:sldId id="411"/>
            <p14:sldId id="404"/>
            <p14:sldId id="396"/>
            <p14:sldId id="441"/>
            <p14:sldId id="443"/>
            <p14:sldId id="445"/>
            <p14:sldId id="438"/>
            <p14:sldId id="442"/>
            <p14:sldId id="444"/>
            <p14:sldId id="458"/>
            <p14:sldId id="459"/>
            <p14:sldId id="373"/>
            <p14:sldId id="440"/>
            <p14:sldId id="439"/>
            <p14:sldId id="385"/>
            <p14:sldId id="400"/>
            <p14:sldId id="430"/>
            <p14:sldId id="431"/>
            <p14:sldId id="432"/>
            <p14:sldId id="384"/>
            <p14:sldId id="397"/>
            <p14:sldId id="390"/>
            <p14:sldId id="447"/>
            <p14:sldId id="454"/>
            <p14:sldId id="393"/>
            <p14:sldId id="377"/>
            <p14:sldId id="378"/>
            <p14:sldId id="388"/>
            <p14:sldId id="402"/>
            <p14:sldId id="446"/>
            <p14:sldId id="433"/>
            <p14:sldId id="435"/>
            <p14:sldId id="437"/>
            <p14:sldId id="434"/>
            <p14:sldId id="436"/>
            <p14:sldId id="456"/>
            <p14:sldId id="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MLEY, LISA L" initials="LLL" lastIdx="2" clrIdx="0">
    <p:extLst>
      <p:ext uri="{19B8F6BF-5375-455C-9EA6-DF929625EA0E}">
        <p15:presenceInfo xmlns:p15="http://schemas.microsoft.com/office/powerpoint/2012/main" userId="S-1-5-21-2014430026-1432593244-2068819953-54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3681"/>
    <a:srgbClr val="F0F0F0"/>
    <a:srgbClr val="A7C2FF"/>
    <a:srgbClr val="2F4CB7"/>
    <a:srgbClr val="BFC9EF"/>
    <a:srgbClr val="002F9D"/>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79" autoAdjust="0"/>
    <p:restoredTop sz="53244" autoAdjust="0"/>
  </p:normalViewPr>
  <p:slideViewPr>
    <p:cSldViewPr>
      <p:cViewPr varScale="1">
        <p:scale>
          <a:sx n="65" d="100"/>
          <a:sy n="65" d="100"/>
        </p:scale>
        <p:origin x="245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200" d="100"/>
          <a:sy n="200" d="100"/>
        </p:scale>
        <p:origin x="-444" y="496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7607" cy="350047"/>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6712" y="2"/>
            <a:ext cx="4027607" cy="350047"/>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3/27/2020</a:t>
            </a:fld>
            <a:endParaRPr lang="en-US"/>
          </a:p>
        </p:txBody>
      </p:sp>
      <p:sp>
        <p:nvSpPr>
          <p:cNvPr id="4" name="Footer Placeholder 3"/>
          <p:cNvSpPr>
            <a:spLocks noGrp="1"/>
          </p:cNvSpPr>
          <p:nvPr>
            <p:ph type="ftr" sz="quarter" idx="2"/>
          </p:nvPr>
        </p:nvSpPr>
        <p:spPr>
          <a:xfrm>
            <a:off x="0" y="6659173"/>
            <a:ext cx="4027607" cy="350047"/>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6712" y="6659173"/>
            <a:ext cx="4027607" cy="350047"/>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22122430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7607" cy="350047"/>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6712" y="2"/>
            <a:ext cx="4027607" cy="350047"/>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3/27/2020</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928807" y="3330178"/>
            <a:ext cx="7438786" cy="3153971"/>
          </a:xfrm>
          <a:prstGeom prst="rect">
            <a:avLst/>
          </a:prstGeom>
        </p:spPr>
        <p:txBody>
          <a:bodyPr vert="horz" lIns="90379" tIns="45190" rIns="90379" bIns="451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9173"/>
            <a:ext cx="4027607" cy="350047"/>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6712" y="6659173"/>
            <a:ext cx="4027607" cy="350047"/>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40962924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FC8762-B4B0-4C0D-9035-6D2DC6828C69}" type="slidenum">
              <a:rPr lang="en-US" smtClean="0"/>
              <a:pPr>
                <a:defRPr/>
              </a:pPr>
              <a:t>1</a:t>
            </a:fld>
            <a:endParaRPr lang="en-US"/>
          </a:p>
        </p:txBody>
      </p:sp>
    </p:spTree>
    <p:extLst>
      <p:ext uri="{BB962C8B-B14F-4D97-AF65-F5344CB8AC3E}">
        <p14:creationId xmlns:p14="http://schemas.microsoft.com/office/powerpoint/2010/main" val="3715478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statewide file structure will be used for all projects in Box. </a:t>
            </a:r>
          </a:p>
          <a:p>
            <a:endParaRPr lang="en-US" dirty="0"/>
          </a:p>
          <a:p>
            <a:r>
              <a:rPr lang="en-US" dirty="0"/>
              <a:t>The first tier or top level folders that show up under any construction project ID are shown on the right.  There are additional second and third tier folders within those.</a:t>
            </a:r>
          </a:p>
          <a:p>
            <a:endParaRPr lang="en-US" dirty="0"/>
          </a:p>
          <a:p>
            <a:r>
              <a:rPr lang="en-US" dirty="0"/>
              <a:t>Do not make changes to the first tier folders. Folders can be added under any of the first tier folders. Do not rename any of the folders that are part of the statewide file structure.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in Box.com folders have information notations describing what should be included in those folders.</a:t>
            </a:r>
          </a:p>
          <a:p>
            <a:endParaRPr lang="en-US" dirty="0"/>
          </a:p>
        </p:txBody>
      </p:sp>
      <p:sp>
        <p:nvSpPr>
          <p:cNvPr id="4" name="Slide Number Placeholder 3"/>
          <p:cNvSpPr>
            <a:spLocks noGrp="1"/>
          </p:cNvSpPr>
          <p:nvPr>
            <p:ph type="sldNum" sz="quarter" idx="5"/>
          </p:nvPr>
        </p:nvSpPr>
        <p:spPr/>
        <p:txBody>
          <a:bodyPr/>
          <a:lstStyle/>
          <a:p>
            <a:pPr>
              <a:defRPr/>
            </a:pPr>
            <a:fld id="{BD488F0C-6769-4BD1-B394-ECE77D272E4B}" type="slidenum">
              <a:rPr lang="en-US" smtClean="0"/>
              <a:pPr>
                <a:defRPr/>
              </a:pPr>
              <a:t>10</a:t>
            </a:fld>
            <a:endParaRPr lang="en-US"/>
          </a:p>
        </p:txBody>
      </p:sp>
    </p:spTree>
    <p:extLst>
      <p:ext uri="{BB962C8B-B14F-4D97-AF65-F5344CB8AC3E}">
        <p14:creationId xmlns:p14="http://schemas.microsoft.com/office/powerpoint/2010/main" val="124561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Login: WisDOT click on blue box to continue. Consultants click below on “Not a part of WisDOT?”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Collaborators: All WisDOT NE Region staff are Co-owners to all NE Region projects.  Consultants will be invited as Editors to their project.  WisDOT staff will see all the projects and consultants will see only the ones they are invited to.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Favorites: Can drag a project folder under Favorites on the left to make access easier.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*open project folder to show tier 1 folders* By default folders are arranged by the most recently updated.  Click on Name^ to keep folders in alphabetical order.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*open </a:t>
            </a:r>
            <a:r>
              <a:rPr lang="en-US" dirty="0" err="1"/>
              <a:t>ProjectMgmt</a:t>
            </a:r>
            <a:r>
              <a:rPr lang="en-US" dirty="0"/>
              <a:t>/</a:t>
            </a:r>
            <a:r>
              <a:rPr lang="en-US" dirty="0" err="1"/>
              <a:t>ConsultantContracts</a:t>
            </a:r>
            <a:r>
              <a:rPr lang="en-US" dirty="0"/>
              <a:t>* There are some confidential folders that are shielded as DOT Only so none of the contents will be visible to consultants.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*open </a:t>
            </a:r>
            <a:r>
              <a:rPr lang="en-US" dirty="0" err="1"/>
              <a:t>ProjectMgmt</a:t>
            </a:r>
            <a:r>
              <a:rPr lang="en-US" dirty="0"/>
              <a:t>* Hover over the (</a:t>
            </a:r>
            <a:r>
              <a:rPr lang="en-US" dirty="0" err="1"/>
              <a:t>i</a:t>
            </a:r>
            <a:r>
              <a:rPr lang="en-US" dirty="0"/>
              <a:t>) to see guidance on what is to be stored in a folder or the same folder description is shown at the top when you’re in the folder.  For example, </a:t>
            </a:r>
            <a:r>
              <a:rPr lang="en-US" dirty="0" err="1"/>
              <a:t>ContractCorr</a:t>
            </a:r>
            <a:r>
              <a:rPr lang="en-US" dirty="0"/>
              <a:t> is where Bill will save letters to the contractor and the project leader will save the </a:t>
            </a:r>
            <a:r>
              <a:rPr lang="en-US" dirty="0" err="1"/>
              <a:t>punchlist</a:t>
            </a:r>
            <a:r>
              <a:rPr lang="en-US" dirty="0"/>
              <a:t> and emails at the end of the project. Our region manual has a complete overview of the file structure with the guidance which may be helpful as you get used to where things should be saved.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*open </a:t>
            </a:r>
            <a:r>
              <a:rPr lang="en-US" dirty="0" err="1"/>
              <a:t>DesignLinks</a:t>
            </a:r>
            <a:r>
              <a:rPr lang="en-US" dirty="0"/>
              <a:t>* The bookmark will take you to design folder in Box where you can access the environmental document, TMP, utility workplans &amp; permits, RE commitments, etc.  Do not save these into the construction folder.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Sharing Links: Slide over the button to enable the shared link.  Make sure the settings below are appropriate.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default is “People in your company” so the link only works for people with the email domain @dot.wi.gov. “Invited people only” allows the link to work for anyone that is an invited collaborator. This is an easy way to direct one another to a specific file/folder.  “People with the link” allows anyone with the link to access the item and no Box account is required.  This would be necessary if sharing something with a contractor or public.  It’s the least restrictive since the link will work for anyone it is forwarded to.  Also have the option of “Can view and download” or “Can view only.”  Then click on the Copy button and paste it into your Outlook email.  Those are live settings which can be changed if need be, but if someone already has the link, their accessibility will change.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pPr>
              <a:defRPr/>
            </a:pPr>
            <a:fld id="{BD488F0C-6769-4BD1-B394-ECE77D272E4B}" type="slidenum">
              <a:rPr lang="en-US" smtClean="0"/>
              <a:pPr>
                <a:defRPr/>
              </a:pPr>
              <a:t>11</a:t>
            </a:fld>
            <a:endParaRPr lang="en-US"/>
          </a:p>
        </p:txBody>
      </p:sp>
    </p:spTree>
    <p:extLst>
      <p:ext uri="{BB962C8B-B14F-4D97-AF65-F5344CB8AC3E}">
        <p14:creationId xmlns:p14="http://schemas.microsoft.com/office/powerpoint/2010/main" val="238137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D488F0C-6769-4BD1-B394-ECE77D272E4B}" type="slidenum">
              <a:rPr lang="en-US" smtClean="0"/>
              <a:pPr>
                <a:defRPr/>
              </a:pPr>
              <a:t>12</a:t>
            </a:fld>
            <a:endParaRPr lang="en-US"/>
          </a:p>
        </p:txBody>
      </p:sp>
    </p:spTree>
    <p:extLst>
      <p:ext uri="{BB962C8B-B14F-4D97-AF65-F5344CB8AC3E}">
        <p14:creationId xmlns:p14="http://schemas.microsoft.com/office/powerpoint/2010/main" val="1931782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Box Capture app allows your mobile device to upload directly to Box. You can take photos, videos, audio recordings, and document scans on the go and instantly save them to the cloud. </a:t>
            </a:r>
          </a:p>
          <a:p>
            <a:pPr defTabSz="916503">
              <a:defRPr/>
            </a:pPr>
            <a:r>
              <a:rPr lang="en-US" dirty="0"/>
              <a:t>Can select the location where photos will be stored within Box.  Site Documentation folder is where project photos are typically stored.</a:t>
            </a:r>
          </a:p>
          <a:p>
            <a:pPr defTabSz="916503">
              <a:defRPr/>
            </a:pPr>
            <a:r>
              <a:rPr lang="en-US" dirty="0"/>
              <a:t>Can name photos and add comments.</a:t>
            </a:r>
          </a:p>
          <a:p>
            <a:r>
              <a:rPr lang="en-US" dirty="0"/>
              <a:t>Can preset metadata tags for easier data collection, storage and searching.</a:t>
            </a:r>
          </a:p>
          <a:p>
            <a:r>
              <a:rPr lang="en-US" dirty="0"/>
              <a:t>Location needs to be turned on on the mobile device.</a:t>
            </a:r>
          </a:p>
          <a:p>
            <a:r>
              <a:rPr lang="en-US" dirty="0"/>
              <a:t>Can set to save to device photo library and Box, or just Box.</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Currently the Capture app is only available for iOS. For Android users, photos can be uploaded into the Box app.</a:t>
            </a:r>
          </a:p>
          <a:p>
            <a:endParaRPr lang="en-US" dirty="0"/>
          </a:p>
        </p:txBody>
      </p:sp>
      <p:sp>
        <p:nvSpPr>
          <p:cNvPr id="4" name="Slide Number Placeholder 3"/>
          <p:cNvSpPr>
            <a:spLocks noGrp="1"/>
          </p:cNvSpPr>
          <p:nvPr>
            <p:ph type="sldNum" sz="quarter" idx="5"/>
          </p:nvPr>
        </p:nvSpPr>
        <p:spPr/>
        <p:txBody>
          <a:bodyPr/>
          <a:lstStyle/>
          <a:p>
            <a:pPr>
              <a:defRPr/>
            </a:pPr>
            <a:fld id="{BD488F0C-6769-4BD1-B394-ECE77D272E4B}" type="slidenum">
              <a:rPr lang="en-US" smtClean="0"/>
              <a:pPr>
                <a:defRPr/>
              </a:pPr>
              <a:t>13</a:t>
            </a:fld>
            <a:endParaRPr lang="en-US"/>
          </a:p>
        </p:txBody>
      </p:sp>
    </p:spTree>
    <p:extLst>
      <p:ext uri="{BB962C8B-B14F-4D97-AF65-F5344CB8AC3E}">
        <p14:creationId xmlns:p14="http://schemas.microsoft.com/office/powerpoint/2010/main" val="403695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Contract Specialist will create folders for all 2020 construction projects and invite the appropriate consultant staff to the folders prior to start of the project.</a:t>
            </a:r>
          </a:p>
          <a:p>
            <a:endParaRPr lang="en-US" dirty="0"/>
          </a:p>
          <a:p>
            <a:r>
              <a:rPr lang="en-US" dirty="0"/>
              <a:t>Contact Contract Specialist if you cannot access construction files or folders you think you should have access to.</a:t>
            </a:r>
          </a:p>
          <a:p>
            <a:endParaRPr lang="en-US" dirty="0"/>
          </a:p>
          <a:p>
            <a:r>
              <a:rPr lang="en-US" dirty="0"/>
              <a:t>Contact your Project Manager if you have questions about storing files in Box – where certain files need to go, etc.</a:t>
            </a:r>
          </a:p>
          <a:p>
            <a:endParaRPr lang="en-US" dirty="0"/>
          </a:p>
          <a:p>
            <a:r>
              <a:rPr lang="en-US" dirty="0"/>
              <a:t>Contact IT support for technical issues (That would be IT Portal for WisDOT – follow internal company support procedures for consultants).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BD488F0C-6769-4BD1-B394-ECE77D272E4B}" type="slidenum">
              <a:rPr lang="en-US" smtClean="0"/>
              <a:pPr>
                <a:defRPr/>
              </a:pPr>
              <a:t>14</a:t>
            </a:fld>
            <a:endParaRPr lang="en-US"/>
          </a:p>
        </p:txBody>
      </p:sp>
    </p:spTree>
    <p:extLst>
      <p:ext uri="{BB962C8B-B14F-4D97-AF65-F5344CB8AC3E}">
        <p14:creationId xmlns:p14="http://schemas.microsoft.com/office/powerpoint/2010/main" val="1991871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paths limited to 256 characters total which includes all folder names and the file name.</a:t>
            </a:r>
          </a:p>
          <a:p>
            <a:r>
              <a:rPr lang="en-US" dirty="0"/>
              <a:t>Example   C:\Users\DOTKXV\Box\DTSD-Projects-Public\NER-Projects-State\Construction\ProjectID\...... </a:t>
            </a:r>
          </a:p>
          <a:p>
            <a:r>
              <a:rPr lang="en-US" dirty="0"/>
              <a:t>If the file path exceeds that it may be visible in Box.com but will not appear in Box Drive.</a:t>
            </a:r>
          </a:p>
          <a:p>
            <a:endParaRPr lang="en-US" dirty="0"/>
          </a:p>
          <a:p>
            <a:r>
              <a:rPr lang="en-US" dirty="0"/>
              <a:t>Don’t need to create a folder to store a single document or even a couple documents if they are named properly.</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15</a:t>
            </a:fld>
            <a:endParaRPr lang="en-US"/>
          </a:p>
        </p:txBody>
      </p:sp>
    </p:spTree>
    <p:extLst>
      <p:ext uri="{BB962C8B-B14F-4D97-AF65-F5344CB8AC3E}">
        <p14:creationId xmlns:p14="http://schemas.microsoft.com/office/powerpoint/2010/main" val="260776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make sure the subject line still applies when forwarding emails!</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a:p>
        </p:txBody>
      </p:sp>
    </p:spTree>
    <p:extLst>
      <p:ext uri="{BB962C8B-B14F-4D97-AF65-F5344CB8AC3E}">
        <p14:creationId xmlns:p14="http://schemas.microsoft.com/office/powerpoint/2010/main" val="2170846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17</a:t>
            </a:fld>
            <a:endParaRPr lang="en-US"/>
          </a:p>
        </p:txBody>
      </p:sp>
    </p:spTree>
    <p:extLst>
      <p:ext uri="{BB962C8B-B14F-4D97-AF65-F5344CB8AC3E}">
        <p14:creationId xmlns:p14="http://schemas.microsoft.com/office/powerpoint/2010/main" val="4247255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 will notify you if your project needs to report.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18</a:t>
            </a:fld>
            <a:endParaRPr lang="en-US"/>
          </a:p>
        </p:txBody>
      </p:sp>
    </p:spTree>
    <p:extLst>
      <p:ext uri="{BB962C8B-B14F-4D97-AF65-F5344CB8AC3E}">
        <p14:creationId xmlns:p14="http://schemas.microsoft.com/office/powerpoint/2010/main" val="952068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not start your review until we get your contract.  </a:t>
            </a:r>
          </a:p>
          <a:p>
            <a:endParaRPr lang="en-US" dirty="0"/>
          </a:p>
          <a:p>
            <a:r>
              <a:rPr lang="en-US" dirty="0"/>
              <a:t>Major issues if mail messages are not processed before transferring the contract.  Make sure all 3 messages for Estimate Approval, Estimate Records and Contract Refresh are received and processed (may take up to 30 minutes after estimate approval).</a:t>
            </a:r>
          </a:p>
          <a:p>
            <a:endParaRPr lang="en-US" dirty="0"/>
          </a:p>
          <a:p>
            <a:r>
              <a:rPr lang="en-US" dirty="0"/>
              <a:t>Make arrangements to turn in your final records with Bill Bartz.  Do not contact Steve Nies to transfer contract off your computer.  Follow the instructions on pages 35-37 of the Field Software Users Guide.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Thumb drives shouldn’t be needed for the Finals process since those files will now be in Box.</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19</a:t>
            </a:fld>
            <a:endParaRPr lang="en-US"/>
          </a:p>
        </p:txBody>
      </p:sp>
    </p:spTree>
    <p:extLst>
      <p:ext uri="{BB962C8B-B14F-4D97-AF65-F5344CB8AC3E}">
        <p14:creationId xmlns:p14="http://schemas.microsoft.com/office/powerpoint/2010/main" val="356405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by now everyone is comfortable using the </a:t>
            </a:r>
            <a:r>
              <a:rPr lang="en-US" dirty="0" err="1"/>
              <a:t>AASHTOWare</a:t>
            </a:r>
            <a:r>
              <a:rPr lang="en-US" dirty="0"/>
              <a:t> Project Knowledge Base website to access Pantry.  Please make sure to check the Summary of Construction Changes often to see updates made to Pantry.</a:t>
            </a:r>
          </a:p>
          <a:p>
            <a:endParaRPr lang="en-US" dirty="0"/>
          </a:p>
          <a:p>
            <a:r>
              <a:rPr lang="en-US" dirty="0"/>
              <a:t>Several revisions have been posted to the Pantry Statewide Forms. A couple to note are:</a:t>
            </a:r>
          </a:p>
          <a:p>
            <a:r>
              <a:rPr lang="en-US" dirty="0"/>
              <a:t>The ECIP, Erosion Control Inspection/Order, and CMJ documents are now DT forms.</a:t>
            </a:r>
          </a:p>
          <a:p>
            <a:r>
              <a:rPr lang="en-US" dirty="0"/>
              <a:t>Many of the materials QMP templates will be moving to statewide forms.</a:t>
            </a:r>
          </a:p>
          <a:p>
            <a:endParaRPr lang="en-US" dirty="0"/>
          </a:p>
          <a:p>
            <a:r>
              <a:rPr lang="en-US" dirty="0"/>
              <a:t>Revisions to several Region Specific forms and spreadsheets will be posted in the next week or so.</a:t>
            </a:r>
          </a:p>
          <a:p>
            <a:endParaRPr lang="en-US" dirty="0"/>
          </a:p>
          <a:p>
            <a:r>
              <a:rPr lang="en-US" dirty="0"/>
              <a:t>Don’t use old templates from previous projects!</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a:t>
            </a:fld>
            <a:endParaRPr lang="en-US"/>
          </a:p>
        </p:txBody>
      </p:sp>
    </p:spTree>
    <p:extLst>
      <p:ext uri="{BB962C8B-B14F-4D97-AF65-F5344CB8AC3E}">
        <p14:creationId xmlns:p14="http://schemas.microsoft.com/office/powerpoint/2010/main" val="3389790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Saved in electronic files.  </a:t>
            </a:r>
          </a:p>
          <a:p>
            <a:endParaRPr lang="en-US" dirty="0"/>
          </a:p>
          <a:p>
            <a:r>
              <a:rPr lang="en-US" dirty="0"/>
              <a:t>Do not print out emails.  Save them to a combined PDF.</a:t>
            </a:r>
          </a:p>
          <a:p>
            <a:endParaRPr lang="en-US" dirty="0"/>
          </a:p>
          <a:p>
            <a:r>
              <a:rPr lang="en-US" dirty="0"/>
              <a:t>Be smart and stay organized. </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20</a:t>
            </a:fld>
            <a:endParaRPr lang="en-US"/>
          </a:p>
        </p:txBody>
      </p:sp>
    </p:spTree>
    <p:extLst>
      <p:ext uri="{BB962C8B-B14F-4D97-AF65-F5344CB8AC3E}">
        <p14:creationId xmlns:p14="http://schemas.microsoft.com/office/powerpoint/2010/main" val="4014112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issues with the Time Charges Stop Date being entered in FM weeks or months after it actually occurred. </a:t>
            </a:r>
          </a:p>
          <a:p>
            <a:r>
              <a:rPr lang="en-US" dirty="0"/>
              <a:t>	-looks bad to our external partners, and denies Labor Compliance the appropriate time to review records and enter payroll clear.</a:t>
            </a:r>
          </a:p>
          <a:p>
            <a:endParaRPr lang="en-US" dirty="0"/>
          </a:p>
          <a:p>
            <a:r>
              <a:rPr lang="en-US" dirty="0"/>
              <a:t>Don’t wait day 81 for all projects.  </a:t>
            </a:r>
          </a:p>
          <a:p>
            <a:r>
              <a:rPr lang="en-US" dirty="0"/>
              <a:t>	-Most projects should not take more than 30 days to turn in.</a:t>
            </a:r>
          </a:p>
          <a:p>
            <a:r>
              <a:rPr lang="en-US" dirty="0"/>
              <a:t>	-Discuss with PM to turn in records with outstanding issues.  PM can discuss with Krissy and Eric if questions. </a:t>
            </a:r>
          </a:p>
          <a:p>
            <a:r>
              <a:rPr lang="en-US" dirty="0"/>
              <a:t>	- Idea is not to fall behind on the process for small issues or paper work.</a:t>
            </a:r>
          </a:p>
          <a:p>
            <a:r>
              <a:rPr lang="en-US" dirty="0"/>
              <a:t>		Examples: CCO negotiations, material credits, claims</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21</a:t>
            </a:fld>
            <a:endParaRPr lang="en-US"/>
          </a:p>
        </p:txBody>
      </p:sp>
    </p:spTree>
    <p:extLst>
      <p:ext uri="{BB962C8B-B14F-4D97-AF65-F5344CB8AC3E}">
        <p14:creationId xmlns:p14="http://schemas.microsoft.com/office/powerpoint/2010/main" val="3252925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of the spec change for proving periods……</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22</a:t>
            </a:fld>
            <a:endParaRPr lang="en-US"/>
          </a:p>
        </p:txBody>
      </p:sp>
    </p:spTree>
    <p:extLst>
      <p:ext uri="{BB962C8B-B14F-4D97-AF65-F5344CB8AC3E}">
        <p14:creationId xmlns:p14="http://schemas.microsoft.com/office/powerpoint/2010/main" val="513409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 longer need to fill in the fields for pavement markings in FIT.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23</a:t>
            </a:fld>
            <a:endParaRPr lang="en-US"/>
          </a:p>
        </p:txBody>
      </p:sp>
    </p:spTree>
    <p:extLst>
      <p:ext uri="{BB962C8B-B14F-4D97-AF65-F5344CB8AC3E}">
        <p14:creationId xmlns:p14="http://schemas.microsoft.com/office/powerpoint/2010/main" val="2398059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big change in the spec……..</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24</a:t>
            </a:fld>
            <a:endParaRPr lang="en-US"/>
          </a:p>
        </p:txBody>
      </p:sp>
    </p:spTree>
    <p:extLst>
      <p:ext uri="{BB962C8B-B14F-4D97-AF65-F5344CB8AC3E}">
        <p14:creationId xmlns:p14="http://schemas.microsoft.com/office/powerpoint/2010/main" val="1105192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the guide!!</a:t>
            </a:r>
          </a:p>
          <a:p>
            <a:endParaRPr lang="en-US" dirty="0"/>
          </a:p>
          <a:p>
            <a:r>
              <a:rPr lang="en-US" dirty="0"/>
              <a:t>Even the seasoned vets should reread.  Updated with new guidance each year. </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25</a:t>
            </a:fld>
            <a:endParaRPr lang="en-US"/>
          </a:p>
        </p:txBody>
      </p:sp>
    </p:spTree>
    <p:extLst>
      <p:ext uri="{BB962C8B-B14F-4D97-AF65-F5344CB8AC3E}">
        <p14:creationId xmlns:p14="http://schemas.microsoft.com/office/powerpoint/2010/main" val="2947799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documents need to be turned in with your final records.  Fill out the finals checklist.  These are included in the 2020 NE Construction Binder material in Pantry under NE region, Field Resources. </a:t>
            </a:r>
          </a:p>
          <a:p>
            <a:endParaRPr lang="en-US" dirty="0"/>
          </a:p>
          <a:p>
            <a:r>
              <a:rPr lang="en-US" dirty="0"/>
              <a:t>Do not fill out the finals checklist that is under the statewide forms in Pantry.  NE region is more specific. </a:t>
            </a:r>
          </a:p>
          <a:p>
            <a:pPr defTabSz="903793">
              <a:defRPr/>
            </a:pPr>
            <a:r>
              <a:rPr lang="en-US" dirty="0"/>
              <a:t> </a:t>
            </a:r>
          </a:p>
          <a:p>
            <a:pPr defTabSz="903793">
              <a:defRPr/>
            </a:pPr>
            <a:r>
              <a:rPr lang="en-US" dirty="0"/>
              <a:t>This specifically tells you what needs to be printed and what needs to be in your project files.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26</a:t>
            </a:fld>
            <a:endParaRPr lang="en-US"/>
          </a:p>
        </p:txBody>
      </p:sp>
    </p:spTree>
    <p:extLst>
      <p:ext uri="{BB962C8B-B14F-4D97-AF65-F5344CB8AC3E}">
        <p14:creationId xmlns:p14="http://schemas.microsoft.com/office/powerpoint/2010/main" val="838186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entering an ‘estimate only’ posting,  justification is needed to show how you came up with the payment amount. </a:t>
            </a:r>
          </a:p>
          <a:p>
            <a:endParaRPr lang="en-US" dirty="0"/>
          </a:p>
          <a:p>
            <a:r>
              <a:rPr lang="en-US" dirty="0"/>
              <a:t>Give as much detail as you can.    </a:t>
            </a:r>
          </a:p>
          <a:p>
            <a:endParaRPr lang="en-US" dirty="0"/>
          </a:p>
          <a:p>
            <a:r>
              <a:rPr lang="en-US" dirty="0"/>
              <a:t>In this example the PCL paid plan quantity between stations.  Other examples could be a % of plan quantity, or based off truck tickets until measurement can be made later. </a:t>
            </a:r>
          </a:p>
          <a:p>
            <a:endParaRPr lang="en-US" dirty="0"/>
          </a:p>
          <a:p>
            <a:r>
              <a:rPr lang="en-US" dirty="0"/>
              <a:t>Estimate only guidance is in the Field Guide under the Making the Right Remarks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27</a:t>
            </a:fld>
            <a:endParaRPr lang="en-US"/>
          </a:p>
        </p:txBody>
      </p:sp>
    </p:spTree>
    <p:extLst>
      <p:ext uri="{BB962C8B-B14F-4D97-AF65-F5344CB8AC3E}">
        <p14:creationId xmlns:p14="http://schemas.microsoft.com/office/powerpoint/2010/main" val="2089183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Discuss with staff how to post items.  Try to keep fields and entries consistent between all your staff members.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 Easier to navigate your records and check for errors or possible double measurements.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issue most likely stems from inspectors who in the past were not responsible for posting items and are now being asked to post.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-May have to show expectations up front.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-In the past one or two people might have done it on each project and consistency of the postings was easier.  </a:t>
            </a:r>
          </a:p>
          <a:p>
            <a:endParaRPr lang="en-US" dirty="0"/>
          </a:p>
        </p:txBody>
      </p:sp>
      <p:sp>
        <p:nvSpPr>
          <p:cNvPr id="4" name="Slide Number Placeholder 3"/>
          <p:cNvSpPr>
            <a:spLocks noGrp="1"/>
          </p:cNvSpPr>
          <p:nvPr>
            <p:ph type="sldNum" sz="quarter" idx="5"/>
          </p:nvPr>
        </p:nvSpPr>
        <p:spPr/>
        <p:txBody>
          <a:bodyPr/>
          <a:lstStyle/>
          <a:p>
            <a:pPr>
              <a:defRPr/>
            </a:pPr>
            <a:fld id="{BD488F0C-6769-4BD1-B394-ECE77D272E4B}" type="slidenum">
              <a:rPr lang="en-US" smtClean="0"/>
              <a:pPr>
                <a:defRPr/>
              </a:pPr>
              <a:t>28</a:t>
            </a:fld>
            <a:endParaRPr lang="en-US"/>
          </a:p>
        </p:txBody>
      </p:sp>
    </p:spTree>
    <p:extLst>
      <p:ext uri="{BB962C8B-B14F-4D97-AF65-F5344CB8AC3E}">
        <p14:creationId xmlns:p14="http://schemas.microsoft.com/office/powerpoint/2010/main" val="819597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 was added to the Making the Right Remarks section of the Field Guide.</a:t>
            </a:r>
          </a:p>
        </p:txBody>
      </p:sp>
      <p:sp>
        <p:nvSpPr>
          <p:cNvPr id="4" name="Slide Number Placeholder 3"/>
          <p:cNvSpPr>
            <a:spLocks noGrp="1"/>
          </p:cNvSpPr>
          <p:nvPr>
            <p:ph type="sldNum" sz="quarter" idx="5"/>
          </p:nvPr>
        </p:nvSpPr>
        <p:spPr/>
        <p:txBody>
          <a:bodyPr/>
          <a:lstStyle/>
          <a:p>
            <a:pPr>
              <a:defRPr/>
            </a:pPr>
            <a:fld id="{BD488F0C-6769-4BD1-B394-ECE77D272E4B}" type="slidenum">
              <a:rPr lang="en-US" smtClean="0"/>
              <a:pPr>
                <a:defRPr/>
              </a:pPr>
              <a:t>29</a:t>
            </a:fld>
            <a:endParaRPr lang="en-US"/>
          </a:p>
        </p:txBody>
      </p:sp>
    </p:spTree>
    <p:extLst>
      <p:ext uri="{BB962C8B-B14F-4D97-AF65-F5344CB8AC3E}">
        <p14:creationId xmlns:p14="http://schemas.microsoft.com/office/powerpoint/2010/main" val="25436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baseline="0" dirty="0">
                <a:solidFill>
                  <a:schemeClr val="tx1"/>
                </a:solidFill>
                <a:effectLst/>
                <a:latin typeface="+mn-lt"/>
                <a:ea typeface="+mn-ea"/>
                <a:cs typeface="+mn-cs"/>
              </a:rPr>
              <a:t>Only one regional guide for all projects (including Local Program and Workshare). 2020 is currently available in Pantry.  The statewide Field Software User’s Guide is also available in Pantry.</a:t>
            </a:r>
          </a:p>
          <a:p>
            <a:endParaRPr lang="en-US" sz="2000" kern="1200" baseline="0" dirty="0">
              <a:solidFill>
                <a:schemeClr val="tx1"/>
              </a:solidFill>
              <a:effectLst/>
              <a:latin typeface="+mn-lt"/>
              <a:ea typeface="+mn-ea"/>
              <a:cs typeface="+mn-cs"/>
            </a:endParaRPr>
          </a:p>
          <a:p>
            <a:r>
              <a:rPr lang="en-US" sz="2000" kern="1200" baseline="0" dirty="0">
                <a:solidFill>
                  <a:schemeClr val="tx1"/>
                </a:solidFill>
                <a:effectLst/>
                <a:latin typeface="+mn-lt"/>
                <a:ea typeface="+mn-ea"/>
                <a:cs typeface="+mn-cs"/>
              </a:rPr>
              <a:t>Please refer to these for procedural guidance before contacting Bill or Krissy for assistance.</a:t>
            </a:r>
          </a:p>
        </p:txBody>
      </p:sp>
      <p:sp>
        <p:nvSpPr>
          <p:cNvPr id="4" name="Slide Number Placeholder 3"/>
          <p:cNvSpPr>
            <a:spLocks noGrp="1"/>
          </p:cNvSpPr>
          <p:nvPr>
            <p:ph type="sldNum" sz="quarter" idx="10"/>
          </p:nvPr>
        </p:nvSpPr>
        <p:spPr/>
        <p:txBody>
          <a:bodyPr/>
          <a:lstStyle/>
          <a:p>
            <a:pPr>
              <a:defRPr/>
            </a:pPr>
            <a:fld id="{FC379E4E-7A98-48B3-A59A-AFF9403E14A5}" type="slidenum">
              <a:rPr lang="en-US" smtClean="0"/>
              <a:pPr>
                <a:defRPr/>
              </a:pPr>
              <a:t>3</a:t>
            </a:fld>
            <a:endParaRPr lang="en-US"/>
          </a:p>
        </p:txBody>
      </p:sp>
    </p:spTree>
    <p:extLst>
      <p:ext uri="{BB962C8B-B14F-4D97-AF65-F5344CB8AC3E}">
        <p14:creationId xmlns:p14="http://schemas.microsoft.com/office/powerpoint/2010/main" val="270253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BOX now your referencing of electronic files will change a bit from when it was in the field files.   </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30</a:t>
            </a:fld>
            <a:endParaRPr lang="en-US"/>
          </a:p>
        </p:txBody>
      </p:sp>
    </p:spTree>
    <p:extLst>
      <p:ext uri="{BB962C8B-B14F-4D97-AF65-F5344CB8AC3E}">
        <p14:creationId xmlns:p14="http://schemas.microsoft.com/office/powerpoint/2010/main" val="2221984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out all the information in the site times as possible for all types of projects. </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31</a:t>
            </a:fld>
            <a:endParaRPr lang="en-US"/>
          </a:p>
        </p:txBody>
      </p:sp>
    </p:spTree>
    <p:extLst>
      <p:ext uri="{BB962C8B-B14F-4D97-AF65-F5344CB8AC3E}">
        <p14:creationId xmlns:p14="http://schemas.microsoft.com/office/powerpoint/2010/main" val="1952587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place important info or delay reason in the Comments field – does show up in any reports</a:t>
            </a:r>
          </a:p>
          <a:p>
            <a:endParaRPr lang="en-US" dirty="0"/>
          </a:p>
          <a:p>
            <a:r>
              <a:rPr lang="en-US" dirty="0"/>
              <a:t>This example is also missing controlling items on all days.</a:t>
            </a:r>
          </a:p>
          <a:p>
            <a:endParaRPr lang="en-US" dirty="0"/>
          </a:p>
          <a:p>
            <a:r>
              <a:rPr lang="en-US" dirty="0"/>
              <a:t>The site tab should be filled out for all project types (working day or completion day)</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32</a:t>
            </a:fld>
            <a:endParaRPr lang="en-US"/>
          </a:p>
        </p:txBody>
      </p:sp>
    </p:spTree>
    <p:extLst>
      <p:ext uri="{BB962C8B-B14F-4D97-AF65-F5344CB8AC3E}">
        <p14:creationId xmlns:p14="http://schemas.microsoft.com/office/powerpoint/2010/main" val="1416550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Arial" panose="020B0604020202020204" pitchFamily="34" charset="0"/>
              </a:rPr>
              <a:t>Reason for Delay field should state why time was charged or not charged for each day.</a:t>
            </a:r>
          </a:p>
          <a:p>
            <a:endParaRPr lang="en-US" sz="1200" dirty="0">
              <a:effectLst/>
              <a:latin typeface="Arial" panose="020B0604020202020204" pitchFamily="34" charset="0"/>
              <a:ea typeface="Arial" panose="020B0604020202020204" pitchFamily="34" charset="0"/>
            </a:endParaRPr>
          </a:p>
          <a:p>
            <a:r>
              <a:rPr lang="en-US" sz="1200" dirty="0">
                <a:effectLst/>
                <a:latin typeface="Arial" panose="020B0604020202020204" pitchFamily="34" charset="0"/>
                <a:ea typeface="Arial" panose="020B0604020202020204" pitchFamily="34" charset="0"/>
              </a:rPr>
              <a:t>Holidays or Work Restrictions or Adverse weather should be shown, even if it is weekend.</a:t>
            </a:r>
            <a:endParaRPr lang="en-US" dirty="0"/>
          </a:p>
          <a:p>
            <a:endParaRPr lang="en-US" dirty="0"/>
          </a:p>
          <a:p>
            <a:r>
              <a:rPr lang="en-US" dirty="0"/>
              <a:t>This information is also displayed in the Daily Diary print out which is important for future records retention.</a:t>
            </a:r>
          </a:p>
          <a:p>
            <a:r>
              <a:rPr lang="en-US" dirty="0"/>
              <a:t>	- This is also the reason why it should be filled out for completion date contracts.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33</a:t>
            </a:fld>
            <a:endParaRPr lang="en-US"/>
          </a:p>
        </p:txBody>
      </p:sp>
    </p:spTree>
    <p:extLst>
      <p:ext uri="{BB962C8B-B14F-4D97-AF65-F5344CB8AC3E}">
        <p14:creationId xmlns:p14="http://schemas.microsoft.com/office/powerpoint/2010/main" val="1818478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delete comments once brought in.  Change IDR and merge back with Diary.  </a:t>
            </a:r>
          </a:p>
          <a:p>
            <a:endParaRPr lang="en-US" dirty="0"/>
          </a:p>
          <a:p>
            <a:r>
              <a:rPr lang="en-US" dirty="0"/>
              <a:t>‘Enviro’ statement needs to be in your diary.  Usually your environmental document will require that you review all the commitments before accepting the ECIP…. </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34</a:t>
            </a:fld>
            <a:endParaRPr lang="en-US"/>
          </a:p>
        </p:txBody>
      </p:sp>
    </p:spTree>
    <p:extLst>
      <p:ext uri="{BB962C8B-B14F-4D97-AF65-F5344CB8AC3E}">
        <p14:creationId xmlns:p14="http://schemas.microsoft.com/office/powerpoint/2010/main" val="65561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environmental document example….</a:t>
            </a:r>
          </a:p>
          <a:p>
            <a:endParaRPr lang="en-US" dirty="0"/>
          </a:p>
          <a:p>
            <a:r>
              <a:rPr lang="en-US" dirty="0"/>
              <a:t>This document should be linked in your BOX construction folder.</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35</a:t>
            </a:fld>
            <a:endParaRPr lang="en-US"/>
          </a:p>
        </p:txBody>
      </p:sp>
    </p:spTree>
    <p:extLst>
      <p:ext uri="{BB962C8B-B14F-4D97-AF65-F5344CB8AC3E}">
        <p14:creationId xmlns:p14="http://schemas.microsoft.com/office/powerpoint/2010/main" val="1251629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 can pay more than the seed rate but that needs to be agreed upon before hand and have justification documented.  </a:t>
            </a:r>
          </a:p>
        </p:txBody>
      </p:sp>
      <p:sp>
        <p:nvSpPr>
          <p:cNvPr id="4" name="Slide Number Placeholder 3"/>
          <p:cNvSpPr>
            <a:spLocks noGrp="1"/>
          </p:cNvSpPr>
          <p:nvPr>
            <p:ph type="sldNum" sz="quarter" idx="5"/>
          </p:nvPr>
        </p:nvSpPr>
        <p:spPr/>
        <p:txBody>
          <a:bodyPr/>
          <a:lstStyle/>
          <a:p>
            <a:pPr>
              <a:defRPr/>
            </a:pPr>
            <a:fld id="{BD488F0C-6769-4BD1-B394-ECE77D272E4B}" type="slidenum">
              <a:rPr lang="en-US" smtClean="0"/>
              <a:pPr>
                <a:defRPr/>
              </a:pPr>
              <a:t>36</a:t>
            </a:fld>
            <a:endParaRPr lang="en-US"/>
          </a:p>
        </p:txBody>
      </p:sp>
    </p:spTree>
    <p:extLst>
      <p:ext uri="{BB962C8B-B14F-4D97-AF65-F5344CB8AC3E}">
        <p14:creationId xmlns:p14="http://schemas.microsoft.com/office/powerpoint/2010/main" val="2464325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Fertilizer – application rate by conversion factor.  Also make sure you are not paying for overapplications. </a:t>
            </a:r>
          </a:p>
          <a:p>
            <a:endParaRPr lang="en-US" dirty="0"/>
          </a:p>
          <a:p>
            <a:r>
              <a:rPr lang="en-US" dirty="0"/>
              <a:t>Tack – needs to be adjusted for temperature</a:t>
            </a:r>
          </a:p>
          <a:p>
            <a:endParaRPr lang="en-US" dirty="0"/>
          </a:p>
          <a:p>
            <a:r>
              <a:rPr lang="en-US" dirty="0"/>
              <a:t>Both are required per the spec book and both have pantry sheets.</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37</a:t>
            </a:fld>
            <a:endParaRPr lang="en-US"/>
          </a:p>
        </p:txBody>
      </p:sp>
    </p:spTree>
    <p:extLst>
      <p:ext uri="{BB962C8B-B14F-4D97-AF65-F5344CB8AC3E}">
        <p14:creationId xmlns:p14="http://schemas.microsoft.com/office/powerpoint/2010/main" val="801256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straight water ticket is not acceptance.  </a:t>
            </a:r>
          </a:p>
          <a:p>
            <a:endParaRPr lang="en-US" dirty="0"/>
          </a:p>
          <a:p>
            <a:r>
              <a:rPr lang="en-US" dirty="0"/>
              <a:t>Need to document tank capacity or if meter is calibrated. </a:t>
            </a:r>
          </a:p>
          <a:p>
            <a:endParaRPr lang="en-US" dirty="0"/>
          </a:p>
          <a:p>
            <a:r>
              <a:rPr lang="en-US" dirty="0"/>
              <a:t>Document your justification for acceptance</a:t>
            </a:r>
          </a:p>
        </p:txBody>
      </p:sp>
      <p:sp>
        <p:nvSpPr>
          <p:cNvPr id="4" name="Slide Number Placeholder 3"/>
          <p:cNvSpPr>
            <a:spLocks noGrp="1"/>
          </p:cNvSpPr>
          <p:nvPr>
            <p:ph type="sldNum" sz="quarter" idx="5"/>
          </p:nvPr>
        </p:nvSpPr>
        <p:spPr/>
        <p:txBody>
          <a:bodyPr/>
          <a:lstStyle/>
          <a:p>
            <a:pPr>
              <a:defRPr/>
            </a:pPr>
            <a:fld id="{BD488F0C-6769-4BD1-B394-ECE77D272E4B}" type="slidenum">
              <a:rPr lang="en-US" smtClean="0"/>
              <a:pPr>
                <a:defRPr/>
              </a:pPr>
              <a:t>38</a:t>
            </a:fld>
            <a:endParaRPr lang="en-US"/>
          </a:p>
        </p:txBody>
      </p:sp>
    </p:spTree>
    <p:extLst>
      <p:ext uri="{BB962C8B-B14F-4D97-AF65-F5344CB8AC3E}">
        <p14:creationId xmlns:p14="http://schemas.microsoft.com/office/powerpoint/2010/main" val="2673126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PPQ went away these items have had a few issues.</a:t>
            </a:r>
          </a:p>
          <a:p>
            <a:endParaRPr lang="en-US" dirty="0"/>
          </a:p>
          <a:p>
            <a:r>
              <a:rPr lang="en-US" dirty="0"/>
              <a:t>Reasonably close does not have a definition, it will depend on the size of the structure.  Within a few cubic yards of plan quantity is probably reasonable.  </a:t>
            </a:r>
          </a:p>
          <a:p>
            <a:endParaRPr lang="en-US" dirty="0"/>
          </a:p>
        </p:txBody>
      </p:sp>
      <p:sp>
        <p:nvSpPr>
          <p:cNvPr id="4" name="Slide Number Placeholder 3"/>
          <p:cNvSpPr>
            <a:spLocks noGrp="1"/>
          </p:cNvSpPr>
          <p:nvPr>
            <p:ph type="sldNum" sz="quarter" idx="5"/>
          </p:nvPr>
        </p:nvSpPr>
        <p:spPr/>
        <p:txBody>
          <a:bodyPr/>
          <a:lstStyle/>
          <a:p>
            <a:pPr>
              <a:defRPr/>
            </a:pPr>
            <a:fld id="{BD488F0C-6769-4BD1-B394-ECE77D272E4B}" type="slidenum">
              <a:rPr lang="en-US" smtClean="0"/>
              <a:pPr>
                <a:defRPr/>
              </a:pPr>
              <a:t>39</a:t>
            </a:fld>
            <a:endParaRPr lang="en-US"/>
          </a:p>
        </p:txBody>
      </p:sp>
    </p:spTree>
    <p:extLst>
      <p:ext uri="{BB962C8B-B14F-4D97-AF65-F5344CB8AC3E}">
        <p14:creationId xmlns:p14="http://schemas.microsoft.com/office/powerpoint/2010/main" val="283859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on our third year now of Local Program projects being administered in-house.  For the most part, the goal is to streamline local program projects and administer them the same as state projects.  There are a few key differences to mention.</a:t>
            </a:r>
          </a:p>
          <a:p>
            <a:endParaRPr lang="en-US" dirty="0"/>
          </a:p>
          <a:p>
            <a:r>
              <a:rPr lang="en-US" dirty="0"/>
              <a:t>There is a Local Program Weekly Construction Update form in the NE Region specific folder in Pantry.</a:t>
            </a:r>
          </a:p>
          <a:p>
            <a:endParaRPr lang="en-US" dirty="0"/>
          </a:p>
          <a:p>
            <a:r>
              <a:rPr lang="en-US" dirty="0"/>
              <a:t>Utility coordination, conflict resolution and costs are the responsibility of the sponsor/municipality.</a:t>
            </a:r>
          </a:p>
          <a:p>
            <a:endParaRPr lang="en-US" dirty="0"/>
          </a:p>
          <a:p>
            <a:r>
              <a:rPr lang="en-US" dirty="0"/>
              <a:t>The CMJ has a place to enter the name/title of the local official and notification date.</a:t>
            </a:r>
          </a:p>
          <a:p>
            <a:endParaRPr lang="en-US" dirty="0"/>
          </a:p>
          <a:p>
            <a:r>
              <a:rPr lang="en-US" dirty="0"/>
              <a:t>There is a Change Management process where PMs can talk to our Programming section to apply for additional funding for locals if costs overrun.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a:t>
            </a:fld>
            <a:endParaRPr lang="en-US"/>
          </a:p>
        </p:txBody>
      </p:sp>
    </p:spTree>
    <p:extLst>
      <p:ext uri="{BB962C8B-B14F-4D97-AF65-F5344CB8AC3E}">
        <p14:creationId xmlns:p14="http://schemas.microsoft.com/office/powerpoint/2010/main" val="3614007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item is structure backfill.  Can either be paid in Tons or CY.  </a:t>
            </a:r>
          </a:p>
          <a:p>
            <a:endParaRPr lang="en-US" dirty="0"/>
          </a:p>
          <a:p>
            <a:r>
              <a:rPr lang="en-US" dirty="0"/>
              <a:t>Materials testing still needs to be done for the entire quantity placed.</a:t>
            </a:r>
          </a:p>
          <a:p>
            <a:endParaRPr lang="en-US" dirty="0"/>
          </a:p>
        </p:txBody>
      </p:sp>
      <p:sp>
        <p:nvSpPr>
          <p:cNvPr id="4" name="Slide Number Placeholder 3"/>
          <p:cNvSpPr>
            <a:spLocks noGrp="1"/>
          </p:cNvSpPr>
          <p:nvPr>
            <p:ph type="sldNum" sz="quarter" idx="5"/>
          </p:nvPr>
        </p:nvSpPr>
        <p:spPr/>
        <p:txBody>
          <a:bodyPr/>
          <a:lstStyle/>
          <a:p>
            <a:pPr>
              <a:defRPr/>
            </a:pPr>
            <a:fld id="{BD488F0C-6769-4BD1-B394-ECE77D272E4B}" type="slidenum">
              <a:rPr lang="en-US" smtClean="0"/>
              <a:pPr>
                <a:defRPr/>
              </a:pPr>
              <a:t>40</a:t>
            </a:fld>
            <a:endParaRPr lang="en-US"/>
          </a:p>
        </p:txBody>
      </p:sp>
    </p:spTree>
    <p:extLst>
      <p:ext uri="{BB962C8B-B14F-4D97-AF65-F5344CB8AC3E}">
        <p14:creationId xmlns:p14="http://schemas.microsoft.com/office/powerpoint/2010/main" val="544579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implementing a process improvement to help provide DOT and Consultant Staff with feedback on their finals records and materials records.  </a:t>
            </a:r>
          </a:p>
          <a:p>
            <a:endParaRPr lang="en-US" dirty="0"/>
          </a:p>
          <a:p>
            <a:r>
              <a:rPr lang="en-US" dirty="0"/>
              <a:t>The goal is to help staff see where they are ok and where they need to improve.  Hopefully this will reduce repeated records issues.  Over time we will see if staff are improving or digressing.  </a:t>
            </a:r>
          </a:p>
          <a:p>
            <a:endParaRPr lang="en-US" dirty="0"/>
          </a:p>
          <a:p>
            <a:r>
              <a:rPr lang="en-US" dirty="0"/>
              <a:t>PM’s will be providing more feedback on CARS evaluations.  </a:t>
            </a:r>
          </a:p>
          <a:p>
            <a:endParaRPr lang="en-US" dirty="0"/>
          </a:p>
          <a:p>
            <a:r>
              <a:rPr lang="en-US" dirty="0"/>
              <a:t>This will begin for the 2020 season.  So nothing new will be seen until later this fall.</a:t>
            </a:r>
          </a:p>
          <a:p>
            <a:endParaRPr lang="en-US" dirty="0"/>
          </a:p>
        </p:txBody>
      </p:sp>
      <p:sp>
        <p:nvSpPr>
          <p:cNvPr id="4" name="Slide Number Placeholder 3"/>
          <p:cNvSpPr>
            <a:spLocks noGrp="1"/>
          </p:cNvSpPr>
          <p:nvPr>
            <p:ph type="sldNum" sz="quarter" idx="5"/>
          </p:nvPr>
        </p:nvSpPr>
        <p:spPr/>
        <p:txBody>
          <a:bodyPr/>
          <a:lstStyle/>
          <a:p>
            <a:pPr>
              <a:defRPr/>
            </a:pPr>
            <a:fld id="{BD488F0C-6769-4BD1-B394-ECE77D272E4B}" type="slidenum">
              <a:rPr lang="en-US" smtClean="0"/>
              <a:pPr>
                <a:defRPr/>
              </a:pPr>
              <a:t>41</a:t>
            </a:fld>
            <a:endParaRPr lang="en-US"/>
          </a:p>
        </p:txBody>
      </p:sp>
    </p:spTree>
    <p:extLst>
      <p:ext uri="{BB962C8B-B14F-4D97-AF65-F5344CB8AC3E}">
        <p14:creationId xmlns:p14="http://schemas.microsoft.com/office/powerpoint/2010/main" val="1634032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D488F0C-6769-4BD1-B394-ECE77D272E4B}" type="slidenum">
              <a:rPr lang="en-US" smtClean="0"/>
              <a:pPr>
                <a:defRPr/>
              </a:pPr>
              <a:t>42</a:t>
            </a:fld>
            <a:endParaRPr lang="en-US"/>
          </a:p>
        </p:txBody>
      </p:sp>
    </p:spTree>
    <p:extLst>
      <p:ext uri="{BB962C8B-B14F-4D97-AF65-F5344CB8AC3E}">
        <p14:creationId xmlns:p14="http://schemas.microsoft.com/office/powerpoint/2010/main" val="367361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LCS – system is assigned to send data by home region. Each region has its own procedures.  NC has a form to fill out weekly.</a:t>
            </a:r>
          </a:p>
          <a:p>
            <a:endParaRPr lang="en-US" dirty="0"/>
          </a:p>
          <a:p>
            <a:r>
              <a:rPr lang="en-US" dirty="0"/>
              <a:t>Construction Updates – Home region likes to have this update.  Each region has its own procedures and forms. </a:t>
            </a:r>
          </a:p>
          <a:p>
            <a:endParaRPr lang="en-US" dirty="0"/>
          </a:p>
          <a:p>
            <a:r>
              <a:rPr lang="en-US" dirty="0"/>
              <a:t>Project issues go through NER PM.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a:t>
            </a:fld>
            <a:endParaRPr lang="en-US"/>
          </a:p>
        </p:txBody>
      </p:sp>
    </p:spTree>
    <p:extLst>
      <p:ext uri="{BB962C8B-B14F-4D97-AF65-F5344CB8AC3E}">
        <p14:creationId xmlns:p14="http://schemas.microsoft.com/office/powerpoint/2010/main" val="168731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Plans, proposals and labels can be picked up anytime from our regional office. You can get them from your PM.  You can also wait until the pre-construction conference to pick up your items, too.  Like last year, print off the binder materials from Pantry.</a:t>
            </a:r>
          </a:p>
          <a:p>
            <a:endParaRPr lang="en-US" dirty="0"/>
          </a:p>
          <a:p>
            <a:r>
              <a:rPr lang="en-US" dirty="0"/>
              <a:t>We have 3-ring binders and you’re welcome to take as many as you need!</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6</a:t>
            </a:fld>
            <a:endParaRPr lang="en-US"/>
          </a:p>
        </p:txBody>
      </p:sp>
    </p:spTree>
    <p:extLst>
      <p:ext uri="{BB962C8B-B14F-4D97-AF65-F5344CB8AC3E}">
        <p14:creationId xmlns:p14="http://schemas.microsoft.com/office/powerpoint/2010/main" val="248578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dirty="0" err="1"/>
              <a:t>precon</a:t>
            </a:r>
            <a:r>
              <a:rPr lang="en-US" dirty="0"/>
              <a:t> invitation and agenda templates are located in the NE Region specific folder in Pantry.</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7</a:t>
            </a:fld>
            <a:endParaRPr lang="en-US"/>
          </a:p>
        </p:txBody>
      </p:sp>
    </p:spTree>
    <p:extLst>
      <p:ext uri="{BB962C8B-B14F-4D97-AF65-F5344CB8AC3E}">
        <p14:creationId xmlns:p14="http://schemas.microsoft.com/office/powerpoint/2010/main" val="400451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contact Steve Nies directly.  Don’t need the computer software request form.</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8</a:t>
            </a:fld>
            <a:endParaRPr lang="en-US"/>
          </a:p>
        </p:txBody>
      </p:sp>
    </p:spTree>
    <p:extLst>
      <p:ext uri="{BB962C8B-B14F-4D97-AF65-F5344CB8AC3E}">
        <p14:creationId xmlns:p14="http://schemas.microsoft.com/office/powerpoint/2010/main" val="83608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Box is a cloud based storage system that allows us to manage and share documents in one secure location.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Box will be used on all new 2020 construction projects as the primary location for data and file storage of construction related documents that are not part of other database applications (in other words anything that is not part of </a:t>
            </a:r>
            <a:r>
              <a:rPr lang="en-US" dirty="0" err="1"/>
              <a:t>AASHTOWare</a:t>
            </a:r>
            <a:r>
              <a:rPr lang="en-US" dirty="0"/>
              <a:t>/</a:t>
            </a:r>
            <a:r>
              <a:rPr lang="en-US" dirty="0" err="1"/>
              <a:t>FieldManager</a:t>
            </a:r>
            <a:r>
              <a:rPr lang="en-US" dirty="0"/>
              <a:t> type applications).  That means no more Field Files folder or files on the N:/ drive. Do not keep copies on local drives to be moved to Box later. Store them on Box throughout the project.</a:t>
            </a:r>
          </a:p>
          <a:p>
            <a:endParaRPr lang="en-US" dirty="0"/>
          </a:p>
          <a:p>
            <a:r>
              <a:rPr lang="en-US" dirty="0">
                <a:highlight>
                  <a:srgbClr val="FFFF00"/>
                </a:highlight>
              </a:rPr>
              <a:t>Box Drive is the desktop application for accessing Box content in Windows File Explorer.  This can be useful if you’re experiencing internet connectivity issues, but there are limitations with collaboration when using Box Drive.  Box.com is the web-based application for accessing files in Box that everyone can use at the same time. Box.com is the preferred application and works best with Chrome as the web browser. </a:t>
            </a:r>
          </a:p>
          <a:p>
            <a:endParaRPr lang="en-US" dirty="0"/>
          </a:p>
          <a:p>
            <a:r>
              <a:rPr lang="en-US" dirty="0"/>
              <a:t>There are training videos available through the </a:t>
            </a:r>
            <a:r>
              <a:rPr lang="en-US" dirty="0" err="1"/>
              <a:t>LearnCenter</a:t>
            </a:r>
            <a:r>
              <a:rPr lang="en-US" dirty="0"/>
              <a:t> and Box Support (online help) is very useful and easy to search.</a:t>
            </a:r>
          </a:p>
          <a:p>
            <a:endParaRPr lang="en-US" dirty="0"/>
          </a:p>
          <a:p>
            <a:r>
              <a:rPr lang="en-US" dirty="0"/>
              <a:t>WisDOT has developed a statewide uniform file structure to be used for all construction projects using Box. &lt;&lt;File Structure on next slide&gt;&gt;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WisDOT Box structure includes various built in security features. Users can share links or invite others to folders and we’ll show that during the upcoming demo.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Part of the benefit to using Box and the uniform file structure is to streamline the records retention process. This is why its important to store files according to the guidance shown in the file structure. This also benefit when it comes to open records requests.</a:t>
            </a:r>
          </a:p>
          <a:p>
            <a:endParaRPr lang="en-US" dirty="0"/>
          </a:p>
          <a:p>
            <a:r>
              <a:rPr lang="en-US" dirty="0"/>
              <a:t>[[Side notes]]</a:t>
            </a:r>
          </a:p>
          <a:p>
            <a:r>
              <a:rPr lang="en-US" dirty="0"/>
              <a:t>Cloud-based, unlimited storage of files </a:t>
            </a:r>
            <a:r>
              <a:rPr lang="en-US" dirty="0" err="1"/>
              <a:t>upto</a:t>
            </a:r>
            <a:r>
              <a:rPr lang="en-US" dirty="0"/>
              <a:t> 15GB; no VPN needed; accessed via email credentials; free accounts for external users connecting to WisDOT shared info; reduces file storage costs </a:t>
            </a:r>
          </a:p>
          <a:p>
            <a:endParaRPr lang="en-US" dirty="0"/>
          </a:p>
        </p:txBody>
      </p:sp>
      <p:sp>
        <p:nvSpPr>
          <p:cNvPr id="4" name="Slide Number Placeholder 3"/>
          <p:cNvSpPr>
            <a:spLocks noGrp="1"/>
          </p:cNvSpPr>
          <p:nvPr>
            <p:ph type="sldNum" sz="quarter" idx="5"/>
          </p:nvPr>
        </p:nvSpPr>
        <p:spPr/>
        <p:txBody>
          <a:bodyPr/>
          <a:lstStyle/>
          <a:p>
            <a:pPr>
              <a:defRPr/>
            </a:pPr>
            <a:fld id="{BD488F0C-6769-4BD1-B394-ECE77D272E4B}" type="slidenum">
              <a:rPr lang="en-US" smtClean="0"/>
              <a:pPr>
                <a:defRPr/>
              </a:pPr>
              <a:t>9</a:t>
            </a:fld>
            <a:endParaRPr lang="en-US"/>
          </a:p>
        </p:txBody>
      </p:sp>
    </p:spTree>
    <p:extLst>
      <p:ext uri="{BB962C8B-B14F-4D97-AF65-F5344CB8AC3E}">
        <p14:creationId xmlns:p14="http://schemas.microsoft.com/office/powerpoint/2010/main" val="271719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transition>
    <p:randomBar/>
  </p:transition>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isdot.account.box.com/login?redirect_url=%2Ffolder%2F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04800"/>
            <a:ext cx="8763000" cy="2800767"/>
          </a:xfrm>
          <a:prstGeom prst="rect">
            <a:avLst/>
          </a:prstGeom>
          <a:noFill/>
        </p:spPr>
        <p:txBody>
          <a:bodyPr wrap="square" rtlCol="0">
            <a:spAutoFit/>
          </a:bodyPr>
          <a:lstStyle/>
          <a:p>
            <a:pPr algn="ctr"/>
            <a:r>
              <a:rPr lang="en-US" sz="6000" dirty="0">
                <a:latin typeface="Arial Black" pitchFamily="34" charset="0"/>
              </a:rPr>
              <a:t>Contract Administration</a:t>
            </a:r>
          </a:p>
          <a:p>
            <a:pPr algn="ctr"/>
            <a:endParaRPr lang="en-US" sz="1400" dirty="0">
              <a:effectLst>
                <a:outerShdw blurRad="38100" dist="38100" dir="2700000" algn="tl">
                  <a:srgbClr val="000000">
                    <a:alpha val="43137"/>
                  </a:srgbClr>
                </a:outerShdw>
              </a:effectLst>
              <a:latin typeface="Arial Black" pitchFamily="34" charset="0"/>
            </a:endParaRPr>
          </a:p>
          <a:p>
            <a:pPr algn="ctr"/>
            <a:r>
              <a:rPr lang="en-US" sz="1400" dirty="0">
                <a:effectLst>
                  <a:outerShdw blurRad="38100" dist="38100" dir="2700000" algn="tl">
                    <a:srgbClr val="000000">
                      <a:alpha val="43137"/>
                    </a:srgbClr>
                  </a:outerShdw>
                </a:effectLst>
                <a:latin typeface="Arial Black" pitchFamily="34" charset="0"/>
              </a:rPr>
              <a:t> </a:t>
            </a:r>
          </a:p>
          <a:p>
            <a:pPr algn="ctr"/>
            <a:r>
              <a:rPr lang="en-US" sz="1400" dirty="0">
                <a:latin typeface="Arial Black" pitchFamily="34" charset="0"/>
              </a:rPr>
              <a:t>NER Construction Training</a:t>
            </a:r>
          </a:p>
          <a:p>
            <a:pPr algn="ctr"/>
            <a:r>
              <a:rPr lang="en-US" sz="1400" dirty="0">
                <a:latin typeface="Arial Black" pitchFamily="34" charset="0"/>
              </a:rPr>
              <a:t>March 12, 2020</a:t>
            </a:r>
          </a:p>
        </p:txBody>
      </p:sp>
      <p:pic>
        <p:nvPicPr>
          <p:cNvPr id="2" name="Picture 1">
            <a:extLst>
              <a:ext uri="{FF2B5EF4-FFF2-40B4-BE49-F238E27FC236}">
                <a16:creationId xmlns:a16="http://schemas.microsoft.com/office/drawing/2014/main" id="{2813B1FF-EADF-4051-A23C-DB51642A57BF}"/>
              </a:ext>
            </a:extLst>
          </p:cNvPr>
          <p:cNvPicPr>
            <a:picLocks noChangeAspect="1"/>
          </p:cNvPicPr>
          <p:nvPr/>
        </p:nvPicPr>
        <p:blipFill>
          <a:blip r:embed="rId3"/>
          <a:stretch>
            <a:fillRect/>
          </a:stretch>
        </p:blipFill>
        <p:spPr>
          <a:xfrm>
            <a:off x="3033608" y="3200400"/>
            <a:ext cx="3076784" cy="3076784"/>
          </a:xfrm>
          <a:prstGeom prst="rect">
            <a:avLst/>
          </a:prstGeom>
        </p:spPr>
      </p:pic>
    </p:spTree>
    <p:extLst>
      <p:ext uri="{BB962C8B-B14F-4D97-AF65-F5344CB8AC3E}">
        <p14:creationId xmlns:p14="http://schemas.microsoft.com/office/powerpoint/2010/main" val="38346912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0" end="0"/>
                                            </p:txEl>
                                          </p:spTgt>
                                        </p:tgtEl>
                                        <p:attrNameLst>
                                          <p:attrName>style.fontStyle</p:attrName>
                                        </p:attrNameLst>
                                      </p:cBhvr>
                                      <p:to>
                                        <p:strVal val="normal"/>
                                      </p:to>
                                    </p:set>
                                    <p:set>
                                      <p:cBhvr override="childStyle">
                                        <p:cTn id="7" dur="indefinite"/>
                                        <p:tgtEl>
                                          <p:spTgt spid="6">
                                            <p:txEl>
                                              <p:pRg st="0" end="0"/>
                                            </p:txEl>
                                          </p:spTgt>
                                        </p:tgtEl>
                                        <p:attrNameLst>
                                          <p:attrName>style.fontWeight</p:attrName>
                                        </p:attrNameLst>
                                      </p:cBhvr>
                                      <p:to>
                                        <p:strVal val="bold"/>
                                      </p:to>
                                    </p:set>
                                    <p:set>
                                      <p:cBhvr override="childStyle">
                                        <p:cTn id="8" dur="indefinite"/>
                                        <p:tgtEl>
                                          <p:spTgt spid="6">
                                            <p:txEl>
                                              <p:pRg st="0" end="0"/>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1" nodeType="clickEffect">
                                  <p:stCondLst>
                                    <p:cond delay="0"/>
                                  </p:stCondLst>
                                  <p:childTnLst>
                                    <p:set>
                                      <p:cBhvr override="childStyle">
                                        <p:cTn id="12" dur="indefinite"/>
                                        <p:tgtEl>
                                          <p:spTgt spid="6">
                                            <p:txEl>
                                              <p:pRg st="2" end="2"/>
                                            </p:txEl>
                                          </p:spTgt>
                                        </p:tgtEl>
                                        <p:attrNameLst>
                                          <p:attrName>style.fontStyle</p:attrName>
                                        </p:attrNameLst>
                                      </p:cBhvr>
                                      <p:to>
                                        <p:strVal val="normal"/>
                                      </p:to>
                                    </p:set>
                                    <p:set>
                                      <p:cBhvr override="childStyle">
                                        <p:cTn id="13" dur="indefinite"/>
                                        <p:tgtEl>
                                          <p:spTgt spid="6">
                                            <p:txEl>
                                              <p:pRg st="2" end="2"/>
                                            </p:txEl>
                                          </p:spTgt>
                                        </p:tgtEl>
                                        <p:attrNameLst>
                                          <p:attrName>style.fontWeight</p:attrName>
                                        </p:attrNameLst>
                                      </p:cBhvr>
                                      <p:to>
                                        <p:strVal val="bold"/>
                                      </p:to>
                                    </p:set>
                                    <p:set>
                                      <p:cBhvr override="childStyle">
                                        <p:cTn id="14" dur="indefinite"/>
                                        <p:tgtEl>
                                          <p:spTgt spid="6">
                                            <p:txEl>
                                              <p:pRg st="2" end="2"/>
                                            </p:txEl>
                                          </p:spTgt>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5" presetClass="emph" presetSubtype="1" nodeType="clickEffect">
                                  <p:stCondLst>
                                    <p:cond delay="0"/>
                                  </p:stCondLst>
                                  <p:childTnLst>
                                    <p:set>
                                      <p:cBhvr override="childStyle">
                                        <p:cTn id="18" dur="indefinite"/>
                                        <p:tgtEl>
                                          <p:spTgt spid="6">
                                            <p:txEl>
                                              <p:pRg st="3" end="3"/>
                                            </p:txEl>
                                          </p:spTgt>
                                        </p:tgtEl>
                                        <p:attrNameLst>
                                          <p:attrName>style.fontStyle</p:attrName>
                                        </p:attrNameLst>
                                      </p:cBhvr>
                                      <p:to>
                                        <p:strVal val="normal"/>
                                      </p:to>
                                    </p:set>
                                    <p:set>
                                      <p:cBhvr override="childStyle">
                                        <p:cTn id="19" dur="indefinite"/>
                                        <p:tgtEl>
                                          <p:spTgt spid="6">
                                            <p:txEl>
                                              <p:pRg st="3" end="3"/>
                                            </p:txEl>
                                          </p:spTgt>
                                        </p:tgtEl>
                                        <p:attrNameLst>
                                          <p:attrName>style.fontWeight</p:attrName>
                                        </p:attrNameLst>
                                      </p:cBhvr>
                                      <p:to>
                                        <p:strVal val="bold"/>
                                      </p:to>
                                    </p:set>
                                    <p:set>
                                      <p:cBhvr override="childStyle">
                                        <p:cTn id="20" dur="indefinite"/>
                                        <p:tgtEl>
                                          <p:spTgt spid="6">
                                            <p:txEl>
                                              <p:pRg st="3" end="3"/>
                                            </p:txEl>
                                          </p:spTgt>
                                        </p:tgtEl>
                                        <p:attrNameLst>
                                          <p:attrName>style.textDecorationUnderline</p:attrName>
                                        </p:attrNameLst>
                                      </p:cBhvr>
                                      <p:to>
                                        <p:strVal val="false"/>
                                      </p:to>
                                    </p:set>
                                  </p:childTnLst>
                                </p:cTn>
                              </p:par>
                            </p:childTnLst>
                          </p:cTn>
                        </p:par>
                      </p:childTnLst>
                    </p:cTn>
                  </p:par>
                  <p:par>
                    <p:cTn id="21" fill="hold">
                      <p:stCondLst>
                        <p:cond delay="indefinite"/>
                      </p:stCondLst>
                      <p:childTnLst>
                        <p:par>
                          <p:cTn id="22" fill="hold">
                            <p:stCondLst>
                              <p:cond delay="0"/>
                            </p:stCondLst>
                            <p:childTnLst>
                              <p:par>
                                <p:cTn id="23" presetID="5" presetClass="emph" presetSubtype="1" nodeType="clickEffect">
                                  <p:stCondLst>
                                    <p:cond delay="0"/>
                                  </p:stCondLst>
                                  <p:childTnLst>
                                    <p:set>
                                      <p:cBhvr override="childStyle">
                                        <p:cTn id="24" dur="indefinite"/>
                                        <p:tgtEl>
                                          <p:spTgt spid="6">
                                            <p:txEl>
                                              <p:pRg st="4" end="4"/>
                                            </p:txEl>
                                          </p:spTgt>
                                        </p:tgtEl>
                                        <p:attrNameLst>
                                          <p:attrName>style.fontStyle</p:attrName>
                                        </p:attrNameLst>
                                      </p:cBhvr>
                                      <p:to>
                                        <p:strVal val="normal"/>
                                      </p:to>
                                    </p:set>
                                    <p:set>
                                      <p:cBhvr override="childStyle">
                                        <p:cTn id="25" dur="indefinite"/>
                                        <p:tgtEl>
                                          <p:spTgt spid="6">
                                            <p:txEl>
                                              <p:pRg st="4" end="4"/>
                                            </p:txEl>
                                          </p:spTgt>
                                        </p:tgtEl>
                                        <p:attrNameLst>
                                          <p:attrName>style.fontWeight</p:attrName>
                                        </p:attrNameLst>
                                      </p:cBhvr>
                                      <p:to>
                                        <p:strVal val="bold"/>
                                      </p:to>
                                    </p:set>
                                    <p:set>
                                      <p:cBhvr override="childStyle">
                                        <p:cTn id="26" dur="indefinite"/>
                                        <p:tgtEl>
                                          <p:spTgt spid="6">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B6B38C-9726-462C-A611-4A833ADF7FF3}"/>
              </a:ext>
            </a:extLst>
          </p:cNvPr>
          <p:cNvSpPr>
            <a:spLocks noGrp="1"/>
          </p:cNvSpPr>
          <p:nvPr>
            <p:ph type="title"/>
          </p:nvPr>
        </p:nvSpPr>
        <p:spPr/>
        <p:txBody>
          <a:bodyPr/>
          <a:lstStyle/>
          <a:p>
            <a:r>
              <a:rPr lang="en-US" dirty="0"/>
              <a:t>Box File Structure</a:t>
            </a:r>
          </a:p>
        </p:txBody>
      </p:sp>
      <p:sp>
        <p:nvSpPr>
          <p:cNvPr id="4" name="Slide Number Placeholder 3">
            <a:extLst>
              <a:ext uri="{FF2B5EF4-FFF2-40B4-BE49-F238E27FC236}">
                <a16:creationId xmlns:a16="http://schemas.microsoft.com/office/drawing/2014/main" id="{64CF0BCF-B400-4E8A-A20E-01D23D6FC539}"/>
              </a:ext>
            </a:extLst>
          </p:cNvPr>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pic>
        <p:nvPicPr>
          <p:cNvPr id="7" name="Picture 6">
            <a:extLst>
              <a:ext uri="{FF2B5EF4-FFF2-40B4-BE49-F238E27FC236}">
                <a16:creationId xmlns:a16="http://schemas.microsoft.com/office/drawing/2014/main" id="{8F4C3643-F5C9-448D-8847-5F8EAA87C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04800"/>
            <a:ext cx="3048000" cy="5787342"/>
          </a:xfrm>
          <a:prstGeom prst="rect">
            <a:avLst/>
          </a:prstGeom>
        </p:spPr>
      </p:pic>
      <p:sp>
        <p:nvSpPr>
          <p:cNvPr id="10" name="Content Placeholder 1">
            <a:extLst>
              <a:ext uri="{FF2B5EF4-FFF2-40B4-BE49-F238E27FC236}">
                <a16:creationId xmlns:a16="http://schemas.microsoft.com/office/drawing/2014/main" id="{86A4CA00-68C1-4D91-BB2D-95EDFF3D63FA}"/>
              </a:ext>
            </a:extLst>
          </p:cNvPr>
          <p:cNvSpPr>
            <a:spLocks noGrp="1"/>
          </p:cNvSpPr>
          <p:nvPr>
            <p:ph idx="1"/>
          </p:nvPr>
        </p:nvSpPr>
        <p:spPr>
          <a:xfrm>
            <a:off x="457200" y="1676400"/>
            <a:ext cx="5410200" cy="3873500"/>
          </a:xfrm>
        </p:spPr>
        <p:txBody>
          <a:bodyPr/>
          <a:lstStyle/>
          <a:p>
            <a:pPr>
              <a:spcBef>
                <a:spcPts val="600"/>
              </a:spcBef>
              <a:spcAft>
                <a:spcPts val="1200"/>
              </a:spcAft>
            </a:pPr>
            <a:r>
              <a:rPr lang="en-US" dirty="0"/>
              <a:t>Don’t make changes to first tier of file structure</a:t>
            </a:r>
          </a:p>
          <a:p>
            <a:pPr>
              <a:spcBef>
                <a:spcPts val="600"/>
              </a:spcBef>
              <a:spcAft>
                <a:spcPts val="1200"/>
              </a:spcAft>
            </a:pPr>
            <a:r>
              <a:rPr lang="en-US" dirty="0"/>
              <a:t>Folders may be added under any of the first tier folders</a:t>
            </a:r>
          </a:p>
          <a:p>
            <a:pPr>
              <a:spcBef>
                <a:spcPts val="600"/>
              </a:spcBef>
              <a:spcAft>
                <a:spcPts val="1200"/>
              </a:spcAft>
            </a:pPr>
            <a:r>
              <a:rPr lang="en-US" dirty="0"/>
              <a:t>Don’t rename any folders that are part of the statewide folder structure</a:t>
            </a:r>
          </a:p>
        </p:txBody>
      </p:sp>
    </p:spTree>
    <p:extLst>
      <p:ext uri="{BB962C8B-B14F-4D97-AF65-F5344CB8AC3E}">
        <p14:creationId xmlns:p14="http://schemas.microsoft.com/office/powerpoint/2010/main" val="3245440361"/>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B6B38C-9726-462C-A611-4A833ADF7FF3}"/>
              </a:ext>
            </a:extLst>
          </p:cNvPr>
          <p:cNvSpPr>
            <a:spLocks noGrp="1"/>
          </p:cNvSpPr>
          <p:nvPr>
            <p:ph type="title"/>
          </p:nvPr>
        </p:nvSpPr>
        <p:spPr/>
        <p:txBody>
          <a:bodyPr/>
          <a:lstStyle/>
          <a:p>
            <a:r>
              <a:rPr lang="en-US" dirty="0"/>
              <a:t>Box.com Demo</a:t>
            </a:r>
          </a:p>
        </p:txBody>
      </p:sp>
      <p:sp>
        <p:nvSpPr>
          <p:cNvPr id="4" name="Slide Number Placeholder 3">
            <a:extLst>
              <a:ext uri="{FF2B5EF4-FFF2-40B4-BE49-F238E27FC236}">
                <a16:creationId xmlns:a16="http://schemas.microsoft.com/office/drawing/2014/main" id="{64CF0BCF-B400-4E8A-A20E-01D23D6FC539}"/>
              </a:ext>
            </a:extLst>
          </p:cNvPr>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
        <p:nvSpPr>
          <p:cNvPr id="10" name="Content Placeholder 1">
            <a:extLst>
              <a:ext uri="{FF2B5EF4-FFF2-40B4-BE49-F238E27FC236}">
                <a16:creationId xmlns:a16="http://schemas.microsoft.com/office/drawing/2014/main" id="{86A4CA00-68C1-4D91-BB2D-95EDFF3D63FA}"/>
              </a:ext>
            </a:extLst>
          </p:cNvPr>
          <p:cNvSpPr>
            <a:spLocks noGrp="1"/>
          </p:cNvSpPr>
          <p:nvPr>
            <p:ph idx="1"/>
          </p:nvPr>
        </p:nvSpPr>
        <p:spPr>
          <a:xfrm>
            <a:off x="457200" y="1676400"/>
            <a:ext cx="8001000" cy="3962400"/>
          </a:xfrm>
        </p:spPr>
        <p:txBody>
          <a:bodyPr/>
          <a:lstStyle/>
          <a:p>
            <a:pPr>
              <a:spcAft>
                <a:spcPts val="600"/>
              </a:spcAft>
            </a:pPr>
            <a:r>
              <a:rPr lang="en-US" dirty="0">
                <a:hlinkClick r:id="rId3"/>
              </a:rPr>
              <a:t>https://wisdot.account.box.com/login?redirect_url=%2Ffolder%2F0</a:t>
            </a:r>
            <a:endParaRPr lang="en-US" dirty="0"/>
          </a:p>
        </p:txBody>
      </p:sp>
    </p:spTree>
    <p:extLst>
      <p:ext uri="{BB962C8B-B14F-4D97-AF65-F5344CB8AC3E}">
        <p14:creationId xmlns:p14="http://schemas.microsoft.com/office/powerpoint/2010/main" val="2404504172"/>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488790-0807-49AE-A408-DE4FF57EADE6}"/>
              </a:ext>
            </a:extLst>
          </p:cNvPr>
          <p:cNvSpPr>
            <a:spLocks noGrp="1"/>
          </p:cNvSpPr>
          <p:nvPr>
            <p:ph idx="1"/>
          </p:nvPr>
        </p:nvSpPr>
        <p:spPr/>
        <p:txBody>
          <a:bodyPr/>
          <a:lstStyle/>
          <a:p>
            <a:pPr>
              <a:spcAft>
                <a:spcPts val="600"/>
              </a:spcAft>
            </a:pPr>
            <a:r>
              <a:rPr lang="en-US" dirty="0"/>
              <a:t>Access Box content directly from mobile device</a:t>
            </a:r>
          </a:p>
          <a:p>
            <a:pPr>
              <a:spcAft>
                <a:spcPts val="600"/>
              </a:spcAft>
            </a:pPr>
            <a:r>
              <a:rPr lang="en-US" dirty="0"/>
              <a:t>Upload photos, videos and other files</a:t>
            </a:r>
          </a:p>
          <a:p>
            <a:pPr>
              <a:spcAft>
                <a:spcPts val="600"/>
              </a:spcAft>
            </a:pPr>
            <a:r>
              <a:rPr lang="en-US" dirty="0"/>
              <a:t>Download content to device</a:t>
            </a:r>
          </a:p>
        </p:txBody>
      </p:sp>
      <p:sp>
        <p:nvSpPr>
          <p:cNvPr id="3" name="Title 2">
            <a:extLst>
              <a:ext uri="{FF2B5EF4-FFF2-40B4-BE49-F238E27FC236}">
                <a16:creationId xmlns:a16="http://schemas.microsoft.com/office/drawing/2014/main" id="{6EB6B38C-9726-462C-A611-4A833ADF7FF3}"/>
              </a:ext>
            </a:extLst>
          </p:cNvPr>
          <p:cNvSpPr>
            <a:spLocks noGrp="1"/>
          </p:cNvSpPr>
          <p:nvPr>
            <p:ph type="title"/>
          </p:nvPr>
        </p:nvSpPr>
        <p:spPr/>
        <p:txBody>
          <a:bodyPr/>
          <a:lstStyle/>
          <a:p>
            <a:r>
              <a:rPr lang="en-US" dirty="0"/>
              <a:t>Box App</a:t>
            </a:r>
          </a:p>
        </p:txBody>
      </p:sp>
      <p:sp>
        <p:nvSpPr>
          <p:cNvPr id="4" name="Slide Number Placeholder 3">
            <a:extLst>
              <a:ext uri="{FF2B5EF4-FFF2-40B4-BE49-F238E27FC236}">
                <a16:creationId xmlns:a16="http://schemas.microsoft.com/office/drawing/2014/main" id="{64CF0BCF-B400-4E8A-A20E-01D23D6FC539}"/>
              </a:ext>
            </a:extLst>
          </p:cNvPr>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pic>
        <p:nvPicPr>
          <p:cNvPr id="6" name="Picture 5">
            <a:extLst>
              <a:ext uri="{FF2B5EF4-FFF2-40B4-BE49-F238E27FC236}">
                <a16:creationId xmlns:a16="http://schemas.microsoft.com/office/drawing/2014/main" id="{000C54D2-3433-4D0E-9B68-14E048447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655125"/>
            <a:ext cx="2362200" cy="4202876"/>
          </a:xfrm>
          <a:prstGeom prst="rect">
            <a:avLst/>
          </a:prstGeom>
        </p:spPr>
      </p:pic>
    </p:spTree>
    <p:extLst>
      <p:ext uri="{BB962C8B-B14F-4D97-AF65-F5344CB8AC3E}">
        <p14:creationId xmlns:p14="http://schemas.microsoft.com/office/powerpoint/2010/main" val="4026363726"/>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9EDFF54-0FC2-4AB1-BA7A-89F7CF37940D}"/>
              </a:ext>
            </a:extLst>
          </p:cNvPr>
          <p:cNvGrpSpPr/>
          <p:nvPr/>
        </p:nvGrpSpPr>
        <p:grpSpPr>
          <a:xfrm>
            <a:off x="228600" y="2511306"/>
            <a:ext cx="8636614" cy="4236053"/>
            <a:chOff x="228600" y="2511306"/>
            <a:chExt cx="8636614" cy="4236053"/>
          </a:xfrm>
        </p:grpSpPr>
        <p:pic>
          <p:nvPicPr>
            <p:cNvPr id="24" name="Picture 23">
              <a:extLst>
                <a:ext uri="{FF2B5EF4-FFF2-40B4-BE49-F238E27FC236}">
                  <a16:creationId xmlns:a16="http://schemas.microsoft.com/office/drawing/2014/main" id="{FF6D88D1-3CC1-4346-A053-E5C01F1F9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511306"/>
              <a:ext cx="8636614" cy="4236053"/>
            </a:xfrm>
            <a:prstGeom prst="rect">
              <a:avLst/>
            </a:prstGeom>
          </p:spPr>
        </p:pic>
        <p:sp>
          <p:nvSpPr>
            <p:cNvPr id="26" name="Oval 25">
              <a:extLst>
                <a:ext uri="{FF2B5EF4-FFF2-40B4-BE49-F238E27FC236}">
                  <a16:creationId xmlns:a16="http://schemas.microsoft.com/office/drawing/2014/main" id="{C686B29B-73F5-4EA2-AAFD-6372D91E7033}"/>
                </a:ext>
              </a:extLst>
            </p:cNvPr>
            <p:cNvSpPr/>
            <p:nvPr/>
          </p:nvSpPr>
          <p:spPr>
            <a:xfrm>
              <a:off x="314832" y="2784959"/>
              <a:ext cx="1365575" cy="393699"/>
            </a:xfrm>
            <a:prstGeom prst="ellipse">
              <a:avLst/>
            </a:prstGeom>
            <a:no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10173143-F107-4E04-9C2B-88E664344DBD}"/>
                </a:ext>
              </a:extLst>
            </p:cNvPr>
            <p:cNvSpPr/>
            <p:nvPr/>
          </p:nvSpPr>
          <p:spPr>
            <a:xfrm>
              <a:off x="7285964" y="3654317"/>
              <a:ext cx="1490043" cy="498708"/>
            </a:xfrm>
            <a:prstGeom prst="ellipse">
              <a:avLst/>
            </a:prstGeom>
            <a:no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ontent Placeholder 1">
            <a:extLst>
              <a:ext uri="{FF2B5EF4-FFF2-40B4-BE49-F238E27FC236}">
                <a16:creationId xmlns:a16="http://schemas.microsoft.com/office/drawing/2014/main" id="{A8488790-0807-49AE-A408-DE4FF57EADE6}"/>
              </a:ext>
            </a:extLst>
          </p:cNvPr>
          <p:cNvSpPr>
            <a:spLocks noGrp="1"/>
          </p:cNvSpPr>
          <p:nvPr>
            <p:ph idx="1"/>
          </p:nvPr>
        </p:nvSpPr>
        <p:spPr>
          <a:xfrm>
            <a:off x="457200" y="1676400"/>
            <a:ext cx="8229600" cy="3873500"/>
          </a:xfrm>
        </p:spPr>
        <p:txBody>
          <a:bodyPr/>
          <a:lstStyle/>
          <a:p>
            <a:r>
              <a:rPr lang="en-US" dirty="0"/>
              <a:t>Use mobile device to upload directly to Box</a:t>
            </a:r>
          </a:p>
          <a:p>
            <a:pPr lvl="1"/>
            <a:r>
              <a:rPr lang="en-US" dirty="0"/>
              <a:t>Photos, videos, audio, document scans</a:t>
            </a:r>
          </a:p>
        </p:txBody>
      </p:sp>
      <p:sp>
        <p:nvSpPr>
          <p:cNvPr id="3" name="Title 2">
            <a:extLst>
              <a:ext uri="{FF2B5EF4-FFF2-40B4-BE49-F238E27FC236}">
                <a16:creationId xmlns:a16="http://schemas.microsoft.com/office/drawing/2014/main" id="{6EB6B38C-9726-462C-A611-4A833ADF7FF3}"/>
              </a:ext>
            </a:extLst>
          </p:cNvPr>
          <p:cNvSpPr>
            <a:spLocks noGrp="1"/>
          </p:cNvSpPr>
          <p:nvPr>
            <p:ph type="title"/>
          </p:nvPr>
        </p:nvSpPr>
        <p:spPr/>
        <p:txBody>
          <a:bodyPr>
            <a:normAutofit/>
          </a:bodyPr>
          <a:lstStyle/>
          <a:p>
            <a:r>
              <a:rPr lang="en-US" dirty="0"/>
              <a:t>Box Capture </a:t>
            </a:r>
            <a:r>
              <a:rPr lang="en-US" sz="2400" dirty="0"/>
              <a:t>(currently only available for iOS)</a:t>
            </a:r>
          </a:p>
        </p:txBody>
      </p:sp>
      <p:sp>
        <p:nvSpPr>
          <p:cNvPr id="4" name="Slide Number Placeholder 3">
            <a:extLst>
              <a:ext uri="{FF2B5EF4-FFF2-40B4-BE49-F238E27FC236}">
                <a16:creationId xmlns:a16="http://schemas.microsoft.com/office/drawing/2014/main" id="{64CF0BCF-B400-4E8A-A20E-01D23D6FC539}"/>
              </a:ext>
            </a:extLst>
          </p:cNvPr>
          <p:cNvSpPr>
            <a:spLocks noGrp="1"/>
          </p:cNvSpPr>
          <p:nvPr>
            <p:ph type="sldNum" sz="quarter" idx="10"/>
          </p:nvPr>
        </p:nvSpPr>
        <p:spPr/>
        <p:txBody>
          <a:bodyPr/>
          <a:lstStyle/>
          <a:p>
            <a:pPr>
              <a:defRPr/>
            </a:pPr>
            <a:fld id="{89C35698-ECFA-45D4-B95F-4F52958123EB}" type="slidenum">
              <a:rPr lang="en-US" smtClean="0"/>
              <a:pPr>
                <a:defRPr/>
              </a:pPr>
              <a:t>13</a:t>
            </a:fld>
            <a:endParaRPr lang="en-US" dirty="0"/>
          </a:p>
        </p:txBody>
      </p:sp>
      <p:grpSp>
        <p:nvGrpSpPr>
          <p:cNvPr id="16" name="Group 15">
            <a:extLst>
              <a:ext uri="{FF2B5EF4-FFF2-40B4-BE49-F238E27FC236}">
                <a16:creationId xmlns:a16="http://schemas.microsoft.com/office/drawing/2014/main" id="{998119DA-56F3-4099-82F4-34593AFA1996}"/>
              </a:ext>
            </a:extLst>
          </p:cNvPr>
          <p:cNvGrpSpPr/>
          <p:nvPr/>
        </p:nvGrpSpPr>
        <p:grpSpPr>
          <a:xfrm>
            <a:off x="1524000" y="2770947"/>
            <a:ext cx="2438400" cy="3762375"/>
            <a:chOff x="1371600" y="2959100"/>
            <a:chExt cx="2438400" cy="3762375"/>
          </a:xfrm>
        </p:grpSpPr>
        <p:pic>
          <p:nvPicPr>
            <p:cNvPr id="6" name="Picture 5">
              <a:extLst>
                <a:ext uri="{FF2B5EF4-FFF2-40B4-BE49-F238E27FC236}">
                  <a16:creationId xmlns:a16="http://schemas.microsoft.com/office/drawing/2014/main" id="{44A2AE37-217F-4BC2-96A7-D8C1EE498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693" y="2987675"/>
              <a:ext cx="2081434" cy="3733800"/>
            </a:xfrm>
            <a:prstGeom prst="rect">
              <a:avLst/>
            </a:prstGeom>
          </p:spPr>
        </p:pic>
        <p:sp>
          <p:nvSpPr>
            <p:cNvPr id="14" name="Oval 13">
              <a:extLst>
                <a:ext uri="{FF2B5EF4-FFF2-40B4-BE49-F238E27FC236}">
                  <a16:creationId xmlns:a16="http://schemas.microsoft.com/office/drawing/2014/main" id="{373246C2-618D-40DD-B1A9-728DC01963A5}"/>
                </a:ext>
              </a:extLst>
            </p:cNvPr>
            <p:cNvSpPr/>
            <p:nvPr/>
          </p:nvSpPr>
          <p:spPr>
            <a:xfrm>
              <a:off x="2030438" y="2959100"/>
              <a:ext cx="1169962" cy="393700"/>
            </a:xfrm>
            <a:prstGeom prst="ellipse">
              <a:avLst/>
            </a:prstGeom>
            <a:noFill/>
            <a:ln w="190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13ACE66-F655-44FA-966B-7446D2B9E5D5}"/>
                </a:ext>
              </a:extLst>
            </p:cNvPr>
            <p:cNvSpPr/>
            <p:nvPr/>
          </p:nvSpPr>
          <p:spPr>
            <a:xfrm>
              <a:off x="1371600" y="5729781"/>
              <a:ext cx="2438400" cy="594819"/>
            </a:xfrm>
            <a:prstGeom prst="ellipse">
              <a:avLst/>
            </a:prstGeom>
            <a:noFill/>
            <a:ln w="222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97654114-2688-40A1-B2E6-60BDB6E2AD99}"/>
              </a:ext>
            </a:extLst>
          </p:cNvPr>
          <p:cNvGrpSpPr/>
          <p:nvPr/>
        </p:nvGrpSpPr>
        <p:grpSpPr>
          <a:xfrm>
            <a:off x="5181600" y="2799522"/>
            <a:ext cx="2102262" cy="3733800"/>
            <a:chOff x="5601844" y="2799522"/>
            <a:chExt cx="2102262" cy="3733800"/>
          </a:xfrm>
        </p:grpSpPr>
        <p:pic>
          <p:nvPicPr>
            <p:cNvPr id="22" name="Picture 21">
              <a:extLst>
                <a:ext uri="{FF2B5EF4-FFF2-40B4-BE49-F238E27FC236}">
                  <a16:creationId xmlns:a16="http://schemas.microsoft.com/office/drawing/2014/main" id="{7E62D3A9-0417-41CA-BE0E-982F7FD828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1844" y="2799522"/>
              <a:ext cx="2102262" cy="3733800"/>
            </a:xfrm>
            <a:prstGeom prst="rect">
              <a:avLst/>
            </a:prstGeom>
          </p:spPr>
        </p:pic>
        <p:sp>
          <p:nvSpPr>
            <p:cNvPr id="41" name="Oval 40">
              <a:extLst>
                <a:ext uri="{FF2B5EF4-FFF2-40B4-BE49-F238E27FC236}">
                  <a16:creationId xmlns:a16="http://schemas.microsoft.com/office/drawing/2014/main" id="{C70282C7-3705-4919-B21E-A308049F7656}"/>
                </a:ext>
              </a:extLst>
            </p:cNvPr>
            <p:cNvSpPr/>
            <p:nvPr/>
          </p:nvSpPr>
          <p:spPr>
            <a:xfrm>
              <a:off x="6067994" y="5460069"/>
              <a:ext cx="1169962" cy="393700"/>
            </a:xfrm>
            <a:prstGeom prst="ellipse">
              <a:avLst/>
            </a:prstGeom>
            <a:noFill/>
            <a:ln w="190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433174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488790-0807-49AE-A408-DE4FF57EADE6}"/>
              </a:ext>
            </a:extLst>
          </p:cNvPr>
          <p:cNvSpPr>
            <a:spLocks noGrp="1"/>
          </p:cNvSpPr>
          <p:nvPr>
            <p:ph idx="1"/>
          </p:nvPr>
        </p:nvSpPr>
        <p:spPr/>
        <p:txBody>
          <a:bodyPr/>
          <a:lstStyle/>
          <a:p>
            <a:pPr>
              <a:spcAft>
                <a:spcPts val="600"/>
              </a:spcAft>
            </a:pPr>
            <a:r>
              <a:rPr lang="en-US" dirty="0"/>
              <a:t>Folders will be created at start of season</a:t>
            </a:r>
          </a:p>
          <a:p>
            <a:pPr>
              <a:spcAft>
                <a:spcPts val="600"/>
              </a:spcAft>
            </a:pPr>
            <a:r>
              <a:rPr lang="en-US" dirty="0"/>
              <a:t>Contact Contract Specialist for access</a:t>
            </a:r>
          </a:p>
          <a:p>
            <a:pPr>
              <a:spcAft>
                <a:spcPts val="600"/>
              </a:spcAft>
            </a:pPr>
            <a:r>
              <a:rPr lang="en-US" dirty="0"/>
              <a:t>Contact PM with any procedural questions</a:t>
            </a:r>
          </a:p>
          <a:p>
            <a:pPr>
              <a:spcAft>
                <a:spcPts val="600"/>
              </a:spcAft>
            </a:pPr>
            <a:r>
              <a:rPr lang="en-US" dirty="0"/>
              <a:t>Contact IT support with technical issues</a:t>
            </a:r>
          </a:p>
          <a:p>
            <a:pPr marL="109537" indent="0">
              <a:buNone/>
            </a:pPr>
            <a:endParaRPr lang="en-US" dirty="0"/>
          </a:p>
        </p:txBody>
      </p:sp>
      <p:sp>
        <p:nvSpPr>
          <p:cNvPr id="3" name="Title 2">
            <a:extLst>
              <a:ext uri="{FF2B5EF4-FFF2-40B4-BE49-F238E27FC236}">
                <a16:creationId xmlns:a16="http://schemas.microsoft.com/office/drawing/2014/main" id="{6EB6B38C-9726-462C-A611-4A833ADF7FF3}"/>
              </a:ext>
            </a:extLst>
          </p:cNvPr>
          <p:cNvSpPr>
            <a:spLocks noGrp="1"/>
          </p:cNvSpPr>
          <p:nvPr>
            <p:ph type="title"/>
          </p:nvPr>
        </p:nvSpPr>
        <p:spPr/>
        <p:txBody>
          <a:bodyPr/>
          <a:lstStyle/>
          <a:p>
            <a:r>
              <a:rPr lang="en-US" dirty="0"/>
              <a:t>Box Implementation</a:t>
            </a:r>
          </a:p>
        </p:txBody>
      </p:sp>
      <p:sp>
        <p:nvSpPr>
          <p:cNvPr id="4" name="Slide Number Placeholder 3">
            <a:extLst>
              <a:ext uri="{FF2B5EF4-FFF2-40B4-BE49-F238E27FC236}">
                <a16:creationId xmlns:a16="http://schemas.microsoft.com/office/drawing/2014/main" id="{64CF0BCF-B400-4E8A-A20E-01D23D6FC539}"/>
              </a:ext>
            </a:extLst>
          </p:cNvPr>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spTree>
    <p:extLst>
      <p:ext uri="{BB962C8B-B14F-4D97-AF65-F5344CB8AC3E}">
        <p14:creationId xmlns:p14="http://schemas.microsoft.com/office/powerpoint/2010/main" val="3671715863"/>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38200E-4B0D-4D58-A4FE-160567512BDD}"/>
              </a:ext>
            </a:extLst>
          </p:cNvPr>
          <p:cNvSpPr>
            <a:spLocks noGrp="1"/>
          </p:cNvSpPr>
          <p:nvPr>
            <p:ph idx="1"/>
          </p:nvPr>
        </p:nvSpPr>
        <p:spPr>
          <a:xfrm>
            <a:off x="457200" y="1524000"/>
            <a:ext cx="8686800" cy="4648200"/>
          </a:xfrm>
        </p:spPr>
        <p:txBody>
          <a:bodyPr/>
          <a:lstStyle/>
          <a:p>
            <a:pPr>
              <a:spcAft>
                <a:spcPts val="600"/>
              </a:spcAft>
            </a:pPr>
            <a:r>
              <a:rPr lang="en-US" dirty="0"/>
              <a:t>Files/Folders</a:t>
            </a:r>
          </a:p>
          <a:p>
            <a:pPr lvl="1">
              <a:spcAft>
                <a:spcPts val="600"/>
              </a:spcAft>
            </a:pPr>
            <a:r>
              <a:rPr lang="en-US" dirty="0"/>
              <a:t>Minimize length with common abbreviations</a:t>
            </a:r>
          </a:p>
          <a:p>
            <a:pPr lvl="1">
              <a:spcAft>
                <a:spcPts val="600"/>
              </a:spcAft>
            </a:pPr>
            <a:r>
              <a:rPr lang="en-US" dirty="0"/>
              <a:t>Upper Case/Lower Case with no spaces</a:t>
            </a:r>
          </a:p>
          <a:p>
            <a:pPr lvl="1">
              <a:spcAft>
                <a:spcPts val="600"/>
              </a:spcAft>
            </a:pPr>
            <a:r>
              <a:rPr lang="en-US" dirty="0"/>
              <a:t>No hyphens, spaces or special characters $, %, &amp;, #, ()</a:t>
            </a:r>
          </a:p>
          <a:p>
            <a:pPr lvl="1">
              <a:spcAft>
                <a:spcPts val="600"/>
              </a:spcAft>
            </a:pPr>
            <a:r>
              <a:rPr lang="en-US" dirty="0"/>
              <a:t>Underscore may be used if needed</a:t>
            </a:r>
          </a:p>
          <a:p>
            <a:pPr lvl="1">
              <a:spcAft>
                <a:spcPts val="600"/>
              </a:spcAft>
            </a:pPr>
            <a:r>
              <a:rPr lang="en-US" dirty="0"/>
              <a:t>Examples:</a:t>
            </a:r>
          </a:p>
          <a:p>
            <a:pPr marL="392113" lvl="1" indent="0">
              <a:spcAft>
                <a:spcPts val="600"/>
              </a:spcAft>
              <a:buNone/>
            </a:pPr>
            <a:r>
              <a:rPr lang="en-US" dirty="0"/>
              <a:t>64301271_CCO3Draft1.pdf</a:t>
            </a:r>
          </a:p>
          <a:p>
            <a:pPr marL="392113" lvl="1" indent="0">
              <a:spcAft>
                <a:spcPts val="600"/>
              </a:spcAft>
              <a:buNone/>
            </a:pPr>
            <a:r>
              <a:rPr lang="en-US" dirty="0"/>
              <a:t>628.2008EMatUrbanClassITypeB.xlsx</a:t>
            </a:r>
          </a:p>
          <a:p>
            <a:pPr marL="392113" lvl="1" indent="0">
              <a:spcAft>
                <a:spcPts val="600"/>
              </a:spcAft>
              <a:buNone/>
            </a:pPr>
            <a:r>
              <a:rPr lang="en-US" dirty="0"/>
              <a:t>15003776&gt;Materials&gt;Submittals&gt;</a:t>
            </a:r>
            <a:r>
              <a:rPr lang="en-US" dirty="0" err="1"/>
              <a:t>QMPBaseAgg</a:t>
            </a:r>
            <a:r>
              <a:rPr lang="en-US" dirty="0"/>
              <a:t>&gt;03052020</a:t>
            </a:r>
          </a:p>
          <a:p>
            <a:pPr marL="392113" lvl="1" indent="0">
              <a:spcAft>
                <a:spcPts val="600"/>
              </a:spcAft>
              <a:buNone/>
            </a:pPr>
            <a:endParaRPr lang="en-US" dirty="0"/>
          </a:p>
          <a:p>
            <a:endParaRPr lang="en-US" sz="1200" dirty="0"/>
          </a:p>
        </p:txBody>
      </p:sp>
      <p:sp>
        <p:nvSpPr>
          <p:cNvPr id="3" name="Title 2">
            <a:extLst>
              <a:ext uri="{FF2B5EF4-FFF2-40B4-BE49-F238E27FC236}">
                <a16:creationId xmlns:a16="http://schemas.microsoft.com/office/drawing/2014/main" id="{64FD6B02-D946-4E2C-9B95-6A36EFFAB061}"/>
              </a:ext>
            </a:extLst>
          </p:cNvPr>
          <p:cNvSpPr>
            <a:spLocks noGrp="1"/>
          </p:cNvSpPr>
          <p:nvPr>
            <p:ph type="title"/>
          </p:nvPr>
        </p:nvSpPr>
        <p:spPr/>
        <p:txBody>
          <a:bodyPr/>
          <a:lstStyle/>
          <a:p>
            <a:r>
              <a:rPr lang="en-US" dirty="0"/>
              <a:t>Naming Conventions</a:t>
            </a:r>
          </a:p>
        </p:txBody>
      </p:sp>
      <p:sp>
        <p:nvSpPr>
          <p:cNvPr id="4" name="Slide Number Placeholder 3">
            <a:extLst>
              <a:ext uri="{FF2B5EF4-FFF2-40B4-BE49-F238E27FC236}">
                <a16:creationId xmlns:a16="http://schemas.microsoft.com/office/drawing/2014/main" id="{1F1A606F-59A0-4927-9DF5-F6B2F04BA0EC}"/>
              </a:ext>
            </a:extLst>
          </p:cNvPr>
          <p:cNvSpPr>
            <a:spLocks noGrp="1"/>
          </p:cNvSpPr>
          <p:nvPr>
            <p:ph type="sldNum" sz="quarter" idx="10"/>
          </p:nvPr>
        </p:nvSpPr>
        <p:spPr/>
        <p:txBody>
          <a:bodyPr/>
          <a:lstStyle/>
          <a:p>
            <a:pPr>
              <a:defRPr/>
            </a:pPr>
            <a:fld id="{89C35698-ECFA-45D4-B95F-4F52958123EB}" type="slidenum">
              <a:rPr lang="en-US" smtClean="0"/>
              <a:pPr>
                <a:defRPr/>
              </a:pPr>
              <a:t>15</a:t>
            </a:fld>
            <a:endParaRPr lang="en-US" dirty="0"/>
          </a:p>
        </p:txBody>
      </p:sp>
    </p:spTree>
    <p:extLst>
      <p:ext uri="{BB962C8B-B14F-4D97-AF65-F5344CB8AC3E}">
        <p14:creationId xmlns:p14="http://schemas.microsoft.com/office/powerpoint/2010/main" val="1739909769"/>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38200E-4B0D-4D58-A4FE-160567512BDD}"/>
              </a:ext>
            </a:extLst>
          </p:cNvPr>
          <p:cNvSpPr>
            <a:spLocks noGrp="1"/>
          </p:cNvSpPr>
          <p:nvPr>
            <p:ph idx="1"/>
          </p:nvPr>
        </p:nvSpPr>
        <p:spPr>
          <a:xfrm>
            <a:off x="457200" y="1524000"/>
            <a:ext cx="8458200" cy="4648200"/>
          </a:xfrm>
        </p:spPr>
        <p:txBody>
          <a:bodyPr/>
          <a:lstStyle/>
          <a:p>
            <a:pPr>
              <a:spcAft>
                <a:spcPts val="600"/>
              </a:spcAft>
            </a:pPr>
            <a:r>
              <a:rPr lang="en-US" dirty="0"/>
              <a:t>Email Subject Line</a:t>
            </a:r>
          </a:p>
          <a:p>
            <a:pPr lvl="1">
              <a:spcAft>
                <a:spcPts val="600"/>
              </a:spcAft>
            </a:pPr>
            <a:r>
              <a:rPr lang="en-US" dirty="0"/>
              <a:t>Always include Project ID, Route and subject</a:t>
            </a:r>
          </a:p>
          <a:p>
            <a:pPr lvl="1">
              <a:spcAft>
                <a:spcPts val="600"/>
              </a:spcAft>
            </a:pPr>
            <a:r>
              <a:rPr lang="en-US" dirty="0"/>
              <a:t>Include other descriptive info as necessary</a:t>
            </a:r>
          </a:p>
          <a:p>
            <a:pPr lvl="2">
              <a:spcAft>
                <a:spcPts val="600"/>
              </a:spcAft>
            </a:pPr>
            <a:r>
              <a:rPr lang="en-US" dirty="0"/>
              <a:t>Town/Village/City/County, Project Limits, etc.</a:t>
            </a:r>
          </a:p>
          <a:p>
            <a:pPr marL="630238" lvl="2" indent="0">
              <a:spcAft>
                <a:spcPts val="600"/>
              </a:spcAft>
              <a:buNone/>
            </a:pPr>
            <a:endParaRPr lang="en-US" dirty="0"/>
          </a:p>
          <a:p>
            <a:pPr lvl="1">
              <a:spcAft>
                <a:spcPts val="600"/>
              </a:spcAft>
            </a:pPr>
            <a:r>
              <a:rPr lang="en-US" dirty="0"/>
              <a:t>Examples:</a:t>
            </a:r>
          </a:p>
          <a:p>
            <a:pPr marL="347663" lvl="2" indent="0">
              <a:spcAft>
                <a:spcPts val="600"/>
              </a:spcAft>
              <a:buNone/>
            </a:pPr>
            <a:r>
              <a:rPr lang="en-US" dirty="0"/>
              <a:t>4987-02-65 Webster Ave; Nonconforming Conc </a:t>
            </a:r>
            <a:r>
              <a:rPr lang="en-US" dirty="0" err="1"/>
              <a:t>Pavt</a:t>
            </a:r>
            <a:r>
              <a:rPr lang="en-US" dirty="0"/>
              <a:t> Thickness</a:t>
            </a:r>
          </a:p>
          <a:p>
            <a:pPr marL="347663" lvl="2" indent="0">
              <a:spcAft>
                <a:spcPts val="600"/>
              </a:spcAft>
              <a:buNone/>
            </a:pPr>
            <a:r>
              <a:rPr lang="en-US" dirty="0"/>
              <a:t>9029-02-71 CTH G, Marinette County; CCO 4 for review </a:t>
            </a:r>
          </a:p>
          <a:p>
            <a:pPr marL="347663" lvl="2" indent="0">
              <a:spcAft>
                <a:spcPts val="600"/>
              </a:spcAft>
              <a:buNone/>
            </a:pPr>
            <a:r>
              <a:rPr lang="en-US" dirty="0"/>
              <a:t>9190-26-73 STH 32, </a:t>
            </a:r>
            <a:r>
              <a:rPr lang="en-US" dirty="0" err="1"/>
              <a:t>Pensaukee</a:t>
            </a:r>
            <a:r>
              <a:rPr lang="en-US" dirty="0"/>
              <a:t> River Bridge; revised deck grades</a:t>
            </a:r>
          </a:p>
          <a:p>
            <a:pPr marL="630238" lvl="2" indent="0">
              <a:spcAft>
                <a:spcPts val="600"/>
              </a:spcAft>
              <a:buNone/>
            </a:pPr>
            <a:endParaRPr lang="en-US" dirty="0"/>
          </a:p>
          <a:p>
            <a:pPr marL="392113" lvl="1" indent="0">
              <a:spcAft>
                <a:spcPts val="600"/>
              </a:spcAft>
              <a:buNone/>
            </a:pPr>
            <a:endParaRPr lang="en-US" dirty="0"/>
          </a:p>
          <a:p>
            <a:endParaRPr lang="en-US" sz="1200" dirty="0"/>
          </a:p>
        </p:txBody>
      </p:sp>
      <p:sp>
        <p:nvSpPr>
          <p:cNvPr id="3" name="Title 2">
            <a:extLst>
              <a:ext uri="{FF2B5EF4-FFF2-40B4-BE49-F238E27FC236}">
                <a16:creationId xmlns:a16="http://schemas.microsoft.com/office/drawing/2014/main" id="{64FD6B02-D946-4E2C-9B95-6A36EFFAB061}"/>
              </a:ext>
            </a:extLst>
          </p:cNvPr>
          <p:cNvSpPr>
            <a:spLocks noGrp="1"/>
          </p:cNvSpPr>
          <p:nvPr>
            <p:ph type="title"/>
          </p:nvPr>
        </p:nvSpPr>
        <p:spPr/>
        <p:txBody>
          <a:bodyPr/>
          <a:lstStyle/>
          <a:p>
            <a:r>
              <a:rPr lang="en-US" dirty="0"/>
              <a:t>Naming Conventions</a:t>
            </a:r>
          </a:p>
        </p:txBody>
      </p:sp>
      <p:sp>
        <p:nvSpPr>
          <p:cNvPr id="4" name="Slide Number Placeholder 3">
            <a:extLst>
              <a:ext uri="{FF2B5EF4-FFF2-40B4-BE49-F238E27FC236}">
                <a16:creationId xmlns:a16="http://schemas.microsoft.com/office/drawing/2014/main" id="{1F1A606F-59A0-4927-9DF5-F6B2F04BA0EC}"/>
              </a:ext>
            </a:extLst>
          </p:cNvPr>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spTree>
    <p:extLst>
      <p:ext uri="{BB962C8B-B14F-4D97-AF65-F5344CB8AC3E}">
        <p14:creationId xmlns:p14="http://schemas.microsoft.com/office/powerpoint/2010/main" val="244043414"/>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38200E-4B0D-4D58-A4FE-160567512BDD}"/>
              </a:ext>
            </a:extLst>
          </p:cNvPr>
          <p:cNvSpPr>
            <a:spLocks noGrp="1"/>
          </p:cNvSpPr>
          <p:nvPr>
            <p:ph idx="1"/>
          </p:nvPr>
        </p:nvSpPr>
        <p:spPr>
          <a:xfrm>
            <a:off x="457200" y="1524000"/>
            <a:ext cx="8229600" cy="4191000"/>
          </a:xfrm>
        </p:spPr>
        <p:txBody>
          <a:bodyPr/>
          <a:lstStyle/>
          <a:p>
            <a:r>
              <a:rPr lang="en-US" dirty="0"/>
              <a:t>PCL saves draft CMJ/CCO as PDF in Box and tells PM they’re ready for review</a:t>
            </a:r>
          </a:p>
          <a:p>
            <a:endParaRPr lang="en-US" sz="1200" dirty="0"/>
          </a:p>
          <a:p>
            <a:r>
              <a:rPr lang="en-US" dirty="0"/>
              <a:t>PM adds comments and emails Box link to CS, CQA, ME for review by COB XX/XX/XX</a:t>
            </a:r>
          </a:p>
          <a:p>
            <a:endParaRPr lang="en-US" sz="1200" dirty="0"/>
          </a:p>
          <a:p>
            <a:r>
              <a:rPr lang="en-US" dirty="0"/>
              <a:t>PCL makes revisions and gets contractor signature</a:t>
            </a:r>
          </a:p>
          <a:p>
            <a:endParaRPr lang="en-US" sz="1200" dirty="0"/>
          </a:p>
          <a:p>
            <a:r>
              <a:rPr lang="en-US" dirty="0"/>
              <a:t>CS obtains </a:t>
            </a:r>
            <a:r>
              <a:rPr lang="en-US" dirty="0" err="1"/>
              <a:t>WisDOT</a:t>
            </a:r>
            <a:r>
              <a:rPr lang="en-US" dirty="0"/>
              <a:t> signature(s) and processes executed CCO</a:t>
            </a:r>
          </a:p>
        </p:txBody>
      </p:sp>
      <p:sp>
        <p:nvSpPr>
          <p:cNvPr id="3" name="Title 2">
            <a:extLst>
              <a:ext uri="{FF2B5EF4-FFF2-40B4-BE49-F238E27FC236}">
                <a16:creationId xmlns:a16="http://schemas.microsoft.com/office/drawing/2014/main" id="{64FD6B02-D946-4E2C-9B95-6A36EFFAB061}"/>
              </a:ext>
            </a:extLst>
          </p:cNvPr>
          <p:cNvSpPr>
            <a:spLocks noGrp="1"/>
          </p:cNvSpPr>
          <p:nvPr>
            <p:ph type="title"/>
          </p:nvPr>
        </p:nvSpPr>
        <p:spPr/>
        <p:txBody>
          <a:bodyPr/>
          <a:lstStyle/>
          <a:p>
            <a:r>
              <a:rPr lang="en-US" dirty="0"/>
              <a:t>Contract Modifications</a:t>
            </a:r>
          </a:p>
        </p:txBody>
      </p:sp>
      <p:sp>
        <p:nvSpPr>
          <p:cNvPr id="4" name="Slide Number Placeholder 3">
            <a:extLst>
              <a:ext uri="{FF2B5EF4-FFF2-40B4-BE49-F238E27FC236}">
                <a16:creationId xmlns:a16="http://schemas.microsoft.com/office/drawing/2014/main" id="{1F1A606F-59A0-4927-9DF5-F6B2F04BA0EC}"/>
              </a:ext>
            </a:extLst>
          </p:cNvPr>
          <p:cNvSpPr>
            <a:spLocks noGrp="1"/>
          </p:cNvSpPr>
          <p:nvPr>
            <p:ph type="sldNum" sz="quarter" idx="10"/>
          </p:nvPr>
        </p:nvSpPr>
        <p:spPr/>
        <p:txBody>
          <a:bodyPr/>
          <a:lstStyle/>
          <a:p>
            <a:pPr>
              <a:defRPr/>
            </a:pPr>
            <a:fld id="{89C35698-ECFA-45D4-B95F-4F52958123EB}" type="slidenum">
              <a:rPr lang="en-US" smtClean="0"/>
              <a:pPr>
                <a:defRPr/>
              </a:pPr>
              <a:t>17</a:t>
            </a:fld>
            <a:endParaRPr lang="en-US" dirty="0"/>
          </a:p>
        </p:txBody>
      </p:sp>
    </p:spTree>
    <p:extLst>
      <p:ext uri="{BB962C8B-B14F-4D97-AF65-F5344CB8AC3E}">
        <p14:creationId xmlns:p14="http://schemas.microsoft.com/office/powerpoint/2010/main" val="2748717294"/>
      </p:ext>
    </p:extLst>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38200E-4B0D-4D58-A4FE-160567512BDD}"/>
              </a:ext>
            </a:extLst>
          </p:cNvPr>
          <p:cNvSpPr>
            <a:spLocks noGrp="1"/>
          </p:cNvSpPr>
          <p:nvPr>
            <p:ph idx="1"/>
          </p:nvPr>
        </p:nvSpPr>
        <p:spPr/>
        <p:txBody>
          <a:bodyPr/>
          <a:lstStyle/>
          <a:p>
            <a:pPr>
              <a:spcAft>
                <a:spcPts val="600"/>
              </a:spcAft>
            </a:pPr>
            <a:r>
              <a:rPr lang="en-US" dirty="0"/>
              <a:t>Main data comes from FieldManager</a:t>
            </a:r>
          </a:p>
          <a:p>
            <a:pPr>
              <a:spcAft>
                <a:spcPts val="600"/>
              </a:spcAft>
            </a:pPr>
            <a:r>
              <a:rPr lang="en-US" dirty="0"/>
              <a:t>Engineer inputs projected over/under for each bid item</a:t>
            </a:r>
          </a:p>
          <a:p>
            <a:pPr>
              <a:spcAft>
                <a:spcPts val="600"/>
              </a:spcAft>
            </a:pPr>
            <a:r>
              <a:rPr lang="en-US" dirty="0"/>
              <a:t>Monthly updates April - November</a:t>
            </a:r>
          </a:p>
          <a:p>
            <a:pPr>
              <a:spcAft>
                <a:spcPts val="600"/>
              </a:spcAft>
            </a:pPr>
            <a:r>
              <a:rPr lang="en-US" dirty="0"/>
              <a:t>Email reminders from Bill Bartz</a:t>
            </a:r>
          </a:p>
          <a:p>
            <a:pPr>
              <a:spcAft>
                <a:spcPts val="600"/>
              </a:spcAft>
            </a:pPr>
            <a:r>
              <a:rPr lang="en-US" dirty="0"/>
              <a:t>SharePoint site same as last year</a:t>
            </a:r>
          </a:p>
          <a:p>
            <a:endParaRPr lang="en-US" dirty="0"/>
          </a:p>
        </p:txBody>
      </p:sp>
      <p:sp>
        <p:nvSpPr>
          <p:cNvPr id="3" name="Title 2">
            <a:extLst>
              <a:ext uri="{FF2B5EF4-FFF2-40B4-BE49-F238E27FC236}">
                <a16:creationId xmlns:a16="http://schemas.microsoft.com/office/drawing/2014/main" id="{64FD6B02-D946-4E2C-9B95-6A36EFFAB061}"/>
              </a:ext>
            </a:extLst>
          </p:cNvPr>
          <p:cNvSpPr>
            <a:spLocks noGrp="1"/>
          </p:cNvSpPr>
          <p:nvPr>
            <p:ph type="title"/>
          </p:nvPr>
        </p:nvSpPr>
        <p:spPr/>
        <p:txBody>
          <a:bodyPr/>
          <a:lstStyle/>
          <a:p>
            <a:r>
              <a:rPr lang="en-US" dirty="0"/>
              <a:t>Cost to Complete Reports</a:t>
            </a:r>
          </a:p>
        </p:txBody>
      </p:sp>
      <p:sp>
        <p:nvSpPr>
          <p:cNvPr id="4" name="Slide Number Placeholder 3">
            <a:extLst>
              <a:ext uri="{FF2B5EF4-FFF2-40B4-BE49-F238E27FC236}">
                <a16:creationId xmlns:a16="http://schemas.microsoft.com/office/drawing/2014/main" id="{1F1A606F-59A0-4927-9DF5-F6B2F04BA0EC}"/>
              </a:ext>
            </a:extLst>
          </p:cNvPr>
          <p:cNvSpPr>
            <a:spLocks noGrp="1"/>
          </p:cNvSpPr>
          <p:nvPr>
            <p:ph type="sldNum" sz="quarter" idx="10"/>
          </p:nvPr>
        </p:nvSpPr>
        <p:spPr/>
        <p:txBody>
          <a:bodyPr/>
          <a:lstStyle/>
          <a:p>
            <a:pPr>
              <a:defRPr/>
            </a:pPr>
            <a:fld id="{89C35698-ECFA-45D4-B95F-4F52958123EB}" type="slidenum">
              <a:rPr lang="en-US" smtClean="0"/>
              <a:pPr>
                <a:defRPr/>
              </a:pPr>
              <a:t>18</a:t>
            </a:fld>
            <a:endParaRPr lang="en-US" dirty="0"/>
          </a:p>
        </p:txBody>
      </p:sp>
    </p:spTree>
    <p:extLst>
      <p:ext uri="{BB962C8B-B14F-4D97-AF65-F5344CB8AC3E}">
        <p14:creationId xmlns:p14="http://schemas.microsoft.com/office/powerpoint/2010/main" val="2284595778"/>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4187703" y="1600200"/>
            <a:ext cx="4724400" cy="4191000"/>
          </a:xfrm>
        </p:spPr>
        <p:txBody>
          <a:bodyPr/>
          <a:lstStyle/>
          <a:p>
            <a:r>
              <a:rPr lang="en-US" dirty="0"/>
              <a:t>Must transfer contract before submitting final records </a:t>
            </a:r>
          </a:p>
          <a:p>
            <a:endParaRPr lang="en-US" dirty="0"/>
          </a:p>
          <a:p>
            <a:r>
              <a:rPr lang="en-US" dirty="0"/>
              <a:t>All mail messages must be processed before transferring the contract</a:t>
            </a:r>
          </a:p>
          <a:p>
            <a:endParaRPr lang="en-US" dirty="0"/>
          </a:p>
          <a:p>
            <a:r>
              <a:rPr lang="en-US" dirty="0"/>
              <a:t>Follow FSUG pg. 35-37</a:t>
            </a:r>
          </a:p>
        </p:txBody>
      </p:sp>
      <p:sp>
        <p:nvSpPr>
          <p:cNvPr id="3" name="Title 2">
            <a:extLst>
              <a:ext uri="{FF2B5EF4-FFF2-40B4-BE49-F238E27FC236}">
                <a16:creationId xmlns:a16="http://schemas.microsoft.com/office/drawing/2014/main" id="{D88504C6-E6BB-46FB-834A-17F5638BBD48}"/>
              </a:ext>
            </a:extLst>
          </p:cNvPr>
          <p:cNvSpPr>
            <a:spLocks noGrp="1"/>
          </p:cNvSpPr>
          <p:nvPr>
            <p:ph type="title"/>
          </p:nvPr>
        </p:nvSpPr>
        <p:spPr/>
        <p:txBody>
          <a:bodyPr/>
          <a:lstStyle/>
          <a:p>
            <a:r>
              <a:rPr lang="en-US" dirty="0"/>
              <a:t>Contract Transfer to </a:t>
            </a:r>
            <a:r>
              <a:rPr lang="en-US" dirty="0" err="1"/>
              <a:t>WisDOT</a:t>
            </a:r>
            <a:endParaRPr lang="en-US" dirty="0"/>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19</a:t>
            </a:fld>
            <a:endParaRPr lang="en-US" dirty="0"/>
          </a:p>
        </p:txBody>
      </p:sp>
      <p:pic>
        <p:nvPicPr>
          <p:cNvPr id="7" name="Picture 6">
            <a:extLst>
              <a:ext uri="{FF2B5EF4-FFF2-40B4-BE49-F238E27FC236}">
                <a16:creationId xmlns:a16="http://schemas.microsoft.com/office/drawing/2014/main" id="{65D64F3A-99B4-4D40-9B11-2E04610A6F2C}"/>
              </a:ext>
            </a:extLst>
          </p:cNvPr>
          <p:cNvPicPr>
            <a:picLocks noChangeAspect="1"/>
          </p:cNvPicPr>
          <p:nvPr/>
        </p:nvPicPr>
        <p:blipFill>
          <a:blip r:embed="rId3"/>
          <a:stretch>
            <a:fillRect/>
          </a:stretch>
        </p:blipFill>
        <p:spPr>
          <a:xfrm>
            <a:off x="235755" y="2133600"/>
            <a:ext cx="3969038" cy="2990127"/>
          </a:xfrm>
          <a:prstGeom prst="rect">
            <a:avLst/>
          </a:prstGeom>
        </p:spPr>
      </p:pic>
    </p:spTree>
    <p:extLst>
      <p:ext uri="{BB962C8B-B14F-4D97-AF65-F5344CB8AC3E}">
        <p14:creationId xmlns:p14="http://schemas.microsoft.com/office/powerpoint/2010/main" val="3980724850"/>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chor="b">
            <a:normAutofit/>
          </a:bodyPr>
          <a:lstStyle/>
          <a:p>
            <a:pPr algn="ctr"/>
            <a:r>
              <a:rPr lang="en-US" sz="4400" dirty="0"/>
              <a:t>AWPKB</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a:t>
            </a:fld>
            <a:endParaRPr lang="en-US" dirty="0"/>
          </a:p>
        </p:txBody>
      </p:sp>
      <p:pic>
        <p:nvPicPr>
          <p:cNvPr id="5" name="Picture 4">
            <a:extLst>
              <a:ext uri="{FF2B5EF4-FFF2-40B4-BE49-F238E27FC236}">
                <a16:creationId xmlns:a16="http://schemas.microsoft.com/office/drawing/2014/main" id="{0A7DFB71-CA42-4A02-AFD3-EB97D64AB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153"/>
            <a:ext cx="9144000" cy="5791847"/>
          </a:xfrm>
          <a:prstGeom prst="rect">
            <a:avLst/>
          </a:prstGeom>
        </p:spPr>
      </p:pic>
    </p:spTree>
    <p:extLst>
      <p:ext uri="{BB962C8B-B14F-4D97-AF65-F5344CB8AC3E}">
        <p14:creationId xmlns:p14="http://schemas.microsoft.com/office/powerpoint/2010/main" val="910523045"/>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88136F-F8D6-479F-BB89-F3F729E93FCC}"/>
              </a:ext>
            </a:extLst>
          </p:cNvPr>
          <p:cNvPicPr>
            <a:picLocks noChangeAspect="1"/>
          </p:cNvPicPr>
          <p:nvPr/>
        </p:nvPicPr>
        <p:blipFill>
          <a:blip r:embed="rId3"/>
          <a:stretch>
            <a:fillRect/>
          </a:stretch>
        </p:blipFill>
        <p:spPr>
          <a:xfrm>
            <a:off x="609600" y="2286000"/>
            <a:ext cx="3505200" cy="2209800"/>
          </a:xfrm>
          <a:prstGeom prst="rect">
            <a:avLst/>
          </a:prstGeom>
        </p:spPr>
      </p:pic>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4114800" y="1676400"/>
            <a:ext cx="4724400" cy="3873500"/>
          </a:xfrm>
        </p:spPr>
        <p:txBody>
          <a:bodyPr/>
          <a:lstStyle/>
          <a:p>
            <a:pPr>
              <a:spcAft>
                <a:spcPts val="600"/>
              </a:spcAft>
            </a:pPr>
            <a:r>
              <a:rPr lang="en-US" dirty="0"/>
              <a:t>No need to print NTP, acceptance letters, CMJ/CCO, etc.</a:t>
            </a:r>
          </a:p>
          <a:p>
            <a:pPr>
              <a:spcAft>
                <a:spcPts val="600"/>
              </a:spcAft>
            </a:pPr>
            <a:r>
              <a:rPr lang="en-US" dirty="0"/>
              <a:t>Emails/correspondence saved to a combined PDF. No hardcopies.</a:t>
            </a:r>
          </a:p>
          <a:p>
            <a:pPr>
              <a:spcAft>
                <a:spcPts val="600"/>
              </a:spcAft>
            </a:pPr>
            <a:r>
              <a:rPr lang="en-US" dirty="0"/>
              <a:t>Reduce paper when practical </a:t>
            </a:r>
          </a:p>
          <a:p>
            <a:pPr marL="136525" indent="0">
              <a:buNone/>
            </a:pPr>
            <a:endParaRPr lang="en-US" dirty="0"/>
          </a:p>
          <a:p>
            <a:endParaRPr lang="en-US" dirty="0"/>
          </a:p>
        </p:txBody>
      </p:sp>
      <p:sp>
        <p:nvSpPr>
          <p:cNvPr id="3" name="Title 2">
            <a:extLst>
              <a:ext uri="{FF2B5EF4-FFF2-40B4-BE49-F238E27FC236}">
                <a16:creationId xmlns:a16="http://schemas.microsoft.com/office/drawing/2014/main" id="{D88504C6-E6BB-46FB-834A-17F5638BBD48}"/>
              </a:ext>
            </a:extLst>
          </p:cNvPr>
          <p:cNvSpPr>
            <a:spLocks noGrp="1"/>
          </p:cNvSpPr>
          <p:nvPr>
            <p:ph type="title"/>
          </p:nvPr>
        </p:nvSpPr>
        <p:spPr/>
        <p:txBody>
          <a:bodyPr/>
          <a:lstStyle/>
          <a:p>
            <a:r>
              <a:rPr lang="en-US" dirty="0"/>
              <a:t>Finals Process Reminders</a:t>
            </a:r>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
        <p:nvSpPr>
          <p:cNvPr id="6" name="Multiplication Sign 5">
            <a:extLst>
              <a:ext uri="{FF2B5EF4-FFF2-40B4-BE49-F238E27FC236}">
                <a16:creationId xmlns:a16="http://schemas.microsoft.com/office/drawing/2014/main" id="{303DF918-48BC-4858-A408-EF0CE6F55FF9}"/>
              </a:ext>
            </a:extLst>
          </p:cNvPr>
          <p:cNvSpPr/>
          <p:nvPr/>
        </p:nvSpPr>
        <p:spPr>
          <a:xfrm>
            <a:off x="2057400" y="2286000"/>
            <a:ext cx="1828800" cy="1524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30854"/>
      </p:ext>
    </p:extLst>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609600" y="1676400"/>
            <a:ext cx="7467600" cy="3873500"/>
          </a:xfrm>
        </p:spPr>
        <p:txBody>
          <a:bodyPr/>
          <a:lstStyle/>
          <a:p>
            <a:r>
              <a:rPr lang="en-US" dirty="0"/>
              <a:t>Timely entering of Time Charges Stop date</a:t>
            </a:r>
          </a:p>
          <a:p>
            <a:pPr lvl="1"/>
            <a:r>
              <a:rPr lang="en-US" dirty="0"/>
              <a:t>Generates automatic Substantially Complete email and starts clock for LCS payroll review</a:t>
            </a:r>
          </a:p>
          <a:p>
            <a:pPr lvl="1"/>
            <a:endParaRPr lang="en-US" dirty="0"/>
          </a:p>
          <a:p>
            <a:r>
              <a:rPr lang="en-US" dirty="0"/>
              <a:t>Turn in your records as early as you can but with minimal outstanding issues</a:t>
            </a:r>
          </a:p>
          <a:p>
            <a:pPr lvl="1"/>
            <a:r>
              <a:rPr lang="en-US" dirty="0"/>
              <a:t>Discuss with PM when small issues remain but are ready to turn in </a:t>
            </a:r>
          </a:p>
          <a:p>
            <a:pPr lvl="1"/>
            <a:r>
              <a:rPr lang="en-US" dirty="0"/>
              <a:t>Reviews can occur even with a few outstanding items</a:t>
            </a:r>
          </a:p>
          <a:p>
            <a:pPr marL="136525" indent="0">
              <a:buNone/>
            </a:pPr>
            <a:endParaRPr lang="en-US" dirty="0"/>
          </a:p>
          <a:p>
            <a:endParaRPr lang="en-US" dirty="0"/>
          </a:p>
        </p:txBody>
      </p:sp>
      <p:sp>
        <p:nvSpPr>
          <p:cNvPr id="3" name="Title 2">
            <a:extLst>
              <a:ext uri="{FF2B5EF4-FFF2-40B4-BE49-F238E27FC236}">
                <a16:creationId xmlns:a16="http://schemas.microsoft.com/office/drawing/2014/main" id="{D88504C6-E6BB-46FB-834A-17F5638BBD48}"/>
              </a:ext>
            </a:extLst>
          </p:cNvPr>
          <p:cNvSpPr>
            <a:spLocks noGrp="1"/>
          </p:cNvSpPr>
          <p:nvPr>
            <p:ph type="title"/>
          </p:nvPr>
        </p:nvSpPr>
        <p:spPr/>
        <p:txBody>
          <a:bodyPr/>
          <a:lstStyle/>
          <a:p>
            <a:r>
              <a:rPr lang="en-US" dirty="0"/>
              <a:t>Finals Process Reminders</a:t>
            </a:r>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spTree>
    <p:extLst>
      <p:ext uri="{BB962C8B-B14F-4D97-AF65-F5344CB8AC3E}">
        <p14:creationId xmlns:p14="http://schemas.microsoft.com/office/powerpoint/2010/main" val="3234539138"/>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428625" y="2171700"/>
            <a:ext cx="7772400" cy="1905000"/>
          </a:xfrm>
        </p:spPr>
        <p:txBody>
          <a:bodyPr/>
          <a:lstStyle/>
          <a:p>
            <a:r>
              <a:rPr lang="en-US" dirty="0"/>
              <a:t>Pavement Marking Proving Periods</a:t>
            </a:r>
          </a:p>
          <a:p>
            <a:pPr lvl="1"/>
            <a:r>
              <a:rPr lang="en-US" dirty="0"/>
              <a:t>2020 SS 646 Updates</a:t>
            </a:r>
          </a:p>
          <a:p>
            <a:pPr lvl="2"/>
            <a:r>
              <a:rPr lang="en-US" dirty="0"/>
              <a:t>Epoxy Markings are accepted within 60 days or first snow fall</a:t>
            </a:r>
          </a:p>
          <a:p>
            <a:pPr lvl="2"/>
            <a:r>
              <a:rPr lang="en-US" dirty="0"/>
              <a:t>Grooved-in Markings have 180 day proving period or April 15, whichever is longer</a:t>
            </a:r>
          </a:p>
          <a:p>
            <a:pPr marL="392113" lvl="1" indent="0">
              <a:buNone/>
            </a:pPr>
            <a:r>
              <a:rPr lang="en-US" dirty="0"/>
              <a:t> </a:t>
            </a:r>
          </a:p>
          <a:p>
            <a:endParaRPr lang="en-US" dirty="0"/>
          </a:p>
        </p:txBody>
      </p:sp>
      <p:sp>
        <p:nvSpPr>
          <p:cNvPr id="3" name="Title 2">
            <a:extLst>
              <a:ext uri="{FF2B5EF4-FFF2-40B4-BE49-F238E27FC236}">
                <a16:creationId xmlns:a16="http://schemas.microsoft.com/office/drawing/2014/main" id="{D88504C6-E6BB-46FB-834A-17F5638BBD48}"/>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22</a:t>
            </a:fld>
            <a:endParaRPr lang="en-US" dirty="0"/>
          </a:p>
        </p:txBody>
      </p:sp>
      <p:pic>
        <p:nvPicPr>
          <p:cNvPr id="5" name="Picture 4">
            <a:extLst>
              <a:ext uri="{FF2B5EF4-FFF2-40B4-BE49-F238E27FC236}">
                <a16:creationId xmlns:a16="http://schemas.microsoft.com/office/drawing/2014/main" id="{6ACDD095-B6B2-42FB-B85E-4E25A70EC797}"/>
              </a:ext>
            </a:extLst>
          </p:cNvPr>
          <p:cNvPicPr>
            <a:picLocks noChangeAspect="1"/>
          </p:cNvPicPr>
          <p:nvPr/>
        </p:nvPicPr>
        <p:blipFill>
          <a:blip r:embed="rId3"/>
          <a:stretch>
            <a:fillRect/>
          </a:stretch>
        </p:blipFill>
        <p:spPr>
          <a:xfrm>
            <a:off x="5838825" y="4267200"/>
            <a:ext cx="2619375" cy="1743075"/>
          </a:xfrm>
          <a:prstGeom prst="rect">
            <a:avLst/>
          </a:prstGeom>
        </p:spPr>
      </p:pic>
    </p:spTree>
    <p:extLst>
      <p:ext uri="{BB962C8B-B14F-4D97-AF65-F5344CB8AC3E}">
        <p14:creationId xmlns:p14="http://schemas.microsoft.com/office/powerpoint/2010/main" val="2774003998"/>
      </p:ext>
    </p:extLst>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428625" y="1676400"/>
            <a:ext cx="7772400" cy="1905000"/>
          </a:xfrm>
        </p:spPr>
        <p:txBody>
          <a:bodyPr/>
          <a:lstStyle/>
          <a:p>
            <a:r>
              <a:rPr lang="en-US" dirty="0"/>
              <a:t>Pavement Marking Proving Periods</a:t>
            </a:r>
          </a:p>
          <a:p>
            <a:pPr lvl="1"/>
            <a:r>
              <a:rPr lang="en-US" dirty="0"/>
              <a:t>CHANGE: DO NOT need to fill pavement marking information into FIT. </a:t>
            </a:r>
          </a:p>
          <a:p>
            <a:pPr marL="392113" lvl="1" indent="0">
              <a:buNone/>
            </a:pPr>
            <a:r>
              <a:rPr lang="en-US" dirty="0"/>
              <a:t> </a:t>
            </a:r>
          </a:p>
          <a:p>
            <a:endParaRPr lang="en-US" dirty="0"/>
          </a:p>
        </p:txBody>
      </p:sp>
      <p:sp>
        <p:nvSpPr>
          <p:cNvPr id="3" name="Title 2">
            <a:extLst>
              <a:ext uri="{FF2B5EF4-FFF2-40B4-BE49-F238E27FC236}">
                <a16:creationId xmlns:a16="http://schemas.microsoft.com/office/drawing/2014/main" id="{D88504C6-E6BB-46FB-834A-17F5638BBD48}"/>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23</a:t>
            </a:fld>
            <a:endParaRPr lang="en-US" dirty="0"/>
          </a:p>
        </p:txBody>
      </p:sp>
      <p:grpSp>
        <p:nvGrpSpPr>
          <p:cNvPr id="14" name="Group 13">
            <a:extLst>
              <a:ext uri="{FF2B5EF4-FFF2-40B4-BE49-F238E27FC236}">
                <a16:creationId xmlns:a16="http://schemas.microsoft.com/office/drawing/2014/main" id="{08906779-9214-4D68-AD62-A44EA89C8E8E}"/>
              </a:ext>
            </a:extLst>
          </p:cNvPr>
          <p:cNvGrpSpPr/>
          <p:nvPr/>
        </p:nvGrpSpPr>
        <p:grpSpPr>
          <a:xfrm>
            <a:off x="2536824" y="2971799"/>
            <a:ext cx="6199188" cy="3596481"/>
            <a:chOff x="2536824" y="2971799"/>
            <a:chExt cx="6199188" cy="3596481"/>
          </a:xfrm>
        </p:grpSpPr>
        <p:pic>
          <p:nvPicPr>
            <p:cNvPr id="9" name="Picture 8" descr="A screenshot of a social media post&#10;&#10;Description generated with very high confidence">
              <a:extLst>
                <a:ext uri="{FF2B5EF4-FFF2-40B4-BE49-F238E27FC236}">
                  <a16:creationId xmlns:a16="http://schemas.microsoft.com/office/drawing/2014/main" id="{105CD8FB-9B80-4C88-8FA6-CA8B65479F39}"/>
                </a:ext>
              </a:extLst>
            </p:cNvPr>
            <p:cNvPicPr>
              <a:picLocks noChangeAspect="1"/>
            </p:cNvPicPr>
            <p:nvPr/>
          </p:nvPicPr>
          <p:blipFill rotWithShape="1">
            <a:blip r:embed="rId3">
              <a:extLst>
                <a:ext uri="{28A0092B-C50C-407E-A947-70E740481C1C}">
                  <a14:useLocalDpi xmlns:a14="http://schemas.microsoft.com/office/drawing/2010/main" val="0"/>
                </a:ext>
              </a:extLst>
            </a:blip>
            <a:srcRect l="4166" t="22639" r="7055" b="6397"/>
            <a:stretch/>
          </p:blipFill>
          <p:spPr>
            <a:xfrm>
              <a:off x="2536824" y="2971799"/>
              <a:ext cx="6199188" cy="3596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a:extLst>
                <a:ext uri="{FF2B5EF4-FFF2-40B4-BE49-F238E27FC236}">
                  <a16:creationId xmlns:a16="http://schemas.microsoft.com/office/drawing/2014/main" id="{92E593C1-6F96-4D4B-8DA4-D9411ABADC1F}"/>
                </a:ext>
              </a:extLst>
            </p:cNvPr>
            <p:cNvSpPr/>
            <p:nvPr/>
          </p:nvSpPr>
          <p:spPr>
            <a:xfrm>
              <a:off x="5840412" y="4800600"/>
              <a:ext cx="2819400" cy="762000"/>
            </a:xfrm>
            <a:prstGeom prst="rect">
              <a:avLst/>
            </a:prstGeom>
            <a:no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Multiplication Sign 10">
            <a:extLst>
              <a:ext uri="{FF2B5EF4-FFF2-40B4-BE49-F238E27FC236}">
                <a16:creationId xmlns:a16="http://schemas.microsoft.com/office/drawing/2014/main" id="{29B35712-3894-4B6C-B61B-E7D64ED7FEED}"/>
              </a:ext>
            </a:extLst>
          </p:cNvPr>
          <p:cNvSpPr/>
          <p:nvPr/>
        </p:nvSpPr>
        <p:spPr>
          <a:xfrm>
            <a:off x="7620000" y="4750989"/>
            <a:ext cx="914400" cy="914400"/>
          </a:xfrm>
          <a:prstGeom prst="mathMultipl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E536D78-97A8-4436-93FD-6369458A18AA}"/>
              </a:ext>
            </a:extLst>
          </p:cNvPr>
          <p:cNvGrpSpPr/>
          <p:nvPr/>
        </p:nvGrpSpPr>
        <p:grpSpPr>
          <a:xfrm>
            <a:off x="281781" y="2971799"/>
            <a:ext cx="3886200" cy="1905000"/>
            <a:chOff x="304800" y="2971800"/>
            <a:chExt cx="3886200" cy="1905000"/>
          </a:xfrm>
        </p:grpSpPr>
        <p:pic>
          <p:nvPicPr>
            <p:cNvPr id="6" name="Picture 5" descr="A screenshot of a social media post&#10;&#10;Description generated with very high confidence">
              <a:extLst>
                <a:ext uri="{FF2B5EF4-FFF2-40B4-BE49-F238E27FC236}">
                  <a16:creationId xmlns:a16="http://schemas.microsoft.com/office/drawing/2014/main" id="{12D6A4CA-CB3E-4105-8CD6-2303D88BE5A1}"/>
                </a:ext>
              </a:extLst>
            </p:cNvPr>
            <p:cNvPicPr>
              <a:picLocks noChangeAspect="1"/>
            </p:cNvPicPr>
            <p:nvPr/>
          </p:nvPicPr>
          <p:blipFill rotWithShape="1">
            <a:blip r:embed="rId4">
              <a:extLst>
                <a:ext uri="{28A0092B-C50C-407E-A947-70E740481C1C}">
                  <a14:useLocalDpi xmlns:a14="http://schemas.microsoft.com/office/drawing/2010/main" val="0"/>
                </a:ext>
              </a:extLst>
            </a:blip>
            <a:srcRect l="5404" t="7791" r="48650" b="27283"/>
            <a:stretch/>
          </p:blipFill>
          <p:spPr>
            <a:xfrm>
              <a:off x="304800" y="2971800"/>
              <a:ext cx="38862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0F2B7641-6AF4-4521-8578-4DCA808FC2E4}"/>
                </a:ext>
              </a:extLst>
            </p:cNvPr>
            <p:cNvSpPr/>
            <p:nvPr/>
          </p:nvSpPr>
          <p:spPr>
            <a:xfrm>
              <a:off x="1676400" y="3581400"/>
              <a:ext cx="685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943404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428625" y="1676400"/>
            <a:ext cx="7772400" cy="1905000"/>
          </a:xfrm>
        </p:spPr>
        <p:txBody>
          <a:bodyPr/>
          <a:lstStyle/>
          <a:p>
            <a:r>
              <a:rPr lang="en-US" dirty="0"/>
              <a:t>Conditional Final Acceptance</a:t>
            </a:r>
          </a:p>
          <a:p>
            <a:pPr lvl="1"/>
            <a:r>
              <a:rPr lang="en-US" dirty="0"/>
              <a:t>2020 SS 105.11.2.1.3 Change</a:t>
            </a:r>
          </a:p>
          <a:p>
            <a:pPr lvl="2"/>
            <a:r>
              <a:rPr lang="en-US" dirty="0"/>
              <a:t>Substantial Complete Date/Time Charges Stop Date now relieves the </a:t>
            </a:r>
            <a:r>
              <a:rPr lang="en-US" i="1" dirty="0"/>
              <a:t>‘contractor of maintenance responsibility for completed work</a:t>
            </a:r>
            <a:r>
              <a:rPr lang="en-US" dirty="0"/>
              <a:t>’</a:t>
            </a:r>
          </a:p>
          <a:p>
            <a:pPr lvl="2"/>
            <a:r>
              <a:rPr lang="en-US" dirty="0"/>
              <a:t> CFA removed = no letter to be sent</a:t>
            </a:r>
          </a:p>
          <a:p>
            <a:pPr lvl="1"/>
            <a:r>
              <a:rPr lang="en-US" dirty="0"/>
              <a:t>Punch List Complete Date still needs to be entered in FIT when complete. </a:t>
            </a:r>
          </a:p>
          <a:p>
            <a:pPr lvl="2"/>
            <a:r>
              <a:rPr lang="en-US" dirty="0"/>
              <a:t>Email the contractor when complete </a:t>
            </a:r>
          </a:p>
          <a:p>
            <a:pPr marL="392113" lvl="1" indent="0">
              <a:buNone/>
            </a:pPr>
            <a:r>
              <a:rPr lang="en-US" dirty="0"/>
              <a:t> </a:t>
            </a:r>
          </a:p>
          <a:p>
            <a:endParaRPr lang="en-US" dirty="0"/>
          </a:p>
        </p:txBody>
      </p:sp>
      <p:sp>
        <p:nvSpPr>
          <p:cNvPr id="3" name="Title 2">
            <a:extLst>
              <a:ext uri="{FF2B5EF4-FFF2-40B4-BE49-F238E27FC236}">
                <a16:creationId xmlns:a16="http://schemas.microsoft.com/office/drawing/2014/main" id="{D88504C6-E6BB-46FB-834A-17F5638BBD48}"/>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24</a:t>
            </a:fld>
            <a:endParaRPr lang="en-US" dirty="0"/>
          </a:p>
        </p:txBody>
      </p:sp>
      <p:pic>
        <p:nvPicPr>
          <p:cNvPr id="5" name="Picture 4">
            <a:extLst>
              <a:ext uri="{FF2B5EF4-FFF2-40B4-BE49-F238E27FC236}">
                <a16:creationId xmlns:a16="http://schemas.microsoft.com/office/drawing/2014/main" id="{232ED4F3-E233-4F5A-9BDB-0799090F48E5}"/>
              </a:ext>
            </a:extLst>
          </p:cNvPr>
          <p:cNvPicPr>
            <a:picLocks noChangeAspect="1"/>
          </p:cNvPicPr>
          <p:nvPr/>
        </p:nvPicPr>
        <p:blipFill>
          <a:blip r:embed="rId3"/>
          <a:stretch>
            <a:fillRect/>
          </a:stretch>
        </p:blipFill>
        <p:spPr>
          <a:xfrm>
            <a:off x="6019800" y="4343400"/>
            <a:ext cx="2533650" cy="1800225"/>
          </a:xfrm>
          <a:prstGeom prst="rect">
            <a:avLst/>
          </a:prstGeom>
        </p:spPr>
      </p:pic>
    </p:spTree>
    <p:extLst>
      <p:ext uri="{BB962C8B-B14F-4D97-AF65-F5344CB8AC3E}">
        <p14:creationId xmlns:p14="http://schemas.microsoft.com/office/powerpoint/2010/main" val="371280276"/>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55C401-D0D6-4115-926A-8D65D61A63C9}"/>
              </a:ext>
            </a:extLst>
          </p:cNvPr>
          <p:cNvSpPr>
            <a:spLocks noGrp="1"/>
          </p:cNvSpPr>
          <p:nvPr>
            <p:ph idx="1"/>
          </p:nvPr>
        </p:nvSpPr>
        <p:spPr>
          <a:xfrm>
            <a:off x="238125" y="4419600"/>
            <a:ext cx="8229600" cy="3873500"/>
          </a:xfrm>
        </p:spPr>
        <p:txBody>
          <a:bodyPr/>
          <a:lstStyle/>
          <a:p>
            <a:pPr marL="109537" indent="0" algn="ctr">
              <a:buNone/>
            </a:pPr>
            <a:r>
              <a:rPr lang="en-US" sz="2800" dirty="0"/>
              <a:t>READ the Construction Guide!!</a:t>
            </a:r>
          </a:p>
          <a:p>
            <a:pPr marL="109537" indent="0" algn="ctr">
              <a:buNone/>
            </a:pPr>
            <a:r>
              <a:rPr lang="en-US" sz="2400" dirty="0"/>
              <a:t>It is updated each year.</a:t>
            </a:r>
          </a:p>
          <a:p>
            <a:endParaRPr lang="en-US" dirty="0"/>
          </a:p>
        </p:txBody>
      </p:sp>
      <p:sp>
        <p:nvSpPr>
          <p:cNvPr id="3" name="Title 2">
            <a:extLst>
              <a:ext uri="{FF2B5EF4-FFF2-40B4-BE49-F238E27FC236}">
                <a16:creationId xmlns:a16="http://schemas.microsoft.com/office/drawing/2014/main" id="{5DE3A11F-40D2-4846-875A-C65C6D6696E7}"/>
              </a:ext>
            </a:extLst>
          </p:cNvPr>
          <p:cNvSpPr>
            <a:spLocks noGrp="1"/>
          </p:cNvSpPr>
          <p:nvPr>
            <p:ph type="title"/>
          </p:nvPr>
        </p:nvSpPr>
        <p:spPr/>
        <p:txBody>
          <a:bodyPr/>
          <a:lstStyle/>
          <a:p>
            <a:r>
              <a:rPr lang="en-US" dirty="0"/>
              <a:t>Finals Issues</a:t>
            </a:r>
          </a:p>
        </p:txBody>
      </p:sp>
      <p:sp>
        <p:nvSpPr>
          <p:cNvPr id="4" name="Slide Number Placeholder 3">
            <a:extLst>
              <a:ext uri="{FF2B5EF4-FFF2-40B4-BE49-F238E27FC236}">
                <a16:creationId xmlns:a16="http://schemas.microsoft.com/office/drawing/2014/main" id="{1854E2FF-E373-466A-9658-9429FDA7DA95}"/>
              </a:ext>
            </a:extLst>
          </p:cNvPr>
          <p:cNvSpPr>
            <a:spLocks noGrp="1"/>
          </p:cNvSpPr>
          <p:nvPr>
            <p:ph type="sldNum" sz="quarter" idx="10"/>
          </p:nvPr>
        </p:nvSpPr>
        <p:spPr/>
        <p:txBody>
          <a:bodyPr/>
          <a:lstStyle/>
          <a:p>
            <a:pPr>
              <a:defRPr/>
            </a:pPr>
            <a:fld id="{89C35698-ECFA-45D4-B95F-4F52958123EB}" type="slidenum">
              <a:rPr lang="en-US" smtClean="0"/>
              <a:pPr>
                <a:defRPr/>
              </a:pPr>
              <a:t>25</a:t>
            </a:fld>
            <a:endParaRPr lang="en-US" dirty="0"/>
          </a:p>
        </p:txBody>
      </p:sp>
      <p:pic>
        <p:nvPicPr>
          <p:cNvPr id="6" name="Picture 5">
            <a:extLst>
              <a:ext uri="{FF2B5EF4-FFF2-40B4-BE49-F238E27FC236}">
                <a16:creationId xmlns:a16="http://schemas.microsoft.com/office/drawing/2014/main" id="{7E06EBA6-EF83-4D39-8E23-9BAD46FB64E2}"/>
              </a:ext>
            </a:extLst>
          </p:cNvPr>
          <p:cNvPicPr>
            <a:picLocks noChangeAspect="1"/>
          </p:cNvPicPr>
          <p:nvPr/>
        </p:nvPicPr>
        <p:blipFill>
          <a:blip r:embed="rId3"/>
          <a:stretch>
            <a:fillRect/>
          </a:stretch>
        </p:blipFill>
        <p:spPr>
          <a:xfrm>
            <a:off x="3048000" y="1828800"/>
            <a:ext cx="2604155" cy="2286000"/>
          </a:xfrm>
          <a:prstGeom prst="rect">
            <a:avLst/>
          </a:prstGeom>
        </p:spPr>
      </p:pic>
    </p:spTree>
    <p:extLst>
      <p:ext uri="{BB962C8B-B14F-4D97-AF65-F5344CB8AC3E}">
        <p14:creationId xmlns:p14="http://schemas.microsoft.com/office/powerpoint/2010/main" val="3631966686"/>
      </p:ext>
    </p:extLst>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FC85D-EDB5-4192-B69D-98AB370C32CD}"/>
              </a:ext>
            </a:extLst>
          </p:cNvPr>
          <p:cNvSpPr>
            <a:spLocks noGrp="1"/>
          </p:cNvSpPr>
          <p:nvPr>
            <p:ph idx="1"/>
          </p:nvPr>
        </p:nvSpPr>
        <p:spPr>
          <a:xfrm>
            <a:off x="228600" y="1104900"/>
            <a:ext cx="8229600" cy="3873500"/>
          </a:xfrm>
        </p:spPr>
        <p:txBody>
          <a:bodyPr/>
          <a:lstStyle/>
          <a:p>
            <a:pPr lvl="1"/>
            <a:endParaRPr lang="en-US" dirty="0"/>
          </a:p>
          <a:p>
            <a:pPr lvl="1"/>
            <a:r>
              <a:rPr lang="en-US" dirty="0"/>
              <a:t>NER Finals Checklist </a:t>
            </a:r>
          </a:p>
        </p:txBody>
      </p:sp>
      <p:sp>
        <p:nvSpPr>
          <p:cNvPr id="3" name="Title 2">
            <a:extLst>
              <a:ext uri="{FF2B5EF4-FFF2-40B4-BE49-F238E27FC236}">
                <a16:creationId xmlns:a16="http://schemas.microsoft.com/office/drawing/2014/main" id="{9397ACDE-AF00-4201-BA75-86D6B6829433}"/>
              </a:ext>
            </a:extLst>
          </p:cNvPr>
          <p:cNvSpPr>
            <a:spLocks noGrp="1"/>
          </p:cNvSpPr>
          <p:nvPr>
            <p:ph type="title"/>
          </p:nvPr>
        </p:nvSpPr>
        <p:spPr/>
        <p:txBody>
          <a:bodyPr/>
          <a:lstStyle/>
          <a:p>
            <a:r>
              <a:rPr lang="en-US" dirty="0"/>
              <a:t>Finals Issues</a:t>
            </a:r>
          </a:p>
        </p:txBody>
      </p:sp>
      <p:sp>
        <p:nvSpPr>
          <p:cNvPr id="4" name="Slide Number Placeholder 3">
            <a:extLst>
              <a:ext uri="{FF2B5EF4-FFF2-40B4-BE49-F238E27FC236}">
                <a16:creationId xmlns:a16="http://schemas.microsoft.com/office/drawing/2014/main" id="{C151BFA4-5AD0-4B05-8152-5D917B7A98D9}"/>
              </a:ext>
            </a:extLst>
          </p:cNvPr>
          <p:cNvSpPr>
            <a:spLocks noGrp="1"/>
          </p:cNvSpPr>
          <p:nvPr>
            <p:ph type="sldNum" sz="quarter" idx="10"/>
          </p:nvPr>
        </p:nvSpPr>
        <p:spPr/>
        <p:txBody>
          <a:bodyPr/>
          <a:lstStyle/>
          <a:p>
            <a:pPr>
              <a:defRPr/>
            </a:pPr>
            <a:fld id="{89C35698-ECFA-45D4-B95F-4F52958123EB}" type="slidenum">
              <a:rPr lang="en-US" smtClean="0"/>
              <a:pPr>
                <a:defRPr/>
              </a:pPr>
              <a:t>26</a:t>
            </a:fld>
            <a:endParaRPr lang="en-US" dirty="0"/>
          </a:p>
        </p:txBody>
      </p:sp>
      <p:sp>
        <p:nvSpPr>
          <p:cNvPr id="5" name="AutoShape 2" descr="Image result for process images">
            <a:extLst>
              <a:ext uri="{FF2B5EF4-FFF2-40B4-BE49-F238E27FC236}">
                <a16:creationId xmlns:a16="http://schemas.microsoft.com/office/drawing/2014/main" id="{122A0ECC-CC8F-40E3-88CE-BD9CB719C12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process images">
            <a:extLst>
              <a:ext uri="{FF2B5EF4-FFF2-40B4-BE49-F238E27FC236}">
                <a16:creationId xmlns:a16="http://schemas.microsoft.com/office/drawing/2014/main" id="{6FBFD6EC-6B0C-40D9-8442-69A4C3BC2DD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BE940BCA-AAAE-4CC4-A1B7-64B6C8776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038213"/>
            <a:ext cx="3443722" cy="4420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8F2B5145-F790-4FF8-812D-516D72A12E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998297"/>
            <a:ext cx="3443721" cy="4456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07334649"/>
      </p:ext>
    </p:extLst>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E7841-7503-4421-9C6E-9EEC8C040B70}"/>
              </a:ext>
            </a:extLst>
          </p:cNvPr>
          <p:cNvSpPr>
            <a:spLocks noGrp="1"/>
          </p:cNvSpPr>
          <p:nvPr>
            <p:ph type="title"/>
          </p:nvPr>
        </p:nvSpPr>
        <p:spPr/>
        <p:txBody>
          <a:bodyPr/>
          <a:lstStyle/>
          <a:p>
            <a:r>
              <a:rPr lang="en-US" dirty="0"/>
              <a:t>Finals Issues</a:t>
            </a:r>
          </a:p>
        </p:txBody>
      </p:sp>
      <p:sp>
        <p:nvSpPr>
          <p:cNvPr id="4" name="Slide Number Placeholder 3">
            <a:extLst>
              <a:ext uri="{FF2B5EF4-FFF2-40B4-BE49-F238E27FC236}">
                <a16:creationId xmlns:a16="http://schemas.microsoft.com/office/drawing/2014/main" id="{571120EB-A920-49A5-9462-713CC0D1AA96}"/>
              </a:ext>
            </a:extLst>
          </p:cNvPr>
          <p:cNvSpPr>
            <a:spLocks noGrp="1"/>
          </p:cNvSpPr>
          <p:nvPr>
            <p:ph type="sldNum" sz="quarter" idx="10"/>
          </p:nvPr>
        </p:nvSpPr>
        <p:spPr/>
        <p:txBody>
          <a:bodyPr/>
          <a:lstStyle/>
          <a:p>
            <a:pPr>
              <a:defRPr/>
            </a:pPr>
            <a:fld id="{89C35698-ECFA-45D4-B95F-4F52958123EB}" type="slidenum">
              <a:rPr lang="en-US" smtClean="0"/>
              <a:pPr>
                <a:defRPr/>
              </a:pPr>
              <a:t>27</a:t>
            </a:fld>
            <a:endParaRPr lang="en-US" dirty="0"/>
          </a:p>
        </p:txBody>
      </p:sp>
      <p:pic>
        <p:nvPicPr>
          <p:cNvPr id="10" name="Content Placeholder 9" descr="A screenshot of a social media post&#10;&#10;Description automatically generated">
            <a:extLst>
              <a:ext uri="{FF2B5EF4-FFF2-40B4-BE49-F238E27FC236}">
                <a16:creationId xmlns:a16="http://schemas.microsoft.com/office/drawing/2014/main" id="{7D213C1D-0476-4151-8EF3-4338A281AB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227" y="2057400"/>
            <a:ext cx="7654225" cy="36874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a:extLst>
              <a:ext uri="{FF2B5EF4-FFF2-40B4-BE49-F238E27FC236}">
                <a16:creationId xmlns:a16="http://schemas.microsoft.com/office/drawing/2014/main" id="{B481FE45-8066-445D-86A2-0B9F56DD7F30}"/>
              </a:ext>
            </a:extLst>
          </p:cNvPr>
          <p:cNvSpPr txBox="1"/>
          <p:nvPr/>
        </p:nvSpPr>
        <p:spPr>
          <a:xfrm>
            <a:off x="4960003" y="3945207"/>
            <a:ext cx="2850623" cy="784830"/>
          </a:xfrm>
          <a:prstGeom prst="rect">
            <a:avLst/>
          </a:prstGeom>
          <a:solidFill>
            <a:schemeClr val="bg1"/>
          </a:solidFill>
        </p:spPr>
        <p:txBody>
          <a:bodyPr wrap="square" rtlCol="0">
            <a:spAutoFit/>
          </a:bodyPr>
          <a:lstStyle/>
          <a:p>
            <a:r>
              <a:rPr lang="en-US" sz="1100" dirty="0">
                <a:solidFill>
                  <a:schemeClr val="accent4">
                    <a:lumMod val="10000"/>
                  </a:schemeClr>
                </a:solidFill>
              </a:rPr>
              <a:t>Estimate only.  Paid plan quantity between STA 100+00 – 102+00.</a:t>
            </a:r>
          </a:p>
          <a:p>
            <a:r>
              <a:rPr lang="en-US" sz="1100" dirty="0">
                <a:solidFill>
                  <a:schemeClr val="accent4">
                    <a:lumMod val="10000"/>
                  </a:schemeClr>
                </a:solidFill>
              </a:rPr>
              <a:t>Posted by ESG 6/18/2019</a:t>
            </a:r>
          </a:p>
          <a:p>
            <a:endParaRPr lang="en-US" sz="1200" dirty="0">
              <a:solidFill>
                <a:srgbClr val="002060"/>
              </a:solidFill>
            </a:endParaRPr>
          </a:p>
        </p:txBody>
      </p:sp>
      <p:sp>
        <p:nvSpPr>
          <p:cNvPr id="7" name="Content Placeholder 1">
            <a:extLst>
              <a:ext uri="{FF2B5EF4-FFF2-40B4-BE49-F238E27FC236}">
                <a16:creationId xmlns:a16="http://schemas.microsoft.com/office/drawing/2014/main" id="{D3B07417-07F9-4D50-B626-36A4B2E65099}"/>
              </a:ext>
            </a:extLst>
          </p:cNvPr>
          <p:cNvSpPr txBox="1">
            <a:spLocks/>
          </p:cNvSpPr>
          <p:nvPr/>
        </p:nvSpPr>
        <p:spPr bwMode="auto">
          <a:xfrm>
            <a:off x="277318" y="1384584"/>
            <a:ext cx="8111425" cy="4512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Estimate Only – Need Justification</a:t>
            </a:r>
          </a:p>
          <a:p>
            <a:endParaRPr lang="en-US" dirty="0"/>
          </a:p>
          <a:p>
            <a:endParaRPr lang="en-US" dirty="0"/>
          </a:p>
        </p:txBody>
      </p:sp>
      <p:sp>
        <p:nvSpPr>
          <p:cNvPr id="11" name="TextBox 10">
            <a:extLst>
              <a:ext uri="{FF2B5EF4-FFF2-40B4-BE49-F238E27FC236}">
                <a16:creationId xmlns:a16="http://schemas.microsoft.com/office/drawing/2014/main" id="{48946FC4-11DE-4166-A86A-F929DE03BA96}"/>
              </a:ext>
            </a:extLst>
          </p:cNvPr>
          <p:cNvSpPr txBox="1"/>
          <p:nvPr/>
        </p:nvSpPr>
        <p:spPr>
          <a:xfrm>
            <a:off x="2033180" y="3845434"/>
            <a:ext cx="1815048" cy="276999"/>
          </a:xfrm>
          <a:prstGeom prst="rect">
            <a:avLst/>
          </a:prstGeom>
          <a:solidFill>
            <a:schemeClr val="bg1"/>
          </a:solidFill>
        </p:spPr>
        <p:txBody>
          <a:bodyPr wrap="square" rtlCol="0">
            <a:spAutoFit/>
          </a:bodyPr>
          <a:lstStyle/>
          <a:p>
            <a:r>
              <a:rPr lang="en-US" sz="1200" dirty="0">
                <a:solidFill>
                  <a:srgbClr val="002060"/>
                </a:solidFill>
              </a:rPr>
              <a:t>102+00</a:t>
            </a:r>
          </a:p>
        </p:txBody>
      </p:sp>
      <p:sp>
        <p:nvSpPr>
          <p:cNvPr id="9" name="TextBox 8">
            <a:extLst>
              <a:ext uri="{FF2B5EF4-FFF2-40B4-BE49-F238E27FC236}">
                <a16:creationId xmlns:a16="http://schemas.microsoft.com/office/drawing/2014/main" id="{623A20CE-50E7-4296-84F3-879BD7BFDFA0}"/>
              </a:ext>
            </a:extLst>
          </p:cNvPr>
          <p:cNvSpPr txBox="1"/>
          <p:nvPr/>
        </p:nvSpPr>
        <p:spPr>
          <a:xfrm>
            <a:off x="2008195" y="4191603"/>
            <a:ext cx="2850623" cy="276999"/>
          </a:xfrm>
          <a:prstGeom prst="rect">
            <a:avLst/>
          </a:prstGeom>
          <a:solidFill>
            <a:schemeClr val="bg1"/>
          </a:solidFill>
        </p:spPr>
        <p:txBody>
          <a:bodyPr wrap="square" rtlCol="0">
            <a:spAutoFit/>
          </a:bodyPr>
          <a:lstStyle/>
          <a:p>
            <a:r>
              <a:rPr lang="en-US" sz="1200" dirty="0">
                <a:solidFill>
                  <a:srgbClr val="002060"/>
                </a:solidFill>
              </a:rPr>
              <a:t>STH 57 NB</a:t>
            </a:r>
          </a:p>
        </p:txBody>
      </p:sp>
      <p:sp>
        <p:nvSpPr>
          <p:cNvPr id="12" name="TextBox 11">
            <a:extLst>
              <a:ext uri="{FF2B5EF4-FFF2-40B4-BE49-F238E27FC236}">
                <a16:creationId xmlns:a16="http://schemas.microsoft.com/office/drawing/2014/main" id="{1CBA09A6-CED0-4772-884F-5B28D020BEAE}"/>
              </a:ext>
            </a:extLst>
          </p:cNvPr>
          <p:cNvSpPr txBox="1"/>
          <p:nvPr/>
        </p:nvSpPr>
        <p:spPr>
          <a:xfrm>
            <a:off x="2033179" y="3562484"/>
            <a:ext cx="1815049" cy="276999"/>
          </a:xfrm>
          <a:prstGeom prst="rect">
            <a:avLst/>
          </a:prstGeom>
          <a:solidFill>
            <a:schemeClr val="bg1"/>
          </a:solidFill>
        </p:spPr>
        <p:txBody>
          <a:bodyPr wrap="square" rtlCol="0">
            <a:spAutoFit/>
          </a:bodyPr>
          <a:lstStyle/>
          <a:p>
            <a:r>
              <a:rPr lang="en-US" sz="1200" dirty="0">
                <a:solidFill>
                  <a:srgbClr val="002060"/>
                </a:solidFill>
              </a:rPr>
              <a:t>100+00</a:t>
            </a:r>
          </a:p>
        </p:txBody>
      </p:sp>
    </p:spTree>
    <p:extLst>
      <p:ext uri="{BB962C8B-B14F-4D97-AF65-F5344CB8AC3E}">
        <p14:creationId xmlns:p14="http://schemas.microsoft.com/office/powerpoint/2010/main" val="814815701"/>
      </p:ext>
    </p:extLst>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9F0AB6-2655-4D4B-9B5A-C58A9481E11D}"/>
              </a:ext>
            </a:extLst>
          </p:cNvPr>
          <p:cNvSpPr>
            <a:spLocks noGrp="1"/>
          </p:cNvSpPr>
          <p:nvPr>
            <p:ph idx="1"/>
          </p:nvPr>
        </p:nvSpPr>
        <p:spPr>
          <a:xfrm>
            <a:off x="457199" y="1375320"/>
            <a:ext cx="8229600" cy="3873500"/>
          </a:xfrm>
        </p:spPr>
        <p:txBody>
          <a:bodyPr/>
          <a:lstStyle/>
          <a:p>
            <a:r>
              <a:rPr lang="en-US" dirty="0"/>
              <a:t>Mobile inspector entry consistency between staff</a:t>
            </a:r>
          </a:p>
        </p:txBody>
      </p:sp>
      <p:sp>
        <p:nvSpPr>
          <p:cNvPr id="3" name="Title 2">
            <a:extLst>
              <a:ext uri="{FF2B5EF4-FFF2-40B4-BE49-F238E27FC236}">
                <a16:creationId xmlns:a16="http://schemas.microsoft.com/office/drawing/2014/main" id="{CA926DB6-262D-48FC-AF1C-A1C9E2938E73}"/>
              </a:ext>
            </a:extLst>
          </p:cNvPr>
          <p:cNvSpPr>
            <a:spLocks noGrp="1"/>
          </p:cNvSpPr>
          <p:nvPr>
            <p:ph type="title"/>
          </p:nvPr>
        </p:nvSpPr>
        <p:spPr>
          <a:xfrm>
            <a:off x="457200" y="533400"/>
            <a:ext cx="8229600" cy="1143000"/>
          </a:xfrm>
        </p:spPr>
        <p:txBody>
          <a:bodyPr/>
          <a:lstStyle/>
          <a:p>
            <a:r>
              <a:rPr lang="en-US" dirty="0"/>
              <a:t>Finals Issues</a:t>
            </a:r>
          </a:p>
        </p:txBody>
      </p:sp>
      <p:sp>
        <p:nvSpPr>
          <p:cNvPr id="4" name="Slide Number Placeholder 3">
            <a:extLst>
              <a:ext uri="{FF2B5EF4-FFF2-40B4-BE49-F238E27FC236}">
                <a16:creationId xmlns:a16="http://schemas.microsoft.com/office/drawing/2014/main" id="{43EEACC4-D3EE-4EB5-9D3F-17AE1F7F7725}"/>
              </a:ext>
            </a:extLst>
          </p:cNvPr>
          <p:cNvSpPr>
            <a:spLocks noGrp="1"/>
          </p:cNvSpPr>
          <p:nvPr>
            <p:ph type="sldNum" sz="quarter" idx="10"/>
          </p:nvPr>
        </p:nvSpPr>
        <p:spPr>
          <a:xfrm>
            <a:off x="8408987" y="6330287"/>
            <a:ext cx="555625" cy="296863"/>
          </a:xfrm>
        </p:spPr>
        <p:txBody>
          <a:bodyPr/>
          <a:lstStyle/>
          <a:p>
            <a:pPr>
              <a:defRPr/>
            </a:pPr>
            <a:fld id="{89C35698-ECFA-45D4-B95F-4F52958123EB}" type="slidenum">
              <a:rPr lang="en-US" smtClean="0"/>
              <a:pPr>
                <a:defRPr/>
              </a:pPr>
              <a:t>28</a:t>
            </a:fld>
            <a:endParaRPr lang="en-US" dirty="0"/>
          </a:p>
        </p:txBody>
      </p:sp>
      <p:grpSp>
        <p:nvGrpSpPr>
          <p:cNvPr id="5" name="Group 4">
            <a:extLst>
              <a:ext uri="{FF2B5EF4-FFF2-40B4-BE49-F238E27FC236}">
                <a16:creationId xmlns:a16="http://schemas.microsoft.com/office/drawing/2014/main" id="{1690509E-7417-47B9-9D65-FD75E19BE4AE}"/>
              </a:ext>
            </a:extLst>
          </p:cNvPr>
          <p:cNvGrpSpPr/>
          <p:nvPr/>
        </p:nvGrpSpPr>
        <p:grpSpPr>
          <a:xfrm>
            <a:off x="3471337" y="2016018"/>
            <a:ext cx="5215462" cy="4500231"/>
            <a:chOff x="1966170" y="2126919"/>
            <a:chExt cx="5215462" cy="4500231"/>
          </a:xfrm>
        </p:grpSpPr>
        <p:pic>
          <p:nvPicPr>
            <p:cNvPr id="11" name="Picture 10" descr="A close up of text on a white background&#10;&#10;Description automatically generated">
              <a:extLst>
                <a:ext uri="{FF2B5EF4-FFF2-40B4-BE49-F238E27FC236}">
                  <a16:creationId xmlns:a16="http://schemas.microsoft.com/office/drawing/2014/main" id="{C02BB1C0-FEE5-4BD6-AB21-A9DA2C0277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834" t="24629" r="3629"/>
            <a:stretch/>
          </p:blipFill>
          <p:spPr>
            <a:xfrm>
              <a:off x="2362200" y="2126919"/>
              <a:ext cx="4819432" cy="4500231"/>
            </a:xfrm>
            <a:prstGeom prst="rect">
              <a:avLst/>
            </a:prstGeom>
          </p:spPr>
        </p:pic>
        <p:pic>
          <p:nvPicPr>
            <p:cNvPr id="8" name="Picture 7">
              <a:extLst>
                <a:ext uri="{FF2B5EF4-FFF2-40B4-BE49-F238E27FC236}">
                  <a16:creationId xmlns:a16="http://schemas.microsoft.com/office/drawing/2014/main" id="{C5CCFE61-72D3-41A2-ACA3-F54753F95EAC}"/>
                </a:ext>
              </a:extLst>
            </p:cNvPr>
            <p:cNvPicPr>
              <a:picLocks noChangeAspect="1"/>
            </p:cNvPicPr>
            <p:nvPr/>
          </p:nvPicPr>
          <p:blipFill>
            <a:blip r:embed="rId4"/>
            <a:stretch>
              <a:fillRect/>
            </a:stretch>
          </p:blipFill>
          <p:spPr>
            <a:xfrm rot="7743467">
              <a:off x="2158211" y="5461431"/>
              <a:ext cx="597460" cy="981541"/>
            </a:xfrm>
            <a:prstGeom prst="rect">
              <a:avLst/>
            </a:prstGeom>
          </p:spPr>
        </p:pic>
        <p:pic>
          <p:nvPicPr>
            <p:cNvPr id="9" name="Picture 8">
              <a:extLst>
                <a:ext uri="{FF2B5EF4-FFF2-40B4-BE49-F238E27FC236}">
                  <a16:creationId xmlns:a16="http://schemas.microsoft.com/office/drawing/2014/main" id="{F67B7E57-D8DF-4C19-8699-8C693AA2A617}"/>
                </a:ext>
              </a:extLst>
            </p:cNvPr>
            <p:cNvPicPr>
              <a:picLocks noChangeAspect="1"/>
            </p:cNvPicPr>
            <p:nvPr/>
          </p:nvPicPr>
          <p:blipFill>
            <a:blip r:embed="rId4"/>
            <a:stretch>
              <a:fillRect/>
            </a:stretch>
          </p:blipFill>
          <p:spPr>
            <a:xfrm rot="5400000">
              <a:off x="2158212" y="3886264"/>
              <a:ext cx="597460" cy="981541"/>
            </a:xfrm>
            <a:prstGeom prst="rect">
              <a:avLst/>
            </a:prstGeom>
          </p:spPr>
        </p:pic>
        <p:sp>
          <p:nvSpPr>
            <p:cNvPr id="7" name="Arrow: Up 6">
              <a:extLst>
                <a:ext uri="{FF2B5EF4-FFF2-40B4-BE49-F238E27FC236}">
                  <a16:creationId xmlns:a16="http://schemas.microsoft.com/office/drawing/2014/main" id="{1F9887BB-448C-47BF-88EB-B002385C0525}"/>
                </a:ext>
              </a:extLst>
            </p:cNvPr>
            <p:cNvSpPr/>
            <p:nvPr/>
          </p:nvSpPr>
          <p:spPr>
            <a:xfrm rot="2636856">
              <a:off x="2434399" y="2536050"/>
              <a:ext cx="4572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ontent Placeholder 1">
            <a:extLst>
              <a:ext uri="{FF2B5EF4-FFF2-40B4-BE49-F238E27FC236}">
                <a16:creationId xmlns:a16="http://schemas.microsoft.com/office/drawing/2014/main" id="{A9868DF4-5C8F-45F5-BF3A-27813EAF1044}"/>
              </a:ext>
            </a:extLst>
          </p:cNvPr>
          <p:cNvSpPr txBox="1">
            <a:spLocks/>
          </p:cNvSpPr>
          <p:nvPr/>
        </p:nvSpPr>
        <p:spPr bwMode="auto">
          <a:xfrm>
            <a:off x="337236" y="2329383"/>
            <a:ext cx="3151031"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r>
              <a:rPr lang="en-US" dirty="0"/>
              <a:t>Makes it easier to navigate your records</a:t>
            </a:r>
          </a:p>
          <a:p>
            <a:pPr lvl="1"/>
            <a:r>
              <a:rPr lang="en-US" dirty="0"/>
              <a:t>Location field is limited in characters.  No measurements. </a:t>
            </a:r>
          </a:p>
        </p:txBody>
      </p:sp>
    </p:spTree>
    <p:extLst>
      <p:ext uri="{BB962C8B-B14F-4D97-AF65-F5344CB8AC3E}">
        <p14:creationId xmlns:p14="http://schemas.microsoft.com/office/powerpoint/2010/main" val="3892736686"/>
      </p:ext>
    </p:extLst>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9F0AB6-2655-4D4B-9B5A-C58A9481E11D}"/>
              </a:ext>
            </a:extLst>
          </p:cNvPr>
          <p:cNvSpPr>
            <a:spLocks noGrp="1"/>
          </p:cNvSpPr>
          <p:nvPr>
            <p:ph idx="1"/>
          </p:nvPr>
        </p:nvSpPr>
        <p:spPr>
          <a:xfrm>
            <a:off x="420806" y="1492249"/>
            <a:ext cx="8229600" cy="3873500"/>
          </a:xfrm>
        </p:spPr>
        <p:txBody>
          <a:bodyPr/>
          <a:lstStyle/>
          <a:p>
            <a:pPr>
              <a:spcAft>
                <a:spcPts val="600"/>
              </a:spcAft>
            </a:pPr>
            <a:r>
              <a:rPr lang="en-US" dirty="0"/>
              <a:t>Posting Error Corrections</a:t>
            </a:r>
          </a:p>
          <a:p>
            <a:pPr lvl="1">
              <a:spcAft>
                <a:spcPts val="600"/>
              </a:spcAft>
            </a:pPr>
            <a:r>
              <a:rPr lang="en-US" dirty="0"/>
              <a:t>Correct the error with a new posting  </a:t>
            </a:r>
          </a:p>
          <a:p>
            <a:pPr lvl="2">
              <a:spcAft>
                <a:spcPts val="600"/>
              </a:spcAft>
            </a:pPr>
            <a:r>
              <a:rPr lang="en-US" dirty="0"/>
              <a:t>DO NOT go back and edit or update the original posting in FM or the source documents computations</a:t>
            </a:r>
          </a:p>
          <a:p>
            <a:pPr lvl="1">
              <a:spcAft>
                <a:spcPts val="600"/>
              </a:spcAft>
            </a:pPr>
            <a:r>
              <a:rPr lang="en-US" dirty="0"/>
              <a:t>Comments must be added to the new posting or original source document to show/state the error, and any applicable math, and reasoning for the error</a:t>
            </a:r>
          </a:p>
          <a:p>
            <a:pPr lvl="1">
              <a:spcAft>
                <a:spcPts val="600"/>
              </a:spcAft>
            </a:pPr>
            <a:r>
              <a:rPr lang="en-US" dirty="0"/>
              <a:t>If new sheets are created the original source document must be referenced</a:t>
            </a:r>
          </a:p>
        </p:txBody>
      </p:sp>
      <p:sp>
        <p:nvSpPr>
          <p:cNvPr id="3" name="Title 2">
            <a:extLst>
              <a:ext uri="{FF2B5EF4-FFF2-40B4-BE49-F238E27FC236}">
                <a16:creationId xmlns:a16="http://schemas.microsoft.com/office/drawing/2014/main" id="{CA926DB6-262D-48FC-AF1C-A1C9E2938E73}"/>
              </a:ext>
            </a:extLst>
          </p:cNvPr>
          <p:cNvSpPr>
            <a:spLocks noGrp="1"/>
          </p:cNvSpPr>
          <p:nvPr>
            <p:ph type="title"/>
          </p:nvPr>
        </p:nvSpPr>
        <p:spPr/>
        <p:txBody>
          <a:bodyPr/>
          <a:lstStyle/>
          <a:p>
            <a:r>
              <a:rPr lang="en-US" dirty="0"/>
              <a:t>Finals Issues</a:t>
            </a:r>
          </a:p>
        </p:txBody>
      </p:sp>
      <p:sp>
        <p:nvSpPr>
          <p:cNvPr id="4" name="Slide Number Placeholder 3">
            <a:extLst>
              <a:ext uri="{FF2B5EF4-FFF2-40B4-BE49-F238E27FC236}">
                <a16:creationId xmlns:a16="http://schemas.microsoft.com/office/drawing/2014/main" id="{43EEACC4-D3EE-4EB5-9D3F-17AE1F7F7725}"/>
              </a:ext>
            </a:extLst>
          </p:cNvPr>
          <p:cNvSpPr>
            <a:spLocks noGrp="1"/>
          </p:cNvSpPr>
          <p:nvPr>
            <p:ph type="sldNum" sz="quarter" idx="10"/>
          </p:nvPr>
        </p:nvSpPr>
        <p:spPr>
          <a:xfrm>
            <a:off x="8458200" y="6477000"/>
            <a:ext cx="555625" cy="296863"/>
          </a:xfrm>
        </p:spPr>
        <p:txBody>
          <a:bodyPr/>
          <a:lstStyle/>
          <a:p>
            <a:pPr>
              <a:defRPr/>
            </a:pPr>
            <a:fld id="{89C35698-ECFA-45D4-B95F-4F52958123EB}" type="slidenum">
              <a:rPr lang="en-US" smtClean="0"/>
              <a:pPr>
                <a:defRPr/>
              </a:pPr>
              <a:t>29</a:t>
            </a:fld>
            <a:endParaRPr lang="en-US" dirty="0"/>
          </a:p>
        </p:txBody>
      </p:sp>
    </p:spTree>
    <p:extLst>
      <p:ext uri="{BB962C8B-B14F-4D97-AF65-F5344CB8AC3E}">
        <p14:creationId xmlns:p14="http://schemas.microsoft.com/office/powerpoint/2010/main" val="2109459187"/>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27248A9-EA0F-42E1-AEA4-5ACB7722C127}" type="slidenum">
              <a:rPr lang="en-US" smtClean="0"/>
              <a:pPr>
                <a:defRPr/>
              </a:pPr>
              <a:t>3</a:t>
            </a:fld>
            <a:endParaRPr lang="en-US" dirty="0"/>
          </a:p>
        </p:txBody>
      </p:sp>
      <p:sp>
        <p:nvSpPr>
          <p:cNvPr id="7" name="Title 3"/>
          <p:cNvSpPr>
            <a:spLocks noGrp="1"/>
          </p:cNvSpPr>
          <p:nvPr>
            <p:ph type="title"/>
          </p:nvPr>
        </p:nvSpPr>
        <p:spPr>
          <a:xfrm>
            <a:off x="609600" y="381000"/>
            <a:ext cx="8229600" cy="1143000"/>
          </a:xfrm>
        </p:spPr>
        <p:txBody>
          <a:bodyPr>
            <a:normAutofit fontScale="90000"/>
          </a:bodyPr>
          <a:lstStyle/>
          <a:p>
            <a:r>
              <a:rPr lang="en-US" dirty="0"/>
              <a:t>2020 NER Field Construction Administration and Field Software User’s Guide available in Pantry</a:t>
            </a:r>
          </a:p>
        </p:txBody>
      </p:sp>
      <p:sp>
        <p:nvSpPr>
          <p:cNvPr id="4" name="Rectangle 3"/>
          <p:cNvSpPr/>
          <p:nvPr/>
        </p:nvSpPr>
        <p:spPr>
          <a:xfrm>
            <a:off x="1080373" y="1905000"/>
            <a:ext cx="2958227" cy="3722068"/>
          </a:xfrm>
          <a:prstGeom prst="rect">
            <a:avLst/>
          </a:prstGeom>
          <a:noFill/>
          <a:ln>
            <a:solidFill>
              <a:srgbClr val="213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1316DD-27CF-418B-9246-194B568D08C9}"/>
              </a:ext>
            </a:extLst>
          </p:cNvPr>
          <p:cNvSpPr/>
          <p:nvPr/>
        </p:nvSpPr>
        <p:spPr>
          <a:xfrm>
            <a:off x="5116689" y="1915846"/>
            <a:ext cx="2960511" cy="3711222"/>
          </a:xfrm>
          <a:prstGeom prst="rect">
            <a:avLst/>
          </a:prstGeom>
          <a:noFill/>
          <a:ln>
            <a:solidFill>
              <a:srgbClr val="213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DEAF440-B805-412B-A5EA-68166325F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734" y="2066399"/>
            <a:ext cx="2668066" cy="3442107"/>
          </a:xfrm>
          <a:prstGeom prst="rect">
            <a:avLst/>
          </a:prstGeom>
        </p:spPr>
      </p:pic>
      <p:pic>
        <p:nvPicPr>
          <p:cNvPr id="2" name="Picture 1">
            <a:extLst>
              <a:ext uri="{FF2B5EF4-FFF2-40B4-BE49-F238E27FC236}">
                <a16:creationId xmlns:a16="http://schemas.microsoft.com/office/drawing/2014/main" id="{5A164324-5143-498C-852F-106E612A7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1737" y="2141965"/>
            <a:ext cx="2644463" cy="3277867"/>
          </a:xfrm>
          <a:prstGeom prst="rect">
            <a:avLst/>
          </a:prstGeom>
        </p:spPr>
      </p:pic>
    </p:spTree>
    <p:extLst>
      <p:ext uri="{BB962C8B-B14F-4D97-AF65-F5344CB8AC3E}">
        <p14:creationId xmlns:p14="http://schemas.microsoft.com/office/powerpoint/2010/main" val="278975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4D65A2-603C-4D84-941A-4A557F523C5A}"/>
              </a:ext>
            </a:extLst>
          </p:cNvPr>
          <p:cNvSpPr>
            <a:spLocks noGrp="1"/>
          </p:cNvSpPr>
          <p:nvPr>
            <p:ph idx="1"/>
          </p:nvPr>
        </p:nvSpPr>
        <p:spPr>
          <a:xfrm>
            <a:off x="457200" y="1524000"/>
            <a:ext cx="8229600" cy="3873500"/>
          </a:xfrm>
        </p:spPr>
        <p:txBody>
          <a:bodyPr/>
          <a:lstStyle/>
          <a:p>
            <a:r>
              <a:rPr lang="en-US" dirty="0"/>
              <a:t>Electronic Source Docs</a:t>
            </a:r>
          </a:p>
        </p:txBody>
      </p:sp>
      <p:sp>
        <p:nvSpPr>
          <p:cNvPr id="3" name="Title 2">
            <a:extLst>
              <a:ext uri="{FF2B5EF4-FFF2-40B4-BE49-F238E27FC236}">
                <a16:creationId xmlns:a16="http://schemas.microsoft.com/office/drawing/2014/main" id="{B18983C5-AA7C-4E90-926D-0D82B19E4244}"/>
              </a:ext>
            </a:extLst>
          </p:cNvPr>
          <p:cNvSpPr>
            <a:spLocks noGrp="1"/>
          </p:cNvSpPr>
          <p:nvPr>
            <p:ph type="title"/>
          </p:nvPr>
        </p:nvSpPr>
        <p:spPr/>
        <p:txBody>
          <a:bodyPr/>
          <a:lstStyle/>
          <a:p>
            <a:r>
              <a:rPr lang="en-US" dirty="0"/>
              <a:t>Finals Issues</a:t>
            </a:r>
          </a:p>
        </p:txBody>
      </p:sp>
      <p:sp>
        <p:nvSpPr>
          <p:cNvPr id="4" name="Slide Number Placeholder 3">
            <a:extLst>
              <a:ext uri="{FF2B5EF4-FFF2-40B4-BE49-F238E27FC236}">
                <a16:creationId xmlns:a16="http://schemas.microsoft.com/office/drawing/2014/main" id="{4711587F-9B52-4070-9591-02B5E811A195}"/>
              </a:ext>
            </a:extLst>
          </p:cNvPr>
          <p:cNvSpPr>
            <a:spLocks noGrp="1"/>
          </p:cNvSpPr>
          <p:nvPr>
            <p:ph type="sldNum" sz="quarter" idx="10"/>
          </p:nvPr>
        </p:nvSpPr>
        <p:spPr/>
        <p:txBody>
          <a:bodyPr/>
          <a:lstStyle/>
          <a:p>
            <a:pPr>
              <a:defRPr/>
            </a:pPr>
            <a:fld id="{89C35698-ECFA-45D4-B95F-4F52958123EB}" type="slidenum">
              <a:rPr lang="en-US" smtClean="0"/>
              <a:pPr>
                <a:defRPr/>
              </a:pPr>
              <a:t>30</a:t>
            </a:fld>
            <a:endParaRPr lang="en-US" dirty="0"/>
          </a:p>
        </p:txBody>
      </p:sp>
      <p:pic>
        <p:nvPicPr>
          <p:cNvPr id="6" name="Picture 5">
            <a:extLst>
              <a:ext uri="{FF2B5EF4-FFF2-40B4-BE49-F238E27FC236}">
                <a16:creationId xmlns:a16="http://schemas.microsoft.com/office/drawing/2014/main" id="{841203DC-7C4E-4FF0-A57D-128EBB3662E3}"/>
              </a:ext>
            </a:extLst>
          </p:cNvPr>
          <p:cNvPicPr>
            <a:picLocks noChangeAspect="1"/>
          </p:cNvPicPr>
          <p:nvPr/>
        </p:nvPicPr>
        <p:blipFill rotWithShape="1">
          <a:blip r:embed="rId3">
            <a:extLst>
              <a:ext uri="{28A0092B-C50C-407E-A947-70E740481C1C}">
                <a14:useLocalDpi xmlns:a14="http://schemas.microsoft.com/office/drawing/2010/main" val="0"/>
              </a:ext>
            </a:extLst>
          </a:blip>
          <a:srcRect t="40759"/>
          <a:stretch/>
        </p:blipFill>
        <p:spPr>
          <a:xfrm>
            <a:off x="309201" y="2110709"/>
            <a:ext cx="5172797" cy="1772067"/>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2A5D9839-2BAA-4062-A6A1-F67D81C2157E}"/>
              </a:ext>
            </a:extLst>
          </p:cNvPr>
          <p:cNvSpPr txBox="1"/>
          <p:nvPr/>
        </p:nvSpPr>
        <p:spPr>
          <a:xfrm>
            <a:off x="3090502" y="2815094"/>
            <a:ext cx="2057400" cy="600164"/>
          </a:xfrm>
          <a:prstGeom prst="rect">
            <a:avLst/>
          </a:prstGeom>
          <a:solidFill>
            <a:schemeClr val="bg1"/>
          </a:solidFill>
        </p:spPr>
        <p:txBody>
          <a:bodyPr wrap="square" rtlCol="0">
            <a:spAutoFit/>
          </a:bodyPr>
          <a:lstStyle/>
          <a:p>
            <a:r>
              <a:rPr lang="en-US" sz="1100" dirty="0">
                <a:solidFill>
                  <a:schemeClr val="accent4">
                    <a:lumMod val="10000"/>
                  </a:schemeClr>
                </a:solidFill>
              </a:rPr>
              <a:t>See Electronic </a:t>
            </a:r>
            <a:r>
              <a:rPr lang="en-US" sz="1100" dirty="0" err="1">
                <a:solidFill>
                  <a:schemeClr val="accent4">
                    <a:lumMod val="10000"/>
                  </a:schemeClr>
                </a:solidFill>
              </a:rPr>
              <a:t>ItemSourceDoc</a:t>
            </a:r>
            <a:r>
              <a:rPr lang="en-US" sz="1100" dirty="0">
                <a:solidFill>
                  <a:schemeClr val="accent4">
                    <a:lumMod val="10000"/>
                  </a:schemeClr>
                </a:solidFill>
              </a:rPr>
              <a:t>/Spreadsheets Folder</a:t>
            </a:r>
          </a:p>
        </p:txBody>
      </p:sp>
      <p:pic>
        <p:nvPicPr>
          <p:cNvPr id="13" name="Picture 12" descr="A screenshot of a cell phone&#10;&#10;Description generated with very high confidence">
            <a:extLst>
              <a:ext uri="{FF2B5EF4-FFF2-40B4-BE49-F238E27FC236}">
                <a16:creationId xmlns:a16="http://schemas.microsoft.com/office/drawing/2014/main" id="{2889A22E-9009-4D72-B370-EA3530E1BBD3}"/>
              </a:ext>
            </a:extLst>
          </p:cNvPr>
          <p:cNvPicPr>
            <a:picLocks noChangeAspect="1"/>
          </p:cNvPicPr>
          <p:nvPr/>
        </p:nvPicPr>
        <p:blipFill rotWithShape="1">
          <a:blip r:embed="rId4">
            <a:extLst>
              <a:ext uri="{28A0092B-C50C-407E-A947-70E740481C1C}">
                <a14:useLocalDpi xmlns:a14="http://schemas.microsoft.com/office/drawing/2010/main" val="0"/>
              </a:ext>
            </a:extLst>
          </a:blip>
          <a:srcRect l="6656" t="18619" r="27314" b="16783"/>
          <a:stretch/>
        </p:blipFill>
        <p:spPr>
          <a:xfrm>
            <a:off x="2692176" y="3399344"/>
            <a:ext cx="3779884" cy="1772067"/>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62B6F10B-4D2D-40DF-9A61-4FFFE86FE8E4}"/>
              </a:ext>
            </a:extLst>
          </p:cNvPr>
          <p:cNvGrpSpPr/>
          <p:nvPr/>
        </p:nvGrpSpPr>
        <p:grpSpPr>
          <a:xfrm>
            <a:off x="6263963" y="333941"/>
            <a:ext cx="2207967" cy="3657600"/>
            <a:chOff x="6263963" y="333941"/>
            <a:chExt cx="2207967" cy="3657600"/>
          </a:xfrm>
        </p:grpSpPr>
        <p:pic>
          <p:nvPicPr>
            <p:cNvPr id="8" name="Picture 7" descr="A screenshot of a cell phone&#10;&#10;Description generated with very high confidence">
              <a:extLst>
                <a:ext uri="{FF2B5EF4-FFF2-40B4-BE49-F238E27FC236}">
                  <a16:creationId xmlns:a16="http://schemas.microsoft.com/office/drawing/2014/main" id="{85B8793C-8B36-4FBF-BE6F-75575EB25728}"/>
                </a:ext>
              </a:extLst>
            </p:cNvPr>
            <p:cNvPicPr>
              <a:picLocks noChangeAspect="1"/>
            </p:cNvPicPr>
            <p:nvPr/>
          </p:nvPicPr>
          <p:blipFill rotWithShape="1">
            <a:blip r:embed="rId5">
              <a:extLst>
                <a:ext uri="{28A0092B-C50C-407E-A947-70E740481C1C}">
                  <a14:useLocalDpi xmlns:a14="http://schemas.microsoft.com/office/drawing/2010/main" val="0"/>
                </a:ext>
              </a:extLst>
            </a:blip>
            <a:srcRect l="3174" t="20032" r="828" b="26635"/>
            <a:stretch/>
          </p:blipFill>
          <p:spPr>
            <a:xfrm>
              <a:off x="6263963" y="333941"/>
              <a:ext cx="2207967" cy="3657600"/>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6F2DC17D-7A95-428A-9D6B-882390D413D0}"/>
                </a:ext>
              </a:extLst>
            </p:cNvPr>
            <p:cNvSpPr/>
            <p:nvPr/>
          </p:nvSpPr>
          <p:spPr>
            <a:xfrm>
              <a:off x="6403460" y="1981200"/>
              <a:ext cx="1978540" cy="381000"/>
            </a:xfrm>
            <a:prstGeom prst="ellipse">
              <a:avLst/>
            </a:prstGeom>
            <a:no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2E61B8A6-8FF0-40FC-B70D-3839EAE74F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3475" y="5120481"/>
            <a:ext cx="7543800" cy="1504950"/>
          </a:xfrm>
          <a:prstGeom prst="rect">
            <a:avLst/>
          </a:prstGeom>
          <a:ln>
            <a:noFill/>
          </a:ln>
          <a:effectLst>
            <a:outerShdw blurRad="292100" dist="139700" dir="2700000" algn="tl" rotWithShape="0">
              <a:srgbClr val="333333">
                <a:alpha val="65000"/>
              </a:srgbClr>
            </a:outerShdw>
          </a:effectLst>
        </p:spPr>
      </p:pic>
      <p:sp>
        <p:nvSpPr>
          <p:cNvPr id="5" name="Oval 4">
            <a:extLst>
              <a:ext uri="{FF2B5EF4-FFF2-40B4-BE49-F238E27FC236}">
                <a16:creationId xmlns:a16="http://schemas.microsoft.com/office/drawing/2014/main" id="{94DC3371-7A78-45CD-BA00-F9FFCC713B44}"/>
              </a:ext>
            </a:extLst>
          </p:cNvPr>
          <p:cNvSpPr/>
          <p:nvPr/>
        </p:nvSpPr>
        <p:spPr>
          <a:xfrm>
            <a:off x="2819400" y="4256927"/>
            <a:ext cx="1524000" cy="358431"/>
          </a:xfrm>
          <a:prstGeom prst="ellipse">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EC5B64A-5F68-407C-98A3-7B50F85F81CF}"/>
              </a:ext>
            </a:extLst>
          </p:cNvPr>
          <p:cNvGrpSpPr/>
          <p:nvPr/>
        </p:nvGrpSpPr>
        <p:grpSpPr>
          <a:xfrm>
            <a:off x="2514601" y="4157690"/>
            <a:ext cx="6499224" cy="854026"/>
            <a:chOff x="4598374" y="4276293"/>
            <a:chExt cx="4169028" cy="362948"/>
          </a:xfrm>
        </p:grpSpPr>
        <p:pic>
          <p:nvPicPr>
            <p:cNvPr id="15" name="Picture 14">
              <a:extLst>
                <a:ext uri="{FF2B5EF4-FFF2-40B4-BE49-F238E27FC236}">
                  <a16:creationId xmlns:a16="http://schemas.microsoft.com/office/drawing/2014/main" id="{6C102DA5-EEE5-4A66-8E1E-D6B23A3322AA}"/>
                </a:ext>
              </a:extLst>
            </p:cNvPr>
            <p:cNvPicPr>
              <a:picLocks noChangeAspect="1"/>
            </p:cNvPicPr>
            <p:nvPr/>
          </p:nvPicPr>
          <p:blipFill rotWithShape="1">
            <a:blip r:embed="rId7"/>
            <a:srcRect l="11562" t="57490" r="4637" b="24254"/>
            <a:stretch/>
          </p:blipFill>
          <p:spPr>
            <a:xfrm>
              <a:off x="5186002" y="4289762"/>
              <a:ext cx="3581400" cy="349479"/>
            </a:xfrm>
            <a:prstGeom prst="rect">
              <a:avLst/>
            </a:prstGeom>
          </p:spPr>
        </p:pic>
        <p:sp>
          <p:nvSpPr>
            <p:cNvPr id="16" name="Arrow: Notched Right 15">
              <a:extLst>
                <a:ext uri="{FF2B5EF4-FFF2-40B4-BE49-F238E27FC236}">
                  <a16:creationId xmlns:a16="http://schemas.microsoft.com/office/drawing/2014/main" id="{2FFF75B6-E9FE-43AD-A797-1A0E04182570}"/>
                </a:ext>
              </a:extLst>
            </p:cNvPr>
            <p:cNvSpPr/>
            <p:nvPr/>
          </p:nvSpPr>
          <p:spPr>
            <a:xfrm>
              <a:off x="4598374" y="4276293"/>
              <a:ext cx="614002" cy="3488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756814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445081-5425-45E6-BC57-900349203666}"/>
              </a:ext>
            </a:extLst>
          </p:cNvPr>
          <p:cNvSpPr>
            <a:spLocks noGrp="1"/>
          </p:cNvSpPr>
          <p:nvPr>
            <p:ph idx="1"/>
          </p:nvPr>
        </p:nvSpPr>
        <p:spPr>
          <a:xfrm>
            <a:off x="432179" y="1492250"/>
            <a:ext cx="8229600" cy="3873500"/>
          </a:xfrm>
        </p:spPr>
        <p:txBody>
          <a:bodyPr/>
          <a:lstStyle/>
          <a:p>
            <a:r>
              <a:rPr lang="en-US" sz="2400" dirty="0"/>
              <a:t>Working Day Contracts </a:t>
            </a:r>
            <a:endParaRPr lang="en-US" sz="2400" dirty="0">
              <a:highlight>
                <a:srgbClr val="FFFF00"/>
              </a:highlight>
            </a:endParaRPr>
          </a:p>
          <a:p>
            <a:pPr lvl="1"/>
            <a:r>
              <a:rPr lang="en-US" sz="2000" dirty="0"/>
              <a:t>Each day from Construction Start Date to Time Charges Stopped Date</a:t>
            </a:r>
          </a:p>
          <a:p>
            <a:pPr lvl="1"/>
            <a:r>
              <a:rPr lang="en-US" sz="2000" dirty="0"/>
              <a:t>Site times: Working Yes/No, controlling item, hours worked/available</a:t>
            </a:r>
          </a:p>
          <a:p>
            <a:pPr lvl="1"/>
            <a:r>
              <a:rPr lang="en-US" sz="2000" dirty="0"/>
              <a:t>Clearly explain when no time/half day is charged in ‘Reason for Delay’ field (Not ‘Comments’ Field)</a:t>
            </a:r>
          </a:p>
          <a:p>
            <a:pPr lvl="1"/>
            <a:r>
              <a:rPr lang="en-US" sz="2000" dirty="0"/>
              <a:t>Include ‘No Work – Contractors Choice’ in the delay field </a:t>
            </a:r>
          </a:p>
          <a:p>
            <a:r>
              <a:rPr lang="en-US" sz="2400" dirty="0"/>
              <a:t>Completion Date Contracts</a:t>
            </a:r>
          </a:p>
          <a:p>
            <a:pPr lvl="1"/>
            <a:r>
              <a:rPr lang="en-US" sz="2000" dirty="0"/>
              <a:t>Same as above except No Weekly </a:t>
            </a:r>
          </a:p>
          <a:p>
            <a:pPr marL="392113" lvl="1" indent="0">
              <a:buNone/>
            </a:pPr>
            <a:r>
              <a:rPr lang="en-US" sz="2000" dirty="0"/>
              <a:t>    Report of Time Charges needed </a:t>
            </a:r>
          </a:p>
          <a:p>
            <a:pPr lvl="1"/>
            <a:r>
              <a:rPr lang="en-US" sz="2000" dirty="0"/>
              <a:t>Helps with delay claims</a:t>
            </a:r>
          </a:p>
          <a:p>
            <a:pPr marL="392113" lvl="1" indent="0">
              <a:buNone/>
            </a:pPr>
            <a:endParaRPr lang="en-US" dirty="0"/>
          </a:p>
          <a:p>
            <a:pPr lvl="1"/>
            <a:endParaRPr lang="en-US" dirty="0"/>
          </a:p>
        </p:txBody>
      </p:sp>
      <p:sp>
        <p:nvSpPr>
          <p:cNvPr id="3" name="Title 2">
            <a:extLst>
              <a:ext uri="{FF2B5EF4-FFF2-40B4-BE49-F238E27FC236}">
                <a16:creationId xmlns:a16="http://schemas.microsoft.com/office/drawing/2014/main" id="{7F3AEA7A-58ED-4796-8426-747A4BCA6454}"/>
              </a:ext>
            </a:extLst>
          </p:cNvPr>
          <p:cNvSpPr>
            <a:spLocks noGrp="1"/>
          </p:cNvSpPr>
          <p:nvPr>
            <p:ph type="title"/>
          </p:nvPr>
        </p:nvSpPr>
        <p:spPr/>
        <p:txBody>
          <a:bodyPr/>
          <a:lstStyle/>
          <a:p>
            <a:r>
              <a:rPr lang="en-US" dirty="0"/>
              <a:t>Finals Issues</a:t>
            </a:r>
          </a:p>
        </p:txBody>
      </p:sp>
      <p:sp>
        <p:nvSpPr>
          <p:cNvPr id="4" name="Slide Number Placeholder 3">
            <a:extLst>
              <a:ext uri="{FF2B5EF4-FFF2-40B4-BE49-F238E27FC236}">
                <a16:creationId xmlns:a16="http://schemas.microsoft.com/office/drawing/2014/main" id="{6134F0AA-009F-4B29-804C-D70AD0E6EBCD}"/>
              </a:ext>
            </a:extLst>
          </p:cNvPr>
          <p:cNvSpPr>
            <a:spLocks noGrp="1"/>
          </p:cNvSpPr>
          <p:nvPr>
            <p:ph type="sldNum" sz="quarter" idx="10"/>
          </p:nvPr>
        </p:nvSpPr>
        <p:spPr/>
        <p:txBody>
          <a:bodyPr/>
          <a:lstStyle/>
          <a:p>
            <a:pPr>
              <a:defRPr/>
            </a:pPr>
            <a:fld id="{89C35698-ECFA-45D4-B95F-4F52958123EB}" type="slidenum">
              <a:rPr lang="en-US" smtClean="0"/>
              <a:pPr>
                <a:defRPr/>
              </a:pPr>
              <a:t>31</a:t>
            </a:fld>
            <a:endParaRPr lang="en-US" dirty="0"/>
          </a:p>
        </p:txBody>
      </p:sp>
      <p:pic>
        <p:nvPicPr>
          <p:cNvPr id="5" name="Picture 4">
            <a:extLst>
              <a:ext uri="{FF2B5EF4-FFF2-40B4-BE49-F238E27FC236}">
                <a16:creationId xmlns:a16="http://schemas.microsoft.com/office/drawing/2014/main" id="{63915D3B-FC61-4A0D-A4C0-350D6651E7A2}"/>
              </a:ext>
            </a:extLst>
          </p:cNvPr>
          <p:cNvPicPr>
            <a:picLocks noChangeAspect="1"/>
          </p:cNvPicPr>
          <p:nvPr/>
        </p:nvPicPr>
        <p:blipFill>
          <a:blip r:embed="rId3"/>
          <a:stretch>
            <a:fillRect/>
          </a:stretch>
        </p:blipFill>
        <p:spPr>
          <a:xfrm>
            <a:off x="5181600" y="4377531"/>
            <a:ext cx="3176588" cy="2209800"/>
          </a:xfrm>
          <a:prstGeom prst="rect">
            <a:avLst/>
          </a:prstGeom>
        </p:spPr>
      </p:pic>
    </p:spTree>
    <p:extLst>
      <p:ext uri="{BB962C8B-B14F-4D97-AF65-F5344CB8AC3E}">
        <p14:creationId xmlns:p14="http://schemas.microsoft.com/office/powerpoint/2010/main" val="889577909"/>
      </p:ext>
    </p:extLst>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57FBD51-482D-47B0-A90E-6C10C043E4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2787" y="1445550"/>
            <a:ext cx="6841881" cy="3505200"/>
          </a:xfrm>
          <a:prstGeom prst="rect">
            <a:avLst/>
          </a:prstGeom>
          <a:ln>
            <a:noFill/>
          </a:ln>
          <a:effectLst>
            <a:outerShdw blurRad="190500" algn="tl" rotWithShape="0">
              <a:srgbClr val="000000">
                <a:alpha val="70000"/>
              </a:srgbClr>
            </a:outerShdw>
          </a:effectLst>
        </p:spPr>
      </p:pic>
      <p:sp>
        <p:nvSpPr>
          <p:cNvPr id="3" name="Title 2">
            <a:extLst>
              <a:ext uri="{FF2B5EF4-FFF2-40B4-BE49-F238E27FC236}">
                <a16:creationId xmlns:a16="http://schemas.microsoft.com/office/drawing/2014/main" id="{27B9C8A2-103C-40E9-B07D-408B565E2E91}"/>
              </a:ext>
            </a:extLst>
          </p:cNvPr>
          <p:cNvSpPr>
            <a:spLocks noGrp="1"/>
          </p:cNvSpPr>
          <p:nvPr>
            <p:ph type="title"/>
          </p:nvPr>
        </p:nvSpPr>
        <p:spPr/>
        <p:txBody>
          <a:bodyPr/>
          <a:lstStyle/>
          <a:p>
            <a:r>
              <a:rPr lang="en-US" dirty="0"/>
              <a:t>Finals Issues</a:t>
            </a:r>
          </a:p>
        </p:txBody>
      </p:sp>
      <p:sp>
        <p:nvSpPr>
          <p:cNvPr id="4" name="Slide Number Placeholder 3">
            <a:extLst>
              <a:ext uri="{FF2B5EF4-FFF2-40B4-BE49-F238E27FC236}">
                <a16:creationId xmlns:a16="http://schemas.microsoft.com/office/drawing/2014/main" id="{BFEAB608-874E-4B87-9025-D6BE63AB46D4}"/>
              </a:ext>
            </a:extLst>
          </p:cNvPr>
          <p:cNvSpPr>
            <a:spLocks noGrp="1"/>
          </p:cNvSpPr>
          <p:nvPr>
            <p:ph type="sldNum" sz="quarter" idx="10"/>
          </p:nvPr>
        </p:nvSpPr>
        <p:spPr/>
        <p:txBody>
          <a:bodyPr/>
          <a:lstStyle/>
          <a:p>
            <a:pPr>
              <a:defRPr/>
            </a:pPr>
            <a:fld id="{89C35698-ECFA-45D4-B95F-4F52958123EB}" type="slidenum">
              <a:rPr lang="en-US" smtClean="0"/>
              <a:pPr>
                <a:defRPr/>
              </a:pPr>
              <a:t>32</a:t>
            </a:fld>
            <a:endParaRPr lang="en-US" dirty="0"/>
          </a:p>
        </p:txBody>
      </p:sp>
      <p:pic>
        <p:nvPicPr>
          <p:cNvPr id="11" name="Picture 10">
            <a:extLst>
              <a:ext uri="{FF2B5EF4-FFF2-40B4-BE49-F238E27FC236}">
                <a16:creationId xmlns:a16="http://schemas.microsoft.com/office/drawing/2014/main" id="{F2009878-C3FB-4F29-8B4F-FD9CD4EB8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21" y="4719899"/>
            <a:ext cx="8013718" cy="17141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45811831"/>
      </p:ext>
    </p:extLst>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9C8A2-103C-40E9-B07D-408B565E2E91}"/>
              </a:ext>
            </a:extLst>
          </p:cNvPr>
          <p:cNvSpPr>
            <a:spLocks noGrp="1"/>
          </p:cNvSpPr>
          <p:nvPr>
            <p:ph type="title"/>
          </p:nvPr>
        </p:nvSpPr>
        <p:spPr>
          <a:xfrm>
            <a:off x="381000" y="84303"/>
            <a:ext cx="8229600" cy="1143000"/>
          </a:xfrm>
        </p:spPr>
        <p:txBody>
          <a:bodyPr/>
          <a:lstStyle/>
          <a:p>
            <a:r>
              <a:rPr lang="en-US" dirty="0"/>
              <a:t>Finals Issues</a:t>
            </a:r>
          </a:p>
        </p:txBody>
      </p:sp>
      <p:sp>
        <p:nvSpPr>
          <p:cNvPr id="4" name="Slide Number Placeholder 3">
            <a:extLst>
              <a:ext uri="{FF2B5EF4-FFF2-40B4-BE49-F238E27FC236}">
                <a16:creationId xmlns:a16="http://schemas.microsoft.com/office/drawing/2014/main" id="{BFEAB608-874E-4B87-9025-D6BE63AB46D4}"/>
              </a:ext>
            </a:extLst>
          </p:cNvPr>
          <p:cNvSpPr>
            <a:spLocks noGrp="1"/>
          </p:cNvSpPr>
          <p:nvPr>
            <p:ph type="sldNum" sz="quarter" idx="10"/>
          </p:nvPr>
        </p:nvSpPr>
        <p:spPr/>
        <p:txBody>
          <a:bodyPr/>
          <a:lstStyle/>
          <a:p>
            <a:pPr>
              <a:defRPr/>
            </a:pPr>
            <a:fld id="{89C35698-ECFA-45D4-B95F-4F52958123EB}" type="slidenum">
              <a:rPr lang="en-US" smtClean="0"/>
              <a:pPr>
                <a:defRPr/>
              </a:pPr>
              <a:t>33</a:t>
            </a:fld>
            <a:endParaRPr lang="en-US" dirty="0"/>
          </a:p>
        </p:txBody>
      </p:sp>
      <p:pic>
        <p:nvPicPr>
          <p:cNvPr id="15" name="Picture 14">
            <a:extLst>
              <a:ext uri="{FF2B5EF4-FFF2-40B4-BE49-F238E27FC236}">
                <a16:creationId xmlns:a16="http://schemas.microsoft.com/office/drawing/2014/main" id="{BF509143-5A8A-4FC1-BC6B-0B1E16D3D2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34443" r="6501" b="24724"/>
          <a:stretch/>
        </p:blipFill>
        <p:spPr>
          <a:xfrm>
            <a:off x="1491607" y="2233686"/>
            <a:ext cx="7508234" cy="42433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943338CB-07E2-4691-8195-9C3C034C5E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01" t="47778" r="8301" b="16664"/>
          <a:stretch/>
        </p:blipFill>
        <p:spPr>
          <a:xfrm>
            <a:off x="304800" y="1073480"/>
            <a:ext cx="6858000" cy="37839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Rectangle 15">
            <a:extLst>
              <a:ext uri="{FF2B5EF4-FFF2-40B4-BE49-F238E27FC236}">
                <a16:creationId xmlns:a16="http://schemas.microsoft.com/office/drawing/2014/main" id="{9DFAE999-8DC1-40FF-9C98-7ED3C4393930}"/>
              </a:ext>
            </a:extLst>
          </p:cNvPr>
          <p:cNvSpPr/>
          <p:nvPr/>
        </p:nvSpPr>
        <p:spPr>
          <a:xfrm>
            <a:off x="1905000" y="5105400"/>
            <a:ext cx="7094841"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72026"/>
      </p:ext>
    </p:extLst>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13FEC5-0593-44C7-9F0D-04FF21F6F0AF}"/>
              </a:ext>
            </a:extLst>
          </p:cNvPr>
          <p:cNvSpPr>
            <a:spLocks noGrp="1"/>
          </p:cNvSpPr>
          <p:nvPr>
            <p:ph idx="1"/>
          </p:nvPr>
        </p:nvSpPr>
        <p:spPr/>
        <p:txBody>
          <a:bodyPr/>
          <a:lstStyle/>
          <a:p>
            <a:r>
              <a:rPr lang="en-US" dirty="0"/>
              <a:t>Daily Diary </a:t>
            </a:r>
          </a:p>
          <a:p>
            <a:pPr lvl="1"/>
            <a:r>
              <a:rPr lang="en-US" dirty="0"/>
              <a:t>Bring IDR comments into Diary before generating</a:t>
            </a:r>
          </a:p>
          <a:p>
            <a:pPr lvl="2"/>
            <a:r>
              <a:rPr lang="en-US" dirty="0"/>
              <a:t>Don’t change IDR within the Diary.  Change IDR and merge back with Diary.</a:t>
            </a:r>
          </a:p>
          <a:p>
            <a:pPr marL="630238" lvl="2" indent="0">
              <a:buNone/>
            </a:pPr>
            <a:r>
              <a:rPr lang="en-US" dirty="0"/>
              <a:t> </a:t>
            </a:r>
          </a:p>
          <a:p>
            <a:pPr lvl="1"/>
            <a:r>
              <a:rPr lang="en-US" dirty="0"/>
              <a:t>‘Environmental Commitments Reviewed’ statement </a:t>
            </a:r>
          </a:p>
          <a:p>
            <a:pPr lvl="2"/>
            <a:r>
              <a:rPr lang="en-US" dirty="0"/>
              <a:t>NOTE: Approved Enviro. Document, TMP, Bid Inquires can be found in the Design Files linked through Box.</a:t>
            </a:r>
          </a:p>
        </p:txBody>
      </p:sp>
      <p:sp>
        <p:nvSpPr>
          <p:cNvPr id="3" name="Title 2">
            <a:extLst>
              <a:ext uri="{FF2B5EF4-FFF2-40B4-BE49-F238E27FC236}">
                <a16:creationId xmlns:a16="http://schemas.microsoft.com/office/drawing/2014/main" id="{6ADCCE31-4802-433F-B7BA-853EC2D86C39}"/>
              </a:ext>
            </a:extLst>
          </p:cNvPr>
          <p:cNvSpPr>
            <a:spLocks noGrp="1"/>
          </p:cNvSpPr>
          <p:nvPr>
            <p:ph type="title"/>
          </p:nvPr>
        </p:nvSpPr>
        <p:spPr/>
        <p:txBody>
          <a:bodyPr/>
          <a:lstStyle/>
          <a:p>
            <a:r>
              <a:rPr lang="en-US" dirty="0"/>
              <a:t>Finals Issues</a:t>
            </a:r>
          </a:p>
        </p:txBody>
      </p:sp>
      <p:sp>
        <p:nvSpPr>
          <p:cNvPr id="4" name="Slide Number Placeholder 3">
            <a:extLst>
              <a:ext uri="{FF2B5EF4-FFF2-40B4-BE49-F238E27FC236}">
                <a16:creationId xmlns:a16="http://schemas.microsoft.com/office/drawing/2014/main" id="{119616C2-01A4-4C52-9FB1-AA7AB9396018}"/>
              </a:ext>
            </a:extLst>
          </p:cNvPr>
          <p:cNvSpPr>
            <a:spLocks noGrp="1"/>
          </p:cNvSpPr>
          <p:nvPr>
            <p:ph type="sldNum" sz="quarter" idx="10"/>
          </p:nvPr>
        </p:nvSpPr>
        <p:spPr/>
        <p:txBody>
          <a:bodyPr/>
          <a:lstStyle/>
          <a:p>
            <a:pPr>
              <a:defRPr/>
            </a:pPr>
            <a:fld id="{89C35698-ECFA-45D4-B95F-4F52958123EB}" type="slidenum">
              <a:rPr lang="en-US" smtClean="0"/>
              <a:pPr>
                <a:defRPr/>
              </a:pPr>
              <a:t>34</a:t>
            </a:fld>
            <a:endParaRPr lang="en-US" dirty="0"/>
          </a:p>
        </p:txBody>
      </p:sp>
    </p:spTree>
    <p:extLst>
      <p:ext uri="{BB962C8B-B14F-4D97-AF65-F5344CB8AC3E}">
        <p14:creationId xmlns:p14="http://schemas.microsoft.com/office/powerpoint/2010/main" val="1647854611"/>
      </p:ext>
    </p:extLst>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13FEC5-0593-44C7-9F0D-04FF21F6F0AF}"/>
              </a:ext>
            </a:extLst>
          </p:cNvPr>
          <p:cNvSpPr>
            <a:spLocks noGrp="1"/>
          </p:cNvSpPr>
          <p:nvPr>
            <p:ph idx="1"/>
          </p:nvPr>
        </p:nvSpPr>
        <p:spPr/>
        <p:txBody>
          <a:bodyPr/>
          <a:lstStyle/>
          <a:p>
            <a:r>
              <a:rPr lang="en-US" dirty="0"/>
              <a:t>Daily Diary </a:t>
            </a:r>
          </a:p>
          <a:p>
            <a:pPr lvl="1"/>
            <a:r>
              <a:rPr lang="en-US" dirty="0"/>
              <a:t>Bring IDR comments into Diary before generating</a:t>
            </a:r>
          </a:p>
          <a:p>
            <a:pPr lvl="2"/>
            <a:r>
              <a:rPr lang="en-US" dirty="0"/>
              <a:t>Don’t change IDR within the Diary.  Change IDR and merge back with Diary.</a:t>
            </a:r>
          </a:p>
          <a:p>
            <a:pPr lvl="2"/>
            <a:r>
              <a:rPr lang="en-US" dirty="0"/>
              <a:t>  </a:t>
            </a:r>
          </a:p>
          <a:p>
            <a:pPr lvl="1"/>
            <a:r>
              <a:rPr lang="en-US" dirty="0"/>
              <a:t>‘Environmental Commitments Reviewed’ statement </a:t>
            </a:r>
          </a:p>
          <a:p>
            <a:pPr lvl="2"/>
            <a:r>
              <a:rPr lang="en-US" dirty="0"/>
              <a:t>NOTE: Approved Enviro. Document, TMP, Bid Inquires should be in placed in field files by PM.</a:t>
            </a:r>
          </a:p>
          <a:p>
            <a:pPr marL="630238" lvl="2" indent="0">
              <a:buNone/>
            </a:pPr>
            <a:endParaRPr lang="en-US" dirty="0"/>
          </a:p>
        </p:txBody>
      </p:sp>
      <p:sp>
        <p:nvSpPr>
          <p:cNvPr id="3" name="Title 2">
            <a:extLst>
              <a:ext uri="{FF2B5EF4-FFF2-40B4-BE49-F238E27FC236}">
                <a16:creationId xmlns:a16="http://schemas.microsoft.com/office/drawing/2014/main" id="{6ADCCE31-4802-433F-B7BA-853EC2D86C39}"/>
              </a:ext>
            </a:extLst>
          </p:cNvPr>
          <p:cNvSpPr>
            <a:spLocks noGrp="1"/>
          </p:cNvSpPr>
          <p:nvPr>
            <p:ph type="title"/>
          </p:nvPr>
        </p:nvSpPr>
        <p:spPr/>
        <p:txBody>
          <a:bodyPr/>
          <a:lstStyle/>
          <a:p>
            <a:r>
              <a:rPr lang="en-US" dirty="0"/>
              <a:t>Finals Issues</a:t>
            </a:r>
          </a:p>
        </p:txBody>
      </p:sp>
      <p:sp>
        <p:nvSpPr>
          <p:cNvPr id="4" name="Slide Number Placeholder 3">
            <a:extLst>
              <a:ext uri="{FF2B5EF4-FFF2-40B4-BE49-F238E27FC236}">
                <a16:creationId xmlns:a16="http://schemas.microsoft.com/office/drawing/2014/main" id="{119616C2-01A4-4C52-9FB1-AA7AB9396018}"/>
              </a:ext>
            </a:extLst>
          </p:cNvPr>
          <p:cNvSpPr>
            <a:spLocks noGrp="1"/>
          </p:cNvSpPr>
          <p:nvPr>
            <p:ph type="sldNum" sz="quarter" idx="10"/>
          </p:nvPr>
        </p:nvSpPr>
        <p:spPr/>
        <p:txBody>
          <a:bodyPr/>
          <a:lstStyle/>
          <a:p>
            <a:pPr>
              <a:defRPr/>
            </a:pPr>
            <a:fld id="{89C35698-ECFA-45D4-B95F-4F52958123EB}" type="slidenum">
              <a:rPr lang="en-US" smtClean="0"/>
              <a:pPr>
                <a:defRPr/>
              </a:pPr>
              <a:t>35</a:t>
            </a:fld>
            <a:endParaRPr lang="en-US" dirty="0"/>
          </a:p>
        </p:txBody>
      </p:sp>
      <p:pic>
        <p:nvPicPr>
          <p:cNvPr id="8" name="Picture 7">
            <a:extLst>
              <a:ext uri="{FF2B5EF4-FFF2-40B4-BE49-F238E27FC236}">
                <a16:creationId xmlns:a16="http://schemas.microsoft.com/office/drawing/2014/main" id="{1220E183-38FB-4FD6-976F-0D12272FE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68275"/>
            <a:ext cx="5181602" cy="6705600"/>
          </a:xfrm>
          <a:prstGeom prst="rect">
            <a:avLst/>
          </a:prstGeom>
        </p:spPr>
      </p:pic>
    </p:spTree>
    <p:extLst>
      <p:ext uri="{BB962C8B-B14F-4D97-AF65-F5344CB8AC3E}">
        <p14:creationId xmlns:p14="http://schemas.microsoft.com/office/powerpoint/2010/main" val="2337535161"/>
      </p:ext>
    </p:extLst>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9954E7-62FC-4826-9EE8-9D385DE709F0}"/>
              </a:ext>
            </a:extLst>
          </p:cNvPr>
          <p:cNvSpPr>
            <a:spLocks noGrp="1"/>
          </p:cNvSpPr>
          <p:nvPr>
            <p:ph idx="1"/>
          </p:nvPr>
        </p:nvSpPr>
        <p:spPr>
          <a:xfrm>
            <a:off x="477837" y="2159000"/>
            <a:ext cx="8229600" cy="3873500"/>
          </a:xfrm>
        </p:spPr>
        <p:txBody>
          <a:bodyPr/>
          <a:lstStyle/>
          <a:p>
            <a:pPr>
              <a:spcAft>
                <a:spcPts val="600"/>
              </a:spcAft>
            </a:pPr>
            <a:r>
              <a:rPr lang="en-US" dirty="0"/>
              <a:t>Seed (LBS)</a:t>
            </a:r>
          </a:p>
          <a:p>
            <a:pPr lvl="1">
              <a:spcAft>
                <a:spcPts val="600"/>
              </a:spcAft>
            </a:pPr>
            <a:r>
              <a:rPr lang="en-US" dirty="0"/>
              <a:t>Check Seed Rates – Do Not Just Pay Submitted Tickets</a:t>
            </a:r>
          </a:p>
          <a:p>
            <a:pPr lvl="2">
              <a:spcAft>
                <a:spcPts val="600"/>
              </a:spcAft>
            </a:pPr>
            <a:r>
              <a:rPr lang="en-US" dirty="0"/>
              <a:t>Sowing rates in SS 630</a:t>
            </a:r>
          </a:p>
          <a:p>
            <a:pPr lvl="2">
              <a:spcAft>
                <a:spcPts val="600"/>
              </a:spcAft>
            </a:pPr>
            <a:r>
              <a:rPr lang="en-US" dirty="0"/>
              <a:t>Example: 50,000 SF would get 100 </a:t>
            </a:r>
            <a:r>
              <a:rPr lang="en-US" dirty="0" err="1"/>
              <a:t>lbs</a:t>
            </a:r>
            <a:r>
              <a:rPr lang="en-US" dirty="0"/>
              <a:t> of No 20 Seed</a:t>
            </a:r>
          </a:p>
          <a:p>
            <a:pPr lvl="3">
              <a:spcAft>
                <a:spcPts val="600"/>
              </a:spcAft>
            </a:pPr>
            <a:r>
              <a:rPr lang="en-US" dirty="0"/>
              <a:t>Contractor submits 120 </a:t>
            </a:r>
            <a:r>
              <a:rPr lang="en-US" dirty="0" err="1"/>
              <a:t>lbs</a:t>
            </a:r>
            <a:r>
              <a:rPr lang="en-US" dirty="0"/>
              <a:t> worth of seed tickets</a:t>
            </a:r>
          </a:p>
          <a:p>
            <a:pPr lvl="2">
              <a:spcAft>
                <a:spcPts val="600"/>
              </a:spcAft>
            </a:pPr>
            <a:r>
              <a:rPr lang="en-US" dirty="0"/>
              <a:t>Document your check/approval in your IHTD or source document  </a:t>
            </a:r>
          </a:p>
          <a:p>
            <a:pPr lvl="2"/>
            <a:endParaRPr lang="en-US" dirty="0"/>
          </a:p>
        </p:txBody>
      </p:sp>
      <p:sp>
        <p:nvSpPr>
          <p:cNvPr id="3" name="Title 2">
            <a:extLst>
              <a:ext uri="{FF2B5EF4-FFF2-40B4-BE49-F238E27FC236}">
                <a16:creationId xmlns:a16="http://schemas.microsoft.com/office/drawing/2014/main" id="{0F924B31-8494-42DF-91A6-FAC7A9AC53E5}"/>
              </a:ext>
            </a:extLst>
          </p:cNvPr>
          <p:cNvSpPr>
            <a:spLocks noGrp="1"/>
          </p:cNvSpPr>
          <p:nvPr>
            <p:ph type="title"/>
          </p:nvPr>
        </p:nvSpPr>
        <p:spPr/>
        <p:txBody>
          <a:bodyPr/>
          <a:lstStyle/>
          <a:p>
            <a:r>
              <a:rPr lang="en-US" dirty="0"/>
              <a:t>Finals Issues</a:t>
            </a:r>
          </a:p>
        </p:txBody>
      </p:sp>
      <p:sp>
        <p:nvSpPr>
          <p:cNvPr id="4" name="Slide Number Placeholder 3">
            <a:extLst>
              <a:ext uri="{FF2B5EF4-FFF2-40B4-BE49-F238E27FC236}">
                <a16:creationId xmlns:a16="http://schemas.microsoft.com/office/drawing/2014/main" id="{1AC8252A-0F5B-43F7-A0B3-630B4AEE284E}"/>
              </a:ext>
            </a:extLst>
          </p:cNvPr>
          <p:cNvSpPr>
            <a:spLocks noGrp="1"/>
          </p:cNvSpPr>
          <p:nvPr>
            <p:ph type="sldNum" sz="quarter" idx="10"/>
          </p:nvPr>
        </p:nvSpPr>
        <p:spPr/>
        <p:txBody>
          <a:bodyPr/>
          <a:lstStyle/>
          <a:p>
            <a:pPr>
              <a:defRPr/>
            </a:pPr>
            <a:fld id="{89C35698-ECFA-45D4-B95F-4F52958123EB}" type="slidenum">
              <a:rPr lang="en-US" smtClean="0"/>
              <a:pPr>
                <a:defRPr/>
              </a:pPr>
              <a:t>36</a:t>
            </a:fld>
            <a:endParaRPr lang="en-US" dirty="0"/>
          </a:p>
        </p:txBody>
      </p:sp>
      <p:pic>
        <p:nvPicPr>
          <p:cNvPr id="5" name="Picture 4">
            <a:extLst>
              <a:ext uri="{FF2B5EF4-FFF2-40B4-BE49-F238E27FC236}">
                <a16:creationId xmlns:a16="http://schemas.microsoft.com/office/drawing/2014/main" id="{9B920387-98BF-43AE-9864-1A738F074B06}"/>
              </a:ext>
            </a:extLst>
          </p:cNvPr>
          <p:cNvPicPr>
            <a:picLocks noChangeAspect="1"/>
          </p:cNvPicPr>
          <p:nvPr/>
        </p:nvPicPr>
        <p:blipFill>
          <a:blip r:embed="rId3"/>
          <a:stretch>
            <a:fillRect/>
          </a:stretch>
        </p:blipFill>
        <p:spPr>
          <a:xfrm>
            <a:off x="5486400" y="504825"/>
            <a:ext cx="2362200" cy="1769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5292215"/>
      </p:ext>
    </p:extLst>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13E2DA-48AA-4FC7-A43A-92FFDC11489B}"/>
              </a:ext>
            </a:extLst>
          </p:cNvPr>
          <p:cNvSpPr>
            <a:spLocks noGrp="1"/>
          </p:cNvSpPr>
          <p:nvPr>
            <p:ph idx="1"/>
          </p:nvPr>
        </p:nvSpPr>
        <p:spPr/>
        <p:txBody>
          <a:bodyPr/>
          <a:lstStyle/>
          <a:p>
            <a:r>
              <a:rPr lang="en-US" dirty="0"/>
              <a:t>Conversion Spreadsheets</a:t>
            </a:r>
          </a:p>
        </p:txBody>
      </p:sp>
      <p:sp>
        <p:nvSpPr>
          <p:cNvPr id="3" name="Title 2">
            <a:extLst>
              <a:ext uri="{FF2B5EF4-FFF2-40B4-BE49-F238E27FC236}">
                <a16:creationId xmlns:a16="http://schemas.microsoft.com/office/drawing/2014/main" id="{0772B4C5-D3F0-4119-8E20-B484BCA0B333}"/>
              </a:ext>
            </a:extLst>
          </p:cNvPr>
          <p:cNvSpPr>
            <a:spLocks noGrp="1"/>
          </p:cNvSpPr>
          <p:nvPr>
            <p:ph type="title"/>
          </p:nvPr>
        </p:nvSpPr>
        <p:spPr/>
        <p:txBody>
          <a:bodyPr/>
          <a:lstStyle/>
          <a:p>
            <a:r>
              <a:rPr lang="en-US" dirty="0"/>
              <a:t>Finals Issues</a:t>
            </a:r>
          </a:p>
        </p:txBody>
      </p:sp>
      <p:sp>
        <p:nvSpPr>
          <p:cNvPr id="4" name="Slide Number Placeholder 3">
            <a:extLst>
              <a:ext uri="{FF2B5EF4-FFF2-40B4-BE49-F238E27FC236}">
                <a16:creationId xmlns:a16="http://schemas.microsoft.com/office/drawing/2014/main" id="{308AB317-05BC-4EAD-82CD-71D7585431CE}"/>
              </a:ext>
            </a:extLst>
          </p:cNvPr>
          <p:cNvSpPr>
            <a:spLocks noGrp="1"/>
          </p:cNvSpPr>
          <p:nvPr>
            <p:ph type="sldNum" sz="quarter" idx="10"/>
          </p:nvPr>
        </p:nvSpPr>
        <p:spPr/>
        <p:txBody>
          <a:bodyPr/>
          <a:lstStyle/>
          <a:p>
            <a:pPr>
              <a:defRPr/>
            </a:pPr>
            <a:fld id="{89C35698-ECFA-45D4-B95F-4F52958123EB}" type="slidenum">
              <a:rPr lang="en-US" smtClean="0"/>
              <a:pPr>
                <a:defRPr/>
              </a:pPr>
              <a:t>37</a:t>
            </a:fld>
            <a:endParaRPr lang="en-US" dirty="0"/>
          </a:p>
        </p:txBody>
      </p:sp>
      <p:pic>
        <p:nvPicPr>
          <p:cNvPr id="6" name="Picture 5" descr="A screenshot of a cell phone&#10;&#10;Description generated with very high confidence">
            <a:extLst>
              <a:ext uri="{FF2B5EF4-FFF2-40B4-BE49-F238E27FC236}">
                <a16:creationId xmlns:a16="http://schemas.microsoft.com/office/drawing/2014/main" id="{F6313C4B-80DF-47CA-B829-6B9F00B10100}"/>
              </a:ext>
            </a:extLst>
          </p:cNvPr>
          <p:cNvPicPr>
            <a:picLocks noChangeAspect="1"/>
          </p:cNvPicPr>
          <p:nvPr/>
        </p:nvPicPr>
        <p:blipFill rotWithShape="1">
          <a:blip r:embed="rId3">
            <a:extLst>
              <a:ext uri="{28A0092B-C50C-407E-A947-70E740481C1C}">
                <a14:useLocalDpi xmlns:a14="http://schemas.microsoft.com/office/drawing/2010/main" val="0"/>
              </a:ext>
            </a:extLst>
          </a:blip>
          <a:srcRect r="2483" b="28291"/>
          <a:stretch/>
        </p:blipFill>
        <p:spPr>
          <a:xfrm>
            <a:off x="304800" y="2286000"/>
            <a:ext cx="6015037" cy="1962010"/>
          </a:xfrm>
          <a:prstGeom prst="rect">
            <a:avLst/>
          </a:prstGeom>
          <a:ln>
            <a:noFill/>
          </a:ln>
          <a:effectLst>
            <a:outerShdw blurRad="292100" dist="139700" dir="2700000" algn="tl" rotWithShape="0">
              <a:srgbClr val="333333">
                <a:alpha val="65000"/>
              </a:srgbClr>
            </a:outerShdw>
          </a:effectLst>
        </p:spPr>
      </p:pic>
      <p:pic>
        <p:nvPicPr>
          <p:cNvPr id="8" name="Picture 7" descr="A screenshot of a cell phone&#10;&#10;Description generated with very high confidence">
            <a:extLst>
              <a:ext uri="{FF2B5EF4-FFF2-40B4-BE49-F238E27FC236}">
                <a16:creationId xmlns:a16="http://schemas.microsoft.com/office/drawing/2014/main" id="{AC87CC72-07C0-48CE-AA5A-FFE14B99C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4368426"/>
            <a:ext cx="4405313" cy="23149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8504680"/>
      </p:ext>
    </p:extLst>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8902F2-0B38-4EA5-AAC5-982A3A90414F}"/>
              </a:ext>
            </a:extLst>
          </p:cNvPr>
          <p:cNvSpPr>
            <a:spLocks noGrp="1"/>
          </p:cNvSpPr>
          <p:nvPr>
            <p:ph idx="1"/>
          </p:nvPr>
        </p:nvSpPr>
        <p:spPr/>
        <p:txBody>
          <a:bodyPr/>
          <a:lstStyle/>
          <a:p>
            <a:pPr>
              <a:spcAft>
                <a:spcPts val="600"/>
              </a:spcAft>
            </a:pPr>
            <a:r>
              <a:rPr lang="en-US" dirty="0"/>
              <a:t>Water or Seed Water (MGAL)</a:t>
            </a:r>
          </a:p>
          <a:p>
            <a:pPr lvl="1">
              <a:spcAft>
                <a:spcPts val="600"/>
              </a:spcAft>
            </a:pPr>
            <a:r>
              <a:rPr lang="en-US" dirty="0"/>
              <a:t>SS requires the payment is from engineer- approved meters or by the volume of tanks of known capacity. </a:t>
            </a:r>
          </a:p>
          <a:p>
            <a:pPr lvl="1">
              <a:spcAft>
                <a:spcPts val="600"/>
              </a:spcAft>
            </a:pPr>
            <a:r>
              <a:rPr lang="en-US" dirty="0"/>
              <a:t>Pantry has sheet for measuring a tank</a:t>
            </a:r>
          </a:p>
          <a:p>
            <a:pPr lvl="1">
              <a:spcAft>
                <a:spcPts val="600"/>
              </a:spcAft>
            </a:pPr>
            <a:r>
              <a:rPr lang="en-US" dirty="0"/>
              <a:t>Document quantity check/acceptance on your </a:t>
            </a:r>
            <a:r>
              <a:rPr lang="en-US" dirty="0" err="1"/>
              <a:t>calc</a:t>
            </a:r>
            <a:r>
              <a:rPr lang="en-US" dirty="0"/>
              <a:t> sheet/ source document </a:t>
            </a:r>
          </a:p>
        </p:txBody>
      </p:sp>
      <p:sp>
        <p:nvSpPr>
          <p:cNvPr id="3" name="Title 2">
            <a:extLst>
              <a:ext uri="{FF2B5EF4-FFF2-40B4-BE49-F238E27FC236}">
                <a16:creationId xmlns:a16="http://schemas.microsoft.com/office/drawing/2014/main" id="{B0522F65-CC48-4E88-A930-835379442405}"/>
              </a:ext>
            </a:extLst>
          </p:cNvPr>
          <p:cNvSpPr>
            <a:spLocks noGrp="1"/>
          </p:cNvSpPr>
          <p:nvPr>
            <p:ph type="title"/>
          </p:nvPr>
        </p:nvSpPr>
        <p:spPr/>
        <p:txBody>
          <a:bodyPr/>
          <a:lstStyle/>
          <a:p>
            <a:r>
              <a:rPr lang="en-US" dirty="0"/>
              <a:t>Finals Issues</a:t>
            </a:r>
          </a:p>
        </p:txBody>
      </p:sp>
      <p:sp>
        <p:nvSpPr>
          <p:cNvPr id="4" name="Slide Number Placeholder 3">
            <a:extLst>
              <a:ext uri="{FF2B5EF4-FFF2-40B4-BE49-F238E27FC236}">
                <a16:creationId xmlns:a16="http://schemas.microsoft.com/office/drawing/2014/main" id="{F77BC7D9-5B21-43E6-9331-134387E3C1DE}"/>
              </a:ext>
            </a:extLst>
          </p:cNvPr>
          <p:cNvSpPr>
            <a:spLocks noGrp="1"/>
          </p:cNvSpPr>
          <p:nvPr>
            <p:ph type="sldNum" sz="quarter" idx="10"/>
          </p:nvPr>
        </p:nvSpPr>
        <p:spPr/>
        <p:txBody>
          <a:bodyPr/>
          <a:lstStyle/>
          <a:p>
            <a:pPr>
              <a:defRPr/>
            </a:pPr>
            <a:fld id="{89C35698-ECFA-45D4-B95F-4F52958123EB}" type="slidenum">
              <a:rPr lang="en-US" smtClean="0"/>
              <a:pPr>
                <a:defRPr/>
              </a:pPr>
              <a:t>38</a:t>
            </a:fld>
            <a:endParaRPr lang="en-US" dirty="0"/>
          </a:p>
        </p:txBody>
      </p:sp>
    </p:spTree>
    <p:extLst>
      <p:ext uri="{BB962C8B-B14F-4D97-AF65-F5344CB8AC3E}">
        <p14:creationId xmlns:p14="http://schemas.microsoft.com/office/powerpoint/2010/main" val="3236917360"/>
      </p:ext>
    </p:extLst>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13E2DA-48AA-4FC7-A43A-92FFDC11489B}"/>
              </a:ext>
            </a:extLst>
          </p:cNvPr>
          <p:cNvSpPr>
            <a:spLocks noGrp="1"/>
          </p:cNvSpPr>
          <p:nvPr>
            <p:ph idx="1"/>
          </p:nvPr>
        </p:nvSpPr>
        <p:spPr/>
        <p:txBody>
          <a:bodyPr/>
          <a:lstStyle/>
          <a:p>
            <a:pPr>
              <a:spcAft>
                <a:spcPts val="600"/>
              </a:spcAft>
            </a:pPr>
            <a:r>
              <a:rPr lang="en-US" dirty="0"/>
              <a:t>Concrete Masonry (CY) </a:t>
            </a:r>
          </a:p>
          <a:p>
            <a:pPr lvl="1">
              <a:spcAft>
                <a:spcPts val="600"/>
              </a:spcAft>
            </a:pPr>
            <a:r>
              <a:rPr lang="en-US" dirty="0"/>
              <a:t>Check plan quantity for accuracy</a:t>
            </a:r>
          </a:p>
          <a:p>
            <a:pPr lvl="2">
              <a:spcAft>
                <a:spcPts val="600"/>
              </a:spcAft>
            </a:pPr>
            <a:r>
              <a:rPr lang="en-US" dirty="0"/>
              <a:t>If check is reasonably close = pay plan quantity </a:t>
            </a:r>
          </a:p>
          <a:p>
            <a:pPr lvl="2">
              <a:spcAft>
                <a:spcPts val="600"/>
              </a:spcAft>
            </a:pPr>
            <a:r>
              <a:rPr lang="en-US" dirty="0"/>
              <a:t>If not reasonable = talk with designer and rectify quantity</a:t>
            </a:r>
          </a:p>
          <a:p>
            <a:pPr lvl="1">
              <a:spcAft>
                <a:spcPts val="600"/>
              </a:spcAft>
            </a:pPr>
            <a:r>
              <a:rPr lang="en-US" dirty="0"/>
              <a:t>Collect concrete truck tickets for materials records &amp; testing</a:t>
            </a:r>
          </a:p>
          <a:p>
            <a:pPr lvl="2">
              <a:spcAft>
                <a:spcPts val="600"/>
              </a:spcAft>
            </a:pPr>
            <a:r>
              <a:rPr lang="en-US" dirty="0"/>
              <a:t>Not for payment</a:t>
            </a:r>
          </a:p>
          <a:p>
            <a:pPr lvl="1">
              <a:spcAft>
                <a:spcPts val="600"/>
              </a:spcAft>
            </a:pPr>
            <a:r>
              <a:rPr lang="en-US" dirty="0"/>
              <a:t>Document quantity check/acceptance on your </a:t>
            </a:r>
            <a:r>
              <a:rPr lang="en-US" dirty="0" err="1"/>
              <a:t>calc</a:t>
            </a:r>
            <a:r>
              <a:rPr lang="en-US" dirty="0"/>
              <a:t> sheet/ source document </a:t>
            </a:r>
          </a:p>
        </p:txBody>
      </p:sp>
      <p:sp>
        <p:nvSpPr>
          <p:cNvPr id="3" name="Title 2">
            <a:extLst>
              <a:ext uri="{FF2B5EF4-FFF2-40B4-BE49-F238E27FC236}">
                <a16:creationId xmlns:a16="http://schemas.microsoft.com/office/drawing/2014/main" id="{0772B4C5-D3F0-4119-8E20-B484BCA0B333}"/>
              </a:ext>
            </a:extLst>
          </p:cNvPr>
          <p:cNvSpPr>
            <a:spLocks noGrp="1"/>
          </p:cNvSpPr>
          <p:nvPr>
            <p:ph type="title"/>
          </p:nvPr>
        </p:nvSpPr>
        <p:spPr/>
        <p:txBody>
          <a:bodyPr/>
          <a:lstStyle/>
          <a:p>
            <a:r>
              <a:rPr lang="en-US" dirty="0"/>
              <a:t>Finals Issues</a:t>
            </a:r>
          </a:p>
        </p:txBody>
      </p:sp>
      <p:sp>
        <p:nvSpPr>
          <p:cNvPr id="4" name="Slide Number Placeholder 3">
            <a:extLst>
              <a:ext uri="{FF2B5EF4-FFF2-40B4-BE49-F238E27FC236}">
                <a16:creationId xmlns:a16="http://schemas.microsoft.com/office/drawing/2014/main" id="{308AB317-05BC-4EAD-82CD-71D7585431CE}"/>
              </a:ext>
            </a:extLst>
          </p:cNvPr>
          <p:cNvSpPr>
            <a:spLocks noGrp="1"/>
          </p:cNvSpPr>
          <p:nvPr>
            <p:ph type="sldNum" sz="quarter" idx="10"/>
          </p:nvPr>
        </p:nvSpPr>
        <p:spPr/>
        <p:txBody>
          <a:bodyPr/>
          <a:lstStyle/>
          <a:p>
            <a:pPr>
              <a:defRPr/>
            </a:pPr>
            <a:fld id="{89C35698-ECFA-45D4-B95F-4F52958123EB}" type="slidenum">
              <a:rPr lang="en-US" smtClean="0"/>
              <a:pPr>
                <a:defRPr/>
              </a:pPr>
              <a:t>39</a:t>
            </a:fld>
            <a:endParaRPr lang="en-US" dirty="0"/>
          </a:p>
        </p:txBody>
      </p:sp>
    </p:spTree>
    <p:extLst>
      <p:ext uri="{BB962C8B-B14F-4D97-AF65-F5344CB8AC3E}">
        <p14:creationId xmlns:p14="http://schemas.microsoft.com/office/powerpoint/2010/main" val="3169229343"/>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EE9CDF-761B-400D-A1AD-6FD403330D55}"/>
              </a:ext>
            </a:extLst>
          </p:cNvPr>
          <p:cNvSpPr>
            <a:spLocks noGrp="1"/>
          </p:cNvSpPr>
          <p:nvPr>
            <p:ph idx="1"/>
          </p:nvPr>
        </p:nvSpPr>
        <p:spPr/>
        <p:txBody>
          <a:bodyPr/>
          <a:lstStyle/>
          <a:p>
            <a:pPr>
              <a:spcAft>
                <a:spcPts val="600"/>
              </a:spcAft>
            </a:pPr>
            <a:r>
              <a:rPr lang="en-US" dirty="0"/>
              <a:t>Contract administration managed in-house</a:t>
            </a:r>
          </a:p>
          <a:p>
            <a:pPr>
              <a:spcAft>
                <a:spcPts val="600"/>
              </a:spcAft>
            </a:pPr>
            <a:r>
              <a:rPr lang="en-US" dirty="0"/>
              <a:t>Most processes are same as state projects</a:t>
            </a:r>
          </a:p>
          <a:p>
            <a:pPr>
              <a:spcAft>
                <a:spcPts val="600"/>
              </a:spcAft>
            </a:pPr>
            <a:r>
              <a:rPr lang="en-US" dirty="0"/>
              <a:t>Differences include: </a:t>
            </a:r>
          </a:p>
          <a:p>
            <a:pPr lvl="1">
              <a:spcAft>
                <a:spcPts val="600"/>
              </a:spcAft>
            </a:pPr>
            <a:r>
              <a:rPr lang="en-US" dirty="0"/>
              <a:t>LP Weekly Construction Update form (in Pantry)</a:t>
            </a:r>
          </a:p>
          <a:p>
            <a:pPr lvl="1">
              <a:spcAft>
                <a:spcPts val="600"/>
              </a:spcAft>
            </a:pPr>
            <a:r>
              <a:rPr lang="en-US" dirty="0"/>
              <a:t>Utility coordination and conflict</a:t>
            </a:r>
          </a:p>
          <a:p>
            <a:pPr lvl="1">
              <a:spcAft>
                <a:spcPts val="600"/>
              </a:spcAft>
            </a:pPr>
            <a:r>
              <a:rPr lang="en-US" dirty="0"/>
              <a:t>Municipality notification within CMJ</a:t>
            </a:r>
          </a:p>
          <a:p>
            <a:pPr lvl="1">
              <a:spcAft>
                <a:spcPts val="600"/>
              </a:spcAft>
            </a:pPr>
            <a:r>
              <a:rPr lang="en-US" dirty="0"/>
              <a:t>Change Management</a:t>
            </a:r>
          </a:p>
          <a:p>
            <a:endParaRPr lang="en-US" dirty="0"/>
          </a:p>
        </p:txBody>
      </p:sp>
      <p:sp>
        <p:nvSpPr>
          <p:cNvPr id="3" name="Title 2">
            <a:extLst>
              <a:ext uri="{FF2B5EF4-FFF2-40B4-BE49-F238E27FC236}">
                <a16:creationId xmlns:a16="http://schemas.microsoft.com/office/drawing/2014/main" id="{6B2C8542-2116-4F8F-808E-62D480BAE9B4}"/>
              </a:ext>
            </a:extLst>
          </p:cNvPr>
          <p:cNvSpPr>
            <a:spLocks noGrp="1"/>
          </p:cNvSpPr>
          <p:nvPr>
            <p:ph type="title"/>
          </p:nvPr>
        </p:nvSpPr>
        <p:spPr/>
        <p:txBody>
          <a:bodyPr/>
          <a:lstStyle/>
          <a:p>
            <a:r>
              <a:rPr lang="en-US" dirty="0"/>
              <a:t>Local Program	</a:t>
            </a:r>
          </a:p>
        </p:txBody>
      </p:sp>
      <p:sp>
        <p:nvSpPr>
          <p:cNvPr id="4" name="Slide Number Placeholder 3">
            <a:extLst>
              <a:ext uri="{FF2B5EF4-FFF2-40B4-BE49-F238E27FC236}">
                <a16:creationId xmlns:a16="http://schemas.microsoft.com/office/drawing/2014/main" id="{F2737289-2CBB-4535-9303-165EDFDA2D3F}"/>
              </a:ext>
            </a:extLst>
          </p:cNvPr>
          <p:cNvSpPr>
            <a:spLocks noGrp="1"/>
          </p:cNvSpPr>
          <p:nvPr>
            <p:ph type="sldNum" sz="quarter" idx="10"/>
          </p:nvPr>
        </p:nvSpPr>
        <p:spPr/>
        <p:txBody>
          <a:bodyPr/>
          <a:lstStyle/>
          <a:p>
            <a:pPr>
              <a:defRPr/>
            </a:pPr>
            <a:fld id="{89C35698-ECFA-45D4-B95F-4F52958123EB}" type="slidenum">
              <a:rPr lang="en-US" smtClean="0"/>
              <a:pPr>
                <a:defRPr/>
              </a:pPr>
              <a:t>4</a:t>
            </a:fld>
            <a:endParaRPr lang="en-US" dirty="0"/>
          </a:p>
        </p:txBody>
      </p:sp>
    </p:spTree>
    <p:extLst>
      <p:ext uri="{BB962C8B-B14F-4D97-AF65-F5344CB8AC3E}">
        <p14:creationId xmlns:p14="http://schemas.microsoft.com/office/powerpoint/2010/main" val="1763052815"/>
      </p:ext>
    </p:extLst>
  </p:cSld>
  <p:clrMapOvr>
    <a:masterClrMapping/>
  </p:clrMapOvr>
  <p:transition>
    <p:randomBa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white background&#10;&#10;Description generated with very high confidence">
            <a:extLst>
              <a:ext uri="{FF2B5EF4-FFF2-40B4-BE49-F238E27FC236}">
                <a16:creationId xmlns:a16="http://schemas.microsoft.com/office/drawing/2014/main" id="{C94636D4-7191-426F-9153-CA39299F5019}"/>
              </a:ext>
            </a:extLst>
          </p:cNvPr>
          <p:cNvPicPr>
            <a:picLocks noChangeAspect="1"/>
          </p:cNvPicPr>
          <p:nvPr/>
        </p:nvPicPr>
        <p:blipFill rotWithShape="1">
          <a:blip r:embed="rId3">
            <a:extLst>
              <a:ext uri="{28A0092B-C50C-407E-A947-70E740481C1C}">
                <a14:useLocalDpi xmlns:a14="http://schemas.microsoft.com/office/drawing/2010/main" val="0"/>
              </a:ext>
            </a:extLst>
          </a:blip>
          <a:srcRect l="8103" r="8162" b="3673"/>
          <a:stretch/>
        </p:blipFill>
        <p:spPr>
          <a:xfrm>
            <a:off x="4542430" y="1389063"/>
            <a:ext cx="4471395" cy="4121458"/>
          </a:xfrm>
          <a:prstGeom prst="rect">
            <a:avLst/>
          </a:prstGeom>
        </p:spPr>
      </p:pic>
      <p:sp>
        <p:nvSpPr>
          <p:cNvPr id="2" name="Content Placeholder 1">
            <a:extLst>
              <a:ext uri="{FF2B5EF4-FFF2-40B4-BE49-F238E27FC236}">
                <a16:creationId xmlns:a16="http://schemas.microsoft.com/office/drawing/2014/main" id="{0B13E2DA-48AA-4FC7-A43A-92FFDC11489B}"/>
              </a:ext>
            </a:extLst>
          </p:cNvPr>
          <p:cNvSpPr>
            <a:spLocks noGrp="1"/>
          </p:cNvSpPr>
          <p:nvPr>
            <p:ph idx="1"/>
          </p:nvPr>
        </p:nvSpPr>
        <p:spPr>
          <a:xfrm>
            <a:off x="457200" y="1447800"/>
            <a:ext cx="4419600" cy="3873500"/>
          </a:xfrm>
        </p:spPr>
        <p:txBody>
          <a:bodyPr/>
          <a:lstStyle/>
          <a:p>
            <a:pPr>
              <a:spcAft>
                <a:spcPts val="600"/>
              </a:spcAft>
            </a:pPr>
            <a:r>
              <a:rPr lang="en-US" sz="2400" dirty="0"/>
              <a:t>Structure Backfill (Tons, CY)</a:t>
            </a:r>
          </a:p>
          <a:p>
            <a:pPr lvl="1">
              <a:spcAft>
                <a:spcPts val="600"/>
              </a:spcAft>
            </a:pPr>
            <a:r>
              <a:rPr lang="en-US" sz="2000" dirty="0"/>
              <a:t>Check plan quantity for accuracy</a:t>
            </a:r>
          </a:p>
          <a:p>
            <a:pPr lvl="2">
              <a:spcAft>
                <a:spcPts val="600"/>
              </a:spcAft>
            </a:pPr>
            <a:r>
              <a:rPr lang="en-US" sz="2000" dirty="0"/>
              <a:t>Max pay is to that quantity by truck ticket or final position measurement (per SS)</a:t>
            </a:r>
          </a:p>
          <a:p>
            <a:pPr lvl="1">
              <a:spcAft>
                <a:spcPts val="600"/>
              </a:spcAft>
            </a:pPr>
            <a:r>
              <a:rPr lang="en-US" sz="2000" dirty="0"/>
              <a:t>Collect truck tickets for materials records &amp; testing purposes</a:t>
            </a:r>
          </a:p>
          <a:p>
            <a:pPr lvl="1">
              <a:spcAft>
                <a:spcPts val="600"/>
              </a:spcAft>
            </a:pPr>
            <a:r>
              <a:rPr lang="en-US" sz="2000" dirty="0"/>
              <a:t>Document quantity check/acceptance on your </a:t>
            </a:r>
            <a:r>
              <a:rPr lang="en-US" sz="2000" dirty="0" err="1"/>
              <a:t>calc</a:t>
            </a:r>
            <a:r>
              <a:rPr lang="en-US" sz="2000" dirty="0"/>
              <a:t> sheet/ source document </a:t>
            </a:r>
          </a:p>
          <a:p>
            <a:pPr lvl="1"/>
            <a:endParaRPr lang="en-US" dirty="0"/>
          </a:p>
        </p:txBody>
      </p:sp>
      <p:sp>
        <p:nvSpPr>
          <p:cNvPr id="3" name="Title 2">
            <a:extLst>
              <a:ext uri="{FF2B5EF4-FFF2-40B4-BE49-F238E27FC236}">
                <a16:creationId xmlns:a16="http://schemas.microsoft.com/office/drawing/2014/main" id="{0772B4C5-D3F0-4119-8E20-B484BCA0B333}"/>
              </a:ext>
            </a:extLst>
          </p:cNvPr>
          <p:cNvSpPr>
            <a:spLocks noGrp="1"/>
          </p:cNvSpPr>
          <p:nvPr>
            <p:ph type="title"/>
          </p:nvPr>
        </p:nvSpPr>
        <p:spPr/>
        <p:txBody>
          <a:bodyPr/>
          <a:lstStyle/>
          <a:p>
            <a:r>
              <a:rPr lang="en-US" dirty="0"/>
              <a:t>Finals Issues</a:t>
            </a:r>
          </a:p>
        </p:txBody>
      </p:sp>
      <p:sp>
        <p:nvSpPr>
          <p:cNvPr id="4" name="Slide Number Placeholder 3">
            <a:extLst>
              <a:ext uri="{FF2B5EF4-FFF2-40B4-BE49-F238E27FC236}">
                <a16:creationId xmlns:a16="http://schemas.microsoft.com/office/drawing/2014/main" id="{308AB317-05BC-4EAD-82CD-71D7585431CE}"/>
              </a:ext>
            </a:extLst>
          </p:cNvPr>
          <p:cNvSpPr>
            <a:spLocks noGrp="1"/>
          </p:cNvSpPr>
          <p:nvPr>
            <p:ph type="sldNum" sz="quarter" idx="10"/>
          </p:nvPr>
        </p:nvSpPr>
        <p:spPr/>
        <p:txBody>
          <a:bodyPr/>
          <a:lstStyle/>
          <a:p>
            <a:pPr>
              <a:defRPr/>
            </a:pPr>
            <a:fld id="{89C35698-ECFA-45D4-B95F-4F52958123EB}" type="slidenum">
              <a:rPr lang="en-US" smtClean="0"/>
              <a:pPr>
                <a:defRPr/>
              </a:pPr>
              <a:t>40</a:t>
            </a:fld>
            <a:endParaRPr lang="en-US" dirty="0"/>
          </a:p>
        </p:txBody>
      </p:sp>
    </p:spTree>
    <p:extLst>
      <p:ext uri="{BB962C8B-B14F-4D97-AF65-F5344CB8AC3E}">
        <p14:creationId xmlns:p14="http://schemas.microsoft.com/office/powerpoint/2010/main" val="3512807585"/>
      </p:ext>
    </p:extLst>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549F8D-1422-406F-A390-3909C06856C1}"/>
              </a:ext>
            </a:extLst>
          </p:cNvPr>
          <p:cNvSpPr>
            <a:spLocks noGrp="1"/>
          </p:cNvSpPr>
          <p:nvPr>
            <p:ph idx="1"/>
          </p:nvPr>
        </p:nvSpPr>
        <p:spPr>
          <a:xfrm>
            <a:off x="457199" y="1676400"/>
            <a:ext cx="8556625" cy="3873500"/>
          </a:xfrm>
        </p:spPr>
        <p:txBody>
          <a:bodyPr/>
          <a:lstStyle/>
          <a:p>
            <a:r>
              <a:rPr lang="en-US" dirty="0"/>
              <a:t>Finals Process Improvement</a:t>
            </a:r>
          </a:p>
          <a:p>
            <a:pPr lvl="1"/>
            <a:r>
              <a:rPr lang="en-US" dirty="0"/>
              <a:t>Project Records and Materials Records will be evaluated</a:t>
            </a:r>
          </a:p>
          <a:p>
            <a:pPr lvl="1"/>
            <a:r>
              <a:rPr lang="en-US" dirty="0"/>
              <a:t>To provide feedback to the staff</a:t>
            </a:r>
          </a:p>
          <a:p>
            <a:r>
              <a:rPr lang="en-US" dirty="0"/>
              <a:t>Shared with PCL at end of project finals process</a:t>
            </a:r>
          </a:p>
          <a:p>
            <a:r>
              <a:rPr lang="en-US" dirty="0"/>
              <a:t>Will see more feedback from the PM in consultant evaluation in CARS</a:t>
            </a:r>
          </a:p>
          <a:p>
            <a:r>
              <a:rPr lang="en-US" dirty="0"/>
              <a:t>Starting 2020 Construction Season</a:t>
            </a:r>
          </a:p>
          <a:p>
            <a:pPr marL="109537" indent="0" algn="ctr">
              <a:buNone/>
            </a:pPr>
            <a:r>
              <a:rPr lang="en-US" sz="2800" dirty="0">
                <a:solidFill>
                  <a:schemeClr val="accent3">
                    <a:lumMod val="75000"/>
                  </a:schemeClr>
                </a:solidFill>
              </a:rPr>
              <a:t>Read Field Guide, Understand Project Expectations, </a:t>
            </a:r>
          </a:p>
          <a:p>
            <a:pPr marL="109537" indent="0" algn="ctr">
              <a:buNone/>
            </a:pPr>
            <a:r>
              <a:rPr lang="en-US" sz="2800" dirty="0">
                <a:solidFill>
                  <a:schemeClr val="accent3">
                    <a:lumMod val="75000"/>
                  </a:schemeClr>
                </a:solidFill>
              </a:rPr>
              <a:t>Ask Questions!!</a:t>
            </a:r>
          </a:p>
          <a:p>
            <a:endParaRPr lang="en-US" dirty="0"/>
          </a:p>
          <a:p>
            <a:pPr marL="109537" indent="0">
              <a:buNone/>
            </a:pPr>
            <a:endParaRPr lang="en-US" dirty="0"/>
          </a:p>
        </p:txBody>
      </p:sp>
      <p:sp>
        <p:nvSpPr>
          <p:cNvPr id="3" name="Title 2">
            <a:extLst>
              <a:ext uri="{FF2B5EF4-FFF2-40B4-BE49-F238E27FC236}">
                <a16:creationId xmlns:a16="http://schemas.microsoft.com/office/drawing/2014/main" id="{172EB8E1-B529-4BBA-AC08-8A5F1C890AA7}"/>
              </a:ext>
            </a:extLst>
          </p:cNvPr>
          <p:cNvSpPr>
            <a:spLocks noGrp="1"/>
          </p:cNvSpPr>
          <p:nvPr>
            <p:ph type="title"/>
          </p:nvPr>
        </p:nvSpPr>
        <p:spPr/>
        <p:txBody>
          <a:bodyPr/>
          <a:lstStyle/>
          <a:p>
            <a:r>
              <a:rPr lang="en-US" dirty="0"/>
              <a:t>Finals Evaluation</a:t>
            </a:r>
          </a:p>
        </p:txBody>
      </p:sp>
      <p:sp>
        <p:nvSpPr>
          <p:cNvPr id="4" name="Slide Number Placeholder 3">
            <a:extLst>
              <a:ext uri="{FF2B5EF4-FFF2-40B4-BE49-F238E27FC236}">
                <a16:creationId xmlns:a16="http://schemas.microsoft.com/office/drawing/2014/main" id="{8688A5CF-BFA1-44F1-9C49-39B171436A64}"/>
              </a:ext>
            </a:extLst>
          </p:cNvPr>
          <p:cNvSpPr>
            <a:spLocks noGrp="1"/>
          </p:cNvSpPr>
          <p:nvPr>
            <p:ph type="sldNum" sz="quarter" idx="10"/>
          </p:nvPr>
        </p:nvSpPr>
        <p:spPr/>
        <p:txBody>
          <a:bodyPr/>
          <a:lstStyle/>
          <a:p>
            <a:pPr>
              <a:defRPr/>
            </a:pPr>
            <a:fld id="{89C35698-ECFA-45D4-B95F-4F52958123EB}" type="slidenum">
              <a:rPr lang="en-US" smtClean="0"/>
              <a:pPr>
                <a:defRPr/>
              </a:pPr>
              <a:t>41</a:t>
            </a:fld>
            <a:endParaRPr lang="en-US" dirty="0"/>
          </a:p>
        </p:txBody>
      </p:sp>
    </p:spTree>
    <p:extLst>
      <p:ext uri="{BB962C8B-B14F-4D97-AF65-F5344CB8AC3E}">
        <p14:creationId xmlns:p14="http://schemas.microsoft.com/office/powerpoint/2010/main" val="159953982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anim calcmode="lin" valueType="num">
                                      <p:cBhvr additive="base">
                                        <p:cTn id="1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AD2B93-0890-4AEA-9466-C91488976B93}"/>
              </a:ext>
            </a:extLst>
          </p:cNvPr>
          <p:cNvSpPr>
            <a:spLocks noGrp="1"/>
          </p:cNvSpPr>
          <p:nvPr>
            <p:ph type="sldNum" sz="quarter" idx="10"/>
          </p:nvPr>
        </p:nvSpPr>
        <p:spPr/>
        <p:txBody>
          <a:bodyPr/>
          <a:lstStyle/>
          <a:p>
            <a:pPr>
              <a:defRPr/>
            </a:pPr>
            <a:fld id="{89C35698-ECFA-45D4-B95F-4F52958123EB}" type="slidenum">
              <a:rPr lang="en-US" smtClean="0"/>
              <a:pPr>
                <a:defRPr/>
              </a:pPr>
              <a:t>42</a:t>
            </a:fld>
            <a:endParaRPr lang="en-US" dirty="0"/>
          </a:p>
        </p:txBody>
      </p:sp>
      <p:pic>
        <p:nvPicPr>
          <p:cNvPr id="7" name="Picture 6">
            <a:extLst>
              <a:ext uri="{FF2B5EF4-FFF2-40B4-BE49-F238E27FC236}">
                <a16:creationId xmlns:a16="http://schemas.microsoft.com/office/drawing/2014/main" id="{59146C8A-B90A-4888-A53D-50772364C2C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514600" y="1066800"/>
            <a:ext cx="4114800" cy="4114800"/>
          </a:xfrm>
          <a:prstGeom prst="rect">
            <a:avLst/>
          </a:prstGeom>
        </p:spPr>
      </p:pic>
    </p:spTree>
    <p:extLst>
      <p:ext uri="{BB962C8B-B14F-4D97-AF65-F5344CB8AC3E}">
        <p14:creationId xmlns:p14="http://schemas.microsoft.com/office/powerpoint/2010/main" val="3335076707"/>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EE9CDF-761B-400D-A1AD-6FD403330D55}"/>
              </a:ext>
            </a:extLst>
          </p:cNvPr>
          <p:cNvSpPr>
            <a:spLocks noGrp="1"/>
          </p:cNvSpPr>
          <p:nvPr>
            <p:ph idx="1"/>
          </p:nvPr>
        </p:nvSpPr>
        <p:spPr/>
        <p:txBody>
          <a:bodyPr/>
          <a:lstStyle/>
          <a:p>
            <a:r>
              <a:rPr lang="en-US" dirty="0"/>
              <a:t>NE Region is administering several projects for NC and SW Region</a:t>
            </a:r>
          </a:p>
          <a:p>
            <a:endParaRPr lang="en-US" dirty="0"/>
          </a:p>
          <a:p>
            <a:r>
              <a:rPr lang="en-US" dirty="0"/>
              <a:t>Follow all NE Region processes</a:t>
            </a:r>
          </a:p>
          <a:p>
            <a:pPr lvl="1"/>
            <a:r>
              <a:rPr lang="en-US" dirty="0"/>
              <a:t>LCS and Weekly Construction Updates go through the NC or SW Regions.</a:t>
            </a:r>
          </a:p>
          <a:p>
            <a:pPr marL="109537" indent="0">
              <a:buNone/>
            </a:pPr>
            <a:endParaRPr lang="en-US" dirty="0"/>
          </a:p>
          <a:p>
            <a:r>
              <a:rPr lang="en-US" dirty="0"/>
              <a:t>PM will coordinate/communicate issues with the other regions as necessary</a:t>
            </a:r>
          </a:p>
        </p:txBody>
      </p:sp>
      <p:sp>
        <p:nvSpPr>
          <p:cNvPr id="3" name="Title 2">
            <a:extLst>
              <a:ext uri="{FF2B5EF4-FFF2-40B4-BE49-F238E27FC236}">
                <a16:creationId xmlns:a16="http://schemas.microsoft.com/office/drawing/2014/main" id="{6B2C8542-2116-4F8F-808E-62D480BAE9B4}"/>
              </a:ext>
            </a:extLst>
          </p:cNvPr>
          <p:cNvSpPr>
            <a:spLocks noGrp="1"/>
          </p:cNvSpPr>
          <p:nvPr>
            <p:ph type="title"/>
          </p:nvPr>
        </p:nvSpPr>
        <p:spPr/>
        <p:txBody>
          <a:bodyPr/>
          <a:lstStyle/>
          <a:p>
            <a:r>
              <a:rPr lang="en-US" dirty="0"/>
              <a:t>Workshare Projects	</a:t>
            </a:r>
          </a:p>
        </p:txBody>
      </p:sp>
      <p:sp>
        <p:nvSpPr>
          <p:cNvPr id="4" name="Slide Number Placeholder 3">
            <a:extLst>
              <a:ext uri="{FF2B5EF4-FFF2-40B4-BE49-F238E27FC236}">
                <a16:creationId xmlns:a16="http://schemas.microsoft.com/office/drawing/2014/main" id="{F2737289-2CBB-4535-9303-165EDFDA2D3F}"/>
              </a:ext>
            </a:extLst>
          </p:cNvPr>
          <p:cNvSpPr>
            <a:spLocks noGrp="1"/>
          </p:cNvSpPr>
          <p:nvPr>
            <p:ph type="sldNum" sz="quarter" idx="10"/>
          </p:nvPr>
        </p:nvSpPr>
        <p:spPr/>
        <p:txBody>
          <a:bodyPr/>
          <a:lstStyle/>
          <a:p>
            <a:pPr>
              <a:defRPr/>
            </a:pPr>
            <a:fld id="{89C35698-ECFA-45D4-B95F-4F52958123EB}" type="slidenum">
              <a:rPr lang="en-US" smtClean="0"/>
              <a:pPr>
                <a:defRPr/>
              </a:pPr>
              <a:t>5</a:t>
            </a:fld>
            <a:endParaRPr lang="en-US" dirty="0"/>
          </a:p>
        </p:txBody>
      </p:sp>
    </p:spTree>
    <p:extLst>
      <p:ext uri="{BB962C8B-B14F-4D97-AF65-F5344CB8AC3E}">
        <p14:creationId xmlns:p14="http://schemas.microsoft.com/office/powerpoint/2010/main" val="1154872735"/>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8229600" cy="3810000"/>
          </a:xfrm>
        </p:spPr>
        <p:txBody>
          <a:bodyPr/>
          <a:lstStyle/>
          <a:p>
            <a:pPr>
              <a:spcBef>
                <a:spcPts val="1200"/>
              </a:spcBef>
            </a:pPr>
            <a:r>
              <a:rPr lang="en-US" dirty="0"/>
              <a:t>Project Binders </a:t>
            </a:r>
          </a:p>
          <a:p>
            <a:pPr lvl="1">
              <a:spcBef>
                <a:spcPts val="1200"/>
              </a:spcBef>
            </a:pPr>
            <a:r>
              <a:rPr lang="en-US" sz="2000" dirty="0"/>
              <a:t>Pick up your plans, proposals, and labels from the PM’s</a:t>
            </a:r>
          </a:p>
          <a:p>
            <a:pPr lvl="1">
              <a:lnSpc>
                <a:spcPct val="150000"/>
              </a:lnSpc>
              <a:spcBef>
                <a:spcPts val="1200"/>
              </a:spcBef>
            </a:pPr>
            <a:r>
              <a:rPr lang="en-US" sz="2000" dirty="0"/>
              <a:t>Project leader prints off Binder materials (including instructions) located in Pantry</a:t>
            </a:r>
          </a:p>
          <a:p>
            <a:pPr lvl="2">
              <a:lnSpc>
                <a:spcPct val="150000"/>
              </a:lnSpc>
              <a:spcBef>
                <a:spcPts val="1200"/>
              </a:spcBef>
            </a:pPr>
            <a:r>
              <a:rPr lang="en-US" sz="1800" dirty="0"/>
              <a:t>All binder materials are in one document called </a:t>
            </a:r>
            <a:r>
              <a:rPr lang="en-US" sz="1800" i="1" dirty="0"/>
              <a:t>2020 NER Construction Binder </a:t>
            </a:r>
          </a:p>
          <a:p>
            <a:pPr lvl="1">
              <a:spcBef>
                <a:spcPts val="1200"/>
              </a:spcBef>
            </a:pPr>
            <a:r>
              <a:rPr lang="en-US" sz="2000" dirty="0"/>
              <a:t>Empty 3-ring binders available at NE Region office </a:t>
            </a:r>
          </a:p>
          <a:p>
            <a:pPr marL="109537" indent="0">
              <a:buNone/>
            </a:pPr>
            <a:endParaRPr lang="en-US" sz="1800" dirty="0"/>
          </a:p>
          <a:p>
            <a:pPr marL="109537" indent="0">
              <a:buNone/>
            </a:pPr>
            <a:endParaRPr lang="en-US" sz="1800" dirty="0"/>
          </a:p>
          <a:p>
            <a:pPr marL="109537" indent="0">
              <a:buNone/>
            </a:pPr>
            <a:endParaRPr lang="en-US" sz="1800"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sp>
        <p:nvSpPr>
          <p:cNvPr id="5" name="Title 2">
            <a:extLst>
              <a:ext uri="{FF2B5EF4-FFF2-40B4-BE49-F238E27FC236}">
                <a16:creationId xmlns:a16="http://schemas.microsoft.com/office/drawing/2014/main" id="{D2411BDD-E2F9-4694-951F-B3A3BCC3084E}"/>
              </a:ext>
            </a:extLst>
          </p:cNvPr>
          <p:cNvSpPr txBox="1">
            <a:spLocks/>
          </p:cNvSpPr>
          <p:nvPr/>
        </p:nvSpPr>
        <p:spPr>
          <a:xfrm>
            <a:off x="457200" y="5334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dirty="0"/>
              <a:t>Start of Your Projects	</a:t>
            </a:r>
          </a:p>
        </p:txBody>
      </p:sp>
    </p:spTree>
    <p:extLst>
      <p:ext uri="{BB962C8B-B14F-4D97-AF65-F5344CB8AC3E}">
        <p14:creationId xmlns:p14="http://schemas.microsoft.com/office/powerpoint/2010/main" val="1053814795"/>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B485BE-C26E-45B3-A327-224C4BFDBFD8}"/>
              </a:ext>
            </a:extLst>
          </p:cNvPr>
          <p:cNvSpPr>
            <a:spLocks noGrp="1"/>
          </p:cNvSpPr>
          <p:nvPr>
            <p:ph idx="1"/>
          </p:nvPr>
        </p:nvSpPr>
        <p:spPr>
          <a:xfrm>
            <a:off x="457200" y="1524000"/>
            <a:ext cx="8229600" cy="4114800"/>
          </a:xfrm>
        </p:spPr>
        <p:txBody>
          <a:bodyPr/>
          <a:lstStyle/>
          <a:p>
            <a:r>
              <a:rPr lang="en-US" dirty="0"/>
              <a:t>Updated invite and agenda templates</a:t>
            </a:r>
          </a:p>
          <a:p>
            <a:endParaRPr lang="en-US" sz="1200" dirty="0"/>
          </a:p>
          <a:p>
            <a:r>
              <a:rPr lang="en-US" dirty="0"/>
              <a:t>Fill in pertinent project info on agenda</a:t>
            </a:r>
          </a:p>
          <a:p>
            <a:endParaRPr lang="en-US" sz="1200" dirty="0"/>
          </a:p>
          <a:p>
            <a:r>
              <a:rPr lang="en-US" dirty="0"/>
              <a:t>Helpful to have project overview or online mapping available for discussions </a:t>
            </a:r>
          </a:p>
          <a:p>
            <a:endParaRPr lang="en-US" sz="1200" dirty="0"/>
          </a:p>
          <a:p>
            <a:r>
              <a:rPr lang="en-US" dirty="0"/>
              <a:t>Send minutes (w/all attachments) to attendees and original distribution list</a:t>
            </a:r>
          </a:p>
          <a:p>
            <a:pPr lvl="1"/>
            <a:r>
              <a:rPr lang="en-US" u="sng" dirty="0"/>
              <a:t>Attachments</a:t>
            </a:r>
            <a:r>
              <a:rPr lang="en-US" dirty="0"/>
              <a:t>: Attendance List, Line of Communication, Schedule, MTL &amp; EEO/LC talking points</a:t>
            </a:r>
          </a:p>
        </p:txBody>
      </p:sp>
      <p:sp>
        <p:nvSpPr>
          <p:cNvPr id="3" name="Title 2">
            <a:extLst>
              <a:ext uri="{FF2B5EF4-FFF2-40B4-BE49-F238E27FC236}">
                <a16:creationId xmlns:a16="http://schemas.microsoft.com/office/drawing/2014/main" id="{4F1F8F66-5840-408A-85B5-2942A3E71945}"/>
              </a:ext>
            </a:extLst>
          </p:cNvPr>
          <p:cNvSpPr>
            <a:spLocks noGrp="1"/>
          </p:cNvSpPr>
          <p:nvPr>
            <p:ph type="title"/>
          </p:nvPr>
        </p:nvSpPr>
        <p:spPr/>
        <p:txBody>
          <a:bodyPr/>
          <a:lstStyle/>
          <a:p>
            <a:r>
              <a:rPr lang="en-US" dirty="0"/>
              <a:t>Preconstruction Conference</a:t>
            </a:r>
          </a:p>
        </p:txBody>
      </p:sp>
      <p:sp>
        <p:nvSpPr>
          <p:cNvPr id="4" name="Slide Number Placeholder 3">
            <a:extLst>
              <a:ext uri="{FF2B5EF4-FFF2-40B4-BE49-F238E27FC236}">
                <a16:creationId xmlns:a16="http://schemas.microsoft.com/office/drawing/2014/main" id="{A77043ED-57EF-43E4-9BB8-DDE2E4E5D96A}"/>
              </a:ext>
            </a:extLst>
          </p:cNvPr>
          <p:cNvSpPr>
            <a:spLocks noGrp="1"/>
          </p:cNvSpPr>
          <p:nvPr>
            <p:ph type="sldNum" sz="quarter" idx="10"/>
          </p:nvPr>
        </p:nvSpPr>
        <p:spPr/>
        <p:txBody>
          <a:bodyPr/>
          <a:lstStyle/>
          <a:p>
            <a:pPr>
              <a:defRPr/>
            </a:pPr>
            <a:fld id="{89C35698-ECFA-45D4-B95F-4F52958123EB}" type="slidenum">
              <a:rPr lang="en-US" smtClean="0"/>
              <a:pPr>
                <a:defRPr/>
              </a:pPr>
              <a:t>7</a:t>
            </a:fld>
            <a:endParaRPr lang="en-US" dirty="0"/>
          </a:p>
        </p:txBody>
      </p:sp>
    </p:spTree>
    <p:extLst>
      <p:ext uri="{BB962C8B-B14F-4D97-AF65-F5344CB8AC3E}">
        <p14:creationId xmlns:p14="http://schemas.microsoft.com/office/powerpoint/2010/main" val="878747295"/>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4187703" y="1905000"/>
            <a:ext cx="4724400" cy="3733800"/>
          </a:xfrm>
        </p:spPr>
        <p:txBody>
          <a:bodyPr/>
          <a:lstStyle/>
          <a:p>
            <a:r>
              <a:rPr lang="en-US" dirty="0"/>
              <a:t>DOT IT Service Desk will load programs</a:t>
            </a:r>
          </a:p>
          <a:p>
            <a:endParaRPr lang="en-US" dirty="0"/>
          </a:p>
          <a:p>
            <a:r>
              <a:rPr lang="en-US" dirty="0"/>
              <a:t>Bill Bartz will transfer the contract</a:t>
            </a:r>
          </a:p>
          <a:p>
            <a:endParaRPr lang="en-US" dirty="0"/>
          </a:p>
          <a:p>
            <a:r>
              <a:rPr lang="en-US" dirty="0"/>
              <a:t>No more Field Files folder</a:t>
            </a:r>
          </a:p>
          <a:p>
            <a:endParaRPr lang="en-US" dirty="0"/>
          </a:p>
        </p:txBody>
      </p:sp>
      <p:sp>
        <p:nvSpPr>
          <p:cNvPr id="3" name="Title 2">
            <a:extLst>
              <a:ext uri="{FF2B5EF4-FFF2-40B4-BE49-F238E27FC236}">
                <a16:creationId xmlns:a16="http://schemas.microsoft.com/office/drawing/2014/main" id="{D88504C6-E6BB-46FB-834A-17F5638BBD48}"/>
              </a:ext>
            </a:extLst>
          </p:cNvPr>
          <p:cNvSpPr>
            <a:spLocks noGrp="1"/>
          </p:cNvSpPr>
          <p:nvPr>
            <p:ph type="title"/>
          </p:nvPr>
        </p:nvSpPr>
        <p:spPr/>
        <p:txBody>
          <a:bodyPr/>
          <a:lstStyle/>
          <a:p>
            <a:r>
              <a:rPr lang="en-US" dirty="0"/>
              <a:t>Contract Transfer to PCL</a:t>
            </a:r>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pic>
        <p:nvPicPr>
          <p:cNvPr id="6" name="Picture 5">
            <a:extLst>
              <a:ext uri="{FF2B5EF4-FFF2-40B4-BE49-F238E27FC236}">
                <a16:creationId xmlns:a16="http://schemas.microsoft.com/office/drawing/2014/main" id="{C6DAC765-5D92-4902-A59A-DEC21393A774}"/>
              </a:ext>
            </a:extLst>
          </p:cNvPr>
          <p:cNvPicPr>
            <a:picLocks noChangeAspect="1"/>
          </p:cNvPicPr>
          <p:nvPr/>
        </p:nvPicPr>
        <p:blipFill>
          <a:blip r:embed="rId3"/>
          <a:stretch>
            <a:fillRect/>
          </a:stretch>
        </p:blipFill>
        <p:spPr>
          <a:xfrm>
            <a:off x="533400" y="1974850"/>
            <a:ext cx="3654303" cy="2667000"/>
          </a:xfrm>
          <a:prstGeom prst="rect">
            <a:avLst/>
          </a:prstGeom>
        </p:spPr>
      </p:pic>
    </p:spTree>
    <p:extLst>
      <p:ext uri="{BB962C8B-B14F-4D97-AF65-F5344CB8AC3E}">
        <p14:creationId xmlns:p14="http://schemas.microsoft.com/office/powerpoint/2010/main" val="220579725"/>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488790-0807-49AE-A408-DE4FF57EADE6}"/>
              </a:ext>
            </a:extLst>
          </p:cNvPr>
          <p:cNvSpPr>
            <a:spLocks noGrp="1"/>
          </p:cNvSpPr>
          <p:nvPr>
            <p:ph idx="1"/>
          </p:nvPr>
        </p:nvSpPr>
        <p:spPr/>
        <p:txBody>
          <a:bodyPr/>
          <a:lstStyle/>
          <a:p>
            <a:pPr>
              <a:spcAft>
                <a:spcPts val="1200"/>
              </a:spcAft>
            </a:pPr>
            <a:r>
              <a:rPr lang="en-US" dirty="0"/>
              <a:t>Use on all new 2020 construction projects</a:t>
            </a:r>
          </a:p>
          <a:p>
            <a:pPr>
              <a:spcAft>
                <a:spcPts val="1200"/>
              </a:spcAft>
            </a:pPr>
            <a:r>
              <a:rPr lang="en-US" dirty="0"/>
              <a:t>Box Drive and Box.com</a:t>
            </a:r>
          </a:p>
          <a:p>
            <a:pPr>
              <a:spcAft>
                <a:spcPts val="1200"/>
              </a:spcAft>
            </a:pPr>
            <a:r>
              <a:rPr lang="en-US" dirty="0"/>
              <a:t>Online training videos</a:t>
            </a:r>
          </a:p>
          <a:p>
            <a:pPr>
              <a:spcAft>
                <a:spcPts val="1200"/>
              </a:spcAft>
            </a:pPr>
            <a:r>
              <a:rPr lang="en-US" dirty="0"/>
              <a:t>Statewide file structure</a:t>
            </a:r>
          </a:p>
          <a:p>
            <a:pPr>
              <a:spcAft>
                <a:spcPts val="1200"/>
              </a:spcAft>
            </a:pPr>
            <a:r>
              <a:rPr lang="en-US" dirty="0"/>
              <a:t>Security and permissions</a:t>
            </a:r>
          </a:p>
          <a:p>
            <a:pPr>
              <a:spcAft>
                <a:spcPts val="1200"/>
              </a:spcAft>
            </a:pPr>
            <a:r>
              <a:rPr lang="en-US" dirty="0"/>
              <a:t>Records retention</a:t>
            </a:r>
          </a:p>
        </p:txBody>
      </p:sp>
      <p:sp>
        <p:nvSpPr>
          <p:cNvPr id="3" name="Title 2">
            <a:extLst>
              <a:ext uri="{FF2B5EF4-FFF2-40B4-BE49-F238E27FC236}">
                <a16:creationId xmlns:a16="http://schemas.microsoft.com/office/drawing/2014/main" id="{6EB6B38C-9726-462C-A611-4A833ADF7FF3}"/>
              </a:ext>
            </a:extLst>
          </p:cNvPr>
          <p:cNvSpPr>
            <a:spLocks noGrp="1"/>
          </p:cNvSpPr>
          <p:nvPr>
            <p:ph type="title"/>
          </p:nvPr>
        </p:nvSpPr>
        <p:spPr/>
        <p:txBody>
          <a:bodyPr/>
          <a:lstStyle/>
          <a:p>
            <a:r>
              <a:rPr lang="en-US" dirty="0"/>
              <a:t>Box</a:t>
            </a:r>
          </a:p>
        </p:txBody>
      </p:sp>
      <p:sp>
        <p:nvSpPr>
          <p:cNvPr id="4" name="Slide Number Placeholder 3">
            <a:extLst>
              <a:ext uri="{FF2B5EF4-FFF2-40B4-BE49-F238E27FC236}">
                <a16:creationId xmlns:a16="http://schemas.microsoft.com/office/drawing/2014/main" id="{64CF0BCF-B400-4E8A-A20E-01D23D6FC539}"/>
              </a:ext>
            </a:extLst>
          </p:cNvPr>
          <p:cNvSpPr>
            <a:spLocks noGrp="1"/>
          </p:cNvSpPr>
          <p:nvPr>
            <p:ph type="sldNum" sz="quarter" idx="10"/>
          </p:nvPr>
        </p:nvSpPr>
        <p:spPr/>
        <p:txBody>
          <a:bodyPr/>
          <a:lstStyle/>
          <a:p>
            <a:pPr>
              <a:defRPr/>
            </a:pPr>
            <a:fld id="{89C35698-ECFA-45D4-B95F-4F52958123EB}" type="slidenum">
              <a:rPr lang="en-US" smtClean="0"/>
              <a:pPr>
                <a:defRPr/>
              </a:pPr>
              <a:t>9</a:t>
            </a:fld>
            <a:endParaRPr lang="en-US" dirty="0"/>
          </a:p>
        </p:txBody>
      </p:sp>
    </p:spTree>
    <p:extLst>
      <p:ext uri="{BB962C8B-B14F-4D97-AF65-F5344CB8AC3E}">
        <p14:creationId xmlns:p14="http://schemas.microsoft.com/office/powerpoint/2010/main" val="390121722"/>
      </p:ext>
    </p:extLst>
  </p:cSld>
  <p:clrMapOvr>
    <a:masterClrMapping/>
  </p:clrMapOvr>
  <p:transition>
    <p:randomBa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10347</TotalTime>
  <Words>3928</Words>
  <Application>Microsoft Office PowerPoint</Application>
  <PresentationFormat>On-screen Show (4:3)</PresentationFormat>
  <Paragraphs>496</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Black</vt:lpstr>
      <vt:lpstr>Calibri</vt:lpstr>
      <vt:lpstr>Wingdings</vt:lpstr>
      <vt:lpstr>Wingdings 2</vt:lpstr>
      <vt:lpstr>Wingdings 3</vt:lpstr>
      <vt:lpstr>Concourse</vt:lpstr>
      <vt:lpstr>PowerPoint Presentation</vt:lpstr>
      <vt:lpstr>AWPKB</vt:lpstr>
      <vt:lpstr>2020 NER Field Construction Administration and Field Software User’s Guide available in Pantry</vt:lpstr>
      <vt:lpstr>Local Program </vt:lpstr>
      <vt:lpstr>Workshare Projects </vt:lpstr>
      <vt:lpstr>PowerPoint Presentation</vt:lpstr>
      <vt:lpstr>Preconstruction Conference</vt:lpstr>
      <vt:lpstr>Contract Transfer to PCL</vt:lpstr>
      <vt:lpstr>Box</vt:lpstr>
      <vt:lpstr>Box File Structure</vt:lpstr>
      <vt:lpstr>Box.com Demo</vt:lpstr>
      <vt:lpstr>Box App</vt:lpstr>
      <vt:lpstr>Box Capture (currently only available for iOS)</vt:lpstr>
      <vt:lpstr>Box Implementation</vt:lpstr>
      <vt:lpstr>Naming Conventions</vt:lpstr>
      <vt:lpstr>Naming Conventions</vt:lpstr>
      <vt:lpstr>Contract Modifications</vt:lpstr>
      <vt:lpstr>Cost to Complete Reports</vt:lpstr>
      <vt:lpstr>Contract Transfer to WisDOT</vt:lpstr>
      <vt:lpstr>Finals Process Reminders</vt:lpstr>
      <vt:lpstr>Finals Process Reminders</vt:lpstr>
      <vt:lpstr>Finals Process Updates</vt:lpstr>
      <vt:lpstr>Finals Process Updates</vt:lpstr>
      <vt:lpstr>Finals Process Updates</vt:lpstr>
      <vt:lpstr>Finals Issues</vt:lpstr>
      <vt:lpstr>Finals Issues</vt:lpstr>
      <vt:lpstr>Finals Issues</vt:lpstr>
      <vt:lpstr>Finals Issues</vt:lpstr>
      <vt:lpstr>Finals Issues</vt:lpstr>
      <vt:lpstr>Finals Issues</vt:lpstr>
      <vt:lpstr>Finals Issues</vt:lpstr>
      <vt:lpstr>Finals Issues</vt:lpstr>
      <vt:lpstr>Finals Issues</vt:lpstr>
      <vt:lpstr>Finals Issues</vt:lpstr>
      <vt:lpstr>Finals Issues</vt:lpstr>
      <vt:lpstr>Finals Issues</vt:lpstr>
      <vt:lpstr>Finals Issues</vt:lpstr>
      <vt:lpstr>Finals Issues</vt:lpstr>
      <vt:lpstr>Finals Issues</vt:lpstr>
      <vt:lpstr>Finals Issues</vt:lpstr>
      <vt:lpstr>Finals Evaluation</vt:lpstr>
      <vt:lpstr>PowerPoint Presentation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VanHout, Kristin M - DOT</cp:lastModifiedBy>
  <cp:revision>749</cp:revision>
  <cp:lastPrinted>2020-03-11T21:55:48Z</cp:lastPrinted>
  <dcterms:created xsi:type="dcterms:W3CDTF">2012-06-26T13:11:17Z</dcterms:created>
  <dcterms:modified xsi:type="dcterms:W3CDTF">2020-03-27T13:29:53Z</dcterms:modified>
</cp:coreProperties>
</file>