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4" r:id="rId3"/>
    <p:sldId id="282" r:id="rId4"/>
    <p:sldId id="289" r:id="rId5"/>
    <p:sldId id="283" r:id="rId6"/>
    <p:sldId id="284" r:id="rId7"/>
    <p:sldId id="286" r:id="rId8"/>
    <p:sldId id="287" r:id="rId9"/>
    <p:sldId id="290" r:id="rId10"/>
    <p:sldId id="288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CB7"/>
    <a:srgbClr val="253D92"/>
    <a:srgbClr val="6398BF"/>
    <a:srgbClr val="303536"/>
    <a:srgbClr val="A7C2FF"/>
    <a:srgbClr val="213681"/>
    <a:srgbClr val="BFC9EF"/>
    <a:srgbClr val="002F9D"/>
    <a:srgbClr val="4B68D1"/>
    <a:srgbClr val="89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2" autoAdjust="0"/>
    <p:restoredTop sz="98496" autoAdjust="0"/>
  </p:normalViewPr>
  <p:slideViewPr>
    <p:cSldViewPr snapToGrid="0">
      <p:cViewPr varScale="1">
        <p:scale>
          <a:sx n="86" d="100"/>
          <a:sy n="86" d="100"/>
        </p:scale>
        <p:origin x="141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2934" y="-21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9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409737-B42F-4E99-BE9E-3150B19156F7}" type="datetimeFigureOut">
              <a:rPr lang="en-US"/>
              <a:pPr>
                <a:defRPr/>
              </a:pPr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9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5B7B7E-BD6A-4951-A152-0A8C255FD0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733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19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0B40AD-C3B0-4F65-94B5-F66320FF2E04}" type="datetimeFigureOut">
              <a:rPr lang="en-US"/>
              <a:pPr>
                <a:defRPr/>
              </a:pPr>
              <a:t>3/23/2020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79" tIns="45190" rIns="90379" bIns="4519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2" y="4416104"/>
            <a:ext cx="5609576" cy="4182440"/>
          </a:xfrm>
          <a:prstGeom prst="rect">
            <a:avLst/>
          </a:prstGeom>
        </p:spPr>
        <p:txBody>
          <a:bodyPr vert="horz" lIns="90379" tIns="45190" rIns="90379" bIns="4519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19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488F0C-6769-4BD1-B394-ECE77D272E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077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Before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Be well prepared with content. Know facts and figures and your audience.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Everyone should be able to read the slides but if NOT, read it to them. Otherwise don’t include it.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Do a final check on microphone and other equipment well before the start time.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Practice the presentation aloud several times. Feel comfortable.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Drink fluids and do something to relax you.</a:t>
            </a: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During presentation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Smile and be confident. 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Introduce yourself and the organization.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Speak with energy, clearly, and in a reasonable volume so everyone can hear you.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Do not read each line on the slide show – use your own wording and add in examples or additional information which will aid in comprehension.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Talk “friendly” and with the attitude that you are here to provide information and assistance. Have a “win/win” attitude.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If you make an error, politely clarify or correct it. Move on quickly and don’t dwell on it.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If you can’t answer a question, politely indicate you don’t have the information available. Indicate that you will follow-up individually with the requestor. </a:t>
            </a: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After presentation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Be available for follow up.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Be prepared for additional comments, questions or clarifications.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Maintain composure.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If you make a promise, be sure to follow up quickly or reassign if appropriate.</a:t>
            </a:r>
          </a:p>
        </p:txBody>
      </p:sp>
    </p:spTree>
    <p:extLst>
      <p:ext uri="{BB962C8B-B14F-4D97-AF65-F5344CB8AC3E}">
        <p14:creationId xmlns:p14="http://schemas.microsoft.com/office/powerpoint/2010/main" val="2899346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Overview should be specific such as listing the goals of the presentation and items to be covered.  For example:  “Explain Hwy 51 project alternatives.”  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Use a verb followed by a brief phase or sentence.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Overview should include time for Q&amp;A or indicate if you intend to take questions during the presentation or prefer that they wait until the end of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461662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Overview should be specific such as listing the goals of the presentation and items to be covered.  For example:  “Explain Hwy 51 project alternatives.”  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Use a verb followed by a brief phase or sentence.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Overview should include time for Q&amp;A or indicate if you intend to take questions during the presentation or prefer that they wait until the end of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45471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Overview should be specific such as listing the goals of the presentation and items to be covered.  For example:  “Explain Hwy 51 project alternatives.”  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Use a verb followed by a brief phase or sentence.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Overview should include time for Q&amp;A or indicate if you intend to take questions during the presentation or prefer that they wait until the end of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08550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Overview should be specific such as listing the goals of the presentation and items to be covered.  For example:  “Explain Hwy 51 project alternatives.”  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Use a verb followed by a brief phase or sentence.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Overview should include time for Q&amp;A or indicate if you intend to take questions during the presentation or prefer that they wait until the end of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071724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Overview should be specific such as listing the goals of the presentation and items to be covered.  For example:  “Explain Hwy 51 project alternatives.”  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Use a verb followed by a brief phase or sentence.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Overview should include time for Q&amp;A or indicate if you intend to take questions during the presentation or prefer that they wait until the end of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312168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Overview should be specific such as listing the goals of the presentation and items to be covered.  For example:  “Explain Hwy 51 project alternatives.”  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Use a verb followed by a brief phase or sentence.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Overview should include time for Q&amp;A or indicate if you intend to take questions during the presentation or prefer that they wait until the end of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4153871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Overview should be specific such as listing the goals of the presentation and items to be covered.  For example:  “Explain Hwy 51 project alternatives.”  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Use a verb followed by a brief phase or sentence.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Overview should include time for Q&amp;A or indicate if you intend to take questions during the presentation or prefer that they wait until the end of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134190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Overview should be specific such as listing the goals of the presentation and items to be covered.  For example:  “Explain Hwy 51 project alternatives.”  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Use a verb followed by a brief phase or sentence.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Overview should include time for Q&amp;A or indicate if you intend to take questions during the presentation or prefer that they wait until the end of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59072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Overview should be specific such as listing the goals of the presentation and items to be covered.  For example:  “Explain Hwy 51 project alternatives.”  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Use a verb followed by a brief phase or sentence.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Overview should include time for Q&amp;A or indicate if you intend to take questions during the presentation or prefer that they wait until the end of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64122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rgbClr val="2136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03536"/>
                </a:solidFill>
              </a:defRPr>
            </a:lvl1pPr>
            <a:lvl2pPr>
              <a:defRPr>
                <a:solidFill>
                  <a:srgbClr val="303536"/>
                </a:solidFill>
              </a:defRPr>
            </a:lvl2pPr>
            <a:lvl3pPr>
              <a:defRPr>
                <a:solidFill>
                  <a:srgbClr val="303536"/>
                </a:solidFill>
              </a:defRPr>
            </a:lvl3pPr>
            <a:lvl4pPr>
              <a:defRPr>
                <a:solidFill>
                  <a:srgbClr val="303536"/>
                </a:solidFill>
              </a:defRPr>
            </a:lvl4pPr>
            <a:lvl5pPr>
              <a:defRPr>
                <a:solidFill>
                  <a:srgbClr val="30353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25625"/>
            <a:ext cx="9144000" cy="940420"/>
          </a:xfrm>
          <a:effectLst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ctr">
              <a:defRPr sz="2800" cap="all" baseline="0">
                <a:solidFill>
                  <a:srgbClr val="303536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0" y="237500"/>
            <a:ext cx="9144000" cy="940420"/>
          </a:xfrm>
          <a:effectLst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ctr">
              <a:defRPr sz="2800" cap="all" baseline="0">
                <a:solidFill>
                  <a:srgbClr val="303536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59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324600"/>
            <a:ext cx="9144000" cy="5297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Picture 22" descr="WisDOTlogo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36000" y="6030409"/>
            <a:ext cx="656865" cy="656865"/>
          </a:xfrm>
          <a:prstGeom prst="ellipse">
            <a:avLst/>
          </a:prstGeom>
          <a:ln w="38100" cap="rnd" cmpd="sng">
            <a:solidFill>
              <a:schemeClr val="bg1"/>
            </a:solidFill>
          </a:ln>
          <a:effectLst>
            <a:outerShdw blurRad="50800" dist="38100" dir="5400000" algn="t" rotWithShape="0">
              <a:srgbClr val="213681">
                <a:alpha val="4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303536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SzPct val="100000"/>
        <a:buFont typeface="Wingdings 2" pitchFamily="18" charset="2"/>
        <a:buChar char=""/>
        <a:defRPr sz="21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sz="19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dalena.maestri@dot.wi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077200" cy="1829761"/>
          </a:xfrm>
          <a:ln>
            <a:solidFill>
              <a:srgbClr val="FFFFFF"/>
            </a:solidFill>
          </a:ln>
        </p:spPr>
        <p:txBody>
          <a:bodyPr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2400" dirty="0">
                <a:solidFill>
                  <a:srgbClr val="6398BF"/>
                </a:solidFill>
                <a:effectLst>
                  <a:outerShdw blurRad="31750" dist="25400" dir="5400000" algn="tl" rotWithShape="0">
                    <a:srgbClr val="6398BF">
                      <a:alpha val="0"/>
                    </a:srgbClr>
                  </a:outerShdw>
                </a:effectLst>
              </a:rPr>
            </a:b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6398BF">
                      <a:alpha val="0"/>
                    </a:srgbClr>
                  </a:outerShdw>
                </a:effectLst>
              </a:rPr>
              <a:t>CUF Monitoring +</a:t>
            </a:r>
            <a:br>
              <a:rPr lang="en-US" sz="3600" dirty="0"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6398BF">
                      <a:alpha val="0"/>
                    </a:srgbClr>
                  </a:outerShdw>
                </a:effectLst>
              </a:rPr>
            </a:b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6398BF">
                      <a:alpha val="0"/>
                    </a:srgbClr>
                  </a:outerShdw>
                </a:effectLst>
              </a:rPr>
              <a:t>DBE Commitment Modification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362364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sz="2400" dirty="0">
                <a:solidFill>
                  <a:srgbClr val="303536"/>
                </a:solidFill>
              </a:rPr>
              <a:t>Madalena Maestri, </a:t>
            </a:r>
            <a:r>
              <a:rPr lang="en-US" sz="2400" dirty="0" err="1">
                <a:solidFill>
                  <a:srgbClr val="303536"/>
                </a:solidFill>
              </a:rPr>
              <a:t>EdD</a:t>
            </a:r>
            <a:r>
              <a:rPr lang="en-US" sz="2400" dirty="0">
                <a:solidFill>
                  <a:srgbClr val="303536"/>
                </a:solidFill>
              </a:rPr>
              <a:t>, DBE Program Chief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sz="quarter" idx="2"/>
          </p:nvPr>
        </p:nvSpPr>
        <p:spPr>
          <a:xfrm>
            <a:off x="457199" y="1444294"/>
            <a:ext cx="8324193" cy="3941763"/>
          </a:xfrm>
        </p:spPr>
        <p:txBody>
          <a:bodyPr/>
          <a:lstStyle/>
          <a:p>
            <a:pPr marL="109537" lvl="2" indent="0" algn="ctr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2400" cap="small" dirty="0">
                <a:solidFill>
                  <a:schemeClr val="bg2">
                    <a:lumMod val="25000"/>
                  </a:schemeClr>
                </a:solidFill>
              </a:rPr>
              <a:t>Thank You!</a:t>
            </a:r>
          </a:p>
          <a:p>
            <a:pPr marL="630238" lvl="2" indent="0">
              <a:buNone/>
            </a:pPr>
            <a:endParaRPr lang="en-US" dirty="0"/>
          </a:p>
          <a:p>
            <a:pPr marL="630238" lvl="2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Questions, comments, concerns, suggestions:</a:t>
            </a:r>
          </a:p>
          <a:p>
            <a:pPr marL="630238" lvl="2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630238" lvl="2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Madalena Maestri, DBE Program Chief</a:t>
            </a:r>
          </a:p>
          <a:p>
            <a:pPr marL="630238" lvl="2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hlinkClick r:id="rId3"/>
              </a:rPr>
              <a:t>Madalena.maestri@dot.wi.gov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630238" lvl="2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Office : 608-267-2093</a:t>
            </a:r>
          </a:p>
          <a:p>
            <a:pPr marL="630238" lvl="2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  Cell : 608-509-8212</a:t>
            </a:r>
          </a:p>
          <a:p>
            <a:pPr marL="630238" lvl="2" indent="0">
              <a:buNone/>
            </a:pPr>
            <a:endParaRPr lang="en-US" dirty="0"/>
          </a:p>
          <a:p>
            <a:pPr lvl="1"/>
            <a:endParaRPr lang="en-US" dirty="0">
              <a:solidFill>
                <a:srgbClr val="303536"/>
              </a:solidFill>
            </a:endParaRPr>
          </a:p>
          <a:p>
            <a:pPr lvl="2"/>
            <a:endParaRPr lang="en-US" dirty="0"/>
          </a:p>
          <a:p>
            <a:pPr lvl="4"/>
            <a:endParaRPr lang="en-US" sz="3200" dirty="0"/>
          </a:p>
          <a:p>
            <a:pPr marL="39211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Questions?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378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sz="quarter" idx="2"/>
          </p:nvPr>
        </p:nvSpPr>
        <p:spPr>
          <a:xfrm>
            <a:off x="457199" y="1444294"/>
            <a:ext cx="8324193" cy="4415085"/>
          </a:xfrm>
        </p:spPr>
        <p:txBody>
          <a:bodyPr/>
          <a:lstStyle/>
          <a:p>
            <a:r>
              <a:rPr lang="en-US" dirty="0">
                <a:solidFill>
                  <a:srgbClr val="303536"/>
                </a:solidFill>
              </a:rPr>
              <a:t>What is a Commercially Useful Function (CUF)?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An activity performed by a DBE subcontractor within approved NAICS code(s) of certification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DBE must schedule work activities, material deliveries, and other components of the work </a:t>
            </a:r>
          </a:p>
          <a:p>
            <a:pPr marL="392113" lvl="1" indent="0">
              <a:buNone/>
            </a:pPr>
            <a:endParaRPr lang="en-US" sz="1600" dirty="0"/>
          </a:p>
          <a:p>
            <a:r>
              <a:rPr lang="en-US" dirty="0">
                <a:solidFill>
                  <a:srgbClr val="303536"/>
                </a:solidFill>
              </a:rPr>
              <a:t>Where does </a:t>
            </a:r>
            <a:r>
              <a:rPr lang="en-US" dirty="0" err="1">
                <a:solidFill>
                  <a:srgbClr val="303536"/>
                </a:solidFill>
              </a:rPr>
              <a:t>WisDOT</a:t>
            </a:r>
            <a:r>
              <a:rPr lang="en-US" dirty="0">
                <a:solidFill>
                  <a:srgbClr val="303536"/>
                </a:solidFill>
              </a:rPr>
              <a:t> fit in?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Monitoring program to ensure that DBE contractors are: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Performing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Managing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Supervising 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As a recipient of Federal funds, per 49 CFR Part 26 - </a:t>
            </a:r>
          </a:p>
          <a:p>
            <a:pPr lvl="2"/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WisDOT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must monitor every contract that DBEs perform on for credit</a:t>
            </a:r>
          </a:p>
          <a:p>
            <a:pPr marL="39211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Commercially Useful Function</a:t>
            </a:r>
            <a:endParaRPr lang="en-US" sz="3200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4C35E88-3B28-4A21-B630-4045002BB9B9}"/>
              </a:ext>
            </a:extLst>
          </p:cNvPr>
          <p:cNvSpPr/>
          <p:nvPr/>
        </p:nvSpPr>
        <p:spPr>
          <a:xfrm>
            <a:off x="3308684" y="4415590"/>
            <a:ext cx="685800" cy="178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01B2C-652B-4D72-A12A-ED79D8741004}"/>
              </a:ext>
            </a:extLst>
          </p:cNvPr>
          <p:cNvSpPr txBox="1"/>
          <p:nvPr/>
        </p:nvSpPr>
        <p:spPr>
          <a:xfrm>
            <a:off x="4572000" y="4319957"/>
            <a:ext cx="241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contracted work</a:t>
            </a:r>
          </a:p>
        </p:txBody>
      </p:sp>
    </p:spTree>
    <p:extLst>
      <p:ext uri="{BB962C8B-B14F-4D97-AF65-F5344CB8AC3E}">
        <p14:creationId xmlns:p14="http://schemas.microsoft.com/office/powerpoint/2010/main" val="2428805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sz="quarter" idx="2"/>
          </p:nvPr>
        </p:nvSpPr>
        <p:spPr>
          <a:xfrm>
            <a:off x="457199" y="1444294"/>
            <a:ext cx="8306657" cy="4464891"/>
          </a:xfrm>
        </p:spPr>
        <p:txBody>
          <a:bodyPr/>
          <a:lstStyle/>
          <a:p>
            <a:r>
              <a:rPr lang="en-US" dirty="0">
                <a:solidFill>
                  <a:srgbClr val="303536"/>
                </a:solidFill>
              </a:rPr>
              <a:t>How do we do it?</a:t>
            </a:r>
          </a:p>
          <a:p>
            <a:pPr lvl="1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Upfront and continuous communication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OBOEC Initiates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DBE Office, Labor Compliance, Project Team, Primes, DBEs</a:t>
            </a:r>
          </a:p>
          <a:p>
            <a:pPr lvl="1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On-site monitoring – Project Leaders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Management, Workforce, &amp; Performance</a:t>
            </a:r>
            <a:endParaRPr lang="en-US" sz="3400" dirty="0">
              <a:solidFill>
                <a:schemeClr val="tx1">
                  <a:lumMod val="50000"/>
                </a:schemeClr>
              </a:solidFill>
            </a:endParaRPr>
          </a:p>
          <a:p>
            <a:pPr lvl="3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Controls is own workforce </a:t>
            </a:r>
          </a:p>
          <a:p>
            <a:pPr marL="914400" lvl="3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in daily work operations</a:t>
            </a:r>
          </a:p>
          <a:p>
            <a:pPr lvl="3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Work is performed by DBE</a:t>
            </a:r>
          </a:p>
          <a:p>
            <a:pPr marL="914400" lvl="3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employees</a:t>
            </a:r>
            <a:endParaRPr lang="en-US" sz="4000" dirty="0">
              <a:solidFill>
                <a:schemeClr val="tx1">
                  <a:lumMod val="50000"/>
                </a:schemeClr>
              </a:solidFill>
            </a:endParaRPr>
          </a:p>
          <a:p>
            <a:pPr lvl="3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DBE hires/fires personnel </a:t>
            </a:r>
          </a:p>
          <a:p>
            <a:pPr lvl="3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Work is managed by DBE </a:t>
            </a:r>
          </a:p>
          <a:p>
            <a:pPr marL="914400" lvl="3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without interference from </a:t>
            </a:r>
          </a:p>
          <a:p>
            <a:pPr marL="914400" lvl="3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prime </a:t>
            </a:r>
          </a:p>
          <a:p>
            <a:pPr marL="109537" indent="0">
              <a:buNone/>
            </a:pPr>
            <a:endParaRPr lang="en-US" sz="4000" dirty="0"/>
          </a:p>
          <a:p>
            <a:pPr marL="39211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CUF Monitoring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1DE2D4-223E-45FF-B96D-5A203CA991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6" t="14210" r="15920" b="35497"/>
          <a:stretch/>
        </p:blipFill>
        <p:spPr>
          <a:xfrm>
            <a:off x="4161034" y="3322395"/>
            <a:ext cx="4982966" cy="258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54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sz="quarter" idx="2"/>
          </p:nvPr>
        </p:nvSpPr>
        <p:spPr>
          <a:xfrm>
            <a:off x="457199" y="1444294"/>
            <a:ext cx="8324193" cy="4464891"/>
          </a:xfrm>
        </p:spPr>
        <p:txBody>
          <a:bodyPr/>
          <a:lstStyle/>
          <a:p>
            <a:r>
              <a:rPr lang="en-US" dirty="0">
                <a:solidFill>
                  <a:srgbClr val="303536"/>
                </a:solidFill>
              </a:rPr>
              <a:t>How do we do it?</a:t>
            </a:r>
          </a:p>
          <a:p>
            <a:pPr lvl="1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On-site monitoring – Project Leaders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Equipment</a:t>
            </a:r>
          </a:p>
          <a:p>
            <a:pPr lvl="3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DBE owns the equipment </a:t>
            </a:r>
          </a:p>
          <a:p>
            <a:pPr marL="914400" lvl="3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necessary to perform the </a:t>
            </a:r>
          </a:p>
          <a:p>
            <a:pPr marL="914400" lvl="3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work under the contract</a:t>
            </a:r>
          </a:p>
          <a:p>
            <a:pPr lvl="3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DBE leases necessary</a:t>
            </a:r>
          </a:p>
          <a:p>
            <a:pPr marL="914400" lvl="3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equipment (not from prime)</a:t>
            </a:r>
          </a:p>
          <a:p>
            <a:pPr lvl="3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appropriate personnel to </a:t>
            </a:r>
          </a:p>
          <a:p>
            <a:pPr marL="914400" lvl="3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run the equipment</a:t>
            </a:r>
            <a:endParaRPr lang="en-US" sz="4000" dirty="0">
              <a:solidFill>
                <a:schemeClr val="tx1">
                  <a:lumMod val="50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DBE Supplied Materials</a:t>
            </a:r>
          </a:p>
          <a:p>
            <a:pPr lvl="3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DBE contractor furnishes</a:t>
            </a:r>
          </a:p>
          <a:p>
            <a:pPr marL="914400" lvl="3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and install materials under </a:t>
            </a:r>
          </a:p>
          <a:p>
            <a:pPr marL="914400" lvl="3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contract</a:t>
            </a:r>
            <a:endParaRPr lang="en-US" sz="3800" dirty="0">
              <a:solidFill>
                <a:schemeClr val="tx1">
                  <a:lumMod val="50000"/>
                </a:schemeClr>
              </a:solidFill>
            </a:endParaRPr>
          </a:p>
          <a:p>
            <a:pPr marL="109537" indent="0">
              <a:buNone/>
            </a:pPr>
            <a:endParaRPr lang="en-US" sz="4000" dirty="0"/>
          </a:p>
          <a:p>
            <a:pPr marL="39211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CUF Monitoring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9B32-E03B-4E42-AEB8-F3516F7C05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674" y="2590800"/>
            <a:ext cx="5077326" cy="33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51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sz="quarter" idx="2"/>
          </p:nvPr>
        </p:nvSpPr>
        <p:spPr>
          <a:xfrm>
            <a:off x="409903" y="1458118"/>
            <a:ext cx="8324193" cy="3941763"/>
          </a:xfrm>
        </p:spPr>
        <p:txBody>
          <a:bodyPr/>
          <a:lstStyle/>
          <a:p>
            <a:r>
              <a:rPr lang="en-US" dirty="0">
                <a:solidFill>
                  <a:srgbClr val="303536"/>
                </a:solidFill>
              </a:rPr>
              <a:t>How do we do it?</a:t>
            </a:r>
          </a:p>
          <a:p>
            <a:pPr marL="109537" indent="0">
              <a:buNone/>
            </a:pPr>
            <a:endParaRPr lang="en-US" dirty="0">
              <a:solidFill>
                <a:srgbClr val="303536"/>
              </a:solidFill>
            </a:endParaRPr>
          </a:p>
          <a:p>
            <a:pPr lvl="1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Off-site monitoring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– OBOEC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Management</a:t>
            </a:r>
          </a:p>
          <a:p>
            <a:pPr lvl="3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DBE prepares and submits certified payrolls</a:t>
            </a:r>
          </a:p>
          <a:p>
            <a:pPr lvl="4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Verified by Labor Compliance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Supplies &amp; Materials</a:t>
            </a:r>
            <a:endParaRPr lang="en-US" sz="3800" dirty="0">
              <a:solidFill>
                <a:schemeClr val="tx1">
                  <a:lumMod val="50000"/>
                </a:schemeClr>
              </a:solidFill>
            </a:endParaRPr>
          </a:p>
          <a:p>
            <a:pPr lvl="3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Negotiating price</a:t>
            </a:r>
            <a:endParaRPr lang="en-US" sz="3200" dirty="0">
              <a:solidFill>
                <a:schemeClr val="tx1">
                  <a:lumMod val="50000"/>
                </a:schemeClr>
              </a:solidFill>
            </a:endParaRPr>
          </a:p>
          <a:p>
            <a:pPr lvl="3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Determining quality and quantity </a:t>
            </a:r>
            <a:endParaRPr lang="en-US" sz="3200" dirty="0">
              <a:solidFill>
                <a:schemeClr val="tx1">
                  <a:lumMod val="50000"/>
                </a:schemeClr>
              </a:solidFill>
            </a:endParaRPr>
          </a:p>
          <a:p>
            <a:pPr lvl="3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Ordering the materials</a:t>
            </a:r>
            <a:endParaRPr lang="en-US" sz="3200" dirty="0">
              <a:solidFill>
                <a:schemeClr val="tx1">
                  <a:lumMod val="50000"/>
                </a:schemeClr>
              </a:solidFill>
            </a:endParaRPr>
          </a:p>
          <a:p>
            <a:pPr lvl="3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Paying for the materials</a:t>
            </a:r>
          </a:p>
          <a:p>
            <a:pPr lvl="4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Verified by DBE Office</a:t>
            </a:r>
            <a:endParaRPr lang="en-US" sz="3200" dirty="0">
              <a:solidFill>
                <a:schemeClr val="tx1">
                  <a:lumMod val="50000"/>
                </a:schemeClr>
              </a:solidFill>
            </a:endParaRPr>
          </a:p>
          <a:p>
            <a:pPr marL="39211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CUF monitoring</a:t>
            </a:r>
            <a:endParaRPr lang="en-US" sz="32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3E38DFF-BC04-4824-A09B-B44C7228B365}"/>
              </a:ext>
            </a:extLst>
          </p:cNvPr>
          <p:cNvSpPr/>
          <p:nvPr/>
        </p:nvSpPr>
        <p:spPr>
          <a:xfrm>
            <a:off x="5070516" y="4449817"/>
            <a:ext cx="685800" cy="178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77E5E-EFDA-49A0-B905-D658E5BD70A1}"/>
              </a:ext>
            </a:extLst>
          </p:cNvPr>
          <p:cNvSpPr txBox="1"/>
          <p:nvPr/>
        </p:nvSpPr>
        <p:spPr>
          <a:xfrm>
            <a:off x="6127430" y="4354184"/>
            <a:ext cx="24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DBE is responsible for</a:t>
            </a:r>
          </a:p>
        </p:txBody>
      </p:sp>
    </p:spTree>
    <p:extLst>
      <p:ext uri="{BB962C8B-B14F-4D97-AF65-F5344CB8AC3E}">
        <p14:creationId xmlns:p14="http://schemas.microsoft.com/office/powerpoint/2010/main" val="61205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sz="quarter" idx="2"/>
          </p:nvPr>
        </p:nvSpPr>
        <p:spPr>
          <a:xfrm>
            <a:off x="457199" y="1444294"/>
            <a:ext cx="8324193" cy="4397706"/>
          </a:xfrm>
        </p:spPr>
        <p:txBody>
          <a:bodyPr/>
          <a:lstStyle/>
          <a:p>
            <a:r>
              <a:rPr lang="en-US" dirty="0">
                <a:solidFill>
                  <a:srgbClr val="303536"/>
                </a:solidFill>
              </a:rPr>
              <a:t>When do we do it?</a:t>
            </a:r>
          </a:p>
          <a:p>
            <a:pPr marL="109537" indent="0">
              <a:buNone/>
            </a:pPr>
            <a:endParaRPr lang="en-US" dirty="0">
              <a:solidFill>
                <a:srgbClr val="303536"/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On every contract with Federal $ that include DBE subcontractors for credit</a:t>
            </a:r>
          </a:p>
          <a:p>
            <a:pPr marL="392113" lvl="1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Pilots underway SE &amp; SW Regions with PODIs –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Projects of Division 							     Interest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Spring 2020 – begin monitoring PODIs in NE, NC, NW Regions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DBE Office to coordinate with Chiefs, PMs, PLs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Training available </a:t>
            </a:r>
          </a:p>
          <a:p>
            <a:pPr lvl="3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Forms</a:t>
            </a:r>
          </a:p>
          <a:p>
            <a:pPr lvl="3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Schedule monitoring</a:t>
            </a:r>
          </a:p>
          <a:p>
            <a:pPr lvl="3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Cuf</a:t>
            </a:r>
            <a:r>
              <a:rPr lang="en-US" dirty="0"/>
              <a:t> monitoring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1633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sz="quarter" idx="2"/>
          </p:nvPr>
        </p:nvSpPr>
        <p:spPr>
          <a:xfrm>
            <a:off x="457199" y="1444294"/>
            <a:ext cx="8324193" cy="3941763"/>
          </a:xfrm>
        </p:spPr>
        <p:txBody>
          <a:bodyPr/>
          <a:lstStyle/>
          <a:p>
            <a:r>
              <a:rPr lang="en-US" dirty="0">
                <a:solidFill>
                  <a:srgbClr val="303536"/>
                </a:solidFill>
              </a:rPr>
              <a:t>What is it?</a:t>
            </a:r>
          </a:p>
          <a:p>
            <a:pPr marL="392113" lvl="1" indent="0">
              <a:buNone/>
            </a:pPr>
            <a:endParaRPr lang="en-US" dirty="0">
              <a:solidFill>
                <a:srgbClr val="303536"/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Any change to approved DT1506 – Commitment to Subcontract to DBE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Addition, reduction, replacement, termination</a:t>
            </a:r>
          </a:p>
          <a:p>
            <a:pPr marL="392113" lvl="1" indent="0">
              <a:buNone/>
            </a:pPr>
            <a:endParaRPr lang="en-US" dirty="0">
              <a:solidFill>
                <a:srgbClr val="303536"/>
              </a:solidFill>
            </a:endParaRPr>
          </a:p>
          <a:p>
            <a:r>
              <a:rPr lang="en-US" dirty="0">
                <a:solidFill>
                  <a:srgbClr val="303536"/>
                </a:solidFill>
              </a:rPr>
              <a:t>Why is it important?</a:t>
            </a:r>
          </a:p>
          <a:p>
            <a:pPr marL="392113" lvl="1" indent="0">
              <a:buNone/>
            </a:pPr>
            <a:endParaRPr lang="en-US" dirty="0">
              <a:solidFill>
                <a:srgbClr val="303536"/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DBE Commitment is a contractual obligation</a:t>
            </a:r>
          </a:p>
          <a:p>
            <a:pPr lvl="1"/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WisDOT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must track and verify commitments to FHWA/USDOT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Accuracy of DBE credit data informs goal setting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Adverse impact on small businesses </a:t>
            </a:r>
          </a:p>
          <a:p>
            <a:pPr lvl="2"/>
            <a:endParaRPr lang="en-US" dirty="0"/>
          </a:p>
          <a:p>
            <a:pPr lvl="4"/>
            <a:endParaRPr lang="en-US" sz="3200" dirty="0"/>
          </a:p>
          <a:p>
            <a:pPr marL="39211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DBE Commitment modification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6811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sz="quarter" idx="2"/>
          </p:nvPr>
        </p:nvSpPr>
        <p:spPr>
          <a:xfrm>
            <a:off x="457199" y="1444294"/>
            <a:ext cx="8324193" cy="3941763"/>
          </a:xfrm>
        </p:spPr>
        <p:txBody>
          <a:bodyPr/>
          <a:lstStyle/>
          <a:p>
            <a:r>
              <a:rPr lang="en-US" dirty="0">
                <a:solidFill>
                  <a:srgbClr val="303536"/>
                </a:solidFill>
              </a:rPr>
              <a:t>What do we do about it?</a:t>
            </a:r>
          </a:p>
          <a:p>
            <a:pPr marL="1371600" lvl="5" indent="0">
              <a:buNone/>
            </a:pPr>
            <a:endParaRPr lang="en-US" dirty="0">
              <a:solidFill>
                <a:srgbClr val="303536"/>
              </a:solidFill>
            </a:endParaRPr>
          </a:p>
          <a:p>
            <a:pPr lvl="1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Beginning in April 2020 – 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All- Enforce requirement that Prime Contractor informs DBE Office before reduction, replacement, termination 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Project Leader- Complete change orders whenever applicable</a:t>
            </a:r>
          </a:p>
          <a:p>
            <a:pPr lvl="3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Weekly project meeting is a good time to check in on schedule –</a:t>
            </a:r>
          </a:p>
          <a:p>
            <a:pPr lvl="4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When is DBE expected to be onsite – informs CUF + Commitment</a:t>
            </a:r>
          </a:p>
          <a:p>
            <a:pPr lvl="4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Is DBE expected to do all committed work? If not, why?</a:t>
            </a:r>
          </a:p>
          <a:p>
            <a:pPr lvl="4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Has Prime been in contact with DBE and DBE Office with changes?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DBE Office- track changes, communicate with project team, prime, DBEs, Labor Compliance </a:t>
            </a:r>
          </a:p>
          <a:p>
            <a:pPr marL="630238" lvl="2" indent="0">
              <a:buNone/>
            </a:pPr>
            <a:endParaRPr lang="en-US" dirty="0"/>
          </a:p>
          <a:p>
            <a:pPr lvl="1"/>
            <a:endParaRPr lang="en-US" dirty="0">
              <a:solidFill>
                <a:srgbClr val="303536"/>
              </a:solidFill>
            </a:endParaRPr>
          </a:p>
          <a:p>
            <a:pPr lvl="2"/>
            <a:endParaRPr lang="en-US" dirty="0"/>
          </a:p>
          <a:p>
            <a:pPr lvl="4"/>
            <a:endParaRPr lang="en-US" sz="3200" dirty="0"/>
          </a:p>
          <a:p>
            <a:pPr marL="39211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DBE Commitment modification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385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sz="quarter" idx="2"/>
          </p:nvPr>
        </p:nvSpPr>
        <p:spPr>
          <a:xfrm>
            <a:off x="457199" y="1444294"/>
            <a:ext cx="8324193" cy="3941763"/>
          </a:xfrm>
        </p:spPr>
        <p:txBody>
          <a:bodyPr/>
          <a:lstStyle/>
          <a:p>
            <a:r>
              <a:rPr lang="en-US" dirty="0">
                <a:solidFill>
                  <a:srgbClr val="303536"/>
                </a:solidFill>
              </a:rPr>
              <a:t>CMJ (DT2355)</a:t>
            </a:r>
          </a:p>
          <a:p>
            <a:pPr marL="1371600" lvl="5" indent="0">
              <a:buNone/>
            </a:pPr>
            <a:endParaRPr lang="en-US" dirty="0">
              <a:solidFill>
                <a:srgbClr val="303536"/>
              </a:solidFill>
            </a:endParaRPr>
          </a:p>
          <a:p>
            <a:pPr marL="630238" lvl="2" indent="0">
              <a:buNone/>
            </a:pPr>
            <a:endParaRPr lang="en-US" dirty="0"/>
          </a:p>
          <a:p>
            <a:pPr lvl="1"/>
            <a:endParaRPr lang="en-US" dirty="0">
              <a:solidFill>
                <a:srgbClr val="303536"/>
              </a:solidFill>
            </a:endParaRPr>
          </a:p>
          <a:p>
            <a:pPr lvl="2"/>
            <a:endParaRPr lang="en-US" dirty="0"/>
          </a:p>
          <a:p>
            <a:pPr lvl="4"/>
            <a:endParaRPr lang="en-US" sz="3200" dirty="0"/>
          </a:p>
          <a:p>
            <a:pPr marL="392113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6551CA-E771-49CD-977C-D8B1DFB85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44" y="0"/>
            <a:ext cx="4887556" cy="632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60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WisDOT3">
      <a:dk1>
        <a:srgbClr val="253D92"/>
      </a:dk1>
      <a:lt1>
        <a:srgbClr val="FFFFFF"/>
      </a:lt1>
      <a:dk2>
        <a:srgbClr val="5772D5"/>
      </a:dk2>
      <a:lt2>
        <a:srgbClr val="D8D8D8"/>
      </a:lt2>
      <a:accent1>
        <a:srgbClr val="EE0000"/>
      </a:accent1>
      <a:accent2>
        <a:srgbClr val="5772D5"/>
      </a:accent2>
      <a:accent3>
        <a:srgbClr val="FF7979"/>
      </a:accent3>
      <a:accent4>
        <a:srgbClr val="B1E2F5"/>
      </a:accent4>
      <a:accent5>
        <a:srgbClr val="FFFFFF"/>
      </a:accent5>
      <a:accent6>
        <a:srgbClr val="FFFFFF"/>
      </a:accent6>
      <a:hlink>
        <a:srgbClr val="00B0F0"/>
      </a:hlink>
      <a:folHlink>
        <a:srgbClr val="B1E2F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1939</TotalTime>
  <Words>1356</Words>
  <Application>Microsoft Office PowerPoint</Application>
  <PresentationFormat>On-screen Show (4:3)</PresentationFormat>
  <Paragraphs>180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Wingdings</vt:lpstr>
      <vt:lpstr>Wingdings 2</vt:lpstr>
      <vt:lpstr>Wingdings 3</vt:lpstr>
      <vt:lpstr>Concourse</vt:lpstr>
      <vt:lpstr> CUF Monitoring + DBE Commitment Modification</vt:lpstr>
      <vt:lpstr>Commercially Useful Function</vt:lpstr>
      <vt:lpstr>CUF Monitoring</vt:lpstr>
      <vt:lpstr>CUF Monitoring</vt:lpstr>
      <vt:lpstr>CUF monitoring</vt:lpstr>
      <vt:lpstr>Cuf monitoring</vt:lpstr>
      <vt:lpstr>DBE Commitment modification</vt:lpstr>
      <vt:lpstr>DBE Commitment modification</vt:lpstr>
      <vt:lpstr>PowerPoint Presentation</vt:lpstr>
      <vt:lpstr>Questions?</vt:lpstr>
    </vt:vector>
  </TitlesOfParts>
  <Company>Wisconsin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Department of Transportation</dc:title>
  <dc:subject>Wisconsin Department of Transportation Power Point Presentation</dc:subject>
  <dc:creator>WisDOT</dc:creator>
  <cp:keywords>Wisconsin Department of Transportation Power Point Presentation</cp:keywords>
  <dc:description>2012</dc:description>
  <cp:lastModifiedBy>Bartz, William - DOT</cp:lastModifiedBy>
  <cp:revision>190</cp:revision>
  <cp:lastPrinted>2020-01-30T01:49:28Z</cp:lastPrinted>
  <dcterms:created xsi:type="dcterms:W3CDTF">2012-06-26T13:11:17Z</dcterms:created>
  <dcterms:modified xsi:type="dcterms:W3CDTF">2020-03-23T14:29:21Z</dcterms:modified>
</cp:coreProperties>
</file>