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317" r:id="rId3"/>
    <p:sldId id="318" r:id="rId4"/>
    <p:sldId id="309" r:id="rId5"/>
    <p:sldId id="299" r:id="rId6"/>
    <p:sldId id="305" r:id="rId7"/>
    <p:sldId id="307" r:id="rId8"/>
    <p:sldId id="303" r:id="rId9"/>
    <p:sldId id="310" r:id="rId10"/>
    <p:sldId id="306" r:id="rId11"/>
    <p:sldId id="315" r:id="rId12"/>
    <p:sldId id="319"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9D"/>
    <a:srgbClr val="213681"/>
    <a:srgbClr val="2F4CB7"/>
    <a:srgbClr val="A7C2FF"/>
    <a:srgbClr val="BFC9EF"/>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27" autoAdjust="0"/>
    <p:restoredTop sz="86575" autoAdjust="0"/>
  </p:normalViewPr>
  <p:slideViewPr>
    <p:cSldViewPr>
      <p:cViewPr varScale="1">
        <p:scale>
          <a:sx n="113" d="100"/>
          <a:sy n="113" d="100"/>
        </p:scale>
        <p:origin x="11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2/25/2020</a:t>
            </a:fld>
            <a:endParaRPr lang="en-US"/>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1378933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2/25/2020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30009318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a:p>
        </p:txBody>
      </p:sp>
      <p:sp>
        <p:nvSpPr>
          <p:cNvPr id="5" name="Notes Placeholder 2"/>
          <p:cNvSpPr>
            <a:spLocks noGrp="1"/>
          </p:cNvSpPr>
          <p:nvPr>
            <p:ph type="body" idx="1"/>
          </p:nvPr>
        </p:nvSpPr>
        <p:spPr/>
        <p:txBody>
          <a:bodyPr>
            <a:normAutofit/>
          </a:bodyPr>
          <a:lstStyle/>
          <a:p>
            <a:pPr>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149604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8000" dirty="0">
                <a:solidFill>
                  <a:srgbClr val="FF0000"/>
                </a:solidFill>
              </a:rPr>
              <a:t>Tell audience that Madalena Maestri, DBE Chief will cover this in more detail.</a:t>
            </a:r>
          </a:p>
          <a:p>
            <a:endParaRPr lang="en-US" sz="8000" dirty="0">
              <a:solidFill>
                <a:srgbClr val="FF0000"/>
              </a:solidFill>
            </a:endParaRPr>
          </a:p>
          <a:p>
            <a:r>
              <a:rPr lang="en-US" sz="8000" dirty="0">
                <a:solidFill>
                  <a:srgbClr val="FF0000"/>
                </a:solidFill>
              </a:rPr>
              <a:t>FOR </a:t>
            </a:r>
            <a:r>
              <a:rPr lang="en-US" sz="8000">
                <a:solidFill>
                  <a:srgbClr val="FF0000"/>
                </a:solidFill>
              </a:rPr>
              <a:t>SLIDES 2 and 3 </a:t>
            </a:r>
            <a:r>
              <a:rPr lang="en-US" sz="8000" dirty="0">
                <a:solidFill>
                  <a:srgbClr val="FF0000"/>
                </a:solidFill>
              </a:rPr>
              <a:t>REGARDING DBE/CUF, ASSURE THE AUDIENCE THAT </a:t>
            </a:r>
            <a:r>
              <a:rPr lang="en-US" sz="8000">
                <a:solidFill>
                  <a:srgbClr val="FF0000"/>
                </a:solidFill>
              </a:rPr>
              <a:t>MORE INFORMATION IS COMING AND COMMUNICATION IS AN ESSENTIAL ELEMENT IN THIS PROCESS</a:t>
            </a:r>
            <a:endParaRPr lang="en-US" sz="8000" dirty="0">
              <a:solidFill>
                <a:srgbClr val="FF0000"/>
              </a:solidFill>
            </a:endParaRP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a:t>
            </a:fld>
            <a:endParaRPr lang="en-US"/>
          </a:p>
        </p:txBody>
      </p:sp>
    </p:spTree>
    <p:extLst>
      <p:ext uri="{BB962C8B-B14F-4D97-AF65-F5344CB8AC3E}">
        <p14:creationId xmlns:p14="http://schemas.microsoft.com/office/powerpoint/2010/main" val="288929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tell audience that Madalena will go more in depth about the Modification and DBE Replacement Policy</a:t>
            </a:r>
          </a:p>
          <a:p>
            <a:endParaRPr lang="en-US" dirty="0"/>
          </a:p>
          <a:p>
            <a:r>
              <a:rPr lang="en-US" dirty="0"/>
              <a:t>Important!!!!!  Please tell audience about emergency situations….”A contractor has the ability to move forward in emergency situations </a:t>
            </a:r>
            <a:r>
              <a:rPr lang="en-US" b="1" i="1" u="sng" dirty="0"/>
              <a:t>without </a:t>
            </a:r>
            <a:r>
              <a:rPr lang="en-US" b="0" i="0" u="none" dirty="0"/>
              <a:t>first getting permission from the DBE office.  However, they must follow the policy after the situation is dealt with.”  Example)  If a DBE traffic control subcontractor does not show up or does not have enough equipment to complete the job, the prime can step in to get the work done rather than compromise public safety.</a:t>
            </a:r>
            <a:endParaRPr lang="en-US" b="1" i="1" u="sng"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a:t>
            </a:fld>
            <a:endParaRPr lang="en-US"/>
          </a:p>
        </p:txBody>
      </p:sp>
    </p:spTree>
    <p:extLst>
      <p:ext uri="{BB962C8B-B14F-4D97-AF65-F5344CB8AC3E}">
        <p14:creationId xmlns:p14="http://schemas.microsoft.com/office/powerpoint/2010/main" val="49872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75BC91-B0B6-4F4A-BB52-2161FE3D6A24}" type="slidenum">
              <a:rPr lang="fr-CA" smtClean="0">
                <a:solidFill>
                  <a:prstClr val="black"/>
                </a:solidFill>
              </a:rPr>
              <a:pPr>
                <a:defRPr/>
              </a:pPr>
              <a:t>4</a:t>
            </a:fld>
            <a:endParaRPr lang="fr-CA" dirty="0">
              <a:solidFill>
                <a:prstClr val="black"/>
              </a:solidFill>
            </a:endParaRPr>
          </a:p>
        </p:txBody>
      </p:sp>
      <p:sp>
        <p:nvSpPr>
          <p:cNvPr id="5" name="Date Placeholder 4"/>
          <p:cNvSpPr>
            <a:spLocks noGrp="1"/>
          </p:cNvSpPr>
          <p:nvPr>
            <p:ph type="dt" idx="11"/>
          </p:nvPr>
        </p:nvSpPr>
        <p:spPr/>
        <p:txBody>
          <a:bodyPr/>
          <a:lstStyle/>
          <a:p>
            <a:pPr>
              <a:defRPr/>
            </a:pPr>
            <a:endParaRPr lang="fr-CA" dirty="0">
              <a:solidFill>
                <a:prstClr val="black"/>
              </a:solidFill>
            </a:endParaRPr>
          </a:p>
        </p:txBody>
      </p:sp>
    </p:spTree>
    <p:extLst>
      <p:ext uri="{BB962C8B-B14F-4D97-AF65-F5344CB8AC3E}">
        <p14:creationId xmlns:p14="http://schemas.microsoft.com/office/powerpoint/2010/main" val="406851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93280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6</a:t>
            </a:fld>
            <a:endParaRPr lang="en-US"/>
          </a:p>
        </p:txBody>
      </p:sp>
    </p:spTree>
    <p:extLst>
      <p:ext uri="{BB962C8B-B14F-4D97-AF65-F5344CB8AC3E}">
        <p14:creationId xmlns:p14="http://schemas.microsoft.com/office/powerpoint/2010/main" val="906656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The prime contractor is responsible for all compliance by all subcontractors.  Don’t ignore our emails – follow up with the prime.  At the weekly meetings, discuss open issues and require updates on the status of their compliance – certified payrolls, sub assignments, payment reporting, DBE utilization.  If a prime contractor is not able to inform you with a status and updates on these requirements, then that is a red flag; they are unaware and your project is a risk for non-compliance.   </a:t>
            </a:r>
          </a:p>
          <a:p>
            <a:pPr marL="171450" indent="-171450">
              <a:buFontTx/>
              <a:buChar char="-"/>
            </a:pPr>
            <a:r>
              <a:rPr lang="en-US" baseline="0" dirty="0"/>
              <a:t>Trucking companies are subcontractors for compliance purposes and all trucking firms must be approved before performing work on your project.  Hauls may be subject to Federal PW requirements.  The prime contractor must clearly communicate to their subcontractors and to the Dept. which hauls are being paid PW and which are not.  </a:t>
            </a:r>
          </a:p>
          <a:p>
            <a:pPr marL="171450" indent="-171450">
              <a:buFontTx/>
              <a:buChar char="-"/>
            </a:pPr>
            <a:r>
              <a:rPr lang="en-US" baseline="0" dirty="0"/>
              <a:t>Investigations can be avoided with your active participation in monitoring and resolving compliance issues. </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10</a:t>
            </a:fld>
            <a:endParaRPr lang="en-US"/>
          </a:p>
        </p:txBody>
      </p:sp>
    </p:spTree>
    <p:extLst>
      <p:ext uri="{BB962C8B-B14F-4D97-AF65-F5344CB8AC3E}">
        <p14:creationId xmlns:p14="http://schemas.microsoft.com/office/powerpoint/2010/main" val="1906837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713" y="685800"/>
            <a:ext cx="7772400" cy="1371600"/>
          </a:xfrm>
        </p:spPr>
        <p:txBody>
          <a:bodyPr>
            <a:normAutofit fontScale="90000"/>
          </a:bodyPr>
          <a:lstStyle/>
          <a:p>
            <a:pPr algn="ctr" eaLnBrk="1" fontAlgn="auto" hangingPunct="1">
              <a:spcAft>
                <a:spcPts val="0"/>
              </a:spcAft>
              <a:defRPr/>
            </a:pPr>
            <a:r>
              <a:rPr lang="en-US" dirty="0" err="1"/>
              <a:t>WisDOT</a:t>
            </a:r>
            <a:r>
              <a:rPr lang="en-US" dirty="0"/>
              <a:t> NE Region </a:t>
            </a:r>
            <a:br>
              <a:rPr lang="en-US" dirty="0"/>
            </a:br>
            <a:r>
              <a:rPr lang="en-US" dirty="0"/>
              <a:t> Labor Compliance</a:t>
            </a:r>
            <a:endParaRPr lang="en-US" sz="4400" dirty="0"/>
          </a:p>
        </p:txBody>
      </p:sp>
      <p:sp>
        <p:nvSpPr>
          <p:cNvPr id="9219" name="Subtitle 2"/>
          <p:cNvSpPr>
            <a:spLocks noGrp="1"/>
          </p:cNvSpPr>
          <p:nvPr>
            <p:ph type="subTitle" idx="1"/>
          </p:nvPr>
        </p:nvSpPr>
        <p:spPr>
          <a:xfrm>
            <a:off x="563137" y="1905000"/>
            <a:ext cx="7772400" cy="3124200"/>
          </a:xfrm>
        </p:spPr>
        <p:txBody>
          <a:bodyPr/>
          <a:lstStyle/>
          <a:p>
            <a:pPr marR="0" eaLnBrk="1" hangingPunct="1"/>
            <a:endParaRPr lang="en-US" dirty="0"/>
          </a:p>
          <a:p>
            <a:pPr marL="109537" algn="ctr"/>
            <a:endParaRPr lang="en-US" sz="1800" b="1" dirty="0">
              <a:solidFill>
                <a:schemeClr val="tx1"/>
              </a:solidFill>
              <a:latin typeface="Calibri" panose="020F0502020204030204" pitchFamily="34" charset="0"/>
              <a:cs typeface="Calibri" panose="020F0502020204030204" pitchFamily="34" charset="0"/>
            </a:endParaRPr>
          </a:p>
          <a:p>
            <a:pPr marL="109537" algn="ctr"/>
            <a:r>
              <a:rPr lang="en-US" sz="1800" b="1" dirty="0">
                <a:solidFill>
                  <a:schemeClr val="tx1"/>
                </a:solidFill>
                <a:latin typeface="Calibri" panose="020F0502020204030204" pitchFamily="34" charset="0"/>
                <a:cs typeface="Calibri" panose="020F0502020204030204" pitchFamily="34" charset="0"/>
              </a:rPr>
              <a:t>Jason Johnson, Labor Compliance Lead, Eastern Wisconsin</a:t>
            </a:r>
          </a:p>
          <a:p>
            <a:pPr marL="109537" algn="ctr"/>
            <a:r>
              <a:rPr lang="en-US" sz="1800" dirty="0">
                <a:latin typeface="Calibri" panose="020F0502020204030204" pitchFamily="34" charset="0"/>
                <a:cs typeface="Calibri" panose="020F0502020204030204" pitchFamily="34" charset="0"/>
              </a:rPr>
              <a:t>jason.johnson@dot.wi.gov</a:t>
            </a:r>
          </a:p>
          <a:p>
            <a:pPr marL="109537" algn="ctr"/>
            <a:r>
              <a:rPr lang="en-US" sz="1800" dirty="0">
                <a:solidFill>
                  <a:schemeClr val="tx1"/>
                </a:solidFill>
                <a:latin typeface="Calibri" panose="020F0502020204030204" pitchFamily="34" charset="0"/>
                <a:cs typeface="Calibri" panose="020F0502020204030204" pitchFamily="34" charset="0"/>
              </a:rPr>
              <a:t>920-492-5728</a:t>
            </a:r>
            <a:r>
              <a:rPr lang="en-US" sz="1800" dirty="0">
                <a:solidFill>
                  <a:schemeClr val="tx1"/>
                </a:solidFill>
              </a:rPr>
              <a:t> </a:t>
            </a:r>
          </a:p>
          <a:p>
            <a:pPr marL="109537" algn="ctr"/>
            <a:endParaRPr lang="en-US" sz="1800" dirty="0">
              <a:solidFill>
                <a:schemeClr val="tx1"/>
              </a:solidFill>
            </a:endParaRPr>
          </a:p>
          <a:p>
            <a:pPr marR="0" algn="ctr" eaLnBrk="1" hangingPunct="1"/>
            <a:r>
              <a:rPr lang="en-US" sz="2800" dirty="0">
                <a:ln w="0"/>
                <a:solidFill>
                  <a:schemeClr val="tx1"/>
                </a:solidFill>
                <a:ea typeface="Cambria Math" panose="02040503050406030204" pitchFamily="18" charset="0"/>
              </a:rPr>
              <a:t>2020 Construction Conference</a:t>
            </a:r>
          </a:p>
          <a:p>
            <a:endParaRPr lang="en-US" sz="1800" dirty="0">
              <a:ln w="0"/>
              <a:solidFill>
                <a:schemeClr val="accent1"/>
              </a:solidFill>
              <a:ea typeface="Cambria Math" panose="02040503050406030204" pitchFamily="18" charset="0"/>
            </a:endParaRPr>
          </a:p>
          <a:p>
            <a:pPr marR="0" eaLnBrk="1" hangingPunct="1"/>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7800"/>
            <a:ext cx="8229600" cy="1143000"/>
          </a:xfrm>
        </p:spPr>
        <p:txBody>
          <a:bodyPr>
            <a:normAutofit/>
          </a:bodyPr>
          <a:lstStyle/>
          <a:p>
            <a:pPr algn="ctr"/>
            <a:r>
              <a:rPr lang="en-US" sz="2800" u="sng" dirty="0">
                <a:solidFill>
                  <a:schemeClr val="tx1"/>
                </a:solidFill>
                <a:effectLst/>
              </a:rPr>
              <a:t>Project Staff and Issue Resolution</a:t>
            </a:r>
            <a:endParaRPr lang="en-US" sz="2800" u="sng" dirty="0">
              <a:effectLst/>
            </a:endParaRP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pic>
        <p:nvPicPr>
          <p:cNvPr id="5" name="Picture 4">
            <a:extLst>
              <a:ext uri="{FF2B5EF4-FFF2-40B4-BE49-F238E27FC236}">
                <a16:creationId xmlns:a16="http://schemas.microsoft.com/office/drawing/2014/main" id="{77D92F7D-CA66-4B55-9702-149B74EA7724}"/>
              </a:ext>
            </a:extLst>
          </p:cNvPr>
          <p:cNvPicPr>
            <a:picLocks noChangeAspect="1"/>
          </p:cNvPicPr>
          <p:nvPr/>
        </p:nvPicPr>
        <p:blipFill>
          <a:blip r:embed="rId3"/>
          <a:stretch>
            <a:fillRect/>
          </a:stretch>
        </p:blipFill>
        <p:spPr>
          <a:xfrm>
            <a:off x="770659" y="1447800"/>
            <a:ext cx="7677150" cy="3962400"/>
          </a:xfrm>
          <a:prstGeom prst="rect">
            <a:avLst/>
          </a:prstGeom>
        </p:spPr>
      </p:pic>
    </p:spTree>
    <p:extLst>
      <p:ext uri="{BB962C8B-B14F-4D97-AF65-F5344CB8AC3E}">
        <p14:creationId xmlns:p14="http://schemas.microsoft.com/office/powerpoint/2010/main" val="313058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685800"/>
            <a:ext cx="8534400" cy="5029200"/>
          </a:xfrm>
        </p:spPr>
      </p:pic>
      <p:sp>
        <p:nvSpPr>
          <p:cNvPr id="3" name="Title 2"/>
          <p:cNvSpPr>
            <a:spLocks noGrp="1"/>
          </p:cNvSpPr>
          <p:nvPr>
            <p:ph type="title"/>
          </p:nvPr>
        </p:nvSpPr>
        <p:spPr>
          <a:xfrm>
            <a:off x="457200" y="83255"/>
            <a:ext cx="8229600" cy="754945"/>
          </a:xfrm>
        </p:spPr>
        <p:txBody>
          <a:bodyPr>
            <a:normAutofit fontScale="90000"/>
          </a:bodyPr>
          <a:lstStyle/>
          <a:p>
            <a:pPr algn="ctr"/>
            <a:r>
              <a:rPr lang="en-US" sz="4400" dirty="0">
                <a:solidFill>
                  <a:schemeClr val="accent1"/>
                </a:solidFill>
              </a:rPr>
              <a:t> TRUCKING REMINDER</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Tree>
    <p:extLst>
      <p:ext uri="{BB962C8B-B14F-4D97-AF65-F5344CB8AC3E}">
        <p14:creationId xmlns:p14="http://schemas.microsoft.com/office/powerpoint/2010/main" val="247572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906364-95B6-486E-A5CC-B89CBB25FABD}"/>
              </a:ext>
            </a:extLst>
          </p:cNvPr>
          <p:cNvSpPr>
            <a:spLocks noGrp="1"/>
          </p:cNvSpPr>
          <p:nvPr>
            <p:ph type="sldNum" sz="quarter" idx="10"/>
          </p:nvPr>
        </p:nvSpPr>
        <p:spPr/>
        <p:txBody>
          <a:bodyPr/>
          <a:lstStyle/>
          <a:p>
            <a:pPr>
              <a:defRPr/>
            </a:pPr>
            <a:fld id="{DB104AA0-9F21-4485-B088-466B0F30090C}" type="slidenum">
              <a:rPr lang="en-US" smtClean="0"/>
              <a:pPr>
                <a:defRPr/>
              </a:pPr>
              <a:t>12</a:t>
            </a:fld>
            <a:endParaRPr lang="en-US" dirty="0"/>
          </a:p>
        </p:txBody>
      </p:sp>
      <p:pic>
        <p:nvPicPr>
          <p:cNvPr id="3" name="Picture 2">
            <a:extLst>
              <a:ext uri="{FF2B5EF4-FFF2-40B4-BE49-F238E27FC236}">
                <a16:creationId xmlns:a16="http://schemas.microsoft.com/office/drawing/2014/main" id="{4A20C350-6B73-4B30-9F48-FC420B941575}"/>
              </a:ext>
            </a:extLst>
          </p:cNvPr>
          <p:cNvPicPr>
            <a:picLocks noChangeAspect="1"/>
          </p:cNvPicPr>
          <p:nvPr/>
        </p:nvPicPr>
        <p:blipFill>
          <a:blip r:embed="rId2"/>
          <a:stretch>
            <a:fillRect/>
          </a:stretch>
        </p:blipFill>
        <p:spPr>
          <a:xfrm>
            <a:off x="304800" y="914400"/>
            <a:ext cx="8610600" cy="3810000"/>
          </a:xfrm>
          <a:prstGeom prst="rect">
            <a:avLst/>
          </a:prstGeom>
        </p:spPr>
      </p:pic>
    </p:spTree>
    <p:extLst>
      <p:ext uri="{BB962C8B-B14F-4D97-AF65-F5344CB8AC3E}">
        <p14:creationId xmlns:p14="http://schemas.microsoft.com/office/powerpoint/2010/main" val="255605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BA3E9B-8CE4-436D-BC9F-152003ABBCB9}"/>
              </a:ext>
            </a:extLst>
          </p:cNvPr>
          <p:cNvSpPr>
            <a:spLocks noGrp="1"/>
          </p:cNvSpPr>
          <p:nvPr>
            <p:ph idx="1"/>
          </p:nvPr>
        </p:nvSpPr>
        <p:spPr>
          <a:xfrm>
            <a:off x="533400" y="1752600"/>
            <a:ext cx="7786255" cy="3657600"/>
          </a:xfrm>
        </p:spPr>
        <p:txBody>
          <a:bodyPr/>
          <a:lstStyle/>
          <a:p>
            <a:pPr>
              <a:buFont typeface="Arial Unicode MS" panose="020B0604020202020204" pitchFamily="34" charset="-128"/>
              <a:buChar char="▶"/>
            </a:pPr>
            <a:r>
              <a:rPr lang="en-US" sz="2400" dirty="0"/>
              <a:t>DBE must be responsible for performing its own work on the project.</a:t>
            </a:r>
          </a:p>
          <a:p>
            <a:pPr marL="109537" indent="0">
              <a:buNone/>
            </a:pPr>
            <a:endParaRPr lang="en-US" sz="1800" dirty="0"/>
          </a:p>
          <a:p>
            <a:pPr>
              <a:buFont typeface="Arial Unicode MS" panose="020B0604020202020204" pitchFamily="34" charset="-128"/>
              <a:buChar char="▶"/>
            </a:pPr>
            <a:r>
              <a:rPr lang="en-US" sz="2400" dirty="0"/>
              <a:t>The DBE is utilizing its own equipment.</a:t>
            </a:r>
          </a:p>
          <a:p>
            <a:pPr marL="109537" indent="0">
              <a:buNone/>
            </a:pPr>
            <a:endParaRPr lang="en-US" sz="1800" dirty="0"/>
          </a:p>
          <a:p>
            <a:pPr>
              <a:buFont typeface="Arial Unicode MS" panose="020B0604020202020204" pitchFamily="34" charset="-128"/>
              <a:buChar char="▶"/>
            </a:pPr>
            <a:r>
              <a:rPr lang="en-US" sz="2400" dirty="0"/>
              <a:t>CUF pilots are occurring on selected projects and are discussed with the regions ahead of time.</a:t>
            </a:r>
          </a:p>
          <a:p>
            <a:pPr marL="109537" indent="0">
              <a:buNone/>
            </a:pPr>
            <a:endParaRPr lang="en-US" sz="1800" dirty="0"/>
          </a:p>
          <a:p>
            <a:pPr>
              <a:buFont typeface="Arial Unicode MS" panose="020B0604020202020204" pitchFamily="34" charset="-128"/>
              <a:buChar char="▶"/>
            </a:pPr>
            <a:r>
              <a:rPr lang="en-US" sz="2400" dirty="0"/>
              <a:t>LCS’s will present CUF info at the </a:t>
            </a:r>
            <a:r>
              <a:rPr lang="en-US" sz="2400" dirty="0" err="1"/>
              <a:t>precon</a:t>
            </a:r>
            <a:r>
              <a:rPr lang="en-US" sz="2400" dirty="0"/>
              <a:t>.</a:t>
            </a:r>
          </a:p>
        </p:txBody>
      </p:sp>
      <p:sp>
        <p:nvSpPr>
          <p:cNvPr id="3" name="Title 2">
            <a:extLst>
              <a:ext uri="{FF2B5EF4-FFF2-40B4-BE49-F238E27FC236}">
                <a16:creationId xmlns:a16="http://schemas.microsoft.com/office/drawing/2014/main" id="{D7269072-686B-4D56-B5AF-2B5A0DE340F8}"/>
              </a:ext>
            </a:extLst>
          </p:cNvPr>
          <p:cNvSpPr>
            <a:spLocks noGrp="1"/>
          </p:cNvSpPr>
          <p:nvPr>
            <p:ph type="title"/>
          </p:nvPr>
        </p:nvSpPr>
        <p:spPr>
          <a:xfrm>
            <a:off x="457200" y="142009"/>
            <a:ext cx="8229600" cy="1340427"/>
          </a:xfrm>
        </p:spPr>
        <p:txBody>
          <a:bodyPr>
            <a:noAutofit/>
          </a:bodyPr>
          <a:lstStyle/>
          <a:p>
            <a:pPr algn="ctr"/>
            <a:r>
              <a:rPr lang="en-US" sz="3200" u="sng" dirty="0">
                <a:effectLst/>
              </a:rPr>
              <a:t>CUF Monitoring</a:t>
            </a:r>
            <a:br>
              <a:rPr lang="en-US" sz="3200" u="sng" dirty="0">
                <a:effectLst/>
              </a:rPr>
            </a:br>
            <a:r>
              <a:rPr lang="en-US" sz="3200" u="sng" dirty="0">
                <a:effectLst/>
              </a:rPr>
              <a:t>Commercial Useful Function</a:t>
            </a:r>
          </a:p>
        </p:txBody>
      </p:sp>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2</a:t>
            </a:fld>
            <a:endParaRPr lang="en-US" dirty="0"/>
          </a:p>
        </p:txBody>
      </p:sp>
    </p:spTree>
    <p:extLst>
      <p:ext uri="{BB962C8B-B14F-4D97-AF65-F5344CB8AC3E}">
        <p14:creationId xmlns:p14="http://schemas.microsoft.com/office/powerpoint/2010/main" val="52062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355860-7827-4C96-8AA3-8E72880E113C}"/>
              </a:ext>
            </a:extLst>
          </p:cNvPr>
          <p:cNvSpPr>
            <a:spLocks noGrp="1"/>
          </p:cNvSpPr>
          <p:nvPr>
            <p:ph idx="1"/>
          </p:nvPr>
        </p:nvSpPr>
        <p:spPr>
          <a:xfrm>
            <a:off x="228600" y="1371600"/>
            <a:ext cx="8610600" cy="4419600"/>
          </a:xfrm>
        </p:spPr>
        <p:txBody>
          <a:bodyPr/>
          <a:lstStyle/>
          <a:p>
            <a:pPr marL="109537" indent="0" algn="ctr">
              <a:buNone/>
            </a:pPr>
            <a:r>
              <a:rPr lang="en-US" sz="1600" b="1" dirty="0"/>
              <a:t>    </a:t>
            </a:r>
            <a:r>
              <a:rPr lang="en-US" sz="2800" b="1" dirty="0"/>
              <a:t>It is a Contractual Requirement </a:t>
            </a:r>
          </a:p>
          <a:p>
            <a:pPr marL="392113" lvl="1" indent="0">
              <a:buNone/>
            </a:pPr>
            <a:endParaRPr lang="en-US" sz="800" dirty="0">
              <a:highlight>
                <a:srgbClr val="FFFF00"/>
              </a:highlight>
            </a:endParaRPr>
          </a:p>
          <a:p>
            <a:pPr marL="392113" lvl="1" indent="0">
              <a:buNone/>
            </a:pPr>
            <a:r>
              <a:rPr lang="en-US" sz="2000" b="1" dirty="0"/>
              <a:t>Contractor Considerations:</a:t>
            </a:r>
          </a:p>
          <a:p>
            <a:pPr marL="392113" lvl="1" indent="0">
              <a:buNone/>
            </a:pPr>
            <a:endParaRPr lang="en-US" sz="1200" dirty="0"/>
          </a:p>
          <a:p>
            <a:pPr lvl="1">
              <a:buFont typeface="Arial Unicode MS" panose="020B0604020202020204" pitchFamily="34" charset="-128"/>
              <a:buChar char="▶"/>
            </a:pPr>
            <a:r>
              <a:rPr lang="en-US" sz="1800" dirty="0"/>
              <a:t>Any modification to approved DBE commitment will be treated as a contract modification requiring a change order beginning in April, 2020.</a:t>
            </a:r>
          </a:p>
          <a:p>
            <a:pPr lvl="1">
              <a:buFont typeface="Arial Unicode MS" panose="020B0604020202020204" pitchFamily="34" charset="-128"/>
              <a:buChar char="▶"/>
            </a:pPr>
            <a:endParaRPr lang="en-US" sz="800" dirty="0"/>
          </a:p>
          <a:p>
            <a:pPr lvl="1">
              <a:buFont typeface="Arial Unicode MS" panose="020B0604020202020204" pitchFamily="34" charset="-128"/>
              <a:buChar char="▶"/>
            </a:pPr>
            <a:r>
              <a:rPr lang="en-US" sz="1800" dirty="0"/>
              <a:t>Prime cannot modify the DBE commitment through reduction in participation, termination and/or replacement without prior written consent of the DBE office.</a:t>
            </a:r>
          </a:p>
          <a:p>
            <a:pPr marL="392113" lvl="1" indent="0">
              <a:buNone/>
            </a:pPr>
            <a:endParaRPr lang="en-US" sz="800" dirty="0"/>
          </a:p>
          <a:p>
            <a:pPr lvl="1">
              <a:buFont typeface="Arial Unicode MS" panose="020B0604020202020204" pitchFamily="34" charset="-128"/>
              <a:buChar char="▶"/>
            </a:pPr>
            <a:r>
              <a:rPr lang="en-US" sz="1800" dirty="0"/>
              <a:t>Primes that reduce DBE participation are required to provide documentation supporting just cause for reduction.</a:t>
            </a:r>
          </a:p>
          <a:p>
            <a:pPr marL="392113" lvl="1" indent="0">
              <a:buNone/>
            </a:pPr>
            <a:endParaRPr lang="en-US" sz="800" dirty="0"/>
          </a:p>
          <a:p>
            <a:pPr lvl="1">
              <a:buFont typeface="Arial Unicode MS" panose="020B0604020202020204" pitchFamily="34" charset="-128"/>
              <a:buChar char="▶"/>
            </a:pPr>
            <a:r>
              <a:rPr lang="en-US" sz="1800" dirty="0"/>
              <a:t>Prime is required to demonstrate efforts to find another DBE to perform at least the same amount of work under that contract.</a:t>
            </a:r>
          </a:p>
          <a:p>
            <a:pPr marL="392113" lvl="1" indent="0">
              <a:buNone/>
            </a:pPr>
            <a:r>
              <a:rPr lang="en-US" sz="1400" dirty="0"/>
              <a:t>	</a:t>
            </a:r>
          </a:p>
        </p:txBody>
      </p:sp>
      <p:sp>
        <p:nvSpPr>
          <p:cNvPr id="3" name="Title 2">
            <a:extLst>
              <a:ext uri="{FF2B5EF4-FFF2-40B4-BE49-F238E27FC236}">
                <a16:creationId xmlns:a16="http://schemas.microsoft.com/office/drawing/2014/main" id="{34399F1E-3826-419D-B5AE-F95EC2F81B20}"/>
              </a:ext>
            </a:extLst>
          </p:cNvPr>
          <p:cNvSpPr>
            <a:spLocks noGrp="1"/>
          </p:cNvSpPr>
          <p:nvPr>
            <p:ph type="title"/>
          </p:nvPr>
        </p:nvSpPr>
        <p:spPr>
          <a:xfrm>
            <a:off x="428873" y="228600"/>
            <a:ext cx="8229600" cy="1143000"/>
          </a:xfrm>
        </p:spPr>
        <p:txBody>
          <a:bodyPr>
            <a:normAutofit/>
          </a:bodyPr>
          <a:lstStyle/>
          <a:p>
            <a:pPr algn="ctr"/>
            <a:r>
              <a:rPr lang="en-US" sz="3200" u="sng" dirty="0">
                <a:effectLst/>
              </a:rPr>
              <a:t>Modification of DBE Subcontracting-DBE Replacement Policy</a:t>
            </a:r>
          </a:p>
        </p:txBody>
      </p:sp>
      <p:sp>
        <p:nvSpPr>
          <p:cNvPr id="4" name="Slide Number Placeholder 3">
            <a:extLst>
              <a:ext uri="{FF2B5EF4-FFF2-40B4-BE49-F238E27FC236}">
                <a16:creationId xmlns:a16="http://schemas.microsoft.com/office/drawing/2014/main" id="{D479FDE3-4ACA-430E-9140-06570AFAD208}"/>
              </a:ext>
            </a:extLst>
          </p:cNvPr>
          <p:cNvSpPr>
            <a:spLocks noGrp="1"/>
          </p:cNvSpPr>
          <p:nvPr>
            <p:ph type="sldNum" sz="quarter" idx="10"/>
          </p:nvPr>
        </p:nvSpPr>
        <p:spPr/>
        <p:txBody>
          <a:bodyPr/>
          <a:lstStyle/>
          <a:p>
            <a:pPr>
              <a:defRPr/>
            </a:pPr>
            <a:fld id="{89C35698-ECFA-45D4-B95F-4F52958123EB}" type="slidenum">
              <a:rPr lang="en-US" smtClean="0"/>
              <a:pPr>
                <a:defRPr/>
              </a:pPr>
              <a:t>3</a:t>
            </a:fld>
            <a:endParaRPr lang="en-US" dirty="0"/>
          </a:p>
        </p:txBody>
      </p:sp>
    </p:spTree>
    <p:extLst>
      <p:ext uri="{BB962C8B-B14F-4D97-AF65-F5344CB8AC3E}">
        <p14:creationId xmlns:p14="http://schemas.microsoft.com/office/powerpoint/2010/main" val="15979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oneTexte 4"/>
          <p:cNvSpPr txBox="1">
            <a:spLocks noChangeArrowheads="1"/>
          </p:cNvSpPr>
          <p:nvPr/>
        </p:nvSpPr>
        <p:spPr bwMode="auto">
          <a:xfrm>
            <a:off x="225591" y="0"/>
            <a:ext cx="8532440" cy="584775"/>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200" b="1" dirty="0">
                <a:solidFill>
                  <a:schemeClr val="tx2">
                    <a:lumMod val="75000"/>
                  </a:schemeClr>
                </a:solidFill>
                <a:latin typeface="Calibri" panose="020F0502020204030204" pitchFamily="34" charset="0"/>
                <a:cs typeface="Calibri" panose="020F0502020204030204" pitchFamily="34" charset="0"/>
              </a:rPr>
              <a:t>WisDOT Labor Compliance Specialists</a:t>
            </a:r>
          </a:p>
        </p:txBody>
      </p:sp>
      <p:pic>
        <p:nvPicPr>
          <p:cNvPr id="12291" name="Picture 8" descr="cnty5RegionREV101204"/>
          <p:cNvPicPr>
            <a:picLocks noGrp="1" noChangeAspect="1" noChangeArrowheads="1"/>
          </p:cNvPicPr>
          <p:nvPr>
            <p:ph sz="quarter" idx="1"/>
          </p:nvPr>
        </p:nvPicPr>
        <p:blipFill>
          <a:blip r:embed="rId3" cstate="print">
            <a:clrChange>
              <a:clrFrom>
                <a:srgbClr val="FDFDFD"/>
              </a:clrFrom>
              <a:clrTo>
                <a:srgbClr val="FDFDFD">
                  <a:alpha val="0"/>
                </a:srgbClr>
              </a:clrTo>
            </a:clrChange>
            <a:lum/>
          </a:blip>
          <a:srcRect/>
          <a:stretch>
            <a:fillRect/>
          </a:stretch>
        </p:blipFill>
        <p:spPr>
          <a:xfrm>
            <a:off x="68175" y="630844"/>
            <a:ext cx="4781247" cy="5693756"/>
          </a:xfrm>
        </p:spPr>
      </p:pic>
      <p:sp>
        <p:nvSpPr>
          <p:cNvPr id="12292" name="TextBox 5"/>
          <p:cNvSpPr txBox="1">
            <a:spLocks noChangeArrowheads="1"/>
          </p:cNvSpPr>
          <p:nvPr/>
        </p:nvSpPr>
        <p:spPr bwMode="auto">
          <a:xfrm>
            <a:off x="4849643" y="2221017"/>
            <a:ext cx="4248471" cy="1815882"/>
          </a:xfrm>
          <a:prstGeom prst="rect">
            <a:avLst/>
          </a:prstGeom>
          <a:noFill/>
          <a:ln w="9525">
            <a:noFill/>
            <a:miter lim="800000"/>
            <a:headEnd/>
            <a:tailEnd/>
          </a:ln>
        </p:spPr>
        <p:txBody>
          <a:bodyPr wrap="square">
            <a:spAutoFit/>
          </a:bodyPr>
          <a:lstStyle/>
          <a:p>
            <a:pPr fontAlgn="auto">
              <a:spcBef>
                <a:spcPts val="0"/>
              </a:spcBef>
              <a:spcAft>
                <a:spcPts val="0"/>
              </a:spcAft>
            </a:pPr>
            <a:r>
              <a:rPr lang="en-US" sz="1400" b="1" u="sng" dirty="0">
                <a:solidFill>
                  <a:srgbClr val="0070C0"/>
                </a:solidFill>
                <a:latin typeface="Tw Cen MT"/>
              </a:rPr>
              <a:t>Western Wisconsin </a:t>
            </a:r>
          </a:p>
          <a:p>
            <a:pPr fontAlgn="auto">
              <a:spcBef>
                <a:spcPts val="0"/>
              </a:spcBef>
              <a:spcAft>
                <a:spcPts val="0"/>
              </a:spcAft>
            </a:pPr>
            <a:r>
              <a:rPr lang="en-US" sz="1400" b="1" dirty="0">
                <a:solidFill>
                  <a:prstClr val="black"/>
                </a:solidFill>
                <a:latin typeface="Tw Cen MT"/>
              </a:rPr>
              <a:t>Lead - Laurie Dolsen	 (715) 392-7977  (NW) </a:t>
            </a:r>
          </a:p>
          <a:p>
            <a:pPr fontAlgn="auto">
              <a:spcBef>
                <a:spcPts val="0"/>
              </a:spcBef>
              <a:spcAft>
                <a:spcPts val="0"/>
              </a:spcAft>
            </a:pPr>
            <a:r>
              <a:rPr lang="en-US" sz="1400" dirty="0">
                <a:solidFill>
                  <a:prstClr val="black"/>
                </a:solidFill>
                <a:latin typeface="Tw Cen MT"/>
              </a:rPr>
              <a:t>Stephanie Jaecks 	 (715) 365-5732  (NC)</a:t>
            </a:r>
          </a:p>
          <a:p>
            <a:pPr fontAlgn="auto">
              <a:spcBef>
                <a:spcPts val="0"/>
              </a:spcBef>
              <a:spcAft>
                <a:spcPts val="0"/>
              </a:spcAft>
            </a:pPr>
            <a:r>
              <a:rPr lang="en-US" sz="1400" dirty="0">
                <a:solidFill>
                  <a:prstClr val="black"/>
                </a:solidFill>
                <a:latin typeface="Tw Cen MT"/>
              </a:rPr>
              <a:t>Tim Alston 	      	 (608) 242-8040  (SW)</a:t>
            </a:r>
          </a:p>
          <a:p>
            <a:pPr fontAlgn="auto">
              <a:spcBef>
                <a:spcPts val="0"/>
              </a:spcBef>
              <a:spcAft>
                <a:spcPts val="0"/>
              </a:spcAft>
            </a:pPr>
            <a:r>
              <a:rPr lang="en-US" sz="1400" dirty="0">
                <a:solidFill>
                  <a:prstClr val="black"/>
                </a:solidFill>
                <a:latin typeface="Tw Cen MT"/>
              </a:rPr>
              <a:t>Rebecca Porter	 (608) 245-2648  (SW)</a:t>
            </a:r>
          </a:p>
          <a:p>
            <a:pPr fontAlgn="auto">
              <a:spcBef>
                <a:spcPts val="0"/>
              </a:spcBef>
              <a:spcAft>
                <a:spcPts val="0"/>
              </a:spcAft>
            </a:pPr>
            <a:r>
              <a:rPr lang="en-US" sz="1400" dirty="0">
                <a:solidFill>
                  <a:prstClr val="black"/>
                </a:solidFill>
                <a:latin typeface="Tw Cen MT"/>
              </a:rPr>
              <a:t>Julie Harkinson  	 (608) 772-5169  (SW Mega)</a:t>
            </a:r>
          </a:p>
          <a:p>
            <a:pPr fontAlgn="auto">
              <a:spcBef>
                <a:spcPts val="0"/>
              </a:spcBef>
              <a:spcAft>
                <a:spcPts val="0"/>
              </a:spcAft>
            </a:pPr>
            <a:r>
              <a:rPr lang="en-US" sz="1400" dirty="0">
                <a:solidFill>
                  <a:prstClr val="black"/>
                </a:solidFill>
                <a:latin typeface="Tw Cen MT"/>
              </a:rPr>
              <a:t>Diane Zimmer      	 (608) 884-1179  (SW Mega)</a:t>
            </a:r>
          </a:p>
          <a:p>
            <a:pPr fontAlgn="auto">
              <a:spcBef>
                <a:spcPts val="0"/>
              </a:spcBef>
              <a:spcAft>
                <a:spcPts val="0"/>
              </a:spcAft>
            </a:pPr>
            <a:r>
              <a:rPr lang="en-US" sz="1400" dirty="0">
                <a:solidFill>
                  <a:prstClr val="black"/>
                </a:solidFill>
                <a:latin typeface="Tw Cen MT"/>
              </a:rPr>
              <a:t>Crystal Wilson        	 (608) 264-8700  (SW Mega)</a:t>
            </a:r>
          </a:p>
        </p:txBody>
      </p:sp>
      <p:sp>
        <p:nvSpPr>
          <p:cNvPr id="12295" name="TextBox 8"/>
          <p:cNvSpPr txBox="1">
            <a:spLocks noChangeArrowheads="1"/>
          </p:cNvSpPr>
          <p:nvPr/>
        </p:nvSpPr>
        <p:spPr bwMode="auto">
          <a:xfrm>
            <a:off x="4823890" y="733433"/>
            <a:ext cx="4248471" cy="1384995"/>
          </a:xfrm>
          <a:prstGeom prst="rect">
            <a:avLst/>
          </a:prstGeom>
          <a:noFill/>
          <a:ln w="9525">
            <a:noFill/>
            <a:miter lim="800000"/>
            <a:headEnd/>
            <a:tailEnd/>
          </a:ln>
        </p:spPr>
        <p:txBody>
          <a:bodyPr wrap="square">
            <a:spAutoFit/>
          </a:bodyPr>
          <a:lstStyle/>
          <a:p>
            <a:pPr fontAlgn="auto">
              <a:spcBef>
                <a:spcPts val="0"/>
              </a:spcBef>
              <a:spcAft>
                <a:spcPts val="0"/>
              </a:spcAft>
            </a:pPr>
            <a:r>
              <a:rPr lang="en-US" sz="1400" b="1" u="sng" dirty="0">
                <a:solidFill>
                  <a:srgbClr val="0070C0"/>
                </a:solidFill>
                <a:latin typeface="Tw Cen MT"/>
              </a:rPr>
              <a:t>Eastern Wisconsin</a:t>
            </a:r>
          </a:p>
          <a:p>
            <a:pPr fontAlgn="auto">
              <a:spcBef>
                <a:spcPts val="0"/>
              </a:spcBef>
              <a:spcAft>
                <a:spcPts val="0"/>
              </a:spcAft>
            </a:pPr>
            <a:r>
              <a:rPr lang="en-US" sz="1400" b="1" dirty="0">
                <a:solidFill>
                  <a:prstClr val="black"/>
                </a:solidFill>
                <a:latin typeface="Tw Cen MT"/>
              </a:rPr>
              <a:t>Lead - Jason Johnson 	(920) 492-5728  (NE)</a:t>
            </a:r>
          </a:p>
          <a:p>
            <a:pPr fontAlgn="auto">
              <a:spcBef>
                <a:spcPts val="0"/>
              </a:spcBef>
              <a:spcAft>
                <a:spcPts val="0"/>
              </a:spcAft>
            </a:pPr>
            <a:r>
              <a:rPr lang="en-US" sz="1400" dirty="0">
                <a:solidFill>
                  <a:prstClr val="black"/>
                </a:solidFill>
                <a:latin typeface="Tw Cen MT"/>
              </a:rPr>
              <a:t>Teresa Rademacher	(920) 492-5657  (NE Mega)</a:t>
            </a:r>
          </a:p>
          <a:p>
            <a:pPr fontAlgn="auto">
              <a:spcBef>
                <a:spcPts val="0"/>
              </a:spcBef>
              <a:spcAft>
                <a:spcPts val="0"/>
              </a:spcAft>
            </a:pPr>
            <a:r>
              <a:rPr lang="en-US" sz="1400" dirty="0">
                <a:solidFill>
                  <a:prstClr val="black"/>
                </a:solidFill>
                <a:latin typeface="Tw Cen MT"/>
              </a:rPr>
              <a:t>Alec Smith		(608) 785-9039  (SE)</a:t>
            </a:r>
          </a:p>
          <a:p>
            <a:pPr fontAlgn="auto">
              <a:spcBef>
                <a:spcPts val="0"/>
              </a:spcBef>
              <a:spcAft>
                <a:spcPts val="0"/>
              </a:spcAft>
            </a:pPr>
            <a:r>
              <a:rPr lang="en-US" sz="1400" dirty="0">
                <a:solidFill>
                  <a:prstClr val="black"/>
                </a:solidFill>
                <a:latin typeface="Tw Cen MT"/>
              </a:rPr>
              <a:t>Margaret Powers	(262) 521-5337  (SE)</a:t>
            </a:r>
          </a:p>
          <a:p>
            <a:pPr fontAlgn="auto">
              <a:spcBef>
                <a:spcPts val="0"/>
              </a:spcBef>
              <a:spcAft>
                <a:spcPts val="0"/>
              </a:spcAft>
            </a:pPr>
            <a:r>
              <a:rPr lang="en-US" sz="1400" dirty="0">
                <a:solidFill>
                  <a:prstClr val="black"/>
                </a:solidFill>
                <a:latin typeface="Tw Cen MT"/>
              </a:rPr>
              <a:t>Laurie Nelson	(262) 548-5938  (SE)     	</a:t>
            </a:r>
          </a:p>
        </p:txBody>
      </p:sp>
      <p:sp>
        <p:nvSpPr>
          <p:cNvPr id="12296" name="TextBox 9"/>
          <p:cNvSpPr txBox="1">
            <a:spLocks noChangeArrowheads="1"/>
          </p:cNvSpPr>
          <p:nvPr/>
        </p:nvSpPr>
        <p:spPr bwMode="auto">
          <a:xfrm>
            <a:off x="4870923" y="4036899"/>
            <a:ext cx="4248471" cy="2031325"/>
          </a:xfrm>
          <a:prstGeom prst="rect">
            <a:avLst/>
          </a:prstGeom>
          <a:noFill/>
          <a:ln w="9525">
            <a:noFill/>
            <a:miter lim="800000"/>
            <a:headEnd/>
            <a:tailEnd/>
          </a:ln>
        </p:spPr>
        <p:txBody>
          <a:bodyPr wrap="square">
            <a:spAutoFit/>
          </a:bodyPr>
          <a:lstStyle/>
          <a:p>
            <a:pPr fontAlgn="auto">
              <a:spcBef>
                <a:spcPts val="0"/>
              </a:spcBef>
              <a:spcAft>
                <a:spcPts val="0"/>
              </a:spcAft>
            </a:pPr>
            <a:endParaRPr lang="en-US" sz="1400" b="1" u="sng" dirty="0">
              <a:solidFill>
                <a:prstClr val="black"/>
              </a:solidFill>
              <a:latin typeface="Tw Cen MT"/>
            </a:endParaRPr>
          </a:p>
          <a:p>
            <a:pPr fontAlgn="auto">
              <a:spcBef>
                <a:spcPts val="0"/>
              </a:spcBef>
              <a:spcAft>
                <a:spcPts val="0"/>
              </a:spcAft>
            </a:pPr>
            <a:r>
              <a:rPr lang="en-US" sz="1400" b="1" u="sng" dirty="0">
                <a:solidFill>
                  <a:srgbClr val="0070C0"/>
                </a:solidFill>
                <a:latin typeface="Tw Cen MT"/>
              </a:rPr>
              <a:t>Labor Compliance Investigations (Statewide)</a:t>
            </a:r>
          </a:p>
          <a:p>
            <a:pPr fontAlgn="auto">
              <a:spcBef>
                <a:spcPts val="0"/>
              </a:spcBef>
              <a:spcAft>
                <a:spcPts val="0"/>
              </a:spcAft>
            </a:pPr>
            <a:r>
              <a:rPr lang="en-US" sz="1400" b="1" dirty="0">
                <a:solidFill>
                  <a:prstClr val="black"/>
                </a:solidFill>
                <a:latin typeface="Tw Cen MT"/>
              </a:rPr>
              <a:t>Lead - Natalia Vega 	(262) 521-5358  (SE) </a:t>
            </a:r>
          </a:p>
          <a:p>
            <a:pPr fontAlgn="auto">
              <a:spcBef>
                <a:spcPts val="0"/>
              </a:spcBef>
              <a:spcAft>
                <a:spcPts val="0"/>
              </a:spcAft>
            </a:pPr>
            <a:r>
              <a:rPr lang="en-US" sz="1400" dirty="0">
                <a:solidFill>
                  <a:prstClr val="black"/>
                </a:solidFill>
                <a:latin typeface="Tw Cen MT"/>
              </a:rPr>
              <a:t>Teresa Rademacher 	(920) 492-5657  (NE) </a:t>
            </a:r>
          </a:p>
          <a:p>
            <a:pPr fontAlgn="auto">
              <a:spcBef>
                <a:spcPts val="0"/>
              </a:spcBef>
              <a:spcAft>
                <a:spcPts val="0"/>
              </a:spcAft>
            </a:pPr>
            <a:r>
              <a:rPr lang="en-US" sz="1400" dirty="0">
                <a:solidFill>
                  <a:prstClr val="black"/>
                </a:solidFill>
                <a:latin typeface="Tw Cen MT"/>
              </a:rPr>
              <a:t>	</a:t>
            </a:r>
            <a:endParaRPr lang="en-US" sz="1400" dirty="0">
              <a:solidFill>
                <a:srgbClr val="0070C0"/>
              </a:solidFill>
              <a:latin typeface="Tw Cen MT"/>
            </a:endParaRPr>
          </a:p>
          <a:p>
            <a:pPr fontAlgn="auto">
              <a:spcBef>
                <a:spcPts val="0"/>
              </a:spcBef>
              <a:spcAft>
                <a:spcPts val="0"/>
              </a:spcAft>
            </a:pPr>
            <a:r>
              <a:rPr lang="en-US" sz="1400" b="1" u="sng" dirty="0">
                <a:solidFill>
                  <a:srgbClr val="0070C0"/>
                </a:solidFill>
                <a:latin typeface="Tw Cen MT"/>
              </a:rPr>
              <a:t>Aeronautics (Statewide)</a:t>
            </a:r>
            <a:r>
              <a:rPr lang="en-US" sz="1400" dirty="0">
                <a:solidFill>
                  <a:srgbClr val="0070C0"/>
                </a:solidFill>
                <a:latin typeface="Tw Cen MT"/>
              </a:rPr>
              <a:t> </a:t>
            </a:r>
          </a:p>
          <a:p>
            <a:pPr fontAlgn="auto">
              <a:spcBef>
                <a:spcPts val="0"/>
              </a:spcBef>
              <a:spcAft>
                <a:spcPts val="0"/>
              </a:spcAft>
            </a:pPr>
            <a:r>
              <a:rPr lang="en-US" sz="1400" dirty="0">
                <a:solidFill>
                  <a:prstClr val="black"/>
                </a:solidFill>
                <a:latin typeface="Tw Cen MT"/>
              </a:rPr>
              <a:t>Shannon Clary    	 (608) 264-7607  (SW)</a:t>
            </a:r>
          </a:p>
          <a:p>
            <a:pPr fontAlgn="auto">
              <a:spcBef>
                <a:spcPts val="0"/>
              </a:spcBef>
              <a:spcAft>
                <a:spcPts val="0"/>
              </a:spcAft>
            </a:pPr>
            <a:r>
              <a:rPr lang="en-US" sz="1400" dirty="0">
                <a:solidFill>
                  <a:prstClr val="black"/>
                </a:solidFill>
                <a:latin typeface="Tw Cen MT"/>
              </a:rPr>
              <a:t>Crystal Wilson        	 (608) 264-8700  (SW)</a:t>
            </a:r>
          </a:p>
          <a:p>
            <a:pPr fontAlgn="auto">
              <a:spcBef>
                <a:spcPts val="0"/>
              </a:spcBef>
              <a:spcAft>
                <a:spcPts val="0"/>
              </a:spcAft>
            </a:pPr>
            <a:endParaRPr lang="en-US" sz="1400" dirty="0">
              <a:solidFill>
                <a:prstClr val="black"/>
              </a:solidFill>
              <a:latin typeface="Tw Cen MT"/>
            </a:endParaRPr>
          </a:p>
        </p:txBody>
      </p:sp>
      <p:sp>
        <p:nvSpPr>
          <p:cNvPr id="2" name="TextBox 1"/>
          <p:cNvSpPr txBox="1"/>
          <p:nvPr/>
        </p:nvSpPr>
        <p:spPr>
          <a:xfrm>
            <a:off x="2627784" y="2286049"/>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NC</a:t>
            </a:r>
            <a:endParaRPr lang="en-US" b="1" dirty="0">
              <a:solidFill>
                <a:srgbClr val="FF0000"/>
              </a:solidFill>
              <a:latin typeface="Tw Cen MT"/>
            </a:endParaRPr>
          </a:p>
        </p:txBody>
      </p:sp>
      <p:sp>
        <p:nvSpPr>
          <p:cNvPr id="13" name="TextBox 12"/>
          <p:cNvSpPr txBox="1"/>
          <p:nvPr/>
        </p:nvSpPr>
        <p:spPr>
          <a:xfrm>
            <a:off x="830746" y="2132160"/>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NW</a:t>
            </a:r>
            <a:endParaRPr lang="en-US" b="1" dirty="0">
              <a:solidFill>
                <a:srgbClr val="FF0000"/>
              </a:solidFill>
              <a:latin typeface="Tw Cen MT"/>
            </a:endParaRPr>
          </a:p>
        </p:txBody>
      </p:sp>
      <p:sp>
        <p:nvSpPr>
          <p:cNvPr id="14" name="TextBox 13"/>
          <p:cNvSpPr txBox="1"/>
          <p:nvPr/>
        </p:nvSpPr>
        <p:spPr>
          <a:xfrm>
            <a:off x="3707904" y="2975070"/>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NE</a:t>
            </a:r>
            <a:endParaRPr lang="en-US" b="1" dirty="0">
              <a:solidFill>
                <a:srgbClr val="FF0000"/>
              </a:solidFill>
              <a:latin typeface="Tw Cen MT"/>
            </a:endParaRPr>
          </a:p>
        </p:txBody>
      </p:sp>
      <p:sp>
        <p:nvSpPr>
          <p:cNvPr id="15" name="TextBox 14"/>
          <p:cNvSpPr txBox="1"/>
          <p:nvPr/>
        </p:nvSpPr>
        <p:spPr>
          <a:xfrm>
            <a:off x="1542188" y="4745492"/>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SW</a:t>
            </a:r>
            <a:endParaRPr lang="en-US" b="1" dirty="0">
              <a:solidFill>
                <a:srgbClr val="FF0000"/>
              </a:solidFill>
              <a:latin typeface="Tw Cen MT"/>
            </a:endParaRPr>
          </a:p>
        </p:txBody>
      </p:sp>
      <p:sp>
        <p:nvSpPr>
          <p:cNvPr id="16" name="TextBox 15"/>
          <p:cNvSpPr txBox="1"/>
          <p:nvPr/>
        </p:nvSpPr>
        <p:spPr>
          <a:xfrm>
            <a:off x="3581400" y="5867400"/>
            <a:ext cx="576064" cy="307777"/>
          </a:xfrm>
          <a:prstGeom prst="rect">
            <a:avLst/>
          </a:prstGeom>
          <a:noFill/>
        </p:spPr>
        <p:txBody>
          <a:bodyPr wrap="square" rtlCol="0">
            <a:spAutoFit/>
          </a:bodyPr>
          <a:lstStyle/>
          <a:p>
            <a:pPr fontAlgn="auto">
              <a:spcBef>
                <a:spcPts val="0"/>
              </a:spcBef>
              <a:spcAft>
                <a:spcPts val="0"/>
              </a:spcAft>
            </a:pPr>
            <a:r>
              <a:rPr lang="en-US" sz="1400" b="1" dirty="0">
                <a:solidFill>
                  <a:srgbClr val="FF0000"/>
                </a:solidFill>
                <a:latin typeface="Tw Cen MT"/>
              </a:rPr>
              <a:t>SE</a:t>
            </a:r>
            <a:endParaRPr lang="en-US" sz="1600" b="1" dirty="0">
              <a:solidFill>
                <a:srgbClr val="FF0000"/>
              </a:solidFill>
              <a:latin typeface="Tw Cen MT"/>
            </a:endParaRPr>
          </a:p>
        </p:txBody>
      </p:sp>
      <p:sp>
        <p:nvSpPr>
          <p:cNvPr id="3" name="TextBox 2"/>
          <p:cNvSpPr txBox="1"/>
          <p:nvPr/>
        </p:nvSpPr>
        <p:spPr>
          <a:xfrm>
            <a:off x="225591" y="6464174"/>
            <a:ext cx="824611" cy="215444"/>
          </a:xfrm>
          <a:prstGeom prst="rect">
            <a:avLst/>
          </a:prstGeom>
          <a:noFill/>
        </p:spPr>
        <p:txBody>
          <a:bodyPr wrap="square" rtlCol="0">
            <a:spAutoFit/>
          </a:bodyPr>
          <a:lstStyle/>
          <a:p>
            <a:pPr fontAlgn="auto">
              <a:spcBef>
                <a:spcPts val="0"/>
              </a:spcBef>
              <a:spcAft>
                <a:spcPts val="0"/>
              </a:spcAft>
            </a:pPr>
            <a:r>
              <a:rPr lang="en-US" sz="800" dirty="0">
                <a:solidFill>
                  <a:prstClr val="black"/>
                </a:solidFill>
                <a:latin typeface="Tw Cen MT"/>
              </a:rPr>
              <a:t>2/02/17</a:t>
            </a:r>
          </a:p>
        </p:txBody>
      </p:sp>
    </p:spTree>
    <p:extLst>
      <p:ext uri="{BB962C8B-B14F-4D97-AF65-F5344CB8AC3E}">
        <p14:creationId xmlns:p14="http://schemas.microsoft.com/office/powerpoint/2010/main" val="18989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72000"/>
          </a:xfrm>
        </p:spPr>
        <p:txBody>
          <a:bodyPr/>
          <a:lstStyle/>
          <a:p>
            <a:pPr lvl="1">
              <a:buFont typeface="Arial Unicode MS" panose="020B0604020202020204" pitchFamily="34" charset="-128"/>
              <a:buChar char="▶"/>
            </a:pPr>
            <a:r>
              <a:rPr lang="en-US" sz="2200" dirty="0"/>
              <a:t>WisDOT needs to know who is on the projects</a:t>
            </a:r>
          </a:p>
          <a:p>
            <a:pPr lvl="1">
              <a:buFont typeface="Arial Unicode MS" panose="020B0604020202020204" pitchFamily="34" charset="-128"/>
              <a:buChar char="▶"/>
            </a:pPr>
            <a:endParaRPr lang="en-US" sz="1400" dirty="0"/>
          </a:p>
          <a:p>
            <a:pPr lvl="1">
              <a:buFont typeface="Arial Unicode MS" panose="020B0604020202020204" pitchFamily="34" charset="-128"/>
              <a:buChar char="▶"/>
            </a:pPr>
            <a:r>
              <a:rPr lang="en-US" sz="2200" dirty="0"/>
              <a:t>Project Leaders need to communicate to their LCS if additional subs come out to project that were not initially on the Request to Sublet Packet</a:t>
            </a:r>
          </a:p>
          <a:p>
            <a:pPr lvl="1">
              <a:buFont typeface="Arial Unicode MS" panose="020B0604020202020204" pitchFamily="34" charset="-128"/>
              <a:buChar char="▶"/>
            </a:pPr>
            <a:endParaRPr lang="en-US" sz="1400" dirty="0"/>
          </a:p>
          <a:p>
            <a:pPr lvl="1">
              <a:buFont typeface="Arial Unicode MS" panose="020B0604020202020204" pitchFamily="34" charset="-128"/>
              <a:buChar char="▶"/>
            </a:pPr>
            <a:r>
              <a:rPr lang="en-US" sz="2200" dirty="0"/>
              <a:t>LCS’s check contractors against the Suspension/Debarment List</a:t>
            </a:r>
          </a:p>
          <a:p>
            <a:pPr lvl="1">
              <a:buFont typeface="Arial Unicode MS" panose="020B0604020202020204" pitchFamily="34" charset="-128"/>
              <a:buChar char="▶"/>
            </a:pPr>
            <a:endParaRPr lang="en-US" sz="1400" dirty="0"/>
          </a:p>
          <a:p>
            <a:pPr lvl="1">
              <a:buFont typeface="Arial Unicode MS" panose="020B0604020202020204" pitchFamily="34" charset="-128"/>
              <a:buChar char="▶"/>
            </a:pPr>
            <a:r>
              <a:rPr lang="en-US" sz="2200" dirty="0"/>
              <a:t>Expectations of Standard Specs</a:t>
            </a:r>
          </a:p>
          <a:p>
            <a:pPr lvl="1">
              <a:buFont typeface="Arial Unicode MS" panose="020B0604020202020204" pitchFamily="34" charset="-128"/>
              <a:buChar char="▶"/>
            </a:pPr>
            <a:endParaRPr lang="en-US" sz="1400" dirty="0"/>
          </a:p>
          <a:p>
            <a:pPr lvl="1">
              <a:buFont typeface="Arial Unicode MS" panose="020B0604020202020204" pitchFamily="34" charset="-128"/>
              <a:buChar char="▶"/>
            </a:pPr>
            <a:r>
              <a:rPr lang="en-US" sz="2200" dirty="0"/>
              <a:t>LCS’s can make certain that ASP.4, 7,&amp; 9 is monitored for those lower tiered subcontractors</a:t>
            </a:r>
          </a:p>
          <a:p>
            <a:pPr lvl="1"/>
            <a:endParaRPr lang="en-US" dirty="0"/>
          </a:p>
          <a:p>
            <a:endParaRPr lang="en-US" dirty="0"/>
          </a:p>
        </p:txBody>
      </p:sp>
      <p:sp>
        <p:nvSpPr>
          <p:cNvPr id="3" name="Title 2"/>
          <p:cNvSpPr>
            <a:spLocks noGrp="1"/>
          </p:cNvSpPr>
          <p:nvPr>
            <p:ph type="title"/>
          </p:nvPr>
        </p:nvSpPr>
        <p:spPr>
          <a:xfrm>
            <a:off x="255588" y="228600"/>
            <a:ext cx="8431212" cy="762000"/>
          </a:xfrm>
        </p:spPr>
        <p:txBody>
          <a:bodyPr>
            <a:noAutofit/>
          </a:bodyPr>
          <a:lstStyle/>
          <a:p>
            <a:pPr algn="ctr"/>
            <a:r>
              <a:rPr lang="en-US" sz="2800" u="sng" dirty="0">
                <a:solidFill>
                  <a:schemeClr val="tx1"/>
                </a:solidFill>
                <a:effectLst/>
              </a:rPr>
              <a:t>Lower Tier Subs</a:t>
            </a:r>
          </a:p>
        </p:txBody>
      </p:sp>
    </p:spTree>
    <p:extLst>
      <p:ext uri="{BB962C8B-B14F-4D97-AF65-F5344CB8AC3E}">
        <p14:creationId xmlns:p14="http://schemas.microsoft.com/office/powerpoint/2010/main" val="364910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4648200"/>
          </a:xfrm>
        </p:spPr>
        <p:txBody>
          <a:bodyPr/>
          <a:lstStyle/>
          <a:p>
            <a:pPr>
              <a:buSzPct val="80000"/>
              <a:buFont typeface="Arial Unicode MS" panose="020B0604020202020204" pitchFamily="34" charset="-128"/>
              <a:buChar char="▶"/>
            </a:pP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It is important to have clear communication during the course of the project.</a:t>
            </a:r>
          </a:p>
          <a:p>
            <a:pPr marL="109537" indent="0">
              <a:buSzPct val="80000"/>
              <a:buNone/>
            </a:pPr>
            <a:endParaRPr lang="en-US" sz="8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buSzPct val="80000"/>
              <a:buFont typeface="Arial Unicode MS" panose="020B0604020202020204" pitchFamily="34" charset="-128"/>
              <a:buChar char="▶"/>
            </a:pP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If you see a contractor on site and do not have a Request to Sublet or email from LCS stating approval, please contact your LCS immediately.</a:t>
            </a:r>
          </a:p>
          <a:p>
            <a:pPr marL="109537" indent="0">
              <a:buSzPct val="80000"/>
              <a:buNone/>
            </a:pPr>
            <a:endParaRPr lang="en-US"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SzPct val="80000"/>
              <a:buFont typeface="Arial Unicode MS" panose="020B0604020202020204" pitchFamily="34" charset="-128"/>
              <a:buChar char="▶"/>
            </a:pP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If you receive questions, comments and/or concerns from employees, direct them to your LCS.</a:t>
            </a:r>
          </a:p>
          <a:p>
            <a:pPr marL="109537" indent="0">
              <a:buSzPct val="80000"/>
              <a:buNone/>
            </a:pPr>
            <a:endParaRPr lang="en-US" sz="8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buSzPct val="80000"/>
              <a:buFont typeface="Arial Unicode MS" panose="020B0604020202020204" pitchFamily="34" charset="-128"/>
              <a:buChar char="▶"/>
            </a:pP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If the LCS has a question regarding classifications, equipment and/or time and day, it is important to keep your diary up to date and accurate as possible including </a:t>
            </a:r>
            <a:r>
              <a:rPr lang="en-US" sz="2000" u="sng"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truck numbers</a:t>
            </a: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 so any potential issues can be resolved.</a:t>
            </a:r>
          </a:p>
          <a:p>
            <a:pPr marL="109537" indent="0">
              <a:buSzPct val="80000"/>
              <a:buNone/>
            </a:pPr>
            <a:endParaRPr lang="en-US" sz="8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buSzPct val="80000"/>
              <a:buFont typeface="Arial Unicode MS" panose="020B0604020202020204" pitchFamily="34" charset="-128"/>
              <a:buChar char="▶"/>
            </a:pPr>
            <a:r>
              <a:rPr lang="en-US" sz="20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rPr>
              <a:t>If you have any concerns, please contact your LCS right away as you are our eyes and ears on the project.</a:t>
            </a:r>
          </a:p>
          <a:p>
            <a:pPr marL="347662" lvl="2" indent="0">
              <a:spcBef>
                <a:spcPts val="400"/>
              </a:spcBef>
              <a:buClr>
                <a:srgbClr val="EE0000"/>
              </a:buClr>
              <a:buSzPct val="68000"/>
              <a:buNone/>
            </a:pPr>
            <a:endParaRPr lang="en-US" sz="1600" dirty="0">
              <a:solidFill>
                <a:srgbClr val="253D9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Title 2"/>
          <p:cNvSpPr>
            <a:spLocks noGrp="1"/>
          </p:cNvSpPr>
          <p:nvPr>
            <p:ph type="title"/>
          </p:nvPr>
        </p:nvSpPr>
        <p:spPr>
          <a:xfrm>
            <a:off x="457200" y="0"/>
            <a:ext cx="8229600" cy="1143000"/>
          </a:xfrm>
        </p:spPr>
        <p:txBody>
          <a:bodyPr>
            <a:normAutofit/>
          </a:bodyPr>
          <a:lstStyle/>
          <a:p>
            <a:pPr algn="ctr"/>
            <a:r>
              <a:rPr lang="en-US" sz="2800" u="sng" dirty="0">
                <a:solidFill>
                  <a:schemeClr val="tx1"/>
                </a:solidFill>
                <a:effectLst/>
              </a:rPr>
              <a:t>Keeping Communication Lines Open Between LCS and PL</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Tree>
    <p:extLst>
      <p:ext uri="{BB962C8B-B14F-4D97-AF65-F5344CB8AC3E}">
        <p14:creationId xmlns:p14="http://schemas.microsoft.com/office/powerpoint/2010/main" val="224601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111" y="54543"/>
            <a:ext cx="8229600" cy="783657"/>
          </a:xfrm>
        </p:spPr>
        <p:txBody>
          <a:bodyPr>
            <a:normAutofit/>
          </a:bodyPr>
          <a:lstStyle/>
          <a:p>
            <a:pPr algn="ctr"/>
            <a:r>
              <a:rPr lang="en-US" sz="3200" u="sng" dirty="0">
                <a:effectLst/>
              </a:rPr>
              <a:t>Construction Bulletin Board</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7</a:t>
            </a:fld>
            <a:endParaRPr lang="en-US" dirty="0"/>
          </a:p>
        </p:txBody>
      </p:sp>
      <p:pic>
        <p:nvPicPr>
          <p:cNvPr id="5" name="Content Placeholder 3" descr="Wage Board c - clipped together hanging in porta potty.jpg"/>
          <p:cNvPicPr>
            <a:picLocks noGrp="1" noChangeAspect="1"/>
          </p:cNvPicPr>
          <p:nvPr>
            <p:ph idx="1"/>
          </p:nvPr>
        </p:nvPicPr>
        <p:blipFill>
          <a:blip r:embed="rId2" cstate="print"/>
          <a:stretch>
            <a:fillRect/>
          </a:stretch>
        </p:blipFill>
        <p:spPr>
          <a:xfrm>
            <a:off x="51384" y="1037697"/>
            <a:ext cx="2798871" cy="4753501"/>
          </a:xfrm>
          <a:prstGeom prst="rect">
            <a:avLst/>
          </a:prstGeom>
        </p:spPr>
      </p:pic>
      <p:sp>
        <p:nvSpPr>
          <p:cNvPr id="6" name="Rectangle 5"/>
          <p:cNvSpPr/>
          <p:nvPr/>
        </p:nvSpPr>
        <p:spPr>
          <a:xfrm>
            <a:off x="460849" y="4953000"/>
            <a:ext cx="1981200" cy="488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Acceptable</a:t>
            </a:r>
          </a:p>
        </p:txBody>
      </p:sp>
      <p:pic>
        <p:nvPicPr>
          <p:cNvPr id="7" name="Content Placeholder 3" descr="good wage board.JPG"/>
          <p:cNvPicPr>
            <a:picLocks noChangeAspect="1"/>
          </p:cNvPicPr>
          <p:nvPr/>
        </p:nvPicPr>
        <p:blipFill>
          <a:blip r:embed="rId3" cstate="print"/>
          <a:stretch>
            <a:fillRect/>
          </a:stretch>
        </p:blipFill>
        <p:spPr>
          <a:xfrm>
            <a:off x="2886360" y="1072166"/>
            <a:ext cx="3133440" cy="4719033"/>
          </a:xfrm>
          <a:prstGeom prst="rect">
            <a:avLst/>
          </a:prstGeom>
        </p:spPr>
      </p:pic>
      <p:pic>
        <p:nvPicPr>
          <p:cNvPr id="8" name="Content Placeholder 3" descr="Wage Board h - blocked.JPG"/>
          <p:cNvPicPr>
            <a:picLocks noChangeAspect="1"/>
          </p:cNvPicPr>
          <p:nvPr/>
        </p:nvPicPr>
        <p:blipFill>
          <a:blip r:embed="rId4" cstate="print"/>
          <a:stretch>
            <a:fillRect/>
          </a:stretch>
        </p:blipFill>
        <p:spPr>
          <a:xfrm>
            <a:off x="6090750" y="1078797"/>
            <a:ext cx="3053249" cy="4712401"/>
          </a:xfrm>
          <a:prstGeom prst="rect">
            <a:avLst/>
          </a:prstGeom>
        </p:spPr>
      </p:pic>
      <p:sp>
        <p:nvSpPr>
          <p:cNvPr id="9" name="Rectangle 8"/>
          <p:cNvSpPr/>
          <p:nvPr/>
        </p:nvSpPr>
        <p:spPr>
          <a:xfrm>
            <a:off x="6436274" y="4932151"/>
            <a:ext cx="2362200" cy="567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Acceptable</a:t>
            </a:r>
          </a:p>
        </p:txBody>
      </p:sp>
      <p:sp>
        <p:nvSpPr>
          <p:cNvPr id="10" name="Rectangle 9"/>
          <p:cNvSpPr/>
          <p:nvPr/>
        </p:nvSpPr>
        <p:spPr>
          <a:xfrm>
            <a:off x="3195780" y="4932151"/>
            <a:ext cx="2514600" cy="509517"/>
          </a:xfrm>
          <a:prstGeom prst="rect">
            <a:avLst/>
          </a:prstGeom>
          <a:solidFill>
            <a:schemeClr val="accent4">
              <a:lumMod val="75000"/>
            </a:schemeClr>
          </a:solidFill>
          <a:ln>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PERFECT!!!!</a:t>
            </a:r>
          </a:p>
        </p:txBody>
      </p:sp>
    </p:spTree>
    <p:extLst>
      <p:ext uri="{BB962C8B-B14F-4D97-AF65-F5344CB8AC3E}">
        <p14:creationId xmlns:p14="http://schemas.microsoft.com/office/powerpoint/2010/main" val="334637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23900"/>
            <a:ext cx="8763000" cy="4991100"/>
          </a:xfrm>
        </p:spPr>
        <p:txBody>
          <a:bodyPr/>
          <a:lstStyle/>
          <a:p>
            <a:r>
              <a:rPr lang="en-US" sz="1800" b="1" dirty="0"/>
              <a:t>Job boards must be maintained for the life of the project</a:t>
            </a:r>
            <a:r>
              <a:rPr lang="en-US" sz="1800" dirty="0"/>
              <a:t>—please monitor them periodically and request they be repaired or corrected if damage occurs.  The law requires these postings on the project.</a:t>
            </a:r>
          </a:p>
          <a:p>
            <a:pPr marL="109537" indent="0">
              <a:buNone/>
            </a:pPr>
            <a:endParaRPr lang="en-US" sz="800" dirty="0"/>
          </a:p>
          <a:p>
            <a:r>
              <a:rPr lang="en-US" sz="1800" b="1" dirty="0"/>
              <a:t>Checklist</a:t>
            </a:r>
            <a:r>
              <a:rPr lang="en-US" sz="1800" dirty="0"/>
              <a:t> is provided at precon- please complete and return prior to 1</a:t>
            </a:r>
            <a:r>
              <a:rPr lang="en-US" sz="1800" baseline="30000" dirty="0"/>
              <a:t>st</a:t>
            </a:r>
            <a:r>
              <a:rPr lang="en-US" sz="1800" dirty="0"/>
              <a:t> estimate.</a:t>
            </a:r>
          </a:p>
          <a:p>
            <a:pPr marL="109537" indent="0">
              <a:buNone/>
            </a:pPr>
            <a:endParaRPr lang="en-US" sz="800" dirty="0"/>
          </a:p>
          <a:p>
            <a:r>
              <a:rPr lang="en-US" sz="1800" b="1" dirty="0"/>
              <a:t>Posters must be readable at all times</a:t>
            </a:r>
            <a:r>
              <a:rPr lang="en-US" sz="1800" dirty="0"/>
              <a:t>:</a:t>
            </a:r>
          </a:p>
          <a:p>
            <a:pPr lvl="1"/>
            <a:r>
              <a:rPr lang="en-US" sz="1800" dirty="0"/>
              <a:t>If print is too small due to the poster being reduced from a larger size to fit on the board—this must be corrected.</a:t>
            </a:r>
          </a:p>
          <a:p>
            <a:pPr lvl="1"/>
            <a:r>
              <a:rPr lang="en-US" sz="1800" dirty="0"/>
              <a:t>If print is covered up by bolts used to affix the board to the field office or supports—this must be corrected.</a:t>
            </a:r>
          </a:p>
          <a:p>
            <a:pPr lvl="1"/>
            <a:r>
              <a:rPr lang="en-US" sz="1800" dirty="0"/>
              <a:t>If posters are faded or damaged—replacements need to be requested.</a:t>
            </a:r>
          </a:p>
          <a:p>
            <a:pPr lvl="1"/>
            <a:r>
              <a:rPr lang="en-US" sz="1800" dirty="0"/>
              <a:t>Posters must be accessible to all employees and the traveling public.</a:t>
            </a:r>
          </a:p>
          <a:p>
            <a:pPr marL="392113" lvl="1" indent="0">
              <a:buNone/>
            </a:pPr>
            <a:endParaRPr lang="en-US" sz="800" dirty="0"/>
          </a:p>
          <a:p>
            <a:r>
              <a:rPr lang="en-US" sz="1800" b="1" dirty="0">
                <a:solidFill>
                  <a:srgbClr val="213681"/>
                </a:solidFill>
              </a:rPr>
              <a:t>Binders by themselves are not acceptable</a:t>
            </a:r>
          </a:p>
          <a:p>
            <a:pPr marL="109537" indent="0">
              <a:buNone/>
            </a:pPr>
            <a:endParaRPr lang="en-US" sz="800" b="1" dirty="0">
              <a:solidFill>
                <a:srgbClr val="213681"/>
              </a:solidFill>
            </a:endParaRPr>
          </a:p>
          <a:p>
            <a:r>
              <a:rPr lang="en-US" sz="1800" b="1" dirty="0">
                <a:solidFill>
                  <a:srgbClr val="213681"/>
                </a:solidFill>
              </a:rPr>
              <a:t>Wages can be stacked </a:t>
            </a:r>
            <a:r>
              <a:rPr lang="en-US" sz="1800" dirty="0">
                <a:solidFill>
                  <a:srgbClr val="213681"/>
                </a:solidFill>
              </a:rPr>
              <a:t>if they are laminated and hung below a sign saying “Wage Rates”</a:t>
            </a:r>
          </a:p>
          <a:p>
            <a:pPr marL="109537" indent="0">
              <a:buNone/>
            </a:pPr>
            <a:endParaRPr lang="en-US" sz="1800" b="1" dirty="0">
              <a:solidFill>
                <a:srgbClr val="213681"/>
              </a:solidFill>
            </a:endParaRPr>
          </a:p>
          <a:p>
            <a:pPr lvl="1"/>
            <a:endParaRPr lang="en-US" dirty="0"/>
          </a:p>
          <a:p>
            <a:endParaRPr lang="en-US" dirty="0"/>
          </a:p>
        </p:txBody>
      </p:sp>
      <p:sp>
        <p:nvSpPr>
          <p:cNvPr id="3" name="Title 2"/>
          <p:cNvSpPr>
            <a:spLocks noGrp="1"/>
          </p:cNvSpPr>
          <p:nvPr>
            <p:ph type="title"/>
          </p:nvPr>
        </p:nvSpPr>
        <p:spPr>
          <a:xfrm>
            <a:off x="370609" y="0"/>
            <a:ext cx="8229600" cy="723900"/>
          </a:xfrm>
        </p:spPr>
        <p:txBody>
          <a:bodyPr>
            <a:noAutofit/>
          </a:bodyPr>
          <a:lstStyle/>
          <a:p>
            <a:pPr algn="ctr"/>
            <a:r>
              <a:rPr lang="en-US" sz="2800" u="sng" dirty="0">
                <a:solidFill>
                  <a:schemeClr val="tx1"/>
                </a:solidFill>
                <a:effectLst/>
              </a:rPr>
              <a:t>Field Observations on Job Boards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23265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10600" cy="4419600"/>
          </a:xfrm>
        </p:spPr>
        <p:txBody>
          <a:bodyPr/>
          <a:lstStyle/>
          <a:p>
            <a:r>
              <a:rPr lang="en-US" sz="2400" dirty="0"/>
              <a:t>If WisDOT changes or eliminates project work during the course of the contract, please contact your LCS as soon as the change or elimination is approved by WisDOT.</a:t>
            </a:r>
          </a:p>
          <a:p>
            <a:pPr marL="109537" indent="0">
              <a:buNone/>
            </a:pPr>
            <a:endParaRPr lang="en-US" sz="1600" dirty="0"/>
          </a:p>
          <a:p>
            <a:r>
              <a:rPr lang="en-US" sz="2400" dirty="0"/>
              <a:t>If a portion of DBE work is eliminated such as replacing sod with seed, that will affect the DBE general payroll and payments made.</a:t>
            </a:r>
          </a:p>
          <a:p>
            <a:pPr lvl="1"/>
            <a:r>
              <a:rPr lang="en-US" sz="2000" dirty="0"/>
              <a:t>The LCS will then contact the DBE office to make them aware of what and how much DBE work was changed or eliminated.</a:t>
            </a:r>
          </a:p>
          <a:p>
            <a:pPr marL="392113" lvl="1" indent="0">
              <a:buNone/>
            </a:pPr>
            <a:endParaRPr lang="en-US" sz="1600" dirty="0"/>
          </a:p>
          <a:p>
            <a:r>
              <a:rPr lang="en-US" sz="2400" dirty="0"/>
              <a:t>LCS’s need to be contacted for non DBE contractors as this will also affect their general payroll and payments made.</a:t>
            </a:r>
          </a:p>
        </p:txBody>
      </p:sp>
      <p:sp>
        <p:nvSpPr>
          <p:cNvPr id="3" name="Title 2"/>
          <p:cNvSpPr>
            <a:spLocks noGrp="1"/>
          </p:cNvSpPr>
          <p:nvPr>
            <p:ph type="title"/>
          </p:nvPr>
        </p:nvSpPr>
        <p:spPr>
          <a:xfrm>
            <a:off x="423333" y="0"/>
            <a:ext cx="8229600" cy="1143000"/>
          </a:xfrm>
        </p:spPr>
        <p:txBody>
          <a:bodyPr>
            <a:normAutofit/>
          </a:bodyPr>
          <a:lstStyle/>
          <a:p>
            <a:pPr algn="ctr"/>
            <a:r>
              <a:rPr lang="en-US" sz="2800" u="sng" dirty="0">
                <a:solidFill>
                  <a:schemeClr val="tx1"/>
                </a:solidFill>
                <a:effectLst/>
              </a:rPr>
              <a:t>Change/Elimination of Project Work</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Tree>
    <p:extLst>
      <p:ext uri="{BB962C8B-B14F-4D97-AF65-F5344CB8AC3E}">
        <p14:creationId xmlns:p14="http://schemas.microsoft.com/office/powerpoint/2010/main" val="4028127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3955</TotalTime>
  <Words>1016</Words>
  <Application>Microsoft Office PowerPoint</Application>
  <PresentationFormat>On-screen Show (4:3)</PresentationFormat>
  <Paragraphs>131</Paragraphs>
  <Slides>12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 Unicode MS</vt:lpstr>
      <vt:lpstr>Arial</vt:lpstr>
      <vt:lpstr>Calibri</vt:lpstr>
      <vt:lpstr>Cambria Math</vt:lpstr>
      <vt:lpstr>Tw Cen MT</vt:lpstr>
      <vt:lpstr>Wingdings</vt:lpstr>
      <vt:lpstr>Wingdings 2</vt:lpstr>
      <vt:lpstr>Wingdings 3</vt:lpstr>
      <vt:lpstr>Concourse</vt:lpstr>
      <vt:lpstr>WisDOT NE Region   Labor Compliance</vt:lpstr>
      <vt:lpstr>CUF Monitoring Commercial Useful Function</vt:lpstr>
      <vt:lpstr>Modification of DBE Subcontracting-DBE Replacement Policy</vt:lpstr>
      <vt:lpstr>PowerPoint Presentation</vt:lpstr>
      <vt:lpstr>Lower Tier Subs</vt:lpstr>
      <vt:lpstr>Keeping Communication Lines Open Between LCS and PL</vt:lpstr>
      <vt:lpstr>Construction Bulletin Board</vt:lpstr>
      <vt:lpstr>Field Observations on Job Boards</vt:lpstr>
      <vt:lpstr>Change/Elimination of Project Work</vt:lpstr>
      <vt:lpstr>Project Staff and Issue Resolution</vt:lpstr>
      <vt:lpstr> TRUCKING REMINDER</vt:lpstr>
      <vt:lpstr>PowerPoint Presentation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Kristin VanHout</cp:lastModifiedBy>
  <cp:revision>407</cp:revision>
  <cp:lastPrinted>2016-03-17T19:48:55Z</cp:lastPrinted>
  <dcterms:created xsi:type="dcterms:W3CDTF">2012-06-26T13:11:17Z</dcterms:created>
  <dcterms:modified xsi:type="dcterms:W3CDTF">2020-02-25T22:25:07Z</dcterms:modified>
</cp:coreProperties>
</file>