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ink/ink2.xml" ContentType="application/inkml+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 id="2147483759" r:id="rId2"/>
  </p:sldMasterIdLst>
  <p:notesMasterIdLst>
    <p:notesMasterId r:id="rId41"/>
  </p:notesMasterIdLst>
  <p:handoutMasterIdLst>
    <p:handoutMasterId r:id="rId42"/>
  </p:handoutMasterIdLst>
  <p:sldIdLst>
    <p:sldId id="493" r:id="rId3"/>
    <p:sldId id="443" r:id="rId4"/>
    <p:sldId id="483" r:id="rId5"/>
    <p:sldId id="484" r:id="rId6"/>
    <p:sldId id="485" r:id="rId7"/>
    <p:sldId id="381" r:id="rId8"/>
    <p:sldId id="490" r:id="rId9"/>
    <p:sldId id="481" r:id="rId10"/>
    <p:sldId id="462" r:id="rId11"/>
    <p:sldId id="472" r:id="rId12"/>
    <p:sldId id="480" r:id="rId13"/>
    <p:sldId id="478" r:id="rId14"/>
    <p:sldId id="479" r:id="rId15"/>
    <p:sldId id="476" r:id="rId16"/>
    <p:sldId id="477" r:id="rId17"/>
    <p:sldId id="489" r:id="rId18"/>
    <p:sldId id="445" r:id="rId19"/>
    <p:sldId id="495" r:id="rId20"/>
    <p:sldId id="463" r:id="rId21"/>
    <p:sldId id="390" r:id="rId22"/>
    <p:sldId id="391" r:id="rId23"/>
    <p:sldId id="440" r:id="rId24"/>
    <p:sldId id="441" r:id="rId25"/>
    <p:sldId id="451" r:id="rId26"/>
    <p:sldId id="449" r:id="rId27"/>
    <p:sldId id="408" r:id="rId28"/>
    <p:sldId id="482" r:id="rId29"/>
    <p:sldId id="494" r:id="rId30"/>
    <p:sldId id="486" r:id="rId31"/>
    <p:sldId id="450" r:id="rId32"/>
    <p:sldId id="491" r:id="rId33"/>
    <p:sldId id="492" r:id="rId34"/>
    <p:sldId id="446" r:id="rId35"/>
    <p:sldId id="458" r:id="rId36"/>
    <p:sldId id="438" r:id="rId37"/>
    <p:sldId id="439" r:id="rId38"/>
    <p:sldId id="470" r:id="rId39"/>
    <p:sldId id="422"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C070"/>
    <a:srgbClr val="D8B846"/>
    <a:srgbClr val="888B64"/>
    <a:srgbClr val="C00000"/>
    <a:srgbClr val="00416A"/>
    <a:srgbClr val="BFBFBF"/>
    <a:srgbClr val="D5494E"/>
    <a:srgbClr val="EE0000"/>
    <a:srgbClr val="213681"/>
    <a:srgbClr val="A7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77851" autoAdjust="0"/>
  </p:normalViewPr>
  <p:slideViewPr>
    <p:cSldViewPr>
      <p:cViewPr varScale="1">
        <p:scale>
          <a:sx n="85" d="100"/>
          <a:sy n="85" d="100"/>
        </p:scale>
        <p:origin x="192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24688"/>
    </p:cViewPr>
  </p:sorterViewPr>
  <p:notesViewPr>
    <p:cSldViewPr>
      <p:cViewPr>
        <p:scale>
          <a:sx n="200" d="100"/>
          <a:sy n="200" d="100"/>
        </p:scale>
        <p:origin x="438" y="-288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619" y="2"/>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3/6/2020</a:t>
            </a:fld>
            <a:endParaRPr lang="en-US"/>
          </a:p>
        </p:txBody>
      </p:sp>
      <p:sp>
        <p:nvSpPr>
          <p:cNvPr id="4" name="Footer Placeholder 3"/>
          <p:cNvSpPr>
            <a:spLocks noGrp="1"/>
          </p:cNvSpPr>
          <p:nvPr>
            <p:ph type="ftr" sz="quarter" idx="2"/>
          </p:nvPr>
        </p:nvSpPr>
        <p:spPr>
          <a:xfrm>
            <a:off x="0" y="8830641"/>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1619" y="8830641"/>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18T16:09:57.360"/>
    </inkml:context>
    <inkml:brush xml:id="br0">
      <inkml:brushProperty name="width" value="0.05" units="cm"/>
      <inkml:brushProperty name="height" value="0.05" units="cm"/>
    </inkml:brush>
  </inkml:definitions>
  <inkml:trace contextRef="#ctx0" brushRef="#br0">1 1 0,'0'0'224,"0"0"-32,0 0-96,0 0 65,0 0-33,0 0 32,0 0 128,0 0 0,0 0-95,0 0-1,0 0-64,0 0-64,0 0-32,0 0 0,0 0 32,0 0-32,0 0-32,0 0 0,0 0 0,0 0 32,0 0-32,0 0 0,0 0 0,0 0 0,0 0-32,0 0-192,0 0-96,0 0-97,0 0-223,0 0-33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0-25T20:26:41.688"/>
    </inkml:context>
    <inkml:brush xml:id="br0">
      <inkml:brushProperty name="width" value="0.05" units="cm"/>
      <inkml:brushProperty name="height" value="0.05" units="cm"/>
    </inkml:brush>
  </inkml:definitions>
  <inkml:trace contextRef="#ctx0" brushRef="#br0">25 1 384,'0'0'417,"0"0"-97,0 0 0,0 0-31,0 0-1,0 0-160,0 0 32,0 0-32,0 0-96,0 0 64,0 0-64,0 0 65,0 0-33,0 0-32,-24 0 0,24 0 0,0 0 0,0 0-32,0 0 0,0 0 0,0 0 0,0 0 0,0 0-32,0 0-96,0 0-129,0 0-95,0 0-128,0 0-353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619" y="2"/>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3/6/2020</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700413" y="4416104"/>
            <a:ext cx="5609576"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41"/>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619" y="8830641"/>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a:t>
            </a:fld>
            <a:endParaRPr lang="en-US"/>
          </a:p>
        </p:txBody>
      </p:sp>
    </p:spTree>
    <p:extLst>
      <p:ext uri="{BB962C8B-B14F-4D97-AF65-F5344CB8AC3E}">
        <p14:creationId xmlns:p14="http://schemas.microsoft.com/office/powerpoint/2010/main" val="239004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171450" indent="-171450">
              <a:buFont typeface="Arial" panose="020B0604020202020204" pitchFamily="34" charset="0"/>
              <a:buChar char="•"/>
            </a:pPr>
            <a:r>
              <a:rPr lang="en-US" dirty="0"/>
              <a:t>Standard Spec 509: </a:t>
            </a:r>
          </a:p>
          <a:p>
            <a:pPr marL="628650" lvl="1" indent="-171450">
              <a:buFont typeface="Arial" panose="020B0604020202020204" pitchFamily="34" charset="0"/>
              <a:buChar char="•"/>
            </a:pPr>
            <a:r>
              <a:rPr lang="en-US" dirty="0"/>
              <a:t>Under the Preparation Decks Type 1 bid item, remove existing asphaltic patching and unsound bridge deck concrete only to a depth that exposes 1/2 of the peripheral area of the top or bottom bar steel in the top mat of reinforcement.</a:t>
            </a:r>
          </a:p>
          <a:p>
            <a:pPr marL="628650" lvl="1" indent="-171450">
              <a:buFont typeface="Arial" panose="020B0604020202020204" pitchFamily="34" charset="0"/>
              <a:buChar char="•"/>
            </a:pPr>
            <a:r>
              <a:rPr lang="en-US" dirty="0"/>
              <a:t>Under the Preparation Decks Type 2 bid item, remove existing unsound bridge deck concrete below the limit of the type 1 removal described above. One inch below the bottom of the top or bottom bar steel in the top mat of reinforcement is the minimum depth of type 2 removal. The engineer will direct any further removal. </a:t>
            </a:r>
          </a:p>
          <a:p>
            <a:pPr marL="628650" lvl="1" indent="-171450">
              <a:buFont typeface="Arial" panose="020B0604020202020204" pitchFamily="34" charset="0"/>
              <a:buChar char="•"/>
            </a:pPr>
            <a:r>
              <a:rPr lang="en-US" dirty="0"/>
              <a:t>Use air chippers or breakers that weigh no more than 35 pounds and are equipped with flat, chisel-type points with a cutting edge not less than 3/4 inch or greater than 3 inches wide.</a:t>
            </a:r>
          </a:p>
          <a:p>
            <a:pPr marL="628650" lvl="1" indent="-171450">
              <a:buFont typeface="Arial" panose="020B0604020202020204" pitchFamily="34" charset="0"/>
              <a:buChar char="•"/>
            </a:pPr>
            <a:r>
              <a:rPr lang="en-US" dirty="0"/>
              <a:t>After reaching the top of the reinforcing steel, do not use hammers heavier than 15 pounds within one inch of the steel.</a:t>
            </a:r>
          </a:p>
          <a:p>
            <a:pPr marL="628650" lvl="1" indent="-171450">
              <a:buFont typeface="Arial" panose="020B0604020202020204" pitchFamily="34" charset="0"/>
              <a:buChar char="•"/>
            </a:pPr>
            <a:r>
              <a:rPr lang="en-US" dirty="0"/>
              <a:t>Repair damage to existing epoxy-coated reinforcement remaining in place that is either uncovered by or damaged by the contractor's operations.</a:t>
            </a:r>
          </a:p>
          <a:p>
            <a:pPr marL="628650" lvl="1" indent="-171450">
              <a:buFont typeface="Arial" panose="020B0604020202020204" pitchFamily="34" charset="0"/>
              <a:buChar char="•"/>
            </a:pPr>
            <a:r>
              <a:rPr lang="en-US" dirty="0"/>
              <a:t>If damage occurs to anything designated for re-use in the new work, the contractor must repair, or replace it at no expense to the department.</a:t>
            </a:r>
          </a:p>
          <a:p>
            <a:pPr marL="628650" lvl="1" indent="-171450">
              <a:buFont typeface="Arial" panose="020B0604020202020204" pitchFamily="34" charset="0"/>
              <a:buChar char="•"/>
            </a:pPr>
            <a:r>
              <a:rPr lang="en-US" dirty="0"/>
              <a:t>The contractor must blast clean, realign, and retie the existing reinforcing steel to be re-used, as the engineer considers necessary.</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dirty="0"/>
          </a:p>
        </p:txBody>
      </p:sp>
    </p:spTree>
    <p:extLst>
      <p:ext uri="{BB962C8B-B14F-4D97-AF65-F5344CB8AC3E}">
        <p14:creationId xmlns:p14="http://schemas.microsoft.com/office/powerpoint/2010/main" val="3718349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509.3.8:</a:t>
            </a:r>
          </a:p>
          <a:p>
            <a:pPr marL="628650" lvl="1" indent="-171450">
              <a:buFont typeface="Arial" panose="020B0604020202020204" pitchFamily="34" charset="0"/>
              <a:buChar char="•"/>
            </a:pPr>
            <a:r>
              <a:rPr lang="en-US" dirty="0"/>
              <a:t>If damage occurs to anything designated for re-use in the new work, the contractor must repair, or replace it at no expense to the department.</a:t>
            </a:r>
          </a:p>
          <a:p>
            <a:pPr marL="628650" lvl="1" indent="-171450">
              <a:buFont typeface="Arial" panose="020B0604020202020204" pitchFamily="34" charset="0"/>
              <a:buChar char="•"/>
            </a:pPr>
            <a:r>
              <a:rPr lang="en-US" dirty="0"/>
              <a:t>The contractor must blast clean, realign, and retie the existing reinforcing steel to be re-used, as the engineer considers necessary.</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extLst>
      <p:ext uri="{BB962C8B-B14F-4D97-AF65-F5344CB8AC3E}">
        <p14:creationId xmlns:p14="http://schemas.microsoft.com/office/powerpoint/2010/main" val="3323584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dirty="0"/>
          </a:p>
        </p:txBody>
      </p:sp>
    </p:spTree>
    <p:extLst>
      <p:ext uri="{BB962C8B-B14F-4D97-AF65-F5344CB8AC3E}">
        <p14:creationId xmlns:p14="http://schemas.microsoft.com/office/powerpoint/2010/main" val="3042216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13</a:t>
            </a:fld>
            <a:endParaRPr lang="en-US" dirty="0"/>
          </a:p>
        </p:txBody>
      </p:sp>
    </p:spTree>
    <p:extLst>
      <p:ext uri="{BB962C8B-B14F-4D97-AF65-F5344CB8AC3E}">
        <p14:creationId xmlns:p14="http://schemas.microsoft.com/office/powerpoint/2010/main" val="39943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dirty="0"/>
          </a:p>
        </p:txBody>
      </p:sp>
    </p:spTree>
    <p:extLst>
      <p:ext uri="{BB962C8B-B14F-4D97-AF65-F5344CB8AC3E}">
        <p14:creationId xmlns:p14="http://schemas.microsoft.com/office/powerpoint/2010/main" val="680515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dirty="0"/>
          </a:p>
        </p:txBody>
      </p:sp>
    </p:spTree>
    <p:extLst>
      <p:ext uri="{BB962C8B-B14F-4D97-AF65-F5344CB8AC3E}">
        <p14:creationId xmlns:p14="http://schemas.microsoft.com/office/powerpoint/2010/main" val="3555827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SW Region in particular has had issues with field staff not being consistent on how they are enforcing the removing old structure over waterway bid items.  These were updated a couple years back but wanted to have a slide to remind staff on the differences in removal… specifically what the contractor is allowed to leave behind in the waterway.</a:t>
            </a:r>
          </a:p>
          <a:p>
            <a:r>
              <a:rPr lang="en-US" dirty="0"/>
              <a:t>Over Waterway – least strict, contractors can drop portions of the structure into the waterway and then remove most items</a:t>
            </a:r>
          </a:p>
          <a:p>
            <a:r>
              <a:rPr lang="en-US" dirty="0"/>
              <a:t>With Minimal Debris – contractors need to prevent large pieces from entering the waterway and must remove anything that falls in except small fist sized pieces</a:t>
            </a:r>
          </a:p>
          <a:p>
            <a:r>
              <a:rPr lang="en-US" dirty="0"/>
              <a:t>With Debris Capture System – large pieces are not be dropped in waterway and virtually all small pieces that accidentally enter the waterway must be removed</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2150510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17</a:t>
            </a:fld>
            <a:endParaRPr lang="en-US" dirty="0"/>
          </a:p>
        </p:txBody>
      </p:sp>
    </p:spTree>
    <p:extLst>
      <p:ext uri="{BB962C8B-B14F-4D97-AF65-F5344CB8AC3E}">
        <p14:creationId xmlns:p14="http://schemas.microsoft.com/office/powerpoint/2010/main" val="172011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The department is moving in the direction of adding transition details to plans.</a:t>
            </a:r>
          </a:p>
          <a:p>
            <a:pPr marL="0" indent="0">
              <a:buFont typeface="Arial" panose="020B0604020202020204" pitchFamily="34" charset="0"/>
              <a:buNone/>
            </a:pPr>
            <a:endParaRPr lang="en-US" dirty="0">
              <a:latin typeface="Arial" charset="0"/>
              <a:cs typeface="Arial" charset="0"/>
            </a:endParaRPr>
          </a:p>
          <a:p>
            <a:pPr marL="171450" indent="-171450">
              <a:buFont typeface="Arial" panose="020B0604020202020204" pitchFamily="34" charset="0"/>
              <a:buChar char="•"/>
            </a:pPr>
            <a:r>
              <a:rPr lang="en-US" dirty="0">
                <a:latin typeface="Arial" charset="0"/>
                <a:cs typeface="Arial" charset="0"/>
              </a:rPr>
              <a:t>This will remove a small bump that can cause ride issues and durability issues from snow plows.</a:t>
            </a:r>
          </a:p>
          <a:p>
            <a:pPr marL="171450" indent="-171450">
              <a:buFont typeface="Arial" panose="020B0604020202020204" pitchFamily="34" charset="0"/>
              <a:buChar char="•"/>
            </a:pPr>
            <a:r>
              <a:rPr lang="en-US" dirty="0">
                <a:latin typeface="Arial" charset="0"/>
                <a:cs typeface="Arial" charset="0"/>
              </a:rPr>
              <a:t>This can be completed with the equipment on site.</a:t>
            </a:r>
          </a:p>
          <a:p>
            <a:pPr marL="171450" indent="-171450">
              <a:buFont typeface="Arial" panose="020B0604020202020204" pitchFamily="34" charset="0"/>
              <a:buChar char="•"/>
            </a:pPr>
            <a:r>
              <a:rPr lang="en-US" dirty="0">
                <a:latin typeface="Arial" charset="0"/>
                <a:cs typeface="Arial" charset="0"/>
              </a:rPr>
              <a:t>Without the detail you can ask the contractor to do it but there is nothing in the spec to enforce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F351C-CD70-4140-875D-38A5148462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061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In most cases the concrete inlets/flumes/curbs are not called for adjustment or replacement in the plans.</a:t>
            </a:r>
          </a:p>
          <a:p>
            <a:pPr marL="169461" indent="-169461">
              <a:buFont typeface="Arial" panose="020B0604020202020204" pitchFamily="34" charset="0"/>
              <a:buChar char="•"/>
            </a:pPr>
            <a:r>
              <a:rPr lang="en-US" dirty="0">
                <a:latin typeface="Arial" charset="0"/>
                <a:cs typeface="Arial" charset="0"/>
              </a:rPr>
              <a:t>If an existing drain or flume exists, taper the overlay so that water properly flows to it.</a:t>
            </a:r>
          </a:p>
          <a:p>
            <a:pPr marL="169461" indent="-169461">
              <a:buFont typeface="Arial" panose="020B0604020202020204" pitchFamily="34" charset="0"/>
              <a:buChar char="•"/>
            </a:pPr>
            <a:r>
              <a:rPr lang="en-US" dirty="0">
                <a:latin typeface="Arial" charset="0"/>
                <a:cs typeface="Arial" charset="0"/>
              </a:rPr>
              <a:t>Make sure drains are not paved over.</a:t>
            </a:r>
          </a:p>
          <a:p>
            <a:pPr marL="169461" indent="-169461">
              <a:buFont typeface="Arial" panose="020B0604020202020204" pitchFamily="34" charset="0"/>
              <a:buChar char="•"/>
            </a:pPr>
            <a:r>
              <a:rPr lang="en-US" dirty="0">
                <a:latin typeface="Arial" charset="0"/>
                <a:cs typeface="Arial" charset="0"/>
              </a:rPr>
              <a:t>If no drain or flume exists, construct an asphalt flume to direct the drainage away from the wing.</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19</a:t>
            </a:fld>
            <a:endParaRPr lang="en-US" dirty="0"/>
          </a:p>
        </p:txBody>
      </p:sp>
    </p:spTree>
    <p:extLst>
      <p:ext uri="{BB962C8B-B14F-4D97-AF65-F5344CB8AC3E}">
        <p14:creationId xmlns:p14="http://schemas.microsoft.com/office/powerpoint/2010/main" val="2099677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dirty="0"/>
          </a:p>
        </p:txBody>
      </p:sp>
    </p:spTree>
    <p:extLst>
      <p:ext uri="{BB962C8B-B14F-4D97-AF65-F5344CB8AC3E}">
        <p14:creationId xmlns:p14="http://schemas.microsoft.com/office/powerpoint/2010/main" val="1173616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Erosion</a:t>
            </a:r>
            <a:r>
              <a:rPr lang="en-US" baseline="0" dirty="0">
                <a:latin typeface="Arial" charset="0"/>
                <a:cs typeface="Arial" charset="0"/>
              </a:rPr>
              <a:t> around wing tips continues to be a problem.  Grading needs to be completed to the proper elevation at the wing tips.  This does not always mean the finished ground should hit the wing tip, in many cases the finished grade needs to sit 6” above the wing tip.  </a:t>
            </a:r>
          </a:p>
          <a:p>
            <a:pPr marL="169461" indent="-169461">
              <a:buFont typeface="Arial" panose="020B0604020202020204" pitchFamily="34" charset="0"/>
              <a:buChar char="•"/>
            </a:pPr>
            <a:r>
              <a:rPr lang="en-US" baseline="0" dirty="0">
                <a:latin typeface="Arial" charset="0"/>
                <a:cs typeface="Arial" charset="0"/>
              </a:rPr>
              <a:t>While sealant around the wing tips may seem like a good idea to keep everything in place, it has also been known to worsen the issue.  So please do not allow this.</a:t>
            </a:r>
          </a:p>
          <a:p>
            <a:pPr marL="169461" indent="-169461">
              <a:buFont typeface="Arial" panose="020B0604020202020204" pitchFamily="34" charset="0"/>
              <a:buChar char="•"/>
            </a:pPr>
            <a:r>
              <a:rPr lang="en-US" baseline="0" dirty="0">
                <a:latin typeface="Arial" charset="0"/>
                <a:cs typeface="Arial" charset="0"/>
              </a:rPr>
              <a:t>Be careful the end of the structural approach slab is not confused with the end of wing.  Next slide shows a good example of how not to complete grading with the structural approach slab extends beyond the wing.</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20</a:t>
            </a:fld>
            <a:endParaRPr lang="en-US" dirty="0"/>
          </a:p>
        </p:txBody>
      </p:sp>
    </p:spTree>
    <p:extLst>
      <p:ext uri="{BB962C8B-B14F-4D97-AF65-F5344CB8AC3E}">
        <p14:creationId xmlns:p14="http://schemas.microsoft.com/office/powerpoint/2010/main" val="668379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a:t>
            </a:r>
            <a:r>
              <a:rPr lang="en-US" baseline="0" dirty="0">
                <a:latin typeface="Arial" charset="0"/>
                <a:cs typeface="Arial" charset="0"/>
              </a:rPr>
              <a:t> It is important to remember that with structural approach slabs the wing sits outside of the edge of deck and grading needs to come up to the end of wing, not where the parapet ends.</a:t>
            </a:r>
          </a:p>
          <a:p>
            <a:pPr marL="171450" indent="-171450">
              <a:buFontTx/>
              <a:buChar char="-"/>
            </a:pPr>
            <a:r>
              <a:rPr lang="en-US" dirty="0">
                <a:latin typeface="Arial" charset="0"/>
                <a:cs typeface="Arial" charset="0"/>
              </a:rPr>
              <a:t>Northeast</a:t>
            </a:r>
            <a:r>
              <a:rPr lang="en-US" baseline="0" dirty="0">
                <a:latin typeface="Arial" charset="0"/>
                <a:cs typeface="Arial" charset="0"/>
              </a:rPr>
              <a:t> Region B-70-420/421</a:t>
            </a:r>
          </a:p>
          <a:p>
            <a:pPr marL="171450" indent="-171450">
              <a:buFontTx/>
              <a:buChar char="-"/>
            </a:pPr>
            <a:endParaRPr lang="en-US" baseline="0" dirty="0">
              <a:latin typeface="Arial" charset="0"/>
              <a:cs typeface="Arial" charset="0"/>
            </a:endParaRPr>
          </a:p>
          <a:p>
            <a:pPr marL="0" indent="0">
              <a:buFontTx/>
              <a:buNone/>
            </a:pPr>
            <a:r>
              <a:rPr lang="en-US" baseline="0" dirty="0">
                <a:latin typeface="Arial" charset="0"/>
                <a:cs typeface="Arial" charset="0"/>
              </a:rPr>
              <a:t>Past Issues:</a:t>
            </a:r>
          </a:p>
          <a:p>
            <a:pPr marL="171450" indent="-171450">
              <a:buFontTx/>
              <a:buChar char="-"/>
            </a:pPr>
            <a:r>
              <a:rPr lang="en-US" baseline="0" dirty="0">
                <a:latin typeface="Arial" charset="0"/>
                <a:cs typeface="Arial" charset="0"/>
              </a:rPr>
              <a:t>Insufficient embankment fills</a:t>
            </a:r>
          </a:p>
          <a:p>
            <a:pPr marL="171450" indent="-171450">
              <a:buFontTx/>
              <a:buChar char="-"/>
            </a:pPr>
            <a:r>
              <a:rPr lang="en-US" baseline="0" dirty="0">
                <a:latin typeface="Arial" charset="0"/>
                <a:cs typeface="Arial" charset="0"/>
              </a:rPr>
              <a:t>Insufficient beam guard embedment</a:t>
            </a:r>
          </a:p>
          <a:p>
            <a:pPr marL="171450" indent="-171450">
              <a:buFontTx/>
              <a:buChar char="-"/>
            </a:pPr>
            <a:r>
              <a:rPr lang="en-US" baseline="0" dirty="0">
                <a:latin typeface="Arial" charset="0"/>
                <a:cs typeface="Arial" charset="0"/>
              </a:rPr>
              <a:t>Erosion around wing tips</a:t>
            </a:r>
          </a:p>
          <a:p>
            <a:pPr marL="171450" indent="-171450">
              <a:buFontTx/>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21</a:t>
            </a:fld>
            <a:endParaRPr lang="en-US" dirty="0"/>
          </a:p>
        </p:txBody>
      </p:sp>
    </p:spTree>
    <p:extLst>
      <p:ext uri="{BB962C8B-B14F-4D97-AF65-F5344CB8AC3E}">
        <p14:creationId xmlns:p14="http://schemas.microsoft.com/office/powerpoint/2010/main" val="3477548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22</a:t>
            </a:fld>
            <a:endParaRPr lang="en-US"/>
          </a:p>
        </p:txBody>
      </p:sp>
    </p:spTree>
    <p:extLst>
      <p:ext uri="{BB962C8B-B14F-4D97-AF65-F5344CB8AC3E}">
        <p14:creationId xmlns:p14="http://schemas.microsoft.com/office/powerpoint/2010/main" val="1103722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23</a:t>
            </a:fld>
            <a:endParaRPr lang="en-US"/>
          </a:p>
        </p:txBody>
      </p:sp>
    </p:spTree>
    <p:extLst>
      <p:ext uri="{BB962C8B-B14F-4D97-AF65-F5344CB8AC3E}">
        <p14:creationId xmlns:p14="http://schemas.microsoft.com/office/powerpoint/2010/main" val="211956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1" dirty="0">
                <a:latin typeface="Arial" charset="0"/>
                <a:cs typeface="Arial" charset="0"/>
              </a:rPr>
              <a:t>This policy will be explicitly stated in the 2021 Standard Specifications, making this policy contractual, which would not go into effect until the 2021 construction season. However, this policy should still be upheld and implemented in the field during the 2020 construction season. (The Standard Specification edits will be incorporated into Section 502: Concrete Bridges, and Section 505: Steel Reinforcement).</a:t>
            </a:r>
          </a:p>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b="0" dirty="0">
              <a:latin typeface="Arial" charset="0"/>
              <a:cs typeface="Arial" charset="0"/>
            </a:endParaRPr>
          </a:p>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latin typeface="Arial" charset="0"/>
                <a:cs typeface="Arial" charset="0"/>
              </a:rPr>
              <a:t>In some recent cases, Contractors have requested that the Department cover the cost of extra haunch concrete and reinforcement due to a large variation in the expected camber. (beam seat elevations were within tolerance)</a:t>
            </a:r>
          </a:p>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0" dirty="0">
                <a:latin typeface="Arial" charset="0"/>
                <a:cs typeface="Arial" charset="0"/>
              </a:rPr>
              <a:t>However, BOS has maintained a policy with Contractors for many years establishing the Contractors’ responsibility to pay for any required extra haunch concrete and/or reinforcing.</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Study was done by BOS to establish the 1.4 residual camber factor, to predict camber growth as accurately as possible. However, more or less than expected camber still occurs in some cases, resulting in excessive haunch values.</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BOS development plans to add supplemental haunch reinforcing details to standards, insert sheets, and/or the Bridge Manual to provide further guidance to Contractors’ in the event that they come across this in the field.</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Extra concrete and reinforcing to be incidental to other bid items.</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At the discretion of the Contractor, the Contractor can survey the tops of girders at the precast plant prior to forming/casting substructure units, such that excessive haunches can be avoided by making adjustments to the beam seat elevations. This measure is not required by BOS, and the Contractor maintains responsibility for excess haunch values.</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24</a:t>
            </a:fld>
            <a:endParaRPr lang="en-US" dirty="0"/>
          </a:p>
        </p:txBody>
      </p:sp>
    </p:spTree>
    <p:extLst>
      <p:ext uri="{BB962C8B-B14F-4D97-AF65-F5344CB8AC3E}">
        <p14:creationId xmlns:p14="http://schemas.microsoft.com/office/powerpoint/2010/main" val="1200386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picture, concrete was poured past the end of deck to fill the voids in the approach asphalt roadway. </a:t>
            </a:r>
          </a:p>
          <a:p>
            <a:r>
              <a:rPr lang="en-US" dirty="0"/>
              <a:t>This concrete is unreinforced and spalls quickly creating roadway hazards.  Roadway approach spalls should be filled with </a:t>
            </a:r>
            <a:r>
              <a:rPr lang="en-US" dirty="0" err="1"/>
              <a:t>HMA</a:t>
            </a:r>
            <a:r>
              <a:rPr lang="en-US" dirty="0"/>
              <a:t>.  </a:t>
            </a:r>
          </a:p>
          <a:p>
            <a:r>
              <a:rPr lang="en-US" dirty="0"/>
              <a:t>Typically roadway approach work is completed in conjunction with a concrete overlay and this situation is avoided.  </a:t>
            </a:r>
          </a:p>
          <a:p>
            <a:r>
              <a:rPr lang="en-US" dirty="0"/>
              <a:t>If no roadway approach work is planned for your structure please be mindful of how they are patching the approach roadway.</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a:p>
        </p:txBody>
      </p:sp>
    </p:spTree>
    <p:extLst>
      <p:ext uri="{BB962C8B-B14F-4D97-AF65-F5344CB8AC3E}">
        <p14:creationId xmlns:p14="http://schemas.microsoft.com/office/powerpoint/2010/main" val="23416171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fontScale="70000" lnSpcReduction="20000"/>
          </a:bodyPr>
          <a:lstStyle/>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Sometimes to expediate the schedule contractors request to pour the structure approach slabs with the bridge deck.</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This is not common, only about a dozen bridges statewide per year, usually on mega projects.</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If requested, contact BOS for review of contractors details and notes.</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If approved, make sure that it is constructed with care.</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Follow the detail</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Keep the plate straight</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Finish neatly</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a:latin typeface="Arial" charset="0"/>
              <a:cs typeface="Arial" charset="0"/>
            </a:endParaRPr>
          </a:p>
          <a:p>
            <a:pPr marL="621358" marR="0" lvl="1" indent="-16946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a:latin typeface="Arial" charset="0"/>
              <a:cs typeface="Arial" charset="0"/>
            </a:endParaRPr>
          </a:p>
          <a:p>
            <a:pPr marL="451897" marR="0" lvl="1"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baseline="0" dirty="0">
                <a:latin typeface="Arial" charset="0"/>
                <a:cs typeface="Arial" charset="0"/>
              </a:rPr>
              <a:t>Background/Additional Information:</a:t>
            </a:r>
          </a:p>
          <a:p>
            <a:pPr marL="621358" marR="0" lvl="1" indent="-16946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latin typeface="Arial" charset="0"/>
                <a:cs typeface="Arial" charset="0"/>
              </a:rPr>
              <a:t>BOS requests the contractor to provide details including elevation views &amp; notes, so that BOS is better able to determine if this detail is beneficial to the particular situation.</a:t>
            </a:r>
            <a:endParaRPr lang="en-US" dirty="0">
              <a:latin typeface="Arial" charset="0"/>
              <a:cs typeface="Arial" charset="0"/>
            </a:endParaRPr>
          </a:p>
          <a:p>
            <a:pPr marL="621358" lvl="1" indent="-169461">
              <a:buFont typeface="Arial" panose="020B0604020202020204" pitchFamily="34" charset="0"/>
              <a:buChar char="•"/>
            </a:pPr>
            <a:r>
              <a:rPr lang="en-US" dirty="0">
                <a:latin typeface="Arial" charset="0"/>
                <a:cs typeface="Arial" charset="0"/>
              </a:rPr>
              <a:t>In some instances, Contractors have requested the use of a saw-cut in lieu of the HDPE plate, due to concerns over not being able to keep the HDPE straight before and after the concurrent pour.</a:t>
            </a:r>
          </a:p>
          <a:p>
            <a:pPr marL="1078558" lvl="2" indent="-169461">
              <a:buFont typeface="Arial" panose="020B0604020202020204" pitchFamily="34" charset="0"/>
              <a:buChar char="•"/>
            </a:pPr>
            <a:r>
              <a:rPr lang="en-US" dirty="0">
                <a:latin typeface="Arial" charset="0"/>
                <a:cs typeface="Arial" charset="0"/>
              </a:rPr>
              <a:t>This is not an acceptable method for the following reasons:</a:t>
            </a:r>
          </a:p>
          <a:p>
            <a:pPr marL="1535758" lvl="3" indent="-169461">
              <a:buFont typeface="Arial" panose="020B0604020202020204" pitchFamily="34" charset="0"/>
              <a:buChar char="•"/>
            </a:pPr>
            <a:r>
              <a:rPr lang="en-US" sz="1200" b="1" kern="1200" dirty="0">
                <a:solidFill>
                  <a:schemeClr val="tx1"/>
                </a:solidFill>
                <a:effectLst/>
                <a:latin typeface="+mn-lt"/>
                <a:ea typeface="+mn-ea"/>
                <a:cs typeface="+mn-cs"/>
              </a:rPr>
              <a:t>risk of cutting abutment rebar and stainless-steel rebar</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ensuring a straight and uniform joint at the proper location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added responsibilities for the field staff and contractor after the deck pour (note: sawing is time-sensitive)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interruptions to the curing process</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properly cleaning the saw-cut joint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 properly filling saw-cutting the joint</a:t>
            </a:r>
          </a:p>
          <a:p>
            <a:pPr marL="621358" lvl="1" indent="-169461">
              <a:buFont typeface="Arial" panose="020B0604020202020204" pitchFamily="34" charset="0"/>
              <a:buChar char="•"/>
            </a:pPr>
            <a:r>
              <a:rPr lang="en-US" b="0" kern="1200" dirty="0">
                <a:solidFill>
                  <a:schemeClr val="tx1"/>
                </a:solidFill>
                <a:effectLst/>
                <a:latin typeface="+mn-lt"/>
                <a:ea typeface="+mn-ea"/>
                <a:cs typeface="+mn-cs"/>
              </a:rPr>
              <a:t>Other important details/notes BOS is looking for include:</a:t>
            </a:r>
          </a:p>
          <a:p>
            <a:pPr marL="1078558" lvl="2" indent="-169461">
              <a:buFont typeface="Arial" panose="020B0604020202020204" pitchFamily="34" charset="0"/>
              <a:buChar char="•"/>
            </a:pPr>
            <a:r>
              <a:rPr lang="en-US" b="0" dirty="0">
                <a:latin typeface="Arial" charset="0"/>
                <a:cs typeface="Arial" charset="0"/>
              </a:rPr>
              <a:t>Maximum timeframe between diaphragm and deck is 14 days; (some submittals have stated 21 days)</a:t>
            </a:r>
          </a:p>
          <a:p>
            <a:pPr marL="1078558" lvl="2" indent="-169461">
              <a:buFont typeface="Arial" panose="020B0604020202020204" pitchFamily="34" charset="0"/>
              <a:buChar char="•"/>
            </a:pPr>
            <a:r>
              <a:rPr lang="en-US" b="0" dirty="0">
                <a:latin typeface="Arial" charset="0"/>
                <a:cs typeface="Arial" charset="0"/>
              </a:rPr>
              <a:t>Hot pour sealant must be called out along the top of the HDPE plate; (this has been left out in some submittals)</a:t>
            </a:r>
          </a:p>
          <a:p>
            <a:pPr marL="621358" lvl="1" indent="-169461">
              <a:buFont typeface="Arial" panose="020B0604020202020204" pitchFamily="34" charset="0"/>
              <a:buChar char="•"/>
            </a:pPr>
            <a:r>
              <a:rPr lang="en-US" b="0" dirty="0">
                <a:latin typeface="Arial" charset="0"/>
                <a:cs typeface="Arial" charset="0"/>
              </a:rPr>
              <a:t>When this is requested, BOS provides the following note as a condition for using this details:</a:t>
            </a:r>
          </a:p>
          <a:p>
            <a:pPr marL="1078558" lvl="2" indent="-169461">
              <a:buFont typeface="Arial" panose="020B0604020202020204" pitchFamily="34" charset="0"/>
              <a:buChar char="•"/>
            </a:pPr>
            <a:r>
              <a:rPr lang="en-US" sz="1200" i="1" kern="1200" dirty="0">
                <a:solidFill>
                  <a:schemeClr val="tx1"/>
                </a:solidFill>
                <a:effectLst/>
                <a:latin typeface="+mn-lt"/>
                <a:ea typeface="+mn-ea"/>
                <a:cs typeface="+mn-cs"/>
              </a:rPr>
              <a:t>The contractor may use the alternative pouring detail, with the engineer’s approval. The 1/2-inch HPDE joint shall be located per the contract plans, maintain strait alignments, and be free of defects. If the engineer orders, the contractor shall remove and replace defective and inferior joints at no expense to the department. A minor joint defect may be repairable if the engineer allows. A major defect will require joint replacement for the entire length and depth of the joint.</a:t>
            </a:r>
            <a:endParaRPr lang="en-US" b="0"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26</a:t>
            </a:fld>
            <a:endParaRPr lang="en-US" dirty="0"/>
          </a:p>
        </p:txBody>
      </p:sp>
    </p:spTree>
    <p:extLst>
      <p:ext uri="{BB962C8B-B14F-4D97-AF65-F5344CB8AC3E}">
        <p14:creationId xmlns:p14="http://schemas.microsoft.com/office/powerpoint/2010/main" val="2503061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21358" marR="0" lvl="1" indent="-169461"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 common issue that has been found is that paving notches and sleeper slabs are not free of aggregate.</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If not bare, water that goes down the joints can wash stone from the top of the concrete and settlement may occur.</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baseline="0" dirty="0">
              <a:latin typeface="Arial" charset="0"/>
              <a:cs typeface="Arial"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F351C-CD70-4140-875D-38A51484620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614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28</a:t>
            </a:fld>
            <a:endParaRPr lang="en-US"/>
          </a:p>
        </p:txBody>
      </p:sp>
    </p:spTree>
    <p:extLst>
      <p:ext uri="{BB962C8B-B14F-4D97-AF65-F5344CB8AC3E}">
        <p14:creationId xmlns:p14="http://schemas.microsoft.com/office/powerpoint/2010/main" val="2930679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 forming of the notch of the header at the deck/approach joint is commonly done wrong. </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Ensure that Joint sealant extends to the top of the paving notch. </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Ensure that the expansion joints btw the roadway approach slab and adjacent pavement is constructed per the SDD</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Without proper expansion joints, there is no mechanism to push the approach back after the structure expands and pushes the approach away from the bridge, resulting in 4”-5” gaps at the paving notch (</a:t>
            </a:r>
            <a:r>
              <a:rPr lang="en-US" b="0" dirty="0" err="1">
                <a:latin typeface="Arial" charset="0"/>
                <a:cs typeface="Arial" charset="0"/>
              </a:rPr>
              <a:t>unsealable</a:t>
            </a:r>
            <a:r>
              <a:rPr lang="en-US" b="0" dirty="0">
                <a:latin typeface="Arial" charset="0"/>
                <a:cs typeface="Arial" charset="0"/>
              </a:rPr>
              <a:t>)</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These gaps allow water to stream in</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This moisture results in frost and heave/loss of material, leading to settlement of the roadway and increased impact on the structure</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 moisture also leads to saturation of the slopes, which then leads to slope failure</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29</a:t>
            </a:fld>
            <a:endParaRPr lang="en-US" dirty="0"/>
          </a:p>
        </p:txBody>
      </p:sp>
    </p:spTree>
    <p:extLst>
      <p:ext uri="{BB962C8B-B14F-4D97-AF65-F5344CB8AC3E}">
        <p14:creationId xmlns:p14="http://schemas.microsoft.com/office/powerpoint/2010/main" val="1554361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lnSpcReduction="10000"/>
          </a:bodyPr>
          <a:lstStyle/>
          <a:p>
            <a:pPr>
              <a:buFont typeface="Arial" pitchFamily="34" charset="0"/>
              <a:buChar char="•"/>
            </a:pPr>
            <a:r>
              <a:rPr lang="en-US" baseline="0" dirty="0"/>
              <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r>
              <a:rPr lang="en-US" baseline="0" dirty="0"/>
              <a:t> I am the NE Region Liaison, here is my number, please always feel comfortable to call or email me.  Even if you think I’m not the right person to call I can get you in contact with who can help.</a:t>
            </a:r>
          </a:p>
          <a:p>
            <a:pPr>
              <a:buFont typeface="Arial" pitchFamily="34" charset="0"/>
              <a:buChar char="•"/>
            </a:pPr>
            <a:r>
              <a:rPr lang="en-US" baseline="0" dirty="0"/>
              <a:t> There is a hierarchy of people to call with questions… those numbers are listed on the Structures Contact list that you should have picked up.</a:t>
            </a:r>
          </a:p>
          <a:p>
            <a:pPr lvl="1">
              <a:buFont typeface="Arial" pitchFamily="34" charset="0"/>
              <a:buChar char="•"/>
            </a:pPr>
            <a:r>
              <a:rPr lang="en-US" baseline="0" dirty="0"/>
              <a:t> first try calling the designer whose name is listed on the plans</a:t>
            </a:r>
          </a:p>
          <a:p>
            <a:pPr lvl="0">
              <a:buFont typeface="Arial" pitchFamily="34" charset="0"/>
              <a:buChar char="•"/>
            </a:pPr>
            <a:r>
              <a:rPr lang="en-US" baseline="0" dirty="0"/>
              <a:t> Just as an example of some of the calls we get from construction staff and are happy to help work thru are listed here, anything from….</a:t>
            </a:r>
          </a:p>
          <a:p>
            <a:pPr lvl="1">
              <a:buFont typeface="Arial" pitchFamily="34" charset="0"/>
              <a:buChar char="•"/>
            </a:pPr>
            <a:r>
              <a:rPr lang="en-US" baseline="0" dirty="0"/>
              <a:t> interpretation of the standard spec</a:t>
            </a:r>
          </a:p>
          <a:p>
            <a:pPr lvl="2">
              <a:buFont typeface="Arial" pitchFamily="34" charset="0"/>
              <a:buChar char="•"/>
            </a:pPr>
            <a:r>
              <a:rPr lang="en-US" baseline="0" dirty="0">
                <a:solidFill>
                  <a:schemeClr val="bg1">
                    <a:lumMod val="85000"/>
                  </a:schemeClr>
                </a:solidFill>
              </a:rPr>
              <a:t> when can we set girders after the abutments have been poured</a:t>
            </a:r>
          </a:p>
          <a:p>
            <a:pPr lvl="2">
              <a:buFont typeface="Arial" pitchFamily="34" charset="0"/>
              <a:buChar char="•"/>
            </a:pPr>
            <a:r>
              <a:rPr lang="en-US" baseline="0" dirty="0">
                <a:solidFill>
                  <a:schemeClr val="bg1">
                    <a:lumMod val="85000"/>
                  </a:schemeClr>
                </a:solidFill>
              </a:rPr>
              <a:t> can we let girders sit thru the winter with no deck</a:t>
            </a:r>
          </a:p>
          <a:p>
            <a:pPr lvl="1">
              <a:buFont typeface="Arial" pitchFamily="34" charset="0"/>
              <a:buChar char="•"/>
            </a:pPr>
            <a:r>
              <a:rPr lang="en-US" baseline="0" dirty="0"/>
              <a:t> plan detail questions</a:t>
            </a:r>
          </a:p>
          <a:p>
            <a:pPr lvl="2">
              <a:buFont typeface="Arial" pitchFamily="34" charset="0"/>
              <a:buChar char="•"/>
            </a:pPr>
            <a:r>
              <a:rPr lang="en-US" baseline="0" dirty="0"/>
              <a:t> what’s going on with this plan note? what does it mean?</a:t>
            </a:r>
          </a:p>
          <a:p>
            <a:pPr lvl="1">
              <a:buFont typeface="Arial" pitchFamily="34" charset="0"/>
              <a:buChar char="•"/>
            </a:pPr>
            <a:r>
              <a:rPr lang="en-US" baseline="0" dirty="0"/>
              <a:t> is this really how the contractor should be doing this….</a:t>
            </a:r>
          </a:p>
          <a:p>
            <a:pPr lvl="1">
              <a:buFont typeface="Arial" pitchFamily="34" charset="0"/>
              <a:buChar char="•"/>
            </a:pPr>
            <a:r>
              <a:rPr lang="en-US" baseline="0" dirty="0"/>
              <a:t> contractor is telling me they always do it this way… but should they be?</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a:t>
            </a:fld>
            <a:endParaRPr lang="en-US" dirty="0"/>
          </a:p>
        </p:txBody>
      </p:sp>
    </p:spTree>
    <p:extLst>
      <p:ext uri="{BB962C8B-B14F-4D97-AF65-F5344CB8AC3E}">
        <p14:creationId xmlns:p14="http://schemas.microsoft.com/office/powerpoint/2010/main" val="1708481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 forming of the notch of the header at the deck/approach joint is commonly done wrong. </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Ensure that Joint sealant extends to the top of the paving notch. </a:t>
            </a:r>
          </a:p>
          <a:p>
            <a:pPr marL="623347"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Ensure that the expansion joints btw the roadway approach slab and adjacent pavement is constructed per the SDD</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Without proper expansion joints, there is no mechanism to push the approach back after the structure expands and pushes the approach away from the bridge, resulting in 4”-5” gaps at the paving notch (</a:t>
            </a:r>
            <a:r>
              <a:rPr lang="en-US" b="0" dirty="0" err="1">
                <a:latin typeface="Arial" charset="0"/>
                <a:cs typeface="Arial" charset="0"/>
              </a:rPr>
              <a:t>unsealable</a:t>
            </a:r>
            <a:r>
              <a:rPr lang="en-US" b="0" dirty="0">
                <a:latin typeface="Arial" charset="0"/>
                <a:cs typeface="Arial" charset="0"/>
              </a:rPr>
              <a:t>)</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These gaps allow water to stream in</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This moisture results in frost and heave/loss of material, leading to settlement of the roadway and increased impact on the structure</a:t>
            </a:r>
          </a:p>
          <a:p>
            <a:pPr marL="1080547"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latin typeface="Arial" charset="0"/>
                <a:cs typeface="Arial" charset="0"/>
              </a:rPr>
              <a:t>The moisture also leads to saturation of the slopes, which then leads to slope failure</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30</a:t>
            </a:fld>
            <a:endParaRPr lang="en-US" dirty="0"/>
          </a:p>
        </p:txBody>
      </p:sp>
    </p:spTree>
    <p:extLst>
      <p:ext uri="{BB962C8B-B14F-4D97-AF65-F5344CB8AC3E}">
        <p14:creationId xmlns:p14="http://schemas.microsoft.com/office/powerpoint/2010/main" val="40588227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requests came in from NWR during the Summer 2019 construction season asking how long the Contractor needed to wait after pouring various substructure/approach concrete elements.</a:t>
            </a:r>
          </a:p>
          <a:p>
            <a:endParaRPr lang="en-US" dirty="0"/>
          </a:p>
          <a:p>
            <a:r>
              <a:rPr lang="en-US" dirty="0"/>
              <a:t>Reference standard spec section 502.3.10.1.2.2(2) for required cure time of substructure units.</a:t>
            </a:r>
          </a:p>
          <a:p>
            <a:pPr marL="171450" indent="-171450">
              <a:buFont typeface="Arial" panose="020B0604020202020204" pitchFamily="34" charset="0"/>
              <a:buChar char="•"/>
            </a:pPr>
            <a:r>
              <a:rPr lang="en-US" dirty="0"/>
              <a:t>Note that there is one exception to this: Per 502.3.10.1.2.2(1), the Contractor may place footing forms and pour footing concrete on a footing seal immediately after dewatering a cofferdam. Also, the Contractor may place column/wall forms on footings the day after pouring the footing, and they may pour the column/wall concrete once the footing has cured for at least 24 hours over 40 deg. F.</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31</a:t>
            </a:fld>
            <a:endParaRPr lang="en-US"/>
          </a:p>
        </p:txBody>
      </p:sp>
    </p:spTree>
    <p:extLst>
      <p:ext uri="{BB962C8B-B14F-4D97-AF65-F5344CB8AC3E}">
        <p14:creationId xmlns:p14="http://schemas.microsoft.com/office/powerpoint/2010/main" val="36193545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requests came in from NWR during the Summer 2019 construction season asking how long the Contractor needed to wait after pouring various substructure/approach concrete elements.</a:t>
            </a:r>
          </a:p>
          <a:p>
            <a:endParaRPr lang="en-US" dirty="0"/>
          </a:p>
          <a:p>
            <a:r>
              <a:rPr lang="en-US" dirty="0"/>
              <a:t>Reference standard spec sections 206.3.13.2.2 &amp; 3 for backfilling at abutments, and section 502.3.10.1.2.2 for required cure time of substructure units.</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32</a:t>
            </a:fld>
            <a:endParaRPr lang="en-US"/>
          </a:p>
        </p:txBody>
      </p:sp>
    </p:spTree>
    <p:extLst>
      <p:ext uri="{BB962C8B-B14F-4D97-AF65-F5344CB8AC3E}">
        <p14:creationId xmlns:p14="http://schemas.microsoft.com/office/powerpoint/2010/main" val="2934235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33</a:t>
            </a:fld>
            <a:endParaRPr lang="en-US" dirty="0"/>
          </a:p>
        </p:txBody>
      </p:sp>
    </p:spTree>
    <p:extLst>
      <p:ext uri="{BB962C8B-B14F-4D97-AF65-F5344CB8AC3E}">
        <p14:creationId xmlns:p14="http://schemas.microsoft.com/office/powerpoint/2010/main" val="36427142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In the 2019 Standard Specification-	</a:t>
            </a:r>
          </a:p>
          <a:p>
            <a:pPr marL="628650" lvl="1" indent="-171450">
              <a:buFont typeface="Arial" panose="020B0604020202020204" pitchFamily="34" charset="0"/>
              <a:buChar char="•"/>
            </a:pPr>
            <a:r>
              <a:rPr lang="en-US" dirty="0"/>
              <a:t> 657.2 was revised to require contractor furnished monotube poles and arms from a manufacturer on the department's QPL</a:t>
            </a:r>
          </a:p>
          <a:p>
            <a:pPr marL="457200" lvl="1" indent="0">
              <a:buFont typeface="Arial" panose="020B0604020202020204" pitchFamily="34" charset="0"/>
              <a:buNone/>
            </a:pPr>
            <a:r>
              <a:rPr lang="en-US" dirty="0"/>
              <a:t>657.5 was revised to change install bid items to contractor-provided for poles, monotube arms, and steel luminaire arms.</a:t>
            </a:r>
          </a:p>
          <a:p>
            <a:pPr marL="457200" lvl="1" indent="0">
              <a:buFont typeface="Arial" panose="020B0604020202020204" pitchFamily="34" charset="0"/>
              <a:buNone/>
            </a:pPr>
            <a:endParaRPr lang="en-US" dirty="0"/>
          </a:p>
          <a:p>
            <a:pPr marL="171450" lvl="0" indent="-171450">
              <a:buFont typeface="Arial" panose="020B0604020202020204" pitchFamily="34" charset="0"/>
              <a:buChar char="•"/>
            </a:pPr>
            <a:r>
              <a:rPr lang="en-US" dirty="0">
                <a:solidFill>
                  <a:srgbClr val="FF0000"/>
                </a:solidFill>
              </a:rPr>
              <a:t>In the 2020 construction season, depending on your region, you may see projects with contractor furnished or department furnished poles and arms. Projects that have department furnished poles and arms will include a SPV indicating this.</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34</a:t>
            </a:fld>
            <a:endParaRPr lang="en-US" dirty="0"/>
          </a:p>
        </p:txBody>
      </p:sp>
    </p:spTree>
    <p:extLst>
      <p:ext uri="{BB962C8B-B14F-4D97-AF65-F5344CB8AC3E}">
        <p14:creationId xmlns:p14="http://schemas.microsoft.com/office/powerpoint/2010/main" val="538591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Foundation construction is an on going problem</a:t>
            </a:r>
          </a:p>
          <a:p>
            <a:pPr marL="171450" indent="-171450">
              <a:buFont typeface="Arial" panose="020B0604020202020204" pitchFamily="34" charset="0"/>
              <a:buChar char="•"/>
            </a:pPr>
            <a:r>
              <a:rPr lang="en-US" baseline="0" dirty="0"/>
              <a:t>Make sure contractor locate all utilities before excavation</a:t>
            </a:r>
          </a:p>
          <a:p>
            <a:pPr marL="171450" indent="-171450">
              <a:buFont typeface="Arial" panose="020B0604020202020204" pitchFamily="34" charset="0"/>
              <a:buChar char="•"/>
            </a:pPr>
            <a:r>
              <a:rPr lang="en-US" baseline="0" dirty="0"/>
              <a:t>For Cave-ins and standing water conditions:</a:t>
            </a:r>
          </a:p>
          <a:p>
            <a:pPr marL="628650" lvl="1" indent="-171450">
              <a:buFont typeface="Arial" panose="020B0604020202020204" pitchFamily="34" charset="0"/>
              <a:buChar char="•"/>
            </a:pPr>
            <a:r>
              <a:rPr lang="en-US" baseline="0" dirty="0"/>
              <a:t>Contractor to submit construction plans</a:t>
            </a:r>
          </a:p>
          <a:p>
            <a:pPr marL="628650" lvl="1" indent="-171450">
              <a:buFont typeface="Arial" panose="020B0604020202020204" pitchFamily="34" charset="0"/>
              <a:buChar char="•"/>
            </a:pPr>
            <a:r>
              <a:rPr lang="en-US" baseline="0" dirty="0"/>
              <a:t>Casing, pumps and tremie placement of concrete may be required</a:t>
            </a:r>
          </a:p>
          <a:p>
            <a:pPr marL="171450" lvl="0" indent="-171450">
              <a:buFont typeface="Arial" panose="020B0604020202020204" pitchFamily="34" charset="0"/>
              <a:buChar char="•"/>
            </a:pPr>
            <a:r>
              <a:rPr lang="en-US" baseline="0" dirty="0"/>
              <a:t>For rock and obstruction conditions:</a:t>
            </a:r>
          </a:p>
          <a:p>
            <a:pPr marL="628650" lvl="1" indent="-171450">
              <a:buFont typeface="Arial" panose="020B0604020202020204" pitchFamily="34" charset="0"/>
              <a:buChar char="•"/>
            </a:pPr>
            <a:r>
              <a:rPr lang="en-US" baseline="0" dirty="0"/>
              <a:t>Contact designer or BOS for design revision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88F0C-6769-4BD1-B394-ECE77D272E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91361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Anchor Rod Inspection:</a:t>
            </a:r>
          </a:p>
          <a:p>
            <a:r>
              <a:rPr lang="en-US" dirty="0"/>
              <a:t>-Be sure to check for all of these common concerns </a:t>
            </a:r>
          </a:p>
          <a:p>
            <a:r>
              <a:rPr lang="en-US" dirty="0"/>
              <a:t>-Standoff (bottom picture)- The distance between the top of the concrete and bottom of the base plate is specified in the plan details, exceeding this dimension may require refined analysis and possible future maintenance concerns</a:t>
            </a:r>
          </a:p>
          <a:p>
            <a:r>
              <a:rPr lang="en-US" dirty="0"/>
              <a:t>-Incorrect base plate hole configuration vs anchor rod layout </a:t>
            </a:r>
          </a:p>
          <a:p>
            <a:endParaRPr lang="en-US" dirty="0"/>
          </a:p>
          <a:p>
            <a:r>
              <a:rPr lang="en-US" dirty="0"/>
              <a:t>-(picture on right) Anchor rod/oversize hole issue, usually on monotubes, the washer interferes with the weld and the nut is too close to pole to get a socket on it, therefore probably not properly tensioned.</a:t>
            </a:r>
          </a:p>
          <a:p>
            <a:r>
              <a:rPr lang="en-US" dirty="0"/>
              <a:t>-construction staff make sure the contractor can at least get a standard socket on the nut of the anchor rod, also can use a single clipped washer if necessary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88F0C-6769-4BD1-B394-ECE77D272E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4942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DT2322</a:t>
            </a:r>
          </a:p>
          <a:p>
            <a:r>
              <a:rPr lang="en-US" dirty="0"/>
              <a:t>-Be sure both pages of DT2322 are submitted.</a:t>
            </a:r>
          </a:p>
          <a:p>
            <a:r>
              <a:rPr lang="en-US" dirty="0"/>
              <a:t>-Test all assemblies, this means all combinations of bolt, nut, washer and DTI used on the structure, including the use of clipped washers AND combinations that use different “lots” of hardware. </a:t>
            </a:r>
          </a:p>
          <a:p>
            <a:r>
              <a:rPr lang="en-US" dirty="0"/>
              <a:t>That being said, BOS is working on a webinar based training for Ancillary structure bolting, available to everyone on the </a:t>
            </a:r>
            <a:r>
              <a:rPr lang="en-US" dirty="0" err="1"/>
              <a:t>Learncenter</a:t>
            </a:r>
            <a:r>
              <a:rPr lang="en-US" dirty="0"/>
              <a:t>. </a:t>
            </a:r>
          </a:p>
          <a:p>
            <a:endParaRPr lang="en-US" dirty="0"/>
          </a:p>
          <a:p>
            <a:r>
              <a:rPr lang="en-US" dirty="0"/>
              <a:t>Monotube Issues</a:t>
            </a:r>
          </a:p>
          <a:p>
            <a:r>
              <a:rPr lang="en-US" dirty="0"/>
              <a:t>-Weld Interference with DTI, cannot verify that bolt is tight</a:t>
            </a:r>
          </a:p>
          <a:p>
            <a:r>
              <a:rPr lang="en-US" dirty="0"/>
              <a:t>- Type 9&amp;10 SPECIAL poles require dampeners to be supplied by the fabricator (unless SE REGION), having issues with these being installed without dampeners. </a:t>
            </a:r>
          </a:p>
          <a:p>
            <a:endParaRPr lang="en-US" dirty="0"/>
          </a:p>
          <a:p>
            <a:endParaRPr lang="en-US" dirty="0"/>
          </a:p>
          <a:p>
            <a:endParaRPr lang="en-US" dirty="0"/>
          </a:p>
          <a:p>
            <a:r>
              <a:rPr lang="en-US" dirty="0"/>
              <a:t>Connections:</a:t>
            </a:r>
          </a:p>
          <a:p>
            <a:r>
              <a:rPr lang="en-US" dirty="0"/>
              <a:t>-DTI’s (Direct Tension Indicators), make sure DTI’s are oriented correctly and meeting all the quality control requirements of DT2322</a:t>
            </a:r>
          </a:p>
          <a:p>
            <a:r>
              <a:rPr lang="en-US" dirty="0"/>
              <a:t>-Top right picture shows a DTI that is interfering with a weld, this DTI will not perform properly, this is something that construction staff can look out for when the sign structure and hardware is still on the ground. </a:t>
            </a:r>
            <a:endParaRPr lang="en-US" b="0" dirty="0">
              <a:solidFill>
                <a:schemeClr val="tx1"/>
              </a:solidFill>
            </a:endParaRPr>
          </a:p>
          <a:p>
            <a:endParaRPr lang="en-US" dirty="0"/>
          </a:p>
          <a:p>
            <a:r>
              <a:rPr lang="en-US" dirty="0"/>
              <a:t>DT Form Submittal:</a:t>
            </a:r>
          </a:p>
          <a:p>
            <a:r>
              <a:rPr lang="en-US" dirty="0"/>
              <a:t>-DT Forms need to be complete for each structure. The contractor needs to make sure they submit ALL the pages, especially of BOTH pages of DT2322 (DTI), of each DT Form accurately with all required information and signatures. If they do not, it delays in the final inspections because consultants need these forms to verify construction.</a:t>
            </a:r>
          </a:p>
          <a:p>
            <a:r>
              <a:rPr lang="en-US" dirty="0"/>
              <a:t>-Include any design plans and shop drawings with DT Forms to the consultant sign/signal/</a:t>
            </a:r>
            <a:r>
              <a:rPr lang="en-US" dirty="0" err="1"/>
              <a:t>hml</a:t>
            </a:r>
            <a:r>
              <a:rPr lang="en-US" dirty="0"/>
              <a:t> (high mast lighting) inspectors BEFORE the inspection so they have time to review and adjust inspection procedure accordingly. This reduces delays and provides a better quality product in the end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88F0C-6769-4BD1-B394-ECE77D272E4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73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always do it that way” is not a substitution for what is shown on the plans – if the contractor is looking to do something different than the plans show, need to contact EOR/BOS</a:t>
            </a:r>
          </a:p>
          <a:p>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38</a:t>
            </a:fld>
            <a:endParaRPr lang="en-US" dirty="0"/>
          </a:p>
        </p:txBody>
      </p:sp>
    </p:spTree>
    <p:extLst>
      <p:ext uri="{BB962C8B-B14F-4D97-AF65-F5344CB8AC3E}">
        <p14:creationId xmlns:p14="http://schemas.microsoft.com/office/powerpoint/2010/main" val="1648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Note that Aaron Bonk is the new Structures Design Chief.  Bill Dreher’s name and number will still be on most consultant designed plans but Aaron should be contacted instead.</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a:t>
            </a:fld>
            <a:endParaRPr lang="en-US" dirty="0"/>
          </a:p>
        </p:txBody>
      </p:sp>
    </p:spTree>
    <p:extLst>
      <p:ext uri="{BB962C8B-B14F-4D97-AF65-F5344CB8AC3E}">
        <p14:creationId xmlns:p14="http://schemas.microsoft.com/office/powerpoint/2010/main" val="4026282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451897" lvl="1" indent="0">
              <a:buFont typeface="Arial" panose="020B0604020202020204" pitchFamily="34" charset="0"/>
              <a:buNone/>
            </a:pPr>
            <a:r>
              <a:rPr lang="en-US" dirty="0">
                <a:latin typeface="Arial" charset="0"/>
                <a:cs typeface="Arial" charset="0"/>
              </a:rPr>
              <a:t>In this case, contractor positively connected angles to beam seat of abutments, but abutment was designed as a semi expansion, so when diaphragm was poured, it would be connected to the abutment body, acting more as a fixed abutment than semi expansion.</a:t>
            </a:r>
          </a:p>
          <a:p>
            <a:pPr marL="451897" lvl="1" indent="0">
              <a:buFont typeface="Arial" panose="020B0604020202020204" pitchFamily="34" charset="0"/>
              <a:buNone/>
            </a:pPr>
            <a:endParaRPr lang="en-US" dirty="0">
              <a:latin typeface="Arial" charset="0"/>
              <a:cs typeface="Arial" charset="0"/>
            </a:endParaRPr>
          </a:p>
          <a:p>
            <a:pPr marL="451897" lvl="1" indent="0">
              <a:buFont typeface="Arial" panose="020B0604020202020204" pitchFamily="34" charset="0"/>
              <a:buNone/>
            </a:pPr>
            <a:r>
              <a:rPr lang="en-US" dirty="0">
                <a:latin typeface="Arial" charset="0"/>
                <a:cs typeface="Arial" charset="0"/>
              </a:rPr>
              <a:t>Inspectors should be aware of how contractor’s means and methods might be affecting the functionality of the structure.  If anything seems questionable, please contact BOS.</a:t>
            </a:r>
          </a:p>
          <a:p>
            <a:pPr marL="451897" lvl="1" indent="0">
              <a:buFont typeface="Arial" panose="020B0604020202020204" pitchFamily="34" charset="0"/>
              <a:buNone/>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5</a:t>
            </a:fld>
            <a:endParaRPr lang="en-US" dirty="0"/>
          </a:p>
        </p:txBody>
      </p:sp>
    </p:spTree>
    <p:extLst>
      <p:ext uri="{BB962C8B-B14F-4D97-AF65-F5344CB8AC3E}">
        <p14:creationId xmlns:p14="http://schemas.microsoft.com/office/powerpoint/2010/main" val="1824327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6</a:t>
            </a:fld>
            <a:endParaRPr lang="en-US" dirty="0"/>
          </a:p>
        </p:txBody>
      </p:sp>
    </p:spTree>
    <p:extLst>
      <p:ext uri="{BB962C8B-B14F-4D97-AF65-F5344CB8AC3E}">
        <p14:creationId xmlns:p14="http://schemas.microsoft.com/office/powerpoint/2010/main" val="4222674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A reminder about Fabrication Library shop drawing review and acceptance…</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To ensure all comments are addressed from the PLs as well as BOS, and to clearly indicate to the fabricator that they can begin fabrication, the “Shop Drawing Status” is based on both the BOS review, and the PL review. BOS is not mandating PL review, but rather have provided a mechanism to facilitate such a review should you choose to do so. Often, the PL comments we see be materials related, but this is largely reviewer dependent. Any PL comments should be noted on the shop drawing itself. (Direction regarding how to do this is available on our website.) If you have no comments, please switch the Project Management Review Status” to “accepted” within the Library</a:t>
            </a:r>
            <a:r>
              <a:rPr lang="en-US"/>
              <a:t>. </a:t>
            </a:r>
          </a:p>
          <a:p>
            <a:pPr marL="628650" lvl="1" indent="-171450">
              <a:buFont typeface="Arial" panose="020B0604020202020204" pitchFamily="34" charset="0"/>
              <a:buChar char="•"/>
            </a:pPr>
            <a:endParaRPr lang="en-US" dirty="0"/>
          </a:p>
          <a:p>
            <a:pPr marL="628650" lvl="1" indent="-171450">
              <a:buFont typeface="Arial" panose="020B0604020202020204" pitchFamily="34" charset="0"/>
              <a:buChar char="•"/>
            </a:pPr>
            <a:r>
              <a:rPr lang="en-US" dirty="0"/>
              <a:t>If you have questions, please contact the BOS </a:t>
            </a:r>
            <a:r>
              <a:rPr lang="en-US" sz="1200" b="0" kern="1200" dirty="0">
                <a:solidFill>
                  <a:schemeClr val="tx1"/>
                </a:solidFill>
                <a:effectLst/>
                <a:latin typeface="+mn-lt"/>
                <a:ea typeface="+mn-ea"/>
                <a:cs typeface="+mn-cs"/>
              </a:rPr>
              <a:t>Structural Metals and Fabrication QA Inspection Unit. </a:t>
            </a:r>
            <a:endParaRPr lang="en-US" b="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dirty="0"/>
          </a:p>
        </p:txBody>
      </p:sp>
    </p:spTree>
    <p:extLst>
      <p:ext uri="{BB962C8B-B14F-4D97-AF65-F5344CB8AC3E}">
        <p14:creationId xmlns:p14="http://schemas.microsoft.com/office/powerpoint/2010/main" val="2625072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REMINDER FOR PAST STANDARD SPEC UPDATES FROM 2019</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Revise 203.3.2.2 to require department assessment of and written approval for restoration of contractor-caused damage done during deck removal.</a:t>
            </a:r>
          </a:p>
          <a:p>
            <a:pPr marL="628650" lvl="1" indent="-171450">
              <a:buFont typeface="Arial" panose="020B0604020202020204" pitchFamily="34" charset="0"/>
              <a:buChar char="•"/>
            </a:pPr>
            <a:r>
              <a:rPr lang="en-US" dirty="0"/>
              <a:t>After deck removal is complete, notify the engineer to request a damage survey. Point out damage to the engineer. Allow 1 business day for the engineer to complete the damage survey. If damage is identified, the department will determine if repairs or girder restoration will be allowed.</a:t>
            </a:r>
          </a:p>
          <a:p>
            <a:pPr marL="171450" lvl="0" indent="-171450">
              <a:buFont typeface="Arial" panose="020B0604020202020204" pitchFamily="34" charset="0"/>
              <a:buChar char="•"/>
            </a:pPr>
            <a:endParaRPr lang="en-US" dirty="0"/>
          </a:p>
          <a:p>
            <a:pPr marL="171450" lvl="0" indent="-171450">
              <a:buFont typeface="Arial" panose="020B0604020202020204" pitchFamily="34" charset="0"/>
              <a:buChar char="•"/>
            </a:pPr>
            <a:r>
              <a:rPr lang="en-US" dirty="0"/>
              <a:t>Revise 203.5.1(2) to clarify that all costs associated with contractor-caused damage are incidental. This change was implemented in ASP 6 effective with the December 2017 letting.</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dirty="0"/>
          </a:p>
        </p:txBody>
      </p:sp>
    </p:spTree>
    <p:extLst>
      <p:ext uri="{BB962C8B-B14F-4D97-AF65-F5344CB8AC3E}">
        <p14:creationId xmlns:p14="http://schemas.microsoft.com/office/powerpoint/2010/main" val="407103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3347" lvl="1" indent="-171450">
              <a:buFont typeface="Arial" panose="020B0604020202020204" pitchFamily="34" charset="0"/>
              <a:buChar char="•"/>
            </a:pPr>
            <a:r>
              <a:rPr lang="en-US" dirty="0">
                <a:latin typeface="Arial" charset="0"/>
                <a:cs typeface="Arial" charset="0"/>
              </a:rPr>
              <a:t>Contact BOS when steel or prestressed girder damage is found after deck removals.  BOS will send this form to inspection staff for contractor to complete and document damage locations and severity, and detail what their proposed fixes are.  BOS will review and provide comments or acceptance.  This helps us document historical information for the bridge, and provides consistency statewide with what girders are fixed and what are replaced.</a:t>
            </a:r>
          </a:p>
          <a:p>
            <a:pPr marL="623347" lvl="1" indent="-171450">
              <a:buFont typeface="Arial" panose="020B0604020202020204" pitchFamily="34" charset="0"/>
              <a:buChar char="•"/>
            </a:pPr>
            <a:r>
              <a:rPr lang="en-US" dirty="0">
                <a:latin typeface="Arial" charset="0"/>
                <a:cs typeface="Arial" charset="0"/>
              </a:rPr>
              <a:t>There is a new form that should be used.</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9</a:t>
            </a:fld>
            <a:endParaRPr lang="en-US" dirty="0"/>
          </a:p>
        </p:txBody>
      </p:sp>
    </p:spTree>
    <p:extLst>
      <p:ext uri="{BB962C8B-B14F-4D97-AF65-F5344CB8AC3E}">
        <p14:creationId xmlns:p14="http://schemas.microsoft.com/office/powerpoint/2010/main" val="36947932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xample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0" baseline="0">
                <a:solidFill>
                  <a:srgbClr val="00416A"/>
                </a:solidFill>
                <a:latin typeface="Arial Narrow" panose="020B0606020202030204" pitchFamily="34" charset="0"/>
              </a:defRPr>
            </a:lvl1pPr>
          </a:lstStyle>
          <a:p>
            <a:r>
              <a:rPr lang="en-US" dirty="0"/>
              <a:t>Select to edit title</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A0284C"/>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A02842"/>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rgbClr val="00416A"/>
                </a:solidFill>
                <a:latin typeface="Arial Narrow" panose="020B0606020202030204" pitchFamily="34" charset="0"/>
              </a:defRPr>
            </a:lvl1pPr>
          </a:lstStyle>
          <a:p>
            <a:pPr lvl="0"/>
            <a:r>
              <a:rPr lang="en-US" dirty="0"/>
              <a:t>Name of conference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A0284C"/>
                </a:solidFill>
                <a:latin typeface="Arial Narrow" panose="020B0606020202030204" pitchFamily="34" charset="0"/>
              </a:defRPr>
            </a:lvl1pPr>
          </a:lstStyle>
          <a:p>
            <a:pPr lvl="0"/>
            <a:r>
              <a:rPr lang="en-US" dirty="0"/>
              <a:t>Month Day, Year</a:t>
            </a:r>
          </a:p>
        </p:txBody>
      </p:sp>
      <p:pic>
        <p:nvPicPr>
          <p:cNvPr id="8" name="Picture 7">
            <a:extLst>
              <a:ext uri="{FF2B5EF4-FFF2-40B4-BE49-F238E27FC236}">
                <a16:creationId xmlns:a16="http://schemas.microsoft.com/office/drawing/2014/main" id="{3FDC7B68-D656-4212-94ED-A54BA1BECE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31" y="6030685"/>
            <a:ext cx="3361909" cy="685800"/>
          </a:xfrm>
          <a:prstGeom prst="rect">
            <a:avLst/>
          </a:prstGeom>
        </p:spPr>
      </p:pic>
      <p:sp>
        <p:nvSpPr>
          <p:cNvPr id="9" name="Footer Placeholder 1">
            <a:extLst>
              <a:ext uri="{FF2B5EF4-FFF2-40B4-BE49-F238E27FC236}">
                <a16:creationId xmlns:a16="http://schemas.microsoft.com/office/drawing/2014/main" id="{56A2E231-432C-4ECF-930A-D0C8D9DECB8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10" name="Slide Number Placeholder 5">
            <a:extLst>
              <a:ext uri="{FF2B5EF4-FFF2-40B4-BE49-F238E27FC236}">
                <a16:creationId xmlns:a16="http://schemas.microsoft.com/office/drawing/2014/main" id="{57E3DDEF-A16B-4316-9747-5F26A7A8680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964877215"/>
      </p:ext>
    </p:extLst>
  </p:cSld>
  <p:clrMapOvr>
    <a:masterClrMapping/>
  </p:clrMapOvr>
  <p:transition spd="slow">
    <p:fade/>
  </p:transition>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100" baseline="0">
                <a:solidFill>
                  <a:schemeClr val="bg1"/>
                </a:solidFill>
                <a:latin typeface="Arial Narrow" panose="020B0606020202030204" pitchFamily="34" charset="0"/>
              </a:defRPr>
            </a:lvl1pPr>
          </a:lstStyle>
          <a:p>
            <a:r>
              <a:rPr lang="en-US" dirty="0"/>
              <a:t>Select to edit title </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D8B85E"/>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DCC070"/>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chemeClr val="bg1"/>
                </a:solidFill>
                <a:latin typeface="Arial Narrow" panose="020B0606020202030204" pitchFamily="34" charset="0"/>
              </a:defRPr>
            </a:lvl1pPr>
          </a:lstStyle>
          <a:p>
            <a:pPr lvl="0"/>
            <a:r>
              <a:rPr lang="en-US" dirty="0"/>
              <a:t>Name of conference or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D8B85E"/>
                </a:solidFill>
                <a:latin typeface="Arial Narrow" panose="020B0606020202030204" pitchFamily="34" charset="0"/>
              </a:defRPr>
            </a:lvl1pPr>
          </a:lstStyle>
          <a:p>
            <a:pPr lvl="0"/>
            <a:r>
              <a:rPr lang="en-US" dirty="0"/>
              <a:t>Month Day, Year</a:t>
            </a:r>
          </a:p>
        </p:txBody>
      </p:sp>
      <p:sp>
        <p:nvSpPr>
          <p:cNvPr id="9" name="Footer Placeholder 4">
            <a:extLst>
              <a:ext uri="{FF2B5EF4-FFF2-40B4-BE49-F238E27FC236}">
                <a16:creationId xmlns:a16="http://schemas.microsoft.com/office/drawing/2014/main" id="{12088658-91C4-4213-95B4-AAED40DA31F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chemeClr val="accent4">
                    <a:lumMod val="60000"/>
                    <a:lumOff val="40000"/>
                  </a:schemeClr>
                </a:solidFill>
                <a:latin typeface="Arial Narrow" panose="020B0606020202030204" pitchFamily="34" charset="0"/>
              </a:defRPr>
            </a:lvl1pPr>
          </a:lstStyle>
          <a:p>
            <a:r>
              <a:rPr lang="en-US" dirty="0"/>
              <a:t>Presentation Title</a:t>
            </a:r>
          </a:p>
        </p:txBody>
      </p:sp>
      <p:sp>
        <p:nvSpPr>
          <p:cNvPr id="10" name="Slide Number Placeholder 6">
            <a:extLst>
              <a:ext uri="{FF2B5EF4-FFF2-40B4-BE49-F238E27FC236}">
                <a16:creationId xmlns:a16="http://schemas.microsoft.com/office/drawing/2014/main" id="{EE2F0082-9BFD-4375-A97B-BBCF5C41380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3446824991"/>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Layout 1">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72BC20E-DBC7-4136-99F4-E2C7425F827D}"/>
              </a:ext>
            </a:extLst>
          </p:cNvPr>
          <p:cNvSpPr>
            <a:spLocks noGrp="1"/>
          </p:cNvSpPr>
          <p:nvPr>
            <p:ph type="ftr" sz="quarter" idx="10"/>
          </p:nvPr>
        </p:nvSpPr>
        <p:spPr/>
        <p:txBody>
          <a:bodyPr/>
          <a:lstStyle/>
          <a:p>
            <a:r>
              <a:rPr lang="en-US"/>
              <a:t>Presentation Title</a:t>
            </a:r>
            <a:endParaRPr lang="en-US" dirty="0"/>
          </a:p>
        </p:txBody>
      </p:sp>
      <p:sp>
        <p:nvSpPr>
          <p:cNvPr id="4" name="Slide Number Placeholder 3">
            <a:extLst>
              <a:ext uri="{FF2B5EF4-FFF2-40B4-BE49-F238E27FC236}">
                <a16:creationId xmlns:a16="http://schemas.microsoft.com/office/drawing/2014/main" id="{C2FC8939-D710-4FE9-81E3-E7B6BB98D939}"/>
              </a:ext>
            </a:extLst>
          </p:cNvPr>
          <p:cNvSpPr>
            <a:spLocks noGrp="1"/>
          </p:cNvSpPr>
          <p:nvPr>
            <p:ph type="sldNum" sz="quarter" idx="11"/>
          </p:nvPr>
        </p:nvSpPr>
        <p:spPr/>
        <p:txBody>
          <a:bodyPr/>
          <a:lstStyle/>
          <a:p>
            <a:fld id="{73669252-6A23-4480-98F4-DAE1A3279AF3}" type="slidenum">
              <a:rPr lang="en-US" smtClean="0"/>
              <a:pPr/>
              <a:t>‹#›</a:t>
            </a:fld>
            <a:endParaRPr lang="en-US" dirty="0"/>
          </a:p>
        </p:txBody>
      </p:sp>
      <p:sp>
        <p:nvSpPr>
          <p:cNvPr id="6" name="Title 1">
            <a:extLst>
              <a:ext uri="{FF2B5EF4-FFF2-40B4-BE49-F238E27FC236}">
                <a16:creationId xmlns:a16="http://schemas.microsoft.com/office/drawing/2014/main" id="{F0565580-8D36-490A-8B3C-83E6E068822E}"/>
              </a:ext>
            </a:extLst>
          </p:cNvPr>
          <p:cNvSpPr>
            <a:spLocks noGrp="1"/>
          </p:cNvSpPr>
          <p:nvPr>
            <p:ph type="title" hasCustomPrompt="1"/>
          </p:nvPr>
        </p:nvSpPr>
        <p:spPr>
          <a:xfrm>
            <a:off x="457200" y="228600"/>
            <a:ext cx="8229600" cy="914400"/>
          </a:xfrm>
          <a:prstGeom prst="rect">
            <a:avLst/>
          </a:prstGeom>
        </p:spPr>
        <p:txBody>
          <a:bodyPr anchor="ctr" anchorCtr="0"/>
          <a:lstStyle>
            <a:lvl1pPr algn="l">
              <a:lnSpc>
                <a:spcPts val="4400"/>
              </a:lnSpc>
              <a:defRPr sz="4500" b="1" baseline="0">
                <a:solidFill>
                  <a:srgbClr val="00416A"/>
                </a:solidFill>
                <a:latin typeface="Arial Narrow" panose="020B0606020202030204" pitchFamily="34" charset="0"/>
              </a:defRPr>
            </a:lvl1pPr>
          </a:lstStyle>
          <a:p>
            <a:r>
              <a:rPr lang="en-US" dirty="0"/>
              <a:t>Title</a:t>
            </a:r>
          </a:p>
        </p:txBody>
      </p:sp>
      <p:sp>
        <p:nvSpPr>
          <p:cNvPr id="8" name="Content Placeholder 2">
            <a:extLst>
              <a:ext uri="{FF2B5EF4-FFF2-40B4-BE49-F238E27FC236}">
                <a16:creationId xmlns:a16="http://schemas.microsoft.com/office/drawing/2014/main" id="{B08BC965-307E-4786-BDE0-380151275AC4}"/>
              </a:ext>
            </a:extLst>
          </p:cNvPr>
          <p:cNvSpPr>
            <a:spLocks noGrp="1"/>
          </p:cNvSpPr>
          <p:nvPr>
            <p:ph idx="13" hasCustomPrompt="1"/>
          </p:nvPr>
        </p:nvSpPr>
        <p:spPr>
          <a:xfrm>
            <a:off x="457200" y="1143000"/>
            <a:ext cx="8229600" cy="5105400"/>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D5494E"/>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D5494E"/>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9" name="Picture 8">
            <a:extLst>
              <a:ext uri="{FF2B5EF4-FFF2-40B4-BE49-F238E27FC236}">
                <a16:creationId xmlns:a16="http://schemas.microsoft.com/office/drawing/2014/main" id="{B55789AB-4B12-4629-9B74-017A63F39A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Tree>
    <p:extLst>
      <p:ext uri="{BB962C8B-B14F-4D97-AF65-F5344CB8AC3E}">
        <p14:creationId xmlns:p14="http://schemas.microsoft.com/office/powerpoint/2010/main" val="419497076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594360"/>
            <a:ext cx="8229600" cy="1475740"/>
          </a:xfrm>
          <a:prstGeom prst="rect">
            <a:avLst/>
          </a:prstGeom>
        </p:spPr>
        <p:txBody>
          <a:bodyPr lIns="0" tIns="0" rIns="0" bIns="0" anchor="ctr" anchorCtr="0"/>
          <a:lstStyle>
            <a:lvl1pPr algn="ctr">
              <a:lnSpc>
                <a:spcPts val="5600"/>
              </a:lnSpc>
              <a:defRPr sz="6000" b="1" spc="100" baseline="0">
                <a:solidFill>
                  <a:schemeClr val="bg1"/>
                </a:solidFill>
                <a:latin typeface="Arial Narrow" panose="020B0606020202030204" pitchFamily="34" charset="0"/>
              </a:defRPr>
            </a:lvl1pPr>
          </a:lstStyle>
          <a:p>
            <a:r>
              <a:rPr lang="en-US" dirty="0"/>
              <a:t>Select to edit title </a:t>
            </a:r>
            <a:br>
              <a:rPr lang="en-US" dirty="0"/>
            </a:br>
            <a:r>
              <a:rPr lang="en-US" dirty="0"/>
              <a:t>Line 2 optional</a:t>
            </a:r>
          </a:p>
        </p:txBody>
      </p:sp>
      <p:sp>
        <p:nvSpPr>
          <p:cNvPr id="15" name="Text Placeholder 14"/>
          <p:cNvSpPr>
            <a:spLocks noGrp="1"/>
          </p:cNvSpPr>
          <p:nvPr>
            <p:ph type="body" sz="quarter" idx="10" hasCustomPrompt="1"/>
          </p:nvPr>
        </p:nvSpPr>
        <p:spPr>
          <a:xfrm>
            <a:off x="457200" y="2163236"/>
            <a:ext cx="8229600" cy="567260"/>
          </a:xfrm>
          <a:prstGeom prst="rect">
            <a:avLst/>
          </a:prstGeom>
        </p:spPr>
        <p:txBody>
          <a:bodyPr lIns="0" tIns="0" rIns="0" bIns="0" anchor="t" anchorCtr="0"/>
          <a:lstStyle>
            <a:lvl1pPr marL="0" indent="0" algn="ctr">
              <a:buNone/>
              <a:defRPr sz="4700" b="1" spc="150" baseline="0">
                <a:solidFill>
                  <a:srgbClr val="D8B85E"/>
                </a:solidFill>
                <a:latin typeface="Arial Narrow" panose="020B0606020202030204" pitchFamily="34" charset="0"/>
              </a:defRPr>
            </a:lvl1pPr>
          </a:lstStyle>
          <a:p>
            <a:pPr lvl="0"/>
            <a:r>
              <a:rPr lang="en-US" dirty="0"/>
              <a:t>Name of Presenter</a:t>
            </a:r>
          </a:p>
        </p:txBody>
      </p:sp>
      <p:sp>
        <p:nvSpPr>
          <p:cNvPr id="18" name="Text Placeholder 17"/>
          <p:cNvSpPr>
            <a:spLocks noGrp="1"/>
          </p:cNvSpPr>
          <p:nvPr>
            <p:ph type="body" sz="quarter" idx="11" hasCustomPrompt="1"/>
          </p:nvPr>
        </p:nvSpPr>
        <p:spPr>
          <a:xfrm>
            <a:off x="457200" y="2730496"/>
            <a:ext cx="8229600" cy="548640"/>
          </a:xfrm>
          <a:prstGeom prst="rect">
            <a:avLst/>
          </a:prstGeom>
        </p:spPr>
        <p:txBody>
          <a:bodyPr lIns="0" tIns="0" rIns="0" bIns="0" anchor="t" anchorCtr="0"/>
          <a:lstStyle>
            <a:lvl1pPr marL="0" indent="0" algn="ctr">
              <a:lnSpc>
                <a:spcPts val="4200"/>
              </a:lnSpc>
              <a:buNone/>
              <a:defRPr sz="4000" spc="100" baseline="0">
                <a:solidFill>
                  <a:srgbClr val="DCC070"/>
                </a:solidFill>
                <a:latin typeface="Arial Narrow" panose="020B0606020202030204" pitchFamily="34" charset="0"/>
              </a:defRPr>
            </a:lvl1pPr>
          </a:lstStyle>
          <a:p>
            <a:pPr lvl="0"/>
            <a:r>
              <a:rPr lang="en-US" dirty="0"/>
              <a:t>Title of Presenter</a:t>
            </a:r>
          </a:p>
        </p:txBody>
      </p:sp>
      <p:sp>
        <p:nvSpPr>
          <p:cNvPr id="20" name="Text Placeholder 19"/>
          <p:cNvSpPr>
            <a:spLocks noGrp="1"/>
          </p:cNvSpPr>
          <p:nvPr>
            <p:ph type="body" sz="quarter" idx="12" hasCustomPrompt="1"/>
          </p:nvPr>
        </p:nvSpPr>
        <p:spPr>
          <a:xfrm>
            <a:off x="457200" y="3505200"/>
            <a:ext cx="8229600" cy="1005840"/>
          </a:xfrm>
          <a:prstGeom prst="rect">
            <a:avLst/>
          </a:prstGeom>
        </p:spPr>
        <p:txBody>
          <a:bodyPr lIns="0" tIns="0" rIns="0" bIns="0" anchor="t" anchorCtr="0"/>
          <a:lstStyle>
            <a:lvl1pPr marL="0" indent="0" algn="ctr">
              <a:lnSpc>
                <a:spcPts val="2700"/>
              </a:lnSpc>
              <a:spcBef>
                <a:spcPts val="0"/>
              </a:spcBef>
              <a:buNone/>
              <a:defRPr sz="2800" spc="100" baseline="0">
                <a:solidFill>
                  <a:schemeClr val="bg1"/>
                </a:solidFill>
                <a:latin typeface="Arial Narrow" panose="020B0606020202030204" pitchFamily="34" charset="0"/>
              </a:defRPr>
            </a:lvl1pPr>
          </a:lstStyle>
          <a:p>
            <a:pPr lvl="0"/>
            <a:r>
              <a:rPr lang="en-US" dirty="0"/>
              <a:t>Name of conference or event</a:t>
            </a:r>
          </a:p>
          <a:p>
            <a:pPr lvl="0"/>
            <a:r>
              <a:rPr lang="en-US" dirty="0"/>
              <a:t>Location, City, State</a:t>
            </a:r>
          </a:p>
        </p:txBody>
      </p:sp>
      <p:sp>
        <p:nvSpPr>
          <p:cNvPr id="22" name="Text Placeholder 21"/>
          <p:cNvSpPr>
            <a:spLocks noGrp="1"/>
          </p:cNvSpPr>
          <p:nvPr>
            <p:ph type="body" sz="quarter" idx="13" hasCustomPrompt="1"/>
          </p:nvPr>
        </p:nvSpPr>
        <p:spPr>
          <a:xfrm>
            <a:off x="457200" y="4559300"/>
            <a:ext cx="8229600" cy="482600"/>
          </a:xfrm>
          <a:prstGeom prst="rect">
            <a:avLst/>
          </a:prstGeom>
        </p:spPr>
        <p:txBody>
          <a:bodyPr lIns="0" tIns="0" rIns="0" anchor="t" anchorCtr="0"/>
          <a:lstStyle>
            <a:lvl1pPr marL="0" indent="0" algn="ctr">
              <a:buNone/>
              <a:defRPr sz="2500" b="1" baseline="0">
                <a:solidFill>
                  <a:srgbClr val="D8B85E"/>
                </a:solidFill>
                <a:latin typeface="Arial Narrow" panose="020B0606020202030204" pitchFamily="34" charset="0"/>
              </a:defRPr>
            </a:lvl1pPr>
          </a:lstStyle>
          <a:p>
            <a:pPr lvl="0"/>
            <a:r>
              <a:rPr lang="en-US" dirty="0"/>
              <a:t>Month Day, Year</a:t>
            </a:r>
          </a:p>
        </p:txBody>
      </p:sp>
      <p:pic>
        <p:nvPicPr>
          <p:cNvPr id="8" name="Picture 7">
            <a:extLst>
              <a:ext uri="{FF2B5EF4-FFF2-40B4-BE49-F238E27FC236}">
                <a16:creationId xmlns:a16="http://schemas.microsoft.com/office/drawing/2014/main" id="{A5AA0C47-B080-4ABA-901D-2781267BC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2" y="5971249"/>
            <a:ext cx="3645163" cy="804672"/>
          </a:xfrm>
          <a:prstGeom prst="rect">
            <a:avLst/>
          </a:prstGeom>
        </p:spPr>
      </p:pic>
      <p:sp>
        <p:nvSpPr>
          <p:cNvPr id="10" name="Slide Number Placeholder 6">
            <a:extLst>
              <a:ext uri="{FF2B5EF4-FFF2-40B4-BE49-F238E27FC236}">
                <a16:creationId xmlns:a16="http://schemas.microsoft.com/office/drawing/2014/main" id="{EE2F0082-9BFD-4375-A97B-BBCF5C41380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369652896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CC070"/>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1"/>
            <a:ext cx="3867150" cy="3613150"/>
          </a:xfrm>
          <a:prstGeom prst="rect">
            <a:avLst/>
          </a:prstGeom>
        </p:spPr>
        <p:txBody>
          <a:bodyPr/>
          <a:lstStyle>
            <a:lvl1pPr>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8B85E"/>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CC07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sp>
        <p:nvSpPr>
          <p:cNvPr id="9" name="Picture Placeholder 8"/>
          <p:cNvSpPr>
            <a:spLocks noGrp="1"/>
          </p:cNvSpPr>
          <p:nvPr>
            <p:ph type="pic" sz="quarter" idx="14" hasCustomPrompt="1"/>
          </p:nvPr>
        </p:nvSpPr>
        <p:spPr>
          <a:xfrm>
            <a:off x="4724400" y="2743200"/>
            <a:ext cx="3786188" cy="3613149"/>
          </a:xfrm>
          <a:prstGeom prst="rect">
            <a:avLst/>
          </a:prstGeom>
          <a:effectLst>
            <a:outerShdw blurRad="88900" algn="tl" rotWithShape="0">
              <a:schemeClr val="tx2">
                <a:lumMod val="50000"/>
                <a:alpha val="70000"/>
              </a:schemeClr>
            </a:outerShdw>
          </a:effectLst>
        </p:spPr>
        <p:txBody>
          <a:bodyPr tIns="914400" rIns="91440" bIns="4572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dirty="0"/>
              <a:t>Double click on icon </a:t>
            </a:r>
            <a:br>
              <a:rPr lang="en-US" dirty="0"/>
            </a:br>
            <a:r>
              <a:rPr lang="en-US" dirty="0"/>
              <a:t>below to insert picture</a:t>
            </a:r>
          </a:p>
        </p:txBody>
      </p:sp>
      <p:pic>
        <p:nvPicPr>
          <p:cNvPr id="5" name="Picture 4">
            <a:extLst>
              <a:ext uri="{FF2B5EF4-FFF2-40B4-BE49-F238E27FC236}">
                <a16:creationId xmlns:a16="http://schemas.microsoft.com/office/drawing/2014/main" id="{69A09CCB-AA91-45B0-92BE-0F787B9588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10" name="Slide Number Placeholder 6">
            <a:extLst>
              <a:ext uri="{FF2B5EF4-FFF2-40B4-BE49-F238E27FC236}">
                <a16:creationId xmlns:a16="http://schemas.microsoft.com/office/drawing/2014/main" id="{79E8FEEB-6E99-482C-BFD0-6118C24220D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22777874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070350"/>
          </a:xfrm>
          <a:prstGeom prst="rect">
            <a:avLst/>
          </a:prstGeom>
        </p:spPr>
        <p:txBody>
          <a:bodyPr/>
          <a:lstStyle>
            <a:lvl1pPr>
              <a:spcBef>
                <a:spcPts val="0"/>
              </a:spcBef>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8B85E"/>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4" name="Picture 3">
            <a:extLst>
              <a:ext uri="{FF2B5EF4-FFF2-40B4-BE49-F238E27FC236}">
                <a16:creationId xmlns:a16="http://schemas.microsoft.com/office/drawing/2014/main" id="{1A6B68D3-BB97-4F81-839C-0911A1195D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6" name="Slide Number Placeholder 6">
            <a:extLst>
              <a:ext uri="{FF2B5EF4-FFF2-40B4-BE49-F238E27FC236}">
                <a16:creationId xmlns:a16="http://schemas.microsoft.com/office/drawing/2014/main" id="{438AFF72-570E-40F2-8EC4-C4F9FF2896F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862975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CC070"/>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8B85E"/>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CC07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5" name="Picture 4">
            <a:extLst>
              <a:ext uri="{FF2B5EF4-FFF2-40B4-BE49-F238E27FC236}">
                <a16:creationId xmlns:a16="http://schemas.microsoft.com/office/drawing/2014/main" id="{C1E0E9E7-87EB-48B6-A48D-E9406EA6AC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8" name="Slide Number Placeholder 6">
            <a:extLst>
              <a:ext uri="{FF2B5EF4-FFF2-40B4-BE49-F238E27FC236}">
                <a16:creationId xmlns:a16="http://schemas.microsoft.com/office/drawing/2014/main" id="{3365D1AE-4537-4BA0-8A42-83DF167F113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035026669"/>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8B85E"/>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1"/>
            <a:ext cx="7886700" cy="3613150"/>
          </a:xfrm>
          <a:prstGeom prst="rect">
            <a:avLst/>
          </a:prstGeom>
          <a:effectLst>
            <a:outerShdw blurRad="1016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chemeClr val="bg1"/>
                </a:solidFill>
                <a:latin typeface="Arial Narrow" panose="020B0606020202030204" pitchFamily="34" charset="0"/>
              </a:defRPr>
            </a:lvl1pPr>
          </a:lstStyle>
          <a:p>
            <a:r>
              <a:rPr lang="en-US" dirty="0"/>
              <a:t>Double click on icon below to insert picture</a:t>
            </a:r>
          </a:p>
        </p:txBody>
      </p:sp>
      <p:pic>
        <p:nvPicPr>
          <p:cNvPr id="5" name="Picture 4">
            <a:extLst>
              <a:ext uri="{FF2B5EF4-FFF2-40B4-BE49-F238E27FC236}">
                <a16:creationId xmlns:a16="http://schemas.microsoft.com/office/drawing/2014/main" id="{E66E3479-00DD-43CA-B31B-86820E1650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7" name="Slide Number Placeholder 6">
            <a:extLst>
              <a:ext uri="{FF2B5EF4-FFF2-40B4-BE49-F238E27FC236}">
                <a16:creationId xmlns:a16="http://schemas.microsoft.com/office/drawing/2014/main" id="{0F91C8E3-65FE-4B4A-8F82-0149D1455B8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2566282539"/>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chemeClr val="bg1"/>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D8B85E"/>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marL="0" indent="0">
              <a:lnSpc>
                <a:spcPts val="3100"/>
              </a:lnSpc>
              <a:buNone/>
              <a:defRPr baseline="0">
                <a:solidFill>
                  <a:schemeClr val="bg1"/>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pic>
        <p:nvPicPr>
          <p:cNvPr id="5" name="Picture 4">
            <a:extLst>
              <a:ext uri="{FF2B5EF4-FFF2-40B4-BE49-F238E27FC236}">
                <a16:creationId xmlns:a16="http://schemas.microsoft.com/office/drawing/2014/main" id="{2C2AD060-FE44-489A-BA22-C1CBC899B9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8" name="Slide Number Placeholder 6">
            <a:extLst>
              <a:ext uri="{FF2B5EF4-FFF2-40B4-BE49-F238E27FC236}">
                <a16:creationId xmlns:a16="http://schemas.microsoft.com/office/drawing/2014/main" id="{E5C9EF70-F22A-490E-A672-118837FAF55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99932791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D5FB6F-59AA-415C-8C68-27BD79C9B5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
        <p:nvSpPr>
          <p:cNvPr id="4" name="Slide Number Placeholder 6">
            <a:extLst>
              <a:ext uri="{FF2B5EF4-FFF2-40B4-BE49-F238E27FC236}">
                <a16:creationId xmlns:a16="http://schemas.microsoft.com/office/drawing/2014/main" id="{AB64A5DB-BB2D-40E3-9B3C-C62FF5259EE9}"/>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993614670"/>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extLst>
      <p:ext uri="{BB962C8B-B14F-4D97-AF65-F5344CB8AC3E}">
        <p14:creationId xmlns:p14="http://schemas.microsoft.com/office/powerpoint/2010/main" val="4241019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xample Picture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8" name="Content Placeholder 2"/>
          <p:cNvSpPr>
            <a:spLocks noGrp="1"/>
          </p:cNvSpPr>
          <p:nvPr>
            <p:ph idx="13" hasCustomPrompt="1"/>
          </p:nvPr>
        </p:nvSpPr>
        <p:spPr>
          <a:xfrm>
            <a:off x="623888" y="2743201"/>
            <a:ext cx="3867150" cy="3613150"/>
          </a:xfrm>
          <a:prstGeom prst="rect">
            <a:avLst/>
          </a:prstGeom>
        </p:spPr>
        <p:txBody>
          <a:bodyPr/>
          <a:lstStyle>
            <a:lvl1pPr>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57350" indent="-28575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to edit bullet 4</a:t>
            </a:r>
          </a:p>
        </p:txBody>
      </p:sp>
      <p:sp>
        <p:nvSpPr>
          <p:cNvPr id="9" name="Picture Placeholder 8"/>
          <p:cNvSpPr>
            <a:spLocks noGrp="1"/>
          </p:cNvSpPr>
          <p:nvPr>
            <p:ph type="pic" sz="quarter" idx="14" hasCustomPrompt="1"/>
          </p:nvPr>
        </p:nvSpPr>
        <p:spPr>
          <a:xfrm>
            <a:off x="4724400" y="2743200"/>
            <a:ext cx="3786188" cy="3613149"/>
          </a:xfrm>
          <a:prstGeom prst="rect">
            <a:avLst/>
          </a:prstGeom>
          <a:effectLst>
            <a:outerShdw blurRad="88900" algn="tl" rotWithShape="0">
              <a:schemeClr val="tx2">
                <a:lumMod val="50000"/>
                <a:alpha val="70000"/>
              </a:schemeClr>
            </a:outerShdw>
          </a:effectLst>
        </p:spPr>
        <p:txBody>
          <a:bodyPr tIns="914400"/>
          <a:lstStyle>
            <a:lvl1pPr marL="0" indent="0" algn="ctr">
              <a:lnSpc>
                <a:spcPts val="2400"/>
              </a:lnSpc>
              <a:spcBef>
                <a:spcPts val="0"/>
              </a:spcBef>
              <a:buNone/>
              <a:defRPr sz="2400" baseline="0">
                <a:solidFill>
                  <a:srgbClr val="00416A"/>
                </a:solidFill>
                <a:latin typeface="Arial Narrow" panose="020B0606020202030204" pitchFamily="34" charset="0"/>
              </a:defRPr>
            </a:lvl1pPr>
          </a:lstStyle>
          <a:p>
            <a:r>
              <a:rPr lang="en-US" dirty="0"/>
              <a:t>Double click on icon </a:t>
            </a:r>
            <a:br>
              <a:rPr lang="en-US" dirty="0"/>
            </a:br>
            <a:r>
              <a:rPr lang="en-US" dirty="0"/>
              <a:t>below to insert picture</a:t>
            </a:r>
          </a:p>
        </p:txBody>
      </p:sp>
      <p:pic>
        <p:nvPicPr>
          <p:cNvPr id="5" name="Picture 4">
            <a:extLst>
              <a:ext uri="{FF2B5EF4-FFF2-40B4-BE49-F238E27FC236}">
                <a16:creationId xmlns:a16="http://schemas.microsoft.com/office/drawing/2014/main" id="{055045CD-0EC0-473F-AC17-0D3B6D7967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7" name="Footer Placeholder 1">
            <a:extLst>
              <a:ext uri="{FF2B5EF4-FFF2-40B4-BE49-F238E27FC236}">
                <a16:creationId xmlns:a16="http://schemas.microsoft.com/office/drawing/2014/main" id="{B3A7280F-05EF-42E9-B5F8-3C210E3F25A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10" name="Slide Number Placeholder 5">
            <a:extLst>
              <a:ext uri="{FF2B5EF4-FFF2-40B4-BE49-F238E27FC236}">
                <a16:creationId xmlns:a16="http://schemas.microsoft.com/office/drawing/2014/main" id="{D54C984B-56D7-42C3-AEFB-DB3076C7054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26948028"/>
      </p:ext>
    </p:extLst>
  </p:cSld>
  <p:clrMapOvr>
    <a:masterClrMapping/>
  </p:clrMapOvr>
  <p:transition spd="slow">
    <p:fade/>
  </p:transition>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FC8939-D710-4FE9-81E3-E7B6BB98D939}"/>
              </a:ext>
            </a:extLst>
          </p:cNvPr>
          <p:cNvSpPr>
            <a:spLocks noGrp="1"/>
          </p:cNvSpPr>
          <p:nvPr>
            <p:ph type="sldNum" sz="quarter" idx="11"/>
          </p:nvPr>
        </p:nvSpPr>
        <p:spPr/>
        <p:txBody>
          <a:bodyPr/>
          <a:lstStyle/>
          <a:p>
            <a:fld id="{73669252-6A23-4480-98F4-DAE1A3279AF3}" type="slidenum">
              <a:rPr lang="en-US" smtClean="0"/>
              <a:pPr/>
              <a:t>‹#›</a:t>
            </a:fld>
            <a:endParaRPr lang="en-US" dirty="0"/>
          </a:p>
        </p:txBody>
      </p:sp>
      <p:sp>
        <p:nvSpPr>
          <p:cNvPr id="6" name="Title 1">
            <a:extLst>
              <a:ext uri="{FF2B5EF4-FFF2-40B4-BE49-F238E27FC236}">
                <a16:creationId xmlns:a16="http://schemas.microsoft.com/office/drawing/2014/main" id="{F0565580-8D36-490A-8B3C-83E6E068822E}"/>
              </a:ext>
            </a:extLst>
          </p:cNvPr>
          <p:cNvSpPr>
            <a:spLocks noGrp="1"/>
          </p:cNvSpPr>
          <p:nvPr>
            <p:ph type="title" hasCustomPrompt="1"/>
          </p:nvPr>
        </p:nvSpPr>
        <p:spPr>
          <a:xfrm>
            <a:off x="457200" y="228600"/>
            <a:ext cx="8229600" cy="914400"/>
          </a:xfrm>
          <a:prstGeom prst="rect">
            <a:avLst/>
          </a:prstGeom>
        </p:spPr>
        <p:txBody>
          <a:bodyPr anchor="ctr" anchorCtr="0"/>
          <a:lstStyle>
            <a:lvl1pPr algn="l">
              <a:lnSpc>
                <a:spcPts val="4400"/>
              </a:lnSpc>
              <a:defRPr sz="4500" b="1" baseline="0">
                <a:solidFill>
                  <a:schemeClr val="bg1"/>
                </a:solidFill>
                <a:latin typeface="Arial Narrow" panose="020B0606020202030204" pitchFamily="34" charset="0"/>
              </a:defRPr>
            </a:lvl1pPr>
          </a:lstStyle>
          <a:p>
            <a:r>
              <a:rPr lang="en-US" dirty="0"/>
              <a:t>Title</a:t>
            </a:r>
          </a:p>
        </p:txBody>
      </p:sp>
      <p:sp>
        <p:nvSpPr>
          <p:cNvPr id="8" name="Content Placeholder 2">
            <a:extLst>
              <a:ext uri="{FF2B5EF4-FFF2-40B4-BE49-F238E27FC236}">
                <a16:creationId xmlns:a16="http://schemas.microsoft.com/office/drawing/2014/main" id="{B08BC965-307E-4786-BDE0-380151275AC4}"/>
              </a:ext>
            </a:extLst>
          </p:cNvPr>
          <p:cNvSpPr>
            <a:spLocks noGrp="1"/>
          </p:cNvSpPr>
          <p:nvPr>
            <p:ph idx="13" hasCustomPrompt="1"/>
          </p:nvPr>
        </p:nvSpPr>
        <p:spPr>
          <a:xfrm>
            <a:off x="457200" y="1143000"/>
            <a:ext cx="8229600" cy="5105400"/>
          </a:xfrm>
          <a:prstGeom prst="rect">
            <a:avLst/>
          </a:prstGeom>
        </p:spPr>
        <p:txBody>
          <a:bodyPr/>
          <a:lstStyle>
            <a:lvl1pPr>
              <a:defRPr baseline="0">
                <a:solidFill>
                  <a:schemeClr val="bg1"/>
                </a:solidFill>
                <a:latin typeface="Arial Narrow" panose="020B0606020202030204" pitchFamily="34" charset="0"/>
              </a:defRPr>
            </a:lvl1pPr>
            <a:lvl2pPr marL="685800" indent="-228600">
              <a:buFont typeface="Wingdings" panose="05000000000000000000" pitchFamily="2" charset="2"/>
              <a:buChar char="§"/>
              <a:defRPr baseline="0">
                <a:solidFill>
                  <a:srgbClr val="D8B85E"/>
                </a:solidFill>
                <a:latin typeface="Arial Narrow" panose="020B0606020202030204" pitchFamily="34" charset="0"/>
              </a:defRPr>
            </a:lvl2pPr>
            <a:lvl3pPr>
              <a:defRPr baseline="0">
                <a:solidFill>
                  <a:schemeClr val="bg1"/>
                </a:solidFill>
                <a:latin typeface="Arial Narrow" panose="020B0606020202030204" pitchFamily="34" charset="0"/>
              </a:defRPr>
            </a:lvl3pPr>
            <a:lvl4pPr marL="1600200" indent="-228600">
              <a:buFont typeface="Wingdings" panose="05000000000000000000" pitchFamily="2" charset="2"/>
              <a:buChar char="§"/>
              <a:defRPr baseline="0">
                <a:solidFill>
                  <a:srgbClr val="DCC07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9" name="Picture 8">
            <a:extLst>
              <a:ext uri="{FF2B5EF4-FFF2-40B4-BE49-F238E27FC236}">
                <a16:creationId xmlns:a16="http://schemas.microsoft.com/office/drawing/2014/main" id="{B55789AB-4B12-4629-9B74-017A63F39A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759" y="6340053"/>
            <a:ext cx="2071116" cy="457200"/>
          </a:xfrm>
          <a:prstGeom prst="rect">
            <a:avLst/>
          </a:prstGeom>
        </p:spPr>
      </p:pic>
    </p:spTree>
    <p:extLst>
      <p:ext uri="{BB962C8B-B14F-4D97-AF65-F5344CB8AC3E}">
        <p14:creationId xmlns:p14="http://schemas.microsoft.com/office/powerpoint/2010/main" val="261111943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Example 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594360"/>
            <a:ext cx="7886700" cy="1325563"/>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bullets only</a:t>
            </a:r>
            <a:br>
              <a:rPr lang="en-US" dirty="0"/>
            </a:br>
            <a:r>
              <a:rPr lang="en-US" dirty="0"/>
              <a:t>Click here to edit headline</a:t>
            </a:r>
          </a:p>
        </p:txBody>
      </p:sp>
      <p:sp>
        <p:nvSpPr>
          <p:cNvPr id="3" name="Content Placeholder 2"/>
          <p:cNvSpPr>
            <a:spLocks noGrp="1"/>
          </p:cNvSpPr>
          <p:nvPr>
            <p:ph idx="1" hasCustomPrompt="1"/>
          </p:nvPr>
        </p:nvSpPr>
        <p:spPr>
          <a:xfrm>
            <a:off x="628650" y="2286000"/>
            <a:ext cx="7886700" cy="4070350"/>
          </a:xfrm>
          <a:prstGeom prst="rect">
            <a:avLst/>
          </a:prstGeom>
        </p:spPr>
        <p:txBody>
          <a:bodyPr/>
          <a:lstStyle>
            <a:lvl1pPr>
              <a:spcBef>
                <a:spcPts val="0"/>
              </a:spcBef>
              <a:defRPr baseline="0">
                <a:solidFill>
                  <a:srgbClr val="00416A"/>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4" name="Picture 3">
            <a:extLst>
              <a:ext uri="{FF2B5EF4-FFF2-40B4-BE49-F238E27FC236}">
                <a16:creationId xmlns:a16="http://schemas.microsoft.com/office/drawing/2014/main" id="{3205EF0F-4A2E-4CF9-A6F2-9CB2B17920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5" name="Footer Placeholder 1">
            <a:extLst>
              <a:ext uri="{FF2B5EF4-FFF2-40B4-BE49-F238E27FC236}">
                <a16:creationId xmlns:a16="http://schemas.microsoft.com/office/drawing/2014/main" id="{11D28384-9D23-42B8-A142-CE2230CA6B1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C995DC7D-DFD3-4C11-8847-27D6FC40EC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162741761"/>
      </p:ext>
    </p:extLst>
  </p:cSld>
  <p:clrMapOvr>
    <a:masterClrMapping/>
  </p:clrMapOvr>
  <p:transition spd="slow">
    <p:fade/>
  </p:transition>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xample picture or graph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picture or graph only</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9" name="Picture Placeholder 8"/>
          <p:cNvSpPr>
            <a:spLocks noGrp="1"/>
          </p:cNvSpPr>
          <p:nvPr>
            <p:ph type="pic" sz="quarter" idx="14" hasCustomPrompt="1"/>
          </p:nvPr>
        </p:nvSpPr>
        <p:spPr>
          <a:xfrm>
            <a:off x="623888" y="2743201"/>
            <a:ext cx="7886700" cy="3613150"/>
          </a:xfrm>
          <a:prstGeom prst="rect">
            <a:avLst/>
          </a:prstGeom>
          <a:effectLst>
            <a:outerShdw blurRad="101600" algn="tl" rotWithShape="0">
              <a:schemeClr val="tx2">
                <a:lumMod val="50000"/>
                <a:alpha val="70000"/>
              </a:schemeClr>
            </a:outerShdw>
          </a:effectLst>
        </p:spPr>
        <p:txBody>
          <a:bodyPr tIns="914400"/>
          <a:lstStyle>
            <a:lvl1pPr marL="0" indent="0" algn="ctr">
              <a:lnSpc>
                <a:spcPts val="2700"/>
              </a:lnSpc>
              <a:spcBef>
                <a:spcPts val="0"/>
              </a:spcBef>
              <a:buNone/>
              <a:defRPr sz="2400" baseline="0">
                <a:solidFill>
                  <a:srgbClr val="00416A"/>
                </a:solidFill>
                <a:latin typeface="Arial Narrow" panose="020B0606020202030204" pitchFamily="34" charset="0"/>
              </a:defRPr>
            </a:lvl1pPr>
          </a:lstStyle>
          <a:p>
            <a:r>
              <a:rPr lang="en-US" dirty="0"/>
              <a:t>Double click on icon below to insert picture</a:t>
            </a:r>
          </a:p>
        </p:txBody>
      </p:sp>
      <p:pic>
        <p:nvPicPr>
          <p:cNvPr id="5" name="Picture 4">
            <a:extLst>
              <a:ext uri="{FF2B5EF4-FFF2-40B4-BE49-F238E27FC236}">
                <a16:creationId xmlns:a16="http://schemas.microsoft.com/office/drawing/2014/main" id="{E2375B41-3B24-4414-B7D7-F49189B7C0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6" name="Footer Placeholder 1">
            <a:extLst>
              <a:ext uri="{FF2B5EF4-FFF2-40B4-BE49-F238E27FC236}">
                <a16:creationId xmlns:a16="http://schemas.microsoft.com/office/drawing/2014/main" id="{53529C25-E075-4DE5-8610-5B3FAC54D7C6}"/>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7" name="Slide Number Placeholder 5">
            <a:extLst>
              <a:ext uri="{FF2B5EF4-FFF2-40B4-BE49-F238E27FC236}">
                <a16:creationId xmlns:a16="http://schemas.microsoft.com/office/drawing/2014/main" id="{75FC249F-DA00-4F7E-9D31-8AACCCFD661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2484959375"/>
      </p:ext>
    </p:extLst>
  </p:cSld>
  <p:clrMapOvr>
    <a:masterClrMapping/>
  </p:clrMapOvr>
  <p:transition spd="slow">
    <p:fade/>
  </p:transition>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xample Subhead and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D5494E"/>
                </a:solidFill>
                <a:latin typeface="Arial Narrow" panose="020B0606020202030204" pitchFamily="34" charset="0"/>
              </a:defRPr>
            </a:lvl1pPr>
          </a:lstStyle>
          <a:p>
            <a:r>
              <a:rPr lang="en-US" dirty="0"/>
              <a:t>Example: subhead and bullets</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baseline="0">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a:defRPr baseline="0">
                <a:solidFill>
                  <a:srgbClr val="1E384B"/>
                </a:solidFill>
                <a:latin typeface="Arial Narrow" panose="020B0606020202030204" pitchFamily="34" charset="0"/>
              </a:defRPr>
            </a:lvl1pPr>
            <a:lvl2pPr marL="685800" indent="-228600">
              <a:buFont typeface="Wingdings" panose="05000000000000000000" pitchFamily="2" charset="2"/>
              <a:buChar char="§"/>
              <a:defRPr baseline="0">
                <a:solidFill>
                  <a:srgbClr val="A0284C"/>
                </a:solidFill>
                <a:latin typeface="Arial Narrow" panose="020B0606020202030204" pitchFamily="34" charset="0"/>
              </a:defRPr>
            </a:lvl2pPr>
            <a:lvl3pPr>
              <a:defRPr baseline="0">
                <a:solidFill>
                  <a:srgbClr val="00416A"/>
                </a:solidFill>
                <a:latin typeface="Arial Narrow" panose="020B0606020202030204" pitchFamily="34" charset="0"/>
              </a:defRPr>
            </a:lvl3pPr>
            <a:lvl4pPr marL="1600200" indent="-228600">
              <a:buFont typeface="Wingdings" panose="05000000000000000000" pitchFamily="2" charset="2"/>
              <a:buChar char="§"/>
              <a:defRPr baseline="0">
                <a:solidFill>
                  <a:srgbClr val="A0284C"/>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bullet 1</a:t>
            </a:r>
          </a:p>
          <a:p>
            <a:pPr lvl="1"/>
            <a:r>
              <a:rPr lang="en-US" dirty="0"/>
              <a:t>Click here to edit bullet 2</a:t>
            </a:r>
          </a:p>
          <a:p>
            <a:pPr lvl="2"/>
            <a:r>
              <a:rPr lang="en-US" dirty="0"/>
              <a:t>Click here to edit bullet 3</a:t>
            </a:r>
          </a:p>
          <a:p>
            <a:pPr lvl="3"/>
            <a:r>
              <a:rPr lang="en-US" dirty="0"/>
              <a:t>Click here to edit bullet 4</a:t>
            </a:r>
          </a:p>
        </p:txBody>
      </p:sp>
      <p:pic>
        <p:nvPicPr>
          <p:cNvPr id="5" name="Picture 4">
            <a:extLst>
              <a:ext uri="{FF2B5EF4-FFF2-40B4-BE49-F238E27FC236}">
                <a16:creationId xmlns:a16="http://schemas.microsoft.com/office/drawing/2014/main" id="{6ED6A9C3-5D49-4131-BA9D-AABF531216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6" name="Footer Placeholder 1">
            <a:extLst>
              <a:ext uri="{FF2B5EF4-FFF2-40B4-BE49-F238E27FC236}">
                <a16:creationId xmlns:a16="http://schemas.microsoft.com/office/drawing/2014/main" id="{16AE713B-C946-4418-8BAC-814F492E400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8" name="Slide Number Placeholder 5">
            <a:extLst>
              <a:ext uri="{FF2B5EF4-FFF2-40B4-BE49-F238E27FC236}">
                <a16:creationId xmlns:a16="http://schemas.microsoft.com/office/drawing/2014/main" id="{ACE1CB7B-65B3-4B5E-99A8-C3DE672F1C8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807256662"/>
      </p:ext>
    </p:extLst>
  </p:cSld>
  <p:clrMapOvr>
    <a:masterClrMapping/>
  </p:clrMapOvr>
  <p:transition spd="slow">
    <p:fade/>
  </p:transition>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Example Subhead and Paragrap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594360"/>
            <a:ext cx="7886700" cy="1270528"/>
          </a:xfrm>
          <a:prstGeom prst="rect">
            <a:avLst/>
          </a:prstGeom>
        </p:spPr>
        <p:txBody>
          <a:bodyPr anchor="ctr" anchorCtr="0"/>
          <a:lstStyle>
            <a:lvl1pPr algn="ctr">
              <a:lnSpc>
                <a:spcPts val="4400"/>
              </a:lnSpc>
              <a:defRPr sz="4500" b="1" baseline="0">
                <a:solidFill>
                  <a:srgbClr val="00416A"/>
                </a:solidFill>
                <a:latin typeface="Arial Narrow" panose="020B0606020202030204" pitchFamily="34" charset="0"/>
              </a:defRPr>
            </a:lvl1pPr>
          </a:lstStyle>
          <a:p>
            <a:r>
              <a:rPr lang="en-US" dirty="0"/>
              <a:t>Example: subhead and paragraph</a:t>
            </a:r>
            <a:br>
              <a:rPr lang="en-US" dirty="0"/>
            </a:br>
            <a:r>
              <a:rPr lang="en-US" dirty="0"/>
              <a:t>Click here to edit headline</a:t>
            </a:r>
          </a:p>
        </p:txBody>
      </p:sp>
      <p:sp>
        <p:nvSpPr>
          <p:cNvPr id="3" name="Text Placeholder 2"/>
          <p:cNvSpPr>
            <a:spLocks noGrp="1"/>
          </p:cNvSpPr>
          <p:nvPr>
            <p:ph type="body" idx="1" hasCustomPrompt="1"/>
          </p:nvPr>
        </p:nvSpPr>
        <p:spPr>
          <a:xfrm>
            <a:off x="623888" y="1930401"/>
            <a:ext cx="7886700" cy="457200"/>
          </a:xfrm>
          <a:prstGeom prst="rect">
            <a:avLst/>
          </a:prstGeom>
        </p:spPr>
        <p:txBody>
          <a:bodyPr anchor="t" anchorCtr="0"/>
          <a:lstStyle>
            <a:lvl1pPr marL="0" indent="0" algn="ctr">
              <a:lnSpc>
                <a:spcPts val="3400"/>
              </a:lnSpc>
              <a:spcBef>
                <a:spcPts val="0"/>
              </a:spcBef>
              <a:buNone/>
              <a:defRPr sz="3600" b="1">
                <a:solidFill>
                  <a:srgbClr val="A0284C"/>
                </a:solidFill>
                <a:latin typeface="Arial Narrow" panose="020B0606020202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here to edit subhead</a:t>
            </a:r>
          </a:p>
        </p:txBody>
      </p:sp>
      <p:sp>
        <p:nvSpPr>
          <p:cNvPr id="7" name="Content Placeholder 2"/>
          <p:cNvSpPr>
            <a:spLocks noGrp="1"/>
          </p:cNvSpPr>
          <p:nvPr>
            <p:ph idx="13" hasCustomPrompt="1"/>
          </p:nvPr>
        </p:nvSpPr>
        <p:spPr>
          <a:xfrm>
            <a:off x="628650" y="2743201"/>
            <a:ext cx="7886700" cy="3613150"/>
          </a:xfrm>
          <a:prstGeom prst="rect">
            <a:avLst/>
          </a:prstGeom>
        </p:spPr>
        <p:txBody>
          <a:bodyPr/>
          <a:lstStyle>
            <a:lvl1pPr marL="0" indent="0">
              <a:lnSpc>
                <a:spcPts val="3100"/>
              </a:lnSpc>
              <a:buNone/>
              <a:defRPr baseline="0">
                <a:solidFill>
                  <a:srgbClr val="00416A"/>
                </a:solidFill>
                <a:latin typeface="Arial Narrow" panose="020B0606020202030204" pitchFamily="34" charset="0"/>
              </a:defRPr>
            </a:lvl1pPr>
            <a:lvl2pPr>
              <a:defRPr baseline="0">
                <a:solidFill>
                  <a:srgbClr val="DCC070"/>
                </a:solidFill>
                <a:latin typeface="Arial Narrow" panose="020B0606020202030204" pitchFamily="34" charset="0"/>
              </a:defRPr>
            </a:lvl2pPr>
            <a:lvl3pPr>
              <a:defRPr baseline="0">
                <a:solidFill>
                  <a:schemeClr val="bg1"/>
                </a:solidFill>
                <a:latin typeface="Arial Narrow" panose="020B0606020202030204" pitchFamily="34" charset="0"/>
              </a:defRPr>
            </a:lvl3pPr>
            <a:lvl4pPr>
              <a:defRPr baseline="0">
                <a:solidFill>
                  <a:srgbClr val="FFC000"/>
                </a:solidFill>
                <a:latin typeface="Arial Narrow" panose="020B0606020202030204" pitchFamily="34" charset="0"/>
              </a:defRPr>
            </a:lvl4pPr>
            <a:lvl5pPr>
              <a:defRPr>
                <a:solidFill>
                  <a:schemeClr val="bg1"/>
                </a:solidFill>
                <a:latin typeface="Arial Narrow" panose="020B0606020202030204" pitchFamily="34" charset="0"/>
              </a:defRPr>
            </a:lvl5pPr>
          </a:lstStyle>
          <a:p>
            <a:pPr lvl="0"/>
            <a:r>
              <a:rPr lang="en-US" dirty="0"/>
              <a:t>Click here to edit paragraph.</a:t>
            </a:r>
          </a:p>
        </p:txBody>
      </p:sp>
      <p:pic>
        <p:nvPicPr>
          <p:cNvPr id="5" name="Picture 4">
            <a:extLst>
              <a:ext uri="{FF2B5EF4-FFF2-40B4-BE49-F238E27FC236}">
                <a16:creationId xmlns:a16="http://schemas.microsoft.com/office/drawing/2014/main" id="{EC2C56B3-96FC-4ACC-BBCF-AECE033FD9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6" name="Footer Placeholder 1">
            <a:extLst>
              <a:ext uri="{FF2B5EF4-FFF2-40B4-BE49-F238E27FC236}">
                <a16:creationId xmlns:a16="http://schemas.microsoft.com/office/drawing/2014/main" id="{C6C327FA-B55B-4E40-9DE0-58532F69392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8" name="Slide Number Placeholder 5">
            <a:extLst>
              <a:ext uri="{FF2B5EF4-FFF2-40B4-BE49-F238E27FC236}">
                <a16:creationId xmlns:a16="http://schemas.microsoft.com/office/drawing/2014/main" id="{55B5198D-9245-4AB4-B24F-27D71F9B6A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3645040487"/>
      </p:ext>
    </p:extLst>
  </p:cSld>
  <p:clrMapOvr>
    <a:masterClrMapping/>
  </p:clrMapOvr>
  <p:transition spd="slow">
    <p:fade/>
  </p:transition>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7321B1-CDAB-40EE-9AE3-8828F23527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72" y="6314652"/>
            <a:ext cx="2241275" cy="457200"/>
          </a:xfrm>
          <a:prstGeom prst="rect">
            <a:avLst/>
          </a:prstGeom>
        </p:spPr>
      </p:pic>
      <p:sp>
        <p:nvSpPr>
          <p:cNvPr id="3" name="Footer Placeholder 1">
            <a:extLst>
              <a:ext uri="{FF2B5EF4-FFF2-40B4-BE49-F238E27FC236}">
                <a16:creationId xmlns:a16="http://schemas.microsoft.com/office/drawing/2014/main" id="{CD08AB52-AB47-4267-AD9B-DCA7A19555B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4" name="Slide Number Placeholder 5">
            <a:extLst>
              <a:ext uri="{FF2B5EF4-FFF2-40B4-BE49-F238E27FC236}">
                <a16:creationId xmlns:a16="http://schemas.microsoft.com/office/drawing/2014/main" id="{FECCF550-8B7E-497D-938E-AB60CE0C3DC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pPr>
              <a:defRPr/>
            </a:pPr>
            <a:fld id="{DB104AA0-9F21-4485-B088-466B0F30090C}" type="slidenum">
              <a:rPr lang="en-US" smtClean="0"/>
              <a:pPr>
                <a:defRPr/>
              </a:pPr>
              <a:t>‹#›</a:t>
            </a:fld>
            <a:endParaRPr lang="en-US" dirty="0"/>
          </a:p>
        </p:txBody>
      </p:sp>
    </p:spTree>
    <p:extLst>
      <p:ext uri="{BB962C8B-B14F-4D97-AF65-F5344CB8AC3E}">
        <p14:creationId xmlns:p14="http://schemas.microsoft.com/office/powerpoint/2010/main" val="189254010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extLst>
      <p:ext uri="{BB962C8B-B14F-4D97-AF65-F5344CB8AC3E}">
        <p14:creationId xmlns:p14="http://schemas.microsoft.com/office/powerpoint/2010/main" val="193712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a:prstGeom prst="rect">
            <a:avLst/>
          </a:prstGeo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prstGeom prst="rect">
            <a:avLst/>
          </a:prstGeo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prstGeom prst="rect">
            <a:avLst/>
          </a:prstGeo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0.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customXml" Target="../ink/ink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mc:AlternateContent xmlns:mc="http://schemas.openxmlformats.org/markup-compatibility/2006" xmlns:p14="http://schemas.microsoft.com/office/powerpoint/2010/main">
        <mc:Choice Requires="p14">
          <p:contentPart p14:bwMode="auto" r:id="rId14">
            <p14:nvContentPartPr>
              <p14:cNvPr id="4" name="Ink 3"/>
              <p14:cNvContentPartPr/>
              <p14:nvPr/>
            </p14:nvContentPartPr>
            <p14:xfrm>
              <a:off x="422348" y="405245"/>
              <a:ext cx="360" cy="360"/>
            </p14:xfrm>
          </p:contentPart>
        </mc:Choice>
        <mc:Fallback xmlns="">
          <p:pic>
            <p:nvPicPr>
              <p:cNvPr id="4" name="Ink 3"/>
              <p:cNvPicPr/>
              <p:nvPr/>
            </p:nvPicPr>
            <p:blipFill>
              <a:blip r:embed="rId15"/>
              <a:stretch>
                <a:fillRect/>
              </a:stretch>
            </p:blipFill>
            <p:spPr>
              <a:xfrm>
                <a:off x="419108" y="402005"/>
                <a:ext cx="6840" cy="6840"/>
              </a:xfrm>
              <a:prstGeom prst="rect">
                <a:avLst/>
              </a:prstGeom>
            </p:spPr>
          </p:pic>
        </mc:Fallback>
      </mc:AlternateContent>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Footer Placeholder 1">
            <a:extLst>
              <a:ext uri="{FF2B5EF4-FFF2-40B4-BE49-F238E27FC236}">
                <a16:creationId xmlns:a16="http://schemas.microsoft.com/office/drawing/2014/main" id="{F4A6A081-080D-4377-BFF9-5B39E66E51F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b="1">
                <a:solidFill>
                  <a:srgbClr val="00416A"/>
                </a:solidFill>
                <a:latin typeface="Arial Narrow" panose="020B0606020202030204" pitchFamily="34" charset="0"/>
              </a:defRPr>
            </a:lvl1pPr>
          </a:lstStyle>
          <a:p>
            <a:r>
              <a:rPr lang="en-US" dirty="0"/>
              <a:t>Presentation Title</a:t>
            </a:r>
          </a:p>
        </p:txBody>
      </p:sp>
      <p:sp>
        <p:nvSpPr>
          <p:cNvPr id="6" name="Slide Number Placeholder 5">
            <a:extLst>
              <a:ext uri="{FF2B5EF4-FFF2-40B4-BE49-F238E27FC236}">
                <a16:creationId xmlns:a16="http://schemas.microsoft.com/office/drawing/2014/main" id="{525DAC8E-85DB-4BD7-9407-3E04F9CE945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rgbClr val="00416A"/>
                </a:solidFill>
                <a:latin typeface="Arial Narrow" panose="020B0606020202030204" pitchFamily="34" charset="0"/>
              </a:defRPr>
            </a:lvl1pPr>
          </a:lstStyle>
          <a:p>
            <a:fld id="{F460E87D-0780-45DC-A373-FA23046B512C}" type="slidenum">
              <a:rPr lang="en-US" smtClean="0"/>
              <a:pPr/>
              <a:t>‹#›</a:t>
            </a:fld>
            <a:endParaRPr lang="en-US" dirty="0"/>
          </a:p>
        </p:txBody>
      </p:sp>
    </p:spTree>
    <p:extLst>
      <p:ext uri="{BB962C8B-B14F-4D97-AF65-F5344CB8AC3E}">
        <p14:creationId xmlns:p14="http://schemas.microsoft.com/office/powerpoint/2010/main" val="393520130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45" r:id="rId9"/>
    <p:sldLayoutId id="2147483769" r:id="rId10"/>
    <p:sldLayoutId id="2147483770" r:id="rId11"/>
  </p:sldLayoutIdLst>
  <p:transition spd="slow">
    <p:fade/>
  </p:transition>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8826" y="4360549"/>
            <a:ext cx="3775972" cy="2497451"/>
          </a:xfrm>
          <a:prstGeom prst="rect">
            <a:avLst/>
          </a:prstGeom>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21226" y="4512949"/>
            <a:ext cx="3775972" cy="2497451"/>
          </a:xfrm>
          <a:prstGeom prst="rect">
            <a:avLst/>
          </a:prstGeom>
        </p:spPr>
      </p:pic>
      <mc:AlternateContent xmlns:mc="http://schemas.openxmlformats.org/markup-compatibility/2006" xmlns:p14="http://schemas.microsoft.com/office/powerpoint/2010/main">
        <mc:Choice Requires="p14">
          <p:contentPart p14:bwMode="auto" r:id="rId12">
            <p14:nvContentPartPr>
              <p14:cNvPr id="3" name="Ink 2"/>
              <p14:cNvContentPartPr/>
              <p14:nvPr/>
            </p14:nvContentPartPr>
            <p14:xfrm>
              <a:off x="2225343" y="1138497"/>
              <a:ext cx="9000" cy="360"/>
            </p14:xfrm>
          </p:contentPart>
        </mc:Choice>
        <mc:Fallback xmlns="">
          <p:pic>
            <p:nvPicPr>
              <p:cNvPr id="3" name="Ink 2"/>
              <p:cNvPicPr/>
              <p:nvPr/>
            </p:nvPicPr>
            <p:blipFill>
              <a:blip r:embed="rId13"/>
              <a:stretch>
                <a:fillRect/>
              </a:stretch>
            </p:blipFill>
            <p:spPr>
              <a:xfrm>
                <a:off x="2221743" y="1134897"/>
                <a:ext cx="15840" cy="7560"/>
              </a:xfrm>
              <a:prstGeom prst="rect">
                <a:avLst/>
              </a:prstGeom>
            </p:spPr>
          </p:pic>
        </mc:Fallback>
      </mc:AlternateContent>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Slide Number Placeholder 6">
            <a:extLst>
              <a:ext uri="{FF2B5EF4-FFF2-40B4-BE49-F238E27FC236}">
                <a16:creationId xmlns:a16="http://schemas.microsoft.com/office/drawing/2014/main" id="{E4FAE292-07FE-4B69-AF79-5E198FC82D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b="1">
                <a:solidFill>
                  <a:schemeClr val="accent4">
                    <a:lumMod val="60000"/>
                    <a:lumOff val="40000"/>
                  </a:schemeClr>
                </a:solidFill>
                <a:latin typeface="Arial Narrow" panose="020B0606020202030204" pitchFamily="34" charset="0"/>
              </a:defRPr>
            </a:lvl1pPr>
          </a:lstStyle>
          <a:p>
            <a:fld id="{73669252-6A23-4480-98F4-DAE1A3279AF3}" type="slidenum">
              <a:rPr lang="en-US" smtClean="0"/>
              <a:pPr/>
              <a:t>‹#›</a:t>
            </a:fld>
            <a:endParaRPr lang="en-US" dirty="0"/>
          </a:p>
        </p:txBody>
      </p:sp>
    </p:spTree>
    <p:extLst>
      <p:ext uri="{BB962C8B-B14F-4D97-AF65-F5344CB8AC3E}">
        <p14:creationId xmlns:p14="http://schemas.microsoft.com/office/powerpoint/2010/main" val="122677576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Lst>
  <p:transition spd="slow">
    <p:fade/>
  </p:transition>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0.xml"/><Relationship Id="rId6" Type="http://schemas.openxmlformats.org/officeDocument/2006/relationships/image" Target="../media/image43.emf"/><Relationship Id="rId5" Type="http://schemas.openxmlformats.org/officeDocument/2006/relationships/image" Target="../media/image42.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0.xml"/><Relationship Id="rId5" Type="http://schemas.openxmlformats.org/officeDocument/2006/relationships/image" Target="../media/image45.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image" Target="../media/image48.jpeg"/><Relationship Id="rId5" Type="http://schemas.openxmlformats.org/officeDocument/2006/relationships/image" Target="../media/image4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image" Target="../media/image59.JP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1.png"/><Relationship Id="rId5" Type="http://schemas.openxmlformats.org/officeDocument/2006/relationships/image" Target="../media/image10.jpg"/><Relationship Id="rId4" Type="http://schemas.microsoft.com/office/2007/relationships/hdphoto" Target="../media/hdphoto1.wdp"/><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0.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0.xml"/><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DC8FEB4-0D9C-4081-AA73-0E7AAE7610EC}"/>
              </a:ext>
            </a:extLst>
          </p:cNvPr>
          <p:cNvSpPr>
            <a:spLocks noGrp="1"/>
          </p:cNvSpPr>
          <p:nvPr>
            <p:ph type="ctrTitle"/>
          </p:nvPr>
        </p:nvSpPr>
        <p:spPr>
          <a:xfrm>
            <a:off x="457200" y="1127760"/>
            <a:ext cx="8229600" cy="1475740"/>
          </a:xfrm>
        </p:spPr>
        <p:txBody>
          <a:bodyPr/>
          <a:lstStyle/>
          <a:p>
            <a:r>
              <a:rPr lang="en-US" dirty="0"/>
              <a:t>WisDOT NE Region 2020 Construction Conference</a:t>
            </a:r>
          </a:p>
        </p:txBody>
      </p:sp>
      <p:sp>
        <p:nvSpPr>
          <p:cNvPr id="19" name="Text Placeholder 18">
            <a:extLst>
              <a:ext uri="{FF2B5EF4-FFF2-40B4-BE49-F238E27FC236}">
                <a16:creationId xmlns:a16="http://schemas.microsoft.com/office/drawing/2014/main" id="{98C53608-6FB3-4680-B93F-AE1496C304B3}"/>
              </a:ext>
            </a:extLst>
          </p:cNvPr>
          <p:cNvSpPr>
            <a:spLocks noGrp="1"/>
          </p:cNvSpPr>
          <p:nvPr>
            <p:ph type="body" sz="quarter" idx="10"/>
          </p:nvPr>
        </p:nvSpPr>
        <p:spPr>
          <a:xfrm>
            <a:off x="457200" y="2696636"/>
            <a:ext cx="8229600" cy="567260"/>
          </a:xfrm>
        </p:spPr>
        <p:txBody>
          <a:bodyPr/>
          <a:lstStyle/>
          <a:p>
            <a:r>
              <a:rPr lang="en-US" dirty="0"/>
              <a:t>Tim Borowski</a:t>
            </a:r>
          </a:p>
        </p:txBody>
      </p:sp>
      <p:sp>
        <p:nvSpPr>
          <p:cNvPr id="12" name="Text Placeholder 11">
            <a:extLst>
              <a:ext uri="{FF2B5EF4-FFF2-40B4-BE49-F238E27FC236}">
                <a16:creationId xmlns:a16="http://schemas.microsoft.com/office/drawing/2014/main" id="{C97B28D1-7588-4817-887A-C89512997D03}"/>
              </a:ext>
            </a:extLst>
          </p:cNvPr>
          <p:cNvSpPr>
            <a:spLocks noGrp="1"/>
          </p:cNvSpPr>
          <p:nvPr>
            <p:ph type="body" sz="quarter" idx="11"/>
          </p:nvPr>
        </p:nvSpPr>
        <p:spPr>
          <a:xfrm>
            <a:off x="1028700" y="3263896"/>
            <a:ext cx="7086600" cy="1155704"/>
          </a:xfrm>
        </p:spPr>
        <p:txBody>
          <a:bodyPr/>
          <a:lstStyle/>
          <a:p>
            <a:r>
              <a:rPr lang="en-US" dirty="0"/>
              <a:t>NE Region Liaison / Consultant Review Engineer</a:t>
            </a:r>
          </a:p>
          <a:p>
            <a:endParaRPr lang="en-US" dirty="0"/>
          </a:p>
        </p:txBody>
      </p:sp>
      <p:sp>
        <p:nvSpPr>
          <p:cNvPr id="21" name="Text Placeholder 20">
            <a:extLst>
              <a:ext uri="{FF2B5EF4-FFF2-40B4-BE49-F238E27FC236}">
                <a16:creationId xmlns:a16="http://schemas.microsoft.com/office/drawing/2014/main" id="{64FF39F4-54EF-42D6-A6A8-5626BFFA0FE2}"/>
              </a:ext>
            </a:extLst>
          </p:cNvPr>
          <p:cNvSpPr>
            <a:spLocks noGrp="1"/>
          </p:cNvSpPr>
          <p:nvPr>
            <p:ph type="body" sz="quarter" idx="12"/>
          </p:nvPr>
        </p:nvSpPr>
        <p:spPr>
          <a:xfrm>
            <a:off x="457200" y="4556760"/>
            <a:ext cx="8229600" cy="1005840"/>
          </a:xfrm>
        </p:spPr>
        <p:txBody>
          <a:bodyPr/>
          <a:lstStyle/>
          <a:p>
            <a:r>
              <a:rPr lang="en-US" dirty="0"/>
              <a:t>Northeast Wisconsin Technical College</a:t>
            </a:r>
          </a:p>
          <a:p>
            <a:r>
              <a:rPr lang="en-US" dirty="0"/>
              <a:t>March 12, 2020</a:t>
            </a:r>
          </a:p>
        </p:txBody>
      </p:sp>
      <p:sp>
        <p:nvSpPr>
          <p:cNvPr id="3" name="Slide Number Placeholder 2">
            <a:extLst>
              <a:ext uri="{FF2B5EF4-FFF2-40B4-BE49-F238E27FC236}">
                <a16:creationId xmlns:a16="http://schemas.microsoft.com/office/drawing/2014/main" id="{CFDC02E6-635D-4731-934D-168E48BFCD35}"/>
              </a:ext>
            </a:extLst>
          </p:cNvPr>
          <p:cNvSpPr>
            <a:spLocks noGrp="1"/>
          </p:cNvSpPr>
          <p:nvPr>
            <p:ph type="sldNum" sz="quarter" idx="4"/>
          </p:nvPr>
        </p:nvSpPr>
        <p:spPr/>
        <p:txBody>
          <a:bodyPr/>
          <a:lstStyle/>
          <a:p>
            <a:fld id="{73669252-6A23-4480-98F4-DAE1A3279AF3}" type="slidenum">
              <a:rPr lang="en-US" smtClean="0"/>
              <a:pPr/>
              <a:t>1</a:t>
            </a:fld>
            <a:endParaRPr lang="en-US" dirty="0"/>
          </a:p>
        </p:txBody>
      </p:sp>
    </p:spTree>
    <p:extLst>
      <p:ext uri="{BB962C8B-B14F-4D97-AF65-F5344CB8AC3E}">
        <p14:creationId xmlns:p14="http://schemas.microsoft.com/office/powerpoint/2010/main" val="934334239"/>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74818B1-D95A-40BC-A10B-4C7BA2981025}"/>
              </a:ext>
            </a:extLst>
          </p:cNvPr>
          <p:cNvPicPr>
            <a:picLocks noChangeAspect="1"/>
          </p:cNvPicPr>
          <p:nvPr/>
        </p:nvPicPr>
        <p:blipFill>
          <a:blip r:embed="rId3"/>
          <a:stretch>
            <a:fillRect/>
          </a:stretch>
        </p:blipFill>
        <p:spPr>
          <a:xfrm>
            <a:off x="228382" y="2743200"/>
            <a:ext cx="5029636" cy="2828789"/>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10</a:t>
            </a:fld>
            <a:endParaRPr lang="en-US" dirty="0"/>
          </a:p>
        </p:txBody>
      </p:sp>
      <p:sp>
        <p:nvSpPr>
          <p:cNvPr id="3" name="Title 2"/>
          <p:cNvSpPr>
            <a:spLocks noGrp="1"/>
          </p:cNvSpPr>
          <p:nvPr>
            <p:ph type="title"/>
          </p:nvPr>
        </p:nvSpPr>
        <p:spPr>
          <a:xfrm>
            <a:off x="228382" y="228600"/>
            <a:ext cx="8687018" cy="914400"/>
          </a:xfrm>
        </p:spPr>
        <p:txBody>
          <a:bodyPr>
            <a:normAutofit/>
          </a:bodyPr>
          <a:lstStyle/>
          <a:p>
            <a:r>
              <a:rPr lang="en-US" dirty="0"/>
              <a:t>Standard Spec Reminder – Deck Prep</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Do not subtract areas of type 2 removal from areas of type 1 removal.</a:t>
            </a:r>
          </a:p>
          <a:p>
            <a:pPr lvl="1"/>
            <a:endParaRPr lang="en-US" dirty="0"/>
          </a:p>
          <a:p>
            <a:endParaRPr lang="en-US" dirty="0"/>
          </a:p>
        </p:txBody>
      </p:sp>
      <p:pic>
        <p:nvPicPr>
          <p:cNvPr id="10" name="Picture 9">
            <a:extLst>
              <a:ext uri="{FF2B5EF4-FFF2-40B4-BE49-F238E27FC236}">
                <a16:creationId xmlns:a16="http://schemas.microsoft.com/office/drawing/2014/main" id="{5DDE3632-E110-41BF-8416-7F694E484DF6}"/>
              </a:ext>
            </a:extLst>
          </p:cNvPr>
          <p:cNvPicPr>
            <a:picLocks noChangeAspect="1"/>
          </p:cNvPicPr>
          <p:nvPr/>
        </p:nvPicPr>
        <p:blipFill>
          <a:blip r:embed="rId4"/>
          <a:stretch>
            <a:fillRect/>
          </a:stretch>
        </p:blipFill>
        <p:spPr>
          <a:xfrm>
            <a:off x="4266788" y="5345918"/>
            <a:ext cx="4755292" cy="1377815"/>
          </a:xfrm>
          <a:prstGeom prst="rect">
            <a:avLst/>
          </a:prstGeom>
        </p:spPr>
      </p:pic>
      <p:pic>
        <p:nvPicPr>
          <p:cNvPr id="11" name="Picture 10">
            <a:extLst>
              <a:ext uri="{FF2B5EF4-FFF2-40B4-BE49-F238E27FC236}">
                <a16:creationId xmlns:a16="http://schemas.microsoft.com/office/drawing/2014/main" id="{F04C92A8-3D41-4240-AB82-74D1109EF282}"/>
              </a:ext>
            </a:extLst>
          </p:cNvPr>
          <p:cNvPicPr>
            <a:picLocks noChangeAspect="1"/>
          </p:cNvPicPr>
          <p:nvPr/>
        </p:nvPicPr>
        <p:blipFill>
          <a:blip r:embed="rId5"/>
          <a:stretch>
            <a:fillRect/>
          </a:stretch>
        </p:blipFill>
        <p:spPr>
          <a:xfrm>
            <a:off x="6172200" y="2945827"/>
            <a:ext cx="2054530" cy="1499746"/>
          </a:xfrm>
          <a:prstGeom prst="rect">
            <a:avLst/>
          </a:prstGeom>
        </p:spPr>
      </p:pic>
    </p:spTree>
    <p:extLst>
      <p:ext uri="{BB962C8B-B14F-4D97-AF65-F5344CB8AC3E}">
        <p14:creationId xmlns:p14="http://schemas.microsoft.com/office/powerpoint/2010/main" val="1260538511"/>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11</a:t>
            </a:fld>
            <a:endParaRPr lang="en-US" dirty="0"/>
          </a:p>
        </p:txBody>
      </p:sp>
      <p:sp>
        <p:nvSpPr>
          <p:cNvPr id="9" name="Title 2">
            <a:extLst>
              <a:ext uri="{FF2B5EF4-FFF2-40B4-BE49-F238E27FC236}">
                <a16:creationId xmlns:a16="http://schemas.microsoft.com/office/drawing/2014/main" id="{F6B58A9D-F4A4-420F-9CE3-34E6D8E6A462}"/>
              </a:ext>
            </a:extLst>
          </p:cNvPr>
          <p:cNvSpPr>
            <a:spLocks noGrp="1"/>
          </p:cNvSpPr>
          <p:nvPr>
            <p:ph type="title"/>
          </p:nvPr>
        </p:nvSpPr>
        <p:spPr>
          <a:xfrm>
            <a:off x="228382" y="228600"/>
            <a:ext cx="8687018" cy="914400"/>
          </a:xfrm>
        </p:spPr>
        <p:txBody>
          <a:bodyPr>
            <a:normAutofit/>
          </a:bodyPr>
          <a:lstStyle/>
          <a:p>
            <a:r>
              <a:rPr lang="en-US" dirty="0"/>
              <a:t>Standard Spec Reminder – Deck Prep</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Do not subtract areas of full-depth deck repair from the areas of the type 1 or type 2 removals if the engineer directs full-depth deck repair </a:t>
            </a:r>
            <a:r>
              <a:rPr lang="en-US" b="1" dirty="0">
                <a:solidFill>
                  <a:srgbClr val="FF0000"/>
                </a:solidFill>
              </a:rPr>
              <a:t>after</a:t>
            </a:r>
            <a:r>
              <a:rPr lang="en-US" dirty="0"/>
              <a:t> type 1 or type 2 deck removals are underway.</a:t>
            </a:r>
          </a:p>
          <a:p>
            <a:endParaRPr lang="en-US" dirty="0"/>
          </a:p>
        </p:txBody>
      </p:sp>
      <p:pic>
        <p:nvPicPr>
          <p:cNvPr id="7" name="Picture 6">
            <a:extLst>
              <a:ext uri="{FF2B5EF4-FFF2-40B4-BE49-F238E27FC236}">
                <a16:creationId xmlns:a16="http://schemas.microsoft.com/office/drawing/2014/main" id="{6A52E62D-14F1-4E60-B95E-F6A76918A8CD}"/>
              </a:ext>
            </a:extLst>
          </p:cNvPr>
          <p:cNvPicPr>
            <a:picLocks noChangeAspect="1"/>
          </p:cNvPicPr>
          <p:nvPr/>
        </p:nvPicPr>
        <p:blipFill>
          <a:blip r:embed="rId3"/>
          <a:stretch>
            <a:fillRect/>
          </a:stretch>
        </p:blipFill>
        <p:spPr>
          <a:xfrm>
            <a:off x="228600" y="2743200"/>
            <a:ext cx="5029200" cy="2833884"/>
          </a:xfrm>
          <a:prstGeom prst="rect">
            <a:avLst/>
          </a:prstGeom>
        </p:spPr>
      </p:pic>
      <p:pic>
        <p:nvPicPr>
          <p:cNvPr id="8" name="Picture 7">
            <a:extLst>
              <a:ext uri="{FF2B5EF4-FFF2-40B4-BE49-F238E27FC236}">
                <a16:creationId xmlns:a16="http://schemas.microsoft.com/office/drawing/2014/main" id="{0205FCC8-F3FD-4EDD-B7CE-39CD989041F8}"/>
              </a:ext>
            </a:extLst>
          </p:cNvPr>
          <p:cNvPicPr>
            <a:picLocks noChangeAspect="1"/>
          </p:cNvPicPr>
          <p:nvPr/>
        </p:nvPicPr>
        <p:blipFill>
          <a:blip r:embed="rId4"/>
          <a:stretch>
            <a:fillRect/>
          </a:stretch>
        </p:blipFill>
        <p:spPr>
          <a:xfrm>
            <a:off x="4267200" y="5345868"/>
            <a:ext cx="4754880" cy="1377916"/>
          </a:xfrm>
          <a:prstGeom prst="rect">
            <a:avLst/>
          </a:prstGeom>
        </p:spPr>
      </p:pic>
    </p:spTree>
    <p:extLst>
      <p:ext uri="{BB962C8B-B14F-4D97-AF65-F5344CB8AC3E}">
        <p14:creationId xmlns:p14="http://schemas.microsoft.com/office/powerpoint/2010/main" val="204798751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5C943A-A00A-41AB-8EE5-604DCFAC80F7}"/>
              </a:ext>
            </a:extLst>
          </p:cNvPr>
          <p:cNvPicPr>
            <a:picLocks noChangeAspect="1"/>
          </p:cNvPicPr>
          <p:nvPr/>
        </p:nvPicPr>
        <p:blipFill>
          <a:blip r:embed="rId3"/>
          <a:stretch>
            <a:fillRect/>
          </a:stretch>
        </p:blipFill>
        <p:spPr>
          <a:xfrm>
            <a:off x="228164" y="2743200"/>
            <a:ext cx="5029636" cy="2834886"/>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12</a:t>
            </a:fld>
            <a:endParaRPr lang="en-US" dirty="0"/>
          </a:p>
        </p:txBody>
      </p:sp>
      <p:sp>
        <p:nvSpPr>
          <p:cNvPr id="11" name="Title 2">
            <a:extLst>
              <a:ext uri="{FF2B5EF4-FFF2-40B4-BE49-F238E27FC236}">
                <a16:creationId xmlns:a16="http://schemas.microsoft.com/office/drawing/2014/main" id="{5B42B70A-291F-41BA-9243-6DDE5AD92B57}"/>
              </a:ext>
            </a:extLst>
          </p:cNvPr>
          <p:cNvSpPr>
            <a:spLocks noGrp="1"/>
          </p:cNvSpPr>
          <p:nvPr>
            <p:ph type="title"/>
          </p:nvPr>
        </p:nvSpPr>
        <p:spPr>
          <a:xfrm>
            <a:off x="228382" y="228600"/>
            <a:ext cx="8687018" cy="914400"/>
          </a:xfrm>
        </p:spPr>
        <p:txBody>
          <a:bodyPr>
            <a:normAutofit/>
          </a:bodyPr>
          <a:lstStyle/>
          <a:p>
            <a:r>
              <a:rPr lang="en-US" dirty="0"/>
              <a:t>Standard Spec Reminder – Deck Prep</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full-depth deck repair </a:t>
            </a:r>
            <a:r>
              <a:rPr lang="en-US" b="1" dirty="0">
                <a:solidFill>
                  <a:srgbClr val="FF0000"/>
                </a:solidFill>
              </a:rPr>
              <a:t>before</a:t>
            </a:r>
            <a:r>
              <a:rPr lang="en-US" dirty="0"/>
              <a:t> beginning the type 1 or type 2 deck removals.</a:t>
            </a:r>
          </a:p>
        </p:txBody>
      </p:sp>
      <p:pic>
        <p:nvPicPr>
          <p:cNvPr id="10" name="Picture 9">
            <a:extLst>
              <a:ext uri="{FF2B5EF4-FFF2-40B4-BE49-F238E27FC236}">
                <a16:creationId xmlns:a16="http://schemas.microsoft.com/office/drawing/2014/main" id="{7F004B59-BCD1-4CE3-9820-27522A095A52}"/>
              </a:ext>
            </a:extLst>
          </p:cNvPr>
          <p:cNvPicPr>
            <a:picLocks noChangeAspect="1"/>
          </p:cNvPicPr>
          <p:nvPr/>
        </p:nvPicPr>
        <p:blipFill>
          <a:blip r:embed="rId4"/>
          <a:stretch>
            <a:fillRect/>
          </a:stretch>
        </p:blipFill>
        <p:spPr>
          <a:xfrm>
            <a:off x="4262170" y="5343559"/>
            <a:ext cx="4755292" cy="1377815"/>
          </a:xfrm>
          <a:prstGeom prst="rect">
            <a:avLst/>
          </a:prstGeom>
        </p:spPr>
      </p:pic>
    </p:spTree>
    <p:extLst>
      <p:ext uri="{BB962C8B-B14F-4D97-AF65-F5344CB8AC3E}">
        <p14:creationId xmlns:p14="http://schemas.microsoft.com/office/powerpoint/2010/main" val="313538197"/>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4B44B40-4D54-4AD2-9B79-3835ABC0EAD8}"/>
              </a:ext>
            </a:extLst>
          </p:cNvPr>
          <p:cNvPicPr>
            <a:picLocks noChangeAspect="1"/>
          </p:cNvPicPr>
          <p:nvPr/>
        </p:nvPicPr>
        <p:blipFill>
          <a:blip r:embed="rId3"/>
          <a:stretch>
            <a:fillRect/>
          </a:stretch>
        </p:blipFill>
        <p:spPr>
          <a:xfrm>
            <a:off x="228164" y="2743200"/>
            <a:ext cx="5029636" cy="2834886"/>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13</a:t>
            </a:fld>
            <a:endParaRPr lang="en-US" dirty="0"/>
          </a:p>
        </p:txBody>
      </p:sp>
      <p:sp>
        <p:nvSpPr>
          <p:cNvPr id="9" name="Title 2">
            <a:extLst>
              <a:ext uri="{FF2B5EF4-FFF2-40B4-BE49-F238E27FC236}">
                <a16:creationId xmlns:a16="http://schemas.microsoft.com/office/drawing/2014/main" id="{9D098B6C-BA08-4358-8E5A-8A21FF724B57}"/>
              </a:ext>
            </a:extLst>
          </p:cNvPr>
          <p:cNvSpPr>
            <a:spLocks noGrp="1"/>
          </p:cNvSpPr>
          <p:nvPr>
            <p:ph type="title"/>
          </p:nvPr>
        </p:nvSpPr>
        <p:spPr>
          <a:xfrm>
            <a:off x="228382" y="228600"/>
            <a:ext cx="8687018" cy="914400"/>
          </a:xfrm>
        </p:spPr>
        <p:txBody>
          <a:bodyPr>
            <a:normAutofit/>
          </a:bodyPr>
          <a:lstStyle/>
          <a:p>
            <a:r>
              <a:rPr lang="en-US" dirty="0"/>
              <a:t>Standard Spec Reminder – Deck Prep</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full-depth deck repair </a:t>
            </a:r>
            <a:r>
              <a:rPr lang="en-US" b="1" dirty="0">
                <a:solidFill>
                  <a:srgbClr val="FF0000"/>
                </a:solidFill>
              </a:rPr>
              <a:t>before</a:t>
            </a:r>
            <a:r>
              <a:rPr lang="en-US" dirty="0"/>
              <a:t> beginning the type 1 or type 2 deck removals.</a:t>
            </a:r>
          </a:p>
        </p:txBody>
      </p:sp>
      <p:pic>
        <p:nvPicPr>
          <p:cNvPr id="12" name="Picture 11">
            <a:extLst>
              <a:ext uri="{FF2B5EF4-FFF2-40B4-BE49-F238E27FC236}">
                <a16:creationId xmlns:a16="http://schemas.microsoft.com/office/drawing/2014/main" id="{2CAEE807-D4AF-446F-9C9A-4362642961FE}"/>
              </a:ext>
            </a:extLst>
          </p:cNvPr>
          <p:cNvPicPr>
            <a:picLocks noChangeAspect="1"/>
          </p:cNvPicPr>
          <p:nvPr/>
        </p:nvPicPr>
        <p:blipFill>
          <a:blip r:embed="rId4"/>
          <a:stretch>
            <a:fillRect/>
          </a:stretch>
        </p:blipFill>
        <p:spPr>
          <a:xfrm>
            <a:off x="4267200" y="5343458"/>
            <a:ext cx="4755292" cy="1377815"/>
          </a:xfrm>
          <a:prstGeom prst="rect">
            <a:avLst/>
          </a:prstGeom>
        </p:spPr>
      </p:pic>
    </p:spTree>
    <p:extLst>
      <p:ext uri="{BB962C8B-B14F-4D97-AF65-F5344CB8AC3E}">
        <p14:creationId xmlns:p14="http://schemas.microsoft.com/office/powerpoint/2010/main" val="4124734141"/>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FC88C7B-26AF-46E2-B57F-E9F9B150426C}"/>
              </a:ext>
            </a:extLst>
          </p:cNvPr>
          <p:cNvPicPr>
            <a:picLocks noChangeAspect="1"/>
          </p:cNvPicPr>
          <p:nvPr/>
        </p:nvPicPr>
        <p:blipFill>
          <a:blip r:embed="rId3"/>
          <a:stretch>
            <a:fillRect/>
          </a:stretch>
        </p:blipFill>
        <p:spPr>
          <a:xfrm>
            <a:off x="228164" y="2743200"/>
            <a:ext cx="5029636" cy="2834886"/>
          </a:xfrm>
          <a:prstGeom prst="rect">
            <a:avLst/>
          </a:prstGeom>
        </p:spPr>
      </p:pic>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14</a:t>
            </a:fld>
            <a:endParaRPr lang="en-US" dirty="0"/>
          </a:p>
        </p:txBody>
      </p:sp>
      <p:sp>
        <p:nvSpPr>
          <p:cNvPr id="9" name="Title 2">
            <a:extLst>
              <a:ext uri="{FF2B5EF4-FFF2-40B4-BE49-F238E27FC236}">
                <a16:creationId xmlns:a16="http://schemas.microsoft.com/office/drawing/2014/main" id="{1F15EF8E-10A4-4A52-A822-6EA569F673D9}"/>
              </a:ext>
            </a:extLst>
          </p:cNvPr>
          <p:cNvSpPr>
            <a:spLocks noGrp="1"/>
          </p:cNvSpPr>
          <p:nvPr>
            <p:ph type="title"/>
          </p:nvPr>
        </p:nvSpPr>
        <p:spPr>
          <a:xfrm>
            <a:off x="228382" y="228600"/>
            <a:ext cx="8687018" cy="914400"/>
          </a:xfrm>
        </p:spPr>
        <p:txBody>
          <a:bodyPr>
            <a:normAutofit/>
          </a:bodyPr>
          <a:lstStyle/>
          <a:p>
            <a:r>
              <a:rPr lang="en-US" dirty="0"/>
              <a:t>Standard Spec Reminder – Deck Prep</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full-depth deck repair </a:t>
            </a:r>
            <a:r>
              <a:rPr lang="en-US" b="1" dirty="0">
                <a:solidFill>
                  <a:srgbClr val="FF0000"/>
                </a:solidFill>
              </a:rPr>
              <a:t>before</a:t>
            </a:r>
            <a:r>
              <a:rPr lang="en-US" dirty="0"/>
              <a:t> beginning the type 1 or type 2 deck removals.</a:t>
            </a:r>
          </a:p>
        </p:txBody>
      </p:sp>
      <p:pic>
        <p:nvPicPr>
          <p:cNvPr id="14" name="Picture 13">
            <a:extLst>
              <a:ext uri="{FF2B5EF4-FFF2-40B4-BE49-F238E27FC236}">
                <a16:creationId xmlns:a16="http://schemas.microsoft.com/office/drawing/2014/main" id="{0B526BE7-0C7B-4B92-8255-1DED1D092F6B}"/>
              </a:ext>
            </a:extLst>
          </p:cNvPr>
          <p:cNvPicPr>
            <a:picLocks noChangeAspect="1"/>
          </p:cNvPicPr>
          <p:nvPr/>
        </p:nvPicPr>
        <p:blipFill>
          <a:blip r:embed="rId4"/>
          <a:stretch>
            <a:fillRect/>
          </a:stretch>
        </p:blipFill>
        <p:spPr>
          <a:xfrm>
            <a:off x="4267200" y="5343660"/>
            <a:ext cx="4755292" cy="1377815"/>
          </a:xfrm>
          <a:prstGeom prst="rect">
            <a:avLst/>
          </a:prstGeom>
        </p:spPr>
      </p:pic>
    </p:spTree>
    <p:extLst>
      <p:ext uri="{BB962C8B-B14F-4D97-AF65-F5344CB8AC3E}">
        <p14:creationId xmlns:p14="http://schemas.microsoft.com/office/powerpoint/2010/main" val="3806975842"/>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15</a:t>
            </a:fld>
            <a:endParaRPr lang="en-US" dirty="0"/>
          </a:p>
        </p:txBody>
      </p:sp>
      <p:sp>
        <p:nvSpPr>
          <p:cNvPr id="9" name="Title 2">
            <a:extLst>
              <a:ext uri="{FF2B5EF4-FFF2-40B4-BE49-F238E27FC236}">
                <a16:creationId xmlns:a16="http://schemas.microsoft.com/office/drawing/2014/main" id="{C24BD1EF-86B3-4E32-8811-493C5BCCEF03}"/>
              </a:ext>
            </a:extLst>
          </p:cNvPr>
          <p:cNvSpPr>
            <a:spLocks noGrp="1"/>
          </p:cNvSpPr>
          <p:nvPr>
            <p:ph type="title"/>
          </p:nvPr>
        </p:nvSpPr>
        <p:spPr>
          <a:xfrm>
            <a:off x="228382" y="228600"/>
            <a:ext cx="8687018" cy="914400"/>
          </a:xfrm>
        </p:spPr>
        <p:txBody>
          <a:bodyPr>
            <a:normAutofit/>
          </a:bodyPr>
          <a:lstStyle/>
          <a:p>
            <a:r>
              <a:rPr lang="en-US" dirty="0"/>
              <a:t>Standard Spec Reminder – Deck Prep</a:t>
            </a:r>
          </a:p>
        </p:txBody>
      </p:sp>
      <p:sp>
        <p:nvSpPr>
          <p:cNvPr id="2" name="Content Placeholder 1"/>
          <p:cNvSpPr>
            <a:spLocks noGrp="1"/>
          </p:cNvSpPr>
          <p:nvPr>
            <p:ph idx="13"/>
          </p:nvPr>
        </p:nvSpPr>
        <p:spPr/>
        <p:txBody>
          <a:bodyPr/>
          <a:lstStyle/>
          <a:p>
            <a:r>
              <a:rPr lang="en-US" dirty="0"/>
              <a:t>Preparation Decks Type 1, Type 2, Full-Depth Deck Repair</a:t>
            </a:r>
          </a:p>
          <a:p>
            <a:pPr lvl="1"/>
            <a:r>
              <a:rPr lang="en-US" dirty="0"/>
              <a:t>Subtract areas of full-depth deck repair from the areas of the type 1 or type 2 removals if the engineer directs full-depth deck repair </a:t>
            </a:r>
            <a:r>
              <a:rPr lang="en-US" b="1" dirty="0">
                <a:solidFill>
                  <a:srgbClr val="FF0000"/>
                </a:solidFill>
              </a:rPr>
              <a:t>before</a:t>
            </a:r>
            <a:r>
              <a:rPr lang="en-US" dirty="0"/>
              <a:t> beginning the type 1 or type 2 deck removals.</a:t>
            </a:r>
          </a:p>
        </p:txBody>
      </p:sp>
      <p:pic>
        <p:nvPicPr>
          <p:cNvPr id="7" name="Picture 6">
            <a:extLst>
              <a:ext uri="{FF2B5EF4-FFF2-40B4-BE49-F238E27FC236}">
                <a16:creationId xmlns:a16="http://schemas.microsoft.com/office/drawing/2014/main" id="{6B4B35D0-8247-4730-8E41-CEF21A8A4AFA}"/>
              </a:ext>
            </a:extLst>
          </p:cNvPr>
          <p:cNvPicPr>
            <a:picLocks noChangeAspect="1"/>
          </p:cNvPicPr>
          <p:nvPr/>
        </p:nvPicPr>
        <p:blipFill>
          <a:blip r:embed="rId3"/>
          <a:stretch>
            <a:fillRect/>
          </a:stretch>
        </p:blipFill>
        <p:spPr>
          <a:xfrm>
            <a:off x="228600" y="2743200"/>
            <a:ext cx="5029200" cy="2835532"/>
          </a:xfrm>
          <a:prstGeom prst="rect">
            <a:avLst/>
          </a:prstGeom>
        </p:spPr>
      </p:pic>
      <p:pic>
        <p:nvPicPr>
          <p:cNvPr id="8" name="Picture 7">
            <a:extLst>
              <a:ext uri="{FF2B5EF4-FFF2-40B4-BE49-F238E27FC236}">
                <a16:creationId xmlns:a16="http://schemas.microsoft.com/office/drawing/2014/main" id="{0532CA99-AAF0-4336-8767-1B473A8F3ECF}"/>
              </a:ext>
            </a:extLst>
          </p:cNvPr>
          <p:cNvPicPr>
            <a:picLocks noChangeAspect="1"/>
          </p:cNvPicPr>
          <p:nvPr/>
        </p:nvPicPr>
        <p:blipFill>
          <a:blip r:embed="rId4"/>
          <a:stretch>
            <a:fillRect/>
          </a:stretch>
        </p:blipFill>
        <p:spPr>
          <a:xfrm>
            <a:off x="4267200" y="5343559"/>
            <a:ext cx="4754880" cy="1377916"/>
          </a:xfrm>
          <a:prstGeom prst="rect">
            <a:avLst/>
          </a:prstGeom>
        </p:spPr>
      </p:pic>
    </p:spTree>
    <p:extLst>
      <p:ext uri="{BB962C8B-B14F-4D97-AF65-F5344CB8AC3E}">
        <p14:creationId xmlns:p14="http://schemas.microsoft.com/office/powerpoint/2010/main" val="249238112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
            <a:extLst>
              <a:ext uri="{FF2B5EF4-FFF2-40B4-BE49-F238E27FC236}">
                <a16:creationId xmlns:a16="http://schemas.microsoft.com/office/drawing/2014/main" id="{3890CEDF-8E5C-4707-95EC-1ED2814E053F}"/>
              </a:ext>
            </a:extLst>
          </p:cNvPr>
          <p:cNvSpPr>
            <a:spLocks noGrp="1"/>
          </p:cNvSpPr>
          <p:nvPr>
            <p:ph idx="1"/>
          </p:nvPr>
        </p:nvSpPr>
        <p:spPr>
          <a:xfrm>
            <a:off x="762000" y="1143000"/>
            <a:ext cx="7886700" cy="4070350"/>
          </a:xfrm>
        </p:spPr>
        <p:txBody>
          <a:bodyPr/>
          <a:lstStyle/>
          <a:p>
            <a:pPr marL="0" indent="0">
              <a:buNone/>
            </a:pPr>
            <a:r>
              <a:rPr lang="en-US" dirty="0"/>
              <a:t>Removing Old Structure… </a:t>
            </a:r>
          </a:p>
          <a:p>
            <a:r>
              <a:rPr lang="en-US" sz="2400" dirty="0"/>
              <a:t>Over Waterway</a:t>
            </a:r>
          </a:p>
          <a:p>
            <a:pPr lvl="1"/>
            <a:r>
              <a:rPr lang="en-US" sz="2000" dirty="0"/>
              <a:t>Structure type requires that it must be dropped into waterway for safe removal.</a:t>
            </a:r>
          </a:p>
          <a:p>
            <a:pPr lvl="1"/>
            <a:r>
              <a:rPr lang="en-US" sz="2000" dirty="0">
                <a:solidFill>
                  <a:srgbClr val="D8B846"/>
                </a:solidFill>
              </a:rPr>
              <a:t>The contractor </a:t>
            </a:r>
            <a:r>
              <a:rPr lang="en-US" sz="2000" u="sng" dirty="0">
                <a:solidFill>
                  <a:srgbClr val="D8B846"/>
                </a:solidFill>
              </a:rPr>
              <a:t>may leave limited amounts of small concrete pieces</a:t>
            </a:r>
            <a:r>
              <a:rPr lang="en-US" sz="2000" dirty="0">
                <a:solidFill>
                  <a:srgbClr val="D8B846"/>
                </a:solidFill>
              </a:rPr>
              <a:t> scattered over the waterway floor or wetland only if the engineer allows. </a:t>
            </a:r>
            <a:endParaRPr lang="en-US" sz="2000" dirty="0"/>
          </a:p>
          <a:p>
            <a:r>
              <a:rPr lang="en-US" sz="2400" dirty="0"/>
              <a:t>Over Waterway With Minimal Debris</a:t>
            </a:r>
          </a:p>
          <a:p>
            <a:pPr lvl="1"/>
            <a:r>
              <a:rPr lang="en-US" sz="2000" dirty="0">
                <a:solidFill>
                  <a:srgbClr val="D8B846"/>
                </a:solidFill>
              </a:rPr>
              <a:t>Prevent all large pieces and minimize the number of small pieces from entering the waterway or wetland. </a:t>
            </a:r>
          </a:p>
          <a:p>
            <a:pPr lvl="1"/>
            <a:r>
              <a:rPr lang="en-US" sz="2000" dirty="0">
                <a:solidFill>
                  <a:srgbClr val="D8B846"/>
                </a:solidFill>
              </a:rPr>
              <a:t>The contractor </a:t>
            </a:r>
            <a:r>
              <a:rPr lang="en-US" sz="2000" u="sng" dirty="0">
                <a:solidFill>
                  <a:srgbClr val="D8B846"/>
                </a:solidFill>
              </a:rPr>
              <a:t>may leave limited amounts of small concrete pieces </a:t>
            </a:r>
            <a:r>
              <a:rPr lang="en-US" sz="2000" dirty="0">
                <a:solidFill>
                  <a:srgbClr val="D8B846"/>
                </a:solidFill>
              </a:rPr>
              <a:t>scattered over the waterway floor or wetland only if the engineer allows. </a:t>
            </a:r>
          </a:p>
          <a:p>
            <a:r>
              <a:rPr lang="en-US" sz="2400" dirty="0"/>
              <a:t>Over Waterway With Minimal Debris Capture System</a:t>
            </a:r>
          </a:p>
          <a:p>
            <a:pPr lvl="1"/>
            <a:r>
              <a:rPr lang="en-US" sz="2000" dirty="0">
                <a:solidFill>
                  <a:srgbClr val="D8B846"/>
                </a:solidFill>
              </a:rPr>
              <a:t>Provide a debris capture and containment system that </a:t>
            </a:r>
            <a:r>
              <a:rPr lang="en-US" sz="2000" u="sng" dirty="0">
                <a:solidFill>
                  <a:srgbClr val="D8B846"/>
                </a:solidFill>
              </a:rPr>
              <a:t>prevents all large pieces and virtually all other debris</a:t>
            </a:r>
            <a:r>
              <a:rPr lang="en-US" sz="2000" dirty="0">
                <a:solidFill>
                  <a:srgbClr val="D8B846"/>
                </a:solidFill>
              </a:rPr>
              <a:t>, including fine particles and slurry, from entering the sensitive waterway or wetland. </a:t>
            </a:r>
          </a:p>
          <a:p>
            <a:pPr lvl="1"/>
            <a:endParaRPr lang="en-US" sz="1600" dirty="0"/>
          </a:p>
          <a:p>
            <a:endParaRPr lang="en-US" sz="2000" dirty="0"/>
          </a:p>
          <a:p>
            <a:pPr marL="109537" indent="0">
              <a:buNone/>
            </a:pPr>
            <a:endParaRPr lang="en-US" sz="2000" dirty="0"/>
          </a:p>
          <a:p>
            <a:pPr marL="109537" indent="0">
              <a:buNone/>
            </a:pPr>
            <a:endParaRPr lang="en-US" sz="2000" dirty="0"/>
          </a:p>
          <a:p>
            <a:endParaRPr lang="en-US" sz="2000" dirty="0"/>
          </a:p>
        </p:txBody>
      </p:sp>
      <p:sp>
        <p:nvSpPr>
          <p:cNvPr id="3" name="Slide Number Placeholder 2">
            <a:extLst>
              <a:ext uri="{FF2B5EF4-FFF2-40B4-BE49-F238E27FC236}">
                <a16:creationId xmlns:a16="http://schemas.microsoft.com/office/drawing/2014/main" id="{18169057-6BEB-4953-AE02-E27FF4F06003}"/>
              </a:ext>
            </a:extLst>
          </p:cNvPr>
          <p:cNvSpPr>
            <a:spLocks noGrp="1"/>
          </p:cNvSpPr>
          <p:nvPr>
            <p:ph type="sldNum" sz="quarter" idx="4"/>
          </p:nvPr>
        </p:nvSpPr>
        <p:spPr/>
        <p:txBody>
          <a:bodyPr/>
          <a:lstStyle/>
          <a:p>
            <a:fld id="{73669252-6A23-4480-98F4-DAE1A3279AF3}" type="slidenum">
              <a:rPr lang="en-US" smtClean="0"/>
              <a:pPr/>
              <a:t>16</a:t>
            </a:fld>
            <a:endParaRPr lang="en-US" dirty="0"/>
          </a:p>
        </p:txBody>
      </p:sp>
      <p:sp>
        <p:nvSpPr>
          <p:cNvPr id="10" name="Slide Number Placeholder 3">
            <a:extLst>
              <a:ext uri="{FF2B5EF4-FFF2-40B4-BE49-F238E27FC236}">
                <a16:creationId xmlns:a16="http://schemas.microsoft.com/office/drawing/2014/main" id="{7582F84F-B70F-46CC-B0B2-89E0A01FACC6}"/>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4">
                    <a:lumMod val="60000"/>
                    <a:lumOff val="40000"/>
                  </a:schemeClr>
                </a:solidFill>
                <a:latin typeface="Arial Narrow" panose="020B0606020202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9C35698-ECFA-45D4-B95F-4F52958123EB}" type="slidenum">
              <a:rPr lang="en-US" smtClean="0"/>
              <a:pPr>
                <a:defRPr/>
              </a:pPr>
              <a:t>16</a:t>
            </a:fld>
            <a:endParaRPr lang="en-US" dirty="0"/>
          </a:p>
        </p:txBody>
      </p:sp>
      <p:sp>
        <p:nvSpPr>
          <p:cNvPr id="14" name="Title 2">
            <a:extLst>
              <a:ext uri="{FF2B5EF4-FFF2-40B4-BE49-F238E27FC236}">
                <a16:creationId xmlns:a16="http://schemas.microsoft.com/office/drawing/2014/main" id="{4E6E4C13-7612-49A2-8902-8C15BC7B9D43}"/>
              </a:ext>
            </a:extLst>
          </p:cNvPr>
          <p:cNvSpPr>
            <a:spLocks noGrp="1"/>
          </p:cNvSpPr>
          <p:nvPr>
            <p:ph type="title"/>
          </p:nvPr>
        </p:nvSpPr>
        <p:spPr>
          <a:xfrm>
            <a:off x="167640" y="228600"/>
            <a:ext cx="8687018" cy="914400"/>
          </a:xfrm>
        </p:spPr>
        <p:txBody>
          <a:bodyPr>
            <a:normAutofit/>
          </a:bodyPr>
          <a:lstStyle/>
          <a:p>
            <a:r>
              <a:rPr lang="en-US" dirty="0"/>
              <a:t>Standard Spec Reminder – Deck Prep</a:t>
            </a:r>
          </a:p>
        </p:txBody>
      </p:sp>
    </p:spTree>
    <p:extLst>
      <p:ext uri="{BB962C8B-B14F-4D97-AF65-F5344CB8AC3E}">
        <p14:creationId xmlns:p14="http://schemas.microsoft.com/office/powerpoint/2010/main" val="352718729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17</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83820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Specification and Manual Updates &amp; Reminders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b="1" dirty="0"/>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dirty="0">
                <a:solidFill>
                  <a:schemeClr val="bg1">
                    <a:alpha val="50000"/>
                  </a:schemeClr>
                </a:solidFill>
              </a:rPr>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indent="0">
              <a:lnSpc>
                <a:spcPct val="75000"/>
              </a:lnSpc>
              <a:buNone/>
            </a:pPr>
            <a:endParaRPr lang="en-US" dirty="0"/>
          </a:p>
          <a:p>
            <a:endParaRPr lang="en-US" dirty="0"/>
          </a:p>
        </p:txBody>
      </p:sp>
    </p:spTree>
    <p:extLst>
      <p:ext uri="{BB962C8B-B14F-4D97-AF65-F5344CB8AC3E}">
        <p14:creationId xmlns:p14="http://schemas.microsoft.com/office/powerpoint/2010/main" val="351333701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35698-ECFA-45D4-B95F-4F52958123EB}" type="slidenum">
              <a:rPr kumimoji="0" lang="en-US" sz="1200" b="1" i="0" u="none" strike="noStrike" kern="1200" cap="none" spc="0" normalizeH="0" baseline="0" noProof="0" smtClean="0">
                <a:ln>
                  <a:noFill/>
                </a:ln>
                <a:solidFill>
                  <a:srgbClr val="FFC000">
                    <a:lumMod val="60000"/>
                    <a:lumOff val="4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srgbClr val="FFC000">
                  <a:lumMod val="60000"/>
                  <a:lumOff val="40000"/>
                </a:srgbClr>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2A312B3D-F53A-4178-A4BC-7B6EF98429B6}"/>
              </a:ext>
            </a:extLst>
          </p:cNvPr>
          <p:cNvSpPr>
            <a:spLocks noGrp="1"/>
          </p:cNvSpPr>
          <p:nvPr>
            <p:ph type="title"/>
          </p:nvPr>
        </p:nvSpPr>
        <p:spPr/>
        <p:txBody>
          <a:bodyPr/>
          <a:lstStyle/>
          <a:p>
            <a:r>
              <a:rPr lang="en-US" dirty="0"/>
              <a:t>Thin Polymer Overlay Transition</a:t>
            </a:r>
          </a:p>
        </p:txBody>
      </p:sp>
      <p:sp>
        <p:nvSpPr>
          <p:cNvPr id="9" name="Content Placeholder 1"/>
          <p:cNvSpPr>
            <a:spLocks noGrp="1"/>
          </p:cNvSpPr>
          <p:nvPr>
            <p:ph idx="13"/>
          </p:nvPr>
        </p:nvSpPr>
        <p:spPr>
          <a:xfrm>
            <a:off x="457200" y="1143000"/>
            <a:ext cx="4571999" cy="5105400"/>
          </a:xfrm>
        </p:spPr>
        <p:txBody>
          <a:bodyPr/>
          <a:lstStyle/>
          <a:p>
            <a:r>
              <a:rPr lang="en-US" dirty="0"/>
              <a:t>Some plans will show transitions details</a:t>
            </a:r>
          </a:p>
          <a:p>
            <a:r>
              <a:rPr lang="en-US" dirty="0"/>
              <a:t>Removes a small bump at the end of the slab</a:t>
            </a:r>
          </a:p>
          <a:p>
            <a:pPr marL="457200" lvl="1" indent="0">
              <a:buNone/>
            </a:pPr>
            <a:endParaRPr lang="en-US" dirty="0"/>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9D76658-490F-4843-BB26-53A6225D6AC1}"/>
              </a:ext>
            </a:extLst>
          </p:cNvPr>
          <p:cNvPicPr>
            <a:picLocks noChangeAspect="1"/>
          </p:cNvPicPr>
          <p:nvPr/>
        </p:nvPicPr>
        <p:blipFill>
          <a:blip r:embed="rId3"/>
          <a:stretch>
            <a:fillRect/>
          </a:stretch>
        </p:blipFill>
        <p:spPr>
          <a:xfrm>
            <a:off x="457198" y="3429000"/>
            <a:ext cx="8229601" cy="2145202"/>
          </a:xfrm>
          <a:prstGeom prst="rect">
            <a:avLst/>
          </a:prstGeom>
        </p:spPr>
      </p:pic>
      <p:pic>
        <p:nvPicPr>
          <p:cNvPr id="11" name="Picture 10">
            <a:extLst>
              <a:ext uri="{FF2B5EF4-FFF2-40B4-BE49-F238E27FC236}">
                <a16:creationId xmlns:a16="http://schemas.microsoft.com/office/drawing/2014/main" id="{DA55EFAE-1149-43A4-86E5-C2FACA485010}"/>
              </a:ext>
            </a:extLst>
          </p:cNvPr>
          <p:cNvPicPr>
            <a:picLocks noChangeAspect="1"/>
          </p:cNvPicPr>
          <p:nvPr/>
        </p:nvPicPr>
        <p:blipFill>
          <a:blip r:embed="rId4"/>
          <a:stretch>
            <a:fillRect/>
          </a:stretch>
        </p:blipFill>
        <p:spPr>
          <a:xfrm>
            <a:off x="4956454" y="1676400"/>
            <a:ext cx="3730345" cy="638407"/>
          </a:xfrm>
          <a:prstGeom prst="rect">
            <a:avLst/>
          </a:prstGeom>
        </p:spPr>
      </p:pic>
    </p:spTree>
    <p:extLst>
      <p:ext uri="{BB962C8B-B14F-4D97-AF65-F5344CB8AC3E}">
        <p14:creationId xmlns:p14="http://schemas.microsoft.com/office/powerpoint/2010/main" val="490637604"/>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9C35698-ECFA-45D4-B95F-4F52958123EB}" type="slidenum">
              <a:rPr lang="en-US" smtClean="0"/>
              <a:pPr>
                <a:defRPr/>
              </a:pPr>
              <a:t>19</a:t>
            </a:fld>
            <a:endParaRPr lang="en-US" dirty="0"/>
          </a:p>
        </p:txBody>
      </p:sp>
      <p:sp>
        <p:nvSpPr>
          <p:cNvPr id="3" name="Title 2">
            <a:extLst>
              <a:ext uri="{FF2B5EF4-FFF2-40B4-BE49-F238E27FC236}">
                <a16:creationId xmlns:a16="http://schemas.microsoft.com/office/drawing/2014/main" id="{2A312B3D-F53A-4178-A4BC-7B6EF98429B6}"/>
              </a:ext>
            </a:extLst>
          </p:cNvPr>
          <p:cNvSpPr>
            <a:spLocks noGrp="1"/>
          </p:cNvSpPr>
          <p:nvPr>
            <p:ph type="title"/>
          </p:nvPr>
        </p:nvSpPr>
        <p:spPr/>
        <p:txBody>
          <a:bodyPr/>
          <a:lstStyle/>
          <a:p>
            <a:r>
              <a:rPr lang="en-US" dirty="0"/>
              <a:t>Wing Tip Erosion and Drainage</a:t>
            </a:r>
          </a:p>
        </p:txBody>
      </p:sp>
      <p:sp>
        <p:nvSpPr>
          <p:cNvPr id="9" name="Content Placeholder 1"/>
          <p:cNvSpPr>
            <a:spLocks noGrp="1"/>
          </p:cNvSpPr>
          <p:nvPr>
            <p:ph idx="13"/>
          </p:nvPr>
        </p:nvSpPr>
        <p:spPr>
          <a:xfrm>
            <a:off x="457200" y="1143000"/>
            <a:ext cx="4571999" cy="5105400"/>
          </a:xfrm>
        </p:spPr>
        <p:txBody>
          <a:bodyPr/>
          <a:lstStyle/>
          <a:p>
            <a:r>
              <a:rPr lang="en-US" dirty="0"/>
              <a:t>Often when overlaying a roadway as it approaches a bridge, the drainage isn’t considered.</a:t>
            </a:r>
          </a:p>
          <a:p>
            <a:r>
              <a:rPr lang="en-US" dirty="0"/>
              <a:t>Make adjustments in the field.</a:t>
            </a:r>
          </a:p>
          <a:p>
            <a:pPr lvl="1"/>
            <a:endParaRPr lang="en-US" dirty="0"/>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6" name="Picture 5">
            <a:extLst>
              <a:ext uri="{FF2B5EF4-FFF2-40B4-BE49-F238E27FC236}">
                <a16:creationId xmlns:a16="http://schemas.microsoft.com/office/drawing/2014/main" id="{4166D3FC-A1BA-4B55-9E21-9BE10F254C2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618" t="27495" r="26370" b="21493"/>
          <a:stretch/>
        </p:blipFill>
        <p:spPr>
          <a:xfrm>
            <a:off x="5029200" y="1143000"/>
            <a:ext cx="3657600" cy="2590800"/>
          </a:xfrm>
          <a:prstGeom prst="rect">
            <a:avLst/>
          </a:prstGeom>
        </p:spPr>
      </p:pic>
      <p:pic>
        <p:nvPicPr>
          <p:cNvPr id="8" name="Picture 7">
            <a:extLst>
              <a:ext uri="{FF2B5EF4-FFF2-40B4-BE49-F238E27FC236}">
                <a16:creationId xmlns:a16="http://schemas.microsoft.com/office/drawing/2014/main" id="{D799EA5C-A307-4D61-B372-F32668CC30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980" t="15065" r="17535" b="12442"/>
          <a:stretch/>
        </p:blipFill>
        <p:spPr>
          <a:xfrm>
            <a:off x="5029199" y="3886200"/>
            <a:ext cx="3623481" cy="2835275"/>
          </a:xfrm>
          <a:prstGeom prst="rect">
            <a:avLst/>
          </a:prstGeom>
        </p:spPr>
      </p:pic>
      <p:pic>
        <p:nvPicPr>
          <p:cNvPr id="12" name="Picture 11">
            <a:extLst>
              <a:ext uri="{FF2B5EF4-FFF2-40B4-BE49-F238E27FC236}">
                <a16:creationId xmlns:a16="http://schemas.microsoft.com/office/drawing/2014/main" id="{994BF9BE-C0A7-4406-ACC7-F75C6088F6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36" t="5430" b="8849"/>
          <a:stretch/>
        </p:blipFill>
        <p:spPr>
          <a:xfrm>
            <a:off x="833850" y="3429000"/>
            <a:ext cx="3738150" cy="2740925"/>
          </a:xfrm>
          <a:prstGeom prst="rect">
            <a:avLst/>
          </a:prstGeom>
        </p:spPr>
      </p:pic>
    </p:spTree>
    <p:extLst>
      <p:ext uri="{BB962C8B-B14F-4D97-AF65-F5344CB8AC3E}">
        <p14:creationId xmlns:p14="http://schemas.microsoft.com/office/powerpoint/2010/main" val="321498174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2</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86868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Specification and Manual Updates &amp; Reminders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Structures Construction Issues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Ancillary (Wind Loaded) Structure Issues</a:t>
            </a:r>
          </a:p>
          <a:p>
            <a:pPr marL="571500" indent="-342900">
              <a:lnSpc>
                <a:spcPct val="75000"/>
              </a:lnSpc>
              <a:buFont typeface="Wingdings 3" panose="05040102010807070707" pitchFamily="18" charset="2"/>
              <a:buChar char=""/>
            </a:pPr>
            <a:endParaRPr lang="en-US" sz="3200" dirty="0"/>
          </a:p>
          <a:p>
            <a:endParaRPr lang="en-US" dirty="0"/>
          </a:p>
          <a:p>
            <a:endParaRPr lang="en-US" dirty="0"/>
          </a:p>
        </p:txBody>
      </p:sp>
    </p:spTree>
    <p:extLst>
      <p:ext uri="{BB962C8B-B14F-4D97-AF65-F5344CB8AC3E}">
        <p14:creationId xmlns:p14="http://schemas.microsoft.com/office/powerpoint/2010/main" val="149676251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89C35698-ECFA-45D4-B95F-4F52958123EB}" type="slidenum">
              <a:rPr lang="en-US" smtClean="0"/>
              <a:pPr>
                <a:defRPr/>
              </a:pPr>
              <a:t>20</a:t>
            </a:fld>
            <a:endParaRPr lang="en-US" dirty="0"/>
          </a:p>
        </p:txBody>
      </p:sp>
      <p:sp>
        <p:nvSpPr>
          <p:cNvPr id="3" name="Title 2">
            <a:extLst>
              <a:ext uri="{FF2B5EF4-FFF2-40B4-BE49-F238E27FC236}">
                <a16:creationId xmlns:a16="http://schemas.microsoft.com/office/drawing/2014/main" id="{2A312B3D-F53A-4178-A4BC-7B6EF98429B6}"/>
              </a:ext>
            </a:extLst>
          </p:cNvPr>
          <p:cNvSpPr>
            <a:spLocks noGrp="1"/>
          </p:cNvSpPr>
          <p:nvPr>
            <p:ph type="title"/>
          </p:nvPr>
        </p:nvSpPr>
        <p:spPr/>
        <p:txBody>
          <a:bodyPr/>
          <a:lstStyle/>
          <a:p>
            <a:r>
              <a:rPr lang="en-US" dirty="0"/>
              <a:t>Wing Tip Erosion and Drainage</a:t>
            </a:r>
          </a:p>
        </p:txBody>
      </p:sp>
      <p:sp>
        <p:nvSpPr>
          <p:cNvPr id="9" name="Content Placeholder 1"/>
          <p:cNvSpPr>
            <a:spLocks noGrp="1"/>
          </p:cNvSpPr>
          <p:nvPr>
            <p:ph idx="13"/>
          </p:nvPr>
        </p:nvSpPr>
        <p:spPr>
          <a:xfrm>
            <a:off x="457200" y="1143000"/>
            <a:ext cx="4165825" cy="5105400"/>
          </a:xfrm>
        </p:spPr>
        <p:txBody>
          <a:bodyPr/>
          <a:lstStyle/>
          <a:p>
            <a:r>
              <a:rPr lang="en-US" dirty="0"/>
              <a:t>Be sure grading around wing tips promotes proper drainage.</a:t>
            </a:r>
          </a:p>
          <a:p>
            <a:r>
              <a:rPr lang="en-US" dirty="0"/>
              <a:t>Typically finished grade ends 6” above wing tip.</a:t>
            </a:r>
          </a:p>
          <a:p>
            <a:r>
              <a:rPr lang="en-US" dirty="0"/>
              <a:t>Do not allow bituminous sealant around wing tips.</a:t>
            </a:r>
          </a:p>
          <a:p>
            <a:pPr lvl="1"/>
            <a:r>
              <a:rPr lang="en-US" dirty="0"/>
              <a:t>The end of the structural approach slab is not the end of wing.</a:t>
            </a:r>
          </a:p>
          <a:p>
            <a:pPr lvl="1"/>
            <a:endParaRPr lang="en-US" dirty="0"/>
          </a:p>
          <a:p>
            <a:pPr lvl="1"/>
            <a:endParaRPr lang="en-US" dirty="0"/>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stretch>
            <a:fillRect/>
          </a:stretch>
        </p:blipFill>
        <p:spPr>
          <a:xfrm>
            <a:off x="4844824" y="1670323"/>
            <a:ext cx="3878442" cy="3772619"/>
          </a:xfrm>
          <a:prstGeom prst="rect">
            <a:avLst/>
          </a:prstGeom>
          <a:ln>
            <a:noFill/>
          </a:ln>
          <a:effectLst>
            <a:outerShdw blurRad="292100" dist="139700" dir="2700000" algn="tl" rotWithShape="0">
              <a:srgbClr val="333333">
                <a:alpha val="65000"/>
              </a:srgbClr>
            </a:outerShdw>
          </a:effectLst>
        </p:spPr>
      </p:pic>
      <p:sp>
        <p:nvSpPr>
          <p:cNvPr id="13" name="&quot;No&quot; Symbol 12"/>
          <p:cNvSpPr/>
          <p:nvPr/>
        </p:nvSpPr>
        <p:spPr>
          <a:xfrm>
            <a:off x="5011107" y="1787326"/>
            <a:ext cx="3675693" cy="3538611"/>
          </a:xfrm>
          <a:prstGeom prst="noSmoking">
            <a:avLst>
              <a:gd name="adj" fmla="val 6642"/>
            </a:avLst>
          </a:prstGeom>
          <a:solidFill>
            <a:srgbClr val="C00000">
              <a:alpha val="31000"/>
            </a:srgb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2877690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21</a:t>
            </a:fld>
            <a:endParaRPr lang="en-US" dirty="0"/>
          </a:p>
        </p:txBody>
      </p:sp>
      <p:sp>
        <p:nvSpPr>
          <p:cNvPr id="8" name="Title 2">
            <a:extLst>
              <a:ext uri="{FF2B5EF4-FFF2-40B4-BE49-F238E27FC236}">
                <a16:creationId xmlns:a16="http://schemas.microsoft.com/office/drawing/2014/main" id="{0D54814D-F3ED-425E-B642-7370B6FDB901}"/>
              </a:ext>
            </a:extLst>
          </p:cNvPr>
          <p:cNvSpPr>
            <a:spLocks noGrp="1"/>
          </p:cNvSpPr>
          <p:nvPr>
            <p:ph type="title"/>
          </p:nvPr>
        </p:nvSpPr>
        <p:spPr/>
        <p:txBody>
          <a:bodyPr/>
          <a:lstStyle/>
          <a:p>
            <a:r>
              <a:rPr lang="en-US" dirty="0"/>
              <a:t>Wing Tip Erosion and Drainage</a:t>
            </a:r>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r="59044"/>
          <a:stretch/>
        </p:blipFill>
        <p:spPr>
          <a:xfrm>
            <a:off x="228600" y="1257895"/>
            <a:ext cx="4267200" cy="4761905"/>
          </a:xfrm>
          <a:prstGeom prst="rect">
            <a:avLst/>
          </a:prstGeom>
        </p:spPr>
      </p:pic>
      <p:pic>
        <p:nvPicPr>
          <p:cNvPr id="5" name="Picture 4"/>
          <p:cNvPicPr>
            <a:picLocks noChangeAspect="1"/>
          </p:cNvPicPr>
          <p:nvPr/>
        </p:nvPicPr>
        <p:blipFill>
          <a:blip r:embed="rId5"/>
          <a:stretch>
            <a:fillRect/>
          </a:stretch>
        </p:blipFill>
        <p:spPr>
          <a:xfrm>
            <a:off x="5257800" y="4113503"/>
            <a:ext cx="3057356" cy="19835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Above"/>
            <a:lightRig rig="twoPt" dir="t">
              <a:rot lat="0" lon="0" rev="7200000"/>
            </a:lightRig>
          </a:scene3d>
          <a:sp3d prstMaterial="matte">
            <a:bevelT w="22860" h="12700"/>
            <a:contourClr>
              <a:srgbClr val="FFFFFF"/>
            </a:contourClr>
          </a:sp3d>
        </p:spPr>
      </p:pic>
      <p:sp>
        <p:nvSpPr>
          <p:cNvPr id="7" name="Oval 6">
            <a:extLst>
              <a:ext uri="{FF2B5EF4-FFF2-40B4-BE49-F238E27FC236}">
                <a16:creationId xmlns:a16="http://schemas.microsoft.com/office/drawing/2014/main" id="{A815AC8D-926B-4EED-9267-AD7B4693F9D5}"/>
              </a:ext>
            </a:extLst>
          </p:cNvPr>
          <p:cNvSpPr/>
          <p:nvPr/>
        </p:nvSpPr>
        <p:spPr>
          <a:xfrm>
            <a:off x="6367101" y="1759876"/>
            <a:ext cx="635679" cy="32828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a:extLst>
              <a:ext uri="{FF2B5EF4-FFF2-40B4-BE49-F238E27FC236}">
                <a16:creationId xmlns:a16="http://schemas.microsoft.com/office/drawing/2014/main" id="{80507E80-7784-40F0-8666-C27090BF8D2C}"/>
              </a:ext>
            </a:extLst>
          </p:cNvPr>
          <p:cNvPicPr>
            <a:picLocks noChangeAspect="1"/>
          </p:cNvPicPr>
          <p:nvPr/>
        </p:nvPicPr>
        <p:blipFill>
          <a:blip r:embed="rId6"/>
          <a:stretch>
            <a:fillRect/>
          </a:stretch>
        </p:blipFill>
        <p:spPr>
          <a:xfrm>
            <a:off x="4667250" y="1257895"/>
            <a:ext cx="4248150" cy="2804309"/>
          </a:xfrm>
          <a:prstGeom prst="rect">
            <a:avLst/>
          </a:prstGeom>
          <a:noFill/>
          <a:ln>
            <a:noFill/>
          </a:ln>
        </p:spPr>
      </p:pic>
      <p:sp>
        <p:nvSpPr>
          <p:cNvPr id="10" name="Freeform: Shape 9">
            <a:extLst>
              <a:ext uri="{FF2B5EF4-FFF2-40B4-BE49-F238E27FC236}">
                <a16:creationId xmlns:a16="http://schemas.microsoft.com/office/drawing/2014/main" id="{7DDDA799-161C-4FED-94AD-AAAA40BDD005}"/>
              </a:ext>
            </a:extLst>
          </p:cNvPr>
          <p:cNvSpPr/>
          <p:nvPr/>
        </p:nvSpPr>
        <p:spPr>
          <a:xfrm>
            <a:off x="4675414" y="2484863"/>
            <a:ext cx="3096986" cy="646611"/>
          </a:xfrm>
          <a:custGeom>
            <a:avLst/>
            <a:gdLst>
              <a:gd name="connsiteX0" fmla="*/ 4127863 w 4127863"/>
              <a:gd name="connsiteY0" fmla="*/ 888274 h 888274"/>
              <a:gd name="connsiteX1" fmla="*/ 2037806 w 4127863"/>
              <a:gd name="connsiteY1" fmla="*/ 0 h 888274"/>
              <a:gd name="connsiteX2" fmla="*/ 0 w 4127863"/>
              <a:gd name="connsiteY2" fmla="*/ 39188 h 888274"/>
              <a:gd name="connsiteX3" fmla="*/ 0 w 4127863"/>
              <a:gd name="connsiteY3" fmla="*/ 39188 h 888274"/>
              <a:gd name="connsiteX4" fmla="*/ 52252 w 4127863"/>
              <a:gd name="connsiteY4" fmla="*/ 52251 h 888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7863" h="888274">
                <a:moveTo>
                  <a:pt x="4127863" y="888274"/>
                </a:moveTo>
                <a:lnTo>
                  <a:pt x="2037806" y="0"/>
                </a:lnTo>
                <a:lnTo>
                  <a:pt x="0" y="39188"/>
                </a:lnTo>
                <a:lnTo>
                  <a:pt x="0" y="39188"/>
                </a:lnTo>
                <a:lnTo>
                  <a:pt x="52252" y="52251"/>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Freeform: Shape 10">
            <a:extLst>
              <a:ext uri="{FF2B5EF4-FFF2-40B4-BE49-F238E27FC236}">
                <a16:creationId xmlns:a16="http://schemas.microsoft.com/office/drawing/2014/main" id="{FDB11978-531C-4F67-AD65-803DFB454B11}"/>
              </a:ext>
            </a:extLst>
          </p:cNvPr>
          <p:cNvSpPr/>
          <p:nvPr/>
        </p:nvSpPr>
        <p:spPr>
          <a:xfrm>
            <a:off x="4667250" y="2536162"/>
            <a:ext cx="3105150" cy="585788"/>
          </a:xfrm>
          <a:custGeom>
            <a:avLst/>
            <a:gdLst>
              <a:gd name="connsiteX0" fmla="*/ 0 w 4140200"/>
              <a:gd name="connsiteY0" fmla="*/ 0 h 781050"/>
              <a:gd name="connsiteX1" fmla="*/ 882650 w 4140200"/>
              <a:gd name="connsiteY1" fmla="*/ 120650 h 781050"/>
              <a:gd name="connsiteX2" fmla="*/ 1416050 w 4140200"/>
              <a:gd name="connsiteY2" fmla="*/ 120650 h 781050"/>
              <a:gd name="connsiteX3" fmla="*/ 1981200 w 4140200"/>
              <a:gd name="connsiteY3" fmla="*/ 196850 h 781050"/>
              <a:gd name="connsiteX4" fmla="*/ 2190750 w 4140200"/>
              <a:gd name="connsiteY4" fmla="*/ 285750 h 781050"/>
              <a:gd name="connsiteX5" fmla="*/ 2463800 w 4140200"/>
              <a:gd name="connsiteY5" fmla="*/ 406400 h 781050"/>
              <a:gd name="connsiteX6" fmla="*/ 2819400 w 4140200"/>
              <a:gd name="connsiteY6" fmla="*/ 488950 h 781050"/>
              <a:gd name="connsiteX7" fmla="*/ 3200400 w 4140200"/>
              <a:gd name="connsiteY7" fmla="*/ 577850 h 781050"/>
              <a:gd name="connsiteX8" fmla="*/ 3238500 w 4140200"/>
              <a:gd name="connsiteY8" fmla="*/ 590550 h 781050"/>
              <a:gd name="connsiteX9" fmla="*/ 3289300 w 4140200"/>
              <a:gd name="connsiteY9" fmla="*/ 609600 h 781050"/>
              <a:gd name="connsiteX10" fmla="*/ 3384550 w 4140200"/>
              <a:gd name="connsiteY10" fmla="*/ 628650 h 781050"/>
              <a:gd name="connsiteX11" fmla="*/ 3968750 w 4140200"/>
              <a:gd name="connsiteY11" fmla="*/ 762000 h 781050"/>
              <a:gd name="connsiteX12" fmla="*/ 4140200 w 4140200"/>
              <a:gd name="connsiteY12" fmla="*/ 781050 h 781050"/>
              <a:gd name="connsiteX13" fmla="*/ 4140200 w 4140200"/>
              <a:gd name="connsiteY13" fmla="*/ 781050 h 781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0200" h="781050">
                <a:moveTo>
                  <a:pt x="0" y="0"/>
                </a:moveTo>
                <a:lnTo>
                  <a:pt x="882650" y="120650"/>
                </a:lnTo>
                <a:lnTo>
                  <a:pt x="1416050" y="120650"/>
                </a:lnTo>
                <a:lnTo>
                  <a:pt x="1981200" y="196850"/>
                </a:lnTo>
                <a:lnTo>
                  <a:pt x="2190750" y="285750"/>
                </a:lnTo>
                <a:lnTo>
                  <a:pt x="2463800" y="406400"/>
                </a:lnTo>
                <a:lnTo>
                  <a:pt x="2819400" y="488950"/>
                </a:lnTo>
                <a:lnTo>
                  <a:pt x="3200400" y="577850"/>
                </a:lnTo>
                <a:lnTo>
                  <a:pt x="3238500" y="590550"/>
                </a:lnTo>
                <a:cubicBezTo>
                  <a:pt x="3255433" y="596900"/>
                  <a:pt x="3271801" y="605035"/>
                  <a:pt x="3289300" y="609600"/>
                </a:cubicBezTo>
                <a:cubicBezTo>
                  <a:pt x="3320630" y="617773"/>
                  <a:pt x="3384550" y="628650"/>
                  <a:pt x="3384550" y="628650"/>
                </a:cubicBezTo>
                <a:lnTo>
                  <a:pt x="3968750" y="762000"/>
                </a:lnTo>
                <a:lnTo>
                  <a:pt x="4140200" y="781050"/>
                </a:lnTo>
                <a:lnTo>
                  <a:pt x="4140200" y="781050"/>
                </a:lnTo>
              </a:path>
            </a:pathLst>
          </a:cu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51100360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F11441F-6650-4224-BC70-256DC1451C40}"/>
              </a:ext>
            </a:extLst>
          </p:cNvPr>
          <p:cNvSpPr>
            <a:spLocks noGrp="1"/>
          </p:cNvSpPr>
          <p:nvPr>
            <p:ph type="sldNum" sz="quarter" idx="11"/>
          </p:nvPr>
        </p:nvSpPr>
        <p:spPr/>
        <p:txBody>
          <a:bodyPr/>
          <a:lstStyle/>
          <a:p>
            <a:pPr>
              <a:defRPr/>
            </a:pPr>
            <a:fld id="{89C35698-ECFA-45D4-B95F-4F52958123EB}" type="slidenum">
              <a:rPr lang="en-US" smtClean="0"/>
              <a:pPr>
                <a:defRPr/>
              </a:pPr>
              <a:t>22</a:t>
            </a:fld>
            <a:endParaRPr lang="en-US" dirty="0"/>
          </a:p>
        </p:txBody>
      </p:sp>
      <p:sp>
        <p:nvSpPr>
          <p:cNvPr id="3" name="Title 2">
            <a:extLst>
              <a:ext uri="{FF2B5EF4-FFF2-40B4-BE49-F238E27FC236}">
                <a16:creationId xmlns:a16="http://schemas.microsoft.com/office/drawing/2014/main" id="{6B815D7F-7DBD-47EE-8DF7-052099CA5A68}"/>
              </a:ext>
            </a:extLst>
          </p:cNvPr>
          <p:cNvSpPr>
            <a:spLocks noGrp="1"/>
          </p:cNvSpPr>
          <p:nvPr>
            <p:ph type="title"/>
          </p:nvPr>
        </p:nvSpPr>
        <p:spPr/>
        <p:txBody>
          <a:bodyPr/>
          <a:lstStyle/>
          <a:p>
            <a:r>
              <a:rPr lang="en-US" dirty="0"/>
              <a:t>Riprap Spec. and Installation</a:t>
            </a:r>
          </a:p>
        </p:txBody>
      </p:sp>
      <p:sp>
        <p:nvSpPr>
          <p:cNvPr id="2" name="Content Placeholder 1">
            <a:extLst>
              <a:ext uri="{FF2B5EF4-FFF2-40B4-BE49-F238E27FC236}">
                <a16:creationId xmlns:a16="http://schemas.microsoft.com/office/drawing/2014/main" id="{89A958ED-F27E-42BE-85F1-37991E468672}"/>
              </a:ext>
            </a:extLst>
          </p:cNvPr>
          <p:cNvSpPr>
            <a:spLocks noGrp="1"/>
          </p:cNvSpPr>
          <p:nvPr>
            <p:ph idx="13"/>
          </p:nvPr>
        </p:nvSpPr>
        <p:spPr>
          <a:xfrm>
            <a:off x="457200" y="1143000"/>
            <a:ext cx="5791200" cy="5105400"/>
          </a:xfrm>
        </p:spPr>
        <p:txBody>
          <a:bodyPr/>
          <a:lstStyle/>
          <a:p>
            <a:r>
              <a:rPr lang="en-US" dirty="0"/>
              <a:t>Common problems with supplied riprap:</a:t>
            </a:r>
          </a:p>
          <a:p>
            <a:pPr lvl="1"/>
            <a:r>
              <a:rPr lang="en-US" sz="2800" dirty="0"/>
              <a:t>Stone sizes too small</a:t>
            </a:r>
          </a:p>
          <a:p>
            <a:pPr lvl="1"/>
            <a:r>
              <a:rPr lang="en-US" sz="2800" dirty="0"/>
              <a:t>Stone sizes poorly distributed</a:t>
            </a:r>
          </a:p>
          <a:p>
            <a:pPr lvl="1"/>
            <a:r>
              <a:rPr lang="en-US" sz="2800" dirty="0"/>
              <a:t>Too many fines are included</a:t>
            </a:r>
          </a:p>
          <a:p>
            <a:pPr lvl="1"/>
            <a:r>
              <a:rPr lang="en-US" sz="2800" dirty="0"/>
              <a:t>Protruding reinforcement</a:t>
            </a:r>
          </a:p>
          <a:p>
            <a:r>
              <a:rPr lang="en-US" dirty="0"/>
              <a:t>Ensure riprap complies with Specified grade- see CMM 6-45.7.7.1</a:t>
            </a:r>
          </a:p>
        </p:txBody>
      </p:sp>
      <p:pic>
        <p:nvPicPr>
          <p:cNvPr id="6" name="Picture 5">
            <a:extLst>
              <a:ext uri="{FF2B5EF4-FFF2-40B4-BE49-F238E27FC236}">
                <a16:creationId xmlns:a16="http://schemas.microsoft.com/office/drawing/2014/main" id="{4CAC8F9A-A552-4554-BBEE-D4CCC0C90D2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739640" y="3859881"/>
            <a:ext cx="3886200" cy="2899469"/>
          </a:xfrm>
          <a:prstGeom prst="rect">
            <a:avLst/>
          </a:prstGeom>
        </p:spPr>
      </p:pic>
      <p:pic>
        <p:nvPicPr>
          <p:cNvPr id="7" name="Picture 6" descr="A pile of rocks&#10;&#10;Description generated with very high confidence">
            <a:extLst>
              <a:ext uri="{FF2B5EF4-FFF2-40B4-BE49-F238E27FC236}">
                <a16:creationId xmlns:a16="http://schemas.microsoft.com/office/drawing/2014/main" id="{8490DFD7-5077-4898-B7DE-4229D41749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00" t="35135" r="10000"/>
          <a:stretch/>
        </p:blipFill>
        <p:spPr>
          <a:xfrm>
            <a:off x="1143000" y="4395216"/>
            <a:ext cx="2895600" cy="1828800"/>
          </a:xfrm>
          <a:prstGeom prst="rect">
            <a:avLst/>
          </a:prstGeom>
        </p:spPr>
      </p:pic>
      <p:cxnSp>
        <p:nvCxnSpPr>
          <p:cNvPr id="8" name="Straight Arrow Connector 7">
            <a:extLst>
              <a:ext uri="{FF2B5EF4-FFF2-40B4-BE49-F238E27FC236}">
                <a16:creationId xmlns:a16="http://schemas.microsoft.com/office/drawing/2014/main" id="{75F6E06C-F1AB-4377-8821-A3419FB9E274}"/>
              </a:ext>
            </a:extLst>
          </p:cNvPr>
          <p:cNvCxnSpPr>
            <a:cxnSpLocks/>
          </p:cNvCxnSpPr>
          <p:nvPr/>
        </p:nvCxnSpPr>
        <p:spPr>
          <a:xfrm flipH="1">
            <a:off x="3043238" y="4724400"/>
            <a:ext cx="538162" cy="44291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EA619CF-1374-4B4A-BBB9-B0412113712A}"/>
              </a:ext>
            </a:extLst>
          </p:cNvPr>
          <p:cNvCxnSpPr>
            <a:cxnSpLocks/>
          </p:cNvCxnSpPr>
          <p:nvPr/>
        </p:nvCxnSpPr>
        <p:spPr>
          <a:xfrm flipH="1">
            <a:off x="2747962" y="5338762"/>
            <a:ext cx="685800" cy="2286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3518BE55-8B5A-48C7-8DF2-9C5AAFC5C868}"/>
              </a:ext>
            </a:extLst>
          </p:cNvPr>
          <p:cNvSpPr/>
          <p:nvPr/>
        </p:nvSpPr>
        <p:spPr>
          <a:xfrm>
            <a:off x="2254250" y="5166762"/>
            <a:ext cx="876300" cy="71988"/>
          </a:xfrm>
          <a:custGeom>
            <a:avLst/>
            <a:gdLst>
              <a:gd name="connsiteX0" fmla="*/ 0 w 876300"/>
              <a:gd name="connsiteY0" fmla="*/ 2138 h 71988"/>
              <a:gd name="connsiteX1" fmla="*/ 66675 w 876300"/>
              <a:gd name="connsiteY1" fmla="*/ 2138 h 71988"/>
              <a:gd name="connsiteX2" fmla="*/ 193675 w 876300"/>
              <a:gd name="connsiteY2" fmla="*/ 24363 h 71988"/>
              <a:gd name="connsiteX3" fmla="*/ 444500 w 876300"/>
              <a:gd name="connsiteY3" fmla="*/ 30713 h 71988"/>
              <a:gd name="connsiteX4" fmla="*/ 625475 w 876300"/>
              <a:gd name="connsiteY4" fmla="*/ 40238 h 71988"/>
              <a:gd name="connsiteX5" fmla="*/ 727075 w 876300"/>
              <a:gd name="connsiteY5" fmla="*/ 18013 h 71988"/>
              <a:gd name="connsiteX6" fmla="*/ 876300 w 876300"/>
              <a:gd name="connsiteY6" fmla="*/ 71988 h 7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71988">
                <a:moveTo>
                  <a:pt x="0" y="2138"/>
                </a:moveTo>
                <a:cubicBezTo>
                  <a:pt x="17198" y="286"/>
                  <a:pt x="34396" y="-1566"/>
                  <a:pt x="66675" y="2138"/>
                </a:cubicBezTo>
                <a:cubicBezTo>
                  <a:pt x="98954" y="5842"/>
                  <a:pt x="130704" y="19601"/>
                  <a:pt x="193675" y="24363"/>
                </a:cubicBezTo>
                <a:cubicBezTo>
                  <a:pt x="256646" y="29125"/>
                  <a:pt x="372533" y="28067"/>
                  <a:pt x="444500" y="30713"/>
                </a:cubicBezTo>
                <a:cubicBezTo>
                  <a:pt x="516467" y="33359"/>
                  <a:pt x="578379" y="42355"/>
                  <a:pt x="625475" y="40238"/>
                </a:cubicBezTo>
                <a:cubicBezTo>
                  <a:pt x="672571" y="38121"/>
                  <a:pt x="685271" y="12721"/>
                  <a:pt x="727075" y="18013"/>
                </a:cubicBezTo>
                <a:cubicBezTo>
                  <a:pt x="768879" y="23305"/>
                  <a:pt x="822589" y="47646"/>
                  <a:pt x="876300" y="71988"/>
                </a:cubicBezTo>
              </a:path>
            </a:pathLst>
          </a:custGeom>
          <a:noFill/>
          <a:ln w="38100">
            <a:solidFill>
              <a:schemeClr val="accent2">
                <a:lumMod val="75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70C9210-E817-4379-A719-5D5A1E47B826}"/>
              </a:ext>
            </a:extLst>
          </p:cNvPr>
          <p:cNvSpPr/>
          <p:nvPr/>
        </p:nvSpPr>
        <p:spPr>
          <a:xfrm>
            <a:off x="2527300" y="5461000"/>
            <a:ext cx="234950" cy="127000"/>
          </a:xfrm>
          <a:custGeom>
            <a:avLst/>
            <a:gdLst>
              <a:gd name="connsiteX0" fmla="*/ 0 w 234950"/>
              <a:gd name="connsiteY0" fmla="*/ 0 h 127000"/>
              <a:gd name="connsiteX1" fmla="*/ 142875 w 234950"/>
              <a:gd name="connsiteY1" fmla="*/ 63500 h 127000"/>
              <a:gd name="connsiteX2" fmla="*/ 234950 w 234950"/>
              <a:gd name="connsiteY2" fmla="*/ 127000 h 127000"/>
            </a:gdLst>
            <a:ahLst/>
            <a:cxnLst>
              <a:cxn ang="0">
                <a:pos x="connsiteX0" y="connsiteY0"/>
              </a:cxn>
              <a:cxn ang="0">
                <a:pos x="connsiteX1" y="connsiteY1"/>
              </a:cxn>
              <a:cxn ang="0">
                <a:pos x="connsiteX2" y="connsiteY2"/>
              </a:cxn>
            </a:cxnLst>
            <a:rect l="l" t="t" r="r" b="b"/>
            <a:pathLst>
              <a:path w="234950" h="127000">
                <a:moveTo>
                  <a:pt x="0" y="0"/>
                </a:moveTo>
                <a:cubicBezTo>
                  <a:pt x="51858" y="21166"/>
                  <a:pt x="103717" y="42333"/>
                  <a:pt x="142875" y="63500"/>
                </a:cubicBezTo>
                <a:cubicBezTo>
                  <a:pt x="182033" y="84667"/>
                  <a:pt x="208491" y="105833"/>
                  <a:pt x="234950" y="127000"/>
                </a:cubicBezTo>
              </a:path>
            </a:pathLst>
          </a:custGeom>
          <a:noFill/>
          <a:ln w="38100">
            <a:solidFill>
              <a:schemeClr val="accent2">
                <a:lumMod val="75000"/>
                <a:alpha val="2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523714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D3195C-4CBC-4861-9528-734E12E77FD4}"/>
              </a:ext>
            </a:extLst>
          </p:cNvPr>
          <p:cNvSpPr>
            <a:spLocks noGrp="1"/>
          </p:cNvSpPr>
          <p:nvPr>
            <p:ph type="sldNum" sz="quarter" idx="11"/>
          </p:nvPr>
        </p:nvSpPr>
        <p:spPr/>
        <p:txBody>
          <a:bodyPr/>
          <a:lstStyle/>
          <a:p>
            <a:pPr>
              <a:defRPr/>
            </a:pPr>
            <a:fld id="{89C35698-ECFA-45D4-B95F-4F52958123EB}" type="slidenum">
              <a:rPr lang="en-US" smtClean="0"/>
              <a:pPr>
                <a:defRPr/>
              </a:pPr>
              <a:t>23</a:t>
            </a:fld>
            <a:endParaRPr lang="en-US" dirty="0"/>
          </a:p>
        </p:txBody>
      </p:sp>
      <p:sp>
        <p:nvSpPr>
          <p:cNvPr id="8" name="Title 2">
            <a:extLst>
              <a:ext uri="{FF2B5EF4-FFF2-40B4-BE49-F238E27FC236}">
                <a16:creationId xmlns:a16="http://schemas.microsoft.com/office/drawing/2014/main" id="{AEBF94E9-03BE-4C06-8AFC-1DF5CCF1B60B}"/>
              </a:ext>
            </a:extLst>
          </p:cNvPr>
          <p:cNvSpPr>
            <a:spLocks noGrp="1"/>
          </p:cNvSpPr>
          <p:nvPr>
            <p:ph type="title"/>
          </p:nvPr>
        </p:nvSpPr>
        <p:spPr/>
        <p:txBody>
          <a:bodyPr/>
          <a:lstStyle/>
          <a:p>
            <a:r>
              <a:rPr lang="en-US" dirty="0"/>
              <a:t>Riprap Spec. and Installation</a:t>
            </a:r>
          </a:p>
        </p:txBody>
      </p:sp>
      <p:sp>
        <p:nvSpPr>
          <p:cNvPr id="2" name="Content Placeholder 1">
            <a:extLst>
              <a:ext uri="{FF2B5EF4-FFF2-40B4-BE49-F238E27FC236}">
                <a16:creationId xmlns:a16="http://schemas.microsoft.com/office/drawing/2014/main" id="{937700EF-4751-408E-BBE5-4C974C24AAC9}"/>
              </a:ext>
            </a:extLst>
          </p:cNvPr>
          <p:cNvSpPr>
            <a:spLocks noGrp="1"/>
          </p:cNvSpPr>
          <p:nvPr>
            <p:ph idx="13"/>
          </p:nvPr>
        </p:nvSpPr>
        <p:spPr/>
        <p:txBody>
          <a:bodyPr/>
          <a:lstStyle/>
          <a:p>
            <a:r>
              <a:rPr lang="en-US" dirty="0"/>
              <a:t>Riprap should be installed per plan</a:t>
            </a:r>
          </a:p>
          <a:p>
            <a:r>
              <a:rPr lang="en-US" dirty="0"/>
              <a:t>Ensure toe of slope keyed in per plan detail</a:t>
            </a:r>
          </a:p>
          <a:p>
            <a:r>
              <a:rPr lang="en-US" b="1" u="sng" dirty="0"/>
              <a:t>Do not omit</a:t>
            </a:r>
            <a:r>
              <a:rPr lang="en-US" dirty="0"/>
              <a:t> geotextile fabric!</a:t>
            </a:r>
          </a:p>
        </p:txBody>
      </p:sp>
      <p:pic>
        <p:nvPicPr>
          <p:cNvPr id="6" name="Picture 5">
            <a:extLst>
              <a:ext uri="{FF2B5EF4-FFF2-40B4-BE49-F238E27FC236}">
                <a16:creationId xmlns:a16="http://schemas.microsoft.com/office/drawing/2014/main" id="{4FAC10E6-DF42-47A4-9297-BD05C731F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84795" y="2286000"/>
            <a:ext cx="3802005" cy="3703947"/>
          </a:xfrm>
          <a:prstGeom prst="rect">
            <a:avLst/>
          </a:prstGeom>
        </p:spPr>
      </p:pic>
      <p:pic>
        <p:nvPicPr>
          <p:cNvPr id="12" name="Picture 11">
            <a:extLst>
              <a:ext uri="{FF2B5EF4-FFF2-40B4-BE49-F238E27FC236}">
                <a16:creationId xmlns:a16="http://schemas.microsoft.com/office/drawing/2014/main" id="{F811BC17-A990-4816-AA52-45B1DC4963AD}"/>
              </a:ext>
            </a:extLst>
          </p:cNvPr>
          <p:cNvPicPr>
            <a:picLocks noChangeAspect="1"/>
          </p:cNvPicPr>
          <p:nvPr/>
        </p:nvPicPr>
        <p:blipFill>
          <a:blip r:embed="rId5"/>
          <a:stretch>
            <a:fillRect/>
          </a:stretch>
        </p:blipFill>
        <p:spPr>
          <a:xfrm>
            <a:off x="6457950" y="950286"/>
            <a:ext cx="2541823" cy="2214228"/>
          </a:xfrm>
          <a:prstGeom prst="rect">
            <a:avLst/>
          </a:prstGeom>
        </p:spPr>
      </p:pic>
      <p:pic>
        <p:nvPicPr>
          <p:cNvPr id="5" name="Picture 4" descr="A picture containing indoor, cake&#10;&#10;Description generated with high confidence">
            <a:extLst>
              <a:ext uri="{FF2B5EF4-FFF2-40B4-BE49-F238E27FC236}">
                <a16:creationId xmlns:a16="http://schemas.microsoft.com/office/drawing/2014/main" id="{91BD5512-06CC-4DA6-A52A-526DA89368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926" t="-4445" r="-7463" b="27116"/>
          <a:stretch/>
        </p:blipFill>
        <p:spPr>
          <a:xfrm>
            <a:off x="381000" y="3028949"/>
            <a:ext cx="4724400" cy="2960997"/>
          </a:xfrm>
          <a:prstGeom prst="rect">
            <a:avLst/>
          </a:prstGeom>
        </p:spPr>
      </p:pic>
      <p:cxnSp>
        <p:nvCxnSpPr>
          <p:cNvPr id="9" name="Straight Arrow Connector 8">
            <a:extLst>
              <a:ext uri="{FF2B5EF4-FFF2-40B4-BE49-F238E27FC236}">
                <a16:creationId xmlns:a16="http://schemas.microsoft.com/office/drawing/2014/main" id="{9026EE08-E772-454E-BB01-EF3A52059690}"/>
              </a:ext>
            </a:extLst>
          </p:cNvPr>
          <p:cNvCxnSpPr>
            <a:cxnSpLocks/>
          </p:cNvCxnSpPr>
          <p:nvPr/>
        </p:nvCxnSpPr>
        <p:spPr>
          <a:xfrm>
            <a:off x="2590800" y="3276600"/>
            <a:ext cx="685800" cy="6858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BCC2527-F929-4ED6-B3DA-C1AC8DCA1516}"/>
              </a:ext>
            </a:extLst>
          </p:cNvPr>
          <p:cNvCxnSpPr>
            <a:cxnSpLocks/>
          </p:cNvCxnSpPr>
          <p:nvPr/>
        </p:nvCxnSpPr>
        <p:spPr>
          <a:xfrm>
            <a:off x="144227" y="4800600"/>
            <a:ext cx="685800" cy="685800"/>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77770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24</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sz="4400" dirty="0"/>
              <a:t>Excessive Haunch</a:t>
            </a:r>
          </a:p>
        </p:txBody>
      </p:sp>
      <p:sp>
        <p:nvSpPr>
          <p:cNvPr id="9" name="Content Placeholder 1"/>
          <p:cNvSpPr>
            <a:spLocks noGrp="1"/>
          </p:cNvSpPr>
          <p:nvPr>
            <p:ph idx="13"/>
          </p:nvPr>
        </p:nvSpPr>
        <p:spPr/>
        <p:txBody>
          <a:bodyPr/>
          <a:lstStyle/>
          <a:p>
            <a:endParaRPr lang="en-US" dirty="0"/>
          </a:p>
          <a:p>
            <a:endParaRPr lang="en-US" dirty="0"/>
          </a:p>
          <a:p>
            <a:endParaRPr lang="en-US" dirty="0"/>
          </a:p>
        </p:txBody>
      </p:sp>
      <p:sp>
        <p:nvSpPr>
          <p:cNvPr id="10" name="Content Placeholder 1">
            <a:extLst>
              <a:ext uri="{FF2B5EF4-FFF2-40B4-BE49-F238E27FC236}">
                <a16:creationId xmlns:a16="http://schemas.microsoft.com/office/drawing/2014/main" id="{47241EF8-869A-4CAE-9371-0973080971C0}"/>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The Contractor is responsible for providing supplemental concrete &amp; reinforcing steel to accommodate higher than expected haunch depths due to variation in camber</a:t>
            </a:r>
          </a:p>
          <a:p>
            <a:r>
              <a:rPr lang="en-US" sz="2400" dirty="0">
                <a:solidFill>
                  <a:schemeClr val="accent4">
                    <a:lumMod val="60000"/>
                    <a:lumOff val="40000"/>
                  </a:schemeClr>
                </a:solidFill>
              </a:rPr>
              <a:t>This will be explicitly stated in the 2021 Standard Specifications</a:t>
            </a:r>
          </a:p>
          <a:p>
            <a:endParaRPr lang="en-US" dirty="0"/>
          </a:p>
          <a:p>
            <a:endParaRPr lang="en-US" dirty="0"/>
          </a:p>
        </p:txBody>
      </p:sp>
      <p:pic>
        <p:nvPicPr>
          <p:cNvPr id="2" name="Picture 1">
            <a:extLst>
              <a:ext uri="{FF2B5EF4-FFF2-40B4-BE49-F238E27FC236}">
                <a16:creationId xmlns:a16="http://schemas.microsoft.com/office/drawing/2014/main" id="{0E2A03BE-1950-4862-BA3C-832C854A87F1}"/>
              </a:ext>
            </a:extLst>
          </p:cNvPr>
          <p:cNvPicPr>
            <a:picLocks noChangeAspect="1"/>
          </p:cNvPicPr>
          <p:nvPr/>
        </p:nvPicPr>
        <p:blipFill>
          <a:blip r:embed="rId3"/>
          <a:stretch>
            <a:fillRect/>
          </a:stretch>
        </p:blipFill>
        <p:spPr>
          <a:xfrm>
            <a:off x="396977" y="2971800"/>
            <a:ext cx="4714569" cy="2133600"/>
          </a:xfrm>
          <a:prstGeom prst="rect">
            <a:avLst/>
          </a:prstGeom>
        </p:spPr>
      </p:pic>
      <p:pic>
        <p:nvPicPr>
          <p:cNvPr id="5" name="Picture 4">
            <a:extLst>
              <a:ext uri="{FF2B5EF4-FFF2-40B4-BE49-F238E27FC236}">
                <a16:creationId xmlns:a16="http://schemas.microsoft.com/office/drawing/2014/main" id="{966852C6-DA94-459F-BEBC-EBD1983786BA}"/>
              </a:ext>
            </a:extLst>
          </p:cNvPr>
          <p:cNvPicPr>
            <a:picLocks noChangeAspect="1"/>
          </p:cNvPicPr>
          <p:nvPr/>
        </p:nvPicPr>
        <p:blipFill>
          <a:blip r:embed="rId4"/>
          <a:stretch>
            <a:fillRect/>
          </a:stretch>
        </p:blipFill>
        <p:spPr>
          <a:xfrm>
            <a:off x="76199" y="5709638"/>
            <a:ext cx="8985163" cy="538762"/>
          </a:xfrm>
          <a:prstGeom prst="rect">
            <a:avLst/>
          </a:prstGeom>
        </p:spPr>
      </p:pic>
      <p:sp>
        <p:nvSpPr>
          <p:cNvPr id="6" name="TextBox 5">
            <a:extLst>
              <a:ext uri="{FF2B5EF4-FFF2-40B4-BE49-F238E27FC236}">
                <a16:creationId xmlns:a16="http://schemas.microsoft.com/office/drawing/2014/main" id="{8C1705CA-A41F-4338-B1F7-F2AF8BB44532}"/>
              </a:ext>
            </a:extLst>
          </p:cNvPr>
          <p:cNvSpPr txBox="1"/>
          <p:nvPr/>
        </p:nvSpPr>
        <p:spPr>
          <a:xfrm>
            <a:off x="76200" y="5253323"/>
            <a:ext cx="5024150"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dirty="0"/>
              <a:t>Construction &amp; Materials Manual: Section 5-15-.5.7:</a:t>
            </a:r>
          </a:p>
        </p:txBody>
      </p:sp>
      <p:pic>
        <p:nvPicPr>
          <p:cNvPr id="7" name="Picture 6">
            <a:extLst>
              <a:ext uri="{FF2B5EF4-FFF2-40B4-BE49-F238E27FC236}">
                <a16:creationId xmlns:a16="http://schemas.microsoft.com/office/drawing/2014/main" id="{25D98F5F-AACA-4B47-B942-D1452A495491}"/>
              </a:ext>
            </a:extLst>
          </p:cNvPr>
          <p:cNvPicPr>
            <a:picLocks noChangeAspect="1"/>
          </p:cNvPicPr>
          <p:nvPr/>
        </p:nvPicPr>
        <p:blipFill>
          <a:blip r:embed="rId5"/>
          <a:stretch>
            <a:fillRect/>
          </a:stretch>
        </p:blipFill>
        <p:spPr>
          <a:xfrm>
            <a:off x="5255058" y="2971800"/>
            <a:ext cx="3318317" cy="2590800"/>
          </a:xfrm>
          <a:prstGeom prst="rect">
            <a:avLst/>
          </a:prstGeom>
        </p:spPr>
      </p:pic>
    </p:spTree>
    <p:extLst>
      <p:ext uri="{BB962C8B-B14F-4D97-AF65-F5344CB8AC3E}">
        <p14:creationId xmlns:p14="http://schemas.microsoft.com/office/powerpoint/2010/main" val="2937322235"/>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8C5F3C2-92F0-4E5E-885D-DD4359403B0D}"/>
              </a:ext>
            </a:extLst>
          </p:cNvPr>
          <p:cNvSpPr txBox="1">
            <a:spLocks/>
          </p:cNvSpPr>
          <p:nvPr/>
        </p:nvSpPr>
        <p:spPr>
          <a:xfrm>
            <a:off x="457200" y="228600"/>
            <a:ext cx="8229600" cy="914400"/>
          </a:xfrm>
          <a:prstGeom prst="rect">
            <a:avLst/>
          </a:prstGeom>
        </p:spPr>
        <p:txBody>
          <a:bodyPr anchor="ctr" anchorCtr="0">
            <a:normAutofit/>
          </a:bodyPr>
          <a:lstStyle>
            <a:lvl1pPr algn="l" defTabSz="914400" rtl="0" eaLnBrk="1" latinLnBrk="0" hangingPunct="1">
              <a:lnSpc>
                <a:spcPts val="4400"/>
              </a:lnSpc>
              <a:spcBef>
                <a:spcPct val="0"/>
              </a:spcBef>
              <a:buNone/>
              <a:defRPr sz="4500" b="1" kern="1200" baseline="0">
                <a:solidFill>
                  <a:schemeClr val="bg1"/>
                </a:solidFill>
                <a:latin typeface="Arial Narrow" panose="020B0606020202030204" pitchFamily="34" charset="0"/>
                <a:ea typeface="+mj-ea"/>
                <a:cs typeface="+mj-cs"/>
              </a:defRPr>
            </a:lvl1pPr>
          </a:lstStyle>
          <a:p>
            <a:r>
              <a:rPr lang="en-US" dirty="0"/>
              <a:t>Overlay Placement and Approach</a:t>
            </a:r>
          </a:p>
        </p:txBody>
      </p:sp>
      <p:pic>
        <p:nvPicPr>
          <p:cNvPr id="7" name="Picture 6">
            <a:extLst>
              <a:ext uri="{FF2B5EF4-FFF2-40B4-BE49-F238E27FC236}">
                <a16:creationId xmlns:a16="http://schemas.microsoft.com/office/drawing/2014/main" id="{4976EBD3-FE53-49A2-B55D-F5803F6F43E7}"/>
              </a:ext>
            </a:extLst>
          </p:cNvPr>
          <p:cNvPicPr>
            <a:picLocks noChangeAspect="1"/>
          </p:cNvPicPr>
          <p:nvPr/>
        </p:nvPicPr>
        <p:blipFill rotWithShape="1">
          <a:blip r:embed="rId3"/>
          <a:srcRect t="23333" r="23237" b="12222"/>
          <a:stretch/>
        </p:blipFill>
        <p:spPr>
          <a:xfrm>
            <a:off x="4623025" y="1905000"/>
            <a:ext cx="4373955" cy="3887787"/>
          </a:xfrm>
          <a:prstGeom prst="rect">
            <a:avLst/>
          </a:prstGeom>
        </p:spPr>
      </p:pic>
      <p:sp>
        <p:nvSpPr>
          <p:cNvPr id="3" name="Slide Number Placeholder 2">
            <a:extLst>
              <a:ext uri="{FF2B5EF4-FFF2-40B4-BE49-F238E27FC236}">
                <a16:creationId xmlns:a16="http://schemas.microsoft.com/office/drawing/2014/main" id="{CBAB3D33-7349-43D6-9FCD-A2444EC5837B}"/>
              </a:ext>
            </a:extLst>
          </p:cNvPr>
          <p:cNvSpPr>
            <a:spLocks noGrp="1"/>
          </p:cNvSpPr>
          <p:nvPr>
            <p:ph type="sldNum" sz="quarter" idx="11"/>
          </p:nvPr>
        </p:nvSpPr>
        <p:spPr/>
        <p:txBody>
          <a:bodyPr/>
          <a:lstStyle/>
          <a:p>
            <a:fld id="{73669252-6A23-4480-98F4-DAE1A3279AF3}" type="slidenum">
              <a:rPr lang="en-US" smtClean="0"/>
              <a:pPr/>
              <a:t>25</a:t>
            </a:fld>
            <a:endParaRPr lang="en-US" dirty="0"/>
          </a:p>
        </p:txBody>
      </p:sp>
      <p:sp>
        <p:nvSpPr>
          <p:cNvPr id="9" name="Content Placeholder 1">
            <a:extLst>
              <a:ext uri="{FF2B5EF4-FFF2-40B4-BE49-F238E27FC236}">
                <a16:creationId xmlns:a16="http://schemas.microsoft.com/office/drawing/2014/main" id="{80C38F79-E930-48C8-A536-008430AAC56B}"/>
              </a:ext>
            </a:extLst>
          </p:cNvPr>
          <p:cNvSpPr>
            <a:spLocks noGrp="1"/>
          </p:cNvSpPr>
          <p:nvPr>
            <p:ph idx="13"/>
          </p:nvPr>
        </p:nvSpPr>
        <p:spPr>
          <a:xfrm>
            <a:off x="457200" y="1143000"/>
            <a:ext cx="4165825" cy="5105400"/>
          </a:xfrm>
        </p:spPr>
        <p:txBody>
          <a:bodyPr/>
          <a:lstStyle/>
          <a:p>
            <a:endParaRPr lang="en-US" dirty="0"/>
          </a:p>
          <a:p>
            <a:r>
              <a:rPr lang="en-US" dirty="0"/>
              <a:t>Concrete should not be used to repair roadway approach</a:t>
            </a:r>
          </a:p>
          <a:p>
            <a:pPr lvl="1"/>
            <a:r>
              <a:rPr lang="en-US" dirty="0"/>
              <a:t> concrete will spall and become roadway hazard</a:t>
            </a:r>
          </a:p>
          <a:p>
            <a:r>
              <a:rPr lang="en-US" dirty="0"/>
              <a:t>Fill with </a:t>
            </a:r>
            <a:r>
              <a:rPr lang="en-US" dirty="0" err="1"/>
              <a:t>HMA</a:t>
            </a:r>
            <a:r>
              <a:rPr lang="en-US" dirty="0"/>
              <a:t> </a:t>
            </a:r>
          </a:p>
          <a:p>
            <a:r>
              <a:rPr lang="en-US" dirty="0"/>
              <a:t>Review project before construction, is approach work likely?</a:t>
            </a:r>
          </a:p>
          <a:p>
            <a:pPr lvl="1"/>
            <a:endParaRPr lang="en-US" dirty="0"/>
          </a:p>
          <a:p>
            <a:pPr marL="109537" indent="0">
              <a:buNone/>
            </a:pPr>
            <a:endParaRPr lang="en-US" dirty="0"/>
          </a:p>
          <a:p>
            <a:endParaRPr lang="en-US" dirty="0"/>
          </a:p>
        </p:txBody>
      </p:sp>
      <p:pic>
        <p:nvPicPr>
          <p:cNvPr id="1026" name="C641E4F8-0C4F-4D8F-859F-F60E40F45A8E" descr="image2.jpeg">
            <a:extLst>
              <a:ext uri="{FF2B5EF4-FFF2-40B4-BE49-F238E27FC236}">
                <a16:creationId xmlns:a16="http://schemas.microsoft.com/office/drawing/2014/main" id="{95EA53DF-8A06-48B8-958C-F70903E1EDC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919" t="8168" r="13140" b="14604"/>
          <a:stretch/>
        </p:blipFill>
        <p:spPr bwMode="auto">
          <a:xfrm rot="5400000">
            <a:off x="4351944" y="1765300"/>
            <a:ext cx="5181600" cy="396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2544D008-38A2-46E5-9DEF-D46347811A6D}"/>
              </a:ext>
            </a:extLst>
          </p:cNvPr>
          <p:cNvPicPr>
            <a:picLocks noChangeAspect="1"/>
          </p:cNvPicPr>
          <p:nvPr/>
        </p:nvPicPr>
        <p:blipFill rotWithShape="1">
          <a:blip r:embed="rId5"/>
          <a:srcRect l="73070" t="78189" r="12046" b="11517"/>
          <a:stretch/>
        </p:blipFill>
        <p:spPr>
          <a:xfrm rot="19661978">
            <a:off x="6436211" y="2666547"/>
            <a:ext cx="421790" cy="381454"/>
          </a:xfrm>
          <a:prstGeom prst="hexagon">
            <a:avLst>
              <a:gd name="adj" fmla="val 25323"/>
              <a:gd name="vf" fmla="val 115470"/>
            </a:avLst>
          </a:prstGeom>
        </p:spPr>
      </p:pic>
    </p:spTree>
    <p:extLst>
      <p:ext uri="{BB962C8B-B14F-4D97-AF65-F5344CB8AC3E}">
        <p14:creationId xmlns:p14="http://schemas.microsoft.com/office/powerpoint/2010/main" val="17174374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nodeType="afterEffect">
                                  <p:stCondLst>
                                    <p:cond delay="320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42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0" presetClass="path" presetSubtype="0" accel="50000" decel="50000" fill="hold" nodeType="withEffect">
                                  <p:stCondLst>
                                    <p:cond delay="800"/>
                                  </p:stCondLst>
                                  <p:childTnLst>
                                    <p:animMotion origin="layout" path="M 0.00642 0.01111 L 0.00642 0.01111 C 0.0092 0.00671 0.01198 0.00254 0.01476 -0.00186 C 0.0158 -0.00371 0.01632 -0.00579 0.01753 -0.00741 C 0.0224 -0.01574 0.03281 -0.03148 0.03281 -0.03148 C 0.0342 -0.03102 0.03594 -0.03102 0.03698 -0.02963 C 0.03785 -0.02848 0.03767 -0.02593 0.03837 -0.02408 C 0.0401 -0.01806 0.04219 -0.01204 0.04392 -0.00556 C 0.04444 -0.00324 0.04462 -0.0007 0.04531 0.00185 C 0.04792 0.01296 0.05104 0.02384 0.05365 0.03518 C 0.05434 0.03865 0.05451 0.04259 0.05503 0.04629 C 0.06024 0.08426 0.05885 0.075 0.06337 0.10185 C 0.06476 0.08935 0.06406 0.07639 0.06753 0.06481 C 0.07153 0.05069 0.08125 0.04305 0.08976 0.03518 C 0.09253 0.03703 0.09635 0.03727 0.09809 0.04074 C 0.10122 0.04722 0.10139 0.05555 0.10365 0.06296 C 0.10417 0.06481 0.10538 0.06666 0.10642 0.06852 C 0.10729 0.07893 0.10764 0.08958 0.1092 0.1 C 0.10937 0.10208 0.11163 0.10324 0.11198 0.10555 C 0.11753 0.16736 0.1092 0.12453 0.11615 0.17777 C 0.11649 0.18148 0.11788 0.18518 0.11892 0.18889 C 0.11979 0.17639 0.12049 0.16412 0.1217 0.15185 C 0.12187 0.14861 0.1224 0.1456 0.12309 0.14259 C 0.12465 0.13495 0.12656 0.12754 0.12865 0.12037 C 0.12934 0.11759 0.13003 0.11504 0.13142 0.11296 C 0.13333 0.10949 0.13594 0.10671 0.13837 0.1037 C 0.14149 0.10602 0.14514 0.10787 0.14809 0.11111 C 0.14931 0.11227 0.15017 0.11458 0.15087 0.11666 C 0.16163 0.15231 0.16076 0.14953 0.16615 0.17407 C 0.16701 0.18935 0.16806 0.20486 0.16892 0.22037 C 0.16944 0.23078 0.17031 0.25185 0.17031 0.25185 L 0.17031 0.2574 " pathEditMode="relative" ptsTypes="AAAAAAAAAAAAAAAAAAAAAAAAAAAAAAAA">
                                      <p:cBhvr>
                                        <p:cTn id="2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26</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dirty="0"/>
              <a:t>Structural Approach Slabs</a:t>
            </a:r>
          </a:p>
        </p:txBody>
      </p:sp>
      <p:sp>
        <p:nvSpPr>
          <p:cNvPr id="9" name="Content Placeholder 1"/>
          <p:cNvSpPr>
            <a:spLocks noGrp="1"/>
          </p:cNvSpPr>
          <p:nvPr>
            <p:ph idx="13"/>
          </p:nvPr>
        </p:nvSpPr>
        <p:spPr>
          <a:xfrm>
            <a:off x="457200" y="1143000"/>
            <a:ext cx="8001000" cy="1828800"/>
          </a:xfrm>
        </p:spPr>
        <p:txBody>
          <a:bodyPr/>
          <a:lstStyle/>
          <a:p>
            <a:r>
              <a:rPr lang="en-US" dirty="0"/>
              <a:t>Some contractors have requested to pour the structural approach slabs in conjunction with the bridge deck</a:t>
            </a:r>
          </a:p>
          <a:p>
            <a:r>
              <a:rPr lang="en-US" dirty="0"/>
              <a:t>The request is primarily made to compress the construction schedule</a:t>
            </a:r>
          </a:p>
          <a:p>
            <a:endParaRPr lang="en-US" dirty="0"/>
          </a:p>
          <a:p>
            <a:endParaRPr lang="en-US" dirty="0"/>
          </a:p>
        </p:txBody>
      </p:sp>
      <p:pic>
        <p:nvPicPr>
          <p:cNvPr id="5" name="Picture 4">
            <a:extLst>
              <a:ext uri="{FF2B5EF4-FFF2-40B4-BE49-F238E27FC236}">
                <a16:creationId xmlns:a16="http://schemas.microsoft.com/office/drawing/2014/main" id="{31582546-ADED-44FF-8EA7-D6C8A51A2D9E}"/>
              </a:ext>
            </a:extLst>
          </p:cNvPr>
          <p:cNvPicPr>
            <a:picLocks noChangeAspect="1"/>
          </p:cNvPicPr>
          <p:nvPr/>
        </p:nvPicPr>
        <p:blipFill rotWithShape="1">
          <a:blip r:embed="rId3"/>
          <a:srcRect l="14729" r="3443" b="16512"/>
          <a:stretch/>
        </p:blipFill>
        <p:spPr>
          <a:xfrm>
            <a:off x="4539343" y="3213860"/>
            <a:ext cx="3605348" cy="2900430"/>
          </a:xfrm>
          <a:prstGeom prst="rect">
            <a:avLst/>
          </a:prstGeom>
        </p:spPr>
      </p:pic>
      <p:sp>
        <p:nvSpPr>
          <p:cNvPr id="7" name="Content Placeholder 1">
            <a:extLst>
              <a:ext uri="{FF2B5EF4-FFF2-40B4-BE49-F238E27FC236}">
                <a16:creationId xmlns:a16="http://schemas.microsoft.com/office/drawing/2014/main" id="{57169BD2-9D41-48DD-BF80-8E3CF94DC88E}"/>
              </a:ext>
            </a:extLst>
          </p:cNvPr>
          <p:cNvSpPr txBox="1">
            <a:spLocks/>
          </p:cNvSpPr>
          <p:nvPr/>
        </p:nvSpPr>
        <p:spPr>
          <a:xfrm>
            <a:off x="433252" y="2895600"/>
            <a:ext cx="3605348" cy="3124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If you receive this request, contact BOS for review &amp; approval</a:t>
            </a:r>
          </a:p>
          <a:p>
            <a:pPr lvl="1"/>
            <a:r>
              <a:rPr lang="en-US" dirty="0"/>
              <a:t>BOS will review contractor provided proposed details &amp; notes</a:t>
            </a:r>
          </a:p>
          <a:p>
            <a:endParaRPr lang="en-US" dirty="0"/>
          </a:p>
        </p:txBody>
      </p:sp>
      <p:sp>
        <p:nvSpPr>
          <p:cNvPr id="2" name="TextBox 1">
            <a:extLst>
              <a:ext uri="{FF2B5EF4-FFF2-40B4-BE49-F238E27FC236}">
                <a16:creationId xmlns:a16="http://schemas.microsoft.com/office/drawing/2014/main" id="{1CC42E4F-B25E-4686-8246-6FD5C0739D88}"/>
              </a:ext>
            </a:extLst>
          </p:cNvPr>
          <p:cNvSpPr txBox="1"/>
          <p:nvPr/>
        </p:nvSpPr>
        <p:spPr>
          <a:xfrm>
            <a:off x="5346246" y="2740967"/>
            <a:ext cx="1991542" cy="461665"/>
          </a:xfrm>
          <a:prstGeom prst="rect">
            <a:avLst/>
          </a:prstGeom>
          <a:noFill/>
        </p:spPr>
        <p:txBody>
          <a:bodyPr wrap="square" rtlCol="0">
            <a:spAutoFit/>
          </a:bodyPr>
          <a:lstStyle/>
          <a:p>
            <a:pPr algn="ctr"/>
            <a:r>
              <a:rPr lang="en-US" sz="2400" dirty="0">
                <a:solidFill>
                  <a:srgbClr val="DCC070"/>
                </a:solidFill>
                <a:latin typeface="Arial Narrow" panose="020B0606020202030204" pitchFamily="34" charset="0"/>
              </a:rPr>
              <a:t>Example Detail:</a:t>
            </a:r>
          </a:p>
        </p:txBody>
      </p:sp>
    </p:spTree>
    <p:extLst>
      <p:ext uri="{BB962C8B-B14F-4D97-AF65-F5344CB8AC3E}">
        <p14:creationId xmlns:p14="http://schemas.microsoft.com/office/powerpoint/2010/main" val="395074842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3227C0-0E69-4944-BD9B-3F86EFCB9C4D}" type="slidenum">
              <a:rPr kumimoji="0" lang="en-US" sz="1200" b="1" i="0" u="none" strike="noStrike" kern="1200" cap="none" spc="0" normalizeH="0" baseline="0" noProof="0">
                <a:ln>
                  <a:noFill/>
                </a:ln>
                <a:solidFill>
                  <a:srgbClr val="FFC000">
                    <a:lumMod val="60000"/>
                    <a:lumOff val="4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1" i="0" u="none" strike="noStrike" kern="1200" cap="none" spc="0" normalizeH="0" baseline="0" noProof="0" dirty="0">
              <a:ln>
                <a:noFill/>
              </a:ln>
              <a:solidFill>
                <a:srgbClr val="FFC000">
                  <a:lumMod val="60000"/>
                  <a:lumOff val="40000"/>
                </a:srgbClr>
              </a:solidFill>
              <a:effectLst/>
              <a:uLnTx/>
              <a:uFillTx/>
              <a:latin typeface="Arial Narrow" panose="020B0606020202030204" pitchFamily="34" charset="0"/>
              <a:ea typeface="+mn-ea"/>
              <a:cs typeface="+mn-cs"/>
            </a:endParaRPr>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dirty="0"/>
              <a:t>Structural Approach Slabs</a:t>
            </a:r>
          </a:p>
        </p:txBody>
      </p:sp>
      <p:sp>
        <p:nvSpPr>
          <p:cNvPr id="9" name="Content Placeholder 1"/>
          <p:cNvSpPr>
            <a:spLocks noGrp="1"/>
          </p:cNvSpPr>
          <p:nvPr>
            <p:ph idx="13"/>
          </p:nvPr>
        </p:nvSpPr>
        <p:spPr>
          <a:xfrm>
            <a:off x="457200" y="1143000"/>
            <a:ext cx="8001000" cy="1828800"/>
          </a:xfrm>
        </p:spPr>
        <p:txBody>
          <a:bodyPr/>
          <a:lstStyle/>
          <a:p>
            <a:r>
              <a:rPr lang="en-US" dirty="0"/>
              <a:t>Make sure that paving notches and sleeper slabs are free of aggregate before pouring structural approach slab.</a:t>
            </a:r>
          </a:p>
          <a:p>
            <a:r>
              <a:rPr lang="en-US" dirty="0"/>
              <a:t>If not clean, water that goes down the joints can wash stone from the top of the concrete and settlement may occur.</a:t>
            </a:r>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09FF0AE2-5A5C-4CE0-8CCA-0935E896B012}"/>
              </a:ext>
            </a:extLst>
          </p:cNvPr>
          <p:cNvPicPr>
            <a:picLocks noChangeAspect="1"/>
          </p:cNvPicPr>
          <p:nvPr/>
        </p:nvPicPr>
        <p:blipFill>
          <a:blip r:embed="rId3"/>
          <a:stretch>
            <a:fillRect/>
          </a:stretch>
        </p:blipFill>
        <p:spPr>
          <a:xfrm>
            <a:off x="1447800" y="3276600"/>
            <a:ext cx="6248400" cy="2966147"/>
          </a:xfrm>
          <a:prstGeom prst="rect">
            <a:avLst/>
          </a:prstGeom>
        </p:spPr>
      </p:pic>
    </p:spTree>
    <p:extLst>
      <p:ext uri="{BB962C8B-B14F-4D97-AF65-F5344CB8AC3E}">
        <p14:creationId xmlns:p14="http://schemas.microsoft.com/office/powerpoint/2010/main" val="1646590265"/>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FB73C7BB-F44A-4957-B86E-A0602BE7F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1762" y="86382"/>
            <a:ext cx="4895849" cy="6527799"/>
          </a:xfrm>
          <a:prstGeom prst="rect">
            <a:avLst/>
          </a:prstGeom>
        </p:spPr>
      </p:pic>
      <p:pic>
        <p:nvPicPr>
          <p:cNvPr id="54" name="Picture 53">
            <a:extLst>
              <a:ext uri="{FF2B5EF4-FFF2-40B4-BE49-F238E27FC236}">
                <a16:creationId xmlns:a16="http://schemas.microsoft.com/office/drawing/2014/main" id="{B127B777-7F02-4744-A2DF-7693A0982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flipH="1">
            <a:off x="1689443" y="1121568"/>
            <a:ext cx="6026151" cy="4519613"/>
          </a:xfrm>
          <a:prstGeom prst="rect">
            <a:avLst/>
          </a:prstGeom>
        </p:spPr>
      </p:pic>
      <p:sp>
        <p:nvSpPr>
          <p:cNvPr id="5" name="Footer Placeholder 4">
            <a:extLst>
              <a:ext uri="{FF2B5EF4-FFF2-40B4-BE49-F238E27FC236}">
                <a16:creationId xmlns:a16="http://schemas.microsoft.com/office/drawing/2014/main" id="{436BB4AC-9A5C-40F2-8BD3-744B428A7E43}"/>
              </a:ext>
            </a:extLst>
          </p:cNvPr>
          <p:cNvSpPr>
            <a:spLocks noGrp="1"/>
          </p:cNvSpPr>
          <p:nvPr>
            <p:ph type="ftr" sz="quarter" idx="4294967295"/>
          </p:nvPr>
        </p:nvSpPr>
        <p:spPr>
          <a:xfrm>
            <a:off x="3028950" y="6356350"/>
            <a:ext cx="30861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Presentation Title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715F389-8F4E-4429-9AD5-1F68C2BBA5B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69252-6A23-4480-98F4-DAE1A3279AF3}" type="slidenum">
              <a:rPr kumimoji="0" lang="en-US" sz="1200" b="1" i="0" u="none" strike="noStrike" kern="1200" cap="none" spc="0" normalizeH="0" baseline="0" noProof="0" smtClean="0">
                <a:ln>
                  <a:noFill/>
                </a:ln>
                <a:solidFill>
                  <a:srgbClr val="FFC000">
                    <a:lumMod val="60000"/>
                    <a:lumOff val="4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1" i="0" u="none" strike="noStrike" kern="1200" cap="none" spc="0" normalizeH="0" baseline="0" noProof="0" dirty="0">
              <a:ln>
                <a:noFill/>
              </a:ln>
              <a:solidFill>
                <a:srgbClr val="FFC000">
                  <a:lumMod val="60000"/>
                  <a:lumOff val="40000"/>
                </a:srgbClr>
              </a:solidFill>
              <a:effectLst/>
              <a:uLnTx/>
              <a:uFillTx/>
              <a:latin typeface="Arial Narrow" panose="020B0606020202030204" pitchFamily="34" charset="0"/>
              <a:ea typeface="+mn-ea"/>
              <a:cs typeface="+mn-cs"/>
            </a:endParaRPr>
          </a:p>
        </p:txBody>
      </p:sp>
      <p:grpSp>
        <p:nvGrpSpPr>
          <p:cNvPr id="16" name="Group 15">
            <a:extLst>
              <a:ext uri="{FF2B5EF4-FFF2-40B4-BE49-F238E27FC236}">
                <a16:creationId xmlns:a16="http://schemas.microsoft.com/office/drawing/2014/main" id="{584419D0-A827-47FC-8812-404AC754620D}"/>
              </a:ext>
            </a:extLst>
          </p:cNvPr>
          <p:cNvGrpSpPr/>
          <p:nvPr/>
        </p:nvGrpSpPr>
        <p:grpSpPr>
          <a:xfrm>
            <a:off x="2689620" y="1351715"/>
            <a:ext cx="4090392" cy="4258448"/>
            <a:chOff x="2083598" y="1491959"/>
            <a:chExt cx="4090392" cy="4258448"/>
          </a:xfrm>
        </p:grpSpPr>
        <p:sp>
          <p:nvSpPr>
            <p:cNvPr id="3" name="TextBox 2">
              <a:extLst>
                <a:ext uri="{FF2B5EF4-FFF2-40B4-BE49-F238E27FC236}">
                  <a16:creationId xmlns:a16="http://schemas.microsoft.com/office/drawing/2014/main" id="{7CE955B3-E41F-4570-99E8-A7F2DCE50FFB}"/>
                </a:ext>
              </a:extLst>
            </p:cNvPr>
            <p:cNvSpPr txBox="1"/>
            <p:nvPr/>
          </p:nvSpPr>
          <p:spPr>
            <a:xfrm>
              <a:off x="2083598" y="1491959"/>
              <a:ext cx="409039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DO NOT PLACE AGGREGATE ON TOP OF STRUCTURAL APPROACH SLAB FOOTING</a:t>
              </a:r>
            </a:p>
          </p:txBody>
        </p:sp>
        <p:cxnSp>
          <p:nvCxnSpPr>
            <p:cNvPr id="21" name="Straight Connector 20">
              <a:extLst>
                <a:ext uri="{FF2B5EF4-FFF2-40B4-BE49-F238E27FC236}">
                  <a16:creationId xmlns:a16="http://schemas.microsoft.com/office/drawing/2014/main" id="{27600DCC-60E2-417E-BD80-988AC69776EA}"/>
                </a:ext>
              </a:extLst>
            </p:cNvPr>
            <p:cNvCxnSpPr>
              <a:cxnSpLocks/>
            </p:cNvCxnSpPr>
            <p:nvPr/>
          </p:nvCxnSpPr>
          <p:spPr>
            <a:xfrm flipV="1">
              <a:off x="3200400" y="2404239"/>
              <a:ext cx="533400" cy="5482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9382BD6-5F30-4516-8ED7-028845A819E9}"/>
                </a:ext>
              </a:extLst>
            </p:cNvPr>
            <p:cNvCxnSpPr>
              <a:cxnSpLocks/>
            </p:cNvCxnSpPr>
            <p:nvPr/>
          </p:nvCxnSpPr>
          <p:spPr>
            <a:xfrm flipH="1" flipV="1">
              <a:off x="3184922" y="2459902"/>
              <a:ext cx="576263" cy="4692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904961-67D1-48DD-A328-98422A78A03F}"/>
                </a:ext>
              </a:extLst>
            </p:cNvPr>
            <p:cNvCxnSpPr>
              <a:cxnSpLocks/>
            </p:cNvCxnSpPr>
            <p:nvPr/>
          </p:nvCxnSpPr>
          <p:spPr>
            <a:xfrm flipV="1">
              <a:off x="3862094" y="3143671"/>
              <a:ext cx="533400" cy="5482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8EDC2A3-664D-461B-90B3-0BB56E3294DC}"/>
                </a:ext>
              </a:extLst>
            </p:cNvPr>
            <p:cNvCxnSpPr>
              <a:cxnSpLocks/>
            </p:cNvCxnSpPr>
            <p:nvPr/>
          </p:nvCxnSpPr>
          <p:spPr>
            <a:xfrm flipH="1" flipV="1">
              <a:off x="3846616" y="3199334"/>
              <a:ext cx="576263" cy="4692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22616C-B3BD-4270-802D-B3EBA8D9392F}"/>
                </a:ext>
              </a:extLst>
            </p:cNvPr>
            <p:cNvCxnSpPr>
              <a:cxnSpLocks/>
            </p:cNvCxnSpPr>
            <p:nvPr/>
          </p:nvCxnSpPr>
          <p:spPr>
            <a:xfrm flipV="1">
              <a:off x="4410972" y="3965859"/>
              <a:ext cx="533400" cy="5482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3FB21A-D9FF-4B7A-8DAF-51FDEB191D95}"/>
                </a:ext>
              </a:extLst>
            </p:cNvPr>
            <p:cNvCxnSpPr>
              <a:cxnSpLocks/>
            </p:cNvCxnSpPr>
            <p:nvPr/>
          </p:nvCxnSpPr>
          <p:spPr>
            <a:xfrm flipH="1" flipV="1">
              <a:off x="4395494" y="4021522"/>
              <a:ext cx="576263" cy="4692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6F7901F-282A-4C9A-9534-2C9C203030BA}"/>
                </a:ext>
              </a:extLst>
            </p:cNvPr>
            <p:cNvCxnSpPr>
              <a:cxnSpLocks/>
            </p:cNvCxnSpPr>
            <p:nvPr/>
          </p:nvCxnSpPr>
          <p:spPr>
            <a:xfrm flipV="1">
              <a:off x="5273278" y="5202137"/>
              <a:ext cx="533400" cy="5482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63C647C-1BE1-4AE2-B25E-4BF6511BCAB1}"/>
                </a:ext>
              </a:extLst>
            </p:cNvPr>
            <p:cNvCxnSpPr>
              <a:cxnSpLocks/>
            </p:cNvCxnSpPr>
            <p:nvPr/>
          </p:nvCxnSpPr>
          <p:spPr>
            <a:xfrm flipH="1" flipV="1">
              <a:off x="5257800" y="5257800"/>
              <a:ext cx="576263" cy="4692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8" name="Picture Placeholder 47">
            <a:extLst>
              <a:ext uri="{FF2B5EF4-FFF2-40B4-BE49-F238E27FC236}">
                <a16:creationId xmlns:a16="http://schemas.microsoft.com/office/drawing/2014/main" id="{FBEAE549-DCA5-458B-816E-9DDEBCD0B977}"/>
              </a:ext>
            </a:extLst>
          </p:cNvPr>
          <p:cNvPicPr>
            <a:picLocks noGrp="1" noChangeAspect="1"/>
          </p:cNvPicPr>
          <p:nvPr>
            <p:ph type="pic" sz="quarter" idx="14"/>
          </p:nvPr>
        </p:nvPicPr>
        <p:blipFill>
          <a:blip r:embed="rId5" cstate="print">
            <a:extLst>
              <a:ext uri="{28A0092B-C50C-407E-A947-70E740481C1C}">
                <a14:useLocalDpi xmlns:a14="http://schemas.microsoft.com/office/drawing/2010/main" val="0"/>
              </a:ext>
            </a:extLst>
          </a:blip>
          <a:srcRect t="6844" b="6844"/>
          <a:stretch>
            <a:fillRect/>
          </a:stretch>
        </p:blipFill>
        <p:spPr>
          <a:xfrm>
            <a:off x="838200" y="866181"/>
            <a:ext cx="7886700" cy="5105400"/>
          </a:xfrm>
        </p:spPr>
      </p:pic>
      <p:sp>
        <p:nvSpPr>
          <p:cNvPr id="2" name="TextBox 1">
            <a:extLst>
              <a:ext uri="{FF2B5EF4-FFF2-40B4-BE49-F238E27FC236}">
                <a16:creationId xmlns:a16="http://schemas.microsoft.com/office/drawing/2014/main" id="{D047B915-E527-48DE-A793-173A13808A8F}"/>
              </a:ext>
            </a:extLst>
          </p:cNvPr>
          <p:cNvSpPr txBox="1"/>
          <p:nvPr/>
        </p:nvSpPr>
        <p:spPr>
          <a:xfrm>
            <a:off x="4638675" y="1255006"/>
            <a:ext cx="417194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RESULT OF PLACING AGGREGATE BETWEEN STRUCTURAL APPROACH SLAB FOOTING AND ROADWAY PAVEMENT  </a:t>
            </a:r>
          </a:p>
        </p:txBody>
      </p:sp>
    </p:spTree>
    <p:extLst>
      <p:ext uri="{BB962C8B-B14F-4D97-AF65-F5344CB8AC3E}">
        <p14:creationId xmlns:p14="http://schemas.microsoft.com/office/powerpoint/2010/main" val="118308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29</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sz="4400" dirty="0"/>
              <a:t>Concrete Pavement Approach Slabs</a:t>
            </a:r>
          </a:p>
        </p:txBody>
      </p:sp>
      <p:sp>
        <p:nvSpPr>
          <p:cNvPr id="9" name="Content Placeholder 1"/>
          <p:cNvSpPr>
            <a:spLocks noGrp="1"/>
          </p:cNvSpPr>
          <p:nvPr>
            <p:ph idx="13"/>
          </p:nvPr>
        </p:nvSpPr>
        <p:spPr/>
        <p:txBody>
          <a:bodyPr/>
          <a:lstStyle/>
          <a:p>
            <a:endParaRPr lang="en-US" dirty="0"/>
          </a:p>
          <a:p>
            <a:endParaRPr lang="en-US" dirty="0"/>
          </a:p>
          <a:p>
            <a:endParaRPr lang="en-US" dirty="0"/>
          </a:p>
        </p:txBody>
      </p:sp>
      <p:sp>
        <p:nvSpPr>
          <p:cNvPr id="10" name="Content Placeholder 1">
            <a:extLst>
              <a:ext uri="{FF2B5EF4-FFF2-40B4-BE49-F238E27FC236}">
                <a16:creationId xmlns:a16="http://schemas.microsoft.com/office/drawing/2014/main" id="{47241EF8-869A-4CAE-9371-0973080971C0}"/>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Ensure Concrete Pavement Approach Slab bears directly on the Approach Slab Footing. Do not allow for aggregate to be placed between the two.</a:t>
            </a:r>
          </a:p>
          <a:p>
            <a:pPr lvl="1"/>
            <a:r>
              <a:rPr lang="en-US" dirty="0"/>
              <a:t>R</a:t>
            </a:r>
            <a:r>
              <a:rPr lang="en-US" dirty="0">
                <a:solidFill>
                  <a:srgbClr val="DCC070"/>
                </a:solidFill>
              </a:rPr>
              <a:t>efer</a:t>
            </a:r>
            <a:r>
              <a:rPr lang="en-US" dirty="0"/>
              <a:t>ence SDD 13b2-9b: Structural Approach Slab and Concrete Pavement Approach Slab</a:t>
            </a:r>
          </a:p>
          <a:p>
            <a:endParaRPr lang="en-US" dirty="0"/>
          </a:p>
          <a:p>
            <a:endParaRPr lang="en-US" dirty="0"/>
          </a:p>
        </p:txBody>
      </p:sp>
      <p:pic>
        <p:nvPicPr>
          <p:cNvPr id="2" name="Picture 1">
            <a:extLst>
              <a:ext uri="{FF2B5EF4-FFF2-40B4-BE49-F238E27FC236}">
                <a16:creationId xmlns:a16="http://schemas.microsoft.com/office/drawing/2014/main" id="{8EB13B3D-E922-41DA-928F-E650FBD56582}"/>
              </a:ext>
            </a:extLst>
          </p:cNvPr>
          <p:cNvPicPr>
            <a:picLocks noChangeAspect="1"/>
          </p:cNvPicPr>
          <p:nvPr/>
        </p:nvPicPr>
        <p:blipFill>
          <a:blip r:embed="rId3"/>
          <a:stretch>
            <a:fillRect/>
          </a:stretch>
        </p:blipFill>
        <p:spPr>
          <a:xfrm>
            <a:off x="2228850" y="3057133"/>
            <a:ext cx="5257800" cy="3299217"/>
          </a:xfrm>
          <a:prstGeom prst="rect">
            <a:avLst/>
          </a:prstGeom>
        </p:spPr>
      </p:pic>
    </p:spTree>
    <p:extLst>
      <p:ext uri="{BB962C8B-B14F-4D97-AF65-F5344CB8AC3E}">
        <p14:creationId xmlns:p14="http://schemas.microsoft.com/office/powerpoint/2010/main" val="240420537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793227C0-0E69-4944-BD9B-3F86EFCB9C4D}" type="slidenum">
              <a:rPr lang="en-US" smtClean="0"/>
              <a:pPr/>
              <a:t>3</a:t>
            </a:fld>
            <a:endParaRPr lang="en-US" dirty="0"/>
          </a:p>
        </p:txBody>
      </p:sp>
      <p:sp>
        <p:nvSpPr>
          <p:cNvPr id="5" name="Title 4">
            <a:extLst>
              <a:ext uri="{FF2B5EF4-FFF2-40B4-BE49-F238E27FC236}">
                <a16:creationId xmlns:a16="http://schemas.microsoft.com/office/drawing/2014/main" id="{58972B48-A91F-487B-B28B-FE749C8BB1DE}"/>
              </a:ext>
            </a:extLst>
          </p:cNvPr>
          <p:cNvSpPr>
            <a:spLocks noGrp="1"/>
          </p:cNvSpPr>
          <p:nvPr>
            <p:ph type="title"/>
          </p:nvPr>
        </p:nvSpPr>
        <p:spPr/>
        <p:txBody>
          <a:bodyPr/>
          <a:lstStyle/>
          <a:p>
            <a:r>
              <a:rPr lang="en-US"/>
              <a:t>Contacting BOS – When &amp; Why</a:t>
            </a:r>
            <a:endParaRPr lang="en-US" dirty="0"/>
          </a:p>
        </p:txBody>
      </p:sp>
      <p:sp>
        <p:nvSpPr>
          <p:cNvPr id="9" name="Content Placeholder 1"/>
          <p:cNvSpPr>
            <a:spLocks noGrp="1"/>
          </p:cNvSpPr>
          <p:nvPr>
            <p:ph idx="13"/>
          </p:nvPr>
        </p:nvSpPr>
        <p:spPr>
          <a:xfrm>
            <a:off x="457199" y="1277294"/>
            <a:ext cx="4135157" cy="5105400"/>
          </a:xfrm>
        </p:spPr>
        <p:txBody>
          <a:bodyPr/>
          <a:lstStyle/>
          <a:p>
            <a:pPr>
              <a:lnSpc>
                <a:spcPts val="1800"/>
              </a:lnSpc>
            </a:pPr>
            <a:r>
              <a:rPr lang="en-US" dirty="0">
                <a:solidFill>
                  <a:srgbClr val="DCC070"/>
                </a:solidFill>
              </a:rPr>
              <a:t>ANYTHING STRUCTURAL</a:t>
            </a:r>
          </a:p>
          <a:p>
            <a:pPr marL="0" indent="0">
              <a:lnSpc>
                <a:spcPts val="1800"/>
              </a:lnSpc>
              <a:buNone/>
            </a:pPr>
            <a:r>
              <a:rPr lang="en-US" dirty="0">
                <a:solidFill>
                  <a:srgbClr val="BFBFBF"/>
                </a:solidFill>
              </a:rPr>
              <a:t>         </a:t>
            </a:r>
            <a:r>
              <a:rPr lang="en-US" dirty="0"/>
              <a:t>if in doubt, call BOS!</a:t>
            </a:r>
          </a:p>
          <a:p>
            <a:pPr marL="0" indent="0">
              <a:lnSpc>
                <a:spcPts val="1800"/>
              </a:lnSpc>
              <a:buNone/>
            </a:pPr>
            <a:r>
              <a:rPr lang="en-US" dirty="0"/>
              <a:t>   </a:t>
            </a:r>
            <a:r>
              <a:rPr lang="en-US" dirty="0">
                <a:solidFill>
                  <a:srgbClr val="BFBFBF"/>
                </a:solidFill>
              </a:rPr>
              <a:t>NE Region Liaison</a:t>
            </a:r>
          </a:p>
          <a:p>
            <a:pPr marL="0" indent="0">
              <a:lnSpc>
                <a:spcPts val="1800"/>
              </a:lnSpc>
              <a:buNone/>
            </a:pPr>
            <a:r>
              <a:rPr lang="en-US" dirty="0">
                <a:solidFill>
                  <a:srgbClr val="BFBFBF"/>
                </a:solidFill>
              </a:rPr>
              <a:t>   Tim Borowski</a:t>
            </a:r>
          </a:p>
          <a:p>
            <a:pPr marL="0" indent="0">
              <a:lnSpc>
                <a:spcPts val="1800"/>
              </a:lnSpc>
              <a:buNone/>
            </a:pPr>
            <a:r>
              <a:rPr lang="en-US" dirty="0">
                <a:solidFill>
                  <a:srgbClr val="BFBFBF"/>
                </a:solidFill>
              </a:rPr>
              <a:t>   608-266-4547</a:t>
            </a:r>
          </a:p>
          <a:p>
            <a:pPr>
              <a:lnSpc>
                <a:spcPts val="1800"/>
              </a:lnSpc>
            </a:pPr>
            <a:r>
              <a:rPr lang="en-US" dirty="0"/>
              <a:t>see Contact List handout</a:t>
            </a:r>
          </a:p>
          <a:p>
            <a:pPr lvl="1">
              <a:lnSpc>
                <a:spcPts val="1800"/>
              </a:lnSpc>
            </a:pPr>
            <a:r>
              <a:rPr lang="en-US" dirty="0">
                <a:solidFill>
                  <a:schemeClr val="bg1"/>
                </a:solidFill>
              </a:rPr>
              <a:t>consultant/in-house plans</a:t>
            </a:r>
            <a:endParaRPr lang="en-US" dirty="0">
              <a:solidFill>
                <a:srgbClr val="DCC070"/>
              </a:solidFill>
            </a:endParaRPr>
          </a:p>
          <a:p>
            <a:pPr>
              <a:lnSpc>
                <a:spcPts val="1800"/>
              </a:lnSpc>
            </a:pPr>
            <a:r>
              <a:rPr lang="en-US" dirty="0">
                <a:solidFill>
                  <a:srgbClr val="DCC070"/>
                </a:solidFill>
              </a:rPr>
              <a:t>Examples:</a:t>
            </a:r>
          </a:p>
          <a:p>
            <a:pPr lvl="1">
              <a:lnSpc>
                <a:spcPts val="1800"/>
              </a:lnSpc>
            </a:pPr>
            <a:r>
              <a:rPr lang="en-US" dirty="0">
                <a:solidFill>
                  <a:srgbClr val="DCC070"/>
                </a:solidFill>
              </a:rPr>
              <a:t>standard specifications</a:t>
            </a:r>
          </a:p>
          <a:p>
            <a:pPr lvl="1">
              <a:lnSpc>
                <a:spcPct val="100000"/>
              </a:lnSpc>
            </a:pPr>
            <a:r>
              <a:rPr lang="en-US" dirty="0">
                <a:solidFill>
                  <a:srgbClr val="DCC070"/>
                </a:solidFill>
              </a:rPr>
              <a:t>plan details</a:t>
            </a:r>
          </a:p>
          <a:p>
            <a:pPr lvl="1">
              <a:lnSpc>
                <a:spcPct val="100000"/>
              </a:lnSpc>
            </a:pPr>
            <a:r>
              <a:rPr lang="en-US" dirty="0">
                <a:solidFill>
                  <a:srgbClr val="DCC070"/>
                </a:solidFill>
              </a:rPr>
              <a:t>questionable means          and methods</a:t>
            </a:r>
          </a:p>
          <a:p>
            <a:pPr lvl="1">
              <a:lnSpc>
                <a:spcPct val="100000"/>
              </a:lnSpc>
            </a:pPr>
            <a:r>
              <a:rPr lang="en-US" dirty="0">
                <a:solidFill>
                  <a:srgbClr val="DCC070"/>
                </a:solidFill>
              </a:rPr>
              <a:t>“But we’ve always done                  it this way.”</a:t>
            </a:r>
          </a:p>
          <a:p>
            <a:pPr lvl="1">
              <a:lnSpc>
                <a:spcPct val="100000"/>
              </a:lnSpc>
            </a:pPr>
            <a:endParaRPr lang="en-US" dirty="0">
              <a:solidFill>
                <a:srgbClr val="DCC070"/>
              </a:solidFill>
            </a:endParaRPr>
          </a:p>
          <a:p>
            <a:pPr>
              <a:lnSpc>
                <a:spcPct val="100000"/>
              </a:lnSpc>
            </a:pPr>
            <a:endParaRPr lang="en-US" dirty="0"/>
          </a:p>
          <a:p>
            <a:pPr marL="0" indent="0">
              <a:lnSpc>
                <a:spcPct val="50000"/>
              </a:lnSpc>
              <a:buNone/>
            </a:pPr>
            <a:endParaRPr lang="en-US" dirty="0"/>
          </a:p>
          <a:p>
            <a:pPr marL="0" indent="0">
              <a:lnSpc>
                <a:spcPct val="50000"/>
              </a:lnSpc>
              <a:buNone/>
            </a:pPr>
            <a:endParaRPr lang="en-US" dirty="0"/>
          </a:p>
        </p:txBody>
      </p:sp>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5000" b="6666"/>
          <a:stretch/>
        </p:blipFill>
        <p:spPr>
          <a:xfrm>
            <a:off x="4327747" y="1709777"/>
            <a:ext cx="4718957" cy="38862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3596" y="1570140"/>
            <a:ext cx="4597400" cy="3433683"/>
          </a:xfrm>
          <a:prstGeom prst="rect">
            <a:avLst/>
          </a:prstGeom>
          <a:ln w="12700">
            <a:noFill/>
          </a:ln>
        </p:spPr>
      </p:pic>
      <p:pic>
        <p:nvPicPr>
          <p:cNvPr id="11" name="Picture 10">
            <a:extLst>
              <a:ext uri="{FF2B5EF4-FFF2-40B4-BE49-F238E27FC236}">
                <a16:creationId xmlns:a16="http://schemas.microsoft.com/office/drawing/2014/main" id="{B60FE47D-C478-4467-A60B-C733EDF4A937}"/>
              </a:ext>
            </a:extLst>
          </p:cNvPr>
          <p:cNvPicPr>
            <a:picLocks noChangeAspect="1"/>
          </p:cNvPicPr>
          <p:nvPr/>
        </p:nvPicPr>
        <p:blipFill>
          <a:blip r:embed="rId6"/>
          <a:stretch>
            <a:fillRect/>
          </a:stretch>
        </p:blipFill>
        <p:spPr>
          <a:xfrm>
            <a:off x="4476783" y="1250950"/>
            <a:ext cx="4581260" cy="4559651"/>
          </a:xfrm>
          <a:prstGeom prst="rect">
            <a:avLst/>
          </a:prstGeom>
        </p:spPr>
      </p:pic>
      <p:pic>
        <p:nvPicPr>
          <p:cNvPr id="10" name="Picture 9">
            <a:extLst>
              <a:ext uri="{FF2B5EF4-FFF2-40B4-BE49-F238E27FC236}">
                <a16:creationId xmlns:a16="http://schemas.microsoft.com/office/drawing/2014/main" id="{775BA5F8-1C27-40AF-ACBE-68D47E93308F}"/>
              </a:ext>
            </a:extLst>
          </p:cNvPr>
          <p:cNvPicPr>
            <a:picLocks noChangeAspect="1"/>
          </p:cNvPicPr>
          <p:nvPr/>
        </p:nvPicPr>
        <p:blipFill>
          <a:blip r:embed="rId7"/>
          <a:stretch>
            <a:fillRect/>
          </a:stretch>
        </p:blipFill>
        <p:spPr>
          <a:xfrm>
            <a:off x="4667218" y="1214517"/>
            <a:ext cx="3926614" cy="5033883"/>
          </a:xfrm>
          <a:prstGeom prst="rect">
            <a:avLst/>
          </a:prstGeom>
        </p:spPr>
      </p:pic>
      <p:pic>
        <p:nvPicPr>
          <p:cNvPr id="8" name="Picture 7">
            <a:extLst>
              <a:ext uri="{FF2B5EF4-FFF2-40B4-BE49-F238E27FC236}">
                <a16:creationId xmlns:a16="http://schemas.microsoft.com/office/drawing/2014/main" id="{1FADDD2E-54E1-48C1-AD1A-DF2B177B422F}"/>
              </a:ext>
            </a:extLst>
          </p:cNvPr>
          <p:cNvPicPr>
            <a:picLocks noChangeAspect="1"/>
          </p:cNvPicPr>
          <p:nvPr/>
        </p:nvPicPr>
        <p:blipFill>
          <a:blip r:embed="rId8"/>
          <a:stretch>
            <a:fillRect/>
          </a:stretch>
        </p:blipFill>
        <p:spPr>
          <a:xfrm>
            <a:off x="4859867" y="1250950"/>
            <a:ext cx="3765797" cy="4732631"/>
          </a:xfrm>
          <a:prstGeom prst="rect">
            <a:avLst/>
          </a:prstGeom>
        </p:spPr>
      </p:pic>
      <p:pic>
        <p:nvPicPr>
          <p:cNvPr id="29" name="Picture 28">
            <a:extLst>
              <a:ext uri="{FF2B5EF4-FFF2-40B4-BE49-F238E27FC236}">
                <a16:creationId xmlns:a16="http://schemas.microsoft.com/office/drawing/2014/main" id="{3F15AD6D-3057-4946-956D-D818D3258C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1672" y="1456031"/>
            <a:ext cx="4469324" cy="4800600"/>
          </a:xfrm>
          <a:prstGeom prst="rect">
            <a:avLst/>
          </a:prstGeom>
        </p:spPr>
      </p:pic>
    </p:spTree>
    <p:extLst>
      <p:ext uri="{BB962C8B-B14F-4D97-AF65-F5344CB8AC3E}">
        <p14:creationId xmlns:p14="http://schemas.microsoft.com/office/powerpoint/2010/main" val="12610063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xit" presetSubtype="0" fill="hold" nodeType="afterEffect">
                                  <p:stCondLst>
                                    <p:cond delay="350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par>
                          <p:cTn id="12" fill="hold">
                            <p:stCondLst>
                              <p:cond delay="45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0"/>
                            </p:stCondLst>
                            <p:childTnLst>
                              <p:par>
                                <p:cTn id="17" presetID="10" presetClass="exit" presetSubtype="0" fill="hold" nodeType="afterEffect">
                                  <p:stCondLst>
                                    <p:cond delay="300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8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9000"/>
                            </p:stCondLst>
                            <p:childTnLst>
                              <p:par>
                                <p:cTn id="25" presetID="10" presetClass="exit" presetSubtype="0" fill="hold" nodeType="afterEffect">
                                  <p:stCondLst>
                                    <p:cond delay="300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125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13000"/>
                            </p:stCondLst>
                            <p:childTnLst>
                              <p:par>
                                <p:cTn id="33" presetID="10" presetClass="exit" presetSubtype="0" fill="hold" nodeType="afterEffect">
                                  <p:stCondLst>
                                    <p:cond delay="300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par>
                          <p:cTn id="36" fill="hold">
                            <p:stCondLst>
                              <p:cond delay="16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17000"/>
                            </p:stCondLst>
                            <p:childTnLst>
                              <p:par>
                                <p:cTn id="41" presetID="10" presetClass="exit" presetSubtype="0" fill="hold" nodeType="afterEffect">
                                  <p:stCondLst>
                                    <p:cond delay="300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childTnLst>
                          </p:cTn>
                        </p:par>
                        <p:par>
                          <p:cTn id="44" fill="hold">
                            <p:stCondLst>
                              <p:cond delay="20500"/>
                            </p:stCondLst>
                            <p:childTnLst>
                              <p:par>
                                <p:cTn id="45" presetID="1" presetClass="entr" presetSubtype="0" fill="hold" nodeType="after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30</a:t>
            </a:fld>
            <a:endParaRPr lang="en-US" dirty="0"/>
          </a:p>
        </p:txBody>
      </p:sp>
      <p:sp>
        <p:nvSpPr>
          <p:cNvPr id="3" name="Title 2">
            <a:extLst>
              <a:ext uri="{FF2B5EF4-FFF2-40B4-BE49-F238E27FC236}">
                <a16:creationId xmlns:a16="http://schemas.microsoft.com/office/drawing/2014/main" id="{6A0E5728-189C-4753-9F8C-3840F4BA26B8}"/>
              </a:ext>
            </a:extLst>
          </p:cNvPr>
          <p:cNvSpPr>
            <a:spLocks noGrp="1"/>
          </p:cNvSpPr>
          <p:nvPr>
            <p:ph type="title"/>
          </p:nvPr>
        </p:nvSpPr>
        <p:spPr/>
        <p:txBody>
          <a:bodyPr/>
          <a:lstStyle/>
          <a:p>
            <a:r>
              <a:rPr lang="en-US" sz="4400" dirty="0"/>
              <a:t>Concrete Pavement Approach Slabs</a:t>
            </a:r>
          </a:p>
        </p:txBody>
      </p:sp>
      <p:sp>
        <p:nvSpPr>
          <p:cNvPr id="9" name="Content Placeholder 1"/>
          <p:cNvSpPr>
            <a:spLocks noGrp="1"/>
          </p:cNvSpPr>
          <p:nvPr>
            <p:ph idx="13"/>
          </p:nvPr>
        </p:nvSpPr>
        <p:spPr/>
        <p:txBody>
          <a:bodyPr/>
          <a:lstStyle/>
          <a:p>
            <a:endParaRPr lang="en-US" dirty="0"/>
          </a:p>
          <a:p>
            <a:endParaRPr lang="en-US" dirty="0"/>
          </a:p>
          <a:p>
            <a:endParaRPr lang="en-US" dirty="0"/>
          </a:p>
        </p:txBody>
      </p:sp>
      <p:sp>
        <p:nvSpPr>
          <p:cNvPr id="10" name="Content Placeholder 1">
            <a:extLst>
              <a:ext uri="{FF2B5EF4-FFF2-40B4-BE49-F238E27FC236}">
                <a16:creationId xmlns:a16="http://schemas.microsoft.com/office/drawing/2014/main" id="{47241EF8-869A-4CAE-9371-0973080971C0}"/>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Ensure that the ½” wide x ¾” deep notch at deck/approach joints is formed and poured per the plans</a:t>
            </a:r>
          </a:p>
          <a:p>
            <a:pPr lvl="1"/>
            <a:r>
              <a:rPr lang="en-US" dirty="0"/>
              <a:t>R</a:t>
            </a:r>
            <a:r>
              <a:rPr lang="en-US" dirty="0">
                <a:solidFill>
                  <a:srgbClr val="DCC070"/>
                </a:solidFill>
              </a:rPr>
              <a:t>efer</a:t>
            </a:r>
            <a:r>
              <a:rPr lang="en-US" dirty="0"/>
              <a:t>ence SDD 13b2-9a: Concrete Pavement Approach Slab</a:t>
            </a:r>
          </a:p>
          <a:p>
            <a:endParaRPr lang="en-US" dirty="0"/>
          </a:p>
          <a:p>
            <a:endParaRPr lang="en-US" dirty="0"/>
          </a:p>
        </p:txBody>
      </p:sp>
      <p:pic>
        <p:nvPicPr>
          <p:cNvPr id="8" name="Picture 7">
            <a:extLst>
              <a:ext uri="{FF2B5EF4-FFF2-40B4-BE49-F238E27FC236}">
                <a16:creationId xmlns:a16="http://schemas.microsoft.com/office/drawing/2014/main" id="{5384B8E3-805E-4CC3-90BF-770C9587C0BC}"/>
              </a:ext>
            </a:extLst>
          </p:cNvPr>
          <p:cNvPicPr>
            <a:picLocks noChangeAspect="1"/>
          </p:cNvPicPr>
          <p:nvPr/>
        </p:nvPicPr>
        <p:blipFill>
          <a:blip r:embed="rId3"/>
          <a:stretch>
            <a:fillRect/>
          </a:stretch>
        </p:blipFill>
        <p:spPr>
          <a:xfrm>
            <a:off x="228599" y="3048000"/>
            <a:ext cx="4813437" cy="2667000"/>
          </a:xfrm>
          <a:prstGeom prst="rect">
            <a:avLst/>
          </a:prstGeom>
        </p:spPr>
      </p:pic>
      <p:pic>
        <p:nvPicPr>
          <p:cNvPr id="11" name="Picture 10">
            <a:extLst>
              <a:ext uri="{FF2B5EF4-FFF2-40B4-BE49-F238E27FC236}">
                <a16:creationId xmlns:a16="http://schemas.microsoft.com/office/drawing/2014/main" id="{34D662C5-0A4E-4CF9-B239-FB19F69EF2AC}"/>
              </a:ext>
            </a:extLst>
          </p:cNvPr>
          <p:cNvPicPr>
            <a:picLocks noChangeAspect="1"/>
          </p:cNvPicPr>
          <p:nvPr/>
        </p:nvPicPr>
        <p:blipFill>
          <a:blip r:embed="rId4"/>
          <a:stretch>
            <a:fillRect/>
          </a:stretch>
        </p:blipFill>
        <p:spPr>
          <a:xfrm>
            <a:off x="5111308" y="2387023"/>
            <a:ext cx="3767773" cy="3962400"/>
          </a:xfrm>
          <a:prstGeom prst="rect">
            <a:avLst/>
          </a:prstGeom>
        </p:spPr>
      </p:pic>
    </p:spTree>
    <p:extLst>
      <p:ext uri="{BB962C8B-B14F-4D97-AF65-F5344CB8AC3E}">
        <p14:creationId xmlns:p14="http://schemas.microsoft.com/office/powerpoint/2010/main" val="173210998"/>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1ACB9D8-BC03-45BB-8A86-80A55AA03D49}"/>
              </a:ext>
            </a:extLst>
          </p:cNvPr>
          <p:cNvSpPr>
            <a:spLocks noGrp="1"/>
          </p:cNvSpPr>
          <p:nvPr>
            <p:ph type="title"/>
          </p:nvPr>
        </p:nvSpPr>
        <p:spPr>
          <a:xfrm>
            <a:off x="457200" y="228600"/>
            <a:ext cx="8229600" cy="914400"/>
          </a:xfrm>
        </p:spPr>
        <p:txBody>
          <a:bodyPr/>
          <a:lstStyle/>
          <a:p>
            <a:pPr algn="l"/>
            <a:r>
              <a:rPr lang="en-US" sz="4400" dirty="0"/>
              <a:t>Concrete Cure Time</a:t>
            </a:r>
          </a:p>
        </p:txBody>
      </p:sp>
      <p:sp>
        <p:nvSpPr>
          <p:cNvPr id="5" name="Footer Placeholder 4">
            <a:extLst>
              <a:ext uri="{FF2B5EF4-FFF2-40B4-BE49-F238E27FC236}">
                <a16:creationId xmlns:a16="http://schemas.microsoft.com/office/drawing/2014/main" id="{436BB4AC-9A5C-40F2-8BD3-744B428A7E43}"/>
              </a:ext>
            </a:extLst>
          </p:cNvPr>
          <p:cNvSpPr>
            <a:spLocks noGrp="1"/>
          </p:cNvSpPr>
          <p:nvPr>
            <p:ph type="ftr" sz="quarter" idx="4294967295"/>
          </p:nvPr>
        </p:nvSpPr>
        <p:spPr>
          <a:xfrm>
            <a:off x="3028950" y="6356350"/>
            <a:ext cx="3086100" cy="365125"/>
          </a:xfrm>
          <a:prstGeom prst="rect">
            <a:avLst/>
          </a:prstGeom>
        </p:spPr>
        <p:txBody>
          <a:bodyPr/>
          <a:lstStyle/>
          <a:p>
            <a:r>
              <a:rPr lang="en-US"/>
              <a:t>Presentation Title</a:t>
            </a:r>
            <a:endParaRPr lang="en-US" dirty="0"/>
          </a:p>
        </p:txBody>
      </p:sp>
      <p:sp>
        <p:nvSpPr>
          <p:cNvPr id="6" name="Slide Number Placeholder 5">
            <a:extLst>
              <a:ext uri="{FF2B5EF4-FFF2-40B4-BE49-F238E27FC236}">
                <a16:creationId xmlns:a16="http://schemas.microsoft.com/office/drawing/2014/main" id="{9715F389-8F4E-4429-9AD5-1F68C2BBA5B6}"/>
              </a:ext>
            </a:extLst>
          </p:cNvPr>
          <p:cNvSpPr>
            <a:spLocks noGrp="1"/>
          </p:cNvSpPr>
          <p:nvPr>
            <p:ph type="sldNum" sz="quarter" idx="4"/>
          </p:nvPr>
        </p:nvSpPr>
        <p:spPr/>
        <p:txBody>
          <a:bodyPr/>
          <a:lstStyle/>
          <a:p>
            <a:fld id="{73669252-6A23-4480-98F4-DAE1A3279AF3}" type="slidenum">
              <a:rPr lang="en-US" smtClean="0"/>
              <a:pPr/>
              <a:t>31</a:t>
            </a:fld>
            <a:endParaRPr lang="en-US" dirty="0"/>
          </a:p>
        </p:txBody>
      </p:sp>
      <p:sp>
        <p:nvSpPr>
          <p:cNvPr id="11" name="Content Placeholder 1">
            <a:extLst>
              <a:ext uri="{FF2B5EF4-FFF2-40B4-BE49-F238E27FC236}">
                <a16:creationId xmlns:a16="http://schemas.microsoft.com/office/drawing/2014/main" id="{3976D2A6-CE41-470C-802F-8A1E7CF6A267}"/>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long does the Contractor need to wait prior to…</a:t>
            </a:r>
          </a:p>
          <a:p>
            <a:pPr lvl="1"/>
            <a:r>
              <a:rPr lang="en-US" dirty="0"/>
              <a:t>Setting girders on substructure units?</a:t>
            </a:r>
          </a:p>
          <a:p>
            <a:pPr lvl="2"/>
            <a:r>
              <a:rPr lang="en-US" dirty="0"/>
              <a:t>Substructure units must cure for </a:t>
            </a:r>
            <a:r>
              <a:rPr lang="en-US" u="sng" dirty="0"/>
              <a:t>at least 48 hours</a:t>
            </a:r>
            <a:r>
              <a:rPr lang="en-US" dirty="0"/>
              <a:t> prior to applying superstructure load or any dead load, per 502.3.10.1.2.2(2)</a:t>
            </a:r>
          </a:p>
          <a:p>
            <a:pPr lvl="1"/>
            <a:r>
              <a:rPr lang="en-US" dirty="0"/>
              <a:t>Pouring the structural approach slab (on the approach slab footing)?</a:t>
            </a:r>
          </a:p>
          <a:p>
            <a:pPr lvl="2"/>
            <a:r>
              <a:rPr lang="en-US" dirty="0"/>
              <a:t>This is not explicitly stated in the Standard Specifications, but apply section 502.3.10.1.2.2(1), concrete columns &amp; walls may be poured after the footings have cured for </a:t>
            </a:r>
            <a:r>
              <a:rPr lang="en-US" u="sng" dirty="0"/>
              <a:t>at least 24 hours over 40° F</a:t>
            </a:r>
            <a:r>
              <a:rPr lang="en-US" dirty="0"/>
              <a:t>.</a:t>
            </a:r>
          </a:p>
          <a:p>
            <a:endParaRPr lang="en-US" dirty="0"/>
          </a:p>
          <a:p>
            <a:endParaRPr lang="en-US" dirty="0"/>
          </a:p>
        </p:txBody>
      </p:sp>
      <p:pic>
        <p:nvPicPr>
          <p:cNvPr id="13" name="Picture 12">
            <a:extLst>
              <a:ext uri="{FF2B5EF4-FFF2-40B4-BE49-F238E27FC236}">
                <a16:creationId xmlns:a16="http://schemas.microsoft.com/office/drawing/2014/main" id="{ABA9F1D2-468F-4922-8713-E724EE27D5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213"/>
          <a:stretch/>
        </p:blipFill>
        <p:spPr>
          <a:xfrm>
            <a:off x="1608106" y="4267200"/>
            <a:ext cx="5927788" cy="2089150"/>
          </a:xfrm>
          <a:prstGeom prst="rect">
            <a:avLst/>
          </a:prstGeom>
        </p:spPr>
      </p:pic>
    </p:spTree>
    <p:extLst>
      <p:ext uri="{BB962C8B-B14F-4D97-AF65-F5344CB8AC3E}">
        <p14:creationId xmlns:p14="http://schemas.microsoft.com/office/powerpoint/2010/main" val="292984568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91ACB9D8-BC03-45BB-8A86-80A55AA03D49}"/>
              </a:ext>
            </a:extLst>
          </p:cNvPr>
          <p:cNvSpPr>
            <a:spLocks noGrp="1"/>
          </p:cNvSpPr>
          <p:nvPr>
            <p:ph type="title"/>
          </p:nvPr>
        </p:nvSpPr>
        <p:spPr>
          <a:xfrm>
            <a:off x="457200" y="228600"/>
            <a:ext cx="8229600" cy="914400"/>
          </a:xfrm>
        </p:spPr>
        <p:txBody>
          <a:bodyPr/>
          <a:lstStyle/>
          <a:p>
            <a:pPr algn="l"/>
            <a:r>
              <a:rPr lang="en-US" sz="4400" dirty="0"/>
              <a:t>Concrete Cure Time</a:t>
            </a:r>
          </a:p>
        </p:txBody>
      </p:sp>
      <p:sp>
        <p:nvSpPr>
          <p:cNvPr id="6" name="Slide Number Placeholder 5">
            <a:extLst>
              <a:ext uri="{FF2B5EF4-FFF2-40B4-BE49-F238E27FC236}">
                <a16:creationId xmlns:a16="http://schemas.microsoft.com/office/drawing/2014/main" id="{9715F389-8F4E-4429-9AD5-1F68C2BBA5B6}"/>
              </a:ext>
            </a:extLst>
          </p:cNvPr>
          <p:cNvSpPr>
            <a:spLocks noGrp="1"/>
          </p:cNvSpPr>
          <p:nvPr>
            <p:ph type="sldNum" sz="quarter" idx="4"/>
          </p:nvPr>
        </p:nvSpPr>
        <p:spPr/>
        <p:txBody>
          <a:bodyPr/>
          <a:lstStyle/>
          <a:p>
            <a:fld id="{73669252-6A23-4480-98F4-DAE1A3279AF3}" type="slidenum">
              <a:rPr lang="en-US" smtClean="0"/>
              <a:pPr/>
              <a:t>32</a:t>
            </a:fld>
            <a:endParaRPr lang="en-US" dirty="0"/>
          </a:p>
        </p:txBody>
      </p:sp>
      <p:sp>
        <p:nvSpPr>
          <p:cNvPr id="11" name="Content Placeholder 1">
            <a:extLst>
              <a:ext uri="{FF2B5EF4-FFF2-40B4-BE49-F238E27FC236}">
                <a16:creationId xmlns:a16="http://schemas.microsoft.com/office/drawing/2014/main" id="{3976D2A6-CE41-470C-802F-8A1E7CF6A267}"/>
              </a:ext>
            </a:extLst>
          </p:cNvPr>
          <p:cNvSpPr txBox="1">
            <a:spLocks/>
          </p:cNvSpPr>
          <p:nvPr/>
        </p:nvSpPr>
        <p:spPr>
          <a:xfrm>
            <a:off x="420255" y="1136073"/>
            <a:ext cx="82296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How long does the Contractor need to wait prior to…</a:t>
            </a:r>
          </a:p>
          <a:p>
            <a:pPr lvl="1"/>
            <a:r>
              <a:rPr lang="en-US" dirty="0"/>
              <a:t>Placing riprap?</a:t>
            </a:r>
          </a:p>
          <a:p>
            <a:pPr lvl="2"/>
            <a:r>
              <a:rPr lang="en-US" dirty="0"/>
              <a:t>If backfilling on both sides of the abutment, riprap may be placed </a:t>
            </a:r>
            <a:r>
              <a:rPr lang="en-US" u="sng" dirty="0"/>
              <a:t>up to the berm elevation</a:t>
            </a:r>
            <a:r>
              <a:rPr lang="en-US" dirty="0"/>
              <a:t> immediately upon removing the forms. (Reference Standard Spec Section 206.3.13.2.3)</a:t>
            </a:r>
          </a:p>
          <a:p>
            <a:pPr lvl="2"/>
            <a:r>
              <a:rPr lang="en-US" dirty="0"/>
              <a:t>If NOT backfilling on both sides of the abutment, the Contractor must wait </a:t>
            </a:r>
            <a:r>
              <a:rPr lang="en-US" u="sng" dirty="0"/>
              <a:t>2 days</a:t>
            </a:r>
            <a:r>
              <a:rPr lang="en-US" dirty="0"/>
              <a:t> before placing riprap. (206.3.13.2.2)</a:t>
            </a:r>
          </a:p>
          <a:p>
            <a:endParaRPr lang="en-US" dirty="0"/>
          </a:p>
          <a:p>
            <a:endParaRPr lang="en-US" dirty="0"/>
          </a:p>
        </p:txBody>
      </p:sp>
      <p:pic>
        <p:nvPicPr>
          <p:cNvPr id="3" name="Picture 2">
            <a:extLst>
              <a:ext uri="{FF2B5EF4-FFF2-40B4-BE49-F238E27FC236}">
                <a16:creationId xmlns:a16="http://schemas.microsoft.com/office/drawing/2014/main" id="{A6889BF4-E0D6-4FB9-ADB6-58BB0F6ED4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3655435"/>
            <a:ext cx="3448050" cy="2586038"/>
          </a:xfrm>
          <a:prstGeom prst="rect">
            <a:avLst/>
          </a:prstGeom>
        </p:spPr>
      </p:pic>
      <p:pic>
        <p:nvPicPr>
          <p:cNvPr id="7" name="Picture 6">
            <a:extLst>
              <a:ext uri="{FF2B5EF4-FFF2-40B4-BE49-F238E27FC236}">
                <a16:creationId xmlns:a16="http://schemas.microsoft.com/office/drawing/2014/main" id="{ADBBF769-9041-42FD-8028-E0F1986C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85" r="13998"/>
          <a:stretch/>
        </p:blipFill>
        <p:spPr>
          <a:xfrm rot="5400000">
            <a:off x="1421606" y="3662579"/>
            <a:ext cx="2586038" cy="2571750"/>
          </a:xfrm>
          <a:prstGeom prst="rect">
            <a:avLst/>
          </a:prstGeom>
        </p:spPr>
      </p:pic>
    </p:spTree>
    <p:extLst>
      <p:ext uri="{BB962C8B-B14F-4D97-AF65-F5344CB8AC3E}">
        <p14:creationId xmlns:p14="http://schemas.microsoft.com/office/powerpoint/2010/main" val="1036400475"/>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33</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805815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Specification and Manual Updates &amp; Reminders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b="1" dirty="0"/>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endParaRPr lang="en-US" dirty="0"/>
          </a:p>
          <a:p>
            <a:endParaRPr lang="en-US" dirty="0"/>
          </a:p>
        </p:txBody>
      </p:sp>
    </p:spTree>
    <p:extLst>
      <p:ext uri="{BB962C8B-B14F-4D97-AF65-F5344CB8AC3E}">
        <p14:creationId xmlns:p14="http://schemas.microsoft.com/office/powerpoint/2010/main" val="1349676640"/>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34</a:t>
            </a:fld>
            <a:endParaRPr lang="en-US" dirty="0"/>
          </a:p>
        </p:txBody>
      </p:sp>
      <p:sp>
        <p:nvSpPr>
          <p:cNvPr id="3" name="Title 2"/>
          <p:cNvSpPr>
            <a:spLocks noGrp="1"/>
          </p:cNvSpPr>
          <p:nvPr>
            <p:ph type="title"/>
          </p:nvPr>
        </p:nvSpPr>
        <p:spPr/>
        <p:txBody>
          <a:bodyPr>
            <a:normAutofit fontScale="90000"/>
          </a:bodyPr>
          <a:lstStyle/>
          <a:p>
            <a:r>
              <a:rPr lang="en-US" dirty="0"/>
              <a:t>2020 Monotube Poles and Arm Update</a:t>
            </a:r>
          </a:p>
        </p:txBody>
      </p:sp>
      <p:sp>
        <p:nvSpPr>
          <p:cNvPr id="2" name="Content Placeholder 1"/>
          <p:cNvSpPr>
            <a:spLocks noGrp="1"/>
          </p:cNvSpPr>
          <p:nvPr>
            <p:ph idx="13"/>
          </p:nvPr>
        </p:nvSpPr>
        <p:spPr>
          <a:xfrm>
            <a:off x="457200" y="1250950"/>
            <a:ext cx="8229600" cy="5105400"/>
          </a:xfrm>
        </p:spPr>
        <p:txBody>
          <a:bodyPr/>
          <a:lstStyle/>
          <a:p>
            <a:r>
              <a:rPr lang="en-US" dirty="0"/>
              <a:t>Depending on your Region, you may see Contractor furnished </a:t>
            </a:r>
            <a:r>
              <a:rPr lang="en-US" b="1" dirty="0"/>
              <a:t>or</a:t>
            </a:r>
            <a:r>
              <a:rPr lang="en-US" dirty="0"/>
              <a:t> Department furnished monotube poles and arms on your project.</a:t>
            </a:r>
          </a:p>
          <a:p>
            <a:endParaRPr lang="en-US" dirty="0"/>
          </a:p>
          <a:p>
            <a:endParaRPr lang="en-US" dirty="0"/>
          </a:p>
          <a:p>
            <a:endParaRPr lang="en-US" dirty="0"/>
          </a:p>
          <a:p>
            <a:endParaRPr lang="en-US" dirty="0"/>
          </a:p>
          <a:p>
            <a:pPr marL="0" indent="0">
              <a:buNone/>
            </a:pPr>
            <a:endParaRPr lang="en-US" dirty="0"/>
          </a:p>
          <a:p>
            <a:r>
              <a:rPr lang="en-US" dirty="0"/>
              <a:t>If there are Department furnished monotube poles and arms on your project, there will be a SPV indicating this.</a:t>
            </a:r>
          </a:p>
        </p:txBody>
      </p:sp>
      <p:graphicFrame>
        <p:nvGraphicFramePr>
          <p:cNvPr id="6" name="Table 5">
            <a:extLst>
              <a:ext uri="{FF2B5EF4-FFF2-40B4-BE49-F238E27FC236}">
                <a16:creationId xmlns:a16="http://schemas.microsoft.com/office/drawing/2014/main" id="{208E9215-D005-4258-B274-C5287A655F94}"/>
              </a:ext>
            </a:extLst>
          </p:cNvPr>
          <p:cNvGraphicFramePr>
            <a:graphicFrameLocks noGrp="1"/>
          </p:cNvGraphicFramePr>
          <p:nvPr>
            <p:extLst/>
          </p:nvPr>
        </p:nvGraphicFramePr>
        <p:xfrm>
          <a:off x="1446972" y="2706370"/>
          <a:ext cx="6250055" cy="2225040"/>
        </p:xfrm>
        <a:graphic>
          <a:graphicData uri="http://schemas.openxmlformats.org/drawingml/2006/table">
            <a:tbl>
              <a:tblPr firstRow="1" bandRow="1">
                <a:tableStyleId>{5C22544A-7EE6-4342-B048-85BDC9FD1C3A}</a:tableStyleId>
              </a:tblPr>
              <a:tblGrid>
                <a:gridCol w="982790">
                  <a:extLst>
                    <a:ext uri="{9D8B030D-6E8A-4147-A177-3AD203B41FA5}">
                      <a16:colId xmlns:a16="http://schemas.microsoft.com/office/drawing/2014/main" val="3773657566"/>
                    </a:ext>
                  </a:extLst>
                </a:gridCol>
                <a:gridCol w="5267265">
                  <a:extLst>
                    <a:ext uri="{9D8B030D-6E8A-4147-A177-3AD203B41FA5}">
                      <a16:colId xmlns:a16="http://schemas.microsoft.com/office/drawing/2014/main" val="29461346"/>
                    </a:ext>
                  </a:extLst>
                </a:gridCol>
              </a:tblGrid>
              <a:tr h="370840">
                <a:tc>
                  <a:txBody>
                    <a:bodyPr/>
                    <a:lstStyle/>
                    <a:p>
                      <a:pPr algn="ctr"/>
                      <a:r>
                        <a:rPr lang="en-US" dirty="0"/>
                        <a:t>REGION</a:t>
                      </a:r>
                    </a:p>
                  </a:txBody>
                  <a:tcPr/>
                </a:tc>
                <a:tc>
                  <a:txBody>
                    <a:bodyPr/>
                    <a:lstStyle/>
                    <a:p>
                      <a:pPr algn="ctr"/>
                      <a:r>
                        <a:rPr lang="en-US" dirty="0"/>
                        <a:t>WHO WILL FURNISH</a:t>
                      </a:r>
                    </a:p>
                  </a:txBody>
                  <a:tcPr/>
                </a:tc>
                <a:extLst>
                  <a:ext uri="{0D108BD9-81ED-4DB2-BD59-A6C34878D82A}">
                    <a16:rowId xmlns:a16="http://schemas.microsoft.com/office/drawing/2014/main" val="297110056"/>
                  </a:ext>
                </a:extLst>
              </a:tr>
              <a:tr h="370840">
                <a:tc>
                  <a:txBody>
                    <a:bodyPr/>
                    <a:lstStyle/>
                    <a:p>
                      <a:pPr algn="ctr"/>
                      <a:r>
                        <a:rPr lang="en-US" dirty="0"/>
                        <a:t>SE</a:t>
                      </a:r>
                    </a:p>
                  </a:txBody>
                  <a:tcPr/>
                </a:tc>
                <a:tc>
                  <a:txBody>
                    <a:bodyPr/>
                    <a:lstStyle/>
                    <a:p>
                      <a:pPr algn="ctr"/>
                      <a:r>
                        <a:rPr lang="en-US" dirty="0"/>
                        <a:t>All </a:t>
                      </a:r>
                      <a:r>
                        <a:rPr lang="en-US" b="1" dirty="0"/>
                        <a:t>Department</a:t>
                      </a:r>
                      <a:r>
                        <a:rPr lang="en-US" dirty="0"/>
                        <a:t> Furnished Monotube poles and arms</a:t>
                      </a:r>
                    </a:p>
                  </a:txBody>
                  <a:tcPr/>
                </a:tc>
                <a:extLst>
                  <a:ext uri="{0D108BD9-81ED-4DB2-BD59-A6C34878D82A}">
                    <a16:rowId xmlns:a16="http://schemas.microsoft.com/office/drawing/2014/main" val="3467170538"/>
                  </a:ext>
                </a:extLst>
              </a:tr>
              <a:tr h="370840">
                <a:tc>
                  <a:txBody>
                    <a:bodyPr/>
                    <a:lstStyle/>
                    <a:p>
                      <a:pPr algn="ctr"/>
                      <a:r>
                        <a:rPr lang="en-US" dirty="0"/>
                        <a:t>SW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All </a:t>
                      </a:r>
                      <a:r>
                        <a:rPr lang="en-US" b="1" dirty="0"/>
                        <a:t>Contractor</a:t>
                      </a:r>
                      <a:r>
                        <a:rPr lang="en-US" dirty="0"/>
                        <a:t> Furnished Monotube poles and arms</a:t>
                      </a:r>
                    </a:p>
                  </a:txBody>
                  <a:tcPr/>
                </a:tc>
                <a:extLst>
                  <a:ext uri="{0D108BD9-81ED-4DB2-BD59-A6C34878D82A}">
                    <a16:rowId xmlns:a16="http://schemas.microsoft.com/office/drawing/2014/main" val="2225402190"/>
                  </a:ext>
                </a:extLst>
              </a:tr>
              <a:tr h="370840">
                <a:tc>
                  <a:txBody>
                    <a:bodyPr/>
                    <a:lstStyle/>
                    <a:p>
                      <a:pPr algn="ctr"/>
                      <a:r>
                        <a:rPr lang="en-US" dirty="0"/>
                        <a:t>NW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All </a:t>
                      </a:r>
                      <a:r>
                        <a:rPr lang="en-US" b="1" dirty="0"/>
                        <a:t>Contractor</a:t>
                      </a:r>
                      <a:r>
                        <a:rPr lang="en-US" dirty="0"/>
                        <a:t> Furnished Monotube poles and arms</a:t>
                      </a:r>
                    </a:p>
                  </a:txBody>
                  <a:tcPr/>
                </a:tc>
                <a:extLst>
                  <a:ext uri="{0D108BD9-81ED-4DB2-BD59-A6C34878D82A}">
                    <a16:rowId xmlns:a16="http://schemas.microsoft.com/office/drawing/2014/main" val="894957812"/>
                  </a:ext>
                </a:extLst>
              </a:tr>
              <a:tr h="370840">
                <a:tc>
                  <a:txBody>
                    <a:bodyPr/>
                    <a:lstStyle/>
                    <a:p>
                      <a:pPr algn="ctr"/>
                      <a:r>
                        <a:rPr lang="en-US" dirty="0"/>
                        <a:t>NC</a:t>
                      </a:r>
                    </a:p>
                  </a:txBody>
                  <a:tcPr/>
                </a:tc>
                <a:tc>
                  <a:txBody>
                    <a:bodyPr/>
                    <a:lstStyle/>
                    <a:p>
                      <a:pPr algn="ctr"/>
                      <a:r>
                        <a:rPr lang="en-US" dirty="0"/>
                        <a:t>A combination, but primarily Contractor furnished.</a:t>
                      </a:r>
                    </a:p>
                  </a:txBody>
                  <a:tcPr/>
                </a:tc>
                <a:extLst>
                  <a:ext uri="{0D108BD9-81ED-4DB2-BD59-A6C34878D82A}">
                    <a16:rowId xmlns:a16="http://schemas.microsoft.com/office/drawing/2014/main" val="1108287351"/>
                  </a:ext>
                </a:extLst>
              </a:tr>
              <a:tr h="370840">
                <a:tc>
                  <a:txBody>
                    <a:bodyPr/>
                    <a:lstStyle/>
                    <a:p>
                      <a:pPr algn="ctr"/>
                      <a:r>
                        <a:rPr lang="en-US" dirty="0"/>
                        <a:t>NE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 combination, but primarily Contractor furnished.</a:t>
                      </a:r>
                    </a:p>
                  </a:txBody>
                  <a:tcPr/>
                </a:tc>
                <a:extLst>
                  <a:ext uri="{0D108BD9-81ED-4DB2-BD59-A6C34878D82A}">
                    <a16:rowId xmlns:a16="http://schemas.microsoft.com/office/drawing/2014/main" val="2565193823"/>
                  </a:ext>
                </a:extLst>
              </a:tr>
            </a:tbl>
          </a:graphicData>
        </a:graphic>
      </p:graphicFrame>
    </p:spTree>
    <p:extLst>
      <p:ext uri="{BB962C8B-B14F-4D97-AF65-F5344CB8AC3E}">
        <p14:creationId xmlns:p14="http://schemas.microsoft.com/office/powerpoint/2010/main" val="63926414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35698-ECFA-45D4-B95F-4F52958123EB}" type="slidenum">
              <a:rPr kumimoji="0" lang="en-US" sz="1200" b="1" i="0" u="none" strike="noStrike" kern="1200" cap="none" spc="0" normalizeH="0" baseline="0" noProof="0" smtClean="0">
                <a:ln>
                  <a:noFill/>
                </a:ln>
                <a:solidFill>
                  <a:srgbClr val="FFC000">
                    <a:lumMod val="60000"/>
                    <a:lumOff val="4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1" i="0" u="none" strike="noStrike" kern="1200" cap="none" spc="0" normalizeH="0" baseline="0" noProof="0" dirty="0">
              <a:ln>
                <a:noFill/>
              </a:ln>
              <a:solidFill>
                <a:srgbClr val="FFC000">
                  <a:lumMod val="60000"/>
                  <a:lumOff val="40000"/>
                </a:srgbClr>
              </a:solidFill>
              <a:effectLst/>
              <a:uLnTx/>
              <a:uFillTx/>
              <a:latin typeface="Arial Narrow" panose="020B0606020202030204" pitchFamily="34" charset="0"/>
              <a:ea typeface="+mn-ea"/>
              <a:cs typeface="+mn-cs"/>
            </a:endParaRPr>
          </a:p>
        </p:txBody>
      </p:sp>
      <p:sp>
        <p:nvSpPr>
          <p:cNvPr id="3" name="Title 2"/>
          <p:cNvSpPr>
            <a:spLocks noGrp="1"/>
          </p:cNvSpPr>
          <p:nvPr>
            <p:ph type="title"/>
          </p:nvPr>
        </p:nvSpPr>
        <p:spPr/>
        <p:txBody>
          <a:bodyPr>
            <a:noAutofit/>
          </a:bodyPr>
          <a:lstStyle/>
          <a:p>
            <a:r>
              <a:rPr lang="en-US" dirty="0"/>
              <a:t>Ancillary (Wind Loaded) Structures</a:t>
            </a:r>
          </a:p>
        </p:txBody>
      </p:sp>
      <p:sp>
        <p:nvSpPr>
          <p:cNvPr id="2" name="Content Placeholder 1"/>
          <p:cNvSpPr>
            <a:spLocks noGrp="1"/>
          </p:cNvSpPr>
          <p:nvPr>
            <p:ph idx="13"/>
          </p:nvPr>
        </p:nvSpPr>
        <p:spPr>
          <a:xfrm>
            <a:off x="457200" y="1143000"/>
            <a:ext cx="7924800" cy="685800"/>
          </a:xfrm>
        </p:spPr>
        <p:txBody>
          <a:bodyPr/>
          <a:lstStyle/>
          <a:p>
            <a:r>
              <a:rPr lang="en-US" dirty="0"/>
              <a:t>Foundation Construction – On Going Problem</a:t>
            </a:r>
          </a:p>
        </p:txBody>
      </p:sp>
      <p:pic>
        <p:nvPicPr>
          <p:cNvPr id="10" name="Picture 9">
            <a:extLst>
              <a:ext uri="{FF2B5EF4-FFF2-40B4-BE49-F238E27FC236}">
                <a16:creationId xmlns:a16="http://schemas.microsoft.com/office/drawing/2014/main" id="{F4FC6B8F-A6DA-432C-9087-64F691615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051" y="2485571"/>
            <a:ext cx="4731798" cy="3384550"/>
          </a:xfrm>
          <a:prstGeom prst="rect">
            <a:avLst/>
          </a:prstGeom>
        </p:spPr>
      </p:pic>
      <p:sp>
        <p:nvSpPr>
          <p:cNvPr id="8" name="Content Placeholder 1">
            <a:extLst>
              <a:ext uri="{FF2B5EF4-FFF2-40B4-BE49-F238E27FC236}">
                <a16:creationId xmlns:a16="http://schemas.microsoft.com/office/drawing/2014/main" id="{9865A33C-2236-4207-984E-4D02CB3F8F57}"/>
              </a:ext>
            </a:extLst>
          </p:cNvPr>
          <p:cNvSpPr txBox="1">
            <a:spLocks/>
          </p:cNvSpPr>
          <p:nvPr/>
        </p:nvSpPr>
        <p:spPr>
          <a:xfrm>
            <a:off x="451756" y="1568450"/>
            <a:ext cx="4196444" cy="5213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D8B85E"/>
                </a:solidFill>
                <a:effectLst/>
                <a:uLnTx/>
                <a:uFillTx/>
                <a:latin typeface="Arial Narrow" panose="020B0606020202030204" pitchFamily="34" charset="0"/>
                <a:ea typeface="+mn-ea"/>
                <a:cs typeface="+mn-cs"/>
              </a:rPr>
              <a:t>Contractor locate utilities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D8B85E"/>
                </a:solidFill>
                <a:effectLst/>
                <a:uLnTx/>
                <a:uFillTx/>
                <a:latin typeface="Arial Narrow" panose="020B0606020202030204" pitchFamily="34" charset="0"/>
                <a:ea typeface="+mn-ea"/>
                <a:cs typeface="+mn-cs"/>
              </a:rPr>
              <a:t>Cave-ins / standing water</a:t>
            </a:r>
            <a:endParaRPr kumimoji="0" lang="en-US" sz="2500" b="0" i="0" u="none" strike="noStrike" kern="1200" cap="none" spc="0" normalizeH="0" baseline="0" noProof="0" dirty="0">
              <a:ln>
                <a:noFill/>
              </a:ln>
              <a:solidFill>
                <a:srgbClr val="D8B85E"/>
              </a:solidFill>
              <a:effectLst/>
              <a:uLnTx/>
              <a:uFillTx/>
              <a:latin typeface="Arial Narrow" panose="020B0606020202030204" pitchFamily="34" charset="0"/>
              <a:ea typeface="+mn-ea"/>
              <a:cs typeface="+mn-cs"/>
            </a:endParaRPr>
          </a:p>
        </p:txBody>
      </p:sp>
      <p:sp>
        <p:nvSpPr>
          <p:cNvPr id="11" name="Content Placeholder 1">
            <a:extLst>
              <a:ext uri="{FF2B5EF4-FFF2-40B4-BE49-F238E27FC236}">
                <a16:creationId xmlns:a16="http://schemas.microsoft.com/office/drawing/2014/main" id="{E7BBDE49-11BE-4DBF-BF93-4BF3C7944FD8}"/>
              </a:ext>
            </a:extLst>
          </p:cNvPr>
          <p:cNvSpPr txBox="1">
            <a:spLocks/>
          </p:cNvSpPr>
          <p:nvPr/>
        </p:nvSpPr>
        <p:spPr>
          <a:xfrm>
            <a:off x="457200" y="2466521"/>
            <a:ext cx="3352800" cy="52133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Contract submit proposal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Pumps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Casing</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Tremie</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D8B85E"/>
                </a:solidFill>
                <a:effectLst/>
                <a:uLnTx/>
                <a:uFillTx/>
                <a:latin typeface="Arial Narrow" panose="020B0606020202030204" pitchFamily="34" charset="0"/>
                <a:ea typeface="+mn-ea"/>
                <a:cs typeface="+mn-cs"/>
              </a:rPr>
              <a:t>Rock / obstruction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Contact designer, or BOS for revised design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endParaRPr kumimoji="0" lang="en-US" sz="2500" b="0" i="0" u="none" strike="noStrike" kern="1200" cap="none" spc="0" normalizeH="0" baseline="0" noProof="0" dirty="0">
              <a:ln>
                <a:noFill/>
              </a:ln>
              <a:solidFill>
                <a:srgbClr val="D8B85E"/>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8307930"/>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C35698-ECFA-45D4-B95F-4F52958123EB}" type="slidenum">
              <a:rPr kumimoji="0" lang="en-US" sz="1200" b="1" i="0" u="none" strike="noStrike" kern="1200" cap="none" spc="0" normalizeH="0" baseline="0" noProof="0" smtClean="0">
                <a:ln>
                  <a:noFill/>
                </a:ln>
                <a:solidFill>
                  <a:srgbClr val="FFC000">
                    <a:lumMod val="60000"/>
                    <a:lumOff val="4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dirty="0">
              <a:ln>
                <a:noFill/>
              </a:ln>
              <a:solidFill>
                <a:srgbClr val="FFC000">
                  <a:lumMod val="60000"/>
                  <a:lumOff val="40000"/>
                </a:srgbClr>
              </a:solidFill>
              <a:effectLst/>
              <a:uLnTx/>
              <a:uFillTx/>
              <a:latin typeface="Arial Narrow" panose="020B0606020202030204" pitchFamily="34" charset="0"/>
              <a:ea typeface="+mn-ea"/>
              <a:cs typeface="+mn-cs"/>
            </a:endParaRPr>
          </a:p>
        </p:txBody>
      </p:sp>
      <p:sp>
        <p:nvSpPr>
          <p:cNvPr id="3" name="Title 2"/>
          <p:cNvSpPr>
            <a:spLocks noGrp="1"/>
          </p:cNvSpPr>
          <p:nvPr>
            <p:ph type="title"/>
          </p:nvPr>
        </p:nvSpPr>
        <p:spPr/>
        <p:txBody>
          <a:bodyPr>
            <a:noAutofit/>
          </a:bodyPr>
          <a:lstStyle/>
          <a:p>
            <a:r>
              <a:rPr lang="en-US" dirty="0"/>
              <a:t>Ancillary (Wind Loaded) Structures</a:t>
            </a:r>
          </a:p>
        </p:txBody>
      </p:sp>
      <p:sp>
        <p:nvSpPr>
          <p:cNvPr id="2" name="Content Placeholder 1"/>
          <p:cNvSpPr>
            <a:spLocks noGrp="1"/>
          </p:cNvSpPr>
          <p:nvPr>
            <p:ph idx="13"/>
          </p:nvPr>
        </p:nvSpPr>
        <p:spPr>
          <a:xfrm>
            <a:off x="457200" y="1143000"/>
            <a:ext cx="5638800" cy="5105400"/>
          </a:xfrm>
        </p:spPr>
        <p:txBody>
          <a:bodyPr/>
          <a:lstStyle/>
          <a:p>
            <a:r>
              <a:rPr lang="en-US" dirty="0"/>
              <a:t>Foundation Construction (continued)</a:t>
            </a:r>
          </a:p>
          <a:p>
            <a:pPr lvl="2"/>
            <a:endParaRPr lang="en-US" dirty="0"/>
          </a:p>
        </p:txBody>
      </p:sp>
      <p:sp>
        <p:nvSpPr>
          <p:cNvPr id="12" name="Content Placeholder 1">
            <a:extLst>
              <a:ext uri="{FF2B5EF4-FFF2-40B4-BE49-F238E27FC236}">
                <a16:creationId xmlns:a16="http://schemas.microsoft.com/office/drawing/2014/main" id="{02AAEB63-46EA-46BE-AECD-C961463270D3}"/>
              </a:ext>
            </a:extLst>
          </p:cNvPr>
          <p:cNvSpPr txBox="1">
            <a:spLocks/>
          </p:cNvSpPr>
          <p:nvPr/>
        </p:nvSpPr>
        <p:spPr>
          <a:xfrm>
            <a:off x="457200" y="1600200"/>
            <a:ext cx="3957955"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D8B85E"/>
                </a:solidFill>
                <a:effectLst/>
                <a:uLnTx/>
                <a:uFillTx/>
                <a:latin typeface="Arial Narrow" panose="020B0606020202030204" pitchFamily="34" charset="0"/>
                <a:ea typeface="+mn-ea"/>
                <a:cs typeface="+mn-cs"/>
              </a:rPr>
              <a:t>Anchor rod inspection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Standoff</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Damages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Centered, Clean, Straight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Adequate </a:t>
            </a:r>
            <a:r>
              <a:rPr kumimoji="0" lang="en-US" sz="2400"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stickouts</a:t>
            </a:r>
            <a:endPar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Check anchor rods against base plate</a:t>
            </a:r>
            <a:endParaRPr kumimoji="0" lang="en-US" sz="20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pic>
        <p:nvPicPr>
          <p:cNvPr id="9" name="Picture 8">
            <a:extLst>
              <a:ext uri="{FF2B5EF4-FFF2-40B4-BE49-F238E27FC236}">
                <a16:creationId xmlns:a16="http://schemas.microsoft.com/office/drawing/2014/main" id="{B3397626-159B-4307-8D06-0A9C6A259F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4752975"/>
            <a:ext cx="2057400" cy="1428750"/>
          </a:xfrm>
          <a:prstGeom prst="rect">
            <a:avLst/>
          </a:prstGeom>
        </p:spPr>
      </p:pic>
      <p:pic>
        <p:nvPicPr>
          <p:cNvPr id="17" name="Picture 16">
            <a:extLst>
              <a:ext uri="{FF2B5EF4-FFF2-40B4-BE49-F238E27FC236}">
                <a16:creationId xmlns:a16="http://schemas.microsoft.com/office/drawing/2014/main" id="{96A863EA-EF27-4074-94A1-1C1EC9F11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3982" y="1600200"/>
            <a:ext cx="3886200" cy="5029200"/>
          </a:xfrm>
          <a:prstGeom prst="rect">
            <a:avLst/>
          </a:prstGeom>
        </p:spPr>
      </p:pic>
    </p:spTree>
    <p:extLst>
      <p:ext uri="{BB962C8B-B14F-4D97-AF65-F5344CB8AC3E}">
        <p14:creationId xmlns:p14="http://schemas.microsoft.com/office/powerpoint/2010/main" val="3673258969"/>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EE9421B-7351-4991-9072-C2AFC0E0655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69252-6A23-4480-98F4-DAE1A3279AF3}" type="slidenum">
              <a:rPr kumimoji="0" lang="en-US" sz="1200" b="1" i="0" u="none" strike="noStrike" kern="1200" cap="none" spc="0" normalizeH="0" baseline="0" noProof="0" smtClean="0">
                <a:ln>
                  <a:noFill/>
                </a:ln>
                <a:solidFill>
                  <a:srgbClr val="FFC000">
                    <a:lumMod val="60000"/>
                    <a:lumOff val="40000"/>
                  </a:srgbClr>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1" i="0" u="none" strike="noStrike" kern="1200" cap="none" spc="0" normalizeH="0" baseline="0" noProof="0" dirty="0">
              <a:ln>
                <a:noFill/>
              </a:ln>
              <a:solidFill>
                <a:srgbClr val="FFC000">
                  <a:lumMod val="60000"/>
                  <a:lumOff val="40000"/>
                </a:srgbClr>
              </a:solidFill>
              <a:effectLst/>
              <a:uLnTx/>
              <a:uFillTx/>
              <a:latin typeface="Arial Narrow" panose="020B0606020202030204" pitchFamily="34" charset="0"/>
              <a:ea typeface="+mn-ea"/>
              <a:cs typeface="+mn-cs"/>
            </a:endParaRPr>
          </a:p>
        </p:txBody>
      </p:sp>
      <p:sp>
        <p:nvSpPr>
          <p:cNvPr id="4" name="Title 3">
            <a:extLst>
              <a:ext uri="{FF2B5EF4-FFF2-40B4-BE49-F238E27FC236}">
                <a16:creationId xmlns:a16="http://schemas.microsoft.com/office/drawing/2014/main" id="{A43E2FDB-C547-41CD-A306-DE4F6C30ED65}"/>
              </a:ext>
            </a:extLst>
          </p:cNvPr>
          <p:cNvSpPr>
            <a:spLocks noGrp="1"/>
          </p:cNvSpPr>
          <p:nvPr>
            <p:ph type="title"/>
          </p:nvPr>
        </p:nvSpPr>
        <p:spPr/>
        <p:txBody>
          <a:bodyPr/>
          <a:lstStyle/>
          <a:p>
            <a:r>
              <a:rPr lang="en-US" dirty="0"/>
              <a:t>Ancillary (Wind Loaded) Structures</a:t>
            </a:r>
          </a:p>
        </p:txBody>
      </p:sp>
      <p:sp>
        <p:nvSpPr>
          <p:cNvPr id="5" name="Content Placeholder 4">
            <a:extLst>
              <a:ext uri="{FF2B5EF4-FFF2-40B4-BE49-F238E27FC236}">
                <a16:creationId xmlns:a16="http://schemas.microsoft.com/office/drawing/2014/main" id="{96EA67BF-1B57-43B6-AF85-D215DB74593A}"/>
              </a:ext>
            </a:extLst>
          </p:cNvPr>
          <p:cNvSpPr>
            <a:spLocks noGrp="1"/>
          </p:cNvSpPr>
          <p:nvPr>
            <p:ph idx="13"/>
          </p:nvPr>
        </p:nvSpPr>
        <p:spPr/>
        <p:txBody>
          <a:bodyPr/>
          <a:lstStyle/>
          <a:p>
            <a:r>
              <a:rPr lang="en-US" dirty="0"/>
              <a:t>DT Form Submittal</a:t>
            </a:r>
          </a:p>
          <a:p>
            <a:pPr lvl="1"/>
            <a:r>
              <a:rPr lang="en-US" sz="2800" dirty="0"/>
              <a:t>DT2322</a:t>
            </a:r>
            <a:r>
              <a:rPr lang="en-US" dirty="0"/>
              <a:t> – Ancillary Structures</a:t>
            </a:r>
            <a:br>
              <a:rPr lang="en-US" dirty="0"/>
            </a:br>
            <a:r>
              <a:rPr lang="en-US" dirty="0"/>
              <a:t>Pre-Installation Verification Test</a:t>
            </a:r>
            <a:br>
              <a:rPr lang="en-US" dirty="0"/>
            </a:br>
            <a:r>
              <a:rPr lang="en-US" dirty="0"/>
              <a:t>of High Strength Bolts</a:t>
            </a:r>
          </a:p>
          <a:p>
            <a:pPr lvl="2"/>
            <a:r>
              <a:rPr lang="en-US" sz="2400" dirty="0"/>
              <a:t>Submit both pages</a:t>
            </a:r>
          </a:p>
          <a:p>
            <a:pPr lvl="2"/>
            <a:r>
              <a:rPr lang="en-US" sz="2400" dirty="0"/>
              <a:t>Test all assemblies</a:t>
            </a:r>
          </a:p>
          <a:p>
            <a:pPr lvl="2"/>
            <a:r>
              <a:rPr lang="en-US" sz="2400" dirty="0"/>
              <a:t>Webinar coming</a:t>
            </a:r>
            <a:endParaRPr lang="en-US" dirty="0"/>
          </a:p>
          <a:p>
            <a:r>
              <a:rPr lang="en-US" dirty="0"/>
              <a:t>Monotube Issues</a:t>
            </a:r>
          </a:p>
          <a:p>
            <a:pPr lvl="1"/>
            <a:r>
              <a:rPr lang="en-US" sz="2800" dirty="0"/>
              <a:t>Weld Interference </a:t>
            </a:r>
          </a:p>
          <a:p>
            <a:pPr lvl="2"/>
            <a:r>
              <a:rPr lang="en-US" sz="2400" dirty="0"/>
              <a:t>Prevents DTI from working</a:t>
            </a:r>
          </a:p>
          <a:p>
            <a:pPr lvl="1"/>
            <a:r>
              <a:rPr lang="en-US" sz="2800" dirty="0"/>
              <a:t>Dampeners </a:t>
            </a:r>
          </a:p>
          <a:p>
            <a:pPr lvl="2"/>
            <a:r>
              <a:rPr lang="en-US" sz="2400" dirty="0"/>
              <a:t>Type 9 &amp; 10 Special Poles</a:t>
            </a:r>
          </a:p>
          <a:p>
            <a:pPr lvl="1"/>
            <a:endParaRPr lang="en-US" dirty="0"/>
          </a:p>
        </p:txBody>
      </p:sp>
      <p:pic>
        <p:nvPicPr>
          <p:cNvPr id="12" name="Picture 11">
            <a:extLst>
              <a:ext uri="{FF2B5EF4-FFF2-40B4-BE49-F238E27FC236}">
                <a16:creationId xmlns:a16="http://schemas.microsoft.com/office/drawing/2014/main" id="{B6A7FD02-C769-4AD9-836B-59CF91481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683918" y="1410494"/>
            <a:ext cx="2571750" cy="1928813"/>
          </a:xfrm>
          <a:prstGeom prst="rect">
            <a:avLst/>
          </a:prstGeom>
        </p:spPr>
      </p:pic>
      <p:sp>
        <p:nvSpPr>
          <p:cNvPr id="13" name="Oval 12">
            <a:extLst>
              <a:ext uri="{FF2B5EF4-FFF2-40B4-BE49-F238E27FC236}">
                <a16:creationId xmlns:a16="http://schemas.microsoft.com/office/drawing/2014/main" id="{0A50D94B-4B3F-412F-B6F6-0D87B229493E}"/>
              </a:ext>
            </a:extLst>
          </p:cNvPr>
          <p:cNvSpPr/>
          <p:nvPr/>
        </p:nvSpPr>
        <p:spPr>
          <a:xfrm>
            <a:off x="5562600" y="2895600"/>
            <a:ext cx="590550" cy="457200"/>
          </a:xfrm>
          <a:prstGeom prst="ellipse">
            <a:avLst/>
          </a:prstGeom>
          <a:noFill/>
          <a:ln w="38100">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109CDF76-5E10-4841-836A-5D7414F9AE6C}"/>
              </a:ext>
            </a:extLst>
          </p:cNvPr>
          <p:cNvPicPr>
            <a:picLocks noChangeAspect="1"/>
          </p:cNvPicPr>
          <p:nvPr/>
        </p:nvPicPr>
        <p:blipFill>
          <a:blip r:embed="rId4"/>
          <a:stretch>
            <a:fillRect/>
          </a:stretch>
        </p:blipFill>
        <p:spPr>
          <a:xfrm>
            <a:off x="4870596" y="3930841"/>
            <a:ext cx="3371557" cy="2595371"/>
          </a:xfrm>
          <a:prstGeom prst="rect">
            <a:avLst/>
          </a:prstGeom>
        </p:spPr>
      </p:pic>
      <p:sp>
        <p:nvSpPr>
          <p:cNvPr id="20" name="Oval 19">
            <a:extLst>
              <a:ext uri="{FF2B5EF4-FFF2-40B4-BE49-F238E27FC236}">
                <a16:creationId xmlns:a16="http://schemas.microsoft.com/office/drawing/2014/main" id="{A602D5A8-2D76-4B9A-BABB-4223E03CEA9A}"/>
              </a:ext>
            </a:extLst>
          </p:cNvPr>
          <p:cNvSpPr/>
          <p:nvPr/>
        </p:nvSpPr>
        <p:spPr>
          <a:xfrm>
            <a:off x="6026943" y="4333082"/>
            <a:ext cx="590550" cy="1597024"/>
          </a:xfrm>
          <a:prstGeom prst="ellipse">
            <a:avLst/>
          </a:prstGeom>
          <a:noFill/>
          <a:ln w="38100">
            <a:solidFill>
              <a:srgbClr val="E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757053"/>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dirty="0"/>
              <a:t>Conclusion</a:t>
            </a:r>
          </a:p>
        </p:txBody>
      </p:sp>
      <p:sp>
        <p:nvSpPr>
          <p:cNvPr id="2" name="Content Placeholder 1"/>
          <p:cNvSpPr>
            <a:spLocks noGrp="1"/>
          </p:cNvSpPr>
          <p:nvPr>
            <p:ph idx="13"/>
          </p:nvPr>
        </p:nvSpPr>
        <p:spPr>
          <a:noFill/>
        </p:spPr>
        <p:txBody>
          <a:bodyPr/>
          <a:lstStyle/>
          <a:p>
            <a:r>
              <a:rPr lang="en-US" sz="3600" b="1" dirty="0">
                <a:solidFill>
                  <a:srgbClr val="DCC070"/>
                </a:solidFill>
              </a:rPr>
              <a:t>Call us!</a:t>
            </a:r>
          </a:p>
          <a:p>
            <a:r>
              <a:rPr lang="en-US" sz="3600" b="1" dirty="0">
                <a:solidFill>
                  <a:srgbClr val="DCC070"/>
                </a:solidFill>
              </a:rPr>
              <a:t>BOS looks forward to another successful construction season – </a:t>
            </a:r>
            <a:endParaRPr lang="en-US" sz="3600" dirty="0"/>
          </a:p>
        </p:txBody>
      </p:sp>
      <p:sp>
        <p:nvSpPr>
          <p:cNvPr id="4" name="TextBox 3">
            <a:extLst>
              <a:ext uri="{FF2B5EF4-FFF2-40B4-BE49-F238E27FC236}">
                <a16:creationId xmlns:a16="http://schemas.microsoft.com/office/drawing/2014/main" id="{852CEC8D-BF30-4DF1-8FBD-37A3536BC177}"/>
              </a:ext>
            </a:extLst>
          </p:cNvPr>
          <p:cNvSpPr txBox="1"/>
          <p:nvPr/>
        </p:nvSpPr>
        <p:spPr>
          <a:xfrm>
            <a:off x="2705100" y="2967335"/>
            <a:ext cx="3733800" cy="923330"/>
          </a:xfrm>
          <a:prstGeom prst="rect">
            <a:avLst/>
          </a:prstGeom>
          <a:noFill/>
        </p:spPr>
        <p:txBody>
          <a:bodyPr wrap="square" rtlCol="0">
            <a:spAutoFit/>
          </a:bodyPr>
          <a:lstStyle/>
          <a:p>
            <a:r>
              <a:rPr lang="en-US" sz="5400" dirty="0">
                <a:solidFill>
                  <a:schemeClr val="bg1"/>
                </a:solidFill>
              </a:rPr>
              <a:t>THANK YOU!</a:t>
            </a:r>
          </a:p>
        </p:txBody>
      </p:sp>
    </p:spTree>
    <p:extLst>
      <p:ext uri="{BB962C8B-B14F-4D97-AF65-F5344CB8AC3E}">
        <p14:creationId xmlns:p14="http://schemas.microsoft.com/office/powerpoint/2010/main" val="40942685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400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4">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4</a:t>
            </a:fld>
            <a:endParaRPr lang="en-US" dirty="0"/>
          </a:p>
        </p:txBody>
      </p:sp>
      <p:sp>
        <p:nvSpPr>
          <p:cNvPr id="2" name="Title 1">
            <a:extLst>
              <a:ext uri="{FF2B5EF4-FFF2-40B4-BE49-F238E27FC236}">
                <a16:creationId xmlns:a16="http://schemas.microsoft.com/office/drawing/2014/main" id="{2AA04D2C-ACEF-47D1-8402-2D07538D5BFD}"/>
              </a:ext>
            </a:extLst>
          </p:cNvPr>
          <p:cNvSpPr>
            <a:spLocks noGrp="1"/>
          </p:cNvSpPr>
          <p:nvPr>
            <p:ph type="title"/>
          </p:nvPr>
        </p:nvSpPr>
        <p:spPr/>
        <p:txBody>
          <a:bodyPr/>
          <a:lstStyle/>
          <a:p>
            <a:r>
              <a:rPr lang="en-US" dirty="0"/>
              <a:t>Contacting BOS – When &amp; Why</a:t>
            </a:r>
          </a:p>
        </p:txBody>
      </p:sp>
      <p:pic>
        <p:nvPicPr>
          <p:cNvPr id="7" name="Picture 6">
            <a:extLst>
              <a:ext uri="{FF2B5EF4-FFF2-40B4-BE49-F238E27FC236}">
                <a16:creationId xmlns:a16="http://schemas.microsoft.com/office/drawing/2014/main" id="{0521D817-FE60-4BC5-B6AB-F8E853E4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31952">
            <a:off x="1008718" y="1227656"/>
            <a:ext cx="3355087" cy="4882896"/>
          </a:xfrm>
          <a:prstGeom prst="rect">
            <a:avLst/>
          </a:prstGeom>
        </p:spPr>
      </p:pic>
      <p:pic>
        <p:nvPicPr>
          <p:cNvPr id="8" name="Picture 7">
            <a:extLst>
              <a:ext uri="{FF2B5EF4-FFF2-40B4-BE49-F238E27FC236}">
                <a16:creationId xmlns:a16="http://schemas.microsoft.com/office/drawing/2014/main" id="{E101261F-4A4D-4716-A9F5-3D57105DB9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6074">
            <a:off x="5137125" y="1225717"/>
            <a:ext cx="3350606" cy="4882896"/>
          </a:xfrm>
          <a:prstGeom prst="rect">
            <a:avLst/>
          </a:prstGeom>
        </p:spPr>
      </p:pic>
    </p:spTree>
    <p:extLst>
      <p:ext uri="{BB962C8B-B14F-4D97-AF65-F5344CB8AC3E}">
        <p14:creationId xmlns:p14="http://schemas.microsoft.com/office/powerpoint/2010/main" val="1267180330"/>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5</a:t>
            </a:fld>
            <a:endParaRPr lang="en-US" dirty="0"/>
          </a:p>
        </p:txBody>
      </p:sp>
      <p:sp>
        <p:nvSpPr>
          <p:cNvPr id="11" name="Title 1">
            <a:extLst>
              <a:ext uri="{FF2B5EF4-FFF2-40B4-BE49-F238E27FC236}">
                <a16:creationId xmlns:a16="http://schemas.microsoft.com/office/drawing/2014/main" id="{A253351D-D483-42F1-AE53-B06FA6150E69}"/>
              </a:ext>
            </a:extLst>
          </p:cNvPr>
          <p:cNvSpPr>
            <a:spLocks noGrp="1"/>
          </p:cNvSpPr>
          <p:nvPr>
            <p:ph type="title"/>
          </p:nvPr>
        </p:nvSpPr>
        <p:spPr/>
        <p:txBody>
          <a:bodyPr/>
          <a:lstStyle/>
          <a:p>
            <a:r>
              <a:rPr lang="en-US" dirty="0"/>
              <a:t>Contacting BOS – </a:t>
            </a:r>
            <a:r>
              <a:rPr lang="en-US" sz="3200" dirty="0"/>
              <a:t>Structural Modification</a:t>
            </a:r>
            <a:endParaRPr lang="en-US" dirty="0"/>
          </a:p>
        </p:txBody>
      </p:sp>
      <p:sp>
        <p:nvSpPr>
          <p:cNvPr id="9" name="Content Placeholder 1"/>
          <p:cNvSpPr>
            <a:spLocks noGrp="1"/>
          </p:cNvSpPr>
          <p:nvPr>
            <p:ph idx="13"/>
          </p:nvPr>
        </p:nvSpPr>
        <p:spPr/>
        <p:txBody>
          <a:bodyPr/>
          <a:lstStyle/>
          <a:p>
            <a:r>
              <a:rPr lang="en-US" dirty="0"/>
              <a:t>Be aware of contractor means and methods</a:t>
            </a:r>
          </a:p>
          <a:p>
            <a:r>
              <a:rPr lang="en-US" dirty="0"/>
              <a:t>Alert BOS if permanent construction details deviate from plan details</a:t>
            </a:r>
          </a:p>
          <a:p>
            <a:r>
              <a:rPr lang="en-US" dirty="0"/>
              <a:t>Detail below changed abutment fixity – likely to create long term issues.</a:t>
            </a:r>
          </a:p>
          <a:p>
            <a:endParaRPr lang="en-US" dirty="0"/>
          </a:p>
        </p:txBody>
      </p:sp>
      <p:pic>
        <p:nvPicPr>
          <p:cNvPr id="13" name="Picture 12">
            <a:extLst>
              <a:ext uri="{FF2B5EF4-FFF2-40B4-BE49-F238E27FC236}">
                <a16:creationId xmlns:a16="http://schemas.microsoft.com/office/drawing/2014/main" id="{FF37293C-EA59-4896-AEDC-DB88FA015A22}"/>
              </a:ext>
            </a:extLst>
          </p:cNvPr>
          <p:cNvPicPr>
            <a:picLocks noChangeAspect="1"/>
          </p:cNvPicPr>
          <p:nvPr/>
        </p:nvPicPr>
        <p:blipFill rotWithShape="1">
          <a:blip r:embed="rId3">
            <a:extLst>
              <a:ext uri="{28A0092B-C50C-407E-A947-70E740481C1C}">
                <a14:useLocalDpi xmlns:a14="http://schemas.microsoft.com/office/drawing/2010/main" val="0"/>
              </a:ext>
            </a:extLst>
          </a:blip>
          <a:srcRect l="26665" t="32024" r="28337" b="19941"/>
          <a:stretch/>
        </p:blipFill>
        <p:spPr>
          <a:xfrm>
            <a:off x="2819400" y="3152001"/>
            <a:ext cx="5334000" cy="3259667"/>
          </a:xfrm>
          <a:prstGeom prst="rect">
            <a:avLst/>
          </a:prstGeom>
        </p:spPr>
      </p:pic>
      <p:sp>
        <p:nvSpPr>
          <p:cNvPr id="14" name="Rectangle 13">
            <a:extLst>
              <a:ext uri="{FF2B5EF4-FFF2-40B4-BE49-F238E27FC236}">
                <a16:creationId xmlns:a16="http://schemas.microsoft.com/office/drawing/2014/main" id="{7465EA5D-C910-4771-A436-03EB2895487A}"/>
              </a:ext>
            </a:extLst>
          </p:cNvPr>
          <p:cNvSpPr/>
          <p:nvPr/>
        </p:nvSpPr>
        <p:spPr>
          <a:xfrm>
            <a:off x="2286000" y="2967335"/>
            <a:ext cx="4572000" cy="369332"/>
          </a:xfrm>
          <a:prstGeom prst="rect">
            <a:avLst/>
          </a:prstGeom>
        </p:spPr>
        <p:txBody>
          <a:bodyPr>
            <a:spAutoFit/>
          </a:bodyPr>
          <a:lstStyle/>
          <a:p>
            <a:endParaRPr lang="en-US" dirty="0"/>
          </a:p>
        </p:txBody>
      </p:sp>
      <p:sp>
        <p:nvSpPr>
          <p:cNvPr id="6" name="Oval 5">
            <a:extLst>
              <a:ext uri="{FF2B5EF4-FFF2-40B4-BE49-F238E27FC236}">
                <a16:creationId xmlns:a16="http://schemas.microsoft.com/office/drawing/2014/main" id="{B46BABF1-B1D5-4949-B3E5-24D2E809CEC9}"/>
              </a:ext>
            </a:extLst>
          </p:cNvPr>
          <p:cNvSpPr/>
          <p:nvPr/>
        </p:nvSpPr>
        <p:spPr>
          <a:xfrm rot="21037813">
            <a:off x="4800600" y="4845050"/>
            <a:ext cx="1219200" cy="533400"/>
          </a:xfrm>
          <a:prstGeom prst="ellipse">
            <a:avLst/>
          </a:prstGeom>
          <a:solidFill>
            <a:srgbClr val="DCC07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16322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E0922AE-9D08-4FD0-99BF-E5B424A18ACB}" type="slidenum">
              <a:rPr lang="en-US"/>
              <a:pPr>
                <a:defRPr/>
              </a:pPr>
              <a:t>6</a:t>
            </a:fld>
            <a:endParaRPr lang="en-US" dirty="0"/>
          </a:p>
        </p:txBody>
      </p:sp>
      <p:sp>
        <p:nvSpPr>
          <p:cNvPr id="2" name="Title 1">
            <a:extLst>
              <a:ext uri="{FF2B5EF4-FFF2-40B4-BE49-F238E27FC236}">
                <a16:creationId xmlns:a16="http://schemas.microsoft.com/office/drawing/2014/main" id="{4DDAAE18-0267-4F2F-AC8B-7F460566AD08}"/>
              </a:ext>
            </a:extLst>
          </p:cNvPr>
          <p:cNvSpPr>
            <a:spLocks noGrp="1"/>
          </p:cNvSpPr>
          <p:nvPr>
            <p:ph type="title"/>
          </p:nvPr>
        </p:nvSpPr>
        <p:spPr/>
        <p:txBody>
          <a:bodyPr/>
          <a:lstStyle/>
          <a:p>
            <a:r>
              <a:rPr lang="en-US" sz="4500" dirty="0">
                <a:solidFill>
                  <a:srgbClr val="DCC070"/>
                </a:solidFill>
              </a:rPr>
              <a:t>Structures Agenda</a:t>
            </a:r>
          </a:p>
        </p:txBody>
      </p:sp>
      <p:sp>
        <p:nvSpPr>
          <p:cNvPr id="10242" name="Content Placeholder 1"/>
          <p:cNvSpPr>
            <a:spLocks noGrp="1"/>
          </p:cNvSpPr>
          <p:nvPr>
            <p:ph idx="13"/>
          </p:nvPr>
        </p:nvSpPr>
        <p:spPr>
          <a:xfrm>
            <a:off x="457200" y="1223962"/>
            <a:ext cx="8686800" cy="5334000"/>
          </a:xfrm>
        </p:spPr>
        <p:txBody>
          <a:bodyPr/>
          <a:lstStyle/>
          <a:p>
            <a:pPr marL="685800" indent="-457200">
              <a:lnSpc>
                <a:spcPct val="75000"/>
              </a:lnSpc>
              <a:buFont typeface="Wingdings 3" panose="05040102010807070707" pitchFamily="18" charset="2"/>
              <a:buChar char=""/>
            </a:pPr>
            <a:r>
              <a:rPr lang="en-US" sz="3200" dirty="0"/>
              <a:t>Contacting BOS – When &amp; Why</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b="1" dirty="0"/>
              <a:t>Specification and Manual Updates &amp; Reminders</a:t>
            </a:r>
          </a:p>
          <a:p>
            <a:pPr marL="571500" indent="-342900">
              <a:lnSpc>
                <a:spcPct val="75000"/>
              </a:lnSpc>
              <a:buFont typeface="Wingdings 3" panose="05040102010807070707" pitchFamily="18" charset="2"/>
              <a:buChar char=""/>
            </a:pPr>
            <a:endParaRPr lang="en-US" sz="3200" dirty="0"/>
          </a:p>
          <a:p>
            <a:pPr marL="685800" indent="-457200">
              <a:lnSpc>
                <a:spcPct val="75000"/>
              </a:lnSpc>
              <a:buFont typeface="Wingdings 3" panose="05040102010807070707" pitchFamily="18" charset="2"/>
              <a:buChar char=""/>
            </a:pPr>
            <a:r>
              <a:rPr lang="en-US" sz="3200" dirty="0">
                <a:solidFill>
                  <a:schemeClr val="bg1">
                    <a:alpha val="50000"/>
                  </a:schemeClr>
                </a:solidFill>
              </a:rPr>
              <a:t>Structures Construction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pPr marL="685800" indent="-457200">
              <a:lnSpc>
                <a:spcPct val="75000"/>
              </a:lnSpc>
              <a:buFont typeface="Wingdings 3" panose="05040102010807070707" pitchFamily="18" charset="2"/>
              <a:buChar char=""/>
            </a:pPr>
            <a:r>
              <a:rPr lang="en-US" sz="3200" dirty="0">
                <a:solidFill>
                  <a:schemeClr val="bg1">
                    <a:alpha val="50000"/>
                  </a:schemeClr>
                </a:solidFill>
              </a:rPr>
              <a:t>Ancillary (Wind Loaded) Structure Issues</a:t>
            </a:r>
          </a:p>
          <a:p>
            <a:pPr marL="571500" indent="-342900">
              <a:lnSpc>
                <a:spcPct val="75000"/>
              </a:lnSpc>
              <a:buFont typeface="Wingdings 3" panose="05040102010807070707" pitchFamily="18" charset="2"/>
              <a:buChar char=""/>
            </a:pPr>
            <a:endParaRPr lang="en-US" sz="3200" dirty="0">
              <a:solidFill>
                <a:schemeClr val="bg1">
                  <a:alpha val="50000"/>
                </a:schemeClr>
              </a:solidFill>
            </a:endParaRPr>
          </a:p>
          <a:p>
            <a:endParaRPr lang="en-US" dirty="0"/>
          </a:p>
          <a:p>
            <a:endParaRPr lang="en-US" dirty="0"/>
          </a:p>
        </p:txBody>
      </p:sp>
    </p:spTree>
    <p:extLst>
      <p:ext uri="{BB962C8B-B14F-4D97-AF65-F5344CB8AC3E}">
        <p14:creationId xmlns:p14="http://schemas.microsoft.com/office/powerpoint/2010/main" val="2041609494"/>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7</a:t>
            </a:fld>
            <a:endParaRPr lang="en-US" dirty="0"/>
          </a:p>
        </p:txBody>
      </p:sp>
      <p:sp>
        <p:nvSpPr>
          <p:cNvPr id="5" name="Content Placeholder 1">
            <a:extLst>
              <a:ext uri="{FF2B5EF4-FFF2-40B4-BE49-F238E27FC236}">
                <a16:creationId xmlns:a16="http://schemas.microsoft.com/office/drawing/2014/main" id="{F3E04F5A-E8E6-46E6-B391-6C536ADAFA20}"/>
              </a:ext>
            </a:extLst>
          </p:cNvPr>
          <p:cNvSpPr txBox="1">
            <a:spLocks/>
          </p:cNvSpPr>
          <p:nvPr/>
        </p:nvSpPr>
        <p:spPr>
          <a:xfrm>
            <a:off x="294382" y="1708156"/>
            <a:ext cx="4582417" cy="385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ü"/>
            </a:pPr>
            <a:r>
              <a:rPr lang="en-US" sz="2000" dirty="0">
                <a:solidFill>
                  <a:prstClr val="white"/>
                </a:solidFill>
              </a:rPr>
              <a:t>The Fabrication Library allows for Shop Drawing acceptance by both the Project Manager (Project Leader) and Bureau of Structures.</a:t>
            </a:r>
          </a:p>
          <a:p>
            <a:pPr lvl="0">
              <a:buFont typeface="Wingdings" panose="05000000000000000000" pitchFamily="2" charset="2"/>
              <a:buChar char="ü"/>
            </a:pPr>
            <a:r>
              <a:rPr lang="en-US" sz="2000" dirty="0">
                <a:solidFill>
                  <a:prstClr val="white"/>
                </a:solidFill>
              </a:rPr>
              <a:t>The Project Leader may have additional comments from their own QA reviews, so having a 2 party acceptance ensures any comments from both parties are addressed and the fabricator may proceed with fabrication. </a:t>
            </a:r>
          </a:p>
          <a:p>
            <a:pPr lvl="0">
              <a:buFont typeface="Wingdings" panose="05000000000000000000" pitchFamily="2" charset="2"/>
              <a:buChar char="ü"/>
            </a:pPr>
            <a:r>
              <a:rPr lang="en-US" sz="2000" dirty="0">
                <a:solidFill>
                  <a:prstClr val="white"/>
                </a:solidFill>
              </a:rPr>
              <a:t>Any comments from BOS or the PL should be added to the shop drawing in the Library. </a:t>
            </a:r>
          </a:p>
          <a:p>
            <a:endParaRPr lang="en-US" dirty="0"/>
          </a:p>
        </p:txBody>
      </p:sp>
      <p:pic>
        <p:nvPicPr>
          <p:cNvPr id="6" name="Picture 5">
            <a:extLst>
              <a:ext uri="{FF2B5EF4-FFF2-40B4-BE49-F238E27FC236}">
                <a16:creationId xmlns:a16="http://schemas.microsoft.com/office/drawing/2014/main" id="{31FB9352-64BB-4E9E-8FB8-0350A4A906D8}"/>
              </a:ext>
            </a:extLst>
          </p:cNvPr>
          <p:cNvPicPr>
            <a:picLocks noChangeAspect="1"/>
          </p:cNvPicPr>
          <p:nvPr/>
        </p:nvPicPr>
        <p:blipFill>
          <a:blip r:embed="rId3"/>
          <a:stretch>
            <a:fillRect/>
          </a:stretch>
        </p:blipFill>
        <p:spPr>
          <a:xfrm>
            <a:off x="4800600" y="1828800"/>
            <a:ext cx="4255377" cy="3182388"/>
          </a:xfrm>
          <a:prstGeom prst="rect">
            <a:avLst/>
          </a:prstGeom>
          <a:ln>
            <a:noFill/>
          </a:ln>
        </p:spPr>
      </p:pic>
      <p:sp>
        <p:nvSpPr>
          <p:cNvPr id="7" name="Content Placeholder 1">
            <a:extLst>
              <a:ext uri="{FF2B5EF4-FFF2-40B4-BE49-F238E27FC236}">
                <a16:creationId xmlns:a16="http://schemas.microsoft.com/office/drawing/2014/main" id="{97957A71-0C7E-4649-9636-B383185D7F0D}"/>
              </a:ext>
            </a:extLst>
          </p:cNvPr>
          <p:cNvSpPr txBox="1">
            <a:spLocks/>
          </p:cNvSpPr>
          <p:nvPr/>
        </p:nvSpPr>
        <p:spPr>
          <a:xfrm>
            <a:off x="291296" y="5445187"/>
            <a:ext cx="8395504" cy="6654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baseline="0">
                <a:solidFill>
                  <a:srgbClr val="D8B85E"/>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baseline="0">
                <a:solidFill>
                  <a:srgbClr val="DCC070"/>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ü"/>
            </a:pPr>
            <a:r>
              <a:rPr lang="en-US" sz="2000" dirty="0">
                <a:solidFill>
                  <a:prstClr val="white"/>
                </a:solidFill>
              </a:rPr>
              <a:t>Once both parties change the shop drawing status in Fabrication Library to “accepted”, the shop drawing will be formally accepted.</a:t>
            </a:r>
          </a:p>
          <a:p>
            <a:endParaRPr lang="en-US" dirty="0"/>
          </a:p>
        </p:txBody>
      </p:sp>
      <p:sp>
        <p:nvSpPr>
          <p:cNvPr id="10" name="TextBox 9">
            <a:extLst>
              <a:ext uri="{FF2B5EF4-FFF2-40B4-BE49-F238E27FC236}">
                <a16:creationId xmlns:a16="http://schemas.microsoft.com/office/drawing/2014/main" id="{49B1D40D-A166-4619-B413-6BDF4CDAEBE9}"/>
              </a:ext>
            </a:extLst>
          </p:cNvPr>
          <p:cNvSpPr txBox="1"/>
          <p:nvPr/>
        </p:nvSpPr>
        <p:spPr>
          <a:xfrm>
            <a:off x="76200" y="1091625"/>
            <a:ext cx="8697217" cy="584775"/>
          </a:xfrm>
          <a:prstGeom prst="rect">
            <a:avLst/>
          </a:prstGeom>
          <a:noFill/>
        </p:spPr>
        <p:txBody>
          <a:bodyPr wrap="square" rtlCol="0">
            <a:spAutoFit/>
          </a:bodyPr>
          <a:lstStyle/>
          <a:p>
            <a:r>
              <a:rPr lang="en-US" sz="3200" b="1" dirty="0">
                <a:solidFill>
                  <a:srgbClr val="DCC070"/>
                </a:solidFill>
                <a:latin typeface="Arial Narrow" panose="020B0606020202030204" pitchFamily="34" charset="0"/>
              </a:rPr>
              <a:t>Region and BOS Shop Drawing Acceptance</a:t>
            </a:r>
          </a:p>
        </p:txBody>
      </p:sp>
      <p:sp>
        <p:nvSpPr>
          <p:cNvPr id="13" name="Title 2">
            <a:extLst>
              <a:ext uri="{FF2B5EF4-FFF2-40B4-BE49-F238E27FC236}">
                <a16:creationId xmlns:a16="http://schemas.microsoft.com/office/drawing/2014/main" id="{605DD3D0-3823-4FF2-BABD-8414D17C59D5}"/>
              </a:ext>
            </a:extLst>
          </p:cNvPr>
          <p:cNvSpPr txBox="1">
            <a:spLocks/>
          </p:cNvSpPr>
          <p:nvPr/>
        </p:nvSpPr>
        <p:spPr>
          <a:xfrm>
            <a:off x="228382" y="228600"/>
            <a:ext cx="8687018" cy="914400"/>
          </a:xfrm>
          <a:prstGeom prst="rect">
            <a:avLst/>
          </a:prstGeom>
        </p:spPr>
        <p:txBody>
          <a:bodyPr anchor="ctr" anchorCtr="0">
            <a:normAutofit fontScale="85000" lnSpcReduction="10000"/>
          </a:bodyPr>
          <a:lstStyle>
            <a:lvl1pPr algn="l" defTabSz="914400" rtl="0" eaLnBrk="1" latinLnBrk="0" hangingPunct="1">
              <a:lnSpc>
                <a:spcPts val="4400"/>
              </a:lnSpc>
              <a:spcBef>
                <a:spcPct val="0"/>
              </a:spcBef>
              <a:buNone/>
              <a:defRPr sz="4500" b="1" kern="1200" baseline="0">
                <a:solidFill>
                  <a:schemeClr val="bg1"/>
                </a:solidFill>
                <a:latin typeface="Arial Narrow" panose="020B0606020202030204" pitchFamily="34" charset="0"/>
                <a:ea typeface="+mj-ea"/>
                <a:cs typeface="+mj-cs"/>
              </a:defRPr>
            </a:lvl1pPr>
          </a:lstStyle>
          <a:p>
            <a:r>
              <a:rPr lang="en-US" sz="5300" dirty="0"/>
              <a:t>Standard Spec Reminder – </a:t>
            </a:r>
            <a:r>
              <a:rPr lang="en-US" sz="2800" dirty="0"/>
              <a:t>Fabrication Library</a:t>
            </a:r>
            <a:endParaRPr lang="en-US" dirty="0"/>
          </a:p>
        </p:txBody>
      </p:sp>
    </p:spTree>
    <p:extLst>
      <p:ext uri="{BB962C8B-B14F-4D97-AF65-F5344CB8AC3E}">
        <p14:creationId xmlns:p14="http://schemas.microsoft.com/office/powerpoint/2010/main" val="760728119"/>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89C35698-ECFA-45D4-B95F-4F52958123EB}" type="slidenum">
              <a:rPr lang="en-US" smtClean="0"/>
              <a:pPr>
                <a:defRPr/>
              </a:pPr>
              <a:t>8</a:t>
            </a:fld>
            <a:endParaRPr lang="en-US" dirty="0"/>
          </a:p>
        </p:txBody>
      </p:sp>
      <p:sp>
        <p:nvSpPr>
          <p:cNvPr id="2" name="Content Placeholder 1"/>
          <p:cNvSpPr>
            <a:spLocks noGrp="1"/>
          </p:cNvSpPr>
          <p:nvPr>
            <p:ph idx="13"/>
          </p:nvPr>
        </p:nvSpPr>
        <p:spPr/>
        <p:txBody>
          <a:bodyPr/>
          <a:lstStyle/>
          <a:p>
            <a:r>
              <a:rPr lang="en-US" dirty="0"/>
              <a:t>Assessment and approval for restoration of contractor-caused damage done during deck removal</a:t>
            </a:r>
          </a:p>
          <a:p>
            <a:r>
              <a:rPr lang="en-US" dirty="0"/>
              <a:t>Costs associated with contractor-caused damage are incidental</a:t>
            </a:r>
          </a:p>
          <a:p>
            <a:pPr marL="109537" indent="0">
              <a:buNone/>
            </a:pPr>
            <a:endParaRPr lang="en-US" dirty="0"/>
          </a:p>
          <a:p>
            <a:endParaRPr lang="en-US" dirty="0"/>
          </a:p>
        </p:txBody>
      </p:sp>
      <p:pic>
        <p:nvPicPr>
          <p:cNvPr id="6" name="Picture 5">
            <a:extLst>
              <a:ext uri="{FF2B5EF4-FFF2-40B4-BE49-F238E27FC236}">
                <a16:creationId xmlns:a16="http://schemas.microsoft.com/office/drawing/2014/main" id="{A09335F6-7102-49FE-AD8A-DC1EFA771A5E}"/>
              </a:ext>
            </a:extLst>
          </p:cNvPr>
          <p:cNvPicPr>
            <a:picLocks noChangeAspect="1"/>
          </p:cNvPicPr>
          <p:nvPr/>
        </p:nvPicPr>
        <p:blipFill>
          <a:blip r:embed="rId3"/>
          <a:stretch>
            <a:fillRect/>
          </a:stretch>
        </p:blipFill>
        <p:spPr>
          <a:xfrm rot="20530391">
            <a:off x="938883" y="2974346"/>
            <a:ext cx="2437210" cy="2916791"/>
          </a:xfrm>
          <a:prstGeom prst="rect">
            <a:avLst/>
          </a:prstGeom>
        </p:spPr>
      </p:pic>
      <p:pic>
        <p:nvPicPr>
          <p:cNvPr id="11" name="Picture 10">
            <a:extLst>
              <a:ext uri="{FF2B5EF4-FFF2-40B4-BE49-F238E27FC236}">
                <a16:creationId xmlns:a16="http://schemas.microsoft.com/office/drawing/2014/main" id="{F0476BDC-7250-497E-91C1-D90C3E0073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38600" y="3026120"/>
            <a:ext cx="4978457" cy="3731708"/>
          </a:xfrm>
          <a:prstGeom prst="rect">
            <a:avLst/>
          </a:prstGeom>
          <a:ln>
            <a:noFill/>
          </a:ln>
          <a:effectLst>
            <a:softEdge rad="112500"/>
          </a:effectLst>
        </p:spPr>
      </p:pic>
      <p:sp>
        <p:nvSpPr>
          <p:cNvPr id="9" name="Title 2">
            <a:extLst>
              <a:ext uri="{FF2B5EF4-FFF2-40B4-BE49-F238E27FC236}">
                <a16:creationId xmlns:a16="http://schemas.microsoft.com/office/drawing/2014/main" id="{290E7624-BB58-4B6D-9FD7-F38791B8C0F4}"/>
              </a:ext>
            </a:extLst>
          </p:cNvPr>
          <p:cNvSpPr txBox="1">
            <a:spLocks/>
          </p:cNvSpPr>
          <p:nvPr/>
        </p:nvSpPr>
        <p:spPr>
          <a:xfrm>
            <a:off x="228382" y="228600"/>
            <a:ext cx="8687018" cy="914400"/>
          </a:xfrm>
          <a:prstGeom prst="rect">
            <a:avLst/>
          </a:prstGeom>
        </p:spPr>
        <p:txBody>
          <a:bodyPr anchor="ctr" anchorCtr="0">
            <a:normAutofit fontScale="85000" lnSpcReduction="10000"/>
          </a:bodyPr>
          <a:lstStyle>
            <a:lvl1pPr algn="l" defTabSz="914400" rtl="0" eaLnBrk="1" latinLnBrk="0" hangingPunct="1">
              <a:lnSpc>
                <a:spcPts val="4400"/>
              </a:lnSpc>
              <a:spcBef>
                <a:spcPct val="0"/>
              </a:spcBef>
              <a:buNone/>
              <a:defRPr sz="4500" b="1" kern="1200" baseline="0">
                <a:solidFill>
                  <a:schemeClr val="bg1"/>
                </a:solidFill>
                <a:latin typeface="Arial Narrow" panose="020B0606020202030204" pitchFamily="34" charset="0"/>
                <a:ea typeface="+mj-ea"/>
                <a:cs typeface="+mj-cs"/>
              </a:defRPr>
            </a:lvl1pPr>
          </a:lstStyle>
          <a:p>
            <a:r>
              <a:rPr lang="en-US" sz="5300" dirty="0"/>
              <a:t>Standard Spec Reminder – </a:t>
            </a:r>
            <a:r>
              <a:rPr lang="en-US" sz="3600" dirty="0"/>
              <a:t>Girder Damage</a:t>
            </a:r>
            <a:endParaRPr lang="en-US" dirty="0"/>
          </a:p>
        </p:txBody>
      </p:sp>
    </p:spTree>
    <p:extLst>
      <p:ext uri="{BB962C8B-B14F-4D97-AF65-F5344CB8AC3E}">
        <p14:creationId xmlns:p14="http://schemas.microsoft.com/office/powerpoint/2010/main" val="262582065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793227C0-0E69-4944-BD9B-3F86EFCB9C4D}" type="slidenum">
              <a:rPr lang="en-US"/>
              <a:pPr>
                <a:defRPr/>
              </a:pPr>
              <a:t>9</a:t>
            </a:fld>
            <a:endParaRPr lang="en-US" dirty="0"/>
          </a:p>
        </p:txBody>
      </p:sp>
      <p:sp>
        <p:nvSpPr>
          <p:cNvPr id="9" name="Content Placeholder 1"/>
          <p:cNvSpPr>
            <a:spLocks noGrp="1"/>
          </p:cNvSpPr>
          <p:nvPr>
            <p:ph idx="13"/>
          </p:nvPr>
        </p:nvSpPr>
        <p:spPr>
          <a:xfrm>
            <a:off x="4445000" y="1143000"/>
            <a:ext cx="4470400" cy="5181600"/>
          </a:xfrm>
        </p:spPr>
        <p:txBody>
          <a:bodyPr/>
          <a:lstStyle/>
          <a:p>
            <a:r>
              <a:rPr lang="en-US" dirty="0"/>
              <a:t>After deck removal, inspect girders for damage</a:t>
            </a:r>
          </a:p>
          <a:p>
            <a:r>
              <a:rPr lang="en-US" b="1" dirty="0"/>
              <a:t>Alert BOS if damage is found</a:t>
            </a:r>
          </a:p>
          <a:p>
            <a:r>
              <a:rPr lang="en-US" dirty="0"/>
              <a:t>Contractor to submit completed form</a:t>
            </a:r>
          </a:p>
          <a:p>
            <a:pPr lvl="1"/>
            <a:r>
              <a:rPr lang="en-US" dirty="0"/>
              <a:t>Form found on BOS webpage (has been updated since last year)</a:t>
            </a:r>
          </a:p>
          <a:p>
            <a:pPr lvl="1"/>
            <a:r>
              <a:rPr lang="en-US" dirty="0"/>
              <a:t>Provides pertinent info to BOS</a:t>
            </a:r>
          </a:p>
          <a:p>
            <a:pPr lvl="1"/>
            <a:r>
              <a:rPr lang="en-US" dirty="0"/>
              <a:t>Contractor proposes remedy</a:t>
            </a:r>
          </a:p>
          <a:p>
            <a:r>
              <a:rPr lang="en-US" dirty="0"/>
              <a:t>BOS will review and provide acceptance/feedback</a:t>
            </a:r>
          </a:p>
          <a:p>
            <a:endParaRPr lang="en-US" dirty="0"/>
          </a:p>
        </p:txBody>
      </p:sp>
      <p:sp>
        <p:nvSpPr>
          <p:cNvPr id="14" name="Rectangle 13">
            <a:extLst>
              <a:ext uri="{FF2B5EF4-FFF2-40B4-BE49-F238E27FC236}">
                <a16:creationId xmlns:a16="http://schemas.microsoft.com/office/drawing/2014/main" id="{7465EA5D-C910-4771-A436-03EB2895487A}"/>
              </a:ext>
            </a:extLst>
          </p:cNvPr>
          <p:cNvSpPr/>
          <p:nvPr/>
        </p:nvSpPr>
        <p:spPr>
          <a:xfrm>
            <a:off x="2286000" y="2967335"/>
            <a:ext cx="4572000" cy="369332"/>
          </a:xfrm>
          <a:prstGeom prst="rect">
            <a:avLst/>
          </a:prstGeom>
        </p:spPr>
        <p:txBody>
          <a:bodyPr>
            <a:spAutoFit/>
          </a:bodyPr>
          <a:lstStyle/>
          <a:p>
            <a:endParaRPr lang="en-US" dirty="0"/>
          </a:p>
        </p:txBody>
      </p:sp>
      <p:pic>
        <p:nvPicPr>
          <p:cNvPr id="3" name="Picture 2">
            <a:extLst>
              <a:ext uri="{FF2B5EF4-FFF2-40B4-BE49-F238E27FC236}">
                <a16:creationId xmlns:a16="http://schemas.microsoft.com/office/drawing/2014/main" id="{D9F3B34A-3230-421C-B9E7-9283EF5A4C49}"/>
              </a:ext>
            </a:extLst>
          </p:cNvPr>
          <p:cNvPicPr>
            <a:picLocks noChangeAspect="1"/>
          </p:cNvPicPr>
          <p:nvPr/>
        </p:nvPicPr>
        <p:blipFill>
          <a:blip r:embed="rId3"/>
          <a:stretch>
            <a:fillRect/>
          </a:stretch>
        </p:blipFill>
        <p:spPr>
          <a:xfrm>
            <a:off x="457200" y="1143000"/>
            <a:ext cx="3731342" cy="5029200"/>
          </a:xfrm>
          <a:prstGeom prst="rect">
            <a:avLst/>
          </a:prstGeom>
        </p:spPr>
      </p:pic>
      <p:sp>
        <p:nvSpPr>
          <p:cNvPr id="11" name="Title 2">
            <a:extLst>
              <a:ext uri="{FF2B5EF4-FFF2-40B4-BE49-F238E27FC236}">
                <a16:creationId xmlns:a16="http://schemas.microsoft.com/office/drawing/2014/main" id="{51D6D3A9-30B7-4A5E-8788-B77242D0FDC5}"/>
              </a:ext>
            </a:extLst>
          </p:cNvPr>
          <p:cNvSpPr txBox="1">
            <a:spLocks/>
          </p:cNvSpPr>
          <p:nvPr/>
        </p:nvSpPr>
        <p:spPr>
          <a:xfrm>
            <a:off x="228382" y="228600"/>
            <a:ext cx="8687018" cy="914400"/>
          </a:xfrm>
          <a:prstGeom prst="rect">
            <a:avLst/>
          </a:prstGeom>
        </p:spPr>
        <p:txBody>
          <a:bodyPr anchor="ctr" anchorCtr="0">
            <a:normAutofit fontScale="85000" lnSpcReduction="10000"/>
          </a:bodyPr>
          <a:lstStyle>
            <a:lvl1pPr algn="l" defTabSz="914400" rtl="0" eaLnBrk="1" latinLnBrk="0" hangingPunct="1">
              <a:lnSpc>
                <a:spcPts val="4400"/>
              </a:lnSpc>
              <a:spcBef>
                <a:spcPct val="0"/>
              </a:spcBef>
              <a:buNone/>
              <a:defRPr sz="4500" b="1" kern="1200" baseline="0">
                <a:solidFill>
                  <a:schemeClr val="bg1"/>
                </a:solidFill>
                <a:latin typeface="Arial Narrow" panose="020B0606020202030204" pitchFamily="34" charset="0"/>
                <a:ea typeface="+mj-ea"/>
                <a:cs typeface="+mj-cs"/>
              </a:defRPr>
            </a:lvl1pPr>
          </a:lstStyle>
          <a:p>
            <a:r>
              <a:rPr lang="en-US" sz="5300" dirty="0"/>
              <a:t>Standard Spec Reminder – </a:t>
            </a:r>
            <a:r>
              <a:rPr lang="en-US" sz="3600" dirty="0"/>
              <a:t>Girder Damage</a:t>
            </a:r>
            <a:endParaRPr lang="en-US" dirty="0"/>
          </a:p>
        </p:txBody>
      </p:sp>
    </p:spTree>
    <p:extLst>
      <p:ext uri="{BB962C8B-B14F-4D97-AF65-F5344CB8AC3E}">
        <p14:creationId xmlns:p14="http://schemas.microsoft.com/office/powerpoint/2010/main" val="3310907648"/>
      </p:ext>
    </p:extLst>
  </p:cSld>
  <p:clrMapOvr>
    <a:masterClrMapping/>
  </p:clrMapOvr>
  <p:transition spd="slow">
    <p:fade/>
  </p:transition>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AD632B9D-9DF5-4285-A96C-877D0ADE7980}" vid="{2E13E69A-8CB0-4BA4-9D03-BB22583093C0}"/>
    </a:ext>
  </a:extLst>
</a:theme>
</file>

<file path=ppt/theme/theme2.xml><?xml version="1.0" encoding="utf-8"?>
<a:theme xmlns:a="http://schemas.openxmlformats.org/drawingml/2006/main" name="WisDOT template standard screen blue background">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8496B0"/>
      </a:hlink>
      <a:folHlink>
        <a:srgbClr val="A5A5A5"/>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7783</TotalTime>
  <Words>4735</Words>
  <Application>Microsoft Office PowerPoint</Application>
  <PresentationFormat>On-screen Show (4:3)</PresentationFormat>
  <Paragraphs>474</Paragraphs>
  <Slides>38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Arial Narrow</vt:lpstr>
      <vt:lpstr>Calibri</vt:lpstr>
      <vt:lpstr>Calibri Light</vt:lpstr>
      <vt:lpstr>Wingdings</vt:lpstr>
      <vt:lpstr>Wingdings 3</vt:lpstr>
      <vt:lpstr>Theme1</vt:lpstr>
      <vt:lpstr>WisDOT template standard screen blue background</vt:lpstr>
      <vt:lpstr>WisDOT NE Region 2020 Construction Conference</vt:lpstr>
      <vt:lpstr>Structures Agenda</vt:lpstr>
      <vt:lpstr>Contacting BOS – When &amp; Why</vt:lpstr>
      <vt:lpstr>Contacting BOS – When &amp; Why</vt:lpstr>
      <vt:lpstr>Contacting BOS – Structural Modification</vt:lpstr>
      <vt:lpstr>Structures Agenda</vt:lpstr>
      <vt:lpstr>PowerPoint Presentation</vt:lpstr>
      <vt:lpstr>PowerPoint Presentation</vt:lpstr>
      <vt:lpstr>PowerPoint Presentation</vt:lpstr>
      <vt:lpstr>Standard Spec Reminder – Deck Prep</vt:lpstr>
      <vt:lpstr>Standard Spec Reminder – Deck Prep</vt:lpstr>
      <vt:lpstr>Standard Spec Reminder – Deck Prep</vt:lpstr>
      <vt:lpstr>Standard Spec Reminder – Deck Prep</vt:lpstr>
      <vt:lpstr>Standard Spec Reminder – Deck Prep</vt:lpstr>
      <vt:lpstr>Standard Spec Reminder – Deck Prep</vt:lpstr>
      <vt:lpstr>Standard Spec Reminder – Deck Prep</vt:lpstr>
      <vt:lpstr>Structures Agenda</vt:lpstr>
      <vt:lpstr>Thin Polymer Overlay Transition</vt:lpstr>
      <vt:lpstr>Wing Tip Erosion and Drainage</vt:lpstr>
      <vt:lpstr>Wing Tip Erosion and Drainage</vt:lpstr>
      <vt:lpstr>Wing Tip Erosion and Drainage</vt:lpstr>
      <vt:lpstr>Riprap Spec. and Installation</vt:lpstr>
      <vt:lpstr>Riprap Spec. and Installation</vt:lpstr>
      <vt:lpstr>Excessive Haunch</vt:lpstr>
      <vt:lpstr>PowerPoint Presentation</vt:lpstr>
      <vt:lpstr>Structural Approach Slabs</vt:lpstr>
      <vt:lpstr>Structural Approach Slabs</vt:lpstr>
      <vt:lpstr>PowerPoint Presentation</vt:lpstr>
      <vt:lpstr>Concrete Pavement Approach Slabs</vt:lpstr>
      <vt:lpstr>Concrete Pavement Approach Slabs</vt:lpstr>
      <vt:lpstr>Concrete Cure Time</vt:lpstr>
      <vt:lpstr>Concrete Cure Time</vt:lpstr>
      <vt:lpstr>Structures Agenda</vt:lpstr>
      <vt:lpstr>2020 Monotube Poles and Arm Update</vt:lpstr>
      <vt:lpstr>Ancillary (Wind Loaded) Structures</vt:lpstr>
      <vt:lpstr>Ancillary (Wind Loaded) Structures</vt:lpstr>
      <vt:lpstr>Ancillary (Wind Loaded) Structures</vt:lpstr>
      <vt:lpstr>Conclusion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Bartz, William - DOT</cp:lastModifiedBy>
  <cp:revision>501</cp:revision>
  <cp:lastPrinted>2020-03-03T22:30:32Z</cp:lastPrinted>
  <dcterms:created xsi:type="dcterms:W3CDTF">2012-06-26T13:11:17Z</dcterms:created>
  <dcterms:modified xsi:type="dcterms:W3CDTF">2020-03-06T13:29:14Z</dcterms:modified>
</cp:coreProperties>
</file>