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4" r:id="rId2"/>
    <p:sldId id="328" r:id="rId3"/>
    <p:sldId id="332" r:id="rId4"/>
    <p:sldId id="330" r:id="rId5"/>
    <p:sldId id="308" r:id="rId6"/>
    <p:sldId id="310" r:id="rId7"/>
    <p:sldId id="329" r:id="rId8"/>
    <p:sldId id="309" r:id="rId9"/>
    <p:sldId id="315" r:id="rId10"/>
    <p:sldId id="319" r:id="rId11"/>
    <p:sldId id="313" r:id="rId12"/>
    <p:sldId id="285" r:id="rId13"/>
    <p:sldId id="312" r:id="rId14"/>
    <p:sldId id="286" r:id="rId15"/>
    <p:sldId id="316" r:id="rId16"/>
    <p:sldId id="314" r:id="rId17"/>
    <p:sldId id="287" r:id="rId18"/>
    <p:sldId id="318" r:id="rId19"/>
    <p:sldId id="331"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64678" autoAdjust="0"/>
  </p:normalViewPr>
  <p:slideViewPr>
    <p:cSldViewPr snapToGrid="0">
      <p:cViewPr varScale="1">
        <p:scale>
          <a:sx n="44" d="100"/>
          <a:sy n="44" d="100"/>
        </p:scale>
        <p:origin x="1788"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EC22E9-EE5A-42FD-88DF-5E45A9B9B7F2}" type="datetimeFigureOut">
              <a:rPr lang="en-US" smtClean="0"/>
              <a:t>3/12/2020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4C2BE2-DE10-4917-90C1-FAD5627DD163}" type="slidenum">
              <a:rPr lang="en-US" smtClean="0"/>
              <a:t>‹#›</a:t>
            </a:fld>
            <a:endParaRPr lang="en-US"/>
          </a:p>
        </p:txBody>
      </p:sp>
    </p:spTree>
    <p:extLst>
      <p:ext uri="{BB962C8B-B14F-4D97-AF65-F5344CB8AC3E}">
        <p14:creationId xmlns:p14="http://schemas.microsoft.com/office/powerpoint/2010/main" val="3349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C2BE2-DE10-4917-90C1-FAD5627DD163}" type="slidenum">
              <a:rPr lang="en-US" smtClean="0"/>
              <a:t>1</a:t>
            </a:fld>
            <a:endParaRPr lang="en-US"/>
          </a:p>
        </p:txBody>
      </p:sp>
    </p:spTree>
    <p:extLst>
      <p:ext uri="{BB962C8B-B14F-4D97-AF65-F5344CB8AC3E}">
        <p14:creationId xmlns:p14="http://schemas.microsoft.com/office/powerpoint/2010/main" val="18533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Breaking down the first part of section C - sources of pollution</a:t>
            </a:r>
          </a:p>
          <a:p>
            <a:r>
              <a:rPr lang="en-US" dirty="0"/>
              <a:t>-Contractor submits sources. Helps DOT determine what risks will be present.</a:t>
            </a:r>
          </a:p>
          <a:p>
            <a:r>
              <a:rPr lang="en-US" dirty="0"/>
              <a:t>-Contractor can pick from the 9 common items listed in checkboxes, or if not on list, insert in “other” box</a:t>
            </a:r>
          </a:p>
        </p:txBody>
      </p:sp>
      <p:sp>
        <p:nvSpPr>
          <p:cNvPr id="4" name="Slide Number Placeholder 3"/>
          <p:cNvSpPr>
            <a:spLocks noGrp="1"/>
          </p:cNvSpPr>
          <p:nvPr>
            <p:ph type="sldNum" sz="quarter" idx="10"/>
          </p:nvPr>
        </p:nvSpPr>
        <p:spPr/>
        <p:txBody>
          <a:bodyPr/>
          <a:lstStyle/>
          <a:p>
            <a:fld id="{F84C2BE2-DE10-4917-90C1-FAD5627DD163}" type="slidenum">
              <a:rPr lang="en-US" smtClean="0"/>
              <a:t>10</a:t>
            </a:fld>
            <a:endParaRPr lang="en-US"/>
          </a:p>
        </p:txBody>
      </p:sp>
    </p:spTree>
    <p:extLst>
      <p:ext uri="{BB962C8B-B14F-4D97-AF65-F5344CB8AC3E}">
        <p14:creationId xmlns:p14="http://schemas.microsoft.com/office/powerpoint/2010/main" val="305747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-Moving on to the second part of new section – identifying BMPs to prevent pollution</a:t>
            </a:r>
          </a:p>
          <a:p>
            <a:r>
              <a:rPr lang="en-US" dirty="0"/>
              <a:t>-Broken up into 3 categories to match our TCGP requirements</a:t>
            </a:r>
          </a:p>
          <a:p>
            <a:r>
              <a:rPr lang="en-US" dirty="0"/>
              <a:t>1. material storage</a:t>
            </a:r>
          </a:p>
          <a:p>
            <a:r>
              <a:rPr lang="en-US" dirty="0"/>
              <a:t>2. equipment fueling</a:t>
            </a:r>
          </a:p>
          <a:p>
            <a:r>
              <a:rPr lang="en-US" dirty="0"/>
              <a:t>3. concrete truck washout</a:t>
            </a:r>
          </a:p>
          <a:p>
            <a:pPr marL="0" indent="0">
              <a:buFontTx/>
              <a:buNone/>
            </a:pPr>
            <a:r>
              <a:rPr lang="en-US" dirty="0"/>
              <a:t>-This slide shows the material storage category</a:t>
            </a:r>
          </a:p>
          <a:p>
            <a:pPr marL="0" indent="0">
              <a:buFontTx/>
              <a:buNone/>
            </a:pPr>
            <a:r>
              <a:rPr lang="en-US" dirty="0"/>
              <a:t>-Four checkboxes are required to be checked. Common sense items, such as:</a:t>
            </a:r>
          </a:p>
          <a:p>
            <a:r>
              <a:rPr lang="en-US" dirty="0"/>
              <a:t>-not storing items in wetlands</a:t>
            </a:r>
          </a:p>
          <a:p>
            <a:r>
              <a:rPr lang="en-US" dirty="0"/>
              <a:t>-collecting and disposing of construction waste</a:t>
            </a:r>
          </a:p>
        </p:txBody>
      </p:sp>
      <p:sp>
        <p:nvSpPr>
          <p:cNvPr id="4" name="Slide Number Placeholder 3"/>
          <p:cNvSpPr>
            <a:spLocks noGrp="1"/>
          </p:cNvSpPr>
          <p:nvPr>
            <p:ph type="sldNum" sz="quarter" idx="10"/>
          </p:nvPr>
        </p:nvSpPr>
        <p:spPr/>
        <p:txBody>
          <a:bodyPr/>
          <a:lstStyle/>
          <a:p>
            <a:fld id="{F84C2BE2-DE10-4917-90C1-FAD5627DD163}" type="slidenum">
              <a:rPr lang="en-US" smtClean="0"/>
              <a:t>11</a:t>
            </a:fld>
            <a:endParaRPr lang="en-US"/>
          </a:p>
        </p:txBody>
      </p:sp>
    </p:spTree>
    <p:extLst>
      <p:ext uri="{BB962C8B-B14F-4D97-AF65-F5344CB8AC3E}">
        <p14:creationId xmlns:p14="http://schemas.microsoft.com/office/powerpoint/2010/main" val="4158164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Example showing what we are trying to prevent </a:t>
            </a:r>
          </a:p>
          <a:p>
            <a:r>
              <a:rPr lang="en-US" dirty="0"/>
              <a:t>-construction waste not properly disposed of, possibly in wetland</a:t>
            </a:r>
          </a:p>
        </p:txBody>
      </p:sp>
      <p:sp>
        <p:nvSpPr>
          <p:cNvPr id="4" name="Slide Number Placeholder 3"/>
          <p:cNvSpPr>
            <a:spLocks noGrp="1"/>
          </p:cNvSpPr>
          <p:nvPr>
            <p:ph type="sldNum" sz="quarter" idx="10"/>
          </p:nvPr>
        </p:nvSpPr>
        <p:spPr/>
        <p:txBody>
          <a:bodyPr/>
          <a:lstStyle/>
          <a:p>
            <a:fld id="{F84C2BE2-DE10-4917-90C1-FAD5627DD163}" type="slidenum">
              <a:rPr lang="en-US" smtClean="0"/>
              <a:t>12</a:t>
            </a:fld>
            <a:endParaRPr lang="en-US"/>
          </a:p>
        </p:txBody>
      </p:sp>
    </p:spTree>
    <p:extLst>
      <p:ext uri="{BB962C8B-B14F-4D97-AF65-F5344CB8AC3E}">
        <p14:creationId xmlns:p14="http://schemas.microsoft.com/office/powerpoint/2010/main" val="2673757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-Second BMP category is Equipment Fueling and maintenance</a:t>
            </a:r>
          </a:p>
          <a:p>
            <a:r>
              <a:rPr lang="en-US" dirty="0"/>
              <a:t>-For this category, two checkboxes are required to be checked. Again common sense type items</a:t>
            </a:r>
          </a:p>
          <a:p>
            <a:r>
              <a:rPr lang="en-US" dirty="0"/>
              <a:t>-the first is monitoring and fixing fluid leaks when discovered</a:t>
            </a:r>
          </a:p>
          <a:p>
            <a:r>
              <a:rPr lang="en-US" dirty="0"/>
              <a:t>-The second is using drip pans to prevent spills and using absorbent materials to cleanup spilled fluids</a:t>
            </a:r>
          </a:p>
        </p:txBody>
      </p:sp>
      <p:sp>
        <p:nvSpPr>
          <p:cNvPr id="4" name="Slide Number Placeholder 3"/>
          <p:cNvSpPr>
            <a:spLocks noGrp="1"/>
          </p:cNvSpPr>
          <p:nvPr>
            <p:ph type="sldNum" sz="quarter" idx="10"/>
          </p:nvPr>
        </p:nvSpPr>
        <p:spPr/>
        <p:txBody>
          <a:bodyPr/>
          <a:lstStyle/>
          <a:p>
            <a:fld id="{F84C2BE2-DE10-4917-90C1-FAD5627DD163}" type="slidenum">
              <a:rPr lang="en-US" smtClean="0"/>
              <a:t>13</a:t>
            </a:fld>
            <a:endParaRPr lang="en-US"/>
          </a:p>
        </p:txBody>
      </p:sp>
    </p:spTree>
    <p:extLst>
      <p:ext uri="{BB962C8B-B14F-4D97-AF65-F5344CB8AC3E}">
        <p14:creationId xmlns:p14="http://schemas.microsoft.com/office/powerpoint/2010/main" val="1184969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-Again example showing what we are trying to prevent</a:t>
            </a:r>
          </a:p>
          <a:p>
            <a:r>
              <a:rPr lang="en-US" dirty="0"/>
              <a:t>-fix fluids leaks when discovered</a:t>
            </a:r>
          </a:p>
          <a:p>
            <a:r>
              <a:rPr lang="en-US" dirty="0"/>
              <a:t>-use absorbent materials to cleanup</a:t>
            </a:r>
          </a:p>
          <a:p>
            <a:r>
              <a:rPr lang="en-US" dirty="0"/>
              <a:t>-if you notice equipment that has issues discuss with your Project Manager and during your weekly meetings.</a:t>
            </a:r>
          </a:p>
        </p:txBody>
      </p:sp>
      <p:sp>
        <p:nvSpPr>
          <p:cNvPr id="4" name="Slide Number Placeholder 3"/>
          <p:cNvSpPr>
            <a:spLocks noGrp="1"/>
          </p:cNvSpPr>
          <p:nvPr>
            <p:ph type="sldNum" sz="quarter" idx="10"/>
          </p:nvPr>
        </p:nvSpPr>
        <p:spPr/>
        <p:txBody>
          <a:bodyPr/>
          <a:lstStyle/>
          <a:p>
            <a:fld id="{F84C2BE2-DE10-4917-90C1-FAD5627DD163}" type="slidenum">
              <a:rPr lang="en-US" smtClean="0"/>
              <a:t>14</a:t>
            </a:fld>
            <a:endParaRPr lang="en-US"/>
          </a:p>
        </p:txBody>
      </p:sp>
    </p:spTree>
    <p:extLst>
      <p:ext uri="{BB962C8B-B14F-4D97-AF65-F5344CB8AC3E}">
        <p14:creationId xmlns:p14="http://schemas.microsoft.com/office/powerpoint/2010/main" val="181607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-Last category is concrete truck washout</a:t>
            </a:r>
          </a:p>
          <a:p>
            <a:r>
              <a:rPr lang="en-US" dirty="0"/>
              <a:t>-concrete truck washout water is caustic and corrosive with a pH around 12</a:t>
            </a:r>
          </a:p>
          <a:p>
            <a:r>
              <a:rPr lang="en-US" dirty="0"/>
              <a:t>-safe range of aquatic life is a pH around 6.5 to 9, so concrete truck washout water is harmful to aquatic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always been required to prevent pollution from concrete truck washout, however now we will think about and plan concrete truck washout will be managed.</a:t>
            </a:r>
          </a:p>
          <a:p>
            <a:r>
              <a:rPr lang="en-US" dirty="0"/>
              <a:t>-Main idea here is to prevent concrete truck washout from running off into</a:t>
            </a:r>
          </a:p>
          <a:p>
            <a:r>
              <a:rPr lang="en-US" dirty="0"/>
              <a:t>-surface water</a:t>
            </a:r>
          </a:p>
          <a:p>
            <a:r>
              <a:rPr lang="en-US" dirty="0"/>
              <a:t>-wetlands</a:t>
            </a:r>
          </a:p>
          <a:p>
            <a:r>
              <a:rPr lang="en-US" dirty="0"/>
              <a:t>-drainage conveyances</a:t>
            </a:r>
          </a:p>
          <a:p>
            <a:r>
              <a:rPr lang="en-US" dirty="0"/>
              <a:t>(drainage conveyances are inlets, ditches and curb flow lines)</a:t>
            </a:r>
          </a:p>
        </p:txBody>
      </p:sp>
      <p:sp>
        <p:nvSpPr>
          <p:cNvPr id="4" name="Slide Number Placeholder 3"/>
          <p:cNvSpPr>
            <a:spLocks noGrp="1"/>
          </p:cNvSpPr>
          <p:nvPr>
            <p:ph type="sldNum" sz="quarter" idx="10"/>
          </p:nvPr>
        </p:nvSpPr>
        <p:spPr/>
        <p:txBody>
          <a:bodyPr/>
          <a:lstStyle/>
          <a:p>
            <a:fld id="{F84C2BE2-DE10-4917-90C1-FAD5627DD163}" type="slidenum">
              <a:rPr lang="en-US" smtClean="0"/>
              <a:t>15</a:t>
            </a:fld>
            <a:endParaRPr lang="en-US"/>
          </a:p>
        </p:txBody>
      </p:sp>
    </p:spTree>
    <p:extLst>
      <p:ext uri="{BB962C8B-B14F-4D97-AF65-F5344CB8AC3E}">
        <p14:creationId xmlns:p14="http://schemas.microsoft.com/office/powerpoint/2010/main" val="160887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-This slide lists common BMPs that can be used for concrete truck washout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4 common BMPs to manage concrete truck washout listed here.</a:t>
            </a:r>
            <a:br>
              <a:rPr lang="en-US" dirty="0"/>
            </a:br>
            <a:r>
              <a:rPr lang="en-US" dirty="0"/>
              <a:t>-Only one BMP is required to be checked. </a:t>
            </a:r>
          </a:p>
          <a:p>
            <a:r>
              <a:rPr lang="en-US" dirty="0"/>
              <a:t>-If you company has different options or practices for managing concrete truck washout, they can be proposed in “other” box.</a:t>
            </a:r>
          </a:p>
          <a:p>
            <a:r>
              <a:rPr lang="en-US" dirty="0"/>
              <a:t>-This category, and section, can be amended as the project progresses</a:t>
            </a:r>
          </a:p>
          <a:p>
            <a:r>
              <a:rPr lang="en-US" dirty="0"/>
              <a:t>-Note the link to a concrete truck washout document we created in consultation with Wisconsin DNR.</a:t>
            </a:r>
          </a:p>
          <a:p>
            <a:pPr marL="171450" indent="-171450">
              <a:buFontTx/>
              <a:buChar char="-"/>
            </a:pPr>
            <a:r>
              <a:rPr lang="en-US" dirty="0"/>
              <a:t>It is a10 page document that has photos of the common methods listed in section C of the ECIP. </a:t>
            </a:r>
          </a:p>
          <a:p>
            <a:pPr marL="171450" indent="-171450">
              <a:buFontTx/>
              <a:buChar char="-"/>
            </a:pPr>
            <a:r>
              <a:rPr lang="en-US" dirty="0"/>
              <a:t>So please check that guidance document out if you have any questions.</a:t>
            </a:r>
          </a:p>
        </p:txBody>
      </p:sp>
      <p:sp>
        <p:nvSpPr>
          <p:cNvPr id="4" name="Slide Number Placeholder 3"/>
          <p:cNvSpPr>
            <a:spLocks noGrp="1"/>
          </p:cNvSpPr>
          <p:nvPr>
            <p:ph type="sldNum" sz="quarter" idx="10"/>
          </p:nvPr>
        </p:nvSpPr>
        <p:spPr/>
        <p:txBody>
          <a:bodyPr/>
          <a:lstStyle/>
          <a:p>
            <a:fld id="{F84C2BE2-DE10-4917-90C1-FAD5627DD163}" type="slidenum">
              <a:rPr lang="en-US" smtClean="0"/>
              <a:t>16</a:t>
            </a:fld>
            <a:endParaRPr lang="en-US"/>
          </a:p>
        </p:txBody>
      </p:sp>
    </p:spTree>
    <p:extLst>
      <p:ext uri="{BB962C8B-B14F-4D97-AF65-F5344CB8AC3E}">
        <p14:creationId xmlns:p14="http://schemas.microsoft.com/office/powerpoint/2010/main" val="250126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Example showing what we are trying to prevent.</a:t>
            </a:r>
            <a:br>
              <a:rPr lang="en-US" dirty="0"/>
            </a:br>
            <a:endParaRPr lang="en-US" dirty="0"/>
          </a:p>
          <a:p>
            <a:r>
              <a:rPr lang="en-US" dirty="0"/>
              <a:t>In this example the concrete truck washout ran off into the ditch bottom</a:t>
            </a:r>
          </a:p>
        </p:txBody>
      </p:sp>
      <p:sp>
        <p:nvSpPr>
          <p:cNvPr id="4" name="Slide Number Placeholder 3"/>
          <p:cNvSpPr>
            <a:spLocks noGrp="1"/>
          </p:cNvSpPr>
          <p:nvPr>
            <p:ph type="sldNum" sz="quarter" idx="10"/>
          </p:nvPr>
        </p:nvSpPr>
        <p:spPr/>
        <p:txBody>
          <a:bodyPr/>
          <a:lstStyle/>
          <a:p>
            <a:fld id="{F84C2BE2-DE10-4917-90C1-FAD5627DD163}" type="slidenum">
              <a:rPr lang="en-US" smtClean="0"/>
              <a:t>17</a:t>
            </a:fld>
            <a:endParaRPr lang="en-US"/>
          </a:p>
        </p:txBody>
      </p:sp>
    </p:spTree>
    <p:extLst>
      <p:ext uri="{BB962C8B-B14F-4D97-AF65-F5344CB8AC3E}">
        <p14:creationId xmlns:p14="http://schemas.microsoft.com/office/powerpoint/2010/main" val="257589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-Last part to new section is hazardous spill control and reporting.</a:t>
            </a:r>
          </a:p>
          <a:p>
            <a:r>
              <a:rPr lang="en-US" dirty="0"/>
              <a:t>-Top portion of this part outlines BMPs that will be used in event of a spill. Two checkboxes are required to be checked.</a:t>
            </a:r>
          </a:p>
          <a:p>
            <a:r>
              <a:rPr lang="en-US" dirty="0"/>
              <a:t>-Remainder of this part details procedure for reporting spills – not a new requirement but more clearly spells out procedure to report spills</a:t>
            </a:r>
          </a:p>
          <a:p>
            <a:r>
              <a:rPr lang="en-US" dirty="0"/>
              <a:t>-Also lists what a spill is and when it needs to be reported</a:t>
            </a:r>
          </a:p>
          <a:p>
            <a:r>
              <a:rPr lang="en-US" dirty="0"/>
              <a:t>-that is the end of new section</a:t>
            </a:r>
          </a:p>
          <a:p>
            <a:r>
              <a:rPr lang="en-US" dirty="0"/>
              <a:t>-we went over fast and it may look like a lot, however we feel it is a pretty straightforward section, ECIP submittals using the form so far this year have gone over very well. </a:t>
            </a:r>
          </a:p>
          <a:p>
            <a:r>
              <a:rPr lang="en-US" dirty="0"/>
              <a:t>-I encourage you to check out the new form.</a:t>
            </a:r>
          </a:p>
        </p:txBody>
      </p:sp>
      <p:sp>
        <p:nvSpPr>
          <p:cNvPr id="4" name="Slide Number Placeholder 3"/>
          <p:cNvSpPr>
            <a:spLocks noGrp="1"/>
          </p:cNvSpPr>
          <p:nvPr>
            <p:ph type="sldNum" sz="quarter" idx="10"/>
          </p:nvPr>
        </p:nvSpPr>
        <p:spPr/>
        <p:txBody>
          <a:bodyPr/>
          <a:lstStyle/>
          <a:p>
            <a:fld id="{F84C2BE2-DE10-4917-90C1-FAD5627DD163}" type="slidenum">
              <a:rPr lang="en-US" smtClean="0"/>
              <a:t>18</a:t>
            </a:fld>
            <a:endParaRPr lang="en-US"/>
          </a:p>
        </p:txBody>
      </p:sp>
    </p:spTree>
    <p:extLst>
      <p:ext uri="{BB962C8B-B14F-4D97-AF65-F5344CB8AC3E}">
        <p14:creationId xmlns:p14="http://schemas.microsoft.com/office/powerpoint/2010/main" val="202534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2020 standard spec updates</a:t>
            </a:r>
          </a:p>
          <a:p>
            <a:r>
              <a:rPr lang="en-US" dirty="0"/>
              <a:t>Spec 628.5.11 and 628.5.12 were updated as the dollar amount for failure to mobilize for erosion control was updated. The deductions for the standard mobilization and emergency mobilization are now $500 per day.</a:t>
            </a:r>
          </a:p>
          <a:p>
            <a:r>
              <a:rPr lang="en-US" dirty="0"/>
              <a:t>-For DOT field staff – WS 1074 – erosion control order form updated with this new amount. </a:t>
            </a:r>
          </a:p>
          <a:p>
            <a:r>
              <a:rPr lang="en-US" dirty="0"/>
              <a:t>-Also, the form was converted to a DT form – DT 1074. Form will updated in pantry shortly and on the erosion control website. So use this new form if the project is utilizing the 2020 spec book. </a:t>
            </a:r>
          </a:p>
          <a:p>
            <a:r>
              <a:rPr lang="en-US" dirty="0"/>
              <a:t>-the other big spec update for erosion control - Seed Water is a new bid item in 2020 standard spec. Will help WisDOT get the vegetation we have planted to survive during historically dry months by requiring watering after seed has germinated if rainfall is not sufficient.</a:t>
            </a:r>
          </a:p>
          <a:p>
            <a:endParaRPr lang="en-US" dirty="0"/>
          </a:p>
          <a:p>
            <a:endParaRPr lang="en-US" dirty="0"/>
          </a:p>
        </p:txBody>
      </p:sp>
      <p:sp>
        <p:nvSpPr>
          <p:cNvPr id="4" name="Slide Number Placeholder 3"/>
          <p:cNvSpPr>
            <a:spLocks noGrp="1"/>
          </p:cNvSpPr>
          <p:nvPr>
            <p:ph type="sldNum" sz="quarter" idx="10"/>
          </p:nvPr>
        </p:nvSpPr>
        <p:spPr/>
        <p:txBody>
          <a:bodyPr/>
          <a:lstStyle/>
          <a:p>
            <a:fld id="{F84C2BE2-DE10-4917-90C1-FAD5627DD163}" type="slidenum">
              <a:rPr lang="en-US" smtClean="0"/>
              <a:t>2</a:t>
            </a:fld>
            <a:endParaRPr lang="en-US"/>
          </a:p>
        </p:txBody>
      </p:sp>
    </p:spTree>
    <p:extLst>
      <p:ext uri="{BB962C8B-B14F-4D97-AF65-F5344CB8AC3E}">
        <p14:creationId xmlns:p14="http://schemas.microsoft.com/office/powerpoint/2010/main" val="204542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Inspection form was updated and should have replaced in all locations that you would get access to it. As you use the new form this summer on construction, please forward any suggestions to the PM for your project so that if we can make modifications that would make the form more user friendly to field staff we can consider that for next years construction.</a:t>
            </a:r>
          </a:p>
        </p:txBody>
      </p:sp>
      <p:sp>
        <p:nvSpPr>
          <p:cNvPr id="4" name="Slide Number Placeholder 3"/>
          <p:cNvSpPr>
            <a:spLocks noGrp="1"/>
          </p:cNvSpPr>
          <p:nvPr>
            <p:ph type="sldNum" sz="quarter" idx="10"/>
          </p:nvPr>
        </p:nvSpPr>
        <p:spPr/>
        <p:txBody>
          <a:bodyPr/>
          <a:lstStyle/>
          <a:p>
            <a:fld id="{F84C2BE2-DE10-4917-90C1-FAD5627DD163}" type="slidenum">
              <a:rPr lang="en-US" smtClean="0"/>
              <a:t>3</a:t>
            </a:fld>
            <a:endParaRPr lang="en-US"/>
          </a:p>
        </p:txBody>
      </p:sp>
    </p:spTree>
    <p:extLst>
      <p:ext uri="{BB962C8B-B14F-4D97-AF65-F5344CB8AC3E}">
        <p14:creationId xmlns:p14="http://schemas.microsoft.com/office/powerpoint/2010/main" val="39836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-moving on to the ECIP form update</a:t>
            </a:r>
          </a:p>
          <a:p>
            <a:r>
              <a:rPr lang="en-US" dirty="0"/>
              <a:t>-We updated the old form that was created for paper completion/submission</a:t>
            </a:r>
          </a:p>
          <a:p>
            <a:r>
              <a:rPr lang="en-US" dirty="0"/>
              <a:t>-The new form has expandable, fillable fields to aid in electronic completion</a:t>
            </a:r>
          </a:p>
          <a:p>
            <a:r>
              <a:rPr lang="en-US" dirty="0"/>
              <a:t>-We will quickly go over sections a and b</a:t>
            </a:r>
          </a:p>
          <a:p>
            <a:r>
              <a:rPr lang="en-US" dirty="0"/>
              <a:t>-then we will complete a more in depth review of section c as it is new</a:t>
            </a:r>
          </a:p>
          <a:p>
            <a:endParaRPr lang="en-US" dirty="0"/>
          </a:p>
        </p:txBody>
      </p:sp>
      <p:sp>
        <p:nvSpPr>
          <p:cNvPr id="4" name="Slide Number Placeholder 3"/>
          <p:cNvSpPr>
            <a:spLocks noGrp="1"/>
          </p:cNvSpPr>
          <p:nvPr>
            <p:ph type="sldNum" sz="quarter" idx="10"/>
          </p:nvPr>
        </p:nvSpPr>
        <p:spPr/>
        <p:txBody>
          <a:bodyPr/>
          <a:lstStyle/>
          <a:p>
            <a:fld id="{F84C2BE2-DE10-4917-90C1-FAD5627DD163}" type="slidenum">
              <a:rPr lang="en-US" smtClean="0"/>
              <a:t>4</a:t>
            </a:fld>
            <a:endParaRPr lang="en-US"/>
          </a:p>
        </p:txBody>
      </p:sp>
    </p:spTree>
    <p:extLst>
      <p:ext uri="{BB962C8B-B14F-4D97-AF65-F5344CB8AC3E}">
        <p14:creationId xmlns:p14="http://schemas.microsoft.com/office/powerpoint/2010/main" val="204132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Section A</a:t>
            </a:r>
          </a:p>
          <a:p>
            <a:r>
              <a:rPr lang="en-US" dirty="0"/>
              <a:t>-first change, note the old A1, project contacts was moved to the top of form to project information. Now has fillable fields are expandable. Note this change updated all of the numbers in section A.</a:t>
            </a:r>
          </a:p>
          <a:p>
            <a:r>
              <a:rPr lang="en-US" dirty="0"/>
              <a:t>-second change, we specifically ask for Dewatering and Bypass pumping details in A2. These are critical details needed for ECIP approval but were not specifically listed previously. By listing we hope to eliminate some of the back and forth emails</a:t>
            </a:r>
          </a:p>
        </p:txBody>
      </p:sp>
      <p:sp>
        <p:nvSpPr>
          <p:cNvPr id="4" name="Slide Number Placeholder 3"/>
          <p:cNvSpPr>
            <a:spLocks noGrp="1"/>
          </p:cNvSpPr>
          <p:nvPr>
            <p:ph type="sldNum" sz="quarter" idx="10"/>
          </p:nvPr>
        </p:nvSpPr>
        <p:spPr/>
        <p:txBody>
          <a:bodyPr/>
          <a:lstStyle/>
          <a:p>
            <a:fld id="{F84C2BE2-DE10-4917-90C1-FAD5627DD163}" type="slidenum">
              <a:rPr lang="en-US" smtClean="0"/>
              <a:t>5</a:t>
            </a:fld>
            <a:endParaRPr lang="en-US"/>
          </a:p>
        </p:txBody>
      </p:sp>
    </p:spTree>
    <p:extLst>
      <p:ext uri="{BB962C8B-B14F-4D97-AF65-F5344CB8AC3E}">
        <p14:creationId xmlns:p14="http://schemas.microsoft.com/office/powerpoint/2010/main" val="305906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Moving on to section B – borrow and waste sites</a:t>
            </a:r>
          </a:p>
          <a:p>
            <a:r>
              <a:rPr lang="en-US" dirty="0"/>
              <a:t>-Added “Proposed use” as this really helps stormwater engineer review the ECIP and understand site operations.</a:t>
            </a:r>
          </a:p>
          <a:p>
            <a:r>
              <a:rPr lang="en-US" dirty="0"/>
              <a:t>-Also now ask for quantity here (moved from old question 8.) again this helps the SWEC determine site operations.</a:t>
            </a:r>
          </a:p>
          <a:p>
            <a:r>
              <a:rPr lang="en-US" dirty="0"/>
              <a:t>-Question 6 - Lynn Cloud updated DT1919, which is the cultural resources review form, she also updated CMM 1-58 with clear overview of process. Question 6 was updated with dropdown boxes to match terminology used on the DT 1919 form.</a:t>
            </a:r>
          </a:p>
          <a:p>
            <a:r>
              <a:rPr lang="en-US" dirty="0"/>
              <a:t>-to all who have had questions regarding cultural resources review in the past, I encourage you to read CMM 1-58 for that helpful overview of cultural resource review process </a:t>
            </a:r>
          </a:p>
        </p:txBody>
      </p:sp>
      <p:sp>
        <p:nvSpPr>
          <p:cNvPr id="4" name="Slide Number Placeholder 3"/>
          <p:cNvSpPr>
            <a:spLocks noGrp="1"/>
          </p:cNvSpPr>
          <p:nvPr>
            <p:ph type="sldNum" sz="quarter" idx="10"/>
          </p:nvPr>
        </p:nvSpPr>
        <p:spPr/>
        <p:txBody>
          <a:bodyPr/>
          <a:lstStyle/>
          <a:p>
            <a:fld id="{F84C2BE2-DE10-4917-90C1-FAD5627DD163}" type="slidenum">
              <a:rPr lang="en-US" smtClean="0"/>
              <a:t>6</a:t>
            </a:fld>
            <a:endParaRPr lang="en-US"/>
          </a:p>
        </p:txBody>
      </p:sp>
    </p:spTree>
    <p:extLst>
      <p:ext uri="{BB962C8B-B14F-4D97-AF65-F5344CB8AC3E}">
        <p14:creationId xmlns:p14="http://schemas.microsoft.com/office/powerpoint/2010/main" val="53741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remainder of changes to section b are to bring the form up to date and also add more functionality.</a:t>
            </a:r>
          </a:p>
          <a:p>
            <a:r>
              <a:rPr lang="en-US" dirty="0"/>
              <a:t>-old question 11 - eliminate need to attach FEMA floodplain maps - WDNR surface water data viewer layer is OK </a:t>
            </a:r>
          </a:p>
          <a:p>
            <a:r>
              <a:rPr lang="en-US" dirty="0"/>
              <a:t>-old question 12 - language requiring runoff coefficient table was removed from form, inconsistencies in region acceptances and WisDOT already has this in plan</a:t>
            </a:r>
          </a:p>
          <a:p>
            <a:r>
              <a:rPr lang="en-US" dirty="0"/>
              <a:t>-old question 13 - we encourage using the DNR surface water data viewer to show environmental layers but did not have this listed as an option, so we added it.</a:t>
            </a:r>
          </a:p>
          <a:p>
            <a:r>
              <a:rPr lang="en-US" dirty="0"/>
              <a:t>-Finally we added functionality to add additional borrow and waste sites by clicking a “+” symbol at the end of section B to help with formatting</a:t>
            </a:r>
          </a:p>
        </p:txBody>
      </p:sp>
      <p:sp>
        <p:nvSpPr>
          <p:cNvPr id="4" name="Slide Number Placeholder 3"/>
          <p:cNvSpPr>
            <a:spLocks noGrp="1"/>
          </p:cNvSpPr>
          <p:nvPr>
            <p:ph type="sldNum" sz="quarter" idx="10"/>
          </p:nvPr>
        </p:nvSpPr>
        <p:spPr/>
        <p:txBody>
          <a:bodyPr/>
          <a:lstStyle/>
          <a:p>
            <a:fld id="{F84C2BE2-DE10-4917-90C1-FAD5627DD163}" type="slidenum">
              <a:rPr lang="en-US" smtClean="0"/>
              <a:t>7</a:t>
            </a:fld>
            <a:endParaRPr lang="en-US"/>
          </a:p>
        </p:txBody>
      </p:sp>
    </p:spTree>
    <p:extLst>
      <p:ext uri="{BB962C8B-B14F-4D97-AF65-F5344CB8AC3E}">
        <p14:creationId xmlns:p14="http://schemas.microsoft.com/office/powerpoint/2010/main" val="224188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Section C – Pollution Prevention</a:t>
            </a:r>
          </a:p>
          <a:p>
            <a:r>
              <a:rPr lang="en-US" dirty="0"/>
              <a:t>-Brand new section, effective with December 2019 let</a:t>
            </a:r>
          </a:p>
          <a:p>
            <a:r>
              <a:rPr lang="en-US" dirty="0"/>
              <a:t>-This section was designed to meet requirements from our construction stormwater permit, commonly referred to as the TCGP </a:t>
            </a:r>
          </a:p>
          <a:p>
            <a:r>
              <a:rPr lang="en-US" dirty="0"/>
              <a:t>-we designed it to be straightforward utilizing clear BMPs with checkboxes </a:t>
            </a:r>
          </a:p>
          <a:p>
            <a:r>
              <a:rPr lang="en-US" dirty="0"/>
              <a:t>-this section is required on all projects with an ECIP</a:t>
            </a:r>
          </a:p>
          <a:p>
            <a:r>
              <a:rPr lang="en-US" dirty="0"/>
              <a:t>-Similar to other sections, amendments required if operations change </a:t>
            </a:r>
          </a:p>
          <a:p>
            <a:endParaRPr lang="en-US" dirty="0"/>
          </a:p>
        </p:txBody>
      </p:sp>
      <p:sp>
        <p:nvSpPr>
          <p:cNvPr id="4" name="Slide Number Placeholder 3"/>
          <p:cNvSpPr>
            <a:spLocks noGrp="1"/>
          </p:cNvSpPr>
          <p:nvPr>
            <p:ph type="sldNum" sz="quarter" idx="10"/>
          </p:nvPr>
        </p:nvSpPr>
        <p:spPr/>
        <p:txBody>
          <a:bodyPr/>
          <a:lstStyle/>
          <a:p>
            <a:fld id="{F84C2BE2-DE10-4917-90C1-FAD5627DD163}" type="slidenum">
              <a:rPr lang="en-US" smtClean="0"/>
              <a:t>8</a:t>
            </a:fld>
            <a:endParaRPr lang="en-US"/>
          </a:p>
        </p:txBody>
      </p:sp>
    </p:spTree>
    <p:extLst>
      <p:ext uri="{BB962C8B-B14F-4D97-AF65-F5344CB8AC3E}">
        <p14:creationId xmlns:p14="http://schemas.microsoft.com/office/powerpoint/2010/main" val="30833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-Overview of the 3 parts to the new section.</a:t>
            </a:r>
          </a:p>
          <a:p>
            <a:r>
              <a:rPr lang="en-US" dirty="0"/>
              <a:t> we will go over the new parts in more detail in the following slides</a:t>
            </a:r>
          </a:p>
          <a:p>
            <a:r>
              <a:rPr lang="en-US" dirty="0"/>
              <a:t>-first part - sources of pollution</a:t>
            </a:r>
          </a:p>
          <a:p>
            <a:r>
              <a:rPr lang="en-US" dirty="0"/>
              <a:t>-second part – Best Management Practices (what will be done on the project to prevent pollution)</a:t>
            </a:r>
          </a:p>
          <a:p>
            <a:r>
              <a:rPr lang="en-US" dirty="0"/>
              <a:t>-third part - Spill control and reporting (BMPs to mitigate spills and procedure for what to do when a spill happens)</a:t>
            </a:r>
          </a:p>
          <a:p>
            <a:endParaRPr lang="en-US" dirty="0"/>
          </a:p>
          <a:p>
            <a:endParaRPr lang="en-US" dirty="0"/>
          </a:p>
        </p:txBody>
      </p:sp>
      <p:sp>
        <p:nvSpPr>
          <p:cNvPr id="4" name="Slide Number Placeholder 3"/>
          <p:cNvSpPr>
            <a:spLocks noGrp="1"/>
          </p:cNvSpPr>
          <p:nvPr>
            <p:ph type="sldNum" sz="quarter" idx="10"/>
          </p:nvPr>
        </p:nvSpPr>
        <p:spPr/>
        <p:txBody>
          <a:bodyPr/>
          <a:lstStyle/>
          <a:p>
            <a:fld id="{F84C2BE2-DE10-4917-90C1-FAD5627DD163}" type="slidenum">
              <a:rPr lang="en-US" smtClean="0"/>
              <a:t>9</a:t>
            </a:fld>
            <a:endParaRPr lang="en-US"/>
          </a:p>
        </p:txBody>
      </p:sp>
    </p:spTree>
    <p:extLst>
      <p:ext uri="{BB962C8B-B14F-4D97-AF65-F5344CB8AC3E}">
        <p14:creationId xmlns:p14="http://schemas.microsoft.com/office/powerpoint/2010/main" val="258878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ADB579-9297-4B32-899E-B1F603059A9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3035-0533-42BD-AEEA-85514060B0CA}" type="slidenum">
              <a:rPr lang="en-US" smtClean="0"/>
              <a:t>‹#›</a:t>
            </a:fld>
            <a:endParaRPr lang="en-US"/>
          </a:p>
        </p:txBody>
      </p:sp>
    </p:spTree>
    <p:extLst>
      <p:ext uri="{BB962C8B-B14F-4D97-AF65-F5344CB8AC3E}">
        <p14:creationId xmlns:p14="http://schemas.microsoft.com/office/powerpoint/2010/main" val="3903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DB579-9297-4B32-899E-B1F603059A9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3035-0533-42BD-AEEA-85514060B0CA}" type="slidenum">
              <a:rPr lang="en-US" smtClean="0"/>
              <a:t>‹#›</a:t>
            </a:fld>
            <a:endParaRPr lang="en-US"/>
          </a:p>
        </p:txBody>
      </p:sp>
    </p:spTree>
    <p:extLst>
      <p:ext uri="{BB962C8B-B14F-4D97-AF65-F5344CB8AC3E}">
        <p14:creationId xmlns:p14="http://schemas.microsoft.com/office/powerpoint/2010/main" val="10540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DB579-9297-4B32-899E-B1F603059A9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3035-0533-42BD-AEEA-85514060B0CA}" type="slidenum">
              <a:rPr lang="en-US" smtClean="0"/>
              <a:t>‹#›</a:t>
            </a:fld>
            <a:endParaRPr lang="en-US"/>
          </a:p>
        </p:txBody>
      </p:sp>
    </p:spTree>
    <p:extLst>
      <p:ext uri="{BB962C8B-B14F-4D97-AF65-F5344CB8AC3E}">
        <p14:creationId xmlns:p14="http://schemas.microsoft.com/office/powerpoint/2010/main" val="428883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DB579-9297-4B32-899E-B1F603059A9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3035-0533-42BD-AEEA-85514060B0CA}" type="slidenum">
              <a:rPr lang="en-US" smtClean="0"/>
              <a:t>‹#›</a:t>
            </a:fld>
            <a:endParaRPr lang="en-US"/>
          </a:p>
        </p:txBody>
      </p:sp>
    </p:spTree>
    <p:extLst>
      <p:ext uri="{BB962C8B-B14F-4D97-AF65-F5344CB8AC3E}">
        <p14:creationId xmlns:p14="http://schemas.microsoft.com/office/powerpoint/2010/main" val="254725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ADB579-9297-4B32-899E-B1F603059A9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3035-0533-42BD-AEEA-85514060B0CA}" type="slidenum">
              <a:rPr lang="en-US" smtClean="0"/>
              <a:t>‹#›</a:t>
            </a:fld>
            <a:endParaRPr lang="en-US"/>
          </a:p>
        </p:txBody>
      </p:sp>
    </p:spTree>
    <p:extLst>
      <p:ext uri="{BB962C8B-B14F-4D97-AF65-F5344CB8AC3E}">
        <p14:creationId xmlns:p14="http://schemas.microsoft.com/office/powerpoint/2010/main" val="85436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DB579-9297-4B32-899E-B1F603059A9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83035-0533-42BD-AEEA-85514060B0CA}" type="slidenum">
              <a:rPr lang="en-US" smtClean="0"/>
              <a:t>‹#›</a:t>
            </a:fld>
            <a:endParaRPr lang="en-US"/>
          </a:p>
        </p:txBody>
      </p:sp>
    </p:spTree>
    <p:extLst>
      <p:ext uri="{BB962C8B-B14F-4D97-AF65-F5344CB8AC3E}">
        <p14:creationId xmlns:p14="http://schemas.microsoft.com/office/powerpoint/2010/main" val="273493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ADB579-9297-4B32-899E-B1F603059A94}"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83035-0533-42BD-AEEA-85514060B0CA}" type="slidenum">
              <a:rPr lang="en-US" smtClean="0"/>
              <a:t>‹#›</a:t>
            </a:fld>
            <a:endParaRPr lang="en-US"/>
          </a:p>
        </p:txBody>
      </p:sp>
    </p:spTree>
    <p:extLst>
      <p:ext uri="{BB962C8B-B14F-4D97-AF65-F5344CB8AC3E}">
        <p14:creationId xmlns:p14="http://schemas.microsoft.com/office/powerpoint/2010/main" val="376364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ADB579-9297-4B32-899E-B1F603059A94}"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83035-0533-42BD-AEEA-85514060B0CA}" type="slidenum">
              <a:rPr lang="en-US" smtClean="0"/>
              <a:t>‹#›</a:t>
            </a:fld>
            <a:endParaRPr lang="en-US"/>
          </a:p>
        </p:txBody>
      </p:sp>
    </p:spTree>
    <p:extLst>
      <p:ext uri="{BB962C8B-B14F-4D97-AF65-F5344CB8AC3E}">
        <p14:creationId xmlns:p14="http://schemas.microsoft.com/office/powerpoint/2010/main" val="244020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DB579-9297-4B32-899E-B1F603059A94}"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83035-0533-42BD-AEEA-85514060B0CA}" type="slidenum">
              <a:rPr lang="en-US" smtClean="0"/>
              <a:t>‹#›</a:t>
            </a:fld>
            <a:endParaRPr lang="en-US"/>
          </a:p>
        </p:txBody>
      </p:sp>
    </p:spTree>
    <p:extLst>
      <p:ext uri="{BB962C8B-B14F-4D97-AF65-F5344CB8AC3E}">
        <p14:creationId xmlns:p14="http://schemas.microsoft.com/office/powerpoint/2010/main" val="202258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DB579-9297-4B32-899E-B1F603059A9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83035-0533-42BD-AEEA-85514060B0CA}" type="slidenum">
              <a:rPr lang="en-US" smtClean="0"/>
              <a:t>‹#›</a:t>
            </a:fld>
            <a:endParaRPr lang="en-US"/>
          </a:p>
        </p:txBody>
      </p:sp>
    </p:spTree>
    <p:extLst>
      <p:ext uri="{BB962C8B-B14F-4D97-AF65-F5344CB8AC3E}">
        <p14:creationId xmlns:p14="http://schemas.microsoft.com/office/powerpoint/2010/main" val="55856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DB579-9297-4B32-899E-B1F603059A9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83035-0533-42BD-AEEA-85514060B0CA}" type="slidenum">
              <a:rPr lang="en-US" smtClean="0"/>
              <a:t>‹#›</a:t>
            </a:fld>
            <a:endParaRPr lang="en-US"/>
          </a:p>
        </p:txBody>
      </p:sp>
    </p:spTree>
    <p:extLst>
      <p:ext uri="{BB962C8B-B14F-4D97-AF65-F5344CB8AC3E}">
        <p14:creationId xmlns:p14="http://schemas.microsoft.com/office/powerpoint/2010/main" val="418510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DB579-9297-4B32-899E-B1F603059A94}" type="datetimeFigureOut">
              <a:rPr lang="en-US" smtClean="0"/>
              <a:t>3/12/2020</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83035-0533-42BD-AEEA-85514060B0CA}" type="slidenum">
              <a:rPr lang="en-US" smtClean="0"/>
              <a:t>‹#›</a:t>
            </a:fld>
            <a:endParaRPr lang="en-US"/>
          </a:p>
        </p:txBody>
      </p:sp>
    </p:spTree>
    <p:extLst>
      <p:ext uri="{BB962C8B-B14F-4D97-AF65-F5344CB8AC3E}">
        <p14:creationId xmlns:p14="http://schemas.microsoft.com/office/powerpoint/2010/main" val="2979385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isconsindot.gov/rdwy/cmm/cm-01-58.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CDF4-758B-431F-873A-05F940AB58E0}"/>
              </a:ext>
            </a:extLst>
          </p:cNvPr>
          <p:cNvSpPr>
            <a:spLocks noGrp="1"/>
          </p:cNvSpPr>
          <p:nvPr>
            <p:ph type="ctrTitle"/>
          </p:nvPr>
        </p:nvSpPr>
        <p:spPr>
          <a:xfrm>
            <a:off x="823264" y="980064"/>
            <a:ext cx="7497469" cy="1341803"/>
          </a:xfrm>
        </p:spPr>
        <p:txBody>
          <a:bodyPr>
            <a:normAutofit fontScale="90000"/>
          </a:bodyPr>
          <a:lstStyle/>
          <a:p>
            <a:r>
              <a:rPr lang="en-US" sz="5400" b="1" dirty="0"/>
              <a:t>WisDOT Erosion Control Updates – 2020 Construction</a:t>
            </a:r>
          </a:p>
        </p:txBody>
      </p:sp>
      <p:sp>
        <p:nvSpPr>
          <p:cNvPr id="3" name="Content Placeholder 2">
            <a:extLst>
              <a:ext uri="{FF2B5EF4-FFF2-40B4-BE49-F238E27FC236}">
                <a16:creationId xmlns:a16="http://schemas.microsoft.com/office/drawing/2014/main" id="{831DF0DA-0153-47E0-8E3E-78EC75F80053}"/>
              </a:ext>
            </a:extLst>
          </p:cNvPr>
          <p:cNvSpPr>
            <a:spLocks noGrp="1"/>
          </p:cNvSpPr>
          <p:nvPr>
            <p:ph type="subTitle" idx="1"/>
          </p:nvPr>
        </p:nvSpPr>
        <p:spPr>
          <a:xfrm>
            <a:off x="1142997" y="5111867"/>
            <a:ext cx="6858000" cy="1241823"/>
          </a:xfrm>
        </p:spPr>
        <p:txBody>
          <a:bodyPr>
            <a:normAutofit/>
          </a:bodyPr>
          <a:lstStyle/>
          <a:p>
            <a:r>
              <a:rPr lang="en-US" dirty="0"/>
              <a:t>Tom Kobus</a:t>
            </a:r>
          </a:p>
          <a:p>
            <a:r>
              <a:rPr lang="en-US" dirty="0"/>
              <a:t>NE Region </a:t>
            </a:r>
            <a:r>
              <a:rPr lang="en-US" dirty="0" err="1"/>
              <a:t>Stormwater</a:t>
            </a:r>
            <a:r>
              <a:rPr lang="en-US" dirty="0"/>
              <a:t> and Erosion Control Engineer</a:t>
            </a:r>
          </a:p>
        </p:txBody>
      </p:sp>
      <p:pic>
        <p:nvPicPr>
          <p:cNvPr id="5" name="Picture 4">
            <a:extLst>
              <a:ext uri="{FF2B5EF4-FFF2-40B4-BE49-F238E27FC236}">
                <a16:creationId xmlns:a16="http://schemas.microsoft.com/office/drawing/2014/main" id="{06D929DC-6D32-4CD4-863B-0B972174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198" y="2835931"/>
            <a:ext cx="3085599" cy="1762649"/>
          </a:xfrm>
          <a:prstGeom prst="rect">
            <a:avLst/>
          </a:prstGeom>
        </p:spPr>
      </p:pic>
    </p:spTree>
    <p:extLst>
      <p:ext uri="{BB962C8B-B14F-4D97-AF65-F5344CB8AC3E}">
        <p14:creationId xmlns:p14="http://schemas.microsoft.com/office/powerpoint/2010/main" val="3890062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a:xfrm>
            <a:off x="628651" y="954345"/>
            <a:ext cx="7886700" cy="701831"/>
          </a:xfrm>
        </p:spPr>
        <p:txBody>
          <a:bodyPr>
            <a:normAutofit/>
          </a:bodyPr>
          <a:lstStyle/>
          <a:p>
            <a:r>
              <a:rPr lang="en-US" sz="4051" dirty="0"/>
              <a:t>Section C – Pollution Prevention</a:t>
            </a:r>
          </a:p>
        </p:txBody>
      </p:sp>
      <p:sp>
        <p:nvSpPr>
          <p:cNvPr id="3" name="Content Placeholder 2">
            <a:extLst>
              <a:ext uri="{FF2B5EF4-FFF2-40B4-BE49-F238E27FC236}">
                <a16:creationId xmlns:a16="http://schemas.microsoft.com/office/drawing/2014/main" id="{66710AD5-92EA-4D11-A27F-3D6EC6F03E11}"/>
              </a:ext>
            </a:extLst>
          </p:cNvPr>
          <p:cNvSpPr>
            <a:spLocks noGrp="1"/>
          </p:cNvSpPr>
          <p:nvPr>
            <p:ph idx="1"/>
          </p:nvPr>
        </p:nvSpPr>
        <p:spPr>
          <a:xfrm>
            <a:off x="608031" y="1620987"/>
            <a:ext cx="7989216" cy="2010641"/>
          </a:xfrm>
        </p:spPr>
        <p:txBody>
          <a:bodyPr>
            <a:normAutofit/>
          </a:bodyPr>
          <a:lstStyle/>
          <a:p>
            <a:r>
              <a:rPr lang="en-US" sz="3451" dirty="0"/>
              <a:t>Sources of pollution</a:t>
            </a:r>
          </a:p>
          <a:p>
            <a:r>
              <a:rPr lang="en-US" sz="3451" dirty="0">
                <a:solidFill>
                  <a:srgbClr val="FF0000"/>
                </a:solidFill>
              </a:rPr>
              <a:t>Contractor should know!</a:t>
            </a:r>
          </a:p>
          <a:p>
            <a:endParaRPr lang="en-US" dirty="0"/>
          </a:p>
        </p:txBody>
      </p:sp>
      <p:pic>
        <p:nvPicPr>
          <p:cNvPr id="6" name="Picture 5" descr="A screenshot of a cell phone&#10;&#10;Description generated with very high confidence">
            <a:extLst>
              <a:ext uri="{FF2B5EF4-FFF2-40B4-BE49-F238E27FC236}">
                <a16:creationId xmlns:a16="http://schemas.microsoft.com/office/drawing/2014/main" id="{C116A89A-B987-4848-A5AB-2970AEC35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27" y="3077936"/>
            <a:ext cx="7903127" cy="2514600"/>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1993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a:xfrm>
            <a:off x="649862" y="933132"/>
            <a:ext cx="7886700" cy="994172"/>
          </a:xfrm>
        </p:spPr>
        <p:txBody>
          <a:bodyPr>
            <a:normAutofit/>
          </a:bodyPr>
          <a:lstStyle/>
          <a:p>
            <a:r>
              <a:rPr lang="en-US" sz="4051" dirty="0"/>
              <a:t>Section C – Pollution Prevention</a:t>
            </a:r>
          </a:p>
        </p:txBody>
      </p:sp>
      <p:sp>
        <p:nvSpPr>
          <p:cNvPr id="3" name="Content Placeholder 2">
            <a:extLst>
              <a:ext uri="{FF2B5EF4-FFF2-40B4-BE49-F238E27FC236}">
                <a16:creationId xmlns:a16="http://schemas.microsoft.com/office/drawing/2014/main" id="{66710AD5-92EA-4D11-A27F-3D6EC6F03E11}"/>
              </a:ext>
            </a:extLst>
          </p:cNvPr>
          <p:cNvSpPr>
            <a:spLocks noGrp="1"/>
          </p:cNvSpPr>
          <p:nvPr>
            <p:ph idx="1"/>
          </p:nvPr>
        </p:nvSpPr>
        <p:spPr>
          <a:xfrm>
            <a:off x="628654" y="1730090"/>
            <a:ext cx="8180699" cy="2012253"/>
          </a:xfrm>
        </p:spPr>
        <p:txBody>
          <a:bodyPr>
            <a:normAutofit/>
          </a:bodyPr>
          <a:lstStyle/>
          <a:p>
            <a:r>
              <a:rPr lang="en-US" dirty="0"/>
              <a:t>BMPs</a:t>
            </a:r>
          </a:p>
          <a:p>
            <a:pPr lvl="1"/>
            <a:r>
              <a:rPr lang="en-US" sz="2100" dirty="0"/>
              <a:t>Material storage and disposal</a:t>
            </a:r>
          </a:p>
          <a:p>
            <a:pPr lvl="1"/>
            <a:r>
              <a:rPr lang="en-US" sz="3600" dirty="0">
                <a:solidFill>
                  <a:srgbClr val="FF0000"/>
                </a:solidFill>
              </a:rPr>
              <a:t> All boxes should be checked </a:t>
            </a:r>
          </a:p>
          <a:p>
            <a:pPr lvl="1"/>
            <a:r>
              <a:rPr lang="en-US" sz="3600" dirty="0">
                <a:solidFill>
                  <a:srgbClr val="FF0000"/>
                </a:solidFill>
              </a:rPr>
              <a:t>Look at during inspections</a:t>
            </a:r>
          </a:p>
          <a:p>
            <a:endParaRPr lang="en-US" dirty="0"/>
          </a:p>
        </p:txBody>
      </p:sp>
      <p:pic>
        <p:nvPicPr>
          <p:cNvPr id="10" name="Picture 9" descr="A screenshot of a cell phone&#10;&#10;Description generated with high confidence">
            <a:extLst>
              <a:ext uri="{FF2B5EF4-FFF2-40B4-BE49-F238E27FC236}">
                <a16:creationId xmlns:a16="http://schemas.microsoft.com/office/drawing/2014/main" id="{BA84B882-3977-4B63-9499-7491316A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11" y="3578683"/>
            <a:ext cx="8159739" cy="2166257"/>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2728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ground, outdoor, grass, building&#10;&#10;Description generated with very high confidence">
            <a:extLst>
              <a:ext uri="{FF2B5EF4-FFF2-40B4-BE49-F238E27FC236}">
                <a16:creationId xmlns:a16="http://schemas.microsoft.com/office/drawing/2014/main" id="{16EC5875-1F68-412D-B355-8B9F74A76D67}"/>
              </a:ext>
            </a:extLst>
          </p:cNvPr>
          <p:cNvPicPr>
            <a:picLocks noChangeAspect="1"/>
          </p:cNvPicPr>
          <p:nvPr/>
        </p:nvPicPr>
        <p:blipFill rotWithShape="1">
          <a:blip r:embed="rId3">
            <a:extLst>
              <a:ext uri="{28A0092B-C50C-407E-A947-70E740481C1C}">
                <a14:useLocalDpi xmlns:a14="http://schemas.microsoft.com/office/drawing/2010/main" val="0"/>
              </a:ext>
            </a:extLst>
          </a:blip>
          <a:srcRect t="12157" b="12843"/>
          <a:stretch/>
        </p:blipFill>
        <p:spPr>
          <a:xfrm>
            <a:off x="19" y="842617"/>
            <a:ext cx="9143985" cy="5143493"/>
          </a:xfrm>
          <a:prstGeom prst="rect">
            <a:avLst/>
          </a:prstGeom>
        </p:spPr>
      </p:pic>
      <p:cxnSp>
        <p:nvCxnSpPr>
          <p:cNvPr id="9" name="Straight Connector 8">
            <a:extLst>
              <a:ext uri="{FF2B5EF4-FFF2-40B4-BE49-F238E27FC236}">
                <a16:creationId xmlns:a16="http://schemas.microsoft.com/office/drawing/2014/main" id="{CFC90C8E-95F5-401C-8215-22E5178373A7}"/>
              </a:ext>
            </a:extLst>
          </p:cNvPr>
          <p:cNvCxnSpPr>
            <a:cxnSpLocks/>
          </p:cNvCxnSpPr>
          <p:nvPr/>
        </p:nvCxnSpPr>
        <p:spPr>
          <a:xfrm>
            <a:off x="4114805" y="2660131"/>
            <a:ext cx="2983583" cy="22341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CCACE7-6273-495D-817C-884BA1C461BC}"/>
              </a:ext>
            </a:extLst>
          </p:cNvPr>
          <p:cNvCxnSpPr>
            <a:cxnSpLocks/>
          </p:cNvCxnSpPr>
          <p:nvPr/>
        </p:nvCxnSpPr>
        <p:spPr>
          <a:xfrm flipV="1">
            <a:off x="4263275" y="2773251"/>
            <a:ext cx="2693709" cy="1951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B91E394-F975-4D7C-A02C-370BBA9CBC19}"/>
              </a:ext>
            </a:extLst>
          </p:cNvPr>
          <p:cNvSpPr txBox="1"/>
          <p:nvPr/>
        </p:nvSpPr>
        <p:spPr>
          <a:xfrm>
            <a:off x="3499705" y="1090565"/>
            <a:ext cx="3520911" cy="508088"/>
          </a:xfrm>
          <a:prstGeom prst="rect">
            <a:avLst/>
          </a:prstGeom>
          <a:solidFill>
            <a:schemeClr val="bg1"/>
          </a:solidFill>
        </p:spPr>
        <p:txBody>
          <a:bodyPr wrap="square" rtlCol="0">
            <a:spAutoFit/>
          </a:bodyPr>
          <a:lstStyle/>
          <a:p>
            <a:r>
              <a:rPr lang="en-US" sz="1351" dirty="0"/>
              <a:t>Example showing waste materials not disposed properly </a:t>
            </a:r>
          </a:p>
        </p:txBody>
      </p:sp>
    </p:spTree>
    <p:extLst>
      <p:ext uri="{BB962C8B-B14F-4D97-AF65-F5344CB8AC3E}">
        <p14:creationId xmlns:p14="http://schemas.microsoft.com/office/powerpoint/2010/main" val="110879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a:xfrm>
            <a:off x="628651" y="1131096"/>
            <a:ext cx="7886700" cy="723040"/>
          </a:xfrm>
        </p:spPr>
        <p:txBody>
          <a:bodyPr>
            <a:normAutofit/>
          </a:bodyPr>
          <a:lstStyle/>
          <a:p>
            <a:r>
              <a:rPr lang="en-US" sz="4051" dirty="0"/>
              <a:t>Section C – Pollution Prevention</a:t>
            </a:r>
          </a:p>
        </p:txBody>
      </p:sp>
      <p:sp>
        <p:nvSpPr>
          <p:cNvPr id="3" name="Content Placeholder 2">
            <a:extLst>
              <a:ext uri="{FF2B5EF4-FFF2-40B4-BE49-F238E27FC236}">
                <a16:creationId xmlns:a16="http://schemas.microsoft.com/office/drawing/2014/main" id="{66710AD5-92EA-4D11-A27F-3D6EC6F03E11}"/>
              </a:ext>
            </a:extLst>
          </p:cNvPr>
          <p:cNvSpPr>
            <a:spLocks noGrp="1"/>
          </p:cNvSpPr>
          <p:nvPr>
            <p:ph idx="1"/>
          </p:nvPr>
        </p:nvSpPr>
        <p:spPr>
          <a:xfrm>
            <a:off x="628651" y="1865899"/>
            <a:ext cx="8145348" cy="2170975"/>
          </a:xfrm>
        </p:spPr>
        <p:txBody>
          <a:bodyPr>
            <a:normAutofit/>
          </a:bodyPr>
          <a:lstStyle/>
          <a:p>
            <a:r>
              <a:rPr lang="en-US" sz="3300" dirty="0"/>
              <a:t>BMPs</a:t>
            </a:r>
          </a:p>
          <a:p>
            <a:pPr lvl="1"/>
            <a:r>
              <a:rPr lang="en-US" sz="3300" dirty="0"/>
              <a:t>Equipment fueling</a:t>
            </a:r>
          </a:p>
          <a:p>
            <a:pPr lvl="1"/>
            <a:r>
              <a:rPr lang="en-US" sz="3300" dirty="0">
                <a:solidFill>
                  <a:srgbClr val="FF0000"/>
                </a:solidFill>
              </a:rPr>
              <a:t>Drip pans</a:t>
            </a:r>
          </a:p>
          <a:p>
            <a:pPr lvl="1"/>
            <a:r>
              <a:rPr lang="en-US" sz="3300" dirty="0">
                <a:solidFill>
                  <a:srgbClr val="FF0000"/>
                </a:solidFill>
              </a:rPr>
              <a:t>Clean it up</a:t>
            </a:r>
          </a:p>
          <a:p>
            <a:pPr lvl="1"/>
            <a:endParaRPr lang="en-US" sz="3300" dirty="0">
              <a:solidFill>
                <a:srgbClr val="FF0000"/>
              </a:solidFill>
            </a:endParaRPr>
          </a:p>
          <a:p>
            <a:pPr marL="0" indent="0">
              <a:buNone/>
            </a:pPr>
            <a:endParaRPr lang="en-US" dirty="0"/>
          </a:p>
        </p:txBody>
      </p:sp>
      <p:pic>
        <p:nvPicPr>
          <p:cNvPr id="5" name="Picture 4">
            <a:extLst>
              <a:ext uri="{FF2B5EF4-FFF2-40B4-BE49-F238E27FC236}">
                <a16:creationId xmlns:a16="http://schemas.microsoft.com/office/drawing/2014/main" id="{159C1EB1-4180-4225-BFA5-7486EA24A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4208483"/>
            <a:ext cx="8178941" cy="1116837"/>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9631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uilding, outdoor, ground&#10;&#10;Description generated with high confidence">
            <a:extLst>
              <a:ext uri="{FF2B5EF4-FFF2-40B4-BE49-F238E27FC236}">
                <a16:creationId xmlns:a16="http://schemas.microsoft.com/office/drawing/2014/main" id="{2FA10104-6549-4888-8AFC-CB0E34D426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4650822" y="1608488"/>
            <a:ext cx="4749116" cy="3561837"/>
          </a:xfrm>
          <a:prstGeom prst="rect">
            <a:avLst/>
          </a:prstGeom>
          <a:ln w="38100">
            <a:solidFill>
              <a:schemeClr val="tx1"/>
            </a:solidFill>
          </a:ln>
          <a:effectLst>
            <a:outerShdw blurRad="50800" dist="38100" dir="5400000" algn="t" rotWithShape="0">
              <a:prstClr val="black">
                <a:alpha val="40000"/>
              </a:prstClr>
            </a:outerShdw>
          </a:effectLst>
        </p:spPr>
      </p:pic>
      <p:cxnSp>
        <p:nvCxnSpPr>
          <p:cNvPr id="7" name="Straight Connector 6">
            <a:extLst>
              <a:ext uri="{FF2B5EF4-FFF2-40B4-BE49-F238E27FC236}">
                <a16:creationId xmlns:a16="http://schemas.microsoft.com/office/drawing/2014/main" id="{BBCB9A52-70ED-46D2-9311-33022D12491C}"/>
              </a:ext>
            </a:extLst>
          </p:cNvPr>
          <p:cNvCxnSpPr>
            <a:cxnSpLocks/>
          </p:cNvCxnSpPr>
          <p:nvPr/>
        </p:nvCxnSpPr>
        <p:spPr>
          <a:xfrm>
            <a:off x="5579441" y="2448751"/>
            <a:ext cx="2983583" cy="22341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7F9F89-BC72-4D10-AF9F-1BB0B1459B25}"/>
              </a:ext>
            </a:extLst>
          </p:cNvPr>
          <p:cNvCxnSpPr>
            <a:cxnSpLocks/>
          </p:cNvCxnSpPr>
          <p:nvPr/>
        </p:nvCxnSpPr>
        <p:spPr>
          <a:xfrm flipV="1">
            <a:off x="5565298" y="2455818"/>
            <a:ext cx="2707851" cy="2241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2A2F332-D86B-4635-B567-366202E900DD}"/>
              </a:ext>
            </a:extLst>
          </p:cNvPr>
          <p:cNvSpPr txBox="1">
            <a:spLocks/>
          </p:cNvSpPr>
          <p:nvPr/>
        </p:nvSpPr>
        <p:spPr>
          <a:xfrm>
            <a:off x="233861" y="1574116"/>
            <a:ext cx="4855091" cy="326350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t>Fix leaks when discovered </a:t>
            </a:r>
          </a:p>
          <a:p>
            <a:r>
              <a:rPr lang="en-US" sz="3300" dirty="0"/>
              <a:t>Cleanup with absorbent materials</a:t>
            </a:r>
          </a:p>
          <a:p>
            <a:r>
              <a:rPr lang="en-US" sz="3300" dirty="0">
                <a:solidFill>
                  <a:srgbClr val="FF0000"/>
                </a:solidFill>
              </a:rPr>
              <a:t>Fix it or remove it from Project.</a:t>
            </a:r>
          </a:p>
          <a:p>
            <a:endParaRPr lang="en-US" sz="2100" dirty="0"/>
          </a:p>
        </p:txBody>
      </p:sp>
      <p:grpSp>
        <p:nvGrpSpPr>
          <p:cNvPr id="2" name="Group 1">
            <a:extLst>
              <a:ext uri="{FF2B5EF4-FFF2-40B4-BE49-F238E27FC236}">
                <a16:creationId xmlns:a16="http://schemas.microsoft.com/office/drawing/2014/main" id="{7D1C6DF5-83EB-4E4E-892E-D4454FF7C21E}"/>
              </a:ext>
            </a:extLst>
          </p:cNvPr>
          <p:cNvGrpSpPr/>
          <p:nvPr/>
        </p:nvGrpSpPr>
        <p:grpSpPr>
          <a:xfrm>
            <a:off x="5244464" y="1038226"/>
            <a:ext cx="3561837" cy="4749116"/>
            <a:chOff x="6992613" y="241299"/>
            <a:chExt cx="4749116" cy="6332155"/>
          </a:xfrm>
        </p:grpSpPr>
        <p:pic>
          <p:nvPicPr>
            <p:cNvPr id="6" name="Content Placeholder 4" descr="A picture containing building, outdoor, ground&#10;&#10;Description generated with high confidence">
              <a:extLst>
                <a:ext uri="{FF2B5EF4-FFF2-40B4-BE49-F238E27FC236}">
                  <a16:creationId xmlns:a16="http://schemas.microsoft.com/office/drawing/2014/main" id="{3C2F4226-BB2F-4AEA-AE5E-487FB5F7D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201093" y="1032819"/>
              <a:ext cx="6332155" cy="4749116"/>
            </a:xfrm>
            <a:prstGeom prst="rect">
              <a:avLst/>
            </a:prstGeom>
            <a:ln w="38100">
              <a:solidFill>
                <a:schemeClr val="tx1"/>
              </a:solidFill>
            </a:ln>
            <a:effectLst>
              <a:outerShdw blurRad="50800" dist="38100" dir="5400000" algn="t" rotWithShape="0">
                <a:prstClr val="black">
                  <a:alpha val="40000"/>
                </a:prstClr>
              </a:outerShdw>
            </a:effectLst>
          </p:spPr>
        </p:pic>
        <p:cxnSp>
          <p:nvCxnSpPr>
            <p:cNvPr id="9" name="Straight Connector 8">
              <a:extLst>
                <a:ext uri="{FF2B5EF4-FFF2-40B4-BE49-F238E27FC236}">
                  <a16:creationId xmlns:a16="http://schemas.microsoft.com/office/drawing/2014/main" id="{97ED7984-865A-42F5-BDE7-7CF12B75B590}"/>
                </a:ext>
              </a:extLst>
            </p:cNvPr>
            <p:cNvCxnSpPr>
              <a:cxnSpLocks/>
            </p:cNvCxnSpPr>
            <p:nvPr/>
          </p:nvCxnSpPr>
          <p:spPr>
            <a:xfrm>
              <a:off x="7439248" y="2153170"/>
              <a:ext cx="3978111" cy="2978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5B8978-06CF-4E4B-9B67-E9AA5BF12F2C}"/>
                </a:ext>
              </a:extLst>
            </p:cNvPr>
            <p:cNvCxnSpPr>
              <a:cxnSpLocks/>
            </p:cNvCxnSpPr>
            <p:nvPr/>
          </p:nvCxnSpPr>
          <p:spPr>
            <a:xfrm flipV="1">
              <a:off x="7420394" y="2162596"/>
              <a:ext cx="3610467" cy="29882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1482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a:xfrm>
            <a:off x="600371" y="940207"/>
            <a:ext cx="7886700" cy="694759"/>
          </a:xfrm>
        </p:spPr>
        <p:txBody>
          <a:bodyPr>
            <a:normAutofit/>
          </a:bodyPr>
          <a:lstStyle/>
          <a:p>
            <a:r>
              <a:rPr lang="en-US" sz="4051" dirty="0"/>
              <a:t>Section C – Pollution Prevention</a:t>
            </a:r>
          </a:p>
        </p:txBody>
      </p:sp>
      <p:sp>
        <p:nvSpPr>
          <p:cNvPr id="3" name="Content Placeholder 2">
            <a:extLst>
              <a:ext uri="{FF2B5EF4-FFF2-40B4-BE49-F238E27FC236}">
                <a16:creationId xmlns:a16="http://schemas.microsoft.com/office/drawing/2014/main" id="{66710AD5-92EA-4D11-A27F-3D6EC6F03E11}"/>
              </a:ext>
            </a:extLst>
          </p:cNvPr>
          <p:cNvSpPr>
            <a:spLocks noGrp="1"/>
          </p:cNvSpPr>
          <p:nvPr>
            <p:ph idx="1"/>
          </p:nvPr>
        </p:nvSpPr>
        <p:spPr>
          <a:xfrm>
            <a:off x="635723" y="1568948"/>
            <a:ext cx="8286751" cy="4372683"/>
          </a:xfrm>
        </p:spPr>
        <p:txBody>
          <a:bodyPr>
            <a:normAutofit/>
          </a:bodyPr>
          <a:lstStyle/>
          <a:p>
            <a:r>
              <a:rPr lang="en-US" sz="3600" dirty="0"/>
              <a:t>BMPs </a:t>
            </a:r>
          </a:p>
          <a:p>
            <a:pPr lvl="1"/>
            <a:r>
              <a:rPr lang="en-US" sz="3300" dirty="0"/>
              <a:t>Concrete truck washout</a:t>
            </a:r>
          </a:p>
          <a:p>
            <a:pPr marL="685766" lvl="2" indent="0">
              <a:buNone/>
            </a:pPr>
            <a:r>
              <a:rPr lang="en-US" sz="3000" dirty="0"/>
              <a:t>Prevent washout from running off into:</a:t>
            </a:r>
          </a:p>
          <a:p>
            <a:pPr lvl="3"/>
            <a:r>
              <a:rPr lang="en-US" sz="2851" dirty="0"/>
              <a:t>Surface water</a:t>
            </a:r>
          </a:p>
          <a:p>
            <a:pPr lvl="3"/>
            <a:r>
              <a:rPr lang="en-US" sz="2851" dirty="0"/>
              <a:t>Wetlands</a:t>
            </a:r>
          </a:p>
          <a:p>
            <a:pPr lvl="3"/>
            <a:r>
              <a:rPr lang="en-US" sz="2851" dirty="0"/>
              <a:t>Drainage conveyances (</a:t>
            </a:r>
            <a:r>
              <a:rPr lang="en-US" sz="2925" dirty="0"/>
              <a:t>inlets, ditches, curb flow lines)</a:t>
            </a:r>
          </a:p>
        </p:txBody>
      </p:sp>
      <p:pic>
        <p:nvPicPr>
          <p:cNvPr id="5" name="Picture 4">
            <a:extLst>
              <a:ext uri="{FF2B5EF4-FFF2-40B4-BE49-F238E27FC236}">
                <a16:creationId xmlns:a16="http://schemas.microsoft.com/office/drawing/2014/main" id="{AA5FC9C4-6CB8-4B71-90EE-05A6AEB7A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84" y="4741572"/>
            <a:ext cx="2505075" cy="1828800"/>
          </a:xfrm>
          <a:prstGeom prst="rect">
            <a:avLst/>
          </a:prstGeom>
        </p:spPr>
      </p:pic>
    </p:spTree>
    <p:extLst>
      <p:ext uri="{BB962C8B-B14F-4D97-AF65-F5344CB8AC3E}">
        <p14:creationId xmlns:p14="http://schemas.microsoft.com/office/powerpoint/2010/main" val="1776630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a:xfrm>
            <a:off x="600371" y="940207"/>
            <a:ext cx="7886700" cy="694759"/>
          </a:xfrm>
        </p:spPr>
        <p:txBody>
          <a:bodyPr>
            <a:normAutofit/>
          </a:bodyPr>
          <a:lstStyle/>
          <a:p>
            <a:r>
              <a:rPr lang="en-US" sz="4051" dirty="0"/>
              <a:t>Section C – Pollution Prevention</a:t>
            </a:r>
          </a:p>
        </p:txBody>
      </p:sp>
      <p:sp>
        <p:nvSpPr>
          <p:cNvPr id="3" name="Content Placeholder 2">
            <a:extLst>
              <a:ext uri="{FF2B5EF4-FFF2-40B4-BE49-F238E27FC236}">
                <a16:creationId xmlns:a16="http://schemas.microsoft.com/office/drawing/2014/main" id="{66710AD5-92EA-4D11-A27F-3D6EC6F03E11}"/>
              </a:ext>
            </a:extLst>
          </p:cNvPr>
          <p:cNvSpPr>
            <a:spLocks noGrp="1"/>
          </p:cNvSpPr>
          <p:nvPr>
            <p:ph idx="1"/>
          </p:nvPr>
        </p:nvSpPr>
        <p:spPr>
          <a:xfrm>
            <a:off x="635723" y="1568951"/>
            <a:ext cx="8286751" cy="1649716"/>
          </a:xfrm>
        </p:spPr>
        <p:txBody>
          <a:bodyPr>
            <a:normAutofit/>
          </a:bodyPr>
          <a:lstStyle/>
          <a:p>
            <a:pPr marL="0" indent="0">
              <a:buNone/>
            </a:pPr>
            <a:r>
              <a:rPr lang="en-US" sz="2925" dirty="0"/>
              <a:t>Concrete truck washout (cont.)</a:t>
            </a:r>
          </a:p>
          <a:p>
            <a:pPr marL="0" indent="0">
              <a:buNone/>
            </a:pPr>
            <a:endParaRPr lang="en-US" sz="2925" dirty="0">
              <a:solidFill>
                <a:srgbClr val="FF0000"/>
              </a:solidFill>
            </a:endParaRPr>
          </a:p>
          <a:p>
            <a:pPr marL="0" indent="0">
              <a:buNone/>
            </a:pPr>
            <a:r>
              <a:rPr lang="en-US" sz="2925" dirty="0">
                <a:solidFill>
                  <a:srgbClr val="FF0000"/>
                </a:solidFill>
              </a:rPr>
              <a:t>Check only box that is being used on the project.</a:t>
            </a:r>
          </a:p>
          <a:p>
            <a:endParaRPr lang="en-US" dirty="0"/>
          </a:p>
        </p:txBody>
      </p:sp>
      <p:pic>
        <p:nvPicPr>
          <p:cNvPr id="6" name="Picture 5" descr="A screenshot of a cell phone&#10;&#10;Description generated with very high confidence">
            <a:extLst>
              <a:ext uri="{FF2B5EF4-FFF2-40B4-BE49-F238E27FC236}">
                <a16:creationId xmlns:a16="http://schemas.microsoft.com/office/drawing/2014/main" id="{B095C6C2-76C7-4AA2-ABFA-C268392F0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42" y="3535137"/>
            <a:ext cx="8767885" cy="2231572"/>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4870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rt road&#10;&#10;Description generated with very high confidence">
            <a:extLst>
              <a:ext uri="{FF2B5EF4-FFF2-40B4-BE49-F238E27FC236}">
                <a16:creationId xmlns:a16="http://schemas.microsoft.com/office/drawing/2014/main" id="{7A9C02C5-7AFE-4138-B4E2-6E832112F4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3184" y="1471353"/>
            <a:ext cx="5010944" cy="3758208"/>
          </a:xfrm>
          <a:prstGeom prst="rect">
            <a:avLst/>
          </a:prstGeom>
          <a:ln w="38100">
            <a:solidFill>
              <a:srgbClr val="000000"/>
            </a:solidFill>
          </a:ln>
        </p:spPr>
      </p:pic>
      <p:sp>
        <p:nvSpPr>
          <p:cNvPr id="6" name="Rectangle 5">
            <a:extLst>
              <a:ext uri="{FF2B5EF4-FFF2-40B4-BE49-F238E27FC236}">
                <a16:creationId xmlns:a16="http://schemas.microsoft.com/office/drawing/2014/main" id="{378BD115-643A-4D7B-86B9-AFB760A8F084}"/>
              </a:ext>
            </a:extLst>
          </p:cNvPr>
          <p:cNvSpPr/>
          <p:nvPr/>
        </p:nvSpPr>
        <p:spPr>
          <a:xfrm>
            <a:off x="5726787" y="3437841"/>
            <a:ext cx="2721991" cy="11241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 name="Content Placeholder 2">
            <a:extLst>
              <a:ext uri="{FF2B5EF4-FFF2-40B4-BE49-F238E27FC236}">
                <a16:creationId xmlns:a16="http://schemas.microsoft.com/office/drawing/2014/main" id="{6EEF939F-881B-4C9C-85F4-3EC465911AAA}"/>
              </a:ext>
            </a:extLst>
          </p:cNvPr>
          <p:cNvSpPr txBox="1">
            <a:spLocks/>
          </p:cNvSpPr>
          <p:nvPr/>
        </p:nvSpPr>
        <p:spPr>
          <a:xfrm>
            <a:off x="77774" y="1547740"/>
            <a:ext cx="3826613" cy="326350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3000" dirty="0"/>
              <a:t>Poor concrete washout operations</a:t>
            </a:r>
          </a:p>
          <a:p>
            <a:pPr>
              <a:spcAft>
                <a:spcPts val="600"/>
              </a:spcAft>
            </a:pPr>
            <a:r>
              <a:rPr lang="en-US" sz="3000" dirty="0"/>
              <a:t>Washout running into conveyance (ditch bottom)</a:t>
            </a:r>
          </a:p>
        </p:txBody>
      </p:sp>
      <p:cxnSp>
        <p:nvCxnSpPr>
          <p:cNvPr id="7" name="Straight Connector 6">
            <a:extLst>
              <a:ext uri="{FF2B5EF4-FFF2-40B4-BE49-F238E27FC236}">
                <a16:creationId xmlns:a16="http://schemas.microsoft.com/office/drawing/2014/main" id="{BCE1CF5E-3D9A-4191-9AC7-ECCD3F3F2CC3}"/>
              </a:ext>
            </a:extLst>
          </p:cNvPr>
          <p:cNvCxnSpPr>
            <a:cxnSpLocks/>
          </p:cNvCxnSpPr>
          <p:nvPr/>
        </p:nvCxnSpPr>
        <p:spPr>
          <a:xfrm>
            <a:off x="5497492" y="2734688"/>
            <a:ext cx="2983583" cy="22341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3DF205-4732-407A-9E96-173AE3518F66}"/>
              </a:ext>
            </a:extLst>
          </p:cNvPr>
          <p:cNvCxnSpPr>
            <a:cxnSpLocks/>
          </p:cNvCxnSpPr>
          <p:nvPr/>
        </p:nvCxnSpPr>
        <p:spPr>
          <a:xfrm flipV="1">
            <a:off x="5358658" y="2788516"/>
            <a:ext cx="2707851" cy="2241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453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a:xfrm>
            <a:off x="553452" y="1564105"/>
            <a:ext cx="7558269" cy="1094874"/>
          </a:xfrm>
        </p:spPr>
        <p:txBody>
          <a:bodyPr>
            <a:normAutofit fontScale="90000"/>
          </a:bodyPr>
          <a:lstStyle/>
          <a:p>
            <a:pPr defTabSz="168275"/>
            <a:r>
              <a:rPr lang="en-US" sz="4051" dirty="0"/>
              <a:t>Section C – Pollution Prevention</a:t>
            </a:r>
            <a:br>
              <a:rPr lang="en-US" sz="4051" dirty="0"/>
            </a:br>
            <a:r>
              <a:rPr lang="en-US" sz="2325" dirty="0">
                <a:solidFill>
                  <a:srgbClr val="FF0000"/>
                </a:solidFill>
              </a:rPr>
              <a:t>Discuss location of spill kits at preconstruction meeting and weekly project meetings.</a:t>
            </a:r>
            <a:br>
              <a:rPr lang="en-US" sz="2325" dirty="0">
                <a:solidFill>
                  <a:srgbClr val="FF0000"/>
                </a:solidFill>
              </a:rPr>
            </a:br>
            <a:r>
              <a:rPr lang="en-US" sz="2325" dirty="0">
                <a:solidFill>
                  <a:srgbClr val="FF0000"/>
                </a:solidFill>
              </a:rPr>
              <a:t>	</a:t>
            </a:r>
            <a:br>
              <a:rPr lang="en-US" sz="2325" dirty="0">
                <a:solidFill>
                  <a:srgbClr val="FF0000"/>
                </a:solidFill>
              </a:rPr>
            </a:br>
            <a:r>
              <a:rPr lang="en-US" sz="2325" dirty="0">
                <a:solidFill>
                  <a:srgbClr val="FF0000"/>
                </a:solidFill>
              </a:rPr>
              <a:t>Contact your PM and Kathie Van Price (920) 492-7175</a:t>
            </a:r>
            <a:br>
              <a:rPr lang="en-US" sz="2325" dirty="0">
                <a:solidFill>
                  <a:srgbClr val="FF0000"/>
                </a:solidFill>
              </a:rPr>
            </a:br>
            <a:br>
              <a:rPr lang="en-US" sz="4051" dirty="0">
                <a:solidFill>
                  <a:srgbClr val="FF0000"/>
                </a:solidFill>
              </a:rPr>
            </a:br>
            <a:endParaRPr lang="en-US" sz="4051" dirty="0"/>
          </a:p>
        </p:txBody>
      </p:sp>
      <p:pic>
        <p:nvPicPr>
          <p:cNvPr id="6" name="Content Placeholder 5" descr="A screenshot of a social media post&#10;&#10;Description generated with very high confidence">
            <a:extLst>
              <a:ext uri="{FF2B5EF4-FFF2-40B4-BE49-F238E27FC236}">
                <a16:creationId xmlns:a16="http://schemas.microsoft.com/office/drawing/2014/main" id="{6EA58859-684F-46B6-8B7D-B6099BEAE7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2279" y="2815391"/>
            <a:ext cx="7079442" cy="3762446"/>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2697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374A2-F259-48A7-B05A-595DCE2D9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453" y="1893470"/>
            <a:ext cx="4094747" cy="3071060"/>
          </a:xfrm>
          <a:prstGeom prst="rect">
            <a:avLst/>
          </a:prstGeom>
        </p:spPr>
      </p:pic>
    </p:spTree>
    <p:extLst>
      <p:ext uri="{BB962C8B-B14F-4D97-AF65-F5344CB8AC3E}">
        <p14:creationId xmlns:p14="http://schemas.microsoft.com/office/powerpoint/2010/main" val="356542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80A8-5139-46AC-B43E-ED2BB27C91DB}"/>
              </a:ext>
            </a:extLst>
          </p:cNvPr>
          <p:cNvSpPr>
            <a:spLocks noGrp="1"/>
          </p:cNvSpPr>
          <p:nvPr>
            <p:ph type="title"/>
          </p:nvPr>
        </p:nvSpPr>
        <p:spPr>
          <a:xfrm>
            <a:off x="75283" y="695632"/>
            <a:ext cx="8996529" cy="994172"/>
          </a:xfrm>
        </p:spPr>
        <p:txBody>
          <a:bodyPr>
            <a:normAutofit/>
          </a:bodyPr>
          <a:lstStyle/>
          <a:p>
            <a:pPr algn="ctr"/>
            <a:r>
              <a:rPr lang="en-US" dirty="0"/>
              <a:t>2020 Standard Specification Updates </a:t>
            </a:r>
          </a:p>
        </p:txBody>
      </p:sp>
      <p:sp>
        <p:nvSpPr>
          <p:cNvPr id="3" name="Content Placeholder 2">
            <a:extLst>
              <a:ext uri="{FF2B5EF4-FFF2-40B4-BE49-F238E27FC236}">
                <a16:creationId xmlns:a16="http://schemas.microsoft.com/office/drawing/2014/main" id="{4EE159CB-3078-486A-8831-FA5C2BBACCAA}"/>
              </a:ext>
            </a:extLst>
          </p:cNvPr>
          <p:cNvSpPr>
            <a:spLocks noGrp="1"/>
          </p:cNvSpPr>
          <p:nvPr>
            <p:ph idx="1"/>
          </p:nvPr>
        </p:nvSpPr>
        <p:spPr>
          <a:xfrm>
            <a:off x="628654" y="2098895"/>
            <a:ext cx="8142367" cy="4410189"/>
          </a:xfrm>
        </p:spPr>
        <p:txBody>
          <a:bodyPr>
            <a:normAutofit fontScale="92500" lnSpcReduction="20000"/>
          </a:bodyPr>
          <a:lstStyle/>
          <a:p>
            <a:pPr marL="0" indent="0">
              <a:buNone/>
            </a:pPr>
            <a:r>
              <a:rPr lang="en-US" b="1" dirty="0"/>
              <a:t>628.5.11/.12 – Failure to mobilize</a:t>
            </a:r>
          </a:p>
          <a:p>
            <a:r>
              <a:rPr lang="en-US" dirty="0"/>
              <a:t>Updated from $300 to $500 daily deduct</a:t>
            </a:r>
          </a:p>
          <a:p>
            <a:pPr marL="342883" indent="0">
              <a:buNone/>
            </a:pPr>
            <a:r>
              <a:rPr lang="en-US" sz="3500" dirty="0">
                <a:solidFill>
                  <a:srgbClr val="FF0000"/>
                </a:solidFill>
              </a:rPr>
              <a:t>Added Administrative Item</a:t>
            </a:r>
          </a:p>
          <a:p>
            <a:pPr marL="342883" indent="0">
              <a:buNone/>
            </a:pPr>
            <a:endParaRPr lang="en-US" sz="1400" dirty="0">
              <a:solidFill>
                <a:srgbClr val="FF0000"/>
              </a:solidFill>
            </a:endParaRPr>
          </a:p>
          <a:p>
            <a:pPr marL="0" indent="0">
              <a:buNone/>
            </a:pPr>
            <a:r>
              <a:rPr lang="en-US" b="1" dirty="0"/>
              <a:t>630.0500 – Seed Water</a:t>
            </a:r>
          </a:p>
          <a:p>
            <a:r>
              <a:rPr lang="en-US" dirty="0"/>
              <a:t>Water required if rainfall not sufficient after seed germination</a:t>
            </a:r>
          </a:p>
          <a:p>
            <a:pPr marL="342883" lvl="1" indent="0">
              <a:spcAft>
                <a:spcPts val="451"/>
              </a:spcAft>
              <a:buNone/>
            </a:pPr>
            <a:r>
              <a:rPr lang="en-US" sz="3500" dirty="0">
                <a:solidFill>
                  <a:srgbClr val="FF0000"/>
                </a:solidFill>
              </a:rPr>
              <a:t>Order seed and communicate water expectation on order.</a:t>
            </a:r>
          </a:p>
          <a:p>
            <a:pPr marL="342883" lvl="1" indent="0">
              <a:spcAft>
                <a:spcPts val="451"/>
              </a:spcAft>
              <a:buNone/>
            </a:pPr>
            <a:endParaRPr lang="en-US" sz="1300" dirty="0">
              <a:solidFill>
                <a:srgbClr val="FF0000"/>
              </a:solidFill>
            </a:endParaRPr>
          </a:p>
          <a:p>
            <a:pPr marL="342883" lvl="1" indent="0">
              <a:spcAft>
                <a:spcPts val="451"/>
              </a:spcAft>
              <a:buNone/>
            </a:pPr>
            <a:r>
              <a:rPr lang="en-US" sz="3500" dirty="0">
                <a:solidFill>
                  <a:srgbClr val="FF0000"/>
                </a:solidFill>
              </a:rPr>
              <a:t>Corrective action if work not completed.</a:t>
            </a:r>
          </a:p>
        </p:txBody>
      </p:sp>
      <p:pic>
        <p:nvPicPr>
          <p:cNvPr id="5" name="Picture 4">
            <a:extLst>
              <a:ext uri="{FF2B5EF4-FFF2-40B4-BE49-F238E27FC236}">
                <a16:creationId xmlns:a16="http://schemas.microsoft.com/office/drawing/2014/main" id="{CAAA6474-4184-4296-B531-418BF367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1884"/>
            <a:ext cx="9144000" cy="806116"/>
          </a:xfrm>
          <a:prstGeom prst="rect">
            <a:avLst/>
          </a:prstGeom>
        </p:spPr>
      </p:pic>
    </p:spTree>
    <p:extLst>
      <p:ext uri="{BB962C8B-B14F-4D97-AF65-F5344CB8AC3E}">
        <p14:creationId xmlns:p14="http://schemas.microsoft.com/office/powerpoint/2010/main" val="171283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8CCA2-4EC4-4D21-AC2E-A554EAB9E8EC}"/>
              </a:ext>
            </a:extLst>
          </p:cNvPr>
          <p:cNvSpPr>
            <a:spLocks noGrp="1"/>
          </p:cNvSpPr>
          <p:nvPr>
            <p:ph type="title"/>
          </p:nvPr>
        </p:nvSpPr>
        <p:spPr>
          <a:xfrm>
            <a:off x="347662" y="804703"/>
            <a:ext cx="4393827" cy="1813672"/>
          </a:xfrm>
        </p:spPr>
        <p:txBody>
          <a:bodyPr>
            <a:noAutofit/>
          </a:bodyPr>
          <a:lstStyle/>
          <a:p>
            <a:r>
              <a:rPr lang="en-US" sz="4000" dirty="0"/>
              <a:t>Inspection form update – DT 1072</a:t>
            </a:r>
          </a:p>
        </p:txBody>
      </p:sp>
      <p:pic>
        <p:nvPicPr>
          <p:cNvPr id="5" name="Picture 4">
            <a:extLst>
              <a:ext uri="{FF2B5EF4-FFF2-40B4-BE49-F238E27FC236}">
                <a16:creationId xmlns:a16="http://schemas.microsoft.com/office/drawing/2014/main" id="{440BCB5B-B872-4F20-AB6D-6AFDB4D96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926" y="3318589"/>
            <a:ext cx="1257300" cy="2050256"/>
          </a:xfrm>
          <a:prstGeom prst="rect">
            <a:avLst/>
          </a:prstGeom>
        </p:spPr>
      </p:pic>
      <p:pic>
        <p:nvPicPr>
          <p:cNvPr id="7" name="Picture 6">
            <a:extLst>
              <a:ext uri="{FF2B5EF4-FFF2-40B4-BE49-F238E27FC236}">
                <a16:creationId xmlns:a16="http://schemas.microsoft.com/office/drawing/2014/main" id="{877A34B4-DAB8-48B8-9354-F75770DDD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605" y="287346"/>
            <a:ext cx="4940084" cy="6283310"/>
          </a:xfrm>
          <a:prstGeom prst="rect">
            <a:avLst/>
          </a:prstGeom>
        </p:spPr>
      </p:pic>
    </p:spTree>
    <p:extLst>
      <p:ext uri="{BB962C8B-B14F-4D97-AF65-F5344CB8AC3E}">
        <p14:creationId xmlns:p14="http://schemas.microsoft.com/office/powerpoint/2010/main" val="392362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p:txBody>
          <a:bodyPr>
            <a:normAutofit/>
          </a:bodyPr>
          <a:lstStyle/>
          <a:p>
            <a:r>
              <a:rPr lang="en-US" dirty="0"/>
              <a:t>ECIP form update – DT 1073</a:t>
            </a:r>
          </a:p>
        </p:txBody>
      </p:sp>
      <p:sp>
        <p:nvSpPr>
          <p:cNvPr id="3" name="Content Placeholder 2">
            <a:extLst>
              <a:ext uri="{FF2B5EF4-FFF2-40B4-BE49-F238E27FC236}">
                <a16:creationId xmlns:a16="http://schemas.microsoft.com/office/drawing/2014/main" id="{66710AD5-92EA-4D11-A27F-3D6EC6F03E11}"/>
              </a:ext>
            </a:extLst>
          </p:cNvPr>
          <p:cNvSpPr>
            <a:spLocks noGrp="1"/>
          </p:cNvSpPr>
          <p:nvPr>
            <p:ph idx="1"/>
          </p:nvPr>
        </p:nvSpPr>
        <p:spPr>
          <a:xfrm>
            <a:off x="628654" y="2226469"/>
            <a:ext cx="7973925" cy="3404310"/>
          </a:xfrm>
        </p:spPr>
        <p:txBody>
          <a:bodyPr/>
          <a:lstStyle/>
          <a:p>
            <a:pPr>
              <a:spcAft>
                <a:spcPts val="1200"/>
              </a:spcAft>
            </a:pPr>
            <a:r>
              <a:rPr lang="en-US" sz="3300" dirty="0"/>
              <a:t>Electronic format</a:t>
            </a:r>
          </a:p>
          <a:p>
            <a:pPr>
              <a:spcAft>
                <a:spcPts val="1200"/>
              </a:spcAft>
            </a:pPr>
            <a:r>
              <a:rPr lang="en-US" sz="3300" dirty="0"/>
              <a:t>Sections A and B minor changes</a:t>
            </a:r>
          </a:p>
          <a:p>
            <a:pPr>
              <a:spcAft>
                <a:spcPts val="1200"/>
              </a:spcAft>
            </a:pPr>
            <a:r>
              <a:rPr lang="en-US" sz="3300" dirty="0"/>
              <a:t>New section for Pollution Prevention</a:t>
            </a:r>
          </a:p>
          <a:p>
            <a:endParaRPr lang="en-US" sz="3300" dirty="0"/>
          </a:p>
          <a:p>
            <a:endParaRPr lang="en-US" dirty="0"/>
          </a:p>
        </p:txBody>
      </p:sp>
    </p:spTree>
    <p:extLst>
      <p:ext uri="{BB962C8B-B14F-4D97-AF65-F5344CB8AC3E}">
        <p14:creationId xmlns:p14="http://schemas.microsoft.com/office/powerpoint/2010/main" val="29228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p:txBody>
          <a:bodyPr>
            <a:normAutofit/>
          </a:bodyPr>
          <a:lstStyle/>
          <a:p>
            <a:r>
              <a:rPr lang="en-US" sz="4051" dirty="0"/>
              <a:t>Section A</a:t>
            </a:r>
          </a:p>
        </p:txBody>
      </p:sp>
      <p:sp>
        <p:nvSpPr>
          <p:cNvPr id="3" name="Content Placeholder 2">
            <a:extLst>
              <a:ext uri="{FF2B5EF4-FFF2-40B4-BE49-F238E27FC236}">
                <a16:creationId xmlns:a16="http://schemas.microsoft.com/office/drawing/2014/main" id="{66710AD5-92EA-4D11-A27F-3D6EC6F03E11}"/>
              </a:ext>
            </a:extLst>
          </p:cNvPr>
          <p:cNvSpPr>
            <a:spLocks noGrp="1"/>
          </p:cNvSpPr>
          <p:nvPr>
            <p:ph idx="1"/>
          </p:nvPr>
        </p:nvSpPr>
        <p:spPr>
          <a:xfrm>
            <a:off x="89587" y="2655099"/>
            <a:ext cx="4468305" cy="2348129"/>
          </a:xfrm>
        </p:spPr>
        <p:txBody>
          <a:bodyPr/>
          <a:lstStyle/>
          <a:p>
            <a:r>
              <a:rPr lang="en-US" sz="2700" dirty="0"/>
              <a:t>Numbering change – Old A1 is now project information</a:t>
            </a:r>
          </a:p>
          <a:p>
            <a:r>
              <a:rPr lang="en-US" sz="2700" dirty="0"/>
              <a:t>Dewatering and by-pass pumping called out in A2</a:t>
            </a:r>
          </a:p>
          <a:p>
            <a:endParaRPr lang="en-US" dirty="0"/>
          </a:p>
        </p:txBody>
      </p:sp>
      <p:pic>
        <p:nvPicPr>
          <p:cNvPr id="7" name="Picture 6" descr="A screenshot of a cell phone&#10;&#10;Description generated with very high confidence">
            <a:extLst>
              <a:ext uri="{FF2B5EF4-FFF2-40B4-BE49-F238E27FC236}">
                <a16:creationId xmlns:a16="http://schemas.microsoft.com/office/drawing/2014/main" id="{185A0751-BAB1-424F-8BF5-7D1DA6E48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735" y="993792"/>
            <a:ext cx="4167768" cy="4929188"/>
          </a:xfrm>
          <a:prstGeom prst="rect">
            <a:avLst/>
          </a:prstGeom>
          <a:ln w="38100">
            <a:solidFill>
              <a:schemeClr val="tx1"/>
            </a:solidFill>
          </a:ln>
          <a:effectLst>
            <a:outerShdw blurRad="50800" dist="38100" dir="5400000" algn="t" rotWithShape="0">
              <a:prstClr val="black">
                <a:alpha val="40000"/>
              </a:prstClr>
            </a:outerShdw>
          </a:effectLst>
        </p:spPr>
      </p:pic>
      <p:cxnSp>
        <p:nvCxnSpPr>
          <p:cNvPr id="5" name="Straight Arrow Connector 4">
            <a:extLst>
              <a:ext uri="{FF2B5EF4-FFF2-40B4-BE49-F238E27FC236}">
                <a16:creationId xmlns:a16="http://schemas.microsoft.com/office/drawing/2014/main" id="{E1AD90ED-427A-43B7-A057-A6B6E7560CE4}"/>
              </a:ext>
            </a:extLst>
          </p:cNvPr>
          <p:cNvCxnSpPr>
            <a:cxnSpLocks/>
          </p:cNvCxnSpPr>
          <p:nvPr/>
        </p:nvCxnSpPr>
        <p:spPr>
          <a:xfrm>
            <a:off x="4317425" y="2962608"/>
            <a:ext cx="31832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1552B25-42CC-4812-9B3B-F66504329BAC}"/>
              </a:ext>
            </a:extLst>
          </p:cNvPr>
          <p:cNvCxnSpPr>
            <a:cxnSpLocks/>
          </p:cNvCxnSpPr>
          <p:nvPr/>
        </p:nvCxnSpPr>
        <p:spPr>
          <a:xfrm>
            <a:off x="3853434" y="3986312"/>
            <a:ext cx="80449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a:xfrm>
            <a:off x="628651" y="1131096"/>
            <a:ext cx="3613412" cy="994172"/>
          </a:xfrm>
        </p:spPr>
        <p:txBody>
          <a:bodyPr>
            <a:normAutofit/>
          </a:bodyPr>
          <a:lstStyle/>
          <a:p>
            <a:r>
              <a:rPr lang="en-US" sz="4051" dirty="0"/>
              <a:t>Section B</a:t>
            </a:r>
          </a:p>
        </p:txBody>
      </p:sp>
      <p:sp>
        <p:nvSpPr>
          <p:cNvPr id="3" name="Content Placeholder 2">
            <a:extLst>
              <a:ext uri="{FF2B5EF4-FFF2-40B4-BE49-F238E27FC236}">
                <a16:creationId xmlns:a16="http://schemas.microsoft.com/office/drawing/2014/main" id="{66710AD5-92EA-4D11-A27F-3D6EC6F03E11}"/>
              </a:ext>
            </a:extLst>
          </p:cNvPr>
          <p:cNvSpPr>
            <a:spLocks noGrp="1"/>
          </p:cNvSpPr>
          <p:nvPr>
            <p:ph idx="1"/>
          </p:nvPr>
        </p:nvSpPr>
        <p:spPr>
          <a:xfrm>
            <a:off x="2" y="2101519"/>
            <a:ext cx="4376395" cy="3844680"/>
          </a:xfrm>
        </p:spPr>
        <p:txBody>
          <a:bodyPr>
            <a:normAutofit/>
          </a:bodyPr>
          <a:lstStyle/>
          <a:p>
            <a:pPr lvl="1"/>
            <a:r>
              <a:rPr lang="en-US" sz="2700" dirty="0"/>
              <a:t>Proposed use</a:t>
            </a:r>
          </a:p>
          <a:p>
            <a:pPr lvl="1"/>
            <a:r>
              <a:rPr lang="en-US" sz="2700" dirty="0"/>
              <a:t>Quantity moved from question 8</a:t>
            </a:r>
          </a:p>
          <a:p>
            <a:pPr lvl="1"/>
            <a:r>
              <a:rPr lang="en-US" sz="2700" dirty="0"/>
              <a:t>Dropdowns match DT1919/ CMM 1-58 update</a:t>
            </a:r>
          </a:p>
          <a:p>
            <a:pPr marL="685766" lvl="2" indent="0">
              <a:buNone/>
            </a:pPr>
            <a:endParaRPr lang="en-US" sz="2400" dirty="0">
              <a:hlinkClick r:id="rId3"/>
            </a:endParaRPr>
          </a:p>
          <a:p>
            <a:pPr marL="685766" lvl="2" indent="0">
              <a:buNone/>
            </a:pPr>
            <a:endParaRPr lang="en-US" sz="2100" dirty="0">
              <a:hlinkClick r:id="rId3"/>
            </a:endParaRPr>
          </a:p>
          <a:p>
            <a:pPr marL="685766" lvl="2" indent="0">
              <a:buNone/>
            </a:pPr>
            <a:r>
              <a:rPr lang="en-US" sz="2100" dirty="0">
                <a:hlinkClick r:id="rId3"/>
              </a:rPr>
              <a:t>https://wisconsindot.gov/rdwy/cmm/cm-01-58.pdf</a:t>
            </a:r>
            <a:endParaRPr lang="en-US" sz="2100" dirty="0"/>
          </a:p>
        </p:txBody>
      </p:sp>
      <p:pic>
        <p:nvPicPr>
          <p:cNvPr id="6" name="Picture 5" descr="A screenshot of a cell phone&#10;&#10;Description generated with very high confidence">
            <a:extLst>
              <a:ext uri="{FF2B5EF4-FFF2-40B4-BE49-F238E27FC236}">
                <a16:creationId xmlns:a16="http://schemas.microsoft.com/office/drawing/2014/main" id="{AF69BD9A-6A80-49E7-9E09-82AD36D484E5}"/>
              </a:ext>
            </a:extLst>
          </p:cNvPr>
          <p:cNvPicPr>
            <a:picLocks noChangeAspect="1"/>
          </p:cNvPicPr>
          <p:nvPr/>
        </p:nvPicPr>
        <p:blipFill rotWithShape="1">
          <a:blip r:embed="rId4">
            <a:extLst>
              <a:ext uri="{28A0092B-C50C-407E-A947-70E740481C1C}">
                <a14:useLocalDpi xmlns:a14="http://schemas.microsoft.com/office/drawing/2010/main" val="0"/>
              </a:ext>
            </a:extLst>
          </a:blip>
          <a:srcRect r="1793"/>
          <a:stretch/>
        </p:blipFill>
        <p:spPr>
          <a:xfrm>
            <a:off x="4399915" y="1019867"/>
            <a:ext cx="4673391" cy="4669803"/>
          </a:xfrm>
          <a:prstGeom prst="rect">
            <a:avLst/>
          </a:prstGeom>
          <a:ln w="38100">
            <a:solidFill>
              <a:schemeClr val="tx1"/>
            </a:solidFill>
          </a:ln>
          <a:effectLst>
            <a:outerShdw blurRad="50800" dist="38100" dir="5400000" algn="t" rotWithShape="0">
              <a:prstClr val="black">
                <a:alpha val="40000"/>
              </a:prstClr>
            </a:outerShdw>
          </a:effectLst>
        </p:spPr>
      </p:pic>
      <p:cxnSp>
        <p:nvCxnSpPr>
          <p:cNvPr id="5" name="Straight Arrow Connector 4">
            <a:extLst>
              <a:ext uri="{FF2B5EF4-FFF2-40B4-BE49-F238E27FC236}">
                <a16:creationId xmlns:a16="http://schemas.microsoft.com/office/drawing/2014/main" id="{D1FE042F-3535-4357-B1EB-9F57DF3E20AF}"/>
              </a:ext>
            </a:extLst>
          </p:cNvPr>
          <p:cNvCxnSpPr>
            <a:cxnSpLocks/>
          </p:cNvCxnSpPr>
          <p:nvPr/>
        </p:nvCxnSpPr>
        <p:spPr>
          <a:xfrm>
            <a:off x="3140655" y="2281604"/>
            <a:ext cx="11587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7C4389A-59D0-48D3-9902-108A03D39CE3}"/>
              </a:ext>
            </a:extLst>
          </p:cNvPr>
          <p:cNvCxnSpPr>
            <a:cxnSpLocks/>
          </p:cNvCxnSpPr>
          <p:nvPr/>
        </p:nvCxnSpPr>
        <p:spPr>
          <a:xfrm flipV="1">
            <a:off x="3709557" y="2387114"/>
            <a:ext cx="568903" cy="3171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11B5D5B-38B9-4AF0-B069-BB1E01C33F83}"/>
              </a:ext>
            </a:extLst>
          </p:cNvPr>
          <p:cNvCxnSpPr>
            <a:cxnSpLocks/>
          </p:cNvCxnSpPr>
          <p:nvPr/>
        </p:nvCxnSpPr>
        <p:spPr>
          <a:xfrm>
            <a:off x="3506933" y="4309634"/>
            <a:ext cx="848859" cy="6462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9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a:xfrm>
            <a:off x="628651" y="1131096"/>
            <a:ext cx="3613412" cy="994172"/>
          </a:xfrm>
        </p:spPr>
        <p:txBody>
          <a:bodyPr>
            <a:normAutofit/>
          </a:bodyPr>
          <a:lstStyle/>
          <a:p>
            <a:r>
              <a:rPr lang="en-US" sz="4051" dirty="0"/>
              <a:t>Section B (cont.)</a:t>
            </a:r>
          </a:p>
        </p:txBody>
      </p:sp>
      <p:sp>
        <p:nvSpPr>
          <p:cNvPr id="3" name="Content Placeholder 2">
            <a:extLst>
              <a:ext uri="{FF2B5EF4-FFF2-40B4-BE49-F238E27FC236}">
                <a16:creationId xmlns:a16="http://schemas.microsoft.com/office/drawing/2014/main" id="{66710AD5-92EA-4D11-A27F-3D6EC6F03E11}"/>
              </a:ext>
            </a:extLst>
          </p:cNvPr>
          <p:cNvSpPr>
            <a:spLocks noGrp="1"/>
          </p:cNvSpPr>
          <p:nvPr>
            <p:ph idx="1"/>
          </p:nvPr>
        </p:nvSpPr>
        <p:spPr>
          <a:xfrm>
            <a:off x="3" y="2035577"/>
            <a:ext cx="9143997" cy="3920055"/>
          </a:xfrm>
        </p:spPr>
        <p:txBody>
          <a:bodyPr>
            <a:normAutofit/>
          </a:bodyPr>
          <a:lstStyle/>
          <a:p>
            <a:pPr lvl="1">
              <a:spcAft>
                <a:spcPts val="1200"/>
              </a:spcAft>
            </a:pPr>
            <a:r>
              <a:rPr lang="en-US" sz="3200" dirty="0"/>
              <a:t>11 – remove mention of FEMA floodplain maps</a:t>
            </a:r>
          </a:p>
          <a:p>
            <a:pPr lvl="1">
              <a:spcAft>
                <a:spcPts val="1200"/>
              </a:spcAft>
            </a:pPr>
            <a:r>
              <a:rPr lang="en-US" sz="3200" dirty="0"/>
              <a:t>12 – remove requirement for runoff coefficient table </a:t>
            </a:r>
          </a:p>
          <a:p>
            <a:pPr lvl="1">
              <a:spcAft>
                <a:spcPts val="1200"/>
              </a:spcAft>
            </a:pPr>
            <a:r>
              <a:rPr lang="en-US" sz="3200" dirty="0"/>
              <a:t>13 – Add WDNR Surface Water Data Viewer option </a:t>
            </a:r>
          </a:p>
          <a:p>
            <a:pPr lvl="1">
              <a:spcAft>
                <a:spcPts val="1200"/>
              </a:spcAft>
            </a:pPr>
            <a:r>
              <a:rPr lang="en-US" sz="3200" dirty="0"/>
              <a:t>“+” button for additional sites</a:t>
            </a:r>
          </a:p>
        </p:txBody>
      </p:sp>
    </p:spTree>
    <p:extLst>
      <p:ext uri="{BB962C8B-B14F-4D97-AF65-F5344CB8AC3E}">
        <p14:creationId xmlns:p14="http://schemas.microsoft.com/office/powerpoint/2010/main" val="42457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a:xfrm>
            <a:off x="628651" y="954345"/>
            <a:ext cx="7886700" cy="701831"/>
          </a:xfrm>
        </p:spPr>
        <p:txBody>
          <a:bodyPr>
            <a:normAutofit/>
          </a:bodyPr>
          <a:lstStyle/>
          <a:p>
            <a:r>
              <a:rPr lang="en-US" sz="4051" dirty="0"/>
              <a:t>Section C – Pollution Prevention</a:t>
            </a:r>
          </a:p>
        </p:txBody>
      </p:sp>
      <p:sp>
        <p:nvSpPr>
          <p:cNvPr id="3" name="Content Placeholder 2">
            <a:extLst>
              <a:ext uri="{FF2B5EF4-FFF2-40B4-BE49-F238E27FC236}">
                <a16:creationId xmlns:a16="http://schemas.microsoft.com/office/drawing/2014/main" id="{66710AD5-92EA-4D11-A27F-3D6EC6F03E11}"/>
              </a:ext>
            </a:extLst>
          </p:cNvPr>
          <p:cNvSpPr>
            <a:spLocks noGrp="1"/>
          </p:cNvSpPr>
          <p:nvPr>
            <p:ph idx="1"/>
          </p:nvPr>
        </p:nvSpPr>
        <p:spPr>
          <a:xfrm>
            <a:off x="395928" y="1733950"/>
            <a:ext cx="8201320" cy="4727008"/>
          </a:xfrm>
        </p:spPr>
        <p:txBody>
          <a:bodyPr>
            <a:normAutofit/>
          </a:bodyPr>
          <a:lstStyle/>
          <a:p>
            <a:pPr>
              <a:spcAft>
                <a:spcPts val="600"/>
              </a:spcAft>
            </a:pPr>
            <a:r>
              <a:rPr lang="en-US" dirty="0"/>
              <a:t>New section</a:t>
            </a:r>
          </a:p>
          <a:p>
            <a:pPr>
              <a:spcAft>
                <a:spcPts val="600"/>
              </a:spcAft>
            </a:pPr>
            <a:r>
              <a:rPr lang="en-US" dirty="0"/>
              <a:t>Designed to meet TCGP</a:t>
            </a:r>
          </a:p>
          <a:p>
            <a:pPr>
              <a:spcAft>
                <a:spcPts val="600"/>
              </a:spcAft>
            </a:pPr>
            <a:r>
              <a:rPr lang="en-US" dirty="0"/>
              <a:t>Straightforward Best Management Practice (BMP) checkboxes</a:t>
            </a:r>
          </a:p>
          <a:p>
            <a:pPr>
              <a:spcAft>
                <a:spcPts val="600"/>
              </a:spcAft>
            </a:pPr>
            <a:r>
              <a:rPr lang="en-US" dirty="0"/>
              <a:t>Required on all projects with an ECIP</a:t>
            </a:r>
          </a:p>
          <a:p>
            <a:pPr lvl="1">
              <a:spcAft>
                <a:spcPts val="600"/>
              </a:spcAft>
            </a:pPr>
            <a:r>
              <a:rPr lang="en-US" sz="2800" dirty="0"/>
              <a:t>Erosion Control items</a:t>
            </a:r>
          </a:p>
          <a:p>
            <a:pPr lvl="1">
              <a:spcAft>
                <a:spcPts val="600"/>
              </a:spcAft>
            </a:pPr>
            <a:r>
              <a:rPr lang="en-US" sz="2800" dirty="0"/>
              <a:t>Selected Sites (Not in CMM)</a:t>
            </a:r>
          </a:p>
          <a:p>
            <a:pPr>
              <a:spcAft>
                <a:spcPts val="600"/>
              </a:spcAft>
            </a:pPr>
            <a:r>
              <a:rPr lang="en-US" dirty="0"/>
              <a:t>Can be amended similar to other ECIP sections</a:t>
            </a:r>
          </a:p>
        </p:txBody>
      </p:sp>
    </p:spTree>
    <p:extLst>
      <p:ext uri="{BB962C8B-B14F-4D97-AF65-F5344CB8AC3E}">
        <p14:creationId xmlns:p14="http://schemas.microsoft.com/office/powerpoint/2010/main" val="124606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a:xfrm>
            <a:off x="628651" y="954345"/>
            <a:ext cx="7886700" cy="701831"/>
          </a:xfrm>
        </p:spPr>
        <p:txBody>
          <a:bodyPr>
            <a:normAutofit/>
          </a:bodyPr>
          <a:lstStyle/>
          <a:p>
            <a:r>
              <a:rPr lang="en-US" sz="4051" dirty="0"/>
              <a:t>Section C – Pollution Prevention</a:t>
            </a:r>
          </a:p>
        </p:txBody>
      </p:sp>
      <p:sp>
        <p:nvSpPr>
          <p:cNvPr id="3" name="Content Placeholder 2">
            <a:extLst>
              <a:ext uri="{FF2B5EF4-FFF2-40B4-BE49-F238E27FC236}">
                <a16:creationId xmlns:a16="http://schemas.microsoft.com/office/drawing/2014/main" id="{66710AD5-92EA-4D11-A27F-3D6EC6F03E11}"/>
              </a:ext>
            </a:extLst>
          </p:cNvPr>
          <p:cNvSpPr>
            <a:spLocks noGrp="1"/>
          </p:cNvSpPr>
          <p:nvPr>
            <p:ph idx="1"/>
          </p:nvPr>
        </p:nvSpPr>
        <p:spPr>
          <a:xfrm>
            <a:off x="608031" y="1733947"/>
            <a:ext cx="7989216" cy="3721283"/>
          </a:xfrm>
        </p:spPr>
        <p:txBody>
          <a:bodyPr>
            <a:normAutofit/>
          </a:bodyPr>
          <a:lstStyle/>
          <a:p>
            <a:pPr marL="685766" indent="-685766">
              <a:buFont typeface="+mj-lt"/>
              <a:buAutoNum type="arabicPeriod"/>
            </a:pPr>
            <a:r>
              <a:rPr lang="en-US" sz="3525" dirty="0"/>
              <a:t>Sources of pollution</a:t>
            </a:r>
          </a:p>
          <a:p>
            <a:pPr marL="685766" indent="-685766">
              <a:buFont typeface="+mj-lt"/>
              <a:buAutoNum type="arabicPeriod"/>
            </a:pPr>
            <a:r>
              <a:rPr lang="en-US" sz="3525" dirty="0"/>
              <a:t>BMPs</a:t>
            </a:r>
          </a:p>
          <a:p>
            <a:pPr lvl="2"/>
            <a:r>
              <a:rPr lang="en-US" sz="2925" dirty="0"/>
              <a:t>Material storage and disposal</a:t>
            </a:r>
          </a:p>
          <a:p>
            <a:pPr lvl="2"/>
            <a:r>
              <a:rPr lang="en-US" sz="2925" dirty="0"/>
              <a:t>Equipment fueling</a:t>
            </a:r>
          </a:p>
          <a:p>
            <a:pPr lvl="2"/>
            <a:r>
              <a:rPr lang="en-US" sz="2925" dirty="0"/>
              <a:t>Concrete truck washout</a:t>
            </a:r>
          </a:p>
          <a:p>
            <a:pPr marL="685766" indent="-685766">
              <a:buFont typeface="+mj-lt"/>
              <a:buAutoNum type="arabicPeriod"/>
            </a:pPr>
            <a:r>
              <a:rPr lang="en-US" sz="3525" dirty="0"/>
              <a:t>Spill control and reporting</a:t>
            </a:r>
          </a:p>
          <a:p>
            <a:endParaRPr lang="en-US" dirty="0"/>
          </a:p>
        </p:txBody>
      </p:sp>
      <p:pic>
        <p:nvPicPr>
          <p:cNvPr id="4" name="Picture 3">
            <a:extLst>
              <a:ext uri="{FF2B5EF4-FFF2-40B4-BE49-F238E27FC236}">
                <a16:creationId xmlns:a16="http://schemas.microsoft.com/office/drawing/2014/main" id="{9D58354B-6BD0-4F45-AF73-2FB5E0C62F9D}"/>
              </a:ext>
            </a:extLst>
          </p:cNvPr>
          <p:cNvPicPr>
            <a:picLocks noChangeAspect="1"/>
          </p:cNvPicPr>
          <p:nvPr/>
        </p:nvPicPr>
        <p:blipFill>
          <a:blip r:embed="rId3"/>
          <a:stretch>
            <a:fillRect/>
          </a:stretch>
        </p:blipFill>
        <p:spPr>
          <a:xfrm>
            <a:off x="6941855" y="4223084"/>
            <a:ext cx="1823834" cy="2252971"/>
          </a:xfrm>
          <a:prstGeom prst="rect">
            <a:avLst/>
          </a:prstGeom>
        </p:spPr>
      </p:pic>
    </p:spTree>
    <p:extLst>
      <p:ext uri="{BB962C8B-B14F-4D97-AF65-F5344CB8AC3E}">
        <p14:creationId xmlns:p14="http://schemas.microsoft.com/office/powerpoint/2010/main" val="33147547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4779</TotalTime>
  <Words>1692</Words>
  <Application>Microsoft Office PowerPoint</Application>
  <PresentationFormat>On-screen Show (4:3)</PresentationFormat>
  <Paragraphs>179</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WisDOT Erosion Control Updates – 2020 Construction</vt:lpstr>
      <vt:lpstr>2020 Standard Specification Updates </vt:lpstr>
      <vt:lpstr>Inspection form update – DT 1072</vt:lpstr>
      <vt:lpstr>ECIP form update – DT 1073</vt:lpstr>
      <vt:lpstr>Section A</vt:lpstr>
      <vt:lpstr>Section B</vt:lpstr>
      <vt:lpstr>Section B (cont.)</vt:lpstr>
      <vt:lpstr>Section C – Pollution Prevention</vt:lpstr>
      <vt:lpstr>Section C – Pollution Prevention</vt:lpstr>
      <vt:lpstr>Section C – Pollution Prevention</vt:lpstr>
      <vt:lpstr>Section C – Pollution Prevention</vt:lpstr>
      <vt:lpstr>PowerPoint Presentation</vt:lpstr>
      <vt:lpstr>Section C – Pollution Prevention</vt:lpstr>
      <vt:lpstr>PowerPoint Presentation</vt:lpstr>
      <vt:lpstr>Section C – Pollution Prevention</vt:lpstr>
      <vt:lpstr>Section C – Pollution Prevention</vt:lpstr>
      <vt:lpstr>PowerPoint Presentation</vt:lpstr>
      <vt:lpstr>Section C – Pollution Prevention Discuss location of spill kits at preconstruction meeting and weekly project meetings.   Contact your PM and Kathie Van Price (920) 492-7175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Pollution Prevention</dc:title>
  <dc:creator>Schave, Daniel L - DOT</dc:creator>
  <cp:lastModifiedBy>KOBUS, THOMAS J</cp:lastModifiedBy>
  <cp:revision>498</cp:revision>
  <cp:lastPrinted>2019-12-12T15:47:47Z</cp:lastPrinted>
  <dcterms:created xsi:type="dcterms:W3CDTF">2019-09-26T12:28:38Z</dcterms:created>
  <dcterms:modified xsi:type="dcterms:W3CDTF">2020-03-12T14:02:17Z</dcterms:modified>
</cp:coreProperties>
</file>