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1"/>
  </p:notesMasterIdLst>
  <p:handoutMasterIdLst>
    <p:handoutMasterId r:id="rId62"/>
  </p:handoutMasterIdLst>
  <p:sldIdLst>
    <p:sldId id="274" r:id="rId2"/>
    <p:sldId id="302" r:id="rId3"/>
    <p:sldId id="281" r:id="rId4"/>
    <p:sldId id="345" r:id="rId5"/>
    <p:sldId id="429" r:id="rId6"/>
    <p:sldId id="411" r:id="rId7"/>
    <p:sldId id="404" r:id="rId8"/>
    <p:sldId id="373" r:id="rId9"/>
    <p:sldId id="374" r:id="rId10"/>
    <p:sldId id="386" r:id="rId11"/>
    <p:sldId id="385" r:id="rId12"/>
    <p:sldId id="399" r:id="rId13"/>
    <p:sldId id="400" r:id="rId14"/>
    <p:sldId id="397" r:id="rId15"/>
    <p:sldId id="407" r:id="rId16"/>
    <p:sldId id="406" r:id="rId17"/>
    <p:sldId id="398" r:id="rId18"/>
    <p:sldId id="408" r:id="rId19"/>
    <p:sldId id="409" r:id="rId20"/>
    <p:sldId id="410" r:id="rId21"/>
    <p:sldId id="387" r:id="rId22"/>
    <p:sldId id="384" r:id="rId23"/>
    <p:sldId id="375" r:id="rId24"/>
    <p:sldId id="380" r:id="rId25"/>
    <p:sldId id="396" r:id="rId26"/>
    <p:sldId id="412" r:id="rId27"/>
    <p:sldId id="376" r:id="rId28"/>
    <p:sldId id="389" r:id="rId29"/>
    <p:sldId id="390" r:id="rId30"/>
    <p:sldId id="392" r:id="rId31"/>
    <p:sldId id="393" r:id="rId32"/>
    <p:sldId id="395" r:id="rId33"/>
    <p:sldId id="377" r:id="rId34"/>
    <p:sldId id="378" r:id="rId35"/>
    <p:sldId id="388" r:id="rId36"/>
    <p:sldId id="379" r:id="rId37"/>
    <p:sldId id="402" r:id="rId38"/>
    <p:sldId id="413" r:id="rId39"/>
    <p:sldId id="381" r:id="rId40"/>
    <p:sldId id="382" r:id="rId41"/>
    <p:sldId id="405" r:id="rId42"/>
    <p:sldId id="423" r:id="rId43"/>
    <p:sldId id="403" r:id="rId44"/>
    <p:sldId id="427" r:id="rId45"/>
    <p:sldId id="428" r:id="rId46"/>
    <p:sldId id="425" r:id="rId47"/>
    <p:sldId id="355" r:id="rId48"/>
    <p:sldId id="356" r:id="rId49"/>
    <p:sldId id="414" r:id="rId50"/>
    <p:sldId id="415" r:id="rId51"/>
    <p:sldId id="416" r:id="rId52"/>
    <p:sldId id="417" r:id="rId53"/>
    <p:sldId id="418" r:id="rId54"/>
    <p:sldId id="419" r:id="rId55"/>
    <p:sldId id="422" r:id="rId56"/>
    <p:sldId id="421" r:id="rId57"/>
    <p:sldId id="420" r:id="rId58"/>
    <p:sldId id="426" r:id="rId59"/>
    <p:sldId id="424" r:id="rId60"/>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86649F5-D757-4388-8414-C603E49EBFB2}">
          <p14:sldIdLst>
            <p14:sldId id="274"/>
            <p14:sldId id="302"/>
            <p14:sldId id="281"/>
            <p14:sldId id="345"/>
            <p14:sldId id="429"/>
            <p14:sldId id="411"/>
            <p14:sldId id="404"/>
            <p14:sldId id="373"/>
            <p14:sldId id="374"/>
            <p14:sldId id="386"/>
            <p14:sldId id="385"/>
            <p14:sldId id="399"/>
            <p14:sldId id="400"/>
            <p14:sldId id="397"/>
            <p14:sldId id="407"/>
            <p14:sldId id="406"/>
            <p14:sldId id="398"/>
            <p14:sldId id="408"/>
            <p14:sldId id="409"/>
            <p14:sldId id="410"/>
            <p14:sldId id="387"/>
            <p14:sldId id="384"/>
            <p14:sldId id="375"/>
            <p14:sldId id="380"/>
            <p14:sldId id="396"/>
            <p14:sldId id="412"/>
            <p14:sldId id="376"/>
            <p14:sldId id="389"/>
            <p14:sldId id="390"/>
            <p14:sldId id="392"/>
            <p14:sldId id="393"/>
            <p14:sldId id="395"/>
            <p14:sldId id="377"/>
            <p14:sldId id="378"/>
            <p14:sldId id="388"/>
            <p14:sldId id="379"/>
            <p14:sldId id="402"/>
            <p14:sldId id="413"/>
            <p14:sldId id="381"/>
            <p14:sldId id="382"/>
            <p14:sldId id="405"/>
            <p14:sldId id="423"/>
            <p14:sldId id="403"/>
            <p14:sldId id="427"/>
            <p14:sldId id="428"/>
            <p14:sldId id="425"/>
            <p14:sldId id="355"/>
            <p14:sldId id="356"/>
            <p14:sldId id="414"/>
            <p14:sldId id="415"/>
            <p14:sldId id="416"/>
            <p14:sldId id="417"/>
            <p14:sldId id="418"/>
            <p14:sldId id="419"/>
            <p14:sldId id="422"/>
            <p14:sldId id="421"/>
            <p14:sldId id="420"/>
            <p14:sldId id="426"/>
            <p14:sldId id="4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MLEY, LISA L" initials="LLL" lastIdx="2" clrIdx="0">
    <p:extLst>
      <p:ext uri="{19B8F6BF-5375-455C-9EA6-DF929625EA0E}">
        <p15:presenceInfo xmlns:p15="http://schemas.microsoft.com/office/powerpoint/2012/main" userId="S-1-5-21-2014430026-1432593244-2068819953-54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3681"/>
    <a:srgbClr val="F0F0F0"/>
    <a:srgbClr val="A7C2FF"/>
    <a:srgbClr val="2F4CB7"/>
    <a:srgbClr val="BFC9EF"/>
    <a:srgbClr val="002F9D"/>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79" autoAdjust="0"/>
    <p:restoredTop sz="76769" autoAdjust="0"/>
  </p:normalViewPr>
  <p:slideViewPr>
    <p:cSldViewPr>
      <p:cViewPr varScale="1">
        <p:scale>
          <a:sx n="100" d="100"/>
          <a:sy n="100" d="100"/>
        </p:scale>
        <p:origin x="151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7607" cy="350047"/>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6712" y="1"/>
            <a:ext cx="4027607" cy="350047"/>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3/1/2019</a:t>
            </a:fld>
            <a:endParaRPr lang="en-US"/>
          </a:p>
        </p:txBody>
      </p:sp>
      <p:sp>
        <p:nvSpPr>
          <p:cNvPr id="4" name="Footer Placeholder 3"/>
          <p:cNvSpPr>
            <a:spLocks noGrp="1"/>
          </p:cNvSpPr>
          <p:nvPr>
            <p:ph type="ftr" sz="quarter" idx="2"/>
          </p:nvPr>
        </p:nvSpPr>
        <p:spPr>
          <a:xfrm>
            <a:off x="0" y="6659172"/>
            <a:ext cx="4027607" cy="350047"/>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6712" y="6659172"/>
            <a:ext cx="4027607" cy="350047"/>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22122430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7607" cy="350047"/>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6712" y="1"/>
            <a:ext cx="4027607" cy="350047"/>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3/1/2019</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928807" y="3330178"/>
            <a:ext cx="7438786" cy="3153971"/>
          </a:xfrm>
          <a:prstGeom prst="rect">
            <a:avLst/>
          </a:prstGeom>
        </p:spPr>
        <p:txBody>
          <a:bodyPr vert="horz" lIns="90379" tIns="45190" rIns="90379" bIns="451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9172"/>
            <a:ext cx="4027607" cy="350047"/>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6712" y="6659172"/>
            <a:ext cx="4027607" cy="350047"/>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40962924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FC8762-B4B0-4C0D-9035-6D2DC6828C69}" type="slidenum">
              <a:rPr lang="en-US" smtClean="0"/>
              <a:pPr>
                <a:defRPr/>
              </a:pPr>
              <a:t>1</a:t>
            </a:fld>
            <a:endParaRPr lang="en-US"/>
          </a:p>
        </p:txBody>
      </p:sp>
    </p:spTree>
    <p:extLst>
      <p:ext uri="{BB962C8B-B14F-4D97-AF65-F5344CB8AC3E}">
        <p14:creationId xmlns:p14="http://schemas.microsoft.com/office/powerpoint/2010/main" val="3715478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print these items.  Will be stored in the digital files.</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10</a:t>
            </a:fld>
            <a:endParaRPr lang="en-US"/>
          </a:p>
        </p:txBody>
      </p:sp>
    </p:spTree>
    <p:extLst>
      <p:ext uri="{BB962C8B-B14F-4D97-AF65-F5344CB8AC3E}">
        <p14:creationId xmlns:p14="http://schemas.microsoft.com/office/powerpoint/2010/main" val="326512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the IHD binder is set up should be similar to the past.  </a:t>
            </a:r>
          </a:p>
          <a:p>
            <a:r>
              <a:rPr lang="en-US" dirty="0"/>
              <a:t>	But with MI or digital entries there will be less hardcopy paperwork.  </a:t>
            </a:r>
          </a:p>
          <a:p>
            <a:r>
              <a:rPr lang="en-US" dirty="0"/>
              <a:t>	Any hard copy source documents should go in IHD binder as in the past.  </a:t>
            </a:r>
          </a:p>
          <a:p>
            <a:endParaRPr lang="en-US" dirty="0"/>
          </a:p>
          <a:p>
            <a:r>
              <a:rPr lang="en-US" dirty="0"/>
              <a:t>Do not print out emails.  Save them to a combined PDF.</a:t>
            </a:r>
          </a:p>
          <a:p>
            <a:endParaRPr lang="en-US" dirty="0"/>
          </a:p>
          <a:p>
            <a:r>
              <a:rPr lang="en-US" dirty="0"/>
              <a:t>Don't make things harder for yourself and others trying to reduce paper.  Be smart and stay organized. </a:t>
            </a:r>
          </a:p>
          <a:p>
            <a:endParaRPr lang="en-US" dirty="0"/>
          </a:p>
          <a:p>
            <a:r>
              <a:rPr lang="en-US" dirty="0"/>
              <a:t>Refer to checklist coming up later.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11</a:t>
            </a:fld>
            <a:endParaRPr lang="en-US"/>
          </a:p>
        </p:txBody>
      </p:sp>
    </p:spTree>
    <p:extLst>
      <p:ext uri="{BB962C8B-B14F-4D97-AF65-F5344CB8AC3E}">
        <p14:creationId xmlns:p14="http://schemas.microsoft.com/office/powerpoint/2010/main" val="401411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called Finals Process for Let Project Closeout</a:t>
            </a:r>
          </a:p>
          <a:p>
            <a:r>
              <a:rPr lang="en-US" dirty="0"/>
              <a:t>180 is the ultimate goal to achieve</a:t>
            </a:r>
          </a:p>
          <a:p>
            <a:r>
              <a:rPr lang="en-US" dirty="0"/>
              <a:t>It is divided up into milestones, float built in, don’t use up all the float.</a:t>
            </a:r>
          </a:p>
          <a:p>
            <a:r>
              <a:rPr lang="en-US" dirty="0"/>
              <a:t>PCL’s have 81 days from substantial completion to turn in records.  60 days is from CFA as the process assumes 15 days for punch list completion.</a:t>
            </a:r>
          </a:p>
          <a:p>
            <a:r>
              <a:rPr lang="en-US" dirty="0"/>
              <a:t>Each process goal date is tracked and reported out – 55% fiscal year</a:t>
            </a:r>
          </a:p>
          <a:p>
            <a:r>
              <a:rPr lang="en-US" dirty="0"/>
              <a:t>Projects past the goal date are given a reason code</a:t>
            </a:r>
          </a:p>
          <a:p>
            <a:r>
              <a:rPr lang="en-US" dirty="0"/>
              <a:t>Can turn them early….</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a:p>
        </p:txBody>
      </p:sp>
    </p:spTree>
    <p:extLst>
      <p:ext uri="{BB962C8B-B14F-4D97-AF65-F5344CB8AC3E}">
        <p14:creationId xmlns:p14="http://schemas.microsoft.com/office/powerpoint/2010/main" val="2520118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want to wait until day 81 for all projects</a:t>
            </a:r>
          </a:p>
          <a:p>
            <a:r>
              <a:rPr lang="en-US" dirty="0"/>
              <a:t>Discuss with PM to turn in records with outstanding issues.  PM can discuss with Krissy and Eric if questions. Idea is not to fall behind on the process for small issues or paper work.</a:t>
            </a:r>
          </a:p>
          <a:p>
            <a:r>
              <a:rPr lang="en-US" dirty="0"/>
              <a:t>Examples: CCO negotiations, material credits, claims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13</a:t>
            </a:fld>
            <a:endParaRPr lang="en-US"/>
          </a:p>
        </p:txBody>
      </p:sp>
    </p:spTree>
    <p:extLst>
      <p:ext uri="{BB962C8B-B14F-4D97-AF65-F5344CB8AC3E}">
        <p14:creationId xmlns:p14="http://schemas.microsoft.com/office/powerpoint/2010/main" val="3252925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documents need to be turned in with your final records.  Fill out the finals checklist.  These are included in the 2019 NE Construction Binder material in Pantry under NE region, Field Resources. </a:t>
            </a:r>
          </a:p>
          <a:p>
            <a:endParaRPr lang="en-US" dirty="0"/>
          </a:p>
          <a:p>
            <a:r>
              <a:rPr lang="en-US" dirty="0"/>
              <a:t>It now has submitted dates for DT maintenance forms.</a:t>
            </a:r>
          </a:p>
          <a:p>
            <a:endParaRPr lang="en-US" dirty="0"/>
          </a:p>
          <a:p>
            <a:r>
              <a:rPr lang="en-US" dirty="0"/>
              <a:t>Do not fill out the finals checklist that is under the statewide forms in Pantry.  NE region is more specific. </a:t>
            </a:r>
          </a:p>
          <a:p>
            <a:pPr defTabSz="903793">
              <a:defRPr/>
            </a:pPr>
            <a:r>
              <a:rPr lang="en-US" dirty="0"/>
              <a: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14</a:t>
            </a:fld>
            <a:endParaRPr lang="en-US"/>
          </a:p>
        </p:txBody>
      </p:sp>
    </p:spTree>
    <p:extLst>
      <p:ext uri="{BB962C8B-B14F-4D97-AF65-F5344CB8AC3E}">
        <p14:creationId xmlns:p14="http://schemas.microsoft.com/office/powerpoint/2010/main" val="83818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93">
              <a:defRPr/>
            </a:pPr>
            <a:r>
              <a:rPr lang="en-US" dirty="0"/>
              <a: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15</a:t>
            </a:fld>
            <a:endParaRPr lang="en-US"/>
          </a:p>
        </p:txBody>
      </p:sp>
    </p:spTree>
    <p:extLst>
      <p:ext uri="{BB962C8B-B14F-4D97-AF65-F5344CB8AC3E}">
        <p14:creationId xmlns:p14="http://schemas.microsoft.com/office/powerpoint/2010/main" val="1123680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93">
              <a:defRPr/>
            </a:pPr>
            <a:r>
              <a:rPr lang="en-US" dirty="0"/>
              <a:t> Small sample of the list</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a:p>
        </p:txBody>
      </p:sp>
    </p:spTree>
    <p:extLst>
      <p:ext uri="{BB962C8B-B14F-4D97-AF65-F5344CB8AC3E}">
        <p14:creationId xmlns:p14="http://schemas.microsoft.com/office/powerpoint/2010/main" val="586458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new form combines many of the NE region maintenance forms into one. </a:t>
            </a:r>
          </a:p>
          <a:p>
            <a:endParaRPr lang="en-US" dirty="0"/>
          </a:p>
          <a:p>
            <a:r>
              <a:rPr lang="en-US" dirty="0"/>
              <a:t>Also a new request from NE Maintenance is the location of new or replaced pipe culverts.  They have a new GIS database that needs updated once a project is complete.  This will alert them to go to your as-built and update their information.  </a:t>
            </a:r>
          </a:p>
          <a:p>
            <a:endParaRPr lang="en-US" dirty="0"/>
          </a:p>
          <a:p>
            <a:r>
              <a:rPr lang="en-US" dirty="0"/>
              <a:t>The only stand alone maintenance document remaining is the Bridge Staining and Painting and Unique Vertical Clearance form as these are used less frequently.  </a:t>
            </a:r>
          </a:p>
          <a:p>
            <a:pPr marL="0" marR="0" lvl="0" indent="0" algn="l" defTabSz="903793"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03793" rtl="0" eaLnBrk="0" fontAlgn="base" latinLnBrk="0" hangingPunct="0">
              <a:lnSpc>
                <a:spcPct val="100000"/>
              </a:lnSpc>
              <a:spcBef>
                <a:spcPct val="30000"/>
              </a:spcBef>
              <a:spcAft>
                <a:spcPct val="0"/>
              </a:spcAft>
              <a:buClrTx/>
              <a:buSzTx/>
              <a:buFontTx/>
              <a:buNone/>
              <a:tabLst/>
              <a:defRPr/>
            </a:pPr>
            <a:r>
              <a:rPr lang="en-US" dirty="0"/>
              <a:t>This does not include any DT forms.</a:t>
            </a:r>
          </a:p>
          <a:p>
            <a:pPr defTabSz="903793">
              <a:defRPr/>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a:p>
        </p:txBody>
      </p:sp>
    </p:spTree>
    <p:extLst>
      <p:ext uri="{BB962C8B-B14F-4D97-AF65-F5344CB8AC3E}">
        <p14:creationId xmlns:p14="http://schemas.microsoft.com/office/powerpoint/2010/main" val="2495324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93">
              <a:defRPr/>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a:p>
        </p:txBody>
      </p:sp>
    </p:spTree>
    <p:extLst>
      <p:ext uri="{BB962C8B-B14F-4D97-AF65-F5344CB8AC3E}">
        <p14:creationId xmlns:p14="http://schemas.microsoft.com/office/powerpoint/2010/main" val="685814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93">
              <a:defRPr/>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19</a:t>
            </a:fld>
            <a:endParaRPr lang="en-US"/>
          </a:p>
        </p:txBody>
      </p:sp>
    </p:spTree>
    <p:extLst>
      <p:ext uri="{BB962C8B-B14F-4D97-AF65-F5344CB8AC3E}">
        <p14:creationId xmlns:p14="http://schemas.microsoft.com/office/powerpoint/2010/main" val="300142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AWPKB = </a:t>
            </a:r>
            <a:r>
              <a:rPr lang="en-US" dirty="0" err="1"/>
              <a:t>AASHTOWare</a:t>
            </a:r>
            <a:r>
              <a:rPr lang="en-US" dirty="0"/>
              <a:t> Project Knowledge Base</a:t>
            </a:r>
          </a:p>
          <a:p>
            <a:r>
              <a:rPr lang="en-US" dirty="0"/>
              <a:t>Pantry</a:t>
            </a:r>
          </a:p>
          <a:p>
            <a:r>
              <a:rPr lang="en-US" dirty="0"/>
              <a:t>Summary of Construction Changes (list of changes by month)</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a:t>
            </a:fld>
            <a:endParaRPr lang="en-US"/>
          </a:p>
        </p:txBody>
      </p:sp>
    </p:spTree>
    <p:extLst>
      <p:ext uri="{BB962C8B-B14F-4D97-AF65-F5344CB8AC3E}">
        <p14:creationId xmlns:p14="http://schemas.microsoft.com/office/powerpoint/2010/main" val="3389790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93">
              <a:defRPr/>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20</a:t>
            </a:fld>
            <a:endParaRPr lang="en-US"/>
          </a:p>
        </p:txBody>
      </p:sp>
    </p:spTree>
    <p:extLst>
      <p:ext uri="{BB962C8B-B14F-4D97-AF65-F5344CB8AC3E}">
        <p14:creationId xmlns:p14="http://schemas.microsoft.com/office/powerpoint/2010/main" val="1492059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Complete As-built with all roadway and structure mark-ups plus one Structure As-built containing all structure sheets.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21</a:t>
            </a:fld>
            <a:endParaRPr lang="en-US"/>
          </a:p>
        </p:txBody>
      </p:sp>
    </p:spTree>
    <p:extLst>
      <p:ext uri="{BB962C8B-B14F-4D97-AF65-F5344CB8AC3E}">
        <p14:creationId xmlns:p14="http://schemas.microsoft.com/office/powerpoint/2010/main" val="3322494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the guide!!</a:t>
            </a:r>
          </a:p>
          <a:p>
            <a:endParaRPr lang="en-US" dirty="0"/>
          </a:p>
          <a:p>
            <a:r>
              <a:rPr lang="en-US" dirty="0"/>
              <a:t>Even the seasoned vets should reread.  </a:t>
            </a:r>
          </a:p>
          <a:p>
            <a:endParaRPr lang="en-US" dirty="0"/>
          </a:p>
          <a:p>
            <a:r>
              <a:rPr lang="en-US" dirty="0"/>
              <a:t>It is very evident the people that don’t read it.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22</a:t>
            </a:fld>
            <a:endParaRPr lang="en-US"/>
          </a:p>
        </p:txBody>
      </p:sp>
    </p:spTree>
    <p:extLst>
      <p:ext uri="{BB962C8B-B14F-4D97-AF65-F5344CB8AC3E}">
        <p14:creationId xmlns:p14="http://schemas.microsoft.com/office/powerpoint/2010/main" val="2947799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23</a:t>
            </a:fld>
            <a:endParaRPr lang="en-US"/>
          </a:p>
        </p:txBody>
      </p:sp>
    </p:spTree>
    <p:extLst>
      <p:ext uri="{BB962C8B-B14F-4D97-AF65-F5344CB8AC3E}">
        <p14:creationId xmlns:p14="http://schemas.microsoft.com/office/powerpoint/2010/main" val="14535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24</a:t>
            </a:fld>
            <a:endParaRPr lang="en-US"/>
          </a:p>
        </p:txBody>
      </p:sp>
    </p:spTree>
    <p:extLst>
      <p:ext uri="{BB962C8B-B14F-4D97-AF65-F5344CB8AC3E}">
        <p14:creationId xmlns:p14="http://schemas.microsoft.com/office/powerpoint/2010/main" val="3769707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not start your review until we get your contract.  </a:t>
            </a:r>
          </a:p>
          <a:p>
            <a:endParaRPr lang="en-US" dirty="0"/>
          </a:p>
          <a:p>
            <a:r>
              <a:rPr lang="en-US" dirty="0"/>
              <a:t>Major issues if mail messages are not processed before transferring the contract.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25</a:t>
            </a:fld>
            <a:endParaRPr lang="en-US"/>
          </a:p>
        </p:txBody>
      </p:sp>
    </p:spTree>
    <p:extLst>
      <p:ext uri="{BB962C8B-B14F-4D97-AF65-F5344CB8AC3E}">
        <p14:creationId xmlns:p14="http://schemas.microsoft.com/office/powerpoint/2010/main" val="836088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Contract Refresh message is being missed.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26</a:t>
            </a:fld>
            <a:endParaRPr lang="en-US"/>
          </a:p>
        </p:txBody>
      </p:sp>
    </p:spTree>
    <p:extLst>
      <p:ext uri="{BB962C8B-B14F-4D97-AF65-F5344CB8AC3E}">
        <p14:creationId xmlns:p14="http://schemas.microsoft.com/office/powerpoint/2010/main" val="738846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Entry is for LS items and Each Items that don’t require measurement. (Removing Structures, Finishing Roadway, </a:t>
            </a:r>
            <a:r>
              <a:rPr lang="en-US" dirty="0" err="1"/>
              <a:t>etc</a:t>
            </a:r>
            <a:r>
              <a:rPr lang="en-US" dirty="0"/>
              <a:t>) </a:t>
            </a:r>
          </a:p>
          <a:p>
            <a:r>
              <a:rPr lang="en-US" dirty="0"/>
              <a:t>	No need to create a pay sheet for these entries.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27</a:t>
            </a:fld>
            <a:endParaRPr lang="en-US"/>
          </a:p>
        </p:txBody>
      </p:sp>
    </p:spTree>
    <p:extLst>
      <p:ext uri="{BB962C8B-B14F-4D97-AF65-F5344CB8AC3E}">
        <p14:creationId xmlns:p14="http://schemas.microsoft.com/office/powerpoint/2010/main" val="679701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 can change the your source documents.  It can eliminate hard copy or handwritten versions.  </a:t>
            </a:r>
          </a:p>
          <a:p>
            <a:endParaRPr lang="en-US" dirty="0"/>
          </a:p>
          <a:p>
            <a:r>
              <a:rPr lang="en-US" dirty="0"/>
              <a:t>Cannot call postings ‘Direct Entry’ when measurements have been taken.  </a:t>
            </a:r>
          </a:p>
          <a:p>
            <a:r>
              <a:rPr lang="en-US" dirty="0"/>
              <a:t>	Keep the terms separated </a:t>
            </a:r>
          </a:p>
          <a:p>
            <a:r>
              <a:rPr lang="en-US" dirty="0"/>
              <a: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28</a:t>
            </a:fld>
            <a:endParaRPr lang="en-US"/>
          </a:p>
        </p:txBody>
      </p:sp>
    </p:spTree>
    <p:extLst>
      <p:ext uri="{BB962C8B-B14F-4D97-AF65-F5344CB8AC3E}">
        <p14:creationId xmlns:p14="http://schemas.microsoft.com/office/powerpoint/2010/main" val="1183840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29</a:t>
            </a:fld>
            <a:endParaRPr lang="en-US"/>
          </a:p>
        </p:txBody>
      </p:sp>
    </p:spTree>
    <p:extLst>
      <p:ext uri="{BB962C8B-B14F-4D97-AF65-F5344CB8AC3E}">
        <p14:creationId xmlns:p14="http://schemas.microsoft.com/office/powerpoint/2010/main" val="208918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baseline="0" dirty="0">
                <a:solidFill>
                  <a:schemeClr val="tx1"/>
                </a:solidFill>
                <a:effectLst/>
                <a:latin typeface="+mn-lt"/>
                <a:ea typeface="+mn-ea"/>
                <a:cs typeface="+mn-cs"/>
              </a:rPr>
              <a:t>Only one regional guide for all projects (including Local Program and Workshare). 2018 is currently available in Pantry as we are making a few last minute updates for 2019.  The statewide Field Software User’s Guide is also available in Pantry.</a:t>
            </a:r>
          </a:p>
        </p:txBody>
      </p:sp>
      <p:sp>
        <p:nvSpPr>
          <p:cNvPr id="4" name="Slide Number Placeholder 3"/>
          <p:cNvSpPr>
            <a:spLocks noGrp="1"/>
          </p:cNvSpPr>
          <p:nvPr>
            <p:ph type="sldNum" sz="quarter" idx="10"/>
          </p:nvPr>
        </p:nvSpPr>
        <p:spPr/>
        <p:txBody>
          <a:bodyPr/>
          <a:lstStyle/>
          <a:p>
            <a:pPr>
              <a:defRPr/>
            </a:pPr>
            <a:fld id="{FC379E4E-7A98-48B3-A59A-AFF9403E14A5}" type="slidenum">
              <a:rPr lang="en-US" smtClean="0"/>
              <a:pPr>
                <a:defRPr/>
              </a:pPr>
              <a:t>3</a:t>
            </a:fld>
            <a:endParaRPr lang="en-US"/>
          </a:p>
        </p:txBody>
      </p:sp>
    </p:spTree>
    <p:extLst>
      <p:ext uri="{BB962C8B-B14F-4D97-AF65-F5344CB8AC3E}">
        <p14:creationId xmlns:p14="http://schemas.microsoft.com/office/powerpoint/2010/main" val="270253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need to reference the exact computer file path (N:/2017252258….)  </a:t>
            </a:r>
          </a:p>
          <a:p>
            <a:r>
              <a:rPr lang="en-US" dirty="0"/>
              <a:t>	Name your word or excel file the bid item and sheet number as you would with a paper document.  </a:t>
            </a:r>
          </a:p>
          <a:p>
            <a:endParaRPr lang="en-US" dirty="0"/>
          </a:p>
          <a:p>
            <a:r>
              <a:rPr lang="en-US" dirty="0"/>
              <a:t>All the source documents would be stored under the ‘source documents’ folder.  </a:t>
            </a:r>
          </a:p>
          <a:p>
            <a:endParaRPr lang="en-US" dirty="0"/>
          </a:p>
          <a:p>
            <a:r>
              <a:rPr lang="en-US" dirty="0"/>
              <a:t>Cannot call ‘Direct Entry’ when there is a source document.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30</a:t>
            </a:fld>
            <a:endParaRPr lang="en-US"/>
          </a:p>
        </p:txBody>
      </p:sp>
    </p:spTree>
    <p:extLst>
      <p:ext uri="{BB962C8B-B14F-4D97-AF65-F5344CB8AC3E}">
        <p14:creationId xmlns:p14="http://schemas.microsoft.com/office/powerpoint/2010/main" val="3376996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31</a:t>
            </a:fld>
            <a:endParaRPr lang="en-US"/>
          </a:p>
        </p:txBody>
      </p:sp>
    </p:spTree>
    <p:extLst>
      <p:ext uri="{BB962C8B-B14F-4D97-AF65-F5344CB8AC3E}">
        <p14:creationId xmlns:p14="http://schemas.microsoft.com/office/powerpoint/2010/main" val="2221984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new options do not change the rules on  the original source documents.  </a:t>
            </a:r>
          </a:p>
          <a:p>
            <a:endParaRPr lang="en-US" dirty="0"/>
          </a:p>
          <a:p>
            <a:pPr defTabSz="903793">
              <a:defRPr/>
            </a:pPr>
            <a:r>
              <a:rPr lang="en-US" dirty="0"/>
              <a:t>Include in IHD binder or reference that original document in the IHD…..just as you have done in the past. </a:t>
            </a:r>
          </a:p>
          <a:p>
            <a:pPr defTabSz="903793">
              <a:defRPr/>
            </a:pPr>
            <a:endParaRPr lang="en-US" dirty="0"/>
          </a:p>
          <a:p>
            <a:pPr defTabSz="903793">
              <a:defRPr/>
            </a:pPr>
            <a:r>
              <a:rPr lang="en-US" dirty="0"/>
              <a:t>Use simplest method possible.  Some bid items work better with different methods. </a:t>
            </a:r>
          </a:p>
          <a:p>
            <a:pPr defTabSz="903793">
              <a:defRPr/>
            </a:pPr>
            <a:r>
              <a:rPr lang="en-US" dirty="0"/>
              <a: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32</a:t>
            </a:fld>
            <a:endParaRPr lang="en-US"/>
          </a:p>
        </p:txBody>
      </p:sp>
    </p:spTree>
    <p:extLst>
      <p:ext uri="{BB962C8B-B14F-4D97-AF65-F5344CB8AC3E}">
        <p14:creationId xmlns:p14="http://schemas.microsoft.com/office/powerpoint/2010/main" val="3149366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place the delay reason in the Comments field as that field does not print when the Weekly Reports of Time Charges is generated.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33</a:t>
            </a:fld>
            <a:endParaRPr lang="en-US"/>
          </a:p>
        </p:txBody>
      </p:sp>
    </p:spTree>
    <p:extLst>
      <p:ext uri="{BB962C8B-B14F-4D97-AF65-F5344CB8AC3E}">
        <p14:creationId xmlns:p14="http://schemas.microsoft.com/office/powerpoint/2010/main" val="1952587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column for the comments field.  </a:t>
            </a:r>
          </a:p>
          <a:p>
            <a:endParaRPr lang="en-US" dirty="0"/>
          </a:p>
          <a:p>
            <a:r>
              <a:rPr lang="en-US" dirty="0"/>
              <a:t>Fill out site tab for Completion date contracts also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34</a:t>
            </a:fld>
            <a:endParaRPr lang="en-US"/>
          </a:p>
        </p:txBody>
      </p:sp>
    </p:spTree>
    <p:extLst>
      <p:ext uri="{BB962C8B-B14F-4D97-AF65-F5344CB8AC3E}">
        <p14:creationId xmlns:p14="http://schemas.microsoft.com/office/powerpoint/2010/main" val="1416550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filled out for each day with reasoning.  </a:t>
            </a:r>
          </a:p>
          <a:p>
            <a:endParaRPr lang="en-US" dirty="0"/>
          </a:p>
          <a:p>
            <a:r>
              <a:rPr lang="en-US" dirty="0"/>
              <a:t>This information is also displayed in the Daily Diary print out which is important for future retention.</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35</a:t>
            </a:fld>
            <a:endParaRPr lang="en-US"/>
          </a:p>
        </p:txBody>
      </p:sp>
    </p:spTree>
    <p:extLst>
      <p:ext uri="{BB962C8B-B14F-4D97-AF65-F5344CB8AC3E}">
        <p14:creationId xmlns:p14="http://schemas.microsoft.com/office/powerpoint/2010/main" val="1818478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problem is missing critical dates.  We only retain the diary long term so we need them documented.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36</a:t>
            </a:fld>
            <a:endParaRPr lang="en-US"/>
          </a:p>
        </p:txBody>
      </p:sp>
    </p:spTree>
    <p:extLst>
      <p:ext uri="{BB962C8B-B14F-4D97-AF65-F5344CB8AC3E}">
        <p14:creationId xmlns:p14="http://schemas.microsoft.com/office/powerpoint/2010/main" val="3221817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delete comments once brought in.  Change IDR and merge back with Diary.  </a:t>
            </a:r>
          </a:p>
          <a:p>
            <a:endParaRPr lang="en-US" dirty="0"/>
          </a:p>
          <a:p>
            <a:r>
              <a:rPr lang="en-US" dirty="0"/>
              <a:t>Krissy will talk about printing and binding…..</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37</a:t>
            </a:fld>
            <a:endParaRPr lang="en-US"/>
          </a:p>
        </p:txBody>
      </p:sp>
    </p:spTree>
    <p:extLst>
      <p:ext uri="{BB962C8B-B14F-4D97-AF65-F5344CB8AC3E}">
        <p14:creationId xmlns:p14="http://schemas.microsoft.com/office/powerpoint/2010/main" val="65561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38</a:t>
            </a:fld>
            <a:endParaRPr lang="en-US"/>
          </a:p>
        </p:txBody>
      </p:sp>
    </p:spTree>
    <p:extLst>
      <p:ext uri="{BB962C8B-B14F-4D97-AF65-F5344CB8AC3E}">
        <p14:creationId xmlns:p14="http://schemas.microsoft.com/office/powerpoint/2010/main" val="2336876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not occurring or not showing evidence of this.  This reduced errors and helps save time in the long run.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39</a:t>
            </a:fld>
            <a:endParaRPr lang="en-US"/>
          </a:p>
        </p:txBody>
      </p:sp>
    </p:spTree>
    <p:extLst>
      <p:ext uri="{BB962C8B-B14F-4D97-AF65-F5344CB8AC3E}">
        <p14:creationId xmlns:p14="http://schemas.microsoft.com/office/powerpoint/2010/main" val="40869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on our second year now of Local Program projects being administered in-house.  For the most part, the goal is to streamline local program projects and administer them the same as state projects.  There are a few key differences to mention.</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a:t>
            </a:fld>
            <a:endParaRPr lang="en-US"/>
          </a:p>
        </p:txBody>
      </p:sp>
    </p:spTree>
    <p:extLst>
      <p:ext uri="{BB962C8B-B14F-4D97-AF65-F5344CB8AC3E}">
        <p14:creationId xmlns:p14="http://schemas.microsoft.com/office/powerpoint/2010/main" val="3614007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computers cannot open the CADD files, so a calculation printout is needed to show math.  </a:t>
            </a:r>
          </a:p>
          <a:p>
            <a:endParaRPr lang="en-US" dirty="0"/>
          </a:p>
          <a:p>
            <a:r>
              <a:rPr lang="en-US" dirty="0"/>
              <a:t>That sheet should reference the CADD file location which is the source document. </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40</a:t>
            </a:fld>
            <a:endParaRPr lang="en-US"/>
          </a:p>
        </p:txBody>
      </p:sp>
    </p:spTree>
    <p:extLst>
      <p:ext uri="{BB962C8B-B14F-4D97-AF65-F5344CB8AC3E}">
        <p14:creationId xmlns:p14="http://schemas.microsoft.com/office/powerpoint/2010/main" val="1000061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CMM rounding guidance is not all inclusive.  If you are getting tickets to 0.01 you can pay to that but be consistent.  Don’t change mid project. Most items are paid to the 0.1 but there are exceptions. Don’t round at end. Rounding is meant to help you.</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41</a:t>
            </a:fld>
            <a:endParaRPr lang="en-US"/>
          </a:p>
        </p:txBody>
      </p:sp>
    </p:spTree>
    <p:extLst>
      <p:ext uri="{BB962C8B-B14F-4D97-AF65-F5344CB8AC3E}">
        <p14:creationId xmlns:p14="http://schemas.microsoft.com/office/powerpoint/2010/main" val="4267665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similar to how addendum are written.</a:t>
            </a:r>
          </a:p>
          <a:p>
            <a:r>
              <a:rPr lang="en-US" dirty="0"/>
              <a:t>Otherwise it may be confusing to say “Remove and Replace Sheet XX” if you are adding and swapping out some pages.</a:t>
            </a:r>
          </a:p>
          <a:p>
            <a:r>
              <a:rPr lang="en-US" dirty="0"/>
              <a:t>Attachments may also be referenced within a SPV item (Attachments A.1-A.6).</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42</a:t>
            </a:fld>
            <a:endParaRPr lang="en-US"/>
          </a:p>
        </p:txBody>
      </p:sp>
    </p:spTree>
    <p:extLst>
      <p:ext uri="{BB962C8B-B14F-4D97-AF65-F5344CB8AC3E}">
        <p14:creationId xmlns:p14="http://schemas.microsoft.com/office/powerpoint/2010/main" val="1317859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have PPQ or Supplemental Agreements anymore, but we can still agree to pay some quantities without field measuring by modifying the method of measurement in a contract modification.  </a:t>
            </a:r>
          </a:p>
          <a:p>
            <a:r>
              <a:rPr lang="en-US" dirty="0"/>
              <a:t>Verify plan quantities with some sort of calculations.  Make sure to remove undistributed quantities.  Other measurement options in particular spec are still available for additions in the field.  Best practice to increase/decrease quantity to reflect changes. </a:t>
            </a:r>
          </a:p>
          <a:p>
            <a:r>
              <a:rPr lang="en-US" dirty="0"/>
              <a:t>Other common items are Base Aggregate and Concrete Masonry Bridges (very common to say w/in 1%).</a:t>
            </a:r>
          </a:p>
          <a:p>
            <a:r>
              <a:rPr lang="en-US" sz="800" dirty="0"/>
              <a:t>Amend subsection 305.4 by adding the following:</a:t>
            </a:r>
          </a:p>
          <a:p>
            <a:r>
              <a:rPr lang="en-US" sz="800" dirty="0"/>
              <a:t>(3) The engineer may review accuracy of the contract quantity of Base Aggregate Dense bid items and perform spot checks and random observations to verify that the contract quantity, as originally drawn or subsequently corrected or revised is in substantial agreement with the quantity of work acceptably completed.  The method of measurement will be based on the quantity set forth in the contract without measurement.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dirty="0"/>
              <a:t>-------------------------------------------------------------------------------------------------------------------------------</a:t>
            </a:r>
          </a:p>
          <a:p>
            <a:r>
              <a:rPr lang="en-US" sz="800" dirty="0"/>
              <a:t>Amend subsection 502.4.2 by adding the following:</a:t>
            </a:r>
          </a:p>
          <a:p>
            <a:r>
              <a:rPr lang="en-US" sz="800" dirty="0"/>
              <a:t>(5) The engineer may review accuracy of the contract quantity of Concrete Masonry Bridges and perform spot checks and random observations to verify that the contract quantity, as originally drawn or subsequently corrected or revised is in substantial agreement with the quantity of work acceptably completed.  The method of measurement will be based on the quantity set forth in the contract without measurement.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43</a:t>
            </a:fld>
            <a:endParaRPr lang="en-US"/>
          </a:p>
        </p:txBody>
      </p:sp>
    </p:spTree>
    <p:extLst>
      <p:ext uri="{BB962C8B-B14F-4D97-AF65-F5344CB8AC3E}">
        <p14:creationId xmlns:p14="http://schemas.microsoft.com/office/powerpoint/2010/main" val="14641928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44</a:t>
            </a:fld>
            <a:endParaRPr lang="en-US"/>
          </a:p>
        </p:txBody>
      </p:sp>
    </p:spTree>
    <p:extLst>
      <p:ext uri="{BB962C8B-B14F-4D97-AF65-F5344CB8AC3E}">
        <p14:creationId xmlns:p14="http://schemas.microsoft.com/office/powerpoint/2010/main" val="368649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dirty="0"/>
              <a:t>Show the each step of the calculation so that rounding doesn’t become an issue.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dirty="0"/>
              <a:t>The last few examples of contract modification language will be added to Pantry.</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45</a:t>
            </a:fld>
            <a:endParaRPr lang="en-US"/>
          </a:p>
        </p:txBody>
      </p:sp>
    </p:spTree>
    <p:extLst>
      <p:ext uri="{BB962C8B-B14F-4D97-AF65-F5344CB8AC3E}">
        <p14:creationId xmlns:p14="http://schemas.microsoft.com/office/powerpoint/2010/main" val="1871074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Claims often revolve around delays so understanding project schedules and production rates is important.</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46</a:t>
            </a:fld>
            <a:endParaRPr lang="en-US"/>
          </a:p>
        </p:txBody>
      </p:sp>
    </p:spTree>
    <p:extLst>
      <p:ext uri="{BB962C8B-B14F-4D97-AF65-F5344CB8AC3E}">
        <p14:creationId xmlns:p14="http://schemas.microsoft.com/office/powerpoint/2010/main" val="21166110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Experience affects contract interpretation.</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58</a:t>
            </a:fld>
            <a:endParaRPr lang="en-US"/>
          </a:p>
        </p:txBody>
      </p:sp>
    </p:spTree>
    <p:extLst>
      <p:ext uri="{BB962C8B-B14F-4D97-AF65-F5344CB8AC3E}">
        <p14:creationId xmlns:p14="http://schemas.microsoft.com/office/powerpoint/2010/main" val="377308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a:p>
        </p:txBody>
      </p:sp>
    </p:spTree>
    <p:extLst>
      <p:ext uri="{BB962C8B-B14F-4D97-AF65-F5344CB8AC3E}">
        <p14:creationId xmlns:p14="http://schemas.microsoft.com/office/powerpoint/2010/main" val="168731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Plans, proposals and labels can be picked up anytime from our regional office.  They are no longer stored in the drawers but you can get them from your PM.  You can also wait until the pre-construction conference to pick up your items, too.  Like last year, print off the binder materials from Pantry.</a:t>
            </a:r>
          </a:p>
          <a:p>
            <a:endParaRPr lang="en-US" dirty="0"/>
          </a:p>
          <a:p>
            <a:r>
              <a:rPr lang="en-US" dirty="0"/>
              <a:t>We have 3-ring binders and you’re welcome to take as many as you need!</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6</a:t>
            </a:fld>
            <a:endParaRPr lang="en-US"/>
          </a:p>
        </p:txBody>
      </p:sp>
    </p:spTree>
    <p:extLst>
      <p:ext uri="{BB962C8B-B14F-4D97-AF65-F5344CB8AC3E}">
        <p14:creationId xmlns:p14="http://schemas.microsoft.com/office/powerpoint/2010/main" val="248578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Depends on consultant contract language.  Usually PM creates and sends invite (via Outlook Calendar Appointment), PCL creates agenda and PM reviews.  PM kicks off meeting but PCL runs it.  PCL usually develops meeting minutes and PM reviews.  PM should distribute minutes to all invitees.</a:t>
            </a:r>
          </a:p>
          <a:p>
            <a:r>
              <a:rPr lang="en-US" dirty="0"/>
              <a:t>Make the </a:t>
            </a:r>
            <a:r>
              <a:rPr lang="en-US" dirty="0" err="1"/>
              <a:t>precon</a:t>
            </a:r>
            <a:r>
              <a:rPr lang="en-US" dirty="0"/>
              <a:t> worthwhile.  Use large displays or have plan available on Smartboard.  Try to establish day/time of weekly meetings at </a:t>
            </a:r>
            <a:r>
              <a:rPr lang="en-US" dirty="0" err="1"/>
              <a:t>precon</a:t>
            </a:r>
            <a:r>
              <a:rPr lang="en-US" dirty="0"/>
              <a:t> or in the minutes.</a:t>
            </a:r>
          </a:p>
          <a:p>
            <a:endParaRPr lang="en-US" dirty="0"/>
          </a:p>
          <a:p>
            <a:r>
              <a:rPr lang="en-US" dirty="0"/>
              <a:t>PI Meetings: will depend on special provision and consultant contract responsibilities.  May need to target large traffic volume generators outside the project limits.  </a:t>
            </a:r>
          </a:p>
          <a:p>
            <a:endParaRPr lang="en-US" dirty="0"/>
          </a:p>
          <a:p>
            <a:r>
              <a:rPr lang="en-US" dirty="0"/>
              <a:t>Property owner letters: PCL will create, PM will review and sign.  On DOT letterhead.  Don’t use pantry template.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7</a:t>
            </a:fld>
            <a:endParaRPr lang="en-US"/>
          </a:p>
        </p:txBody>
      </p:sp>
    </p:spTree>
    <p:extLst>
      <p:ext uri="{BB962C8B-B14F-4D97-AF65-F5344CB8AC3E}">
        <p14:creationId xmlns:p14="http://schemas.microsoft.com/office/powerpoint/2010/main" val="400451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8</a:t>
            </a:fld>
            <a:endParaRPr lang="en-US"/>
          </a:p>
        </p:txBody>
      </p:sp>
    </p:spTree>
    <p:extLst>
      <p:ext uri="{BB962C8B-B14F-4D97-AF65-F5344CB8AC3E}">
        <p14:creationId xmlns:p14="http://schemas.microsoft.com/office/powerpoint/2010/main" val="4247255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given to the PM’s and Supervisors. </a:t>
            </a:r>
          </a:p>
          <a:p>
            <a:r>
              <a:rPr lang="en-US" dirty="0"/>
              <a:t>2018 NE region was even with overruns on reported projects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9</a:t>
            </a:fld>
            <a:endParaRPr lang="en-US"/>
          </a:p>
        </p:txBody>
      </p:sp>
    </p:spTree>
    <p:extLst>
      <p:ext uri="{BB962C8B-B14F-4D97-AF65-F5344CB8AC3E}">
        <p14:creationId xmlns:p14="http://schemas.microsoft.com/office/powerpoint/2010/main" val="8767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transition>
    <p:randomBar/>
  </p:transition>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04800"/>
            <a:ext cx="8763000" cy="2800767"/>
          </a:xfrm>
          <a:prstGeom prst="rect">
            <a:avLst/>
          </a:prstGeom>
          <a:noFill/>
        </p:spPr>
        <p:txBody>
          <a:bodyPr wrap="square" rtlCol="0">
            <a:spAutoFit/>
          </a:bodyPr>
          <a:lstStyle/>
          <a:p>
            <a:pPr algn="ctr"/>
            <a:r>
              <a:rPr lang="en-US" sz="6000" dirty="0">
                <a:latin typeface="Arial Black" pitchFamily="34" charset="0"/>
              </a:rPr>
              <a:t>Contract Administration</a:t>
            </a:r>
          </a:p>
          <a:p>
            <a:pPr algn="ctr"/>
            <a:endParaRPr lang="en-US" sz="1400" dirty="0">
              <a:effectLst>
                <a:outerShdw blurRad="38100" dist="38100" dir="2700000" algn="tl">
                  <a:srgbClr val="000000">
                    <a:alpha val="43137"/>
                  </a:srgbClr>
                </a:outerShdw>
              </a:effectLst>
              <a:latin typeface="Arial Black" pitchFamily="34" charset="0"/>
            </a:endParaRPr>
          </a:p>
          <a:p>
            <a:pPr algn="ctr"/>
            <a:r>
              <a:rPr lang="en-US" sz="1400" dirty="0">
                <a:effectLst>
                  <a:outerShdw blurRad="38100" dist="38100" dir="2700000" algn="tl">
                    <a:srgbClr val="000000">
                      <a:alpha val="43137"/>
                    </a:srgbClr>
                  </a:outerShdw>
                </a:effectLst>
                <a:latin typeface="Arial Black" pitchFamily="34" charset="0"/>
              </a:rPr>
              <a:t> </a:t>
            </a:r>
          </a:p>
          <a:p>
            <a:pPr algn="ctr"/>
            <a:r>
              <a:rPr lang="en-US" sz="1400" dirty="0">
                <a:latin typeface="Arial Black" pitchFamily="34" charset="0"/>
              </a:rPr>
              <a:t>NER Construction Training</a:t>
            </a:r>
          </a:p>
          <a:p>
            <a:pPr algn="ctr"/>
            <a:r>
              <a:rPr lang="en-US" sz="1400" dirty="0">
                <a:latin typeface="Arial Black" pitchFamily="34" charset="0"/>
              </a:rPr>
              <a:t>March 6, 2019</a:t>
            </a:r>
          </a:p>
        </p:txBody>
      </p:sp>
      <p:pic>
        <p:nvPicPr>
          <p:cNvPr id="3" name="Picture 2">
            <a:extLst>
              <a:ext uri="{FF2B5EF4-FFF2-40B4-BE49-F238E27FC236}">
                <a16:creationId xmlns:a16="http://schemas.microsoft.com/office/drawing/2014/main" id="{E214452C-AA01-4F18-8DC3-80177ECE9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83"/>
          <a:stretch/>
        </p:blipFill>
        <p:spPr>
          <a:xfrm>
            <a:off x="2438400" y="3334416"/>
            <a:ext cx="4267201" cy="3230747"/>
          </a:xfrm>
          <a:prstGeom prst="rect">
            <a:avLst/>
          </a:prstGeom>
        </p:spPr>
      </p:pic>
    </p:spTree>
    <p:extLst>
      <p:ext uri="{BB962C8B-B14F-4D97-AF65-F5344CB8AC3E}">
        <p14:creationId xmlns:p14="http://schemas.microsoft.com/office/powerpoint/2010/main" val="38346912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0" end="0"/>
                                            </p:txEl>
                                          </p:spTgt>
                                        </p:tgtEl>
                                        <p:attrNameLst>
                                          <p:attrName>style.fontStyle</p:attrName>
                                        </p:attrNameLst>
                                      </p:cBhvr>
                                      <p:to>
                                        <p:strVal val="normal"/>
                                      </p:to>
                                    </p:set>
                                    <p:set>
                                      <p:cBhvr override="childStyle">
                                        <p:cTn id="7" dur="indefinite"/>
                                        <p:tgtEl>
                                          <p:spTgt spid="6">
                                            <p:txEl>
                                              <p:pRg st="0" end="0"/>
                                            </p:txEl>
                                          </p:spTgt>
                                        </p:tgtEl>
                                        <p:attrNameLst>
                                          <p:attrName>style.fontWeight</p:attrName>
                                        </p:attrNameLst>
                                      </p:cBhvr>
                                      <p:to>
                                        <p:strVal val="bold"/>
                                      </p:to>
                                    </p:set>
                                    <p:set>
                                      <p:cBhvr override="childStyle">
                                        <p:cTn id="8" dur="indefinite"/>
                                        <p:tgtEl>
                                          <p:spTgt spid="6">
                                            <p:txEl>
                                              <p:pRg st="0" end="0"/>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childTnLst>
                                    <p:set>
                                      <p:cBhvr override="childStyle">
                                        <p:cTn id="12" dur="indefinite"/>
                                        <p:tgtEl>
                                          <p:spTgt spid="6">
                                            <p:txEl>
                                              <p:pRg st="2" end="2"/>
                                            </p:txEl>
                                          </p:spTgt>
                                        </p:tgtEl>
                                        <p:attrNameLst>
                                          <p:attrName>style.fontStyle</p:attrName>
                                        </p:attrNameLst>
                                      </p:cBhvr>
                                      <p:to>
                                        <p:strVal val="normal"/>
                                      </p:to>
                                    </p:set>
                                    <p:set>
                                      <p:cBhvr override="childStyle">
                                        <p:cTn id="13" dur="indefinite"/>
                                        <p:tgtEl>
                                          <p:spTgt spid="6">
                                            <p:txEl>
                                              <p:pRg st="2" end="2"/>
                                            </p:txEl>
                                          </p:spTgt>
                                        </p:tgtEl>
                                        <p:attrNameLst>
                                          <p:attrName>style.fontWeight</p:attrName>
                                        </p:attrNameLst>
                                      </p:cBhvr>
                                      <p:to>
                                        <p:strVal val="bold"/>
                                      </p:to>
                                    </p:set>
                                    <p:set>
                                      <p:cBhvr override="childStyle">
                                        <p:cTn id="14" dur="indefinite"/>
                                        <p:tgtEl>
                                          <p:spTgt spid="6">
                                            <p:txEl>
                                              <p:pRg st="2" end="2"/>
                                            </p:txEl>
                                          </p:spTgt>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5" presetClass="emph" presetSubtype="1" nodeType="clickEffect">
                                  <p:stCondLst>
                                    <p:cond delay="0"/>
                                  </p:stCondLst>
                                  <p:childTnLst>
                                    <p:set>
                                      <p:cBhvr override="childStyle">
                                        <p:cTn id="18" dur="indefinite"/>
                                        <p:tgtEl>
                                          <p:spTgt spid="6">
                                            <p:txEl>
                                              <p:pRg st="3" end="3"/>
                                            </p:txEl>
                                          </p:spTgt>
                                        </p:tgtEl>
                                        <p:attrNameLst>
                                          <p:attrName>style.fontStyle</p:attrName>
                                        </p:attrNameLst>
                                      </p:cBhvr>
                                      <p:to>
                                        <p:strVal val="normal"/>
                                      </p:to>
                                    </p:set>
                                    <p:set>
                                      <p:cBhvr override="childStyle">
                                        <p:cTn id="19" dur="indefinite"/>
                                        <p:tgtEl>
                                          <p:spTgt spid="6">
                                            <p:txEl>
                                              <p:pRg st="3" end="3"/>
                                            </p:txEl>
                                          </p:spTgt>
                                        </p:tgtEl>
                                        <p:attrNameLst>
                                          <p:attrName>style.fontWeight</p:attrName>
                                        </p:attrNameLst>
                                      </p:cBhvr>
                                      <p:to>
                                        <p:strVal val="bold"/>
                                      </p:to>
                                    </p:set>
                                    <p:set>
                                      <p:cBhvr override="childStyle">
                                        <p:cTn id="20" dur="indefinite"/>
                                        <p:tgtEl>
                                          <p:spTgt spid="6">
                                            <p:txEl>
                                              <p:pRg st="3" end="3"/>
                                            </p:txEl>
                                          </p:spTgt>
                                        </p:tgtEl>
                                        <p:attrNameLst>
                                          <p:attrName>style.textDecorationUnderline</p:attrName>
                                        </p:attrNameLst>
                                      </p:cBhvr>
                                      <p:to>
                                        <p:strVal val="false"/>
                                      </p:to>
                                    </p:set>
                                  </p:childTnLst>
                                </p:cTn>
                              </p:par>
                            </p:childTnLst>
                          </p:cTn>
                        </p:par>
                      </p:childTnLst>
                    </p:cTn>
                  </p:par>
                  <p:par>
                    <p:cTn id="21" fill="hold">
                      <p:stCondLst>
                        <p:cond delay="indefinite"/>
                      </p:stCondLst>
                      <p:childTnLst>
                        <p:par>
                          <p:cTn id="22" fill="hold">
                            <p:stCondLst>
                              <p:cond delay="0"/>
                            </p:stCondLst>
                            <p:childTnLst>
                              <p:par>
                                <p:cTn id="23" presetID="5" presetClass="emph" presetSubtype="1" nodeType="clickEffect">
                                  <p:stCondLst>
                                    <p:cond delay="0"/>
                                  </p:stCondLst>
                                  <p:childTnLst>
                                    <p:set>
                                      <p:cBhvr override="childStyle">
                                        <p:cTn id="24" dur="indefinite"/>
                                        <p:tgtEl>
                                          <p:spTgt spid="6">
                                            <p:txEl>
                                              <p:pRg st="4" end="4"/>
                                            </p:txEl>
                                          </p:spTgt>
                                        </p:tgtEl>
                                        <p:attrNameLst>
                                          <p:attrName>style.fontStyle</p:attrName>
                                        </p:attrNameLst>
                                      </p:cBhvr>
                                      <p:to>
                                        <p:strVal val="normal"/>
                                      </p:to>
                                    </p:set>
                                    <p:set>
                                      <p:cBhvr override="childStyle">
                                        <p:cTn id="25" dur="indefinite"/>
                                        <p:tgtEl>
                                          <p:spTgt spid="6">
                                            <p:txEl>
                                              <p:pRg st="4" end="4"/>
                                            </p:txEl>
                                          </p:spTgt>
                                        </p:tgtEl>
                                        <p:attrNameLst>
                                          <p:attrName>style.fontWeight</p:attrName>
                                        </p:attrNameLst>
                                      </p:cBhvr>
                                      <p:to>
                                        <p:strVal val="bold"/>
                                      </p:to>
                                    </p:set>
                                    <p:set>
                                      <p:cBhvr override="childStyle">
                                        <p:cTn id="26" dur="indefinite"/>
                                        <p:tgtEl>
                                          <p:spTgt spid="6">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B9041-100C-4FE0-A55C-2CD8B4B67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62200"/>
            <a:ext cx="4572000" cy="2209800"/>
          </a:xfrm>
          <a:prstGeom prst="rect">
            <a:avLst/>
          </a:prstGeom>
        </p:spPr>
      </p:pic>
      <p:sp>
        <p:nvSpPr>
          <p:cNvPr id="2" name="Content Placeholder 1">
            <a:extLst>
              <a:ext uri="{FF2B5EF4-FFF2-40B4-BE49-F238E27FC236}">
                <a16:creationId xmlns:a16="http://schemas.microsoft.com/office/drawing/2014/main" id="{CF6754D1-5F63-452D-94FF-474338CC9544}"/>
              </a:ext>
            </a:extLst>
          </p:cNvPr>
          <p:cNvSpPr>
            <a:spLocks noGrp="1"/>
          </p:cNvSpPr>
          <p:nvPr>
            <p:ph idx="1"/>
          </p:nvPr>
        </p:nvSpPr>
        <p:spPr>
          <a:xfrm>
            <a:off x="4267200" y="1676400"/>
            <a:ext cx="4419600" cy="3873500"/>
          </a:xfrm>
        </p:spPr>
        <p:txBody>
          <a:bodyPr/>
          <a:lstStyle/>
          <a:p>
            <a:r>
              <a:rPr lang="en-US" dirty="0"/>
              <a:t>No need to print signed copies of CMJ’s or CCO’s</a:t>
            </a:r>
          </a:p>
          <a:p>
            <a:pPr lvl="1"/>
            <a:r>
              <a:rPr lang="en-US" dirty="0"/>
              <a:t>Organize back up documents</a:t>
            </a:r>
          </a:p>
          <a:p>
            <a:r>
              <a:rPr lang="en-US" dirty="0"/>
              <a:t>No need to print NTP, Final Accept. Letters, etc. </a:t>
            </a:r>
          </a:p>
          <a:p>
            <a:r>
              <a:rPr lang="en-US" dirty="0"/>
              <a:t>Guide Section 4: Documentation</a:t>
            </a:r>
          </a:p>
          <a:p>
            <a:endParaRPr lang="en-US" dirty="0"/>
          </a:p>
          <a:p>
            <a:endParaRPr lang="en-US" dirty="0"/>
          </a:p>
          <a:p>
            <a:pPr marL="109537" indent="0">
              <a:buNone/>
            </a:pPr>
            <a:endParaRPr lang="en-US" dirty="0"/>
          </a:p>
        </p:txBody>
      </p:sp>
      <p:sp>
        <p:nvSpPr>
          <p:cNvPr id="3" name="Title 2">
            <a:extLst>
              <a:ext uri="{FF2B5EF4-FFF2-40B4-BE49-F238E27FC236}">
                <a16:creationId xmlns:a16="http://schemas.microsoft.com/office/drawing/2014/main" id="{ECB847E9-6C0C-4083-9F39-FA5B1589BE96}"/>
              </a:ext>
            </a:extLst>
          </p:cNvPr>
          <p:cNvSpPr>
            <a:spLocks noGrp="1"/>
          </p:cNvSpPr>
          <p:nvPr>
            <p:ph type="title"/>
          </p:nvPr>
        </p:nvSpPr>
        <p:spPr/>
        <p:txBody>
          <a:bodyPr/>
          <a:lstStyle/>
          <a:p>
            <a:r>
              <a:rPr lang="en-US" dirty="0"/>
              <a:t>Finals Process Reminders</a:t>
            </a:r>
          </a:p>
        </p:txBody>
      </p:sp>
      <p:sp>
        <p:nvSpPr>
          <p:cNvPr id="4" name="Slide Number Placeholder 3">
            <a:extLst>
              <a:ext uri="{FF2B5EF4-FFF2-40B4-BE49-F238E27FC236}">
                <a16:creationId xmlns:a16="http://schemas.microsoft.com/office/drawing/2014/main" id="{DAAA8D22-67CB-4D86-A278-D72E66FF008D}"/>
              </a:ext>
            </a:extLst>
          </p:cNvPr>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spTree>
    <p:extLst>
      <p:ext uri="{BB962C8B-B14F-4D97-AF65-F5344CB8AC3E}">
        <p14:creationId xmlns:p14="http://schemas.microsoft.com/office/powerpoint/2010/main" val="1514749380"/>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88136F-F8D6-479F-BB89-F3F729E93FCC}"/>
              </a:ext>
            </a:extLst>
          </p:cNvPr>
          <p:cNvPicPr>
            <a:picLocks noChangeAspect="1"/>
          </p:cNvPicPr>
          <p:nvPr/>
        </p:nvPicPr>
        <p:blipFill>
          <a:blip r:embed="rId3"/>
          <a:stretch>
            <a:fillRect/>
          </a:stretch>
        </p:blipFill>
        <p:spPr>
          <a:xfrm>
            <a:off x="609600" y="2286000"/>
            <a:ext cx="3505200" cy="2209800"/>
          </a:xfrm>
          <a:prstGeom prst="rect">
            <a:avLst/>
          </a:prstGeom>
        </p:spPr>
      </p:pic>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4114800" y="1676400"/>
            <a:ext cx="4724400" cy="3873500"/>
          </a:xfrm>
        </p:spPr>
        <p:txBody>
          <a:bodyPr/>
          <a:lstStyle/>
          <a:p>
            <a:r>
              <a:rPr lang="en-US" dirty="0"/>
              <a:t>Emails/correspondence saved to a combined PDF. No hardcopies.</a:t>
            </a:r>
          </a:p>
          <a:p>
            <a:r>
              <a:rPr lang="en-US" dirty="0"/>
              <a:t>Reduce paper when practical </a:t>
            </a:r>
          </a:p>
          <a:p>
            <a:r>
              <a:rPr lang="en-US" dirty="0"/>
              <a:t>Only accept flash drives, no CD’s. </a:t>
            </a:r>
          </a:p>
          <a:p>
            <a:pPr marL="136525" indent="0">
              <a:buNone/>
            </a:pPr>
            <a:endParaRPr lang="en-US" dirty="0"/>
          </a:p>
          <a:p>
            <a:endParaRPr lang="en-US" dirty="0"/>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lstStyle/>
          <a:p>
            <a:r>
              <a:rPr lang="en-US" dirty="0"/>
              <a:t>Finals Process Reminders</a:t>
            </a:r>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
        <p:nvSpPr>
          <p:cNvPr id="6" name="Multiplication Sign 5">
            <a:extLst>
              <a:ext uri="{FF2B5EF4-FFF2-40B4-BE49-F238E27FC236}">
                <a16:creationId xmlns:a16="http://schemas.microsoft.com/office/drawing/2014/main" id="{303DF918-48BC-4858-A408-EF0CE6F55FF9}"/>
              </a:ext>
            </a:extLst>
          </p:cNvPr>
          <p:cNvSpPr/>
          <p:nvPr/>
        </p:nvSpPr>
        <p:spPr>
          <a:xfrm>
            <a:off x="2057400" y="2286000"/>
            <a:ext cx="1828800" cy="1524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30854"/>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50D23E-E481-45A8-98D2-7024F2DEF5ED}"/>
              </a:ext>
            </a:extLst>
          </p:cNvPr>
          <p:cNvPicPr>
            <a:picLocks noChangeAspect="1"/>
          </p:cNvPicPr>
          <p:nvPr/>
        </p:nvPicPr>
        <p:blipFill>
          <a:blip r:embed="rId3"/>
          <a:stretch>
            <a:fillRect/>
          </a:stretch>
        </p:blipFill>
        <p:spPr>
          <a:xfrm>
            <a:off x="5867400" y="3048000"/>
            <a:ext cx="3276600" cy="3193858"/>
          </a:xfrm>
          <a:prstGeom prst="rect">
            <a:avLst/>
          </a:prstGeom>
        </p:spPr>
      </p:pic>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914400" y="1676400"/>
            <a:ext cx="6858000" cy="3873500"/>
          </a:xfrm>
        </p:spPr>
        <p:txBody>
          <a:bodyPr/>
          <a:lstStyle/>
          <a:p>
            <a:r>
              <a:rPr lang="en-US" sz="2400" dirty="0"/>
              <a:t>Finals Process Manual </a:t>
            </a:r>
          </a:p>
          <a:p>
            <a:pPr lvl="1"/>
            <a:r>
              <a:rPr lang="en-US" sz="2000" dirty="0"/>
              <a:t>Found under ‘Statewide Manuals and Guides’ in Pantry</a:t>
            </a:r>
          </a:p>
          <a:p>
            <a:r>
              <a:rPr lang="en-US" sz="2400" dirty="0"/>
              <a:t>Close out 180 days from Substantial Completion</a:t>
            </a:r>
          </a:p>
          <a:p>
            <a:r>
              <a:rPr lang="en-US" sz="2400" dirty="0"/>
              <a:t>81 days to submit records</a:t>
            </a:r>
          </a:p>
          <a:p>
            <a:r>
              <a:rPr lang="en-US" sz="2400" dirty="0"/>
              <a:t>Each project’s dates are tracked and reported out statewide – Performance Goals </a:t>
            </a:r>
          </a:p>
          <a:p>
            <a:r>
              <a:rPr lang="en-US" sz="2400" dirty="0"/>
              <a:t>55% Statewide Goal  </a:t>
            </a:r>
          </a:p>
          <a:p>
            <a:pPr marL="136525" indent="0">
              <a:buNone/>
            </a:pPr>
            <a:endParaRPr lang="en-US" dirty="0"/>
          </a:p>
          <a:p>
            <a:endParaRPr lang="en-US" dirty="0"/>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lstStyle/>
          <a:p>
            <a:r>
              <a:rPr lang="en-US" dirty="0"/>
              <a:t>Finals Process Reminders</a:t>
            </a:r>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spTree>
    <p:extLst>
      <p:ext uri="{BB962C8B-B14F-4D97-AF65-F5344CB8AC3E}">
        <p14:creationId xmlns:p14="http://schemas.microsoft.com/office/powerpoint/2010/main" val="3240626059"/>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914400" y="1676400"/>
            <a:ext cx="6858000" cy="3873500"/>
          </a:xfrm>
        </p:spPr>
        <p:txBody>
          <a:bodyPr/>
          <a:lstStyle/>
          <a:p>
            <a:r>
              <a:rPr lang="en-US" dirty="0"/>
              <a:t>Turn in your records as early as you can but with minimal outstanding issues</a:t>
            </a:r>
          </a:p>
          <a:p>
            <a:pPr lvl="1"/>
            <a:r>
              <a:rPr lang="en-US" dirty="0"/>
              <a:t>Discuss with PM when small issues remain but are ready to turn in </a:t>
            </a:r>
          </a:p>
          <a:p>
            <a:pPr lvl="1"/>
            <a:r>
              <a:rPr lang="en-US" dirty="0"/>
              <a:t>Reviews can occur even with a few outstanding items</a:t>
            </a:r>
          </a:p>
          <a:p>
            <a:pPr marL="136525" indent="0">
              <a:buNone/>
            </a:pPr>
            <a:endParaRPr lang="en-US" dirty="0"/>
          </a:p>
          <a:p>
            <a:endParaRPr lang="en-US" dirty="0"/>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lstStyle/>
          <a:p>
            <a:r>
              <a:rPr lang="en-US" dirty="0"/>
              <a:t>Finals Process Reminders</a:t>
            </a:r>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spTree>
    <p:extLst>
      <p:ext uri="{BB962C8B-B14F-4D97-AF65-F5344CB8AC3E}">
        <p14:creationId xmlns:p14="http://schemas.microsoft.com/office/powerpoint/2010/main" val="3234539138"/>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FC85D-EDB5-4192-B69D-98AB370C32CD}"/>
              </a:ext>
            </a:extLst>
          </p:cNvPr>
          <p:cNvSpPr>
            <a:spLocks noGrp="1"/>
          </p:cNvSpPr>
          <p:nvPr>
            <p:ph idx="1"/>
          </p:nvPr>
        </p:nvSpPr>
        <p:spPr>
          <a:xfrm>
            <a:off x="228600" y="1104900"/>
            <a:ext cx="8229600" cy="3873500"/>
          </a:xfrm>
        </p:spPr>
        <p:txBody>
          <a:bodyPr/>
          <a:lstStyle/>
          <a:p>
            <a:pPr lvl="1"/>
            <a:endParaRPr lang="en-US" dirty="0"/>
          </a:p>
          <a:p>
            <a:pPr lvl="1"/>
            <a:r>
              <a:rPr lang="en-US" dirty="0"/>
              <a:t>NER Finals Checklist </a:t>
            </a:r>
          </a:p>
        </p:txBody>
      </p:sp>
      <p:sp>
        <p:nvSpPr>
          <p:cNvPr id="3" name="Title 2">
            <a:extLst>
              <a:ext uri="{FF2B5EF4-FFF2-40B4-BE49-F238E27FC236}">
                <a16:creationId xmlns:a16="http://schemas.microsoft.com/office/drawing/2014/main" id="{9397ACDE-AF00-4201-BA75-86D6B6829433}"/>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C151BFA4-5AD0-4B05-8152-5D917B7A98D9}"/>
              </a:ext>
            </a:extLst>
          </p:cNvPr>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sp>
        <p:nvSpPr>
          <p:cNvPr id="5" name="AutoShape 2" descr="Image result for process images">
            <a:extLst>
              <a:ext uri="{FF2B5EF4-FFF2-40B4-BE49-F238E27FC236}">
                <a16:creationId xmlns:a16="http://schemas.microsoft.com/office/drawing/2014/main" id="{122A0ECC-CC8F-40E3-88CE-BD9CB719C12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process images">
            <a:extLst>
              <a:ext uri="{FF2B5EF4-FFF2-40B4-BE49-F238E27FC236}">
                <a16:creationId xmlns:a16="http://schemas.microsoft.com/office/drawing/2014/main" id="{6FBFD6EC-6B0C-40D9-8442-69A4C3BC2DD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BE940BCA-AAAE-4CC4-A1B7-64B6C8776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020420"/>
            <a:ext cx="3443722" cy="4456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8F2B5145-F790-4FF8-812D-516D72A12E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998297"/>
            <a:ext cx="3443721" cy="4456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7334649"/>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FC85D-EDB5-4192-B69D-98AB370C32CD}"/>
              </a:ext>
            </a:extLst>
          </p:cNvPr>
          <p:cNvSpPr>
            <a:spLocks noGrp="1"/>
          </p:cNvSpPr>
          <p:nvPr>
            <p:ph idx="1"/>
          </p:nvPr>
        </p:nvSpPr>
        <p:spPr>
          <a:xfrm>
            <a:off x="228600" y="1104900"/>
            <a:ext cx="8229600" cy="3873500"/>
          </a:xfrm>
        </p:spPr>
        <p:txBody>
          <a:bodyPr/>
          <a:lstStyle/>
          <a:p>
            <a:pPr lvl="1"/>
            <a:endParaRPr lang="en-US" dirty="0"/>
          </a:p>
          <a:p>
            <a:pPr lvl="1"/>
            <a:r>
              <a:rPr lang="en-US" dirty="0"/>
              <a:t>NER Finals Checklist </a:t>
            </a:r>
          </a:p>
        </p:txBody>
      </p:sp>
      <p:sp>
        <p:nvSpPr>
          <p:cNvPr id="3" name="Title 2">
            <a:extLst>
              <a:ext uri="{FF2B5EF4-FFF2-40B4-BE49-F238E27FC236}">
                <a16:creationId xmlns:a16="http://schemas.microsoft.com/office/drawing/2014/main" id="{9397ACDE-AF00-4201-BA75-86D6B6829433}"/>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C151BFA4-5AD0-4B05-8152-5D917B7A98D9}"/>
              </a:ext>
            </a:extLst>
          </p:cNvPr>
          <p:cNvSpPr>
            <a:spLocks noGrp="1"/>
          </p:cNvSpPr>
          <p:nvPr>
            <p:ph type="sldNum" sz="quarter" idx="10"/>
          </p:nvPr>
        </p:nvSpPr>
        <p:spPr/>
        <p:txBody>
          <a:bodyPr/>
          <a:lstStyle/>
          <a:p>
            <a:pPr>
              <a:defRPr/>
            </a:pPr>
            <a:fld id="{89C35698-ECFA-45D4-B95F-4F52958123EB}" type="slidenum">
              <a:rPr lang="en-US" smtClean="0"/>
              <a:pPr>
                <a:defRPr/>
              </a:pPr>
              <a:t>15</a:t>
            </a:fld>
            <a:endParaRPr lang="en-US" dirty="0"/>
          </a:p>
        </p:txBody>
      </p:sp>
      <p:sp>
        <p:nvSpPr>
          <p:cNvPr id="5" name="AutoShape 2" descr="Image result for process images">
            <a:extLst>
              <a:ext uri="{FF2B5EF4-FFF2-40B4-BE49-F238E27FC236}">
                <a16:creationId xmlns:a16="http://schemas.microsoft.com/office/drawing/2014/main" id="{122A0ECC-CC8F-40E3-88CE-BD9CB719C12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process images">
            <a:extLst>
              <a:ext uri="{FF2B5EF4-FFF2-40B4-BE49-F238E27FC236}">
                <a16:creationId xmlns:a16="http://schemas.microsoft.com/office/drawing/2014/main" id="{6FBFD6EC-6B0C-40D9-8442-69A4C3BC2DD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8F2B5145-F790-4FF8-812D-516D72A12E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171" b="59293"/>
          <a:stretch/>
        </p:blipFill>
        <p:spPr>
          <a:xfrm>
            <a:off x="304800" y="1650749"/>
            <a:ext cx="8229600" cy="4826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8310468"/>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97ACDE-AF00-4201-BA75-86D6B6829433}"/>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C151BFA4-5AD0-4B05-8152-5D917B7A98D9}"/>
              </a:ext>
            </a:extLst>
          </p:cNvPr>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sp>
        <p:nvSpPr>
          <p:cNvPr id="5" name="AutoShape 2" descr="Image result for process images">
            <a:extLst>
              <a:ext uri="{FF2B5EF4-FFF2-40B4-BE49-F238E27FC236}">
                <a16:creationId xmlns:a16="http://schemas.microsoft.com/office/drawing/2014/main" id="{122A0ECC-CC8F-40E3-88CE-BD9CB719C12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process images">
            <a:extLst>
              <a:ext uri="{FF2B5EF4-FFF2-40B4-BE49-F238E27FC236}">
                <a16:creationId xmlns:a16="http://schemas.microsoft.com/office/drawing/2014/main" id="{6FBFD6EC-6B0C-40D9-8442-69A4C3BC2DD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8F2B5145-F790-4FF8-812D-516D72A12E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251" t="23794" r="3749" b="49161"/>
          <a:stretch/>
        </p:blipFill>
        <p:spPr>
          <a:xfrm>
            <a:off x="1623332" y="2016489"/>
            <a:ext cx="5897336" cy="45868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7">
            <a:extLst>
              <a:ext uri="{FF2B5EF4-FFF2-40B4-BE49-F238E27FC236}">
                <a16:creationId xmlns:a16="http://schemas.microsoft.com/office/drawing/2014/main" id="{1570641C-66DA-484C-B0A9-0C861730BC2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67851959"/>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FC85D-EDB5-4192-B69D-98AB370C32CD}"/>
              </a:ext>
            </a:extLst>
          </p:cNvPr>
          <p:cNvSpPr>
            <a:spLocks noGrp="1"/>
          </p:cNvSpPr>
          <p:nvPr>
            <p:ph idx="1"/>
          </p:nvPr>
        </p:nvSpPr>
        <p:spPr>
          <a:xfrm>
            <a:off x="228600" y="1104900"/>
            <a:ext cx="8229600" cy="3873500"/>
          </a:xfrm>
        </p:spPr>
        <p:txBody>
          <a:bodyPr/>
          <a:lstStyle/>
          <a:p>
            <a:pPr lvl="1"/>
            <a:endParaRPr lang="en-US" dirty="0"/>
          </a:p>
          <a:p>
            <a:pPr lvl="1"/>
            <a:r>
              <a:rPr lang="en-US" dirty="0"/>
              <a:t>NER Specialty Maintenance Form - NEW</a:t>
            </a:r>
          </a:p>
        </p:txBody>
      </p:sp>
      <p:sp>
        <p:nvSpPr>
          <p:cNvPr id="3" name="Title 2">
            <a:extLst>
              <a:ext uri="{FF2B5EF4-FFF2-40B4-BE49-F238E27FC236}">
                <a16:creationId xmlns:a16="http://schemas.microsoft.com/office/drawing/2014/main" id="{9397ACDE-AF00-4201-BA75-86D6B6829433}"/>
              </a:ext>
            </a:extLst>
          </p:cNvPr>
          <p:cNvSpPr>
            <a:spLocks noGrp="1"/>
          </p:cNvSpPr>
          <p:nvPr>
            <p:ph type="title"/>
          </p:nvPr>
        </p:nvSpPr>
        <p:spPr>
          <a:xfrm>
            <a:off x="304800" y="552450"/>
            <a:ext cx="8229600" cy="1143000"/>
          </a:xfrm>
        </p:spPr>
        <p:txBody>
          <a:bodyPr/>
          <a:lstStyle/>
          <a:p>
            <a:r>
              <a:rPr lang="en-US" dirty="0"/>
              <a:t>Finals Process Updates</a:t>
            </a:r>
          </a:p>
        </p:txBody>
      </p:sp>
      <p:sp>
        <p:nvSpPr>
          <p:cNvPr id="4" name="Slide Number Placeholder 3">
            <a:extLst>
              <a:ext uri="{FF2B5EF4-FFF2-40B4-BE49-F238E27FC236}">
                <a16:creationId xmlns:a16="http://schemas.microsoft.com/office/drawing/2014/main" id="{C151BFA4-5AD0-4B05-8152-5D917B7A98D9}"/>
              </a:ext>
            </a:extLst>
          </p:cNvPr>
          <p:cNvSpPr>
            <a:spLocks noGrp="1"/>
          </p:cNvSpPr>
          <p:nvPr>
            <p:ph type="sldNum" sz="quarter" idx="10"/>
          </p:nvPr>
        </p:nvSpPr>
        <p:spPr/>
        <p:txBody>
          <a:bodyPr/>
          <a:lstStyle/>
          <a:p>
            <a:pPr>
              <a:defRPr/>
            </a:pPr>
            <a:fld id="{89C35698-ECFA-45D4-B95F-4F52958123EB}" type="slidenum">
              <a:rPr lang="en-US" smtClean="0"/>
              <a:pPr>
                <a:defRPr/>
              </a:pPr>
              <a:t>17</a:t>
            </a:fld>
            <a:endParaRPr lang="en-US" dirty="0"/>
          </a:p>
        </p:txBody>
      </p:sp>
      <p:sp>
        <p:nvSpPr>
          <p:cNvPr id="5" name="AutoShape 2" descr="Image result for process images">
            <a:extLst>
              <a:ext uri="{FF2B5EF4-FFF2-40B4-BE49-F238E27FC236}">
                <a16:creationId xmlns:a16="http://schemas.microsoft.com/office/drawing/2014/main" id="{122A0ECC-CC8F-40E3-88CE-BD9CB719C12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process images">
            <a:extLst>
              <a:ext uri="{FF2B5EF4-FFF2-40B4-BE49-F238E27FC236}">
                <a16:creationId xmlns:a16="http://schemas.microsoft.com/office/drawing/2014/main" id="{6FBFD6EC-6B0C-40D9-8442-69A4C3BC2DD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FA4AFF6-4367-402F-A06C-714555999F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150" y="1983978"/>
            <a:ext cx="3543300" cy="4585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3B5E0EAC-31A9-46D5-B70A-5D133F64CE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7013" y="1990678"/>
            <a:ext cx="3538123" cy="4578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6348493"/>
      </p:ext>
    </p:extLst>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FC85D-EDB5-4192-B69D-98AB370C32CD}"/>
              </a:ext>
            </a:extLst>
          </p:cNvPr>
          <p:cNvSpPr>
            <a:spLocks noGrp="1"/>
          </p:cNvSpPr>
          <p:nvPr>
            <p:ph idx="1"/>
          </p:nvPr>
        </p:nvSpPr>
        <p:spPr>
          <a:xfrm>
            <a:off x="263524" y="1143000"/>
            <a:ext cx="8229600" cy="3873500"/>
          </a:xfrm>
        </p:spPr>
        <p:txBody>
          <a:bodyPr/>
          <a:lstStyle/>
          <a:p>
            <a:pPr lvl="1"/>
            <a:endParaRPr lang="en-US" dirty="0"/>
          </a:p>
          <a:p>
            <a:pPr lvl="1"/>
            <a:r>
              <a:rPr lang="en-US" dirty="0"/>
              <a:t>NER Specialty Maintenance Form - NEW</a:t>
            </a:r>
          </a:p>
        </p:txBody>
      </p:sp>
      <p:sp>
        <p:nvSpPr>
          <p:cNvPr id="3" name="Title 2">
            <a:extLst>
              <a:ext uri="{FF2B5EF4-FFF2-40B4-BE49-F238E27FC236}">
                <a16:creationId xmlns:a16="http://schemas.microsoft.com/office/drawing/2014/main" id="{9397ACDE-AF00-4201-BA75-86D6B6829433}"/>
              </a:ext>
            </a:extLst>
          </p:cNvPr>
          <p:cNvSpPr>
            <a:spLocks noGrp="1"/>
          </p:cNvSpPr>
          <p:nvPr>
            <p:ph type="title"/>
          </p:nvPr>
        </p:nvSpPr>
        <p:spPr>
          <a:xfrm>
            <a:off x="304800" y="552450"/>
            <a:ext cx="8229600" cy="1143000"/>
          </a:xfrm>
        </p:spPr>
        <p:txBody>
          <a:bodyPr/>
          <a:lstStyle/>
          <a:p>
            <a:r>
              <a:rPr lang="en-US" dirty="0"/>
              <a:t>Finals Process Updates</a:t>
            </a:r>
          </a:p>
        </p:txBody>
      </p:sp>
      <p:sp>
        <p:nvSpPr>
          <p:cNvPr id="4" name="Slide Number Placeholder 3">
            <a:extLst>
              <a:ext uri="{FF2B5EF4-FFF2-40B4-BE49-F238E27FC236}">
                <a16:creationId xmlns:a16="http://schemas.microsoft.com/office/drawing/2014/main" id="{C151BFA4-5AD0-4B05-8152-5D917B7A98D9}"/>
              </a:ext>
            </a:extLst>
          </p:cNvPr>
          <p:cNvSpPr>
            <a:spLocks noGrp="1"/>
          </p:cNvSpPr>
          <p:nvPr>
            <p:ph type="sldNum" sz="quarter" idx="10"/>
          </p:nvPr>
        </p:nvSpPr>
        <p:spPr/>
        <p:txBody>
          <a:bodyPr/>
          <a:lstStyle/>
          <a:p>
            <a:pPr>
              <a:defRPr/>
            </a:pPr>
            <a:fld id="{89C35698-ECFA-45D4-B95F-4F52958123EB}" type="slidenum">
              <a:rPr lang="en-US" smtClean="0"/>
              <a:pPr>
                <a:defRPr/>
              </a:pPr>
              <a:t>18</a:t>
            </a:fld>
            <a:endParaRPr lang="en-US" dirty="0"/>
          </a:p>
        </p:txBody>
      </p:sp>
      <p:sp>
        <p:nvSpPr>
          <p:cNvPr id="5" name="AutoShape 2" descr="Image result for process images">
            <a:extLst>
              <a:ext uri="{FF2B5EF4-FFF2-40B4-BE49-F238E27FC236}">
                <a16:creationId xmlns:a16="http://schemas.microsoft.com/office/drawing/2014/main" id="{122A0ECC-CC8F-40E3-88CE-BD9CB719C12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process images">
            <a:extLst>
              <a:ext uri="{FF2B5EF4-FFF2-40B4-BE49-F238E27FC236}">
                <a16:creationId xmlns:a16="http://schemas.microsoft.com/office/drawing/2014/main" id="{6FBFD6EC-6B0C-40D9-8442-69A4C3BC2DD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FA4AFF6-4367-402F-A06C-714555999F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5" t="3263" r="1" b="51869"/>
          <a:stretch/>
        </p:blipFill>
        <p:spPr>
          <a:xfrm>
            <a:off x="428265" y="1654707"/>
            <a:ext cx="8268418" cy="4853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396287"/>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FC85D-EDB5-4192-B69D-98AB370C32CD}"/>
              </a:ext>
            </a:extLst>
          </p:cNvPr>
          <p:cNvSpPr>
            <a:spLocks noGrp="1"/>
          </p:cNvSpPr>
          <p:nvPr>
            <p:ph idx="1"/>
          </p:nvPr>
        </p:nvSpPr>
        <p:spPr>
          <a:xfrm>
            <a:off x="263524" y="1143000"/>
            <a:ext cx="8229600" cy="3873500"/>
          </a:xfrm>
        </p:spPr>
        <p:txBody>
          <a:bodyPr/>
          <a:lstStyle/>
          <a:p>
            <a:pPr lvl="1"/>
            <a:endParaRPr lang="en-US" dirty="0"/>
          </a:p>
          <a:p>
            <a:pPr lvl="1"/>
            <a:r>
              <a:rPr lang="en-US" dirty="0"/>
              <a:t>NER Specialty Maintenance Form - NEW</a:t>
            </a:r>
          </a:p>
        </p:txBody>
      </p:sp>
      <p:sp>
        <p:nvSpPr>
          <p:cNvPr id="3" name="Title 2">
            <a:extLst>
              <a:ext uri="{FF2B5EF4-FFF2-40B4-BE49-F238E27FC236}">
                <a16:creationId xmlns:a16="http://schemas.microsoft.com/office/drawing/2014/main" id="{9397ACDE-AF00-4201-BA75-86D6B6829433}"/>
              </a:ext>
            </a:extLst>
          </p:cNvPr>
          <p:cNvSpPr>
            <a:spLocks noGrp="1"/>
          </p:cNvSpPr>
          <p:nvPr>
            <p:ph type="title"/>
          </p:nvPr>
        </p:nvSpPr>
        <p:spPr>
          <a:xfrm>
            <a:off x="304800" y="552450"/>
            <a:ext cx="8229600" cy="1143000"/>
          </a:xfrm>
        </p:spPr>
        <p:txBody>
          <a:bodyPr/>
          <a:lstStyle/>
          <a:p>
            <a:r>
              <a:rPr lang="en-US" dirty="0"/>
              <a:t>Finals Process Updates</a:t>
            </a:r>
          </a:p>
        </p:txBody>
      </p:sp>
      <p:sp>
        <p:nvSpPr>
          <p:cNvPr id="4" name="Slide Number Placeholder 3">
            <a:extLst>
              <a:ext uri="{FF2B5EF4-FFF2-40B4-BE49-F238E27FC236}">
                <a16:creationId xmlns:a16="http://schemas.microsoft.com/office/drawing/2014/main" id="{C151BFA4-5AD0-4B05-8152-5D917B7A98D9}"/>
              </a:ext>
            </a:extLst>
          </p:cNvPr>
          <p:cNvSpPr>
            <a:spLocks noGrp="1"/>
          </p:cNvSpPr>
          <p:nvPr>
            <p:ph type="sldNum" sz="quarter" idx="10"/>
          </p:nvPr>
        </p:nvSpPr>
        <p:spPr/>
        <p:txBody>
          <a:bodyPr/>
          <a:lstStyle/>
          <a:p>
            <a:pPr>
              <a:defRPr/>
            </a:pPr>
            <a:fld id="{89C35698-ECFA-45D4-B95F-4F52958123EB}" type="slidenum">
              <a:rPr lang="en-US" smtClean="0"/>
              <a:pPr>
                <a:defRPr/>
              </a:pPr>
              <a:t>19</a:t>
            </a:fld>
            <a:endParaRPr lang="en-US" dirty="0"/>
          </a:p>
        </p:txBody>
      </p:sp>
      <p:sp>
        <p:nvSpPr>
          <p:cNvPr id="5" name="AutoShape 2" descr="Image result for process images">
            <a:extLst>
              <a:ext uri="{FF2B5EF4-FFF2-40B4-BE49-F238E27FC236}">
                <a16:creationId xmlns:a16="http://schemas.microsoft.com/office/drawing/2014/main" id="{122A0ECC-CC8F-40E3-88CE-BD9CB719C12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process images">
            <a:extLst>
              <a:ext uri="{FF2B5EF4-FFF2-40B4-BE49-F238E27FC236}">
                <a16:creationId xmlns:a16="http://schemas.microsoft.com/office/drawing/2014/main" id="{6FBFD6EC-6B0C-40D9-8442-69A4C3BC2DD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7CA540A9-F705-4236-AC41-6844555AD7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5" t="46945" r="-4301" b="18158"/>
          <a:stretch/>
        </p:blipFill>
        <p:spPr>
          <a:xfrm>
            <a:off x="304800" y="1695450"/>
            <a:ext cx="8238064" cy="3530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7046046"/>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8229600" cy="4495800"/>
          </a:xfrm>
        </p:spPr>
        <p:txBody>
          <a:bodyPr/>
          <a:lstStyle/>
          <a:p>
            <a:pPr marL="109537" indent="0">
              <a:spcBef>
                <a:spcPts val="1200"/>
              </a:spcBef>
              <a:buNone/>
            </a:pPr>
            <a:r>
              <a:rPr lang="en-US" sz="2400" b="1" dirty="0"/>
              <a:t>HOLYWAH, IT’S A CHANGE!</a:t>
            </a:r>
          </a:p>
          <a:p>
            <a:pPr marL="109537" indent="0">
              <a:buNone/>
            </a:pPr>
            <a:endParaRPr lang="en-US" sz="1800" dirty="0"/>
          </a:p>
          <a:p>
            <a:pPr marL="109537" indent="0">
              <a:buNone/>
            </a:pPr>
            <a:endParaRPr lang="en-US" sz="1800" dirty="0"/>
          </a:p>
          <a:p>
            <a:pPr marL="109537" indent="0">
              <a:buNone/>
            </a:pPr>
            <a:endParaRPr lang="en-US" sz="1800" dirty="0"/>
          </a:p>
        </p:txBody>
      </p:sp>
      <p:sp>
        <p:nvSpPr>
          <p:cNvPr id="3" name="Title 2"/>
          <p:cNvSpPr>
            <a:spLocks noGrp="1"/>
          </p:cNvSpPr>
          <p:nvPr>
            <p:ph type="title"/>
          </p:nvPr>
        </p:nvSpPr>
        <p:spPr>
          <a:xfrm>
            <a:off x="457200" y="0"/>
            <a:ext cx="8229600" cy="1143000"/>
          </a:xfrm>
        </p:spPr>
        <p:txBody>
          <a:bodyPr anchor="b">
            <a:normAutofit/>
          </a:bodyPr>
          <a:lstStyle/>
          <a:p>
            <a:pPr algn="ctr"/>
            <a:r>
              <a:rPr lang="en-US" sz="4400" dirty="0"/>
              <a:t>AWPKB</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a:t>
            </a:fld>
            <a:endParaRPr lang="en-US" dirty="0"/>
          </a:p>
        </p:txBody>
      </p:sp>
      <p:pic>
        <p:nvPicPr>
          <p:cNvPr id="6" name="Picture 5">
            <a:extLst>
              <a:ext uri="{FF2B5EF4-FFF2-40B4-BE49-F238E27FC236}">
                <a16:creationId xmlns:a16="http://schemas.microsoft.com/office/drawing/2014/main" id="{08F7CB72-A466-4B42-9339-CF33943DF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537" y="1676159"/>
            <a:ext cx="6943725" cy="5162550"/>
          </a:xfrm>
          <a:prstGeom prst="rect">
            <a:avLst/>
          </a:prstGeom>
        </p:spPr>
      </p:pic>
    </p:spTree>
    <p:extLst>
      <p:ext uri="{BB962C8B-B14F-4D97-AF65-F5344CB8AC3E}">
        <p14:creationId xmlns:p14="http://schemas.microsoft.com/office/powerpoint/2010/main" val="910523045"/>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FC85D-EDB5-4192-B69D-98AB370C32CD}"/>
              </a:ext>
            </a:extLst>
          </p:cNvPr>
          <p:cNvSpPr>
            <a:spLocks noGrp="1"/>
          </p:cNvSpPr>
          <p:nvPr>
            <p:ph idx="1"/>
          </p:nvPr>
        </p:nvSpPr>
        <p:spPr>
          <a:xfrm>
            <a:off x="263524" y="1143000"/>
            <a:ext cx="8229600" cy="3873500"/>
          </a:xfrm>
        </p:spPr>
        <p:txBody>
          <a:bodyPr/>
          <a:lstStyle/>
          <a:p>
            <a:pPr lvl="1"/>
            <a:endParaRPr lang="en-US" dirty="0"/>
          </a:p>
          <a:p>
            <a:pPr lvl="1"/>
            <a:r>
              <a:rPr lang="en-US" dirty="0"/>
              <a:t>NER Specialty Maintenance Form - NEW</a:t>
            </a:r>
          </a:p>
        </p:txBody>
      </p:sp>
      <p:sp>
        <p:nvSpPr>
          <p:cNvPr id="3" name="Title 2">
            <a:extLst>
              <a:ext uri="{FF2B5EF4-FFF2-40B4-BE49-F238E27FC236}">
                <a16:creationId xmlns:a16="http://schemas.microsoft.com/office/drawing/2014/main" id="{9397ACDE-AF00-4201-BA75-86D6B6829433}"/>
              </a:ext>
            </a:extLst>
          </p:cNvPr>
          <p:cNvSpPr>
            <a:spLocks noGrp="1"/>
          </p:cNvSpPr>
          <p:nvPr>
            <p:ph type="title"/>
          </p:nvPr>
        </p:nvSpPr>
        <p:spPr>
          <a:xfrm>
            <a:off x="304800" y="552450"/>
            <a:ext cx="8229600" cy="1143000"/>
          </a:xfrm>
        </p:spPr>
        <p:txBody>
          <a:bodyPr/>
          <a:lstStyle/>
          <a:p>
            <a:r>
              <a:rPr lang="en-US" dirty="0"/>
              <a:t>Finals Process Updates</a:t>
            </a:r>
          </a:p>
        </p:txBody>
      </p:sp>
      <p:sp>
        <p:nvSpPr>
          <p:cNvPr id="4" name="Slide Number Placeholder 3">
            <a:extLst>
              <a:ext uri="{FF2B5EF4-FFF2-40B4-BE49-F238E27FC236}">
                <a16:creationId xmlns:a16="http://schemas.microsoft.com/office/drawing/2014/main" id="{C151BFA4-5AD0-4B05-8152-5D917B7A98D9}"/>
              </a:ext>
            </a:extLst>
          </p:cNvPr>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
        <p:nvSpPr>
          <p:cNvPr id="5" name="AutoShape 2" descr="Image result for process images">
            <a:extLst>
              <a:ext uri="{FF2B5EF4-FFF2-40B4-BE49-F238E27FC236}">
                <a16:creationId xmlns:a16="http://schemas.microsoft.com/office/drawing/2014/main" id="{122A0ECC-CC8F-40E3-88CE-BD9CB719C12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process images">
            <a:extLst>
              <a:ext uri="{FF2B5EF4-FFF2-40B4-BE49-F238E27FC236}">
                <a16:creationId xmlns:a16="http://schemas.microsoft.com/office/drawing/2014/main" id="{6FBFD6EC-6B0C-40D9-8442-69A4C3BC2DD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DEADFAC9-A4A0-4416-B085-34C882DF1E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3" t="5482" r="5239" b="53328"/>
          <a:stretch/>
        </p:blipFill>
        <p:spPr>
          <a:xfrm>
            <a:off x="516723" y="1600200"/>
            <a:ext cx="8110553" cy="4668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7611511"/>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428625" y="1676400"/>
            <a:ext cx="7772400" cy="1905000"/>
          </a:xfrm>
        </p:spPr>
        <p:txBody>
          <a:bodyPr/>
          <a:lstStyle/>
          <a:p>
            <a:r>
              <a:rPr lang="en-US" dirty="0"/>
              <a:t>As-builts (CMM 1-65.14)</a:t>
            </a:r>
          </a:p>
          <a:p>
            <a:r>
              <a:rPr lang="en-US" dirty="0"/>
              <a:t>Complete As-built</a:t>
            </a:r>
          </a:p>
          <a:p>
            <a:pPr lvl="1"/>
            <a:r>
              <a:rPr lang="en-US" dirty="0"/>
              <a:t>1 PDF per project</a:t>
            </a:r>
          </a:p>
          <a:p>
            <a:r>
              <a:rPr lang="en-US" dirty="0"/>
              <a:t>Structure As-built</a:t>
            </a:r>
          </a:p>
          <a:p>
            <a:pPr lvl="1"/>
            <a:r>
              <a:rPr lang="en-US" dirty="0"/>
              <a:t>1 PDF is to be submitted </a:t>
            </a:r>
          </a:p>
          <a:p>
            <a:pPr lvl="1"/>
            <a:r>
              <a:rPr lang="en-US" dirty="0"/>
              <a:t>&gt;1 structure in your project, combine all the structure as-builts into 1 PDF document. </a:t>
            </a:r>
          </a:p>
          <a:p>
            <a:pPr marL="392113" lvl="1" indent="0">
              <a:buNone/>
            </a:pPr>
            <a:r>
              <a:rPr lang="en-US" dirty="0"/>
              <a:t> </a:t>
            </a:r>
          </a:p>
          <a:p>
            <a:endParaRPr lang="en-US" dirty="0"/>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Tree>
    <p:extLst>
      <p:ext uri="{BB962C8B-B14F-4D97-AF65-F5344CB8AC3E}">
        <p14:creationId xmlns:p14="http://schemas.microsoft.com/office/powerpoint/2010/main" val="3255954905"/>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206ED-3116-4646-85B0-BDDE3CE9768E}"/>
              </a:ext>
            </a:extLst>
          </p:cNvPr>
          <p:cNvPicPr>
            <a:picLocks noChangeAspect="1"/>
          </p:cNvPicPr>
          <p:nvPr/>
        </p:nvPicPr>
        <p:blipFill>
          <a:blip r:embed="rId3"/>
          <a:stretch>
            <a:fillRect/>
          </a:stretch>
        </p:blipFill>
        <p:spPr>
          <a:xfrm>
            <a:off x="2362200" y="1676400"/>
            <a:ext cx="3351299" cy="2743200"/>
          </a:xfrm>
          <a:prstGeom prst="rect">
            <a:avLst/>
          </a:prstGeom>
        </p:spPr>
      </p:pic>
      <p:sp>
        <p:nvSpPr>
          <p:cNvPr id="2" name="Content Placeholder 1">
            <a:extLst>
              <a:ext uri="{FF2B5EF4-FFF2-40B4-BE49-F238E27FC236}">
                <a16:creationId xmlns:a16="http://schemas.microsoft.com/office/drawing/2014/main" id="{1F55C401-D0D6-4115-926A-8D65D61A63C9}"/>
              </a:ext>
            </a:extLst>
          </p:cNvPr>
          <p:cNvSpPr>
            <a:spLocks noGrp="1"/>
          </p:cNvSpPr>
          <p:nvPr>
            <p:ph idx="1"/>
          </p:nvPr>
        </p:nvSpPr>
        <p:spPr>
          <a:xfrm>
            <a:off x="238125" y="4419600"/>
            <a:ext cx="8229600" cy="3873500"/>
          </a:xfrm>
        </p:spPr>
        <p:txBody>
          <a:bodyPr/>
          <a:lstStyle/>
          <a:p>
            <a:pPr marL="109537" indent="0" algn="ctr">
              <a:buNone/>
            </a:pPr>
            <a:r>
              <a:rPr lang="en-US" sz="2800" dirty="0"/>
              <a:t>READ the Construction Guide!!</a:t>
            </a:r>
          </a:p>
          <a:p>
            <a:pPr marL="109537" indent="0" algn="ctr">
              <a:buNone/>
            </a:pPr>
            <a:r>
              <a:rPr lang="en-US" sz="2400" dirty="0"/>
              <a:t>It is updated each year.</a:t>
            </a:r>
          </a:p>
          <a:p>
            <a:endParaRPr lang="en-US" dirty="0"/>
          </a:p>
        </p:txBody>
      </p:sp>
      <p:sp>
        <p:nvSpPr>
          <p:cNvPr id="3" name="Title 2">
            <a:extLst>
              <a:ext uri="{FF2B5EF4-FFF2-40B4-BE49-F238E27FC236}">
                <a16:creationId xmlns:a16="http://schemas.microsoft.com/office/drawing/2014/main" id="{5DE3A11F-40D2-4846-875A-C65C6D6696E7}"/>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1854E2FF-E373-466A-9658-9429FDA7DA95}"/>
              </a:ext>
            </a:extLst>
          </p:cNvPr>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spTree>
    <p:extLst>
      <p:ext uri="{BB962C8B-B14F-4D97-AF65-F5344CB8AC3E}">
        <p14:creationId xmlns:p14="http://schemas.microsoft.com/office/powerpoint/2010/main" val="3631966686"/>
      </p:ext>
    </p:extLst>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E13F1E-1708-4836-A0D3-9D1C8F1B0638}"/>
              </a:ext>
            </a:extLst>
          </p:cNvPr>
          <p:cNvSpPr>
            <a:spLocks noGrp="1"/>
          </p:cNvSpPr>
          <p:nvPr>
            <p:ph idx="1"/>
          </p:nvPr>
        </p:nvSpPr>
        <p:spPr>
          <a:xfrm>
            <a:off x="152400" y="1600200"/>
            <a:ext cx="3581400" cy="3962400"/>
          </a:xfrm>
        </p:spPr>
        <p:txBody>
          <a:bodyPr/>
          <a:lstStyle/>
          <a:p>
            <a:r>
              <a:rPr lang="en-US" dirty="0"/>
              <a:t>Entering Dates in FIT</a:t>
            </a:r>
            <a:endParaRPr lang="en-US" dirty="0">
              <a:highlight>
                <a:srgbClr val="FFFF00"/>
              </a:highlight>
            </a:endParaRPr>
          </a:p>
          <a:p>
            <a:pPr lvl="1"/>
            <a:r>
              <a:rPr lang="en-US" dirty="0"/>
              <a:t>Last Day of Painting</a:t>
            </a:r>
          </a:p>
          <a:p>
            <a:pPr lvl="2"/>
            <a:r>
              <a:rPr lang="en-US" dirty="0"/>
              <a:t>Enter 180 days for proving period. ALWAYS! </a:t>
            </a:r>
          </a:p>
          <a:p>
            <a:pPr lvl="1"/>
            <a:r>
              <a:rPr lang="en-US" dirty="0"/>
              <a:t>Punch List Complete Date</a:t>
            </a:r>
          </a:p>
          <a:p>
            <a:pPr lvl="1"/>
            <a:r>
              <a:rPr lang="en-US" dirty="0"/>
              <a:t>Cold Weather/Late Seeding Button</a:t>
            </a:r>
          </a:p>
          <a:p>
            <a:pPr marL="109537" indent="0">
              <a:buNone/>
            </a:pPr>
            <a:endParaRPr lang="en-US" dirty="0"/>
          </a:p>
          <a:p>
            <a:pPr marL="109537" indent="0">
              <a:buNone/>
            </a:pPr>
            <a:endParaRPr lang="en-US" dirty="0"/>
          </a:p>
          <a:p>
            <a:endParaRPr lang="en-US" dirty="0"/>
          </a:p>
        </p:txBody>
      </p:sp>
      <p:sp>
        <p:nvSpPr>
          <p:cNvPr id="3" name="Title 2">
            <a:extLst>
              <a:ext uri="{FF2B5EF4-FFF2-40B4-BE49-F238E27FC236}">
                <a16:creationId xmlns:a16="http://schemas.microsoft.com/office/drawing/2014/main" id="{C090D625-FC6A-46FC-8755-9FB528292FA2}"/>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72D97CC6-D468-43CB-8D73-A9AC9BB4296E}"/>
              </a:ext>
            </a:extLst>
          </p:cNvPr>
          <p:cNvSpPr>
            <a:spLocks noGrp="1"/>
          </p:cNvSpPr>
          <p:nvPr>
            <p:ph type="sldNum" sz="quarter" idx="10"/>
          </p:nvPr>
        </p:nvSpPr>
        <p:spPr/>
        <p:txBody>
          <a:bodyPr/>
          <a:lstStyle/>
          <a:p>
            <a:pPr>
              <a:defRPr/>
            </a:pPr>
            <a:fld id="{89C35698-ECFA-45D4-B95F-4F52958123EB}" type="slidenum">
              <a:rPr lang="en-US" smtClean="0"/>
              <a:pPr>
                <a:defRPr/>
              </a:pPr>
              <a:t>23</a:t>
            </a:fld>
            <a:endParaRPr lang="en-US" dirty="0"/>
          </a:p>
        </p:txBody>
      </p:sp>
      <p:pic>
        <p:nvPicPr>
          <p:cNvPr id="7" name="Picture 6">
            <a:extLst>
              <a:ext uri="{FF2B5EF4-FFF2-40B4-BE49-F238E27FC236}">
                <a16:creationId xmlns:a16="http://schemas.microsoft.com/office/drawing/2014/main" id="{7E0C63CB-D7BC-48B9-AF33-E0A942016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758" y="1600200"/>
            <a:ext cx="5235592" cy="4227671"/>
          </a:xfrm>
          <a:prstGeom prst="rect">
            <a:avLst/>
          </a:prstGeom>
        </p:spPr>
      </p:pic>
      <p:sp>
        <p:nvSpPr>
          <p:cNvPr id="8" name="Rectangle 7">
            <a:extLst>
              <a:ext uri="{FF2B5EF4-FFF2-40B4-BE49-F238E27FC236}">
                <a16:creationId xmlns:a16="http://schemas.microsoft.com/office/drawing/2014/main" id="{40F4E319-6D28-4763-8F86-F6C9E24BE4C7}"/>
              </a:ext>
            </a:extLst>
          </p:cNvPr>
          <p:cNvSpPr/>
          <p:nvPr/>
        </p:nvSpPr>
        <p:spPr>
          <a:xfrm>
            <a:off x="5257800" y="1600200"/>
            <a:ext cx="685800" cy="304800"/>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E368E0-3B80-4EA4-9247-5B3E9B9F28E1}"/>
              </a:ext>
            </a:extLst>
          </p:cNvPr>
          <p:cNvSpPr/>
          <p:nvPr/>
        </p:nvSpPr>
        <p:spPr>
          <a:xfrm>
            <a:off x="6629400" y="3475553"/>
            <a:ext cx="1676400" cy="553165"/>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0DAB38-3C45-4A71-A8B4-9DC076DEEF3A}"/>
              </a:ext>
            </a:extLst>
          </p:cNvPr>
          <p:cNvSpPr/>
          <p:nvPr/>
        </p:nvSpPr>
        <p:spPr>
          <a:xfrm>
            <a:off x="6553200" y="4286962"/>
            <a:ext cx="1905000" cy="553165"/>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85B4A3-193C-44C6-B1D4-F745B2DD5A7E}"/>
              </a:ext>
            </a:extLst>
          </p:cNvPr>
          <p:cNvSpPr/>
          <p:nvPr/>
        </p:nvSpPr>
        <p:spPr>
          <a:xfrm>
            <a:off x="6629400" y="5181599"/>
            <a:ext cx="1828800" cy="304800"/>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060607"/>
      </p:ext>
    </p:extLst>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297B25-B8C5-4934-9D94-D30EB5462313}"/>
              </a:ext>
            </a:extLst>
          </p:cNvPr>
          <p:cNvPicPr>
            <a:picLocks noChangeAspect="1"/>
          </p:cNvPicPr>
          <p:nvPr/>
        </p:nvPicPr>
        <p:blipFill rotWithShape="1">
          <a:blip r:embed="rId3"/>
          <a:srcRect b="17428"/>
          <a:stretch/>
        </p:blipFill>
        <p:spPr>
          <a:xfrm>
            <a:off x="5535612" y="3416423"/>
            <a:ext cx="3200400" cy="2527177"/>
          </a:xfrm>
          <a:prstGeom prst="rect">
            <a:avLst/>
          </a:prstGeom>
        </p:spPr>
      </p:pic>
      <p:sp>
        <p:nvSpPr>
          <p:cNvPr id="2" name="Content Placeholder 1">
            <a:extLst>
              <a:ext uri="{FF2B5EF4-FFF2-40B4-BE49-F238E27FC236}">
                <a16:creationId xmlns:a16="http://schemas.microsoft.com/office/drawing/2014/main" id="{C2E9EF2C-A03B-4AF1-92EE-B6BA4ADFB5BE}"/>
              </a:ext>
            </a:extLst>
          </p:cNvPr>
          <p:cNvSpPr>
            <a:spLocks noGrp="1"/>
          </p:cNvSpPr>
          <p:nvPr>
            <p:ph idx="1"/>
          </p:nvPr>
        </p:nvSpPr>
        <p:spPr/>
        <p:txBody>
          <a:bodyPr/>
          <a:lstStyle/>
          <a:p>
            <a:r>
              <a:rPr lang="en-US" sz="2400" dirty="0"/>
              <a:t>Requesting Conditional Final Acceptance </a:t>
            </a:r>
            <a:endParaRPr lang="en-US" sz="2400" dirty="0">
              <a:highlight>
                <a:srgbClr val="FFFF00"/>
              </a:highlight>
            </a:endParaRPr>
          </a:p>
          <a:p>
            <a:pPr lvl="1"/>
            <a:r>
              <a:rPr lang="en-US" sz="2000" dirty="0"/>
              <a:t>When punch list is complete</a:t>
            </a:r>
          </a:p>
          <a:p>
            <a:pPr lvl="1"/>
            <a:r>
              <a:rPr lang="en-US" sz="2000" dirty="0"/>
              <a:t>Can include exceptions (WPEDS Permit, Landscaping Proving Periods, </a:t>
            </a:r>
            <a:r>
              <a:rPr lang="en-US" sz="2000" dirty="0" err="1"/>
              <a:t>etc</a:t>
            </a:r>
            <a:r>
              <a:rPr lang="en-US" sz="2000" dirty="0"/>
              <a:t>)</a:t>
            </a:r>
          </a:p>
          <a:p>
            <a:pPr lvl="1"/>
            <a:r>
              <a:rPr lang="en-US" sz="2000" dirty="0"/>
              <a:t>Request with Krissy to send letter. </a:t>
            </a:r>
          </a:p>
          <a:p>
            <a:pPr lvl="1"/>
            <a:r>
              <a:rPr lang="en-US" sz="2000" dirty="0"/>
              <a:t>Spec allows acceptance to be revoked if issues are found </a:t>
            </a:r>
            <a:endParaRPr lang="en-US" sz="1400" dirty="0"/>
          </a:p>
          <a:p>
            <a:endParaRPr lang="en-US" dirty="0"/>
          </a:p>
        </p:txBody>
      </p:sp>
      <p:sp>
        <p:nvSpPr>
          <p:cNvPr id="3" name="Title 2">
            <a:extLst>
              <a:ext uri="{FF2B5EF4-FFF2-40B4-BE49-F238E27FC236}">
                <a16:creationId xmlns:a16="http://schemas.microsoft.com/office/drawing/2014/main" id="{19AA9524-2ACF-41B1-A22F-162C29E7D1B1}"/>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87602A35-D986-4EED-A65B-C8C4421F7AD3}"/>
              </a:ext>
            </a:extLst>
          </p:cNvPr>
          <p:cNvSpPr>
            <a:spLocks noGrp="1"/>
          </p:cNvSpPr>
          <p:nvPr>
            <p:ph type="sldNum" sz="quarter" idx="10"/>
          </p:nvPr>
        </p:nvSpPr>
        <p:spPr/>
        <p:txBody>
          <a:bodyPr/>
          <a:lstStyle/>
          <a:p>
            <a:pPr>
              <a:defRPr/>
            </a:pPr>
            <a:fld id="{89C35698-ECFA-45D4-B95F-4F52958123EB}" type="slidenum">
              <a:rPr lang="en-US" smtClean="0"/>
              <a:pPr>
                <a:defRPr/>
              </a:pPr>
              <a:t>24</a:t>
            </a:fld>
            <a:endParaRPr lang="en-US" dirty="0"/>
          </a:p>
        </p:txBody>
      </p:sp>
    </p:spTree>
    <p:extLst>
      <p:ext uri="{BB962C8B-B14F-4D97-AF65-F5344CB8AC3E}">
        <p14:creationId xmlns:p14="http://schemas.microsoft.com/office/powerpoint/2010/main" val="2034996511"/>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4187703" y="1905000"/>
            <a:ext cx="4724400" cy="2895600"/>
          </a:xfrm>
        </p:spPr>
        <p:txBody>
          <a:bodyPr/>
          <a:lstStyle/>
          <a:p>
            <a:r>
              <a:rPr lang="en-US" dirty="0"/>
              <a:t>Must transfer contract before submitting final records. </a:t>
            </a:r>
          </a:p>
          <a:p>
            <a:endParaRPr lang="en-US" dirty="0"/>
          </a:p>
          <a:p>
            <a:r>
              <a:rPr lang="en-US" dirty="0"/>
              <a:t>All mail messages must be processed before transferring the contract.</a:t>
            </a:r>
          </a:p>
          <a:p>
            <a:endParaRPr lang="en-US" dirty="0"/>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25</a:t>
            </a:fld>
            <a:endParaRPr lang="en-US" dirty="0"/>
          </a:p>
        </p:txBody>
      </p:sp>
      <p:pic>
        <p:nvPicPr>
          <p:cNvPr id="6" name="Picture 5">
            <a:extLst>
              <a:ext uri="{FF2B5EF4-FFF2-40B4-BE49-F238E27FC236}">
                <a16:creationId xmlns:a16="http://schemas.microsoft.com/office/drawing/2014/main" id="{C6DAC765-5D92-4902-A59A-DEC21393A774}"/>
              </a:ext>
            </a:extLst>
          </p:cNvPr>
          <p:cNvPicPr>
            <a:picLocks noChangeAspect="1"/>
          </p:cNvPicPr>
          <p:nvPr/>
        </p:nvPicPr>
        <p:blipFill>
          <a:blip r:embed="rId3"/>
          <a:stretch>
            <a:fillRect/>
          </a:stretch>
        </p:blipFill>
        <p:spPr>
          <a:xfrm>
            <a:off x="533400" y="1974850"/>
            <a:ext cx="3654303" cy="2667000"/>
          </a:xfrm>
          <a:prstGeom prst="rect">
            <a:avLst/>
          </a:prstGeom>
        </p:spPr>
      </p:pic>
    </p:spTree>
    <p:extLst>
      <p:ext uri="{BB962C8B-B14F-4D97-AF65-F5344CB8AC3E}">
        <p14:creationId xmlns:p14="http://schemas.microsoft.com/office/powerpoint/2010/main" val="220579725"/>
      </p:ext>
    </p:extLst>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304800" y="1371600"/>
            <a:ext cx="8607303" cy="4495800"/>
          </a:xfrm>
        </p:spPr>
        <p:txBody>
          <a:bodyPr/>
          <a:lstStyle/>
          <a:p>
            <a:pPr marL="109537" indent="0">
              <a:buNone/>
            </a:pPr>
            <a:endParaRPr lang="en-US" dirty="0"/>
          </a:p>
          <a:p>
            <a:pPr marL="109537" indent="0">
              <a:buNone/>
            </a:pPr>
            <a:endParaRPr lang="en-US" dirty="0"/>
          </a:p>
          <a:p>
            <a:pPr marL="109537" indent="0">
              <a:buNone/>
            </a:pPr>
            <a:endParaRPr lang="en-US" dirty="0"/>
          </a:p>
          <a:p>
            <a:pPr marL="109537" indent="0">
              <a:buNone/>
            </a:pPr>
            <a:endParaRPr lang="en-US" dirty="0"/>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26</a:t>
            </a:fld>
            <a:endParaRPr lang="en-US" dirty="0"/>
          </a:p>
        </p:txBody>
      </p:sp>
      <p:sp>
        <p:nvSpPr>
          <p:cNvPr id="11" name="Rectangle 10">
            <a:extLst>
              <a:ext uri="{FF2B5EF4-FFF2-40B4-BE49-F238E27FC236}">
                <a16:creationId xmlns:a16="http://schemas.microsoft.com/office/drawing/2014/main" id="{D5F24ECE-3778-4C27-9A3D-DB2EE29B5F51}"/>
              </a:ext>
            </a:extLst>
          </p:cNvPr>
          <p:cNvSpPr/>
          <p:nvPr/>
        </p:nvSpPr>
        <p:spPr>
          <a:xfrm>
            <a:off x="0" y="4198583"/>
            <a:ext cx="9144000" cy="1315745"/>
          </a:xfrm>
          <a:prstGeom prst="rect">
            <a:avLst/>
          </a:prstGeom>
        </p:spPr>
        <p:txBody>
          <a:bodyPr wrap="square">
            <a:spAutoFit/>
          </a:bodyPr>
          <a:lstStyle/>
          <a:p>
            <a:pPr marL="365125" lvl="0" indent="-255588" eaLnBrk="0" hangingPunct="0">
              <a:spcBef>
                <a:spcPts val="400"/>
              </a:spcBef>
              <a:buClr>
                <a:srgbClr val="EE0000"/>
              </a:buClr>
              <a:buSzPct val="68000"/>
              <a:buFont typeface="Wingdings 3" pitchFamily="18" charset="2"/>
              <a:buChar char=""/>
            </a:pPr>
            <a:r>
              <a:rPr lang="en-US" sz="2700" dirty="0">
                <a:solidFill>
                  <a:srgbClr val="253D92"/>
                </a:solidFill>
                <a:latin typeface="Arial"/>
              </a:rPr>
              <a:t>Contract Refresh mail needs to be received and processed.</a:t>
            </a:r>
          </a:p>
          <a:p>
            <a:pPr marL="620713" lvl="1" indent="-228600" eaLnBrk="0" hangingPunct="0">
              <a:spcBef>
                <a:spcPts val="325"/>
              </a:spcBef>
              <a:buClr>
                <a:srgbClr val="EE0000"/>
              </a:buClr>
              <a:buFont typeface="Wingdings" pitchFamily="2" charset="2"/>
              <a:buChar char="§"/>
            </a:pPr>
            <a:r>
              <a:rPr lang="en-US" sz="2300" dirty="0">
                <a:solidFill>
                  <a:srgbClr val="253D92"/>
                </a:solidFill>
                <a:latin typeface="Arial"/>
              </a:rPr>
              <a:t>May take up to 30 minutes to receive this message.</a:t>
            </a:r>
            <a:endParaRPr lang="en-US" sz="2300" dirty="0">
              <a:solidFill>
                <a:srgbClr val="253D92"/>
              </a:solidFill>
              <a:highlight>
                <a:srgbClr val="FFFF00"/>
              </a:highlight>
              <a:latin typeface="Arial"/>
            </a:endParaRPr>
          </a:p>
        </p:txBody>
      </p:sp>
      <p:pic>
        <p:nvPicPr>
          <p:cNvPr id="5" name="Picture 4">
            <a:extLst>
              <a:ext uri="{FF2B5EF4-FFF2-40B4-BE49-F238E27FC236}">
                <a16:creationId xmlns:a16="http://schemas.microsoft.com/office/drawing/2014/main" id="{32339273-044C-4246-A7A3-289D8CE3F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114800"/>
          </a:xfrm>
          <a:prstGeom prst="rect">
            <a:avLst/>
          </a:prstGeom>
        </p:spPr>
      </p:pic>
    </p:spTree>
    <p:extLst>
      <p:ext uri="{BB962C8B-B14F-4D97-AF65-F5344CB8AC3E}">
        <p14:creationId xmlns:p14="http://schemas.microsoft.com/office/powerpoint/2010/main" val="386170698"/>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D2D475-EC00-466C-AB17-DA409018C707}"/>
              </a:ext>
            </a:extLst>
          </p:cNvPr>
          <p:cNvSpPr>
            <a:spLocks noGrp="1"/>
          </p:cNvSpPr>
          <p:nvPr>
            <p:ph idx="1"/>
          </p:nvPr>
        </p:nvSpPr>
        <p:spPr>
          <a:xfrm>
            <a:off x="432619" y="2143432"/>
            <a:ext cx="8229600" cy="3873500"/>
          </a:xfrm>
        </p:spPr>
        <p:txBody>
          <a:bodyPr/>
          <a:lstStyle/>
          <a:p>
            <a:r>
              <a:rPr lang="en-US" dirty="0"/>
              <a:t>DO NOT change the format of the electronic field files.  This makes finding documents easier. </a:t>
            </a:r>
            <a:endParaRPr lang="en-US" dirty="0">
              <a:highlight>
                <a:srgbClr val="FFFF00"/>
              </a:highlight>
            </a:endParaRPr>
          </a:p>
          <a:p>
            <a:pPr marL="109537" indent="0">
              <a:buNone/>
            </a:pPr>
            <a:endParaRPr lang="en-US" dirty="0">
              <a:highlight>
                <a:srgbClr val="FFFF00"/>
              </a:highlight>
            </a:endParaRPr>
          </a:p>
          <a:p>
            <a:r>
              <a:rPr lang="en-US" dirty="0"/>
              <a:t>Using ‘Direct Entry’ incorrectly</a:t>
            </a:r>
          </a:p>
          <a:p>
            <a:pPr lvl="1"/>
            <a:r>
              <a:rPr lang="en-US" dirty="0"/>
              <a:t>When source documents exist or measurements taken or when using Mobile Inspector or Mobile Devices </a:t>
            </a:r>
            <a:endParaRPr lang="en-US" dirty="0">
              <a:highlight>
                <a:srgbClr val="FFFF00"/>
              </a:highlight>
            </a:endParaRPr>
          </a:p>
          <a:p>
            <a:endParaRPr lang="en-US" dirty="0"/>
          </a:p>
        </p:txBody>
      </p:sp>
      <p:sp>
        <p:nvSpPr>
          <p:cNvPr id="3" name="Title 2">
            <a:extLst>
              <a:ext uri="{FF2B5EF4-FFF2-40B4-BE49-F238E27FC236}">
                <a16:creationId xmlns:a16="http://schemas.microsoft.com/office/drawing/2014/main" id="{1F59F6D3-9DC6-4B8C-9ED3-1C7E369C7BC3}"/>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8FF9DCBD-2F7B-4AC3-8874-6905BA9ABE12}"/>
              </a:ext>
            </a:extLst>
          </p:cNvPr>
          <p:cNvSpPr>
            <a:spLocks noGrp="1"/>
          </p:cNvSpPr>
          <p:nvPr>
            <p:ph type="sldNum" sz="quarter" idx="10"/>
          </p:nvPr>
        </p:nvSpPr>
        <p:spPr/>
        <p:txBody>
          <a:bodyPr/>
          <a:lstStyle/>
          <a:p>
            <a:pPr>
              <a:defRPr/>
            </a:pPr>
            <a:fld id="{89C35698-ECFA-45D4-B95F-4F52958123EB}" type="slidenum">
              <a:rPr lang="en-US" smtClean="0"/>
              <a:pPr>
                <a:defRPr/>
              </a:pPr>
              <a:t>27</a:t>
            </a:fld>
            <a:endParaRPr lang="en-US" dirty="0"/>
          </a:p>
        </p:txBody>
      </p:sp>
      <p:pic>
        <p:nvPicPr>
          <p:cNvPr id="7" name="Picture 6">
            <a:extLst>
              <a:ext uri="{FF2B5EF4-FFF2-40B4-BE49-F238E27FC236}">
                <a16:creationId xmlns:a16="http://schemas.microsoft.com/office/drawing/2014/main" id="{D99A0A84-69D5-4CB3-9A5C-8DB26CA34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150" y="204787"/>
            <a:ext cx="2714625" cy="1800225"/>
          </a:xfrm>
          <a:prstGeom prst="rect">
            <a:avLst/>
          </a:prstGeom>
        </p:spPr>
      </p:pic>
    </p:spTree>
    <p:extLst>
      <p:ext uri="{BB962C8B-B14F-4D97-AF65-F5344CB8AC3E}">
        <p14:creationId xmlns:p14="http://schemas.microsoft.com/office/powerpoint/2010/main" val="1251123553"/>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1C302-5167-4593-891A-083AF251A647}"/>
              </a:ext>
            </a:extLst>
          </p:cNvPr>
          <p:cNvSpPr>
            <a:spLocks noGrp="1"/>
          </p:cNvSpPr>
          <p:nvPr>
            <p:ph idx="1"/>
          </p:nvPr>
        </p:nvSpPr>
        <p:spPr>
          <a:xfrm>
            <a:off x="457200" y="1524000"/>
            <a:ext cx="8229600" cy="3873500"/>
          </a:xfrm>
        </p:spPr>
        <p:txBody>
          <a:bodyPr/>
          <a:lstStyle/>
          <a:p>
            <a:r>
              <a:rPr lang="en-US" sz="2400" dirty="0"/>
              <a:t>Example: Mobile Inspector</a:t>
            </a:r>
          </a:p>
          <a:p>
            <a:pPr lvl="1"/>
            <a:r>
              <a:rPr lang="en-US" sz="2000" dirty="0"/>
              <a:t>Directly posting items in the field.  If measurements are made directly into the mobile device then the posting/IHD is your source document.  </a:t>
            </a:r>
          </a:p>
          <a:p>
            <a:pPr lvl="1"/>
            <a:r>
              <a:rPr lang="en-US" sz="2000" dirty="0"/>
              <a:t>Enter in the ‘Location’ or ‘Station’ fields: </a:t>
            </a:r>
            <a:r>
              <a:rPr lang="en-US" sz="2000" i="1" dirty="0"/>
              <a:t>STA 1150+25 – 1200+00</a:t>
            </a:r>
          </a:p>
          <a:p>
            <a:pPr lvl="1"/>
            <a:r>
              <a:rPr lang="en-US" sz="2000" dirty="0"/>
              <a:t>Enter the measurements in the ‘Remarks’ field: </a:t>
            </a:r>
            <a:r>
              <a:rPr lang="en-US" sz="2000" i="1" dirty="0"/>
              <a:t>15’+28’+36’=79’ Direct Field Measured by initials</a:t>
            </a:r>
          </a:p>
          <a:p>
            <a:pPr lvl="1"/>
            <a:r>
              <a:rPr lang="en-US" sz="2000" dirty="0"/>
              <a:t>If the item is simply verified in the field enter </a:t>
            </a:r>
            <a:r>
              <a:rPr lang="en-US" sz="2000" i="1" dirty="0"/>
              <a:t>Direct Field Verified by initials</a:t>
            </a:r>
          </a:p>
          <a:p>
            <a:pPr lvl="1"/>
            <a:r>
              <a:rPr lang="en-US" sz="2000" dirty="0"/>
              <a:t>Staff will check it for accuracy and type </a:t>
            </a:r>
            <a:r>
              <a:rPr lang="en-US" sz="2000" i="1" dirty="0"/>
              <a:t>Checked by initials </a:t>
            </a:r>
            <a:r>
              <a:rPr lang="en-US" sz="2000" dirty="0"/>
              <a:t>in the posting Remarks field</a:t>
            </a:r>
            <a:r>
              <a:rPr lang="en-US" sz="2000" i="1" dirty="0"/>
              <a:t>.</a:t>
            </a:r>
          </a:p>
        </p:txBody>
      </p:sp>
      <p:sp>
        <p:nvSpPr>
          <p:cNvPr id="3" name="Title 2">
            <a:extLst>
              <a:ext uri="{FF2B5EF4-FFF2-40B4-BE49-F238E27FC236}">
                <a16:creationId xmlns:a16="http://schemas.microsoft.com/office/drawing/2014/main" id="{B3E474BC-D1CC-45D0-B285-82C66FAE159C}"/>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85513F67-3D6E-42F6-9418-0DB614911CE2}"/>
              </a:ext>
            </a:extLst>
          </p:cNvPr>
          <p:cNvSpPr>
            <a:spLocks noGrp="1"/>
          </p:cNvSpPr>
          <p:nvPr>
            <p:ph type="sldNum" sz="quarter" idx="10"/>
          </p:nvPr>
        </p:nvSpPr>
        <p:spPr/>
        <p:txBody>
          <a:bodyPr/>
          <a:lstStyle/>
          <a:p>
            <a:pPr>
              <a:defRPr/>
            </a:pPr>
            <a:fld id="{89C35698-ECFA-45D4-B95F-4F52958123EB}" type="slidenum">
              <a:rPr lang="en-US" smtClean="0"/>
              <a:pPr>
                <a:defRPr/>
              </a:pPr>
              <a:t>28</a:t>
            </a:fld>
            <a:endParaRPr lang="en-US" dirty="0"/>
          </a:p>
        </p:txBody>
      </p:sp>
    </p:spTree>
    <p:extLst>
      <p:ext uri="{BB962C8B-B14F-4D97-AF65-F5344CB8AC3E}">
        <p14:creationId xmlns:p14="http://schemas.microsoft.com/office/powerpoint/2010/main" val="500240998"/>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B7222C6-C1F4-40CF-A11B-5068CA9DC7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3571" y="1676400"/>
            <a:ext cx="6456859" cy="3733800"/>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id="{A74E7841-7503-4421-9C6E-9EEC8C040B70}"/>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571120EB-A920-49A5-9462-713CC0D1AA96}"/>
              </a:ext>
            </a:extLst>
          </p:cNvPr>
          <p:cNvSpPr>
            <a:spLocks noGrp="1"/>
          </p:cNvSpPr>
          <p:nvPr>
            <p:ph type="sldNum" sz="quarter" idx="10"/>
          </p:nvPr>
        </p:nvSpPr>
        <p:spPr/>
        <p:txBody>
          <a:bodyPr/>
          <a:lstStyle/>
          <a:p>
            <a:pPr>
              <a:defRPr/>
            </a:pPr>
            <a:fld id="{89C35698-ECFA-45D4-B95F-4F52958123EB}" type="slidenum">
              <a:rPr lang="en-US" smtClean="0"/>
              <a:pPr>
                <a:defRPr/>
              </a:pPr>
              <a:t>29</a:t>
            </a:fld>
            <a:endParaRPr lang="en-US" dirty="0"/>
          </a:p>
        </p:txBody>
      </p:sp>
      <p:sp>
        <p:nvSpPr>
          <p:cNvPr id="8" name="TextBox 7">
            <a:extLst>
              <a:ext uri="{FF2B5EF4-FFF2-40B4-BE49-F238E27FC236}">
                <a16:creationId xmlns:a16="http://schemas.microsoft.com/office/drawing/2014/main" id="{B481FE45-8066-445D-86A2-0B9F56DD7F30}"/>
              </a:ext>
            </a:extLst>
          </p:cNvPr>
          <p:cNvSpPr txBox="1"/>
          <p:nvPr/>
        </p:nvSpPr>
        <p:spPr>
          <a:xfrm>
            <a:off x="4876800" y="4114800"/>
            <a:ext cx="2514600" cy="784830"/>
          </a:xfrm>
          <a:prstGeom prst="rect">
            <a:avLst/>
          </a:prstGeom>
          <a:solidFill>
            <a:schemeClr val="bg1"/>
          </a:solidFill>
        </p:spPr>
        <p:txBody>
          <a:bodyPr wrap="square" rtlCol="0">
            <a:spAutoFit/>
          </a:bodyPr>
          <a:lstStyle/>
          <a:p>
            <a:r>
              <a:rPr lang="en-US" sz="1100" dirty="0">
                <a:solidFill>
                  <a:schemeClr val="accent4">
                    <a:lumMod val="10000"/>
                  </a:schemeClr>
                </a:solidFill>
              </a:rPr>
              <a:t>3.0+2.5+2.5= 8.0 LF</a:t>
            </a:r>
          </a:p>
          <a:p>
            <a:r>
              <a:rPr lang="en-US" sz="1100" dirty="0">
                <a:solidFill>
                  <a:schemeClr val="accent4">
                    <a:lumMod val="10000"/>
                  </a:schemeClr>
                </a:solidFill>
              </a:rPr>
              <a:t>Direct Field Measured by SPM.</a:t>
            </a:r>
          </a:p>
          <a:p>
            <a:r>
              <a:rPr lang="en-US" sz="1100" dirty="0">
                <a:solidFill>
                  <a:schemeClr val="accent4">
                    <a:lumMod val="10000"/>
                  </a:schemeClr>
                </a:solidFill>
              </a:rPr>
              <a:t>Checked by JRG </a:t>
            </a:r>
          </a:p>
          <a:p>
            <a:endParaRPr lang="en-US" sz="1200" dirty="0">
              <a:solidFill>
                <a:srgbClr val="002060"/>
              </a:solidFill>
            </a:endParaRPr>
          </a:p>
        </p:txBody>
      </p:sp>
    </p:spTree>
    <p:extLst>
      <p:ext uri="{BB962C8B-B14F-4D97-AF65-F5344CB8AC3E}">
        <p14:creationId xmlns:p14="http://schemas.microsoft.com/office/powerpoint/2010/main" val="814815701"/>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27248A9-EA0F-42E1-AEA4-5ACB7722C127}" type="slidenum">
              <a:rPr lang="en-US" smtClean="0"/>
              <a:pPr>
                <a:defRPr/>
              </a:pPr>
              <a:t>3</a:t>
            </a:fld>
            <a:endParaRPr lang="en-US" dirty="0"/>
          </a:p>
        </p:txBody>
      </p:sp>
      <p:sp>
        <p:nvSpPr>
          <p:cNvPr id="7" name="Title 3"/>
          <p:cNvSpPr>
            <a:spLocks noGrp="1"/>
          </p:cNvSpPr>
          <p:nvPr>
            <p:ph type="title"/>
          </p:nvPr>
        </p:nvSpPr>
        <p:spPr>
          <a:xfrm>
            <a:off x="609600" y="381000"/>
            <a:ext cx="8229600" cy="1143000"/>
          </a:xfrm>
        </p:spPr>
        <p:txBody>
          <a:bodyPr>
            <a:normAutofit fontScale="90000"/>
          </a:bodyPr>
          <a:lstStyle/>
          <a:p>
            <a:r>
              <a:rPr lang="en-US" dirty="0"/>
              <a:t>2019 NER Field Construction Administration and Field Software User’s Guide available in Pantry</a:t>
            </a:r>
          </a:p>
        </p:txBody>
      </p:sp>
      <p:sp>
        <p:nvSpPr>
          <p:cNvPr id="4" name="Rectangle 3"/>
          <p:cNvSpPr/>
          <p:nvPr/>
        </p:nvSpPr>
        <p:spPr>
          <a:xfrm>
            <a:off x="838200" y="1905000"/>
            <a:ext cx="2958227" cy="3722068"/>
          </a:xfrm>
          <a:prstGeom prst="rect">
            <a:avLst/>
          </a:prstGeom>
          <a:no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1316DD-27CF-418B-9246-194B568D08C9}"/>
              </a:ext>
            </a:extLst>
          </p:cNvPr>
          <p:cNvSpPr/>
          <p:nvPr/>
        </p:nvSpPr>
        <p:spPr>
          <a:xfrm>
            <a:off x="4724400" y="1915846"/>
            <a:ext cx="2960511" cy="3711222"/>
          </a:xfrm>
          <a:prstGeom prst="rect">
            <a:avLst/>
          </a:prstGeom>
          <a:noFill/>
          <a:ln>
            <a:solidFill>
              <a:srgbClr val="213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582CF51-4A74-4EF3-A566-9635D6F302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577" y="2100840"/>
            <a:ext cx="2573482" cy="3330388"/>
          </a:xfrm>
          <a:prstGeom prst="rect">
            <a:avLst/>
          </a:prstGeom>
        </p:spPr>
      </p:pic>
      <p:pic>
        <p:nvPicPr>
          <p:cNvPr id="13" name="Picture 12">
            <a:extLst>
              <a:ext uri="{FF2B5EF4-FFF2-40B4-BE49-F238E27FC236}">
                <a16:creationId xmlns:a16="http://schemas.microsoft.com/office/drawing/2014/main" id="{5DEAF440-B805-412B-A5EA-68166325F9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2100840"/>
            <a:ext cx="2531919" cy="3276600"/>
          </a:xfrm>
          <a:prstGeom prst="rect">
            <a:avLst/>
          </a:prstGeom>
        </p:spPr>
      </p:pic>
    </p:spTree>
    <p:extLst>
      <p:ext uri="{BB962C8B-B14F-4D97-AF65-F5344CB8AC3E}">
        <p14:creationId xmlns:p14="http://schemas.microsoft.com/office/powerpoint/2010/main" val="27897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1573DD-0707-4D20-8E2B-BD2249703E5A}"/>
              </a:ext>
            </a:extLst>
          </p:cNvPr>
          <p:cNvSpPr>
            <a:spLocks noGrp="1"/>
          </p:cNvSpPr>
          <p:nvPr>
            <p:ph idx="1"/>
          </p:nvPr>
        </p:nvSpPr>
        <p:spPr>
          <a:xfrm>
            <a:off x="457200" y="1104900"/>
            <a:ext cx="8305800" cy="4648200"/>
          </a:xfrm>
        </p:spPr>
        <p:txBody>
          <a:bodyPr/>
          <a:lstStyle/>
          <a:p>
            <a:r>
              <a:rPr lang="en-US" sz="2000" dirty="0"/>
              <a:t>Example: Digital spreadsheet from mobile device</a:t>
            </a:r>
          </a:p>
          <a:p>
            <a:pPr lvl="1"/>
            <a:r>
              <a:rPr lang="en-US" sz="2000" dirty="0"/>
              <a:t>If field measurement is made directly into a pantry spreadsheet from a mobile device, this is your source document. </a:t>
            </a:r>
          </a:p>
          <a:p>
            <a:pPr lvl="1"/>
            <a:r>
              <a:rPr lang="en-US" sz="2000" dirty="0"/>
              <a:t>Store file in the Source Documents folder and reference appropriately in the posting. Example: </a:t>
            </a:r>
            <a:r>
              <a:rPr lang="en-US" sz="2000" i="1" dirty="0"/>
              <a:t>See Electronic Source Document Folder</a:t>
            </a:r>
          </a:p>
          <a:p>
            <a:pPr lvl="1"/>
            <a:r>
              <a:rPr lang="en-US" sz="2000" dirty="0"/>
              <a:t>State in ‘Remarks’ of spreadsheet, </a:t>
            </a:r>
            <a:r>
              <a:rPr lang="en-US" sz="2000" i="1" dirty="0"/>
              <a:t>Direct Field Measured by initials</a:t>
            </a:r>
            <a:r>
              <a:rPr lang="en-US" sz="2000" dirty="0"/>
              <a:t>. This will eliminate questions from finals checkers whether this is the actual source document.</a:t>
            </a:r>
          </a:p>
          <a:p>
            <a:pPr lvl="1"/>
            <a:r>
              <a:rPr lang="en-US" sz="2000" dirty="0"/>
              <a:t>Staff will post the quantity type</a:t>
            </a:r>
            <a:r>
              <a:rPr lang="en-US" sz="2000" i="1" dirty="0"/>
              <a:t> Posted by initials xx/xx/xx </a:t>
            </a:r>
            <a:r>
              <a:rPr lang="en-US" sz="2000" dirty="0"/>
              <a:t>in the spreadsheet ‘Remarks’ field</a:t>
            </a:r>
            <a:r>
              <a:rPr lang="en-US" sz="2000" i="1" dirty="0"/>
              <a:t>.</a:t>
            </a:r>
          </a:p>
          <a:p>
            <a:pPr lvl="1"/>
            <a:r>
              <a:rPr lang="en-US" sz="2000" dirty="0"/>
              <a:t>After the posting, staff will check math and the posting, type</a:t>
            </a:r>
            <a:r>
              <a:rPr lang="en-US" sz="2000" i="1" dirty="0"/>
              <a:t> Checked by initials </a:t>
            </a:r>
            <a:r>
              <a:rPr lang="en-US" sz="2000" dirty="0"/>
              <a:t>in the spreadsheet ‘Remarks’ field</a:t>
            </a:r>
            <a:r>
              <a:rPr lang="en-US" sz="2000" i="1" dirty="0"/>
              <a:t>.</a:t>
            </a:r>
          </a:p>
          <a:p>
            <a:pPr lvl="1"/>
            <a:r>
              <a:rPr lang="en-US" sz="2000" dirty="0"/>
              <a:t>NO need to print the spreadsheet at closeout</a:t>
            </a:r>
          </a:p>
          <a:p>
            <a:pPr marL="392113" lvl="1" indent="0">
              <a:buNone/>
            </a:pPr>
            <a:endParaRPr lang="en-US" sz="2000" dirty="0"/>
          </a:p>
          <a:p>
            <a:endParaRPr lang="en-US" dirty="0"/>
          </a:p>
        </p:txBody>
      </p:sp>
      <p:sp>
        <p:nvSpPr>
          <p:cNvPr id="3" name="Title 2">
            <a:extLst>
              <a:ext uri="{FF2B5EF4-FFF2-40B4-BE49-F238E27FC236}">
                <a16:creationId xmlns:a16="http://schemas.microsoft.com/office/drawing/2014/main" id="{FC30C0C8-F4D4-43D5-B338-7645357593F6}"/>
              </a:ext>
            </a:extLst>
          </p:cNvPr>
          <p:cNvSpPr>
            <a:spLocks noGrp="1"/>
          </p:cNvSpPr>
          <p:nvPr>
            <p:ph type="title"/>
          </p:nvPr>
        </p:nvSpPr>
        <p:spPr>
          <a:xfrm>
            <a:off x="400050" y="152400"/>
            <a:ext cx="8229600" cy="1143000"/>
          </a:xfrm>
        </p:spPr>
        <p:txBody>
          <a:bodyPr/>
          <a:lstStyle/>
          <a:p>
            <a:r>
              <a:rPr lang="en-US" dirty="0"/>
              <a:t>Ongoing Finals Issues</a:t>
            </a:r>
          </a:p>
        </p:txBody>
      </p:sp>
      <p:sp>
        <p:nvSpPr>
          <p:cNvPr id="4" name="Slide Number Placeholder 3">
            <a:extLst>
              <a:ext uri="{FF2B5EF4-FFF2-40B4-BE49-F238E27FC236}">
                <a16:creationId xmlns:a16="http://schemas.microsoft.com/office/drawing/2014/main" id="{025CF8A1-B02C-4708-8AF4-EF12433DFB65}"/>
              </a:ext>
            </a:extLst>
          </p:cNvPr>
          <p:cNvSpPr>
            <a:spLocks noGrp="1"/>
          </p:cNvSpPr>
          <p:nvPr>
            <p:ph type="sldNum" sz="quarter" idx="10"/>
          </p:nvPr>
        </p:nvSpPr>
        <p:spPr/>
        <p:txBody>
          <a:bodyPr/>
          <a:lstStyle/>
          <a:p>
            <a:pPr>
              <a:defRPr/>
            </a:pPr>
            <a:fld id="{89C35698-ECFA-45D4-B95F-4F52958123EB}" type="slidenum">
              <a:rPr lang="en-US" smtClean="0"/>
              <a:pPr>
                <a:defRPr/>
              </a:pPr>
              <a:t>30</a:t>
            </a:fld>
            <a:endParaRPr lang="en-US" dirty="0"/>
          </a:p>
        </p:txBody>
      </p:sp>
    </p:spTree>
    <p:extLst>
      <p:ext uri="{BB962C8B-B14F-4D97-AF65-F5344CB8AC3E}">
        <p14:creationId xmlns:p14="http://schemas.microsoft.com/office/powerpoint/2010/main" val="540780346"/>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4D65A2-603C-4D84-941A-4A557F523C5A}"/>
              </a:ext>
            </a:extLst>
          </p:cNvPr>
          <p:cNvSpPr>
            <a:spLocks noGrp="1"/>
          </p:cNvSpPr>
          <p:nvPr>
            <p:ph idx="1"/>
          </p:nvPr>
        </p:nvSpPr>
        <p:spPr>
          <a:xfrm>
            <a:off x="457200" y="1524000"/>
            <a:ext cx="8229600" cy="3873500"/>
          </a:xfrm>
        </p:spPr>
        <p:txBody>
          <a:bodyPr/>
          <a:lstStyle/>
          <a:p>
            <a:r>
              <a:rPr lang="en-US" dirty="0"/>
              <a:t>Example:</a:t>
            </a:r>
          </a:p>
        </p:txBody>
      </p:sp>
      <p:sp>
        <p:nvSpPr>
          <p:cNvPr id="3" name="Title 2">
            <a:extLst>
              <a:ext uri="{FF2B5EF4-FFF2-40B4-BE49-F238E27FC236}">
                <a16:creationId xmlns:a16="http://schemas.microsoft.com/office/drawing/2014/main" id="{B18983C5-AA7C-4E90-926D-0D82B19E4244}"/>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4711587F-9B52-4070-9591-02B5E811A195}"/>
              </a:ext>
            </a:extLst>
          </p:cNvPr>
          <p:cNvSpPr>
            <a:spLocks noGrp="1"/>
          </p:cNvSpPr>
          <p:nvPr>
            <p:ph type="sldNum" sz="quarter" idx="10"/>
          </p:nvPr>
        </p:nvSpPr>
        <p:spPr/>
        <p:txBody>
          <a:bodyPr/>
          <a:lstStyle/>
          <a:p>
            <a:pPr>
              <a:defRPr/>
            </a:pPr>
            <a:fld id="{89C35698-ECFA-45D4-B95F-4F52958123EB}" type="slidenum">
              <a:rPr lang="en-US" smtClean="0"/>
              <a:pPr>
                <a:defRPr/>
              </a:pPr>
              <a:t>31</a:t>
            </a:fld>
            <a:endParaRPr lang="en-US" dirty="0"/>
          </a:p>
        </p:txBody>
      </p:sp>
      <p:pic>
        <p:nvPicPr>
          <p:cNvPr id="6" name="Picture 5">
            <a:extLst>
              <a:ext uri="{FF2B5EF4-FFF2-40B4-BE49-F238E27FC236}">
                <a16:creationId xmlns:a16="http://schemas.microsoft.com/office/drawing/2014/main" id="{841203DC-7C4E-4FF0-A57D-128EBB3662E3}"/>
              </a:ext>
            </a:extLst>
          </p:cNvPr>
          <p:cNvPicPr>
            <a:picLocks noChangeAspect="1"/>
          </p:cNvPicPr>
          <p:nvPr/>
        </p:nvPicPr>
        <p:blipFill rotWithShape="1">
          <a:blip r:embed="rId3">
            <a:extLst>
              <a:ext uri="{28A0092B-C50C-407E-A947-70E740481C1C}">
                <a14:useLocalDpi xmlns:a14="http://schemas.microsoft.com/office/drawing/2010/main" val="0"/>
              </a:ext>
            </a:extLst>
          </a:blip>
          <a:srcRect t="40759"/>
          <a:stretch/>
        </p:blipFill>
        <p:spPr>
          <a:xfrm>
            <a:off x="309201" y="2110709"/>
            <a:ext cx="5172797" cy="1772067"/>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2A5D9839-2BAA-4062-A6A1-F67D81C2157E}"/>
              </a:ext>
            </a:extLst>
          </p:cNvPr>
          <p:cNvSpPr txBox="1"/>
          <p:nvPr/>
        </p:nvSpPr>
        <p:spPr>
          <a:xfrm>
            <a:off x="3090502" y="2815094"/>
            <a:ext cx="2057400" cy="430887"/>
          </a:xfrm>
          <a:prstGeom prst="rect">
            <a:avLst/>
          </a:prstGeom>
          <a:solidFill>
            <a:schemeClr val="bg1"/>
          </a:solidFill>
        </p:spPr>
        <p:txBody>
          <a:bodyPr wrap="square" rtlCol="0">
            <a:spAutoFit/>
          </a:bodyPr>
          <a:lstStyle/>
          <a:p>
            <a:r>
              <a:rPr lang="en-US" sz="1100" dirty="0">
                <a:solidFill>
                  <a:schemeClr val="accent4">
                    <a:lumMod val="10000"/>
                  </a:schemeClr>
                </a:solidFill>
              </a:rPr>
              <a:t>See Electronic Source Document Folder.</a:t>
            </a:r>
          </a:p>
        </p:txBody>
      </p:sp>
      <p:pic>
        <p:nvPicPr>
          <p:cNvPr id="9" name="Picture 8">
            <a:extLst>
              <a:ext uri="{FF2B5EF4-FFF2-40B4-BE49-F238E27FC236}">
                <a16:creationId xmlns:a16="http://schemas.microsoft.com/office/drawing/2014/main" id="{F4427AB3-4EE8-4D3D-98B1-633953093795}"/>
              </a:ext>
            </a:extLst>
          </p:cNvPr>
          <p:cNvPicPr>
            <a:picLocks noChangeAspect="1"/>
          </p:cNvPicPr>
          <p:nvPr/>
        </p:nvPicPr>
        <p:blipFill rotWithShape="1">
          <a:blip r:embed="rId4">
            <a:extLst>
              <a:ext uri="{28A0092B-C50C-407E-A947-70E740481C1C}">
                <a14:useLocalDpi xmlns:a14="http://schemas.microsoft.com/office/drawing/2010/main" val="0"/>
              </a:ext>
            </a:extLst>
          </a:blip>
          <a:srcRect l="5555" t="35224" r="36831" b="-660"/>
          <a:stretch/>
        </p:blipFill>
        <p:spPr>
          <a:xfrm>
            <a:off x="5824897" y="1622425"/>
            <a:ext cx="2667001" cy="2362200"/>
          </a:xfrm>
          <a:prstGeom prst="rect">
            <a:avLst/>
          </a:prstGeom>
          <a:ln>
            <a:noFill/>
          </a:ln>
          <a:effectLst>
            <a:outerShdw blurRad="190500" algn="tl" rotWithShape="0">
              <a:srgbClr val="000000">
                <a:alpha val="70000"/>
              </a:srgbClr>
            </a:outerShdw>
          </a:effectLst>
        </p:spPr>
      </p:pic>
      <p:sp>
        <p:nvSpPr>
          <p:cNvPr id="10" name="Oval 9">
            <a:extLst>
              <a:ext uri="{FF2B5EF4-FFF2-40B4-BE49-F238E27FC236}">
                <a16:creationId xmlns:a16="http://schemas.microsoft.com/office/drawing/2014/main" id="{6F2DC17D-7A95-428A-9D6B-882390D413D0}"/>
              </a:ext>
            </a:extLst>
          </p:cNvPr>
          <p:cNvSpPr/>
          <p:nvPr/>
        </p:nvSpPr>
        <p:spPr>
          <a:xfrm>
            <a:off x="6019800" y="2856130"/>
            <a:ext cx="1600200" cy="228600"/>
          </a:xfrm>
          <a:prstGeom prst="ellipse">
            <a:avLst/>
          </a:prstGeom>
          <a:no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CBACA5-7471-49A4-AFFC-3B14CD030687}"/>
              </a:ext>
            </a:extLst>
          </p:cNvPr>
          <p:cNvPicPr>
            <a:picLocks noChangeAspect="1"/>
          </p:cNvPicPr>
          <p:nvPr/>
        </p:nvPicPr>
        <p:blipFill rotWithShape="1">
          <a:blip r:embed="rId5">
            <a:extLst>
              <a:ext uri="{28A0092B-C50C-407E-A947-70E740481C1C}">
                <a14:useLocalDpi xmlns:a14="http://schemas.microsoft.com/office/drawing/2010/main" val="0"/>
              </a:ext>
            </a:extLst>
          </a:blip>
          <a:srcRect l="28738" t="12671" r="3489" b="40952"/>
          <a:stretch/>
        </p:blipFill>
        <p:spPr>
          <a:xfrm>
            <a:off x="2948346" y="3640355"/>
            <a:ext cx="3886200" cy="1524000"/>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2E61B8A6-8FF0-40FC-B70D-3839EAE74F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546" y="5071041"/>
            <a:ext cx="7543800" cy="1504950"/>
          </a:xfrm>
          <a:prstGeom prst="rect">
            <a:avLst/>
          </a:prstGeom>
        </p:spPr>
      </p:pic>
    </p:spTree>
    <p:extLst>
      <p:ext uri="{BB962C8B-B14F-4D97-AF65-F5344CB8AC3E}">
        <p14:creationId xmlns:p14="http://schemas.microsoft.com/office/powerpoint/2010/main" val="387756814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FC85D-EDB5-4192-B69D-98AB370C32CD}"/>
              </a:ext>
            </a:extLst>
          </p:cNvPr>
          <p:cNvSpPr>
            <a:spLocks noGrp="1"/>
          </p:cNvSpPr>
          <p:nvPr>
            <p:ph idx="1"/>
          </p:nvPr>
        </p:nvSpPr>
        <p:spPr/>
        <p:txBody>
          <a:bodyPr/>
          <a:lstStyle/>
          <a:p>
            <a:r>
              <a:rPr lang="en-US" dirty="0"/>
              <a:t>Same rules apply for source documents </a:t>
            </a:r>
          </a:p>
          <a:p>
            <a:pPr lvl="1"/>
            <a:r>
              <a:rPr lang="en-US" dirty="0"/>
              <a:t>Original document (a field book, handwritten spreadsheet, digital file, </a:t>
            </a:r>
            <a:r>
              <a:rPr lang="en-US" dirty="0" err="1"/>
              <a:t>etc</a:t>
            </a:r>
            <a:r>
              <a:rPr lang="en-US" dirty="0"/>
              <a:t>) is the source document and it must be referenced </a:t>
            </a:r>
            <a:endParaRPr lang="en-US" dirty="0">
              <a:highlight>
                <a:srgbClr val="FFFF00"/>
              </a:highlight>
            </a:endParaRPr>
          </a:p>
          <a:p>
            <a:pPr lvl="1"/>
            <a:endParaRPr lang="en-US" dirty="0"/>
          </a:p>
          <a:p>
            <a:pPr lvl="1"/>
            <a:endParaRPr lang="en-US" dirty="0"/>
          </a:p>
        </p:txBody>
      </p:sp>
      <p:sp>
        <p:nvSpPr>
          <p:cNvPr id="3" name="Title 2">
            <a:extLst>
              <a:ext uri="{FF2B5EF4-FFF2-40B4-BE49-F238E27FC236}">
                <a16:creationId xmlns:a16="http://schemas.microsoft.com/office/drawing/2014/main" id="{9397ACDE-AF00-4201-BA75-86D6B6829433}"/>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C151BFA4-5AD0-4B05-8152-5D917B7A98D9}"/>
              </a:ext>
            </a:extLst>
          </p:cNvPr>
          <p:cNvSpPr>
            <a:spLocks noGrp="1"/>
          </p:cNvSpPr>
          <p:nvPr>
            <p:ph type="sldNum" sz="quarter" idx="10"/>
          </p:nvPr>
        </p:nvSpPr>
        <p:spPr/>
        <p:txBody>
          <a:bodyPr/>
          <a:lstStyle/>
          <a:p>
            <a:pPr>
              <a:defRPr/>
            </a:pPr>
            <a:fld id="{89C35698-ECFA-45D4-B95F-4F52958123EB}" type="slidenum">
              <a:rPr lang="en-US" smtClean="0"/>
              <a:pPr>
                <a:defRPr/>
              </a:pPr>
              <a:t>32</a:t>
            </a:fld>
            <a:endParaRPr lang="en-US" dirty="0"/>
          </a:p>
        </p:txBody>
      </p:sp>
      <p:sp>
        <p:nvSpPr>
          <p:cNvPr id="5" name="AutoShape 2" descr="Image result for process images">
            <a:extLst>
              <a:ext uri="{FF2B5EF4-FFF2-40B4-BE49-F238E27FC236}">
                <a16:creationId xmlns:a16="http://schemas.microsoft.com/office/drawing/2014/main" id="{122A0ECC-CC8F-40E3-88CE-BD9CB719C12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process images">
            <a:extLst>
              <a:ext uri="{FF2B5EF4-FFF2-40B4-BE49-F238E27FC236}">
                <a16:creationId xmlns:a16="http://schemas.microsoft.com/office/drawing/2014/main" id="{6FBFD6EC-6B0C-40D9-8442-69A4C3BC2DD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CF69560-541D-470A-B082-57E7170EAA18}"/>
              </a:ext>
            </a:extLst>
          </p:cNvPr>
          <p:cNvPicPr>
            <a:picLocks noChangeAspect="1"/>
          </p:cNvPicPr>
          <p:nvPr/>
        </p:nvPicPr>
        <p:blipFill>
          <a:blip r:embed="rId3"/>
          <a:stretch>
            <a:fillRect/>
          </a:stretch>
        </p:blipFill>
        <p:spPr>
          <a:xfrm>
            <a:off x="1828800" y="3613150"/>
            <a:ext cx="4648200" cy="1152525"/>
          </a:xfrm>
          <a:prstGeom prst="rect">
            <a:avLst/>
          </a:prstGeom>
        </p:spPr>
      </p:pic>
    </p:spTree>
    <p:extLst>
      <p:ext uri="{BB962C8B-B14F-4D97-AF65-F5344CB8AC3E}">
        <p14:creationId xmlns:p14="http://schemas.microsoft.com/office/powerpoint/2010/main" val="3176700551"/>
      </p:ext>
    </p:extLst>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445081-5425-45E6-BC57-900349203666}"/>
              </a:ext>
            </a:extLst>
          </p:cNvPr>
          <p:cNvSpPr>
            <a:spLocks noGrp="1"/>
          </p:cNvSpPr>
          <p:nvPr>
            <p:ph idx="1"/>
          </p:nvPr>
        </p:nvSpPr>
        <p:spPr/>
        <p:txBody>
          <a:bodyPr/>
          <a:lstStyle/>
          <a:p>
            <a:r>
              <a:rPr lang="en-US" sz="2400" dirty="0"/>
              <a:t>Working Day Contracts </a:t>
            </a:r>
            <a:endParaRPr lang="en-US" sz="2400" dirty="0">
              <a:highlight>
                <a:srgbClr val="FFFF00"/>
              </a:highlight>
            </a:endParaRPr>
          </a:p>
          <a:p>
            <a:pPr lvl="1"/>
            <a:r>
              <a:rPr lang="en-US" sz="2000" dirty="0"/>
              <a:t>Each day from Construction Start Date to Time Charges Stopped Date</a:t>
            </a:r>
          </a:p>
          <a:p>
            <a:pPr lvl="1"/>
            <a:r>
              <a:rPr lang="en-US" sz="2000" dirty="0"/>
              <a:t>Site times: Working Yes/No, controlling item, hours worked/available</a:t>
            </a:r>
          </a:p>
          <a:p>
            <a:pPr lvl="1"/>
            <a:r>
              <a:rPr lang="en-US" sz="2000" dirty="0"/>
              <a:t>Clearly explain when no time/half day is charged in ‘Reason for Delay’ field (Not ‘Comments’ Field)</a:t>
            </a:r>
          </a:p>
          <a:p>
            <a:pPr lvl="1"/>
            <a:r>
              <a:rPr lang="en-US" sz="2000" dirty="0"/>
              <a:t>Include ‘No Work – Contractors Choice’ in the delay field including weekends. </a:t>
            </a:r>
          </a:p>
          <a:p>
            <a:r>
              <a:rPr lang="en-US" sz="2400" dirty="0"/>
              <a:t>Completion Date Contracts</a:t>
            </a:r>
          </a:p>
          <a:p>
            <a:pPr lvl="1"/>
            <a:r>
              <a:rPr lang="en-US" sz="2000" dirty="0"/>
              <a:t>Same as above. Helps with </a:t>
            </a:r>
          </a:p>
          <a:p>
            <a:pPr marL="392113" lvl="1" indent="0">
              <a:buNone/>
            </a:pPr>
            <a:r>
              <a:rPr lang="en-US" sz="2000" dirty="0"/>
              <a:t>   delay claims.</a:t>
            </a:r>
          </a:p>
          <a:p>
            <a:pPr marL="392113" lvl="1" indent="0">
              <a:buNone/>
            </a:pPr>
            <a:endParaRPr lang="en-US" dirty="0"/>
          </a:p>
          <a:p>
            <a:pPr lvl="1"/>
            <a:endParaRPr lang="en-US" dirty="0"/>
          </a:p>
        </p:txBody>
      </p:sp>
      <p:sp>
        <p:nvSpPr>
          <p:cNvPr id="3" name="Title 2">
            <a:extLst>
              <a:ext uri="{FF2B5EF4-FFF2-40B4-BE49-F238E27FC236}">
                <a16:creationId xmlns:a16="http://schemas.microsoft.com/office/drawing/2014/main" id="{7F3AEA7A-58ED-4796-8426-747A4BCA6454}"/>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6134F0AA-009F-4B29-804C-D70AD0E6EBCD}"/>
              </a:ext>
            </a:extLst>
          </p:cNvPr>
          <p:cNvSpPr>
            <a:spLocks noGrp="1"/>
          </p:cNvSpPr>
          <p:nvPr>
            <p:ph type="sldNum" sz="quarter" idx="10"/>
          </p:nvPr>
        </p:nvSpPr>
        <p:spPr/>
        <p:txBody>
          <a:bodyPr/>
          <a:lstStyle/>
          <a:p>
            <a:pPr>
              <a:defRPr/>
            </a:pPr>
            <a:fld id="{89C35698-ECFA-45D4-B95F-4F52958123EB}" type="slidenum">
              <a:rPr lang="en-US" smtClean="0"/>
              <a:pPr>
                <a:defRPr/>
              </a:pPr>
              <a:t>33</a:t>
            </a:fld>
            <a:endParaRPr lang="en-US" dirty="0"/>
          </a:p>
        </p:txBody>
      </p:sp>
      <p:pic>
        <p:nvPicPr>
          <p:cNvPr id="5" name="Picture 4">
            <a:extLst>
              <a:ext uri="{FF2B5EF4-FFF2-40B4-BE49-F238E27FC236}">
                <a16:creationId xmlns:a16="http://schemas.microsoft.com/office/drawing/2014/main" id="{63915D3B-FC61-4A0D-A4C0-350D6651E7A2}"/>
              </a:ext>
            </a:extLst>
          </p:cNvPr>
          <p:cNvPicPr>
            <a:picLocks noChangeAspect="1"/>
          </p:cNvPicPr>
          <p:nvPr/>
        </p:nvPicPr>
        <p:blipFill>
          <a:blip r:embed="rId3"/>
          <a:stretch>
            <a:fillRect/>
          </a:stretch>
        </p:blipFill>
        <p:spPr>
          <a:xfrm>
            <a:off x="5181600" y="4377531"/>
            <a:ext cx="3176588" cy="2209800"/>
          </a:xfrm>
          <a:prstGeom prst="rect">
            <a:avLst/>
          </a:prstGeom>
        </p:spPr>
      </p:pic>
    </p:spTree>
    <p:extLst>
      <p:ext uri="{BB962C8B-B14F-4D97-AF65-F5344CB8AC3E}">
        <p14:creationId xmlns:p14="http://schemas.microsoft.com/office/powerpoint/2010/main" val="889577909"/>
      </p:ext>
    </p:extLst>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57FBD51-482D-47B0-A90E-6C10C043E4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2787" y="1445550"/>
            <a:ext cx="6841881" cy="3505200"/>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id="{27B9C8A2-103C-40E9-B07D-408B565E2E91}"/>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BFEAB608-874E-4B87-9025-D6BE63AB46D4}"/>
              </a:ext>
            </a:extLst>
          </p:cNvPr>
          <p:cNvSpPr>
            <a:spLocks noGrp="1"/>
          </p:cNvSpPr>
          <p:nvPr>
            <p:ph type="sldNum" sz="quarter" idx="10"/>
          </p:nvPr>
        </p:nvSpPr>
        <p:spPr/>
        <p:txBody>
          <a:bodyPr/>
          <a:lstStyle/>
          <a:p>
            <a:pPr>
              <a:defRPr/>
            </a:pPr>
            <a:fld id="{89C35698-ECFA-45D4-B95F-4F52958123EB}" type="slidenum">
              <a:rPr lang="en-US" smtClean="0"/>
              <a:pPr>
                <a:defRPr/>
              </a:pPr>
              <a:t>34</a:t>
            </a:fld>
            <a:endParaRPr lang="en-US" dirty="0"/>
          </a:p>
        </p:txBody>
      </p:sp>
      <p:pic>
        <p:nvPicPr>
          <p:cNvPr id="11" name="Picture 10">
            <a:extLst>
              <a:ext uri="{FF2B5EF4-FFF2-40B4-BE49-F238E27FC236}">
                <a16:creationId xmlns:a16="http://schemas.microsoft.com/office/drawing/2014/main" id="{F2009878-C3FB-4F29-8B4F-FD9CD4EB8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21" y="4719899"/>
            <a:ext cx="8013718" cy="17141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45811831"/>
      </p:ext>
    </p:extLst>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9C8A2-103C-40E9-B07D-408B565E2E91}"/>
              </a:ext>
            </a:extLst>
          </p:cNvPr>
          <p:cNvSpPr>
            <a:spLocks noGrp="1"/>
          </p:cNvSpPr>
          <p:nvPr>
            <p:ph type="title"/>
          </p:nvPr>
        </p:nvSpPr>
        <p:spPr>
          <a:xfrm>
            <a:off x="381000" y="84303"/>
            <a:ext cx="8229600" cy="1143000"/>
          </a:xfrm>
        </p:spPr>
        <p:txBody>
          <a:bodyPr/>
          <a:lstStyle/>
          <a:p>
            <a:r>
              <a:rPr lang="en-US" dirty="0"/>
              <a:t>Ongoing Finals Issues</a:t>
            </a:r>
          </a:p>
        </p:txBody>
      </p:sp>
      <p:sp>
        <p:nvSpPr>
          <p:cNvPr id="4" name="Slide Number Placeholder 3">
            <a:extLst>
              <a:ext uri="{FF2B5EF4-FFF2-40B4-BE49-F238E27FC236}">
                <a16:creationId xmlns:a16="http://schemas.microsoft.com/office/drawing/2014/main" id="{BFEAB608-874E-4B87-9025-D6BE63AB46D4}"/>
              </a:ext>
            </a:extLst>
          </p:cNvPr>
          <p:cNvSpPr>
            <a:spLocks noGrp="1"/>
          </p:cNvSpPr>
          <p:nvPr>
            <p:ph type="sldNum" sz="quarter" idx="10"/>
          </p:nvPr>
        </p:nvSpPr>
        <p:spPr/>
        <p:txBody>
          <a:bodyPr/>
          <a:lstStyle/>
          <a:p>
            <a:pPr>
              <a:defRPr/>
            </a:pPr>
            <a:fld id="{89C35698-ECFA-45D4-B95F-4F52958123EB}" type="slidenum">
              <a:rPr lang="en-US" smtClean="0"/>
              <a:pPr>
                <a:defRPr/>
              </a:pPr>
              <a:t>35</a:t>
            </a:fld>
            <a:endParaRPr lang="en-US" dirty="0"/>
          </a:p>
        </p:txBody>
      </p:sp>
      <p:pic>
        <p:nvPicPr>
          <p:cNvPr id="15" name="Picture 14">
            <a:extLst>
              <a:ext uri="{FF2B5EF4-FFF2-40B4-BE49-F238E27FC236}">
                <a16:creationId xmlns:a16="http://schemas.microsoft.com/office/drawing/2014/main" id="{BF509143-5A8A-4FC1-BC6B-0B1E16D3D2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34443" r="6501" b="24724"/>
          <a:stretch/>
        </p:blipFill>
        <p:spPr>
          <a:xfrm>
            <a:off x="1491607" y="2233686"/>
            <a:ext cx="7508234" cy="4243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943338CB-07E2-4691-8195-9C3C034C5E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01" t="47778" r="8301" b="16664"/>
          <a:stretch/>
        </p:blipFill>
        <p:spPr>
          <a:xfrm>
            <a:off x="304800" y="1073480"/>
            <a:ext cx="6858000" cy="3783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a:extLst>
              <a:ext uri="{FF2B5EF4-FFF2-40B4-BE49-F238E27FC236}">
                <a16:creationId xmlns:a16="http://schemas.microsoft.com/office/drawing/2014/main" id="{9DFAE999-8DC1-40FF-9C98-7ED3C4393930}"/>
              </a:ext>
            </a:extLst>
          </p:cNvPr>
          <p:cNvSpPr/>
          <p:nvPr/>
        </p:nvSpPr>
        <p:spPr>
          <a:xfrm>
            <a:off x="1905000" y="5105400"/>
            <a:ext cx="7094841"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72026"/>
      </p:ext>
    </p:extLst>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C9A6-C457-4E6D-B4D7-208B2595FA66}"/>
              </a:ext>
            </a:extLst>
          </p:cNvPr>
          <p:cNvSpPr>
            <a:spLocks noGrp="1"/>
          </p:cNvSpPr>
          <p:nvPr>
            <p:ph idx="1"/>
          </p:nvPr>
        </p:nvSpPr>
        <p:spPr/>
        <p:txBody>
          <a:bodyPr/>
          <a:lstStyle/>
          <a:p>
            <a:r>
              <a:rPr lang="en-US" sz="2400" dirty="0"/>
              <a:t>Daily Diary required for every day </a:t>
            </a:r>
            <a:endParaRPr lang="en-US" sz="2400" dirty="0">
              <a:highlight>
                <a:srgbClr val="FFFF00"/>
              </a:highlight>
            </a:endParaRPr>
          </a:p>
          <a:p>
            <a:pPr lvl="1"/>
            <a:r>
              <a:rPr lang="en-US" dirty="0"/>
              <a:t>No work today – Contractors choice (Saturday), or Holiday Restriction, or Adverse Weather</a:t>
            </a:r>
          </a:p>
          <a:p>
            <a:pPr marL="392113" lvl="1" indent="0">
              <a:buNone/>
            </a:pPr>
            <a:r>
              <a:rPr lang="en-US" sz="1400" dirty="0"/>
              <a:t> </a:t>
            </a:r>
          </a:p>
          <a:p>
            <a:pPr lvl="1"/>
            <a:r>
              <a:rPr lang="en-US" dirty="0"/>
              <a:t>‘Postings Only’</a:t>
            </a:r>
          </a:p>
          <a:p>
            <a:pPr marL="392113" lvl="1" indent="0">
              <a:buNone/>
            </a:pPr>
            <a:endParaRPr lang="en-US" sz="1200" dirty="0"/>
          </a:p>
          <a:p>
            <a:pPr lvl="1"/>
            <a:r>
              <a:rPr lang="en-US" dirty="0"/>
              <a:t>All critical dates</a:t>
            </a:r>
          </a:p>
          <a:p>
            <a:pPr lvl="2"/>
            <a:r>
              <a:rPr lang="en-US" sz="2300" dirty="0"/>
              <a:t>Place in ALL CAPS</a:t>
            </a:r>
          </a:p>
          <a:p>
            <a:pPr marL="136525" indent="0">
              <a:buNone/>
            </a:pPr>
            <a:endParaRPr lang="en-US" dirty="0"/>
          </a:p>
          <a:p>
            <a:pPr marL="630238" lvl="2" indent="0">
              <a:buNone/>
            </a:pPr>
            <a:endParaRPr lang="en-US" dirty="0"/>
          </a:p>
          <a:p>
            <a:endParaRPr lang="en-US" dirty="0"/>
          </a:p>
        </p:txBody>
      </p:sp>
      <p:sp>
        <p:nvSpPr>
          <p:cNvPr id="3" name="Title 2">
            <a:extLst>
              <a:ext uri="{FF2B5EF4-FFF2-40B4-BE49-F238E27FC236}">
                <a16:creationId xmlns:a16="http://schemas.microsoft.com/office/drawing/2014/main" id="{B0CB7216-07F7-4A7E-999E-7F388E19DB52}"/>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4631D333-74A9-4C7B-8A37-4BC941410325}"/>
              </a:ext>
            </a:extLst>
          </p:cNvPr>
          <p:cNvSpPr>
            <a:spLocks noGrp="1"/>
          </p:cNvSpPr>
          <p:nvPr>
            <p:ph type="sldNum" sz="quarter" idx="10"/>
          </p:nvPr>
        </p:nvSpPr>
        <p:spPr/>
        <p:txBody>
          <a:bodyPr/>
          <a:lstStyle/>
          <a:p>
            <a:pPr>
              <a:defRPr/>
            </a:pPr>
            <a:fld id="{89C35698-ECFA-45D4-B95F-4F52958123EB}" type="slidenum">
              <a:rPr lang="en-US" smtClean="0"/>
              <a:pPr>
                <a:defRPr/>
              </a:pPr>
              <a:t>36</a:t>
            </a:fld>
            <a:endParaRPr lang="en-US" dirty="0"/>
          </a:p>
        </p:txBody>
      </p:sp>
      <p:pic>
        <p:nvPicPr>
          <p:cNvPr id="9" name="Picture 8">
            <a:extLst>
              <a:ext uri="{FF2B5EF4-FFF2-40B4-BE49-F238E27FC236}">
                <a16:creationId xmlns:a16="http://schemas.microsoft.com/office/drawing/2014/main" id="{8704977F-4F36-41D2-BC59-C53F4EAA9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006" y="2934837"/>
            <a:ext cx="3086531" cy="1152686"/>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C3E89AC7-6D6E-499E-A753-86C8339AE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422" y="4601131"/>
            <a:ext cx="5420481" cy="1324160"/>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C6BD331B-2BA8-4470-AF94-E65908F1C788}"/>
              </a:ext>
            </a:extLst>
          </p:cNvPr>
          <p:cNvPicPr>
            <a:picLocks noChangeAspect="1"/>
          </p:cNvPicPr>
          <p:nvPr/>
        </p:nvPicPr>
        <p:blipFill rotWithShape="1">
          <a:blip r:embed="rId5">
            <a:extLst>
              <a:ext uri="{28A0092B-C50C-407E-A947-70E740481C1C}">
                <a14:useLocalDpi xmlns:a14="http://schemas.microsoft.com/office/drawing/2010/main" val="0"/>
              </a:ext>
            </a:extLst>
          </a:blip>
          <a:srcRect t="26151"/>
          <a:stretch/>
        </p:blipFill>
        <p:spPr>
          <a:xfrm>
            <a:off x="4858005" y="3992378"/>
            <a:ext cx="2572109" cy="10411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37566515"/>
      </p:ext>
    </p:extLst>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13FEC5-0593-44C7-9F0D-04FF21F6F0AF}"/>
              </a:ext>
            </a:extLst>
          </p:cNvPr>
          <p:cNvSpPr>
            <a:spLocks noGrp="1"/>
          </p:cNvSpPr>
          <p:nvPr>
            <p:ph idx="1"/>
          </p:nvPr>
        </p:nvSpPr>
        <p:spPr/>
        <p:txBody>
          <a:bodyPr/>
          <a:lstStyle/>
          <a:p>
            <a:r>
              <a:rPr lang="en-US" dirty="0"/>
              <a:t>Daily Diary </a:t>
            </a:r>
          </a:p>
          <a:p>
            <a:pPr lvl="1"/>
            <a:r>
              <a:rPr lang="en-US" dirty="0"/>
              <a:t>Bring IDR comments into Diary before generating</a:t>
            </a:r>
          </a:p>
          <a:p>
            <a:pPr lvl="1"/>
            <a:endParaRPr lang="en-US" dirty="0">
              <a:highlight>
                <a:srgbClr val="FFFF00"/>
              </a:highlight>
            </a:endParaRPr>
          </a:p>
          <a:p>
            <a:pPr lvl="1"/>
            <a:r>
              <a:rPr lang="en-US" dirty="0"/>
              <a:t>Don’t print IDRs separately or edit within the Diary</a:t>
            </a:r>
          </a:p>
          <a:p>
            <a:pPr marL="392113" lvl="1" indent="0">
              <a:buNone/>
            </a:pPr>
            <a:r>
              <a:rPr lang="en-US" dirty="0"/>
              <a:t>  </a:t>
            </a:r>
          </a:p>
          <a:p>
            <a:pPr lvl="1"/>
            <a:r>
              <a:rPr lang="en-US" dirty="0"/>
              <a:t>‘Environmental Commitments Reviewed’ statement </a:t>
            </a:r>
          </a:p>
          <a:p>
            <a:pPr lvl="2"/>
            <a:r>
              <a:rPr lang="en-US" dirty="0"/>
              <a:t>NOTE: Approved Enviro. Document, TMP, Bid Inquires should be in placed in field files by PM.</a:t>
            </a:r>
          </a:p>
          <a:p>
            <a:pPr marL="630238" lvl="2" indent="0">
              <a:buNone/>
            </a:pPr>
            <a:endParaRPr lang="en-US" dirty="0"/>
          </a:p>
        </p:txBody>
      </p:sp>
      <p:sp>
        <p:nvSpPr>
          <p:cNvPr id="3" name="Title 2">
            <a:extLst>
              <a:ext uri="{FF2B5EF4-FFF2-40B4-BE49-F238E27FC236}">
                <a16:creationId xmlns:a16="http://schemas.microsoft.com/office/drawing/2014/main" id="{6ADCCE31-4802-433F-B7BA-853EC2D86C39}"/>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119616C2-01A4-4C52-9FB1-AA7AB9396018}"/>
              </a:ext>
            </a:extLst>
          </p:cNvPr>
          <p:cNvSpPr>
            <a:spLocks noGrp="1"/>
          </p:cNvSpPr>
          <p:nvPr>
            <p:ph type="sldNum" sz="quarter" idx="10"/>
          </p:nvPr>
        </p:nvSpPr>
        <p:spPr/>
        <p:txBody>
          <a:bodyPr/>
          <a:lstStyle/>
          <a:p>
            <a:pPr>
              <a:defRPr/>
            </a:pPr>
            <a:fld id="{89C35698-ECFA-45D4-B95F-4F52958123EB}" type="slidenum">
              <a:rPr lang="en-US" smtClean="0"/>
              <a:pPr>
                <a:defRPr/>
              </a:pPr>
              <a:t>37</a:t>
            </a:fld>
            <a:endParaRPr lang="en-US" dirty="0"/>
          </a:p>
        </p:txBody>
      </p:sp>
    </p:spTree>
    <p:extLst>
      <p:ext uri="{BB962C8B-B14F-4D97-AF65-F5344CB8AC3E}">
        <p14:creationId xmlns:p14="http://schemas.microsoft.com/office/powerpoint/2010/main" val="1647854611"/>
      </p:ext>
    </p:extLst>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9616C2-01A4-4C52-9FB1-AA7AB9396018}"/>
              </a:ext>
            </a:extLst>
          </p:cNvPr>
          <p:cNvSpPr>
            <a:spLocks noGrp="1"/>
          </p:cNvSpPr>
          <p:nvPr>
            <p:ph type="sldNum" sz="quarter" idx="10"/>
          </p:nvPr>
        </p:nvSpPr>
        <p:spPr/>
        <p:txBody>
          <a:bodyPr/>
          <a:lstStyle/>
          <a:p>
            <a:pPr>
              <a:defRPr/>
            </a:pPr>
            <a:fld id="{89C35698-ECFA-45D4-B95F-4F52958123EB}" type="slidenum">
              <a:rPr lang="en-US" smtClean="0"/>
              <a:pPr>
                <a:defRPr/>
              </a:pPr>
              <a:t>38</a:t>
            </a:fld>
            <a:endParaRPr lang="en-US" dirty="0"/>
          </a:p>
        </p:txBody>
      </p:sp>
      <p:pic>
        <p:nvPicPr>
          <p:cNvPr id="8" name="Picture 7">
            <a:extLst>
              <a:ext uri="{FF2B5EF4-FFF2-40B4-BE49-F238E27FC236}">
                <a16:creationId xmlns:a16="http://schemas.microsoft.com/office/drawing/2014/main" id="{31E65F99-73FB-48A8-BBCA-C4D94A50F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4267200"/>
          </a:xfrm>
          <a:prstGeom prst="rect">
            <a:avLst/>
          </a:prstGeom>
        </p:spPr>
      </p:pic>
      <p:sp>
        <p:nvSpPr>
          <p:cNvPr id="10" name="Rectangle 9">
            <a:extLst>
              <a:ext uri="{FF2B5EF4-FFF2-40B4-BE49-F238E27FC236}">
                <a16:creationId xmlns:a16="http://schemas.microsoft.com/office/drawing/2014/main" id="{32C80952-3E7E-4F3F-83E5-0400826B70C5}"/>
              </a:ext>
            </a:extLst>
          </p:cNvPr>
          <p:cNvSpPr/>
          <p:nvPr/>
        </p:nvSpPr>
        <p:spPr>
          <a:xfrm>
            <a:off x="-1" y="4267200"/>
            <a:ext cx="9143999" cy="1467068"/>
          </a:xfrm>
          <a:prstGeom prst="rect">
            <a:avLst/>
          </a:prstGeom>
        </p:spPr>
        <p:txBody>
          <a:bodyPr wrap="square">
            <a:spAutoFit/>
          </a:bodyPr>
          <a:lstStyle/>
          <a:p>
            <a:pPr marL="365125" lvl="0" indent="-255588" eaLnBrk="0" hangingPunct="0">
              <a:spcBef>
                <a:spcPts val="400"/>
              </a:spcBef>
              <a:buClr>
                <a:srgbClr val="EE0000"/>
              </a:buClr>
              <a:buSzPct val="68000"/>
              <a:buFont typeface="Wingdings 3" pitchFamily="18" charset="2"/>
              <a:buChar char=""/>
            </a:pPr>
            <a:r>
              <a:rPr lang="en-US" sz="2000" dirty="0">
                <a:solidFill>
                  <a:srgbClr val="253D92"/>
                </a:solidFill>
                <a:latin typeface="Arial"/>
              </a:rPr>
              <a:t>Print &amp; bind earliest to current</a:t>
            </a:r>
          </a:p>
          <a:p>
            <a:pPr marL="109537" lvl="0" eaLnBrk="0" hangingPunct="0">
              <a:spcBef>
                <a:spcPts val="400"/>
              </a:spcBef>
              <a:buClr>
                <a:srgbClr val="EE0000"/>
              </a:buClr>
              <a:buSzPct val="68000"/>
            </a:pPr>
            <a:endParaRPr lang="en-US" sz="800" dirty="0">
              <a:solidFill>
                <a:srgbClr val="253D92"/>
              </a:solidFill>
              <a:latin typeface="Arial"/>
            </a:endParaRPr>
          </a:p>
          <a:p>
            <a:pPr marL="365125" lvl="0" indent="-255588" eaLnBrk="0" hangingPunct="0">
              <a:spcBef>
                <a:spcPts val="400"/>
              </a:spcBef>
              <a:buClr>
                <a:srgbClr val="EE0000"/>
              </a:buClr>
              <a:buSzPct val="68000"/>
              <a:buFont typeface="Wingdings 3" pitchFamily="18" charset="2"/>
              <a:buChar char=""/>
            </a:pPr>
            <a:r>
              <a:rPr lang="en-US" sz="2000" dirty="0">
                <a:solidFill>
                  <a:srgbClr val="253D92"/>
                </a:solidFill>
                <a:latin typeface="Arial"/>
              </a:rPr>
              <a:t>No need to sign them</a:t>
            </a:r>
          </a:p>
          <a:p>
            <a:pPr marL="109537" lvl="0" eaLnBrk="0" hangingPunct="0">
              <a:spcBef>
                <a:spcPts val="400"/>
              </a:spcBef>
              <a:buClr>
                <a:srgbClr val="EE0000"/>
              </a:buClr>
              <a:buSzPct val="68000"/>
            </a:pPr>
            <a:endParaRPr lang="en-US" sz="800" dirty="0">
              <a:solidFill>
                <a:srgbClr val="253D92"/>
              </a:solidFill>
              <a:latin typeface="Arial"/>
            </a:endParaRPr>
          </a:p>
          <a:p>
            <a:pPr marL="365125" lvl="0" indent="-255588" eaLnBrk="0" hangingPunct="0">
              <a:spcBef>
                <a:spcPts val="400"/>
              </a:spcBef>
              <a:buClr>
                <a:srgbClr val="EE0000"/>
              </a:buClr>
              <a:buSzPct val="68000"/>
              <a:buFont typeface="Wingdings 3" pitchFamily="18" charset="2"/>
              <a:buChar char=""/>
            </a:pPr>
            <a:r>
              <a:rPr lang="en-US" sz="2000" dirty="0">
                <a:solidFill>
                  <a:srgbClr val="253D92"/>
                </a:solidFill>
                <a:latin typeface="Arial"/>
              </a:rPr>
              <a:t>Cover should contain project label and Construction Diary __ of __ label</a:t>
            </a:r>
          </a:p>
        </p:txBody>
      </p:sp>
    </p:spTree>
    <p:extLst>
      <p:ext uri="{BB962C8B-B14F-4D97-AF65-F5344CB8AC3E}">
        <p14:creationId xmlns:p14="http://schemas.microsoft.com/office/powerpoint/2010/main" val="1890305024"/>
      </p:ext>
    </p:extLst>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E77874-5F79-4BD8-A5E1-30244FAEC014}"/>
              </a:ext>
            </a:extLst>
          </p:cNvPr>
          <p:cNvPicPr>
            <a:picLocks noChangeAspect="1"/>
          </p:cNvPicPr>
          <p:nvPr/>
        </p:nvPicPr>
        <p:blipFill>
          <a:blip r:embed="rId3"/>
          <a:stretch>
            <a:fillRect/>
          </a:stretch>
        </p:blipFill>
        <p:spPr>
          <a:xfrm>
            <a:off x="2890837" y="3429000"/>
            <a:ext cx="3429000" cy="2362200"/>
          </a:xfrm>
          <a:prstGeom prst="rect">
            <a:avLst/>
          </a:prstGeom>
        </p:spPr>
      </p:pic>
      <p:sp>
        <p:nvSpPr>
          <p:cNvPr id="2" name="Content Placeholder 1">
            <a:extLst>
              <a:ext uri="{FF2B5EF4-FFF2-40B4-BE49-F238E27FC236}">
                <a16:creationId xmlns:a16="http://schemas.microsoft.com/office/drawing/2014/main" id="{F3CD6C38-5DED-4EA6-8D96-37BF1FC83A4B}"/>
              </a:ext>
            </a:extLst>
          </p:cNvPr>
          <p:cNvSpPr>
            <a:spLocks noGrp="1"/>
          </p:cNvSpPr>
          <p:nvPr>
            <p:ph idx="1"/>
          </p:nvPr>
        </p:nvSpPr>
        <p:spPr/>
        <p:txBody>
          <a:bodyPr/>
          <a:lstStyle/>
          <a:p>
            <a:r>
              <a:rPr lang="en-US" dirty="0"/>
              <a:t>Staff not checking source document math or quantities </a:t>
            </a:r>
            <a:endParaRPr lang="en-US" dirty="0">
              <a:highlight>
                <a:srgbClr val="FFFF00"/>
              </a:highlight>
            </a:endParaRPr>
          </a:p>
          <a:p>
            <a:pPr lvl="1"/>
            <a:r>
              <a:rPr lang="en-US" dirty="0"/>
              <a:t>Example: Red check marks with initials, or stating </a:t>
            </a:r>
            <a:r>
              <a:rPr lang="en-US" i="1" dirty="0"/>
              <a:t>Checked by initials</a:t>
            </a:r>
            <a:r>
              <a:rPr lang="en-US" dirty="0"/>
              <a:t>. </a:t>
            </a:r>
          </a:p>
        </p:txBody>
      </p:sp>
      <p:sp>
        <p:nvSpPr>
          <p:cNvPr id="3" name="Title 2">
            <a:extLst>
              <a:ext uri="{FF2B5EF4-FFF2-40B4-BE49-F238E27FC236}">
                <a16:creationId xmlns:a16="http://schemas.microsoft.com/office/drawing/2014/main" id="{1CDFB3E0-B53A-4301-8595-D274BE82D50E}"/>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C7A72C8E-AF0F-4930-98B6-CD2B331A49E1}"/>
              </a:ext>
            </a:extLst>
          </p:cNvPr>
          <p:cNvSpPr>
            <a:spLocks noGrp="1"/>
          </p:cNvSpPr>
          <p:nvPr>
            <p:ph type="sldNum" sz="quarter" idx="10"/>
          </p:nvPr>
        </p:nvSpPr>
        <p:spPr/>
        <p:txBody>
          <a:bodyPr/>
          <a:lstStyle/>
          <a:p>
            <a:pPr>
              <a:defRPr/>
            </a:pPr>
            <a:fld id="{89C35698-ECFA-45D4-B95F-4F52958123EB}" type="slidenum">
              <a:rPr lang="en-US" smtClean="0"/>
              <a:pPr>
                <a:defRPr/>
              </a:pPr>
              <a:t>39</a:t>
            </a:fld>
            <a:endParaRPr lang="en-US" dirty="0"/>
          </a:p>
        </p:txBody>
      </p:sp>
    </p:spTree>
    <p:extLst>
      <p:ext uri="{BB962C8B-B14F-4D97-AF65-F5344CB8AC3E}">
        <p14:creationId xmlns:p14="http://schemas.microsoft.com/office/powerpoint/2010/main" val="1466132842"/>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EE9CDF-761B-400D-A1AD-6FD403330D55}"/>
              </a:ext>
            </a:extLst>
          </p:cNvPr>
          <p:cNvSpPr>
            <a:spLocks noGrp="1"/>
          </p:cNvSpPr>
          <p:nvPr>
            <p:ph idx="1"/>
          </p:nvPr>
        </p:nvSpPr>
        <p:spPr/>
        <p:txBody>
          <a:bodyPr/>
          <a:lstStyle/>
          <a:p>
            <a:r>
              <a:rPr lang="en-US" dirty="0"/>
              <a:t>Contract administration managed in-house</a:t>
            </a:r>
          </a:p>
          <a:p>
            <a:r>
              <a:rPr lang="en-US" dirty="0"/>
              <a:t>Most processes are same as state projects</a:t>
            </a:r>
          </a:p>
          <a:p>
            <a:r>
              <a:rPr lang="en-US" dirty="0"/>
              <a:t>Differences include: </a:t>
            </a:r>
          </a:p>
          <a:p>
            <a:pPr lvl="1"/>
            <a:r>
              <a:rPr lang="en-US" dirty="0"/>
              <a:t>Weekly Construction Update form (in Pantry)</a:t>
            </a:r>
          </a:p>
          <a:p>
            <a:pPr lvl="1"/>
            <a:r>
              <a:rPr lang="en-US" dirty="0"/>
              <a:t>Utility coordination and conflict</a:t>
            </a:r>
          </a:p>
          <a:p>
            <a:pPr lvl="1"/>
            <a:r>
              <a:rPr lang="en-US" dirty="0"/>
              <a:t>Municipality concurrence within CMJ</a:t>
            </a:r>
          </a:p>
          <a:p>
            <a:endParaRPr lang="en-US" dirty="0"/>
          </a:p>
        </p:txBody>
      </p:sp>
      <p:sp>
        <p:nvSpPr>
          <p:cNvPr id="3" name="Title 2">
            <a:extLst>
              <a:ext uri="{FF2B5EF4-FFF2-40B4-BE49-F238E27FC236}">
                <a16:creationId xmlns:a16="http://schemas.microsoft.com/office/drawing/2014/main" id="{6B2C8542-2116-4F8F-808E-62D480BAE9B4}"/>
              </a:ext>
            </a:extLst>
          </p:cNvPr>
          <p:cNvSpPr>
            <a:spLocks noGrp="1"/>
          </p:cNvSpPr>
          <p:nvPr>
            <p:ph type="title"/>
          </p:nvPr>
        </p:nvSpPr>
        <p:spPr/>
        <p:txBody>
          <a:bodyPr/>
          <a:lstStyle/>
          <a:p>
            <a:r>
              <a:rPr lang="en-US" dirty="0"/>
              <a:t>Local Program	</a:t>
            </a:r>
          </a:p>
        </p:txBody>
      </p:sp>
      <p:sp>
        <p:nvSpPr>
          <p:cNvPr id="4" name="Slide Number Placeholder 3">
            <a:extLst>
              <a:ext uri="{FF2B5EF4-FFF2-40B4-BE49-F238E27FC236}">
                <a16:creationId xmlns:a16="http://schemas.microsoft.com/office/drawing/2014/main" id="{F2737289-2CBB-4535-9303-165EDFDA2D3F}"/>
              </a:ext>
            </a:extLst>
          </p:cNvPr>
          <p:cNvSpPr>
            <a:spLocks noGrp="1"/>
          </p:cNvSpPr>
          <p:nvPr>
            <p:ph type="sldNum" sz="quarter" idx="10"/>
          </p:nvPr>
        </p:nvSpPr>
        <p:spPr/>
        <p:txBody>
          <a:bodyPr/>
          <a:lstStyle/>
          <a:p>
            <a:pPr>
              <a:defRPr/>
            </a:pPr>
            <a:fld id="{89C35698-ECFA-45D4-B95F-4F52958123EB}" type="slidenum">
              <a:rPr lang="en-US" smtClean="0"/>
              <a:pPr>
                <a:defRPr/>
              </a:pPr>
              <a:t>4</a:t>
            </a:fld>
            <a:endParaRPr lang="en-US" dirty="0"/>
          </a:p>
        </p:txBody>
      </p:sp>
    </p:spTree>
    <p:extLst>
      <p:ext uri="{BB962C8B-B14F-4D97-AF65-F5344CB8AC3E}">
        <p14:creationId xmlns:p14="http://schemas.microsoft.com/office/powerpoint/2010/main" val="1763052815"/>
      </p:ext>
    </p:extLst>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13FEC5-0593-44C7-9F0D-04FF21F6F0AF}"/>
              </a:ext>
            </a:extLst>
          </p:cNvPr>
          <p:cNvSpPr>
            <a:spLocks noGrp="1"/>
          </p:cNvSpPr>
          <p:nvPr>
            <p:ph idx="1"/>
          </p:nvPr>
        </p:nvSpPr>
        <p:spPr/>
        <p:txBody>
          <a:bodyPr/>
          <a:lstStyle/>
          <a:p>
            <a:r>
              <a:rPr lang="en-US" dirty="0"/>
              <a:t>CADD drawings </a:t>
            </a:r>
            <a:endParaRPr lang="en-US" dirty="0">
              <a:highlight>
                <a:srgbClr val="FFFF00"/>
              </a:highlight>
            </a:endParaRPr>
          </a:p>
          <a:p>
            <a:pPr lvl="1"/>
            <a:r>
              <a:rPr lang="en-US" dirty="0"/>
              <a:t>Calculations printout needed. </a:t>
            </a:r>
          </a:p>
          <a:p>
            <a:pPr lvl="1"/>
            <a:r>
              <a:rPr lang="en-US" dirty="0"/>
              <a:t>Reference CADD digital file location. (Source document) </a:t>
            </a:r>
          </a:p>
          <a:p>
            <a:pPr marL="109537" indent="0">
              <a:buNone/>
            </a:pPr>
            <a:endParaRPr lang="en-US" dirty="0"/>
          </a:p>
        </p:txBody>
      </p:sp>
      <p:sp>
        <p:nvSpPr>
          <p:cNvPr id="3" name="Title 2">
            <a:extLst>
              <a:ext uri="{FF2B5EF4-FFF2-40B4-BE49-F238E27FC236}">
                <a16:creationId xmlns:a16="http://schemas.microsoft.com/office/drawing/2014/main" id="{6ADCCE31-4802-433F-B7BA-853EC2D86C39}"/>
              </a:ext>
            </a:extLst>
          </p:cNvPr>
          <p:cNvSpPr>
            <a:spLocks noGrp="1"/>
          </p:cNvSpPr>
          <p:nvPr>
            <p:ph type="title"/>
          </p:nvPr>
        </p:nvSpPr>
        <p:spPr/>
        <p:txBody>
          <a:bodyPr/>
          <a:lstStyle/>
          <a:p>
            <a:r>
              <a:rPr lang="en-US" dirty="0"/>
              <a:t>Ongoing Finals Issues</a:t>
            </a:r>
          </a:p>
        </p:txBody>
      </p:sp>
      <p:sp>
        <p:nvSpPr>
          <p:cNvPr id="4" name="Slide Number Placeholder 3">
            <a:extLst>
              <a:ext uri="{FF2B5EF4-FFF2-40B4-BE49-F238E27FC236}">
                <a16:creationId xmlns:a16="http://schemas.microsoft.com/office/drawing/2014/main" id="{119616C2-01A4-4C52-9FB1-AA7AB9396018}"/>
              </a:ext>
            </a:extLst>
          </p:cNvPr>
          <p:cNvSpPr>
            <a:spLocks noGrp="1"/>
          </p:cNvSpPr>
          <p:nvPr>
            <p:ph type="sldNum" sz="quarter" idx="10"/>
          </p:nvPr>
        </p:nvSpPr>
        <p:spPr/>
        <p:txBody>
          <a:bodyPr/>
          <a:lstStyle/>
          <a:p>
            <a:pPr>
              <a:defRPr/>
            </a:pPr>
            <a:fld id="{89C35698-ECFA-45D4-B95F-4F52958123EB}" type="slidenum">
              <a:rPr lang="en-US" smtClean="0"/>
              <a:pPr>
                <a:defRPr/>
              </a:pPr>
              <a:t>40</a:t>
            </a:fld>
            <a:endParaRPr lang="en-US" dirty="0"/>
          </a:p>
        </p:txBody>
      </p:sp>
      <p:pic>
        <p:nvPicPr>
          <p:cNvPr id="6" name="Picture 5">
            <a:extLst>
              <a:ext uri="{FF2B5EF4-FFF2-40B4-BE49-F238E27FC236}">
                <a16:creationId xmlns:a16="http://schemas.microsoft.com/office/drawing/2014/main" id="{839ABDFE-EEAA-4399-9D6F-FADC64B49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124200"/>
            <a:ext cx="4271963" cy="2832327"/>
          </a:xfrm>
          <a:prstGeom prst="rect">
            <a:avLst/>
          </a:prstGeom>
        </p:spPr>
      </p:pic>
    </p:spTree>
    <p:extLst>
      <p:ext uri="{BB962C8B-B14F-4D97-AF65-F5344CB8AC3E}">
        <p14:creationId xmlns:p14="http://schemas.microsoft.com/office/powerpoint/2010/main" val="741457040"/>
      </p:ext>
    </p:extLst>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FC66D-4155-4389-93FD-77E407C8912A}"/>
              </a:ext>
            </a:extLst>
          </p:cNvPr>
          <p:cNvSpPr>
            <a:spLocks noGrp="1"/>
          </p:cNvSpPr>
          <p:nvPr>
            <p:ph idx="1"/>
          </p:nvPr>
        </p:nvSpPr>
        <p:spPr/>
        <p:txBody>
          <a:bodyPr/>
          <a:lstStyle/>
          <a:p>
            <a:r>
              <a:rPr lang="en-US" dirty="0"/>
              <a:t>Be consistent </a:t>
            </a:r>
          </a:p>
          <a:p>
            <a:r>
              <a:rPr lang="en-US" dirty="0"/>
              <a:t>Don’t change at a later date</a:t>
            </a:r>
          </a:p>
          <a:p>
            <a:r>
              <a:rPr lang="en-US" dirty="0"/>
              <a:t>Most items are paid 0.1</a:t>
            </a:r>
          </a:p>
        </p:txBody>
      </p:sp>
      <p:sp>
        <p:nvSpPr>
          <p:cNvPr id="3" name="Title 2">
            <a:extLst>
              <a:ext uri="{FF2B5EF4-FFF2-40B4-BE49-F238E27FC236}">
                <a16:creationId xmlns:a16="http://schemas.microsoft.com/office/drawing/2014/main" id="{F901EAC9-446C-4DA9-9958-E04C8D0E249E}"/>
              </a:ext>
            </a:extLst>
          </p:cNvPr>
          <p:cNvSpPr>
            <a:spLocks noGrp="1"/>
          </p:cNvSpPr>
          <p:nvPr>
            <p:ph type="title"/>
          </p:nvPr>
        </p:nvSpPr>
        <p:spPr/>
        <p:txBody>
          <a:bodyPr/>
          <a:lstStyle/>
          <a:p>
            <a:r>
              <a:rPr lang="en-US" dirty="0"/>
              <a:t>Rounding Guidance (CMM 2-32)</a:t>
            </a:r>
          </a:p>
        </p:txBody>
      </p:sp>
      <p:sp>
        <p:nvSpPr>
          <p:cNvPr id="4" name="Slide Number Placeholder 3">
            <a:extLst>
              <a:ext uri="{FF2B5EF4-FFF2-40B4-BE49-F238E27FC236}">
                <a16:creationId xmlns:a16="http://schemas.microsoft.com/office/drawing/2014/main" id="{82DDF7CD-F533-494C-AB47-158D933DC575}"/>
              </a:ext>
            </a:extLst>
          </p:cNvPr>
          <p:cNvSpPr>
            <a:spLocks noGrp="1"/>
          </p:cNvSpPr>
          <p:nvPr>
            <p:ph type="sldNum" sz="quarter" idx="10"/>
          </p:nvPr>
        </p:nvSpPr>
        <p:spPr/>
        <p:txBody>
          <a:bodyPr/>
          <a:lstStyle/>
          <a:p>
            <a:pPr>
              <a:defRPr/>
            </a:pPr>
            <a:fld id="{89C35698-ECFA-45D4-B95F-4F52958123EB}" type="slidenum">
              <a:rPr lang="en-US" smtClean="0"/>
              <a:pPr>
                <a:defRPr/>
              </a:pPr>
              <a:t>41</a:t>
            </a:fld>
            <a:endParaRPr lang="en-US" dirty="0"/>
          </a:p>
        </p:txBody>
      </p:sp>
      <p:pic>
        <p:nvPicPr>
          <p:cNvPr id="6" name="Picture 5">
            <a:extLst>
              <a:ext uri="{FF2B5EF4-FFF2-40B4-BE49-F238E27FC236}">
                <a16:creationId xmlns:a16="http://schemas.microsoft.com/office/drawing/2014/main" id="{AFEEC408-7A9F-4EA1-A762-17AED902A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162300"/>
            <a:ext cx="2590800" cy="2590800"/>
          </a:xfrm>
          <a:prstGeom prst="rect">
            <a:avLst/>
          </a:prstGeom>
        </p:spPr>
      </p:pic>
      <p:pic>
        <p:nvPicPr>
          <p:cNvPr id="8" name="Picture 7">
            <a:extLst>
              <a:ext uri="{FF2B5EF4-FFF2-40B4-BE49-F238E27FC236}">
                <a16:creationId xmlns:a16="http://schemas.microsoft.com/office/drawing/2014/main" id="{20F00875-2948-4C2C-9277-B16AE779C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390900"/>
            <a:ext cx="2396769" cy="2362200"/>
          </a:xfrm>
          <a:prstGeom prst="rect">
            <a:avLst/>
          </a:prstGeom>
        </p:spPr>
      </p:pic>
    </p:spTree>
    <p:extLst>
      <p:ext uri="{BB962C8B-B14F-4D97-AF65-F5344CB8AC3E}">
        <p14:creationId xmlns:p14="http://schemas.microsoft.com/office/powerpoint/2010/main" val="1656660617"/>
      </p:ext>
    </p:extLst>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13FEC5-0593-44C7-9F0D-04FF21F6F0AF}"/>
              </a:ext>
            </a:extLst>
          </p:cNvPr>
          <p:cNvSpPr>
            <a:spLocks noGrp="1"/>
          </p:cNvSpPr>
          <p:nvPr>
            <p:ph idx="1"/>
          </p:nvPr>
        </p:nvSpPr>
        <p:spPr>
          <a:xfrm>
            <a:off x="228600" y="1676400"/>
            <a:ext cx="8458200" cy="3873500"/>
          </a:xfrm>
        </p:spPr>
        <p:txBody>
          <a:bodyPr/>
          <a:lstStyle/>
          <a:p>
            <a:r>
              <a:rPr lang="en-US" dirty="0"/>
              <a:t>Language for Contract Modification:</a:t>
            </a:r>
          </a:p>
          <a:p>
            <a:pPr marL="109537" indent="0">
              <a:buNone/>
            </a:pPr>
            <a:endParaRPr lang="en-US" sz="1400" dirty="0"/>
          </a:p>
          <a:p>
            <a:pPr marL="109537" indent="0">
              <a:buNone/>
            </a:pPr>
            <a:r>
              <a:rPr lang="en-US" dirty="0"/>
              <a:t>The following plan sheets are attached and made part of the plans for this contract:</a:t>
            </a:r>
          </a:p>
          <a:p>
            <a:pPr marL="109537" indent="0">
              <a:buNone/>
            </a:pPr>
            <a:r>
              <a:rPr lang="en-US" dirty="0"/>
              <a:t>Revised: 51, 52, 256, and 625.</a:t>
            </a:r>
          </a:p>
          <a:p>
            <a:pPr marL="109537" indent="0">
              <a:buNone/>
            </a:pPr>
            <a:r>
              <a:rPr lang="en-US" dirty="0"/>
              <a:t>Added: 250A and 250B.</a:t>
            </a:r>
          </a:p>
          <a:p>
            <a:pPr marL="109537" indent="0">
              <a:buNone/>
            </a:pPr>
            <a:endParaRPr lang="en-US" dirty="0"/>
          </a:p>
          <a:p>
            <a:r>
              <a:rPr lang="en-US" dirty="0"/>
              <a:t>Make sure Contract Modification Attachments are labeled w/ Contract ID, </a:t>
            </a:r>
            <a:r>
              <a:rPr lang="en-US" dirty="0" err="1"/>
              <a:t>Cont</a:t>
            </a:r>
            <a:r>
              <a:rPr lang="en-US" dirty="0"/>
              <a:t> Mod #, sheet number</a:t>
            </a:r>
          </a:p>
          <a:p>
            <a:endParaRPr lang="en-US" dirty="0"/>
          </a:p>
        </p:txBody>
      </p:sp>
      <p:sp>
        <p:nvSpPr>
          <p:cNvPr id="3" name="Title 2">
            <a:extLst>
              <a:ext uri="{FF2B5EF4-FFF2-40B4-BE49-F238E27FC236}">
                <a16:creationId xmlns:a16="http://schemas.microsoft.com/office/drawing/2014/main" id="{6ADCCE31-4802-433F-B7BA-853EC2D86C39}"/>
              </a:ext>
            </a:extLst>
          </p:cNvPr>
          <p:cNvSpPr>
            <a:spLocks noGrp="1"/>
          </p:cNvSpPr>
          <p:nvPr>
            <p:ph type="title"/>
          </p:nvPr>
        </p:nvSpPr>
        <p:spPr/>
        <p:txBody>
          <a:bodyPr>
            <a:normAutofit/>
          </a:bodyPr>
          <a:lstStyle/>
          <a:p>
            <a:r>
              <a:rPr lang="en-US" dirty="0"/>
              <a:t>Plan Sheet Revisions</a:t>
            </a:r>
          </a:p>
        </p:txBody>
      </p:sp>
      <p:sp>
        <p:nvSpPr>
          <p:cNvPr id="4" name="Slide Number Placeholder 3">
            <a:extLst>
              <a:ext uri="{FF2B5EF4-FFF2-40B4-BE49-F238E27FC236}">
                <a16:creationId xmlns:a16="http://schemas.microsoft.com/office/drawing/2014/main" id="{119616C2-01A4-4C52-9FB1-AA7AB9396018}"/>
              </a:ext>
            </a:extLst>
          </p:cNvPr>
          <p:cNvSpPr>
            <a:spLocks noGrp="1"/>
          </p:cNvSpPr>
          <p:nvPr>
            <p:ph type="sldNum" sz="quarter" idx="10"/>
          </p:nvPr>
        </p:nvSpPr>
        <p:spPr/>
        <p:txBody>
          <a:bodyPr/>
          <a:lstStyle/>
          <a:p>
            <a:pPr>
              <a:defRPr/>
            </a:pPr>
            <a:fld id="{89C35698-ECFA-45D4-B95F-4F52958123EB}" type="slidenum">
              <a:rPr lang="en-US" smtClean="0"/>
              <a:pPr>
                <a:defRPr/>
              </a:pPr>
              <a:t>42</a:t>
            </a:fld>
            <a:endParaRPr lang="en-US" dirty="0"/>
          </a:p>
        </p:txBody>
      </p:sp>
    </p:spTree>
    <p:extLst>
      <p:ext uri="{BB962C8B-B14F-4D97-AF65-F5344CB8AC3E}">
        <p14:creationId xmlns:p14="http://schemas.microsoft.com/office/powerpoint/2010/main" val="2908517686"/>
      </p:ext>
    </p:extLst>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13FEC5-0593-44C7-9F0D-04FF21F6F0AF}"/>
              </a:ext>
            </a:extLst>
          </p:cNvPr>
          <p:cNvSpPr>
            <a:spLocks noGrp="1"/>
          </p:cNvSpPr>
          <p:nvPr>
            <p:ph idx="1"/>
          </p:nvPr>
        </p:nvSpPr>
        <p:spPr>
          <a:xfrm>
            <a:off x="152399" y="1676400"/>
            <a:ext cx="8861425" cy="3962400"/>
          </a:xfrm>
        </p:spPr>
        <p:txBody>
          <a:bodyPr/>
          <a:lstStyle/>
          <a:p>
            <a:pPr lvl="0">
              <a:buClr>
                <a:srgbClr val="EE0000"/>
              </a:buClr>
            </a:pPr>
            <a:r>
              <a:rPr lang="en-US" dirty="0">
                <a:solidFill>
                  <a:srgbClr val="253D92"/>
                </a:solidFill>
              </a:rPr>
              <a:t>Language for Contract Modification:</a:t>
            </a:r>
          </a:p>
          <a:p>
            <a:pPr lvl="0">
              <a:buClr>
                <a:srgbClr val="EE0000"/>
              </a:buClr>
            </a:pPr>
            <a:endParaRPr lang="en-US" sz="1400" dirty="0">
              <a:solidFill>
                <a:srgbClr val="253D92"/>
              </a:solidFill>
            </a:endParaRPr>
          </a:p>
          <a:p>
            <a:pPr marL="109537" indent="0">
              <a:buNone/>
            </a:pPr>
            <a:r>
              <a:rPr lang="en-US" sz="2400" dirty="0"/>
              <a:t>Amend subsection 205.4.1 by adding the following:</a:t>
            </a:r>
          </a:p>
          <a:p>
            <a:pPr marL="109537" indent="0">
              <a:buNone/>
            </a:pPr>
            <a:r>
              <a:rPr lang="en-US" sz="2400" dirty="0"/>
              <a:t>(12) The engineer may review accuracy of the contract quantity of Excavation Common and perform spot checks and random observations to verify that the contract quantity, as originally drawn or subsequently corrected or revised is in substantial agreement with the quantity of work acceptably completed.  The method of measurement will be based on the quantity set forth in the contract without measurement.</a:t>
            </a:r>
          </a:p>
        </p:txBody>
      </p:sp>
      <p:sp>
        <p:nvSpPr>
          <p:cNvPr id="3" name="Title 2">
            <a:extLst>
              <a:ext uri="{FF2B5EF4-FFF2-40B4-BE49-F238E27FC236}">
                <a16:creationId xmlns:a16="http://schemas.microsoft.com/office/drawing/2014/main" id="{6ADCCE31-4802-433F-B7BA-853EC2D86C39}"/>
              </a:ext>
            </a:extLst>
          </p:cNvPr>
          <p:cNvSpPr>
            <a:spLocks noGrp="1"/>
          </p:cNvSpPr>
          <p:nvPr>
            <p:ph type="title"/>
          </p:nvPr>
        </p:nvSpPr>
        <p:spPr/>
        <p:txBody>
          <a:bodyPr>
            <a:normAutofit fontScale="90000"/>
          </a:bodyPr>
          <a:lstStyle/>
          <a:p>
            <a:r>
              <a:rPr lang="en-US" dirty="0"/>
              <a:t>Modifying Method of Measurement</a:t>
            </a:r>
          </a:p>
        </p:txBody>
      </p:sp>
      <p:sp>
        <p:nvSpPr>
          <p:cNvPr id="4" name="Slide Number Placeholder 3">
            <a:extLst>
              <a:ext uri="{FF2B5EF4-FFF2-40B4-BE49-F238E27FC236}">
                <a16:creationId xmlns:a16="http://schemas.microsoft.com/office/drawing/2014/main" id="{119616C2-01A4-4C52-9FB1-AA7AB9396018}"/>
              </a:ext>
            </a:extLst>
          </p:cNvPr>
          <p:cNvSpPr>
            <a:spLocks noGrp="1"/>
          </p:cNvSpPr>
          <p:nvPr>
            <p:ph type="sldNum" sz="quarter" idx="10"/>
          </p:nvPr>
        </p:nvSpPr>
        <p:spPr/>
        <p:txBody>
          <a:bodyPr/>
          <a:lstStyle/>
          <a:p>
            <a:pPr>
              <a:defRPr/>
            </a:pPr>
            <a:fld id="{89C35698-ECFA-45D4-B95F-4F52958123EB}" type="slidenum">
              <a:rPr lang="en-US" smtClean="0"/>
              <a:pPr>
                <a:defRPr/>
              </a:pPr>
              <a:t>43</a:t>
            </a:fld>
            <a:endParaRPr lang="en-US" dirty="0"/>
          </a:p>
        </p:txBody>
      </p:sp>
    </p:spTree>
    <p:extLst>
      <p:ext uri="{BB962C8B-B14F-4D97-AF65-F5344CB8AC3E}">
        <p14:creationId xmlns:p14="http://schemas.microsoft.com/office/powerpoint/2010/main" val="3547227138"/>
      </p:ext>
    </p:extLst>
  </p:cSld>
  <p:clrMapOvr>
    <a:masterClrMapping/>
  </p:clrMapOvr>
  <p:transition>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13FEC5-0593-44C7-9F0D-04FF21F6F0AF}"/>
              </a:ext>
            </a:extLst>
          </p:cNvPr>
          <p:cNvSpPr>
            <a:spLocks noGrp="1"/>
          </p:cNvSpPr>
          <p:nvPr>
            <p:ph idx="1"/>
          </p:nvPr>
        </p:nvSpPr>
        <p:spPr>
          <a:xfrm>
            <a:off x="152399" y="1676400"/>
            <a:ext cx="8861425" cy="3962400"/>
          </a:xfrm>
        </p:spPr>
        <p:txBody>
          <a:bodyPr/>
          <a:lstStyle/>
          <a:p>
            <a:pPr lvl="0">
              <a:buClr>
                <a:srgbClr val="EE0000"/>
              </a:buClr>
            </a:pPr>
            <a:r>
              <a:rPr lang="en-US" dirty="0">
                <a:solidFill>
                  <a:srgbClr val="253D92"/>
                </a:solidFill>
              </a:rPr>
              <a:t>Language for Contract Modification:</a:t>
            </a:r>
          </a:p>
          <a:p>
            <a:pPr lvl="0">
              <a:buClr>
                <a:srgbClr val="EE0000"/>
              </a:buClr>
            </a:pPr>
            <a:endParaRPr lang="en-US" sz="1400" dirty="0">
              <a:solidFill>
                <a:srgbClr val="253D92"/>
              </a:solidFill>
            </a:endParaRPr>
          </a:p>
          <a:p>
            <a:pPr marL="109537" indent="0">
              <a:buNone/>
            </a:pPr>
            <a:r>
              <a:rPr lang="en-US" sz="1800" dirty="0"/>
              <a:t>Add the following administrative items to the contract:</a:t>
            </a:r>
          </a:p>
          <a:p>
            <a:pPr marL="109537" indent="0">
              <a:buNone/>
            </a:pPr>
            <a:r>
              <a:rPr lang="en-US" sz="1800" dirty="0"/>
              <a:t>Non-Performance of QMP, Item 800.0005</a:t>
            </a:r>
          </a:p>
          <a:p>
            <a:pPr marL="109537" indent="0">
              <a:buNone/>
            </a:pPr>
            <a:r>
              <a:rPr lang="en-US" sz="1800" dirty="0"/>
              <a:t>Nonconforming QMP Base Aggregate Gradation, Item 803.0100</a:t>
            </a:r>
          </a:p>
          <a:p>
            <a:pPr marL="109537" indent="0">
              <a:buNone/>
            </a:pPr>
            <a:r>
              <a:rPr lang="en-US" sz="1800" dirty="0"/>
              <a:t>Nonconforming Thickness Concrete Pavement, Item 804.6005</a:t>
            </a:r>
          </a:p>
          <a:p>
            <a:pPr marL="109537" indent="0">
              <a:buNone/>
            </a:pPr>
            <a:endParaRPr lang="en-US" sz="1400" dirty="0"/>
          </a:p>
          <a:p>
            <a:pPr marL="109537" indent="0">
              <a:buNone/>
            </a:pPr>
            <a:r>
              <a:rPr lang="en-US" sz="1800" dirty="0"/>
              <a:t>Add the following items to the contract:</a:t>
            </a:r>
          </a:p>
          <a:p>
            <a:pPr marL="109537" indent="0">
              <a:buNone/>
            </a:pPr>
            <a:r>
              <a:rPr lang="en-US" sz="1800" dirty="0"/>
              <a:t>Concrete Masonry Bridges (Price Reduction – Nonconforming Material – Slump), Item 502.0100</a:t>
            </a:r>
          </a:p>
          <a:p>
            <a:pPr marL="109537" indent="0">
              <a:buNone/>
            </a:pPr>
            <a:r>
              <a:rPr lang="en-US" sz="1800" dirty="0"/>
              <a:t>Concrete Sidewalk 4-Inch (Nonconforming Material – Curing), Item 602.0405</a:t>
            </a:r>
          </a:p>
          <a:p>
            <a:pPr marL="109537" indent="0">
              <a:buNone/>
            </a:pPr>
            <a:r>
              <a:rPr lang="en-US" sz="1800" dirty="0"/>
              <a:t>Nonconforming Material - Granular Backfill for Storm Sewer, Item SPV.0055.XX</a:t>
            </a:r>
          </a:p>
        </p:txBody>
      </p:sp>
      <p:sp>
        <p:nvSpPr>
          <p:cNvPr id="3" name="Title 2">
            <a:extLst>
              <a:ext uri="{FF2B5EF4-FFF2-40B4-BE49-F238E27FC236}">
                <a16:creationId xmlns:a16="http://schemas.microsoft.com/office/drawing/2014/main" id="{6ADCCE31-4802-433F-B7BA-853EC2D86C39}"/>
              </a:ext>
            </a:extLst>
          </p:cNvPr>
          <p:cNvSpPr>
            <a:spLocks noGrp="1"/>
          </p:cNvSpPr>
          <p:nvPr>
            <p:ph type="title"/>
          </p:nvPr>
        </p:nvSpPr>
        <p:spPr/>
        <p:txBody>
          <a:bodyPr>
            <a:normAutofit/>
          </a:bodyPr>
          <a:lstStyle/>
          <a:p>
            <a:r>
              <a:rPr lang="en-US" dirty="0"/>
              <a:t>Materials Credits</a:t>
            </a:r>
          </a:p>
        </p:txBody>
      </p:sp>
      <p:sp>
        <p:nvSpPr>
          <p:cNvPr id="4" name="Slide Number Placeholder 3">
            <a:extLst>
              <a:ext uri="{FF2B5EF4-FFF2-40B4-BE49-F238E27FC236}">
                <a16:creationId xmlns:a16="http://schemas.microsoft.com/office/drawing/2014/main" id="{119616C2-01A4-4C52-9FB1-AA7AB9396018}"/>
              </a:ext>
            </a:extLst>
          </p:cNvPr>
          <p:cNvSpPr>
            <a:spLocks noGrp="1"/>
          </p:cNvSpPr>
          <p:nvPr>
            <p:ph type="sldNum" sz="quarter" idx="10"/>
          </p:nvPr>
        </p:nvSpPr>
        <p:spPr/>
        <p:txBody>
          <a:bodyPr/>
          <a:lstStyle/>
          <a:p>
            <a:pPr>
              <a:defRPr/>
            </a:pPr>
            <a:fld id="{89C35698-ECFA-45D4-B95F-4F52958123EB}" type="slidenum">
              <a:rPr lang="en-US" smtClean="0"/>
              <a:pPr>
                <a:defRPr/>
              </a:pPr>
              <a:t>44</a:t>
            </a:fld>
            <a:endParaRPr lang="en-US" dirty="0"/>
          </a:p>
        </p:txBody>
      </p:sp>
    </p:spTree>
    <p:extLst>
      <p:ext uri="{BB962C8B-B14F-4D97-AF65-F5344CB8AC3E}">
        <p14:creationId xmlns:p14="http://schemas.microsoft.com/office/powerpoint/2010/main" val="958258468"/>
      </p:ext>
    </p:extLst>
  </p:cSld>
  <p:clrMapOvr>
    <a:masterClrMapping/>
  </p:clrMapOvr>
  <p:transition>
    <p:randomBa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13FEC5-0593-44C7-9F0D-04FF21F6F0AF}"/>
              </a:ext>
            </a:extLst>
          </p:cNvPr>
          <p:cNvSpPr>
            <a:spLocks noGrp="1"/>
          </p:cNvSpPr>
          <p:nvPr>
            <p:ph idx="1"/>
          </p:nvPr>
        </p:nvSpPr>
        <p:spPr>
          <a:xfrm>
            <a:off x="1" y="0"/>
            <a:ext cx="9144000" cy="5638800"/>
          </a:xfrm>
        </p:spPr>
        <p:txBody>
          <a:bodyPr/>
          <a:lstStyle/>
          <a:p>
            <a:pPr marL="109537" lvl="0" indent="0">
              <a:buClr>
                <a:srgbClr val="EE0000"/>
              </a:buClr>
              <a:buNone/>
            </a:pPr>
            <a:r>
              <a:rPr lang="en-US" sz="1800" dirty="0">
                <a:solidFill>
                  <a:srgbClr val="253D92"/>
                </a:solidFill>
              </a:rPr>
              <a:t>ITEM DESCRIPTION                             ITEM       UNIT      QTY     UNIT          TOTAL </a:t>
            </a:r>
          </a:p>
          <a:p>
            <a:pPr marL="109537" lvl="0" indent="0">
              <a:buClr>
                <a:srgbClr val="EE0000"/>
              </a:buClr>
              <a:buNone/>
            </a:pPr>
            <a:r>
              <a:rPr lang="en-US" sz="1800" dirty="0">
                <a:solidFill>
                  <a:srgbClr val="253D92"/>
                </a:solidFill>
              </a:rPr>
              <a:t>				    NUMBER                             PRICE      AMOUNT</a:t>
            </a:r>
          </a:p>
          <a:p>
            <a:pPr marL="109537" lvl="0" indent="0">
              <a:buClr>
                <a:srgbClr val="EE0000"/>
              </a:buClr>
              <a:buNone/>
            </a:pPr>
            <a:r>
              <a:rPr lang="en-US" sz="1800" dirty="0">
                <a:solidFill>
                  <a:srgbClr val="253D92"/>
                </a:solidFill>
              </a:rPr>
              <a:t>CONCRETE PAVEMENT 10-INCH	    415.0100     SY      -42.67     13.07       -557.70</a:t>
            </a:r>
          </a:p>
          <a:p>
            <a:pPr marL="109537" lvl="0" indent="0">
              <a:buClr>
                <a:srgbClr val="EE0000"/>
              </a:buClr>
              <a:buNone/>
            </a:pPr>
            <a:r>
              <a:rPr lang="en-US" sz="1800" dirty="0">
                <a:solidFill>
                  <a:srgbClr val="253D92"/>
                </a:solidFill>
              </a:rPr>
              <a:t>(PRICE REDUCTION – </a:t>
            </a:r>
          </a:p>
          <a:p>
            <a:pPr marL="109537" lvl="0" indent="0">
              <a:buClr>
                <a:srgbClr val="EE0000"/>
              </a:buClr>
              <a:buNone/>
            </a:pPr>
            <a:r>
              <a:rPr lang="en-US" sz="1800" dirty="0">
                <a:solidFill>
                  <a:srgbClr val="253D92"/>
                </a:solidFill>
              </a:rPr>
              <a:t>NONCONFORMING MATERIAL –</a:t>
            </a:r>
          </a:p>
          <a:p>
            <a:pPr marL="109537" lvl="0" indent="0">
              <a:buClr>
                <a:srgbClr val="EE0000"/>
              </a:buClr>
              <a:buNone/>
            </a:pPr>
            <a:r>
              <a:rPr lang="en-US" sz="1800" dirty="0">
                <a:solidFill>
                  <a:srgbClr val="253D92"/>
                </a:solidFill>
              </a:rPr>
              <a:t>AIR CONTENT)</a:t>
            </a:r>
          </a:p>
          <a:p>
            <a:pPr marL="109537" lvl="0" indent="0">
              <a:buClr>
                <a:srgbClr val="EE0000"/>
              </a:buClr>
              <a:buNone/>
            </a:pPr>
            <a:r>
              <a:rPr lang="en-US" sz="1800" dirty="0">
                <a:solidFill>
                  <a:srgbClr val="253D92"/>
                </a:solidFill>
              </a:rPr>
              <a:t>Reason: SS – During slip-formed concrete pavement operations on 9/14/18, the random QC test for sublot 2-1 at Station 211+91 had an air content of 4.6% which is outside the allowable limits per standard spec 501.3.2.4.2 (7% +/- 1.5%).  Because the concrete was being delivered in dump trucks the concrete had already been incorporated in the work prior to the nonconforming test results and it was impossible to add air entrainment to the concrete on site.  An engineer directed test was conducted at Station 211+75 with a conforming test result of 5.9%.  The nonconforming pavement will be allowed to remain in place in accordance with standard spec 106.5(2)2 with a 30% price reduction for air content 0.6% to 1.0% below spec as recommended in CMM 8-10.5.1.2.</a:t>
            </a:r>
          </a:p>
          <a:p>
            <a:pPr marL="109537" lvl="0" indent="0">
              <a:buClr>
                <a:srgbClr val="EE0000"/>
              </a:buClr>
              <a:buNone/>
            </a:pPr>
            <a:r>
              <a:rPr lang="en-US" sz="1800" dirty="0">
                <a:solidFill>
                  <a:srgbClr val="253D92"/>
                </a:solidFill>
              </a:rPr>
              <a:t>	Nonconforming qty = 16’ x 24’ lane width = 384 SF = 42.67 SY</a:t>
            </a:r>
          </a:p>
          <a:p>
            <a:pPr marL="109537" lvl="0" indent="0">
              <a:buClr>
                <a:srgbClr val="EE0000"/>
              </a:buClr>
              <a:buNone/>
            </a:pPr>
            <a:r>
              <a:rPr lang="en-US" sz="1800" dirty="0">
                <a:solidFill>
                  <a:srgbClr val="253D92"/>
                </a:solidFill>
              </a:rPr>
              <a:t>	Unit price reduction = 0.30 x $43.55/SY = $13.07/SY</a:t>
            </a:r>
          </a:p>
          <a:p>
            <a:pPr marL="109537" lvl="0" indent="0">
              <a:buClr>
                <a:srgbClr val="EE0000"/>
              </a:buClr>
              <a:buNone/>
            </a:pPr>
            <a:r>
              <a:rPr lang="en-US" sz="1800" dirty="0">
                <a:solidFill>
                  <a:srgbClr val="253D92"/>
                </a:solidFill>
              </a:rPr>
              <a:t>	Total Credit = $13.07/SY x 42.67 SY = $557.70</a:t>
            </a:r>
          </a:p>
          <a:p>
            <a:pPr marL="109537" lvl="0" indent="0">
              <a:buClr>
                <a:srgbClr val="EE0000"/>
              </a:buClr>
              <a:buNone/>
            </a:pPr>
            <a:endParaRPr lang="en-US" sz="1800" dirty="0"/>
          </a:p>
        </p:txBody>
      </p:sp>
      <p:sp>
        <p:nvSpPr>
          <p:cNvPr id="4" name="Slide Number Placeholder 3">
            <a:extLst>
              <a:ext uri="{FF2B5EF4-FFF2-40B4-BE49-F238E27FC236}">
                <a16:creationId xmlns:a16="http://schemas.microsoft.com/office/drawing/2014/main" id="{119616C2-01A4-4C52-9FB1-AA7AB9396018}"/>
              </a:ext>
            </a:extLst>
          </p:cNvPr>
          <p:cNvSpPr>
            <a:spLocks noGrp="1"/>
          </p:cNvSpPr>
          <p:nvPr>
            <p:ph type="sldNum" sz="quarter" idx="10"/>
          </p:nvPr>
        </p:nvSpPr>
        <p:spPr/>
        <p:txBody>
          <a:bodyPr/>
          <a:lstStyle/>
          <a:p>
            <a:pPr>
              <a:defRPr/>
            </a:pPr>
            <a:fld id="{89C35698-ECFA-45D4-B95F-4F52958123EB}" type="slidenum">
              <a:rPr lang="en-US" smtClean="0"/>
              <a:pPr>
                <a:defRPr/>
              </a:pPr>
              <a:t>45</a:t>
            </a:fld>
            <a:endParaRPr lang="en-US" dirty="0"/>
          </a:p>
        </p:txBody>
      </p:sp>
    </p:spTree>
    <p:extLst>
      <p:ext uri="{BB962C8B-B14F-4D97-AF65-F5344CB8AC3E}">
        <p14:creationId xmlns:p14="http://schemas.microsoft.com/office/powerpoint/2010/main" val="2875400446"/>
      </p:ext>
    </p:extLst>
  </p:cSld>
  <p:clrMapOvr>
    <a:masterClrMapping/>
  </p:clrMapOvr>
  <p:transition>
    <p:randomBa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428625" y="1676400"/>
            <a:ext cx="7772400" cy="3962400"/>
          </a:xfrm>
        </p:spPr>
        <p:txBody>
          <a:bodyPr/>
          <a:lstStyle/>
          <a:p>
            <a:r>
              <a:rPr lang="en-US" sz="3200" dirty="0"/>
              <a:t>Treat every dispute as a claim</a:t>
            </a:r>
          </a:p>
          <a:p>
            <a:pPr lvl="1"/>
            <a:r>
              <a:rPr lang="en-US" sz="2800" dirty="0"/>
              <a:t>Entitlement</a:t>
            </a:r>
          </a:p>
          <a:p>
            <a:pPr lvl="1"/>
            <a:r>
              <a:rPr lang="en-US" sz="2800" dirty="0"/>
              <a:t>Impact</a:t>
            </a:r>
          </a:p>
          <a:p>
            <a:pPr lvl="1"/>
            <a:r>
              <a:rPr lang="en-US" sz="2800" dirty="0"/>
              <a:t>Cost</a:t>
            </a:r>
          </a:p>
          <a:p>
            <a:pPr lvl="1"/>
            <a:endParaRPr lang="en-US" sz="1600" dirty="0"/>
          </a:p>
          <a:p>
            <a:r>
              <a:rPr lang="en-US" sz="3200" dirty="0"/>
              <a:t>Document appropriately</a:t>
            </a:r>
          </a:p>
          <a:p>
            <a:endParaRPr lang="en-US" sz="1600" dirty="0"/>
          </a:p>
          <a:p>
            <a:r>
              <a:rPr lang="en-US" sz="3200" dirty="0"/>
              <a:t>Follow notice timelines in section 104</a:t>
            </a:r>
          </a:p>
          <a:p>
            <a:endParaRPr lang="en-US" dirty="0"/>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normAutofit/>
          </a:bodyPr>
          <a:lstStyle/>
          <a:p>
            <a:r>
              <a:rPr lang="en-US" dirty="0"/>
              <a:t>Contract Changes/Disputes</a:t>
            </a:r>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46</a:t>
            </a:fld>
            <a:endParaRPr lang="en-US" dirty="0"/>
          </a:p>
        </p:txBody>
      </p:sp>
    </p:spTree>
    <p:extLst>
      <p:ext uri="{BB962C8B-B14F-4D97-AF65-F5344CB8AC3E}">
        <p14:creationId xmlns:p14="http://schemas.microsoft.com/office/powerpoint/2010/main" val="216023772"/>
      </p:ext>
    </p:extLst>
  </p:cSld>
  <p:clrMapOvr>
    <a:masterClrMapping/>
  </p:clrMapOvr>
  <p:transition>
    <p:randomBa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50B9C3-3AAE-4189-9CF7-C595EC909C8E}"/>
              </a:ext>
            </a:extLst>
          </p:cNvPr>
          <p:cNvSpPr>
            <a:spLocks noGrp="1"/>
          </p:cNvSpPr>
          <p:nvPr>
            <p:ph type="title"/>
          </p:nvPr>
        </p:nvSpPr>
        <p:spPr/>
        <p:txBody>
          <a:bodyPr>
            <a:normAutofit fontScale="90000"/>
          </a:bodyPr>
          <a:lstStyle/>
          <a:p>
            <a:r>
              <a:rPr lang="en-US" dirty="0"/>
              <a:t>Contract Change/Dispute Exercise</a:t>
            </a:r>
          </a:p>
        </p:txBody>
      </p:sp>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47</a:t>
            </a:fld>
            <a:endParaRPr lang="en-US" dirty="0"/>
          </a:p>
        </p:txBody>
      </p:sp>
      <p:pic>
        <p:nvPicPr>
          <p:cNvPr id="6" name="Picture 5">
            <a:extLst>
              <a:ext uri="{FF2B5EF4-FFF2-40B4-BE49-F238E27FC236}">
                <a16:creationId xmlns:a16="http://schemas.microsoft.com/office/drawing/2014/main" id="{596BB709-C734-4372-A64A-42CE1EC10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981200"/>
            <a:ext cx="5083692" cy="3400425"/>
          </a:xfrm>
          <a:prstGeom prst="rect">
            <a:avLst/>
          </a:prstGeom>
        </p:spPr>
      </p:pic>
    </p:spTree>
    <p:extLst>
      <p:ext uri="{BB962C8B-B14F-4D97-AF65-F5344CB8AC3E}">
        <p14:creationId xmlns:p14="http://schemas.microsoft.com/office/powerpoint/2010/main" val="249854068"/>
      </p:ext>
    </p:extLst>
  </p:cSld>
  <p:clrMapOvr>
    <a:masterClrMapping/>
  </p:clrMapOvr>
  <p:transition>
    <p:randomBa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48</a:t>
            </a:fld>
            <a:endParaRPr lang="en-US" dirty="0"/>
          </a:p>
        </p:txBody>
      </p:sp>
      <p:sp>
        <p:nvSpPr>
          <p:cNvPr id="2" name="Rectangle 1">
            <a:extLst>
              <a:ext uri="{FF2B5EF4-FFF2-40B4-BE49-F238E27FC236}">
                <a16:creationId xmlns:a16="http://schemas.microsoft.com/office/drawing/2014/main" id="{BB467F88-2625-416C-BF70-4DB67DD6137E}"/>
              </a:ext>
            </a:extLst>
          </p:cNvPr>
          <p:cNvSpPr/>
          <p:nvPr/>
        </p:nvSpPr>
        <p:spPr>
          <a:xfrm>
            <a:off x="0" y="0"/>
            <a:ext cx="9144000" cy="4284506"/>
          </a:xfrm>
          <a:prstGeom prst="rect">
            <a:avLst/>
          </a:prstGeom>
        </p:spPr>
        <p:txBody>
          <a:bodyPr wrap="square">
            <a:spAutoFit/>
          </a:bodyPr>
          <a:lstStyle/>
          <a:p>
            <a:pPr marL="0" marR="0">
              <a:lnSpc>
                <a:spcPct val="107000"/>
              </a:lnSpc>
              <a:spcBef>
                <a:spcPts val="0"/>
              </a:spcBef>
              <a:spcAft>
                <a:spcPts val="800"/>
              </a:spcAft>
            </a:pPr>
            <a:r>
              <a:rPr lang="en-US" sz="3200" u="sng" dirty="0">
                <a:latin typeface="Calibri" panose="020F0502020204030204" pitchFamily="34" charset="0"/>
                <a:ea typeface="Calibri" panose="020F0502020204030204" pitchFamily="34" charset="0"/>
                <a:cs typeface="Times New Roman" panose="02020603050405020304" pitchFamily="18" charset="0"/>
              </a:rPr>
              <a:t>Change/Dispute #1:</a:t>
            </a:r>
            <a:r>
              <a:rPr lang="en-US" sz="3200" dirty="0">
                <a:latin typeface="Calibri" panose="020F0502020204030204" pitchFamily="34" charset="0"/>
                <a:ea typeface="Calibri" panose="020F0502020204030204" pitchFamily="34" charset="0"/>
                <a:cs typeface="Times New Roman" panose="02020603050405020304" pitchFamily="18" charset="0"/>
              </a:rPr>
              <a:t>  The DOT sends the contractor a letter indicating that the final estimated quantity of hot mix asphalt (HMA) paving is 26,000 tons instead of the 20,000 tons indicated in the bid schedule.  The contractor’s request for payment for this change will be based on what contract clause?  Same question for a final quantity reduced from 20,000 tons to 14,000 tons?  How will the clause be applied to each change?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98591"/>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49</a:t>
            </a:fld>
            <a:endParaRPr lang="en-US" dirty="0"/>
          </a:p>
        </p:txBody>
      </p:sp>
      <p:sp>
        <p:nvSpPr>
          <p:cNvPr id="2" name="Rectangle 1">
            <a:extLst>
              <a:ext uri="{FF2B5EF4-FFF2-40B4-BE49-F238E27FC236}">
                <a16:creationId xmlns:a16="http://schemas.microsoft.com/office/drawing/2014/main" id="{BB467F88-2625-416C-BF70-4DB67DD6137E}"/>
              </a:ext>
            </a:extLst>
          </p:cNvPr>
          <p:cNvSpPr/>
          <p:nvPr/>
        </p:nvSpPr>
        <p:spPr>
          <a:xfrm>
            <a:off x="0" y="0"/>
            <a:ext cx="9144000" cy="4811445"/>
          </a:xfrm>
          <a:prstGeom prst="rect">
            <a:avLst/>
          </a:prstGeom>
        </p:spPr>
        <p:txBody>
          <a:bodyPr wrap="square">
            <a:spAutoFit/>
          </a:bodyPr>
          <a:lstStyle/>
          <a:p>
            <a:pPr marL="0" marR="0">
              <a:lnSpc>
                <a:spcPct val="107000"/>
              </a:lnSpc>
              <a:spcBef>
                <a:spcPts val="0"/>
              </a:spcBef>
              <a:spcAft>
                <a:spcPts val="800"/>
              </a:spcAft>
            </a:pPr>
            <a:r>
              <a:rPr lang="en-US" sz="3200" u="sng" dirty="0">
                <a:latin typeface="Calibri" panose="020F0502020204030204" pitchFamily="34" charset="0"/>
                <a:ea typeface="Calibri" panose="020F0502020204030204" pitchFamily="34" charset="0"/>
                <a:cs typeface="Times New Roman" panose="02020603050405020304" pitchFamily="18" charset="0"/>
              </a:rPr>
              <a:t>Change/Dispute #2:</a:t>
            </a:r>
            <a:r>
              <a:rPr lang="en-US" sz="3200" dirty="0">
                <a:latin typeface="Calibri" panose="020F0502020204030204" pitchFamily="34" charset="0"/>
                <a:ea typeface="Calibri" panose="020F0502020204030204" pitchFamily="34" charset="0"/>
                <a:cs typeface="Times New Roman" panose="02020603050405020304" pitchFamily="18" charset="0"/>
              </a:rPr>
              <a:t>  The DOT provides direction that the contractor will not be allowed to work within the ordinary high water (OHW) limits until all equipment is diapered and contains booms and clean-up materials in the event of operating fluid leakage as per the NPDES permit (which was not received until after the project was bid but before it was awarded).  If the contractor requests payment for this direction, which clause would it be based 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813566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EE9CDF-761B-400D-A1AD-6FD403330D55}"/>
              </a:ext>
            </a:extLst>
          </p:cNvPr>
          <p:cNvSpPr>
            <a:spLocks noGrp="1"/>
          </p:cNvSpPr>
          <p:nvPr>
            <p:ph idx="1"/>
          </p:nvPr>
        </p:nvSpPr>
        <p:spPr/>
        <p:txBody>
          <a:bodyPr/>
          <a:lstStyle/>
          <a:p>
            <a:r>
              <a:rPr lang="en-US" dirty="0"/>
              <a:t>NE Region is administering several projects for NC and SW Region</a:t>
            </a:r>
          </a:p>
          <a:p>
            <a:endParaRPr lang="en-US" dirty="0"/>
          </a:p>
          <a:p>
            <a:r>
              <a:rPr lang="en-US" dirty="0"/>
              <a:t>Follow all NE Region processes</a:t>
            </a:r>
          </a:p>
          <a:p>
            <a:pPr marL="109537" indent="0">
              <a:buNone/>
            </a:pPr>
            <a:endParaRPr lang="en-US" dirty="0"/>
          </a:p>
          <a:p>
            <a:r>
              <a:rPr lang="en-US" dirty="0"/>
              <a:t>PM will coordinate with other regions as necessary</a:t>
            </a:r>
          </a:p>
        </p:txBody>
      </p:sp>
      <p:sp>
        <p:nvSpPr>
          <p:cNvPr id="3" name="Title 2">
            <a:extLst>
              <a:ext uri="{FF2B5EF4-FFF2-40B4-BE49-F238E27FC236}">
                <a16:creationId xmlns:a16="http://schemas.microsoft.com/office/drawing/2014/main" id="{6B2C8542-2116-4F8F-808E-62D480BAE9B4}"/>
              </a:ext>
            </a:extLst>
          </p:cNvPr>
          <p:cNvSpPr>
            <a:spLocks noGrp="1"/>
          </p:cNvSpPr>
          <p:nvPr>
            <p:ph type="title"/>
          </p:nvPr>
        </p:nvSpPr>
        <p:spPr/>
        <p:txBody>
          <a:bodyPr/>
          <a:lstStyle/>
          <a:p>
            <a:r>
              <a:rPr lang="en-US" dirty="0"/>
              <a:t>Workshare Projects	</a:t>
            </a:r>
          </a:p>
        </p:txBody>
      </p:sp>
      <p:sp>
        <p:nvSpPr>
          <p:cNvPr id="4" name="Slide Number Placeholder 3">
            <a:extLst>
              <a:ext uri="{FF2B5EF4-FFF2-40B4-BE49-F238E27FC236}">
                <a16:creationId xmlns:a16="http://schemas.microsoft.com/office/drawing/2014/main" id="{F2737289-2CBB-4535-9303-165EDFDA2D3F}"/>
              </a:ext>
            </a:extLst>
          </p:cNvPr>
          <p:cNvSpPr>
            <a:spLocks noGrp="1"/>
          </p:cNvSpPr>
          <p:nvPr>
            <p:ph type="sldNum" sz="quarter" idx="10"/>
          </p:nvPr>
        </p:nvSpPr>
        <p:spPr/>
        <p:txBody>
          <a:bodyPr/>
          <a:lstStyle/>
          <a:p>
            <a:pPr>
              <a:defRPr/>
            </a:pPr>
            <a:fld id="{89C35698-ECFA-45D4-B95F-4F52958123EB}" type="slidenum">
              <a:rPr lang="en-US" smtClean="0"/>
              <a:pPr>
                <a:defRPr/>
              </a:pPr>
              <a:t>5</a:t>
            </a:fld>
            <a:endParaRPr lang="en-US" dirty="0"/>
          </a:p>
        </p:txBody>
      </p:sp>
    </p:spTree>
    <p:extLst>
      <p:ext uri="{BB962C8B-B14F-4D97-AF65-F5344CB8AC3E}">
        <p14:creationId xmlns:p14="http://schemas.microsoft.com/office/powerpoint/2010/main" val="1154872735"/>
      </p:ext>
    </p:extLst>
  </p:cSld>
  <p:clrMapOvr>
    <a:masterClrMapping/>
  </p:clrMapOvr>
  <p:transition>
    <p:randomBa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50</a:t>
            </a:fld>
            <a:endParaRPr lang="en-US" dirty="0"/>
          </a:p>
        </p:txBody>
      </p:sp>
      <p:sp>
        <p:nvSpPr>
          <p:cNvPr id="2" name="Rectangle 1">
            <a:extLst>
              <a:ext uri="{FF2B5EF4-FFF2-40B4-BE49-F238E27FC236}">
                <a16:creationId xmlns:a16="http://schemas.microsoft.com/office/drawing/2014/main" id="{BB467F88-2625-416C-BF70-4DB67DD6137E}"/>
              </a:ext>
            </a:extLst>
          </p:cNvPr>
          <p:cNvSpPr/>
          <p:nvPr/>
        </p:nvSpPr>
        <p:spPr>
          <a:xfrm>
            <a:off x="0" y="0"/>
            <a:ext cx="9144000" cy="4811445"/>
          </a:xfrm>
          <a:prstGeom prst="rect">
            <a:avLst/>
          </a:prstGeom>
        </p:spPr>
        <p:txBody>
          <a:bodyPr wrap="square">
            <a:spAutoFit/>
          </a:bodyPr>
          <a:lstStyle/>
          <a:p>
            <a:pPr marL="0" marR="0">
              <a:lnSpc>
                <a:spcPct val="107000"/>
              </a:lnSpc>
              <a:spcBef>
                <a:spcPts val="0"/>
              </a:spcBef>
              <a:spcAft>
                <a:spcPts val="800"/>
              </a:spcAft>
            </a:pPr>
            <a:r>
              <a:rPr lang="en-US" sz="3200" u="sng" dirty="0">
                <a:latin typeface="Calibri" panose="020F0502020204030204" pitchFamily="34" charset="0"/>
                <a:ea typeface="Calibri" panose="020F0502020204030204" pitchFamily="34" charset="0"/>
                <a:cs typeface="Times New Roman" panose="02020603050405020304" pitchFamily="18" charset="0"/>
              </a:rPr>
              <a:t>Change /Dispute #3:</a:t>
            </a:r>
            <a:r>
              <a:rPr lang="en-US" sz="3200" dirty="0">
                <a:latin typeface="Calibri" panose="020F0502020204030204" pitchFamily="34" charset="0"/>
                <a:ea typeface="Calibri" panose="020F0502020204030204" pitchFamily="34" charset="0"/>
                <a:cs typeface="Times New Roman" panose="02020603050405020304" pitchFamily="18" charset="0"/>
              </a:rPr>
              <a:t>  The DOT contract plans indicate that the drilled shaft construction should be able to proceed with limited water entering the shaft holes based on hydraulic monitoring.  During shaft construction, the contractor runs into large volumes of water that necessitates the use of temporary casings to prevent the hole from caving in.  The contractor’s request for additional compensation is based on what contract clause?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0310660"/>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51</a:t>
            </a:fld>
            <a:endParaRPr lang="en-US" dirty="0"/>
          </a:p>
        </p:txBody>
      </p:sp>
      <p:sp>
        <p:nvSpPr>
          <p:cNvPr id="2" name="Rectangle 1">
            <a:extLst>
              <a:ext uri="{FF2B5EF4-FFF2-40B4-BE49-F238E27FC236}">
                <a16:creationId xmlns:a16="http://schemas.microsoft.com/office/drawing/2014/main" id="{BB467F88-2625-416C-BF70-4DB67DD6137E}"/>
              </a:ext>
            </a:extLst>
          </p:cNvPr>
          <p:cNvSpPr/>
          <p:nvPr/>
        </p:nvSpPr>
        <p:spPr>
          <a:xfrm>
            <a:off x="0" y="0"/>
            <a:ext cx="9144000" cy="4682116"/>
          </a:xfrm>
          <a:prstGeom prst="rect">
            <a:avLst/>
          </a:prstGeom>
        </p:spPr>
        <p:txBody>
          <a:bodyPr wrap="square">
            <a:spAutoFit/>
          </a:bodyPr>
          <a:lstStyle/>
          <a:p>
            <a:pPr marL="0" marR="0">
              <a:lnSpc>
                <a:spcPct val="107000"/>
              </a:lnSpc>
              <a:spcBef>
                <a:spcPts val="0"/>
              </a:spcBef>
              <a:spcAft>
                <a:spcPts val="800"/>
              </a:spcAft>
            </a:pPr>
            <a:r>
              <a:rPr lang="en-US" sz="2800" u="sng" dirty="0">
                <a:latin typeface="Calibri" panose="020F0502020204030204" pitchFamily="34" charset="0"/>
                <a:ea typeface="Calibri" panose="020F0502020204030204" pitchFamily="34" charset="0"/>
                <a:cs typeface="Times New Roman" panose="02020603050405020304" pitchFamily="18" charset="0"/>
              </a:rPr>
              <a:t>Change/Dispute #4:</a:t>
            </a:r>
            <a:r>
              <a:rPr lang="en-US" sz="2800" dirty="0">
                <a:latin typeface="Calibri" panose="020F0502020204030204" pitchFamily="34" charset="0"/>
                <a:ea typeface="Calibri" panose="020F0502020204030204" pitchFamily="34" charset="0"/>
                <a:cs typeface="Times New Roman" panose="02020603050405020304" pitchFamily="18" charset="0"/>
              </a:rPr>
              <a:t>  After a large, multi-vehicle fatal accident in the </a:t>
            </a:r>
            <a:r>
              <a:rPr lang="en-US" sz="2800" dirty="0" err="1">
                <a:latin typeface="Calibri" panose="020F0502020204030204" pitchFamily="34" charset="0"/>
                <a:ea typeface="Calibri" panose="020F0502020204030204" pitchFamily="34" charset="0"/>
                <a:cs typeface="Times New Roman" panose="02020603050405020304" pitchFamily="18" charset="0"/>
              </a:rPr>
              <a:t>workzone</a:t>
            </a:r>
            <a:r>
              <a:rPr lang="en-US" sz="2800" dirty="0">
                <a:latin typeface="Calibri" panose="020F0502020204030204" pitchFamily="34" charset="0"/>
                <a:ea typeface="Calibri" panose="020F0502020204030204" pitchFamily="34" charset="0"/>
                <a:cs typeface="Times New Roman" panose="02020603050405020304" pitchFamily="18" charset="0"/>
              </a:rPr>
              <a:t> on Tuesday (not the contractor’s responsibility), the DOT Resident Engineer shuts down all contract operations except for traffic control for the remainder of the week to allow OSHA inspectors and law enforcement officers to work the scene as part of a criminal investigation.  Contractor believes additional contract time is warranted and additional compensation for the dedicated traffic control operations is due, what contract clause is used to request additional time and money?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7187109"/>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52</a:t>
            </a:fld>
            <a:endParaRPr lang="en-US" dirty="0"/>
          </a:p>
        </p:txBody>
      </p:sp>
      <p:sp>
        <p:nvSpPr>
          <p:cNvPr id="2" name="Rectangle 1">
            <a:extLst>
              <a:ext uri="{FF2B5EF4-FFF2-40B4-BE49-F238E27FC236}">
                <a16:creationId xmlns:a16="http://schemas.microsoft.com/office/drawing/2014/main" id="{BB467F88-2625-416C-BF70-4DB67DD6137E}"/>
              </a:ext>
            </a:extLst>
          </p:cNvPr>
          <p:cNvSpPr/>
          <p:nvPr/>
        </p:nvSpPr>
        <p:spPr>
          <a:xfrm>
            <a:off x="0" y="0"/>
            <a:ext cx="9144000" cy="5143139"/>
          </a:xfrm>
          <a:prstGeom prst="rect">
            <a:avLst/>
          </a:prstGeom>
        </p:spPr>
        <p:txBody>
          <a:bodyPr wrap="square">
            <a:spAutoFit/>
          </a:bodyPr>
          <a:lstStyle/>
          <a:p>
            <a:pPr marL="0" marR="0">
              <a:lnSpc>
                <a:spcPct val="107000"/>
              </a:lnSpc>
              <a:spcBef>
                <a:spcPts val="0"/>
              </a:spcBef>
              <a:spcAft>
                <a:spcPts val="800"/>
              </a:spcAft>
            </a:pPr>
            <a:r>
              <a:rPr lang="en-US" sz="2800" u="sng" dirty="0">
                <a:latin typeface="Calibri" panose="020F0502020204030204" pitchFamily="34" charset="0"/>
                <a:ea typeface="Calibri" panose="020F0502020204030204" pitchFamily="34" charset="0"/>
                <a:cs typeface="Times New Roman" panose="02020603050405020304" pitchFamily="18" charset="0"/>
              </a:rPr>
              <a:t>Change/Dispute #5:</a:t>
            </a:r>
            <a:r>
              <a:rPr lang="en-US" sz="2800" dirty="0">
                <a:latin typeface="Calibri" panose="020F0502020204030204" pitchFamily="34" charset="0"/>
                <a:ea typeface="Calibri" panose="020F0502020204030204" pitchFamily="34" charset="0"/>
                <a:cs typeface="Times New Roman" panose="02020603050405020304" pitchFamily="18" charset="0"/>
              </a:rPr>
              <a:t>  The original DOT contract drawings for an urban area include curb inlets with a horizontal metal grate.  After local bicyclists realize the grates represent a hazard to them, they protest to the DOT.  A decision is made to change the horizontal grate inlets to a face-opening only inlet that will eliminate the bicycle hazard.  Since only a few inlets have been installed, the amount of re-work is minimal.  New drawings are provided to the contractor as well as a request for a price for the new inlet types.  The contractor’s response to the drawings and the revised inlet pricing is based on what contract clause?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339904"/>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53</a:t>
            </a:fld>
            <a:endParaRPr lang="en-US" dirty="0"/>
          </a:p>
        </p:txBody>
      </p:sp>
      <p:sp>
        <p:nvSpPr>
          <p:cNvPr id="2" name="Rectangle 1">
            <a:extLst>
              <a:ext uri="{FF2B5EF4-FFF2-40B4-BE49-F238E27FC236}">
                <a16:creationId xmlns:a16="http://schemas.microsoft.com/office/drawing/2014/main" id="{BB467F88-2625-416C-BF70-4DB67DD6137E}"/>
              </a:ext>
            </a:extLst>
          </p:cNvPr>
          <p:cNvSpPr/>
          <p:nvPr/>
        </p:nvSpPr>
        <p:spPr>
          <a:xfrm>
            <a:off x="0" y="0"/>
            <a:ext cx="9144000" cy="4221092"/>
          </a:xfrm>
          <a:prstGeom prst="rect">
            <a:avLst/>
          </a:prstGeom>
        </p:spPr>
        <p:txBody>
          <a:bodyPr wrap="square">
            <a:spAutoFit/>
          </a:bodyPr>
          <a:lstStyle/>
          <a:p>
            <a:pPr marL="0" marR="0">
              <a:lnSpc>
                <a:spcPct val="107000"/>
              </a:lnSpc>
              <a:spcBef>
                <a:spcPts val="0"/>
              </a:spcBef>
              <a:spcAft>
                <a:spcPts val="800"/>
              </a:spcAft>
            </a:pPr>
            <a:r>
              <a:rPr lang="en-US" sz="2800" u="sng" dirty="0">
                <a:latin typeface="Calibri" panose="020F0502020204030204" pitchFamily="34" charset="0"/>
                <a:ea typeface="Calibri" panose="020F0502020204030204" pitchFamily="34" charset="0"/>
                <a:cs typeface="Times New Roman" panose="02020603050405020304" pitchFamily="18" charset="0"/>
              </a:rPr>
              <a:t>Change/Dispute #6:</a:t>
            </a:r>
            <a:r>
              <a:rPr lang="en-US" sz="2800" dirty="0">
                <a:latin typeface="Calibri" panose="020F0502020204030204" pitchFamily="34" charset="0"/>
                <a:ea typeface="Calibri" panose="020F0502020204030204" pitchFamily="34" charset="0"/>
                <a:cs typeface="Times New Roman" panose="02020603050405020304" pitchFamily="18" charset="0"/>
              </a:rPr>
              <a:t>  From the previous drilled shaft example, the contract documents indicate the contractor should expect to see shaft excavations filled with water.  When the contractor does this work during an unusually warm and dry summer, the excavations are dry and the contractor avoids using either temporary steel casings or shaft slurry.  If the DOT Resident Engineer believes that a credit might be due, what contract clause would he/she use to make such a contention?  Is this an allowable use of the contract claim?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2103672"/>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54</a:t>
            </a:fld>
            <a:endParaRPr lang="en-US" dirty="0"/>
          </a:p>
        </p:txBody>
      </p:sp>
      <p:sp>
        <p:nvSpPr>
          <p:cNvPr id="2" name="Rectangle 1">
            <a:extLst>
              <a:ext uri="{FF2B5EF4-FFF2-40B4-BE49-F238E27FC236}">
                <a16:creationId xmlns:a16="http://schemas.microsoft.com/office/drawing/2014/main" id="{BB467F88-2625-416C-BF70-4DB67DD6137E}"/>
              </a:ext>
            </a:extLst>
          </p:cNvPr>
          <p:cNvSpPr/>
          <p:nvPr/>
        </p:nvSpPr>
        <p:spPr>
          <a:xfrm>
            <a:off x="0" y="0"/>
            <a:ext cx="9144000" cy="4221092"/>
          </a:xfrm>
          <a:prstGeom prst="rect">
            <a:avLst/>
          </a:prstGeom>
        </p:spPr>
        <p:txBody>
          <a:bodyPr wrap="square">
            <a:spAutoFit/>
          </a:bodyPr>
          <a:lstStyle/>
          <a:p>
            <a:pPr marL="0" marR="0">
              <a:lnSpc>
                <a:spcPct val="107000"/>
              </a:lnSpc>
              <a:spcBef>
                <a:spcPts val="0"/>
              </a:spcBef>
              <a:spcAft>
                <a:spcPts val="800"/>
              </a:spcAft>
            </a:pPr>
            <a:r>
              <a:rPr lang="en-US" sz="2800" u="sng" dirty="0">
                <a:latin typeface="Calibri" panose="020F0502020204030204" pitchFamily="34" charset="0"/>
                <a:ea typeface="Calibri" panose="020F0502020204030204" pitchFamily="34" charset="0"/>
                <a:cs typeface="Times New Roman" panose="02020603050405020304" pitchFamily="18" charset="0"/>
              </a:rPr>
              <a:t>Change/Dispute #7:</a:t>
            </a:r>
            <a:r>
              <a:rPr lang="en-US" sz="2800" dirty="0">
                <a:latin typeface="Calibri" panose="020F0502020204030204" pitchFamily="34" charset="0"/>
                <a:ea typeface="Calibri" panose="020F0502020204030204" pitchFamily="34" charset="0"/>
                <a:cs typeface="Times New Roman" panose="02020603050405020304" pitchFamily="18" charset="0"/>
              </a:rPr>
              <a:t>  While excavating for a storm drain line, the contractor encounters what appears to be an underground storage tank surrounded by dark black soil.  The inspector directs that all work stop in the area until the environmental consultant can mobilize to the site with a hazmat team to determine how to proceed.  If the contractor believes additional compensation is due, what contract clause would he/she use to assert such entitlement?  What contract clause would be used if a critical delay occurred?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8253857"/>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55</a:t>
            </a:fld>
            <a:endParaRPr lang="en-US" dirty="0"/>
          </a:p>
        </p:txBody>
      </p:sp>
      <p:sp>
        <p:nvSpPr>
          <p:cNvPr id="2" name="Rectangle 1">
            <a:extLst>
              <a:ext uri="{FF2B5EF4-FFF2-40B4-BE49-F238E27FC236}">
                <a16:creationId xmlns:a16="http://schemas.microsoft.com/office/drawing/2014/main" id="{BB467F88-2625-416C-BF70-4DB67DD6137E}"/>
              </a:ext>
            </a:extLst>
          </p:cNvPr>
          <p:cNvSpPr/>
          <p:nvPr/>
        </p:nvSpPr>
        <p:spPr>
          <a:xfrm>
            <a:off x="0" y="0"/>
            <a:ext cx="9144000" cy="4284506"/>
          </a:xfrm>
          <a:prstGeom prst="rect">
            <a:avLst/>
          </a:prstGeom>
        </p:spPr>
        <p:txBody>
          <a:bodyPr wrap="square">
            <a:spAutoFit/>
          </a:bodyPr>
          <a:lstStyle/>
          <a:p>
            <a:pPr marL="0" marR="0">
              <a:lnSpc>
                <a:spcPct val="107000"/>
              </a:lnSpc>
              <a:spcBef>
                <a:spcPts val="0"/>
              </a:spcBef>
              <a:spcAft>
                <a:spcPts val="800"/>
              </a:spcAft>
            </a:pPr>
            <a:r>
              <a:rPr lang="en-US" sz="3200" u="sng" dirty="0">
                <a:latin typeface="Calibri" panose="020F0502020204030204" pitchFamily="34" charset="0"/>
                <a:ea typeface="Calibri" panose="020F0502020204030204" pitchFamily="34" charset="0"/>
                <a:cs typeface="Times New Roman" panose="02020603050405020304" pitchFamily="18" charset="0"/>
              </a:rPr>
              <a:t>Change/Dispute #8:</a:t>
            </a:r>
            <a:r>
              <a:rPr lang="en-US" sz="3200" dirty="0">
                <a:latin typeface="Calibri" panose="020F0502020204030204" pitchFamily="34" charset="0"/>
                <a:ea typeface="Calibri" panose="020F0502020204030204" pitchFamily="34" charset="0"/>
                <a:cs typeface="Times New Roman" panose="02020603050405020304" pitchFamily="18" charset="0"/>
              </a:rPr>
              <a:t>  The DOT sends a memo to the contractor directing that all paving operations be performed at night when the contractor has clearly indicated intent to pave during daylight hours as they are allowed by the Traffic Control special provision included in the contract.  The contractor’s dispute with this direction and request for additional compensation is based on what contract clause?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9291881"/>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56</a:t>
            </a:fld>
            <a:endParaRPr lang="en-US" dirty="0"/>
          </a:p>
        </p:txBody>
      </p:sp>
      <p:sp>
        <p:nvSpPr>
          <p:cNvPr id="2" name="Rectangle 1">
            <a:extLst>
              <a:ext uri="{FF2B5EF4-FFF2-40B4-BE49-F238E27FC236}">
                <a16:creationId xmlns:a16="http://schemas.microsoft.com/office/drawing/2014/main" id="{BB467F88-2625-416C-BF70-4DB67DD6137E}"/>
              </a:ext>
            </a:extLst>
          </p:cNvPr>
          <p:cNvSpPr/>
          <p:nvPr/>
        </p:nvSpPr>
        <p:spPr>
          <a:xfrm>
            <a:off x="0" y="0"/>
            <a:ext cx="9144000" cy="4782720"/>
          </a:xfrm>
          <a:prstGeom prst="rect">
            <a:avLst/>
          </a:prstGeom>
        </p:spPr>
        <p:txBody>
          <a:bodyPr wrap="square">
            <a:spAutoFit/>
          </a:bodyPr>
          <a:lstStyle/>
          <a:p>
            <a:pPr marL="0" marR="0">
              <a:lnSpc>
                <a:spcPct val="107000"/>
              </a:lnSpc>
              <a:spcBef>
                <a:spcPts val="0"/>
              </a:spcBef>
              <a:spcAft>
                <a:spcPts val="800"/>
              </a:spcAft>
            </a:pPr>
            <a:r>
              <a:rPr lang="en-US" sz="2600" u="sng" dirty="0">
                <a:latin typeface="Calibri" panose="020F0502020204030204" pitchFamily="34" charset="0"/>
                <a:ea typeface="Calibri" panose="020F0502020204030204" pitchFamily="34" charset="0"/>
                <a:cs typeface="Times New Roman" panose="02020603050405020304" pitchFamily="18" charset="0"/>
              </a:rPr>
              <a:t>Change/Dispute #9:</a:t>
            </a:r>
            <a:r>
              <a:rPr lang="en-US" sz="2600" dirty="0">
                <a:latin typeface="Calibri" panose="020F0502020204030204" pitchFamily="34" charset="0"/>
                <a:ea typeface="Calibri" panose="020F0502020204030204" pitchFamily="34" charset="0"/>
                <a:cs typeface="Times New Roman" panose="02020603050405020304" pitchFamily="18" charset="0"/>
              </a:rPr>
              <a:t>  While attempting to construct the cast-in-place concrete diaphragms at an interior bent, the contractor realizes that there is not enough room to form the diaphragms as shown in the contract plans.  Furthermore, it is impossible to pre-construct the forms and lower them into place due to the fit around the individual girders.  Also, even if the diaphragms could be formed, it would be impossible to strip the forms once the concrete has cured.  The contractor requests clarification and guidance and puts the inspector on notice that this appears to be a constructability issue.  What implicit concept or explicit clause will likely apply to this situation?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9573874"/>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57</a:t>
            </a:fld>
            <a:endParaRPr lang="en-US" dirty="0"/>
          </a:p>
        </p:txBody>
      </p:sp>
      <p:sp>
        <p:nvSpPr>
          <p:cNvPr id="2" name="Rectangle 1">
            <a:extLst>
              <a:ext uri="{FF2B5EF4-FFF2-40B4-BE49-F238E27FC236}">
                <a16:creationId xmlns:a16="http://schemas.microsoft.com/office/drawing/2014/main" id="{BB467F88-2625-416C-BF70-4DB67DD6137E}"/>
              </a:ext>
            </a:extLst>
          </p:cNvPr>
          <p:cNvSpPr/>
          <p:nvPr/>
        </p:nvSpPr>
        <p:spPr>
          <a:xfrm>
            <a:off x="0" y="0"/>
            <a:ext cx="9144000" cy="5212068"/>
          </a:xfrm>
          <a:prstGeom prst="rect">
            <a:avLst/>
          </a:prstGeom>
        </p:spPr>
        <p:txBody>
          <a:bodyPr wrap="square">
            <a:spAutoFit/>
          </a:bodyPr>
          <a:lstStyle/>
          <a:p>
            <a:pPr marL="0" marR="0">
              <a:lnSpc>
                <a:spcPct val="107000"/>
              </a:lnSpc>
              <a:spcBef>
                <a:spcPts val="0"/>
              </a:spcBef>
              <a:spcAft>
                <a:spcPts val="800"/>
              </a:spcAft>
            </a:pPr>
            <a:r>
              <a:rPr lang="en-US" sz="2400" u="sng" dirty="0">
                <a:latin typeface="Calibri" panose="020F0502020204030204" pitchFamily="34" charset="0"/>
                <a:ea typeface="Calibri" panose="020F0502020204030204" pitchFamily="34" charset="0"/>
                <a:cs typeface="Times New Roman" panose="02020603050405020304" pitchFamily="18" charset="0"/>
              </a:rPr>
              <a:t>Change/Dispute #10:</a:t>
            </a:r>
            <a:r>
              <a:rPr lang="en-US" sz="2400" dirty="0">
                <a:latin typeface="Calibri" panose="020F0502020204030204" pitchFamily="34" charset="0"/>
                <a:ea typeface="Calibri" panose="020F0502020204030204" pitchFamily="34" charset="0"/>
                <a:cs typeface="Times New Roman" panose="02020603050405020304" pitchFamily="18" charset="0"/>
              </a:rPr>
              <a:t>  The lead inspector appears to be having personality issues with the contractor’s foreman.   Recently during a concrete deck pour, the inspector waited until the first load of concrete was tested, accepted and ready to go into the pump truck before pointing out to the foreman that the specification requires 100% ties at all rebar intersections in the top mat and 50% ties in the bottom mat, and demands that all deficiencies are corrected before the deck pour proceeds.  Over the foreman’s strenuous objections since there was a deck dry run the previous day that the inspector attended, the foreman sends away the first truck, calls up the plant and has them delay the next several loads for an hour and has his crew tie up the isolated areas that are not tied correctly.  If the contractor believes that he/she is entitled to consideration for this incident, what reason might be cited?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6486585"/>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F80A724-8864-41C1-8903-EB0F384BBF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5575" y="457200"/>
            <a:ext cx="3752850" cy="5003800"/>
          </a:xfrm>
        </p:spPr>
      </p:pic>
      <p:sp>
        <p:nvSpPr>
          <p:cNvPr id="4" name="Slide Number Placeholder 3">
            <a:extLst>
              <a:ext uri="{FF2B5EF4-FFF2-40B4-BE49-F238E27FC236}">
                <a16:creationId xmlns:a16="http://schemas.microsoft.com/office/drawing/2014/main" id="{E350D10D-77CE-4A33-ADAC-09437D808354}"/>
              </a:ext>
            </a:extLst>
          </p:cNvPr>
          <p:cNvSpPr>
            <a:spLocks noGrp="1"/>
          </p:cNvSpPr>
          <p:nvPr>
            <p:ph type="sldNum" sz="quarter" idx="10"/>
          </p:nvPr>
        </p:nvSpPr>
        <p:spPr/>
        <p:txBody>
          <a:bodyPr/>
          <a:lstStyle/>
          <a:p>
            <a:pPr>
              <a:defRPr/>
            </a:pPr>
            <a:fld id="{89C35698-ECFA-45D4-B95F-4F52958123EB}" type="slidenum">
              <a:rPr lang="en-US" smtClean="0"/>
              <a:pPr>
                <a:defRPr/>
              </a:pPr>
              <a:t>58</a:t>
            </a:fld>
            <a:endParaRPr lang="en-US" dirty="0"/>
          </a:p>
        </p:txBody>
      </p:sp>
    </p:spTree>
    <p:extLst>
      <p:ext uri="{BB962C8B-B14F-4D97-AF65-F5344CB8AC3E}">
        <p14:creationId xmlns:p14="http://schemas.microsoft.com/office/powerpoint/2010/main" val="3474707132"/>
      </p:ext>
    </p:extLst>
  </p:cSld>
  <p:clrMapOvr>
    <a:masterClrMapping/>
  </p:clrMapOvr>
  <p:transition>
    <p:randomBa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33844-4229-45DA-B60A-25C1A6B07165}"/>
              </a:ext>
            </a:extLst>
          </p:cNvPr>
          <p:cNvSpPr>
            <a:spLocks noGrp="1"/>
          </p:cNvSpPr>
          <p:nvPr>
            <p:ph type="sldNum" sz="quarter" idx="10"/>
          </p:nvPr>
        </p:nvSpPr>
        <p:spPr/>
        <p:txBody>
          <a:bodyPr/>
          <a:lstStyle/>
          <a:p>
            <a:pPr>
              <a:defRPr/>
            </a:pPr>
            <a:fld id="{89C35698-ECFA-45D4-B95F-4F52958123EB}" type="slidenum">
              <a:rPr lang="en-US" smtClean="0"/>
              <a:pPr>
                <a:defRPr/>
              </a:pPr>
              <a:t>59</a:t>
            </a:fld>
            <a:endParaRPr lang="en-US" dirty="0"/>
          </a:p>
        </p:txBody>
      </p:sp>
      <p:pic>
        <p:nvPicPr>
          <p:cNvPr id="3" name="Picture 2">
            <a:extLst>
              <a:ext uri="{FF2B5EF4-FFF2-40B4-BE49-F238E27FC236}">
                <a16:creationId xmlns:a16="http://schemas.microsoft.com/office/drawing/2014/main" id="{00BBD8C5-3C67-46B0-A9F8-FE1FD49378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4351" y="2565223"/>
            <a:ext cx="3756449" cy="1776378"/>
          </a:xfrm>
          <a:prstGeom prst="rect">
            <a:avLst/>
          </a:prstGeom>
        </p:spPr>
      </p:pic>
      <p:sp>
        <p:nvSpPr>
          <p:cNvPr id="5" name="TextBox 4">
            <a:extLst>
              <a:ext uri="{FF2B5EF4-FFF2-40B4-BE49-F238E27FC236}">
                <a16:creationId xmlns:a16="http://schemas.microsoft.com/office/drawing/2014/main" id="{8531AEF3-1D19-47BB-9837-FBF8E933F23A}"/>
              </a:ext>
            </a:extLst>
          </p:cNvPr>
          <p:cNvSpPr txBox="1"/>
          <p:nvPr/>
        </p:nvSpPr>
        <p:spPr>
          <a:xfrm>
            <a:off x="3200400" y="685800"/>
            <a:ext cx="3048000" cy="707886"/>
          </a:xfrm>
          <a:prstGeom prst="rect">
            <a:avLst/>
          </a:prstGeom>
          <a:noFill/>
        </p:spPr>
        <p:txBody>
          <a:bodyPr wrap="square" rtlCol="0">
            <a:spAutoFit/>
          </a:bodyPr>
          <a:lstStyle/>
          <a:p>
            <a:r>
              <a:rPr lang="en-US" sz="4000" dirty="0"/>
              <a:t>Questions?</a:t>
            </a:r>
          </a:p>
        </p:txBody>
      </p:sp>
    </p:spTree>
    <p:extLst>
      <p:ext uri="{BB962C8B-B14F-4D97-AF65-F5344CB8AC3E}">
        <p14:creationId xmlns:p14="http://schemas.microsoft.com/office/powerpoint/2010/main" val="2483491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8229600" cy="3810000"/>
          </a:xfrm>
        </p:spPr>
        <p:txBody>
          <a:bodyPr/>
          <a:lstStyle/>
          <a:p>
            <a:pPr>
              <a:spcBef>
                <a:spcPts val="1200"/>
              </a:spcBef>
            </a:pPr>
            <a:r>
              <a:rPr lang="en-US" dirty="0"/>
              <a:t>Project Binders </a:t>
            </a:r>
          </a:p>
          <a:p>
            <a:pPr lvl="1">
              <a:spcBef>
                <a:spcPts val="1200"/>
              </a:spcBef>
            </a:pPr>
            <a:r>
              <a:rPr lang="en-US" sz="2000" dirty="0"/>
              <a:t>Pick up your plans, proposals, and labels from the PM’s</a:t>
            </a:r>
          </a:p>
          <a:p>
            <a:pPr lvl="1">
              <a:lnSpc>
                <a:spcPct val="150000"/>
              </a:lnSpc>
              <a:spcBef>
                <a:spcPts val="1200"/>
              </a:spcBef>
            </a:pPr>
            <a:r>
              <a:rPr lang="en-US" sz="2000" dirty="0"/>
              <a:t>Project leader prints off Binder materials (including instructions) located in Pantry</a:t>
            </a:r>
          </a:p>
          <a:p>
            <a:pPr lvl="2">
              <a:lnSpc>
                <a:spcPct val="150000"/>
              </a:lnSpc>
              <a:spcBef>
                <a:spcPts val="1200"/>
              </a:spcBef>
            </a:pPr>
            <a:r>
              <a:rPr lang="en-US" sz="1800" dirty="0"/>
              <a:t>All binder materials are in one document called </a:t>
            </a:r>
            <a:r>
              <a:rPr lang="en-US" sz="1800" i="1" dirty="0"/>
              <a:t>2019 NER Construction Binder </a:t>
            </a:r>
          </a:p>
          <a:p>
            <a:pPr lvl="1">
              <a:spcBef>
                <a:spcPts val="1200"/>
              </a:spcBef>
            </a:pPr>
            <a:r>
              <a:rPr lang="en-US" sz="2000" dirty="0"/>
              <a:t>Empty 3-ring binders available at NE Region office </a:t>
            </a:r>
          </a:p>
          <a:p>
            <a:pPr marL="109537" indent="0">
              <a:buNone/>
            </a:pPr>
            <a:endParaRPr lang="en-US" sz="1800" dirty="0"/>
          </a:p>
          <a:p>
            <a:pPr marL="109537" indent="0">
              <a:buNone/>
            </a:pPr>
            <a:endParaRPr lang="en-US" sz="1800" dirty="0"/>
          </a:p>
          <a:p>
            <a:pPr marL="109537" indent="0">
              <a:buNone/>
            </a:pPr>
            <a:endParaRPr lang="en-US" sz="1800" dirty="0"/>
          </a:p>
        </p:txBody>
      </p:sp>
      <p:sp>
        <p:nvSpPr>
          <p:cNvPr id="3" name="Title 2"/>
          <p:cNvSpPr>
            <a:spLocks noGrp="1"/>
          </p:cNvSpPr>
          <p:nvPr>
            <p:ph type="title"/>
          </p:nvPr>
        </p:nvSpPr>
        <p:spPr>
          <a:xfrm>
            <a:off x="457200" y="0"/>
            <a:ext cx="8229600" cy="1143000"/>
          </a:xfrm>
        </p:spPr>
        <p:txBody>
          <a:bodyPr anchor="b">
            <a:normAutofit/>
          </a:bodyPr>
          <a:lstStyle/>
          <a:p>
            <a:pPr algn="ctr"/>
            <a:r>
              <a:rPr lang="en-US" sz="4400" dirty="0"/>
              <a:t>Start of your projects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Tree>
    <p:extLst>
      <p:ext uri="{BB962C8B-B14F-4D97-AF65-F5344CB8AC3E}">
        <p14:creationId xmlns:p14="http://schemas.microsoft.com/office/powerpoint/2010/main" val="1053814795"/>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B485BE-C26E-45B3-A327-224C4BFDBFD8}"/>
              </a:ext>
            </a:extLst>
          </p:cNvPr>
          <p:cNvSpPr>
            <a:spLocks noGrp="1"/>
          </p:cNvSpPr>
          <p:nvPr>
            <p:ph idx="1"/>
          </p:nvPr>
        </p:nvSpPr>
        <p:spPr/>
        <p:txBody>
          <a:bodyPr/>
          <a:lstStyle/>
          <a:p>
            <a:r>
              <a:rPr lang="en-US" dirty="0"/>
              <a:t>Preconstruction Conference</a:t>
            </a:r>
          </a:p>
          <a:p>
            <a:pPr lvl="1"/>
            <a:r>
              <a:rPr lang="en-US" dirty="0"/>
              <a:t>Invite, Agenda, Minutes</a:t>
            </a:r>
          </a:p>
          <a:p>
            <a:pPr lvl="1"/>
            <a:r>
              <a:rPr lang="en-US" dirty="0"/>
              <a:t>Meeting Flow</a:t>
            </a:r>
          </a:p>
          <a:p>
            <a:pPr lvl="1"/>
            <a:endParaRPr lang="en-US" sz="1400" dirty="0"/>
          </a:p>
          <a:p>
            <a:r>
              <a:rPr lang="en-US" dirty="0"/>
              <a:t>Preconstruction Public Meetings/</a:t>
            </a:r>
          </a:p>
          <a:p>
            <a:pPr marL="109537" indent="0">
              <a:buNone/>
            </a:pPr>
            <a:r>
              <a:rPr lang="en-US" dirty="0"/>
              <a:t>   Business Meetings</a:t>
            </a:r>
          </a:p>
          <a:p>
            <a:pPr marL="392113" lvl="1" indent="0">
              <a:buNone/>
            </a:pPr>
            <a:endParaRPr lang="en-US" sz="1400" dirty="0"/>
          </a:p>
          <a:p>
            <a:r>
              <a:rPr lang="en-US" dirty="0"/>
              <a:t>Property Owner Letters</a:t>
            </a:r>
          </a:p>
          <a:p>
            <a:pPr lvl="1"/>
            <a:r>
              <a:rPr lang="en-US" dirty="0"/>
              <a:t>Don’t use Pantry template</a:t>
            </a:r>
          </a:p>
        </p:txBody>
      </p:sp>
      <p:sp>
        <p:nvSpPr>
          <p:cNvPr id="3" name="Title 2">
            <a:extLst>
              <a:ext uri="{FF2B5EF4-FFF2-40B4-BE49-F238E27FC236}">
                <a16:creationId xmlns:a16="http://schemas.microsoft.com/office/drawing/2014/main" id="{4F1F8F66-5840-408A-85B5-2942A3E71945}"/>
              </a:ext>
            </a:extLst>
          </p:cNvPr>
          <p:cNvSpPr>
            <a:spLocks noGrp="1"/>
          </p:cNvSpPr>
          <p:nvPr>
            <p:ph type="title"/>
          </p:nvPr>
        </p:nvSpPr>
        <p:spPr/>
        <p:txBody>
          <a:bodyPr/>
          <a:lstStyle/>
          <a:p>
            <a:r>
              <a:rPr lang="en-US" dirty="0"/>
              <a:t>Initial Project Communication </a:t>
            </a:r>
          </a:p>
        </p:txBody>
      </p:sp>
      <p:sp>
        <p:nvSpPr>
          <p:cNvPr id="4" name="Slide Number Placeholder 3">
            <a:extLst>
              <a:ext uri="{FF2B5EF4-FFF2-40B4-BE49-F238E27FC236}">
                <a16:creationId xmlns:a16="http://schemas.microsoft.com/office/drawing/2014/main" id="{A77043ED-57EF-43E4-9BB8-DDE2E4E5D96A}"/>
              </a:ext>
            </a:extLst>
          </p:cNvPr>
          <p:cNvSpPr>
            <a:spLocks noGrp="1"/>
          </p:cNvSpPr>
          <p:nvPr>
            <p:ph type="sldNum" sz="quarter" idx="10"/>
          </p:nvPr>
        </p:nvSpPr>
        <p:spPr/>
        <p:txBody>
          <a:bodyPr/>
          <a:lstStyle/>
          <a:p>
            <a:pPr>
              <a:defRPr/>
            </a:pPr>
            <a:fld id="{89C35698-ECFA-45D4-B95F-4F52958123EB}" type="slidenum">
              <a:rPr lang="en-US" smtClean="0"/>
              <a:pPr>
                <a:defRPr/>
              </a:pPr>
              <a:t>7</a:t>
            </a:fld>
            <a:endParaRPr lang="en-US" dirty="0"/>
          </a:p>
        </p:txBody>
      </p:sp>
      <p:pic>
        <p:nvPicPr>
          <p:cNvPr id="6" name="Picture 5">
            <a:extLst>
              <a:ext uri="{FF2B5EF4-FFF2-40B4-BE49-F238E27FC236}">
                <a16:creationId xmlns:a16="http://schemas.microsoft.com/office/drawing/2014/main" id="{B092B803-8FCC-4E2C-8220-3226230BC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127250"/>
            <a:ext cx="2971800" cy="2971800"/>
          </a:xfrm>
          <a:prstGeom prst="rect">
            <a:avLst/>
          </a:prstGeom>
        </p:spPr>
      </p:pic>
    </p:spTree>
    <p:extLst>
      <p:ext uri="{BB962C8B-B14F-4D97-AF65-F5344CB8AC3E}">
        <p14:creationId xmlns:p14="http://schemas.microsoft.com/office/powerpoint/2010/main" val="878747295"/>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8200E-4B0D-4D58-A4FE-160567512BDD}"/>
              </a:ext>
            </a:extLst>
          </p:cNvPr>
          <p:cNvSpPr>
            <a:spLocks noGrp="1"/>
          </p:cNvSpPr>
          <p:nvPr>
            <p:ph idx="1"/>
          </p:nvPr>
        </p:nvSpPr>
        <p:spPr/>
        <p:txBody>
          <a:bodyPr/>
          <a:lstStyle/>
          <a:p>
            <a:r>
              <a:rPr lang="en-US" dirty="0"/>
              <a:t>Main data comes from FieldManager</a:t>
            </a:r>
          </a:p>
          <a:p>
            <a:r>
              <a:rPr lang="en-US" dirty="0"/>
              <a:t>Engineer inputs projected over/under for each bid item</a:t>
            </a:r>
          </a:p>
          <a:p>
            <a:r>
              <a:rPr lang="en-US" dirty="0"/>
              <a:t>Monthly updates April - November</a:t>
            </a:r>
          </a:p>
          <a:p>
            <a:r>
              <a:rPr lang="en-US" dirty="0"/>
              <a:t>Email reminders from Mark Higley</a:t>
            </a:r>
          </a:p>
          <a:p>
            <a:r>
              <a:rPr lang="en-US" dirty="0"/>
              <a:t>SharePoint site same as last year</a:t>
            </a:r>
          </a:p>
          <a:p>
            <a:endParaRPr lang="en-US" dirty="0"/>
          </a:p>
        </p:txBody>
      </p:sp>
      <p:sp>
        <p:nvSpPr>
          <p:cNvPr id="3" name="Title 2">
            <a:extLst>
              <a:ext uri="{FF2B5EF4-FFF2-40B4-BE49-F238E27FC236}">
                <a16:creationId xmlns:a16="http://schemas.microsoft.com/office/drawing/2014/main" id="{64FD6B02-D946-4E2C-9B95-6A36EFFAB061}"/>
              </a:ext>
            </a:extLst>
          </p:cNvPr>
          <p:cNvSpPr>
            <a:spLocks noGrp="1"/>
          </p:cNvSpPr>
          <p:nvPr>
            <p:ph type="title"/>
          </p:nvPr>
        </p:nvSpPr>
        <p:spPr/>
        <p:txBody>
          <a:bodyPr/>
          <a:lstStyle/>
          <a:p>
            <a:r>
              <a:rPr lang="en-US" dirty="0"/>
              <a:t>Cost to Complete Reports</a:t>
            </a:r>
          </a:p>
        </p:txBody>
      </p:sp>
      <p:sp>
        <p:nvSpPr>
          <p:cNvPr id="4" name="Slide Number Placeholder 3">
            <a:extLst>
              <a:ext uri="{FF2B5EF4-FFF2-40B4-BE49-F238E27FC236}">
                <a16:creationId xmlns:a16="http://schemas.microsoft.com/office/drawing/2014/main" id="{1F1A606F-59A0-4927-9DF5-F6B2F04BA0EC}"/>
              </a:ext>
            </a:extLst>
          </p:cNvPr>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2748717294"/>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DCECB9B-D9E9-435E-80CA-46B546C8A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01" y="990600"/>
            <a:ext cx="9095349" cy="4724400"/>
          </a:xfrm>
        </p:spPr>
      </p:pic>
      <p:sp>
        <p:nvSpPr>
          <p:cNvPr id="3" name="Title 2">
            <a:extLst>
              <a:ext uri="{FF2B5EF4-FFF2-40B4-BE49-F238E27FC236}">
                <a16:creationId xmlns:a16="http://schemas.microsoft.com/office/drawing/2014/main" id="{0D26B542-DDB6-4480-81C7-E83D3AE37F36}"/>
              </a:ext>
            </a:extLst>
          </p:cNvPr>
          <p:cNvSpPr>
            <a:spLocks noGrp="1"/>
          </p:cNvSpPr>
          <p:nvPr>
            <p:ph type="title"/>
          </p:nvPr>
        </p:nvSpPr>
        <p:spPr>
          <a:xfrm>
            <a:off x="266700" y="0"/>
            <a:ext cx="8229600" cy="1143000"/>
          </a:xfrm>
        </p:spPr>
        <p:txBody>
          <a:bodyPr/>
          <a:lstStyle/>
          <a:p>
            <a:r>
              <a:rPr lang="en-US" dirty="0"/>
              <a:t>Cost to Complete Reports</a:t>
            </a:r>
          </a:p>
        </p:txBody>
      </p:sp>
      <p:sp>
        <p:nvSpPr>
          <p:cNvPr id="4" name="Slide Number Placeholder 3">
            <a:extLst>
              <a:ext uri="{FF2B5EF4-FFF2-40B4-BE49-F238E27FC236}">
                <a16:creationId xmlns:a16="http://schemas.microsoft.com/office/drawing/2014/main" id="{35EE7652-75C4-49F0-988C-16B6DA0CFE0C}"/>
              </a:ext>
            </a:extLst>
          </p:cNvPr>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spTree>
    <p:extLst>
      <p:ext uri="{BB962C8B-B14F-4D97-AF65-F5344CB8AC3E}">
        <p14:creationId xmlns:p14="http://schemas.microsoft.com/office/powerpoint/2010/main" val="1422588607"/>
      </p:ext>
    </p:extLst>
  </p:cSld>
  <p:clrMapOvr>
    <a:masterClrMapping/>
  </p:clrMapOvr>
  <p:transition>
    <p:randomBa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7911</TotalTime>
  <Words>3978</Words>
  <Application>Microsoft Office PowerPoint</Application>
  <PresentationFormat>On-screen Show (4:3)</PresentationFormat>
  <Paragraphs>467</Paragraphs>
  <Slides>59</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Arial Black</vt:lpstr>
      <vt:lpstr>Calibri</vt:lpstr>
      <vt:lpstr>Times New Roman</vt:lpstr>
      <vt:lpstr>Wingdings</vt:lpstr>
      <vt:lpstr>Wingdings 2</vt:lpstr>
      <vt:lpstr>Wingdings 3</vt:lpstr>
      <vt:lpstr>Concourse</vt:lpstr>
      <vt:lpstr>PowerPoint Presentation</vt:lpstr>
      <vt:lpstr>AWPKB</vt:lpstr>
      <vt:lpstr>2019 NER Field Construction Administration and Field Software User’s Guide available in Pantry</vt:lpstr>
      <vt:lpstr>Local Program </vt:lpstr>
      <vt:lpstr>Workshare Projects </vt:lpstr>
      <vt:lpstr>Start of your projects</vt:lpstr>
      <vt:lpstr>Initial Project Communication </vt:lpstr>
      <vt:lpstr>Cost to Complete Reports</vt:lpstr>
      <vt:lpstr>Cost to Complete Reports</vt:lpstr>
      <vt:lpstr>Finals Process Reminders</vt:lpstr>
      <vt:lpstr>Finals Process Reminders</vt:lpstr>
      <vt:lpstr>Finals Process Reminders</vt:lpstr>
      <vt:lpstr>Finals Process Reminders</vt:lpstr>
      <vt:lpstr>Finals Process Updates</vt:lpstr>
      <vt:lpstr>Finals Process Updates</vt:lpstr>
      <vt:lpstr>Finals Process Updates</vt:lpstr>
      <vt:lpstr>Finals Process Updates</vt:lpstr>
      <vt:lpstr>Finals Process Updates</vt:lpstr>
      <vt:lpstr>Finals Process Updates</vt:lpstr>
      <vt:lpstr>Finals Process Updates</vt:lpstr>
      <vt:lpstr>Finals Process Updates</vt:lpstr>
      <vt:lpstr>Ongoing Finals Issues</vt:lpstr>
      <vt:lpstr>Ongoing Finals Issues</vt:lpstr>
      <vt:lpstr>Ongoing Finals Issues</vt:lpstr>
      <vt:lpstr>Ongoing Finals Issues</vt:lpstr>
      <vt:lpstr>PowerPoint Presentation</vt:lpstr>
      <vt:lpstr>Ongoing Finals Issues</vt:lpstr>
      <vt:lpstr>Ongoing Finals Issues</vt:lpstr>
      <vt:lpstr>Ongoing Finals Issues</vt:lpstr>
      <vt:lpstr>Ongoing Finals Issues</vt:lpstr>
      <vt:lpstr>Ongoing Finals Issues</vt:lpstr>
      <vt:lpstr>Ongoing Finals Issues</vt:lpstr>
      <vt:lpstr>Ongoing Finals Issues</vt:lpstr>
      <vt:lpstr>Ongoing Finals Issues</vt:lpstr>
      <vt:lpstr>Ongoing Finals Issues</vt:lpstr>
      <vt:lpstr>Ongoing Finals Issues</vt:lpstr>
      <vt:lpstr>Ongoing Finals Issues</vt:lpstr>
      <vt:lpstr>PowerPoint Presentation</vt:lpstr>
      <vt:lpstr>Ongoing Finals Issues</vt:lpstr>
      <vt:lpstr>Ongoing Finals Issues</vt:lpstr>
      <vt:lpstr>Rounding Guidance (CMM 2-32)</vt:lpstr>
      <vt:lpstr>Plan Sheet Revisions</vt:lpstr>
      <vt:lpstr>Modifying Method of Measurement</vt:lpstr>
      <vt:lpstr>Materials Credits</vt:lpstr>
      <vt:lpstr>PowerPoint Presentation</vt:lpstr>
      <vt:lpstr>Contract Changes/Disputes</vt:lpstr>
      <vt:lpstr>Contract Change/Dispute 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Kristin VanHout</cp:lastModifiedBy>
  <cp:revision>531</cp:revision>
  <cp:lastPrinted>2019-03-01T16:19:08Z</cp:lastPrinted>
  <dcterms:created xsi:type="dcterms:W3CDTF">2012-06-26T13:11:17Z</dcterms:created>
  <dcterms:modified xsi:type="dcterms:W3CDTF">2019-03-01T19:47:23Z</dcterms:modified>
</cp:coreProperties>
</file>