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ink/ink1.xml" ContentType="application/inkml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56" r:id="rId3"/>
    <p:sldId id="276" r:id="rId4"/>
    <p:sldId id="271" r:id="rId5"/>
    <p:sldId id="272" r:id="rId6"/>
    <p:sldId id="275" r:id="rId7"/>
    <p:sldId id="273" r:id="rId8"/>
    <p:sldId id="274" r:id="rId9"/>
    <p:sldId id="277" r:id="rId10"/>
    <p:sldId id="261" r:id="rId11"/>
    <p:sldId id="278" r:id="rId12"/>
    <p:sldId id="284" r:id="rId13"/>
    <p:sldId id="279" r:id="rId14"/>
    <p:sldId id="280" r:id="rId15"/>
    <p:sldId id="281" r:id="rId16"/>
    <p:sldId id="285" r:id="rId17"/>
    <p:sldId id="282" r:id="rId18"/>
    <p:sldId id="259" r:id="rId19"/>
    <p:sldId id="283" r:id="rId20"/>
    <p:sldId id="286" r:id="rId21"/>
    <p:sldId id="287" r:id="rId22"/>
    <p:sldId id="269" r:id="rId23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16A"/>
    <a:srgbClr val="D8B832"/>
    <a:srgbClr val="D8B846"/>
    <a:srgbClr val="FFBE05"/>
    <a:srgbClr val="F2CD00"/>
    <a:srgbClr val="A0284C"/>
    <a:srgbClr val="D8B85E"/>
    <a:srgbClr val="DCC070"/>
    <a:srgbClr val="1E3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0" autoAdjust="0"/>
    <p:restoredTop sz="51092" autoAdjust="0"/>
  </p:normalViewPr>
  <p:slideViewPr>
    <p:cSldViewPr snapToGrid="0">
      <p:cViewPr varScale="1">
        <p:scale>
          <a:sx n="66" d="100"/>
          <a:sy n="66" d="100"/>
        </p:scale>
        <p:origin x="275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5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D46F3-7E51-4612-AB83-6D85AF46651F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25C55EE-F1E7-46A8-999B-F37DD2BA0E09}">
      <dgm:prSet/>
      <dgm:spPr/>
      <dgm:t>
        <a:bodyPr/>
        <a:lstStyle/>
        <a:p>
          <a:r>
            <a:rPr lang="en-US" baseline="0"/>
            <a:t>1</a:t>
          </a:r>
          <a:r>
            <a:rPr lang="en-US" baseline="30000"/>
            <a:t>st</a:t>
          </a:r>
          <a:r>
            <a:rPr lang="en-US" baseline="0"/>
            <a:t> Day of Production Sample</a:t>
          </a:r>
          <a:endParaRPr lang="en-US"/>
        </a:p>
      </dgm:t>
    </dgm:pt>
    <dgm:pt modelId="{A34984B5-132D-4A1F-99EE-0F3695D14A78}" type="parTrans" cxnId="{76D8A3D8-650F-43F7-9249-07BA750A36F0}">
      <dgm:prSet/>
      <dgm:spPr/>
      <dgm:t>
        <a:bodyPr/>
        <a:lstStyle/>
        <a:p>
          <a:endParaRPr lang="en-US"/>
        </a:p>
      </dgm:t>
    </dgm:pt>
    <dgm:pt modelId="{AE31FAA8-A029-4CE2-89A6-EECABA98E4FB}" type="sibTrans" cxnId="{76D8A3D8-650F-43F7-9249-07BA750A36F0}">
      <dgm:prSet/>
      <dgm:spPr/>
      <dgm:t>
        <a:bodyPr/>
        <a:lstStyle/>
        <a:p>
          <a:endParaRPr lang="en-US"/>
        </a:p>
      </dgm:t>
    </dgm:pt>
    <dgm:pt modelId="{D4E13378-A295-45ED-A89B-666D37947114}">
      <dgm:prSet/>
      <dgm:spPr/>
      <dgm:t>
        <a:bodyPr/>
        <a:lstStyle/>
        <a:p>
          <a:r>
            <a:rPr lang="en-US" baseline="0"/>
            <a:t>Mix Designs Prior to 12/1/2018</a:t>
          </a:r>
          <a:endParaRPr lang="en-US"/>
        </a:p>
      </dgm:t>
    </dgm:pt>
    <dgm:pt modelId="{B004A557-DC39-47C9-AD2D-A3576AEFB28E}" type="parTrans" cxnId="{AE3C4A93-AFED-447C-8278-0132F7A105E0}">
      <dgm:prSet/>
      <dgm:spPr/>
      <dgm:t>
        <a:bodyPr/>
        <a:lstStyle/>
        <a:p>
          <a:endParaRPr lang="en-US"/>
        </a:p>
      </dgm:t>
    </dgm:pt>
    <dgm:pt modelId="{C0E0242D-20FD-420E-BD53-00835F2EBF7D}" type="sibTrans" cxnId="{AE3C4A93-AFED-447C-8278-0132F7A105E0}">
      <dgm:prSet/>
      <dgm:spPr/>
      <dgm:t>
        <a:bodyPr/>
        <a:lstStyle/>
        <a:p>
          <a:endParaRPr lang="en-US"/>
        </a:p>
      </dgm:t>
    </dgm:pt>
    <dgm:pt modelId="{85969828-E5FF-4DF6-9E11-B585039BF46C}">
      <dgm:prSet/>
      <dgm:spPr/>
      <dgm:t>
        <a:bodyPr/>
        <a:lstStyle/>
        <a:p>
          <a:r>
            <a:rPr lang="en-US" baseline="0"/>
            <a:t>Provide to Region, Tested by BTS</a:t>
          </a:r>
          <a:endParaRPr lang="en-US"/>
        </a:p>
      </dgm:t>
    </dgm:pt>
    <dgm:pt modelId="{118646E3-FBB5-4668-832D-1291F8DFDD6A}" type="parTrans" cxnId="{2F3B0F3D-4715-4AAF-8DF1-D0FC731CAC46}">
      <dgm:prSet/>
      <dgm:spPr/>
      <dgm:t>
        <a:bodyPr/>
        <a:lstStyle/>
        <a:p>
          <a:endParaRPr lang="en-US"/>
        </a:p>
      </dgm:t>
    </dgm:pt>
    <dgm:pt modelId="{B9946EB8-BD5F-412C-9E62-85C0D1BF0B35}" type="sibTrans" cxnId="{2F3B0F3D-4715-4AAF-8DF1-D0FC731CAC46}">
      <dgm:prSet/>
      <dgm:spPr/>
      <dgm:t>
        <a:bodyPr/>
        <a:lstStyle/>
        <a:p>
          <a:endParaRPr lang="en-US"/>
        </a:p>
      </dgm:t>
    </dgm:pt>
    <dgm:pt modelId="{7A68ED3D-FB86-4F07-B4B8-744FA8C02BC4}">
      <dgm:prSet/>
      <dgm:spPr/>
      <dgm:t>
        <a:bodyPr/>
        <a:lstStyle/>
        <a:p>
          <a:r>
            <a:rPr lang="en-US" baseline="0"/>
            <a:t>Lab Batched Mix Sample</a:t>
          </a:r>
          <a:endParaRPr lang="en-US"/>
        </a:p>
      </dgm:t>
    </dgm:pt>
    <dgm:pt modelId="{C5EBB960-B2CB-46FD-A113-3E4A2E601431}" type="parTrans" cxnId="{9CC15160-1630-46B9-918B-DB3AAF9DBFEA}">
      <dgm:prSet/>
      <dgm:spPr/>
      <dgm:t>
        <a:bodyPr/>
        <a:lstStyle/>
        <a:p>
          <a:endParaRPr lang="en-US"/>
        </a:p>
      </dgm:t>
    </dgm:pt>
    <dgm:pt modelId="{0230E68A-FF0E-4FA4-966D-F02C9957B990}" type="sibTrans" cxnId="{9CC15160-1630-46B9-918B-DB3AAF9DBFEA}">
      <dgm:prSet/>
      <dgm:spPr/>
      <dgm:t>
        <a:bodyPr/>
        <a:lstStyle/>
        <a:p>
          <a:endParaRPr lang="en-US"/>
        </a:p>
      </dgm:t>
    </dgm:pt>
    <dgm:pt modelId="{EE55FC72-7B02-4385-8F6A-247A82F8C7DA}">
      <dgm:prSet/>
      <dgm:spPr/>
      <dgm:t>
        <a:bodyPr/>
        <a:lstStyle/>
        <a:p>
          <a:r>
            <a:rPr lang="en-US" baseline="0"/>
            <a:t>Mix Designs after 12/1/2018</a:t>
          </a:r>
          <a:endParaRPr lang="en-US"/>
        </a:p>
      </dgm:t>
    </dgm:pt>
    <dgm:pt modelId="{575B8DBE-6855-4D1B-BADB-6CA568FEE26F}" type="parTrans" cxnId="{A6CEC99A-CE32-48A8-A10D-ACDF694A2CBC}">
      <dgm:prSet/>
      <dgm:spPr/>
      <dgm:t>
        <a:bodyPr/>
        <a:lstStyle/>
        <a:p>
          <a:endParaRPr lang="en-US"/>
        </a:p>
      </dgm:t>
    </dgm:pt>
    <dgm:pt modelId="{5610D154-8FE8-4D29-A631-B872179612AE}" type="sibTrans" cxnId="{A6CEC99A-CE32-48A8-A10D-ACDF694A2CBC}">
      <dgm:prSet/>
      <dgm:spPr/>
      <dgm:t>
        <a:bodyPr/>
        <a:lstStyle/>
        <a:p>
          <a:endParaRPr lang="en-US"/>
        </a:p>
      </dgm:t>
    </dgm:pt>
    <dgm:pt modelId="{FD0EB5C4-D2FB-4331-9CD4-87AB8A8A3EFC}">
      <dgm:prSet/>
      <dgm:spPr/>
      <dgm:t>
        <a:bodyPr/>
        <a:lstStyle/>
        <a:p>
          <a:r>
            <a:rPr lang="en-US" baseline="0"/>
            <a:t>Provide to Region 10 days prior to production</a:t>
          </a:r>
          <a:endParaRPr lang="en-US"/>
        </a:p>
      </dgm:t>
    </dgm:pt>
    <dgm:pt modelId="{71566FAD-D3C2-4F4D-8BE8-7C30C3611B9A}" type="parTrans" cxnId="{E173A0C3-C806-49A9-AE1A-2181EC350938}">
      <dgm:prSet/>
      <dgm:spPr/>
      <dgm:t>
        <a:bodyPr/>
        <a:lstStyle/>
        <a:p>
          <a:endParaRPr lang="en-US"/>
        </a:p>
      </dgm:t>
    </dgm:pt>
    <dgm:pt modelId="{1D571D43-C8F7-437E-BE75-053354FAFF30}" type="sibTrans" cxnId="{E173A0C3-C806-49A9-AE1A-2181EC350938}">
      <dgm:prSet/>
      <dgm:spPr/>
      <dgm:t>
        <a:bodyPr/>
        <a:lstStyle/>
        <a:p>
          <a:endParaRPr lang="en-US"/>
        </a:p>
      </dgm:t>
    </dgm:pt>
    <dgm:pt modelId="{E91BFC7D-6E8B-48DB-911D-6ADB69E2862D}" type="pres">
      <dgm:prSet presAssocID="{1D3D46F3-7E51-4612-AB83-6D85AF46651F}" presName="Name0" presStyleCnt="0">
        <dgm:presLayoutVars>
          <dgm:dir/>
          <dgm:animLvl val="lvl"/>
          <dgm:resizeHandles val="exact"/>
        </dgm:presLayoutVars>
      </dgm:prSet>
      <dgm:spPr/>
    </dgm:pt>
    <dgm:pt modelId="{C5CBCF76-6564-4360-83E2-CCE0095EA422}" type="pres">
      <dgm:prSet presAssocID="{025C55EE-F1E7-46A8-999B-F37DD2BA0E09}" presName="linNode" presStyleCnt="0"/>
      <dgm:spPr/>
    </dgm:pt>
    <dgm:pt modelId="{26059364-376A-45B3-8208-CEDBB2609B19}" type="pres">
      <dgm:prSet presAssocID="{025C55EE-F1E7-46A8-999B-F37DD2BA0E0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E0362C8B-F3AA-4019-A844-51633684A6DA}" type="pres">
      <dgm:prSet presAssocID="{025C55EE-F1E7-46A8-999B-F37DD2BA0E09}" presName="descendantText" presStyleLbl="alignAccFollowNode1" presStyleIdx="0" presStyleCnt="2">
        <dgm:presLayoutVars>
          <dgm:bulletEnabled val="1"/>
        </dgm:presLayoutVars>
      </dgm:prSet>
      <dgm:spPr/>
    </dgm:pt>
    <dgm:pt modelId="{A2FFDE8C-F406-4D23-B233-47268219DAA1}" type="pres">
      <dgm:prSet presAssocID="{AE31FAA8-A029-4CE2-89A6-EECABA98E4FB}" presName="sp" presStyleCnt="0"/>
      <dgm:spPr/>
    </dgm:pt>
    <dgm:pt modelId="{433275EF-D6B2-4C49-93CE-B2BA558590F7}" type="pres">
      <dgm:prSet presAssocID="{7A68ED3D-FB86-4F07-B4B8-744FA8C02BC4}" presName="linNode" presStyleCnt="0"/>
      <dgm:spPr/>
    </dgm:pt>
    <dgm:pt modelId="{61648A7D-755B-4DDD-B3CD-C82C1AE0E4E2}" type="pres">
      <dgm:prSet presAssocID="{7A68ED3D-FB86-4F07-B4B8-744FA8C02BC4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46BFFB4A-24F4-42B6-A86D-7948D95C3CBC}" type="pres">
      <dgm:prSet presAssocID="{7A68ED3D-FB86-4F07-B4B8-744FA8C02BC4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C8A8403B-86C2-4225-A0B5-8AEAE51A3D7B}" type="presOf" srcId="{025C55EE-F1E7-46A8-999B-F37DD2BA0E09}" destId="{26059364-376A-45B3-8208-CEDBB2609B19}" srcOrd="0" destOrd="0" presId="urn:microsoft.com/office/officeart/2005/8/layout/vList5"/>
    <dgm:cxn modelId="{2F3B0F3D-4715-4AAF-8DF1-D0FC731CAC46}" srcId="{025C55EE-F1E7-46A8-999B-F37DD2BA0E09}" destId="{85969828-E5FF-4DF6-9E11-B585039BF46C}" srcOrd="1" destOrd="0" parTransId="{118646E3-FBB5-4668-832D-1291F8DFDD6A}" sibTransId="{B9946EB8-BD5F-412C-9E62-85C0D1BF0B35}"/>
    <dgm:cxn modelId="{9CC15160-1630-46B9-918B-DB3AAF9DBFEA}" srcId="{1D3D46F3-7E51-4612-AB83-6D85AF46651F}" destId="{7A68ED3D-FB86-4F07-B4B8-744FA8C02BC4}" srcOrd="1" destOrd="0" parTransId="{C5EBB960-B2CB-46FD-A113-3E4A2E601431}" sibTransId="{0230E68A-FF0E-4FA4-966D-F02C9957B990}"/>
    <dgm:cxn modelId="{F5785345-DEC3-432C-9DFC-6C64F01D1FCE}" type="presOf" srcId="{FD0EB5C4-D2FB-4331-9CD4-87AB8A8A3EFC}" destId="{46BFFB4A-24F4-42B6-A86D-7948D95C3CBC}" srcOrd="0" destOrd="1" presId="urn:microsoft.com/office/officeart/2005/8/layout/vList5"/>
    <dgm:cxn modelId="{AE3C4A93-AFED-447C-8278-0132F7A105E0}" srcId="{025C55EE-F1E7-46A8-999B-F37DD2BA0E09}" destId="{D4E13378-A295-45ED-A89B-666D37947114}" srcOrd="0" destOrd="0" parTransId="{B004A557-DC39-47C9-AD2D-A3576AEFB28E}" sibTransId="{C0E0242D-20FD-420E-BD53-00835F2EBF7D}"/>
    <dgm:cxn modelId="{A6CEC99A-CE32-48A8-A10D-ACDF694A2CBC}" srcId="{7A68ED3D-FB86-4F07-B4B8-744FA8C02BC4}" destId="{EE55FC72-7B02-4385-8F6A-247A82F8C7DA}" srcOrd="0" destOrd="0" parTransId="{575B8DBE-6855-4D1B-BADB-6CA568FEE26F}" sibTransId="{5610D154-8FE8-4D29-A631-B872179612AE}"/>
    <dgm:cxn modelId="{7E03AEA9-748B-4191-9122-277EE88307D5}" type="presOf" srcId="{7A68ED3D-FB86-4F07-B4B8-744FA8C02BC4}" destId="{61648A7D-755B-4DDD-B3CD-C82C1AE0E4E2}" srcOrd="0" destOrd="0" presId="urn:microsoft.com/office/officeart/2005/8/layout/vList5"/>
    <dgm:cxn modelId="{E173A0C3-C806-49A9-AE1A-2181EC350938}" srcId="{7A68ED3D-FB86-4F07-B4B8-744FA8C02BC4}" destId="{FD0EB5C4-D2FB-4331-9CD4-87AB8A8A3EFC}" srcOrd="1" destOrd="0" parTransId="{71566FAD-D3C2-4F4D-8BE8-7C30C3611B9A}" sibTransId="{1D571D43-C8F7-437E-BE75-053354FAFF30}"/>
    <dgm:cxn modelId="{A5D0D3CD-9B7C-4D44-9604-9F54E851EBA0}" type="presOf" srcId="{85969828-E5FF-4DF6-9E11-B585039BF46C}" destId="{E0362C8B-F3AA-4019-A844-51633684A6DA}" srcOrd="0" destOrd="1" presId="urn:microsoft.com/office/officeart/2005/8/layout/vList5"/>
    <dgm:cxn modelId="{2473BAD6-B5A7-4DF8-923C-EAD2628C9F47}" type="presOf" srcId="{1D3D46F3-7E51-4612-AB83-6D85AF46651F}" destId="{E91BFC7D-6E8B-48DB-911D-6ADB69E2862D}" srcOrd="0" destOrd="0" presId="urn:microsoft.com/office/officeart/2005/8/layout/vList5"/>
    <dgm:cxn modelId="{76D8A3D8-650F-43F7-9249-07BA750A36F0}" srcId="{1D3D46F3-7E51-4612-AB83-6D85AF46651F}" destId="{025C55EE-F1E7-46A8-999B-F37DD2BA0E09}" srcOrd="0" destOrd="0" parTransId="{A34984B5-132D-4A1F-99EE-0F3695D14A78}" sibTransId="{AE31FAA8-A029-4CE2-89A6-EECABA98E4FB}"/>
    <dgm:cxn modelId="{8B2C75DC-4682-4521-ABF4-D92FAB641E72}" type="presOf" srcId="{EE55FC72-7B02-4385-8F6A-247A82F8C7DA}" destId="{46BFFB4A-24F4-42B6-A86D-7948D95C3CBC}" srcOrd="0" destOrd="0" presId="urn:microsoft.com/office/officeart/2005/8/layout/vList5"/>
    <dgm:cxn modelId="{88192AF0-F0EE-465C-BB97-60B9C57E4FA5}" type="presOf" srcId="{D4E13378-A295-45ED-A89B-666D37947114}" destId="{E0362C8B-F3AA-4019-A844-51633684A6DA}" srcOrd="0" destOrd="0" presId="urn:microsoft.com/office/officeart/2005/8/layout/vList5"/>
    <dgm:cxn modelId="{EA474E8A-A4C4-4228-988F-16AA68672E11}" type="presParOf" srcId="{E91BFC7D-6E8B-48DB-911D-6ADB69E2862D}" destId="{C5CBCF76-6564-4360-83E2-CCE0095EA422}" srcOrd="0" destOrd="0" presId="urn:microsoft.com/office/officeart/2005/8/layout/vList5"/>
    <dgm:cxn modelId="{AD7FF6FF-23B3-474A-A7CB-2A8020C349ED}" type="presParOf" srcId="{C5CBCF76-6564-4360-83E2-CCE0095EA422}" destId="{26059364-376A-45B3-8208-CEDBB2609B19}" srcOrd="0" destOrd="0" presId="urn:microsoft.com/office/officeart/2005/8/layout/vList5"/>
    <dgm:cxn modelId="{016D935E-A0C6-4E36-BFD8-03953FE817FF}" type="presParOf" srcId="{C5CBCF76-6564-4360-83E2-CCE0095EA422}" destId="{E0362C8B-F3AA-4019-A844-51633684A6DA}" srcOrd="1" destOrd="0" presId="urn:microsoft.com/office/officeart/2005/8/layout/vList5"/>
    <dgm:cxn modelId="{06313292-B16F-43ED-B91D-878DA42714DF}" type="presParOf" srcId="{E91BFC7D-6E8B-48DB-911D-6ADB69E2862D}" destId="{A2FFDE8C-F406-4D23-B233-47268219DAA1}" srcOrd="1" destOrd="0" presId="urn:microsoft.com/office/officeart/2005/8/layout/vList5"/>
    <dgm:cxn modelId="{4ED4B449-5AA9-4AFB-B9D2-BB646BA6073F}" type="presParOf" srcId="{E91BFC7D-6E8B-48DB-911D-6ADB69E2862D}" destId="{433275EF-D6B2-4C49-93CE-B2BA558590F7}" srcOrd="2" destOrd="0" presId="urn:microsoft.com/office/officeart/2005/8/layout/vList5"/>
    <dgm:cxn modelId="{29A4DF67-2AC6-4BCD-B1C2-3F83183A9A2B}" type="presParOf" srcId="{433275EF-D6B2-4C49-93CE-B2BA558590F7}" destId="{61648A7D-755B-4DDD-B3CD-C82C1AE0E4E2}" srcOrd="0" destOrd="0" presId="urn:microsoft.com/office/officeart/2005/8/layout/vList5"/>
    <dgm:cxn modelId="{E8219847-05B6-4DE0-A5AB-CC63A2A51A4F}" type="presParOf" srcId="{433275EF-D6B2-4C49-93CE-B2BA558590F7}" destId="{46BFFB4A-24F4-42B6-A86D-7948D95C3CB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22880E-5B2F-4AFB-A36B-23B0BECEE326}" type="doc">
      <dgm:prSet loTypeId="urn:microsoft.com/office/officeart/2005/8/layout/bProcess2" loCatId="process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DE6DA4D-DE0A-44C6-9B99-981753833868}">
      <dgm:prSet/>
      <dgm:spPr/>
      <dgm:t>
        <a:bodyPr/>
        <a:lstStyle/>
        <a:p>
          <a:r>
            <a:rPr lang="en-US"/>
            <a:t>Project Staff Determines Density Randoms</a:t>
          </a:r>
        </a:p>
      </dgm:t>
    </dgm:pt>
    <dgm:pt modelId="{358BF455-DE9A-4189-B540-E0491865D5DC}" type="parTrans" cxnId="{61EA0D8F-D5B7-4777-AB5D-6EEDCB147436}">
      <dgm:prSet/>
      <dgm:spPr/>
      <dgm:t>
        <a:bodyPr/>
        <a:lstStyle/>
        <a:p>
          <a:endParaRPr lang="en-US"/>
        </a:p>
      </dgm:t>
    </dgm:pt>
    <dgm:pt modelId="{3DBA233D-2FE4-435C-BFE0-347AE113E3B8}" type="sibTrans" cxnId="{61EA0D8F-D5B7-4777-AB5D-6EEDCB147436}">
      <dgm:prSet/>
      <dgm:spPr/>
      <dgm:t>
        <a:bodyPr/>
        <a:lstStyle/>
        <a:p>
          <a:endParaRPr lang="en-US"/>
        </a:p>
      </dgm:t>
    </dgm:pt>
    <dgm:pt modelId="{34E02049-5F0E-428B-A998-38BA006EB09B}">
      <dgm:prSet/>
      <dgm:spPr/>
      <dgm:t>
        <a:bodyPr/>
        <a:lstStyle/>
        <a:p>
          <a:r>
            <a:rPr lang="en-US"/>
            <a:t>Provide QV Density Random Numbers to Appropriate IA</a:t>
          </a:r>
        </a:p>
      </dgm:t>
    </dgm:pt>
    <dgm:pt modelId="{A81BED57-F80F-48F4-A769-5E89D539DB12}" type="parTrans" cxnId="{D035DF87-DF5D-497F-BA03-86A4927FD0C1}">
      <dgm:prSet/>
      <dgm:spPr/>
      <dgm:t>
        <a:bodyPr/>
        <a:lstStyle/>
        <a:p>
          <a:endParaRPr lang="en-US"/>
        </a:p>
      </dgm:t>
    </dgm:pt>
    <dgm:pt modelId="{35A5E090-F27D-473F-A0AE-3AA7F3E6E8F5}" type="sibTrans" cxnId="{D035DF87-DF5D-497F-BA03-86A4927FD0C1}">
      <dgm:prSet/>
      <dgm:spPr/>
      <dgm:t>
        <a:bodyPr/>
        <a:lstStyle/>
        <a:p>
          <a:endParaRPr lang="en-US"/>
        </a:p>
      </dgm:t>
    </dgm:pt>
    <dgm:pt modelId="{80730375-7D4D-4F96-97AD-60F3A7B3B855}" type="pres">
      <dgm:prSet presAssocID="{DE22880E-5B2F-4AFB-A36B-23B0BECEE326}" presName="diagram" presStyleCnt="0">
        <dgm:presLayoutVars>
          <dgm:dir/>
          <dgm:resizeHandles/>
        </dgm:presLayoutVars>
      </dgm:prSet>
      <dgm:spPr/>
    </dgm:pt>
    <dgm:pt modelId="{2331E76C-0AFE-454F-9E3D-AE45E069B306}" type="pres">
      <dgm:prSet presAssocID="{BDE6DA4D-DE0A-44C6-9B99-981753833868}" presName="firstNode" presStyleLbl="node1" presStyleIdx="0" presStyleCnt="2">
        <dgm:presLayoutVars>
          <dgm:bulletEnabled val="1"/>
        </dgm:presLayoutVars>
      </dgm:prSet>
      <dgm:spPr/>
    </dgm:pt>
    <dgm:pt modelId="{9F35E3E8-4303-4F3B-BE0F-9313A5F136D5}" type="pres">
      <dgm:prSet presAssocID="{3DBA233D-2FE4-435C-BFE0-347AE113E3B8}" presName="sibTrans" presStyleLbl="sibTrans2D1" presStyleIdx="0" presStyleCnt="1"/>
      <dgm:spPr/>
    </dgm:pt>
    <dgm:pt modelId="{FB1ECBEA-9965-4B69-B355-D5B5315C6B21}" type="pres">
      <dgm:prSet presAssocID="{34E02049-5F0E-428B-A998-38BA006EB09B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0B553158-9426-4C47-9CC0-6B1F259AA4C6}" type="presOf" srcId="{BDE6DA4D-DE0A-44C6-9B99-981753833868}" destId="{2331E76C-0AFE-454F-9E3D-AE45E069B306}" srcOrd="0" destOrd="0" presId="urn:microsoft.com/office/officeart/2005/8/layout/bProcess2"/>
    <dgm:cxn modelId="{D035DF87-DF5D-497F-BA03-86A4927FD0C1}" srcId="{DE22880E-5B2F-4AFB-A36B-23B0BECEE326}" destId="{34E02049-5F0E-428B-A998-38BA006EB09B}" srcOrd="1" destOrd="0" parTransId="{A81BED57-F80F-48F4-A769-5E89D539DB12}" sibTransId="{35A5E090-F27D-473F-A0AE-3AA7F3E6E8F5}"/>
    <dgm:cxn modelId="{61EA0D8F-D5B7-4777-AB5D-6EEDCB147436}" srcId="{DE22880E-5B2F-4AFB-A36B-23B0BECEE326}" destId="{BDE6DA4D-DE0A-44C6-9B99-981753833868}" srcOrd="0" destOrd="0" parTransId="{358BF455-DE9A-4189-B540-E0491865D5DC}" sibTransId="{3DBA233D-2FE4-435C-BFE0-347AE113E3B8}"/>
    <dgm:cxn modelId="{2A01E890-0295-43F8-8598-64C9485601E8}" type="presOf" srcId="{34E02049-5F0E-428B-A998-38BA006EB09B}" destId="{FB1ECBEA-9965-4B69-B355-D5B5315C6B21}" srcOrd="0" destOrd="0" presId="urn:microsoft.com/office/officeart/2005/8/layout/bProcess2"/>
    <dgm:cxn modelId="{12822091-8B2A-41E3-8E93-8884E4EE946C}" type="presOf" srcId="{DE22880E-5B2F-4AFB-A36B-23B0BECEE326}" destId="{80730375-7D4D-4F96-97AD-60F3A7B3B855}" srcOrd="0" destOrd="0" presId="urn:microsoft.com/office/officeart/2005/8/layout/bProcess2"/>
    <dgm:cxn modelId="{291EF0C4-F223-478A-A19E-A60225B7BD29}" type="presOf" srcId="{3DBA233D-2FE4-435C-BFE0-347AE113E3B8}" destId="{9F35E3E8-4303-4F3B-BE0F-9313A5F136D5}" srcOrd="0" destOrd="0" presId="urn:microsoft.com/office/officeart/2005/8/layout/bProcess2"/>
    <dgm:cxn modelId="{6352C266-F6E5-4ABE-85CE-0E8EEE842A71}" type="presParOf" srcId="{80730375-7D4D-4F96-97AD-60F3A7B3B855}" destId="{2331E76C-0AFE-454F-9E3D-AE45E069B306}" srcOrd="0" destOrd="0" presId="urn:microsoft.com/office/officeart/2005/8/layout/bProcess2"/>
    <dgm:cxn modelId="{B9442CF6-EFA4-401E-BA02-064D3969D7E1}" type="presParOf" srcId="{80730375-7D4D-4F96-97AD-60F3A7B3B855}" destId="{9F35E3E8-4303-4F3B-BE0F-9313A5F136D5}" srcOrd="1" destOrd="0" presId="urn:microsoft.com/office/officeart/2005/8/layout/bProcess2"/>
    <dgm:cxn modelId="{9525394F-98C9-4725-8E48-1A9541F165B8}" type="presParOf" srcId="{80730375-7D4D-4F96-97AD-60F3A7B3B855}" destId="{FB1ECBEA-9965-4B69-B355-D5B5315C6B21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62C8B-F3AA-4019-A844-51633684A6DA}">
      <dsp:nvSpPr>
        <dsp:cNvPr id="0" name=""/>
        <dsp:cNvSpPr/>
      </dsp:nvSpPr>
      <dsp:spPr>
        <a:xfrm rot="5400000">
          <a:off x="4513935" y="-1462414"/>
          <a:ext cx="1698041" cy="504748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baseline="0"/>
            <a:t>Mix Designs Prior to 12/1/2018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baseline="0"/>
            <a:t>Provide to Region, Tested by BTS</a:t>
          </a:r>
          <a:endParaRPr lang="en-US" sz="2700" kern="1200"/>
        </a:p>
      </dsp:txBody>
      <dsp:txXfrm rot="-5400000">
        <a:off x="2839212" y="295201"/>
        <a:ext cx="4964596" cy="1532257"/>
      </dsp:txXfrm>
    </dsp:sp>
    <dsp:sp modelId="{26059364-376A-45B3-8208-CEDBB2609B19}">
      <dsp:nvSpPr>
        <dsp:cNvPr id="0" name=""/>
        <dsp:cNvSpPr/>
      </dsp:nvSpPr>
      <dsp:spPr>
        <a:xfrm>
          <a:off x="0" y="53"/>
          <a:ext cx="2839212" cy="21225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baseline="0"/>
            <a:t>1</a:t>
          </a:r>
          <a:r>
            <a:rPr lang="en-US" sz="3800" kern="1200" baseline="30000"/>
            <a:t>st</a:t>
          </a:r>
          <a:r>
            <a:rPr lang="en-US" sz="3800" kern="1200" baseline="0"/>
            <a:t> Day of Production Sample</a:t>
          </a:r>
          <a:endParaRPr lang="en-US" sz="3800" kern="1200"/>
        </a:p>
      </dsp:txBody>
      <dsp:txXfrm>
        <a:off x="103614" y="103667"/>
        <a:ext cx="2631984" cy="1915324"/>
      </dsp:txXfrm>
    </dsp:sp>
    <dsp:sp modelId="{46BFFB4A-24F4-42B6-A86D-7948D95C3CBC}">
      <dsp:nvSpPr>
        <dsp:cNvPr id="0" name=""/>
        <dsp:cNvSpPr/>
      </dsp:nvSpPr>
      <dsp:spPr>
        <a:xfrm rot="5400000">
          <a:off x="4513935" y="766264"/>
          <a:ext cx="1698041" cy="5047488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baseline="0"/>
            <a:t>Mix Designs after 12/1/2018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baseline="0"/>
            <a:t>Provide to Region 10 days prior to production</a:t>
          </a:r>
          <a:endParaRPr lang="en-US" sz="2700" kern="1200"/>
        </a:p>
      </dsp:txBody>
      <dsp:txXfrm rot="-5400000">
        <a:off x="2839212" y="2523879"/>
        <a:ext cx="4964596" cy="1532257"/>
      </dsp:txXfrm>
    </dsp:sp>
    <dsp:sp modelId="{61648A7D-755B-4DDD-B3CD-C82C1AE0E4E2}">
      <dsp:nvSpPr>
        <dsp:cNvPr id="0" name=""/>
        <dsp:cNvSpPr/>
      </dsp:nvSpPr>
      <dsp:spPr>
        <a:xfrm>
          <a:off x="0" y="2228732"/>
          <a:ext cx="2839212" cy="2122552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baseline="0"/>
            <a:t>Lab Batched Mix Sample</a:t>
          </a:r>
          <a:endParaRPr lang="en-US" sz="3800" kern="1200"/>
        </a:p>
      </dsp:txBody>
      <dsp:txXfrm>
        <a:off x="103614" y="2332346"/>
        <a:ext cx="2631984" cy="1915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1E76C-0AFE-454F-9E3D-AE45E069B306}">
      <dsp:nvSpPr>
        <dsp:cNvPr id="0" name=""/>
        <dsp:cNvSpPr/>
      </dsp:nvSpPr>
      <dsp:spPr>
        <a:xfrm>
          <a:off x="932" y="280757"/>
          <a:ext cx="3056329" cy="305632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Project Staff Determines Density Randoms</a:t>
          </a:r>
        </a:p>
      </dsp:txBody>
      <dsp:txXfrm>
        <a:off x="448521" y="728346"/>
        <a:ext cx="2161151" cy="2161151"/>
      </dsp:txXfrm>
    </dsp:sp>
    <dsp:sp modelId="{9F35E3E8-4303-4F3B-BE0F-9313A5F136D5}">
      <dsp:nvSpPr>
        <dsp:cNvPr id="0" name=""/>
        <dsp:cNvSpPr/>
      </dsp:nvSpPr>
      <dsp:spPr>
        <a:xfrm rot="5400000">
          <a:off x="3309409" y="1403958"/>
          <a:ext cx="1069715" cy="809927"/>
        </a:xfrm>
        <a:prstGeom prst="triangl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1ECBEA-9965-4B69-B355-D5B5315C6B21}">
      <dsp:nvSpPr>
        <dsp:cNvPr id="0" name=""/>
        <dsp:cNvSpPr/>
      </dsp:nvSpPr>
      <dsp:spPr>
        <a:xfrm>
          <a:off x="4585426" y="280757"/>
          <a:ext cx="3056329" cy="305632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Provide QV Density Random Numbers to Appropriate IA</a:t>
          </a:r>
        </a:p>
      </dsp:txBody>
      <dsp:txXfrm>
        <a:off x="5033015" y="728346"/>
        <a:ext cx="2161151" cy="2161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387A35C-FE16-4401-8225-4521579CB0E4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r>
              <a:rPr lang="en-US"/>
              <a:t>Wisconsin Department of Transportation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30065EF-5B0B-4527-B697-707380E4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6072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16:09:57.360"/>
    </inkml:context>
    <inkml:brush xml:id="br0">
      <inkml:brushProperty name="width" value="0.05" units="cm"/>
      <inkml:brushProperty name="height" value="0.05" units="cm"/>
    </inkml:brush>
  </inkml:definitions>
  <inkml:traceGroup>
    <inkml:annotationXML>
      <emma:emma xmlns:emma="http://www.w3.org/2003/04/emma" version="1.0">
        <emma:interpretation id="{DBFDDA02-9F01-45C1-BF11-C9918CE0F95A}" emma:medium="tactile" emma:mode="ink">
          <msink:context xmlns:msink="http://schemas.microsoft.com/ink/2010/main" type="writingRegion" rotatedBoundingBox="1173,1125 1188,1125 1188,1140 1173,1140"/>
        </emma:interpretation>
      </emma:emma>
    </inkml:annotationXML>
    <inkml:traceGroup>
      <inkml:annotationXML>
        <emma:emma xmlns:emma="http://www.w3.org/2003/04/emma" version="1.0">
          <emma:interpretation id="{2EF3A6D8-2DBA-44EA-BB84-F71448F32D89}" emma:medium="tactile" emma:mode="ink">
            <msink:context xmlns:msink="http://schemas.microsoft.com/ink/2010/main" type="paragraph" rotatedBoundingBox="1173,1125 1188,1125 1188,1140 1173,11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95C8D4-FFF5-4492-B995-6C18F77D0B29}" emma:medium="tactile" emma:mode="ink">
              <msink:context xmlns:msink="http://schemas.microsoft.com/ink/2010/main" type="line" rotatedBoundingBox="1173,1125 1188,1125 1188,1140 1173,1140"/>
            </emma:interpretation>
          </emma:emma>
        </inkml:annotationXML>
        <inkml:traceGroup>
          <inkml:annotationXML>
            <emma:emma xmlns:emma="http://www.w3.org/2003/04/emma" version="1.0">
              <emma:interpretation id="{3D22B72E-8A8E-4226-8662-1F1CB26AC21B}" emma:medium="tactile" emma:mode="ink">
                <msink:context xmlns:msink="http://schemas.microsoft.com/ink/2010/main" type="inkWord" rotatedBoundingBox="1173,1125 1188,1125 1188,1140 1173,1140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1 1 0,'0'0'224,"0"0"-32,0 0-96,0 0 65,0 0-33,0 0 32,0 0 128,0 0 0,0 0-95,0 0-1,0 0-64,0 0-64,0 0-32,0 0 0,0 0 32,0 0-32,0 0-32,0 0 0,0 0 0,0 0 32,0 0-32,0 0 0,0 0 0,0 0 0,0 0-32,0 0-192,0 0-96,0 0-97,0 0-223,0 0-33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5T20:26:41.688"/>
    </inkml:context>
    <inkml:brush xml:id="br0">
      <inkml:brushProperty name="width" value="0.05" units="cm"/>
      <inkml:brushProperty name="height" value="0.05" units="cm"/>
    </inkml:brush>
  </inkml:definitions>
  <inkml:traceGroup>
    <inkml:annotationXML>
      <emma:emma xmlns:emma="http://www.w3.org/2003/04/emma" version="1.0">
        <emma:interpretation id="{40F59283-50A0-4BF8-90CE-505926B97D5E}" emma:medium="tactile" emma:mode="ink">
          <msink:context xmlns:msink="http://schemas.microsoft.com/ink/2010/main" type="inkDrawing" rotatedBoundingBox="6181,3147 6205,3147 6205,3162 6181,3162" shapeName="Other"/>
        </emma:interpretation>
      </emma:emma>
    </inkml:annotationXML>
    <inkml:trace contextRef="#ctx0" brushRef="#br0">25 1 384,'0'0'417,"0"0"-97,0 0 0,0 0-31,0 0-1,0 0-160,0 0 32,0 0-32,0 0-96,0 0 64,0 0-64,0 0 65,0 0-33,0 0-32,-24 0 0,24 0 0,0 0 0,0 0-32,0 0 0,0 0 0,0 0 0,0 0 0,0 0-32,0 0-96,0 0-129,0 0-95,0 0-128,0 0-353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B8B34B4-0DAC-4C17-B484-320AB1570CD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r>
              <a:rPr lang="en-US"/>
              <a:t>Wisconsin Department of Transportation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3688F50-7C5E-4630-BBD8-8950DF35A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1315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790" y="4456351"/>
            <a:ext cx="5588000" cy="36554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754781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933410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Pave Wider &amp; Mill Out Later – Unconfined</a:t>
            </a:r>
          </a:p>
          <a:p>
            <a:r>
              <a:rPr lang="en-US" dirty="0"/>
              <a:t>No Cost to the Department (milling and extra material)</a:t>
            </a:r>
          </a:p>
          <a:p>
            <a:r>
              <a:rPr lang="en-US" dirty="0"/>
              <a:t>Qty of Extra Material is Calculated</a:t>
            </a:r>
          </a:p>
          <a:p>
            <a:r>
              <a:rPr lang="en-US" dirty="0"/>
              <a:t>Test at location according to CL NOT, the unconfined edge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61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696834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62431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85369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744501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33 Columns of information to enter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14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901673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24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44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231140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83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944306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410550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644924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737490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762139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483398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38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594360"/>
            <a:ext cx="8229600" cy="147574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ts val="5600"/>
              </a:lnSpc>
              <a:defRPr sz="6000" b="1" spc="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Select to edit title</a:t>
            </a:r>
            <a:br>
              <a:rPr lang="en-US" dirty="0"/>
            </a:br>
            <a:r>
              <a:rPr lang="en-US" dirty="0"/>
              <a:t>Line 2 optional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163236"/>
            <a:ext cx="8229600" cy="5672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4700" b="1" spc="150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730496"/>
            <a:ext cx="8229600" cy="5486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4200"/>
              </a:lnSpc>
              <a:buNone/>
              <a:defRPr sz="4000" spc="100" baseline="0">
                <a:solidFill>
                  <a:srgbClr val="A0284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505200"/>
            <a:ext cx="8229600" cy="10058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800" spc="1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conference event</a:t>
            </a:r>
          </a:p>
          <a:p>
            <a:pPr lvl="0"/>
            <a:r>
              <a:rPr lang="en-US" dirty="0"/>
              <a:t>Location, City, State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59300"/>
            <a:ext cx="8229600" cy="482600"/>
          </a:xfrm>
          <a:prstGeom prst="rect">
            <a:avLst/>
          </a:prstGeom>
        </p:spPr>
        <p:txBody>
          <a:bodyPr lIns="0" tIns="0" rIns="0" anchor="t" anchorCtr="0"/>
          <a:lstStyle>
            <a:lvl1pPr marL="0" indent="0" algn="ctr">
              <a:buNone/>
              <a:defRPr sz="25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9" y="5299578"/>
            <a:ext cx="1143000" cy="1143000"/>
          </a:xfrm>
          <a:prstGeom prst="rect">
            <a:avLst/>
          </a:prstGeom>
          <a:effectLst>
            <a:outerShdw blurRad="190500" algn="ctr" rotWithShape="0">
              <a:schemeClr val="tx1">
                <a:lumMod val="50000"/>
                <a:lumOff val="50000"/>
                <a:alpha val="7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15844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ample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94360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bullets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286000"/>
            <a:ext cx="7886700" cy="435133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D8B85E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167643563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DCC070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D8B85E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80943360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or graph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or graph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D8B85E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23888" y="2743200"/>
            <a:ext cx="7886700" cy="3825879"/>
          </a:xfrm>
          <a:prstGeom prst="rect">
            <a:avLst/>
          </a:prstGeom>
          <a:effectLst>
            <a:outerShdw blurRad="1016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58434523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paragraph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D8B85E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100"/>
              </a:lnSpc>
              <a:buNone/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baseline="0">
                <a:solidFill>
                  <a:srgbClr val="FFC00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paragraph.</a:t>
            </a:r>
          </a:p>
        </p:txBody>
      </p:sp>
    </p:spTree>
    <p:extLst>
      <p:ext uri="{BB962C8B-B14F-4D97-AF65-F5344CB8AC3E}">
        <p14:creationId xmlns:p14="http://schemas.microsoft.com/office/powerpoint/2010/main" val="281876888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209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3888" y="2743200"/>
            <a:ext cx="3867150" cy="38254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to edit bullet 4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724400" y="2743200"/>
            <a:ext cx="3786188" cy="3800052"/>
          </a:xfrm>
          <a:prstGeom prst="rect">
            <a:avLst/>
          </a:prstGeom>
          <a:effectLst>
            <a:outerShdw blurRad="889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</a:t>
            </a:r>
            <a:br>
              <a:rPr lang="en-US" dirty="0"/>
            </a:br>
            <a:r>
              <a:rPr lang="en-US" dirty="0"/>
              <a:t>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08362678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ample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94360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bullets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286000"/>
            <a:ext cx="7886700" cy="435133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24744545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or graph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or graph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23888" y="2743200"/>
            <a:ext cx="7886700" cy="3825879"/>
          </a:xfrm>
          <a:prstGeom prst="rect">
            <a:avLst/>
          </a:prstGeom>
          <a:effectLst>
            <a:outerShdw blurRad="1016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87858309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E384B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115720425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paragraph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100"/>
              </a:lnSpc>
              <a:buNone/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baseline="0">
                <a:solidFill>
                  <a:srgbClr val="FFC00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paragraph.</a:t>
            </a:r>
          </a:p>
        </p:txBody>
      </p:sp>
    </p:spTree>
    <p:extLst>
      <p:ext uri="{BB962C8B-B14F-4D97-AF65-F5344CB8AC3E}">
        <p14:creationId xmlns:p14="http://schemas.microsoft.com/office/powerpoint/2010/main" val="342751159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84864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594360"/>
            <a:ext cx="8229600" cy="147574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ts val="5600"/>
              </a:lnSpc>
              <a:defRPr sz="6000" b="1" spc="1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Select to edit title </a:t>
            </a:r>
            <a:br>
              <a:rPr lang="en-US" dirty="0"/>
            </a:br>
            <a:r>
              <a:rPr lang="en-US" dirty="0"/>
              <a:t>Line 2 optional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163236"/>
            <a:ext cx="8229600" cy="5672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4700" b="1" spc="150" baseline="0">
                <a:solidFill>
                  <a:srgbClr val="D8B85E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730496"/>
            <a:ext cx="8229600" cy="5486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4200"/>
              </a:lnSpc>
              <a:buNone/>
              <a:defRPr sz="4000" spc="100" baseline="0">
                <a:solidFill>
                  <a:srgbClr val="DCC07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505200"/>
            <a:ext cx="8229600" cy="10058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800" spc="1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conference or event</a:t>
            </a:r>
          </a:p>
          <a:p>
            <a:pPr lvl="0"/>
            <a:r>
              <a:rPr lang="en-US" dirty="0"/>
              <a:t>Location, City, State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59300"/>
            <a:ext cx="8229600" cy="482600"/>
          </a:xfrm>
          <a:prstGeom prst="rect">
            <a:avLst/>
          </a:prstGeom>
        </p:spPr>
        <p:txBody>
          <a:bodyPr lIns="0" tIns="0" rIns="0" anchor="t" anchorCtr="0"/>
          <a:lstStyle>
            <a:lvl1pPr marL="0" indent="0" algn="ctr">
              <a:buNone/>
              <a:defRPr sz="2500" b="1" baseline="0">
                <a:solidFill>
                  <a:srgbClr val="D8B85E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3" y="5299578"/>
            <a:ext cx="114300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206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357562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DCC070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3888" y="2743200"/>
            <a:ext cx="3867150" cy="38254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D8B85E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724400" y="2743200"/>
            <a:ext cx="3786188" cy="3800052"/>
          </a:xfrm>
          <a:prstGeom prst="rect">
            <a:avLst/>
          </a:prstGeom>
          <a:effectLst>
            <a:outerShdw blurRad="889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 rIns="91440" bIns="45720"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</a:t>
            </a:r>
            <a:br>
              <a:rPr lang="en-US" dirty="0"/>
            </a:br>
            <a:r>
              <a:rPr lang="en-US" dirty="0"/>
              <a:t>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12408670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customXml" Target="../ink/ink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2.xml"/><Relationship Id="rId10" Type="http://schemas.openxmlformats.org/officeDocument/2006/relationships/customXml" Target="../ink/ink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26" y="4360549"/>
            <a:ext cx="3775972" cy="24974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 userDrawn="1"/>
            </p14:nvContentPartPr>
            <p14:xfrm>
              <a:off x="422348" y="405245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9108" y="402005"/>
                <a:ext cx="6840" cy="684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75" r:id="rId3"/>
    <p:sldLayoutId id="2147483679" r:id="rId4"/>
    <p:sldLayoutId id="2147483676" r:id="rId5"/>
    <p:sldLayoutId id="2147483677" r:id="rId6"/>
    <p:sldLayoutId id="2147483681" r:id="rId7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26" y="4360549"/>
            <a:ext cx="3775972" cy="2497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226" y="4512949"/>
            <a:ext cx="3775972" cy="24974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 userDrawn="1"/>
            </p14:nvContentPartPr>
            <p14:xfrm>
              <a:off x="2225343" y="1138497"/>
              <a:ext cx="900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21743" y="1134897"/>
                <a:ext cx="15840" cy="75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72" r:id="rId5"/>
    <p:sldLayoutId id="2147483670" r:id="rId6"/>
    <p:sldLayoutId id="2147483680" r:id="rId7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Material World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D8B846"/>
                </a:solidFill>
              </a:rPr>
              <a:t>Leslie Ashauer, PE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D8B846"/>
                </a:solidFill>
              </a:rPr>
              <a:t>NE Region Materials Engineer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3505200"/>
            <a:ext cx="8229600" cy="791227"/>
          </a:xfrm>
        </p:spPr>
        <p:txBody>
          <a:bodyPr/>
          <a:lstStyle/>
          <a:p>
            <a:r>
              <a:rPr lang="en-US" dirty="0"/>
              <a:t>2019 Northeast Region Construction Training</a:t>
            </a:r>
          </a:p>
          <a:p>
            <a:r>
              <a:rPr lang="en-US" dirty="0"/>
              <a:t>NWTC, Green Bay, WI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4389120"/>
            <a:ext cx="8229600" cy="482600"/>
          </a:xfrm>
        </p:spPr>
        <p:txBody>
          <a:bodyPr/>
          <a:lstStyle/>
          <a:p>
            <a:r>
              <a:rPr lang="en-US" dirty="0">
                <a:solidFill>
                  <a:srgbClr val="D8B846"/>
                </a:solidFill>
              </a:rPr>
              <a:t>March 6, 2019</a:t>
            </a:r>
          </a:p>
        </p:txBody>
      </p:sp>
    </p:spTree>
    <p:extLst>
      <p:ext uri="{BB962C8B-B14F-4D97-AF65-F5344CB8AC3E}">
        <p14:creationId xmlns:p14="http://schemas.microsoft.com/office/powerpoint/2010/main" val="279241660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653" y="606564"/>
            <a:ext cx="7838694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Nuclear Density Random Numbers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0655" y="2043803"/>
            <a:ext cx="7642689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792489-9D41-4889-9EAB-7ECF718E23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459258"/>
              </p:ext>
            </p:extLst>
          </p:nvPr>
        </p:nvGraphicFramePr>
        <p:xfrm>
          <a:off x="750655" y="2385390"/>
          <a:ext cx="7642689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018011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Top Corners Rounded 70">
            <a:extLst>
              <a:ext uri="{FF2B5EF4-FFF2-40B4-BE49-F238E27FC236}">
                <a16:creationId xmlns:a16="http://schemas.microsoft.com/office/drawing/2014/main" id="{76E6212F-EB21-4328-8386-832840CB4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37536" y="1604792"/>
            <a:ext cx="5923488" cy="3648417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6" y="1122363"/>
            <a:ext cx="2978415" cy="32493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300" kern="1200">
                <a:latin typeface="+mj-lt"/>
                <a:ea typeface="+mj-ea"/>
                <a:cs typeface="+mj-cs"/>
              </a:rPr>
              <a:t>Longitudinal Joint Density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235" y="4714874"/>
            <a:ext cx="2978416" cy="1240803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Confined? Unconfined?</a:t>
            </a:r>
          </a:p>
        </p:txBody>
      </p:sp>
      <p:sp>
        <p:nvSpPr>
          <p:cNvPr id="73" name="Rectangle: Top Corners Rounded 72">
            <a:extLst>
              <a:ext uri="{FF2B5EF4-FFF2-40B4-BE49-F238E27FC236}">
                <a16:creationId xmlns:a16="http://schemas.microsoft.com/office/drawing/2014/main" id="{9E74304E-CF2D-41E1-92CF-7FC508311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44075" y="1645100"/>
            <a:ext cx="5609397" cy="3567794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717401F-8127-4697-8085-3D6C69B5D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053" y="4559531"/>
            <a:ext cx="1198092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1" descr="image001">
            <a:extLst>
              <a:ext uri="{FF2B5EF4-FFF2-40B4-BE49-F238E27FC236}">
                <a16:creationId xmlns:a16="http://schemas.microsoft.com/office/drawing/2014/main" id="{AEA88200-5A8D-4B58-B498-5E5A2D599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825" y="921715"/>
            <a:ext cx="4906588" cy="485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73060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MRS 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7" y="2286000"/>
            <a:ext cx="8283387" cy="4351338"/>
          </a:xfrm>
        </p:spPr>
        <p:txBody>
          <a:bodyPr/>
          <a:lstStyle/>
          <a:p>
            <a:r>
              <a:rPr lang="en-US" sz="3500" dirty="0"/>
              <a:t>Contractor Must Enter </a:t>
            </a:r>
            <a:r>
              <a:rPr lang="en-US" sz="3500" b="1" dirty="0"/>
              <a:t>ALL</a:t>
            </a:r>
            <a:r>
              <a:rPr lang="en-US" sz="3500" dirty="0"/>
              <a:t> Contractual Tests</a:t>
            </a:r>
          </a:p>
          <a:p>
            <a:pPr lvl="1"/>
            <a:r>
              <a:rPr lang="en-US" sz="3100" dirty="0"/>
              <a:t>Structures</a:t>
            </a:r>
          </a:p>
          <a:p>
            <a:pPr lvl="1"/>
            <a:r>
              <a:rPr lang="en-US" sz="3100" dirty="0"/>
              <a:t>Pavement</a:t>
            </a:r>
          </a:p>
          <a:p>
            <a:pPr lvl="1"/>
            <a:r>
              <a:rPr lang="en-US" sz="3100" dirty="0"/>
              <a:t>PCC Thickness</a:t>
            </a:r>
          </a:p>
          <a:p>
            <a:pPr lvl="1"/>
            <a:r>
              <a:rPr lang="en-US" sz="3100" dirty="0"/>
              <a:t>HMA</a:t>
            </a:r>
          </a:p>
          <a:p>
            <a:pPr lvl="1"/>
            <a:r>
              <a:rPr lang="en-US" sz="3100" dirty="0"/>
              <a:t>IRI Ride</a:t>
            </a:r>
          </a:p>
          <a:p>
            <a:pPr lvl="1"/>
            <a:r>
              <a:rPr lang="en-US" sz="3100" dirty="0"/>
              <a:t>Soils &amp; Aggregates</a:t>
            </a:r>
          </a:p>
          <a:p>
            <a:endParaRPr lang="en-US" sz="3500" dirty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8161519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7" y="2286000"/>
            <a:ext cx="8283387" cy="4351338"/>
          </a:xfrm>
        </p:spPr>
        <p:txBody>
          <a:bodyPr/>
          <a:lstStyle/>
          <a:p>
            <a:r>
              <a:rPr lang="en-US" sz="3500" dirty="0"/>
              <a:t>NEW 2019 Process</a:t>
            </a:r>
          </a:p>
          <a:p>
            <a:r>
              <a:rPr lang="en-US" sz="3500" dirty="0"/>
              <a:t>Material Archive</a:t>
            </a:r>
          </a:p>
          <a:p>
            <a:pPr lvl="1"/>
            <a:r>
              <a:rPr lang="en-US" sz="3100" dirty="0"/>
              <a:t>Material documentation retained in long-term storage for future reference</a:t>
            </a:r>
          </a:p>
          <a:p>
            <a:r>
              <a:rPr lang="en-US" sz="3500" dirty="0"/>
              <a:t>Materials Project Records</a:t>
            </a:r>
          </a:p>
          <a:p>
            <a:pPr lvl="1"/>
            <a:r>
              <a:rPr lang="en-US" sz="3100" dirty="0"/>
              <a:t>Material documentation to be retained with the construction project records</a:t>
            </a:r>
          </a:p>
          <a:p>
            <a:endParaRPr lang="en-US" sz="3500" dirty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874005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Proposed CMM 8-45 Table</a:t>
            </a: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029507A-7313-4EBB-BC1A-FEC911CFED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072" b="1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en-US" sz="1700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</a:pPr>
            <a:endParaRPr lang="en-US" sz="1700" b="1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94C6B9-1241-46D7-BC5E-2BFAE88E8563}"/>
              </a:ext>
            </a:extLst>
          </p:cNvPr>
          <p:cNvSpPr txBox="1"/>
          <p:nvPr/>
        </p:nvSpPr>
        <p:spPr>
          <a:xfrm>
            <a:off x="5970494" y="712694"/>
            <a:ext cx="2568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Material User Group is updating CMM 8-45 and applicable sections to define the new department process for material finals.</a:t>
            </a:r>
          </a:p>
        </p:txBody>
      </p:sp>
    </p:spTree>
    <p:extLst>
      <p:ext uri="{BB962C8B-B14F-4D97-AF65-F5344CB8AC3E}">
        <p14:creationId xmlns:p14="http://schemas.microsoft.com/office/powerpoint/2010/main" val="285742149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0045"/>
            <a:ext cx="4694659" cy="573405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9"/>
          <a:stretch/>
        </p:blipFill>
        <p:spPr>
          <a:xfrm>
            <a:off x="-1" y="857250"/>
            <a:ext cx="9144001" cy="5734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CBAC37-2E6F-47AF-9D27-890693353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578" y="1257300"/>
            <a:ext cx="3988849" cy="13811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416A"/>
                </a:solidFill>
              </a:rPr>
              <a:t>E-Guide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1468363"/>
            <a:ext cx="4180922" cy="4515805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7" name="Graphic 6" descr="Checklist">
            <a:extLst>
              <a:ext uri="{FF2B5EF4-FFF2-40B4-BE49-F238E27FC236}">
                <a16:creationId xmlns:a16="http://schemas.microsoft.com/office/drawing/2014/main" id="{CBEF2CB9-B874-40FC-9CA5-38EDCBA0F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490" y="2079067"/>
            <a:ext cx="3026740" cy="30267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09E92-872C-481B-BC9C-5D18E5DBD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579" y="2947260"/>
            <a:ext cx="4003614" cy="292718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00416A"/>
                </a:solidFill>
              </a:rPr>
              <a:t>Committee Rewriting ALL E-Guides</a:t>
            </a:r>
          </a:p>
          <a:p>
            <a:pPr lvl="1"/>
            <a:r>
              <a:rPr lang="en-US" sz="2000" dirty="0">
                <a:solidFill>
                  <a:srgbClr val="00416A"/>
                </a:solidFill>
              </a:rPr>
              <a:t>Anticipated end of March for update</a:t>
            </a:r>
          </a:p>
          <a:p>
            <a:pPr lvl="1"/>
            <a:r>
              <a:rPr lang="en-US" sz="2000" dirty="0">
                <a:solidFill>
                  <a:srgbClr val="00416A"/>
                </a:solidFill>
              </a:rPr>
              <a:t>Follow proposed documentation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246889449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 of Materials – DT1310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7" y="2286000"/>
            <a:ext cx="8283387" cy="4351338"/>
          </a:xfrm>
        </p:spPr>
        <p:txBody>
          <a:bodyPr/>
          <a:lstStyle/>
          <a:p>
            <a:r>
              <a:rPr lang="en-US" sz="3500" dirty="0"/>
              <a:t>Rewrite of CMM 8-45: May 2019 </a:t>
            </a:r>
          </a:p>
          <a:p>
            <a:pPr lvl="1"/>
            <a:r>
              <a:rPr lang="en-US" sz="3200" dirty="0"/>
              <a:t>Non-Conforming Materials</a:t>
            </a:r>
          </a:p>
          <a:p>
            <a:pPr lvl="1"/>
            <a:r>
              <a:rPr lang="en-US" sz="3200" dirty="0"/>
              <a:t>Non-Performance of QMP (QC &amp; QV)</a:t>
            </a:r>
          </a:p>
          <a:p>
            <a:pPr lvl="1"/>
            <a:r>
              <a:rPr lang="en-US" sz="3200" dirty="0"/>
              <a:t>Buy America Exemption</a:t>
            </a:r>
          </a:p>
          <a:p>
            <a:pPr lvl="1"/>
            <a:r>
              <a:rPr lang="en-US" sz="3200" b="1" dirty="0"/>
              <a:t>2019 Construction: DISINCENTIVES</a:t>
            </a:r>
          </a:p>
        </p:txBody>
      </p:sp>
    </p:spTree>
    <p:extLst>
      <p:ext uri="{BB962C8B-B14F-4D97-AF65-F5344CB8AC3E}">
        <p14:creationId xmlns:p14="http://schemas.microsoft.com/office/powerpoint/2010/main" val="1085638869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94360"/>
            <a:ext cx="7886700" cy="1270528"/>
          </a:xfrm>
        </p:spPr>
        <p:txBody>
          <a:bodyPr/>
          <a:lstStyle/>
          <a:p>
            <a:r>
              <a:rPr lang="en-US" dirty="0"/>
              <a:t>Non-Performance / </a:t>
            </a:r>
            <a:br>
              <a:rPr lang="en-US" dirty="0"/>
            </a:br>
            <a:r>
              <a:rPr lang="en-US" dirty="0"/>
              <a:t>Nonconformance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057400"/>
            <a:ext cx="7886700" cy="457200"/>
          </a:xfrm>
        </p:spPr>
        <p:txBody>
          <a:bodyPr/>
          <a:lstStyle/>
          <a:p>
            <a:r>
              <a:rPr lang="en-US" sz="3900" dirty="0">
                <a:solidFill>
                  <a:srgbClr val="D8B846"/>
                </a:solidFill>
              </a:rPr>
              <a:t>Credit Consistency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23887" y="2743200"/>
            <a:ext cx="3990841" cy="3825453"/>
          </a:xfrm>
        </p:spPr>
        <p:txBody>
          <a:bodyPr/>
          <a:lstStyle/>
          <a:p>
            <a:r>
              <a:rPr lang="en-US" sz="3500" dirty="0"/>
              <a:t>Credits ≥ $5,000</a:t>
            </a:r>
          </a:p>
          <a:p>
            <a:pPr lvl="1"/>
            <a:r>
              <a:rPr lang="en-US" sz="3200" dirty="0">
                <a:solidFill>
                  <a:srgbClr val="D8B846"/>
                </a:solidFill>
              </a:rPr>
              <a:t>Reviewed by Region / BPD / BTS</a:t>
            </a:r>
          </a:p>
          <a:p>
            <a:r>
              <a:rPr lang="en-US" sz="3600" dirty="0"/>
              <a:t>Credits &lt; $5,000</a:t>
            </a:r>
          </a:p>
          <a:p>
            <a:pPr lvl="1"/>
            <a:r>
              <a:rPr lang="en-US" sz="3200" dirty="0">
                <a:solidFill>
                  <a:srgbClr val="D8B846"/>
                </a:solidFill>
              </a:rPr>
              <a:t>Reviewed by Region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24FF7E-42DF-4954-916E-082CFD100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574" y="3029200"/>
            <a:ext cx="4495800" cy="257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A8DCD5-EEC6-41F6-8F5D-60530FD73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481" y="3721215"/>
            <a:ext cx="4124325" cy="285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224B6A-D647-40A9-B060-4B24C8FC5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206" y="4442468"/>
            <a:ext cx="4419600" cy="276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7F2C31-5058-4572-AA04-3FA2560A51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832" y="5105575"/>
            <a:ext cx="4305300" cy="276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7D2F3A-B020-4790-8093-A186BC788A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8072" y="5754141"/>
            <a:ext cx="4733925" cy="276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76DF18-32FF-4DC0-A45F-69E19E300F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2138" y="6302746"/>
            <a:ext cx="557212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1295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7" y="2286000"/>
            <a:ext cx="8283387" cy="4351338"/>
          </a:xfrm>
        </p:spPr>
        <p:txBody>
          <a:bodyPr/>
          <a:lstStyle/>
          <a:p>
            <a:r>
              <a:rPr lang="en-US" sz="3500" dirty="0"/>
              <a:t>Submit Log of Credits Annually</a:t>
            </a:r>
          </a:p>
          <a:p>
            <a:r>
              <a:rPr lang="en-US" sz="3500" dirty="0"/>
              <a:t>Review for Commonalities</a:t>
            </a:r>
          </a:p>
          <a:p>
            <a:pPr lvl="1"/>
            <a:r>
              <a:rPr lang="en-US" sz="3100" dirty="0"/>
              <a:t>Contractor</a:t>
            </a:r>
          </a:p>
          <a:p>
            <a:pPr lvl="1"/>
            <a:r>
              <a:rPr lang="en-US" sz="3200" dirty="0"/>
              <a:t>Tester</a:t>
            </a:r>
          </a:p>
          <a:p>
            <a:pPr lvl="1"/>
            <a:r>
              <a:rPr lang="en-US" sz="3200" dirty="0"/>
              <a:t>Spec Issues</a:t>
            </a:r>
          </a:p>
        </p:txBody>
      </p:sp>
    </p:spTree>
    <p:extLst>
      <p:ext uri="{BB962C8B-B14F-4D97-AF65-F5344CB8AC3E}">
        <p14:creationId xmlns:p14="http://schemas.microsoft.com/office/powerpoint/2010/main" val="1293849204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12" y="540572"/>
            <a:ext cx="7886700" cy="1270528"/>
          </a:xfrm>
        </p:spPr>
        <p:txBody>
          <a:bodyPr/>
          <a:lstStyle/>
          <a:p>
            <a:r>
              <a:rPr lang="en-US" dirty="0"/>
              <a:t>Pantry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4812" y="1540864"/>
            <a:ext cx="7886700" cy="1128993"/>
          </a:xfrm>
        </p:spPr>
        <p:txBody>
          <a:bodyPr/>
          <a:lstStyle/>
          <a:p>
            <a:r>
              <a:rPr lang="en-US" sz="3900" dirty="0">
                <a:solidFill>
                  <a:srgbClr val="D8B846"/>
                </a:solidFill>
              </a:rPr>
              <a:t>Online</a:t>
            </a:r>
          </a:p>
          <a:p>
            <a:endParaRPr lang="en-US" sz="3900" dirty="0">
              <a:solidFill>
                <a:srgbClr val="D8B84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ADC43-4A39-4968-AB05-63C557DBA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82" y="2220175"/>
            <a:ext cx="7584141" cy="409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504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Aggregates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7" y="2286000"/>
            <a:ext cx="8283387" cy="4351338"/>
          </a:xfrm>
        </p:spPr>
        <p:txBody>
          <a:bodyPr/>
          <a:lstStyle/>
          <a:p>
            <a:r>
              <a:rPr lang="en-US" sz="3500" dirty="0"/>
              <a:t>Unique Identifier Number for Each Pit &amp; Quarry</a:t>
            </a:r>
          </a:p>
          <a:p>
            <a:pPr lvl="1"/>
            <a:r>
              <a:rPr lang="en-US" sz="3200" dirty="0">
                <a:solidFill>
                  <a:srgbClr val="D8B846"/>
                </a:solidFill>
              </a:rPr>
              <a:t>Approved Products List </a:t>
            </a:r>
            <a:r>
              <a:rPr lang="en-US" sz="3200" dirty="0">
                <a:solidFill>
                  <a:srgbClr val="D8B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Aggregate Report</a:t>
            </a:r>
          </a:p>
          <a:p>
            <a:pPr lvl="1"/>
            <a:endParaRPr lang="en-US" sz="3200" dirty="0">
              <a:solidFill>
                <a:srgbClr val="D8B8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200" dirty="0">
              <a:solidFill>
                <a:srgbClr val="D8B8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200" dirty="0">
              <a:solidFill>
                <a:srgbClr val="D8B8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dirty="0">
                <a:cs typeface="Arial" panose="020B0604020202020204" pitchFamily="34" charset="0"/>
              </a:rPr>
              <a:t>QMP Base Aggregates – SS 730</a:t>
            </a:r>
          </a:p>
          <a:p>
            <a:r>
              <a:rPr lang="en-US" sz="3500" b="1" dirty="0">
                <a:solidFill>
                  <a:srgbClr val="D8B832"/>
                </a:solidFill>
                <a:cs typeface="Arial" panose="020B0604020202020204" pitchFamily="34" charset="0"/>
              </a:rPr>
              <a:t>DON’T FORGET: </a:t>
            </a:r>
            <a:r>
              <a:rPr lang="en-US" sz="3500" dirty="0">
                <a:cs typeface="Arial" panose="020B0604020202020204" pitchFamily="34" charset="0"/>
              </a:rPr>
              <a:t>Contact BAD IA with placement schedule</a:t>
            </a:r>
            <a:endParaRPr lang="en-US" sz="3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0822D4-1728-4D79-AA1D-F057E028D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3555346"/>
            <a:ext cx="6781800" cy="10382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C0D4FDC-757B-4ACF-B45F-B4C4243D5696}"/>
              </a:ext>
            </a:extLst>
          </p:cNvPr>
          <p:cNvSpPr/>
          <p:nvPr/>
        </p:nvSpPr>
        <p:spPr>
          <a:xfrm>
            <a:off x="1597269" y="3995328"/>
            <a:ext cx="1257300" cy="44840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09755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D42DE6-BB54-4233-A758-77BD1619A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710" y="202065"/>
            <a:ext cx="4302579" cy="645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8242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050" name="Picture 2" descr="Image result for questions">
            <a:extLst>
              <a:ext uri="{FF2B5EF4-FFF2-40B4-BE49-F238E27FC236}">
                <a16:creationId xmlns:a16="http://schemas.microsoft.com/office/drawing/2014/main" id="{76DA21CF-EDA2-4C65-BAB8-C789FAF2F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858" y="1852349"/>
            <a:ext cx="5421465" cy="315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50304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Aggregate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7" y="2286000"/>
            <a:ext cx="8283387" cy="4351338"/>
          </a:xfrm>
        </p:spPr>
        <p:txBody>
          <a:bodyPr/>
          <a:lstStyle/>
          <a:p>
            <a:r>
              <a:rPr lang="en-US" sz="3500" dirty="0"/>
              <a:t>SS 701.3.3.2 QV Testing</a:t>
            </a:r>
          </a:p>
          <a:p>
            <a:pPr lvl="1"/>
            <a:r>
              <a:rPr lang="en-US" sz="3200" dirty="0">
                <a:solidFill>
                  <a:srgbClr val="D8B846"/>
                </a:solidFill>
              </a:rPr>
              <a:t>The department will conduct a minimum of 1 verification test for each 5 contractor QC tests unless specific QMP provisions specify otherwise.</a:t>
            </a:r>
          </a:p>
          <a:p>
            <a:r>
              <a:rPr lang="en-US" sz="3600" dirty="0"/>
              <a:t>Concrete Aggregate Testing: 1 QV per 5 QC</a:t>
            </a:r>
          </a:p>
          <a:p>
            <a:pPr lvl="1"/>
            <a:r>
              <a:rPr lang="en-US" sz="3200" dirty="0">
                <a:solidFill>
                  <a:srgbClr val="D8B846"/>
                </a:solidFill>
                <a:cs typeface="Arial" panose="020B0604020202020204" pitchFamily="34" charset="0"/>
              </a:rPr>
              <a:t>Contractor tests aggregate during </a:t>
            </a:r>
            <a:r>
              <a:rPr lang="en-US" sz="3200" b="1" dirty="0">
                <a:solidFill>
                  <a:srgbClr val="D8B846"/>
                </a:solidFill>
                <a:cs typeface="Arial" panose="020B0604020202020204" pitchFamily="34" charset="0"/>
              </a:rPr>
              <a:t>aggregate</a:t>
            </a:r>
            <a:r>
              <a:rPr lang="en-US" sz="3200" dirty="0">
                <a:solidFill>
                  <a:srgbClr val="D8B846"/>
                </a:solidFill>
                <a:cs typeface="Arial" panose="020B0604020202020204" pitchFamily="34" charset="0"/>
              </a:rPr>
              <a:t> production</a:t>
            </a:r>
          </a:p>
          <a:p>
            <a:pPr lvl="1"/>
            <a:r>
              <a:rPr lang="en-US" sz="3200" dirty="0">
                <a:solidFill>
                  <a:srgbClr val="D8B846"/>
                </a:solidFill>
                <a:cs typeface="Arial" panose="020B0604020202020204" pitchFamily="34" charset="0"/>
              </a:rPr>
              <a:t>QV will test aggregate during </a:t>
            </a:r>
            <a:r>
              <a:rPr lang="en-US" sz="3200" b="1" dirty="0">
                <a:solidFill>
                  <a:srgbClr val="D8B846"/>
                </a:solidFill>
                <a:cs typeface="Arial" panose="020B0604020202020204" pitchFamily="34" charset="0"/>
              </a:rPr>
              <a:t>concrete</a:t>
            </a:r>
            <a:r>
              <a:rPr lang="en-US" sz="3200" dirty="0">
                <a:solidFill>
                  <a:srgbClr val="D8B846"/>
                </a:solidFill>
                <a:cs typeface="Arial" panose="020B0604020202020204" pitchFamily="34" charset="0"/>
              </a:rPr>
              <a:t> production</a:t>
            </a:r>
          </a:p>
        </p:txBody>
      </p:sp>
    </p:spTree>
    <p:extLst>
      <p:ext uri="{BB962C8B-B14F-4D97-AF65-F5344CB8AC3E}">
        <p14:creationId xmlns:p14="http://schemas.microsoft.com/office/powerpoint/2010/main" val="389293043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Concrete Class 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QV Test Result Notification – SS 715.3.1.3(2)</a:t>
            </a:r>
          </a:p>
          <a:p>
            <a:pPr lvl="1"/>
            <a:r>
              <a:rPr lang="en-US" sz="2100" dirty="0"/>
              <a:t>Report to contractor within 2 business days of </a:t>
            </a:r>
            <a:r>
              <a:rPr lang="en-US" sz="2100" b="1" dirty="0"/>
              <a:t>sampling</a:t>
            </a:r>
          </a:p>
          <a:p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128249872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Pavement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7" y="2286000"/>
            <a:ext cx="8283387" cy="4351338"/>
          </a:xfrm>
        </p:spPr>
        <p:txBody>
          <a:bodyPr/>
          <a:lstStyle/>
          <a:p>
            <a:r>
              <a:rPr lang="en-US" sz="3500" dirty="0"/>
              <a:t>SS 715.2.3.1(6) SAM Number</a:t>
            </a:r>
          </a:p>
          <a:p>
            <a:pPr lvl="1"/>
            <a:r>
              <a:rPr lang="en-US" sz="3200" dirty="0">
                <a:solidFill>
                  <a:srgbClr val="D8B846"/>
                </a:solidFill>
              </a:rPr>
              <a:t>New mix designs need to include SAM number with mix design submittal.</a:t>
            </a:r>
          </a:p>
          <a:p>
            <a:r>
              <a:rPr lang="en-US" sz="3600" dirty="0"/>
              <a:t>SAM Testing</a:t>
            </a:r>
          </a:p>
          <a:p>
            <a:pPr lvl="1"/>
            <a:r>
              <a:rPr lang="en-US" sz="3200" dirty="0">
                <a:solidFill>
                  <a:srgbClr val="D8B846"/>
                </a:solidFill>
                <a:cs typeface="Arial" panose="020B0604020202020204" pitchFamily="34" charset="0"/>
              </a:rPr>
              <a:t>QC required to test once per lot</a:t>
            </a:r>
          </a:p>
          <a:p>
            <a:pPr lvl="1"/>
            <a:r>
              <a:rPr lang="en-US" sz="3200" dirty="0">
                <a:solidFill>
                  <a:srgbClr val="D8B846"/>
                </a:solidFill>
                <a:cs typeface="Arial" panose="020B0604020202020204" pitchFamily="34" charset="0"/>
              </a:rPr>
              <a:t>SAM test entered into MRS</a:t>
            </a:r>
          </a:p>
        </p:txBody>
      </p:sp>
    </p:spTree>
    <p:extLst>
      <p:ext uri="{BB962C8B-B14F-4D97-AF65-F5344CB8AC3E}">
        <p14:creationId xmlns:p14="http://schemas.microsoft.com/office/powerpoint/2010/main" val="33674169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HMA Ignition Oven Correction Factor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5A225C-3221-4C11-A198-972D9321B0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7332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422250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Asphalt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7" y="2286000"/>
            <a:ext cx="8283387" cy="4351338"/>
          </a:xfrm>
        </p:spPr>
        <p:txBody>
          <a:bodyPr/>
          <a:lstStyle/>
          <a:p>
            <a:r>
              <a:rPr lang="en-US" sz="3600" dirty="0"/>
              <a:t>Department Will Test Asphalt Content</a:t>
            </a:r>
          </a:p>
          <a:p>
            <a:pPr lvl="1"/>
            <a:r>
              <a:rPr lang="en-US" sz="3200" dirty="0"/>
              <a:t>Acceptable content is within -0.3% of JMF</a:t>
            </a:r>
          </a:p>
          <a:p>
            <a:pPr lvl="1"/>
            <a:r>
              <a:rPr lang="en-US" sz="3200" dirty="0"/>
              <a:t>AC more than -0.5% below JMF – contact PM, ME &amp; HMA IA for resolution</a:t>
            </a:r>
          </a:p>
        </p:txBody>
      </p:sp>
    </p:spTree>
    <p:extLst>
      <p:ext uri="{BB962C8B-B14F-4D97-AF65-F5344CB8AC3E}">
        <p14:creationId xmlns:p14="http://schemas.microsoft.com/office/powerpoint/2010/main" val="326968696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IRI Ride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7" y="2286000"/>
            <a:ext cx="8283387" cy="4351338"/>
          </a:xfrm>
        </p:spPr>
        <p:txBody>
          <a:bodyPr/>
          <a:lstStyle/>
          <a:p>
            <a:r>
              <a:rPr lang="en-US" sz="3500" dirty="0"/>
              <a:t>SS 740</a:t>
            </a:r>
          </a:p>
          <a:p>
            <a:r>
              <a:rPr lang="en-US" sz="3500" dirty="0"/>
              <a:t>Provide As Much Notice As Possible – PLEASE!</a:t>
            </a:r>
          </a:p>
          <a:p>
            <a:r>
              <a:rPr lang="en-US" sz="3500" dirty="0"/>
              <a:t>Coordinate with Kim Heise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8473677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Nulcear</a:t>
            </a:r>
            <a:r>
              <a:rPr lang="en-US" dirty="0"/>
              <a:t> Density Testing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412" y="1653988"/>
            <a:ext cx="7886700" cy="1128993"/>
          </a:xfrm>
        </p:spPr>
        <p:txBody>
          <a:bodyPr/>
          <a:lstStyle/>
          <a:p>
            <a:r>
              <a:rPr lang="en-US" sz="3900" dirty="0">
                <a:solidFill>
                  <a:srgbClr val="D8B846"/>
                </a:solidFill>
              </a:rPr>
              <a:t>Test Duration &amp; Gauge Placement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8BF1EEE-7CBD-4EF7-B06B-44029A9980F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25" r="280"/>
          <a:stretch/>
        </p:blipFill>
        <p:spPr>
          <a:xfrm>
            <a:off x="254233" y="2614216"/>
            <a:ext cx="8645058" cy="258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2167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WisDOT template standard screen gray backgroun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DOT template standard screen blue backgroun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1845</TotalTime>
  <Words>617</Words>
  <Application>Microsoft Office PowerPoint</Application>
  <PresentationFormat>On-screen Show (4:3)</PresentationFormat>
  <Paragraphs>156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Wingdings</vt:lpstr>
      <vt:lpstr>WisDOT template standard screen gray background</vt:lpstr>
      <vt:lpstr>WisDOT template standard screen blue background</vt:lpstr>
      <vt:lpstr>Material World</vt:lpstr>
      <vt:lpstr>Base Aggregates</vt:lpstr>
      <vt:lpstr>Concrete Aggregate Testing</vt:lpstr>
      <vt:lpstr>Concrete Class I</vt:lpstr>
      <vt:lpstr>Concrete Pavement</vt:lpstr>
      <vt:lpstr>HMA Ignition Oven Correction Factor</vt:lpstr>
      <vt:lpstr>Asphalt Content</vt:lpstr>
      <vt:lpstr>IRI Ride</vt:lpstr>
      <vt:lpstr>Nulcear Density Testing</vt:lpstr>
      <vt:lpstr>Nuclear Density Random Numbers</vt:lpstr>
      <vt:lpstr>Longitudinal Joint Density</vt:lpstr>
      <vt:lpstr>MRS Entry</vt:lpstr>
      <vt:lpstr>Documentation</vt:lpstr>
      <vt:lpstr>Proposed CMM 8-45 Table</vt:lpstr>
      <vt:lpstr>E-Guide</vt:lpstr>
      <vt:lpstr>Certification of Materials – DT1310</vt:lpstr>
      <vt:lpstr>Non-Performance /  Nonconformance </vt:lpstr>
      <vt:lpstr>Credit Consistency</vt:lpstr>
      <vt:lpstr>Pantry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KIRKPATRICK, MARY K</dc:creator>
  <cp:lastModifiedBy>Kristin VanHout</cp:lastModifiedBy>
  <cp:revision>140</cp:revision>
  <cp:lastPrinted>2017-04-24T18:31:24Z</cp:lastPrinted>
  <dcterms:created xsi:type="dcterms:W3CDTF">2017-03-13T20:15:47Z</dcterms:created>
  <dcterms:modified xsi:type="dcterms:W3CDTF">2019-02-28T21:25:44Z</dcterms:modified>
</cp:coreProperties>
</file>