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ink/ink2.xml" ContentType="application/inkml+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 id="2147483759" r:id="rId2"/>
  </p:sldMasterIdLst>
  <p:notesMasterIdLst>
    <p:notesMasterId r:id="rId47"/>
  </p:notesMasterIdLst>
  <p:handoutMasterIdLst>
    <p:handoutMasterId r:id="rId48"/>
  </p:handoutMasterIdLst>
  <p:sldIdLst>
    <p:sldId id="256" r:id="rId3"/>
    <p:sldId id="481" r:id="rId4"/>
    <p:sldId id="443" r:id="rId5"/>
    <p:sldId id="442" r:id="rId6"/>
    <p:sldId id="305" r:id="rId7"/>
    <p:sldId id="444" r:id="rId8"/>
    <p:sldId id="381" r:id="rId9"/>
    <p:sldId id="482" r:id="rId10"/>
    <p:sldId id="452" r:id="rId11"/>
    <p:sldId id="462" r:id="rId12"/>
    <p:sldId id="453" r:id="rId13"/>
    <p:sldId id="454" r:id="rId14"/>
    <p:sldId id="461" r:id="rId15"/>
    <p:sldId id="455" r:id="rId16"/>
    <p:sldId id="456" r:id="rId17"/>
    <p:sldId id="472" r:id="rId18"/>
    <p:sldId id="480" r:id="rId19"/>
    <p:sldId id="478" r:id="rId20"/>
    <p:sldId id="479" r:id="rId21"/>
    <p:sldId id="476" r:id="rId22"/>
    <p:sldId id="477" r:id="rId23"/>
    <p:sldId id="457" r:id="rId24"/>
    <p:sldId id="458" r:id="rId25"/>
    <p:sldId id="464" r:id="rId26"/>
    <p:sldId id="465" r:id="rId27"/>
    <p:sldId id="467" r:id="rId28"/>
    <p:sldId id="469" r:id="rId29"/>
    <p:sldId id="445" r:id="rId30"/>
    <p:sldId id="463" r:id="rId31"/>
    <p:sldId id="390" r:id="rId32"/>
    <p:sldId id="391" r:id="rId33"/>
    <p:sldId id="440" r:id="rId34"/>
    <p:sldId id="441" r:id="rId35"/>
    <p:sldId id="448" r:id="rId36"/>
    <p:sldId id="451" r:id="rId37"/>
    <p:sldId id="460" r:id="rId38"/>
    <p:sldId id="449" r:id="rId39"/>
    <p:sldId id="408" r:id="rId40"/>
    <p:sldId id="450" r:id="rId41"/>
    <p:sldId id="446" r:id="rId42"/>
    <p:sldId id="438" r:id="rId43"/>
    <p:sldId id="439" r:id="rId44"/>
    <p:sldId id="470" r:id="rId45"/>
    <p:sldId id="422" r:id="rId4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C070"/>
    <a:srgbClr val="C00000"/>
    <a:srgbClr val="00416A"/>
    <a:srgbClr val="BFBFBF"/>
    <a:srgbClr val="D5494E"/>
    <a:srgbClr val="EE0000"/>
    <a:srgbClr val="213681"/>
    <a:srgbClr val="A7C2FF"/>
    <a:srgbClr val="2F4CB7"/>
    <a:srgbClr val="BF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79569" autoAdjust="0"/>
  </p:normalViewPr>
  <p:slideViewPr>
    <p:cSldViewPr>
      <p:cViewPr varScale="1">
        <p:scale>
          <a:sx n="70" d="100"/>
          <a:sy n="70" d="100"/>
        </p:scale>
        <p:origin x="170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4688"/>
    </p:cViewPr>
  </p:sorterViewPr>
  <p:notesViewPr>
    <p:cSldViewPr>
      <p:cViewPr>
        <p:scale>
          <a:sx n="200" d="100"/>
          <a:sy n="200" d="100"/>
        </p:scale>
        <p:origin x="438" y="-288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2/27/2019</a:t>
            </a:fld>
            <a:endParaRPr lang="en-US"/>
          </a:p>
        </p:txBody>
      </p:sp>
      <p:sp>
        <p:nvSpPr>
          <p:cNvPr id="4" name="Footer Placeholder 3"/>
          <p:cNvSpPr>
            <a:spLocks noGrp="1"/>
          </p:cNvSpPr>
          <p:nvPr>
            <p:ph type="ftr" sz="quarter" idx="2"/>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340317334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8T16:09:57.360"/>
    </inkml:context>
    <inkml:brush xml:id="br0">
      <inkml:brushProperty name="width" value="0.05" units="cm"/>
      <inkml:brushProperty name="height" value="0.05" units="cm"/>
    </inkml:brush>
  </inkml:definitions>
  <inkml:trace contextRef="#ctx0" brushRef="#br0">1 1 0,'0'0'224,"0"0"-32,0 0-96,0 0 65,0 0-33,0 0 32,0 0 128,0 0 0,0 0-95,0 0-1,0 0-64,0 0-64,0 0-32,0 0 0,0 0 32,0 0-32,0 0-32,0 0 0,0 0 0,0 0 32,0 0-32,0 0 0,0 0 0,0 0 0,0 0-32,0 0-192,0 0-96,0 0-97,0 0-223,0 0-33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25T20:26:41.688"/>
    </inkml:context>
    <inkml:brush xml:id="br0">
      <inkml:brushProperty name="width" value="0.05" units="cm"/>
      <inkml:brushProperty name="height" value="0.05" units="cm"/>
    </inkml:brush>
  </inkml:definitions>
  <inkml:trace contextRef="#ctx0" brushRef="#br0">25 1 384,'0'0'417,"0"0"-97,0 0 0,0 0-31,0 0-1,0 0-160,0 0 32,0 0-32,0 0-96,0 0 64,0 0-64,0 0 65,0 0-33,0 0-32,-24 0 0,24 0 0,0 0 0,0 0-32,0 0 0,0 0 0,0 0 0,0 0 0,0 0-32,0 0-96,0 0-129,0 0-95,0 0-128,0 0-353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2/27/2019</a:t>
            </a:fld>
            <a:endParaRPr lang="en-US"/>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687565" y="4416104"/>
            <a:ext cx="5506683" cy="4182440"/>
          </a:xfrm>
          <a:prstGeom prst="rect">
            <a:avLst/>
          </a:prstGeom>
        </p:spPr>
        <p:txBody>
          <a:bodyPr vert="horz" lIns="90379" tIns="45190" rIns="90379" bIns="451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28620077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1</a:t>
            </a:fld>
            <a:endParaRPr lang="en-US"/>
          </a:p>
        </p:txBody>
      </p:sp>
      <p:sp>
        <p:nvSpPr>
          <p:cNvPr id="5" name="Notes Placeholder 2"/>
          <p:cNvSpPr>
            <a:spLocks noGrp="1"/>
          </p:cNvSpPr>
          <p:nvPr>
            <p:ph type="body" idx="1"/>
          </p:nvPr>
        </p:nvSpPr>
        <p:spPr/>
        <p:txBody>
          <a:bodyPr>
            <a:normAutofit fontScale="85000" lnSpcReduction="20000"/>
          </a:bodyPr>
          <a:lstStyle/>
          <a:p>
            <a:pPr>
              <a:defRPr/>
            </a:pPr>
            <a:r>
              <a:rPr lang="en-US" b="1" dirty="0">
                <a:latin typeface="Arial" pitchFamily="34" charset="0"/>
                <a:cs typeface="Arial" pitchFamily="34" charset="0"/>
              </a:rPr>
              <a:t>Before</a:t>
            </a:r>
          </a:p>
          <a:p>
            <a:pPr marL="230241" indent="-230241">
              <a:buFont typeface="+mj-lt"/>
              <a:buAutoNum type="arabicPeriod"/>
              <a:defRPr/>
            </a:pPr>
            <a:r>
              <a:rPr lang="en-US" dirty="0">
                <a:latin typeface="Arial" pitchFamily="34" charset="0"/>
                <a:cs typeface="Arial" pitchFamily="34" charset="0"/>
              </a:rPr>
              <a:t>Be well prepared with content. Know facts and figures and your audience.</a:t>
            </a:r>
          </a:p>
          <a:p>
            <a:pPr marL="230241" indent="-230241">
              <a:buFont typeface="+mj-lt"/>
              <a:buAutoNum type="arabicPeriod"/>
              <a:defRPr/>
            </a:pPr>
            <a:r>
              <a:rPr lang="en-US" dirty="0">
                <a:latin typeface="Arial" pitchFamily="34" charset="0"/>
                <a:cs typeface="Arial" pitchFamily="34" charset="0"/>
              </a:rPr>
              <a:t>Everyone should be able to read the slides but if NOT, read it to them. Otherwise don’t include it.</a:t>
            </a:r>
          </a:p>
          <a:p>
            <a:pPr marL="230241" indent="-230241">
              <a:buFont typeface="+mj-lt"/>
              <a:buAutoNum type="arabicPeriod"/>
              <a:defRPr/>
            </a:pPr>
            <a:r>
              <a:rPr lang="en-US" dirty="0">
                <a:latin typeface="Arial" pitchFamily="34" charset="0"/>
                <a:cs typeface="Arial" pitchFamily="34" charset="0"/>
              </a:rPr>
              <a:t>Do a final check on microphone and other equipment well before the start time.</a:t>
            </a:r>
          </a:p>
          <a:p>
            <a:pPr marL="230241" indent="-230241">
              <a:buFont typeface="+mj-lt"/>
              <a:buAutoNum type="arabicPeriod"/>
              <a:defRPr/>
            </a:pPr>
            <a:r>
              <a:rPr lang="en-US" dirty="0">
                <a:latin typeface="Arial" pitchFamily="34" charset="0"/>
                <a:cs typeface="Arial" pitchFamily="34" charset="0"/>
              </a:rPr>
              <a:t>Practice the presentation aloud several times. Feel comfortable.</a:t>
            </a:r>
          </a:p>
          <a:p>
            <a:pPr marL="230241" indent="-230241">
              <a:buFont typeface="+mj-lt"/>
              <a:buAutoNum type="arabicPeriod"/>
              <a:defRPr/>
            </a:pPr>
            <a:r>
              <a:rPr lang="en-US" dirty="0">
                <a:latin typeface="Arial" pitchFamily="34" charset="0"/>
                <a:cs typeface="Arial" pitchFamily="34" charset="0"/>
              </a:rPr>
              <a:t>Drink fluids and do something to relax you.</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During presentation</a:t>
            </a:r>
          </a:p>
          <a:p>
            <a:pPr marL="230241" indent="-230241">
              <a:buFont typeface="+mj-lt"/>
              <a:buAutoNum type="arabicPeriod"/>
              <a:defRPr/>
            </a:pPr>
            <a:r>
              <a:rPr lang="en-US" dirty="0">
                <a:latin typeface="Arial" pitchFamily="34" charset="0"/>
                <a:cs typeface="Arial" pitchFamily="34" charset="0"/>
              </a:rPr>
              <a:t>Smile and be confident. </a:t>
            </a:r>
          </a:p>
          <a:p>
            <a:pPr marL="230241" indent="-230241">
              <a:buFont typeface="+mj-lt"/>
              <a:buAutoNum type="arabicPeriod"/>
              <a:defRPr/>
            </a:pPr>
            <a:r>
              <a:rPr lang="en-US" dirty="0">
                <a:latin typeface="Arial" pitchFamily="34" charset="0"/>
                <a:cs typeface="Arial" pitchFamily="34" charset="0"/>
              </a:rPr>
              <a:t>Introduce yourself and the organization.</a:t>
            </a:r>
          </a:p>
          <a:p>
            <a:pPr marL="230241" indent="-230241">
              <a:buFont typeface="+mj-lt"/>
              <a:buAutoNum type="arabicPeriod"/>
              <a:defRPr/>
            </a:pPr>
            <a:r>
              <a:rPr lang="en-US" dirty="0">
                <a:latin typeface="Arial" pitchFamily="34" charset="0"/>
                <a:cs typeface="Arial" pitchFamily="34" charset="0"/>
              </a:rPr>
              <a:t>Speak with energy, clearly, and in a reasonable volume so everyone can hear you.</a:t>
            </a:r>
          </a:p>
          <a:p>
            <a:pPr marL="230241" indent="-230241">
              <a:buFont typeface="+mj-lt"/>
              <a:buAutoNum type="arabicPeriod"/>
              <a:defRPr/>
            </a:pPr>
            <a:r>
              <a:rPr lang="en-US" dirty="0">
                <a:latin typeface="Arial" pitchFamily="34" charset="0"/>
                <a:cs typeface="Arial" pitchFamily="34" charset="0"/>
              </a:rPr>
              <a:t>Do not read each line on the slide show – use your own wording and add in examples or additional information which will aid in comprehension.</a:t>
            </a:r>
          </a:p>
          <a:p>
            <a:pPr marL="230241" indent="-230241">
              <a:buFont typeface="+mj-lt"/>
              <a:buAutoNum type="arabicPeriod"/>
              <a:defRPr/>
            </a:pPr>
            <a:r>
              <a:rPr lang="en-US" dirty="0">
                <a:latin typeface="Arial" pitchFamily="34" charset="0"/>
                <a:cs typeface="Arial" pitchFamily="34" charset="0"/>
              </a:rPr>
              <a:t>Talk “friendly” and with the attitude that you are here to provide information and assistance. Have a “win/win” attitude.</a:t>
            </a:r>
          </a:p>
          <a:p>
            <a:pPr marL="230241" indent="-230241">
              <a:buFont typeface="+mj-lt"/>
              <a:buAutoNum type="arabicPeriod"/>
              <a:defRPr/>
            </a:pPr>
            <a:r>
              <a:rPr lang="en-US" dirty="0">
                <a:latin typeface="Arial" pitchFamily="34" charset="0"/>
                <a:cs typeface="Arial" pitchFamily="34" charset="0"/>
              </a:rPr>
              <a:t>If you make an error, politely clarify or correct it. Move on quickly and don’t dwell on it.</a:t>
            </a:r>
          </a:p>
          <a:p>
            <a:pPr marL="230241" indent="-230241">
              <a:buFont typeface="+mj-lt"/>
              <a:buAutoNum type="arabicPeriod"/>
              <a:defRPr/>
            </a:pPr>
            <a:r>
              <a:rPr lang="en-US" dirty="0">
                <a:latin typeface="Arial" pitchFamily="34" charset="0"/>
                <a:cs typeface="Arial" pitchFamily="34" charset="0"/>
              </a:rPr>
              <a:t>If you can’t answer a question, politely indicate you don’t have the information available. Indicate that you will follow-up individually with the requestor. </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After presentation</a:t>
            </a:r>
          </a:p>
          <a:p>
            <a:pPr marL="230241" indent="-230241">
              <a:buFont typeface="+mj-lt"/>
              <a:buAutoNum type="arabicPeriod"/>
              <a:defRPr/>
            </a:pPr>
            <a:r>
              <a:rPr lang="en-US" dirty="0">
                <a:latin typeface="Arial" pitchFamily="34" charset="0"/>
                <a:cs typeface="Arial" pitchFamily="34" charset="0"/>
              </a:rPr>
              <a:t>Be available for follow up.</a:t>
            </a:r>
          </a:p>
          <a:p>
            <a:pPr marL="230241" indent="-230241">
              <a:buFont typeface="+mj-lt"/>
              <a:buAutoNum type="arabicPeriod"/>
              <a:defRPr/>
            </a:pPr>
            <a:r>
              <a:rPr lang="en-US" dirty="0">
                <a:latin typeface="Arial" pitchFamily="34" charset="0"/>
                <a:cs typeface="Arial" pitchFamily="34" charset="0"/>
              </a:rPr>
              <a:t>Be prepared for additional comments, questions or clarifications.</a:t>
            </a:r>
          </a:p>
          <a:p>
            <a:pPr marL="230241" indent="-230241">
              <a:buFont typeface="+mj-lt"/>
              <a:buAutoNum type="arabicPeriod"/>
              <a:defRPr/>
            </a:pPr>
            <a:r>
              <a:rPr lang="en-US" dirty="0">
                <a:latin typeface="Arial" pitchFamily="34" charset="0"/>
                <a:cs typeface="Arial" pitchFamily="34" charset="0"/>
              </a:rPr>
              <a:t>Maintain composure.</a:t>
            </a:r>
          </a:p>
          <a:p>
            <a:pPr marL="230241" indent="-230241">
              <a:buFont typeface="+mj-lt"/>
              <a:buAutoNum type="arabicPeriod"/>
              <a:defRPr/>
            </a:pPr>
            <a:r>
              <a:rPr lang="en-US" dirty="0">
                <a:latin typeface="Arial" pitchFamily="34" charset="0"/>
                <a:cs typeface="Arial" pitchFamily="34" charset="0"/>
              </a:rPr>
              <a:t>If you make a promise, be sure to follow up quickly or reassign if appropriate.</a:t>
            </a:r>
          </a:p>
        </p:txBody>
      </p:sp>
    </p:spTree>
    <p:extLst>
      <p:ext uri="{BB962C8B-B14F-4D97-AF65-F5344CB8AC3E}">
        <p14:creationId xmlns:p14="http://schemas.microsoft.com/office/powerpoint/2010/main" val="289934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Cover epoxy-coated bars in storage, or placed in a bridge deck mat, with an opaque engineer approved material to </a:t>
            </a:r>
            <a:r>
              <a:rPr lang="en-US" b="1" u="sng" dirty="0">
                <a:solidFill>
                  <a:srgbClr val="FF0000"/>
                </a:solidFill>
              </a:rPr>
              <a:t>prevent</a:t>
            </a:r>
            <a:r>
              <a:rPr lang="en-US" b="1" u="sng" dirty="0"/>
              <a:t> cumulative exposure </a:t>
            </a:r>
            <a:r>
              <a:rPr lang="en-US" dirty="0"/>
              <a:t>to sunlight for more than 2 months before being embedded in concrete. Include portions of partially embedded bars left exposed between construction stages.</a:t>
            </a:r>
          </a:p>
          <a:p>
            <a:pPr marL="628650" lvl="1" indent="-171450">
              <a:buFont typeface="Arial" panose="020B0604020202020204" pitchFamily="34" charset="0"/>
              <a:buChar char="•"/>
            </a:pPr>
            <a:r>
              <a:rPr lang="en-US" dirty="0"/>
              <a:t>The total maximum exposure is 60 days; should be </a:t>
            </a:r>
            <a:r>
              <a:rPr lang="en-US" b="1" u="sng" dirty="0"/>
              <a:t>covered as soon as possible</a:t>
            </a:r>
            <a:r>
              <a:rPr lang="en-US" dirty="0"/>
              <a:t> if concrete embedment </a:t>
            </a:r>
            <a:r>
              <a:rPr lang="en-US" b="1" u="sng" dirty="0"/>
              <a:t>is not expected within 60 days</a:t>
            </a:r>
            <a:r>
              <a:rPr lang="en-US" dirty="0"/>
              <a:t>.</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12</a:t>
            </a:fld>
            <a:endParaRPr lang="en-US" dirty="0"/>
          </a:p>
        </p:txBody>
      </p:sp>
    </p:spTree>
    <p:extLst>
      <p:ext uri="{BB962C8B-B14F-4D97-AF65-F5344CB8AC3E}">
        <p14:creationId xmlns:p14="http://schemas.microsoft.com/office/powerpoint/2010/main" val="150092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505.2.4.2(2) specifies a two-part epoxy resin for field repairs and patching of rebar. This spec was effective with the December 2015 letting, yet common field practice is still a one-part spray. </a:t>
            </a:r>
          </a:p>
          <a:p>
            <a:pPr marL="171450" indent="-171450">
              <a:buFont typeface="Arial" panose="020B0604020202020204" pitchFamily="34" charset="0"/>
              <a:buChar char="•"/>
            </a:pPr>
            <a:r>
              <a:rPr lang="en-US" dirty="0"/>
              <a:t>Use care to avoid getting the resin on concrete as it acts as a bond-breaker.</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13</a:t>
            </a:fld>
            <a:endParaRPr lang="en-US" dirty="0"/>
          </a:p>
        </p:txBody>
      </p:sp>
    </p:spTree>
    <p:extLst>
      <p:ext uri="{BB962C8B-B14F-4D97-AF65-F5344CB8AC3E}">
        <p14:creationId xmlns:p14="http://schemas.microsoft.com/office/powerpoint/2010/main" val="297834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Revise 646.3.1.1(1) to reinstate language that prohibits removing polymer overlay material to place pavement marking. </a:t>
            </a:r>
          </a:p>
          <a:p>
            <a:pPr marL="171450" indent="-171450">
              <a:buFont typeface="Arial" panose="020B0604020202020204" pitchFamily="34" charset="0"/>
              <a:buChar char="•"/>
            </a:pPr>
            <a:r>
              <a:rPr lang="en-US" dirty="0"/>
              <a:t>Use only epoxy pavement marking where the contract requires marking placed on polymer overlays.</a:t>
            </a:r>
          </a:p>
          <a:p>
            <a:pPr marL="171450" indent="-171450">
              <a:buFont typeface="Arial" panose="020B0604020202020204" pitchFamily="34" charset="0"/>
              <a:buChar char="•"/>
            </a:pPr>
            <a:r>
              <a:rPr lang="en-US" dirty="0"/>
              <a:t>This change was implemented in ASP 6 effective with the December 2017 letting.</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14</a:t>
            </a:fld>
            <a:endParaRPr lang="en-US" dirty="0"/>
          </a:p>
        </p:txBody>
      </p:sp>
    </p:spTree>
    <p:extLst>
      <p:ext uri="{BB962C8B-B14F-4D97-AF65-F5344CB8AC3E}">
        <p14:creationId xmlns:p14="http://schemas.microsoft.com/office/powerpoint/2010/main" val="191506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Revise 646.3.1.1(5) to require masking over pavement marking when resealing bridge decks. This change was implemented in ASP 6 effective with the December 2017 letting.</a:t>
            </a:r>
          </a:p>
          <a:p>
            <a:pPr marL="171450" indent="-171450">
              <a:buFont typeface="Arial" panose="020B0604020202020204" pitchFamily="34" charset="0"/>
              <a:buChar char="•"/>
            </a:pPr>
            <a:r>
              <a:rPr lang="en-US" dirty="0"/>
              <a:t>After newly applied pavement marking can sustain exposure to traffic, cover marking with a system that will not degrade the marking's </a:t>
            </a:r>
            <a:r>
              <a:rPr lang="en-US" dirty="0" err="1"/>
              <a:t>retroreflectivity</a:t>
            </a:r>
            <a:r>
              <a:rPr lang="en-US" dirty="0"/>
              <a:t> and re-apply clear protective surface treatment to deck where removed during marking surface preparation. Seal exposed concrete including grooves for tape. </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15</a:t>
            </a:fld>
            <a:endParaRPr lang="en-US" dirty="0"/>
          </a:p>
        </p:txBody>
      </p:sp>
    </p:spTree>
    <p:extLst>
      <p:ext uri="{BB962C8B-B14F-4D97-AF65-F5344CB8AC3E}">
        <p14:creationId xmlns:p14="http://schemas.microsoft.com/office/powerpoint/2010/main" val="534582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dirty="0"/>
              <a:t>Standard Spec 509: </a:t>
            </a:r>
          </a:p>
          <a:p>
            <a:pPr marL="628650" lvl="1" indent="-171450">
              <a:buFont typeface="Arial" panose="020B0604020202020204" pitchFamily="34" charset="0"/>
              <a:buChar char="•"/>
            </a:pPr>
            <a:r>
              <a:rPr lang="en-US" dirty="0"/>
              <a:t>Under the Preparation Decks Type 1 bid item, remove existing asphaltic patching and unsound bridge deck concrete only to a depth that exposes 1/2 of the peripheral area of the top or bottom bar steel in the top mat of reinforcement.</a:t>
            </a:r>
          </a:p>
          <a:p>
            <a:pPr marL="628650" lvl="1" indent="-171450">
              <a:buFont typeface="Arial" panose="020B0604020202020204" pitchFamily="34" charset="0"/>
              <a:buChar char="•"/>
            </a:pPr>
            <a:r>
              <a:rPr lang="en-US" dirty="0"/>
              <a:t>Under the Preparation Decks Type 2 bid item, remove existing unsound bridge deck concrete below the limit of the type 1 removal described above. One inch below the bottom of the top or bottom bar steel in the top mat of reinforcement is the minimum depth of type 2 removal. The engineer will direct any further removal. </a:t>
            </a:r>
          </a:p>
          <a:p>
            <a:pPr marL="628650" lvl="1" indent="-171450">
              <a:buFont typeface="Arial" panose="020B0604020202020204" pitchFamily="34" charset="0"/>
              <a:buChar char="•"/>
            </a:pPr>
            <a:r>
              <a:rPr lang="en-US" dirty="0"/>
              <a:t>Use air chippers or breakers that weigh no more than 35 pounds and are equipped with flat, chisel-type points with a cutting edge not less than 3/4 inch or greater than 3 inches wide.</a:t>
            </a:r>
          </a:p>
          <a:p>
            <a:pPr marL="628650" lvl="1" indent="-171450">
              <a:buFont typeface="Arial" panose="020B0604020202020204" pitchFamily="34" charset="0"/>
              <a:buChar char="•"/>
            </a:pPr>
            <a:r>
              <a:rPr lang="en-US" dirty="0"/>
              <a:t>After reaching the top of the reinforcing steel, do not use hammers heavier than 15 pounds within one inch of the steel.</a:t>
            </a:r>
          </a:p>
          <a:p>
            <a:pPr marL="628650" lvl="1" indent="-171450">
              <a:buFont typeface="Arial" panose="020B0604020202020204" pitchFamily="34" charset="0"/>
              <a:buChar char="•"/>
            </a:pPr>
            <a:r>
              <a:rPr lang="en-US" dirty="0"/>
              <a:t>Repair damage to existing epoxy-coated reinforcement remaining in place that is either uncovered by or damaged by the contractor's operations.</a:t>
            </a:r>
          </a:p>
          <a:p>
            <a:pPr marL="628650" lvl="1" indent="-171450">
              <a:buFont typeface="Arial" panose="020B0604020202020204" pitchFamily="34" charset="0"/>
              <a:buChar char="•"/>
            </a:pPr>
            <a:r>
              <a:rPr lang="en-US" dirty="0"/>
              <a:t>If damage occurs to anything designated for re-use in the new work, the contractor must repair, or replace it at no expense to the department.</a:t>
            </a:r>
          </a:p>
          <a:p>
            <a:pPr marL="628650" lvl="1" indent="-171450">
              <a:buFont typeface="Arial" panose="020B0604020202020204" pitchFamily="34" charset="0"/>
              <a:buChar char="•"/>
            </a:pPr>
            <a:r>
              <a:rPr lang="en-US" dirty="0"/>
              <a:t>The contractor must blast clean, realign, and retie the existing reinforcing steel to be re-used, as the engineer considers necessary.</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dirty="0"/>
          </a:p>
        </p:txBody>
      </p:sp>
    </p:spTree>
    <p:extLst>
      <p:ext uri="{BB962C8B-B14F-4D97-AF65-F5344CB8AC3E}">
        <p14:creationId xmlns:p14="http://schemas.microsoft.com/office/powerpoint/2010/main" val="3718349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509.3.8:</a:t>
            </a:r>
          </a:p>
          <a:p>
            <a:pPr marL="628650" lvl="1" indent="-171450">
              <a:buFont typeface="Arial" panose="020B0604020202020204" pitchFamily="34" charset="0"/>
              <a:buChar char="•"/>
            </a:pPr>
            <a:r>
              <a:rPr lang="en-US" dirty="0"/>
              <a:t>If damage occurs to anything designated for re-use in the new work, the contractor must repair, or replace it at no expense to the department.</a:t>
            </a:r>
          </a:p>
          <a:p>
            <a:pPr marL="628650" lvl="1" indent="-171450">
              <a:buFont typeface="Arial" panose="020B0604020202020204" pitchFamily="34" charset="0"/>
              <a:buChar char="•"/>
            </a:pPr>
            <a:r>
              <a:rPr lang="en-US" dirty="0"/>
              <a:t>The contractor must blast clean, realign, and retie the existing reinforcing steel to be re-used, as the engineer considers necessary.</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17</a:t>
            </a:fld>
            <a:endParaRPr lang="en-US" dirty="0"/>
          </a:p>
        </p:txBody>
      </p:sp>
    </p:spTree>
    <p:extLst>
      <p:ext uri="{BB962C8B-B14F-4D97-AF65-F5344CB8AC3E}">
        <p14:creationId xmlns:p14="http://schemas.microsoft.com/office/powerpoint/2010/main" val="3323584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18</a:t>
            </a:fld>
            <a:endParaRPr lang="en-US" dirty="0"/>
          </a:p>
        </p:txBody>
      </p:sp>
    </p:spTree>
    <p:extLst>
      <p:ext uri="{BB962C8B-B14F-4D97-AF65-F5344CB8AC3E}">
        <p14:creationId xmlns:p14="http://schemas.microsoft.com/office/powerpoint/2010/main" val="304221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19</a:t>
            </a:fld>
            <a:endParaRPr lang="en-US" dirty="0"/>
          </a:p>
        </p:txBody>
      </p:sp>
    </p:spTree>
    <p:extLst>
      <p:ext uri="{BB962C8B-B14F-4D97-AF65-F5344CB8AC3E}">
        <p14:creationId xmlns:p14="http://schemas.microsoft.com/office/powerpoint/2010/main" val="39943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20</a:t>
            </a:fld>
            <a:endParaRPr lang="en-US" dirty="0"/>
          </a:p>
        </p:txBody>
      </p:sp>
    </p:spTree>
    <p:extLst>
      <p:ext uri="{BB962C8B-B14F-4D97-AF65-F5344CB8AC3E}">
        <p14:creationId xmlns:p14="http://schemas.microsoft.com/office/powerpoint/2010/main" val="680515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21</a:t>
            </a:fld>
            <a:endParaRPr lang="en-US" dirty="0"/>
          </a:p>
        </p:txBody>
      </p:sp>
    </p:spTree>
    <p:extLst>
      <p:ext uri="{BB962C8B-B14F-4D97-AF65-F5344CB8AC3E}">
        <p14:creationId xmlns:p14="http://schemas.microsoft.com/office/powerpoint/2010/main" val="355582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3</a:t>
            </a:fld>
            <a:endParaRPr lang="en-US" dirty="0"/>
          </a:p>
        </p:txBody>
      </p:sp>
    </p:spTree>
    <p:extLst>
      <p:ext uri="{BB962C8B-B14F-4D97-AF65-F5344CB8AC3E}">
        <p14:creationId xmlns:p14="http://schemas.microsoft.com/office/powerpoint/2010/main" val="2411994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Revise 654.2(4) to include top and bottom templates for anchor rod assemblies used with type 10 and 13 bases.</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22</a:t>
            </a:fld>
            <a:endParaRPr lang="en-US" dirty="0"/>
          </a:p>
        </p:txBody>
      </p:sp>
    </p:spTree>
    <p:extLst>
      <p:ext uri="{BB962C8B-B14F-4D97-AF65-F5344CB8AC3E}">
        <p14:creationId xmlns:p14="http://schemas.microsoft.com/office/powerpoint/2010/main" val="352550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Revise 657.2 to require contractor furnished monotube poles and arms from a manufacturer on the department's QPL</a:t>
            </a:r>
          </a:p>
          <a:p>
            <a:pPr marL="171450" indent="-171450">
              <a:buFont typeface="Arial" panose="020B0604020202020204" pitchFamily="34" charset="0"/>
              <a:buChar char="•"/>
            </a:pPr>
            <a:r>
              <a:rPr lang="en-US" dirty="0"/>
              <a:t>Revise 657.5 to change install bid items to contractor-provided for poles, monotube arms, and steel luminaire arms.</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23</a:t>
            </a:fld>
            <a:endParaRPr lang="en-US" dirty="0"/>
          </a:p>
        </p:txBody>
      </p:sp>
    </p:spTree>
    <p:extLst>
      <p:ext uri="{BB962C8B-B14F-4D97-AF65-F5344CB8AC3E}">
        <p14:creationId xmlns:p14="http://schemas.microsoft.com/office/powerpoint/2010/main" val="585982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24</a:t>
            </a:fld>
            <a:endParaRPr lang="en-US" dirty="0"/>
          </a:p>
        </p:txBody>
      </p:sp>
    </p:spTree>
    <p:extLst>
      <p:ext uri="{BB962C8B-B14F-4D97-AF65-F5344CB8AC3E}">
        <p14:creationId xmlns:p14="http://schemas.microsoft.com/office/powerpoint/2010/main" val="107826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25</a:t>
            </a:fld>
            <a:endParaRPr lang="en-US" dirty="0"/>
          </a:p>
        </p:txBody>
      </p:sp>
    </p:spTree>
    <p:extLst>
      <p:ext uri="{BB962C8B-B14F-4D97-AF65-F5344CB8AC3E}">
        <p14:creationId xmlns:p14="http://schemas.microsoft.com/office/powerpoint/2010/main" val="1738673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Three New Videos Available Now</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26</a:t>
            </a:fld>
            <a:endParaRPr lang="en-US" dirty="0"/>
          </a:p>
        </p:txBody>
      </p:sp>
    </p:spTree>
    <p:extLst>
      <p:ext uri="{BB962C8B-B14F-4D97-AF65-F5344CB8AC3E}">
        <p14:creationId xmlns:p14="http://schemas.microsoft.com/office/powerpoint/2010/main" val="3220614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Two New Videos Available Now</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27</a:t>
            </a:fld>
            <a:endParaRPr lang="en-US" dirty="0"/>
          </a:p>
        </p:txBody>
      </p:sp>
    </p:spTree>
    <p:extLst>
      <p:ext uri="{BB962C8B-B14F-4D97-AF65-F5344CB8AC3E}">
        <p14:creationId xmlns:p14="http://schemas.microsoft.com/office/powerpoint/2010/main" val="438093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28</a:t>
            </a:fld>
            <a:endParaRPr lang="en-US" dirty="0"/>
          </a:p>
        </p:txBody>
      </p:sp>
    </p:spTree>
    <p:extLst>
      <p:ext uri="{BB962C8B-B14F-4D97-AF65-F5344CB8AC3E}">
        <p14:creationId xmlns:p14="http://schemas.microsoft.com/office/powerpoint/2010/main" val="3744505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In most cases the concrete inlets/flumes/curbs are not called for adjustment or replacement in the plans.</a:t>
            </a:r>
          </a:p>
          <a:p>
            <a:pPr marL="169461" indent="-169461">
              <a:buFont typeface="Arial" panose="020B0604020202020204" pitchFamily="34" charset="0"/>
              <a:buChar char="•"/>
            </a:pPr>
            <a:r>
              <a:rPr lang="en-US" dirty="0">
                <a:latin typeface="Arial" charset="0"/>
                <a:cs typeface="Arial" charset="0"/>
              </a:rPr>
              <a:t>If an existing drain or flume exists, taper the overlay so that water properly flows to it.</a:t>
            </a:r>
          </a:p>
          <a:p>
            <a:pPr marL="169461" indent="-169461">
              <a:buFont typeface="Arial" panose="020B0604020202020204" pitchFamily="34" charset="0"/>
              <a:buChar char="•"/>
            </a:pPr>
            <a:r>
              <a:rPr lang="en-US" dirty="0">
                <a:latin typeface="Arial" charset="0"/>
                <a:cs typeface="Arial" charset="0"/>
              </a:rPr>
              <a:t>Make sure drains are not paved over.</a:t>
            </a:r>
          </a:p>
          <a:p>
            <a:pPr marL="169461" indent="-169461">
              <a:buFont typeface="Arial" panose="020B0604020202020204" pitchFamily="34" charset="0"/>
              <a:buChar char="•"/>
            </a:pPr>
            <a:r>
              <a:rPr lang="en-US" dirty="0">
                <a:latin typeface="Arial" charset="0"/>
                <a:cs typeface="Arial" charset="0"/>
              </a:rPr>
              <a:t>If no drain or flume exists, construct an asphalt flume to direct the drainage away from the wing.</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29</a:t>
            </a:fld>
            <a:endParaRPr lang="en-US" dirty="0"/>
          </a:p>
        </p:txBody>
      </p:sp>
    </p:spTree>
    <p:extLst>
      <p:ext uri="{BB962C8B-B14F-4D97-AF65-F5344CB8AC3E}">
        <p14:creationId xmlns:p14="http://schemas.microsoft.com/office/powerpoint/2010/main" val="2099677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a:latin typeface="Arial" charset="0"/>
                <a:cs typeface="Arial" charset="0"/>
              </a:rPr>
              <a:t>Erosion</a:t>
            </a:r>
            <a:r>
              <a:rPr lang="en-US" baseline="0" dirty="0">
                <a:latin typeface="Arial" charset="0"/>
                <a:cs typeface="Arial" charset="0"/>
              </a:rPr>
              <a:t> around wing tips continues to be a problem.  Grading needs to be completed to the proper elevation at the wing tips.  This does not always mean the finished ground should hit the wing tip, in many cases the finished grade needs to sit 6” above the wing tip.  </a:t>
            </a:r>
          </a:p>
          <a:p>
            <a:pPr marL="169461" indent="-169461">
              <a:buFont typeface="Arial" panose="020B0604020202020204" pitchFamily="34" charset="0"/>
              <a:buChar char="•"/>
            </a:pPr>
            <a:r>
              <a:rPr lang="en-US" baseline="0" dirty="0">
                <a:latin typeface="Arial" charset="0"/>
                <a:cs typeface="Arial" charset="0"/>
              </a:rPr>
              <a:t>While sealant around the wing tips may seem like a good idea to keep everything in place, it has also been known to worsen the issue.  So please do not allow this.</a:t>
            </a:r>
          </a:p>
          <a:p>
            <a:pPr marL="169461" indent="-169461">
              <a:buFont typeface="Arial" panose="020B0604020202020204" pitchFamily="34" charset="0"/>
              <a:buChar char="•"/>
            </a:pPr>
            <a:r>
              <a:rPr lang="en-US" baseline="0" dirty="0">
                <a:latin typeface="Arial" charset="0"/>
                <a:cs typeface="Arial" charset="0"/>
              </a:rPr>
              <a:t>Be careful the end of the structural approach slab is not confused with the end of wing.  Next slide shows a good example of how not to complete grading with the structural approach slab extends beyond the wing.</a:t>
            </a:r>
          </a:p>
          <a:p>
            <a:pPr marL="169461" indent="-169461">
              <a:buFont typeface="Arial" panose="020B0604020202020204" pitchFamily="34" charset="0"/>
              <a:buChar char="•"/>
            </a:pPr>
            <a:r>
              <a:rPr lang="en-US" dirty="0">
                <a:latin typeface="Arial" charset="0"/>
                <a:cs typeface="Arial" charset="0"/>
              </a:rPr>
              <a:t>Southeast</a:t>
            </a:r>
            <a:r>
              <a:rPr lang="en-US" baseline="0" dirty="0">
                <a:latin typeface="Arial" charset="0"/>
                <a:cs typeface="Arial" charset="0"/>
              </a:rPr>
              <a:t> Region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30</a:t>
            </a:fld>
            <a:endParaRPr lang="en-US" dirty="0"/>
          </a:p>
        </p:txBody>
      </p:sp>
    </p:spTree>
    <p:extLst>
      <p:ext uri="{BB962C8B-B14F-4D97-AF65-F5344CB8AC3E}">
        <p14:creationId xmlns:p14="http://schemas.microsoft.com/office/powerpoint/2010/main" val="668379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a:t>
            </a:r>
            <a:r>
              <a:rPr lang="en-US" baseline="0" dirty="0">
                <a:latin typeface="Arial" charset="0"/>
                <a:cs typeface="Arial" charset="0"/>
              </a:rPr>
              <a:t> It is important to remember that with structural approach slabs the wing sits outside of the edge of deck and grading needs to come up to the end of wing, not where the parapet ends.</a:t>
            </a:r>
          </a:p>
          <a:p>
            <a:pPr marL="171450" indent="-171450">
              <a:buFontTx/>
              <a:buChar char="-"/>
            </a:pPr>
            <a:r>
              <a:rPr lang="en-US" dirty="0">
                <a:latin typeface="Arial" charset="0"/>
                <a:cs typeface="Arial" charset="0"/>
              </a:rPr>
              <a:t>Northeast</a:t>
            </a:r>
            <a:r>
              <a:rPr lang="en-US" baseline="0" dirty="0">
                <a:latin typeface="Arial" charset="0"/>
                <a:cs typeface="Arial" charset="0"/>
              </a:rPr>
              <a:t> Region B-70-420/421</a:t>
            </a:r>
          </a:p>
          <a:p>
            <a:pPr marL="171450" indent="-171450">
              <a:buFontTx/>
              <a:buChar char="-"/>
            </a:pPr>
            <a:endParaRPr lang="en-US" baseline="0" dirty="0">
              <a:latin typeface="Arial" charset="0"/>
              <a:cs typeface="Arial" charset="0"/>
            </a:endParaRPr>
          </a:p>
          <a:p>
            <a:pPr marL="0" indent="0">
              <a:buFontTx/>
              <a:buNone/>
            </a:pPr>
            <a:r>
              <a:rPr lang="en-US" baseline="0" dirty="0">
                <a:latin typeface="Arial" charset="0"/>
                <a:cs typeface="Arial" charset="0"/>
              </a:rPr>
              <a:t>Past Issues:</a:t>
            </a:r>
          </a:p>
          <a:p>
            <a:pPr marL="171450" indent="-171450">
              <a:buFontTx/>
              <a:buChar char="-"/>
            </a:pPr>
            <a:r>
              <a:rPr lang="en-US" baseline="0" dirty="0">
                <a:latin typeface="Arial" charset="0"/>
                <a:cs typeface="Arial" charset="0"/>
              </a:rPr>
              <a:t>Insufficient embankment fills</a:t>
            </a:r>
          </a:p>
          <a:p>
            <a:pPr marL="171450" indent="-171450">
              <a:buFontTx/>
              <a:buChar char="-"/>
            </a:pPr>
            <a:r>
              <a:rPr lang="en-US" baseline="0" dirty="0">
                <a:latin typeface="Arial" charset="0"/>
                <a:cs typeface="Arial" charset="0"/>
              </a:rPr>
              <a:t>Insufficient beam guard embedment</a:t>
            </a:r>
          </a:p>
          <a:p>
            <a:pPr marL="171450" indent="-171450">
              <a:buFontTx/>
              <a:buChar char="-"/>
            </a:pPr>
            <a:r>
              <a:rPr lang="en-US" baseline="0" dirty="0">
                <a:latin typeface="Arial" charset="0"/>
                <a:cs typeface="Arial" charset="0"/>
              </a:rPr>
              <a:t>Erosion around wing tips</a:t>
            </a:r>
          </a:p>
          <a:p>
            <a:pPr marL="171450" indent="-171450">
              <a:buFontTx/>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31</a:t>
            </a:fld>
            <a:endParaRPr lang="en-US" dirty="0"/>
          </a:p>
        </p:txBody>
      </p:sp>
    </p:spTree>
    <p:extLst>
      <p:ext uri="{BB962C8B-B14F-4D97-AF65-F5344CB8AC3E}">
        <p14:creationId xmlns:p14="http://schemas.microsoft.com/office/powerpoint/2010/main" val="3477548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4</a:t>
            </a:fld>
            <a:endParaRPr lang="en-US" dirty="0"/>
          </a:p>
        </p:txBody>
      </p:sp>
    </p:spTree>
    <p:extLst>
      <p:ext uri="{BB962C8B-B14F-4D97-AF65-F5344CB8AC3E}">
        <p14:creationId xmlns:p14="http://schemas.microsoft.com/office/powerpoint/2010/main" val="2865075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32</a:t>
            </a:fld>
            <a:endParaRPr lang="en-US"/>
          </a:p>
        </p:txBody>
      </p:sp>
    </p:spTree>
    <p:extLst>
      <p:ext uri="{BB962C8B-B14F-4D97-AF65-F5344CB8AC3E}">
        <p14:creationId xmlns:p14="http://schemas.microsoft.com/office/powerpoint/2010/main" val="1103722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33</a:t>
            </a:fld>
            <a:endParaRPr lang="en-US"/>
          </a:p>
        </p:txBody>
      </p:sp>
    </p:spTree>
    <p:extLst>
      <p:ext uri="{BB962C8B-B14F-4D97-AF65-F5344CB8AC3E}">
        <p14:creationId xmlns:p14="http://schemas.microsoft.com/office/powerpoint/2010/main" val="211956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451897" lvl="1" indent="0">
              <a:buFont typeface="Arial" panose="020B0604020202020204" pitchFamily="34" charset="0"/>
              <a:buNone/>
            </a:pPr>
            <a:r>
              <a:rPr lang="en-US" dirty="0">
                <a:latin typeface="Arial" charset="0"/>
                <a:cs typeface="Arial" charset="0"/>
              </a:rPr>
              <a:t>In this case, contractor positively connected angles to beam seat of abutments, but abutment was designed as a semi expansion, so when diaphragm was poured, it would be connected to the abutment body, acting more as a fixed abutment than semi expansion.</a:t>
            </a:r>
          </a:p>
          <a:p>
            <a:pPr marL="451897" lvl="1" indent="0">
              <a:buFont typeface="Arial" panose="020B0604020202020204" pitchFamily="34" charset="0"/>
              <a:buNone/>
            </a:pPr>
            <a:endParaRPr lang="en-US" dirty="0">
              <a:latin typeface="Arial" charset="0"/>
              <a:cs typeface="Arial" charset="0"/>
            </a:endParaRPr>
          </a:p>
          <a:p>
            <a:pPr marL="451897" lvl="1" indent="0">
              <a:buFont typeface="Arial" panose="020B0604020202020204" pitchFamily="34" charset="0"/>
              <a:buNone/>
            </a:pPr>
            <a:r>
              <a:rPr lang="en-US" dirty="0">
                <a:latin typeface="Arial" charset="0"/>
                <a:cs typeface="Arial" charset="0"/>
              </a:rPr>
              <a:t>Inspectors should be aware of how contractor’s means and methods might be affecting the functionality of the structure.  If anything seems questionable, please contact BOS.</a:t>
            </a:r>
          </a:p>
          <a:p>
            <a:pPr marL="451897" lvl="1" indent="0">
              <a:buFont typeface="Arial" panose="020B0604020202020204" pitchFamily="34" charset="0"/>
              <a:buNone/>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34</a:t>
            </a:fld>
            <a:endParaRPr lang="en-US" dirty="0"/>
          </a:p>
        </p:txBody>
      </p:sp>
    </p:spTree>
    <p:extLst>
      <p:ext uri="{BB962C8B-B14F-4D97-AF65-F5344CB8AC3E}">
        <p14:creationId xmlns:p14="http://schemas.microsoft.com/office/powerpoint/2010/main" val="1835806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marL="451897"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latin typeface="Arial" charset="0"/>
                <a:cs typeface="Arial" charset="0"/>
              </a:rPr>
              <a:t>In some recent cases, Contractors have requested that the Department cover the cost of extra haunch concrete and reinforcement due to a large variation in the expected camber. (beam seat elevations were within tolerance)</a:t>
            </a:r>
          </a:p>
          <a:p>
            <a:pPr marL="451897"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latin typeface="Arial" charset="0"/>
                <a:cs typeface="Arial" charset="0"/>
              </a:rPr>
              <a:t>However, BOS has maintained a policy with Contractors for many years establishing the Contractors’ responsibility to pay for any required extra haunch concrete and/or reinforcing.</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Study was done by BOS to establish the 1.4 residual camber factor, to predict camber growth as accurately as possible. However, more or less than expected camber still occurs in some cases, resulting in excessive haunch values.</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BOS development plans to add supplemental haunch reinforcing details to standards, insert sheets, and/or the Bridge Manual to provide further guidance to Contractors’ in the event that they come across this in the field.</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Extra concrete and reinforcing to be incidental to other bid items.</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At the discretion of the Contractor, the Contractor can survey the tops of girders at the precast plant prior to forming/casting substructure units, such that excessive haunches can be avoided by making adjustments to the beam seat elevations. This measure is not required by BOS, and the Contractor maintains responsibility for excess haunch values.</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35</a:t>
            </a:fld>
            <a:endParaRPr lang="en-US" dirty="0"/>
          </a:p>
        </p:txBody>
      </p:sp>
    </p:spTree>
    <p:extLst>
      <p:ext uri="{BB962C8B-B14F-4D97-AF65-F5344CB8AC3E}">
        <p14:creationId xmlns:p14="http://schemas.microsoft.com/office/powerpoint/2010/main" val="1200386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a:latin typeface="Arial" charset="0"/>
                <a:cs typeface="Arial" charset="0"/>
              </a:rPr>
              <a:t>502.3.10.1.2.1:  “If the contract prescribes a specific wet curing period, do not open to service until after wet curing is complete and the strength or equivalent curing day requirements are met.”  7 days for normal concrete; 14 days for high performance concrete (HPC)</a:t>
            </a:r>
          </a:p>
          <a:p>
            <a:pPr marL="169461" indent="-169461">
              <a:buFont typeface="Arial" panose="020B0604020202020204" pitchFamily="34" charset="0"/>
              <a:buChar char="•"/>
            </a:pPr>
            <a:r>
              <a:rPr lang="en-US" dirty="0">
                <a:latin typeface="Arial" charset="0"/>
                <a:cs typeface="Arial" charset="0"/>
              </a:rPr>
              <a:t>Concerns include: </a:t>
            </a:r>
          </a:p>
          <a:p>
            <a:pPr marL="626661" lvl="1" indent="-169461">
              <a:buFont typeface="Arial" panose="020B0604020202020204" pitchFamily="34" charset="0"/>
              <a:buChar char="•"/>
            </a:pPr>
            <a:r>
              <a:rPr lang="en-US" dirty="0">
                <a:latin typeface="Arial" charset="0"/>
                <a:cs typeface="Arial" charset="0"/>
              </a:rPr>
              <a:t>Disruption of wet cure</a:t>
            </a:r>
          </a:p>
          <a:p>
            <a:pPr marL="626661" lvl="1" indent="-169461">
              <a:buFont typeface="Arial" panose="020B0604020202020204" pitchFamily="34" charset="0"/>
              <a:buChar char="•"/>
            </a:pPr>
            <a:r>
              <a:rPr lang="en-US" dirty="0">
                <a:latin typeface="Arial" charset="0"/>
                <a:cs typeface="Arial" charset="0"/>
              </a:rPr>
              <a:t>Vehicle impact (bounce) because approaches are not in place</a:t>
            </a:r>
          </a:p>
          <a:p>
            <a:pPr marL="626661" lvl="1" indent="-169461">
              <a:buFont typeface="Arial" panose="020B0604020202020204" pitchFamily="34" charset="0"/>
              <a:buChar char="•"/>
            </a:pPr>
            <a:r>
              <a:rPr lang="en-US" dirty="0">
                <a:latin typeface="Arial" charset="0"/>
                <a:cs typeface="Arial" charset="0"/>
              </a:rPr>
              <a:t>Vehicle weight is uncontrolled – could be off-road vehicles with weight greater than legal</a:t>
            </a:r>
          </a:p>
          <a:p>
            <a:pPr marL="169461" lvl="0" indent="-169461">
              <a:buFont typeface="Arial" panose="020B0604020202020204" pitchFamily="34" charset="0"/>
              <a:buChar char="•"/>
            </a:pPr>
            <a:r>
              <a:rPr lang="en-US" dirty="0">
                <a:latin typeface="Arial" charset="0"/>
                <a:cs typeface="Arial" charset="0"/>
              </a:rPr>
              <a:t>Contact BOS if contractor requests an exception to this requirement (typically not granted)</a:t>
            </a:r>
          </a:p>
          <a:p>
            <a:pPr marL="169461" lvl="0" indent="-169461">
              <a:buFont typeface="Arial" panose="020B0604020202020204" pitchFamily="34" charset="0"/>
              <a:buChar char="•"/>
            </a:pPr>
            <a:r>
              <a:rPr lang="en-US" dirty="0">
                <a:latin typeface="Arial" charset="0"/>
                <a:cs typeface="Arial" charset="0"/>
              </a:rPr>
              <a:t>Note:  per 502.3.10.1.2.3, after the concrete cures sufficiently, the contractor may, with the engineer's approval, apply loads to decks that result from storing small articles, and operating concrete buggies and other necessary light equipment, if applied in a way that causes no injury to the concrete (i.e. parapet construction); the contractor may operate hauling equipment as necessary to perform subsequent pours on that structure.</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36</a:t>
            </a:fld>
            <a:endParaRPr lang="en-US" dirty="0"/>
          </a:p>
        </p:txBody>
      </p:sp>
    </p:spTree>
    <p:extLst>
      <p:ext uri="{BB962C8B-B14F-4D97-AF65-F5344CB8AC3E}">
        <p14:creationId xmlns:p14="http://schemas.microsoft.com/office/powerpoint/2010/main" val="3834925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picture, concrete was poured past the end of deck to fill the voids in the approach asphalt roadway. </a:t>
            </a:r>
          </a:p>
          <a:p>
            <a:r>
              <a:rPr lang="en-US" dirty="0"/>
              <a:t>This concrete is unreinforced and spalls quickly creating roadway hazards.  Roadway approach spalls should be filled with </a:t>
            </a:r>
            <a:r>
              <a:rPr lang="en-US" dirty="0" err="1"/>
              <a:t>HMA</a:t>
            </a:r>
            <a:r>
              <a:rPr lang="en-US" dirty="0"/>
              <a:t>.  </a:t>
            </a:r>
          </a:p>
          <a:p>
            <a:r>
              <a:rPr lang="en-US" dirty="0"/>
              <a:t>Typically roadway approach work is completed in conjunction with a concrete overlay and this situation is avoided.  </a:t>
            </a:r>
          </a:p>
          <a:p>
            <a:r>
              <a:rPr lang="en-US" dirty="0"/>
              <a:t>If no roadway approach work is planned for your structure please be mindful of how they are patching the approach roadway.</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37</a:t>
            </a:fld>
            <a:endParaRPr lang="en-US"/>
          </a:p>
        </p:txBody>
      </p:sp>
    </p:spTree>
    <p:extLst>
      <p:ext uri="{BB962C8B-B14F-4D97-AF65-F5344CB8AC3E}">
        <p14:creationId xmlns:p14="http://schemas.microsoft.com/office/powerpoint/2010/main" val="2341617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marL="621358" marR="0" lvl="1" indent="-16946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charset="0"/>
                <a:cs typeface="Arial" charset="0"/>
              </a:rPr>
              <a:t>BOS requests the contractor to provide details including elevation views &amp; notes, so that BOS is better able to determine if this detail is beneficial to the particular situation.</a:t>
            </a:r>
            <a:endParaRPr lang="en-US" dirty="0">
              <a:latin typeface="Arial" charset="0"/>
              <a:cs typeface="Arial" charset="0"/>
            </a:endParaRPr>
          </a:p>
          <a:p>
            <a:pPr marL="621358" lvl="1" indent="-169461">
              <a:buFont typeface="Arial" panose="020B0604020202020204" pitchFamily="34" charset="0"/>
              <a:buChar char="•"/>
            </a:pPr>
            <a:r>
              <a:rPr lang="en-US" dirty="0">
                <a:latin typeface="Arial" charset="0"/>
                <a:cs typeface="Arial" charset="0"/>
              </a:rPr>
              <a:t>In some instances, Contractors have requested the use of a saw-cut in lieu of the HDPE plate, due to concerns over not being able to keep the HDPE straight before and after the concurrent pour.</a:t>
            </a:r>
          </a:p>
          <a:p>
            <a:pPr marL="1078558" lvl="2" indent="-169461">
              <a:buFont typeface="Arial" panose="020B0604020202020204" pitchFamily="34" charset="0"/>
              <a:buChar char="•"/>
            </a:pPr>
            <a:r>
              <a:rPr lang="en-US" dirty="0">
                <a:latin typeface="Arial" charset="0"/>
                <a:cs typeface="Arial" charset="0"/>
              </a:rPr>
              <a:t>This is not an acceptable method for the following reasons:</a:t>
            </a:r>
          </a:p>
          <a:p>
            <a:pPr marL="1535758" lvl="3" indent="-169461">
              <a:buFont typeface="Arial" panose="020B0604020202020204" pitchFamily="34" charset="0"/>
              <a:buChar char="•"/>
            </a:pPr>
            <a:r>
              <a:rPr lang="en-US" sz="1200" b="1" kern="1200" dirty="0">
                <a:solidFill>
                  <a:schemeClr val="tx1"/>
                </a:solidFill>
                <a:effectLst/>
                <a:latin typeface="+mn-lt"/>
                <a:ea typeface="+mn-ea"/>
                <a:cs typeface="+mn-cs"/>
              </a:rPr>
              <a:t>risk of cutting abutment rebar and stainless-steel rebar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ensuring a straight and uniform joint at the proper location</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added responsibilities for the field staff and contractor after the deck pour (note: sawing is time-sensitive)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interruptions to the curing process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properly cleaning the saw-cut joint</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properly filling saw-cutting the joint</a:t>
            </a:r>
          </a:p>
          <a:p>
            <a:pPr marL="621358" lvl="1" indent="-169461">
              <a:buFont typeface="Arial" panose="020B0604020202020204" pitchFamily="34" charset="0"/>
              <a:buChar char="•"/>
            </a:pPr>
            <a:r>
              <a:rPr lang="en-US" b="0" kern="1200" dirty="0">
                <a:solidFill>
                  <a:schemeClr val="tx1"/>
                </a:solidFill>
                <a:effectLst/>
                <a:latin typeface="+mn-lt"/>
                <a:ea typeface="+mn-ea"/>
                <a:cs typeface="+mn-cs"/>
              </a:rPr>
              <a:t>Other important details/notes BOS is looking for include:</a:t>
            </a:r>
          </a:p>
          <a:p>
            <a:pPr marL="1078558" lvl="2" indent="-169461">
              <a:buFont typeface="Arial" panose="020B0604020202020204" pitchFamily="34" charset="0"/>
              <a:buChar char="•"/>
            </a:pPr>
            <a:r>
              <a:rPr lang="en-US" b="0" dirty="0">
                <a:latin typeface="Arial" charset="0"/>
                <a:cs typeface="Arial" charset="0"/>
              </a:rPr>
              <a:t>Maximum timeframe between diaphragm and deck is 14 days; (some submittals have stated 21 days)</a:t>
            </a:r>
          </a:p>
          <a:p>
            <a:pPr marL="1078558" lvl="2" indent="-169461">
              <a:buFont typeface="Arial" panose="020B0604020202020204" pitchFamily="34" charset="0"/>
              <a:buChar char="•"/>
            </a:pPr>
            <a:r>
              <a:rPr lang="en-US" b="0" dirty="0">
                <a:latin typeface="Arial" charset="0"/>
                <a:cs typeface="Arial" charset="0"/>
              </a:rPr>
              <a:t>Hot pour sealant must be called out along the top of the HDPE plate; (this has been left out in some submittals)</a:t>
            </a:r>
          </a:p>
          <a:p>
            <a:pPr marL="621358" lvl="1" indent="-169461">
              <a:buFont typeface="Arial" panose="020B0604020202020204" pitchFamily="34" charset="0"/>
              <a:buChar char="•"/>
            </a:pPr>
            <a:r>
              <a:rPr lang="en-US" b="0" dirty="0">
                <a:latin typeface="Arial" charset="0"/>
                <a:cs typeface="Arial" charset="0"/>
              </a:rPr>
              <a:t>When this is requested, BOS provides the following note as a condition for using this details:</a:t>
            </a:r>
          </a:p>
          <a:p>
            <a:pPr marL="1078558" lvl="2" indent="-169461">
              <a:buFont typeface="Arial" panose="020B0604020202020204" pitchFamily="34" charset="0"/>
              <a:buChar char="•"/>
            </a:pPr>
            <a:r>
              <a:rPr lang="en-US" sz="1200" i="1" kern="1200" dirty="0">
                <a:solidFill>
                  <a:schemeClr val="tx1"/>
                </a:solidFill>
                <a:effectLst/>
                <a:latin typeface="+mn-lt"/>
                <a:ea typeface="+mn-ea"/>
                <a:cs typeface="+mn-cs"/>
              </a:rPr>
              <a:t>The contractor may use the alternative pouring detail, with the engineer’s approval. The 1/2-inch HPDE joint shall be located per the contract plans, maintain strait alignments, and be free of defects. If the engineer orders, the contractor shall remove and replace defective and inferior joints at no expense to the department. A minor joint defect may be repairable if the engineer allows. A major defect will require joint replacement for the entire length and depth of the joint.</a:t>
            </a:r>
            <a:endParaRPr lang="en-US" b="0"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38</a:t>
            </a:fld>
            <a:endParaRPr lang="en-US" dirty="0"/>
          </a:p>
        </p:txBody>
      </p:sp>
    </p:spTree>
    <p:extLst>
      <p:ext uri="{BB962C8B-B14F-4D97-AF65-F5344CB8AC3E}">
        <p14:creationId xmlns:p14="http://schemas.microsoft.com/office/powerpoint/2010/main" val="2503061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451897"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latin typeface="Arial" charset="0"/>
                <a:cs typeface="Arial" charset="0"/>
              </a:rPr>
              <a:t>The forming of the notch of the header at the deck/approach joint is commonly done wrong. </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Ensure that Joint sealant extends to the top of the paving notch. </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Ensure that the expansion joints btw the roadway approach slab and adjacent pavement is constructed per the SDD</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Without proper expansion joints, there is no mechanism to push the approach back after the structure expands and pushes the approach away from the bridge, resulting in 4”-5” gaps at the paving notch (</a:t>
            </a:r>
            <a:r>
              <a:rPr lang="en-US" b="0" dirty="0" err="1">
                <a:latin typeface="Arial" charset="0"/>
                <a:cs typeface="Arial" charset="0"/>
              </a:rPr>
              <a:t>unsealable</a:t>
            </a:r>
            <a:r>
              <a:rPr lang="en-US" b="0" dirty="0">
                <a:latin typeface="Arial" charset="0"/>
                <a:cs typeface="Arial" charset="0"/>
              </a:rPr>
              <a:t>)</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These gaps allow water to stream in</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This moisture results in frost and heave/loss of material, leading to settlement of the roadway and increased impact on the structure</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The moisture also leads to saturation of the slopes, which then leads to slope failure</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39</a:t>
            </a:fld>
            <a:endParaRPr lang="en-US" dirty="0"/>
          </a:p>
        </p:txBody>
      </p:sp>
    </p:spTree>
    <p:extLst>
      <p:ext uri="{BB962C8B-B14F-4D97-AF65-F5344CB8AC3E}">
        <p14:creationId xmlns:p14="http://schemas.microsoft.com/office/powerpoint/2010/main" val="4058822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40</a:t>
            </a:fld>
            <a:endParaRPr lang="en-US" dirty="0"/>
          </a:p>
        </p:txBody>
      </p:sp>
    </p:spTree>
    <p:extLst>
      <p:ext uri="{BB962C8B-B14F-4D97-AF65-F5344CB8AC3E}">
        <p14:creationId xmlns:p14="http://schemas.microsoft.com/office/powerpoint/2010/main" val="865639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Foundation construction is an on going problem</a:t>
            </a:r>
          </a:p>
          <a:p>
            <a:pPr marL="171450" indent="-171450">
              <a:buFont typeface="Arial" panose="020B0604020202020204" pitchFamily="34" charset="0"/>
              <a:buChar char="•"/>
            </a:pPr>
            <a:r>
              <a:rPr lang="en-US" baseline="0" dirty="0"/>
              <a:t>Make sure contractor locate all utilities before excavation</a:t>
            </a:r>
          </a:p>
          <a:p>
            <a:pPr marL="171450" indent="-171450">
              <a:buFont typeface="Arial" panose="020B0604020202020204" pitchFamily="34" charset="0"/>
              <a:buChar char="•"/>
            </a:pPr>
            <a:r>
              <a:rPr lang="en-US" baseline="0" dirty="0"/>
              <a:t>For Cave-ins and standing water conditions:</a:t>
            </a:r>
          </a:p>
          <a:p>
            <a:pPr marL="628650" lvl="1" indent="-171450">
              <a:buFont typeface="Arial" panose="020B0604020202020204" pitchFamily="34" charset="0"/>
              <a:buChar char="•"/>
            </a:pPr>
            <a:r>
              <a:rPr lang="en-US" baseline="0" dirty="0"/>
              <a:t>Contractor to submit construction plans</a:t>
            </a:r>
          </a:p>
          <a:p>
            <a:pPr marL="628650" lvl="1" indent="-171450">
              <a:buFont typeface="Arial" panose="020B0604020202020204" pitchFamily="34" charset="0"/>
              <a:buChar char="•"/>
            </a:pPr>
            <a:r>
              <a:rPr lang="en-US" baseline="0" dirty="0"/>
              <a:t>Casing, pumps and tremie placement of concrete may be required</a:t>
            </a:r>
          </a:p>
          <a:p>
            <a:pPr marL="171450" lvl="0" indent="-171450">
              <a:buFont typeface="Arial" panose="020B0604020202020204" pitchFamily="34" charset="0"/>
              <a:buChar char="•"/>
            </a:pPr>
            <a:r>
              <a:rPr lang="en-US" baseline="0" dirty="0"/>
              <a:t>For rock and obstruction conditions:</a:t>
            </a:r>
          </a:p>
          <a:p>
            <a:pPr marL="628650" lvl="1" indent="-171450">
              <a:buFont typeface="Arial" panose="020B0604020202020204" pitchFamily="34" charset="0"/>
              <a:buChar char="•"/>
            </a:pPr>
            <a:r>
              <a:rPr lang="en-US" baseline="0" dirty="0"/>
              <a:t>Contact designer or BOS for design revision</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41</a:t>
            </a:fld>
            <a:endParaRPr lang="en-US" dirty="0"/>
          </a:p>
        </p:txBody>
      </p:sp>
    </p:spTree>
    <p:extLst>
      <p:ext uri="{BB962C8B-B14F-4D97-AF65-F5344CB8AC3E}">
        <p14:creationId xmlns:p14="http://schemas.microsoft.com/office/powerpoint/2010/main" val="310248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a:t> If there is one thing</a:t>
            </a:r>
            <a:r>
              <a:rPr lang="en-US" baseline="0" dirty="0"/>
              <a:t> that I would like for you to take away from my presentation here today, I hope that you know that BOS is able, available, and willing to answer any questions that you may have during the construction of your projects</a:t>
            </a:r>
            <a:r>
              <a:rPr lang="en-US" dirty="0"/>
              <a:t>.</a:t>
            </a:r>
          </a:p>
          <a:p>
            <a:pPr>
              <a:buFont typeface="Arial" pitchFamily="34" charset="0"/>
              <a:buNone/>
            </a:pPr>
            <a:endParaRPr lang="en-US" dirty="0"/>
          </a:p>
          <a:p>
            <a:pPr>
              <a:buFont typeface="Arial" pitchFamily="34" charset="0"/>
              <a:buChar char="•"/>
            </a:pPr>
            <a:r>
              <a:rPr lang="en-US" baseline="0" dirty="0"/>
              <a:t> Any item that you may think involves structural aspects that you are not 100% comfortable answering, please don’t hesitate to contact us.</a:t>
            </a:r>
          </a:p>
          <a:p>
            <a:pPr>
              <a:buFont typeface="Arial" pitchFamily="34" charset="0"/>
              <a:buChar char="•"/>
            </a:pPr>
            <a:endParaRPr lang="en-US" baseline="0" dirty="0"/>
          </a:p>
          <a:p>
            <a:pPr>
              <a:buFont typeface="Arial" pitchFamily="34" charset="0"/>
              <a:buChar char="•"/>
            </a:pPr>
            <a:r>
              <a:rPr lang="en-US" baseline="0" dirty="0"/>
              <a:t> I have attached a contact list to this presentation for a reference on who to contact and for what situations.</a:t>
            </a:r>
          </a:p>
          <a:p>
            <a:pPr>
              <a:buFont typeface="Arial" pitchFamily="34" charset="0"/>
              <a:buChar char="•"/>
            </a:pPr>
            <a:endParaRPr lang="en-US" baseline="0" dirty="0"/>
          </a:p>
          <a:p>
            <a:pPr>
              <a:buFont typeface="Arial" pitchFamily="34" charset="0"/>
              <a:buChar char="•"/>
            </a:pPr>
            <a:r>
              <a:rPr lang="en-US" baseline="0" dirty="0"/>
              <a:t> One other reminder– is to push for contractor staff to work through the Region or Consultant construction staff for inquiries. Historically, the contractors have come directly through BOS and we have asked that they go back through project staff.</a:t>
            </a:r>
            <a:endParaRPr lang="en-US" dirty="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5</a:t>
            </a:fld>
            <a:endParaRPr lang="en-US" dirty="0"/>
          </a:p>
        </p:txBody>
      </p:sp>
    </p:spTree>
    <p:extLst>
      <p:ext uri="{BB962C8B-B14F-4D97-AF65-F5344CB8AC3E}">
        <p14:creationId xmlns:p14="http://schemas.microsoft.com/office/powerpoint/2010/main" val="2472695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Anchor Rod Inspection:</a:t>
            </a:r>
          </a:p>
          <a:p>
            <a:r>
              <a:rPr lang="en-US" dirty="0"/>
              <a:t>-Be sure to check for all of these common concerns</a:t>
            </a:r>
          </a:p>
          <a:p>
            <a:r>
              <a:rPr lang="en-US" dirty="0"/>
              <a:t>-Standoff (top picture)- The distance between the top of the concrete and bottom of the base plate is specified in the plan details, exceeding this dimension may require refined analysis and possible future maintenance concerns</a:t>
            </a:r>
          </a:p>
          <a:p>
            <a:r>
              <a:rPr lang="en-US" dirty="0"/>
              <a:t>-Incorrect base plate hole configuration vs anchor rod layout (bottom picture)</a:t>
            </a:r>
          </a:p>
          <a:p>
            <a:endParaRPr lang="en-US" dirty="0"/>
          </a:p>
          <a:p>
            <a:r>
              <a:rPr lang="en-US" dirty="0"/>
              <a:t>Sign Structure Lead Times:</a:t>
            </a:r>
          </a:p>
          <a:p>
            <a:r>
              <a:rPr lang="en-US" dirty="0"/>
              <a:t>-Time in which the purchase order is issued to the contractor to the time the structure arrives on site has increased to as high as 6 months due to changes in the steel market, 6 months would be on the high side for what we know as of right now</a:t>
            </a: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42</a:t>
            </a:fld>
            <a:endParaRPr lang="en-US" dirty="0"/>
          </a:p>
        </p:txBody>
      </p:sp>
    </p:spTree>
    <p:extLst>
      <p:ext uri="{BB962C8B-B14F-4D97-AF65-F5344CB8AC3E}">
        <p14:creationId xmlns:p14="http://schemas.microsoft.com/office/powerpoint/2010/main" val="3098414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Connections:</a:t>
            </a:r>
          </a:p>
          <a:p>
            <a:r>
              <a:rPr lang="en-US" dirty="0"/>
              <a:t>-DTI’s (Direct Tension Indicators), make sure DTI’s are oriented correctly and meeting all the quality control requirements of DT2322</a:t>
            </a:r>
          </a:p>
          <a:p>
            <a:r>
              <a:rPr lang="en-US" dirty="0"/>
              <a:t>-Ensure the splice (top picture) connections of trusses and mast arms are in FIRM contact, above picture is not adequate, the connection is not designed to have a gap</a:t>
            </a:r>
          </a:p>
          <a:p>
            <a:r>
              <a:rPr lang="en-US" dirty="0"/>
              <a:t>-Ensure that trusses delivered to the sight match the design plans and shop drawings and are installed in the correct orientation (bottom picture-incorrect orientation) </a:t>
            </a:r>
          </a:p>
          <a:p>
            <a:endParaRPr lang="en-US" dirty="0"/>
          </a:p>
          <a:p>
            <a:r>
              <a:rPr lang="en-US" dirty="0"/>
              <a:t>DT Form Submittal:</a:t>
            </a:r>
          </a:p>
          <a:p>
            <a:r>
              <a:rPr lang="en-US" dirty="0"/>
              <a:t>-DT Forms need to be complete for each structure. The contractor needs to make sure they submit ALL the pages of each DT Form accurately with all required information and signatures. If they do not, it delays in the final inspections because consultants need these forms to verify construction.</a:t>
            </a:r>
          </a:p>
          <a:p>
            <a:r>
              <a:rPr lang="en-US" dirty="0"/>
              <a:t>-Include any design plans and shop drawings with DT Forms to the consultant sign/signal/</a:t>
            </a:r>
            <a:r>
              <a:rPr lang="en-US" dirty="0" err="1"/>
              <a:t>hml</a:t>
            </a:r>
            <a:r>
              <a:rPr lang="en-US" dirty="0"/>
              <a:t> (high mast lighting) inspectors BEFORE the inspection so they have time to review and adjust inspection procedure accordingly. This reduces delays and provides a better quality product in the end</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43</a:t>
            </a:fld>
            <a:endParaRPr lang="en-US"/>
          </a:p>
        </p:txBody>
      </p:sp>
    </p:spTree>
    <p:extLst>
      <p:ext uri="{BB962C8B-B14F-4D97-AF65-F5344CB8AC3E}">
        <p14:creationId xmlns:p14="http://schemas.microsoft.com/office/powerpoint/2010/main" val="2325721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SW Region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always do it that way” is not a substitution for what is shown on the plans – if the contractor is looking to do something different than the plans show, need to contact EOR/BOS</a:t>
            </a:r>
          </a:p>
          <a:p>
            <a:endParaRPr lang="en-US" dirty="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44</a:t>
            </a:fld>
            <a:endParaRPr lang="en-US" dirty="0"/>
          </a:p>
        </p:txBody>
      </p:sp>
    </p:spTree>
    <p:extLst>
      <p:ext uri="{BB962C8B-B14F-4D97-AF65-F5344CB8AC3E}">
        <p14:creationId xmlns:p14="http://schemas.microsoft.com/office/powerpoint/2010/main" val="16486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a:t> If there is one thing</a:t>
            </a:r>
            <a:r>
              <a:rPr lang="en-US" baseline="0" dirty="0"/>
              <a:t> that I would like for you to take away from my presentation here today, I hope that you know that BOS is able, available, and willing to answer any questions that you may have during the construction of your projects</a:t>
            </a:r>
            <a:r>
              <a:rPr lang="en-US" dirty="0"/>
              <a:t>.</a:t>
            </a:r>
          </a:p>
          <a:p>
            <a:pPr>
              <a:buFont typeface="Arial" pitchFamily="34" charset="0"/>
              <a:buNone/>
            </a:pPr>
            <a:endParaRPr lang="en-US" dirty="0"/>
          </a:p>
          <a:p>
            <a:pPr>
              <a:buFont typeface="Arial" pitchFamily="34" charset="0"/>
              <a:buChar char="•"/>
            </a:pPr>
            <a:r>
              <a:rPr lang="en-US" baseline="0" dirty="0"/>
              <a:t> Any item that you may think involves structural aspects that you are not 100% comfortable answering, please don’t hesitate to contact us.</a:t>
            </a:r>
          </a:p>
          <a:p>
            <a:pPr>
              <a:buFont typeface="Arial" pitchFamily="34" charset="0"/>
              <a:buChar char="•"/>
            </a:pPr>
            <a:endParaRPr lang="en-US" baseline="0" dirty="0"/>
          </a:p>
          <a:p>
            <a:pPr>
              <a:buFont typeface="Arial" pitchFamily="34" charset="0"/>
              <a:buChar char="•"/>
            </a:pPr>
            <a:r>
              <a:rPr lang="en-US" baseline="0" dirty="0"/>
              <a:t> I have attached a contact list to this presentation for a reference on who to contact and for what situations.</a:t>
            </a:r>
          </a:p>
          <a:p>
            <a:pPr>
              <a:buFont typeface="Arial" pitchFamily="34" charset="0"/>
              <a:buChar char="•"/>
            </a:pPr>
            <a:endParaRPr lang="en-US" baseline="0" dirty="0"/>
          </a:p>
          <a:p>
            <a:pPr>
              <a:buFont typeface="Arial" pitchFamily="34" charset="0"/>
              <a:buChar char="•"/>
            </a:pPr>
            <a:r>
              <a:rPr lang="en-US" baseline="0" dirty="0"/>
              <a:t> One other reminder– is to push for contractor staff to work through the Region or Consultant construction staff for inquiries. Historically, the contractors have come directly through BOS and we have asked that they go back through project staff.</a:t>
            </a:r>
            <a:endParaRPr lang="en-US" dirty="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6</a:t>
            </a:fld>
            <a:endParaRPr lang="en-US" dirty="0"/>
          </a:p>
        </p:txBody>
      </p:sp>
    </p:spTree>
    <p:extLst>
      <p:ext uri="{BB962C8B-B14F-4D97-AF65-F5344CB8AC3E}">
        <p14:creationId xmlns:p14="http://schemas.microsoft.com/office/powerpoint/2010/main" val="857841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7</a:t>
            </a:fld>
            <a:endParaRPr lang="en-US" dirty="0"/>
          </a:p>
        </p:txBody>
      </p:sp>
    </p:spTree>
    <p:extLst>
      <p:ext uri="{BB962C8B-B14F-4D97-AF65-F5344CB8AC3E}">
        <p14:creationId xmlns:p14="http://schemas.microsoft.com/office/powerpoint/2010/main" val="128602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a:t>Revise 203.3.2.2 to require department assessment of and written approval for restoration of contractor-caused damage done during deck removal. This change was implemented in ASP 6 effective with the December 2017 letting.</a:t>
            </a:r>
          </a:p>
          <a:p>
            <a:pPr marL="628650" lvl="1" indent="-171450">
              <a:buFont typeface="Arial" panose="020B0604020202020204" pitchFamily="34" charset="0"/>
              <a:buChar char="•"/>
            </a:pPr>
            <a:r>
              <a:rPr lang="en-US" dirty="0"/>
              <a:t>After deck removal is complete, notify the engineer to request a damage survey. Point out damage to the engineer. Allow 1 business day for the engineer to complete the damage survey. If damage is identified, the department will determine if repairs or girder restoration will be allowed.</a:t>
            </a:r>
          </a:p>
          <a:p>
            <a:pPr marL="171450" lvl="0" indent="-171450">
              <a:buFont typeface="Arial" panose="020B0604020202020204" pitchFamily="34" charset="0"/>
              <a:buChar char="•"/>
            </a:pPr>
            <a:r>
              <a:rPr lang="en-US" dirty="0"/>
              <a:t>Revise 203.5.1(2) to clarify that all costs associated with contractor-caused damage are incidental. This change was implemented in ASP 6 effective with the December 2017 letting.</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9</a:t>
            </a:fld>
            <a:endParaRPr lang="en-US" dirty="0"/>
          </a:p>
        </p:txBody>
      </p:sp>
    </p:spTree>
    <p:extLst>
      <p:ext uri="{BB962C8B-B14F-4D97-AF65-F5344CB8AC3E}">
        <p14:creationId xmlns:p14="http://schemas.microsoft.com/office/powerpoint/2010/main" val="63926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451897" lvl="1" indent="0">
              <a:buFont typeface="Arial" panose="020B0604020202020204" pitchFamily="34" charset="0"/>
              <a:buNone/>
            </a:pPr>
            <a:r>
              <a:rPr lang="en-US" dirty="0">
                <a:latin typeface="Arial" charset="0"/>
                <a:cs typeface="Arial" charset="0"/>
              </a:rPr>
              <a:t>Contact BOS when steel or prestressed girder damage is found after deck removals.  BOS will send this form to inspection staff for contractor to complete and document damage locations and severity, and detail what their proposed fixes are.  BOS will review and provide comments or acceptance.  This helps us document historical information for the bridge, and provides consistency statewide with what girders are fixed and what are replaced.</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10</a:t>
            </a:fld>
            <a:endParaRPr lang="en-US" dirty="0"/>
          </a:p>
        </p:txBody>
      </p:sp>
    </p:spTree>
    <p:extLst>
      <p:ext uri="{BB962C8B-B14F-4D97-AF65-F5344CB8AC3E}">
        <p14:creationId xmlns:p14="http://schemas.microsoft.com/office/powerpoint/2010/main" val="369479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a:t>Add 503.3.3.4(5) to specify filling voids created for transport, erection, or deck forming.</a:t>
            </a:r>
          </a:p>
          <a:p>
            <a:pPr marL="628650" lvl="1" indent="-171450">
              <a:buFont typeface="Arial" panose="020B0604020202020204" pitchFamily="34" charset="0"/>
              <a:buChar char="•"/>
            </a:pPr>
            <a:r>
              <a:rPr lang="en-US" dirty="0"/>
              <a:t>Fill with an engineer-approved non-shrink grout</a:t>
            </a:r>
          </a:p>
          <a:p>
            <a:pPr marL="628650" lvl="1" indent="-171450">
              <a:buFont typeface="Arial" panose="020B0604020202020204" pitchFamily="34" charset="0"/>
              <a:buChar char="•"/>
            </a:pPr>
            <a:r>
              <a:rPr lang="en-US" dirty="0"/>
              <a:t>For voids with a surface opening greater than 2 inches in diameter, dry and uniformly coat void surfaces with an epoxy bonding agent</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dirty="0"/>
          </a:p>
        </p:txBody>
      </p:sp>
    </p:spTree>
    <p:extLst>
      <p:ext uri="{BB962C8B-B14F-4D97-AF65-F5344CB8AC3E}">
        <p14:creationId xmlns:p14="http://schemas.microsoft.com/office/powerpoint/2010/main" val="3914840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xampl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94360"/>
            <a:ext cx="8229600" cy="1475740"/>
          </a:xfrm>
          <a:prstGeom prst="rect">
            <a:avLst/>
          </a:prstGeom>
        </p:spPr>
        <p:txBody>
          <a:bodyPr lIns="0" tIns="0" rIns="0" bIns="0" anchor="ctr" anchorCtr="0"/>
          <a:lstStyle>
            <a:lvl1pPr algn="ctr">
              <a:lnSpc>
                <a:spcPts val="5600"/>
              </a:lnSpc>
              <a:defRPr sz="6000" b="1" spc="0" baseline="0">
                <a:solidFill>
                  <a:srgbClr val="00416A"/>
                </a:solidFill>
                <a:latin typeface="Arial Narrow" panose="020B0606020202030204" pitchFamily="34" charset="0"/>
              </a:defRPr>
            </a:lvl1pPr>
          </a:lstStyle>
          <a:p>
            <a:r>
              <a:rPr lang="en-US" dirty="0"/>
              <a:t>Select to edit title</a:t>
            </a:r>
            <a:br>
              <a:rPr lang="en-US" dirty="0"/>
            </a:br>
            <a:r>
              <a:rPr lang="en-US" dirty="0"/>
              <a:t>Line 2 optional</a:t>
            </a:r>
          </a:p>
        </p:txBody>
      </p:sp>
      <p:sp>
        <p:nvSpPr>
          <p:cNvPr id="15" name="Text Placeholder 14"/>
          <p:cNvSpPr>
            <a:spLocks noGrp="1"/>
          </p:cNvSpPr>
          <p:nvPr>
            <p:ph type="body" sz="quarter" idx="10" hasCustomPrompt="1"/>
          </p:nvPr>
        </p:nvSpPr>
        <p:spPr>
          <a:xfrm>
            <a:off x="457200" y="2163236"/>
            <a:ext cx="8229600" cy="567260"/>
          </a:xfrm>
          <a:prstGeom prst="rect">
            <a:avLst/>
          </a:prstGeom>
        </p:spPr>
        <p:txBody>
          <a:bodyPr lIns="0" tIns="0" rIns="0" bIns="0" anchor="t" anchorCtr="0"/>
          <a:lstStyle>
            <a:lvl1pPr marL="0" indent="0" algn="ctr">
              <a:buNone/>
              <a:defRPr sz="4700" b="1" spc="150" baseline="0">
                <a:solidFill>
                  <a:srgbClr val="A0284C"/>
                </a:solidFill>
                <a:latin typeface="Arial Narrow" panose="020B0606020202030204" pitchFamily="34" charset="0"/>
              </a:defRPr>
            </a:lvl1pPr>
          </a:lstStyle>
          <a:p>
            <a:pPr lvl="0"/>
            <a:r>
              <a:rPr lang="en-US" dirty="0"/>
              <a:t>Name of Presenter</a:t>
            </a:r>
          </a:p>
        </p:txBody>
      </p:sp>
      <p:sp>
        <p:nvSpPr>
          <p:cNvPr id="18" name="Text Placeholder 17"/>
          <p:cNvSpPr>
            <a:spLocks noGrp="1"/>
          </p:cNvSpPr>
          <p:nvPr>
            <p:ph type="body" sz="quarter" idx="11" hasCustomPrompt="1"/>
          </p:nvPr>
        </p:nvSpPr>
        <p:spPr>
          <a:xfrm>
            <a:off x="457200" y="2730496"/>
            <a:ext cx="8229600" cy="548640"/>
          </a:xfrm>
          <a:prstGeom prst="rect">
            <a:avLst/>
          </a:prstGeom>
        </p:spPr>
        <p:txBody>
          <a:bodyPr lIns="0" tIns="0" rIns="0" bIns="0" anchor="t" anchorCtr="0"/>
          <a:lstStyle>
            <a:lvl1pPr marL="0" indent="0" algn="ctr">
              <a:lnSpc>
                <a:spcPts val="4200"/>
              </a:lnSpc>
              <a:buNone/>
              <a:defRPr sz="4000" spc="100" baseline="0">
                <a:solidFill>
                  <a:srgbClr val="A02842"/>
                </a:solidFill>
                <a:latin typeface="Arial Narrow" panose="020B0606020202030204" pitchFamily="34" charset="0"/>
              </a:defRPr>
            </a:lvl1pPr>
          </a:lstStyle>
          <a:p>
            <a:pPr lvl="0"/>
            <a:r>
              <a:rPr lang="en-US" dirty="0"/>
              <a:t>Title of Presenter</a:t>
            </a:r>
          </a:p>
        </p:txBody>
      </p:sp>
      <p:sp>
        <p:nvSpPr>
          <p:cNvPr id="20" name="Text Placeholder 19"/>
          <p:cNvSpPr>
            <a:spLocks noGrp="1"/>
          </p:cNvSpPr>
          <p:nvPr>
            <p:ph type="body" sz="quarter" idx="12" hasCustomPrompt="1"/>
          </p:nvPr>
        </p:nvSpPr>
        <p:spPr>
          <a:xfrm>
            <a:off x="457200" y="3505200"/>
            <a:ext cx="8229600" cy="1005840"/>
          </a:xfrm>
          <a:prstGeom prst="rect">
            <a:avLst/>
          </a:prstGeom>
        </p:spPr>
        <p:txBody>
          <a:bodyPr lIns="0" tIns="0" rIns="0" bIns="0" anchor="t" anchorCtr="0"/>
          <a:lstStyle>
            <a:lvl1pPr marL="0" indent="0" algn="ctr">
              <a:lnSpc>
                <a:spcPts val="2700"/>
              </a:lnSpc>
              <a:spcBef>
                <a:spcPts val="0"/>
              </a:spcBef>
              <a:buNone/>
              <a:defRPr sz="2800" spc="100" baseline="0">
                <a:solidFill>
                  <a:srgbClr val="00416A"/>
                </a:solidFill>
                <a:latin typeface="Arial Narrow" panose="020B0606020202030204" pitchFamily="34" charset="0"/>
              </a:defRPr>
            </a:lvl1pPr>
          </a:lstStyle>
          <a:p>
            <a:pPr lvl="0"/>
            <a:r>
              <a:rPr lang="en-US" dirty="0"/>
              <a:t>Name of conference event</a:t>
            </a:r>
          </a:p>
          <a:p>
            <a:pPr lvl="0"/>
            <a:r>
              <a:rPr lang="en-US" dirty="0"/>
              <a:t>Location, City, State</a:t>
            </a:r>
          </a:p>
        </p:txBody>
      </p:sp>
      <p:sp>
        <p:nvSpPr>
          <p:cNvPr id="22" name="Text Placeholder 21"/>
          <p:cNvSpPr>
            <a:spLocks noGrp="1"/>
          </p:cNvSpPr>
          <p:nvPr>
            <p:ph type="body" sz="quarter" idx="13" hasCustomPrompt="1"/>
          </p:nvPr>
        </p:nvSpPr>
        <p:spPr>
          <a:xfrm>
            <a:off x="457200" y="4559300"/>
            <a:ext cx="8229600" cy="482600"/>
          </a:xfrm>
          <a:prstGeom prst="rect">
            <a:avLst/>
          </a:prstGeom>
        </p:spPr>
        <p:txBody>
          <a:bodyPr lIns="0" tIns="0" rIns="0" anchor="t" anchorCtr="0"/>
          <a:lstStyle>
            <a:lvl1pPr marL="0" indent="0" algn="ctr">
              <a:buNone/>
              <a:defRPr sz="2500" b="1" baseline="0">
                <a:solidFill>
                  <a:srgbClr val="A0284C"/>
                </a:solidFill>
                <a:latin typeface="Arial Narrow" panose="020B0606020202030204" pitchFamily="34" charset="0"/>
              </a:defRPr>
            </a:lvl1pPr>
          </a:lstStyle>
          <a:p>
            <a:pPr lvl="0"/>
            <a:r>
              <a:rPr lang="en-US" dirty="0"/>
              <a:t>Month Day, Year</a:t>
            </a:r>
          </a:p>
        </p:txBody>
      </p:sp>
      <p:pic>
        <p:nvPicPr>
          <p:cNvPr id="8" name="Picture 7">
            <a:extLst>
              <a:ext uri="{FF2B5EF4-FFF2-40B4-BE49-F238E27FC236}">
                <a16:creationId xmlns:a16="http://schemas.microsoft.com/office/drawing/2014/main" id="{3FDC7B68-D656-4212-94ED-A54BA1BECE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1" y="6030685"/>
            <a:ext cx="3361909" cy="685800"/>
          </a:xfrm>
          <a:prstGeom prst="rect">
            <a:avLst/>
          </a:prstGeom>
        </p:spPr>
      </p:pic>
      <p:sp>
        <p:nvSpPr>
          <p:cNvPr id="9" name="Footer Placeholder 1">
            <a:extLst>
              <a:ext uri="{FF2B5EF4-FFF2-40B4-BE49-F238E27FC236}">
                <a16:creationId xmlns:a16="http://schemas.microsoft.com/office/drawing/2014/main" id="{56A2E231-432C-4ECF-930A-D0C8D9DECB8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10" name="Slide Number Placeholder 5">
            <a:extLst>
              <a:ext uri="{FF2B5EF4-FFF2-40B4-BE49-F238E27FC236}">
                <a16:creationId xmlns:a16="http://schemas.microsoft.com/office/drawing/2014/main" id="{57E3DDEF-A16B-4316-9747-5F26A7A8680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964877215"/>
      </p:ext>
    </p:extLst>
  </p:cSld>
  <p:clrMapOvr>
    <a:masterClrMapping/>
  </p:clrMapOvr>
  <p:transition spd="slow">
    <p:fade/>
  </p:transition>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94360"/>
            <a:ext cx="8229600" cy="1475740"/>
          </a:xfrm>
          <a:prstGeom prst="rect">
            <a:avLst/>
          </a:prstGeom>
        </p:spPr>
        <p:txBody>
          <a:bodyPr lIns="0" tIns="0" rIns="0" bIns="0" anchor="ctr" anchorCtr="0"/>
          <a:lstStyle>
            <a:lvl1pPr algn="ctr">
              <a:lnSpc>
                <a:spcPts val="5600"/>
              </a:lnSpc>
              <a:defRPr sz="6000" b="1" spc="100" baseline="0">
                <a:solidFill>
                  <a:schemeClr val="bg1"/>
                </a:solidFill>
                <a:latin typeface="Arial Narrow" panose="020B0606020202030204" pitchFamily="34" charset="0"/>
              </a:defRPr>
            </a:lvl1pPr>
          </a:lstStyle>
          <a:p>
            <a:r>
              <a:rPr lang="en-US" dirty="0"/>
              <a:t>Select to edit title </a:t>
            </a:r>
            <a:br>
              <a:rPr lang="en-US" dirty="0"/>
            </a:br>
            <a:r>
              <a:rPr lang="en-US" dirty="0"/>
              <a:t>Line 2 optional</a:t>
            </a:r>
          </a:p>
        </p:txBody>
      </p:sp>
      <p:sp>
        <p:nvSpPr>
          <p:cNvPr id="15" name="Text Placeholder 14"/>
          <p:cNvSpPr>
            <a:spLocks noGrp="1"/>
          </p:cNvSpPr>
          <p:nvPr>
            <p:ph type="body" sz="quarter" idx="10" hasCustomPrompt="1"/>
          </p:nvPr>
        </p:nvSpPr>
        <p:spPr>
          <a:xfrm>
            <a:off x="457200" y="2163236"/>
            <a:ext cx="8229600" cy="567260"/>
          </a:xfrm>
          <a:prstGeom prst="rect">
            <a:avLst/>
          </a:prstGeom>
        </p:spPr>
        <p:txBody>
          <a:bodyPr lIns="0" tIns="0" rIns="0" bIns="0" anchor="t" anchorCtr="0"/>
          <a:lstStyle>
            <a:lvl1pPr marL="0" indent="0" algn="ctr">
              <a:buNone/>
              <a:defRPr sz="4700" b="1" spc="150" baseline="0">
                <a:solidFill>
                  <a:srgbClr val="D8B85E"/>
                </a:solidFill>
                <a:latin typeface="Arial Narrow" panose="020B0606020202030204" pitchFamily="34" charset="0"/>
              </a:defRPr>
            </a:lvl1pPr>
          </a:lstStyle>
          <a:p>
            <a:pPr lvl="0"/>
            <a:r>
              <a:rPr lang="en-US" dirty="0"/>
              <a:t>Name of Presenter</a:t>
            </a:r>
          </a:p>
        </p:txBody>
      </p:sp>
      <p:sp>
        <p:nvSpPr>
          <p:cNvPr id="18" name="Text Placeholder 17"/>
          <p:cNvSpPr>
            <a:spLocks noGrp="1"/>
          </p:cNvSpPr>
          <p:nvPr>
            <p:ph type="body" sz="quarter" idx="11" hasCustomPrompt="1"/>
          </p:nvPr>
        </p:nvSpPr>
        <p:spPr>
          <a:xfrm>
            <a:off x="457200" y="2730496"/>
            <a:ext cx="8229600" cy="548640"/>
          </a:xfrm>
          <a:prstGeom prst="rect">
            <a:avLst/>
          </a:prstGeom>
        </p:spPr>
        <p:txBody>
          <a:bodyPr lIns="0" tIns="0" rIns="0" bIns="0" anchor="t" anchorCtr="0"/>
          <a:lstStyle>
            <a:lvl1pPr marL="0" indent="0" algn="ctr">
              <a:lnSpc>
                <a:spcPts val="4200"/>
              </a:lnSpc>
              <a:buNone/>
              <a:defRPr sz="4000" spc="100" baseline="0">
                <a:solidFill>
                  <a:srgbClr val="DCC070"/>
                </a:solidFill>
                <a:latin typeface="Arial Narrow" panose="020B0606020202030204" pitchFamily="34" charset="0"/>
              </a:defRPr>
            </a:lvl1pPr>
          </a:lstStyle>
          <a:p>
            <a:pPr lvl="0"/>
            <a:r>
              <a:rPr lang="en-US" dirty="0"/>
              <a:t>Title of Presenter</a:t>
            </a:r>
          </a:p>
        </p:txBody>
      </p:sp>
      <p:sp>
        <p:nvSpPr>
          <p:cNvPr id="20" name="Text Placeholder 19"/>
          <p:cNvSpPr>
            <a:spLocks noGrp="1"/>
          </p:cNvSpPr>
          <p:nvPr>
            <p:ph type="body" sz="quarter" idx="12" hasCustomPrompt="1"/>
          </p:nvPr>
        </p:nvSpPr>
        <p:spPr>
          <a:xfrm>
            <a:off x="457200" y="3505200"/>
            <a:ext cx="8229600" cy="1005840"/>
          </a:xfrm>
          <a:prstGeom prst="rect">
            <a:avLst/>
          </a:prstGeom>
        </p:spPr>
        <p:txBody>
          <a:bodyPr lIns="0" tIns="0" rIns="0" bIns="0" anchor="t" anchorCtr="0"/>
          <a:lstStyle>
            <a:lvl1pPr marL="0" indent="0" algn="ctr">
              <a:lnSpc>
                <a:spcPts val="2700"/>
              </a:lnSpc>
              <a:spcBef>
                <a:spcPts val="0"/>
              </a:spcBef>
              <a:buNone/>
              <a:defRPr sz="2800" spc="100" baseline="0">
                <a:solidFill>
                  <a:schemeClr val="bg1"/>
                </a:solidFill>
                <a:latin typeface="Arial Narrow" panose="020B0606020202030204" pitchFamily="34" charset="0"/>
              </a:defRPr>
            </a:lvl1pPr>
          </a:lstStyle>
          <a:p>
            <a:pPr lvl="0"/>
            <a:r>
              <a:rPr lang="en-US" dirty="0"/>
              <a:t>Name of conference or event</a:t>
            </a:r>
          </a:p>
          <a:p>
            <a:pPr lvl="0"/>
            <a:r>
              <a:rPr lang="en-US" dirty="0"/>
              <a:t>Location, City, State</a:t>
            </a:r>
          </a:p>
        </p:txBody>
      </p:sp>
      <p:sp>
        <p:nvSpPr>
          <p:cNvPr id="22" name="Text Placeholder 21"/>
          <p:cNvSpPr>
            <a:spLocks noGrp="1"/>
          </p:cNvSpPr>
          <p:nvPr>
            <p:ph type="body" sz="quarter" idx="13" hasCustomPrompt="1"/>
          </p:nvPr>
        </p:nvSpPr>
        <p:spPr>
          <a:xfrm>
            <a:off x="457200" y="4559300"/>
            <a:ext cx="8229600" cy="482600"/>
          </a:xfrm>
          <a:prstGeom prst="rect">
            <a:avLst/>
          </a:prstGeom>
        </p:spPr>
        <p:txBody>
          <a:bodyPr lIns="0" tIns="0" rIns="0" anchor="t" anchorCtr="0"/>
          <a:lstStyle>
            <a:lvl1pPr marL="0" indent="0" algn="ctr">
              <a:buNone/>
              <a:defRPr sz="2500" b="1" baseline="0">
                <a:solidFill>
                  <a:srgbClr val="D8B85E"/>
                </a:solidFill>
                <a:latin typeface="Arial Narrow" panose="020B0606020202030204" pitchFamily="34" charset="0"/>
              </a:defRPr>
            </a:lvl1pPr>
          </a:lstStyle>
          <a:p>
            <a:pPr lvl="0"/>
            <a:r>
              <a:rPr lang="en-US" dirty="0"/>
              <a:t>Month Day, Year</a:t>
            </a:r>
          </a:p>
        </p:txBody>
      </p:sp>
      <p:sp>
        <p:nvSpPr>
          <p:cNvPr id="9" name="Footer Placeholder 4">
            <a:extLst>
              <a:ext uri="{FF2B5EF4-FFF2-40B4-BE49-F238E27FC236}">
                <a16:creationId xmlns:a16="http://schemas.microsoft.com/office/drawing/2014/main" id="{12088658-91C4-4213-95B4-AAED40DA31F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10" name="Slide Number Placeholder 6">
            <a:extLst>
              <a:ext uri="{FF2B5EF4-FFF2-40B4-BE49-F238E27FC236}">
                <a16:creationId xmlns:a16="http://schemas.microsoft.com/office/drawing/2014/main" id="{EE2F0082-9BFD-4375-A97B-BBCF5C41380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344682499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2BC20E-DBC7-4136-99F4-E2C7425F827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2FC8939-D710-4FE9-81E3-E7B6BB98D939}"/>
              </a:ext>
            </a:extLst>
          </p:cNvPr>
          <p:cNvSpPr>
            <a:spLocks noGrp="1"/>
          </p:cNvSpPr>
          <p:nvPr>
            <p:ph type="sldNum" sz="quarter" idx="11"/>
          </p:nvPr>
        </p:nvSpPr>
        <p:spPr/>
        <p:txBody>
          <a:bodyPr/>
          <a:lstStyle/>
          <a:p>
            <a:fld id="{73669252-6A23-4480-98F4-DAE1A3279AF3}" type="slidenum">
              <a:rPr lang="en-US" smtClean="0"/>
              <a:pPr/>
              <a:t>‹#›</a:t>
            </a:fld>
            <a:endParaRPr lang="en-US" dirty="0"/>
          </a:p>
        </p:txBody>
      </p:sp>
      <p:sp>
        <p:nvSpPr>
          <p:cNvPr id="6" name="Title 1">
            <a:extLst>
              <a:ext uri="{FF2B5EF4-FFF2-40B4-BE49-F238E27FC236}">
                <a16:creationId xmlns:a16="http://schemas.microsoft.com/office/drawing/2014/main" id="{F0565580-8D36-490A-8B3C-83E6E068822E}"/>
              </a:ext>
            </a:extLst>
          </p:cNvPr>
          <p:cNvSpPr>
            <a:spLocks noGrp="1"/>
          </p:cNvSpPr>
          <p:nvPr>
            <p:ph type="title" hasCustomPrompt="1"/>
          </p:nvPr>
        </p:nvSpPr>
        <p:spPr>
          <a:xfrm>
            <a:off x="457200" y="228600"/>
            <a:ext cx="8229600" cy="914400"/>
          </a:xfrm>
          <a:prstGeom prst="rect">
            <a:avLst/>
          </a:prstGeom>
        </p:spPr>
        <p:txBody>
          <a:bodyPr anchor="ctr" anchorCtr="0"/>
          <a:lstStyle>
            <a:lvl1pPr algn="l">
              <a:lnSpc>
                <a:spcPts val="4400"/>
              </a:lnSpc>
              <a:defRPr sz="4500" b="1" baseline="0">
                <a:solidFill>
                  <a:srgbClr val="00416A"/>
                </a:solidFill>
                <a:latin typeface="Arial Narrow" panose="020B0606020202030204" pitchFamily="34" charset="0"/>
              </a:defRPr>
            </a:lvl1pPr>
          </a:lstStyle>
          <a:p>
            <a:r>
              <a:rPr lang="en-US" dirty="0"/>
              <a:t>Title</a:t>
            </a:r>
          </a:p>
        </p:txBody>
      </p:sp>
      <p:sp>
        <p:nvSpPr>
          <p:cNvPr id="8" name="Content Placeholder 2">
            <a:extLst>
              <a:ext uri="{FF2B5EF4-FFF2-40B4-BE49-F238E27FC236}">
                <a16:creationId xmlns:a16="http://schemas.microsoft.com/office/drawing/2014/main" id="{B08BC965-307E-4786-BDE0-380151275AC4}"/>
              </a:ext>
            </a:extLst>
          </p:cNvPr>
          <p:cNvSpPr>
            <a:spLocks noGrp="1"/>
          </p:cNvSpPr>
          <p:nvPr>
            <p:ph idx="13" hasCustomPrompt="1"/>
          </p:nvPr>
        </p:nvSpPr>
        <p:spPr>
          <a:xfrm>
            <a:off x="457200" y="1143000"/>
            <a:ext cx="8229600" cy="5105400"/>
          </a:xfrm>
          <a:prstGeom prst="rect">
            <a:avLst/>
          </a:prstGeom>
        </p:spPr>
        <p:txBody>
          <a:bodyPr/>
          <a:lstStyle>
            <a:lvl1pPr>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D5494E"/>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D5494E"/>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9" name="Picture 8">
            <a:extLst>
              <a:ext uri="{FF2B5EF4-FFF2-40B4-BE49-F238E27FC236}">
                <a16:creationId xmlns:a16="http://schemas.microsoft.com/office/drawing/2014/main" id="{B55789AB-4B12-4629-9B74-017A63F39A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Tree>
    <p:extLst>
      <p:ext uri="{BB962C8B-B14F-4D97-AF65-F5344CB8AC3E}">
        <p14:creationId xmlns:p14="http://schemas.microsoft.com/office/powerpoint/2010/main" val="419497076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94360"/>
            <a:ext cx="8229600" cy="1475740"/>
          </a:xfrm>
          <a:prstGeom prst="rect">
            <a:avLst/>
          </a:prstGeom>
        </p:spPr>
        <p:txBody>
          <a:bodyPr lIns="0" tIns="0" rIns="0" bIns="0" anchor="ctr" anchorCtr="0"/>
          <a:lstStyle>
            <a:lvl1pPr algn="ctr">
              <a:lnSpc>
                <a:spcPts val="5600"/>
              </a:lnSpc>
              <a:defRPr sz="6000" b="1" spc="100" baseline="0">
                <a:solidFill>
                  <a:schemeClr val="bg1"/>
                </a:solidFill>
                <a:latin typeface="Arial Narrow" panose="020B0606020202030204" pitchFamily="34" charset="0"/>
              </a:defRPr>
            </a:lvl1pPr>
          </a:lstStyle>
          <a:p>
            <a:r>
              <a:rPr lang="en-US" dirty="0"/>
              <a:t>Select to edit title </a:t>
            </a:r>
            <a:br>
              <a:rPr lang="en-US" dirty="0"/>
            </a:br>
            <a:r>
              <a:rPr lang="en-US" dirty="0"/>
              <a:t>Line 2 optional</a:t>
            </a:r>
          </a:p>
        </p:txBody>
      </p:sp>
      <p:sp>
        <p:nvSpPr>
          <p:cNvPr id="15" name="Text Placeholder 14"/>
          <p:cNvSpPr>
            <a:spLocks noGrp="1"/>
          </p:cNvSpPr>
          <p:nvPr>
            <p:ph type="body" sz="quarter" idx="10" hasCustomPrompt="1"/>
          </p:nvPr>
        </p:nvSpPr>
        <p:spPr>
          <a:xfrm>
            <a:off x="457200" y="2163236"/>
            <a:ext cx="8229600" cy="567260"/>
          </a:xfrm>
          <a:prstGeom prst="rect">
            <a:avLst/>
          </a:prstGeom>
        </p:spPr>
        <p:txBody>
          <a:bodyPr lIns="0" tIns="0" rIns="0" bIns="0" anchor="t" anchorCtr="0"/>
          <a:lstStyle>
            <a:lvl1pPr marL="0" indent="0" algn="ctr">
              <a:buNone/>
              <a:defRPr sz="4700" b="1" spc="150" baseline="0">
                <a:solidFill>
                  <a:srgbClr val="D8B85E"/>
                </a:solidFill>
                <a:latin typeface="Arial Narrow" panose="020B0606020202030204" pitchFamily="34" charset="0"/>
              </a:defRPr>
            </a:lvl1pPr>
          </a:lstStyle>
          <a:p>
            <a:pPr lvl="0"/>
            <a:r>
              <a:rPr lang="en-US" dirty="0"/>
              <a:t>Name of Presenter</a:t>
            </a:r>
          </a:p>
        </p:txBody>
      </p:sp>
      <p:sp>
        <p:nvSpPr>
          <p:cNvPr id="18" name="Text Placeholder 17"/>
          <p:cNvSpPr>
            <a:spLocks noGrp="1"/>
          </p:cNvSpPr>
          <p:nvPr>
            <p:ph type="body" sz="quarter" idx="11" hasCustomPrompt="1"/>
          </p:nvPr>
        </p:nvSpPr>
        <p:spPr>
          <a:xfrm>
            <a:off x="457200" y="2730496"/>
            <a:ext cx="8229600" cy="548640"/>
          </a:xfrm>
          <a:prstGeom prst="rect">
            <a:avLst/>
          </a:prstGeom>
        </p:spPr>
        <p:txBody>
          <a:bodyPr lIns="0" tIns="0" rIns="0" bIns="0" anchor="t" anchorCtr="0"/>
          <a:lstStyle>
            <a:lvl1pPr marL="0" indent="0" algn="ctr">
              <a:lnSpc>
                <a:spcPts val="4200"/>
              </a:lnSpc>
              <a:buNone/>
              <a:defRPr sz="4000" spc="100" baseline="0">
                <a:solidFill>
                  <a:srgbClr val="DCC070"/>
                </a:solidFill>
                <a:latin typeface="Arial Narrow" panose="020B0606020202030204" pitchFamily="34" charset="0"/>
              </a:defRPr>
            </a:lvl1pPr>
          </a:lstStyle>
          <a:p>
            <a:pPr lvl="0"/>
            <a:r>
              <a:rPr lang="en-US" dirty="0"/>
              <a:t>Title of Presenter</a:t>
            </a:r>
          </a:p>
        </p:txBody>
      </p:sp>
      <p:sp>
        <p:nvSpPr>
          <p:cNvPr id="20" name="Text Placeholder 19"/>
          <p:cNvSpPr>
            <a:spLocks noGrp="1"/>
          </p:cNvSpPr>
          <p:nvPr>
            <p:ph type="body" sz="quarter" idx="12" hasCustomPrompt="1"/>
          </p:nvPr>
        </p:nvSpPr>
        <p:spPr>
          <a:xfrm>
            <a:off x="457200" y="3505200"/>
            <a:ext cx="8229600" cy="1005840"/>
          </a:xfrm>
          <a:prstGeom prst="rect">
            <a:avLst/>
          </a:prstGeom>
        </p:spPr>
        <p:txBody>
          <a:bodyPr lIns="0" tIns="0" rIns="0" bIns="0" anchor="t" anchorCtr="0"/>
          <a:lstStyle>
            <a:lvl1pPr marL="0" indent="0" algn="ctr">
              <a:lnSpc>
                <a:spcPts val="2700"/>
              </a:lnSpc>
              <a:spcBef>
                <a:spcPts val="0"/>
              </a:spcBef>
              <a:buNone/>
              <a:defRPr sz="2800" spc="100" baseline="0">
                <a:solidFill>
                  <a:schemeClr val="bg1"/>
                </a:solidFill>
                <a:latin typeface="Arial Narrow" panose="020B0606020202030204" pitchFamily="34" charset="0"/>
              </a:defRPr>
            </a:lvl1pPr>
          </a:lstStyle>
          <a:p>
            <a:pPr lvl="0"/>
            <a:r>
              <a:rPr lang="en-US" dirty="0"/>
              <a:t>Name of conference or event</a:t>
            </a:r>
          </a:p>
          <a:p>
            <a:pPr lvl="0"/>
            <a:r>
              <a:rPr lang="en-US" dirty="0"/>
              <a:t>Location, City, State</a:t>
            </a:r>
          </a:p>
        </p:txBody>
      </p:sp>
      <p:sp>
        <p:nvSpPr>
          <p:cNvPr id="22" name="Text Placeholder 21"/>
          <p:cNvSpPr>
            <a:spLocks noGrp="1"/>
          </p:cNvSpPr>
          <p:nvPr>
            <p:ph type="body" sz="quarter" idx="13" hasCustomPrompt="1"/>
          </p:nvPr>
        </p:nvSpPr>
        <p:spPr>
          <a:xfrm>
            <a:off x="457200" y="4559300"/>
            <a:ext cx="8229600" cy="482600"/>
          </a:xfrm>
          <a:prstGeom prst="rect">
            <a:avLst/>
          </a:prstGeom>
        </p:spPr>
        <p:txBody>
          <a:bodyPr lIns="0" tIns="0" rIns="0" anchor="t" anchorCtr="0"/>
          <a:lstStyle>
            <a:lvl1pPr marL="0" indent="0" algn="ctr">
              <a:buNone/>
              <a:defRPr sz="2500" b="1" baseline="0">
                <a:solidFill>
                  <a:srgbClr val="D8B85E"/>
                </a:solidFill>
                <a:latin typeface="Arial Narrow" panose="020B0606020202030204" pitchFamily="34" charset="0"/>
              </a:defRPr>
            </a:lvl1pPr>
          </a:lstStyle>
          <a:p>
            <a:pPr lvl="0"/>
            <a:r>
              <a:rPr lang="en-US" dirty="0"/>
              <a:t>Month Day, Year</a:t>
            </a:r>
          </a:p>
        </p:txBody>
      </p:sp>
      <p:pic>
        <p:nvPicPr>
          <p:cNvPr id="8" name="Picture 7">
            <a:extLst>
              <a:ext uri="{FF2B5EF4-FFF2-40B4-BE49-F238E27FC236}">
                <a16:creationId xmlns:a16="http://schemas.microsoft.com/office/drawing/2014/main" id="{A5AA0C47-B080-4ABA-901D-2781267BC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2" y="5971249"/>
            <a:ext cx="3645163" cy="804672"/>
          </a:xfrm>
          <a:prstGeom prst="rect">
            <a:avLst/>
          </a:prstGeom>
        </p:spPr>
      </p:pic>
      <p:sp>
        <p:nvSpPr>
          <p:cNvPr id="9" name="Footer Placeholder 4">
            <a:extLst>
              <a:ext uri="{FF2B5EF4-FFF2-40B4-BE49-F238E27FC236}">
                <a16:creationId xmlns:a16="http://schemas.microsoft.com/office/drawing/2014/main" id="{12088658-91C4-4213-95B4-AAED40DA31F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10" name="Slide Number Placeholder 6">
            <a:extLst>
              <a:ext uri="{FF2B5EF4-FFF2-40B4-BE49-F238E27FC236}">
                <a16:creationId xmlns:a16="http://schemas.microsoft.com/office/drawing/2014/main" id="{EE2F0082-9BFD-4375-A97B-BBCF5C41380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369652896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xample Pictur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DCC070"/>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8" name="Content Placeholder 2"/>
          <p:cNvSpPr>
            <a:spLocks noGrp="1"/>
          </p:cNvSpPr>
          <p:nvPr>
            <p:ph idx="13" hasCustomPrompt="1"/>
          </p:nvPr>
        </p:nvSpPr>
        <p:spPr>
          <a:xfrm>
            <a:off x="623888" y="2743201"/>
            <a:ext cx="3867150" cy="3613150"/>
          </a:xfrm>
          <a:prstGeom prst="rect">
            <a:avLst/>
          </a:prstGeom>
        </p:spPr>
        <p:txBody>
          <a:bodyPr/>
          <a:lstStyle>
            <a:lvl1pPr>
              <a:defRPr baseline="0">
                <a:solidFill>
                  <a:schemeClr val="bg1"/>
                </a:solidFill>
                <a:latin typeface="Arial Narrow" panose="020B0606020202030204" pitchFamily="34" charset="0"/>
              </a:defRPr>
            </a:lvl1pPr>
            <a:lvl2pPr marL="685800" indent="-228600">
              <a:buFont typeface="Wingdings" panose="05000000000000000000" pitchFamily="2" charset="2"/>
              <a:buChar char="§"/>
              <a:defRPr baseline="0">
                <a:solidFill>
                  <a:srgbClr val="D8B85E"/>
                </a:solidFill>
                <a:latin typeface="Arial Narrow" panose="020B0606020202030204" pitchFamily="34" charset="0"/>
              </a:defRPr>
            </a:lvl2pPr>
            <a:lvl3pPr>
              <a:defRPr baseline="0">
                <a:solidFill>
                  <a:schemeClr val="bg1"/>
                </a:solidFill>
                <a:latin typeface="Arial Narrow" panose="020B0606020202030204" pitchFamily="34" charset="0"/>
              </a:defRPr>
            </a:lvl3pPr>
            <a:lvl4pPr marL="1600200" indent="-228600">
              <a:buFont typeface="Wingdings" panose="05000000000000000000" pitchFamily="2" charset="2"/>
              <a:buChar char="§"/>
              <a:defRPr baseline="0">
                <a:solidFill>
                  <a:srgbClr val="DCC07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9" name="Picture Placeholder 8"/>
          <p:cNvSpPr>
            <a:spLocks noGrp="1"/>
          </p:cNvSpPr>
          <p:nvPr>
            <p:ph type="pic" sz="quarter" idx="14" hasCustomPrompt="1"/>
          </p:nvPr>
        </p:nvSpPr>
        <p:spPr>
          <a:xfrm>
            <a:off x="4724400" y="2743200"/>
            <a:ext cx="3786188" cy="3613149"/>
          </a:xfrm>
          <a:prstGeom prst="rect">
            <a:avLst/>
          </a:prstGeom>
          <a:effectLst>
            <a:outerShdw blurRad="88900" algn="tl" rotWithShape="0">
              <a:schemeClr val="tx2">
                <a:lumMod val="50000"/>
                <a:alpha val="70000"/>
              </a:schemeClr>
            </a:outerShdw>
          </a:effectLst>
        </p:spPr>
        <p:txBody>
          <a:bodyPr tIns="914400" rIns="91440" bIns="45720"/>
          <a:lstStyle>
            <a:lvl1pPr marL="0" indent="0" algn="ctr">
              <a:lnSpc>
                <a:spcPts val="2400"/>
              </a:lnSpc>
              <a:spcBef>
                <a:spcPts val="0"/>
              </a:spcBef>
              <a:buNone/>
              <a:defRPr sz="2400" baseline="0">
                <a:solidFill>
                  <a:schemeClr val="bg1"/>
                </a:solidFill>
                <a:latin typeface="Arial Narrow" panose="020B0606020202030204" pitchFamily="34" charset="0"/>
              </a:defRPr>
            </a:lvl1pPr>
          </a:lstStyle>
          <a:p>
            <a:r>
              <a:rPr lang="en-US" dirty="0"/>
              <a:t>Double click on icon </a:t>
            </a:r>
            <a:br>
              <a:rPr lang="en-US" dirty="0"/>
            </a:br>
            <a:r>
              <a:rPr lang="en-US" dirty="0"/>
              <a:t>below to insert picture</a:t>
            </a:r>
          </a:p>
        </p:txBody>
      </p:sp>
      <p:pic>
        <p:nvPicPr>
          <p:cNvPr id="5" name="Picture 4">
            <a:extLst>
              <a:ext uri="{FF2B5EF4-FFF2-40B4-BE49-F238E27FC236}">
                <a16:creationId xmlns:a16="http://schemas.microsoft.com/office/drawing/2014/main" id="{69A09CCB-AA91-45B0-92BE-0F787B9588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7" name="Footer Placeholder 4">
            <a:extLst>
              <a:ext uri="{FF2B5EF4-FFF2-40B4-BE49-F238E27FC236}">
                <a16:creationId xmlns:a16="http://schemas.microsoft.com/office/drawing/2014/main" id="{6CC8FCCA-494D-48D6-9BF3-D37914CE63E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10" name="Slide Number Placeholder 6">
            <a:extLst>
              <a:ext uri="{FF2B5EF4-FFF2-40B4-BE49-F238E27FC236}">
                <a16:creationId xmlns:a16="http://schemas.microsoft.com/office/drawing/2014/main" id="{79E8FEEB-6E99-482C-BFD0-6118C24220D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22777874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94360"/>
            <a:ext cx="7886700" cy="1325563"/>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3" name="Content Placeholder 2"/>
          <p:cNvSpPr>
            <a:spLocks noGrp="1"/>
          </p:cNvSpPr>
          <p:nvPr>
            <p:ph idx="1" hasCustomPrompt="1"/>
          </p:nvPr>
        </p:nvSpPr>
        <p:spPr>
          <a:xfrm>
            <a:off x="628650" y="2286000"/>
            <a:ext cx="7886700" cy="4070350"/>
          </a:xfrm>
          <a:prstGeom prst="rect">
            <a:avLst/>
          </a:prstGeom>
        </p:spPr>
        <p:txBody>
          <a:bodyPr/>
          <a:lstStyle>
            <a:lvl1pPr>
              <a:spcBef>
                <a:spcPts val="0"/>
              </a:spcBef>
              <a:defRPr baseline="0">
                <a:solidFill>
                  <a:schemeClr val="bg1"/>
                </a:solidFill>
                <a:latin typeface="Arial Narrow" panose="020B0606020202030204" pitchFamily="34" charset="0"/>
              </a:defRPr>
            </a:lvl1pPr>
            <a:lvl2pPr marL="685800" indent="-228600">
              <a:buFont typeface="Wingdings" panose="05000000000000000000" pitchFamily="2" charset="2"/>
              <a:buChar cha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marL="1600200" indent="-228600">
              <a:buFont typeface="Wingdings" panose="05000000000000000000" pitchFamily="2" charset="2"/>
              <a:buChar char="§"/>
              <a:defRPr baseline="0">
                <a:solidFill>
                  <a:srgbClr val="D8B85E"/>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4" name="Picture 3">
            <a:extLst>
              <a:ext uri="{FF2B5EF4-FFF2-40B4-BE49-F238E27FC236}">
                <a16:creationId xmlns:a16="http://schemas.microsoft.com/office/drawing/2014/main" id="{1A6B68D3-BB97-4F81-839C-0911A1195D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5" name="Footer Placeholder 4">
            <a:extLst>
              <a:ext uri="{FF2B5EF4-FFF2-40B4-BE49-F238E27FC236}">
                <a16:creationId xmlns:a16="http://schemas.microsoft.com/office/drawing/2014/main" id="{C11E3CFF-8CB0-4C47-8F18-C40AB280589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6" name="Slide Number Placeholder 6">
            <a:extLst>
              <a:ext uri="{FF2B5EF4-FFF2-40B4-BE49-F238E27FC236}">
                <a16:creationId xmlns:a16="http://schemas.microsoft.com/office/drawing/2014/main" id="{438AFF72-570E-40F2-8EC4-C4F9FF2896F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862975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xample Subhead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DCC070"/>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1"/>
            <a:ext cx="7886700" cy="3613150"/>
          </a:xfrm>
          <a:prstGeom prst="rect">
            <a:avLst/>
          </a:prstGeom>
        </p:spPr>
        <p:txBody>
          <a:bodyPr/>
          <a:lstStyle>
            <a:lvl1pPr>
              <a:defRPr baseline="0">
                <a:solidFill>
                  <a:schemeClr val="bg1"/>
                </a:solidFill>
                <a:latin typeface="Arial Narrow" panose="020B0606020202030204" pitchFamily="34" charset="0"/>
              </a:defRPr>
            </a:lvl1pPr>
            <a:lvl2pPr marL="685800" indent="-228600">
              <a:buFont typeface="Wingdings" panose="05000000000000000000" pitchFamily="2" charset="2"/>
              <a:buChar char="§"/>
              <a:defRPr baseline="0">
                <a:solidFill>
                  <a:srgbClr val="D8B85E"/>
                </a:solidFill>
                <a:latin typeface="Arial Narrow" panose="020B0606020202030204" pitchFamily="34" charset="0"/>
              </a:defRPr>
            </a:lvl2pPr>
            <a:lvl3pPr>
              <a:defRPr baseline="0">
                <a:solidFill>
                  <a:schemeClr val="bg1"/>
                </a:solidFill>
                <a:latin typeface="Arial Narrow" panose="020B0606020202030204" pitchFamily="34" charset="0"/>
              </a:defRPr>
            </a:lvl3pPr>
            <a:lvl4pPr marL="1600200" indent="-228600">
              <a:buFont typeface="Wingdings" panose="05000000000000000000" pitchFamily="2" charset="2"/>
              <a:buChar char="§"/>
              <a:defRPr baseline="0">
                <a:solidFill>
                  <a:srgbClr val="DCC07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5" name="Picture 4">
            <a:extLst>
              <a:ext uri="{FF2B5EF4-FFF2-40B4-BE49-F238E27FC236}">
                <a16:creationId xmlns:a16="http://schemas.microsoft.com/office/drawing/2014/main" id="{C1E0E9E7-87EB-48B6-A48D-E9406EA6A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6" name="Footer Placeholder 4">
            <a:extLst>
              <a:ext uri="{FF2B5EF4-FFF2-40B4-BE49-F238E27FC236}">
                <a16:creationId xmlns:a16="http://schemas.microsoft.com/office/drawing/2014/main" id="{8AEB5705-3CEB-4344-8D84-94B3D7B5DFF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8" name="Slide Number Placeholder 6">
            <a:extLst>
              <a:ext uri="{FF2B5EF4-FFF2-40B4-BE49-F238E27FC236}">
                <a16:creationId xmlns:a16="http://schemas.microsoft.com/office/drawing/2014/main" id="{3365D1AE-4537-4BA0-8A42-83DF167F113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03502666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xample picture or graph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D8B85E"/>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9" name="Picture Placeholder 8"/>
          <p:cNvSpPr>
            <a:spLocks noGrp="1"/>
          </p:cNvSpPr>
          <p:nvPr>
            <p:ph type="pic" sz="quarter" idx="14" hasCustomPrompt="1"/>
          </p:nvPr>
        </p:nvSpPr>
        <p:spPr>
          <a:xfrm>
            <a:off x="623888" y="2743201"/>
            <a:ext cx="7886700" cy="3613150"/>
          </a:xfrm>
          <a:prstGeom prst="rect">
            <a:avLst/>
          </a:prstGeom>
          <a:effectLst>
            <a:outerShdw blurRad="1016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chemeClr val="bg1"/>
                </a:solidFill>
                <a:latin typeface="Arial Narrow" panose="020B0606020202030204" pitchFamily="34" charset="0"/>
              </a:defRPr>
            </a:lvl1pPr>
          </a:lstStyle>
          <a:p>
            <a:r>
              <a:rPr lang="en-US" dirty="0"/>
              <a:t>Double click on icon below to insert picture</a:t>
            </a:r>
          </a:p>
        </p:txBody>
      </p:sp>
      <p:pic>
        <p:nvPicPr>
          <p:cNvPr id="5" name="Picture 4">
            <a:extLst>
              <a:ext uri="{FF2B5EF4-FFF2-40B4-BE49-F238E27FC236}">
                <a16:creationId xmlns:a16="http://schemas.microsoft.com/office/drawing/2014/main" id="{E66E3479-00DD-43CA-B31B-86820E1650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6" name="Footer Placeholder 4">
            <a:extLst>
              <a:ext uri="{FF2B5EF4-FFF2-40B4-BE49-F238E27FC236}">
                <a16:creationId xmlns:a16="http://schemas.microsoft.com/office/drawing/2014/main" id="{04F0B4CC-C780-4132-8BCF-F86ECABEE42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7" name="Slide Number Placeholder 6">
            <a:extLst>
              <a:ext uri="{FF2B5EF4-FFF2-40B4-BE49-F238E27FC236}">
                <a16:creationId xmlns:a16="http://schemas.microsoft.com/office/drawing/2014/main" id="{0F91C8E3-65FE-4B4A-8F82-0149D1455B8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256628253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xample Subhead and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D8B85E"/>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1"/>
            <a:ext cx="7886700" cy="3613150"/>
          </a:xfrm>
          <a:prstGeom prst="rect">
            <a:avLst/>
          </a:prstGeom>
        </p:spPr>
        <p:txBody>
          <a:bodyPr/>
          <a:lstStyle>
            <a:lvl1pPr marL="0" indent="0">
              <a:lnSpc>
                <a:spcPts val="3100"/>
              </a:lnSpc>
              <a:buNone/>
              <a:defRPr baseline="0">
                <a:solidFill>
                  <a:schemeClr val="bg1"/>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pic>
        <p:nvPicPr>
          <p:cNvPr id="5" name="Picture 4">
            <a:extLst>
              <a:ext uri="{FF2B5EF4-FFF2-40B4-BE49-F238E27FC236}">
                <a16:creationId xmlns:a16="http://schemas.microsoft.com/office/drawing/2014/main" id="{2C2AD060-FE44-489A-BA22-C1CBC899B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6" name="Footer Placeholder 4">
            <a:extLst>
              <a:ext uri="{FF2B5EF4-FFF2-40B4-BE49-F238E27FC236}">
                <a16:creationId xmlns:a16="http://schemas.microsoft.com/office/drawing/2014/main" id="{CFE23F7F-8659-4811-9526-345AC2ECB02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8" name="Slide Number Placeholder 6">
            <a:extLst>
              <a:ext uri="{FF2B5EF4-FFF2-40B4-BE49-F238E27FC236}">
                <a16:creationId xmlns:a16="http://schemas.microsoft.com/office/drawing/2014/main" id="{E5C9EF70-F22A-490E-A672-118837FAF55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99932791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5FB6F-59AA-415C-8C68-27BD79C9B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3" name="Footer Placeholder 4">
            <a:extLst>
              <a:ext uri="{FF2B5EF4-FFF2-40B4-BE49-F238E27FC236}">
                <a16:creationId xmlns:a16="http://schemas.microsoft.com/office/drawing/2014/main" id="{E12AA9D9-488C-4BFA-80C1-4BA2E3BF745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4" name="Slide Number Placeholder 6">
            <a:extLst>
              <a:ext uri="{FF2B5EF4-FFF2-40B4-BE49-F238E27FC236}">
                <a16:creationId xmlns:a16="http://schemas.microsoft.com/office/drawing/2014/main" id="{AB64A5DB-BB2D-40E3-9B3C-C62FF5259EE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99361467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extLst>
      <p:ext uri="{BB962C8B-B14F-4D97-AF65-F5344CB8AC3E}">
        <p14:creationId xmlns:p14="http://schemas.microsoft.com/office/powerpoint/2010/main" val="4241019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xample Pictur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8" name="Content Placeholder 2"/>
          <p:cNvSpPr>
            <a:spLocks noGrp="1"/>
          </p:cNvSpPr>
          <p:nvPr>
            <p:ph idx="13" hasCustomPrompt="1"/>
          </p:nvPr>
        </p:nvSpPr>
        <p:spPr>
          <a:xfrm>
            <a:off x="623888" y="2743201"/>
            <a:ext cx="3867150" cy="3613150"/>
          </a:xfrm>
          <a:prstGeom prst="rect">
            <a:avLst/>
          </a:prstGeom>
        </p:spPr>
        <p:txBody>
          <a:bodyPr/>
          <a:lstStyle>
            <a:lvl1pPr>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57350" indent="-28575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to edit bullet 4</a:t>
            </a:r>
          </a:p>
        </p:txBody>
      </p:sp>
      <p:sp>
        <p:nvSpPr>
          <p:cNvPr id="9" name="Picture Placeholder 8"/>
          <p:cNvSpPr>
            <a:spLocks noGrp="1"/>
          </p:cNvSpPr>
          <p:nvPr>
            <p:ph type="pic" sz="quarter" idx="14" hasCustomPrompt="1"/>
          </p:nvPr>
        </p:nvSpPr>
        <p:spPr>
          <a:xfrm>
            <a:off x="4724400" y="2743200"/>
            <a:ext cx="3786188" cy="3613149"/>
          </a:xfrm>
          <a:prstGeom prst="rect">
            <a:avLst/>
          </a:prstGeom>
          <a:effectLst>
            <a:outerShdw blurRad="889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rgbClr val="00416A"/>
                </a:solidFill>
                <a:latin typeface="Arial Narrow" panose="020B0606020202030204" pitchFamily="34" charset="0"/>
              </a:defRPr>
            </a:lvl1pPr>
          </a:lstStyle>
          <a:p>
            <a:r>
              <a:rPr lang="en-US" dirty="0"/>
              <a:t>Double click on icon </a:t>
            </a:r>
            <a:br>
              <a:rPr lang="en-US" dirty="0"/>
            </a:br>
            <a:r>
              <a:rPr lang="en-US" dirty="0"/>
              <a:t>below to insert picture</a:t>
            </a:r>
          </a:p>
        </p:txBody>
      </p:sp>
      <p:pic>
        <p:nvPicPr>
          <p:cNvPr id="5" name="Picture 4">
            <a:extLst>
              <a:ext uri="{FF2B5EF4-FFF2-40B4-BE49-F238E27FC236}">
                <a16:creationId xmlns:a16="http://schemas.microsoft.com/office/drawing/2014/main" id="{055045CD-0EC0-473F-AC17-0D3B6D7967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7" name="Footer Placeholder 1">
            <a:extLst>
              <a:ext uri="{FF2B5EF4-FFF2-40B4-BE49-F238E27FC236}">
                <a16:creationId xmlns:a16="http://schemas.microsoft.com/office/drawing/2014/main" id="{B3A7280F-05EF-42E9-B5F8-3C210E3F25A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10" name="Slide Number Placeholder 5">
            <a:extLst>
              <a:ext uri="{FF2B5EF4-FFF2-40B4-BE49-F238E27FC236}">
                <a16:creationId xmlns:a16="http://schemas.microsoft.com/office/drawing/2014/main" id="{D54C984B-56D7-42C3-AEFB-DB3076C7054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26948028"/>
      </p:ext>
    </p:extLst>
  </p:cSld>
  <p:clrMapOvr>
    <a:masterClrMapping/>
  </p:clrMapOvr>
  <p:transition spd="slow">
    <p:fade/>
  </p:transition>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2BC20E-DBC7-4136-99F4-E2C7425F827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2FC8939-D710-4FE9-81E3-E7B6BB98D939}"/>
              </a:ext>
            </a:extLst>
          </p:cNvPr>
          <p:cNvSpPr>
            <a:spLocks noGrp="1"/>
          </p:cNvSpPr>
          <p:nvPr>
            <p:ph type="sldNum" sz="quarter" idx="11"/>
          </p:nvPr>
        </p:nvSpPr>
        <p:spPr/>
        <p:txBody>
          <a:bodyPr/>
          <a:lstStyle/>
          <a:p>
            <a:fld id="{73669252-6A23-4480-98F4-DAE1A3279AF3}" type="slidenum">
              <a:rPr lang="en-US" smtClean="0"/>
              <a:pPr/>
              <a:t>‹#›</a:t>
            </a:fld>
            <a:endParaRPr lang="en-US" dirty="0"/>
          </a:p>
        </p:txBody>
      </p:sp>
      <p:sp>
        <p:nvSpPr>
          <p:cNvPr id="6" name="Title 1">
            <a:extLst>
              <a:ext uri="{FF2B5EF4-FFF2-40B4-BE49-F238E27FC236}">
                <a16:creationId xmlns:a16="http://schemas.microsoft.com/office/drawing/2014/main" id="{F0565580-8D36-490A-8B3C-83E6E068822E}"/>
              </a:ext>
            </a:extLst>
          </p:cNvPr>
          <p:cNvSpPr>
            <a:spLocks noGrp="1"/>
          </p:cNvSpPr>
          <p:nvPr>
            <p:ph type="title" hasCustomPrompt="1"/>
          </p:nvPr>
        </p:nvSpPr>
        <p:spPr>
          <a:xfrm>
            <a:off x="457200" y="228600"/>
            <a:ext cx="8229600" cy="914400"/>
          </a:xfrm>
          <a:prstGeom prst="rect">
            <a:avLst/>
          </a:prstGeom>
        </p:spPr>
        <p:txBody>
          <a:bodyPr anchor="ctr" anchorCtr="0"/>
          <a:lstStyle>
            <a:lvl1pPr algn="l">
              <a:lnSpc>
                <a:spcPts val="4400"/>
              </a:lnSpc>
              <a:defRPr sz="4500" b="1" baseline="0">
                <a:solidFill>
                  <a:schemeClr val="bg1"/>
                </a:solidFill>
                <a:latin typeface="Arial Narrow" panose="020B0606020202030204" pitchFamily="34" charset="0"/>
              </a:defRPr>
            </a:lvl1pPr>
          </a:lstStyle>
          <a:p>
            <a:r>
              <a:rPr lang="en-US" dirty="0"/>
              <a:t>Title</a:t>
            </a:r>
          </a:p>
        </p:txBody>
      </p:sp>
      <p:sp>
        <p:nvSpPr>
          <p:cNvPr id="8" name="Content Placeholder 2">
            <a:extLst>
              <a:ext uri="{FF2B5EF4-FFF2-40B4-BE49-F238E27FC236}">
                <a16:creationId xmlns:a16="http://schemas.microsoft.com/office/drawing/2014/main" id="{B08BC965-307E-4786-BDE0-380151275AC4}"/>
              </a:ext>
            </a:extLst>
          </p:cNvPr>
          <p:cNvSpPr>
            <a:spLocks noGrp="1"/>
          </p:cNvSpPr>
          <p:nvPr>
            <p:ph idx="13" hasCustomPrompt="1"/>
          </p:nvPr>
        </p:nvSpPr>
        <p:spPr>
          <a:xfrm>
            <a:off x="457200" y="1143000"/>
            <a:ext cx="8229600" cy="5105400"/>
          </a:xfrm>
          <a:prstGeom prst="rect">
            <a:avLst/>
          </a:prstGeom>
        </p:spPr>
        <p:txBody>
          <a:bodyPr/>
          <a:lstStyle>
            <a:lvl1pPr>
              <a:defRPr baseline="0">
                <a:solidFill>
                  <a:schemeClr val="bg1"/>
                </a:solidFill>
                <a:latin typeface="Arial Narrow" panose="020B0606020202030204" pitchFamily="34" charset="0"/>
              </a:defRPr>
            </a:lvl1pPr>
            <a:lvl2pPr marL="685800" indent="-228600">
              <a:buFont typeface="Wingdings" panose="05000000000000000000" pitchFamily="2" charset="2"/>
              <a:buChar char="§"/>
              <a:defRPr baseline="0">
                <a:solidFill>
                  <a:srgbClr val="D8B85E"/>
                </a:solidFill>
                <a:latin typeface="Arial Narrow" panose="020B0606020202030204" pitchFamily="34" charset="0"/>
              </a:defRPr>
            </a:lvl2pPr>
            <a:lvl3pPr>
              <a:defRPr baseline="0">
                <a:solidFill>
                  <a:schemeClr val="bg1"/>
                </a:solidFill>
                <a:latin typeface="Arial Narrow" panose="020B0606020202030204" pitchFamily="34" charset="0"/>
              </a:defRPr>
            </a:lvl3pPr>
            <a:lvl4pPr marL="1600200" indent="-228600">
              <a:buFont typeface="Wingdings" panose="05000000000000000000" pitchFamily="2" charset="2"/>
              <a:buChar char="§"/>
              <a:defRPr baseline="0">
                <a:solidFill>
                  <a:srgbClr val="DCC07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9" name="Picture 8">
            <a:extLst>
              <a:ext uri="{FF2B5EF4-FFF2-40B4-BE49-F238E27FC236}">
                <a16:creationId xmlns:a16="http://schemas.microsoft.com/office/drawing/2014/main" id="{B55789AB-4B12-4629-9B74-017A63F39A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Tree>
    <p:extLst>
      <p:ext uri="{BB962C8B-B14F-4D97-AF65-F5344CB8AC3E}">
        <p14:creationId xmlns:p14="http://schemas.microsoft.com/office/powerpoint/2010/main" val="261111943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94360"/>
            <a:ext cx="78867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3" name="Content Placeholder 2"/>
          <p:cNvSpPr>
            <a:spLocks noGrp="1"/>
          </p:cNvSpPr>
          <p:nvPr>
            <p:ph idx="1" hasCustomPrompt="1"/>
          </p:nvPr>
        </p:nvSpPr>
        <p:spPr>
          <a:xfrm>
            <a:off x="628650" y="2286000"/>
            <a:ext cx="7886700" cy="4070350"/>
          </a:xfrm>
          <a:prstGeom prst="rect">
            <a:avLst/>
          </a:prstGeom>
        </p:spPr>
        <p:txBody>
          <a:bodyPr/>
          <a:lstStyle>
            <a:lvl1pPr>
              <a:spcBef>
                <a:spcPts val="0"/>
              </a:spcBef>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4" name="Picture 3">
            <a:extLst>
              <a:ext uri="{FF2B5EF4-FFF2-40B4-BE49-F238E27FC236}">
                <a16:creationId xmlns:a16="http://schemas.microsoft.com/office/drawing/2014/main" id="{3205EF0F-4A2E-4CF9-A6F2-9CB2B17920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5" name="Footer Placeholder 1">
            <a:extLst>
              <a:ext uri="{FF2B5EF4-FFF2-40B4-BE49-F238E27FC236}">
                <a16:creationId xmlns:a16="http://schemas.microsoft.com/office/drawing/2014/main" id="{11D28384-9D23-42B8-A142-CE2230CA6B1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C995DC7D-DFD3-4C11-8847-27D6FC40EC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162741761"/>
      </p:ext>
    </p:extLst>
  </p:cSld>
  <p:clrMapOvr>
    <a:masterClrMapping/>
  </p:clrMapOvr>
  <p:transition spd="slow">
    <p:fade/>
  </p:transition>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xample picture or graph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9" name="Picture Placeholder 8"/>
          <p:cNvSpPr>
            <a:spLocks noGrp="1"/>
          </p:cNvSpPr>
          <p:nvPr>
            <p:ph type="pic" sz="quarter" idx="14" hasCustomPrompt="1"/>
          </p:nvPr>
        </p:nvSpPr>
        <p:spPr>
          <a:xfrm>
            <a:off x="623888" y="2743201"/>
            <a:ext cx="7886700" cy="3613150"/>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below to insert picture</a:t>
            </a:r>
          </a:p>
        </p:txBody>
      </p:sp>
      <p:pic>
        <p:nvPicPr>
          <p:cNvPr id="5" name="Picture 4">
            <a:extLst>
              <a:ext uri="{FF2B5EF4-FFF2-40B4-BE49-F238E27FC236}">
                <a16:creationId xmlns:a16="http://schemas.microsoft.com/office/drawing/2014/main" id="{E2375B41-3B24-4414-B7D7-F49189B7C0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6" name="Footer Placeholder 1">
            <a:extLst>
              <a:ext uri="{FF2B5EF4-FFF2-40B4-BE49-F238E27FC236}">
                <a16:creationId xmlns:a16="http://schemas.microsoft.com/office/drawing/2014/main" id="{53529C25-E075-4DE5-8610-5B3FAC54D7C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7" name="Slide Number Placeholder 5">
            <a:extLst>
              <a:ext uri="{FF2B5EF4-FFF2-40B4-BE49-F238E27FC236}">
                <a16:creationId xmlns:a16="http://schemas.microsoft.com/office/drawing/2014/main" id="{75FC249F-DA00-4F7E-9D31-8AACCCFD661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2484959375"/>
      </p:ext>
    </p:extLst>
  </p:cSld>
  <p:clrMapOvr>
    <a:masterClrMapping/>
  </p:clrMapOvr>
  <p:transition spd="slow">
    <p:fade/>
  </p:transition>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xample Subhead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D5494E"/>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1"/>
            <a:ext cx="7886700" cy="3613150"/>
          </a:xfrm>
          <a:prstGeom prst="rect">
            <a:avLst/>
          </a:prstGeom>
        </p:spPr>
        <p:txBody>
          <a:bodyPr/>
          <a:lstStyle>
            <a:lvl1pPr>
              <a:defRPr baseline="0">
                <a:solidFill>
                  <a:srgbClr val="1E384B"/>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5" name="Picture 4">
            <a:extLst>
              <a:ext uri="{FF2B5EF4-FFF2-40B4-BE49-F238E27FC236}">
                <a16:creationId xmlns:a16="http://schemas.microsoft.com/office/drawing/2014/main" id="{6ED6A9C3-5D49-4131-BA9D-AABF531216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6" name="Footer Placeholder 1">
            <a:extLst>
              <a:ext uri="{FF2B5EF4-FFF2-40B4-BE49-F238E27FC236}">
                <a16:creationId xmlns:a16="http://schemas.microsoft.com/office/drawing/2014/main" id="{16AE713B-C946-4418-8BAC-814F492E400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8" name="Slide Number Placeholder 5">
            <a:extLst>
              <a:ext uri="{FF2B5EF4-FFF2-40B4-BE49-F238E27FC236}">
                <a16:creationId xmlns:a16="http://schemas.microsoft.com/office/drawing/2014/main" id="{ACE1CB7B-65B3-4B5E-99A8-C3DE672F1C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807256662"/>
      </p:ext>
    </p:extLst>
  </p:cSld>
  <p:clrMapOvr>
    <a:masterClrMapping/>
  </p:clrMapOvr>
  <p:transition spd="slow">
    <p:fade/>
  </p:transition>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xample Subhead and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1"/>
            <a:ext cx="7886700" cy="3613150"/>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pic>
        <p:nvPicPr>
          <p:cNvPr id="5" name="Picture 4">
            <a:extLst>
              <a:ext uri="{FF2B5EF4-FFF2-40B4-BE49-F238E27FC236}">
                <a16:creationId xmlns:a16="http://schemas.microsoft.com/office/drawing/2014/main" id="{EC2C56B3-96FC-4ACC-BBCF-AECE033FD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6" name="Footer Placeholder 1">
            <a:extLst>
              <a:ext uri="{FF2B5EF4-FFF2-40B4-BE49-F238E27FC236}">
                <a16:creationId xmlns:a16="http://schemas.microsoft.com/office/drawing/2014/main" id="{C6C327FA-B55B-4E40-9DE0-58532F69392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8" name="Slide Number Placeholder 5">
            <a:extLst>
              <a:ext uri="{FF2B5EF4-FFF2-40B4-BE49-F238E27FC236}">
                <a16:creationId xmlns:a16="http://schemas.microsoft.com/office/drawing/2014/main" id="{55B5198D-9245-4AB4-B24F-27D71F9B6A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3645040487"/>
      </p:ext>
    </p:extLst>
  </p:cSld>
  <p:clrMapOvr>
    <a:masterClrMapping/>
  </p:clrMapOvr>
  <p:transition spd="slow">
    <p:fade/>
  </p:transition>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321B1-CDAB-40EE-9AE3-8828F2352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3" name="Footer Placeholder 1">
            <a:extLst>
              <a:ext uri="{FF2B5EF4-FFF2-40B4-BE49-F238E27FC236}">
                <a16:creationId xmlns:a16="http://schemas.microsoft.com/office/drawing/2014/main" id="{CD08AB52-AB47-4267-AD9B-DCA7A19555B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4" name="Slide Number Placeholder 5">
            <a:extLst>
              <a:ext uri="{FF2B5EF4-FFF2-40B4-BE49-F238E27FC236}">
                <a16:creationId xmlns:a16="http://schemas.microsoft.com/office/drawing/2014/main" id="{FECCF550-8B7E-497D-938E-AB60CE0C3DC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pPr>
              <a:defRPr/>
            </a:pPr>
            <a:fld id="{DB104AA0-9F21-4485-B088-466B0F30090C}" type="slidenum">
              <a:rPr lang="en-US" smtClean="0"/>
              <a:pPr>
                <a:defRPr/>
              </a:pPr>
              <a:t>‹#›</a:t>
            </a:fld>
            <a:endParaRPr lang="en-US" dirty="0"/>
          </a:p>
        </p:txBody>
      </p:sp>
    </p:spTree>
    <p:extLst>
      <p:ext uri="{BB962C8B-B14F-4D97-AF65-F5344CB8AC3E}">
        <p14:creationId xmlns:p14="http://schemas.microsoft.com/office/powerpoint/2010/main" val="189254010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extLst>
      <p:ext uri="{BB962C8B-B14F-4D97-AF65-F5344CB8AC3E}">
        <p14:creationId xmlns:p14="http://schemas.microsoft.com/office/powerpoint/2010/main" val="193712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a:prstGeom prst="rect">
            <a:avLst/>
          </a:prstGeo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457200" y="1444294"/>
            <a:ext cx="4040188" cy="3941763"/>
          </a:xfrm>
          <a:prstGeom prst="rect">
            <a:avLst/>
          </a:prstGeo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prstGeom prst="rect">
            <a:avLst/>
          </a:prstGeo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0.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customXml" Target="../ink/ink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68826" y="4360549"/>
            <a:ext cx="3775972" cy="2497451"/>
          </a:xfrm>
          <a:prstGeom prst="rect">
            <a:avLst/>
          </a:prstGeom>
        </p:spPr>
      </p:pic>
      <mc:AlternateContent xmlns:mc="http://schemas.openxmlformats.org/markup-compatibility/2006" xmlns:p14="http://schemas.microsoft.com/office/powerpoint/2010/main">
        <mc:Choice Requires="p14">
          <p:contentPart p14:bwMode="auto" r:id="rId14">
            <p14:nvContentPartPr>
              <p14:cNvPr id="4" name="Ink 3"/>
              <p14:cNvContentPartPr/>
              <p14:nvPr/>
            </p14:nvContentPartPr>
            <p14:xfrm>
              <a:off x="422348" y="405245"/>
              <a:ext cx="360" cy="360"/>
            </p14:xfrm>
          </p:contentPart>
        </mc:Choice>
        <mc:Fallback xmlns="">
          <p:pic>
            <p:nvPicPr>
              <p:cNvPr id="4" name="Ink 3"/>
              <p:cNvPicPr/>
              <p:nvPr/>
            </p:nvPicPr>
            <p:blipFill>
              <a:blip r:embed="rId15"/>
              <a:stretch>
                <a:fillRect/>
              </a:stretch>
            </p:blipFill>
            <p:spPr>
              <a:xfrm>
                <a:off x="419108" y="402005"/>
                <a:ext cx="6840" cy="6840"/>
              </a:xfrm>
              <a:prstGeom prst="rect">
                <a:avLst/>
              </a:prstGeom>
            </p:spPr>
          </p:pic>
        </mc:Fallback>
      </mc:AlternateContent>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a:extLst>
              <a:ext uri="{FF2B5EF4-FFF2-40B4-BE49-F238E27FC236}">
                <a16:creationId xmlns:a16="http://schemas.microsoft.com/office/drawing/2014/main" id="{F4A6A081-080D-4377-BFF9-5B39E66E51F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525DAC8E-85DB-4BD7-9407-3E04F9CE945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393520130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45" r:id="rId9"/>
    <p:sldLayoutId id="2147483769" r:id="rId10"/>
    <p:sldLayoutId id="2147483770" r:id="rId11"/>
  </p:sldLayoutIdLst>
  <p:transition spd="slow">
    <p:fade/>
  </p:transition>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8826" y="4360549"/>
            <a:ext cx="3775972" cy="2497451"/>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1226" y="4512949"/>
            <a:ext cx="3775972" cy="2497451"/>
          </a:xfrm>
          <a:prstGeom prst="rect">
            <a:avLst/>
          </a:prstGeom>
        </p:spPr>
      </p:pic>
      <mc:AlternateContent xmlns:mc="http://schemas.openxmlformats.org/markup-compatibility/2006" xmlns:p14="http://schemas.microsoft.com/office/powerpoint/2010/main">
        <mc:Choice Requires="p14">
          <p:contentPart p14:bwMode="auto" r:id="rId12">
            <p14:nvContentPartPr>
              <p14:cNvPr id="3" name="Ink 2"/>
              <p14:cNvContentPartPr/>
              <p14:nvPr/>
            </p14:nvContentPartPr>
            <p14:xfrm>
              <a:off x="2225343" y="1138497"/>
              <a:ext cx="9000" cy="360"/>
            </p14:xfrm>
          </p:contentPart>
        </mc:Choice>
        <mc:Fallback xmlns="">
          <p:pic>
            <p:nvPicPr>
              <p:cNvPr id="3" name="Ink 2"/>
              <p:cNvPicPr/>
              <p:nvPr/>
            </p:nvPicPr>
            <p:blipFill>
              <a:blip r:embed="rId13"/>
              <a:stretch>
                <a:fillRect/>
              </a:stretch>
            </p:blipFill>
            <p:spPr>
              <a:xfrm>
                <a:off x="2221743" y="1134897"/>
                <a:ext cx="15840" cy="7560"/>
              </a:xfrm>
              <a:prstGeom prst="rect">
                <a:avLst/>
              </a:prstGeom>
            </p:spPr>
          </p:pic>
        </mc:Fallback>
      </mc:AlternateContent>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a:extLst>
              <a:ext uri="{FF2B5EF4-FFF2-40B4-BE49-F238E27FC236}">
                <a16:creationId xmlns:a16="http://schemas.microsoft.com/office/drawing/2014/main" id="{DEF2600C-B1CB-4B21-80A9-3ACB3DC9584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7" name="Slide Number Placeholder 6">
            <a:extLst>
              <a:ext uri="{FF2B5EF4-FFF2-40B4-BE49-F238E27FC236}">
                <a16:creationId xmlns:a16="http://schemas.microsoft.com/office/drawing/2014/main" id="{E4FAE292-07FE-4B69-AF79-5E198FC82D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22677576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s://wisconsindot.gov/Pages/doing-bus/eng-consultants/cnslt-rsrces/strct/fab-train.aspx"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52.emf"/><Relationship Id="rId5" Type="http://schemas.openxmlformats.org/officeDocument/2006/relationships/image" Target="../media/image51.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55.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63.pn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Bureau%20of%20Structures%20Contacts-General.doc" TargetMode="Externa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1.jp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7320"/>
            <a:ext cx="8229600" cy="1475740"/>
          </a:xfrm>
        </p:spPr>
        <p:txBody>
          <a:bodyPr/>
          <a:lstStyle/>
          <a:p>
            <a:r>
              <a:rPr lang="en-US" dirty="0"/>
              <a:t>WisDOT NE Region 2019 Construction Conference</a:t>
            </a:r>
          </a:p>
        </p:txBody>
      </p:sp>
      <p:sp>
        <p:nvSpPr>
          <p:cNvPr id="9219" name="Subtitle 2"/>
          <p:cNvSpPr>
            <a:spLocks noGrp="1"/>
          </p:cNvSpPr>
          <p:nvPr>
            <p:ph type="body" sz="quarter" idx="10"/>
          </p:nvPr>
        </p:nvSpPr>
        <p:spPr>
          <a:xfrm>
            <a:off x="457200" y="2986196"/>
            <a:ext cx="8229600" cy="567260"/>
          </a:xfrm>
        </p:spPr>
        <p:txBody>
          <a:bodyPr/>
          <a:lstStyle/>
          <a:p>
            <a:r>
              <a:rPr lang="en-US" dirty="0"/>
              <a:t>Tim Borowski</a:t>
            </a:r>
          </a:p>
        </p:txBody>
      </p:sp>
      <p:sp>
        <p:nvSpPr>
          <p:cNvPr id="14" name="Text Placeholder 13">
            <a:extLst>
              <a:ext uri="{FF2B5EF4-FFF2-40B4-BE49-F238E27FC236}">
                <a16:creationId xmlns:a16="http://schemas.microsoft.com/office/drawing/2014/main" id="{8AB4998D-EB13-40C3-92A7-307A9E52E114}"/>
              </a:ext>
            </a:extLst>
          </p:cNvPr>
          <p:cNvSpPr>
            <a:spLocks noGrp="1"/>
          </p:cNvSpPr>
          <p:nvPr>
            <p:ph type="body" sz="quarter" idx="11"/>
          </p:nvPr>
        </p:nvSpPr>
        <p:spPr>
          <a:xfrm>
            <a:off x="457200" y="3553456"/>
            <a:ext cx="8229600" cy="548640"/>
          </a:xfrm>
        </p:spPr>
        <p:txBody>
          <a:bodyPr/>
          <a:lstStyle/>
          <a:p>
            <a:r>
              <a:rPr lang="en-US" dirty="0"/>
              <a:t>Bureau of Structures</a:t>
            </a:r>
          </a:p>
        </p:txBody>
      </p:sp>
      <p:sp>
        <p:nvSpPr>
          <p:cNvPr id="16" name="Text Placeholder 15">
            <a:extLst>
              <a:ext uri="{FF2B5EF4-FFF2-40B4-BE49-F238E27FC236}">
                <a16:creationId xmlns:a16="http://schemas.microsoft.com/office/drawing/2014/main" id="{E51AB663-32E0-4615-A63C-E3563650CAD7}"/>
              </a:ext>
            </a:extLst>
          </p:cNvPr>
          <p:cNvSpPr>
            <a:spLocks noGrp="1"/>
          </p:cNvSpPr>
          <p:nvPr>
            <p:ph type="body" sz="quarter" idx="12"/>
          </p:nvPr>
        </p:nvSpPr>
        <p:spPr>
          <a:xfrm>
            <a:off x="457200" y="4328160"/>
            <a:ext cx="8229600" cy="1005840"/>
          </a:xfrm>
        </p:spPr>
        <p:txBody>
          <a:bodyPr/>
          <a:lstStyle/>
          <a:p>
            <a:r>
              <a:rPr lang="en-US" dirty="0"/>
              <a:t>March 6, 2019</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10</a:t>
            </a:fld>
            <a:endParaRPr lang="en-US" dirty="0"/>
          </a:p>
        </p:txBody>
      </p:sp>
      <p:sp>
        <p:nvSpPr>
          <p:cNvPr id="2" name="Title 1">
            <a:extLst>
              <a:ext uri="{FF2B5EF4-FFF2-40B4-BE49-F238E27FC236}">
                <a16:creationId xmlns:a16="http://schemas.microsoft.com/office/drawing/2014/main" id="{11057ADE-7F3E-4CC7-9667-6B5B50B74495}"/>
              </a:ext>
            </a:extLst>
          </p:cNvPr>
          <p:cNvSpPr>
            <a:spLocks noGrp="1"/>
          </p:cNvSpPr>
          <p:nvPr>
            <p:ph type="title"/>
          </p:nvPr>
        </p:nvSpPr>
        <p:spPr/>
        <p:txBody>
          <a:bodyPr/>
          <a:lstStyle/>
          <a:p>
            <a:r>
              <a:rPr lang="en-US" dirty="0"/>
              <a:t>Girder Damage </a:t>
            </a:r>
            <a:r>
              <a:rPr lang="en-US" sz="3600" dirty="0"/>
              <a:t>(Steel and Prestressed)</a:t>
            </a:r>
          </a:p>
        </p:txBody>
      </p:sp>
      <p:sp>
        <p:nvSpPr>
          <p:cNvPr id="9" name="Content Placeholder 1"/>
          <p:cNvSpPr>
            <a:spLocks noGrp="1"/>
          </p:cNvSpPr>
          <p:nvPr>
            <p:ph idx="13"/>
          </p:nvPr>
        </p:nvSpPr>
        <p:spPr>
          <a:xfrm>
            <a:off x="4572000" y="1295400"/>
            <a:ext cx="4191000" cy="4648200"/>
          </a:xfrm>
        </p:spPr>
        <p:txBody>
          <a:bodyPr/>
          <a:lstStyle/>
          <a:p>
            <a:r>
              <a:rPr lang="en-US" dirty="0"/>
              <a:t>After deck removal, inspect girders for damage</a:t>
            </a:r>
          </a:p>
          <a:p>
            <a:r>
              <a:rPr lang="en-US" dirty="0"/>
              <a:t>Alert BOS if damage is found</a:t>
            </a:r>
          </a:p>
          <a:p>
            <a:r>
              <a:rPr lang="en-US" dirty="0"/>
              <a:t>BOS will provide a form for contractor to complete</a:t>
            </a:r>
          </a:p>
          <a:p>
            <a:pPr lvl="1"/>
            <a:r>
              <a:rPr lang="en-US" dirty="0"/>
              <a:t>Provides pertinent info to BOS</a:t>
            </a:r>
          </a:p>
          <a:p>
            <a:pPr lvl="1"/>
            <a:r>
              <a:rPr lang="en-US" dirty="0"/>
              <a:t>Contractor proposes remedy</a:t>
            </a:r>
          </a:p>
          <a:p>
            <a:r>
              <a:rPr lang="en-US" dirty="0"/>
              <a:t>BOS will review and provide acceptance/feedback</a:t>
            </a:r>
          </a:p>
          <a:p>
            <a:endParaRPr lang="en-US" dirty="0"/>
          </a:p>
        </p:txBody>
      </p:sp>
      <p:sp>
        <p:nvSpPr>
          <p:cNvPr id="14" name="Rectangle 13">
            <a:extLst>
              <a:ext uri="{FF2B5EF4-FFF2-40B4-BE49-F238E27FC236}">
                <a16:creationId xmlns:a16="http://schemas.microsoft.com/office/drawing/2014/main" id="{7465EA5D-C910-4771-A436-03EB2895487A}"/>
              </a:ext>
            </a:extLst>
          </p:cNvPr>
          <p:cNvSpPr/>
          <p:nvPr/>
        </p:nvSpPr>
        <p:spPr>
          <a:xfrm>
            <a:off x="2286000" y="2967335"/>
            <a:ext cx="4572000" cy="369332"/>
          </a:xfrm>
          <a:prstGeom prst="rect">
            <a:avLst/>
          </a:prstGeom>
        </p:spPr>
        <p:txBody>
          <a:bodyPr>
            <a:spAutoFit/>
          </a:bodyPr>
          <a:lstStyle/>
          <a:p>
            <a:endParaRPr lang="en-US" dirty="0"/>
          </a:p>
        </p:txBody>
      </p:sp>
      <p:pic>
        <p:nvPicPr>
          <p:cNvPr id="5" name="Picture 4">
            <a:extLst>
              <a:ext uri="{FF2B5EF4-FFF2-40B4-BE49-F238E27FC236}">
                <a16:creationId xmlns:a16="http://schemas.microsoft.com/office/drawing/2014/main" id="{D31B8E74-15DD-4607-BFFB-AA7932DE8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104900"/>
            <a:ext cx="3886200" cy="5029200"/>
          </a:xfrm>
          <a:prstGeom prst="rect">
            <a:avLst/>
          </a:prstGeom>
        </p:spPr>
      </p:pic>
    </p:spTree>
    <p:extLst>
      <p:ext uri="{BB962C8B-B14F-4D97-AF65-F5344CB8AC3E}">
        <p14:creationId xmlns:p14="http://schemas.microsoft.com/office/powerpoint/2010/main" val="331090764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11</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Fill voids created for prestressed girder transport, erection, or deck forming</a:t>
            </a:r>
          </a:p>
          <a:p>
            <a:endParaRPr lang="en-US" dirty="0"/>
          </a:p>
        </p:txBody>
      </p:sp>
      <p:pic>
        <p:nvPicPr>
          <p:cNvPr id="8" name="Picture 7">
            <a:extLst>
              <a:ext uri="{FF2B5EF4-FFF2-40B4-BE49-F238E27FC236}">
                <a16:creationId xmlns:a16="http://schemas.microsoft.com/office/drawing/2014/main" id="{ED20E0B8-06BF-4BF4-BC92-F844E5C8F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209800"/>
            <a:ext cx="6858000" cy="3856836"/>
          </a:xfrm>
          <a:prstGeom prst="rect">
            <a:avLst/>
          </a:prstGeom>
          <a:ln>
            <a:noFill/>
          </a:ln>
          <a:effectLst>
            <a:softEdge rad="112500"/>
          </a:effectLst>
        </p:spPr>
      </p:pic>
    </p:spTree>
    <p:extLst>
      <p:ext uri="{BB962C8B-B14F-4D97-AF65-F5344CB8AC3E}">
        <p14:creationId xmlns:p14="http://schemas.microsoft.com/office/powerpoint/2010/main" val="400213694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12</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Cumulative exposure to sunlight for epoxy coated rebar is limited to 2 months</a:t>
            </a:r>
          </a:p>
          <a:p>
            <a:pPr marL="109537" indent="0">
              <a:buNone/>
            </a:pPr>
            <a:endParaRPr lang="en-US" dirty="0"/>
          </a:p>
          <a:p>
            <a:endParaRPr lang="en-US" dirty="0"/>
          </a:p>
        </p:txBody>
      </p:sp>
      <p:pic>
        <p:nvPicPr>
          <p:cNvPr id="7" name="Picture 6">
            <a:extLst>
              <a:ext uri="{FF2B5EF4-FFF2-40B4-BE49-F238E27FC236}">
                <a16:creationId xmlns:a16="http://schemas.microsoft.com/office/drawing/2014/main" id="{82ED5482-2C5E-4C20-8D92-708A77203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676400"/>
            <a:ext cx="3716172" cy="4952157"/>
          </a:xfrm>
          <a:prstGeom prst="rect">
            <a:avLst/>
          </a:prstGeom>
          <a:ln>
            <a:noFill/>
          </a:ln>
          <a:effectLst>
            <a:softEdge rad="112500"/>
          </a:effectLst>
        </p:spPr>
      </p:pic>
    </p:spTree>
    <p:extLst>
      <p:ext uri="{BB962C8B-B14F-4D97-AF65-F5344CB8AC3E}">
        <p14:creationId xmlns:p14="http://schemas.microsoft.com/office/powerpoint/2010/main" val="244744135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13</a:t>
            </a:fld>
            <a:endParaRPr lang="en-US" dirty="0"/>
          </a:p>
        </p:txBody>
      </p:sp>
      <p:sp>
        <p:nvSpPr>
          <p:cNvPr id="3" name="Title 2"/>
          <p:cNvSpPr>
            <a:spLocks noGrp="1"/>
          </p:cNvSpPr>
          <p:nvPr>
            <p:ph type="title"/>
          </p:nvPr>
        </p:nvSpPr>
        <p:spPr/>
        <p:txBody>
          <a:bodyPr>
            <a:normAutofit/>
          </a:bodyPr>
          <a:lstStyle/>
          <a:p>
            <a:r>
              <a:rPr lang="en-US" dirty="0"/>
              <a:t>Standard Spec Reminder</a:t>
            </a:r>
          </a:p>
        </p:txBody>
      </p:sp>
      <p:sp>
        <p:nvSpPr>
          <p:cNvPr id="2" name="Content Placeholder 1"/>
          <p:cNvSpPr>
            <a:spLocks noGrp="1"/>
          </p:cNvSpPr>
          <p:nvPr>
            <p:ph idx="13"/>
          </p:nvPr>
        </p:nvSpPr>
        <p:spPr/>
        <p:txBody>
          <a:bodyPr/>
          <a:lstStyle/>
          <a:p>
            <a:r>
              <a:rPr lang="en-US" dirty="0"/>
              <a:t>Furnish a two-part epoxy resin for field repairs and patching – not spray.</a:t>
            </a:r>
          </a:p>
          <a:p>
            <a:endParaRPr lang="en-US" dirty="0"/>
          </a:p>
        </p:txBody>
      </p:sp>
      <p:pic>
        <p:nvPicPr>
          <p:cNvPr id="5" name="Picture 4">
            <a:extLst>
              <a:ext uri="{FF2B5EF4-FFF2-40B4-BE49-F238E27FC236}">
                <a16:creationId xmlns:a16="http://schemas.microsoft.com/office/drawing/2014/main" id="{24A531F9-0831-4FA1-B902-011B445842E6}"/>
              </a:ext>
            </a:extLst>
          </p:cNvPr>
          <p:cNvPicPr>
            <a:picLocks noChangeAspect="1"/>
          </p:cNvPicPr>
          <p:nvPr/>
        </p:nvPicPr>
        <p:blipFill>
          <a:blip r:embed="rId3"/>
          <a:stretch>
            <a:fillRect/>
          </a:stretch>
        </p:blipFill>
        <p:spPr>
          <a:xfrm>
            <a:off x="318600" y="3005871"/>
            <a:ext cx="2859879" cy="2444975"/>
          </a:xfrm>
          <a:prstGeom prst="rect">
            <a:avLst/>
          </a:prstGeom>
          <a:ln>
            <a:noFill/>
          </a:ln>
          <a:effectLst>
            <a:softEdge rad="112500"/>
          </a:effectLst>
        </p:spPr>
      </p:pic>
      <p:pic>
        <p:nvPicPr>
          <p:cNvPr id="6" name="Picture 5">
            <a:extLst>
              <a:ext uri="{FF2B5EF4-FFF2-40B4-BE49-F238E27FC236}">
                <a16:creationId xmlns:a16="http://schemas.microsoft.com/office/drawing/2014/main" id="{7F02F637-C29D-473D-B72B-221A7CF4882D}"/>
              </a:ext>
            </a:extLst>
          </p:cNvPr>
          <p:cNvPicPr>
            <a:picLocks noChangeAspect="1"/>
          </p:cNvPicPr>
          <p:nvPr/>
        </p:nvPicPr>
        <p:blipFill>
          <a:blip r:embed="rId4"/>
          <a:stretch>
            <a:fillRect/>
          </a:stretch>
        </p:blipFill>
        <p:spPr>
          <a:xfrm>
            <a:off x="3178479" y="3124200"/>
            <a:ext cx="2805545" cy="2057400"/>
          </a:xfrm>
          <a:prstGeom prst="rect">
            <a:avLst/>
          </a:prstGeom>
          <a:ln>
            <a:noFill/>
          </a:ln>
          <a:effectLst>
            <a:softEdge rad="112500"/>
          </a:effectLst>
        </p:spPr>
      </p:pic>
      <p:pic>
        <p:nvPicPr>
          <p:cNvPr id="8" name="Picture 7">
            <a:extLst>
              <a:ext uri="{FF2B5EF4-FFF2-40B4-BE49-F238E27FC236}">
                <a16:creationId xmlns:a16="http://schemas.microsoft.com/office/drawing/2014/main" id="{9D61EE14-E0F7-4503-84A1-F274C283D574}"/>
              </a:ext>
            </a:extLst>
          </p:cNvPr>
          <p:cNvPicPr>
            <a:picLocks noChangeAspect="1"/>
          </p:cNvPicPr>
          <p:nvPr/>
        </p:nvPicPr>
        <p:blipFill>
          <a:blip r:embed="rId5"/>
          <a:stretch>
            <a:fillRect/>
          </a:stretch>
        </p:blipFill>
        <p:spPr>
          <a:xfrm>
            <a:off x="6921447" y="2614346"/>
            <a:ext cx="1155485" cy="3077108"/>
          </a:xfrm>
          <a:prstGeom prst="rect">
            <a:avLst/>
          </a:prstGeom>
        </p:spPr>
      </p:pic>
      <p:sp>
        <p:nvSpPr>
          <p:cNvPr id="7" name="Circle: Hollow 6">
            <a:extLst>
              <a:ext uri="{FF2B5EF4-FFF2-40B4-BE49-F238E27FC236}">
                <a16:creationId xmlns:a16="http://schemas.microsoft.com/office/drawing/2014/main" id="{BBBDDFE4-262C-42FE-AFDE-57DDFBF83AEB}"/>
              </a:ext>
            </a:extLst>
          </p:cNvPr>
          <p:cNvSpPr/>
          <p:nvPr/>
        </p:nvSpPr>
        <p:spPr>
          <a:xfrm>
            <a:off x="6325712" y="3042358"/>
            <a:ext cx="2478879" cy="2408488"/>
          </a:xfrm>
          <a:prstGeom prst="donut">
            <a:avLst>
              <a:gd name="adj" fmla="val 53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a:extLst>
              <a:ext uri="{FF2B5EF4-FFF2-40B4-BE49-F238E27FC236}">
                <a16:creationId xmlns:a16="http://schemas.microsoft.com/office/drawing/2014/main" id="{3555176F-394B-43D8-9CF1-C3826E0C15ED}"/>
              </a:ext>
            </a:extLst>
          </p:cNvPr>
          <p:cNvCxnSpPr>
            <a:cxnSpLocks/>
            <a:stCxn id="7" idx="1"/>
            <a:endCxn id="7" idx="5"/>
          </p:cNvCxnSpPr>
          <p:nvPr/>
        </p:nvCxnSpPr>
        <p:spPr>
          <a:xfrm>
            <a:off x="6688735" y="3395073"/>
            <a:ext cx="1752833" cy="1703058"/>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42656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14</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Do not remove polymer overlay materials in areas receiving pavement marking. Use only epoxy pavement marking where the contract requires marking placed on polymer overlays.</a:t>
            </a:r>
          </a:p>
          <a:p>
            <a:endParaRPr lang="en-US" dirty="0"/>
          </a:p>
        </p:txBody>
      </p:sp>
      <p:pic>
        <p:nvPicPr>
          <p:cNvPr id="6" name="Picture 5">
            <a:extLst>
              <a:ext uri="{FF2B5EF4-FFF2-40B4-BE49-F238E27FC236}">
                <a16:creationId xmlns:a16="http://schemas.microsoft.com/office/drawing/2014/main" id="{302C5E33-7B1D-4C24-9CB7-82E0906653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2387862"/>
            <a:ext cx="5791200" cy="4343400"/>
          </a:xfrm>
          <a:prstGeom prst="rect">
            <a:avLst/>
          </a:prstGeom>
          <a:ln>
            <a:noFill/>
          </a:ln>
          <a:effectLst>
            <a:softEdge rad="112500"/>
          </a:effectLst>
        </p:spPr>
      </p:pic>
    </p:spTree>
    <p:extLst>
      <p:ext uri="{BB962C8B-B14F-4D97-AF65-F5344CB8AC3E}">
        <p14:creationId xmlns:p14="http://schemas.microsoft.com/office/powerpoint/2010/main" val="283438396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15</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Mask over pavement marking when resealing bridge decks</a:t>
            </a:r>
          </a:p>
        </p:txBody>
      </p:sp>
      <p:pic>
        <p:nvPicPr>
          <p:cNvPr id="5" name="Picture 4">
            <a:extLst>
              <a:ext uri="{FF2B5EF4-FFF2-40B4-BE49-F238E27FC236}">
                <a16:creationId xmlns:a16="http://schemas.microsoft.com/office/drawing/2014/main" id="{64E9D890-3A1F-43EF-8D74-5C611FD2F672}"/>
              </a:ext>
            </a:extLst>
          </p:cNvPr>
          <p:cNvPicPr>
            <a:picLocks noChangeAspect="1"/>
          </p:cNvPicPr>
          <p:nvPr/>
        </p:nvPicPr>
        <p:blipFill>
          <a:blip r:embed="rId3"/>
          <a:stretch>
            <a:fillRect/>
          </a:stretch>
        </p:blipFill>
        <p:spPr>
          <a:xfrm>
            <a:off x="952840" y="2743200"/>
            <a:ext cx="7238320" cy="3024095"/>
          </a:xfrm>
          <a:prstGeom prst="rect">
            <a:avLst/>
          </a:prstGeom>
          <a:ln>
            <a:noFill/>
          </a:ln>
          <a:effectLst>
            <a:softEdge rad="112500"/>
          </a:effectLst>
        </p:spPr>
      </p:pic>
    </p:spTree>
    <p:extLst>
      <p:ext uri="{BB962C8B-B14F-4D97-AF65-F5344CB8AC3E}">
        <p14:creationId xmlns:p14="http://schemas.microsoft.com/office/powerpoint/2010/main" val="94374571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4818B1-D95A-40BC-A10B-4C7BA2981025}"/>
              </a:ext>
            </a:extLst>
          </p:cNvPr>
          <p:cNvPicPr>
            <a:picLocks noChangeAspect="1"/>
          </p:cNvPicPr>
          <p:nvPr/>
        </p:nvPicPr>
        <p:blipFill>
          <a:blip r:embed="rId3"/>
          <a:stretch>
            <a:fillRect/>
          </a:stretch>
        </p:blipFill>
        <p:spPr>
          <a:xfrm>
            <a:off x="228382" y="2743200"/>
            <a:ext cx="5029636" cy="2828789"/>
          </a:xfrm>
          <a:prstGeom prst="rect">
            <a:avLst/>
          </a:prstGeom>
        </p:spPr>
      </p:pic>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16</a:t>
            </a:fld>
            <a:endParaRPr lang="en-US" dirty="0"/>
          </a:p>
        </p:txBody>
      </p:sp>
      <p:sp>
        <p:nvSpPr>
          <p:cNvPr id="3" name="Title 2"/>
          <p:cNvSpPr>
            <a:spLocks noGrp="1"/>
          </p:cNvSpPr>
          <p:nvPr>
            <p:ph type="title"/>
          </p:nvPr>
        </p:nvSpPr>
        <p:spPr/>
        <p:txBody>
          <a:bodyPr>
            <a:normAutofit/>
          </a:bodyPr>
          <a:lstStyle/>
          <a:p>
            <a:r>
              <a:rPr lang="en-US" dirty="0"/>
              <a:t>Standard Spec Reminder</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Do not subtract areas of type 2 removal from areas of type 1 removal.</a:t>
            </a:r>
          </a:p>
          <a:p>
            <a:pPr lvl="1"/>
            <a:endParaRPr lang="en-US" dirty="0"/>
          </a:p>
          <a:p>
            <a:endParaRPr lang="en-US" dirty="0"/>
          </a:p>
        </p:txBody>
      </p:sp>
      <p:pic>
        <p:nvPicPr>
          <p:cNvPr id="10" name="Picture 9">
            <a:extLst>
              <a:ext uri="{FF2B5EF4-FFF2-40B4-BE49-F238E27FC236}">
                <a16:creationId xmlns:a16="http://schemas.microsoft.com/office/drawing/2014/main" id="{5DDE3632-E110-41BF-8416-7F694E484DF6}"/>
              </a:ext>
            </a:extLst>
          </p:cNvPr>
          <p:cNvPicPr>
            <a:picLocks noChangeAspect="1"/>
          </p:cNvPicPr>
          <p:nvPr/>
        </p:nvPicPr>
        <p:blipFill>
          <a:blip r:embed="rId4"/>
          <a:stretch>
            <a:fillRect/>
          </a:stretch>
        </p:blipFill>
        <p:spPr>
          <a:xfrm>
            <a:off x="4266788" y="5345918"/>
            <a:ext cx="4755292" cy="1377815"/>
          </a:xfrm>
          <a:prstGeom prst="rect">
            <a:avLst/>
          </a:prstGeom>
        </p:spPr>
      </p:pic>
      <p:pic>
        <p:nvPicPr>
          <p:cNvPr id="11" name="Picture 10">
            <a:extLst>
              <a:ext uri="{FF2B5EF4-FFF2-40B4-BE49-F238E27FC236}">
                <a16:creationId xmlns:a16="http://schemas.microsoft.com/office/drawing/2014/main" id="{F04C92A8-3D41-4240-AB82-74D1109EF282}"/>
              </a:ext>
            </a:extLst>
          </p:cNvPr>
          <p:cNvPicPr>
            <a:picLocks noChangeAspect="1"/>
          </p:cNvPicPr>
          <p:nvPr/>
        </p:nvPicPr>
        <p:blipFill>
          <a:blip r:embed="rId5"/>
          <a:stretch>
            <a:fillRect/>
          </a:stretch>
        </p:blipFill>
        <p:spPr>
          <a:xfrm>
            <a:off x="6172200" y="2945827"/>
            <a:ext cx="2054530" cy="1499746"/>
          </a:xfrm>
          <a:prstGeom prst="rect">
            <a:avLst/>
          </a:prstGeom>
        </p:spPr>
      </p:pic>
    </p:spTree>
    <p:extLst>
      <p:ext uri="{BB962C8B-B14F-4D97-AF65-F5344CB8AC3E}">
        <p14:creationId xmlns:p14="http://schemas.microsoft.com/office/powerpoint/2010/main" val="126053851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17</a:t>
            </a:fld>
            <a:endParaRPr lang="en-US" dirty="0"/>
          </a:p>
        </p:txBody>
      </p:sp>
      <p:sp>
        <p:nvSpPr>
          <p:cNvPr id="3" name="Title 2"/>
          <p:cNvSpPr>
            <a:spLocks noGrp="1"/>
          </p:cNvSpPr>
          <p:nvPr>
            <p:ph type="title"/>
          </p:nvPr>
        </p:nvSpPr>
        <p:spPr/>
        <p:txBody>
          <a:bodyPr>
            <a:normAutofit/>
          </a:bodyPr>
          <a:lstStyle/>
          <a:p>
            <a:r>
              <a:rPr lang="en-US" dirty="0"/>
              <a:t>Standard Spec Reminder</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Do not subtract areas of full-depth deck repair from the areas of the type 1 or type 2 removals if the engineer directs full-depth deck repair </a:t>
            </a:r>
            <a:r>
              <a:rPr lang="en-US" b="1" dirty="0">
                <a:solidFill>
                  <a:srgbClr val="FF0000"/>
                </a:solidFill>
              </a:rPr>
              <a:t>after</a:t>
            </a:r>
            <a:r>
              <a:rPr lang="en-US" dirty="0"/>
              <a:t> type 1 or type 2 deck removals are underway.</a:t>
            </a:r>
          </a:p>
          <a:p>
            <a:endParaRPr lang="en-US" dirty="0"/>
          </a:p>
        </p:txBody>
      </p:sp>
      <p:pic>
        <p:nvPicPr>
          <p:cNvPr id="7" name="Picture 6">
            <a:extLst>
              <a:ext uri="{FF2B5EF4-FFF2-40B4-BE49-F238E27FC236}">
                <a16:creationId xmlns:a16="http://schemas.microsoft.com/office/drawing/2014/main" id="{6A52E62D-14F1-4E60-B95E-F6A76918A8CD}"/>
              </a:ext>
            </a:extLst>
          </p:cNvPr>
          <p:cNvPicPr>
            <a:picLocks noChangeAspect="1"/>
          </p:cNvPicPr>
          <p:nvPr/>
        </p:nvPicPr>
        <p:blipFill>
          <a:blip r:embed="rId3"/>
          <a:stretch>
            <a:fillRect/>
          </a:stretch>
        </p:blipFill>
        <p:spPr>
          <a:xfrm>
            <a:off x="228600" y="2743200"/>
            <a:ext cx="5029200" cy="2833884"/>
          </a:xfrm>
          <a:prstGeom prst="rect">
            <a:avLst/>
          </a:prstGeom>
        </p:spPr>
      </p:pic>
      <p:pic>
        <p:nvPicPr>
          <p:cNvPr id="8" name="Picture 7">
            <a:extLst>
              <a:ext uri="{FF2B5EF4-FFF2-40B4-BE49-F238E27FC236}">
                <a16:creationId xmlns:a16="http://schemas.microsoft.com/office/drawing/2014/main" id="{0205FCC8-F3FD-4EDD-B7CE-39CD989041F8}"/>
              </a:ext>
            </a:extLst>
          </p:cNvPr>
          <p:cNvPicPr>
            <a:picLocks noChangeAspect="1"/>
          </p:cNvPicPr>
          <p:nvPr/>
        </p:nvPicPr>
        <p:blipFill>
          <a:blip r:embed="rId4"/>
          <a:stretch>
            <a:fillRect/>
          </a:stretch>
        </p:blipFill>
        <p:spPr>
          <a:xfrm>
            <a:off x="4267200" y="5345868"/>
            <a:ext cx="4754880" cy="1377916"/>
          </a:xfrm>
          <a:prstGeom prst="rect">
            <a:avLst/>
          </a:prstGeom>
        </p:spPr>
      </p:pic>
    </p:spTree>
    <p:extLst>
      <p:ext uri="{BB962C8B-B14F-4D97-AF65-F5344CB8AC3E}">
        <p14:creationId xmlns:p14="http://schemas.microsoft.com/office/powerpoint/2010/main" val="204798751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5C943A-A00A-41AB-8EE5-604DCFAC80F7}"/>
              </a:ext>
            </a:extLst>
          </p:cNvPr>
          <p:cNvPicPr>
            <a:picLocks noChangeAspect="1"/>
          </p:cNvPicPr>
          <p:nvPr/>
        </p:nvPicPr>
        <p:blipFill>
          <a:blip r:embed="rId3"/>
          <a:stretch>
            <a:fillRect/>
          </a:stretch>
        </p:blipFill>
        <p:spPr>
          <a:xfrm>
            <a:off x="228164" y="2743200"/>
            <a:ext cx="5029636" cy="2834886"/>
          </a:xfrm>
          <a:prstGeom prst="rect">
            <a:avLst/>
          </a:prstGeom>
        </p:spPr>
      </p:pic>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18</a:t>
            </a:fld>
            <a:endParaRPr lang="en-US" dirty="0"/>
          </a:p>
        </p:txBody>
      </p:sp>
      <p:sp>
        <p:nvSpPr>
          <p:cNvPr id="3" name="Title 2"/>
          <p:cNvSpPr>
            <a:spLocks noGrp="1"/>
          </p:cNvSpPr>
          <p:nvPr>
            <p:ph type="title"/>
          </p:nvPr>
        </p:nvSpPr>
        <p:spPr/>
        <p:txBody>
          <a:bodyPr>
            <a:normAutofit/>
          </a:bodyPr>
          <a:lstStyle/>
          <a:p>
            <a:r>
              <a:rPr lang="en-US" dirty="0"/>
              <a:t>Standard Spec Reminder</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Subtract areas of full-depth deck repair from the areas of the type 1 or type 2 removals if the engineer directs fill-depth deck repair </a:t>
            </a:r>
            <a:r>
              <a:rPr lang="en-US" b="1" dirty="0">
                <a:solidFill>
                  <a:srgbClr val="FF0000"/>
                </a:solidFill>
              </a:rPr>
              <a:t>before</a:t>
            </a:r>
            <a:r>
              <a:rPr lang="en-US" dirty="0"/>
              <a:t> beginning the type 1 or type 2 deck removals.</a:t>
            </a:r>
          </a:p>
        </p:txBody>
      </p:sp>
      <p:pic>
        <p:nvPicPr>
          <p:cNvPr id="10" name="Picture 9">
            <a:extLst>
              <a:ext uri="{FF2B5EF4-FFF2-40B4-BE49-F238E27FC236}">
                <a16:creationId xmlns:a16="http://schemas.microsoft.com/office/drawing/2014/main" id="{7F004B59-BCD1-4CE3-9820-27522A095A52}"/>
              </a:ext>
            </a:extLst>
          </p:cNvPr>
          <p:cNvPicPr>
            <a:picLocks noChangeAspect="1"/>
          </p:cNvPicPr>
          <p:nvPr/>
        </p:nvPicPr>
        <p:blipFill>
          <a:blip r:embed="rId4"/>
          <a:stretch>
            <a:fillRect/>
          </a:stretch>
        </p:blipFill>
        <p:spPr>
          <a:xfrm>
            <a:off x="4262170" y="5343559"/>
            <a:ext cx="4755292" cy="1377815"/>
          </a:xfrm>
          <a:prstGeom prst="rect">
            <a:avLst/>
          </a:prstGeom>
        </p:spPr>
      </p:pic>
    </p:spTree>
    <p:extLst>
      <p:ext uri="{BB962C8B-B14F-4D97-AF65-F5344CB8AC3E}">
        <p14:creationId xmlns:p14="http://schemas.microsoft.com/office/powerpoint/2010/main" val="31353819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B44B40-4D54-4AD2-9B79-3835ABC0EAD8}"/>
              </a:ext>
            </a:extLst>
          </p:cNvPr>
          <p:cNvPicPr>
            <a:picLocks noChangeAspect="1"/>
          </p:cNvPicPr>
          <p:nvPr/>
        </p:nvPicPr>
        <p:blipFill>
          <a:blip r:embed="rId3"/>
          <a:stretch>
            <a:fillRect/>
          </a:stretch>
        </p:blipFill>
        <p:spPr>
          <a:xfrm>
            <a:off x="228164" y="2743200"/>
            <a:ext cx="5029636" cy="2834886"/>
          </a:xfrm>
          <a:prstGeom prst="rect">
            <a:avLst/>
          </a:prstGeom>
        </p:spPr>
      </p:pic>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19</a:t>
            </a:fld>
            <a:endParaRPr lang="en-US" dirty="0"/>
          </a:p>
        </p:txBody>
      </p:sp>
      <p:sp>
        <p:nvSpPr>
          <p:cNvPr id="3" name="Title 2"/>
          <p:cNvSpPr>
            <a:spLocks noGrp="1"/>
          </p:cNvSpPr>
          <p:nvPr>
            <p:ph type="title"/>
          </p:nvPr>
        </p:nvSpPr>
        <p:spPr/>
        <p:txBody>
          <a:bodyPr>
            <a:normAutofit/>
          </a:bodyPr>
          <a:lstStyle/>
          <a:p>
            <a:r>
              <a:rPr lang="en-US" dirty="0"/>
              <a:t>Standard Spec Reminder</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Subtract areas of full-depth deck repair from the areas of the type 1 or type 2 removals if the engineer directs fill-depth deck repair </a:t>
            </a:r>
            <a:r>
              <a:rPr lang="en-US" b="1" dirty="0">
                <a:solidFill>
                  <a:srgbClr val="FF0000"/>
                </a:solidFill>
              </a:rPr>
              <a:t>before</a:t>
            </a:r>
            <a:r>
              <a:rPr lang="en-US" dirty="0"/>
              <a:t> beginning the type 1 or type 2 deck removals.</a:t>
            </a:r>
          </a:p>
        </p:txBody>
      </p:sp>
      <p:pic>
        <p:nvPicPr>
          <p:cNvPr id="12" name="Picture 11">
            <a:extLst>
              <a:ext uri="{FF2B5EF4-FFF2-40B4-BE49-F238E27FC236}">
                <a16:creationId xmlns:a16="http://schemas.microsoft.com/office/drawing/2014/main" id="{2CAEE807-D4AF-446F-9C9A-4362642961FE}"/>
              </a:ext>
            </a:extLst>
          </p:cNvPr>
          <p:cNvPicPr>
            <a:picLocks noChangeAspect="1"/>
          </p:cNvPicPr>
          <p:nvPr/>
        </p:nvPicPr>
        <p:blipFill>
          <a:blip r:embed="rId4"/>
          <a:stretch>
            <a:fillRect/>
          </a:stretch>
        </p:blipFill>
        <p:spPr>
          <a:xfrm>
            <a:off x="4267200" y="5343458"/>
            <a:ext cx="4755292" cy="1377815"/>
          </a:xfrm>
          <a:prstGeom prst="rect">
            <a:avLst/>
          </a:prstGeom>
        </p:spPr>
      </p:pic>
    </p:spTree>
    <p:extLst>
      <p:ext uri="{BB962C8B-B14F-4D97-AF65-F5344CB8AC3E}">
        <p14:creationId xmlns:p14="http://schemas.microsoft.com/office/powerpoint/2010/main" val="412473414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E7A180C-8C36-4D8E-9D0A-5D1AF62CA5EE}"/>
              </a:ext>
            </a:extLst>
          </p:cNvPr>
          <p:cNvSpPr>
            <a:spLocks noGrp="1"/>
          </p:cNvSpPr>
          <p:nvPr>
            <p:ph type="sldNum" sz="quarter" idx="11"/>
          </p:nvPr>
        </p:nvSpPr>
        <p:spPr/>
        <p:txBody>
          <a:bodyPr/>
          <a:lstStyle/>
          <a:p>
            <a:fld id="{73669252-6A23-4480-98F4-DAE1A3279AF3}" type="slidenum">
              <a:rPr lang="en-US" smtClean="0"/>
              <a:pPr/>
              <a:t>2</a:t>
            </a:fld>
            <a:endParaRPr lang="en-US" dirty="0"/>
          </a:p>
        </p:txBody>
      </p:sp>
      <p:pic>
        <p:nvPicPr>
          <p:cNvPr id="11" name="Content Placeholder 10">
            <a:extLst>
              <a:ext uri="{FF2B5EF4-FFF2-40B4-BE49-F238E27FC236}">
                <a16:creationId xmlns:a16="http://schemas.microsoft.com/office/drawing/2014/main" id="{5A92A430-6FD1-4ABC-84B1-3CF66A4C99E6}"/>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23081" y="1195269"/>
            <a:ext cx="8297838" cy="4343400"/>
          </a:xfrm>
        </p:spPr>
      </p:pic>
    </p:spTree>
    <p:extLst>
      <p:ext uri="{BB962C8B-B14F-4D97-AF65-F5344CB8AC3E}">
        <p14:creationId xmlns:p14="http://schemas.microsoft.com/office/powerpoint/2010/main" val="394772344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FC88C7B-26AF-46E2-B57F-E9F9B150426C}"/>
              </a:ext>
            </a:extLst>
          </p:cNvPr>
          <p:cNvPicPr>
            <a:picLocks noChangeAspect="1"/>
          </p:cNvPicPr>
          <p:nvPr/>
        </p:nvPicPr>
        <p:blipFill>
          <a:blip r:embed="rId3"/>
          <a:stretch>
            <a:fillRect/>
          </a:stretch>
        </p:blipFill>
        <p:spPr>
          <a:xfrm>
            <a:off x="228164" y="2743200"/>
            <a:ext cx="5029636" cy="2834886"/>
          </a:xfrm>
          <a:prstGeom prst="rect">
            <a:avLst/>
          </a:prstGeom>
        </p:spPr>
      </p:pic>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20</a:t>
            </a:fld>
            <a:endParaRPr lang="en-US" dirty="0"/>
          </a:p>
        </p:txBody>
      </p:sp>
      <p:sp>
        <p:nvSpPr>
          <p:cNvPr id="3" name="Title 2"/>
          <p:cNvSpPr>
            <a:spLocks noGrp="1"/>
          </p:cNvSpPr>
          <p:nvPr>
            <p:ph type="title"/>
          </p:nvPr>
        </p:nvSpPr>
        <p:spPr/>
        <p:txBody>
          <a:bodyPr>
            <a:normAutofit/>
          </a:bodyPr>
          <a:lstStyle/>
          <a:p>
            <a:r>
              <a:rPr lang="en-US" dirty="0"/>
              <a:t>Standard Spec Reminder</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Subtract areas of full-depth deck repair from the areas of the type 1 or type 2 removals if the engineer directs full-depth deck repair </a:t>
            </a:r>
            <a:r>
              <a:rPr lang="en-US" b="1" dirty="0">
                <a:solidFill>
                  <a:srgbClr val="FF0000"/>
                </a:solidFill>
              </a:rPr>
              <a:t>before</a:t>
            </a:r>
            <a:r>
              <a:rPr lang="en-US" dirty="0"/>
              <a:t> beginning the type 1 or type 2 deck removals.</a:t>
            </a:r>
          </a:p>
        </p:txBody>
      </p:sp>
      <p:pic>
        <p:nvPicPr>
          <p:cNvPr id="14" name="Picture 13">
            <a:extLst>
              <a:ext uri="{FF2B5EF4-FFF2-40B4-BE49-F238E27FC236}">
                <a16:creationId xmlns:a16="http://schemas.microsoft.com/office/drawing/2014/main" id="{0B526BE7-0C7B-4B92-8255-1DED1D092F6B}"/>
              </a:ext>
            </a:extLst>
          </p:cNvPr>
          <p:cNvPicPr>
            <a:picLocks noChangeAspect="1"/>
          </p:cNvPicPr>
          <p:nvPr/>
        </p:nvPicPr>
        <p:blipFill>
          <a:blip r:embed="rId4"/>
          <a:stretch>
            <a:fillRect/>
          </a:stretch>
        </p:blipFill>
        <p:spPr>
          <a:xfrm>
            <a:off x="4267200" y="5343660"/>
            <a:ext cx="4755292" cy="1377815"/>
          </a:xfrm>
          <a:prstGeom prst="rect">
            <a:avLst/>
          </a:prstGeom>
        </p:spPr>
      </p:pic>
    </p:spTree>
    <p:extLst>
      <p:ext uri="{BB962C8B-B14F-4D97-AF65-F5344CB8AC3E}">
        <p14:creationId xmlns:p14="http://schemas.microsoft.com/office/powerpoint/2010/main" val="380697584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21</a:t>
            </a:fld>
            <a:endParaRPr lang="en-US" dirty="0"/>
          </a:p>
        </p:txBody>
      </p:sp>
      <p:sp>
        <p:nvSpPr>
          <p:cNvPr id="3" name="Title 2"/>
          <p:cNvSpPr>
            <a:spLocks noGrp="1"/>
          </p:cNvSpPr>
          <p:nvPr>
            <p:ph type="title"/>
          </p:nvPr>
        </p:nvSpPr>
        <p:spPr/>
        <p:txBody>
          <a:bodyPr>
            <a:normAutofit/>
          </a:bodyPr>
          <a:lstStyle/>
          <a:p>
            <a:r>
              <a:rPr lang="en-US" dirty="0"/>
              <a:t>Standard Spec Reminder</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Subtract areas of full-depth deck repair from the areas of the type 1 or type 2 removals if the engineer directs fill-depth deck repair </a:t>
            </a:r>
            <a:r>
              <a:rPr lang="en-US" b="1" dirty="0">
                <a:solidFill>
                  <a:srgbClr val="FF0000"/>
                </a:solidFill>
              </a:rPr>
              <a:t>before</a:t>
            </a:r>
            <a:r>
              <a:rPr lang="en-US" dirty="0"/>
              <a:t> beginning the type 1 or type 2 deck removals.</a:t>
            </a:r>
          </a:p>
        </p:txBody>
      </p:sp>
      <p:pic>
        <p:nvPicPr>
          <p:cNvPr id="7" name="Picture 6">
            <a:extLst>
              <a:ext uri="{FF2B5EF4-FFF2-40B4-BE49-F238E27FC236}">
                <a16:creationId xmlns:a16="http://schemas.microsoft.com/office/drawing/2014/main" id="{6B4B35D0-8247-4730-8E41-CEF21A8A4AFA}"/>
              </a:ext>
            </a:extLst>
          </p:cNvPr>
          <p:cNvPicPr>
            <a:picLocks noChangeAspect="1"/>
          </p:cNvPicPr>
          <p:nvPr/>
        </p:nvPicPr>
        <p:blipFill>
          <a:blip r:embed="rId3"/>
          <a:stretch>
            <a:fillRect/>
          </a:stretch>
        </p:blipFill>
        <p:spPr>
          <a:xfrm>
            <a:off x="228600" y="2743200"/>
            <a:ext cx="5029200" cy="2835532"/>
          </a:xfrm>
          <a:prstGeom prst="rect">
            <a:avLst/>
          </a:prstGeom>
        </p:spPr>
      </p:pic>
      <p:pic>
        <p:nvPicPr>
          <p:cNvPr id="8" name="Picture 7">
            <a:extLst>
              <a:ext uri="{FF2B5EF4-FFF2-40B4-BE49-F238E27FC236}">
                <a16:creationId xmlns:a16="http://schemas.microsoft.com/office/drawing/2014/main" id="{0532CA99-AAF0-4336-8767-1B473A8F3ECF}"/>
              </a:ext>
            </a:extLst>
          </p:cNvPr>
          <p:cNvPicPr>
            <a:picLocks noChangeAspect="1"/>
          </p:cNvPicPr>
          <p:nvPr/>
        </p:nvPicPr>
        <p:blipFill>
          <a:blip r:embed="rId4"/>
          <a:stretch>
            <a:fillRect/>
          </a:stretch>
        </p:blipFill>
        <p:spPr>
          <a:xfrm>
            <a:off x="4267200" y="5343559"/>
            <a:ext cx="4754880" cy="1377916"/>
          </a:xfrm>
          <a:prstGeom prst="rect">
            <a:avLst/>
          </a:prstGeom>
        </p:spPr>
      </p:pic>
    </p:spTree>
    <p:extLst>
      <p:ext uri="{BB962C8B-B14F-4D97-AF65-F5344CB8AC3E}">
        <p14:creationId xmlns:p14="http://schemas.microsoft.com/office/powerpoint/2010/main" val="249238112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22</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Top and bottom templates are required for anchor rod assemblies used with type 10 and 13 bases</a:t>
            </a:r>
          </a:p>
        </p:txBody>
      </p:sp>
      <p:pic>
        <p:nvPicPr>
          <p:cNvPr id="6" name="Picture 5">
            <a:extLst>
              <a:ext uri="{FF2B5EF4-FFF2-40B4-BE49-F238E27FC236}">
                <a16:creationId xmlns:a16="http://schemas.microsoft.com/office/drawing/2014/main" id="{BD8D2FB8-302D-42D1-8413-F9E5E33B8017}"/>
              </a:ext>
            </a:extLst>
          </p:cNvPr>
          <p:cNvPicPr>
            <a:picLocks noChangeAspect="1"/>
          </p:cNvPicPr>
          <p:nvPr/>
        </p:nvPicPr>
        <p:blipFill>
          <a:blip r:embed="rId3"/>
          <a:stretch>
            <a:fillRect/>
          </a:stretch>
        </p:blipFill>
        <p:spPr>
          <a:xfrm>
            <a:off x="3123762" y="2057400"/>
            <a:ext cx="3952762" cy="4789415"/>
          </a:xfrm>
          <a:prstGeom prst="rect">
            <a:avLst/>
          </a:prstGeom>
        </p:spPr>
      </p:pic>
    </p:spTree>
    <p:extLst>
      <p:ext uri="{BB962C8B-B14F-4D97-AF65-F5344CB8AC3E}">
        <p14:creationId xmlns:p14="http://schemas.microsoft.com/office/powerpoint/2010/main" val="10458441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23</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Contractor furnishes monotube poles and arms</a:t>
            </a:r>
          </a:p>
        </p:txBody>
      </p:sp>
      <p:pic>
        <p:nvPicPr>
          <p:cNvPr id="5" name="Picture 4">
            <a:extLst>
              <a:ext uri="{FF2B5EF4-FFF2-40B4-BE49-F238E27FC236}">
                <a16:creationId xmlns:a16="http://schemas.microsoft.com/office/drawing/2014/main" id="{6FBD20EE-763D-44ED-8FBB-489494FE56AE}"/>
              </a:ext>
            </a:extLst>
          </p:cNvPr>
          <p:cNvPicPr>
            <a:picLocks noChangeAspect="1"/>
          </p:cNvPicPr>
          <p:nvPr/>
        </p:nvPicPr>
        <p:blipFill>
          <a:blip r:embed="rId3"/>
          <a:stretch>
            <a:fillRect/>
          </a:stretch>
        </p:blipFill>
        <p:spPr>
          <a:xfrm>
            <a:off x="1752600" y="1636201"/>
            <a:ext cx="7239000" cy="4632412"/>
          </a:xfrm>
          <a:prstGeom prst="rect">
            <a:avLst/>
          </a:prstGeom>
        </p:spPr>
      </p:pic>
    </p:spTree>
    <p:extLst>
      <p:ext uri="{BB962C8B-B14F-4D97-AF65-F5344CB8AC3E}">
        <p14:creationId xmlns:p14="http://schemas.microsoft.com/office/powerpoint/2010/main" val="63926414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24</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Fabrication Requirement Changes</a:t>
            </a:r>
          </a:p>
          <a:p>
            <a:pPr marL="0" indent="0">
              <a:buNone/>
            </a:pPr>
            <a:r>
              <a:rPr lang="en-US" u="sng" dirty="0"/>
              <a:t>Key changes Include:</a:t>
            </a:r>
            <a:endParaRPr lang="en-US" dirty="0"/>
          </a:p>
          <a:p>
            <a:pPr marL="342900" indent="-342900">
              <a:buFont typeface="Wingdings" panose="05000000000000000000" pitchFamily="2" charset="2"/>
              <a:buChar char="ü"/>
            </a:pPr>
            <a:r>
              <a:rPr lang="en-US" dirty="0"/>
              <a:t>Required use of the WisDOT Fabrication Library for all fabrication document submittals</a:t>
            </a:r>
          </a:p>
          <a:p>
            <a:pPr marL="342900" indent="-342900">
              <a:buFont typeface="Wingdings" panose="05000000000000000000" pitchFamily="2" charset="2"/>
              <a:buChar char="ü"/>
            </a:pPr>
            <a:r>
              <a:rPr lang="en-US" dirty="0"/>
              <a:t>4 new Contractor Certificate of Shop Drawing QC forms</a:t>
            </a:r>
          </a:p>
          <a:p>
            <a:pPr marL="342900" indent="-342900">
              <a:buFont typeface="Wingdings" panose="05000000000000000000" pitchFamily="2" charset="2"/>
              <a:buChar char="ü"/>
            </a:pPr>
            <a:r>
              <a:rPr lang="en-US" dirty="0"/>
              <a:t>3 new Fabrication Status Reports that will need to be filled out by the fabricator on a weekly basis</a:t>
            </a:r>
          </a:p>
          <a:p>
            <a:pPr marL="342900" indent="-342900">
              <a:buFont typeface="Wingdings" panose="05000000000000000000" pitchFamily="2" charset="2"/>
              <a:buChar char="ü"/>
            </a:pPr>
            <a:r>
              <a:rPr lang="en-US" dirty="0"/>
              <a:t>2 new Approved Product Lists: </a:t>
            </a:r>
          </a:p>
          <a:p>
            <a:pPr marL="800100" lvl="1" indent="-342900">
              <a:buFont typeface="Wingdings" panose="05000000000000000000" pitchFamily="2" charset="2"/>
              <a:buChar char="ü"/>
            </a:pPr>
            <a:r>
              <a:rPr lang="en-US" sz="2800" dirty="0">
                <a:solidFill>
                  <a:srgbClr val="FFC000"/>
                </a:solidFill>
              </a:rPr>
              <a:t>Steel Bridge Primary Members, Steel Sign Bridges and Overhead Sign Supports</a:t>
            </a:r>
          </a:p>
          <a:p>
            <a:endParaRPr lang="en-US" dirty="0"/>
          </a:p>
        </p:txBody>
      </p:sp>
    </p:spTree>
    <p:extLst>
      <p:ext uri="{BB962C8B-B14F-4D97-AF65-F5344CB8AC3E}">
        <p14:creationId xmlns:p14="http://schemas.microsoft.com/office/powerpoint/2010/main" val="122911117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25</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Fabrication Requirement Changes</a:t>
            </a:r>
          </a:p>
          <a:p>
            <a:pPr marL="0" indent="0">
              <a:buNone/>
            </a:pPr>
            <a:r>
              <a:rPr lang="en-US" u="sng" dirty="0"/>
              <a:t>Key changes Include:</a:t>
            </a:r>
            <a:endParaRPr lang="en-US" dirty="0"/>
          </a:p>
          <a:p>
            <a:pPr>
              <a:buFont typeface="Wingdings" panose="05000000000000000000" pitchFamily="2" charset="2"/>
              <a:buChar char="ü"/>
            </a:pPr>
            <a:r>
              <a:rPr lang="en-US" dirty="0"/>
              <a:t>4 new APL lists for Fabricated Bridge Components have replaced the prior Bridge Metal Secondary   Fabrication Items </a:t>
            </a:r>
            <a:r>
              <a:rPr lang="en-US" dirty="0">
                <a:solidFill>
                  <a:srgbClr val="FFC000"/>
                </a:solidFill>
              </a:rPr>
              <a:t>(</a:t>
            </a:r>
            <a:r>
              <a:rPr lang="en-US" i="1" dirty="0">
                <a:solidFill>
                  <a:srgbClr val="FFC000"/>
                </a:solidFill>
              </a:rPr>
              <a:t>In order to fabricate these items, the fabricator must be on the appropriate list.)</a:t>
            </a:r>
          </a:p>
          <a:p>
            <a:pPr lvl="1">
              <a:buFont typeface="Wingdings" panose="05000000000000000000" pitchFamily="2" charset="2"/>
              <a:buChar char="ü"/>
            </a:pPr>
            <a:r>
              <a:rPr lang="en-US" sz="2800" dirty="0">
                <a:solidFill>
                  <a:srgbClr val="FFC000"/>
                </a:solidFill>
              </a:rPr>
              <a:t>Railings</a:t>
            </a:r>
          </a:p>
          <a:p>
            <a:pPr lvl="1">
              <a:buFont typeface="Wingdings" panose="05000000000000000000" pitchFamily="2" charset="2"/>
              <a:buChar char="ü"/>
            </a:pPr>
            <a:r>
              <a:rPr lang="en-US" sz="2800" dirty="0">
                <a:solidFill>
                  <a:srgbClr val="FFC000"/>
                </a:solidFill>
              </a:rPr>
              <a:t>Steel Bearings</a:t>
            </a:r>
          </a:p>
          <a:p>
            <a:pPr lvl="1">
              <a:buFont typeface="Wingdings" panose="05000000000000000000" pitchFamily="2" charset="2"/>
              <a:buChar char="ü"/>
            </a:pPr>
            <a:r>
              <a:rPr lang="en-US" sz="2800" dirty="0">
                <a:solidFill>
                  <a:srgbClr val="FFC000"/>
                </a:solidFill>
              </a:rPr>
              <a:t>Diaphragms</a:t>
            </a:r>
          </a:p>
          <a:p>
            <a:pPr lvl="1">
              <a:buFont typeface="Wingdings" panose="05000000000000000000" pitchFamily="2" charset="2"/>
              <a:buChar char="ü"/>
            </a:pPr>
            <a:r>
              <a:rPr lang="en-US" sz="2800" dirty="0">
                <a:solidFill>
                  <a:srgbClr val="FFC000"/>
                </a:solidFill>
              </a:rPr>
              <a:t>Expansion Devices</a:t>
            </a:r>
            <a:endParaRPr lang="en-US" sz="2800" i="1" dirty="0">
              <a:solidFill>
                <a:srgbClr val="FFC000"/>
              </a:solidFill>
            </a:endParaRPr>
          </a:p>
          <a:p>
            <a:pPr>
              <a:buFont typeface="Wingdings" panose="05000000000000000000" pitchFamily="2" charset="2"/>
              <a:buChar char="ü"/>
            </a:pPr>
            <a:r>
              <a:rPr lang="en-US" dirty="0"/>
              <a:t>BOS no longer reviews 100% of all shop drawings.</a:t>
            </a:r>
          </a:p>
          <a:p>
            <a:endParaRPr lang="en-US" dirty="0"/>
          </a:p>
        </p:txBody>
      </p:sp>
    </p:spTree>
    <p:extLst>
      <p:ext uri="{BB962C8B-B14F-4D97-AF65-F5344CB8AC3E}">
        <p14:creationId xmlns:p14="http://schemas.microsoft.com/office/powerpoint/2010/main" val="419434206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26</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Fabrication Updates &amp; Field Welding Overview Videos</a:t>
            </a:r>
          </a:p>
          <a:p>
            <a:pPr marL="0" lvl="0" indent="0" defTabSz="685800">
              <a:lnSpc>
                <a:spcPct val="100000"/>
              </a:lnSpc>
              <a:spcBef>
                <a:spcPts val="0"/>
              </a:spcBef>
              <a:buNone/>
              <a:defRPr/>
            </a:pPr>
            <a:endParaRPr lang="en-US" sz="2100" kern="0" dirty="0">
              <a:solidFill>
                <a:prstClr val="white"/>
              </a:solidFill>
              <a:latin typeface="Calibri" panose="020F0502020204030204"/>
            </a:endParaRPr>
          </a:p>
          <a:p>
            <a:pPr marL="257175" indent="-257175" defTabSz="685800">
              <a:lnSpc>
                <a:spcPct val="100000"/>
              </a:lnSpc>
              <a:spcBef>
                <a:spcPts val="0"/>
              </a:spcBef>
              <a:buFont typeface="Wingdings" panose="05000000000000000000" pitchFamily="2" charset="2"/>
              <a:buChar char="ü"/>
              <a:defRPr/>
            </a:pPr>
            <a:r>
              <a:rPr lang="en-US" sz="2200" kern="0" dirty="0">
                <a:solidFill>
                  <a:srgbClr val="FFC000"/>
                </a:solidFill>
                <a:latin typeface="Calibri Light" panose="020F0302020204030204"/>
              </a:rPr>
              <a:t>2019 WisDOT Standard Specification Fabrication Changes</a:t>
            </a:r>
          </a:p>
          <a:p>
            <a:pPr marL="257175" indent="-257175" defTabSz="685800">
              <a:lnSpc>
                <a:spcPct val="100000"/>
              </a:lnSpc>
              <a:spcBef>
                <a:spcPts val="0"/>
              </a:spcBef>
              <a:buFont typeface="Wingdings" panose="05000000000000000000" pitchFamily="2" charset="2"/>
              <a:buChar char="ü"/>
              <a:defRPr/>
            </a:pPr>
            <a:endParaRPr lang="en-US" sz="2200" kern="0" dirty="0">
              <a:solidFill>
                <a:srgbClr val="FFC000"/>
              </a:solidFill>
              <a:latin typeface="Calibri Light" panose="020F0302020204030204"/>
            </a:endParaRPr>
          </a:p>
          <a:p>
            <a:pPr marL="257175" indent="-257175" defTabSz="685800">
              <a:lnSpc>
                <a:spcPct val="100000"/>
              </a:lnSpc>
              <a:spcBef>
                <a:spcPts val="0"/>
              </a:spcBef>
              <a:buFont typeface="Wingdings" panose="05000000000000000000" pitchFamily="2" charset="2"/>
              <a:buChar char="ü"/>
              <a:defRPr/>
            </a:pPr>
            <a:r>
              <a:rPr lang="en-US" sz="2200" kern="0" dirty="0" err="1">
                <a:solidFill>
                  <a:srgbClr val="FFC000"/>
                </a:solidFill>
                <a:latin typeface="Calibri Light" panose="020F0302020204030204"/>
              </a:rPr>
              <a:t>WisDOT</a:t>
            </a:r>
            <a:r>
              <a:rPr lang="en-US" sz="2200" kern="0" dirty="0">
                <a:solidFill>
                  <a:srgbClr val="FFC000"/>
                </a:solidFill>
                <a:latin typeface="Calibri Light" panose="020F0302020204030204"/>
              </a:rPr>
              <a:t> Fabrication Library Overview</a:t>
            </a:r>
          </a:p>
          <a:p>
            <a:pPr marL="257175" indent="-257175" defTabSz="685800">
              <a:lnSpc>
                <a:spcPct val="100000"/>
              </a:lnSpc>
              <a:spcBef>
                <a:spcPts val="0"/>
              </a:spcBef>
              <a:buFont typeface="Wingdings" panose="05000000000000000000" pitchFamily="2" charset="2"/>
              <a:buChar char="ü"/>
              <a:defRPr/>
            </a:pPr>
            <a:endParaRPr lang="en-US" sz="2200" kern="0" dirty="0">
              <a:solidFill>
                <a:srgbClr val="FFC000"/>
              </a:solidFill>
              <a:latin typeface="Calibri Light" panose="020F0302020204030204"/>
            </a:endParaRPr>
          </a:p>
          <a:p>
            <a:pPr marL="257175" indent="-257175" defTabSz="685800">
              <a:lnSpc>
                <a:spcPct val="100000"/>
              </a:lnSpc>
              <a:spcBef>
                <a:spcPts val="0"/>
              </a:spcBef>
              <a:buFont typeface="Wingdings" panose="05000000000000000000" pitchFamily="2" charset="2"/>
              <a:buChar char="ü"/>
              <a:defRPr/>
            </a:pPr>
            <a:r>
              <a:rPr lang="en-US" sz="2200" kern="0" dirty="0">
                <a:solidFill>
                  <a:srgbClr val="FFC000"/>
                </a:solidFill>
                <a:latin typeface="Calibri Light" panose="020F0302020204030204"/>
              </a:rPr>
              <a:t>WisDOT Field Welding Overview </a:t>
            </a:r>
          </a:p>
          <a:p>
            <a:pPr marL="257175" indent="-257175" defTabSz="685800">
              <a:lnSpc>
                <a:spcPct val="100000"/>
              </a:lnSpc>
              <a:spcBef>
                <a:spcPts val="0"/>
              </a:spcBef>
              <a:buFont typeface="Wingdings" panose="05000000000000000000" pitchFamily="2" charset="2"/>
              <a:buChar char="ü"/>
              <a:defRPr/>
            </a:pPr>
            <a:endParaRPr lang="en-US" sz="2200" kern="0" dirty="0">
              <a:solidFill>
                <a:prstClr val="black"/>
              </a:solidFill>
              <a:latin typeface="Calibri Light" panose="020F0302020204030204"/>
            </a:endParaRPr>
          </a:p>
          <a:p>
            <a:pPr marL="0" indent="0" defTabSz="685800">
              <a:lnSpc>
                <a:spcPct val="100000"/>
              </a:lnSpc>
              <a:spcBef>
                <a:spcPts val="0"/>
              </a:spcBef>
              <a:buNone/>
              <a:defRPr/>
            </a:pPr>
            <a:r>
              <a:rPr lang="en-US" sz="2200" kern="0" dirty="0">
                <a:solidFill>
                  <a:prstClr val="white"/>
                </a:solidFill>
                <a:latin typeface="Calibri" panose="020F0502020204030204"/>
                <a:cs typeface="Calibri" panose="020F0502020204030204" pitchFamily="34" charset="0"/>
              </a:rPr>
              <a:t>To access these videos, please use the following Link: </a:t>
            </a:r>
          </a:p>
          <a:p>
            <a:pPr marL="0" indent="0" defTabSz="685800">
              <a:lnSpc>
                <a:spcPct val="100000"/>
              </a:lnSpc>
              <a:spcBef>
                <a:spcPts val="0"/>
              </a:spcBef>
              <a:buNone/>
              <a:defRPr/>
            </a:pPr>
            <a:r>
              <a:rPr lang="en-US" sz="2200" kern="0" dirty="0">
                <a:solidFill>
                  <a:prstClr val="white"/>
                </a:solidFill>
                <a:latin typeface="Calibri Light" panose="020F0302020204030204"/>
                <a:hlinkClick r:id="rId3"/>
              </a:rPr>
              <a:t>https://wisconsindot.gov/Pages/doing-bus/eng-consultants/cnslt-rsrces/strct/fab-train.aspx</a:t>
            </a:r>
            <a:endParaRPr lang="en-US" sz="2200" kern="0" dirty="0">
              <a:solidFill>
                <a:prstClr val="white"/>
              </a:solidFill>
              <a:latin typeface="Calibri Light" panose="020F0302020204030204"/>
            </a:endParaRPr>
          </a:p>
          <a:p>
            <a:endParaRPr lang="en-US" dirty="0"/>
          </a:p>
        </p:txBody>
      </p:sp>
    </p:spTree>
    <p:extLst>
      <p:ext uri="{BB962C8B-B14F-4D97-AF65-F5344CB8AC3E}">
        <p14:creationId xmlns:p14="http://schemas.microsoft.com/office/powerpoint/2010/main" val="260045776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27</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a:xfrm>
            <a:off x="457200" y="1143000"/>
            <a:ext cx="8229600" cy="914400"/>
          </a:xfrm>
        </p:spPr>
        <p:txBody>
          <a:bodyPr/>
          <a:lstStyle/>
          <a:p>
            <a:r>
              <a:rPr lang="en-US" dirty="0"/>
              <a:t>WisDOT Fabrication Library: Region and BOS Shop Drawing Acceptance</a:t>
            </a:r>
            <a:endParaRPr lang="en-US" sz="2100" kern="0" dirty="0">
              <a:solidFill>
                <a:prstClr val="white"/>
              </a:solidFill>
              <a:latin typeface="Calibri" panose="020F0502020204030204"/>
            </a:endParaRPr>
          </a:p>
          <a:p>
            <a:endParaRPr lang="en-US" dirty="0"/>
          </a:p>
        </p:txBody>
      </p:sp>
      <p:sp>
        <p:nvSpPr>
          <p:cNvPr id="5" name="Content Placeholder 1">
            <a:extLst>
              <a:ext uri="{FF2B5EF4-FFF2-40B4-BE49-F238E27FC236}">
                <a16:creationId xmlns:a16="http://schemas.microsoft.com/office/drawing/2014/main" id="{F3E04F5A-E8E6-46E6-B391-6C536ADAFA20}"/>
              </a:ext>
            </a:extLst>
          </p:cNvPr>
          <p:cNvSpPr txBox="1">
            <a:spLocks/>
          </p:cNvSpPr>
          <p:nvPr/>
        </p:nvSpPr>
        <p:spPr>
          <a:xfrm>
            <a:off x="309623" y="2057400"/>
            <a:ext cx="4204504" cy="3635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ü"/>
            </a:pPr>
            <a:r>
              <a:rPr lang="en-US" sz="2000" dirty="0">
                <a:solidFill>
                  <a:prstClr val="white"/>
                </a:solidFill>
              </a:rPr>
              <a:t>The Fabrication Library allows for Shop Drawing acceptance by both the Project Manager (Project Leader) and Bureau of Structures.</a:t>
            </a:r>
          </a:p>
          <a:p>
            <a:pPr lvl="0">
              <a:buFont typeface="Wingdings" panose="05000000000000000000" pitchFamily="2" charset="2"/>
              <a:buChar char="ü"/>
            </a:pPr>
            <a:r>
              <a:rPr lang="en-US" sz="2000" dirty="0">
                <a:solidFill>
                  <a:prstClr val="white"/>
                </a:solidFill>
              </a:rPr>
              <a:t>The Project Leader may have additional comments from their own QA reviews, so having a 2 party acceptance ensures any comments from both parties are addressed and the fabricator may proceed with fabrication. </a:t>
            </a:r>
          </a:p>
          <a:p>
            <a:endParaRPr lang="en-US" dirty="0"/>
          </a:p>
        </p:txBody>
      </p:sp>
      <p:pic>
        <p:nvPicPr>
          <p:cNvPr id="6" name="Picture 5">
            <a:extLst>
              <a:ext uri="{FF2B5EF4-FFF2-40B4-BE49-F238E27FC236}">
                <a16:creationId xmlns:a16="http://schemas.microsoft.com/office/drawing/2014/main" id="{31FB9352-64BB-4E9E-8FB8-0350A4A906D8}"/>
              </a:ext>
            </a:extLst>
          </p:cNvPr>
          <p:cNvPicPr>
            <a:picLocks noChangeAspect="1"/>
          </p:cNvPicPr>
          <p:nvPr/>
        </p:nvPicPr>
        <p:blipFill>
          <a:blip r:embed="rId3"/>
          <a:stretch>
            <a:fillRect/>
          </a:stretch>
        </p:blipFill>
        <p:spPr>
          <a:xfrm>
            <a:off x="4800600" y="1828800"/>
            <a:ext cx="4255377" cy="3182388"/>
          </a:xfrm>
          <a:prstGeom prst="rect">
            <a:avLst/>
          </a:prstGeom>
        </p:spPr>
      </p:pic>
      <p:sp>
        <p:nvSpPr>
          <p:cNvPr id="7" name="Content Placeholder 1">
            <a:extLst>
              <a:ext uri="{FF2B5EF4-FFF2-40B4-BE49-F238E27FC236}">
                <a16:creationId xmlns:a16="http://schemas.microsoft.com/office/drawing/2014/main" id="{97957A71-0C7E-4649-9636-B383185D7F0D}"/>
              </a:ext>
            </a:extLst>
          </p:cNvPr>
          <p:cNvSpPr txBox="1">
            <a:spLocks/>
          </p:cNvSpPr>
          <p:nvPr/>
        </p:nvSpPr>
        <p:spPr>
          <a:xfrm>
            <a:off x="309623" y="5183923"/>
            <a:ext cx="8395504" cy="6654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ü"/>
            </a:pPr>
            <a:r>
              <a:rPr lang="en-US" sz="2000" dirty="0">
                <a:solidFill>
                  <a:prstClr val="white"/>
                </a:solidFill>
              </a:rPr>
              <a:t>Once both parties change the shop drawing status in Fabrication Library to “accepted”, the shop drawing will be formally accepted.</a:t>
            </a:r>
          </a:p>
          <a:p>
            <a:endParaRPr lang="en-US" dirty="0"/>
          </a:p>
        </p:txBody>
      </p:sp>
    </p:spTree>
    <p:extLst>
      <p:ext uri="{BB962C8B-B14F-4D97-AF65-F5344CB8AC3E}">
        <p14:creationId xmlns:p14="http://schemas.microsoft.com/office/powerpoint/2010/main" val="147797354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E0922AE-9D08-4FD0-99BF-E5B424A18ACB}" type="slidenum">
              <a:rPr lang="en-US"/>
              <a:pPr>
                <a:defRPr/>
              </a:pPr>
              <a:t>28</a:t>
            </a:fld>
            <a:endParaRPr lang="en-US" dirty="0"/>
          </a:p>
        </p:txBody>
      </p:sp>
      <p:sp>
        <p:nvSpPr>
          <p:cNvPr id="2" name="Title 1">
            <a:extLst>
              <a:ext uri="{FF2B5EF4-FFF2-40B4-BE49-F238E27FC236}">
                <a16:creationId xmlns:a16="http://schemas.microsoft.com/office/drawing/2014/main" id="{4DDAAE18-0267-4F2F-AC8B-7F460566AD08}"/>
              </a:ext>
            </a:extLst>
          </p:cNvPr>
          <p:cNvSpPr>
            <a:spLocks noGrp="1"/>
          </p:cNvSpPr>
          <p:nvPr>
            <p:ph type="title"/>
          </p:nvPr>
        </p:nvSpPr>
        <p:spPr/>
        <p:txBody>
          <a:bodyPr/>
          <a:lstStyle/>
          <a:p>
            <a:r>
              <a:rPr lang="en-US" sz="4500" dirty="0">
                <a:solidFill>
                  <a:srgbClr val="DCC070"/>
                </a:solidFill>
              </a:rPr>
              <a:t>Structures Agenda</a:t>
            </a:r>
          </a:p>
        </p:txBody>
      </p:sp>
      <p:sp>
        <p:nvSpPr>
          <p:cNvPr id="10242" name="Content Placeholder 1"/>
          <p:cNvSpPr>
            <a:spLocks noGrp="1"/>
          </p:cNvSpPr>
          <p:nvPr>
            <p:ph idx="13"/>
          </p:nvPr>
        </p:nvSpPr>
        <p:spPr>
          <a:xfrm>
            <a:off x="457200" y="1223962"/>
            <a:ext cx="7772400" cy="5334000"/>
          </a:xfrm>
        </p:spPr>
        <p:txBody>
          <a:bodyPr/>
          <a:lstStyle/>
          <a:p>
            <a:pPr marL="685800" indent="-457200">
              <a:lnSpc>
                <a:spcPct val="75000"/>
              </a:lnSpc>
              <a:buFont typeface="Wingdings 3" panose="05040102010807070707" pitchFamily="18" charset="2"/>
              <a:buChar char=""/>
            </a:pPr>
            <a:r>
              <a:rPr lang="en-US" sz="3200" dirty="0"/>
              <a:t>Contacting BOS – When &amp; Why</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Specification and Manual Updates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b="1" dirty="0"/>
              <a:t>Structures Construction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marL="685800" indent="-457200">
              <a:lnSpc>
                <a:spcPct val="75000"/>
              </a:lnSpc>
              <a:buFont typeface="Wingdings 3" panose="05040102010807070707" pitchFamily="18" charset="2"/>
              <a:buChar char=""/>
            </a:pPr>
            <a:r>
              <a:rPr lang="en-US" sz="3200" dirty="0">
                <a:solidFill>
                  <a:schemeClr val="bg1">
                    <a:alpha val="50000"/>
                  </a:schemeClr>
                </a:solidFill>
              </a:rPr>
              <a:t>Ancillary (Wind Loaded) Structure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indent="0">
              <a:lnSpc>
                <a:spcPct val="75000"/>
              </a:lnSpc>
              <a:buNone/>
            </a:pPr>
            <a:endParaRPr lang="en-US" dirty="0"/>
          </a:p>
          <a:p>
            <a:endParaRPr lang="en-US" dirty="0"/>
          </a:p>
        </p:txBody>
      </p:sp>
    </p:spTree>
    <p:extLst>
      <p:ext uri="{BB962C8B-B14F-4D97-AF65-F5344CB8AC3E}">
        <p14:creationId xmlns:p14="http://schemas.microsoft.com/office/powerpoint/2010/main" val="351333701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9C35698-ECFA-45D4-B95F-4F52958123EB}" type="slidenum">
              <a:rPr lang="en-US" smtClean="0"/>
              <a:pPr>
                <a:defRPr/>
              </a:pPr>
              <a:t>29</a:t>
            </a:fld>
            <a:endParaRPr lang="en-US" dirty="0"/>
          </a:p>
        </p:txBody>
      </p:sp>
      <p:sp>
        <p:nvSpPr>
          <p:cNvPr id="3" name="Title 2">
            <a:extLst>
              <a:ext uri="{FF2B5EF4-FFF2-40B4-BE49-F238E27FC236}">
                <a16:creationId xmlns:a16="http://schemas.microsoft.com/office/drawing/2014/main" id="{2A312B3D-F53A-4178-A4BC-7B6EF98429B6}"/>
              </a:ext>
            </a:extLst>
          </p:cNvPr>
          <p:cNvSpPr>
            <a:spLocks noGrp="1"/>
          </p:cNvSpPr>
          <p:nvPr>
            <p:ph type="title"/>
          </p:nvPr>
        </p:nvSpPr>
        <p:spPr/>
        <p:txBody>
          <a:bodyPr/>
          <a:lstStyle/>
          <a:p>
            <a:r>
              <a:rPr lang="en-US" dirty="0"/>
              <a:t>Wing Tip Erosion and Drainage</a:t>
            </a:r>
          </a:p>
        </p:txBody>
      </p:sp>
      <p:sp>
        <p:nvSpPr>
          <p:cNvPr id="9" name="Content Placeholder 1"/>
          <p:cNvSpPr>
            <a:spLocks noGrp="1"/>
          </p:cNvSpPr>
          <p:nvPr>
            <p:ph idx="13"/>
          </p:nvPr>
        </p:nvSpPr>
        <p:spPr>
          <a:xfrm>
            <a:off x="457200" y="1143000"/>
            <a:ext cx="4571999" cy="5105400"/>
          </a:xfrm>
        </p:spPr>
        <p:txBody>
          <a:bodyPr/>
          <a:lstStyle/>
          <a:p>
            <a:r>
              <a:rPr lang="en-US" dirty="0"/>
              <a:t>Often when overlaying a roadway as it approaches a bridge, the drainage isn’t considered.</a:t>
            </a:r>
          </a:p>
          <a:p>
            <a:r>
              <a:rPr lang="en-US" dirty="0"/>
              <a:t>Make adjustments in the field.</a:t>
            </a:r>
          </a:p>
          <a:p>
            <a:pPr lvl="1"/>
            <a:endParaRPr lang="en-US" dirty="0"/>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a:extLst>
              <a:ext uri="{FF2B5EF4-FFF2-40B4-BE49-F238E27FC236}">
                <a16:creationId xmlns:a16="http://schemas.microsoft.com/office/drawing/2014/main" id="{4166D3FC-A1BA-4B55-9E21-9BE10F254C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18" t="27495" r="26370" b="21493"/>
          <a:stretch/>
        </p:blipFill>
        <p:spPr>
          <a:xfrm>
            <a:off x="5029200" y="1143000"/>
            <a:ext cx="3657600" cy="2590800"/>
          </a:xfrm>
          <a:prstGeom prst="rect">
            <a:avLst/>
          </a:prstGeom>
        </p:spPr>
      </p:pic>
      <p:pic>
        <p:nvPicPr>
          <p:cNvPr id="8" name="Picture 7">
            <a:extLst>
              <a:ext uri="{FF2B5EF4-FFF2-40B4-BE49-F238E27FC236}">
                <a16:creationId xmlns:a16="http://schemas.microsoft.com/office/drawing/2014/main" id="{D799EA5C-A307-4D61-B372-F32668CC30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80" t="15065" r="17535" b="12442"/>
          <a:stretch/>
        </p:blipFill>
        <p:spPr>
          <a:xfrm>
            <a:off x="5029199" y="3886200"/>
            <a:ext cx="3623481" cy="2835275"/>
          </a:xfrm>
          <a:prstGeom prst="rect">
            <a:avLst/>
          </a:prstGeom>
        </p:spPr>
      </p:pic>
      <p:pic>
        <p:nvPicPr>
          <p:cNvPr id="12" name="Picture 11">
            <a:extLst>
              <a:ext uri="{FF2B5EF4-FFF2-40B4-BE49-F238E27FC236}">
                <a16:creationId xmlns:a16="http://schemas.microsoft.com/office/drawing/2014/main" id="{994BF9BE-C0A7-4406-ACC7-F75C6088F6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36" t="5430" b="8849"/>
          <a:stretch/>
        </p:blipFill>
        <p:spPr>
          <a:xfrm>
            <a:off x="833850" y="3429000"/>
            <a:ext cx="3738150" cy="2740925"/>
          </a:xfrm>
          <a:prstGeom prst="rect">
            <a:avLst/>
          </a:prstGeom>
        </p:spPr>
      </p:pic>
    </p:spTree>
    <p:extLst>
      <p:ext uri="{BB962C8B-B14F-4D97-AF65-F5344CB8AC3E}">
        <p14:creationId xmlns:p14="http://schemas.microsoft.com/office/powerpoint/2010/main" val="321498174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E0922AE-9D08-4FD0-99BF-E5B424A18ACB}" type="slidenum">
              <a:rPr lang="en-US"/>
              <a:pPr>
                <a:defRPr/>
              </a:pPr>
              <a:t>3</a:t>
            </a:fld>
            <a:endParaRPr lang="en-US" dirty="0"/>
          </a:p>
        </p:txBody>
      </p:sp>
      <p:sp>
        <p:nvSpPr>
          <p:cNvPr id="2" name="Title 1">
            <a:extLst>
              <a:ext uri="{FF2B5EF4-FFF2-40B4-BE49-F238E27FC236}">
                <a16:creationId xmlns:a16="http://schemas.microsoft.com/office/drawing/2014/main" id="{4DDAAE18-0267-4F2F-AC8B-7F460566AD08}"/>
              </a:ext>
            </a:extLst>
          </p:cNvPr>
          <p:cNvSpPr>
            <a:spLocks noGrp="1"/>
          </p:cNvSpPr>
          <p:nvPr>
            <p:ph type="title"/>
          </p:nvPr>
        </p:nvSpPr>
        <p:spPr/>
        <p:txBody>
          <a:bodyPr/>
          <a:lstStyle/>
          <a:p>
            <a:r>
              <a:rPr lang="en-US" sz="4500" dirty="0">
                <a:solidFill>
                  <a:srgbClr val="DCC070"/>
                </a:solidFill>
              </a:rPr>
              <a:t>Structures Agenda</a:t>
            </a:r>
          </a:p>
        </p:txBody>
      </p:sp>
      <p:sp>
        <p:nvSpPr>
          <p:cNvPr id="10242" name="Content Placeholder 1"/>
          <p:cNvSpPr>
            <a:spLocks noGrp="1"/>
          </p:cNvSpPr>
          <p:nvPr>
            <p:ph idx="13"/>
          </p:nvPr>
        </p:nvSpPr>
        <p:spPr>
          <a:xfrm>
            <a:off x="457200" y="1223962"/>
            <a:ext cx="7772400" cy="5334000"/>
          </a:xfrm>
        </p:spPr>
        <p:txBody>
          <a:bodyPr/>
          <a:lstStyle/>
          <a:p>
            <a:pPr marL="685800" indent="-457200">
              <a:lnSpc>
                <a:spcPct val="75000"/>
              </a:lnSpc>
              <a:buFont typeface="Wingdings 3" panose="05040102010807070707" pitchFamily="18" charset="2"/>
              <a:buChar char=""/>
            </a:pPr>
            <a:r>
              <a:rPr lang="en-US" sz="3200" dirty="0"/>
              <a:t>Contacting BOS – When &amp; Why</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Specification and Manual Updates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Structures Construction Issues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Ancillary (Wind Loaded) Structure Issues</a:t>
            </a:r>
          </a:p>
          <a:p>
            <a:pPr marL="571500" indent="-342900">
              <a:lnSpc>
                <a:spcPct val="75000"/>
              </a:lnSpc>
              <a:buFont typeface="Wingdings 3" panose="05040102010807070707" pitchFamily="18" charset="2"/>
              <a:buChar char=""/>
            </a:pPr>
            <a:endParaRPr lang="en-US" sz="3200" dirty="0"/>
          </a:p>
          <a:p>
            <a:endParaRPr lang="en-US" dirty="0"/>
          </a:p>
          <a:p>
            <a:endParaRPr lang="en-US" dirty="0"/>
          </a:p>
        </p:txBody>
      </p:sp>
    </p:spTree>
    <p:extLst>
      <p:ext uri="{BB962C8B-B14F-4D97-AF65-F5344CB8AC3E}">
        <p14:creationId xmlns:p14="http://schemas.microsoft.com/office/powerpoint/2010/main" val="149676251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9C35698-ECFA-45D4-B95F-4F52958123EB}" type="slidenum">
              <a:rPr lang="en-US" smtClean="0"/>
              <a:pPr>
                <a:defRPr/>
              </a:pPr>
              <a:t>30</a:t>
            </a:fld>
            <a:endParaRPr lang="en-US" dirty="0"/>
          </a:p>
        </p:txBody>
      </p:sp>
      <p:sp>
        <p:nvSpPr>
          <p:cNvPr id="3" name="Title 2">
            <a:extLst>
              <a:ext uri="{FF2B5EF4-FFF2-40B4-BE49-F238E27FC236}">
                <a16:creationId xmlns:a16="http://schemas.microsoft.com/office/drawing/2014/main" id="{2A312B3D-F53A-4178-A4BC-7B6EF98429B6}"/>
              </a:ext>
            </a:extLst>
          </p:cNvPr>
          <p:cNvSpPr>
            <a:spLocks noGrp="1"/>
          </p:cNvSpPr>
          <p:nvPr>
            <p:ph type="title"/>
          </p:nvPr>
        </p:nvSpPr>
        <p:spPr/>
        <p:txBody>
          <a:bodyPr/>
          <a:lstStyle/>
          <a:p>
            <a:r>
              <a:rPr lang="en-US" dirty="0"/>
              <a:t>Wing Tip Erosion and Drainage</a:t>
            </a:r>
          </a:p>
        </p:txBody>
      </p:sp>
      <p:sp>
        <p:nvSpPr>
          <p:cNvPr id="9" name="Content Placeholder 1"/>
          <p:cNvSpPr>
            <a:spLocks noGrp="1"/>
          </p:cNvSpPr>
          <p:nvPr>
            <p:ph idx="13"/>
          </p:nvPr>
        </p:nvSpPr>
        <p:spPr>
          <a:xfrm>
            <a:off x="457200" y="1143000"/>
            <a:ext cx="4165825" cy="5105400"/>
          </a:xfrm>
        </p:spPr>
        <p:txBody>
          <a:bodyPr/>
          <a:lstStyle/>
          <a:p>
            <a:r>
              <a:rPr lang="en-US" dirty="0"/>
              <a:t>Be sure grading around wing tips promotes proper drainage.</a:t>
            </a:r>
          </a:p>
          <a:p>
            <a:r>
              <a:rPr lang="en-US" dirty="0"/>
              <a:t>Typically finished grade ends 6” above wing tip.</a:t>
            </a:r>
          </a:p>
          <a:p>
            <a:r>
              <a:rPr lang="en-US" dirty="0"/>
              <a:t>Do not allow bituminous sealant around wing tips.</a:t>
            </a:r>
          </a:p>
          <a:p>
            <a:pPr lvl="1"/>
            <a:r>
              <a:rPr lang="en-US" dirty="0"/>
              <a:t>The end of the structural approach slab is not the end of wing.</a:t>
            </a:r>
          </a:p>
          <a:p>
            <a:pPr lvl="1"/>
            <a:endParaRPr lang="en-US" dirty="0"/>
          </a:p>
          <a:p>
            <a:pPr lvl="1"/>
            <a:endParaRPr lang="en-US" dirty="0"/>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9"/>
          <p:cNvPicPr>
            <a:picLocks noChangeAspect="1"/>
          </p:cNvPicPr>
          <p:nvPr/>
        </p:nvPicPr>
        <p:blipFill>
          <a:blip r:embed="rId3"/>
          <a:stretch>
            <a:fillRect/>
          </a:stretch>
        </p:blipFill>
        <p:spPr>
          <a:xfrm>
            <a:off x="4844824" y="1670323"/>
            <a:ext cx="3878442" cy="3772619"/>
          </a:xfrm>
          <a:prstGeom prst="rect">
            <a:avLst/>
          </a:prstGeom>
          <a:ln>
            <a:noFill/>
          </a:ln>
          <a:effectLst>
            <a:outerShdw blurRad="292100" dist="139700" dir="2700000" algn="tl" rotWithShape="0">
              <a:srgbClr val="333333">
                <a:alpha val="65000"/>
              </a:srgbClr>
            </a:outerShdw>
          </a:effectLst>
        </p:spPr>
      </p:pic>
      <p:sp>
        <p:nvSpPr>
          <p:cNvPr id="13" name="&quot;No&quot; Symbol 12"/>
          <p:cNvSpPr/>
          <p:nvPr/>
        </p:nvSpPr>
        <p:spPr>
          <a:xfrm>
            <a:off x="5011107" y="1787326"/>
            <a:ext cx="3675693" cy="3538611"/>
          </a:xfrm>
          <a:prstGeom prst="noSmoking">
            <a:avLst>
              <a:gd name="adj" fmla="val 6642"/>
            </a:avLst>
          </a:prstGeom>
          <a:solidFill>
            <a:srgbClr val="C00000">
              <a:alpha val="31000"/>
            </a:srgb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2877690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31</a:t>
            </a:fld>
            <a:endParaRPr lang="en-US" dirty="0"/>
          </a:p>
        </p:txBody>
      </p:sp>
      <p:sp>
        <p:nvSpPr>
          <p:cNvPr id="8" name="Title 2">
            <a:extLst>
              <a:ext uri="{FF2B5EF4-FFF2-40B4-BE49-F238E27FC236}">
                <a16:creationId xmlns:a16="http://schemas.microsoft.com/office/drawing/2014/main" id="{0D54814D-F3ED-425E-B642-7370B6FDB901}"/>
              </a:ext>
            </a:extLst>
          </p:cNvPr>
          <p:cNvSpPr>
            <a:spLocks noGrp="1"/>
          </p:cNvSpPr>
          <p:nvPr>
            <p:ph type="title"/>
          </p:nvPr>
        </p:nvSpPr>
        <p:spPr/>
        <p:txBody>
          <a:bodyPr/>
          <a:lstStyle/>
          <a:p>
            <a:r>
              <a:rPr lang="en-US" dirty="0"/>
              <a:t>Wing Tip Erosion and Drainage</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r="59044"/>
          <a:stretch/>
        </p:blipFill>
        <p:spPr>
          <a:xfrm>
            <a:off x="228600" y="1257895"/>
            <a:ext cx="4267200" cy="4761905"/>
          </a:xfrm>
          <a:prstGeom prst="rect">
            <a:avLst/>
          </a:prstGeom>
        </p:spPr>
      </p:pic>
      <p:pic>
        <p:nvPicPr>
          <p:cNvPr id="5" name="Picture 4"/>
          <p:cNvPicPr>
            <a:picLocks noChangeAspect="1"/>
          </p:cNvPicPr>
          <p:nvPr/>
        </p:nvPicPr>
        <p:blipFill>
          <a:blip r:embed="rId5"/>
          <a:stretch>
            <a:fillRect/>
          </a:stretch>
        </p:blipFill>
        <p:spPr>
          <a:xfrm>
            <a:off x="5257800" y="4113503"/>
            <a:ext cx="3057356" cy="19835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Above"/>
            <a:lightRig rig="twoPt" dir="t">
              <a:rot lat="0" lon="0" rev="7200000"/>
            </a:lightRig>
          </a:scene3d>
          <a:sp3d prstMaterial="matte">
            <a:bevelT w="22860" h="12700"/>
            <a:contourClr>
              <a:srgbClr val="FFFFFF"/>
            </a:contourClr>
          </a:sp3d>
        </p:spPr>
      </p:pic>
      <p:sp>
        <p:nvSpPr>
          <p:cNvPr id="7" name="Oval 6">
            <a:extLst>
              <a:ext uri="{FF2B5EF4-FFF2-40B4-BE49-F238E27FC236}">
                <a16:creationId xmlns:a16="http://schemas.microsoft.com/office/drawing/2014/main" id="{A815AC8D-926B-4EED-9267-AD7B4693F9D5}"/>
              </a:ext>
            </a:extLst>
          </p:cNvPr>
          <p:cNvSpPr/>
          <p:nvPr/>
        </p:nvSpPr>
        <p:spPr>
          <a:xfrm>
            <a:off x="6367101" y="1759876"/>
            <a:ext cx="635679" cy="328283"/>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80507E80-7784-40F0-8666-C27090BF8D2C}"/>
              </a:ext>
            </a:extLst>
          </p:cNvPr>
          <p:cNvPicPr>
            <a:picLocks noChangeAspect="1"/>
          </p:cNvPicPr>
          <p:nvPr/>
        </p:nvPicPr>
        <p:blipFill>
          <a:blip r:embed="rId6"/>
          <a:stretch>
            <a:fillRect/>
          </a:stretch>
        </p:blipFill>
        <p:spPr>
          <a:xfrm>
            <a:off x="4667250" y="1257895"/>
            <a:ext cx="4248150" cy="2804309"/>
          </a:xfrm>
          <a:prstGeom prst="rect">
            <a:avLst/>
          </a:prstGeom>
          <a:noFill/>
          <a:ln>
            <a:noFill/>
          </a:ln>
        </p:spPr>
      </p:pic>
      <p:sp>
        <p:nvSpPr>
          <p:cNvPr id="10" name="Freeform: Shape 9">
            <a:extLst>
              <a:ext uri="{FF2B5EF4-FFF2-40B4-BE49-F238E27FC236}">
                <a16:creationId xmlns:a16="http://schemas.microsoft.com/office/drawing/2014/main" id="{7DDDA799-161C-4FED-94AD-AAAA40BDD005}"/>
              </a:ext>
            </a:extLst>
          </p:cNvPr>
          <p:cNvSpPr/>
          <p:nvPr/>
        </p:nvSpPr>
        <p:spPr>
          <a:xfrm>
            <a:off x="4675414" y="2484863"/>
            <a:ext cx="3096986" cy="646611"/>
          </a:xfrm>
          <a:custGeom>
            <a:avLst/>
            <a:gdLst>
              <a:gd name="connsiteX0" fmla="*/ 4127863 w 4127863"/>
              <a:gd name="connsiteY0" fmla="*/ 888274 h 888274"/>
              <a:gd name="connsiteX1" fmla="*/ 2037806 w 4127863"/>
              <a:gd name="connsiteY1" fmla="*/ 0 h 888274"/>
              <a:gd name="connsiteX2" fmla="*/ 0 w 4127863"/>
              <a:gd name="connsiteY2" fmla="*/ 39188 h 888274"/>
              <a:gd name="connsiteX3" fmla="*/ 0 w 4127863"/>
              <a:gd name="connsiteY3" fmla="*/ 39188 h 888274"/>
              <a:gd name="connsiteX4" fmla="*/ 52252 w 4127863"/>
              <a:gd name="connsiteY4" fmla="*/ 52251 h 88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863" h="888274">
                <a:moveTo>
                  <a:pt x="4127863" y="888274"/>
                </a:moveTo>
                <a:lnTo>
                  <a:pt x="2037806" y="0"/>
                </a:lnTo>
                <a:lnTo>
                  <a:pt x="0" y="39188"/>
                </a:lnTo>
                <a:lnTo>
                  <a:pt x="0" y="39188"/>
                </a:lnTo>
                <a:lnTo>
                  <a:pt x="52252" y="52251"/>
                </a:ln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Freeform: Shape 10">
            <a:extLst>
              <a:ext uri="{FF2B5EF4-FFF2-40B4-BE49-F238E27FC236}">
                <a16:creationId xmlns:a16="http://schemas.microsoft.com/office/drawing/2014/main" id="{FDB11978-531C-4F67-AD65-803DFB454B11}"/>
              </a:ext>
            </a:extLst>
          </p:cNvPr>
          <p:cNvSpPr/>
          <p:nvPr/>
        </p:nvSpPr>
        <p:spPr>
          <a:xfrm>
            <a:off x="4667250" y="2536162"/>
            <a:ext cx="3105150" cy="585788"/>
          </a:xfrm>
          <a:custGeom>
            <a:avLst/>
            <a:gdLst>
              <a:gd name="connsiteX0" fmla="*/ 0 w 4140200"/>
              <a:gd name="connsiteY0" fmla="*/ 0 h 781050"/>
              <a:gd name="connsiteX1" fmla="*/ 882650 w 4140200"/>
              <a:gd name="connsiteY1" fmla="*/ 120650 h 781050"/>
              <a:gd name="connsiteX2" fmla="*/ 1416050 w 4140200"/>
              <a:gd name="connsiteY2" fmla="*/ 120650 h 781050"/>
              <a:gd name="connsiteX3" fmla="*/ 1981200 w 4140200"/>
              <a:gd name="connsiteY3" fmla="*/ 196850 h 781050"/>
              <a:gd name="connsiteX4" fmla="*/ 2190750 w 4140200"/>
              <a:gd name="connsiteY4" fmla="*/ 285750 h 781050"/>
              <a:gd name="connsiteX5" fmla="*/ 2463800 w 4140200"/>
              <a:gd name="connsiteY5" fmla="*/ 406400 h 781050"/>
              <a:gd name="connsiteX6" fmla="*/ 2819400 w 4140200"/>
              <a:gd name="connsiteY6" fmla="*/ 488950 h 781050"/>
              <a:gd name="connsiteX7" fmla="*/ 3200400 w 4140200"/>
              <a:gd name="connsiteY7" fmla="*/ 577850 h 781050"/>
              <a:gd name="connsiteX8" fmla="*/ 3238500 w 4140200"/>
              <a:gd name="connsiteY8" fmla="*/ 590550 h 781050"/>
              <a:gd name="connsiteX9" fmla="*/ 3289300 w 4140200"/>
              <a:gd name="connsiteY9" fmla="*/ 609600 h 781050"/>
              <a:gd name="connsiteX10" fmla="*/ 3384550 w 4140200"/>
              <a:gd name="connsiteY10" fmla="*/ 628650 h 781050"/>
              <a:gd name="connsiteX11" fmla="*/ 3968750 w 4140200"/>
              <a:gd name="connsiteY11" fmla="*/ 762000 h 781050"/>
              <a:gd name="connsiteX12" fmla="*/ 4140200 w 4140200"/>
              <a:gd name="connsiteY12" fmla="*/ 781050 h 781050"/>
              <a:gd name="connsiteX13" fmla="*/ 4140200 w 4140200"/>
              <a:gd name="connsiteY13"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0200" h="781050">
                <a:moveTo>
                  <a:pt x="0" y="0"/>
                </a:moveTo>
                <a:lnTo>
                  <a:pt x="882650" y="120650"/>
                </a:lnTo>
                <a:lnTo>
                  <a:pt x="1416050" y="120650"/>
                </a:lnTo>
                <a:lnTo>
                  <a:pt x="1981200" y="196850"/>
                </a:lnTo>
                <a:lnTo>
                  <a:pt x="2190750" y="285750"/>
                </a:lnTo>
                <a:lnTo>
                  <a:pt x="2463800" y="406400"/>
                </a:lnTo>
                <a:lnTo>
                  <a:pt x="2819400" y="488950"/>
                </a:lnTo>
                <a:lnTo>
                  <a:pt x="3200400" y="577850"/>
                </a:lnTo>
                <a:lnTo>
                  <a:pt x="3238500" y="590550"/>
                </a:lnTo>
                <a:cubicBezTo>
                  <a:pt x="3255433" y="596900"/>
                  <a:pt x="3271801" y="605035"/>
                  <a:pt x="3289300" y="609600"/>
                </a:cubicBezTo>
                <a:cubicBezTo>
                  <a:pt x="3320630" y="617773"/>
                  <a:pt x="3384550" y="628650"/>
                  <a:pt x="3384550" y="628650"/>
                </a:cubicBezTo>
                <a:lnTo>
                  <a:pt x="3968750" y="762000"/>
                </a:lnTo>
                <a:lnTo>
                  <a:pt x="4140200" y="781050"/>
                </a:lnTo>
                <a:lnTo>
                  <a:pt x="4140200" y="78105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1100360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11441F-6650-4224-BC70-256DC1451C40}"/>
              </a:ext>
            </a:extLst>
          </p:cNvPr>
          <p:cNvSpPr>
            <a:spLocks noGrp="1"/>
          </p:cNvSpPr>
          <p:nvPr>
            <p:ph type="sldNum" sz="quarter" idx="11"/>
          </p:nvPr>
        </p:nvSpPr>
        <p:spPr/>
        <p:txBody>
          <a:bodyPr/>
          <a:lstStyle/>
          <a:p>
            <a:pPr>
              <a:defRPr/>
            </a:pPr>
            <a:fld id="{89C35698-ECFA-45D4-B95F-4F52958123EB}" type="slidenum">
              <a:rPr lang="en-US" smtClean="0"/>
              <a:pPr>
                <a:defRPr/>
              </a:pPr>
              <a:t>32</a:t>
            </a:fld>
            <a:endParaRPr lang="en-US" dirty="0"/>
          </a:p>
        </p:txBody>
      </p:sp>
      <p:sp>
        <p:nvSpPr>
          <p:cNvPr id="3" name="Title 2">
            <a:extLst>
              <a:ext uri="{FF2B5EF4-FFF2-40B4-BE49-F238E27FC236}">
                <a16:creationId xmlns:a16="http://schemas.microsoft.com/office/drawing/2014/main" id="{6B815D7F-7DBD-47EE-8DF7-052099CA5A68}"/>
              </a:ext>
            </a:extLst>
          </p:cNvPr>
          <p:cNvSpPr>
            <a:spLocks noGrp="1"/>
          </p:cNvSpPr>
          <p:nvPr>
            <p:ph type="title"/>
          </p:nvPr>
        </p:nvSpPr>
        <p:spPr/>
        <p:txBody>
          <a:bodyPr/>
          <a:lstStyle/>
          <a:p>
            <a:r>
              <a:rPr lang="en-US" dirty="0"/>
              <a:t>Riprap Spec. and Installation</a:t>
            </a:r>
          </a:p>
        </p:txBody>
      </p:sp>
      <p:sp>
        <p:nvSpPr>
          <p:cNvPr id="2" name="Content Placeholder 1">
            <a:extLst>
              <a:ext uri="{FF2B5EF4-FFF2-40B4-BE49-F238E27FC236}">
                <a16:creationId xmlns:a16="http://schemas.microsoft.com/office/drawing/2014/main" id="{89A958ED-F27E-42BE-85F1-37991E468672}"/>
              </a:ext>
            </a:extLst>
          </p:cNvPr>
          <p:cNvSpPr>
            <a:spLocks noGrp="1"/>
          </p:cNvSpPr>
          <p:nvPr>
            <p:ph idx="13"/>
          </p:nvPr>
        </p:nvSpPr>
        <p:spPr>
          <a:xfrm>
            <a:off x="457200" y="1143000"/>
            <a:ext cx="5791200" cy="5105400"/>
          </a:xfrm>
        </p:spPr>
        <p:txBody>
          <a:bodyPr/>
          <a:lstStyle/>
          <a:p>
            <a:r>
              <a:rPr lang="en-US" dirty="0"/>
              <a:t>Common problems with supplied riprap:</a:t>
            </a:r>
          </a:p>
          <a:p>
            <a:pPr lvl="1"/>
            <a:r>
              <a:rPr lang="en-US" sz="2800" dirty="0"/>
              <a:t>Stone sizes too small</a:t>
            </a:r>
          </a:p>
          <a:p>
            <a:pPr lvl="1"/>
            <a:r>
              <a:rPr lang="en-US" sz="2800" dirty="0"/>
              <a:t>Stone sizes poorly distributed</a:t>
            </a:r>
          </a:p>
          <a:p>
            <a:pPr lvl="1"/>
            <a:r>
              <a:rPr lang="en-US" sz="2800" dirty="0"/>
              <a:t>Too many fines are included</a:t>
            </a:r>
          </a:p>
          <a:p>
            <a:r>
              <a:rPr lang="en-US" dirty="0"/>
              <a:t>Ensure riprap complies with Specified grade- see CMM 6-45.7.7.1</a:t>
            </a:r>
          </a:p>
        </p:txBody>
      </p:sp>
      <p:pic>
        <p:nvPicPr>
          <p:cNvPr id="6" name="Picture 5">
            <a:extLst>
              <a:ext uri="{FF2B5EF4-FFF2-40B4-BE49-F238E27FC236}">
                <a16:creationId xmlns:a16="http://schemas.microsoft.com/office/drawing/2014/main" id="{4CAC8F9A-A552-4554-BBEE-D4CCC0C90D2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24400" y="3485456"/>
            <a:ext cx="3886200" cy="2899469"/>
          </a:xfrm>
          <a:prstGeom prst="rect">
            <a:avLst/>
          </a:prstGeom>
        </p:spPr>
      </p:pic>
    </p:spTree>
    <p:extLst>
      <p:ext uri="{BB962C8B-B14F-4D97-AF65-F5344CB8AC3E}">
        <p14:creationId xmlns:p14="http://schemas.microsoft.com/office/powerpoint/2010/main" val="166523714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D3195C-4CBC-4861-9528-734E12E77FD4}"/>
              </a:ext>
            </a:extLst>
          </p:cNvPr>
          <p:cNvSpPr>
            <a:spLocks noGrp="1"/>
          </p:cNvSpPr>
          <p:nvPr>
            <p:ph type="sldNum" sz="quarter" idx="11"/>
          </p:nvPr>
        </p:nvSpPr>
        <p:spPr/>
        <p:txBody>
          <a:bodyPr/>
          <a:lstStyle/>
          <a:p>
            <a:pPr>
              <a:defRPr/>
            </a:pPr>
            <a:fld id="{89C35698-ECFA-45D4-B95F-4F52958123EB}" type="slidenum">
              <a:rPr lang="en-US" smtClean="0"/>
              <a:pPr>
                <a:defRPr/>
              </a:pPr>
              <a:t>33</a:t>
            </a:fld>
            <a:endParaRPr lang="en-US" dirty="0"/>
          </a:p>
        </p:txBody>
      </p:sp>
      <p:sp>
        <p:nvSpPr>
          <p:cNvPr id="8" name="Title 2">
            <a:extLst>
              <a:ext uri="{FF2B5EF4-FFF2-40B4-BE49-F238E27FC236}">
                <a16:creationId xmlns:a16="http://schemas.microsoft.com/office/drawing/2014/main" id="{AEBF94E9-03BE-4C06-8AFC-1DF5CCF1B60B}"/>
              </a:ext>
            </a:extLst>
          </p:cNvPr>
          <p:cNvSpPr>
            <a:spLocks noGrp="1"/>
          </p:cNvSpPr>
          <p:nvPr>
            <p:ph type="title"/>
          </p:nvPr>
        </p:nvSpPr>
        <p:spPr/>
        <p:txBody>
          <a:bodyPr/>
          <a:lstStyle/>
          <a:p>
            <a:r>
              <a:rPr lang="en-US" dirty="0"/>
              <a:t>Riprap Spec. and Installation</a:t>
            </a:r>
          </a:p>
        </p:txBody>
      </p:sp>
      <p:sp>
        <p:nvSpPr>
          <p:cNvPr id="2" name="Content Placeholder 1">
            <a:extLst>
              <a:ext uri="{FF2B5EF4-FFF2-40B4-BE49-F238E27FC236}">
                <a16:creationId xmlns:a16="http://schemas.microsoft.com/office/drawing/2014/main" id="{937700EF-4751-408E-BBE5-4C974C24AAC9}"/>
              </a:ext>
            </a:extLst>
          </p:cNvPr>
          <p:cNvSpPr>
            <a:spLocks noGrp="1"/>
          </p:cNvSpPr>
          <p:nvPr>
            <p:ph idx="13"/>
          </p:nvPr>
        </p:nvSpPr>
        <p:spPr/>
        <p:txBody>
          <a:bodyPr/>
          <a:lstStyle/>
          <a:p>
            <a:r>
              <a:rPr lang="en-US" dirty="0"/>
              <a:t>Riprap should be installed per plan</a:t>
            </a:r>
          </a:p>
          <a:p>
            <a:r>
              <a:rPr lang="en-US" dirty="0"/>
              <a:t>Ensure toe of slope keyed in per plan detail</a:t>
            </a:r>
          </a:p>
          <a:p>
            <a:r>
              <a:rPr lang="en-US" dirty="0"/>
              <a:t>Do not omit geotextile fabric</a:t>
            </a:r>
          </a:p>
        </p:txBody>
      </p:sp>
      <p:pic>
        <p:nvPicPr>
          <p:cNvPr id="6" name="Picture 5">
            <a:extLst>
              <a:ext uri="{FF2B5EF4-FFF2-40B4-BE49-F238E27FC236}">
                <a16:creationId xmlns:a16="http://schemas.microsoft.com/office/drawing/2014/main" id="{4FAC10E6-DF42-47A4-9297-BD05C731F7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84795" y="2286000"/>
            <a:ext cx="3802005" cy="3703947"/>
          </a:xfrm>
          <a:prstGeom prst="rect">
            <a:avLst/>
          </a:prstGeom>
        </p:spPr>
      </p:pic>
      <p:pic>
        <p:nvPicPr>
          <p:cNvPr id="12" name="Picture 11">
            <a:extLst>
              <a:ext uri="{FF2B5EF4-FFF2-40B4-BE49-F238E27FC236}">
                <a16:creationId xmlns:a16="http://schemas.microsoft.com/office/drawing/2014/main" id="{F811BC17-A990-4816-AA52-45B1DC4963AD}"/>
              </a:ext>
            </a:extLst>
          </p:cNvPr>
          <p:cNvPicPr>
            <a:picLocks noChangeAspect="1"/>
          </p:cNvPicPr>
          <p:nvPr/>
        </p:nvPicPr>
        <p:blipFill>
          <a:blip r:embed="rId5"/>
          <a:stretch>
            <a:fillRect/>
          </a:stretch>
        </p:blipFill>
        <p:spPr>
          <a:xfrm>
            <a:off x="2030177" y="3775719"/>
            <a:ext cx="2541823" cy="2214228"/>
          </a:xfrm>
          <a:prstGeom prst="rect">
            <a:avLst/>
          </a:prstGeom>
        </p:spPr>
      </p:pic>
    </p:spTree>
    <p:extLst>
      <p:ext uri="{BB962C8B-B14F-4D97-AF65-F5344CB8AC3E}">
        <p14:creationId xmlns:p14="http://schemas.microsoft.com/office/powerpoint/2010/main" val="42677770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34</a:t>
            </a:fld>
            <a:endParaRPr lang="en-US" dirty="0"/>
          </a:p>
        </p:txBody>
      </p:sp>
      <p:sp>
        <p:nvSpPr>
          <p:cNvPr id="2" name="Title 1">
            <a:extLst>
              <a:ext uri="{FF2B5EF4-FFF2-40B4-BE49-F238E27FC236}">
                <a16:creationId xmlns:a16="http://schemas.microsoft.com/office/drawing/2014/main" id="{11057ADE-7F3E-4CC7-9667-6B5B50B74495}"/>
              </a:ext>
            </a:extLst>
          </p:cNvPr>
          <p:cNvSpPr>
            <a:spLocks noGrp="1"/>
          </p:cNvSpPr>
          <p:nvPr>
            <p:ph type="title"/>
          </p:nvPr>
        </p:nvSpPr>
        <p:spPr/>
        <p:txBody>
          <a:bodyPr/>
          <a:lstStyle/>
          <a:p>
            <a:r>
              <a:rPr lang="en-US" dirty="0"/>
              <a:t>Structural Modifications</a:t>
            </a:r>
          </a:p>
        </p:txBody>
      </p:sp>
      <p:sp>
        <p:nvSpPr>
          <p:cNvPr id="9" name="Content Placeholder 1"/>
          <p:cNvSpPr>
            <a:spLocks noGrp="1"/>
          </p:cNvSpPr>
          <p:nvPr>
            <p:ph idx="13"/>
          </p:nvPr>
        </p:nvSpPr>
        <p:spPr/>
        <p:txBody>
          <a:bodyPr/>
          <a:lstStyle/>
          <a:p>
            <a:r>
              <a:rPr lang="en-US" dirty="0"/>
              <a:t>Be aware of contractor means and methods</a:t>
            </a:r>
          </a:p>
          <a:p>
            <a:r>
              <a:rPr lang="en-US" dirty="0"/>
              <a:t>Alert BOS if permanent construction details deviate from plan details</a:t>
            </a:r>
          </a:p>
          <a:p>
            <a:r>
              <a:rPr lang="en-US" dirty="0"/>
              <a:t>Detail below changed abutment fixity – likely to create long term issues.</a:t>
            </a:r>
          </a:p>
          <a:p>
            <a:endParaRPr lang="en-US" dirty="0"/>
          </a:p>
        </p:txBody>
      </p:sp>
      <p:pic>
        <p:nvPicPr>
          <p:cNvPr id="13" name="Picture 12">
            <a:extLst>
              <a:ext uri="{FF2B5EF4-FFF2-40B4-BE49-F238E27FC236}">
                <a16:creationId xmlns:a16="http://schemas.microsoft.com/office/drawing/2014/main" id="{FF37293C-EA59-4896-AEDC-DB88FA015A22}"/>
              </a:ext>
            </a:extLst>
          </p:cNvPr>
          <p:cNvPicPr>
            <a:picLocks noChangeAspect="1"/>
          </p:cNvPicPr>
          <p:nvPr/>
        </p:nvPicPr>
        <p:blipFill rotWithShape="1">
          <a:blip r:embed="rId3">
            <a:extLst>
              <a:ext uri="{28A0092B-C50C-407E-A947-70E740481C1C}">
                <a14:useLocalDpi xmlns:a14="http://schemas.microsoft.com/office/drawing/2010/main" val="0"/>
              </a:ext>
            </a:extLst>
          </a:blip>
          <a:srcRect l="26665" t="32024" r="28337" b="19941"/>
          <a:stretch/>
        </p:blipFill>
        <p:spPr>
          <a:xfrm>
            <a:off x="2819400" y="3152001"/>
            <a:ext cx="5334000" cy="3259667"/>
          </a:xfrm>
          <a:prstGeom prst="rect">
            <a:avLst/>
          </a:prstGeom>
        </p:spPr>
      </p:pic>
      <p:sp>
        <p:nvSpPr>
          <p:cNvPr id="14" name="Rectangle 13">
            <a:extLst>
              <a:ext uri="{FF2B5EF4-FFF2-40B4-BE49-F238E27FC236}">
                <a16:creationId xmlns:a16="http://schemas.microsoft.com/office/drawing/2014/main" id="{7465EA5D-C910-4771-A436-03EB2895487A}"/>
              </a:ext>
            </a:extLst>
          </p:cNvPr>
          <p:cNvSpPr/>
          <p:nvPr/>
        </p:nvSpPr>
        <p:spPr>
          <a:xfrm>
            <a:off x="2286000" y="2967335"/>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370287639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35</a:t>
            </a:fld>
            <a:endParaRPr lang="en-US" dirty="0"/>
          </a:p>
        </p:txBody>
      </p:sp>
      <p:sp>
        <p:nvSpPr>
          <p:cNvPr id="3" name="Title 2">
            <a:extLst>
              <a:ext uri="{FF2B5EF4-FFF2-40B4-BE49-F238E27FC236}">
                <a16:creationId xmlns:a16="http://schemas.microsoft.com/office/drawing/2014/main" id="{6A0E5728-189C-4753-9F8C-3840F4BA26B8}"/>
              </a:ext>
            </a:extLst>
          </p:cNvPr>
          <p:cNvSpPr>
            <a:spLocks noGrp="1"/>
          </p:cNvSpPr>
          <p:nvPr>
            <p:ph type="title"/>
          </p:nvPr>
        </p:nvSpPr>
        <p:spPr/>
        <p:txBody>
          <a:bodyPr/>
          <a:lstStyle/>
          <a:p>
            <a:r>
              <a:rPr lang="en-US" sz="4400" dirty="0"/>
              <a:t>Excessive Haunch</a:t>
            </a:r>
          </a:p>
        </p:txBody>
      </p:sp>
      <p:sp>
        <p:nvSpPr>
          <p:cNvPr id="9" name="Content Placeholder 1"/>
          <p:cNvSpPr>
            <a:spLocks noGrp="1"/>
          </p:cNvSpPr>
          <p:nvPr>
            <p:ph idx="13"/>
          </p:nvPr>
        </p:nvSpPr>
        <p:spPr/>
        <p:txBody>
          <a:bodyPr/>
          <a:lstStyle/>
          <a:p>
            <a:endParaRPr lang="en-US" dirty="0"/>
          </a:p>
          <a:p>
            <a:endParaRPr lang="en-US" dirty="0"/>
          </a:p>
          <a:p>
            <a:endParaRPr lang="en-US" dirty="0"/>
          </a:p>
        </p:txBody>
      </p:sp>
      <p:sp>
        <p:nvSpPr>
          <p:cNvPr id="10" name="Content Placeholder 1">
            <a:extLst>
              <a:ext uri="{FF2B5EF4-FFF2-40B4-BE49-F238E27FC236}">
                <a16:creationId xmlns:a16="http://schemas.microsoft.com/office/drawing/2014/main" id="{47241EF8-869A-4CAE-9371-0973080971C0}"/>
              </a:ext>
            </a:extLst>
          </p:cNvPr>
          <p:cNvSpPr txBox="1">
            <a:spLocks/>
          </p:cNvSpPr>
          <p:nvPr/>
        </p:nvSpPr>
        <p:spPr>
          <a:xfrm>
            <a:off x="420255" y="1136073"/>
            <a:ext cx="82296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Contractor is responsible for providing supplemental concrete &amp; reinforcing to accommodate higher than expected haunch depths due to variation in camber</a:t>
            </a:r>
          </a:p>
          <a:p>
            <a:endParaRPr lang="en-US" dirty="0"/>
          </a:p>
          <a:p>
            <a:endParaRPr lang="en-US" dirty="0"/>
          </a:p>
        </p:txBody>
      </p:sp>
      <p:pic>
        <p:nvPicPr>
          <p:cNvPr id="2" name="Picture 1">
            <a:extLst>
              <a:ext uri="{FF2B5EF4-FFF2-40B4-BE49-F238E27FC236}">
                <a16:creationId xmlns:a16="http://schemas.microsoft.com/office/drawing/2014/main" id="{0E2A03BE-1950-4862-BA3C-832C854A87F1}"/>
              </a:ext>
            </a:extLst>
          </p:cNvPr>
          <p:cNvPicPr>
            <a:picLocks noChangeAspect="1"/>
          </p:cNvPicPr>
          <p:nvPr/>
        </p:nvPicPr>
        <p:blipFill>
          <a:blip r:embed="rId3"/>
          <a:stretch>
            <a:fillRect/>
          </a:stretch>
        </p:blipFill>
        <p:spPr>
          <a:xfrm>
            <a:off x="228600" y="2438400"/>
            <a:ext cx="4882946" cy="2209800"/>
          </a:xfrm>
          <a:prstGeom prst="rect">
            <a:avLst/>
          </a:prstGeom>
        </p:spPr>
      </p:pic>
      <p:pic>
        <p:nvPicPr>
          <p:cNvPr id="5" name="Picture 4">
            <a:extLst>
              <a:ext uri="{FF2B5EF4-FFF2-40B4-BE49-F238E27FC236}">
                <a16:creationId xmlns:a16="http://schemas.microsoft.com/office/drawing/2014/main" id="{966852C6-DA94-459F-BEBC-EBD1983786BA}"/>
              </a:ext>
            </a:extLst>
          </p:cNvPr>
          <p:cNvPicPr>
            <a:picLocks noChangeAspect="1"/>
          </p:cNvPicPr>
          <p:nvPr/>
        </p:nvPicPr>
        <p:blipFill>
          <a:blip r:embed="rId4"/>
          <a:stretch>
            <a:fillRect/>
          </a:stretch>
        </p:blipFill>
        <p:spPr>
          <a:xfrm>
            <a:off x="76199" y="5563913"/>
            <a:ext cx="8985163" cy="538762"/>
          </a:xfrm>
          <a:prstGeom prst="rect">
            <a:avLst/>
          </a:prstGeom>
        </p:spPr>
      </p:pic>
      <p:sp>
        <p:nvSpPr>
          <p:cNvPr id="6" name="TextBox 5">
            <a:extLst>
              <a:ext uri="{FF2B5EF4-FFF2-40B4-BE49-F238E27FC236}">
                <a16:creationId xmlns:a16="http://schemas.microsoft.com/office/drawing/2014/main" id="{8C1705CA-A41F-4338-B1F7-F2AF8BB44532}"/>
              </a:ext>
            </a:extLst>
          </p:cNvPr>
          <p:cNvSpPr txBox="1"/>
          <p:nvPr/>
        </p:nvSpPr>
        <p:spPr>
          <a:xfrm>
            <a:off x="76200" y="5107598"/>
            <a:ext cx="502415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Construction &amp; Materials Manual: Section 5-15-.5.7:</a:t>
            </a:r>
          </a:p>
        </p:txBody>
      </p:sp>
      <p:pic>
        <p:nvPicPr>
          <p:cNvPr id="7" name="Picture 6">
            <a:extLst>
              <a:ext uri="{FF2B5EF4-FFF2-40B4-BE49-F238E27FC236}">
                <a16:creationId xmlns:a16="http://schemas.microsoft.com/office/drawing/2014/main" id="{25D98F5F-AACA-4B47-B942-D1452A495491}"/>
              </a:ext>
            </a:extLst>
          </p:cNvPr>
          <p:cNvPicPr>
            <a:picLocks noChangeAspect="1"/>
          </p:cNvPicPr>
          <p:nvPr/>
        </p:nvPicPr>
        <p:blipFill>
          <a:blip r:embed="rId5"/>
          <a:stretch>
            <a:fillRect/>
          </a:stretch>
        </p:blipFill>
        <p:spPr>
          <a:xfrm>
            <a:off x="5255058" y="2438400"/>
            <a:ext cx="3806305" cy="2971800"/>
          </a:xfrm>
          <a:prstGeom prst="rect">
            <a:avLst/>
          </a:prstGeom>
        </p:spPr>
      </p:pic>
    </p:spTree>
    <p:extLst>
      <p:ext uri="{BB962C8B-B14F-4D97-AF65-F5344CB8AC3E}">
        <p14:creationId xmlns:p14="http://schemas.microsoft.com/office/powerpoint/2010/main" val="293732223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9C35698-ECFA-45D4-B95F-4F52958123EB}" type="slidenum">
              <a:rPr lang="en-US" smtClean="0"/>
              <a:pPr>
                <a:defRPr/>
              </a:pPr>
              <a:t>36</a:t>
            </a:fld>
            <a:endParaRPr lang="en-US" dirty="0"/>
          </a:p>
        </p:txBody>
      </p:sp>
      <p:sp>
        <p:nvSpPr>
          <p:cNvPr id="3" name="Title 2">
            <a:extLst>
              <a:ext uri="{FF2B5EF4-FFF2-40B4-BE49-F238E27FC236}">
                <a16:creationId xmlns:a16="http://schemas.microsoft.com/office/drawing/2014/main" id="{2A312B3D-F53A-4178-A4BC-7B6EF98429B6}"/>
              </a:ext>
            </a:extLst>
          </p:cNvPr>
          <p:cNvSpPr>
            <a:spLocks noGrp="1"/>
          </p:cNvSpPr>
          <p:nvPr>
            <p:ph type="title"/>
          </p:nvPr>
        </p:nvSpPr>
        <p:spPr/>
        <p:txBody>
          <a:bodyPr/>
          <a:lstStyle/>
          <a:p>
            <a:r>
              <a:rPr lang="en-US" dirty="0"/>
              <a:t>Construction Traffic on New Deck</a:t>
            </a:r>
          </a:p>
        </p:txBody>
      </p:sp>
      <p:sp>
        <p:nvSpPr>
          <p:cNvPr id="9" name="Content Placeholder 1"/>
          <p:cNvSpPr>
            <a:spLocks noGrp="1"/>
          </p:cNvSpPr>
          <p:nvPr>
            <p:ph idx="13"/>
          </p:nvPr>
        </p:nvSpPr>
        <p:spPr>
          <a:xfrm>
            <a:off x="457200" y="1143000"/>
            <a:ext cx="8305800" cy="5105400"/>
          </a:xfrm>
        </p:spPr>
        <p:txBody>
          <a:bodyPr/>
          <a:lstStyle/>
          <a:p>
            <a:r>
              <a:rPr lang="en-US" dirty="0"/>
              <a:t>Construction traffic is not allowed during wet cure</a:t>
            </a:r>
          </a:p>
          <a:p>
            <a:pPr lvl="1"/>
            <a:endParaRPr lang="en-US" dirty="0"/>
          </a:p>
          <a:p>
            <a:pPr lvl="1"/>
            <a:endParaRPr lang="en-US" dirty="0"/>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a:extLst>
              <a:ext uri="{FF2B5EF4-FFF2-40B4-BE49-F238E27FC236}">
                <a16:creationId xmlns:a16="http://schemas.microsoft.com/office/drawing/2014/main" id="{205E9E7F-50B6-44A6-9402-F171D284DE2C}"/>
              </a:ext>
            </a:extLst>
          </p:cNvPr>
          <p:cNvPicPr>
            <a:picLocks noChangeAspect="1"/>
          </p:cNvPicPr>
          <p:nvPr/>
        </p:nvPicPr>
        <p:blipFill>
          <a:blip r:embed="rId3"/>
          <a:stretch>
            <a:fillRect/>
          </a:stretch>
        </p:blipFill>
        <p:spPr>
          <a:xfrm>
            <a:off x="2362200" y="1768204"/>
            <a:ext cx="6637351" cy="4767912"/>
          </a:xfrm>
          <a:prstGeom prst="rect">
            <a:avLst/>
          </a:prstGeom>
          <a:ln>
            <a:noFill/>
          </a:ln>
          <a:effectLst>
            <a:softEdge rad="112500"/>
          </a:effectLst>
        </p:spPr>
      </p:pic>
    </p:spTree>
    <p:extLst>
      <p:ext uri="{BB962C8B-B14F-4D97-AF65-F5344CB8AC3E}">
        <p14:creationId xmlns:p14="http://schemas.microsoft.com/office/powerpoint/2010/main" val="419462387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8C5F3C2-92F0-4E5E-885D-DD4359403B0D}"/>
              </a:ext>
            </a:extLst>
          </p:cNvPr>
          <p:cNvSpPr txBox="1">
            <a:spLocks/>
          </p:cNvSpPr>
          <p:nvPr/>
        </p:nvSpPr>
        <p:spPr>
          <a:xfrm>
            <a:off x="457200" y="228600"/>
            <a:ext cx="8229600" cy="914400"/>
          </a:xfrm>
          <a:prstGeom prst="rect">
            <a:avLst/>
          </a:prstGeom>
        </p:spPr>
        <p:txBody>
          <a:bodyPr anchor="ctr" anchorCtr="0">
            <a:normAutofit/>
          </a:bodyPr>
          <a:lstStyle>
            <a:lvl1pPr algn="l" defTabSz="914400" rtl="0" eaLnBrk="1" latinLnBrk="0" hangingPunct="1">
              <a:lnSpc>
                <a:spcPts val="4400"/>
              </a:lnSpc>
              <a:spcBef>
                <a:spcPct val="0"/>
              </a:spcBef>
              <a:buNone/>
              <a:defRPr sz="4500" b="1" kern="1200" baseline="0">
                <a:solidFill>
                  <a:schemeClr val="bg1"/>
                </a:solidFill>
                <a:latin typeface="Arial Narrow" panose="020B0606020202030204" pitchFamily="34" charset="0"/>
                <a:ea typeface="+mj-ea"/>
                <a:cs typeface="+mj-cs"/>
              </a:defRPr>
            </a:lvl1pPr>
          </a:lstStyle>
          <a:p>
            <a:r>
              <a:rPr lang="en-US" dirty="0"/>
              <a:t>Overlay Placement and Approach</a:t>
            </a:r>
          </a:p>
        </p:txBody>
      </p:sp>
      <p:pic>
        <p:nvPicPr>
          <p:cNvPr id="7" name="Picture 6">
            <a:extLst>
              <a:ext uri="{FF2B5EF4-FFF2-40B4-BE49-F238E27FC236}">
                <a16:creationId xmlns:a16="http://schemas.microsoft.com/office/drawing/2014/main" id="{4976EBD3-FE53-49A2-B55D-F5803F6F43E7}"/>
              </a:ext>
            </a:extLst>
          </p:cNvPr>
          <p:cNvPicPr>
            <a:picLocks noChangeAspect="1"/>
          </p:cNvPicPr>
          <p:nvPr/>
        </p:nvPicPr>
        <p:blipFill rotWithShape="1">
          <a:blip r:embed="rId3"/>
          <a:srcRect t="23333" r="23237" b="12222"/>
          <a:stretch/>
        </p:blipFill>
        <p:spPr>
          <a:xfrm>
            <a:off x="4623025" y="1905000"/>
            <a:ext cx="4373955" cy="3887787"/>
          </a:xfrm>
          <a:prstGeom prst="rect">
            <a:avLst/>
          </a:prstGeom>
        </p:spPr>
      </p:pic>
      <p:sp>
        <p:nvSpPr>
          <p:cNvPr id="3" name="Slide Number Placeholder 2">
            <a:extLst>
              <a:ext uri="{FF2B5EF4-FFF2-40B4-BE49-F238E27FC236}">
                <a16:creationId xmlns:a16="http://schemas.microsoft.com/office/drawing/2014/main" id="{CBAB3D33-7349-43D6-9FCD-A2444EC5837B}"/>
              </a:ext>
            </a:extLst>
          </p:cNvPr>
          <p:cNvSpPr>
            <a:spLocks noGrp="1"/>
          </p:cNvSpPr>
          <p:nvPr>
            <p:ph type="sldNum" sz="quarter" idx="11"/>
          </p:nvPr>
        </p:nvSpPr>
        <p:spPr/>
        <p:txBody>
          <a:bodyPr/>
          <a:lstStyle/>
          <a:p>
            <a:fld id="{73669252-6A23-4480-98F4-DAE1A3279AF3}" type="slidenum">
              <a:rPr lang="en-US" smtClean="0"/>
              <a:pPr/>
              <a:t>37</a:t>
            </a:fld>
            <a:endParaRPr lang="en-US" dirty="0"/>
          </a:p>
        </p:txBody>
      </p:sp>
      <p:pic>
        <p:nvPicPr>
          <p:cNvPr id="1026" name="C641E4F8-0C4F-4D8F-859F-F60E40F45A8E" descr="image2.jpeg">
            <a:extLst>
              <a:ext uri="{FF2B5EF4-FFF2-40B4-BE49-F238E27FC236}">
                <a16:creationId xmlns:a16="http://schemas.microsoft.com/office/drawing/2014/main" id="{95EA53DF-8A06-48B8-958C-F70903E1ED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19" t="8168" r="13140" b="14604"/>
          <a:stretch/>
        </p:blipFill>
        <p:spPr bwMode="auto">
          <a:xfrm rot="5400000">
            <a:off x="4351944" y="1765300"/>
            <a:ext cx="5181600" cy="396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1">
            <a:extLst>
              <a:ext uri="{FF2B5EF4-FFF2-40B4-BE49-F238E27FC236}">
                <a16:creationId xmlns:a16="http://schemas.microsoft.com/office/drawing/2014/main" id="{80C38F79-E930-48C8-A536-008430AAC56B}"/>
              </a:ext>
            </a:extLst>
          </p:cNvPr>
          <p:cNvSpPr>
            <a:spLocks noGrp="1"/>
          </p:cNvSpPr>
          <p:nvPr>
            <p:ph idx="13"/>
          </p:nvPr>
        </p:nvSpPr>
        <p:spPr>
          <a:xfrm>
            <a:off x="457200" y="1143000"/>
            <a:ext cx="4165825" cy="5105400"/>
          </a:xfrm>
        </p:spPr>
        <p:txBody>
          <a:bodyPr/>
          <a:lstStyle/>
          <a:p>
            <a:endParaRPr lang="en-US" dirty="0"/>
          </a:p>
          <a:p>
            <a:r>
              <a:rPr lang="en-US" dirty="0"/>
              <a:t>Concrete should not be used to repair roadway approach</a:t>
            </a:r>
          </a:p>
          <a:p>
            <a:pPr lvl="1"/>
            <a:r>
              <a:rPr lang="en-US" dirty="0"/>
              <a:t> concrete will spall and become roadway hazard</a:t>
            </a:r>
          </a:p>
          <a:p>
            <a:r>
              <a:rPr lang="en-US" dirty="0"/>
              <a:t>Fill with </a:t>
            </a:r>
            <a:r>
              <a:rPr lang="en-US" dirty="0" err="1"/>
              <a:t>HMA</a:t>
            </a:r>
            <a:r>
              <a:rPr lang="en-US" dirty="0"/>
              <a:t> </a:t>
            </a:r>
          </a:p>
          <a:p>
            <a:r>
              <a:rPr lang="en-US" dirty="0"/>
              <a:t>Review project before construction, is approach work likely?</a:t>
            </a:r>
          </a:p>
          <a:p>
            <a:pPr lvl="1"/>
            <a:endParaRPr lang="en-US" dirty="0"/>
          </a:p>
          <a:p>
            <a:pPr marL="109537" indent="0">
              <a:buNone/>
            </a:pPr>
            <a:endParaRPr lang="en-US" dirty="0"/>
          </a:p>
          <a:p>
            <a:endParaRPr lang="en-US" dirty="0"/>
          </a:p>
        </p:txBody>
      </p:sp>
      <p:pic>
        <p:nvPicPr>
          <p:cNvPr id="8" name="Picture 7">
            <a:extLst>
              <a:ext uri="{FF2B5EF4-FFF2-40B4-BE49-F238E27FC236}">
                <a16:creationId xmlns:a16="http://schemas.microsoft.com/office/drawing/2014/main" id="{2544D008-38A2-46E5-9DEF-D46347811A6D}"/>
              </a:ext>
            </a:extLst>
          </p:cNvPr>
          <p:cNvPicPr>
            <a:picLocks noChangeAspect="1"/>
          </p:cNvPicPr>
          <p:nvPr/>
        </p:nvPicPr>
        <p:blipFill rotWithShape="1">
          <a:blip r:embed="rId5"/>
          <a:srcRect l="73070" t="78189" r="12046" b="11517"/>
          <a:stretch/>
        </p:blipFill>
        <p:spPr>
          <a:xfrm rot="19661978">
            <a:off x="6436211" y="2666547"/>
            <a:ext cx="421790" cy="381454"/>
          </a:xfrm>
          <a:prstGeom prst="hexagon">
            <a:avLst>
              <a:gd name="adj" fmla="val 25323"/>
              <a:gd name="vf" fmla="val 115470"/>
            </a:avLst>
          </a:prstGeom>
        </p:spPr>
      </p:pic>
    </p:spTree>
    <p:extLst>
      <p:ext uri="{BB962C8B-B14F-4D97-AF65-F5344CB8AC3E}">
        <p14:creationId xmlns:p14="http://schemas.microsoft.com/office/powerpoint/2010/main" val="1717437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xit" presetSubtype="0" fill="hold" nodeType="afterEffect">
                                  <p:stCondLst>
                                    <p:cond delay="320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42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0" presetClass="path" presetSubtype="0" accel="50000" decel="50000" fill="hold" nodeType="withEffect">
                                  <p:stCondLst>
                                    <p:cond delay="800"/>
                                  </p:stCondLst>
                                  <p:childTnLst>
                                    <p:animMotion origin="layout" path="M 0.00642 0.01111 L 0.00642 0.01111 C 0.0092 0.00671 0.01198 0.00254 0.01476 -0.00186 C 0.0158 -0.00371 0.01632 -0.00579 0.01753 -0.00741 C 0.0224 -0.01574 0.03281 -0.03148 0.03281 -0.03148 C 0.0342 -0.03102 0.03594 -0.03102 0.03698 -0.02963 C 0.03785 -0.02848 0.03767 -0.02593 0.03837 -0.02408 C 0.0401 -0.01806 0.04219 -0.01204 0.04392 -0.00556 C 0.04444 -0.00324 0.04462 -0.0007 0.04531 0.00185 C 0.04792 0.01296 0.05104 0.02384 0.05365 0.03518 C 0.05434 0.03865 0.05451 0.04259 0.05503 0.04629 C 0.06024 0.08426 0.05885 0.075 0.06337 0.10185 C 0.06476 0.08935 0.06406 0.07639 0.06753 0.06481 C 0.07153 0.05069 0.08125 0.04305 0.08976 0.03518 C 0.09253 0.03703 0.09635 0.03727 0.09809 0.04074 C 0.10122 0.04722 0.10139 0.05555 0.10365 0.06296 C 0.10417 0.06481 0.10538 0.06666 0.10642 0.06852 C 0.10729 0.07893 0.10764 0.08958 0.1092 0.1 C 0.10937 0.10208 0.11163 0.10324 0.11198 0.10555 C 0.11753 0.16736 0.1092 0.12453 0.11615 0.17777 C 0.11649 0.18148 0.11788 0.18518 0.11892 0.18889 C 0.11979 0.17639 0.12049 0.16412 0.1217 0.15185 C 0.12187 0.14861 0.1224 0.1456 0.12309 0.14259 C 0.12465 0.13495 0.12656 0.12754 0.12865 0.12037 C 0.12934 0.11759 0.13003 0.11504 0.13142 0.11296 C 0.13333 0.10949 0.13594 0.10671 0.13837 0.1037 C 0.14149 0.10602 0.14514 0.10787 0.14809 0.11111 C 0.14931 0.11227 0.15017 0.11458 0.15087 0.11666 C 0.16163 0.15231 0.16076 0.14953 0.16615 0.17407 C 0.16701 0.18935 0.16806 0.20486 0.16892 0.22037 C 0.16944 0.23078 0.17031 0.25185 0.17031 0.25185 L 0.17031 0.2574 " pathEditMode="relative" ptsTypes="AAAAAAAAAAAAAAAAAAAAAAAAAAAAAAAA">
                                      <p:cBhvr>
                                        <p:cTn id="2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38</a:t>
            </a:fld>
            <a:endParaRPr lang="en-US" dirty="0"/>
          </a:p>
        </p:txBody>
      </p:sp>
      <p:sp>
        <p:nvSpPr>
          <p:cNvPr id="3" name="Title 2">
            <a:extLst>
              <a:ext uri="{FF2B5EF4-FFF2-40B4-BE49-F238E27FC236}">
                <a16:creationId xmlns:a16="http://schemas.microsoft.com/office/drawing/2014/main" id="{6A0E5728-189C-4753-9F8C-3840F4BA26B8}"/>
              </a:ext>
            </a:extLst>
          </p:cNvPr>
          <p:cNvSpPr>
            <a:spLocks noGrp="1"/>
          </p:cNvSpPr>
          <p:nvPr>
            <p:ph type="title"/>
          </p:nvPr>
        </p:nvSpPr>
        <p:spPr/>
        <p:txBody>
          <a:bodyPr/>
          <a:lstStyle/>
          <a:p>
            <a:r>
              <a:rPr lang="en-US" dirty="0"/>
              <a:t>Structural Approach Slabs</a:t>
            </a:r>
          </a:p>
        </p:txBody>
      </p:sp>
      <p:sp>
        <p:nvSpPr>
          <p:cNvPr id="9" name="Content Placeholder 1"/>
          <p:cNvSpPr>
            <a:spLocks noGrp="1"/>
          </p:cNvSpPr>
          <p:nvPr>
            <p:ph idx="13"/>
          </p:nvPr>
        </p:nvSpPr>
        <p:spPr>
          <a:xfrm>
            <a:off x="457200" y="1143000"/>
            <a:ext cx="8001000" cy="2743200"/>
          </a:xfrm>
        </p:spPr>
        <p:txBody>
          <a:bodyPr/>
          <a:lstStyle/>
          <a:p>
            <a:r>
              <a:rPr lang="en-US" dirty="0"/>
              <a:t>Some contractors have requested to pour the structural approach slabs in conjunction with the bridge deck</a:t>
            </a:r>
          </a:p>
          <a:p>
            <a:r>
              <a:rPr lang="en-US" dirty="0"/>
              <a:t>Potential benefits:</a:t>
            </a:r>
          </a:p>
          <a:p>
            <a:pPr lvl="1"/>
            <a:r>
              <a:rPr lang="en-US" sz="2800" dirty="0"/>
              <a:t>Schedule</a:t>
            </a:r>
          </a:p>
          <a:p>
            <a:pPr lvl="1"/>
            <a:r>
              <a:rPr lang="en-US" sz="2800" dirty="0"/>
              <a:t>Ride</a:t>
            </a:r>
          </a:p>
          <a:p>
            <a:pPr lvl="1"/>
            <a:r>
              <a:rPr lang="en-US" sz="2800" dirty="0"/>
              <a:t>Durability</a:t>
            </a:r>
            <a:endParaRPr lang="en-US" dirty="0"/>
          </a:p>
          <a:p>
            <a:pPr marL="0" indent="0">
              <a:buNone/>
            </a:pPr>
            <a:endParaRPr lang="en-US" dirty="0"/>
          </a:p>
          <a:p>
            <a:endParaRPr lang="en-US" dirty="0"/>
          </a:p>
          <a:p>
            <a:endParaRPr lang="en-US" dirty="0"/>
          </a:p>
        </p:txBody>
      </p:sp>
      <p:pic>
        <p:nvPicPr>
          <p:cNvPr id="5" name="Picture 4">
            <a:extLst>
              <a:ext uri="{FF2B5EF4-FFF2-40B4-BE49-F238E27FC236}">
                <a16:creationId xmlns:a16="http://schemas.microsoft.com/office/drawing/2014/main" id="{31582546-ADED-44FF-8EA7-D6C8A51A2D9E}"/>
              </a:ext>
            </a:extLst>
          </p:cNvPr>
          <p:cNvPicPr>
            <a:picLocks noChangeAspect="1"/>
          </p:cNvPicPr>
          <p:nvPr/>
        </p:nvPicPr>
        <p:blipFill rotWithShape="1">
          <a:blip r:embed="rId3"/>
          <a:srcRect l="14729" r="3443" b="16512"/>
          <a:stretch/>
        </p:blipFill>
        <p:spPr>
          <a:xfrm>
            <a:off x="4150590" y="2093190"/>
            <a:ext cx="4786208" cy="3850409"/>
          </a:xfrm>
          <a:prstGeom prst="rect">
            <a:avLst/>
          </a:prstGeom>
        </p:spPr>
      </p:pic>
      <p:sp>
        <p:nvSpPr>
          <p:cNvPr id="6" name="TextBox 5">
            <a:extLst>
              <a:ext uri="{FF2B5EF4-FFF2-40B4-BE49-F238E27FC236}">
                <a16:creationId xmlns:a16="http://schemas.microsoft.com/office/drawing/2014/main" id="{52E7F52C-34AF-44AF-9254-A8281368D911}"/>
              </a:ext>
            </a:extLst>
          </p:cNvPr>
          <p:cNvSpPr txBox="1"/>
          <p:nvPr/>
        </p:nvSpPr>
        <p:spPr>
          <a:xfrm>
            <a:off x="491836" y="4121886"/>
            <a:ext cx="3624118" cy="2215991"/>
          </a:xfrm>
          <a:prstGeom prst="rect">
            <a:avLst/>
          </a:prstGeom>
          <a:noFill/>
        </p:spPr>
        <p:txBody>
          <a:bodyPr wrap="square" rtlCol="0">
            <a:spAutoFit/>
          </a:bodyPr>
          <a:lstStyle/>
          <a:p>
            <a:r>
              <a:rPr lang="en-US" sz="2000" dirty="0">
                <a:solidFill>
                  <a:srgbClr val="DCC070"/>
                </a:solidFill>
                <a:latin typeface="Arial Narrow" panose="020B0606020202030204" pitchFamily="34" charset="0"/>
              </a:rPr>
              <a:t>If you receive this request, contact BOS for review &amp; approval</a:t>
            </a:r>
          </a:p>
          <a:p>
            <a:pPr marL="800100" lvl="1" indent="-342900">
              <a:buFont typeface="Arial" panose="020B0604020202020204" pitchFamily="34" charset="0"/>
              <a:buChar char="•"/>
            </a:pPr>
            <a:r>
              <a:rPr lang="en-US" sz="2000" dirty="0">
                <a:solidFill>
                  <a:srgbClr val="DCC070"/>
                </a:solidFill>
                <a:latin typeface="Arial Narrow" panose="020B0606020202030204" pitchFamily="34" charset="0"/>
              </a:rPr>
              <a:t>to determine if it is right for your situation</a:t>
            </a:r>
          </a:p>
          <a:p>
            <a:pPr marL="800100" lvl="1" indent="-342900">
              <a:buFont typeface="Arial" panose="020B0604020202020204" pitchFamily="34" charset="0"/>
              <a:buChar char="•"/>
            </a:pPr>
            <a:r>
              <a:rPr lang="en-US" sz="2000" dirty="0">
                <a:solidFill>
                  <a:srgbClr val="DCC070"/>
                </a:solidFill>
                <a:latin typeface="Arial Narrow" panose="020B0606020202030204" pitchFamily="34" charset="0"/>
              </a:rPr>
              <a:t>to review the Contractor’s proposed details &amp; notes</a:t>
            </a:r>
          </a:p>
          <a:p>
            <a:endParaRPr lang="en-US" dirty="0">
              <a:latin typeface="Arial Narrow" panose="020B0606020202030204" pitchFamily="34" charset="0"/>
            </a:endParaRPr>
          </a:p>
        </p:txBody>
      </p:sp>
    </p:spTree>
    <p:extLst>
      <p:ext uri="{BB962C8B-B14F-4D97-AF65-F5344CB8AC3E}">
        <p14:creationId xmlns:p14="http://schemas.microsoft.com/office/powerpoint/2010/main" val="395074842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39</a:t>
            </a:fld>
            <a:endParaRPr lang="en-US" dirty="0"/>
          </a:p>
        </p:txBody>
      </p:sp>
      <p:sp>
        <p:nvSpPr>
          <p:cNvPr id="3" name="Title 2">
            <a:extLst>
              <a:ext uri="{FF2B5EF4-FFF2-40B4-BE49-F238E27FC236}">
                <a16:creationId xmlns:a16="http://schemas.microsoft.com/office/drawing/2014/main" id="{6A0E5728-189C-4753-9F8C-3840F4BA26B8}"/>
              </a:ext>
            </a:extLst>
          </p:cNvPr>
          <p:cNvSpPr>
            <a:spLocks noGrp="1"/>
          </p:cNvSpPr>
          <p:nvPr>
            <p:ph type="title"/>
          </p:nvPr>
        </p:nvSpPr>
        <p:spPr/>
        <p:txBody>
          <a:bodyPr/>
          <a:lstStyle/>
          <a:p>
            <a:r>
              <a:rPr lang="en-US" sz="4400" dirty="0"/>
              <a:t>Concrete Pavement Approach Slabs</a:t>
            </a:r>
          </a:p>
        </p:txBody>
      </p:sp>
      <p:sp>
        <p:nvSpPr>
          <p:cNvPr id="9" name="Content Placeholder 1"/>
          <p:cNvSpPr>
            <a:spLocks noGrp="1"/>
          </p:cNvSpPr>
          <p:nvPr>
            <p:ph idx="13"/>
          </p:nvPr>
        </p:nvSpPr>
        <p:spPr/>
        <p:txBody>
          <a:bodyPr/>
          <a:lstStyle/>
          <a:p>
            <a:endParaRPr lang="en-US" dirty="0"/>
          </a:p>
          <a:p>
            <a:endParaRPr lang="en-US" dirty="0"/>
          </a:p>
          <a:p>
            <a:endParaRPr lang="en-US" dirty="0"/>
          </a:p>
        </p:txBody>
      </p:sp>
      <p:sp>
        <p:nvSpPr>
          <p:cNvPr id="10" name="Content Placeholder 1">
            <a:extLst>
              <a:ext uri="{FF2B5EF4-FFF2-40B4-BE49-F238E27FC236}">
                <a16:creationId xmlns:a16="http://schemas.microsoft.com/office/drawing/2014/main" id="{47241EF8-869A-4CAE-9371-0973080971C0}"/>
              </a:ext>
            </a:extLst>
          </p:cNvPr>
          <p:cNvSpPr txBox="1">
            <a:spLocks/>
          </p:cNvSpPr>
          <p:nvPr/>
        </p:nvSpPr>
        <p:spPr>
          <a:xfrm>
            <a:off x="420255" y="1136073"/>
            <a:ext cx="82296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Ensure that the ½” wide x ¾” deep notch at deck/approach joints is formed and poured per the plans</a:t>
            </a:r>
          </a:p>
          <a:p>
            <a:pPr lvl="1"/>
            <a:r>
              <a:rPr lang="en-US" dirty="0"/>
              <a:t>Reference SDD 13b2-9a: Concrete Pavement Approach Slab</a:t>
            </a:r>
          </a:p>
          <a:p>
            <a:endParaRPr lang="en-US" dirty="0"/>
          </a:p>
          <a:p>
            <a:endParaRPr lang="en-US" dirty="0"/>
          </a:p>
        </p:txBody>
      </p:sp>
      <p:pic>
        <p:nvPicPr>
          <p:cNvPr id="8" name="Picture 7">
            <a:extLst>
              <a:ext uri="{FF2B5EF4-FFF2-40B4-BE49-F238E27FC236}">
                <a16:creationId xmlns:a16="http://schemas.microsoft.com/office/drawing/2014/main" id="{5384B8E3-805E-4CC3-90BF-770C9587C0BC}"/>
              </a:ext>
            </a:extLst>
          </p:cNvPr>
          <p:cNvPicPr>
            <a:picLocks noChangeAspect="1"/>
          </p:cNvPicPr>
          <p:nvPr/>
        </p:nvPicPr>
        <p:blipFill>
          <a:blip r:embed="rId3"/>
          <a:stretch>
            <a:fillRect/>
          </a:stretch>
        </p:blipFill>
        <p:spPr>
          <a:xfrm>
            <a:off x="228599" y="3048000"/>
            <a:ext cx="4813437" cy="2667000"/>
          </a:xfrm>
          <a:prstGeom prst="rect">
            <a:avLst/>
          </a:prstGeom>
        </p:spPr>
      </p:pic>
      <p:pic>
        <p:nvPicPr>
          <p:cNvPr id="11" name="Picture 10">
            <a:extLst>
              <a:ext uri="{FF2B5EF4-FFF2-40B4-BE49-F238E27FC236}">
                <a16:creationId xmlns:a16="http://schemas.microsoft.com/office/drawing/2014/main" id="{34D662C5-0A4E-4CF9-B239-FB19F69EF2AC}"/>
              </a:ext>
            </a:extLst>
          </p:cNvPr>
          <p:cNvPicPr>
            <a:picLocks noChangeAspect="1"/>
          </p:cNvPicPr>
          <p:nvPr/>
        </p:nvPicPr>
        <p:blipFill>
          <a:blip r:embed="rId4"/>
          <a:stretch>
            <a:fillRect/>
          </a:stretch>
        </p:blipFill>
        <p:spPr>
          <a:xfrm>
            <a:off x="5111308" y="2387023"/>
            <a:ext cx="3767773" cy="3962400"/>
          </a:xfrm>
          <a:prstGeom prst="rect">
            <a:avLst/>
          </a:prstGeom>
        </p:spPr>
      </p:pic>
    </p:spTree>
    <p:extLst>
      <p:ext uri="{BB962C8B-B14F-4D97-AF65-F5344CB8AC3E}">
        <p14:creationId xmlns:p14="http://schemas.microsoft.com/office/powerpoint/2010/main" val="17321099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E0922AE-9D08-4FD0-99BF-E5B424A18ACB}" type="slidenum">
              <a:rPr lang="en-US"/>
              <a:pPr>
                <a:defRPr/>
              </a:pPr>
              <a:t>4</a:t>
            </a:fld>
            <a:endParaRPr lang="en-US" dirty="0"/>
          </a:p>
        </p:txBody>
      </p:sp>
      <p:sp>
        <p:nvSpPr>
          <p:cNvPr id="2" name="Title 1">
            <a:extLst>
              <a:ext uri="{FF2B5EF4-FFF2-40B4-BE49-F238E27FC236}">
                <a16:creationId xmlns:a16="http://schemas.microsoft.com/office/drawing/2014/main" id="{4DDAAE18-0267-4F2F-AC8B-7F460566AD08}"/>
              </a:ext>
            </a:extLst>
          </p:cNvPr>
          <p:cNvSpPr>
            <a:spLocks noGrp="1"/>
          </p:cNvSpPr>
          <p:nvPr>
            <p:ph type="title"/>
          </p:nvPr>
        </p:nvSpPr>
        <p:spPr/>
        <p:txBody>
          <a:bodyPr/>
          <a:lstStyle/>
          <a:p>
            <a:r>
              <a:rPr lang="en-US" sz="4500" dirty="0">
                <a:solidFill>
                  <a:srgbClr val="DCC070"/>
                </a:solidFill>
              </a:rPr>
              <a:t>Structures Agenda</a:t>
            </a:r>
          </a:p>
        </p:txBody>
      </p:sp>
      <p:sp>
        <p:nvSpPr>
          <p:cNvPr id="10242" name="Content Placeholder 1"/>
          <p:cNvSpPr>
            <a:spLocks noGrp="1"/>
          </p:cNvSpPr>
          <p:nvPr>
            <p:ph idx="13"/>
          </p:nvPr>
        </p:nvSpPr>
        <p:spPr>
          <a:xfrm>
            <a:off x="457200" y="1223962"/>
            <a:ext cx="7772400" cy="5334000"/>
          </a:xfrm>
        </p:spPr>
        <p:txBody>
          <a:bodyPr/>
          <a:lstStyle/>
          <a:p>
            <a:pPr marL="685800" indent="-457200">
              <a:lnSpc>
                <a:spcPct val="75000"/>
              </a:lnSpc>
              <a:buFont typeface="Wingdings 3" panose="05040102010807070707" pitchFamily="18" charset="2"/>
              <a:buChar char=""/>
            </a:pPr>
            <a:r>
              <a:rPr lang="en-US" sz="3200" b="1" dirty="0"/>
              <a:t>Contacting BOS – When &amp; Why</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solidFill>
                  <a:schemeClr val="bg1">
                    <a:alpha val="50000"/>
                  </a:schemeClr>
                </a:solidFill>
              </a:rPr>
              <a:t>Specification and Manual Updates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marL="685800" indent="-457200">
              <a:lnSpc>
                <a:spcPct val="75000"/>
              </a:lnSpc>
              <a:buFont typeface="Wingdings 3" panose="05040102010807070707" pitchFamily="18" charset="2"/>
              <a:buChar char=""/>
            </a:pPr>
            <a:r>
              <a:rPr lang="en-US" sz="3200" dirty="0">
                <a:solidFill>
                  <a:schemeClr val="bg1">
                    <a:alpha val="50000"/>
                  </a:schemeClr>
                </a:solidFill>
              </a:rPr>
              <a:t>Structures Construction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marL="685800" indent="-457200">
              <a:lnSpc>
                <a:spcPct val="75000"/>
              </a:lnSpc>
              <a:buFont typeface="Wingdings 3" panose="05040102010807070707" pitchFamily="18" charset="2"/>
              <a:buChar char=""/>
            </a:pPr>
            <a:r>
              <a:rPr lang="en-US" sz="3200" dirty="0">
                <a:solidFill>
                  <a:schemeClr val="bg1">
                    <a:alpha val="50000"/>
                  </a:schemeClr>
                </a:solidFill>
              </a:rPr>
              <a:t>Ancillary (Wind Loaded) Structure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endParaRPr lang="en-US" dirty="0"/>
          </a:p>
          <a:p>
            <a:endParaRPr lang="en-US" dirty="0"/>
          </a:p>
        </p:txBody>
      </p:sp>
    </p:spTree>
    <p:extLst>
      <p:ext uri="{BB962C8B-B14F-4D97-AF65-F5344CB8AC3E}">
        <p14:creationId xmlns:p14="http://schemas.microsoft.com/office/powerpoint/2010/main" val="254015514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E0922AE-9D08-4FD0-99BF-E5B424A18ACB}" type="slidenum">
              <a:rPr lang="en-US"/>
              <a:pPr>
                <a:defRPr/>
              </a:pPr>
              <a:t>40</a:t>
            </a:fld>
            <a:endParaRPr lang="en-US" dirty="0"/>
          </a:p>
        </p:txBody>
      </p:sp>
      <p:sp>
        <p:nvSpPr>
          <p:cNvPr id="2" name="Title 1">
            <a:extLst>
              <a:ext uri="{FF2B5EF4-FFF2-40B4-BE49-F238E27FC236}">
                <a16:creationId xmlns:a16="http://schemas.microsoft.com/office/drawing/2014/main" id="{4DDAAE18-0267-4F2F-AC8B-7F460566AD08}"/>
              </a:ext>
            </a:extLst>
          </p:cNvPr>
          <p:cNvSpPr>
            <a:spLocks noGrp="1"/>
          </p:cNvSpPr>
          <p:nvPr>
            <p:ph type="title"/>
          </p:nvPr>
        </p:nvSpPr>
        <p:spPr/>
        <p:txBody>
          <a:bodyPr/>
          <a:lstStyle/>
          <a:p>
            <a:r>
              <a:rPr lang="en-US" sz="4500" dirty="0">
                <a:solidFill>
                  <a:srgbClr val="DCC070"/>
                </a:solidFill>
              </a:rPr>
              <a:t>Structures Agenda</a:t>
            </a:r>
          </a:p>
        </p:txBody>
      </p:sp>
      <p:sp>
        <p:nvSpPr>
          <p:cNvPr id="10242" name="Content Placeholder 1"/>
          <p:cNvSpPr>
            <a:spLocks noGrp="1"/>
          </p:cNvSpPr>
          <p:nvPr>
            <p:ph idx="13"/>
          </p:nvPr>
        </p:nvSpPr>
        <p:spPr>
          <a:xfrm>
            <a:off x="457200" y="1223962"/>
            <a:ext cx="7772400" cy="5334000"/>
          </a:xfrm>
        </p:spPr>
        <p:txBody>
          <a:bodyPr/>
          <a:lstStyle/>
          <a:p>
            <a:pPr marL="685800" indent="-457200">
              <a:lnSpc>
                <a:spcPct val="75000"/>
              </a:lnSpc>
              <a:buFont typeface="Wingdings 3" panose="05040102010807070707" pitchFamily="18" charset="2"/>
              <a:buChar char=""/>
            </a:pPr>
            <a:r>
              <a:rPr lang="en-US" sz="3200" dirty="0"/>
              <a:t>Contacting BOS – When &amp; Why</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Specification and Manual Updates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Structures Construction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marL="685800" indent="-457200">
              <a:lnSpc>
                <a:spcPct val="75000"/>
              </a:lnSpc>
              <a:buFont typeface="Wingdings 3" panose="05040102010807070707" pitchFamily="18" charset="2"/>
              <a:buChar char=""/>
            </a:pPr>
            <a:r>
              <a:rPr lang="en-US" sz="3200" b="1" dirty="0"/>
              <a:t>Ancillary (Wind Loaded) Structure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endParaRPr lang="en-US" dirty="0"/>
          </a:p>
          <a:p>
            <a:endParaRPr lang="en-US" dirty="0"/>
          </a:p>
        </p:txBody>
      </p:sp>
    </p:spTree>
    <p:extLst>
      <p:ext uri="{BB962C8B-B14F-4D97-AF65-F5344CB8AC3E}">
        <p14:creationId xmlns:p14="http://schemas.microsoft.com/office/powerpoint/2010/main" val="134967664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41</a:t>
            </a:fld>
            <a:endParaRPr lang="en-US" dirty="0"/>
          </a:p>
        </p:txBody>
      </p:sp>
      <p:sp>
        <p:nvSpPr>
          <p:cNvPr id="3" name="Title 2"/>
          <p:cNvSpPr>
            <a:spLocks noGrp="1"/>
          </p:cNvSpPr>
          <p:nvPr>
            <p:ph type="title"/>
          </p:nvPr>
        </p:nvSpPr>
        <p:spPr/>
        <p:txBody>
          <a:bodyPr>
            <a:noAutofit/>
          </a:bodyPr>
          <a:lstStyle/>
          <a:p>
            <a:r>
              <a:rPr lang="en-US" dirty="0"/>
              <a:t>Ancillary (Wind Loaded) Structures</a:t>
            </a:r>
          </a:p>
        </p:txBody>
      </p:sp>
      <p:sp>
        <p:nvSpPr>
          <p:cNvPr id="2" name="Content Placeholder 1"/>
          <p:cNvSpPr>
            <a:spLocks noGrp="1"/>
          </p:cNvSpPr>
          <p:nvPr>
            <p:ph idx="13"/>
          </p:nvPr>
        </p:nvSpPr>
        <p:spPr>
          <a:xfrm>
            <a:off x="457200" y="1143000"/>
            <a:ext cx="7924800" cy="685800"/>
          </a:xfrm>
        </p:spPr>
        <p:txBody>
          <a:bodyPr/>
          <a:lstStyle/>
          <a:p>
            <a:r>
              <a:rPr lang="en-US" dirty="0"/>
              <a:t>Foundation Construction – On Going Problem</a:t>
            </a:r>
          </a:p>
        </p:txBody>
      </p:sp>
      <p:pic>
        <p:nvPicPr>
          <p:cNvPr id="10" name="Picture 9">
            <a:extLst>
              <a:ext uri="{FF2B5EF4-FFF2-40B4-BE49-F238E27FC236}">
                <a16:creationId xmlns:a16="http://schemas.microsoft.com/office/drawing/2014/main" id="{F4FC6B8F-A6DA-432C-9087-64F691615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092051" y="2485571"/>
            <a:ext cx="4731798" cy="3384550"/>
          </a:xfrm>
          <a:prstGeom prst="rect">
            <a:avLst/>
          </a:prstGeom>
        </p:spPr>
      </p:pic>
      <p:sp>
        <p:nvSpPr>
          <p:cNvPr id="8" name="Content Placeholder 1">
            <a:extLst>
              <a:ext uri="{FF2B5EF4-FFF2-40B4-BE49-F238E27FC236}">
                <a16:creationId xmlns:a16="http://schemas.microsoft.com/office/drawing/2014/main" id="{9865A33C-2236-4207-984E-4D02CB3F8F57}"/>
              </a:ext>
            </a:extLst>
          </p:cNvPr>
          <p:cNvSpPr txBox="1">
            <a:spLocks/>
          </p:cNvSpPr>
          <p:nvPr/>
        </p:nvSpPr>
        <p:spPr>
          <a:xfrm>
            <a:off x="451756" y="1568450"/>
            <a:ext cx="4196444" cy="5213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a:t>Contractor locate utilities</a:t>
            </a:r>
          </a:p>
          <a:p>
            <a:pPr lvl="1"/>
            <a:r>
              <a:rPr lang="en-US" sz="2800" dirty="0"/>
              <a:t>Cave-ins / standing water</a:t>
            </a:r>
            <a:endParaRPr lang="en-US" sz="2500" dirty="0"/>
          </a:p>
        </p:txBody>
      </p:sp>
      <p:sp>
        <p:nvSpPr>
          <p:cNvPr id="11" name="Content Placeholder 1">
            <a:extLst>
              <a:ext uri="{FF2B5EF4-FFF2-40B4-BE49-F238E27FC236}">
                <a16:creationId xmlns:a16="http://schemas.microsoft.com/office/drawing/2014/main" id="{E7BBDE49-11BE-4DBF-BF93-4BF3C7944FD8}"/>
              </a:ext>
            </a:extLst>
          </p:cNvPr>
          <p:cNvSpPr txBox="1">
            <a:spLocks/>
          </p:cNvSpPr>
          <p:nvPr/>
        </p:nvSpPr>
        <p:spPr>
          <a:xfrm>
            <a:off x="457200" y="2466521"/>
            <a:ext cx="3352800" cy="5213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400" dirty="0"/>
              <a:t>Contract submit proposal</a:t>
            </a:r>
          </a:p>
          <a:p>
            <a:pPr lvl="2"/>
            <a:r>
              <a:rPr lang="en-US" sz="2400" dirty="0"/>
              <a:t>Pumps</a:t>
            </a:r>
          </a:p>
          <a:p>
            <a:pPr lvl="2"/>
            <a:r>
              <a:rPr lang="en-US" sz="2400" dirty="0"/>
              <a:t>Casing</a:t>
            </a:r>
          </a:p>
          <a:p>
            <a:pPr lvl="2"/>
            <a:r>
              <a:rPr lang="en-US" sz="2400" dirty="0"/>
              <a:t>Tremie</a:t>
            </a:r>
          </a:p>
          <a:p>
            <a:pPr lvl="1"/>
            <a:r>
              <a:rPr lang="en-US" sz="2800" dirty="0"/>
              <a:t>Rock / obstruction</a:t>
            </a:r>
          </a:p>
          <a:p>
            <a:pPr lvl="2"/>
            <a:r>
              <a:rPr lang="en-US" sz="2400" dirty="0"/>
              <a:t>Contact designer, or BOS for revised design</a:t>
            </a:r>
          </a:p>
          <a:p>
            <a:pPr lvl="1"/>
            <a:endParaRPr lang="en-US" sz="2500" dirty="0"/>
          </a:p>
        </p:txBody>
      </p:sp>
    </p:spTree>
    <p:extLst>
      <p:ext uri="{BB962C8B-B14F-4D97-AF65-F5344CB8AC3E}">
        <p14:creationId xmlns:p14="http://schemas.microsoft.com/office/powerpoint/2010/main" val="2958307930"/>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42</a:t>
            </a:fld>
            <a:endParaRPr lang="en-US" dirty="0"/>
          </a:p>
        </p:txBody>
      </p:sp>
      <p:sp>
        <p:nvSpPr>
          <p:cNvPr id="3" name="Title 2"/>
          <p:cNvSpPr>
            <a:spLocks noGrp="1"/>
          </p:cNvSpPr>
          <p:nvPr>
            <p:ph type="title"/>
          </p:nvPr>
        </p:nvSpPr>
        <p:spPr/>
        <p:txBody>
          <a:bodyPr>
            <a:noAutofit/>
          </a:bodyPr>
          <a:lstStyle/>
          <a:p>
            <a:r>
              <a:rPr lang="en-US" dirty="0"/>
              <a:t>Ancillary (Wind Loaded) Structures</a:t>
            </a:r>
          </a:p>
        </p:txBody>
      </p:sp>
      <p:sp>
        <p:nvSpPr>
          <p:cNvPr id="2" name="Content Placeholder 1"/>
          <p:cNvSpPr>
            <a:spLocks noGrp="1"/>
          </p:cNvSpPr>
          <p:nvPr>
            <p:ph idx="13"/>
          </p:nvPr>
        </p:nvSpPr>
        <p:spPr>
          <a:xfrm>
            <a:off x="457200" y="1143000"/>
            <a:ext cx="5638800" cy="5105400"/>
          </a:xfrm>
        </p:spPr>
        <p:txBody>
          <a:bodyPr/>
          <a:lstStyle/>
          <a:p>
            <a:r>
              <a:rPr lang="en-US" dirty="0"/>
              <a:t>Foundation Construction (continued)</a:t>
            </a:r>
          </a:p>
          <a:p>
            <a:pPr lvl="2"/>
            <a:endParaRPr lang="en-US" dirty="0"/>
          </a:p>
        </p:txBody>
      </p:sp>
      <p:pic>
        <p:nvPicPr>
          <p:cNvPr id="11" name="Picture 10">
            <a:extLst>
              <a:ext uri="{FF2B5EF4-FFF2-40B4-BE49-F238E27FC236}">
                <a16:creationId xmlns:a16="http://schemas.microsoft.com/office/drawing/2014/main" id="{CDC50B82-EDE6-4040-8EDC-974D07CD0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389" y="4234908"/>
            <a:ext cx="3784820" cy="2133600"/>
          </a:xfrm>
          <a:prstGeom prst="rect">
            <a:avLst/>
          </a:prstGeom>
        </p:spPr>
      </p:pic>
      <p:sp>
        <p:nvSpPr>
          <p:cNvPr id="12" name="Content Placeholder 1">
            <a:extLst>
              <a:ext uri="{FF2B5EF4-FFF2-40B4-BE49-F238E27FC236}">
                <a16:creationId xmlns:a16="http://schemas.microsoft.com/office/drawing/2014/main" id="{02AAEB63-46EA-46BE-AECD-C961463270D3}"/>
              </a:ext>
            </a:extLst>
          </p:cNvPr>
          <p:cNvSpPr txBox="1">
            <a:spLocks/>
          </p:cNvSpPr>
          <p:nvPr/>
        </p:nvSpPr>
        <p:spPr>
          <a:xfrm>
            <a:off x="457200" y="1600200"/>
            <a:ext cx="3957955"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a:t>Anchor rod inspection</a:t>
            </a:r>
          </a:p>
          <a:p>
            <a:pPr lvl="2"/>
            <a:r>
              <a:rPr lang="en-US" sz="2400" dirty="0"/>
              <a:t>Standoff</a:t>
            </a:r>
          </a:p>
          <a:p>
            <a:pPr lvl="2"/>
            <a:r>
              <a:rPr lang="en-US" sz="2400" dirty="0"/>
              <a:t>Damages</a:t>
            </a:r>
          </a:p>
          <a:p>
            <a:pPr lvl="2"/>
            <a:r>
              <a:rPr lang="en-US" sz="2400" dirty="0"/>
              <a:t>Centered, Clean, Straight</a:t>
            </a:r>
          </a:p>
          <a:p>
            <a:pPr lvl="2"/>
            <a:r>
              <a:rPr lang="en-US" sz="2400" dirty="0"/>
              <a:t>Adequate </a:t>
            </a:r>
            <a:r>
              <a:rPr lang="en-US" sz="2400" dirty="0" err="1"/>
              <a:t>stickouts</a:t>
            </a:r>
            <a:endParaRPr lang="en-US" sz="2400" dirty="0"/>
          </a:p>
          <a:p>
            <a:pPr lvl="2"/>
            <a:r>
              <a:rPr lang="en-US" sz="2400" dirty="0"/>
              <a:t>Check anchor rods against base plate (No. &amp; location)</a:t>
            </a:r>
          </a:p>
          <a:p>
            <a:r>
              <a:rPr lang="en-US" dirty="0"/>
              <a:t>Sign Structure Lead Times</a:t>
            </a:r>
          </a:p>
          <a:p>
            <a:pPr lvl="1"/>
            <a:r>
              <a:rPr lang="en-US" sz="2800" dirty="0"/>
              <a:t>Up to 6 months</a:t>
            </a:r>
          </a:p>
          <a:p>
            <a:pPr lvl="2"/>
            <a:endParaRPr lang="en-US" sz="2400" dirty="0"/>
          </a:p>
          <a:p>
            <a:pPr lvl="2"/>
            <a:endParaRPr lang="en-US" dirty="0"/>
          </a:p>
        </p:txBody>
      </p:sp>
      <p:pic>
        <p:nvPicPr>
          <p:cNvPr id="9" name="Picture 8">
            <a:extLst>
              <a:ext uri="{FF2B5EF4-FFF2-40B4-BE49-F238E27FC236}">
                <a16:creationId xmlns:a16="http://schemas.microsoft.com/office/drawing/2014/main" id="{B3397626-159B-4307-8D06-0A9C6A259F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1401" y="1600200"/>
            <a:ext cx="3195953" cy="2396965"/>
          </a:xfrm>
          <a:prstGeom prst="rect">
            <a:avLst/>
          </a:prstGeom>
        </p:spPr>
      </p:pic>
    </p:spTree>
    <p:extLst>
      <p:ext uri="{BB962C8B-B14F-4D97-AF65-F5344CB8AC3E}">
        <p14:creationId xmlns:p14="http://schemas.microsoft.com/office/powerpoint/2010/main" val="367325896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E9421B-7351-4991-9072-C2AFC0E06559}"/>
              </a:ext>
            </a:extLst>
          </p:cNvPr>
          <p:cNvSpPr>
            <a:spLocks noGrp="1"/>
          </p:cNvSpPr>
          <p:nvPr>
            <p:ph type="sldNum" sz="quarter" idx="11"/>
          </p:nvPr>
        </p:nvSpPr>
        <p:spPr/>
        <p:txBody>
          <a:bodyPr/>
          <a:lstStyle/>
          <a:p>
            <a:fld id="{73669252-6A23-4480-98F4-DAE1A3279AF3}" type="slidenum">
              <a:rPr lang="en-US" smtClean="0"/>
              <a:pPr/>
              <a:t>43</a:t>
            </a:fld>
            <a:endParaRPr lang="en-US" dirty="0"/>
          </a:p>
        </p:txBody>
      </p:sp>
      <p:sp>
        <p:nvSpPr>
          <p:cNvPr id="4" name="Title 3">
            <a:extLst>
              <a:ext uri="{FF2B5EF4-FFF2-40B4-BE49-F238E27FC236}">
                <a16:creationId xmlns:a16="http://schemas.microsoft.com/office/drawing/2014/main" id="{A43E2FDB-C547-41CD-A306-DE4F6C30ED65}"/>
              </a:ext>
            </a:extLst>
          </p:cNvPr>
          <p:cNvSpPr>
            <a:spLocks noGrp="1"/>
          </p:cNvSpPr>
          <p:nvPr>
            <p:ph type="title"/>
          </p:nvPr>
        </p:nvSpPr>
        <p:spPr/>
        <p:txBody>
          <a:bodyPr/>
          <a:lstStyle/>
          <a:p>
            <a:r>
              <a:rPr lang="en-US" dirty="0"/>
              <a:t>Ancillary (Wind Loaded) Structures</a:t>
            </a:r>
          </a:p>
        </p:txBody>
      </p:sp>
      <p:sp>
        <p:nvSpPr>
          <p:cNvPr id="5" name="Content Placeholder 4">
            <a:extLst>
              <a:ext uri="{FF2B5EF4-FFF2-40B4-BE49-F238E27FC236}">
                <a16:creationId xmlns:a16="http://schemas.microsoft.com/office/drawing/2014/main" id="{96EA67BF-1B57-43B6-AF85-D215DB74593A}"/>
              </a:ext>
            </a:extLst>
          </p:cNvPr>
          <p:cNvSpPr>
            <a:spLocks noGrp="1"/>
          </p:cNvSpPr>
          <p:nvPr>
            <p:ph idx="13"/>
          </p:nvPr>
        </p:nvSpPr>
        <p:spPr/>
        <p:txBody>
          <a:bodyPr/>
          <a:lstStyle/>
          <a:p>
            <a:r>
              <a:rPr lang="en-US" dirty="0"/>
              <a:t>Connections</a:t>
            </a:r>
          </a:p>
          <a:p>
            <a:pPr lvl="1"/>
            <a:r>
              <a:rPr lang="en-US" sz="2800" dirty="0"/>
              <a:t>DTI’s</a:t>
            </a:r>
            <a:r>
              <a:rPr lang="en-US" dirty="0"/>
              <a:t> </a:t>
            </a:r>
          </a:p>
          <a:p>
            <a:pPr lvl="2"/>
            <a:r>
              <a:rPr lang="en-US" sz="2400" dirty="0"/>
              <a:t>Correct installation</a:t>
            </a:r>
          </a:p>
          <a:p>
            <a:pPr lvl="2"/>
            <a:r>
              <a:rPr lang="en-US" sz="2400" dirty="0"/>
              <a:t>Meet DT2322 quality control</a:t>
            </a:r>
          </a:p>
          <a:p>
            <a:pPr lvl="1"/>
            <a:r>
              <a:rPr lang="en-US" sz="2800" dirty="0"/>
              <a:t>Truss and Mast Arms</a:t>
            </a:r>
          </a:p>
          <a:p>
            <a:pPr lvl="2"/>
            <a:r>
              <a:rPr lang="en-US" sz="2400" dirty="0"/>
              <a:t>Ensure no gap in faying surface</a:t>
            </a:r>
          </a:p>
          <a:p>
            <a:pPr lvl="2"/>
            <a:r>
              <a:rPr lang="en-US" sz="2400" dirty="0"/>
              <a:t>Correct orientation</a:t>
            </a:r>
          </a:p>
          <a:p>
            <a:r>
              <a:rPr lang="en-US" dirty="0"/>
              <a:t>DT Form Submittal</a:t>
            </a:r>
          </a:p>
          <a:p>
            <a:pPr lvl="1"/>
            <a:r>
              <a:rPr lang="en-US" sz="2800" dirty="0"/>
              <a:t>Complete and accurate</a:t>
            </a:r>
          </a:p>
          <a:p>
            <a:pPr lvl="1"/>
            <a:endParaRPr lang="en-US" dirty="0"/>
          </a:p>
        </p:txBody>
      </p:sp>
      <p:pic>
        <p:nvPicPr>
          <p:cNvPr id="8" name="Picture 7">
            <a:extLst>
              <a:ext uri="{FF2B5EF4-FFF2-40B4-BE49-F238E27FC236}">
                <a16:creationId xmlns:a16="http://schemas.microsoft.com/office/drawing/2014/main" id="{56E972F0-1619-4A15-9EEF-B482D50BC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035050"/>
            <a:ext cx="3556000" cy="2667000"/>
          </a:xfrm>
          <a:prstGeom prst="rect">
            <a:avLst/>
          </a:prstGeom>
        </p:spPr>
      </p:pic>
      <p:pic>
        <p:nvPicPr>
          <p:cNvPr id="10" name="Picture 9">
            <a:extLst>
              <a:ext uri="{FF2B5EF4-FFF2-40B4-BE49-F238E27FC236}">
                <a16:creationId xmlns:a16="http://schemas.microsoft.com/office/drawing/2014/main" id="{D13F4C3D-0EB8-4658-8567-F44905494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4187382"/>
            <a:ext cx="4546600" cy="1856032"/>
          </a:xfrm>
          <a:prstGeom prst="rect">
            <a:avLst/>
          </a:prstGeom>
        </p:spPr>
      </p:pic>
    </p:spTree>
    <p:extLst>
      <p:ext uri="{BB962C8B-B14F-4D97-AF65-F5344CB8AC3E}">
        <p14:creationId xmlns:p14="http://schemas.microsoft.com/office/powerpoint/2010/main" val="87575705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Conclusion</a:t>
            </a:r>
          </a:p>
        </p:txBody>
      </p:sp>
      <p:sp>
        <p:nvSpPr>
          <p:cNvPr id="2" name="Content Placeholder 1"/>
          <p:cNvSpPr>
            <a:spLocks noGrp="1"/>
          </p:cNvSpPr>
          <p:nvPr>
            <p:ph idx="13"/>
          </p:nvPr>
        </p:nvSpPr>
        <p:spPr>
          <a:noFill/>
        </p:spPr>
        <p:txBody>
          <a:bodyPr/>
          <a:lstStyle/>
          <a:p>
            <a:r>
              <a:rPr lang="en-US" b="1" dirty="0">
                <a:solidFill>
                  <a:srgbClr val="DCC070"/>
                </a:solidFill>
              </a:rPr>
              <a:t>Call us!</a:t>
            </a:r>
          </a:p>
          <a:p>
            <a:r>
              <a:rPr lang="en-US" b="1" dirty="0">
                <a:solidFill>
                  <a:srgbClr val="DCC070"/>
                </a:solidFill>
              </a:rPr>
              <a:t>BOS looks forward to another successful construction season – THANK YOU!</a:t>
            </a:r>
          </a:p>
          <a:p>
            <a:endParaRPr lang="en-US" dirty="0"/>
          </a:p>
        </p:txBody>
      </p:sp>
    </p:spTree>
    <p:extLst>
      <p:ext uri="{BB962C8B-B14F-4D97-AF65-F5344CB8AC3E}">
        <p14:creationId xmlns:p14="http://schemas.microsoft.com/office/powerpoint/2010/main" val="409426857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93227C0-0E69-4944-BD9B-3F86EFCB9C4D}" type="slidenum">
              <a:rPr lang="en-US" smtClean="0"/>
              <a:pPr/>
              <a:t>5</a:t>
            </a:fld>
            <a:endParaRPr lang="en-US" dirty="0"/>
          </a:p>
        </p:txBody>
      </p:sp>
      <p:sp>
        <p:nvSpPr>
          <p:cNvPr id="5" name="Title 4">
            <a:extLst>
              <a:ext uri="{FF2B5EF4-FFF2-40B4-BE49-F238E27FC236}">
                <a16:creationId xmlns:a16="http://schemas.microsoft.com/office/drawing/2014/main" id="{58972B48-A91F-487B-B28B-FE749C8BB1DE}"/>
              </a:ext>
            </a:extLst>
          </p:cNvPr>
          <p:cNvSpPr>
            <a:spLocks noGrp="1"/>
          </p:cNvSpPr>
          <p:nvPr>
            <p:ph type="title"/>
          </p:nvPr>
        </p:nvSpPr>
        <p:spPr/>
        <p:txBody>
          <a:bodyPr/>
          <a:lstStyle/>
          <a:p>
            <a:r>
              <a:rPr lang="en-US"/>
              <a:t>Contacting BOS – When &amp; Why</a:t>
            </a:r>
            <a:endParaRPr lang="en-US" dirty="0"/>
          </a:p>
        </p:txBody>
      </p:sp>
      <p:sp>
        <p:nvSpPr>
          <p:cNvPr id="9" name="Content Placeholder 1"/>
          <p:cNvSpPr>
            <a:spLocks noGrp="1"/>
          </p:cNvSpPr>
          <p:nvPr>
            <p:ph idx="13"/>
          </p:nvPr>
        </p:nvSpPr>
        <p:spPr>
          <a:xfrm>
            <a:off x="457200" y="1143000"/>
            <a:ext cx="3632200" cy="5105400"/>
          </a:xfrm>
        </p:spPr>
        <p:txBody>
          <a:bodyPr/>
          <a:lstStyle/>
          <a:p>
            <a:r>
              <a:rPr lang="en-US" dirty="0"/>
              <a:t>Anything “structural”</a:t>
            </a:r>
          </a:p>
          <a:p>
            <a:pPr lvl="1"/>
            <a:r>
              <a:rPr lang="en-US" dirty="0"/>
              <a:t>excessive construction loads</a:t>
            </a:r>
          </a:p>
          <a:p>
            <a:pPr lvl="1"/>
            <a:r>
              <a:rPr lang="en-US" dirty="0"/>
              <a:t>structural capacity</a:t>
            </a:r>
          </a:p>
          <a:p>
            <a:pPr lvl="1"/>
            <a:r>
              <a:rPr lang="en-US" dirty="0"/>
              <a:t>pile locations, etc.</a:t>
            </a:r>
          </a:p>
          <a:p>
            <a:r>
              <a:rPr lang="en-US" dirty="0"/>
              <a:t>If in doubt, call us!</a:t>
            </a:r>
          </a:p>
          <a:p>
            <a:pPr lvl="1"/>
            <a:r>
              <a:rPr lang="en-US" dirty="0"/>
              <a:t>See Structures Contacts Handout </a:t>
            </a:r>
          </a:p>
          <a:p>
            <a:r>
              <a:rPr lang="en-US" dirty="0">
                <a:hlinkClick r:id="rId3" action="ppaction://hlinkfile"/>
              </a:rPr>
              <a:t>Bureau of Structures Contacts-General.doc</a:t>
            </a:r>
            <a:endParaRPr lang="en-US" dirty="0"/>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5000" b="6666"/>
          <a:stretch/>
        </p:blipFill>
        <p:spPr>
          <a:xfrm>
            <a:off x="4182304" y="1515769"/>
            <a:ext cx="4718957" cy="3886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3082" y="1551354"/>
            <a:ext cx="4597400" cy="3433683"/>
          </a:xfrm>
          <a:prstGeom prst="rect">
            <a:avLst/>
          </a:prstGeom>
          <a:ln w="12700">
            <a:noFill/>
          </a:ln>
        </p:spPr>
      </p:pic>
      <p:pic>
        <p:nvPicPr>
          <p:cNvPr id="11" name="Picture 10">
            <a:extLst>
              <a:ext uri="{FF2B5EF4-FFF2-40B4-BE49-F238E27FC236}">
                <a16:creationId xmlns:a16="http://schemas.microsoft.com/office/drawing/2014/main" id="{B60FE47D-C478-4467-A60B-C733EDF4A937}"/>
              </a:ext>
            </a:extLst>
          </p:cNvPr>
          <p:cNvPicPr>
            <a:picLocks noChangeAspect="1"/>
          </p:cNvPicPr>
          <p:nvPr/>
        </p:nvPicPr>
        <p:blipFill>
          <a:blip r:embed="rId7"/>
          <a:stretch>
            <a:fillRect/>
          </a:stretch>
        </p:blipFill>
        <p:spPr>
          <a:xfrm>
            <a:off x="4311915" y="1253493"/>
            <a:ext cx="4581260" cy="4559651"/>
          </a:xfrm>
          <a:prstGeom prst="rect">
            <a:avLst/>
          </a:prstGeom>
        </p:spPr>
      </p:pic>
      <p:pic>
        <p:nvPicPr>
          <p:cNvPr id="10" name="Picture 9">
            <a:extLst>
              <a:ext uri="{FF2B5EF4-FFF2-40B4-BE49-F238E27FC236}">
                <a16:creationId xmlns:a16="http://schemas.microsoft.com/office/drawing/2014/main" id="{775BA5F8-1C27-40AF-ACBE-68D47E93308F}"/>
              </a:ext>
            </a:extLst>
          </p:cNvPr>
          <p:cNvPicPr>
            <a:picLocks noChangeAspect="1"/>
          </p:cNvPicPr>
          <p:nvPr/>
        </p:nvPicPr>
        <p:blipFill>
          <a:blip r:embed="rId8"/>
          <a:stretch>
            <a:fillRect/>
          </a:stretch>
        </p:blipFill>
        <p:spPr>
          <a:xfrm>
            <a:off x="4404819" y="1214517"/>
            <a:ext cx="3926614" cy="5033883"/>
          </a:xfrm>
          <a:prstGeom prst="rect">
            <a:avLst/>
          </a:prstGeom>
        </p:spPr>
      </p:pic>
      <p:pic>
        <p:nvPicPr>
          <p:cNvPr id="8" name="Picture 7">
            <a:extLst>
              <a:ext uri="{FF2B5EF4-FFF2-40B4-BE49-F238E27FC236}">
                <a16:creationId xmlns:a16="http://schemas.microsoft.com/office/drawing/2014/main" id="{1FADDD2E-54E1-48C1-AD1A-DF2B177B422F}"/>
              </a:ext>
            </a:extLst>
          </p:cNvPr>
          <p:cNvPicPr>
            <a:picLocks noChangeAspect="1"/>
          </p:cNvPicPr>
          <p:nvPr/>
        </p:nvPicPr>
        <p:blipFill>
          <a:blip r:embed="rId9"/>
          <a:stretch>
            <a:fillRect/>
          </a:stretch>
        </p:blipFill>
        <p:spPr>
          <a:xfrm>
            <a:off x="4859867" y="1250950"/>
            <a:ext cx="3765797" cy="4732631"/>
          </a:xfrm>
          <a:prstGeom prst="rect">
            <a:avLst/>
          </a:prstGeom>
        </p:spPr>
      </p:pic>
      <p:pic>
        <p:nvPicPr>
          <p:cNvPr id="29" name="Picture 28">
            <a:extLst>
              <a:ext uri="{FF2B5EF4-FFF2-40B4-BE49-F238E27FC236}">
                <a16:creationId xmlns:a16="http://schemas.microsoft.com/office/drawing/2014/main" id="{3F15AD6D-3057-4946-956D-D818D3258C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9517" y="1458833"/>
            <a:ext cx="4469324" cy="4800600"/>
          </a:xfrm>
          <a:prstGeom prst="rect">
            <a:avLst/>
          </a:prstGeom>
        </p:spPr>
      </p:pic>
    </p:spTree>
    <p:extLst>
      <p:ext uri="{BB962C8B-B14F-4D97-AF65-F5344CB8AC3E}">
        <p14:creationId xmlns:p14="http://schemas.microsoft.com/office/powerpoint/2010/main" val="2426728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xit" presetSubtype="0" fill="hold" nodeType="afterEffect">
                                  <p:stCondLst>
                                    <p:cond delay="350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0"/>
                            </p:stCondLst>
                            <p:childTnLst>
                              <p:par>
                                <p:cTn id="17" presetID="10" presetClass="exit" presetSubtype="0" fill="hold" nodeType="afterEffect">
                                  <p:stCondLst>
                                    <p:cond delay="300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8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9000"/>
                            </p:stCondLst>
                            <p:childTnLst>
                              <p:par>
                                <p:cTn id="25" presetID="10" presetClass="exit" presetSubtype="0" fill="hold" nodeType="afterEffect">
                                  <p:stCondLst>
                                    <p:cond delay="300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12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13000"/>
                            </p:stCondLst>
                            <p:childTnLst>
                              <p:par>
                                <p:cTn id="33" presetID="10" presetClass="exit" presetSubtype="0" fill="hold" nodeType="afterEffect">
                                  <p:stCondLst>
                                    <p:cond delay="300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par>
                          <p:cTn id="36" fill="hold">
                            <p:stCondLst>
                              <p:cond delay="16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17000"/>
                            </p:stCondLst>
                            <p:childTnLst>
                              <p:par>
                                <p:cTn id="41" presetID="10" presetClass="exit" presetSubtype="0" fill="hold" nodeType="afterEffect">
                                  <p:stCondLst>
                                    <p:cond delay="300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par>
                          <p:cTn id="44" fill="hold">
                            <p:stCondLst>
                              <p:cond delay="20500"/>
                            </p:stCondLst>
                            <p:childTnLst>
                              <p:par>
                                <p:cTn id="45" presetID="1"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6</a:t>
            </a:fld>
            <a:endParaRPr lang="en-US" dirty="0"/>
          </a:p>
        </p:txBody>
      </p:sp>
      <p:sp>
        <p:nvSpPr>
          <p:cNvPr id="2" name="Title 1">
            <a:extLst>
              <a:ext uri="{FF2B5EF4-FFF2-40B4-BE49-F238E27FC236}">
                <a16:creationId xmlns:a16="http://schemas.microsoft.com/office/drawing/2014/main" id="{2AA04D2C-ACEF-47D1-8402-2D07538D5BFD}"/>
              </a:ext>
            </a:extLst>
          </p:cNvPr>
          <p:cNvSpPr>
            <a:spLocks noGrp="1"/>
          </p:cNvSpPr>
          <p:nvPr>
            <p:ph type="title"/>
          </p:nvPr>
        </p:nvSpPr>
        <p:spPr/>
        <p:txBody>
          <a:bodyPr/>
          <a:lstStyle/>
          <a:p>
            <a:r>
              <a:rPr lang="en-US" dirty="0"/>
              <a:t>Contacting BOS – When &amp; Why</a:t>
            </a:r>
          </a:p>
        </p:txBody>
      </p:sp>
      <p:pic>
        <p:nvPicPr>
          <p:cNvPr id="3" name="Picture 2">
            <a:extLst>
              <a:ext uri="{FF2B5EF4-FFF2-40B4-BE49-F238E27FC236}">
                <a16:creationId xmlns:a16="http://schemas.microsoft.com/office/drawing/2014/main" id="{50B0559E-DD4C-499D-9ACA-ED2ABCD0D303}"/>
              </a:ext>
            </a:extLst>
          </p:cNvPr>
          <p:cNvPicPr>
            <a:picLocks noChangeAspect="1"/>
          </p:cNvPicPr>
          <p:nvPr/>
        </p:nvPicPr>
        <p:blipFill>
          <a:blip r:embed="rId3"/>
          <a:stretch>
            <a:fillRect/>
          </a:stretch>
        </p:blipFill>
        <p:spPr>
          <a:xfrm rot="21234113">
            <a:off x="608329" y="1208113"/>
            <a:ext cx="3730750" cy="4878674"/>
          </a:xfrm>
          <a:prstGeom prst="rect">
            <a:avLst/>
          </a:prstGeom>
        </p:spPr>
      </p:pic>
      <p:pic>
        <p:nvPicPr>
          <p:cNvPr id="6" name="Picture 5">
            <a:extLst>
              <a:ext uri="{FF2B5EF4-FFF2-40B4-BE49-F238E27FC236}">
                <a16:creationId xmlns:a16="http://schemas.microsoft.com/office/drawing/2014/main" id="{4963AFE8-C6AC-4392-88CA-4518DCA7EE88}"/>
              </a:ext>
            </a:extLst>
          </p:cNvPr>
          <p:cNvPicPr>
            <a:picLocks noChangeAspect="1"/>
          </p:cNvPicPr>
          <p:nvPr/>
        </p:nvPicPr>
        <p:blipFill>
          <a:blip r:embed="rId4"/>
          <a:stretch>
            <a:fillRect/>
          </a:stretch>
        </p:blipFill>
        <p:spPr>
          <a:xfrm rot="21219762">
            <a:off x="4772381" y="1164117"/>
            <a:ext cx="3752072" cy="4914967"/>
          </a:xfrm>
          <a:prstGeom prst="rect">
            <a:avLst/>
          </a:prstGeom>
        </p:spPr>
      </p:pic>
    </p:spTree>
    <p:extLst>
      <p:ext uri="{BB962C8B-B14F-4D97-AF65-F5344CB8AC3E}">
        <p14:creationId xmlns:p14="http://schemas.microsoft.com/office/powerpoint/2010/main" val="143433270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E0922AE-9D08-4FD0-99BF-E5B424A18ACB}" type="slidenum">
              <a:rPr lang="en-US"/>
              <a:pPr>
                <a:defRPr/>
              </a:pPr>
              <a:t>7</a:t>
            </a:fld>
            <a:endParaRPr lang="en-US" dirty="0"/>
          </a:p>
        </p:txBody>
      </p:sp>
      <p:sp>
        <p:nvSpPr>
          <p:cNvPr id="2" name="Title 1">
            <a:extLst>
              <a:ext uri="{FF2B5EF4-FFF2-40B4-BE49-F238E27FC236}">
                <a16:creationId xmlns:a16="http://schemas.microsoft.com/office/drawing/2014/main" id="{4DDAAE18-0267-4F2F-AC8B-7F460566AD08}"/>
              </a:ext>
            </a:extLst>
          </p:cNvPr>
          <p:cNvSpPr>
            <a:spLocks noGrp="1"/>
          </p:cNvSpPr>
          <p:nvPr>
            <p:ph type="title"/>
          </p:nvPr>
        </p:nvSpPr>
        <p:spPr/>
        <p:txBody>
          <a:bodyPr/>
          <a:lstStyle/>
          <a:p>
            <a:r>
              <a:rPr lang="en-US" sz="4500" dirty="0">
                <a:solidFill>
                  <a:srgbClr val="DCC070"/>
                </a:solidFill>
              </a:rPr>
              <a:t>Structures Agenda</a:t>
            </a:r>
          </a:p>
        </p:txBody>
      </p:sp>
      <p:sp>
        <p:nvSpPr>
          <p:cNvPr id="10242" name="Content Placeholder 1"/>
          <p:cNvSpPr>
            <a:spLocks noGrp="1"/>
          </p:cNvSpPr>
          <p:nvPr>
            <p:ph idx="13"/>
          </p:nvPr>
        </p:nvSpPr>
        <p:spPr>
          <a:xfrm>
            <a:off x="457200" y="1223962"/>
            <a:ext cx="7772400" cy="5334000"/>
          </a:xfrm>
        </p:spPr>
        <p:txBody>
          <a:bodyPr/>
          <a:lstStyle/>
          <a:p>
            <a:pPr marL="685800" indent="-457200">
              <a:lnSpc>
                <a:spcPct val="75000"/>
              </a:lnSpc>
              <a:buFont typeface="Wingdings 3" panose="05040102010807070707" pitchFamily="18" charset="2"/>
              <a:buChar char=""/>
            </a:pPr>
            <a:r>
              <a:rPr lang="en-US" sz="3200" dirty="0"/>
              <a:t>Contacting BOS – When &amp; Why</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b="1" dirty="0"/>
              <a:t>Specification and Manual Updates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solidFill>
                  <a:schemeClr val="bg1">
                    <a:alpha val="50000"/>
                  </a:schemeClr>
                </a:solidFill>
              </a:rPr>
              <a:t>Structures Construction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marL="685800" indent="-457200">
              <a:lnSpc>
                <a:spcPct val="75000"/>
              </a:lnSpc>
              <a:buFont typeface="Wingdings 3" panose="05040102010807070707" pitchFamily="18" charset="2"/>
              <a:buChar char=""/>
            </a:pPr>
            <a:r>
              <a:rPr lang="en-US" sz="3200" dirty="0">
                <a:solidFill>
                  <a:schemeClr val="bg1">
                    <a:alpha val="50000"/>
                  </a:schemeClr>
                </a:solidFill>
              </a:rPr>
              <a:t>Ancillary (Wind Loaded) Structure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endParaRPr lang="en-US" dirty="0"/>
          </a:p>
          <a:p>
            <a:endParaRPr lang="en-US" dirty="0"/>
          </a:p>
        </p:txBody>
      </p:sp>
    </p:spTree>
    <p:extLst>
      <p:ext uri="{BB962C8B-B14F-4D97-AF65-F5344CB8AC3E}">
        <p14:creationId xmlns:p14="http://schemas.microsoft.com/office/powerpoint/2010/main" val="204160949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7C9681-222E-45FF-ABFD-C37E3F65193B}"/>
              </a:ext>
            </a:extLst>
          </p:cNvPr>
          <p:cNvSpPr>
            <a:spLocks noGrp="1"/>
          </p:cNvSpPr>
          <p:nvPr>
            <p:ph type="sldNum" sz="quarter" idx="11"/>
          </p:nvPr>
        </p:nvSpPr>
        <p:spPr/>
        <p:txBody>
          <a:bodyPr/>
          <a:lstStyle/>
          <a:p>
            <a:fld id="{73669252-6A23-4480-98F4-DAE1A3279AF3}" type="slidenum">
              <a:rPr lang="en-US" smtClean="0"/>
              <a:pPr/>
              <a:t>8</a:t>
            </a:fld>
            <a:endParaRPr lang="en-US" dirty="0"/>
          </a:p>
        </p:txBody>
      </p:sp>
      <p:pic>
        <p:nvPicPr>
          <p:cNvPr id="7" name="Content Placeholder 6">
            <a:extLst>
              <a:ext uri="{FF2B5EF4-FFF2-40B4-BE49-F238E27FC236}">
                <a16:creationId xmlns:a16="http://schemas.microsoft.com/office/drawing/2014/main" id="{EAB64AF5-0455-43D0-9EAC-4293CC7CD605}"/>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t="5971" b="7463"/>
          <a:stretch/>
        </p:blipFill>
        <p:spPr>
          <a:xfrm>
            <a:off x="822185" y="803709"/>
            <a:ext cx="7499630" cy="5250581"/>
          </a:xfrm>
        </p:spPr>
      </p:pic>
    </p:spTree>
    <p:extLst>
      <p:ext uri="{BB962C8B-B14F-4D97-AF65-F5344CB8AC3E}">
        <p14:creationId xmlns:p14="http://schemas.microsoft.com/office/powerpoint/2010/main" val="168182592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9</a:t>
            </a:fld>
            <a:endParaRPr lang="en-US" dirty="0"/>
          </a:p>
        </p:txBody>
      </p:sp>
      <p:sp>
        <p:nvSpPr>
          <p:cNvPr id="3" name="Title 2"/>
          <p:cNvSpPr>
            <a:spLocks noGrp="1"/>
          </p:cNvSpPr>
          <p:nvPr>
            <p:ph type="title"/>
          </p:nvPr>
        </p:nvSpPr>
        <p:spPr/>
        <p:txBody>
          <a:bodyPr>
            <a:normAutofit/>
          </a:bodyPr>
          <a:lstStyle/>
          <a:p>
            <a:r>
              <a:rPr lang="en-US" dirty="0"/>
              <a:t>Standard Spec Updates</a:t>
            </a:r>
          </a:p>
        </p:txBody>
      </p:sp>
      <p:sp>
        <p:nvSpPr>
          <p:cNvPr id="2" name="Content Placeholder 1"/>
          <p:cNvSpPr>
            <a:spLocks noGrp="1"/>
          </p:cNvSpPr>
          <p:nvPr>
            <p:ph idx="13"/>
          </p:nvPr>
        </p:nvSpPr>
        <p:spPr/>
        <p:txBody>
          <a:bodyPr/>
          <a:lstStyle/>
          <a:p>
            <a:r>
              <a:rPr lang="en-US" dirty="0"/>
              <a:t>Assessment and approval for restoration of contractor-caused damage done during deck removal</a:t>
            </a:r>
          </a:p>
          <a:p>
            <a:r>
              <a:rPr lang="en-US" dirty="0"/>
              <a:t>Costs associated with contractor-caused damage are incidental</a:t>
            </a:r>
          </a:p>
          <a:p>
            <a:pPr marL="109537" indent="0">
              <a:buNone/>
            </a:pPr>
            <a:endParaRPr lang="en-US" dirty="0"/>
          </a:p>
          <a:p>
            <a:endParaRPr lang="en-US" dirty="0"/>
          </a:p>
        </p:txBody>
      </p:sp>
      <p:pic>
        <p:nvPicPr>
          <p:cNvPr id="6" name="Picture 5">
            <a:extLst>
              <a:ext uri="{FF2B5EF4-FFF2-40B4-BE49-F238E27FC236}">
                <a16:creationId xmlns:a16="http://schemas.microsoft.com/office/drawing/2014/main" id="{A09335F6-7102-49FE-AD8A-DC1EFA771A5E}"/>
              </a:ext>
            </a:extLst>
          </p:cNvPr>
          <p:cNvPicPr>
            <a:picLocks noChangeAspect="1"/>
          </p:cNvPicPr>
          <p:nvPr/>
        </p:nvPicPr>
        <p:blipFill>
          <a:blip r:embed="rId3"/>
          <a:stretch>
            <a:fillRect/>
          </a:stretch>
        </p:blipFill>
        <p:spPr>
          <a:xfrm rot="20530391">
            <a:off x="938883" y="2974346"/>
            <a:ext cx="2437210" cy="2916791"/>
          </a:xfrm>
          <a:prstGeom prst="rect">
            <a:avLst/>
          </a:prstGeom>
        </p:spPr>
      </p:pic>
      <p:pic>
        <p:nvPicPr>
          <p:cNvPr id="11" name="Picture 10">
            <a:extLst>
              <a:ext uri="{FF2B5EF4-FFF2-40B4-BE49-F238E27FC236}">
                <a16:creationId xmlns:a16="http://schemas.microsoft.com/office/drawing/2014/main" id="{F0476BDC-7250-497E-91C1-D90C3E007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026120"/>
            <a:ext cx="4978457" cy="3731708"/>
          </a:xfrm>
          <a:prstGeom prst="rect">
            <a:avLst/>
          </a:prstGeom>
          <a:ln>
            <a:noFill/>
          </a:ln>
          <a:effectLst>
            <a:softEdge rad="112500"/>
          </a:effectLst>
        </p:spPr>
      </p:pic>
    </p:spTree>
    <p:extLst>
      <p:ext uri="{BB962C8B-B14F-4D97-AF65-F5344CB8AC3E}">
        <p14:creationId xmlns:p14="http://schemas.microsoft.com/office/powerpoint/2010/main" val="2932964978"/>
      </p:ext>
    </p:extLst>
  </p:cSld>
  <p:clrMapOvr>
    <a:masterClrMapping/>
  </p:clrMapOvr>
  <p:transition spd="slow">
    <p:fade/>
  </p:transition>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D632B9D-9DF5-4285-A96C-877D0ADE7980}" vid="{2E13E69A-8CB0-4BA4-9D03-BB22583093C0}"/>
    </a:ext>
  </a:extLst>
</a:theme>
</file>

<file path=ppt/theme/theme2.xml><?xml version="1.0" encoding="utf-8"?>
<a:theme xmlns:a="http://schemas.openxmlformats.org/drawingml/2006/main" name="WisDOT template standard screen blue background">
  <a:themeElements>
    <a:clrScheme name="Custom 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8496B0"/>
      </a:hlink>
      <a:folHlink>
        <a:srgbClr val="A5A5A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6000</TotalTime>
  <Words>4273</Words>
  <Application>Microsoft Office PowerPoint</Application>
  <PresentationFormat>On-screen Show (4:3)</PresentationFormat>
  <Paragraphs>448</Paragraphs>
  <Slides>44</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Arial Narrow</vt:lpstr>
      <vt:lpstr>Calibri</vt:lpstr>
      <vt:lpstr>Calibri Light</vt:lpstr>
      <vt:lpstr>Wingdings</vt:lpstr>
      <vt:lpstr>Wingdings 3</vt:lpstr>
      <vt:lpstr>Theme1</vt:lpstr>
      <vt:lpstr>WisDOT template standard screen blue background</vt:lpstr>
      <vt:lpstr>WisDOT NE Region 2019 Construction Conference</vt:lpstr>
      <vt:lpstr>PowerPoint Presentation</vt:lpstr>
      <vt:lpstr>Structures Agenda</vt:lpstr>
      <vt:lpstr>Structures Agenda</vt:lpstr>
      <vt:lpstr>Contacting BOS – When &amp; Why</vt:lpstr>
      <vt:lpstr>Contacting BOS – When &amp; Why</vt:lpstr>
      <vt:lpstr>Structures Agenda</vt:lpstr>
      <vt:lpstr>PowerPoint Presentation</vt:lpstr>
      <vt:lpstr>Standard Spec Updates</vt:lpstr>
      <vt:lpstr>Girder Damage (Steel and Prestressed)</vt:lpstr>
      <vt:lpstr>Standard Spec Updates</vt:lpstr>
      <vt:lpstr>Standard Spec Updates</vt:lpstr>
      <vt:lpstr>Standard Spec Reminder</vt:lpstr>
      <vt:lpstr>Standard Spec Updates</vt:lpstr>
      <vt:lpstr>Standard Spec Updates</vt:lpstr>
      <vt:lpstr>Standard Spec Reminder</vt:lpstr>
      <vt:lpstr>Standard Spec Reminder</vt:lpstr>
      <vt:lpstr>Standard Spec Reminder</vt:lpstr>
      <vt:lpstr>Standard Spec Reminder</vt:lpstr>
      <vt:lpstr>Standard Spec Reminder</vt:lpstr>
      <vt:lpstr>Standard Spec Reminder</vt:lpstr>
      <vt:lpstr>Standard Spec Updates</vt:lpstr>
      <vt:lpstr>Standard Spec Updates</vt:lpstr>
      <vt:lpstr>Standard Spec Updates</vt:lpstr>
      <vt:lpstr>Standard Spec Updates</vt:lpstr>
      <vt:lpstr>Standard Spec Updates</vt:lpstr>
      <vt:lpstr>Standard Spec Updates</vt:lpstr>
      <vt:lpstr>Structures Agenda</vt:lpstr>
      <vt:lpstr>Wing Tip Erosion and Drainage</vt:lpstr>
      <vt:lpstr>Wing Tip Erosion and Drainage</vt:lpstr>
      <vt:lpstr>Wing Tip Erosion and Drainage</vt:lpstr>
      <vt:lpstr>Riprap Spec. and Installation</vt:lpstr>
      <vt:lpstr>Riprap Spec. and Installation</vt:lpstr>
      <vt:lpstr>Structural Modifications</vt:lpstr>
      <vt:lpstr>Excessive Haunch</vt:lpstr>
      <vt:lpstr>Construction Traffic on New Deck</vt:lpstr>
      <vt:lpstr>PowerPoint Presentation</vt:lpstr>
      <vt:lpstr>Structural Approach Slabs</vt:lpstr>
      <vt:lpstr>Concrete Pavement Approach Slabs</vt:lpstr>
      <vt:lpstr>Structures Agenda</vt:lpstr>
      <vt:lpstr>Ancillary (Wind Loaded) Structures</vt:lpstr>
      <vt:lpstr>Ancillary (Wind Loaded) Structures</vt:lpstr>
      <vt:lpstr>Ancillary (Wind Loaded) Structures</vt:lpstr>
      <vt:lpstr>Conclusion</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BOROWSKI, TIMOTHY A</cp:lastModifiedBy>
  <cp:revision>399</cp:revision>
  <cp:lastPrinted>2016-02-18T14:01:53Z</cp:lastPrinted>
  <dcterms:created xsi:type="dcterms:W3CDTF">2012-06-26T13:11:17Z</dcterms:created>
  <dcterms:modified xsi:type="dcterms:W3CDTF">2019-02-27T17:37:23Z</dcterms:modified>
</cp:coreProperties>
</file>