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2"/>
  </p:notesMasterIdLst>
  <p:handoutMasterIdLst>
    <p:handoutMasterId r:id="rId23"/>
  </p:handoutMasterIdLst>
  <p:sldIdLst>
    <p:sldId id="262" r:id="rId2"/>
    <p:sldId id="266" r:id="rId3"/>
    <p:sldId id="263" r:id="rId4"/>
    <p:sldId id="291" r:id="rId5"/>
    <p:sldId id="290" r:id="rId6"/>
    <p:sldId id="293" r:id="rId7"/>
    <p:sldId id="292" r:id="rId8"/>
    <p:sldId id="285" r:id="rId9"/>
    <p:sldId id="286" r:id="rId10"/>
    <p:sldId id="287" r:id="rId11"/>
    <p:sldId id="288" r:id="rId12"/>
    <p:sldId id="289" r:id="rId13"/>
    <p:sldId id="269" r:id="rId14"/>
    <p:sldId id="294" r:id="rId15"/>
    <p:sldId id="279" r:id="rId16"/>
    <p:sldId id="280" r:id="rId17"/>
    <p:sldId id="281" r:id="rId18"/>
    <p:sldId id="282" r:id="rId19"/>
    <p:sldId id="283" r:id="rId20"/>
    <p:sldId id="270" r:id="rId2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846"/>
    <a:srgbClr val="00416A"/>
    <a:srgbClr val="1E384B"/>
    <a:srgbClr val="A0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9" autoAdjust="0"/>
    <p:restoredTop sz="90727" autoAdjust="0"/>
  </p:normalViewPr>
  <p:slideViewPr>
    <p:cSldViewPr snapToGrid="0">
      <p:cViewPr varScale="1">
        <p:scale>
          <a:sx n="78" d="100"/>
          <a:sy n="78" d="100"/>
        </p:scale>
        <p:origin x="893"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mad00fp1\w4bho\25%20Work%20Zone\Performance%20Measures\1%20Safety\Crash%20Data\201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ad00fp1\w4bho\25%20Work%20Zone\Performance%20Measures\1%20Safety\From%20TOPS\wz_crashes_20170101_20181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ad00fp1\w4bho\25%20Work%20Zone\Performance%20Measures\1%20Safety\Crash%20Data\2010-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ad00fp1\w4bho\25%20Work%20Zone\Performance%20Measures\1%20Safety\Crash%20Data\2010-201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3600" dirty="0">
                <a:latin typeface="Arial Narrow" panose="020B0606020202030204" pitchFamily="34" charset="0"/>
              </a:rPr>
              <a:t>Total Work Zone Crashes per Year 2014-2018</a:t>
            </a:r>
          </a:p>
        </c:rich>
      </c:tx>
      <c:layout>
        <c:manualLayout>
          <c:xMode val="edge"/>
          <c:yMode val="edge"/>
          <c:x val="0.1550167104111986"/>
          <c:y val="0"/>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74917979002625"/>
          <c:y val="0.12130096237970253"/>
          <c:w val="0.88779248687664047"/>
          <c:h val="0.8001743948673082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'Crash Severity'!$F$24:$F$28</c:f>
              <c:strCache>
                <c:ptCount val="5"/>
                <c:pt idx="0">
                  <c:v>2014</c:v>
                </c:pt>
                <c:pt idx="1">
                  <c:v>2015</c:v>
                </c:pt>
                <c:pt idx="2">
                  <c:v>2016</c:v>
                </c:pt>
                <c:pt idx="3">
                  <c:v>2017</c:v>
                </c:pt>
                <c:pt idx="4">
                  <c:v>2018</c:v>
                </c:pt>
              </c:strCache>
            </c:strRef>
          </c:cat>
          <c:val>
            <c:numRef>
              <c:f>'Crash Severity'!$G$24:$G$28</c:f>
              <c:numCache>
                <c:formatCode>General</c:formatCode>
                <c:ptCount val="5"/>
                <c:pt idx="0">
                  <c:v>2274</c:v>
                </c:pt>
                <c:pt idx="1">
                  <c:v>2411</c:v>
                </c:pt>
                <c:pt idx="2">
                  <c:v>2811</c:v>
                </c:pt>
                <c:pt idx="3">
                  <c:v>2781</c:v>
                </c:pt>
                <c:pt idx="4">
                  <c:v>3144</c:v>
                </c:pt>
              </c:numCache>
            </c:numRef>
          </c:val>
          <c:extLst>
            <c:ext xmlns:c16="http://schemas.microsoft.com/office/drawing/2014/chart" uri="{C3380CC4-5D6E-409C-BE32-E72D297353CC}">
              <c16:uniqueId val="{00000000-4EEA-41F4-8F66-8DDD81DAA293}"/>
            </c:ext>
          </c:extLst>
        </c:ser>
        <c:dLbls>
          <c:showLegendKey val="0"/>
          <c:showVal val="0"/>
          <c:showCatName val="0"/>
          <c:showSerName val="0"/>
          <c:showPercent val="0"/>
          <c:showBubbleSize val="0"/>
        </c:dLbls>
        <c:gapWidth val="219"/>
        <c:overlap val="-27"/>
        <c:axId val="403414992"/>
        <c:axId val="403428440"/>
      </c:barChart>
      <c:catAx>
        <c:axId val="40341499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r>
                  <a:rPr lang="en-US" sz="1800" dirty="0">
                    <a:latin typeface="Arial Narrow" panose="020B0606020202030204" pitchFamily="34" charset="0"/>
                  </a:rPr>
                  <a:t>Year</a:t>
                </a:r>
              </a:p>
            </c:rich>
          </c:tx>
          <c:layout>
            <c:manualLayout>
              <c:xMode val="edge"/>
              <c:yMode val="edge"/>
              <c:x val="0.46765321522309711"/>
              <c:y val="0.9561943715368912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03428440"/>
        <c:crosses val="autoZero"/>
        <c:auto val="1"/>
        <c:lblAlgn val="ctr"/>
        <c:lblOffset val="100"/>
        <c:noMultiLvlLbl val="0"/>
      </c:catAx>
      <c:valAx>
        <c:axId val="403428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r>
                  <a:rPr lang="en-US" sz="1800" dirty="0">
                    <a:latin typeface="Arial Narrow" panose="020B0606020202030204" pitchFamily="34" charset="0"/>
                  </a:rPr>
                  <a:t>Number of Crashes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0341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'Work Zone Location'!$B$9:$F$9</c:f>
              <c:strCache>
                <c:ptCount val="5"/>
                <c:pt idx="0">
                  <c:v>68%</c:v>
                </c:pt>
                <c:pt idx="1">
                  <c:v>9%</c:v>
                </c:pt>
                <c:pt idx="2">
                  <c:v>3%</c:v>
                </c:pt>
                <c:pt idx="3">
                  <c:v>3%</c:v>
                </c:pt>
                <c:pt idx="4">
                  <c:v>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68-4C35-80BE-48690D165C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68-4C35-80BE-48690D165C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68-4C35-80BE-48690D165C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68-4C35-80BE-48690D165CA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68-4C35-80BE-48690D165CAC}"/>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 Zone Location'!$B$4:$F$4</c:f>
              <c:strCache>
                <c:ptCount val="5"/>
                <c:pt idx="0">
                  <c:v>Activity Area</c:v>
                </c:pt>
                <c:pt idx="1">
                  <c:v>Advanced Warning Area</c:v>
                </c:pt>
                <c:pt idx="2">
                  <c:v>Before the first work zone warning sign</c:v>
                </c:pt>
                <c:pt idx="3">
                  <c:v>Termination Area</c:v>
                </c:pt>
                <c:pt idx="4">
                  <c:v>Transistion area</c:v>
                </c:pt>
              </c:strCache>
            </c:strRef>
          </c:cat>
          <c:val>
            <c:numRef>
              <c:f>'Work Zone Location'!$B$8:$F$8</c:f>
              <c:numCache>
                <c:formatCode>0%</c:formatCode>
                <c:ptCount val="5"/>
                <c:pt idx="0">
                  <c:v>0.68</c:v>
                </c:pt>
                <c:pt idx="1">
                  <c:v>0.09</c:v>
                </c:pt>
                <c:pt idx="2">
                  <c:v>0.03</c:v>
                </c:pt>
                <c:pt idx="3">
                  <c:v>0.03</c:v>
                </c:pt>
                <c:pt idx="4">
                  <c:v>0.17</c:v>
                </c:pt>
              </c:numCache>
            </c:numRef>
          </c:val>
          <c:extLst>
            <c:ext xmlns:c16="http://schemas.microsoft.com/office/drawing/2014/chart" uri="{C3380CC4-5D6E-409C-BE32-E72D297353CC}">
              <c16:uniqueId val="{0000000A-1768-4C35-80BE-48690D165CAC}"/>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7243972804106"/>
          <c:y val="0.11432421227197347"/>
          <c:w val="0.53219470734774055"/>
          <c:h val="0.82939469320066339"/>
        </c:manualLayout>
      </c:layout>
      <c:pieChart>
        <c:varyColors val="1"/>
        <c:dLbls>
          <c:showLegendKey val="0"/>
          <c:showVal val="1"/>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EC-4ECB-979B-B10E826D7F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EC-4ECB-979B-B10E826D7F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EC-4ECB-979B-B10E826D7F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EC-4ECB-979B-B10E826D7FD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6EC-4ECB-979B-B10E826D7FD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6EC-4ECB-979B-B10E826D7FD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6EC-4ECB-979B-B10E826D7FD2}"/>
              </c:ext>
            </c:extLst>
          </c:dPt>
          <c:dLbls>
            <c:dLbl>
              <c:idx val="6"/>
              <c:layout>
                <c:manualLayout>
                  <c:x val="-3.9016267656683222E-2"/>
                  <c:y val="3.054012512134611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EC-4ECB-979B-B10E826D7FD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'Crash Type'!$B$23:$H$23</c:f>
              <c:strCache>
                <c:ptCount val="7"/>
                <c:pt idx="0">
                  <c:v>Angle</c:v>
                </c:pt>
                <c:pt idx="1">
                  <c:v>Unkn</c:v>
                </c:pt>
                <c:pt idx="2">
                  <c:v>Head-On</c:v>
                </c:pt>
                <c:pt idx="3">
                  <c:v>No Collision</c:v>
                </c:pt>
                <c:pt idx="4">
                  <c:v>Rear-End</c:v>
                </c:pt>
                <c:pt idx="5">
                  <c:v>SSOP</c:v>
                </c:pt>
                <c:pt idx="6">
                  <c:v>SSS</c:v>
                </c:pt>
              </c:strCache>
            </c:strRef>
          </c:cat>
          <c:val>
            <c:numRef>
              <c:f>'Crash Type'!$B$24:$H$24</c:f>
              <c:numCache>
                <c:formatCode>0%</c:formatCode>
                <c:ptCount val="7"/>
                <c:pt idx="0">
                  <c:v>0.1</c:v>
                </c:pt>
                <c:pt idx="1">
                  <c:v>0.01</c:v>
                </c:pt>
                <c:pt idx="2">
                  <c:v>0.01</c:v>
                </c:pt>
                <c:pt idx="3">
                  <c:v>0.26</c:v>
                </c:pt>
                <c:pt idx="4">
                  <c:v>0.44</c:v>
                </c:pt>
                <c:pt idx="5">
                  <c:v>0.01</c:v>
                </c:pt>
                <c:pt idx="6">
                  <c:v>0.17305276381909548</c:v>
                </c:pt>
              </c:numCache>
            </c:numRef>
          </c:val>
          <c:extLst>
            <c:ext xmlns:c16="http://schemas.microsoft.com/office/drawing/2014/chart" uri="{C3380CC4-5D6E-409C-BE32-E72D297353CC}">
              <c16:uniqueId val="{0000000E-56EC-4ECB-979B-B10E826D7FD2}"/>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B57F26A6-6478-434A-8130-8B46218BE89F}" type="datetimeFigureOut">
              <a:rPr lang="en-US" smtClean="0"/>
              <a:t>2/27/2019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Group>
    <inkml:annotationXML>
      <emma:emma xmlns:emma="http://www.w3.org/2003/04/emma" version="1.0">
        <emma:interpretation id="{EADC1F63-2E2F-4770-B0A2-BD74B931DB67}" emma:medium="tactile" emma:mode="ink">
          <msink:context xmlns:msink="http://schemas.microsoft.com/ink/2010/main" type="inkDrawing" rotatedBoundingBox="48782,4267 48782,4369 48767,4369 48767,4267" shapeName="Other"/>
        </emma:interpretation>
      </emma:emma>
    </inkml:annotationXML>
    <inkml:trace contextRef="#ctx0" brushRef="#br0">1 102 128,'0'0'192,"0"0"0,0 0 1,0 0-33,0 0-64,0 0 64,0 0-64,0 0-32,0-102 0,0 102 32,0 0-32,0 0-32,0 0 0,0 0 33,0 0-65,0 0 32,0 0-32,0 0-32,0 0 32,0 0-65,0 0-31,0 0-128,0 0-128,0 0-97,0 0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1184054B-77F8-42CB-99ED-993D29461DD2}" type="datetimeFigureOut">
              <a:rPr lang="en-US" smtClean="0"/>
              <a:t>2/27/2019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Read me</a:t>
            </a:r>
            <a:r>
              <a:rPr lang="en-US" b="1" baseline="0" dirty="0">
                <a:solidFill>
                  <a:srgbClr val="FF0000"/>
                </a:solidFill>
              </a:rPr>
              <a:t> notes regarding this </a:t>
            </a:r>
            <a:r>
              <a:rPr lang="en-US" b="1" baseline="0" dirty="0" err="1">
                <a:solidFill>
                  <a:srgbClr val="FF0000"/>
                </a:solidFill>
              </a:rPr>
              <a:t>WisDOT</a:t>
            </a:r>
            <a:r>
              <a:rPr lang="en-US" b="1" baseline="0" dirty="0">
                <a:solidFill>
                  <a:srgbClr val="FF0000"/>
                </a:solidFill>
              </a:rPr>
              <a:t> PowerPoint template: Wide screen size of 1920 by 1080, includes either blue or light gray backgrounds</a:t>
            </a:r>
            <a:endParaRPr lang="en-US" b="1" dirty="0">
              <a:solidFill>
                <a:srgbClr val="FF0000"/>
              </a:solidFill>
            </a:endParaRPr>
          </a:p>
          <a:p>
            <a:endParaRPr lang="en-US" sz="1200" b="1" dirty="0"/>
          </a:p>
          <a:p>
            <a:r>
              <a:rPr lang="en-US" b="1" dirty="0"/>
              <a:t>This </a:t>
            </a:r>
            <a:r>
              <a:rPr lang="en-US" b="1" dirty="0" err="1"/>
              <a:t>WisDOT</a:t>
            </a:r>
            <a:r>
              <a:rPr lang="en-US" b="1" dirty="0"/>
              <a:t> PowerPoint template has a widescreen (16:9) aspect ratio (1920 x 1080). </a:t>
            </a:r>
          </a:p>
          <a:p>
            <a:r>
              <a:rPr lang="en-US" dirty="0"/>
              <a:t>Use if you will be doing one of the following:</a:t>
            </a:r>
          </a:p>
          <a:p>
            <a:pPr marL="171450" indent="-171450">
              <a:buFont typeface="Arial" panose="020B0604020202020204" pitchFamily="34" charset="0"/>
              <a:buChar char="•"/>
            </a:pPr>
            <a:r>
              <a:rPr lang="en-US" dirty="0"/>
              <a:t>showing your presentation on a large widescreen television. </a:t>
            </a:r>
          </a:p>
          <a:p>
            <a:pPr marL="171450" indent="-171450">
              <a:buFont typeface="Arial" panose="020B0604020202020204" pitchFamily="34" charset="0"/>
              <a:buChar char="•"/>
            </a:pPr>
            <a:r>
              <a:rPr lang="en-US" dirty="0"/>
              <a:t>showing your presentation using a display in widescreen format.</a:t>
            </a:r>
          </a:p>
          <a:p>
            <a:pPr marL="171450" indent="-171450">
              <a:buFont typeface="Arial" panose="020B0604020202020204" pitchFamily="34" charset="0"/>
              <a:buChar char="•"/>
            </a:pPr>
            <a:r>
              <a:rPr lang="en-US" dirty="0"/>
              <a:t>converting your presentation to video in the future.</a:t>
            </a:r>
          </a:p>
          <a:p>
            <a:pPr marL="171450" indent="-171450">
              <a:buFont typeface="Arial" panose="020B0604020202020204" pitchFamily="34" charset="0"/>
              <a:buChar char="•"/>
            </a:pPr>
            <a:endParaRPr lang="en-US" dirty="0"/>
          </a:p>
          <a:p>
            <a:r>
              <a:rPr lang="en-US" b="1" dirty="0"/>
              <a:t>Use the </a:t>
            </a:r>
            <a:r>
              <a:rPr lang="en-US" b="1" dirty="0" err="1"/>
              <a:t>WisDOT</a:t>
            </a:r>
            <a:r>
              <a:rPr lang="en-US" b="1" dirty="0"/>
              <a:t> PowerPoint template that has the standard (4:3) aspect ratio (1024 x 768) </a:t>
            </a:r>
            <a:r>
              <a:rPr lang="en-US" dirty="0"/>
              <a:t>if you will be doing one of the following:</a:t>
            </a:r>
          </a:p>
          <a:p>
            <a:pPr marL="171450" indent="-171450">
              <a:buFont typeface="Arial" panose="020B0604020202020204" pitchFamily="34" charset="0"/>
              <a:buChar char="•"/>
            </a:pPr>
            <a:r>
              <a:rPr lang="en-US" dirty="0"/>
              <a:t>Presenting with a </a:t>
            </a:r>
            <a:r>
              <a:rPr lang="en-US" dirty="0" err="1"/>
              <a:t>WisDOT</a:t>
            </a:r>
            <a:r>
              <a:rPr lang="en-US" dirty="0"/>
              <a:t> projector that displays in standard (4:3) or 1024 x 768.</a:t>
            </a:r>
          </a:p>
          <a:p>
            <a:pPr marL="171450" indent="-171450">
              <a:buFont typeface="Arial" panose="020B0604020202020204" pitchFamily="34" charset="0"/>
              <a:buChar char="•"/>
            </a:pPr>
            <a:r>
              <a:rPr lang="en-US" dirty="0"/>
              <a:t>Presenting at a conference location which uses projectors that display in standard (4:3) or 1024 x 768.</a:t>
            </a:r>
          </a:p>
          <a:p>
            <a:endParaRPr lang="en-US" sz="1200" b="1" dirty="0"/>
          </a:p>
          <a:p>
            <a:r>
              <a:rPr lang="en-US" sz="1200" b="1" dirty="0"/>
              <a:t>Title slide</a:t>
            </a:r>
          </a:p>
          <a:p>
            <a:r>
              <a:rPr lang="en-US" sz="1200" dirty="0"/>
              <a:t>Slide 1 and slide 8 are layout</a:t>
            </a:r>
            <a:r>
              <a:rPr lang="en-US" sz="1200" baseline="0" dirty="0"/>
              <a:t>s</a:t>
            </a:r>
            <a:r>
              <a:rPr lang="en-US" sz="1200" dirty="0"/>
              <a:t> for</a:t>
            </a:r>
            <a:r>
              <a:rPr lang="en-US" sz="1200" baseline="0" dirty="0"/>
              <a:t> the title slide of your </a:t>
            </a:r>
            <a:r>
              <a:rPr lang="en-US" sz="1200" baseline="0" dirty="0" err="1"/>
              <a:t>WisDOT</a:t>
            </a:r>
            <a:r>
              <a:rPr lang="en-US" sz="1200" baseline="0" dirty="0"/>
              <a:t> presentation. The title of your presentation goes at the top in the white text (for the light gray background) or blue text (for the gray background). The title may be one or two lines. </a:t>
            </a:r>
          </a:p>
          <a:p>
            <a:endParaRPr lang="en-US" sz="1200" b="1" baseline="0" dirty="0"/>
          </a:p>
          <a:p>
            <a:r>
              <a:rPr lang="en-US" sz="1200" b="1" baseline="0" dirty="0"/>
              <a:t>Managing placeholders</a:t>
            </a:r>
          </a:p>
          <a:p>
            <a:r>
              <a:rPr lang="en-US" sz="1200" baseline="0" dirty="0"/>
              <a:t>If your presentation does not need all the text placeholders, delete the placeholders you do not need and then you may need to lower or adjust the height between lines.</a:t>
            </a:r>
          </a:p>
          <a:p>
            <a:endParaRPr lang="en-US" sz="1200" baseline="0" dirty="0"/>
          </a:p>
          <a:p>
            <a:r>
              <a:rPr lang="en-US" sz="1200" b="1" baseline="0" dirty="0"/>
              <a:t>Various slide layouts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Slides 2 through 6 and 9 through 13 are examples of five slide layouts you may use in your presentation. The headline of each example describes which content placeholders are available in its layout. Review the slide layouts and decide which one best suits your content. </a:t>
            </a:r>
          </a:p>
          <a:p>
            <a:endParaRPr lang="en-US" sz="1200" baseline="0" dirty="0"/>
          </a:p>
          <a:p>
            <a:r>
              <a:rPr lang="en-US" sz="1200" b="1" baseline="0" dirty="0"/>
              <a:t>Blank slides</a:t>
            </a:r>
          </a:p>
          <a:p>
            <a:r>
              <a:rPr lang="en-US" sz="1200" baseline="0" dirty="0"/>
              <a:t>Slides 7 and 14 are blank slides for custom layouts in your presentation.</a:t>
            </a:r>
          </a:p>
          <a:p>
            <a:endParaRPr lang="en-US" sz="1200" baseline="0" dirty="0"/>
          </a:p>
          <a:p>
            <a:r>
              <a:rPr lang="en-US" b="1" baseline="0" dirty="0"/>
              <a:t>Ways to transfer a PowerPoint presentation from another design to this template.</a:t>
            </a:r>
          </a:p>
          <a:p>
            <a:r>
              <a:rPr lang="en-US" b="0" baseline="0" dirty="0"/>
              <a:t>The recommended way is to copy text line by line, slide by slide, from the other PowerPoint design. Then paste it into Notepad, copy from Notepad, then return to this template, select the text in the desired placeholder and copy. If you would like to get all your text out of the other design at once, </a:t>
            </a:r>
            <a:r>
              <a:rPr lang="en-US" b="0" i="0" baseline="0" dirty="0"/>
              <a:t>choose </a:t>
            </a:r>
            <a:r>
              <a:rPr lang="en-US" b="0" i="1" baseline="0" dirty="0"/>
              <a:t>file, save as .rtf, </a:t>
            </a:r>
            <a:r>
              <a:rPr lang="en-US" b="0" i="0" baseline="0" dirty="0"/>
              <a:t>then copy all text from the .rtf, paste it into Notepad. Then use the Notepad file to copy the text line by line into this template by selecting the desired placeholder and copying. (Notepad will clear styles from the other PowerPoint design.)</a:t>
            </a:r>
            <a:endParaRPr lang="en-US" b="0" i="1" baseline="0" dirty="0"/>
          </a:p>
          <a:p>
            <a:endParaRPr lang="en-US" sz="1200" b="1" baseline="0" dirty="0"/>
          </a:p>
          <a:p>
            <a:r>
              <a:rPr lang="en-US" sz="1200" b="1" baseline="0" dirty="0"/>
              <a:t>How to paste text and keep template’s font styles and color</a:t>
            </a:r>
          </a:p>
          <a:p>
            <a:r>
              <a:rPr lang="en-US" sz="1200" baseline="0" dirty="0"/>
              <a:t>Select text in placeholder, then copy. If copying and pasting text into a slide layout does not preserve the template’s font styles, select text in placeholder and right click on the placeholder and select the first paste option: use destination theme. Doing so will keep your pasted text in the font style and color designed for </a:t>
            </a:r>
            <a:r>
              <a:rPr lang="en-US" sz="1200" baseline="0" dirty="0" err="1"/>
              <a:t>WisDOT</a:t>
            </a:r>
            <a:r>
              <a:rPr lang="en-US" sz="1200" baseline="0" dirty="0"/>
              <a:t> template.</a:t>
            </a:r>
          </a:p>
          <a:p>
            <a:endParaRPr lang="en-US" sz="1200" baseline="0" dirty="0"/>
          </a:p>
          <a:p>
            <a:r>
              <a:rPr lang="en-US" sz="1200" b="1" baseline="0" dirty="0"/>
              <a:t>How to add more slides with the layout you want</a:t>
            </a:r>
          </a:p>
          <a:p>
            <a:r>
              <a:rPr lang="en-US" sz="1200" baseline="0" dirty="0"/>
              <a:t>To add a new slide layout to your presentation: in </a:t>
            </a:r>
            <a:r>
              <a:rPr lang="en-US" sz="1200" i="1" baseline="0" dirty="0"/>
              <a:t>normal</a:t>
            </a:r>
            <a:r>
              <a:rPr lang="en-US" sz="1200" baseline="0" dirty="0"/>
              <a:t> view, on the </a:t>
            </a:r>
            <a:r>
              <a:rPr lang="en-US" sz="1200" i="1" baseline="0" dirty="0"/>
              <a:t>home</a:t>
            </a:r>
            <a:r>
              <a:rPr lang="en-US" sz="1200" baseline="0" dirty="0"/>
              <a:t> tab, select </a:t>
            </a:r>
            <a:r>
              <a:rPr lang="en-US" sz="1200" i="1" baseline="0" dirty="0"/>
              <a:t>new slide</a:t>
            </a:r>
            <a:r>
              <a:rPr lang="en-US" sz="1200" baseline="0" dirty="0"/>
              <a:t>. Slide layout options for the </a:t>
            </a:r>
            <a:r>
              <a:rPr lang="en-US" sz="1200" baseline="0" dirty="0" err="1"/>
              <a:t>WisDOT</a:t>
            </a:r>
            <a:r>
              <a:rPr lang="en-US" sz="1200" baseline="0" dirty="0"/>
              <a:t> template will appear. Select the slide layout you want.</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Changing a current slide layout on to a different current slide layout is not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Changing a current slide layout on to a different current slide layout is not recommended, as sometimes this results in additions of unmatched text and placeholders. It’s best t</a:t>
            </a:r>
            <a:r>
              <a:rPr lang="en-US" sz="1200" baseline="0" dirty="0"/>
              <a:t>o add a new slide layout to your presentation: in </a:t>
            </a:r>
            <a:r>
              <a:rPr lang="en-US" sz="1200" i="1" baseline="0" dirty="0"/>
              <a:t>normal</a:t>
            </a:r>
            <a:r>
              <a:rPr lang="en-US" sz="1200" baseline="0" dirty="0"/>
              <a:t> view, on the </a:t>
            </a:r>
            <a:r>
              <a:rPr lang="en-US" sz="1200" i="1" baseline="0" dirty="0"/>
              <a:t>home</a:t>
            </a:r>
            <a:r>
              <a:rPr lang="en-US" sz="1200" baseline="0" dirty="0"/>
              <a:t> tab, select </a:t>
            </a:r>
            <a:r>
              <a:rPr lang="en-US" sz="1200" i="1" baseline="0" dirty="0"/>
              <a:t>new slide</a:t>
            </a:r>
            <a:r>
              <a:rPr lang="en-US" sz="1200" baseline="0" dirty="0"/>
              <a:t>. Slide layout options for the </a:t>
            </a:r>
            <a:r>
              <a:rPr lang="en-US" sz="1200" baseline="0" dirty="0" err="1"/>
              <a:t>WisDOT</a:t>
            </a:r>
            <a:r>
              <a:rPr lang="en-US" sz="1200" baseline="0" dirty="0"/>
              <a:t> template will appear. Select the slide layout you want and add new text to this slide layout.</a:t>
            </a:r>
          </a:p>
          <a:p>
            <a:endParaRPr lang="en-US" sz="1200" b="1" baseline="0" dirty="0"/>
          </a:p>
          <a:p>
            <a:r>
              <a:rPr lang="en-US" sz="1200" b="1" baseline="0" dirty="0"/>
              <a:t>When to choose the blue background</a:t>
            </a:r>
          </a:p>
          <a:p>
            <a:r>
              <a:rPr lang="en-US" sz="1200" b="0" baseline="0" dirty="0"/>
              <a:t>Slides 1 through 7 have a dark blue background. Use w</a:t>
            </a:r>
            <a:r>
              <a:rPr lang="en-US" sz="1200" baseline="0" dirty="0"/>
              <a:t>ith its white and gold type styles. Use if you have reverse or negative versions of graphics and logos. </a:t>
            </a:r>
            <a:r>
              <a:rPr lang="en-US" sz="1200" b="0" i="0" kern="1200" dirty="0">
                <a:solidFill>
                  <a:schemeClr val="tx1"/>
                </a:solidFill>
                <a:effectLst/>
                <a:latin typeface="+mn-lt"/>
                <a:ea typeface="+mn-ea"/>
                <a:cs typeface="+mn-cs"/>
              </a:rPr>
              <a:t>Some experts say if you're presenting with most of the lights off in the</a:t>
            </a:r>
            <a:r>
              <a:rPr lang="en-US" sz="1200" b="0" i="0" kern="1200" baseline="0" dirty="0">
                <a:solidFill>
                  <a:schemeClr val="tx1"/>
                </a:solidFill>
                <a:effectLst/>
                <a:latin typeface="+mn-lt"/>
                <a:ea typeface="+mn-ea"/>
                <a:cs typeface="+mn-cs"/>
              </a:rPr>
              <a:t> room or in a darker presentation area</a:t>
            </a:r>
            <a:r>
              <a:rPr lang="en-US" sz="1200" b="0" i="0" kern="1200" dirty="0">
                <a:solidFill>
                  <a:schemeClr val="tx1"/>
                </a:solidFill>
                <a:effectLst/>
                <a:latin typeface="+mn-lt"/>
                <a:ea typeface="+mn-ea"/>
                <a:cs typeface="+mn-cs"/>
              </a:rPr>
              <a:t>, consider using the</a:t>
            </a:r>
            <a:r>
              <a:rPr lang="en-US" sz="1200" b="0" i="0" kern="1200" baseline="0" dirty="0">
                <a:solidFill>
                  <a:schemeClr val="tx1"/>
                </a:solidFill>
                <a:effectLst/>
                <a:latin typeface="+mn-lt"/>
                <a:ea typeface="+mn-ea"/>
                <a:cs typeface="+mn-cs"/>
              </a:rPr>
              <a:t> blue</a:t>
            </a:r>
            <a:r>
              <a:rPr lang="en-US" sz="1200" b="0" i="0" kern="1200" dirty="0">
                <a:solidFill>
                  <a:schemeClr val="tx1"/>
                </a:solidFill>
                <a:effectLst/>
                <a:latin typeface="+mn-lt"/>
                <a:ea typeface="+mn-ea"/>
                <a:cs typeface="+mn-cs"/>
              </a:rPr>
              <a:t> background color,</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won't intrude on the message and the lighter components will stand out.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sz="1200" b="0" i="0" kern="1200" dirty="0">
              <a:solidFill>
                <a:schemeClr val="tx1"/>
              </a:solidFill>
              <a:effectLst/>
              <a:latin typeface="+mn-lt"/>
              <a:ea typeface="+mn-ea"/>
              <a:cs typeface="+mn-cs"/>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When to choose the light gray background</a:t>
            </a: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Slides 1 through 7 have a light gray background. Use with its navy and red type styles. Use if you have positive versions of graphics and logos. </a:t>
            </a:r>
            <a:r>
              <a:rPr lang="en-US" sz="1200" b="0" i="0" kern="1200" dirty="0">
                <a:solidFill>
                  <a:schemeClr val="tx1"/>
                </a:solidFill>
                <a:effectLst/>
                <a:latin typeface="+mn-lt"/>
                <a:ea typeface="+mn-ea"/>
                <a:cs typeface="+mn-cs"/>
              </a:rPr>
              <a:t>Some experts say if you're presenting in a small room with most of the lights on, use a lighter gray background,</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will tend to fade away while the other components will grab attention.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sz="1200" baseline="0"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LIGHT GRAY background and wide aspect ration (1920 x1080). </a:t>
            </a:r>
          </a:p>
          <a:p>
            <a:pPr marL="0" indent="0">
              <a:buFont typeface="Arial" panose="020B0604020202020204" pitchFamily="34" charset="0"/>
              <a:buNone/>
            </a:pPr>
            <a:r>
              <a:rPr lang="en-US" b="1" baseline="0" dirty="0"/>
              <a:t>Font sizes may be adjusted either 2 points smaller or 2 points larger from sizes listed.</a:t>
            </a:r>
          </a:p>
          <a:p>
            <a:pPr marL="171450" indent="-171450">
              <a:buFont typeface="Arial" panose="020B0604020202020204" pitchFamily="34" charset="0"/>
              <a:buChar char="•"/>
            </a:pPr>
            <a:r>
              <a:rPr lang="en-US" b="0" baseline="0" dirty="0"/>
              <a:t>Slide 1 with GRAY background</a:t>
            </a:r>
          </a:p>
          <a:p>
            <a:pPr marL="457200" lvl="1" indent="0">
              <a:buFont typeface="Arial" panose="020B0604020202020204" pitchFamily="34" charset="0"/>
              <a:buNone/>
            </a:pPr>
            <a:r>
              <a:rPr lang="en-US" b="0" baseline="0" dirty="0"/>
              <a:t>Title text = Arial Narrow Bold, 63 point, Color: navy blue R0 G65 B106, Title text may be one or two lines. 3 or more lines are not recommended.</a:t>
            </a:r>
          </a:p>
          <a:p>
            <a:pPr marL="457200" lvl="1" indent="0">
              <a:buFont typeface="Arial" panose="020B0604020202020204" pitchFamily="34" charset="0"/>
              <a:buNone/>
            </a:pPr>
            <a:r>
              <a:rPr lang="en-US" b="0" baseline="0" dirty="0"/>
              <a:t>Name of Presenter = Arial Narrow Bold, 48 point, Color: red R164 G40 B76, Keep to 1 line</a:t>
            </a:r>
          </a:p>
          <a:p>
            <a:pPr marL="457200" lvl="1" indent="0">
              <a:buFont typeface="Arial" panose="020B0604020202020204" pitchFamily="34" charset="0"/>
              <a:buNone/>
            </a:pPr>
            <a:r>
              <a:rPr lang="en-US" b="0" baseline="0" dirty="0"/>
              <a:t>Title of Presenter = Arial Narrow, 40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navy blue R0 G65 B106,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2, 3, 4, 5, 6 with GRAY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48 point, Color: navy blue R0 G65 B106,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navy blue R0 G65 B106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red R164 G40 B76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navy blue R0 G65 B10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Use</a:t>
            </a:r>
            <a:r>
              <a:rPr lang="en-US" b="1" baseline="0" dirty="0"/>
              <a:t> these s</a:t>
            </a:r>
            <a:r>
              <a:rPr lang="en-US" b="1" dirty="0"/>
              <a:t>izes and colors of</a:t>
            </a:r>
            <a:r>
              <a:rPr lang="en-US" b="1" baseline="0" dirty="0"/>
              <a:t> fonts for template with BLUE background and wide aspect ration (1920 x1080). </a:t>
            </a:r>
          </a:p>
          <a:p>
            <a:pPr marL="0" indent="0">
              <a:buFont typeface="Arial" panose="020B0604020202020204" pitchFamily="34" charset="0"/>
              <a:buNone/>
            </a:pPr>
            <a:r>
              <a:rPr lang="en-US" b="1" baseline="0" dirty="0"/>
              <a:t>Font sizes may be adjusted either 2 points smaller or 2 points larger from sizes listed.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 8 Title slide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text = Arial Narrow Bold, 63 point, Color: white R255 G255 B255, Title text may be one or two lines. 3 or more lines are not recommended.</a:t>
            </a:r>
          </a:p>
          <a:p>
            <a:pPr marL="457200" lvl="1" indent="0">
              <a:buFont typeface="Arial" panose="020B0604020202020204" pitchFamily="34" charset="0"/>
              <a:buNone/>
            </a:pPr>
            <a:r>
              <a:rPr lang="en-US" b="0" baseline="0" dirty="0"/>
              <a:t>Name of Presenter = Arial Narrow Bold, 48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of Presenter = Arial Narrow, 40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white R255 G255 B255,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9, 10, 11, 12, 13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48 point, Color: white R255 G255 B255,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gold R216 G184 B70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Contact the </a:t>
            </a:r>
            <a:r>
              <a:rPr lang="en-US" b="1" baseline="0" dirty="0" err="1"/>
              <a:t>WisDOT</a:t>
            </a:r>
            <a:r>
              <a:rPr lang="en-US" b="1" baseline="0" dirty="0"/>
              <a:t> Learn Center for training in PowerPoint. A link to the </a:t>
            </a:r>
            <a:r>
              <a:rPr lang="en-US" b="1" baseline="0" dirty="0" err="1"/>
              <a:t>WisDOT</a:t>
            </a:r>
            <a:r>
              <a:rPr lang="en-US" b="1" baseline="0" dirty="0"/>
              <a:t> Learn Center may be found on the </a:t>
            </a:r>
            <a:r>
              <a:rPr lang="en-US" b="1" baseline="0" dirty="0" err="1"/>
              <a:t>dotnet</a:t>
            </a:r>
            <a:r>
              <a:rPr lang="en-US" b="1" baseline="0" dirty="0"/>
              <a:t> home page.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Tree>
    <p:extLst>
      <p:ext uri="{BB962C8B-B14F-4D97-AF65-F5344CB8AC3E}">
        <p14:creationId xmlns:p14="http://schemas.microsoft.com/office/powerpoint/2010/main" val="9598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146040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106614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232214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a:p>
        </p:txBody>
      </p:sp>
    </p:spTree>
    <p:extLst>
      <p:ext uri="{BB962C8B-B14F-4D97-AF65-F5344CB8AC3E}">
        <p14:creationId xmlns:p14="http://schemas.microsoft.com/office/powerpoint/2010/main" val="107882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Tree>
    <p:extLst>
      <p:ext uri="{BB962C8B-B14F-4D97-AF65-F5344CB8AC3E}">
        <p14:creationId xmlns:p14="http://schemas.microsoft.com/office/powerpoint/2010/main" val="89657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Tree>
    <p:extLst>
      <p:ext uri="{BB962C8B-B14F-4D97-AF65-F5344CB8AC3E}">
        <p14:creationId xmlns:p14="http://schemas.microsoft.com/office/powerpoint/2010/main" val="293706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year total crashes – 2018 preliminary until finalized in middle of 2019</a:t>
            </a:r>
          </a:p>
          <a:p>
            <a:r>
              <a:rPr lang="en-US" dirty="0"/>
              <a:t>13,421 total work zone crashes documented over 5 years – 2014 to 2018</a:t>
            </a:r>
          </a:p>
        </p:txBody>
      </p:sp>
      <p:sp>
        <p:nvSpPr>
          <p:cNvPr id="4" name="Slide Number Placeholder 3"/>
          <p:cNvSpPr>
            <a:spLocks noGrp="1"/>
          </p:cNvSpPr>
          <p:nvPr>
            <p:ph type="sldNum" sz="quarter" idx="10"/>
          </p:nvPr>
        </p:nvSpPr>
        <p:spPr/>
        <p:txBody>
          <a:bodyPr/>
          <a:lstStyle/>
          <a:p>
            <a:fld id="{45CFA95D-8404-4040-BF05-882D88BE8771}" type="slidenum">
              <a:rPr lang="en-US" smtClean="0"/>
              <a:t>4</a:t>
            </a:fld>
            <a:endParaRPr lang="en-US"/>
          </a:p>
        </p:txBody>
      </p:sp>
    </p:spTree>
    <p:extLst>
      <p:ext uri="{BB962C8B-B14F-4D97-AF65-F5344CB8AC3E}">
        <p14:creationId xmlns:p14="http://schemas.microsoft.com/office/powerpoint/2010/main" val="28511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data input from DT4000 Crash Report – relies on officer knowledge of work zones</a:t>
            </a:r>
          </a:p>
          <a:p>
            <a:r>
              <a:rPr lang="en-US" dirty="0"/>
              <a:t>Data is from January 2017 to 10/18/2018. </a:t>
            </a:r>
          </a:p>
          <a:p>
            <a:r>
              <a:rPr lang="en-US" dirty="0" err="1"/>
              <a:t>WisTransportal</a:t>
            </a:r>
            <a:r>
              <a:rPr lang="en-US" dirty="0"/>
              <a:t> has not yet been updated with the new work attributes</a:t>
            </a:r>
          </a:p>
        </p:txBody>
      </p:sp>
      <p:sp>
        <p:nvSpPr>
          <p:cNvPr id="4" name="Slide Number Placeholder 3"/>
          <p:cNvSpPr>
            <a:spLocks noGrp="1"/>
          </p:cNvSpPr>
          <p:nvPr>
            <p:ph type="sldNum" sz="quarter" idx="10"/>
          </p:nvPr>
        </p:nvSpPr>
        <p:spPr/>
        <p:txBody>
          <a:bodyPr/>
          <a:lstStyle/>
          <a:p>
            <a:fld id="{45CFA95D-8404-4040-BF05-882D88BE8771}" type="slidenum">
              <a:rPr lang="en-US" smtClean="0"/>
              <a:t>6</a:t>
            </a:fld>
            <a:endParaRPr lang="en-US"/>
          </a:p>
        </p:txBody>
      </p:sp>
    </p:spTree>
    <p:extLst>
      <p:ext uri="{BB962C8B-B14F-4D97-AF65-F5344CB8AC3E}">
        <p14:creationId xmlns:p14="http://schemas.microsoft.com/office/powerpoint/2010/main" val="299189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year – crash type</a:t>
            </a:r>
          </a:p>
          <a:p>
            <a:r>
              <a:rPr lang="en-US" dirty="0"/>
              <a:t>2018 preliminary</a:t>
            </a:r>
          </a:p>
          <a:p>
            <a:r>
              <a:rPr lang="en-US" dirty="0"/>
              <a:t>SSOP – Side Swipe Opposite Direction</a:t>
            </a:r>
          </a:p>
          <a:p>
            <a:r>
              <a:rPr lang="en-US" dirty="0"/>
              <a:t>SSS – Side Swipe Same Direction</a:t>
            </a:r>
          </a:p>
          <a:p>
            <a:r>
              <a:rPr lang="en-US" dirty="0"/>
              <a:t>Percentages are based on 5 years – 13, 421 total work zone crashes documented</a:t>
            </a:r>
          </a:p>
          <a:p>
            <a:endParaRPr lang="en-US" dirty="0"/>
          </a:p>
        </p:txBody>
      </p:sp>
      <p:sp>
        <p:nvSpPr>
          <p:cNvPr id="4" name="Slide Number Placeholder 3"/>
          <p:cNvSpPr>
            <a:spLocks noGrp="1"/>
          </p:cNvSpPr>
          <p:nvPr>
            <p:ph type="sldNum" sz="quarter" idx="10"/>
          </p:nvPr>
        </p:nvSpPr>
        <p:spPr/>
        <p:txBody>
          <a:bodyPr/>
          <a:lstStyle/>
          <a:p>
            <a:fld id="{45CFA95D-8404-4040-BF05-882D88BE8771}" type="slidenum">
              <a:rPr lang="en-US" smtClean="0"/>
              <a:t>7</a:t>
            </a:fld>
            <a:endParaRPr lang="en-US"/>
          </a:p>
        </p:txBody>
      </p:sp>
    </p:spTree>
    <p:extLst>
      <p:ext uri="{BB962C8B-B14F-4D97-AF65-F5344CB8AC3E}">
        <p14:creationId xmlns:p14="http://schemas.microsoft.com/office/powerpoint/2010/main" val="16552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13</a:t>
            </a:fld>
            <a:endParaRPr lang="en-US"/>
          </a:p>
        </p:txBody>
      </p:sp>
    </p:spTree>
    <p:extLst>
      <p:ext uri="{BB962C8B-B14F-4D97-AF65-F5344CB8AC3E}">
        <p14:creationId xmlns:p14="http://schemas.microsoft.com/office/powerpoint/2010/main" val="36715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231863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115182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8" name="Text Placeholder 14"/>
          <p:cNvSpPr>
            <a:spLocks noGrp="1"/>
          </p:cNvSpPr>
          <p:nvPr>
            <p:ph type="body" sz="quarter" idx="10" hasCustomPrompt="1"/>
          </p:nvPr>
        </p:nvSpPr>
        <p:spPr>
          <a:xfrm>
            <a:off x="594360" y="2163236"/>
            <a:ext cx="109728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9" name="Text Placeholder 17"/>
          <p:cNvSpPr>
            <a:spLocks noGrp="1"/>
          </p:cNvSpPr>
          <p:nvPr>
            <p:ph type="body" sz="quarter" idx="11" hasCustomPrompt="1"/>
          </p:nvPr>
        </p:nvSpPr>
        <p:spPr>
          <a:xfrm>
            <a:off x="594360" y="2730496"/>
            <a:ext cx="10972800" cy="548640"/>
          </a:xfrm>
          <a:prstGeom prst="rect">
            <a:avLst/>
          </a:prstGeom>
        </p:spPr>
        <p:txBody>
          <a:bodyPr lIns="0" tIns="0" rIns="0" bIns="0" anchor="t" anchorCtr="0"/>
          <a:lstStyle>
            <a:lvl1pPr marL="0" indent="0" algn="ctr">
              <a:lnSpc>
                <a:spcPts val="4200"/>
              </a:lnSpc>
              <a:buNone/>
              <a:defRPr sz="4000" spc="100" baseline="0">
                <a:solidFill>
                  <a:srgbClr val="A0284C"/>
                </a:solidFill>
                <a:latin typeface="Arial Narrow" panose="020B0606020202030204" pitchFamily="34" charset="0"/>
              </a:defRPr>
            </a:lvl1pPr>
          </a:lstStyle>
          <a:p>
            <a:pPr lvl="0"/>
            <a:r>
              <a:rPr lang="en-US" dirty="0"/>
              <a:t>Title of Presenter</a:t>
            </a:r>
          </a:p>
        </p:txBody>
      </p:sp>
      <p:sp>
        <p:nvSpPr>
          <p:cNvPr id="10" name="Text Placeholder 19"/>
          <p:cNvSpPr>
            <a:spLocks noGrp="1"/>
          </p:cNvSpPr>
          <p:nvPr>
            <p:ph type="body" sz="quarter" idx="12" hasCustomPrompt="1"/>
          </p:nvPr>
        </p:nvSpPr>
        <p:spPr>
          <a:xfrm>
            <a:off x="594360" y="3505200"/>
            <a:ext cx="109728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or Event</a:t>
            </a:r>
          </a:p>
          <a:p>
            <a:pPr lvl="0"/>
            <a:r>
              <a:rPr lang="en-US" dirty="0"/>
              <a:t>Location, City, State</a:t>
            </a:r>
          </a:p>
        </p:txBody>
      </p:sp>
      <p:sp>
        <p:nvSpPr>
          <p:cNvPr id="11" name="Text Placeholder 21"/>
          <p:cNvSpPr>
            <a:spLocks noGrp="1"/>
          </p:cNvSpPr>
          <p:nvPr>
            <p:ph type="body" sz="quarter" idx="13" hasCustomPrompt="1"/>
          </p:nvPr>
        </p:nvSpPr>
        <p:spPr>
          <a:xfrm>
            <a:off x="594360" y="4559300"/>
            <a:ext cx="109728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sp>
        <p:nvSpPr>
          <p:cNvPr id="18" name="Title 1"/>
          <p:cNvSpPr>
            <a:spLocks noGrp="1"/>
          </p:cNvSpPr>
          <p:nvPr>
            <p:ph type="ctrTitle" hasCustomPrompt="1"/>
          </p:nvPr>
        </p:nvSpPr>
        <p:spPr>
          <a:xfrm>
            <a:off x="594360" y="594360"/>
            <a:ext cx="10972800" cy="1475740"/>
          </a:xfrm>
          <a:prstGeom prst="rect">
            <a:avLst/>
          </a:prstGeom>
        </p:spPr>
        <p:txBody>
          <a:bodyPr lIns="0" tIns="0" rIns="0" bIns="0" anchor="ctr" anchorCtr="0"/>
          <a:lstStyle>
            <a:lvl1pPr algn="ctr">
              <a:lnSpc>
                <a:spcPts val="5600"/>
              </a:lnSpc>
              <a:defRPr sz="6300" b="1" spc="100" baseline="0">
                <a:solidFill>
                  <a:srgbClr val="00416A"/>
                </a:solidFill>
                <a:latin typeface="Arial Narrow" panose="020B0606020202030204" pitchFamily="34" charset="0"/>
              </a:defRPr>
            </a:lvl1pPr>
          </a:lstStyle>
          <a:p>
            <a:r>
              <a:rPr lang="en-US" dirty="0"/>
              <a:t>Presentation title line 1</a:t>
            </a:r>
            <a:br>
              <a:rPr lang="en-US" dirty="0"/>
            </a:br>
            <a:r>
              <a:rPr lang="en-US" dirty="0"/>
              <a:t>Line 2 optional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 y="5290247"/>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41857220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4351338"/>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0"/>
            <a:ext cx="109728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DE49-3B84-4FC7-84F5-839DD73E1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B58A3-87AB-47DA-A9DF-533B2D188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16C69C-465D-4192-8BE8-A9228AF02838}"/>
              </a:ext>
            </a:extLst>
          </p:cNvPr>
          <p:cNvSpPr>
            <a:spLocks noGrp="1"/>
          </p:cNvSpPr>
          <p:nvPr>
            <p:ph type="dt" sz="half" idx="10"/>
          </p:nvPr>
        </p:nvSpPr>
        <p:spPr/>
        <p:txBody>
          <a:bodyPr/>
          <a:lstStyle/>
          <a:p>
            <a:fld id="{B363C7E2-773E-4702-A0C6-F95CE299F78B}" type="datetimeFigureOut">
              <a:rPr lang="en-US" smtClean="0"/>
              <a:t>2/27/2019</a:t>
            </a:fld>
            <a:endParaRPr lang="en-US"/>
          </a:p>
        </p:txBody>
      </p:sp>
      <p:sp>
        <p:nvSpPr>
          <p:cNvPr id="5" name="Footer Placeholder 4">
            <a:extLst>
              <a:ext uri="{FF2B5EF4-FFF2-40B4-BE49-F238E27FC236}">
                <a16:creationId xmlns:a16="http://schemas.microsoft.com/office/drawing/2014/main" id="{AD07553C-6789-42B5-8EAB-39173829D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84851-7321-4C9D-98CD-0BE716D9591F}"/>
              </a:ext>
            </a:extLst>
          </p:cNvPr>
          <p:cNvSpPr>
            <a:spLocks noGrp="1"/>
          </p:cNvSpPr>
          <p:nvPr>
            <p:ph type="sldNum" sz="quarter" idx="12"/>
          </p:nvPr>
        </p:nvSpPr>
        <p:spPr/>
        <p:txBody>
          <a:bodyPr/>
          <a:lstStyle/>
          <a:p>
            <a:fld id="{23504F6D-5287-4D33-8C4C-B757B27FDEC9}" type="slidenum">
              <a:rPr lang="en-US" smtClean="0"/>
              <a:t>‹#›</a:t>
            </a:fld>
            <a:endParaRPr lang="en-US"/>
          </a:p>
        </p:txBody>
      </p:sp>
    </p:spTree>
    <p:extLst>
      <p:ext uri="{BB962C8B-B14F-4D97-AF65-F5344CB8AC3E}">
        <p14:creationId xmlns:p14="http://schemas.microsoft.com/office/powerpoint/2010/main" val="134727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2008-B7AA-4565-A5EA-73D76DEC8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CB3DF-3DC2-40A3-B8F6-C65A83832B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C2B34-5EFF-4CD3-AC5E-3D72D8CC1242}"/>
              </a:ext>
            </a:extLst>
          </p:cNvPr>
          <p:cNvSpPr>
            <a:spLocks noGrp="1"/>
          </p:cNvSpPr>
          <p:nvPr>
            <p:ph type="dt" sz="half" idx="10"/>
          </p:nvPr>
        </p:nvSpPr>
        <p:spPr/>
        <p:txBody>
          <a:bodyPr/>
          <a:lstStyle/>
          <a:p>
            <a:fld id="{B363C7E2-773E-4702-A0C6-F95CE299F78B}" type="datetimeFigureOut">
              <a:rPr lang="en-US" smtClean="0"/>
              <a:t>2/27/2019</a:t>
            </a:fld>
            <a:endParaRPr lang="en-US"/>
          </a:p>
        </p:txBody>
      </p:sp>
      <p:sp>
        <p:nvSpPr>
          <p:cNvPr id="5" name="Footer Placeholder 4">
            <a:extLst>
              <a:ext uri="{FF2B5EF4-FFF2-40B4-BE49-F238E27FC236}">
                <a16:creationId xmlns:a16="http://schemas.microsoft.com/office/drawing/2014/main" id="{7BD4E7C8-FCBC-47B3-8679-A9FF5013A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725E9-0246-4771-97B7-7AB7A7093C12}"/>
              </a:ext>
            </a:extLst>
          </p:cNvPr>
          <p:cNvSpPr>
            <a:spLocks noGrp="1"/>
          </p:cNvSpPr>
          <p:nvPr>
            <p:ph type="sldNum" sz="quarter" idx="12"/>
          </p:nvPr>
        </p:nvSpPr>
        <p:spPr/>
        <p:txBody>
          <a:bodyPr/>
          <a:lstStyle/>
          <a:p>
            <a:fld id="{23504F6D-5287-4D33-8C4C-B757B27FDEC9}" type="slidenum">
              <a:rPr lang="en-US" smtClean="0"/>
              <a:t>‹#›</a:t>
            </a:fld>
            <a:endParaRPr lang="en-US"/>
          </a:p>
        </p:txBody>
      </p:sp>
    </p:spTree>
    <p:extLst>
      <p:ext uri="{BB962C8B-B14F-4D97-AF65-F5344CB8AC3E}">
        <p14:creationId xmlns:p14="http://schemas.microsoft.com/office/powerpoint/2010/main" val="394422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02319" y="4360549"/>
            <a:ext cx="3775972" cy="2497451"/>
          </a:xfrm>
          <a:prstGeom prst="rect">
            <a:avLst/>
          </a:prstGeom>
        </p:spPr>
      </p:pic>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7" r:id="rId3"/>
    <p:sldLayoutId id="2147483661" r:id="rId4"/>
    <p:sldLayoutId id="2147483658" r:id="rId5"/>
    <p:sldLayoutId id="2147483659" r:id="rId6"/>
    <p:sldLayoutId id="2147483663" r:id="rId7"/>
    <p:sldLayoutId id="2147483664" r:id="rId8"/>
    <p:sldLayoutId id="2147483665" r:id="rId9"/>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mailto:joshua.falk@dot.wi.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andrew.heidtke@dot.wi.gov"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360" y="2098888"/>
            <a:ext cx="10972800" cy="567260"/>
          </a:xfrm>
        </p:spPr>
        <p:txBody>
          <a:bodyPr/>
          <a:lstStyle/>
          <a:p>
            <a:r>
              <a:rPr lang="en-US" sz="4800" dirty="0"/>
              <a:t>Andy Heidtke, PE</a:t>
            </a:r>
          </a:p>
        </p:txBody>
      </p:sp>
      <p:sp>
        <p:nvSpPr>
          <p:cNvPr id="3" name="Text Placeholder 2"/>
          <p:cNvSpPr>
            <a:spLocks noGrp="1"/>
          </p:cNvSpPr>
          <p:nvPr>
            <p:ph type="body" sz="quarter" idx="11"/>
          </p:nvPr>
        </p:nvSpPr>
        <p:spPr/>
        <p:txBody>
          <a:bodyPr/>
          <a:lstStyle/>
          <a:p>
            <a:r>
              <a:rPr lang="en-US" dirty="0"/>
              <a:t>Statewide Work Zone Design Engineer</a:t>
            </a:r>
          </a:p>
        </p:txBody>
      </p:sp>
      <p:sp>
        <p:nvSpPr>
          <p:cNvPr id="4" name="Text Placeholder 3"/>
          <p:cNvSpPr>
            <a:spLocks noGrp="1"/>
          </p:cNvSpPr>
          <p:nvPr>
            <p:ph type="body" sz="quarter" idx="12"/>
          </p:nvPr>
        </p:nvSpPr>
        <p:spPr/>
        <p:txBody>
          <a:bodyPr/>
          <a:lstStyle/>
          <a:p>
            <a:r>
              <a:rPr lang="en-US" dirty="0"/>
              <a:t>NE Region Construction Training</a:t>
            </a:r>
          </a:p>
          <a:p>
            <a:r>
              <a:rPr lang="en-US" dirty="0"/>
              <a:t>Northeast Wisconsin Technical College, Green Bay, WI</a:t>
            </a:r>
          </a:p>
        </p:txBody>
      </p:sp>
      <p:sp>
        <p:nvSpPr>
          <p:cNvPr id="5" name="Text Placeholder 4"/>
          <p:cNvSpPr>
            <a:spLocks noGrp="1"/>
          </p:cNvSpPr>
          <p:nvPr>
            <p:ph type="body" sz="quarter" idx="13"/>
          </p:nvPr>
        </p:nvSpPr>
        <p:spPr>
          <a:xfrm>
            <a:off x="594360" y="4389120"/>
            <a:ext cx="10972800" cy="482600"/>
          </a:xfrm>
        </p:spPr>
        <p:txBody>
          <a:bodyPr/>
          <a:lstStyle/>
          <a:p>
            <a:r>
              <a:rPr lang="en-US" dirty="0"/>
              <a:t>March 6th, 2019</a:t>
            </a:r>
          </a:p>
        </p:txBody>
      </p:sp>
      <p:sp>
        <p:nvSpPr>
          <p:cNvPr id="6" name="Title 5"/>
          <p:cNvSpPr>
            <a:spLocks noGrp="1"/>
          </p:cNvSpPr>
          <p:nvPr>
            <p:ph type="ctrTitle"/>
          </p:nvPr>
        </p:nvSpPr>
        <p:spPr/>
        <p:txBody>
          <a:bodyPr/>
          <a:lstStyle/>
          <a:p>
            <a:r>
              <a:rPr lang="en-US" dirty="0" err="1"/>
              <a:t>WisDOT</a:t>
            </a:r>
            <a:r>
              <a:rPr lang="en-US" dirty="0"/>
              <a:t> </a:t>
            </a:r>
            <a:r>
              <a:rPr lang="en-US"/>
              <a:t>Traffic Updates</a:t>
            </a:r>
            <a:endParaRPr lang="en-US" dirty="0"/>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7556192" y="1536192"/>
              <a:ext cx="360" cy="37080"/>
            </p14:xfrm>
          </p:contentPart>
        </mc:Choice>
        <mc:Fallback xmlns="">
          <p:pic>
            <p:nvPicPr>
              <p:cNvPr id="9" name="Ink 8"/>
              <p:cNvPicPr/>
              <p:nvPr/>
            </p:nvPicPr>
            <p:blipFill>
              <a:blip r:embed="rId5"/>
              <a:stretch>
                <a:fillRect/>
              </a:stretch>
            </p:blipFill>
            <p:spPr>
              <a:xfrm>
                <a:off x="17553312" y="1533312"/>
                <a:ext cx="6120" cy="42840"/>
              </a:xfrm>
              <a:prstGeom prst="rect">
                <a:avLst/>
              </a:prstGeom>
            </p:spPr>
          </p:pic>
        </mc:Fallback>
      </mc:AlternateContent>
      <p:sp>
        <p:nvSpPr>
          <p:cNvPr id="8" name="Rectangle 1">
            <a:extLst>
              <a:ext uri="{FF2B5EF4-FFF2-40B4-BE49-F238E27FC236}">
                <a16:creationId xmlns:a16="http://schemas.microsoft.com/office/drawing/2014/main" id="{0D4639DE-1DFD-4F4A-A756-8652EA170B2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5E64-3533-428D-99FE-BAACCFB4716B}"/>
              </a:ext>
            </a:extLst>
          </p:cNvPr>
          <p:cNvSpPr>
            <a:spLocks noGrp="1"/>
          </p:cNvSpPr>
          <p:nvPr>
            <p:ph type="title"/>
          </p:nvPr>
        </p:nvSpPr>
        <p:spPr/>
        <p:txBody>
          <a:bodyPr/>
          <a:lstStyle/>
          <a:p>
            <a:r>
              <a:rPr lang="en-US" dirty="0"/>
              <a:t>Transition Area Issues</a:t>
            </a:r>
          </a:p>
        </p:txBody>
      </p:sp>
      <p:sp>
        <p:nvSpPr>
          <p:cNvPr id="3" name="Content Placeholder 2">
            <a:extLst>
              <a:ext uri="{FF2B5EF4-FFF2-40B4-BE49-F238E27FC236}">
                <a16:creationId xmlns:a16="http://schemas.microsoft.com/office/drawing/2014/main" id="{4F397D15-FC84-4AF9-9DAF-F05A66EE423B}"/>
              </a:ext>
            </a:extLst>
          </p:cNvPr>
          <p:cNvSpPr>
            <a:spLocks noGrp="1"/>
          </p:cNvSpPr>
          <p:nvPr>
            <p:ph idx="1"/>
          </p:nvPr>
        </p:nvSpPr>
        <p:spPr>
          <a:xfrm>
            <a:off x="594360" y="2286000"/>
            <a:ext cx="6370320" cy="4351338"/>
          </a:xfrm>
        </p:spPr>
        <p:txBody>
          <a:bodyPr/>
          <a:lstStyle/>
          <a:p>
            <a:r>
              <a:rPr lang="en-US" dirty="0"/>
              <a:t>Dim arrow boards</a:t>
            </a:r>
          </a:p>
          <a:p>
            <a:r>
              <a:rPr lang="en-US" dirty="0"/>
              <a:t>Non-fluorescent orange drums</a:t>
            </a:r>
          </a:p>
        </p:txBody>
      </p:sp>
      <p:pic>
        <p:nvPicPr>
          <p:cNvPr id="5" name="Picture 4">
            <a:extLst>
              <a:ext uri="{FF2B5EF4-FFF2-40B4-BE49-F238E27FC236}">
                <a16:creationId xmlns:a16="http://schemas.microsoft.com/office/drawing/2014/main" id="{A6AFCAA8-8C4A-491E-A097-F514EB54053D}"/>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4"/>
          <a:stretch/>
        </p:blipFill>
        <p:spPr>
          <a:xfrm>
            <a:off x="1139557" y="3474597"/>
            <a:ext cx="10063865" cy="3162741"/>
          </a:xfrm>
          <a:prstGeom prst="rect">
            <a:avLst/>
          </a:prstGeom>
        </p:spPr>
      </p:pic>
    </p:spTree>
    <p:extLst>
      <p:ext uri="{BB962C8B-B14F-4D97-AF65-F5344CB8AC3E}">
        <p14:creationId xmlns:p14="http://schemas.microsoft.com/office/powerpoint/2010/main" val="416450089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CB7C-473D-4053-A4C5-6CFF7C1FC3FD}"/>
              </a:ext>
            </a:extLst>
          </p:cNvPr>
          <p:cNvSpPr>
            <a:spLocks noGrp="1"/>
          </p:cNvSpPr>
          <p:nvPr>
            <p:ph type="title"/>
          </p:nvPr>
        </p:nvSpPr>
        <p:spPr/>
        <p:txBody>
          <a:bodyPr/>
          <a:lstStyle/>
          <a:p>
            <a:r>
              <a:rPr lang="en-US" dirty="0"/>
              <a:t>Activity Area Issues</a:t>
            </a:r>
          </a:p>
        </p:txBody>
      </p:sp>
      <p:sp>
        <p:nvSpPr>
          <p:cNvPr id="3" name="Content Placeholder 2">
            <a:extLst>
              <a:ext uri="{FF2B5EF4-FFF2-40B4-BE49-F238E27FC236}">
                <a16:creationId xmlns:a16="http://schemas.microsoft.com/office/drawing/2014/main" id="{44242747-0A5F-4266-A277-978520DAAF41}"/>
              </a:ext>
            </a:extLst>
          </p:cNvPr>
          <p:cNvSpPr>
            <a:spLocks noGrp="1"/>
          </p:cNvSpPr>
          <p:nvPr>
            <p:ph idx="1"/>
          </p:nvPr>
        </p:nvSpPr>
        <p:spPr>
          <a:xfrm>
            <a:off x="594360" y="2286000"/>
            <a:ext cx="5623560" cy="4351338"/>
          </a:xfrm>
        </p:spPr>
        <p:txBody>
          <a:bodyPr/>
          <a:lstStyle/>
          <a:p>
            <a:r>
              <a:rPr lang="en-US" dirty="0"/>
              <a:t>Pavement Marking and Removal</a:t>
            </a:r>
          </a:p>
          <a:p>
            <a:r>
              <a:rPr lang="en-US" dirty="0"/>
              <a:t>Channelizing devices</a:t>
            </a:r>
          </a:p>
        </p:txBody>
      </p:sp>
      <p:pic>
        <p:nvPicPr>
          <p:cNvPr id="7" name="Picture 6">
            <a:extLst>
              <a:ext uri="{FF2B5EF4-FFF2-40B4-BE49-F238E27FC236}">
                <a16:creationId xmlns:a16="http://schemas.microsoft.com/office/drawing/2014/main" id="{F2E63D81-643F-4F69-8993-71AC2DA7B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176" y="3370721"/>
            <a:ext cx="9317441" cy="3121519"/>
          </a:xfrm>
          <a:prstGeom prst="rect">
            <a:avLst/>
          </a:prstGeom>
        </p:spPr>
      </p:pic>
    </p:spTree>
    <p:extLst>
      <p:ext uri="{BB962C8B-B14F-4D97-AF65-F5344CB8AC3E}">
        <p14:creationId xmlns:p14="http://schemas.microsoft.com/office/powerpoint/2010/main" val="287183030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CCFA-A82C-4338-8F14-028A11719026}"/>
              </a:ext>
            </a:extLst>
          </p:cNvPr>
          <p:cNvSpPr>
            <a:spLocks noGrp="1"/>
          </p:cNvSpPr>
          <p:nvPr>
            <p:ph type="title"/>
          </p:nvPr>
        </p:nvSpPr>
        <p:spPr/>
        <p:txBody>
          <a:bodyPr/>
          <a:lstStyle/>
          <a:p>
            <a:r>
              <a:rPr lang="en-US" dirty="0"/>
              <a:t>Termination Area, Detours, Crossroads Issues</a:t>
            </a:r>
          </a:p>
        </p:txBody>
      </p:sp>
      <p:sp>
        <p:nvSpPr>
          <p:cNvPr id="3" name="Content Placeholder 2">
            <a:extLst>
              <a:ext uri="{FF2B5EF4-FFF2-40B4-BE49-F238E27FC236}">
                <a16:creationId xmlns:a16="http://schemas.microsoft.com/office/drawing/2014/main" id="{86D95403-9E76-477E-A5FB-9C00DBABB2DE}"/>
              </a:ext>
            </a:extLst>
          </p:cNvPr>
          <p:cNvSpPr>
            <a:spLocks noGrp="1"/>
          </p:cNvSpPr>
          <p:nvPr>
            <p:ph idx="1"/>
          </p:nvPr>
        </p:nvSpPr>
        <p:spPr>
          <a:xfrm>
            <a:off x="594360" y="2286000"/>
            <a:ext cx="5334000" cy="4351338"/>
          </a:xfrm>
        </p:spPr>
        <p:txBody>
          <a:bodyPr/>
          <a:lstStyle/>
          <a:p>
            <a:r>
              <a:rPr lang="en-US" dirty="0"/>
              <a:t>Missing End Road Work sign</a:t>
            </a:r>
          </a:p>
          <a:p>
            <a:r>
              <a:rPr lang="en-US" dirty="0"/>
              <a:t>Detour sign mounting</a:t>
            </a:r>
          </a:p>
          <a:p>
            <a:r>
              <a:rPr lang="en-US" dirty="0"/>
              <a:t>Intersection drum spacing</a:t>
            </a:r>
          </a:p>
        </p:txBody>
      </p:sp>
      <p:pic>
        <p:nvPicPr>
          <p:cNvPr id="5" name="Picture 4">
            <a:extLst>
              <a:ext uri="{FF2B5EF4-FFF2-40B4-BE49-F238E27FC236}">
                <a16:creationId xmlns:a16="http://schemas.microsoft.com/office/drawing/2014/main" id="{888EC205-68BB-4BC4-ABD6-A338A5747EA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73250"/>
          <a:stretch/>
        </p:blipFill>
        <p:spPr>
          <a:xfrm>
            <a:off x="8107680" y="1974832"/>
            <a:ext cx="3261360" cy="3584539"/>
          </a:xfrm>
          <a:prstGeom prst="rect">
            <a:avLst/>
          </a:prstGeom>
        </p:spPr>
      </p:pic>
      <p:pic>
        <p:nvPicPr>
          <p:cNvPr id="7" name="Picture 6">
            <a:extLst>
              <a:ext uri="{FF2B5EF4-FFF2-40B4-BE49-F238E27FC236}">
                <a16:creationId xmlns:a16="http://schemas.microsoft.com/office/drawing/2014/main" id="{A40A9372-408F-44D9-AA3D-79223CF98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612" y="3292105"/>
            <a:ext cx="2010056" cy="2267266"/>
          </a:xfrm>
          <a:prstGeom prst="rect">
            <a:avLst/>
          </a:prstGeom>
        </p:spPr>
      </p:pic>
    </p:spTree>
    <p:extLst>
      <p:ext uri="{BB962C8B-B14F-4D97-AF65-F5344CB8AC3E}">
        <p14:creationId xmlns:p14="http://schemas.microsoft.com/office/powerpoint/2010/main" val="175607706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F216-6C56-4AF5-9A6E-35100513B50D}"/>
              </a:ext>
            </a:extLst>
          </p:cNvPr>
          <p:cNvSpPr>
            <a:spLocks noGrp="1"/>
          </p:cNvSpPr>
          <p:nvPr>
            <p:ph type="title"/>
          </p:nvPr>
        </p:nvSpPr>
        <p:spPr/>
        <p:txBody>
          <a:bodyPr/>
          <a:lstStyle/>
          <a:p>
            <a:r>
              <a:rPr lang="en-US" dirty="0"/>
              <a:t>Flagging Issues</a:t>
            </a:r>
          </a:p>
        </p:txBody>
      </p:sp>
      <p:sp>
        <p:nvSpPr>
          <p:cNvPr id="4" name="Content Placeholder 3">
            <a:extLst>
              <a:ext uri="{FF2B5EF4-FFF2-40B4-BE49-F238E27FC236}">
                <a16:creationId xmlns:a16="http://schemas.microsoft.com/office/drawing/2014/main" id="{2D7E92A0-E17E-42AF-9769-ADE4C39105A5}"/>
              </a:ext>
            </a:extLst>
          </p:cNvPr>
          <p:cNvSpPr>
            <a:spLocks noGrp="1"/>
          </p:cNvSpPr>
          <p:nvPr>
            <p:ph idx="13"/>
          </p:nvPr>
        </p:nvSpPr>
        <p:spPr/>
        <p:txBody>
          <a:bodyPr/>
          <a:lstStyle/>
          <a:p>
            <a:r>
              <a:rPr lang="en-US" dirty="0"/>
              <a:t>Temporary Portable Rumble Strip use and spacing</a:t>
            </a:r>
          </a:p>
          <a:p>
            <a:r>
              <a:rPr lang="en-US" dirty="0"/>
              <a:t>Advance warning area signing</a:t>
            </a:r>
          </a:p>
          <a:p>
            <a:r>
              <a:rPr lang="en-US" dirty="0"/>
              <a:t>Training</a:t>
            </a:r>
          </a:p>
        </p:txBody>
      </p:sp>
      <p:pic>
        <p:nvPicPr>
          <p:cNvPr id="7" name="Picture Placeholder 6">
            <a:extLst>
              <a:ext uri="{FF2B5EF4-FFF2-40B4-BE49-F238E27FC236}">
                <a16:creationId xmlns:a16="http://schemas.microsoft.com/office/drawing/2014/main" id="{D786CACD-6593-493C-8A3D-243B14F4079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7885" r="17885"/>
          <a:stretch>
            <a:fillRect/>
          </a:stretch>
        </p:blipFill>
        <p:spPr/>
      </p:pic>
    </p:spTree>
    <p:extLst>
      <p:ext uri="{BB962C8B-B14F-4D97-AF65-F5344CB8AC3E}">
        <p14:creationId xmlns:p14="http://schemas.microsoft.com/office/powerpoint/2010/main" val="15891573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A3DC-7915-4EB6-AE05-658FDB238CEB}"/>
              </a:ext>
            </a:extLst>
          </p:cNvPr>
          <p:cNvSpPr>
            <a:spLocks noGrp="1"/>
          </p:cNvSpPr>
          <p:nvPr>
            <p:ph type="title"/>
          </p:nvPr>
        </p:nvSpPr>
        <p:spPr/>
        <p:txBody>
          <a:bodyPr/>
          <a:lstStyle/>
          <a:p>
            <a:r>
              <a:rPr lang="en-US" dirty="0"/>
              <a:t>Pedestrian Accommodations</a:t>
            </a:r>
          </a:p>
        </p:txBody>
      </p:sp>
      <p:sp>
        <p:nvSpPr>
          <p:cNvPr id="4" name="Content Placeholder 3">
            <a:extLst>
              <a:ext uri="{FF2B5EF4-FFF2-40B4-BE49-F238E27FC236}">
                <a16:creationId xmlns:a16="http://schemas.microsoft.com/office/drawing/2014/main" id="{02A5FB33-6346-4DB8-93B9-9748D928A9AC}"/>
              </a:ext>
            </a:extLst>
          </p:cNvPr>
          <p:cNvSpPr>
            <a:spLocks noGrp="1"/>
          </p:cNvSpPr>
          <p:nvPr>
            <p:ph idx="13"/>
          </p:nvPr>
        </p:nvSpPr>
        <p:spPr>
          <a:xfrm>
            <a:off x="594359" y="2072640"/>
            <a:ext cx="5427299" cy="4496013"/>
          </a:xfrm>
        </p:spPr>
        <p:txBody>
          <a:bodyPr/>
          <a:lstStyle/>
          <a:p>
            <a:r>
              <a:rPr lang="en-US" dirty="0"/>
              <a:t>Maintenance of accommodations</a:t>
            </a:r>
          </a:p>
          <a:p>
            <a:r>
              <a:rPr lang="en-US" dirty="0"/>
              <a:t>Vehicles parking on open sidewalks</a:t>
            </a:r>
          </a:p>
          <a:p>
            <a:endParaRPr lang="en-US" dirty="0"/>
          </a:p>
        </p:txBody>
      </p:sp>
      <p:pic>
        <p:nvPicPr>
          <p:cNvPr id="6" name="Picture 5">
            <a:extLst>
              <a:ext uri="{FF2B5EF4-FFF2-40B4-BE49-F238E27FC236}">
                <a16:creationId xmlns:a16="http://schemas.microsoft.com/office/drawing/2014/main" id="{11364B01-4DB7-4780-98AB-581710766790}"/>
              </a:ext>
            </a:extLst>
          </p:cNvPr>
          <p:cNvPicPr/>
          <p:nvPr/>
        </p:nvPicPr>
        <p:blipFill rotWithShape="1">
          <a:blip r:embed="rId2">
            <a:extLst>
              <a:ext uri="{28A0092B-C50C-407E-A947-70E740481C1C}">
                <a14:useLocalDpi xmlns:a14="http://schemas.microsoft.com/office/drawing/2010/main" val="0"/>
              </a:ext>
            </a:extLst>
          </a:blip>
          <a:srcRect t="2" b="5960"/>
          <a:stretch/>
        </p:blipFill>
        <p:spPr bwMode="auto">
          <a:xfrm>
            <a:off x="7671862" y="2072640"/>
            <a:ext cx="3377138" cy="4267200"/>
          </a:xfrm>
          <a:prstGeom prst="rect">
            <a:avLst/>
          </a:prstGeom>
          <a:noFill/>
          <a:ln>
            <a:noFill/>
          </a:ln>
          <a:extLst>
            <a:ext uri="{53640926-AAD7-44D8-BBD7-CCE9431645EC}">
              <a14:shadowObscured xmlns:a14="http://schemas.microsoft.com/office/drawing/2010/main"/>
            </a:ext>
          </a:extLst>
        </p:spPr>
      </p:pic>
      <p:pic>
        <p:nvPicPr>
          <p:cNvPr id="7" name="Picture 6" descr="C:\Users\dotm7s\AppData\Local\Microsoft\Windows\INetCache\Content.Word\Vehicle On Sidewalk.png">
            <a:extLst>
              <a:ext uri="{FF2B5EF4-FFF2-40B4-BE49-F238E27FC236}">
                <a16:creationId xmlns:a16="http://schemas.microsoft.com/office/drawing/2014/main" id="{B543C753-11D4-4949-B331-B0F8ACB4D815}"/>
              </a:ext>
            </a:extLst>
          </p:cNvPr>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90600" y="3687657"/>
            <a:ext cx="5943600" cy="2855595"/>
          </a:xfrm>
          <a:prstGeom prst="rect">
            <a:avLst/>
          </a:prstGeom>
          <a:noFill/>
          <a:ln>
            <a:noFill/>
          </a:ln>
        </p:spPr>
      </p:pic>
    </p:spTree>
    <p:extLst>
      <p:ext uri="{BB962C8B-B14F-4D97-AF65-F5344CB8AC3E}">
        <p14:creationId xmlns:p14="http://schemas.microsoft.com/office/powerpoint/2010/main" val="236681017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594360"/>
            <a:ext cx="10972800" cy="951219"/>
          </a:xfrm>
        </p:spPr>
        <p:txBody>
          <a:bodyPr/>
          <a:lstStyle/>
          <a:p>
            <a:r>
              <a:rPr lang="en-US" dirty="0"/>
              <a:t>Lane Closure System Entries</a:t>
            </a:r>
          </a:p>
        </p:txBody>
      </p:sp>
      <p:sp>
        <p:nvSpPr>
          <p:cNvPr id="2" name="Content Placeholder 1"/>
          <p:cNvSpPr>
            <a:spLocks noGrp="1"/>
          </p:cNvSpPr>
          <p:nvPr>
            <p:ph idx="1"/>
          </p:nvPr>
        </p:nvSpPr>
        <p:spPr>
          <a:xfrm>
            <a:off x="2718924" y="1634591"/>
            <a:ext cx="8750685" cy="4337331"/>
          </a:xfrm>
        </p:spPr>
        <p:txBody>
          <a:bodyPr/>
          <a:lstStyle/>
          <a:p>
            <a:r>
              <a:rPr lang="en-US" dirty="0"/>
              <a:t>STSP 108-057</a:t>
            </a:r>
          </a:p>
        </p:txBody>
      </p:sp>
      <p:sp>
        <p:nvSpPr>
          <p:cNvPr id="4" name="Slide Number Placeholder 3"/>
          <p:cNvSpPr>
            <a:spLocks noGrp="1"/>
          </p:cNvSpPr>
          <p:nvPr>
            <p:ph type="sldNum" sz="quarter" idx="4294967295"/>
          </p:nvPr>
        </p:nvSpPr>
        <p:spPr/>
        <p:txBody>
          <a:bodyPr/>
          <a:lstStyle/>
          <a:p>
            <a:pPr>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1" y="2080229"/>
            <a:ext cx="5857875" cy="4693634"/>
          </a:xfrm>
          <a:prstGeom prst="rect">
            <a:avLst/>
          </a:prstGeom>
        </p:spPr>
      </p:pic>
    </p:spTree>
    <p:extLst>
      <p:ext uri="{BB962C8B-B14F-4D97-AF65-F5344CB8AC3E}">
        <p14:creationId xmlns:p14="http://schemas.microsoft.com/office/powerpoint/2010/main" val="11892856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594361"/>
            <a:ext cx="10972800" cy="846022"/>
          </a:xfrm>
        </p:spPr>
        <p:txBody>
          <a:bodyPr/>
          <a:lstStyle/>
          <a:p>
            <a:r>
              <a:rPr lang="en-US" dirty="0"/>
              <a:t>Lane Closure System Entries</a:t>
            </a:r>
          </a:p>
        </p:txBody>
      </p:sp>
      <p:sp>
        <p:nvSpPr>
          <p:cNvPr id="2" name="Content Placeholder 1"/>
          <p:cNvSpPr>
            <a:spLocks noGrp="1"/>
          </p:cNvSpPr>
          <p:nvPr>
            <p:ph idx="1"/>
          </p:nvPr>
        </p:nvSpPr>
        <p:spPr>
          <a:xfrm>
            <a:off x="2286001" y="1719558"/>
            <a:ext cx="7764162" cy="4351338"/>
          </a:xfrm>
        </p:spPr>
        <p:txBody>
          <a:bodyPr/>
          <a:lstStyle/>
          <a:p>
            <a:r>
              <a:rPr lang="en-US" dirty="0"/>
              <a:t>Available Width Definition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209801"/>
            <a:ext cx="7315200" cy="4858603"/>
          </a:xfrm>
          <a:prstGeom prst="rect">
            <a:avLst/>
          </a:prstGeom>
        </p:spPr>
      </p:pic>
    </p:spTree>
    <p:extLst>
      <p:ext uri="{BB962C8B-B14F-4D97-AF65-F5344CB8AC3E}">
        <p14:creationId xmlns:p14="http://schemas.microsoft.com/office/powerpoint/2010/main" val="171226821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594361"/>
            <a:ext cx="10972800" cy="835824"/>
          </a:xfrm>
        </p:spPr>
        <p:txBody>
          <a:bodyPr/>
          <a:lstStyle/>
          <a:p>
            <a:r>
              <a:rPr lang="en-US" dirty="0"/>
              <a:t>Lane Closure System Entries</a:t>
            </a:r>
          </a:p>
        </p:txBody>
      </p:sp>
      <p:sp>
        <p:nvSpPr>
          <p:cNvPr id="2" name="Content Placeholder 1"/>
          <p:cNvSpPr>
            <a:spLocks noGrp="1"/>
          </p:cNvSpPr>
          <p:nvPr>
            <p:ph idx="1"/>
          </p:nvPr>
        </p:nvSpPr>
        <p:spPr>
          <a:xfrm>
            <a:off x="2524715" y="1658867"/>
            <a:ext cx="6695486" cy="4978471"/>
          </a:xfrm>
        </p:spPr>
        <p:txBody>
          <a:bodyPr/>
          <a:lstStyle/>
          <a:p>
            <a:r>
              <a:rPr lang="en-US" dirty="0"/>
              <a:t>Available Width Definition</a:t>
            </a:r>
          </a:p>
        </p:txBody>
      </p:sp>
      <p:sp>
        <p:nvSpPr>
          <p:cNvPr id="4" name="Slide Number Placeholder 3"/>
          <p:cNvSpPr>
            <a:spLocks noGrp="1"/>
          </p:cNvSpPr>
          <p:nvPr>
            <p:ph type="sldNum" sz="quarter" idx="4294967295"/>
          </p:nvPr>
        </p:nvSpPr>
        <p:spPr/>
        <p:txBody>
          <a:bodyPr/>
          <a:lstStyle/>
          <a:p>
            <a:pPr>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116866"/>
            <a:ext cx="6400800" cy="4749155"/>
          </a:xfrm>
          <a:prstGeom prst="rect">
            <a:avLst/>
          </a:prstGeom>
        </p:spPr>
      </p:pic>
    </p:spTree>
    <p:extLst>
      <p:ext uri="{BB962C8B-B14F-4D97-AF65-F5344CB8AC3E}">
        <p14:creationId xmlns:p14="http://schemas.microsoft.com/office/powerpoint/2010/main" val="422093589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594361"/>
            <a:ext cx="10972800" cy="667998"/>
          </a:xfrm>
        </p:spPr>
        <p:txBody>
          <a:bodyPr/>
          <a:lstStyle/>
          <a:p>
            <a:r>
              <a:rPr lang="en-US" dirty="0"/>
              <a:t>Lane Closure System Entries</a:t>
            </a:r>
          </a:p>
        </p:txBody>
      </p:sp>
      <p:sp>
        <p:nvSpPr>
          <p:cNvPr id="2" name="Content Placeholder 1"/>
          <p:cNvSpPr>
            <a:spLocks noGrp="1"/>
          </p:cNvSpPr>
          <p:nvPr>
            <p:ph idx="1"/>
          </p:nvPr>
        </p:nvSpPr>
        <p:spPr>
          <a:xfrm>
            <a:off x="2273862" y="1683143"/>
            <a:ext cx="8151608" cy="4954195"/>
          </a:xfrm>
        </p:spPr>
        <p:txBody>
          <a:bodyPr/>
          <a:lstStyle/>
          <a:p>
            <a:r>
              <a:rPr lang="en-US" dirty="0"/>
              <a:t>Available Width Definition</a:t>
            </a:r>
          </a:p>
        </p:txBody>
      </p:sp>
      <p:sp>
        <p:nvSpPr>
          <p:cNvPr id="4" name="Slide Number Placeholder 3"/>
          <p:cNvSpPr>
            <a:spLocks noGrp="1"/>
          </p:cNvSpPr>
          <p:nvPr>
            <p:ph type="sldNum" sz="quarter" idx="4294967295"/>
          </p:nvPr>
        </p:nvSpPr>
        <p:spPr/>
        <p:txBody>
          <a:bodyPr/>
          <a:lstStyle/>
          <a:p>
            <a:pPr>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1" y="2131814"/>
            <a:ext cx="7834669" cy="4757469"/>
          </a:xfrm>
          <a:prstGeom prst="rect">
            <a:avLst/>
          </a:prstGeom>
        </p:spPr>
      </p:pic>
    </p:spTree>
    <p:extLst>
      <p:ext uri="{BB962C8B-B14F-4D97-AF65-F5344CB8AC3E}">
        <p14:creationId xmlns:p14="http://schemas.microsoft.com/office/powerpoint/2010/main" val="84306229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594361"/>
            <a:ext cx="10972800" cy="773194"/>
          </a:xfrm>
        </p:spPr>
        <p:txBody>
          <a:bodyPr/>
          <a:lstStyle/>
          <a:p>
            <a:r>
              <a:rPr lang="en-US" dirty="0"/>
              <a:t>Lane Closure System Entries</a:t>
            </a:r>
          </a:p>
        </p:txBody>
      </p:sp>
      <p:sp>
        <p:nvSpPr>
          <p:cNvPr id="2" name="Content Placeholder 1"/>
          <p:cNvSpPr>
            <a:spLocks noGrp="1"/>
          </p:cNvSpPr>
          <p:nvPr>
            <p:ph idx="1"/>
          </p:nvPr>
        </p:nvSpPr>
        <p:spPr>
          <a:xfrm>
            <a:off x="2273862" y="1675051"/>
            <a:ext cx="6793938" cy="4962287"/>
          </a:xfrm>
        </p:spPr>
        <p:txBody>
          <a:bodyPr/>
          <a:lstStyle/>
          <a:p>
            <a:r>
              <a:rPr lang="en-US" dirty="0"/>
              <a:t>Available Width Definition</a:t>
            </a:r>
          </a:p>
        </p:txBody>
      </p:sp>
      <p:sp>
        <p:nvSpPr>
          <p:cNvPr id="4" name="Slide Number Placeholder 3"/>
          <p:cNvSpPr>
            <a:spLocks noGrp="1"/>
          </p:cNvSpPr>
          <p:nvPr>
            <p:ph type="sldNum" sz="quarter" idx="4294967295"/>
          </p:nvPr>
        </p:nvSpPr>
        <p:spPr/>
        <p:txBody>
          <a:bodyPr/>
          <a:lstStyle/>
          <a:p>
            <a:pPr>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118334"/>
            <a:ext cx="6477000" cy="4739666"/>
          </a:xfrm>
          <a:prstGeom prst="rect">
            <a:avLst/>
          </a:prstGeom>
        </p:spPr>
      </p:pic>
    </p:spTree>
    <p:extLst>
      <p:ext uri="{BB962C8B-B14F-4D97-AF65-F5344CB8AC3E}">
        <p14:creationId xmlns:p14="http://schemas.microsoft.com/office/powerpoint/2010/main" val="266508527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Overview</a:t>
            </a:r>
          </a:p>
        </p:txBody>
      </p:sp>
      <p:sp>
        <p:nvSpPr>
          <p:cNvPr id="4" name="Content Placeholder 3"/>
          <p:cNvSpPr>
            <a:spLocks noGrp="1"/>
          </p:cNvSpPr>
          <p:nvPr>
            <p:ph idx="13"/>
          </p:nvPr>
        </p:nvSpPr>
        <p:spPr>
          <a:xfrm>
            <a:off x="594359" y="1752600"/>
            <a:ext cx="5427299" cy="4816053"/>
          </a:xfrm>
        </p:spPr>
        <p:txBody>
          <a:bodyPr/>
          <a:lstStyle/>
          <a:p>
            <a:r>
              <a:rPr lang="en-US" sz="3500" dirty="0"/>
              <a:t>Work zone crashes</a:t>
            </a:r>
          </a:p>
          <a:p>
            <a:r>
              <a:rPr lang="en-US" sz="3500" dirty="0"/>
              <a:t>Work zone inspections</a:t>
            </a:r>
          </a:p>
          <a:p>
            <a:r>
              <a:rPr lang="en-US" sz="3500" dirty="0"/>
              <a:t>Lane Closure System</a:t>
            </a:r>
          </a:p>
          <a:p>
            <a:endParaRPr lang="en-US" sz="3500" dirty="0"/>
          </a:p>
        </p:txBody>
      </p:sp>
      <p:pic>
        <p:nvPicPr>
          <p:cNvPr id="3" name="Picture Placeholder 2">
            <a:extLst>
              <a:ext uri="{FF2B5EF4-FFF2-40B4-BE49-F238E27FC236}">
                <a16:creationId xmlns:a16="http://schemas.microsoft.com/office/drawing/2014/main" id="{DFE69103-6C4D-46EF-A6AE-674E5083A33A}"/>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27974" r="5022" b="18805"/>
          <a:stretch/>
        </p:blipFill>
        <p:spPr>
          <a:xfrm>
            <a:off x="5840650" y="1864888"/>
            <a:ext cx="5726510" cy="4322552"/>
          </a:xfrm>
          <a:prstGeom prst="rect">
            <a:avLst/>
          </a:prstGeom>
        </p:spPr>
      </p:pic>
    </p:spTree>
    <p:extLst>
      <p:ext uri="{BB962C8B-B14F-4D97-AF65-F5344CB8AC3E}">
        <p14:creationId xmlns:p14="http://schemas.microsoft.com/office/powerpoint/2010/main" val="30845037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2" name="Content Placeholder 1"/>
          <p:cNvSpPr>
            <a:spLocks noGrp="1"/>
          </p:cNvSpPr>
          <p:nvPr>
            <p:ph idx="13"/>
          </p:nvPr>
        </p:nvSpPr>
        <p:spPr>
          <a:xfrm>
            <a:off x="594359" y="1707420"/>
            <a:ext cx="5427299" cy="4861234"/>
          </a:xfrm>
        </p:spPr>
        <p:txBody>
          <a:bodyPr/>
          <a:lstStyle/>
          <a:p>
            <a:r>
              <a:rPr lang="en-US" sz="3600" dirty="0"/>
              <a:t>Contact Information</a:t>
            </a:r>
          </a:p>
          <a:p>
            <a:pPr lvl="1"/>
            <a:r>
              <a:rPr lang="en-US" sz="3200" dirty="0"/>
              <a:t>Joshua Falk</a:t>
            </a:r>
          </a:p>
          <a:p>
            <a:pPr marL="392113" lvl="1" indent="0">
              <a:buNone/>
            </a:pPr>
            <a:r>
              <a:rPr lang="en-US" sz="3200" dirty="0"/>
              <a:t>Work Zone/TC Engineer</a:t>
            </a:r>
          </a:p>
          <a:p>
            <a:pPr marL="392113" lvl="1" indent="0">
              <a:buNone/>
            </a:pPr>
            <a:r>
              <a:rPr lang="en-US" sz="3200" dirty="0">
                <a:hlinkClick r:id="rId3"/>
              </a:rPr>
              <a:t>joshua.falk@dot.wi.gov</a:t>
            </a:r>
            <a:endParaRPr lang="en-US" sz="3200" dirty="0"/>
          </a:p>
          <a:p>
            <a:pPr marL="392113" lvl="1" indent="0">
              <a:buNone/>
            </a:pPr>
            <a:r>
              <a:rPr lang="en-US" sz="3200" dirty="0"/>
              <a:t>920-366-8033</a:t>
            </a:r>
          </a:p>
        </p:txBody>
      </p:sp>
      <p:pic>
        <p:nvPicPr>
          <p:cNvPr id="5" name="Picture 4"/>
          <p:cNvPicPr>
            <a:picLocks noChangeAspect="1"/>
          </p:cNvPicPr>
          <p:nvPr/>
        </p:nvPicPr>
        <p:blipFill>
          <a:blip r:embed="rId4"/>
          <a:stretch>
            <a:fillRect/>
          </a:stretch>
        </p:blipFill>
        <p:spPr>
          <a:xfrm>
            <a:off x="4477890" y="4805994"/>
            <a:ext cx="3019425" cy="1514475"/>
          </a:xfrm>
          <a:prstGeom prst="rect">
            <a:avLst/>
          </a:prstGeom>
        </p:spPr>
      </p:pic>
      <p:sp>
        <p:nvSpPr>
          <p:cNvPr id="10" name="Content Placeholder 1">
            <a:extLst>
              <a:ext uri="{FF2B5EF4-FFF2-40B4-BE49-F238E27FC236}">
                <a16:creationId xmlns:a16="http://schemas.microsoft.com/office/drawing/2014/main" id="{75B8765E-AEFC-4F17-B581-C96AA1494BEC}"/>
              </a:ext>
            </a:extLst>
          </p:cNvPr>
          <p:cNvSpPr txBox="1">
            <a:spLocks/>
          </p:cNvSpPr>
          <p:nvPr/>
        </p:nvSpPr>
        <p:spPr>
          <a:xfrm>
            <a:off x="5567321" y="1738440"/>
            <a:ext cx="6425076" cy="4861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9313" lvl="1" indent="-457200"/>
            <a:endParaRPr lang="en-US" sz="3200" dirty="0"/>
          </a:p>
          <a:p>
            <a:pPr marL="849313" lvl="1" indent="-457200"/>
            <a:r>
              <a:rPr lang="en-US" sz="3200" dirty="0"/>
              <a:t>Andy Heidtke</a:t>
            </a:r>
          </a:p>
          <a:p>
            <a:pPr marL="392113" lvl="1" indent="0">
              <a:buFont typeface="Wingdings" panose="05000000000000000000" pitchFamily="2" charset="2"/>
              <a:buNone/>
            </a:pPr>
            <a:r>
              <a:rPr lang="en-US" sz="3200" dirty="0"/>
              <a:t>Statewide Work Zone Design Engineer</a:t>
            </a:r>
          </a:p>
          <a:p>
            <a:pPr marL="392113" lvl="1" indent="0">
              <a:buFont typeface="Wingdings" panose="05000000000000000000" pitchFamily="2" charset="2"/>
              <a:buNone/>
            </a:pPr>
            <a:r>
              <a:rPr lang="en-US" sz="3200" dirty="0">
                <a:hlinkClick r:id="rId5"/>
              </a:rPr>
              <a:t>andrew.heidtke@dot.wi.gov</a:t>
            </a:r>
            <a:endParaRPr lang="en-US" sz="3200" dirty="0"/>
          </a:p>
          <a:p>
            <a:pPr marL="392113" lvl="1" indent="0">
              <a:buFont typeface="Wingdings" panose="05000000000000000000" pitchFamily="2" charset="2"/>
              <a:buNone/>
            </a:pPr>
            <a:r>
              <a:rPr lang="en-US" sz="3200" dirty="0"/>
              <a:t>414-322-4185</a:t>
            </a:r>
          </a:p>
        </p:txBody>
      </p:sp>
    </p:spTree>
    <p:extLst>
      <p:ext uri="{BB962C8B-B14F-4D97-AF65-F5344CB8AC3E}">
        <p14:creationId xmlns:p14="http://schemas.microsoft.com/office/powerpoint/2010/main" val="355354447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Crashes</a:t>
            </a:r>
          </a:p>
        </p:txBody>
      </p:sp>
      <p:sp>
        <p:nvSpPr>
          <p:cNvPr id="3" name="Content Placeholder 2"/>
          <p:cNvSpPr>
            <a:spLocks noGrp="1"/>
          </p:cNvSpPr>
          <p:nvPr>
            <p:ph idx="1"/>
          </p:nvPr>
        </p:nvSpPr>
        <p:spPr>
          <a:xfrm>
            <a:off x="594360" y="1919923"/>
            <a:ext cx="6553200" cy="4717415"/>
          </a:xfrm>
        </p:spPr>
        <p:txBody>
          <a:bodyPr/>
          <a:lstStyle/>
          <a:p>
            <a:r>
              <a:rPr lang="en-US" sz="3500" dirty="0"/>
              <a:t>Total Work Zone Crashes per year 2014-2018</a:t>
            </a:r>
          </a:p>
          <a:p>
            <a:r>
              <a:rPr lang="en-US" sz="3500" dirty="0"/>
              <a:t>Crash Severity per year 2014-2018</a:t>
            </a:r>
          </a:p>
          <a:p>
            <a:r>
              <a:rPr lang="en-US" sz="3500" dirty="0"/>
              <a:t>Crash Location 2017-2018</a:t>
            </a:r>
          </a:p>
          <a:p>
            <a:pPr lvl="1"/>
            <a:r>
              <a:rPr lang="en-US" dirty="0"/>
              <a:t>Data began being collected in 2017 with updated crash report form</a:t>
            </a:r>
          </a:p>
          <a:p>
            <a:r>
              <a:rPr lang="en-US" sz="3500" dirty="0"/>
              <a:t>Crash Type 2014-2018</a:t>
            </a:r>
          </a:p>
          <a:p>
            <a:pPr lvl="1"/>
            <a:endParaRPr lang="en-US" dirty="0"/>
          </a:p>
          <a:p>
            <a:pPr lvl="1"/>
            <a:endParaRPr lang="en-US" dirty="0"/>
          </a:p>
          <a:p>
            <a:pPr marL="457200" lvl="1" indent="0">
              <a:buNone/>
            </a:pPr>
            <a:r>
              <a:rPr lang="en-US" dirty="0"/>
              <a:t>All 2018 crash data is preliminary  </a:t>
            </a:r>
          </a:p>
          <a:p>
            <a:pPr marL="0" indent="0">
              <a:buNone/>
            </a:pPr>
            <a:endParaRPr lang="en-US" dirty="0"/>
          </a:p>
        </p:txBody>
      </p:sp>
      <p:pic>
        <p:nvPicPr>
          <p:cNvPr id="5" name="Picture 4">
            <a:extLst>
              <a:ext uri="{FF2B5EF4-FFF2-40B4-BE49-F238E27FC236}">
                <a16:creationId xmlns:a16="http://schemas.microsoft.com/office/drawing/2014/main" id="{DFBB35FC-EC42-40A2-A5D1-C4A4E46B0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0" y="1919923"/>
            <a:ext cx="4980817" cy="3322638"/>
          </a:xfrm>
          <a:prstGeom prst="rect">
            <a:avLst/>
          </a:prstGeom>
        </p:spPr>
      </p:pic>
    </p:spTree>
    <p:extLst>
      <p:ext uri="{BB962C8B-B14F-4D97-AF65-F5344CB8AC3E}">
        <p14:creationId xmlns:p14="http://schemas.microsoft.com/office/powerpoint/2010/main" val="9401317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F8095C2-F87C-4ABC-9FB2-FCBD89FF8C58}"/>
              </a:ext>
            </a:extLst>
          </p:cNvPr>
          <p:cNvGraphicFramePr>
            <a:graphicFrameLocks noChangeAspect="1"/>
          </p:cNvGraphicFramePr>
          <p:nvPr>
            <p:extLst>
              <p:ext uri="{D42A27DB-BD31-4B8C-83A1-F6EECF244321}">
                <p14:modId xmlns:p14="http://schemas.microsoft.com/office/powerpoint/2010/main" val="355967587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53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B1AE7-D3A5-4AE1-8832-52A6B051DE24}"/>
              </a:ext>
            </a:extLst>
          </p:cNvPr>
          <p:cNvSpPr>
            <a:spLocks noGrp="1"/>
          </p:cNvSpPr>
          <p:nvPr>
            <p:ph type="title"/>
          </p:nvPr>
        </p:nvSpPr>
        <p:spPr>
          <a:xfrm>
            <a:off x="594360" y="594360"/>
            <a:ext cx="10972800" cy="1356360"/>
          </a:xfrm>
        </p:spPr>
        <p:txBody>
          <a:bodyPr/>
          <a:lstStyle/>
          <a:p>
            <a:r>
              <a:rPr lang="en-US" sz="4800" dirty="0"/>
              <a:t>Crash Severity per Year 2014-2018</a:t>
            </a:r>
            <a:br>
              <a:rPr lang="en-US" sz="4800" dirty="0"/>
            </a:br>
            <a:endParaRPr lang="en-US" dirty="0"/>
          </a:p>
        </p:txBody>
      </p:sp>
      <p:pic>
        <p:nvPicPr>
          <p:cNvPr id="4" name="Content Placeholder 3">
            <a:extLst>
              <a:ext uri="{FF2B5EF4-FFF2-40B4-BE49-F238E27FC236}">
                <a16:creationId xmlns:a16="http://schemas.microsoft.com/office/drawing/2014/main" id="{F34C1491-0265-44CE-B52B-1DB2D0D69A84}"/>
              </a:ext>
            </a:extLst>
          </p:cNvPr>
          <p:cNvPicPr>
            <a:picLocks noGrp="1" noChangeAspect="1"/>
          </p:cNvPicPr>
          <p:nvPr>
            <p:ph idx="1"/>
          </p:nvPr>
        </p:nvPicPr>
        <p:blipFill>
          <a:blip r:embed="rId2"/>
          <a:stretch>
            <a:fillRect/>
          </a:stretch>
        </p:blipFill>
        <p:spPr>
          <a:xfrm>
            <a:off x="2041638" y="1478280"/>
            <a:ext cx="8055282" cy="4693920"/>
          </a:xfrm>
          <a:prstGeom prst="rect">
            <a:avLst/>
          </a:prstGeom>
        </p:spPr>
      </p:pic>
    </p:spTree>
    <p:extLst>
      <p:ext uri="{BB962C8B-B14F-4D97-AF65-F5344CB8AC3E}">
        <p14:creationId xmlns:p14="http://schemas.microsoft.com/office/powerpoint/2010/main" val="119042644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7A32F-7A65-46A1-A1A1-3590FDD863CA}"/>
              </a:ext>
            </a:extLst>
          </p:cNvPr>
          <p:cNvSpPr>
            <a:spLocks noGrp="1"/>
          </p:cNvSpPr>
          <p:nvPr>
            <p:ph type="title"/>
          </p:nvPr>
        </p:nvSpPr>
        <p:spPr>
          <a:xfrm>
            <a:off x="594360" y="350520"/>
            <a:ext cx="10728960" cy="1051560"/>
          </a:xfrm>
        </p:spPr>
        <p:txBody>
          <a:bodyPr/>
          <a:lstStyle/>
          <a:p>
            <a:pPr algn="ctr"/>
            <a:r>
              <a:rPr lang="en-US" sz="4800" b="1" dirty="0">
                <a:solidFill>
                  <a:schemeClr val="tx2"/>
                </a:solidFill>
                <a:latin typeface="Arial Narrow" panose="020B0606020202030204" pitchFamily="34" charset="0"/>
              </a:rPr>
              <a:t>Crash Location 2017-2018</a:t>
            </a:r>
            <a:br>
              <a:rPr lang="en-US" sz="4800" dirty="0"/>
            </a:br>
            <a:endParaRPr lang="en-US" dirty="0"/>
          </a:p>
        </p:txBody>
      </p:sp>
      <p:graphicFrame>
        <p:nvGraphicFramePr>
          <p:cNvPr id="5" name="Chart 4">
            <a:extLst>
              <a:ext uri="{FF2B5EF4-FFF2-40B4-BE49-F238E27FC236}">
                <a16:creationId xmlns:a16="http://schemas.microsoft.com/office/drawing/2014/main" id="{B56B14E7-6F6F-43BA-A0B7-2478B74573EE}"/>
              </a:ext>
            </a:extLst>
          </p:cNvPr>
          <p:cNvGraphicFramePr>
            <a:graphicFrameLocks noChangeAspect="1"/>
          </p:cNvGraphicFramePr>
          <p:nvPr>
            <p:extLst>
              <p:ext uri="{D42A27DB-BD31-4B8C-83A1-F6EECF244321}">
                <p14:modId xmlns:p14="http://schemas.microsoft.com/office/powerpoint/2010/main" val="1827594881"/>
              </p:ext>
            </p:extLst>
          </p:nvPr>
        </p:nvGraphicFramePr>
        <p:xfrm>
          <a:off x="350520" y="533400"/>
          <a:ext cx="10972800" cy="65836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D5C95CF-F748-47A4-9E7B-81BD06820925}"/>
              </a:ext>
            </a:extLst>
          </p:cNvPr>
          <p:cNvSpPr txBox="1"/>
          <p:nvPr/>
        </p:nvSpPr>
        <p:spPr>
          <a:xfrm>
            <a:off x="7010400" y="6400800"/>
            <a:ext cx="5394960" cy="338554"/>
          </a:xfrm>
          <a:prstGeom prst="rect">
            <a:avLst/>
          </a:prstGeom>
          <a:noFill/>
        </p:spPr>
        <p:txBody>
          <a:bodyPr wrap="square" rtlCol="0">
            <a:spAutoFit/>
          </a:bodyPr>
          <a:lstStyle/>
          <a:p>
            <a:r>
              <a:rPr lang="en-US" sz="1600" b="1" dirty="0"/>
              <a:t>**Crashes are from January 1, 2017 to October 10, 2018</a:t>
            </a:r>
          </a:p>
        </p:txBody>
      </p:sp>
    </p:spTree>
    <p:extLst>
      <p:ext uri="{BB962C8B-B14F-4D97-AF65-F5344CB8AC3E}">
        <p14:creationId xmlns:p14="http://schemas.microsoft.com/office/powerpoint/2010/main" val="76549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373D668-AB0A-4239-83DA-873B8EA45A05}"/>
              </a:ext>
            </a:extLst>
          </p:cNvPr>
          <p:cNvGraphicFramePr>
            <a:graphicFrameLocks noChangeAspect="1"/>
          </p:cNvGraphicFramePr>
          <p:nvPr>
            <p:extLst>
              <p:ext uri="{D42A27DB-BD31-4B8C-83A1-F6EECF244321}">
                <p14:modId xmlns:p14="http://schemas.microsoft.com/office/powerpoint/2010/main" val="3158172320"/>
              </p:ext>
            </p:extLst>
          </p:nvPr>
        </p:nvGraphicFramePr>
        <p:xfrm>
          <a:off x="1178560" y="731520"/>
          <a:ext cx="9547765" cy="6126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1D03D6AA-51C9-4314-9DE6-3BAAB0899B37}"/>
              </a:ext>
            </a:extLst>
          </p:cNvPr>
          <p:cNvSpPr>
            <a:spLocks noGrp="1"/>
          </p:cNvSpPr>
          <p:nvPr>
            <p:ph type="title"/>
          </p:nvPr>
        </p:nvSpPr>
        <p:spPr>
          <a:xfrm>
            <a:off x="594360" y="350520"/>
            <a:ext cx="10728960" cy="1051560"/>
          </a:xfrm>
        </p:spPr>
        <p:txBody>
          <a:bodyPr/>
          <a:lstStyle/>
          <a:p>
            <a:pPr algn="ctr"/>
            <a:r>
              <a:rPr lang="en-US" sz="4800" b="1" dirty="0">
                <a:solidFill>
                  <a:schemeClr val="tx2"/>
                </a:solidFill>
                <a:latin typeface="Arial Narrow" panose="020B0606020202030204" pitchFamily="34" charset="0"/>
              </a:rPr>
              <a:t>Crash Type 2014-2018</a:t>
            </a:r>
            <a:br>
              <a:rPr lang="en-US" sz="4800" dirty="0"/>
            </a:br>
            <a:endParaRPr lang="en-US" dirty="0"/>
          </a:p>
        </p:txBody>
      </p:sp>
      <p:graphicFrame>
        <p:nvGraphicFramePr>
          <p:cNvPr id="4" name="Chart 3">
            <a:extLst>
              <a:ext uri="{FF2B5EF4-FFF2-40B4-BE49-F238E27FC236}">
                <a16:creationId xmlns:a16="http://schemas.microsoft.com/office/drawing/2014/main" id="{7373D668-AB0A-4239-83DA-873B8EA45A05}"/>
              </a:ext>
            </a:extLst>
          </p:cNvPr>
          <p:cNvGraphicFramePr>
            <a:graphicFrameLocks noChangeAspect="1"/>
          </p:cNvGraphicFramePr>
          <p:nvPr>
            <p:extLst>
              <p:ext uri="{D42A27DB-BD31-4B8C-83A1-F6EECF244321}">
                <p14:modId xmlns:p14="http://schemas.microsoft.com/office/powerpoint/2010/main" val="3632434893"/>
              </p:ext>
            </p:extLst>
          </p:nvPr>
        </p:nvGraphicFramePr>
        <p:xfrm>
          <a:off x="751047" y="670560"/>
          <a:ext cx="10260285" cy="6583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843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DDBC-AA05-4967-BBB3-7BB34C03EBAE}"/>
              </a:ext>
            </a:extLst>
          </p:cNvPr>
          <p:cNvSpPr>
            <a:spLocks noGrp="1"/>
          </p:cNvSpPr>
          <p:nvPr>
            <p:ph type="title"/>
          </p:nvPr>
        </p:nvSpPr>
        <p:spPr/>
        <p:txBody>
          <a:bodyPr/>
          <a:lstStyle/>
          <a:p>
            <a:r>
              <a:rPr lang="en-US" dirty="0"/>
              <a:t>2018 Work Zone Inspections</a:t>
            </a:r>
          </a:p>
        </p:txBody>
      </p:sp>
      <p:sp>
        <p:nvSpPr>
          <p:cNvPr id="3" name="Content Placeholder 2">
            <a:extLst>
              <a:ext uri="{FF2B5EF4-FFF2-40B4-BE49-F238E27FC236}">
                <a16:creationId xmlns:a16="http://schemas.microsoft.com/office/drawing/2014/main" id="{B2FA5F06-2E31-4727-A32C-32C4B1A64CA8}"/>
              </a:ext>
            </a:extLst>
          </p:cNvPr>
          <p:cNvSpPr>
            <a:spLocks noGrp="1"/>
          </p:cNvSpPr>
          <p:nvPr>
            <p:ph idx="1"/>
          </p:nvPr>
        </p:nvSpPr>
        <p:spPr/>
        <p:txBody>
          <a:bodyPr/>
          <a:lstStyle/>
          <a:p>
            <a:r>
              <a:rPr lang="en-US" dirty="0"/>
              <a:t>144 work zone inspections completed </a:t>
            </a:r>
          </a:p>
          <a:p>
            <a:r>
              <a:rPr lang="en-US" dirty="0"/>
              <a:t>Survey the quality and effectiveness of the devices and strategies</a:t>
            </a:r>
          </a:p>
          <a:p>
            <a:r>
              <a:rPr lang="en-US" dirty="0"/>
              <a:t>ATSSA Quality Guidelines for device standards</a:t>
            </a:r>
          </a:p>
          <a:p>
            <a:r>
              <a:rPr lang="en-US" dirty="0"/>
              <a:t>Used SDDs and </a:t>
            </a:r>
            <a:r>
              <a:rPr lang="en-US" dirty="0" err="1"/>
              <a:t>WisMUTCD</a:t>
            </a:r>
            <a:r>
              <a:rPr lang="en-US" dirty="0"/>
              <a:t> for layout</a:t>
            </a:r>
          </a:p>
          <a:p>
            <a:r>
              <a:rPr lang="en-US" dirty="0"/>
              <a:t>Wisconsin Lane Closure System checked</a:t>
            </a:r>
          </a:p>
          <a:p>
            <a:r>
              <a:rPr lang="en-US" dirty="0"/>
              <a:t>Improvement, maintenance, and utility all reviewed</a:t>
            </a:r>
          </a:p>
        </p:txBody>
      </p:sp>
    </p:spTree>
    <p:extLst>
      <p:ext uri="{BB962C8B-B14F-4D97-AF65-F5344CB8AC3E}">
        <p14:creationId xmlns:p14="http://schemas.microsoft.com/office/powerpoint/2010/main" val="144784875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36C7-D1ED-4476-8F4E-D7AC4428F645}"/>
              </a:ext>
            </a:extLst>
          </p:cNvPr>
          <p:cNvSpPr>
            <a:spLocks noGrp="1"/>
          </p:cNvSpPr>
          <p:nvPr>
            <p:ph type="title"/>
          </p:nvPr>
        </p:nvSpPr>
        <p:spPr/>
        <p:txBody>
          <a:bodyPr/>
          <a:lstStyle/>
          <a:p>
            <a:r>
              <a:rPr lang="en-US" dirty="0"/>
              <a:t>Advance Warning Area Issues</a:t>
            </a:r>
          </a:p>
        </p:txBody>
      </p:sp>
      <p:sp>
        <p:nvSpPr>
          <p:cNvPr id="3" name="Content Placeholder 2">
            <a:extLst>
              <a:ext uri="{FF2B5EF4-FFF2-40B4-BE49-F238E27FC236}">
                <a16:creationId xmlns:a16="http://schemas.microsoft.com/office/drawing/2014/main" id="{2F49C7D8-8DC6-41E0-81FC-A914FB0E18A2}"/>
              </a:ext>
            </a:extLst>
          </p:cNvPr>
          <p:cNvSpPr>
            <a:spLocks noGrp="1"/>
          </p:cNvSpPr>
          <p:nvPr>
            <p:ph idx="1"/>
          </p:nvPr>
        </p:nvSpPr>
        <p:spPr>
          <a:xfrm>
            <a:off x="594359" y="2286000"/>
            <a:ext cx="6887095" cy="4351338"/>
          </a:xfrm>
        </p:spPr>
        <p:txBody>
          <a:bodyPr/>
          <a:lstStyle/>
          <a:p>
            <a:r>
              <a:rPr lang="en-US" dirty="0"/>
              <a:t>PCMS messaging</a:t>
            </a:r>
          </a:p>
          <a:p>
            <a:r>
              <a:rPr lang="en-US" dirty="0"/>
              <a:t>Sign supports</a:t>
            </a:r>
          </a:p>
          <a:p>
            <a:r>
              <a:rPr lang="en-US" dirty="0"/>
              <a:t>Poor sign condition</a:t>
            </a:r>
          </a:p>
          <a:p>
            <a:endParaRPr lang="en-US" dirty="0"/>
          </a:p>
        </p:txBody>
      </p:sp>
      <p:pic>
        <p:nvPicPr>
          <p:cNvPr id="4" name="Picture 3">
            <a:extLst>
              <a:ext uri="{FF2B5EF4-FFF2-40B4-BE49-F238E27FC236}">
                <a16:creationId xmlns:a16="http://schemas.microsoft.com/office/drawing/2014/main" id="{5318E5DC-D58C-4B56-AC54-844C88F912B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6642575" y="2286000"/>
            <a:ext cx="3766345" cy="4045630"/>
          </a:xfrm>
          <a:prstGeom prst="rect">
            <a:avLst/>
          </a:prstGeom>
        </p:spPr>
      </p:pic>
    </p:spTree>
    <p:extLst>
      <p:ext uri="{BB962C8B-B14F-4D97-AF65-F5344CB8AC3E}">
        <p14:creationId xmlns:p14="http://schemas.microsoft.com/office/powerpoint/2010/main" val="814096112"/>
      </p:ext>
    </p:extLst>
  </p:cSld>
  <p:clrMapOvr>
    <a:masterClrMapping/>
  </p:clrMapOvr>
  <p:transition spd="slow">
    <p:fade/>
  </p:transition>
</p:sld>
</file>

<file path=ppt/theme/theme1.xml><?xml version="1.0" encoding="utf-8"?>
<a:theme xmlns:a="http://schemas.openxmlformats.org/drawingml/2006/main" name="WisDOT template widescreen gray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3047</TotalTime>
  <Words>1911</Words>
  <Application>Microsoft Office PowerPoint</Application>
  <PresentationFormat>Widescreen</PresentationFormat>
  <Paragraphs>184</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Calibri Light</vt:lpstr>
      <vt:lpstr>Wingdings</vt:lpstr>
      <vt:lpstr>WisDOT template widescreen gray background</vt:lpstr>
      <vt:lpstr>WisDOT Traffic Updates</vt:lpstr>
      <vt:lpstr>Overview</vt:lpstr>
      <vt:lpstr>Crashes</vt:lpstr>
      <vt:lpstr>PowerPoint Presentation</vt:lpstr>
      <vt:lpstr>Crash Severity per Year 2014-2018 </vt:lpstr>
      <vt:lpstr>Crash Location 2017-2018 </vt:lpstr>
      <vt:lpstr>Crash Type 2014-2018 </vt:lpstr>
      <vt:lpstr>2018 Work Zone Inspections</vt:lpstr>
      <vt:lpstr>Advance Warning Area Issues</vt:lpstr>
      <vt:lpstr>Transition Area Issues</vt:lpstr>
      <vt:lpstr>Activity Area Issues</vt:lpstr>
      <vt:lpstr>Termination Area, Detours, Crossroads Issues</vt:lpstr>
      <vt:lpstr>Flagging Issues</vt:lpstr>
      <vt:lpstr>Pedestrian Accommodations</vt:lpstr>
      <vt:lpstr>Lane Closure System Entries</vt:lpstr>
      <vt:lpstr>Lane Closure System Entries</vt:lpstr>
      <vt:lpstr>Lane Closure System Entries</vt:lpstr>
      <vt:lpstr>Lane Closure System Entries</vt:lpstr>
      <vt:lpstr>Lane Closure System Entries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KIRKPATRICK, MARY K</dc:creator>
  <cp:lastModifiedBy>VAN HOUT, KRISTIN M</cp:lastModifiedBy>
  <cp:revision>153</cp:revision>
  <cp:lastPrinted>2017-04-24T18:33:41Z</cp:lastPrinted>
  <dcterms:created xsi:type="dcterms:W3CDTF">2017-03-24T16:34:12Z</dcterms:created>
  <dcterms:modified xsi:type="dcterms:W3CDTF">2019-02-27T11:20:40Z</dcterms:modified>
</cp:coreProperties>
</file>