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2" r:id="rId1"/>
  </p:sldMasterIdLst>
  <p:notesMasterIdLst>
    <p:notesMasterId r:id="rId18"/>
  </p:notesMasterIdLst>
  <p:handoutMasterIdLst>
    <p:handoutMasterId r:id="rId19"/>
  </p:handoutMasterIdLst>
  <p:sldIdLst>
    <p:sldId id="287" r:id="rId2"/>
    <p:sldId id="288" r:id="rId3"/>
    <p:sldId id="290" r:id="rId4"/>
    <p:sldId id="289" r:id="rId5"/>
    <p:sldId id="291" r:id="rId6"/>
    <p:sldId id="293" r:id="rId7"/>
    <p:sldId id="298" r:id="rId8"/>
    <p:sldId id="299" r:id="rId9"/>
    <p:sldId id="300" r:id="rId10"/>
    <p:sldId id="301" r:id="rId11"/>
    <p:sldId id="302" r:id="rId12"/>
    <p:sldId id="295" r:id="rId13"/>
    <p:sldId id="303" r:id="rId14"/>
    <p:sldId id="296" r:id="rId15"/>
    <p:sldId id="297" r:id="rId16"/>
    <p:sldId id="304" r:id="rId17"/>
  </p:sldIdLst>
  <p:sldSz cx="9144000" cy="6858000" type="screen4x3"/>
  <p:notesSz cx="9296400" cy="7010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08">
          <p15:clr>
            <a:srgbClr val="A4A3A4"/>
          </p15:clr>
        </p15:guide>
        <p15:guide id="2" pos="292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3D92"/>
    <a:srgbClr val="213681"/>
    <a:srgbClr val="A7C2FF"/>
    <a:srgbClr val="2F4CB7"/>
    <a:srgbClr val="BFC9EF"/>
    <a:srgbClr val="002F9D"/>
    <a:srgbClr val="4B68D1"/>
    <a:srgbClr val="89A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1749" autoAdjust="0"/>
    <p:restoredTop sz="92650" autoAdjust="0"/>
  </p:normalViewPr>
  <p:slideViewPr>
    <p:cSldViewPr>
      <p:cViewPr varScale="1">
        <p:scale>
          <a:sx n="94" d="100"/>
          <a:sy n="94" d="100"/>
        </p:scale>
        <p:origin x="485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200" d="100"/>
          <a:sy n="200" d="100"/>
        </p:scale>
        <p:origin x="-444" y="4962"/>
      </p:cViewPr>
      <p:guideLst>
        <p:guide orient="horz" pos="2208"/>
        <p:guide pos="292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7607" cy="350047"/>
          </a:xfrm>
          <a:prstGeom prst="rect">
            <a:avLst/>
          </a:prstGeom>
        </p:spPr>
        <p:txBody>
          <a:bodyPr vert="horz" lIns="90379" tIns="45190" rIns="90379" bIns="4519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6712" y="0"/>
            <a:ext cx="4027607" cy="350047"/>
          </a:xfrm>
          <a:prstGeom prst="rect">
            <a:avLst/>
          </a:prstGeom>
        </p:spPr>
        <p:txBody>
          <a:bodyPr vert="horz" lIns="90379" tIns="45190" rIns="90379" bIns="4519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6409737-B42F-4E99-BE9E-3150B19156F7}" type="datetimeFigureOut">
              <a:rPr lang="en-US"/>
              <a:pPr>
                <a:defRPr/>
              </a:pPr>
              <a:t>2/27/2019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9171"/>
            <a:ext cx="4027607" cy="350047"/>
          </a:xfrm>
          <a:prstGeom prst="rect">
            <a:avLst/>
          </a:prstGeom>
        </p:spPr>
        <p:txBody>
          <a:bodyPr vert="horz" lIns="90379" tIns="45190" rIns="90379" bIns="4519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6712" y="6659171"/>
            <a:ext cx="4027607" cy="350047"/>
          </a:xfrm>
          <a:prstGeom prst="rect">
            <a:avLst/>
          </a:prstGeom>
        </p:spPr>
        <p:txBody>
          <a:bodyPr vert="horz" lIns="90379" tIns="45190" rIns="90379" bIns="4519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75B7B7E-BD6A-4951-A152-0A8C255FD0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2430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7607" cy="350047"/>
          </a:xfrm>
          <a:prstGeom prst="rect">
            <a:avLst/>
          </a:prstGeom>
        </p:spPr>
        <p:txBody>
          <a:bodyPr vert="horz" lIns="90379" tIns="45190" rIns="90379" bIns="4519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6712" y="0"/>
            <a:ext cx="4027607" cy="350047"/>
          </a:xfrm>
          <a:prstGeom prst="rect">
            <a:avLst/>
          </a:prstGeom>
        </p:spPr>
        <p:txBody>
          <a:bodyPr vert="horz" lIns="90379" tIns="45190" rIns="90379" bIns="4519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A0B40AD-C3B0-4F65-94B5-F66320FF2E04}" type="datetimeFigureOut">
              <a:rPr lang="en-US"/>
              <a:pPr>
                <a:defRPr/>
              </a:pPr>
              <a:t>2/27/2019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5600" y="527050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379" tIns="45190" rIns="90379" bIns="4519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8807" y="3330177"/>
            <a:ext cx="7438786" cy="3153971"/>
          </a:xfrm>
          <a:prstGeom prst="rect">
            <a:avLst/>
          </a:prstGeom>
        </p:spPr>
        <p:txBody>
          <a:bodyPr vert="horz" lIns="90379" tIns="45190" rIns="90379" bIns="4519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9171"/>
            <a:ext cx="4027607" cy="350047"/>
          </a:xfrm>
          <a:prstGeom prst="rect">
            <a:avLst/>
          </a:prstGeom>
        </p:spPr>
        <p:txBody>
          <a:bodyPr vert="horz" lIns="90379" tIns="45190" rIns="90379" bIns="4519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6712" y="6659171"/>
            <a:ext cx="4027607" cy="350047"/>
          </a:xfrm>
          <a:prstGeom prst="rect">
            <a:avLst/>
          </a:prstGeom>
        </p:spPr>
        <p:txBody>
          <a:bodyPr vert="horz" lIns="90379" tIns="45190" rIns="90379" bIns="4519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D488F0C-6769-4BD1-B394-ECE77D272E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2924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667A3-F2CD-4D60-A049-0E9BEEB8C16A}" type="datetimeFigureOut">
              <a:rPr lang="en-US" smtClean="0"/>
              <a:t>2/27/2019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2AD120-39C9-4762-9808-4997980F331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276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667A3-F2CD-4D60-A049-0E9BEEB8C16A}" type="datetimeFigureOut">
              <a:rPr lang="en-US" smtClean="0"/>
              <a:t>2/27/2019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E48EDD-1FD1-4C50-94FF-D58D47BF009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821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667A3-F2CD-4D60-A049-0E9BEEB8C16A}" type="datetimeFigureOut">
              <a:rPr lang="en-US" smtClean="0"/>
              <a:t>2/27/2019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710924-D447-41AA-9A85-433CA037B1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8884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gradFill>
            <a:gsLst>
              <a:gs pos="0">
                <a:schemeClr val="bg1"/>
              </a:gs>
              <a:gs pos="64999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6800000" scaled="0"/>
          </a:gradFill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gradFill>
            <a:gsLst>
              <a:gs pos="0">
                <a:schemeClr val="bg1"/>
              </a:gs>
              <a:gs pos="64999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6800000" scaled="0"/>
          </a:gradFill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26"/>
          <p:cNvSpPr>
            <a:spLocks noGrp="1"/>
          </p:cNvSpPr>
          <p:nvPr>
            <p:ph type="sldNum" sz="quarter" idx="10"/>
          </p:nvPr>
        </p:nvSpPr>
        <p:spPr>
          <a:xfrm>
            <a:off x="8458200" y="6477000"/>
            <a:ext cx="555625" cy="296863"/>
          </a:xfrm>
          <a:prstGeom prst="rect">
            <a:avLst/>
          </a:prstGeom>
        </p:spPr>
        <p:txBody>
          <a:bodyPr/>
          <a:lstStyle>
            <a:lvl1pPr>
              <a:defRPr sz="1600" b="1" i="0" kern="900" baseline="0">
                <a:solidFill>
                  <a:schemeClr val="bg1"/>
                </a:solidFill>
              </a:defRPr>
            </a:lvl1pPr>
            <a:extLst/>
          </a:lstStyle>
          <a:p>
            <a:pPr>
              <a:defRPr/>
            </a:pPr>
            <a:fld id="{4D1A753E-EC79-4AA7-8B4D-F379B7F83D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667A3-F2CD-4D60-A049-0E9BEEB8C16A}" type="datetimeFigureOut">
              <a:rPr lang="en-US" smtClean="0"/>
              <a:t>2/27/2019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C35698-ECFA-45D4-B95F-4F52958123E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780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667A3-F2CD-4D60-A049-0E9BEEB8C16A}" type="datetimeFigureOut">
              <a:rPr lang="en-US" smtClean="0"/>
              <a:t>2/27/2019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B5AC-5E7E-4ED4-B07F-1154672EB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407181"/>
      </p:ext>
    </p:extLst>
  </p:cSld>
  <p:clrMapOvr>
    <a:masterClrMapping/>
  </p:clrMapOvr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667A3-F2CD-4D60-A049-0E9BEEB8C16A}" type="datetimeFigureOut">
              <a:rPr lang="en-US" smtClean="0"/>
              <a:t>2/27/2019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B5AC-5E7E-4ED4-B07F-1154672EB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890954"/>
      </p:ext>
    </p:extLst>
  </p:cSld>
  <p:clrMapOvr>
    <a:masterClrMapping/>
  </p:clrMapOvr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667A3-F2CD-4D60-A049-0E9BEEB8C16A}" type="datetimeFigureOut">
              <a:rPr lang="en-US" smtClean="0"/>
              <a:t>2/27/2019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B5AC-5E7E-4ED4-B07F-1154672EB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018793"/>
      </p:ext>
    </p:extLst>
  </p:cSld>
  <p:clrMapOvr>
    <a:masterClrMapping/>
  </p:clrMapOvr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667A3-F2CD-4D60-A049-0E9BEEB8C16A}" type="datetimeFigureOut">
              <a:rPr lang="en-US" smtClean="0"/>
              <a:t>2/27/2019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B5AC-5E7E-4ED4-B07F-1154672EB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551718"/>
      </p:ext>
    </p:extLst>
  </p:cSld>
  <p:clrMapOvr>
    <a:masterClrMapping/>
  </p:clrMapOvr>
  <p:hf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667A3-F2CD-4D60-A049-0E9BEEB8C16A}" type="datetimeFigureOut">
              <a:rPr lang="en-US" smtClean="0"/>
              <a:t>2/27/2019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104AA0-9F21-4485-B088-466B0F30090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859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667A3-F2CD-4D60-A049-0E9BEEB8C16A}" type="datetimeFigureOut">
              <a:rPr lang="en-US" smtClean="0"/>
              <a:t>2/27/2019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8AFE01-58B7-4B7A-B8D5-787EBD0E15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600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667A3-F2CD-4D60-A049-0E9BEEB8C16A}" type="datetimeFigureOut">
              <a:rPr lang="en-US" smtClean="0"/>
              <a:t>2/27/2019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B5AC-5E7E-4ED4-B07F-1154672EB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423196"/>
      </p:ext>
    </p:extLst>
  </p:cSld>
  <p:clrMapOvr>
    <a:masterClrMapping/>
  </p:clrMapOvr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667A3-F2CD-4D60-A049-0E9BEEB8C16A}" type="datetimeFigureOut">
              <a:rPr lang="en-US" smtClean="0"/>
              <a:t>2/27/2019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88B5AC-5E7E-4ED4-B07F-1154672EB53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/>
          <p:cNvSpPr/>
          <p:nvPr userDrawn="1"/>
        </p:nvSpPr>
        <p:spPr>
          <a:xfrm flipV="1">
            <a:off x="0" y="5206360"/>
            <a:ext cx="9144000" cy="1712045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15026 h 23922"/>
              <a:gd name="connsiteX1" fmla="*/ 21600 w 21600"/>
              <a:gd name="connsiteY1" fmla="*/ 0 h 23922"/>
              <a:gd name="connsiteX2" fmla="*/ 21600 w 21600"/>
              <a:gd name="connsiteY2" fmla="*/ 17322 h 23922"/>
              <a:gd name="connsiteX3" fmla="*/ 0 w 21600"/>
              <a:gd name="connsiteY3" fmla="*/ 20172 h 23922"/>
              <a:gd name="connsiteX4" fmla="*/ 0 w 21600"/>
              <a:gd name="connsiteY4" fmla="*/ 15026 h 23922"/>
              <a:gd name="connsiteX0" fmla="*/ 0 w 21600"/>
              <a:gd name="connsiteY0" fmla="*/ 0 h 8896"/>
              <a:gd name="connsiteX1" fmla="*/ 21600 w 21600"/>
              <a:gd name="connsiteY1" fmla="*/ 0 h 8896"/>
              <a:gd name="connsiteX2" fmla="*/ 21600 w 21600"/>
              <a:gd name="connsiteY2" fmla="*/ 2296 h 8896"/>
              <a:gd name="connsiteX3" fmla="*/ 0 w 21600"/>
              <a:gd name="connsiteY3" fmla="*/ 5146 h 8896"/>
              <a:gd name="connsiteX4" fmla="*/ 0 w 21600"/>
              <a:gd name="connsiteY4" fmla="*/ 0 h 8896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3704 h 10000"/>
              <a:gd name="connsiteX3" fmla="*/ 0 w 10000"/>
              <a:gd name="connsiteY3" fmla="*/ 5785 h 10000"/>
              <a:gd name="connsiteX4" fmla="*/ 0 w 10000"/>
              <a:gd name="connsiteY4" fmla="*/ 0 h 10000"/>
              <a:gd name="connsiteX0" fmla="*/ 0 w 10000"/>
              <a:gd name="connsiteY0" fmla="*/ 367 h 10367"/>
              <a:gd name="connsiteX1" fmla="*/ 10000 w 10000"/>
              <a:gd name="connsiteY1" fmla="*/ 367 h 10367"/>
              <a:gd name="connsiteX2" fmla="*/ 10000 w 10000"/>
              <a:gd name="connsiteY2" fmla="*/ 4071 h 10367"/>
              <a:gd name="connsiteX3" fmla="*/ 0 w 10000"/>
              <a:gd name="connsiteY3" fmla="*/ 6152 h 10367"/>
              <a:gd name="connsiteX4" fmla="*/ 0 w 10000"/>
              <a:gd name="connsiteY4" fmla="*/ 367 h 10367"/>
              <a:gd name="connsiteX0" fmla="*/ 0 w 10000"/>
              <a:gd name="connsiteY0" fmla="*/ 367 h 8620"/>
              <a:gd name="connsiteX1" fmla="*/ 10000 w 10000"/>
              <a:gd name="connsiteY1" fmla="*/ 367 h 8620"/>
              <a:gd name="connsiteX2" fmla="*/ 10000 w 10000"/>
              <a:gd name="connsiteY2" fmla="*/ 4071 h 8620"/>
              <a:gd name="connsiteX3" fmla="*/ 0 w 10000"/>
              <a:gd name="connsiteY3" fmla="*/ 6152 h 8620"/>
              <a:gd name="connsiteX4" fmla="*/ 0 w 10000"/>
              <a:gd name="connsiteY4" fmla="*/ 367 h 8620"/>
              <a:gd name="connsiteX0" fmla="*/ 0 w 10000"/>
              <a:gd name="connsiteY0" fmla="*/ 426 h 12067"/>
              <a:gd name="connsiteX1" fmla="*/ 10000 w 10000"/>
              <a:gd name="connsiteY1" fmla="*/ 426 h 12067"/>
              <a:gd name="connsiteX2" fmla="*/ 10000 w 10000"/>
              <a:gd name="connsiteY2" fmla="*/ 4723 h 12067"/>
              <a:gd name="connsiteX3" fmla="*/ 0 w 10000"/>
              <a:gd name="connsiteY3" fmla="*/ 7137 h 12067"/>
              <a:gd name="connsiteX4" fmla="*/ 0 w 10000"/>
              <a:gd name="connsiteY4" fmla="*/ 426 h 12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2067">
                <a:moveTo>
                  <a:pt x="0" y="426"/>
                </a:moveTo>
                <a:lnTo>
                  <a:pt x="10000" y="426"/>
                </a:lnTo>
                <a:lnTo>
                  <a:pt x="10000" y="4723"/>
                </a:lnTo>
                <a:cubicBezTo>
                  <a:pt x="8802" y="0"/>
                  <a:pt x="3211" y="12067"/>
                  <a:pt x="0" y="7137"/>
                </a:cubicBezTo>
                <a:lnTo>
                  <a:pt x="0" y="426"/>
                </a:lnTo>
                <a:close/>
              </a:path>
            </a:pathLst>
          </a:custGeom>
          <a:blipFill>
            <a:blip r:embed="rId14" cstate="print"/>
            <a:stretch>
              <a:fillRect t="-50000"/>
            </a:stretch>
          </a:blip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8" name="Picture 7" descr="WisDOTlogo.gif"/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308002" y="5943600"/>
            <a:ext cx="762000" cy="762000"/>
          </a:xfrm>
          <a:prstGeom prst="ellipse">
            <a:avLst/>
          </a:prstGeom>
          <a:ln w="38100" cap="rnd" cmpd="sng">
            <a:solidFill>
              <a:schemeClr val="bg1"/>
            </a:solidFill>
          </a:ln>
          <a:effectLst>
            <a:outerShdw blurRad="50800" dist="38100" dir="5400000" algn="t" rotWithShape="0">
              <a:srgbClr val="213681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715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45" r:id="rId12"/>
  </p:sldLayoutIdLst>
  <p:hf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matthew.talcott@dot.wi.gov" TargetMode="External"/><Relationship Id="rId2" Type="http://schemas.openxmlformats.org/officeDocument/2006/relationships/hyperlink" Target="mailto:randy.asman@dot.wi.gov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54901BA-DA8E-472E-963D-6A5686A04B38}"/>
              </a:ext>
            </a:extLst>
          </p:cNvPr>
          <p:cNvSpPr txBox="1"/>
          <p:nvPr/>
        </p:nvSpPr>
        <p:spPr>
          <a:xfrm>
            <a:off x="657462" y="990600"/>
            <a:ext cx="795313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WisDOT Electrician will be assigned to each project as a primary point of contact.  You will find out who that person is at the pre-con.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Notify Randy Asman when Electrical subcontractor is on–site via e-mail.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 will notify our electricians and they may stop by the same day to check the electrical subcontractors work.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Our electricians will touch base with construction staff if any direction needs to be given to the contractor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Read appropriate spec book articles and enforce (651-661).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Electrical punch list – invite our electricians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Underground punch list (pullboxes, conduit, concrete bases, pullbox drains)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Final punch list (electrical wiring, loose signal pole, detector tests, </a:t>
            </a:r>
            <a:r>
              <a:rPr lang="en-US" sz="1600" dirty="0" err="1"/>
              <a:t>etc</a:t>
            </a:r>
            <a:r>
              <a:rPr lang="en-US" sz="1600" dirty="0"/>
              <a:t>…)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Don’t pay for all electrical items until punch lists have been addressed.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0E2F77-EBAC-4870-A478-211BC10961E5}"/>
              </a:ext>
            </a:extLst>
          </p:cNvPr>
          <p:cNvSpPr txBox="1"/>
          <p:nvPr/>
        </p:nvSpPr>
        <p:spPr>
          <a:xfrm>
            <a:off x="657461" y="152400"/>
            <a:ext cx="7776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u="sng" dirty="0"/>
              <a:t>SIGNALS, LIGHTING, ITS</a:t>
            </a:r>
          </a:p>
        </p:txBody>
      </p:sp>
    </p:spTree>
    <p:extLst>
      <p:ext uri="{BB962C8B-B14F-4D97-AF65-F5344CB8AC3E}">
        <p14:creationId xmlns:p14="http://schemas.microsoft.com/office/powerpoint/2010/main" val="1286393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AF68513-E9DF-47B3-802B-298A34F56F71}"/>
              </a:ext>
            </a:extLst>
          </p:cNvPr>
          <p:cNvSpPr txBox="1"/>
          <p:nvPr/>
        </p:nvSpPr>
        <p:spPr>
          <a:xfrm>
            <a:off x="807090" y="226710"/>
            <a:ext cx="75721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/>
              <a:t>Pullbox Drains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B73047-5C49-4A77-A673-BD63549C74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00200"/>
            <a:ext cx="4441372" cy="33310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7CD468-DA6D-4DBB-9E50-8A33FB01D4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597479"/>
            <a:ext cx="4445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815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AF68513-E9DF-47B3-802B-298A34F56F71}"/>
              </a:ext>
            </a:extLst>
          </p:cNvPr>
          <p:cNvSpPr txBox="1"/>
          <p:nvPr/>
        </p:nvSpPr>
        <p:spPr>
          <a:xfrm>
            <a:off x="4955771" y="0"/>
            <a:ext cx="3197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/>
              <a:t>Pullbox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035848-1434-425A-A2D7-83D9CEEA4B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499" y="609600"/>
            <a:ext cx="2822171" cy="28221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0FD804-4179-412F-8077-DD36391F6B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07" y="2895600"/>
            <a:ext cx="3657600" cy="2743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2B6371-230C-44CE-9D16-95E0FB1702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15" y="48986"/>
            <a:ext cx="3693885" cy="27704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EECB3A-3B7C-4AB0-818F-5F791B6C84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684" y="3124200"/>
            <a:ext cx="3733800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0528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655B67F-FABB-40D9-8A2E-A1F2EBADC088}"/>
              </a:ext>
            </a:extLst>
          </p:cNvPr>
          <p:cNvSpPr txBox="1"/>
          <p:nvPr/>
        </p:nvSpPr>
        <p:spPr>
          <a:xfrm>
            <a:off x="1600200" y="304800"/>
            <a:ext cx="5982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/>
              <a:t>Digger’s Hotline Locating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B70781-8CAB-4071-B637-64B4C56955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05" r="2202" b="12496"/>
          <a:stretch/>
        </p:blipFill>
        <p:spPr>
          <a:xfrm>
            <a:off x="1695670" y="1371600"/>
            <a:ext cx="5791200" cy="28955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25E636-E1C1-485D-9B93-660C4B7FD2E8}"/>
              </a:ext>
            </a:extLst>
          </p:cNvPr>
          <p:cNvSpPr txBox="1"/>
          <p:nvPr/>
        </p:nvSpPr>
        <p:spPr>
          <a:xfrm>
            <a:off x="1720138" y="4495800"/>
            <a:ext cx="55433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WisDOT Electrical Facilities will be located by G4S (not USIC).  If WisDOT facilities have not been located on your project, call Randy (920)360-3107 immediately.</a:t>
            </a:r>
          </a:p>
        </p:txBody>
      </p:sp>
    </p:spTree>
    <p:extLst>
      <p:ext uri="{BB962C8B-B14F-4D97-AF65-F5344CB8AC3E}">
        <p14:creationId xmlns:p14="http://schemas.microsoft.com/office/powerpoint/2010/main" val="962297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655B67F-FABB-40D9-8A2E-A1F2EBADC088}"/>
              </a:ext>
            </a:extLst>
          </p:cNvPr>
          <p:cNvSpPr txBox="1"/>
          <p:nvPr/>
        </p:nvSpPr>
        <p:spPr>
          <a:xfrm>
            <a:off x="1600200" y="304800"/>
            <a:ext cx="5982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/>
              <a:t>Really???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717882-1449-48A0-BA2C-590BDEC868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981200"/>
            <a:ext cx="4978400" cy="3733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7BECAF-22D9-4293-BEC6-33486F9DCE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75" y="951131"/>
            <a:ext cx="3405425" cy="25540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E15897-6BE1-416C-94C5-1903881FF0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810000"/>
            <a:ext cx="2291729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7960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54901BA-DA8E-472E-963D-6A5686A04B38}"/>
              </a:ext>
            </a:extLst>
          </p:cNvPr>
          <p:cNvSpPr txBox="1"/>
          <p:nvPr/>
        </p:nvSpPr>
        <p:spPr>
          <a:xfrm>
            <a:off x="914400" y="2590800"/>
            <a:ext cx="720184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Randy Asman</a:t>
            </a:r>
          </a:p>
          <a:p>
            <a:pPr algn="ctr"/>
            <a:r>
              <a:rPr lang="en-US" dirty="0"/>
              <a:t>(Signals &amp; ITS)</a:t>
            </a:r>
          </a:p>
          <a:p>
            <a:pPr algn="ctr"/>
            <a:r>
              <a:rPr lang="en-US" dirty="0"/>
              <a:t>(920) 360-3107</a:t>
            </a:r>
          </a:p>
          <a:p>
            <a:pPr algn="ctr"/>
            <a:r>
              <a:rPr lang="en-US" dirty="0">
                <a:hlinkClick r:id="rId2"/>
              </a:rPr>
              <a:t>randy.asman@dot.wi.gov</a:t>
            </a:r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Matt Talcott</a:t>
            </a:r>
          </a:p>
          <a:p>
            <a:pPr algn="ctr"/>
            <a:r>
              <a:rPr lang="en-US" dirty="0"/>
              <a:t>(Lighting)</a:t>
            </a:r>
          </a:p>
          <a:p>
            <a:pPr algn="ctr"/>
            <a:r>
              <a:rPr lang="en-US" dirty="0"/>
              <a:t>(920) 360-4749</a:t>
            </a:r>
          </a:p>
          <a:p>
            <a:pPr algn="ctr"/>
            <a:r>
              <a:rPr lang="en-US" dirty="0">
                <a:hlinkClick r:id="rId3"/>
              </a:rPr>
              <a:t>matthew.talcott@dot.wi.gov</a:t>
            </a:r>
            <a:r>
              <a:rPr lang="en-US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0E2F77-EBAC-4870-A478-211BC10961E5}"/>
              </a:ext>
            </a:extLst>
          </p:cNvPr>
          <p:cNvSpPr txBox="1"/>
          <p:nvPr/>
        </p:nvSpPr>
        <p:spPr>
          <a:xfrm>
            <a:off x="657461" y="544105"/>
            <a:ext cx="79046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u="sng" dirty="0"/>
              <a:t>TRAFFIC</a:t>
            </a:r>
          </a:p>
          <a:p>
            <a:pPr algn="ctr"/>
            <a:r>
              <a:rPr lang="en-US" sz="4800" u="sng" dirty="0"/>
              <a:t>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29803526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77C889-4E5E-4DCF-B760-67D01B3051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5" t="6190" r="66590" b="62879"/>
          <a:stretch/>
        </p:blipFill>
        <p:spPr>
          <a:xfrm>
            <a:off x="2563586" y="1"/>
            <a:ext cx="3684814" cy="56387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8A1A8F-163B-487D-A2E3-1968FA5FD88A}"/>
              </a:ext>
            </a:extLst>
          </p:cNvPr>
          <p:cNvSpPr txBox="1"/>
          <p:nvPr/>
        </p:nvSpPr>
        <p:spPr>
          <a:xfrm>
            <a:off x="6324600" y="685800"/>
            <a:ext cx="2362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Randy Asman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Matt Talcott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Craig Settersten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311662-CFDE-4510-9123-298D114798B9}"/>
              </a:ext>
            </a:extLst>
          </p:cNvPr>
          <p:cNvSpPr txBox="1"/>
          <p:nvPr/>
        </p:nvSpPr>
        <p:spPr>
          <a:xfrm>
            <a:off x="381000" y="838200"/>
            <a:ext cx="218258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Jeff O’Dell</a:t>
            </a:r>
          </a:p>
          <a:p>
            <a:pPr algn="r"/>
            <a:endParaRPr lang="en-US" sz="1400" dirty="0"/>
          </a:p>
          <a:p>
            <a:pPr algn="r"/>
            <a:endParaRPr lang="en-US" sz="1400" dirty="0"/>
          </a:p>
          <a:p>
            <a:pPr algn="r"/>
            <a:r>
              <a:rPr lang="en-US" dirty="0"/>
              <a:t>Ryan Horkman</a:t>
            </a:r>
          </a:p>
          <a:p>
            <a:pPr algn="r"/>
            <a:endParaRPr lang="en-US" sz="1400" dirty="0"/>
          </a:p>
          <a:p>
            <a:pPr algn="r"/>
            <a:endParaRPr lang="en-US" sz="1400" dirty="0"/>
          </a:p>
          <a:p>
            <a:pPr algn="r"/>
            <a:r>
              <a:rPr lang="en-US" dirty="0"/>
              <a:t>Matt Markiewicz</a:t>
            </a:r>
          </a:p>
          <a:p>
            <a:pPr algn="r"/>
            <a:endParaRPr lang="en-US" sz="1400" dirty="0"/>
          </a:p>
          <a:p>
            <a:pPr algn="r"/>
            <a:endParaRPr lang="en-US" sz="1400" dirty="0"/>
          </a:p>
          <a:p>
            <a:pPr algn="r"/>
            <a:r>
              <a:rPr lang="en-US" dirty="0"/>
              <a:t>Jeff Rickert</a:t>
            </a:r>
          </a:p>
        </p:txBody>
      </p:sp>
    </p:spTree>
    <p:extLst>
      <p:ext uri="{BB962C8B-B14F-4D97-AF65-F5344CB8AC3E}">
        <p14:creationId xmlns:p14="http://schemas.microsoft.com/office/powerpoint/2010/main" val="10987385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8F9EFB-4282-4EE7-8641-B36CEE113C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9" y="1400174"/>
            <a:ext cx="4533900" cy="34004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E1AC5B-D973-42B9-932F-81AE270F62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00" y="1400175"/>
            <a:ext cx="4533899" cy="34004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8B9BCD-DABF-4A8C-8EE7-BD2F21568886}"/>
              </a:ext>
            </a:extLst>
          </p:cNvPr>
          <p:cNvSpPr txBox="1"/>
          <p:nvPr/>
        </p:nvSpPr>
        <p:spPr>
          <a:xfrm>
            <a:off x="1219200" y="304800"/>
            <a:ext cx="6363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/>
              <a:t>Buckle Up and Stay Buckled!!!</a:t>
            </a:r>
          </a:p>
        </p:txBody>
      </p:sp>
    </p:spTree>
    <p:extLst>
      <p:ext uri="{BB962C8B-B14F-4D97-AF65-F5344CB8AC3E}">
        <p14:creationId xmlns:p14="http://schemas.microsoft.com/office/powerpoint/2010/main" val="3681288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3C723A-A5FF-429A-A8C0-2F07D0DE06EE}"/>
              </a:ext>
            </a:extLst>
          </p:cNvPr>
          <p:cNvSpPr txBox="1"/>
          <p:nvPr/>
        </p:nvSpPr>
        <p:spPr>
          <a:xfrm>
            <a:off x="533400" y="304800"/>
            <a:ext cx="8153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/>
              <a:t>Notification / Verification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B21D70-76DA-4C74-B34E-12409DD96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850" y="1219200"/>
            <a:ext cx="4570498" cy="11277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17BB6A-022E-480D-BD76-575C1A974A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14" b="4684"/>
          <a:stretch/>
        </p:blipFill>
        <p:spPr>
          <a:xfrm>
            <a:off x="574646" y="3124200"/>
            <a:ext cx="6096000" cy="23342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AC4628-4265-468A-A7B8-560EDC131FC4}"/>
              </a:ext>
            </a:extLst>
          </p:cNvPr>
          <p:cNvSpPr txBox="1"/>
          <p:nvPr/>
        </p:nvSpPr>
        <p:spPr>
          <a:xfrm>
            <a:off x="6705600" y="3276600"/>
            <a:ext cx="2362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Cannot scale loop detector location off of plan or use the CADD drawing as a reference --- READ THE NOTES ON THE PLAN!!!</a:t>
            </a:r>
          </a:p>
        </p:txBody>
      </p:sp>
    </p:spTree>
    <p:extLst>
      <p:ext uri="{BB962C8B-B14F-4D97-AF65-F5344CB8AC3E}">
        <p14:creationId xmlns:p14="http://schemas.microsoft.com/office/powerpoint/2010/main" val="1771607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3C723A-A5FF-429A-A8C0-2F07D0DE06EE}"/>
              </a:ext>
            </a:extLst>
          </p:cNvPr>
          <p:cNvSpPr txBox="1"/>
          <p:nvPr/>
        </p:nvSpPr>
        <p:spPr>
          <a:xfrm>
            <a:off x="1759428" y="191869"/>
            <a:ext cx="5631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/>
              <a:t>Loop Detector – Side Pull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577FD4-333F-41CD-8BE6-81C65B8B0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428" y="1276217"/>
            <a:ext cx="6393972" cy="375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56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F4AE01-1683-4805-810E-CB6E9D338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381000"/>
            <a:ext cx="6934200" cy="532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812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3C723A-A5FF-429A-A8C0-2F07D0DE06EE}"/>
              </a:ext>
            </a:extLst>
          </p:cNvPr>
          <p:cNvSpPr txBox="1"/>
          <p:nvPr/>
        </p:nvSpPr>
        <p:spPr>
          <a:xfrm>
            <a:off x="1143000" y="304800"/>
            <a:ext cx="6783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/>
              <a:t>Monotube Signal Head Layout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B3A039-37B2-4B1C-9DC5-240E52DE9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1080" y="1066800"/>
            <a:ext cx="5466897" cy="33647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307422-17A1-4980-9BF9-DF9F80C5A65F}"/>
              </a:ext>
            </a:extLst>
          </p:cNvPr>
          <p:cNvSpPr txBox="1"/>
          <p:nvPr/>
        </p:nvSpPr>
        <p:spPr>
          <a:xfrm>
            <a:off x="1981200" y="4495800"/>
            <a:ext cx="51743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 Center the traffic signal heads over each lane.</a:t>
            </a:r>
          </a:p>
          <a:p>
            <a:r>
              <a:rPr lang="en-US" dirty="0"/>
              <a:t>2. Center the yellow solid ball or top yellow          arrow on the monotube arm.</a:t>
            </a:r>
          </a:p>
          <a:p>
            <a:r>
              <a:rPr lang="en-US" dirty="0"/>
              <a:t>3. See S.D.D. for clearance heights to signals.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121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6CBF0A-6446-433B-B625-AB5B18688E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647" t="23739" r="1076" b="29558"/>
          <a:stretch/>
        </p:blipFill>
        <p:spPr>
          <a:xfrm>
            <a:off x="1143000" y="990600"/>
            <a:ext cx="4543031" cy="45430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F68513-E9DF-47B3-802B-298A34F56F71}"/>
              </a:ext>
            </a:extLst>
          </p:cNvPr>
          <p:cNvSpPr txBox="1"/>
          <p:nvPr/>
        </p:nvSpPr>
        <p:spPr>
          <a:xfrm>
            <a:off x="807090" y="226710"/>
            <a:ext cx="75721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/>
              <a:t>Loose signal poles…turned signal heads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C86E33-3756-42B9-8BF0-4132684EDDDD}"/>
              </a:ext>
            </a:extLst>
          </p:cNvPr>
          <p:cNvSpPr txBox="1"/>
          <p:nvPr/>
        </p:nvSpPr>
        <p:spPr>
          <a:xfrm>
            <a:off x="6019800" y="2057400"/>
            <a:ext cx="2895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This continues to be a big maintenance problem for our Electricians.  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The contractor needs to tighten as far as possible, loosen ½ turn, and tighten a whole turn.</a:t>
            </a:r>
          </a:p>
        </p:txBody>
      </p:sp>
    </p:spTree>
    <p:extLst>
      <p:ext uri="{BB962C8B-B14F-4D97-AF65-F5344CB8AC3E}">
        <p14:creationId xmlns:p14="http://schemas.microsoft.com/office/powerpoint/2010/main" val="4215587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AF68513-E9DF-47B3-802B-298A34F56F71}"/>
              </a:ext>
            </a:extLst>
          </p:cNvPr>
          <p:cNvSpPr txBox="1"/>
          <p:nvPr/>
        </p:nvSpPr>
        <p:spPr>
          <a:xfrm>
            <a:off x="807090" y="226710"/>
            <a:ext cx="75721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/>
              <a:t>Utility Conflicts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0F57D9-0661-45FF-922E-CDEFCE8A4E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990600"/>
            <a:ext cx="3200400" cy="426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1A571C-EB8C-4406-82BC-7001318CA7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00" t="10000" r="7000"/>
          <a:stretch/>
        </p:blipFill>
        <p:spPr>
          <a:xfrm>
            <a:off x="4817533" y="990600"/>
            <a:ext cx="3793067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521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AF68513-E9DF-47B3-802B-298A34F56F71}"/>
              </a:ext>
            </a:extLst>
          </p:cNvPr>
          <p:cNvSpPr txBox="1"/>
          <p:nvPr/>
        </p:nvSpPr>
        <p:spPr>
          <a:xfrm>
            <a:off x="807090" y="226710"/>
            <a:ext cx="75721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/>
              <a:t>Rat Screens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2EAFC1-C23D-46C2-A901-6EBA1570F4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6" t="64" r="10714"/>
          <a:stretch/>
        </p:blipFill>
        <p:spPr>
          <a:xfrm>
            <a:off x="457200" y="1066800"/>
            <a:ext cx="3200400" cy="42644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D64CBD-0A99-4703-90AF-3CE59B0779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51" t="-1639" r="18091" b="-1"/>
          <a:stretch/>
        </p:blipFill>
        <p:spPr>
          <a:xfrm rot="5400000">
            <a:off x="5257798" y="836839"/>
            <a:ext cx="2438403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189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38A8B54-9991-4A59-ADEE-E1C528574F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3305" r="29167" b="24444"/>
          <a:stretch/>
        </p:blipFill>
        <p:spPr>
          <a:xfrm>
            <a:off x="5715000" y="2895600"/>
            <a:ext cx="2895600" cy="31380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F68513-E9DF-47B3-802B-298A34F56F71}"/>
              </a:ext>
            </a:extLst>
          </p:cNvPr>
          <p:cNvSpPr txBox="1"/>
          <p:nvPr/>
        </p:nvSpPr>
        <p:spPr>
          <a:xfrm>
            <a:off x="807090" y="0"/>
            <a:ext cx="75721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/>
              <a:t>Landscaping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4D5A31-48F9-40CF-8A41-141A52E143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0" t="17779" r="14446" b="40000"/>
          <a:stretch/>
        </p:blipFill>
        <p:spPr>
          <a:xfrm>
            <a:off x="532213" y="583581"/>
            <a:ext cx="2819400" cy="2895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FFA765-EDE3-4C42-9DA2-EAF9BE027E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" t="27778" r="23333" b="26667"/>
          <a:stretch/>
        </p:blipFill>
        <p:spPr>
          <a:xfrm>
            <a:off x="5395125" y="584775"/>
            <a:ext cx="3468567" cy="28442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2A91F7-A1F0-4120-88CC-960697134A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429000"/>
            <a:ext cx="35560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3377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4867</TotalTime>
  <Words>364</Words>
  <Application>Microsoft Office PowerPoint</Application>
  <PresentationFormat>On-screen Show (4:3)</PresentationFormat>
  <Paragraphs>61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Wisconsin Department of Transportation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Wisconsin Department of Transportation</dc:title>
  <dc:subject>Wisconsin Department of Transportation Power Point Presentation</dc:subject>
  <dc:creator>WisDOT</dc:creator>
  <cp:keywords>Wisconsin Department of Transportation Power Point Presentation</cp:keywords>
  <dc:description>2012</dc:description>
  <cp:lastModifiedBy>Asman, Randy - DOT</cp:lastModifiedBy>
  <cp:revision>311</cp:revision>
  <dcterms:created xsi:type="dcterms:W3CDTF">2012-06-26T13:11:17Z</dcterms:created>
  <dcterms:modified xsi:type="dcterms:W3CDTF">2019-02-27T16:35:53Z</dcterms:modified>
</cp:coreProperties>
</file>