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2" r:id="rId2"/>
    <p:sldId id="264" r:id="rId3"/>
    <p:sldId id="265" r:id="rId4"/>
    <p:sldId id="267" r:id="rId5"/>
    <p:sldId id="266" r:id="rId6"/>
    <p:sldId id="268" r:id="rId7"/>
    <p:sldId id="269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84C"/>
    <a:srgbClr val="D8B846"/>
    <a:srgbClr val="D8B832"/>
    <a:srgbClr val="FFBE05"/>
    <a:srgbClr val="F2CD00"/>
    <a:srgbClr val="00416A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62985" autoAdjust="0"/>
  </p:normalViewPr>
  <p:slideViewPr>
    <p:cSldViewPr snapToGrid="0">
      <p:cViewPr varScale="1">
        <p:scale>
          <a:sx n="54" d="100"/>
          <a:sy n="54" d="100"/>
        </p:scale>
        <p:origin x="21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16:40:01.099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0E13C1C7-6FAB-4E68-ADFC-5B813B7C1058}" emma:medium="tactile" emma:mode="ink">
          <msink:context xmlns:msink="http://schemas.microsoft.com/ink/2010/main" type="writingRegion" rotatedBoundingBox="27318,17211 27372,17211 27372,17319 27318,17319"/>
        </emma:interpretation>
      </emma:emma>
    </inkml:annotationXML>
    <inkml:traceGroup>
      <inkml:annotationXML>
        <emma:emma xmlns:emma="http://www.w3.org/2003/04/emma" version="1.0">
          <emma:interpretation id="{EFCEBCAC-36D5-4F24-98B0-04FDDD4D49E7}" emma:medium="tactile" emma:mode="ink">
            <msink:context xmlns:msink="http://schemas.microsoft.com/ink/2010/main" type="paragraph" rotatedBoundingBox="27318,17211 27372,17211 27372,17319 27318,17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048C3A-3CFE-4D80-AA99-2A39DF3F837F}" emma:medium="tactile" emma:mode="ink">
              <msink:context xmlns:msink="http://schemas.microsoft.com/ink/2010/main" type="line" rotatedBoundingBox="27318,17211 27372,17211 27372,17319 27318,17319"/>
            </emma:interpretation>
          </emma:emma>
        </inkml:annotationXML>
        <inkml:traceGroup>
          <inkml:annotationXML>
            <emma:emma xmlns:emma="http://www.w3.org/2003/04/emma" version="1.0">
              <emma:interpretation id="{7779F1BC-1A8C-41E5-9206-4653DC0ABF3F}" emma:medium="tactile" emma:mode="ink">
                <msink:context xmlns:msink="http://schemas.microsoft.com/ink/2010/main" type="inkWord" rotatedBoundingBox="27318,17211 27372,17211 27372,17319 27318,1731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27 109 0,'0'0'352,"0"0"-63,0 0 127,0 0-32,0 0-159,0 0-1,0 0-64,0 0-32,0 0-32,0 0-64,0-27 0,0 27 0,-27 0-32,27-27 0,0 27 32,0 0 0,0 0-32,0 0-32,0 0 0,0-27 0,0 27-256,27 0-321,0-27-352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RELAX… LOOK UP… TALK SLOW</a:t>
            </a:r>
          </a:p>
          <a:p>
            <a:endParaRPr lang="en-US" dirty="0"/>
          </a:p>
          <a:p>
            <a:r>
              <a:rPr lang="en-US" dirty="0"/>
              <a:t>Good morning</a:t>
            </a:r>
          </a:p>
          <a:p>
            <a:endParaRPr lang="en-US" dirty="0"/>
          </a:p>
          <a:p>
            <a:r>
              <a:rPr lang="en-US" dirty="0"/>
              <a:t>My name is Joe</a:t>
            </a:r>
          </a:p>
          <a:p>
            <a:r>
              <a:rPr lang="en-US" dirty="0"/>
              <a:t>and I’m one of the utility coordinators in the region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like to SHARE 3 topics with you today…</a:t>
            </a:r>
          </a:p>
          <a:p>
            <a:r>
              <a:rPr lang="en-US" dirty="0"/>
              <a:t>	1.  Utility Contact Map</a:t>
            </a:r>
          </a:p>
          <a:p>
            <a:r>
              <a:rPr lang="en-US" dirty="0"/>
              <a:t>	2.  Best Practices</a:t>
            </a:r>
          </a:p>
          <a:p>
            <a:r>
              <a:rPr lang="en-US" dirty="0"/>
              <a:t>	3.  </a:t>
            </a:r>
            <a:r>
              <a:rPr lang="en-US" u="none" dirty="0"/>
              <a:t>Utility Problem Report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Krissy is going to talk briefly about UTILITY COORDINATION at the Local Program LEVEL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is the Utility Contact Map…</a:t>
            </a:r>
          </a:p>
          <a:p>
            <a:endParaRPr lang="en-US" dirty="0"/>
          </a:p>
          <a:p>
            <a:r>
              <a:rPr lang="en-US" dirty="0"/>
              <a:t>BECKY is responsible for projects in the northern counties (yellow)</a:t>
            </a:r>
          </a:p>
          <a:p>
            <a:r>
              <a:rPr lang="en-US" dirty="0"/>
              <a:t>JOE is responsible for projects in the southern counties (blue)</a:t>
            </a:r>
          </a:p>
          <a:p>
            <a:r>
              <a:rPr lang="en-US" dirty="0"/>
              <a:t>JEFF is responsible for all the major projects in the region</a:t>
            </a:r>
          </a:p>
          <a:p>
            <a:endParaRPr lang="en-US" dirty="0"/>
          </a:p>
          <a:p>
            <a:r>
              <a:rPr lang="en-US" dirty="0"/>
              <a:t>LINDA is the utility permit coordinator for the region</a:t>
            </a:r>
          </a:p>
          <a:p>
            <a:r>
              <a:rPr lang="en-US" dirty="0"/>
              <a:t>TAMMY is our supervisor </a:t>
            </a:r>
          </a:p>
          <a:p>
            <a:r>
              <a:rPr lang="en-US" dirty="0"/>
              <a:t>BRUCE is our section chief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Utility Coordinators are a RESOURCE and CAN ASSIST you during construction HOWEVER…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ENCOURAGE you to…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Understand the UTILITY FACILITIES within your project  PRIOR to construction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the PLANS, UTILITY SPECIAL PROVISIONS and REACH OUT to the utilities before the pre-con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(Krissy chime 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ENCOURAGE you to…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Continue communication with utilities DURING construction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KNOW who the utility field contact is, REVIEW their schedule and INVITE them to the weekly meetings</a:t>
            </a:r>
          </a:p>
          <a:p>
            <a:endParaRPr lang="en-US" dirty="0"/>
          </a:p>
          <a:p>
            <a:r>
              <a:rPr lang="en-US" dirty="0"/>
              <a:t>We ENGOURAGE you to…</a:t>
            </a:r>
          </a:p>
          <a:p>
            <a:r>
              <a:rPr lang="en-US" dirty="0"/>
              <a:t>Be PROACTIVE and RESOLVE utility conflicts in the field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3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show of hands…</a:t>
            </a:r>
          </a:p>
          <a:p>
            <a:r>
              <a:rPr lang="en-US" dirty="0"/>
              <a:t>… have you ever had a UTILITY CONFLICT during construction?</a:t>
            </a:r>
          </a:p>
          <a:p>
            <a:r>
              <a:rPr lang="en-US" dirty="0"/>
              <a:t>With a show of hands…</a:t>
            </a:r>
          </a:p>
          <a:p>
            <a:r>
              <a:rPr lang="en-US" dirty="0"/>
              <a:t>… have you ever SUBMITTED a Utility Problem Report?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&lt;Hit button a second time&gt;</a:t>
            </a:r>
          </a:p>
          <a:p>
            <a:endParaRPr lang="en-US" dirty="0"/>
          </a:p>
          <a:p>
            <a:r>
              <a:rPr lang="en-US" dirty="0"/>
              <a:t>This report is important because it…</a:t>
            </a:r>
          </a:p>
          <a:p>
            <a:endParaRPr lang="en-US" dirty="0"/>
          </a:p>
          <a:p>
            <a:r>
              <a:rPr lang="en-US" dirty="0"/>
              <a:t>DOCUMENTS problems in the field</a:t>
            </a:r>
          </a:p>
          <a:p>
            <a:r>
              <a:rPr lang="en-US" dirty="0"/>
              <a:t>… and RELAYS those problems to the utility coordinators in the office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2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doing-bus/eng-consultants/cnslt-rsrces/util/ucguid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isconsindot.gov/Pages/doing-bus/eng-consultants/cnslt-rsrces/rdwy/fdm.aspx" TargetMode="External"/><Relationship Id="rId5" Type="http://schemas.openxmlformats.org/officeDocument/2006/relationships/hyperlink" Target="http://wisconsindot.gov/Pages/doing-bus/eng-consultants/cnslt-rsrces/rdwy/cmm.aspx" TargetMode="External"/><Relationship Id="rId4" Type="http://schemas.openxmlformats.org/officeDocument/2006/relationships/hyperlink" Target="http://wisconsindot.gov/Pages/doing-bus/real-estate/permits/utility-uap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3803"/>
            <a:ext cx="8229600" cy="3406140"/>
          </a:xfrm>
        </p:spPr>
        <p:txBody>
          <a:bodyPr/>
          <a:lstStyle/>
          <a:p>
            <a:r>
              <a:rPr lang="en-US" sz="4000" dirty="0"/>
              <a:t>Northeast Region Construction Training</a:t>
            </a:r>
            <a:br>
              <a:rPr lang="en-US" sz="4000" dirty="0"/>
            </a:br>
            <a:br>
              <a:rPr lang="en-US" sz="2800" dirty="0"/>
            </a:br>
            <a:br>
              <a:rPr lang="en-US" dirty="0"/>
            </a:br>
            <a:r>
              <a:rPr lang="en-US" dirty="0"/>
              <a:t>UTILITIES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550" y="5058280"/>
            <a:ext cx="4434840" cy="567260"/>
          </a:xfrm>
        </p:spPr>
        <p:txBody>
          <a:bodyPr/>
          <a:lstStyle/>
          <a:p>
            <a:r>
              <a:rPr lang="en-US" sz="3200" dirty="0"/>
              <a:t>Joseph Coughlin, P.E.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80710" y="5424115"/>
            <a:ext cx="3154680" cy="548640"/>
          </a:xfrm>
        </p:spPr>
        <p:txBody>
          <a:bodyPr/>
          <a:lstStyle/>
          <a:p>
            <a:r>
              <a:rPr lang="en-US" sz="3200" dirty="0"/>
              <a:t>Utility Coordinator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17920" y="6054960"/>
            <a:ext cx="2617470" cy="482600"/>
          </a:xfrm>
        </p:spPr>
        <p:txBody>
          <a:bodyPr/>
          <a:lstStyle/>
          <a:p>
            <a:r>
              <a:rPr lang="en-US" b="0" dirty="0"/>
              <a:t>March 6,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834564" y="6196197"/>
              <a:ext cx="19800" cy="3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1324" y="6193677"/>
                <a:ext cx="2556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9200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08430" y="1864797"/>
            <a:ext cx="7648168" cy="4279176"/>
          </a:xfrm>
        </p:spPr>
        <p:txBody>
          <a:bodyPr/>
          <a:lstStyle/>
          <a:p>
            <a:r>
              <a:rPr lang="en-US" sz="2400" b="1" dirty="0"/>
              <a:t>Utility Coordination Staff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“Best Practices” </a:t>
            </a:r>
          </a:p>
          <a:p>
            <a:pPr lvl="1"/>
            <a:r>
              <a:rPr lang="en-US" dirty="0"/>
              <a:t>Utility Coordination Prior to Construction</a:t>
            </a:r>
          </a:p>
          <a:p>
            <a:pPr lvl="1"/>
            <a:r>
              <a:rPr lang="en-US" dirty="0"/>
              <a:t>Communicate with the Utilities during Construction</a:t>
            </a:r>
          </a:p>
          <a:p>
            <a:pPr lvl="1"/>
            <a:r>
              <a:rPr lang="en-US" dirty="0"/>
              <a:t>Resolve Utility Conflicts in the Field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16A"/>
                </a:solidFill>
              </a:rPr>
              <a:t>Utility Problems During Construction Documentation Report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416A"/>
              </a:solidFill>
            </a:endParaRP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16A"/>
                </a:solidFill>
              </a:rPr>
              <a:t>Local Program Projects</a:t>
            </a:r>
          </a:p>
          <a:p>
            <a:pPr lvl="1"/>
            <a:endParaRPr lang="en-US" sz="1800" dirty="0"/>
          </a:p>
          <a:p>
            <a:pPr lvl="1"/>
            <a:endParaRPr lang="en-US" sz="3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D46331-277F-49C3-A8D4-3027C95FCD93}"/>
              </a:ext>
            </a:extLst>
          </p:cNvPr>
          <p:cNvSpPr txBox="1">
            <a:spLocks/>
          </p:cNvSpPr>
          <p:nvPr/>
        </p:nvSpPr>
        <p:spPr>
          <a:xfrm>
            <a:off x="457451" y="97536"/>
            <a:ext cx="8229600" cy="1536192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607740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7FD2B-A2B4-40FE-9A8F-4941599D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43" y="0"/>
            <a:ext cx="5636622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1338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30D6EF-469B-4BE5-8FB8-FF09190E06E9}"/>
              </a:ext>
            </a:extLst>
          </p:cNvPr>
          <p:cNvSpPr txBox="1">
            <a:spLocks/>
          </p:cNvSpPr>
          <p:nvPr/>
        </p:nvSpPr>
        <p:spPr>
          <a:xfrm>
            <a:off x="457451" y="97536"/>
            <a:ext cx="8229600" cy="1536192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“BEST PRACTICES”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0C1B9-E6B7-409F-97E1-6064D9FB3A4F}"/>
              </a:ext>
            </a:extLst>
          </p:cNvPr>
          <p:cNvSpPr/>
          <p:nvPr/>
        </p:nvSpPr>
        <p:spPr>
          <a:xfrm>
            <a:off x="353568" y="1959480"/>
            <a:ext cx="83334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rgbClr val="A0284C"/>
                </a:solidFill>
              </a:rPr>
              <a:t>Utility Coordination Prior to Construction </a:t>
            </a:r>
          </a:p>
          <a:p>
            <a:pPr lvl="1" algn="ctr"/>
            <a:endParaRPr lang="en-US" sz="3200" dirty="0">
              <a:solidFill>
                <a:srgbClr val="A0284C"/>
              </a:solidFill>
            </a:endParaRPr>
          </a:p>
          <a:p>
            <a:pPr lvl="1" algn="ctr"/>
            <a:endParaRPr lang="en-US" sz="3200" dirty="0">
              <a:solidFill>
                <a:srgbClr val="A0284C"/>
              </a:solidFill>
            </a:endParaRPr>
          </a:p>
          <a:p>
            <a:pPr lvl="1" algn="ctr"/>
            <a:r>
              <a:rPr lang="en-US" sz="3200" dirty="0">
                <a:solidFill>
                  <a:srgbClr val="A0284C"/>
                </a:solidFill>
              </a:rPr>
              <a:t>Communicate with the Utilities during Construction</a:t>
            </a:r>
          </a:p>
          <a:p>
            <a:pPr lvl="1" algn="ctr"/>
            <a:endParaRPr lang="en-US" sz="3200" dirty="0">
              <a:solidFill>
                <a:srgbClr val="A0284C"/>
              </a:solidFill>
            </a:endParaRPr>
          </a:p>
          <a:p>
            <a:pPr lvl="1" algn="ctr"/>
            <a:endParaRPr lang="en-US" sz="3200" dirty="0">
              <a:solidFill>
                <a:srgbClr val="A0284C"/>
              </a:solidFill>
            </a:endParaRPr>
          </a:p>
          <a:p>
            <a:pPr lvl="1" algn="ctr"/>
            <a:r>
              <a:rPr lang="en-US" sz="3200" dirty="0">
                <a:solidFill>
                  <a:srgbClr val="A0284C"/>
                </a:solidFill>
              </a:rPr>
              <a:t>Resolve Utility Conflicts in the Field</a:t>
            </a:r>
          </a:p>
        </p:txBody>
      </p:sp>
    </p:spTree>
    <p:extLst>
      <p:ext uri="{BB962C8B-B14F-4D97-AF65-F5344CB8AC3E}">
        <p14:creationId xmlns:p14="http://schemas.microsoft.com/office/powerpoint/2010/main" val="4053692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/>
              <a:t>Select text to edit subhead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DBAD7-FD6B-4A01-B344-99DF1DDA0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"/>
            <a:ext cx="5339449" cy="6858000"/>
          </a:xfrm>
          <a:prstGeom prst="rect">
            <a:avLst/>
          </a:prstGeom>
          <a:ln w="25400">
            <a:solidFill>
              <a:srgbClr val="1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07FEC-59A7-4543-9A15-6298DB3776CF}"/>
              </a:ext>
            </a:extLst>
          </p:cNvPr>
          <p:cNvSpPr txBox="1"/>
          <p:nvPr/>
        </p:nvSpPr>
        <p:spPr>
          <a:xfrm rot="19108136">
            <a:off x="2145792" y="2586711"/>
            <a:ext cx="4754880" cy="584775"/>
          </a:xfrm>
          <a:prstGeom prst="rect">
            <a:avLst/>
          </a:prstGeom>
          <a:noFill/>
          <a:ln w="28575">
            <a:solidFill>
              <a:srgbClr val="A0284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0284C"/>
                </a:solidFill>
              </a:rPr>
              <a:t>UTILITY PROBLEM REPORT</a:t>
            </a:r>
          </a:p>
        </p:txBody>
      </p:sp>
    </p:spTree>
    <p:extLst>
      <p:ext uri="{BB962C8B-B14F-4D97-AF65-F5344CB8AC3E}">
        <p14:creationId xmlns:p14="http://schemas.microsoft.com/office/powerpoint/2010/main" val="3214156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30D6EF-469B-4BE5-8FB8-FF09190E06E9}"/>
              </a:ext>
            </a:extLst>
          </p:cNvPr>
          <p:cNvSpPr txBox="1">
            <a:spLocks/>
          </p:cNvSpPr>
          <p:nvPr/>
        </p:nvSpPr>
        <p:spPr>
          <a:xfrm>
            <a:off x="457451" y="168788"/>
            <a:ext cx="8229600" cy="1536192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500" b="1" kern="1200" baseline="0">
                <a:solidFill>
                  <a:srgbClr val="00416A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LOCAL PROGRAM PROJECTS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0F2FB-3691-49C8-944C-4B4415B22F24}"/>
              </a:ext>
            </a:extLst>
          </p:cNvPr>
          <p:cNvSpPr/>
          <p:nvPr/>
        </p:nvSpPr>
        <p:spPr>
          <a:xfrm>
            <a:off x="353568" y="1959480"/>
            <a:ext cx="8333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rgbClr val="A0284C"/>
                </a:solidFill>
              </a:rPr>
              <a:t>Contact the sponsor immediately if utility conflicts or potential conflicts arise</a:t>
            </a:r>
          </a:p>
        </p:txBody>
      </p:sp>
    </p:spTree>
    <p:extLst>
      <p:ext uri="{BB962C8B-B14F-4D97-AF65-F5344CB8AC3E}">
        <p14:creationId xmlns:p14="http://schemas.microsoft.com/office/powerpoint/2010/main" val="9117445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6B36268-F0BA-4FFB-A650-FF1C2D78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45" y="1488948"/>
            <a:ext cx="8861426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WisDOT Guide to Utility Coordination (UC Guide)</a:t>
            </a:r>
          </a:p>
          <a:p>
            <a:pPr marL="365125" lvl="1" indent="0" algn="ctr">
              <a:buNone/>
            </a:pPr>
            <a:r>
              <a:rPr lang="en-US" sz="1400" b="1" dirty="0">
                <a:hlinkClick r:id="rId3"/>
              </a:rPr>
              <a:t>http://wisconsindot.gov/Pages/doing-bus/eng-consultants/cnslt-rsrces/util/ucguide.aspx</a:t>
            </a:r>
            <a:endParaRPr lang="en-US" sz="1400" b="1" dirty="0"/>
          </a:p>
          <a:p>
            <a:endParaRPr lang="en-US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Utility Accommodation Policy / Highway Maintenance Manual</a:t>
            </a:r>
            <a:br>
              <a:rPr lang="en-US" sz="2000" b="1" dirty="0"/>
            </a:br>
            <a:r>
              <a:rPr lang="en-US" sz="1400" b="1" dirty="0">
                <a:hlinkClick r:id="rId4"/>
              </a:rPr>
              <a:t>http://wisconsindot.gov/Pages/doing-bus/real-estate/permits/utility-uap.aspx</a:t>
            </a:r>
            <a:endParaRPr lang="en-US" sz="1400" b="1" dirty="0"/>
          </a:p>
          <a:p>
            <a:endParaRPr lang="en-US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Construction &amp; Materials Manual (CMM)</a:t>
            </a:r>
          </a:p>
          <a:p>
            <a:pPr marL="365125" lvl="1" indent="0" algn="ctr">
              <a:buNone/>
            </a:pPr>
            <a:r>
              <a:rPr lang="en-US" sz="1400" b="1" dirty="0">
                <a:hlinkClick r:id="rId5"/>
              </a:rPr>
              <a:t>http://wisconsindot.gov/Pages/doing-bus/eng-consultants/cnslt-rsrces/rdwy/cmm.aspx</a:t>
            </a:r>
            <a:endParaRPr lang="en-US" sz="1400" b="1" dirty="0"/>
          </a:p>
          <a:p>
            <a:endParaRPr lang="en-US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/>
              <a:t>Facilities Development Manual (FDM)</a:t>
            </a:r>
          </a:p>
          <a:p>
            <a:pPr marL="365125" lvl="1" indent="0" algn="ctr">
              <a:buNone/>
            </a:pPr>
            <a:r>
              <a:rPr lang="en-US" sz="1400" b="1" dirty="0">
                <a:hlinkClick r:id="rId6"/>
              </a:rPr>
              <a:t>http://wisconsindot.gov/Pages/doing-bus/eng-consultants/cnslt-rsrces/rdwy/fdm.aspx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679AD2E-D882-4F44-A739-B8CC3B35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58" y="10844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6547912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429</Words>
  <Application>Microsoft Office PowerPoint</Application>
  <PresentationFormat>On-screen Show (4:3)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WisDOT template standard screen gray background</vt:lpstr>
      <vt:lpstr>Northeast Region Construction Training   UTILITIES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VAN HOUT, KRISTIN M</cp:lastModifiedBy>
  <cp:revision>161</cp:revision>
  <cp:lastPrinted>2019-02-22T14:25:32Z</cp:lastPrinted>
  <dcterms:created xsi:type="dcterms:W3CDTF">2017-03-13T20:15:47Z</dcterms:created>
  <dcterms:modified xsi:type="dcterms:W3CDTF">2019-02-27T12:06:10Z</dcterms:modified>
</cp:coreProperties>
</file>