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262" r:id="rId2"/>
    <p:sldId id="292" r:id="rId3"/>
    <p:sldId id="263" r:id="rId4"/>
    <p:sldId id="269" r:id="rId5"/>
    <p:sldId id="270" r:id="rId6"/>
    <p:sldId id="289" r:id="rId7"/>
    <p:sldId id="271" r:id="rId8"/>
    <p:sldId id="272" r:id="rId9"/>
    <p:sldId id="273" r:id="rId10"/>
    <p:sldId id="274" r:id="rId11"/>
    <p:sldId id="275" r:id="rId12"/>
    <p:sldId id="278" r:id="rId13"/>
    <p:sldId id="279" r:id="rId14"/>
    <p:sldId id="288" r:id="rId15"/>
    <p:sldId id="293" r:id="rId16"/>
    <p:sldId id="28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E3F978-371F-4DCA-8DA1-9E25EE477513}">
          <p14:sldIdLst>
            <p14:sldId id="262"/>
            <p14:sldId id="292"/>
            <p14:sldId id="263"/>
            <p14:sldId id="269"/>
            <p14:sldId id="270"/>
            <p14:sldId id="289"/>
            <p14:sldId id="271"/>
            <p14:sldId id="272"/>
            <p14:sldId id="273"/>
            <p14:sldId id="274"/>
            <p14:sldId id="275"/>
            <p14:sldId id="278"/>
            <p14:sldId id="279"/>
            <p14:sldId id="288"/>
            <p14:sldId id="293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846"/>
    <a:srgbClr val="D8B832"/>
    <a:srgbClr val="FFBE05"/>
    <a:srgbClr val="F2CD00"/>
    <a:srgbClr val="00416A"/>
    <a:srgbClr val="A0284C"/>
    <a:srgbClr val="D8B85E"/>
    <a:srgbClr val="DCC070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88930" autoAdjust="0"/>
  </p:normalViewPr>
  <p:slideViewPr>
    <p:cSldViewPr snapToGrid="0">
      <p:cViewPr varScale="1">
        <p:scale>
          <a:sx n="77" d="100"/>
          <a:sy n="77" d="100"/>
        </p:scale>
        <p:origin x="12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E387A35C-FE16-4401-8225-4521579CB0E4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r>
              <a:rPr lang="en-US" dirty="0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230065EF-5B0B-4527-B697-707380E47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607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16:09:57.360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DBFDDA02-9F01-45C1-BF11-C9918CE0F95A}" emma:medium="tactile" emma:mode="ink">
          <msink:context xmlns:msink="http://schemas.microsoft.com/ink/2010/main" type="writingRegion" rotatedBoundingBox="1173,1125 1188,1125 1188,1140 1173,1140"/>
        </emma:interpretation>
      </emma:emma>
    </inkml:annotationXML>
    <inkml:traceGroup>
      <inkml:annotationXML>
        <emma:emma xmlns:emma="http://www.w3.org/2003/04/emma" version="1.0">
          <emma:interpretation id="{2EF3A6D8-2DBA-44EA-BB84-F71448F32D89}" emma:medium="tactile" emma:mode="ink">
            <msink:context xmlns:msink="http://schemas.microsoft.com/ink/2010/main" type="paragraph" rotatedBoundingBox="1173,1125 1188,1125 1188,1140 1173,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5C8D4-FFF5-4492-B995-6C18F77D0B29}" emma:medium="tactile" emma:mode="ink">
              <msink:context xmlns:msink="http://schemas.microsoft.com/ink/2010/main" type="line" rotatedBoundingBox="1173,1125 1188,1125 1188,1140 1173,1140"/>
            </emma:interpretation>
          </emma:emma>
        </inkml:annotationXML>
        <inkml:traceGroup>
          <inkml:annotationXML>
            <emma:emma xmlns:emma="http://www.w3.org/2003/04/emma" version="1.0">
              <emma:interpretation id="{3D22B72E-8A8E-4226-8662-1F1CB26AC21B}" emma:medium="tactile" emma:mode="ink">
                <msink:context xmlns:msink="http://schemas.microsoft.com/ink/2010/main" type="inkWord" rotatedBoundingBox="1173,1125 1188,1125 1188,1140 1173,11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 1 0,'0'0'224,"0"0"-32,0 0-96,0 0 65,0 0-33,0 0 32,0 0 128,0 0 0,0 0-95,0 0-1,0 0-64,0 0-64,0 0-32,0 0 0,0 0 32,0 0-32,0 0-32,0 0 0,0 0 0,0 0 32,0 0-32,0 0 0,0 0 0,0 0 0,0 0-32,0 0-192,0 0-96,0 0-97,0 0-223,0 0-33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5T16:40:01.099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0E13C1C7-6FAB-4E68-ADFC-5B813B7C1058}" emma:medium="tactile" emma:mode="ink">
          <msink:context xmlns:msink="http://schemas.microsoft.com/ink/2010/main" type="writingRegion" rotatedBoundingBox="27318,17211 27372,17211 27372,17319 27318,17319"/>
        </emma:interpretation>
      </emma:emma>
    </inkml:annotationXML>
    <inkml:traceGroup>
      <inkml:annotationXML>
        <emma:emma xmlns:emma="http://www.w3.org/2003/04/emma" version="1.0">
          <emma:interpretation id="{EFCEBCAC-36D5-4F24-98B0-04FDDD4D49E7}" emma:medium="tactile" emma:mode="ink">
            <msink:context xmlns:msink="http://schemas.microsoft.com/ink/2010/main" type="paragraph" rotatedBoundingBox="27318,17211 27372,17211 27372,17319 27318,17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048C3A-3CFE-4D80-AA99-2A39DF3F837F}" emma:medium="tactile" emma:mode="ink">
              <msink:context xmlns:msink="http://schemas.microsoft.com/ink/2010/main" type="line" rotatedBoundingBox="27318,17211 27372,17211 27372,17319 27318,17319"/>
            </emma:interpretation>
          </emma:emma>
        </inkml:annotationXML>
        <inkml:traceGroup>
          <inkml:annotationXML>
            <emma:emma xmlns:emma="http://www.w3.org/2003/04/emma" version="1.0">
              <emma:interpretation id="{7779F1BC-1A8C-41E5-9206-4653DC0ABF3F}" emma:medium="tactile" emma:mode="ink">
                <msink:context xmlns:msink="http://schemas.microsoft.com/ink/2010/main" type="inkWord" rotatedBoundingBox="27318,17211 27372,17211 27372,17319 27318,17319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27 109 0,'0'0'352,"0"0"-63,0 0 127,0 0-32,0 0-159,0 0-1,0 0-64,0 0-32,0 0-32,0 0-64,0-27 0,0 27 0,-27 0-32,27-27 0,0 27 32,0 0 0,0 0-32,0 0-32,0 0 0,0-27 0,0 27-256,27 0-321,0-27-352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8B8B34B4-0DAC-4C17-B484-320AB1570CDC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r>
              <a:rPr lang="en-US" dirty="0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A3688F50-7C5E-4630-BBD8-8950DF35A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131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3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5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9" y="5299578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584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836267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474454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785830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1572042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34275115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4864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customXml" Target="../ink/ink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 userDrawn="1"/>
            </p14:nvContentPartPr>
            <p14:xfrm>
              <a:off x="422348" y="405245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108" y="402005"/>
                <a:ext cx="6840" cy="68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5" r:id="rId3"/>
    <p:sldLayoutId id="2147483679" r:id="rId4"/>
    <p:sldLayoutId id="2147483676" r:id="rId5"/>
    <p:sldLayoutId id="2147483677" r:id="rId6"/>
    <p:sldLayoutId id="2147483681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Selected Sites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 Kobus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 Region SWEC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3505200"/>
            <a:ext cx="8229600" cy="778701"/>
          </a:xfrm>
        </p:spPr>
        <p:txBody>
          <a:bodyPr/>
          <a:lstStyle/>
          <a:p>
            <a:r>
              <a:rPr lang="en-US" dirty="0"/>
              <a:t>NER Construction Training</a:t>
            </a:r>
          </a:p>
          <a:p>
            <a:r>
              <a:rPr lang="en-US" dirty="0"/>
              <a:t>NWTC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4389120"/>
            <a:ext cx="8229600" cy="482600"/>
          </a:xfrm>
        </p:spPr>
        <p:txBody>
          <a:bodyPr/>
          <a:lstStyle/>
          <a:p>
            <a:r>
              <a:rPr lang="en-US" dirty="0"/>
              <a:t>March 6, 2019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9834564" y="6196197"/>
              <a:ext cx="19800" cy="3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1324" y="6193677"/>
                <a:ext cx="2556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92005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D3D015-669D-45D9-9D82-3100CB610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8302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E39FF7-7D64-4408-8398-E9E41A1D3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662"/>
            <a:ext cx="9144000" cy="69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4218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7D46-31F1-489D-B8A1-56A3FC82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5300"/>
            <a:ext cx="7886700" cy="1424623"/>
          </a:xfrm>
        </p:spPr>
        <p:txBody>
          <a:bodyPr/>
          <a:lstStyle/>
          <a:p>
            <a:r>
              <a:rPr lang="en-US" dirty="0"/>
              <a:t>Sites Covered Under the TCGP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6D5-2121-41C5-9B9F-FD672C392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9923"/>
            <a:ext cx="7886700" cy="4717415"/>
          </a:xfrm>
        </p:spPr>
        <p:txBody>
          <a:bodyPr/>
          <a:lstStyle/>
          <a:p>
            <a:r>
              <a:rPr lang="en-US" sz="2400" dirty="0"/>
              <a:t>Archeological Review</a:t>
            </a:r>
          </a:p>
          <a:p>
            <a:r>
              <a:rPr lang="en-US" sz="2400" dirty="0"/>
              <a:t>ECIP Submittal and Review</a:t>
            </a:r>
          </a:p>
          <a:p>
            <a:r>
              <a:rPr lang="en-US" sz="2400" dirty="0"/>
              <a:t>WisDOT Review of Site</a:t>
            </a:r>
          </a:p>
          <a:p>
            <a:pPr lvl="1"/>
            <a:r>
              <a:rPr lang="en-US" dirty="0"/>
              <a:t>Drainage</a:t>
            </a:r>
          </a:p>
          <a:p>
            <a:pPr lvl="1"/>
            <a:r>
              <a:rPr lang="en-US" dirty="0"/>
              <a:t>Erosion Control</a:t>
            </a:r>
          </a:p>
          <a:p>
            <a:r>
              <a:rPr lang="en-US" sz="2400" dirty="0"/>
              <a:t>WDNR Review</a:t>
            </a:r>
          </a:p>
          <a:p>
            <a:pPr lvl="1"/>
            <a:r>
              <a:rPr lang="en-US" dirty="0"/>
              <a:t>Wetlands</a:t>
            </a:r>
          </a:p>
          <a:p>
            <a:pPr lvl="1"/>
            <a:r>
              <a:rPr lang="en-US" dirty="0"/>
              <a:t>Threatened and endangered resources</a:t>
            </a:r>
          </a:p>
          <a:p>
            <a:pPr lvl="1"/>
            <a:r>
              <a:rPr lang="en-US" dirty="0"/>
              <a:t>Applicability of WDNR Permits</a:t>
            </a:r>
          </a:p>
          <a:p>
            <a:r>
              <a:rPr lang="en-US" sz="2400" dirty="0"/>
              <a:t>If project &lt;1 Acre need to apply for permit</a:t>
            </a:r>
          </a:p>
          <a:p>
            <a:r>
              <a:rPr lang="en-US" sz="2400" dirty="0"/>
              <a:t>WisDOT pays for Erosion Control based on Std Spec</a:t>
            </a:r>
          </a:p>
          <a:p>
            <a:r>
              <a:rPr lang="en-US" sz="2400" dirty="0"/>
              <a:t>EC Inspection Requirements Apply</a:t>
            </a:r>
          </a:p>
          <a:p>
            <a:r>
              <a:rPr lang="en-US" sz="2400" dirty="0"/>
              <a:t>70% Vegetation Notice of Termination</a:t>
            </a:r>
          </a:p>
        </p:txBody>
      </p:sp>
    </p:spTree>
    <p:extLst>
      <p:ext uri="{BB962C8B-B14F-4D97-AF65-F5344CB8AC3E}">
        <p14:creationId xmlns:p14="http://schemas.microsoft.com/office/powerpoint/2010/main" val="232937880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EE97-9E06-487B-9CF7-1A42798A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Permitted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D4C58-1A40-40E6-95E6-E0A1CE56C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Industrial – SIC Codes</a:t>
            </a:r>
          </a:p>
          <a:p>
            <a:r>
              <a:rPr lang="en-US" sz="4400" dirty="0"/>
              <a:t>Construction</a:t>
            </a:r>
          </a:p>
          <a:p>
            <a:pPr lvl="1"/>
            <a:r>
              <a:rPr lang="en-US" sz="4400" dirty="0"/>
              <a:t>WisDOT Projects</a:t>
            </a:r>
          </a:p>
          <a:p>
            <a:pPr lvl="1"/>
            <a:r>
              <a:rPr lang="en-US" sz="4400" dirty="0"/>
              <a:t>NR216</a:t>
            </a:r>
          </a:p>
          <a:p>
            <a:pPr lvl="1"/>
            <a:r>
              <a:rPr lang="en-US" sz="4400" dirty="0"/>
              <a:t>Sites &lt;1 Acre – Local Permits may Apply</a:t>
            </a:r>
          </a:p>
        </p:txBody>
      </p:sp>
    </p:spTree>
    <p:extLst>
      <p:ext uri="{BB962C8B-B14F-4D97-AF65-F5344CB8AC3E}">
        <p14:creationId xmlns:p14="http://schemas.microsoft.com/office/powerpoint/2010/main" val="147261256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5C593-721C-4644-90E3-805710B7D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85" y="0"/>
            <a:ext cx="7104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5741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26181C-A972-443E-81A2-E2A31EE84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285750"/>
            <a:ext cx="91725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9229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E7BA-03BD-4BBC-A644-A442F0A4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94360"/>
            <a:ext cx="7886700" cy="5863590"/>
          </a:xfrm>
        </p:spPr>
        <p:txBody>
          <a:bodyPr/>
          <a:lstStyle/>
          <a:p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5384443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26181C-A972-443E-81A2-E2A31EE84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285750"/>
            <a:ext cx="91725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6501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Open/Closed with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Trans 401 “Selected Site” means any borrow site or material disposal site used exclusively for projects directed and supervised by the department. </a:t>
            </a:r>
          </a:p>
          <a:p>
            <a:r>
              <a:rPr lang="en-US" sz="3500" dirty="0"/>
              <a:t>85.193 2 (d) The site is used solely for the specified transportation project and solely during the period of construction of the specified transportation project.</a:t>
            </a:r>
          </a:p>
        </p:txBody>
      </p:sp>
    </p:spTree>
    <p:extLst>
      <p:ext uri="{BB962C8B-B14F-4D97-AF65-F5344CB8AC3E}">
        <p14:creationId xmlns:p14="http://schemas.microsoft.com/office/powerpoint/2010/main" val="220316228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74A1-2AF3-4360-9533-AECCDE7C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Borrow TCGP</a:t>
            </a:r>
            <a:br>
              <a:rPr lang="en-US" dirty="0"/>
            </a:br>
            <a:r>
              <a:rPr lang="en-US" dirty="0"/>
              <a:t>NR 135.02 (3) Exemption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2A60C-20E4-4565-B4FF-9FD90D6E6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(j) 1. nonmetallic mining conducted to obtain </a:t>
            </a:r>
            <a:r>
              <a:rPr lang="en-US" sz="3600" b="1" u="sng" dirty="0"/>
              <a:t>stone, soil, sand or gravel </a:t>
            </a:r>
            <a:r>
              <a:rPr lang="en-US" sz="3600" dirty="0"/>
              <a:t>for construction, reconstruction, maintenance or repair of a highway, railroad, airport or other transportation facility, or part thereof, if the nonmetallic mining is </a:t>
            </a:r>
            <a:r>
              <a:rPr lang="en-US" sz="3600" b="1" u="sng" dirty="0"/>
              <a:t>subject to the requirements of the department of transportation concerning the restoration </a:t>
            </a:r>
            <a:r>
              <a:rPr lang="en-US" sz="3600" dirty="0"/>
              <a:t>of the nonmetallic mining site.</a:t>
            </a:r>
          </a:p>
        </p:txBody>
      </p:sp>
    </p:spTree>
    <p:extLst>
      <p:ext uri="{BB962C8B-B14F-4D97-AF65-F5344CB8AC3E}">
        <p14:creationId xmlns:p14="http://schemas.microsoft.com/office/powerpoint/2010/main" val="337543573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A9C1-4527-4152-9054-E7AC86D5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Borrow TCGP</a:t>
            </a:r>
            <a:br>
              <a:rPr lang="en-US" dirty="0"/>
            </a:br>
            <a:r>
              <a:rPr lang="en-US" dirty="0"/>
              <a:t>NR 135.02 (3) Exemption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B5192-C13E-4916-BB6A-9A74E84E2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(j) 2. The exemption provided is the paragraph only applies to a nonmetallic mining operation with </a:t>
            </a:r>
            <a:r>
              <a:rPr lang="en-US" sz="3200" b="1" u="sng" dirty="0"/>
              <a:t>limited purpose and duration </a:t>
            </a:r>
            <a:r>
              <a:rPr lang="en-US" sz="3200" dirty="0"/>
              <a:t>where requirements and the operator reclaims the nonmetallic mining site in accordance with these requirements. </a:t>
            </a:r>
            <a:r>
              <a:rPr lang="en-US" sz="3200" b="1" u="sng" dirty="0"/>
              <a:t>The duration of the exemption shall be specific to the length of the department of transportation contract for construction of a specific transportation project</a:t>
            </a:r>
            <a:r>
              <a:rPr lang="en-US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57807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A824-8C61-444B-AD06-04A8AD2C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- Opened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1067-8D8B-4B02-9826-2EFEFCB2C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Covered under Transportation Construction General Permit</a:t>
            </a:r>
          </a:p>
          <a:p>
            <a:r>
              <a:rPr lang="en-US" sz="4800" dirty="0"/>
              <a:t>≥1 Acre - NR 216 Construction Permit</a:t>
            </a:r>
          </a:p>
          <a:p>
            <a:r>
              <a:rPr lang="en-US" sz="4800" dirty="0"/>
              <a:t>Industrial Permit</a:t>
            </a:r>
          </a:p>
          <a:p>
            <a:r>
              <a:rPr lang="en-US" sz="4800" dirty="0"/>
              <a:t>≤1 – Local Permits may Apply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8892682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E7C4-1BC8-4864-ACB5-1E47EB65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- Closed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EBF30-B2E0-4FC8-A750-23023FE1B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Borrow/Waste area should be restored to the previous land cover</a:t>
            </a:r>
          </a:p>
          <a:p>
            <a:r>
              <a:rPr lang="en-US" sz="3600" dirty="0"/>
              <a:t>Farm fields are considered restored once farm operations resume</a:t>
            </a:r>
          </a:p>
          <a:p>
            <a:r>
              <a:rPr lang="en-US" sz="3600" dirty="0"/>
              <a:t>Property improvements would need applicable permits</a:t>
            </a:r>
          </a:p>
          <a:p>
            <a:r>
              <a:rPr lang="en-US" sz="3600" dirty="0"/>
              <a:t>Minor amount of impervious can remain on existing driveways</a:t>
            </a:r>
          </a:p>
        </p:txBody>
      </p:sp>
    </p:spTree>
    <p:extLst>
      <p:ext uri="{BB962C8B-B14F-4D97-AF65-F5344CB8AC3E}">
        <p14:creationId xmlns:p14="http://schemas.microsoft.com/office/powerpoint/2010/main" val="130882218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9D5FC-AA90-401E-8F8A-5CE416B56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6781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5435F2-8112-48A4-B385-D5FA9D0BD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8837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isDOT template standard screen gray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1940</TotalTime>
  <Words>371</Words>
  <Application>Microsoft Office PowerPoint</Application>
  <PresentationFormat>On-screen Show (4:3)</PresentationFormat>
  <Paragraphs>53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WisDOT template standard screen gray background</vt:lpstr>
      <vt:lpstr>Selected Sites</vt:lpstr>
      <vt:lpstr>PowerPoint Presentation</vt:lpstr>
      <vt:lpstr>Open/Closed with the Project</vt:lpstr>
      <vt:lpstr>Borrow TCGP NR 135.02 (3) Exemption</vt:lpstr>
      <vt:lpstr>Borrow TCGP NR 135.02 (3) Exemption</vt:lpstr>
      <vt:lpstr>Waste - Opened</vt:lpstr>
      <vt:lpstr>Restoration - Closed</vt:lpstr>
      <vt:lpstr>PowerPoint Presentation</vt:lpstr>
      <vt:lpstr>PowerPoint Presentation</vt:lpstr>
      <vt:lpstr>PowerPoint Presentation</vt:lpstr>
      <vt:lpstr>PowerPoint Presentation</vt:lpstr>
      <vt:lpstr>Sites Covered Under the TCGP</vt:lpstr>
      <vt:lpstr>Permitted Sites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KIRKPATRICK, MARY K</dc:creator>
  <cp:lastModifiedBy>VAN HOUT, KRISTIN M</cp:lastModifiedBy>
  <cp:revision>157</cp:revision>
  <cp:lastPrinted>2018-12-11T16:22:37Z</cp:lastPrinted>
  <dcterms:created xsi:type="dcterms:W3CDTF">2017-03-13T20:15:47Z</dcterms:created>
  <dcterms:modified xsi:type="dcterms:W3CDTF">2019-02-27T11:24:50Z</dcterms:modified>
</cp:coreProperties>
</file>