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ink/ink1.xml" ContentType="application/inkml+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2.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3"/>
  </p:notesMasterIdLst>
  <p:handoutMasterIdLst>
    <p:handoutMasterId r:id="rId14"/>
  </p:handoutMasterIdLst>
  <p:sldIdLst>
    <p:sldId id="262" r:id="rId2"/>
    <p:sldId id="271" r:id="rId3"/>
    <p:sldId id="273" r:id="rId4"/>
    <p:sldId id="278" r:id="rId5"/>
    <p:sldId id="279" r:id="rId6"/>
    <p:sldId id="272" r:id="rId7"/>
    <p:sldId id="263" r:id="rId8"/>
    <p:sldId id="274" r:id="rId9"/>
    <p:sldId id="275" r:id="rId10"/>
    <p:sldId id="276" r:id="rId11"/>
    <p:sldId id="277" r:id="rId12"/>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B846"/>
    <a:srgbClr val="D8B832"/>
    <a:srgbClr val="FFBE05"/>
    <a:srgbClr val="F2CD00"/>
    <a:srgbClr val="00416A"/>
    <a:srgbClr val="A0284C"/>
    <a:srgbClr val="D8B85E"/>
    <a:srgbClr val="DCC070"/>
    <a:srgbClr val="1E38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80" autoAdjust="0"/>
    <p:restoredTop sz="51092" autoAdjust="0"/>
  </p:normalViewPr>
  <p:slideViewPr>
    <p:cSldViewPr snapToGrid="0">
      <p:cViewPr varScale="1">
        <p:scale>
          <a:sx n="87" d="100"/>
          <a:sy n="87" d="100"/>
        </p:scale>
        <p:origin x="1210"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4" d="100"/>
          <a:sy n="84" d="100"/>
        </p:scale>
        <p:origin x="315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r>
              <a:rPr lang="en-US"/>
              <a:t>Presentation Title</a:t>
            </a:r>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fld id="{E387A35C-FE16-4401-8225-4521579CB0E4}" type="datetimeFigureOut">
              <a:rPr lang="en-US" smtClean="0"/>
              <a:t>2/27/2019</a:t>
            </a:fld>
            <a:endParaRPr lang="en-US"/>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r>
              <a:rPr lang="en-US"/>
              <a:t>Wisconsin Department of Transportation</a:t>
            </a:r>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230065EF-5B0B-4527-B697-707380E472D5}" type="slidenum">
              <a:rPr lang="en-US" smtClean="0"/>
              <a:t>‹#›</a:t>
            </a:fld>
            <a:endParaRPr lang="en-US"/>
          </a:p>
        </p:txBody>
      </p:sp>
    </p:spTree>
    <p:extLst>
      <p:ext uri="{BB962C8B-B14F-4D97-AF65-F5344CB8AC3E}">
        <p14:creationId xmlns:p14="http://schemas.microsoft.com/office/powerpoint/2010/main" val="1519160728"/>
      </p:ext>
    </p:extLst>
  </p:cSld>
  <p:clrMap bg1="lt1" tx1="dk1" bg2="lt2" tx2="dk2" accent1="accent1" accent2="accent2" accent3="accent3" accent4="accent4" accent5="accent5" accent6="accent6" hlink="hlink" folHlink="folHlink"/>
  <p:hf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10-18T16:09:57.360"/>
    </inkml:context>
    <inkml:brush xml:id="br0">
      <inkml:brushProperty name="width" value="0.05" units="cm"/>
      <inkml:brushProperty name="height" value="0.05" units="cm"/>
    </inkml:brush>
  </inkml:definitions>
  <inkml:traceGroup>
    <inkml:annotationXML>
      <emma:emma xmlns:emma="http://www.w3.org/2003/04/emma" version="1.0">
        <emma:interpretation id="{DBFDDA02-9F01-45C1-BF11-C9918CE0F95A}" emma:medium="tactile" emma:mode="ink">
          <msink:context xmlns:msink="http://schemas.microsoft.com/ink/2010/main" type="writingRegion" rotatedBoundingBox="1173,1125 1188,1125 1188,1140 1173,1140"/>
        </emma:interpretation>
      </emma:emma>
    </inkml:annotationXML>
    <inkml:traceGroup>
      <inkml:annotationXML>
        <emma:emma xmlns:emma="http://www.w3.org/2003/04/emma" version="1.0">
          <emma:interpretation id="{2EF3A6D8-2DBA-44EA-BB84-F71448F32D89}" emma:medium="tactile" emma:mode="ink">
            <msink:context xmlns:msink="http://schemas.microsoft.com/ink/2010/main" type="paragraph" rotatedBoundingBox="1173,1125 1188,1125 1188,1140 1173,1140" alignmentLevel="1"/>
          </emma:interpretation>
        </emma:emma>
      </inkml:annotationXML>
      <inkml:traceGroup>
        <inkml:annotationXML>
          <emma:emma xmlns:emma="http://www.w3.org/2003/04/emma" version="1.0">
            <emma:interpretation id="{3095C8D4-FFF5-4492-B995-6C18F77D0B29}" emma:medium="tactile" emma:mode="ink">
              <msink:context xmlns:msink="http://schemas.microsoft.com/ink/2010/main" type="line" rotatedBoundingBox="1173,1125 1188,1125 1188,1140 1173,1140"/>
            </emma:interpretation>
          </emma:emma>
        </inkml:annotationXML>
        <inkml:traceGroup>
          <inkml:annotationXML>
            <emma:emma xmlns:emma="http://www.w3.org/2003/04/emma" version="1.0">
              <emma:interpretation id="{3D22B72E-8A8E-4226-8662-1F1CB26AC21B}" emma:medium="tactile" emma:mode="ink">
                <msink:context xmlns:msink="http://schemas.microsoft.com/ink/2010/main" type="inkWord" rotatedBoundingBox="1173,1125 1188,1125 1188,1140 1173,1140"/>
              </emma:interpretation>
              <emma:one-of disjunction-type="recognition" id="oneOf0">
                <emma:interpretation id="interp0" emma:lang="en-US" emma:confidence="0">
                  <emma:literal>.</emma:literal>
                </emma:interpretation>
                <emma:interpretation id="interp1" emma:lang="en-US" emma:confidence="0">
                  <emma:literal>v</emma:literal>
                </emma:interpretation>
                <emma:interpretation id="interp2" emma:lang="en-US" emma:confidence="0">
                  <emma:literal>}</emma:literal>
                </emma:interpretation>
                <emma:interpretation id="interp3" emma:lang="en-US" emma:confidence="0">
                  <emma:literal>w</emma:literal>
                </emma:interpretation>
                <emma:interpretation id="interp4" emma:lang="en-US" emma:confidence="0">
                  <emma:literal>3</emma:literal>
                </emma:interpretation>
              </emma:one-of>
            </emma:emma>
          </inkml:annotationXML>
          <inkml:trace contextRef="#ctx0" brushRef="#br0">1 1 0,'0'0'224,"0"0"-32,0 0-96,0 0 65,0 0-33,0 0 32,0 0 128,0 0 0,0 0-95,0 0-1,0 0-64,0 0-64,0 0-32,0 0 0,0 0 32,0 0-32,0 0-32,0 0 0,0 0 0,0 0 32,0 0-32,0 0 0,0 0 0,0 0 0,0 0-32,0 0-192,0 0-96,0 0-97,0 0-223,0 0-33</inkml:trace>
        </inkml:traceGroup>
      </inkml:traceGroup>
    </inkml:traceGroup>
  </inkml:traceGroup>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10-25T16:40:01.099"/>
    </inkml:context>
    <inkml:brush xml:id="br0">
      <inkml:brushProperty name="width" value="0.05" units="cm"/>
      <inkml:brushProperty name="height" value="0.05" units="cm"/>
    </inkml:brush>
  </inkml:definitions>
  <inkml:traceGroup>
    <inkml:annotationXML>
      <emma:emma xmlns:emma="http://www.w3.org/2003/04/emma" version="1.0">
        <emma:interpretation id="{0E13C1C7-6FAB-4E68-ADFC-5B813B7C1058}" emma:medium="tactile" emma:mode="ink">
          <msink:context xmlns:msink="http://schemas.microsoft.com/ink/2010/main" type="writingRegion" rotatedBoundingBox="27318,17211 27372,17211 27372,17319 27318,17319"/>
        </emma:interpretation>
      </emma:emma>
    </inkml:annotationXML>
    <inkml:traceGroup>
      <inkml:annotationXML>
        <emma:emma xmlns:emma="http://www.w3.org/2003/04/emma" version="1.0">
          <emma:interpretation id="{EFCEBCAC-36D5-4F24-98B0-04FDDD4D49E7}" emma:medium="tactile" emma:mode="ink">
            <msink:context xmlns:msink="http://schemas.microsoft.com/ink/2010/main" type="paragraph" rotatedBoundingBox="27318,17211 27372,17211 27372,17319 27318,17319" alignmentLevel="1"/>
          </emma:interpretation>
        </emma:emma>
      </inkml:annotationXML>
      <inkml:traceGroup>
        <inkml:annotationXML>
          <emma:emma xmlns:emma="http://www.w3.org/2003/04/emma" version="1.0">
            <emma:interpretation id="{02048C3A-3CFE-4D80-AA99-2A39DF3F837F}" emma:medium="tactile" emma:mode="ink">
              <msink:context xmlns:msink="http://schemas.microsoft.com/ink/2010/main" type="line" rotatedBoundingBox="27318,17211 27372,17211 27372,17319 27318,17319"/>
            </emma:interpretation>
          </emma:emma>
        </inkml:annotationXML>
        <inkml:traceGroup>
          <inkml:annotationXML>
            <emma:emma xmlns:emma="http://www.w3.org/2003/04/emma" version="1.0">
              <emma:interpretation id="{7779F1BC-1A8C-41E5-9206-4653DC0ABF3F}" emma:medium="tactile" emma:mode="ink">
                <msink:context xmlns:msink="http://schemas.microsoft.com/ink/2010/main" type="inkWord" rotatedBoundingBox="27318,17211 27372,17211 27372,17319 27318,17319"/>
              </emma:interpretation>
              <emma:one-of disjunction-type="recognition" id="oneOf0">
                <emma:interpretation id="interp0" emma:lang="en-US" emma:confidence="0">
                  <emma:literal>•</emma:literal>
                </emma:interpretation>
                <emma:interpretation id="interp1" emma:lang="en-US" emma:confidence="0">
                  <emma:literal>G</emma:literal>
                </emma:interpretation>
                <emma:interpretation id="interp2" emma:lang="en-US" emma:confidence="0">
                  <emma:literal>r</emma:literal>
                </emma:interpretation>
                <emma:interpretation id="interp3" emma:lang="en-US" emma:confidence="0">
                  <emma:literal>f</emma:literal>
                </emma:interpretation>
                <emma:interpretation id="interp4" emma:lang="en-US" emma:confidence="0">
                  <emma:literal>.</emma:literal>
                </emma:interpretation>
              </emma:one-of>
            </emma:emma>
          </inkml:annotationXML>
          <inkml:trace contextRef="#ctx0" brushRef="#br0">27 109 0,'0'0'352,"0"0"-63,0 0 127,0 0-32,0 0-159,0 0-1,0 0-64,0 0-32,0 0-32,0 0-64,0-27 0,0 27 0,-27 0-32,27-27 0,0 27 32,0 0 0,0 0-32,0 0-32,0 0 0,0-27 0,0 27-256,27 0-321,0-27-352</inkml:trace>
        </inkml:traceGroup>
      </inkml:traceGroup>
    </inkml:traceGroup>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r>
              <a:rPr lang="en-US"/>
              <a:t>Presentation Title</a:t>
            </a:r>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8B8B34B4-0DAC-4C17-B484-320AB1570CDC}" type="datetimeFigureOut">
              <a:rPr lang="en-US" smtClean="0"/>
              <a:t>2/27/2019</a:t>
            </a:fld>
            <a:endParaRPr lang="en-US"/>
          </a:p>
        </p:txBody>
      </p:sp>
      <p:sp>
        <p:nvSpPr>
          <p:cNvPr id="4" name="Slide Image Placeholder 3"/>
          <p:cNvSpPr>
            <a:spLocks noGrp="1" noRot="1" noChangeAspect="1"/>
          </p:cNvSpPr>
          <p:nvPr>
            <p:ph type="sldImg" idx="2"/>
          </p:nvPr>
        </p:nvSpPr>
        <p:spPr>
          <a:xfrm>
            <a:off x="1403350" y="1160463"/>
            <a:ext cx="4178300" cy="3133725"/>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r>
              <a:rPr lang="en-US"/>
              <a:t>Wisconsin Department of Transportation</a:t>
            </a:r>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A3688F50-7C5E-4630-BBD8-8950DF35ABB8}" type="slidenum">
              <a:rPr lang="en-US" smtClean="0"/>
              <a:t>‹#›</a:t>
            </a:fld>
            <a:endParaRPr lang="en-US"/>
          </a:p>
        </p:txBody>
      </p:sp>
    </p:spTree>
    <p:extLst>
      <p:ext uri="{BB962C8B-B14F-4D97-AF65-F5344CB8AC3E}">
        <p14:creationId xmlns:p14="http://schemas.microsoft.com/office/powerpoint/2010/main" val="2187813153"/>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solidFill>
                  <a:srgbClr val="FF0000"/>
                </a:solidFill>
              </a:rPr>
              <a:t>Read me</a:t>
            </a:r>
            <a:r>
              <a:rPr lang="en-US" b="1" baseline="0" dirty="0">
                <a:solidFill>
                  <a:srgbClr val="FF0000"/>
                </a:solidFill>
              </a:rPr>
              <a:t> notes regarding this </a:t>
            </a:r>
            <a:r>
              <a:rPr lang="en-US" b="1" baseline="0" dirty="0" err="1">
                <a:solidFill>
                  <a:srgbClr val="FF0000"/>
                </a:solidFill>
              </a:rPr>
              <a:t>WisDOT</a:t>
            </a:r>
            <a:r>
              <a:rPr lang="en-US" b="1" baseline="0" dirty="0">
                <a:solidFill>
                  <a:srgbClr val="FF0000"/>
                </a:solidFill>
              </a:rPr>
              <a:t> PowerPoint template: Standard screen size of 1024 by 768, includes either blue or light gray backgrounds</a:t>
            </a:r>
            <a:endParaRPr lang="en-US" b="1" dirty="0">
              <a:solidFill>
                <a:srgbClr val="FF0000"/>
              </a:solidFill>
            </a:endParaRPr>
          </a:p>
          <a:p>
            <a:endParaRPr lang="en-US" b="1" dirty="0"/>
          </a:p>
          <a:p>
            <a:r>
              <a:rPr lang="en-US" b="1" dirty="0"/>
              <a:t>This </a:t>
            </a:r>
            <a:r>
              <a:rPr lang="en-US" b="1" dirty="0" err="1"/>
              <a:t>WisDOT</a:t>
            </a:r>
            <a:r>
              <a:rPr lang="en-US" b="1" dirty="0"/>
              <a:t> PowerPoint template has a standard (4:3) aspect ratio (1024 x 768). </a:t>
            </a:r>
          </a:p>
          <a:p>
            <a:r>
              <a:rPr lang="en-US" dirty="0"/>
              <a:t>Use</a:t>
            </a:r>
            <a:r>
              <a:rPr lang="en-US" b="1" dirty="0"/>
              <a:t> </a:t>
            </a:r>
            <a:r>
              <a:rPr lang="en-US" dirty="0"/>
              <a:t>if you will be doing one of the following:</a:t>
            </a:r>
          </a:p>
          <a:p>
            <a:pPr marL="171450" indent="-171450">
              <a:buFont typeface="Arial" panose="020B0604020202020204" pitchFamily="34" charset="0"/>
              <a:buChar char="•"/>
            </a:pPr>
            <a:r>
              <a:rPr lang="en-US" dirty="0"/>
              <a:t>Presenting with a </a:t>
            </a:r>
            <a:r>
              <a:rPr lang="en-US" dirty="0" err="1"/>
              <a:t>WisDOT</a:t>
            </a:r>
            <a:r>
              <a:rPr lang="en-US" dirty="0"/>
              <a:t> projector that displays in standard (4:3) or 1024 x 768.</a:t>
            </a:r>
          </a:p>
          <a:p>
            <a:pPr marL="171450" indent="-171450">
              <a:buFont typeface="Arial" panose="020B0604020202020204" pitchFamily="34" charset="0"/>
              <a:buChar char="•"/>
            </a:pPr>
            <a:r>
              <a:rPr lang="en-US" dirty="0"/>
              <a:t>Presenting at a conference location which uses projectors that display in standard (4:3) or 1024 x 768.</a:t>
            </a:r>
          </a:p>
          <a:p>
            <a:endParaRPr lang="en-US" dirty="0"/>
          </a:p>
          <a:p>
            <a:r>
              <a:rPr lang="en-US" b="1" dirty="0"/>
              <a:t>Use the </a:t>
            </a:r>
            <a:r>
              <a:rPr lang="en-US" b="1" dirty="0" err="1"/>
              <a:t>WisDOT</a:t>
            </a:r>
            <a:r>
              <a:rPr lang="en-US" b="1" dirty="0"/>
              <a:t> PowerPoint template that has the widescreen (16:9) aspect ratio (1920 x 1080) </a:t>
            </a:r>
            <a:r>
              <a:rPr lang="en-US" dirty="0"/>
              <a:t>if you will be doing one of the following:</a:t>
            </a:r>
          </a:p>
          <a:p>
            <a:pPr marL="171450" indent="-171450">
              <a:buFont typeface="Arial" panose="020B0604020202020204" pitchFamily="34" charset="0"/>
              <a:buChar char="•"/>
            </a:pPr>
            <a:r>
              <a:rPr lang="en-US" dirty="0"/>
              <a:t>showing your presentation on a large widescreen television. </a:t>
            </a:r>
          </a:p>
          <a:p>
            <a:pPr marL="171450" indent="-171450">
              <a:buFont typeface="Arial" panose="020B0604020202020204" pitchFamily="34" charset="0"/>
              <a:buChar char="•"/>
            </a:pPr>
            <a:r>
              <a:rPr lang="en-US" dirty="0"/>
              <a:t>showing your presentation using a display in widescreen format.</a:t>
            </a:r>
          </a:p>
          <a:p>
            <a:pPr marL="171450" indent="-171450">
              <a:buFont typeface="Arial" panose="020B0604020202020204" pitchFamily="34" charset="0"/>
              <a:buChar char="•"/>
            </a:pPr>
            <a:r>
              <a:rPr lang="en-US" dirty="0"/>
              <a:t>converting your presentation to video in the future.</a:t>
            </a:r>
          </a:p>
          <a:p>
            <a:pPr marL="0" indent="0">
              <a:buFont typeface="Arial" panose="020B0604020202020204" pitchFamily="34" charset="0"/>
              <a:buNone/>
            </a:pPr>
            <a:endParaRPr lang="en-US" sz="1200" b="1" dirty="0"/>
          </a:p>
          <a:p>
            <a:pPr marL="0" indent="0">
              <a:buFont typeface="Arial" panose="020B0604020202020204" pitchFamily="34" charset="0"/>
              <a:buNone/>
            </a:pPr>
            <a:r>
              <a:rPr lang="en-US" sz="1200" b="1" dirty="0"/>
              <a:t>Title slide</a:t>
            </a:r>
          </a:p>
          <a:p>
            <a:r>
              <a:rPr lang="en-US" sz="1200" dirty="0"/>
              <a:t>Slide 1 and slide 8 are layout</a:t>
            </a:r>
            <a:r>
              <a:rPr lang="en-US" sz="1200" baseline="0" dirty="0"/>
              <a:t>s</a:t>
            </a:r>
            <a:r>
              <a:rPr lang="en-US" sz="1200" dirty="0"/>
              <a:t> for</a:t>
            </a:r>
            <a:r>
              <a:rPr lang="en-US" sz="1200" baseline="0" dirty="0"/>
              <a:t> the title slide of your </a:t>
            </a:r>
            <a:r>
              <a:rPr lang="en-US" sz="1200" baseline="0" dirty="0" err="1"/>
              <a:t>WisDOT</a:t>
            </a:r>
            <a:r>
              <a:rPr lang="en-US" sz="1200" baseline="0" dirty="0"/>
              <a:t> presentation. The title of your presentation goes at the top in the white text (for the light gray background) or blue text (for the gray background). The title may be one or two lines. </a:t>
            </a:r>
          </a:p>
          <a:p>
            <a:endParaRPr lang="en-US" sz="1200" b="1" baseline="0" dirty="0"/>
          </a:p>
          <a:p>
            <a:r>
              <a:rPr lang="en-US" sz="1200" b="1" baseline="0" dirty="0"/>
              <a:t>Managing placeholders</a:t>
            </a:r>
          </a:p>
          <a:p>
            <a:r>
              <a:rPr lang="en-US" sz="1200" baseline="0" dirty="0"/>
              <a:t>If your presentation does not need all the text placeholders, delete the placeholders you do not need and then you may need to lower or adjust the height between lines.</a:t>
            </a:r>
          </a:p>
          <a:p>
            <a:endParaRPr lang="en-US" b="1" baseline="0" dirty="0"/>
          </a:p>
          <a:p>
            <a:r>
              <a:rPr lang="en-US" b="1" baseline="0" dirty="0"/>
              <a:t>Various slide layouts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Slides 2 through 6 and 9 through 13 are examples of five slide layouts you may use in your presentation. The headline of each example describes which content placeholders are available in its layout. Review the slide layouts and decide which one best suits your content. </a:t>
            </a:r>
          </a:p>
          <a:p>
            <a:endParaRPr lang="en-US" baseline="0" dirty="0"/>
          </a:p>
          <a:p>
            <a:r>
              <a:rPr lang="en-US" b="1" baseline="0" dirty="0"/>
              <a:t>Blank slides</a:t>
            </a:r>
          </a:p>
          <a:p>
            <a:r>
              <a:rPr lang="en-US" baseline="0" dirty="0"/>
              <a:t>Slides 7 and 14 are blank slides for custom layouts in your presentation.</a:t>
            </a:r>
          </a:p>
          <a:p>
            <a:endParaRPr lang="en-US" baseline="0" dirty="0"/>
          </a:p>
          <a:p>
            <a:r>
              <a:rPr lang="en-US" b="1" baseline="0" dirty="0"/>
              <a:t>Ways to transfer a PowerPoint presentation from another design to this template.</a:t>
            </a:r>
          </a:p>
          <a:p>
            <a:r>
              <a:rPr lang="en-US" b="0" baseline="0" dirty="0"/>
              <a:t>The recommended way is to copy text line by line, slide by slide, from the other PowerPoint design. Then paste it into Notepad, copy from Notepad, then return to this template, select the text in the desired placeholder and copy. If you would like to get all your text out of the other design at once, </a:t>
            </a:r>
            <a:r>
              <a:rPr lang="en-US" b="0" i="0" baseline="0" dirty="0"/>
              <a:t>choose </a:t>
            </a:r>
            <a:r>
              <a:rPr lang="en-US" b="0" i="1" baseline="0" dirty="0"/>
              <a:t>file, save as .rtf, </a:t>
            </a:r>
            <a:r>
              <a:rPr lang="en-US" b="0" i="0" baseline="0" dirty="0"/>
              <a:t>then copy all text from the .rtf, paste it into Notepad. Then use the Notepad file to copy the text line by line into this template by selecting the desired placeholder and copying. (Notepad will clear styles from the other PowerPoint design.)</a:t>
            </a:r>
            <a:endParaRPr lang="en-US" b="0" i="1" baseline="0" dirty="0"/>
          </a:p>
          <a:p>
            <a:endParaRPr lang="en-US" b="1" baseline="0" dirty="0"/>
          </a:p>
          <a:p>
            <a:r>
              <a:rPr lang="en-US" b="1" baseline="0" dirty="0"/>
              <a:t>How to paste text and keep template’s font styles and color</a:t>
            </a:r>
          </a:p>
          <a:p>
            <a:r>
              <a:rPr lang="en-US" baseline="0" dirty="0"/>
              <a:t>Select the text in placeholder, then copy. If copying and pasting text into a slide layout does not preserve the template’s font styles, select text in placeholder and right click on the placeholder and select the first paste option: use destination theme. Doing so will keep your pasted text in the font style and color designed for </a:t>
            </a:r>
            <a:r>
              <a:rPr lang="en-US" baseline="0" dirty="0" err="1"/>
              <a:t>WisDOT</a:t>
            </a:r>
            <a:r>
              <a:rPr lang="en-US" baseline="0" dirty="0"/>
              <a:t> template.</a:t>
            </a:r>
          </a:p>
          <a:p>
            <a:endParaRPr lang="en-US" baseline="0" dirty="0"/>
          </a:p>
          <a:p>
            <a:r>
              <a:rPr lang="en-US" b="1" baseline="0" dirty="0"/>
              <a:t>How to add more slides with the layout you want</a:t>
            </a:r>
          </a:p>
          <a:p>
            <a:r>
              <a:rPr lang="en-US" baseline="0" dirty="0"/>
              <a:t>To add a new slide layout to your presentation: in </a:t>
            </a:r>
            <a:r>
              <a:rPr lang="en-US" i="1" baseline="0" dirty="0"/>
              <a:t>normal</a:t>
            </a:r>
            <a:r>
              <a:rPr lang="en-US" baseline="0" dirty="0"/>
              <a:t> view, on the </a:t>
            </a:r>
            <a:r>
              <a:rPr lang="en-US" i="1" baseline="0" dirty="0"/>
              <a:t>home</a:t>
            </a:r>
            <a:r>
              <a:rPr lang="en-US" baseline="0" dirty="0"/>
              <a:t> tab, select </a:t>
            </a:r>
            <a:r>
              <a:rPr lang="en-US" i="1" baseline="0" dirty="0"/>
              <a:t>new slide</a:t>
            </a:r>
            <a:r>
              <a:rPr lang="en-US" baseline="0" dirty="0"/>
              <a:t>. Slide layout options for the </a:t>
            </a:r>
            <a:r>
              <a:rPr lang="en-US" baseline="0" dirty="0" err="1"/>
              <a:t>WisDOT</a:t>
            </a:r>
            <a:r>
              <a:rPr lang="en-US" baseline="0" dirty="0"/>
              <a:t> template will appear. Select the slide layout you want.</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Changing a current slide layout on to a different current slide layout is not recommended.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a:t>Changing a current slide layout on to a different current slide layout is not recommended, as sometimes this results in additions of unmatched text and placeholders. It’s best t</a:t>
            </a:r>
            <a:r>
              <a:rPr lang="en-US" baseline="0" dirty="0"/>
              <a:t>o add a new slide layout to your presentation: in </a:t>
            </a:r>
            <a:r>
              <a:rPr lang="en-US" i="1" baseline="0" dirty="0"/>
              <a:t>normal</a:t>
            </a:r>
            <a:r>
              <a:rPr lang="en-US" baseline="0" dirty="0"/>
              <a:t> view, on the </a:t>
            </a:r>
            <a:r>
              <a:rPr lang="en-US" i="1" baseline="0" dirty="0"/>
              <a:t>home</a:t>
            </a:r>
            <a:r>
              <a:rPr lang="en-US" baseline="0" dirty="0"/>
              <a:t> tab, select </a:t>
            </a:r>
            <a:r>
              <a:rPr lang="en-US" i="1" baseline="0" dirty="0"/>
              <a:t>new slide</a:t>
            </a:r>
            <a:r>
              <a:rPr lang="en-US" baseline="0" dirty="0"/>
              <a:t>. Slide layout options for the </a:t>
            </a:r>
            <a:r>
              <a:rPr lang="en-US" baseline="0" dirty="0" err="1"/>
              <a:t>WisDOT</a:t>
            </a:r>
            <a:r>
              <a:rPr lang="en-US" baseline="0" dirty="0"/>
              <a:t> template will appear. Select the slide layout you want and add new text to this slide layout.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When to choose the light gray background</a:t>
            </a: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Slides 1 through 7 have a light gray background. Use with its navy and red type styles. Use if you have positive versions of graphics and logos. </a:t>
            </a:r>
            <a:r>
              <a:rPr lang="en-US" sz="1200" b="0" i="0" kern="1200" dirty="0">
                <a:solidFill>
                  <a:schemeClr val="tx1"/>
                </a:solidFill>
                <a:effectLst/>
                <a:latin typeface="+mn-lt"/>
                <a:ea typeface="+mn-ea"/>
                <a:cs typeface="+mn-cs"/>
              </a:rPr>
              <a:t>Some experts say if you're presenting in a small room with most of the lights on, use a lighter gray background,</a:t>
            </a:r>
            <a:r>
              <a:rPr lang="en-US" sz="1200" b="0" i="0" kern="1200" baseline="0" dirty="0">
                <a:solidFill>
                  <a:schemeClr val="tx1"/>
                </a:solidFill>
                <a:effectLst/>
                <a:latin typeface="+mn-lt"/>
                <a:ea typeface="+mn-ea"/>
                <a:cs typeface="+mn-cs"/>
              </a:rPr>
              <a:t> then t</a:t>
            </a:r>
            <a:r>
              <a:rPr lang="en-US" sz="1200" b="0" i="0" kern="1200" dirty="0">
                <a:solidFill>
                  <a:schemeClr val="tx1"/>
                </a:solidFill>
                <a:effectLst/>
                <a:latin typeface="+mn-lt"/>
                <a:ea typeface="+mn-ea"/>
                <a:cs typeface="+mn-cs"/>
              </a:rPr>
              <a:t>he background will tend to fade away while the other components will grab attention. Other</a:t>
            </a:r>
            <a:r>
              <a:rPr lang="en-US" sz="1200" b="0" i="0" kern="1200" baseline="0" dirty="0">
                <a:solidFill>
                  <a:schemeClr val="tx1"/>
                </a:solidFill>
                <a:effectLst/>
                <a:latin typeface="+mn-lt"/>
                <a:ea typeface="+mn-ea"/>
                <a:cs typeface="+mn-cs"/>
              </a:rPr>
              <a:t> experts say that if your copy is kept short and sweet, the lightness or darkness of the background is irrelevant, as viewers then have little to read.</a:t>
            </a:r>
            <a:endParaRPr lang="en-US" b="1" baseline="0" dirty="0"/>
          </a:p>
          <a:p>
            <a:endParaRPr lang="en-US" b="1" baseline="0" dirty="0"/>
          </a:p>
          <a:p>
            <a:r>
              <a:rPr lang="en-US" b="1" baseline="0" dirty="0"/>
              <a:t>When to choose the blue background</a:t>
            </a:r>
          </a:p>
          <a:p>
            <a:r>
              <a:rPr lang="en-US" b="0" baseline="0" dirty="0"/>
              <a:t>Slides 8 through 14 have a dark blue background. Use w</a:t>
            </a:r>
            <a:r>
              <a:rPr lang="en-US" baseline="0" dirty="0"/>
              <a:t>ith its white and gold type styles. Use if you have reverse or negative versions of graphics and logos. </a:t>
            </a:r>
            <a:r>
              <a:rPr lang="en-US" sz="1200" b="0" i="0" kern="1200" dirty="0">
                <a:solidFill>
                  <a:schemeClr val="tx1"/>
                </a:solidFill>
                <a:effectLst/>
                <a:latin typeface="+mn-lt"/>
                <a:ea typeface="+mn-ea"/>
                <a:cs typeface="+mn-cs"/>
              </a:rPr>
              <a:t>Some experts say if you're presenting with most of the lights off in the</a:t>
            </a:r>
            <a:r>
              <a:rPr lang="en-US" sz="1200" b="0" i="0" kern="1200" baseline="0" dirty="0">
                <a:solidFill>
                  <a:schemeClr val="tx1"/>
                </a:solidFill>
                <a:effectLst/>
                <a:latin typeface="+mn-lt"/>
                <a:ea typeface="+mn-ea"/>
                <a:cs typeface="+mn-cs"/>
              </a:rPr>
              <a:t> room or in a darker presentation area</a:t>
            </a:r>
            <a:r>
              <a:rPr lang="en-US" sz="1200" b="0" i="0" kern="1200" dirty="0">
                <a:solidFill>
                  <a:schemeClr val="tx1"/>
                </a:solidFill>
                <a:effectLst/>
                <a:latin typeface="+mn-lt"/>
                <a:ea typeface="+mn-ea"/>
                <a:cs typeface="+mn-cs"/>
              </a:rPr>
              <a:t>, consider using the</a:t>
            </a:r>
            <a:r>
              <a:rPr lang="en-US" sz="1200" b="0" i="0" kern="1200" baseline="0" dirty="0">
                <a:solidFill>
                  <a:schemeClr val="tx1"/>
                </a:solidFill>
                <a:effectLst/>
                <a:latin typeface="+mn-lt"/>
                <a:ea typeface="+mn-ea"/>
                <a:cs typeface="+mn-cs"/>
              </a:rPr>
              <a:t> blue</a:t>
            </a:r>
            <a:r>
              <a:rPr lang="en-US" sz="1200" b="0" i="0" kern="1200" dirty="0">
                <a:solidFill>
                  <a:schemeClr val="tx1"/>
                </a:solidFill>
                <a:effectLst/>
                <a:latin typeface="+mn-lt"/>
                <a:ea typeface="+mn-ea"/>
                <a:cs typeface="+mn-cs"/>
              </a:rPr>
              <a:t> background color,</a:t>
            </a:r>
            <a:r>
              <a:rPr lang="en-US" sz="1200" b="0" i="0" kern="1200" baseline="0" dirty="0">
                <a:solidFill>
                  <a:schemeClr val="tx1"/>
                </a:solidFill>
                <a:effectLst/>
                <a:latin typeface="+mn-lt"/>
                <a:ea typeface="+mn-ea"/>
                <a:cs typeface="+mn-cs"/>
              </a:rPr>
              <a:t> then t</a:t>
            </a:r>
            <a:r>
              <a:rPr lang="en-US" sz="1200" b="0" i="0" kern="1200" dirty="0">
                <a:solidFill>
                  <a:schemeClr val="tx1"/>
                </a:solidFill>
                <a:effectLst/>
                <a:latin typeface="+mn-lt"/>
                <a:ea typeface="+mn-ea"/>
                <a:cs typeface="+mn-cs"/>
              </a:rPr>
              <a:t>he background won't intrude on the message and the lighter components will stand out. Other</a:t>
            </a:r>
            <a:r>
              <a:rPr lang="en-US" sz="1200" b="0" i="0" kern="1200" baseline="0" dirty="0">
                <a:solidFill>
                  <a:schemeClr val="tx1"/>
                </a:solidFill>
                <a:effectLst/>
                <a:latin typeface="+mn-lt"/>
                <a:ea typeface="+mn-ea"/>
                <a:cs typeface="+mn-cs"/>
              </a:rPr>
              <a:t> experts say that if your copy is kept short and sweet, the lightness or darkness of the background is irrelevant, as viewers then have little to read.</a:t>
            </a:r>
            <a:endParaRPr lang="en-US" sz="1200" b="0" i="0" kern="1200" dirty="0">
              <a:solidFill>
                <a:schemeClr val="tx1"/>
              </a:solidFill>
              <a:effectLst/>
              <a:latin typeface="+mn-lt"/>
              <a:ea typeface="+mn-ea"/>
              <a:cs typeface="+mn-cs"/>
            </a:endParaRPr>
          </a:p>
          <a:p>
            <a:pPr marL="0" indent="0">
              <a:buFont typeface="Arial" panose="020B0604020202020204" pitchFamily="34" charset="0"/>
              <a:buNone/>
            </a:pPr>
            <a:endParaRPr lang="en-US" dirty="0"/>
          </a:p>
          <a:p>
            <a:pPr marL="0" indent="0">
              <a:buFont typeface="Arial" panose="020B0604020202020204" pitchFamily="34" charset="0"/>
              <a:buNone/>
            </a:pPr>
            <a:r>
              <a:rPr lang="en-US" b="1" dirty="0"/>
              <a:t>Use</a:t>
            </a:r>
            <a:r>
              <a:rPr lang="en-US" b="1" baseline="0" dirty="0"/>
              <a:t> these s</a:t>
            </a:r>
            <a:r>
              <a:rPr lang="en-US" b="1" dirty="0"/>
              <a:t>izes and colors of</a:t>
            </a:r>
            <a:r>
              <a:rPr lang="en-US" b="1" baseline="0" dirty="0"/>
              <a:t> fonts for template with LIGHT GRAY background and standard aspect ratio (1024 x 768). </a:t>
            </a:r>
          </a:p>
          <a:p>
            <a:pPr marL="0" indent="0">
              <a:buFont typeface="Arial" panose="020B0604020202020204" pitchFamily="34" charset="0"/>
              <a:buNone/>
            </a:pPr>
            <a:r>
              <a:rPr lang="en-US" b="1" baseline="0" dirty="0"/>
              <a:t>Font sizes may be adjusted either 2 points smaller or 2 points larger from sizes listed.</a:t>
            </a:r>
          </a:p>
          <a:p>
            <a:pPr marL="171450" indent="-171450">
              <a:buFont typeface="Arial" panose="020B0604020202020204" pitchFamily="34" charset="0"/>
              <a:buChar char="•"/>
            </a:pPr>
            <a:r>
              <a:rPr lang="en-US" b="0" baseline="0" dirty="0"/>
              <a:t>Slide 1 with GRAY background</a:t>
            </a:r>
          </a:p>
          <a:p>
            <a:pPr marL="457200" lvl="1" indent="0">
              <a:buFont typeface="Arial" panose="020B0604020202020204" pitchFamily="34" charset="0"/>
              <a:buNone/>
            </a:pPr>
            <a:r>
              <a:rPr lang="en-US" b="0" baseline="0" dirty="0"/>
              <a:t>Title text = Arial Narrow Bold, 60 point, Color: navy blue R0 G65 B106, Title text may be one or two lines. 3 or more lines are not recommended.</a:t>
            </a:r>
          </a:p>
          <a:p>
            <a:pPr marL="457200" lvl="1" indent="0">
              <a:buFont typeface="Arial" panose="020B0604020202020204" pitchFamily="34" charset="0"/>
              <a:buNone/>
            </a:pPr>
            <a:r>
              <a:rPr lang="en-US" b="0" baseline="0" dirty="0"/>
              <a:t>Name of Presenter = Arial Narrow Bold, 47 point, Color: red R164 G40 B76, Keep to 1 line</a:t>
            </a:r>
          </a:p>
          <a:p>
            <a:pPr marL="457200" lvl="1" indent="0">
              <a:buFont typeface="Arial" panose="020B0604020202020204" pitchFamily="34" charset="0"/>
              <a:buNone/>
            </a:pPr>
            <a:r>
              <a:rPr lang="en-US" b="0" baseline="0" dirty="0"/>
              <a:t>Title of Presenter = Arial Narrow, 40 point, Color: red R164 G40 B76, Keep to 1 line</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Name of conference or event, Location, City, State = Arial Narrow, 28 point, Color: navy blue R0 G65 B106, Keep to 1 or 2 lines</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Month, Day, Year = Arial Narrow Bold, 25 point, Color: red R164 G40 B76, Keep to 1 line</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dirty="0"/>
              <a:t>Slides 2, 3, 4, 5, 6 with GRAY background</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Example heading = Arial Narrow Bold, 45 point, Color: navy blue R0 G65 B106, Heading may be one or two lines. 3 or more lines are not recommended</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Red subhead = Arial Narrow Bold, 39 point, Color: red R164 G40 B76, Keep to 1 line</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Bullet 1 = Arial Narrow, 35 point, Color: navy blue R0 G65 B106</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Bullet 2 = Arial Narrow, 32 point, Color: red R164 G40 B76</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Paragraph text = Arial Narrow, 28 point, Color: navy blue R0 G65 B10</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baseline="0" dirty="0"/>
          </a:p>
          <a:p>
            <a:pPr marL="0" indent="0">
              <a:buFont typeface="Arial" panose="020B0604020202020204" pitchFamily="34" charset="0"/>
              <a:buNone/>
            </a:pPr>
            <a:r>
              <a:rPr lang="en-US" b="1" dirty="0"/>
              <a:t>Use</a:t>
            </a:r>
            <a:r>
              <a:rPr lang="en-US" b="1" baseline="0" dirty="0"/>
              <a:t> these s</a:t>
            </a:r>
            <a:r>
              <a:rPr lang="en-US" b="1" dirty="0"/>
              <a:t>izes and colors of</a:t>
            </a:r>
            <a:r>
              <a:rPr lang="en-US" b="1" baseline="0" dirty="0"/>
              <a:t> fonts for template with BLUE background and standard aspect ratio (1024 x 768). </a:t>
            </a:r>
          </a:p>
          <a:p>
            <a:pPr marL="0" indent="0">
              <a:buFont typeface="Arial" panose="020B0604020202020204" pitchFamily="34" charset="0"/>
              <a:buNone/>
            </a:pPr>
            <a:r>
              <a:rPr lang="en-US" b="1" baseline="0" dirty="0"/>
              <a:t>Font sizes may be adjusted either 2 points smaller or 2 points larger from sizes listed.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dirty="0"/>
              <a:t>Slide 8 Title slide with BLUE background</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Title text = Arial Narrow Bold, 60 point, Color: white R255 G255 B255, Title text may be one or two lines. 3 or more lines are not recommended.</a:t>
            </a:r>
          </a:p>
          <a:p>
            <a:pPr marL="457200" lvl="1" indent="0">
              <a:buFont typeface="Arial" panose="020B0604020202020204" pitchFamily="34" charset="0"/>
              <a:buNone/>
            </a:pPr>
            <a:r>
              <a:rPr lang="en-US" b="0" baseline="0" dirty="0"/>
              <a:t>Name of Presenter = Arial Narrow Bold, 47 point, Color: gold R216 G184 B70, Keep to 1 line</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Title of Presenter = Arial Narrow, 40 point, Color: gold R216 G184 B70, Keep to 1 line</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Name of conference or event, Location, City, State = Arial Narrow, 28 point, Color: white R255 G255 B255, keep to 1 or 2 lines</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Month, Day, Year = Arial Narrow Bold, 25 point, Color: gold R216 G184 B70, Keep to 1 line</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dirty="0"/>
              <a:t>Slides 9, 10, 11, 12, 13 with BLUE background</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Example heading = Arial Narrow Bold, 45 point, Color: white R255 G255 B255, Heading may be one or two lines. 3 or more lines are not recommended</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Red subhead = Arial Narrow Bold, 39 point, Color: gold R216 G184 B70, Keep to 1 line</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Bullet 1 = Arial Narrow, 35 point, Color: white R255 G255 B255</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Bullet 2 = Arial Narrow, 32 point, Color: gold R216 G184 B70</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Paragraph text = Arial Narrow, 28 point, Color: white R255 G255 B255</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1"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baseline="0" dirty="0"/>
              <a:t>Contact the </a:t>
            </a:r>
            <a:r>
              <a:rPr lang="en-US" b="1" baseline="0" dirty="0" err="1"/>
              <a:t>WisDOT</a:t>
            </a:r>
            <a:r>
              <a:rPr lang="en-US" b="1" baseline="0" dirty="0"/>
              <a:t> Learn Center for training in PowerPoint. A link to the </a:t>
            </a:r>
            <a:r>
              <a:rPr lang="en-US" b="1" baseline="0" dirty="0" err="1"/>
              <a:t>WisDOT</a:t>
            </a:r>
            <a:r>
              <a:rPr lang="en-US" b="1" baseline="0" dirty="0"/>
              <a:t> Learn Center may be found on the </a:t>
            </a:r>
            <a:r>
              <a:rPr lang="en-US" b="1" baseline="0" dirty="0" err="1"/>
              <a:t>dotnet</a:t>
            </a:r>
            <a:r>
              <a:rPr lang="en-US" b="1" baseline="0" dirty="0"/>
              <a:t> home page.</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baseline="0" dirty="0"/>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baseline="0" dirty="0"/>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0" baseline="0" dirty="0"/>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baseline="0" dirty="0"/>
          </a:p>
          <a:p>
            <a:pPr marL="457200" lvl="1" indent="0">
              <a:buFont typeface="Arial" panose="020B0604020202020204" pitchFamily="34" charset="0"/>
              <a:buNone/>
            </a:pPr>
            <a:endParaRPr lang="en-US" b="0" baseline="0" dirty="0"/>
          </a:p>
          <a:p>
            <a:pPr marL="0" indent="0">
              <a:buFont typeface="Arial" panose="020B0604020202020204" pitchFamily="34" charset="0"/>
              <a:buNone/>
            </a:pPr>
            <a:endParaRPr lang="en-US" b="1" dirty="0"/>
          </a:p>
          <a:p>
            <a:endParaRPr lang="en-US" dirty="0"/>
          </a:p>
          <a:p>
            <a:pPr marL="171450" indent="-171450">
              <a:buFont typeface="Arial" panose="020B0604020202020204" pitchFamily="34" charset="0"/>
              <a:buChar char="•"/>
            </a:pPr>
            <a:endParaRPr lang="en-US" dirty="0"/>
          </a:p>
          <a:p>
            <a:endParaRPr lang="en-US" dirty="0"/>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1</a:t>
            </a:fld>
            <a:endParaRPr lang="en-US"/>
          </a:p>
        </p:txBody>
      </p:sp>
    </p:spTree>
    <p:extLst>
      <p:ext uri="{BB962C8B-B14F-4D97-AF65-F5344CB8AC3E}">
        <p14:creationId xmlns:p14="http://schemas.microsoft.com/office/powerpoint/2010/main" val="13264344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10</a:t>
            </a:fld>
            <a:endParaRPr lang="en-US"/>
          </a:p>
        </p:txBody>
      </p:sp>
    </p:spTree>
    <p:extLst>
      <p:ext uri="{BB962C8B-B14F-4D97-AF65-F5344CB8AC3E}">
        <p14:creationId xmlns:p14="http://schemas.microsoft.com/office/powerpoint/2010/main" val="40874912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11</a:t>
            </a:fld>
            <a:endParaRPr lang="en-US"/>
          </a:p>
        </p:txBody>
      </p:sp>
    </p:spTree>
    <p:extLst>
      <p:ext uri="{BB962C8B-B14F-4D97-AF65-F5344CB8AC3E}">
        <p14:creationId xmlns:p14="http://schemas.microsoft.com/office/powerpoint/2010/main" val="2888152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2</a:t>
            </a:fld>
            <a:endParaRPr lang="en-US"/>
          </a:p>
        </p:txBody>
      </p:sp>
    </p:spTree>
    <p:extLst>
      <p:ext uri="{BB962C8B-B14F-4D97-AF65-F5344CB8AC3E}">
        <p14:creationId xmlns:p14="http://schemas.microsoft.com/office/powerpoint/2010/main" val="38766364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3</a:t>
            </a:fld>
            <a:endParaRPr lang="en-US"/>
          </a:p>
        </p:txBody>
      </p:sp>
    </p:spTree>
    <p:extLst>
      <p:ext uri="{BB962C8B-B14F-4D97-AF65-F5344CB8AC3E}">
        <p14:creationId xmlns:p14="http://schemas.microsoft.com/office/powerpoint/2010/main" val="1187811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4</a:t>
            </a:fld>
            <a:endParaRPr lang="en-US"/>
          </a:p>
        </p:txBody>
      </p:sp>
    </p:spTree>
    <p:extLst>
      <p:ext uri="{BB962C8B-B14F-4D97-AF65-F5344CB8AC3E}">
        <p14:creationId xmlns:p14="http://schemas.microsoft.com/office/powerpoint/2010/main" val="25870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5</a:t>
            </a:fld>
            <a:endParaRPr lang="en-US"/>
          </a:p>
        </p:txBody>
      </p:sp>
    </p:spTree>
    <p:extLst>
      <p:ext uri="{BB962C8B-B14F-4D97-AF65-F5344CB8AC3E}">
        <p14:creationId xmlns:p14="http://schemas.microsoft.com/office/powerpoint/2010/main" val="461171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6</a:t>
            </a:fld>
            <a:endParaRPr lang="en-US"/>
          </a:p>
        </p:txBody>
      </p:sp>
    </p:spTree>
    <p:extLst>
      <p:ext uri="{BB962C8B-B14F-4D97-AF65-F5344CB8AC3E}">
        <p14:creationId xmlns:p14="http://schemas.microsoft.com/office/powerpoint/2010/main" val="1113876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7</a:t>
            </a:fld>
            <a:endParaRPr lang="en-US"/>
          </a:p>
        </p:txBody>
      </p:sp>
    </p:spTree>
    <p:extLst>
      <p:ext uri="{BB962C8B-B14F-4D97-AF65-F5344CB8AC3E}">
        <p14:creationId xmlns:p14="http://schemas.microsoft.com/office/powerpoint/2010/main" val="15697682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8</a:t>
            </a:fld>
            <a:endParaRPr lang="en-US"/>
          </a:p>
        </p:txBody>
      </p:sp>
    </p:spTree>
    <p:extLst>
      <p:ext uri="{BB962C8B-B14F-4D97-AF65-F5344CB8AC3E}">
        <p14:creationId xmlns:p14="http://schemas.microsoft.com/office/powerpoint/2010/main" val="3112076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9</a:t>
            </a:fld>
            <a:endParaRPr lang="en-US"/>
          </a:p>
        </p:txBody>
      </p:sp>
    </p:spTree>
    <p:extLst>
      <p:ext uri="{BB962C8B-B14F-4D97-AF65-F5344CB8AC3E}">
        <p14:creationId xmlns:p14="http://schemas.microsoft.com/office/powerpoint/2010/main" val="36597379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xample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594360"/>
            <a:ext cx="8229600" cy="1475740"/>
          </a:xfrm>
          <a:prstGeom prst="rect">
            <a:avLst/>
          </a:prstGeom>
        </p:spPr>
        <p:txBody>
          <a:bodyPr lIns="0" tIns="0" rIns="0" bIns="0" anchor="ctr" anchorCtr="0"/>
          <a:lstStyle>
            <a:lvl1pPr algn="ctr">
              <a:lnSpc>
                <a:spcPts val="5600"/>
              </a:lnSpc>
              <a:defRPr sz="6000" b="1" spc="0" baseline="0">
                <a:solidFill>
                  <a:srgbClr val="00416A"/>
                </a:solidFill>
                <a:latin typeface="Arial Narrow" panose="020B0606020202030204" pitchFamily="34" charset="0"/>
              </a:defRPr>
            </a:lvl1pPr>
          </a:lstStyle>
          <a:p>
            <a:r>
              <a:rPr lang="en-US" dirty="0"/>
              <a:t>Select to edit title</a:t>
            </a:r>
            <a:br>
              <a:rPr lang="en-US" dirty="0"/>
            </a:br>
            <a:r>
              <a:rPr lang="en-US" dirty="0"/>
              <a:t>Line 2 optional</a:t>
            </a:r>
          </a:p>
        </p:txBody>
      </p:sp>
      <p:sp>
        <p:nvSpPr>
          <p:cNvPr id="15" name="Text Placeholder 14"/>
          <p:cNvSpPr>
            <a:spLocks noGrp="1"/>
          </p:cNvSpPr>
          <p:nvPr>
            <p:ph type="body" sz="quarter" idx="10" hasCustomPrompt="1"/>
          </p:nvPr>
        </p:nvSpPr>
        <p:spPr>
          <a:xfrm>
            <a:off x="457200" y="2163236"/>
            <a:ext cx="8229600" cy="567260"/>
          </a:xfrm>
          <a:prstGeom prst="rect">
            <a:avLst/>
          </a:prstGeom>
        </p:spPr>
        <p:txBody>
          <a:bodyPr lIns="0" tIns="0" rIns="0" bIns="0" anchor="t" anchorCtr="0"/>
          <a:lstStyle>
            <a:lvl1pPr marL="0" indent="0" algn="ctr">
              <a:buNone/>
              <a:defRPr sz="4700" b="1" spc="150" baseline="0">
                <a:solidFill>
                  <a:srgbClr val="A0284C"/>
                </a:solidFill>
                <a:latin typeface="Arial Narrow" panose="020B0606020202030204" pitchFamily="34" charset="0"/>
              </a:defRPr>
            </a:lvl1pPr>
          </a:lstStyle>
          <a:p>
            <a:pPr lvl="0"/>
            <a:r>
              <a:rPr lang="en-US" dirty="0"/>
              <a:t>Name of Presenter</a:t>
            </a:r>
          </a:p>
        </p:txBody>
      </p:sp>
      <p:sp>
        <p:nvSpPr>
          <p:cNvPr id="18" name="Text Placeholder 17"/>
          <p:cNvSpPr>
            <a:spLocks noGrp="1"/>
          </p:cNvSpPr>
          <p:nvPr>
            <p:ph type="body" sz="quarter" idx="11" hasCustomPrompt="1"/>
          </p:nvPr>
        </p:nvSpPr>
        <p:spPr>
          <a:xfrm>
            <a:off x="457200" y="2730496"/>
            <a:ext cx="8229600" cy="548640"/>
          </a:xfrm>
          <a:prstGeom prst="rect">
            <a:avLst/>
          </a:prstGeom>
        </p:spPr>
        <p:txBody>
          <a:bodyPr lIns="0" tIns="0" rIns="0" bIns="0" anchor="t" anchorCtr="0"/>
          <a:lstStyle>
            <a:lvl1pPr marL="0" indent="0" algn="ctr">
              <a:lnSpc>
                <a:spcPts val="4200"/>
              </a:lnSpc>
              <a:buNone/>
              <a:defRPr sz="4000" spc="100" baseline="0">
                <a:solidFill>
                  <a:srgbClr val="A02842"/>
                </a:solidFill>
                <a:latin typeface="Arial Narrow" panose="020B0606020202030204" pitchFamily="34" charset="0"/>
              </a:defRPr>
            </a:lvl1pPr>
          </a:lstStyle>
          <a:p>
            <a:pPr lvl="0"/>
            <a:r>
              <a:rPr lang="en-US" dirty="0"/>
              <a:t>Title of Presenter</a:t>
            </a:r>
          </a:p>
        </p:txBody>
      </p:sp>
      <p:sp>
        <p:nvSpPr>
          <p:cNvPr id="20" name="Text Placeholder 19"/>
          <p:cNvSpPr>
            <a:spLocks noGrp="1"/>
          </p:cNvSpPr>
          <p:nvPr>
            <p:ph type="body" sz="quarter" idx="12" hasCustomPrompt="1"/>
          </p:nvPr>
        </p:nvSpPr>
        <p:spPr>
          <a:xfrm>
            <a:off x="457200" y="3505200"/>
            <a:ext cx="8229600" cy="1005840"/>
          </a:xfrm>
          <a:prstGeom prst="rect">
            <a:avLst/>
          </a:prstGeom>
        </p:spPr>
        <p:txBody>
          <a:bodyPr lIns="0" tIns="0" rIns="0" bIns="0" anchor="t" anchorCtr="0"/>
          <a:lstStyle>
            <a:lvl1pPr marL="0" indent="0" algn="ctr">
              <a:lnSpc>
                <a:spcPts val="2700"/>
              </a:lnSpc>
              <a:spcBef>
                <a:spcPts val="0"/>
              </a:spcBef>
              <a:buNone/>
              <a:defRPr sz="2800" spc="100" baseline="0">
                <a:solidFill>
                  <a:srgbClr val="00416A"/>
                </a:solidFill>
                <a:latin typeface="Arial Narrow" panose="020B0606020202030204" pitchFamily="34" charset="0"/>
              </a:defRPr>
            </a:lvl1pPr>
          </a:lstStyle>
          <a:p>
            <a:pPr lvl="0"/>
            <a:r>
              <a:rPr lang="en-US" dirty="0"/>
              <a:t>Name of conference event</a:t>
            </a:r>
          </a:p>
          <a:p>
            <a:pPr lvl="0"/>
            <a:r>
              <a:rPr lang="en-US" dirty="0"/>
              <a:t>Location, City, State</a:t>
            </a:r>
          </a:p>
        </p:txBody>
      </p:sp>
      <p:sp>
        <p:nvSpPr>
          <p:cNvPr id="22" name="Text Placeholder 21"/>
          <p:cNvSpPr>
            <a:spLocks noGrp="1"/>
          </p:cNvSpPr>
          <p:nvPr>
            <p:ph type="body" sz="quarter" idx="13" hasCustomPrompt="1"/>
          </p:nvPr>
        </p:nvSpPr>
        <p:spPr>
          <a:xfrm>
            <a:off x="457200" y="4559300"/>
            <a:ext cx="8229600" cy="482600"/>
          </a:xfrm>
          <a:prstGeom prst="rect">
            <a:avLst/>
          </a:prstGeom>
        </p:spPr>
        <p:txBody>
          <a:bodyPr lIns="0" tIns="0" rIns="0" anchor="t" anchorCtr="0"/>
          <a:lstStyle>
            <a:lvl1pPr marL="0" indent="0" algn="ctr">
              <a:buNone/>
              <a:defRPr sz="2500" b="1" baseline="0">
                <a:solidFill>
                  <a:srgbClr val="A0284C"/>
                </a:solidFill>
                <a:latin typeface="Arial Narrow" panose="020B0606020202030204" pitchFamily="34" charset="0"/>
              </a:defRPr>
            </a:lvl1pPr>
          </a:lstStyle>
          <a:p>
            <a:pPr lvl="0"/>
            <a:r>
              <a:rPr lang="en-US" dirty="0"/>
              <a:t>Month Day, Year</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469" y="5299578"/>
            <a:ext cx="1143000" cy="1143000"/>
          </a:xfrm>
          <a:prstGeom prst="rect">
            <a:avLst/>
          </a:prstGeom>
          <a:effectLst>
            <a:outerShdw blurRad="190500" algn="ctr" rotWithShape="0">
              <a:schemeClr val="tx1">
                <a:lumMod val="50000"/>
                <a:lumOff val="50000"/>
                <a:alpha val="70000"/>
              </a:schemeClr>
            </a:outerShdw>
          </a:effectLst>
        </p:spPr>
      </p:pic>
    </p:spTree>
    <p:extLst>
      <p:ext uri="{BB962C8B-B14F-4D97-AF65-F5344CB8AC3E}">
        <p14:creationId xmlns:p14="http://schemas.microsoft.com/office/powerpoint/2010/main" val="211158444"/>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xample Picture and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594360"/>
            <a:ext cx="78867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picture and bullets</a:t>
            </a:r>
            <a:br>
              <a:rPr lang="en-US" dirty="0"/>
            </a:br>
            <a:r>
              <a:rPr lang="en-US" dirty="0"/>
              <a:t>Click here to edit headline</a:t>
            </a:r>
          </a:p>
        </p:txBody>
      </p:sp>
      <p:sp>
        <p:nvSpPr>
          <p:cNvPr id="3" name="Text Placeholder 2"/>
          <p:cNvSpPr>
            <a:spLocks noGrp="1"/>
          </p:cNvSpPr>
          <p:nvPr>
            <p:ph type="body" idx="1" hasCustomPrompt="1"/>
          </p:nvPr>
        </p:nvSpPr>
        <p:spPr>
          <a:xfrm>
            <a:off x="623888" y="1930401"/>
            <a:ext cx="7886700" cy="457200"/>
          </a:xfrm>
          <a:prstGeom prst="rect">
            <a:avLst/>
          </a:prstGeom>
        </p:spPr>
        <p:txBody>
          <a:bodyPr anchor="t" anchorCtr="0"/>
          <a:lstStyle>
            <a:lvl1pPr marL="0" indent="0" algn="ctr">
              <a:lnSpc>
                <a:spcPts val="3400"/>
              </a:lnSpc>
              <a:spcBef>
                <a:spcPts val="0"/>
              </a:spcBef>
              <a:buNone/>
              <a:defRPr sz="3600" b="1" baseline="0">
                <a:solidFill>
                  <a:srgbClr val="A0284C"/>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8" name="Content Placeholder 2"/>
          <p:cNvSpPr>
            <a:spLocks noGrp="1"/>
          </p:cNvSpPr>
          <p:nvPr>
            <p:ph idx="13" hasCustomPrompt="1"/>
          </p:nvPr>
        </p:nvSpPr>
        <p:spPr>
          <a:xfrm>
            <a:off x="623888" y="2743200"/>
            <a:ext cx="3867150" cy="3825453"/>
          </a:xfrm>
          <a:prstGeom prst="rect">
            <a:avLst/>
          </a:prstGeom>
        </p:spPr>
        <p:txBody>
          <a:bodyPr/>
          <a:lstStyle>
            <a:lvl1pPr>
              <a:defRPr baseline="0">
                <a:solidFill>
                  <a:srgbClr val="00416A"/>
                </a:solidFill>
                <a:latin typeface="Arial Narrow" panose="020B0606020202030204" pitchFamily="34" charset="0"/>
              </a:defRPr>
            </a:lvl1pPr>
            <a:lvl2pPr marL="685800" indent="-228600">
              <a:buFont typeface="Wingdings" panose="05000000000000000000" pitchFamily="2" charset="2"/>
              <a:buChar char="§"/>
              <a:defRPr baseline="0">
                <a:solidFill>
                  <a:srgbClr val="A0284C"/>
                </a:solidFill>
                <a:latin typeface="Arial Narrow" panose="020B0606020202030204" pitchFamily="34" charset="0"/>
              </a:defRPr>
            </a:lvl2pPr>
            <a:lvl3pPr>
              <a:defRPr baseline="0">
                <a:solidFill>
                  <a:srgbClr val="00416A"/>
                </a:solidFill>
                <a:latin typeface="Arial Narrow" panose="020B0606020202030204" pitchFamily="34" charset="0"/>
              </a:defRPr>
            </a:lvl3pPr>
            <a:lvl4pPr marL="1657350" indent="-285750">
              <a:buFont typeface="Wingdings" panose="05000000000000000000" pitchFamily="2" charset="2"/>
              <a:buChar char="§"/>
              <a:defRPr baseline="0">
                <a:solidFill>
                  <a:srgbClr val="A0284C"/>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to edit bullet 4</a:t>
            </a:r>
          </a:p>
        </p:txBody>
      </p:sp>
      <p:sp>
        <p:nvSpPr>
          <p:cNvPr id="9" name="Picture Placeholder 8"/>
          <p:cNvSpPr>
            <a:spLocks noGrp="1"/>
          </p:cNvSpPr>
          <p:nvPr>
            <p:ph type="pic" sz="quarter" idx="14" hasCustomPrompt="1"/>
          </p:nvPr>
        </p:nvSpPr>
        <p:spPr>
          <a:xfrm>
            <a:off x="4724400" y="2743200"/>
            <a:ext cx="3786188" cy="3800052"/>
          </a:xfrm>
          <a:prstGeom prst="rect">
            <a:avLst/>
          </a:prstGeom>
          <a:effectLst>
            <a:outerShdw blurRad="88900" algn="tl" rotWithShape="0">
              <a:schemeClr val="tx2">
                <a:lumMod val="50000"/>
                <a:alpha val="70000"/>
              </a:schemeClr>
            </a:outerShdw>
          </a:effectLst>
        </p:spPr>
        <p:txBody>
          <a:bodyPr tIns="914400"/>
          <a:lstStyle>
            <a:lvl1pPr marL="0" indent="0" algn="ctr">
              <a:lnSpc>
                <a:spcPts val="2400"/>
              </a:lnSpc>
              <a:spcBef>
                <a:spcPts val="0"/>
              </a:spcBef>
              <a:buNone/>
              <a:defRPr sz="2400" baseline="0">
                <a:solidFill>
                  <a:srgbClr val="00416A"/>
                </a:solidFill>
                <a:latin typeface="Arial Narrow" panose="020B0606020202030204" pitchFamily="34" charset="0"/>
              </a:defRPr>
            </a:lvl1pPr>
          </a:lstStyle>
          <a:p>
            <a:r>
              <a:rPr lang="en-US" dirty="0"/>
              <a:t>Double click on icon </a:t>
            </a:r>
            <a:br>
              <a:rPr lang="en-US" dirty="0"/>
            </a:br>
            <a:r>
              <a:rPr lang="en-US" dirty="0"/>
              <a:t>below to insert picture</a:t>
            </a:r>
          </a:p>
        </p:txBody>
      </p:sp>
    </p:spTree>
    <p:extLst>
      <p:ext uri="{BB962C8B-B14F-4D97-AF65-F5344CB8AC3E}">
        <p14:creationId xmlns:p14="http://schemas.microsoft.com/office/powerpoint/2010/main" val="1083626787"/>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Example Bullets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594360"/>
            <a:ext cx="7886700" cy="1325563"/>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bullets only</a:t>
            </a:r>
            <a:br>
              <a:rPr lang="en-US" dirty="0"/>
            </a:br>
            <a:r>
              <a:rPr lang="en-US" dirty="0"/>
              <a:t>Click here to edit headline</a:t>
            </a:r>
          </a:p>
        </p:txBody>
      </p:sp>
      <p:sp>
        <p:nvSpPr>
          <p:cNvPr id="3" name="Content Placeholder 2"/>
          <p:cNvSpPr>
            <a:spLocks noGrp="1"/>
          </p:cNvSpPr>
          <p:nvPr>
            <p:ph idx="1" hasCustomPrompt="1"/>
          </p:nvPr>
        </p:nvSpPr>
        <p:spPr>
          <a:xfrm>
            <a:off x="628650" y="2286000"/>
            <a:ext cx="7886700" cy="4351338"/>
          </a:xfrm>
          <a:prstGeom prst="rect">
            <a:avLst/>
          </a:prstGeom>
        </p:spPr>
        <p:txBody>
          <a:bodyPr/>
          <a:lstStyle>
            <a:lvl1pPr>
              <a:spcBef>
                <a:spcPts val="0"/>
              </a:spcBef>
              <a:defRPr baseline="0">
                <a:solidFill>
                  <a:srgbClr val="00416A"/>
                </a:solidFill>
                <a:latin typeface="Arial Narrow" panose="020B0606020202030204" pitchFamily="34" charset="0"/>
              </a:defRPr>
            </a:lvl1pPr>
            <a:lvl2pPr marL="685800" indent="-228600">
              <a:buFont typeface="Wingdings" panose="05000000000000000000" pitchFamily="2" charset="2"/>
              <a:buChar char="§"/>
              <a:defRPr baseline="0">
                <a:solidFill>
                  <a:srgbClr val="A0284C"/>
                </a:solidFill>
                <a:latin typeface="Arial Narrow" panose="020B0606020202030204" pitchFamily="34" charset="0"/>
              </a:defRPr>
            </a:lvl2pPr>
            <a:lvl3pPr>
              <a:defRPr baseline="0">
                <a:solidFill>
                  <a:srgbClr val="00416A"/>
                </a:solidFill>
                <a:latin typeface="Arial Narrow" panose="020B0606020202030204" pitchFamily="34" charset="0"/>
              </a:defRPr>
            </a:lvl3pPr>
            <a:lvl4pPr marL="1600200" indent="-228600">
              <a:buFont typeface="Wingdings" panose="05000000000000000000" pitchFamily="2" charset="2"/>
              <a:buChar char="§"/>
              <a:defRPr baseline="0">
                <a:solidFill>
                  <a:srgbClr val="A0284C"/>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Tree>
    <p:extLst>
      <p:ext uri="{BB962C8B-B14F-4D97-AF65-F5344CB8AC3E}">
        <p14:creationId xmlns:p14="http://schemas.microsoft.com/office/powerpoint/2010/main" val="247445455"/>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xample picture or graph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594360"/>
            <a:ext cx="78867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picture or graph only</a:t>
            </a:r>
            <a:br>
              <a:rPr lang="en-US" dirty="0"/>
            </a:br>
            <a:r>
              <a:rPr lang="en-US" dirty="0"/>
              <a:t>Click here to edit headline</a:t>
            </a:r>
          </a:p>
        </p:txBody>
      </p:sp>
      <p:sp>
        <p:nvSpPr>
          <p:cNvPr id="3" name="Text Placeholder 2"/>
          <p:cNvSpPr>
            <a:spLocks noGrp="1"/>
          </p:cNvSpPr>
          <p:nvPr>
            <p:ph type="body" idx="1" hasCustomPrompt="1"/>
          </p:nvPr>
        </p:nvSpPr>
        <p:spPr>
          <a:xfrm>
            <a:off x="623888" y="1930401"/>
            <a:ext cx="7886700" cy="457200"/>
          </a:xfrm>
          <a:prstGeom prst="rect">
            <a:avLst/>
          </a:prstGeom>
        </p:spPr>
        <p:txBody>
          <a:bodyPr anchor="t" anchorCtr="0"/>
          <a:lstStyle>
            <a:lvl1pPr marL="0" indent="0" algn="ctr">
              <a:lnSpc>
                <a:spcPts val="3400"/>
              </a:lnSpc>
              <a:spcBef>
                <a:spcPts val="0"/>
              </a:spcBef>
              <a:buNone/>
              <a:defRPr sz="3600" b="1" baseline="0">
                <a:solidFill>
                  <a:srgbClr val="A0284C"/>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9" name="Picture Placeholder 8"/>
          <p:cNvSpPr>
            <a:spLocks noGrp="1"/>
          </p:cNvSpPr>
          <p:nvPr>
            <p:ph type="pic" sz="quarter" idx="14" hasCustomPrompt="1"/>
          </p:nvPr>
        </p:nvSpPr>
        <p:spPr>
          <a:xfrm>
            <a:off x="623888" y="2743200"/>
            <a:ext cx="7886700" cy="3825879"/>
          </a:xfrm>
          <a:prstGeom prst="rect">
            <a:avLst/>
          </a:prstGeom>
          <a:effectLst>
            <a:outerShdw blurRad="101600" algn="tl" rotWithShape="0">
              <a:schemeClr val="tx2">
                <a:lumMod val="50000"/>
                <a:alpha val="70000"/>
              </a:schemeClr>
            </a:outerShdw>
          </a:effectLst>
        </p:spPr>
        <p:txBody>
          <a:bodyPr tIns="914400"/>
          <a:lstStyle>
            <a:lvl1pPr marL="0" indent="0" algn="ctr">
              <a:lnSpc>
                <a:spcPts val="2700"/>
              </a:lnSpc>
              <a:spcBef>
                <a:spcPts val="0"/>
              </a:spcBef>
              <a:buNone/>
              <a:defRPr sz="2400" baseline="0">
                <a:solidFill>
                  <a:srgbClr val="00416A"/>
                </a:solidFill>
                <a:latin typeface="Arial Narrow" panose="020B0606020202030204" pitchFamily="34" charset="0"/>
              </a:defRPr>
            </a:lvl1pPr>
          </a:lstStyle>
          <a:p>
            <a:r>
              <a:rPr lang="en-US" dirty="0"/>
              <a:t>Double click on icon below to insert picture</a:t>
            </a:r>
          </a:p>
        </p:txBody>
      </p:sp>
    </p:spTree>
    <p:extLst>
      <p:ext uri="{BB962C8B-B14F-4D97-AF65-F5344CB8AC3E}">
        <p14:creationId xmlns:p14="http://schemas.microsoft.com/office/powerpoint/2010/main" val="1878583094"/>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xample Subhead and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594360"/>
            <a:ext cx="78867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subhead and bullets</a:t>
            </a:r>
            <a:br>
              <a:rPr lang="en-US" dirty="0"/>
            </a:br>
            <a:r>
              <a:rPr lang="en-US" dirty="0"/>
              <a:t>Click here to edit headline</a:t>
            </a:r>
          </a:p>
        </p:txBody>
      </p:sp>
      <p:sp>
        <p:nvSpPr>
          <p:cNvPr id="3" name="Text Placeholder 2"/>
          <p:cNvSpPr>
            <a:spLocks noGrp="1"/>
          </p:cNvSpPr>
          <p:nvPr>
            <p:ph type="body" idx="1" hasCustomPrompt="1"/>
          </p:nvPr>
        </p:nvSpPr>
        <p:spPr>
          <a:xfrm>
            <a:off x="623888" y="1930401"/>
            <a:ext cx="7886700" cy="457200"/>
          </a:xfrm>
          <a:prstGeom prst="rect">
            <a:avLst/>
          </a:prstGeom>
        </p:spPr>
        <p:txBody>
          <a:bodyPr anchor="t" anchorCtr="0"/>
          <a:lstStyle>
            <a:lvl1pPr marL="0" indent="0" algn="ctr">
              <a:lnSpc>
                <a:spcPts val="3400"/>
              </a:lnSpc>
              <a:spcBef>
                <a:spcPts val="0"/>
              </a:spcBef>
              <a:buNone/>
              <a:defRPr sz="3600" b="1" baseline="0">
                <a:solidFill>
                  <a:srgbClr val="A0284C"/>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7" name="Content Placeholder 2"/>
          <p:cNvSpPr>
            <a:spLocks noGrp="1"/>
          </p:cNvSpPr>
          <p:nvPr>
            <p:ph idx="13" hasCustomPrompt="1"/>
          </p:nvPr>
        </p:nvSpPr>
        <p:spPr>
          <a:xfrm>
            <a:off x="628650" y="2743200"/>
            <a:ext cx="7886700" cy="3825453"/>
          </a:xfrm>
          <a:prstGeom prst="rect">
            <a:avLst/>
          </a:prstGeom>
        </p:spPr>
        <p:txBody>
          <a:bodyPr/>
          <a:lstStyle>
            <a:lvl1pPr>
              <a:defRPr baseline="0">
                <a:solidFill>
                  <a:srgbClr val="1E384B"/>
                </a:solidFill>
                <a:latin typeface="Arial Narrow" panose="020B0606020202030204" pitchFamily="34" charset="0"/>
              </a:defRPr>
            </a:lvl1pPr>
            <a:lvl2pPr marL="685800" indent="-228600">
              <a:buFont typeface="Wingdings" panose="05000000000000000000" pitchFamily="2" charset="2"/>
              <a:buChar char="§"/>
              <a:defRPr baseline="0">
                <a:solidFill>
                  <a:srgbClr val="A0284C"/>
                </a:solidFill>
                <a:latin typeface="Arial Narrow" panose="020B0606020202030204" pitchFamily="34" charset="0"/>
              </a:defRPr>
            </a:lvl2pPr>
            <a:lvl3pPr>
              <a:defRPr baseline="0">
                <a:solidFill>
                  <a:srgbClr val="00416A"/>
                </a:solidFill>
                <a:latin typeface="Arial Narrow" panose="020B0606020202030204" pitchFamily="34" charset="0"/>
              </a:defRPr>
            </a:lvl3pPr>
            <a:lvl4pPr marL="1600200" indent="-228600">
              <a:buFont typeface="Wingdings" panose="05000000000000000000" pitchFamily="2" charset="2"/>
              <a:buChar char="§"/>
              <a:defRPr baseline="0">
                <a:solidFill>
                  <a:srgbClr val="A0284C"/>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Tree>
    <p:extLst>
      <p:ext uri="{BB962C8B-B14F-4D97-AF65-F5344CB8AC3E}">
        <p14:creationId xmlns:p14="http://schemas.microsoft.com/office/powerpoint/2010/main" val="1157204259"/>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xample Subhead and Paragraph">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594360"/>
            <a:ext cx="78867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subhead and paragraph</a:t>
            </a:r>
            <a:br>
              <a:rPr lang="en-US" dirty="0"/>
            </a:br>
            <a:r>
              <a:rPr lang="en-US" dirty="0"/>
              <a:t>Click here to edit headline</a:t>
            </a:r>
          </a:p>
        </p:txBody>
      </p:sp>
      <p:sp>
        <p:nvSpPr>
          <p:cNvPr id="3" name="Text Placeholder 2"/>
          <p:cNvSpPr>
            <a:spLocks noGrp="1"/>
          </p:cNvSpPr>
          <p:nvPr>
            <p:ph type="body" idx="1" hasCustomPrompt="1"/>
          </p:nvPr>
        </p:nvSpPr>
        <p:spPr>
          <a:xfrm>
            <a:off x="623888" y="1930401"/>
            <a:ext cx="7886700" cy="457200"/>
          </a:xfrm>
          <a:prstGeom prst="rect">
            <a:avLst/>
          </a:prstGeom>
        </p:spPr>
        <p:txBody>
          <a:bodyPr anchor="t" anchorCtr="0"/>
          <a:lstStyle>
            <a:lvl1pPr marL="0" indent="0" algn="ctr">
              <a:lnSpc>
                <a:spcPts val="3400"/>
              </a:lnSpc>
              <a:spcBef>
                <a:spcPts val="0"/>
              </a:spcBef>
              <a:buNone/>
              <a:defRPr sz="3600" b="1">
                <a:solidFill>
                  <a:srgbClr val="A0284C"/>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7" name="Content Placeholder 2"/>
          <p:cNvSpPr>
            <a:spLocks noGrp="1"/>
          </p:cNvSpPr>
          <p:nvPr>
            <p:ph idx="13" hasCustomPrompt="1"/>
          </p:nvPr>
        </p:nvSpPr>
        <p:spPr>
          <a:xfrm>
            <a:off x="628650" y="2743200"/>
            <a:ext cx="7886700" cy="3825453"/>
          </a:xfrm>
          <a:prstGeom prst="rect">
            <a:avLst/>
          </a:prstGeom>
        </p:spPr>
        <p:txBody>
          <a:bodyPr/>
          <a:lstStyle>
            <a:lvl1pPr marL="0" indent="0">
              <a:lnSpc>
                <a:spcPts val="3100"/>
              </a:lnSpc>
              <a:buNone/>
              <a:defRPr baseline="0">
                <a:solidFill>
                  <a:srgbClr val="00416A"/>
                </a:solidFill>
                <a:latin typeface="Arial Narrow" panose="020B0606020202030204" pitchFamily="34" charset="0"/>
              </a:defRPr>
            </a:lvl1pPr>
            <a:lvl2pPr>
              <a:defRPr baseline="0">
                <a:solidFill>
                  <a:srgbClr val="DCC070"/>
                </a:solidFill>
                <a:latin typeface="Arial Narrow" panose="020B0606020202030204" pitchFamily="34" charset="0"/>
              </a:defRPr>
            </a:lvl2pPr>
            <a:lvl3pPr>
              <a:defRPr baseline="0">
                <a:solidFill>
                  <a:schemeClr val="bg1"/>
                </a:solidFill>
                <a:latin typeface="Arial Narrow" panose="020B0606020202030204" pitchFamily="34" charset="0"/>
              </a:defRPr>
            </a:lvl3pPr>
            <a:lvl4pPr>
              <a:defRPr baseline="0">
                <a:solidFill>
                  <a:srgbClr val="FFC000"/>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paragraph.</a:t>
            </a:r>
          </a:p>
        </p:txBody>
      </p:sp>
    </p:spTree>
    <p:extLst>
      <p:ext uri="{BB962C8B-B14F-4D97-AF65-F5344CB8AC3E}">
        <p14:creationId xmlns:p14="http://schemas.microsoft.com/office/powerpoint/2010/main" val="3427511594"/>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3848641"/>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Example: picture and bullets">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45770" y="594360"/>
            <a:ext cx="8229600" cy="1270528"/>
          </a:xfrm>
          <a:prstGeom prst="rect">
            <a:avLst/>
          </a:prstGeom>
        </p:spPr>
        <p:txBody>
          <a:bodyPr anchor="ctr" anchorCtr="0"/>
          <a:lstStyle>
            <a:lvl1pPr algn="ctr">
              <a:lnSpc>
                <a:spcPts val="3300"/>
              </a:lnSpc>
              <a:defRPr sz="3375" b="1" baseline="0">
                <a:solidFill>
                  <a:srgbClr val="00416A"/>
                </a:solidFill>
                <a:latin typeface="Arial Narrow" panose="020B0606020202030204" pitchFamily="34" charset="0"/>
              </a:defRPr>
            </a:lvl1pPr>
          </a:lstStyle>
          <a:p>
            <a:r>
              <a:rPr lang="en-US" dirty="0"/>
              <a:t>Example: picture and bullets</a:t>
            </a:r>
            <a:br>
              <a:rPr lang="en-US" dirty="0"/>
            </a:br>
            <a:r>
              <a:rPr lang="en-US" dirty="0"/>
              <a:t>Click here to edit headline</a:t>
            </a:r>
          </a:p>
        </p:txBody>
      </p:sp>
      <p:sp>
        <p:nvSpPr>
          <p:cNvPr id="4" name="Text Placeholder 2"/>
          <p:cNvSpPr>
            <a:spLocks noGrp="1"/>
          </p:cNvSpPr>
          <p:nvPr>
            <p:ph type="body" idx="1" hasCustomPrompt="1"/>
          </p:nvPr>
        </p:nvSpPr>
        <p:spPr>
          <a:xfrm>
            <a:off x="445770" y="1930401"/>
            <a:ext cx="8229600" cy="457200"/>
          </a:xfrm>
          <a:prstGeom prst="rect">
            <a:avLst/>
          </a:prstGeom>
        </p:spPr>
        <p:txBody>
          <a:bodyPr anchor="t" anchorCtr="0"/>
          <a:lstStyle>
            <a:lvl1pPr marL="0" indent="0" algn="ctr">
              <a:lnSpc>
                <a:spcPts val="2550"/>
              </a:lnSpc>
              <a:spcBef>
                <a:spcPts val="0"/>
              </a:spcBef>
              <a:buNone/>
              <a:defRPr sz="2700" b="1">
                <a:solidFill>
                  <a:srgbClr val="A0284C"/>
                </a:solidFill>
                <a:latin typeface="Arial Narrow" panose="020B0606020202030204" pitchFamily="34"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Click here to edit subhead</a:t>
            </a:r>
          </a:p>
        </p:txBody>
      </p:sp>
      <p:sp>
        <p:nvSpPr>
          <p:cNvPr id="5" name="Content Placeholder 2"/>
          <p:cNvSpPr>
            <a:spLocks noGrp="1"/>
          </p:cNvSpPr>
          <p:nvPr>
            <p:ph idx="13" hasCustomPrompt="1"/>
          </p:nvPr>
        </p:nvSpPr>
        <p:spPr>
          <a:xfrm>
            <a:off x="445770" y="2743201"/>
            <a:ext cx="4070474" cy="3825453"/>
          </a:xfrm>
          <a:prstGeom prst="rect">
            <a:avLst/>
          </a:prstGeom>
        </p:spPr>
        <p:txBody>
          <a:bodyPr/>
          <a:lstStyle>
            <a:lvl1pPr>
              <a:defRPr sz="2400" baseline="0">
                <a:solidFill>
                  <a:srgbClr val="00416A"/>
                </a:solidFill>
                <a:latin typeface="Arial Narrow" panose="020B0606020202030204" pitchFamily="34" charset="0"/>
              </a:defRPr>
            </a:lvl1pPr>
            <a:lvl2pPr marL="514350" indent="-171450">
              <a:buFont typeface="Wingdings" panose="05000000000000000000" pitchFamily="2" charset="2"/>
              <a:buChar char="§"/>
              <a:defRPr sz="2100" baseline="0">
                <a:solidFill>
                  <a:srgbClr val="A0284C"/>
                </a:solidFill>
                <a:latin typeface="Arial Narrow" panose="020B0606020202030204" pitchFamily="34" charset="0"/>
              </a:defRPr>
            </a:lvl2pPr>
            <a:lvl3pPr>
              <a:defRPr sz="1800" baseline="0">
                <a:solidFill>
                  <a:srgbClr val="00416A"/>
                </a:solidFill>
                <a:latin typeface="Arial Narrow" panose="020B0606020202030204" pitchFamily="34" charset="0"/>
              </a:defRPr>
            </a:lvl3pPr>
            <a:lvl4pPr marL="1200150" indent="-171450">
              <a:buFont typeface="Wingdings" panose="05000000000000000000" pitchFamily="2" charset="2"/>
              <a:buChar char="§"/>
              <a:defRPr sz="1650" baseline="0">
                <a:solidFill>
                  <a:srgbClr val="A0284C"/>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
        <p:nvSpPr>
          <p:cNvPr id="6" name="Picture Placeholder 8"/>
          <p:cNvSpPr>
            <a:spLocks noGrp="1"/>
          </p:cNvSpPr>
          <p:nvPr>
            <p:ph type="pic" sz="quarter" idx="14" hasCustomPrompt="1"/>
          </p:nvPr>
        </p:nvSpPr>
        <p:spPr>
          <a:xfrm>
            <a:off x="4746948" y="2743200"/>
            <a:ext cx="3928422" cy="3800052"/>
          </a:xfrm>
          <a:prstGeom prst="rect">
            <a:avLst/>
          </a:prstGeom>
          <a:effectLst>
            <a:outerShdw blurRad="88900" algn="tl" rotWithShape="0">
              <a:schemeClr val="tx2">
                <a:lumMod val="50000"/>
                <a:alpha val="70000"/>
              </a:schemeClr>
            </a:outerShdw>
          </a:effectLst>
        </p:spPr>
        <p:txBody>
          <a:bodyPr tIns="914400"/>
          <a:lstStyle>
            <a:lvl1pPr marL="0" indent="0" algn="ctr">
              <a:lnSpc>
                <a:spcPts val="2025"/>
              </a:lnSpc>
              <a:spcBef>
                <a:spcPts val="0"/>
              </a:spcBef>
              <a:buNone/>
              <a:defRPr sz="1800" baseline="0">
                <a:solidFill>
                  <a:srgbClr val="00416A"/>
                </a:solidFill>
                <a:latin typeface="Arial Narrow" panose="020B0606020202030204" pitchFamily="34" charset="0"/>
              </a:defRPr>
            </a:lvl1pPr>
          </a:lstStyle>
          <a:p>
            <a:r>
              <a:rPr lang="en-US" dirty="0"/>
              <a:t>Double click on icon </a:t>
            </a:r>
            <a:br>
              <a:rPr lang="en-US" dirty="0"/>
            </a:br>
            <a:r>
              <a:rPr lang="en-US" dirty="0"/>
              <a:t>below to insert picture</a:t>
            </a:r>
          </a:p>
        </p:txBody>
      </p:sp>
    </p:spTree>
    <p:extLst>
      <p:ext uri="{BB962C8B-B14F-4D97-AF65-F5344CB8AC3E}">
        <p14:creationId xmlns:p14="http://schemas.microsoft.com/office/powerpoint/2010/main" val="2184145519"/>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Example: Bullets only">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45770" y="594361"/>
            <a:ext cx="8229600" cy="1325563"/>
          </a:xfrm>
          <a:prstGeom prst="rect">
            <a:avLst/>
          </a:prstGeom>
        </p:spPr>
        <p:txBody>
          <a:bodyPr anchor="ctr" anchorCtr="0"/>
          <a:lstStyle>
            <a:lvl1pPr algn="ctr">
              <a:lnSpc>
                <a:spcPts val="3300"/>
              </a:lnSpc>
              <a:defRPr sz="3375" b="1" baseline="0">
                <a:solidFill>
                  <a:srgbClr val="00416A"/>
                </a:solidFill>
                <a:latin typeface="Arial Narrow" panose="020B0606020202030204" pitchFamily="34" charset="0"/>
              </a:defRPr>
            </a:lvl1pPr>
          </a:lstStyle>
          <a:p>
            <a:r>
              <a:rPr lang="en-US" dirty="0"/>
              <a:t>Example: bullets only</a:t>
            </a:r>
            <a:br>
              <a:rPr lang="en-US" dirty="0"/>
            </a:br>
            <a:r>
              <a:rPr lang="en-US" dirty="0"/>
              <a:t>Click here to edit headline</a:t>
            </a:r>
          </a:p>
        </p:txBody>
      </p:sp>
      <p:sp>
        <p:nvSpPr>
          <p:cNvPr id="4" name="Content Placeholder 2"/>
          <p:cNvSpPr>
            <a:spLocks noGrp="1"/>
          </p:cNvSpPr>
          <p:nvPr>
            <p:ph idx="1" hasCustomPrompt="1"/>
          </p:nvPr>
        </p:nvSpPr>
        <p:spPr>
          <a:xfrm>
            <a:off x="445770" y="2286000"/>
            <a:ext cx="8229600" cy="4351338"/>
          </a:xfrm>
          <a:prstGeom prst="rect">
            <a:avLst/>
          </a:prstGeom>
        </p:spPr>
        <p:txBody>
          <a:bodyPr/>
          <a:lstStyle>
            <a:lvl1pPr>
              <a:spcBef>
                <a:spcPts val="0"/>
              </a:spcBef>
              <a:defRPr sz="2400" baseline="0">
                <a:solidFill>
                  <a:srgbClr val="00416A"/>
                </a:solidFill>
                <a:latin typeface="Arial Narrow" panose="020B0606020202030204" pitchFamily="34" charset="0"/>
              </a:defRPr>
            </a:lvl1pPr>
            <a:lvl2pPr marL="514350" indent="-171450">
              <a:buFont typeface="Wingdings" panose="05000000000000000000" pitchFamily="2" charset="2"/>
              <a:buChar char="§"/>
              <a:defRPr sz="2100" baseline="0">
                <a:solidFill>
                  <a:srgbClr val="A0284C"/>
                </a:solidFill>
                <a:latin typeface="Arial Narrow" panose="020B0606020202030204" pitchFamily="34" charset="0"/>
              </a:defRPr>
            </a:lvl2pPr>
            <a:lvl3pPr>
              <a:defRPr sz="1800" baseline="0">
                <a:solidFill>
                  <a:srgbClr val="00416A"/>
                </a:solidFill>
                <a:latin typeface="Arial Narrow" panose="020B0606020202030204" pitchFamily="34" charset="0"/>
              </a:defRPr>
            </a:lvl3pPr>
            <a:lvl4pPr marL="1243013" indent="-214313">
              <a:buFont typeface="Wingdings" panose="05000000000000000000" pitchFamily="2" charset="2"/>
              <a:buChar char="§"/>
              <a:defRPr sz="1650" baseline="0">
                <a:solidFill>
                  <a:srgbClr val="A0284C"/>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Tree>
    <p:extLst>
      <p:ext uri="{BB962C8B-B14F-4D97-AF65-F5344CB8AC3E}">
        <p14:creationId xmlns:p14="http://schemas.microsoft.com/office/powerpoint/2010/main" val="2603233018"/>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customXml" Target="../ink/ink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4868826" y="4360549"/>
            <a:ext cx="3775972" cy="2497451"/>
          </a:xfrm>
          <a:prstGeom prst="rect">
            <a:avLst/>
          </a:prstGeom>
        </p:spPr>
      </p:pic>
      <mc:AlternateContent xmlns:mc="http://schemas.openxmlformats.org/markup-compatibility/2006" xmlns:p14="http://schemas.microsoft.com/office/powerpoint/2010/main">
        <mc:Choice Requires="p14">
          <p:contentPart p14:bwMode="auto" r:id="rId12">
            <p14:nvContentPartPr>
              <p14:cNvPr id="4" name="Ink 3"/>
              <p14:cNvContentPartPr/>
              <p14:nvPr userDrawn="1"/>
            </p14:nvContentPartPr>
            <p14:xfrm>
              <a:off x="422348" y="405245"/>
              <a:ext cx="360" cy="360"/>
            </p14:xfrm>
          </p:contentPart>
        </mc:Choice>
        <mc:Fallback xmlns="">
          <p:pic>
            <p:nvPicPr>
              <p:cNvPr id="4" name="Ink 3"/>
              <p:cNvPicPr/>
              <p:nvPr/>
            </p:nvPicPr>
            <p:blipFill>
              <a:blip r:embed="rId13"/>
              <a:stretch>
                <a:fillRect/>
              </a:stretch>
            </p:blipFill>
            <p:spPr>
              <a:xfrm>
                <a:off x="419108" y="402005"/>
                <a:ext cx="6840" cy="6840"/>
              </a:xfrm>
              <a:prstGeom prst="rect">
                <a:avLst/>
              </a:prstGeom>
            </p:spPr>
          </p:pic>
        </mc:Fallback>
      </mc:AlternateContent>
      <p:pic>
        <p:nvPicPr>
          <p:cNvPr id="5" name="Picture 4"/>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15888889"/>
      </p:ext>
    </p:extLst>
  </p:cSld>
  <p:clrMap bg1="lt1" tx1="dk1" bg2="lt2" tx2="dk2" accent1="accent1" accent2="accent2" accent3="accent3" accent4="accent4" accent5="accent5" accent6="accent6" hlink="hlink" folHlink="folHlink"/>
  <p:sldLayoutIdLst>
    <p:sldLayoutId id="2147483674" r:id="rId1"/>
    <p:sldLayoutId id="2147483678" r:id="rId2"/>
    <p:sldLayoutId id="2147483675" r:id="rId3"/>
    <p:sldLayoutId id="2147483679" r:id="rId4"/>
    <p:sldLayoutId id="2147483676" r:id="rId5"/>
    <p:sldLayoutId id="2147483677" r:id="rId6"/>
    <p:sldLayoutId id="2147483681" r:id="rId7"/>
    <p:sldLayoutId id="2147483682" r:id="rId8"/>
    <p:sldLayoutId id="2147483683" r:id="rId9"/>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80.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Construction Oversight</a:t>
            </a:r>
            <a:br>
              <a:rPr lang="en-US" dirty="0"/>
            </a:br>
            <a:r>
              <a:rPr lang="en-US" dirty="0"/>
              <a:t>BPD</a:t>
            </a:r>
          </a:p>
        </p:txBody>
      </p:sp>
      <p:sp>
        <p:nvSpPr>
          <p:cNvPr id="3" name="Text Placeholder 2"/>
          <p:cNvSpPr>
            <a:spLocks noGrp="1"/>
          </p:cNvSpPr>
          <p:nvPr>
            <p:ph type="body" sz="quarter" idx="10"/>
          </p:nvPr>
        </p:nvSpPr>
        <p:spPr/>
        <p:txBody>
          <a:bodyPr/>
          <a:lstStyle/>
          <a:p>
            <a:r>
              <a:rPr lang="en-US" dirty="0"/>
              <a:t>Craig Pringle</a:t>
            </a:r>
          </a:p>
        </p:txBody>
      </p:sp>
      <p:sp>
        <p:nvSpPr>
          <p:cNvPr id="4" name="Text Placeholder 3"/>
          <p:cNvSpPr>
            <a:spLocks noGrp="1"/>
          </p:cNvSpPr>
          <p:nvPr>
            <p:ph type="body" sz="quarter" idx="11"/>
          </p:nvPr>
        </p:nvSpPr>
        <p:spPr/>
        <p:txBody>
          <a:bodyPr/>
          <a:lstStyle/>
          <a:p>
            <a:r>
              <a:rPr lang="en-US" dirty="0"/>
              <a:t>Construction Oversight Engineer</a:t>
            </a:r>
          </a:p>
        </p:txBody>
      </p:sp>
      <p:sp>
        <p:nvSpPr>
          <p:cNvPr id="5" name="Text Placeholder 4"/>
          <p:cNvSpPr>
            <a:spLocks noGrp="1"/>
          </p:cNvSpPr>
          <p:nvPr>
            <p:ph type="body" sz="quarter" idx="12"/>
          </p:nvPr>
        </p:nvSpPr>
        <p:spPr>
          <a:xfrm>
            <a:off x="457200" y="3505200"/>
            <a:ext cx="8229600" cy="778701"/>
          </a:xfrm>
        </p:spPr>
        <p:txBody>
          <a:bodyPr/>
          <a:lstStyle/>
          <a:p>
            <a:r>
              <a:rPr lang="en-US" dirty="0"/>
              <a:t>NER Construction Conference</a:t>
            </a:r>
          </a:p>
          <a:p>
            <a:endParaRPr lang="en-US" dirty="0"/>
          </a:p>
        </p:txBody>
      </p:sp>
      <p:sp>
        <p:nvSpPr>
          <p:cNvPr id="6" name="Text Placeholder 5"/>
          <p:cNvSpPr>
            <a:spLocks noGrp="1"/>
          </p:cNvSpPr>
          <p:nvPr>
            <p:ph type="body" sz="quarter" idx="13"/>
          </p:nvPr>
        </p:nvSpPr>
        <p:spPr>
          <a:xfrm>
            <a:off x="457200" y="4389120"/>
            <a:ext cx="8229600" cy="482600"/>
          </a:xfrm>
        </p:spPr>
        <p:txBody>
          <a:bodyPr/>
          <a:lstStyle/>
          <a:p>
            <a:r>
              <a:rPr lang="en-US" dirty="0"/>
              <a:t>March 6, 2019</a:t>
            </a:r>
          </a:p>
        </p:txBody>
      </p:sp>
      <mc:AlternateContent xmlns:mc="http://schemas.openxmlformats.org/markup-compatibility/2006" xmlns:p14="http://schemas.microsoft.com/office/powerpoint/2010/main">
        <mc:Choice Requires="p14">
          <p:contentPart p14:bwMode="auto" r:id="rId3">
            <p14:nvContentPartPr>
              <p14:cNvPr id="9" name="Ink 8"/>
              <p14:cNvContentPartPr/>
              <p14:nvPr/>
            </p14:nvContentPartPr>
            <p14:xfrm>
              <a:off x="9834564" y="6196197"/>
              <a:ext cx="19800" cy="39240"/>
            </p14:xfrm>
          </p:contentPart>
        </mc:Choice>
        <mc:Fallback xmlns="">
          <p:pic>
            <p:nvPicPr>
              <p:cNvPr id="9" name="Ink 8"/>
              <p:cNvPicPr/>
              <p:nvPr/>
            </p:nvPicPr>
            <p:blipFill>
              <a:blip r:embed="rId5"/>
              <a:stretch>
                <a:fillRect/>
              </a:stretch>
            </p:blipFill>
            <p:spPr>
              <a:xfrm>
                <a:off x="9831324" y="6193677"/>
                <a:ext cx="25560" cy="45000"/>
              </a:xfrm>
              <a:prstGeom prst="rect">
                <a:avLst/>
              </a:prstGeom>
            </p:spPr>
          </p:pic>
        </mc:Fallback>
      </mc:AlternateContent>
    </p:spTree>
    <p:extLst>
      <p:ext uri="{BB962C8B-B14F-4D97-AF65-F5344CB8AC3E}">
        <p14:creationId xmlns:p14="http://schemas.microsoft.com/office/powerpoint/2010/main" val="2504920054"/>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Statewide issues to be aware of</a:t>
            </a:r>
            <a:br>
              <a:rPr lang="en-US" dirty="0"/>
            </a:br>
            <a:endParaRPr lang="en-US" dirty="0"/>
          </a:p>
        </p:txBody>
      </p:sp>
      <p:sp>
        <p:nvSpPr>
          <p:cNvPr id="3" name="Content Placeholder 2"/>
          <p:cNvSpPr>
            <a:spLocks noGrp="1"/>
          </p:cNvSpPr>
          <p:nvPr>
            <p:ph idx="1"/>
          </p:nvPr>
        </p:nvSpPr>
        <p:spPr/>
        <p:txBody>
          <a:bodyPr/>
          <a:lstStyle/>
          <a:p>
            <a:r>
              <a:rPr lang="en-US" sz="3200" dirty="0"/>
              <a:t>Damages to the contractor’s work by a 3</a:t>
            </a:r>
            <a:r>
              <a:rPr lang="en-US" sz="3200" baseline="30000" dirty="0"/>
              <a:t>rd</a:t>
            </a:r>
            <a:r>
              <a:rPr lang="en-US" sz="3200" dirty="0"/>
              <a:t> party</a:t>
            </a:r>
          </a:p>
          <a:p>
            <a:pPr lvl="1"/>
            <a:r>
              <a:rPr lang="en-US" sz="2800" dirty="0"/>
              <a:t>Document thoroughly</a:t>
            </a:r>
          </a:p>
          <a:p>
            <a:pPr lvl="1"/>
            <a:r>
              <a:rPr lang="en-US" sz="2800" dirty="0"/>
              <a:t>Until the department issues acceptance, the contractor is responsible to maintain charge and care of their work.</a:t>
            </a:r>
          </a:p>
          <a:p>
            <a:pPr marL="457200" lvl="1" indent="0">
              <a:buNone/>
            </a:pPr>
            <a:endParaRPr lang="en-US" sz="3200" dirty="0"/>
          </a:p>
          <a:p>
            <a:pPr lvl="1"/>
            <a:endParaRPr lang="en-US" dirty="0"/>
          </a:p>
        </p:txBody>
      </p:sp>
    </p:spTree>
    <p:extLst>
      <p:ext uri="{BB962C8B-B14F-4D97-AF65-F5344CB8AC3E}">
        <p14:creationId xmlns:p14="http://schemas.microsoft.com/office/powerpoint/2010/main" val="1998987009"/>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lstStyle/>
          <a:p>
            <a:pPr marL="457200" lvl="1" indent="0">
              <a:buNone/>
            </a:pPr>
            <a:endParaRPr lang="en-US" sz="3200" dirty="0"/>
          </a:p>
          <a:p>
            <a:pPr lvl="1"/>
            <a:endParaRPr lang="en-US" dirty="0"/>
          </a:p>
        </p:txBody>
      </p:sp>
      <p:pic>
        <p:nvPicPr>
          <p:cNvPr id="5" name="Picture 4">
            <a:extLst>
              <a:ext uri="{FF2B5EF4-FFF2-40B4-BE49-F238E27FC236}">
                <a16:creationId xmlns:a16="http://schemas.microsoft.com/office/drawing/2014/main" id="{2EC00E4B-23EE-4164-9B41-F67463452DAD}"/>
              </a:ext>
            </a:extLst>
          </p:cNvPr>
          <p:cNvPicPr>
            <a:picLocks noChangeAspect="1"/>
          </p:cNvPicPr>
          <p:nvPr/>
        </p:nvPicPr>
        <p:blipFill rotWithShape="1">
          <a:blip r:embed="rId3">
            <a:extLst>
              <a:ext uri="{28A0092B-C50C-407E-A947-70E740481C1C}">
                <a14:useLocalDpi xmlns:a14="http://schemas.microsoft.com/office/drawing/2010/main" val="0"/>
              </a:ext>
            </a:extLst>
          </a:blip>
          <a:srcRect b="7325"/>
          <a:stretch/>
        </p:blipFill>
        <p:spPr>
          <a:xfrm>
            <a:off x="3023229" y="2649111"/>
            <a:ext cx="3097542" cy="3109850"/>
          </a:xfrm>
          <a:prstGeom prst="rect">
            <a:avLst/>
          </a:prstGeom>
        </p:spPr>
      </p:pic>
    </p:spTree>
    <p:extLst>
      <p:ext uri="{BB962C8B-B14F-4D97-AF65-F5344CB8AC3E}">
        <p14:creationId xmlns:p14="http://schemas.microsoft.com/office/powerpoint/2010/main" val="3271612658"/>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3600"/>
              </a:lnSpc>
            </a:pPr>
            <a:r>
              <a:rPr lang="en-US" sz="3600" dirty="0"/>
              <a:t>Introductions</a:t>
            </a:r>
          </a:p>
        </p:txBody>
      </p:sp>
      <p:sp>
        <p:nvSpPr>
          <p:cNvPr id="3" name="Content Placeholder 2"/>
          <p:cNvSpPr>
            <a:spLocks noGrp="1"/>
          </p:cNvSpPr>
          <p:nvPr>
            <p:ph idx="1"/>
          </p:nvPr>
        </p:nvSpPr>
        <p:spPr/>
        <p:txBody>
          <a:bodyPr/>
          <a:lstStyle/>
          <a:p>
            <a:r>
              <a:rPr lang="en-US" sz="2625" dirty="0"/>
              <a:t>Been with </a:t>
            </a:r>
            <a:r>
              <a:rPr lang="en-US" sz="2625" dirty="0" err="1"/>
              <a:t>WisDOT</a:t>
            </a:r>
            <a:r>
              <a:rPr lang="en-US" sz="2625" dirty="0"/>
              <a:t> for 18+ years</a:t>
            </a:r>
          </a:p>
          <a:p>
            <a:pPr lvl="1"/>
            <a:r>
              <a:rPr lang="en-US" sz="2400" dirty="0"/>
              <a:t> Prior to that 2 years with a consultant doing construction inspection</a:t>
            </a:r>
          </a:p>
          <a:p>
            <a:pPr lvl="1"/>
            <a:r>
              <a:rPr lang="en-US" sz="2400" dirty="0"/>
              <a:t>~10 years in project development doing both design and construction</a:t>
            </a:r>
          </a:p>
          <a:p>
            <a:pPr lvl="1"/>
            <a:r>
              <a:rPr lang="en-US" sz="2400" dirty="0"/>
              <a:t>~2 years in planning in the major studies unit</a:t>
            </a:r>
          </a:p>
          <a:p>
            <a:pPr lvl="1"/>
            <a:r>
              <a:rPr lang="en-US" sz="2400" dirty="0"/>
              <a:t>~6 years on the I-39/90 corridor mega project as a design PM</a:t>
            </a:r>
          </a:p>
          <a:p>
            <a:pPr lvl="1"/>
            <a:r>
              <a:rPr lang="en-US" sz="2400" dirty="0"/>
              <a:t> Started in this position last July</a:t>
            </a:r>
          </a:p>
          <a:p>
            <a:pPr marL="0" indent="0">
              <a:buNone/>
            </a:pPr>
            <a:endParaRPr lang="en-US" dirty="0"/>
          </a:p>
        </p:txBody>
      </p:sp>
    </p:spTree>
    <p:extLst>
      <p:ext uri="{BB962C8B-B14F-4D97-AF65-F5344CB8AC3E}">
        <p14:creationId xmlns:p14="http://schemas.microsoft.com/office/powerpoint/2010/main" val="1690205354"/>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to contact?</a:t>
            </a:r>
            <a:br>
              <a:rPr lang="en-US" dirty="0"/>
            </a:br>
            <a:endParaRPr lang="en-US" dirty="0"/>
          </a:p>
        </p:txBody>
      </p:sp>
      <p:sp>
        <p:nvSpPr>
          <p:cNvPr id="3" name="Content Placeholder 2"/>
          <p:cNvSpPr>
            <a:spLocks noGrp="1"/>
          </p:cNvSpPr>
          <p:nvPr>
            <p:ph idx="1"/>
          </p:nvPr>
        </p:nvSpPr>
        <p:spPr/>
        <p:txBody>
          <a:bodyPr/>
          <a:lstStyle/>
          <a:p>
            <a:pPr algn="ctr"/>
            <a:r>
              <a:rPr lang="en-US" sz="8800" dirty="0"/>
              <a:t>KRISSY</a:t>
            </a:r>
          </a:p>
          <a:p>
            <a:pPr lvl="1"/>
            <a:endParaRPr lang="en-US" dirty="0"/>
          </a:p>
        </p:txBody>
      </p:sp>
    </p:spTree>
    <p:extLst>
      <p:ext uri="{BB962C8B-B14F-4D97-AF65-F5344CB8AC3E}">
        <p14:creationId xmlns:p14="http://schemas.microsoft.com/office/powerpoint/2010/main" val="244885751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3600"/>
              </a:lnSpc>
            </a:pPr>
            <a:r>
              <a:rPr lang="en-US" sz="3600" dirty="0"/>
              <a:t>When should you contact the Construction Oversight Engineer?</a:t>
            </a:r>
          </a:p>
        </p:txBody>
      </p:sp>
      <p:sp>
        <p:nvSpPr>
          <p:cNvPr id="4" name="Content Placeholder 3"/>
          <p:cNvSpPr>
            <a:spLocks noGrp="1"/>
          </p:cNvSpPr>
          <p:nvPr>
            <p:ph idx="13"/>
          </p:nvPr>
        </p:nvSpPr>
        <p:spPr>
          <a:xfrm>
            <a:off x="445770" y="2255916"/>
            <a:ext cx="6811429" cy="3527824"/>
          </a:xfrm>
        </p:spPr>
        <p:txBody>
          <a:bodyPr/>
          <a:lstStyle/>
          <a:p>
            <a:r>
              <a:rPr lang="en-US" sz="2625" dirty="0"/>
              <a:t>All Proposed CRI’s</a:t>
            </a:r>
          </a:p>
          <a:p>
            <a:r>
              <a:rPr lang="en-US" sz="2625" dirty="0"/>
              <a:t>Decisions that should be made at a Statewide Level</a:t>
            </a:r>
          </a:p>
          <a:p>
            <a:pPr lvl="1"/>
            <a:r>
              <a:rPr lang="en-US" sz="2325" dirty="0"/>
              <a:t>Material Shortages</a:t>
            </a:r>
          </a:p>
          <a:p>
            <a:pPr lvl="1"/>
            <a:r>
              <a:rPr lang="en-US" sz="2325" dirty="0"/>
              <a:t>Cataclysmic Phenomena of Nature (Extreme Weather)</a:t>
            </a:r>
          </a:p>
          <a:p>
            <a:pPr>
              <a:buFont typeface="Wingdings" panose="05000000000000000000" pitchFamily="2" charset="2"/>
              <a:buChar char="§"/>
            </a:pPr>
            <a:r>
              <a:rPr lang="en-US" sz="2700" dirty="0"/>
              <a:t>Any issue that has the likelihood of becoming a claim</a:t>
            </a:r>
          </a:p>
          <a:p>
            <a:pPr>
              <a:buFont typeface="Wingdings" panose="05000000000000000000" pitchFamily="2" charset="2"/>
              <a:buChar char="§"/>
            </a:pPr>
            <a:r>
              <a:rPr lang="en-US" sz="2700" dirty="0"/>
              <a:t>Help in interpreting what the specifications say.</a:t>
            </a:r>
          </a:p>
          <a:p>
            <a:pPr>
              <a:buFont typeface="Wingdings" panose="05000000000000000000" pitchFamily="2" charset="2"/>
              <a:buChar char="§"/>
            </a:pPr>
            <a:r>
              <a:rPr lang="en-US" sz="2700" dirty="0"/>
              <a:t>Large Contract Time Extensions</a:t>
            </a:r>
          </a:p>
        </p:txBody>
      </p:sp>
      <p:pic>
        <p:nvPicPr>
          <p:cNvPr id="9" name="Picture 8">
            <a:extLst>
              <a:ext uri="{FF2B5EF4-FFF2-40B4-BE49-F238E27FC236}">
                <a16:creationId xmlns:a16="http://schemas.microsoft.com/office/drawing/2014/main" id="{5BBB24B0-54EB-44CB-95A4-40DB52DCB1AA}"/>
              </a:ext>
            </a:extLst>
          </p:cNvPr>
          <p:cNvPicPr>
            <a:picLocks noChangeAspect="1"/>
          </p:cNvPicPr>
          <p:nvPr/>
        </p:nvPicPr>
        <p:blipFill>
          <a:blip r:embed="rId3"/>
          <a:stretch>
            <a:fillRect/>
          </a:stretch>
        </p:blipFill>
        <p:spPr>
          <a:xfrm>
            <a:off x="7257198" y="3470691"/>
            <a:ext cx="1529630" cy="2274665"/>
          </a:xfrm>
          <a:prstGeom prst="rect">
            <a:avLst/>
          </a:prstGeom>
        </p:spPr>
      </p:pic>
    </p:spTree>
    <p:extLst>
      <p:ext uri="{BB962C8B-B14F-4D97-AF65-F5344CB8AC3E}">
        <p14:creationId xmlns:p14="http://schemas.microsoft.com/office/powerpoint/2010/main" val="2887094668"/>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3600"/>
              </a:lnSpc>
            </a:pPr>
            <a:r>
              <a:rPr lang="en-US" sz="3600" dirty="0"/>
              <a:t>When should you contact the Construction Oversight Engineer?</a:t>
            </a:r>
          </a:p>
        </p:txBody>
      </p:sp>
      <p:sp>
        <p:nvSpPr>
          <p:cNvPr id="4" name="Content Placeholder 3"/>
          <p:cNvSpPr>
            <a:spLocks noGrp="1"/>
          </p:cNvSpPr>
          <p:nvPr>
            <p:ph idx="13"/>
          </p:nvPr>
        </p:nvSpPr>
        <p:spPr>
          <a:xfrm>
            <a:off x="445770" y="2525689"/>
            <a:ext cx="6811429" cy="3258051"/>
          </a:xfrm>
        </p:spPr>
        <p:txBody>
          <a:bodyPr/>
          <a:lstStyle/>
          <a:p>
            <a:r>
              <a:rPr lang="en-US" sz="2625" dirty="0"/>
              <a:t>Problems with the Specifications</a:t>
            </a:r>
          </a:p>
          <a:p>
            <a:r>
              <a:rPr lang="en-US" sz="2625" dirty="0"/>
              <a:t>Questions if the contractor has entitlement SS104.2</a:t>
            </a:r>
          </a:p>
          <a:p>
            <a:pPr>
              <a:buFont typeface="Wingdings" panose="05000000000000000000" pitchFamily="2" charset="2"/>
              <a:buChar char="§"/>
            </a:pPr>
            <a:r>
              <a:rPr lang="en-US" sz="2700" dirty="0"/>
              <a:t>Any submission of Claim or notice of Claim</a:t>
            </a:r>
          </a:p>
          <a:p>
            <a:pPr>
              <a:buFont typeface="Wingdings" panose="05000000000000000000" pitchFamily="2" charset="2"/>
              <a:buChar char="§"/>
            </a:pPr>
            <a:r>
              <a:rPr lang="en-US" sz="2700" dirty="0"/>
              <a:t>Statewide Consistency Questions</a:t>
            </a:r>
          </a:p>
          <a:p>
            <a:pPr>
              <a:buFont typeface="Wingdings" panose="05000000000000000000" pitchFamily="2" charset="2"/>
              <a:buChar char="§"/>
            </a:pPr>
            <a:r>
              <a:rPr lang="en-US" sz="2700" dirty="0"/>
              <a:t>Anytime you want to bounce ideas off someone</a:t>
            </a:r>
          </a:p>
          <a:p>
            <a:pPr lvl="1"/>
            <a:r>
              <a:rPr lang="en-US" sz="2400" dirty="0"/>
              <a:t>Oversight engineer is a resource to help you administer your contracts.</a:t>
            </a:r>
          </a:p>
        </p:txBody>
      </p:sp>
      <p:pic>
        <p:nvPicPr>
          <p:cNvPr id="9" name="Picture 8">
            <a:extLst>
              <a:ext uri="{FF2B5EF4-FFF2-40B4-BE49-F238E27FC236}">
                <a16:creationId xmlns:a16="http://schemas.microsoft.com/office/drawing/2014/main" id="{5BBB24B0-54EB-44CB-95A4-40DB52DCB1AA}"/>
              </a:ext>
            </a:extLst>
          </p:cNvPr>
          <p:cNvPicPr>
            <a:picLocks noChangeAspect="1"/>
          </p:cNvPicPr>
          <p:nvPr/>
        </p:nvPicPr>
        <p:blipFill>
          <a:blip r:embed="rId3"/>
          <a:stretch>
            <a:fillRect/>
          </a:stretch>
        </p:blipFill>
        <p:spPr>
          <a:xfrm>
            <a:off x="7257198" y="3470691"/>
            <a:ext cx="1529630" cy="2274665"/>
          </a:xfrm>
          <a:prstGeom prst="rect">
            <a:avLst/>
          </a:prstGeom>
        </p:spPr>
      </p:pic>
    </p:spTree>
    <p:extLst>
      <p:ext uri="{BB962C8B-B14F-4D97-AF65-F5344CB8AC3E}">
        <p14:creationId xmlns:p14="http://schemas.microsoft.com/office/powerpoint/2010/main" val="1984303958"/>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Documentation and Communication</a:t>
            </a:r>
          </a:p>
        </p:txBody>
      </p:sp>
      <p:sp>
        <p:nvSpPr>
          <p:cNvPr id="3" name="Content Placeholder 2"/>
          <p:cNvSpPr>
            <a:spLocks noGrp="1"/>
          </p:cNvSpPr>
          <p:nvPr>
            <p:ph idx="1"/>
          </p:nvPr>
        </p:nvSpPr>
        <p:spPr/>
        <p:txBody>
          <a:bodyPr/>
          <a:lstStyle/>
          <a:p>
            <a:r>
              <a:rPr lang="en-US" sz="3500" dirty="0"/>
              <a:t>With contractors and in the field</a:t>
            </a:r>
          </a:p>
          <a:p>
            <a:pPr lvl="1"/>
            <a:r>
              <a:rPr lang="en-US" sz="2800" dirty="0"/>
              <a:t>Thorough and accurate project documentation</a:t>
            </a:r>
          </a:p>
          <a:p>
            <a:pPr lvl="1"/>
            <a:r>
              <a:rPr lang="en-US" sz="2800" dirty="0"/>
              <a:t>Set expectations of good communication early and often</a:t>
            </a:r>
          </a:p>
          <a:p>
            <a:pPr lvl="2"/>
            <a:r>
              <a:rPr lang="en-US" sz="2400" dirty="0"/>
              <a:t>Use written communications to establish timelines and document verbal conversations</a:t>
            </a:r>
          </a:p>
          <a:p>
            <a:pPr lvl="1"/>
            <a:r>
              <a:rPr lang="en-US" sz="2800" dirty="0"/>
              <a:t>Schedule updates, or lack thereof</a:t>
            </a:r>
          </a:p>
          <a:p>
            <a:pPr lvl="1"/>
            <a:r>
              <a:rPr lang="en-US" sz="2800" dirty="0"/>
              <a:t>Weather delay days</a:t>
            </a:r>
          </a:p>
          <a:p>
            <a:pPr lvl="1"/>
            <a:r>
              <a:rPr lang="en-US" sz="2800" dirty="0"/>
              <a:t>Anytime there are questions on interpretation of specifications</a:t>
            </a:r>
          </a:p>
          <a:p>
            <a:pPr lvl="1"/>
            <a:endParaRPr lang="en-US" dirty="0"/>
          </a:p>
        </p:txBody>
      </p:sp>
    </p:spTree>
    <p:extLst>
      <p:ext uri="{BB962C8B-B14F-4D97-AF65-F5344CB8AC3E}">
        <p14:creationId xmlns:p14="http://schemas.microsoft.com/office/powerpoint/2010/main" val="39492569"/>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Documentation and Communication</a:t>
            </a:r>
          </a:p>
        </p:txBody>
      </p:sp>
      <p:sp>
        <p:nvSpPr>
          <p:cNvPr id="3" name="Content Placeholder 2"/>
          <p:cNvSpPr>
            <a:spLocks noGrp="1"/>
          </p:cNvSpPr>
          <p:nvPr>
            <p:ph idx="1"/>
          </p:nvPr>
        </p:nvSpPr>
        <p:spPr/>
        <p:txBody>
          <a:bodyPr/>
          <a:lstStyle/>
          <a:p>
            <a:r>
              <a:rPr lang="en-US" sz="3500" dirty="0"/>
              <a:t>Why?</a:t>
            </a:r>
            <a:endParaRPr lang="en-US" sz="3200" dirty="0"/>
          </a:p>
          <a:p>
            <a:pPr lvl="1"/>
            <a:r>
              <a:rPr lang="en-US" sz="2800" dirty="0"/>
              <a:t>Consistency – Regional and Statewide</a:t>
            </a:r>
          </a:p>
          <a:p>
            <a:pPr lvl="1"/>
            <a:r>
              <a:rPr lang="en-US" sz="2800" dirty="0"/>
              <a:t>May help prevent a claim from occurring</a:t>
            </a:r>
          </a:p>
          <a:p>
            <a:pPr lvl="1"/>
            <a:r>
              <a:rPr lang="en-US" sz="2800" dirty="0"/>
              <a:t>May help defend against a claim if one does happen</a:t>
            </a:r>
          </a:p>
          <a:p>
            <a:pPr lvl="2"/>
            <a:r>
              <a:rPr lang="en-US" sz="2400" dirty="0"/>
              <a:t>Can help prevent implied consent</a:t>
            </a:r>
          </a:p>
          <a:p>
            <a:pPr marL="457200" lvl="1" indent="0">
              <a:buNone/>
            </a:pPr>
            <a:endParaRPr lang="en-US" sz="3200" dirty="0"/>
          </a:p>
          <a:p>
            <a:pPr lvl="1"/>
            <a:endParaRPr lang="en-US" dirty="0"/>
          </a:p>
        </p:txBody>
      </p:sp>
    </p:spTree>
    <p:extLst>
      <p:ext uri="{BB962C8B-B14F-4D97-AF65-F5344CB8AC3E}">
        <p14:creationId xmlns:p14="http://schemas.microsoft.com/office/powerpoint/2010/main" val="2203162287"/>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Statewide issues to be aware of</a:t>
            </a:r>
            <a:br>
              <a:rPr lang="en-US" dirty="0"/>
            </a:br>
            <a:endParaRPr lang="en-US" dirty="0"/>
          </a:p>
        </p:txBody>
      </p:sp>
      <p:sp>
        <p:nvSpPr>
          <p:cNvPr id="3" name="Content Placeholder 2"/>
          <p:cNvSpPr>
            <a:spLocks noGrp="1"/>
          </p:cNvSpPr>
          <p:nvPr>
            <p:ph idx="1"/>
          </p:nvPr>
        </p:nvSpPr>
        <p:spPr/>
        <p:txBody>
          <a:bodyPr/>
          <a:lstStyle/>
          <a:p>
            <a:r>
              <a:rPr lang="en-US" sz="3200" dirty="0"/>
              <a:t>Critical Inspection</a:t>
            </a:r>
          </a:p>
          <a:p>
            <a:pPr lvl="1"/>
            <a:r>
              <a:rPr lang="en-US" sz="2800" dirty="0"/>
              <a:t>Beam guard and sign post embedment</a:t>
            </a:r>
          </a:p>
          <a:p>
            <a:pPr lvl="2"/>
            <a:r>
              <a:rPr lang="en-US" sz="2400" dirty="0"/>
              <a:t>On beam guard, utilize the new 5% verification process</a:t>
            </a:r>
          </a:p>
          <a:p>
            <a:pPr lvl="2"/>
            <a:r>
              <a:rPr lang="en-US" sz="2400" dirty="0"/>
              <a:t>A few projects had over 50% of sign posts improper depth</a:t>
            </a:r>
          </a:p>
          <a:p>
            <a:r>
              <a:rPr lang="en-US" sz="3200" dirty="0"/>
              <a:t>Delays related to</a:t>
            </a:r>
          </a:p>
          <a:p>
            <a:pPr lvl="1"/>
            <a:r>
              <a:rPr lang="en-US" sz="2800" dirty="0"/>
              <a:t>Monotubes, sign structures, welded rails, etc.</a:t>
            </a:r>
          </a:p>
          <a:p>
            <a:pPr lvl="2"/>
            <a:r>
              <a:rPr lang="en-US" sz="2400" dirty="0"/>
              <a:t>Communicate on ordering early.  Hold them to contract expectations and timelines.</a:t>
            </a:r>
          </a:p>
          <a:p>
            <a:pPr lvl="2"/>
            <a:r>
              <a:rPr lang="en-US" sz="2400" dirty="0"/>
              <a:t>One contractor or supplier problem does not constitute an industry-wide shortage</a:t>
            </a:r>
            <a:endParaRPr lang="en-US" sz="2800" dirty="0"/>
          </a:p>
          <a:p>
            <a:pPr marL="457200" lvl="1" indent="0">
              <a:buNone/>
            </a:pPr>
            <a:endParaRPr lang="en-US" sz="3200" dirty="0"/>
          </a:p>
          <a:p>
            <a:pPr lvl="1"/>
            <a:endParaRPr lang="en-US" dirty="0"/>
          </a:p>
        </p:txBody>
      </p:sp>
    </p:spTree>
    <p:extLst>
      <p:ext uri="{BB962C8B-B14F-4D97-AF65-F5344CB8AC3E}">
        <p14:creationId xmlns:p14="http://schemas.microsoft.com/office/powerpoint/2010/main" val="718715960"/>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Statewide issues to be aware of</a:t>
            </a:r>
            <a:br>
              <a:rPr lang="en-US" dirty="0"/>
            </a:br>
            <a:endParaRPr lang="en-US" dirty="0"/>
          </a:p>
        </p:txBody>
      </p:sp>
      <p:sp>
        <p:nvSpPr>
          <p:cNvPr id="3" name="Content Placeholder 2"/>
          <p:cNvSpPr>
            <a:spLocks noGrp="1"/>
          </p:cNvSpPr>
          <p:nvPr>
            <p:ph idx="1"/>
          </p:nvPr>
        </p:nvSpPr>
        <p:spPr/>
        <p:txBody>
          <a:bodyPr/>
          <a:lstStyle/>
          <a:p>
            <a:r>
              <a:rPr lang="en-US" sz="3200" dirty="0"/>
              <a:t>Delays related to (cont’d)</a:t>
            </a:r>
          </a:p>
          <a:p>
            <a:pPr lvl="1"/>
            <a:r>
              <a:rPr lang="en-US" sz="2800" dirty="0"/>
              <a:t>Weather</a:t>
            </a:r>
          </a:p>
          <a:p>
            <a:pPr lvl="2"/>
            <a:r>
              <a:rPr lang="en-US" sz="2400" dirty="0"/>
              <a:t>Please document carefully and communicate frequently</a:t>
            </a:r>
          </a:p>
          <a:p>
            <a:r>
              <a:rPr lang="en-US" sz="3200" dirty="0"/>
              <a:t>Assessing Liquidated Damages</a:t>
            </a:r>
          </a:p>
          <a:p>
            <a:pPr lvl="1"/>
            <a:r>
              <a:rPr lang="en-US" sz="2800" dirty="0"/>
              <a:t>Follow the spec book and apply appropriate LDs</a:t>
            </a:r>
          </a:p>
          <a:p>
            <a:pPr lvl="1"/>
            <a:r>
              <a:rPr lang="en-US" sz="2800" dirty="0"/>
              <a:t>Better to apply the LDs, and reduce them later if a decision is made to do so</a:t>
            </a:r>
          </a:p>
          <a:p>
            <a:pPr marL="457200" lvl="1" indent="0">
              <a:buNone/>
            </a:pPr>
            <a:endParaRPr lang="en-US" sz="3200" dirty="0"/>
          </a:p>
          <a:p>
            <a:pPr lvl="1"/>
            <a:endParaRPr lang="en-US" dirty="0"/>
          </a:p>
        </p:txBody>
      </p:sp>
    </p:spTree>
    <p:extLst>
      <p:ext uri="{BB962C8B-B14F-4D97-AF65-F5344CB8AC3E}">
        <p14:creationId xmlns:p14="http://schemas.microsoft.com/office/powerpoint/2010/main" val="1839952226"/>
      </p:ext>
    </p:extLst>
  </p:cSld>
  <p:clrMapOvr>
    <a:masterClrMapping/>
  </p:clrMapOvr>
  <p:transition spd="slow">
    <p:fade/>
  </p:transition>
</p:sld>
</file>

<file path=ppt/theme/theme1.xml><?xml version="1.0" encoding="utf-8"?>
<a:theme xmlns:a="http://schemas.openxmlformats.org/drawingml/2006/main" name="WisDOT template standard screen gray background">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4421</TotalTime>
  <Words>1986</Words>
  <Application>Microsoft Office PowerPoint</Application>
  <PresentationFormat>On-screen Show (4:3)</PresentationFormat>
  <Paragraphs>181</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Arial Narrow</vt:lpstr>
      <vt:lpstr>Calibri</vt:lpstr>
      <vt:lpstr>Wingdings</vt:lpstr>
      <vt:lpstr>WisDOT template standard screen gray background</vt:lpstr>
      <vt:lpstr>Construction Oversight BPD</vt:lpstr>
      <vt:lpstr>Introductions</vt:lpstr>
      <vt:lpstr>Who to contact? </vt:lpstr>
      <vt:lpstr>When should you contact the Construction Oversight Engineer?</vt:lpstr>
      <vt:lpstr>When should you contact the Construction Oversight Engineer?</vt:lpstr>
      <vt:lpstr>Documentation and Communication</vt:lpstr>
      <vt:lpstr>Documentation and Communication</vt:lpstr>
      <vt:lpstr>Statewide issues to be aware of </vt:lpstr>
      <vt:lpstr>Statewide issues to be aware of </vt:lpstr>
      <vt:lpstr>Statewide issues to be aware of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KIRKPATRICK, MARY K</dc:creator>
  <cp:lastModifiedBy>VAN HOUT, KRISTIN M</cp:lastModifiedBy>
  <cp:revision>145</cp:revision>
  <cp:lastPrinted>2017-04-24T18:31:24Z</cp:lastPrinted>
  <dcterms:created xsi:type="dcterms:W3CDTF">2017-03-13T20:15:47Z</dcterms:created>
  <dcterms:modified xsi:type="dcterms:W3CDTF">2019-02-27T19:14:11Z</dcterms:modified>
</cp:coreProperties>
</file>