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handoutMasterIdLst>
    <p:handoutMasterId r:id="rId26"/>
  </p:handoutMasterIdLst>
  <p:sldIdLst>
    <p:sldId id="274" r:id="rId2"/>
    <p:sldId id="302" r:id="rId3"/>
    <p:sldId id="281" r:id="rId4"/>
    <p:sldId id="345" r:id="rId5"/>
    <p:sldId id="346" r:id="rId6"/>
    <p:sldId id="347" r:id="rId7"/>
    <p:sldId id="349" r:id="rId8"/>
    <p:sldId id="348" r:id="rId9"/>
    <p:sldId id="289" r:id="rId10"/>
    <p:sldId id="321" r:id="rId11"/>
    <p:sldId id="319" r:id="rId12"/>
    <p:sldId id="344" r:id="rId13"/>
    <p:sldId id="316" r:id="rId14"/>
    <p:sldId id="327" r:id="rId15"/>
    <p:sldId id="338" r:id="rId16"/>
    <p:sldId id="337" r:id="rId17"/>
    <p:sldId id="354" r:id="rId18"/>
    <p:sldId id="350" r:id="rId19"/>
    <p:sldId id="353" r:id="rId20"/>
    <p:sldId id="351" r:id="rId21"/>
    <p:sldId id="352" r:id="rId22"/>
    <p:sldId id="355" r:id="rId23"/>
    <p:sldId id="304" r:id="rId24"/>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A86649F5-D757-4388-8414-C603E49EBFB2}">
          <p14:sldIdLst>
            <p14:sldId id="274"/>
            <p14:sldId id="302"/>
            <p14:sldId id="281"/>
            <p14:sldId id="345"/>
            <p14:sldId id="346"/>
            <p14:sldId id="347"/>
            <p14:sldId id="349"/>
            <p14:sldId id="348"/>
            <p14:sldId id="289"/>
            <p14:sldId id="321"/>
            <p14:sldId id="319"/>
            <p14:sldId id="344"/>
            <p14:sldId id="316"/>
            <p14:sldId id="327"/>
            <p14:sldId id="338"/>
            <p14:sldId id="337"/>
            <p14:sldId id="354"/>
            <p14:sldId id="350"/>
            <p14:sldId id="353"/>
            <p14:sldId id="351"/>
            <p14:sldId id="352"/>
            <p14:sldId id="355"/>
            <p14:sldId id="30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MLEY, LISA L" initials="LLL" lastIdx="2" clrIdx="0">
    <p:extLst>
      <p:ext uri="{19B8F6BF-5375-455C-9EA6-DF929625EA0E}">
        <p15:presenceInfo xmlns:p15="http://schemas.microsoft.com/office/powerpoint/2012/main" userId="S-1-5-21-2014430026-1432593244-2068819953-542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13681"/>
    <a:srgbClr val="F0F0F0"/>
    <a:srgbClr val="A7C2FF"/>
    <a:srgbClr val="2F4CB7"/>
    <a:srgbClr val="BFC9EF"/>
    <a:srgbClr val="002F9D"/>
    <a:srgbClr val="4B68D1"/>
    <a:srgbClr val="253D92"/>
    <a:srgbClr val="89A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30" autoAdjust="0"/>
    <p:restoredTop sz="76769" autoAdjust="0"/>
  </p:normalViewPr>
  <p:slideViewPr>
    <p:cSldViewPr>
      <p:cViewPr varScale="1">
        <p:scale>
          <a:sx n="85" d="100"/>
          <a:sy n="85" d="100"/>
        </p:scale>
        <p:origin x="12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200" d="100"/>
          <a:sy n="200" d="100"/>
        </p:scale>
        <p:origin x="-444" y="4962"/>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7607" cy="350047"/>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5266712" y="1"/>
            <a:ext cx="4027607" cy="350047"/>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96409737-B42F-4E99-BE9E-3150B19156F7}" type="datetimeFigureOut">
              <a:rPr lang="en-US"/>
              <a:pPr>
                <a:defRPr/>
              </a:pPr>
              <a:t>3/20/2018</a:t>
            </a:fld>
            <a:endParaRPr lang="en-US"/>
          </a:p>
        </p:txBody>
      </p:sp>
      <p:sp>
        <p:nvSpPr>
          <p:cNvPr id="4" name="Footer Placeholder 3"/>
          <p:cNvSpPr>
            <a:spLocks noGrp="1"/>
          </p:cNvSpPr>
          <p:nvPr>
            <p:ph type="ftr" sz="quarter" idx="2"/>
          </p:nvPr>
        </p:nvSpPr>
        <p:spPr>
          <a:xfrm>
            <a:off x="0" y="6659172"/>
            <a:ext cx="4027607" cy="350047"/>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5266712" y="6659172"/>
            <a:ext cx="4027607" cy="350047"/>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475B7B7E-BD6A-4951-A152-0A8C255FD057}" type="slidenum">
              <a:rPr lang="en-US"/>
              <a:pPr>
                <a:defRPr/>
              </a:pPr>
              <a:t>‹#›</a:t>
            </a:fld>
            <a:endParaRPr lang="en-US"/>
          </a:p>
        </p:txBody>
      </p:sp>
    </p:spTree>
    <p:extLst>
      <p:ext uri="{BB962C8B-B14F-4D97-AF65-F5344CB8AC3E}">
        <p14:creationId xmlns:p14="http://schemas.microsoft.com/office/powerpoint/2010/main" val="22122430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7607" cy="350047"/>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266712" y="1"/>
            <a:ext cx="4027607" cy="350047"/>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FA0B40AD-C3B0-4F65-94B5-F66320FF2E04}" type="datetimeFigureOut">
              <a:rPr lang="en-US"/>
              <a:pPr>
                <a:defRPr/>
              </a:pPr>
              <a:t>3/20/2018</a:t>
            </a:fld>
            <a:endParaRPr lang="en-US"/>
          </a:p>
        </p:txBody>
      </p:sp>
      <p:sp>
        <p:nvSpPr>
          <p:cNvPr id="4" name="Slide Image Placeholder 3"/>
          <p:cNvSpPr>
            <a:spLocks noGrp="1" noRot="1" noChangeAspect="1"/>
          </p:cNvSpPr>
          <p:nvPr>
            <p:ph type="sldImg" idx="2"/>
          </p:nvPr>
        </p:nvSpPr>
        <p:spPr>
          <a:xfrm>
            <a:off x="2895600" y="527050"/>
            <a:ext cx="3505200" cy="2628900"/>
          </a:xfrm>
          <a:prstGeom prst="rect">
            <a:avLst/>
          </a:prstGeom>
          <a:noFill/>
          <a:ln w="12700">
            <a:solidFill>
              <a:prstClr val="black"/>
            </a:solidFill>
          </a:ln>
        </p:spPr>
        <p:txBody>
          <a:bodyPr vert="horz" lIns="90379" tIns="45190" rIns="90379" bIns="45190" rtlCol="0" anchor="ctr"/>
          <a:lstStyle/>
          <a:p>
            <a:pPr lvl="0"/>
            <a:endParaRPr lang="en-US" noProof="0"/>
          </a:p>
        </p:txBody>
      </p:sp>
      <p:sp>
        <p:nvSpPr>
          <p:cNvPr id="5" name="Notes Placeholder 4"/>
          <p:cNvSpPr>
            <a:spLocks noGrp="1"/>
          </p:cNvSpPr>
          <p:nvPr>
            <p:ph type="body" sz="quarter" idx="3"/>
          </p:nvPr>
        </p:nvSpPr>
        <p:spPr>
          <a:xfrm>
            <a:off x="928807" y="3330178"/>
            <a:ext cx="7438786" cy="3153971"/>
          </a:xfrm>
          <a:prstGeom prst="rect">
            <a:avLst/>
          </a:prstGeom>
        </p:spPr>
        <p:txBody>
          <a:bodyPr vert="horz" lIns="90379" tIns="45190" rIns="90379" bIns="4519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659172"/>
            <a:ext cx="4027607" cy="350047"/>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266712" y="6659172"/>
            <a:ext cx="4027607" cy="350047"/>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BD488F0C-6769-4BD1-B394-ECE77D272E4B}" type="slidenum">
              <a:rPr lang="en-US"/>
              <a:pPr>
                <a:defRPr/>
              </a:pPr>
              <a:t>‹#›</a:t>
            </a:fld>
            <a:endParaRPr lang="en-US"/>
          </a:p>
        </p:txBody>
      </p:sp>
    </p:spTree>
    <p:extLst>
      <p:ext uri="{BB962C8B-B14F-4D97-AF65-F5344CB8AC3E}">
        <p14:creationId xmlns:p14="http://schemas.microsoft.com/office/powerpoint/2010/main" val="409629249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3FC8762-B4B0-4C0D-9035-6D2DC6828C69}" type="slidenum">
              <a:rPr lang="en-US" smtClean="0"/>
              <a:pPr>
                <a:defRPr/>
              </a:pPr>
              <a:t>1</a:t>
            </a:fld>
            <a:endParaRPr lang="en-US"/>
          </a:p>
        </p:txBody>
      </p:sp>
    </p:spTree>
    <p:extLst>
      <p:ext uri="{BB962C8B-B14F-4D97-AF65-F5344CB8AC3E}">
        <p14:creationId xmlns:p14="http://schemas.microsoft.com/office/powerpoint/2010/main" val="3715478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baseline="0" dirty="0"/>
              <a:t>That leads us into out next topic, that we remind people about quite often because we see it again and again in the finals documentation… Confusion about construction start date and time charges start date.</a:t>
            </a:r>
          </a:p>
          <a:p>
            <a:endParaRPr lang="en-US" sz="2000" baseline="0" dirty="0"/>
          </a:p>
          <a:p>
            <a:r>
              <a:rPr lang="en-US" sz="2000" baseline="0" dirty="0"/>
              <a:t>PCLs must enter dates in diary entries for both construction start date and time charges start date.</a:t>
            </a:r>
            <a:endParaRPr lang="en-US" sz="2000"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13</a:t>
            </a:fld>
            <a:endParaRPr lang="en-US"/>
          </a:p>
        </p:txBody>
      </p:sp>
    </p:spTree>
    <p:extLst>
      <p:ext uri="{BB962C8B-B14F-4D97-AF65-F5344CB8AC3E}">
        <p14:creationId xmlns:p14="http://schemas.microsoft.com/office/powerpoint/2010/main" val="2972864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kern="1200" dirty="0">
                <a:solidFill>
                  <a:schemeClr val="tx1"/>
                </a:solidFill>
                <a:effectLst/>
                <a:latin typeface="+mn-lt"/>
                <a:ea typeface="+mn-ea"/>
                <a:cs typeface="+mn-cs"/>
              </a:rPr>
              <a:t>Here is an example of an entry for documenting contractor onsite installing traffic control signs and staking.  Note the ZERO days time charged.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0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kern="1200" dirty="0">
                <a:solidFill>
                  <a:schemeClr val="tx1"/>
                </a:solidFill>
                <a:effectLst/>
                <a:latin typeface="+mn-lt"/>
                <a:ea typeface="+mn-ea"/>
                <a:cs typeface="+mn-cs"/>
              </a:rPr>
              <a:t>Weekly Report of Time Charges for Working Day Contracts should begin from the Construction Start Date. Remarks may be necessary about work starting on non controlling items.</a:t>
            </a:r>
          </a:p>
          <a:p>
            <a:endParaRPr lang="en-US" sz="2000"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14</a:t>
            </a:fld>
            <a:endParaRPr lang="en-US"/>
          </a:p>
        </p:txBody>
      </p:sp>
    </p:spTree>
    <p:extLst>
      <p:ext uri="{BB962C8B-B14F-4D97-AF65-F5344CB8AC3E}">
        <p14:creationId xmlns:p14="http://schemas.microsoft.com/office/powerpoint/2010/main" val="3447045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kern="1200" dirty="0">
                <a:solidFill>
                  <a:schemeClr val="tx1"/>
                </a:solidFill>
                <a:effectLst/>
                <a:latin typeface="+mn-lt"/>
                <a:ea typeface="+mn-ea"/>
                <a:cs typeface="+mn-cs"/>
              </a:rPr>
              <a:t>List</a:t>
            </a:r>
            <a:r>
              <a:rPr lang="en-US" sz="2000" kern="1200" baseline="0" dirty="0">
                <a:solidFill>
                  <a:schemeClr val="tx1"/>
                </a:solidFill>
                <a:effectLst/>
                <a:latin typeface="+mn-lt"/>
                <a:ea typeface="+mn-ea"/>
                <a:cs typeface="+mn-cs"/>
              </a:rPr>
              <a:t> of e</a:t>
            </a:r>
            <a:r>
              <a:rPr lang="en-US" sz="2000" kern="1200" dirty="0">
                <a:solidFill>
                  <a:schemeClr val="tx1"/>
                </a:solidFill>
                <a:effectLst/>
                <a:latin typeface="+mn-lt"/>
                <a:ea typeface="+mn-ea"/>
                <a:cs typeface="+mn-cs"/>
              </a:rPr>
              <a:t>xclusions</a:t>
            </a:r>
            <a:r>
              <a:rPr lang="en-US" sz="2000" kern="1200" baseline="0" dirty="0">
                <a:solidFill>
                  <a:schemeClr val="tx1"/>
                </a:solidFill>
                <a:effectLst/>
                <a:latin typeface="+mn-lt"/>
                <a:ea typeface="+mn-ea"/>
                <a:cs typeface="+mn-cs"/>
              </a:rPr>
              <a:t> from contract time charges from FDM 19-10-30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kern="1200" baseline="0" dirty="0">
                <a:solidFill>
                  <a:schemeClr val="tx1"/>
                </a:solidFill>
                <a:effectLst/>
                <a:latin typeface="+mn-lt"/>
                <a:ea typeface="+mn-ea"/>
                <a:cs typeface="+mn-cs"/>
              </a:rPr>
              <a:t>This is non-controlling work that may be performed after the NTP with restrictions is used and before the time charges begin.</a:t>
            </a:r>
            <a:endParaRPr lang="en-US" sz="2000"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15</a:t>
            </a:fld>
            <a:endParaRPr lang="en-US"/>
          </a:p>
        </p:txBody>
      </p:sp>
    </p:spTree>
    <p:extLst>
      <p:ext uri="{BB962C8B-B14F-4D97-AF65-F5344CB8AC3E}">
        <p14:creationId xmlns:p14="http://schemas.microsoft.com/office/powerpoint/2010/main" val="1327880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This example shows that time charges started on</a:t>
            </a:r>
            <a:r>
              <a:rPr lang="en-US" sz="2000" baseline="0" dirty="0"/>
              <a:t> 9/5 because 10 days past after NTP was issued. No time charged due to holiday restriction documented in the “reason for delay” box (also should be in diary entry). Documented in the “Remarks Box” and in diary. </a:t>
            </a:r>
            <a:endParaRPr lang="en-US" sz="2000" dirty="0"/>
          </a:p>
          <a:p>
            <a:r>
              <a:rPr lang="en-US" sz="2000" dirty="0"/>
              <a:t>Text</a:t>
            </a:r>
            <a:r>
              <a:rPr lang="en-US" sz="2000" baseline="0" dirty="0"/>
              <a:t> in the Comments field </a:t>
            </a:r>
            <a:r>
              <a:rPr lang="en-US" sz="2000" b="1" baseline="0" dirty="0"/>
              <a:t>does</a:t>
            </a:r>
            <a:r>
              <a:rPr lang="en-US" sz="2000" baseline="0" dirty="0"/>
              <a:t> not show up on the Weekly Report of Time Charges, so comments should be made in the Reason for Delay field.</a:t>
            </a:r>
            <a:endParaRPr lang="en-US" sz="2000"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16</a:t>
            </a:fld>
            <a:endParaRPr lang="en-US"/>
          </a:p>
        </p:txBody>
      </p:sp>
    </p:spTree>
    <p:extLst>
      <p:ext uri="{BB962C8B-B14F-4D97-AF65-F5344CB8AC3E}">
        <p14:creationId xmlns:p14="http://schemas.microsoft.com/office/powerpoint/2010/main" val="766223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spcAft>
                <a:spcPts val="1800"/>
              </a:spcAft>
            </a:pPr>
            <a:r>
              <a:rPr lang="en-US" dirty="0"/>
              <a:t>Punch List Complete Date: Date when required contract documentation, minor corrective work, and cleanup work are all complete</a:t>
            </a:r>
          </a:p>
          <a:p>
            <a:pPr>
              <a:spcAft>
                <a:spcPts val="1800"/>
              </a:spcAft>
            </a:pPr>
            <a:endParaRPr lang="en-US" dirty="0"/>
          </a:p>
          <a:p>
            <a:pPr>
              <a:spcAft>
                <a:spcPts val="1800"/>
              </a:spcAft>
            </a:pPr>
            <a:r>
              <a:rPr lang="en-US" dirty="0"/>
              <a:t>Examples</a:t>
            </a:r>
            <a:r>
              <a:rPr lang="en-US" baseline="0" dirty="0"/>
              <a:t> of outstanding issues: remove silt fence, plant establishment, etc.</a:t>
            </a:r>
            <a:endParaRPr lang="en-US" dirty="0"/>
          </a:p>
          <a:p>
            <a:pPr>
              <a:spcAft>
                <a:spcPts val="1800"/>
              </a:spcAft>
            </a:pPr>
            <a:endParaRPr lang="en-US" dirty="0"/>
          </a:p>
          <a:p>
            <a:pPr>
              <a:spcAft>
                <a:spcPts val="1800"/>
              </a:spcAft>
            </a:pPr>
            <a:r>
              <a:rPr lang="en-US" dirty="0"/>
              <a:t>In some instances, the Project Engineer may find extra work after the punch list is given to the Prime or has been completed.</a:t>
            </a:r>
          </a:p>
          <a:p>
            <a:pPr>
              <a:spcAft>
                <a:spcPts val="1800"/>
              </a:spcAft>
            </a:pPr>
            <a:r>
              <a:rPr lang="en-US" dirty="0"/>
              <a:t>Discuss with PM and Krissy/Lisa to determine if more time should be added to the contract to complete remaining work.  </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17</a:t>
            </a:fld>
            <a:endParaRPr lang="en-US"/>
          </a:p>
        </p:txBody>
      </p:sp>
    </p:spTree>
    <p:extLst>
      <p:ext uri="{BB962C8B-B14F-4D97-AF65-F5344CB8AC3E}">
        <p14:creationId xmlns:p14="http://schemas.microsoft.com/office/powerpoint/2010/main" val="1615813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try to complete punch list work within 5 days after time charges stop and complete punch list documentation 15 days after time charges stop.  If punch list date must be extended….</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18</a:t>
            </a:fld>
            <a:endParaRPr lang="en-US"/>
          </a:p>
        </p:txBody>
      </p:sp>
    </p:spTree>
    <p:extLst>
      <p:ext uri="{BB962C8B-B14F-4D97-AF65-F5344CB8AC3E}">
        <p14:creationId xmlns:p14="http://schemas.microsoft.com/office/powerpoint/2010/main" val="1209533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email from the project manager to the contractor explaining an exception to the punch list date.  </a:t>
            </a:r>
          </a:p>
          <a:p>
            <a:endParaRPr lang="en-US" dirty="0"/>
          </a:p>
          <a:p>
            <a:r>
              <a:rPr lang="en-US" dirty="0"/>
              <a:t>Email for extending the entire </a:t>
            </a:r>
            <a:r>
              <a:rPr lang="en-US" dirty="0" err="1"/>
              <a:t>punchlist</a:t>
            </a:r>
            <a:r>
              <a:rPr lang="en-US" dirty="0"/>
              <a:t> date can be written similar to this format.  Remember to cc the contractor specialist, CQA, and project supervisor.</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19</a:t>
            </a:fld>
            <a:endParaRPr lang="en-US"/>
          </a:p>
        </p:txBody>
      </p:sp>
    </p:spTree>
    <p:extLst>
      <p:ext uri="{BB962C8B-B14F-4D97-AF65-F5344CB8AC3E}">
        <p14:creationId xmlns:p14="http://schemas.microsoft.com/office/powerpoint/2010/main" val="450549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23</a:t>
            </a:fld>
            <a:endParaRPr lang="en-US"/>
          </a:p>
        </p:txBody>
      </p:sp>
    </p:spTree>
    <p:extLst>
      <p:ext uri="{BB962C8B-B14F-4D97-AF65-F5344CB8AC3E}">
        <p14:creationId xmlns:p14="http://schemas.microsoft.com/office/powerpoint/2010/main" val="821280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Plans, proposals and labels can be picked up anytime from our regional office.  You can also wait until the pre-construction conference to pick up your items, too.  Like last year, print off the binder materials from Pantry.</a:t>
            </a:r>
          </a:p>
          <a:p>
            <a:endParaRPr lang="en-US" dirty="0"/>
          </a:p>
          <a:p>
            <a:r>
              <a:rPr lang="en-US" dirty="0"/>
              <a:t>We have 3-ring binders and you’re welcome to take as many as you need!</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a:t>
            </a:fld>
            <a:endParaRPr lang="en-US"/>
          </a:p>
        </p:txBody>
      </p:sp>
    </p:spTree>
    <p:extLst>
      <p:ext uri="{BB962C8B-B14F-4D97-AF65-F5344CB8AC3E}">
        <p14:creationId xmlns:p14="http://schemas.microsoft.com/office/powerpoint/2010/main" val="3389790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baseline="0" dirty="0">
                <a:solidFill>
                  <a:schemeClr val="tx1"/>
                </a:solidFill>
                <a:effectLst/>
                <a:latin typeface="+mn-lt"/>
                <a:ea typeface="+mn-ea"/>
                <a:cs typeface="+mn-cs"/>
              </a:rPr>
              <a:t>Only one regional guide. Local program does not have a separate Local Program guide.</a:t>
            </a:r>
          </a:p>
          <a:p>
            <a:endParaRPr lang="en-US" sz="20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C379E4E-7A98-48B3-A59A-AFF9403E14A5}" type="slidenum">
              <a:rPr lang="en-US" smtClean="0"/>
              <a:pPr>
                <a:defRPr/>
              </a:pPr>
              <a:t>3</a:t>
            </a:fld>
            <a:endParaRPr lang="en-US"/>
          </a:p>
        </p:txBody>
      </p:sp>
    </p:spTree>
    <p:extLst>
      <p:ext uri="{BB962C8B-B14F-4D97-AF65-F5344CB8AC3E}">
        <p14:creationId xmlns:p14="http://schemas.microsoft.com/office/powerpoint/2010/main" val="270253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program projects are now-being administered in-house, rather than by JT Engineering as the MC.  For the most part, the goal is to streamline local program projects and administered them the same as state projects.  There are a few key differences to mention.</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4</a:t>
            </a:fld>
            <a:endParaRPr lang="en-US"/>
          </a:p>
        </p:txBody>
      </p:sp>
    </p:spTree>
    <p:extLst>
      <p:ext uri="{BB962C8B-B14F-4D97-AF65-F5344CB8AC3E}">
        <p14:creationId xmlns:p14="http://schemas.microsoft.com/office/powerpoint/2010/main" val="3614007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5</a:t>
            </a:fld>
            <a:endParaRPr lang="en-US"/>
          </a:p>
        </p:txBody>
      </p:sp>
    </p:spTree>
    <p:extLst>
      <p:ext uri="{BB962C8B-B14F-4D97-AF65-F5344CB8AC3E}">
        <p14:creationId xmlns:p14="http://schemas.microsoft.com/office/powerpoint/2010/main" val="3645107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Want to clear up past</a:t>
            </a:r>
            <a:r>
              <a:rPr lang="en-US" baseline="0" dirty="0"/>
              <a:t> confusion of NTP/conditional NTP</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There may still be some unique</a:t>
            </a:r>
            <a:r>
              <a:rPr lang="en-US" baseline="0" dirty="0"/>
              <a:t> situations such as early clearing for NELB that uses language other than the 10 days, and we handle those on a case-by-case basis.</a:t>
            </a:r>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9</a:t>
            </a:fld>
            <a:endParaRPr lang="en-US"/>
          </a:p>
        </p:txBody>
      </p:sp>
    </p:spTree>
    <p:extLst>
      <p:ext uri="{BB962C8B-B14F-4D97-AF65-F5344CB8AC3E}">
        <p14:creationId xmlns:p14="http://schemas.microsoft.com/office/powerpoint/2010/main" val="3436572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to PCLs to document</a:t>
            </a:r>
            <a:r>
              <a:rPr lang="en-US" baseline="0" dirty="0"/>
              <a:t> NTP issued date and construction start date in Diaries.</a:t>
            </a:r>
          </a:p>
          <a:p>
            <a:r>
              <a:rPr lang="en-US" baseline="0" dirty="0"/>
              <a:t>Include the type of work that began.  Also mention any restrictions.</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10</a:t>
            </a:fld>
            <a:endParaRPr lang="en-US"/>
          </a:p>
        </p:txBody>
      </p:sp>
    </p:spTree>
    <p:extLst>
      <p:ext uri="{BB962C8B-B14F-4D97-AF65-F5344CB8AC3E}">
        <p14:creationId xmlns:p14="http://schemas.microsoft.com/office/powerpoint/2010/main" val="2315827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11</a:t>
            </a:fld>
            <a:endParaRPr lang="en-US"/>
          </a:p>
        </p:txBody>
      </p:sp>
    </p:spTree>
    <p:extLst>
      <p:ext uri="{BB962C8B-B14F-4D97-AF65-F5344CB8AC3E}">
        <p14:creationId xmlns:p14="http://schemas.microsoft.com/office/powerpoint/2010/main" val="334938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engineer will</a:t>
            </a:r>
            <a:r>
              <a:rPr lang="en-US" baseline="0" dirty="0"/>
              <a:t> follow up with diary entry that ECIP was approved on X date and all other contract work can begin.</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12</a:t>
            </a:fld>
            <a:endParaRPr lang="en-US"/>
          </a:p>
        </p:txBody>
      </p:sp>
    </p:spTree>
    <p:extLst>
      <p:ext uri="{BB962C8B-B14F-4D97-AF65-F5344CB8AC3E}">
        <p14:creationId xmlns:p14="http://schemas.microsoft.com/office/powerpoint/2010/main" val="100272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1"/>
            <a:ext cx="7772400" cy="1829761"/>
          </a:xfrm>
        </p:spPr>
        <p:txBody>
          <a:bodyPr anchor="b"/>
          <a:lstStyle>
            <a:lvl1pPr algn="r">
              <a:defRPr sz="4800" b="1">
                <a:solidFill>
                  <a:srgbClr val="213681"/>
                </a:solidFill>
                <a:effectLst>
                  <a:outerShdw blurRad="31750" dist="25400" dir="5400000" algn="tl" rotWithShape="0">
                    <a:srgbClr val="000000">
                      <a:alpha val="25000"/>
                    </a:srgbClr>
                  </a:outerShdw>
                </a:effectLst>
              </a:defRPr>
            </a:lvl1pPr>
            <a:extLst/>
          </a:lstStyle>
          <a:p>
            <a:r>
              <a:rPr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0A2AD120-39C9-4762-9808-4997980F3313}" type="slidenum">
              <a:rPr lang="en-US"/>
              <a:pPr>
                <a:defRPr/>
              </a:pPr>
              <a:t>‹#›</a:t>
            </a:fld>
            <a:endParaRPr lang="en-US" dirty="0"/>
          </a:p>
        </p:txBody>
      </p:sp>
    </p:spTree>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89C35698-ECFA-45D4-B95F-4F52958123EB}" type="slidenum">
              <a:rPr lang="en-US"/>
              <a:pPr>
                <a:defRPr/>
              </a:pPr>
              <a:t>‹#›</a:t>
            </a:fld>
            <a:endParaRPr lang="en-US" dirty="0"/>
          </a:p>
        </p:txBody>
      </p:sp>
    </p:spTree>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5" name="Content Placeholder 4"/>
          <p:cNvSpPr>
            <a:spLocks noGrp="1"/>
          </p:cNvSpPr>
          <p:nvPr>
            <p:ph sz="quarter" idx="2"/>
          </p:nvPr>
        </p:nvSpPr>
        <p:spPr>
          <a:xfrm>
            <a:off x="457200" y="1444294"/>
            <a:ext cx="4040188"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4D1A753E-EC79-4AA7-8B4D-F379B7F83DE6}" type="slidenum">
              <a:rPr lang="en-US"/>
              <a:pPr>
                <a:defRPr/>
              </a:pPr>
              <a:t>‹#›</a:t>
            </a:fld>
            <a:endParaRPr lang="en-US" dirty="0"/>
          </a:p>
        </p:txBody>
      </p:sp>
    </p:spTree>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DB104AA0-9F21-4485-B088-466B0F30090C}" type="slidenum">
              <a:rPr lang="en-US"/>
              <a:pPr>
                <a:defRPr/>
              </a:pPr>
              <a:t>‹#›</a:t>
            </a:fld>
            <a:endParaRPr lang="en-US" dirty="0"/>
          </a:p>
        </p:txBody>
      </p:sp>
    </p:spTree>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664698"/>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dirty="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C38AFE01-58B7-4B7A-B8D5-787EBD0E15CF}" type="slidenum">
              <a:rPr lang="en-US"/>
              <a:pPr>
                <a:defRPr/>
              </a:pPr>
              <a:t>‹#›</a:t>
            </a:fld>
            <a:endParaRPr lang="en-US" dirty="0"/>
          </a:p>
        </p:txBody>
      </p:sp>
    </p:spTree>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96E48EDD-1FD1-4C50-94FF-D58D47BF0090}" type="slidenum">
              <a:rPr lang="en-US"/>
              <a:pPr>
                <a:defRPr/>
              </a:pPr>
              <a:t>‹#›</a:t>
            </a:fld>
            <a:endParaRPr lang="en-US" dirty="0"/>
          </a:p>
        </p:txBody>
      </p:sp>
    </p:spTree>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E0710924-D447-41AA-9A85-433CA037B1E3}" type="slidenum">
              <a:rPr lang="en-US"/>
              <a:pPr>
                <a:defRPr/>
              </a:pPr>
              <a:t>‹#›</a:t>
            </a:fld>
            <a:endParaRPr lang="en-US" dirty="0"/>
          </a:p>
        </p:txBody>
      </p:sp>
    </p:spTree>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p:cNvSpPr/>
          <p:nvPr userDrawn="1"/>
        </p:nvSpPr>
        <p:spPr>
          <a:xfrm flipV="1">
            <a:off x="0" y="5206360"/>
            <a:ext cx="9144000" cy="171204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15026 h 23922"/>
              <a:gd name="connsiteX1" fmla="*/ 21600 w 21600"/>
              <a:gd name="connsiteY1" fmla="*/ 0 h 23922"/>
              <a:gd name="connsiteX2" fmla="*/ 21600 w 21600"/>
              <a:gd name="connsiteY2" fmla="*/ 17322 h 23922"/>
              <a:gd name="connsiteX3" fmla="*/ 0 w 21600"/>
              <a:gd name="connsiteY3" fmla="*/ 20172 h 23922"/>
              <a:gd name="connsiteX4" fmla="*/ 0 w 21600"/>
              <a:gd name="connsiteY4" fmla="*/ 15026 h 23922"/>
              <a:gd name="connsiteX0" fmla="*/ 0 w 21600"/>
              <a:gd name="connsiteY0" fmla="*/ 0 h 8896"/>
              <a:gd name="connsiteX1" fmla="*/ 21600 w 21600"/>
              <a:gd name="connsiteY1" fmla="*/ 0 h 8896"/>
              <a:gd name="connsiteX2" fmla="*/ 21600 w 21600"/>
              <a:gd name="connsiteY2" fmla="*/ 2296 h 8896"/>
              <a:gd name="connsiteX3" fmla="*/ 0 w 21600"/>
              <a:gd name="connsiteY3" fmla="*/ 5146 h 8896"/>
              <a:gd name="connsiteX4" fmla="*/ 0 w 21600"/>
              <a:gd name="connsiteY4" fmla="*/ 0 h 8896"/>
              <a:gd name="connsiteX0" fmla="*/ 0 w 10000"/>
              <a:gd name="connsiteY0" fmla="*/ 0 h 10000"/>
              <a:gd name="connsiteX1" fmla="*/ 10000 w 10000"/>
              <a:gd name="connsiteY1" fmla="*/ 0 h 10000"/>
              <a:gd name="connsiteX2" fmla="*/ 10000 w 10000"/>
              <a:gd name="connsiteY2" fmla="*/ 3704 h 10000"/>
              <a:gd name="connsiteX3" fmla="*/ 0 w 10000"/>
              <a:gd name="connsiteY3" fmla="*/ 5785 h 10000"/>
              <a:gd name="connsiteX4" fmla="*/ 0 w 10000"/>
              <a:gd name="connsiteY4" fmla="*/ 0 h 10000"/>
              <a:gd name="connsiteX0" fmla="*/ 0 w 10000"/>
              <a:gd name="connsiteY0" fmla="*/ 367 h 10367"/>
              <a:gd name="connsiteX1" fmla="*/ 10000 w 10000"/>
              <a:gd name="connsiteY1" fmla="*/ 367 h 10367"/>
              <a:gd name="connsiteX2" fmla="*/ 10000 w 10000"/>
              <a:gd name="connsiteY2" fmla="*/ 4071 h 10367"/>
              <a:gd name="connsiteX3" fmla="*/ 0 w 10000"/>
              <a:gd name="connsiteY3" fmla="*/ 6152 h 10367"/>
              <a:gd name="connsiteX4" fmla="*/ 0 w 10000"/>
              <a:gd name="connsiteY4" fmla="*/ 367 h 10367"/>
              <a:gd name="connsiteX0" fmla="*/ 0 w 10000"/>
              <a:gd name="connsiteY0" fmla="*/ 367 h 8620"/>
              <a:gd name="connsiteX1" fmla="*/ 10000 w 10000"/>
              <a:gd name="connsiteY1" fmla="*/ 367 h 8620"/>
              <a:gd name="connsiteX2" fmla="*/ 10000 w 10000"/>
              <a:gd name="connsiteY2" fmla="*/ 4071 h 8620"/>
              <a:gd name="connsiteX3" fmla="*/ 0 w 10000"/>
              <a:gd name="connsiteY3" fmla="*/ 6152 h 8620"/>
              <a:gd name="connsiteX4" fmla="*/ 0 w 10000"/>
              <a:gd name="connsiteY4" fmla="*/ 367 h 8620"/>
              <a:gd name="connsiteX0" fmla="*/ 0 w 10000"/>
              <a:gd name="connsiteY0" fmla="*/ 426 h 12067"/>
              <a:gd name="connsiteX1" fmla="*/ 10000 w 10000"/>
              <a:gd name="connsiteY1" fmla="*/ 426 h 12067"/>
              <a:gd name="connsiteX2" fmla="*/ 10000 w 10000"/>
              <a:gd name="connsiteY2" fmla="*/ 4723 h 12067"/>
              <a:gd name="connsiteX3" fmla="*/ 0 w 10000"/>
              <a:gd name="connsiteY3" fmla="*/ 7137 h 12067"/>
              <a:gd name="connsiteX4" fmla="*/ 0 w 10000"/>
              <a:gd name="connsiteY4" fmla="*/ 426 h 1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067">
                <a:moveTo>
                  <a:pt x="0" y="426"/>
                </a:moveTo>
                <a:lnTo>
                  <a:pt x="10000" y="426"/>
                </a:lnTo>
                <a:lnTo>
                  <a:pt x="10000" y="4723"/>
                </a:lnTo>
                <a:cubicBezTo>
                  <a:pt x="8802" y="0"/>
                  <a:pt x="3211" y="12067"/>
                  <a:pt x="0" y="7137"/>
                </a:cubicBezTo>
                <a:lnTo>
                  <a:pt x="0" y="426"/>
                </a:lnTo>
                <a:close/>
              </a:path>
            </a:pathLst>
          </a:custGeom>
          <a:blipFill>
            <a:blip r:embed="rId9" cstate="print"/>
            <a:stretch>
              <a:fillRect t="-50000"/>
            </a:stretch>
          </a:blipFill>
          <a:ln>
            <a:noFill/>
          </a:ln>
          <a:effectLst>
            <a:innerShdw blurRad="63500" dist="50800" dir="16200000">
              <a:prstClr val="black">
                <a:alpha val="50000"/>
              </a:prstClr>
            </a:inn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itle Placeholder 8"/>
          <p:cNvSpPr>
            <a:spLocks noGrp="1"/>
          </p:cNvSpPr>
          <p:nvPr>
            <p:ph type="title"/>
          </p:nvPr>
        </p:nvSpPr>
        <p:spPr>
          <a:xfrm>
            <a:off x="457200" y="533400"/>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dirty="0"/>
              <a:t>Click to edit Master title style</a:t>
            </a:r>
          </a:p>
        </p:txBody>
      </p:sp>
      <p:sp>
        <p:nvSpPr>
          <p:cNvPr id="1030" name="Text Placeholder 29"/>
          <p:cNvSpPr>
            <a:spLocks noGrp="1"/>
          </p:cNvSpPr>
          <p:nvPr>
            <p:ph type="body" idx="1"/>
          </p:nvPr>
        </p:nvSpPr>
        <p:spPr bwMode="auto">
          <a:xfrm>
            <a:off x="457200" y="1676400"/>
            <a:ext cx="8229600" cy="387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descr="WisDOTlogo.gif"/>
          <p:cNvPicPr>
            <a:picLocks noChangeAspect="1"/>
          </p:cNvPicPr>
          <p:nvPr userDrawn="1"/>
        </p:nvPicPr>
        <p:blipFill>
          <a:blip r:embed="rId10" cstate="print"/>
          <a:stretch>
            <a:fillRect/>
          </a:stretch>
        </p:blipFill>
        <p:spPr>
          <a:xfrm>
            <a:off x="308002" y="5943600"/>
            <a:ext cx="762000" cy="762000"/>
          </a:xfrm>
          <a:prstGeom prst="ellipse">
            <a:avLst/>
          </a:prstGeom>
          <a:ln w="38100" cap="rnd" cmpd="sng">
            <a:solidFill>
              <a:schemeClr val="bg1"/>
            </a:solidFill>
          </a:ln>
          <a:effectLst>
            <a:outerShdw blurRad="50800" dist="38100" dir="5400000" algn="t" rotWithShape="0">
              <a:srgbClr val="213681">
                <a:alpha val="40000"/>
              </a:srgbClr>
            </a:outerShdw>
          </a:effectLst>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Lst>
  <p:transition>
    <p:randomBar/>
  </p:transition>
  <p:hf hdr="0" ftr="0"/>
  <p:txStyles>
    <p:title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981200"/>
            <a:ext cx="8763000" cy="3231654"/>
          </a:xfrm>
          <a:prstGeom prst="rect">
            <a:avLst/>
          </a:prstGeom>
          <a:noFill/>
        </p:spPr>
        <p:txBody>
          <a:bodyPr wrap="square" rtlCol="0">
            <a:spAutoFit/>
          </a:bodyPr>
          <a:lstStyle/>
          <a:p>
            <a:pPr algn="ctr"/>
            <a:r>
              <a:rPr lang="en-US" sz="6000" dirty="0">
                <a:latin typeface="Arial Black" pitchFamily="34" charset="0"/>
              </a:rPr>
              <a:t>Contract Administration</a:t>
            </a:r>
          </a:p>
          <a:p>
            <a:pPr algn="ctr"/>
            <a:endParaRPr lang="en-US" sz="1400" dirty="0">
              <a:effectLst>
                <a:outerShdw blurRad="38100" dist="38100" dir="2700000" algn="tl">
                  <a:srgbClr val="000000">
                    <a:alpha val="43137"/>
                  </a:srgbClr>
                </a:outerShdw>
              </a:effectLst>
              <a:latin typeface="Arial Black" pitchFamily="34" charset="0"/>
            </a:endParaRPr>
          </a:p>
          <a:p>
            <a:pPr algn="ctr"/>
            <a:endParaRPr lang="en-US" sz="1400" dirty="0">
              <a:effectLst>
                <a:outerShdw blurRad="38100" dist="38100" dir="2700000" algn="tl">
                  <a:srgbClr val="000000">
                    <a:alpha val="43137"/>
                  </a:srgbClr>
                </a:outerShdw>
              </a:effectLst>
              <a:latin typeface="Arial Black" pitchFamily="34" charset="0"/>
            </a:endParaRPr>
          </a:p>
          <a:p>
            <a:pPr algn="ctr"/>
            <a:endParaRPr lang="en-US" sz="1400" dirty="0">
              <a:effectLst>
                <a:outerShdw blurRad="38100" dist="38100" dir="2700000" algn="tl">
                  <a:srgbClr val="000000">
                    <a:alpha val="43137"/>
                  </a:srgbClr>
                </a:outerShdw>
              </a:effectLst>
              <a:latin typeface="Arial Black" pitchFamily="34" charset="0"/>
            </a:endParaRPr>
          </a:p>
          <a:p>
            <a:pPr algn="ctr"/>
            <a:r>
              <a:rPr lang="en-US" sz="1400" dirty="0">
                <a:effectLst>
                  <a:outerShdw blurRad="38100" dist="38100" dir="2700000" algn="tl">
                    <a:srgbClr val="000000">
                      <a:alpha val="43137"/>
                    </a:srgbClr>
                  </a:outerShdw>
                </a:effectLst>
                <a:latin typeface="Arial Black" pitchFamily="34" charset="0"/>
              </a:rPr>
              <a:t>Lisa Lumley – NER Contract Specialist </a:t>
            </a:r>
          </a:p>
          <a:p>
            <a:pPr algn="ctr"/>
            <a:r>
              <a:rPr lang="en-US" sz="1400" dirty="0">
                <a:latin typeface="Arial Black" pitchFamily="34" charset="0"/>
              </a:rPr>
              <a:t>NER Construction Training</a:t>
            </a:r>
          </a:p>
          <a:p>
            <a:pPr algn="ctr"/>
            <a:r>
              <a:rPr lang="en-US" sz="1400" dirty="0">
                <a:latin typeface="Arial Black" pitchFamily="34" charset="0"/>
              </a:rPr>
              <a:t>March 22, 2018</a:t>
            </a:r>
          </a:p>
        </p:txBody>
      </p:sp>
      <p:pic>
        <p:nvPicPr>
          <p:cNvPr id="7" name="Picture 6">
            <a:extLst>
              <a:ext uri="{FF2B5EF4-FFF2-40B4-BE49-F238E27FC236}">
                <a16:creationId xmlns:a16="http://schemas.microsoft.com/office/drawing/2014/main" id="{8E5E591B-2E97-4E7E-8FF3-BD9D74656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4610" y="3733800"/>
            <a:ext cx="2530790" cy="2075247"/>
          </a:xfrm>
          <a:prstGeom prst="rect">
            <a:avLst/>
          </a:prstGeom>
        </p:spPr>
      </p:pic>
      <p:pic>
        <p:nvPicPr>
          <p:cNvPr id="10" name="Picture 9">
            <a:extLst>
              <a:ext uri="{FF2B5EF4-FFF2-40B4-BE49-F238E27FC236}">
                <a16:creationId xmlns:a16="http://schemas.microsoft.com/office/drawing/2014/main" id="{D98CAF9A-E48D-46CE-9EB5-CBB0A5028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69333"/>
            <a:ext cx="2530790" cy="2075247"/>
          </a:xfrm>
          <a:prstGeom prst="rect">
            <a:avLst/>
          </a:prstGeom>
        </p:spPr>
      </p:pic>
    </p:spTree>
    <p:extLst>
      <p:ext uri="{BB962C8B-B14F-4D97-AF65-F5344CB8AC3E}">
        <p14:creationId xmlns:p14="http://schemas.microsoft.com/office/powerpoint/2010/main" val="38346912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6">
                                            <p:txEl>
                                              <p:pRg st="0" end="0"/>
                                            </p:txEl>
                                          </p:spTgt>
                                        </p:tgtEl>
                                        <p:attrNameLst>
                                          <p:attrName>style.fontStyle</p:attrName>
                                        </p:attrNameLst>
                                      </p:cBhvr>
                                      <p:to>
                                        <p:strVal val="normal"/>
                                      </p:to>
                                    </p:set>
                                    <p:set>
                                      <p:cBhvr override="childStyle">
                                        <p:cTn id="7" dur="indefinite"/>
                                        <p:tgtEl>
                                          <p:spTgt spid="6">
                                            <p:txEl>
                                              <p:pRg st="0" end="0"/>
                                            </p:txEl>
                                          </p:spTgt>
                                        </p:tgtEl>
                                        <p:attrNameLst>
                                          <p:attrName>style.fontWeight</p:attrName>
                                        </p:attrNameLst>
                                      </p:cBhvr>
                                      <p:to>
                                        <p:strVal val="bold"/>
                                      </p:to>
                                    </p:set>
                                    <p:set>
                                      <p:cBhvr override="childStyle">
                                        <p:cTn id="8" dur="indefinite"/>
                                        <p:tgtEl>
                                          <p:spTgt spid="6">
                                            <p:txEl>
                                              <p:pRg st="0" end="0"/>
                                            </p:txEl>
                                          </p:spTgt>
                                        </p:tgtEl>
                                        <p:attrNameLst>
                                          <p:attrName>style.textDecorationUnderline</p:attrName>
                                        </p:attrNameLst>
                                      </p:cBhvr>
                                      <p:to>
                                        <p:strVal val="false"/>
                                      </p:to>
                                    </p:set>
                                  </p:childTnLst>
                                </p:cTn>
                              </p:par>
                            </p:childTnLst>
                          </p:cTn>
                        </p:par>
                      </p:childTnLst>
                    </p:cTn>
                  </p:par>
                  <p:par>
                    <p:cTn id="9" fill="hold">
                      <p:stCondLst>
                        <p:cond delay="indefinite"/>
                      </p:stCondLst>
                      <p:childTnLst>
                        <p:par>
                          <p:cTn id="10" fill="hold">
                            <p:stCondLst>
                              <p:cond delay="0"/>
                            </p:stCondLst>
                            <p:childTnLst>
                              <p:par>
                                <p:cTn id="11" presetID="5" presetClass="emph" presetSubtype="1" nodeType="clickEffect">
                                  <p:stCondLst>
                                    <p:cond delay="0"/>
                                  </p:stCondLst>
                                  <p:childTnLst>
                                    <p:set>
                                      <p:cBhvr override="childStyle">
                                        <p:cTn id="12" dur="indefinite"/>
                                        <p:tgtEl>
                                          <p:spTgt spid="6">
                                            <p:txEl>
                                              <p:pRg st="4" end="4"/>
                                            </p:txEl>
                                          </p:spTgt>
                                        </p:tgtEl>
                                        <p:attrNameLst>
                                          <p:attrName>style.fontStyle</p:attrName>
                                        </p:attrNameLst>
                                      </p:cBhvr>
                                      <p:to>
                                        <p:strVal val="normal"/>
                                      </p:to>
                                    </p:set>
                                    <p:set>
                                      <p:cBhvr override="childStyle">
                                        <p:cTn id="13" dur="indefinite"/>
                                        <p:tgtEl>
                                          <p:spTgt spid="6">
                                            <p:txEl>
                                              <p:pRg st="4" end="4"/>
                                            </p:txEl>
                                          </p:spTgt>
                                        </p:tgtEl>
                                        <p:attrNameLst>
                                          <p:attrName>style.fontWeight</p:attrName>
                                        </p:attrNameLst>
                                      </p:cBhvr>
                                      <p:to>
                                        <p:strVal val="bold"/>
                                      </p:to>
                                    </p:set>
                                    <p:set>
                                      <p:cBhvr override="childStyle">
                                        <p:cTn id="14" dur="indefinite"/>
                                        <p:tgtEl>
                                          <p:spTgt spid="6">
                                            <p:txEl>
                                              <p:pRg st="4" end="4"/>
                                            </p:txEl>
                                          </p:spTgt>
                                        </p:tgtEl>
                                        <p:attrNameLst>
                                          <p:attrName>style.textDecorationUnderline</p:attrName>
                                        </p:attrNameLst>
                                      </p:cBhvr>
                                      <p:to>
                                        <p:strVal val="false"/>
                                      </p:to>
                                    </p:set>
                                  </p:childTnLst>
                                </p:cTn>
                              </p:par>
                            </p:childTnLst>
                          </p:cTn>
                        </p:par>
                      </p:childTnLst>
                    </p:cTn>
                  </p:par>
                  <p:par>
                    <p:cTn id="15" fill="hold">
                      <p:stCondLst>
                        <p:cond delay="indefinite"/>
                      </p:stCondLst>
                      <p:childTnLst>
                        <p:par>
                          <p:cTn id="16" fill="hold">
                            <p:stCondLst>
                              <p:cond delay="0"/>
                            </p:stCondLst>
                            <p:childTnLst>
                              <p:par>
                                <p:cTn id="17" presetID="5" presetClass="emph" presetSubtype="1" nodeType="clickEffect">
                                  <p:stCondLst>
                                    <p:cond delay="0"/>
                                  </p:stCondLst>
                                  <p:childTnLst>
                                    <p:set>
                                      <p:cBhvr override="childStyle">
                                        <p:cTn id="18" dur="indefinite"/>
                                        <p:tgtEl>
                                          <p:spTgt spid="6">
                                            <p:txEl>
                                              <p:pRg st="5" end="5"/>
                                            </p:txEl>
                                          </p:spTgt>
                                        </p:tgtEl>
                                        <p:attrNameLst>
                                          <p:attrName>style.fontStyle</p:attrName>
                                        </p:attrNameLst>
                                      </p:cBhvr>
                                      <p:to>
                                        <p:strVal val="normal"/>
                                      </p:to>
                                    </p:set>
                                    <p:set>
                                      <p:cBhvr override="childStyle">
                                        <p:cTn id="19" dur="indefinite"/>
                                        <p:tgtEl>
                                          <p:spTgt spid="6">
                                            <p:txEl>
                                              <p:pRg st="5" end="5"/>
                                            </p:txEl>
                                          </p:spTgt>
                                        </p:tgtEl>
                                        <p:attrNameLst>
                                          <p:attrName>style.fontWeight</p:attrName>
                                        </p:attrNameLst>
                                      </p:cBhvr>
                                      <p:to>
                                        <p:strVal val="bold"/>
                                      </p:to>
                                    </p:set>
                                    <p:set>
                                      <p:cBhvr override="childStyle">
                                        <p:cTn id="20" dur="indefinite"/>
                                        <p:tgtEl>
                                          <p:spTgt spid="6">
                                            <p:txEl>
                                              <p:pRg st="5" end="5"/>
                                            </p:txEl>
                                          </p:spTgt>
                                        </p:tgtEl>
                                        <p:attrNameLst>
                                          <p:attrName>style.textDecorationUnderline</p:attrName>
                                        </p:attrNameLst>
                                      </p:cBhvr>
                                      <p:to>
                                        <p:strVal val="false"/>
                                      </p:to>
                                    </p:set>
                                  </p:childTnLst>
                                </p:cTn>
                              </p:par>
                            </p:childTnLst>
                          </p:cTn>
                        </p:par>
                      </p:childTnLst>
                    </p:cTn>
                  </p:par>
                  <p:par>
                    <p:cTn id="21" fill="hold">
                      <p:stCondLst>
                        <p:cond delay="indefinite"/>
                      </p:stCondLst>
                      <p:childTnLst>
                        <p:par>
                          <p:cTn id="22" fill="hold">
                            <p:stCondLst>
                              <p:cond delay="0"/>
                            </p:stCondLst>
                            <p:childTnLst>
                              <p:par>
                                <p:cTn id="23" presetID="5" presetClass="emph" presetSubtype="1" nodeType="clickEffect">
                                  <p:stCondLst>
                                    <p:cond delay="0"/>
                                  </p:stCondLst>
                                  <p:childTnLst>
                                    <p:set>
                                      <p:cBhvr override="childStyle">
                                        <p:cTn id="24" dur="indefinite"/>
                                        <p:tgtEl>
                                          <p:spTgt spid="6">
                                            <p:txEl>
                                              <p:pRg st="6" end="6"/>
                                            </p:txEl>
                                          </p:spTgt>
                                        </p:tgtEl>
                                        <p:attrNameLst>
                                          <p:attrName>style.fontStyle</p:attrName>
                                        </p:attrNameLst>
                                      </p:cBhvr>
                                      <p:to>
                                        <p:strVal val="normal"/>
                                      </p:to>
                                    </p:set>
                                    <p:set>
                                      <p:cBhvr override="childStyle">
                                        <p:cTn id="25" dur="indefinite"/>
                                        <p:tgtEl>
                                          <p:spTgt spid="6">
                                            <p:txEl>
                                              <p:pRg st="6" end="6"/>
                                            </p:txEl>
                                          </p:spTgt>
                                        </p:tgtEl>
                                        <p:attrNameLst>
                                          <p:attrName>style.fontWeight</p:attrName>
                                        </p:attrNameLst>
                                      </p:cBhvr>
                                      <p:to>
                                        <p:strVal val="bold"/>
                                      </p:to>
                                    </p:set>
                                    <p:set>
                                      <p:cBhvr override="childStyle">
                                        <p:cTn id="26" dur="indefinite"/>
                                        <p:tgtEl>
                                          <p:spTgt spid="6">
                                            <p:txEl>
                                              <p:pRg st="6" end="6"/>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B104AA0-9F21-4485-B088-466B0F30090C}" type="slidenum">
              <a:rPr lang="en-US" smtClean="0"/>
              <a:pPr>
                <a:defRPr/>
              </a:pPr>
              <a:t>10</a:t>
            </a:fld>
            <a:endParaRPr lang="en-US" dirty="0"/>
          </a:p>
        </p:txBody>
      </p:sp>
      <p:pic>
        <p:nvPicPr>
          <p:cNvPr id="3" name="Picture 2"/>
          <p:cNvPicPr>
            <a:picLocks noChangeAspect="1"/>
          </p:cNvPicPr>
          <p:nvPr/>
        </p:nvPicPr>
        <p:blipFill>
          <a:blip r:embed="rId3"/>
          <a:stretch>
            <a:fillRect/>
          </a:stretch>
        </p:blipFill>
        <p:spPr>
          <a:xfrm>
            <a:off x="1447800" y="1981200"/>
            <a:ext cx="6930998" cy="3657600"/>
          </a:xfrm>
          <a:prstGeom prst="rect">
            <a:avLst/>
          </a:prstGeom>
        </p:spPr>
      </p:pic>
      <p:sp>
        <p:nvSpPr>
          <p:cNvPr id="4" name="Rectangle 3"/>
          <p:cNvSpPr/>
          <p:nvPr/>
        </p:nvSpPr>
        <p:spPr>
          <a:xfrm>
            <a:off x="2362200" y="1143000"/>
            <a:ext cx="4267200" cy="914400"/>
          </a:xfrm>
          <a:prstGeom prst="rect">
            <a:avLst/>
          </a:prstGeom>
          <a:noFill/>
        </p:spPr>
        <p:txBody>
          <a:bodyPr wrap="square" lIns="91440" tIns="45720" rIns="91440" bIns="45720">
            <a:spAutoFit/>
          </a:bodyPr>
          <a:lstStyle/>
          <a:p>
            <a:pPr algn="ctr"/>
            <a:r>
              <a:rPr lang="en-US" sz="5400" b="0" cap="none" spc="0" dirty="0">
                <a:ln w="0"/>
                <a:solidFill>
                  <a:schemeClr val="accent1">
                    <a:alpha val="19000"/>
                  </a:schemeClr>
                </a:solidFill>
                <a:effectLst>
                  <a:outerShdw blurRad="38100" dist="25400" dir="12300000" algn="ctr" rotWithShape="0">
                    <a:srgbClr val="6E747A">
                      <a:alpha val="43000"/>
                    </a:srgbClr>
                  </a:outerShdw>
                </a:effectLst>
              </a:rPr>
              <a:t>Example</a:t>
            </a:r>
          </a:p>
        </p:txBody>
      </p:sp>
      <p:sp>
        <p:nvSpPr>
          <p:cNvPr id="5" name="Title 2"/>
          <p:cNvSpPr txBox="1">
            <a:spLocks/>
          </p:cNvSpPr>
          <p:nvPr/>
        </p:nvSpPr>
        <p:spPr>
          <a:xfrm>
            <a:off x="457200" y="0"/>
            <a:ext cx="8229600" cy="1143000"/>
          </a:xfrm>
          <a:prstGeom prst="rect">
            <a:avLst/>
          </a:prstGeom>
        </p:spPr>
        <p:txBody>
          <a:bodyPr vert="horz" rtlCol="0" anchor="b">
            <a:normAutofit fontScale="92500" lnSpcReduction="10000"/>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pPr algn="ctr"/>
            <a:r>
              <a:rPr lang="en-US" dirty="0"/>
              <a:t>Document NTP and</a:t>
            </a:r>
          </a:p>
          <a:p>
            <a:pPr algn="ctr"/>
            <a:r>
              <a:rPr lang="en-US" dirty="0"/>
              <a:t>Construction Start Date in Diary</a:t>
            </a:r>
          </a:p>
        </p:txBody>
      </p:sp>
    </p:spTree>
    <p:extLst>
      <p:ext uri="{BB962C8B-B14F-4D97-AF65-F5344CB8AC3E}">
        <p14:creationId xmlns:p14="http://schemas.microsoft.com/office/powerpoint/2010/main" val="457739927"/>
      </p:ext>
    </p:extLst>
  </p:cSld>
  <p:clrMapOvr>
    <a:masterClrMapping/>
  </p:clrMapOvr>
  <p:transition>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normAutofit/>
          </a:bodyPr>
          <a:lstStyle/>
          <a:p>
            <a:pPr algn="ctr"/>
            <a:r>
              <a:rPr lang="en-US" sz="4400" dirty="0"/>
              <a:t>Restrictions Removed Notice</a:t>
            </a:r>
          </a:p>
        </p:txBody>
      </p:sp>
      <p:sp>
        <p:nvSpPr>
          <p:cNvPr id="7" name="Content Placeholder 6"/>
          <p:cNvSpPr>
            <a:spLocks noGrp="1"/>
          </p:cNvSpPr>
          <p:nvPr>
            <p:ph sz="quarter" idx="2"/>
          </p:nvPr>
        </p:nvSpPr>
        <p:spPr>
          <a:xfrm>
            <a:off x="485422" y="1444294"/>
            <a:ext cx="4040188" cy="3941763"/>
          </a:xfrm>
        </p:spPr>
        <p:txBody>
          <a:bodyPr/>
          <a:lstStyle/>
          <a:p>
            <a:pPr lvl="1">
              <a:spcAft>
                <a:spcPts val="1800"/>
              </a:spcAft>
            </a:pPr>
            <a:r>
              <a:rPr lang="en-US" dirty="0"/>
              <a:t>PM emails the Prime, project engineer, CQA, and CS that all over work can begin. </a:t>
            </a:r>
          </a:p>
          <a:p>
            <a:pPr lvl="1">
              <a:spcAft>
                <a:spcPts val="1800"/>
              </a:spcAft>
            </a:pPr>
            <a:r>
              <a:rPr lang="en-US" dirty="0"/>
              <a:t>CS saves email to N drive.</a:t>
            </a:r>
          </a:p>
          <a:p>
            <a:pPr lvl="1">
              <a:spcAft>
                <a:spcPts val="1800"/>
              </a:spcAft>
            </a:pPr>
            <a:r>
              <a:rPr lang="en-US" dirty="0"/>
              <a:t>Project engineer records in diary that ECIP approved, etc. and all contract work can begin.</a:t>
            </a:r>
          </a:p>
          <a:p>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11</a:t>
            </a:fld>
            <a:endParaRPr lang="en-US" dirty="0"/>
          </a:p>
        </p:txBody>
      </p:sp>
      <p:pic>
        <p:nvPicPr>
          <p:cNvPr id="3" name="Picture 2">
            <a:extLst>
              <a:ext uri="{FF2B5EF4-FFF2-40B4-BE49-F238E27FC236}">
                <a16:creationId xmlns:a16="http://schemas.microsoft.com/office/drawing/2014/main" id="{4D954933-8FB0-441C-956A-A1F64E435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4816" y="1752600"/>
            <a:ext cx="3761984" cy="2692400"/>
          </a:xfrm>
          <a:prstGeom prst="rect">
            <a:avLst/>
          </a:prstGeom>
        </p:spPr>
      </p:pic>
    </p:spTree>
    <p:extLst>
      <p:ext uri="{BB962C8B-B14F-4D97-AF65-F5344CB8AC3E}">
        <p14:creationId xmlns:p14="http://schemas.microsoft.com/office/powerpoint/2010/main" val="2069619912"/>
      </p:ext>
    </p:extLst>
  </p:cSld>
  <p:clrMapOvr>
    <a:masterClrMapping/>
  </p:clrMapOvr>
  <p:transition>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707499" y="762000"/>
            <a:ext cx="7750702" cy="4747436"/>
          </a:xfrm>
          <a:prstGeom prst="rect">
            <a:avLst/>
          </a:prstGeom>
        </p:spPr>
      </p:pic>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12</a:t>
            </a:fld>
            <a:endParaRPr lang="en-US" dirty="0"/>
          </a:p>
        </p:txBody>
      </p:sp>
      <p:sp>
        <p:nvSpPr>
          <p:cNvPr id="6" name="Rectangle 5"/>
          <p:cNvSpPr/>
          <p:nvPr/>
        </p:nvSpPr>
        <p:spPr>
          <a:xfrm>
            <a:off x="2895600" y="2514600"/>
            <a:ext cx="5257800" cy="923330"/>
          </a:xfrm>
          <a:prstGeom prst="rect">
            <a:avLst/>
          </a:prstGeom>
          <a:noFill/>
        </p:spPr>
        <p:txBody>
          <a:bodyPr wrap="square" lIns="91440" tIns="45720" rIns="91440" bIns="45720">
            <a:spAutoFit/>
          </a:bodyPr>
          <a:lstStyle/>
          <a:p>
            <a:pPr algn="ctr"/>
            <a:r>
              <a:rPr lang="en-US" sz="5400" b="0" cap="none" spc="0" dirty="0">
                <a:ln w="0"/>
                <a:solidFill>
                  <a:schemeClr val="accent1">
                    <a:alpha val="19000"/>
                  </a:schemeClr>
                </a:solidFill>
                <a:effectLst>
                  <a:outerShdw blurRad="38100" dist="25400" dir="12300000" algn="ctr" rotWithShape="0">
                    <a:srgbClr val="6E747A">
                      <a:alpha val="43000"/>
                    </a:srgbClr>
                  </a:outerShdw>
                </a:effectLst>
              </a:rPr>
              <a:t>Example</a:t>
            </a:r>
          </a:p>
        </p:txBody>
      </p:sp>
    </p:spTree>
    <p:extLst>
      <p:ext uri="{BB962C8B-B14F-4D97-AF65-F5344CB8AC3E}">
        <p14:creationId xmlns:p14="http://schemas.microsoft.com/office/powerpoint/2010/main" val="778436664"/>
      </p:ext>
    </p:extLst>
  </p:cSld>
  <p:clrMapOvr>
    <a:masterClrMapping/>
  </p:clrMapOvr>
  <p:transition>
    <p:randomBa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229600" cy="4559300"/>
          </a:xfrm>
        </p:spPr>
        <p:txBody>
          <a:bodyPr/>
          <a:lstStyle/>
          <a:p>
            <a:r>
              <a:rPr lang="en-US" dirty="0"/>
              <a:t>Difference between “construction start date” and “time charges start date.”</a:t>
            </a:r>
          </a:p>
          <a:p>
            <a:pPr marL="109537" indent="0">
              <a:buNone/>
            </a:pPr>
            <a:endParaRPr lang="en-US" dirty="0"/>
          </a:p>
          <a:p>
            <a:pPr lvl="1">
              <a:spcAft>
                <a:spcPts val="1800"/>
              </a:spcAft>
            </a:pPr>
            <a:r>
              <a:rPr lang="en-US" b="1" dirty="0"/>
              <a:t>Construction Start Date</a:t>
            </a:r>
            <a:r>
              <a:rPr lang="en-US" dirty="0"/>
              <a:t>: Date contractor begins any onsite work, including staking, traffic control, etc.</a:t>
            </a:r>
          </a:p>
          <a:p>
            <a:pPr lvl="1">
              <a:spcAft>
                <a:spcPts val="1800"/>
              </a:spcAft>
            </a:pPr>
            <a:r>
              <a:rPr lang="en-US" b="1" dirty="0"/>
              <a:t>Time Charges Start Date</a:t>
            </a:r>
            <a:r>
              <a:rPr lang="en-US" dirty="0"/>
              <a:t>: 10 days after NTP or when controlling work starts, whichever first.</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13</a:t>
            </a:fld>
            <a:endParaRPr lang="en-US" dirty="0"/>
          </a:p>
        </p:txBody>
      </p:sp>
      <p:sp>
        <p:nvSpPr>
          <p:cNvPr id="6" name="Title 2"/>
          <p:cNvSpPr txBox="1">
            <a:spLocks/>
          </p:cNvSpPr>
          <p:nvPr/>
        </p:nvSpPr>
        <p:spPr>
          <a:xfrm>
            <a:off x="457200" y="0"/>
            <a:ext cx="8229600" cy="1143000"/>
          </a:xfrm>
          <a:prstGeom prst="rect">
            <a:avLst/>
          </a:prstGeom>
        </p:spPr>
        <p:txBody>
          <a:bodyPr vert="horz" rtlCol="0" anchor="ctr">
            <a:normAutofit fontScale="90000" lnSpcReduction="10000"/>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dirty="0"/>
              <a:t>Documenting Time – Important Reminders</a:t>
            </a:r>
          </a:p>
        </p:txBody>
      </p:sp>
      <p:pic>
        <p:nvPicPr>
          <p:cNvPr id="5" name="Picture 4">
            <a:extLst>
              <a:ext uri="{FF2B5EF4-FFF2-40B4-BE49-F238E27FC236}">
                <a16:creationId xmlns:a16="http://schemas.microsoft.com/office/drawing/2014/main" id="{B4907819-C484-4FC7-91B5-B049FECF47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9236" y="4360863"/>
            <a:ext cx="2321364" cy="1919287"/>
          </a:xfrm>
          <a:prstGeom prst="rect">
            <a:avLst/>
          </a:prstGeom>
        </p:spPr>
      </p:pic>
    </p:spTree>
    <p:extLst>
      <p:ext uri="{BB962C8B-B14F-4D97-AF65-F5344CB8AC3E}">
        <p14:creationId xmlns:p14="http://schemas.microsoft.com/office/powerpoint/2010/main" val="2688594987"/>
      </p:ext>
    </p:extLst>
  </p:cSld>
  <p:clrMapOvr>
    <a:masterClrMapping/>
  </p:clrMapOvr>
  <p:transition>
    <p:randomBa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14</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9050"/>
            <a:ext cx="7010400" cy="6819900"/>
          </a:xfrm>
          <a:prstGeom prst="rect">
            <a:avLst/>
          </a:prstGeom>
        </p:spPr>
      </p:pic>
      <p:sp>
        <p:nvSpPr>
          <p:cNvPr id="5" name="TextBox 4"/>
          <p:cNvSpPr txBox="1"/>
          <p:nvPr/>
        </p:nvSpPr>
        <p:spPr>
          <a:xfrm>
            <a:off x="1295400" y="3276600"/>
            <a:ext cx="6705600" cy="461665"/>
          </a:xfrm>
          <a:prstGeom prst="rect">
            <a:avLst/>
          </a:prstGeom>
          <a:noFill/>
        </p:spPr>
        <p:txBody>
          <a:bodyPr wrap="square" rtlCol="0">
            <a:spAutoFit/>
          </a:bodyPr>
          <a:lstStyle/>
          <a:p>
            <a:r>
              <a:rPr lang="en-US" sz="1200" dirty="0">
                <a:highlight>
                  <a:srgbClr val="FFFF00"/>
                </a:highlight>
              </a:rPr>
              <a:t>Construction started 8/29/16 with the installation of message boards. Time charges will start 10 days from the Notice to Proceed or when controlling work starts, whichever is first.</a:t>
            </a:r>
          </a:p>
        </p:txBody>
      </p:sp>
      <p:sp>
        <p:nvSpPr>
          <p:cNvPr id="8" name="TextBox 7"/>
          <p:cNvSpPr txBox="1"/>
          <p:nvPr/>
        </p:nvSpPr>
        <p:spPr>
          <a:xfrm>
            <a:off x="1295400" y="4191000"/>
            <a:ext cx="685800" cy="246221"/>
          </a:xfrm>
          <a:prstGeom prst="rect">
            <a:avLst/>
          </a:prstGeom>
          <a:noFill/>
        </p:spPr>
        <p:txBody>
          <a:bodyPr wrap="square" rtlCol="0">
            <a:spAutoFit/>
          </a:bodyPr>
          <a:lstStyle/>
          <a:p>
            <a:r>
              <a:rPr lang="en-US" sz="1000" dirty="0"/>
              <a:t>Sunday</a:t>
            </a:r>
          </a:p>
        </p:txBody>
      </p:sp>
      <p:sp>
        <p:nvSpPr>
          <p:cNvPr id="9" name="TextBox 8"/>
          <p:cNvSpPr txBox="1"/>
          <p:nvPr/>
        </p:nvSpPr>
        <p:spPr>
          <a:xfrm>
            <a:off x="1304925" y="4437221"/>
            <a:ext cx="685800" cy="246221"/>
          </a:xfrm>
          <a:prstGeom prst="rect">
            <a:avLst/>
          </a:prstGeom>
          <a:noFill/>
        </p:spPr>
        <p:txBody>
          <a:bodyPr wrap="square" rtlCol="0">
            <a:spAutoFit/>
          </a:bodyPr>
          <a:lstStyle/>
          <a:p>
            <a:r>
              <a:rPr lang="en-US" sz="1000" dirty="0"/>
              <a:t>Monday</a:t>
            </a:r>
          </a:p>
        </p:txBody>
      </p:sp>
      <p:sp>
        <p:nvSpPr>
          <p:cNvPr id="10" name="TextBox 9"/>
          <p:cNvSpPr txBox="1"/>
          <p:nvPr/>
        </p:nvSpPr>
        <p:spPr>
          <a:xfrm>
            <a:off x="1295400" y="4744224"/>
            <a:ext cx="685800" cy="246221"/>
          </a:xfrm>
          <a:prstGeom prst="rect">
            <a:avLst/>
          </a:prstGeom>
          <a:noFill/>
        </p:spPr>
        <p:txBody>
          <a:bodyPr wrap="square" rtlCol="0">
            <a:spAutoFit/>
          </a:bodyPr>
          <a:lstStyle/>
          <a:p>
            <a:r>
              <a:rPr lang="en-US" sz="1000" dirty="0"/>
              <a:t>Tuesday</a:t>
            </a:r>
          </a:p>
        </p:txBody>
      </p:sp>
      <p:sp>
        <p:nvSpPr>
          <p:cNvPr id="11" name="TextBox 10"/>
          <p:cNvSpPr txBox="1"/>
          <p:nvPr/>
        </p:nvSpPr>
        <p:spPr>
          <a:xfrm>
            <a:off x="1219200" y="5040928"/>
            <a:ext cx="990601" cy="246221"/>
          </a:xfrm>
          <a:prstGeom prst="rect">
            <a:avLst/>
          </a:prstGeom>
          <a:noFill/>
        </p:spPr>
        <p:txBody>
          <a:bodyPr wrap="square" rtlCol="0">
            <a:spAutoFit/>
          </a:bodyPr>
          <a:lstStyle/>
          <a:p>
            <a:r>
              <a:rPr lang="en-US" sz="1000" dirty="0"/>
              <a:t>Wednesday</a:t>
            </a:r>
          </a:p>
        </p:txBody>
      </p:sp>
      <p:sp>
        <p:nvSpPr>
          <p:cNvPr id="12" name="TextBox 11"/>
          <p:cNvSpPr txBox="1"/>
          <p:nvPr/>
        </p:nvSpPr>
        <p:spPr>
          <a:xfrm>
            <a:off x="1295400" y="5310663"/>
            <a:ext cx="762000" cy="246221"/>
          </a:xfrm>
          <a:prstGeom prst="rect">
            <a:avLst/>
          </a:prstGeom>
          <a:noFill/>
        </p:spPr>
        <p:txBody>
          <a:bodyPr wrap="square" rtlCol="0">
            <a:spAutoFit/>
          </a:bodyPr>
          <a:lstStyle/>
          <a:p>
            <a:r>
              <a:rPr lang="en-US" sz="1000" dirty="0"/>
              <a:t>Thursday</a:t>
            </a:r>
          </a:p>
        </p:txBody>
      </p:sp>
      <p:sp>
        <p:nvSpPr>
          <p:cNvPr id="13" name="TextBox 12"/>
          <p:cNvSpPr txBox="1"/>
          <p:nvPr/>
        </p:nvSpPr>
        <p:spPr>
          <a:xfrm>
            <a:off x="1371600" y="5613886"/>
            <a:ext cx="609600" cy="246221"/>
          </a:xfrm>
          <a:prstGeom prst="rect">
            <a:avLst/>
          </a:prstGeom>
          <a:noFill/>
        </p:spPr>
        <p:txBody>
          <a:bodyPr wrap="square" rtlCol="0">
            <a:spAutoFit/>
          </a:bodyPr>
          <a:lstStyle/>
          <a:p>
            <a:r>
              <a:rPr lang="en-US" sz="1000" dirty="0"/>
              <a:t>Friday</a:t>
            </a:r>
          </a:p>
        </p:txBody>
      </p:sp>
      <p:sp>
        <p:nvSpPr>
          <p:cNvPr id="14" name="TextBox 13"/>
          <p:cNvSpPr txBox="1"/>
          <p:nvPr/>
        </p:nvSpPr>
        <p:spPr>
          <a:xfrm>
            <a:off x="1295400" y="5890856"/>
            <a:ext cx="714375" cy="246221"/>
          </a:xfrm>
          <a:prstGeom prst="rect">
            <a:avLst/>
          </a:prstGeom>
          <a:noFill/>
        </p:spPr>
        <p:txBody>
          <a:bodyPr wrap="square" rtlCol="0">
            <a:spAutoFit/>
          </a:bodyPr>
          <a:lstStyle/>
          <a:p>
            <a:r>
              <a:rPr lang="en-US" sz="1000" dirty="0"/>
              <a:t>Saturday</a:t>
            </a:r>
          </a:p>
        </p:txBody>
      </p:sp>
      <p:sp>
        <p:nvSpPr>
          <p:cNvPr id="15" name="TextBox 14"/>
          <p:cNvSpPr txBox="1"/>
          <p:nvPr/>
        </p:nvSpPr>
        <p:spPr>
          <a:xfrm>
            <a:off x="1981200" y="4191000"/>
            <a:ext cx="457200" cy="246221"/>
          </a:xfrm>
          <a:prstGeom prst="rect">
            <a:avLst/>
          </a:prstGeom>
          <a:noFill/>
        </p:spPr>
        <p:txBody>
          <a:bodyPr wrap="square" rtlCol="0">
            <a:spAutoFit/>
          </a:bodyPr>
          <a:lstStyle/>
          <a:p>
            <a:r>
              <a:rPr lang="en-US" sz="1000" dirty="0"/>
              <a:t>8/28</a:t>
            </a:r>
          </a:p>
        </p:txBody>
      </p:sp>
      <p:sp>
        <p:nvSpPr>
          <p:cNvPr id="16" name="TextBox 15"/>
          <p:cNvSpPr txBox="1"/>
          <p:nvPr/>
        </p:nvSpPr>
        <p:spPr>
          <a:xfrm>
            <a:off x="1981200" y="4478179"/>
            <a:ext cx="457200" cy="246221"/>
          </a:xfrm>
          <a:prstGeom prst="rect">
            <a:avLst/>
          </a:prstGeom>
          <a:noFill/>
        </p:spPr>
        <p:txBody>
          <a:bodyPr wrap="square" rtlCol="0">
            <a:spAutoFit/>
          </a:bodyPr>
          <a:lstStyle/>
          <a:p>
            <a:r>
              <a:rPr lang="en-US" sz="1000" dirty="0"/>
              <a:t>8/29</a:t>
            </a:r>
          </a:p>
        </p:txBody>
      </p:sp>
      <p:sp>
        <p:nvSpPr>
          <p:cNvPr id="17" name="TextBox 16"/>
          <p:cNvSpPr txBox="1"/>
          <p:nvPr/>
        </p:nvSpPr>
        <p:spPr>
          <a:xfrm>
            <a:off x="1981200" y="4773748"/>
            <a:ext cx="447675" cy="246221"/>
          </a:xfrm>
          <a:prstGeom prst="rect">
            <a:avLst/>
          </a:prstGeom>
          <a:noFill/>
        </p:spPr>
        <p:txBody>
          <a:bodyPr wrap="square" rtlCol="0">
            <a:spAutoFit/>
          </a:bodyPr>
          <a:lstStyle/>
          <a:p>
            <a:r>
              <a:rPr lang="en-US" sz="1000" dirty="0"/>
              <a:t>8/30</a:t>
            </a:r>
          </a:p>
        </p:txBody>
      </p:sp>
      <p:sp>
        <p:nvSpPr>
          <p:cNvPr id="18" name="TextBox 17"/>
          <p:cNvSpPr txBox="1"/>
          <p:nvPr/>
        </p:nvSpPr>
        <p:spPr>
          <a:xfrm>
            <a:off x="1981200" y="5049737"/>
            <a:ext cx="457200" cy="246221"/>
          </a:xfrm>
          <a:prstGeom prst="rect">
            <a:avLst/>
          </a:prstGeom>
          <a:noFill/>
        </p:spPr>
        <p:txBody>
          <a:bodyPr wrap="square" rtlCol="0">
            <a:spAutoFit/>
          </a:bodyPr>
          <a:lstStyle/>
          <a:p>
            <a:r>
              <a:rPr lang="en-US" sz="1000" dirty="0"/>
              <a:t>8/31</a:t>
            </a:r>
          </a:p>
        </p:txBody>
      </p:sp>
      <p:sp>
        <p:nvSpPr>
          <p:cNvPr id="19" name="TextBox 18"/>
          <p:cNvSpPr txBox="1"/>
          <p:nvPr/>
        </p:nvSpPr>
        <p:spPr>
          <a:xfrm>
            <a:off x="2028825" y="5305544"/>
            <a:ext cx="457200" cy="246221"/>
          </a:xfrm>
          <a:prstGeom prst="rect">
            <a:avLst/>
          </a:prstGeom>
          <a:noFill/>
        </p:spPr>
        <p:txBody>
          <a:bodyPr wrap="square" rtlCol="0">
            <a:spAutoFit/>
          </a:bodyPr>
          <a:lstStyle/>
          <a:p>
            <a:r>
              <a:rPr lang="en-US" sz="1000" dirty="0"/>
              <a:t>9/1</a:t>
            </a:r>
          </a:p>
        </p:txBody>
      </p:sp>
      <p:sp>
        <p:nvSpPr>
          <p:cNvPr id="20" name="TextBox 19"/>
          <p:cNvSpPr txBox="1"/>
          <p:nvPr/>
        </p:nvSpPr>
        <p:spPr>
          <a:xfrm>
            <a:off x="2028825" y="5612486"/>
            <a:ext cx="457200" cy="246221"/>
          </a:xfrm>
          <a:prstGeom prst="rect">
            <a:avLst/>
          </a:prstGeom>
          <a:noFill/>
        </p:spPr>
        <p:txBody>
          <a:bodyPr wrap="square" rtlCol="0">
            <a:spAutoFit/>
          </a:bodyPr>
          <a:lstStyle/>
          <a:p>
            <a:r>
              <a:rPr lang="en-US" sz="1000" dirty="0"/>
              <a:t>9/2</a:t>
            </a:r>
          </a:p>
        </p:txBody>
      </p:sp>
      <p:sp>
        <p:nvSpPr>
          <p:cNvPr id="21" name="TextBox 20"/>
          <p:cNvSpPr txBox="1"/>
          <p:nvPr/>
        </p:nvSpPr>
        <p:spPr>
          <a:xfrm>
            <a:off x="2019300" y="5877102"/>
            <a:ext cx="457200" cy="246221"/>
          </a:xfrm>
          <a:prstGeom prst="rect">
            <a:avLst/>
          </a:prstGeom>
          <a:noFill/>
        </p:spPr>
        <p:txBody>
          <a:bodyPr wrap="square" rtlCol="0">
            <a:spAutoFit/>
          </a:bodyPr>
          <a:lstStyle/>
          <a:p>
            <a:r>
              <a:rPr lang="en-US" sz="1000" dirty="0"/>
              <a:t>9/3</a:t>
            </a: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334392"/>
            <a:ext cx="8255544" cy="1820763"/>
          </a:xfrm>
          <a:prstGeom prst="rect">
            <a:avLst/>
          </a:prstGeom>
        </p:spPr>
      </p:pic>
      <p:sp>
        <p:nvSpPr>
          <p:cNvPr id="24" name="Rectangle 23"/>
          <p:cNvSpPr/>
          <p:nvPr/>
        </p:nvSpPr>
        <p:spPr>
          <a:xfrm>
            <a:off x="4038600" y="1410174"/>
            <a:ext cx="3505200" cy="151745"/>
          </a:xfrm>
          <a:prstGeom prst="rect">
            <a:avLst/>
          </a:prstGeom>
          <a:solidFill>
            <a:srgbClr val="F0F0F0"/>
          </a:solidFill>
          <a:ln>
            <a:solidFill>
              <a:srgbClr val="F0F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590800" y="1348568"/>
            <a:ext cx="685800" cy="227945"/>
          </a:xfrm>
          <a:prstGeom prst="rect">
            <a:avLst/>
          </a:prstGeom>
          <a:solidFill>
            <a:schemeClr val="bg1"/>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0</a:t>
            </a:r>
          </a:p>
        </p:txBody>
      </p:sp>
      <p:sp>
        <p:nvSpPr>
          <p:cNvPr id="26" name="Rectangle 25"/>
          <p:cNvSpPr/>
          <p:nvPr/>
        </p:nvSpPr>
        <p:spPr>
          <a:xfrm>
            <a:off x="5448300" y="1658357"/>
            <a:ext cx="685800" cy="227945"/>
          </a:xfrm>
          <a:prstGeom prst="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w="0"/>
              <a:solidFill>
                <a:schemeClr val="tx1"/>
              </a:solidFill>
              <a:effectLst>
                <a:outerShdw blurRad="38100" dist="19050" dir="2700000" algn="tl" rotWithShape="0">
                  <a:schemeClr val="dk1">
                    <a:alpha val="40000"/>
                  </a:schemeClr>
                </a:outerShdw>
              </a:effectLst>
            </a:endParaRPr>
          </a:p>
        </p:txBody>
      </p:sp>
      <p:sp>
        <p:nvSpPr>
          <p:cNvPr id="27" name="Rectangle 26"/>
          <p:cNvSpPr/>
          <p:nvPr/>
        </p:nvSpPr>
        <p:spPr>
          <a:xfrm>
            <a:off x="7620000" y="1658356"/>
            <a:ext cx="685800" cy="227945"/>
          </a:xfrm>
          <a:prstGeom prst="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0" name="TextBox 29"/>
          <p:cNvSpPr txBox="1"/>
          <p:nvPr/>
        </p:nvSpPr>
        <p:spPr>
          <a:xfrm>
            <a:off x="6934200" y="5574444"/>
            <a:ext cx="457200" cy="276999"/>
          </a:xfrm>
          <a:prstGeom prst="rect">
            <a:avLst/>
          </a:prstGeom>
          <a:noFill/>
        </p:spPr>
        <p:txBody>
          <a:bodyPr wrap="square" rtlCol="0">
            <a:spAutoFit/>
          </a:bodyPr>
          <a:lstStyle/>
          <a:p>
            <a:r>
              <a:rPr lang="en-US" sz="1200" dirty="0"/>
              <a:t>No</a:t>
            </a:r>
          </a:p>
        </p:txBody>
      </p:sp>
      <p:sp>
        <p:nvSpPr>
          <p:cNvPr id="31" name="TextBox 30"/>
          <p:cNvSpPr txBox="1"/>
          <p:nvPr/>
        </p:nvSpPr>
        <p:spPr>
          <a:xfrm>
            <a:off x="7686675" y="5595612"/>
            <a:ext cx="457200" cy="276999"/>
          </a:xfrm>
          <a:prstGeom prst="rect">
            <a:avLst/>
          </a:prstGeom>
          <a:noFill/>
        </p:spPr>
        <p:txBody>
          <a:bodyPr wrap="square" rtlCol="0">
            <a:spAutoFit/>
          </a:bodyPr>
          <a:lstStyle/>
          <a:p>
            <a:r>
              <a:rPr lang="en-US" sz="1200" dirty="0"/>
              <a:t>0</a:t>
            </a:r>
          </a:p>
        </p:txBody>
      </p:sp>
      <p:sp>
        <p:nvSpPr>
          <p:cNvPr id="34" name="TextBox 33"/>
          <p:cNvSpPr txBox="1"/>
          <p:nvPr/>
        </p:nvSpPr>
        <p:spPr>
          <a:xfrm>
            <a:off x="6934200" y="5871983"/>
            <a:ext cx="457200" cy="276999"/>
          </a:xfrm>
          <a:prstGeom prst="rect">
            <a:avLst/>
          </a:prstGeom>
          <a:noFill/>
        </p:spPr>
        <p:txBody>
          <a:bodyPr wrap="square" rtlCol="0">
            <a:spAutoFit/>
          </a:bodyPr>
          <a:lstStyle/>
          <a:p>
            <a:r>
              <a:rPr lang="en-US" sz="1200" dirty="0"/>
              <a:t>No</a:t>
            </a:r>
          </a:p>
        </p:txBody>
      </p:sp>
      <p:sp>
        <p:nvSpPr>
          <p:cNvPr id="35" name="TextBox 34"/>
          <p:cNvSpPr txBox="1"/>
          <p:nvPr/>
        </p:nvSpPr>
        <p:spPr>
          <a:xfrm>
            <a:off x="7681914" y="5868386"/>
            <a:ext cx="457200" cy="276999"/>
          </a:xfrm>
          <a:prstGeom prst="rect">
            <a:avLst/>
          </a:prstGeom>
          <a:noFill/>
        </p:spPr>
        <p:txBody>
          <a:bodyPr wrap="square" rtlCol="0">
            <a:spAutoFit/>
          </a:bodyPr>
          <a:lstStyle/>
          <a:p>
            <a:r>
              <a:rPr lang="en-US" sz="1200" dirty="0"/>
              <a:t>0</a:t>
            </a:r>
          </a:p>
        </p:txBody>
      </p:sp>
      <p:sp>
        <p:nvSpPr>
          <p:cNvPr id="36" name="TextBox 35"/>
          <p:cNvSpPr txBox="1"/>
          <p:nvPr/>
        </p:nvSpPr>
        <p:spPr>
          <a:xfrm>
            <a:off x="7681914" y="5295886"/>
            <a:ext cx="457200" cy="276999"/>
          </a:xfrm>
          <a:prstGeom prst="rect">
            <a:avLst/>
          </a:prstGeom>
          <a:noFill/>
        </p:spPr>
        <p:txBody>
          <a:bodyPr wrap="square" rtlCol="0">
            <a:spAutoFit/>
          </a:bodyPr>
          <a:lstStyle/>
          <a:p>
            <a:r>
              <a:rPr lang="en-US" sz="1200" dirty="0"/>
              <a:t>0</a:t>
            </a:r>
          </a:p>
        </p:txBody>
      </p:sp>
      <p:sp>
        <p:nvSpPr>
          <p:cNvPr id="38" name="TextBox 37"/>
          <p:cNvSpPr txBox="1"/>
          <p:nvPr/>
        </p:nvSpPr>
        <p:spPr>
          <a:xfrm>
            <a:off x="7673579" y="4453495"/>
            <a:ext cx="457200" cy="276999"/>
          </a:xfrm>
          <a:prstGeom prst="rect">
            <a:avLst/>
          </a:prstGeom>
          <a:noFill/>
        </p:spPr>
        <p:txBody>
          <a:bodyPr wrap="square" rtlCol="0">
            <a:spAutoFit/>
          </a:bodyPr>
          <a:lstStyle/>
          <a:p>
            <a:r>
              <a:rPr lang="en-US" sz="1200" dirty="0"/>
              <a:t>0</a:t>
            </a:r>
          </a:p>
        </p:txBody>
      </p:sp>
      <p:sp>
        <p:nvSpPr>
          <p:cNvPr id="39" name="TextBox 38"/>
          <p:cNvSpPr txBox="1"/>
          <p:nvPr/>
        </p:nvSpPr>
        <p:spPr>
          <a:xfrm>
            <a:off x="7689057" y="4740837"/>
            <a:ext cx="457200" cy="276999"/>
          </a:xfrm>
          <a:prstGeom prst="rect">
            <a:avLst/>
          </a:prstGeom>
          <a:noFill/>
        </p:spPr>
        <p:txBody>
          <a:bodyPr wrap="square" rtlCol="0">
            <a:spAutoFit/>
          </a:bodyPr>
          <a:lstStyle/>
          <a:p>
            <a:r>
              <a:rPr lang="en-US" sz="1200" dirty="0"/>
              <a:t>0</a:t>
            </a:r>
          </a:p>
        </p:txBody>
      </p:sp>
      <p:sp>
        <p:nvSpPr>
          <p:cNvPr id="41" name="TextBox 40"/>
          <p:cNvSpPr txBox="1"/>
          <p:nvPr/>
        </p:nvSpPr>
        <p:spPr>
          <a:xfrm>
            <a:off x="6934200" y="4758358"/>
            <a:ext cx="457200" cy="276999"/>
          </a:xfrm>
          <a:prstGeom prst="rect">
            <a:avLst/>
          </a:prstGeom>
          <a:noFill/>
        </p:spPr>
        <p:txBody>
          <a:bodyPr wrap="square" rtlCol="0">
            <a:spAutoFit/>
          </a:bodyPr>
          <a:lstStyle/>
          <a:p>
            <a:r>
              <a:rPr lang="en-US" sz="1200" dirty="0"/>
              <a:t>No</a:t>
            </a:r>
          </a:p>
        </p:txBody>
      </p:sp>
      <p:sp>
        <p:nvSpPr>
          <p:cNvPr id="42" name="TextBox 41"/>
          <p:cNvSpPr txBox="1"/>
          <p:nvPr/>
        </p:nvSpPr>
        <p:spPr>
          <a:xfrm>
            <a:off x="6934200" y="4462789"/>
            <a:ext cx="457200" cy="276999"/>
          </a:xfrm>
          <a:prstGeom prst="rect">
            <a:avLst/>
          </a:prstGeom>
          <a:noFill/>
        </p:spPr>
        <p:txBody>
          <a:bodyPr wrap="square" rtlCol="0">
            <a:spAutoFit/>
          </a:bodyPr>
          <a:lstStyle/>
          <a:p>
            <a:r>
              <a:rPr lang="en-US" sz="1200" dirty="0"/>
              <a:t>Yes</a:t>
            </a:r>
          </a:p>
        </p:txBody>
      </p:sp>
      <p:sp>
        <p:nvSpPr>
          <p:cNvPr id="44" name="TextBox 43"/>
          <p:cNvSpPr txBox="1"/>
          <p:nvPr/>
        </p:nvSpPr>
        <p:spPr>
          <a:xfrm>
            <a:off x="6934200" y="5033300"/>
            <a:ext cx="457200" cy="276999"/>
          </a:xfrm>
          <a:prstGeom prst="rect">
            <a:avLst/>
          </a:prstGeom>
          <a:noFill/>
        </p:spPr>
        <p:txBody>
          <a:bodyPr wrap="square" rtlCol="0">
            <a:spAutoFit/>
          </a:bodyPr>
          <a:lstStyle/>
          <a:p>
            <a:r>
              <a:rPr lang="en-US" sz="1200" dirty="0"/>
              <a:t>Yes</a:t>
            </a:r>
          </a:p>
        </p:txBody>
      </p:sp>
      <p:sp>
        <p:nvSpPr>
          <p:cNvPr id="45" name="TextBox 44"/>
          <p:cNvSpPr txBox="1"/>
          <p:nvPr/>
        </p:nvSpPr>
        <p:spPr>
          <a:xfrm>
            <a:off x="6934200" y="5307655"/>
            <a:ext cx="457200" cy="276999"/>
          </a:xfrm>
          <a:prstGeom prst="rect">
            <a:avLst/>
          </a:prstGeom>
          <a:noFill/>
        </p:spPr>
        <p:txBody>
          <a:bodyPr wrap="square" rtlCol="0">
            <a:spAutoFit/>
          </a:bodyPr>
          <a:lstStyle/>
          <a:p>
            <a:r>
              <a:rPr lang="en-US" sz="1200" dirty="0"/>
              <a:t>Yes</a:t>
            </a:r>
          </a:p>
        </p:txBody>
      </p:sp>
      <p:sp>
        <p:nvSpPr>
          <p:cNvPr id="46" name="TextBox 45"/>
          <p:cNvSpPr txBox="1"/>
          <p:nvPr/>
        </p:nvSpPr>
        <p:spPr>
          <a:xfrm>
            <a:off x="7681914" y="5023112"/>
            <a:ext cx="457200" cy="276999"/>
          </a:xfrm>
          <a:prstGeom prst="rect">
            <a:avLst/>
          </a:prstGeom>
          <a:noFill/>
        </p:spPr>
        <p:txBody>
          <a:bodyPr wrap="square" rtlCol="0">
            <a:spAutoFit/>
          </a:bodyPr>
          <a:lstStyle/>
          <a:p>
            <a:r>
              <a:rPr lang="en-US" sz="1200" dirty="0"/>
              <a:t>0</a:t>
            </a:r>
          </a:p>
        </p:txBody>
      </p:sp>
      <p:sp>
        <p:nvSpPr>
          <p:cNvPr id="50" name="Oval 49"/>
          <p:cNvSpPr/>
          <p:nvPr/>
        </p:nvSpPr>
        <p:spPr>
          <a:xfrm>
            <a:off x="2667000" y="1740773"/>
            <a:ext cx="80964" cy="80956"/>
          </a:xfrm>
          <a:prstGeom prst="ellipse">
            <a:avLst/>
          </a:prstGeom>
          <a:solidFill>
            <a:srgbClr val="213681"/>
          </a:solidFill>
          <a:ln>
            <a:solidFill>
              <a:srgbClr val="213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257675" y="6154101"/>
            <a:ext cx="466725" cy="94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57675" y="6330254"/>
            <a:ext cx="466725" cy="94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620000" y="6172338"/>
            <a:ext cx="466725" cy="94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2362201" y="4456499"/>
            <a:ext cx="2084314" cy="276999"/>
          </a:xfrm>
          <a:prstGeom prst="rect">
            <a:avLst/>
          </a:prstGeom>
          <a:noFill/>
        </p:spPr>
        <p:txBody>
          <a:bodyPr wrap="square" rtlCol="0">
            <a:spAutoFit/>
          </a:bodyPr>
          <a:lstStyle/>
          <a:p>
            <a:r>
              <a:rPr lang="en-US" sz="1200" dirty="0"/>
              <a:t>Traffic Control Signs PCMS</a:t>
            </a:r>
          </a:p>
        </p:txBody>
      </p:sp>
      <p:sp>
        <p:nvSpPr>
          <p:cNvPr id="56" name="TextBox 55"/>
          <p:cNvSpPr txBox="1"/>
          <p:nvPr/>
        </p:nvSpPr>
        <p:spPr>
          <a:xfrm>
            <a:off x="2362201" y="5027755"/>
            <a:ext cx="2084314" cy="276999"/>
          </a:xfrm>
          <a:prstGeom prst="rect">
            <a:avLst/>
          </a:prstGeom>
          <a:noFill/>
        </p:spPr>
        <p:txBody>
          <a:bodyPr wrap="square" rtlCol="0">
            <a:spAutoFit/>
          </a:bodyPr>
          <a:lstStyle/>
          <a:p>
            <a:r>
              <a:rPr lang="en-US" sz="1200" dirty="0"/>
              <a:t>Construction Staking</a:t>
            </a:r>
          </a:p>
        </p:txBody>
      </p:sp>
      <p:sp>
        <p:nvSpPr>
          <p:cNvPr id="57" name="TextBox 56"/>
          <p:cNvSpPr txBox="1"/>
          <p:nvPr/>
        </p:nvSpPr>
        <p:spPr>
          <a:xfrm>
            <a:off x="2362201" y="5294953"/>
            <a:ext cx="2084314" cy="276999"/>
          </a:xfrm>
          <a:prstGeom prst="rect">
            <a:avLst/>
          </a:prstGeom>
          <a:noFill/>
        </p:spPr>
        <p:txBody>
          <a:bodyPr wrap="square" rtlCol="0">
            <a:spAutoFit/>
          </a:bodyPr>
          <a:lstStyle/>
          <a:p>
            <a:r>
              <a:rPr lang="en-US" sz="1200" dirty="0"/>
              <a:t>Locating No Passing Zones</a:t>
            </a:r>
          </a:p>
        </p:txBody>
      </p:sp>
      <p:sp>
        <p:nvSpPr>
          <p:cNvPr id="58" name="TextBox 57"/>
          <p:cNvSpPr txBox="1"/>
          <p:nvPr/>
        </p:nvSpPr>
        <p:spPr>
          <a:xfrm>
            <a:off x="6096000" y="1089424"/>
            <a:ext cx="390526" cy="215444"/>
          </a:xfrm>
          <a:prstGeom prst="rect">
            <a:avLst/>
          </a:prstGeom>
          <a:solidFill>
            <a:schemeClr val="bg1"/>
          </a:solidFill>
        </p:spPr>
        <p:txBody>
          <a:bodyPr wrap="square" rtlCol="0">
            <a:spAutoFit/>
          </a:bodyPr>
          <a:lstStyle/>
          <a:p>
            <a:r>
              <a:rPr lang="en-US" sz="800" dirty="0"/>
              <a:t>1</a:t>
            </a:r>
          </a:p>
        </p:txBody>
      </p:sp>
      <p:sp>
        <p:nvSpPr>
          <p:cNvPr id="59" name="TextBox 58"/>
          <p:cNvSpPr txBox="1"/>
          <p:nvPr/>
        </p:nvSpPr>
        <p:spPr>
          <a:xfrm>
            <a:off x="1752600" y="1082863"/>
            <a:ext cx="1371600" cy="215444"/>
          </a:xfrm>
          <a:prstGeom prst="rect">
            <a:avLst/>
          </a:prstGeom>
          <a:solidFill>
            <a:schemeClr val="bg1"/>
          </a:solidFill>
        </p:spPr>
        <p:txBody>
          <a:bodyPr wrap="square" rtlCol="0">
            <a:spAutoFit/>
          </a:bodyPr>
          <a:lstStyle/>
          <a:p>
            <a:r>
              <a:rPr lang="en-US" sz="800" dirty="0"/>
              <a:t>September 3, 2016</a:t>
            </a:r>
          </a:p>
        </p:txBody>
      </p:sp>
      <p:sp>
        <p:nvSpPr>
          <p:cNvPr id="60" name="TextBox 59"/>
          <p:cNvSpPr txBox="1"/>
          <p:nvPr/>
        </p:nvSpPr>
        <p:spPr>
          <a:xfrm>
            <a:off x="2563886" y="1977486"/>
            <a:ext cx="3151114" cy="307777"/>
          </a:xfrm>
          <a:prstGeom prst="rect">
            <a:avLst/>
          </a:prstGeom>
          <a:noFill/>
        </p:spPr>
        <p:txBody>
          <a:bodyPr wrap="square" rtlCol="0">
            <a:spAutoFit/>
          </a:bodyPr>
          <a:lstStyle/>
          <a:p>
            <a:r>
              <a:rPr lang="en-US" sz="1400" dirty="0"/>
              <a:t>Traffic Control Signs PCMS</a:t>
            </a:r>
          </a:p>
        </p:txBody>
      </p:sp>
      <p:sp>
        <p:nvSpPr>
          <p:cNvPr id="61" name="TextBox 60"/>
          <p:cNvSpPr txBox="1"/>
          <p:nvPr/>
        </p:nvSpPr>
        <p:spPr>
          <a:xfrm>
            <a:off x="6543674" y="1089424"/>
            <a:ext cx="390526" cy="215444"/>
          </a:xfrm>
          <a:prstGeom prst="rect">
            <a:avLst/>
          </a:prstGeom>
          <a:solidFill>
            <a:schemeClr val="bg1"/>
          </a:solidFill>
        </p:spPr>
        <p:txBody>
          <a:bodyPr wrap="square" rtlCol="0">
            <a:spAutoFit/>
          </a:bodyPr>
          <a:lstStyle/>
          <a:p>
            <a:endParaRPr lang="en-US" sz="800" dirty="0"/>
          </a:p>
        </p:txBody>
      </p:sp>
    </p:spTree>
    <p:extLst>
      <p:ext uri="{BB962C8B-B14F-4D97-AF65-F5344CB8AC3E}">
        <p14:creationId xmlns:p14="http://schemas.microsoft.com/office/powerpoint/2010/main" val="4131422754"/>
      </p:ext>
    </p:extLst>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15</a:t>
            </a:fld>
            <a:endParaRPr lang="en-US" dirty="0"/>
          </a:p>
        </p:txBody>
      </p:sp>
      <p:sp>
        <p:nvSpPr>
          <p:cNvPr id="58" name="TextBox 57"/>
          <p:cNvSpPr txBox="1"/>
          <p:nvPr/>
        </p:nvSpPr>
        <p:spPr>
          <a:xfrm>
            <a:off x="6086475" y="1089424"/>
            <a:ext cx="304800" cy="215444"/>
          </a:xfrm>
          <a:prstGeom prst="rect">
            <a:avLst/>
          </a:prstGeom>
          <a:solidFill>
            <a:schemeClr val="bg1"/>
          </a:solidFill>
        </p:spPr>
        <p:txBody>
          <a:bodyPr wrap="square" rtlCol="0">
            <a:spAutoFit/>
          </a:bodyPr>
          <a:lstStyle/>
          <a:p>
            <a:endParaRPr lang="en-US" sz="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3400"/>
            <a:ext cx="9144000" cy="5151329"/>
          </a:xfrm>
          <a:prstGeom prst="rect">
            <a:avLst/>
          </a:prstGeom>
        </p:spPr>
      </p:pic>
      <p:sp>
        <p:nvSpPr>
          <p:cNvPr id="6" name="TextBox 5"/>
          <p:cNvSpPr txBox="1"/>
          <p:nvPr/>
        </p:nvSpPr>
        <p:spPr>
          <a:xfrm>
            <a:off x="3276600" y="457200"/>
            <a:ext cx="1905000" cy="338554"/>
          </a:xfrm>
          <a:prstGeom prst="rect">
            <a:avLst/>
          </a:prstGeom>
          <a:noFill/>
        </p:spPr>
        <p:txBody>
          <a:bodyPr wrap="square" rtlCol="0">
            <a:spAutoFit/>
          </a:bodyPr>
          <a:lstStyle/>
          <a:p>
            <a:r>
              <a:rPr lang="en-US" sz="1600" dirty="0"/>
              <a:t>(FDM 19-10-30)</a:t>
            </a:r>
          </a:p>
        </p:txBody>
      </p:sp>
    </p:spTree>
    <p:extLst>
      <p:ext uri="{BB962C8B-B14F-4D97-AF65-F5344CB8AC3E}">
        <p14:creationId xmlns:p14="http://schemas.microsoft.com/office/powerpoint/2010/main" val="2141529513"/>
      </p:ext>
    </p:extLst>
  </p:cSld>
  <p:clrMapOvr>
    <a:masterClrMapping/>
  </p:clrMapOvr>
  <p:transition>
    <p:randomBa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16</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9050"/>
            <a:ext cx="7010400" cy="6819900"/>
          </a:xfrm>
          <a:prstGeom prst="rect">
            <a:avLst/>
          </a:prstGeom>
        </p:spPr>
      </p:pic>
      <p:sp>
        <p:nvSpPr>
          <p:cNvPr id="5" name="TextBox 4"/>
          <p:cNvSpPr txBox="1"/>
          <p:nvPr/>
        </p:nvSpPr>
        <p:spPr>
          <a:xfrm>
            <a:off x="1295400" y="3276600"/>
            <a:ext cx="6705600" cy="461665"/>
          </a:xfrm>
          <a:prstGeom prst="rect">
            <a:avLst/>
          </a:prstGeom>
          <a:noFill/>
        </p:spPr>
        <p:txBody>
          <a:bodyPr wrap="square" rtlCol="0">
            <a:spAutoFit/>
          </a:bodyPr>
          <a:lstStyle/>
          <a:p>
            <a:r>
              <a:rPr lang="en-US" sz="1200" dirty="0"/>
              <a:t>Time charges started 9/5/16 since it was 10 days from the Notice to Proceed, however no time was charged due to the holiday work restriction.</a:t>
            </a:r>
          </a:p>
        </p:txBody>
      </p:sp>
      <p:sp>
        <p:nvSpPr>
          <p:cNvPr id="8" name="TextBox 7"/>
          <p:cNvSpPr txBox="1"/>
          <p:nvPr/>
        </p:nvSpPr>
        <p:spPr>
          <a:xfrm>
            <a:off x="1295400" y="4191000"/>
            <a:ext cx="685800" cy="246221"/>
          </a:xfrm>
          <a:prstGeom prst="rect">
            <a:avLst/>
          </a:prstGeom>
          <a:noFill/>
        </p:spPr>
        <p:txBody>
          <a:bodyPr wrap="square" rtlCol="0">
            <a:spAutoFit/>
          </a:bodyPr>
          <a:lstStyle/>
          <a:p>
            <a:r>
              <a:rPr lang="en-US" sz="1000" dirty="0"/>
              <a:t>Sunday</a:t>
            </a:r>
          </a:p>
        </p:txBody>
      </p:sp>
      <p:sp>
        <p:nvSpPr>
          <p:cNvPr id="9" name="TextBox 8"/>
          <p:cNvSpPr txBox="1"/>
          <p:nvPr/>
        </p:nvSpPr>
        <p:spPr>
          <a:xfrm>
            <a:off x="1304925" y="4437221"/>
            <a:ext cx="685800" cy="246221"/>
          </a:xfrm>
          <a:prstGeom prst="rect">
            <a:avLst/>
          </a:prstGeom>
          <a:noFill/>
        </p:spPr>
        <p:txBody>
          <a:bodyPr wrap="square" rtlCol="0">
            <a:spAutoFit/>
          </a:bodyPr>
          <a:lstStyle/>
          <a:p>
            <a:r>
              <a:rPr lang="en-US" sz="1000" dirty="0"/>
              <a:t>Monday</a:t>
            </a:r>
          </a:p>
        </p:txBody>
      </p:sp>
      <p:sp>
        <p:nvSpPr>
          <p:cNvPr id="10" name="TextBox 9"/>
          <p:cNvSpPr txBox="1"/>
          <p:nvPr/>
        </p:nvSpPr>
        <p:spPr>
          <a:xfrm>
            <a:off x="1295400" y="4744224"/>
            <a:ext cx="685800" cy="246221"/>
          </a:xfrm>
          <a:prstGeom prst="rect">
            <a:avLst/>
          </a:prstGeom>
          <a:noFill/>
        </p:spPr>
        <p:txBody>
          <a:bodyPr wrap="square" rtlCol="0">
            <a:spAutoFit/>
          </a:bodyPr>
          <a:lstStyle/>
          <a:p>
            <a:r>
              <a:rPr lang="en-US" sz="1000" dirty="0"/>
              <a:t>Tuesday</a:t>
            </a:r>
          </a:p>
        </p:txBody>
      </p:sp>
      <p:sp>
        <p:nvSpPr>
          <p:cNvPr id="11" name="TextBox 10"/>
          <p:cNvSpPr txBox="1"/>
          <p:nvPr/>
        </p:nvSpPr>
        <p:spPr>
          <a:xfrm>
            <a:off x="1219200" y="5040928"/>
            <a:ext cx="990601" cy="246221"/>
          </a:xfrm>
          <a:prstGeom prst="rect">
            <a:avLst/>
          </a:prstGeom>
          <a:noFill/>
        </p:spPr>
        <p:txBody>
          <a:bodyPr wrap="square" rtlCol="0">
            <a:spAutoFit/>
          </a:bodyPr>
          <a:lstStyle/>
          <a:p>
            <a:r>
              <a:rPr lang="en-US" sz="1000" dirty="0"/>
              <a:t>Wednesday</a:t>
            </a:r>
          </a:p>
        </p:txBody>
      </p:sp>
      <p:sp>
        <p:nvSpPr>
          <p:cNvPr id="12" name="TextBox 11"/>
          <p:cNvSpPr txBox="1"/>
          <p:nvPr/>
        </p:nvSpPr>
        <p:spPr>
          <a:xfrm>
            <a:off x="1295400" y="5310663"/>
            <a:ext cx="762000" cy="246221"/>
          </a:xfrm>
          <a:prstGeom prst="rect">
            <a:avLst/>
          </a:prstGeom>
          <a:noFill/>
        </p:spPr>
        <p:txBody>
          <a:bodyPr wrap="square" rtlCol="0">
            <a:spAutoFit/>
          </a:bodyPr>
          <a:lstStyle/>
          <a:p>
            <a:r>
              <a:rPr lang="en-US" sz="1000" dirty="0"/>
              <a:t>Thursday</a:t>
            </a:r>
          </a:p>
        </p:txBody>
      </p:sp>
      <p:sp>
        <p:nvSpPr>
          <p:cNvPr id="13" name="TextBox 12"/>
          <p:cNvSpPr txBox="1"/>
          <p:nvPr/>
        </p:nvSpPr>
        <p:spPr>
          <a:xfrm>
            <a:off x="1371600" y="5613886"/>
            <a:ext cx="609600" cy="246221"/>
          </a:xfrm>
          <a:prstGeom prst="rect">
            <a:avLst/>
          </a:prstGeom>
          <a:noFill/>
        </p:spPr>
        <p:txBody>
          <a:bodyPr wrap="square" rtlCol="0">
            <a:spAutoFit/>
          </a:bodyPr>
          <a:lstStyle/>
          <a:p>
            <a:r>
              <a:rPr lang="en-US" sz="1000" dirty="0"/>
              <a:t>Friday</a:t>
            </a:r>
          </a:p>
        </p:txBody>
      </p:sp>
      <p:sp>
        <p:nvSpPr>
          <p:cNvPr id="14" name="TextBox 13"/>
          <p:cNvSpPr txBox="1"/>
          <p:nvPr/>
        </p:nvSpPr>
        <p:spPr>
          <a:xfrm>
            <a:off x="1295400" y="5890856"/>
            <a:ext cx="714375" cy="246221"/>
          </a:xfrm>
          <a:prstGeom prst="rect">
            <a:avLst/>
          </a:prstGeom>
          <a:noFill/>
        </p:spPr>
        <p:txBody>
          <a:bodyPr wrap="square" rtlCol="0">
            <a:spAutoFit/>
          </a:bodyPr>
          <a:lstStyle/>
          <a:p>
            <a:r>
              <a:rPr lang="en-US" sz="1000" dirty="0"/>
              <a:t>Saturday</a:t>
            </a:r>
          </a:p>
        </p:txBody>
      </p:sp>
      <p:sp>
        <p:nvSpPr>
          <p:cNvPr id="15" name="TextBox 14"/>
          <p:cNvSpPr txBox="1"/>
          <p:nvPr/>
        </p:nvSpPr>
        <p:spPr>
          <a:xfrm>
            <a:off x="2041798" y="4191000"/>
            <a:ext cx="457200" cy="246221"/>
          </a:xfrm>
          <a:prstGeom prst="rect">
            <a:avLst/>
          </a:prstGeom>
          <a:noFill/>
        </p:spPr>
        <p:txBody>
          <a:bodyPr wrap="square" rtlCol="0">
            <a:spAutoFit/>
          </a:bodyPr>
          <a:lstStyle/>
          <a:p>
            <a:r>
              <a:rPr lang="en-US" sz="1000" dirty="0"/>
              <a:t>9/4</a:t>
            </a:r>
          </a:p>
        </p:txBody>
      </p:sp>
      <p:sp>
        <p:nvSpPr>
          <p:cNvPr id="16" name="TextBox 15"/>
          <p:cNvSpPr txBox="1"/>
          <p:nvPr/>
        </p:nvSpPr>
        <p:spPr>
          <a:xfrm>
            <a:off x="2041797" y="4478179"/>
            <a:ext cx="457200" cy="246221"/>
          </a:xfrm>
          <a:prstGeom prst="rect">
            <a:avLst/>
          </a:prstGeom>
          <a:noFill/>
        </p:spPr>
        <p:txBody>
          <a:bodyPr wrap="square" rtlCol="0">
            <a:spAutoFit/>
          </a:bodyPr>
          <a:lstStyle/>
          <a:p>
            <a:r>
              <a:rPr lang="en-US" sz="1000" dirty="0"/>
              <a:t>9/5</a:t>
            </a:r>
          </a:p>
        </p:txBody>
      </p:sp>
      <p:sp>
        <p:nvSpPr>
          <p:cNvPr id="17" name="TextBox 16"/>
          <p:cNvSpPr txBox="1"/>
          <p:nvPr/>
        </p:nvSpPr>
        <p:spPr>
          <a:xfrm>
            <a:off x="2028825" y="4773748"/>
            <a:ext cx="447675" cy="246221"/>
          </a:xfrm>
          <a:prstGeom prst="rect">
            <a:avLst/>
          </a:prstGeom>
          <a:noFill/>
        </p:spPr>
        <p:txBody>
          <a:bodyPr wrap="square" rtlCol="0">
            <a:spAutoFit/>
          </a:bodyPr>
          <a:lstStyle/>
          <a:p>
            <a:r>
              <a:rPr lang="en-US" sz="1000" dirty="0"/>
              <a:t>9/6</a:t>
            </a:r>
          </a:p>
        </p:txBody>
      </p:sp>
      <p:sp>
        <p:nvSpPr>
          <p:cNvPr id="18" name="TextBox 17"/>
          <p:cNvSpPr txBox="1"/>
          <p:nvPr/>
        </p:nvSpPr>
        <p:spPr>
          <a:xfrm>
            <a:off x="2028825" y="5049737"/>
            <a:ext cx="457200" cy="246221"/>
          </a:xfrm>
          <a:prstGeom prst="rect">
            <a:avLst/>
          </a:prstGeom>
          <a:noFill/>
        </p:spPr>
        <p:txBody>
          <a:bodyPr wrap="square" rtlCol="0">
            <a:spAutoFit/>
          </a:bodyPr>
          <a:lstStyle/>
          <a:p>
            <a:r>
              <a:rPr lang="en-US" sz="1000" dirty="0"/>
              <a:t>9/7</a:t>
            </a:r>
          </a:p>
        </p:txBody>
      </p:sp>
      <p:sp>
        <p:nvSpPr>
          <p:cNvPr id="19" name="TextBox 18"/>
          <p:cNvSpPr txBox="1"/>
          <p:nvPr/>
        </p:nvSpPr>
        <p:spPr>
          <a:xfrm>
            <a:off x="2028825" y="5305544"/>
            <a:ext cx="457200" cy="246221"/>
          </a:xfrm>
          <a:prstGeom prst="rect">
            <a:avLst/>
          </a:prstGeom>
          <a:noFill/>
        </p:spPr>
        <p:txBody>
          <a:bodyPr wrap="square" rtlCol="0">
            <a:spAutoFit/>
          </a:bodyPr>
          <a:lstStyle/>
          <a:p>
            <a:r>
              <a:rPr lang="en-US" sz="1000" dirty="0"/>
              <a:t>9/8</a:t>
            </a:r>
          </a:p>
        </p:txBody>
      </p:sp>
      <p:sp>
        <p:nvSpPr>
          <p:cNvPr id="20" name="TextBox 19"/>
          <p:cNvSpPr txBox="1"/>
          <p:nvPr/>
        </p:nvSpPr>
        <p:spPr>
          <a:xfrm>
            <a:off x="2028825" y="5612486"/>
            <a:ext cx="457200" cy="246221"/>
          </a:xfrm>
          <a:prstGeom prst="rect">
            <a:avLst/>
          </a:prstGeom>
          <a:noFill/>
        </p:spPr>
        <p:txBody>
          <a:bodyPr wrap="square" rtlCol="0">
            <a:spAutoFit/>
          </a:bodyPr>
          <a:lstStyle/>
          <a:p>
            <a:r>
              <a:rPr lang="en-US" sz="1000" dirty="0"/>
              <a:t>9/9</a:t>
            </a:r>
          </a:p>
        </p:txBody>
      </p:sp>
      <p:sp>
        <p:nvSpPr>
          <p:cNvPr id="21" name="TextBox 20"/>
          <p:cNvSpPr txBox="1"/>
          <p:nvPr/>
        </p:nvSpPr>
        <p:spPr>
          <a:xfrm>
            <a:off x="1990725" y="5877102"/>
            <a:ext cx="457200" cy="246221"/>
          </a:xfrm>
          <a:prstGeom prst="rect">
            <a:avLst/>
          </a:prstGeom>
          <a:noFill/>
        </p:spPr>
        <p:txBody>
          <a:bodyPr wrap="square" rtlCol="0">
            <a:spAutoFit/>
          </a:bodyPr>
          <a:lstStyle/>
          <a:p>
            <a:r>
              <a:rPr lang="en-US" sz="1000" dirty="0"/>
              <a:t>9/10</a:t>
            </a: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409" y="1329416"/>
            <a:ext cx="8622881" cy="1755634"/>
          </a:xfrm>
          <a:prstGeom prst="rect">
            <a:avLst/>
          </a:prstGeom>
        </p:spPr>
      </p:pic>
      <p:sp>
        <p:nvSpPr>
          <p:cNvPr id="23" name="TextBox 22"/>
          <p:cNvSpPr txBox="1"/>
          <p:nvPr/>
        </p:nvSpPr>
        <p:spPr>
          <a:xfrm>
            <a:off x="2438400" y="2243541"/>
            <a:ext cx="5562600" cy="338554"/>
          </a:xfrm>
          <a:prstGeom prst="rect">
            <a:avLst/>
          </a:prstGeom>
          <a:noFill/>
        </p:spPr>
        <p:txBody>
          <a:bodyPr wrap="square" rtlCol="0">
            <a:spAutoFit/>
          </a:bodyPr>
          <a:lstStyle/>
          <a:p>
            <a:r>
              <a:rPr lang="en-US" sz="1600" dirty="0"/>
              <a:t>Contractor’s Choice</a:t>
            </a:r>
          </a:p>
        </p:txBody>
      </p:sp>
      <p:sp>
        <p:nvSpPr>
          <p:cNvPr id="24" name="Rectangle 23"/>
          <p:cNvSpPr/>
          <p:nvPr/>
        </p:nvSpPr>
        <p:spPr>
          <a:xfrm>
            <a:off x="3962400" y="1390266"/>
            <a:ext cx="3581400" cy="142247"/>
          </a:xfrm>
          <a:prstGeom prst="rect">
            <a:avLst/>
          </a:prstGeom>
          <a:solidFill>
            <a:srgbClr val="F0F0F0"/>
          </a:solidFill>
          <a:ln>
            <a:solidFill>
              <a:srgbClr val="F0F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443161" y="1345938"/>
            <a:ext cx="685800" cy="227945"/>
          </a:xfrm>
          <a:prstGeom prst="rect">
            <a:avLst/>
          </a:prstGeom>
          <a:solidFill>
            <a:schemeClr val="bg1"/>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1</a:t>
            </a:r>
          </a:p>
        </p:txBody>
      </p:sp>
      <p:sp>
        <p:nvSpPr>
          <p:cNvPr id="26" name="Rectangle 25"/>
          <p:cNvSpPr/>
          <p:nvPr/>
        </p:nvSpPr>
        <p:spPr>
          <a:xfrm>
            <a:off x="5410200" y="1638626"/>
            <a:ext cx="685800" cy="227945"/>
          </a:xfrm>
          <a:prstGeom prst="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8</a:t>
            </a:r>
          </a:p>
        </p:txBody>
      </p:sp>
      <p:sp>
        <p:nvSpPr>
          <p:cNvPr id="27" name="Rectangle 26"/>
          <p:cNvSpPr/>
          <p:nvPr/>
        </p:nvSpPr>
        <p:spPr>
          <a:xfrm>
            <a:off x="7696200" y="1638626"/>
            <a:ext cx="685800" cy="227945"/>
          </a:xfrm>
          <a:prstGeom prst="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0</a:t>
            </a:r>
            <a:endParaRPr lang="en-US" sz="1600" dirty="0"/>
          </a:p>
        </p:txBody>
      </p:sp>
      <p:sp>
        <p:nvSpPr>
          <p:cNvPr id="28" name="TextBox 27"/>
          <p:cNvSpPr txBox="1"/>
          <p:nvPr/>
        </p:nvSpPr>
        <p:spPr>
          <a:xfrm>
            <a:off x="2362200" y="5591323"/>
            <a:ext cx="1895475" cy="276999"/>
          </a:xfrm>
          <a:prstGeom prst="rect">
            <a:avLst/>
          </a:prstGeom>
          <a:noFill/>
        </p:spPr>
        <p:txBody>
          <a:bodyPr wrap="square" rtlCol="0">
            <a:spAutoFit/>
          </a:bodyPr>
          <a:lstStyle/>
          <a:p>
            <a:r>
              <a:rPr lang="en-US" sz="1200" dirty="0"/>
              <a:t>HMA Pavement</a:t>
            </a:r>
          </a:p>
        </p:txBody>
      </p:sp>
      <p:sp>
        <p:nvSpPr>
          <p:cNvPr id="29" name="TextBox 28"/>
          <p:cNvSpPr txBox="1"/>
          <p:nvPr/>
        </p:nvSpPr>
        <p:spPr>
          <a:xfrm>
            <a:off x="4424362" y="5581708"/>
            <a:ext cx="1895475" cy="276999"/>
          </a:xfrm>
          <a:prstGeom prst="rect">
            <a:avLst/>
          </a:prstGeom>
          <a:noFill/>
        </p:spPr>
        <p:txBody>
          <a:bodyPr wrap="square" rtlCol="0">
            <a:spAutoFit/>
          </a:bodyPr>
          <a:lstStyle/>
          <a:p>
            <a:r>
              <a:rPr lang="en-US" sz="1200" dirty="0"/>
              <a:t>Noon Traffic Restriction</a:t>
            </a:r>
          </a:p>
        </p:txBody>
      </p:sp>
      <p:sp>
        <p:nvSpPr>
          <p:cNvPr id="30" name="TextBox 29"/>
          <p:cNvSpPr txBox="1"/>
          <p:nvPr/>
        </p:nvSpPr>
        <p:spPr>
          <a:xfrm>
            <a:off x="6934200" y="5574444"/>
            <a:ext cx="457200" cy="276999"/>
          </a:xfrm>
          <a:prstGeom prst="rect">
            <a:avLst/>
          </a:prstGeom>
          <a:noFill/>
        </p:spPr>
        <p:txBody>
          <a:bodyPr wrap="square" rtlCol="0">
            <a:spAutoFit/>
          </a:bodyPr>
          <a:lstStyle/>
          <a:p>
            <a:r>
              <a:rPr lang="en-US" sz="1200" dirty="0"/>
              <a:t>Yes</a:t>
            </a:r>
          </a:p>
        </p:txBody>
      </p:sp>
      <p:sp>
        <p:nvSpPr>
          <p:cNvPr id="31" name="TextBox 30"/>
          <p:cNvSpPr txBox="1"/>
          <p:nvPr/>
        </p:nvSpPr>
        <p:spPr>
          <a:xfrm>
            <a:off x="7620000" y="5584744"/>
            <a:ext cx="457200" cy="276999"/>
          </a:xfrm>
          <a:prstGeom prst="rect">
            <a:avLst/>
          </a:prstGeom>
          <a:noFill/>
        </p:spPr>
        <p:txBody>
          <a:bodyPr wrap="square" rtlCol="0">
            <a:spAutoFit/>
          </a:bodyPr>
          <a:lstStyle/>
          <a:p>
            <a:r>
              <a:rPr lang="en-US" sz="1200" dirty="0"/>
              <a:t>0.5</a:t>
            </a:r>
          </a:p>
        </p:txBody>
      </p:sp>
      <p:sp>
        <p:nvSpPr>
          <p:cNvPr id="32" name="TextBox 31"/>
          <p:cNvSpPr txBox="1"/>
          <p:nvPr/>
        </p:nvSpPr>
        <p:spPr>
          <a:xfrm>
            <a:off x="2362200" y="5877102"/>
            <a:ext cx="1895475" cy="276999"/>
          </a:xfrm>
          <a:prstGeom prst="rect">
            <a:avLst/>
          </a:prstGeom>
          <a:noFill/>
        </p:spPr>
        <p:txBody>
          <a:bodyPr wrap="square" rtlCol="0">
            <a:spAutoFit/>
          </a:bodyPr>
          <a:lstStyle/>
          <a:p>
            <a:r>
              <a:rPr lang="en-US" sz="1200" dirty="0"/>
              <a:t>HMA Pavement</a:t>
            </a:r>
          </a:p>
        </p:txBody>
      </p:sp>
      <p:sp>
        <p:nvSpPr>
          <p:cNvPr id="33" name="TextBox 32"/>
          <p:cNvSpPr txBox="1"/>
          <p:nvPr/>
        </p:nvSpPr>
        <p:spPr>
          <a:xfrm>
            <a:off x="4419599" y="4734669"/>
            <a:ext cx="1895475" cy="276999"/>
          </a:xfrm>
          <a:prstGeom prst="rect">
            <a:avLst/>
          </a:prstGeom>
          <a:noFill/>
        </p:spPr>
        <p:txBody>
          <a:bodyPr wrap="square" rtlCol="0">
            <a:spAutoFit/>
          </a:bodyPr>
          <a:lstStyle/>
          <a:p>
            <a:r>
              <a:rPr lang="en-US" sz="1200" dirty="0"/>
              <a:t>Contractor’s Choice</a:t>
            </a:r>
          </a:p>
        </p:txBody>
      </p:sp>
      <p:sp>
        <p:nvSpPr>
          <p:cNvPr id="34" name="TextBox 33"/>
          <p:cNvSpPr txBox="1"/>
          <p:nvPr/>
        </p:nvSpPr>
        <p:spPr>
          <a:xfrm>
            <a:off x="6934200" y="5871983"/>
            <a:ext cx="457200" cy="276999"/>
          </a:xfrm>
          <a:prstGeom prst="rect">
            <a:avLst/>
          </a:prstGeom>
          <a:noFill/>
        </p:spPr>
        <p:txBody>
          <a:bodyPr wrap="square" rtlCol="0">
            <a:spAutoFit/>
          </a:bodyPr>
          <a:lstStyle/>
          <a:p>
            <a:r>
              <a:rPr lang="en-US" sz="1200" dirty="0"/>
              <a:t>No</a:t>
            </a:r>
          </a:p>
        </p:txBody>
      </p:sp>
      <p:sp>
        <p:nvSpPr>
          <p:cNvPr id="35" name="TextBox 34"/>
          <p:cNvSpPr txBox="1"/>
          <p:nvPr/>
        </p:nvSpPr>
        <p:spPr>
          <a:xfrm>
            <a:off x="7696200" y="5867400"/>
            <a:ext cx="457200" cy="276999"/>
          </a:xfrm>
          <a:prstGeom prst="rect">
            <a:avLst/>
          </a:prstGeom>
          <a:noFill/>
        </p:spPr>
        <p:txBody>
          <a:bodyPr wrap="square" rtlCol="0">
            <a:spAutoFit/>
          </a:bodyPr>
          <a:lstStyle/>
          <a:p>
            <a:r>
              <a:rPr lang="en-US" sz="1200" dirty="0"/>
              <a:t>0</a:t>
            </a:r>
          </a:p>
        </p:txBody>
      </p:sp>
      <p:sp>
        <p:nvSpPr>
          <p:cNvPr id="36" name="TextBox 35"/>
          <p:cNvSpPr txBox="1"/>
          <p:nvPr/>
        </p:nvSpPr>
        <p:spPr>
          <a:xfrm>
            <a:off x="7681913" y="5295958"/>
            <a:ext cx="457200" cy="276999"/>
          </a:xfrm>
          <a:prstGeom prst="rect">
            <a:avLst/>
          </a:prstGeom>
          <a:noFill/>
        </p:spPr>
        <p:txBody>
          <a:bodyPr wrap="square" rtlCol="0">
            <a:spAutoFit/>
          </a:bodyPr>
          <a:lstStyle/>
          <a:p>
            <a:r>
              <a:rPr lang="en-US" sz="1200" dirty="0"/>
              <a:t>1</a:t>
            </a:r>
          </a:p>
        </p:txBody>
      </p:sp>
      <p:sp>
        <p:nvSpPr>
          <p:cNvPr id="37" name="TextBox 36"/>
          <p:cNvSpPr txBox="1"/>
          <p:nvPr/>
        </p:nvSpPr>
        <p:spPr>
          <a:xfrm>
            <a:off x="4419599" y="4447401"/>
            <a:ext cx="1895475" cy="276999"/>
          </a:xfrm>
          <a:prstGeom prst="rect">
            <a:avLst/>
          </a:prstGeom>
          <a:noFill/>
        </p:spPr>
        <p:txBody>
          <a:bodyPr wrap="square" rtlCol="0">
            <a:spAutoFit/>
          </a:bodyPr>
          <a:lstStyle/>
          <a:p>
            <a:r>
              <a:rPr lang="en-US" sz="1200" dirty="0"/>
              <a:t>Holiday Restriction</a:t>
            </a:r>
          </a:p>
        </p:txBody>
      </p:sp>
      <p:sp>
        <p:nvSpPr>
          <p:cNvPr id="38" name="TextBox 37"/>
          <p:cNvSpPr txBox="1"/>
          <p:nvPr/>
        </p:nvSpPr>
        <p:spPr>
          <a:xfrm>
            <a:off x="7696200" y="4462789"/>
            <a:ext cx="457200" cy="276999"/>
          </a:xfrm>
          <a:prstGeom prst="rect">
            <a:avLst/>
          </a:prstGeom>
          <a:noFill/>
        </p:spPr>
        <p:txBody>
          <a:bodyPr wrap="square" rtlCol="0">
            <a:spAutoFit/>
          </a:bodyPr>
          <a:lstStyle/>
          <a:p>
            <a:r>
              <a:rPr lang="en-US" sz="1200" dirty="0"/>
              <a:t>0</a:t>
            </a:r>
          </a:p>
        </p:txBody>
      </p:sp>
      <p:sp>
        <p:nvSpPr>
          <p:cNvPr id="39" name="TextBox 38"/>
          <p:cNvSpPr txBox="1"/>
          <p:nvPr/>
        </p:nvSpPr>
        <p:spPr>
          <a:xfrm>
            <a:off x="7677151" y="4737077"/>
            <a:ext cx="457200" cy="276999"/>
          </a:xfrm>
          <a:prstGeom prst="rect">
            <a:avLst/>
          </a:prstGeom>
          <a:noFill/>
        </p:spPr>
        <p:txBody>
          <a:bodyPr wrap="square" rtlCol="0">
            <a:spAutoFit/>
          </a:bodyPr>
          <a:lstStyle/>
          <a:p>
            <a:r>
              <a:rPr lang="en-US" sz="1200" dirty="0"/>
              <a:t>1</a:t>
            </a:r>
          </a:p>
        </p:txBody>
      </p:sp>
      <p:sp>
        <p:nvSpPr>
          <p:cNvPr id="40" name="TextBox 39"/>
          <p:cNvSpPr txBox="1"/>
          <p:nvPr/>
        </p:nvSpPr>
        <p:spPr>
          <a:xfrm>
            <a:off x="2362200" y="4732183"/>
            <a:ext cx="2152650" cy="276999"/>
          </a:xfrm>
          <a:prstGeom prst="rect">
            <a:avLst/>
          </a:prstGeom>
          <a:noFill/>
        </p:spPr>
        <p:txBody>
          <a:bodyPr wrap="square" rtlCol="0">
            <a:spAutoFit/>
          </a:bodyPr>
          <a:lstStyle/>
          <a:p>
            <a:r>
              <a:rPr lang="en-US" sz="1200" dirty="0"/>
              <a:t>Removing Asphaltic Surface</a:t>
            </a:r>
          </a:p>
        </p:txBody>
      </p:sp>
      <p:sp>
        <p:nvSpPr>
          <p:cNvPr id="41" name="TextBox 40"/>
          <p:cNvSpPr txBox="1"/>
          <p:nvPr/>
        </p:nvSpPr>
        <p:spPr>
          <a:xfrm>
            <a:off x="6934200" y="4758358"/>
            <a:ext cx="457200" cy="276999"/>
          </a:xfrm>
          <a:prstGeom prst="rect">
            <a:avLst/>
          </a:prstGeom>
          <a:noFill/>
        </p:spPr>
        <p:txBody>
          <a:bodyPr wrap="square" rtlCol="0">
            <a:spAutoFit/>
          </a:bodyPr>
          <a:lstStyle/>
          <a:p>
            <a:r>
              <a:rPr lang="en-US" sz="1200" dirty="0"/>
              <a:t>No</a:t>
            </a:r>
          </a:p>
        </p:txBody>
      </p:sp>
      <p:sp>
        <p:nvSpPr>
          <p:cNvPr id="42" name="TextBox 41"/>
          <p:cNvSpPr txBox="1"/>
          <p:nvPr/>
        </p:nvSpPr>
        <p:spPr>
          <a:xfrm>
            <a:off x="6934200" y="4462789"/>
            <a:ext cx="457200" cy="276999"/>
          </a:xfrm>
          <a:prstGeom prst="rect">
            <a:avLst/>
          </a:prstGeom>
          <a:noFill/>
        </p:spPr>
        <p:txBody>
          <a:bodyPr wrap="square" rtlCol="0">
            <a:spAutoFit/>
          </a:bodyPr>
          <a:lstStyle/>
          <a:p>
            <a:r>
              <a:rPr lang="en-US" sz="1200" dirty="0"/>
              <a:t>No</a:t>
            </a:r>
          </a:p>
        </p:txBody>
      </p:sp>
      <p:sp>
        <p:nvSpPr>
          <p:cNvPr id="43" name="TextBox 42"/>
          <p:cNvSpPr txBox="1"/>
          <p:nvPr/>
        </p:nvSpPr>
        <p:spPr>
          <a:xfrm>
            <a:off x="2364582" y="4446758"/>
            <a:ext cx="2152650" cy="276999"/>
          </a:xfrm>
          <a:prstGeom prst="rect">
            <a:avLst/>
          </a:prstGeom>
          <a:noFill/>
        </p:spPr>
        <p:txBody>
          <a:bodyPr wrap="square" rtlCol="0">
            <a:spAutoFit/>
          </a:bodyPr>
          <a:lstStyle/>
          <a:p>
            <a:r>
              <a:rPr lang="en-US" sz="1200" dirty="0"/>
              <a:t>Removing Asphaltic Surface</a:t>
            </a:r>
          </a:p>
        </p:txBody>
      </p:sp>
      <p:sp>
        <p:nvSpPr>
          <p:cNvPr id="44" name="TextBox 43"/>
          <p:cNvSpPr txBox="1"/>
          <p:nvPr/>
        </p:nvSpPr>
        <p:spPr>
          <a:xfrm>
            <a:off x="6934200" y="5033300"/>
            <a:ext cx="457200" cy="276999"/>
          </a:xfrm>
          <a:prstGeom prst="rect">
            <a:avLst/>
          </a:prstGeom>
          <a:noFill/>
        </p:spPr>
        <p:txBody>
          <a:bodyPr wrap="square" rtlCol="0">
            <a:spAutoFit/>
          </a:bodyPr>
          <a:lstStyle/>
          <a:p>
            <a:r>
              <a:rPr lang="en-US" sz="1200" dirty="0"/>
              <a:t>Yes</a:t>
            </a:r>
          </a:p>
        </p:txBody>
      </p:sp>
      <p:sp>
        <p:nvSpPr>
          <p:cNvPr id="45" name="TextBox 44"/>
          <p:cNvSpPr txBox="1"/>
          <p:nvPr/>
        </p:nvSpPr>
        <p:spPr>
          <a:xfrm>
            <a:off x="6934200" y="5307655"/>
            <a:ext cx="457200" cy="276999"/>
          </a:xfrm>
          <a:prstGeom prst="rect">
            <a:avLst/>
          </a:prstGeom>
          <a:noFill/>
        </p:spPr>
        <p:txBody>
          <a:bodyPr wrap="square" rtlCol="0">
            <a:spAutoFit/>
          </a:bodyPr>
          <a:lstStyle/>
          <a:p>
            <a:r>
              <a:rPr lang="en-US" sz="1200" dirty="0"/>
              <a:t>Yes</a:t>
            </a:r>
          </a:p>
        </p:txBody>
      </p:sp>
      <p:sp>
        <p:nvSpPr>
          <p:cNvPr id="46" name="TextBox 45"/>
          <p:cNvSpPr txBox="1"/>
          <p:nvPr/>
        </p:nvSpPr>
        <p:spPr>
          <a:xfrm>
            <a:off x="7620000" y="5033299"/>
            <a:ext cx="457200" cy="276999"/>
          </a:xfrm>
          <a:prstGeom prst="rect">
            <a:avLst/>
          </a:prstGeom>
          <a:noFill/>
        </p:spPr>
        <p:txBody>
          <a:bodyPr wrap="square" rtlCol="0">
            <a:spAutoFit/>
          </a:bodyPr>
          <a:lstStyle/>
          <a:p>
            <a:r>
              <a:rPr lang="en-US" sz="1200" dirty="0"/>
              <a:t>0.5</a:t>
            </a:r>
          </a:p>
        </p:txBody>
      </p:sp>
      <p:sp>
        <p:nvSpPr>
          <p:cNvPr id="47" name="TextBox 46"/>
          <p:cNvSpPr txBox="1"/>
          <p:nvPr/>
        </p:nvSpPr>
        <p:spPr>
          <a:xfrm>
            <a:off x="4414837" y="5019744"/>
            <a:ext cx="2366963" cy="276999"/>
          </a:xfrm>
          <a:prstGeom prst="rect">
            <a:avLst/>
          </a:prstGeom>
          <a:noFill/>
        </p:spPr>
        <p:txBody>
          <a:bodyPr wrap="square" rtlCol="0">
            <a:spAutoFit/>
          </a:bodyPr>
          <a:lstStyle/>
          <a:p>
            <a:r>
              <a:rPr lang="en-US" sz="1200" dirty="0"/>
              <a:t>Adverse Weather – Heavy Rain</a:t>
            </a:r>
          </a:p>
        </p:txBody>
      </p:sp>
      <p:sp>
        <p:nvSpPr>
          <p:cNvPr id="48" name="TextBox 47"/>
          <p:cNvSpPr txBox="1"/>
          <p:nvPr/>
        </p:nvSpPr>
        <p:spPr>
          <a:xfrm>
            <a:off x="2362200" y="5017963"/>
            <a:ext cx="2152650" cy="276999"/>
          </a:xfrm>
          <a:prstGeom prst="rect">
            <a:avLst/>
          </a:prstGeom>
          <a:noFill/>
        </p:spPr>
        <p:txBody>
          <a:bodyPr wrap="square" rtlCol="0">
            <a:spAutoFit/>
          </a:bodyPr>
          <a:lstStyle/>
          <a:p>
            <a:r>
              <a:rPr lang="en-US" sz="1200" dirty="0"/>
              <a:t>Removing Asphaltic Surface</a:t>
            </a:r>
          </a:p>
        </p:txBody>
      </p:sp>
      <p:sp>
        <p:nvSpPr>
          <p:cNvPr id="49" name="TextBox 48"/>
          <p:cNvSpPr txBox="1"/>
          <p:nvPr/>
        </p:nvSpPr>
        <p:spPr>
          <a:xfrm>
            <a:off x="2438400" y="1927042"/>
            <a:ext cx="5562600" cy="338554"/>
          </a:xfrm>
          <a:prstGeom prst="rect">
            <a:avLst/>
          </a:prstGeom>
          <a:noFill/>
        </p:spPr>
        <p:txBody>
          <a:bodyPr wrap="square" rtlCol="0">
            <a:spAutoFit/>
          </a:bodyPr>
          <a:lstStyle/>
          <a:p>
            <a:r>
              <a:rPr lang="en-US" sz="1600" dirty="0"/>
              <a:t>Removing Asphaltic Surface</a:t>
            </a:r>
          </a:p>
        </p:txBody>
      </p:sp>
      <p:sp>
        <p:nvSpPr>
          <p:cNvPr id="50" name="Oval 49"/>
          <p:cNvSpPr/>
          <p:nvPr/>
        </p:nvSpPr>
        <p:spPr>
          <a:xfrm>
            <a:off x="3088479" y="1725913"/>
            <a:ext cx="80964" cy="80956"/>
          </a:xfrm>
          <a:prstGeom prst="ellipse">
            <a:avLst/>
          </a:prstGeom>
          <a:solidFill>
            <a:srgbClr val="213681"/>
          </a:solidFill>
          <a:ln>
            <a:solidFill>
              <a:srgbClr val="213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257675" y="6154101"/>
            <a:ext cx="466725" cy="94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57675" y="6330254"/>
            <a:ext cx="466725" cy="94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620000" y="6172338"/>
            <a:ext cx="466725" cy="94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2362200" y="5294962"/>
            <a:ext cx="1895475" cy="276999"/>
          </a:xfrm>
          <a:prstGeom prst="rect">
            <a:avLst/>
          </a:prstGeom>
          <a:noFill/>
        </p:spPr>
        <p:txBody>
          <a:bodyPr wrap="square" rtlCol="0">
            <a:spAutoFit/>
          </a:bodyPr>
          <a:lstStyle/>
          <a:p>
            <a:r>
              <a:rPr lang="en-US" sz="1200" dirty="0"/>
              <a:t>HMA Pavement</a:t>
            </a:r>
          </a:p>
        </p:txBody>
      </p:sp>
      <p:sp>
        <p:nvSpPr>
          <p:cNvPr id="55" name="TextBox 54"/>
          <p:cNvSpPr txBox="1"/>
          <p:nvPr/>
        </p:nvSpPr>
        <p:spPr>
          <a:xfrm>
            <a:off x="1752600" y="1082863"/>
            <a:ext cx="1371600" cy="215444"/>
          </a:xfrm>
          <a:prstGeom prst="rect">
            <a:avLst/>
          </a:prstGeom>
          <a:solidFill>
            <a:schemeClr val="bg1"/>
          </a:solidFill>
        </p:spPr>
        <p:txBody>
          <a:bodyPr wrap="square" rtlCol="0">
            <a:spAutoFit/>
          </a:bodyPr>
          <a:lstStyle/>
          <a:p>
            <a:r>
              <a:rPr lang="en-US" sz="800" dirty="0"/>
              <a:t>September 10, 2016</a:t>
            </a:r>
          </a:p>
        </p:txBody>
      </p:sp>
      <p:sp>
        <p:nvSpPr>
          <p:cNvPr id="56" name="TextBox 55"/>
          <p:cNvSpPr txBox="1"/>
          <p:nvPr/>
        </p:nvSpPr>
        <p:spPr>
          <a:xfrm>
            <a:off x="6096000" y="1089424"/>
            <a:ext cx="390526" cy="215444"/>
          </a:xfrm>
          <a:prstGeom prst="rect">
            <a:avLst/>
          </a:prstGeom>
          <a:solidFill>
            <a:schemeClr val="bg1"/>
          </a:solidFill>
        </p:spPr>
        <p:txBody>
          <a:bodyPr wrap="square" rtlCol="0">
            <a:spAutoFit/>
          </a:bodyPr>
          <a:lstStyle/>
          <a:p>
            <a:r>
              <a:rPr lang="en-US" sz="800" dirty="0"/>
              <a:t>2</a:t>
            </a:r>
          </a:p>
        </p:txBody>
      </p:sp>
      <p:sp>
        <p:nvSpPr>
          <p:cNvPr id="57" name="TextBox 56"/>
          <p:cNvSpPr txBox="1"/>
          <p:nvPr/>
        </p:nvSpPr>
        <p:spPr>
          <a:xfrm>
            <a:off x="6543674" y="1089424"/>
            <a:ext cx="390526" cy="215444"/>
          </a:xfrm>
          <a:prstGeom prst="rect">
            <a:avLst/>
          </a:prstGeom>
          <a:solidFill>
            <a:schemeClr val="bg1"/>
          </a:solidFill>
        </p:spPr>
        <p:txBody>
          <a:bodyPr wrap="square" rtlCol="0">
            <a:spAutoFit/>
          </a:bodyPr>
          <a:lstStyle/>
          <a:p>
            <a:endParaRPr lang="en-US" sz="800" dirty="0"/>
          </a:p>
        </p:txBody>
      </p:sp>
    </p:spTree>
    <p:extLst>
      <p:ext uri="{BB962C8B-B14F-4D97-AF65-F5344CB8AC3E}">
        <p14:creationId xmlns:p14="http://schemas.microsoft.com/office/powerpoint/2010/main" val="664279292"/>
      </p:ext>
    </p:extLst>
  </p:cSld>
  <p:clrMapOvr>
    <a:masterClrMapping/>
  </p:clrMapOvr>
  <p:transition>
    <p:randomBa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25E1F0-72DC-40E5-BD04-2B9EE9C15F26}"/>
              </a:ext>
            </a:extLst>
          </p:cNvPr>
          <p:cNvSpPr>
            <a:spLocks noGrp="1"/>
          </p:cNvSpPr>
          <p:nvPr>
            <p:ph type="title"/>
          </p:nvPr>
        </p:nvSpPr>
        <p:spPr/>
        <p:txBody>
          <a:bodyPr>
            <a:normAutofit fontScale="90000"/>
          </a:bodyPr>
          <a:lstStyle/>
          <a:p>
            <a:r>
              <a:rPr lang="en-US" dirty="0"/>
              <a:t>Conditional Final Acceptance Letters</a:t>
            </a:r>
          </a:p>
        </p:txBody>
      </p:sp>
      <p:sp>
        <p:nvSpPr>
          <p:cNvPr id="2" name="Content Placeholder 1">
            <a:extLst>
              <a:ext uri="{FF2B5EF4-FFF2-40B4-BE49-F238E27FC236}">
                <a16:creationId xmlns:a16="http://schemas.microsoft.com/office/drawing/2014/main" id="{553D91E2-C97A-4F05-9898-78380939B7A4}"/>
              </a:ext>
            </a:extLst>
          </p:cNvPr>
          <p:cNvSpPr>
            <a:spLocks noGrp="1"/>
          </p:cNvSpPr>
          <p:nvPr>
            <p:ph sz="quarter" idx="2"/>
          </p:nvPr>
        </p:nvSpPr>
        <p:spPr/>
        <p:txBody>
          <a:bodyPr/>
          <a:lstStyle/>
          <a:p>
            <a:r>
              <a:rPr lang="en-US" dirty="0"/>
              <a:t>Requested by project engineer when punch list is complete</a:t>
            </a:r>
          </a:p>
          <a:p>
            <a:r>
              <a:rPr lang="en-US" dirty="0"/>
              <a:t>Alleviates responsibility of contractor on project</a:t>
            </a:r>
          </a:p>
          <a:p>
            <a:r>
              <a:rPr lang="en-US" dirty="0"/>
              <a:t>Can include exceptions, if necessary</a:t>
            </a:r>
          </a:p>
        </p:txBody>
      </p:sp>
      <p:sp>
        <p:nvSpPr>
          <p:cNvPr id="4" name="Slide Number Placeholder 3">
            <a:extLst>
              <a:ext uri="{FF2B5EF4-FFF2-40B4-BE49-F238E27FC236}">
                <a16:creationId xmlns:a16="http://schemas.microsoft.com/office/drawing/2014/main" id="{24D56294-1044-42E2-9539-27AB65ED14C9}"/>
              </a:ext>
            </a:extLst>
          </p:cNvPr>
          <p:cNvSpPr>
            <a:spLocks noGrp="1"/>
          </p:cNvSpPr>
          <p:nvPr>
            <p:ph type="sldNum" sz="quarter" idx="10"/>
          </p:nvPr>
        </p:nvSpPr>
        <p:spPr/>
        <p:txBody>
          <a:bodyPr/>
          <a:lstStyle/>
          <a:p>
            <a:pPr>
              <a:defRPr/>
            </a:pPr>
            <a:fld id="{89C35698-ECFA-45D4-B95F-4F52958123EB}" type="slidenum">
              <a:rPr lang="en-US" smtClean="0"/>
              <a:pPr>
                <a:defRPr/>
              </a:pPr>
              <a:t>17</a:t>
            </a:fld>
            <a:endParaRPr lang="en-US" dirty="0"/>
          </a:p>
        </p:txBody>
      </p:sp>
      <p:pic>
        <p:nvPicPr>
          <p:cNvPr id="5" name="Picture 4">
            <a:extLst>
              <a:ext uri="{FF2B5EF4-FFF2-40B4-BE49-F238E27FC236}">
                <a16:creationId xmlns:a16="http://schemas.microsoft.com/office/drawing/2014/main" id="{AE808F2A-1937-4C96-899C-2AA8D92DD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5025" y="1770932"/>
            <a:ext cx="4162261" cy="2773731"/>
          </a:xfrm>
          <a:prstGeom prst="rect">
            <a:avLst/>
          </a:prstGeom>
        </p:spPr>
      </p:pic>
    </p:spTree>
    <p:extLst>
      <p:ext uri="{BB962C8B-B14F-4D97-AF65-F5344CB8AC3E}">
        <p14:creationId xmlns:p14="http://schemas.microsoft.com/office/powerpoint/2010/main" val="293975560"/>
      </p:ext>
    </p:extLst>
  </p:cSld>
  <p:clrMapOvr>
    <a:masterClrMapping/>
  </p:clrMapOvr>
  <p:transition>
    <p:randomBa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52B3F8-25B9-44BE-BE5A-E45E4A4E4226}"/>
              </a:ext>
            </a:extLst>
          </p:cNvPr>
          <p:cNvSpPr>
            <a:spLocks noGrp="1"/>
          </p:cNvSpPr>
          <p:nvPr>
            <p:ph idx="1"/>
          </p:nvPr>
        </p:nvSpPr>
        <p:spPr/>
        <p:txBody>
          <a:bodyPr/>
          <a:lstStyle/>
          <a:p>
            <a:r>
              <a:rPr lang="en-US" dirty="0"/>
              <a:t>PM and project engineer consult with CQA.  Upon mutual agreeance with contractor, PM:</a:t>
            </a:r>
          </a:p>
          <a:p>
            <a:pPr lvl="1"/>
            <a:r>
              <a:rPr lang="en-US" dirty="0"/>
              <a:t>Forwards substantially complete notification to contractor, project engineer, CQA, and CS including punch list and agreed upon punch list date (pg. 25).</a:t>
            </a:r>
          </a:p>
          <a:p>
            <a:pPr lvl="1"/>
            <a:r>
              <a:rPr lang="en-US" dirty="0"/>
              <a:t>CS will save email for project records.</a:t>
            </a:r>
          </a:p>
        </p:txBody>
      </p:sp>
      <p:sp>
        <p:nvSpPr>
          <p:cNvPr id="3" name="Title 2">
            <a:extLst>
              <a:ext uri="{FF2B5EF4-FFF2-40B4-BE49-F238E27FC236}">
                <a16:creationId xmlns:a16="http://schemas.microsoft.com/office/drawing/2014/main" id="{5940FD13-4EB5-4FC1-B9F7-C410F577052A}"/>
              </a:ext>
            </a:extLst>
          </p:cNvPr>
          <p:cNvSpPr>
            <a:spLocks noGrp="1"/>
          </p:cNvSpPr>
          <p:nvPr>
            <p:ph type="title"/>
          </p:nvPr>
        </p:nvSpPr>
        <p:spPr/>
        <p:txBody>
          <a:bodyPr/>
          <a:lstStyle/>
          <a:p>
            <a:r>
              <a:rPr lang="en-US" dirty="0"/>
              <a:t>Extending punch list date	</a:t>
            </a:r>
          </a:p>
        </p:txBody>
      </p:sp>
      <p:sp>
        <p:nvSpPr>
          <p:cNvPr id="4" name="Slide Number Placeholder 3">
            <a:extLst>
              <a:ext uri="{FF2B5EF4-FFF2-40B4-BE49-F238E27FC236}">
                <a16:creationId xmlns:a16="http://schemas.microsoft.com/office/drawing/2014/main" id="{748960D0-238E-435A-8553-15ED57C88231}"/>
              </a:ext>
            </a:extLst>
          </p:cNvPr>
          <p:cNvSpPr>
            <a:spLocks noGrp="1"/>
          </p:cNvSpPr>
          <p:nvPr>
            <p:ph type="sldNum" sz="quarter" idx="10"/>
          </p:nvPr>
        </p:nvSpPr>
        <p:spPr/>
        <p:txBody>
          <a:bodyPr/>
          <a:lstStyle/>
          <a:p>
            <a:pPr>
              <a:defRPr/>
            </a:pPr>
            <a:fld id="{89C35698-ECFA-45D4-B95F-4F52958123EB}" type="slidenum">
              <a:rPr lang="en-US" smtClean="0"/>
              <a:pPr>
                <a:defRPr/>
              </a:pPr>
              <a:t>18</a:t>
            </a:fld>
            <a:endParaRPr lang="en-US" dirty="0"/>
          </a:p>
        </p:txBody>
      </p:sp>
    </p:spTree>
    <p:extLst>
      <p:ext uri="{BB962C8B-B14F-4D97-AF65-F5344CB8AC3E}">
        <p14:creationId xmlns:p14="http://schemas.microsoft.com/office/powerpoint/2010/main" val="2564064543"/>
      </p:ext>
    </p:extLst>
  </p:cSld>
  <p:clrMapOvr>
    <a:masterClrMapping/>
  </p:clrMapOvr>
  <p:transition>
    <p:randomBa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509991-5BA3-4939-BB1D-50B4F13EAAB3}"/>
              </a:ext>
            </a:extLst>
          </p:cNvPr>
          <p:cNvSpPr>
            <a:spLocks noGrp="1"/>
          </p:cNvSpPr>
          <p:nvPr>
            <p:ph type="sldNum" sz="quarter" idx="10"/>
          </p:nvPr>
        </p:nvSpPr>
        <p:spPr/>
        <p:txBody>
          <a:bodyPr/>
          <a:lstStyle/>
          <a:p>
            <a:pPr>
              <a:defRPr/>
            </a:pPr>
            <a:fld id="{89C35698-ECFA-45D4-B95F-4F52958123EB}" type="slidenum">
              <a:rPr lang="en-US" smtClean="0"/>
              <a:pPr>
                <a:defRPr/>
              </a:pPr>
              <a:t>19</a:t>
            </a:fld>
            <a:endParaRPr lang="en-US" dirty="0"/>
          </a:p>
        </p:txBody>
      </p:sp>
      <p:pic>
        <p:nvPicPr>
          <p:cNvPr id="16" name="Content Placeholder 15">
            <a:extLst>
              <a:ext uri="{FF2B5EF4-FFF2-40B4-BE49-F238E27FC236}">
                <a16:creationId xmlns:a16="http://schemas.microsoft.com/office/drawing/2014/main" id="{E0B31079-C28A-490E-BE52-D67FD230629E}"/>
              </a:ext>
            </a:extLst>
          </p:cNvPr>
          <p:cNvPicPr>
            <a:picLocks noGrp="1" noChangeAspect="1"/>
          </p:cNvPicPr>
          <p:nvPr>
            <p:ph idx="1"/>
          </p:nvPr>
        </p:nvPicPr>
        <p:blipFill>
          <a:blip r:embed="rId3"/>
          <a:stretch>
            <a:fillRect/>
          </a:stretch>
        </p:blipFill>
        <p:spPr>
          <a:xfrm>
            <a:off x="304800" y="1524000"/>
            <a:ext cx="8255987" cy="4156075"/>
          </a:xfrm>
          <a:prstGeom prst="rect">
            <a:avLst/>
          </a:prstGeom>
        </p:spPr>
      </p:pic>
      <p:sp>
        <p:nvSpPr>
          <p:cNvPr id="17" name="Title 2">
            <a:extLst>
              <a:ext uri="{FF2B5EF4-FFF2-40B4-BE49-F238E27FC236}">
                <a16:creationId xmlns:a16="http://schemas.microsoft.com/office/drawing/2014/main" id="{F703BBF2-1563-403E-BB72-7ED0D4ADF713}"/>
              </a:ext>
            </a:extLst>
          </p:cNvPr>
          <p:cNvSpPr>
            <a:spLocks noGrp="1"/>
          </p:cNvSpPr>
          <p:nvPr>
            <p:ph type="title"/>
          </p:nvPr>
        </p:nvSpPr>
        <p:spPr>
          <a:xfrm>
            <a:off x="457200" y="533400"/>
            <a:ext cx="8229600" cy="1143000"/>
          </a:xfrm>
        </p:spPr>
        <p:txBody>
          <a:bodyPr/>
          <a:lstStyle/>
          <a:p>
            <a:r>
              <a:rPr lang="en-US" dirty="0"/>
              <a:t>Extending punch list date	</a:t>
            </a:r>
          </a:p>
        </p:txBody>
      </p:sp>
    </p:spTree>
    <p:extLst>
      <p:ext uri="{BB962C8B-B14F-4D97-AF65-F5344CB8AC3E}">
        <p14:creationId xmlns:p14="http://schemas.microsoft.com/office/powerpoint/2010/main" val="2974790717"/>
      </p:ext>
    </p:extLst>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43000"/>
            <a:ext cx="8229600" cy="4495800"/>
          </a:xfrm>
        </p:spPr>
        <p:txBody>
          <a:bodyPr/>
          <a:lstStyle/>
          <a:p>
            <a:pPr marL="109537" indent="0">
              <a:spcBef>
                <a:spcPts val="1200"/>
              </a:spcBef>
              <a:buNone/>
            </a:pPr>
            <a:r>
              <a:rPr lang="en-US" sz="2400" b="1" dirty="0"/>
              <a:t>REMINDER</a:t>
            </a:r>
          </a:p>
          <a:p>
            <a:pPr>
              <a:spcBef>
                <a:spcPts val="1200"/>
              </a:spcBef>
            </a:pPr>
            <a:r>
              <a:rPr lang="en-US" sz="2000" dirty="0"/>
              <a:t>Project Binders </a:t>
            </a:r>
          </a:p>
          <a:p>
            <a:pPr lvl="1">
              <a:spcBef>
                <a:spcPts val="1200"/>
              </a:spcBef>
            </a:pPr>
            <a:r>
              <a:rPr lang="en-US" sz="1600" dirty="0"/>
              <a:t>Pick up your plans, proposals, and labels at the NE Region office</a:t>
            </a:r>
          </a:p>
          <a:p>
            <a:pPr lvl="1">
              <a:lnSpc>
                <a:spcPct val="150000"/>
              </a:lnSpc>
              <a:spcBef>
                <a:spcPts val="1200"/>
              </a:spcBef>
            </a:pPr>
            <a:r>
              <a:rPr lang="en-US" sz="1600" dirty="0">
                <a:solidFill>
                  <a:srgbClr val="253D92"/>
                </a:solidFill>
              </a:rPr>
              <a:t>441 contact Mickey Jenks for plans and proposals</a:t>
            </a:r>
          </a:p>
          <a:p>
            <a:pPr lvl="1">
              <a:lnSpc>
                <a:spcPct val="150000"/>
              </a:lnSpc>
              <a:spcBef>
                <a:spcPts val="1200"/>
              </a:spcBef>
            </a:pPr>
            <a:r>
              <a:rPr lang="en-US" sz="1600" dirty="0"/>
              <a:t>Project leader prints off Binder materials (including instructions) located in Pantry</a:t>
            </a:r>
          </a:p>
          <a:p>
            <a:pPr lvl="1">
              <a:spcBef>
                <a:spcPts val="1200"/>
              </a:spcBef>
            </a:pPr>
            <a:r>
              <a:rPr lang="en-US" sz="1600" dirty="0"/>
              <a:t>Empty 3-ring binders available at NE Region office </a:t>
            </a:r>
          </a:p>
          <a:p>
            <a:pPr marL="109537" indent="0">
              <a:buNone/>
            </a:pPr>
            <a:endParaRPr lang="en-US" sz="1800" dirty="0"/>
          </a:p>
          <a:p>
            <a:pPr marL="109537" indent="0">
              <a:buNone/>
            </a:pPr>
            <a:endParaRPr lang="en-US" sz="1800" dirty="0"/>
          </a:p>
          <a:p>
            <a:pPr marL="109537" indent="0">
              <a:buNone/>
            </a:pPr>
            <a:endParaRPr lang="en-US" sz="1800" dirty="0"/>
          </a:p>
        </p:txBody>
      </p:sp>
      <p:sp>
        <p:nvSpPr>
          <p:cNvPr id="3" name="Title 2"/>
          <p:cNvSpPr>
            <a:spLocks noGrp="1"/>
          </p:cNvSpPr>
          <p:nvPr>
            <p:ph type="title"/>
          </p:nvPr>
        </p:nvSpPr>
        <p:spPr>
          <a:xfrm>
            <a:off x="457200" y="0"/>
            <a:ext cx="8229600" cy="1143000"/>
          </a:xfrm>
        </p:spPr>
        <p:txBody>
          <a:bodyPr anchor="b">
            <a:normAutofit/>
          </a:bodyPr>
          <a:lstStyle/>
          <a:p>
            <a:pPr algn="ctr"/>
            <a:r>
              <a:rPr lang="en-US" sz="4400" dirty="0"/>
              <a:t>Start of your projects</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a:t>
            </a:fld>
            <a:endParaRPr lang="en-US" dirty="0"/>
          </a:p>
        </p:txBody>
      </p:sp>
    </p:spTree>
    <p:extLst>
      <p:ext uri="{BB962C8B-B14F-4D97-AF65-F5344CB8AC3E}">
        <p14:creationId xmlns:p14="http://schemas.microsoft.com/office/powerpoint/2010/main" val="910523045"/>
      </p:ext>
    </p:extLst>
  </p:cSld>
  <p:clrMapOvr>
    <a:masterClrMapping/>
  </p:clrMapOvr>
  <p:transition>
    <p:randomBa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588917-A12B-4F03-A229-2D07C2BEB27D}"/>
              </a:ext>
            </a:extLst>
          </p:cNvPr>
          <p:cNvSpPr>
            <a:spLocks noGrp="1"/>
          </p:cNvSpPr>
          <p:nvPr>
            <p:ph idx="1"/>
          </p:nvPr>
        </p:nvSpPr>
        <p:spPr/>
        <p:txBody>
          <a:bodyPr/>
          <a:lstStyle/>
          <a:p>
            <a:r>
              <a:rPr lang="en-US" dirty="0"/>
              <a:t>Only for projects designed in-house</a:t>
            </a:r>
          </a:p>
          <a:p>
            <a:r>
              <a:rPr lang="en-US" dirty="0"/>
              <a:t>Meeting at the end of a project to discuss lessons learned</a:t>
            </a:r>
          </a:p>
          <a:p>
            <a:r>
              <a:rPr lang="en-US" dirty="0"/>
              <a:t>Focus on as-builts, contract mods, overruns/underruns, provide two-way communication between construction and design</a:t>
            </a:r>
          </a:p>
        </p:txBody>
      </p:sp>
      <p:sp>
        <p:nvSpPr>
          <p:cNvPr id="3" name="Title 2">
            <a:extLst>
              <a:ext uri="{FF2B5EF4-FFF2-40B4-BE49-F238E27FC236}">
                <a16:creationId xmlns:a16="http://schemas.microsoft.com/office/drawing/2014/main" id="{7FCFFF1C-854A-4FCD-8582-754A0FADB500}"/>
              </a:ext>
            </a:extLst>
          </p:cNvPr>
          <p:cNvSpPr>
            <a:spLocks noGrp="1"/>
          </p:cNvSpPr>
          <p:nvPr>
            <p:ph type="title"/>
          </p:nvPr>
        </p:nvSpPr>
        <p:spPr/>
        <p:txBody>
          <a:bodyPr>
            <a:normAutofit/>
          </a:bodyPr>
          <a:lstStyle/>
          <a:p>
            <a:r>
              <a:rPr lang="en-US" dirty="0"/>
              <a:t>Project Recap Meetings</a:t>
            </a:r>
          </a:p>
        </p:txBody>
      </p:sp>
      <p:sp>
        <p:nvSpPr>
          <p:cNvPr id="4" name="Slide Number Placeholder 3">
            <a:extLst>
              <a:ext uri="{FF2B5EF4-FFF2-40B4-BE49-F238E27FC236}">
                <a16:creationId xmlns:a16="http://schemas.microsoft.com/office/drawing/2014/main" id="{8862B8A0-A441-45AF-BADE-5269D8157825}"/>
              </a:ext>
            </a:extLst>
          </p:cNvPr>
          <p:cNvSpPr>
            <a:spLocks noGrp="1"/>
          </p:cNvSpPr>
          <p:nvPr>
            <p:ph type="sldNum" sz="quarter" idx="10"/>
          </p:nvPr>
        </p:nvSpPr>
        <p:spPr/>
        <p:txBody>
          <a:bodyPr/>
          <a:lstStyle/>
          <a:p>
            <a:pPr>
              <a:defRPr/>
            </a:pPr>
            <a:fld id="{89C35698-ECFA-45D4-B95F-4F52958123EB}" type="slidenum">
              <a:rPr lang="en-US" smtClean="0"/>
              <a:pPr>
                <a:defRPr/>
              </a:pPr>
              <a:t>20</a:t>
            </a:fld>
            <a:endParaRPr lang="en-US" dirty="0"/>
          </a:p>
        </p:txBody>
      </p:sp>
    </p:spTree>
    <p:extLst>
      <p:ext uri="{BB962C8B-B14F-4D97-AF65-F5344CB8AC3E}">
        <p14:creationId xmlns:p14="http://schemas.microsoft.com/office/powerpoint/2010/main" val="2557330879"/>
      </p:ext>
    </p:extLst>
  </p:cSld>
  <p:clrMapOvr>
    <a:masterClrMapping/>
  </p:clrMapOvr>
  <p:transition>
    <p:randomBa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DF11370-CCF5-4081-AF48-5104518CE108}"/>
              </a:ext>
            </a:extLst>
          </p:cNvPr>
          <p:cNvGraphicFramePr>
            <a:graphicFrameLocks noGrp="1"/>
          </p:cNvGraphicFramePr>
          <p:nvPr>
            <p:ph idx="1"/>
            <p:extLst>
              <p:ext uri="{D42A27DB-BD31-4B8C-83A1-F6EECF244321}">
                <p14:modId xmlns:p14="http://schemas.microsoft.com/office/powerpoint/2010/main" val="3165099061"/>
              </p:ext>
            </p:extLst>
          </p:nvPr>
        </p:nvGraphicFramePr>
        <p:xfrm>
          <a:off x="1447800" y="1828800"/>
          <a:ext cx="6705600" cy="3629916"/>
        </p:xfrm>
        <a:graphic>
          <a:graphicData uri="http://schemas.openxmlformats.org/drawingml/2006/table">
            <a:tbl>
              <a:tblPr firstRow="1" firstCol="1" bandRow="1"/>
              <a:tblGrid>
                <a:gridCol w="3352800">
                  <a:extLst>
                    <a:ext uri="{9D8B030D-6E8A-4147-A177-3AD203B41FA5}">
                      <a16:colId xmlns:a16="http://schemas.microsoft.com/office/drawing/2014/main" val="1469182989"/>
                    </a:ext>
                  </a:extLst>
                </a:gridCol>
                <a:gridCol w="3352800">
                  <a:extLst>
                    <a:ext uri="{9D8B030D-6E8A-4147-A177-3AD203B41FA5}">
                      <a16:colId xmlns:a16="http://schemas.microsoft.com/office/drawing/2014/main" val="4091427439"/>
                    </a:ext>
                  </a:extLst>
                </a:gridCol>
              </a:tblGrid>
              <a:tr h="201662">
                <a:tc>
                  <a:txBody>
                    <a:bodyPr/>
                    <a:lstStyle/>
                    <a:p>
                      <a:pPr marL="0" marR="0">
                        <a:lnSpc>
                          <a:spcPct val="107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Required Attendees: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Optional/ONLY IF CONCERNS need to be addressed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6107435"/>
                  </a:ext>
                </a:extLst>
              </a:tr>
              <a:tr h="201662">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Design Quality Assurance Engineer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Pavement Engineer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9534429"/>
                  </a:ext>
                </a:extLst>
              </a:tr>
              <a:tr h="201662">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Design Lead/PDS Design Team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Soils Engineer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8698872"/>
                  </a:ext>
                </a:extLst>
              </a:tr>
              <a:tr h="201662">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Design Project Manager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Materials Engineer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0361517"/>
                  </a:ext>
                </a:extLst>
              </a:tr>
              <a:tr h="201662">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Construction Quality Assurance Engineer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Work Zone Engineer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6193824"/>
                  </a:ext>
                </a:extLst>
              </a:tr>
              <a:tr h="201662">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Construction Lead/Construction Inspection Team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Utility Engineer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4637713"/>
                  </a:ext>
                </a:extLst>
              </a:tr>
              <a:tr h="201662">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Construction Project Manager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Storm Water Engineer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8911871"/>
                  </a:ext>
                </a:extLst>
              </a:tr>
              <a:tr h="201662">
                <a:tc rowSpan="11">
                  <a:txBody>
                    <a:bodyPr/>
                    <a:lstStyle/>
                    <a:p>
                      <a:pPr marL="0" marR="0">
                        <a:lnSpc>
                          <a:spcPct val="107000"/>
                        </a:lnSpc>
                        <a:spcBef>
                          <a:spcPts val="0"/>
                        </a:spcBef>
                        <a:spcAft>
                          <a:spcPts val="0"/>
                        </a:spcAft>
                      </a:pPr>
                      <a:r>
                        <a:rPr lang="en-US" sz="105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Survey Coordinator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9395759"/>
                  </a:ext>
                </a:extLst>
              </a:tr>
              <a:tr h="201662">
                <a:tc vMerge="1">
                  <a:txBody>
                    <a:bodyPr/>
                    <a:lstStyle/>
                    <a:p>
                      <a:endParaRPr lang="en-US"/>
                    </a:p>
                  </a:txBody>
                  <a:tcPr/>
                </a:tc>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Real Estate Supervisor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3593053"/>
                  </a:ext>
                </a:extLst>
              </a:tr>
              <a:tr h="201662">
                <a:tc vMerge="1">
                  <a:txBody>
                    <a:bodyPr/>
                    <a:lstStyle/>
                    <a:p>
                      <a:endParaRPr lang="en-US"/>
                    </a:p>
                  </a:txBody>
                  <a:tcPr/>
                </a:tc>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Real Estate Lead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3548708"/>
                  </a:ext>
                </a:extLst>
              </a:tr>
              <a:tr h="201662">
                <a:tc vMerge="1">
                  <a:txBody>
                    <a:bodyPr/>
                    <a:lstStyle/>
                    <a:p>
                      <a:endParaRPr lang="en-US"/>
                    </a:p>
                  </a:txBody>
                  <a:tcPr/>
                </a:tc>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Roadway Maintenance Engineer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178610"/>
                  </a:ext>
                </a:extLst>
              </a:tr>
              <a:tr h="201662">
                <a:tc vMerge="1">
                  <a:txBody>
                    <a:bodyPr/>
                    <a:lstStyle/>
                    <a:p>
                      <a:endParaRPr lang="en-US"/>
                    </a:p>
                  </a:txBody>
                  <a:tcPr/>
                </a:tc>
                <a:tc>
                  <a:txBody>
                    <a:bodyPr/>
                    <a:lstStyle/>
                    <a:p>
                      <a:pPr marL="0" marR="0">
                        <a:lnSpc>
                          <a:spcPct val="107000"/>
                        </a:lnSpc>
                        <a:spcBef>
                          <a:spcPts val="0"/>
                        </a:spcBef>
                        <a:spcAft>
                          <a:spcPts val="0"/>
                        </a:spcAft>
                      </a:pPr>
                      <a:r>
                        <a:rPr lang="en-US" sz="1050" dirty="0">
                          <a:effectLst/>
                          <a:latin typeface="Calibri" panose="020F0502020204030204" pitchFamily="34" charset="0"/>
                          <a:ea typeface="Times New Roman" panose="02020603050405020304" pitchFamily="18" charset="0"/>
                          <a:cs typeface="Times New Roman" panose="02020603050405020304" pitchFamily="18" charset="0"/>
                        </a:rPr>
                        <a:t>Railroad Specialist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9626629"/>
                  </a:ext>
                </a:extLst>
              </a:tr>
              <a:tr h="201662">
                <a:tc vMerge="1">
                  <a:txBody>
                    <a:bodyPr/>
                    <a:lstStyle/>
                    <a:p>
                      <a:endParaRPr lang="en-US"/>
                    </a:p>
                  </a:txBody>
                  <a:tcPr/>
                </a:tc>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EEO Officer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2797042"/>
                  </a:ext>
                </a:extLst>
              </a:tr>
              <a:tr h="201662">
                <a:tc vMerge="1">
                  <a:txBody>
                    <a:bodyPr/>
                    <a:lstStyle/>
                    <a:p>
                      <a:endParaRPr lang="en-US"/>
                    </a:p>
                  </a:txBody>
                  <a:tcPr/>
                </a:tc>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PDS Supervisor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7825665"/>
                  </a:ext>
                </a:extLst>
              </a:tr>
              <a:tr h="201662">
                <a:tc vMerge="1">
                  <a:txBody>
                    <a:bodyPr/>
                    <a:lstStyle/>
                    <a:p>
                      <a:endParaRPr lang="en-US"/>
                    </a:p>
                  </a:txBody>
                  <a:tcPr/>
                </a:tc>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Construction Specialist Engineer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0524634"/>
                  </a:ext>
                </a:extLst>
              </a:tr>
              <a:tr h="201662">
                <a:tc vMerge="1">
                  <a:txBody>
                    <a:bodyPr/>
                    <a:lstStyle/>
                    <a:p>
                      <a:endParaRPr lang="en-US"/>
                    </a:p>
                  </a:txBody>
                  <a:tcPr/>
                </a:tc>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Signals/Lighting Engineer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364407"/>
                  </a:ext>
                </a:extLst>
              </a:tr>
              <a:tr h="201662">
                <a:tc vMerge="1">
                  <a:txBody>
                    <a:bodyPr/>
                    <a:lstStyle/>
                    <a:p>
                      <a:endParaRPr lang="en-US"/>
                    </a:p>
                  </a:txBody>
                  <a:tcPr/>
                </a:tc>
                <a:tc>
                  <a:txBody>
                    <a:bodyPr/>
                    <a:lstStyle/>
                    <a:p>
                      <a:pPr marL="0"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Design Supervisor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5100306"/>
                  </a:ext>
                </a:extLst>
              </a:tr>
              <a:tr h="201662">
                <a:tc vMerge="1">
                  <a:txBody>
                    <a:bodyPr/>
                    <a:lstStyle/>
                    <a:p>
                      <a:endParaRPr lang="en-US"/>
                    </a:p>
                  </a:txBody>
                  <a:tcPr/>
                </a:tc>
                <a:tc>
                  <a:txBody>
                    <a:bodyPr/>
                    <a:lstStyle/>
                    <a:p>
                      <a:pPr marL="0" marR="0">
                        <a:lnSpc>
                          <a:spcPct val="107000"/>
                        </a:lnSpc>
                        <a:spcBef>
                          <a:spcPts val="0"/>
                        </a:spcBef>
                        <a:spcAft>
                          <a:spcPts val="0"/>
                        </a:spcAft>
                      </a:pPr>
                      <a:r>
                        <a:rPr lang="en-US" sz="1050" dirty="0">
                          <a:effectLst/>
                          <a:latin typeface="Calibri" panose="020F0502020204030204" pitchFamily="34" charset="0"/>
                          <a:ea typeface="Times New Roman" panose="02020603050405020304" pitchFamily="18" charset="0"/>
                          <a:cs typeface="Times New Roman" panose="02020603050405020304" pitchFamily="18" charset="0"/>
                        </a:rPr>
                        <a:t>Construction Supervisor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732091"/>
                  </a:ext>
                </a:extLst>
              </a:tr>
            </a:tbl>
          </a:graphicData>
        </a:graphic>
      </p:graphicFrame>
      <p:sp>
        <p:nvSpPr>
          <p:cNvPr id="3" name="Title 2">
            <a:extLst>
              <a:ext uri="{FF2B5EF4-FFF2-40B4-BE49-F238E27FC236}">
                <a16:creationId xmlns:a16="http://schemas.microsoft.com/office/drawing/2014/main" id="{6A770669-0A46-4E8C-93A7-5AEDAC5F3F67}"/>
              </a:ext>
            </a:extLst>
          </p:cNvPr>
          <p:cNvSpPr>
            <a:spLocks noGrp="1"/>
          </p:cNvSpPr>
          <p:nvPr>
            <p:ph type="title"/>
          </p:nvPr>
        </p:nvSpPr>
        <p:spPr/>
        <p:txBody>
          <a:bodyPr>
            <a:normAutofit fontScale="90000"/>
          </a:bodyPr>
          <a:lstStyle/>
          <a:p>
            <a:r>
              <a:rPr lang="en-US" dirty="0"/>
              <a:t>Project Recap Meetings</a:t>
            </a:r>
            <a:br>
              <a:rPr lang="en-US" dirty="0"/>
            </a:br>
            <a:r>
              <a:rPr lang="en-US" dirty="0"/>
              <a:t>Who goes?</a:t>
            </a:r>
          </a:p>
        </p:txBody>
      </p:sp>
      <p:sp>
        <p:nvSpPr>
          <p:cNvPr id="4" name="Slide Number Placeholder 3">
            <a:extLst>
              <a:ext uri="{FF2B5EF4-FFF2-40B4-BE49-F238E27FC236}">
                <a16:creationId xmlns:a16="http://schemas.microsoft.com/office/drawing/2014/main" id="{C56EA132-7E88-49F1-BC7A-75FAF0CA8066}"/>
              </a:ext>
            </a:extLst>
          </p:cNvPr>
          <p:cNvSpPr>
            <a:spLocks noGrp="1"/>
          </p:cNvSpPr>
          <p:nvPr>
            <p:ph type="sldNum" sz="quarter" idx="10"/>
          </p:nvPr>
        </p:nvSpPr>
        <p:spPr/>
        <p:txBody>
          <a:bodyPr/>
          <a:lstStyle/>
          <a:p>
            <a:pPr>
              <a:defRPr/>
            </a:pPr>
            <a:fld id="{89C35698-ECFA-45D4-B95F-4F52958123EB}" type="slidenum">
              <a:rPr lang="en-US" smtClean="0"/>
              <a:pPr>
                <a:defRPr/>
              </a:pPr>
              <a:t>21</a:t>
            </a:fld>
            <a:endParaRPr lang="en-US" dirty="0"/>
          </a:p>
        </p:txBody>
      </p:sp>
    </p:spTree>
    <p:extLst>
      <p:ext uri="{BB962C8B-B14F-4D97-AF65-F5344CB8AC3E}">
        <p14:creationId xmlns:p14="http://schemas.microsoft.com/office/powerpoint/2010/main" val="4057935782"/>
      </p:ext>
    </p:extLst>
  </p:cSld>
  <p:clrMapOvr>
    <a:masterClrMapping/>
  </p:clrMapOvr>
  <p:transition>
    <p:randomBa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50B9C3-3AAE-4189-9CF7-C595EC909C8E}"/>
              </a:ext>
            </a:extLst>
          </p:cNvPr>
          <p:cNvSpPr>
            <a:spLocks noGrp="1"/>
          </p:cNvSpPr>
          <p:nvPr>
            <p:ph type="title"/>
          </p:nvPr>
        </p:nvSpPr>
        <p:spPr/>
        <p:txBody>
          <a:bodyPr/>
          <a:lstStyle/>
          <a:p>
            <a:r>
              <a:rPr lang="en-US" dirty="0"/>
              <a:t>Contract Mod Activity</a:t>
            </a:r>
          </a:p>
        </p:txBody>
      </p:sp>
      <p:sp>
        <p:nvSpPr>
          <p:cNvPr id="4" name="Slide Number Placeholder 3">
            <a:extLst>
              <a:ext uri="{FF2B5EF4-FFF2-40B4-BE49-F238E27FC236}">
                <a16:creationId xmlns:a16="http://schemas.microsoft.com/office/drawing/2014/main" id="{E3E33844-4229-45DA-B60A-25C1A6B07165}"/>
              </a:ext>
            </a:extLst>
          </p:cNvPr>
          <p:cNvSpPr>
            <a:spLocks noGrp="1"/>
          </p:cNvSpPr>
          <p:nvPr>
            <p:ph type="sldNum" sz="quarter" idx="10"/>
          </p:nvPr>
        </p:nvSpPr>
        <p:spPr/>
        <p:txBody>
          <a:bodyPr/>
          <a:lstStyle/>
          <a:p>
            <a:pPr>
              <a:defRPr/>
            </a:pPr>
            <a:fld id="{89C35698-ECFA-45D4-B95F-4F52958123EB}" type="slidenum">
              <a:rPr lang="en-US" smtClean="0"/>
              <a:pPr>
                <a:defRPr/>
              </a:pPr>
              <a:t>22</a:t>
            </a:fld>
            <a:endParaRPr lang="en-US" dirty="0"/>
          </a:p>
        </p:txBody>
      </p:sp>
      <p:pic>
        <p:nvPicPr>
          <p:cNvPr id="6" name="Picture 5">
            <a:extLst>
              <a:ext uri="{FF2B5EF4-FFF2-40B4-BE49-F238E27FC236}">
                <a16:creationId xmlns:a16="http://schemas.microsoft.com/office/drawing/2014/main" id="{596BB709-C734-4372-A64A-42CE1EC10D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981200"/>
            <a:ext cx="5083692" cy="3400425"/>
          </a:xfrm>
          <a:prstGeom prst="rect">
            <a:avLst/>
          </a:prstGeom>
        </p:spPr>
      </p:pic>
    </p:spTree>
    <p:extLst>
      <p:ext uri="{BB962C8B-B14F-4D97-AF65-F5344CB8AC3E}">
        <p14:creationId xmlns:p14="http://schemas.microsoft.com/office/powerpoint/2010/main" val="249854068"/>
      </p:ext>
    </p:extLst>
  </p:cSld>
  <p:clrMapOvr>
    <a:masterClrMapping/>
  </p:clrMapOvr>
  <p:transition>
    <p:randomBa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23</a:t>
            </a:fld>
            <a:endParaRPr 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35250" y="1219200"/>
            <a:ext cx="3873500" cy="3873500"/>
          </a:xfrm>
        </p:spPr>
      </p:pic>
    </p:spTree>
    <p:extLst>
      <p:ext uri="{BB962C8B-B14F-4D97-AF65-F5344CB8AC3E}">
        <p14:creationId xmlns:p14="http://schemas.microsoft.com/office/powerpoint/2010/main" val="275428887"/>
      </p:ext>
    </p:extLst>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C27248A9-EA0F-42E1-AEA4-5ACB7722C127}" type="slidenum">
              <a:rPr lang="en-US" smtClean="0"/>
              <a:pPr>
                <a:defRPr/>
              </a:pPr>
              <a:t>3</a:t>
            </a:fld>
            <a:endParaRPr lang="en-US" dirty="0"/>
          </a:p>
        </p:txBody>
      </p:sp>
      <p:sp>
        <p:nvSpPr>
          <p:cNvPr id="7" name="Title 3"/>
          <p:cNvSpPr>
            <a:spLocks noGrp="1"/>
          </p:cNvSpPr>
          <p:nvPr>
            <p:ph type="title"/>
          </p:nvPr>
        </p:nvSpPr>
        <p:spPr>
          <a:xfrm>
            <a:off x="609600" y="381000"/>
            <a:ext cx="8229600" cy="1143000"/>
          </a:xfrm>
        </p:spPr>
        <p:txBody>
          <a:bodyPr>
            <a:normAutofit fontScale="90000"/>
          </a:bodyPr>
          <a:lstStyle/>
          <a:p>
            <a:r>
              <a:rPr lang="en-US" dirty="0"/>
              <a:t>2018 NER Field Construction Administration and Field Software User’s Guide available in Pantry</a:t>
            </a:r>
          </a:p>
        </p:txBody>
      </p:sp>
      <p:grpSp>
        <p:nvGrpSpPr>
          <p:cNvPr id="9" name="Group 8">
            <a:extLst>
              <a:ext uri="{FF2B5EF4-FFF2-40B4-BE49-F238E27FC236}">
                <a16:creationId xmlns:a16="http://schemas.microsoft.com/office/drawing/2014/main" id="{95A34495-1A9A-4B61-81F0-723C71AFBAD4}"/>
              </a:ext>
            </a:extLst>
          </p:cNvPr>
          <p:cNvGrpSpPr/>
          <p:nvPr/>
        </p:nvGrpSpPr>
        <p:grpSpPr>
          <a:xfrm>
            <a:off x="838200" y="1905000"/>
            <a:ext cx="2958227" cy="3722068"/>
            <a:chOff x="838200" y="1905000"/>
            <a:chExt cx="2958227" cy="3722068"/>
          </a:xfrm>
        </p:grpSpPr>
        <p:sp>
          <p:nvSpPr>
            <p:cNvPr id="4" name="Rectangle 3"/>
            <p:cNvSpPr/>
            <p:nvPr/>
          </p:nvSpPr>
          <p:spPr>
            <a:xfrm>
              <a:off x="838200" y="1905000"/>
              <a:ext cx="2958227" cy="3722068"/>
            </a:xfrm>
            <a:prstGeom prst="rect">
              <a:avLst/>
            </a:prstGeom>
            <a:noFill/>
            <a:ln>
              <a:solidFill>
                <a:srgbClr val="213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6DBD453-8694-40DB-8AB7-E9AD6422CDBE}"/>
                </a:ext>
              </a:extLst>
            </p:cNvPr>
            <p:cNvPicPr>
              <a:picLocks noChangeAspect="1"/>
            </p:cNvPicPr>
            <p:nvPr/>
          </p:nvPicPr>
          <p:blipFill>
            <a:blip r:embed="rId3"/>
            <a:stretch>
              <a:fillRect/>
            </a:stretch>
          </p:blipFill>
          <p:spPr>
            <a:xfrm>
              <a:off x="874887" y="2051534"/>
              <a:ext cx="2884852" cy="3429000"/>
            </a:xfrm>
            <a:prstGeom prst="rect">
              <a:avLst/>
            </a:prstGeom>
          </p:spPr>
        </p:pic>
      </p:grpSp>
      <p:grpSp>
        <p:nvGrpSpPr>
          <p:cNvPr id="10" name="Group 9">
            <a:extLst>
              <a:ext uri="{FF2B5EF4-FFF2-40B4-BE49-F238E27FC236}">
                <a16:creationId xmlns:a16="http://schemas.microsoft.com/office/drawing/2014/main" id="{6EC89429-1418-4A34-92A7-AC6ED2969213}"/>
              </a:ext>
            </a:extLst>
          </p:cNvPr>
          <p:cNvGrpSpPr/>
          <p:nvPr/>
        </p:nvGrpSpPr>
        <p:grpSpPr>
          <a:xfrm>
            <a:off x="4724400" y="1915846"/>
            <a:ext cx="2960511" cy="3711222"/>
            <a:chOff x="4724400" y="1915846"/>
            <a:chExt cx="2960511" cy="3711222"/>
          </a:xfrm>
        </p:grpSpPr>
        <p:pic>
          <p:nvPicPr>
            <p:cNvPr id="6" name="Picture 5">
              <a:extLst>
                <a:ext uri="{FF2B5EF4-FFF2-40B4-BE49-F238E27FC236}">
                  <a16:creationId xmlns:a16="http://schemas.microsoft.com/office/drawing/2014/main" id="{C7D3EBAE-EC4A-4745-9DC9-5BAAEF6DE965}"/>
                </a:ext>
              </a:extLst>
            </p:cNvPr>
            <p:cNvPicPr>
              <a:picLocks noChangeAspect="1"/>
            </p:cNvPicPr>
            <p:nvPr/>
          </p:nvPicPr>
          <p:blipFill>
            <a:blip r:embed="rId4"/>
            <a:stretch>
              <a:fillRect/>
            </a:stretch>
          </p:blipFill>
          <p:spPr>
            <a:xfrm>
              <a:off x="5029200" y="2280134"/>
              <a:ext cx="2480409" cy="3200400"/>
            </a:xfrm>
            <a:prstGeom prst="rect">
              <a:avLst/>
            </a:prstGeom>
          </p:spPr>
        </p:pic>
        <p:sp>
          <p:nvSpPr>
            <p:cNvPr id="8" name="Rectangle 7">
              <a:extLst>
                <a:ext uri="{FF2B5EF4-FFF2-40B4-BE49-F238E27FC236}">
                  <a16:creationId xmlns:a16="http://schemas.microsoft.com/office/drawing/2014/main" id="{781316DD-27CF-418B-9246-194B568D08C9}"/>
                </a:ext>
              </a:extLst>
            </p:cNvPr>
            <p:cNvSpPr/>
            <p:nvPr/>
          </p:nvSpPr>
          <p:spPr>
            <a:xfrm>
              <a:off x="4724400" y="1915846"/>
              <a:ext cx="2960511" cy="3711222"/>
            </a:xfrm>
            <a:prstGeom prst="rect">
              <a:avLst/>
            </a:prstGeom>
            <a:noFill/>
            <a:ln>
              <a:solidFill>
                <a:srgbClr val="213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97573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EE9CDF-761B-400D-A1AD-6FD403330D55}"/>
              </a:ext>
            </a:extLst>
          </p:cNvPr>
          <p:cNvSpPr>
            <a:spLocks noGrp="1"/>
          </p:cNvSpPr>
          <p:nvPr>
            <p:ph idx="1"/>
          </p:nvPr>
        </p:nvSpPr>
        <p:spPr/>
        <p:txBody>
          <a:bodyPr/>
          <a:lstStyle/>
          <a:p>
            <a:r>
              <a:rPr lang="en-US" dirty="0"/>
              <a:t>Contract administration managed in-house</a:t>
            </a:r>
          </a:p>
          <a:p>
            <a:r>
              <a:rPr lang="en-US" dirty="0"/>
              <a:t>Most processes are same as state projects</a:t>
            </a:r>
          </a:p>
          <a:p>
            <a:r>
              <a:rPr lang="en-US" dirty="0"/>
              <a:t>Differences include: </a:t>
            </a:r>
          </a:p>
          <a:p>
            <a:pPr lvl="1"/>
            <a:r>
              <a:rPr lang="en-US" dirty="0"/>
              <a:t> Weekly Construction Update form (in Pantry)</a:t>
            </a:r>
          </a:p>
          <a:p>
            <a:pPr lvl="1"/>
            <a:r>
              <a:rPr lang="en-US" dirty="0"/>
              <a:t> Enter Sponsor contact info into FIT at start of project</a:t>
            </a:r>
          </a:p>
          <a:p>
            <a:pPr lvl="1"/>
            <a:r>
              <a:rPr lang="en-US" dirty="0"/>
              <a:t>Utility coordination and conflict</a:t>
            </a:r>
          </a:p>
          <a:p>
            <a:pPr lvl="1"/>
            <a:r>
              <a:rPr lang="en-US" dirty="0"/>
              <a:t>Municipality concurrence within CMJ</a:t>
            </a:r>
          </a:p>
          <a:p>
            <a:endParaRPr lang="en-US" dirty="0"/>
          </a:p>
        </p:txBody>
      </p:sp>
      <p:sp>
        <p:nvSpPr>
          <p:cNvPr id="3" name="Title 2">
            <a:extLst>
              <a:ext uri="{FF2B5EF4-FFF2-40B4-BE49-F238E27FC236}">
                <a16:creationId xmlns:a16="http://schemas.microsoft.com/office/drawing/2014/main" id="{6B2C8542-2116-4F8F-808E-62D480BAE9B4}"/>
              </a:ext>
            </a:extLst>
          </p:cNvPr>
          <p:cNvSpPr>
            <a:spLocks noGrp="1"/>
          </p:cNvSpPr>
          <p:nvPr>
            <p:ph type="title"/>
          </p:nvPr>
        </p:nvSpPr>
        <p:spPr/>
        <p:txBody>
          <a:bodyPr/>
          <a:lstStyle/>
          <a:p>
            <a:r>
              <a:rPr lang="en-US" dirty="0"/>
              <a:t>Local Program	</a:t>
            </a:r>
          </a:p>
        </p:txBody>
      </p:sp>
      <p:sp>
        <p:nvSpPr>
          <p:cNvPr id="4" name="Slide Number Placeholder 3">
            <a:extLst>
              <a:ext uri="{FF2B5EF4-FFF2-40B4-BE49-F238E27FC236}">
                <a16:creationId xmlns:a16="http://schemas.microsoft.com/office/drawing/2014/main" id="{F2737289-2CBB-4535-9303-165EDFDA2D3F}"/>
              </a:ext>
            </a:extLst>
          </p:cNvPr>
          <p:cNvSpPr>
            <a:spLocks noGrp="1"/>
          </p:cNvSpPr>
          <p:nvPr>
            <p:ph type="sldNum" sz="quarter" idx="10"/>
          </p:nvPr>
        </p:nvSpPr>
        <p:spPr/>
        <p:txBody>
          <a:bodyPr/>
          <a:lstStyle/>
          <a:p>
            <a:pPr>
              <a:defRPr/>
            </a:pPr>
            <a:fld id="{89C35698-ECFA-45D4-B95F-4F52958123EB}" type="slidenum">
              <a:rPr lang="en-US" smtClean="0"/>
              <a:pPr>
                <a:defRPr/>
              </a:pPr>
              <a:t>4</a:t>
            </a:fld>
            <a:endParaRPr lang="en-US" dirty="0"/>
          </a:p>
        </p:txBody>
      </p:sp>
    </p:spTree>
    <p:extLst>
      <p:ext uri="{BB962C8B-B14F-4D97-AF65-F5344CB8AC3E}">
        <p14:creationId xmlns:p14="http://schemas.microsoft.com/office/powerpoint/2010/main" val="1763052815"/>
      </p:ext>
    </p:extLst>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7236A2-AEBB-4ED1-956F-5CE7EB75A02B}"/>
              </a:ext>
            </a:extLst>
          </p:cNvPr>
          <p:cNvSpPr>
            <a:spLocks noGrp="1"/>
          </p:cNvSpPr>
          <p:nvPr>
            <p:ph idx="1"/>
          </p:nvPr>
        </p:nvSpPr>
        <p:spPr/>
        <p:txBody>
          <a:bodyPr/>
          <a:lstStyle/>
          <a:p>
            <a:r>
              <a:rPr lang="en-US" sz="2800" dirty="0"/>
              <a:t>Form located in Pantry</a:t>
            </a:r>
          </a:p>
          <a:p>
            <a:r>
              <a:rPr lang="en-US" sz="2800" dirty="0"/>
              <a:t>Send no later than noon on Thursday to:</a:t>
            </a:r>
          </a:p>
          <a:p>
            <a:pPr lvl="1"/>
            <a:r>
              <a:rPr lang="en-US" sz="2400" dirty="0"/>
              <a:t>Sponsor</a:t>
            </a:r>
          </a:p>
          <a:p>
            <a:pPr lvl="1"/>
            <a:r>
              <a:rPr lang="en-US" sz="2400" dirty="0"/>
              <a:t>Project Manager</a:t>
            </a:r>
          </a:p>
          <a:p>
            <a:pPr lvl="1"/>
            <a:r>
              <a:rPr lang="en-US" sz="2400" dirty="0" err="1"/>
              <a:t>WisDOT</a:t>
            </a:r>
            <a:r>
              <a:rPr lang="en-US" sz="2400" dirty="0"/>
              <a:t> Supervisor on project</a:t>
            </a:r>
          </a:p>
          <a:p>
            <a:pPr lvl="1"/>
            <a:r>
              <a:rPr lang="en-US" sz="2400" dirty="0" err="1"/>
              <a:t>WisDOT</a:t>
            </a:r>
            <a:r>
              <a:rPr lang="en-US" sz="2400" dirty="0"/>
              <a:t> LP Supervisor (Jim Thompson)</a:t>
            </a:r>
          </a:p>
          <a:p>
            <a:pPr lvl="1"/>
            <a:r>
              <a:rPr lang="en-US" sz="2400" dirty="0"/>
              <a:t>NER Communication Specialists (Mark Kantola and Melissa Kok)</a:t>
            </a:r>
          </a:p>
        </p:txBody>
      </p:sp>
      <p:sp>
        <p:nvSpPr>
          <p:cNvPr id="3" name="Title 2">
            <a:extLst>
              <a:ext uri="{FF2B5EF4-FFF2-40B4-BE49-F238E27FC236}">
                <a16:creationId xmlns:a16="http://schemas.microsoft.com/office/drawing/2014/main" id="{B0B181D7-0BF7-4680-A822-1D17772651D7}"/>
              </a:ext>
            </a:extLst>
          </p:cNvPr>
          <p:cNvSpPr>
            <a:spLocks noGrp="1"/>
          </p:cNvSpPr>
          <p:nvPr>
            <p:ph type="title"/>
          </p:nvPr>
        </p:nvSpPr>
        <p:spPr>
          <a:xfrm>
            <a:off x="533400" y="533400"/>
            <a:ext cx="8153400" cy="1143000"/>
          </a:xfrm>
        </p:spPr>
        <p:txBody>
          <a:bodyPr>
            <a:normAutofit fontScale="90000"/>
          </a:bodyPr>
          <a:lstStyle/>
          <a:p>
            <a:r>
              <a:rPr lang="en-US" dirty="0"/>
              <a:t>Local Program</a:t>
            </a:r>
            <a:br>
              <a:rPr lang="en-US" dirty="0"/>
            </a:br>
            <a:r>
              <a:rPr lang="en-US" dirty="0"/>
              <a:t>Weekly Construction Update</a:t>
            </a:r>
          </a:p>
        </p:txBody>
      </p:sp>
      <p:sp>
        <p:nvSpPr>
          <p:cNvPr id="4" name="Slide Number Placeholder 3">
            <a:extLst>
              <a:ext uri="{FF2B5EF4-FFF2-40B4-BE49-F238E27FC236}">
                <a16:creationId xmlns:a16="http://schemas.microsoft.com/office/drawing/2014/main" id="{88B256EB-90C2-4762-BDDE-9668E95849C5}"/>
              </a:ext>
            </a:extLst>
          </p:cNvPr>
          <p:cNvSpPr>
            <a:spLocks noGrp="1"/>
          </p:cNvSpPr>
          <p:nvPr>
            <p:ph type="sldNum" sz="quarter" idx="10"/>
          </p:nvPr>
        </p:nvSpPr>
        <p:spPr/>
        <p:txBody>
          <a:bodyPr/>
          <a:lstStyle/>
          <a:p>
            <a:pPr>
              <a:defRPr/>
            </a:pPr>
            <a:fld id="{89C35698-ECFA-45D4-B95F-4F52958123EB}" type="slidenum">
              <a:rPr lang="en-US" smtClean="0"/>
              <a:pPr>
                <a:defRPr/>
              </a:pPr>
              <a:t>5</a:t>
            </a:fld>
            <a:endParaRPr lang="en-US" dirty="0"/>
          </a:p>
        </p:txBody>
      </p:sp>
    </p:spTree>
    <p:extLst>
      <p:ext uri="{BB962C8B-B14F-4D97-AF65-F5344CB8AC3E}">
        <p14:creationId xmlns:p14="http://schemas.microsoft.com/office/powerpoint/2010/main" val="1421833685"/>
      </p:ext>
    </p:extLst>
  </p:cSld>
  <p:clrMapOvr>
    <a:masterClrMapping/>
  </p:clrMapOvr>
  <p:transition>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126F3C4-51A3-41CC-A8F5-3133B40CE2C2}"/>
              </a:ext>
            </a:extLst>
          </p:cNvPr>
          <p:cNvSpPr>
            <a:spLocks noGrp="1"/>
          </p:cNvSpPr>
          <p:nvPr>
            <p:ph idx="1"/>
          </p:nvPr>
        </p:nvSpPr>
        <p:spPr/>
        <p:txBody>
          <a:bodyPr/>
          <a:lstStyle/>
          <a:p>
            <a:r>
              <a:rPr lang="en-US" dirty="0"/>
              <a:t>Weekly update example found in 2018 NER Field Construction Guidelines, appendix pg. xiv</a:t>
            </a:r>
          </a:p>
          <a:p>
            <a:r>
              <a:rPr lang="en-US" dirty="0"/>
              <a:t>Update includes:</a:t>
            </a:r>
          </a:p>
          <a:p>
            <a:pPr lvl="1"/>
            <a:r>
              <a:rPr lang="en-US" sz="2000" dirty="0"/>
              <a:t>Project ID and name		</a:t>
            </a:r>
          </a:p>
          <a:p>
            <a:pPr lvl="1"/>
            <a:r>
              <a:rPr lang="en-US" sz="2000" dirty="0"/>
              <a:t>Schedule</a:t>
            </a:r>
          </a:p>
          <a:p>
            <a:pPr lvl="1"/>
            <a:r>
              <a:rPr lang="en-US" sz="2000" dirty="0"/>
              <a:t>Project Cost</a:t>
            </a:r>
          </a:p>
          <a:p>
            <a:pPr lvl="1"/>
            <a:r>
              <a:rPr lang="en-US" sz="2000" dirty="0"/>
              <a:t>Location/Terminals</a:t>
            </a:r>
          </a:p>
          <a:p>
            <a:pPr lvl="1"/>
            <a:r>
              <a:rPr lang="en-US" sz="2000" dirty="0"/>
              <a:t>Description of overall work</a:t>
            </a:r>
          </a:p>
          <a:p>
            <a:pPr lvl="1"/>
            <a:r>
              <a:rPr lang="en-US" sz="2000" dirty="0"/>
              <a:t>This week and next week’s work</a:t>
            </a:r>
          </a:p>
          <a:p>
            <a:pPr lvl="1"/>
            <a:r>
              <a:rPr lang="en-US" sz="2000" dirty="0"/>
              <a:t>Traffic impacts</a:t>
            </a:r>
          </a:p>
          <a:p>
            <a:pPr lvl="1"/>
            <a:r>
              <a:rPr lang="en-US" sz="2000" dirty="0"/>
              <a:t>Any other information for the public</a:t>
            </a:r>
          </a:p>
        </p:txBody>
      </p:sp>
      <p:sp>
        <p:nvSpPr>
          <p:cNvPr id="6" name="Title 5">
            <a:extLst>
              <a:ext uri="{FF2B5EF4-FFF2-40B4-BE49-F238E27FC236}">
                <a16:creationId xmlns:a16="http://schemas.microsoft.com/office/drawing/2014/main" id="{DDA5502B-19A2-4C0E-AE28-2F37187A18EE}"/>
              </a:ext>
            </a:extLst>
          </p:cNvPr>
          <p:cNvSpPr>
            <a:spLocks noGrp="1"/>
          </p:cNvSpPr>
          <p:nvPr>
            <p:ph type="title"/>
          </p:nvPr>
        </p:nvSpPr>
        <p:spPr/>
        <p:txBody>
          <a:bodyPr>
            <a:normAutofit fontScale="90000"/>
          </a:bodyPr>
          <a:lstStyle/>
          <a:p>
            <a:r>
              <a:rPr lang="en-US" dirty="0"/>
              <a:t>Local Program</a:t>
            </a:r>
            <a:br>
              <a:rPr lang="en-US" dirty="0"/>
            </a:br>
            <a:r>
              <a:rPr lang="en-US" dirty="0"/>
              <a:t>Weekly Construction Update</a:t>
            </a:r>
          </a:p>
        </p:txBody>
      </p:sp>
      <p:sp>
        <p:nvSpPr>
          <p:cNvPr id="5" name="Slide Number Placeholder 4">
            <a:extLst>
              <a:ext uri="{FF2B5EF4-FFF2-40B4-BE49-F238E27FC236}">
                <a16:creationId xmlns:a16="http://schemas.microsoft.com/office/drawing/2014/main" id="{2F8E72D8-BBDD-4553-805C-D9099D545FD0}"/>
              </a:ext>
            </a:extLst>
          </p:cNvPr>
          <p:cNvSpPr>
            <a:spLocks noGrp="1"/>
          </p:cNvSpPr>
          <p:nvPr>
            <p:ph type="sldNum" sz="quarter" idx="10"/>
          </p:nvPr>
        </p:nvSpPr>
        <p:spPr/>
        <p:txBody>
          <a:bodyPr/>
          <a:lstStyle/>
          <a:p>
            <a:pPr>
              <a:defRPr/>
            </a:pPr>
            <a:fld id="{4D1A753E-EC79-4AA7-8B4D-F379B7F83DE6}" type="slidenum">
              <a:rPr lang="en-US" smtClean="0"/>
              <a:pPr>
                <a:defRPr/>
              </a:pPr>
              <a:t>6</a:t>
            </a:fld>
            <a:endParaRPr lang="en-US" dirty="0"/>
          </a:p>
        </p:txBody>
      </p:sp>
    </p:spTree>
    <p:extLst>
      <p:ext uri="{BB962C8B-B14F-4D97-AF65-F5344CB8AC3E}">
        <p14:creationId xmlns:p14="http://schemas.microsoft.com/office/powerpoint/2010/main" val="2798550638"/>
      </p:ext>
    </p:extLst>
  </p:cSld>
  <p:clrMapOvr>
    <a:masterClrMapping/>
  </p:clrMapOvr>
  <p:transition>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0C51E3-A563-4C93-B056-5A9C9A8509BC}"/>
              </a:ext>
            </a:extLst>
          </p:cNvPr>
          <p:cNvSpPr>
            <a:spLocks noGrp="1"/>
          </p:cNvSpPr>
          <p:nvPr>
            <p:ph type="sldNum" sz="quarter" idx="10"/>
          </p:nvPr>
        </p:nvSpPr>
        <p:spPr/>
        <p:txBody>
          <a:bodyPr/>
          <a:lstStyle/>
          <a:p>
            <a:pPr>
              <a:defRPr/>
            </a:pPr>
            <a:fld id="{89C35698-ECFA-45D4-B95F-4F52958123EB}" type="slidenum">
              <a:rPr lang="en-US" smtClean="0"/>
              <a:pPr>
                <a:defRPr/>
              </a:pPr>
              <a:t>7</a:t>
            </a:fld>
            <a:endParaRPr lang="en-US" dirty="0"/>
          </a:p>
        </p:txBody>
      </p:sp>
      <p:pic>
        <p:nvPicPr>
          <p:cNvPr id="9" name="Picture 8">
            <a:extLst>
              <a:ext uri="{FF2B5EF4-FFF2-40B4-BE49-F238E27FC236}">
                <a16:creationId xmlns:a16="http://schemas.microsoft.com/office/drawing/2014/main" id="{5480DA7E-181C-4CFC-85CC-7F6F4C2B2DF7}"/>
              </a:ext>
            </a:extLst>
          </p:cNvPr>
          <p:cNvPicPr>
            <a:picLocks noChangeAspect="1"/>
          </p:cNvPicPr>
          <p:nvPr/>
        </p:nvPicPr>
        <p:blipFill>
          <a:blip r:embed="rId2"/>
          <a:stretch>
            <a:fillRect/>
          </a:stretch>
        </p:blipFill>
        <p:spPr>
          <a:xfrm>
            <a:off x="1981200" y="152401"/>
            <a:ext cx="4724400" cy="5474442"/>
          </a:xfrm>
          <a:prstGeom prst="rect">
            <a:avLst/>
          </a:prstGeom>
        </p:spPr>
      </p:pic>
    </p:spTree>
    <p:extLst>
      <p:ext uri="{BB962C8B-B14F-4D97-AF65-F5344CB8AC3E}">
        <p14:creationId xmlns:p14="http://schemas.microsoft.com/office/powerpoint/2010/main" val="703291916"/>
      </p:ext>
    </p:extLst>
  </p:cSld>
  <p:clrMapOvr>
    <a:masterClrMapping/>
  </p:clrMapOvr>
  <p:transition>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26CC86-B10E-4C9F-B44A-22E26D353455}"/>
              </a:ext>
            </a:extLst>
          </p:cNvPr>
          <p:cNvSpPr>
            <a:spLocks noGrp="1"/>
          </p:cNvSpPr>
          <p:nvPr>
            <p:ph type="title"/>
          </p:nvPr>
        </p:nvSpPr>
        <p:spPr/>
        <p:txBody>
          <a:bodyPr>
            <a:normAutofit fontScale="90000"/>
          </a:bodyPr>
          <a:lstStyle/>
          <a:p>
            <a:r>
              <a:rPr lang="en-US" dirty="0"/>
              <a:t>Local Program</a:t>
            </a:r>
            <a:br>
              <a:rPr lang="en-US" dirty="0"/>
            </a:br>
            <a:r>
              <a:rPr lang="en-US" dirty="0"/>
              <a:t>Enter Sponsor Contact Info in FIT</a:t>
            </a:r>
          </a:p>
        </p:txBody>
      </p:sp>
      <p:sp>
        <p:nvSpPr>
          <p:cNvPr id="2" name="Content Placeholder 1">
            <a:extLst>
              <a:ext uri="{FF2B5EF4-FFF2-40B4-BE49-F238E27FC236}">
                <a16:creationId xmlns:a16="http://schemas.microsoft.com/office/drawing/2014/main" id="{D61CFEDB-765A-4EEA-B64B-742836DAE39D}"/>
              </a:ext>
            </a:extLst>
          </p:cNvPr>
          <p:cNvSpPr>
            <a:spLocks noGrp="1"/>
          </p:cNvSpPr>
          <p:nvPr>
            <p:ph sz="quarter" idx="2"/>
          </p:nvPr>
        </p:nvSpPr>
        <p:spPr>
          <a:xfrm>
            <a:off x="4715580" y="1600200"/>
            <a:ext cx="4040188" cy="3941763"/>
          </a:xfrm>
        </p:spPr>
        <p:txBody>
          <a:bodyPr/>
          <a:lstStyle/>
          <a:p>
            <a:r>
              <a:rPr lang="en-US" sz="2400" dirty="0"/>
              <a:t>Enter City or Township in the duties / remarks box</a:t>
            </a:r>
          </a:p>
          <a:p>
            <a:r>
              <a:rPr lang="en-US" sz="2400" dirty="0"/>
              <a:t>Field Construction Guide, pg. 16</a:t>
            </a:r>
          </a:p>
        </p:txBody>
      </p:sp>
      <p:sp>
        <p:nvSpPr>
          <p:cNvPr id="4" name="Slide Number Placeholder 3">
            <a:extLst>
              <a:ext uri="{FF2B5EF4-FFF2-40B4-BE49-F238E27FC236}">
                <a16:creationId xmlns:a16="http://schemas.microsoft.com/office/drawing/2014/main" id="{95F51BB7-E988-458F-B2B8-9AC40856424B}"/>
              </a:ext>
            </a:extLst>
          </p:cNvPr>
          <p:cNvSpPr>
            <a:spLocks noGrp="1"/>
          </p:cNvSpPr>
          <p:nvPr>
            <p:ph type="sldNum" sz="quarter" idx="10"/>
          </p:nvPr>
        </p:nvSpPr>
        <p:spPr/>
        <p:txBody>
          <a:bodyPr/>
          <a:lstStyle/>
          <a:p>
            <a:pPr>
              <a:defRPr/>
            </a:pPr>
            <a:fld id="{89C35698-ECFA-45D4-B95F-4F52958123EB}" type="slidenum">
              <a:rPr lang="en-US" smtClean="0"/>
              <a:pPr>
                <a:defRPr/>
              </a:pPr>
              <a:t>8</a:t>
            </a:fld>
            <a:endParaRPr lang="en-US" dirty="0"/>
          </a:p>
        </p:txBody>
      </p:sp>
      <p:pic>
        <p:nvPicPr>
          <p:cNvPr id="5" name="Picture 4">
            <a:extLst>
              <a:ext uri="{FF2B5EF4-FFF2-40B4-BE49-F238E27FC236}">
                <a16:creationId xmlns:a16="http://schemas.microsoft.com/office/drawing/2014/main" id="{BE848C72-5FAB-4F20-B961-C54AC41AA5A4}"/>
              </a:ext>
            </a:extLst>
          </p:cNvPr>
          <p:cNvPicPr/>
          <p:nvPr/>
        </p:nvPicPr>
        <p:blipFill>
          <a:blip r:embed="rId2"/>
          <a:stretch>
            <a:fillRect/>
          </a:stretch>
        </p:blipFill>
        <p:spPr>
          <a:xfrm>
            <a:off x="152400" y="1600200"/>
            <a:ext cx="4428067" cy="3875881"/>
          </a:xfrm>
          <a:prstGeom prst="rect">
            <a:avLst/>
          </a:prstGeom>
        </p:spPr>
      </p:pic>
    </p:spTree>
    <p:extLst>
      <p:ext uri="{BB962C8B-B14F-4D97-AF65-F5344CB8AC3E}">
        <p14:creationId xmlns:p14="http://schemas.microsoft.com/office/powerpoint/2010/main" val="597668940"/>
      </p:ext>
    </p:extLst>
  </p:cSld>
  <p:clrMapOvr>
    <a:masterClrMapping/>
  </p:clrMapOvr>
  <p:transition>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8795" y="1676400"/>
            <a:ext cx="8229600" cy="4191000"/>
          </a:xfrm>
        </p:spPr>
        <p:txBody>
          <a:bodyPr/>
          <a:lstStyle/>
          <a:p>
            <a:pPr>
              <a:spcAft>
                <a:spcPts val="1200"/>
              </a:spcAft>
            </a:pPr>
            <a:r>
              <a:rPr lang="en-US" dirty="0"/>
              <a:t>Notice to Proceed (NTP), pg. 23</a:t>
            </a:r>
          </a:p>
          <a:p>
            <a:pPr lvl="1">
              <a:spcAft>
                <a:spcPts val="1800"/>
              </a:spcAft>
            </a:pPr>
            <a:r>
              <a:rPr lang="en-US" dirty="0"/>
              <a:t>Issued by contract specialist (CS)</a:t>
            </a:r>
          </a:p>
          <a:p>
            <a:pPr lvl="1">
              <a:spcAft>
                <a:spcPts val="1800"/>
              </a:spcAft>
            </a:pPr>
            <a:r>
              <a:rPr lang="en-US" dirty="0"/>
              <a:t>Only ONE NTP per contract</a:t>
            </a:r>
          </a:p>
          <a:p>
            <a:pPr lvl="1">
              <a:spcAft>
                <a:spcPts val="1800"/>
              </a:spcAft>
            </a:pPr>
            <a:r>
              <a:rPr lang="en-US" dirty="0"/>
              <a:t>Time charges start 10 days after NTP or when controlling work begins (whichever is first).</a:t>
            </a:r>
          </a:p>
          <a:p>
            <a:pPr lvl="1">
              <a:spcAft>
                <a:spcPts val="1800"/>
              </a:spcAft>
            </a:pPr>
            <a:r>
              <a:rPr lang="en-US" dirty="0"/>
              <a:t>May include restrictions (ECIP not approved, RR insurance not received, etc.)</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9</a:t>
            </a:fld>
            <a:endParaRPr lang="en-US" dirty="0"/>
          </a:p>
        </p:txBody>
      </p:sp>
      <p:sp>
        <p:nvSpPr>
          <p:cNvPr id="5" name="Title 2"/>
          <p:cNvSpPr txBox="1">
            <a:spLocks/>
          </p:cNvSpPr>
          <p:nvPr/>
        </p:nvSpPr>
        <p:spPr>
          <a:xfrm>
            <a:off x="457200" y="0"/>
            <a:ext cx="8229600" cy="1143000"/>
          </a:xfrm>
          <a:prstGeom prst="rect">
            <a:avLst/>
          </a:prstGeom>
        </p:spPr>
        <p:txBody>
          <a:bodyPr vert="horz" rtlCol="0" anchor="b">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pPr algn="ctr"/>
            <a:r>
              <a:rPr lang="en-US" sz="4400" dirty="0"/>
              <a:t>Notice to Proceed Process</a:t>
            </a: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93689250"/>
      </p:ext>
    </p:extLst>
  </p:cSld>
  <p:clrMapOvr>
    <a:masterClrMapping/>
  </p:clrMapOvr>
  <p:transition>
    <p:randomBa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isDOT3">
      <a:dk1>
        <a:srgbClr val="253D92"/>
      </a:dk1>
      <a:lt1>
        <a:srgbClr val="FFFFFF"/>
      </a:lt1>
      <a:dk2>
        <a:srgbClr val="5772D5"/>
      </a:dk2>
      <a:lt2>
        <a:srgbClr val="D8D8D8"/>
      </a:lt2>
      <a:accent1>
        <a:srgbClr val="EE0000"/>
      </a:accent1>
      <a:accent2>
        <a:srgbClr val="5772D5"/>
      </a:accent2>
      <a:accent3>
        <a:srgbClr val="FF7979"/>
      </a:accent3>
      <a:accent4>
        <a:srgbClr val="B1E2F5"/>
      </a:accent4>
      <a:accent5>
        <a:srgbClr val="FFFFFF"/>
      </a:accent5>
      <a:accent6>
        <a:srgbClr val="FFFFFF"/>
      </a:accent6>
      <a:hlink>
        <a:srgbClr val="00B0F0"/>
      </a:hlink>
      <a:folHlink>
        <a:srgbClr val="B1E2F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6327</TotalTime>
  <Words>1400</Words>
  <Application>Microsoft Office PowerPoint</Application>
  <PresentationFormat>On-screen Show (4:3)</PresentationFormat>
  <Paragraphs>256</Paragraphs>
  <Slides>23</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Black</vt:lpstr>
      <vt:lpstr>Calibri</vt:lpstr>
      <vt:lpstr>Times New Roman</vt:lpstr>
      <vt:lpstr>Wingdings</vt:lpstr>
      <vt:lpstr>Wingdings 2</vt:lpstr>
      <vt:lpstr>Wingdings 3</vt:lpstr>
      <vt:lpstr>Concourse</vt:lpstr>
      <vt:lpstr>PowerPoint Presentation</vt:lpstr>
      <vt:lpstr>Start of your projects</vt:lpstr>
      <vt:lpstr>2018 NER Field Construction Administration and Field Software User’s Guide available in Pantry</vt:lpstr>
      <vt:lpstr>Local Program </vt:lpstr>
      <vt:lpstr>Local Program Weekly Construction Update</vt:lpstr>
      <vt:lpstr>Local Program Weekly Construction Update</vt:lpstr>
      <vt:lpstr>PowerPoint Presentation</vt:lpstr>
      <vt:lpstr>Local Program Enter Sponsor Contact Info in FIT</vt:lpstr>
      <vt:lpstr>PowerPoint Presentation</vt:lpstr>
      <vt:lpstr>PowerPoint Presentation</vt:lpstr>
      <vt:lpstr>Restrictions Removed Notice</vt:lpstr>
      <vt:lpstr>PowerPoint Presentation</vt:lpstr>
      <vt:lpstr>PowerPoint Presentation</vt:lpstr>
      <vt:lpstr>PowerPoint Presentation</vt:lpstr>
      <vt:lpstr>PowerPoint Presentation</vt:lpstr>
      <vt:lpstr>PowerPoint Presentation</vt:lpstr>
      <vt:lpstr>Conditional Final Acceptance Letters</vt:lpstr>
      <vt:lpstr>Extending punch list date </vt:lpstr>
      <vt:lpstr>Extending punch list date </vt:lpstr>
      <vt:lpstr>Project Recap Meetings</vt:lpstr>
      <vt:lpstr>Project Recap Meetings Who goes?</vt:lpstr>
      <vt:lpstr>Contract Mod Activity</vt:lpstr>
      <vt:lpstr>PowerPoint Presentation</vt:lpstr>
    </vt:vector>
  </TitlesOfParts>
  <Company>Wisconsin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Wisconsin Department of Transportation</dc:title>
  <dc:subject>Wisconsin Department of Transportation Power Point Presentation</dc:subject>
  <dc:creator>WisDOT</dc:creator>
  <cp:keywords>Wisconsin Department of Transportation Power Point Presentation</cp:keywords>
  <dc:description>2012</dc:description>
  <cp:lastModifiedBy>LUMLEY, LISA L</cp:lastModifiedBy>
  <cp:revision>395</cp:revision>
  <dcterms:created xsi:type="dcterms:W3CDTF">2012-06-26T13:11:17Z</dcterms:created>
  <dcterms:modified xsi:type="dcterms:W3CDTF">2018-03-20T13:21:38Z</dcterms:modified>
</cp:coreProperties>
</file>