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1"/>
  </p:notesMasterIdLst>
  <p:handoutMasterIdLst>
    <p:handoutMasterId r:id="rId42"/>
  </p:handoutMasterIdLst>
  <p:sldIdLst>
    <p:sldId id="256" r:id="rId2"/>
    <p:sldId id="257" r:id="rId3"/>
    <p:sldId id="258" r:id="rId4"/>
    <p:sldId id="284" r:id="rId5"/>
    <p:sldId id="282" r:id="rId6"/>
    <p:sldId id="283" r:id="rId7"/>
    <p:sldId id="266" r:id="rId8"/>
    <p:sldId id="267" r:id="rId9"/>
    <p:sldId id="269" r:id="rId10"/>
    <p:sldId id="265" r:id="rId11"/>
    <p:sldId id="274" r:id="rId12"/>
    <p:sldId id="277" r:id="rId13"/>
    <p:sldId id="275" r:id="rId14"/>
    <p:sldId id="276" r:id="rId15"/>
    <p:sldId id="286" r:id="rId16"/>
    <p:sldId id="287" r:id="rId17"/>
    <p:sldId id="289" r:id="rId18"/>
    <p:sldId id="291" r:id="rId19"/>
    <p:sldId id="263" r:id="rId20"/>
    <p:sldId id="278" r:id="rId21"/>
    <p:sldId id="279" r:id="rId22"/>
    <p:sldId id="280" r:id="rId23"/>
    <p:sldId id="288" r:id="rId24"/>
    <p:sldId id="259" r:id="rId25"/>
    <p:sldId id="270" r:id="rId26"/>
    <p:sldId id="271" r:id="rId27"/>
    <p:sldId id="281" r:id="rId28"/>
    <p:sldId id="264" r:id="rId29"/>
    <p:sldId id="272" r:id="rId30"/>
    <p:sldId id="260" r:id="rId31"/>
    <p:sldId id="273" r:id="rId32"/>
    <p:sldId id="285" r:id="rId33"/>
    <p:sldId id="290" r:id="rId34"/>
    <p:sldId id="292" r:id="rId35"/>
    <p:sldId id="293" r:id="rId36"/>
    <p:sldId id="294" r:id="rId37"/>
    <p:sldId id="295" r:id="rId38"/>
    <p:sldId id="296" r:id="rId39"/>
    <p:sldId id="297" r:id="rId40"/>
  </p:sldIdLst>
  <p:sldSz cx="9144000" cy="6858000" type="screen4x3"/>
  <p:notesSz cx="70866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52D8CCBB-67B9-4A67-9BD3-50DF0224AC09}">
          <p14:sldIdLst>
            <p14:sldId id="256"/>
            <p14:sldId id="257"/>
            <p14:sldId id="258"/>
            <p14:sldId id="284"/>
            <p14:sldId id="282"/>
            <p14:sldId id="283"/>
            <p14:sldId id="266"/>
            <p14:sldId id="267"/>
            <p14:sldId id="269"/>
            <p14:sldId id="265"/>
            <p14:sldId id="274"/>
            <p14:sldId id="277"/>
            <p14:sldId id="275"/>
            <p14:sldId id="276"/>
            <p14:sldId id="286"/>
            <p14:sldId id="287"/>
            <p14:sldId id="289"/>
            <p14:sldId id="291"/>
            <p14:sldId id="263"/>
            <p14:sldId id="278"/>
            <p14:sldId id="279"/>
            <p14:sldId id="280"/>
            <p14:sldId id="288"/>
            <p14:sldId id="259"/>
            <p14:sldId id="270"/>
            <p14:sldId id="271"/>
            <p14:sldId id="281"/>
            <p14:sldId id="264"/>
            <p14:sldId id="272"/>
            <p14:sldId id="260"/>
            <p14:sldId id="273"/>
            <p14:sldId id="285"/>
            <p14:sldId id="290"/>
            <p14:sldId id="292"/>
            <p14:sldId id="293"/>
            <p14:sldId id="294"/>
            <p14:sldId id="295"/>
            <p14:sldId id="296"/>
            <p14:sldId id="29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4">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8FFF"/>
    <a:srgbClr val="FF75DB"/>
    <a:srgbClr val="FFB84F"/>
    <a:srgbClr val="FF9900"/>
    <a:srgbClr val="213681"/>
    <a:srgbClr val="A7C2FF"/>
    <a:srgbClr val="2F4CB7"/>
    <a:srgbClr val="BFC9EF"/>
    <a:srgbClr val="002F9D"/>
    <a:srgbClr val="4B68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591" autoAdjust="0"/>
    <p:restoredTop sz="76769" autoAdjust="0"/>
  </p:normalViewPr>
  <p:slideViewPr>
    <p:cSldViewPr>
      <p:cViewPr varScale="1">
        <p:scale>
          <a:sx n="63" d="100"/>
          <a:sy n="63" d="100"/>
        </p:scale>
        <p:origin x="1373"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0"/>
    </p:cViewPr>
  </p:sorterViewPr>
  <p:notesViewPr>
    <p:cSldViewPr>
      <p:cViewPr>
        <p:scale>
          <a:sx n="200" d="100"/>
          <a:sy n="200" d="100"/>
        </p:scale>
        <p:origin x="-444" y="4962"/>
      </p:cViewPr>
      <p:guideLst>
        <p:guide orient="horz" pos="2964"/>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09D4BD-5BB8-4CA8-B8D2-7B4D567B78B1}" type="doc">
      <dgm:prSet loTypeId="urn:microsoft.com/office/officeart/2005/8/layout/chart3" loCatId="relationship" qsTypeId="urn:microsoft.com/office/officeart/2005/8/quickstyle/simple1" qsCatId="simple" csTypeId="urn:microsoft.com/office/officeart/2005/8/colors/colorful2" csCatId="colorful" phldr="1"/>
      <dgm:spPr/>
    </dgm:pt>
    <dgm:pt modelId="{336CCE9A-6D4E-4B2F-B6F7-017D3EE4247D}">
      <dgm:prSet phldrT="[Text]"/>
      <dgm:spPr/>
      <dgm:t>
        <a:bodyPr/>
        <a:lstStyle/>
        <a:p>
          <a:r>
            <a:rPr lang="en-US" dirty="0"/>
            <a:t>Sampling &amp; Testing</a:t>
          </a:r>
        </a:p>
      </dgm:t>
    </dgm:pt>
    <dgm:pt modelId="{E1A5C433-C687-484C-90B9-1383A5608499}" type="parTrans" cxnId="{72C5E9FE-9042-45E9-974E-BEC95FC5733A}">
      <dgm:prSet/>
      <dgm:spPr/>
      <dgm:t>
        <a:bodyPr/>
        <a:lstStyle/>
        <a:p>
          <a:endParaRPr lang="en-US"/>
        </a:p>
      </dgm:t>
    </dgm:pt>
    <dgm:pt modelId="{5C1D9B34-00A4-49E2-B7A9-373866278B34}" type="sibTrans" cxnId="{72C5E9FE-9042-45E9-974E-BEC95FC5733A}">
      <dgm:prSet/>
      <dgm:spPr/>
      <dgm:t>
        <a:bodyPr/>
        <a:lstStyle/>
        <a:p>
          <a:endParaRPr lang="en-US"/>
        </a:p>
      </dgm:t>
    </dgm:pt>
    <dgm:pt modelId="{34CFAC67-C6BD-40CD-8DC3-1A7521608F13}">
      <dgm:prSet phldrT="[Text]"/>
      <dgm:spPr>
        <a:solidFill>
          <a:srgbClr val="FFB84F"/>
        </a:solidFill>
      </dgm:spPr>
      <dgm:t>
        <a:bodyPr/>
        <a:lstStyle/>
        <a:p>
          <a:r>
            <a:rPr lang="en-US" dirty="0"/>
            <a:t>Base Aggregate</a:t>
          </a:r>
        </a:p>
      </dgm:t>
    </dgm:pt>
    <dgm:pt modelId="{76D23C18-C388-40C0-A049-5ADD09F4D9D0}" type="parTrans" cxnId="{91A72164-581C-4304-AAB5-C3BDCB4B0FEE}">
      <dgm:prSet/>
      <dgm:spPr/>
      <dgm:t>
        <a:bodyPr/>
        <a:lstStyle/>
        <a:p>
          <a:endParaRPr lang="en-US"/>
        </a:p>
      </dgm:t>
    </dgm:pt>
    <dgm:pt modelId="{06A38EE0-4C04-4701-9F40-CCD8CEA06957}" type="sibTrans" cxnId="{91A72164-581C-4304-AAB5-C3BDCB4B0FEE}">
      <dgm:prSet/>
      <dgm:spPr/>
      <dgm:t>
        <a:bodyPr/>
        <a:lstStyle/>
        <a:p>
          <a:endParaRPr lang="en-US"/>
        </a:p>
      </dgm:t>
    </dgm:pt>
    <dgm:pt modelId="{D6E1504D-A72C-42C7-B68A-383C29B296BA}">
      <dgm:prSet phldrT="[Text]"/>
      <dgm:spPr/>
      <dgm:t>
        <a:bodyPr/>
        <a:lstStyle/>
        <a:p>
          <a:r>
            <a:rPr lang="en-US" dirty="0"/>
            <a:t>Asphalt</a:t>
          </a:r>
        </a:p>
      </dgm:t>
    </dgm:pt>
    <dgm:pt modelId="{7838CCC5-825E-49C3-8F5A-4FF6579DBDB9}" type="parTrans" cxnId="{0A138B9C-5D2E-49E0-AD1E-180ECAE4D3D6}">
      <dgm:prSet/>
      <dgm:spPr/>
      <dgm:t>
        <a:bodyPr/>
        <a:lstStyle/>
        <a:p>
          <a:endParaRPr lang="en-US"/>
        </a:p>
      </dgm:t>
    </dgm:pt>
    <dgm:pt modelId="{2307D579-B3E8-4AA2-85B2-63DC997B4C09}" type="sibTrans" cxnId="{0A138B9C-5D2E-49E0-AD1E-180ECAE4D3D6}">
      <dgm:prSet/>
      <dgm:spPr/>
      <dgm:t>
        <a:bodyPr/>
        <a:lstStyle/>
        <a:p>
          <a:endParaRPr lang="en-US"/>
        </a:p>
      </dgm:t>
    </dgm:pt>
    <dgm:pt modelId="{C74F1917-BFB5-479A-B7DD-4465FBBF6FE1}">
      <dgm:prSet/>
      <dgm:spPr/>
      <dgm:t>
        <a:bodyPr/>
        <a:lstStyle/>
        <a:p>
          <a:r>
            <a:rPr lang="en-US" dirty="0"/>
            <a:t>Concrete</a:t>
          </a:r>
        </a:p>
      </dgm:t>
    </dgm:pt>
    <dgm:pt modelId="{9AE70934-44C7-4AB3-9E8D-29B982AB6306}" type="parTrans" cxnId="{C7B3380B-898D-4E45-A6B9-A2B0907EAC96}">
      <dgm:prSet/>
      <dgm:spPr/>
      <dgm:t>
        <a:bodyPr/>
        <a:lstStyle/>
        <a:p>
          <a:endParaRPr lang="en-US"/>
        </a:p>
      </dgm:t>
    </dgm:pt>
    <dgm:pt modelId="{A5EEC41A-2E9E-4601-8D76-6BE72A73B149}" type="sibTrans" cxnId="{C7B3380B-898D-4E45-A6B9-A2B0907EAC96}">
      <dgm:prSet/>
      <dgm:spPr/>
      <dgm:t>
        <a:bodyPr/>
        <a:lstStyle/>
        <a:p>
          <a:endParaRPr lang="en-US"/>
        </a:p>
      </dgm:t>
    </dgm:pt>
    <dgm:pt modelId="{E6509450-A463-4267-B7F6-D73171A8D85A}">
      <dgm:prSet/>
      <dgm:spPr>
        <a:solidFill>
          <a:srgbClr val="C78FFF"/>
        </a:solidFill>
      </dgm:spPr>
      <dgm:t>
        <a:bodyPr/>
        <a:lstStyle/>
        <a:p>
          <a:r>
            <a:rPr lang="en-US" dirty="0"/>
            <a:t>General Material</a:t>
          </a:r>
        </a:p>
      </dgm:t>
    </dgm:pt>
    <dgm:pt modelId="{F7CE25D5-1542-4C9E-B7BA-6E7784E9019D}" type="parTrans" cxnId="{2071C0C3-EA5F-49E0-B611-B89344C7310C}">
      <dgm:prSet/>
      <dgm:spPr/>
      <dgm:t>
        <a:bodyPr/>
        <a:lstStyle/>
        <a:p>
          <a:endParaRPr lang="en-US"/>
        </a:p>
      </dgm:t>
    </dgm:pt>
    <dgm:pt modelId="{C5346C52-08B4-4BCE-9E3A-512D7D3DEF13}" type="sibTrans" cxnId="{2071C0C3-EA5F-49E0-B611-B89344C7310C}">
      <dgm:prSet/>
      <dgm:spPr/>
      <dgm:t>
        <a:bodyPr/>
        <a:lstStyle/>
        <a:p>
          <a:endParaRPr lang="en-US"/>
        </a:p>
      </dgm:t>
    </dgm:pt>
    <dgm:pt modelId="{A921CE55-9CD0-4B34-82E7-4558BEC72C56}">
      <dgm:prSet/>
      <dgm:spPr>
        <a:solidFill>
          <a:srgbClr val="FF75DB"/>
        </a:solidFill>
      </dgm:spPr>
      <dgm:t>
        <a:bodyPr/>
        <a:lstStyle/>
        <a:p>
          <a:r>
            <a:rPr lang="en-US" dirty="0"/>
            <a:t>Records</a:t>
          </a:r>
        </a:p>
      </dgm:t>
    </dgm:pt>
    <dgm:pt modelId="{98046C5E-69DA-4CCC-9BB5-D8B709C83C9A}" type="parTrans" cxnId="{BEB2DB63-5BC0-459A-BB41-C3C13EF7A4F2}">
      <dgm:prSet/>
      <dgm:spPr/>
      <dgm:t>
        <a:bodyPr/>
        <a:lstStyle/>
        <a:p>
          <a:endParaRPr lang="en-US"/>
        </a:p>
      </dgm:t>
    </dgm:pt>
    <dgm:pt modelId="{503A649A-30A3-4397-BC60-5F03D4A0BFE5}" type="sibTrans" cxnId="{BEB2DB63-5BC0-459A-BB41-C3C13EF7A4F2}">
      <dgm:prSet/>
      <dgm:spPr/>
      <dgm:t>
        <a:bodyPr/>
        <a:lstStyle/>
        <a:p>
          <a:endParaRPr lang="en-US"/>
        </a:p>
      </dgm:t>
    </dgm:pt>
    <dgm:pt modelId="{24D9A0E7-00EC-4C71-B7A1-922C12386126}" type="pres">
      <dgm:prSet presAssocID="{0009D4BD-5BB8-4CA8-B8D2-7B4D567B78B1}" presName="compositeShape" presStyleCnt="0">
        <dgm:presLayoutVars>
          <dgm:chMax val="7"/>
          <dgm:dir/>
          <dgm:resizeHandles val="exact"/>
        </dgm:presLayoutVars>
      </dgm:prSet>
      <dgm:spPr/>
    </dgm:pt>
    <dgm:pt modelId="{DC51291D-3A48-47D5-A256-CB7323AFA0CF}" type="pres">
      <dgm:prSet presAssocID="{0009D4BD-5BB8-4CA8-B8D2-7B4D567B78B1}" presName="wedge1" presStyleLbl="node1" presStyleIdx="0" presStyleCnt="6" custLinFactNeighborX="-3010" custLinFactNeighborY="4763"/>
      <dgm:spPr/>
    </dgm:pt>
    <dgm:pt modelId="{2EAB4DA9-33C4-4260-8898-6D03FE2D9B68}" type="pres">
      <dgm:prSet presAssocID="{0009D4BD-5BB8-4CA8-B8D2-7B4D567B78B1}" presName="wedge1Tx" presStyleLbl="node1" presStyleIdx="0" presStyleCnt="6">
        <dgm:presLayoutVars>
          <dgm:chMax val="0"/>
          <dgm:chPref val="0"/>
          <dgm:bulletEnabled val="1"/>
        </dgm:presLayoutVars>
      </dgm:prSet>
      <dgm:spPr/>
    </dgm:pt>
    <dgm:pt modelId="{068D7747-B6A2-4CD8-8CA5-F0CA2E4E1635}" type="pres">
      <dgm:prSet presAssocID="{0009D4BD-5BB8-4CA8-B8D2-7B4D567B78B1}" presName="wedge2" presStyleLbl="node1" presStyleIdx="1" presStyleCnt="6"/>
      <dgm:spPr/>
    </dgm:pt>
    <dgm:pt modelId="{1807A3F4-52F1-4014-96B0-AC1CF8166980}" type="pres">
      <dgm:prSet presAssocID="{0009D4BD-5BB8-4CA8-B8D2-7B4D567B78B1}" presName="wedge2Tx" presStyleLbl="node1" presStyleIdx="1" presStyleCnt="6">
        <dgm:presLayoutVars>
          <dgm:chMax val="0"/>
          <dgm:chPref val="0"/>
          <dgm:bulletEnabled val="1"/>
        </dgm:presLayoutVars>
      </dgm:prSet>
      <dgm:spPr/>
    </dgm:pt>
    <dgm:pt modelId="{D200037E-1558-41FC-8D1A-A65BB67C35D7}" type="pres">
      <dgm:prSet presAssocID="{0009D4BD-5BB8-4CA8-B8D2-7B4D567B78B1}" presName="wedge3" presStyleLbl="node1" presStyleIdx="2" presStyleCnt="6"/>
      <dgm:spPr/>
    </dgm:pt>
    <dgm:pt modelId="{7DF58C59-4F7B-4EAF-A6A9-A5C9CF852D2C}" type="pres">
      <dgm:prSet presAssocID="{0009D4BD-5BB8-4CA8-B8D2-7B4D567B78B1}" presName="wedge3Tx" presStyleLbl="node1" presStyleIdx="2" presStyleCnt="6">
        <dgm:presLayoutVars>
          <dgm:chMax val="0"/>
          <dgm:chPref val="0"/>
          <dgm:bulletEnabled val="1"/>
        </dgm:presLayoutVars>
      </dgm:prSet>
      <dgm:spPr/>
    </dgm:pt>
    <dgm:pt modelId="{BB64411A-38AD-49F2-AA80-0D301EFFE9ED}" type="pres">
      <dgm:prSet presAssocID="{0009D4BD-5BB8-4CA8-B8D2-7B4D567B78B1}" presName="wedge4" presStyleLbl="node1" presStyleIdx="3" presStyleCnt="6"/>
      <dgm:spPr/>
    </dgm:pt>
    <dgm:pt modelId="{CCF6BB6D-C1E9-49F2-BCAE-FBE17EEBFD3B}" type="pres">
      <dgm:prSet presAssocID="{0009D4BD-5BB8-4CA8-B8D2-7B4D567B78B1}" presName="wedge4Tx" presStyleLbl="node1" presStyleIdx="3" presStyleCnt="6">
        <dgm:presLayoutVars>
          <dgm:chMax val="0"/>
          <dgm:chPref val="0"/>
          <dgm:bulletEnabled val="1"/>
        </dgm:presLayoutVars>
      </dgm:prSet>
      <dgm:spPr/>
    </dgm:pt>
    <dgm:pt modelId="{3B3B5845-2783-4B95-84D4-8E6CDC4C68ED}" type="pres">
      <dgm:prSet presAssocID="{0009D4BD-5BB8-4CA8-B8D2-7B4D567B78B1}" presName="wedge5" presStyleLbl="node1" presStyleIdx="4" presStyleCnt="6"/>
      <dgm:spPr/>
    </dgm:pt>
    <dgm:pt modelId="{3C1AE33D-4345-48EE-9FD9-A90D79BE9DF4}" type="pres">
      <dgm:prSet presAssocID="{0009D4BD-5BB8-4CA8-B8D2-7B4D567B78B1}" presName="wedge5Tx" presStyleLbl="node1" presStyleIdx="4" presStyleCnt="6">
        <dgm:presLayoutVars>
          <dgm:chMax val="0"/>
          <dgm:chPref val="0"/>
          <dgm:bulletEnabled val="1"/>
        </dgm:presLayoutVars>
      </dgm:prSet>
      <dgm:spPr/>
    </dgm:pt>
    <dgm:pt modelId="{D1C08F58-7CB8-4B3D-9F01-ED6F6A84C8E1}" type="pres">
      <dgm:prSet presAssocID="{0009D4BD-5BB8-4CA8-B8D2-7B4D567B78B1}" presName="wedge6" presStyleLbl="node1" presStyleIdx="5" presStyleCnt="6"/>
      <dgm:spPr/>
    </dgm:pt>
    <dgm:pt modelId="{7147602C-FD9A-4A54-B05F-0985952462CB}" type="pres">
      <dgm:prSet presAssocID="{0009D4BD-5BB8-4CA8-B8D2-7B4D567B78B1}" presName="wedge6Tx" presStyleLbl="node1" presStyleIdx="5" presStyleCnt="6">
        <dgm:presLayoutVars>
          <dgm:chMax val="0"/>
          <dgm:chPref val="0"/>
          <dgm:bulletEnabled val="1"/>
        </dgm:presLayoutVars>
      </dgm:prSet>
      <dgm:spPr/>
    </dgm:pt>
  </dgm:ptLst>
  <dgm:cxnLst>
    <dgm:cxn modelId="{C7B3380B-898D-4E45-A6B9-A2B0907EAC96}" srcId="{0009D4BD-5BB8-4CA8-B8D2-7B4D567B78B1}" destId="{C74F1917-BFB5-479A-B7DD-4465FBBF6FE1}" srcOrd="0" destOrd="0" parTransId="{9AE70934-44C7-4AB3-9E8D-29B982AB6306}" sibTransId="{A5EEC41A-2E9E-4601-8D76-6BE72A73B149}"/>
    <dgm:cxn modelId="{C05AA418-5562-4057-AAEB-F5209481FD38}" type="presOf" srcId="{A921CE55-9CD0-4B34-82E7-4558BEC72C56}" destId="{1807A3F4-52F1-4014-96B0-AC1CF8166980}" srcOrd="1" destOrd="0" presId="urn:microsoft.com/office/officeart/2005/8/layout/chart3"/>
    <dgm:cxn modelId="{F51D9B5E-A889-4173-92A7-3D3C96FACE9B}" type="presOf" srcId="{D6E1504D-A72C-42C7-B68A-383C29B296BA}" destId="{D1C08F58-7CB8-4B3D-9F01-ED6F6A84C8E1}" srcOrd="0" destOrd="0" presId="urn:microsoft.com/office/officeart/2005/8/layout/chart3"/>
    <dgm:cxn modelId="{BEB2DB63-5BC0-459A-BB41-C3C13EF7A4F2}" srcId="{0009D4BD-5BB8-4CA8-B8D2-7B4D567B78B1}" destId="{A921CE55-9CD0-4B34-82E7-4558BEC72C56}" srcOrd="1" destOrd="0" parTransId="{98046C5E-69DA-4CCC-9BB5-D8B709C83C9A}" sibTransId="{503A649A-30A3-4397-BC60-5F03D4A0BFE5}"/>
    <dgm:cxn modelId="{91A72164-581C-4304-AAB5-C3BDCB4B0FEE}" srcId="{0009D4BD-5BB8-4CA8-B8D2-7B4D567B78B1}" destId="{34CFAC67-C6BD-40CD-8DC3-1A7521608F13}" srcOrd="4" destOrd="0" parTransId="{76D23C18-C388-40C0-A049-5ADD09F4D9D0}" sibTransId="{06A38EE0-4C04-4701-9F40-CCD8CEA06957}"/>
    <dgm:cxn modelId="{0652D844-A19C-40B3-A886-7DF83A6D1DC0}" type="presOf" srcId="{A921CE55-9CD0-4B34-82E7-4558BEC72C56}" destId="{068D7747-B6A2-4CD8-8CA5-F0CA2E4E1635}" srcOrd="0" destOrd="0" presId="urn:microsoft.com/office/officeart/2005/8/layout/chart3"/>
    <dgm:cxn modelId="{B56D157C-ED67-4613-A04A-9B9CCEAA9ED6}" type="presOf" srcId="{E6509450-A463-4267-B7F6-D73171A8D85A}" destId="{BB64411A-38AD-49F2-AA80-0D301EFFE9ED}" srcOrd="0" destOrd="0" presId="urn:microsoft.com/office/officeart/2005/8/layout/chart3"/>
    <dgm:cxn modelId="{8CBE437C-B108-4715-BD93-3E1CB44ECC05}" type="presOf" srcId="{D6E1504D-A72C-42C7-B68A-383C29B296BA}" destId="{7147602C-FD9A-4A54-B05F-0985952462CB}" srcOrd="1" destOrd="0" presId="urn:microsoft.com/office/officeart/2005/8/layout/chart3"/>
    <dgm:cxn modelId="{AC2FC28E-C974-4D43-8967-0008466119B6}" type="presOf" srcId="{C74F1917-BFB5-479A-B7DD-4465FBBF6FE1}" destId="{DC51291D-3A48-47D5-A256-CB7323AFA0CF}" srcOrd="0" destOrd="0" presId="urn:microsoft.com/office/officeart/2005/8/layout/chart3"/>
    <dgm:cxn modelId="{4EA29890-007F-48C7-8783-8AED1BAF422B}" type="presOf" srcId="{C74F1917-BFB5-479A-B7DD-4465FBBF6FE1}" destId="{2EAB4DA9-33C4-4260-8898-6D03FE2D9B68}" srcOrd="1" destOrd="0" presId="urn:microsoft.com/office/officeart/2005/8/layout/chart3"/>
    <dgm:cxn modelId="{D5872991-7548-4378-8151-F67A2B2BDCDB}" type="presOf" srcId="{34CFAC67-C6BD-40CD-8DC3-1A7521608F13}" destId="{3C1AE33D-4345-48EE-9FD9-A90D79BE9DF4}" srcOrd="1" destOrd="0" presId="urn:microsoft.com/office/officeart/2005/8/layout/chart3"/>
    <dgm:cxn modelId="{0A138B9C-5D2E-49E0-AD1E-180ECAE4D3D6}" srcId="{0009D4BD-5BB8-4CA8-B8D2-7B4D567B78B1}" destId="{D6E1504D-A72C-42C7-B68A-383C29B296BA}" srcOrd="5" destOrd="0" parTransId="{7838CCC5-825E-49C3-8F5A-4FF6579DBDB9}" sibTransId="{2307D579-B3E8-4AA2-85B2-63DC997B4C09}"/>
    <dgm:cxn modelId="{C6B2DC9C-0211-412E-91C0-8D1CAE7BC5E3}" type="presOf" srcId="{34CFAC67-C6BD-40CD-8DC3-1A7521608F13}" destId="{3B3B5845-2783-4B95-84D4-8E6CDC4C68ED}" srcOrd="0" destOrd="0" presId="urn:microsoft.com/office/officeart/2005/8/layout/chart3"/>
    <dgm:cxn modelId="{68BB2DBE-772C-44D8-9A98-F1EB2C8A4772}" type="presOf" srcId="{336CCE9A-6D4E-4B2F-B6F7-017D3EE4247D}" destId="{7DF58C59-4F7B-4EAF-A6A9-A5C9CF852D2C}" srcOrd="1" destOrd="0" presId="urn:microsoft.com/office/officeart/2005/8/layout/chart3"/>
    <dgm:cxn modelId="{2071C0C3-EA5F-49E0-B611-B89344C7310C}" srcId="{0009D4BD-5BB8-4CA8-B8D2-7B4D567B78B1}" destId="{E6509450-A463-4267-B7F6-D73171A8D85A}" srcOrd="3" destOrd="0" parTransId="{F7CE25D5-1542-4C9E-B7BA-6E7784E9019D}" sibTransId="{C5346C52-08B4-4BCE-9E3A-512D7D3DEF13}"/>
    <dgm:cxn modelId="{447596D5-AF3F-45AC-8ECC-6AF01FEB7328}" type="presOf" srcId="{E6509450-A463-4267-B7F6-D73171A8D85A}" destId="{CCF6BB6D-C1E9-49F2-BCAE-FBE17EEBFD3B}" srcOrd="1" destOrd="0" presId="urn:microsoft.com/office/officeart/2005/8/layout/chart3"/>
    <dgm:cxn modelId="{E2B98DEE-2E89-4C56-A0CF-4E6AEB71DFA1}" type="presOf" srcId="{0009D4BD-5BB8-4CA8-B8D2-7B4D567B78B1}" destId="{24D9A0E7-00EC-4C71-B7A1-922C12386126}" srcOrd="0" destOrd="0" presId="urn:microsoft.com/office/officeart/2005/8/layout/chart3"/>
    <dgm:cxn modelId="{240E83F4-EEA6-47F1-A2F1-BA261144638E}" type="presOf" srcId="{336CCE9A-6D4E-4B2F-B6F7-017D3EE4247D}" destId="{D200037E-1558-41FC-8D1A-A65BB67C35D7}" srcOrd="0" destOrd="0" presId="urn:microsoft.com/office/officeart/2005/8/layout/chart3"/>
    <dgm:cxn modelId="{72C5E9FE-9042-45E9-974E-BEC95FC5733A}" srcId="{0009D4BD-5BB8-4CA8-B8D2-7B4D567B78B1}" destId="{336CCE9A-6D4E-4B2F-B6F7-017D3EE4247D}" srcOrd="2" destOrd="0" parTransId="{E1A5C433-C687-484C-90B9-1383A5608499}" sibTransId="{5C1D9B34-00A4-49E2-B7A9-373866278B34}"/>
    <dgm:cxn modelId="{C9CDD60A-6383-4B1B-9C11-6E5C03A9F72F}" type="presParOf" srcId="{24D9A0E7-00EC-4C71-B7A1-922C12386126}" destId="{DC51291D-3A48-47D5-A256-CB7323AFA0CF}" srcOrd="0" destOrd="0" presId="urn:microsoft.com/office/officeart/2005/8/layout/chart3"/>
    <dgm:cxn modelId="{531FB085-8767-4FB0-B630-391858F8D835}" type="presParOf" srcId="{24D9A0E7-00EC-4C71-B7A1-922C12386126}" destId="{2EAB4DA9-33C4-4260-8898-6D03FE2D9B68}" srcOrd="1" destOrd="0" presId="urn:microsoft.com/office/officeart/2005/8/layout/chart3"/>
    <dgm:cxn modelId="{20BE6B30-200E-420D-9BA4-E9121C84B20E}" type="presParOf" srcId="{24D9A0E7-00EC-4C71-B7A1-922C12386126}" destId="{068D7747-B6A2-4CD8-8CA5-F0CA2E4E1635}" srcOrd="2" destOrd="0" presId="urn:microsoft.com/office/officeart/2005/8/layout/chart3"/>
    <dgm:cxn modelId="{36545AF6-C350-43D7-B764-E2CA7B7C4193}" type="presParOf" srcId="{24D9A0E7-00EC-4C71-B7A1-922C12386126}" destId="{1807A3F4-52F1-4014-96B0-AC1CF8166980}" srcOrd="3" destOrd="0" presId="urn:microsoft.com/office/officeart/2005/8/layout/chart3"/>
    <dgm:cxn modelId="{203D9021-7676-4194-AF75-65371DED3594}" type="presParOf" srcId="{24D9A0E7-00EC-4C71-B7A1-922C12386126}" destId="{D200037E-1558-41FC-8D1A-A65BB67C35D7}" srcOrd="4" destOrd="0" presId="urn:microsoft.com/office/officeart/2005/8/layout/chart3"/>
    <dgm:cxn modelId="{8DF7ADA0-E46A-4C48-8AE8-07434612110A}" type="presParOf" srcId="{24D9A0E7-00EC-4C71-B7A1-922C12386126}" destId="{7DF58C59-4F7B-4EAF-A6A9-A5C9CF852D2C}" srcOrd="5" destOrd="0" presId="urn:microsoft.com/office/officeart/2005/8/layout/chart3"/>
    <dgm:cxn modelId="{CE5AD9B3-F538-44FF-A7C3-A442DF0A08EF}" type="presParOf" srcId="{24D9A0E7-00EC-4C71-B7A1-922C12386126}" destId="{BB64411A-38AD-49F2-AA80-0D301EFFE9ED}" srcOrd="6" destOrd="0" presId="urn:microsoft.com/office/officeart/2005/8/layout/chart3"/>
    <dgm:cxn modelId="{0577FEA5-8647-429B-B7C0-5EA7715F874C}" type="presParOf" srcId="{24D9A0E7-00EC-4C71-B7A1-922C12386126}" destId="{CCF6BB6D-C1E9-49F2-BCAE-FBE17EEBFD3B}" srcOrd="7" destOrd="0" presId="urn:microsoft.com/office/officeart/2005/8/layout/chart3"/>
    <dgm:cxn modelId="{517677E3-1B5F-4D79-B127-4C7A2312664F}" type="presParOf" srcId="{24D9A0E7-00EC-4C71-B7A1-922C12386126}" destId="{3B3B5845-2783-4B95-84D4-8E6CDC4C68ED}" srcOrd="8" destOrd="0" presId="urn:microsoft.com/office/officeart/2005/8/layout/chart3"/>
    <dgm:cxn modelId="{0935E497-4ABB-40E0-8F0E-5EFB3C622B2D}" type="presParOf" srcId="{24D9A0E7-00EC-4C71-B7A1-922C12386126}" destId="{3C1AE33D-4345-48EE-9FD9-A90D79BE9DF4}" srcOrd="9" destOrd="0" presId="urn:microsoft.com/office/officeart/2005/8/layout/chart3"/>
    <dgm:cxn modelId="{458004EB-110A-4D84-9C0B-5C9EDF65B8BD}" type="presParOf" srcId="{24D9A0E7-00EC-4C71-B7A1-922C12386126}" destId="{D1C08F58-7CB8-4B3D-9F01-ED6F6A84C8E1}" srcOrd="10" destOrd="0" presId="urn:microsoft.com/office/officeart/2005/8/layout/chart3"/>
    <dgm:cxn modelId="{38C86D40-10C2-4739-9B04-2A59A9CAED6F}" type="presParOf" srcId="{24D9A0E7-00EC-4C71-B7A1-922C12386126}" destId="{7147602C-FD9A-4A54-B05F-0985952462CB}"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1291D-3A48-47D5-A256-CB7323AFA0CF}">
      <dsp:nvSpPr>
        <dsp:cNvPr id="0" name=""/>
        <dsp:cNvSpPr/>
      </dsp:nvSpPr>
      <dsp:spPr>
        <a:xfrm>
          <a:off x="2438411" y="380994"/>
          <a:ext cx="3253740" cy="3253740"/>
        </a:xfrm>
        <a:prstGeom prst="pie">
          <a:avLst>
            <a:gd name="adj1" fmla="val 16200000"/>
            <a:gd name="adj2" fmla="val 1980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Concrete</a:t>
          </a:r>
        </a:p>
      </dsp:txBody>
      <dsp:txXfrm>
        <a:off x="4100142" y="729609"/>
        <a:ext cx="949007" cy="697230"/>
      </dsp:txXfrm>
    </dsp:sp>
    <dsp:sp modelId="{068D7747-B6A2-4CD8-8CA5-F0CA2E4E1635}">
      <dsp:nvSpPr>
        <dsp:cNvPr id="0" name=""/>
        <dsp:cNvSpPr/>
      </dsp:nvSpPr>
      <dsp:spPr>
        <a:xfrm>
          <a:off x="2439511" y="393741"/>
          <a:ext cx="3253740" cy="3253740"/>
        </a:xfrm>
        <a:prstGeom prst="pie">
          <a:avLst>
            <a:gd name="adj1" fmla="val 19800000"/>
            <a:gd name="adj2" fmla="val 1800000"/>
          </a:avLst>
        </a:prstGeom>
        <a:solidFill>
          <a:srgbClr val="FF75DB"/>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Records</a:t>
          </a:r>
        </a:p>
      </dsp:txBody>
      <dsp:txXfrm>
        <a:off x="4666773" y="1691363"/>
        <a:ext cx="983869" cy="658495"/>
      </dsp:txXfrm>
    </dsp:sp>
    <dsp:sp modelId="{D200037E-1558-41FC-8D1A-A65BB67C35D7}">
      <dsp:nvSpPr>
        <dsp:cNvPr id="0" name=""/>
        <dsp:cNvSpPr/>
      </dsp:nvSpPr>
      <dsp:spPr>
        <a:xfrm>
          <a:off x="2439511" y="393741"/>
          <a:ext cx="3253740" cy="3253740"/>
        </a:xfrm>
        <a:prstGeom prst="pie">
          <a:avLst>
            <a:gd name="adj1" fmla="val 1800000"/>
            <a:gd name="adj2" fmla="val 5400000"/>
          </a:avLst>
        </a:prstGeom>
        <a:solidFill>
          <a:schemeClr val="accent2">
            <a:hueOff val="-5451438"/>
            <a:satOff val="16000"/>
            <a:lumOff val="596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Sampling &amp; Testing</a:t>
          </a:r>
        </a:p>
      </dsp:txBody>
      <dsp:txXfrm>
        <a:off x="4101242" y="2601636"/>
        <a:ext cx="949007" cy="697230"/>
      </dsp:txXfrm>
    </dsp:sp>
    <dsp:sp modelId="{BB64411A-38AD-49F2-AA80-0D301EFFE9ED}">
      <dsp:nvSpPr>
        <dsp:cNvPr id="0" name=""/>
        <dsp:cNvSpPr/>
      </dsp:nvSpPr>
      <dsp:spPr>
        <a:xfrm>
          <a:off x="2439511" y="393741"/>
          <a:ext cx="3253740" cy="3253740"/>
        </a:xfrm>
        <a:prstGeom prst="pie">
          <a:avLst>
            <a:gd name="adj1" fmla="val 5400000"/>
            <a:gd name="adj2" fmla="val 9000000"/>
          </a:avLst>
        </a:prstGeom>
        <a:solidFill>
          <a:srgbClr val="C78FFF"/>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General Material</a:t>
          </a:r>
        </a:p>
      </dsp:txBody>
      <dsp:txXfrm>
        <a:off x="3082512" y="2601636"/>
        <a:ext cx="949007" cy="697230"/>
      </dsp:txXfrm>
    </dsp:sp>
    <dsp:sp modelId="{3B3B5845-2783-4B95-84D4-8E6CDC4C68ED}">
      <dsp:nvSpPr>
        <dsp:cNvPr id="0" name=""/>
        <dsp:cNvSpPr/>
      </dsp:nvSpPr>
      <dsp:spPr>
        <a:xfrm>
          <a:off x="2439511" y="393741"/>
          <a:ext cx="3253740" cy="3253740"/>
        </a:xfrm>
        <a:prstGeom prst="pie">
          <a:avLst>
            <a:gd name="adj1" fmla="val 9000000"/>
            <a:gd name="adj2" fmla="val 12600000"/>
          </a:avLst>
        </a:prstGeom>
        <a:solidFill>
          <a:srgbClr val="FFB84F"/>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Base Aggregate</a:t>
          </a:r>
        </a:p>
      </dsp:txBody>
      <dsp:txXfrm>
        <a:off x="2489866" y="1691363"/>
        <a:ext cx="983869" cy="658495"/>
      </dsp:txXfrm>
    </dsp:sp>
    <dsp:sp modelId="{D1C08F58-7CB8-4B3D-9F01-ED6F6A84C8E1}">
      <dsp:nvSpPr>
        <dsp:cNvPr id="0" name=""/>
        <dsp:cNvSpPr/>
      </dsp:nvSpPr>
      <dsp:spPr>
        <a:xfrm>
          <a:off x="2439511" y="393741"/>
          <a:ext cx="3253740" cy="3253740"/>
        </a:xfrm>
        <a:prstGeom prst="pie">
          <a:avLst>
            <a:gd name="adj1" fmla="val 12600000"/>
            <a:gd name="adj2" fmla="val 16200000"/>
          </a:avLst>
        </a:prstGeom>
        <a:solidFill>
          <a:schemeClr val="accent2">
            <a:hueOff val="-13628594"/>
            <a:satOff val="40000"/>
            <a:lumOff val="1490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Asphalt</a:t>
          </a:r>
        </a:p>
      </dsp:txBody>
      <dsp:txXfrm>
        <a:off x="3082512" y="742356"/>
        <a:ext cx="949007" cy="69723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014788" y="0"/>
            <a:ext cx="3070225" cy="469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6409737-B42F-4E99-BE9E-3150B19156F7}" type="datetimeFigureOut">
              <a:rPr lang="en-US"/>
              <a:pPr>
                <a:defRPr/>
              </a:pPr>
              <a:t>3/22/2018</a:t>
            </a:fld>
            <a:endParaRPr lang="en-US"/>
          </a:p>
        </p:txBody>
      </p:sp>
      <p:sp>
        <p:nvSpPr>
          <p:cNvPr id="4" name="Footer Placeholder 3"/>
          <p:cNvSpPr>
            <a:spLocks noGrp="1"/>
          </p:cNvSpPr>
          <p:nvPr>
            <p:ph type="ftr" sz="quarter" idx="2"/>
          </p:nvPr>
        </p:nvSpPr>
        <p:spPr>
          <a:xfrm>
            <a:off x="0" y="8939213"/>
            <a:ext cx="3070225" cy="469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4014788" y="8939213"/>
            <a:ext cx="3070225" cy="469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75B7B7E-BD6A-4951-A152-0A8C255FD05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699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14788" y="0"/>
            <a:ext cx="3070225" cy="4699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A0B40AD-C3B0-4F65-94B5-F66320FF2E04}" type="datetimeFigureOut">
              <a:rPr lang="en-US"/>
              <a:pPr>
                <a:defRPr/>
              </a:pPr>
              <a:t>3/22/2018</a:t>
            </a:fld>
            <a:endParaRPr lang="en-US"/>
          </a:p>
        </p:txBody>
      </p:sp>
      <p:sp>
        <p:nvSpPr>
          <p:cNvPr id="4" name="Slide Image Placeholder 3"/>
          <p:cNvSpPr>
            <a:spLocks noGrp="1" noRot="1" noChangeAspect="1"/>
          </p:cNvSpPr>
          <p:nvPr>
            <p:ph type="sldImg" idx="2"/>
          </p:nvPr>
        </p:nvSpPr>
        <p:spPr>
          <a:xfrm>
            <a:off x="1190625" y="706438"/>
            <a:ext cx="4705350" cy="35290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8025" y="4470400"/>
            <a:ext cx="5670550" cy="42338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39213"/>
            <a:ext cx="3070225" cy="4699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14788" y="8939213"/>
            <a:ext cx="3070225" cy="4699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D488F0C-6769-4BD1-B394-ECE77D272E4B}"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51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943DFA-035C-4DA5-9840-62FA0030F74C}" type="slidenum">
              <a:rPr lang="en-US" smtClean="0"/>
              <a:pPr fontAlgn="base">
                <a:spcBef>
                  <a:spcPct val="0"/>
                </a:spcBef>
                <a:spcAft>
                  <a:spcPct val="0"/>
                </a:spcAft>
                <a:defRPr/>
              </a:pPr>
              <a:t>1</a:t>
            </a:fld>
            <a:endParaRPr lang="en-US"/>
          </a:p>
        </p:txBody>
      </p:sp>
      <p:sp>
        <p:nvSpPr>
          <p:cNvPr id="5" name="Notes Placeholder 2"/>
          <p:cNvSpPr>
            <a:spLocks noGrp="1"/>
          </p:cNvSpPr>
          <p:nvPr>
            <p:ph type="body" idx="1"/>
          </p:nvPr>
        </p:nvSpPr>
        <p:spPr/>
        <p:txBody>
          <a:bodyPr>
            <a:normAutofit/>
          </a:bodyPr>
          <a:lstStyle/>
          <a:p>
            <a:pPr>
              <a:defRPr/>
            </a:pPr>
            <a:endParaRPr lang="en-US"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List contact and resources to help get answers. </a:t>
            </a:r>
          </a:p>
          <a:p>
            <a:endParaRPr lang="en-US"/>
          </a:p>
          <a:p>
            <a:r>
              <a:rPr lang="en-US"/>
              <a:t>Refer to WisDOT project web site for detailed and ongoing information.  </a:t>
            </a:r>
          </a:p>
          <a:p>
            <a:endParaRPr lang="en-US"/>
          </a:p>
          <a:p>
            <a:r>
              <a:rPr lang="en-US"/>
              <a:t>Include name and phone number/email for lead staff.</a:t>
            </a:r>
          </a:p>
          <a:p>
            <a:endParaRPr lang="en-US"/>
          </a:p>
          <a:p>
            <a:r>
              <a:rPr lang="en-US"/>
              <a:t>Take Q&amp;A if time allows.</a:t>
            </a:r>
          </a:p>
          <a:p>
            <a:endParaRPr lang="en-US"/>
          </a:p>
          <a:p>
            <a:r>
              <a:rPr lang="en-US"/>
              <a:t>End the presentation on a positive note. Thank the audience for their time and attention.</a:t>
            </a:r>
          </a:p>
          <a:p>
            <a:endParaRPr lang="en-US"/>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11</a:t>
            </a:fld>
            <a:endParaRPr lang="en-US"/>
          </a:p>
        </p:txBody>
      </p:sp>
    </p:spTree>
    <p:extLst>
      <p:ext uri="{BB962C8B-B14F-4D97-AF65-F5344CB8AC3E}">
        <p14:creationId xmlns:p14="http://schemas.microsoft.com/office/powerpoint/2010/main" val="146865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12</a:t>
            </a:fld>
            <a:endParaRPr lang="en-US"/>
          </a:p>
        </p:txBody>
      </p:sp>
    </p:spTree>
    <p:extLst>
      <p:ext uri="{BB962C8B-B14F-4D97-AF65-F5344CB8AC3E}">
        <p14:creationId xmlns:p14="http://schemas.microsoft.com/office/powerpoint/2010/main" val="389199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13</a:t>
            </a:fld>
            <a:endParaRPr lang="en-US"/>
          </a:p>
        </p:txBody>
      </p:sp>
    </p:spTree>
    <p:extLst>
      <p:ext uri="{BB962C8B-B14F-4D97-AF65-F5344CB8AC3E}">
        <p14:creationId xmlns:p14="http://schemas.microsoft.com/office/powerpoint/2010/main" val="257296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14</a:t>
            </a:fld>
            <a:endParaRPr lang="en-US"/>
          </a:p>
        </p:txBody>
      </p:sp>
    </p:spTree>
    <p:extLst>
      <p:ext uri="{BB962C8B-B14F-4D97-AF65-F5344CB8AC3E}">
        <p14:creationId xmlns:p14="http://schemas.microsoft.com/office/powerpoint/2010/main" val="2500847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15</a:t>
            </a:fld>
            <a:endParaRPr lang="en-US"/>
          </a:p>
        </p:txBody>
      </p:sp>
    </p:spTree>
    <p:extLst>
      <p:ext uri="{BB962C8B-B14F-4D97-AF65-F5344CB8AC3E}">
        <p14:creationId xmlns:p14="http://schemas.microsoft.com/office/powerpoint/2010/main" val="3350865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16</a:t>
            </a:fld>
            <a:endParaRPr lang="en-US"/>
          </a:p>
        </p:txBody>
      </p:sp>
    </p:spTree>
    <p:extLst>
      <p:ext uri="{BB962C8B-B14F-4D97-AF65-F5344CB8AC3E}">
        <p14:creationId xmlns:p14="http://schemas.microsoft.com/office/powerpoint/2010/main" val="1751363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17</a:t>
            </a:fld>
            <a:endParaRPr lang="en-US"/>
          </a:p>
        </p:txBody>
      </p:sp>
    </p:spTree>
    <p:extLst>
      <p:ext uri="{BB962C8B-B14F-4D97-AF65-F5344CB8AC3E}">
        <p14:creationId xmlns:p14="http://schemas.microsoft.com/office/powerpoint/2010/main" val="3386043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B1643886-938E-412C-8642-C6867C09FD0F}" type="slidenum">
              <a:rPr lang="en-US" smtClean="0"/>
              <a:pPr>
                <a:defRPr/>
              </a:pPr>
              <a:t>18</a:t>
            </a:fld>
            <a:endParaRPr lang="en-US"/>
          </a:p>
        </p:txBody>
      </p:sp>
    </p:spTree>
    <p:extLst>
      <p:ext uri="{BB962C8B-B14F-4D97-AF65-F5344CB8AC3E}">
        <p14:creationId xmlns:p14="http://schemas.microsoft.com/office/powerpoint/2010/main" val="579776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Cover  topics not yet addressed in prior slides, include them as appropriate.</a:t>
            </a:r>
          </a:p>
          <a:p>
            <a:endParaRPr lang="en-US"/>
          </a:p>
          <a:p>
            <a:r>
              <a:rPr lang="en-US"/>
              <a:t>The amount of information should be relevant to allowable time and audience.  </a:t>
            </a:r>
          </a:p>
          <a:p>
            <a:endParaRPr lang="en-US"/>
          </a:p>
        </p:txBody>
      </p:sp>
      <p:sp>
        <p:nvSpPr>
          <p:cNvPr id="4" name="Slide Number Placeholder 3"/>
          <p:cNvSpPr>
            <a:spLocks noGrp="1"/>
          </p:cNvSpPr>
          <p:nvPr>
            <p:ph type="sldNum" sz="quarter" idx="5"/>
          </p:nvPr>
        </p:nvSpPr>
        <p:spPr/>
        <p:txBody>
          <a:bodyPr/>
          <a:lstStyle/>
          <a:p>
            <a:pPr>
              <a:defRPr/>
            </a:pPr>
            <a:fld id="{62BBC077-D707-40B7-9698-BEA7A417DC6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5628468-5D51-4B95-94B2-4733DE0C78A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Cover  topics not yet addressed in prior slides, include them as appropriate.</a:t>
            </a:r>
          </a:p>
          <a:p>
            <a:endParaRPr lang="en-US"/>
          </a:p>
          <a:p>
            <a:r>
              <a:rPr lang="en-US"/>
              <a:t>The amount of information should be relevant to allowable time and audience.  </a:t>
            </a:r>
          </a:p>
          <a:p>
            <a:endParaRPr lang="en-US"/>
          </a:p>
        </p:txBody>
      </p:sp>
      <p:sp>
        <p:nvSpPr>
          <p:cNvPr id="4" name="Slide Number Placeholder 3"/>
          <p:cNvSpPr>
            <a:spLocks noGrp="1"/>
          </p:cNvSpPr>
          <p:nvPr>
            <p:ph type="sldNum" sz="quarter" idx="5"/>
          </p:nvPr>
        </p:nvSpPr>
        <p:spPr/>
        <p:txBody>
          <a:bodyPr/>
          <a:lstStyle/>
          <a:p>
            <a:pPr>
              <a:defRPr/>
            </a:pPr>
            <a:fld id="{62BBC077-D707-40B7-9698-BEA7A417DC65}" type="slidenum">
              <a:rPr lang="en-US" smtClean="0"/>
              <a:pPr>
                <a:defRPr/>
              </a:pPr>
              <a:t>20</a:t>
            </a:fld>
            <a:endParaRPr lang="en-US"/>
          </a:p>
        </p:txBody>
      </p:sp>
    </p:spTree>
    <p:extLst>
      <p:ext uri="{BB962C8B-B14F-4D97-AF65-F5344CB8AC3E}">
        <p14:creationId xmlns:p14="http://schemas.microsoft.com/office/powerpoint/2010/main" val="2185421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23</a:t>
            </a:fld>
            <a:endParaRPr lang="en-US"/>
          </a:p>
        </p:txBody>
      </p:sp>
    </p:spTree>
    <p:extLst>
      <p:ext uri="{BB962C8B-B14F-4D97-AF65-F5344CB8AC3E}">
        <p14:creationId xmlns:p14="http://schemas.microsoft.com/office/powerpoint/2010/main" val="1541245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542EF19-4662-43D0-9F0B-F89091D5AD2E}" type="slidenum">
              <a:rPr lang="en-US" smtClean="0"/>
              <a:pPr>
                <a:defRPr/>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542EF19-4662-43D0-9F0B-F89091D5AD2E}" type="slidenum">
              <a:rPr lang="en-US" smtClean="0"/>
              <a:pPr>
                <a:defRPr/>
              </a:pPr>
              <a:t>25</a:t>
            </a:fld>
            <a:endParaRPr lang="en-US"/>
          </a:p>
        </p:txBody>
      </p:sp>
    </p:spTree>
    <p:extLst>
      <p:ext uri="{BB962C8B-B14F-4D97-AF65-F5344CB8AC3E}">
        <p14:creationId xmlns:p14="http://schemas.microsoft.com/office/powerpoint/2010/main" val="578160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1542EF19-4662-43D0-9F0B-F89091D5AD2E}" type="slidenum">
              <a:rPr lang="en-US" smtClean="0"/>
              <a:pPr>
                <a:defRPr/>
              </a:pPr>
              <a:t>26</a:t>
            </a:fld>
            <a:endParaRPr lang="en-US"/>
          </a:p>
        </p:txBody>
      </p:sp>
    </p:spTree>
    <p:extLst>
      <p:ext uri="{BB962C8B-B14F-4D97-AF65-F5344CB8AC3E}">
        <p14:creationId xmlns:p14="http://schemas.microsoft.com/office/powerpoint/2010/main" val="2685620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What will be happening after today?  </a:t>
            </a:r>
          </a:p>
          <a:p>
            <a:endParaRPr lang="en-US"/>
          </a:p>
          <a:p>
            <a:r>
              <a:rPr lang="en-US"/>
              <a:t>List key next steps and perhaps a phrase or sentence about what the goal will be.  </a:t>
            </a:r>
          </a:p>
          <a:p>
            <a:endParaRPr lang="en-US"/>
          </a:p>
          <a:p>
            <a:r>
              <a:rPr lang="en-US"/>
              <a:t>Be as clear as possible – if you don’t have an exact date, include general month/year.</a:t>
            </a:r>
          </a:p>
        </p:txBody>
      </p:sp>
      <p:sp>
        <p:nvSpPr>
          <p:cNvPr id="4" name="Slide Number Placeholder 3"/>
          <p:cNvSpPr>
            <a:spLocks noGrp="1"/>
          </p:cNvSpPr>
          <p:nvPr>
            <p:ph type="sldNum" sz="quarter" idx="5"/>
          </p:nvPr>
        </p:nvSpPr>
        <p:spPr/>
        <p:txBody>
          <a:bodyPr/>
          <a:lstStyle/>
          <a:p>
            <a:pPr>
              <a:defRPr/>
            </a:pPr>
            <a:fld id="{16EE1D23-F868-406F-8DF2-192668B08A2B}" type="slidenum">
              <a:rPr lang="en-US" smtClean="0"/>
              <a:pPr>
                <a:defRPr/>
              </a:pPr>
              <a:t>27</a:t>
            </a:fld>
            <a:endParaRPr lang="en-US"/>
          </a:p>
        </p:txBody>
      </p:sp>
    </p:spTree>
    <p:extLst>
      <p:ext uri="{BB962C8B-B14F-4D97-AF65-F5344CB8AC3E}">
        <p14:creationId xmlns:p14="http://schemas.microsoft.com/office/powerpoint/2010/main" val="709157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16EE1D23-F868-406F-8DF2-192668B08A2B}" type="slidenum">
              <a:rPr lang="en-US" smtClean="0"/>
              <a:pPr>
                <a:defRPr/>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16EE1D23-F868-406F-8DF2-192668B08A2B}" type="slidenum">
              <a:rPr lang="en-US" smtClean="0"/>
              <a:pPr>
                <a:defRPr/>
              </a:pPr>
              <a:t>29</a:t>
            </a:fld>
            <a:endParaRPr lang="en-US"/>
          </a:p>
        </p:txBody>
      </p:sp>
    </p:spTree>
    <p:extLst>
      <p:ext uri="{BB962C8B-B14F-4D97-AF65-F5344CB8AC3E}">
        <p14:creationId xmlns:p14="http://schemas.microsoft.com/office/powerpoint/2010/main" val="1359579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charset="0"/>
                <a:cs typeface="Arial" charset="0"/>
              </a:rPr>
              <a:t>Security Tape on QC Retained samples.</a:t>
            </a:r>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2E48A59-A3F0-48F3-A1D7-88C9DD3BC67D}" type="slidenum">
              <a:rPr lang="en-US" smtClean="0"/>
              <a:pPr>
                <a:defRPr/>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charset="0"/>
                <a:cs typeface="Arial" charset="0"/>
              </a:rPr>
              <a:t>Security Tape on QC Retained samples.</a:t>
            </a:r>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2E48A59-A3F0-48F3-A1D7-88C9DD3BC67D}" type="slidenum">
              <a:rPr lang="en-US" smtClean="0"/>
              <a:pPr>
                <a:defRPr/>
              </a:pPr>
              <a:t>31</a:t>
            </a:fld>
            <a:endParaRPr lang="en-US"/>
          </a:p>
        </p:txBody>
      </p:sp>
    </p:spTree>
    <p:extLst>
      <p:ext uri="{BB962C8B-B14F-4D97-AF65-F5344CB8AC3E}">
        <p14:creationId xmlns:p14="http://schemas.microsoft.com/office/powerpoint/2010/main" val="1945463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US" dirty="0"/>
              <a:t>A little background on Optimized Gradation. This is an SPV that is being added to projects that require slip-form pavement. Even though the special is in your contract, it is completely optional for the CONTRACTOR to use.</a:t>
            </a:r>
          </a:p>
          <a:p>
            <a:endParaRPr lang="en-US" dirty="0"/>
          </a:p>
          <a:p>
            <a:r>
              <a:rPr lang="en-US" dirty="0"/>
              <a:t>If the special is not in your contract and a contractor requests to use it, the SPV can be change ordered into the project WITHOUT the 3% incentive. </a:t>
            </a:r>
          </a:p>
          <a:p>
            <a:endParaRPr lang="en-US" dirty="0"/>
          </a:p>
          <a:p>
            <a:r>
              <a:rPr lang="en-US" dirty="0"/>
              <a:t>Even without the 3% incentive, there are still benefits to the contractor. If the contractor also decides to use the Optimized Mixture, they are able to reduce up to 8% of cementitious material in the concrete mix. Cementitious material is the largest cost per </a:t>
            </a:r>
            <a:r>
              <a:rPr lang="en-US" dirty="0" err="1"/>
              <a:t>lb</a:t>
            </a:r>
            <a:r>
              <a:rPr lang="en-US" dirty="0"/>
              <a:t> in concrete. This can equate to a large savings for the contractor.</a:t>
            </a:r>
          </a:p>
          <a:p>
            <a:endParaRPr lang="en-US" dirty="0"/>
          </a:p>
          <a:p>
            <a:endParaRPr lang="en-US" dirty="0"/>
          </a:p>
          <a:p>
            <a:endParaRPr lang="en-US" dirty="0"/>
          </a:p>
          <a:p>
            <a:r>
              <a:rPr lang="en-US" dirty="0"/>
              <a:t>There are benefits to both the Contractor and the Department. </a:t>
            </a:r>
          </a:p>
          <a:p>
            <a:endParaRPr lang="en-US" dirty="0"/>
          </a:p>
          <a:p>
            <a:pPr lvl="1"/>
            <a:r>
              <a:rPr lang="en-US" dirty="0"/>
              <a:t>QV Testing of Concrete Aggregate is Required</a:t>
            </a:r>
          </a:p>
          <a:p>
            <a:pPr lvl="1"/>
            <a:r>
              <a:rPr lang="en-US" dirty="0"/>
              <a:t>CCO into job – no incentive</a:t>
            </a:r>
          </a:p>
          <a:p>
            <a:pPr lvl="1"/>
            <a:r>
              <a:rPr lang="en-US" dirty="0"/>
              <a:t>In specials – 3% incentive</a:t>
            </a:r>
          </a:p>
          <a:p>
            <a:pPr lvl="1"/>
            <a:r>
              <a:rPr lang="en-US" dirty="0"/>
              <a:t>Contractor option – optimized gradation first – then optimized mixture.</a:t>
            </a:r>
          </a:p>
          <a:p>
            <a:pPr lvl="1"/>
            <a:r>
              <a:rPr lang="en-US" dirty="0"/>
              <a:t>Contractor Benefit is ability to use less cement / and an option for 3% incentive (possible reduction of </a:t>
            </a:r>
            <a:r>
              <a:rPr lang="en-US" dirty="0" err="1"/>
              <a:t>cementicious</a:t>
            </a:r>
            <a:r>
              <a:rPr lang="en-US" dirty="0"/>
              <a:t> material from 565 </a:t>
            </a:r>
            <a:r>
              <a:rPr lang="en-US" dirty="0" err="1"/>
              <a:t>lbs</a:t>
            </a:r>
            <a:r>
              <a:rPr lang="en-US" dirty="0"/>
              <a:t> to 520 lbs. This is a large cost savings for the contractor – </a:t>
            </a:r>
            <a:r>
              <a:rPr lang="en-US" dirty="0" err="1"/>
              <a:t>cementious</a:t>
            </a:r>
            <a:r>
              <a:rPr lang="en-US" dirty="0"/>
              <a:t> materials are largest cost per lb.)</a:t>
            </a:r>
          </a:p>
          <a:p>
            <a:pPr lvl="1"/>
            <a:r>
              <a:rPr lang="en-US" dirty="0"/>
              <a:t>Department Benefit  – better mixes – reducing voids – aggregate gradations will be well graded versus gap graded</a:t>
            </a:r>
          </a:p>
          <a:p>
            <a:pPr lvl="1"/>
            <a:r>
              <a:rPr lang="en-US" dirty="0"/>
              <a:t>Better durability – permeability will decrease – strengths should be comparable.</a:t>
            </a:r>
          </a:p>
          <a:p>
            <a:r>
              <a:rPr lang="en-US" dirty="0"/>
              <a:t>Contact ADAM as soon as we know which jobs are doing this.</a:t>
            </a:r>
          </a:p>
          <a:p>
            <a:r>
              <a:rPr lang="en-US" dirty="0"/>
              <a:t>All requirements are in SPV. Mix follow tarantula curve. Falls out of </a:t>
            </a:r>
            <a:r>
              <a:rPr lang="en-US" dirty="0" err="1"/>
              <a:t>trantuala</a:t>
            </a:r>
            <a:r>
              <a:rPr lang="en-US" dirty="0"/>
              <a:t> curve, can submit a JMF – Adam – Leslie backup.</a:t>
            </a:r>
          </a:p>
          <a:p>
            <a:r>
              <a:rPr lang="en-US" dirty="0"/>
              <a:t>Aiming for consistency in concrete.</a:t>
            </a:r>
          </a:p>
          <a:p>
            <a:r>
              <a:rPr lang="en-US" dirty="0"/>
              <a:t>Falls out and can’t adjust it – can always go back to regular spec.- if so that is a new mix design and lots/sublots start over.</a:t>
            </a:r>
          </a:p>
          <a:p>
            <a:endParaRPr lang="en-US" dirty="0"/>
          </a:p>
          <a:p>
            <a:r>
              <a:rPr lang="en-US" dirty="0"/>
              <a:t>Notify Adam (BAD IA) </a:t>
            </a:r>
          </a:p>
          <a:p>
            <a:r>
              <a:rPr lang="en-US" dirty="0"/>
              <a:t>If doing optimized – </a:t>
            </a:r>
            <a:r>
              <a:rPr lang="en-US" dirty="0" err="1"/>
              <a:t>adam</a:t>
            </a:r>
            <a:r>
              <a:rPr lang="en-US" dirty="0"/>
              <a:t> wants to do SAM testing during paving.</a:t>
            </a:r>
          </a:p>
          <a:p>
            <a:endParaRPr lang="en-US" dirty="0"/>
          </a:p>
          <a:p>
            <a:endParaRPr lang="en-US" dirty="0"/>
          </a:p>
          <a:p>
            <a:r>
              <a:rPr lang="en-US" dirty="0"/>
              <a:t>***SAM testing for pavement (handwork and </a:t>
            </a:r>
            <a:r>
              <a:rPr lang="en-US" dirty="0" err="1"/>
              <a:t>slipform</a:t>
            </a:r>
            <a:r>
              <a:rPr lang="en-US" dirty="0"/>
              <a:t>)</a:t>
            </a:r>
          </a:p>
          <a:p>
            <a:r>
              <a:rPr lang="en-US" dirty="0"/>
              <a:t>SAM number attached with a new mix design – 1 SAM test per pavement lot</a:t>
            </a:r>
          </a:p>
          <a:p>
            <a:r>
              <a:rPr lang="en-US" dirty="0"/>
              <a:t>Adam questions</a:t>
            </a:r>
          </a:p>
        </p:txBody>
      </p:sp>
      <p:sp>
        <p:nvSpPr>
          <p:cNvPr id="4" name="Slide Number Placeholder 3"/>
          <p:cNvSpPr>
            <a:spLocks noGrp="1"/>
          </p:cNvSpPr>
          <p:nvPr>
            <p:ph type="sldNum" sz="quarter" idx="5"/>
          </p:nvPr>
        </p:nvSpPr>
        <p:spPr/>
        <p:txBody>
          <a:bodyPr/>
          <a:lstStyle/>
          <a:p>
            <a:pPr>
              <a:defRPr/>
            </a:pPr>
            <a:fld id="{07BF351C-CD70-4140-875D-38A514846205}"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latin typeface="Arial" charset="0"/>
                <a:cs typeface="Arial" charset="0"/>
              </a:rPr>
              <a:t>Security Tape on QC Retained samples.</a:t>
            </a:r>
          </a:p>
          <a:p>
            <a:endParaRPr lang="en-US" dirty="0">
              <a:latin typeface="Arial" charset="0"/>
              <a:cs typeface="Arial" charset="0"/>
            </a:endParaRPr>
          </a:p>
        </p:txBody>
      </p:sp>
      <p:sp>
        <p:nvSpPr>
          <p:cNvPr id="4" name="Slide Number Placeholder 3"/>
          <p:cNvSpPr>
            <a:spLocks noGrp="1"/>
          </p:cNvSpPr>
          <p:nvPr>
            <p:ph type="sldNum" sz="quarter" idx="5"/>
          </p:nvPr>
        </p:nvSpPr>
        <p:spPr/>
        <p:txBody>
          <a:bodyPr/>
          <a:lstStyle/>
          <a:p>
            <a:pPr>
              <a:defRPr/>
            </a:pPr>
            <a:fld id="{62E48A59-A3F0-48F3-A1D7-88C9DD3BC67D}" type="slidenum">
              <a:rPr lang="en-US" smtClean="0"/>
              <a:pPr>
                <a:defRPr/>
              </a:pPr>
              <a:t>32</a:t>
            </a:fld>
            <a:endParaRPr lang="en-US"/>
          </a:p>
        </p:txBody>
      </p:sp>
    </p:spTree>
    <p:extLst>
      <p:ext uri="{BB962C8B-B14F-4D97-AF65-F5344CB8AC3E}">
        <p14:creationId xmlns:p14="http://schemas.microsoft.com/office/powerpoint/2010/main" val="4240291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US" dirty="0"/>
              <a:t>A little background on Optimized Gradation. This is an SPV that is being added to projects that require slip-form pavement. Even though the special is in your contract, it is completely optional for the CONTRACTOR to use.</a:t>
            </a:r>
          </a:p>
          <a:p>
            <a:endParaRPr lang="en-US" dirty="0"/>
          </a:p>
          <a:p>
            <a:r>
              <a:rPr lang="en-US" dirty="0"/>
              <a:t>If the special is not in your contract and a contractor requests to use it, the SPV can be change ordered into the project WITHOUT the 3% incentive. </a:t>
            </a:r>
          </a:p>
          <a:p>
            <a:endParaRPr lang="en-US" dirty="0"/>
          </a:p>
          <a:p>
            <a:r>
              <a:rPr lang="en-US" dirty="0"/>
              <a:t>Even without the 3% incentive, there are still benefits to the contractor. If the contractor also decides to use the Optimized Mixture, they are able to reduce up to 8% of cementitious material in the concrete mix. Cementitious material is the largest cost per </a:t>
            </a:r>
            <a:r>
              <a:rPr lang="en-US" dirty="0" err="1"/>
              <a:t>lb</a:t>
            </a:r>
            <a:r>
              <a:rPr lang="en-US" dirty="0"/>
              <a:t> in concrete. This can equate to a large savings for the contractor.</a:t>
            </a:r>
          </a:p>
          <a:p>
            <a:endParaRPr lang="en-US" dirty="0"/>
          </a:p>
          <a:p>
            <a:endParaRPr lang="en-US" dirty="0"/>
          </a:p>
          <a:p>
            <a:endParaRPr lang="en-US" dirty="0"/>
          </a:p>
          <a:p>
            <a:r>
              <a:rPr lang="en-US" dirty="0"/>
              <a:t>There are benefits to both the Contractor and the Department. </a:t>
            </a:r>
          </a:p>
          <a:p>
            <a:endParaRPr lang="en-US" dirty="0"/>
          </a:p>
          <a:p>
            <a:pPr lvl="1"/>
            <a:r>
              <a:rPr lang="en-US" dirty="0"/>
              <a:t>QV Testing of Concrete Aggregate is Required</a:t>
            </a:r>
          </a:p>
          <a:p>
            <a:pPr lvl="1"/>
            <a:r>
              <a:rPr lang="en-US" dirty="0"/>
              <a:t>CCO into job – no incentive</a:t>
            </a:r>
          </a:p>
          <a:p>
            <a:pPr lvl="1"/>
            <a:r>
              <a:rPr lang="en-US" dirty="0"/>
              <a:t>In specials – 3% incentive</a:t>
            </a:r>
          </a:p>
          <a:p>
            <a:pPr lvl="1"/>
            <a:r>
              <a:rPr lang="en-US" dirty="0"/>
              <a:t>Contractor option – optimized gradation first – then optimized mixture.</a:t>
            </a:r>
          </a:p>
          <a:p>
            <a:pPr lvl="1"/>
            <a:r>
              <a:rPr lang="en-US" dirty="0"/>
              <a:t>Contractor Benefit is ability to use less cement / and an option for 3% incentive (possible reduction of </a:t>
            </a:r>
            <a:r>
              <a:rPr lang="en-US" dirty="0" err="1"/>
              <a:t>cementicious</a:t>
            </a:r>
            <a:r>
              <a:rPr lang="en-US" dirty="0"/>
              <a:t> material from 565 </a:t>
            </a:r>
            <a:r>
              <a:rPr lang="en-US" dirty="0" err="1"/>
              <a:t>lbs</a:t>
            </a:r>
            <a:r>
              <a:rPr lang="en-US" dirty="0"/>
              <a:t> to 520 lbs. This is a large cost savings for the contractor – </a:t>
            </a:r>
            <a:r>
              <a:rPr lang="en-US" dirty="0" err="1"/>
              <a:t>cementious</a:t>
            </a:r>
            <a:r>
              <a:rPr lang="en-US" dirty="0"/>
              <a:t> materials are largest cost per lb.)</a:t>
            </a:r>
          </a:p>
          <a:p>
            <a:pPr lvl="1"/>
            <a:r>
              <a:rPr lang="en-US" dirty="0"/>
              <a:t>Department Benefit  – better mixes – reducing voids – aggregate gradations will be well graded versus gap graded</a:t>
            </a:r>
          </a:p>
          <a:p>
            <a:pPr lvl="1"/>
            <a:r>
              <a:rPr lang="en-US" dirty="0"/>
              <a:t>Better durability – permeability will decrease – strengths should be comparable.</a:t>
            </a:r>
          </a:p>
          <a:p>
            <a:r>
              <a:rPr lang="en-US" dirty="0"/>
              <a:t>Contact ADAM as soon as we know which jobs are doing this.</a:t>
            </a:r>
          </a:p>
          <a:p>
            <a:r>
              <a:rPr lang="en-US" dirty="0"/>
              <a:t>All requirements are in SPV. Mix follow tarantula curve. Falls out of </a:t>
            </a:r>
            <a:r>
              <a:rPr lang="en-US" dirty="0" err="1"/>
              <a:t>trantuala</a:t>
            </a:r>
            <a:r>
              <a:rPr lang="en-US" dirty="0"/>
              <a:t> curve, can submit a JMF – Adam – Leslie backup.</a:t>
            </a:r>
          </a:p>
          <a:p>
            <a:r>
              <a:rPr lang="en-US" dirty="0"/>
              <a:t>Aiming for consistency in concrete.</a:t>
            </a:r>
          </a:p>
          <a:p>
            <a:r>
              <a:rPr lang="en-US" dirty="0"/>
              <a:t>Falls out and can’t adjust it – can always go back to regular spec.- if so that is a new mix design and lots/sublots start over.</a:t>
            </a:r>
          </a:p>
          <a:p>
            <a:endParaRPr lang="en-US" dirty="0"/>
          </a:p>
          <a:p>
            <a:r>
              <a:rPr lang="en-US" dirty="0"/>
              <a:t>Notify Adam (BAD IA) </a:t>
            </a:r>
          </a:p>
          <a:p>
            <a:r>
              <a:rPr lang="en-US" dirty="0"/>
              <a:t>If doing optimized – </a:t>
            </a:r>
            <a:r>
              <a:rPr lang="en-US" dirty="0" err="1"/>
              <a:t>adam</a:t>
            </a:r>
            <a:r>
              <a:rPr lang="en-US" dirty="0"/>
              <a:t> wants to do SAM testing during paving.</a:t>
            </a:r>
          </a:p>
          <a:p>
            <a:endParaRPr lang="en-US" dirty="0"/>
          </a:p>
          <a:p>
            <a:endParaRPr lang="en-US" dirty="0"/>
          </a:p>
          <a:p>
            <a:r>
              <a:rPr lang="en-US" dirty="0"/>
              <a:t>***SAM testing for pavement (handwork and </a:t>
            </a:r>
            <a:r>
              <a:rPr lang="en-US" dirty="0" err="1"/>
              <a:t>slipform</a:t>
            </a:r>
            <a:r>
              <a:rPr lang="en-US" dirty="0"/>
              <a:t>)</a:t>
            </a:r>
          </a:p>
          <a:p>
            <a:r>
              <a:rPr lang="en-US" dirty="0"/>
              <a:t>SAM number attached with a new mix design – 1 SAM test per pavement lot</a:t>
            </a:r>
          </a:p>
          <a:p>
            <a:r>
              <a:rPr lang="en-US" dirty="0"/>
              <a:t>Adam questions</a:t>
            </a:r>
          </a:p>
        </p:txBody>
      </p:sp>
      <p:sp>
        <p:nvSpPr>
          <p:cNvPr id="4" name="Slide Number Placeholder 3"/>
          <p:cNvSpPr>
            <a:spLocks noGrp="1"/>
          </p:cNvSpPr>
          <p:nvPr>
            <p:ph type="sldNum" sz="quarter" idx="5"/>
          </p:nvPr>
        </p:nvSpPr>
        <p:spPr/>
        <p:txBody>
          <a:bodyPr/>
          <a:lstStyle/>
          <a:p>
            <a:pPr>
              <a:defRPr/>
            </a:pPr>
            <a:fld id="{07BF351C-CD70-4140-875D-38A514846205}" type="slidenum">
              <a:rPr lang="en-US" smtClean="0"/>
              <a:pPr>
                <a:defRPr/>
              </a:pPr>
              <a:t>4</a:t>
            </a:fld>
            <a:endParaRPr lang="en-US"/>
          </a:p>
        </p:txBody>
      </p:sp>
    </p:spTree>
    <p:extLst>
      <p:ext uri="{BB962C8B-B14F-4D97-AF65-F5344CB8AC3E}">
        <p14:creationId xmlns:p14="http://schemas.microsoft.com/office/powerpoint/2010/main" val="110060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rmAutofit fontScale="55000" lnSpcReduction="20000"/>
          </a:bodyPr>
          <a:lstStyle/>
          <a:p>
            <a:r>
              <a:rPr lang="en-US" dirty="0"/>
              <a:t>A little background on Optimized Gradation. This is an SPV that is being added to projects that require slip-form pavement. Even though the special is in your contract, it is completely optional for the CONTRACTOR to use.</a:t>
            </a:r>
          </a:p>
          <a:p>
            <a:endParaRPr lang="en-US" dirty="0"/>
          </a:p>
          <a:p>
            <a:r>
              <a:rPr lang="en-US" dirty="0"/>
              <a:t>If the special is not in your contract and a contractor requests to use it, the SPV can be change ordered into the project WITHOUT the 3% incentive. </a:t>
            </a:r>
          </a:p>
          <a:p>
            <a:endParaRPr lang="en-US" dirty="0"/>
          </a:p>
          <a:p>
            <a:r>
              <a:rPr lang="en-US" dirty="0"/>
              <a:t>Even without the 3% incentive, there are still benefits to the contractor. If the contractor also decides to use the Optimized Mixture, they are able to reduce up to 8% of cementitious material in the concrete mix. Cementitious material is the largest cost per </a:t>
            </a:r>
            <a:r>
              <a:rPr lang="en-US" dirty="0" err="1"/>
              <a:t>lb</a:t>
            </a:r>
            <a:r>
              <a:rPr lang="en-US" dirty="0"/>
              <a:t> in concrete. This can equate to a large savings for the contractor.</a:t>
            </a:r>
          </a:p>
          <a:p>
            <a:endParaRPr lang="en-US" dirty="0"/>
          </a:p>
          <a:p>
            <a:endParaRPr lang="en-US" dirty="0"/>
          </a:p>
          <a:p>
            <a:endParaRPr lang="en-US" dirty="0"/>
          </a:p>
          <a:p>
            <a:r>
              <a:rPr lang="en-US" dirty="0"/>
              <a:t>There are benefits to both the Contractor and the Department. </a:t>
            </a:r>
          </a:p>
          <a:p>
            <a:endParaRPr lang="en-US" dirty="0"/>
          </a:p>
          <a:p>
            <a:pPr lvl="1"/>
            <a:r>
              <a:rPr lang="en-US" dirty="0"/>
              <a:t>QV Testing of Concrete Aggregate is Required</a:t>
            </a:r>
          </a:p>
          <a:p>
            <a:pPr lvl="1"/>
            <a:r>
              <a:rPr lang="en-US" dirty="0"/>
              <a:t>CCO into job – no incentive</a:t>
            </a:r>
          </a:p>
          <a:p>
            <a:pPr lvl="1"/>
            <a:r>
              <a:rPr lang="en-US" dirty="0"/>
              <a:t>In specials – 3% incentive</a:t>
            </a:r>
          </a:p>
          <a:p>
            <a:pPr lvl="1"/>
            <a:r>
              <a:rPr lang="en-US" dirty="0"/>
              <a:t>Contractor option – optimized gradation first – then optimized mixture.</a:t>
            </a:r>
          </a:p>
          <a:p>
            <a:pPr lvl="1"/>
            <a:r>
              <a:rPr lang="en-US" dirty="0"/>
              <a:t>Contractor Benefit is ability to use less cement / and an option for 3% incentive (possible reduction of </a:t>
            </a:r>
            <a:r>
              <a:rPr lang="en-US" dirty="0" err="1"/>
              <a:t>cementicious</a:t>
            </a:r>
            <a:r>
              <a:rPr lang="en-US" dirty="0"/>
              <a:t> material from 565 </a:t>
            </a:r>
            <a:r>
              <a:rPr lang="en-US" dirty="0" err="1"/>
              <a:t>lbs</a:t>
            </a:r>
            <a:r>
              <a:rPr lang="en-US" dirty="0"/>
              <a:t> to 520 lbs. This is a large cost savings for the contractor – </a:t>
            </a:r>
            <a:r>
              <a:rPr lang="en-US" dirty="0" err="1"/>
              <a:t>cementious</a:t>
            </a:r>
            <a:r>
              <a:rPr lang="en-US" dirty="0"/>
              <a:t> materials are largest cost per lb.)</a:t>
            </a:r>
          </a:p>
          <a:p>
            <a:pPr lvl="1"/>
            <a:r>
              <a:rPr lang="en-US" dirty="0"/>
              <a:t>Department Benefit  – better mixes – reducing voids – aggregate gradations will be well graded versus gap graded</a:t>
            </a:r>
          </a:p>
          <a:p>
            <a:pPr lvl="1"/>
            <a:r>
              <a:rPr lang="en-US" dirty="0"/>
              <a:t>Better durability – permeability will decrease – strengths should be comparable.</a:t>
            </a:r>
          </a:p>
          <a:p>
            <a:r>
              <a:rPr lang="en-US" dirty="0"/>
              <a:t>Contact ADAM as soon as we know which jobs are doing this.</a:t>
            </a:r>
          </a:p>
          <a:p>
            <a:r>
              <a:rPr lang="en-US" dirty="0"/>
              <a:t>All requirements are in SPV. Mix follow tarantula curve. Falls out of </a:t>
            </a:r>
            <a:r>
              <a:rPr lang="en-US" dirty="0" err="1"/>
              <a:t>trantuala</a:t>
            </a:r>
            <a:r>
              <a:rPr lang="en-US" dirty="0"/>
              <a:t> curve, can submit a JMF – Adam – Leslie backup.</a:t>
            </a:r>
          </a:p>
          <a:p>
            <a:r>
              <a:rPr lang="en-US" dirty="0"/>
              <a:t>Aiming for consistency in concrete.</a:t>
            </a:r>
          </a:p>
          <a:p>
            <a:r>
              <a:rPr lang="en-US" dirty="0"/>
              <a:t>Falls out and can’t adjust it – can always go back to regular spec.- if so that is a new mix design and lots/sublots start over.</a:t>
            </a:r>
          </a:p>
          <a:p>
            <a:endParaRPr lang="en-US" dirty="0"/>
          </a:p>
          <a:p>
            <a:r>
              <a:rPr lang="en-US" dirty="0"/>
              <a:t>Notify Adam (BAD IA) </a:t>
            </a:r>
          </a:p>
          <a:p>
            <a:r>
              <a:rPr lang="en-US" dirty="0"/>
              <a:t>If doing optimized – </a:t>
            </a:r>
            <a:r>
              <a:rPr lang="en-US" dirty="0" err="1"/>
              <a:t>adam</a:t>
            </a:r>
            <a:r>
              <a:rPr lang="en-US" dirty="0"/>
              <a:t> wants to do SAM testing during paving.</a:t>
            </a:r>
          </a:p>
          <a:p>
            <a:endParaRPr lang="en-US" dirty="0"/>
          </a:p>
          <a:p>
            <a:endParaRPr lang="en-US" dirty="0"/>
          </a:p>
          <a:p>
            <a:r>
              <a:rPr lang="en-US" dirty="0"/>
              <a:t>***SAM testing for pavement (handwork and </a:t>
            </a:r>
            <a:r>
              <a:rPr lang="en-US" dirty="0" err="1"/>
              <a:t>slipform</a:t>
            </a:r>
            <a:r>
              <a:rPr lang="en-US" dirty="0"/>
              <a:t>)</a:t>
            </a:r>
          </a:p>
          <a:p>
            <a:r>
              <a:rPr lang="en-US" dirty="0"/>
              <a:t>SAM number attached with a new mix design – 1 SAM test per pavement lot</a:t>
            </a:r>
          </a:p>
          <a:p>
            <a:r>
              <a:rPr lang="en-US" dirty="0"/>
              <a:t>Adam questions</a:t>
            </a:r>
          </a:p>
        </p:txBody>
      </p:sp>
      <p:sp>
        <p:nvSpPr>
          <p:cNvPr id="4" name="Slide Number Placeholder 3"/>
          <p:cNvSpPr>
            <a:spLocks noGrp="1"/>
          </p:cNvSpPr>
          <p:nvPr>
            <p:ph type="sldNum" sz="quarter" idx="5"/>
          </p:nvPr>
        </p:nvSpPr>
        <p:spPr/>
        <p:txBody>
          <a:bodyPr/>
          <a:lstStyle/>
          <a:p>
            <a:pPr>
              <a:defRPr/>
            </a:pPr>
            <a:fld id="{07BF351C-CD70-4140-875D-38A514846205}" type="slidenum">
              <a:rPr lang="en-US" smtClean="0"/>
              <a:pPr>
                <a:defRPr/>
              </a:pPr>
              <a:t>5</a:t>
            </a:fld>
            <a:endParaRPr lang="en-US"/>
          </a:p>
        </p:txBody>
      </p:sp>
    </p:spTree>
    <p:extLst>
      <p:ext uri="{BB962C8B-B14F-4D97-AF65-F5344CB8AC3E}">
        <p14:creationId xmlns:p14="http://schemas.microsoft.com/office/powerpoint/2010/main" val="205644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r>
              <a:rPr lang="en-US" dirty="0"/>
              <a:t>A little background on Optimized Gradation. This is an SPV that is being added to projects that require slip-form pavement. Even though the special is in your contract, it is completely optional for the CONTRACTOR to use.</a:t>
            </a:r>
          </a:p>
          <a:p>
            <a:endParaRPr lang="en-US" dirty="0"/>
          </a:p>
          <a:p>
            <a:r>
              <a:rPr lang="en-US" dirty="0"/>
              <a:t>If the special is not in your contract and a contractor requests to use it, the SPV can be change ordered into the project WITHOUT the 3% incentive. </a:t>
            </a:r>
          </a:p>
          <a:p>
            <a:endParaRPr lang="en-US" dirty="0"/>
          </a:p>
          <a:p>
            <a:r>
              <a:rPr lang="en-US" dirty="0"/>
              <a:t>Even without the 3% incentive, there are still benefits to the contractor. If the contractor also decides to use the Optimized Mixture, they are able to reduce up to 8% of cementitious material in the concrete mix. Cementitious material is the largest cost per </a:t>
            </a:r>
            <a:r>
              <a:rPr lang="en-US" dirty="0" err="1"/>
              <a:t>lb</a:t>
            </a:r>
            <a:r>
              <a:rPr lang="en-US" dirty="0"/>
              <a:t> in concrete. This can equate to a large savings for the contractor.</a:t>
            </a:r>
          </a:p>
          <a:p>
            <a:endParaRPr lang="en-US" dirty="0"/>
          </a:p>
          <a:p>
            <a:r>
              <a:rPr lang="en-US" dirty="0"/>
              <a:t>All requirements are in SPV. Mix follow tarantula curve. Falls out of </a:t>
            </a:r>
            <a:r>
              <a:rPr lang="en-US" dirty="0" err="1"/>
              <a:t>trantuala</a:t>
            </a:r>
            <a:r>
              <a:rPr lang="en-US" dirty="0"/>
              <a:t> curve, can submit a JMF – Adam – Leslie backup.</a:t>
            </a:r>
          </a:p>
          <a:p>
            <a:r>
              <a:rPr lang="en-US" dirty="0"/>
              <a:t>Aiming for consistency in concrete.</a:t>
            </a:r>
          </a:p>
          <a:p>
            <a:r>
              <a:rPr lang="en-US" dirty="0"/>
              <a:t>Falls out and can’t adjust it – can always go back to regular spec.- if so that is a new mix design and lots/sublots start over.</a:t>
            </a:r>
          </a:p>
          <a:p>
            <a:endParaRPr lang="en-US" dirty="0"/>
          </a:p>
          <a:p>
            <a:r>
              <a:rPr lang="en-US" dirty="0"/>
              <a:t>Notify Adam (BAD IA) </a:t>
            </a:r>
          </a:p>
          <a:p>
            <a:r>
              <a:rPr lang="en-US" dirty="0"/>
              <a:t>If doing optimized – </a:t>
            </a:r>
            <a:r>
              <a:rPr lang="en-US" dirty="0" err="1"/>
              <a:t>adam</a:t>
            </a:r>
            <a:r>
              <a:rPr lang="en-US" dirty="0"/>
              <a:t> wants to do SAM testing during paving.</a:t>
            </a:r>
          </a:p>
          <a:p>
            <a:endParaRPr lang="en-US" dirty="0"/>
          </a:p>
          <a:p>
            <a:endParaRPr lang="en-US" dirty="0"/>
          </a:p>
          <a:p>
            <a:r>
              <a:rPr lang="en-US" dirty="0"/>
              <a:t>***SAM testing for pavement (handwork and </a:t>
            </a:r>
            <a:r>
              <a:rPr lang="en-US" dirty="0" err="1"/>
              <a:t>slipform</a:t>
            </a:r>
            <a:r>
              <a:rPr lang="en-US" dirty="0"/>
              <a:t>)</a:t>
            </a:r>
          </a:p>
          <a:p>
            <a:r>
              <a:rPr lang="en-US" dirty="0"/>
              <a:t>SAM number attached with a new mix design – 1 SAM test per pavement lot</a:t>
            </a:r>
          </a:p>
          <a:p>
            <a:r>
              <a:rPr lang="en-US" dirty="0"/>
              <a:t>Adam questions</a:t>
            </a:r>
          </a:p>
        </p:txBody>
      </p:sp>
      <p:sp>
        <p:nvSpPr>
          <p:cNvPr id="4" name="Slide Number Placeholder 3"/>
          <p:cNvSpPr>
            <a:spLocks noGrp="1"/>
          </p:cNvSpPr>
          <p:nvPr>
            <p:ph type="sldNum" sz="quarter" idx="5"/>
          </p:nvPr>
        </p:nvSpPr>
        <p:spPr/>
        <p:txBody>
          <a:bodyPr/>
          <a:lstStyle/>
          <a:p>
            <a:pPr>
              <a:defRPr/>
            </a:pPr>
            <a:fld id="{07BF351C-CD70-4140-875D-38A514846205}" type="slidenum">
              <a:rPr lang="en-US" smtClean="0"/>
              <a:pPr>
                <a:defRPr/>
              </a:pPr>
              <a:t>6</a:t>
            </a:fld>
            <a:endParaRPr lang="en-US"/>
          </a:p>
        </p:txBody>
      </p:sp>
    </p:spTree>
    <p:extLst>
      <p:ext uri="{BB962C8B-B14F-4D97-AF65-F5344CB8AC3E}">
        <p14:creationId xmlns:p14="http://schemas.microsoft.com/office/powerpoint/2010/main" val="3768333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Super Air Meter testing was discussed in the material presentation by Bureau of Technical Services a few weeks back.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7</a:t>
            </a:fld>
            <a:endParaRPr lang="en-US"/>
          </a:p>
        </p:txBody>
      </p:sp>
    </p:spTree>
    <p:extLst>
      <p:ext uri="{BB962C8B-B14F-4D97-AF65-F5344CB8AC3E}">
        <p14:creationId xmlns:p14="http://schemas.microsoft.com/office/powerpoint/2010/main" val="1008673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 testing needs to be completed on concrete pavement projects (both hand and </a:t>
            </a:r>
            <a:r>
              <a:rPr lang="en-US" dirty="0" err="1"/>
              <a:t>slipform</a:t>
            </a:r>
            <a:r>
              <a:rPr lang="en-US" dirty="0"/>
              <a:t>). The SAM number needs to be submitted with the mix design submittal. Ensure you are looking for this on your projects. The contractor will perform 1 SAM test for each lot of concrete and will enter the SAM number into MRS. The SAM number is being entered for information only. </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8</a:t>
            </a:fld>
            <a:endParaRPr lang="en-US"/>
          </a:p>
        </p:txBody>
      </p:sp>
    </p:spTree>
    <p:extLst>
      <p:ext uri="{BB962C8B-B14F-4D97-AF65-F5344CB8AC3E}">
        <p14:creationId xmlns:p14="http://schemas.microsoft.com/office/powerpoint/2010/main" val="639729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9</a:t>
            </a:fld>
            <a:endParaRPr lang="en-US"/>
          </a:p>
        </p:txBody>
      </p:sp>
    </p:spTree>
    <p:extLst>
      <p:ext uri="{BB962C8B-B14F-4D97-AF65-F5344CB8AC3E}">
        <p14:creationId xmlns:p14="http://schemas.microsoft.com/office/powerpoint/2010/main" val="2557277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itle 8"/>
          <p:cNvSpPr>
            <a:spLocks noGrp="1"/>
          </p:cNvSpPr>
          <p:nvPr>
            <p:ph type="ctrTitle"/>
          </p:nvPr>
        </p:nvSpPr>
        <p:spPr>
          <a:xfrm>
            <a:off x="685800" y="1752601"/>
            <a:ext cx="7772400" cy="1829761"/>
          </a:xfrm>
        </p:spPr>
        <p:txBody>
          <a:bodyPr anchor="b"/>
          <a:lstStyle>
            <a:lvl1pPr algn="r">
              <a:defRPr sz="4800" b="1">
                <a:solidFill>
                  <a:srgbClr val="213681"/>
                </a:solidFill>
                <a:effectLst>
                  <a:outerShdw blurRad="31750" dist="25400" dir="5400000" algn="tl" rotWithShape="0">
                    <a:srgbClr val="000000">
                      <a:alpha val="25000"/>
                    </a:srgbClr>
                  </a:outerShdw>
                </a:effectLst>
              </a:defRPr>
            </a:lvl1pPr>
            <a:extLst/>
          </a:lstStyle>
          <a:p>
            <a:r>
              <a:rPr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0A2AD120-39C9-4762-9808-4997980F331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89C35698-ECFA-45D4-B95F-4F52958123E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5" name="Content Placeholder 4"/>
          <p:cNvSpPr>
            <a:spLocks noGrp="1"/>
          </p:cNvSpPr>
          <p:nvPr>
            <p:ph sz="quarter" idx="2"/>
          </p:nvPr>
        </p:nvSpPr>
        <p:spPr>
          <a:xfrm>
            <a:off x="457200" y="1444294"/>
            <a:ext cx="4040188"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gradFill>
            <a:gsLst>
              <a:gs pos="0">
                <a:schemeClr val="bg1"/>
              </a:gs>
              <a:gs pos="64999">
                <a:schemeClr val="bg1">
                  <a:lumMod val="95000"/>
                </a:schemeClr>
              </a:gs>
              <a:gs pos="100000">
                <a:schemeClr val="bg1">
                  <a:lumMod val="85000"/>
                </a:schemeClr>
              </a:gs>
            </a:gsLst>
            <a:lin ang="16800000" scaled="0"/>
          </a:gradFill>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4D1A753E-EC79-4AA7-8B4D-F379B7F83DE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DB104AA0-9F21-4485-B088-466B0F30090C}"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664698"/>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C38AFE01-58B7-4B7A-B8D5-787EBD0E15C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96E48EDD-1FD1-4C50-94FF-D58D47BF009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26"/>
          <p:cNvSpPr>
            <a:spLocks noGrp="1"/>
          </p:cNvSpPr>
          <p:nvPr>
            <p:ph type="sldNum" sz="quarter" idx="10"/>
          </p:nvPr>
        </p:nvSpPr>
        <p:spPr>
          <a:xfrm>
            <a:off x="8458200" y="6477000"/>
            <a:ext cx="555625" cy="296863"/>
          </a:xfrm>
          <a:prstGeom prst="rect">
            <a:avLst/>
          </a:prstGeom>
        </p:spPr>
        <p:txBody>
          <a:bodyPr/>
          <a:lstStyle>
            <a:lvl1pPr>
              <a:defRPr sz="1600" b="1" i="0" kern="900" baseline="0">
                <a:solidFill>
                  <a:schemeClr val="bg1"/>
                </a:solidFill>
              </a:defRPr>
            </a:lvl1pPr>
            <a:extLst/>
          </a:lstStyle>
          <a:p>
            <a:pPr>
              <a:defRPr/>
            </a:pPr>
            <a:fld id="{E0710924-D447-41AA-9A85-433CA037B1E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reeform 9"/>
          <p:cNvSpPr/>
          <p:nvPr userDrawn="1"/>
        </p:nvSpPr>
        <p:spPr>
          <a:xfrm flipV="1">
            <a:off x="0" y="5206360"/>
            <a:ext cx="9144000" cy="171204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5026 h 23922"/>
              <a:gd name="connsiteX1" fmla="*/ 21600 w 21600"/>
              <a:gd name="connsiteY1" fmla="*/ 0 h 23922"/>
              <a:gd name="connsiteX2" fmla="*/ 21600 w 21600"/>
              <a:gd name="connsiteY2" fmla="*/ 17322 h 23922"/>
              <a:gd name="connsiteX3" fmla="*/ 0 w 21600"/>
              <a:gd name="connsiteY3" fmla="*/ 20172 h 23922"/>
              <a:gd name="connsiteX4" fmla="*/ 0 w 21600"/>
              <a:gd name="connsiteY4" fmla="*/ 15026 h 23922"/>
              <a:gd name="connsiteX0" fmla="*/ 0 w 21600"/>
              <a:gd name="connsiteY0" fmla="*/ 0 h 8896"/>
              <a:gd name="connsiteX1" fmla="*/ 21600 w 21600"/>
              <a:gd name="connsiteY1" fmla="*/ 0 h 8896"/>
              <a:gd name="connsiteX2" fmla="*/ 21600 w 21600"/>
              <a:gd name="connsiteY2" fmla="*/ 2296 h 8896"/>
              <a:gd name="connsiteX3" fmla="*/ 0 w 21600"/>
              <a:gd name="connsiteY3" fmla="*/ 5146 h 8896"/>
              <a:gd name="connsiteX4" fmla="*/ 0 w 21600"/>
              <a:gd name="connsiteY4" fmla="*/ 0 h 8896"/>
              <a:gd name="connsiteX0" fmla="*/ 0 w 10000"/>
              <a:gd name="connsiteY0" fmla="*/ 0 h 10000"/>
              <a:gd name="connsiteX1" fmla="*/ 10000 w 10000"/>
              <a:gd name="connsiteY1" fmla="*/ 0 h 10000"/>
              <a:gd name="connsiteX2" fmla="*/ 10000 w 10000"/>
              <a:gd name="connsiteY2" fmla="*/ 3704 h 10000"/>
              <a:gd name="connsiteX3" fmla="*/ 0 w 10000"/>
              <a:gd name="connsiteY3" fmla="*/ 5785 h 10000"/>
              <a:gd name="connsiteX4" fmla="*/ 0 w 10000"/>
              <a:gd name="connsiteY4" fmla="*/ 0 h 10000"/>
              <a:gd name="connsiteX0" fmla="*/ 0 w 10000"/>
              <a:gd name="connsiteY0" fmla="*/ 367 h 10367"/>
              <a:gd name="connsiteX1" fmla="*/ 10000 w 10000"/>
              <a:gd name="connsiteY1" fmla="*/ 367 h 10367"/>
              <a:gd name="connsiteX2" fmla="*/ 10000 w 10000"/>
              <a:gd name="connsiteY2" fmla="*/ 4071 h 10367"/>
              <a:gd name="connsiteX3" fmla="*/ 0 w 10000"/>
              <a:gd name="connsiteY3" fmla="*/ 6152 h 10367"/>
              <a:gd name="connsiteX4" fmla="*/ 0 w 10000"/>
              <a:gd name="connsiteY4" fmla="*/ 367 h 10367"/>
              <a:gd name="connsiteX0" fmla="*/ 0 w 10000"/>
              <a:gd name="connsiteY0" fmla="*/ 367 h 8620"/>
              <a:gd name="connsiteX1" fmla="*/ 10000 w 10000"/>
              <a:gd name="connsiteY1" fmla="*/ 367 h 8620"/>
              <a:gd name="connsiteX2" fmla="*/ 10000 w 10000"/>
              <a:gd name="connsiteY2" fmla="*/ 4071 h 8620"/>
              <a:gd name="connsiteX3" fmla="*/ 0 w 10000"/>
              <a:gd name="connsiteY3" fmla="*/ 6152 h 8620"/>
              <a:gd name="connsiteX4" fmla="*/ 0 w 10000"/>
              <a:gd name="connsiteY4" fmla="*/ 367 h 8620"/>
              <a:gd name="connsiteX0" fmla="*/ 0 w 10000"/>
              <a:gd name="connsiteY0" fmla="*/ 426 h 12067"/>
              <a:gd name="connsiteX1" fmla="*/ 10000 w 10000"/>
              <a:gd name="connsiteY1" fmla="*/ 426 h 12067"/>
              <a:gd name="connsiteX2" fmla="*/ 10000 w 10000"/>
              <a:gd name="connsiteY2" fmla="*/ 4723 h 12067"/>
              <a:gd name="connsiteX3" fmla="*/ 0 w 10000"/>
              <a:gd name="connsiteY3" fmla="*/ 7137 h 12067"/>
              <a:gd name="connsiteX4" fmla="*/ 0 w 10000"/>
              <a:gd name="connsiteY4" fmla="*/ 426 h 12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2067">
                <a:moveTo>
                  <a:pt x="0" y="426"/>
                </a:moveTo>
                <a:lnTo>
                  <a:pt x="10000" y="426"/>
                </a:lnTo>
                <a:lnTo>
                  <a:pt x="10000" y="4723"/>
                </a:lnTo>
                <a:cubicBezTo>
                  <a:pt x="8802" y="0"/>
                  <a:pt x="3211" y="12067"/>
                  <a:pt x="0" y="7137"/>
                </a:cubicBezTo>
                <a:lnTo>
                  <a:pt x="0" y="426"/>
                </a:lnTo>
                <a:close/>
              </a:path>
            </a:pathLst>
          </a:custGeom>
          <a:blipFill>
            <a:blip r:embed="rId9" cstate="print"/>
            <a:stretch>
              <a:fillRect t="-50000"/>
            </a:stretch>
          </a:blipFill>
          <a:ln>
            <a:noFill/>
          </a:ln>
          <a:effectLst>
            <a:innerShdw blurRad="63500" dist="50800" dir="16200000">
              <a:prstClr val="black">
                <a:alpha val="50000"/>
              </a:prstClr>
            </a:inn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Title Placeholder 8"/>
          <p:cNvSpPr>
            <a:spLocks noGrp="1"/>
          </p:cNvSpPr>
          <p:nvPr>
            <p:ph type="title"/>
          </p:nvPr>
        </p:nvSpPr>
        <p:spPr>
          <a:xfrm>
            <a:off x="457200" y="533400"/>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dirty="0"/>
              <a:t>Click to edit Master title style</a:t>
            </a:r>
          </a:p>
        </p:txBody>
      </p:sp>
      <p:sp>
        <p:nvSpPr>
          <p:cNvPr id="1030" name="Text Placeholder 29"/>
          <p:cNvSpPr>
            <a:spLocks noGrp="1"/>
          </p:cNvSpPr>
          <p:nvPr>
            <p:ph type="body" idx="1"/>
          </p:nvPr>
        </p:nvSpPr>
        <p:spPr bwMode="auto">
          <a:xfrm>
            <a:off x="457200" y="1676400"/>
            <a:ext cx="8229600" cy="3873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3" name="Picture 22" descr="WisDOTlogo.gif"/>
          <p:cNvPicPr>
            <a:picLocks noChangeAspect="1"/>
          </p:cNvPicPr>
          <p:nvPr userDrawn="1"/>
        </p:nvPicPr>
        <p:blipFill>
          <a:blip r:embed="rId10" cstate="print"/>
          <a:stretch>
            <a:fillRect/>
          </a:stretch>
        </p:blipFill>
        <p:spPr>
          <a:xfrm>
            <a:off x="308002" y="5943600"/>
            <a:ext cx="762000" cy="762000"/>
          </a:xfrm>
          <a:prstGeom prst="ellipse">
            <a:avLst/>
          </a:prstGeom>
          <a:ln w="38100" cap="rnd" cmpd="sng">
            <a:solidFill>
              <a:schemeClr val="bg1"/>
            </a:solidFill>
          </a:ln>
          <a:effectLst>
            <a:outerShdw blurRad="50800" dist="38100" dir="5400000" algn="t" rotWithShape="0">
              <a:srgbClr val="213681">
                <a:alpha val="40000"/>
              </a:srgbClr>
            </a:outerShdw>
          </a:effectLst>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Lst>
  <p:hf hdr="0" ftr="0"/>
  <p:txStyles>
    <p:titleStyle>
      <a:lvl1pPr algn="l" rtl="0" eaLnBrk="0" fontAlgn="base" hangingPunct="0">
        <a:spcBef>
          <a:spcPct val="0"/>
        </a:spcBef>
        <a:spcAft>
          <a:spcPct val="0"/>
        </a:spcAft>
        <a:defRPr sz="4100" b="1" kern="1200">
          <a:solidFill>
            <a:srgbClr val="002F9D"/>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rgbClr val="002F9D"/>
          </a:solidFill>
          <a:latin typeface="Arial" charset="0"/>
        </a:defRPr>
      </a:lvl2pPr>
      <a:lvl3pPr algn="l" rtl="0" eaLnBrk="0" fontAlgn="base" hangingPunct="0">
        <a:spcBef>
          <a:spcPct val="0"/>
        </a:spcBef>
        <a:spcAft>
          <a:spcPct val="0"/>
        </a:spcAft>
        <a:defRPr sz="4100" b="1">
          <a:solidFill>
            <a:srgbClr val="002F9D"/>
          </a:solidFill>
          <a:latin typeface="Arial" charset="0"/>
        </a:defRPr>
      </a:lvl3pPr>
      <a:lvl4pPr algn="l" rtl="0" eaLnBrk="0" fontAlgn="base" hangingPunct="0">
        <a:spcBef>
          <a:spcPct val="0"/>
        </a:spcBef>
        <a:spcAft>
          <a:spcPct val="0"/>
        </a:spcAft>
        <a:defRPr sz="4100" b="1">
          <a:solidFill>
            <a:srgbClr val="002F9D"/>
          </a:solidFill>
          <a:latin typeface="Arial" charset="0"/>
        </a:defRPr>
      </a:lvl4pPr>
      <a:lvl5pPr algn="l" rtl="0" eaLnBrk="0" fontAlgn="base" hangingPunct="0">
        <a:spcBef>
          <a:spcPct val="0"/>
        </a:spcBef>
        <a:spcAft>
          <a:spcPct val="0"/>
        </a:spcAft>
        <a:defRPr sz="4100" b="1">
          <a:solidFill>
            <a:srgbClr val="002F9D"/>
          </a:solidFill>
          <a:latin typeface="Arial" charset="0"/>
        </a:defRPr>
      </a:lvl5pPr>
      <a:lvl6pPr marL="457200" algn="l" rtl="0" fontAlgn="base">
        <a:spcBef>
          <a:spcPct val="0"/>
        </a:spcBef>
        <a:spcAft>
          <a:spcPct val="0"/>
        </a:spcAft>
        <a:defRPr sz="4100" b="1">
          <a:solidFill>
            <a:srgbClr val="002F9D"/>
          </a:solidFill>
          <a:latin typeface="Arial" charset="0"/>
        </a:defRPr>
      </a:lvl6pPr>
      <a:lvl7pPr marL="914400" algn="l" rtl="0" fontAlgn="base">
        <a:spcBef>
          <a:spcPct val="0"/>
        </a:spcBef>
        <a:spcAft>
          <a:spcPct val="0"/>
        </a:spcAft>
        <a:defRPr sz="4100" b="1">
          <a:solidFill>
            <a:srgbClr val="002F9D"/>
          </a:solidFill>
          <a:latin typeface="Arial" charset="0"/>
        </a:defRPr>
      </a:lvl7pPr>
      <a:lvl8pPr marL="1371600" algn="l" rtl="0" fontAlgn="base">
        <a:spcBef>
          <a:spcPct val="0"/>
        </a:spcBef>
        <a:spcAft>
          <a:spcPct val="0"/>
        </a:spcAft>
        <a:defRPr sz="4100" b="1">
          <a:solidFill>
            <a:srgbClr val="002F9D"/>
          </a:solidFill>
          <a:latin typeface="Arial" charset="0"/>
        </a:defRPr>
      </a:lvl8pPr>
      <a:lvl9pPr marL="1828800" algn="l" rtl="0" fontAlgn="base">
        <a:spcBef>
          <a:spcPct val="0"/>
        </a:spcBef>
        <a:spcAft>
          <a:spcPct val="0"/>
        </a:spcAft>
        <a:defRPr sz="4100" b="1">
          <a:solidFill>
            <a:srgbClr val="002F9D"/>
          </a:solidFill>
          <a:latin typeface="Arial"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Wingdings" pitchFamily="2" charset="2"/>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rgbClr val="ED1C24"/>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rgbClr val="ED1C24"/>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rgbClr val="ED1C24"/>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a:t>Materials</a:t>
            </a:r>
            <a:r>
              <a:rPr lang="en-US" dirty="0">
                <a:highlight>
                  <a:srgbClr val="FFFF00"/>
                </a:highlight>
              </a:rPr>
              <a:t> </a:t>
            </a:r>
          </a:p>
        </p:txBody>
      </p:sp>
      <p:sp>
        <p:nvSpPr>
          <p:cNvPr id="9219" name="Subtitle 2"/>
          <p:cNvSpPr>
            <a:spLocks noGrp="1"/>
          </p:cNvSpPr>
          <p:nvPr>
            <p:ph type="subTitle" idx="1"/>
          </p:nvPr>
        </p:nvSpPr>
        <p:spPr>
          <a:xfrm>
            <a:off x="685800" y="3611563"/>
            <a:ext cx="7772400" cy="1200150"/>
          </a:xfrm>
        </p:spPr>
        <p:txBody>
          <a:bodyPr/>
          <a:lstStyle/>
          <a:p>
            <a:pPr marR="0" eaLnBrk="1" hangingPunct="1"/>
            <a:r>
              <a:rPr lang="en-US" dirty="0"/>
              <a:t>Soils, Pavements &amp; Materials Section </a:t>
            </a:r>
          </a:p>
          <a:p>
            <a:pPr marR="0" eaLnBrk="1" hangingPunct="1"/>
            <a:r>
              <a:rPr lang="en-US" dirty="0"/>
              <a:t>March 22, 2018 ▪▪▪ NWTC</a:t>
            </a:r>
          </a:p>
          <a:p>
            <a:pPr marR="0" eaLnBrk="1" hangingPunct="1"/>
            <a:r>
              <a:rPr lang="en-US" sz="2000" dirty="0"/>
              <a:t>Leslie Ashauer – NE Region Materials Engineer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r>
              <a:rPr lang="en-US" dirty="0"/>
              <a:t>Need to pay individual Incentive &amp; Disincentive separately</a:t>
            </a:r>
          </a:p>
          <a:p>
            <a:r>
              <a:rPr lang="en-US" dirty="0"/>
              <a:t>Administrative Item Numbers – CMM 2-38 Table 1</a:t>
            </a:r>
          </a:p>
          <a:p>
            <a:r>
              <a:rPr lang="en-US" dirty="0"/>
              <a:t>BTS Tracking of Incentive &amp; Disincentive Dollars</a:t>
            </a:r>
          </a:p>
          <a:p>
            <a:endParaRPr lang="en-US" dirty="0"/>
          </a:p>
        </p:txBody>
      </p:sp>
      <p:sp>
        <p:nvSpPr>
          <p:cNvPr id="3" name="Title 2"/>
          <p:cNvSpPr>
            <a:spLocks noGrp="1"/>
          </p:cNvSpPr>
          <p:nvPr>
            <p:ph type="title"/>
          </p:nvPr>
        </p:nvSpPr>
        <p:spPr/>
        <p:txBody>
          <a:bodyPr/>
          <a:lstStyle/>
          <a:p>
            <a:pPr>
              <a:defRPr/>
            </a:pPr>
            <a:r>
              <a:rPr lang="en-US" dirty="0"/>
              <a:t>Incentive / Disincentive</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10</a:t>
            </a:fld>
            <a:endParaRPr lang="en-US" dirty="0"/>
          </a:p>
        </p:txBody>
      </p:sp>
      <p:grpSp>
        <p:nvGrpSpPr>
          <p:cNvPr id="5" name="Group 4">
            <a:extLst>
              <a:ext uri="{FF2B5EF4-FFF2-40B4-BE49-F238E27FC236}">
                <a16:creationId xmlns:a16="http://schemas.microsoft.com/office/drawing/2014/main" id="{078EDCFA-DF9D-49E6-B92D-0D21E1251409}"/>
              </a:ext>
            </a:extLst>
          </p:cNvPr>
          <p:cNvGrpSpPr/>
          <p:nvPr/>
        </p:nvGrpSpPr>
        <p:grpSpPr>
          <a:xfrm>
            <a:off x="5760085" y="4038600"/>
            <a:ext cx="3253740" cy="3253740"/>
            <a:chOff x="2439511" y="393741"/>
            <a:chExt cx="3253740" cy="3253740"/>
          </a:xfrm>
        </p:grpSpPr>
        <p:sp>
          <p:nvSpPr>
            <p:cNvPr id="6" name="Partial Circle 5">
              <a:extLst>
                <a:ext uri="{FF2B5EF4-FFF2-40B4-BE49-F238E27FC236}">
                  <a16:creationId xmlns:a16="http://schemas.microsoft.com/office/drawing/2014/main" id="{FF48D24E-E89F-4BF2-9D6F-9DF776A90420}"/>
                </a:ext>
              </a:extLst>
            </p:cNvPr>
            <p:cNvSpPr/>
            <p:nvPr/>
          </p:nvSpPr>
          <p:spPr>
            <a:xfrm>
              <a:off x="2439511" y="393741"/>
              <a:ext cx="3253740" cy="3253740"/>
            </a:xfrm>
            <a:prstGeom prst="pie">
              <a:avLst>
                <a:gd name="adj1" fmla="val 19800000"/>
                <a:gd name="adj2" fmla="val 1800000"/>
              </a:avLst>
            </a:prstGeom>
            <a:solidFill>
              <a:srgbClr val="FF75DB"/>
            </a:solidFill>
          </p:spPr>
          <p:style>
            <a:lnRef idx="2">
              <a:schemeClr val="lt1">
                <a:hueOff val="0"/>
                <a:satOff val="0"/>
                <a:lumOff val="0"/>
                <a:alphaOff val="0"/>
              </a:schemeClr>
            </a:lnRef>
            <a:fillRef idx="1">
              <a:scrgbClr r="0" g="0" b="0"/>
            </a:fillRef>
            <a:effectRef idx="0">
              <a:schemeClr val="accent2">
                <a:hueOff val="-2725719"/>
                <a:satOff val="8000"/>
                <a:lumOff val="2980"/>
                <a:alphaOff val="0"/>
              </a:schemeClr>
            </a:effectRef>
            <a:fontRef idx="minor">
              <a:schemeClr val="lt1"/>
            </a:fontRef>
          </p:style>
        </p:sp>
        <p:sp>
          <p:nvSpPr>
            <p:cNvPr id="7" name="Partial Circle 4">
              <a:extLst>
                <a:ext uri="{FF2B5EF4-FFF2-40B4-BE49-F238E27FC236}">
                  <a16:creationId xmlns:a16="http://schemas.microsoft.com/office/drawing/2014/main" id="{6A6F88F9-1F60-461A-8A13-71A4EBD702F3}"/>
                </a:ext>
              </a:extLst>
            </p:cNvPr>
            <p:cNvSpPr txBox="1"/>
            <p:nvPr/>
          </p:nvSpPr>
          <p:spPr>
            <a:xfrm>
              <a:off x="4666773"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Records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5D4E521F-4595-45E2-9895-81F0E551C076}"/>
              </a:ext>
            </a:extLst>
          </p:cNvPr>
          <p:cNvPicPr>
            <a:picLocks noGrp="1" noChangeAspect="1"/>
          </p:cNvPicPr>
          <p:nvPr>
            <p:ph idx="1"/>
          </p:nvPr>
        </p:nvPicPr>
        <p:blipFill>
          <a:blip r:embed="rId3"/>
          <a:stretch>
            <a:fillRect/>
          </a:stretch>
        </p:blipFill>
        <p:spPr>
          <a:xfrm>
            <a:off x="1316639" y="1669524"/>
            <a:ext cx="6057401" cy="4738152"/>
          </a:xfrm>
          <a:prstGeom prst="rect">
            <a:avLst/>
          </a:prstGeom>
        </p:spPr>
      </p:pic>
      <p:sp>
        <p:nvSpPr>
          <p:cNvPr id="3" name="Title 2"/>
          <p:cNvSpPr>
            <a:spLocks noGrp="1"/>
          </p:cNvSpPr>
          <p:nvPr>
            <p:ph type="title"/>
          </p:nvPr>
        </p:nvSpPr>
        <p:spPr/>
        <p:txBody>
          <a:bodyPr/>
          <a:lstStyle/>
          <a:p>
            <a:pPr>
              <a:defRPr/>
            </a:pPr>
            <a:r>
              <a:rPr lang="en-US" dirty="0"/>
              <a:t>Reference to Other Item (Entire)</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11</a:t>
            </a:fld>
            <a:endParaRPr lang="en-US" dirty="0"/>
          </a:p>
        </p:txBody>
      </p:sp>
      <p:grpSp>
        <p:nvGrpSpPr>
          <p:cNvPr id="5" name="Group 4">
            <a:extLst>
              <a:ext uri="{FF2B5EF4-FFF2-40B4-BE49-F238E27FC236}">
                <a16:creationId xmlns:a16="http://schemas.microsoft.com/office/drawing/2014/main" id="{078EDCFA-DF9D-49E6-B92D-0D21E1251409}"/>
              </a:ext>
            </a:extLst>
          </p:cNvPr>
          <p:cNvGrpSpPr/>
          <p:nvPr/>
        </p:nvGrpSpPr>
        <p:grpSpPr>
          <a:xfrm>
            <a:off x="5760085" y="4038600"/>
            <a:ext cx="3253740" cy="3253740"/>
            <a:chOff x="2439511" y="393741"/>
            <a:chExt cx="3253740" cy="3253740"/>
          </a:xfrm>
        </p:grpSpPr>
        <p:sp>
          <p:nvSpPr>
            <p:cNvPr id="6" name="Partial Circle 5">
              <a:extLst>
                <a:ext uri="{FF2B5EF4-FFF2-40B4-BE49-F238E27FC236}">
                  <a16:creationId xmlns:a16="http://schemas.microsoft.com/office/drawing/2014/main" id="{FF48D24E-E89F-4BF2-9D6F-9DF776A90420}"/>
                </a:ext>
              </a:extLst>
            </p:cNvPr>
            <p:cNvSpPr/>
            <p:nvPr/>
          </p:nvSpPr>
          <p:spPr>
            <a:xfrm>
              <a:off x="2439511" y="393741"/>
              <a:ext cx="3253740" cy="3253740"/>
            </a:xfrm>
            <a:prstGeom prst="pie">
              <a:avLst>
                <a:gd name="adj1" fmla="val 19800000"/>
                <a:gd name="adj2" fmla="val 1800000"/>
              </a:avLst>
            </a:prstGeom>
            <a:solidFill>
              <a:srgbClr val="FF75DB"/>
            </a:solidFill>
          </p:spPr>
          <p:style>
            <a:lnRef idx="2">
              <a:schemeClr val="lt1">
                <a:hueOff val="0"/>
                <a:satOff val="0"/>
                <a:lumOff val="0"/>
                <a:alphaOff val="0"/>
              </a:schemeClr>
            </a:lnRef>
            <a:fillRef idx="1">
              <a:scrgbClr r="0" g="0" b="0"/>
            </a:fillRef>
            <a:effectRef idx="0">
              <a:schemeClr val="accent2">
                <a:hueOff val="-2725719"/>
                <a:satOff val="8000"/>
                <a:lumOff val="2980"/>
                <a:alphaOff val="0"/>
              </a:schemeClr>
            </a:effectRef>
            <a:fontRef idx="minor">
              <a:schemeClr val="lt1"/>
            </a:fontRef>
          </p:style>
        </p:sp>
        <p:sp>
          <p:nvSpPr>
            <p:cNvPr id="7" name="Partial Circle 4">
              <a:extLst>
                <a:ext uri="{FF2B5EF4-FFF2-40B4-BE49-F238E27FC236}">
                  <a16:creationId xmlns:a16="http://schemas.microsoft.com/office/drawing/2014/main" id="{6A6F88F9-1F60-461A-8A13-71A4EBD702F3}"/>
                </a:ext>
              </a:extLst>
            </p:cNvPr>
            <p:cNvSpPr txBox="1"/>
            <p:nvPr/>
          </p:nvSpPr>
          <p:spPr>
            <a:xfrm>
              <a:off x="4666773"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Records</a:t>
              </a:r>
            </a:p>
          </p:txBody>
        </p:sp>
      </p:grpSp>
    </p:spTree>
    <p:extLst>
      <p:ext uri="{BB962C8B-B14F-4D97-AF65-F5344CB8AC3E}">
        <p14:creationId xmlns:p14="http://schemas.microsoft.com/office/powerpoint/2010/main" val="384827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5D4E521F-4595-45E2-9895-81F0E551C076}"/>
              </a:ext>
            </a:extLst>
          </p:cNvPr>
          <p:cNvPicPr>
            <a:picLocks noGrp="1" noChangeAspect="1"/>
          </p:cNvPicPr>
          <p:nvPr>
            <p:ph idx="1"/>
          </p:nvPr>
        </p:nvPicPr>
        <p:blipFill>
          <a:blip r:embed="rId3"/>
          <a:stretch>
            <a:fillRect/>
          </a:stretch>
        </p:blipFill>
        <p:spPr>
          <a:xfrm>
            <a:off x="1316639" y="1669524"/>
            <a:ext cx="6057401" cy="4738152"/>
          </a:xfrm>
          <a:prstGeom prst="rect">
            <a:avLst/>
          </a:prstGeom>
        </p:spPr>
      </p:pic>
      <p:sp>
        <p:nvSpPr>
          <p:cNvPr id="3" name="Title 2"/>
          <p:cNvSpPr>
            <a:spLocks noGrp="1"/>
          </p:cNvSpPr>
          <p:nvPr>
            <p:ph type="title"/>
          </p:nvPr>
        </p:nvSpPr>
        <p:spPr/>
        <p:txBody>
          <a:bodyPr/>
          <a:lstStyle/>
          <a:p>
            <a:pPr>
              <a:defRPr/>
            </a:pPr>
            <a:r>
              <a:rPr lang="en-US" dirty="0"/>
              <a:t>Reference to Other Item (Partial)</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12</a:t>
            </a:fld>
            <a:endParaRPr lang="en-US" dirty="0"/>
          </a:p>
        </p:txBody>
      </p:sp>
      <p:grpSp>
        <p:nvGrpSpPr>
          <p:cNvPr id="5" name="Group 4">
            <a:extLst>
              <a:ext uri="{FF2B5EF4-FFF2-40B4-BE49-F238E27FC236}">
                <a16:creationId xmlns:a16="http://schemas.microsoft.com/office/drawing/2014/main" id="{078EDCFA-DF9D-49E6-B92D-0D21E1251409}"/>
              </a:ext>
            </a:extLst>
          </p:cNvPr>
          <p:cNvGrpSpPr/>
          <p:nvPr/>
        </p:nvGrpSpPr>
        <p:grpSpPr>
          <a:xfrm>
            <a:off x="5760085" y="4038600"/>
            <a:ext cx="3253740" cy="3253740"/>
            <a:chOff x="2439511" y="393741"/>
            <a:chExt cx="3253740" cy="3253740"/>
          </a:xfrm>
        </p:grpSpPr>
        <p:sp>
          <p:nvSpPr>
            <p:cNvPr id="6" name="Partial Circle 5">
              <a:extLst>
                <a:ext uri="{FF2B5EF4-FFF2-40B4-BE49-F238E27FC236}">
                  <a16:creationId xmlns:a16="http://schemas.microsoft.com/office/drawing/2014/main" id="{FF48D24E-E89F-4BF2-9D6F-9DF776A90420}"/>
                </a:ext>
              </a:extLst>
            </p:cNvPr>
            <p:cNvSpPr/>
            <p:nvPr/>
          </p:nvSpPr>
          <p:spPr>
            <a:xfrm>
              <a:off x="2439511" y="393741"/>
              <a:ext cx="3253740" cy="3253740"/>
            </a:xfrm>
            <a:prstGeom prst="pie">
              <a:avLst>
                <a:gd name="adj1" fmla="val 19800000"/>
                <a:gd name="adj2" fmla="val 1800000"/>
              </a:avLst>
            </a:prstGeom>
            <a:solidFill>
              <a:srgbClr val="FF75DB"/>
            </a:solidFill>
          </p:spPr>
          <p:style>
            <a:lnRef idx="2">
              <a:schemeClr val="lt1">
                <a:hueOff val="0"/>
                <a:satOff val="0"/>
                <a:lumOff val="0"/>
                <a:alphaOff val="0"/>
              </a:schemeClr>
            </a:lnRef>
            <a:fillRef idx="1">
              <a:scrgbClr r="0" g="0" b="0"/>
            </a:fillRef>
            <a:effectRef idx="0">
              <a:schemeClr val="accent2">
                <a:hueOff val="-2725719"/>
                <a:satOff val="8000"/>
                <a:lumOff val="2980"/>
                <a:alphaOff val="0"/>
              </a:schemeClr>
            </a:effectRef>
            <a:fontRef idx="minor">
              <a:schemeClr val="lt1"/>
            </a:fontRef>
          </p:style>
        </p:sp>
        <p:sp>
          <p:nvSpPr>
            <p:cNvPr id="7" name="Partial Circle 4">
              <a:extLst>
                <a:ext uri="{FF2B5EF4-FFF2-40B4-BE49-F238E27FC236}">
                  <a16:creationId xmlns:a16="http://schemas.microsoft.com/office/drawing/2014/main" id="{6A6F88F9-1F60-461A-8A13-71A4EBD702F3}"/>
                </a:ext>
              </a:extLst>
            </p:cNvPr>
            <p:cNvSpPr txBox="1"/>
            <p:nvPr/>
          </p:nvSpPr>
          <p:spPr>
            <a:xfrm>
              <a:off x="4666773"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Records</a:t>
              </a:r>
            </a:p>
          </p:txBody>
        </p:sp>
      </p:grpSp>
      <p:sp>
        <p:nvSpPr>
          <p:cNvPr id="8" name="TextBox 7">
            <a:extLst>
              <a:ext uri="{FF2B5EF4-FFF2-40B4-BE49-F238E27FC236}">
                <a16:creationId xmlns:a16="http://schemas.microsoft.com/office/drawing/2014/main" id="{A1AED4D3-D640-4C9D-88EB-E0BBAA65F177}"/>
              </a:ext>
            </a:extLst>
          </p:cNvPr>
          <p:cNvSpPr txBox="1"/>
          <p:nvPr/>
        </p:nvSpPr>
        <p:spPr>
          <a:xfrm>
            <a:off x="3505200" y="2438400"/>
            <a:ext cx="402674" cy="369332"/>
          </a:xfrm>
          <a:prstGeom prst="rect">
            <a:avLst/>
          </a:prstGeom>
          <a:noFill/>
        </p:spPr>
        <p:txBody>
          <a:bodyPr wrap="none" rtlCol="0">
            <a:spAutoFit/>
          </a:bodyPr>
          <a:lstStyle/>
          <a:p>
            <a:r>
              <a:rPr lang="en-US" dirty="0">
                <a:solidFill>
                  <a:srgbClr val="FF0000"/>
                </a:solidFill>
              </a:rPr>
              <a:t>.A</a:t>
            </a:r>
          </a:p>
        </p:txBody>
      </p:sp>
      <p:sp>
        <p:nvSpPr>
          <p:cNvPr id="9" name="TextBox 8">
            <a:extLst>
              <a:ext uri="{FF2B5EF4-FFF2-40B4-BE49-F238E27FC236}">
                <a16:creationId xmlns:a16="http://schemas.microsoft.com/office/drawing/2014/main" id="{E8F86530-2141-4329-AC16-6FCCA321A5C5}"/>
              </a:ext>
            </a:extLst>
          </p:cNvPr>
          <p:cNvSpPr txBox="1"/>
          <p:nvPr/>
        </p:nvSpPr>
        <p:spPr>
          <a:xfrm>
            <a:off x="5105400" y="2672834"/>
            <a:ext cx="787395" cy="369332"/>
          </a:xfrm>
          <a:prstGeom prst="rect">
            <a:avLst/>
          </a:prstGeom>
          <a:noFill/>
        </p:spPr>
        <p:txBody>
          <a:bodyPr wrap="none" rtlCol="0">
            <a:spAutoFit/>
          </a:bodyPr>
          <a:lstStyle/>
          <a:p>
            <a:r>
              <a:rPr lang="en-US" dirty="0">
                <a:solidFill>
                  <a:srgbClr val="FF0000"/>
                </a:solidFill>
              </a:rPr>
              <a:t>- Pipe</a:t>
            </a:r>
          </a:p>
        </p:txBody>
      </p:sp>
      <p:sp>
        <p:nvSpPr>
          <p:cNvPr id="10" name="TextBox 9">
            <a:extLst>
              <a:ext uri="{FF2B5EF4-FFF2-40B4-BE49-F238E27FC236}">
                <a16:creationId xmlns:a16="http://schemas.microsoft.com/office/drawing/2014/main" id="{9D4A2375-29F5-4EC1-AA44-F759C90EAA96}"/>
              </a:ext>
            </a:extLst>
          </p:cNvPr>
          <p:cNvSpPr txBox="1"/>
          <p:nvPr/>
        </p:nvSpPr>
        <p:spPr>
          <a:xfrm>
            <a:off x="3907874" y="3488040"/>
            <a:ext cx="402674" cy="369332"/>
          </a:xfrm>
          <a:prstGeom prst="rect">
            <a:avLst/>
          </a:prstGeom>
          <a:noFill/>
        </p:spPr>
        <p:txBody>
          <a:bodyPr wrap="none" rtlCol="0">
            <a:spAutoFit/>
          </a:bodyPr>
          <a:lstStyle/>
          <a:p>
            <a:r>
              <a:rPr lang="en-US" dirty="0">
                <a:solidFill>
                  <a:srgbClr val="FF0000"/>
                </a:solidFill>
              </a:rPr>
              <a:t>.B</a:t>
            </a:r>
          </a:p>
        </p:txBody>
      </p:sp>
    </p:spTree>
    <p:extLst>
      <p:ext uri="{BB962C8B-B14F-4D97-AF65-F5344CB8AC3E}">
        <p14:creationId xmlns:p14="http://schemas.microsoft.com/office/powerpoint/2010/main" val="3321116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Product Name</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13</a:t>
            </a:fld>
            <a:endParaRPr lang="en-US" dirty="0"/>
          </a:p>
        </p:txBody>
      </p:sp>
      <p:grpSp>
        <p:nvGrpSpPr>
          <p:cNvPr id="5" name="Group 4">
            <a:extLst>
              <a:ext uri="{FF2B5EF4-FFF2-40B4-BE49-F238E27FC236}">
                <a16:creationId xmlns:a16="http://schemas.microsoft.com/office/drawing/2014/main" id="{078EDCFA-DF9D-49E6-B92D-0D21E1251409}"/>
              </a:ext>
            </a:extLst>
          </p:cNvPr>
          <p:cNvGrpSpPr/>
          <p:nvPr/>
        </p:nvGrpSpPr>
        <p:grpSpPr>
          <a:xfrm>
            <a:off x="5760085" y="4038600"/>
            <a:ext cx="3253740" cy="3253740"/>
            <a:chOff x="2439511" y="393741"/>
            <a:chExt cx="3253740" cy="3253740"/>
          </a:xfrm>
        </p:grpSpPr>
        <p:sp>
          <p:nvSpPr>
            <p:cNvPr id="6" name="Partial Circle 5">
              <a:extLst>
                <a:ext uri="{FF2B5EF4-FFF2-40B4-BE49-F238E27FC236}">
                  <a16:creationId xmlns:a16="http://schemas.microsoft.com/office/drawing/2014/main" id="{FF48D24E-E89F-4BF2-9D6F-9DF776A90420}"/>
                </a:ext>
              </a:extLst>
            </p:cNvPr>
            <p:cNvSpPr/>
            <p:nvPr/>
          </p:nvSpPr>
          <p:spPr>
            <a:xfrm>
              <a:off x="2439511" y="393741"/>
              <a:ext cx="3253740" cy="3253740"/>
            </a:xfrm>
            <a:prstGeom prst="pie">
              <a:avLst>
                <a:gd name="adj1" fmla="val 19800000"/>
                <a:gd name="adj2" fmla="val 1800000"/>
              </a:avLst>
            </a:prstGeom>
            <a:solidFill>
              <a:srgbClr val="FF75DB"/>
            </a:solidFill>
          </p:spPr>
          <p:style>
            <a:lnRef idx="2">
              <a:schemeClr val="lt1">
                <a:hueOff val="0"/>
                <a:satOff val="0"/>
                <a:lumOff val="0"/>
                <a:alphaOff val="0"/>
              </a:schemeClr>
            </a:lnRef>
            <a:fillRef idx="1">
              <a:scrgbClr r="0" g="0" b="0"/>
            </a:fillRef>
            <a:effectRef idx="0">
              <a:schemeClr val="accent2">
                <a:hueOff val="-2725719"/>
                <a:satOff val="8000"/>
                <a:lumOff val="2980"/>
                <a:alphaOff val="0"/>
              </a:schemeClr>
            </a:effectRef>
            <a:fontRef idx="minor">
              <a:schemeClr val="lt1"/>
            </a:fontRef>
          </p:style>
        </p:sp>
        <p:sp>
          <p:nvSpPr>
            <p:cNvPr id="7" name="Partial Circle 4">
              <a:extLst>
                <a:ext uri="{FF2B5EF4-FFF2-40B4-BE49-F238E27FC236}">
                  <a16:creationId xmlns:a16="http://schemas.microsoft.com/office/drawing/2014/main" id="{6A6F88F9-1F60-461A-8A13-71A4EBD702F3}"/>
                </a:ext>
              </a:extLst>
            </p:cNvPr>
            <p:cNvSpPr txBox="1"/>
            <p:nvPr/>
          </p:nvSpPr>
          <p:spPr>
            <a:xfrm>
              <a:off x="4666773"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Records</a:t>
              </a:r>
            </a:p>
          </p:txBody>
        </p:sp>
      </p:grpSp>
      <p:sp>
        <p:nvSpPr>
          <p:cNvPr id="9" name="Content Placeholder 8">
            <a:extLst>
              <a:ext uri="{FF2B5EF4-FFF2-40B4-BE49-F238E27FC236}">
                <a16:creationId xmlns:a16="http://schemas.microsoft.com/office/drawing/2014/main" id="{77750048-F15F-4B8B-939F-51DD6AADB8D3}"/>
              </a:ext>
            </a:extLst>
          </p:cNvPr>
          <p:cNvSpPr>
            <a:spLocks noGrp="1"/>
          </p:cNvSpPr>
          <p:nvPr>
            <p:ph idx="1"/>
          </p:nvPr>
        </p:nvSpPr>
        <p:spPr/>
        <p:txBody>
          <a:bodyPr/>
          <a:lstStyle/>
          <a:p>
            <a:r>
              <a:rPr lang="en-US" dirty="0"/>
              <a:t>Can you go to the store and get me some tissues?</a:t>
            </a:r>
          </a:p>
        </p:txBody>
      </p:sp>
      <p:pic>
        <p:nvPicPr>
          <p:cNvPr id="11" name="Picture 10">
            <a:extLst>
              <a:ext uri="{FF2B5EF4-FFF2-40B4-BE49-F238E27FC236}">
                <a16:creationId xmlns:a16="http://schemas.microsoft.com/office/drawing/2014/main" id="{9F009AA1-F53F-4493-B6F1-CA1AA565E6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6916" y="2337117"/>
            <a:ext cx="4876800" cy="3657600"/>
          </a:xfrm>
          <a:prstGeom prst="rect">
            <a:avLst/>
          </a:prstGeom>
        </p:spPr>
      </p:pic>
    </p:spTree>
    <p:extLst>
      <p:ext uri="{BB962C8B-B14F-4D97-AF65-F5344CB8AC3E}">
        <p14:creationId xmlns:p14="http://schemas.microsoft.com/office/powerpoint/2010/main" val="321712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Product Name</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14</a:t>
            </a:fld>
            <a:endParaRPr lang="en-US" dirty="0"/>
          </a:p>
        </p:txBody>
      </p:sp>
      <p:grpSp>
        <p:nvGrpSpPr>
          <p:cNvPr id="5" name="Group 4">
            <a:extLst>
              <a:ext uri="{FF2B5EF4-FFF2-40B4-BE49-F238E27FC236}">
                <a16:creationId xmlns:a16="http://schemas.microsoft.com/office/drawing/2014/main" id="{078EDCFA-DF9D-49E6-B92D-0D21E1251409}"/>
              </a:ext>
            </a:extLst>
          </p:cNvPr>
          <p:cNvGrpSpPr/>
          <p:nvPr/>
        </p:nvGrpSpPr>
        <p:grpSpPr>
          <a:xfrm>
            <a:off x="5760085" y="4038600"/>
            <a:ext cx="3253740" cy="3253740"/>
            <a:chOff x="2439511" y="393741"/>
            <a:chExt cx="3253740" cy="3253740"/>
          </a:xfrm>
        </p:grpSpPr>
        <p:sp>
          <p:nvSpPr>
            <p:cNvPr id="6" name="Partial Circle 5">
              <a:extLst>
                <a:ext uri="{FF2B5EF4-FFF2-40B4-BE49-F238E27FC236}">
                  <a16:creationId xmlns:a16="http://schemas.microsoft.com/office/drawing/2014/main" id="{FF48D24E-E89F-4BF2-9D6F-9DF776A90420}"/>
                </a:ext>
              </a:extLst>
            </p:cNvPr>
            <p:cNvSpPr/>
            <p:nvPr/>
          </p:nvSpPr>
          <p:spPr>
            <a:xfrm>
              <a:off x="2439511" y="393741"/>
              <a:ext cx="3253740" cy="3253740"/>
            </a:xfrm>
            <a:prstGeom prst="pie">
              <a:avLst>
                <a:gd name="adj1" fmla="val 19800000"/>
                <a:gd name="adj2" fmla="val 1800000"/>
              </a:avLst>
            </a:prstGeom>
            <a:solidFill>
              <a:srgbClr val="FF75DB"/>
            </a:solidFill>
          </p:spPr>
          <p:style>
            <a:lnRef idx="2">
              <a:schemeClr val="lt1">
                <a:hueOff val="0"/>
                <a:satOff val="0"/>
                <a:lumOff val="0"/>
                <a:alphaOff val="0"/>
              </a:schemeClr>
            </a:lnRef>
            <a:fillRef idx="1">
              <a:scrgbClr r="0" g="0" b="0"/>
            </a:fillRef>
            <a:effectRef idx="0">
              <a:schemeClr val="accent2">
                <a:hueOff val="-2725719"/>
                <a:satOff val="8000"/>
                <a:lumOff val="2980"/>
                <a:alphaOff val="0"/>
              </a:schemeClr>
            </a:effectRef>
            <a:fontRef idx="minor">
              <a:schemeClr val="lt1"/>
            </a:fontRef>
          </p:style>
        </p:sp>
        <p:sp>
          <p:nvSpPr>
            <p:cNvPr id="7" name="Partial Circle 4">
              <a:extLst>
                <a:ext uri="{FF2B5EF4-FFF2-40B4-BE49-F238E27FC236}">
                  <a16:creationId xmlns:a16="http://schemas.microsoft.com/office/drawing/2014/main" id="{6A6F88F9-1F60-461A-8A13-71A4EBD702F3}"/>
                </a:ext>
              </a:extLst>
            </p:cNvPr>
            <p:cNvSpPr txBox="1"/>
            <p:nvPr/>
          </p:nvSpPr>
          <p:spPr>
            <a:xfrm>
              <a:off x="4666773"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Records</a:t>
              </a:r>
            </a:p>
          </p:txBody>
        </p:sp>
      </p:grpSp>
      <p:sp>
        <p:nvSpPr>
          <p:cNvPr id="9" name="Content Placeholder 8">
            <a:extLst>
              <a:ext uri="{FF2B5EF4-FFF2-40B4-BE49-F238E27FC236}">
                <a16:creationId xmlns:a16="http://schemas.microsoft.com/office/drawing/2014/main" id="{77750048-F15F-4B8B-939F-51DD6AADB8D3}"/>
              </a:ext>
            </a:extLst>
          </p:cNvPr>
          <p:cNvSpPr>
            <a:spLocks noGrp="1"/>
          </p:cNvSpPr>
          <p:nvPr>
            <p:ph idx="1"/>
          </p:nvPr>
        </p:nvSpPr>
        <p:spPr/>
        <p:txBody>
          <a:bodyPr/>
          <a:lstStyle/>
          <a:p>
            <a:r>
              <a:rPr lang="en-US" dirty="0"/>
              <a:t>UMM, what Manufacturer do you want?</a:t>
            </a:r>
          </a:p>
          <a:p>
            <a:pPr lvl="1"/>
            <a:r>
              <a:rPr lang="en-US" dirty="0"/>
              <a:t>Proctor &amp; Gamble</a:t>
            </a:r>
          </a:p>
          <a:p>
            <a:endParaRPr lang="en-US" dirty="0"/>
          </a:p>
          <a:p>
            <a:r>
              <a:rPr lang="en-US" dirty="0"/>
              <a:t>What Kind? Puffs Plus, Puffs Ultra Soft &amp; Strong, Puffs Plus Lotion?</a:t>
            </a:r>
          </a:p>
          <a:p>
            <a:endParaRPr lang="en-US" dirty="0"/>
          </a:p>
          <a:p>
            <a:pPr marL="109537" indent="0">
              <a:buNone/>
            </a:pPr>
            <a:r>
              <a:rPr lang="en-US" dirty="0"/>
              <a:t>PRODUCT NAME: </a:t>
            </a:r>
            <a:r>
              <a:rPr lang="en-US" b="1" dirty="0"/>
              <a:t>PUFFS PLUS LOTION</a:t>
            </a:r>
          </a:p>
          <a:p>
            <a:pPr lvl="1"/>
            <a:endParaRPr lang="en-US" dirty="0"/>
          </a:p>
          <a:p>
            <a:pPr marL="392113" lvl="1" indent="0">
              <a:buNone/>
            </a:pPr>
            <a:endParaRPr lang="en-US" dirty="0"/>
          </a:p>
        </p:txBody>
      </p:sp>
    </p:spTree>
    <p:extLst>
      <p:ext uri="{BB962C8B-B14F-4D97-AF65-F5344CB8AC3E}">
        <p14:creationId xmlns:p14="http://schemas.microsoft.com/office/powerpoint/2010/main" val="192322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Non-Performance of QMP</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15</a:t>
            </a:fld>
            <a:endParaRPr lang="en-US" dirty="0"/>
          </a:p>
        </p:txBody>
      </p:sp>
      <p:grpSp>
        <p:nvGrpSpPr>
          <p:cNvPr id="5" name="Group 4">
            <a:extLst>
              <a:ext uri="{FF2B5EF4-FFF2-40B4-BE49-F238E27FC236}">
                <a16:creationId xmlns:a16="http://schemas.microsoft.com/office/drawing/2014/main" id="{078EDCFA-DF9D-49E6-B92D-0D21E1251409}"/>
              </a:ext>
            </a:extLst>
          </p:cNvPr>
          <p:cNvGrpSpPr/>
          <p:nvPr/>
        </p:nvGrpSpPr>
        <p:grpSpPr>
          <a:xfrm>
            <a:off x="5760085" y="4038600"/>
            <a:ext cx="3253740" cy="3253740"/>
            <a:chOff x="2439511" y="393741"/>
            <a:chExt cx="3253740" cy="3253740"/>
          </a:xfrm>
        </p:grpSpPr>
        <p:sp>
          <p:nvSpPr>
            <p:cNvPr id="6" name="Partial Circle 5">
              <a:extLst>
                <a:ext uri="{FF2B5EF4-FFF2-40B4-BE49-F238E27FC236}">
                  <a16:creationId xmlns:a16="http://schemas.microsoft.com/office/drawing/2014/main" id="{FF48D24E-E89F-4BF2-9D6F-9DF776A90420}"/>
                </a:ext>
              </a:extLst>
            </p:cNvPr>
            <p:cNvSpPr/>
            <p:nvPr/>
          </p:nvSpPr>
          <p:spPr>
            <a:xfrm>
              <a:off x="2439511" y="393741"/>
              <a:ext cx="3253740" cy="3253740"/>
            </a:xfrm>
            <a:prstGeom prst="pie">
              <a:avLst>
                <a:gd name="adj1" fmla="val 19800000"/>
                <a:gd name="adj2" fmla="val 1800000"/>
              </a:avLst>
            </a:prstGeom>
            <a:solidFill>
              <a:srgbClr val="FF75DB"/>
            </a:solidFill>
          </p:spPr>
          <p:style>
            <a:lnRef idx="2">
              <a:schemeClr val="lt1">
                <a:hueOff val="0"/>
                <a:satOff val="0"/>
                <a:lumOff val="0"/>
                <a:alphaOff val="0"/>
              </a:schemeClr>
            </a:lnRef>
            <a:fillRef idx="1">
              <a:scrgbClr r="0" g="0" b="0"/>
            </a:fillRef>
            <a:effectRef idx="0">
              <a:schemeClr val="accent2">
                <a:hueOff val="-2725719"/>
                <a:satOff val="8000"/>
                <a:lumOff val="2980"/>
                <a:alphaOff val="0"/>
              </a:schemeClr>
            </a:effectRef>
            <a:fontRef idx="minor">
              <a:schemeClr val="lt1"/>
            </a:fontRef>
          </p:style>
        </p:sp>
        <p:sp>
          <p:nvSpPr>
            <p:cNvPr id="7" name="Partial Circle 4">
              <a:extLst>
                <a:ext uri="{FF2B5EF4-FFF2-40B4-BE49-F238E27FC236}">
                  <a16:creationId xmlns:a16="http://schemas.microsoft.com/office/drawing/2014/main" id="{6A6F88F9-1F60-461A-8A13-71A4EBD702F3}"/>
                </a:ext>
              </a:extLst>
            </p:cNvPr>
            <p:cNvSpPr txBox="1"/>
            <p:nvPr/>
          </p:nvSpPr>
          <p:spPr>
            <a:xfrm>
              <a:off x="4666773"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Records</a:t>
              </a:r>
            </a:p>
          </p:txBody>
        </p:sp>
      </p:grpSp>
      <p:sp>
        <p:nvSpPr>
          <p:cNvPr id="9" name="Content Placeholder 8">
            <a:extLst>
              <a:ext uri="{FF2B5EF4-FFF2-40B4-BE49-F238E27FC236}">
                <a16:creationId xmlns:a16="http://schemas.microsoft.com/office/drawing/2014/main" id="{77750048-F15F-4B8B-939F-51DD6AADB8D3}"/>
              </a:ext>
            </a:extLst>
          </p:cNvPr>
          <p:cNvSpPr>
            <a:spLocks noGrp="1"/>
          </p:cNvSpPr>
          <p:nvPr>
            <p:ph idx="1"/>
          </p:nvPr>
        </p:nvSpPr>
        <p:spPr/>
        <p:txBody>
          <a:bodyPr/>
          <a:lstStyle/>
          <a:p>
            <a:r>
              <a:rPr lang="en-US" dirty="0"/>
              <a:t>Non-Performance Form</a:t>
            </a:r>
          </a:p>
          <a:p>
            <a:pPr lvl="1"/>
            <a:r>
              <a:rPr lang="en-US" dirty="0"/>
              <a:t>Located in Pantry under NE Region</a:t>
            </a:r>
          </a:p>
          <a:p>
            <a:r>
              <a:rPr lang="en-US" dirty="0"/>
              <a:t>Non-Performance Amounts &gt; $5,000 get additional concurrence from BTS / BPD</a:t>
            </a:r>
          </a:p>
          <a:p>
            <a:r>
              <a:rPr lang="en-US" dirty="0"/>
              <a:t>Document on DT 1310</a:t>
            </a:r>
          </a:p>
          <a:p>
            <a:r>
              <a:rPr lang="en-US" dirty="0"/>
              <a:t>Include Non-Performance Form in Material Records</a:t>
            </a:r>
          </a:p>
          <a:p>
            <a:pPr marL="392113" lvl="1" indent="0">
              <a:buNone/>
            </a:pPr>
            <a:endParaRPr lang="en-US" dirty="0"/>
          </a:p>
        </p:txBody>
      </p:sp>
    </p:spTree>
    <p:extLst>
      <p:ext uri="{BB962C8B-B14F-4D97-AF65-F5344CB8AC3E}">
        <p14:creationId xmlns:p14="http://schemas.microsoft.com/office/powerpoint/2010/main" val="3093332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DT 1310 Entries</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16</a:t>
            </a:fld>
            <a:endParaRPr lang="en-US" dirty="0"/>
          </a:p>
        </p:txBody>
      </p:sp>
      <p:grpSp>
        <p:nvGrpSpPr>
          <p:cNvPr id="5" name="Group 4">
            <a:extLst>
              <a:ext uri="{FF2B5EF4-FFF2-40B4-BE49-F238E27FC236}">
                <a16:creationId xmlns:a16="http://schemas.microsoft.com/office/drawing/2014/main" id="{078EDCFA-DF9D-49E6-B92D-0D21E1251409}"/>
              </a:ext>
            </a:extLst>
          </p:cNvPr>
          <p:cNvGrpSpPr/>
          <p:nvPr/>
        </p:nvGrpSpPr>
        <p:grpSpPr>
          <a:xfrm>
            <a:off x="5760085" y="4038600"/>
            <a:ext cx="3253740" cy="3253740"/>
            <a:chOff x="2439511" y="393741"/>
            <a:chExt cx="3253740" cy="3253740"/>
          </a:xfrm>
        </p:grpSpPr>
        <p:sp>
          <p:nvSpPr>
            <p:cNvPr id="6" name="Partial Circle 5">
              <a:extLst>
                <a:ext uri="{FF2B5EF4-FFF2-40B4-BE49-F238E27FC236}">
                  <a16:creationId xmlns:a16="http://schemas.microsoft.com/office/drawing/2014/main" id="{FF48D24E-E89F-4BF2-9D6F-9DF776A90420}"/>
                </a:ext>
              </a:extLst>
            </p:cNvPr>
            <p:cNvSpPr/>
            <p:nvPr/>
          </p:nvSpPr>
          <p:spPr>
            <a:xfrm>
              <a:off x="2439511" y="393741"/>
              <a:ext cx="3253740" cy="3253740"/>
            </a:xfrm>
            <a:prstGeom prst="pie">
              <a:avLst>
                <a:gd name="adj1" fmla="val 19800000"/>
                <a:gd name="adj2" fmla="val 1800000"/>
              </a:avLst>
            </a:prstGeom>
            <a:solidFill>
              <a:srgbClr val="FF75DB"/>
            </a:solidFill>
          </p:spPr>
          <p:style>
            <a:lnRef idx="2">
              <a:schemeClr val="lt1">
                <a:hueOff val="0"/>
                <a:satOff val="0"/>
                <a:lumOff val="0"/>
                <a:alphaOff val="0"/>
              </a:schemeClr>
            </a:lnRef>
            <a:fillRef idx="1">
              <a:scrgbClr r="0" g="0" b="0"/>
            </a:fillRef>
            <a:effectRef idx="0">
              <a:schemeClr val="accent2">
                <a:hueOff val="-2725719"/>
                <a:satOff val="8000"/>
                <a:lumOff val="2980"/>
                <a:alphaOff val="0"/>
              </a:schemeClr>
            </a:effectRef>
            <a:fontRef idx="minor">
              <a:schemeClr val="lt1"/>
            </a:fontRef>
          </p:style>
        </p:sp>
        <p:sp>
          <p:nvSpPr>
            <p:cNvPr id="7" name="Partial Circle 4">
              <a:extLst>
                <a:ext uri="{FF2B5EF4-FFF2-40B4-BE49-F238E27FC236}">
                  <a16:creationId xmlns:a16="http://schemas.microsoft.com/office/drawing/2014/main" id="{6A6F88F9-1F60-461A-8A13-71A4EBD702F3}"/>
                </a:ext>
              </a:extLst>
            </p:cNvPr>
            <p:cNvSpPr txBox="1"/>
            <p:nvPr/>
          </p:nvSpPr>
          <p:spPr>
            <a:xfrm>
              <a:off x="4666773"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Records</a:t>
              </a:r>
            </a:p>
          </p:txBody>
        </p:sp>
      </p:grpSp>
      <p:sp>
        <p:nvSpPr>
          <p:cNvPr id="9" name="Content Placeholder 8">
            <a:extLst>
              <a:ext uri="{FF2B5EF4-FFF2-40B4-BE49-F238E27FC236}">
                <a16:creationId xmlns:a16="http://schemas.microsoft.com/office/drawing/2014/main" id="{77750048-F15F-4B8B-939F-51DD6AADB8D3}"/>
              </a:ext>
            </a:extLst>
          </p:cNvPr>
          <p:cNvSpPr>
            <a:spLocks noGrp="1"/>
          </p:cNvSpPr>
          <p:nvPr>
            <p:ph idx="1"/>
          </p:nvPr>
        </p:nvSpPr>
        <p:spPr/>
        <p:txBody>
          <a:bodyPr/>
          <a:lstStyle/>
          <a:p>
            <a:r>
              <a:rPr lang="en-US" dirty="0"/>
              <a:t>Need Details</a:t>
            </a:r>
          </a:p>
          <a:p>
            <a:pPr lvl="1"/>
            <a:r>
              <a:rPr lang="en-US" dirty="0"/>
              <a:t>QV Random not reached – WHY?</a:t>
            </a:r>
          </a:p>
          <a:p>
            <a:r>
              <a:rPr lang="en-US" dirty="0"/>
              <a:t>Include:</a:t>
            </a:r>
          </a:p>
          <a:p>
            <a:pPr lvl="1"/>
            <a:r>
              <a:rPr lang="en-US" dirty="0"/>
              <a:t>Non-Conforming Material (test and spec)</a:t>
            </a:r>
          </a:p>
          <a:p>
            <a:pPr lvl="1"/>
            <a:r>
              <a:rPr lang="en-US" dirty="0"/>
              <a:t>Non-Performance of QMP (QC and QV)</a:t>
            </a:r>
          </a:p>
          <a:p>
            <a:pPr lvl="1"/>
            <a:r>
              <a:rPr lang="en-US" dirty="0"/>
              <a:t>Buy America Exemptions</a:t>
            </a:r>
          </a:p>
          <a:p>
            <a:pPr lvl="1"/>
            <a:endParaRPr lang="en-US" dirty="0"/>
          </a:p>
          <a:p>
            <a:pPr marL="392113" lvl="1" indent="0">
              <a:buNone/>
            </a:pPr>
            <a:endParaRPr lang="en-US" dirty="0"/>
          </a:p>
        </p:txBody>
      </p:sp>
    </p:spTree>
    <p:extLst>
      <p:ext uri="{BB962C8B-B14F-4D97-AF65-F5344CB8AC3E}">
        <p14:creationId xmlns:p14="http://schemas.microsoft.com/office/powerpoint/2010/main" val="2983604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Buy America</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17</a:t>
            </a:fld>
            <a:endParaRPr lang="en-US" dirty="0"/>
          </a:p>
        </p:txBody>
      </p:sp>
      <p:grpSp>
        <p:nvGrpSpPr>
          <p:cNvPr id="5" name="Group 4">
            <a:extLst>
              <a:ext uri="{FF2B5EF4-FFF2-40B4-BE49-F238E27FC236}">
                <a16:creationId xmlns:a16="http://schemas.microsoft.com/office/drawing/2014/main" id="{078EDCFA-DF9D-49E6-B92D-0D21E1251409}"/>
              </a:ext>
            </a:extLst>
          </p:cNvPr>
          <p:cNvGrpSpPr/>
          <p:nvPr/>
        </p:nvGrpSpPr>
        <p:grpSpPr>
          <a:xfrm>
            <a:off x="5760085" y="4038600"/>
            <a:ext cx="3253740" cy="3253740"/>
            <a:chOff x="2439511" y="393741"/>
            <a:chExt cx="3253740" cy="3253740"/>
          </a:xfrm>
        </p:grpSpPr>
        <p:sp>
          <p:nvSpPr>
            <p:cNvPr id="6" name="Partial Circle 5">
              <a:extLst>
                <a:ext uri="{FF2B5EF4-FFF2-40B4-BE49-F238E27FC236}">
                  <a16:creationId xmlns:a16="http://schemas.microsoft.com/office/drawing/2014/main" id="{FF48D24E-E89F-4BF2-9D6F-9DF776A90420}"/>
                </a:ext>
              </a:extLst>
            </p:cNvPr>
            <p:cNvSpPr/>
            <p:nvPr/>
          </p:nvSpPr>
          <p:spPr>
            <a:xfrm>
              <a:off x="2439511" y="393741"/>
              <a:ext cx="3253740" cy="3253740"/>
            </a:xfrm>
            <a:prstGeom prst="pie">
              <a:avLst>
                <a:gd name="adj1" fmla="val 19800000"/>
                <a:gd name="adj2" fmla="val 1800000"/>
              </a:avLst>
            </a:prstGeom>
            <a:solidFill>
              <a:srgbClr val="FF75DB"/>
            </a:solidFill>
          </p:spPr>
          <p:style>
            <a:lnRef idx="2">
              <a:schemeClr val="lt1">
                <a:hueOff val="0"/>
                <a:satOff val="0"/>
                <a:lumOff val="0"/>
                <a:alphaOff val="0"/>
              </a:schemeClr>
            </a:lnRef>
            <a:fillRef idx="1">
              <a:scrgbClr r="0" g="0" b="0"/>
            </a:fillRef>
            <a:effectRef idx="0">
              <a:schemeClr val="accent2">
                <a:hueOff val="-2725719"/>
                <a:satOff val="8000"/>
                <a:lumOff val="2980"/>
                <a:alphaOff val="0"/>
              </a:schemeClr>
            </a:effectRef>
            <a:fontRef idx="minor">
              <a:schemeClr val="lt1"/>
            </a:fontRef>
          </p:style>
        </p:sp>
        <p:sp>
          <p:nvSpPr>
            <p:cNvPr id="7" name="Partial Circle 4">
              <a:extLst>
                <a:ext uri="{FF2B5EF4-FFF2-40B4-BE49-F238E27FC236}">
                  <a16:creationId xmlns:a16="http://schemas.microsoft.com/office/drawing/2014/main" id="{6A6F88F9-1F60-461A-8A13-71A4EBD702F3}"/>
                </a:ext>
              </a:extLst>
            </p:cNvPr>
            <p:cNvSpPr txBox="1"/>
            <p:nvPr/>
          </p:nvSpPr>
          <p:spPr>
            <a:xfrm>
              <a:off x="4666773"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Records</a:t>
              </a:r>
            </a:p>
          </p:txBody>
        </p:sp>
      </p:grpSp>
      <p:sp>
        <p:nvSpPr>
          <p:cNvPr id="9" name="Content Placeholder 8">
            <a:extLst>
              <a:ext uri="{FF2B5EF4-FFF2-40B4-BE49-F238E27FC236}">
                <a16:creationId xmlns:a16="http://schemas.microsoft.com/office/drawing/2014/main" id="{77750048-F15F-4B8B-939F-51DD6AADB8D3}"/>
              </a:ext>
            </a:extLst>
          </p:cNvPr>
          <p:cNvSpPr>
            <a:spLocks noGrp="1"/>
          </p:cNvSpPr>
          <p:nvPr>
            <p:ph idx="1"/>
          </p:nvPr>
        </p:nvSpPr>
        <p:spPr/>
        <p:txBody>
          <a:bodyPr/>
          <a:lstStyle/>
          <a:p>
            <a:r>
              <a:rPr lang="en-US" dirty="0"/>
              <a:t>CMM 2-28.5 Buy America Provision</a:t>
            </a:r>
          </a:p>
          <a:p>
            <a:r>
              <a:rPr lang="en-US" dirty="0"/>
              <a:t>Step Certification Process</a:t>
            </a:r>
          </a:p>
          <a:p>
            <a:pPr lvl="1"/>
            <a:r>
              <a:rPr lang="en-US" dirty="0"/>
              <a:t>1. Location steel/iron was melted/cast. </a:t>
            </a:r>
          </a:p>
          <a:p>
            <a:pPr lvl="1"/>
            <a:r>
              <a:rPr lang="en-US" dirty="0"/>
              <a:t>2. Location steel/iron was rolled/drawn. </a:t>
            </a:r>
          </a:p>
          <a:p>
            <a:pPr lvl="1"/>
            <a:r>
              <a:rPr lang="en-US" dirty="0"/>
              <a:t>3. Location steel/iron was fabricated. </a:t>
            </a:r>
          </a:p>
          <a:p>
            <a:pPr lvl="1"/>
            <a:r>
              <a:rPr lang="en-US" dirty="0"/>
              <a:t>4. Location steel/iron was coated/galvanized. </a:t>
            </a:r>
          </a:p>
          <a:p>
            <a:pPr lvl="1"/>
            <a:endParaRPr lang="en-US" dirty="0"/>
          </a:p>
          <a:p>
            <a:pPr marL="392113" lvl="1" indent="0">
              <a:buNone/>
            </a:pPr>
            <a:endParaRPr lang="en-US" dirty="0"/>
          </a:p>
        </p:txBody>
      </p:sp>
    </p:spTree>
    <p:extLst>
      <p:ext uri="{BB962C8B-B14F-4D97-AF65-F5344CB8AC3E}">
        <p14:creationId xmlns:p14="http://schemas.microsoft.com/office/powerpoint/2010/main" val="934687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152" y="493777"/>
            <a:ext cx="8229600" cy="1143000"/>
          </a:xfrm>
        </p:spPr>
        <p:txBody>
          <a:bodyPr/>
          <a:lstStyle/>
          <a:p>
            <a:pPr>
              <a:defRPr/>
            </a:pPr>
            <a:r>
              <a:rPr lang="en-US" dirty="0"/>
              <a:t>Buy America</a:t>
            </a:r>
          </a:p>
        </p:txBody>
      </p:sp>
      <p:sp>
        <p:nvSpPr>
          <p:cNvPr id="4" name="Slide Number Placeholder 3"/>
          <p:cNvSpPr>
            <a:spLocks noGrp="1"/>
          </p:cNvSpPr>
          <p:nvPr>
            <p:ph type="sldNum" sz="quarter" idx="10"/>
          </p:nvPr>
        </p:nvSpPr>
        <p:spPr/>
        <p:txBody>
          <a:bodyPr/>
          <a:lstStyle/>
          <a:p>
            <a:pPr>
              <a:defRPr/>
            </a:pPr>
            <a:fld id="{6B28DA5B-37B8-46A8-9220-33B77F964037}" type="slidenum">
              <a:rPr lang="en-US" smtClean="0"/>
              <a:pPr>
                <a:defRPr/>
              </a:pPr>
              <a:t>18</a:t>
            </a:fld>
            <a:endParaRPr lang="en-US" dirty="0"/>
          </a:p>
        </p:txBody>
      </p:sp>
      <p:sp>
        <p:nvSpPr>
          <p:cNvPr id="9" name="Content Placeholder 8">
            <a:extLst>
              <a:ext uri="{FF2B5EF4-FFF2-40B4-BE49-F238E27FC236}">
                <a16:creationId xmlns:a16="http://schemas.microsoft.com/office/drawing/2014/main" id="{77750048-F15F-4B8B-939F-51DD6AADB8D3}"/>
              </a:ext>
            </a:extLst>
          </p:cNvPr>
          <p:cNvSpPr>
            <a:spLocks noGrp="1"/>
          </p:cNvSpPr>
          <p:nvPr>
            <p:ph idx="1"/>
          </p:nvPr>
        </p:nvSpPr>
        <p:spPr/>
        <p:txBody>
          <a:bodyPr/>
          <a:lstStyle/>
          <a:p>
            <a:pPr lvl="1"/>
            <a:endParaRPr lang="en-US" dirty="0"/>
          </a:p>
          <a:p>
            <a:pPr marL="392113" lvl="1" indent="0">
              <a:buNone/>
            </a:pPr>
            <a:endParaRPr lang="en-US" dirty="0"/>
          </a:p>
        </p:txBody>
      </p:sp>
      <p:pic>
        <p:nvPicPr>
          <p:cNvPr id="2" name="Picture 1">
            <a:extLst>
              <a:ext uri="{FF2B5EF4-FFF2-40B4-BE49-F238E27FC236}">
                <a16:creationId xmlns:a16="http://schemas.microsoft.com/office/drawing/2014/main" id="{DE728818-262B-441D-B88C-F0AF85BE44B1}"/>
              </a:ext>
            </a:extLst>
          </p:cNvPr>
          <p:cNvPicPr>
            <a:picLocks noChangeAspect="1"/>
          </p:cNvPicPr>
          <p:nvPr/>
        </p:nvPicPr>
        <p:blipFill>
          <a:blip r:embed="rId3"/>
          <a:stretch>
            <a:fillRect/>
          </a:stretch>
        </p:blipFill>
        <p:spPr>
          <a:xfrm>
            <a:off x="228600" y="1695450"/>
            <a:ext cx="8686800" cy="3467100"/>
          </a:xfrm>
          <a:prstGeom prst="rect">
            <a:avLst/>
          </a:prstGeom>
        </p:spPr>
      </p:pic>
      <p:sp>
        <p:nvSpPr>
          <p:cNvPr id="8" name="Rectangle 7">
            <a:extLst>
              <a:ext uri="{FF2B5EF4-FFF2-40B4-BE49-F238E27FC236}">
                <a16:creationId xmlns:a16="http://schemas.microsoft.com/office/drawing/2014/main" id="{D530CCF4-ACFB-4814-95BD-2C1E8C221F84}"/>
              </a:ext>
            </a:extLst>
          </p:cNvPr>
          <p:cNvSpPr/>
          <p:nvPr/>
        </p:nvSpPr>
        <p:spPr>
          <a:xfrm>
            <a:off x="1295400" y="2362200"/>
            <a:ext cx="1066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078EDCFA-DF9D-49E6-B92D-0D21E1251409}"/>
              </a:ext>
            </a:extLst>
          </p:cNvPr>
          <p:cNvGrpSpPr/>
          <p:nvPr/>
        </p:nvGrpSpPr>
        <p:grpSpPr>
          <a:xfrm>
            <a:off x="5760085" y="4038600"/>
            <a:ext cx="3253740" cy="3253740"/>
            <a:chOff x="2439511" y="393741"/>
            <a:chExt cx="3253740" cy="3253740"/>
          </a:xfrm>
        </p:grpSpPr>
        <p:sp>
          <p:nvSpPr>
            <p:cNvPr id="6" name="Partial Circle 5">
              <a:extLst>
                <a:ext uri="{FF2B5EF4-FFF2-40B4-BE49-F238E27FC236}">
                  <a16:creationId xmlns:a16="http://schemas.microsoft.com/office/drawing/2014/main" id="{FF48D24E-E89F-4BF2-9D6F-9DF776A90420}"/>
                </a:ext>
              </a:extLst>
            </p:cNvPr>
            <p:cNvSpPr/>
            <p:nvPr/>
          </p:nvSpPr>
          <p:spPr>
            <a:xfrm>
              <a:off x="2439511" y="393741"/>
              <a:ext cx="3253740" cy="3253740"/>
            </a:xfrm>
            <a:prstGeom prst="pie">
              <a:avLst>
                <a:gd name="adj1" fmla="val 19800000"/>
                <a:gd name="adj2" fmla="val 1800000"/>
              </a:avLst>
            </a:prstGeom>
            <a:solidFill>
              <a:srgbClr val="FF75DB"/>
            </a:solidFill>
          </p:spPr>
          <p:style>
            <a:lnRef idx="2">
              <a:schemeClr val="lt1">
                <a:hueOff val="0"/>
                <a:satOff val="0"/>
                <a:lumOff val="0"/>
                <a:alphaOff val="0"/>
              </a:schemeClr>
            </a:lnRef>
            <a:fillRef idx="1">
              <a:scrgbClr r="0" g="0" b="0"/>
            </a:fillRef>
            <a:effectRef idx="0">
              <a:schemeClr val="accent2">
                <a:hueOff val="-2725719"/>
                <a:satOff val="8000"/>
                <a:lumOff val="2980"/>
                <a:alphaOff val="0"/>
              </a:schemeClr>
            </a:effectRef>
            <a:fontRef idx="minor">
              <a:schemeClr val="lt1"/>
            </a:fontRef>
          </p:style>
        </p:sp>
        <p:sp>
          <p:nvSpPr>
            <p:cNvPr id="7" name="Partial Circle 4">
              <a:extLst>
                <a:ext uri="{FF2B5EF4-FFF2-40B4-BE49-F238E27FC236}">
                  <a16:creationId xmlns:a16="http://schemas.microsoft.com/office/drawing/2014/main" id="{6A6F88F9-1F60-461A-8A13-71A4EBD702F3}"/>
                </a:ext>
              </a:extLst>
            </p:cNvPr>
            <p:cNvSpPr txBox="1"/>
            <p:nvPr/>
          </p:nvSpPr>
          <p:spPr>
            <a:xfrm>
              <a:off x="4666773"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Records</a:t>
              </a:r>
            </a:p>
          </p:txBody>
        </p:sp>
      </p:grpSp>
      <p:sp>
        <p:nvSpPr>
          <p:cNvPr id="11" name="Callout: Bent Line with Border and Accent Bar 10">
            <a:extLst>
              <a:ext uri="{FF2B5EF4-FFF2-40B4-BE49-F238E27FC236}">
                <a16:creationId xmlns:a16="http://schemas.microsoft.com/office/drawing/2014/main" id="{2848AB2B-2171-43EC-B315-608BD8F32E8E}"/>
              </a:ext>
            </a:extLst>
          </p:cNvPr>
          <p:cNvSpPr/>
          <p:nvPr/>
        </p:nvSpPr>
        <p:spPr>
          <a:xfrm>
            <a:off x="6414453" y="694850"/>
            <a:ext cx="2500947" cy="660717"/>
          </a:xfrm>
          <a:prstGeom prst="accentBorderCallout2">
            <a:avLst>
              <a:gd name="adj1" fmla="val 18750"/>
              <a:gd name="adj2" fmla="val -8333"/>
              <a:gd name="adj3" fmla="val 18750"/>
              <a:gd name="adj4" fmla="val -16667"/>
              <a:gd name="adj5" fmla="val 195537"/>
              <a:gd name="adj6" fmla="val -491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Steel Mill – Material Came From Here</a:t>
            </a:r>
          </a:p>
        </p:txBody>
      </p:sp>
      <p:sp>
        <p:nvSpPr>
          <p:cNvPr id="13" name="Callout: Line with Border and Accent Bar 12">
            <a:extLst>
              <a:ext uri="{FF2B5EF4-FFF2-40B4-BE49-F238E27FC236}">
                <a16:creationId xmlns:a16="http://schemas.microsoft.com/office/drawing/2014/main" id="{1E028967-226E-4656-AFF9-2067426A8FF9}"/>
              </a:ext>
            </a:extLst>
          </p:cNvPr>
          <p:cNvSpPr/>
          <p:nvPr/>
        </p:nvSpPr>
        <p:spPr>
          <a:xfrm>
            <a:off x="2286380" y="4902359"/>
            <a:ext cx="4952620" cy="1314291"/>
          </a:xfrm>
          <a:prstGeom prst="accentBorderCallout1">
            <a:avLst>
              <a:gd name="adj1" fmla="val 18750"/>
              <a:gd name="adj2" fmla="val -8333"/>
              <a:gd name="adj3" fmla="val -100829"/>
              <a:gd name="adj4" fmla="val -195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t>Unytite</a:t>
            </a:r>
            <a:r>
              <a:rPr lang="en-US" dirty="0"/>
              <a:t> – </a:t>
            </a:r>
            <a:r>
              <a:rPr lang="en-US" dirty="0" err="1"/>
              <a:t>Manufactuer</a:t>
            </a:r>
            <a:r>
              <a:rPr lang="en-US" dirty="0"/>
              <a:t> (Need Buy America)</a:t>
            </a:r>
          </a:p>
          <a:p>
            <a:r>
              <a:rPr lang="en-US" dirty="0"/>
              <a:t>Roger Brothers – Galvanizer (Need Buy America)</a:t>
            </a:r>
          </a:p>
        </p:txBody>
      </p:sp>
    </p:spTree>
    <p:extLst>
      <p:ext uri="{BB962C8B-B14F-4D97-AF65-F5344CB8AC3E}">
        <p14:creationId xmlns:p14="http://schemas.microsoft.com/office/powerpoint/2010/main" val="36379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dirty="0"/>
              <a:t>ASTM D6421 (new) / ASTM D6432 (old)</a:t>
            </a:r>
          </a:p>
          <a:p>
            <a:r>
              <a:rPr lang="en-US" dirty="0"/>
              <a:t>DO NOT send samples to BTS for Testing</a:t>
            </a:r>
          </a:p>
          <a:p>
            <a:r>
              <a:rPr lang="en-US" dirty="0"/>
              <a:t>Entry on DT1310 allowing material (language)</a:t>
            </a:r>
          </a:p>
          <a:p>
            <a:r>
              <a:rPr lang="en-US" dirty="0"/>
              <a:t>Values coming in 2019 spec.</a:t>
            </a:r>
          </a:p>
          <a:p>
            <a:endParaRPr lang="en-US" dirty="0"/>
          </a:p>
        </p:txBody>
      </p:sp>
      <p:sp>
        <p:nvSpPr>
          <p:cNvPr id="3" name="Title 2"/>
          <p:cNvSpPr>
            <a:spLocks noGrp="1"/>
          </p:cNvSpPr>
          <p:nvPr>
            <p:ph type="title"/>
          </p:nvPr>
        </p:nvSpPr>
        <p:spPr/>
        <p:txBody>
          <a:bodyPr/>
          <a:lstStyle/>
          <a:p>
            <a:pPr>
              <a:defRPr/>
            </a:pPr>
            <a:r>
              <a:rPr lang="en-US" dirty="0"/>
              <a:t>Geotextile Testing</a:t>
            </a:r>
          </a:p>
        </p:txBody>
      </p:sp>
      <p:sp>
        <p:nvSpPr>
          <p:cNvPr id="4" name="Slide Number Placeholder 3"/>
          <p:cNvSpPr>
            <a:spLocks noGrp="1"/>
          </p:cNvSpPr>
          <p:nvPr>
            <p:ph type="sldNum" sz="quarter" idx="10"/>
          </p:nvPr>
        </p:nvSpPr>
        <p:spPr/>
        <p:txBody>
          <a:bodyPr/>
          <a:lstStyle/>
          <a:p>
            <a:pPr>
              <a:defRPr/>
            </a:pPr>
            <a:fld id="{B26D5144-BC39-4ABE-8D08-25D35D1827C4}" type="slidenum">
              <a:rPr lang="en-US" smtClean="0"/>
              <a:pPr>
                <a:defRPr/>
              </a:pPr>
              <a:t>19</a:t>
            </a:fld>
            <a:endParaRPr lang="en-US" dirty="0"/>
          </a:p>
        </p:txBody>
      </p:sp>
      <p:grpSp>
        <p:nvGrpSpPr>
          <p:cNvPr id="8" name="Group 7">
            <a:extLst>
              <a:ext uri="{FF2B5EF4-FFF2-40B4-BE49-F238E27FC236}">
                <a16:creationId xmlns:a16="http://schemas.microsoft.com/office/drawing/2014/main" id="{4B1A814D-2EDA-42D0-A5AD-AAA08881BCC7}"/>
              </a:ext>
            </a:extLst>
          </p:cNvPr>
          <p:cNvGrpSpPr/>
          <p:nvPr/>
        </p:nvGrpSpPr>
        <p:grpSpPr>
          <a:xfrm>
            <a:off x="5966460" y="3246021"/>
            <a:ext cx="3253740" cy="3253740"/>
            <a:chOff x="2439511" y="393741"/>
            <a:chExt cx="3253740" cy="3253740"/>
          </a:xfrm>
        </p:grpSpPr>
        <p:sp>
          <p:nvSpPr>
            <p:cNvPr id="9" name="Partial Circle 8">
              <a:extLst>
                <a:ext uri="{FF2B5EF4-FFF2-40B4-BE49-F238E27FC236}">
                  <a16:creationId xmlns:a16="http://schemas.microsoft.com/office/drawing/2014/main" id="{7FCDE79B-79E7-40E2-A3A1-D35B7D62805D}"/>
                </a:ext>
              </a:extLst>
            </p:cNvPr>
            <p:cNvSpPr/>
            <p:nvPr/>
          </p:nvSpPr>
          <p:spPr>
            <a:xfrm>
              <a:off x="2439511" y="393741"/>
              <a:ext cx="3253740" cy="3253740"/>
            </a:xfrm>
            <a:prstGeom prst="pie">
              <a:avLst>
                <a:gd name="adj1" fmla="val 1800000"/>
                <a:gd name="adj2" fmla="val 5400000"/>
              </a:avLst>
            </a:prstGeom>
          </p:spPr>
          <p:style>
            <a:lnRef idx="2">
              <a:schemeClr val="lt1">
                <a:hueOff val="0"/>
                <a:satOff val="0"/>
                <a:lumOff val="0"/>
                <a:alphaOff val="0"/>
              </a:schemeClr>
            </a:lnRef>
            <a:fillRef idx="1">
              <a:schemeClr val="accent2">
                <a:hueOff val="-5451438"/>
                <a:satOff val="16000"/>
                <a:lumOff val="5960"/>
                <a:alphaOff val="0"/>
              </a:schemeClr>
            </a:fillRef>
            <a:effectRef idx="0">
              <a:schemeClr val="accent2">
                <a:hueOff val="-5451438"/>
                <a:satOff val="16000"/>
                <a:lumOff val="5960"/>
                <a:alphaOff val="0"/>
              </a:schemeClr>
            </a:effectRef>
            <a:fontRef idx="minor">
              <a:schemeClr val="lt1"/>
            </a:fontRef>
          </p:style>
        </p:sp>
        <p:sp>
          <p:nvSpPr>
            <p:cNvPr id="10" name="Partial Circle 4">
              <a:extLst>
                <a:ext uri="{FF2B5EF4-FFF2-40B4-BE49-F238E27FC236}">
                  <a16:creationId xmlns:a16="http://schemas.microsoft.com/office/drawing/2014/main" id="{2D5D1F5E-9FF6-4703-BF1C-C05187A16FF0}"/>
                </a:ext>
              </a:extLst>
            </p:cNvPr>
            <p:cNvSpPr txBox="1"/>
            <p:nvPr/>
          </p:nvSpPr>
          <p:spPr>
            <a:xfrm>
              <a:off x="4101242" y="260163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Sampling &amp; Testing</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07EDA67C-0AE1-41B8-B3DD-7EE4A0C67D85}"/>
              </a:ext>
            </a:extLst>
          </p:cNvPr>
          <p:cNvGraphicFramePr>
            <a:graphicFrameLocks noGrp="1"/>
          </p:cNvGraphicFramePr>
          <p:nvPr>
            <p:ph idx="1"/>
            <p:extLst>
              <p:ext uri="{D42A27DB-BD31-4B8C-83A1-F6EECF244321}">
                <p14:modId xmlns:p14="http://schemas.microsoft.com/office/powerpoint/2010/main" val="1086640797"/>
              </p:ext>
            </p:extLst>
          </p:nvPr>
        </p:nvGraphicFramePr>
        <p:xfrm>
          <a:off x="457200" y="1676400"/>
          <a:ext cx="8229600" cy="3873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pPr>
              <a:defRPr/>
            </a:pPr>
            <a:r>
              <a:rPr lang="en-US" dirty="0"/>
              <a:t>Areas of Interest</a:t>
            </a:r>
          </a:p>
        </p:txBody>
      </p:sp>
      <p:sp>
        <p:nvSpPr>
          <p:cNvPr id="4" name="Slide Number Placeholder 3"/>
          <p:cNvSpPr>
            <a:spLocks noGrp="1"/>
          </p:cNvSpPr>
          <p:nvPr>
            <p:ph type="sldNum" sz="quarter" idx="10"/>
          </p:nvPr>
        </p:nvSpPr>
        <p:spPr/>
        <p:txBody>
          <a:bodyPr/>
          <a:lstStyle/>
          <a:p>
            <a:pPr>
              <a:defRPr/>
            </a:pPr>
            <a:fld id="{7E0922AE-9D08-4FD0-99BF-E5B424A18ACB}" type="slidenum">
              <a:rPr lang="en-US"/>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AC08AB-8783-448D-8CE2-8168F41DB5A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89667" y="1676400"/>
            <a:ext cx="5164666" cy="3873500"/>
          </a:xfrm>
        </p:spPr>
      </p:pic>
      <p:sp>
        <p:nvSpPr>
          <p:cNvPr id="3" name="Title 2"/>
          <p:cNvSpPr>
            <a:spLocks noGrp="1"/>
          </p:cNvSpPr>
          <p:nvPr>
            <p:ph type="title"/>
          </p:nvPr>
        </p:nvSpPr>
        <p:spPr/>
        <p:txBody>
          <a:bodyPr/>
          <a:lstStyle/>
          <a:p>
            <a:pPr>
              <a:defRPr/>
            </a:pPr>
            <a:r>
              <a:rPr lang="en-US" dirty="0"/>
              <a:t>Sample Drop Off - Region</a:t>
            </a:r>
          </a:p>
        </p:txBody>
      </p:sp>
      <p:sp>
        <p:nvSpPr>
          <p:cNvPr id="4" name="Slide Number Placeholder 3"/>
          <p:cNvSpPr>
            <a:spLocks noGrp="1"/>
          </p:cNvSpPr>
          <p:nvPr>
            <p:ph type="sldNum" sz="quarter" idx="10"/>
          </p:nvPr>
        </p:nvSpPr>
        <p:spPr/>
        <p:txBody>
          <a:bodyPr/>
          <a:lstStyle/>
          <a:p>
            <a:pPr>
              <a:defRPr/>
            </a:pPr>
            <a:fld id="{B26D5144-BC39-4ABE-8D08-25D35D1827C4}" type="slidenum">
              <a:rPr lang="en-US" smtClean="0"/>
              <a:pPr>
                <a:defRPr/>
              </a:pPr>
              <a:t>20</a:t>
            </a:fld>
            <a:endParaRPr lang="en-US" dirty="0"/>
          </a:p>
        </p:txBody>
      </p:sp>
      <p:grpSp>
        <p:nvGrpSpPr>
          <p:cNvPr id="8" name="Group 7">
            <a:extLst>
              <a:ext uri="{FF2B5EF4-FFF2-40B4-BE49-F238E27FC236}">
                <a16:creationId xmlns:a16="http://schemas.microsoft.com/office/drawing/2014/main" id="{4B1A814D-2EDA-42D0-A5AD-AAA08881BCC7}"/>
              </a:ext>
            </a:extLst>
          </p:cNvPr>
          <p:cNvGrpSpPr/>
          <p:nvPr/>
        </p:nvGrpSpPr>
        <p:grpSpPr>
          <a:xfrm>
            <a:off x="5966460" y="3246021"/>
            <a:ext cx="3253740" cy="3253740"/>
            <a:chOff x="2439511" y="393741"/>
            <a:chExt cx="3253740" cy="3253740"/>
          </a:xfrm>
        </p:grpSpPr>
        <p:sp>
          <p:nvSpPr>
            <p:cNvPr id="9" name="Partial Circle 8">
              <a:extLst>
                <a:ext uri="{FF2B5EF4-FFF2-40B4-BE49-F238E27FC236}">
                  <a16:creationId xmlns:a16="http://schemas.microsoft.com/office/drawing/2014/main" id="{7FCDE79B-79E7-40E2-A3A1-D35B7D62805D}"/>
                </a:ext>
              </a:extLst>
            </p:cNvPr>
            <p:cNvSpPr/>
            <p:nvPr/>
          </p:nvSpPr>
          <p:spPr>
            <a:xfrm>
              <a:off x="2439511" y="393741"/>
              <a:ext cx="3253740" cy="3253740"/>
            </a:xfrm>
            <a:prstGeom prst="pie">
              <a:avLst>
                <a:gd name="adj1" fmla="val 1800000"/>
                <a:gd name="adj2" fmla="val 5400000"/>
              </a:avLst>
            </a:prstGeom>
          </p:spPr>
          <p:style>
            <a:lnRef idx="2">
              <a:schemeClr val="lt1">
                <a:hueOff val="0"/>
                <a:satOff val="0"/>
                <a:lumOff val="0"/>
                <a:alphaOff val="0"/>
              </a:schemeClr>
            </a:lnRef>
            <a:fillRef idx="1">
              <a:schemeClr val="accent2">
                <a:hueOff val="-5451438"/>
                <a:satOff val="16000"/>
                <a:lumOff val="5960"/>
                <a:alphaOff val="0"/>
              </a:schemeClr>
            </a:fillRef>
            <a:effectRef idx="0">
              <a:schemeClr val="accent2">
                <a:hueOff val="-5451438"/>
                <a:satOff val="16000"/>
                <a:lumOff val="5960"/>
                <a:alphaOff val="0"/>
              </a:schemeClr>
            </a:effectRef>
            <a:fontRef idx="minor">
              <a:schemeClr val="lt1"/>
            </a:fontRef>
          </p:style>
        </p:sp>
        <p:sp>
          <p:nvSpPr>
            <p:cNvPr id="10" name="Partial Circle 4">
              <a:extLst>
                <a:ext uri="{FF2B5EF4-FFF2-40B4-BE49-F238E27FC236}">
                  <a16:creationId xmlns:a16="http://schemas.microsoft.com/office/drawing/2014/main" id="{2D5D1F5E-9FF6-4703-BF1C-C05187A16FF0}"/>
                </a:ext>
              </a:extLst>
            </p:cNvPr>
            <p:cNvSpPr txBox="1"/>
            <p:nvPr/>
          </p:nvSpPr>
          <p:spPr>
            <a:xfrm>
              <a:off x="4101242" y="260163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Sampling &amp; Testing</a:t>
              </a:r>
            </a:p>
          </p:txBody>
        </p:sp>
      </p:grpSp>
    </p:spTree>
    <p:extLst>
      <p:ext uri="{BB962C8B-B14F-4D97-AF65-F5344CB8AC3E}">
        <p14:creationId xmlns:p14="http://schemas.microsoft.com/office/powerpoint/2010/main" val="2656722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B7E9A31-C961-4BED-8E01-7249BA897E7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89667" y="1676400"/>
            <a:ext cx="5164666" cy="3873500"/>
          </a:xfrm>
        </p:spPr>
      </p:pic>
      <p:sp>
        <p:nvSpPr>
          <p:cNvPr id="3" name="Title 2">
            <a:extLst>
              <a:ext uri="{FF2B5EF4-FFF2-40B4-BE49-F238E27FC236}">
                <a16:creationId xmlns:a16="http://schemas.microsoft.com/office/drawing/2014/main" id="{E75EB32D-DC74-4A44-8075-7AD2A798AD9D}"/>
              </a:ext>
            </a:extLst>
          </p:cNvPr>
          <p:cNvSpPr>
            <a:spLocks noGrp="1"/>
          </p:cNvSpPr>
          <p:nvPr>
            <p:ph type="title"/>
          </p:nvPr>
        </p:nvSpPr>
        <p:spPr/>
        <p:txBody>
          <a:bodyPr/>
          <a:lstStyle/>
          <a:p>
            <a:r>
              <a:rPr lang="en-US" dirty="0"/>
              <a:t>Sample Drop Off - Madison</a:t>
            </a:r>
          </a:p>
        </p:txBody>
      </p:sp>
      <p:sp>
        <p:nvSpPr>
          <p:cNvPr id="4" name="Slide Number Placeholder 3">
            <a:extLst>
              <a:ext uri="{FF2B5EF4-FFF2-40B4-BE49-F238E27FC236}">
                <a16:creationId xmlns:a16="http://schemas.microsoft.com/office/drawing/2014/main" id="{C4070E9C-F5E2-4083-B49F-9F477A79A6A6}"/>
              </a:ext>
            </a:extLst>
          </p:cNvPr>
          <p:cNvSpPr>
            <a:spLocks noGrp="1"/>
          </p:cNvSpPr>
          <p:nvPr>
            <p:ph type="sldNum" sz="quarter" idx="10"/>
          </p:nvPr>
        </p:nvSpPr>
        <p:spPr/>
        <p:txBody>
          <a:bodyPr/>
          <a:lstStyle/>
          <a:p>
            <a:pPr>
              <a:defRPr/>
            </a:pPr>
            <a:fld id="{89C35698-ECFA-45D4-B95F-4F52958123EB}" type="slidenum">
              <a:rPr lang="en-US" smtClean="0"/>
              <a:pPr>
                <a:defRPr/>
              </a:pPr>
              <a:t>21</a:t>
            </a:fld>
            <a:endParaRPr lang="en-US" dirty="0"/>
          </a:p>
        </p:txBody>
      </p:sp>
      <p:grpSp>
        <p:nvGrpSpPr>
          <p:cNvPr id="7" name="Group 6">
            <a:extLst>
              <a:ext uri="{FF2B5EF4-FFF2-40B4-BE49-F238E27FC236}">
                <a16:creationId xmlns:a16="http://schemas.microsoft.com/office/drawing/2014/main" id="{519A7B74-FF98-481B-A5E8-9BAEC3D05A1E}"/>
              </a:ext>
            </a:extLst>
          </p:cNvPr>
          <p:cNvGrpSpPr/>
          <p:nvPr/>
        </p:nvGrpSpPr>
        <p:grpSpPr>
          <a:xfrm>
            <a:off x="5966460" y="3246021"/>
            <a:ext cx="3253740" cy="3253740"/>
            <a:chOff x="2439511" y="393741"/>
            <a:chExt cx="3253740" cy="3253740"/>
          </a:xfrm>
        </p:grpSpPr>
        <p:sp>
          <p:nvSpPr>
            <p:cNvPr id="8" name="Partial Circle 7">
              <a:extLst>
                <a:ext uri="{FF2B5EF4-FFF2-40B4-BE49-F238E27FC236}">
                  <a16:creationId xmlns:a16="http://schemas.microsoft.com/office/drawing/2014/main" id="{DF927DEE-AE28-4596-8F04-54254F799BF4}"/>
                </a:ext>
              </a:extLst>
            </p:cNvPr>
            <p:cNvSpPr/>
            <p:nvPr/>
          </p:nvSpPr>
          <p:spPr>
            <a:xfrm>
              <a:off x="2439511" y="393741"/>
              <a:ext cx="3253740" cy="3253740"/>
            </a:xfrm>
            <a:prstGeom prst="pie">
              <a:avLst>
                <a:gd name="adj1" fmla="val 1800000"/>
                <a:gd name="adj2" fmla="val 5400000"/>
              </a:avLst>
            </a:prstGeom>
          </p:spPr>
          <p:style>
            <a:lnRef idx="2">
              <a:schemeClr val="lt1">
                <a:hueOff val="0"/>
                <a:satOff val="0"/>
                <a:lumOff val="0"/>
                <a:alphaOff val="0"/>
              </a:schemeClr>
            </a:lnRef>
            <a:fillRef idx="1">
              <a:schemeClr val="accent2">
                <a:hueOff val="-5451438"/>
                <a:satOff val="16000"/>
                <a:lumOff val="5960"/>
                <a:alphaOff val="0"/>
              </a:schemeClr>
            </a:fillRef>
            <a:effectRef idx="0">
              <a:schemeClr val="accent2">
                <a:hueOff val="-5451438"/>
                <a:satOff val="16000"/>
                <a:lumOff val="5960"/>
                <a:alphaOff val="0"/>
              </a:schemeClr>
            </a:effectRef>
            <a:fontRef idx="minor">
              <a:schemeClr val="lt1"/>
            </a:fontRef>
          </p:style>
        </p:sp>
        <p:sp>
          <p:nvSpPr>
            <p:cNvPr id="9" name="Partial Circle 4">
              <a:extLst>
                <a:ext uri="{FF2B5EF4-FFF2-40B4-BE49-F238E27FC236}">
                  <a16:creationId xmlns:a16="http://schemas.microsoft.com/office/drawing/2014/main" id="{7532B8CA-BBC0-4463-8493-5DE0484A0780}"/>
                </a:ext>
              </a:extLst>
            </p:cNvPr>
            <p:cNvSpPr txBox="1"/>
            <p:nvPr/>
          </p:nvSpPr>
          <p:spPr>
            <a:xfrm>
              <a:off x="4101242" y="260163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Sampling &amp; Testing</a:t>
              </a:r>
            </a:p>
          </p:txBody>
        </p:sp>
      </p:grpSp>
    </p:spTree>
    <p:extLst>
      <p:ext uri="{BB962C8B-B14F-4D97-AF65-F5344CB8AC3E}">
        <p14:creationId xmlns:p14="http://schemas.microsoft.com/office/powerpoint/2010/main" val="40444072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EB32D-DC74-4A44-8075-7AD2A798AD9D}"/>
              </a:ext>
            </a:extLst>
          </p:cNvPr>
          <p:cNvSpPr>
            <a:spLocks noGrp="1"/>
          </p:cNvSpPr>
          <p:nvPr>
            <p:ph type="title"/>
          </p:nvPr>
        </p:nvSpPr>
        <p:spPr/>
        <p:txBody>
          <a:bodyPr/>
          <a:lstStyle/>
          <a:p>
            <a:r>
              <a:rPr lang="en-US" dirty="0"/>
              <a:t>Sample Drop Off</a:t>
            </a:r>
          </a:p>
        </p:txBody>
      </p:sp>
      <p:sp>
        <p:nvSpPr>
          <p:cNvPr id="4" name="Slide Number Placeholder 3">
            <a:extLst>
              <a:ext uri="{FF2B5EF4-FFF2-40B4-BE49-F238E27FC236}">
                <a16:creationId xmlns:a16="http://schemas.microsoft.com/office/drawing/2014/main" id="{C4070E9C-F5E2-4083-B49F-9F477A79A6A6}"/>
              </a:ext>
            </a:extLst>
          </p:cNvPr>
          <p:cNvSpPr>
            <a:spLocks noGrp="1"/>
          </p:cNvSpPr>
          <p:nvPr>
            <p:ph type="sldNum" sz="quarter" idx="10"/>
          </p:nvPr>
        </p:nvSpPr>
        <p:spPr/>
        <p:txBody>
          <a:bodyPr/>
          <a:lstStyle/>
          <a:p>
            <a:pPr>
              <a:defRPr/>
            </a:pPr>
            <a:fld id="{89C35698-ECFA-45D4-B95F-4F52958123EB}" type="slidenum">
              <a:rPr lang="en-US" smtClean="0"/>
              <a:pPr>
                <a:defRPr/>
              </a:pPr>
              <a:t>22</a:t>
            </a:fld>
            <a:endParaRPr lang="en-US" dirty="0"/>
          </a:p>
        </p:txBody>
      </p:sp>
      <p:pic>
        <p:nvPicPr>
          <p:cNvPr id="8" name="Content Placeholder 7">
            <a:extLst>
              <a:ext uri="{FF2B5EF4-FFF2-40B4-BE49-F238E27FC236}">
                <a16:creationId xmlns:a16="http://schemas.microsoft.com/office/drawing/2014/main" id="{38DB3A0E-4F9E-44CD-B939-B17DA8F5CE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676400"/>
            <a:ext cx="6468533" cy="4851400"/>
          </a:xfrm>
        </p:spPr>
      </p:pic>
      <p:grpSp>
        <p:nvGrpSpPr>
          <p:cNvPr id="9" name="Group 8">
            <a:extLst>
              <a:ext uri="{FF2B5EF4-FFF2-40B4-BE49-F238E27FC236}">
                <a16:creationId xmlns:a16="http://schemas.microsoft.com/office/drawing/2014/main" id="{A28B9D76-E65A-41FE-9C73-06A18C77AECF}"/>
              </a:ext>
            </a:extLst>
          </p:cNvPr>
          <p:cNvGrpSpPr/>
          <p:nvPr/>
        </p:nvGrpSpPr>
        <p:grpSpPr>
          <a:xfrm>
            <a:off x="5966460" y="3246021"/>
            <a:ext cx="3253740" cy="3253740"/>
            <a:chOff x="2439511" y="393741"/>
            <a:chExt cx="3253740" cy="3253740"/>
          </a:xfrm>
        </p:grpSpPr>
        <p:sp>
          <p:nvSpPr>
            <p:cNvPr id="10" name="Partial Circle 9">
              <a:extLst>
                <a:ext uri="{FF2B5EF4-FFF2-40B4-BE49-F238E27FC236}">
                  <a16:creationId xmlns:a16="http://schemas.microsoft.com/office/drawing/2014/main" id="{9F6C902E-CCB0-436F-9646-97E932E46D15}"/>
                </a:ext>
              </a:extLst>
            </p:cNvPr>
            <p:cNvSpPr/>
            <p:nvPr/>
          </p:nvSpPr>
          <p:spPr>
            <a:xfrm>
              <a:off x="2439511" y="393741"/>
              <a:ext cx="3253740" cy="3253740"/>
            </a:xfrm>
            <a:prstGeom prst="pie">
              <a:avLst>
                <a:gd name="adj1" fmla="val 1800000"/>
                <a:gd name="adj2" fmla="val 5400000"/>
              </a:avLst>
            </a:prstGeom>
          </p:spPr>
          <p:style>
            <a:lnRef idx="2">
              <a:schemeClr val="lt1">
                <a:hueOff val="0"/>
                <a:satOff val="0"/>
                <a:lumOff val="0"/>
                <a:alphaOff val="0"/>
              </a:schemeClr>
            </a:lnRef>
            <a:fillRef idx="1">
              <a:schemeClr val="accent2">
                <a:hueOff val="-5451438"/>
                <a:satOff val="16000"/>
                <a:lumOff val="5960"/>
                <a:alphaOff val="0"/>
              </a:schemeClr>
            </a:fillRef>
            <a:effectRef idx="0">
              <a:schemeClr val="accent2">
                <a:hueOff val="-5451438"/>
                <a:satOff val="16000"/>
                <a:lumOff val="5960"/>
                <a:alphaOff val="0"/>
              </a:schemeClr>
            </a:effectRef>
            <a:fontRef idx="minor">
              <a:schemeClr val="lt1"/>
            </a:fontRef>
          </p:style>
        </p:sp>
        <p:sp>
          <p:nvSpPr>
            <p:cNvPr id="11" name="Partial Circle 4">
              <a:extLst>
                <a:ext uri="{FF2B5EF4-FFF2-40B4-BE49-F238E27FC236}">
                  <a16:creationId xmlns:a16="http://schemas.microsoft.com/office/drawing/2014/main" id="{076440D2-66CB-41C8-8A09-B00F05AC9766}"/>
                </a:ext>
              </a:extLst>
            </p:cNvPr>
            <p:cNvSpPr txBox="1"/>
            <p:nvPr/>
          </p:nvSpPr>
          <p:spPr>
            <a:xfrm>
              <a:off x="4101242" y="260163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Sampling &amp; Testing</a:t>
              </a:r>
            </a:p>
          </p:txBody>
        </p:sp>
      </p:grpSp>
    </p:spTree>
    <p:extLst>
      <p:ext uri="{BB962C8B-B14F-4D97-AF65-F5344CB8AC3E}">
        <p14:creationId xmlns:p14="http://schemas.microsoft.com/office/powerpoint/2010/main" val="2423884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5EB32D-DC74-4A44-8075-7AD2A798AD9D}"/>
              </a:ext>
            </a:extLst>
          </p:cNvPr>
          <p:cNvSpPr>
            <a:spLocks noGrp="1"/>
          </p:cNvSpPr>
          <p:nvPr>
            <p:ph type="title"/>
          </p:nvPr>
        </p:nvSpPr>
        <p:spPr/>
        <p:txBody>
          <a:bodyPr/>
          <a:lstStyle/>
          <a:p>
            <a:r>
              <a:rPr lang="en-US" dirty="0"/>
              <a:t>Samples for Madison / Truax</a:t>
            </a:r>
          </a:p>
        </p:txBody>
      </p:sp>
      <p:sp>
        <p:nvSpPr>
          <p:cNvPr id="4" name="Slide Number Placeholder 3">
            <a:extLst>
              <a:ext uri="{FF2B5EF4-FFF2-40B4-BE49-F238E27FC236}">
                <a16:creationId xmlns:a16="http://schemas.microsoft.com/office/drawing/2014/main" id="{C4070E9C-F5E2-4083-B49F-9F477A79A6A6}"/>
              </a:ext>
            </a:extLst>
          </p:cNvPr>
          <p:cNvSpPr>
            <a:spLocks noGrp="1"/>
          </p:cNvSpPr>
          <p:nvPr>
            <p:ph type="sldNum" sz="quarter" idx="10"/>
          </p:nvPr>
        </p:nvSpPr>
        <p:spPr/>
        <p:txBody>
          <a:bodyPr/>
          <a:lstStyle/>
          <a:p>
            <a:pPr>
              <a:defRPr/>
            </a:pPr>
            <a:fld id="{89C35698-ECFA-45D4-B95F-4F52958123EB}" type="slidenum">
              <a:rPr lang="en-US" smtClean="0"/>
              <a:pPr>
                <a:defRPr/>
              </a:pPr>
              <a:t>23</a:t>
            </a:fld>
            <a:endParaRPr lang="en-US" dirty="0"/>
          </a:p>
        </p:txBody>
      </p:sp>
      <p:grpSp>
        <p:nvGrpSpPr>
          <p:cNvPr id="9" name="Group 8">
            <a:extLst>
              <a:ext uri="{FF2B5EF4-FFF2-40B4-BE49-F238E27FC236}">
                <a16:creationId xmlns:a16="http://schemas.microsoft.com/office/drawing/2014/main" id="{A28B9D76-E65A-41FE-9C73-06A18C77AECF}"/>
              </a:ext>
            </a:extLst>
          </p:cNvPr>
          <p:cNvGrpSpPr/>
          <p:nvPr/>
        </p:nvGrpSpPr>
        <p:grpSpPr>
          <a:xfrm>
            <a:off x="5966460" y="3246021"/>
            <a:ext cx="3253740" cy="3253740"/>
            <a:chOff x="2439511" y="393741"/>
            <a:chExt cx="3253740" cy="3253740"/>
          </a:xfrm>
        </p:grpSpPr>
        <p:sp>
          <p:nvSpPr>
            <p:cNvPr id="10" name="Partial Circle 9">
              <a:extLst>
                <a:ext uri="{FF2B5EF4-FFF2-40B4-BE49-F238E27FC236}">
                  <a16:creationId xmlns:a16="http://schemas.microsoft.com/office/drawing/2014/main" id="{9F6C902E-CCB0-436F-9646-97E932E46D15}"/>
                </a:ext>
              </a:extLst>
            </p:cNvPr>
            <p:cNvSpPr/>
            <p:nvPr/>
          </p:nvSpPr>
          <p:spPr>
            <a:xfrm>
              <a:off x="2439511" y="393741"/>
              <a:ext cx="3253740" cy="3253740"/>
            </a:xfrm>
            <a:prstGeom prst="pie">
              <a:avLst>
                <a:gd name="adj1" fmla="val 1800000"/>
                <a:gd name="adj2" fmla="val 5400000"/>
              </a:avLst>
            </a:prstGeom>
          </p:spPr>
          <p:style>
            <a:lnRef idx="2">
              <a:schemeClr val="lt1">
                <a:hueOff val="0"/>
                <a:satOff val="0"/>
                <a:lumOff val="0"/>
                <a:alphaOff val="0"/>
              </a:schemeClr>
            </a:lnRef>
            <a:fillRef idx="1">
              <a:schemeClr val="accent2">
                <a:hueOff val="-5451438"/>
                <a:satOff val="16000"/>
                <a:lumOff val="5960"/>
                <a:alphaOff val="0"/>
              </a:schemeClr>
            </a:fillRef>
            <a:effectRef idx="0">
              <a:schemeClr val="accent2">
                <a:hueOff val="-5451438"/>
                <a:satOff val="16000"/>
                <a:lumOff val="5960"/>
                <a:alphaOff val="0"/>
              </a:schemeClr>
            </a:effectRef>
            <a:fontRef idx="minor">
              <a:schemeClr val="lt1"/>
            </a:fontRef>
          </p:style>
        </p:sp>
        <p:sp>
          <p:nvSpPr>
            <p:cNvPr id="11" name="Partial Circle 4">
              <a:extLst>
                <a:ext uri="{FF2B5EF4-FFF2-40B4-BE49-F238E27FC236}">
                  <a16:creationId xmlns:a16="http://schemas.microsoft.com/office/drawing/2014/main" id="{076440D2-66CB-41C8-8A09-B00F05AC9766}"/>
                </a:ext>
              </a:extLst>
            </p:cNvPr>
            <p:cNvSpPr txBox="1"/>
            <p:nvPr/>
          </p:nvSpPr>
          <p:spPr>
            <a:xfrm>
              <a:off x="4101242" y="260163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Sampling &amp; Testing</a:t>
              </a:r>
            </a:p>
          </p:txBody>
        </p:sp>
      </p:grpSp>
      <p:sp>
        <p:nvSpPr>
          <p:cNvPr id="5" name="Content Placeholder 4">
            <a:extLst>
              <a:ext uri="{FF2B5EF4-FFF2-40B4-BE49-F238E27FC236}">
                <a16:creationId xmlns:a16="http://schemas.microsoft.com/office/drawing/2014/main" id="{3B9413F3-71B6-423E-B69F-6C579CAB3AA1}"/>
              </a:ext>
            </a:extLst>
          </p:cNvPr>
          <p:cNvSpPr>
            <a:spLocks noGrp="1"/>
          </p:cNvSpPr>
          <p:nvPr>
            <p:ph idx="1"/>
          </p:nvPr>
        </p:nvSpPr>
        <p:spPr/>
        <p:txBody>
          <a:bodyPr/>
          <a:lstStyle/>
          <a:p>
            <a:r>
              <a:rPr lang="en-US" dirty="0"/>
              <a:t>Delivery Truck comes every 2 weeks on a TUESDAY.</a:t>
            </a:r>
          </a:p>
          <a:p>
            <a:r>
              <a:rPr lang="en-US" dirty="0"/>
              <a:t>Truck schedule posted in Sample Drop Off Room</a:t>
            </a:r>
          </a:p>
          <a:p>
            <a:r>
              <a:rPr lang="en-US" dirty="0"/>
              <a:t>Copy Attached to Posted Presentation</a:t>
            </a:r>
          </a:p>
          <a:p>
            <a:endParaRPr lang="en-US" dirty="0"/>
          </a:p>
          <a:p>
            <a:r>
              <a:rPr lang="en-US" dirty="0"/>
              <a:t>Be mindful of truck when needing results – may take longer if need to wait 2 weeks for truck!</a:t>
            </a:r>
          </a:p>
        </p:txBody>
      </p:sp>
    </p:spTree>
    <p:extLst>
      <p:ext uri="{BB962C8B-B14F-4D97-AF65-F5344CB8AC3E}">
        <p14:creationId xmlns:p14="http://schemas.microsoft.com/office/powerpoint/2010/main" val="3412208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676400"/>
            <a:ext cx="7315200" cy="3873500"/>
          </a:xfrm>
        </p:spPr>
        <p:txBody>
          <a:bodyPr/>
          <a:lstStyle/>
          <a:p>
            <a:r>
              <a:rPr lang="en-US" dirty="0"/>
              <a:t>Contractor Project Material Coordinator</a:t>
            </a:r>
          </a:p>
          <a:p>
            <a:pPr lvl="1"/>
            <a:r>
              <a:rPr lang="en-US" dirty="0"/>
              <a:t>Certification PRIOR to Preconstruction Meeting</a:t>
            </a:r>
          </a:p>
          <a:p>
            <a:pPr lvl="1"/>
            <a:r>
              <a:rPr lang="en-US" dirty="0"/>
              <a:t>Withhold NTP until certified.</a:t>
            </a:r>
          </a:p>
          <a:p>
            <a:r>
              <a:rPr lang="en-US" dirty="0"/>
              <a:t>CPMC is responsible to review submittals.</a:t>
            </a:r>
          </a:p>
          <a:p>
            <a:r>
              <a:rPr lang="en-US" dirty="0"/>
              <a:t>Be upfront with CPMC of expectations.</a:t>
            </a:r>
          </a:p>
          <a:p>
            <a:pPr lvl="1"/>
            <a:r>
              <a:rPr lang="en-US" dirty="0"/>
              <a:t>Highlighting or Initialing </a:t>
            </a:r>
          </a:p>
        </p:txBody>
      </p:sp>
      <p:sp>
        <p:nvSpPr>
          <p:cNvPr id="3" name="Title 2"/>
          <p:cNvSpPr>
            <a:spLocks noGrp="1"/>
          </p:cNvSpPr>
          <p:nvPr>
            <p:ph type="title"/>
          </p:nvPr>
        </p:nvSpPr>
        <p:spPr/>
        <p:txBody>
          <a:bodyPr/>
          <a:lstStyle/>
          <a:p>
            <a:pPr>
              <a:defRPr/>
            </a:pPr>
            <a:r>
              <a:rPr lang="en-US" dirty="0"/>
              <a:t>Contractor Material Coordinator</a:t>
            </a:r>
          </a:p>
        </p:txBody>
      </p:sp>
      <p:sp>
        <p:nvSpPr>
          <p:cNvPr id="4" name="Slide Number Placeholder 3"/>
          <p:cNvSpPr>
            <a:spLocks noGrp="1"/>
          </p:cNvSpPr>
          <p:nvPr>
            <p:ph type="sldNum" sz="quarter" idx="10"/>
          </p:nvPr>
        </p:nvSpPr>
        <p:spPr/>
        <p:txBody>
          <a:bodyPr/>
          <a:lstStyle/>
          <a:p>
            <a:pPr>
              <a:defRPr/>
            </a:pPr>
            <a:fld id="{C988B1B7-D240-4562-B2EB-FA711DA6F558}" type="slidenum">
              <a:rPr lang="en-US"/>
              <a:pPr>
                <a:defRPr/>
              </a:pPr>
              <a:t>24</a:t>
            </a:fld>
            <a:endParaRPr lang="en-US" dirty="0"/>
          </a:p>
        </p:txBody>
      </p:sp>
      <p:grpSp>
        <p:nvGrpSpPr>
          <p:cNvPr id="8" name="Group 7">
            <a:extLst>
              <a:ext uri="{FF2B5EF4-FFF2-40B4-BE49-F238E27FC236}">
                <a16:creationId xmlns:a16="http://schemas.microsoft.com/office/drawing/2014/main" id="{B4BAF24A-B183-46E9-BFF7-A310F52729DF}"/>
              </a:ext>
            </a:extLst>
          </p:cNvPr>
          <p:cNvGrpSpPr/>
          <p:nvPr/>
        </p:nvGrpSpPr>
        <p:grpSpPr>
          <a:xfrm>
            <a:off x="7315200" y="3048000"/>
            <a:ext cx="3253740" cy="3253740"/>
            <a:chOff x="2439511" y="393741"/>
            <a:chExt cx="3253740" cy="3253740"/>
          </a:xfrm>
        </p:grpSpPr>
        <p:sp>
          <p:nvSpPr>
            <p:cNvPr id="9" name="Partial Circle 8">
              <a:extLst>
                <a:ext uri="{FF2B5EF4-FFF2-40B4-BE49-F238E27FC236}">
                  <a16:creationId xmlns:a16="http://schemas.microsoft.com/office/drawing/2014/main" id="{2952FB19-0D55-4229-8D51-14D150941BD9}"/>
                </a:ext>
              </a:extLst>
            </p:cNvPr>
            <p:cNvSpPr/>
            <p:nvPr/>
          </p:nvSpPr>
          <p:spPr>
            <a:xfrm>
              <a:off x="2439511" y="393741"/>
              <a:ext cx="3253740" cy="3253740"/>
            </a:xfrm>
            <a:prstGeom prst="pie">
              <a:avLst>
                <a:gd name="adj1" fmla="val 5400000"/>
                <a:gd name="adj2" fmla="val 9000000"/>
              </a:avLst>
            </a:prstGeom>
            <a:solidFill>
              <a:srgbClr val="C78FFF"/>
            </a:solidFill>
          </p:spPr>
          <p:style>
            <a:lnRef idx="2">
              <a:schemeClr val="lt1">
                <a:hueOff val="0"/>
                <a:satOff val="0"/>
                <a:lumOff val="0"/>
                <a:alphaOff val="0"/>
              </a:schemeClr>
            </a:lnRef>
            <a:fillRef idx="1">
              <a:scrgbClr r="0" g="0" b="0"/>
            </a:fillRef>
            <a:effectRef idx="0">
              <a:schemeClr val="accent2">
                <a:hueOff val="-8177157"/>
                <a:satOff val="24000"/>
                <a:lumOff val="8941"/>
                <a:alphaOff val="0"/>
              </a:schemeClr>
            </a:effectRef>
            <a:fontRef idx="minor">
              <a:schemeClr val="lt1"/>
            </a:fontRef>
          </p:style>
        </p:sp>
        <p:sp>
          <p:nvSpPr>
            <p:cNvPr id="10" name="Partial Circle 4">
              <a:extLst>
                <a:ext uri="{FF2B5EF4-FFF2-40B4-BE49-F238E27FC236}">
                  <a16:creationId xmlns:a16="http://schemas.microsoft.com/office/drawing/2014/main" id="{9E17F7F7-4004-4290-A8FA-17CA746DBCA3}"/>
                </a:ext>
              </a:extLst>
            </p:cNvPr>
            <p:cNvSpPr txBox="1"/>
            <p:nvPr/>
          </p:nvSpPr>
          <p:spPr>
            <a:xfrm>
              <a:off x="3082512" y="260163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General Material</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676400"/>
            <a:ext cx="7315200" cy="3873500"/>
          </a:xfrm>
        </p:spPr>
        <p:txBody>
          <a:bodyPr/>
          <a:lstStyle/>
          <a:p>
            <a:r>
              <a:rPr lang="en-US" dirty="0"/>
              <a:t>ASTM Compass</a:t>
            </a:r>
          </a:p>
          <a:p>
            <a:pPr lvl="1"/>
            <a:r>
              <a:rPr lang="en-US" dirty="0"/>
              <a:t>DOT Employees have access</a:t>
            </a:r>
          </a:p>
          <a:p>
            <a:pPr lvl="1"/>
            <a:r>
              <a:rPr lang="en-US" dirty="0"/>
              <a:t>NOT allowed to distribute externally</a:t>
            </a:r>
          </a:p>
          <a:p>
            <a:r>
              <a:rPr lang="en-US" dirty="0"/>
              <a:t>Allowed to come into Region Office and reference</a:t>
            </a:r>
          </a:p>
          <a:p>
            <a:r>
              <a:rPr lang="en-US" dirty="0"/>
              <a:t>If need ASTM / AASHTO information call:</a:t>
            </a:r>
          </a:p>
          <a:p>
            <a:pPr lvl="1"/>
            <a:r>
              <a:rPr lang="en-US" dirty="0"/>
              <a:t>DOT Project Manager</a:t>
            </a:r>
          </a:p>
          <a:p>
            <a:pPr lvl="1"/>
            <a:r>
              <a:rPr lang="en-US" dirty="0"/>
              <a:t>DOT Materials</a:t>
            </a:r>
          </a:p>
          <a:p>
            <a:pPr marL="630238" lvl="2" indent="0">
              <a:buNone/>
            </a:pPr>
            <a:endParaRPr lang="en-US" dirty="0"/>
          </a:p>
          <a:p>
            <a:endParaRPr lang="en-US" dirty="0"/>
          </a:p>
        </p:txBody>
      </p:sp>
      <p:sp>
        <p:nvSpPr>
          <p:cNvPr id="3" name="Title 2"/>
          <p:cNvSpPr>
            <a:spLocks noGrp="1"/>
          </p:cNvSpPr>
          <p:nvPr>
            <p:ph type="title"/>
          </p:nvPr>
        </p:nvSpPr>
        <p:spPr/>
        <p:txBody>
          <a:bodyPr/>
          <a:lstStyle/>
          <a:p>
            <a:pPr>
              <a:defRPr/>
            </a:pPr>
            <a:r>
              <a:rPr lang="en-US" dirty="0"/>
              <a:t>ASTM / AASHTO</a:t>
            </a:r>
          </a:p>
        </p:txBody>
      </p:sp>
      <p:sp>
        <p:nvSpPr>
          <p:cNvPr id="4" name="Slide Number Placeholder 3"/>
          <p:cNvSpPr>
            <a:spLocks noGrp="1"/>
          </p:cNvSpPr>
          <p:nvPr>
            <p:ph type="sldNum" sz="quarter" idx="10"/>
          </p:nvPr>
        </p:nvSpPr>
        <p:spPr/>
        <p:txBody>
          <a:bodyPr/>
          <a:lstStyle/>
          <a:p>
            <a:pPr>
              <a:defRPr/>
            </a:pPr>
            <a:fld id="{C988B1B7-D240-4562-B2EB-FA711DA6F558}" type="slidenum">
              <a:rPr lang="en-US"/>
              <a:pPr>
                <a:defRPr/>
              </a:pPr>
              <a:t>25</a:t>
            </a:fld>
            <a:endParaRPr lang="en-US" dirty="0"/>
          </a:p>
        </p:txBody>
      </p:sp>
      <p:grpSp>
        <p:nvGrpSpPr>
          <p:cNvPr id="8" name="Group 7">
            <a:extLst>
              <a:ext uri="{FF2B5EF4-FFF2-40B4-BE49-F238E27FC236}">
                <a16:creationId xmlns:a16="http://schemas.microsoft.com/office/drawing/2014/main" id="{B4BAF24A-B183-46E9-BFF7-A310F52729DF}"/>
              </a:ext>
            </a:extLst>
          </p:cNvPr>
          <p:cNvGrpSpPr/>
          <p:nvPr/>
        </p:nvGrpSpPr>
        <p:grpSpPr>
          <a:xfrm>
            <a:off x="7315200" y="3048000"/>
            <a:ext cx="3253740" cy="3253740"/>
            <a:chOff x="2439511" y="393741"/>
            <a:chExt cx="3253740" cy="3253740"/>
          </a:xfrm>
        </p:grpSpPr>
        <p:sp>
          <p:nvSpPr>
            <p:cNvPr id="9" name="Partial Circle 8">
              <a:extLst>
                <a:ext uri="{FF2B5EF4-FFF2-40B4-BE49-F238E27FC236}">
                  <a16:creationId xmlns:a16="http://schemas.microsoft.com/office/drawing/2014/main" id="{2952FB19-0D55-4229-8D51-14D150941BD9}"/>
                </a:ext>
              </a:extLst>
            </p:cNvPr>
            <p:cNvSpPr/>
            <p:nvPr/>
          </p:nvSpPr>
          <p:spPr>
            <a:xfrm>
              <a:off x="2439511" y="393741"/>
              <a:ext cx="3253740" cy="3253740"/>
            </a:xfrm>
            <a:prstGeom prst="pie">
              <a:avLst>
                <a:gd name="adj1" fmla="val 5400000"/>
                <a:gd name="adj2" fmla="val 9000000"/>
              </a:avLst>
            </a:prstGeom>
            <a:solidFill>
              <a:srgbClr val="C78FFF"/>
            </a:solidFill>
          </p:spPr>
          <p:style>
            <a:lnRef idx="2">
              <a:schemeClr val="lt1">
                <a:hueOff val="0"/>
                <a:satOff val="0"/>
                <a:lumOff val="0"/>
                <a:alphaOff val="0"/>
              </a:schemeClr>
            </a:lnRef>
            <a:fillRef idx="1">
              <a:scrgbClr r="0" g="0" b="0"/>
            </a:fillRef>
            <a:effectRef idx="0">
              <a:schemeClr val="accent2">
                <a:hueOff val="-8177157"/>
                <a:satOff val="24000"/>
                <a:lumOff val="8941"/>
                <a:alphaOff val="0"/>
              </a:schemeClr>
            </a:effectRef>
            <a:fontRef idx="minor">
              <a:schemeClr val="lt1"/>
            </a:fontRef>
          </p:style>
        </p:sp>
        <p:sp>
          <p:nvSpPr>
            <p:cNvPr id="10" name="Partial Circle 4">
              <a:extLst>
                <a:ext uri="{FF2B5EF4-FFF2-40B4-BE49-F238E27FC236}">
                  <a16:creationId xmlns:a16="http://schemas.microsoft.com/office/drawing/2014/main" id="{9E17F7F7-4004-4290-A8FA-17CA746DBCA3}"/>
                </a:ext>
              </a:extLst>
            </p:cNvPr>
            <p:cNvSpPr txBox="1"/>
            <p:nvPr/>
          </p:nvSpPr>
          <p:spPr>
            <a:xfrm>
              <a:off x="3082512" y="260163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General Material</a:t>
              </a:r>
            </a:p>
          </p:txBody>
        </p:sp>
      </p:grpSp>
    </p:spTree>
    <p:extLst>
      <p:ext uri="{BB962C8B-B14F-4D97-AF65-F5344CB8AC3E}">
        <p14:creationId xmlns:p14="http://schemas.microsoft.com/office/powerpoint/2010/main" val="1774867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676400"/>
            <a:ext cx="7315200" cy="3873500"/>
          </a:xfrm>
        </p:spPr>
        <p:txBody>
          <a:bodyPr/>
          <a:lstStyle/>
          <a:p>
            <a:pPr marL="630238" lvl="2" indent="0">
              <a:buNone/>
            </a:pPr>
            <a:endParaRPr lang="en-US" dirty="0"/>
          </a:p>
          <a:p>
            <a:endParaRPr lang="en-US" dirty="0"/>
          </a:p>
        </p:txBody>
      </p:sp>
      <p:sp>
        <p:nvSpPr>
          <p:cNvPr id="3" name="Title 2"/>
          <p:cNvSpPr>
            <a:spLocks noGrp="1"/>
          </p:cNvSpPr>
          <p:nvPr>
            <p:ph type="title"/>
          </p:nvPr>
        </p:nvSpPr>
        <p:spPr/>
        <p:txBody>
          <a:bodyPr/>
          <a:lstStyle/>
          <a:p>
            <a:pPr>
              <a:defRPr/>
            </a:pPr>
            <a:r>
              <a:rPr lang="en-US" dirty="0"/>
              <a:t>CMM Chapter 8 – Contractual?</a:t>
            </a:r>
          </a:p>
        </p:txBody>
      </p:sp>
      <p:sp>
        <p:nvSpPr>
          <p:cNvPr id="4" name="Slide Number Placeholder 3"/>
          <p:cNvSpPr>
            <a:spLocks noGrp="1"/>
          </p:cNvSpPr>
          <p:nvPr>
            <p:ph type="sldNum" sz="quarter" idx="10"/>
          </p:nvPr>
        </p:nvSpPr>
        <p:spPr/>
        <p:txBody>
          <a:bodyPr/>
          <a:lstStyle/>
          <a:p>
            <a:pPr>
              <a:defRPr/>
            </a:pPr>
            <a:fld id="{C988B1B7-D240-4562-B2EB-FA711DA6F558}" type="slidenum">
              <a:rPr lang="en-US"/>
              <a:pPr>
                <a:defRPr/>
              </a:pPr>
              <a:t>26</a:t>
            </a:fld>
            <a:endParaRPr lang="en-US" dirty="0"/>
          </a:p>
        </p:txBody>
      </p:sp>
      <p:pic>
        <p:nvPicPr>
          <p:cNvPr id="5" name="Picture 4">
            <a:extLst>
              <a:ext uri="{FF2B5EF4-FFF2-40B4-BE49-F238E27FC236}">
                <a16:creationId xmlns:a16="http://schemas.microsoft.com/office/drawing/2014/main" id="{4404E01F-3B22-48B5-BC62-74556B4BFDC2}"/>
              </a:ext>
            </a:extLst>
          </p:cNvPr>
          <p:cNvPicPr>
            <a:picLocks noChangeAspect="1"/>
          </p:cNvPicPr>
          <p:nvPr/>
        </p:nvPicPr>
        <p:blipFill>
          <a:blip r:embed="rId3"/>
          <a:stretch>
            <a:fillRect/>
          </a:stretch>
        </p:blipFill>
        <p:spPr>
          <a:xfrm>
            <a:off x="-4562" y="1747837"/>
            <a:ext cx="8691362" cy="3159443"/>
          </a:xfrm>
          <a:prstGeom prst="rect">
            <a:avLst/>
          </a:prstGeom>
        </p:spPr>
      </p:pic>
      <p:sp>
        <p:nvSpPr>
          <p:cNvPr id="6" name="Cloud 5">
            <a:extLst>
              <a:ext uri="{FF2B5EF4-FFF2-40B4-BE49-F238E27FC236}">
                <a16:creationId xmlns:a16="http://schemas.microsoft.com/office/drawing/2014/main" id="{4D5D4B02-3FFA-43E0-B6C8-BDDCD7EBF72B}"/>
              </a:ext>
            </a:extLst>
          </p:cNvPr>
          <p:cNvSpPr/>
          <p:nvPr/>
        </p:nvSpPr>
        <p:spPr>
          <a:xfrm>
            <a:off x="304800" y="3352801"/>
            <a:ext cx="7924800" cy="1727834"/>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B4BAF24A-B183-46E9-BFF7-A310F52729DF}"/>
              </a:ext>
            </a:extLst>
          </p:cNvPr>
          <p:cNvGrpSpPr/>
          <p:nvPr/>
        </p:nvGrpSpPr>
        <p:grpSpPr>
          <a:xfrm>
            <a:off x="7315200" y="3048000"/>
            <a:ext cx="3253740" cy="3253740"/>
            <a:chOff x="2439511" y="393741"/>
            <a:chExt cx="3253740" cy="3253740"/>
          </a:xfrm>
        </p:grpSpPr>
        <p:sp>
          <p:nvSpPr>
            <p:cNvPr id="9" name="Partial Circle 8">
              <a:extLst>
                <a:ext uri="{FF2B5EF4-FFF2-40B4-BE49-F238E27FC236}">
                  <a16:creationId xmlns:a16="http://schemas.microsoft.com/office/drawing/2014/main" id="{2952FB19-0D55-4229-8D51-14D150941BD9}"/>
                </a:ext>
              </a:extLst>
            </p:cNvPr>
            <p:cNvSpPr/>
            <p:nvPr/>
          </p:nvSpPr>
          <p:spPr>
            <a:xfrm>
              <a:off x="2439511" y="393741"/>
              <a:ext cx="3253740" cy="3253740"/>
            </a:xfrm>
            <a:prstGeom prst="pie">
              <a:avLst>
                <a:gd name="adj1" fmla="val 5400000"/>
                <a:gd name="adj2" fmla="val 9000000"/>
              </a:avLst>
            </a:prstGeom>
            <a:solidFill>
              <a:srgbClr val="C78FFF"/>
            </a:solidFill>
          </p:spPr>
          <p:style>
            <a:lnRef idx="2">
              <a:schemeClr val="lt1">
                <a:hueOff val="0"/>
                <a:satOff val="0"/>
                <a:lumOff val="0"/>
                <a:alphaOff val="0"/>
              </a:schemeClr>
            </a:lnRef>
            <a:fillRef idx="1">
              <a:scrgbClr r="0" g="0" b="0"/>
            </a:fillRef>
            <a:effectRef idx="0">
              <a:schemeClr val="accent2">
                <a:hueOff val="-8177157"/>
                <a:satOff val="24000"/>
                <a:lumOff val="8941"/>
                <a:alphaOff val="0"/>
              </a:schemeClr>
            </a:effectRef>
            <a:fontRef idx="minor">
              <a:schemeClr val="lt1"/>
            </a:fontRef>
          </p:style>
        </p:sp>
        <p:sp>
          <p:nvSpPr>
            <p:cNvPr id="10" name="Partial Circle 4">
              <a:extLst>
                <a:ext uri="{FF2B5EF4-FFF2-40B4-BE49-F238E27FC236}">
                  <a16:creationId xmlns:a16="http://schemas.microsoft.com/office/drawing/2014/main" id="{9E17F7F7-4004-4290-A8FA-17CA746DBCA3}"/>
                </a:ext>
              </a:extLst>
            </p:cNvPr>
            <p:cNvSpPr txBox="1"/>
            <p:nvPr/>
          </p:nvSpPr>
          <p:spPr>
            <a:xfrm>
              <a:off x="3082512" y="260163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General Material</a:t>
              </a:r>
            </a:p>
          </p:txBody>
        </p:sp>
      </p:grpSp>
    </p:spTree>
    <p:extLst>
      <p:ext uri="{BB962C8B-B14F-4D97-AF65-F5344CB8AC3E}">
        <p14:creationId xmlns:p14="http://schemas.microsoft.com/office/powerpoint/2010/main" val="635166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8F6D5EE-DD45-45FA-9E80-A813A42EC1EC}"/>
              </a:ext>
            </a:extLst>
          </p:cNvPr>
          <p:cNvGrpSpPr/>
          <p:nvPr/>
        </p:nvGrpSpPr>
        <p:grpSpPr>
          <a:xfrm>
            <a:off x="7386955" y="4343400"/>
            <a:ext cx="3253740" cy="3253740"/>
            <a:chOff x="2439511" y="393741"/>
            <a:chExt cx="3253740" cy="3253740"/>
          </a:xfrm>
        </p:grpSpPr>
        <p:sp>
          <p:nvSpPr>
            <p:cNvPr id="6" name="Partial Circle 5">
              <a:extLst>
                <a:ext uri="{FF2B5EF4-FFF2-40B4-BE49-F238E27FC236}">
                  <a16:creationId xmlns:a16="http://schemas.microsoft.com/office/drawing/2014/main" id="{DFE98F02-FDB3-4097-9DB1-0110869958BF}"/>
                </a:ext>
              </a:extLst>
            </p:cNvPr>
            <p:cNvSpPr/>
            <p:nvPr/>
          </p:nvSpPr>
          <p:spPr>
            <a:xfrm>
              <a:off x="2439511" y="393741"/>
              <a:ext cx="3253740" cy="3253740"/>
            </a:xfrm>
            <a:prstGeom prst="pie">
              <a:avLst>
                <a:gd name="adj1" fmla="val 9000000"/>
                <a:gd name="adj2" fmla="val 12600000"/>
              </a:avLst>
            </a:prstGeom>
            <a:solidFill>
              <a:srgbClr val="FFB84F"/>
            </a:solidFill>
          </p:spPr>
          <p:style>
            <a:lnRef idx="2">
              <a:schemeClr val="lt1">
                <a:hueOff val="0"/>
                <a:satOff val="0"/>
                <a:lumOff val="0"/>
                <a:alphaOff val="0"/>
              </a:schemeClr>
            </a:lnRef>
            <a:fillRef idx="1">
              <a:scrgbClr r="0" g="0" b="0"/>
            </a:fillRef>
            <a:effectRef idx="0">
              <a:schemeClr val="accent2">
                <a:hueOff val="-10902875"/>
                <a:satOff val="32000"/>
                <a:lumOff val="11921"/>
                <a:alphaOff val="0"/>
              </a:schemeClr>
            </a:effectRef>
            <a:fontRef idx="minor">
              <a:schemeClr val="lt1"/>
            </a:fontRef>
          </p:style>
        </p:sp>
        <p:sp>
          <p:nvSpPr>
            <p:cNvPr id="7" name="Partial Circle 4">
              <a:extLst>
                <a:ext uri="{FF2B5EF4-FFF2-40B4-BE49-F238E27FC236}">
                  <a16:creationId xmlns:a16="http://schemas.microsoft.com/office/drawing/2014/main" id="{101CA1EA-7BBF-4560-8109-B5ABDEEC0B73}"/>
                </a:ext>
              </a:extLst>
            </p:cNvPr>
            <p:cNvSpPr txBox="1"/>
            <p:nvPr/>
          </p:nvSpPr>
          <p:spPr>
            <a:xfrm>
              <a:off x="2489866"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Base Aggregate</a:t>
              </a:r>
            </a:p>
          </p:txBody>
        </p:sp>
      </p:grpSp>
      <p:pic>
        <p:nvPicPr>
          <p:cNvPr id="8" name="Picture 7">
            <a:extLst>
              <a:ext uri="{FF2B5EF4-FFF2-40B4-BE49-F238E27FC236}">
                <a16:creationId xmlns:a16="http://schemas.microsoft.com/office/drawing/2014/main" id="{DA7D78B4-E388-4B3F-B607-2EC9B26BF822}"/>
              </a:ext>
            </a:extLst>
          </p:cNvPr>
          <p:cNvPicPr>
            <a:picLocks noChangeAspect="1"/>
          </p:cNvPicPr>
          <p:nvPr/>
        </p:nvPicPr>
        <p:blipFill>
          <a:blip r:embed="rId3"/>
          <a:stretch>
            <a:fillRect/>
          </a:stretch>
        </p:blipFill>
        <p:spPr>
          <a:xfrm>
            <a:off x="4565650" y="708409"/>
            <a:ext cx="4448175" cy="4867275"/>
          </a:xfrm>
          <a:prstGeom prst="rect">
            <a:avLst/>
          </a:prstGeom>
        </p:spPr>
      </p:pic>
      <p:sp>
        <p:nvSpPr>
          <p:cNvPr id="3" name="Title 2"/>
          <p:cNvSpPr>
            <a:spLocks noGrp="1"/>
          </p:cNvSpPr>
          <p:nvPr>
            <p:ph type="title"/>
          </p:nvPr>
        </p:nvSpPr>
        <p:spPr>
          <a:xfrm>
            <a:off x="228600" y="462366"/>
            <a:ext cx="8229600" cy="1143000"/>
          </a:xfrm>
        </p:spPr>
        <p:txBody>
          <a:bodyPr/>
          <a:lstStyle/>
          <a:p>
            <a:pPr>
              <a:defRPr/>
            </a:pPr>
            <a:r>
              <a:rPr lang="en-US" dirty="0"/>
              <a:t>Aggregate Sources</a:t>
            </a:r>
          </a:p>
        </p:txBody>
      </p:sp>
      <p:sp>
        <p:nvSpPr>
          <p:cNvPr id="4" name="Slide Number Placeholder 3"/>
          <p:cNvSpPr>
            <a:spLocks noGrp="1"/>
          </p:cNvSpPr>
          <p:nvPr>
            <p:ph type="sldNum" sz="quarter" idx="10"/>
          </p:nvPr>
        </p:nvSpPr>
        <p:spPr/>
        <p:txBody>
          <a:bodyPr/>
          <a:lstStyle/>
          <a:p>
            <a:pPr>
              <a:defRPr/>
            </a:pPr>
            <a:fld id="{40C909BB-4F79-4543-A1D2-49E632D4A836}" type="slidenum">
              <a:rPr lang="en-US" smtClean="0"/>
              <a:pPr>
                <a:defRPr/>
              </a:pPr>
              <a:t>27</a:t>
            </a:fld>
            <a:endParaRPr lang="en-US" dirty="0"/>
          </a:p>
        </p:txBody>
      </p:sp>
      <p:sp>
        <p:nvSpPr>
          <p:cNvPr id="9" name="TextBox 8">
            <a:extLst>
              <a:ext uri="{FF2B5EF4-FFF2-40B4-BE49-F238E27FC236}">
                <a16:creationId xmlns:a16="http://schemas.microsoft.com/office/drawing/2014/main" id="{F7E9EC80-BB4A-4091-9C86-E5410452E8CD}"/>
              </a:ext>
            </a:extLst>
          </p:cNvPr>
          <p:cNvSpPr txBox="1"/>
          <p:nvPr/>
        </p:nvSpPr>
        <p:spPr>
          <a:xfrm>
            <a:off x="381000" y="1605366"/>
            <a:ext cx="4343400" cy="3970318"/>
          </a:xfrm>
          <a:prstGeom prst="rect">
            <a:avLst/>
          </a:prstGeom>
          <a:noFill/>
        </p:spPr>
        <p:txBody>
          <a:bodyPr wrap="square" rtlCol="0">
            <a:spAutoFit/>
          </a:bodyPr>
          <a:lstStyle/>
          <a:p>
            <a:r>
              <a:rPr lang="en-US" b="1" dirty="0"/>
              <a:t>CMM 8-60.2.1 Unique Source Identifier</a:t>
            </a:r>
          </a:p>
          <a:p>
            <a:r>
              <a:rPr lang="en-US" dirty="0"/>
              <a:t>Unique Identifiers will be</a:t>
            </a:r>
          </a:p>
          <a:p>
            <a:r>
              <a:rPr lang="en-US" dirty="0"/>
              <a:t>formatted as follows: </a:t>
            </a:r>
          </a:p>
          <a:p>
            <a:r>
              <a:rPr lang="en-US" dirty="0"/>
              <a:t>SS-CC-XXX-YYY</a:t>
            </a:r>
          </a:p>
          <a:p>
            <a:r>
              <a:rPr lang="en-US" dirty="0"/>
              <a:t>SS = state FIIPS code</a:t>
            </a:r>
          </a:p>
          <a:p>
            <a:r>
              <a:rPr lang="en-US" dirty="0"/>
              <a:t>CC = county number corresponding to the aggregate source location. </a:t>
            </a:r>
          </a:p>
          <a:p>
            <a:r>
              <a:rPr lang="en-US" dirty="0"/>
              <a:t>XXX = arbitrary number unique to each source within a county beginning with source 001. </a:t>
            </a:r>
          </a:p>
          <a:p>
            <a:r>
              <a:rPr lang="en-US" dirty="0"/>
              <a:t>YYY = source type; a three-letter description such as QRY for quarry, PIT for pit, or RCC for recycled</a:t>
            </a:r>
          </a:p>
          <a:p>
            <a:r>
              <a:rPr lang="en-US" dirty="0"/>
              <a:t>concrete.</a:t>
            </a:r>
          </a:p>
        </p:txBody>
      </p:sp>
    </p:spTree>
    <p:extLst>
      <p:ext uri="{BB962C8B-B14F-4D97-AF65-F5344CB8AC3E}">
        <p14:creationId xmlns:p14="http://schemas.microsoft.com/office/powerpoint/2010/main" val="3626533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1AD5ED-ACC9-4774-9DEA-F37E00219535}"/>
              </a:ext>
            </a:extLst>
          </p:cNvPr>
          <p:cNvPicPr>
            <a:picLocks noChangeAspect="1"/>
          </p:cNvPicPr>
          <p:nvPr/>
        </p:nvPicPr>
        <p:blipFill rotWithShape="1">
          <a:blip r:embed="rId3"/>
          <a:srcRect r="65253"/>
          <a:stretch/>
        </p:blipFill>
        <p:spPr>
          <a:xfrm>
            <a:off x="5334000" y="1676400"/>
            <a:ext cx="3124200" cy="3476625"/>
          </a:xfrm>
          <a:prstGeom prst="rect">
            <a:avLst/>
          </a:prstGeom>
        </p:spPr>
      </p:pic>
      <p:sp>
        <p:nvSpPr>
          <p:cNvPr id="17410" name="Content Placeholder 1"/>
          <p:cNvSpPr>
            <a:spLocks noGrp="1"/>
          </p:cNvSpPr>
          <p:nvPr>
            <p:ph idx="1"/>
          </p:nvPr>
        </p:nvSpPr>
        <p:spPr/>
        <p:txBody>
          <a:bodyPr/>
          <a:lstStyle/>
          <a:p>
            <a:r>
              <a:rPr lang="en-US" dirty="0"/>
              <a:t>Include:</a:t>
            </a:r>
          </a:p>
          <a:p>
            <a:pPr lvl="1"/>
            <a:r>
              <a:rPr lang="en-US" dirty="0"/>
              <a:t>Source Name</a:t>
            </a:r>
          </a:p>
          <a:p>
            <a:pPr lvl="1"/>
            <a:r>
              <a:rPr lang="en-US" dirty="0"/>
              <a:t>Project ID</a:t>
            </a:r>
          </a:p>
          <a:p>
            <a:pPr lvl="1"/>
            <a:r>
              <a:rPr lang="en-US" dirty="0"/>
              <a:t>Source Number </a:t>
            </a:r>
          </a:p>
          <a:p>
            <a:pPr marL="392113" lvl="1" indent="0">
              <a:buNone/>
            </a:pPr>
            <a:r>
              <a:rPr lang="en-US" dirty="0"/>
              <a:t>	CMM 8-60: Table 1</a:t>
            </a:r>
          </a:p>
          <a:p>
            <a:r>
              <a:rPr lang="en-US" dirty="0"/>
              <a:t>Provide copy of SPV Article</a:t>
            </a:r>
          </a:p>
          <a:p>
            <a:r>
              <a:rPr lang="en-US" dirty="0"/>
              <a:t>State Accurate Material</a:t>
            </a:r>
          </a:p>
          <a:p>
            <a:pPr lvl="1"/>
            <a:r>
              <a:rPr lang="en-US" dirty="0"/>
              <a:t>Trench Backfill – ¾” BAD</a:t>
            </a:r>
          </a:p>
          <a:p>
            <a:pPr lvl="1"/>
            <a:r>
              <a:rPr lang="en-US" dirty="0"/>
              <a:t>Foundation Backfill – Stone Chips (&gt;18” Pipe)</a:t>
            </a:r>
          </a:p>
          <a:p>
            <a:endParaRPr lang="en-US" dirty="0"/>
          </a:p>
        </p:txBody>
      </p:sp>
      <p:sp>
        <p:nvSpPr>
          <p:cNvPr id="3" name="Title 2"/>
          <p:cNvSpPr>
            <a:spLocks noGrp="1"/>
          </p:cNvSpPr>
          <p:nvPr>
            <p:ph type="title"/>
          </p:nvPr>
        </p:nvSpPr>
        <p:spPr>
          <a:xfrm>
            <a:off x="229892" y="462366"/>
            <a:ext cx="8229600" cy="1143000"/>
          </a:xfrm>
        </p:spPr>
        <p:txBody>
          <a:bodyPr/>
          <a:lstStyle/>
          <a:p>
            <a:pPr>
              <a:defRPr/>
            </a:pPr>
            <a:r>
              <a:rPr lang="en-US" dirty="0"/>
              <a:t>Aggregate Sample Cards</a:t>
            </a:r>
          </a:p>
        </p:txBody>
      </p:sp>
      <p:sp>
        <p:nvSpPr>
          <p:cNvPr id="4" name="Slide Number Placeholder 3"/>
          <p:cNvSpPr>
            <a:spLocks noGrp="1"/>
          </p:cNvSpPr>
          <p:nvPr>
            <p:ph type="sldNum" sz="quarter" idx="10"/>
          </p:nvPr>
        </p:nvSpPr>
        <p:spPr/>
        <p:txBody>
          <a:bodyPr/>
          <a:lstStyle/>
          <a:p>
            <a:pPr>
              <a:defRPr/>
            </a:pPr>
            <a:fld id="{40C909BB-4F79-4543-A1D2-49E632D4A836}" type="slidenum">
              <a:rPr lang="en-US" smtClean="0"/>
              <a:pPr>
                <a:defRPr/>
              </a:pPr>
              <a:t>28</a:t>
            </a:fld>
            <a:endParaRPr lang="en-US" dirty="0"/>
          </a:p>
        </p:txBody>
      </p:sp>
      <p:grpSp>
        <p:nvGrpSpPr>
          <p:cNvPr id="5" name="Group 4">
            <a:extLst>
              <a:ext uri="{FF2B5EF4-FFF2-40B4-BE49-F238E27FC236}">
                <a16:creationId xmlns:a16="http://schemas.microsoft.com/office/drawing/2014/main" id="{C8F6D5EE-DD45-45FA-9E80-A813A42EC1EC}"/>
              </a:ext>
            </a:extLst>
          </p:cNvPr>
          <p:cNvGrpSpPr/>
          <p:nvPr/>
        </p:nvGrpSpPr>
        <p:grpSpPr>
          <a:xfrm>
            <a:off x="7386955" y="4191000"/>
            <a:ext cx="3253740" cy="3253740"/>
            <a:chOff x="2439511" y="393741"/>
            <a:chExt cx="3253740" cy="3253740"/>
          </a:xfrm>
        </p:grpSpPr>
        <p:sp>
          <p:nvSpPr>
            <p:cNvPr id="6" name="Partial Circle 5">
              <a:extLst>
                <a:ext uri="{FF2B5EF4-FFF2-40B4-BE49-F238E27FC236}">
                  <a16:creationId xmlns:a16="http://schemas.microsoft.com/office/drawing/2014/main" id="{DFE98F02-FDB3-4097-9DB1-0110869958BF}"/>
                </a:ext>
              </a:extLst>
            </p:cNvPr>
            <p:cNvSpPr/>
            <p:nvPr/>
          </p:nvSpPr>
          <p:spPr>
            <a:xfrm>
              <a:off x="2439511" y="393741"/>
              <a:ext cx="3253740" cy="3253740"/>
            </a:xfrm>
            <a:prstGeom prst="pie">
              <a:avLst>
                <a:gd name="adj1" fmla="val 9000000"/>
                <a:gd name="adj2" fmla="val 12600000"/>
              </a:avLst>
            </a:prstGeom>
            <a:solidFill>
              <a:srgbClr val="FFB84F"/>
            </a:solidFill>
          </p:spPr>
          <p:style>
            <a:lnRef idx="2">
              <a:schemeClr val="lt1">
                <a:hueOff val="0"/>
                <a:satOff val="0"/>
                <a:lumOff val="0"/>
                <a:alphaOff val="0"/>
              </a:schemeClr>
            </a:lnRef>
            <a:fillRef idx="1">
              <a:scrgbClr r="0" g="0" b="0"/>
            </a:fillRef>
            <a:effectRef idx="0">
              <a:schemeClr val="accent2">
                <a:hueOff val="-10902875"/>
                <a:satOff val="32000"/>
                <a:lumOff val="11921"/>
                <a:alphaOff val="0"/>
              </a:schemeClr>
            </a:effectRef>
            <a:fontRef idx="minor">
              <a:schemeClr val="lt1"/>
            </a:fontRef>
          </p:style>
        </p:sp>
        <p:sp>
          <p:nvSpPr>
            <p:cNvPr id="7" name="Partial Circle 4">
              <a:extLst>
                <a:ext uri="{FF2B5EF4-FFF2-40B4-BE49-F238E27FC236}">
                  <a16:creationId xmlns:a16="http://schemas.microsoft.com/office/drawing/2014/main" id="{101CA1EA-7BBF-4560-8109-B5ABDEEC0B73}"/>
                </a:ext>
              </a:extLst>
            </p:cNvPr>
            <p:cNvSpPr txBox="1"/>
            <p:nvPr/>
          </p:nvSpPr>
          <p:spPr>
            <a:xfrm>
              <a:off x="2489866"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Base Aggregate</a:t>
              </a:r>
            </a:p>
          </p:txBody>
        </p:sp>
      </p:grpSp>
      <p:sp>
        <p:nvSpPr>
          <p:cNvPr id="8" name="Oval 7">
            <a:extLst>
              <a:ext uri="{FF2B5EF4-FFF2-40B4-BE49-F238E27FC236}">
                <a16:creationId xmlns:a16="http://schemas.microsoft.com/office/drawing/2014/main" id="{0E92D012-C869-4027-9B40-7C1C31AC5802}"/>
              </a:ext>
            </a:extLst>
          </p:cNvPr>
          <p:cNvSpPr/>
          <p:nvPr/>
        </p:nvSpPr>
        <p:spPr>
          <a:xfrm>
            <a:off x="5257800" y="4191000"/>
            <a:ext cx="3163379"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r>
              <a:rPr lang="en-US" dirty="0"/>
              <a:t>Intent is to do a side by side QC/QV</a:t>
            </a:r>
          </a:p>
          <a:p>
            <a:r>
              <a:rPr lang="en-US" dirty="0"/>
              <a:t>QC &amp; QV stockpile tests valid for 60 Days</a:t>
            </a:r>
          </a:p>
          <a:p>
            <a:pPr lvl="1"/>
            <a:r>
              <a:rPr lang="en-US" dirty="0"/>
              <a:t>Contractor required to inform staff of valid stockpile sample from another project</a:t>
            </a:r>
          </a:p>
          <a:p>
            <a:pPr lvl="1"/>
            <a:r>
              <a:rPr lang="en-US" dirty="0"/>
              <a:t>List project ID &amp; test number in 155 report</a:t>
            </a:r>
          </a:p>
        </p:txBody>
      </p:sp>
      <p:sp>
        <p:nvSpPr>
          <p:cNvPr id="3" name="Title 2"/>
          <p:cNvSpPr>
            <a:spLocks noGrp="1"/>
          </p:cNvSpPr>
          <p:nvPr>
            <p:ph type="title"/>
          </p:nvPr>
        </p:nvSpPr>
        <p:spPr/>
        <p:txBody>
          <a:bodyPr/>
          <a:lstStyle/>
          <a:p>
            <a:pPr>
              <a:defRPr/>
            </a:pPr>
            <a:r>
              <a:rPr lang="en-US" dirty="0"/>
              <a:t>QMP BAD Stockpile Test</a:t>
            </a:r>
          </a:p>
        </p:txBody>
      </p:sp>
      <p:sp>
        <p:nvSpPr>
          <p:cNvPr id="4" name="Slide Number Placeholder 3"/>
          <p:cNvSpPr>
            <a:spLocks noGrp="1"/>
          </p:cNvSpPr>
          <p:nvPr>
            <p:ph type="sldNum" sz="quarter" idx="10"/>
          </p:nvPr>
        </p:nvSpPr>
        <p:spPr/>
        <p:txBody>
          <a:bodyPr/>
          <a:lstStyle/>
          <a:p>
            <a:pPr>
              <a:defRPr/>
            </a:pPr>
            <a:fld id="{40C909BB-4F79-4543-A1D2-49E632D4A836}" type="slidenum">
              <a:rPr lang="en-US" smtClean="0"/>
              <a:pPr>
                <a:defRPr/>
              </a:pPr>
              <a:t>29</a:t>
            </a:fld>
            <a:endParaRPr lang="en-US" dirty="0"/>
          </a:p>
        </p:txBody>
      </p:sp>
      <p:grpSp>
        <p:nvGrpSpPr>
          <p:cNvPr id="5" name="Group 4">
            <a:extLst>
              <a:ext uri="{FF2B5EF4-FFF2-40B4-BE49-F238E27FC236}">
                <a16:creationId xmlns:a16="http://schemas.microsoft.com/office/drawing/2014/main" id="{C8F6D5EE-DD45-45FA-9E80-A813A42EC1EC}"/>
              </a:ext>
            </a:extLst>
          </p:cNvPr>
          <p:cNvGrpSpPr/>
          <p:nvPr/>
        </p:nvGrpSpPr>
        <p:grpSpPr>
          <a:xfrm>
            <a:off x="7386955" y="4191000"/>
            <a:ext cx="3253740" cy="3253740"/>
            <a:chOff x="2439511" y="393741"/>
            <a:chExt cx="3253740" cy="3253740"/>
          </a:xfrm>
        </p:grpSpPr>
        <p:sp>
          <p:nvSpPr>
            <p:cNvPr id="6" name="Partial Circle 5">
              <a:extLst>
                <a:ext uri="{FF2B5EF4-FFF2-40B4-BE49-F238E27FC236}">
                  <a16:creationId xmlns:a16="http://schemas.microsoft.com/office/drawing/2014/main" id="{DFE98F02-FDB3-4097-9DB1-0110869958BF}"/>
                </a:ext>
              </a:extLst>
            </p:cNvPr>
            <p:cNvSpPr/>
            <p:nvPr/>
          </p:nvSpPr>
          <p:spPr>
            <a:xfrm>
              <a:off x="2439511" y="393741"/>
              <a:ext cx="3253740" cy="3253740"/>
            </a:xfrm>
            <a:prstGeom prst="pie">
              <a:avLst>
                <a:gd name="adj1" fmla="val 9000000"/>
                <a:gd name="adj2" fmla="val 12600000"/>
              </a:avLst>
            </a:prstGeom>
            <a:solidFill>
              <a:srgbClr val="FFB84F"/>
            </a:solidFill>
          </p:spPr>
          <p:style>
            <a:lnRef idx="2">
              <a:schemeClr val="lt1">
                <a:hueOff val="0"/>
                <a:satOff val="0"/>
                <a:lumOff val="0"/>
                <a:alphaOff val="0"/>
              </a:schemeClr>
            </a:lnRef>
            <a:fillRef idx="1">
              <a:scrgbClr r="0" g="0" b="0"/>
            </a:fillRef>
            <a:effectRef idx="0">
              <a:schemeClr val="accent2">
                <a:hueOff val="-10902875"/>
                <a:satOff val="32000"/>
                <a:lumOff val="11921"/>
                <a:alphaOff val="0"/>
              </a:schemeClr>
            </a:effectRef>
            <a:fontRef idx="minor">
              <a:schemeClr val="lt1"/>
            </a:fontRef>
          </p:style>
        </p:sp>
        <p:sp>
          <p:nvSpPr>
            <p:cNvPr id="7" name="Partial Circle 4">
              <a:extLst>
                <a:ext uri="{FF2B5EF4-FFF2-40B4-BE49-F238E27FC236}">
                  <a16:creationId xmlns:a16="http://schemas.microsoft.com/office/drawing/2014/main" id="{101CA1EA-7BBF-4560-8109-B5ABDEEC0B73}"/>
                </a:ext>
              </a:extLst>
            </p:cNvPr>
            <p:cNvSpPr txBox="1"/>
            <p:nvPr/>
          </p:nvSpPr>
          <p:spPr>
            <a:xfrm>
              <a:off x="2489866" y="1691363"/>
              <a:ext cx="983869" cy="6584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Base Aggregate</a:t>
              </a:r>
            </a:p>
          </p:txBody>
        </p:sp>
      </p:grpSp>
    </p:spTree>
    <p:extLst>
      <p:ext uri="{BB962C8B-B14F-4D97-AF65-F5344CB8AC3E}">
        <p14:creationId xmlns:p14="http://schemas.microsoft.com/office/powerpoint/2010/main" val="1226087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pPr lvl="1"/>
            <a:r>
              <a:rPr lang="en-US" dirty="0"/>
              <a:t>Contractor Option to use Optimized Gradation</a:t>
            </a:r>
          </a:p>
          <a:p>
            <a:pPr lvl="2"/>
            <a:r>
              <a:rPr lang="en-US" dirty="0"/>
              <a:t>Submit Optimized Gradation Job Mix Formula (JMF)</a:t>
            </a:r>
          </a:p>
          <a:p>
            <a:pPr lvl="2"/>
            <a:r>
              <a:rPr lang="en-US" dirty="0"/>
              <a:t>Submit Optimized Mixture after Optimized Gradation JMF approved</a:t>
            </a:r>
          </a:p>
          <a:p>
            <a:pPr lvl="1"/>
            <a:r>
              <a:rPr lang="en-US" dirty="0"/>
              <a:t>Aggregate will follow a tarantula curve.</a:t>
            </a:r>
          </a:p>
          <a:p>
            <a:pPr lvl="1"/>
            <a:r>
              <a:rPr lang="en-US" dirty="0"/>
              <a:t>If aggregate falls out of the tarantula curve, Contractor may:</a:t>
            </a:r>
          </a:p>
          <a:p>
            <a:pPr lvl="2"/>
            <a:r>
              <a:rPr lang="en-US" dirty="0"/>
              <a:t>Submit JMF modification</a:t>
            </a:r>
          </a:p>
          <a:p>
            <a:pPr lvl="2"/>
            <a:r>
              <a:rPr lang="en-US" dirty="0"/>
              <a:t>Return to regular spec</a:t>
            </a:r>
          </a:p>
          <a:p>
            <a:pPr lvl="2"/>
            <a:endParaRPr lang="en-US" dirty="0"/>
          </a:p>
          <a:p>
            <a:pPr lvl="1"/>
            <a:endParaRPr lang="en-US" dirty="0"/>
          </a:p>
          <a:p>
            <a:pPr marL="109537" indent="0">
              <a:buNone/>
            </a:pPr>
            <a:endParaRPr lang="en-US" dirty="0"/>
          </a:p>
        </p:txBody>
      </p:sp>
      <p:sp>
        <p:nvSpPr>
          <p:cNvPr id="3" name="Title 2"/>
          <p:cNvSpPr>
            <a:spLocks noGrp="1"/>
          </p:cNvSpPr>
          <p:nvPr>
            <p:ph type="title"/>
          </p:nvPr>
        </p:nvSpPr>
        <p:spPr>
          <a:xfrm>
            <a:off x="457200" y="533400"/>
            <a:ext cx="8229600" cy="1143000"/>
          </a:xfrm>
        </p:spPr>
        <p:txBody>
          <a:bodyPr>
            <a:normAutofit fontScale="90000"/>
          </a:bodyPr>
          <a:lstStyle/>
          <a:p>
            <a:pPr>
              <a:defRPr/>
            </a:pPr>
            <a:r>
              <a:rPr lang="en-US" dirty="0"/>
              <a:t>Concrete Aggregate Optimized Gradation - </a:t>
            </a:r>
            <a:r>
              <a:rPr lang="en-US" dirty="0" err="1"/>
              <a:t>Backgroud</a:t>
            </a:r>
            <a:endParaRPr lang="en-US" dirty="0"/>
          </a:p>
        </p:txBody>
      </p:sp>
      <p:sp>
        <p:nvSpPr>
          <p:cNvPr id="4" name="Slide Number Placeholder 3"/>
          <p:cNvSpPr>
            <a:spLocks noGrp="1"/>
          </p:cNvSpPr>
          <p:nvPr>
            <p:ph type="sldNum" sz="quarter" idx="10"/>
          </p:nvPr>
        </p:nvSpPr>
        <p:spPr/>
        <p:txBody>
          <a:bodyPr/>
          <a:lstStyle/>
          <a:p>
            <a:pPr>
              <a:defRPr/>
            </a:pPr>
            <a:fld id="{793227C0-0E69-4944-BD9B-3F86EFCB9C4D}" type="slidenum">
              <a:rPr lang="en-US"/>
              <a:pPr>
                <a:defRPr/>
              </a:pPr>
              <a:t>3</a:t>
            </a:fld>
            <a:endParaRPr lang="en-US" dirty="0"/>
          </a:p>
        </p:txBody>
      </p:sp>
      <p:grpSp>
        <p:nvGrpSpPr>
          <p:cNvPr id="6" name="Group 5">
            <a:extLst>
              <a:ext uri="{FF2B5EF4-FFF2-40B4-BE49-F238E27FC236}">
                <a16:creationId xmlns:a16="http://schemas.microsoft.com/office/drawing/2014/main" id="{56F41FFB-AB0A-4A84-820D-54108F71EC76}"/>
              </a:ext>
            </a:extLst>
          </p:cNvPr>
          <p:cNvGrpSpPr/>
          <p:nvPr/>
        </p:nvGrpSpPr>
        <p:grpSpPr>
          <a:xfrm>
            <a:off x="6019800" y="5066030"/>
            <a:ext cx="3253740" cy="3253740"/>
            <a:chOff x="2536348" y="226018"/>
            <a:chExt cx="3253740" cy="3253740"/>
          </a:xfrm>
        </p:grpSpPr>
        <p:sp>
          <p:nvSpPr>
            <p:cNvPr id="7" name="Partial Circle 6">
              <a:extLst>
                <a:ext uri="{FF2B5EF4-FFF2-40B4-BE49-F238E27FC236}">
                  <a16:creationId xmlns:a16="http://schemas.microsoft.com/office/drawing/2014/main" id="{6473DCDC-10A4-464A-A887-2D153B8CF16E}"/>
                </a:ext>
              </a:extLst>
            </p:cNvPr>
            <p:cNvSpPr/>
            <p:nvPr/>
          </p:nvSpPr>
          <p:spPr>
            <a:xfrm>
              <a:off x="2536348" y="226018"/>
              <a:ext cx="3253740" cy="3253740"/>
            </a:xfrm>
            <a:prstGeom prst="pie">
              <a:avLst>
                <a:gd name="adj1" fmla="val 16200000"/>
                <a:gd name="adj2" fmla="val 1980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Partial Circle 4">
              <a:extLst>
                <a:ext uri="{FF2B5EF4-FFF2-40B4-BE49-F238E27FC236}">
                  <a16:creationId xmlns:a16="http://schemas.microsoft.com/office/drawing/2014/main" id="{4A42C909-E0CC-4146-A642-707FB81AB76B}"/>
                </a:ext>
              </a:extLst>
            </p:cNvPr>
            <p:cNvSpPr txBox="1"/>
            <p:nvPr/>
          </p:nvSpPr>
          <p:spPr>
            <a:xfrm>
              <a:off x="4198080" y="574633"/>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Concrete</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r>
              <a:rPr lang="en-US" dirty="0"/>
              <a:t>Joint between 2 lanes</a:t>
            </a:r>
          </a:p>
          <a:p>
            <a:r>
              <a:rPr lang="en-US" dirty="0"/>
              <a:t>Not to be used with Joint Heaters</a:t>
            </a:r>
          </a:p>
          <a:p>
            <a:r>
              <a:rPr lang="en-US" dirty="0"/>
              <a:t>Ensuring compaction in Joint for longevity</a:t>
            </a:r>
          </a:p>
          <a:p>
            <a:r>
              <a:rPr lang="en-US" dirty="0"/>
              <a:t>Can be used on QMP HMA projects – Including HMA PWL</a:t>
            </a:r>
          </a:p>
          <a:p>
            <a:endParaRPr lang="en-US" dirty="0"/>
          </a:p>
          <a:p>
            <a:endParaRPr lang="en-US" dirty="0"/>
          </a:p>
        </p:txBody>
      </p:sp>
      <p:sp>
        <p:nvSpPr>
          <p:cNvPr id="3" name="Title 2"/>
          <p:cNvSpPr>
            <a:spLocks noGrp="1"/>
          </p:cNvSpPr>
          <p:nvPr>
            <p:ph type="title"/>
          </p:nvPr>
        </p:nvSpPr>
        <p:spPr/>
        <p:txBody>
          <a:bodyPr/>
          <a:lstStyle/>
          <a:p>
            <a:pPr>
              <a:defRPr/>
            </a:pPr>
            <a:r>
              <a:rPr lang="en-US" dirty="0"/>
              <a:t>HMA Longitudinal Joint Density</a:t>
            </a:r>
          </a:p>
        </p:txBody>
      </p:sp>
      <p:sp>
        <p:nvSpPr>
          <p:cNvPr id="4" name="Slide Number Placeholder 3"/>
          <p:cNvSpPr>
            <a:spLocks noGrp="1"/>
          </p:cNvSpPr>
          <p:nvPr>
            <p:ph type="sldNum" sz="quarter" idx="10"/>
          </p:nvPr>
        </p:nvSpPr>
        <p:spPr/>
        <p:txBody>
          <a:bodyPr/>
          <a:lstStyle/>
          <a:p>
            <a:pPr>
              <a:defRPr/>
            </a:pPr>
            <a:fld id="{162BF57A-7E98-406D-9F6C-AA55EAC75D86}" type="slidenum">
              <a:rPr lang="en-US"/>
              <a:pPr>
                <a:defRPr/>
              </a:pPr>
              <a:t>30</a:t>
            </a:fld>
            <a:endParaRPr lang="en-US" dirty="0"/>
          </a:p>
        </p:txBody>
      </p:sp>
      <p:grpSp>
        <p:nvGrpSpPr>
          <p:cNvPr id="8" name="Group 7">
            <a:extLst>
              <a:ext uri="{FF2B5EF4-FFF2-40B4-BE49-F238E27FC236}">
                <a16:creationId xmlns:a16="http://schemas.microsoft.com/office/drawing/2014/main" id="{B1BC1C3E-213A-4774-A916-AF1C88A96182}"/>
              </a:ext>
            </a:extLst>
          </p:cNvPr>
          <p:cNvGrpSpPr/>
          <p:nvPr/>
        </p:nvGrpSpPr>
        <p:grpSpPr>
          <a:xfrm>
            <a:off x="7239000" y="4850130"/>
            <a:ext cx="3253740" cy="3253740"/>
            <a:chOff x="2439511" y="393741"/>
            <a:chExt cx="3253740" cy="3253740"/>
          </a:xfrm>
        </p:grpSpPr>
        <p:sp>
          <p:nvSpPr>
            <p:cNvPr id="9" name="Partial Circle 8">
              <a:extLst>
                <a:ext uri="{FF2B5EF4-FFF2-40B4-BE49-F238E27FC236}">
                  <a16:creationId xmlns:a16="http://schemas.microsoft.com/office/drawing/2014/main" id="{6B132121-4223-4358-97DF-35B30AEF5902}"/>
                </a:ext>
              </a:extLst>
            </p:cNvPr>
            <p:cNvSpPr/>
            <p:nvPr/>
          </p:nvSpPr>
          <p:spPr>
            <a:xfrm>
              <a:off x="2439511" y="393741"/>
              <a:ext cx="3253740" cy="3253740"/>
            </a:xfrm>
            <a:prstGeom prst="pie">
              <a:avLst>
                <a:gd name="adj1" fmla="val 12600000"/>
                <a:gd name="adj2" fmla="val 16200000"/>
              </a:avLst>
            </a:prstGeom>
          </p:spPr>
          <p:style>
            <a:lnRef idx="2">
              <a:schemeClr val="lt1">
                <a:hueOff val="0"/>
                <a:satOff val="0"/>
                <a:lumOff val="0"/>
                <a:alphaOff val="0"/>
              </a:schemeClr>
            </a:lnRef>
            <a:fillRef idx="1">
              <a:schemeClr val="accent2">
                <a:hueOff val="-13628594"/>
                <a:satOff val="40000"/>
                <a:lumOff val="14901"/>
                <a:alphaOff val="0"/>
              </a:schemeClr>
            </a:fillRef>
            <a:effectRef idx="0">
              <a:schemeClr val="accent2">
                <a:hueOff val="-13628594"/>
                <a:satOff val="40000"/>
                <a:lumOff val="14901"/>
                <a:alphaOff val="0"/>
              </a:schemeClr>
            </a:effectRef>
            <a:fontRef idx="minor">
              <a:schemeClr val="lt1"/>
            </a:fontRef>
          </p:style>
        </p:sp>
        <p:sp>
          <p:nvSpPr>
            <p:cNvPr id="10" name="Partial Circle 4">
              <a:extLst>
                <a:ext uri="{FF2B5EF4-FFF2-40B4-BE49-F238E27FC236}">
                  <a16:creationId xmlns:a16="http://schemas.microsoft.com/office/drawing/2014/main" id="{EF9E5EF9-7E7A-4242-ADF1-71527F07DCFB}"/>
                </a:ext>
              </a:extLst>
            </p:cNvPr>
            <p:cNvSpPr txBox="1"/>
            <p:nvPr/>
          </p:nvSpPr>
          <p:spPr>
            <a:xfrm>
              <a:off x="3082512" y="74235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Asphalt</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r>
              <a:rPr lang="en-US" dirty="0"/>
              <a:t>QV sampling for NE Region in 2018 will be tracked by Project, not mix design.</a:t>
            </a:r>
          </a:p>
          <a:p>
            <a:r>
              <a:rPr lang="en-US" dirty="0"/>
              <a:t>Keep Region HMA IA in the loop on samples/tonnages</a:t>
            </a:r>
          </a:p>
          <a:p>
            <a:endParaRPr lang="en-US" dirty="0"/>
          </a:p>
          <a:p>
            <a:endParaRPr lang="en-US" dirty="0"/>
          </a:p>
          <a:p>
            <a:endParaRPr lang="en-US" dirty="0"/>
          </a:p>
        </p:txBody>
      </p:sp>
      <p:sp>
        <p:nvSpPr>
          <p:cNvPr id="3" name="Title 2"/>
          <p:cNvSpPr>
            <a:spLocks noGrp="1"/>
          </p:cNvSpPr>
          <p:nvPr>
            <p:ph type="title"/>
          </p:nvPr>
        </p:nvSpPr>
        <p:spPr/>
        <p:txBody>
          <a:bodyPr>
            <a:normAutofit fontScale="90000"/>
          </a:bodyPr>
          <a:lstStyle/>
          <a:p>
            <a:pPr>
              <a:defRPr/>
            </a:pPr>
            <a:r>
              <a:rPr lang="en-US" dirty="0"/>
              <a:t>Tracking of HMA QV Mix Samples</a:t>
            </a:r>
          </a:p>
        </p:txBody>
      </p:sp>
      <p:sp>
        <p:nvSpPr>
          <p:cNvPr id="4" name="Slide Number Placeholder 3"/>
          <p:cNvSpPr>
            <a:spLocks noGrp="1"/>
          </p:cNvSpPr>
          <p:nvPr>
            <p:ph type="sldNum" sz="quarter" idx="10"/>
          </p:nvPr>
        </p:nvSpPr>
        <p:spPr/>
        <p:txBody>
          <a:bodyPr/>
          <a:lstStyle/>
          <a:p>
            <a:pPr>
              <a:defRPr/>
            </a:pPr>
            <a:fld id="{162BF57A-7E98-406D-9F6C-AA55EAC75D86}" type="slidenum">
              <a:rPr lang="en-US"/>
              <a:pPr>
                <a:defRPr/>
              </a:pPr>
              <a:t>31</a:t>
            </a:fld>
            <a:endParaRPr lang="en-US" dirty="0"/>
          </a:p>
        </p:txBody>
      </p:sp>
      <p:grpSp>
        <p:nvGrpSpPr>
          <p:cNvPr id="8" name="Group 7">
            <a:extLst>
              <a:ext uri="{FF2B5EF4-FFF2-40B4-BE49-F238E27FC236}">
                <a16:creationId xmlns:a16="http://schemas.microsoft.com/office/drawing/2014/main" id="{B1BC1C3E-213A-4774-A916-AF1C88A96182}"/>
              </a:ext>
            </a:extLst>
          </p:cNvPr>
          <p:cNvGrpSpPr/>
          <p:nvPr/>
        </p:nvGrpSpPr>
        <p:grpSpPr>
          <a:xfrm>
            <a:off x="7239000" y="4850130"/>
            <a:ext cx="3253740" cy="3253740"/>
            <a:chOff x="2439511" y="393741"/>
            <a:chExt cx="3253740" cy="3253740"/>
          </a:xfrm>
        </p:grpSpPr>
        <p:sp>
          <p:nvSpPr>
            <p:cNvPr id="9" name="Partial Circle 8">
              <a:extLst>
                <a:ext uri="{FF2B5EF4-FFF2-40B4-BE49-F238E27FC236}">
                  <a16:creationId xmlns:a16="http://schemas.microsoft.com/office/drawing/2014/main" id="{6B132121-4223-4358-97DF-35B30AEF5902}"/>
                </a:ext>
              </a:extLst>
            </p:cNvPr>
            <p:cNvSpPr/>
            <p:nvPr/>
          </p:nvSpPr>
          <p:spPr>
            <a:xfrm>
              <a:off x="2439511" y="393741"/>
              <a:ext cx="3253740" cy="3253740"/>
            </a:xfrm>
            <a:prstGeom prst="pie">
              <a:avLst>
                <a:gd name="adj1" fmla="val 12600000"/>
                <a:gd name="adj2" fmla="val 16200000"/>
              </a:avLst>
            </a:prstGeom>
          </p:spPr>
          <p:style>
            <a:lnRef idx="2">
              <a:schemeClr val="lt1">
                <a:hueOff val="0"/>
                <a:satOff val="0"/>
                <a:lumOff val="0"/>
                <a:alphaOff val="0"/>
              </a:schemeClr>
            </a:lnRef>
            <a:fillRef idx="1">
              <a:schemeClr val="accent2">
                <a:hueOff val="-13628594"/>
                <a:satOff val="40000"/>
                <a:lumOff val="14901"/>
                <a:alphaOff val="0"/>
              </a:schemeClr>
            </a:fillRef>
            <a:effectRef idx="0">
              <a:schemeClr val="accent2">
                <a:hueOff val="-13628594"/>
                <a:satOff val="40000"/>
                <a:lumOff val="14901"/>
                <a:alphaOff val="0"/>
              </a:schemeClr>
            </a:effectRef>
            <a:fontRef idx="minor">
              <a:schemeClr val="lt1"/>
            </a:fontRef>
          </p:style>
        </p:sp>
        <p:sp>
          <p:nvSpPr>
            <p:cNvPr id="10" name="Partial Circle 4">
              <a:extLst>
                <a:ext uri="{FF2B5EF4-FFF2-40B4-BE49-F238E27FC236}">
                  <a16:creationId xmlns:a16="http://schemas.microsoft.com/office/drawing/2014/main" id="{EF9E5EF9-7E7A-4242-ADF1-71527F07DCFB}"/>
                </a:ext>
              </a:extLst>
            </p:cNvPr>
            <p:cNvSpPr txBox="1"/>
            <p:nvPr/>
          </p:nvSpPr>
          <p:spPr>
            <a:xfrm>
              <a:off x="3082512" y="74235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Asphalt</a:t>
              </a:r>
            </a:p>
          </p:txBody>
        </p:sp>
      </p:grpSp>
    </p:spTree>
    <p:extLst>
      <p:ext uri="{BB962C8B-B14F-4D97-AF65-F5344CB8AC3E}">
        <p14:creationId xmlns:p14="http://schemas.microsoft.com/office/powerpoint/2010/main" val="32172058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1"/>
          <p:cNvSpPr>
            <a:spLocks noGrp="1"/>
          </p:cNvSpPr>
          <p:nvPr>
            <p:ph idx="1"/>
          </p:nvPr>
        </p:nvSpPr>
        <p:spPr/>
        <p:txBody>
          <a:bodyPr/>
          <a:lstStyle/>
          <a:p>
            <a:r>
              <a:rPr lang="en-US" dirty="0"/>
              <a:t>Staff on HMA projects</a:t>
            </a:r>
          </a:p>
          <a:p>
            <a:r>
              <a:rPr lang="en-US" dirty="0"/>
              <a:t>6 Sessions</a:t>
            </a:r>
          </a:p>
          <a:p>
            <a:r>
              <a:rPr lang="en-US" dirty="0"/>
              <a:t>Staff will be contacted from PDS</a:t>
            </a:r>
          </a:p>
          <a:p>
            <a:r>
              <a:rPr lang="en-US" dirty="0"/>
              <a:t>Discuss HMA, HMA PWL, CIR, and SMA</a:t>
            </a:r>
          </a:p>
          <a:p>
            <a:endParaRPr lang="en-US" dirty="0"/>
          </a:p>
          <a:p>
            <a:endParaRPr lang="en-US" dirty="0"/>
          </a:p>
          <a:p>
            <a:endParaRPr lang="en-US" dirty="0"/>
          </a:p>
        </p:txBody>
      </p:sp>
      <p:sp>
        <p:nvSpPr>
          <p:cNvPr id="3" name="Title 2"/>
          <p:cNvSpPr>
            <a:spLocks noGrp="1"/>
          </p:cNvSpPr>
          <p:nvPr>
            <p:ph type="title"/>
          </p:nvPr>
        </p:nvSpPr>
        <p:spPr>
          <a:xfrm>
            <a:off x="457200" y="533400"/>
            <a:ext cx="8229600" cy="1143000"/>
          </a:xfrm>
        </p:spPr>
        <p:txBody>
          <a:bodyPr>
            <a:normAutofit/>
          </a:bodyPr>
          <a:lstStyle/>
          <a:p>
            <a:pPr>
              <a:defRPr/>
            </a:pPr>
            <a:r>
              <a:rPr lang="en-US" dirty="0"/>
              <a:t>Region HMA Training</a:t>
            </a:r>
          </a:p>
        </p:txBody>
      </p:sp>
      <p:sp>
        <p:nvSpPr>
          <p:cNvPr id="4" name="Slide Number Placeholder 3"/>
          <p:cNvSpPr>
            <a:spLocks noGrp="1"/>
          </p:cNvSpPr>
          <p:nvPr>
            <p:ph type="sldNum" sz="quarter" idx="10"/>
          </p:nvPr>
        </p:nvSpPr>
        <p:spPr/>
        <p:txBody>
          <a:bodyPr/>
          <a:lstStyle/>
          <a:p>
            <a:pPr>
              <a:defRPr/>
            </a:pPr>
            <a:fld id="{162BF57A-7E98-406D-9F6C-AA55EAC75D86}" type="slidenum">
              <a:rPr lang="en-US"/>
              <a:pPr>
                <a:defRPr/>
              </a:pPr>
              <a:t>32</a:t>
            </a:fld>
            <a:endParaRPr lang="en-US" dirty="0"/>
          </a:p>
        </p:txBody>
      </p:sp>
      <p:grpSp>
        <p:nvGrpSpPr>
          <p:cNvPr id="8" name="Group 7">
            <a:extLst>
              <a:ext uri="{FF2B5EF4-FFF2-40B4-BE49-F238E27FC236}">
                <a16:creationId xmlns:a16="http://schemas.microsoft.com/office/drawing/2014/main" id="{B1BC1C3E-213A-4774-A916-AF1C88A96182}"/>
              </a:ext>
            </a:extLst>
          </p:cNvPr>
          <p:cNvGrpSpPr/>
          <p:nvPr/>
        </p:nvGrpSpPr>
        <p:grpSpPr>
          <a:xfrm>
            <a:off x="7239000" y="4850130"/>
            <a:ext cx="3253740" cy="3253740"/>
            <a:chOff x="2439511" y="393741"/>
            <a:chExt cx="3253740" cy="3253740"/>
          </a:xfrm>
        </p:grpSpPr>
        <p:sp>
          <p:nvSpPr>
            <p:cNvPr id="9" name="Partial Circle 8">
              <a:extLst>
                <a:ext uri="{FF2B5EF4-FFF2-40B4-BE49-F238E27FC236}">
                  <a16:creationId xmlns:a16="http://schemas.microsoft.com/office/drawing/2014/main" id="{6B132121-4223-4358-97DF-35B30AEF5902}"/>
                </a:ext>
              </a:extLst>
            </p:cNvPr>
            <p:cNvSpPr/>
            <p:nvPr/>
          </p:nvSpPr>
          <p:spPr>
            <a:xfrm>
              <a:off x="2439511" y="393741"/>
              <a:ext cx="3253740" cy="3253740"/>
            </a:xfrm>
            <a:prstGeom prst="pie">
              <a:avLst>
                <a:gd name="adj1" fmla="val 12600000"/>
                <a:gd name="adj2" fmla="val 16200000"/>
              </a:avLst>
            </a:prstGeom>
          </p:spPr>
          <p:style>
            <a:lnRef idx="2">
              <a:schemeClr val="lt1">
                <a:hueOff val="0"/>
                <a:satOff val="0"/>
                <a:lumOff val="0"/>
                <a:alphaOff val="0"/>
              </a:schemeClr>
            </a:lnRef>
            <a:fillRef idx="1">
              <a:schemeClr val="accent2">
                <a:hueOff val="-13628594"/>
                <a:satOff val="40000"/>
                <a:lumOff val="14901"/>
                <a:alphaOff val="0"/>
              </a:schemeClr>
            </a:fillRef>
            <a:effectRef idx="0">
              <a:schemeClr val="accent2">
                <a:hueOff val="-13628594"/>
                <a:satOff val="40000"/>
                <a:lumOff val="14901"/>
                <a:alphaOff val="0"/>
              </a:schemeClr>
            </a:effectRef>
            <a:fontRef idx="minor">
              <a:schemeClr val="lt1"/>
            </a:fontRef>
          </p:style>
        </p:sp>
        <p:sp>
          <p:nvSpPr>
            <p:cNvPr id="10" name="Partial Circle 4">
              <a:extLst>
                <a:ext uri="{FF2B5EF4-FFF2-40B4-BE49-F238E27FC236}">
                  <a16:creationId xmlns:a16="http://schemas.microsoft.com/office/drawing/2014/main" id="{EF9E5EF9-7E7A-4242-ADF1-71527F07DCFB}"/>
                </a:ext>
              </a:extLst>
            </p:cNvPr>
            <p:cNvSpPr txBox="1"/>
            <p:nvPr/>
          </p:nvSpPr>
          <p:spPr>
            <a:xfrm>
              <a:off x="3082512" y="742356"/>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Asphalt</a:t>
              </a:r>
            </a:p>
          </p:txBody>
        </p:sp>
      </p:grpSp>
    </p:spTree>
    <p:extLst>
      <p:ext uri="{BB962C8B-B14F-4D97-AF65-F5344CB8AC3E}">
        <p14:creationId xmlns:p14="http://schemas.microsoft.com/office/powerpoint/2010/main" val="2483713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27C939-DFDB-4983-97A2-11CAB52FC1D5}"/>
              </a:ext>
            </a:extLst>
          </p:cNvPr>
          <p:cNvSpPr>
            <a:spLocks noGrp="1"/>
          </p:cNvSpPr>
          <p:nvPr>
            <p:ph type="sldNum" sz="quarter" idx="10"/>
          </p:nvPr>
        </p:nvSpPr>
        <p:spPr/>
        <p:txBody>
          <a:bodyPr/>
          <a:lstStyle/>
          <a:p>
            <a:pPr>
              <a:defRPr/>
            </a:pPr>
            <a:fld id="{89C35698-ECFA-45D4-B95F-4F52958123EB}" type="slidenum">
              <a:rPr lang="en-US" smtClean="0"/>
              <a:pPr>
                <a:defRPr/>
              </a:pPr>
              <a:t>33</a:t>
            </a:fld>
            <a:endParaRPr lang="en-US" dirty="0"/>
          </a:p>
        </p:txBody>
      </p:sp>
      <p:pic>
        <p:nvPicPr>
          <p:cNvPr id="10" name="Content Placeholder 9">
            <a:extLst>
              <a:ext uri="{FF2B5EF4-FFF2-40B4-BE49-F238E27FC236}">
                <a16:creationId xmlns:a16="http://schemas.microsoft.com/office/drawing/2014/main" id="{CE179E40-450C-43EC-B40E-1033A2FB17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083" y="685800"/>
            <a:ext cx="7622117" cy="4573270"/>
          </a:xfrm>
        </p:spPr>
      </p:pic>
    </p:spTree>
    <p:extLst>
      <p:ext uri="{BB962C8B-B14F-4D97-AF65-F5344CB8AC3E}">
        <p14:creationId xmlns:p14="http://schemas.microsoft.com/office/powerpoint/2010/main" val="211064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3AA136-2C2B-4101-8A5A-3D05613BEC49}"/>
              </a:ext>
            </a:extLst>
          </p:cNvPr>
          <p:cNvSpPr>
            <a:spLocks noGrp="1"/>
          </p:cNvSpPr>
          <p:nvPr>
            <p:ph idx="1"/>
          </p:nvPr>
        </p:nvSpPr>
        <p:spPr/>
        <p:txBody>
          <a:bodyPr/>
          <a:lstStyle/>
          <a:p>
            <a:r>
              <a:rPr lang="en-US" dirty="0"/>
              <a:t>Step Certification (CMM 2-28.5) – Need to state where material came from or where process took place. Must be in the USA. </a:t>
            </a:r>
          </a:p>
          <a:p>
            <a:r>
              <a:rPr lang="en-US" dirty="0"/>
              <a:t>DOT follows 23 CFR.</a:t>
            </a:r>
          </a:p>
        </p:txBody>
      </p:sp>
      <p:sp>
        <p:nvSpPr>
          <p:cNvPr id="3" name="Title 2">
            <a:extLst>
              <a:ext uri="{FF2B5EF4-FFF2-40B4-BE49-F238E27FC236}">
                <a16:creationId xmlns:a16="http://schemas.microsoft.com/office/drawing/2014/main" id="{2931C729-3053-4360-BE99-615492D6490E}"/>
              </a:ext>
            </a:extLst>
          </p:cNvPr>
          <p:cNvSpPr>
            <a:spLocks noGrp="1"/>
          </p:cNvSpPr>
          <p:nvPr>
            <p:ph type="title"/>
          </p:nvPr>
        </p:nvSpPr>
        <p:spPr/>
        <p:txBody>
          <a:bodyPr>
            <a:normAutofit fontScale="90000"/>
          </a:bodyPr>
          <a:lstStyle/>
          <a:p>
            <a:r>
              <a:rPr lang="en-US" dirty="0"/>
              <a:t>What is Acceptable Forms of Buy America Certification?</a:t>
            </a:r>
          </a:p>
        </p:txBody>
      </p:sp>
      <p:sp>
        <p:nvSpPr>
          <p:cNvPr id="4" name="Slide Number Placeholder 3">
            <a:extLst>
              <a:ext uri="{FF2B5EF4-FFF2-40B4-BE49-F238E27FC236}">
                <a16:creationId xmlns:a16="http://schemas.microsoft.com/office/drawing/2014/main" id="{AFFF969F-B23F-4317-AD50-E38B29C9D890}"/>
              </a:ext>
            </a:extLst>
          </p:cNvPr>
          <p:cNvSpPr>
            <a:spLocks noGrp="1"/>
          </p:cNvSpPr>
          <p:nvPr>
            <p:ph type="sldNum" sz="quarter" idx="10"/>
          </p:nvPr>
        </p:nvSpPr>
        <p:spPr/>
        <p:txBody>
          <a:bodyPr/>
          <a:lstStyle/>
          <a:p>
            <a:pPr>
              <a:defRPr/>
            </a:pPr>
            <a:fld id="{89C35698-ECFA-45D4-B95F-4F52958123EB}" type="slidenum">
              <a:rPr lang="en-US" smtClean="0"/>
              <a:pPr>
                <a:defRPr/>
              </a:pPr>
              <a:t>34</a:t>
            </a:fld>
            <a:endParaRPr lang="en-US" dirty="0"/>
          </a:p>
        </p:txBody>
      </p:sp>
    </p:spTree>
    <p:extLst>
      <p:ext uri="{BB962C8B-B14F-4D97-AF65-F5344CB8AC3E}">
        <p14:creationId xmlns:p14="http://schemas.microsoft.com/office/powerpoint/2010/main" val="4167415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627ACA-D8CA-44C9-9559-7D9BE901D6B4}"/>
              </a:ext>
            </a:extLst>
          </p:cNvPr>
          <p:cNvSpPr>
            <a:spLocks noGrp="1"/>
          </p:cNvSpPr>
          <p:nvPr>
            <p:ph idx="1"/>
          </p:nvPr>
        </p:nvSpPr>
        <p:spPr/>
        <p:txBody>
          <a:bodyPr/>
          <a:lstStyle/>
          <a:p>
            <a:r>
              <a:rPr lang="en-US" dirty="0"/>
              <a:t>ALL Steel or Iron that is LET in our contract is subject to Buy America unless the provision is omitted from the specials.</a:t>
            </a:r>
          </a:p>
          <a:p>
            <a:r>
              <a:rPr lang="en-US" dirty="0"/>
              <a:t>Local items (non-participating funds) are not exempt from Buy America requirements.</a:t>
            </a:r>
          </a:p>
          <a:p>
            <a:r>
              <a:rPr lang="en-US" dirty="0"/>
              <a:t>Proprietary Items are not exempt from Buy America requirements.</a:t>
            </a:r>
          </a:p>
          <a:p>
            <a:endParaRPr lang="en-US" dirty="0"/>
          </a:p>
        </p:txBody>
      </p:sp>
      <p:sp>
        <p:nvSpPr>
          <p:cNvPr id="3" name="Title 2">
            <a:extLst>
              <a:ext uri="{FF2B5EF4-FFF2-40B4-BE49-F238E27FC236}">
                <a16:creationId xmlns:a16="http://schemas.microsoft.com/office/drawing/2014/main" id="{D7174615-7FC1-462C-8C4E-C622826F57D9}"/>
              </a:ext>
            </a:extLst>
          </p:cNvPr>
          <p:cNvSpPr>
            <a:spLocks noGrp="1"/>
          </p:cNvSpPr>
          <p:nvPr>
            <p:ph type="title"/>
          </p:nvPr>
        </p:nvSpPr>
        <p:spPr/>
        <p:txBody>
          <a:bodyPr>
            <a:normAutofit fontScale="90000"/>
          </a:bodyPr>
          <a:lstStyle/>
          <a:p>
            <a:r>
              <a:rPr lang="en-US" dirty="0"/>
              <a:t>Proprietary Items – Exempt from Buy America?</a:t>
            </a:r>
          </a:p>
        </p:txBody>
      </p:sp>
      <p:sp>
        <p:nvSpPr>
          <p:cNvPr id="4" name="Slide Number Placeholder 3">
            <a:extLst>
              <a:ext uri="{FF2B5EF4-FFF2-40B4-BE49-F238E27FC236}">
                <a16:creationId xmlns:a16="http://schemas.microsoft.com/office/drawing/2014/main" id="{72BE9715-FC41-47A5-A683-830A1AB7BBE0}"/>
              </a:ext>
            </a:extLst>
          </p:cNvPr>
          <p:cNvSpPr>
            <a:spLocks noGrp="1"/>
          </p:cNvSpPr>
          <p:nvPr>
            <p:ph type="sldNum" sz="quarter" idx="10"/>
          </p:nvPr>
        </p:nvSpPr>
        <p:spPr/>
        <p:txBody>
          <a:bodyPr/>
          <a:lstStyle/>
          <a:p>
            <a:pPr>
              <a:defRPr/>
            </a:pPr>
            <a:fld id="{89C35698-ECFA-45D4-B95F-4F52958123EB}" type="slidenum">
              <a:rPr lang="en-US" smtClean="0"/>
              <a:pPr>
                <a:defRPr/>
              </a:pPr>
              <a:t>35</a:t>
            </a:fld>
            <a:endParaRPr lang="en-US" dirty="0"/>
          </a:p>
        </p:txBody>
      </p:sp>
    </p:spTree>
    <p:extLst>
      <p:ext uri="{BB962C8B-B14F-4D97-AF65-F5344CB8AC3E}">
        <p14:creationId xmlns:p14="http://schemas.microsoft.com/office/powerpoint/2010/main" val="102677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95D212-EB5D-4C3E-A34C-4FAEFBD197C7}"/>
              </a:ext>
            </a:extLst>
          </p:cNvPr>
          <p:cNvSpPr>
            <a:spLocks noGrp="1"/>
          </p:cNvSpPr>
          <p:nvPr>
            <p:ph idx="1"/>
          </p:nvPr>
        </p:nvSpPr>
        <p:spPr/>
        <p:txBody>
          <a:bodyPr/>
          <a:lstStyle/>
          <a:p>
            <a:r>
              <a:rPr lang="en-US" dirty="0" err="1"/>
              <a:t>WisDOT</a:t>
            </a:r>
            <a:r>
              <a:rPr lang="en-US" dirty="0"/>
              <a:t> uses AASHTO standards.</a:t>
            </a:r>
          </a:p>
          <a:p>
            <a:r>
              <a:rPr lang="en-US" dirty="0"/>
              <a:t>Spec references ASTM’s when an AASHTO does not exist.</a:t>
            </a:r>
          </a:p>
          <a:p>
            <a:r>
              <a:rPr lang="en-US" dirty="0"/>
              <a:t>If both were included it would entail a great detail of additional work to ensure all the “tentacles in the spec” are updated.</a:t>
            </a:r>
          </a:p>
        </p:txBody>
      </p:sp>
      <p:sp>
        <p:nvSpPr>
          <p:cNvPr id="3" name="Title 2">
            <a:extLst>
              <a:ext uri="{FF2B5EF4-FFF2-40B4-BE49-F238E27FC236}">
                <a16:creationId xmlns:a16="http://schemas.microsoft.com/office/drawing/2014/main" id="{68C32AB5-631E-40B4-9E67-BEEB8EABCCEF}"/>
              </a:ext>
            </a:extLst>
          </p:cNvPr>
          <p:cNvSpPr>
            <a:spLocks noGrp="1"/>
          </p:cNvSpPr>
          <p:nvPr>
            <p:ph type="title"/>
          </p:nvPr>
        </p:nvSpPr>
        <p:spPr/>
        <p:txBody>
          <a:bodyPr>
            <a:normAutofit fontScale="90000"/>
          </a:bodyPr>
          <a:lstStyle/>
          <a:p>
            <a:r>
              <a:rPr lang="en-US" dirty="0"/>
              <a:t>Can Spec be updated to have all acceptable ASTM / AASHTO </a:t>
            </a:r>
            <a:r>
              <a:rPr lang="en-US" dirty="0" err="1"/>
              <a:t>Std’s</a:t>
            </a:r>
            <a:r>
              <a:rPr lang="en-US" dirty="0"/>
              <a:t>?</a:t>
            </a:r>
          </a:p>
        </p:txBody>
      </p:sp>
      <p:sp>
        <p:nvSpPr>
          <p:cNvPr id="4" name="Slide Number Placeholder 3">
            <a:extLst>
              <a:ext uri="{FF2B5EF4-FFF2-40B4-BE49-F238E27FC236}">
                <a16:creationId xmlns:a16="http://schemas.microsoft.com/office/drawing/2014/main" id="{D2B64F97-E761-48F7-AA01-18E228C16464}"/>
              </a:ext>
            </a:extLst>
          </p:cNvPr>
          <p:cNvSpPr>
            <a:spLocks noGrp="1"/>
          </p:cNvSpPr>
          <p:nvPr>
            <p:ph type="sldNum" sz="quarter" idx="10"/>
          </p:nvPr>
        </p:nvSpPr>
        <p:spPr/>
        <p:txBody>
          <a:bodyPr/>
          <a:lstStyle/>
          <a:p>
            <a:pPr>
              <a:defRPr/>
            </a:pPr>
            <a:fld id="{89C35698-ECFA-45D4-B95F-4F52958123EB}" type="slidenum">
              <a:rPr lang="en-US" smtClean="0"/>
              <a:pPr>
                <a:defRPr/>
              </a:pPr>
              <a:t>36</a:t>
            </a:fld>
            <a:endParaRPr lang="en-US" dirty="0"/>
          </a:p>
        </p:txBody>
      </p:sp>
    </p:spTree>
    <p:extLst>
      <p:ext uri="{BB962C8B-B14F-4D97-AF65-F5344CB8AC3E}">
        <p14:creationId xmlns:p14="http://schemas.microsoft.com/office/powerpoint/2010/main" val="1733497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52395F-0BCF-48DF-8B58-A7428C491FA9}"/>
              </a:ext>
            </a:extLst>
          </p:cNvPr>
          <p:cNvSpPr>
            <a:spLocks noGrp="1"/>
          </p:cNvSpPr>
          <p:nvPr>
            <p:ph idx="1"/>
          </p:nvPr>
        </p:nvSpPr>
        <p:spPr>
          <a:xfrm>
            <a:off x="457200" y="2438400"/>
            <a:ext cx="8229600" cy="3111500"/>
          </a:xfrm>
        </p:spPr>
        <p:txBody>
          <a:bodyPr/>
          <a:lstStyle/>
          <a:p>
            <a:r>
              <a:rPr lang="en-US" dirty="0"/>
              <a:t>Human Nature to not do something that isn’t fun or desirable.</a:t>
            </a:r>
          </a:p>
          <a:p>
            <a:r>
              <a:rPr lang="en-US" dirty="0"/>
              <a:t>Other staff may not have held contractor accountable.</a:t>
            </a:r>
          </a:p>
          <a:p>
            <a:endParaRPr lang="en-US" dirty="0"/>
          </a:p>
        </p:txBody>
      </p:sp>
      <p:sp>
        <p:nvSpPr>
          <p:cNvPr id="3" name="Title 2">
            <a:extLst>
              <a:ext uri="{FF2B5EF4-FFF2-40B4-BE49-F238E27FC236}">
                <a16:creationId xmlns:a16="http://schemas.microsoft.com/office/drawing/2014/main" id="{2AD84920-89C1-4CDC-A006-5FE2C50CB1BF}"/>
              </a:ext>
            </a:extLst>
          </p:cNvPr>
          <p:cNvSpPr>
            <a:spLocks noGrp="1"/>
          </p:cNvSpPr>
          <p:nvPr>
            <p:ph type="title"/>
          </p:nvPr>
        </p:nvSpPr>
        <p:spPr>
          <a:xfrm>
            <a:off x="457200" y="533400"/>
            <a:ext cx="8229600" cy="1600200"/>
          </a:xfrm>
        </p:spPr>
        <p:txBody>
          <a:bodyPr>
            <a:normAutofit fontScale="90000"/>
          </a:bodyPr>
          <a:lstStyle/>
          <a:p>
            <a:r>
              <a:rPr lang="en-US" dirty="0"/>
              <a:t>Why do Contractors tell us Every year “I never had to do this before?”</a:t>
            </a:r>
          </a:p>
        </p:txBody>
      </p:sp>
      <p:sp>
        <p:nvSpPr>
          <p:cNvPr id="4" name="Slide Number Placeholder 3">
            <a:extLst>
              <a:ext uri="{FF2B5EF4-FFF2-40B4-BE49-F238E27FC236}">
                <a16:creationId xmlns:a16="http://schemas.microsoft.com/office/drawing/2014/main" id="{3D54B45A-3358-4AB1-9DBE-02E1BC9A8F72}"/>
              </a:ext>
            </a:extLst>
          </p:cNvPr>
          <p:cNvSpPr>
            <a:spLocks noGrp="1"/>
          </p:cNvSpPr>
          <p:nvPr>
            <p:ph type="sldNum" sz="quarter" idx="10"/>
          </p:nvPr>
        </p:nvSpPr>
        <p:spPr/>
        <p:txBody>
          <a:bodyPr/>
          <a:lstStyle/>
          <a:p>
            <a:pPr>
              <a:defRPr/>
            </a:pPr>
            <a:fld id="{89C35698-ECFA-45D4-B95F-4F52958123EB}" type="slidenum">
              <a:rPr lang="en-US" smtClean="0"/>
              <a:pPr>
                <a:defRPr/>
              </a:pPr>
              <a:t>37</a:t>
            </a:fld>
            <a:endParaRPr lang="en-US" dirty="0"/>
          </a:p>
        </p:txBody>
      </p:sp>
    </p:spTree>
    <p:extLst>
      <p:ext uri="{BB962C8B-B14F-4D97-AF65-F5344CB8AC3E}">
        <p14:creationId xmlns:p14="http://schemas.microsoft.com/office/powerpoint/2010/main" val="3864732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8A3930-1615-46DE-854E-956856462D42}"/>
              </a:ext>
            </a:extLst>
          </p:cNvPr>
          <p:cNvSpPr>
            <a:spLocks noGrp="1"/>
          </p:cNvSpPr>
          <p:nvPr>
            <p:ph idx="1"/>
          </p:nvPr>
        </p:nvSpPr>
        <p:spPr>
          <a:xfrm>
            <a:off x="457200" y="2667000"/>
            <a:ext cx="8229600" cy="2882900"/>
          </a:xfrm>
        </p:spPr>
        <p:txBody>
          <a:bodyPr/>
          <a:lstStyle/>
          <a:p>
            <a:r>
              <a:rPr lang="en-US" dirty="0"/>
              <a:t>No contractual way to require a contractor to attend training</a:t>
            </a:r>
          </a:p>
          <a:p>
            <a:r>
              <a:rPr lang="en-US" dirty="0"/>
              <a:t>Invited to the Bureau spec and material training</a:t>
            </a:r>
          </a:p>
        </p:txBody>
      </p:sp>
      <p:sp>
        <p:nvSpPr>
          <p:cNvPr id="3" name="Title 2">
            <a:extLst>
              <a:ext uri="{FF2B5EF4-FFF2-40B4-BE49-F238E27FC236}">
                <a16:creationId xmlns:a16="http://schemas.microsoft.com/office/drawing/2014/main" id="{9EA12CB8-953A-462B-B6F3-563C76B5FB95}"/>
              </a:ext>
            </a:extLst>
          </p:cNvPr>
          <p:cNvSpPr>
            <a:spLocks noGrp="1"/>
          </p:cNvSpPr>
          <p:nvPr>
            <p:ph type="title"/>
          </p:nvPr>
        </p:nvSpPr>
        <p:spPr>
          <a:xfrm>
            <a:off x="457200" y="533400"/>
            <a:ext cx="8229600" cy="1981200"/>
          </a:xfrm>
        </p:spPr>
        <p:txBody>
          <a:bodyPr>
            <a:normAutofit/>
          </a:bodyPr>
          <a:lstStyle/>
          <a:p>
            <a:r>
              <a:rPr lang="en-US" dirty="0"/>
              <a:t>Why don’t Contractors/Suppliers/</a:t>
            </a:r>
            <a:r>
              <a:rPr lang="en-US" dirty="0" err="1"/>
              <a:t>Mfgrs</a:t>
            </a:r>
            <a:r>
              <a:rPr lang="en-US" dirty="0"/>
              <a:t> have In-Depth Training?</a:t>
            </a:r>
          </a:p>
        </p:txBody>
      </p:sp>
      <p:sp>
        <p:nvSpPr>
          <p:cNvPr id="4" name="Slide Number Placeholder 3">
            <a:extLst>
              <a:ext uri="{FF2B5EF4-FFF2-40B4-BE49-F238E27FC236}">
                <a16:creationId xmlns:a16="http://schemas.microsoft.com/office/drawing/2014/main" id="{79FD813C-828D-4EF8-8405-2F701B4AE584}"/>
              </a:ext>
            </a:extLst>
          </p:cNvPr>
          <p:cNvSpPr>
            <a:spLocks noGrp="1"/>
          </p:cNvSpPr>
          <p:nvPr>
            <p:ph type="sldNum" sz="quarter" idx="10"/>
          </p:nvPr>
        </p:nvSpPr>
        <p:spPr/>
        <p:txBody>
          <a:bodyPr/>
          <a:lstStyle/>
          <a:p>
            <a:pPr>
              <a:defRPr/>
            </a:pPr>
            <a:fld id="{89C35698-ECFA-45D4-B95F-4F52958123EB}" type="slidenum">
              <a:rPr lang="en-US" smtClean="0"/>
              <a:pPr>
                <a:defRPr/>
              </a:pPr>
              <a:t>38</a:t>
            </a:fld>
            <a:endParaRPr lang="en-US" dirty="0"/>
          </a:p>
        </p:txBody>
      </p:sp>
    </p:spTree>
    <p:extLst>
      <p:ext uri="{BB962C8B-B14F-4D97-AF65-F5344CB8AC3E}">
        <p14:creationId xmlns:p14="http://schemas.microsoft.com/office/powerpoint/2010/main" val="1085465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8F31E2-AFE9-487A-9707-B58989D4BE20}"/>
              </a:ext>
            </a:extLst>
          </p:cNvPr>
          <p:cNvSpPr>
            <a:spLocks noGrp="1"/>
          </p:cNvSpPr>
          <p:nvPr>
            <p:ph idx="1"/>
          </p:nvPr>
        </p:nvSpPr>
        <p:spPr>
          <a:xfrm>
            <a:off x="457200" y="2590800"/>
            <a:ext cx="8229600" cy="2959100"/>
          </a:xfrm>
        </p:spPr>
        <p:txBody>
          <a:bodyPr/>
          <a:lstStyle/>
          <a:p>
            <a:r>
              <a:rPr lang="en-US" dirty="0"/>
              <a:t>Spec does not have consequences for CDMP not performing tasks.</a:t>
            </a:r>
          </a:p>
          <a:p>
            <a:r>
              <a:rPr lang="en-US" dirty="0"/>
              <a:t>It starts with project staff informing the department of specific issues that are not being done. </a:t>
            </a:r>
          </a:p>
          <a:p>
            <a:r>
              <a:rPr lang="en-US" dirty="0"/>
              <a:t>Would a form to fill out </a:t>
            </a:r>
            <a:r>
              <a:rPr lang="en-US"/>
              <a:t>be helpful?</a:t>
            </a:r>
            <a:endParaRPr lang="en-US" dirty="0"/>
          </a:p>
        </p:txBody>
      </p:sp>
      <p:sp>
        <p:nvSpPr>
          <p:cNvPr id="3" name="Title 2">
            <a:extLst>
              <a:ext uri="{FF2B5EF4-FFF2-40B4-BE49-F238E27FC236}">
                <a16:creationId xmlns:a16="http://schemas.microsoft.com/office/drawing/2014/main" id="{A9C2CB30-90E3-457D-B9FE-18BC2DBDC182}"/>
              </a:ext>
            </a:extLst>
          </p:cNvPr>
          <p:cNvSpPr>
            <a:spLocks noGrp="1"/>
          </p:cNvSpPr>
          <p:nvPr>
            <p:ph type="title"/>
          </p:nvPr>
        </p:nvSpPr>
        <p:spPr>
          <a:xfrm>
            <a:off x="457200" y="533400"/>
            <a:ext cx="8229600" cy="1600200"/>
          </a:xfrm>
        </p:spPr>
        <p:txBody>
          <a:bodyPr>
            <a:normAutofit fontScale="90000"/>
          </a:bodyPr>
          <a:lstStyle/>
          <a:p>
            <a:r>
              <a:rPr lang="en-US" dirty="0"/>
              <a:t>There is Non-Performance of QMP, why not a Non-Performance of CDMP?</a:t>
            </a:r>
          </a:p>
        </p:txBody>
      </p:sp>
      <p:sp>
        <p:nvSpPr>
          <p:cNvPr id="4" name="Slide Number Placeholder 3">
            <a:extLst>
              <a:ext uri="{FF2B5EF4-FFF2-40B4-BE49-F238E27FC236}">
                <a16:creationId xmlns:a16="http://schemas.microsoft.com/office/drawing/2014/main" id="{942B69E6-23EC-43E9-8EC3-D4CB22E30958}"/>
              </a:ext>
            </a:extLst>
          </p:cNvPr>
          <p:cNvSpPr>
            <a:spLocks noGrp="1"/>
          </p:cNvSpPr>
          <p:nvPr>
            <p:ph type="sldNum" sz="quarter" idx="10"/>
          </p:nvPr>
        </p:nvSpPr>
        <p:spPr/>
        <p:txBody>
          <a:bodyPr/>
          <a:lstStyle/>
          <a:p>
            <a:pPr>
              <a:defRPr/>
            </a:pPr>
            <a:fld id="{89C35698-ECFA-45D4-B95F-4F52958123EB}" type="slidenum">
              <a:rPr lang="en-US" smtClean="0"/>
              <a:pPr>
                <a:defRPr/>
              </a:pPr>
              <a:t>39</a:t>
            </a:fld>
            <a:endParaRPr lang="en-US" dirty="0"/>
          </a:p>
        </p:txBody>
      </p:sp>
    </p:spTree>
    <p:extLst>
      <p:ext uri="{BB962C8B-B14F-4D97-AF65-F5344CB8AC3E}">
        <p14:creationId xmlns:p14="http://schemas.microsoft.com/office/powerpoint/2010/main" val="402963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pPr lvl="1"/>
            <a:r>
              <a:rPr lang="en-US" dirty="0"/>
              <a:t>Contractor Option to use Optimized Gradation</a:t>
            </a:r>
          </a:p>
          <a:p>
            <a:pPr lvl="2"/>
            <a:r>
              <a:rPr lang="en-US" dirty="0"/>
              <a:t>Submit Optimized Gradation Job Mix Formula (JMF)</a:t>
            </a:r>
          </a:p>
          <a:p>
            <a:pPr lvl="2"/>
            <a:r>
              <a:rPr lang="en-US" dirty="0"/>
              <a:t>Submit Optimized Mixture after Optimized Gradation JMF approved</a:t>
            </a:r>
          </a:p>
          <a:p>
            <a:pPr lvl="1"/>
            <a:r>
              <a:rPr lang="en-US" dirty="0"/>
              <a:t>The </a:t>
            </a:r>
          </a:p>
          <a:p>
            <a:pPr marL="109537" indent="0">
              <a:buNone/>
            </a:pPr>
            <a:endParaRPr lang="en-US" dirty="0"/>
          </a:p>
        </p:txBody>
      </p:sp>
      <p:sp>
        <p:nvSpPr>
          <p:cNvPr id="3" name="Title 2"/>
          <p:cNvSpPr>
            <a:spLocks noGrp="1"/>
          </p:cNvSpPr>
          <p:nvPr>
            <p:ph type="title"/>
          </p:nvPr>
        </p:nvSpPr>
        <p:spPr>
          <a:xfrm>
            <a:off x="457200" y="533400"/>
            <a:ext cx="8229600" cy="1143000"/>
          </a:xfrm>
        </p:spPr>
        <p:txBody>
          <a:bodyPr>
            <a:normAutofit fontScale="90000"/>
          </a:bodyPr>
          <a:lstStyle/>
          <a:p>
            <a:pPr>
              <a:defRPr/>
            </a:pPr>
            <a:r>
              <a:rPr lang="en-US" dirty="0"/>
              <a:t>Concrete Aggregate Optimized Gradation - </a:t>
            </a:r>
            <a:r>
              <a:rPr lang="en-US" dirty="0" err="1"/>
              <a:t>Backgroud</a:t>
            </a:r>
            <a:endParaRPr lang="en-US" dirty="0"/>
          </a:p>
        </p:txBody>
      </p:sp>
      <p:sp>
        <p:nvSpPr>
          <p:cNvPr id="4" name="Slide Number Placeholder 3"/>
          <p:cNvSpPr>
            <a:spLocks noGrp="1"/>
          </p:cNvSpPr>
          <p:nvPr>
            <p:ph type="sldNum" sz="quarter" idx="10"/>
          </p:nvPr>
        </p:nvSpPr>
        <p:spPr/>
        <p:txBody>
          <a:bodyPr/>
          <a:lstStyle/>
          <a:p>
            <a:pPr>
              <a:defRPr/>
            </a:pPr>
            <a:fld id="{793227C0-0E69-4944-BD9B-3F86EFCB9C4D}" type="slidenum">
              <a:rPr lang="en-US"/>
              <a:pPr>
                <a:defRPr/>
              </a:pPr>
              <a:t>4</a:t>
            </a:fld>
            <a:endParaRPr lang="en-US" dirty="0"/>
          </a:p>
        </p:txBody>
      </p:sp>
      <p:sp>
        <p:nvSpPr>
          <p:cNvPr id="2" name="Rectangle 1">
            <a:extLst>
              <a:ext uri="{FF2B5EF4-FFF2-40B4-BE49-F238E27FC236}">
                <a16:creationId xmlns:a16="http://schemas.microsoft.com/office/drawing/2014/main" id="{50B676D9-384C-4CED-BB1C-07C87C98514C}"/>
              </a:ext>
            </a:extLst>
          </p:cNvPr>
          <p:cNvSpPr/>
          <p:nvPr/>
        </p:nvSpPr>
        <p:spPr>
          <a:xfrm>
            <a:off x="0" y="5257800"/>
            <a:ext cx="91440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5A9228C-F438-4392-9D98-F9C8C79AD6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4510" y="1752600"/>
            <a:ext cx="7491290" cy="4648200"/>
          </a:xfrm>
          <a:prstGeom prst="rect">
            <a:avLst/>
          </a:prstGeom>
          <a:noFill/>
        </p:spPr>
      </p:pic>
    </p:spTree>
    <p:extLst>
      <p:ext uri="{BB962C8B-B14F-4D97-AF65-F5344CB8AC3E}">
        <p14:creationId xmlns:p14="http://schemas.microsoft.com/office/powerpoint/2010/main" val="53804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pPr lvl="1"/>
            <a:r>
              <a:rPr lang="en-US" dirty="0"/>
              <a:t>Contractor Benefits:</a:t>
            </a:r>
          </a:p>
          <a:p>
            <a:pPr lvl="2"/>
            <a:r>
              <a:rPr lang="en-US" dirty="0"/>
              <a:t>Up to 3% Incentive</a:t>
            </a:r>
          </a:p>
          <a:p>
            <a:pPr lvl="2"/>
            <a:r>
              <a:rPr lang="en-US" dirty="0"/>
              <a:t>Possible reduction of cementitious material from 565 </a:t>
            </a:r>
            <a:r>
              <a:rPr lang="en-US" dirty="0" err="1"/>
              <a:t>lbs</a:t>
            </a:r>
            <a:r>
              <a:rPr lang="en-US" dirty="0"/>
              <a:t> to 520 lbs. </a:t>
            </a:r>
          </a:p>
          <a:p>
            <a:pPr lvl="1"/>
            <a:r>
              <a:rPr lang="en-US" dirty="0"/>
              <a:t>Department Benefits:</a:t>
            </a:r>
          </a:p>
          <a:p>
            <a:pPr lvl="2"/>
            <a:r>
              <a:rPr lang="en-US" dirty="0"/>
              <a:t>Aggregate gradations are well graded versus gap graded (reducing amount of paste needed in the mix because voids are reduced</a:t>
            </a:r>
          </a:p>
          <a:p>
            <a:pPr lvl="3"/>
            <a:r>
              <a:rPr lang="en-US" dirty="0"/>
              <a:t>Better durability</a:t>
            </a:r>
          </a:p>
          <a:p>
            <a:pPr lvl="3"/>
            <a:r>
              <a:rPr lang="en-US" dirty="0"/>
              <a:t>Permeability will decrease</a:t>
            </a:r>
          </a:p>
          <a:p>
            <a:pPr lvl="3"/>
            <a:r>
              <a:rPr lang="en-US" dirty="0"/>
              <a:t>Strengths should remain comparable</a:t>
            </a:r>
          </a:p>
        </p:txBody>
      </p:sp>
      <p:sp>
        <p:nvSpPr>
          <p:cNvPr id="3" name="Title 2"/>
          <p:cNvSpPr>
            <a:spLocks noGrp="1"/>
          </p:cNvSpPr>
          <p:nvPr>
            <p:ph type="title"/>
          </p:nvPr>
        </p:nvSpPr>
        <p:spPr/>
        <p:txBody>
          <a:bodyPr>
            <a:normAutofit fontScale="90000"/>
          </a:bodyPr>
          <a:lstStyle/>
          <a:p>
            <a:pPr>
              <a:defRPr/>
            </a:pPr>
            <a:r>
              <a:rPr lang="en-US" dirty="0"/>
              <a:t>Concrete Aggregate Optimized Gradation Benefits</a:t>
            </a:r>
          </a:p>
        </p:txBody>
      </p:sp>
      <p:sp>
        <p:nvSpPr>
          <p:cNvPr id="4" name="Slide Number Placeholder 3"/>
          <p:cNvSpPr>
            <a:spLocks noGrp="1"/>
          </p:cNvSpPr>
          <p:nvPr>
            <p:ph type="sldNum" sz="quarter" idx="10"/>
          </p:nvPr>
        </p:nvSpPr>
        <p:spPr/>
        <p:txBody>
          <a:bodyPr/>
          <a:lstStyle/>
          <a:p>
            <a:pPr>
              <a:defRPr/>
            </a:pPr>
            <a:fld id="{793227C0-0E69-4944-BD9B-3F86EFCB9C4D}" type="slidenum">
              <a:rPr lang="en-US"/>
              <a:pPr>
                <a:defRPr/>
              </a:pPr>
              <a:t>5</a:t>
            </a:fld>
            <a:endParaRPr lang="en-US" dirty="0"/>
          </a:p>
        </p:txBody>
      </p:sp>
      <p:grpSp>
        <p:nvGrpSpPr>
          <p:cNvPr id="6" name="Group 5">
            <a:extLst>
              <a:ext uri="{FF2B5EF4-FFF2-40B4-BE49-F238E27FC236}">
                <a16:creationId xmlns:a16="http://schemas.microsoft.com/office/drawing/2014/main" id="{56F41FFB-AB0A-4A84-820D-54108F71EC76}"/>
              </a:ext>
            </a:extLst>
          </p:cNvPr>
          <p:cNvGrpSpPr/>
          <p:nvPr/>
        </p:nvGrpSpPr>
        <p:grpSpPr>
          <a:xfrm>
            <a:off x="6019800" y="5066030"/>
            <a:ext cx="3253740" cy="3253740"/>
            <a:chOff x="2536348" y="226018"/>
            <a:chExt cx="3253740" cy="3253740"/>
          </a:xfrm>
        </p:grpSpPr>
        <p:sp>
          <p:nvSpPr>
            <p:cNvPr id="7" name="Partial Circle 6">
              <a:extLst>
                <a:ext uri="{FF2B5EF4-FFF2-40B4-BE49-F238E27FC236}">
                  <a16:creationId xmlns:a16="http://schemas.microsoft.com/office/drawing/2014/main" id="{6473DCDC-10A4-464A-A887-2D153B8CF16E}"/>
                </a:ext>
              </a:extLst>
            </p:cNvPr>
            <p:cNvSpPr/>
            <p:nvPr/>
          </p:nvSpPr>
          <p:spPr>
            <a:xfrm>
              <a:off x="2536348" y="226018"/>
              <a:ext cx="3253740" cy="3253740"/>
            </a:xfrm>
            <a:prstGeom prst="pie">
              <a:avLst>
                <a:gd name="adj1" fmla="val 16200000"/>
                <a:gd name="adj2" fmla="val 1980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Partial Circle 4">
              <a:extLst>
                <a:ext uri="{FF2B5EF4-FFF2-40B4-BE49-F238E27FC236}">
                  <a16:creationId xmlns:a16="http://schemas.microsoft.com/office/drawing/2014/main" id="{4A42C909-E0CC-4146-A642-707FB81AB76B}"/>
                </a:ext>
              </a:extLst>
            </p:cNvPr>
            <p:cNvSpPr txBox="1"/>
            <p:nvPr/>
          </p:nvSpPr>
          <p:spPr>
            <a:xfrm>
              <a:off x="4198080" y="574633"/>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Concrete</a:t>
              </a:r>
            </a:p>
          </p:txBody>
        </p:sp>
      </p:grpSp>
    </p:spTree>
    <p:extLst>
      <p:ext uri="{BB962C8B-B14F-4D97-AF65-F5344CB8AC3E}">
        <p14:creationId xmlns:p14="http://schemas.microsoft.com/office/powerpoint/2010/main" val="332632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1"/>
          <p:cNvSpPr>
            <a:spLocks noGrp="1"/>
          </p:cNvSpPr>
          <p:nvPr>
            <p:ph idx="1"/>
          </p:nvPr>
        </p:nvSpPr>
        <p:spPr/>
        <p:txBody>
          <a:bodyPr/>
          <a:lstStyle/>
          <a:p>
            <a:pPr lvl="1"/>
            <a:r>
              <a:rPr lang="en-US" dirty="0"/>
              <a:t>Notify Region Base Aggregate IA – Adam Johnson</a:t>
            </a:r>
          </a:p>
          <a:p>
            <a:pPr lvl="1"/>
            <a:r>
              <a:rPr lang="en-US" dirty="0"/>
              <a:t>QV testing of aggregate is required. </a:t>
            </a:r>
          </a:p>
          <a:p>
            <a:pPr lvl="2"/>
            <a:r>
              <a:rPr lang="en-US" dirty="0"/>
              <a:t>1 QV per 5 QC tests</a:t>
            </a:r>
          </a:p>
          <a:p>
            <a:pPr lvl="1"/>
            <a:r>
              <a:rPr lang="en-US" dirty="0"/>
              <a:t>JMF approval / modification</a:t>
            </a:r>
          </a:p>
          <a:p>
            <a:pPr lvl="2"/>
            <a:r>
              <a:rPr lang="en-US" dirty="0"/>
              <a:t>Submit to Region BAD IA &amp; Region Material Engineer</a:t>
            </a:r>
          </a:p>
          <a:p>
            <a:pPr lvl="1"/>
            <a:r>
              <a:rPr lang="en-US" dirty="0"/>
              <a:t>Region will perform SAM testing during paving</a:t>
            </a:r>
          </a:p>
          <a:p>
            <a:pPr lvl="2"/>
            <a:endParaRPr lang="en-US" dirty="0"/>
          </a:p>
          <a:p>
            <a:pPr marL="630238" lvl="2" indent="0">
              <a:buNone/>
            </a:pPr>
            <a:endParaRPr lang="en-US" dirty="0"/>
          </a:p>
          <a:p>
            <a:pPr lvl="2"/>
            <a:endParaRPr lang="en-US" dirty="0"/>
          </a:p>
        </p:txBody>
      </p:sp>
      <p:sp>
        <p:nvSpPr>
          <p:cNvPr id="3" name="Title 2"/>
          <p:cNvSpPr>
            <a:spLocks noGrp="1"/>
          </p:cNvSpPr>
          <p:nvPr>
            <p:ph type="title"/>
          </p:nvPr>
        </p:nvSpPr>
        <p:spPr/>
        <p:txBody>
          <a:bodyPr>
            <a:normAutofit fontScale="90000"/>
          </a:bodyPr>
          <a:lstStyle/>
          <a:p>
            <a:pPr>
              <a:defRPr/>
            </a:pPr>
            <a:r>
              <a:rPr lang="en-US" dirty="0"/>
              <a:t>Concrete Aggregate Optimized Gradation – Project Staff</a:t>
            </a:r>
          </a:p>
        </p:txBody>
      </p:sp>
      <p:sp>
        <p:nvSpPr>
          <p:cNvPr id="4" name="Slide Number Placeholder 3"/>
          <p:cNvSpPr>
            <a:spLocks noGrp="1"/>
          </p:cNvSpPr>
          <p:nvPr>
            <p:ph type="sldNum" sz="quarter" idx="10"/>
          </p:nvPr>
        </p:nvSpPr>
        <p:spPr/>
        <p:txBody>
          <a:bodyPr/>
          <a:lstStyle/>
          <a:p>
            <a:pPr>
              <a:defRPr/>
            </a:pPr>
            <a:fld id="{793227C0-0E69-4944-BD9B-3F86EFCB9C4D}" type="slidenum">
              <a:rPr lang="en-US"/>
              <a:pPr>
                <a:defRPr/>
              </a:pPr>
              <a:t>6</a:t>
            </a:fld>
            <a:endParaRPr lang="en-US" dirty="0"/>
          </a:p>
        </p:txBody>
      </p:sp>
      <p:grpSp>
        <p:nvGrpSpPr>
          <p:cNvPr id="6" name="Group 5">
            <a:extLst>
              <a:ext uri="{FF2B5EF4-FFF2-40B4-BE49-F238E27FC236}">
                <a16:creationId xmlns:a16="http://schemas.microsoft.com/office/drawing/2014/main" id="{56F41FFB-AB0A-4A84-820D-54108F71EC76}"/>
              </a:ext>
            </a:extLst>
          </p:cNvPr>
          <p:cNvGrpSpPr/>
          <p:nvPr/>
        </p:nvGrpSpPr>
        <p:grpSpPr>
          <a:xfrm>
            <a:off x="6019800" y="5066030"/>
            <a:ext cx="3253740" cy="3253740"/>
            <a:chOff x="2536348" y="226018"/>
            <a:chExt cx="3253740" cy="3253740"/>
          </a:xfrm>
        </p:grpSpPr>
        <p:sp>
          <p:nvSpPr>
            <p:cNvPr id="7" name="Partial Circle 6">
              <a:extLst>
                <a:ext uri="{FF2B5EF4-FFF2-40B4-BE49-F238E27FC236}">
                  <a16:creationId xmlns:a16="http://schemas.microsoft.com/office/drawing/2014/main" id="{6473DCDC-10A4-464A-A887-2D153B8CF16E}"/>
                </a:ext>
              </a:extLst>
            </p:cNvPr>
            <p:cNvSpPr/>
            <p:nvPr/>
          </p:nvSpPr>
          <p:spPr>
            <a:xfrm>
              <a:off x="2536348" y="226018"/>
              <a:ext cx="3253740" cy="3253740"/>
            </a:xfrm>
            <a:prstGeom prst="pie">
              <a:avLst>
                <a:gd name="adj1" fmla="val 16200000"/>
                <a:gd name="adj2" fmla="val 1980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Partial Circle 4">
              <a:extLst>
                <a:ext uri="{FF2B5EF4-FFF2-40B4-BE49-F238E27FC236}">
                  <a16:creationId xmlns:a16="http://schemas.microsoft.com/office/drawing/2014/main" id="{4A42C909-E0CC-4146-A642-707FB81AB76B}"/>
                </a:ext>
              </a:extLst>
            </p:cNvPr>
            <p:cNvSpPr txBox="1"/>
            <p:nvPr/>
          </p:nvSpPr>
          <p:spPr>
            <a:xfrm>
              <a:off x="4198080" y="574633"/>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Concrete</a:t>
              </a:r>
            </a:p>
          </p:txBody>
        </p:sp>
      </p:grpSp>
    </p:spTree>
    <p:extLst>
      <p:ext uri="{BB962C8B-B14F-4D97-AF65-F5344CB8AC3E}">
        <p14:creationId xmlns:p14="http://schemas.microsoft.com/office/powerpoint/2010/main" val="2832502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F9206-D7BC-44CE-9B5C-58EC5B955B08}"/>
              </a:ext>
            </a:extLst>
          </p:cNvPr>
          <p:cNvSpPr>
            <a:spLocks noGrp="1"/>
          </p:cNvSpPr>
          <p:nvPr>
            <p:ph idx="1"/>
          </p:nvPr>
        </p:nvSpPr>
        <p:spPr/>
        <p:txBody>
          <a:bodyPr/>
          <a:lstStyle/>
          <a:p>
            <a:r>
              <a:rPr lang="en-US" dirty="0"/>
              <a:t>Measures both air void size and air volume of fresh concrete</a:t>
            </a:r>
          </a:p>
          <a:p>
            <a:r>
              <a:rPr lang="en-US" dirty="0"/>
              <a:t>10 Minute test</a:t>
            </a:r>
          </a:p>
          <a:p>
            <a:r>
              <a:rPr lang="en-US" dirty="0"/>
              <a:t>Small Air Bubbles increase:</a:t>
            </a:r>
          </a:p>
          <a:p>
            <a:pPr lvl="1"/>
            <a:r>
              <a:rPr lang="en-US" dirty="0"/>
              <a:t>Freeze-Thaw Durability</a:t>
            </a:r>
          </a:p>
          <a:p>
            <a:pPr lvl="1"/>
            <a:r>
              <a:rPr lang="en-US" dirty="0"/>
              <a:t>Strength of Concrete</a:t>
            </a:r>
          </a:p>
          <a:p>
            <a:endParaRPr lang="en-US" dirty="0"/>
          </a:p>
          <a:p>
            <a:pPr marL="392113" lvl="1" indent="0">
              <a:buNone/>
            </a:pPr>
            <a:endParaRPr lang="en-US" dirty="0"/>
          </a:p>
          <a:p>
            <a:endParaRPr lang="en-US" dirty="0"/>
          </a:p>
          <a:p>
            <a:pPr marL="109537" indent="0">
              <a:buNone/>
            </a:pPr>
            <a:endParaRPr lang="en-US" dirty="0"/>
          </a:p>
        </p:txBody>
      </p:sp>
      <p:sp>
        <p:nvSpPr>
          <p:cNvPr id="3" name="Title 2">
            <a:extLst>
              <a:ext uri="{FF2B5EF4-FFF2-40B4-BE49-F238E27FC236}">
                <a16:creationId xmlns:a16="http://schemas.microsoft.com/office/drawing/2014/main" id="{861100F9-731C-4DE8-85F5-02970AC46DC8}"/>
              </a:ext>
            </a:extLst>
          </p:cNvPr>
          <p:cNvSpPr>
            <a:spLocks noGrp="1"/>
          </p:cNvSpPr>
          <p:nvPr>
            <p:ph type="title"/>
          </p:nvPr>
        </p:nvSpPr>
        <p:spPr/>
        <p:txBody>
          <a:bodyPr>
            <a:normAutofit fontScale="90000"/>
          </a:bodyPr>
          <a:lstStyle/>
          <a:p>
            <a:r>
              <a:rPr lang="en-US" dirty="0"/>
              <a:t>Super Air Meter (SAM) Background</a:t>
            </a:r>
          </a:p>
        </p:txBody>
      </p:sp>
      <p:sp>
        <p:nvSpPr>
          <p:cNvPr id="4" name="Slide Number Placeholder 3">
            <a:extLst>
              <a:ext uri="{FF2B5EF4-FFF2-40B4-BE49-F238E27FC236}">
                <a16:creationId xmlns:a16="http://schemas.microsoft.com/office/drawing/2014/main" id="{42D44022-FD8E-473D-A97D-08DC71BA9BCC}"/>
              </a:ext>
            </a:extLst>
          </p:cNvPr>
          <p:cNvSpPr>
            <a:spLocks noGrp="1"/>
          </p:cNvSpPr>
          <p:nvPr>
            <p:ph type="sldNum" sz="quarter" idx="10"/>
          </p:nvPr>
        </p:nvSpPr>
        <p:spPr/>
        <p:txBody>
          <a:bodyPr/>
          <a:lstStyle/>
          <a:p>
            <a:pPr>
              <a:defRPr/>
            </a:pPr>
            <a:fld id="{89C35698-ECFA-45D4-B95F-4F52958123EB}" type="slidenum">
              <a:rPr lang="en-US" smtClean="0"/>
              <a:pPr>
                <a:defRPr/>
              </a:pPr>
              <a:t>7</a:t>
            </a:fld>
            <a:endParaRPr lang="en-US" dirty="0"/>
          </a:p>
        </p:txBody>
      </p:sp>
      <p:grpSp>
        <p:nvGrpSpPr>
          <p:cNvPr id="5" name="Group 4">
            <a:extLst>
              <a:ext uri="{FF2B5EF4-FFF2-40B4-BE49-F238E27FC236}">
                <a16:creationId xmlns:a16="http://schemas.microsoft.com/office/drawing/2014/main" id="{49278C0B-37FF-45EE-AF56-C9AECE42E606}"/>
              </a:ext>
            </a:extLst>
          </p:cNvPr>
          <p:cNvGrpSpPr/>
          <p:nvPr/>
        </p:nvGrpSpPr>
        <p:grpSpPr>
          <a:xfrm>
            <a:off x="6019800" y="5066030"/>
            <a:ext cx="3253740" cy="3253740"/>
            <a:chOff x="2536348" y="226018"/>
            <a:chExt cx="3253740" cy="3253740"/>
          </a:xfrm>
        </p:grpSpPr>
        <p:sp>
          <p:nvSpPr>
            <p:cNvPr id="6" name="Partial Circle 5">
              <a:extLst>
                <a:ext uri="{FF2B5EF4-FFF2-40B4-BE49-F238E27FC236}">
                  <a16:creationId xmlns:a16="http://schemas.microsoft.com/office/drawing/2014/main" id="{33F84956-C3E2-42BF-88BD-7CD184BBB521}"/>
                </a:ext>
              </a:extLst>
            </p:cNvPr>
            <p:cNvSpPr/>
            <p:nvPr/>
          </p:nvSpPr>
          <p:spPr>
            <a:xfrm>
              <a:off x="2536348" y="226018"/>
              <a:ext cx="3253740" cy="3253740"/>
            </a:xfrm>
            <a:prstGeom prst="pie">
              <a:avLst>
                <a:gd name="adj1" fmla="val 16200000"/>
                <a:gd name="adj2" fmla="val 1980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Partial Circle 4">
              <a:extLst>
                <a:ext uri="{FF2B5EF4-FFF2-40B4-BE49-F238E27FC236}">
                  <a16:creationId xmlns:a16="http://schemas.microsoft.com/office/drawing/2014/main" id="{65BD86D0-3EF5-4E60-AEE1-5D6EB51D70C3}"/>
                </a:ext>
              </a:extLst>
            </p:cNvPr>
            <p:cNvSpPr txBox="1"/>
            <p:nvPr/>
          </p:nvSpPr>
          <p:spPr>
            <a:xfrm>
              <a:off x="4198080" y="574633"/>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Concrete</a:t>
              </a:r>
            </a:p>
          </p:txBody>
        </p:sp>
      </p:grpSp>
    </p:spTree>
    <p:extLst>
      <p:ext uri="{BB962C8B-B14F-4D97-AF65-F5344CB8AC3E}">
        <p14:creationId xmlns:p14="http://schemas.microsoft.com/office/powerpoint/2010/main" val="3064121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DF9206-D7BC-44CE-9B5C-58EC5B955B08}"/>
              </a:ext>
            </a:extLst>
          </p:cNvPr>
          <p:cNvSpPr>
            <a:spLocks noGrp="1"/>
          </p:cNvSpPr>
          <p:nvPr>
            <p:ph idx="1"/>
          </p:nvPr>
        </p:nvSpPr>
        <p:spPr/>
        <p:txBody>
          <a:bodyPr/>
          <a:lstStyle/>
          <a:p>
            <a:r>
              <a:rPr lang="en-US" dirty="0"/>
              <a:t>715.2.3.1 Pavements</a:t>
            </a:r>
          </a:p>
          <a:p>
            <a:pPr lvl="1"/>
            <a:r>
              <a:rPr lang="en-US" sz="2200" dirty="0">
                <a:solidFill>
                  <a:srgbClr val="0070C0"/>
                </a:solidFill>
              </a:rPr>
              <a:t>For new lab-qualified mixes, test the air void system of the proposed concrete mix conforming to AASHTO provisional standard TP 118. Include the SAM number as a part of the mix design submittal.</a:t>
            </a:r>
          </a:p>
          <a:p>
            <a:r>
              <a:rPr lang="en-US" dirty="0"/>
              <a:t>715.3.1.1 General</a:t>
            </a:r>
          </a:p>
          <a:p>
            <a:pPr lvl="1"/>
            <a:r>
              <a:rPr lang="en-US" sz="2200" dirty="0">
                <a:solidFill>
                  <a:srgbClr val="0070C0"/>
                </a:solidFill>
              </a:rPr>
              <a:t>For pavement concrete, also test the air void system conforming to AASHTO provisional standard TP118 at least once per lot and enter the SAM number in the MRS for information only.</a:t>
            </a:r>
          </a:p>
          <a:p>
            <a:endParaRPr lang="en-US" dirty="0"/>
          </a:p>
          <a:p>
            <a:pPr marL="392113" lvl="1" indent="0">
              <a:buNone/>
            </a:pPr>
            <a:endParaRPr lang="en-US" dirty="0"/>
          </a:p>
          <a:p>
            <a:endParaRPr lang="en-US" dirty="0"/>
          </a:p>
          <a:p>
            <a:pPr marL="109537" indent="0">
              <a:buNone/>
            </a:pPr>
            <a:endParaRPr lang="en-US" dirty="0"/>
          </a:p>
        </p:txBody>
      </p:sp>
      <p:sp>
        <p:nvSpPr>
          <p:cNvPr id="3" name="Title 2">
            <a:extLst>
              <a:ext uri="{FF2B5EF4-FFF2-40B4-BE49-F238E27FC236}">
                <a16:creationId xmlns:a16="http://schemas.microsoft.com/office/drawing/2014/main" id="{861100F9-731C-4DE8-85F5-02970AC46DC8}"/>
              </a:ext>
            </a:extLst>
          </p:cNvPr>
          <p:cNvSpPr>
            <a:spLocks noGrp="1"/>
          </p:cNvSpPr>
          <p:nvPr>
            <p:ph type="title"/>
          </p:nvPr>
        </p:nvSpPr>
        <p:spPr/>
        <p:txBody>
          <a:bodyPr>
            <a:normAutofit/>
          </a:bodyPr>
          <a:lstStyle/>
          <a:p>
            <a:r>
              <a:rPr lang="en-US" dirty="0"/>
              <a:t>Super Air Meter (SAM)</a:t>
            </a:r>
            <a:br>
              <a:rPr lang="en-US" dirty="0"/>
            </a:br>
            <a:r>
              <a:rPr lang="en-US" sz="2800" dirty="0"/>
              <a:t>ASP 6 Dec 2018 LET</a:t>
            </a:r>
          </a:p>
        </p:txBody>
      </p:sp>
      <p:sp>
        <p:nvSpPr>
          <p:cNvPr id="4" name="Slide Number Placeholder 3">
            <a:extLst>
              <a:ext uri="{FF2B5EF4-FFF2-40B4-BE49-F238E27FC236}">
                <a16:creationId xmlns:a16="http://schemas.microsoft.com/office/drawing/2014/main" id="{42D44022-FD8E-473D-A97D-08DC71BA9BCC}"/>
              </a:ext>
            </a:extLst>
          </p:cNvPr>
          <p:cNvSpPr>
            <a:spLocks noGrp="1"/>
          </p:cNvSpPr>
          <p:nvPr>
            <p:ph type="sldNum" sz="quarter" idx="10"/>
          </p:nvPr>
        </p:nvSpPr>
        <p:spPr/>
        <p:txBody>
          <a:bodyPr/>
          <a:lstStyle/>
          <a:p>
            <a:pPr>
              <a:defRPr/>
            </a:pPr>
            <a:fld id="{89C35698-ECFA-45D4-B95F-4F52958123EB}" type="slidenum">
              <a:rPr lang="en-US" smtClean="0"/>
              <a:pPr>
                <a:defRPr/>
              </a:pPr>
              <a:t>8</a:t>
            </a:fld>
            <a:endParaRPr lang="en-US" dirty="0"/>
          </a:p>
        </p:txBody>
      </p:sp>
      <p:grpSp>
        <p:nvGrpSpPr>
          <p:cNvPr id="5" name="Group 4">
            <a:extLst>
              <a:ext uri="{FF2B5EF4-FFF2-40B4-BE49-F238E27FC236}">
                <a16:creationId xmlns:a16="http://schemas.microsoft.com/office/drawing/2014/main" id="{BE51ED21-FFE8-4148-B8A6-053724F850F4}"/>
              </a:ext>
            </a:extLst>
          </p:cNvPr>
          <p:cNvGrpSpPr/>
          <p:nvPr/>
        </p:nvGrpSpPr>
        <p:grpSpPr>
          <a:xfrm>
            <a:off x="6019800" y="5066030"/>
            <a:ext cx="3253740" cy="3253740"/>
            <a:chOff x="2536348" y="226018"/>
            <a:chExt cx="3253740" cy="3253740"/>
          </a:xfrm>
        </p:grpSpPr>
        <p:sp>
          <p:nvSpPr>
            <p:cNvPr id="6" name="Partial Circle 5">
              <a:extLst>
                <a:ext uri="{FF2B5EF4-FFF2-40B4-BE49-F238E27FC236}">
                  <a16:creationId xmlns:a16="http://schemas.microsoft.com/office/drawing/2014/main" id="{E8E6FC26-6990-4E6B-98A9-203EC7A22C1A}"/>
                </a:ext>
              </a:extLst>
            </p:cNvPr>
            <p:cNvSpPr/>
            <p:nvPr/>
          </p:nvSpPr>
          <p:spPr>
            <a:xfrm>
              <a:off x="2536348" y="226018"/>
              <a:ext cx="3253740" cy="3253740"/>
            </a:xfrm>
            <a:prstGeom prst="pie">
              <a:avLst>
                <a:gd name="adj1" fmla="val 16200000"/>
                <a:gd name="adj2" fmla="val 1980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Partial Circle 4">
              <a:extLst>
                <a:ext uri="{FF2B5EF4-FFF2-40B4-BE49-F238E27FC236}">
                  <a16:creationId xmlns:a16="http://schemas.microsoft.com/office/drawing/2014/main" id="{5AAA6CF2-F0A8-4A7A-A592-E5CA993F27DD}"/>
                </a:ext>
              </a:extLst>
            </p:cNvPr>
            <p:cNvSpPr txBox="1"/>
            <p:nvPr/>
          </p:nvSpPr>
          <p:spPr>
            <a:xfrm>
              <a:off x="4198080" y="574633"/>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Concrete</a:t>
              </a:r>
            </a:p>
          </p:txBody>
        </p:sp>
      </p:grpSp>
    </p:spTree>
    <p:extLst>
      <p:ext uri="{BB962C8B-B14F-4D97-AF65-F5344CB8AC3E}">
        <p14:creationId xmlns:p14="http://schemas.microsoft.com/office/powerpoint/2010/main" val="2993775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C363-1A89-4A39-BF8E-40B57EFF712C}"/>
              </a:ext>
            </a:extLst>
          </p:cNvPr>
          <p:cNvSpPr>
            <a:spLocks noGrp="1"/>
          </p:cNvSpPr>
          <p:nvPr>
            <p:ph type="title"/>
          </p:nvPr>
        </p:nvSpPr>
        <p:spPr/>
        <p:txBody>
          <a:bodyPr/>
          <a:lstStyle/>
          <a:p>
            <a:r>
              <a:rPr lang="en-US" dirty="0"/>
              <a:t>Concrete Cylinder Card </a:t>
            </a:r>
            <a:r>
              <a:rPr lang="en-US" sz="2800" dirty="0"/>
              <a:t>DT 1308</a:t>
            </a:r>
            <a:endParaRPr lang="en-US" dirty="0"/>
          </a:p>
        </p:txBody>
      </p:sp>
      <p:sp>
        <p:nvSpPr>
          <p:cNvPr id="4" name="Content Placeholder 3">
            <a:extLst>
              <a:ext uri="{FF2B5EF4-FFF2-40B4-BE49-F238E27FC236}">
                <a16:creationId xmlns:a16="http://schemas.microsoft.com/office/drawing/2014/main" id="{D113EA1F-3770-41A2-8A61-A474ACCE857B}"/>
              </a:ext>
            </a:extLst>
          </p:cNvPr>
          <p:cNvSpPr>
            <a:spLocks noGrp="1"/>
          </p:cNvSpPr>
          <p:nvPr>
            <p:ph sz="quarter" idx="4"/>
          </p:nvPr>
        </p:nvSpPr>
        <p:spPr>
          <a:xfrm>
            <a:off x="4584701" y="1444294"/>
            <a:ext cx="4102100" cy="3941763"/>
          </a:xfrm>
        </p:spPr>
        <p:txBody>
          <a:bodyPr/>
          <a:lstStyle/>
          <a:p>
            <a:r>
              <a:rPr lang="en-US" dirty="0"/>
              <a:t>3 Commonly Overlooked / Improperly Filled in Fields</a:t>
            </a:r>
          </a:p>
          <a:p>
            <a:pPr lvl="1"/>
            <a:r>
              <a:rPr lang="en-US" dirty="0"/>
              <a:t>Fluid Ounces in </a:t>
            </a:r>
          </a:p>
          <a:p>
            <a:pPr marL="392113" lvl="1" indent="0">
              <a:buNone/>
            </a:pPr>
            <a:r>
              <a:rPr lang="en-US" dirty="0"/>
              <a:t>**AMT per 100 LB Cement**</a:t>
            </a:r>
          </a:p>
          <a:p>
            <a:pPr lvl="1"/>
            <a:r>
              <a:rPr lang="en-US" dirty="0"/>
              <a:t>Supplier – Location</a:t>
            </a:r>
          </a:p>
          <a:p>
            <a:pPr lvl="2"/>
            <a:r>
              <a:rPr lang="en-US" dirty="0"/>
              <a:t>Suppliers have multiple locations.</a:t>
            </a:r>
          </a:p>
          <a:p>
            <a:pPr lvl="1"/>
            <a:r>
              <a:rPr lang="en-US" dirty="0"/>
              <a:t>Lot / Sublot</a:t>
            </a:r>
          </a:p>
          <a:p>
            <a:endParaRPr lang="en-US" dirty="0"/>
          </a:p>
        </p:txBody>
      </p:sp>
      <p:sp>
        <p:nvSpPr>
          <p:cNvPr id="5" name="Slide Number Placeholder 4">
            <a:extLst>
              <a:ext uri="{FF2B5EF4-FFF2-40B4-BE49-F238E27FC236}">
                <a16:creationId xmlns:a16="http://schemas.microsoft.com/office/drawing/2014/main" id="{A2601AAB-64B7-449B-B651-40A1B901C2E2}"/>
              </a:ext>
            </a:extLst>
          </p:cNvPr>
          <p:cNvSpPr>
            <a:spLocks noGrp="1"/>
          </p:cNvSpPr>
          <p:nvPr>
            <p:ph type="sldNum" sz="quarter" idx="10"/>
          </p:nvPr>
        </p:nvSpPr>
        <p:spPr/>
        <p:txBody>
          <a:bodyPr/>
          <a:lstStyle/>
          <a:p>
            <a:pPr>
              <a:defRPr/>
            </a:pPr>
            <a:fld id="{4D1A753E-EC79-4AA7-8B4D-F379B7F83DE6}" type="slidenum">
              <a:rPr lang="en-US" smtClean="0"/>
              <a:pPr>
                <a:defRPr/>
              </a:pPr>
              <a:t>9</a:t>
            </a:fld>
            <a:endParaRPr lang="en-US" dirty="0"/>
          </a:p>
        </p:txBody>
      </p:sp>
      <p:pic>
        <p:nvPicPr>
          <p:cNvPr id="9" name="Content Placeholder 8">
            <a:extLst>
              <a:ext uri="{FF2B5EF4-FFF2-40B4-BE49-F238E27FC236}">
                <a16:creationId xmlns:a16="http://schemas.microsoft.com/office/drawing/2014/main" id="{9F31A1F1-A13A-4B9F-BFD2-2DBB67BEAEDF}"/>
              </a:ext>
            </a:extLst>
          </p:cNvPr>
          <p:cNvPicPr>
            <a:picLocks noGrp="1" noChangeAspect="1"/>
          </p:cNvPicPr>
          <p:nvPr>
            <p:ph sz="quarter" idx="2"/>
          </p:nvPr>
        </p:nvPicPr>
        <p:blipFill>
          <a:blip r:embed="rId3"/>
          <a:stretch>
            <a:fillRect/>
          </a:stretch>
        </p:blipFill>
        <p:spPr>
          <a:xfrm>
            <a:off x="511030" y="1410103"/>
            <a:ext cx="4073670" cy="723509"/>
          </a:xfrm>
          <a:prstGeom prst="rect">
            <a:avLst/>
          </a:prstGeom>
        </p:spPr>
      </p:pic>
      <p:pic>
        <p:nvPicPr>
          <p:cNvPr id="10" name="Picture 9">
            <a:extLst>
              <a:ext uri="{FF2B5EF4-FFF2-40B4-BE49-F238E27FC236}">
                <a16:creationId xmlns:a16="http://schemas.microsoft.com/office/drawing/2014/main" id="{71D32981-6F04-454D-829B-355442B7859E}"/>
              </a:ext>
            </a:extLst>
          </p:cNvPr>
          <p:cNvPicPr>
            <a:picLocks noChangeAspect="1"/>
          </p:cNvPicPr>
          <p:nvPr/>
        </p:nvPicPr>
        <p:blipFill>
          <a:blip r:embed="rId4"/>
          <a:stretch>
            <a:fillRect/>
          </a:stretch>
        </p:blipFill>
        <p:spPr>
          <a:xfrm>
            <a:off x="457200" y="2438400"/>
            <a:ext cx="4127500" cy="3429000"/>
          </a:xfrm>
          <a:prstGeom prst="rect">
            <a:avLst/>
          </a:prstGeom>
        </p:spPr>
      </p:pic>
      <p:sp>
        <p:nvSpPr>
          <p:cNvPr id="11" name="Freeform: Shape 10">
            <a:extLst>
              <a:ext uri="{FF2B5EF4-FFF2-40B4-BE49-F238E27FC236}">
                <a16:creationId xmlns:a16="http://schemas.microsoft.com/office/drawing/2014/main" id="{16069C54-D51F-4F2F-9C9D-208E8A9EA940}"/>
              </a:ext>
            </a:extLst>
          </p:cNvPr>
          <p:cNvSpPr/>
          <p:nvPr/>
        </p:nvSpPr>
        <p:spPr>
          <a:xfrm>
            <a:off x="511029" y="2137558"/>
            <a:ext cx="3984772" cy="300842"/>
          </a:xfrm>
          <a:custGeom>
            <a:avLst/>
            <a:gdLst>
              <a:gd name="connsiteX0" fmla="*/ 0 w 4335799"/>
              <a:gd name="connsiteY0" fmla="*/ 118754 h 249382"/>
              <a:gd name="connsiteX1" fmla="*/ 59376 w 4335799"/>
              <a:gd name="connsiteY1" fmla="*/ 154380 h 249382"/>
              <a:gd name="connsiteX2" fmla="*/ 95002 w 4335799"/>
              <a:gd name="connsiteY2" fmla="*/ 178130 h 249382"/>
              <a:gd name="connsiteX3" fmla="*/ 130628 w 4335799"/>
              <a:gd name="connsiteY3" fmla="*/ 190006 h 249382"/>
              <a:gd name="connsiteX4" fmla="*/ 237506 w 4335799"/>
              <a:gd name="connsiteY4" fmla="*/ 213756 h 249382"/>
              <a:gd name="connsiteX5" fmla="*/ 308758 w 4335799"/>
              <a:gd name="connsiteY5" fmla="*/ 201881 h 249382"/>
              <a:gd name="connsiteX6" fmla="*/ 427511 w 4335799"/>
              <a:gd name="connsiteY6" fmla="*/ 118754 h 249382"/>
              <a:gd name="connsiteX7" fmla="*/ 498763 w 4335799"/>
              <a:gd name="connsiteY7" fmla="*/ 95003 h 249382"/>
              <a:gd name="connsiteX8" fmla="*/ 534389 w 4335799"/>
              <a:gd name="connsiteY8" fmla="*/ 83128 h 249382"/>
              <a:gd name="connsiteX9" fmla="*/ 617517 w 4335799"/>
              <a:gd name="connsiteY9" fmla="*/ 95003 h 249382"/>
              <a:gd name="connsiteX10" fmla="*/ 653143 w 4335799"/>
              <a:gd name="connsiteY10" fmla="*/ 118754 h 249382"/>
              <a:gd name="connsiteX11" fmla="*/ 783771 w 4335799"/>
              <a:gd name="connsiteY11" fmla="*/ 178130 h 249382"/>
              <a:gd name="connsiteX12" fmla="*/ 878774 w 4335799"/>
              <a:gd name="connsiteY12" fmla="*/ 166255 h 249382"/>
              <a:gd name="connsiteX13" fmla="*/ 914400 w 4335799"/>
              <a:gd name="connsiteY13" fmla="*/ 142504 h 249382"/>
              <a:gd name="connsiteX14" fmla="*/ 961901 w 4335799"/>
              <a:gd name="connsiteY14" fmla="*/ 118754 h 249382"/>
              <a:gd name="connsiteX15" fmla="*/ 997527 w 4335799"/>
              <a:gd name="connsiteY15" fmla="*/ 95003 h 249382"/>
              <a:gd name="connsiteX16" fmla="*/ 1068779 w 4335799"/>
              <a:gd name="connsiteY16" fmla="*/ 71252 h 249382"/>
              <a:gd name="connsiteX17" fmla="*/ 1258784 w 4335799"/>
              <a:gd name="connsiteY17" fmla="*/ 106878 h 249382"/>
              <a:gd name="connsiteX18" fmla="*/ 1341911 w 4335799"/>
              <a:gd name="connsiteY18" fmla="*/ 178130 h 249382"/>
              <a:gd name="connsiteX19" fmla="*/ 1401288 w 4335799"/>
              <a:gd name="connsiteY19" fmla="*/ 190006 h 249382"/>
              <a:gd name="connsiteX20" fmla="*/ 1436914 w 4335799"/>
              <a:gd name="connsiteY20" fmla="*/ 201881 h 249382"/>
              <a:gd name="connsiteX21" fmla="*/ 1531917 w 4335799"/>
              <a:gd name="connsiteY21" fmla="*/ 190006 h 249382"/>
              <a:gd name="connsiteX22" fmla="*/ 1698171 w 4335799"/>
              <a:gd name="connsiteY22" fmla="*/ 130629 h 249382"/>
              <a:gd name="connsiteX23" fmla="*/ 1793174 w 4335799"/>
              <a:gd name="connsiteY23" fmla="*/ 118754 h 249382"/>
              <a:gd name="connsiteX24" fmla="*/ 1888176 w 4335799"/>
              <a:gd name="connsiteY24" fmla="*/ 95003 h 249382"/>
              <a:gd name="connsiteX25" fmla="*/ 2018805 w 4335799"/>
              <a:gd name="connsiteY25" fmla="*/ 106878 h 249382"/>
              <a:gd name="connsiteX26" fmla="*/ 2054431 w 4335799"/>
              <a:gd name="connsiteY26" fmla="*/ 118754 h 249382"/>
              <a:gd name="connsiteX27" fmla="*/ 2125683 w 4335799"/>
              <a:gd name="connsiteY27" fmla="*/ 166255 h 249382"/>
              <a:gd name="connsiteX28" fmla="*/ 2208810 w 4335799"/>
              <a:gd name="connsiteY28" fmla="*/ 190006 h 249382"/>
              <a:gd name="connsiteX29" fmla="*/ 2458192 w 4335799"/>
              <a:gd name="connsiteY29" fmla="*/ 178130 h 249382"/>
              <a:gd name="connsiteX30" fmla="*/ 2517569 w 4335799"/>
              <a:gd name="connsiteY30" fmla="*/ 142504 h 249382"/>
              <a:gd name="connsiteX31" fmla="*/ 2553195 w 4335799"/>
              <a:gd name="connsiteY31" fmla="*/ 130629 h 249382"/>
              <a:gd name="connsiteX32" fmla="*/ 2600696 w 4335799"/>
              <a:gd name="connsiteY32" fmla="*/ 106878 h 249382"/>
              <a:gd name="connsiteX33" fmla="*/ 2695698 w 4335799"/>
              <a:gd name="connsiteY33" fmla="*/ 95003 h 249382"/>
              <a:gd name="connsiteX34" fmla="*/ 2897579 w 4335799"/>
              <a:gd name="connsiteY34" fmla="*/ 118754 h 249382"/>
              <a:gd name="connsiteX35" fmla="*/ 2933205 w 4335799"/>
              <a:gd name="connsiteY35" fmla="*/ 142504 h 249382"/>
              <a:gd name="connsiteX36" fmla="*/ 2992582 w 4335799"/>
              <a:gd name="connsiteY36" fmla="*/ 190006 h 249382"/>
              <a:gd name="connsiteX37" fmla="*/ 3087584 w 4335799"/>
              <a:gd name="connsiteY37" fmla="*/ 249382 h 249382"/>
              <a:gd name="connsiteX38" fmla="*/ 3241963 w 4335799"/>
              <a:gd name="connsiteY38" fmla="*/ 237507 h 249382"/>
              <a:gd name="connsiteX39" fmla="*/ 3313215 w 4335799"/>
              <a:gd name="connsiteY39" fmla="*/ 190006 h 249382"/>
              <a:gd name="connsiteX40" fmla="*/ 3348841 w 4335799"/>
              <a:gd name="connsiteY40" fmla="*/ 166255 h 249382"/>
              <a:gd name="connsiteX41" fmla="*/ 3384467 w 4335799"/>
              <a:gd name="connsiteY41" fmla="*/ 142504 h 249382"/>
              <a:gd name="connsiteX42" fmla="*/ 3420093 w 4335799"/>
              <a:gd name="connsiteY42" fmla="*/ 130629 h 249382"/>
              <a:gd name="connsiteX43" fmla="*/ 3716976 w 4335799"/>
              <a:gd name="connsiteY43" fmla="*/ 142504 h 249382"/>
              <a:gd name="connsiteX44" fmla="*/ 3788228 w 4335799"/>
              <a:gd name="connsiteY44" fmla="*/ 166255 h 249382"/>
              <a:gd name="connsiteX45" fmla="*/ 4001984 w 4335799"/>
              <a:gd name="connsiteY45" fmla="*/ 154380 h 249382"/>
              <a:gd name="connsiteX46" fmla="*/ 4037610 w 4335799"/>
              <a:gd name="connsiteY46" fmla="*/ 142504 h 249382"/>
              <a:gd name="connsiteX47" fmla="*/ 4061361 w 4335799"/>
              <a:gd name="connsiteY47" fmla="*/ 106878 h 249382"/>
              <a:gd name="connsiteX48" fmla="*/ 4132613 w 4335799"/>
              <a:gd name="connsiteY48" fmla="*/ 47502 h 249382"/>
              <a:gd name="connsiteX49" fmla="*/ 4180114 w 4335799"/>
              <a:gd name="connsiteY49" fmla="*/ 11876 h 249382"/>
              <a:gd name="connsiteX50" fmla="*/ 4239491 w 4335799"/>
              <a:gd name="connsiteY50" fmla="*/ 0 h 249382"/>
              <a:gd name="connsiteX51" fmla="*/ 4334493 w 4335799"/>
              <a:gd name="connsiteY51" fmla="*/ 47502 h 249382"/>
              <a:gd name="connsiteX52" fmla="*/ 4334493 w 4335799"/>
              <a:gd name="connsiteY52" fmla="*/ 71252 h 24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35799" h="249382">
                <a:moveTo>
                  <a:pt x="0" y="118754"/>
                </a:moveTo>
                <a:cubicBezTo>
                  <a:pt x="19792" y="130629"/>
                  <a:pt x="39803" y="142147"/>
                  <a:pt x="59376" y="154380"/>
                </a:cubicBezTo>
                <a:cubicBezTo>
                  <a:pt x="71479" y="161944"/>
                  <a:pt x="82237" y="171747"/>
                  <a:pt x="95002" y="178130"/>
                </a:cubicBezTo>
                <a:cubicBezTo>
                  <a:pt x="106198" y="183728"/>
                  <a:pt x="118592" y="186567"/>
                  <a:pt x="130628" y="190006"/>
                </a:cubicBezTo>
                <a:cubicBezTo>
                  <a:pt x="169752" y="201184"/>
                  <a:pt x="196702" y="205595"/>
                  <a:pt x="237506" y="213756"/>
                </a:cubicBezTo>
                <a:cubicBezTo>
                  <a:pt x="261257" y="209798"/>
                  <a:pt x="286532" y="211142"/>
                  <a:pt x="308758" y="201881"/>
                </a:cubicBezTo>
                <a:cubicBezTo>
                  <a:pt x="437638" y="148181"/>
                  <a:pt x="328635" y="168193"/>
                  <a:pt x="427511" y="118754"/>
                </a:cubicBezTo>
                <a:cubicBezTo>
                  <a:pt x="449903" y="107558"/>
                  <a:pt x="475012" y="102920"/>
                  <a:pt x="498763" y="95003"/>
                </a:cubicBezTo>
                <a:lnTo>
                  <a:pt x="534389" y="83128"/>
                </a:lnTo>
                <a:cubicBezTo>
                  <a:pt x="562098" y="87086"/>
                  <a:pt x="590707" y="86960"/>
                  <a:pt x="617517" y="95003"/>
                </a:cubicBezTo>
                <a:cubicBezTo>
                  <a:pt x="631188" y="99104"/>
                  <a:pt x="640667" y="111823"/>
                  <a:pt x="653143" y="118754"/>
                </a:cubicBezTo>
                <a:cubicBezTo>
                  <a:pt x="711205" y="151011"/>
                  <a:pt x="725634" y="154876"/>
                  <a:pt x="783771" y="178130"/>
                </a:cubicBezTo>
                <a:cubicBezTo>
                  <a:pt x="815439" y="174172"/>
                  <a:pt x="847984" y="174652"/>
                  <a:pt x="878774" y="166255"/>
                </a:cubicBezTo>
                <a:cubicBezTo>
                  <a:pt x="892544" y="162500"/>
                  <a:pt x="902008" y="149585"/>
                  <a:pt x="914400" y="142504"/>
                </a:cubicBezTo>
                <a:cubicBezTo>
                  <a:pt x="929770" y="133721"/>
                  <a:pt x="946531" y="127537"/>
                  <a:pt x="961901" y="118754"/>
                </a:cubicBezTo>
                <a:cubicBezTo>
                  <a:pt x="974293" y="111673"/>
                  <a:pt x="984485" y="100800"/>
                  <a:pt x="997527" y="95003"/>
                </a:cubicBezTo>
                <a:cubicBezTo>
                  <a:pt x="1020405" y="84835"/>
                  <a:pt x="1068779" y="71252"/>
                  <a:pt x="1068779" y="71252"/>
                </a:cubicBezTo>
                <a:cubicBezTo>
                  <a:pt x="1132114" y="83127"/>
                  <a:pt x="1213219" y="61313"/>
                  <a:pt x="1258784" y="106878"/>
                </a:cubicBezTo>
                <a:cubicBezTo>
                  <a:pt x="1279966" y="128060"/>
                  <a:pt x="1314490" y="165943"/>
                  <a:pt x="1341911" y="178130"/>
                </a:cubicBezTo>
                <a:cubicBezTo>
                  <a:pt x="1360356" y="186328"/>
                  <a:pt x="1381706" y="185111"/>
                  <a:pt x="1401288" y="190006"/>
                </a:cubicBezTo>
                <a:cubicBezTo>
                  <a:pt x="1413432" y="193042"/>
                  <a:pt x="1425039" y="197923"/>
                  <a:pt x="1436914" y="201881"/>
                </a:cubicBezTo>
                <a:cubicBezTo>
                  <a:pt x="1468582" y="197923"/>
                  <a:pt x="1500956" y="197746"/>
                  <a:pt x="1531917" y="190006"/>
                </a:cubicBezTo>
                <a:cubicBezTo>
                  <a:pt x="1536134" y="188952"/>
                  <a:pt x="1679389" y="132977"/>
                  <a:pt x="1698171" y="130629"/>
                </a:cubicBezTo>
                <a:lnTo>
                  <a:pt x="1793174" y="118754"/>
                </a:lnTo>
                <a:cubicBezTo>
                  <a:pt x="1821288" y="109382"/>
                  <a:pt x="1859513" y="95003"/>
                  <a:pt x="1888176" y="95003"/>
                </a:cubicBezTo>
                <a:cubicBezTo>
                  <a:pt x="1931899" y="95003"/>
                  <a:pt x="1975262" y="102920"/>
                  <a:pt x="2018805" y="106878"/>
                </a:cubicBezTo>
                <a:cubicBezTo>
                  <a:pt x="2030680" y="110837"/>
                  <a:pt x="2043489" y="112675"/>
                  <a:pt x="2054431" y="118754"/>
                </a:cubicBezTo>
                <a:cubicBezTo>
                  <a:pt x="2079384" y="132617"/>
                  <a:pt x="2097991" y="159332"/>
                  <a:pt x="2125683" y="166255"/>
                </a:cubicBezTo>
                <a:cubicBezTo>
                  <a:pt x="2185328" y="181166"/>
                  <a:pt x="2157701" y="172969"/>
                  <a:pt x="2208810" y="190006"/>
                </a:cubicBezTo>
                <a:cubicBezTo>
                  <a:pt x="2291937" y="186047"/>
                  <a:pt x="2375938" y="190785"/>
                  <a:pt x="2458192" y="178130"/>
                </a:cubicBezTo>
                <a:cubicBezTo>
                  <a:pt x="2481005" y="174620"/>
                  <a:pt x="2496924" y="152826"/>
                  <a:pt x="2517569" y="142504"/>
                </a:cubicBezTo>
                <a:cubicBezTo>
                  <a:pt x="2528765" y="136906"/>
                  <a:pt x="2541689" y="135560"/>
                  <a:pt x="2553195" y="130629"/>
                </a:cubicBezTo>
                <a:cubicBezTo>
                  <a:pt x="2569466" y="123656"/>
                  <a:pt x="2583522" y="111172"/>
                  <a:pt x="2600696" y="106878"/>
                </a:cubicBezTo>
                <a:cubicBezTo>
                  <a:pt x="2631657" y="99138"/>
                  <a:pt x="2664031" y="98961"/>
                  <a:pt x="2695698" y="95003"/>
                </a:cubicBezTo>
                <a:cubicBezTo>
                  <a:pt x="2721987" y="96881"/>
                  <a:pt x="2843593" y="91761"/>
                  <a:pt x="2897579" y="118754"/>
                </a:cubicBezTo>
                <a:cubicBezTo>
                  <a:pt x="2910344" y="125137"/>
                  <a:pt x="2921787" y="133941"/>
                  <a:pt x="2933205" y="142504"/>
                </a:cubicBezTo>
                <a:cubicBezTo>
                  <a:pt x="2953482" y="157712"/>
                  <a:pt x="2971742" y="175578"/>
                  <a:pt x="2992582" y="190006"/>
                </a:cubicBezTo>
                <a:cubicBezTo>
                  <a:pt x="3023286" y="211262"/>
                  <a:pt x="3087584" y="249382"/>
                  <a:pt x="3087584" y="249382"/>
                </a:cubicBezTo>
                <a:cubicBezTo>
                  <a:pt x="3139044" y="245424"/>
                  <a:pt x="3192051" y="250642"/>
                  <a:pt x="3241963" y="237507"/>
                </a:cubicBezTo>
                <a:cubicBezTo>
                  <a:pt x="3269568" y="230243"/>
                  <a:pt x="3289464" y="205840"/>
                  <a:pt x="3313215" y="190006"/>
                </a:cubicBezTo>
                <a:lnTo>
                  <a:pt x="3348841" y="166255"/>
                </a:lnTo>
                <a:cubicBezTo>
                  <a:pt x="3360716" y="158338"/>
                  <a:pt x="3370927" y="147017"/>
                  <a:pt x="3384467" y="142504"/>
                </a:cubicBezTo>
                <a:lnTo>
                  <a:pt x="3420093" y="130629"/>
                </a:lnTo>
                <a:cubicBezTo>
                  <a:pt x="3519054" y="134587"/>
                  <a:pt x="3618396" y="132964"/>
                  <a:pt x="3716976" y="142504"/>
                </a:cubicBezTo>
                <a:cubicBezTo>
                  <a:pt x="3741895" y="144916"/>
                  <a:pt x="3788228" y="166255"/>
                  <a:pt x="3788228" y="166255"/>
                </a:cubicBezTo>
                <a:cubicBezTo>
                  <a:pt x="3859480" y="162297"/>
                  <a:pt x="3930944" y="161146"/>
                  <a:pt x="4001984" y="154380"/>
                </a:cubicBezTo>
                <a:cubicBezTo>
                  <a:pt x="4014445" y="153193"/>
                  <a:pt x="4027835" y="150324"/>
                  <a:pt x="4037610" y="142504"/>
                </a:cubicBezTo>
                <a:cubicBezTo>
                  <a:pt x="4048755" y="133588"/>
                  <a:pt x="4052224" y="117842"/>
                  <a:pt x="4061361" y="106878"/>
                </a:cubicBezTo>
                <a:cubicBezTo>
                  <a:pt x="4093978" y="67738"/>
                  <a:pt x="4094147" y="74978"/>
                  <a:pt x="4132613" y="47502"/>
                </a:cubicBezTo>
                <a:cubicBezTo>
                  <a:pt x="4148719" y="35998"/>
                  <a:pt x="4162028" y="19914"/>
                  <a:pt x="4180114" y="11876"/>
                </a:cubicBezTo>
                <a:cubicBezTo>
                  <a:pt x="4198559" y="3678"/>
                  <a:pt x="4219699" y="3959"/>
                  <a:pt x="4239491" y="0"/>
                </a:cubicBezTo>
                <a:cubicBezTo>
                  <a:pt x="4297993" y="9751"/>
                  <a:pt x="4313289" y="-5508"/>
                  <a:pt x="4334493" y="47502"/>
                </a:cubicBezTo>
                <a:cubicBezTo>
                  <a:pt x="4337433" y="54852"/>
                  <a:pt x="4334493" y="63335"/>
                  <a:pt x="4334493" y="71252"/>
                </a:cubicBezTo>
              </a:path>
            </a:pathLst>
          </a:cu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CB96333-2E10-4909-87F3-4BF0BD714890}"/>
              </a:ext>
            </a:extLst>
          </p:cNvPr>
          <p:cNvGrpSpPr/>
          <p:nvPr/>
        </p:nvGrpSpPr>
        <p:grpSpPr>
          <a:xfrm>
            <a:off x="6019800" y="5066030"/>
            <a:ext cx="3253740" cy="3253740"/>
            <a:chOff x="2536348" y="226018"/>
            <a:chExt cx="3253740" cy="3253740"/>
          </a:xfrm>
        </p:grpSpPr>
        <p:sp>
          <p:nvSpPr>
            <p:cNvPr id="13" name="Partial Circle 12">
              <a:extLst>
                <a:ext uri="{FF2B5EF4-FFF2-40B4-BE49-F238E27FC236}">
                  <a16:creationId xmlns:a16="http://schemas.microsoft.com/office/drawing/2014/main" id="{4B728433-5B17-4566-B1CE-C5278D5716B0}"/>
                </a:ext>
              </a:extLst>
            </p:cNvPr>
            <p:cNvSpPr/>
            <p:nvPr/>
          </p:nvSpPr>
          <p:spPr>
            <a:xfrm>
              <a:off x="2536348" y="226018"/>
              <a:ext cx="3253740" cy="3253740"/>
            </a:xfrm>
            <a:prstGeom prst="pie">
              <a:avLst>
                <a:gd name="adj1" fmla="val 16200000"/>
                <a:gd name="adj2" fmla="val 1980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Partial Circle 4">
              <a:extLst>
                <a:ext uri="{FF2B5EF4-FFF2-40B4-BE49-F238E27FC236}">
                  <a16:creationId xmlns:a16="http://schemas.microsoft.com/office/drawing/2014/main" id="{B389F3B3-5285-433B-921F-B63CEED2A64D}"/>
                </a:ext>
              </a:extLst>
            </p:cNvPr>
            <p:cNvSpPr txBox="1"/>
            <p:nvPr/>
          </p:nvSpPr>
          <p:spPr>
            <a:xfrm>
              <a:off x="4198080" y="574633"/>
              <a:ext cx="949007" cy="6972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Concrete</a:t>
              </a:r>
            </a:p>
          </p:txBody>
        </p:sp>
      </p:grpSp>
    </p:spTree>
    <p:extLst>
      <p:ext uri="{BB962C8B-B14F-4D97-AF65-F5344CB8AC3E}">
        <p14:creationId xmlns:p14="http://schemas.microsoft.com/office/powerpoint/2010/main" val="31268589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isDOT3">
      <a:dk1>
        <a:srgbClr val="253D92"/>
      </a:dk1>
      <a:lt1>
        <a:srgbClr val="FFFFFF"/>
      </a:lt1>
      <a:dk2>
        <a:srgbClr val="5772D5"/>
      </a:dk2>
      <a:lt2>
        <a:srgbClr val="D8D8D8"/>
      </a:lt2>
      <a:accent1>
        <a:srgbClr val="EE0000"/>
      </a:accent1>
      <a:accent2>
        <a:srgbClr val="5772D5"/>
      </a:accent2>
      <a:accent3>
        <a:srgbClr val="FF7979"/>
      </a:accent3>
      <a:accent4>
        <a:srgbClr val="B1E2F5"/>
      </a:accent4>
      <a:accent5>
        <a:srgbClr val="FFFFFF"/>
      </a:accent5>
      <a:accent6>
        <a:srgbClr val="FFFFFF"/>
      </a:accent6>
      <a:hlink>
        <a:srgbClr val="00B0F0"/>
      </a:hlink>
      <a:folHlink>
        <a:srgbClr val="B1E2F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2185</TotalTime>
  <Words>3018</Words>
  <Application>Microsoft Office PowerPoint</Application>
  <PresentationFormat>On-screen Show (4:3)</PresentationFormat>
  <Paragraphs>423</Paragraphs>
  <Slides>39</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Wingdings</vt:lpstr>
      <vt:lpstr>Wingdings 2</vt:lpstr>
      <vt:lpstr>Wingdings 3</vt:lpstr>
      <vt:lpstr>Concourse</vt:lpstr>
      <vt:lpstr>Materials </vt:lpstr>
      <vt:lpstr>Areas of Interest</vt:lpstr>
      <vt:lpstr>Concrete Aggregate Optimized Gradation - Backgroud</vt:lpstr>
      <vt:lpstr>Concrete Aggregate Optimized Gradation - Backgroud</vt:lpstr>
      <vt:lpstr>Concrete Aggregate Optimized Gradation Benefits</vt:lpstr>
      <vt:lpstr>Concrete Aggregate Optimized Gradation – Project Staff</vt:lpstr>
      <vt:lpstr>Super Air Meter (SAM) Background</vt:lpstr>
      <vt:lpstr>Super Air Meter (SAM) ASP 6 Dec 2018 LET</vt:lpstr>
      <vt:lpstr>Concrete Cylinder Card DT 1308</vt:lpstr>
      <vt:lpstr>Incentive / Disincentive</vt:lpstr>
      <vt:lpstr>Reference to Other Item (Entire)</vt:lpstr>
      <vt:lpstr>Reference to Other Item (Partial)</vt:lpstr>
      <vt:lpstr>Product Name</vt:lpstr>
      <vt:lpstr>Product Name</vt:lpstr>
      <vt:lpstr>Non-Performance of QMP</vt:lpstr>
      <vt:lpstr>DT 1310 Entries</vt:lpstr>
      <vt:lpstr>Buy America</vt:lpstr>
      <vt:lpstr>Buy America</vt:lpstr>
      <vt:lpstr>Geotextile Testing</vt:lpstr>
      <vt:lpstr>Sample Drop Off - Region</vt:lpstr>
      <vt:lpstr>Sample Drop Off - Madison</vt:lpstr>
      <vt:lpstr>Sample Drop Off</vt:lpstr>
      <vt:lpstr>Samples for Madison / Truax</vt:lpstr>
      <vt:lpstr>Contractor Material Coordinator</vt:lpstr>
      <vt:lpstr>ASTM / AASHTO</vt:lpstr>
      <vt:lpstr>CMM Chapter 8 – Contractual?</vt:lpstr>
      <vt:lpstr>Aggregate Sources</vt:lpstr>
      <vt:lpstr>Aggregate Sample Cards</vt:lpstr>
      <vt:lpstr>QMP BAD Stockpile Test</vt:lpstr>
      <vt:lpstr>HMA Longitudinal Joint Density</vt:lpstr>
      <vt:lpstr>Tracking of HMA QV Mix Samples</vt:lpstr>
      <vt:lpstr>Region HMA Training</vt:lpstr>
      <vt:lpstr>PowerPoint Presentation</vt:lpstr>
      <vt:lpstr>What is Acceptable Forms of Buy America Certification?</vt:lpstr>
      <vt:lpstr>Proprietary Items – Exempt from Buy America?</vt:lpstr>
      <vt:lpstr>Can Spec be updated to have all acceptable ASTM / AASHTO Std’s?</vt:lpstr>
      <vt:lpstr>Why do Contractors tell us Every year “I never had to do this before?”</vt:lpstr>
      <vt:lpstr>Why don’t Contractors/Suppliers/Mfgrs have In-Depth Training?</vt:lpstr>
      <vt:lpstr>There is Non-Performance of QMP, why not a Non-Performance of CDMP?</vt:lpstr>
    </vt:vector>
  </TitlesOfParts>
  <Company>Wisconsin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Department of Transportation</dc:title>
  <dc:subject>Wisconsin Department of Transportation Power Point Presentation</dc:subject>
  <dc:creator>WisDOT</dc:creator>
  <cp:keywords>Wisconsin Department of Transportation Power Point Presentation</cp:keywords>
  <dc:description>2012</dc:description>
  <cp:lastModifiedBy>Ashauer, Leslie - DOT</cp:lastModifiedBy>
  <cp:revision>126</cp:revision>
  <dcterms:created xsi:type="dcterms:W3CDTF">2012-06-26T13:11:17Z</dcterms:created>
  <dcterms:modified xsi:type="dcterms:W3CDTF">2018-03-22T18:19:57Z</dcterms:modified>
</cp:coreProperties>
</file>