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536" r:id="rId2"/>
    <p:sldId id="526" r:id="rId3"/>
    <p:sldId id="537" r:id="rId4"/>
    <p:sldId id="538" r:id="rId5"/>
    <p:sldId id="539" r:id="rId6"/>
    <p:sldId id="540" r:id="rId7"/>
    <p:sldId id="541" r:id="rId8"/>
    <p:sldId id="528" r:id="rId9"/>
    <p:sldId id="542" r:id="rId10"/>
    <p:sldId id="543" r:id="rId11"/>
    <p:sldId id="544" r:id="rId12"/>
    <p:sldId id="545" r:id="rId13"/>
    <p:sldId id="546" r:id="rId14"/>
    <p:sldId id="547" r:id="rId15"/>
    <p:sldId id="530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1" autoAdjust="0"/>
    <p:restoredTop sz="76769" autoAdjust="0"/>
  </p:normalViewPr>
  <p:slideViewPr>
    <p:cSldViewPr>
      <p:cViewPr varScale="1">
        <p:scale>
          <a:sx n="50" d="100"/>
          <a:sy n="50" d="100"/>
        </p:scale>
        <p:origin x="16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733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9" y="0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3/22/2018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6" cy="4182440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9" y="8830639"/>
            <a:ext cx="3037212" cy="464193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00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9A57D-C44E-4093-9D81-B1E31A71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596900"/>
          </a:xfrm>
        </p:spPr>
        <p:txBody>
          <a:bodyPr/>
          <a:lstStyle/>
          <a:p>
            <a:r>
              <a:rPr lang="en-US" dirty="0"/>
              <a:t>Tom Kobus, WisDOT SWEC Engineer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1EAE34-22BF-426A-AFE4-D9E0C8D28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492500"/>
          </a:xfrm>
        </p:spPr>
        <p:txBody>
          <a:bodyPr>
            <a:noAutofit/>
          </a:bodyPr>
          <a:lstStyle/>
          <a:p>
            <a:r>
              <a:rPr lang="en-US" sz="6000" dirty="0"/>
              <a:t>2018 Spring Construction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5511E-B91B-4AEF-8D0C-5A2E9F45BF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5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6CDFCC-567C-461A-9C7B-DFBAF102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263900"/>
          </a:xfrm>
        </p:spPr>
        <p:txBody>
          <a:bodyPr/>
          <a:lstStyle/>
          <a:p>
            <a:r>
              <a:rPr lang="en-US" dirty="0"/>
              <a:t>Open and Closed with the project</a:t>
            </a:r>
          </a:p>
          <a:p>
            <a:r>
              <a:rPr lang="en-US" dirty="0"/>
              <a:t>Archaeological Review (Form DT1919)</a:t>
            </a:r>
          </a:p>
          <a:p>
            <a:r>
              <a:rPr lang="en-US" dirty="0"/>
              <a:t>WDNR must concur that Wetlands will be avoided</a:t>
            </a:r>
          </a:p>
          <a:p>
            <a:r>
              <a:rPr lang="en-US" dirty="0"/>
              <a:t>WDNR must complete Threatened and Endangered Species review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063917-3F10-45CC-9E7F-13643AB6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Sites under TCGP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3447C-D514-43C9-A902-0AA3EEF67E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8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A294AD2-B8A0-4FB2-8A01-625AEE8F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40100"/>
          </a:xfrm>
        </p:spPr>
        <p:txBody>
          <a:bodyPr/>
          <a:lstStyle/>
          <a:p>
            <a:r>
              <a:rPr lang="en-US" b="1" dirty="0"/>
              <a:t>If a selected site is used prior to </a:t>
            </a:r>
            <a:r>
              <a:rPr lang="en-US" b="1" dirty="0" err="1"/>
              <a:t>WisDOT</a:t>
            </a:r>
            <a:r>
              <a:rPr lang="en-US" b="1" dirty="0"/>
              <a:t> written approval, it is not covered under the Cooperative Agreement (TCGP) between </a:t>
            </a:r>
            <a:r>
              <a:rPr lang="en-US" b="1" dirty="0" err="1"/>
              <a:t>WisDOT</a:t>
            </a:r>
            <a:r>
              <a:rPr lang="en-US" b="1" dirty="0"/>
              <a:t> and WDNR; all applicable federal, tribal, state, and local permits need to be obtained for the selected site.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67F1FF-B956-4EBC-AC57-9792805F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Sites Under TCGP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D4AA7-BECF-4020-AED6-A9B7CFBF83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6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EA1CEF-89BD-423C-844B-1D4973396E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 descr="d656563d-b2aa-408c-af9d-5e271d0d27a9@namprd09">
            <a:extLst>
              <a:ext uri="{FF2B5EF4-FFF2-40B4-BE49-F238E27FC236}">
                <a16:creationId xmlns:a16="http://schemas.microsoft.com/office/drawing/2014/main" id="{727CD78F-D76D-4E1A-814C-6FD994540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1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32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D4CFE8-6A67-4193-AD6E-E495D70492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050" name="Picture 2" descr="7d629384-0e17-41e4-be13-3ffe4d008b08@namprd09">
            <a:extLst>
              <a:ext uri="{FF2B5EF4-FFF2-40B4-BE49-F238E27FC236}">
                <a16:creationId xmlns:a16="http://schemas.microsoft.com/office/drawing/2014/main" id="{64C048D9-846C-405F-BDA1-ABC149A6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" y="-12701"/>
            <a:ext cx="9131301" cy="687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7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958A17-B2CB-4F62-82CE-F39C8E7A62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AB2EDF-643D-462C-B36B-6C40544AE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1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FAD34D-2D38-4FEE-8CE4-864F46F2CC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104AA0-9F21-4485-B088-466B0F30090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37D6A-7FE5-4F98-AE55-21DF4A81D753}"/>
              </a:ext>
            </a:extLst>
          </p:cNvPr>
          <p:cNvSpPr txBox="1"/>
          <p:nvPr/>
        </p:nvSpPr>
        <p:spPr>
          <a:xfrm>
            <a:off x="1447800" y="2133600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346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285727-28FA-47CA-BC9E-97574A65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05200"/>
          </a:xfrm>
        </p:spPr>
        <p:txBody>
          <a:bodyPr/>
          <a:lstStyle/>
          <a:p>
            <a:r>
              <a:rPr lang="en-US" sz="2800" dirty="0"/>
              <a:t>Projects directed and supervised by the department with ≥1 acre of disturbance will require Coverage under the TCGP</a:t>
            </a:r>
          </a:p>
          <a:p>
            <a:r>
              <a:rPr lang="en-US" sz="2800" dirty="0"/>
              <a:t>TCGP Permit requirements that require changes to WisDOT contract will be developed and implemented over the next several construction seasons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1F080-2627-43B8-94CC-3ADCDFABE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58800"/>
            <a:ext cx="8278812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Construction General Permit 2018 (TCGP)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17ED4-570E-4735-B0D4-62EC462A34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7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6C514E-B7F1-4256-B3A8-FBB78C470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40100"/>
          </a:xfrm>
        </p:spPr>
        <p:txBody>
          <a:bodyPr/>
          <a:lstStyle/>
          <a:p>
            <a:r>
              <a:rPr lang="en-US" dirty="0"/>
              <a:t>Notice of Intent (NOI) - Certificate of Coverage</a:t>
            </a:r>
          </a:p>
          <a:p>
            <a:r>
              <a:rPr lang="en-US" dirty="0"/>
              <a:t>ECIP and Amendments Under TCGP</a:t>
            </a:r>
          </a:p>
          <a:p>
            <a:r>
              <a:rPr lang="en-US" dirty="0"/>
              <a:t>Transfer of Coverage</a:t>
            </a:r>
          </a:p>
          <a:p>
            <a:r>
              <a:rPr lang="en-US" dirty="0"/>
              <a:t>Projects &lt; 1 acre of Disturbance</a:t>
            </a:r>
          </a:p>
          <a:p>
            <a:r>
              <a:rPr lang="en-US" dirty="0"/>
              <a:t>Notice of Termination (NOT)</a:t>
            </a:r>
          </a:p>
          <a:p>
            <a:r>
              <a:rPr lang="en-US" dirty="0"/>
              <a:t>Other TCGP Implications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1FA325-A813-4AF2-B307-0266E7C1D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Changes for 2018 Construction Season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B7DEC-8335-461D-9A2C-6DEC0DD81F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5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A3B083-BF79-4D41-B424-57E4C5D8E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required to be submitted for projects to receive coverage under the TCGP</a:t>
            </a:r>
          </a:p>
          <a:p>
            <a:r>
              <a:rPr lang="en-US" dirty="0"/>
              <a:t>This years construction projects will be handled through a batch coverage.</a:t>
            </a:r>
          </a:p>
          <a:p>
            <a:r>
              <a:rPr lang="en-US" dirty="0"/>
              <a:t>Certificate of Coverage – will be provided by WDNR with concurrence/water quality certification.</a:t>
            </a:r>
          </a:p>
          <a:p>
            <a:r>
              <a:rPr lang="en-US" dirty="0"/>
              <a:t>Certificate of Coverage will need to be posted in the field office.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5DCAAE-ED9A-489E-B9E4-BEA3127BC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of Intent (NOI)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A06CF-9238-4D26-BA0D-BE0871E89B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93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C11A49-34E1-43EB-A3AB-3C8F0219C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38600"/>
          </a:xfrm>
        </p:spPr>
        <p:txBody>
          <a:bodyPr/>
          <a:lstStyle/>
          <a:p>
            <a:r>
              <a:rPr lang="en-US" sz="2100" dirty="0"/>
              <a:t>WDNR will still review and comment on ECIP and amendments based on previous guidance.</a:t>
            </a:r>
          </a:p>
          <a:p>
            <a:r>
              <a:rPr lang="en-US" sz="2100" dirty="0"/>
              <a:t>Once ECIP or amendments have been approved you should respond to concurrence e-mail from WDNR attaching the approved ECIP or amendment to amend the Certificate of Coverage.</a:t>
            </a:r>
          </a:p>
          <a:p>
            <a:r>
              <a:rPr lang="en-US" sz="2100" dirty="0"/>
              <a:t>WDNR should respond with an acceptance e-mail for your records.</a:t>
            </a:r>
          </a:p>
          <a:p>
            <a:r>
              <a:rPr lang="en-US" sz="2100" dirty="0"/>
              <a:t>WisDOT should send all ECIP amendments to WDNR for Comment</a:t>
            </a:r>
          </a:p>
          <a:p>
            <a:r>
              <a:rPr lang="en-US" sz="2100" dirty="0"/>
              <a:t>WDNR should be given appropriate time to review and comment based on the scope of the amendment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26E962-FDA3-42CD-BE33-0AF2D6D8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r>
              <a:rPr lang="en-US" dirty="0"/>
              <a:t>ECIP and Amendment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A5475-5CCC-43C0-B637-602F5235D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218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58E638-C481-4609-9B49-8DA17C5FA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816100"/>
            <a:ext cx="3359126" cy="3873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84691E-9DAD-40BB-8499-9B106BB6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of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11E1E-5F4C-4559-AE4D-FF57FC3D9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9BFA3-3581-47C6-987B-B45F4F048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076" y="1841500"/>
            <a:ext cx="33083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24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42A588-ABBB-45AE-85A7-F9549EB19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covered under the TCGP</a:t>
            </a:r>
          </a:p>
          <a:p>
            <a:r>
              <a:rPr lang="en-US" dirty="0"/>
              <a:t>Get the area of disturbance from Designer/PM</a:t>
            </a:r>
          </a:p>
          <a:p>
            <a:r>
              <a:rPr lang="en-US" dirty="0"/>
              <a:t>Verify based on ECIP selected sites &lt;1 Acre</a:t>
            </a:r>
          </a:p>
          <a:p>
            <a:r>
              <a:rPr lang="en-US" dirty="0"/>
              <a:t>If significant changes are made to the design, area of disturbance should be evaluated along with all other environmental impacts to determine if it will cause project to go over 1 Acre.</a:t>
            </a:r>
          </a:p>
          <a:p>
            <a:r>
              <a:rPr lang="en-US" dirty="0"/>
              <a:t>Submit NOI if disturbance increases to ≥ 1 Acre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93C45A-2952-49B1-B000-5DEB2313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&lt; 1 Acre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02282-590F-4F0C-9082-E5594901B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98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B218A6-E1F1-4C0F-9747-352722483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40100"/>
          </a:xfrm>
        </p:spPr>
        <p:txBody>
          <a:bodyPr/>
          <a:lstStyle/>
          <a:p>
            <a:r>
              <a:rPr lang="en-US" dirty="0"/>
              <a:t>70% vegetative cover will be required to terminate permit coverage for projects</a:t>
            </a:r>
          </a:p>
          <a:p>
            <a:r>
              <a:rPr lang="en-US" dirty="0"/>
              <a:t>Place more emphasis on timing for getting restoration completed</a:t>
            </a:r>
          </a:p>
          <a:p>
            <a:r>
              <a:rPr lang="en-US" dirty="0"/>
              <a:t>Place more emphasis on removing erosion control once vegetation has been established.</a:t>
            </a:r>
          </a:p>
          <a:p>
            <a:r>
              <a:rPr lang="en-US" dirty="0"/>
              <a:t>PD guidance on closing contracts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27AA77-EA31-4EB5-B338-8AA679C0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Notice of Termination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3B860-31F1-479B-A3A6-24A003B97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33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C9793C-1384-4867-9B7E-7BA52337D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340100"/>
          </a:xfrm>
        </p:spPr>
        <p:txBody>
          <a:bodyPr/>
          <a:lstStyle/>
          <a:p>
            <a:r>
              <a:rPr lang="en-US" dirty="0"/>
              <a:t>WDNR site reviews</a:t>
            </a:r>
          </a:p>
          <a:p>
            <a:r>
              <a:rPr lang="en-US" dirty="0"/>
              <a:t>24 hour routine maintenance of BMP’s</a:t>
            </a:r>
          </a:p>
          <a:p>
            <a:r>
              <a:rPr lang="en-US" dirty="0"/>
              <a:t>New Trackout Control Practices Technical Standard</a:t>
            </a:r>
          </a:p>
          <a:p>
            <a:r>
              <a:rPr lang="en-US" dirty="0"/>
              <a:t>Select sites covered under the TCGP</a:t>
            </a:r>
          </a:p>
          <a:p>
            <a:r>
              <a:rPr lang="en-US" dirty="0"/>
              <a:t>Manage dewatering activities</a:t>
            </a:r>
          </a:p>
          <a:p>
            <a:r>
              <a:rPr lang="en-US" dirty="0"/>
              <a:t>SWEC Engineer availability</a:t>
            </a:r>
          </a:p>
          <a:p>
            <a:pPr marL="109537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505CE1-1873-4C7A-9503-EB7199EF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TCGP Implications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2FE1B-B1A1-44C0-AE5E-2D8B9AD8E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80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3822</TotalTime>
  <Words>487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Wingdings</vt:lpstr>
      <vt:lpstr>Wingdings 2</vt:lpstr>
      <vt:lpstr>Wingdings 3</vt:lpstr>
      <vt:lpstr>Concourse</vt:lpstr>
      <vt:lpstr>2018 Spring Construction Training</vt:lpstr>
      <vt:lpstr>Construction General Permit 2018 (TCGP)</vt:lpstr>
      <vt:lpstr>Changes for 2018 Construction Season</vt:lpstr>
      <vt:lpstr>Notice of Intent (NOI)</vt:lpstr>
      <vt:lpstr>ECIP and Amendment Process</vt:lpstr>
      <vt:lpstr>Transfer of Coverage</vt:lpstr>
      <vt:lpstr>Projects &lt; 1 Acre</vt:lpstr>
      <vt:lpstr>Notice of Termination</vt:lpstr>
      <vt:lpstr>Other TCGP Implications</vt:lpstr>
      <vt:lpstr>Selected Sites under TCGP</vt:lpstr>
      <vt:lpstr>Selected Sites Under TCGP</vt:lpstr>
      <vt:lpstr>PowerPoint Presentation</vt:lpstr>
      <vt:lpstr>PowerPoint Presentation</vt:lpstr>
      <vt:lpstr>PowerPoint Presentation</vt:lpstr>
      <vt:lpstr>PowerPoint Presentation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KOBUS, THOMAS J</cp:lastModifiedBy>
  <cp:revision>404</cp:revision>
  <cp:lastPrinted>2017-11-21T21:27:27Z</cp:lastPrinted>
  <dcterms:created xsi:type="dcterms:W3CDTF">2012-06-26T13:11:17Z</dcterms:created>
  <dcterms:modified xsi:type="dcterms:W3CDTF">2018-03-22T13:29:55Z</dcterms:modified>
</cp:coreProperties>
</file>