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60" r:id="rId5"/>
    <p:sldId id="267" r:id="rId6"/>
    <p:sldId id="269" r:id="rId7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  <a:srgbClr val="A7C2FF"/>
    <a:srgbClr val="B2B2B2"/>
    <a:srgbClr val="213681"/>
    <a:srgbClr val="2F4CB7"/>
    <a:srgbClr val="BFC9EF"/>
    <a:srgbClr val="002F9D"/>
    <a:srgbClr val="4B6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30" autoAdjust="0"/>
    <p:restoredTop sz="87347" autoAdjust="0"/>
  </p:normalViewPr>
  <p:slideViewPr>
    <p:cSldViewPr>
      <p:cViewPr varScale="1">
        <p:scale>
          <a:sx n="115" d="100"/>
          <a:sy n="115" d="100"/>
        </p:scale>
        <p:origin x="1123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50" d="100"/>
          <a:sy n="50" d="100"/>
        </p:scale>
        <p:origin x="-2922" y="-1164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488" cy="350838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0A62D87-9BED-49FB-B9F6-BF3CF6DC4E82}" type="datetimeFigureOut">
              <a:rPr lang="en-US"/>
              <a:pPr>
                <a:defRPr/>
              </a:pPr>
              <a:t>3/21/2018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7488" cy="350838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96C02E2-969A-4935-9D1B-BDD9AD149B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945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488" cy="350838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8BB07DE-CBC7-4A06-B472-BC2CAE759E01}" type="datetimeFigureOut">
              <a:rPr lang="en-US"/>
              <a:pPr>
                <a:defRPr/>
              </a:pPr>
              <a:t>3/21/2018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79" tIns="45190" rIns="90379" bIns="4519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688" y="3330575"/>
            <a:ext cx="7439025" cy="3154363"/>
          </a:xfrm>
          <a:prstGeom prst="rect">
            <a:avLst/>
          </a:prstGeom>
        </p:spPr>
        <p:txBody>
          <a:bodyPr vert="horz" lIns="90379" tIns="45190" rIns="90379" bIns="4519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7975"/>
            <a:ext cx="4027488" cy="350838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E55722-252E-4C3F-9CEC-C7BF827B8E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08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74E20D-7E04-44B4-B153-AAA44E595E6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691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E55722-252E-4C3F-9CEC-C7BF827B8ED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DF992887-5152-4677-A23A-7EAD620209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F00359CE-1116-4297-A6E2-0D0DB964D7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602AB977-7E98-4492-ABB7-7CA901AC4D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5F20B1E1-EEED-44D3-A361-2363A80B0D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664698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22939FA4-7786-44EC-ABF5-C3628975A4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AB82CA28-3EA7-4D85-9F1F-641D700BD7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4CF98682-FD29-4993-A35D-31D18940CB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 flipV="1">
            <a:off x="0" y="5206361"/>
            <a:ext cx="9144000" cy="171204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15026 h 23922"/>
              <a:gd name="connsiteX1" fmla="*/ 21600 w 21600"/>
              <a:gd name="connsiteY1" fmla="*/ 0 h 23922"/>
              <a:gd name="connsiteX2" fmla="*/ 21600 w 21600"/>
              <a:gd name="connsiteY2" fmla="*/ 17322 h 23922"/>
              <a:gd name="connsiteX3" fmla="*/ 0 w 21600"/>
              <a:gd name="connsiteY3" fmla="*/ 20172 h 23922"/>
              <a:gd name="connsiteX4" fmla="*/ 0 w 21600"/>
              <a:gd name="connsiteY4" fmla="*/ 15026 h 23922"/>
              <a:gd name="connsiteX0" fmla="*/ 0 w 21600"/>
              <a:gd name="connsiteY0" fmla="*/ 0 h 8896"/>
              <a:gd name="connsiteX1" fmla="*/ 21600 w 21600"/>
              <a:gd name="connsiteY1" fmla="*/ 0 h 8896"/>
              <a:gd name="connsiteX2" fmla="*/ 21600 w 21600"/>
              <a:gd name="connsiteY2" fmla="*/ 2296 h 8896"/>
              <a:gd name="connsiteX3" fmla="*/ 0 w 21600"/>
              <a:gd name="connsiteY3" fmla="*/ 5146 h 8896"/>
              <a:gd name="connsiteX4" fmla="*/ 0 w 21600"/>
              <a:gd name="connsiteY4" fmla="*/ 0 h 8896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3704 h 10000"/>
              <a:gd name="connsiteX3" fmla="*/ 0 w 10000"/>
              <a:gd name="connsiteY3" fmla="*/ 5785 h 10000"/>
              <a:gd name="connsiteX4" fmla="*/ 0 w 10000"/>
              <a:gd name="connsiteY4" fmla="*/ 0 h 10000"/>
              <a:gd name="connsiteX0" fmla="*/ 0 w 10000"/>
              <a:gd name="connsiteY0" fmla="*/ 367 h 10367"/>
              <a:gd name="connsiteX1" fmla="*/ 10000 w 10000"/>
              <a:gd name="connsiteY1" fmla="*/ 367 h 10367"/>
              <a:gd name="connsiteX2" fmla="*/ 10000 w 10000"/>
              <a:gd name="connsiteY2" fmla="*/ 4071 h 10367"/>
              <a:gd name="connsiteX3" fmla="*/ 0 w 10000"/>
              <a:gd name="connsiteY3" fmla="*/ 6152 h 10367"/>
              <a:gd name="connsiteX4" fmla="*/ 0 w 10000"/>
              <a:gd name="connsiteY4" fmla="*/ 367 h 10367"/>
              <a:gd name="connsiteX0" fmla="*/ 0 w 10000"/>
              <a:gd name="connsiteY0" fmla="*/ 367 h 8620"/>
              <a:gd name="connsiteX1" fmla="*/ 10000 w 10000"/>
              <a:gd name="connsiteY1" fmla="*/ 367 h 8620"/>
              <a:gd name="connsiteX2" fmla="*/ 10000 w 10000"/>
              <a:gd name="connsiteY2" fmla="*/ 4071 h 8620"/>
              <a:gd name="connsiteX3" fmla="*/ 0 w 10000"/>
              <a:gd name="connsiteY3" fmla="*/ 6152 h 8620"/>
              <a:gd name="connsiteX4" fmla="*/ 0 w 10000"/>
              <a:gd name="connsiteY4" fmla="*/ 367 h 8620"/>
              <a:gd name="connsiteX0" fmla="*/ 0 w 10000"/>
              <a:gd name="connsiteY0" fmla="*/ 426 h 12067"/>
              <a:gd name="connsiteX1" fmla="*/ 10000 w 10000"/>
              <a:gd name="connsiteY1" fmla="*/ 426 h 12067"/>
              <a:gd name="connsiteX2" fmla="*/ 10000 w 10000"/>
              <a:gd name="connsiteY2" fmla="*/ 4723 h 12067"/>
              <a:gd name="connsiteX3" fmla="*/ 0 w 10000"/>
              <a:gd name="connsiteY3" fmla="*/ 7137 h 12067"/>
              <a:gd name="connsiteX4" fmla="*/ 0 w 10000"/>
              <a:gd name="connsiteY4" fmla="*/ 426 h 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067">
                <a:moveTo>
                  <a:pt x="0" y="426"/>
                </a:moveTo>
                <a:lnTo>
                  <a:pt x="10000" y="426"/>
                </a:lnTo>
                <a:lnTo>
                  <a:pt x="10000" y="4723"/>
                </a:lnTo>
                <a:cubicBezTo>
                  <a:pt x="8802" y="0"/>
                  <a:pt x="3211" y="12067"/>
                  <a:pt x="0" y="7137"/>
                </a:cubicBezTo>
                <a:lnTo>
                  <a:pt x="0" y="426"/>
                </a:lnTo>
                <a:close/>
              </a:path>
            </a:pathLst>
          </a:custGeom>
          <a:blipFill>
            <a:blip r:embed="rId9" cstate="print"/>
            <a:stretch>
              <a:fillRect t="-50000"/>
            </a:stretch>
          </a:blip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30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WisDOTlogo.gif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08003" y="5943600"/>
            <a:ext cx="762000" cy="762000"/>
          </a:xfrm>
          <a:prstGeom prst="ellipse">
            <a:avLst/>
          </a:prstGeom>
          <a:ln w="38100" cap="rnd" cmpd="sng">
            <a:solidFill>
              <a:schemeClr val="bg1"/>
            </a:solidFill>
          </a:ln>
          <a:effectLst>
            <a:outerShdw blurRad="50800" dist="38100" dir="5400000" algn="t" rotWithShape="0">
              <a:srgbClr val="213681">
                <a:alpha val="4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002F9D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B697A4D3-37E8-4A33-851B-11DDBA514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8268000" cy="990600"/>
          </a:xfrm>
        </p:spPr>
        <p:txBody>
          <a:bodyPr/>
          <a:lstStyle/>
          <a:p>
            <a:r>
              <a:rPr lang="en-US" dirty="0"/>
              <a:t>DTSD NER TSS - Utilities</a:t>
            </a:r>
          </a:p>
          <a:p>
            <a:r>
              <a:rPr lang="en-US" dirty="0"/>
              <a:t>Jeff Orr, Utility Engineer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0BD120-28B0-42D9-89CF-1E6F0F4CD79E}"/>
              </a:ext>
            </a:extLst>
          </p:cNvPr>
          <p:cNvSpPr txBox="1">
            <a:spLocks/>
          </p:cNvSpPr>
          <p:nvPr/>
        </p:nvSpPr>
        <p:spPr>
          <a:xfrm>
            <a:off x="685800" y="2590800"/>
            <a:ext cx="8001000" cy="91440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9pPr>
            <a:extLst/>
          </a:lstStyle>
          <a:p>
            <a:r>
              <a:rPr lang="en-US" b="0" dirty="0">
                <a:solidFill>
                  <a:srgbClr val="C00000"/>
                </a:solidFill>
              </a:rPr>
              <a:t>UTILITIES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9609AC8-4C14-45F3-9289-C6E57AD0EEB4}"/>
              </a:ext>
            </a:extLst>
          </p:cNvPr>
          <p:cNvSpPr txBox="1">
            <a:spLocks/>
          </p:cNvSpPr>
          <p:nvPr/>
        </p:nvSpPr>
        <p:spPr bwMode="auto">
          <a:xfrm>
            <a:off x="457200" y="609600"/>
            <a:ext cx="8135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marR="64008" indent="0" algn="r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None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/>
              <a:t>Northeast Region Construction Training</a:t>
            </a:r>
          </a:p>
          <a:p>
            <a:r>
              <a:rPr lang="en-US" dirty="0"/>
              <a:t>March 22, 2018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434BB-C995-43A2-A619-974CE3E44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359CE-1116-4297-A6E2-0D0DB964D76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099BF8-4CCB-41B5-B272-84BAEEB41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305879"/>
            <a:ext cx="5181600" cy="2875721"/>
          </a:xfrm>
        </p:spPr>
        <p:txBody>
          <a:bodyPr numCol="1">
            <a:no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Utility Coordination Goals (2018)</a:t>
            </a:r>
            <a:br>
              <a:rPr lang="en-US" sz="2400" dirty="0"/>
            </a:br>
            <a:endParaRPr lang="en-US" sz="240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Pre-Construction Utility Meeting</a:t>
            </a:r>
            <a:br>
              <a:rPr lang="en-US" sz="2400" dirty="0"/>
            </a:br>
            <a:endParaRPr lang="en-US" sz="240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Coordination During Construction</a:t>
            </a:r>
          </a:p>
          <a:p>
            <a:pPr marL="109537" indent="0"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C00000"/>
                </a:solidFill>
              </a:rPr>
              <a:t>                  </a:t>
            </a:r>
            <a:r>
              <a:rPr lang="en-US" sz="2400" i="1" dirty="0">
                <a:solidFill>
                  <a:srgbClr val="C00000"/>
                </a:solidFill>
              </a:rPr>
              <a:t>“lessons learned”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C36E6D-37C9-467A-B137-548EDD903C29}"/>
              </a:ext>
            </a:extLst>
          </p:cNvPr>
          <p:cNvSpPr txBox="1">
            <a:spLocks/>
          </p:cNvSpPr>
          <p:nvPr/>
        </p:nvSpPr>
        <p:spPr>
          <a:xfrm>
            <a:off x="381000" y="1295400"/>
            <a:ext cx="2057400" cy="6096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9pPr>
            <a:extLst/>
          </a:lstStyle>
          <a:p>
            <a:pPr algn="l"/>
            <a:r>
              <a:rPr lang="en-US" sz="3600" b="0" i="1" u="sng" dirty="0">
                <a:solidFill>
                  <a:srgbClr val="C00000"/>
                </a:solidFill>
                <a:effectLst/>
              </a:rPr>
              <a:t>Agenda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689A1E3-D853-4031-8DAE-23F342692DD4}"/>
              </a:ext>
            </a:extLst>
          </p:cNvPr>
          <p:cNvSpPr txBox="1">
            <a:spLocks/>
          </p:cNvSpPr>
          <p:nvPr/>
        </p:nvSpPr>
        <p:spPr bwMode="auto">
          <a:xfrm>
            <a:off x="533400" y="304800"/>
            <a:ext cx="8153401" cy="50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marR="64008" indent="0" algn="r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None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sz="2400" dirty="0"/>
              <a:t>Northeast Region Construction Training (2018)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F257E7-6221-484E-90FF-2B77B0BB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225" y="23622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99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BFE6C7-A422-4409-ABA1-62470627292B}"/>
              </a:ext>
            </a:extLst>
          </p:cNvPr>
          <p:cNvSpPr txBox="1">
            <a:spLocks/>
          </p:cNvSpPr>
          <p:nvPr/>
        </p:nvSpPr>
        <p:spPr>
          <a:xfrm>
            <a:off x="381000" y="1143000"/>
            <a:ext cx="5943600" cy="6858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9pPr>
            <a:extLst/>
          </a:lstStyle>
          <a:p>
            <a:pPr algn="l"/>
            <a:r>
              <a:rPr lang="en-US" sz="3600" b="0" i="1" u="sng" dirty="0">
                <a:solidFill>
                  <a:srgbClr val="C00000"/>
                </a:solidFill>
                <a:effectLst/>
              </a:rPr>
              <a:t>Utility Coordination GOALS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9CFD89-DB10-4C7B-89EE-1CC10DB794D1}"/>
              </a:ext>
            </a:extLst>
          </p:cNvPr>
          <p:cNvSpPr txBox="1">
            <a:spLocks/>
          </p:cNvSpPr>
          <p:nvPr/>
        </p:nvSpPr>
        <p:spPr bwMode="auto">
          <a:xfrm>
            <a:off x="228600" y="2161760"/>
            <a:ext cx="4114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marR="64008" indent="0" algn="r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None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endParaRPr lang="en-US" sz="1000" cap="all" spc="100" dirty="0">
              <a:solidFill>
                <a:schemeClr val="accent2"/>
              </a:solidFill>
            </a:endParaRPr>
          </a:p>
          <a:p>
            <a:pPr marL="365125" lvl="1" indent="-255588" algn="l">
              <a:lnSpc>
                <a:spcPct val="80000"/>
              </a:lnSpc>
              <a:spcBef>
                <a:spcPts val="400"/>
              </a:spcBef>
              <a:spcAft>
                <a:spcPts val="600"/>
              </a:spcAft>
              <a:buSzPct val="68000"/>
              <a:buFont typeface="Wingdings" panose="05000000000000000000" pitchFamily="2" charset="2"/>
              <a:buChar char="Ø"/>
            </a:pPr>
            <a:r>
              <a:rPr lang="en-US" sz="2400" dirty="0"/>
              <a:t>Safety</a:t>
            </a:r>
            <a:br>
              <a:rPr lang="en-US" sz="2400" dirty="0"/>
            </a:br>
            <a:endParaRPr lang="en-US" sz="2400" dirty="0"/>
          </a:p>
          <a:p>
            <a:pPr marL="365125" lvl="1" indent="-255588" algn="l">
              <a:lnSpc>
                <a:spcPct val="80000"/>
              </a:lnSpc>
              <a:spcBef>
                <a:spcPts val="400"/>
              </a:spcBef>
              <a:spcAft>
                <a:spcPts val="600"/>
              </a:spcAft>
              <a:buSzPct val="68000"/>
              <a:buFont typeface="Wingdings" panose="05000000000000000000" pitchFamily="2" charset="2"/>
              <a:buChar char="Ø"/>
            </a:pPr>
            <a:r>
              <a:rPr lang="en-US" sz="2400" dirty="0"/>
              <a:t>Prevent Damage to Utility Facilities</a:t>
            </a:r>
            <a:br>
              <a:rPr lang="en-US" sz="2400" dirty="0"/>
            </a:br>
            <a:endParaRPr lang="en-US" sz="2400" dirty="0"/>
          </a:p>
          <a:p>
            <a:pPr marL="365125" lvl="1" indent="-255588" algn="l">
              <a:lnSpc>
                <a:spcPct val="80000"/>
              </a:lnSpc>
              <a:spcBef>
                <a:spcPts val="400"/>
              </a:spcBef>
              <a:spcAft>
                <a:spcPts val="600"/>
              </a:spcAft>
              <a:buSzPct val="68000"/>
              <a:buFont typeface="Wingdings" panose="05000000000000000000" pitchFamily="2" charset="2"/>
              <a:buChar char="Ø"/>
            </a:pPr>
            <a:r>
              <a:rPr lang="en-US" sz="2400" dirty="0"/>
              <a:t>Prevent Delay to Construction 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72C3D-0675-4DEC-8592-AD66B6506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057400"/>
            <a:ext cx="4582914" cy="36576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713113F-BB13-42D7-B238-151004A3E476}"/>
              </a:ext>
            </a:extLst>
          </p:cNvPr>
          <p:cNvSpPr txBox="1">
            <a:spLocks/>
          </p:cNvSpPr>
          <p:nvPr/>
        </p:nvSpPr>
        <p:spPr bwMode="auto">
          <a:xfrm>
            <a:off x="533400" y="304800"/>
            <a:ext cx="8153401" cy="50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marR="64008" indent="0" algn="r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None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sz="2400" dirty="0"/>
              <a:t>Northeast Region Construction Training (2018)</a:t>
            </a:r>
          </a:p>
        </p:txBody>
      </p:sp>
    </p:spTree>
    <p:extLst>
      <p:ext uri="{BB962C8B-B14F-4D97-AF65-F5344CB8AC3E}">
        <p14:creationId xmlns:p14="http://schemas.microsoft.com/office/powerpoint/2010/main" val="364962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318C3D7C-0C2A-42BF-8EC0-FCF7F19D93F8}"/>
              </a:ext>
            </a:extLst>
          </p:cNvPr>
          <p:cNvSpPr txBox="1">
            <a:spLocks/>
          </p:cNvSpPr>
          <p:nvPr/>
        </p:nvSpPr>
        <p:spPr>
          <a:xfrm>
            <a:off x="304800" y="1219200"/>
            <a:ext cx="6779661" cy="591167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9pPr>
            <a:extLst/>
          </a:lstStyle>
          <a:p>
            <a:pPr algn="l"/>
            <a:r>
              <a:rPr lang="en-US" sz="3600" b="0" i="1" u="sng" dirty="0">
                <a:solidFill>
                  <a:srgbClr val="C00000"/>
                </a:solidFill>
                <a:effectLst/>
              </a:rPr>
              <a:t>Pre-Construction Utility Meeting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52A828-5BA9-496A-9745-0702CEF1239C}"/>
              </a:ext>
            </a:extLst>
          </p:cNvPr>
          <p:cNvSpPr txBox="1">
            <a:spLocks/>
          </p:cNvSpPr>
          <p:nvPr/>
        </p:nvSpPr>
        <p:spPr>
          <a:xfrm>
            <a:off x="154539" y="2267567"/>
            <a:ext cx="5712861" cy="3429000"/>
          </a:xfrm>
          <a:prstGeom prst="rect">
            <a:avLst/>
          </a:prstGeom>
        </p:spPr>
        <p:txBody>
          <a:bodyPr/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Aft>
                <a:spcPts val="600"/>
              </a:spcAft>
            </a:pPr>
            <a:r>
              <a:rPr lang="en-US" sz="2400" dirty="0"/>
              <a:t>Utility, Contractor, and WisDOT representatives</a:t>
            </a:r>
            <a:br>
              <a:rPr lang="en-US" sz="2400" dirty="0"/>
            </a:b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Special Provisions &amp; Addendums</a:t>
            </a:r>
            <a:br>
              <a:rPr lang="en-US" sz="2400" dirty="0"/>
            </a:b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Discuss status of utility conflicts </a:t>
            </a:r>
            <a:br>
              <a:rPr lang="en-US" sz="2400" dirty="0"/>
            </a:b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Coordinate any concurrent relocations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734100-EE3A-46DC-A45E-020ADF19AB74}"/>
              </a:ext>
            </a:extLst>
          </p:cNvPr>
          <p:cNvSpPr txBox="1">
            <a:spLocks/>
          </p:cNvSpPr>
          <p:nvPr/>
        </p:nvSpPr>
        <p:spPr bwMode="auto">
          <a:xfrm>
            <a:off x="533400" y="304800"/>
            <a:ext cx="8153401" cy="50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marR="64008" indent="0" algn="r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None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sz="2400" dirty="0"/>
              <a:t>Northeast Region Construction Training (2018)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1AB1D194-9CF7-4AFB-A1C3-98DDD3B3F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 l="14563" r="-14563"/>
          <a:stretch/>
        </p:blipFill>
        <p:spPr>
          <a:xfrm>
            <a:off x="5791200" y="2129864"/>
            <a:ext cx="3839662" cy="359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79A71E87-C866-463D-8FC6-B0C8C4945985}"/>
              </a:ext>
            </a:extLst>
          </p:cNvPr>
          <p:cNvSpPr txBox="1">
            <a:spLocks/>
          </p:cNvSpPr>
          <p:nvPr/>
        </p:nvSpPr>
        <p:spPr>
          <a:xfrm>
            <a:off x="520148" y="1066800"/>
            <a:ext cx="3886200" cy="601921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9pPr>
            <a:extLst/>
          </a:lstStyle>
          <a:p>
            <a:pPr algn="l"/>
            <a:r>
              <a:rPr lang="en-US" sz="3600" b="0" i="1" u="sng" dirty="0">
                <a:solidFill>
                  <a:srgbClr val="C00000"/>
                </a:solidFill>
                <a:effectLst/>
              </a:rPr>
              <a:t>Lessons learned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FF1CC39-B7B9-4771-A342-4C1A414DE0BE}"/>
              </a:ext>
            </a:extLst>
          </p:cNvPr>
          <p:cNvSpPr txBox="1">
            <a:spLocks/>
          </p:cNvSpPr>
          <p:nvPr/>
        </p:nvSpPr>
        <p:spPr bwMode="auto">
          <a:xfrm>
            <a:off x="533400" y="304800"/>
            <a:ext cx="8153401" cy="50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marR="64008" indent="0" algn="r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None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sz="2400" dirty="0"/>
              <a:t>Northeast Region Construction Training (2018)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57CFB7-FC0C-4A28-A92D-DE328905AADB}"/>
              </a:ext>
            </a:extLst>
          </p:cNvPr>
          <p:cNvSpPr txBox="1">
            <a:spLocks/>
          </p:cNvSpPr>
          <p:nvPr/>
        </p:nvSpPr>
        <p:spPr>
          <a:xfrm>
            <a:off x="228600" y="1981200"/>
            <a:ext cx="5715000" cy="3657600"/>
          </a:xfrm>
          <a:prstGeom prst="rect">
            <a:avLst/>
          </a:prstGeom>
        </p:spPr>
        <p:txBody>
          <a:bodyPr/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Aft>
                <a:spcPts val="600"/>
              </a:spcAft>
            </a:pPr>
            <a:r>
              <a:rPr lang="en-US" sz="2400" dirty="0"/>
              <a:t>Identify a single point of Contact</a:t>
            </a:r>
            <a:br>
              <a:rPr lang="en-US" sz="2400" dirty="0"/>
            </a:b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Become familiar with existing, proposed, and discontinued utility facilities</a:t>
            </a:r>
            <a:br>
              <a:rPr lang="en-US" sz="2400" dirty="0"/>
            </a:b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Establish and agree upon a relocation timeline with the Contractor and the Utility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428B74A-2FB2-46A0-8C4D-FA403C8EA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30490" y="2286632"/>
            <a:ext cx="3724080" cy="27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89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428C7D8-DEF2-4CC9-9FE7-F7B4B5208D8F}"/>
              </a:ext>
            </a:extLst>
          </p:cNvPr>
          <p:cNvSpPr txBox="1">
            <a:spLocks/>
          </p:cNvSpPr>
          <p:nvPr/>
        </p:nvSpPr>
        <p:spPr bwMode="auto">
          <a:xfrm>
            <a:off x="533400" y="304800"/>
            <a:ext cx="8153401" cy="50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marR="64008" indent="0" algn="r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None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sz="2400" dirty="0"/>
              <a:t>Northeast Region Construction Training (2018)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F7FBEC18-5987-4AB9-8750-769107349A16}"/>
              </a:ext>
            </a:extLst>
          </p:cNvPr>
          <p:cNvSpPr txBox="1">
            <a:spLocks/>
          </p:cNvSpPr>
          <p:nvPr/>
        </p:nvSpPr>
        <p:spPr>
          <a:xfrm>
            <a:off x="381000" y="1742359"/>
            <a:ext cx="4114800" cy="1287721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9pPr>
            <a:extLst/>
          </a:lstStyle>
          <a:p>
            <a:pPr algn="l"/>
            <a:r>
              <a:rPr lang="en-US" sz="3600" b="0" i="1" u="sng" dirty="0">
                <a:solidFill>
                  <a:srgbClr val="C00000"/>
                </a:solidFill>
                <a:effectLst/>
              </a:rPr>
              <a:t>Northeast Region Utility Contacts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ED484CF-DC38-4E77-8FC5-1CF25A93EE6D}"/>
              </a:ext>
            </a:extLst>
          </p:cNvPr>
          <p:cNvSpPr txBox="1">
            <a:spLocks/>
          </p:cNvSpPr>
          <p:nvPr/>
        </p:nvSpPr>
        <p:spPr>
          <a:xfrm>
            <a:off x="533400" y="3962400"/>
            <a:ext cx="2469874" cy="1676400"/>
          </a:xfrm>
          <a:prstGeom prst="rect">
            <a:avLst/>
          </a:prstGeom>
        </p:spPr>
        <p:txBody>
          <a:bodyPr/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Presented by: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Jeff Orr, P.E.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Utility Engineer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(920) 492-3511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Jeffry.orr@dot.wi.gov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F7550B-05A1-49B7-BDBA-2AED4FE10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838200"/>
            <a:ext cx="4114800" cy="5074537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152298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WisDOT3">
      <a:dk1>
        <a:srgbClr val="253D92"/>
      </a:dk1>
      <a:lt1>
        <a:srgbClr val="FFFFFF"/>
      </a:lt1>
      <a:dk2>
        <a:srgbClr val="5772D5"/>
      </a:dk2>
      <a:lt2>
        <a:srgbClr val="D8D8D8"/>
      </a:lt2>
      <a:accent1>
        <a:srgbClr val="EE0000"/>
      </a:accent1>
      <a:accent2>
        <a:srgbClr val="5772D5"/>
      </a:accent2>
      <a:accent3>
        <a:srgbClr val="FF7979"/>
      </a:accent3>
      <a:accent4>
        <a:srgbClr val="B1E2F5"/>
      </a:accent4>
      <a:accent5>
        <a:srgbClr val="FFFFFF"/>
      </a:accent5>
      <a:accent6>
        <a:srgbClr val="FFFFFF"/>
      </a:accent6>
      <a:hlink>
        <a:srgbClr val="00B0F0"/>
      </a:hlink>
      <a:folHlink>
        <a:srgbClr val="B1E2F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3038</TotalTime>
  <Words>115</Words>
  <Application>Microsoft Office PowerPoint</Application>
  <PresentationFormat>On-screen Show (4:3)</PresentationFormat>
  <Paragraphs>38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Wingdings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Wisconsin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Department of Transportation</dc:title>
  <dc:subject>Wisconsin Department of Transportation Power Point Presentation</dc:subject>
  <dc:creator>WisDOT</dc:creator>
  <cp:keywords>Wisconsin Department of Transportation Power Point Presentation</cp:keywords>
  <dc:description>2012</dc:description>
  <cp:lastModifiedBy>ORR, JEFFRY J</cp:lastModifiedBy>
  <cp:revision>293</cp:revision>
  <cp:lastPrinted>2018-03-20T16:06:52Z</cp:lastPrinted>
  <dcterms:created xsi:type="dcterms:W3CDTF">2012-06-26T13:11:17Z</dcterms:created>
  <dcterms:modified xsi:type="dcterms:W3CDTF">2018-03-21T17:02:07Z</dcterms:modified>
</cp:coreProperties>
</file>