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72" r:id="rId2"/>
    <p:sldId id="268" r:id="rId3"/>
    <p:sldId id="276" r:id="rId4"/>
    <p:sldId id="285" r:id="rId5"/>
    <p:sldId id="275" r:id="rId6"/>
    <p:sldId id="280" r:id="rId7"/>
    <p:sldId id="281" r:id="rId8"/>
    <p:sldId id="273" r:id="rId9"/>
    <p:sldId id="284" r:id="rId10"/>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3681"/>
    <a:srgbClr val="FFFF99"/>
    <a:srgbClr val="253D92"/>
    <a:srgbClr val="002F9D"/>
    <a:srgbClr val="A7C2FF"/>
    <a:srgbClr val="2F4CB7"/>
    <a:srgbClr val="BFC9EF"/>
    <a:srgbClr val="4B68D1"/>
    <a:srgbClr val="89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91" autoAdjust="0"/>
    <p:restoredTop sz="76769" autoAdjust="0"/>
  </p:normalViewPr>
  <p:slideViewPr>
    <p:cSldViewPr>
      <p:cViewPr varScale="1">
        <p:scale>
          <a:sx n="66" d="100"/>
          <a:sy n="66" d="100"/>
        </p:scale>
        <p:origin x="82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444" y="496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OTKXV\AppData\Local\Microsoft\Windows\INetCache\Content.Outlook\FEBZS7TU\Construction%20Finals%20Tracking%20Report_March.xlsm"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2.xml"/><Relationship Id="rId4" Type="http://schemas.openxmlformats.org/officeDocument/2006/relationships/oleObject" Target="file:///C:\Users\DOTKXV\AppData\Local\Microsoft\Windows\INetCache\Content.Outlook\FEBZS7TU\Construction%20Finals%20Tracking%20Report_March.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OTKXV\AppData\Local\Microsoft\Windows\INetCache\Content.Outlook\FEBZS7TU\Construction%20Finals%20Tracking%20Report_March.xlsm"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DOTKXV\AppData\Local\Microsoft\Windows\INetCache\Content.Outlook\FEBZS7TU\Construction%20Finals%20Tracking%20Report_March.xlsm"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dirty="0">
                <a:solidFill>
                  <a:schemeClr val="bg2">
                    <a:lumMod val="10000"/>
                  </a:schemeClr>
                </a:solidFill>
              </a:rPr>
              <a:t>%</a:t>
            </a:r>
            <a:r>
              <a:rPr lang="en-US" baseline="0" dirty="0">
                <a:solidFill>
                  <a:schemeClr val="bg2">
                    <a:lumMod val="10000"/>
                  </a:schemeClr>
                </a:solidFill>
              </a:rPr>
              <a:t> of Contracts by Region and Program that Achieved </a:t>
            </a:r>
          </a:p>
          <a:p>
            <a:pPr algn="ctr">
              <a:defRPr/>
            </a:pPr>
            <a:r>
              <a:rPr lang="en-US" baseline="0" dirty="0">
                <a:solidFill>
                  <a:schemeClr val="bg2">
                    <a:lumMod val="10000"/>
                  </a:schemeClr>
                </a:solidFill>
              </a:rPr>
              <a:t>"Final Estimate Approved for Payment within 180 Days"</a:t>
            </a:r>
          </a:p>
          <a:p>
            <a:pPr algn="ctr">
              <a:defRPr/>
            </a:pPr>
            <a:r>
              <a:rPr lang="en-US" baseline="0" dirty="0">
                <a:solidFill>
                  <a:schemeClr val="bg2">
                    <a:lumMod val="10000"/>
                  </a:schemeClr>
                </a:solidFill>
              </a:rPr>
              <a:t>FY 2017</a:t>
            </a:r>
            <a:endParaRPr lang="en-US" dirty="0">
              <a:solidFill>
                <a:schemeClr val="bg2">
                  <a:lumMod val="10000"/>
                </a:schemeClr>
              </a:solidFill>
            </a:endParaRPr>
          </a:p>
        </c:rich>
      </c:tx>
      <c:layout>
        <c:manualLayout>
          <c:xMode val="edge"/>
          <c:yMode val="edge"/>
          <c:x val="0.1237332762771713"/>
          <c:y val="2.504077525856107E-2"/>
        </c:manualLayout>
      </c:layout>
      <c:overlay val="0"/>
      <c:spPr>
        <a:ln w="25400"/>
      </c:spPr>
    </c:title>
    <c:autoTitleDeleted val="0"/>
    <c:plotArea>
      <c:layout>
        <c:manualLayout>
          <c:layoutTarget val="inner"/>
          <c:xMode val="edge"/>
          <c:yMode val="edge"/>
          <c:x val="4.9549759405074369E-2"/>
          <c:y val="0.15550823192555474"/>
          <c:w val="0.95154257714827062"/>
          <c:h val="0.71902906145000189"/>
        </c:manualLayout>
      </c:layout>
      <c:barChart>
        <c:barDir val="col"/>
        <c:grouping val="clustered"/>
        <c:varyColors val="0"/>
        <c:ser>
          <c:idx val="0"/>
          <c:order val="0"/>
          <c:tx>
            <c:strRef>
              <c:f>'Fiscal Year'!$X$38:$X$39</c:f>
              <c:strCache>
                <c:ptCount val="2"/>
                <c:pt idx="1">
                  <c:v>Region % Average</c:v>
                </c:pt>
              </c:strCache>
            </c:strRef>
          </c:tx>
          <c:spPr>
            <a:solidFill>
              <a:srgbClr val="0070C0"/>
            </a:solidFill>
            <a:ln>
              <a:solidFill>
                <a:prstClr val="black"/>
              </a:solidFill>
            </a:ln>
            <a:scene3d>
              <a:camera prst="orthographicFront"/>
              <a:lightRig rig="threePt" dir="t"/>
            </a:scene3d>
            <a:sp3d>
              <a:bevelT/>
              <a:bevelB/>
            </a:sp3d>
          </c:spPr>
          <c:invertIfNegative val="0"/>
          <c:dPt>
            <c:idx val="0"/>
            <c:invertIfNegative val="0"/>
            <c:bubble3D val="0"/>
            <c:spPr>
              <a:solidFill>
                <a:srgbClr val="CC0000"/>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1-15A5-449E-BF05-0107804EC47A}"/>
              </c:ext>
            </c:extLst>
          </c:dPt>
          <c:dPt>
            <c:idx val="2"/>
            <c:invertIfNegative val="0"/>
            <c:bubble3D val="0"/>
            <c:spPr>
              <a:solidFill>
                <a:srgbClr val="FF9933"/>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3-15A5-449E-BF05-0107804EC47A}"/>
              </c:ext>
            </c:extLst>
          </c:dPt>
          <c:dPt>
            <c:idx val="3"/>
            <c:invertIfNegative val="0"/>
            <c:bubble3D val="0"/>
            <c:spPr>
              <a:solidFill>
                <a:srgbClr val="77933C"/>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5-15A5-449E-BF05-0107804EC47A}"/>
              </c:ext>
            </c:extLst>
          </c:dPt>
          <c:dPt>
            <c:idx val="4"/>
            <c:invertIfNegative val="0"/>
            <c:bubble3D val="0"/>
            <c:spPr>
              <a:solidFill>
                <a:srgbClr val="FFFF00"/>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7-15A5-449E-BF05-0107804EC47A}"/>
              </c:ext>
            </c:extLst>
          </c:dPt>
          <c:dPt>
            <c:idx val="5"/>
            <c:invertIfNegative val="0"/>
            <c:bubble3D val="0"/>
            <c:spPr>
              <a:gradFill>
                <a:gsLst>
                  <a:gs pos="0">
                    <a:srgbClr val="FFFFFF"/>
                  </a:gs>
                  <a:gs pos="7001">
                    <a:srgbClr val="E6E6E6"/>
                  </a:gs>
                  <a:gs pos="32001">
                    <a:srgbClr val="7D8496"/>
                  </a:gs>
                  <a:gs pos="47000">
                    <a:srgbClr val="E6E6E6"/>
                  </a:gs>
                  <a:gs pos="85001">
                    <a:srgbClr val="7D8496"/>
                  </a:gs>
                  <a:gs pos="100000">
                    <a:srgbClr val="E6E6E6"/>
                  </a:gs>
                </a:gsLst>
                <a:lin ang="10800000" scaled="0"/>
              </a:gradFill>
              <a:ln>
                <a:solidFill>
                  <a:prstClr val="black"/>
                </a:solidFill>
              </a:ln>
              <a:scene3d>
                <a:camera prst="orthographicFront"/>
                <a:lightRig rig="threePt" dir="t"/>
              </a:scene3d>
              <a:sp3d prstMaterial="matte">
                <a:bevelT/>
                <a:bevelB/>
              </a:sp3d>
            </c:spPr>
            <c:extLst>
              <c:ext xmlns:c16="http://schemas.microsoft.com/office/drawing/2014/chart" uri="{C3380CC4-5D6E-409C-BE32-E72D297353CC}">
                <c16:uniqueId val="{00000009-15A5-449E-BF05-0107804EC47A}"/>
              </c:ext>
            </c:extLst>
          </c:dPt>
          <c:dPt>
            <c:idx val="6"/>
            <c:invertIfNegative val="0"/>
            <c:bubble3D val="0"/>
            <c:spP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B-15A5-449E-BF05-0107804EC47A}"/>
              </c:ext>
            </c:extLst>
          </c:dPt>
          <c:dPt>
            <c:idx val="7"/>
            <c:invertIfNegative val="0"/>
            <c:bubble3D val="0"/>
            <c:spPr>
              <a:solidFill>
                <a:schemeClr val="tx1"/>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D-15A5-449E-BF05-0107804EC47A}"/>
              </c:ext>
            </c:extLst>
          </c:dPt>
          <c:dPt>
            <c:idx val="8"/>
            <c:invertIfNegative val="0"/>
            <c:bubble3D val="0"/>
            <c:spPr>
              <a:solidFill>
                <a:schemeClr val="tx1">
                  <a:lumMod val="50000"/>
                  <a:lumOff val="50000"/>
                </a:schemeClr>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F-15A5-449E-BF05-0107804EC47A}"/>
              </c:ext>
            </c:extLst>
          </c:dPt>
          <c:dLbls>
            <c:dLbl>
              <c:idx val="0"/>
              <c:layout>
                <c:manualLayout>
                  <c:x val="0"/>
                  <c:y val="-2.813852813852822E-2"/>
                </c:manualLayout>
              </c:layout>
              <c:tx>
                <c:rich>
                  <a:bodyPr/>
                  <a:lstStyle/>
                  <a:p>
                    <a:fld id="{C41AB607-B374-47E6-A3D8-B67FBB4329AE}"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5A5-449E-BF05-0107804EC47A}"/>
                </c:ext>
              </c:extLst>
            </c:dLbl>
            <c:dLbl>
              <c:idx val="1"/>
              <c:layout>
                <c:manualLayout>
                  <c:x val="2.7777777777777779E-3"/>
                  <c:y val="-6.4935064935064939E-3"/>
                </c:manualLayout>
              </c:layout>
              <c:tx>
                <c:rich>
                  <a:bodyPr/>
                  <a:lstStyle/>
                  <a:p>
                    <a:fld id="{D392E8F5-C969-4E6F-8D8A-CA31404BA118}"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15A5-449E-BF05-0107804EC47A}"/>
                </c:ext>
              </c:extLst>
            </c:dLbl>
            <c:dLbl>
              <c:idx val="2"/>
              <c:layout>
                <c:manualLayout>
                  <c:x val="-1.3888888888888889E-3"/>
                  <c:y val="-0.18181818181818182"/>
                </c:manualLayout>
              </c:layout>
              <c:tx>
                <c:rich>
                  <a:bodyPr/>
                  <a:lstStyle/>
                  <a:p>
                    <a:fld id="{73B790AE-4D56-4661-92D0-10E8D0426001}"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5A5-449E-BF05-0107804EC47A}"/>
                </c:ext>
              </c:extLst>
            </c:dLbl>
            <c:dLbl>
              <c:idx val="3"/>
              <c:layout>
                <c:manualLayout>
                  <c:x val="-2.7777777777777779E-3"/>
                  <c:y val="-3.0303030303030304E-2"/>
                </c:manualLayout>
              </c:layout>
              <c:tx>
                <c:rich>
                  <a:bodyPr/>
                  <a:lstStyle/>
                  <a:p>
                    <a:fld id="{5FB52E3A-C365-4D96-8A21-B102AB60F141}"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5A5-449E-BF05-0107804EC47A}"/>
                </c:ext>
              </c:extLst>
            </c:dLbl>
            <c:dLbl>
              <c:idx val="4"/>
              <c:layout>
                <c:manualLayout>
                  <c:x val="-2.7777777777778798E-3"/>
                  <c:y val="-3.4632034632034708E-2"/>
                </c:manualLayout>
              </c:layout>
              <c:tx>
                <c:rich>
                  <a:bodyPr/>
                  <a:lstStyle/>
                  <a:p>
                    <a:fld id="{3D7773CA-E15D-420D-ADAD-A02B9DDA9A9F}"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5A5-449E-BF05-0107804EC47A}"/>
                </c:ext>
              </c:extLst>
            </c:dLbl>
            <c:dLbl>
              <c:idx val="5"/>
              <c:layout>
                <c:manualLayout>
                  <c:x val="-1.3888888888888889E-3"/>
                  <c:y val="-5.844155844155844E-2"/>
                </c:manualLayout>
              </c:layout>
              <c:tx>
                <c:rich>
                  <a:bodyPr/>
                  <a:lstStyle/>
                  <a:p>
                    <a:fld id="{DFBBBA9E-6BCF-47CF-BE7F-52B9B34A4ED9}"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5A5-449E-BF05-0107804EC47A}"/>
                </c:ext>
              </c:extLst>
            </c:dLbl>
            <c:dLbl>
              <c:idx val="6"/>
              <c:layout>
                <c:manualLayout>
                  <c:x val="-1.0185067526415994E-16"/>
                  <c:y val="-8.2251082251082325E-2"/>
                </c:manualLayout>
              </c:layout>
              <c:tx>
                <c:rich>
                  <a:bodyPr/>
                  <a:lstStyle/>
                  <a:p>
                    <a:fld id="{1AA7455F-BB38-4AF0-9379-5472D0C655E0}"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15A5-449E-BF05-0107804EC47A}"/>
                </c:ext>
              </c:extLst>
            </c:dLbl>
            <c:dLbl>
              <c:idx val="7"/>
              <c:layout>
                <c:manualLayout>
                  <c:x val="2.7777777777777779E-3"/>
                  <c:y val="-2.1645021645021644E-2"/>
                </c:manualLayout>
              </c:layout>
              <c:tx>
                <c:rich>
                  <a:bodyPr/>
                  <a:lstStyle/>
                  <a:p>
                    <a:fld id="{6D2766D1-34AC-4BD9-99D1-E639653B2DC6}"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15A5-449E-BF05-0107804EC47A}"/>
                </c:ext>
              </c:extLst>
            </c:dLbl>
            <c:dLbl>
              <c:idx val="8"/>
              <c:layout>
                <c:manualLayout>
                  <c:x val="-1.3888888888888889E-3"/>
                  <c:y val="-3.0303030303030304E-2"/>
                </c:manualLayout>
              </c:layout>
              <c:tx>
                <c:rich>
                  <a:bodyPr/>
                  <a:lstStyle/>
                  <a:p>
                    <a:fld id="{5E2A887A-AFE2-4B28-99CC-BB6CE083DDEB}"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15A5-449E-BF05-0107804EC47A}"/>
                </c:ext>
              </c:extLst>
            </c:dLbl>
            <c:spPr>
              <a:noFill/>
              <a:ln>
                <a:noFill/>
              </a:ln>
              <a:effectLst/>
            </c:spPr>
            <c:txPr>
              <a:bodyPr wrap="square" lIns="38100" tIns="19050" rIns="38100" bIns="19050" anchor="ctr">
                <a:spAutoFit/>
              </a:bodyPr>
              <a:lstStyle/>
              <a:p>
                <a:pPr>
                  <a:defRPr sz="1100">
                    <a:solidFill>
                      <a:schemeClr val="bg2">
                        <a:lumMod val="10000"/>
                      </a:schemeClr>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'Fiscal Year'!$W$40:$W$48</c:f>
              <c:strCache>
                <c:ptCount val="9"/>
                <c:pt idx="0">
                  <c:v>NC</c:v>
                </c:pt>
                <c:pt idx="1">
                  <c:v>NE</c:v>
                </c:pt>
                <c:pt idx="2">
                  <c:v>NW</c:v>
                </c:pt>
                <c:pt idx="3">
                  <c:v>SE</c:v>
                </c:pt>
                <c:pt idx="4">
                  <c:v>SW</c:v>
                </c:pt>
                <c:pt idx="5">
                  <c:v>Statewide Average</c:v>
                </c:pt>
                <c:pt idx="6">
                  <c:v>State</c:v>
                </c:pt>
                <c:pt idx="7">
                  <c:v>Local</c:v>
                </c:pt>
                <c:pt idx="8">
                  <c:v>Mega/Major </c:v>
                </c:pt>
              </c:strCache>
            </c:strRef>
          </c:cat>
          <c:val>
            <c:numRef>
              <c:f>'Fiscal Year'!$X$40:$X$48</c:f>
              <c:numCache>
                <c:formatCode>0%</c:formatCode>
                <c:ptCount val="9"/>
                <c:pt idx="0">
                  <c:v>0.55882352941176472</c:v>
                </c:pt>
                <c:pt idx="1">
                  <c:v>0.58823529411764708</c:v>
                </c:pt>
                <c:pt idx="2">
                  <c:v>0.34482758620689657</c:v>
                </c:pt>
                <c:pt idx="3">
                  <c:v>0.55555555555555558</c:v>
                </c:pt>
                <c:pt idx="4">
                  <c:v>0.55000000000000004</c:v>
                </c:pt>
                <c:pt idx="5">
                  <c:v>0.51624548736462095</c:v>
                </c:pt>
                <c:pt idx="6">
                  <c:v>0.4853801169590643</c:v>
                </c:pt>
                <c:pt idx="7">
                  <c:v>0.56818181818181823</c:v>
                </c:pt>
                <c:pt idx="8">
                  <c:v>0.55555555555555558</c:v>
                </c:pt>
              </c:numCache>
            </c:numRef>
          </c:val>
          <c:extLst>
            <c:ext xmlns:c16="http://schemas.microsoft.com/office/drawing/2014/chart" uri="{C3380CC4-5D6E-409C-BE32-E72D297353CC}">
              <c16:uniqueId val="{00000010-15A5-449E-BF05-0107804EC47A}"/>
            </c:ext>
          </c:extLst>
        </c:ser>
        <c:dLbls>
          <c:showLegendKey val="0"/>
          <c:showVal val="0"/>
          <c:showCatName val="0"/>
          <c:showSerName val="0"/>
          <c:showPercent val="0"/>
          <c:showBubbleSize val="0"/>
        </c:dLbls>
        <c:gapWidth val="0"/>
        <c:axId val="343589832"/>
        <c:axId val="343590224"/>
      </c:barChart>
      <c:lineChart>
        <c:grouping val="standard"/>
        <c:varyColors val="0"/>
        <c:ser>
          <c:idx val="1"/>
          <c:order val="1"/>
          <c:tx>
            <c:strRef>
              <c:f>'Fiscal Year'!$Y$38:$Y$39</c:f>
              <c:strCache>
                <c:ptCount val="2"/>
                <c:pt idx="1">
                  <c:v>Target</c:v>
                </c:pt>
              </c:strCache>
            </c:strRef>
          </c:tx>
          <c:spPr>
            <a:ln>
              <a:solidFill>
                <a:schemeClr val="bg2">
                  <a:lumMod val="10000"/>
                </a:schemeClr>
              </a:solidFill>
              <a:prstDash val="lgDash"/>
            </a:ln>
          </c:spPr>
          <c:marker>
            <c:symbol val="none"/>
          </c:marker>
          <c:dPt>
            <c:idx val="3"/>
            <c:bubble3D val="0"/>
            <c:spPr>
              <a:ln w="31750">
                <a:solidFill>
                  <a:schemeClr val="bg2">
                    <a:lumMod val="10000"/>
                  </a:schemeClr>
                </a:solidFill>
                <a:prstDash val="lgDash"/>
              </a:ln>
            </c:spPr>
            <c:extLst>
              <c:ext xmlns:c16="http://schemas.microsoft.com/office/drawing/2014/chart" uri="{C3380CC4-5D6E-409C-BE32-E72D297353CC}">
                <c16:uniqueId val="{00000012-15A5-449E-BF05-0107804EC47A}"/>
              </c:ext>
            </c:extLst>
          </c:dPt>
          <c:cat>
            <c:strRef>
              <c:f>'Fiscal Year'!$W$40:$W$48</c:f>
              <c:strCache>
                <c:ptCount val="9"/>
                <c:pt idx="0">
                  <c:v>NC</c:v>
                </c:pt>
                <c:pt idx="1">
                  <c:v>NE</c:v>
                </c:pt>
                <c:pt idx="2">
                  <c:v>NW</c:v>
                </c:pt>
                <c:pt idx="3">
                  <c:v>SE</c:v>
                </c:pt>
                <c:pt idx="4">
                  <c:v>SW</c:v>
                </c:pt>
                <c:pt idx="5">
                  <c:v>Statewide Average</c:v>
                </c:pt>
                <c:pt idx="6">
                  <c:v>State</c:v>
                </c:pt>
                <c:pt idx="7">
                  <c:v>Local</c:v>
                </c:pt>
                <c:pt idx="8">
                  <c:v>Mega/Major </c:v>
                </c:pt>
              </c:strCache>
            </c:strRef>
          </c:cat>
          <c:val>
            <c:numRef>
              <c:f>'Fiscal Year'!$Y$40:$Y$48</c:f>
              <c:numCache>
                <c:formatCode>0%</c:formatCode>
                <c:ptCount val="9"/>
                <c:pt idx="0">
                  <c:v>0.55000000000000004</c:v>
                </c:pt>
                <c:pt idx="1">
                  <c:v>0.55000000000000004</c:v>
                </c:pt>
                <c:pt idx="2">
                  <c:v>0.55000000000000004</c:v>
                </c:pt>
                <c:pt idx="3">
                  <c:v>0.55000000000000004</c:v>
                </c:pt>
                <c:pt idx="4">
                  <c:v>0.55000000000000004</c:v>
                </c:pt>
                <c:pt idx="5">
                  <c:v>0.55000000000000004</c:v>
                </c:pt>
                <c:pt idx="6">
                  <c:v>0.55000000000000004</c:v>
                </c:pt>
                <c:pt idx="7">
                  <c:v>0.55000000000000004</c:v>
                </c:pt>
                <c:pt idx="8">
                  <c:v>0.55000000000000004</c:v>
                </c:pt>
              </c:numCache>
            </c:numRef>
          </c:val>
          <c:smooth val="0"/>
          <c:extLst>
            <c:ext xmlns:c16="http://schemas.microsoft.com/office/drawing/2014/chart" uri="{C3380CC4-5D6E-409C-BE32-E72D297353CC}">
              <c16:uniqueId val="{00000011-15A5-449E-BF05-0107804EC47A}"/>
            </c:ext>
          </c:extLst>
        </c:ser>
        <c:dLbls>
          <c:showLegendKey val="0"/>
          <c:showVal val="0"/>
          <c:showCatName val="0"/>
          <c:showSerName val="0"/>
          <c:showPercent val="0"/>
          <c:showBubbleSize val="0"/>
        </c:dLbls>
        <c:marker val="1"/>
        <c:smooth val="0"/>
        <c:axId val="343589832"/>
        <c:axId val="343590224"/>
      </c:lineChart>
      <c:catAx>
        <c:axId val="343589832"/>
        <c:scaling>
          <c:orientation val="minMax"/>
        </c:scaling>
        <c:delete val="0"/>
        <c:axPos val="b"/>
        <c:title>
          <c:tx>
            <c:rich>
              <a:bodyPr/>
              <a:lstStyle/>
              <a:p>
                <a:pPr>
                  <a:defRPr/>
                </a:pPr>
                <a:r>
                  <a:rPr lang="en-US" sz="1100" dirty="0">
                    <a:solidFill>
                      <a:schemeClr val="bg2">
                        <a:lumMod val="10000"/>
                      </a:schemeClr>
                    </a:solidFill>
                  </a:rPr>
                  <a:t>By Program</a:t>
                </a:r>
              </a:p>
            </c:rich>
          </c:tx>
          <c:layout>
            <c:manualLayout>
              <c:xMode val="edge"/>
              <c:yMode val="edge"/>
              <c:x val="0.80938582677165349"/>
              <c:y val="0.93392644101305522"/>
            </c:manualLayout>
          </c:layout>
          <c:overlay val="0"/>
        </c:title>
        <c:numFmt formatCode="General" sourceLinked="0"/>
        <c:majorTickMark val="none"/>
        <c:minorTickMark val="none"/>
        <c:tickLblPos val="nextTo"/>
        <c:crossAx val="343590224"/>
        <c:crossesAt val="0"/>
        <c:auto val="1"/>
        <c:lblAlgn val="ctr"/>
        <c:lblOffset val="100"/>
        <c:noMultiLvlLbl val="0"/>
      </c:catAx>
      <c:valAx>
        <c:axId val="343590224"/>
        <c:scaling>
          <c:orientation val="minMax"/>
          <c:max val="1"/>
          <c:min val="0"/>
        </c:scaling>
        <c:delete val="0"/>
        <c:axPos val="l"/>
        <c:numFmt formatCode="0%" sourceLinked="1"/>
        <c:majorTickMark val="out"/>
        <c:minorTickMark val="none"/>
        <c:tickLblPos val="nextTo"/>
        <c:crossAx val="343589832"/>
        <c:crosses val="autoZero"/>
        <c:crossBetween val="between"/>
        <c:majorUnit val="0.1"/>
        <c:minorUnit val="0.1"/>
      </c:valAx>
      <c:spPr>
        <a:solidFill>
          <a:schemeClr val="bg1"/>
        </a:solidFill>
      </c:spPr>
    </c:plotArea>
    <c:plotVisOnly val="1"/>
    <c:dispBlanksAs val="gap"/>
    <c:showDLblsOverMax val="0"/>
  </c:chart>
  <c:spPr>
    <a:solidFill>
      <a:schemeClr val="bg1"/>
    </a:solidFill>
    <a:ln w="25400">
      <a:solidFill>
        <a:sysClr val="windowText" lastClr="000000"/>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200" b="1" i="0" u="none" strike="noStrike" kern="1200" baseline="0">
                <a:solidFill>
                  <a:sysClr val="windowText" lastClr="000000"/>
                </a:solidFill>
                <a:latin typeface="+mn-lt"/>
                <a:ea typeface="+mn-ea"/>
                <a:cs typeface="+mn-cs"/>
              </a:defRPr>
            </a:pPr>
            <a:r>
              <a:rPr lang="en-US" sz="3200" baseline="0">
                <a:solidFill>
                  <a:sysClr val="windowText" lastClr="000000"/>
                </a:solidFill>
              </a:rPr>
              <a:t>Let Dates 8/1/16 to 7/31/17</a:t>
            </a:r>
            <a:endParaRPr lang="en-US" sz="3200">
              <a:solidFill>
                <a:sysClr val="windowText" lastClr="000000"/>
              </a:solidFill>
            </a:endParaRPr>
          </a:p>
        </c:rich>
      </c:tx>
      <c:layout>
        <c:manualLayout>
          <c:xMode val="edge"/>
          <c:yMode val="edge"/>
          <c:x val="0.29866565012357271"/>
          <c:y val="8.6882916112394314E-3"/>
        </c:manualLayout>
      </c:layout>
      <c:overlay val="0"/>
      <c:spPr>
        <a:noFill/>
        <a:ln>
          <a:noFill/>
        </a:ln>
        <a:effectLst/>
      </c:spPr>
      <c:txPr>
        <a:bodyPr rot="0" spcFirstLastPara="1" vertOverflow="ellipsis" vert="horz" wrap="square" anchor="ctr" anchorCtr="1"/>
        <a:lstStyle/>
        <a:p>
          <a:pPr>
            <a:defRPr sz="3200" b="1" i="0" u="none" strike="noStrike" kern="120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8400504701882231"/>
          <c:y val="0.2707125623982084"/>
          <c:w val="0.39265560310725661"/>
          <c:h val="0.60101590027619767"/>
        </c:manualLayout>
      </c:layout>
      <c:pieChart>
        <c:varyColors val="1"/>
        <c:ser>
          <c:idx val="0"/>
          <c:order val="0"/>
          <c:dPt>
            <c:idx val="0"/>
            <c:bubble3D val="0"/>
            <c:explosion val="12"/>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2214-4396-A519-8AFB2E1310DC}"/>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2214-4396-A519-8AFB2E1310DC}"/>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2214-4396-A519-8AFB2E1310DC}"/>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2214-4396-A519-8AFB2E1310DC}"/>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2214-4396-A519-8AFB2E1310DC}"/>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2214-4396-A519-8AFB2E1310DC}"/>
              </c:ext>
            </c:extLst>
          </c:dPt>
          <c:dLbls>
            <c:dLbl>
              <c:idx val="0"/>
              <c:layout>
                <c:manualLayout>
                  <c:x val="-1.3888888888888889E-3"/>
                  <c:y val="1.4508202928143683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214-4396-A519-8AFB2E1310DC}"/>
                </c:ext>
              </c:extLst>
            </c:dLbl>
            <c:dLbl>
              <c:idx val="1"/>
              <c:layout>
                <c:manualLayout>
                  <c:x val="5.5845126952023538E-3"/>
                  <c:y val="-2.2255192878338281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214-4396-A519-8AFB2E1310DC}"/>
                </c:ext>
              </c:extLst>
            </c:dLbl>
            <c:dLbl>
              <c:idx val="4"/>
              <c:layout>
                <c:manualLayout>
                  <c:x val="-6.9444444444444441E-3"/>
                  <c:y val="1.4508202928143759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214-4396-A519-8AFB2E1310DC}"/>
                </c:ext>
              </c:extLst>
            </c:dLbl>
            <c:dLbl>
              <c:idx val="5"/>
              <c:layout>
                <c:manualLayout>
                  <c:x val="1.6666666666666666E-2"/>
                  <c:y val="-4.5597209202737569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2214-4396-A519-8AFB2E1310DC}"/>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NE!$AO$80:$AO$85</c:f>
              <c:strCache>
                <c:ptCount val="6"/>
                <c:pt idx="0">
                  <c:v>Did Meet the Overall Goal</c:v>
                </c:pt>
                <c:pt idx="1">
                  <c:v>In Process "Under 180"*</c:v>
                </c:pt>
                <c:pt idx="2">
                  <c:v>Plant Establishment Period*</c:v>
                </c:pt>
                <c:pt idx="3">
                  <c:v>Not Substantially Complete*</c:v>
                </c:pt>
                <c:pt idx="4">
                  <c:v>In Process "Over 180"</c:v>
                </c:pt>
                <c:pt idx="5">
                  <c:v>Did Not Meet the Overall Goal</c:v>
                </c:pt>
              </c:strCache>
            </c:strRef>
          </c:cat>
          <c:val>
            <c:numRef>
              <c:f>NE!$AP$80:$AP$85</c:f>
              <c:numCache>
                <c:formatCode>#" projects"</c:formatCode>
                <c:ptCount val="6"/>
                <c:pt idx="0">
                  <c:v>13</c:v>
                </c:pt>
                <c:pt idx="1">
                  <c:v>12</c:v>
                </c:pt>
                <c:pt idx="2">
                  <c:v>4</c:v>
                </c:pt>
                <c:pt idx="3">
                  <c:v>11</c:v>
                </c:pt>
                <c:pt idx="4">
                  <c:v>2</c:v>
                </c:pt>
                <c:pt idx="5">
                  <c:v>1</c:v>
                </c:pt>
              </c:numCache>
            </c:numRef>
          </c:val>
          <c:extLst>
            <c:ext xmlns:c16="http://schemas.microsoft.com/office/drawing/2014/chart" uri="{C3380CC4-5D6E-409C-BE32-E72D297353CC}">
              <c16:uniqueId val="{0000000C-2214-4396-A519-8AFB2E1310DC}"/>
            </c:ext>
          </c:extLst>
        </c:ser>
        <c:ser>
          <c:idx val="1"/>
          <c:order val="1"/>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E-2214-4396-A519-8AFB2E1310DC}"/>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0-2214-4396-A519-8AFB2E1310DC}"/>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2-2214-4396-A519-8AFB2E1310DC}"/>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4-2214-4396-A519-8AFB2E1310DC}"/>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6-2214-4396-A519-8AFB2E1310DC}"/>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8-2214-4396-A519-8AFB2E1310D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NE!$AO$80:$AO$85</c:f>
              <c:strCache>
                <c:ptCount val="6"/>
                <c:pt idx="0">
                  <c:v>Did Meet the Overall Goal</c:v>
                </c:pt>
                <c:pt idx="1">
                  <c:v>In Process "Under 180"*</c:v>
                </c:pt>
                <c:pt idx="2">
                  <c:v>Plant Establishment Period*</c:v>
                </c:pt>
                <c:pt idx="3">
                  <c:v>Not Substantially Complete*</c:v>
                </c:pt>
                <c:pt idx="4">
                  <c:v>In Process "Over 180"</c:v>
                </c:pt>
                <c:pt idx="5">
                  <c:v>Did Not Meet the Overall Goal</c:v>
                </c:pt>
              </c:strCache>
            </c:strRef>
          </c:cat>
          <c:val>
            <c:numRef>
              <c:f>NE!$AQ$80:$AQ$85</c:f>
              <c:numCache>
                <c:formatCode>0%</c:formatCode>
                <c:ptCount val="6"/>
                <c:pt idx="0">
                  <c:v>0.30232558139534882</c:v>
                </c:pt>
                <c:pt idx="1">
                  <c:v>0.27906976744186046</c:v>
                </c:pt>
                <c:pt idx="2">
                  <c:v>9.3023255813953487E-2</c:v>
                </c:pt>
                <c:pt idx="3">
                  <c:v>0.2558139534883721</c:v>
                </c:pt>
                <c:pt idx="4">
                  <c:v>4.6511627906976744E-2</c:v>
                </c:pt>
                <c:pt idx="5">
                  <c:v>2.3255813953488372E-2</c:v>
                </c:pt>
              </c:numCache>
            </c:numRef>
          </c:val>
          <c:extLst>
            <c:ext xmlns:c16="http://schemas.microsoft.com/office/drawing/2014/chart" uri="{C3380CC4-5D6E-409C-BE32-E72D297353CC}">
              <c16:uniqueId val="{00000019-2214-4396-A519-8AFB2E1310D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6617579152148505"/>
          <c:y val="0.10824682245111901"/>
          <c:w val="0.33514831436494064"/>
          <c:h val="0.82649600804027357"/>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rgbClr val="FFFFFF"/>
    </a:solidFill>
    <a:ln w="38100" cap="flat" cmpd="sng" algn="ctr">
      <a:solidFill>
        <a:schemeClr val="tx1"/>
      </a:solidFill>
      <a:round/>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NE</a:t>
            </a:r>
            <a:r>
              <a:rPr lang="en-US" baseline="0"/>
              <a:t> Region - Average Days to Complete Tasks</a:t>
            </a:r>
            <a:br>
              <a:rPr lang="en-US" baseline="0"/>
            </a:br>
            <a:r>
              <a:rPr lang="en-US" baseline="0"/>
              <a:t>Let Dates 8/1/16 to 7/31/17</a:t>
            </a:r>
            <a:endParaRPr lang="en-US"/>
          </a:p>
        </c:rich>
      </c:tx>
      <c:layout>
        <c:manualLayout>
          <c:xMode val="edge"/>
          <c:yMode val="edge"/>
          <c:x val="4.2530074365704273E-2"/>
          <c:y val="1.2415373244392833E-2"/>
        </c:manualLayout>
      </c:layout>
      <c:overlay val="0"/>
    </c:title>
    <c:autoTitleDeleted val="0"/>
    <c:plotArea>
      <c:layout>
        <c:manualLayout>
          <c:layoutTarget val="inner"/>
          <c:xMode val="edge"/>
          <c:yMode val="edge"/>
          <c:x val="2.5449224351239145E-2"/>
          <c:y val="0.13331333625414515"/>
          <c:w val="0.94172676237221031"/>
          <c:h val="0.7547213771980833"/>
        </c:manualLayout>
      </c:layout>
      <c:barChart>
        <c:barDir val="col"/>
        <c:grouping val="clustered"/>
        <c:varyColors val="0"/>
        <c:ser>
          <c:idx val="0"/>
          <c:order val="0"/>
          <c:tx>
            <c:strRef>
              <c:f>NE!$AP$51</c:f>
              <c:strCache>
                <c:ptCount val="1"/>
                <c:pt idx="0">
                  <c:v>Target (Total # of days)</c:v>
                </c:pt>
              </c:strCache>
            </c:strRef>
          </c:tx>
          <c:spPr>
            <a:solidFill>
              <a:schemeClr val="tx1">
                <a:lumMod val="50000"/>
                <a:lumOff val="50000"/>
              </a:schemeClr>
            </a:solidFill>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NE!$AP$52:$AP$66</c:f>
              <c:numCache>
                <c:formatCode>General</c:formatCode>
                <c:ptCount val="15"/>
                <c:pt idx="0">
                  <c:v>21</c:v>
                </c:pt>
                <c:pt idx="1">
                  <c:v>21</c:v>
                </c:pt>
                <c:pt idx="2">
                  <c:v>60</c:v>
                </c:pt>
                <c:pt idx="3">
                  <c:v>30</c:v>
                </c:pt>
                <c:pt idx="4">
                  <c:v>15</c:v>
                </c:pt>
                <c:pt idx="5">
                  <c:v>60</c:v>
                </c:pt>
                <c:pt idx="6">
                  <c:v>30</c:v>
                </c:pt>
                <c:pt idx="7">
                  <c:v>15</c:v>
                </c:pt>
                <c:pt idx="8">
                  <c:v>60</c:v>
                </c:pt>
                <c:pt idx="9">
                  <c:v>2</c:v>
                </c:pt>
                <c:pt idx="10">
                  <c:v>30</c:v>
                </c:pt>
                <c:pt idx="11">
                  <c:v>30</c:v>
                </c:pt>
                <c:pt idx="12">
                  <c:v>20</c:v>
                </c:pt>
                <c:pt idx="13">
                  <c:v>2</c:v>
                </c:pt>
                <c:pt idx="14">
                  <c:v>180</c:v>
                </c:pt>
              </c:numCache>
            </c:numRef>
          </c:val>
          <c:extLst>
            <c:ext xmlns:c16="http://schemas.microsoft.com/office/drawing/2014/chart" uri="{C3380CC4-5D6E-409C-BE32-E72D297353CC}">
              <c16:uniqueId val="{00000000-ACC8-4D00-938B-321173D18D31}"/>
            </c:ext>
          </c:extLst>
        </c:ser>
        <c:ser>
          <c:idx val="1"/>
          <c:order val="1"/>
          <c:tx>
            <c:strRef>
              <c:f>NE!$AQ$51</c:f>
              <c:strCache>
                <c:ptCount val="1"/>
                <c:pt idx="0">
                  <c:v>NE (Actual Avg # of days)</c:v>
                </c:pt>
              </c:strCache>
            </c:strRef>
          </c:tx>
          <c:spPr>
            <a:solidFill>
              <a:schemeClr val="accent1">
                <a:lumMod val="75000"/>
              </a:schemeClr>
            </a:solidFill>
          </c:spPr>
          <c:invertIfNegative val="0"/>
          <c:dLbls>
            <c:dLbl>
              <c:idx val="14"/>
              <c:layout>
                <c:manualLayout>
                  <c:x val="5.4458603014177656E-4"/>
                  <c:y val="-1.92519251925192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C8-4D00-938B-321173D18D31}"/>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NE!$AQ$52:$AQ$66</c:f>
              <c:numCache>
                <c:formatCode>0</c:formatCode>
                <c:ptCount val="15"/>
                <c:pt idx="0">
                  <c:v>22.09375</c:v>
                </c:pt>
                <c:pt idx="1">
                  <c:v>24.615384615384617</c:v>
                </c:pt>
                <c:pt idx="2">
                  <c:v>73.09375</c:v>
                </c:pt>
                <c:pt idx="3">
                  <c:v>24.310344827586206</c:v>
                </c:pt>
                <c:pt idx="4">
                  <c:v>14.44</c:v>
                </c:pt>
                <c:pt idx="5">
                  <c:v>73.903225806451616</c:v>
                </c:pt>
                <c:pt idx="6">
                  <c:v>17.649999999999999</c:v>
                </c:pt>
                <c:pt idx="7">
                  <c:v>24.666666666666668</c:v>
                </c:pt>
                <c:pt idx="8">
                  <c:v>52.272727272727273</c:v>
                </c:pt>
                <c:pt idx="9">
                  <c:v>-17.235294117647058</c:v>
                </c:pt>
                <c:pt idx="10">
                  <c:v>50.75</c:v>
                </c:pt>
                <c:pt idx="11">
                  <c:v>52.214285714285715</c:v>
                </c:pt>
                <c:pt idx="12">
                  <c:v>2.3846153846153846</c:v>
                </c:pt>
                <c:pt idx="13">
                  <c:v>0</c:v>
                </c:pt>
                <c:pt idx="14">
                  <c:v>140.42857142857142</c:v>
                </c:pt>
              </c:numCache>
            </c:numRef>
          </c:val>
          <c:extLst>
            <c:ext xmlns:c16="http://schemas.microsoft.com/office/drawing/2014/chart" uri="{C3380CC4-5D6E-409C-BE32-E72D297353CC}">
              <c16:uniqueId val="{00000002-ACC8-4D00-938B-321173D18D31}"/>
            </c:ext>
          </c:extLst>
        </c:ser>
        <c:dLbls>
          <c:showLegendKey val="0"/>
          <c:showVal val="1"/>
          <c:showCatName val="0"/>
          <c:showSerName val="0"/>
          <c:showPercent val="0"/>
          <c:showBubbleSize val="0"/>
        </c:dLbls>
        <c:gapWidth val="150"/>
        <c:axId val="290179072"/>
        <c:axId val="290179464"/>
      </c:barChart>
      <c:catAx>
        <c:axId val="290179072"/>
        <c:scaling>
          <c:orientation val="minMax"/>
        </c:scaling>
        <c:delete val="0"/>
        <c:axPos val="b"/>
        <c:numFmt formatCode="General" sourceLinked="0"/>
        <c:majorTickMark val="none"/>
        <c:minorTickMark val="none"/>
        <c:tickLblPos val="nextTo"/>
        <c:txPr>
          <a:bodyPr/>
          <a:lstStyle/>
          <a:p>
            <a:pPr>
              <a:defRPr sz="1100"/>
            </a:pPr>
            <a:endParaRPr lang="en-US"/>
          </a:p>
        </c:txPr>
        <c:crossAx val="290179464"/>
        <c:crosses val="autoZero"/>
        <c:auto val="1"/>
        <c:lblAlgn val="ctr"/>
        <c:lblOffset val="100"/>
        <c:noMultiLvlLbl val="0"/>
      </c:catAx>
      <c:valAx>
        <c:axId val="290179464"/>
        <c:scaling>
          <c:orientation val="minMax"/>
        </c:scaling>
        <c:delete val="0"/>
        <c:axPos val="l"/>
        <c:majorGridlines/>
        <c:numFmt formatCode="General" sourceLinked="1"/>
        <c:majorTickMark val="none"/>
        <c:minorTickMark val="none"/>
        <c:tickLblPos val="nextTo"/>
        <c:crossAx val="290179072"/>
        <c:crosses val="autoZero"/>
        <c:crossBetween val="between"/>
      </c:valAx>
      <c:spPr>
        <a:noFill/>
        <a:ln w="25400">
          <a:noFill/>
        </a:ln>
      </c:spPr>
    </c:plotArea>
    <c:legend>
      <c:legendPos val="r"/>
      <c:layout>
        <c:manualLayout>
          <c:xMode val="edge"/>
          <c:yMode val="edge"/>
          <c:x val="0.65717497812773407"/>
          <c:y val="0"/>
          <c:w val="0.26557611548556431"/>
          <c:h val="0.14115975859071245"/>
        </c:manualLayout>
      </c:layout>
      <c:overlay val="0"/>
      <c:txPr>
        <a:bodyPr/>
        <a:lstStyle/>
        <a:p>
          <a:pPr>
            <a:defRPr sz="1400"/>
          </a:pPr>
          <a:endParaRPr lang="en-US"/>
        </a:p>
      </c:txPr>
    </c:legend>
    <c:plotVisOnly val="1"/>
    <c:dispBlanksAs val="gap"/>
    <c:showDLblsOverMax val="0"/>
  </c:chart>
  <c:spPr>
    <a:solidFill>
      <a:schemeClr val="accent6">
        <a:lumMod val="40000"/>
        <a:lumOff val="60000"/>
      </a:schemeClr>
    </a:solidFill>
    <a:ln w="25400">
      <a:solidFill>
        <a:sysClr val="windowText" lastClr="000000"/>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NE</a:t>
            </a:r>
            <a:r>
              <a:rPr lang="en-US" baseline="0"/>
              <a:t> Region - Average Days to Complete Tasks</a:t>
            </a:r>
            <a:br>
              <a:rPr lang="en-US" baseline="0"/>
            </a:br>
            <a:r>
              <a:rPr lang="en-US" baseline="0"/>
              <a:t>Let Dates 8/1/16 to 7/31/17</a:t>
            </a:r>
            <a:endParaRPr lang="en-US"/>
          </a:p>
        </c:rich>
      </c:tx>
      <c:layout>
        <c:manualLayout>
          <c:xMode val="edge"/>
          <c:yMode val="edge"/>
          <c:x val="3.5585629921259826E-2"/>
          <c:y val="8.1418696217341758E-3"/>
        </c:manualLayout>
      </c:layout>
      <c:overlay val="0"/>
    </c:title>
    <c:autoTitleDeleted val="0"/>
    <c:plotArea>
      <c:layout>
        <c:manualLayout>
          <c:layoutTarget val="inner"/>
          <c:xMode val="edge"/>
          <c:yMode val="edge"/>
          <c:x val="2.5449224351239145E-2"/>
          <c:y val="0.13331333625414515"/>
          <c:w val="0.94172676237221031"/>
          <c:h val="0.7547213771980833"/>
        </c:manualLayout>
      </c:layout>
      <c:barChart>
        <c:barDir val="col"/>
        <c:grouping val="clustered"/>
        <c:varyColors val="0"/>
        <c:ser>
          <c:idx val="0"/>
          <c:order val="0"/>
          <c:tx>
            <c:strRef>
              <c:f>NE!$AP$51</c:f>
              <c:strCache>
                <c:ptCount val="1"/>
                <c:pt idx="0">
                  <c:v>Target (Total # of days)</c:v>
                </c:pt>
              </c:strCache>
            </c:strRef>
          </c:tx>
          <c:spPr>
            <a:solidFill>
              <a:schemeClr val="tx1">
                <a:lumMod val="50000"/>
                <a:lumOff val="50000"/>
              </a:schemeClr>
            </a:solidFill>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NE!$AP$52:$AP$66</c:f>
              <c:numCache>
                <c:formatCode>General</c:formatCode>
                <c:ptCount val="15"/>
                <c:pt idx="0">
                  <c:v>21</c:v>
                </c:pt>
                <c:pt idx="1">
                  <c:v>21</c:v>
                </c:pt>
                <c:pt idx="2">
                  <c:v>60</c:v>
                </c:pt>
                <c:pt idx="3">
                  <c:v>30</c:v>
                </c:pt>
                <c:pt idx="4">
                  <c:v>15</c:v>
                </c:pt>
                <c:pt idx="5">
                  <c:v>60</c:v>
                </c:pt>
                <c:pt idx="6">
                  <c:v>30</c:v>
                </c:pt>
                <c:pt idx="7">
                  <c:v>15</c:v>
                </c:pt>
                <c:pt idx="8">
                  <c:v>60</c:v>
                </c:pt>
                <c:pt idx="9">
                  <c:v>2</c:v>
                </c:pt>
                <c:pt idx="10">
                  <c:v>30</c:v>
                </c:pt>
                <c:pt idx="11">
                  <c:v>30</c:v>
                </c:pt>
                <c:pt idx="12">
                  <c:v>20</c:v>
                </c:pt>
                <c:pt idx="13">
                  <c:v>2</c:v>
                </c:pt>
                <c:pt idx="14">
                  <c:v>180</c:v>
                </c:pt>
              </c:numCache>
            </c:numRef>
          </c:val>
          <c:extLst>
            <c:ext xmlns:c16="http://schemas.microsoft.com/office/drawing/2014/chart" uri="{C3380CC4-5D6E-409C-BE32-E72D297353CC}">
              <c16:uniqueId val="{00000000-FDA4-43AC-95BA-5F89503EC809}"/>
            </c:ext>
          </c:extLst>
        </c:ser>
        <c:ser>
          <c:idx val="1"/>
          <c:order val="1"/>
          <c:tx>
            <c:strRef>
              <c:f>NE!$AQ$51</c:f>
              <c:strCache>
                <c:ptCount val="1"/>
                <c:pt idx="0">
                  <c:v>NE (Actual Avg # of days)</c:v>
                </c:pt>
              </c:strCache>
            </c:strRef>
          </c:tx>
          <c:spPr>
            <a:solidFill>
              <a:schemeClr val="accent1">
                <a:lumMod val="75000"/>
              </a:schemeClr>
            </a:solidFill>
          </c:spPr>
          <c:invertIfNegative val="0"/>
          <c:dLbls>
            <c:dLbl>
              <c:idx val="14"/>
              <c:layout>
                <c:manualLayout>
                  <c:x val="5.4458603014177656E-4"/>
                  <c:y val="-1.92519251925192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A4-43AC-95BA-5F89503EC809}"/>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NE!$AQ$52:$AQ$66</c:f>
              <c:numCache>
                <c:formatCode>0</c:formatCode>
                <c:ptCount val="15"/>
                <c:pt idx="0">
                  <c:v>22.09375</c:v>
                </c:pt>
                <c:pt idx="1">
                  <c:v>24.615384615384617</c:v>
                </c:pt>
                <c:pt idx="2">
                  <c:v>73.09375</c:v>
                </c:pt>
                <c:pt idx="3">
                  <c:v>24.310344827586206</c:v>
                </c:pt>
                <c:pt idx="4">
                  <c:v>14.44</c:v>
                </c:pt>
                <c:pt idx="5">
                  <c:v>73.903225806451616</c:v>
                </c:pt>
                <c:pt idx="6">
                  <c:v>17.649999999999999</c:v>
                </c:pt>
                <c:pt idx="7">
                  <c:v>24.666666666666668</c:v>
                </c:pt>
                <c:pt idx="8">
                  <c:v>52.272727272727273</c:v>
                </c:pt>
                <c:pt idx="9">
                  <c:v>-17.235294117647058</c:v>
                </c:pt>
                <c:pt idx="10">
                  <c:v>50.75</c:v>
                </c:pt>
                <c:pt idx="11">
                  <c:v>52.214285714285715</c:v>
                </c:pt>
                <c:pt idx="12">
                  <c:v>2.3846153846153846</c:v>
                </c:pt>
                <c:pt idx="13">
                  <c:v>0</c:v>
                </c:pt>
                <c:pt idx="14">
                  <c:v>140.42857142857142</c:v>
                </c:pt>
              </c:numCache>
            </c:numRef>
          </c:val>
          <c:extLst>
            <c:ext xmlns:c16="http://schemas.microsoft.com/office/drawing/2014/chart" uri="{C3380CC4-5D6E-409C-BE32-E72D297353CC}">
              <c16:uniqueId val="{00000002-FDA4-43AC-95BA-5F89503EC809}"/>
            </c:ext>
          </c:extLst>
        </c:ser>
        <c:dLbls>
          <c:showLegendKey val="0"/>
          <c:showVal val="1"/>
          <c:showCatName val="0"/>
          <c:showSerName val="0"/>
          <c:showPercent val="0"/>
          <c:showBubbleSize val="0"/>
        </c:dLbls>
        <c:gapWidth val="150"/>
        <c:axId val="290179072"/>
        <c:axId val="290179464"/>
      </c:barChart>
      <c:catAx>
        <c:axId val="290179072"/>
        <c:scaling>
          <c:orientation val="minMax"/>
        </c:scaling>
        <c:delete val="0"/>
        <c:axPos val="b"/>
        <c:numFmt formatCode="General" sourceLinked="0"/>
        <c:majorTickMark val="none"/>
        <c:minorTickMark val="none"/>
        <c:tickLblPos val="nextTo"/>
        <c:txPr>
          <a:bodyPr/>
          <a:lstStyle/>
          <a:p>
            <a:pPr>
              <a:defRPr sz="1100"/>
            </a:pPr>
            <a:endParaRPr lang="en-US"/>
          </a:p>
        </c:txPr>
        <c:crossAx val="290179464"/>
        <c:crosses val="autoZero"/>
        <c:auto val="1"/>
        <c:lblAlgn val="ctr"/>
        <c:lblOffset val="100"/>
        <c:noMultiLvlLbl val="0"/>
      </c:catAx>
      <c:valAx>
        <c:axId val="290179464"/>
        <c:scaling>
          <c:orientation val="minMax"/>
        </c:scaling>
        <c:delete val="0"/>
        <c:axPos val="l"/>
        <c:majorGridlines/>
        <c:numFmt formatCode="General" sourceLinked="1"/>
        <c:majorTickMark val="none"/>
        <c:minorTickMark val="none"/>
        <c:tickLblPos val="nextTo"/>
        <c:crossAx val="290179072"/>
        <c:crosses val="autoZero"/>
        <c:crossBetween val="between"/>
      </c:valAx>
      <c:spPr>
        <a:solidFill>
          <a:srgbClr val="FFFFFF"/>
        </a:solidFill>
      </c:spPr>
    </c:plotArea>
    <c:legend>
      <c:legendPos val="r"/>
      <c:layout>
        <c:manualLayout>
          <c:xMode val="edge"/>
          <c:yMode val="edge"/>
          <c:x val="0.60856386701662291"/>
          <c:y val="0"/>
          <c:w val="0.29613167104111987"/>
          <c:h val="0.15184354661940461"/>
        </c:manualLayout>
      </c:layout>
      <c:overlay val="0"/>
      <c:txPr>
        <a:bodyPr/>
        <a:lstStyle/>
        <a:p>
          <a:pPr>
            <a:defRPr sz="1400"/>
          </a:pPr>
          <a:endParaRPr lang="en-US"/>
        </a:p>
      </c:txPr>
    </c:legend>
    <c:plotVisOnly val="1"/>
    <c:dispBlanksAs val="gap"/>
    <c:showDLblsOverMax val="0"/>
  </c:chart>
  <c:spPr>
    <a:solidFill>
      <a:srgbClr val="FFFFFF"/>
    </a:solidFill>
    <a:ln w="25400">
      <a:solidFill>
        <a:sysClr val="windowText" lastClr="000000"/>
      </a:solidFill>
    </a:ln>
  </c:sp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0.28053</cdr:x>
      <cdr:y>0.92751</cdr:y>
    </cdr:from>
    <cdr:to>
      <cdr:x>0.40833</cdr:x>
      <cdr:y>0.97403</cdr:y>
    </cdr:to>
    <cdr:sp macro="" textlink="">
      <cdr:nvSpPr>
        <cdr:cNvPr id="2" name="TextBox 1">
          <a:extLst xmlns:a="http://schemas.openxmlformats.org/drawingml/2006/main">
            <a:ext uri="{FF2B5EF4-FFF2-40B4-BE49-F238E27FC236}">
              <a16:creationId xmlns:a16="http://schemas.microsoft.com/office/drawing/2014/main" id="{F918ADB2-1477-4FC6-870B-3E8C2BB58571}"/>
            </a:ext>
          </a:extLst>
        </cdr:cNvPr>
        <cdr:cNvSpPr txBox="1"/>
      </cdr:nvSpPr>
      <cdr:spPr>
        <a:xfrm xmlns:a="http://schemas.openxmlformats.org/drawingml/2006/main">
          <a:off x="2565166" y="5442072"/>
          <a:ext cx="1168634" cy="2729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By Region</a:t>
          </a:r>
        </a:p>
      </cdr:txBody>
    </cdr:sp>
  </cdr:relSizeAnchor>
  <cdr:relSizeAnchor xmlns:cdr="http://schemas.openxmlformats.org/drawingml/2006/chartDrawing">
    <cdr:from>
      <cdr:x>0.35833</cdr:x>
      <cdr:y>0.23377</cdr:y>
    </cdr:from>
    <cdr:to>
      <cdr:x>0.575</cdr:x>
      <cdr:y>0.29798</cdr:y>
    </cdr:to>
    <cdr:sp macro="" textlink="">
      <cdr:nvSpPr>
        <cdr:cNvPr id="3" name="TextBox 2">
          <a:extLst xmlns:a="http://schemas.openxmlformats.org/drawingml/2006/main">
            <a:ext uri="{FF2B5EF4-FFF2-40B4-BE49-F238E27FC236}">
              <a16:creationId xmlns:a16="http://schemas.microsoft.com/office/drawing/2014/main" id="{AC5038B9-9F10-4A35-85DB-2DB841C84908}"/>
            </a:ext>
          </a:extLst>
        </cdr:cNvPr>
        <cdr:cNvSpPr txBox="1"/>
      </cdr:nvSpPr>
      <cdr:spPr>
        <a:xfrm xmlns:a="http://schemas.openxmlformats.org/drawingml/2006/main">
          <a:off x="3276600" y="1371600"/>
          <a:ext cx="1981200" cy="3767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i="1" dirty="0"/>
            <a:t>Statewide Target 55%</a:t>
          </a:r>
        </a:p>
      </cdr:txBody>
    </cdr:sp>
  </cdr:relSizeAnchor>
</c:userShapes>
</file>

<file path=ppt/drawings/drawing2.xml><?xml version="1.0" encoding="utf-8"?>
<c:userShapes xmlns:c="http://schemas.openxmlformats.org/drawingml/2006/chart">
  <cdr:relSizeAnchor xmlns:cdr="http://schemas.openxmlformats.org/drawingml/2006/chartDrawing">
    <cdr:from>
      <cdr:x>0.01667</cdr:x>
      <cdr:y>0.01244</cdr:y>
    </cdr:from>
    <cdr:to>
      <cdr:x>0.24729</cdr:x>
      <cdr:y>0.14792</cdr:y>
    </cdr:to>
    <cdr:sp macro="" textlink="">
      <cdr:nvSpPr>
        <cdr:cNvPr id="2" name="TextBox 14">
          <a:extLst xmlns:a="http://schemas.openxmlformats.org/drawingml/2006/main">
            <a:ext uri="{FF2B5EF4-FFF2-40B4-BE49-F238E27FC236}">
              <a16:creationId xmlns:a16="http://schemas.microsoft.com/office/drawing/2014/main" id="{1B33E3B5-2B68-4855-B5C0-CDBE1400B7F1}"/>
            </a:ext>
          </a:extLst>
        </cdr:cNvPr>
        <cdr:cNvSpPr txBox="1"/>
      </cdr:nvSpPr>
      <cdr:spPr>
        <a:xfrm xmlns:a="http://schemas.openxmlformats.org/drawingml/2006/main">
          <a:off x="152400" y="76200"/>
          <a:ext cx="2108789" cy="830163"/>
        </a:xfrm>
        <a:prstGeom xmlns:a="http://schemas.openxmlformats.org/drawingml/2006/main" prst="rect">
          <a:avLst/>
        </a:prstGeom>
        <a:solidFill xmlns:a="http://schemas.openxmlformats.org/drawingml/2006/main">
          <a:schemeClr val="bg1"/>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800" b="0" baseline="0" dirty="0">
              <a:solidFill>
                <a:sysClr val="windowText" lastClr="000000"/>
              </a:solidFill>
              <a:latin typeface="Calibri"/>
              <a:ea typeface="+mn-ea"/>
              <a:cs typeface="+mn-cs"/>
            </a:rPr>
            <a:t>*Still could potentially</a:t>
          </a:r>
          <a:r>
            <a:rPr lang="en-US" sz="1800" b="0" i="0" baseline="0" dirty="0">
              <a:solidFill>
                <a:sysClr val="windowText" lastClr="000000"/>
              </a:solidFill>
              <a:latin typeface="Calibri"/>
              <a:ea typeface="+mn-ea"/>
              <a:cs typeface="+mn-cs"/>
            </a:rPr>
            <a:t> increase </a:t>
          </a:r>
          <a:r>
            <a:rPr lang="en-US" sz="1800" b="0" baseline="0" dirty="0">
              <a:solidFill>
                <a:sysClr val="windowText" lastClr="000000"/>
              </a:solidFill>
              <a:latin typeface="Calibri"/>
              <a:ea typeface="+mn-ea"/>
              <a:cs typeface="+mn-cs"/>
            </a:rPr>
            <a:t>the percent meeting the overall goal</a:t>
          </a:r>
          <a:endParaRPr lang="en-US" sz="1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607" cy="350047"/>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5266712" y="0"/>
            <a:ext cx="4027607" cy="350047"/>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96409737-B42F-4E99-BE9E-3150B19156F7}" type="datetimeFigureOut">
              <a:rPr lang="en-US"/>
              <a:pPr>
                <a:defRPr/>
              </a:pPr>
              <a:t>3/20/2018</a:t>
            </a:fld>
            <a:endParaRPr lang="en-US"/>
          </a:p>
        </p:txBody>
      </p:sp>
      <p:sp>
        <p:nvSpPr>
          <p:cNvPr id="4" name="Footer Placeholder 3"/>
          <p:cNvSpPr>
            <a:spLocks noGrp="1"/>
          </p:cNvSpPr>
          <p:nvPr>
            <p:ph type="ftr" sz="quarter" idx="2"/>
          </p:nvPr>
        </p:nvSpPr>
        <p:spPr>
          <a:xfrm>
            <a:off x="0" y="6659171"/>
            <a:ext cx="4027607" cy="350047"/>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5266712" y="6659171"/>
            <a:ext cx="4027607" cy="350047"/>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475B7B7E-BD6A-4951-A152-0A8C255FD057}" type="slidenum">
              <a:rPr lang="en-US"/>
              <a:pPr>
                <a:defRPr/>
              </a:pPr>
              <a:t>‹#›</a:t>
            </a:fld>
            <a:endParaRPr lang="en-US"/>
          </a:p>
        </p:txBody>
      </p:sp>
    </p:spTree>
    <p:extLst>
      <p:ext uri="{BB962C8B-B14F-4D97-AF65-F5344CB8AC3E}">
        <p14:creationId xmlns:p14="http://schemas.microsoft.com/office/powerpoint/2010/main" val="2212243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607" cy="350047"/>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266712" y="0"/>
            <a:ext cx="4027607" cy="350047"/>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FA0B40AD-C3B0-4F65-94B5-F66320FF2E04}" type="datetimeFigureOut">
              <a:rPr lang="en-US"/>
              <a:pPr>
                <a:defRPr/>
              </a:pPr>
              <a:t>3/20/2018</a:t>
            </a:fld>
            <a:endParaRPr lang="en-US"/>
          </a:p>
        </p:txBody>
      </p:sp>
      <p:sp>
        <p:nvSpPr>
          <p:cNvPr id="4" name="Slide Image Placeholder 3"/>
          <p:cNvSpPr>
            <a:spLocks noGrp="1" noRot="1" noChangeAspect="1"/>
          </p:cNvSpPr>
          <p:nvPr>
            <p:ph type="sldImg" idx="2"/>
          </p:nvPr>
        </p:nvSpPr>
        <p:spPr>
          <a:xfrm>
            <a:off x="2895600" y="527050"/>
            <a:ext cx="3505200" cy="2628900"/>
          </a:xfrm>
          <a:prstGeom prst="rect">
            <a:avLst/>
          </a:prstGeom>
          <a:noFill/>
          <a:ln w="12700">
            <a:solidFill>
              <a:prstClr val="black"/>
            </a:solidFill>
          </a:ln>
        </p:spPr>
        <p:txBody>
          <a:bodyPr vert="horz" lIns="90379" tIns="45190" rIns="90379" bIns="45190" rtlCol="0" anchor="ctr"/>
          <a:lstStyle/>
          <a:p>
            <a:pPr lvl="0"/>
            <a:endParaRPr lang="en-US" noProof="0"/>
          </a:p>
        </p:txBody>
      </p:sp>
      <p:sp>
        <p:nvSpPr>
          <p:cNvPr id="5" name="Notes Placeholder 4"/>
          <p:cNvSpPr>
            <a:spLocks noGrp="1"/>
          </p:cNvSpPr>
          <p:nvPr>
            <p:ph type="body" sz="quarter" idx="3"/>
          </p:nvPr>
        </p:nvSpPr>
        <p:spPr>
          <a:xfrm>
            <a:off x="928807" y="3330177"/>
            <a:ext cx="7438786" cy="3153971"/>
          </a:xfrm>
          <a:prstGeom prst="rect">
            <a:avLst/>
          </a:prstGeom>
        </p:spPr>
        <p:txBody>
          <a:bodyPr vert="horz" lIns="90379" tIns="45190" rIns="90379" bIns="451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59171"/>
            <a:ext cx="4027607" cy="350047"/>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266712" y="6659171"/>
            <a:ext cx="4027607" cy="350047"/>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BD488F0C-6769-4BD1-B394-ECE77D272E4B}" type="slidenum">
              <a:rPr lang="en-US"/>
              <a:pPr>
                <a:defRPr/>
              </a:pPr>
              <a:t>‹#›</a:t>
            </a:fld>
            <a:endParaRPr lang="en-US"/>
          </a:p>
        </p:txBody>
      </p:sp>
    </p:spTree>
    <p:extLst>
      <p:ext uri="{BB962C8B-B14F-4D97-AF65-F5344CB8AC3E}">
        <p14:creationId xmlns:p14="http://schemas.microsoft.com/office/powerpoint/2010/main" val="409629249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3FC8762-B4B0-4C0D-9035-6D2DC6828C69}" type="slidenum">
              <a:rPr lang="en-US" smtClean="0"/>
              <a:pPr>
                <a:defRPr/>
              </a:pPr>
              <a:t>1</a:t>
            </a:fld>
            <a:endParaRPr lang="en-US"/>
          </a:p>
        </p:txBody>
      </p:sp>
    </p:spTree>
    <p:extLst>
      <p:ext uri="{BB962C8B-B14F-4D97-AF65-F5344CB8AC3E}">
        <p14:creationId xmlns:p14="http://schemas.microsoft.com/office/powerpoint/2010/main" val="951372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The first two measures on the list are part of the official</a:t>
            </a:r>
            <a:r>
              <a:rPr lang="en-US" sz="2000" baseline="0" dirty="0"/>
              <a:t> </a:t>
            </a:r>
            <a:r>
              <a:rPr lang="en-US" sz="2000" dirty="0"/>
              <a:t>MAPSS Performance Improvement Program</a:t>
            </a:r>
            <a:r>
              <a:rPr lang="en-US" sz="2000" baseline="0" dirty="0"/>
              <a:t>, however all of them are really a means of accountability or a continuous effort to use public dollars in the most efficient and cost effective way.</a:t>
            </a:r>
            <a:r>
              <a:rPr lang="en-US" sz="2000" dirty="0"/>
              <a:t> </a:t>
            </a:r>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2</a:t>
            </a:fld>
            <a:endParaRPr lang="en-US"/>
          </a:p>
        </p:txBody>
      </p:sp>
    </p:spTree>
    <p:extLst>
      <p:ext uri="{BB962C8B-B14F-4D97-AF65-F5344CB8AC3E}">
        <p14:creationId xmlns:p14="http://schemas.microsoft.com/office/powerpoint/2010/main" val="733648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600" dirty="0"/>
              <a:t>Finishing highway projects</a:t>
            </a:r>
            <a:r>
              <a:rPr lang="en-US" sz="1600" baseline="0" dirty="0"/>
              <a:t> on budget helps keep us accountable for the use of limited public funds and allows us to schedule future projects more effectively.  </a:t>
            </a:r>
            <a:r>
              <a:rPr lang="en-US" sz="1600" dirty="0"/>
              <a:t>This measure</a:t>
            </a:r>
            <a:r>
              <a:rPr lang="en-US" sz="1600" baseline="0" dirty="0"/>
              <a:t> compares the actual construction costs (excluding engineering and project oversight) with the original contract amount and computes it as a percentage.  This takes into account item overruns, underruns and contract modifications in the state and majors programs.  The goal is to not exceed the original contract amount by more than 3%. The main factors that influence this measure are the quality and completeness of project designs, changes in field conditions, weather and contract oversight.</a:t>
            </a:r>
          </a:p>
          <a:p>
            <a:endParaRPr lang="en-US" sz="1600" baseline="0" dirty="0"/>
          </a:p>
          <a:p>
            <a:endParaRPr lang="en-US" sz="1600" baseline="0" dirty="0"/>
          </a:p>
          <a:p>
            <a:r>
              <a:rPr lang="en-US" sz="1600" baseline="0" dirty="0">
                <a:highlight>
                  <a:srgbClr val="FFFF00"/>
                </a:highlight>
              </a:rPr>
              <a:t>As you may recall this was identifie</a:t>
            </a:r>
            <a:r>
              <a:rPr lang="en-US" sz="1600" baseline="0" dirty="0"/>
              <a:t>d in the LAB Audit.  There was a desire to see more accurate reporting based on actual final costs.  An analysis team has been working on this measure.</a:t>
            </a:r>
          </a:p>
          <a:p>
            <a:endParaRPr lang="en-US" sz="1600" baseline="0"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3</a:t>
            </a:fld>
            <a:endParaRPr lang="en-US"/>
          </a:p>
        </p:txBody>
      </p:sp>
    </p:spTree>
    <p:extLst>
      <p:ext uri="{BB962C8B-B14F-4D97-AF65-F5344CB8AC3E}">
        <p14:creationId xmlns:p14="http://schemas.microsoft.com/office/powerpoint/2010/main" val="636325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600" baseline="0" dirty="0"/>
              <a:t>FY 2014, 2015, 2016</a:t>
            </a:r>
          </a:p>
          <a:p>
            <a:r>
              <a:rPr lang="en-US" sz="1600" baseline="0" dirty="0"/>
              <a:t>939 Projects</a:t>
            </a:r>
          </a:p>
          <a:p>
            <a:r>
              <a:rPr lang="en-US" sz="1600" baseline="0" dirty="0"/>
              <a:t>~$3 Billion with ~$72 Million additional project costs incurred during construction</a:t>
            </a:r>
          </a:p>
          <a:p>
            <a:endParaRPr lang="en-US" sz="1600" baseline="0" dirty="0"/>
          </a:p>
          <a:p>
            <a:r>
              <a:rPr lang="en-US" sz="1600" baseline="0" dirty="0"/>
              <a:t>Project staff can aid with the on-budget analysis by doing the following:</a:t>
            </a:r>
          </a:p>
          <a:p>
            <a:r>
              <a:rPr lang="en-US" sz="1600" baseline="0" dirty="0"/>
              <a:t>Try to use standard items for CCO work.</a:t>
            </a:r>
          </a:p>
          <a:p>
            <a:r>
              <a:rPr lang="en-US" sz="1600" baseline="0" dirty="0"/>
              <a:t>Increase/decrease existing bid items related to CCO work.</a:t>
            </a:r>
          </a:p>
          <a:p>
            <a:endParaRPr lang="en-US" sz="1600" baseline="0" dirty="0"/>
          </a:p>
          <a:p>
            <a:r>
              <a:rPr lang="en-US" sz="1600" baseline="0" dirty="0"/>
              <a:t>Construction reminders to reduce overruns: </a:t>
            </a:r>
          </a:p>
          <a:p>
            <a:r>
              <a:rPr lang="en-US" sz="1600" baseline="0" dirty="0"/>
              <a:t>Asphalt yield checks</a:t>
            </a:r>
          </a:p>
          <a:p>
            <a:r>
              <a:rPr lang="en-US" sz="1600" baseline="0" dirty="0"/>
              <a:t>Minimize exposed subgrade, limit heavy loads and provide drainage</a:t>
            </a:r>
          </a:p>
          <a:p>
            <a:r>
              <a:rPr lang="en-US" sz="1600" baseline="0" dirty="0"/>
              <a:t>Not all aggregate tickets submitted should be paid.</a:t>
            </a:r>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4</a:t>
            </a:fld>
            <a:endParaRPr lang="en-US"/>
          </a:p>
        </p:txBody>
      </p:sp>
    </p:spTree>
    <p:extLst>
      <p:ext uri="{BB962C8B-B14F-4D97-AF65-F5344CB8AC3E}">
        <p14:creationId xmlns:p14="http://schemas.microsoft.com/office/powerpoint/2010/main" val="361442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600" dirty="0"/>
              <a:t>While budget is important, our top priority is delivering</a:t>
            </a:r>
            <a:r>
              <a:rPr lang="en-US" sz="1600" baseline="0" dirty="0"/>
              <a:t> a quality product.  </a:t>
            </a:r>
          </a:p>
          <a:p>
            <a:endParaRPr lang="en-US" sz="1600" baseline="0" dirty="0"/>
          </a:p>
          <a:p>
            <a:r>
              <a:rPr lang="en-US" sz="1600" baseline="0" dirty="0"/>
              <a:t>However….</a:t>
            </a:r>
          </a:p>
          <a:p>
            <a:r>
              <a:rPr lang="en-US" sz="1600" baseline="0" dirty="0"/>
              <a:t>The decision has recently been made to discontinue this performance measure.  So recently in fact, that our region construction manual still contains the instructions for CQI.</a:t>
            </a:r>
          </a:p>
          <a:p>
            <a:endParaRPr lang="en-US" sz="1600" baseline="0" dirty="0"/>
          </a:p>
          <a:p>
            <a:r>
              <a:rPr lang="en-US" sz="1600" baseline="0" dirty="0"/>
              <a:t>We will still complete a project walk-thru near the end of the project in an effort to resolve issues while the contractor is still onsite but we won’t fill out the draft CQI form or perform the 6 month follow up.</a:t>
            </a:r>
          </a:p>
          <a:p>
            <a:endParaRPr lang="en-US" sz="160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600" dirty="0"/>
              <a:t>We still need to hold our contractors to a high quality standard.  That means emphasizing it prior to work operations and addressing concerns during operations.  Remove/replace or credits are more reactive, less desirable measures.  Our</a:t>
            </a:r>
            <a:r>
              <a:rPr lang="en-US" sz="1600" baseline="0" dirty="0"/>
              <a:t> lower ratings tend to be areas of drainage, bridge approaches, expansion joints, and shoulder finishing so those are areas that more attention can be focused on.</a:t>
            </a:r>
            <a:endParaRPr lang="en-US" sz="1600" dirty="0"/>
          </a:p>
          <a:p>
            <a:endParaRPr lang="en-US" sz="1600" baseline="0"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5</a:t>
            </a:fld>
            <a:endParaRPr lang="en-US"/>
          </a:p>
        </p:txBody>
      </p:sp>
    </p:spTree>
    <p:extLst>
      <p:ext uri="{BB962C8B-B14F-4D97-AF65-F5344CB8AC3E}">
        <p14:creationId xmlns:p14="http://schemas.microsoft.com/office/powerpoint/2010/main" val="3583813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Closing out project finals on time allows contractors to get their final payments in a timely manner; allows the department to liquidate unneeded funding and re-direct it to other projects; frees up staff to do other duties; and allows us to properly close out projects with FHWA.  The target goal for a fiscal year is to have 55% of projects achieve the final estimate approved for payment within 180 days from substantially complete.  This graph shows where we</a:t>
            </a:r>
            <a:r>
              <a:rPr lang="en-US" sz="1600" kern="1200" baseline="0" dirty="0">
                <a:solidFill>
                  <a:schemeClr val="tx1"/>
                </a:solidFill>
                <a:effectLst/>
                <a:latin typeface="+mn-lt"/>
                <a:ea typeface="+mn-ea"/>
                <a:cs typeface="+mn-cs"/>
              </a:rPr>
              <a:t> stack up on projects from fiscal year 2017.  Again the number one region congrats!</a:t>
            </a:r>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6</a:t>
            </a:fld>
            <a:endParaRPr lang="en-US"/>
          </a:p>
        </p:txBody>
      </p:sp>
    </p:spTree>
    <p:extLst>
      <p:ext uri="{BB962C8B-B14F-4D97-AF65-F5344CB8AC3E}">
        <p14:creationId xmlns:p14="http://schemas.microsoft.com/office/powerpoint/2010/main" val="377112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finals tracking report further breaks</a:t>
            </a:r>
            <a:r>
              <a:rPr lang="en-US" sz="1600" baseline="0" dirty="0"/>
              <a:t> down the projects so we can see the status on a monthly basis.  For example dark blue is projects that have met the closeout goal, orange is projects that did not meet the goal and the other colors show projects that are still in process.  These percentages will continue to shift with an expected increase in the percent meeting the goal as more projects complete the finals process.  It’s important to follow thru on projects with plant establishment periods (shown in green) as soon as the period ends October 15</a:t>
            </a:r>
            <a:r>
              <a:rPr lang="en-US" sz="1600" baseline="30000" dirty="0"/>
              <a:t>th</a:t>
            </a:r>
            <a:r>
              <a:rPr lang="en-US" sz="1600" baseline="0" dirty="0"/>
              <a:t>.  Every project is important with each one counting over 2%.</a:t>
            </a:r>
          </a:p>
          <a:p>
            <a:br>
              <a:rPr lang="en-US" sz="1600" baseline="0" dirty="0"/>
            </a:br>
            <a:r>
              <a:rPr lang="en-US" sz="1600" baseline="0" dirty="0"/>
              <a:t>This chart represents the 2017 construction season. We are already at 30% with a lot of our projects still in the process.  We are doing much better than the previous years thanks to everyone’s hard efforts.</a:t>
            </a:r>
            <a:endParaRPr lang="en-US" sz="1600"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7</a:t>
            </a:fld>
            <a:endParaRPr lang="en-US"/>
          </a:p>
        </p:txBody>
      </p:sp>
    </p:spTree>
    <p:extLst>
      <p:ext uri="{BB962C8B-B14F-4D97-AF65-F5344CB8AC3E}">
        <p14:creationId xmlns:p14="http://schemas.microsoft.com/office/powerpoint/2010/main" val="380260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sz="1600" kern="1200" dirty="0">
                <a:solidFill>
                  <a:schemeClr val="tx1"/>
                </a:solidFill>
                <a:effectLst/>
                <a:latin typeface="+mn-lt"/>
                <a:ea typeface="+mn-ea"/>
                <a:cs typeface="+mn-cs"/>
              </a:rPr>
              <a:t>The average number of days to complete</a:t>
            </a:r>
            <a:r>
              <a:rPr lang="en-US" sz="1600" kern="1200" baseline="0" dirty="0">
                <a:solidFill>
                  <a:schemeClr val="tx1"/>
                </a:solidFill>
                <a:effectLst/>
                <a:latin typeface="+mn-lt"/>
                <a:ea typeface="+mn-ea"/>
                <a:cs typeface="+mn-cs"/>
              </a:rPr>
              <a:t> the overall process and each task within the process is also reported on.</a:t>
            </a:r>
          </a:p>
          <a:p>
            <a:pPr lvl="0"/>
            <a:endParaRPr lang="en-US" sz="1600" kern="1200" baseline="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Prior to the lean initiative, the project closeout process took an average of 325 days statewide to achieve a final estimate approved.</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With the new lean process in place, the total number of days has dropped to an average of 199 days statewide. </a:t>
            </a:r>
          </a:p>
          <a:p>
            <a:pPr lvl="0"/>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This graph shows our</a:t>
            </a:r>
            <a:r>
              <a:rPr lang="en-US" sz="1600" kern="1200" baseline="0" dirty="0">
                <a:solidFill>
                  <a:schemeClr val="tx1"/>
                </a:solidFill>
                <a:effectLst/>
                <a:latin typeface="+mn-lt"/>
                <a:ea typeface="+mn-ea"/>
                <a:cs typeface="+mn-cs"/>
              </a:rPr>
              <a:t> region averages with the tasks that most often exceed the allotted number of days being:</a:t>
            </a:r>
          </a:p>
          <a:p>
            <a:pPr marL="742950" lvl="1" indent="-285750">
              <a:buFont typeface="Wingdings" panose="05000000000000000000" pitchFamily="2" charset="2"/>
              <a:buChar char="§"/>
            </a:pPr>
            <a:r>
              <a:rPr lang="en-US" dirty="0"/>
              <a:t>Conditional Final Acceptance – need to request this letter from CS</a:t>
            </a:r>
          </a:p>
          <a:p>
            <a:pPr marL="742950" lvl="1" indent="-285750">
              <a:buFont typeface="Wingdings" panose="05000000000000000000" pitchFamily="2" charset="2"/>
              <a:buChar char="§"/>
            </a:pPr>
            <a:r>
              <a:rPr lang="en-US" dirty="0"/>
              <a:t>Contract Records Issues Resolved – tends</a:t>
            </a:r>
            <a:r>
              <a:rPr lang="en-US" baseline="0" dirty="0"/>
              <a:t> to be higher due to outstanding </a:t>
            </a:r>
            <a:r>
              <a:rPr lang="en-US" baseline="0" dirty="0" err="1"/>
              <a:t>cont</a:t>
            </a:r>
            <a:r>
              <a:rPr lang="en-US" baseline="0" dirty="0"/>
              <a:t> mods</a:t>
            </a:r>
            <a:endParaRPr lang="en-US" dirty="0"/>
          </a:p>
          <a:p>
            <a:pPr marL="742950" marR="0" lvl="1" indent="-285750" algn="l" defTabSz="914400" rtl="0" eaLnBrk="0" fontAlgn="base" latinLnBrk="0" hangingPunct="0">
              <a:lnSpc>
                <a:spcPct val="100000"/>
              </a:lnSpc>
              <a:spcBef>
                <a:spcPct val="30000"/>
              </a:spcBef>
              <a:spcAft>
                <a:spcPct val="0"/>
              </a:spcAft>
              <a:buClrTx/>
              <a:buSzTx/>
              <a:buFont typeface="Wingdings" panose="05000000000000000000" pitchFamily="2" charset="2"/>
              <a:buChar char="§"/>
              <a:tabLst/>
              <a:defRPr/>
            </a:pPr>
            <a:r>
              <a:rPr lang="en-US" dirty="0"/>
              <a:t>Material Certification – while there have been improvements</a:t>
            </a:r>
            <a:r>
              <a:rPr lang="en-US" baseline="0" dirty="0"/>
              <a:t> from last year there are often still </a:t>
            </a:r>
            <a:r>
              <a:rPr lang="en-US" sz="1200" kern="1200" baseline="0" dirty="0">
                <a:solidFill>
                  <a:schemeClr val="tx1"/>
                </a:solidFill>
                <a:effectLst/>
                <a:latin typeface="+mn-lt"/>
                <a:ea typeface="+mn-ea"/>
                <a:cs typeface="+mn-cs"/>
              </a:rPr>
              <a:t>missing/incorrect certs and nonconforming/non-performance issues</a:t>
            </a:r>
            <a:endParaRPr lang="en-US" dirty="0"/>
          </a:p>
          <a:p>
            <a:pPr marL="742950" lvl="1" indent="-285750">
              <a:buFont typeface="Wingdings" panose="05000000000000000000" pitchFamily="2" charset="2"/>
              <a:buChar char="§"/>
            </a:pPr>
            <a:r>
              <a:rPr lang="en-US" dirty="0"/>
              <a:t>Semi-Final From Contractor – several</a:t>
            </a:r>
            <a:r>
              <a:rPr lang="en-US" baseline="0" dirty="0"/>
              <a:t> quantity discrepancies lately</a:t>
            </a:r>
            <a:endParaRPr lang="en-US" dirty="0"/>
          </a:p>
          <a:p>
            <a:pPr lvl="0"/>
            <a:endParaRPr lang="en-US" sz="1600" kern="1200" baseline="0" dirty="0">
              <a:solidFill>
                <a:schemeClr val="tx1"/>
              </a:solidFill>
              <a:effectLst/>
              <a:latin typeface="+mn-lt"/>
              <a:ea typeface="+mn-ea"/>
              <a:cs typeface="+mn-cs"/>
            </a:endParaRPr>
          </a:p>
          <a:p>
            <a:pPr lvl="0"/>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8</a:t>
            </a:fld>
            <a:endParaRPr lang="en-US"/>
          </a:p>
        </p:txBody>
      </p:sp>
    </p:spTree>
    <p:extLst>
      <p:ext uri="{BB962C8B-B14F-4D97-AF65-F5344CB8AC3E}">
        <p14:creationId xmlns:p14="http://schemas.microsoft.com/office/powerpoint/2010/main" val="2377344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9</a:t>
            </a:fld>
            <a:endParaRPr lang="en-US"/>
          </a:p>
        </p:txBody>
      </p:sp>
    </p:spTree>
    <p:extLst>
      <p:ext uri="{BB962C8B-B14F-4D97-AF65-F5344CB8AC3E}">
        <p14:creationId xmlns:p14="http://schemas.microsoft.com/office/powerpoint/2010/main" val="3248467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8"/>
          <p:cNvSpPr>
            <a:spLocks noGrp="1"/>
          </p:cNvSpPr>
          <p:nvPr>
            <p:ph type="ctrTitle"/>
          </p:nvPr>
        </p:nvSpPr>
        <p:spPr>
          <a:xfrm>
            <a:off x="685800" y="1752601"/>
            <a:ext cx="7772400" cy="1829761"/>
          </a:xfrm>
        </p:spPr>
        <p:txBody>
          <a:bodyPr anchor="b"/>
          <a:lstStyle>
            <a:lvl1pPr algn="r">
              <a:defRPr sz="4800" b="1">
                <a:solidFill>
                  <a:srgbClr val="213681"/>
                </a:solidFill>
                <a:effectLst>
                  <a:outerShdw blurRad="31750" dist="25400" dir="5400000" algn="tl" rotWithShape="0">
                    <a:srgbClr val="000000">
                      <a:alpha val="25000"/>
                    </a:srgbClr>
                  </a:outerShdw>
                </a:effectLst>
              </a:defRPr>
            </a:lvl1pPr>
            <a:extLst/>
          </a:lstStyle>
          <a:p>
            <a:r>
              <a:rPr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0A2AD120-39C9-4762-9808-4997980F3313}" type="slidenum">
              <a:rPr lang="en-US"/>
              <a:pPr>
                <a:defRPr/>
              </a:pPr>
              <a:t>‹#›</a:t>
            </a:fld>
            <a:endParaRPr lang="en-US" dirty="0"/>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89C35698-ECFA-45D4-B95F-4F52958123EB}" type="slidenum">
              <a:rPr lang="en-US"/>
              <a:pPr>
                <a:defRPr/>
              </a:pPr>
              <a:t>‹#›</a:t>
            </a:fld>
            <a:endParaRPr lang="en-US" dirty="0"/>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5" name="Content Placeholder 4"/>
          <p:cNvSpPr>
            <a:spLocks noGrp="1"/>
          </p:cNvSpPr>
          <p:nvPr>
            <p:ph sz="quarter" idx="2"/>
          </p:nvPr>
        </p:nvSpPr>
        <p:spPr>
          <a:xfrm>
            <a:off x="457200" y="1444294"/>
            <a:ext cx="4040188"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4D1A753E-EC79-4AA7-8B4D-F379B7F83DE6}" type="slidenum">
              <a:rPr lang="en-US"/>
              <a:pPr>
                <a:defRPr/>
              </a:pPr>
              <a:t>‹#›</a:t>
            </a:fld>
            <a:endParaRPr lang="en-US" dirty="0"/>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DB104AA0-9F21-4485-B088-466B0F30090C}" type="slidenum">
              <a:rPr lang="en-US"/>
              <a:pPr>
                <a:defRPr/>
              </a:pPr>
              <a:t>‹#›</a:t>
            </a:fld>
            <a:endParaRPr lang="en-US" dirty="0"/>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664698"/>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C38AFE01-58B7-4B7A-B8D5-787EBD0E15CF}" type="slidenum">
              <a:rPr lang="en-US"/>
              <a:pPr>
                <a:defRPr/>
              </a:pPr>
              <a:t>‹#›</a:t>
            </a:fld>
            <a:endParaRPr lang="en-US" dirty="0"/>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96E48EDD-1FD1-4C50-94FF-D58D47BF0090}" type="slidenum">
              <a:rPr lang="en-US"/>
              <a:pPr>
                <a:defRPr/>
              </a:pPr>
              <a:t>‹#›</a:t>
            </a:fld>
            <a:endParaRPr lang="en-US" dirty="0"/>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E0710924-D447-41AA-9A85-433CA037B1E3}" type="slidenum">
              <a:rPr lang="en-US"/>
              <a:pPr>
                <a:defRPr/>
              </a:pPr>
              <a:t>‹#›</a:t>
            </a:fld>
            <a:endParaRPr lang="en-US" dirty="0"/>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9"/>
          <p:cNvSpPr/>
          <p:nvPr userDrawn="1"/>
        </p:nvSpPr>
        <p:spPr>
          <a:xfrm flipV="1">
            <a:off x="0" y="5206360"/>
            <a:ext cx="9144000" cy="171204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15026 h 23922"/>
              <a:gd name="connsiteX1" fmla="*/ 21600 w 21600"/>
              <a:gd name="connsiteY1" fmla="*/ 0 h 23922"/>
              <a:gd name="connsiteX2" fmla="*/ 21600 w 21600"/>
              <a:gd name="connsiteY2" fmla="*/ 17322 h 23922"/>
              <a:gd name="connsiteX3" fmla="*/ 0 w 21600"/>
              <a:gd name="connsiteY3" fmla="*/ 20172 h 23922"/>
              <a:gd name="connsiteX4" fmla="*/ 0 w 21600"/>
              <a:gd name="connsiteY4" fmla="*/ 15026 h 23922"/>
              <a:gd name="connsiteX0" fmla="*/ 0 w 21600"/>
              <a:gd name="connsiteY0" fmla="*/ 0 h 8896"/>
              <a:gd name="connsiteX1" fmla="*/ 21600 w 21600"/>
              <a:gd name="connsiteY1" fmla="*/ 0 h 8896"/>
              <a:gd name="connsiteX2" fmla="*/ 21600 w 21600"/>
              <a:gd name="connsiteY2" fmla="*/ 2296 h 8896"/>
              <a:gd name="connsiteX3" fmla="*/ 0 w 21600"/>
              <a:gd name="connsiteY3" fmla="*/ 5146 h 8896"/>
              <a:gd name="connsiteX4" fmla="*/ 0 w 21600"/>
              <a:gd name="connsiteY4" fmla="*/ 0 h 8896"/>
              <a:gd name="connsiteX0" fmla="*/ 0 w 10000"/>
              <a:gd name="connsiteY0" fmla="*/ 0 h 10000"/>
              <a:gd name="connsiteX1" fmla="*/ 10000 w 10000"/>
              <a:gd name="connsiteY1" fmla="*/ 0 h 10000"/>
              <a:gd name="connsiteX2" fmla="*/ 10000 w 10000"/>
              <a:gd name="connsiteY2" fmla="*/ 3704 h 10000"/>
              <a:gd name="connsiteX3" fmla="*/ 0 w 10000"/>
              <a:gd name="connsiteY3" fmla="*/ 5785 h 10000"/>
              <a:gd name="connsiteX4" fmla="*/ 0 w 10000"/>
              <a:gd name="connsiteY4" fmla="*/ 0 h 10000"/>
              <a:gd name="connsiteX0" fmla="*/ 0 w 10000"/>
              <a:gd name="connsiteY0" fmla="*/ 367 h 10367"/>
              <a:gd name="connsiteX1" fmla="*/ 10000 w 10000"/>
              <a:gd name="connsiteY1" fmla="*/ 367 h 10367"/>
              <a:gd name="connsiteX2" fmla="*/ 10000 w 10000"/>
              <a:gd name="connsiteY2" fmla="*/ 4071 h 10367"/>
              <a:gd name="connsiteX3" fmla="*/ 0 w 10000"/>
              <a:gd name="connsiteY3" fmla="*/ 6152 h 10367"/>
              <a:gd name="connsiteX4" fmla="*/ 0 w 10000"/>
              <a:gd name="connsiteY4" fmla="*/ 367 h 10367"/>
              <a:gd name="connsiteX0" fmla="*/ 0 w 10000"/>
              <a:gd name="connsiteY0" fmla="*/ 367 h 8620"/>
              <a:gd name="connsiteX1" fmla="*/ 10000 w 10000"/>
              <a:gd name="connsiteY1" fmla="*/ 367 h 8620"/>
              <a:gd name="connsiteX2" fmla="*/ 10000 w 10000"/>
              <a:gd name="connsiteY2" fmla="*/ 4071 h 8620"/>
              <a:gd name="connsiteX3" fmla="*/ 0 w 10000"/>
              <a:gd name="connsiteY3" fmla="*/ 6152 h 8620"/>
              <a:gd name="connsiteX4" fmla="*/ 0 w 10000"/>
              <a:gd name="connsiteY4" fmla="*/ 367 h 8620"/>
              <a:gd name="connsiteX0" fmla="*/ 0 w 10000"/>
              <a:gd name="connsiteY0" fmla="*/ 426 h 12067"/>
              <a:gd name="connsiteX1" fmla="*/ 10000 w 10000"/>
              <a:gd name="connsiteY1" fmla="*/ 426 h 12067"/>
              <a:gd name="connsiteX2" fmla="*/ 10000 w 10000"/>
              <a:gd name="connsiteY2" fmla="*/ 4723 h 12067"/>
              <a:gd name="connsiteX3" fmla="*/ 0 w 10000"/>
              <a:gd name="connsiteY3" fmla="*/ 7137 h 12067"/>
              <a:gd name="connsiteX4" fmla="*/ 0 w 10000"/>
              <a:gd name="connsiteY4" fmla="*/ 426 h 12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2067">
                <a:moveTo>
                  <a:pt x="0" y="426"/>
                </a:moveTo>
                <a:lnTo>
                  <a:pt x="10000" y="426"/>
                </a:lnTo>
                <a:lnTo>
                  <a:pt x="10000" y="4723"/>
                </a:lnTo>
                <a:cubicBezTo>
                  <a:pt x="8802" y="0"/>
                  <a:pt x="3211" y="12067"/>
                  <a:pt x="0" y="7137"/>
                </a:cubicBezTo>
                <a:lnTo>
                  <a:pt x="0" y="426"/>
                </a:lnTo>
                <a:close/>
              </a:path>
            </a:pathLst>
          </a:custGeom>
          <a:blipFill>
            <a:blip r:embed="rId9" cstate="print"/>
            <a:stretch>
              <a:fillRect t="-50000"/>
            </a:stretch>
          </a:blipFill>
          <a:ln>
            <a:noFill/>
          </a:ln>
          <a:effectLst>
            <a:innerShdw blurRad="63500" dist="50800" dir="16200000">
              <a:prstClr val="black">
                <a:alpha val="50000"/>
              </a:prstClr>
            </a:innerShdw>
          </a:effectLst>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itle Placeholder 8"/>
          <p:cNvSpPr>
            <a:spLocks noGrp="1"/>
          </p:cNvSpPr>
          <p:nvPr>
            <p:ph type="title"/>
          </p:nvPr>
        </p:nvSpPr>
        <p:spPr>
          <a:xfrm>
            <a:off x="457200" y="533400"/>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a:t>Click to edit Master title style</a:t>
            </a:r>
          </a:p>
        </p:txBody>
      </p:sp>
      <p:sp>
        <p:nvSpPr>
          <p:cNvPr id="1030" name="Text Placeholder 29"/>
          <p:cNvSpPr>
            <a:spLocks noGrp="1"/>
          </p:cNvSpPr>
          <p:nvPr>
            <p:ph type="body" idx="1"/>
          </p:nvPr>
        </p:nvSpPr>
        <p:spPr bwMode="auto">
          <a:xfrm>
            <a:off x="457200" y="1676400"/>
            <a:ext cx="8229600" cy="387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3" name="Picture 22" descr="WisDOTlogo.gif"/>
          <p:cNvPicPr>
            <a:picLocks noChangeAspect="1"/>
          </p:cNvPicPr>
          <p:nvPr userDrawn="1"/>
        </p:nvPicPr>
        <p:blipFill>
          <a:blip r:embed="rId10" cstate="print"/>
          <a:stretch>
            <a:fillRect/>
          </a:stretch>
        </p:blipFill>
        <p:spPr>
          <a:xfrm>
            <a:off x="308002" y="5943600"/>
            <a:ext cx="762000" cy="762000"/>
          </a:xfrm>
          <a:prstGeom prst="ellipse">
            <a:avLst/>
          </a:prstGeom>
          <a:ln w="38100" cap="rnd" cmpd="sng">
            <a:solidFill>
              <a:schemeClr val="bg1"/>
            </a:solidFill>
          </a:ln>
          <a:effectLst>
            <a:outerShdw blurRad="50800" dist="38100" dir="5400000" algn="t" rotWithShape="0">
              <a:srgbClr val="213681">
                <a:alpha val="40000"/>
              </a:srgbClr>
            </a:outerShdw>
          </a:effectLst>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Lst>
  <p:transition>
    <p:randomBar/>
  </p:transition>
  <p:hf hdr="0" ftr="0"/>
  <p:txStyles>
    <p:titleStyle>
      <a:lvl1pPr algn="l" rtl="0" eaLnBrk="0" fontAlgn="base" hangingPunct="0">
        <a:spcBef>
          <a:spcPct val="0"/>
        </a:spcBef>
        <a:spcAft>
          <a:spcPct val="0"/>
        </a:spcAft>
        <a:defRPr sz="4100" b="1" kern="1200">
          <a:solidFill>
            <a:srgbClr val="002F9D"/>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rgbClr val="002F9D"/>
          </a:solidFill>
          <a:latin typeface="Arial" charset="0"/>
        </a:defRPr>
      </a:lvl2pPr>
      <a:lvl3pPr algn="l" rtl="0" eaLnBrk="0" fontAlgn="base" hangingPunct="0">
        <a:spcBef>
          <a:spcPct val="0"/>
        </a:spcBef>
        <a:spcAft>
          <a:spcPct val="0"/>
        </a:spcAft>
        <a:defRPr sz="4100" b="1">
          <a:solidFill>
            <a:srgbClr val="002F9D"/>
          </a:solidFill>
          <a:latin typeface="Arial" charset="0"/>
        </a:defRPr>
      </a:lvl3pPr>
      <a:lvl4pPr algn="l" rtl="0" eaLnBrk="0" fontAlgn="base" hangingPunct="0">
        <a:spcBef>
          <a:spcPct val="0"/>
        </a:spcBef>
        <a:spcAft>
          <a:spcPct val="0"/>
        </a:spcAft>
        <a:defRPr sz="4100" b="1">
          <a:solidFill>
            <a:srgbClr val="002F9D"/>
          </a:solidFill>
          <a:latin typeface="Arial" charset="0"/>
        </a:defRPr>
      </a:lvl4pPr>
      <a:lvl5pPr algn="l" rtl="0" eaLnBrk="0" fontAlgn="base" hangingPunct="0">
        <a:spcBef>
          <a:spcPct val="0"/>
        </a:spcBef>
        <a:spcAft>
          <a:spcPct val="0"/>
        </a:spcAft>
        <a:defRPr sz="4100" b="1">
          <a:solidFill>
            <a:srgbClr val="002F9D"/>
          </a:solidFill>
          <a:latin typeface="Arial" charset="0"/>
        </a:defRPr>
      </a:lvl5pPr>
      <a:lvl6pPr marL="457200" algn="l" rtl="0" fontAlgn="base">
        <a:spcBef>
          <a:spcPct val="0"/>
        </a:spcBef>
        <a:spcAft>
          <a:spcPct val="0"/>
        </a:spcAft>
        <a:defRPr sz="4100" b="1">
          <a:solidFill>
            <a:srgbClr val="002F9D"/>
          </a:solidFill>
          <a:latin typeface="Arial" charset="0"/>
        </a:defRPr>
      </a:lvl6pPr>
      <a:lvl7pPr marL="914400" algn="l" rtl="0" fontAlgn="base">
        <a:spcBef>
          <a:spcPct val="0"/>
        </a:spcBef>
        <a:spcAft>
          <a:spcPct val="0"/>
        </a:spcAft>
        <a:defRPr sz="4100" b="1">
          <a:solidFill>
            <a:srgbClr val="002F9D"/>
          </a:solidFill>
          <a:latin typeface="Arial" charset="0"/>
        </a:defRPr>
      </a:lvl7pPr>
      <a:lvl8pPr marL="1371600" algn="l" rtl="0" fontAlgn="base">
        <a:spcBef>
          <a:spcPct val="0"/>
        </a:spcBef>
        <a:spcAft>
          <a:spcPct val="0"/>
        </a:spcAft>
        <a:defRPr sz="4100" b="1">
          <a:solidFill>
            <a:srgbClr val="002F9D"/>
          </a:solidFill>
          <a:latin typeface="Arial" charset="0"/>
        </a:defRPr>
      </a:lvl8pPr>
      <a:lvl9pPr marL="1828800" algn="l" rtl="0" fontAlgn="base">
        <a:spcBef>
          <a:spcPct val="0"/>
        </a:spcBef>
        <a:spcAft>
          <a:spcPct val="0"/>
        </a:spcAft>
        <a:defRPr sz="4100" b="1">
          <a:solidFill>
            <a:srgbClr val="002F9D"/>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Wingdings" pitchFamily="2" charset="2"/>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rgbClr val="ED1C24"/>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rgbClr val="ED1C24"/>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rgbClr val="ED1C24"/>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1981200"/>
            <a:ext cx="8763000" cy="3231654"/>
          </a:xfrm>
          <a:prstGeom prst="rect">
            <a:avLst/>
          </a:prstGeom>
          <a:noFill/>
        </p:spPr>
        <p:txBody>
          <a:bodyPr wrap="square" rtlCol="0">
            <a:spAutoFit/>
          </a:bodyPr>
          <a:lstStyle/>
          <a:p>
            <a:pPr algn="ctr"/>
            <a:r>
              <a:rPr lang="en-US" sz="6000" dirty="0">
                <a:latin typeface="Arial Black" pitchFamily="34" charset="0"/>
              </a:rPr>
              <a:t>Performance Measures</a:t>
            </a:r>
          </a:p>
          <a:p>
            <a:pPr algn="ctr"/>
            <a:endParaRPr lang="en-US" sz="1400" dirty="0">
              <a:effectLst>
                <a:outerShdw blurRad="38100" dist="38100" dir="2700000" algn="tl">
                  <a:srgbClr val="000000">
                    <a:alpha val="43137"/>
                  </a:srgbClr>
                </a:outerShdw>
              </a:effectLst>
              <a:latin typeface="Arial Black" pitchFamily="34" charset="0"/>
            </a:endParaRPr>
          </a:p>
          <a:p>
            <a:pPr algn="ctr"/>
            <a:endParaRPr lang="en-US" sz="1400" dirty="0">
              <a:effectLst>
                <a:outerShdw blurRad="38100" dist="38100" dir="2700000" algn="tl">
                  <a:srgbClr val="000000">
                    <a:alpha val="43137"/>
                  </a:srgbClr>
                </a:outerShdw>
              </a:effectLst>
              <a:latin typeface="Arial Black" pitchFamily="34" charset="0"/>
            </a:endParaRPr>
          </a:p>
          <a:p>
            <a:pPr algn="ctr"/>
            <a:endParaRPr lang="en-US" sz="1400" dirty="0">
              <a:effectLst>
                <a:outerShdw blurRad="38100" dist="38100" dir="2700000" algn="tl">
                  <a:srgbClr val="000000">
                    <a:alpha val="43137"/>
                  </a:srgbClr>
                </a:outerShdw>
              </a:effectLst>
              <a:latin typeface="Arial Black" pitchFamily="34" charset="0"/>
            </a:endParaRPr>
          </a:p>
          <a:p>
            <a:pPr algn="ctr"/>
            <a:endParaRPr lang="en-US" sz="1400" dirty="0">
              <a:effectLst>
                <a:outerShdw blurRad="38100" dist="38100" dir="2700000" algn="tl">
                  <a:srgbClr val="000000">
                    <a:alpha val="43137"/>
                  </a:srgbClr>
                </a:outerShdw>
              </a:effectLst>
              <a:latin typeface="Arial Black" pitchFamily="34" charset="0"/>
            </a:endParaRPr>
          </a:p>
          <a:p>
            <a:pPr algn="ctr"/>
            <a:r>
              <a:rPr lang="en-US" sz="1400" dirty="0">
                <a:latin typeface="Arial Black" pitchFamily="34" charset="0"/>
              </a:rPr>
              <a:t>NER Construction Training</a:t>
            </a:r>
          </a:p>
          <a:p>
            <a:pPr algn="ctr"/>
            <a:r>
              <a:rPr lang="en-US" sz="1400" dirty="0">
                <a:latin typeface="Arial Black" pitchFamily="34" charset="0"/>
              </a:rPr>
              <a:t>March 22, 2018</a:t>
            </a:r>
          </a:p>
        </p:txBody>
      </p:sp>
      <p:pic>
        <p:nvPicPr>
          <p:cNvPr id="9" name="Picture 8">
            <a:extLst>
              <a:ext uri="{FF2B5EF4-FFF2-40B4-BE49-F238E27FC236}">
                <a16:creationId xmlns:a16="http://schemas.microsoft.com/office/drawing/2014/main" id="{66B21AAF-B519-4128-A1D0-4E7079FE5A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2275" y="3962400"/>
            <a:ext cx="2143125" cy="2143125"/>
          </a:xfrm>
          <a:prstGeom prst="rect">
            <a:avLst/>
          </a:prstGeom>
        </p:spPr>
      </p:pic>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
                                            <p:txEl>
                                              <p:pRg st="0" end="0"/>
                                            </p:txEl>
                                          </p:spTgt>
                                        </p:tgtEl>
                                        <p:attrNameLst>
                                          <p:attrName>style.fontStyle</p:attrName>
                                        </p:attrNameLst>
                                      </p:cBhvr>
                                      <p:to>
                                        <p:strVal val="normal"/>
                                      </p:to>
                                    </p:set>
                                    <p:set>
                                      <p:cBhvr override="childStyle">
                                        <p:cTn id="7" dur="indefinite"/>
                                        <p:tgtEl>
                                          <p:spTgt spid="6">
                                            <p:txEl>
                                              <p:pRg st="0" end="0"/>
                                            </p:txEl>
                                          </p:spTgt>
                                        </p:tgtEl>
                                        <p:attrNameLst>
                                          <p:attrName>style.fontWeight</p:attrName>
                                        </p:attrNameLst>
                                      </p:cBhvr>
                                      <p:to>
                                        <p:strVal val="bold"/>
                                      </p:to>
                                    </p:set>
                                    <p:set>
                                      <p:cBhvr override="childStyle">
                                        <p:cTn id="8" dur="indefinite"/>
                                        <p:tgtEl>
                                          <p:spTgt spid="6">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childTnLst>
                                    <p:set>
                                      <p:cBhvr override="childStyle">
                                        <p:cTn id="12" dur="indefinite"/>
                                        <p:tgtEl>
                                          <p:spTgt spid="6">
                                            <p:txEl>
                                              <p:pRg st="5" end="5"/>
                                            </p:txEl>
                                          </p:spTgt>
                                        </p:tgtEl>
                                        <p:attrNameLst>
                                          <p:attrName>style.fontStyle</p:attrName>
                                        </p:attrNameLst>
                                      </p:cBhvr>
                                      <p:to>
                                        <p:strVal val="normal"/>
                                      </p:to>
                                    </p:set>
                                    <p:set>
                                      <p:cBhvr override="childStyle">
                                        <p:cTn id="13" dur="indefinite"/>
                                        <p:tgtEl>
                                          <p:spTgt spid="6">
                                            <p:txEl>
                                              <p:pRg st="5" end="5"/>
                                            </p:txEl>
                                          </p:spTgt>
                                        </p:tgtEl>
                                        <p:attrNameLst>
                                          <p:attrName>style.fontWeight</p:attrName>
                                        </p:attrNameLst>
                                      </p:cBhvr>
                                      <p:to>
                                        <p:strVal val="bold"/>
                                      </p:to>
                                    </p:set>
                                    <p:set>
                                      <p:cBhvr override="childStyle">
                                        <p:cTn id="14" dur="indefinite"/>
                                        <p:tgtEl>
                                          <p:spTgt spid="6">
                                            <p:txEl>
                                              <p:pRg st="5" end="5"/>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childTnLst>
                                    <p:set>
                                      <p:cBhvr override="childStyle">
                                        <p:cTn id="18" dur="indefinite"/>
                                        <p:tgtEl>
                                          <p:spTgt spid="6">
                                            <p:txEl>
                                              <p:pRg st="6" end="6"/>
                                            </p:txEl>
                                          </p:spTgt>
                                        </p:tgtEl>
                                        <p:attrNameLst>
                                          <p:attrName>style.fontStyle</p:attrName>
                                        </p:attrNameLst>
                                      </p:cBhvr>
                                      <p:to>
                                        <p:strVal val="normal"/>
                                      </p:to>
                                    </p:set>
                                    <p:set>
                                      <p:cBhvr override="childStyle">
                                        <p:cTn id="19" dur="indefinite"/>
                                        <p:tgtEl>
                                          <p:spTgt spid="6">
                                            <p:txEl>
                                              <p:pRg st="6" end="6"/>
                                            </p:txEl>
                                          </p:spTgt>
                                        </p:tgtEl>
                                        <p:attrNameLst>
                                          <p:attrName>style.fontWeight</p:attrName>
                                        </p:attrNameLst>
                                      </p:cBhvr>
                                      <p:to>
                                        <p:strVal val="bold"/>
                                      </p:to>
                                    </p:set>
                                    <p:set>
                                      <p:cBhvr override="childStyle">
                                        <p:cTn id="20" dur="indefinite"/>
                                        <p:tgtEl>
                                          <p:spTgt spid="6">
                                            <p:txEl>
                                              <p:pRg st="6" end="6"/>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371600"/>
            <a:ext cx="8229600" cy="4267200"/>
          </a:xfrm>
        </p:spPr>
        <p:txBody>
          <a:bodyPr/>
          <a:lstStyle/>
          <a:p>
            <a:pPr marL="109537" indent="0">
              <a:buNone/>
            </a:pPr>
            <a:endParaRPr lang="en-US" sz="2800" dirty="0"/>
          </a:p>
          <a:p>
            <a:pPr>
              <a:lnSpc>
                <a:spcPct val="150000"/>
              </a:lnSpc>
              <a:buFont typeface="Wingdings" pitchFamily="2" charset="2"/>
              <a:buChar char="Ø"/>
            </a:pPr>
            <a:r>
              <a:rPr lang="en-US" dirty="0"/>
              <a:t>On-time</a:t>
            </a:r>
          </a:p>
          <a:p>
            <a:pPr>
              <a:lnSpc>
                <a:spcPct val="150000"/>
              </a:lnSpc>
              <a:buFont typeface="Wingdings" pitchFamily="2" charset="2"/>
              <a:buChar char="Ø"/>
            </a:pPr>
            <a:r>
              <a:rPr lang="en-US" dirty="0"/>
              <a:t>On-budget</a:t>
            </a:r>
          </a:p>
          <a:p>
            <a:pPr>
              <a:lnSpc>
                <a:spcPct val="150000"/>
              </a:lnSpc>
              <a:buFont typeface="Wingdings" pitchFamily="2" charset="2"/>
              <a:buChar char="Ø"/>
            </a:pPr>
            <a:r>
              <a:rPr lang="en-US" dirty="0"/>
              <a:t>Construction Quality Index</a:t>
            </a:r>
          </a:p>
          <a:p>
            <a:pPr>
              <a:lnSpc>
                <a:spcPct val="150000"/>
              </a:lnSpc>
              <a:buFont typeface="Wingdings" pitchFamily="2" charset="2"/>
              <a:buChar char="Ø"/>
            </a:pPr>
            <a:r>
              <a:rPr lang="en-US" dirty="0"/>
              <a:t>Finals Closeout</a:t>
            </a:r>
          </a:p>
          <a:p>
            <a:pPr>
              <a:lnSpc>
                <a:spcPct val="150000"/>
              </a:lnSpc>
              <a:buFont typeface="Wingdings" pitchFamily="2" charset="2"/>
              <a:buChar char="Ø"/>
            </a:pPr>
            <a:r>
              <a:rPr lang="en-US" dirty="0"/>
              <a:t>Construction Delivery Cost Index</a:t>
            </a:r>
          </a:p>
          <a:p>
            <a:endParaRPr lang="en-US" dirty="0"/>
          </a:p>
          <a:p>
            <a:endParaRPr lang="en-US" dirty="0"/>
          </a:p>
          <a:p>
            <a:endParaRPr lang="en-US" dirty="0"/>
          </a:p>
        </p:txBody>
      </p:sp>
      <p:sp>
        <p:nvSpPr>
          <p:cNvPr id="7" name="Title 6"/>
          <p:cNvSpPr>
            <a:spLocks noGrp="1"/>
          </p:cNvSpPr>
          <p:nvPr>
            <p:ph type="title"/>
          </p:nvPr>
        </p:nvSpPr>
        <p:spPr>
          <a:xfrm>
            <a:off x="228600" y="228600"/>
            <a:ext cx="8915400" cy="1143000"/>
          </a:xfrm>
        </p:spPr>
        <p:txBody>
          <a:bodyPr>
            <a:normAutofit/>
          </a:bodyPr>
          <a:lstStyle/>
          <a:p>
            <a:r>
              <a:rPr lang="en-US" dirty="0"/>
              <a:t>Construction Related Measures</a:t>
            </a:r>
          </a:p>
        </p:txBody>
      </p:sp>
    </p:spTree>
  </p:cSld>
  <p:clrMapOvr>
    <a:masterClrMapping/>
  </p:clrMapOvr>
  <p:transition>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96017"/>
            <a:ext cx="9144000" cy="5961983"/>
          </a:xfrm>
        </p:spPr>
      </p:pic>
      <p:sp>
        <p:nvSpPr>
          <p:cNvPr id="7" name="Title 6"/>
          <p:cNvSpPr>
            <a:spLocks noGrp="1"/>
          </p:cNvSpPr>
          <p:nvPr>
            <p:ph type="title"/>
          </p:nvPr>
        </p:nvSpPr>
        <p:spPr>
          <a:xfrm>
            <a:off x="457200" y="0"/>
            <a:ext cx="8229600" cy="1143000"/>
          </a:xfrm>
        </p:spPr>
        <p:txBody>
          <a:bodyPr/>
          <a:lstStyle/>
          <a:p>
            <a:r>
              <a:rPr lang="en-US" dirty="0"/>
              <a:t>On-Budget Performance</a:t>
            </a:r>
          </a:p>
        </p:txBody>
      </p:sp>
      <p:sp>
        <p:nvSpPr>
          <p:cNvPr id="4" name="TextBox 3"/>
          <p:cNvSpPr txBox="1"/>
          <p:nvPr/>
        </p:nvSpPr>
        <p:spPr>
          <a:xfrm>
            <a:off x="7086601" y="1624281"/>
            <a:ext cx="1828800" cy="276999"/>
          </a:xfrm>
          <a:prstGeom prst="rect">
            <a:avLst/>
          </a:prstGeom>
          <a:noFill/>
        </p:spPr>
        <p:txBody>
          <a:bodyPr wrap="square" rtlCol="0">
            <a:spAutoFit/>
          </a:bodyPr>
          <a:lstStyle/>
          <a:p>
            <a:r>
              <a:rPr lang="en-US" sz="1200" b="1" dirty="0">
                <a:solidFill>
                  <a:schemeClr val="bg2">
                    <a:lumMod val="10000"/>
                  </a:schemeClr>
                </a:solidFill>
              </a:rPr>
              <a:t>Current Goal ≤ 103%</a:t>
            </a:r>
          </a:p>
        </p:txBody>
      </p:sp>
      <p:sp>
        <p:nvSpPr>
          <p:cNvPr id="2" name="TextBox 1"/>
          <p:cNvSpPr txBox="1"/>
          <p:nvPr/>
        </p:nvSpPr>
        <p:spPr>
          <a:xfrm>
            <a:off x="1828800" y="3665088"/>
            <a:ext cx="6781800" cy="338554"/>
          </a:xfrm>
          <a:prstGeom prst="rect">
            <a:avLst/>
          </a:prstGeom>
          <a:solidFill>
            <a:schemeClr val="bg1"/>
          </a:solidFill>
        </p:spPr>
        <p:txBody>
          <a:bodyPr wrap="square" rtlCol="0">
            <a:spAutoFit/>
          </a:bodyPr>
          <a:lstStyle/>
          <a:p>
            <a:r>
              <a:rPr lang="en-US" sz="1600" b="1" dirty="0">
                <a:solidFill>
                  <a:schemeClr val="bg2">
                    <a:lumMod val="10000"/>
                  </a:schemeClr>
                </a:solidFill>
              </a:rPr>
              <a:t>107.3           101.8            104.0           103.9            101.7           103.9</a:t>
            </a:r>
          </a:p>
        </p:txBody>
      </p:sp>
    </p:spTree>
    <p:extLst>
      <p:ext uri="{BB962C8B-B14F-4D97-AF65-F5344CB8AC3E}">
        <p14:creationId xmlns:p14="http://schemas.microsoft.com/office/powerpoint/2010/main" val="2333863019"/>
      </p:ext>
    </p:extLst>
  </p:cSld>
  <p:clrMapOvr>
    <a:masterClrMapping/>
  </p:clrMapOvr>
  <p:transition>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On-Budget Performance</a:t>
            </a:r>
          </a:p>
        </p:txBody>
      </p:sp>
      <p:pic>
        <p:nvPicPr>
          <p:cNvPr id="8" name="Picture 7">
            <a:extLst>
              <a:ext uri="{FF2B5EF4-FFF2-40B4-BE49-F238E27FC236}">
                <a16:creationId xmlns:a16="http://schemas.microsoft.com/office/drawing/2014/main" id="{6EEAD0CF-629D-4A06-9431-9F0811614BBB}"/>
              </a:ext>
            </a:extLst>
          </p:cNvPr>
          <p:cNvPicPr/>
          <p:nvPr/>
        </p:nvPicPr>
        <p:blipFill rotWithShape="1">
          <a:blip r:embed="rId3" cstate="print">
            <a:extLst>
              <a:ext uri="{28A0092B-C50C-407E-A947-70E740481C1C}">
                <a14:useLocalDpi xmlns:a14="http://schemas.microsoft.com/office/drawing/2010/main" val="0"/>
              </a:ext>
            </a:extLst>
          </a:blip>
          <a:srcRect b="10811"/>
          <a:stretch/>
        </p:blipFill>
        <p:spPr bwMode="auto">
          <a:xfrm>
            <a:off x="0" y="1019537"/>
            <a:ext cx="9144000" cy="5867400"/>
          </a:xfrm>
          <a:prstGeom prst="rect">
            <a:avLst/>
          </a:prstGeom>
          <a:noFill/>
        </p:spPr>
      </p:pic>
      <p:sp>
        <p:nvSpPr>
          <p:cNvPr id="9" name="TextBox 8">
            <a:extLst>
              <a:ext uri="{FF2B5EF4-FFF2-40B4-BE49-F238E27FC236}">
                <a16:creationId xmlns:a16="http://schemas.microsoft.com/office/drawing/2014/main" id="{BD49896B-F0C8-4026-933A-583217ECFBB7}"/>
              </a:ext>
            </a:extLst>
          </p:cNvPr>
          <p:cNvSpPr txBox="1"/>
          <p:nvPr/>
        </p:nvSpPr>
        <p:spPr>
          <a:xfrm>
            <a:off x="5562600" y="1295400"/>
            <a:ext cx="3124200" cy="861774"/>
          </a:xfrm>
          <a:prstGeom prst="rect">
            <a:avLst/>
          </a:prstGeom>
          <a:noFill/>
        </p:spPr>
        <p:txBody>
          <a:bodyPr wrap="square" rtlCol="0">
            <a:spAutoFit/>
          </a:bodyPr>
          <a:lstStyle/>
          <a:p>
            <a:pPr algn="ctr"/>
            <a:r>
              <a:rPr lang="en-US" b="1" dirty="0">
                <a:solidFill>
                  <a:schemeClr val="bg2">
                    <a:lumMod val="10000"/>
                  </a:schemeClr>
                </a:solidFill>
              </a:rPr>
              <a:t>NET VARIATION FROM EXPECTED TOTAL COST</a:t>
            </a:r>
          </a:p>
          <a:p>
            <a:pPr algn="ctr"/>
            <a:r>
              <a:rPr lang="en-US" sz="1400" b="1" dirty="0">
                <a:solidFill>
                  <a:schemeClr val="bg2">
                    <a:lumMod val="10000"/>
                  </a:schemeClr>
                </a:solidFill>
              </a:rPr>
              <a:t>FY2014-FY2016</a:t>
            </a:r>
          </a:p>
        </p:txBody>
      </p:sp>
    </p:spTree>
    <p:extLst>
      <p:ext uri="{BB962C8B-B14F-4D97-AF65-F5344CB8AC3E}">
        <p14:creationId xmlns:p14="http://schemas.microsoft.com/office/powerpoint/2010/main" val="2400124732"/>
      </p:ext>
    </p:extLst>
  </p:cSld>
  <p:clrMapOvr>
    <a:masterClrMapping/>
  </p:clrMapOvr>
  <p:transition>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p:cNvSpPr>
            <a:spLocks noGrp="1"/>
          </p:cNvSpPr>
          <p:nvPr>
            <p:ph type="title"/>
          </p:nvPr>
        </p:nvSpPr>
        <p:spPr>
          <a:xfrm>
            <a:off x="457200" y="0"/>
            <a:ext cx="8229600" cy="1143000"/>
          </a:xfrm>
        </p:spPr>
        <p:txBody>
          <a:bodyPr>
            <a:normAutofit fontScale="90000"/>
          </a:bodyPr>
          <a:lstStyle/>
          <a:p>
            <a:r>
              <a:rPr lang="en-US" dirty="0"/>
              <a:t>Construction Quality Index (CQI)</a:t>
            </a:r>
          </a:p>
        </p:txBody>
      </p:sp>
      <p:sp>
        <p:nvSpPr>
          <p:cNvPr id="3" name="Content Placeholder 7">
            <a:extLst>
              <a:ext uri="{FF2B5EF4-FFF2-40B4-BE49-F238E27FC236}">
                <a16:creationId xmlns:a16="http://schemas.microsoft.com/office/drawing/2014/main" id="{4B6693B5-055B-4741-A9AB-2DFE3FAC8189}"/>
              </a:ext>
            </a:extLst>
          </p:cNvPr>
          <p:cNvSpPr>
            <a:spLocks noGrp="1"/>
          </p:cNvSpPr>
          <p:nvPr>
            <p:ph idx="1"/>
          </p:nvPr>
        </p:nvSpPr>
        <p:spPr>
          <a:xfrm>
            <a:off x="457200" y="1371600"/>
            <a:ext cx="8229600" cy="4267200"/>
          </a:xfrm>
        </p:spPr>
        <p:txBody>
          <a:bodyPr/>
          <a:lstStyle/>
          <a:p>
            <a:pPr marL="109537" indent="0">
              <a:buNone/>
            </a:pPr>
            <a:endParaRPr lang="en-US" sz="2800" dirty="0"/>
          </a:p>
          <a:p>
            <a:pPr>
              <a:lnSpc>
                <a:spcPct val="150000"/>
              </a:lnSpc>
              <a:buFont typeface="Wingdings" pitchFamily="2" charset="2"/>
              <a:buChar char="Ø"/>
            </a:pPr>
            <a:r>
              <a:rPr lang="en-US" dirty="0"/>
              <a:t>Form no longer needs to be completed</a:t>
            </a:r>
          </a:p>
          <a:p>
            <a:pPr>
              <a:lnSpc>
                <a:spcPct val="150000"/>
              </a:lnSpc>
              <a:buFont typeface="Wingdings" pitchFamily="2" charset="2"/>
              <a:buChar char="Ø"/>
            </a:pPr>
            <a:r>
              <a:rPr lang="en-US" dirty="0"/>
              <a:t>Still must perform project walk-thru</a:t>
            </a:r>
          </a:p>
          <a:p>
            <a:pPr>
              <a:lnSpc>
                <a:spcPct val="150000"/>
              </a:lnSpc>
              <a:buFont typeface="Wingdings" pitchFamily="2" charset="2"/>
              <a:buChar char="Ø"/>
            </a:pPr>
            <a:r>
              <a:rPr lang="en-US" dirty="0"/>
              <a:t>Foster a culture of high quality</a:t>
            </a:r>
          </a:p>
          <a:p>
            <a:pPr>
              <a:lnSpc>
                <a:spcPct val="150000"/>
              </a:lnSpc>
              <a:buFont typeface="Wingdings" pitchFamily="2" charset="2"/>
              <a:buChar char="Ø"/>
            </a:pPr>
            <a:endParaRPr lang="en-US" dirty="0"/>
          </a:p>
          <a:p>
            <a:endParaRPr lang="en-US" dirty="0"/>
          </a:p>
        </p:txBody>
      </p:sp>
    </p:spTree>
    <p:extLst>
      <p:ext uri="{BB962C8B-B14F-4D97-AF65-F5344CB8AC3E}">
        <p14:creationId xmlns:p14="http://schemas.microsoft.com/office/powerpoint/2010/main" val="3811216340"/>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Finals Closeout</a:t>
            </a:r>
          </a:p>
        </p:txBody>
      </p:sp>
      <p:sp>
        <p:nvSpPr>
          <p:cNvPr id="3" name="TextBox 2"/>
          <p:cNvSpPr txBox="1"/>
          <p:nvPr/>
        </p:nvSpPr>
        <p:spPr>
          <a:xfrm>
            <a:off x="3657600" y="1905001"/>
            <a:ext cx="1447800" cy="369332"/>
          </a:xfrm>
          <a:prstGeom prst="rect">
            <a:avLst/>
          </a:prstGeom>
          <a:noFill/>
        </p:spPr>
        <p:txBody>
          <a:bodyPr wrap="square" rtlCol="0">
            <a:spAutoFit/>
          </a:bodyPr>
          <a:lstStyle/>
          <a:p>
            <a:r>
              <a:rPr lang="en-US" b="1" dirty="0"/>
              <a:t>Goal ≥ 45%</a:t>
            </a:r>
          </a:p>
        </p:txBody>
      </p:sp>
      <p:graphicFrame>
        <p:nvGraphicFramePr>
          <p:cNvPr id="6" name="Content Placeholder 5">
            <a:extLst>
              <a:ext uri="{FF2B5EF4-FFF2-40B4-BE49-F238E27FC236}">
                <a16:creationId xmlns:a16="http://schemas.microsoft.com/office/drawing/2014/main" id="{00000000-0008-0000-0C00-000006000000}"/>
              </a:ext>
            </a:extLst>
          </p:cNvPr>
          <p:cNvGraphicFramePr>
            <a:graphicFrameLocks noGrp="1"/>
          </p:cNvGraphicFramePr>
          <p:nvPr>
            <p:ph idx="1"/>
            <p:extLst>
              <p:ext uri="{D42A27DB-BD31-4B8C-83A1-F6EECF244321}">
                <p14:modId xmlns:p14="http://schemas.microsoft.com/office/powerpoint/2010/main" val="2312241733"/>
              </p:ext>
            </p:extLst>
          </p:nvPr>
        </p:nvGraphicFramePr>
        <p:xfrm>
          <a:off x="-20053" y="1026695"/>
          <a:ext cx="91440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7954308"/>
      </p:ext>
    </p:extLst>
  </p:cSld>
  <p:clrMapOvr>
    <a:masterClrMapping/>
  </p:clrMapOvr>
  <p:transition>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6"/>
          <p:cNvSpPr>
            <a:spLocks noGrp="1"/>
          </p:cNvSpPr>
          <p:nvPr>
            <p:ph type="title"/>
          </p:nvPr>
        </p:nvSpPr>
        <p:spPr>
          <a:xfrm>
            <a:off x="457200" y="0"/>
            <a:ext cx="8229600" cy="1143000"/>
          </a:xfrm>
        </p:spPr>
        <p:txBody>
          <a:bodyPr/>
          <a:lstStyle/>
          <a:p>
            <a:r>
              <a:rPr lang="en-US" dirty="0"/>
              <a:t>Finals Closeout</a:t>
            </a:r>
          </a:p>
        </p:txBody>
      </p:sp>
      <p:graphicFrame>
        <p:nvGraphicFramePr>
          <p:cNvPr id="5" name="Chart 4">
            <a:extLst>
              <a:ext uri="{FF2B5EF4-FFF2-40B4-BE49-F238E27FC236}">
                <a16:creationId xmlns:a16="http://schemas.microsoft.com/office/drawing/2014/main" id="{00000000-0008-0000-0300-000013000000}"/>
              </a:ext>
            </a:extLst>
          </p:cNvPr>
          <p:cNvGraphicFramePr>
            <a:graphicFrameLocks/>
          </p:cNvGraphicFramePr>
          <p:nvPr>
            <p:extLst>
              <p:ext uri="{D42A27DB-BD31-4B8C-83A1-F6EECF244321}">
                <p14:modId xmlns:p14="http://schemas.microsoft.com/office/powerpoint/2010/main" val="3361773340"/>
              </p:ext>
            </p:extLst>
          </p:nvPr>
        </p:nvGraphicFramePr>
        <p:xfrm>
          <a:off x="0" y="914400"/>
          <a:ext cx="9144000" cy="61275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0476653"/>
      </p:ext>
    </p:extLst>
  </p:cSld>
  <p:clrMapOvr>
    <a:masterClrMapping/>
  </p:clrMapOvr>
  <p:transition>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Finals Closeout</a:t>
            </a:r>
          </a:p>
        </p:txBody>
      </p:sp>
      <p:pic>
        <p:nvPicPr>
          <p:cNvPr id="2" name="Picture 1">
            <a:extLst>
              <a:ext uri="{FF2B5EF4-FFF2-40B4-BE49-F238E27FC236}">
                <a16:creationId xmlns:a16="http://schemas.microsoft.com/office/drawing/2014/main" id="{B99B5166-7111-4532-9466-63DC1E5F0669}"/>
              </a:ext>
            </a:extLst>
          </p:cNvPr>
          <p:cNvPicPr>
            <a:picLocks noChangeAspect="1"/>
          </p:cNvPicPr>
          <p:nvPr/>
        </p:nvPicPr>
        <p:blipFill>
          <a:blip r:embed="rId3"/>
          <a:stretch>
            <a:fillRect/>
          </a:stretch>
        </p:blipFill>
        <p:spPr>
          <a:xfrm>
            <a:off x="0" y="1259444"/>
            <a:ext cx="9144000" cy="5598555"/>
          </a:xfrm>
          <a:prstGeom prst="rect">
            <a:avLst/>
          </a:prstGeom>
        </p:spPr>
      </p:pic>
      <p:graphicFrame>
        <p:nvGraphicFramePr>
          <p:cNvPr id="6" name="Chart 5">
            <a:extLst>
              <a:ext uri="{FF2B5EF4-FFF2-40B4-BE49-F238E27FC236}">
                <a16:creationId xmlns:a16="http://schemas.microsoft.com/office/drawing/2014/main" id="{00000000-0008-0000-0300-000011000000}"/>
              </a:ext>
            </a:extLst>
          </p:cNvPr>
          <p:cNvGraphicFramePr>
            <a:graphicFrameLocks/>
          </p:cNvGraphicFramePr>
          <p:nvPr>
            <p:extLst>
              <p:ext uri="{D42A27DB-BD31-4B8C-83A1-F6EECF244321}">
                <p14:modId xmlns:p14="http://schemas.microsoft.com/office/powerpoint/2010/main" val="3827913961"/>
              </p:ext>
            </p:extLst>
          </p:nvPr>
        </p:nvGraphicFramePr>
        <p:xfrm>
          <a:off x="0" y="914400"/>
          <a:ext cx="9144000" cy="59435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00000000-0008-0000-0300-000011000000}"/>
              </a:ext>
            </a:extLst>
          </p:cNvPr>
          <p:cNvGraphicFramePr>
            <a:graphicFrameLocks/>
          </p:cNvGraphicFramePr>
          <p:nvPr>
            <p:extLst>
              <p:ext uri="{D42A27DB-BD31-4B8C-83A1-F6EECF244321}">
                <p14:modId xmlns:p14="http://schemas.microsoft.com/office/powerpoint/2010/main" val="4058221471"/>
              </p:ext>
            </p:extLst>
          </p:nvPr>
        </p:nvGraphicFramePr>
        <p:xfrm>
          <a:off x="0" y="914400"/>
          <a:ext cx="9144000" cy="594359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15613445"/>
      </p:ext>
    </p:extLst>
  </p:cSld>
  <p:clrMapOvr>
    <a:masterClrMapping/>
  </p:clrMapOvr>
  <p:transition>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9C35698-ECFA-45D4-B95F-4F52958123EB}" type="slidenum">
              <a:rPr lang="en-US" smtClean="0"/>
              <a:pPr>
                <a:defRPr/>
              </a:pPr>
              <a:t>9</a:t>
            </a:fld>
            <a:endParaRPr lang="en-US" dirty="0"/>
          </a:p>
        </p:txBody>
      </p:sp>
      <p:pic>
        <p:nvPicPr>
          <p:cNvPr id="3" name="Picture 2">
            <a:extLst>
              <a:ext uri="{FF2B5EF4-FFF2-40B4-BE49-F238E27FC236}">
                <a16:creationId xmlns:a16="http://schemas.microsoft.com/office/drawing/2014/main" id="{B5254243-1700-47D7-9583-90C837C120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1143000"/>
            <a:ext cx="3797300" cy="3797300"/>
          </a:xfrm>
          <a:prstGeom prst="rect">
            <a:avLst/>
          </a:prstGeom>
        </p:spPr>
      </p:pic>
      <p:pic>
        <p:nvPicPr>
          <p:cNvPr id="10" name="Content Placeholder 9"/>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748987" y="1143000"/>
            <a:ext cx="3873500" cy="3873500"/>
          </a:xfrm>
        </p:spPr>
      </p:pic>
    </p:spTree>
    <p:extLst>
      <p:ext uri="{BB962C8B-B14F-4D97-AF65-F5344CB8AC3E}">
        <p14:creationId xmlns:p14="http://schemas.microsoft.com/office/powerpoint/2010/main" val="1034361915"/>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6" presetClass="entr" presetSubtype="16" fill="hold" nodeType="afterEffect">
                                  <p:stCondLst>
                                    <p:cond delay="1000"/>
                                  </p:stCondLst>
                                  <p:childTnLst>
                                    <p:set>
                                      <p:cBhvr>
                                        <p:cTn id="13" dur="1" fill="hold">
                                          <p:stCondLst>
                                            <p:cond delay="0"/>
                                          </p:stCondLst>
                                        </p:cTn>
                                        <p:tgtEl>
                                          <p:spTgt spid="10"/>
                                        </p:tgtEl>
                                        <p:attrNameLst>
                                          <p:attrName>style.visibility</p:attrName>
                                        </p:attrNameLst>
                                      </p:cBhvr>
                                      <p:to>
                                        <p:strVal val="visible"/>
                                      </p:to>
                                    </p:set>
                                    <p:animEffect transition="in" filter="circle(in)">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WisDOT3">
      <a:dk1>
        <a:srgbClr val="253D92"/>
      </a:dk1>
      <a:lt1>
        <a:srgbClr val="FFFFFF"/>
      </a:lt1>
      <a:dk2>
        <a:srgbClr val="5772D5"/>
      </a:dk2>
      <a:lt2>
        <a:srgbClr val="D8D8D8"/>
      </a:lt2>
      <a:accent1>
        <a:srgbClr val="EE0000"/>
      </a:accent1>
      <a:accent2>
        <a:srgbClr val="5772D5"/>
      </a:accent2>
      <a:accent3>
        <a:srgbClr val="FF7979"/>
      </a:accent3>
      <a:accent4>
        <a:srgbClr val="B1E2F5"/>
      </a:accent4>
      <a:accent5>
        <a:srgbClr val="FFFFFF"/>
      </a:accent5>
      <a:accent6>
        <a:srgbClr val="FFFFFF"/>
      </a:accent6>
      <a:hlink>
        <a:srgbClr val="00B0F0"/>
      </a:hlink>
      <a:folHlink>
        <a:srgbClr val="B1E2F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2720</TotalTime>
  <Words>964</Words>
  <Application>Microsoft Office PowerPoint</Application>
  <PresentationFormat>On-screen Show (4:3)</PresentationFormat>
  <Paragraphs>102</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Calibri</vt:lpstr>
      <vt:lpstr>Wingdings</vt:lpstr>
      <vt:lpstr>Wingdings 2</vt:lpstr>
      <vt:lpstr>Wingdings 3</vt:lpstr>
      <vt:lpstr>Concourse</vt:lpstr>
      <vt:lpstr>PowerPoint Presentation</vt:lpstr>
      <vt:lpstr>Construction Related Measures</vt:lpstr>
      <vt:lpstr>On-Budget Performance</vt:lpstr>
      <vt:lpstr>On-Budget Performance</vt:lpstr>
      <vt:lpstr>Construction Quality Index (CQI)</vt:lpstr>
      <vt:lpstr>Finals Closeout</vt:lpstr>
      <vt:lpstr>Finals Closeout</vt:lpstr>
      <vt:lpstr>Finals Closeout</vt:lpstr>
      <vt:lpstr>PowerPoint Presentation</vt:lpstr>
    </vt:vector>
  </TitlesOfParts>
  <Company>Wisconsin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Wisconsin Department of Transportation</dc:title>
  <dc:subject>Wisconsin Department of Transportation Power Point Presentation</dc:subject>
  <dc:creator>WisDOT</dc:creator>
  <cp:keywords>Wisconsin Department of Transportation Power Point Presentation</cp:keywords>
  <dc:description>2012</dc:description>
  <cp:lastModifiedBy>VanHout, Kristin M - DOT</cp:lastModifiedBy>
  <cp:revision>224</cp:revision>
  <cp:lastPrinted>2016-03-15T22:26:59Z</cp:lastPrinted>
  <dcterms:created xsi:type="dcterms:W3CDTF">2012-06-26T13:11:17Z</dcterms:created>
  <dcterms:modified xsi:type="dcterms:W3CDTF">2018-03-20T10:42:53Z</dcterms:modified>
</cp:coreProperties>
</file>