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74" r:id="rId2"/>
    <p:sldId id="302" r:id="rId3"/>
    <p:sldId id="268" r:id="rId4"/>
    <p:sldId id="281" r:id="rId5"/>
    <p:sldId id="343" r:id="rId6"/>
    <p:sldId id="289" r:id="rId7"/>
    <p:sldId id="320" r:id="rId8"/>
    <p:sldId id="321" r:id="rId9"/>
    <p:sldId id="319" r:id="rId10"/>
    <p:sldId id="344" r:id="rId11"/>
    <p:sldId id="316" r:id="rId12"/>
    <p:sldId id="327" r:id="rId13"/>
    <p:sldId id="338" r:id="rId14"/>
    <p:sldId id="337" r:id="rId15"/>
    <p:sldId id="293" r:id="rId16"/>
    <p:sldId id="317" r:id="rId17"/>
    <p:sldId id="325" r:id="rId18"/>
    <p:sldId id="277" r:id="rId19"/>
    <p:sldId id="345" r:id="rId20"/>
    <p:sldId id="339" r:id="rId21"/>
    <p:sldId id="349" r:id="rId22"/>
    <p:sldId id="347" r:id="rId23"/>
    <p:sldId id="346" r:id="rId24"/>
    <p:sldId id="294" r:id="rId25"/>
    <p:sldId id="312" r:id="rId26"/>
    <p:sldId id="323" r:id="rId27"/>
    <p:sldId id="313" r:id="rId28"/>
    <p:sldId id="314" r:id="rId29"/>
    <p:sldId id="315" r:id="rId30"/>
    <p:sldId id="350" r:id="rId31"/>
    <p:sldId id="287" r:id="rId32"/>
    <p:sldId id="329" r:id="rId33"/>
    <p:sldId id="334" r:id="rId34"/>
    <p:sldId id="336" r:id="rId35"/>
    <p:sldId id="335" r:id="rId36"/>
    <p:sldId id="333" r:id="rId37"/>
    <p:sldId id="332" r:id="rId38"/>
    <p:sldId id="285" r:id="rId39"/>
    <p:sldId id="304" r:id="rId4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MLEY, LISA L" initials="LLL" lastIdx="2" clrIdx="0">
    <p:extLst>
      <p:ext uri="{19B8F6BF-5375-455C-9EA6-DF929625EA0E}">
        <p15:presenceInfo xmlns:p15="http://schemas.microsoft.com/office/powerpoint/2012/main" userId="S-1-5-21-2014430026-1432593244-2068819953-54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F0F0F0"/>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0" autoAdjust="0"/>
    <p:restoredTop sz="76769" autoAdjust="0"/>
  </p:normalViewPr>
  <p:slideViewPr>
    <p:cSldViewPr>
      <p:cViewPr varScale="1">
        <p:scale>
          <a:sx n="86" d="100"/>
          <a:sy n="86" d="100"/>
        </p:scale>
        <p:origin x="12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3/14/2017</a:t>
            </a:fld>
            <a:endParaRPr lang="en-US"/>
          </a:p>
        </p:txBody>
      </p:sp>
      <p:sp>
        <p:nvSpPr>
          <p:cNvPr id="4" name="Footer Placeholder 3"/>
          <p:cNvSpPr>
            <a:spLocks noGrp="1"/>
          </p:cNvSpPr>
          <p:nvPr>
            <p:ph type="ftr" sz="quarter" idx="2"/>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212243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3/14/2017</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928807" y="3330178"/>
            <a:ext cx="7438786" cy="3153971"/>
          </a:xfrm>
          <a:prstGeom prst="rect">
            <a:avLst/>
          </a:prstGeom>
        </p:spPr>
        <p:txBody>
          <a:bodyPr vert="horz" lIns="90379" tIns="45190" rIns="90379" bIns="45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096292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FC8762-B4B0-4C0D-9035-6D2DC6828C69}" type="slidenum">
              <a:rPr lang="en-US" smtClean="0"/>
              <a:pPr>
                <a:defRPr/>
              </a:pPr>
              <a:t>1</a:t>
            </a:fld>
            <a:endParaRPr lang="en-US"/>
          </a:p>
        </p:txBody>
      </p:sp>
    </p:spTree>
    <p:extLst>
      <p:ext uri="{BB962C8B-B14F-4D97-AF65-F5344CB8AC3E}">
        <p14:creationId xmlns:p14="http://schemas.microsoft.com/office/powerpoint/2010/main" val="371547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PCL will</a:t>
            </a:r>
            <a:r>
              <a:rPr lang="en-US" baseline="0" dirty="0" smtClean="0"/>
              <a:t> follow up with diary entry that ECIP was approved on X date and all other contract work can begin.</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100272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smtClean="0"/>
              <a:t>Some confusion</a:t>
            </a:r>
            <a:r>
              <a:rPr lang="en-US" sz="2000" baseline="0" dirty="0" smtClean="0"/>
              <a:t> about construction start date and time charges start date.</a:t>
            </a:r>
          </a:p>
          <a:p>
            <a:r>
              <a:rPr lang="en-US" sz="2000" baseline="0" dirty="0" smtClean="0"/>
              <a:t>In example earlier, the ECIP was NOT approved and at that point only construction start date entered.</a:t>
            </a:r>
          </a:p>
          <a:p>
            <a:endParaRPr lang="en-US" sz="2000" baseline="0" dirty="0" smtClean="0"/>
          </a:p>
          <a:p>
            <a:r>
              <a:rPr lang="en-US" sz="2000" baseline="0" dirty="0" smtClean="0"/>
              <a:t>Once ECIP approved and controlling work began, Time Charges start date entered.   </a:t>
            </a:r>
          </a:p>
          <a:p>
            <a:endParaRPr lang="en-US" sz="2000" baseline="0" dirty="0" smtClean="0"/>
          </a:p>
          <a:p>
            <a:r>
              <a:rPr lang="en-US" sz="2000" baseline="0" dirty="0" smtClean="0"/>
              <a:t>PCLs must enter dates in diary entries for both construction start date and time charges start date.</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297286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smtClean="0">
                <a:solidFill>
                  <a:schemeClr val="tx1"/>
                </a:solidFill>
                <a:effectLst/>
                <a:latin typeface="+mn-lt"/>
                <a:ea typeface="+mn-ea"/>
                <a:cs typeface="+mn-cs"/>
              </a:rPr>
              <a:t>Weekly Report of Time Charges for Working Day Contracts should begin from the Construction Start Date. Remarks may be necessary about work starting on non controlling items.</a:t>
            </a:r>
          </a:p>
          <a:p>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344704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smtClean="0">
                <a:solidFill>
                  <a:schemeClr val="tx1"/>
                </a:solidFill>
                <a:effectLst/>
                <a:latin typeface="+mn-lt"/>
                <a:ea typeface="+mn-ea"/>
                <a:cs typeface="+mn-cs"/>
              </a:rPr>
              <a:t>List</a:t>
            </a:r>
            <a:r>
              <a:rPr lang="en-US" sz="2000" kern="1200" baseline="0" dirty="0" smtClean="0">
                <a:solidFill>
                  <a:schemeClr val="tx1"/>
                </a:solidFill>
                <a:effectLst/>
                <a:latin typeface="+mn-lt"/>
                <a:ea typeface="+mn-ea"/>
                <a:cs typeface="+mn-cs"/>
              </a:rPr>
              <a:t> of e</a:t>
            </a:r>
            <a:r>
              <a:rPr lang="en-US" sz="2000" kern="1200" dirty="0" smtClean="0">
                <a:solidFill>
                  <a:schemeClr val="tx1"/>
                </a:solidFill>
                <a:effectLst/>
                <a:latin typeface="+mn-lt"/>
                <a:ea typeface="+mn-ea"/>
                <a:cs typeface="+mn-cs"/>
              </a:rPr>
              <a:t>xclusions</a:t>
            </a:r>
            <a:r>
              <a:rPr lang="en-US" sz="2000" kern="1200" baseline="0" dirty="0" smtClean="0">
                <a:solidFill>
                  <a:schemeClr val="tx1"/>
                </a:solidFill>
                <a:effectLst/>
                <a:latin typeface="+mn-lt"/>
                <a:ea typeface="+mn-ea"/>
                <a:cs typeface="+mn-cs"/>
              </a:rPr>
              <a:t> from contract time charges from FDM 19-10-30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baseline="0" dirty="0" smtClean="0">
                <a:solidFill>
                  <a:schemeClr val="tx1"/>
                </a:solidFill>
                <a:effectLst/>
                <a:latin typeface="+mn-lt"/>
                <a:ea typeface="+mn-ea"/>
                <a:cs typeface="+mn-cs"/>
              </a:rPr>
              <a:t>This is non-controlling work.</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132788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Text</a:t>
            </a:r>
            <a:r>
              <a:rPr lang="en-US" sz="2000" baseline="0" dirty="0" smtClean="0"/>
              <a:t> in the Comments field does not show up on the Weekly Report of Time Charges, so comments should be made in the Reason for Delay field.</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76622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kern="1200" dirty="0" smtClean="0">
                <a:solidFill>
                  <a:schemeClr val="tx1"/>
                </a:solidFill>
                <a:effectLst/>
                <a:latin typeface="+mn-lt"/>
                <a:ea typeface="+mn-ea"/>
                <a:cs typeface="+mn-cs"/>
              </a:rPr>
              <a:t>Reminder that time suspensions and resumptions should be consulted with PM and contract</a:t>
            </a:r>
            <a:r>
              <a:rPr lang="en-US" sz="2000" kern="1200" baseline="0" dirty="0" smtClean="0">
                <a:solidFill>
                  <a:schemeClr val="tx1"/>
                </a:solidFill>
                <a:effectLst/>
                <a:latin typeface="+mn-lt"/>
                <a:ea typeface="+mn-ea"/>
                <a:cs typeface="+mn-cs"/>
              </a:rPr>
              <a:t> specialist before enforcing.</a:t>
            </a:r>
            <a:endParaRPr lang="en-US" sz="2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370371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cases where</a:t>
            </a:r>
            <a:r>
              <a:rPr lang="en-US" baseline="0" dirty="0" smtClean="0"/>
              <a:t> work appeared to be straightforward and minor, yet the work dragged on months past the punch list complete date.  When this happens it creates headaches for everyone! It’s also reflected on our finals closeout process performance measure.</a:t>
            </a:r>
          </a:p>
          <a:p>
            <a:endParaRPr lang="en-US" baseline="0" dirty="0" smtClean="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419992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dirty="0" smtClean="0"/>
              <a:t>Must request Conditional Final Acceptance letter</a:t>
            </a:r>
          </a:p>
          <a:p>
            <a:pPr>
              <a:spcAft>
                <a:spcPts val="1800"/>
              </a:spcAft>
            </a:pPr>
            <a:endParaRPr lang="en-US" dirty="0" smtClean="0"/>
          </a:p>
          <a:p>
            <a:pPr>
              <a:spcAft>
                <a:spcPts val="1800"/>
              </a:spcAft>
            </a:pPr>
            <a:r>
              <a:rPr lang="en-US" dirty="0" smtClean="0"/>
              <a:t>Examples</a:t>
            </a:r>
            <a:r>
              <a:rPr lang="en-US" baseline="0" dirty="0" smtClean="0"/>
              <a:t> of outstanding issues: remove silt fence, plant establishment, etc.</a:t>
            </a:r>
            <a:endParaRPr lang="en-US" dirty="0" smtClean="0"/>
          </a:p>
          <a:p>
            <a:pPr>
              <a:spcAft>
                <a:spcPts val="1800"/>
              </a:spcAft>
            </a:pPr>
            <a:endParaRPr lang="en-US" dirty="0" smtClean="0"/>
          </a:p>
          <a:p>
            <a:pPr>
              <a:spcAft>
                <a:spcPts val="1800"/>
              </a:spcAft>
            </a:pPr>
            <a:r>
              <a:rPr lang="en-US" dirty="0" smtClean="0"/>
              <a:t>In some instances, the PCL may find extra work after the punch list is given to the Prime or has been completed.</a:t>
            </a:r>
          </a:p>
          <a:p>
            <a:pPr>
              <a:spcAft>
                <a:spcPts val="1800"/>
              </a:spcAft>
            </a:pPr>
            <a:r>
              <a:rPr lang="en-US" dirty="0" smtClean="0"/>
              <a:t>Discuss with PM and Krissy/Lisa to determine if more time should be added to the contract to complete remaining work.</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5188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CMJ should include a complete explanation</a:t>
            </a:r>
            <a:r>
              <a:rPr lang="en-US" baseline="0" dirty="0" smtClean="0"/>
              <a:t> of the scope, schedule and budget impacts (including increase/decrease of existing items) related to one issue (may include multiple items).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Some administrative items don’t require a CMJ.</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“…These differing site conditions allow for a revised unit price in accordance with spec 104.2.2.2.”</a:t>
            </a:r>
          </a:p>
          <a:p>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48234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178765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338979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95919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21</a:t>
            </a:fld>
            <a:endParaRPr lang="en-US"/>
          </a:p>
        </p:txBody>
      </p:sp>
    </p:spTree>
    <p:extLst>
      <p:ext uri="{BB962C8B-B14F-4D97-AF65-F5344CB8AC3E}">
        <p14:creationId xmlns:p14="http://schemas.microsoft.com/office/powerpoint/2010/main" val="821668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a:p>
        </p:txBody>
      </p:sp>
    </p:spTree>
    <p:extLst>
      <p:ext uri="{BB962C8B-B14F-4D97-AF65-F5344CB8AC3E}">
        <p14:creationId xmlns:p14="http://schemas.microsoft.com/office/powerpoint/2010/main" val="97810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a:p>
        </p:txBody>
      </p:sp>
    </p:spTree>
    <p:extLst>
      <p:ext uri="{BB962C8B-B14F-4D97-AF65-F5344CB8AC3E}">
        <p14:creationId xmlns:p14="http://schemas.microsoft.com/office/powerpoint/2010/main" val="444017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a:p>
        </p:txBody>
      </p:sp>
    </p:spTree>
    <p:extLst>
      <p:ext uri="{BB962C8B-B14F-4D97-AF65-F5344CB8AC3E}">
        <p14:creationId xmlns:p14="http://schemas.microsoft.com/office/powerpoint/2010/main" val="403695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a:p>
        </p:txBody>
      </p:sp>
    </p:spTree>
    <p:extLst>
      <p:ext uri="{BB962C8B-B14F-4D97-AF65-F5344CB8AC3E}">
        <p14:creationId xmlns:p14="http://schemas.microsoft.com/office/powerpoint/2010/main" val="2754369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longer need two copies of CCO.  No longer need cover letter.</a:t>
            </a:r>
          </a:p>
          <a:p>
            <a:endParaRPr lang="en-US" baseline="0" dirty="0" smtClean="0"/>
          </a:p>
          <a:p>
            <a:r>
              <a:rPr lang="en-US" dirty="0" smtClean="0"/>
              <a:t>Remind staff that this process</a:t>
            </a:r>
            <a:r>
              <a:rPr lang="en-US" baseline="0" dirty="0" smtClean="0"/>
              <a:t> is different for Local Program projects.</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a:p>
        </p:txBody>
      </p:sp>
    </p:spTree>
    <p:extLst>
      <p:ext uri="{BB962C8B-B14F-4D97-AF65-F5344CB8AC3E}">
        <p14:creationId xmlns:p14="http://schemas.microsoft.com/office/powerpoint/2010/main" val="1866701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a:p>
        </p:txBody>
      </p:sp>
    </p:spTree>
    <p:extLst>
      <p:ext uri="{BB962C8B-B14F-4D97-AF65-F5344CB8AC3E}">
        <p14:creationId xmlns:p14="http://schemas.microsoft.com/office/powerpoint/2010/main" val="2196291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a:t>
            </a:r>
            <a:r>
              <a:rPr lang="en-US" baseline="0" dirty="0" smtClean="0"/>
              <a:t> revisions should be communicated via CCO. (Example: lighting plan routing – no new items)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of CCO is not a performance measure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time if extra work is controlling</a:t>
            </a:r>
            <a:endParaRPr lang="en-US" baseline="0" dirty="0" smtClean="0"/>
          </a:p>
          <a:p>
            <a:endParaRPr lang="en-US" baseline="0" dirty="0" smtClean="0"/>
          </a:p>
          <a:p>
            <a:r>
              <a:rPr lang="en-US" baseline="0" dirty="0" smtClean="0"/>
              <a:t>Will send examples of common CCO in Word format</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30</a:t>
            </a:fld>
            <a:endParaRPr lang="en-US"/>
          </a:p>
        </p:txBody>
      </p:sp>
    </p:spTree>
    <p:extLst>
      <p:ext uri="{BB962C8B-B14F-4D97-AF65-F5344CB8AC3E}">
        <p14:creationId xmlns:p14="http://schemas.microsoft.com/office/powerpoint/2010/main" val="2067360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have the option to modify the method of measurement for individual items via CCO.</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80584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New</a:t>
            </a:r>
            <a:r>
              <a:rPr lang="en-US" sz="2000" baseline="0" dirty="0" smtClean="0"/>
              <a:t> s</a:t>
            </a:r>
            <a:r>
              <a:rPr lang="en-US" sz="2000" dirty="0" smtClean="0"/>
              <a:t>tatewide data</a:t>
            </a:r>
            <a:r>
              <a:rPr lang="en-US" sz="2000" baseline="0" dirty="0" smtClean="0"/>
              <a:t> entry guide for FM, </a:t>
            </a:r>
            <a:r>
              <a:rPr lang="en-US" sz="2000" baseline="0" dirty="0" err="1" smtClean="0"/>
              <a:t>FieldBook</a:t>
            </a:r>
            <a:r>
              <a:rPr lang="en-US" sz="2000" baseline="0" dirty="0" smtClean="0"/>
              <a:t>, FIT and MIT</a:t>
            </a:r>
            <a:r>
              <a:rPr lang="en-US" sz="2000" dirty="0" smtClean="0"/>
              <a:t>.  Our region guide</a:t>
            </a:r>
            <a:r>
              <a:rPr lang="en-US" sz="2000" baseline="0" dirty="0" smtClean="0"/>
              <a:t> is more specific and should be referenced first.  Hopefully we will be able to better combine or reference between the two in the future. </a:t>
            </a:r>
          </a:p>
          <a:p>
            <a:endParaRPr lang="en-US" sz="2000" baseline="0" dirty="0" smtClean="0"/>
          </a:p>
          <a:p>
            <a:r>
              <a:rPr lang="en-US" sz="2000" baseline="0" dirty="0" smtClean="0"/>
              <a:t>Stored in Pantry2017\</a:t>
            </a:r>
            <a:r>
              <a:rPr lang="en-US" sz="2000" baseline="0" dirty="0" err="1" smtClean="0"/>
              <a:t>StatewideManualsAndGuides</a:t>
            </a:r>
            <a:r>
              <a:rPr lang="en-US" sz="2000" baseline="0" dirty="0" smtClean="0"/>
              <a:t> with shortcut in </a:t>
            </a:r>
            <a:r>
              <a:rPr lang="en-US" sz="2000" baseline="0" dirty="0" err="1" smtClean="0"/>
              <a:t>WisDOT</a:t>
            </a:r>
            <a:r>
              <a:rPr lang="en-US" sz="2000" baseline="0" dirty="0" smtClean="0"/>
              <a:t> Shortcuts folder.</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a:t>
            </a:fld>
            <a:endParaRPr lang="en-US"/>
          </a:p>
        </p:txBody>
      </p:sp>
    </p:spTree>
    <p:extLst>
      <p:ext uri="{BB962C8B-B14F-4D97-AF65-F5344CB8AC3E}">
        <p14:creationId xmlns:p14="http://schemas.microsoft.com/office/powerpoint/2010/main" val="3103075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vague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2408105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Refers to invoices</a:t>
            </a:r>
            <a:r>
              <a:rPr lang="en-US" baseline="0" dirty="0" smtClean="0"/>
              <a:t> but not what component of pavement (aggregates?, dowel baskets?)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a:p>
        </p:txBody>
      </p:sp>
    </p:spTree>
    <p:extLst>
      <p:ext uri="{BB962C8B-B14F-4D97-AF65-F5344CB8AC3E}">
        <p14:creationId xmlns:p14="http://schemas.microsoft.com/office/powerpoint/2010/main" val="281793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Tells</a:t>
            </a:r>
            <a:r>
              <a:rPr lang="en-US" baseline="0" dirty="0" smtClean="0"/>
              <a:t> who, what, where, and explains the conversion used</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391171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a:t>
            </a:r>
            <a:r>
              <a:rPr lang="en-US" baseline="0" dirty="0" smtClean="0"/>
              <a:t> information on the invoices and originators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35</a:t>
            </a:fld>
            <a:endParaRPr lang="en-US"/>
          </a:p>
        </p:txBody>
      </p:sp>
    </p:spTree>
    <p:extLst>
      <p:ext uri="{BB962C8B-B14F-4D97-AF65-F5344CB8AC3E}">
        <p14:creationId xmlns:p14="http://schemas.microsoft.com/office/powerpoint/2010/main" val="3960315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Doesn’t refer to specific invoices</a:t>
            </a:r>
          </a:p>
          <a:p>
            <a:r>
              <a:rPr lang="en-US" dirty="0" smtClean="0"/>
              <a:t>Does</a:t>
            </a:r>
            <a:r>
              <a:rPr lang="en-US" baseline="0" dirty="0" smtClean="0"/>
              <a:t> mention that materials documentation was verified</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36</a:t>
            </a:fld>
            <a:endParaRPr lang="en-US"/>
          </a:p>
        </p:txBody>
      </p:sp>
    </p:spTree>
    <p:extLst>
      <p:ext uri="{BB962C8B-B14F-4D97-AF65-F5344CB8AC3E}">
        <p14:creationId xmlns:p14="http://schemas.microsoft.com/office/powerpoint/2010/main" val="2537242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 109.5</a:t>
            </a:r>
          </a:p>
          <a:p>
            <a:r>
              <a:rPr lang="en-US" dirty="0" smtClean="0"/>
              <a:t/>
            </a:r>
            <a:br>
              <a:rPr lang="en-US" dirty="0" smtClean="0"/>
            </a:br>
            <a:r>
              <a:rPr lang="en-US" dirty="0" smtClean="0"/>
              <a:t>Document in CMJ what is being done with them.</a:t>
            </a:r>
          </a:p>
          <a:p>
            <a:endParaRPr lang="en-US" dirty="0" smtClean="0"/>
          </a:p>
          <a:p>
            <a:r>
              <a:rPr lang="en-US" dirty="0" smtClean="0"/>
              <a:t>Don’t pay full bid</a:t>
            </a:r>
            <a:r>
              <a:rPr lang="en-US" baseline="0" dirty="0" smtClean="0"/>
              <a:t> price since that usually includes installation.</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37</a:t>
            </a:fld>
            <a:endParaRPr lang="en-US"/>
          </a:p>
        </p:txBody>
      </p:sp>
    </p:spTree>
    <p:extLst>
      <p:ext uri="{BB962C8B-B14F-4D97-AF65-F5344CB8AC3E}">
        <p14:creationId xmlns:p14="http://schemas.microsoft.com/office/powerpoint/2010/main" val="1866907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Reminder to collect production rates and submit data</a:t>
            </a:r>
            <a:r>
              <a:rPr lang="en-US" sz="2000" baseline="0" dirty="0" smtClean="0"/>
              <a:t> via web-based tool.</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38</a:t>
            </a:fld>
            <a:endParaRPr lang="en-US"/>
          </a:p>
        </p:txBody>
      </p:sp>
    </p:spTree>
    <p:extLst>
      <p:ext uri="{BB962C8B-B14F-4D97-AF65-F5344CB8AC3E}">
        <p14:creationId xmlns:p14="http://schemas.microsoft.com/office/powerpoint/2010/main" val="4102695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39</a:t>
            </a:fld>
            <a:endParaRPr lang="en-US"/>
          </a:p>
        </p:txBody>
      </p:sp>
    </p:spTree>
    <p:extLst>
      <p:ext uri="{BB962C8B-B14F-4D97-AF65-F5344CB8AC3E}">
        <p14:creationId xmlns:p14="http://schemas.microsoft.com/office/powerpoint/2010/main" val="82128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C379E4E-7A98-48B3-A59A-AFF9403E14A5}" type="slidenum">
              <a:rPr lang="en-US" smtClean="0"/>
              <a:pPr>
                <a:defRPr/>
              </a:pPr>
              <a:t>4</a:t>
            </a:fld>
            <a:endParaRPr lang="en-US"/>
          </a:p>
        </p:txBody>
      </p:sp>
    </p:spTree>
    <p:extLst>
      <p:ext uri="{BB962C8B-B14F-4D97-AF65-F5344CB8AC3E}">
        <p14:creationId xmlns:p14="http://schemas.microsoft.com/office/powerpoint/2010/main" val="27025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Ongoing documentation</a:t>
            </a:r>
            <a:r>
              <a:rPr lang="en-US" baseline="0" dirty="0" smtClean="0"/>
              <a:t> = diaries, IDRs, postings, etc.</a:t>
            </a:r>
            <a:r>
              <a:rPr 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new processes highlighted today are included in step-by-step instructions within the Guidelines.</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11534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Want to clear up past</a:t>
            </a:r>
            <a:r>
              <a:rPr lang="en-US" baseline="0" dirty="0" smtClean="0"/>
              <a:t> confusion of NTP/conditional NTP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There may still be some unique</a:t>
            </a:r>
            <a:r>
              <a:rPr lang="en-US" baseline="0" dirty="0" smtClean="0"/>
              <a:t> situations such as early clearing for NELB that uses language other than the 10 days.</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343657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7</a:t>
            </a:fld>
            <a:endParaRPr lang="en-US"/>
          </a:p>
        </p:txBody>
      </p:sp>
    </p:spTree>
    <p:extLst>
      <p:ext uri="{BB962C8B-B14F-4D97-AF65-F5344CB8AC3E}">
        <p14:creationId xmlns:p14="http://schemas.microsoft.com/office/powerpoint/2010/main" val="169492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to PCLs to document</a:t>
            </a:r>
            <a:r>
              <a:rPr lang="en-US" baseline="0" dirty="0" smtClean="0"/>
              <a:t> NTP issued date and construction start date in Diaries.</a:t>
            </a:r>
          </a:p>
          <a:p>
            <a:r>
              <a:rPr lang="en-US" baseline="0" dirty="0" smtClean="0"/>
              <a:t>Include the type of work that began.  Also mention any restrictions.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231582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334938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ransition>
    <p:randomBar/>
  </p:transition>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81200"/>
            <a:ext cx="8763000" cy="3231654"/>
          </a:xfrm>
          <a:prstGeom prst="rect">
            <a:avLst/>
          </a:prstGeom>
          <a:noFill/>
        </p:spPr>
        <p:txBody>
          <a:bodyPr wrap="square" rtlCol="0">
            <a:spAutoFit/>
          </a:bodyPr>
          <a:lstStyle/>
          <a:p>
            <a:pPr algn="ctr"/>
            <a:r>
              <a:rPr lang="en-US" sz="6000" dirty="0" smtClean="0">
                <a:latin typeface="Arial Black" pitchFamily="34" charset="0"/>
              </a:rPr>
              <a:t>Contract Administration</a:t>
            </a:r>
          </a:p>
          <a:p>
            <a:pPr algn="ctr"/>
            <a:endParaRPr lang="en-US" sz="1400" dirty="0" smtClean="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endParaRPr lang="en-US" sz="1400" dirty="0" smtClean="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r>
              <a:rPr lang="en-US" sz="1400" dirty="0" smtClean="0">
                <a:latin typeface="Arial Black" pitchFamily="34" charset="0"/>
              </a:rPr>
              <a:t>NER Construction Training</a:t>
            </a:r>
          </a:p>
          <a:p>
            <a:pPr algn="ctr"/>
            <a:r>
              <a:rPr lang="en-US" sz="1400" dirty="0" smtClean="0">
                <a:latin typeface="Arial Black" pitchFamily="34" charset="0"/>
              </a:rPr>
              <a:t>March 16, 2017</a:t>
            </a:r>
          </a:p>
        </p:txBody>
      </p:sp>
    </p:spTree>
    <p:extLst>
      <p:ext uri="{BB962C8B-B14F-4D97-AF65-F5344CB8AC3E}">
        <p14:creationId xmlns:p14="http://schemas.microsoft.com/office/powerpoint/2010/main" val="3834691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6">
                                            <p:txEl>
                                              <p:pRg st="5" end="5"/>
                                            </p:txEl>
                                          </p:spTgt>
                                        </p:tgtEl>
                                        <p:attrNameLst>
                                          <p:attrName>style.fontStyle</p:attrName>
                                        </p:attrNameLst>
                                      </p:cBhvr>
                                      <p:to>
                                        <p:strVal val="normal"/>
                                      </p:to>
                                    </p:set>
                                    <p:set>
                                      <p:cBhvr override="childStyle">
                                        <p:cTn id="13" dur="indefinite"/>
                                        <p:tgtEl>
                                          <p:spTgt spid="6">
                                            <p:txEl>
                                              <p:pRg st="5" end="5"/>
                                            </p:txEl>
                                          </p:spTgt>
                                        </p:tgtEl>
                                        <p:attrNameLst>
                                          <p:attrName>style.fontWeight</p:attrName>
                                        </p:attrNameLst>
                                      </p:cBhvr>
                                      <p:to>
                                        <p:strVal val="bold"/>
                                      </p:to>
                                    </p:set>
                                    <p:set>
                                      <p:cBhvr override="childStyle">
                                        <p:cTn id="14" dur="indefinite"/>
                                        <p:tgtEl>
                                          <p:spTgt spid="6">
                                            <p:txEl>
                                              <p:pRg st="5" end="5"/>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6">
                                            <p:txEl>
                                              <p:pRg st="6" end="6"/>
                                            </p:txEl>
                                          </p:spTgt>
                                        </p:tgtEl>
                                        <p:attrNameLst>
                                          <p:attrName>style.fontStyle</p:attrName>
                                        </p:attrNameLst>
                                      </p:cBhvr>
                                      <p:to>
                                        <p:strVal val="normal"/>
                                      </p:to>
                                    </p:set>
                                    <p:set>
                                      <p:cBhvr override="childStyle">
                                        <p:cTn id="19" dur="indefinite"/>
                                        <p:tgtEl>
                                          <p:spTgt spid="6">
                                            <p:txEl>
                                              <p:pRg st="6" end="6"/>
                                            </p:txEl>
                                          </p:spTgt>
                                        </p:tgtEl>
                                        <p:attrNameLst>
                                          <p:attrName>style.fontWeight</p:attrName>
                                        </p:attrNameLst>
                                      </p:cBhvr>
                                      <p:to>
                                        <p:strVal val="bold"/>
                                      </p:to>
                                    </p:set>
                                    <p:set>
                                      <p:cBhvr override="childStyle">
                                        <p:cTn id="20" dur="indefinite"/>
                                        <p:tgtEl>
                                          <p:spTgt spid="6">
                                            <p:txEl>
                                              <p:pRg st="6" end="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07499" y="762000"/>
            <a:ext cx="7750702" cy="4747436"/>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
        <p:nvSpPr>
          <p:cNvPr id="6" name="Rectangle 5"/>
          <p:cNvSpPr/>
          <p:nvPr/>
        </p:nvSpPr>
        <p:spPr>
          <a:xfrm>
            <a:off x="2895600" y="2514600"/>
            <a:ext cx="5257800" cy="923330"/>
          </a:xfrm>
          <a:prstGeom prst="rect">
            <a:avLst/>
          </a:prstGeom>
          <a:noFill/>
        </p:spPr>
        <p:txBody>
          <a:bodyPr wrap="square" lIns="91440" tIns="45720" rIns="91440" bIns="45720">
            <a:spAutoFit/>
          </a:bodyPr>
          <a:lstStyle/>
          <a:p>
            <a:pPr algn="ct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spTree>
    <p:extLst>
      <p:ext uri="{BB962C8B-B14F-4D97-AF65-F5344CB8AC3E}">
        <p14:creationId xmlns:p14="http://schemas.microsoft.com/office/powerpoint/2010/main" val="778436664"/>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59300"/>
          </a:xfrm>
        </p:spPr>
        <p:txBody>
          <a:bodyPr/>
          <a:lstStyle/>
          <a:p>
            <a:r>
              <a:rPr lang="en-US" dirty="0"/>
              <a:t>Difference between “construction start date” and “time charges start date</a:t>
            </a:r>
            <a:r>
              <a:rPr lang="en-US" dirty="0" smtClean="0"/>
              <a:t>.”</a:t>
            </a:r>
          </a:p>
          <a:p>
            <a:pPr marL="109537" indent="0">
              <a:buNone/>
            </a:pPr>
            <a:endParaRPr lang="en-US" dirty="0"/>
          </a:p>
          <a:p>
            <a:pPr lvl="1">
              <a:spcAft>
                <a:spcPts val="1800"/>
              </a:spcAft>
            </a:pPr>
            <a:r>
              <a:rPr lang="en-US" b="1" dirty="0"/>
              <a:t>Construction Start Date</a:t>
            </a:r>
            <a:r>
              <a:rPr lang="en-US" dirty="0"/>
              <a:t>: Date </a:t>
            </a:r>
            <a:r>
              <a:rPr lang="en-US" dirty="0" smtClean="0"/>
              <a:t>contractor </a:t>
            </a:r>
            <a:r>
              <a:rPr lang="en-US" dirty="0"/>
              <a:t>begins any onsite </a:t>
            </a:r>
            <a:r>
              <a:rPr lang="en-US" dirty="0" smtClean="0"/>
              <a:t>work, </a:t>
            </a:r>
            <a:r>
              <a:rPr lang="en-US" dirty="0"/>
              <a:t>including staking, traffic control, etc.</a:t>
            </a:r>
          </a:p>
          <a:p>
            <a:pPr lvl="1">
              <a:spcAft>
                <a:spcPts val="1800"/>
              </a:spcAft>
            </a:pPr>
            <a:r>
              <a:rPr lang="en-US" b="1" dirty="0"/>
              <a:t>Time Charges Start Date</a:t>
            </a:r>
            <a:r>
              <a:rPr lang="en-US" dirty="0"/>
              <a:t>: 10 days after </a:t>
            </a:r>
            <a:r>
              <a:rPr lang="en-US" dirty="0" smtClean="0"/>
              <a:t>NTP </a:t>
            </a:r>
            <a:r>
              <a:rPr lang="en-US" dirty="0"/>
              <a:t>or when controlling work starts, whichever </a:t>
            </a:r>
            <a:r>
              <a:rPr lang="en-US" dirty="0" smtClean="0"/>
              <a:t>first.</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6" name="Title 2"/>
          <p:cNvSpPr txBox="1">
            <a:spLocks/>
          </p:cNvSpPr>
          <p:nvPr/>
        </p:nvSpPr>
        <p:spPr>
          <a:xfrm>
            <a:off x="457200" y="0"/>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dirty="0" smtClean="0"/>
              <a:t>Documenting Time – Important Reminders</a:t>
            </a:r>
            <a:endParaRPr lang="en-US" dirty="0"/>
          </a:p>
        </p:txBody>
      </p:sp>
    </p:spTree>
    <p:extLst>
      <p:ext uri="{BB962C8B-B14F-4D97-AF65-F5344CB8AC3E}">
        <p14:creationId xmlns:p14="http://schemas.microsoft.com/office/powerpoint/2010/main" val="2688594987"/>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
            <a:ext cx="7010400" cy="6819900"/>
          </a:xfrm>
          <a:prstGeom prst="rect">
            <a:avLst/>
          </a:prstGeom>
        </p:spPr>
      </p:pic>
      <p:sp>
        <p:nvSpPr>
          <p:cNvPr id="5" name="TextBox 4"/>
          <p:cNvSpPr txBox="1"/>
          <p:nvPr/>
        </p:nvSpPr>
        <p:spPr>
          <a:xfrm>
            <a:off x="1295400" y="3276600"/>
            <a:ext cx="6705600" cy="461665"/>
          </a:xfrm>
          <a:prstGeom prst="rect">
            <a:avLst/>
          </a:prstGeom>
          <a:noFill/>
        </p:spPr>
        <p:txBody>
          <a:bodyPr wrap="square" rtlCol="0">
            <a:spAutoFit/>
          </a:bodyPr>
          <a:lstStyle/>
          <a:p>
            <a:r>
              <a:rPr lang="en-US" sz="1200" dirty="0" smtClean="0"/>
              <a:t>Construction started 8/29/16 with the installation of message boards. Time charges will start 10 days from the Notice to Proceed or when controlling work starts, whichever is first.</a:t>
            </a:r>
            <a:endParaRPr lang="en-US" sz="1200" dirty="0"/>
          </a:p>
        </p:txBody>
      </p:sp>
      <p:sp>
        <p:nvSpPr>
          <p:cNvPr id="8" name="TextBox 7"/>
          <p:cNvSpPr txBox="1"/>
          <p:nvPr/>
        </p:nvSpPr>
        <p:spPr>
          <a:xfrm>
            <a:off x="1295400" y="4191000"/>
            <a:ext cx="685800" cy="246221"/>
          </a:xfrm>
          <a:prstGeom prst="rect">
            <a:avLst/>
          </a:prstGeom>
          <a:noFill/>
        </p:spPr>
        <p:txBody>
          <a:bodyPr wrap="square" rtlCol="0">
            <a:spAutoFit/>
          </a:bodyPr>
          <a:lstStyle/>
          <a:p>
            <a:r>
              <a:rPr lang="en-US" sz="1000" dirty="0" smtClean="0"/>
              <a:t>Sunday</a:t>
            </a:r>
            <a:endParaRPr lang="en-US" sz="1000" dirty="0"/>
          </a:p>
        </p:txBody>
      </p:sp>
      <p:sp>
        <p:nvSpPr>
          <p:cNvPr id="9" name="TextBox 8"/>
          <p:cNvSpPr txBox="1"/>
          <p:nvPr/>
        </p:nvSpPr>
        <p:spPr>
          <a:xfrm>
            <a:off x="1304925" y="4437221"/>
            <a:ext cx="685800" cy="246221"/>
          </a:xfrm>
          <a:prstGeom prst="rect">
            <a:avLst/>
          </a:prstGeom>
          <a:noFill/>
        </p:spPr>
        <p:txBody>
          <a:bodyPr wrap="square" rtlCol="0">
            <a:spAutoFit/>
          </a:bodyPr>
          <a:lstStyle/>
          <a:p>
            <a:r>
              <a:rPr lang="en-US" sz="1000" dirty="0" smtClean="0"/>
              <a:t>Monday</a:t>
            </a:r>
            <a:endParaRPr lang="en-US" sz="1000" dirty="0"/>
          </a:p>
        </p:txBody>
      </p:sp>
      <p:sp>
        <p:nvSpPr>
          <p:cNvPr id="10" name="TextBox 9"/>
          <p:cNvSpPr txBox="1"/>
          <p:nvPr/>
        </p:nvSpPr>
        <p:spPr>
          <a:xfrm>
            <a:off x="1295400" y="4744224"/>
            <a:ext cx="685800" cy="246221"/>
          </a:xfrm>
          <a:prstGeom prst="rect">
            <a:avLst/>
          </a:prstGeom>
          <a:noFill/>
        </p:spPr>
        <p:txBody>
          <a:bodyPr wrap="square" rtlCol="0">
            <a:spAutoFit/>
          </a:bodyPr>
          <a:lstStyle/>
          <a:p>
            <a:r>
              <a:rPr lang="en-US" sz="1000" dirty="0" smtClean="0"/>
              <a:t>Tuesday</a:t>
            </a:r>
            <a:endParaRPr lang="en-US" sz="1000" dirty="0"/>
          </a:p>
        </p:txBody>
      </p:sp>
      <p:sp>
        <p:nvSpPr>
          <p:cNvPr id="11" name="TextBox 10"/>
          <p:cNvSpPr txBox="1"/>
          <p:nvPr/>
        </p:nvSpPr>
        <p:spPr>
          <a:xfrm>
            <a:off x="1219200" y="5040928"/>
            <a:ext cx="990601" cy="246221"/>
          </a:xfrm>
          <a:prstGeom prst="rect">
            <a:avLst/>
          </a:prstGeom>
          <a:noFill/>
        </p:spPr>
        <p:txBody>
          <a:bodyPr wrap="square" rtlCol="0">
            <a:spAutoFit/>
          </a:bodyPr>
          <a:lstStyle/>
          <a:p>
            <a:r>
              <a:rPr lang="en-US" sz="1000" dirty="0" smtClean="0"/>
              <a:t>Wednesday</a:t>
            </a:r>
            <a:endParaRPr lang="en-US" sz="1000" dirty="0"/>
          </a:p>
        </p:txBody>
      </p:sp>
      <p:sp>
        <p:nvSpPr>
          <p:cNvPr id="12" name="TextBox 11"/>
          <p:cNvSpPr txBox="1"/>
          <p:nvPr/>
        </p:nvSpPr>
        <p:spPr>
          <a:xfrm>
            <a:off x="1295400" y="5310663"/>
            <a:ext cx="762000" cy="246221"/>
          </a:xfrm>
          <a:prstGeom prst="rect">
            <a:avLst/>
          </a:prstGeom>
          <a:noFill/>
        </p:spPr>
        <p:txBody>
          <a:bodyPr wrap="square" rtlCol="0">
            <a:spAutoFit/>
          </a:bodyPr>
          <a:lstStyle/>
          <a:p>
            <a:r>
              <a:rPr lang="en-US" sz="1000" dirty="0" smtClean="0"/>
              <a:t>Thursday</a:t>
            </a:r>
            <a:endParaRPr lang="en-US" sz="1000" dirty="0"/>
          </a:p>
        </p:txBody>
      </p:sp>
      <p:sp>
        <p:nvSpPr>
          <p:cNvPr id="13" name="TextBox 12"/>
          <p:cNvSpPr txBox="1"/>
          <p:nvPr/>
        </p:nvSpPr>
        <p:spPr>
          <a:xfrm>
            <a:off x="1371600" y="5613886"/>
            <a:ext cx="609600" cy="246221"/>
          </a:xfrm>
          <a:prstGeom prst="rect">
            <a:avLst/>
          </a:prstGeom>
          <a:noFill/>
        </p:spPr>
        <p:txBody>
          <a:bodyPr wrap="square" rtlCol="0">
            <a:spAutoFit/>
          </a:bodyPr>
          <a:lstStyle/>
          <a:p>
            <a:r>
              <a:rPr lang="en-US" sz="1000" dirty="0" smtClean="0"/>
              <a:t>Friday</a:t>
            </a:r>
            <a:endParaRPr lang="en-US" sz="1000" dirty="0"/>
          </a:p>
        </p:txBody>
      </p:sp>
      <p:sp>
        <p:nvSpPr>
          <p:cNvPr id="14" name="TextBox 13"/>
          <p:cNvSpPr txBox="1"/>
          <p:nvPr/>
        </p:nvSpPr>
        <p:spPr>
          <a:xfrm>
            <a:off x="1295400" y="5890856"/>
            <a:ext cx="714375" cy="246221"/>
          </a:xfrm>
          <a:prstGeom prst="rect">
            <a:avLst/>
          </a:prstGeom>
          <a:noFill/>
        </p:spPr>
        <p:txBody>
          <a:bodyPr wrap="square" rtlCol="0">
            <a:spAutoFit/>
          </a:bodyPr>
          <a:lstStyle/>
          <a:p>
            <a:r>
              <a:rPr lang="en-US" sz="1000" dirty="0" smtClean="0"/>
              <a:t>Saturday</a:t>
            </a:r>
            <a:endParaRPr lang="en-US" sz="1000" dirty="0"/>
          </a:p>
        </p:txBody>
      </p:sp>
      <p:sp>
        <p:nvSpPr>
          <p:cNvPr id="15" name="TextBox 14"/>
          <p:cNvSpPr txBox="1"/>
          <p:nvPr/>
        </p:nvSpPr>
        <p:spPr>
          <a:xfrm>
            <a:off x="1981200" y="4191000"/>
            <a:ext cx="457200" cy="246221"/>
          </a:xfrm>
          <a:prstGeom prst="rect">
            <a:avLst/>
          </a:prstGeom>
          <a:noFill/>
        </p:spPr>
        <p:txBody>
          <a:bodyPr wrap="square" rtlCol="0">
            <a:spAutoFit/>
          </a:bodyPr>
          <a:lstStyle/>
          <a:p>
            <a:r>
              <a:rPr lang="en-US" sz="1000" dirty="0" smtClean="0"/>
              <a:t>8/28</a:t>
            </a:r>
            <a:endParaRPr lang="en-US" sz="1000" dirty="0"/>
          </a:p>
        </p:txBody>
      </p:sp>
      <p:sp>
        <p:nvSpPr>
          <p:cNvPr id="16" name="TextBox 15"/>
          <p:cNvSpPr txBox="1"/>
          <p:nvPr/>
        </p:nvSpPr>
        <p:spPr>
          <a:xfrm>
            <a:off x="1981200" y="4478179"/>
            <a:ext cx="457200" cy="246221"/>
          </a:xfrm>
          <a:prstGeom prst="rect">
            <a:avLst/>
          </a:prstGeom>
          <a:noFill/>
        </p:spPr>
        <p:txBody>
          <a:bodyPr wrap="square" rtlCol="0">
            <a:spAutoFit/>
          </a:bodyPr>
          <a:lstStyle/>
          <a:p>
            <a:r>
              <a:rPr lang="en-US" sz="1000" dirty="0" smtClean="0"/>
              <a:t>8/29</a:t>
            </a:r>
            <a:endParaRPr lang="en-US" sz="1000" dirty="0"/>
          </a:p>
        </p:txBody>
      </p:sp>
      <p:sp>
        <p:nvSpPr>
          <p:cNvPr id="17" name="TextBox 16"/>
          <p:cNvSpPr txBox="1"/>
          <p:nvPr/>
        </p:nvSpPr>
        <p:spPr>
          <a:xfrm>
            <a:off x="1981200" y="4773748"/>
            <a:ext cx="447675" cy="246221"/>
          </a:xfrm>
          <a:prstGeom prst="rect">
            <a:avLst/>
          </a:prstGeom>
          <a:noFill/>
        </p:spPr>
        <p:txBody>
          <a:bodyPr wrap="square" rtlCol="0">
            <a:spAutoFit/>
          </a:bodyPr>
          <a:lstStyle/>
          <a:p>
            <a:r>
              <a:rPr lang="en-US" sz="1000" dirty="0" smtClean="0"/>
              <a:t>8/30</a:t>
            </a:r>
            <a:endParaRPr lang="en-US" sz="1000" dirty="0"/>
          </a:p>
        </p:txBody>
      </p:sp>
      <p:sp>
        <p:nvSpPr>
          <p:cNvPr id="18" name="TextBox 17"/>
          <p:cNvSpPr txBox="1"/>
          <p:nvPr/>
        </p:nvSpPr>
        <p:spPr>
          <a:xfrm>
            <a:off x="1981200" y="5049737"/>
            <a:ext cx="457200" cy="246221"/>
          </a:xfrm>
          <a:prstGeom prst="rect">
            <a:avLst/>
          </a:prstGeom>
          <a:noFill/>
        </p:spPr>
        <p:txBody>
          <a:bodyPr wrap="square" rtlCol="0">
            <a:spAutoFit/>
          </a:bodyPr>
          <a:lstStyle/>
          <a:p>
            <a:r>
              <a:rPr lang="en-US" sz="1000" dirty="0" smtClean="0"/>
              <a:t>8/31</a:t>
            </a:r>
            <a:endParaRPr lang="en-US" sz="1000" dirty="0"/>
          </a:p>
        </p:txBody>
      </p:sp>
      <p:sp>
        <p:nvSpPr>
          <p:cNvPr id="19" name="TextBox 18"/>
          <p:cNvSpPr txBox="1"/>
          <p:nvPr/>
        </p:nvSpPr>
        <p:spPr>
          <a:xfrm>
            <a:off x="2028825" y="5305544"/>
            <a:ext cx="457200" cy="246221"/>
          </a:xfrm>
          <a:prstGeom prst="rect">
            <a:avLst/>
          </a:prstGeom>
          <a:noFill/>
        </p:spPr>
        <p:txBody>
          <a:bodyPr wrap="square" rtlCol="0">
            <a:spAutoFit/>
          </a:bodyPr>
          <a:lstStyle/>
          <a:p>
            <a:r>
              <a:rPr lang="en-US" sz="1000" dirty="0" smtClean="0"/>
              <a:t>9/1</a:t>
            </a:r>
            <a:endParaRPr lang="en-US" sz="1000" dirty="0"/>
          </a:p>
        </p:txBody>
      </p:sp>
      <p:sp>
        <p:nvSpPr>
          <p:cNvPr id="20" name="TextBox 19"/>
          <p:cNvSpPr txBox="1"/>
          <p:nvPr/>
        </p:nvSpPr>
        <p:spPr>
          <a:xfrm>
            <a:off x="2028825" y="5612486"/>
            <a:ext cx="457200" cy="246221"/>
          </a:xfrm>
          <a:prstGeom prst="rect">
            <a:avLst/>
          </a:prstGeom>
          <a:noFill/>
        </p:spPr>
        <p:txBody>
          <a:bodyPr wrap="square" rtlCol="0">
            <a:spAutoFit/>
          </a:bodyPr>
          <a:lstStyle/>
          <a:p>
            <a:r>
              <a:rPr lang="en-US" sz="1000" dirty="0" smtClean="0"/>
              <a:t>9/2</a:t>
            </a:r>
            <a:endParaRPr lang="en-US" sz="1000" dirty="0"/>
          </a:p>
        </p:txBody>
      </p:sp>
      <p:sp>
        <p:nvSpPr>
          <p:cNvPr id="21" name="TextBox 20"/>
          <p:cNvSpPr txBox="1"/>
          <p:nvPr/>
        </p:nvSpPr>
        <p:spPr>
          <a:xfrm>
            <a:off x="2019300" y="5877102"/>
            <a:ext cx="457200" cy="246221"/>
          </a:xfrm>
          <a:prstGeom prst="rect">
            <a:avLst/>
          </a:prstGeom>
          <a:noFill/>
        </p:spPr>
        <p:txBody>
          <a:bodyPr wrap="square" rtlCol="0">
            <a:spAutoFit/>
          </a:bodyPr>
          <a:lstStyle/>
          <a:p>
            <a:r>
              <a:rPr lang="en-US" sz="1000" dirty="0" smtClean="0"/>
              <a:t>9/3</a:t>
            </a:r>
            <a:endParaRPr lang="en-US" sz="1000"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34392"/>
            <a:ext cx="8255544" cy="1820763"/>
          </a:xfrm>
          <a:prstGeom prst="rect">
            <a:avLst/>
          </a:prstGeom>
        </p:spPr>
      </p:pic>
      <p:sp>
        <p:nvSpPr>
          <p:cNvPr id="24" name="Rectangle 23"/>
          <p:cNvSpPr/>
          <p:nvPr/>
        </p:nvSpPr>
        <p:spPr>
          <a:xfrm>
            <a:off x="4038600" y="1410174"/>
            <a:ext cx="3505200" cy="151745"/>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590800" y="1348568"/>
            <a:ext cx="685800" cy="2279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rPr>
              <a:t>0</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26" name="Rectangle 25"/>
          <p:cNvSpPr/>
          <p:nvPr/>
        </p:nvSpPr>
        <p:spPr>
          <a:xfrm>
            <a:off x="5448300" y="1658357"/>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7620000" y="165835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TextBox 29"/>
          <p:cNvSpPr txBox="1"/>
          <p:nvPr/>
        </p:nvSpPr>
        <p:spPr>
          <a:xfrm>
            <a:off x="6934200" y="5574444"/>
            <a:ext cx="457200" cy="276999"/>
          </a:xfrm>
          <a:prstGeom prst="rect">
            <a:avLst/>
          </a:prstGeom>
          <a:noFill/>
        </p:spPr>
        <p:txBody>
          <a:bodyPr wrap="square" rtlCol="0">
            <a:spAutoFit/>
          </a:bodyPr>
          <a:lstStyle/>
          <a:p>
            <a:r>
              <a:rPr lang="en-US" sz="1200" dirty="0" smtClean="0"/>
              <a:t>No</a:t>
            </a:r>
            <a:endParaRPr lang="en-US" sz="1200" dirty="0"/>
          </a:p>
        </p:txBody>
      </p:sp>
      <p:sp>
        <p:nvSpPr>
          <p:cNvPr id="31" name="TextBox 30"/>
          <p:cNvSpPr txBox="1"/>
          <p:nvPr/>
        </p:nvSpPr>
        <p:spPr>
          <a:xfrm>
            <a:off x="7686675" y="5595612"/>
            <a:ext cx="457200" cy="276999"/>
          </a:xfrm>
          <a:prstGeom prst="rect">
            <a:avLst/>
          </a:prstGeom>
          <a:noFill/>
        </p:spPr>
        <p:txBody>
          <a:bodyPr wrap="square" rtlCol="0">
            <a:spAutoFit/>
          </a:bodyPr>
          <a:lstStyle/>
          <a:p>
            <a:r>
              <a:rPr lang="en-US" sz="1200" dirty="0" smtClean="0"/>
              <a:t>0</a:t>
            </a:r>
            <a:endParaRPr lang="en-US" sz="1200" dirty="0"/>
          </a:p>
        </p:txBody>
      </p:sp>
      <p:sp>
        <p:nvSpPr>
          <p:cNvPr id="34" name="TextBox 33"/>
          <p:cNvSpPr txBox="1"/>
          <p:nvPr/>
        </p:nvSpPr>
        <p:spPr>
          <a:xfrm>
            <a:off x="6934200" y="5871983"/>
            <a:ext cx="457200" cy="276999"/>
          </a:xfrm>
          <a:prstGeom prst="rect">
            <a:avLst/>
          </a:prstGeom>
          <a:noFill/>
        </p:spPr>
        <p:txBody>
          <a:bodyPr wrap="square" rtlCol="0">
            <a:spAutoFit/>
          </a:bodyPr>
          <a:lstStyle/>
          <a:p>
            <a:r>
              <a:rPr lang="en-US" sz="1200" dirty="0" smtClean="0"/>
              <a:t>No</a:t>
            </a:r>
            <a:endParaRPr lang="en-US" sz="1200" dirty="0"/>
          </a:p>
        </p:txBody>
      </p:sp>
      <p:sp>
        <p:nvSpPr>
          <p:cNvPr id="35" name="TextBox 34"/>
          <p:cNvSpPr txBox="1"/>
          <p:nvPr/>
        </p:nvSpPr>
        <p:spPr>
          <a:xfrm>
            <a:off x="7681914" y="5868386"/>
            <a:ext cx="457200" cy="276999"/>
          </a:xfrm>
          <a:prstGeom prst="rect">
            <a:avLst/>
          </a:prstGeom>
          <a:noFill/>
        </p:spPr>
        <p:txBody>
          <a:bodyPr wrap="square" rtlCol="0">
            <a:spAutoFit/>
          </a:bodyPr>
          <a:lstStyle/>
          <a:p>
            <a:r>
              <a:rPr lang="en-US" sz="1200" dirty="0" smtClean="0"/>
              <a:t>0</a:t>
            </a:r>
            <a:endParaRPr lang="en-US" sz="1200" dirty="0"/>
          </a:p>
        </p:txBody>
      </p:sp>
      <p:sp>
        <p:nvSpPr>
          <p:cNvPr id="36" name="TextBox 35"/>
          <p:cNvSpPr txBox="1"/>
          <p:nvPr/>
        </p:nvSpPr>
        <p:spPr>
          <a:xfrm>
            <a:off x="7681914" y="5295886"/>
            <a:ext cx="457200" cy="276999"/>
          </a:xfrm>
          <a:prstGeom prst="rect">
            <a:avLst/>
          </a:prstGeom>
          <a:noFill/>
        </p:spPr>
        <p:txBody>
          <a:bodyPr wrap="square" rtlCol="0">
            <a:spAutoFit/>
          </a:bodyPr>
          <a:lstStyle/>
          <a:p>
            <a:r>
              <a:rPr lang="en-US" sz="1200" dirty="0" smtClean="0"/>
              <a:t>0</a:t>
            </a:r>
            <a:endParaRPr lang="en-US" sz="1200" dirty="0"/>
          </a:p>
        </p:txBody>
      </p:sp>
      <p:sp>
        <p:nvSpPr>
          <p:cNvPr id="38" name="TextBox 37"/>
          <p:cNvSpPr txBox="1"/>
          <p:nvPr/>
        </p:nvSpPr>
        <p:spPr>
          <a:xfrm>
            <a:off x="7673579" y="4453495"/>
            <a:ext cx="457200" cy="276999"/>
          </a:xfrm>
          <a:prstGeom prst="rect">
            <a:avLst/>
          </a:prstGeom>
          <a:noFill/>
        </p:spPr>
        <p:txBody>
          <a:bodyPr wrap="square" rtlCol="0">
            <a:spAutoFit/>
          </a:bodyPr>
          <a:lstStyle/>
          <a:p>
            <a:r>
              <a:rPr lang="en-US" sz="1200" dirty="0" smtClean="0"/>
              <a:t>0</a:t>
            </a:r>
            <a:endParaRPr lang="en-US" sz="1200" dirty="0"/>
          </a:p>
        </p:txBody>
      </p:sp>
      <p:sp>
        <p:nvSpPr>
          <p:cNvPr id="39" name="TextBox 38"/>
          <p:cNvSpPr txBox="1"/>
          <p:nvPr/>
        </p:nvSpPr>
        <p:spPr>
          <a:xfrm>
            <a:off x="7689057" y="4740837"/>
            <a:ext cx="457200" cy="276999"/>
          </a:xfrm>
          <a:prstGeom prst="rect">
            <a:avLst/>
          </a:prstGeom>
          <a:noFill/>
        </p:spPr>
        <p:txBody>
          <a:bodyPr wrap="square" rtlCol="0">
            <a:spAutoFit/>
          </a:bodyPr>
          <a:lstStyle/>
          <a:p>
            <a:r>
              <a:rPr lang="en-US" sz="1200" dirty="0" smtClean="0"/>
              <a:t>0</a:t>
            </a:r>
            <a:endParaRPr lang="en-US" sz="1200" dirty="0"/>
          </a:p>
        </p:txBody>
      </p:sp>
      <p:sp>
        <p:nvSpPr>
          <p:cNvPr id="41" name="TextBox 40"/>
          <p:cNvSpPr txBox="1"/>
          <p:nvPr/>
        </p:nvSpPr>
        <p:spPr>
          <a:xfrm>
            <a:off x="6934200" y="4758358"/>
            <a:ext cx="457200" cy="276999"/>
          </a:xfrm>
          <a:prstGeom prst="rect">
            <a:avLst/>
          </a:prstGeom>
          <a:noFill/>
        </p:spPr>
        <p:txBody>
          <a:bodyPr wrap="square" rtlCol="0">
            <a:spAutoFit/>
          </a:bodyPr>
          <a:lstStyle/>
          <a:p>
            <a:r>
              <a:rPr lang="en-US" sz="1200" dirty="0" smtClean="0"/>
              <a:t>No</a:t>
            </a:r>
            <a:endParaRPr lang="en-US" sz="1200" dirty="0"/>
          </a:p>
        </p:txBody>
      </p:sp>
      <p:sp>
        <p:nvSpPr>
          <p:cNvPr id="42" name="TextBox 41"/>
          <p:cNvSpPr txBox="1"/>
          <p:nvPr/>
        </p:nvSpPr>
        <p:spPr>
          <a:xfrm>
            <a:off x="6934200" y="4462789"/>
            <a:ext cx="457200" cy="276999"/>
          </a:xfrm>
          <a:prstGeom prst="rect">
            <a:avLst/>
          </a:prstGeom>
          <a:noFill/>
        </p:spPr>
        <p:txBody>
          <a:bodyPr wrap="square" rtlCol="0">
            <a:spAutoFit/>
          </a:bodyPr>
          <a:lstStyle/>
          <a:p>
            <a:r>
              <a:rPr lang="en-US" sz="1200" dirty="0" smtClean="0"/>
              <a:t>Yes</a:t>
            </a:r>
            <a:endParaRPr lang="en-US" sz="1200" dirty="0"/>
          </a:p>
        </p:txBody>
      </p:sp>
      <p:sp>
        <p:nvSpPr>
          <p:cNvPr id="44" name="TextBox 43"/>
          <p:cNvSpPr txBox="1"/>
          <p:nvPr/>
        </p:nvSpPr>
        <p:spPr>
          <a:xfrm>
            <a:off x="6934200" y="5033300"/>
            <a:ext cx="457200" cy="276999"/>
          </a:xfrm>
          <a:prstGeom prst="rect">
            <a:avLst/>
          </a:prstGeom>
          <a:noFill/>
        </p:spPr>
        <p:txBody>
          <a:bodyPr wrap="square" rtlCol="0">
            <a:spAutoFit/>
          </a:bodyPr>
          <a:lstStyle/>
          <a:p>
            <a:r>
              <a:rPr lang="en-US" sz="1200" dirty="0" smtClean="0"/>
              <a:t>Yes</a:t>
            </a:r>
            <a:endParaRPr lang="en-US" sz="1200" dirty="0"/>
          </a:p>
        </p:txBody>
      </p:sp>
      <p:sp>
        <p:nvSpPr>
          <p:cNvPr id="45" name="TextBox 44"/>
          <p:cNvSpPr txBox="1"/>
          <p:nvPr/>
        </p:nvSpPr>
        <p:spPr>
          <a:xfrm>
            <a:off x="6934200" y="5307655"/>
            <a:ext cx="457200" cy="276999"/>
          </a:xfrm>
          <a:prstGeom prst="rect">
            <a:avLst/>
          </a:prstGeom>
          <a:noFill/>
        </p:spPr>
        <p:txBody>
          <a:bodyPr wrap="square" rtlCol="0">
            <a:spAutoFit/>
          </a:bodyPr>
          <a:lstStyle/>
          <a:p>
            <a:r>
              <a:rPr lang="en-US" sz="1200" dirty="0" smtClean="0"/>
              <a:t>Yes</a:t>
            </a:r>
            <a:endParaRPr lang="en-US" sz="1200" dirty="0"/>
          </a:p>
        </p:txBody>
      </p:sp>
      <p:sp>
        <p:nvSpPr>
          <p:cNvPr id="46" name="TextBox 45"/>
          <p:cNvSpPr txBox="1"/>
          <p:nvPr/>
        </p:nvSpPr>
        <p:spPr>
          <a:xfrm>
            <a:off x="7681914" y="5023112"/>
            <a:ext cx="457200" cy="276999"/>
          </a:xfrm>
          <a:prstGeom prst="rect">
            <a:avLst/>
          </a:prstGeom>
          <a:noFill/>
        </p:spPr>
        <p:txBody>
          <a:bodyPr wrap="square" rtlCol="0">
            <a:spAutoFit/>
          </a:bodyPr>
          <a:lstStyle/>
          <a:p>
            <a:r>
              <a:rPr lang="en-US" sz="1200" dirty="0" smtClean="0"/>
              <a:t>0</a:t>
            </a:r>
            <a:endParaRPr lang="en-US" sz="1200" dirty="0"/>
          </a:p>
        </p:txBody>
      </p:sp>
      <p:sp>
        <p:nvSpPr>
          <p:cNvPr id="50" name="Oval 49"/>
          <p:cNvSpPr/>
          <p:nvPr/>
        </p:nvSpPr>
        <p:spPr>
          <a:xfrm>
            <a:off x="2667000" y="1740773"/>
            <a:ext cx="80964" cy="80956"/>
          </a:xfrm>
          <a:prstGeom prst="ellipse">
            <a:avLst/>
          </a:prstGeom>
          <a:solidFill>
            <a:srgbClr val="213681"/>
          </a:solid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57675" y="6154101"/>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57675" y="6330254"/>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0" y="6172338"/>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362201" y="4456499"/>
            <a:ext cx="2084314" cy="276999"/>
          </a:xfrm>
          <a:prstGeom prst="rect">
            <a:avLst/>
          </a:prstGeom>
          <a:noFill/>
        </p:spPr>
        <p:txBody>
          <a:bodyPr wrap="square" rtlCol="0">
            <a:spAutoFit/>
          </a:bodyPr>
          <a:lstStyle/>
          <a:p>
            <a:r>
              <a:rPr lang="en-US" sz="1200" dirty="0" smtClean="0"/>
              <a:t>Traffic Control Signs PCMS</a:t>
            </a:r>
            <a:endParaRPr lang="en-US" sz="1200" dirty="0"/>
          </a:p>
        </p:txBody>
      </p:sp>
      <p:sp>
        <p:nvSpPr>
          <p:cNvPr id="56" name="TextBox 55"/>
          <p:cNvSpPr txBox="1"/>
          <p:nvPr/>
        </p:nvSpPr>
        <p:spPr>
          <a:xfrm>
            <a:off x="2362201" y="5027755"/>
            <a:ext cx="2084314" cy="276999"/>
          </a:xfrm>
          <a:prstGeom prst="rect">
            <a:avLst/>
          </a:prstGeom>
          <a:noFill/>
        </p:spPr>
        <p:txBody>
          <a:bodyPr wrap="square" rtlCol="0">
            <a:spAutoFit/>
          </a:bodyPr>
          <a:lstStyle/>
          <a:p>
            <a:r>
              <a:rPr lang="en-US" sz="1200" dirty="0" smtClean="0"/>
              <a:t>Construction Staking</a:t>
            </a:r>
            <a:endParaRPr lang="en-US" sz="1200" dirty="0"/>
          </a:p>
        </p:txBody>
      </p:sp>
      <p:sp>
        <p:nvSpPr>
          <p:cNvPr id="57" name="TextBox 56"/>
          <p:cNvSpPr txBox="1"/>
          <p:nvPr/>
        </p:nvSpPr>
        <p:spPr>
          <a:xfrm>
            <a:off x="2362201" y="5294953"/>
            <a:ext cx="2084314" cy="276999"/>
          </a:xfrm>
          <a:prstGeom prst="rect">
            <a:avLst/>
          </a:prstGeom>
          <a:noFill/>
        </p:spPr>
        <p:txBody>
          <a:bodyPr wrap="square" rtlCol="0">
            <a:spAutoFit/>
          </a:bodyPr>
          <a:lstStyle/>
          <a:p>
            <a:r>
              <a:rPr lang="en-US" sz="1200" dirty="0" smtClean="0"/>
              <a:t>Locating No Passing Zones</a:t>
            </a:r>
            <a:endParaRPr lang="en-US" sz="1200" dirty="0"/>
          </a:p>
        </p:txBody>
      </p:sp>
      <p:sp>
        <p:nvSpPr>
          <p:cNvPr id="58" name="TextBox 57"/>
          <p:cNvSpPr txBox="1"/>
          <p:nvPr/>
        </p:nvSpPr>
        <p:spPr>
          <a:xfrm>
            <a:off x="6096000" y="1089424"/>
            <a:ext cx="390526" cy="215444"/>
          </a:xfrm>
          <a:prstGeom prst="rect">
            <a:avLst/>
          </a:prstGeom>
          <a:solidFill>
            <a:schemeClr val="bg1"/>
          </a:solidFill>
        </p:spPr>
        <p:txBody>
          <a:bodyPr wrap="square" rtlCol="0">
            <a:spAutoFit/>
          </a:bodyPr>
          <a:lstStyle/>
          <a:p>
            <a:r>
              <a:rPr lang="en-US" sz="800" dirty="0" smtClean="0"/>
              <a:t>1</a:t>
            </a:r>
            <a:endParaRPr lang="en-US" sz="800" dirty="0"/>
          </a:p>
        </p:txBody>
      </p:sp>
      <p:sp>
        <p:nvSpPr>
          <p:cNvPr id="59" name="TextBox 58"/>
          <p:cNvSpPr txBox="1"/>
          <p:nvPr/>
        </p:nvSpPr>
        <p:spPr>
          <a:xfrm>
            <a:off x="1752600" y="1082863"/>
            <a:ext cx="1371600" cy="215444"/>
          </a:xfrm>
          <a:prstGeom prst="rect">
            <a:avLst/>
          </a:prstGeom>
          <a:solidFill>
            <a:schemeClr val="bg1"/>
          </a:solidFill>
        </p:spPr>
        <p:txBody>
          <a:bodyPr wrap="square" rtlCol="0">
            <a:spAutoFit/>
          </a:bodyPr>
          <a:lstStyle/>
          <a:p>
            <a:r>
              <a:rPr lang="en-US" sz="800" dirty="0" smtClean="0"/>
              <a:t>September 3, 2016</a:t>
            </a:r>
            <a:endParaRPr lang="en-US" sz="800" dirty="0"/>
          </a:p>
        </p:txBody>
      </p:sp>
      <p:sp>
        <p:nvSpPr>
          <p:cNvPr id="60" name="TextBox 59"/>
          <p:cNvSpPr txBox="1"/>
          <p:nvPr/>
        </p:nvSpPr>
        <p:spPr>
          <a:xfrm>
            <a:off x="2563886" y="1977486"/>
            <a:ext cx="3151114" cy="307777"/>
          </a:xfrm>
          <a:prstGeom prst="rect">
            <a:avLst/>
          </a:prstGeom>
          <a:noFill/>
        </p:spPr>
        <p:txBody>
          <a:bodyPr wrap="square" rtlCol="0">
            <a:spAutoFit/>
          </a:bodyPr>
          <a:lstStyle/>
          <a:p>
            <a:r>
              <a:rPr lang="en-US" sz="1400" dirty="0" smtClean="0"/>
              <a:t>Traffic Control Signs PCMS</a:t>
            </a:r>
            <a:endParaRPr lang="en-US" sz="1400" dirty="0"/>
          </a:p>
        </p:txBody>
      </p:sp>
      <p:sp>
        <p:nvSpPr>
          <p:cNvPr id="61" name="TextBox 60"/>
          <p:cNvSpPr txBox="1"/>
          <p:nvPr/>
        </p:nvSpPr>
        <p:spPr>
          <a:xfrm>
            <a:off x="6543674" y="1089424"/>
            <a:ext cx="390526"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4131422754"/>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
        <p:nvSpPr>
          <p:cNvPr id="58" name="TextBox 57"/>
          <p:cNvSpPr txBox="1"/>
          <p:nvPr/>
        </p:nvSpPr>
        <p:spPr>
          <a:xfrm>
            <a:off x="6086475" y="1089424"/>
            <a:ext cx="304800" cy="215444"/>
          </a:xfrm>
          <a:prstGeom prst="rect">
            <a:avLst/>
          </a:prstGeom>
          <a:solidFill>
            <a:schemeClr val="bg1"/>
          </a:solidFill>
        </p:spPr>
        <p:txBody>
          <a:bodyPr wrap="square" rtlCol="0">
            <a:spAutoFit/>
          </a:bodyPr>
          <a:lstStyle/>
          <a:p>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5151329"/>
          </a:xfrm>
          <a:prstGeom prst="rect">
            <a:avLst/>
          </a:prstGeom>
        </p:spPr>
      </p:pic>
      <p:sp>
        <p:nvSpPr>
          <p:cNvPr id="6" name="TextBox 5"/>
          <p:cNvSpPr txBox="1"/>
          <p:nvPr/>
        </p:nvSpPr>
        <p:spPr>
          <a:xfrm>
            <a:off x="3276600" y="457200"/>
            <a:ext cx="1905000" cy="338554"/>
          </a:xfrm>
          <a:prstGeom prst="rect">
            <a:avLst/>
          </a:prstGeom>
          <a:noFill/>
        </p:spPr>
        <p:txBody>
          <a:bodyPr wrap="square" rtlCol="0">
            <a:spAutoFit/>
          </a:bodyPr>
          <a:lstStyle/>
          <a:p>
            <a:r>
              <a:rPr lang="en-US" sz="1600" dirty="0" smtClean="0"/>
              <a:t>(FDM 19-10-30)</a:t>
            </a:r>
            <a:endParaRPr lang="en-US" sz="1600" dirty="0"/>
          </a:p>
        </p:txBody>
      </p:sp>
    </p:spTree>
    <p:extLst>
      <p:ext uri="{BB962C8B-B14F-4D97-AF65-F5344CB8AC3E}">
        <p14:creationId xmlns:p14="http://schemas.microsoft.com/office/powerpoint/2010/main" val="2141529513"/>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
            <a:ext cx="7010400" cy="6819900"/>
          </a:xfrm>
          <a:prstGeom prst="rect">
            <a:avLst/>
          </a:prstGeom>
        </p:spPr>
      </p:pic>
      <p:sp>
        <p:nvSpPr>
          <p:cNvPr id="5" name="TextBox 4"/>
          <p:cNvSpPr txBox="1"/>
          <p:nvPr/>
        </p:nvSpPr>
        <p:spPr>
          <a:xfrm>
            <a:off x="1295400" y="3276600"/>
            <a:ext cx="6705600" cy="461665"/>
          </a:xfrm>
          <a:prstGeom prst="rect">
            <a:avLst/>
          </a:prstGeom>
          <a:noFill/>
        </p:spPr>
        <p:txBody>
          <a:bodyPr wrap="square" rtlCol="0">
            <a:spAutoFit/>
          </a:bodyPr>
          <a:lstStyle/>
          <a:p>
            <a:r>
              <a:rPr lang="en-US" sz="1200" dirty="0" smtClean="0"/>
              <a:t>Time charges started 9/5/16 since it was 10 days from the Notice to Proceed, however no time was charged due to the holiday work restriction.</a:t>
            </a:r>
            <a:endParaRPr lang="en-US" sz="1200" dirty="0"/>
          </a:p>
        </p:txBody>
      </p:sp>
      <p:sp>
        <p:nvSpPr>
          <p:cNvPr id="8" name="TextBox 7"/>
          <p:cNvSpPr txBox="1"/>
          <p:nvPr/>
        </p:nvSpPr>
        <p:spPr>
          <a:xfrm>
            <a:off x="1295400" y="4191000"/>
            <a:ext cx="685800" cy="246221"/>
          </a:xfrm>
          <a:prstGeom prst="rect">
            <a:avLst/>
          </a:prstGeom>
          <a:noFill/>
        </p:spPr>
        <p:txBody>
          <a:bodyPr wrap="square" rtlCol="0">
            <a:spAutoFit/>
          </a:bodyPr>
          <a:lstStyle/>
          <a:p>
            <a:r>
              <a:rPr lang="en-US" sz="1000" dirty="0" smtClean="0"/>
              <a:t>Sunday</a:t>
            </a:r>
            <a:endParaRPr lang="en-US" sz="1000" dirty="0"/>
          </a:p>
        </p:txBody>
      </p:sp>
      <p:sp>
        <p:nvSpPr>
          <p:cNvPr id="9" name="TextBox 8"/>
          <p:cNvSpPr txBox="1"/>
          <p:nvPr/>
        </p:nvSpPr>
        <p:spPr>
          <a:xfrm>
            <a:off x="1304925" y="4437221"/>
            <a:ext cx="685800" cy="246221"/>
          </a:xfrm>
          <a:prstGeom prst="rect">
            <a:avLst/>
          </a:prstGeom>
          <a:noFill/>
        </p:spPr>
        <p:txBody>
          <a:bodyPr wrap="square" rtlCol="0">
            <a:spAutoFit/>
          </a:bodyPr>
          <a:lstStyle/>
          <a:p>
            <a:r>
              <a:rPr lang="en-US" sz="1000" dirty="0" smtClean="0"/>
              <a:t>Monday</a:t>
            </a:r>
            <a:endParaRPr lang="en-US" sz="1000" dirty="0"/>
          </a:p>
        </p:txBody>
      </p:sp>
      <p:sp>
        <p:nvSpPr>
          <p:cNvPr id="10" name="TextBox 9"/>
          <p:cNvSpPr txBox="1"/>
          <p:nvPr/>
        </p:nvSpPr>
        <p:spPr>
          <a:xfrm>
            <a:off x="1295400" y="4744224"/>
            <a:ext cx="685800" cy="246221"/>
          </a:xfrm>
          <a:prstGeom prst="rect">
            <a:avLst/>
          </a:prstGeom>
          <a:noFill/>
        </p:spPr>
        <p:txBody>
          <a:bodyPr wrap="square" rtlCol="0">
            <a:spAutoFit/>
          </a:bodyPr>
          <a:lstStyle/>
          <a:p>
            <a:r>
              <a:rPr lang="en-US" sz="1000" dirty="0" smtClean="0"/>
              <a:t>Tuesday</a:t>
            </a:r>
            <a:endParaRPr lang="en-US" sz="1000" dirty="0"/>
          </a:p>
        </p:txBody>
      </p:sp>
      <p:sp>
        <p:nvSpPr>
          <p:cNvPr id="11" name="TextBox 10"/>
          <p:cNvSpPr txBox="1"/>
          <p:nvPr/>
        </p:nvSpPr>
        <p:spPr>
          <a:xfrm>
            <a:off x="1219200" y="5040928"/>
            <a:ext cx="990601" cy="246221"/>
          </a:xfrm>
          <a:prstGeom prst="rect">
            <a:avLst/>
          </a:prstGeom>
          <a:noFill/>
        </p:spPr>
        <p:txBody>
          <a:bodyPr wrap="square" rtlCol="0">
            <a:spAutoFit/>
          </a:bodyPr>
          <a:lstStyle/>
          <a:p>
            <a:r>
              <a:rPr lang="en-US" sz="1000" dirty="0" smtClean="0"/>
              <a:t>Wednesday</a:t>
            </a:r>
            <a:endParaRPr lang="en-US" sz="1000" dirty="0"/>
          </a:p>
        </p:txBody>
      </p:sp>
      <p:sp>
        <p:nvSpPr>
          <p:cNvPr id="12" name="TextBox 11"/>
          <p:cNvSpPr txBox="1"/>
          <p:nvPr/>
        </p:nvSpPr>
        <p:spPr>
          <a:xfrm>
            <a:off x="1295400" y="5310663"/>
            <a:ext cx="762000" cy="246221"/>
          </a:xfrm>
          <a:prstGeom prst="rect">
            <a:avLst/>
          </a:prstGeom>
          <a:noFill/>
        </p:spPr>
        <p:txBody>
          <a:bodyPr wrap="square" rtlCol="0">
            <a:spAutoFit/>
          </a:bodyPr>
          <a:lstStyle/>
          <a:p>
            <a:r>
              <a:rPr lang="en-US" sz="1000" dirty="0" smtClean="0"/>
              <a:t>Thursday</a:t>
            </a:r>
            <a:endParaRPr lang="en-US" sz="1000" dirty="0"/>
          </a:p>
        </p:txBody>
      </p:sp>
      <p:sp>
        <p:nvSpPr>
          <p:cNvPr id="13" name="TextBox 12"/>
          <p:cNvSpPr txBox="1"/>
          <p:nvPr/>
        </p:nvSpPr>
        <p:spPr>
          <a:xfrm>
            <a:off x="1371600" y="5613886"/>
            <a:ext cx="609600" cy="246221"/>
          </a:xfrm>
          <a:prstGeom prst="rect">
            <a:avLst/>
          </a:prstGeom>
          <a:noFill/>
        </p:spPr>
        <p:txBody>
          <a:bodyPr wrap="square" rtlCol="0">
            <a:spAutoFit/>
          </a:bodyPr>
          <a:lstStyle/>
          <a:p>
            <a:r>
              <a:rPr lang="en-US" sz="1000" dirty="0" smtClean="0"/>
              <a:t>Friday</a:t>
            </a:r>
            <a:endParaRPr lang="en-US" sz="1000" dirty="0"/>
          </a:p>
        </p:txBody>
      </p:sp>
      <p:sp>
        <p:nvSpPr>
          <p:cNvPr id="14" name="TextBox 13"/>
          <p:cNvSpPr txBox="1"/>
          <p:nvPr/>
        </p:nvSpPr>
        <p:spPr>
          <a:xfrm>
            <a:off x="1295400" y="5890856"/>
            <a:ext cx="714375" cy="246221"/>
          </a:xfrm>
          <a:prstGeom prst="rect">
            <a:avLst/>
          </a:prstGeom>
          <a:noFill/>
        </p:spPr>
        <p:txBody>
          <a:bodyPr wrap="square" rtlCol="0">
            <a:spAutoFit/>
          </a:bodyPr>
          <a:lstStyle/>
          <a:p>
            <a:r>
              <a:rPr lang="en-US" sz="1000" dirty="0" smtClean="0"/>
              <a:t>Saturday</a:t>
            </a:r>
            <a:endParaRPr lang="en-US" sz="1000" dirty="0"/>
          </a:p>
        </p:txBody>
      </p:sp>
      <p:sp>
        <p:nvSpPr>
          <p:cNvPr id="15" name="TextBox 14"/>
          <p:cNvSpPr txBox="1"/>
          <p:nvPr/>
        </p:nvSpPr>
        <p:spPr>
          <a:xfrm>
            <a:off x="2041798" y="4191000"/>
            <a:ext cx="457200" cy="246221"/>
          </a:xfrm>
          <a:prstGeom prst="rect">
            <a:avLst/>
          </a:prstGeom>
          <a:noFill/>
        </p:spPr>
        <p:txBody>
          <a:bodyPr wrap="square" rtlCol="0">
            <a:spAutoFit/>
          </a:bodyPr>
          <a:lstStyle/>
          <a:p>
            <a:r>
              <a:rPr lang="en-US" sz="1000" dirty="0" smtClean="0"/>
              <a:t>9/4</a:t>
            </a:r>
            <a:endParaRPr lang="en-US" sz="1000" dirty="0"/>
          </a:p>
        </p:txBody>
      </p:sp>
      <p:sp>
        <p:nvSpPr>
          <p:cNvPr id="16" name="TextBox 15"/>
          <p:cNvSpPr txBox="1"/>
          <p:nvPr/>
        </p:nvSpPr>
        <p:spPr>
          <a:xfrm>
            <a:off x="2041797" y="4478179"/>
            <a:ext cx="457200" cy="246221"/>
          </a:xfrm>
          <a:prstGeom prst="rect">
            <a:avLst/>
          </a:prstGeom>
          <a:noFill/>
        </p:spPr>
        <p:txBody>
          <a:bodyPr wrap="square" rtlCol="0">
            <a:spAutoFit/>
          </a:bodyPr>
          <a:lstStyle/>
          <a:p>
            <a:r>
              <a:rPr lang="en-US" sz="1000" dirty="0" smtClean="0"/>
              <a:t>9/5</a:t>
            </a:r>
            <a:endParaRPr lang="en-US" sz="1000" dirty="0"/>
          </a:p>
        </p:txBody>
      </p:sp>
      <p:sp>
        <p:nvSpPr>
          <p:cNvPr id="17" name="TextBox 16"/>
          <p:cNvSpPr txBox="1"/>
          <p:nvPr/>
        </p:nvSpPr>
        <p:spPr>
          <a:xfrm>
            <a:off x="2028825" y="4773748"/>
            <a:ext cx="447675" cy="246221"/>
          </a:xfrm>
          <a:prstGeom prst="rect">
            <a:avLst/>
          </a:prstGeom>
          <a:noFill/>
        </p:spPr>
        <p:txBody>
          <a:bodyPr wrap="square" rtlCol="0">
            <a:spAutoFit/>
          </a:bodyPr>
          <a:lstStyle/>
          <a:p>
            <a:r>
              <a:rPr lang="en-US" sz="1000" dirty="0" smtClean="0"/>
              <a:t>9/6</a:t>
            </a:r>
            <a:endParaRPr lang="en-US" sz="1000" dirty="0"/>
          </a:p>
        </p:txBody>
      </p:sp>
      <p:sp>
        <p:nvSpPr>
          <p:cNvPr id="18" name="TextBox 17"/>
          <p:cNvSpPr txBox="1"/>
          <p:nvPr/>
        </p:nvSpPr>
        <p:spPr>
          <a:xfrm>
            <a:off x="2028825" y="5049737"/>
            <a:ext cx="457200" cy="246221"/>
          </a:xfrm>
          <a:prstGeom prst="rect">
            <a:avLst/>
          </a:prstGeom>
          <a:noFill/>
        </p:spPr>
        <p:txBody>
          <a:bodyPr wrap="square" rtlCol="0">
            <a:spAutoFit/>
          </a:bodyPr>
          <a:lstStyle/>
          <a:p>
            <a:r>
              <a:rPr lang="en-US" sz="1000" dirty="0" smtClean="0"/>
              <a:t>9/7</a:t>
            </a:r>
            <a:endParaRPr lang="en-US" sz="1000" dirty="0"/>
          </a:p>
        </p:txBody>
      </p:sp>
      <p:sp>
        <p:nvSpPr>
          <p:cNvPr id="19" name="TextBox 18"/>
          <p:cNvSpPr txBox="1"/>
          <p:nvPr/>
        </p:nvSpPr>
        <p:spPr>
          <a:xfrm>
            <a:off x="2028825" y="5305544"/>
            <a:ext cx="457200" cy="246221"/>
          </a:xfrm>
          <a:prstGeom prst="rect">
            <a:avLst/>
          </a:prstGeom>
          <a:noFill/>
        </p:spPr>
        <p:txBody>
          <a:bodyPr wrap="square" rtlCol="0">
            <a:spAutoFit/>
          </a:bodyPr>
          <a:lstStyle/>
          <a:p>
            <a:r>
              <a:rPr lang="en-US" sz="1000" dirty="0" smtClean="0"/>
              <a:t>9/8</a:t>
            </a:r>
            <a:endParaRPr lang="en-US" sz="1000" dirty="0"/>
          </a:p>
        </p:txBody>
      </p:sp>
      <p:sp>
        <p:nvSpPr>
          <p:cNvPr id="20" name="TextBox 19"/>
          <p:cNvSpPr txBox="1"/>
          <p:nvPr/>
        </p:nvSpPr>
        <p:spPr>
          <a:xfrm>
            <a:off x="2028825" y="5612486"/>
            <a:ext cx="457200" cy="246221"/>
          </a:xfrm>
          <a:prstGeom prst="rect">
            <a:avLst/>
          </a:prstGeom>
          <a:noFill/>
        </p:spPr>
        <p:txBody>
          <a:bodyPr wrap="square" rtlCol="0">
            <a:spAutoFit/>
          </a:bodyPr>
          <a:lstStyle/>
          <a:p>
            <a:r>
              <a:rPr lang="en-US" sz="1000" dirty="0" smtClean="0"/>
              <a:t>9/9</a:t>
            </a:r>
            <a:endParaRPr lang="en-US" sz="1000" dirty="0"/>
          </a:p>
        </p:txBody>
      </p:sp>
      <p:sp>
        <p:nvSpPr>
          <p:cNvPr id="21" name="TextBox 20"/>
          <p:cNvSpPr txBox="1"/>
          <p:nvPr/>
        </p:nvSpPr>
        <p:spPr>
          <a:xfrm>
            <a:off x="1990725" y="5877102"/>
            <a:ext cx="457200" cy="246221"/>
          </a:xfrm>
          <a:prstGeom prst="rect">
            <a:avLst/>
          </a:prstGeom>
          <a:noFill/>
        </p:spPr>
        <p:txBody>
          <a:bodyPr wrap="square" rtlCol="0">
            <a:spAutoFit/>
          </a:bodyPr>
          <a:lstStyle/>
          <a:p>
            <a:r>
              <a:rPr lang="en-US" sz="1000" dirty="0" smtClean="0"/>
              <a:t>9/10</a:t>
            </a:r>
            <a:endParaRPr lang="en-US" sz="1000"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09" y="1329416"/>
            <a:ext cx="8622881" cy="1755634"/>
          </a:xfrm>
          <a:prstGeom prst="rect">
            <a:avLst/>
          </a:prstGeom>
        </p:spPr>
      </p:pic>
      <p:sp>
        <p:nvSpPr>
          <p:cNvPr id="23" name="TextBox 22"/>
          <p:cNvSpPr txBox="1"/>
          <p:nvPr/>
        </p:nvSpPr>
        <p:spPr>
          <a:xfrm>
            <a:off x="2438400" y="2243541"/>
            <a:ext cx="5562600" cy="338554"/>
          </a:xfrm>
          <a:prstGeom prst="rect">
            <a:avLst/>
          </a:prstGeom>
          <a:noFill/>
        </p:spPr>
        <p:txBody>
          <a:bodyPr wrap="square" rtlCol="0">
            <a:spAutoFit/>
          </a:bodyPr>
          <a:lstStyle/>
          <a:p>
            <a:r>
              <a:rPr lang="en-US" sz="1600" dirty="0" smtClean="0"/>
              <a:t>Contractor’s Choice</a:t>
            </a:r>
            <a:endParaRPr lang="en-US" sz="1600" dirty="0"/>
          </a:p>
        </p:txBody>
      </p:sp>
      <p:sp>
        <p:nvSpPr>
          <p:cNvPr id="24" name="Rectangle 23"/>
          <p:cNvSpPr/>
          <p:nvPr/>
        </p:nvSpPr>
        <p:spPr>
          <a:xfrm>
            <a:off x="3962400" y="1390266"/>
            <a:ext cx="3581400" cy="142247"/>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43161" y="1345938"/>
            <a:ext cx="685800" cy="2279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rPr>
              <a:t>1</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26" name="Rectangle 25"/>
          <p:cNvSpPr/>
          <p:nvPr/>
        </p:nvSpPr>
        <p:spPr>
          <a:xfrm>
            <a:off x="5410200" y="163862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rPr>
              <a:t>8</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7696200" y="163862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rPr>
              <a:t>0</a:t>
            </a:r>
            <a:endParaRPr lang="en-US" sz="1600" dirty="0"/>
          </a:p>
        </p:txBody>
      </p:sp>
      <p:sp>
        <p:nvSpPr>
          <p:cNvPr id="28" name="TextBox 27"/>
          <p:cNvSpPr txBox="1"/>
          <p:nvPr/>
        </p:nvSpPr>
        <p:spPr>
          <a:xfrm>
            <a:off x="2362200" y="5591323"/>
            <a:ext cx="1895475" cy="276999"/>
          </a:xfrm>
          <a:prstGeom prst="rect">
            <a:avLst/>
          </a:prstGeom>
          <a:noFill/>
        </p:spPr>
        <p:txBody>
          <a:bodyPr wrap="square" rtlCol="0">
            <a:spAutoFit/>
          </a:bodyPr>
          <a:lstStyle/>
          <a:p>
            <a:r>
              <a:rPr lang="en-US" sz="1200" dirty="0" smtClean="0"/>
              <a:t>HMA Pavement</a:t>
            </a:r>
            <a:endParaRPr lang="en-US" sz="1200" dirty="0"/>
          </a:p>
        </p:txBody>
      </p:sp>
      <p:sp>
        <p:nvSpPr>
          <p:cNvPr id="29" name="TextBox 28"/>
          <p:cNvSpPr txBox="1"/>
          <p:nvPr/>
        </p:nvSpPr>
        <p:spPr>
          <a:xfrm>
            <a:off x="4424362" y="5581708"/>
            <a:ext cx="1895475" cy="276999"/>
          </a:xfrm>
          <a:prstGeom prst="rect">
            <a:avLst/>
          </a:prstGeom>
          <a:noFill/>
        </p:spPr>
        <p:txBody>
          <a:bodyPr wrap="square" rtlCol="0">
            <a:spAutoFit/>
          </a:bodyPr>
          <a:lstStyle/>
          <a:p>
            <a:r>
              <a:rPr lang="en-US" sz="1200" dirty="0" smtClean="0"/>
              <a:t>Noon Traffic Restriction</a:t>
            </a:r>
            <a:endParaRPr lang="en-US" sz="1200" dirty="0"/>
          </a:p>
        </p:txBody>
      </p:sp>
      <p:sp>
        <p:nvSpPr>
          <p:cNvPr id="30" name="TextBox 29"/>
          <p:cNvSpPr txBox="1"/>
          <p:nvPr/>
        </p:nvSpPr>
        <p:spPr>
          <a:xfrm>
            <a:off x="6934200" y="5574444"/>
            <a:ext cx="457200" cy="276999"/>
          </a:xfrm>
          <a:prstGeom prst="rect">
            <a:avLst/>
          </a:prstGeom>
          <a:noFill/>
        </p:spPr>
        <p:txBody>
          <a:bodyPr wrap="square" rtlCol="0">
            <a:spAutoFit/>
          </a:bodyPr>
          <a:lstStyle/>
          <a:p>
            <a:r>
              <a:rPr lang="en-US" sz="1200" dirty="0" smtClean="0"/>
              <a:t>Yes</a:t>
            </a:r>
            <a:endParaRPr lang="en-US" sz="1200" dirty="0"/>
          </a:p>
        </p:txBody>
      </p:sp>
      <p:sp>
        <p:nvSpPr>
          <p:cNvPr id="31" name="TextBox 30"/>
          <p:cNvSpPr txBox="1"/>
          <p:nvPr/>
        </p:nvSpPr>
        <p:spPr>
          <a:xfrm>
            <a:off x="7620000" y="5584744"/>
            <a:ext cx="457200" cy="276999"/>
          </a:xfrm>
          <a:prstGeom prst="rect">
            <a:avLst/>
          </a:prstGeom>
          <a:noFill/>
        </p:spPr>
        <p:txBody>
          <a:bodyPr wrap="square" rtlCol="0">
            <a:spAutoFit/>
          </a:bodyPr>
          <a:lstStyle/>
          <a:p>
            <a:r>
              <a:rPr lang="en-US" sz="1200" dirty="0" smtClean="0"/>
              <a:t>0.5</a:t>
            </a:r>
            <a:endParaRPr lang="en-US" sz="1200" dirty="0"/>
          </a:p>
        </p:txBody>
      </p:sp>
      <p:sp>
        <p:nvSpPr>
          <p:cNvPr id="32" name="TextBox 31"/>
          <p:cNvSpPr txBox="1"/>
          <p:nvPr/>
        </p:nvSpPr>
        <p:spPr>
          <a:xfrm>
            <a:off x="2362200" y="5877102"/>
            <a:ext cx="1895475" cy="276999"/>
          </a:xfrm>
          <a:prstGeom prst="rect">
            <a:avLst/>
          </a:prstGeom>
          <a:noFill/>
        </p:spPr>
        <p:txBody>
          <a:bodyPr wrap="square" rtlCol="0">
            <a:spAutoFit/>
          </a:bodyPr>
          <a:lstStyle/>
          <a:p>
            <a:r>
              <a:rPr lang="en-US" sz="1200" dirty="0" smtClean="0"/>
              <a:t>HMA Pavement</a:t>
            </a:r>
            <a:endParaRPr lang="en-US" sz="1200" dirty="0"/>
          </a:p>
        </p:txBody>
      </p:sp>
      <p:sp>
        <p:nvSpPr>
          <p:cNvPr id="33" name="TextBox 32"/>
          <p:cNvSpPr txBox="1"/>
          <p:nvPr/>
        </p:nvSpPr>
        <p:spPr>
          <a:xfrm>
            <a:off x="4419599" y="4734669"/>
            <a:ext cx="1895475" cy="276999"/>
          </a:xfrm>
          <a:prstGeom prst="rect">
            <a:avLst/>
          </a:prstGeom>
          <a:noFill/>
        </p:spPr>
        <p:txBody>
          <a:bodyPr wrap="square" rtlCol="0">
            <a:spAutoFit/>
          </a:bodyPr>
          <a:lstStyle/>
          <a:p>
            <a:r>
              <a:rPr lang="en-US" sz="1200" dirty="0" smtClean="0"/>
              <a:t>Contractor’s Choice</a:t>
            </a:r>
            <a:endParaRPr lang="en-US" sz="1200" dirty="0"/>
          </a:p>
        </p:txBody>
      </p:sp>
      <p:sp>
        <p:nvSpPr>
          <p:cNvPr id="34" name="TextBox 33"/>
          <p:cNvSpPr txBox="1"/>
          <p:nvPr/>
        </p:nvSpPr>
        <p:spPr>
          <a:xfrm>
            <a:off x="6934200" y="5871983"/>
            <a:ext cx="457200" cy="276999"/>
          </a:xfrm>
          <a:prstGeom prst="rect">
            <a:avLst/>
          </a:prstGeom>
          <a:noFill/>
        </p:spPr>
        <p:txBody>
          <a:bodyPr wrap="square" rtlCol="0">
            <a:spAutoFit/>
          </a:bodyPr>
          <a:lstStyle/>
          <a:p>
            <a:r>
              <a:rPr lang="en-US" sz="1200" dirty="0" smtClean="0"/>
              <a:t>No</a:t>
            </a:r>
            <a:endParaRPr lang="en-US" sz="1200" dirty="0"/>
          </a:p>
        </p:txBody>
      </p:sp>
      <p:sp>
        <p:nvSpPr>
          <p:cNvPr id="35" name="TextBox 34"/>
          <p:cNvSpPr txBox="1"/>
          <p:nvPr/>
        </p:nvSpPr>
        <p:spPr>
          <a:xfrm>
            <a:off x="7696200" y="5867400"/>
            <a:ext cx="457200" cy="276999"/>
          </a:xfrm>
          <a:prstGeom prst="rect">
            <a:avLst/>
          </a:prstGeom>
          <a:noFill/>
        </p:spPr>
        <p:txBody>
          <a:bodyPr wrap="square" rtlCol="0">
            <a:spAutoFit/>
          </a:bodyPr>
          <a:lstStyle/>
          <a:p>
            <a:r>
              <a:rPr lang="en-US" sz="1200" dirty="0" smtClean="0"/>
              <a:t>0</a:t>
            </a:r>
            <a:endParaRPr lang="en-US" sz="1200" dirty="0"/>
          </a:p>
        </p:txBody>
      </p:sp>
      <p:sp>
        <p:nvSpPr>
          <p:cNvPr id="36" name="TextBox 35"/>
          <p:cNvSpPr txBox="1"/>
          <p:nvPr/>
        </p:nvSpPr>
        <p:spPr>
          <a:xfrm>
            <a:off x="7681913" y="5295958"/>
            <a:ext cx="457200" cy="276999"/>
          </a:xfrm>
          <a:prstGeom prst="rect">
            <a:avLst/>
          </a:prstGeom>
          <a:noFill/>
        </p:spPr>
        <p:txBody>
          <a:bodyPr wrap="square" rtlCol="0">
            <a:spAutoFit/>
          </a:bodyPr>
          <a:lstStyle/>
          <a:p>
            <a:r>
              <a:rPr lang="en-US" sz="1200" dirty="0"/>
              <a:t>1</a:t>
            </a:r>
          </a:p>
        </p:txBody>
      </p:sp>
      <p:sp>
        <p:nvSpPr>
          <p:cNvPr id="37" name="TextBox 36"/>
          <p:cNvSpPr txBox="1"/>
          <p:nvPr/>
        </p:nvSpPr>
        <p:spPr>
          <a:xfrm>
            <a:off x="4419599" y="4447401"/>
            <a:ext cx="1895475" cy="276999"/>
          </a:xfrm>
          <a:prstGeom prst="rect">
            <a:avLst/>
          </a:prstGeom>
          <a:noFill/>
        </p:spPr>
        <p:txBody>
          <a:bodyPr wrap="square" rtlCol="0">
            <a:spAutoFit/>
          </a:bodyPr>
          <a:lstStyle/>
          <a:p>
            <a:r>
              <a:rPr lang="en-US" sz="1200" dirty="0" smtClean="0"/>
              <a:t>Holiday Restriction</a:t>
            </a:r>
            <a:endParaRPr lang="en-US" sz="1200" dirty="0"/>
          </a:p>
        </p:txBody>
      </p:sp>
      <p:sp>
        <p:nvSpPr>
          <p:cNvPr id="38" name="TextBox 37"/>
          <p:cNvSpPr txBox="1"/>
          <p:nvPr/>
        </p:nvSpPr>
        <p:spPr>
          <a:xfrm>
            <a:off x="7696200" y="4462789"/>
            <a:ext cx="457200" cy="276999"/>
          </a:xfrm>
          <a:prstGeom prst="rect">
            <a:avLst/>
          </a:prstGeom>
          <a:noFill/>
        </p:spPr>
        <p:txBody>
          <a:bodyPr wrap="square" rtlCol="0">
            <a:spAutoFit/>
          </a:bodyPr>
          <a:lstStyle/>
          <a:p>
            <a:r>
              <a:rPr lang="en-US" sz="1200" dirty="0" smtClean="0"/>
              <a:t>0</a:t>
            </a:r>
            <a:endParaRPr lang="en-US" sz="1200" dirty="0"/>
          </a:p>
        </p:txBody>
      </p:sp>
      <p:sp>
        <p:nvSpPr>
          <p:cNvPr id="39" name="TextBox 38"/>
          <p:cNvSpPr txBox="1"/>
          <p:nvPr/>
        </p:nvSpPr>
        <p:spPr>
          <a:xfrm>
            <a:off x="7677151" y="4737077"/>
            <a:ext cx="457200" cy="276999"/>
          </a:xfrm>
          <a:prstGeom prst="rect">
            <a:avLst/>
          </a:prstGeom>
          <a:noFill/>
        </p:spPr>
        <p:txBody>
          <a:bodyPr wrap="square" rtlCol="0">
            <a:spAutoFit/>
          </a:bodyPr>
          <a:lstStyle/>
          <a:p>
            <a:r>
              <a:rPr lang="en-US" sz="1200" dirty="0"/>
              <a:t>1</a:t>
            </a:r>
          </a:p>
        </p:txBody>
      </p:sp>
      <p:sp>
        <p:nvSpPr>
          <p:cNvPr id="40" name="TextBox 39"/>
          <p:cNvSpPr txBox="1"/>
          <p:nvPr/>
        </p:nvSpPr>
        <p:spPr>
          <a:xfrm>
            <a:off x="2362200" y="4732183"/>
            <a:ext cx="2152650" cy="276999"/>
          </a:xfrm>
          <a:prstGeom prst="rect">
            <a:avLst/>
          </a:prstGeom>
          <a:noFill/>
        </p:spPr>
        <p:txBody>
          <a:bodyPr wrap="square" rtlCol="0">
            <a:spAutoFit/>
          </a:bodyPr>
          <a:lstStyle/>
          <a:p>
            <a:r>
              <a:rPr lang="en-US" sz="1200" dirty="0" smtClean="0"/>
              <a:t>Removing Asphaltic Surface</a:t>
            </a:r>
            <a:endParaRPr lang="en-US" sz="1200" dirty="0"/>
          </a:p>
        </p:txBody>
      </p:sp>
      <p:sp>
        <p:nvSpPr>
          <p:cNvPr id="41" name="TextBox 40"/>
          <p:cNvSpPr txBox="1"/>
          <p:nvPr/>
        </p:nvSpPr>
        <p:spPr>
          <a:xfrm>
            <a:off x="6934200" y="4758358"/>
            <a:ext cx="457200" cy="276999"/>
          </a:xfrm>
          <a:prstGeom prst="rect">
            <a:avLst/>
          </a:prstGeom>
          <a:noFill/>
        </p:spPr>
        <p:txBody>
          <a:bodyPr wrap="square" rtlCol="0">
            <a:spAutoFit/>
          </a:bodyPr>
          <a:lstStyle/>
          <a:p>
            <a:r>
              <a:rPr lang="en-US" sz="1200" dirty="0" smtClean="0"/>
              <a:t>No</a:t>
            </a:r>
            <a:endParaRPr lang="en-US" sz="1200" dirty="0"/>
          </a:p>
        </p:txBody>
      </p:sp>
      <p:sp>
        <p:nvSpPr>
          <p:cNvPr id="42" name="TextBox 41"/>
          <p:cNvSpPr txBox="1"/>
          <p:nvPr/>
        </p:nvSpPr>
        <p:spPr>
          <a:xfrm>
            <a:off x="6934200" y="4462789"/>
            <a:ext cx="457200" cy="276999"/>
          </a:xfrm>
          <a:prstGeom prst="rect">
            <a:avLst/>
          </a:prstGeom>
          <a:noFill/>
        </p:spPr>
        <p:txBody>
          <a:bodyPr wrap="square" rtlCol="0">
            <a:spAutoFit/>
          </a:bodyPr>
          <a:lstStyle/>
          <a:p>
            <a:r>
              <a:rPr lang="en-US" sz="1200" dirty="0" smtClean="0"/>
              <a:t>No</a:t>
            </a:r>
            <a:endParaRPr lang="en-US" sz="1200" dirty="0"/>
          </a:p>
        </p:txBody>
      </p:sp>
      <p:sp>
        <p:nvSpPr>
          <p:cNvPr id="43" name="TextBox 42"/>
          <p:cNvSpPr txBox="1"/>
          <p:nvPr/>
        </p:nvSpPr>
        <p:spPr>
          <a:xfrm>
            <a:off x="2364582" y="4446758"/>
            <a:ext cx="2152650" cy="276999"/>
          </a:xfrm>
          <a:prstGeom prst="rect">
            <a:avLst/>
          </a:prstGeom>
          <a:noFill/>
        </p:spPr>
        <p:txBody>
          <a:bodyPr wrap="square" rtlCol="0">
            <a:spAutoFit/>
          </a:bodyPr>
          <a:lstStyle/>
          <a:p>
            <a:r>
              <a:rPr lang="en-US" sz="1200" dirty="0" smtClean="0"/>
              <a:t>Removing Asphaltic Surface</a:t>
            </a:r>
            <a:endParaRPr lang="en-US" sz="1200" dirty="0"/>
          </a:p>
        </p:txBody>
      </p:sp>
      <p:sp>
        <p:nvSpPr>
          <p:cNvPr id="44" name="TextBox 43"/>
          <p:cNvSpPr txBox="1"/>
          <p:nvPr/>
        </p:nvSpPr>
        <p:spPr>
          <a:xfrm>
            <a:off x="6934200" y="5033300"/>
            <a:ext cx="457200" cy="276999"/>
          </a:xfrm>
          <a:prstGeom prst="rect">
            <a:avLst/>
          </a:prstGeom>
          <a:noFill/>
        </p:spPr>
        <p:txBody>
          <a:bodyPr wrap="square" rtlCol="0">
            <a:spAutoFit/>
          </a:bodyPr>
          <a:lstStyle/>
          <a:p>
            <a:r>
              <a:rPr lang="en-US" sz="1200" dirty="0" smtClean="0"/>
              <a:t>Yes</a:t>
            </a:r>
            <a:endParaRPr lang="en-US" sz="1200" dirty="0"/>
          </a:p>
        </p:txBody>
      </p:sp>
      <p:sp>
        <p:nvSpPr>
          <p:cNvPr id="45" name="TextBox 44"/>
          <p:cNvSpPr txBox="1"/>
          <p:nvPr/>
        </p:nvSpPr>
        <p:spPr>
          <a:xfrm>
            <a:off x="6934200" y="5307655"/>
            <a:ext cx="457200" cy="276999"/>
          </a:xfrm>
          <a:prstGeom prst="rect">
            <a:avLst/>
          </a:prstGeom>
          <a:noFill/>
        </p:spPr>
        <p:txBody>
          <a:bodyPr wrap="square" rtlCol="0">
            <a:spAutoFit/>
          </a:bodyPr>
          <a:lstStyle/>
          <a:p>
            <a:r>
              <a:rPr lang="en-US" sz="1200" dirty="0" smtClean="0"/>
              <a:t>Yes</a:t>
            </a:r>
            <a:endParaRPr lang="en-US" sz="1200" dirty="0"/>
          </a:p>
        </p:txBody>
      </p:sp>
      <p:sp>
        <p:nvSpPr>
          <p:cNvPr id="46" name="TextBox 45"/>
          <p:cNvSpPr txBox="1"/>
          <p:nvPr/>
        </p:nvSpPr>
        <p:spPr>
          <a:xfrm>
            <a:off x="7620000" y="5033299"/>
            <a:ext cx="457200" cy="276999"/>
          </a:xfrm>
          <a:prstGeom prst="rect">
            <a:avLst/>
          </a:prstGeom>
          <a:noFill/>
        </p:spPr>
        <p:txBody>
          <a:bodyPr wrap="square" rtlCol="0">
            <a:spAutoFit/>
          </a:bodyPr>
          <a:lstStyle/>
          <a:p>
            <a:r>
              <a:rPr lang="en-US" sz="1200" dirty="0" smtClean="0"/>
              <a:t>0.5</a:t>
            </a:r>
            <a:endParaRPr lang="en-US" sz="1200" dirty="0"/>
          </a:p>
        </p:txBody>
      </p:sp>
      <p:sp>
        <p:nvSpPr>
          <p:cNvPr id="47" name="TextBox 46"/>
          <p:cNvSpPr txBox="1"/>
          <p:nvPr/>
        </p:nvSpPr>
        <p:spPr>
          <a:xfrm>
            <a:off x="4414837" y="5019744"/>
            <a:ext cx="2366963" cy="276999"/>
          </a:xfrm>
          <a:prstGeom prst="rect">
            <a:avLst/>
          </a:prstGeom>
          <a:noFill/>
        </p:spPr>
        <p:txBody>
          <a:bodyPr wrap="square" rtlCol="0">
            <a:spAutoFit/>
          </a:bodyPr>
          <a:lstStyle/>
          <a:p>
            <a:r>
              <a:rPr lang="en-US" sz="1200" dirty="0" smtClean="0"/>
              <a:t>Adverse Weather – Heavy Rain</a:t>
            </a:r>
            <a:endParaRPr lang="en-US" sz="1200" dirty="0"/>
          </a:p>
        </p:txBody>
      </p:sp>
      <p:sp>
        <p:nvSpPr>
          <p:cNvPr id="48" name="TextBox 47"/>
          <p:cNvSpPr txBox="1"/>
          <p:nvPr/>
        </p:nvSpPr>
        <p:spPr>
          <a:xfrm>
            <a:off x="2362200" y="5017963"/>
            <a:ext cx="2152650" cy="276999"/>
          </a:xfrm>
          <a:prstGeom prst="rect">
            <a:avLst/>
          </a:prstGeom>
          <a:noFill/>
        </p:spPr>
        <p:txBody>
          <a:bodyPr wrap="square" rtlCol="0">
            <a:spAutoFit/>
          </a:bodyPr>
          <a:lstStyle/>
          <a:p>
            <a:r>
              <a:rPr lang="en-US" sz="1200" dirty="0" smtClean="0"/>
              <a:t>Removing Asphaltic Surface</a:t>
            </a:r>
            <a:endParaRPr lang="en-US" sz="1200" dirty="0"/>
          </a:p>
        </p:txBody>
      </p:sp>
      <p:sp>
        <p:nvSpPr>
          <p:cNvPr id="49" name="TextBox 48"/>
          <p:cNvSpPr txBox="1"/>
          <p:nvPr/>
        </p:nvSpPr>
        <p:spPr>
          <a:xfrm>
            <a:off x="2438400" y="1927042"/>
            <a:ext cx="5562600" cy="338554"/>
          </a:xfrm>
          <a:prstGeom prst="rect">
            <a:avLst/>
          </a:prstGeom>
          <a:noFill/>
        </p:spPr>
        <p:txBody>
          <a:bodyPr wrap="square" rtlCol="0">
            <a:spAutoFit/>
          </a:bodyPr>
          <a:lstStyle/>
          <a:p>
            <a:r>
              <a:rPr lang="en-US" sz="1600" dirty="0" smtClean="0"/>
              <a:t>Removing Asphaltic Surface</a:t>
            </a:r>
            <a:endParaRPr lang="en-US" sz="1600" dirty="0"/>
          </a:p>
        </p:txBody>
      </p:sp>
      <p:sp>
        <p:nvSpPr>
          <p:cNvPr id="50" name="Oval 49"/>
          <p:cNvSpPr/>
          <p:nvPr/>
        </p:nvSpPr>
        <p:spPr>
          <a:xfrm>
            <a:off x="3088479" y="1725913"/>
            <a:ext cx="80964" cy="80956"/>
          </a:xfrm>
          <a:prstGeom prst="ellipse">
            <a:avLst/>
          </a:prstGeom>
          <a:solidFill>
            <a:srgbClr val="213681"/>
          </a:solid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57675" y="6154101"/>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57675" y="6330254"/>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0" y="6172338"/>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362200" y="5294962"/>
            <a:ext cx="1895475" cy="276999"/>
          </a:xfrm>
          <a:prstGeom prst="rect">
            <a:avLst/>
          </a:prstGeom>
          <a:noFill/>
        </p:spPr>
        <p:txBody>
          <a:bodyPr wrap="square" rtlCol="0">
            <a:spAutoFit/>
          </a:bodyPr>
          <a:lstStyle/>
          <a:p>
            <a:r>
              <a:rPr lang="en-US" sz="1200" dirty="0" smtClean="0"/>
              <a:t>HMA Pavement</a:t>
            </a:r>
            <a:endParaRPr lang="en-US" sz="1200" dirty="0"/>
          </a:p>
        </p:txBody>
      </p:sp>
      <p:sp>
        <p:nvSpPr>
          <p:cNvPr id="55" name="TextBox 54"/>
          <p:cNvSpPr txBox="1"/>
          <p:nvPr/>
        </p:nvSpPr>
        <p:spPr>
          <a:xfrm>
            <a:off x="1752600" y="1082863"/>
            <a:ext cx="1371600" cy="215444"/>
          </a:xfrm>
          <a:prstGeom prst="rect">
            <a:avLst/>
          </a:prstGeom>
          <a:solidFill>
            <a:schemeClr val="bg1"/>
          </a:solidFill>
        </p:spPr>
        <p:txBody>
          <a:bodyPr wrap="square" rtlCol="0">
            <a:spAutoFit/>
          </a:bodyPr>
          <a:lstStyle/>
          <a:p>
            <a:r>
              <a:rPr lang="en-US" sz="800" dirty="0" smtClean="0"/>
              <a:t>September 10, 2016</a:t>
            </a:r>
            <a:endParaRPr lang="en-US" sz="800" dirty="0"/>
          </a:p>
        </p:txBody>
      </p:sp>
      <p:sp>
        <p:nvSpPr>
          <p:cNvPr id="56" name="TextBox 55"/>
          <p:cNvSpPr txBox="1"/>
          <p:nvPr/>
        </p:nvSpPr>
        <p:spPr>
          <a:xfrm>
            <a:off x="6096000" y="1089424"/>
            <a:ext cx="390526" cy="215444"/>
          </a:xfrm>
          <a:prstGeom prst="rect">
            <a:avLst/>
          </a:prstGeom>
          <a:solidFill>
            <a:schemeClr val="bg1"/>
          </a:solidFill>
        </p:spPr>
        <p:txBody>
          <a:bodyPr wrap="square" rtlCol="0">
            <a:spAutoFit/>
          </a:bodyPr>
          <a:lstStyle/>
          <a:p>
            <a:r>
              <a:rPr lang="en-US" sz="800" dirty="0" smtClean="0"/>
              <a:t>2</a:t>
            </a:r>
            <a:endParaRPr lang="en-US" sz="800" dirty="0"/>
          </a:p>
        </p:txBody>
      </p:sp>
      <p:sp>
        <p:nvSpPr>
          <p:cNvPr id="57" name="TextBox 56"/>
          <p:cNvSpPr txBox="1"/>
          <p:nvPr/>
        </p:nvSpPr>
        <p:spPr>
          <a:xfrm>
            <a:off x="6543674" y="1089424"/>
            <a:ext cx="390526"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664279292"/>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3873500"/>
          </a:xfrm>
        </p:spPr>
        <p:txBody>
          <a:bodyPr/>
          <a:lstStyle/>
          <a:p>
            <a:r>
              <a:rPr lang="en-US" dirty="0" smtClean="0"/>
              <a:t>Time suspensions and resumptions (in Site Events tab) used in rare circumstances.  If you want to suspend time, contact the PM and CS/Krissy first.</a:t>
            </a:r>
          </a:p>
          <a:p>
            <a:endParaRPr lang="en-US" dirty="0"/>
          </a:p>
          <a:p>
            <a:endParaRPr lang="en-US" dirty="0"/>
          </a:p>
          <a:p>
            <a:pPr lvl="1"/>
            <a:endParaRPr lang="en-US" dirty="0" smtClean="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Documenting Time – Important Reminders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grpSp>
        <p:nvGrpSpPr>
          <p:cNvPr id="5" name="Group 4"/>
          <p:cNvGrpSpPr>
            <a:grpSpLocks/>
          </p:cNvGrpSpPr>
          <p:nvPr/>
        </p:nvGrpSpPr>
        <p:grpSpPr bwMode="auto">
          <a:xfrm>
            <a:off x="2178367" y="3124200"/>
            <a:ext cx="4451033" cy="2209800"/>
            <a:chOff x="7535" y="4"/>
            <a:chExt cx="4419" cy="1995"/>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 y="4"/>
              <a:ext cx="4419" cy="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0131" y="198"/>
              <a:ext cx="550" cy="213"/>
              <a:chOff x="10131" y="198"/>
              <a:chExt cx="550" cy="213"/>
            </a:xfrm>
          </p:grpSpPr>
          <p:sp>
            <p:nvSpPr>
              <p:cNvPr id="8" name="Freeform 7"/>
              <p:cNvSpPr>
                <a:spLocks/>
              </p:cNvSpPr>
              <p:nvPr/>
            </p:nvSpPr>
            <p:spPr bwMode="auto">
              <a:xfrm>
                <a:off x="10131" y="198"/>
                <a:ext cx="550" cy="213"/>
              </a:xfrm>
              <a:custGeom>
                <a:avLst/>
                <a:gdLst>
                  <a:gd name="T0" fmla="+- 0 10131 10131"/>
                  <a:gd name="T1" fmla="*/ T0 w 550"/>
                  <a:gd name="T2" fmla="+- 0 198 198"/>
                  <a:gd name="T3" fmla="*/ 198 h 213"/>
                  <a:gd name="T4" fmla="+- 0 10681 10131"/>
                  <a:gd name="T5" fmla="*/ T4 w 550"/>
                  <a:gd name="T6" fmla="+- 0 198 198"/>
                  <a:gd name="T7" fmla="*/ 198 h 213"/>
                  <a:gd name="T8" fmla="+- 0 10681 10131"/>
                  <a:gd name="T9" fmla="*/ T8 w 550"/>
                  <a:gd name="T10" fmla="+- 0 411 198"/>
                  <a:gd name="T11" fmla="*/ 411 h 213"/>
                  <a:gd name="T12" fmla="+- 0 10131 10131"/>
                  <a:gd name="T13" fmla="*/ T12 w 550"/>
                  <a:gd name="T14" fmla="+- 0 411 198"/>
                  <a:gd name="T15" fmla="*/ 411 h 213"/>
                  <a:gd name="T16" fmla="+- 0 10131 10131"/>
                  <a:gd name="T17" fmla="*/ T16 w 550"/>
                  <a:gd name="T18" fmla="+- 0 198 198"/>
                  <a:gd name="T19" fmla="*/ 198 h 213"/>
                </a:gdLst>
                <a:ahLst/>
                <a:cxnLst>
                  <a:cxn ang="0">
                    <a:pos x="T1" y="T3"/>
                  </a:cxn>
                  <a:cxn ang="0">
                    <a:pos x="T5" y="T7"/>
                  </a:cxn>
                  <a:cxn ang="0">
                    <a:pos x="T9" y="T11"/>
                  </a:cxn>
                  <a:cxn ang="0">
                    <a:pos x="T13" y="T15"/>
                  </a:cxn>
                  <a:cxn ang="0">
                    <a:pos x="T17" y="T19"/>
                  </a:cxn>
                </a:cxnLst>
                <a:rect l="0" t="0" r="r" b="b"/>
                <a:pathLst>
                  <a:path w="550" h="213">
                    <a:moveTo>
                      <a:pt x="0" y="0"/>
                    </a:moveTo>
                    <a:lnTo>
                      <a:pt x="550" y="0"/>
                    </a:lnTo>
                    <a:lnTo>
                      <a:pt x="550" y="213"/>
                    </a:lnTo>
                    <a:lnTo>
                      <a:pt x="0" y="213"/>
                    </a:lnTo>
                    <a:lnTo>
                      <a:pt x="0" y="0"/>
                    </a:lnTo>
                    <a:close/>
                  </a:path>
                </a:pathLst>
              </a:cu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Tree>
    <p:extLst>
      <p:ext uri="{BB962C8B-B14F-4D97-AF65-F5344CB8AC3E}">
        <p14:creationId xmlns:p14="http://schemas.microsoft.com/office/powerpoint/2010/main" val="328292465"/>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267200"/>
          </a:xfrm>
        </p:spPr>
        <p:txBody>
          <a:bodyPr/>
          <a:lstStyle/>
          <a:p>
            <a:pPr>
              <a:spcAft>
                <a:spcPts val="1800"/>
              </a:spcAft>
            </a:pPr>
            <a:r>
              <a:rPr lang="en-US" sz="2800" dirty="0"/>
              <a:t>Time Charges Stop Date: Date when </a:t>
            </a:r>
            <a:r>
              <a:rPr lang="en-US" sz="2800" dirty="0" smtClean="0"/>
              <a:t>work </a:t>
            </a:r>
            <a:r>
              <a:rPr lang="en-US" sz="2800" dirty="0"/>
              <a:t>is done except </a:t>
            </a:r>
            <a:r>
              <a:rPr lang="en-US" sz="2800" dirty="0" smtClean="0"/>
              <a:t>for </a:t>
            </a:r>
            <a:r>
              <a:rPr lang="en-US" sz="2800" dirty="0"/>
              <a:t>punch list </a:t>
            </a:r>
            <a:r>
              <a:rPr lang="en-US" sz="2800" dirty="0" smtClean="0"/>
              <a:t>and </a:t>
            </a:r>
            <a:r>
              <a:rPr lang="en-US" sz="2800" dirty="0"/>
              <a:t>plant establishment </a:t>
            </a:r>
            <a:r>
              <a:rPr lang="en-US" sz="2800" dirty="0" smtClean="0"/>
              <a:t>period.</a:t>
            </a:r>
          </a:p>
          <a:p>
            <a:pPr lvl="1">
              <a:spcAft>
                <a:spcPts val="1800"/>
              </a:spcAft>
            </a:pPr>
            <a:r>
              <a:rPr lang="en-US" sz="2400" dirty="0" smtClean="0"/>
              <a:t>Triggers an automatic email for Substantially Complete and kicks off the finals process.</a:t>
            </a:r>
          </a:p>
          <a:p>
            <a:pPr lvl="1">
              <a:spcAft>
                <a:spcPts val="1800"/>
              </a:spcAft>
            </a:pPr>
            <a:r>
              <a:rPr lang="en-US" sz="2400" dirty="0" smtClean="0"/>
              <a:t>When in doubt, discuss </a:t>
            </a:r>
            <a:r>
              <a:rPr lang="en-US" sz="2400" dirty="0"/>
              <a:t>with PM and </a:t>
            </a:r>
            <a:r>
              <a:rPr lang="en-US" sz="2400" dirty="0" smtClean="0"/>
              <a:t>CS/Krissy </a:t>
            </a:r>
            <a:r>
              <a:rPr lang="en-US" sz="2400" dirty="0"/>
              <a:t>to determine if </a:t>
            </a:r>
            <a:r>
              <a:rPr lang="en-US" sz="2400" dirty="0" smtClean="0"/>
              <a:t>remaining work requires more time added to contract or is appropriate for punch list.</a:t>
            </a:r>
            <a:endParaRPr lang="en-US" sz="2400"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Documenting Time - Important Reminders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2779466512"/>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102100"/>
          </a:xfrm>
        </p:spPr>
        <p:txBody>
          <a:bodyPr/>
          <a:lstStyle/>
          <a:p>
            <a:pPr>
              <a:spcAft>
                <a:spcPts val="1800"/>
              </a:spcAft>
            </a:pPr>
            <a:r>
              <a:rPr lang="en-US" dirty="0" smtClean="0"/>
              <a:t>Punch List Complete Date: </a:t>
            </a:r>
            <a:r>
              <a:rPr lang="en-US" dirty="0"/>
              <a:t>Date </a:t>
            </a:r>
            <a:r>
              <a:rPr lang="en-US" dirty="0" smtClean="0"/>
              <a:t>when required contract documentation, minor corrective work, and cleanup work are all complete.</a:t>
            </a:r>
          </a:p>
          <a:p>
            <a:pPr lvl="1">
              <a:spcAft>
                <a:spcPts val="1800"/>
              </a:spcAft>
            </a:pPr>
            <a:r>
              <a:rPr lang="en-US" dirty="0" smtClean="0"/>
              <a:t>When you enter the Punch List Complete Date in FIT, email the CS and PM to request the conditional final acceptance letter be issued to the Prime.  Include any minor outstanding issues that are left for the Prime to complete.</a:t>
            </a:r>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Documenting Time - Important Reminders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Tree>
    <p:extLst>
      <p:ext uri="{BB962C8B-B14F-4D97-AF65-F5344CB8AC3E}">
        <p14:creationId xmlns:p14="http://schemas.microsoft.com/office/powerpoint/2010/main" val="918265143"/>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56" y="990600"/>
            <a:ext cx="8229600" cy="4559300"/>
          </a:xfrm>
        </p:spPr>
        <p:txBody>
          <a:bodyPr/>
          <a:lstStyle/>
          <a:p>
            <a:pPr>
              <a:lnSpc>
                <a:spcPct val="150000"/>
              </a:lnSpc>
              <a:spcBef>
                <a:spcPts val="0"/>
              </a:spcBef>
              <a:spcAft>
                <a:spcPts val="0"/>
              </a:spcAft>
            </a:pPr>
            <a:r>
              <a:rPr lang="en-US" dirty="0" smtClean="0"/>
              <a:t>One issue per CMJ</a:t>
            </a:r>
          </a:p>
          <a:p>
            <a:pPr>
              <a:lnSpc>
                <a:spcPct val="150000"/>
              </a:lnSpc>
              <a:spcBef>
                <a:spcPts val="0"/>
              </a:spcBef>
              <a:spcAft>
                <a:spcPts val="0"/>
              </a:spcAft>
            </a:pPr>
            <a:r>
              <a:rPr lang="en-US" dirty="0" smtClean="0"/>
              <a:t>Refer </a:t>
            </a:r>
            <a:r>
              <a:rPr lang="en-US" dirty="0"/>
              <a:t>to pertinent subsection of Spec </a:t>
            </a:r>
            <a:r>
              <a:rPr lang="en-US" dirty="0" smtClean="0"/>
              <a:t>104</a:t>
            </a:r>
          </a:p>
          <a:p>
            <a:pPr>
              <a:lnSpc>
                <a:spcPct val="150000"/>
              </a:lnSpc>
              <a:spcBef>
                <a:spcPts val="0"/>
              </a:spcBef>
              <a:spcAft>
                <a:spcPts val="0"/>
              </a:spcAft>
            </a:pPr>
            <a:r>
              <a:rPr lang="en-US" dirty="0" smtClean="0"/>
              <a:t>Independent Cost Analysis</a:t>
            </a:r>
          </a:p>
          <a:p>
            <a:pPr>
              <a:lnSpc>
                <a:spcPct val="150000"/>
              </a:lnSpc>
              <a:spcBef>
                <a:spcPts val="0"/>
              </a:spcBef>
              <a:spcAft>
                <a:spcPts val="0"/>
              </a:spcAft>
            </a:pPr>
            <a:r>
              <a:rPr lang="en-US" dirty="0"/>
              <a:t>Reasonable markup for OH and </a:t>
            </a:r>
            <a:r>
              <a:rPr lang="en-US" dirty="0" smtClean="0"/>
              <a:t>profit</a:t>
            </a:r>
          </a:p>
          <a:p>
            <a:pPr>
              <a:lnSpc>
                <a:spcPct val="150000"/>
              </a:lnSpc>
              <a:spcBef>
                <a:spcPts val="0"/>
              </a:spcBef>
              <a:spcAft>
                <a:spcPts val="0"/>
              </a:spcAft>
            </a:pPr>
            <a:r>
              <a:rPr lang="en-US" dirty="0"/>
              <a:t>Document </a:t>
            </a:r>
            <a:r>
              <a:rPr lang="en-US" dirty="0" smtClean="0"/>
              <a:t>Negotiation</a:t>
            </a:r>
          </a:p>
          <a:p>
            <a:pPr>
              <a:lnSpc>
                <a:spcPct val="150000"/>
              </a:lnSpc>
              <a:spcBef>
                <a:spcPts val="0"/>
              </a:spcBef>
              <a:spcAft>
                <a:spcPts val="600"/>
              </a:spcAft>
            </a:pPr>
            <a:r>
              <a:rPr lang="en-US" dirty="0"/>
              <a:t>Prior </a:t>
            </a:r>
            <a:r>
              <a:rPr lang="en-US" dirty="0" smtClean="0"/>
              <a:t>Approval</a:t>
            </a:r>
          </a:p>
          <a:p>
            <a:pPr>
              <a:spcBef>
                <a:spcPts val="0"/>
              </a:spcBef>
              <a:spcAft>
                <a:spcPts val="0"/>
              </a:spcAft>
            </a:pPr>
            <a:r>
              <a:rPr lang="en-US" dirty="0" smtClean="0"/>
              <a:t>If </a:t>
            </a:r>
            <a:r>
              <a:rPr lang="en-US" dirty="0"/>
              <a:t>it involves any local funding, include a statement of local government acceptance of </a:t>
            </a:r>
            <a:r>
              <a:rPr lang="en-US" dirty="0" smtClean="0"/>
              <a:t>price</a:t>
            </a:r>
            <a:endParaRPr lang="en-US" dirty="0"/>
          </a:p>
        </p:txBody>
      </p:sp>
      <p:sp>
        <p:nvSpPr>
          <p:cNvPr id="3" name="Title 2"/>
          <p:cNvSpPr>
            <a:spLocks noGrp="1"/>
          </p:cNvSpPr>
          <p:nvPr>
            <p:ph type="title"/>
          </p:nvPr>
        </p:nvSpPr>
        <p:spPr>
          <a:xfrm>
            <a:off x="457200" y="0"/>
            <a:ext cx="8229600" cy="1143000"/>
          </a:xfrm>
        </p:spPr>
        <p:txBody>
          <a:bodyPr anchor="b">
            <a:normAutofit/>
          </a:bodyPr>
          <a:lstStyle/>
          <a:p>
            <a:pPr algn="ctr"/>
            <a:r>
              <a:rPr lang="en-US" dirty="0" err="1" smtClean="0"/>
              <a:t>ContMod</a:t>
            </a:r>
            <a:r>
              <a:rPr lang="en-US" dirty="0" smtClean="0"/>
              <a:t> Justification (CMJ)</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054555186"/>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
        <p:nvSpPr>
          <p:cNvPr id="5" name="Content Placeholder 4"/>
          <p:cNvSpPr>
            <a:spLocks noGrp="1"/>
          </p:cNvSpPr>
          <p:nvPr>
            <p:ph idx="1"/>
          </p:nvPr>
        </p:nvSpPr>
        <p:spPr>
          <a:xfrm>
            <a:off x="3071651" y="0"/>
            <a:ext cx="2987997" cy="923330"/>
          </a:xfrm>
          <a:prstGeom prst="rect">
            <a:avLst/>
          </a:prstGeom>
          <a:noFill/>
        </p:spPr>
        <p:txBody>
          <a:bodyPr wrap="none" lIns="91440" tIns="45720" rIns="91440" bIns="45720">
            <a:spAutoFit/>
          </a:bodyPr>
          <a:lstStyle/>
          <a:p>
            <a:pPr marL="109537" indent="0" algn="ctr">
              <a:buNone/>
            </a:pP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sp>
        <p:nvSpPr>
          <p:cNvPr id="7" name="Rectangle 6"/>
          <p:cNvSpPr/>
          <p:nvPr/>
        </p:nvSpPr>
        <p:spPr>
          <a:xfrm>
            <a:off x="7848600" y="30480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72400" y="27432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471"/>
          <a:stretch/>
        </p:blipFill>
        <p:spPr>
          <a:xfrm>
            <a:off x="0" y="2514600"/>
            <a:ext cx="9144000" cy="1475571"/>
          </a:xfrm>
          <a:prstGeom prst="rect">
            <a:avLst/>
          </a:prstGeom>
        </p:spPr>
      </p:pic>
    </p:spTree>
    <p:extLst>
      <p:ext uri="{BB962C8B-B14F-4D97-AF65-F5344CB8AC3E}">
        <p14:creationId xmlns:p14="http://schemas.microsoft.com/office/powerpoint/2010/main" val="4065037987"/>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229600" cy="4495800"/>
          </a:xfrm>
        </p:spPr>
        <p:txBody>
          <a:bodyPr/>
          <a:lstStyle/>
          <a:p>
            <a:pPr marL="109537" indent="0">
              <a:spcBef>
                <a:spcPts val="1200"/>
              </a:spcBef>
              <a:buNone/>
            </a:pPr>
            <a:r>
              <a:rPr lang="en-US" sz="2400" b="1" dirty="0" smtClean="0"/>
              <a:t>REMINDER</a:t>
            </a:r>
          </a:p>
          <a:p>
            <a:pPr>
              <a:spcBef>
                <a:spcPts val="1200"/>
              </a:spcBef>
            </a:pPr>
            <a:r>
              <a:rPr lang="en-US" sz="2000" dirty="0" smtClean="0"/>
              <a:t>Project Binders </a:t>
            </a:r>
          </a:p>
          <a:p>
            <a:pPr lvl="1">
              <a:spcBef>
                <a:spcPts val="1200"/>
              </a:spcBef>
            </a:pPr>
            <a:r>
              <a:rPr lang="en-US" sz="1600" dirty="0" smtClean="0"/>
              <a:t>Pick up your plans, proposals, and labels at the NE Region office</a:t>
            </a:r>
          </a:p>
          <a:p>
            <a:pPr lvl="1">
              <a:lnSpc>
                <a:spcPct val="150000"/>
              </a:lnSpc>
              <a:spcBef>
                <a:spcPts val="1200"/>
              </a:spcBef>
            </a:pPr>
            <a:r>
              <a:rPr lang="en-US" sz="1600" dirty="0">
                <a:solidFill>
                  <a:srgbClr val="253D92"/>
                </a:solidFill>
              </a:rPr>
              <a:t>441 contact Mickey Jenks for </a:t>
            </a:r>
            <a:r>
              <a:rPr lang="en-US" sz="1600" dirty="0" smtClean="0">
                <a:solidFill>
                  <a:srgbClr val="253D92"/>
                </a:solidFill>
              </a:rPr>
              <a:t>plans and proposals</a:t>
            </a:r>
            <a:endParaRPr lang="en-US" sz="1600" dirty="0">
              <a:solidFill>
                <a:srgbClr val="253D92"/>
              </a:solidFill>
            </a:endParaRPr>
          </a:p>
          <a:p>
            <a:pPr lvl="1">
              <a:lnSpc>
                <a:spcPct val="150000"/>
              </a:lnSpc>
              <a:spcBef>
                <a:spcPts val="1200"/>
              </a:spcBef>
            </a:pPr>
            <a:r>
              <a:rPr lang="en-US" sz="1600" dirty="0" smtClean="0"/>
              <a:t>PCL prints off Binder materials (including instructions) located at:</a:t>
            </a:r>
          </a:p>
          <a:p>
            <a:pPr marL="109537" indent="0">
              <a:buNone/>
            </a:pPr>
            <a:r>
              <a:rPr lang="en-US" sz="1600" dirty="0" smtClean="0"/>
              <a:t>   	</a:t>
            </a:r>
            <a:r>
              <a:rPr lang="en-US" sz="1600" b="1" i="1" dirty="0" smtClean="0"/>
              <a:t>Pantry2017\</a:t>
            </a:r>
            <a:r>
              <a:rPr lang="en-US" sz="1600" b="1" i="1" dirty="0" err="1" smtClean="0"/>
              <a:t>RegionSpecific</a:t>
            </a:r>
            <a:r>
              <a:rPr lang="en-US" sz="1600" b="1" i="1" dirty="0" smtClean="0"/>
              <a:t>\NE\NE\</a:t>
            </a:r>
            <a:r>
              <a:rPr lang="en-US" sz="1600" b="1" i="1" dirty="0" err="1" smtClean="0"/>
              <a:t>ProjBinder</a:t>
            </a:r>
            <a:r>
              <a:rPr lang="en-US" sz="1600" dirty="0" smtClean="0"/>
              <a:t> </a:t>
            </a:r>
          </a:p>
          <a:p>
            <a:pPr lvl="1">
              <a:spcBef>
                <a:spcPts val="1200"/>
              </a:spcBef>
            </a:pPr>
            <a:r>
              <a:rPr lang="en-US" sz="1600" dirty="0" smtClean="0"/>
              <a:t>Empty 3-ring binders available at NE Region office </a:t>
            </a:r>
          </a:p>
          <a:p>
            <a:pPr marL="109537" lvl="0" indent="0">
              <a:spcBef>
                <a:spcPts val="1200"/>
              </a:spcBef>
              <a:buClr>
                <a:srgbClr val="EE0000"/>
              </a:buClr>
              <a:buNone/>
            </a:pPr>
            <a:r>
              <a:rPr lang="en-US" sz="2400" b="1" dirty="0" smtClean="0">
                <a:solidFill>
                  <a:srgbClr val="253D92"/>
                </a:solidFill>
              </a:rPr>
              <a:t>REVISED</a:t>
            </a:r>
          </a:p>
          <a:p>
            <a:pPr lvl="0">
              <a:spcBef>
                <a:spcPts val="1200"/>
              </a:spcBef>
              <a:buClr>
                <a:srgbClr val="EE0000"/>
              </a:buClr>
            </a:pPr>
            <a:r>
              <a:rPr lang="en-US" sz="1800" dirty="0" smtClean="0">
                <a:solidFill>
                  <a:srgbClr val="253D92"/>
                </a:solidFill>
              </a:rPr>
              <a:t>ECIP Review Checklist</a:t>
            </a:r>
          </a:p>
          <a:p>
            <a:pPr lvl="0">
              <a:spcBef>
                <a:spcPts val="1200"/>
              </a:spcBef>
              <a:buClr>
                <a:srgbClr val="EE0000"/>
              </a:buClr>
            </a:pPr>
            <a:r>
              <a:rPr lang="en-US" sz="1800" dirty="0" smtClean="0">
                <a:solidFill>
                  <a:srgbClr val="253D92"/>
                </a:solidFill>
              </a:rPr>
              <a:t>Traffic Signal and Lighting Inspection Checklist</a:t>
            </a:r>
          </a:p>
          <a:p>
            <a:pPr lvl="0">
              <a:spcBef>
                <a:spcPts val="1200"/>
              </a:spcBef>
              <a:buClr>
                <a:srgbClr val="EE0000"/>
              </a:buClr>
            </a:pPr>
            <a:endParaRPr lang="en-US" sz="2000" dirty="0">
              <a:solidFill>
                <a:srgbClr val="253D92"/>
              </a:solidFill>
            </a:endParaRPr>
          </a:p>
          <a:p>
            <a:pPr marL="109537" indent="0">
              <a:buNone/>
            </a:pPr>
            <a:endParaRPr lang="en-US" sz="1800" dirty="0"/>
          </a:p>
          <a:p>
            <a:pPr marL="109537" indent="0">
              <a:buNone/>
            </a:pPr>
            <a:endParaRPr lang="en-US" sz="1800" dirty="0" smtClean="0"/>
          </a:p>
          <a:p>
            <a:pPr marL="109537" indent="0">
              <a:buNone/>
            </a:pPr>
            <a:endParaRPr lang="en-US" sz="1800"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smtClean="0"/>
              <a:t>2017 </a:t>
            </a:r>
            <a:r>
              <a:rPr lang="en-US" sz="4400" dirty="0"/>
              <a:t>Pantry </a:t>
            </a:r>
            <a:r>
              <a:rPr lang="en-US" sz="4400" dirty="0" smtClean="0"/>
              <a:t>Region Updates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910523045"/>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
        <p:nvSpPr>
          <p:cNvPr id="5" name="Content Placeholder 4"/>
          <p:cNvSpPr>
            <a:spLocks noGrp="1"/>
          </p:cNvSpPr>
          <p:nvPr>
            <p:ph idx="1"/>
          </p:nvPr>
        </p:nvSpPr>
        <p:spPr>
          <a:xfrm>
            <a:off x="2895600" y="76200"/>
            <a:ext cx="2987997" cy="923330"/>
          </a:xfrm>
          <a:prstGeom prst="rect">
            <a:avLst/>
          </a:prstGeom>
          <a:noFill/>
        </p:spPr>
        <p:txBody>
          <a:bodyPr wrap="none" lIns="91440" tIns="45720" rIns="91440" bIns="45720">
            <a:spAutoFit/>
          </a:bodyPr>
          <a:lstStyle/>
          <a:p>
            <a:pPr marL="109537" indent="0" algn="ctr">
              <a:buNone/>
            </a:pP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17" y="990600"/>
            <a:ext cx="8993783" cy="4648200"/>
          </a:xfrm>
          <a:prstGeom prst="rect">
            <a:avLst/>
          </a:prstGeom>
        </p:spPr>
      </p:pic>
    </p:spTree>
    <p:extLst>
      <p:ext uri="{BB962C8B-B14F-4D97-AF65-F5344CB8AC3E}">
        <p14:creationId xmlns:p14="http://schemas.microsoft.com/office/powerpoint/2010/main" val="2528304542"/>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
        <p:nvSpPr>
          <p:cNvPr id="5" name="Content Placeholder 4"/>
          <p:cNvSpPr>
            <a:spLocks noGrp="1"/>
          </p:cNvSpPr>
          <p:nvPr>
            <p:ph idx="1"/>
          </p:nvPr>
        </p:nvSpPr>
        <p:spPr>
          <a:xfrm>
            <a:off x="3071651" y="0"/>
            <a:ext cx="2987997" cy="923330"/>
          </a:xfrm>
          <a:prstGeom prst="rect">
            <a:avLst/>
          </a:prstGeom>
          <a:noFill/>
        </p:spPr>
        <p:txBody>
          <a:bodyPr wrap="none" lIns="91440" tIns="45720" rIns="91440" bIns="45720">
            <a:spAutoFit/>
          </a:bodyPr>
          <a:lstStyle/>
          <a:p>
            <a:pPr marL="109537" indent="0" algn="ctr">
              <a:buNone/>
            </a:pP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sp>
        <p:nvSpPr>
          <p:cNvPr id="7" name="Rectangle 6"/>
          <p:cNvSpPr/>
          <p:nvPr/>
        </p:nvSpPr>
        <p:spPr>
          <a:xfrm>
            <a:off x="7848600" y="30480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1153"/>
            <a:ext cx="9144000" cy="2495693"/>
          </a:xfrm>
          <a:prstGeom prst="rect">
            <a:avLst/>
          </a:prstGeom>
        </p:spPr>
      </p:pic>
    </p:spTree>
    <p:extLst>
      <p:ext uri="{BB962C8B-B14F-4D97-AF65-F5344CB8AC3E}">
        <p14:creationId xmlns:p14="http://schemas.microsoft.com/office/powerpoint/2010/main" val="3254834929"/>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
        <p:nvSpPr>
          <p:cNvPr id="5" name="Content Placeholder 4"/>
          <p:cNvSpPr>
            <a:spLocks noGrp="1"/>
          </p:cNvSpPr>
          <p:nvPr>
            <p:ph idx="1"/>
          </p:nvPr>
        </p:nvSpPr>
        <p:spPr>
          <a:xfrm>
            <a:off x="3071651" y="0"/>
            <a:ext cx="2987997" cy="923330"/>
          </a:xfrm>
          <a:prstGeom prst="rect">
            <a:avLst/>
          </a:prstGeom>
          <a:noFill/>
        </p:spPr>
        <p:txBody>
          <a:bodyPr wrap="none" lIns="91440" tIns="45720" rIns="91440" bIns="45720">
            <a:spAutoFit/>
          </a:bodyPr>
          <a:lstStyle/>
          <a:p>
            <a:pPr marL="109537" indent="0" algn="ctr">
              <a:buNone/>
            </a:pP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sp>
        <p:nvSpPr>
          <p:cNvPr id="7" name="Rectangle 6"/>
          <p:cNvSpPr/>
          <p:nvPr/>
        </p:nvSpPr>
        <p:spPr>
          <a:xfrm>
            <a:off x="7848600" y="30480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00"/>
          <a:stretch/>
        </p:blipFill>
        <p:spPr>
          <a:xfrm>
            <a:off x="107949" y="1066800"/>
            <a:ext cx="8915400" cy="4495800"/>
          </a:xfrm>
          <a:prstGeom prst="rect">
            <a:avLst/>
          </a:prstGeom>
        </p:spPr>
      </p:pic>
    </p:spTree>
    <p:extLst>
      <p:ext uri="{BB962C8B-B14F-4D97-AF65-F5344CB8AC3E}">
        <p14:creationId xmlns:p14="http://schemas.microsoft.com/office/powerpoint/2010/main" val="451066281"/>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sp>
        <p:nvSpPr>
          <p:cNvPr id="5" name="Content Placeholder 4"/>
          <p:cNvSpPr>
            <a:spLocks noGrp="1"/>
          </p:cNvSpPr>
          <p:nvPr>
            <p:ph idx="1"/>
          </p:nvPr>
        </p:nvSpPr>
        <p:spPr>
          <a:xfrm>
            <a:off x="3071651" y="0"/>
            <a:ext cx="2987997" cy="923330"/>
          </a:xfrm>
          <a:prstGeom prst="rect">
            <a:avLst/>
          </a:prstGeom>
          <a:noFill/>
        </p:spPr>
        <p:txBody>
          <a:bodyPr wrap="none" lIns="91440" tIns="45720" rIns="91440" bIns="45720">
            <a:spAutoFit/>
          </a:bodyPr>
          <a:lstStyle/>
          <a:p>
            <a:pPr marL="109537" indent="0" algn="ctr">
              <a:buNone/>
            </a:pP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sp>
        <p:nvSpPr>
          <p:cNvPr id="7" name="Rectangle 6"/>
          <p:cNvSpPr/>
          <p:nvPr/>
        </p:nvSpPr>
        <p:spPr>
          <a:xfrm>
            <a:off x="7848600" y="30480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49" y="2209800"/>
            <a:ext cx="8763000" cy="2057400"/>
          </a:xfrm>
          <a:prstGeom prst="rect">
            <a:avLst/>
          </a:prstGeom>
        </p:spPr>
      </p:pic>
    </p:spTree>
    <p:extLst>
      <p:ext uri="{BB962C8B-B14F-4D97-AF65-F5344CB8AC3E}">
        <p14:creationId xmlns:p14="http://schemas.microsoft.com/office/powerpoint/2010/main" val="3043194183"/>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sp>
        <p:nvSpPr>
          <p:cNvPr id="63" name="Title 2"/>
          <p:cNvSpPr>
            <a:spLocks noGrp="1"/>
          </p:cNvSpPr>
          <p:nvPr>
            <p:ph type="title"/>
          </p:nvPr>
        </p:nvSpPr>
        <p:spPr>
          <a:xfrm>
            <a:off x="457200" y="0"/>
            <a:ext cx="8229600" cy="1143000"/>
          </a:xfrm>
        </p:spPr>
        <p:txBody>
          <a:bodyPr anchor="b">
            <a:normAutofit/>
          </a:bodyPr>
          <a:lstStyle/>
          <a:p>
            <a:pPr algn="ctr"/>
            <a:r>
              <a:rPr lang="en-US" sz="4400" dirty="0" smtClean="0"/>
              <a:t>New CMJ Process</a:t>
            </a:r>
            <a:endParaRPr lang="en-US" sz="4400" dirty="0"/>
          </a:p>
        </p:txBody>
      </p:sp>
      <p:sp>
        <p:nvSpPr>
          <p:cNvPr id="116" name="Content Placeholder 1"/>
          <p:cNvSpPr>
            <a:spLocks noGrp="1"/>
          </p:cNvSpPr>
          <p:nvPr>
            <p:ph idx="1"/>
          </p:nvPr>
        </p:nvSpPr>
        <p:spPr>
          <a:xfrm>
            <a:off x="457200" y="1447800"/>
            <a:ext cx="8229600" cy="3873500"/>
          </a:xfrm>
        </p:spPr>
        <p:txBody>
          <a:bodyPr/>
          <a:lstStyle/>
          <a:p>
            <a:pPr marL="623887" indent="-514350">
              <a:spcAft>
                <a:spcPts val="1800"/>
              </a:spcAft>
              <a:buAutoNum type="arabicPeriod"/>
            </a:pPr>
            <a:r>
              <a:rPr lang="en-US" dirty="0" smtClean="0"/>
              <a:t>PCL writes CMJ, saves it as PDF with supporting documentation, and emails it to PM.</a:t>
            </a:r>
          </a:p>
          <a:p>
            <a:pPr marL="623887" indent="-514350">
              <a:spcAft>
                <a:spcPts val="1800"/>
              </a:spcAft>
              <a:buAutoNum type="arabicPeriod"/>
            </a:pPr>
            <a:r>
              <a:rPr lang="en-US" dirty="0" smtClean="0"/>
              <a:t>PM saves CMJ on local drive, makes comments, sends link to CS, </a:t>
            </a:r>
            <a:r>
              <a:rPr lang="en-US" dirty="0"/>
              <a:t>Krissy, and </a:t>
            </a:r>
            <a:r>
              <a:rPr lang="en-US" dirty="0" smtClean="0"/>
              <a:t>Leslie for review.</a:t>
            </a:r>
          </a:p>
          <a:p>
            <a:pPr marL="623887" indent="-514350">
              <a:spcAft>
                <a:spcPts val="1800"/>
              </a:spcAft>
              <a:buAutoNum type="arabicPeriod"/>
            </a:pPr>
            <a:r>
              <a:rPr lang="en-US" dirty="0" smtClean="0"/>
              <a:t>PM emails CMJ with comments back to PCL.</a:t>
            </a:r>
          </a:p>
          <a:p>
            <a:pPr marL="623887" indent="-514350">
              <a:spcAft>
                <a:spcPts val="1800"/>
              </a:spcAft>
              <a:buAutoNum type="arabicPeriod"/>
            </a:pPr>
            <a:r>
              <a:rPr lang="en-US" dirty="0" smtClean="0"/>
              <a:t>PCL makes corrections, signs, and returns to PM for signatures.</a:t>
            </a:r>
          </a:p>
        </p:txBody>
      </p:sp>
    </p:spTree>
    <p:extLst>
      <p:ext uri="{BB962C8B-B14F-4D97-AF65-F5344CB8AC3E}">
        <p14:creationId xmlns:p14="http://schemas.microsoft.com/office/powerpoint/2010/main" val="1009660927"/>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76400"/>
            <a:ext cx="8458202" cy="3873500"/>
          </a:xfrm>
        </p:spPr>
        <p:txBody>
          <a:bodyPr/>
          <a:lstStyle/>
          <a:p>
            <a:pPr marL="623887" indent="-514350">
              <a:spcAft>
                <a:spcPts val="1200"/>
              </a:spcAft>
              <a:buFont typeface="+mj-lt"/>
              <a:buAutoNum type="arabicPeriod"/>
            </a:pPr>
            <a:r>
              <a:rPr lang="en-US" dirty="0" smtClean="0"/>
              <a:t>PCL writes </a:t>
            </a:r>
            <a:r>
              <a:rPr lang="en-US" dirty="0" err="1" smtClean="0"/>
              <a:t>ContMod</a:t>
            </a:r>
            <a:r>
              <a:rPr lang="en-US" dirty="0" smtClean="0"/>
              <a:t>, leaves it in draft mode, saves it as PDF, and emails it to PM.</a:t>
            </a:r>
          </a:p>
          <a:p>
            <a:pPr marL="623887" indent="-514350">
              <a:spcAft>
                <a:spcPts val="1200"/>
              </a:spcAft>
              <a:buFont typeface="+mj-lt"/>
              <a:buAutoNum type="arabicPeriod"/>
            </a:pPr>
            <a:r>
              <a:rPr lang="en-US" dirty="0" smtClean="0"/>
              <a:t>PM saves </a:t>
            </a:r>
            <a:r>
              <a:rPr lang="en-US" dirty="0" err="1" smtClean="0"/>
              <a:t>ContMod</a:t>
            </a:r>
            <a:r>
              <a:rPr lang="en-US" dirty="0" smtClean="0"/>
              <a:t> on local drive, makes comments, sends link to CS, Krissy, and Leslie for review.</a:t>
            </a:r>
          </a:p>
          <a:p>
            <a:pPr marL="623887" indent="-514350">
              <a:spcAft>
                <a:spcPts val="1200"/>
              </a:spcAft>
              <a:buFont typeface="+mj-lt"/>
              <a:buAutoNum type="arabicPeriod"/>
            </a:pPr>
            <a:r>
              <a:rPr lang="en-US" dirty="0" smtClean="0"/>
              <a:t>PM emails draft </a:t>
            </a:r>
            <a:r>
              <a:rPr lang="en-US" dirty="0" err="1" smtClean="0"/>
              <a:t>ContMod</a:t>
            </a:r>
            <a:r>
              <a:rPr lang="en-US" dirty="0" smtClean="0"/>
              <a:t> with comments back to PCL for corrections.</a:t>
            </a:r>
            <a:endParaRPr lang="en-US"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smtClean="0"/>
              <a:t>New </a:t>
            </a:r>
            <a:r>
              <a:rPr lang="en-US" sz="4400" dirty="0" err="1" smtClean="0"/>
              <a:t>ContMod</a:t>
            </a:r>
            <a:r>
              <a:rPr lang="en-US" sz="4400" dirty="0" smtClean="0"/>
              <a:t> Process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Tree>
    <p:extLst>
      <p:ext uri="{BB962C8B-B14F-4D97-AF65-F5344CB8AC3E}">
        <p14:creationId xmlns:p14="http://schemas.microsoft.com/office/powerpoint/2010/main" val="3837072315"/>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26</a:t>
            </a:fld>
            <a:endParaRPr lang="en-US" dirty="0"/>
          </a:p>
        </p:txBody>
      </p:sp>
      <p:pic>
        <p:nvPicPr>
          <p:cNvPr id="3" name="Picture 2"/>
          <p:cNvPicPr>
            <a:picLocks noChangeAspect="1"/>
          </p:cNvPicPr>
          <p:nvPr/>
        </p:nvPicPr>
        <p:blipFill rotWithShape="1">
          <a:blip r:embed="rId3"/>
          <a:srcRect b="33612"/>
          <a:stretch/>
        </p:blipFill>
        <p:spPr>
          <a:xfrm>
            <a:off x="609600" y="1066800"/>
            <a:ext cx="8020403" cy="4214128"/>
          </a:xfrm>
          <a:prstGeom prst="rect">
            <a:avLst/>
          </a:prstGeom>
        </p:spPr>
      </p:pic>
    </p:spTree>
    <p:extLst>
      <p:ext uri="{BB962C8B-B14F-4D97-AF65-F5344CB8AC3E}">
        <p14:creationId xmlns:p14="http://schemas.microsoft.com/office/powerpoint/2010/main" val="1029340207"/>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76400"/>
            <a:ext cx="8229601" cy="3873500"/>
          </a:xfrm>
        </p:spPr>
        <p:txBody>
          <a:bodyPr/>
          <a:lstStyle/>
          <a:p>
            <a:pPr marL="623887" indent="-514350">
              <a:spcAft>
                <a:spcPts val="1200"/>
              </a:spcAft>
              <a:buAutoNum type="arabicPeriod" startAt="4"/>
            </a:pPr>
            <a:r>
              <a:rPr lang="en-US" dirty="0" smtClean="0"/>
              <a:t>PCL makes corrections to </a:t>
            </a:r>
            <a:r>
              <a:rPr lang="en-US" dirty="0" err="1" smtClean="0"/>
              <a:t>ContMod</a:t>
            </a:r>
            <a:r>
              <a:rPr lang="en-US" dirty="0" smtClean="0"/>
              <a:t> in </a:t>
            </a:r>
            <a:r>
              <a:rPr lang="en-US" dirty="0"/>
              <a:t> </a:t>
            </a:r>
            <a:r>
              <a:rPr lang="en-US" dirty="0" smtClean="0"/>
              <a:t>          </a:t>
            </a:r>
            <a:r>
              <a:rPr lang="en-US" dirty="0" err="1" smtClean="0"/>
              <a:t>FieldManager</a:t>
            </a:r>
            <a:r>
              <a:rPr lang="en-US" dirty="0" smtClean="0"/>
              <a:t>.</a:t>
            </a:r>
          </a:p>
          <a:p>
            <a:pPr marL="623887" indent="-514350">
              <a:spcAft>
                <a:spcPts val="1200"/>
              </a:spcAft>
              <a:buAutoNum type="arabicPeriod" startAt="4"/>
            </a:pPr>
            <a:r>
              <a:rPr lang="en-US" dirty="0" smtClean="0"/>
              <a:t>Click </a:t>
            </a:r>
            <a:r>
              <a:rPr lang="en-US" b="1" dirty="0" smtClean="0"/>
              <a:t>Generate.</a:t>
            </a:r>
          </a:p>
          <a:p>
            <a:pPr marL="623887" indent="-514350">
              <a:spcAft>
                <a:spcPts val="1200"/>
              </a:spcAft>
              <a:buAutoNum type="arabicPeriod" startAt="4"/>
            </a:pPr>
            <a:r>
              <a:rPr lang="en-US" dirty="0" err="1" smtClean="0"/>
              <a:t>FieldManager</a:t>
            </a:r>
            <a:r>
              <a:rPr lang="en-US" dirty="0" smtClean="0"/>
              <a:t> prompts “Does this require    supervisor approval?”  Click </a:t>
            </a:r>
            <a:r>
              <a:rPr lang="en-US" b="1" dirty="0" smtClean="0"/>
              <a:t>NO.</a:t>
            </a:r>
          </a:p>
          <a:p>
            <a:pPr marL="623887" indent="-514350">
              <a:spcAft>
                <a:spcPts val="1200"/>
              </a:spcAft>
              <a:buAutoNum type="arabicPeriod" startAt="4"/>
            </a:pPr>
            <a:r>
              <a:rPr lang="en-US" dirty="0" smtClean="0"/>
              <a:t>Print </a:t>
            </a:r>
            <a:r>
              <a:rPr lang="en-US" dirty="0" err="1" smtClean="0"/>
              <a:t>ContMod</a:t>
            </a:r>
            <a:r>
              <a:rPr lang="en-US" dirty="0" smtClean="0"/>
              <a:t> and sign/date it on the “Prepared By” line.</a:t>
            </a:r>
          </a:p>
          <a:p>
            <a:pPr marL="109537" indent="0">
              <a:buNone/>
            </a:pPr>
            <a:endParaRPr lang="en-US"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smtClean="0"/>
              <a:t>New </a:t>
            </a:r>
            <a:r>
              <a:rPr lang="en-US" sz="4400" dirty="0" err="1" smtClean="0"/>
              <a:t>ContMod</a:t>
            </a:r>
            <a:r>
              <a:rPr lang="en-US" sz="4400" dirty="0" smtClean="0"/>
              <a:t> Process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spTree>
    <p:extLst>
      <p:ext uri="{BB962C8B-B14F-4D97-AF65-F5344CB8AC3E}">
        <p14:creationId xmlns:p14="http://schemas.microsoft.com/office/powerpoint/2010/main" val="1625967551"/>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3000"/>
            <a:ext cx="8686801" cy="4572000"/>
          </a:xfrm>
        </p:spPr>
        <p:txBody>
          <a:bodyPr/>
          <a:lstStyle/>
          <a:p>
            <a:pPr marL="623887" indent="-514350">
              <a:buAutoNum type="arabicPeriod" startAt="8"/>
            </a:pPr>
            <a:r>
              <a:rPr lang="en-US" dirty="0" smtClean="0"/>
              <a:t>Obtain Prime Contractor’s Signature</a:t>
            </a:r>
          </a:p>
          <a:p>
            <a:pPr marL="109537" indent="0">
              <a:buNone/>
            </a:pPr>
            <a:endParaRPr lang="en-US" sz="1200" dirty="0" smtClean="0"/>
          </a:p>
          <a:p>
            <a:pPr>
              <a:buFont typeface="Wingdings" panose="05000000000000000000" pitchFamily="2" charset="2"/>
              <a:buChar char="§"/>
            </a:pPr>
            <a:r>
              <a:rPr lang="en-US" dirty="0" smtClean="0"/>
              <a:t>Scan and email </a:t>
            </a:r>
            <a:r>
              <a:rPr lang="en-US" dirty="0" err="1" smtClean="0"/>
              <a:t>ContMod</a:t>
            </a:r>
            <a:r>
              <a:rPr lang="en-US" dirty="0" smtClean="0"/>
              <a:t> to CS. CS will get signature from Prime, </a:t>
            </a:r>
            <a:r>
              <a:rPr lang="en-US" dirty="0" err="1" smtClean="0"/>
              <a:t>WisDOT</a:t>
            </a:r>
            <a:r>
              <a:rPr lang="en-US" dirty="0" smtClean="0"/>
              <a:t>, and continue processing.</a:t>
            </a:r>
          </a:p>
          <a:p>
            <a:pPr marL="109537" indent="0">
              <a:buNone/>
            </a:pPr>
            <a:r>
              <a:rPr lang="en-US" sz="2400" b="1" dirty="0" smtClean="0"/>
              <a:t>OR</a:t>
            </a:r>
          </a:p>
          <a:p>
            <a:pPr>
              <a:buFont typeface="Wingdings" panose="05000000000000000000" pitchFamily="2" charset="2"/>
              <a:buChar char="§"/>
            </a:pPr>
            <a:r>
              <a:rPr lang="en-US" dirty="0" smtClean="0"/>
              <a:t>Scan and email </a:t>
            </a:r>
            <a:r>
              <a:rPr lang="en-US" dirty="0" err="1" smtClean="0"/>
              <a:t>ContMod</a:t>
            </a:r>
            <a:r>
              <a:rPr lang="en-US" dirty="0" smtClean="0"/>
              <a:t> directly to Prime for signature (cc: CS).</a:t>
            </a:r>
          </a:p>
          <a:p>
            <a:pPr marL="109537" indent="0">
              <a:buNone/>
            </a:pPr>
            <a:r>
              <a:rPr lang="en-US" sz="2400" b="1" dirty="0"/>
              <a:t>OR</a:t>
            </a:r>
          </a:p>
          <a:p>
            <a:pPr>
              <a:buFont typeface="Wingdings" panose="05000000000000000000" pitchFamily="2" charset="2"/>
              <a:buChar char="§"/>
            </a:pPr>
            <a:r>
              <a:rPr lang="en-US" dirty="0" smtClean="0"/>
              <a:t>Have Prime sign </a:t>
            </a:r>
            <a:r>
              <a:rPr lang="en-US" dirty="0" err="1" smtClean="0"/>
              <a:t>ContMod</a:t>
            </a:r>
            <a:r>
              <a:rPr lang="en-US" dirty="0" smtClean="0"/>
              <a:t> in the field. Scan and email signed </a:t>
            </a:r>
            <a:r>
              <a:rPr lang="en-US" dirty="0" err="1" smtClean="0"/>
              <a:t>ContMod</a:t>
            </a:r>
            <a:r>
              <a:rPr lang="en-US" dirty="0" smtClean="0"/>
              <a:t> to PM (cc: CS).</a:t>
            </a:r>
          </a:p>
          <a:p>
            <a:pPr marL="109537" indent="0">
              <a:buNone/>
            </a:pPr>
            <a:endParaRPr lang="en-US"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smtClean="0"/>
              <a:t>New </a:t>
            </a:r>
            <a:r>
              <a:rPr lang="en-US" sz="4400" dirty="0" err="1" smtClean="0"/>
              <a:t>ContMod</a:t>
            </a:r>
            <a:r>
              <a:rPr lang="en-US" sz="4400" dirty="0" smtClean="0"/>
              <a:t> Process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28</a:t>
            </a:fld>
            <a:endParaRPr lang="en-US" dirty="0"/>
          </a:p>
        </p:txBody>
      </p:sp>
    </p:spTree>
    <p:extLst>
      <p:ext uri="{BB962C8B-B14F-4D97-AF65-F5344CB8AC3E}">
        <p14:creationId xmlns:p14="http://schemas.microsoft.com/office/powerpoint/2010/main" val="1904931150"/>
      </p:ext>
    </p:extLst>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4495800"/>
          </a:xfrm>
        </p:spPr>
        <p:txBody>
          <a:bodyPr/>
          <a:lstStyle/>
          <a:p>
            <a:pPr marL="623887" indent="-514350">
              <a:spcAft>
                <a:spcPts val="600"/>
              </a:spcAft>
              <a:buAutoNum type="arabicPeriod" startAt="9"/>
            </a:pPr>
            <a:r>
              <a:rPr lang="en-US" dirty="0" smtClean="0"/>
              <a:t>CS emails executed </a:t>
            </a:r>
            <a:r>
              <a:rPr lang="en-US" dirty="0" err="1" smtClean="0"/>
              <a:t>ContMod</a:t>
            </a:r>
            <a:r>
              <a:rPr lang="en-US" dirty="0" smtClean="0"/>
              <a:t> to Prime and PCL. </a:t>
            </a:r>
          </a:p>
          <a:p>
            <a:pPr marL="623887" indent="-514350">
              <a:spcAft>
                <a:spcPts val="600"/>
              </a:spcAft>
              <a:buAutoNum type="arabicPeriod" startAt="9"/>
            </a:pPr>
            <a:r>
              <a:rPr lang="en-US" dirty="0" smtClean="0"/>
              <a:t>CS instructs PCL to approve </a:t>
            </a:r>
            <a:r>
              <a:rPr lang="en-US" dirty="0" err="1" smtClean="0"/>
              <a:t>ContMod</a:t>
            </a:r>
            <a:r>
              <a:rPr lang="en-US" dirty="0" smtClean="0"/>
              <a:t> in </a:t>
            </a:r>
            <a:r>
              <a:rPr lang="en-US" dirty="0" err="1" smtClean="0"/>
              <a:t>FieldManager</a:t>
            </a:r>
            <a:r>
              <a:rPr lang="en-US" dirty="0" smtClean="0"/>
              <a:t>.</a:t>
            </a:r>
          </a:p>
          <a:p>
            <a:pPr marL="623887" indent="-514350">
              <a:spcAft>
                <a:spcPts val="600"/>
              </a:spcAft>
              <a:buAutoNum type="arabicPeriod" startAt="9"/>
            </a:pPr>
            <a:r>
              <a:rPr lang="en-US" dirty="0" smtClean="0"/>
              <a:t>PCL right clicks on the </a:t>
            </a:r>
            <a:r>
              <a:rPr lang="en-US" dirty="0" err="1" smtClean="0"/>
              <a:t>ContMod</a:t>
            </a:r>
            <a:r>
              <a:rPr lang="en-US" dirty="0"/>
              <a:t> </a:t>
            </a:r>
            <a:r>
              <a:rPr lang="en-US" dirty="0" smtClean="0"/>
              <a:t>(should show “pending approval” status) and enters approval date.</a:t>
            </a:r>
          </a:p>
          <a:p>
            <a:pPr marL="623887" indent="-514350">
              <a:spcAft>
                <a:spcPts val="600"/>
              </a:spcAft>
              <a:buAutoNum type="arabicPeriod" startAt="9"/>
            </a:pPr>
            <a:r>
              <a:rPr lang="en-US" dirty="0" smtClean="0"/>
              <a:t>PCL does FIT merge/send.</a:t>
            </a:r>
          </a:p>
          <a:p>
            <a:pPr marL="623887" indent="-514350">
              <a:buAutoNum type="arabicPeriod" startAt="9"/>
            </a:pPr>
            <a:endParaRPr lang="en-US" sz="1400" dirty="0" smtClean="0"/>
          </a:p>
          <a:p>
            <a:pPr marL="109537" indent="0">
              <a:buNone/>
            </a:pPr>
            <a:r>
              <a:rPr lang="en-US" dirty="0" smtClean="0"/>
              <a:t>No need for the PCL to print executed </a:t>
            </a:r>
            <a:r>
              <a:rPr lang="en-US" dirty="0" err="1" smtClean="0"/>
              <a:t>ContMod</a:t>
            </a:r>
            <a:r>
              <a:rPr lang="en-US" dirty="0" smtClean="0"/>
              <a:t> for project records. CS will save to file.</a:t>
            </a:r>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smtClean="0"/>
              <a:t>New </a:t>
            </a:r>
            <a:r>
              <a:rPr lang="en-US" sz="4400" dirty="0" err="1" smtClean="0"/>
              <a:t>ContMod</a:t>
            </a:r>
            <a:r>
              <a:rPr lang="en-US" sz="4400" dirty="0" smtClean="0"/>
              <a:t> Process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Tree>
    <p:extLst>
      <p:ext uri="{BB962C8B-B14F-4D97-AF65-F5344CB8AC3E}">
        <p14:creationId xmlns:p14="http://schemas.microsoft.com/office/powerpoint/2010/main" val="1585030480"/>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Font typeface="Wingdings" pitchFamily="2" charset="2"/>
              <a:buChar char="Ø"/>
            </a:pPr>
            <a:endParaRPr lang="en-US" sz="1000" dirty="0" smtClean="0"/>
          </a:p>
          <a:p>
            <a:endParaRPr lang="en-US" dirty="0" smtClean="0"/>
          </a:p>
          <a:p>
            <a:endParaRPr lang="en-US" dirty="0" smtClean="0"/>
          </a:p>
          <a:p>
            <a:endParaRPr lang="en-US" dirty="0"/>
          </a:p>
        </p:txBody>
      </p:sp>
      <p:sp>
        <p:nvSpPr>
          <p:cNvPr id="4" name="Title 3"/>
          <p:cNvSpPr>
            <a:spLocks noGrp="1"/>
          </p:cNvSpPr>
          <p:nvPr>
            <p:ph type="title"/>
          </p:nvPr>
        </p:nvSpPr>
        <p:spPr>
          <a:xfrm>
            <a:off x="762000" y="2286000"/>
            <a:ext cx="8229600" cy="1143000"/>
          </a:xfrm>
        </p:spPr>
        <p:txBody>
          <a:bodyPr>
            <a:normAutofit fontScale="90000"/>
          </a:bodyPr>
          <a:lstStyle/>
          <a:p>
            <a:r>
              <a:rPr lang="en-US" dirty="0" smtClean="0"/>
              <a:t>2017 Field Software User’s Guide for Construction staff will be available in Pantry 2017</a:t>
            </a:r>
            <a:endParaRPr lang="en-US" dirty="0"/>
          </a:p>
        </p:txBody>
      </p:sp>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chor="b">
            <a:normAutofit/>
          </a:bodyPr>
          <a:lstStyle/>
          <a:p>
            <a:pPr algn="ctr"/>
            <a:r>
              <a:rPr lang="en-US" dirty="0" err="1" smtClean="0"/>
              <a:t>ContMod</a:t>
            </a:r>
            <a:r>
              <a:rPr lang="en-US" dirty="0" smtClean="0"/>
              <a:t> Reminders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sp>
        <p:nvSpPr>
          <p:cNvPr id="2" name="Rectangle 1"/>
          <p:cNvSpPr/>
          <p:nvPr/>
        </p:nvSpPr>
        <p:spPr>
          <a:xfrm>
            <a:off x="304800" y="1143000"/>
            <a:ext cx="8632824" cy="4116512"/>
          </a:xfrm>
          <a:prstGeom prst="rect">
            <a:avLst/>
          </a:prstGeom>
        </p:spPr>
        <p:txBody>
          <a:bodyPr wrap="square">
            <a:spAutoFit/>
          </a:bodyPr>
          <a:lstStyle/>
          <a:p>
            <a:pPr marL="365125" lvl="0" indent="-255588" eaLnBrk="0" hangingPunct="0">
              <a:lnSpc>
                <a:spcPct val="150000"/>
              </a:lnSpc>
              <a:spcBef>
                <a:spcPts val="0"/>
              </a:spcBef>
              <a:spcAft>
                <a:spcPts val="1200"/>
              </a:spcAft>
              <a:buClr>
                <a:srgbClr val="EE0000"/>
              </a:buClr>
              <a:buSzPct val="68000"/>
              <a:buFont typeface="Wingdings 3" pitchFamily="18" charset="2"/>
              <a:buChar char=""/>
            </a:pPr>
            <a:r>
              <a:rPr lang="en-US" sz="2700" dirty="0" smtClean="0">
                <a:solidFill>
                  <a:srgbClr val="253D92"/>
                </a:solidFill>
                <a:latin typeface="Arial"/>
              </a:rPr>
              <a:t>Always address time</a:t>
            </a:r>
            <a:endParaRPr lang="en-US" sz="2700" dirty="0">
              <a:solidFill>
                <a:srgbClr val="253D92"/>
              </a:solidFill>
              <a:latin typeface="Arial"/>
            </a:endParaRPr>
          </a:p>
          <a:p>
            <a:pPr marL="365125" lvl="0" indent="-255588" eaLnBrk="0" hangingPunct="0">
              <a:spcBef>
                <a:spcPts val="0"/>
              </a:spcBef>
              <a:spcAft>
                <a:spcPts val="1200"/>
              </a:spcAft>
              <a:buClr>
                <a:srgbClr val="EE0000"/>
              </a:buClr>
              <a:buSzPct val="68000"/>
              <a:buFont typeface="Wingdings 3" pitchFamily="18" charset="2"/>
              <a:buChar char=""/>
            </a:pPr>
            <a:r>
              <a:rPr lang="en-US" sz="2700" dirty="0" smtClean="0">
                <a:solidFill>
                  <a:srgbClr val="253D92"/>
                </a:solidFill>
                <a:latin typeface="Arial"/>
              </a:rPr>
              <a:t>Description of Changes should only contain contractual language</a:t>
            </a:r>
          </a:p>
          <a:p>
            <a:pPr marL="365125" lvl="0" indent="-255588" eaLnBrk="0" hangingPunct="0">
              <a:spcBef>
                <a:spcPts val="0"/>
              </a:spcBef>
              <a:spcAft>
                <a:spcPts val="1200"/>
              </a:spcAft>
              <a:buClr>
                <a:srgbClr val="EE0000"/>
              </a:buClr>
              <a:buSzPct val="68000"/>
              <a:buFont typeface="Wingdings 3" pitchFamily="18" charset="2"/>
              <a:buChar char=""/>
            </a:pPr>
            <a:r>
              <a:rPr lang="en-US" sz="2700" dirty="0" smtClean="0">
                <a:solidFill>
                  <a:srgbClr val="253D92"/>
                </a:solidFill>
                <a:latin typeface="Arial"/>
              </a:rPr>
              <a:t>Standard </a:t>
            </a:r>
            <a:r>
              <a:rPr lang="en-US" sz="2700" dirty="0">
                <a:solidFill>
                  <a:srgbClr val="253D92"/>
                </a:solidFill>
                <a:latin typeface="Arial"/>
              </a:rPr>
              <a:t>items </a:t>
            </a:r>
            <a:r>
              <a:rPr lang="en-US" sz="2700" dirty="0" smtClean="0">
                <a:solidFill>
                  <a:srgbClr val="253D92"/>
                </a:solidFill>
                <a:latin typeface="Arial"/>
              </a:rPr>
              <a:t>may be used with a supplemental </a:t>
            </a:r>
            <a:r>
              <a:rPr lang="en-US" sz="2700" dirty="0">
                <a:solidFill>
                  <a:srgbClr val="253D92"/>
                </a:solidFill>
                <a:latin typeface="Arial"/>
              </a:rPr>
              <a:t>description</a:t>
            </a:r>
          </a:p>
          <a:p>
            <a:pPr marL="1023937" lvl="1" indent="-457200" eaLnBrk="0" hangingPunct="0">
              <a:spcBef>
                <a:spcPts val="0"/>
              </a:spcBef>
              <a:spcAft>
                <a:spcPts val="1200"/>
              </a:spcAft>
              <a:buClr>
                <a:srgbClr val="EE0000"/>
              </a:buClr>
              <a:buSzPct val="68000"/>
              <a:buFont typeface="Wingdings" panose="05000000000000000000" pitchFamily="2" charset="2"/>
              <a:buChar char="§"/>
            </a:pPr>
            <a:r>
              <a:rPr lang="en-US" dirty="0">
                <a:solidFill>
                  <a:srgbClr val="253D92"/>
                </a:solidFill>
                <a:latin typeface="Arial"/>
              </a:rPr>
              <a:t>Mobilization (</a:t>
            </a:r>
            <a:r>
              <a:rPr lang="en-US" dirty="0" err="1">
                <a:solidFill>
                  <a:srgbClr val="253D92"/>
                </a:solidFill>
                <a:latin typeface="Arial"/>
              </a:rPr>
              <a:t>Bodart</a:t>
            </a:r>
            <a:r>
              <a:rPr lang="en-US" dirty="0">
                <a:solidFill>
                  <a:srgbClr val="253D92"/>
                </a:solidFill>
                <a:latin typeface="Arial"/>
              </a:rPr>
              <a:t> Boring), Item 619.0100</a:t>
            </a:r>
          </a:p>
          <a:p>
            <a:pPr marL="1023937" lvl="1" indent="-457200" eaLnBrk="0" hangingPunct="0">
              <a:spcBef>
                <a:spcPts val="0"/>
              </a:spcBef>
              <a:spcAft>
                <a:spcPts val="1200"/>
              </a:spcAft>
              <a:buClr>
                <a:srgbClr val="EE0000"/>
              </a:buClr>
              <a:buSzPct val="68000"/>
              <a:buFont typeface="Wingdings" panose="05000000000000000000" pitchFamily="2" charset="2"/>
              <a:buChar char="§"/>
            </a:pPr>
            <a:r>
              <a:rPr lang="en-US" dirty="0">
                <a:solidFill>
                  <a:srgbClr val="253D92"/>
                </a:solidFill>
                <a:latin typeface="Arial"/>
              </a:rPr>
              <a:t>Excavation Common (Rev. Price), Item 205.0100 </a:t>
            </a:r>
          </a:p>
          <a:p>
            <a:pPr marL="365125" lvl="0" indent="-255588" eaLnBrk="0" hangingPunct="0">
              <a:spcBef>
                <a:spcPts val="0"/>
              </a:spcBef>
              <a:spcAft>
                <a:spcPts val="1200"/>
              </a:spcAft>
              <a:buClr>
                <a:srgbClr val="EE0000"/>
              </a:buClr>
              <a:buSzPct val="68000"/>
              <a:buFont typeface="Wingdings 3" pitchFamily="18" charset="2"/>
              <a:buChar char=""/>
            </a:pPr>
            <a:r>
              <a:rPr lang="en-US" sz="2700" dirty="0" smtClean="0">
                <a:solidFill>
                  <a:srgbClr val="253D92"/>
                </a:solidFill>
                <a:latin typeface="Arial"/>
              </a:rPr>
              <a:t>Unit Price for DOL items is $1.00</a:t>
            </a:r>
          </a:p>
        </p:txBody>
      </p:sp>
    </p:spTree>
    <p:extLst>
      <p:ext uri="{BB962C8B-B14F-4D97-AF65-F5344CB8AC3E}">
        <p14:creationId xmlns:p14="http://schemas.microsoft.com/office/powerpoint/2010/main" val="2669550323"/>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6000"/>
          <a:stretch/>
        </p:blipFill>
        <p:spPr>
          <a:xfrm>
            <a:off x="56797" y="1371600"/>
            <a:ext cx="9087203" cy="3675726"/>
          </a:xfrm>
        </p:spPr>
      </p:pic>
      <p:sp>
        <p:nvSpPr>
          <p:cNvPr id="3" name="Title 2"/>
          <p:cNvSpPr>
            <a:spLocks noGrp="1"/>
          </p:cNvSpPr>
          <p:nvPr>
            <p:ph type="title"/>
          </p:nvPr>
        </p:nvSpPr>
        <p:spPr>
          <a:xfrm>
            <a:off x="457200" y="0"/>
            <a:ext cx="8229600" cy="1143000"/>
          </a:xfrm>
        </p:spPr>
        <p:txBody>
          <a:bodyPr>
            <a:normAutofit fontScale="90000"/>
          </a:bodyPr>
          <a:lstStyle/>
          <a:p>
            <a:r>
              <a:rPr lang="en-US" dirty="0" smtClean="0"/>
              <a:t>No More Supplemental Agreements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
        <p:nvSpPr>
          <p:cNvPr id="2" name="&quot;No&quot; Symbol 1"/>
          <p:cNvSpPr/>
          <p:nvPr/>
        </p:nvSpPr>
        <p:spPr>
          <a:xfrm>
            <a:off x="2133600" y="1115122"/>
            <a:ext cx="4572000" cy="4495800"/>
          </a:xfrm>
          <a:prstGeom prst="noSmoking">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691207"/>
      </p:ext>
    </p:extLst>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r="118" b="19336"/>
          <a:stretch/>
        </p:blipFill>
        <p:spPr>
          <a:xfrm>
            <a:off x="38100" y="1143000"/>
            <a:ext cx="9067800" cy="5630863"/>
          </a:xfrm>
        </p:spPr>
      </p:pic>
      <p:sp>
        <p:nvSpPr>
          <p:cNvPr id="3" name="Title 2"/>
          <p:cNvSpPr>
            <a:spLocks noGrp="1"/>
          </p:cNvSpPr>
          <p:nvPr>
            <p:ph type="title"/>
          </p:nvPr>
        </p:nvSpPr>
        <p:spPr>
          <a:xfrm>
            <a:off x="304800" y="0"/>
            <a:ext cx="8534400" cy="1143000"/>
          </a:xfrm>
        </p:spPr>
        <p:txBody>
          <a:bodyPr anchor="b">
            <a:normAutofit/>
          </a:bodyPr>
          <a:lstStyle/>
          <a:p>
            <a:pPr algn="ctr"/>
            <a:r>
              <a:rPr lang="en-US" sz="4400" dirty="0" smtClean="0"/>
              <a:t>Stockpile Payments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cxnSp>
        <p:nvCxnSpPr>
          <p:cNvPr id="7" name="Straight Connector 6"/>
          <p:cNvCxnSpPr/>
          <p:nvPr/>
        </p:nvCxnSpPr>
        <p:spPr>
          <a:xfrm>
            <a:off x="838200" y="3657600"/>
            <a:ext cx="2667000" cy="0"/>
          </a:xfrm>
          <a:prstGeom prst="line">
            <a:avLst/>
          </a:prstGeom>
          <a:ln w="149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5562600"/>
            <a:ext cx="2667000" cy="0"/>
          </a:xfrm>
          <a:prstGeom prst="line">
            <a:avLst/>
          </a:prstGeom>
          <a:ln w="146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2057400"/>
            <a:ext cx="2667000" cy="0"/>
          </a:xfrm>
          <a:prstGeom prst="line">
            <a:avLst/>
          </a:prstGeom>
          <a:ln w="149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6418"/>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1143000"/>
          </a:xfrm>
        </p:spPr>
        <p:txBody>
          <a:bodyPr anchor="b">
            <a:normAutofit/>
          </a:bodyPr>
          <a:lstStyle/>
          <a:p>
            <a:pPr algn="ctr"/>
            <a:r>
              <a:rPr lang="en-US" sz="4400" dirty="0" smtClean="0"/>
              <a:t>Stockpile Payments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426" t="15738" r="6091" b="52787"/>
          <a:stretch/>
        </p:blipFill>
        <p:spPr>
          <a:xfrm>
            <a:off x="0" y="1524000"/>
            <a:ext cx="9090025" cy="3657600"/>
          </a:xfrm>
        </p:spPr>
      </p:pic>
      <p:cxnSp>
        <p:nvCxnSpPr>
          <p:cNvPr id="10" name="Straight Connector 9"/>
          <p:cNvCxnSpPr/>
          <p:nvPr/>
        </p:nvCxnSpPr>
        <p:spPr>
          <a:xfrm>
            <a:off x="762000" y="3886200"/>
            <a:ext cx="3810000" cy="0"/>
          </a:xfrm>
          <a:prstGeom prst="line">
            <a:avLst/>
          </a:prstGeom>
          <a:ln w="187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117921"/>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1143000"/>
          </a:xfrm>
        </p:spPr>
        <p:txBody>
          <a:bodyPr anchor="b">
            <a:normAutofit/>
          </a:bodyPr>
          <a:lstStyle/>
          <a:p>
            <a:pPr algn="ctr"/>
            <a:r>
              <a:rPr lang="en-US" sz="4400" dirty="0" smtClean="0"/>
              <a:t>Stockpile Payments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04" t="15738" r="6337" b="37049"/>
          <a:stretch/>
        </p:blipFill>
        <p:spPr>
          <a:xfrm>
            <a:off x="57150" y="1371600"/>
            <a:ext cx="9010650" cy="4191000"/>
          </a:xfrm>
        </p:spPr>
      </p:pic>
      <p:cxnSp>
        <p:nvCxnSpPr>
          <p:cNvPr id="10" name="Straight Connector 9"/>
          <p:cNvCxnSpPr/>
          <p:nvPr/>
        </p:nvCxnSpPr>
        <p:spPr>
          <a:xfrm>
            <a:off x="838200" y="3352800"/>
            <a:ext cx="3810000" cy="0"/>
          </a:xfrm>
          <a:prstGeom prst="line">
            <a:avLst/>
          </a:prstGeom>
          <a:ln w="187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7416"/>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1143000"/>
          </a:xfrm>
        </p:spPr>
        <p:txBody>
          <a:bodyPr anchor="b">
            <a:normAutofit/>
          </a:bodyPr>
          <a:lstStyle/>
          <a:p>
            <a:pPr algn="ctr"/>
            <a:r>
              <a:rPr lang="en-US" sz="4400" dirty="0" smtClean="0"/>
              <a:t>Stockpile Payments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35</a:t>
            </a:fld>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682" t="15738" r="6318" b="42951"/>
          <a:stretch/>
        </p:blipFill>
        <p:spPr>
          <a:xfrm>
            <a:off x="76199" y="1371599"/>
            <a:ext cx="8937626" cy="4114801"/>
          </a:xfrm>
        </p:spPr>
      </p:pic>
      <p:cxnSp>
        <p:nvCxnSpPr>
          <p:cNvPr id="10" name="Straight Connector 9"/>
          <p:cNvCxnSpPr/>
          <p:nvPr/>
        </p:nvCxnSpPr>
        <p:spPr>
          <a:xfrm>
            <a:off x="838200" y="3352800"/>
            <a:ext cx="3810000" cy="0"/>
          </a:xfrm>
          <a:prstGeom prst="line">
            <a:avLst/>
          </a:prstGeom>
          <a:ln w="1778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466378"/>
      </p:ext>
    </p:extLst>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1143000"/>
          </a:xfrm>
        </p:spPr>
        <p:txBody>
          <a:bodyPr anchor="b">
            <a:normAutofit/>
          </a:bodyPr>
          <a:lstStyle/>
          <a:p>
            <a:pPr algn="ctr"/>
            <a:r>
              <a:rPr lang="en-US" sz="4400" dirty="0" smtClean="0"/>
              <a:t>Stockpile Payments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36</a:t>
            </a:fld>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1111" t="16159" r="6082" b="40094"/>
          <a:stretch/>
        </p:blipFill>
        <p:spPr>
          <a:xfrm>
            <a:off x="-1" y="1523999"/>
            <a:ext cx="9056915" cy="3990975"/>
          </a:xfrm>
        </p:spPr>
      </p:pic>
      <p:cxnSp>
        <p:nvCxnSpPr>
          <p:cNvPr id="10" name="Straight Connector 9"/>
          <p:cNvCxnSpPr/>
          <p:nvPr/>
        </p:nvCxnSpPr>
        <p:spPr>
          <a:xfrm>
            <a:off x="762000" y="3505200"/>
            <a:ext cx="2819400" cy="0"/>
          </a:xfrm>
          <a:prstGeom prst="line">
            <a:avLst/>
          </a:prstGeom>
          <a:ln w="139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456520"/>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4495800"/>
          </a:xfrm>
        </p:spPr>
        <p:txBody>
          <a:bodyPr/>
          <a:lstStyle/>
          <a:p>
            <a:pPr>
              <a:spcAft>
                <a:spcPts val="1200"/>
              </a:spcAft>
            </a:pPr>
            <a:r>
              <a:rPr lang="en-US" dirty="0" smtClean="0"/>
              <a:t>Preparation Expenses</a:t>
            </a:r>
          </a:p>
          <a:p>
            <a:pPr>
              <a:spcAft>
                <a:spcPts val="1200"/>
              </a:spcAft>
            </a:pPr>
            <a:r>
              <a:rPr lang="en-US" dirty="0" smtClean="0"/>
              <a:t>Restocking/Cancellation Charges</a:t>
            </a:r>
          </a:p>
          <a:p>
            <a:pPr>
              <a:spcAft>
                <a:spcPts val="1200"/>
              </a:spcAft>
            </a:pPr>
            <a:r>
              <a:rPr lang="en-US" dirty="0" smtClean="0"/>
              <a:t>Markup for OH and Indirect Costs – 7%</a:t>
            </a:r>
          </a:p>
          <a:p>
            <a:pPr>
              <a:spcAft>
                <a:spcPts val="600"/>
              </a:spcAft>
            </a:pPr>
            <a:r>
              <a:rPr lang="en-US" dirty="0" smtClean="0"/>
              <a:t>Department take ownership of materials</a:t>
            </a:r>
          </a:p>
          <a:p>
            <a:pPr lvl="1">
              <a:spcAft>
                <a:spcPts val="600"/>
              </a:spcAft>
            </a:pPr>
            <a:r>
              <a:rPr lang="en-US" dirty="0" smtClean="0"/>
              <a:t>Use on future projects</a:t>
            </a:r>
          </a:p>
          <a:p>
            <a:pPr lvl="1">
              <a:spcAft>
                <a:spcPts val="600"/>
              </a:spcAft>
            </a:pPr>
            <a:r>
              <a:rPr lang="en-US" dirty="0" smtClean="0"/>
              <a:t>Maintenance on state highways</a:t>
            </a:r>
          </a:p>
          <a:p>
            <a:pPr lvl="1">
              <a:spcAft>
                <a:spcPts val="600"/>
              </a:spcAft>
            </a:pPr>
            <a:r>
              <a:rPr lang="en-US" dirty="0" smtClean="0"/>
              <a:t>Wisconsin Surplus Online Auction</a:t>
            </a:r>
          </a:p>
          <a:p>
            <a:pPr lvl="1">
              <a:spcAft>
                <a:spcPts val="1200"/>
              </a:spcAft>
            </a:pPr>
            <a:r>
              <a:rPr lang="en-US" dirty="0" smtClean="0"/>
              <a:t>Dispose of material</a:t>
            </a:r>
            <a:endParaRPr lang="en-US" dirty="0">
              <a:solidFill>
                <a:srgbClr val="253D92"/>
              </a:solidFill>
            </a:endParaRPr>
          </a:p>
          <a:p>
            <a:pPr lvl="1">
              <a:spcAft>
                <a:spcPts val="600"/>
              </a:spcAft>
            </a:pPr>
            <a:endParaRPr lang="en-US" dirty="0" smtClean="0"/>
          </a:p>
        </p:txBody>
      </p:sp>
      <p:sp>
        <p:nvSpPr>
          <p:cNvPr id="3" name="Title 2"/>
          <p:cNvSpPr>
            <a:spLocks noGrp="1"/>
          </p:cNvSpPr>
          <p:nvPr>
            <p:ph type="title"/>
          </p:nvPr>
        </p:nvSpPr>
        <p:spPr>
          <a:xfrm>
            <a:off x="304800" y="0"/>
            <a:ext cx="8534400" cy="1143000"/>
          </a:xfrm>
        </p:spPr>
        <p:txBody>
          <a:bodyPr anchor="b">
            <a:normAutofit/>
          </a:bodyPr>
          <a:lstStyle/>
          <a:p>
            <a:pPr algn="ctr"/>
            <a:r>
              <a:rPr lang="en-US" sz="4400" dirty="0" smtClean="0"/>
              <a:t>Eliminated Items</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spTree>
    <p:extLst>
      <p:ext uri="{BB962C8B-B14F-4D97-AF65-F5344CB8AC3E}">
        <p14:creationId xmlns:p14="http://schemas.microsoft.com/office/powerpoint/2010/main" val="554553183"/>
      </p:ext>
    </p:extLst>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915227"/>
            <a:ext cx="7086600" cy="5714173"/>
          </a:xfrm>
        </p:spPr>
      </p:pic>
      <p:sp>
        <p:nvSpPr>
          <p:cNvPr id="3" name="Title 2"/>
          <p:cNvSpPr>
            <a:spLocks noGrp="1"/>
          </p:cNvSpPr>
          <p:nvPr>
            <p:ph type="title"/>
          </p:nvPr>
        </p:nvSpPr>
        <p:spPr>
          <a:xfrm>
            <a:off x="457200" y="0"/>
            <a:ext cx="8229600" cy="1143000"/>
          </a:xfrm>
        </p:spPr>
        <p:txBody>
          <a:bodyPr/>
          <a:lstStyle/>
          <a:p>
            <a:pPr algn="ctr"/>
            <a:r>
              <a:rPr lang="en-US" dirty="0" smtClean="0"/>
              <a:t>Production Rates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38</a:t>
            </a:fld>
            <a:endParaRPr lang="en-US" dirty="0"/>
          </a:p>
        </p:txBody>
      </p:sp>
    </p:spTree>
    <p:extLst>
      <p:ext uri="{BB962C8B-B14F-4D97-AF65-F5344CB8AC3E}">
        <p14:creationId xmlns:p14="http://schemas.microsoft.com/office/powerpoint/2010/main" val="33155941"/>
      </p:ext>
    </p:extLst>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5250" y="1219200"/>
            <a:ext cx="3873500" cy="3873500"/>
          </a:xfrm>
        </p:spPr>
      </p:pic>
    </p:spTree>
    <p:extLst>
      <p:ext uri="{BB962C8B-B14F-4D97-AF65-F5344CB8AC3E}">
        <p14:creationId xmlns:p14="http://schemas.microsoft.com/office/powerpoint/2010/main" val="275428887"/>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27248A9-EA0F-42E1-AEA4-5ACB7722C127}" type="slidenum">
              <a:rPr lang="en-US" smtClean="0"/>
              <a:pPr>
                <a:defRPr/>
              </a:pPr>
              <a:t>4</a:t>
            </a:fld>
            <a:endParaRPr lang="en-US" dirty="0"/>
          </a:p>
        </p:txBody>
      </p:sp>
      <p:sp>
        <p:nvSpPr>
          <p:cNvPr id="7" name="Title 3"/>
          <p:cNvSpPr>
            <a:spLocks noGrp="1"/>
          </p:cNvSpPr>
          <p:nvPr>
            <p:ph type="title"/>
          </p:nvPr>
        </p:nvSpPr>
        <p:spPr>
          <a:xfrm>
            <a:off x="506412" y="381000"/>
            <a:ext cx="8229600" cy="1143000"/>
          </a:xfrm>
        </p:spPr>
        <p:txBody>
          <a:bodyPr>
            <a:normAutofit fontScale="90000"/>
          </a:bodyPr>
          <a:lstStyle/>
          <a:p>
            <a:r>
              <a:rPr lang="en-US" dirty="0" smtClean="0"/>
              <a:t>Northeast Region 2017 Field Construction Administration Guidelines also in Pantry 2017</a:t>
            </a:r>
            <a:endParaRPr lang="en-US" dirty="0"/>
          </a:p>
        </p:txBody>
      </p:sp>
      <p:pic>
        <p:nvPicPr>
          <p:cNvPr id="2" name="Picture 1"/>
          <p:cNvPicPr>
            <a:picLocks noChangeAspect="1"/>
          </p:cNvPicPr>
          <p:nvPr/>
        </p:nvPicPr>
        <p:blipFill>
          <a:blip r:embed="rId3"/>
          <a:stretch>
            <a:fillRect/>
          </a:stretch>
        </p:blipFill>
        <p:spPr>
          <a:xfrm>
            <a:off x="2861369" y="1752600"/>
            <a:ext cx="3144858" cy="3893634"/>
          </a:xfrm>
          <a:prstGeom prst="rect">
            <a:avLst/>
          </a:prstGeom>
        </p:spPr>
      </p:pic>
      <p:sp>
        <p:nvSpPr>
          <p:cNvPr id="4" name="Rectangle 3"/>
          <p:cNvSpPr/>
          <p:nvPr/>
        </p:nvSpPr>
        <p:spPr>
          <a:xfrm>
            <a:off x="3047999" y="1924166"/>
            <a:ext cx="2958227" cy="3722068"/>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7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2017 Field Construction Admin Guidelines has new format</a:t>
            </a:r>
          </a:p>
          <a:p>
            <a:r>
              <a:rPr lang="en-US" dirty="0" smtClean="0"/>
              <a:t>Sequencing follows: setting up contract, entering dates, ongoing documentation, submitting payments, specific sections (labor compliance, maintenance, materials, etc.), to final closeout</a:t>
            </a:r>
          </a:p>
        </p:txBody>
      </p:sp>
      <p:sp>
        <p:nvSpPr>
          <p:cNvPr id="3" name="Title 2"/>
          <p:cNvSpPr>
            <a:spLocks noGrp="1"/>
          </p:cNvSpPr>
          <p:nvPr>
            <p:ph type="title"/>
          </p:nvPr>
        </p:nvSpPr>
        <p:spPr/>
        <p:txBody>
          <a:bodyPr/>
          <a:lstStyle/>
          <a:p>
            <a:r>
              <a:rPr lang="en-US" dirty="0" smtClean="0"/>
              <a:t>New Look!	</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3849209806"/>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795" y="1676400"/>
            <a:ext cx="8229600" cy="4191000"/>
          </a:xfrm>
        </p:spPr>
        <p:txBody>
          <a:bodyPr/>
          <a:lstStyle/>
          <a:p>
            <a:pPr>
              <a:spcAft>
                <a:spcPts val="1200"/>
              </a:spcAft>
            </a:pPr>
            <a:r>
              <a:rPr lang="en-US" dirty="0" smtClean="0"/>
              <a:t>Notice to Proceed (NTP)</a:t>
            </a:r>
          </a:p>
          <a:p>
            <a:pPr lvl="1">
              <a:spcAft>
                <a:spcPts val="1800"/>
              </a:spcAft>
            </a:pPr>
            <a:r>
              <a:rPr lang="en-US" dirty="0" smtClean="0"/>
              <a:t>Only ONE NTP per contract, issued by the contract specialist</a:t>
            </a:r>
            <a:r>
              <a:rPr lang="en-US" dirty="0"/>
              <a:t> </a:t>
            </a:r>
            <a:r>
              <a:rPr lang="en-US" dirty="0" smtClean="0"/>
              <a:t>(CS).</a:t>
            </a:r>
          </a:p>
          <a:p>
            <a:pPr lvl="1">
              <a:spcAft>
                <a:spcPts val="1800"/>
              </a:spcAft>
            </a:pPr>
            <a:r>
              <a:rPr lang="en-US" dirty="0" smtClean="0"/>
              <a:t>Time charges start 10 days after NTP or when controlling work begins (whichever is first).</a:t>
            </a:r>
          </a:p>
          <a:p>
            <a:pPr lvl="1">
              <a:spcAft>
                <a:spcPts val="1800"/>
              </a:spcAft>
            </a:pPr>
            <a:r>
              <a:rPr lang="en-US" dirty="0" smtClean="0"/>
              <a:t>May include restrictions (ECIP not approved, RR insurance not received, etc.)</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
        <p:nvSpPr>
          <p:cNvPr id="5" name="Title 2"/>
          <p:cNvSpPr txBox="1">
            <a:spLocks/>
          </p:cNvSpPr>
          <p:nvPr/>
        </p:nvSpPr>
        <p:spPr>
          <a:xfrm>
            <a:off x="457200" y="0"/>
            <a:ext cx="8229600" cy="1143000"/>
          </a:xfrm>
          <a:prstGeom prst="rect">
            <a:avLst/>
          </a:prstGeom>
        </p:spPr>
        <p:txBody>
          <a:bodyPr vert="horz" rtlCol="0" anchor="b">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sz="4400" dirty="0" smtClean="0"/>
              <a:t>Notice to Proceed Process</a:t>
            </a:r>
            <a:endParaRPr lang="en-US" sz="44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93689250"/>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7</a:t>
            </a:fld>
            <a:endParaRPr lang="en-US" dirty="0"/>
          </a:p>
        </p:txBody>
      </p:sp>
      <p:pic>
        <p:nvPicPr>
          <p:cNvPr id="7" name="Picture 6"/>
          <p:cNvPicPr>
            <a:picLocks noChangeAspect="1"/>
          </p:cNvPicPr>
          <p:nvPr/>
        </p:nvPicPr>
        <p:blipFill>
          <a:blip r:embed="rId3"/>
          <a:stretch>
            <a:fillRect/>
          </a:stretch>
        </p:blipFill>
        <p:spPr>
          <a:xfrm>
            <a:off x="1600200" y="155002"/>
            <a:ext cx="5375168" cy="5448300"/>
          </a:xfrm>
          <a:prstGeom prst="rect">
            <a:avLst/>
          </a:prstGeom>
        </p:spPr>
      </p:pic>
      <p:sp>
        <p:nvSpPr>
          <p:cNvPr id="6" name="Rectangle 5"/>
          <p:cNvSpPr/>
          <p:nvPr/>
        </p:nvSpPr>
        <p:spPr>
          <a:xfrm>
            <a:off x="3048000" y="1828800"/>
            <a:ext cx="2877711" cy="923330"/>
          </a:xfrm>
          <a:prstGeom prst="rect">
            <a:avLst/>
          </a:prstGeom>
          <a:noFill/>
        </p:spPr>
        <p:txBody>
          <a:bodyPr wrap="none" lIns="91440" tIns="45720" rIns="91440" bIns="45720">
            <a:spAutoFit/>
          </a:bodyPr>
          <a:lstStyle/>
          <a:p>
            <a:pPr algn="ct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spTree>
    <p:extLst>
      <p:ext uri="{BB962C8B-B14F-4D97-AF65-F5344CB8AC3E}">
        <p14:creationId xmlns:p14="http://schemas.microsoft.com/office/powerpoint/2010/main" val="4065513931"/>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8</a:t>
            </a:fld>
            <a:endParaRPr lang="en-US" dirty="0"/>
          </a:p>
        </p:txBody>
      </p:sp>
      <p:pic>
        <p:nvPicPr>
          <p:cNvPr id="3" name="Picture 2"/>
          <p:cNvPicPr>
            <a:picLocks noChangeAspect="1"/>
          </p:cNvPicPr>
          <p:nvPr/>
        </p:nvPicPr>
        <p:blipFill>
          <a:blip r:embed="rId3"/>
          <a:stretch>
            <a:fillRect/>
          </a:stretch>
        </p:blipFill>
        <p:spPr>
          <a:xfrm>
            <a:off x="1447800" y="1981200"/>
            <a:ext cx="6930998" cy="3657600"/>
          </a:xfrm>
          <a:prstGeom prst="rect">
            <a:avLst/>
          </a:prstGeom>
        </p:spPr>
      </p:pic>
      <p:sp>
        <p:nvSpPr>
          <p:cNvPr id="4" name="Rectangle 3"/>
          <p:cNvSpPr/>
          <p:nvPr/>
        </p:nvSpPr>
        <p:spPr>
          <a:xfrm>
            <a:off x="2362200" y="1143000"/>
            <a:ext cx="4267200" cy="914400"/>
          </a:xfrm>
          <a:prstGeom prst="rect">
            <a:avLst/>
          </a:prstGeom>
          <a:noFill/>
        </p:spPr>
        <p:txBody>
          <a:bodyPr wrap="square" lIns="91440" tIns="45720" rIns="91440" bIns="45720">
            <a:spAutoFit/>
          </a:bodyPr>
          <a:lstStyle/>
          <a:p>
            <a:pPr algn="ctr"/>
            <a:r>
              <a:rPr lang="en-US" sz="5400" b="0" cap="none" spc="0" dirty="0" smtClean="0">
                <a:ln w="0"/>
                <a:solidFill>
                  <a:schemeClr val="accent1">
                    <a:alpha val="19000"/>
                  </a:schemeClr>
                </a:solidFill>
                <a:effectLst>
                  <a:outerShdw blurRad="38100" dist="25400" dir="12300000" algn="ctr" rotWithShape="0">
                    <a:srgbClr val="6E747A">
                      <a:alpha val="43000"/>
                    </a:srgbClr>
                  </a:outerShdw>
                </a:effectLst>
              </a:rPr>
              <a:t>Example</a:t>
            </a:r>
            <a:endParaRPr lang="en-US" sz="5400" b="0" cap="none" spc="0" dirty="0">
              <a:ln w="0"/>
              <a:solidFill>
                <a:schemeClr val="accent1">
                  <a:alpha val="19000"/>
                </a:schemeClr>
              </a:solidFill>
              <a:effectLst>
                <a:outerShdw blurRad="38100" dist="25400" dir="12300000" algn="ctr" rotWithShape="0">
                  <a:srgbClr val="6E747A">
                    <a:alpha val="43000"/>
                  </a:srgbClr>
                </a:outerShdw>
              </a:effectLst>
            </a:endParaRPr>
          </a:p>
        </p:txBody>
      </p:sp>
      <p:sp>
        <p:nvSpPr>
          <p:cNvPr id="5" name="Title 2"/>
          <p:cNvSpPr txBox="1">
            <a:spLocks/>
          </p:cNvSpPr>
          <p:nvPr/>
        </p:nvSpPr>
        <p:spPr>
          <a:xfrm>
            <a:off x="457200" y="0"/>
            <a:ext cx="8229600" cy="1143000"/>
          </a:xfrm>
          <a:prstGeom prst="rect">
            <a:avLst/>
          </a:prstGeom>
        </p:spPr>
        <p:txBody>
          <a:bodyPr vert="horz" rtlCol="0" anchor="b">
            <a:normAutofit fontScale="925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dirty="0" smtClean="0"/>
              <a:t>Document NTP and</a:t>
            </a:r>
          </a:p>
          <a:p>
            <a:pPr algn="ctr"/>
            <a:r>
              <a:rPr lang="en-US" dirty="0" smtClean="0"/>
              <a:t>Construction Start Date in Diary</a:t>
            </a:r>
            <a:endParaRPr lang="en-US" dirty="0"/>
          </a:p>
        </p:txBody>
      </p:sp>
    </p:spTree>
    <p:extLst>
      <p:ext uri="{BB962C8B-B14F-4D97-AF65-F5344CB8AC3E}">
        <p14:creationId xmlns:p14="http://schemas.microsoft.com/office/powerpoint/2010/main" val="457739927"/>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1">
              <a:spcAft>
                <a:spcPts val="1800"/>
              </a:spcAft>
            </a:pPr>
            <a:r>
              <a:rPr lang="en-US" dirty="0" smtClean="0"/>
              <a:t>When restrictions can be removed, PM emails the </a:t>
            </a:r>
            <a:r>
              <a:rPr lang="en-US" dirty="0"/>
              <a:t>Prime, PCL, and CS that </a:t>
            </a:r>
            <a:r>
              <a:rPr lang="en-US" dirty="0" smtClean="0"/>
              <a:t>all over work can begin. </a:t>
            </a:r>
            <a:endParaRPr lang="en-US" dirty="0"/>
          </a:p>
          <a:p>
            <a:pPr lvl="1">
              <a:spcAft>
                <a:spcPts val="1800"/>
              </a:spcAft>
            </a:pPr>
            <a:r>
              <a:rPr lang="en-US" dirty="0"/>
              <a:t>PM saves email </a:t>
            </a:r>
            <a:r>
              <a:rPr lang="en-US" dirty="0" smtClean="0"/>
              <a:t>to:  </a:t>
            </a:r>
            <a:r>
              <a:rPr lang="en-US" dirty="0"/>
              <a:t>N:\pds\construction-services\Construction Projects\</a:t>
            </a:r>
            <a:r>
              <a:rPr lang="en-US" dirty="0" err="1"/>
              <a:t>xxxx</a:t>
            </a:r>
            <a:r>
              <a:rPr lang="en-US" dirty="0"/>
              <a:t>-xx-xx\Contractor.</a:t>
            </a:r>
          </a:p>
          <a:p>
            <a:pPr lvl="1">
              <a:spcAft>
                <a:spcPts val="1800"/>
              </a:spcAft>
            </a:pPr>
            <a:r>
              <a:rPr lang="en-US" dirty="0"/>
              <a:t>PCL </a:t>
            </a:r>
            <a:r>
              <a:rPr lang="en-US" dirty="0" smtClean="0"/>
              <a:t>records in </a:t>
            </a:r>
            <a:r>
              <a:rPr lang="en-US" dirty="0"/>
              <a:t>diary that ECIP approved, etc. and all contract work can begin.</a:t>
            </a:r>
          </a:p>
          <a:p>
            <a:endParaRPr lang="en-US" dirty="0"/>
          </a:p>
        </p:txBody>
      </p:sp>
      <p:sp>
        <p:nvSpPr>
          <p:cNvPr id="6" name="Title 5"/>
          <p:cNvSpPr>
            <a:spLocks noGrp="1"/>
          </p:cNvSpPr>
          <p:nvPr>
            <p:ph type="title"/>
          </p:nvPr>
        </p:nvSpPr>
        <p:spPr>
          <a:xfrm>
            <a:off x="457200" y="0"/>
            <a:ext cx="8229600" cy="1143000"/>
          </a:xfrm>
        </p:spPr>
        <p:txBody>
          <a:bodyPr anchor="b">
            <a:normAutofit/>
          </a:bodyPr>
          <a:lstStyle/>
          <a:p>
            <a:pPr algn="ctr"/>
            <a:r>
              <a:rPr lang="en-US" sz="4400" dirty="0" smtClean="0"/>
              <a:t>Restrictions Removed Notice</a:t>
            </a:r>
            <a:endParaRPr lang="en-US" sz="44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2069619912"/>
      </p:ext>
    </p:extLst>
  </p:cSld>
  <p:clrMapOvr>
    <a:masterClrMapping/>
  </p:clrMapOvr>
  <p:transition>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5607</TotalTime>
  <Words>1774</Words>
  <Application>Microsoft Office PowerPoint</Application>
  <PresentationFormat>On-screen Show (4:3)</PresentationFormat>
  <Paragraphs>330</Paragraphs>
  <Slides>39</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Black</vt:lpstr>
      <vt:lpstr>Calibri</vt:lpstr>
      <vt:lpstr>Wingdings</vt:lpstr>
      <vt:lpstr>Wingdings 2</vt:lpstr>
      <vt:lpstr>Wingdings 3</vt:lpstr>
      <vt:lpstr>Concourse</vt:lpstr>
      <vt:lpstr>PowerPoint Presentation</vt:lpstr>
      <vt:lpstr>2017 Pantry Region Updates</vt:lpstr>
      <vt:lpstr>2017 Field Software User’s Guide for Construction staff will be available in Pantry 2017</vt:lpstr>
      <vt:lpstr>Northeast Region 2017 Field Construction Administration Guidelines also in Pantry 2017</vt:lpstr>
      <vt:lpstr>New Look! </vt:lpstr>
      <vt:lpstr>PowerPoint Presentation</vt:lpstr>
      <vt:lpstr>PowerPoint Presentation</vt:lpstr>
      <vt:lpstr>PowerPoint Presentation</vt:lpstr>
      <vt:lpstr>Restrictions Removed Notice</vt:lpstr>
      <vt:lpstr>PowerPoint Presentation</vt:lpstr>
      <vt:lpstr>PowerPoint Presentation</vt:lpstr>
      <vt:lpstr>PowerPoint Presentation</vt:lpstr>
      <vt:lpstr>PowerPoint Presentation</vt:lpstr>
      <vt:lpstr>PowerPoint Presentation</vt:lpstr>
      <vt:lpstr>Documenting Time – Important Reminders</vt:lpstr>
      <vt:lpstr>Documenting Time - Important Reminders</vt:lpstr>
      <vt:lpstr>Documenting Time - Important Reminders</vt:lpstr>
      <vt:lpstr>ContMod Justification (CMJ)</vt:lpstr>
      <vt:lpstr>PowerPoint Presentation</vt:lpstr>
      <vt:lpstr>PowerPoint Presentation</vt:lpstr>
      <vt:lpstr>PowerPoint Presentation</vt:lpstr>
      <vt:lpstr>PowerPoint Presentation</vt:lpstr>
      <vt:lpstr>PowerPoint Presentation</vt:lpstr>
      <vt:lpstr>New CMJ Process</vt:lpstr>
      <vt:lpstr>New ContMod Process</vt:lpstr>
      <vt:lpstr>PowerPoint Presentation</vt:lpstr>
      <vt:lpstr>New ContMod Process</vt:lpstr>
      <vt:lpstr>New ContMod Process</vt:lpstr>
      <vt:lpstr>New ContMod Process</vt:lpstr>
      <vt:lpstr>ContMod Reminders</vt:lpstr>
      <vt:lpstr>No More Supplemental Agreements</vt:lpstr>
      <vt:lpstr>Stockpile Payments</vt:lpstr>
      <vt:lpstr>Stockpile Payments</vt:lpstr>
      <vt:lpstr>Stockpile Payments</vt:lpstr>
      <vt:lpstr>Stockpile Payments</vt:lpstr>
      <vt:lpstr>Stockpile Payments</vt:lpstr>
      <vt:lpstr>Eliminated Items</vt:lpstr>
      <vt:lpstr>Production Rates</vt:lpstr>
      <vt:lpstr>PowerPoint Presentation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LUMLEY, LISA L</cp:lastModifiedBy>
  <cp:revision>349</cp:revision>
  <dcterms:created xsi:type="dcterms:W3CDTF">2012-06-26T13:11:17Z</dcterms:created>
  <dcterms:modified xsi:type="dcterms:W3CDTF">2017-03-14T14:36:08Z</dcterms:modified>
</cp:coreProperties>
</file>