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74" r:id="rId5"/>
    <p:sldId id="275" r:id="rId6"/>
    <p:sldId id="282" r:id="rId7"/>
    <p:sldId id="283" r:id="rId8"/>
    <p:sldId id="266" r:id="rId9"/>
    <p:sldId id="267" r:id="rId10"/>
    <p:sldId id="269" r:id="rId11"/>
    <p:sldId id="270" r:id="rId12"/>
    <p:sldId id="271" r:id="rId13"/>
    <p:sldId id="285" r:id="rId14"/>
    <p:sldId id="286" r:id="rId15"/>
    <p:sldId id="287" r:id="rId16"/>
    <p:sldId id="259" r:id="rId17"/>
    <p:sldId id="272" r:id="rId18"/>
    <p:sldId id="273" r:id="rId19"/>
    <p:sldId id="276" r:id="rId20"/>
    <p:sldId id="290" r:id="rId21"/>
    <p:sldId id="293" r:id="rId22"/>
    <p:sldId id="292" r:id="rId23"/>
    <p:sldId id="291" r:id="rId24"/>
    <p:sldId id="277" r:id="rId25"/>
    <p:sldId id="294" r:id="rId26"/>
    <p:sldId id="295" r:id="rId27"/>
    <p:sldId id="288" r:id="rId28"/>
    <p:sldId id="289" r:id="rId29"/>
    <p:sldId id="278" r:id="rId30"/>
    <p:sldId id="279" r:id="rId31"/>
    <p:sldId id="298" r:id="rId32"/>
    <p:sldId id="302" r:id="rId33"/>
    <p:sldId id="300" r:id="rId34"/>
    <p:sldId id="301" r:id="rId35"/>
    <p:sldId id="280" r:id="rId36"/>
    <p:sldId id="303" r:id="rId37"/>
    <p:sldId id="281" r:id="rId38"/>
  </p:sldIdLst>
  <p:sldSz cx="9144000" cy="6858000" type="screen4x3"/>
  <p:notesSz cx="7086600" cy="9410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4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681"/>
    <a:srgbClr val="A7C2FF"/>
    <a:srgbClr val="2F4CB7"/>
    <a:srgbClr val="BFC9EF"/>
    <a:srgbClr val="002F9D"/>
    <a:srgbClr val="4B68D1"/>
    <a:srgbClr val="253D92"/>
    <a:srgbClr val="89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91" autoAdjust="0"/>
    <p:restoredTop sz="76769" autoAdjust="0"/>
  </p:normalViewPr>
  <p:slideViewPr>
    <p:cSldViewPr>
      <p:cViewPr varScale="1">
        <p:scale>
          <a:sx n="78" d="100"/>
          <a:sy n="78" d="100"/>
        </p:scale>
        <p:origin x="17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-444" y="4962"/>
      </p:cViewPr>
      <p:guideLst>
        <p:guide orient="horz" pos="2964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409737-B42F-4E99-BE9E-3150B19156F7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39213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939213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5B7B7E-BD6A-4951-A152-0A8C255FD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65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0B40AD-C3B0-4F65-94B5-F66320FF2E04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6438"/>
            <a:ext cx="4705350" cy="3529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70400"/>
            <a:ext cx="5670550" cy="4233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39213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939213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488F0C-6769-4BD1-B394-ECE77D272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77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7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2EF19-4662-43D0-9F0B-F89091D5AD2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98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2EF19-4662-43D0-9F0B-F89091D5AD2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15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2EF19-4662-43D0-9F0B-F89091D5AD2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79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2EF19-4662-43D0-9F0B-F89091D5AD2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38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2EF19-4662-43D0-9F0B-F89091D5AD2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43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2EF19-4662-43D0-9F0B-F89091D5AD2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78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2EF19-4662-43D0-9F0B-F89091D5AD2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3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2EF19-4662-43D0-9F0B-F89091D5AD2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11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2EF19-4662-43D0-9F0B-F89091D5AD2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13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2EF19-4662-43D0-9F0B-F89091D5AD2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46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628468-5D51-4B95-94B2-4733DE0C78A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37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2EF19-4662-43D0-9F0B-F89091D5AD2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45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2EF19-4662-43D0-9F0B-F89091D5AD2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2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2EF19-4662-43D0-9F0B-F89091D5AD2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09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2EF19-4662-43D0-9F0B-F89091D5AD2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024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2EF19-4662-43D0-9F0B-F89091D5AD2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18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2EF19-4662-43D0-9F0B-F89091D5AD2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655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2EF19-4662-43D0-9F0B-F89091D5AD2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986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2EF19-4662-43D0-9F0B-F89091D5AD2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04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2EF19-4662-43D0-9F0B-F89091D5AD2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02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2EF19-4662-43D0-9F0B-F89091D5AD2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20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F351C-CD70-4140-875D-38A51484620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733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2EF19-4662-43D0-9F0B-F89091D5AD2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43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F351C-CD70-4140-875D-38A51484620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45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F351C-CD70-4140-875D-38A51484620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29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2EF19-4662-43D0-9F0B-F89091D5AD2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91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2EF19-4662-43D0-9F0B-F89091D5AD2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01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2EF19-4662-43D0-9F0B-F89091D5AD2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76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2EF19-4662-43D0-9F0B-F89091D5AD2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7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rgbClr val="2136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0A2AD120-39C9-4762-9808-4997980F33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89C35698-ECFA-45D4-B95F-4F5295812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4D1A753E-EC79-4AA7-8B4D-F379B7F83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DB104AA0-9F21-4485-B088-466B0F300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664698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C38AFE01-58B7-4B7A-B8D5-787EBD0E1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96E48EDD-1FD1-4C50-94FF-D58D47BF00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E0710924-D447-41AA-9A85-433CA037B1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 flipV="1">
            <a:off x="0" y="5206360"/>
            <a:ext cx="9144000" cy="171204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15026 h 23922"/>
              <a:gd name="connsiteX1" fmla="*/ 21600 w 21600"/>
              <a:gd name="connsiteY1" fmla="*/ 0 h 23922"/>
              <a:gd name="connsiteX2" fmla="*/ 21600 w 21600"/>
              <a:gd name="connsiteY2" fmla="*/ 17322 h 23922"/>
              <a:gd name="connsiteX3" fmla="*/ 0 w 21600"/>
              <a:gd name="connsiteY3" fmla="*/ 20172 h 23922"/>
              <a:gd name="connsiteX4" fmla="*/ 0 w 21600"/>
              <a:gd name="connsiteY4" fmla="*/ 15026 h 23922"/>
              <a:gd name="connsiteX0" fmla="*/ 0 w 21600"/>
              <a:gd name="connsiteY0" fmla="*/ 0 h 8896"/>
              <a:gd name="connsiteX1" fmla="*/ 21600 w 21600"/>
              <a:gd name="connsiteY1" fmla="*/ 0 h 8896"/>
              <a:gd name="connsiteX2" fmla="*/ 21600 w 21600"/>
              <a:gd name="connsiteY2" fmla="*/ 2296 h 8896"/>
              <a:gd name="connsiteX3" fmla="*/ 0 w 21600"/>
              <a:gd name="connsiteY3" fmla="*/ 5146 h 8896"/>
              <a:gd name="connsiteX4" fmla="*/ 0 w 21600"/>
              <a:gd name="connsiteY4" fmla="*/ 0 h 889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3704 h 10000"/>
              <a:gd name="connsiteX3" fmla="*/ 0 w 10000"/>
              <a:gd name="connsiteY3" fmla="*/ 5785 h 10000"/>
              <a:gd name="connsiteX4" fmla="*/ 0 w 10000"/>
              <a:gd name="connsiteY4" fmla="*/ 0 h 10000"/>
              <a:gd name="connsiteX0" fmla="*/ 0 w 10000"/>
              <a:gd name="connsiteY0" fmla="*/ 367 h 10367"/>
              <a:gd name="connsiteX1" fmla="*/ 10000 w 10000"/>
              <a:gd name="connsiteY1" fmla="*/ 367 h 10367"/>
              <a:gd name="connsiteX2" fmla="*/ 10000 w 10000"/>
              <a:gd name="connsiteY2" fmla="*/ 4071 h 10367"/>
              <a:gd name="connsiteX3" fmla="*/ 0 w 10000"/>
              <a:gd name="connsiteY3" fmla="*/ 6152 h 10367"/>
              <a:gd name="connsiteX4" fmla="*/ 0 w 10000"/>
              <a:gd name="connsiteY4" fmla="*/ 367 h 10367"/>
              <a:gd name="connsiteX0" fmla="*/ 0 w 10000"/>
              <a:gd name="connsiteY0" fmla="*/ 367 h 8620"/>
              <a:gd name="connsiteX1" fmla="*/ 10000 w 10000"/>
              <a:gd name="connsiteY1" fmla="*/ 367 h 8620"/>
              <a:gd name="connsiteX2" fmla="*/ 10000 w 10000"/>
              <a:gd name="connsiteY2" fmla="*/ 4071 h 8620"/>
              <a:gd name="connsiteX3" fmla="*/ 0 w 10000"/>
              <a:gd name="connsiteY3" fmla="*/ 6152 h 8620"/>
              <a:gd name="connsiteX4" fmla="*/ 0 w 10000"/>
              <a:gd name="connsiteY4" fmla="*/ 367 h 8620"/>
              <a:gd name="connsiteX0" fmla="*/ 0 w 10000"/>
              <a:gd name="connsiteY0" fmla="*/ 426 h 12067"/>
              <a:gd name="connsiteX1" fmla="*/ 10000 w 10000"/>
              <a:gd name="connsiteY1" fmla="*/ 426 h 12067"/>
              <a:gd name="connsiteX2" fmla="*/ 10000 w 10000"/>
              <a:gd name="connsiteY2" fmla="*/ 4723 h 12067"/>
              <a:gd name="connsiteX3" fmla="*/ 0 w 10000"/>
              <a:gd name="connsiteY3" fmla="*/ 7137 h 12067"/>
              <a:gd name="connsiteX4" fmla="*/ 0 w 10000"/>
              <a:gd name="connsiteY4" fmla="*/ 426 h 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067">
                <a:moveTo>
                  <a:pt x="0" y="426"/>
                </a:moveTo>
                <a:lnTo>
                  <a:pt x="10000" y="426"/>
                </a:lnTo>
                <a:lnTo>
                  <a:pt x="10000" y="4723"/>
                </a:lnTo>
                <a:cubicBezTo>
                  <a:pt x="8802" y="0"/>
                  <a:pt x="3211" y="12067"/>
                  <a:pt x="0" y="7137"/>
                </a:cubicBezTo>
                <a:lnTo>
                  <a:pt x="0" y="426"/>
                </a:lnTo>
                <a:close/>
              </a:path>
            </a:pathLst>
          </a:custGeom>
          <a:blipFill>
            <a:blip r:embed="rId9" cstate="print"/>
            <a:stretch>
              <a:fillRect t="-50000"/>
            </a:stretch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3" name="Picture 22" descr="WisDOTlogo.gif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308002" y="5943600"/>
            <a:ext cx="762000" cy="762000"/>
          </a:xfrm>
          <a:prstGeom prst="ellipse">
            <a:avLst/>
          </a:prstGeom>
          <a:ln w="38100" cap="rnd" cmpd="sng">
            <a:solidFill>
              <a:schemeClr val="bg1"/>
            </a:solidFill>
          </a:ln>
          <a:effectLst>
            <a:outerShdw blurRad="50800" dist="38100" dir="5400000" algn="t" rotWithShape="0">
              <a:srgbClr val="213681">
                <a:alpha val="4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002F9D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2017 Construction Conference</a:t>
            </a: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dirty="0" smtClean="0"/>
              <a:t>Electrical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04AA0-9F21-4485-B088-466B0F30090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" name="Picture 2" descr="09e08_Page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724400" y="2362200"/>
            <a:ext cx="8382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09600" y="3200400"/>
            <a:ext cx="3810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" y="2819400"/>
            <a:ext cx="3810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72200" y="3048000"/>
            <a:ext cx="533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04AA0-9F21-4485-B088-466B0F30090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" name="Picture 2" descr="MonoArmPit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534400" cy="55222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3352800"/>
            <a:ext cx="685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92637" y="3383973"/>
            <a:ext cx="304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057400" y="1143000"/>
            <a:ext cx="4835237" cy="224097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04AA0-9F21-4485-B088-466B0F30090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86868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685800" y="1524000"/>
            <a:ext cx="0" cy="12192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686800" y="1524000"/>
            <a:ext cx="0" cy="12192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8B1B7-D240-4562-B2EB-FA711DA6F55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8B1B7-D240-4562-B2EB-FA711DA6F55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Services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Meter Breaker Pedestal – Common</a:t>
            </a:r>
          </a:p>
          <a:p>
            <a:pPr lvl="1"/>
            <a:r>
              <a:rPr lang="en-US" dirty="0" smtClean="0"/>
              <a:t>Meter Socket – Fairly Rare</a:t>
            </a:r>
          </a:p>
          <a:p>
            <a:pPr lvl="1"/>
            <a:r>
              <a:rPr lang="en-US" dirty="0" smtClean="0"/>
              <a:t>Main Lug Only – Line Voltages above 277</a:t>
            </a:r>
          </a:p>
        </p:txBody>
      </p:sp>
    </p:spTree>
    <p:extLst>
      <p:ext uri="{BB962C8B-B14F-4D97-AF65-F5344CB8AC3E}">
        <p14:creationId xmlns:p14="http://schemas.microsoft.com/office/powerpoint/2010/main" val="7962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8B1B7-D240-4562-B2EB-FA711DA6F55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Services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Meter Breaker Pedestal – Common</a:t>
            </a:r>
          </a:p>
          <a:p>
            <a:pPr lvl="1"/>
            <a:r>
              <a:rPr lang="en-US" dirty="0" smtClean="0"/>
              <a:t>Meter Socket – Fairly Rare</a:t>
            </a:r>
          </a:p>
          <a:p>
            <a:pPr lvl="1"/>
            <a:r>
              <a:rPr lang="en-US" dirty="0" smtClean="0"/>
              <a:t>Main Lug Only – Line Voltages above 277</a:t>
            </a:r>
          </a:p>
          <a:p>
            <a:r>
              <a:rPr lang="en-US" dirty="0" smtClean="0"/>
              <a:t>Section 656</a:t>
            </a:r>
          </a:p>
          <a:p>
            <a:pPr lvl="1"/>
            <a:r>
              <a:rPr lang="en-US" dirty="0" smtClean="0"/>
              <a:t>Process to get a lateral from the utility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429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8B1B7-D240-4562-B2EB-FA711DA6F55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Services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Meter Breaker Pedestal – Common</a:t>
            </a:r>
          </a:p>
          <a:p>
            <a:pPr lvl="1"/>
            <a:r>
              <a:rPr lang="en-US" dirty="0" smtClean="0"/>
              <a:t>Meter Socket – Fairly Rare</a:t>
            </a:r>
          </a:p>
          <a:p>
            <a:pPr lvl="1"/>
            <a:r>
              <a:rPr lang="en-US" dirty="0" smtClean="0"/>
              <a:t>Main Lug Only – Line Voltages above 277</a:t>
            </a:r>
          </a:p>
          <a:p>
            <a:r>
              <a:rPr lang="en-US" dirty="0" smtClean="0"/>
              <a:t>Section 656</a:t>
            </a:r>
          </a:p>
          <a:p>
            <a:pPr lvl="1"/>
            <a:r>
              <a:rPr lang="en-US" dirty="0" smtClean="0"/>
              <a:t>Process</a:t>
            </a:r>
          </a:p>
          <a:p>
            <a:pPr lvl="2"/>
            <a:r>
              <a:rPr lang="en-US" dirty="0" smtClean="0"/>
              <a:t>656.5(7)Coordinate with the engineer to determine how to handle.. If the utility bills the contractor directly, pay the utility promptly.  Department will reimburse for </a:t>
            </a:r>
            <a:r>
              <a:rPr lang="en-US" b="1" i="1" u="sng" dirty="0" smtClean="0">
                <a:solidFill>
                  <a:srgbClr val="FF0000"/>
                </a:solidFill>
              </a:rPr>
              <a:t>INVOICE</a:t>
            </a:r>
            <a:r>
              <a:rPr lang="en-US" dirty="0" smtClean="0"/>
              <a:t> costs under the Electrical Service Lateral Administrative item.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8B1B7-D240-4562-B2EB-FA711DA6F558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656 Elec Service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Special Provision would dictate responsibility.  If none </a:t>
            </a:r>
            <a:r>
              <a:rPr lang="en-US" sz="2000" dirty="0" smtClean="0"/>
              <a:t>– Contractor</a:t>
            </a:r>
          </a:p>
          <a:p>
            <a:pPr lvl="1"/>
            <a:r>
              <a:rPr lang="en-US" sz="1600" dirty="0" smtClean="0"/>
              <a:t>Not a Project Manager Responsibility</a:t>
            </a:r>
            <a:endParaRPr lang="en-US" sz="1600" dirty="0" smtClean="0"/>
          </a:p>
          <a:p>
            <a:pPr lvl="2"/>
            <a:r>
              <a:rPr lang="en-US" sz="1600" dirty="0" smtClean="0"/>
              <a:t>Make Application</a:t>
            </a:r>
          </a:p>
          <a:p>
            <a:pPr lvl="2"/>
            <a:r>
              <a:rPr lang="en-US" sz="1600" dirty="0" smtClean="0"/>
              <a:t>Obtain Estimate for Lateral Cost from Utility</a:t>
            </a:r>
          </a:p>
          <a:p>
            <a:pPr lvl="2"/>
            <a:r>
              <a:rPr lang="en-US" sz="1600" dirty="0" smtClean="0"/>
              <a:t>Pay for Estimate??</a:t>
            </a:r>
          </a:p>
          <a:p>
            <a:pPr lvl="2"/>
            <a:r>
              <a:rPr lang="en-US" sz="1600" dirty="0" smtClean="0"/>
              <a:t>Install Service Device and Provide Wiring Affidavit</a:t>
            </a:r>
          </a:p>
          <a:p>
            <a:pPr lvl="2"/>
            <a:r>
              <a:rPr lang="en-US" sz="1600" dirty="0" smtClean="0"/>
              <a:t>Utility Schedules Installation of Lateral</a:t>
            </a:r>
          </a:p>
          <a:p>
            <a:pPr lvl="2"/>
            <a:r>
              <a:rPr lang="en-US" sz="1600" dirty="0" smtClean="0"/>
              <a:t>Utility Provides Invoice</a:t>
            </a:r>
          </a:p>
          <a:p>
            <a:pPr lvl="1"/>
            <a:r>
              <a:rPr lang="en-US" sz="1800" dirty="0" smtClean="0"/>
              <a:t>Pay </a:t>
            </a:r>
            <a:r>
              <a:rPr lang="en-US" sz="1800" dirty="0" smtClean="0"/>
              <a:t>per Section 656</a:t>
            </a:r>
          </a:p>
          <a:p>
            <a:pPr lvl="2"/>
            <a:r>
              <a:rPr lang="en-US" sz="1600" dirty="0" smtClean="0"/>
              <a:t>What should you pay</a:t>
            </a:r>
          </a:p>
          <a:p>
            <a:pPr lvl="3"/>
            <a:r>
              <a:rPr lang="en-US" sz="1400" dirty="0" smtClean="0"/>
              <a:t>What </a:t>
            </a:r>
            <a:r>
              <a:rPr lang="en-US" sz="1400" dirty="0" smtClean="0"/>
              <a:t>if there is a credit</a:t>
            </a:r>
            <a:r>
              <a:rPr lang="en-US" sz="1400" dirty="0" smtClean="0"/>
              <a:t>?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8B1B7-D240-4562-B2EB-FA711DA6F558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Application</a:t>
            </a:r>
          </a:p>
          <a:p>
            <a:pPr lvl="1"/>
            <a:r>
              <a:rPr lang="en-US" dirty="0" smtClean="0"/>
              <a:t>Who?</a:t>
            </a:r>
          </a:p>
          <a:p>
            <a:pPr lvl="2"/>
            <a:r>
              <a:rPr lang="en-US" dirty="0" smtClean="0"/>
              <a:t>Check SP’s</a:t>
            </a:r>
          </a:p>
          <a:p>
            <a:pPr lvl="3"/>
            <a:r>
              <a:rPr lang="en-US" dirty="0" smtClean="0"/>
              <a:t>IF NOT DEFINED SPECIFICALLY</a:t>
            </a:r>
          </a:p>
          <a:p>
            <a:pPr lvl="4"/>
            <a:r>
              <a:rPr lang="en-US" dirty="0" smtClean="0"/>
              <a:t>Contractor </a:t>
            </a:r>
          </a:p>
          <a:p>
            <a:r>
              <a:rPr lang="en-US" dirty="0" smtClean="0"/>
              <a:t>Utility Needs Two Things</a:t>
            </a:r>
          </a:p>
          <a:p>
            <a:pPr lvl="1"/>
            <a:r>
              <a:rPr lang="en-US" dirty="0" smtClean="0"/>
              <a:t>Where to send bill for lateral installation</a:t>
            </a:r>
          </a:p>
          <a:p>
            <a:pPr lvl="2"/>
            <a:r>
              <a:rPr lang="en-US" dirty="0" smtClean="0"/>
              <a:t>Requestor/Applicant</a:t>
            </a:r>
          </a:p>
          <a:p>
            <a:pPr lvl="1"/>
            <a:r>
              <a:rPr lang="en-US" dirty="0" smtClean="0"/>
              <a:t>Where to send monthly energy bill</a:t>
            </a:r>
          </a:p>
          <a:p>
            <a:pPr lvl="2"/>
            <a:r>
              <a:rPr lang="en-US" dirty="0" smtClean="0"/>
              <a:t>Ultimate Owner</a:t>
            </a:r>
          </a:p>
          <a:p>
            <a:pPr lvl="2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685800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rgbClr val="002F9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9pPr>
            <a:extLst/>
          </a:lstStyle>
          <a:p>
            <a:r>
              <a:rPr lang="en-US" smtClean="0"/>
              <a:t>Section 656 Elec Service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8B1B7-D240-4562-B2EB-FA711DA6F558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Utility Provides an Estimate for Lateral Install</a:t>
            </a:r>
          </a:p>
          <a:p>
            <a:pPr lvl="1"/>
            <a:r>
              <a:rPr lang="en-US" dirty="0" smtClean="0"/>
              <a:t> Utility performs a “design”</a:t>
            </a:r>
          </a:p>
          <a:p>
            <a:pPr lvl="1"/>
            <a:r>
              <a:rPr lang="en-US" dirty="0" smtClean="0"/>
              <a:t>Applicant gets an estimate</a:t>
            </a:r>
          </a:p>
          <a:p>
            <a:pPr lvl="1"/>
            <a:endParaRPr lang="en-US" dirty="0"/>
          </a:p>
          <a:p>
            <a:r>
              <a:rPr lang="en-US" dirty="0" smtClean="0"/>
              <a:t>Utility Needs One Thing Now</a:t>
            </a:r>
          </a:p>
          <a:p>
            <a:pPr lvl="1"/>
            <a:r>
              <a:rPr lang="en-US" dirty="0" smtClean="0"/>
              <a:t>$$$</a:t>
            </a:r>
          </a:p>
          <a:p>
            <a:pPr lvl="2"/>
            <a:r>
              <a:rPr lang="en-US" dirty="0" smtClean="0"/>
              <a:t>Cash/Check or PO</a:t>
            </a:r>
          </a:p>
          <a:p>
            <a:pPr lvl="3"/>
            <a:r>
              <a:rPr lang="en-US" dirty="0" smtClean="0"/>
              <a:t>Contractors pay with Cash/Check</a:t>
            </a:r>
          </a:p>
          <a:p>
            <a:pPr lvl="3"/>
            <a:r>
              <a:rPr lang="en-US" dirty="0" smtClean="0"/>
              <a:t>State uses PO due to State Purchase Law Requirements</a:t>
            </a:r>
          </a:p>
          <a:p>
            <a:pPr lvl="2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685800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rgbClr val="002F9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9pPr>
            <a:extLst/>
          </a:lstStyle>
          <a:p>
            <a:r>
              <a:rPr lang="en-US" dirty="0" smtClean="0"/>
              <a:t>Section 656 Elec Service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Monotube Problems – Grades?</a:t>
            </a:r>
          </a:p>
          <a:p>
            <a:r>
              <a:rPr lang="en-US" dirty="0" smtClean="0"/>
              <a:t>Monotube Changes </a:t>
            </a:r>
            <a:r>
              <a:rPr lang="en-US" dirty="0" smtClean="0"/>
              <a:t>– OSOH</a:t>
            </a:r>
          </a:p>
          <a:p>
            <a:pPr lvl="1"/>
            <a:r>
              <a:rPr lang="en-US" dirty="0" smtClean="0"/>
              <a:t>20’ minimum clearance</a:t>
            </a:r>
          </a:p>
          <a:p>
            <a:pPr lvl="1"/>
            <a:r>
              <a:rPr lang="en-US" dirty="0" smtClean="0"/>
              <a:t>Hwy 151 – Manitowoc</a:t>
            </a:r>
          </a:p>
          <a:p>
            <a:pPr lvl="1"/>
            <a:r>
              <a:rPr lang="en-US" dirty="0" smtClean="0"/>
              <a:t>Hwy 42/57 – Sturgeon Bay (S of Bayview Br.)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Electrical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0922AE-9D08-4FD0-99BF-E5B424A18ACB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8B1B7-D240-4562-B2EB-FA711DA6F558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Purchase Law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Includes State </a:t>
            </a:r>
            <a:r>
              <a:rPr lang="en-US" dirty="0" smtClean="0"/>
              <a:t>Administered Projects</a:t>
            </a:r>
          </a:p>
          <a:p>
            <a:pPr lvl="1"/>
            <a:r>
              <a:rPr lang="en-US" dirty="0" smtClean="0"/>
              <a:t>Cannot pay for a service until that service is rendered</a:t>
            </a:r>
          </a:p>
          <a:p>
            <a:pPr lvl="2"/>
            <a:r>
              <a:rPr lang="en-US" dirty="0" smtClean="0"/>
              <a:t>Cannot pay an </a:t>
            </a:r>
            <a:r>
              <a:rPr lang="en-US" b="1" dirty="0" smtClean="0"/>
              <a:t>“estimate”</a:t>
            </a:r>
          </a:p>
          <a:p>
            <a:pPr lvl="3"/>
            <a:r>
              <a:rPr lang="en-US" dirty="0" smtClean="0"/>
              <a:t>How will you know?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685800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rgbClr val="002F9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9pPr>
            <a:extLst/>
          </a:lstStyle>
          <a:p>
            <a:r>
              <a:rPr lang="en-US" smtClean="0"/>
              <a:t>Section 656 Elec Service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1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8B1B7-D240-4562-B2EB-FA711DA6F558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6424" y="869576"/>
            <a:ext cx="6311152" cy="4876800"/>
          </a:xfrm>
        </p:spPr>
      </p:pic>
    </p:spTree>
    <p:extLst>
      <p:ext uri="{BB962C8B-B14F-4D97-AF65-F5344CB8AC3E}">
        <p14:creationId xmlns:p14="http://schemas.microsoft.com/office/powerpoint/2010/main" val="23512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8B1B7-D240-4562-B2EB-FA711DA6F558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4832" y="798232"/>
            <a:ext cx="5012764" cy="38735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502" y="3962400"/>
            <a:ext cx="6414529" cy="1920244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3810000" y="3200400"/>
            <a:ext cx="1752600" cy="76200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85800" y="3200400"/>
            <a:ext cx="3124200" cy="762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2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8B1B7-D240-4562-B2EB-FA711DA6F55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4832" y="798232"/>
            <a:ext cx="5012764" cy="38735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502" y="3962400"/>
            <a:ext cx="6414529" cy="1920244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sp>
        <p:nvSpPr>
          <p:cNvPr id="9" name="Rectangle 8"/>
          <p:cNvSpPr/>
          <p:nvPr/>
        </p:nvSpPr>
        <p:spPr>
          <a:xfrm>
            <a:off x="2848897" y="4989101"/>
            <a:ext cx="838200" cy="152400"/>
          </a:xfrm>
          <a:prstGeom prst="rect">
            <a:avLst/>
          </a:prstGeom>
          <a:solidFill>
            <a:schemeClr val="accent1">
              <a:alpha val="19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00392" y="5138896"/>
            <a:ext cx="838200" cy="152400"/>
          </a:xfrm>
          <a:prstGeom prst="rect">
            <a:avLst/>
          </a:prstGeom>
          <a:solidFill>
            <a:schemeClr val="accent1">
              <a:alpha val="19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810000" y="3200400"/>
            <a:ext cx="152400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85800" y="3200400"/>
            <a:ext cx="3124200" cy="762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8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8B1B7-D240-4562-B2EB-FA711DA6F558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656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State Purchase Law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State Administered Projects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Cannot pay for a service until that service is rendered</a:t>
            </a:r>
          </a:p>
          <a:p>
            <a:pPr lvl="2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Cannot pay an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“estimate”</a:t>
            </a:r>
          </a:p>
          <a:p>
            <a:pPr lvl="2"/>
            <a:r>
              <a:rPr lang="en-US" dirty="0" smtClean="0"/>
              <a:t>Can we </a:t>
            </a:r>
            <a:r>
              <a:rPr lang="en-US" dirty="0"/>
              <a:t>p</a:t>
            </a:r>
            <a:r>
              <a:rPr lang="en-US" dirty="0" smtClean="0"/>
              <a:t>ay a </a:t>
            </a:r>
            <a:r>
              <a:rPr lang="en-US" b="1" dirty="0"/>
              <a:t>c</a:t>
            </a:r>
            <a:r>
              <a:rPr lang="en-US" b="1" dirty="0" smtClean="0"/>
              <a:t>ontractor</a:t>
            </a:r>
            <a:r>
              <a:rPr lang="en-US" dirty="0" smtClean="0"/>
              <a:t> Invoice?</a:t>
            </a:r>
          </a:p>
          <a:p>
            <a:pPr lvl="3"/>
            <a:r>
              <a:rPr lang="en-US" dirty="0" smtClean="0"/>
              <a:t>Yes and No</a:t>
            </a:r>
          </a:p>
        </p:txBody>
      </p:sp>
    </p:spTree>
    <p:extLst>
      <p:ext uri="{BB962C8B-B14F-4D97-AF65-F5344CB8AC3E}">
        <p14:creationId xmlns:p14="http://schemas.microsoft.com/office/powerpoint/2010/main" val="31866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8B1B7-D240-4562-B2EB-FA711DA6F558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619" y="845383"/>
            <a:ext cx="6098242" cy="471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8B1B7-D240-4562-B2EB-FA711DA6F558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19354" y="653990"/>
            <a:ext cx="5031442" cy="38879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333" y="860593"/>
            <a:ext cx="4869190" cy="17373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1677" y="2891554"/>
            <a:ext cx="6035052" cy="16459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371600" y="381000"/>
            <a:ext cx="2362200" cy="7620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33800" y="381000"/>
            <a:ext cx="306533" cy="479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14400" y="1927394"/>
            <a:ext cx="2972666" cy="73960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28800" y="2667000"/>
            <a:ext cx="1062877" cy="224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29200" y="4953000"/>
            <a:ext cx="3223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this example the payment</a:t>
            </a:r>
          </a:p>
          <a:p>
            <a:r>
              <a:rPr lang="en-US" dirty="0" smtClean="0"/>
              <a:t>Is the same as the “estimate” </a:t>
            </a:r>
          </a:p>
          <a:p>
            <a:r>
              <a:rPr lang="en-US" dirty="0" smtClean="0"/>
              <a:t>From the utility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324600" y="3733800"/>
            <a:ext cx="1828800" cy="1219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9200" y="4953000"/>
            <a:ext cx="3124200" cy="923330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3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8B1B7-D240-4562-B2EB-FA711DA6F558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4832" y="798232"/>
            <a:ext cx="5012764" cy="38735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502" y="3962400"/>
            <a:ext cx="6414529" cy="1920244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sp>
        <p:nvSpPr>
          <p:cNvPr id="9" name="Rectangle 8"/>
          <p:cNvSpPr/>
          <p:nvPr/>
        </p:nvSpPr>
        <p:spPr>
          <a:xfrm>
            <a:off x="2848897" y="4989101"/>
            <a:ext cx="838200" cy="152400"/>
          </a:xfrm>
          <a:prstGeom prst="rect">
            <a:avLst/>
          </a:prstGeom>
          <a:solidFill>
            <a:schemeClr val="accent1">
              <a:alpha val="19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00392" y="5138896"/>
            <a:ext cx="838200" cy="152400"/>
          </a:xfrm>
          <a:prstGeom prst="rect">
            <a:avLst/>
          </a:prstGeom>
          <a:solidFill>
            <a:schemeClr val="accent1">
              <a:alpha val="19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810000" y="3200400"/>
            <a:ext cx="175260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85800" y="3200400"/>
            <a:ext cx="3124200" cy="762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652589"/>
            <a:ext cx="2347727" cy="900686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1752600" y="838200"/>
            <a:ext cx="1219200" cy="60960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971800" y="838200"/>
            <a:ext cx="1981200" cy="814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257800" y="609600"/>
            <a:ext cx="3087384" cy="646331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You may have to contact the</a:t>
            </a:r>
          </a:p>
          <a:p>
            <a:r>
              <a:rPr lang="en-US" dirty="0" smtClean="0"/>
              <a:t>Utility to confirm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324600" y="1255931"/>
            <a:ext cx="76200" cy="3966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3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8B1B7-D240-4562-B2EB-FA711DA6F558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656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State Purchase Law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State Administered Projects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Cannot pay for a service until that service is rendered</a:t>
            </a:r>
          </a:p>
          <a:p>
            <a:pPr lvl="2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Cannot pay an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“estimate”</a:t>
            </a:r>
          </a:p>
          <a:p>
            <a:pPr lvl="2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Can we pay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Contractor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Invoice</a:t>
            </a:r>
          </a:p>
          <a:p>
            <a:r>
              <a:rPr lang="en-US" dirty="0" smtClean="0"/>
              <a:t>Utility Accounting Policy</a:t>
            </a:r>
          </a:p>
          <a:p>
            <a:pPr lvl="1"/>
            <a:r>
              <a:rPr lang="en-US" dirty="0" smtClean="0"/>
              <a:t>Must have payment before work gets scheduled</a:t>
            </a:r>
          </a:p>
          <a:p>
            <a:pPr lvl="2"/>
            <a:r>
              <a:rPr lang="en-US" dirty="0" smtClean="0"/>
              <a:t>Cash/Check works – only for a contractor</a:t>
            </a:r>
          </a:p>
          <a:p>
            <a:pPr lvl="2"/>
            <a:r>
              <a:rPr lang="en-US" dirty="0" smtClean="0"/>
              <a:t>PO works for Gov’t Agencies.  Promise to pay.</a:t>
            </a:r>
          </a:p>
        </p:txBody>
      </p:sp>
      <p:sp>
        <p:nvSpPr>
          <p:cNvPr id="14" name="Right Arrow 13"/>
          <p:cNvSpPr/>
          <p:nvPr/>
        </p:nvSpPr>
        <p:spPr>
          <a:xfrm rot="10800000">
            <a:off x="4343400" y="1905000"/>
            <a:ext cx="2514600" cy="76200"/>
          </a:xfrm>
          <a:prstGeom prst="rightArrow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7543799" y="4267200"/>
            <a:ext cx="1470025" cy="76200"/>
          </a:xfrm>
          <a:prstGeom prst="rightArrow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6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8B1B7-D240-4562-B2EB-FA711DA6F558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656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Utility Schedules Lateral Installation</a:t>
            </a:r>
          </a:p>
          <a:p>
            <a:pPr lvl="1"/>
            <a:r>
              <a:rPr lang="en-US" dirty="0" smtClean="0"/>
              <a:t>Many times we are at their mercy</a:t>
            </a:r>
          </a:p>
          <a:p>
            <a:pPr lvl="2"/>
            <a:r>
              <a:rPr lang="en-US" dirty="0" smtClean="0"/>
              <a:t>Busy</a:t>
            </a:r>
          </a:p>
          <a:p>
            <a:pPr lvl="2"/>
            <a:r>
              <a:rPr lang="en-US" dirty="0" smtClean="0"/>
              <a:t>Mother Nature</a:t>
            </a:r>
          </a:p>
          <a:p>
            <a:pPr lvl="1"/>
            <a:r>
              <a:rPr lang="en-US" dirty="0" smtClean="0"/>
              <a:t>Project Staff, Contractor, NE Region Traffic – powerless</a:t>
            </a:r>
          </a:p>
          <a:p>
            <a:pPr lvl="2"/>
            <a:r>
              <a:rPr lang="en-US" dirty="0" smtClean="0"/>
              <a:t>Start process early</a:t>
            </a:r>
          </a:p>
          <a:p>
            <a:pPr lvl="2"/>
            <a:r>
              <a:rPr lang="en-US" dirty="0" smtClean="0"/>
              <a:t>Mention at Pre-Con if this is a controlling issue</a:t>
            </a:r>
          </a:p>
          <a:p>
            <a:pPr lvl="3"/>
            <a:r>
              <a:rPr lang="en-US" dirty="0" smtClean="0"/>
              <a:t>It can become one if </a:t>
            </a:r>
            <a:r>
              <a:rPr lang="en-US" dirty="0" smtClean="0"/>
              <a:t>missed</a:t>
            </a:r>
          </a:p>
          <a:p>
            <a:pPr lvl="4"/>
            <a:r>
              <a:rPr lang="en-US" dirty="0" smtClean="0"/>
              <a:t>Coordination of work</a:t>
            </a:r>
          </a:p>
          <a:p>
            <a:pPr lvl="4"/>
            <a:r>
              <a:rPr lang="en-US" dirty="0" smtClean="0"/>
              <a:t>LD’s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9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Bases</a:t>
            </a:r>
          </a:p>
          <a:p>
            <a:pPr lvl="1"/>
            <a:r>
              <a:rPr lang="en-US" dirty="0" smtClean="0"/>
              <a:t>Soil Condition</a:t>
            </a:r>
          </a:p>
          <a:p>
            <a:pPr lvl="1"/>
            <a:r>
              <a:rPr lang="en-US" dirty="0" smtClean="0"/>
              <a:t>Water Table</a:t>
            </a:r>
          </a:p>
          <a:p>
            <a:pPr lvl="1"/>
            <a:r>
              <a:rPr lang="en-US" dirty="0" smtClean="0"/>
              <a:t>Bolts</a:t>
            </a:r>
            <a:endParaRPr lang="en-US" dirty="0" smtClean="0"/>
          </a:p>
          <a:p>
            <a:pPr lvl="1"/>
            <a:r>
              <a:rPr lang="en-US" dirty="0" smtClean="0"/>
              <a:t>Elevation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Monotube Problems?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27C0-0E69-4944-BD9B-3F86EFCB9C4D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8B1B7-D240-4562-B2EB-FA711DA6F558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656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Utility Provides Invoice for Lateral Installation</a:t>
            </a:r>
          </a:p>
          <a:p>
            <a:r>
              <a:rPr lang="en-US" dirty="0" smtClean="0"/>
              <a:t>Contractor Submission</a:t>
            </a:r>
          </a:p>
          <a:p>
            <a:pPr lvl="1"/>
            <a:r>
              <a:rPr lang="en-US" dirty="0" smtClean="0"/>
              <a:t>Proof of payment to utility</a:t>
            </a:r>
          </a:p>
          <a:p>
            <a:pPr lvl="1"/>
            <a:r>
              <a:rPr lang="en-US" dirty="0" smtClean="0"/>
              <a:t>Copy of invoice </a:t>
            </a:r>
            <a:r>
              <a:rPr lang="en-US" dirty="0" smtClean="0"/>
              <a:t>from Utility</a:t>
            </a:r>
          </a:p>
          <a:p>
            <a:r>
              <a:rPr lang="en-US" dirty="0" smtClean="0"/>
              <a:t>Now you can pay contractor per Section 656.5(7)</a:t>
            </a:r>
          </a:p>
          <a:p>
            <a:pPr lvl="1"/>
            <a:r>
              <a:rPr lang="en-US" dirty="0"/>
              <a:t>656.5(7)Coordinate with the engineer to determine how to handle.. If the utility bills the contractor directly, pay the utility promptly.  Department will reimburse for </a:t>
            </a:r>
            <a:r>
              <a:rPr lang="en-US" b="1" i="1" u="sng" dirty="0">
                <a:solidFill>
                  <a:srgbClr val="FF0000"/>
                </a:solidFill>
              </a:rPr>
              <a:t>INVOICE</a:t>
            </a:r>
            <a:r>
              <a:rPr lang="en-US" dirty="0"/>
              <a:t> costs under the Electrical Service Lateral Administrative item</a:t>
            </a:r>
            <a:r>
              <a:rPr lang="en-US" dirty="0" smtClean="0"/>
              <a:t>.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83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8B1B7-D240-4562-B2EB-FA711DA6F558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19355" y="647955"/>
            <a:ext cx="5031442" cy="38879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166" y="1096968"/>
            <a:ext cx="4869190" cy="17373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2641" y="2819400"/>
            <a:ext cx="6035052" cy="16459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Oval 5"/>
          <p:cNvSpPr/>
          <p:nvPr/>
        </p:nvSpPr>
        <p:spPr>
          <a:xfrm>
            <a:off x="8001000" y="3521449"/>
            <a:ext cx="685800" cy="228600"/>
          </a:xfrm>
          <a:prstGeom prst="ellipse">
            <a:avLst/>
          </a:prstGeom>
          <a:solidFill>
            <a:schemeClr val="accent1">
              <a:alpha val="19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1869" y="4811058"/>
            <a:ext cx="6293370" cy="1508763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sp>
        <p:nvSpPr>
          <p:cNvPr id="8" name="Oval 7"/>
          <p:cNvSpPr/>
          <p:nvPr/>
        </p:nvSpPr>
        <p:spPr>
          <a:xfrm>
            <a:off x="6553200" y="5715000"/>
            <a:ext cx="685800" cy="228600"/>
          </a:xfrm>
          <a:prstGeom prst="ellipse">
            <a:avLst/>
          </a:prstGeom>
          <a:solidFill>
            <a:schemeClr val="accent1">
              <a:alpha val="19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2057400"/>
            <a:ext cx="1447800" cy="47483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38400" y="2532233"/>
            <a:ext cx="374241" cy="2871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71600" y="304800"/>
            <a:ext cx="2438400" cy="9144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10000" y="372183"/>
            <a:ext cx="172750" cy="7247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</p:cNvCxnSpPr>
          <p:nvPr/>
        </p:nvCxnSpPr>
        <p:spPr>
          <a:xfrm flipH="1">
            <a:off x="7162800" y="3716571"/>
            <a:ext cx="938633" cy="1998429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12641" y="5745937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Utility Invoice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8B1B7-D240-4562-B2EB-FA711DA6F558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656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Utility Provides Invoice for Lateral Installation</a:t>
            </a:r>
          </a:p>
          <a:p>
            <a:pPr lvl="1"/>
            <a:r>
              <a:rPr lang="en-US" dirty="0" smtClean="0"/>
              <a:t>Credit or no credit?  That is the question!</a:t>
            </a:r>
          </a:p>
          <a:p>
            <a:pPr lvl="2"/>
            <a:r>
              <a:rPr lang="en-US" dirty="0" smtClean="0"/>
              <a:t>Should show on the invoice as a refund to the contractor</a:t>
            </a:r>
          </a:p>
          <a:p>
            <a:pPr lvl="3"/>
            <a:r>
              <a:rPr lang="en-US" dirty="0" smtClean="0"/>
              <a:t>Who cares</a:t>
            </a:r>
            <a:r>
              <a:rPr lang="en-US" dirty="0" smtClean="0"/>
              <a:t>?</a:t>
            </a:r>
          </a:p>
          <a:p>
            <a:pPr lvl="4"/>
            <a:r>
              <a:rPr lang="en-US" dirty="0" smtClean="0"/>
              <a:t>Nobody if you haven’t paid for this yet</a:t>
            </a:r>
            <a:endParaRPr lang="en-US" dirty="0" smtClean="0"/>
          </a:p>
          <a:p>
            <a:pPr marL="630238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8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8B1B7-D240-4562-B2EB-FA711DA6F558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8431"/>
            <a:ext cx="5004955" cy="647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1171" y="285265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Costs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0583" y="3386931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Payments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63337" y="4290536"/>
            <a:ext cx="1133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Credit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Owed to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Applicant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339673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$8500</a:t>
            </a:r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5400000">
            <a:off x="5509189" y="2543766"/>
            <a:ext cx="451244" cy="10025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74377" y="286035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$7312.89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4495800"/>
            <a:ext cx="111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$1187.11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8200" y="2667000"/>
            <a:ext cx="585355" cy="719931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3396734"/>
            <a:ext cx="585355" cy="359529"/>
          </a:xfrm>
          <a:prstGeom prst="rect">
            <a:avLst/>
          </a:prstGeom>
          <a:solidFill>
            <a:schemeClr val="tx2">
              <a:alpha val="31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48200" y="4648200"/>
            <a:ext cx="585355" cy="216932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4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8B1B7-D240-4562-B2EB-FA711DA6F558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8431"/>
            <a:ext cx="5004955" cy="647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1171" y="285265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Costs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0583" y="3386931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Payments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63337" y="4290536"/>
            <a:ext cx="1133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Credit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Owed to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Applicant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339673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$8500</a:t>
            </a:r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5400000">
            <a:off x="5509189" y="2543766"/>
            <a:ext cx="451244" cy="10025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74377" y="286035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$7312.89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4495800"/>
            <a:ext cx="111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$1187.11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410200" y="3962400"/>
            <a:ext cx="2590800" cy="1676400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5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8B1B7-D240-4562-B2EB-FA711DA6F558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656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Credit???</a:t>
            </a:r>
          </a:p>
          <a:p>
            <a:pPr lvl="1"/>
            <a:r>
              <a:rPr lang="en-US" dirty="0" smtClean="0"/>
              <a:t>Utility over-estimates</a:t>
            </a:r>
          </a:p>
          <a:p>
            <a:pPr lvl="2"/>
            <a:r>
              <a:rPr lang="en-US" dirty="0" smtClean="0"/>
              <a:t>Credit comes back on INVOICE</a:t>
            </a:r>
          </a:p>
          <a:p>
            <a:pPr lvl="1"/>
            <a:r>
              <a:rPr lang="en-US" dirty="0" smtClean="0"/>
              <a:t>If PM pays early the contractor gets overpaid</a:t>
            </a:r>
          </a:p>
          <a:p>
            <a:pPr lvl="2"/>
            <a:r>
              <a:rPr lang="en-US" dirty="0" smtClean="0"/>
              <a:t>If we don’t get an invoice we may never know</a:t>
            </a:r>
          </a:p>
          <a:p>
            <a:pPr lvl="2"/>
            <a:r>
              <a:rPr lang="en-US" dirty="0" smtClean="0"/>
              <a:t>Contractor may not reimburse</a:t>
            </a:r>
          </a:p>
          <a:p>
            <a:pPr lvl="1"/>
            <a:r>
              <a:rPr lang="en-US" dirty="0" smtClean="0"/>
              <a:t>If we pay early AND we find out there is a credit</a:t>
            </a:r>
          </a:p>
          <a:p>
            <a:pPr lvl="2"/>
            <a:r>
              <a:rPr lang="en-US" dirty="0" smtClean="0"/>
              <a:t>Document</a:t>
            </a:r>
          </a:p>
          <a:p>
            <a:pPr lvl="2"/>
            <a:r>
              <a:rPr lang="en-US" dirty="0" smtClean="0"/>
              <a:t>Inform all parties</a:t>
            </a:r>
          </a:p>
          <a:p>
            <a:pPr lvl="2"/>
            <a:r>
              <a:rPr lang="en-US" dirty="0" smtClean="0"/>
              <a:t>Withhold from estimate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8B1B7-D240-4562-B2EB-FA711DA6F558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656 Process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73500"/>
          </a:xfrm>
        </p:spPr>
        <p:txBody>
          <a:bodyPr/>
          <a:lstStyle/>
          <a:p>
            <a:r>
              <a:rPr lang="en-US" dirty="0" smtClean="0"/>
              <a:t>This Whole Thing Can Slip Through the Cracks</a:t>
            </a:r>
          </a:p>
          <a:p>
            <a:pPr lvl="1"/>
            <a:r>
              <a:rPr lang="en-US" dirty="0" smtClean="0"/>
              <a:t>Know it is in your plans</a:t>
            </a:r>
          </a:p>
          <a:p>
            <a:pPr lvl="2"/>
            <a:r>
              <a:rPr lang="en-US" dirty="0" smtClean="0"/>
              <a:t>Only way to really remember</a:t>
            </a:r>
          </a:p>
          <a:p>
            <a:pPr lvl="1"/>
            <a:r>
              <a:rPr lang="en-US" dirty="0" smtClean="0"/>
              <a:t>Contractor may forget to submit paperwork</a:t>
            </a:r>
          </a:p>
          <a:p>
            <a:pPr lvl="2"/>
            <a:r>
              <a:rPr lang="en-US" dirty="0" smtClean="0"/>
              <a:t>Utility may be really late in providing invoice</a:t>
            </a:r>
          </a:p>
          <a:p>
            <a:pPr lvl="2"/>
            <a:r>
              <a:rPr lang="en-US" dirty="0" smtClean="0"/>
              <a:t>Contractor forgets to submit real invoice from the utility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37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8B1B7-D240-4562-B2EB-FA711DA6F558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656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Contact NE Region Traffic Unit</a:t>
            </a:r>
          </a:p>
          <a:p>
            <a:pPr lvl="2"/>
            <a:r>
              <a:rPr lang="en-US" dirty="0" smtClean="0"/>
              <a:t>Help getting paperwork</a:t>
            </a:r>
          </a:p>
          <a:p>
            <a:pPr lvl="2"/>
            <a:r>
              <a:rPr lang="en-US" dirty="0" smtClean="0"/>
              <a:t>Contacting right people</a:t>
            </a:r>
          </a:p>
          <a:p>
            <a:pPr lvl="2"/>
            <a:r>
              <a:rPr lang="en-US" dirty="0" smtClean="0"/>
              <a:t>Working through problems</a:t>
            </a:r>
          </a:p>
          <a:p>
            <a:pPr lvl="1"/>
            <a:r>
              <a:rPr lang="en-US" dirty="0" smtClean="0"/>
              <a:t>Process not perfect</a:t>
            </a:r>
          </a:p>
          <a:p>
            <a:pPr lvl="2"/>
            <a:r>
              <a:rPr lang="en-US" dirty="0" smtClean="0"/>
              <a:t>Only way to keep responsibility for coordination in the </a:t>
            </a:r>
            <a:r>
              <a:rPr lang="en-US" smtClean="0"/>
              <a:t>contractors hands.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Bases</a:t>
            </a:r>
          </a:p>
          <a:p>
            <a:pPr lvl="1"/>
            <a:r>
              <a:rPr lang="en-US" dirty="0" smtClean="0"/>
              <a:t>Soil Condition – Concern but hasn’t been a problem</a:t>
            </a:r>
          </a:p>
          <a:p>
            <a:pPr lvl="1"/>
            <a:r>
              <a:rPr lang="en-US" dirty="0" smtClean="0"/>
              <a:t>Water Table – Concern but hasn’t really been a problem</a:t>
            </a:r>
          </a:p>
          <a:p>
            <a:pPr lvl="1"/>
            <a:r>
              <a:rPr lang="en-US" dirty="0" smtClean="0"/>
              <a:t>Bolts </a:t>
            </a:r>
            <a:r>
              <a:rPr lang="en-US" dirty="0" smtClean="0"/>
              <a:t>– Hasn’t really been a problem</a:t>
            </a:r>
          </a:p>
          <a:p>
            <a:pPr lvl="1"/>
            <a:r>
              <a:rPr lang="en-US" dirty="0" smtClean="0"/>
              <a:t>Elevation – Lots of questions from the field.                  Can be a problem!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Monotube Problems?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27C0-0E69-4944-BD9B-3F86EFCB9C4D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2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Bases</a:t>
            </a:r>
          </a:p>
          <a:p>
            <a:pPr lvl="1"/>
            <a:r>
              <a:rPr lang="en-US" dirty="0" smtClean="0"/>
              <a:t>Elevation</a:t>
            </a:r>
          </a:p>
          <a:p>
            <a:pPr lvl="2"/>
            <a:r>
              <a:rPr lang="en-US" dirty="0" smtClean="0"/>
              <a:t>Top of base Elevation not provided</a:t>
            </a:r>
          </a:p>
          <a:p>
            <a:pPr lvl="3"/>
            <a:r>
              <a:rPr lang="en-US" dirty="0" smtClean="0"/>
              <a:t>Pavement grade changes</a:t>
            </a:r>
          </a:p>
          <a:p>
            <a:pPr lvl="3"/>
            <a:r>
              <a:rPr lang="en-US" dirty="0" smtClean="0"/>
              <a:t>Sidewalk slope changes</a:t>
            </a:r>
          </a:p>
          <a:p>
            <a:pPr lvl="3"/>
            <a:r>
              <a:rPr lang="en-US" dirty="0" smtClean="0"/>
              <a:t>Drainage changes that force curb changes</a:t>
            </a:r>
          </a:p>
          <a:p>
            <a:pPr lvl="3"/>
            <a:r>
              <a:rPr lang="en-US" dirty="0" smtClean="0"/>
              <a:t>Follow through.</a:t>
            </a:r>
          </a:p>
          <a:p>
            <a:pPr lvl="2"/>
            <a:r>
              <a:rPr lang="en-US" dirty="0" smtClean="0"/>
              <a:t>Compute after all is known</a:t>
            </a:r>
          </a:p>
          <a:p>
            <a:pPr lvl="2"/>
            <a:r>
              <a:rPr lang="en-US" dirty="0" smtClean="0"/>
              <a:t>Try not to install prematurely (i.e. early unless grades are final)</a:t>
            </a:r>
          </a:p>
          <a:p>
            <a:pPr lvl="2"/>
            <a:r>
              <a:rPr lang="en-US" dirty="0" smtClean="0"/>
              <a:t>Pay attention to clearance requirements (OSOH?)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Monotube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27C0-0E69-4944-BD9B-3F86EFCB9C4D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0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04AA0-9F21-4485-B088-466B0F30090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5564"/>
            <a:ext cx="7924800" cy="612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04AA0-9F21-4485-B088-466B0F30090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"/>
            <a:ext cx="7874951" cy="608152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257800" y="2743200"/>
            <a:ext cx="0" cy="2057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38800" y="3352800"/>
            <a:ext cx="6848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14.5’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76400" y="4572000"/>
            <a:ext cx="152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91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04AA0-9F21-4485-B088-466B0F30090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" name="Picture 2" descr="09c12_Pag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8458200" cy="5472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04AA0-9F21-4485-B088-466B0F30090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" name="Picture 2" descr="09c13_Pag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70647"/>
            <a:ext cx="8534400" cy="5522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WisDOT3">
      <a:dk1>
        <a:srgbClr val="253D92"/>
      </a:dk1>
      <a:lt1>
        <a:srgbClr val="FFFFFF"/>
      </a:lt1>
      <a:dk2>
        <a:srgbClr val="5772D5"/>
      </a:dk2>
      <a:lt2>
        <a:srgbClr val="D8D8D8"/>
      </a:lt2>
      <a:accent1>
        <a:srgbClr val="EE0000"/>
      </a:accent1>
      <a:accent2>
        <a:srgbClr val="5772D5"/>
      </a:accent2>
      <a:accent3>
        <a:srgbClr val="FF7979"/>
      </a:accent3>
      <a:accent4>
        <a:srgbClr val="B1E2F5"/>
      </a:accent4>
      <a:accent5>
        <a:srgbClr val="FFFFFF"/>
      </a:accent5>
      <a:accent6>
        <a:srgbClr val="FFFFFF"/>
      </a:accent6>
      <a:hlink>
        <a:srgbClr val="00B0F0"/>
      </a:hlink>
      <a:folHlink>
        <a:srgbClr val="B1E2F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</TotalTime>
  <Words>935</Words>
  <Application>Microsoft Office PowerPoint</Application>
  <PresentationFormat>On-screen Show (4:3)</PresentationFormat>
  <Paragraphs>247</Paragraphs>
  <Slides>37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Wingdings</vt:lpstr>
      <vt:lpstr>Wingdings 2</vt:lpstr>
      <vt:lpstr>Wingdings 3</vt:lpstr>
      <vt:lpstr>Concourse</vt:lpstr>
      <vt:lpstr>2017 Construction Conference</vt:lpstr>
      <vt:lpstr>Electrical Focus</vt:lpstr>
      <vt:lpstr>Monotube Problems?</vt:lpstr>
      <vt:lpstr>Monotube Problems?</vt:lpstr>
      <vt:lpstr>Monotube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Electrical Services</vt:lpstr>
      <vt:lpstr>Electrical Services</vt:lpstr>
      <vt:lpstr>Electrical Services</vt:lpstr>
      <vt:lpstr>Electrical Services</vt:lpstr>
      <vt:lpstr>Section 656 Elec Service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656 Process</vt:lpstr>
      <vt:lpstr>PowerPoint Presentation</vt:lpstr>
      <vt:lpstr>PowerPoint Presentation</vt:lpstr>
      <vt:lpstr>PowerPoint Presentation</vt:lpstr>
      <vt:lpstr>Section 656 Process</vt:lpstr>
      <vt:lpstr>Section 656 Process</vt:lpstr>
      <vt:lpstr>Section 656 Process</vt:lpstr>
      <vt:lpstr>PowerPoint Presentation</vt:lpstr>
      <vt:lpstr>Section 656 Process</vt:lpstr>
      <vt:lpstr>PowerPoint Presentation</vt:lpstr>
      <vt:lpstr>PowerPoint Presentation</vt:lpstr>
      <vt:lpstr>Section 656 Process</vt:lpstr>
      <vt:lpstr>Section 656 Process</vt:lpstr>
      <vt:lpstr>Section 656 Process</vt:lpstr>
    </vt:vector>
  </TitlesOfParts>
  <Company>Wisconsin Department of Transportation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Department of Transportation</dc:title>
  <dc:subject>Wisconsin Department of Transportation Power Point Presentation</dc:subject>
  <dc:creator>WisDOT</dc:creator>
  <cp:keywords>Wisconsin Department of Transportation Power Point Presentation</cp:keywords>
  <dc:description>2012</dc:description>
  <cp:lastModifiedBy>SCHUURMANS, ROBERT J</cp:lastModifiedBy>
  <cp:revision>134</cp:revision>
  <dcterms:created xsi:type="dcterms:W3CDTF">2012-06-26T13:11:17Z</dcterms:created>
  <dcterms:modified xsi:type="dcterms:W3CDTF">2017-03-01T23:01:13Z</dcterms:modified>
</cp:coreProperties>
</file>