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56" r:id="rId2"/>
    <p:sldId id="257" r:id="rId3"/>
    <p:sldId id="259" r:id="rId4"/>
    <p:sldId id="264" r:id="rId5"/>
    <p:sldId id="266" r:id="rId6"/>
    <p:sldId id="265" r:id="rId7"/>
    <p:sldId id="258" r:id="rId8"/>
    <p:sldId id="262"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9D"/>
    <a:srgbClr val="100000"/>
    <a:srgbClr val="213681"/>
    <a:srgbClr val="A7C2FF"/>
    <a:srgbClr val="2F4CB7"/>
    <a:srgbClr val="BFC9EF"/>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04" autoAdjust="0"/>
    <p:restoredTop sz="68712" autoAdjust="0"/>
  </p:normalViewPr>
  <p:slideViewPr>
    <p:cSldViewPr>
      <p:cViewPr>
        <p:scale>
          <a:sx n="66" d="100"/>
          <a:sy n="66" d="100"/>
        </p:scale>
        <p:origin x="1373" y="21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3/13/2017</a:t>
            </a:fld>
            <a:endParaRPr lang="en-US" dirty="0"/>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dirty="0"/>
          </a:p>
        </p:txBody>
      </p:sp>
    </p:spTree>
    <p:extLst>
      <p:ext uri="{BB962C8B-B14F-4D97-AF65-F5344CB8AC3E}">
        <p14:creationId xmlns:p14="http://schemas.microsoft.com/office/powerpoint/2010/main" val="10219196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3/13/2017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dirty="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dirty="0"/>
          </a:p>
        </p:txBody>
      </p:sp>
    </p:spTree>
    <p:extLst>
      <p:ext uri="{BB962C8B-B14F-4D97-AF65-F5344CB8AC3E}">
        <p14:creationId xmlns:p14="http://schemas.microsoft.com/office/powerpoint/2010/main" val="36232169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dirty="0" smtClean="0"/>
          </a:p>
        </p:txBody>
      </p:sp>
      <p:sp>
        <p:nvSpPr>
          <p:cNvPr id="5" name="Notes Placeholder 2"/>
          <p:cNvSpPr>
            <a:spLocks noGrp="1"/>
          </p:cNvSpPr>
          <p:nvPr>
            <p:ph type="body" idx="1"/>
          </p:nvPr>
        </p:nvSpPr>
        <p:spPr/>
        <p:txBody>
          <a:bodyPr>
            <a:normAutofit/>
          </a:bodyPr>
          <a:lstStyle/>
          <a:p>
            <a:pPr>
              <a:defRP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04582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2</a:t>
            </a:fld>
            <a:endParaRPr lang="en-US" dirty="0"/>
          </a:p>
        </p:txBody>
      </p:sp>
    </p:spTree>
    <p:extLst>
      <p:ext uri="{BB962C8B-B14F-4D97-AF65-F5344CB8AC3E}">
        <p14:creationId xmlns:p14="http://schemas.microsoft.com/office/powerpoint/2010/main" val="428286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latin typeface="Arial" charset="0"/>
                <a:cs typeface="Arial" charset="0"/>
              </a:rPr>
              <a:t>NER has implemented</a:t>
            </a:r>
            <a:r>
              <a:rPr lang="en-US" baseline="0" dirty="0" smtClean="0">
                <a:latin typeface="Arial" charset="0"/>
                <a:cs typeface="Arial" charset="0"/>
              </a:rPr>
              <a:t> 3 specific contracts for On-Site Utility Monitor in 2016 – which have been very successful.</a:t>
            </a:r>
          </a:p>
          <a:p>
            <a:endParaRPr lang="en-US" baseline="0" dirty="0" smtClean="0">
              <a:latin typeface="Arial" charset="0"/>
              <a:cs typeface="Arial" charset="0"/>
            </a:endParaRPr>
          </a:p>
          <a:p>
            <a:r>
              <a:rPr lang="en-US" baseline="0" dirty="0" smtClean="0">
                <a:latin typeface="Arial" charset="0"/>
                <a:cs typeface="Arial" charset="0"/>
              </a:rPr>
              <a:t>These contracts are used for specific projects that have been identified as high-risk and high-cost.</a:t>
            </a:r>
          </a:p>
          <a:p>
            <a:endParaRPr lang="en-US" baseline="0" dirty="0" smtClean="0">
              <a:latin typeface="Arial" charset="0"/>
              <a:cs typeface="Arial" charset="0"/>
            </a:endParaRPr>
          </a:p>
          <a:p>
            <a:r>
              <a:rPr lang="en-US" baseline="0" dirty="0" smtClean="0">
                <a:latin typeface="Arial" charset="0"/>
                <a:cs typeface="Arial" charset="0"/>
              </a:rPr>
              <a:t>The purpose of these contracts is to monitor (not inspect) utility relocations prior to and during construction, including:  Schedule, Location, and Restoration.</a:t>
            </a:r>
          </a:p>
          <a:p>
            <a:endParaRPr lang="en-US" baseline="0" dirty="0" smtClean="0">
              <a:latin typeface="Arial" charset="0"/>
              <a:cs typeface="Arial" charset="0"/>
            </a:endParaRPr>
          </a:p>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3</a:t>
            </a:fld>
            <a:endParaRPr lang="en-US" dirty="0"/>
          </a:p>
        </p:txBody>
      </p:sp>
    </p:spTree>
    <p:extLst>
      <p:ext uri="{BB962C8B-B14F-4D97-AF65-F5344CB8AC3E}">
        <p14:creationId xmlns:p14="http://schemas.microsoft.com/office/powerpoint/2010/main" val="99055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a:t>
            </a:r>
            <a:r>
              <a:rPr lang="en-US" baseline="0" dirty="0" smtClean="0"/>
              <a:t> </a:t>
            </a:r>
            <a:r>
              <a:rPr lang="en-US" dirty="0" smtClean="0"/>
              <a:t>LOCATION</a:t>
            </a:r>
            <a:r>
              <a:rPr lang="en-US" baseline="0" dirty="0" smtClean="0"/>
              <a:t> (center picture)</a:t>
            </a:r>
          </a:p>
          <a:p>
            <a:endParaRPr lang="en-US" baseline="0" dirty="0" smtClean="0"/>
          </a:p>
          <a:p>
            <a:r>
              <a:rPr lang="en-US" baseline="0" dirty="0" smtClean="0"/>
              <a:t>Poor RESTORATION (corner pictures) :  erosion control , run-off, pedestrian access (and traffic control).</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dirty="0"/>
          </a:p>
        </p:txBody>
      </p:sp>
    </p:spTree>
    <p:extLst>
      <p:ext uri="{BB962C8B-B14F-4D97-AF65-F5344CB8AC3E}">
        <p14:creationId xmlns:p14="http://schemas.microsoft.com/office/powerpoint/2010/main" val="330978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utility coordination is to not have any utility-related problems during construction,  Unfortunately, as hard as we try, it is not always possible to accomplish that goal.</a:t>
            </a:r>
          </a:p>
          <a:p>
            <a:endParaRPr lang="en-US" baseline="0" dirty="0" smtClean="0"/>
          </a:p>
          <a:p>
            <a:r>
              <a:rPr lang="en-US" baseline="0" dirty="0" smtClean="0"/>
              <a:t>There are sever types of problems that typically occur during construction, which are identified in Chapter 20 of the UC Guide, along with the ways to handle each type of problem in the field.</a:t>
            </a:r>
          </a:p>
          <a:p>
            <a:endParaRPr lang="en-US" baseline="0" dirty="0" smtClean="0"/>
          </a:p>
          <a:p>
            <a:r>
              <a:rPr lang="en-US" baseline="0" dirty="0" smtClean="0"/>
              <a:t>Including how to document each problem.</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dirty="0"/>
          </a:p>
        </p:txBody>
      </p:sp>
    </p:spTree>
    <p:extLst>
      <p:ext uri="{BB962C8B-B14F-4D97-AF65-F5344CB8AC3E}">
        <p14:creationId xmlns:p14="http://schemas.microsoft.com/office/powerpoint/2010/main" val="383087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Utility Problem</a:t>
            </a:r>
            <a:r>
              <a:rPr lang="en-US" baseline="0" dirty="0" smtClean="0"/>
              <a:t> During construction Documentation Report:</a:t>
            </a:r>
            <a:br>
              <a:rPr lang="en-US" baseline="0" dirty="0" smtClean="0"/>
            </a:br>
            <a:r>
              <a:rPr lang="en-US" baseline="0" dirty="0" smtClean="0"/>
              <a:t>Project Manager / Leader Version</a:t>
            </a:r>
            <a:br>
              <a:rPr lang="en-US" baseline="0" dirty="0" smtClean="0"/>
            </a:br>
            <a:r>
              <a:rPr lang="en-US" baseline="0" dirty="0" smtClean="0"/>
              <a:t>Utility Company Version</a:t>
            </a:r>
          </a:p>
          <a:p>
            <a:pPr marL="228600" indent="-228600">
              <a:buAutoNum type="arabicPeriod"/>
            </a:pPr>
            <a:endParaRPr lang="en-US" baseline="0" dirty="0" smtClean="0"/>
          </a:p>
          <a:p>
            <a:pPr marL="228600" indent="-228600">
              <a:buAutoNum type="arabicPeriod"/>
            </a:pPr>
            <a:r>
              <a:rPr lang="en-US" baseline="0" dirty="0" smtClean="0"/>
              <a:t>Not all problems are due to the negligence of the UTILITY, some are due to negligence of the CONTRACTOR / EXCAVATOR.</a:t>
            </a:r>
            <a:br>
              <a:rPr lang="en-US" baseline="0" dirty="0" smtClean="0"/>
            </a:br>
            <a:endParaRPr lang="en-US" baseline="0" dirty="0" smtClean="0"/>
          </a:p>
          <a:p>
            <a:pPr marL="228600" indent="-228600">
              <a:buAutoNum type="arabicPeriod"/>
            </a:pPr>
            <a:r>
              <a:rPr lang="en-US" baseline="0" dirty="0" smtClean="0"/>
              <a:t>Nature of the Problem. </a:t>
            </a:r>
            <a:br>
              <a:rPr lang="en-US" baseline="0" dirty="0" smtClean="0"/>
            </a:br>
            <a:endParaRPr lang="en-US" baseline="0" dirty="0" smtClean="0"/>
          </a:p>
          <a:p>
            <a:pPr marL="228600" indent="-228600">
              <a:buAutoNum type="arabicPeriod"/>
            </a:pPr>
            <a:r>
              <a:rPr lang="en-US" baseline="0" dirty="0" smtClean="0"/>
              <a:t>Details (and pictures) are important.</a:t>
            </a:r>
          </a:p>
          <a:p>
            <a:pPr marL="228600" indent="-228600">
              <a:buAutoNum type="arabicPeriod"/>
            </a:pPr>
            <a:endParaRPr lang="en-US" baseline="0" dirty="0" smtClean="0"/>
          </a:p>
          <a:p>
            <a:pPr marL="228600" indent="-228600">
              <a:buAutoNum type="arabicPeriod"/>
            </a:pPr>
            <a:r>
              <a:rPr lang="en-US" baseline="0" dirty="0" smtClean="0"/>
              <a:t>Send report to Region Utility Coordinator.</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dirty="0"/>
          </a:p>
        </p:txBody>
      </p:sp>
    </p:spTree>
    <p:extLst>
      <p:ext uri="{BB962C8B-B14F-4D97-AF65-F5344CB8AC3E}">
        <p14:creationId xmlns:p14="http://schemas.microsoft.com/office/powerpoint/2010/main" val="3995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a:buNone/>
            </a:pPr>
            <a:r>
              <a:rPr lang="en-US" dirty="0" smtClean="0">
                <a:latin typeface="Arial" charset="0"/>
                <a:cs typeface="Arial" charset="0"/>
              </a:rPr>
              <a:t>New technology!</a:t>
            </a:r>
          </a:p>
          <a:p>
            <a:pPr marL="0" indent="0">
              <a:buNone/>
            </a:pPr>
            <a:endParaRPr lang="en-US" dirty="0" smtClean="0">
              <a:latin typeface="Arial" charset="0"/>
              <a:cs typeface="Arial" charset="0"/>
            </a:endParaRPr>
          </a:p>
          <a:p>
            <a:pPr marL="0" indent="0">
              <a:buNone/>
            </a:pPr>
            <a:r>
              <a:rPr lang="en-US" dirty="0" smtClean="0">
                <a:latin typeface="Arial" charset="0"/>
                <a:cs typeface="Arial" charset="0"/>
              </a:rPr>
              <a:t>The Northeast</a:t>
            </a:r>
            <a:r>
              <a:rPr lang="en-US" baseline="0" dirty="0" smtClean="0">
                <a:latin typeface="Arial" charset="0"/>
                <a:cs typeface="Arial" charset="0"/>
              </a:rPr>
              <a:t> Region has identified one pilot project for subsurface utility mapping using SPAR.</a:t>
            </a:r>
          </a:p>
          <a:p>
            <a:pPr marL="0" indent="0">
              <a:buNone/>
            </a:pPr>
            <a:endParaRPr lang="en-US" baseline="0" dirty="0" smtClean="0">
              <a:latin typeface="Arial" charset="0"/>
              <a:cs typeface="Arial" charset="0"/>
            </a:endParaRPr>
          </a:p>
          <a:p>
            <a:pPr marL="0" indent="0">
              <a:buNone/>
            </a:pPr>
            <a:r>
              <a:rPr lang="en-US" baseline="0" dirty="0" smtClean="0">
                <a:latin typeface="Arial" charset="0"/>
                <a:cs typeface="Arial" charset="0"/>
              </a:rPr>
              <a:t>The information gathered using SPAR will identify the approximate location of underground facilities that will be used and made available during construction.</a:t>
            </a:r>
          </a:p>
          <a:p>
            <a:pPr marL="0" indent="0">
              <a:buNone/>
            </a:pPr>
            <a:endParaRPr lang="en-US" baseline="0" dirty="0" smtClean="0">
              <a:latin typeface="Arial" charset="0"/>
              <a:cs typeface="Arial" charset="0"/>
            </a:endParaRPr>
          </a:p>
          <a:p>
            <a:pPr marL="0" indent="0">
              <a:buNone/>
            </a:pPr>
            <a:r>
              <a:rPr lang="en-US" baseline="0" dirty="0" smtClean="0">
                <a:latin typeface="Arial" charset="0"/>
                <a:cs typeface="Arial" charset="0"/>
              </a:rPr>
              <a:t>Objectives:</a:t>
            </a: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7</a:t>
            </a:fld>
            <a:endParaRPr lang="en-US" dirty="0"/>
          </a:p>
        </p:txBody>
      </p:sp>
    </p:spTree>
    <p:extLst>
      <p:ext uri="{BB962C8B-B14F-4D97-AF65-F5344CB8AC3E}">
        <p14:creationId xmlns:p14="http://schemas.microsoft.com/office/powerpoint/2010/main" val="33816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Resources</a:t>
            </a:r>
            <a:r>
              <a:rPr lang="en-US" baseline="0" dirty="0" smtClean="0">
                <a:latin typeface="Arial" charset="0"/>
                <a:cs typeface="Arial" charset="0"/>
              </a:rPr>
              <a:t> . . . .</a:t>
            </a: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8</a:t>
            </a:fld>
            <a:endParaRPr lang="en-US" dirty="0"/>
          </a:p>
        </p:txBody>
      </p:sp>
    </p:spTree>
    <p:extLst>
      <p:ext uri="{BB962C8B-B14F-4D97-AF65-F5344CB8AC3E}">
        <p14:creationId xmlns:p14="http://schemas.microsoft.com/office/powerpoint/2010/main" val="418120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isconsindot.gov/Pages/doing-bus/eng-consultants/cnslt-rsrces/util/ucguide.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isconsindot.gov/Pages/doing-bus/eng-consultants/cnslt-rsrces/rdwy/fdm.aspx" TargetMode="External"/><Relationship Id="rId5" Type="http://schemas.openxmlformats.org/officeDocument/2006/relationships/hyperlink" Target="http://wisconsindot.gov/Pages/doing-bus/eng-consultants/cnslt-rsrces/rdwy/cmm.aspx" TargetMode="External"/><Relationship Id="rId4" Type="http://schemas.openxmlformats.org/officeDocument/2006/relationships/hyperlink" Target="http://wisconsindot.gov/Pages/doing-bus/real-estate/permits/utility-uap.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829761"/>
          </a:xfrm>
        </p:spPr>
        <p:txBody>
          <a:bodyPr>
            <a:normAutofit/>
          </a:bodyPr>
          <a:lstStyle/>
          <a:p>
            <a:pPr eaLnBrk="1" fontAlgn="auto" hangingPunct="1">
              <a:spcAft>
                <a:spcPts val="0"/>
              </a:spcAft>
              <a:defRPr/>
            </a:pPr>
            <a:r>
              <a:rPr lang="en-US" dirty="0" smtClean="0"/>
              <a:t>2017 Northeast Region Construction Training</a:t>
            </a:r>
            <a:endParaRPr lang="en-US" dirty="0"/>
          </a:p>
        </p:txBody>
      </p:sp>
      <p:sp>
        <p:nvSpPr>
          <p:cNvPr id="9219" name="Subtitle 2"/>
          <p:cNvSpPr>
            <a:spLocks noGrp="1"/>
          </p:cNvSpPr>
          <p:nvPr>
            <p:ph type="subTitle" idx="1"/>
          </p:nvPr>
        </p:nvSpPr>
        <p:spPr>
          <a:xfrm>
            <a:off x="692989" y="4191000"/>
            <a:ext cx="7772400" cy="1200150"/>
          </a:xfrm>
        </p:spPr>
        <p:txBody>
          <a:bodyPr/>
          <a:lstStyle/>
          <a:p>
            <a:pPr marR="0" eaLnBrk="1" hangingPunct="1"/>
            <a:r>
              <a:rPr lang="en-US" dirty="0" smtClean="0"/>
              <a:t>DTSD NER TSS-Utilities</a:t>
            </a:r>
          </a:p>
          <a:p>
            <a:pPr marR="0" eaLnBrk="1" hangingPunct="1"/>
            <a:r>
              <a:rPr lang="en-US" dirty="0" smtClean="0"/>
              <a:t>Thursday, March 16, 2017</a:t>
            </a:r>
          </a:p>
        </p:txBody>
      </p:sp>
      <p:sp>
        <p:nvSpPr>
          <p:cNvPr id="4" name="Subtitle 2"/>
          <p:cNvSpPr txBox="1">
            <a:spLocks/>
          </p:cNvSpPr>
          <p:nvPr/>
        </p:nvSpPr>
        <p:spPr bwMode="auto">
          <a:xfrm>
            <a:off x="651294" y="2562705"/>
            <a:ext cx="7772400" cy="120015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Wingdings" pitchFamily="2" charset="2"/>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rgbClr val="ED1C24"/>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rgbClr val="ED1C24"/>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rgbClr val="ED1C24"/>
              </a:buClr>
              <a:buFont typeface="Wingdings 2" pitchFamily="18" charset="2"/>
              <a:buNone/>
              <a:defRPr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eaLnBrk="1" hangingPunct="1"/>
            <a:r>
              <a:rPr lang="en-US" sz="6000" dirty="0" smtClean="0">
                <a:solidFill>
                  <a:schemeClr val="accent1">
                    <a:lumMod val="75000"/>
                  </a:schemeClr>
                </a:solidFill>
              </a:rPr>
              <a:t>UTILITIES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914400" y="1676400"/>
            <a:ext cx="7124698" cy="3124200"/>
          </a:xfrm>
        </p:spPr>
        <p:txBody>
          <a:bodyPr/>
          <a:lstStyle/>
          <a:p>
            <a:pPr>
              <a:buFont typeface="Wingdings" panose="05000000000000000000" pitchFamily="2" charset="2"/>
              <a:buChar char="v"/>
            </a:pPr>
            <a:r>
              <a:rPr lang="en-US" sz="2800" b="1" dirty="0" smtClean="0"/>
              <a:t>  On-Site Utility Monitor</a:t>
            </a:r>
            <a:br>
              <a:rPr lang="en-US" sz="2800" b="1" dirty="0" smtClean="0"/>
            </a:br>
            <a:r>
              <a:rPr lang="en-US" sz="2800" dirty="0" smtClean="0"/>
              <a:t>     </a:t>
            </a:r>
          </a:p>
          <a:p>
            <a:pPr>
              <a:buFont typeface="Wingdings" panose="05000000000000000000" pitchFamily="2" charset="2"/>
              <a:buChar char="v"/>
            </a:pPr>
            <a:r>
              <a:rPr lang="en-US" sz="2800" b="1" dirty="0" smtClean="0"/>
              <a:t>  Utility Problems During Construction </a:t>
            </a:r>
            <a:br>
              <a:rPr lang="en-US" sz="2800" b="1" dirty="0" smtClean="0"/>
            </a:br>
            <a:r>
              <a:rPr lang="en-US" sz="2800" b="1" dirty="0" smtClean="0"/>
              <a:t>  Documentation Report</a:t>
            </a:r>
            <a:r>
              <a:rPr lang="en-US" sz="2800" dirty="0" smtClean="0"/>
              <a:t>    </a:t>
            </a:r>
            <a:endParaRPr lang="en-US" sz="2800" dirty="0"/>
          </a:p>
          <a:p>
            <a:pPr marL="109537" indent="0">
              <a:buNone/>
            </a:pPr>
            <a:r>
              <a:rPr lang="en-US" sz="2800" b="1" dirty="0" smtClean="0"/>
              <a:t>  </a:t>
            </a:r>
            <a:r>
              <a:rPr lang="en-US" sz="2800" dirty="0" smtClean="0"/>
              <a:t>    </a:t>
            </a:r>
          </a:p>
          <a:p>
            <a:pPr>
              <a:buFont typeface="Wingdings" panose="05000000000000000000" pitchFamily="2" charset="2"/>
              <a:buChar char="v"/>
            </a:pPr>
            <a:r>
              <a:rPr lang="en-US" sz="2800" b="1" dirty="0" smtClean="0"/>
              <a:t>  </a:t>
            </a:r>
            <a:r>
              <a:rPr lang="en-US" sz="2800" b="1" smtClean="0"/>
              <a:t>SPAR </a:t>
            </a:r>
            <a:r>
              <a:rPr lang="en-US" sz="2800" b="1" smtClean="0"/>
              <a:t>pilot project</a:t>
            </a:r>
            <a:endParaRPr lang="en-US" sz="2800" b="1" dirty="0"/>
          </a:p>
        </p:txBody>
      </p:sp>
      <p:sp>
        <p:nvSpPr>
          <p:cNvPr id="3" name="Title 2"/>
          <p:cNvSpPr>
            <a:spLocks noGrp="1"/>
          </p:cNvSpPr>
          <p:nvPr>
            <p:ph type="title"/>
          </p:nvPr>
        </p:nvSpPr>
        <p:spPr>
          <a:xfrm>
            <a:off x="468311" y="177800"/>
            <a:ext cx="8229600" cy="812800"/>
          </a:xfrm>
          <a:noFill/>
        </p:spPr>
        <p:txBody>
          <a:bodyPr>
            <a:normAutofit/>
          </a:bodyPr>
          <a:lstStyle/>
          <a:p>
            <a:pPr>
              <a:defRPr/>
            </a:pPr>
            <a:r>
              <a:rPr lang="en-US" dirty="0" smtClean="0">
                <a:solidFill>
                  <a:srgbClr val="C00000"/>
                </a:solidFill>
              </a:rPr>
              <a:t>Overview</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3</a:t>
            </a:fld>
            <a:endParaRPr lang="en-US" dirty="0"/>
          </a:p>
        </p:txBody>
      </p:sp>
      <p:sp>
        <p:nvSpPr>
          <p:cNvPr id="9" name="Content Placeholder 1"/>
          <p:cNvSpPr>
            <a:spLocks noGrp="1"/>
          </p:cNvSpPr>
          <p:nvPr>
            <p:ph idx="1"/>
          </p:nvPr>
        </p:nvSpPr>
        <p:spPr>
          <a:xfrm>
            <a:off x="292578" y="301602"/>
            <a:ext cx="8443434" cy="762000"/>
          </a:xfrm>
        </p:spPr>
        <p:txBody>
          <a:bodyPr/>
          <a:lstStyle/>
          <a:p>
            <a:pPr marL="109537" indent="0">
              <a:buNone/>
            </a:pPr>
            <a:r>
              <a:rPr lang="en-US" sz="3200" b="1" dirty="0" smtClean="0">
                <a:solidFill>
                  <a:srgbClr val="C00000"/>
                </a:solidFill>
                <a:latin typeface="+mj-lt"/>
                <a:ea typeface="+mj-ea"/>
                <a:cs typeface="+mj-cs"/>
              </a:rPr>
              <a:t>On-Site Utility Monitor</a:t>
            </a:r>
            <a:r>
              <a:rPr lang="en-US" sz="3200" b="1" dirty="0">
                <a:solidFill>
                  <a:srgbClr val="C00000"/>
                </a:solidFill>
                <a:latin typeface="+mj-lt"/>
                <a:ea typeface="+mj-ea"/>
                <a:cs typeface="+mj-cs"/>
              </a:rPr>
              <a:t/>
            </a:r>
            <a:br>
              <a:rPr lang="en-US" sz="3200" b="1" dirty="0">
                <a:solidFill>
                  <a:srgbClr val="C00000"/>
                </a:solidFill>
                <a:latin typeface="+mj-lt"/>
                <a:ea typeface="+mj-ea"/>
                <a:cs typeface="+mj-cs"/>
              </a:rPr>
            </a:br>
            <a:endParaRPr lang="en-US" sz="3200" b="1" dirty="0">
              <a:solidFill>
                <a:srgbClr val="C00000"/>
              </a:solidFill>
              <a:latin typeface="+mj-lt"/>
              <a:ea typeface="+mj-ea"/>
              <a:cs typeface="+mj-cs"/>
            </a:endParaRPr>
          </a:p>
          <a:p>
            <a:pPr marL="109537" indent="0">
              <a:buNone/>
            </a:pPr>
            <a:r>
              <a:rPr lang="en-US" dirty="0"/>
              <a:t/>
            </a:r>
            <a:br>
              <a:rPr lang="en-US" dirty="0"/>
            </a:br>
            <a:endParaRPr lang="en-US" dirty="0" smtClean="0"/>
          </a:p>
          <a:p>
            <a:endParaRPr lang="en-US" dirty="0" smtClean="0"/>
          </a:p>
        </p:txBody>
      </p:sp>
      <p:sp>
        <p:nvSpPr>
          <p:cNvPr id="10" name="Content Placeholder 1"/>
          <p:cNvSpPr txBox="1">
            <a:spLocks/>
          </p:cNvSpPr>
          <p:nvPr/>
        </p:nvSpPr>
        <p:spPr bwMode="auto">
          <a:xfrm>
            <a:off x="3352800" y="9906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smtClean="0"/>
              <a:t>ID 9670-09-71</a:t>
            </a:r>
          </a:p>
          <a:p>
            <a:pPr marL="109537" indent="0">
              <a:buNone/>
            </a:pPr>
            <a:r>
              <a:rPr lang="en-US" sz="2000" dirty="0" smtClean="0"/>
              <a:t>STH 180</a:t>
            </a:r>
            <a:br>
              <a:rPr lang="en-US" sz="2000" dirty="0" smtClean="0"/>
            </a:br>
            <a:r>
              <a:rPr lang="en-US" sz="2000" dirty="0" smtClean="0"/>
              <a:t>Marinette County</a:t>
            </a:r>
          </a:p>
        </p:txBody>
      </p:sp>
      <p:sp>
        <p:nvSpPr>
          <p:cNvPr id="11" name="Content Placeholder 1"/>
          <p:cNvSpPr txBox="1">
            <a:spLocks/>
          </p:cNvSpPr>
          <p:nvPr/>
        </p:nvSpPr>
        <p:spPr bwMode="auto">
          <a:xfrm>
            <a:off x="5974921" y="998187"/>
            <a:ext cx="3092879" cy="1059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smtClean="0"/>
              <a:t>ID 6240-26-71</a:t>
            </a:r>
            <a:br>
              <a:rPr lang="en-US" sz="2000" dirty="0" smtClean="0"/>
            </a:br>
            <a:r>
              <a:rPr lang="en-US" sz="2000" dirty="0" smtClean="0"/>
              <a:t>STH 47, City of Appleton</a:t>
            </a:r>
            <a:br>
              <a:rPr lang="en-US" sz="2000" dirty="0" smtClean="0"/>
            </a:br>
            <a:r>
              <a:rPr lang="en-US" sz="2000" dirty="0" smtClean="0"/>
              <a:t>Outagamie County</a:t>
            </a:r>
          </a:p>
        </p:txBody>
      </p:sp>
      <p:sp>
        <p:nvSpPr>
          <p:cNvPr id="12" name="Content Placeholder 1"/>
          <p:cNvSpPr txBox="1">
            <a:spLocks/>
          </p:cNvSpPr>
          <p:nvPr/>
        </p:nvSpPr>
        <p:spPr bwMode="auto">
          <a:xfrm>
            <a:off x="292578" y="2339149"/>
            <a:ext cx="8318022" cy="546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800" dirty="0" smtClean="0">
                <a:solidFill>
                  <a:srgbClr val="C00000"/>
                </a:solidFill>
              </a:rPr>
              <a:t>Purpose:  Monitor (not </a:t>
            </a:r>
            <a:r>
              <a:rPr lang="en-US" sz="2800" dirty="0" smtClean="0">
                <a:solidFill>
                  <a:srgbClr val="C00000"/>
                </a:solidFill>
              </a:rPr>
              <a:t>inspect) </a:t>
            </a:r>
            <a:r>
              <a:rPr lang="en-US" sz="2800" dirty="0" smtClean="0">
                <a:solidFill>
                  <a:srgbClr val="C00000"/>
                </a:solidFill>
              </a:rPr>
              <a:t>utility relocation</a:t>
            </a:r>
            <a:endParaRPr lang="en-US" sz="2800" dirty="0" smtClean="0"/>
          </a:p>
        </p:txBody>
      </p:sp>
      <p:pic>
        <p:nvPicPr>
          <p:cNvPr id="3" name="Picture 2"/>
          <p:cNvPicPr>
            <a:picLocks noChangeAspect="1"/>
          </p:cNvPicPr>
          <p:nvPr/>
        </p:nvPicPr>
        <p:blipFill>
          <a:blip r:embed="rId3"/>
          <a:stretch>
            <a:fillRect/>
          </a:stretch>
        </p:blipFill>
        <p:spPr>
          <a:xfrm>
            <a:off x="292578" y="3048638"/>
            <a:ext cx="8622821" cy="2646311"/>
          </a:xfrm>
          <a:prstGeom prst="rect">
            <a:avLst/>
          </a:prstGeom>
          <a:ln w="28575">
            <a:solidFill>
              <a:srgbClr val="C00000"/>
            </a:solidFill>
          </a:ln>
        </p:spPr>
      </p:pic>
      <p:sp>
        <p:nvSpPr>
          <p:cNvPr id="5" name="TextBox 4"/>
          <p:cNvSpPr txBox="1"/>
          <p:nvPr/>
        </p:nvSpPr>
        <p:spPr>
          <a:xfrm>
            <a:off x="326571" y="3087469"/>
            <a:ext cx="1959429" cy="646331"/>
          </a:xfrm>
          <a:prstGeom prst="rect">
            <a:avLst/>
          </a:prstGeom>
          <a:solidFill>
            <a:schemeClr val="bg1"/>
          </a:solidFill>
        </p:spPr>
        <p:txBody>
          <a:bodyPr wrap="square" rtlCol="0">
            <a:spAutoFit/>
          </a:bodyPr>
          <a:lstStyle/>
          <a:p>
            <a:endParaRPr lang="en-US" dirty="0" smtClean="0"/>
          </a:p>
          <a:p>
            <a:r>
              <a:rPr lang="en-US" i="1" dirty="0" smtClean="0">
                <a:solidFill>
                  <a:srgbClr val="C00000"/>
                </a:solidFill>
              </a:rPr>
              <a:t>EXAMPLE</a:t>
            </a:r>
            <a:endParaRPr lang="en-US" dirty="0">
              <a:solidFill>
                <a:srgbClr val="C00000"/>
              </a:solidFill>
            </a:endParaRPr>
          </a:p>
        </p:txBody>
      </p:sp>
      <p:sp>
        <p:nvSpPr>
          <p:cNvPr id="13" name="Content Placeholder 1"/>
          <p:cNvSpPr txBox="1">
            <a:spLocks/>
          </p:cNvSpPr>
          <p:nvPr/>
        </p:nvSpPr>
        <p:spPr bwMode="auto">
          <a:xfrm>
            <a:off x="0" y="1066800"/>
            <a:ext cx="3092879"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smtClean="0"/>
              <a:t>ID 4085-42-71</a:t>
            </a:r>
            <a:br>
              <a:rPr lang="en-US" sz="2000" dirty="0" smtClean="0"/>
            </a:br>
            <a:r>
              <a:rPr lang="en-US" sz="2000" dirty="0" smtClean="0"/>
              <a:t>STH 32, City of DePere</a:t>
            </a:r>
            <a:br>
              <a:rPr lang="en-US" sz="2000" dirty="0" smtClean="0"/>
            </a:br>
            <a:r>
              <a:rPr lang="en-US" sz="2000" dirty="0" smtClean="0"/>
              <a:t>Outagamie County</a:t>
            </a:r>
          </a:p>
        </p:txBody>
      </p:sp>
    </p:spTree>
    <p:extLst>
      <p:ext uri="{BB962C8B-B14F-4D97-AF65-F5344CB8AC3E}">
        <p14:creationId xmlns:p14="http://schemas.microsoft.com/office/powerpoint/2010/main" val="2372299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653400"/>
            <a:ext cx="4407408" cy="3305556"/>
          </a:xfrm>
          <a:prstGeom prst="rect">
            <a:avLst/>
          </a:prstGeom>
          <a:ln w="38100">
            <a:solidFill>
              <a:srgbClr val="C00000"/>
            </a:solidFill>
          </a:ln>
        </p:spPr>
      </p:pic>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4</a:t>
            </a:fld>
            <a:endParaRPr lang="en-US" dirty="0"/>
          </a:p>
        </p:txBody>
      </p:sp>
      <p:pic>
        <p:nvPicPr>
          <p:cNvPr id="3" name="Picture 7" descr="D:\UtilityPictures\MequonEast3.jpg"/>
          <p:cNvPicPr>
            <a:picLocks noChangeAspect="1" noChangeArrowheads="1"/>
          </p:cNvPicPr>
          <p:nvPr/>
        </p:nvPicPr>
        <p:blipFill>
          <a:blip r:embed="rId4" cstate="print">
            <a:extLst>
              <a:ext uri="{28A0092B-C50C-407E-A947-70E740481C1C}">
                <a14:useLocalDpi xmlns:a14="http://schemas.microsoft.com/office/drawing/2010/main" val="0"/>
              </a:ext>
            </a:extLst>
          </a:blip>
          <a:srcRect b="19717"/>
          <a:stretch>
            <a:fillRect/>
          </a:stretch>
        </p:blipFill>
        <p:spPr bwMode="auto">
          <a:xfrm>
            <a:off x="162067" y="4532054"/>
            <a:ext cx="4105133" cy="218287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7734" t="246" r="-369" b="14779"/>
          <a:stretch/>
        </p:blipFill>
        <p:spPr>
          <a:xfrm>
            <a:off x="152400" y="76200"/>
            <a:ext cx="3006404" cy="2318650"/>
          </a:xfrm>
          <a:prstGeom prst="rect">
            <a:avLst/>
          </a:prstGeom>
          <a:ln w="38100">
            <a:solidFill>
              <a:schemeClr val="accent1">
                <a:shade val="50000"/>
              </a:schemeClr>
            </a:solidFill>
          </a:ln>
        </p:spPr>
      </p:pic>
      <p:pic>
        <p:nvPicPr>
          <p:cNvPr id="7" name="Picture 1030" descr="D:\UtilityPictures\MequonEast1.jpg"/>
          <p:cNvPicPr>
            <a:picLocks noChangeAspect="1" noChangeArrowheads="1"/>
          </p:cNvPicPr>
          <p:nvPr/>
        </p:nvPicPr>
        <p:blipFill>
          <a:blip r:embed="rId6" cstate="print">
            <a:extLst>
              <a:ext uri="{28A0092B-C50C-407E-A947-70E740481C1C}">
                <a14:useLocalDpi xmlns:a14="http://schemas.microsoft.com/office/drawing/2010/main" val="0"/>
              </a:ext>
            </a:extLst>
          </a:blip>
          <a:srcRect l="29875" t="282" r="6313" b="29622"/>
          <a:stretch>
            <a:fillRect/>
          </a:stretch>
        </p:blipFill>
        <p:spPr bwMode="auto">
          <a:xfrm>
            <a:off x="6116445" y="163238"/>
            <a:ext cx="2824917" cy="20574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031" descr="D:\UtilityPictures\InletSedimentControl.jpg"/>
          <p:cNvPicPr>
            <a:picLocks noChangeAspect="1" noChangeArrowheads="1"/>
          </p:cNvPicPr>
          <p:nvPr/>
        </p:nvPicPr>
        <p:blipFill>
          <a:blip r:embed="rId7" cstate="print">
            <a:extLst>
              <a:ext uri="{28A0092B-C50C-407E-A947-70E740481C1C}">
                <a14:useLocalDpi xmlns:a14="http://schemas.microsoft.com/office/drawing/2010/main" val="0"/>
              </a:ext>
            </a:extLst>
          </a:blip>
          <a:srcRect l="7692" r="10034"/>
          <a:stretch>
            <a:fillRect/>
          </a:stretch>
        </p:blipFill>
        <p:spPr bwMode="auto">
          <a:xfrm>
            <a:off x="6019800" y="4325225"/>
            <a:ext cx="2980949" cy="238037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41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5</a:t>
            </a:fld>
            <a:endParaRPr lang="en-US" dirty="0"/>
          </a:p>
        </p:txBody>
      </p:sp>
      <p:sp>
        <p:nvSpPr>
          <p:cNvPr id="3" name="Content Placeholder 1"/>
          <p:cNvSpPr txBox="1">
            <a:spLocks/>
          </p:cNvSpPr>
          <p:nvPr/>
        </p:nvSpPr>
        <p:spPr>
          <a:xfrm>
            <a:off x="292578" y="301602"/>
            <a:ext cx="8443434" cy="1146198"/>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Font typeface="Wingdings 3" pitchFamily="18" charset="2"/>
              <a:buNone/>
            </a:pPr>
            <a:r>
              <a:rPr lang="en-US" sz="3200" b="1" dirty="0" smtClean="0">
                <a:solidFill>
                  <a:srgbClr val="C00000"/>
                </a:solidFill>
                <a:latin typeface="+mj-lt"/>
                <a:ea typeface="+mj-ea"/>
                <a:cs typeface="+mj-cs"/>
              </a:rPr>
              <a:t>Utility Problem During Construction Documentation Report</a:t>
            </a:r>
            <a:endParaRPr lang="en-US" dirty="0" smtClean="0"/>
          </a:p>
        </p:txBody>
      </p:sp>
      <p:sp>
        <p:nvSpPr>
          <p:cNvPr id="4" name="Content Placeholder 1"/>
          <p:cNvSpPr txBox="1">
            <a:spLocks/>
          </p:cNvSpPr>
          <p:nvPr/>
        </p:nvSpPr>
        <p:spPr>
          <a:xfrm>
            <a:off x="1219201" y="1981200"/>
            <a:ext cx="7239000" cy="688998"/>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anose="05000000000000000000" pitchFamily="2" charset="2"/>
              <a:buChar char="v"/>
            </a:pPr>
            <a:r>
              <a:rPr lang="en-US" sz="3200" b="1" dirty="0" smtClean="0">
                <a:solidFill>
                  <a:srgbClr val="C00000"/>
                </a:solidFill>
                <a:latin typeface="+mj-lt"/>
                <a:ea typeface="+mj-ea"/>
                <a:cs typeface="+mj-cs"/>
              </a:rPr>
              <a:t>  </a:t>
            </a:r>
            <a:r>
              <a:rPr lang="en-US" sz="2400" dirty="0" smtClean="0">
                <a:solidFill>
                  <a:srgbClr val="C00000"/>
                </a:solidFill>
                <a:latin typeface="+mj-lt"/>
                <a:ea typeface="+mj-ea"/>
                <a:cs typeface="+mj-cs"/>
              </a:rPr>
              <a:t>Project Manager / Leader Version</a:t>
            </a:r>
            <a:endParaRPr lang="en-US" sz="2400" dirty="0" smtClean="0">
              <a:solidFill>
                <a:srgbClr val="C00000"/>
              </a:solidFill>
            </a:endParaRPr>
          </a:p>
        </p:txBody>
      </p:sp>
      <p:sp>
        <p:nvSpPr>
          <p:cNvPr id="5" name="Content Placeholder 1"/>
          <p:cNvSpPr txBox="1">
            <a:spLocks/>
          </p:cNvSpPr>
          <p:nvPr/>
        </p:nvSpPr>
        <p:spPr>
          <a:xfrm>
            <a:off x="1219200" y="2953362"/>
            <a:ext cx="5789769" cy="765198"/>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anose="05000000000000000000" pitchFamily="2" charset="2"/>
              <a:buChar char="v"/>
            </a:pPr>
            <a:r>
              <a:rPr lang="en-US" sz="3200" b="1" dirty="0" smtClean="0">
                <a:solidFill>
                  <a:srgbClr val="C00000"/>
                </a:solidFill>
                <a:latin typeface="+mj-lt"/>
                <a:ea typeface="+mj-ea"/>
                <a:cs typeface="+mj-cs"/>
              </a:rPr>
              <a:t>  </a:t>
            </a:r>
            <a:r>
              <a:rPr lang="en-US" sz="2400" dirty="0" smtClean="0">
                <a:solidFill>
                  <a:srgbClr val="C00000"/>
                </a:solidFill>
                <a:latin typeface="+mj-lt"/>
                <a:ea typeface="+mj-ea"/>
                <a:cs typeface="+mj-cs"/>
              </a:rPr>
              <a:t>Utility Company Version</a:t>
            </a:r>
            <a:endParaRPr lang="en-US" sz="2400" dirty="0" smtClean="0">
              <a:solidFill>
                <a:srgbClr val="C00000"/>
              </a:solidFill>
            </a:endParaRPr>
          </a:p>
        </p:txBody>
      </p:sp>
      <p:sp>
        <p:nvSpPr>
          <p:cNvPr id="6" name="Content Placeholder 1"/>
          <p:cNvSpPr txBox="1">
            <a:spLocks/>
          </p:cNvSpPr>
          <p:nvPr/>
        </p:nvSpPr>
        <p:spPr>
          <a:xfrm>
            <a:off x="666195" y="4724400"/>
            <a:ext cx="7696200" cy="765198"/>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r">
              <a:buNone/>
            </a:pPr>
            <a:r>
              <a:rPr lang="en-US" sz="2000" b="1" i="1" dirty="0" smtClean="0">
                <a:solidFill>
                  <a:srgbClr val="002F9D"/>
                </a:solidFill>
                <a:latin typeface="+mj-lt"/>
                <a:ea typeface="+mj-ea"/>
                <a:cs typeface="+mj-cs"/>
              </a:rPr>
              <a:t>WisDOT Guide to Utility Coordination</a:t>
            </a:r>
          </a:p>
          <a:p>
            <a:pPr marL="109537" indent="0" algn="r">
              <a:buNone/>
            </a:pPr>
            <a:r>
              <a:rPr lang="en-US" sz="2000" b="1" i="1" dirty="0" smtClean="0">
                <a:solidFill>
                  <a:srgbClr val="002F9D"/>
                </a:solidFill>
                <a:latin typeface="+mj-lt"/>
                <a:ea typeface="+mj-ea"/>
                <a:cs typeface="+mj-cs"/>
              </a:rPr>
              <a:t>Chapter 20   Conflicts During Constructio</a:t>
            </a:r>
            <a:r>
              <a:rPr lang="en-US" sz="2000" b="1" dirty="0" smtClean="0">
                <a:solidFill>
                  <a:srgbClr val="002F9D"/>
                </a:solidFill>
                <a:latin typeface="+mj-lt"/>
                <a:ea typeface="+mj-ea"/>
                <a:cs typeface="+mj-cs"/>
              </a:rPr>
              <a:t>n</a:t>
            </a:r>
            <a:endParaRPr lang="en-US" sz="2000" dirty="0" smtClean="0">
              <a:solidFill>
                <a:srgbClr val="002F9D"/>
              </a:solidFill>
            </a:endParaRPr>
          </a:p>
        </p:txBody>
      </p:sp>
    </p:spTree>
    <p:extLst>
      <p:ext uri="{BB962C8B-B14F-4D97-AF65-F5344CB8AC3E}">
        <p14:creationId xmlns:p14="http://schemas.microsoft.com/office/powerpoint/2010/main" val="3412588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6</a:t>
            </a:fld>
            <a:endParaRPr lang="en-US" dirty="0"/>
          </a:p>
        </p:txBody>
      </p:sp>
      <p:pic>
        <p:nvPicPr>
          <p:cNvPr id="4" name="Picture 3"/>
          <p:cNvPicPr>
            <a:picLocks noChangeAspect="1"/>
          </p:cNvPicPr>
          <p:nvPr/>
        </p:nvPicPr>
        <p:blipFill>
          <a:blip r:embed="rId3"/>
          <a:stretch>
            <a:fillRect/>
          </a:stretch>
        </p:blipFill>
        <p:spPr>
          <a:xfrm>
            <a:off x="1981199" y="76199"/>
            <a:ext cx="5339449" cy="6697663"/>
          </a:xfrm>
          <a:prstGeom prst="rect">
            <a:avLst/>
          </a:prstGeom>
          <a:ln w="38100">
            <a:solidFill>
              <a:srgbClr val="100000"/>
            </a:solidFill>
          </a:ln>
        </p:spPr>
      </p:pic>
      <p:sp>
        <p:nvSpPr>
          <p:cNvPr id="3" name="Rounded Rectangle 2"/>
          <p:cNvSpPr/>
          <p:nvPr/>
        </p:nvSpPr>
        <p:spPr>
          <a:xfrm>
            <a:off x="3048000" y="76200"/>
            <a:ext cx="3505200" cy="366931"/>
          </a:xfrm>
          <a:prstGeom prst="roundRect">
            <a:avLst/>
          </a:prstGeom>
          <a:solidFill>
            <a:schemeClr val="accent1">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015410" y="1779200"/>
            <a:ext cx="3318589" cy="202000"/>
          </a:xfrm>
          <a:prstGeom prst="roundRect">
            <a:avLst/>
          </a:prstGeom>
          <a:solidFill>
            <a:schemeClr val="accent1">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015411" y="2362199"/>
            <a:ext cx="3318589" cy="233193"/>
          </a:xfrm>
          <a:prstGeom prst="roundRect">
            <a:avLst/>
          </a:prstGeom>
          <a:solidFill>
            <a:schemeClr val="accent1">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2052734" y="4133462"/>
            <a:ext cx="5186266" cy="362338"/>
          </a:xfrm>
          <a:prstGeom prst="roundRect">
            <a:avLst/>
          </a:prstGeom>
          <a:solidFill>
            <a:schemeClr val="accent1">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57400" y="2979576"/>
            <a:ext cx="1125895" cy="220824"/>
          </a:xfrm>
          <a:prstGeom prst="roundRect">
            <a:avLst/>
          </a:prstGeom>
          <a:solidFill>
            <a:schemeClr val="accent1">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590800" y="5791200"/>
            <a:ext cx="4495800" cy="603230"/>
          </a:xfrm>
          <a:prstGeom prst="roundRect">
            <a:avLst/>
          </a:prstGeom>
          <a:solidFill>
            <a:schemeClr val="accent1">
              <a:alpha val="2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283247" y="381000"/>
            <a:ext cx="8443434" cy="838200"/>
          </a:xfrm>
        </p:spPr>
        <p:txBody>
          <a:bodyPr/>
          <a:lstStyle/>
          <a:p>
            <a:pPr marL="109537" indent="0">
              <a:buNone/>
            </a:pPr>
            <a:r>
              <a:rPr lang="en-US" sz="3200" b="1" dirty="0" smtClean="0">
                <a:solidFill>
                  <a:srgbClr val="C00000"/>
                </a:solidFill>
                <a:latin typeface="+mj-lt"/>
                <a:ea typeface="+mj-ea"/>
                <a:cs typeface="+mj-cs"/>
              </a:rPr>
              <a:t>SPAR – pilot project</a:t>
            </a:r>
            <a:r>
              <a:rPr lang="en-US" sz="3200" b="1" dirty="0">
                <a:solidFill>
                  <a:srgbClr val="C00000"/>
                </a:solidFill>
                <a:latin typeface="+mj-lt"/>
                <a:ea typeface="+mj-ea"/>
                <a:cs typeface="+mj-cs"/>
              </a:rPr>
              <a:t/>
            </a:r>
            <a:br>
              <a:rPr lang="en-US" sz="3200" b="1" dirty="0">
                <a:solidFill>
                  <a:srgbClr val="C00000"/>
                </a:solidFill>
                <a:latin typeface="+mj-lt"/>
                <a:ea typeface="+mj-ea"/>
                <a:cs typeface="+mj-cs"/>
              </a:rPr>
            </a:br>
            <a:endParaRPr lang="en-US" sz="3200" b="1" dirty="0">
              <a:solidFill>
                <a:srgbClr val="C00000"/>
              </a:solidFill>
              <a:latin typeface="+mj-lt"/>
              <a:ea typeface="+mj-ea"/>
              <a:cs typeface="+mj-cs"/>
            </a:endParaRPr>
          </a:p>
          <a:p>
            <a:pPr marL="109537" indent="0">
              <a:buNone/>
            </a:pPr>
            <a:r>
              <a:rPr lang="en-US" dirty="0"/>
              <a:t/>
            </a:r>
            <a:br>
              <a:rPr lang="en-US" dirty="0"/>
            </a:b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7</a:t>
            </a:fld>
            <a:endParaRPr lang="en-US" dirty="0"/>
          </a:p>
        </p:txBody>
      </p:sp>
      <p:sp>
        <p:nvSpPr>
          <p:cNvPr id="5" name="Content Placeholder 1"/>
          <p:cNvSpPr txBox="1">
            <a:spLocks/>
          </p:cNvSpPr>
          <p:nvPr/>
        </p:nvSpPr>
        <p:spPr bwMode="auto">
          <a:xfrm>
            <a:off x="259921" y="3009900"/>
            <a:ext cx="5940271"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anose="05000000000000000000" pitchFamily="2" charset="2"/>
              <a:buChar char="v"/>
            </a:pPr>
            <a:r>
              <a:rPr lang="en-US" sz="2400" dirty="0" smtClean="0"/>
              <a:t> </a:t>
            </a:r>
            <a:r>
              <a:rPr lang="en-US" sz="2400" dirty="0" smtClean="0">
                <a:solidFill>
                  <a:srgbClr val="C00000"/>
                </a:solidFill>
              </a:rPr>
              <a:t>Subsurface utility mapping using SPAR</a:t>
            </a:r>
            <a:endParaRPr lang="en-US" sz="800" dirty="0" smtClean="0">
              <a:solidFill>
                <a:srgbClr val="C00000"/>
              </a:solidFill>
            </a:endParaRPr>
          </a:p>
          <a:p>
            <a:pPr marL="109537" indent="0">
              <a:buNone/>
            </a:pPr>
            <a:endParaRPr lang="en-US" sz="2400" dirty="0" smtClean="0"/>
          </a:p>
        </p:txBody>
      </p:sp>
      <p:pic>
        <p:nvPicPr>
          <p:cNvPr id="7" name="Picture 3"/>
          <p:cNvPicPr>
            <a:picLocks noChangeAspect="1" noChangeArrowheads="1"/>
          </p:cNvPicPr>
          <p:nvPr/>
        </p:nvPicPr>
        <p:blipFill>
          <a:blip r:embed="rId3" cstate="print"/>
          <a:srcRect/>
          <a:stretch>
            <a:fillRect/>
          </a:stretch>
        </p:blipFill>
        <p:spPr bwMode="auto">
          <a:xfrm>
            <a:off x="6709714" y="1981200"/>
            <a:ext cx="1981200" cy="410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cstate="print"/>
          <a:srcRect r="7289"/>
          <a:stretch>
            <a:fillRect/>
          </a:stretch>
        </p:blipFill>
        <p:spPr bwMode="auto">
          <a:xfrm>
            <a:off x="4800600" y="800100"/>
            <a:ext cx="2711023"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1"/>
          <p:cNvSpPr txBox="1">
            <a:spLocks/>
          </p:cNvSpPr>
          <p:nvPr/>
        </p:nvSpPr>
        <p:spPr bwMode="auto">
          <a:xfrm>
            <a:off x="259921" y="1295400"/>
            <a:ext cx="4159679"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400" dirty="0" smtClean="0"/>
              <a:t>ID 4650-08-71</a:t>
            </a:r>
            <a:br>
              <a:rPr lang="en-US" sz="2400" dirty="0" smtClean="0"/>
            </a:br>
            <a:r>
              <a:rPr lang="en-US" sz="2400" dirty="0" smtClean="0"/>
              <a:t>STH 55</a:t>
            </a:r>
            <a:br>
              <a:rPr lang="en-US" sz="2400" dirty="0" smtClean="0"/>
            </a:br>
            <a:r>
              <a:rPr lang="en-US" sz="2400" dirty="0" smtClean="0"/>
              <a:t>Outagamie County</a:t>
            </a:r>
          </a:p>
        </p:txBody>
      </p:sp>
      <p:sp>
        <p:nvSpPr>
          <p:cNvPr id="10" name="Content Placeholder 2"/>
          <p:cNvSpPr txBox="1">
            <a:spLocks/>
          </p:cNvSpPr>
          <p:nvPr/>
        </p:nvSpPr>
        <p:spPr>
          <a:xfrm>
            <a:off x="381000" y="3733800"/>
            <a:ext cx="5924722" cy="2057400"/>
          </a:xfrm>
          <a:prstGeom prst="rect">
            <a:avLst/>
          </a:prstGeom>
        </p:spPr>
        <p:txBody>
          <a:bodyPr/>
          <a:lstStyle>
            <a:defPPr>
              <a:defRPr lang="en-US"/>
            </a:defPPr>
            <a:lvl1pPr algn="l" rtl="0" fontAlgn="base">
              <a:spcBef>
                <a:spcPct val="0"/>
              </a:spcBef>
              <a:spcAft>
                <a:spcPct val="0"/>
              </a:spcAft>
              <a:defRPr sz="1600" b="1" i="0" kern="900" baseline="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g Pressure as Main Relocate</a:t>
            </a:r>
          </a:p>
          <a:p>
            <a:pPr lvl="1"/>
            <a:r>
              <a:rPr lang="en-US" dirty="0" smtClean="0"/>
              <a:t>Objective: Save cost on hydro excavation</a:t>
            </a:r>
            <a:br>
              <a:rPr lang="en-US" dirty="0" smtClean="0"/>
            </a:br>
            <a:endParaRPr lang="en-US" sz="900" dirty="0" smtClean="0"/>
          </a:p>
          <a:p>
            <a:pPr lvl="1"/>
            <a:r>
              <a:rPr lang="en-US" dirty="0"/>
              <a:t>Objective: Save time and avoid utility </a:t>
            </a:r>
            <a:r>
              <a:rPr lang="en-US" dirty="0" smtClean="0"/>
              <a:t>strikes</a:t>
            </a:r>
            <a:br>
              <a:rPr lang="en-US" dirty="0" smtClean="0"/>
            </a:br>
            <a:endParaRPr lang="en-US" sz="900" dirty="0" smtClean="0"/>
          </a:p>
          <a:p>
            <a:pPr lvl="1"/>
            <a:r>
              <a:rPr lang="en-US" dirty="0" smtClean="0"/>
              <a:t>Objective: Verify a difficult locate</a:t>
            </a:r>
            <a:br>
              <a:rPr lang="en-US" dirty="0" smtClean="0"/>
            </a:br>
            <a:endParaRPr lang="en-US" sz="900" dirty="0" smtClean="0"/>
          </a:p>
          <a:p>
            <a:pPr lvl="1"/>
            <a:r>
              <a:rPr lang="en-US" dirty="0" smtClean="0"/>
              <a:t>Objective: Document underground utility locations</a:t>
            </a:r>
            <a:endParaRPr lang="en-US" dirty="0"/>
          </a:p>
        </p:txBody>
      </p:sp>
    </p:spTree>
    <p:extLst>
      <p:ext uri="{BB962C8B-B14F-4D97-AF65-F5344CB8AC3E}">
        <p14:creationId xmlns:p14="http://schemas.microsoft.com/office/powerpoint/2010/main" val="208805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152399" y="1320800"/>
            <a:ext cx="8861426" cy="4191000"/>
          </a:xfrm>
        </p:spPr>
        <p:txBody>
          <a:bodyPr/>
          <a:lstStyle/>
          <a:p>
            <a:pPr>
              <a:buFont typeface="Wingdings" panose="05000000000000000000" pitchFamily="2" charset="2"/>
              <a:buChar char="v"/>
            </a:pPr>
            <a:r>
              <a:rPr lang="en-US" sz="2000" b="1" dirty="0" smtClean="0"/>
              <a:t>WisDOT Guide to Utility Coordination (UC Guide)</a:t>
            </a:r>
          </a:p>
          <a:p>
            <a:pPr marL="365125" lvl="1" indent="0">
              <a:buNone/>
            </a:pPr>
            <a:r>
              <a:rPr lang="en-US" sz="1400" b="1" dirty="0">
                <a:hlinkClick r:id="rId3"/>
              </a:rPr>
              <a:t>http://wisconsindot.gov/Pages/doing-bus/eng-consultants/cnslt-rsrces/util/ucguide.aspx</a:t>
            </a:r>
            <a:endParaRPr lang="en-US" sz="1400" b="1" dirty="0"/>
          </a:p>
          <a:p>
            <a:endParaRPr lang="en-US" sz="3200" b="1" dirty="0" smtClean="0"/>
          </a:p>
          <a:p>
            <a:pPr>
              <a:buFont typeface="Wingdings" panose="05000000000000000000" pitchFamily="2" charset="2"/>
              <a:buChar char="v"/>
            </a:pPr>
            <a:r>
              <a:rPr lang="en-US" sz="2000" b="1" dirty="0" smtClean="0"/>
              <a:t>Utility Accommodation Policy / Highway Maintenance Manual</a:t>
            </a:r>
            <a:br>
              <a:rPr lang="en-US" sz="2000" b="1" dirty="0" smtClean="0"/>
            </a:br>
            <a:r>
              <a:rPr lang="en-US" sz="1400" b="1" dirty="0">
                <a:hlinkClick r:id="rId4"/>
              </a:rPr>
              <a:t>http://</a:t>
            </a:r>
            <a:r>
              <a:rPr lang="en-US" sz="1400" b="1" dirty="0" smtClean="0">
                <a:hlinkClick r:id="rId4"/>
              </a:rPr>
              <a:t>wisconsindot.gov/Pages/doing-bus/real-estate/permits/utility-uap.aspx</a:t>
            </a:r>
            <a:endParaRPr lang="en-US" sz="1400" b="1" dirty="0" smtClean="0"/>
          </a:p>
          <a:p>
            <a:endParaRPr lang="en-US" sz="3200" b="1" dirty="0" smtClean="0"/>
          </a:p>
          <a:p>
            <a:pPr>
              <a:buFont typeface="Wingdings" panose="05000000000000000000" pitchFamily="2" charset="2"/>
              <a:buChar char="v"/>
            </a:pPr>
            <a:r>
              <a:rPr lang="en-US" sz="2000" b="1" dirty="0" smtClean="0"/>
              <a:t>Construction &amp; Materials Manual (CMM)</a:t>
            </a:r>
          </a:p>
          <a:p>
            <a:pPr marL="365125" lvl="1" indent="0">
              <a:buNone/>
            </a:pPr>
            <a:r>
              <a:rPr lang="en-US" sz="1400" b="1" dirty="0">
                <a:hlinkClick r:id="rId5"/>
              </a:rPr>
              <a:t>http://</a:t>
            </a:r>
            <a:r>
              <a:rPr lang="en-US" sz="1400" b="1" dirty="0" smtClean="0">
                <a:hlinkClick r:id="rId5"/>
              </a:rPr>
              <a:t>wisconsindot.gov/Pages/doing-bus/eng-consultants/cnslt-rsrces/rdwy/cmm.aspx</a:t>
            </a:r>
            <a:endParaRPr lang="en-US" sz="1400" b="1" dirty="0" smtClean="0"/>
          </a:p>
          <a:p>
            <a:endParaRPr lang="en-US" sz="3200" b="1" dirty="0" smtClean="0"/>
          </a:p>
          <a:p>
            <a:pPr>
              <a:buFont typeface="Wingdings" panose="05000000000000000000" pitchFamily="2" charset="2"/>
              <a:buChar char="v"/>
            </a:pPr>
            <a:r>
              <a:rPr lang="en-US" sz="2000" b="1" dirty="0" smtClean="0"/>
              <a:t>Facilities Development Manual (FDM)</a:t>
            </a:r>
          </a:p>
          <a:p>
            <a:pPr marL="365125" lvl="1" indent="0">
              <a:buNone/>
            </a:pPr>
            <a:r>
              <a:rPr lang="en-US" sz="1400" b="1" dirty="0">
                <a:hlinkClick r:id="rId6"/>
              </a:rPr>
              <a:t>http://wisconsindot.gov/Pages/doing-bus/eng-consultants/cnslt-rsrces/rdwy/fdm.aspx</a:t>
            </a:r>
            <a:endParaRPr lang="en-US" sz="1400" b="1" dirty="0"/>
          </a:p>
          <a:p>
            <a:endParaRPr lang="en-US" sz="1400" b="1" dirty="0"/>
          </a:p>
        </p:txBody>
      </p:sp>
      <p:sp>
        <p:nvSpPr>
          <p:cNvPr id="3" name="Title 2"/>
          <p:cNvSpPr>
            <a:spLocks noGrp="1"/>
          </p:cNvSpPr>
          <p:nvPr>
            <p:ph type="title"/>
          </p:nvPr>
        </p:nvSpPr>
        <p:spPr>
          <a:xfrm>
            <a:off x="468311" y="177800"/>
            <a:ext cx="8229600" cy="1143000"/>
          </a:xfrm>
        </p:spPr>
        <p:txBody>
          <a:bodyPr>
            <a:normAutofit/>
          </a:bodyPr>
          <a:lstStyle/>
          <a:p>
            <a:pPr>
              <a:defRPr/>
            </a:pPr>
            <a:r>
              <a:rPr lang="en-US" sz="4000" dirty="0">
                <a:solidFill>
                  <a:srgbClr val="C00000"/>
                </a:solidFill>
              </a:rPr>
              <a:t>Resources</a:t>
            </a:r>
          </a:p>
        </p:txBody>
      </p:sp>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8</a:t>
            </a:fld>
            <a:endParaRPr lang="en-US" dirty="0"/>
          </a:p>
        </p:txBody>
      </p:sp>
    </p:spTree>
    <p:extLst>
      <p:ext uri="{BB962C8B-B14F-4D97-AF65-F5344CB8AC3E}">
        <p14:creationId xmlns:p14="http://schemas.microsoft.com/office/powerpoint/2010/main" val="4114915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TotalTime>
  <Words>347</Words>
  <Application>Microsoft Office PowerPoint</Application>
  <PresentationFormat>On-screen Show (4:3)</PresentationFormat>
  <Paragraphs>87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Wingdings</vt:lpstr>
      <vt:lpstr>Wingdings 2</vt:lpstr>
      <vt:lpstr>Wingdings 3</vt:lpstr>
      <vt:lpstr>Concourse</vt:lpstr>
      <vt:lpstr>2017 Northeast Region Construction Training</vt:lpstr>
      <vt:lpstr>Overview</vt:lpstr>
      <vt:lpstr>PowerPoint Presentation</vt:lpstr>
      <vt:lpstr>PowerPoint Presentation</vt:lpstr>
      <vt:lpstr>PowerPoint Presentation</vt:lpstr>
      <vt:lpstr>PowerPoint Presentation</vt:lpstr>
      <vt:lpstr>PowerPoint Presentation</vt:lpstr>
      <vt:lpstr>Resources</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ORR, JEFFRY J</cp:lastModifiedBy>
  <cp:revision>178</cp:revision>
  <cp:lastPrinted>2017-03-13T12:56:46Z</cp:lastPrinted>
  <dcterms:created xsi:type="dcterms:W3CDTF">2012-06-26T13:11:17Z</dcterms:created>
  <dcterms:modified xsi:type="dcterms:W3CDTF">2017-03-13T16:53:35Z</dcterms:modified>
</cp:coreProperties>
</file>