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6" r:id="rId4"/>
    <p:sldId id="267" r:id="rId5"/>
    <p:sldId id="270" r:id="rId6"/>
    <p:sldId id="268" r:id="rId7"/>
    <p:sldId id="288" r:id="rId8"/>
    <p:sldId id="272" r:id="rId9"/>
    <p:sldId id="277" r:id="rId10"/>
    <p:sldId id="289" r:id="rId11"/>
    <p:sldId id="282" r:id="rId12"/>
    <p:sldId id="284" r:id="rId13"/>
    <p:sldId id="278" r:id="rId14"/>
    <p:sldId id="279" r:id="rId15"/>
    <p:sldId id="274" r:id="rId16"/>
    <p:sldId id="275" r:id="rId17"/>
    <p:sldId id="276" r:id="rId18"/>
    <p:sldId id="291" r:id="rId19"/>
    <p:sldId id="285" r:id="rId20"/>
    <p:sldId id="280" r:id="rId21"/>
    <p:sldId id="283" r:id="rId22"/>
    <p:sldId id="286" r:id="rId23"/>
    <p:sldId id="292" r:id="rId24"/>
    <p:sldId id="287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F4CB7"/>
    <a:srgbClr val="213681"/>
    <a:srgbClr val="A7C2FF"/>
    <a:srgbClr val="BFC9EF"/>
    <a:srgbClr val="002F9D"/>
    <a:srgbClr val="4B68D1"/>
    <a:srgbClr val="253D92"/>
    <a:srgbClr val="89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76769" autoAdjust="0"/>
  </p:normalViewPr>
  <p:slideViewPr>
    <p:cSldViewPr>
      <p:cViewPr varScale="1">
        <p:scale>
          <a:sx n="86" d="100"/>
          <a:sy n="86" d="100"/>
        </p:scale>
        <p:origin x="12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-444" y="496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22464103751738E-2"/>
          <c:y val="0.21251831045990913"/>
          <c:w val="0.70036923008185825"/>
          <c:h val="0.74399213981634493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6.0249058773504741E-2"/>
                  <c:y val="7.16396105268467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cap="none" spc="0" baseline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449070670865849"/>
                      <c:h val="0.229803871632435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6606405502905545"/>
                  <c:y val="2.697047221876546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E5F2A3A-5F84-4D5B-9677-C46402B00333}" type="CATEGORYNAME">
                      <a:rPr lang="en-US" sz="1100"/>
                      <a:pPr>
                        <a:defRPr sz="110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defRPr>
                      </a:pPr>
                      <a:t>[CATEGORY NAME]</a:t>
                    </a:fld>
                    <a:r>
                      <a:rPr lang="en-US" sz="1100" baseline="0" dirty="0"/>
                      <a:t>
</a:t>
                    </a:r>
                    <a:fld id="{A5C6E916-E773-42D2-9E7B-43EE656D29CD}" type="PERCENTAGE">
                      <a:rPr lang="en-US" sz="1100" baseline="0"/>
                      <a:pPr>
                        <a:defRPr sz="110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defRPr>
                      </a:pPr>
                      <a:t>[PERCENTAGE]</a:t>
                    </a:fld>
                    <a:endParaRPr lang="en-US" sz="11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cap="none" spc="0" baseline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751213196764614"/>
                      <c:h val="0.1789867424516479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9048319986420198"/>
                  <c:y val="-0.1875391779220292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A9A0668A-6048-4C65-9BEE-080694919200}" type="CATEGORYNAME">
                      <a:rPr lang="en-US" sz="1000"/>
                      <a:pPr>
                        <a:defRPr sz="110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defRPr>
                      </a:pPr>
                      <a:t>[CATEGORY NAME]</a:t>
                    </a:fld>
                    <a:r>
                      <a:rPr lang="en-US" sz="1100" baseline="0" dirty="0"/>
                      <a:t>
</a:t>
                    </a:r>
                    <a:fld id="{6ADE3AA4-1284-4039-BCE2-8A8EA1476E8B}" type="PERCENTAGE">
                      <a:rPr lang="en-US" sz="1100" baseline="0"/>
                      <a:pPr>
                        <a:defRPr sz="110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defRPr>
                      </a:pPr>
                      <a:t>[PERCENTAGE]</a:t>
                    </a:fld>
                    <a:endParaRPr lang="en-US" sz="11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cap="none" spc="0" baseline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848885210752745"/>
                      <c:h val="0.202637579233684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17052005811317"/>
                  <c:y val="0.20846329936707572"/>
                </c:manualLayout>
              </c:layout>
              <c:tx>
                <c:rich>
                  <a:bodyPr/>
                  <a:lstStyle/>
                  <a:p>
                    <a:fld id="{2405F8A4-0678-4E35-B933-726F18C522FC}" type="CATEGORYNAME">
                      <a:rPr lang="en-US" sz="10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pPr/>
                      <a:t>[CATEGORY NAME]</a:t>
                    </a:fld>
                    <a:r>
                      <a:rPr lang="en-US" sz="1000" b="0" cap="none" spc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
</a:t>
                    </a:r>
                    <a:fld id="{AEE37CCA-1E85-43E1-8D9E-315EC09F215D}" type="PERCENTAGE">
                      <a:rPr lang="en-US" sz="1000" b="0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pPr/>
                      <a:t>[PERCENTAGE]</a:t>
                    </a:fld>
                    <a:endParaRPr lang="en-US" sz="1000" b="0" cap="none" spc="0" baseline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60472874775796"/>
                      <c:h val="0.1950361608964545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7.8987828795438281E-2"/>
                  <c:y val="2.09176540771270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cap="none" spc="0" baseline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169435644768101"/>
                      <c:h val="0.26523503565250511"/>
                    </c:manualLayout>
                  </c15:layout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Sheet1!$B$28:$H$28</c:f>
              <c:strCache>
                <c:ptCount val="5"/>
                <c:pt idx="0">
                  <c:v>Asian Sub-Continent &amp; Pacific</c:v>
                </c:pt>
                <c:pt idx="1">
                  <c:v>Black Americans</c:v>
                </c:pt>
                <c:pt idx="2">
                  <c:v>Caucasian</c:v>
                </c:pt>
                <c:pt idx="3">
                  <c:v>Hispanic Americans</c:v>
                </c:pt>
                <c:pt idx="4">
                  <c:v>Native Americans</c:v>
                </c:pt>
              </c:strCache>
            </c:strRef>
          </c:cat>
          <c:val>
            <c:numRef>
              <c:f>Sheet1!$B$31:$H$31</c:f>
              <c:numCache>
                <c:formatCode>General</c:formatCode>
                <c:ptCount val="7"/>
                <c:pt idx="0">
                  <c:v>77</c:v>
                </c:pt>
                <c:pt idx="1">
                  <c:v>294</c:v>
                </c:pt>
                <c:pt idx="2">
                  <c:v>346</c:v>
                </c:pt>
                <c:pt idx="3">
                  <c:v>133</c:v>
                </c:pt>
                <c:pt idx="4">
                  <c:v>48</c:v>
                </c:pt>
              </c:numCache>
            </c:numRef>
          </c:val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5627734033246"/>
          <c:y val="0.18560185185185185"/>
          <c:w val="0.40287467191601051"/>
          <c:h val="0.671457786526684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4166666666666666"/>
                  <c:y val="-1.3888888888888888E-2"/>
                </c:manualLayout>
              </c:layout>
              <c:spPr>
                <a:noFill/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cap="none" spc="0" baseline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layout>
                <c:manualLayout>
                  <c:x val="0.1763888888888889"/>
                  <c:y val="3.7037219305920008E-2"/>
                </c:manualLayout>
              </c:layout>
              <c:spPr>
                <a:noFill/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cap="none" spc="0" baseline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898665791776027"/>
                      <c:h val="0.15099737532808397"/>
                    </c:manualLayout>
                  </c15:layout>
                </c:ext>
              </c:extLst>
            </c:dLbl>
            <c:spPr>
              <a:noFill/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Sheet1!$A$29:$A$30</c:f>
              <c:strCache>
                <c:ptCount val="2"/>
                <c:pt idx="0">
                  <c:v>Female</c:v>
                </c:pt>
                <c:pt idx="1">
                  <c:v>Male </c:v>
                </c:pt>
              </c:strCache>
            </c:strRef>
          </c:cat>
          <c:val>
            <c:numRef>
              <c:f>Sheet1!$I$29:$I$30</c:f>
              <c:numCache>
                <c:formatCode>General</c:formatCode>
                <c:ptCount val="2"/>
                <c:pt idx="0">
                  <c:v>475</c:v>
                </c:pt>
                <c:pt idx="1">
                  <c:v>420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BE2818-390E-4B81-978B-CCC61242CDE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E2D7D4-9D63-4806-A34C-DEA273082913}">
      <dgm:prSet custT="1"/>
      <dgm:spPr/>
      <dgm:t>
        <a:bodyPr/>
        <a:lstStyle/>
        <a:p>
          <a:pPr rtl="0"/>
          <a:r>
            <a:rPr lang="en-US" sz="1600" b="1" baseline="0" dirty="0" smtClean="0"/>
            <a:t>We need cooperative procedures to: </a:t>
          </a:r>
          <a:endParaRPr lang="en-US" sz="1600" dirty="0"/>
        </a:p>
      </dgm:t>
    </dgm:pt>
    <dgm:pt modelId="{8DDD7322-792F-4946-8B54-F9AF9F6EA815}" type="parTrans" cxnId="{D1BB9CD5-F23F-4519-A175-EBD3F9A80437}">
      <dgm:prSet/>
      <dgm:spPr/>
      <dgm:t>
        <a:bodyPr/>
        <a:lstStyle/>
        <a:p>
          <a:endParaRPr lang="en-US"/>
        </a:p>
      </dgm:t>
    </dgm:pt>
    <dgm:pt modelId="{41FA7348-2206-4CC9-80D0-8A259DC8B420}" type="sibTrans" cxnId="{D1BB9CD5-F23F-4519-A175-EBD3F9A80437}">
      <dgm:prSet/>
      <dgm:spPr/>
      <dgm:t>
        <a:bodyPr/>
        <a:lstStyle/>
        <a:p>
          <a:endParaRPr lang="en-US"/>
        </a:p>
      </dgm:t>
    </dgm:pt>
    <dgm:pt modelId="{0FC13F81-4BCB-4E33-A38B-4DF85726492B}">
      <dgm:prSet/>
      <dgm:spPr/>
      <dgm:t>
        <a:bodyPr/>
        <a:lstStyle/>
        <a:p>
          <a:pPr rtl="0"/>
          <a:endParaRPr lang="en-US" dirty="0"/>
        </a:p>
      </dgm:t>
    </dgm:pt>
    <dgm:pt modelId="{4C322DD7-388B-4CE5-822A-FAC6F09873DE}" type="parTrans" cxnId="{382E0010-89AE-4182-91DE-DD87FA0220FC}">
      <dgm:prSet/>
      <dgm:spPr/>
      <dgm:t>
        <a:bodyPr/>
        <a:lstStyle/>
        <a:p>
          <a:endParaRPr lang="en-US"/>
        </a:p>
      </dgm:t>
    </dgm:pt>
    <dgm:pt modelId="{F6C43C67-0AED-4E7E-B5EA-84A0BCE164CA}" type="sibTrans" cxnId="{382E0010-89AE-4182-91DE-DD87FA0220FC}">
      <dgm:prSet/>
      <dgm:spPr/>
      <dgm:t>
        <a:bodyPr/>
        <a:lstStyle/>
        <a:p>
          <a:endParaRPr lang="en-US"/>
        </a:p>
      </dgm:t>
    </dgm:pt>
    <dgm:pt modelId="{5A1CDBB9-1B11-432A-A4FF-EB302489D45D}">
      <dgm:prSet custT="1"/>
      <dgm:spPr/>
      <dgm:t>
        <a:bodyPr/>
        <a:lstStyle/>
        <a:p>
          <a:pPr rtl="0"/>
          <a:r>
            <a:rPr lang="en-US" sz="1400" b="1" baseline="0" dirty="0" smtClean="0"/>
            <a:t>Track &amp; Monitor when &amp; how  regions change contracts (DBE Goal Adjustments)</a:t>
          </a:r>
          <a:endParaRPr lang="en-US" sz="1400" dirty="0"/>
        </a:p>
      </dgm:t>
    </dgm:pt>
    <dgm:pt modelId="{9D348AA6-1042-4C3C-AC09-0FCDA6804277}" type="parTrans" cxnId="{7A870A8D-205B-48EB-B218-0AA492A1244F}">
      <dgm:prSet/>
      <dgm:spPr/>
      <dgm:t>
        <a:bodyPr/>
        <a:lstStyle/>
        <a:p>
          <a:endParaRPr lang="en-US"/>
        </a:p>
      </dgm:t>
    </dgm:pt>
    <dgm:pt modelId="{62561A54-C970-48E6-B74F-8BA48642F068}" type="sibTrans" cxnId="{7A870A8D-205B-48EB-B218-0AA492A1244F}">
      <dgm:prSet/>
      <dgm:spPr/>
      <dgm:t>
        <a:bodyPr/>
        <a:lstStyle/>
        <a:p>
          <a:endParaRPr lang="en-US"/>
        </a:p>
      </dgm:t>
    </dgm:pt>
    <dgm:pt modelId="{EA638D0C-D698-4049-AB99-3C99FF19F0A2}">
      <dgm:prSet custT="1"/>
      <dgm:spPr/>
      <dgm:t>
        <a:bodyPr/>
        <a:lstStyle/>
        <a:p>
          <a:pPr rtl="0"/>
          <a:r>
            <a:rPr lang="en-US" sz="1400" b="1" baseline="0" dirty="0" smtClean="0"/>
            <a:t>Examine contract/subcontract records</a:t>
          </a:r>
          <a:endParaRPr lang="en-US" sz="1400" dirty="0"/>
        </a:p>
      </dgm:t>
    </dgm:pt>
    <dgm:pt modelId="{B806FD59-BDF0-4D9D-ABCC-5125DC90170D}" type="parTrans" cxnId="{96651B60-D8F4-4605-BF55-6D5E1AAE774C}">
      <dgm:prSet/>
      <dgm:spPr/>
      <dgm:t>
        <a:bodyPr/>
        <a:lstStyle/>
        <a:p>
          <a:endParaRPr lang="en-US"/>
        </a:p>
      </dgm:t>
    </dgm:pt>
    <dgm:pt modelId="{03E82A90-8E40-4F59-A143-C57BADDD725F}" type="sibTrans" cxnId="{96651B60-D8F4-4605-BF55-6D5E1AAE774C}">
      <dgm:prSet/>
      <dgm:spPr/>
      <dgm:t>
        <a:bodyPr/>
        <a:lstStyle/>
        <a:p>
          <a:endParaRPr lang="en-US"/>
        </a:p>
      </dgm:t>
    </dgm:pt>
    <dgm:pt modelId="{DDA3EFCE-E2EF-46B8-85E4-B0B645C074EF}">
      <dgm:prSet custT="1"/>
      <dgm:spPr/>
      <dgm:t>
        <a:bodyPr/>
        <a:lstStyle/>
        <a:p>
          <a:pPr rtl="0"/>
          <a:r>
            <a:rPr lang="en-US" sz="1600" b="1" baseline="0" dirty="0" smtClean="0"/>
            <a:t>Monitor worksites</a:t>
          </a:r>
          <a:endParaRPr lang="en-US" sz="1600" dirty="0"/>
        </a:p>
      </dgm:t>
    </dgm:pt>
    <dgm:pt modelId="{83C13885-7431-4AC8-A34B-D4B53F40FC9D}" type="parTrans" cxnId="{00BC294F-8FA9-40DD-A44D-D91E43A9AA65}">
      <dgm:prSet/>
      <dgm:spPr/>
      <dgm:t>
        <a:bodyPr/>
        <a:lstStyle/>
        <a:p>
          <a:endParaRPr lang="en-US"/>
        </a:p>
      </dgm:t>
    </dgm:pt>
    <dgm:pt modelId="{26D35E52-2FD9-481A-9A1D-E9BDB51C23EA}" type="sibTrans" cxnId="{00BC294F-8FA9-40DD-A44D-D91E43A9AA65}">
      <dgm:prSet/>
      <dgm:spPr/>
      <dgm:t>
        <a:bodyPr/>
        <a:lstStyle/>
        <a:p>
          <a:endParaRPr lang="en-US"/>
        </a:p>
      </dgm:t>
    </dgm:pt>
    <dgm:pt modelId="{B36840A0-E267-4851-9B60-CBC0980D0764}">
      <dgm:prSet custT="1"/>
      <dgm:spPr/>
      <dgm:t>
        <a:bodyPr/>
        <a:lstStyle/>
        <a:p>
          <a:pPr rtl="0"/>
          <a:r>
            <a:rPr lang="en-US" sz="1600" b="1" baseline="0" dirty="0" smtClean="0"/>
            <a:t>Keep running tally of payments</a:t>
          </a:r>
          <a:endParaRPr lang="en-US" sz="1600" dirty="0"/>
        </a:p>
      </dgm:t>
    </dgm:pt>
    <dgm:pt modelId="{B61640D5-90EA-49E0-9EBB-C0F161ACDDA7}" type="parTrans" cxnId="{0E6C40E5-DC53-4075-B877-ABAD8A63AC56}">
      <dgm:prSet/>
      <dgm:spPr/>
      <dgm:t>
        <a:bodyPr/>
        <a:lstStyle/>
        <a:p>
          <a:endParaRPr lang="en-US"/>
        </a:p>
      </dgm:t>
    </dgm:pt>
    <dgm:pt modelId="{8ADA4D8A-ECCE-4F2D-9C29-A0D0B62A4195}" type="sibTrans" cxnId="{0E6C40E5-DC53-4075-B877-ABAD8A63AC56}">
      <dgm:prSet/>
      <dgm:spPr/>
      <dgm:t>
        <a:bodyPr/>
        <a:lstStyle/>
        <a:p>
          <a:endParaRPr lang="en-US"/>
        </a:p>
      </dgm:t>
    </dgm:pt>
    <dgm:pt modelId="{3A011CBC-F1AD-48FE-A670-41E3849C739A}">
      <dgm:prSet custT="1"/>
      <dgm:spPr/>
      <dgm:t>
        <a:bodyPr/>
        <a:lstStyle/>
        <a:p>
          <a:pPr rtl="0"/>
          <a:r>
            <a:rPr lang="en-US" sz="1600" b="1" baseline="0" dirty="0" smtClean="0"/>
            <a:t>GET written confirmation that work committed to DBEs at contract award is actually performed by those DBEs. </a:t>
          </a:r>
          <a:endParaRPr lang="en-US" sz="1600" dirty="0"/>
        </a:p>
      </dgm:t>
    </dgm:pt>
    <dgm:pt modelId="{A726BBE5-81A8-4A23-B4C8-F3EE425F9052}" type="parTrans" cxnId="{5B0915BD-1EC3-4D77-B44F-B398499B9151}">
      <dgm:prSet/>
      <dgm:spPr/>
      <dgm:t>
        <a:bodyPr/>
        <a:lstStyle/>
        <a:p>
          <a:endParaRPr lang="en-US"/>
        </a:p>
      </dgm:t>
    </dgm:pt>
    <dgm:pt modelId="{E883EA1C-12C7-44FE-BD51-0F3AC367F194}" type="sibTrans" cxnId="{5B0915BD-1EC3-4D77-B44F-B398499B9151}">
      <dgm:prSet/>
      <dgm:spPr/>
      <dgm:t>
        <a:bodyPr/>
        <a:lstStyle/>
        <a:p>
          <a:endParaRPr lang="en-US"/>
        </a:p>
      </dgm:t>
    </dgm:pt>
    <dgm:pt modelId="{56CBEB89-E1D0-49CF-9E03-C522E1DD4E4F}" type="pres">
      <dgm:prSet presAssocID="{C0BE2818-390E-4B81-978B-CCC61242CDE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3195BE9-7CAF-4588-9FF8-FFBAC4FD248D}" type="pres">
      <dgm:prSet presAssocID="{93E2D7D4-9D63-4806-A34C-DEA273082913}" presName="thickLine" presStyleLbl="alignNode1" presStyleIdx="0" presStyleCnt="2"/>
      <dgm:spPr/>
    </dgm:pt>
    <dgm:pt modelId="{8CED0895-06B5-4571-A0B1-576DE6E5914D}" type="pres">
      <dgm:prSet presAssocID="{93E2D7D4-9D63-4806-A34C-DEA273082913}" presName="horz1" presStyleCnt="0"/>
      <dgm:spPr/>
    </dgm:pt>
    <dgm:pt modelId="{A22AD709-BB34-4C8F-ABFA-6450ADB814AE}" type="pres">
      <dgm:prSet presAssocID="{93E2D7D4-9D63-4806-A34C-DEA273082913}" presName="tx1" presStyleLbl="revTx" presStyleIdx="0" presStyleCnt="7" custScaleX="500000" custScaleY="12528" custLinFactX="27000" custLinFactNeighborX="100000" custLinFactNeighborY="-754"/>
      <dgm:spPr/>
      <dgm:t>
        <a:bodyPr/>
        <a:lstStyle/>
        <a:p>
          <a:endParaRPr lang="en-US"/>
        </a:p>
      </dgm:t>
    </dgm:pt>
    <dgm:pt modelId="{55881794-9C0C-4656-B8BA-B9948D07352E}" type="pres">
      <dgm:prSet presAssocID="{93E2D7D4-9D63-4806-A34C-DEA273082913}" presName="vert1" presStyleCnt="0"/>
      <dgm:spPr/>
    </dgm:pt>
    <dgm:pt modelId="{64B289CE-54AB-4968-91E2-C3C1A7B1BA8A}" type="pres">
      <dgm:prSet presAssocID="{0FC13F81-4BCB-4E33-A38B-4DF85726492B}" presName="thickLine" presStyleLbl="alignNode1" presStyleIdx="1" presStyleCnt="2"/>
      <dgm:spPr/>
    </dgm:pt>
    <dgm:pt modelId="{56A9270A-96E0-4CC2-AFAB-F4B69B23D913}" type="pres">
      <dgm:prSet presAssocID="{0FC13F81-4BCB-4E33-A38B-4DF85726492B}" presName="horz1" presStyleCnt="0"/>
      <dgm:spPr/>
    </dgm:pt>
    <dgm:pt modelId="{9AF6B7C6-5839-49D7-B1EF-B9F8ECBC3AF9}" type="pres">
      <dgm:prSet presAssocID="{0FC13F81-4BCB-4E33-A38B-4DF85726492B}" presName="tx1" presStyleLbl="revTx" presStyleIdx="1" presStyleCnt="7" custScaleX="50812"/>
      <dgm:spPr/>
      <dgm:t>
        <a:bodyPr/>
        <a:lstStyle/>
        <a:p>
          <a:endParaRPr lang="en-US"/>
        </a:p>
      </dgm:t>
    </dgm:pt>
    <dgm:pt modelId="{25AA5279-945D-46D3-A90B-27934412CE93}" type="pres">
      <dgm:prSet presAssocID="{0FC13F81-4BCB-4E33-A38B-4DF85726492B}" presName="vert1" presStyleCnt="0"/>
      <dgm:spPr/>
    </dgm:pt>
    <dgm:pt modelId="{B60BEAA2-9C8F-412E-B6A9-AA4F21CB24EF}" type="pres">
      <dgm:prSet presAssocID="{5A1CDBB9-1B11-432A-A4FF-EB302489D45D}" presName="vertSpace2a" presStyleCnt="0"/>
      <dgm:spPr/>
    </dgm:pt>
    <dgm:pt modelId="{4C48CCA7-929C-4712-8120-E8B6BB8EBCEA}" type="pres">
      <dgm:prSet presAssocID="{5A1CDBB9-1B11-432A-A4FF-EB302489D45D}" presName="horz2" presStyleCnt="0"/>
      <dgm:spPr/>
    </dgm:pt>
    <dgm:pt modelId="{688F5798-D1C4-4B90-BFC3-4ACDF7D19718}" type="pres">
      <dgm:prSet presAssocID="{5A1CDBB9-1B11-432A-A4FF-EB302489D45D}" presName="horzSpace2" presStyleCnt="0"/>
      <dgm:spPr/>
    </dgm:pt>
    <dgm:pt modelId="{7070F0D0-792F-4464-BEF0-07F1770A2C29}" type="pres">
      <dgm:prSet presAssocID="{5A1CDBB9-1B11-432A-A4FF-EB302489D45D}" presName="tx2" presStyleLbl="revTx" presStyleIdx="2" presStyleCnt="7" custScaleX="125920" custScaleY="64721"/>
      <dgm:spPr/>
      <dgm:t>
        <a:bodyPr/>
        <a:lstStyle/>
        <a:p>
          <a:endParaRPr lang="en-US"/>
        </a:p>
      </dgm:t>
    </dgm:pt>
    <dgm:pt modelId="{CDFC3217-17A0-40BF-87C2-7430467F062B}" type="pres">
      <dgm:prSet presAssocID="{5A1CDBB9-1B11-432A-A4FF-EB302489D45D}" presName="vert2" presStyleCnt="0"/>
      <dgm:spPr/>
    </dgm:pt>
    <dgm:pt modelId="{9BD4CE69-C72A-4A7A-BEE3-26435988E70E}" type="pres">
      <dgm:prSet presAssocID="{5A1CDBB9-1B11-432A-A4FF-EB302489D45D}" presName="thinLine2b" presStyleLbl="callout" presStyleIdx="0" presStyleCnt="5"/>
      <dgm:spPr/>
    </dgm:pt>
    <dgm:pt modelId="{24707A58-6AE4-4ED7-B803-18FB36F95A0B}" type="pres">
      <dgm:prSet presAssocID="{5A1CDBB9-1B11-432A-A4FF-EB302489D45D}" presName="vertSpace2b" presStyleCnt="0"/>
      <dgm:spPr/>
    </dgm:pt>
    <dgm:pt modelId="{1404C817-D9A7-4ACC-B796-717CB66AE1D6}" type="pres">
      <dgm:prSet presAssocID="{EA638D0C-D698-4049-AB99-3C99FF19F0A2}" presName="horz2" presStyleCnt="0"/>
      <dgm:spPr/>
    </dgm:pt>
    <dgm:pt modelId="{62F02A04-FFF1-419F-9DE3-823407B103A8}" type="pres">
      <dgm:prSet presAssocID="{EA638D0C-D698-4049-AB99-3C99FF19F0A2}" presName="horzSpace2" presStyleCnt="0"/>
      <dgm:spPr/>
    </dgm:pt>
    <dgm:pt modelId="{9D7702B7-C2DC-4F90-AFA7-A6215E38E7D5}" type="pres">
      <dgm:prSet presAssocID="{EA638D0C-D698-4049-AB99-3C99FF19F0A2}" presName="tx2" presStyleLbl="revTx" presStyleIdx="3" presStyleCnt="7" custScaleX="122095" custScaleY="40273" custLinFactNeighborX="2136" custLinFactNeighborY="6915"/>
      <dgm:spPr/>
      <dgm:t>
        <a:bodyPr/>
        <a:lstStyle/>
        <a:p>
          <a:endParaRPr lang="en-US"/>
        </a:p>
      </dgm:t>
    </dgm:pt>
    <dgm:pt modelId="{E873BAAD-C016-4C7B-A4A2-865AF6657A55}" type="pres">
      <dgm:prSet presAssocID="{EA638D0C-D698-4049-AB99-3C99FF19F0A2}" presName="vert2" presStyleCnt="0"/>
      <dgm:spPr/>
    </dgm:pt>
    <dgm:pt modelId="{A3F570F6-0310-4BE3-9DC3-9BC3FCAE4893}" type="pres">
      <dgm:prSet presAssocID="{EA638D0C-D698-4049-AB99-3C99FF19F0A2}" presName="thinLine2b" presStyleLbl="callout" presStyleIdx="1" presStyleCnt="5"/>
      <dgm:spPr/>
    </dgm:pt>
    <dgm:pt modelId="{A05A783B-7C60-49D4-9095-442CBBA117E5}" type="pres">
      <dgm:prSet presAssocID="{EA638D0C-D698-4049-AB99-3C99FF19F0A2}" presName="vertSpace2b" presStyleCnt="0"/>
      <dgm:spPr/>
    </dgm:pt>
    <dgm:pt modelId="{55360250-2810-481C-A3D1-3EDA690AFD0A}" type="pres">
      <dgm:prSet presAssocID="{DDA3EFCE-E2EF-46B8-85E4-B0B645C074EF}" presName="horz2" presStyleCnt="0"/>
      <dgm:spPr/>
    </dgm:pt>
    <dgm:pt modelId="{C129D6E9-D689-4B0B-BF42-0CA83847EF17}" type="pres">
      <dgm:prSet presAssocID="{DDA3EFCE-E2EF-46B8-85E4-B0B645C074EF}" presName="horzSpace2" presStyleCnt="0"/>
      <dgm:spPr/>
    </dgm:pt>
    <dgm:pt modelId="{CE8F2E16-CF7E-42B9-A363-002C4E659ACC}" type="pres">
      <dgm:prSet presAssocID="{DDA3EFCE-E2EF-46B8-85E4-B0B645C074EF}" presName="tx2" presStyleLbl="revTx" presStyleIdx="4" presStyleCnt="7" custScaleY="37887"/>
      <dgm:spPr/>
      <dgm:t>
        <a:bodyPr/>
        <a:lstStyle/>
        <a:p>
          <a:endParaRPr lang="en-US"/>
        </a:p>
      </dgm:t>
    </dgm:pt>
    <dgm:pt modelId="{BBD3350D-79D7-4E3C-A968-A27300318FDA}" type="pres">
      <dgm:prSet presAssocID="{DDA3EFCE-E2EF-46B8-85E4-B0B645C074EF}" presName="vert2" presStyleCnt="0"/>
      <dgm:spPr/>
    </dgm:pt>
    <dgm:pt modelId="{09A5CA5C-8FF4-4A80-88F9-1C85A76FF3A5}" type="pres">
      <dgm:prSet presAssocID="{DDA3EFCE-E2EF-46B8-85E4-B0B645C074EF}" presName="thinLine2b" presStyleLbl="callout" presStyleIdx="2" presStyleCnt="5"/>
      <dgm:spPr/>
    </dgm:pt>
    <dgm:pt modelId="{D9D2DDE6-6FC1-4CED-8DF3-7E4A35B87D66}" type="pres">
      <dgm:prSet presAssocID="{DDA3EFCE-E2EF-46B8-85E4-B0B645C074EF}" presName="vertSpace2b" presStyleCnt="0"/>
      <dgm:spPr/>
    </dgm:pt>
    <dgm:pt modelId="{A9B9CA72-5776-49CD-AAD9-999B70A6ABD1}" type="pres">
      <dgm:prSet presAssocID="{B36840A0-E267-4851-9B60-CBC0980D0764}" presName="horz2" presStyleCnt="0"/>
      <dgm:spPr/>
    </dgm:pt>
    <dgm:pt modelId="{BE69FD28-EB5A-4BD0-A13B-7E421BECB288}" type="pres">
      <dgm:prSet presAssocID="{B36840A0-E267-4851-9B60-CBC0980D0764}" presName="horzSpace2" presStyleCnt="0"/>
      <dgm:spPr/>
    </dgm:pt>
    <dgm:pt modelId="{E0CE8705-5B10-441F-A0FD-8A50A2B52860}" type="pres">
      <dgm:prSet presAssocID="{B36840A0-E267-4851-9B60-CBC0980D0764}" presName="tx2" presStyleLbl="revTx" presStyleIdx="5" presStyleCnt="7" custScaleX="129536" custScaleY="34116"/>
      <dgm:spPr/>
      <dgm:t>
        <a:bodyPr/>
        <a:lstStyle/>
        <a:p>
          <a:endParaRPr lang="en-US"/>
        </a:p>
      </dgm:t>
    </dgm:pt>
    <dgm:pt modelId="{BB24404E-069A-440D-AF33-2E14208A350F}" type="pres">
      <dgm:prSet presAssocID="{B36840A0-E267-4851-9B60-CBC0980D0764}" presName="vert2" presStyleCnt="0"/>
      <dgm:spPr/>
    </dgm:pt>
    <dgm:pt modelId="{90DA44C3-9028-45CE-A01C-D7342F8252C9}" type="pres">
      <dgm:prSet presAssocID="{B36840A0-E267-4851-9B60-CBC0980D0764}" presName="thinLine2b" presStyleLbl="callout" presStyleIdx="3" presStyleCnt="5"/>
      <dgm:spPr/>
    </dgm:pt>
    <dgm:pt modelId="{BCBBB1E0-7CC3-481A-BF2A-A23798283DB5}" type="pres">
      <dgm:prSet presAssocID="{B36840A0-E267-4851-9B60-CBC0980D0764}" presName="vertSpace2b" presStyleCnt="0"/>
      <dgm:spPr/>
    </dgm:pt>
    <dgm:pt modelId="{E046ABE2-2DB6-4A36-921E-1A41F0E46BAE}" type="pres">
      <dgm:prSet presAssocID="{3A011CBC-F1AD-48FE-A670-41E3849C739A}" presName="horz2" presStyleCnt="0"/>
      <dgm:spPr/>
    </dgm:pt>
    <dgm:pt modelId="{B0DB25A0-FD4B-4832-A8FC-4B713FCB9446}" type="pres">
      <dgm:prSet presAssocID="{3A011CBC-F1AD-48FE-A670-41E3849C739A}" presName="horzSpace2" presStyleCnt="0"/>
      <dgm:spPr/>
    </dgm:pt>
    <dgm:pt modelId="{6F5F25B1-29D6-48DE-95FE-E69D4A9C74B1}" type="pres">
      <dgm:prSet presAssocID="{3A011CBC-F1AD-48FE-A670-41E3849C739A}" presName="tx2" presStyleLbl="revTx" presStyleIdx="6" presStyleCnt="7" custScaleX="136140"/>
      <dgm:spPr/>
      <dgm:t>
        <a:bodyPr/>
        <a:lstStyle/>
        <a:p>
          <a:endParaRPr lang="en-US"/>
        </a:p>
      </dgm:t>
    </dgm:pt>
    <dgm:pt modelId="{8C8BA113-00AB-4F7B-9C9D-DEED7B02F3A1}" type="pres">
      <dgm:prSet presAssocID="{3A011CBC-F1AD-48FE-A670-41E3849C739A}" presName="vert2" presStyleCnt="0"/>
      <dgm:spPr/>
    </dgm:pt>
    <dgm:pt modelId="{7F0BA132-F40C-4583-B835-724F4706DED4}" type="pres">
      <dgm:prSet presAssocID="{3A011CBC-F1AD-48FE-A670-41E3849C739A}" presName="thinLine2b" presStyleLbl="callout" presStyleIdx="4" presStyleCnt="5"/>
      <dgm:spPr/>
    </dgm:pt>
    <dgm:pt modelId="{440F5940-30D1-4B75-82A9-1EDBEE96DD01}" type="pres">
      <dgm:prSet presAssocID="{3A011CBC-F1AD-48FE-A670-41E3849C739A}" presName="vertSpace2b" presStyleCnt="0"/>
      <dgm:spPr/>
    </dgm:pt>
  </dgm:ptLst>
  <dgm:cxnLst>
    <dgm:cxn modelId="{98B8598B-DA69-4362-A5BE-DBD966F38CBF}" type="presOf" srcId="{93E2D7D4-9D63-4806-A34C-DEA273082913}" destId="{A22AD709-BB34-4C8F-ABFA-6450ADB814AE}" srcOrd="0" destOrd="0" presId="urn:microsoft.com/office/officeart/2008/layout/LinedList"/>
    <dgm:cxn modelId="{F4AC4C05-89B2-4B77-BB29-C2D8784F6B27}" type="presOf" srcId="{0FC13F81-4BCB-4E33-A38B-4DF85726492B}" destId="{9AF6B7C6-5839-49D7-B1EF-B9F8ECBC3AF9}" srcOrd="0" destOrd="0" presId="urn:microsoft.com/office/officeart/2008/layout/LinedList"/>
    <dgm:cxn modelId="{B83560C2-EC7C-4997-8DA3-B36726128940}" type="presOf" srcId="{EA638D0C-D698-4049-AB99-3C99FF19F0A2}" destId="{9D7702B7-C2DC-4F90-AFA7-A6215E38E7D5}" srcOrd="0" destOrd="0" presId="urn:microsoft.com/office/officeart/2008/layout/LinedList"/>
    <dgm:cxn modelId="{0E6C40E5-DC53-4075-B877-ABAD8A63AC56}" srcId="{0FC13F81-4BCB-4E33-A38B-4DF85726492B}" destId="{B36840A0-E267-4851-9B60-CBC0980D0764}" srcOrd="3" destOrd="0" parTransId="{B61640D5-90EA-49E0-9EBB-C0F161ACDDA7}" sibTransId="{8ADA4D8A-ECCE-4F2D-9C29-A0D0B62A4195}"/>
    <dgm:cxn modelId="{B1685C6E-E72A-4B25-A481-6918A4C00925}" type="presOf" srcId="{C0BE2818-390E-4B81-978B-CCC61242CDE9}" destId="{56CBEB89-E1D0-49CF-9E03-C522E1DD4E4F}" srcOrd="0" destOrd="0" presId="urn:microsoft.com/office/officeart/2008/layout/LinedList"/>
    <dgm:cxn modelId="{5B0915BD-1EC3-4D77-B44F-B398499B9151}" srcId="{0FC13F81-4BCB-4E33-A38B-4DF85726492B}" destId="{3A011CBC-F1AD-48FE-A670-41E3849C739A}" srcOrd="4" destOrd="0" parTransId="{A726BBE5-81A8-4A23-B4C8-F3EE425F9052}" sibTransId="{E883EA1C-12C7-44FE-BD51-0F3AC367F194}"/>
    <dgm:cxn modelId="{9CB7D6BD-D6EB-46A8-A541-B9674147DA8E}" type="presOf" srcId="{DDA3EFCE-E2EF-46B8-85E4-B0B645C074EF}" destId="{CE8F2E16-CF7E-42B9-A363-002C4E659ACC}" srcOrd="0" destOrd="0" presId="urn:microsoft.com/office/officeart/2008/layout/LinedList"/>
    <dgm:cxn modelId="{7A870A8D-205B-48EB-B218-0AA492A1244F}" srcId="{0FC13F81-4BCB-4E33-A38B-4DF85726492B}" destId="{5A1CDBB9-1B11-432A-A4FF-EB302489D45D}" srcOrd="0" destOrd="0" parTransId="{9D348AA6-1042-4C3C-AC09-0FCDA6804277}" sibTransId="{62561A54-C970-48E6-B74F-8BA48642F068}"/>
    <dgm:cxn modelId="{382E0010-89AE-4182-91DE-DD87FA0220FC}" srcId="{C0BE2818-390E-4B81-978B-CCC61242CDE9}" destId="{0FC13F81-4BCB-4E33-A38B-4DF85726492B}" srcOrd="1" destOrd="0" parTransId="{4C322DD7-388B-4CE5-822A-FAC6F09873DE}" sibTransId="{F6C43C67-0AED-4E7E-B5EA-84A0BCE164CA}"/>
    <dgm:cxn modelId="{8C66E9FB-4954-4292-9985-DD382A85BC89}" type="presOf" srcId="{3A011CBC-F1AD-48FE-A670-41E3849C739A}" destId="{6F5F25B1-29D6-48DE-95FE-E69D4A9C74B1}" srcOrd="0" destOrd="0" presId="urn:microsoft.com/office/officeart/2008/layout/LinedList"/>
    <dgm:cxn modelId="{96651B60-D8F4-4605-BF55-6D5E1AAE774C}" srcId="{0FC13F81-4BCB-4E33-A38B-4DF85726492B}" destId="{EA638D0C-D698-4049-AB99-3C99FF19F0A2}" srcOrd="1" destOrd="0" parTransId="{B806FD59-BDF0-4D9D-ABCC-5125DC90170D}" sibTransId="{03E82A90-8E40-4F59-A143-C57BADDD725F}"/>
    <dgm:cxn modelId="{C74BA351-D7CD-4F58-81DE-521AD2BA7C37}" type="presOf" srcId="{B36840A0-E267-4851-9B60-CBC0980D0764}" destId="{E0CE8705-5B10-441F-A0FD-8A50A2B52860}" srcOrd="0" destOrd="0" presId="urn:microsoft.com/office/officeart/2008/layout/LinedList"/>
    <dgm:cxn modelId="{D1BB9CD5-F23F-4519-A175-EBD3F9A80437}" srcId="{C0BE2818-390E-4B81-978B-CCC61242CDE9}" destId="{93E2D7D4-9D63-4806-A34C-DEA273082913}" srcOrd="0" destOrd="0" parTransId="{8DDD7322-792F-4946-8B54-F9AF9F6EA815}" sibTransId="{41FA7348-2206-4CC9-80D0-8A259DC8B420}"/>
    <dgm:cxn modelId="{BE2CBC12-CA2B-44A7-A6ED-3330C5FD32E6}" type="presOf" srcId="{5A1CDBB9-1B11-432A-A4FF-EB302489D45D}" destId="{7070F0D0-792F-4464-BEF0-07F1770A2C29}" srcOrd="0" destOrd="0" presId="urn:microsoft.com/office/officeart/2008/layout/LinedList"/>
    <dgm:cxn modelId="{00BC294F-8FA9-40DD-A44D-D91E43A9AA65}" srcId="{0FC13F81-4BCB-4E33-A38B-4DF85726492B}" destId="{DDA3EFCE-E2EF-46B8-85E4-B0B645C074EF}" srcOrd="2" destOrd="0" parTransId="{83C13885-7431-4AC8-A34B-D4B53F40FC9D}" sibTransId="{26D35E52-2FD9-481A-9A1D-E9BDB51C23EA}"/>
    <dgm:cxn modelId="{2288108B-2879-495E-9612-71A92A563755}" type="presParOf" srcId="{56CBEB89-E1D0-49CF-9E03-C522E1DD4E4F}" destId="{43195BE9-7CAF-4588-9FF8-FFBAC4FD248D}" srcOrd="0" destOrd="0" presId="urn:microsoft.com/office/officeart/2008/layout/LinedList"/>
    <dgm:cxn modelId="{8300EA46-E7D1-42C6-8405-9A5641A61D93}" type="presParOf" srcId="{56CBEB89-E1D0-49CF-9E03-C522E1DD4E4F}" destId="{8CED0895-06B5-4571-A0B1-576DE6E5914D}" srcOrd="1" destOrd="0" presId="urn:microsoft.com/office/officeart/2008/layout/LinedList"/>
    <dgm:cxn modelId="{8039F1F3-2201-41EB-A74E-454DBAA18C30}" type="presParOf" srcId="{8CED0895-06B5-4571-A0B1-576DE6E5914D}" destId="{A22AD709-BB34-4C8F-ABFA-6450ADB814AE}" srcOrd="0" destOrd="0" presId="urn:microsoft.com/office/officeart/2008/layout/LinedList"/>
    <dgm:cxn modelId="{82D031E9-FBC6-4EEA-BEEF-3C45626E8692}" type="presParOf" srcId="{8CED0895-06B5-4571-A0B1-576DE6E5914D}" destId="{55881794-9C0C-4656-B8BA-B9948D07352E}" srcOrd="1" destOrd="0" presId="urn:microsoft.com/office/officeart/2008/layout/LinedList"/>
    <dgm:cxn modelId="{D76189CA-1B19-47DE-87EE-8762C2031077}" type="presParOf" srcId="{56CBEB89-E1D0-49CF-9E03-C522E1DD4E4F}" destId="{64B289CE-54AB-4968-91E2-C3C1A7B1BA8A}" srcOrd="2" destOrd="0" presId="urn:microsoft.com/office/officeart/2008/layout/LinedList"/>
    <dgm:cxn modelId="{44D56AD6-FC59-4AA0-86F1-DFA2E2CAE3B0}" type="presParOf" srcId="{56CBEB89-E1D0-49CF-9E03-C522E1DD4E4F}" destId="{56A9270A-96E0-4CC2-AFAB-F4B69B23D913}" srcOrd="3" destOrd="0" presId="urn:microsoft.com/office/officeart/2008/layout/LinedList"/>
    <dgm:cxn modelId="{B7999554-8031-4358-8167-52808371A8D1}" type="presParOf" srcId="{56A9270A-96E0-4CC2-AFAB-F4B69B23D913}" destId="{9AF6B7C6-5839-49D7-B1EF-B9F8ECBC3AF9}" srcOrd="0" destOrd="0" presId="urn:microsoft.com/office/officeart/2008/layout/LinedList"/>
    <dgm:cxn modelId="{ED948A5F-BED6-4DE6-AA20-33FB673AC9D2}" type="presParOf" srcId="{56A9270A-96E0-4CC2-AFAB-F4B69B23D913}" destId="{25AA5279-945D-46D3-A90B-27934412CE93}" srcOrd="1" destOrd="0" presId="urn:microsoft.com/office/officeart/2008/layout/LinedList"/>
    <dgm:cxn modelId="{3C200510-908D-4023-AD83-D79B3C8D1AAC}" type="presParOf" srcId="{25AA5279-945D-46D3-A90B-27934412CE93}" destId="{B60BEAA2-9C8F-412E-B6A9-AA4F21CB24EF}" srcOrd="0" destOrd="0" presId="urn:microsoft.com/office/officeart/2008/layout/LinedList"/>
    <dgm:cxn modelId="{18564B7B-1CA0-4D03-BE5B-DC60E77FC74B}" type="presParOf" srcId="{25AA5279-945D-46D3-A90B-27934412CE93}" destId="{4C48CCA7-929C-4712-8120-E8B6BB8EBCEA}" srcOrd="1" destOrd="0" presId="urn:microsoft.com/office/officeart/2008/layout/LinedList"/>
    <dgm:cxn modelId="{B77594EF-AC57-44C2-BB10-6E69F707ADB6}" type="presParOf" srcId="{4C48CCA7-929C-4712-8120-E8B6BB8EBCEA}" destId="{688F5798-D1C4-4B90-BFC3-4ACDF7D19718}" srcOrd="0" destOrd="0" presId="urn:microsoft.com/office/officeart/2008/layout/LinedList"/>
    <dgm:cxn modelId="{A69FD81F-E410-4326-A739-7310CC005E3D}" type="presParOf" srcId="{4C48CCA7-929C-4712-8120-E8B6BB8EBCEA}" destId="{7070F0D0-792F-4464-BEF0-07F1770A2C29}" srcOrd="1" destOrd="0" presId="urn:microsoft.com/office/officeart/2008/layout/LinedList"/>
    <dgm:cxn modelId="{7BE4BD36-F1D2-48BC-BBC1-8C618C0827B8}" type="presParOf" srcId="{4C48CCA7-929C-4712-8120-E8B6BB8EBCEA}" destId="{CDFC3217-17A0-40BF-87C2-7430467F062B}" srcOrd="2" destOrd="0" presId="urn:microsoft.com/office/officeart/2008/layout/LinedList"/>
    <dgm:cxn modelId="{E841818D-8BE1-4291-A31C-6636682A679B}" type="presParOf" srcId="{25AA5279-945D-46D3-A90B-27934412CE93}" destId="{9BD4CE69-C72A-4A7A-BEE3-26435988E70E}" srcOrd="2" destOrd="0" presId="urn:microsoft.com/office/officeart/2008/layout/LinedList"/>
    <dgm:cxn modelId="{EF64A891-4CE7-4F37-9CB5-9A48AB1AB8B1}" type="presParOf" srcId="{25AA5279-945D-46D3-A90B-27934412CE93}" destId="{24707A58-6AE4-4ED7-B803-18FB36F95A0B}" srcOrd="3" destOrd="0" presId="urn:microsoft.com/office/officeart/2008/layout/LinedList"/>
    <dgm:cxn modelId="{06779261-4365-434C-9113-08A2061B5127}" type="presParOf" srcId="{25AA5279-945D-46D3-A90B-27934412CE93}" destId="{1404C817-D9A7-4ACC-B796-717CB66AE1D6}" srcOrd="4" destOrd="0" presId="urn:microsoft.com/office/officeart/2008/layout/LinedList"/>
    <dgm:cxn modelId="{7B66A90D-6D66-4D54-9D05-4706A8D8243E}" type="presParOf" srcId="{1404C817-D9A7-4ACC-B796-717CB66AE1D6}" destId="{62F02A04-FFF1-419F-9DE3-823407B103A8}" srcOrd="0" destOrd="0" presId="urn:microsoft.com/office/officeart/2008/layout/LinedList"/>
    <dgm:cxn modelId="{7496FC53-CB28-401B-9C33-696E9A938F1D}" type="presParOf" srcId="{1404C817-D9A7-4ACC-B796-717CB66AE1D6}" destId="{9D7702B7-C2DC-4F90-AFA7-A6215E38E7D5}" srcOrd="1" destOrd="0" presId="urn:microsoft.com/office/officeart/2008/layout/LinedList"/>
    <dgm:cxn modelId="{91B858CF-8A69-4C3E-B484-4167B0D82909}" type="presParOf" srcId="{1404C817-D9A7-4ACC-B796-717CB66AE1D6}" destId="{E873BAAD-C016-4C7B-A4A2-865AF6657A55}" srcOrd="2" destOrd="0" presId="urn:microsoft.com/office/officeart/2008/layout/LinedList"/>
    <dgm:cxn modelId="{BE611D28-1D2F-497B-A11E-72E12EEED6F9}" type="presParOf" srcId="{25AA5279-945D-46D3-A90B-27934412CE93}" destId="{A3F570F6-0310-4BE3-9DC3-9BC3FCAE4893}" srcOrd="5" destOrd="0" presId="urn:microsoft.com/office/officeart/2008/layout/LinedList"/>
    <dgm:cxn modelId="{C693BF64-B25E-4201-B9C0-F4934B096A2D}" type="presParOf" srcId="{25AA5279-945D-46D3-A90B-27934412CE93}" destId="{A05A783B-7C60-49D4-9095-442CBBA117E5}" srcOrd="6" destOrd="0" presId="urn:microsoft.com/office/officeart/2008/layout/LinedList"/>
    <dgm:cxn modelId="{C1DBED2E-D596-4F79-9CBF-6F5680DA6FA8}" type="presParOf" srcId="{25AA5279-945D-46D3-A90B-27934412CE93}" destId="{55360250-2810-481C-A3D1-3EDA690AFD0A}" srcOrd="7" destOrd="0" presId="urn:microsoft.com/office/officeart/2008/layout/LinedList"/>
    <dgm:cxn modelId="{93BA61D8-00C8-4A3F-AEE5-C13D81694489}" type="presParOf" srcId="{55360250-2810-481C-A3D1-3EDA690AFD0A}" destId="{C129D6E9-D689-4B0B-BF42-0CA83847EF17}" srcOrd="0" destOrd="0" presId="urn:microsoft.com/office/officeart/2008/layout/LinedList"/>
    <dgm:cxn modelId="{CC2CAA45-CA64-4C1E-B037-F8C8A4D7D717}" type="presParOf" srcId="{55360250-2810-481C-A3D1-3EDA690AFD0A}" destId="{CE8F2E16-CF7E-42B9-A363-002C4E659ACC}" srcOrd="1" destOrd="0" presId="urn:microsoft.com/office/officeart/2008/layout/LinedList"/>
    <dgm:cxn modelId="{5F944D61-57FF-4C13-BA42-AC39DF54801C}" type="presParOf" srcId="{55360250-2810-481C-A3D1-3EDA690AFD0A}" destId="{BBD3350D-79D7-4E3C-A968-A27300318FDA}" srcOrd="2" destOrd="0" presId="urn:microsoft.com/office/officeart/2008/layout/LinedList"/>
    <dgm:cxn modelId="{FC74B6E8-49E6-46B6-AD96-057CFF164B76}" type="presParOf" srcId="{25AA5279-945D-46D3-A90B-27934412CE93}" destId="{09A5CA5C-8FF4-4A80-88F9-1C85A76FF3A5}" srcOrd="8" destOrd="0" presId="urn:microsoft.com/office/officeart/2008/layout/LinedList"/>
    <dgm:cxn modelId="{E3A19649-D593-43B7-83E6-4E3D9950514D}" type="presParOf" srcId="{25AA5279-945D-46D3-A90B-27934412CE93}" destId="{D9D2DDE6-6FC1-4CED-8DF3-7E4A35B87D66}" srcOrd="9" destOrd="0" presId="urn:microsoft.com/office/officeart/2008/layout/LinedList"/>
    <dgm:cxn modelId="{22BFC19D-A5DC-4839-9924-E475F94D3917}" type="presParOf" srcId="{25AA5279-945D-46D3-A90B-27934412CE93}" destId="{A9B9CA72-5776-49CD-AAD9-999B70A6ABD1}" srcOrd="10" destOrd="0" presId="urn:microsoft.com/office/officeart/2008/layout/LinedList"/>
    <dgm:cxn modelId="{2244A649-2AF5-449D-84D2-9785D62DBCDF}" type="presParOf" srcId="{A9B9CA72-5776-49CD-AAD9-999B70A6ABD1}" destId="{BE69FD28-EB5A-4BD0-A13B-7E421BECB288}" srcOrd="0" destOrd="0" presId="urn:microsoft.com/office/officeart/2008/layout/LinedList"/>
    <dgm:cxn modelId="{7952D8EF-A09D-4D4F-B36A-5A66DAE3B17A}" type="presParOf" srcId="{A9B9CA72-5776-49CD-AAD9-999B70A6ABD1}" destId="{E0CE8705-5B10-441F-A0FD-8A50A2B52860}" srcOrd="1" destOrd="0" presId="urn:microsoft.com/office/officeart/2008/layout/LinedList"/>
    <dgm:cxn modelId="{A0E35DC5-9181-4523-9EC8-CF4FE7AFE048}" type="presParOf" srcId="{A9B9CA72-5776-49CD-AAD9-999B70A6ABD1}" destId="{BB24404E-069A-440D-AF33-2E14208A350F}" srcOrd="2" destOrd="0" presId="urn:microsoft.com/office/officeart/2008/layout/LinedList"/>
    <dgm:cxn modelId="{312B31B1-F126-4CC1-B2EB-2A53110D4D9F}" type="presParOf" srcId="{25AA5279-945D-46D3-A90B-27934412CE93}" destId="{90DA44C3-9028-45CE-A01C-D7342F8252C9}" srcOrd="11" destOrd="0" presId="urn:microsoft.com/office/officeart/2008/layout/LinedList"/>
    <dgm:cxn modelId="{11581037-5B16-4263-AB23-8AC5C0D6E53F}" type="presParOf" srcId="{25AA5279-945D-46D3-A90B-27934412CE93}" destId="{BCBBB1E0-7CC3-481A-BF2A-A23798283DB5}" srcOrd="12" destOrd="0" presId="urn:microsoft.com/office/officeart/2008/layout/LinedList"/>
    <dgm:cxn modelId="{402E7269-C3B5-49D0-BD4F-669D216EEC64}" type="presParOf" srcId="{25AA5279-945D-46D3-A90B-27934412CE93}" destId="{E046ABE2-2DB6-4A36-921E-1A41F0E46BAE}" srcOrd="13" destOrd="0" presId="urn:microsoft.com/office/officeart/2008/layout/LinedList"/>
    <dgm:cxn modelId="{FCB484B2-07A2-492A-A168-32B3F4CD9245}" type="presParOf" srcId="{E046ABE2-2DB6-4A36-921E-1A41F0E46BAE}" destId="{B0DB25A0-FD4B-4832-A8FC-4B713FCB9446}" srcOrd="0" destOrd="0" presId="urn:microsoft.com/office/officeart/2008/layout/LinedList"/>
    <dgm:cxn modelId="{10752CF8-5122-4D40-A2C2-AD6C7159D602}" type="presParOf" srcId="{E046ABE2-2DB6-4A36-921E-1A41F0E46BAE}" destId="{6F5F25B1-29D6-48DE-95FE-E69D4A9C74B1}" srcOrd="1" destOrd="0" presId="urn:microsoft.com/office/officeart/2008/layout/LinedList"/>
    <dgm:cxn modelId="{21A8F8D4-E8FB-41E3-9106-8F00F15BE9DC}" type="presParOf" srcId="{E046ABE2-2DB6-4A36-921E-1A41F0E46BAE}" destId="{8C8BA113-00AB-4F7B-9C9D-DEED7B02F3A1}" srcOrd="2" destOrd="0" presId="urn:microsoft.com/office/officeart/2008/layout/LinedList"/>
    <dgm:cxn modelId="{680611C6-CE00-495F-8089-4DDA0F7442D6}" type="presParOf" srcId="{25AA5279-945D-46D3-A90B-27934412CE93}" destId="{7F0BA132-F40C-4583-B835-724F4706DED4}" srcOrd="14" destOrd="0" presId="urn:microsoft.com/office/officeart/2008/layout/LinedList"/>
    <dgm:cxn modelId="{5F01D43E-C933-4947-8D63-E4378D6DBDB2}" type="presParOf" srcId="{25AA5279-945D-46D3-A90B-27934412CE93}" destId="{440F5940-30D1-4B75-82A9-1EDBEE96DD01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0.46872</cdr:x>
      <cdr:y>0.19594</cdr:y>
    </cdr:from>
    <cdr:to>
      <cdr:x>0.56141</cdr:x>
      <cdr:y>0.26048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>
          <a:off x="1917377" y="677038"/>
          <a:ext cx="379140" cy="22302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0.5279</cdr:x>
      <cdr:y>0.74761</cdr:y>
    </cdr:from>
    <cdr:to>
      <cdr:x>1</cdr:x>
      <cdr:y>0.8632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 flipV="1">
          <a:off x="1389519" y="1689385"/>
          <a:ext cx="1242644" cy="26120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9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409737-B42F-4E99-BE9E-3150B19156F7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9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5B7B7E-BD6A-4951-A152-0A8C255FD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733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19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0B40AD-C3B0-4F65-94B5-F66320FF2E04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79" tIns="45190" rIns="90379" bIns="4519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2" y="4416104"/>
            <a:ext cx="5609576" cy="4182440"/>
          </a:xfrm>
          <a:prstGeom prst="rect">
            <a:avLst/>
          </a:prstGeom>
        </p:spPr>
        <p:txBody>
          <a:bodyPr vert="horz" lIns="90379" tIns="45190" rIns="90379" bIns="4519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19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488F0C-6769-4BD1-B394-ECE77D272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077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46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628468-5D51-4B95-94B2-4733DE0C78A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98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13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4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rgbClr val="2136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0A2AD120-39C9-4762-9808-4997980F33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F2E60189-D4C3-471C-A7A7-23B759D78EEF}" type="datetime1">
              <a:rPr lang="en-US" smtClean="0"/>
              <a:t>3/15/2017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DD572A0A-845C-419D-BE36-74D58EB6D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5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89C35698-ECFA-45D4-B95F-4F5295812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4D1A753E-EC79-4AA7-8B4D-F379B7F83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DB104AA0-9F21-4485-B088-466B0F300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664698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C38AFE01-58B7-4B7A-B8D5-787EBD0E1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96E48EDD-1FD1-4C50-94FF-D58D47BF00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E0710924-D447-41AA-9A85-433CA037B1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1650" b="1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1650" b="1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70344453-B288-4023-9D6B-9E7BD0C5C5C4}" type="datetime1">
              <a:rPr lang="en-US" smtClean="0"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DD572A0A-845C-419D-BE36-74D58EB6D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5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EACCC824-85AB-48FD-BF55-78937287C19B}" type="datetime1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DD572A0A-845C-419D-BE36-74D58EB6D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1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 flipV="1">
            <a:off x="0" y="5206360"/>
            <a:ext cx="9144000" cy="171204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15026 h 23922"/>
              <a:gd name="connsiteX1" fmla="*/ 21600 w 21600"/>
              <a:gd name="connsiteY1" fmla="*/ 0 h 23922"/>
              <a:gd name="connsiteX2" fmla="*/ 21600 w 21600"/>
              <a:gd name="connsiteY2" fmla="*/ 17322 h 23922"/>
              <a:gd name="connsiteX3" fmla="*/ 0 w 21600"/>
              <a:gd name="connsiteY3" fmla="*/ 20172 h 23922"/>
              <a:gd name="connsiteX4" fmla="*/ 0 w 21600"/>
              <a:gd name="connsiteY4" fmla="*/ 15026 h 23922"/>
              <a:gd name="connsiteX0" fmla="*/ 0 w 21600"/>
              <a:gd name="connsiteY0" fmla="*/ 0 h 8896"/>
              <a:gd name="connsiteX1" fmla="*/ 21600 w 21600"/>
              <a:gd name="connsiteY1" fmla="*/ 0 h 8896"/>
              <a:gd name="connsiteX2" fmla="*/ 21600 w 21600"/>
              <a:gd name="connsiteY2" fmla="*/ 2296 h 8896"/>
              <a:gd name="connsiteX3" fmla="*/ 0 w 21600"/>
              <a:gd name="connsiteY3" fmla="*/ 5146 h 8896"/>
              <a:gd name="connsiteX4" fmla="*/ 0 w 21600"/>
              <a:gd name="connsiteY4" fmla="*/ 0 h 889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3704 h 10000"/>
              <a:gd name="connsiteX3" fmla="*/ 0 w 10000"/>
              <a:gd name="connsiteY3" fmla="*/ 5785 h 10000"/>
              <a:gd name="connsiteX4" fmla="*/ 0 w 10000"/>
              <a:gd name="connsiteY4" fmla="*/ 0 h 10000"/>
              <a:gd name="connsiteX0" fmla="*/ 0 w 10000"/>
              <a:gd name="connsiteY0" fmla="*/ 367 h 10367"/>
              <a:gd name="connsiteX1" fmla="*/ 10000 w 10000"/>
              <a:gd name="connsiteY1" fmla="*/ 367 h 10367"/>
              <a:gd name="connsiteX2" fmla="*/ 10000 w 10000"/>
              <a:gd name="connsiteY2" fmla="*/ 4071 h 10367"/>
              <a:gd name="connsiteX3" fmla="*/ 0 w 10000"/>
              <a:gd name="connsiteY3" fmla="*/ 6152 h 10367"/>
              <a:gd name="connsiteX4" fmla="*/ 0 w 10000"/>
              <a:gd name="connsiteY4" fmla="*/ 367 h 10367"/>
              <a:gd name="connsiteX0" fmla="*/ 0 w 10000"/>
              <a:gd name="connsiteY0" fmla="*/ 367 h 8620"/>
              <a:gd name="connsiteX1" fmla="*/ 10000 w 10000"/>
              <a:gd name="connsiteY1" fmla="*/ 367 h 8620"/>
              <a:gd name="connsiteX2" fmla="*/ 10000 w 10000"/>
              <a:gd name="connsiteY2" fmla="*/ 4071 h 8620"/>
              <a:gd name="connsiteX3" fmla="*/ 0 w 10000"/>
              <a:gd name="connsiteY3" fmla="*/ 6152 h 8620"/>
              <a:gd name="connsiteX4" fmla="*/ 0 w 10000"/>
              <a:gd name="connsiteY4" fmla="*/ 367 h 8620"/>
              <a:gd name="connsiteX0" fmla="*/ 0 w 10000"/>
              <a:gd name="connsiteY0" fmla="*/ 426 h 12067"/>
              <a:gd name="connsiteX1" fmla="*/ 10000 w 10000"/>
              <a:gd name="connsiteY1" fmla="*/ 426 h 12067"/>
              <a:gd name="connsiteX2" fmla="*/ 10000 w 10000"/>
              <a:gd name="connsiteY2" fmla="*/ 4723 h 12067"/>
              <a:gd name="connsiteX3" fmla="*/ 0 w 10000"/>
              <a:gd name="connsiteY3" fmla="*/ 7137 h 12067"/>
              <a:gd name="connsiteX4" fmla="*/ 0 w 10000"/>
              <a:gd name="connsiteY4" fmla="*/ 426 h 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067">
                <a:moveTo>
                  <a:pt x="0" y="426"/>
                </a:moveTo>
                <a:lnTo>
                  <a:pt x="10000" y="426"/>
                </a:lnTo>
                <a:lnTo>
                  <a:pt x="10000" y="4723"/>
                </a:lnTo>
                <a:cubicBezTo>
                  <a:pt x="8802" y="0"/>
                  <a:pt x="3211" y="12067"/>
                  <a:pt x="0" y="7137"/>
                </a:cubicBezTo>
                <a:lnTo>
                  <a:pt x="0" y="426"/>
                </a:lnTo>
                <a:close/>
              </a:path>
            </a:pathLst>
          </a:custGeom>
          <a:blipFill>
            <a:blip r:embed="rId12" cstate="print"/>
            <a:stretch>
              <a:fillRect t="-50000"/>
            </a:stretch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3" name="Picture 22" descr="WisDOTlogo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08002" y="5943600"/>
            <a:ext cx="762000" cy="762000"/>
          </a:xfrm>
          <a:prstGeom prst="ellipse">
            <a:avLst/>
          </a:prstGeom>
          <a:ln w="38100" cap="rnd" cmpd="sng">
            <a:solidFill>
              <a:schemeClr val="bg1"/>
            </a:solidFill>
          </a:ln>
          <a:effectLst>
            <a:outerShdw blurRad="50800" dist="38100" dir="5400000" algn="t" rotWithShape="0">
              <a:srgbClr val="213681">
                <a:alpha val="4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002F9D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38916"/>
            <a:ext cx="8382000" cy="2326013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800" dirty="0" smtClean="0">
                <a:latin typeface="Arial Black" panose="020B0A04020102020204" pitchFamily="34" charset="0"/>
              </a:rPr>
              <a:t>FHWA-Required </a:t>
            </a:r>
            <a:r>
              <a:rPr lang="en-US" sz="3800" dirty="0">
                <a:latin typeface="Arial Black" panose="020B0A04020102020204" pitchFamily="34" charset="0"/>
              </a:rPr>
              <a:t/>
            </a:r>
            <a:br>
              <a:rPr lang="en-US" sz="3800" dirty="0">
                <a:latin typeface="Arial Black" panose="020B0A04020102020204" pitchFamily="34" charset="0"/>
              </a:rPr>
            </a:br>
            <a:r>
              <a:rPr lang="en-US" sz="3800" dirty="0">
                <a:latin typeface="Arial Black" panose="020B0A04020102020204" pitchFamily="34" charset="0"/>
              </a:rPr>
              <a:t>DBE Program Responsibilities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4267200" y="4953000"/>
            <a:ext cx="4622409" cy="1219200"/>
          </a:xfrm>
        </p:spPr>
        <p:txBody>
          <a:bodyPr/>
          <a:lstStyle/>
          <a:p>
            <a:pPr marR="0" algn="ctr" eaLnBrk="1" hangingPunct="1"/>
            <a:r>
              <a:rPr lang="en-US" sz="1600" b="1" dirty="0" smtClean="0"/>
              <a:t>Michele Carter, DBE Program Chief</a:t>
            </a:r>
          </a:p>
          <a:p>
            <a:pPr marR="0" algn="l" eaLnBrk="1" hangingPunct="1">
              <a:spcBef>
                <a:spcPts val="0"/>
              </a:spcBef>
            </a:pPr>
            <a:r>
              <a:rPr lang="en-US" sz="1600" b="1" spc="-100" dirty="0" smtClean="0"/>
              <a:t>Office of Business Opportunity &amp; Equity Compliance</a:t>
            </a:r>
          </a:p>
          <a:p>
            <a:pPr marR="0" eaLnBrk="1" hangingPunct="1">
              <a:spcBef>
                <a:spcPts val="600"/>
              </a:spcBef>
            </a:pPr>
            <a:r>
              <a:rPr lang="en-US" sz="1600" dirty="0" smtClean="0"/>
              <a:t>Northeast Wisconsin Technical College</a:t>
            </a:r>
          </a:p>
          <a:p>
            <a:pPr marR="0" eaLnBrk="1" hangingPunct="1"/>
            <a:r>
              <a:rPr lang="en-US" sz="1600" dirty="0" smtClean="0"/>
              <a:t>March </a:t>
            </a:r>
            <a:r>
              <a:rPr lang="en-US" sz="1600" dirty="0"/>
              <a:t>21, 2017</a:t>
            </a:r>
          </a:p>
          <a:p>
            <a:pPr marR="0" algn="l" eaLnBrk="1" hangingPunct="1"/>
            <a:endParaRPr lang="en-US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657600" y="609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2017 </a:t>
            </a:r>
            <a:r>
              <a:rPr lang="en-US" dirty="0" smtClean="0"/>
              <a:t>WisDOT Regions Construction Training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916877">
            <a:off x="3600782" y="2761458"/>
            <a:ext cx="479693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</a:p>
          <a:p>
            <a:pPr algn="ctr"/>
            <a:r>
              <a:rPr lang="en-US" sz="44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Staff</a:t>
            </a:r>
            <a:endParaRPr lang="en-US" sz="44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67200" y="5486400"/>
            <a:ext cx="46224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58461" y="457200"/>
            <a:ext cx="6857999" cy="6096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The DBE Program needs you</a:t>
            </a:r>
            <a:r>
              <a:rPr lang="en-US" sz="2100" b="1" dirty="0" smtClean="0">
                <a:solidFill>
                  <a:schemeClr val="tx1"/>
                </a:solidFill>
              </a:rPr>
              <a:t/>
            </a:r>
            <a:br>
              <a:rPr lang="en-US" sz="2100" b="1" dirty="0" smtClean="0">
                <a:solidFill>
                  <a:schemeClr val="tx1"/>
                </a:solidFill>
              </a:rPr>
            </a:br>
            <a:endParaRPr lang="en-US" sz="21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848600" y="5943600"/>
            <a:ext cx="2133600" cy="357188"/>
          </a:xfrm>
          <a:prstGeom prst="rect">
            <a:avLst/>
          </a:prstGeom>
        </p:spPr>
        <p:txBody>
          <a:bodyPr/>
          <a:lstStyle/>
          <a:p>
            <a:fld id="{DD572A0A-845C-419D-BE36-74D58EB6DD89}" type="slidenum">
              <a:rPr lang="en-US" smtClean="0"/>
              <a:t>10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219200"/>
            <a:ext cx="8077198" cy="4689231"/>
          </a:xfrm>
        </p:spPr>
        <p:txBody>
          <a:bodyPr>
            <a:noAutofit/>
          </a:bodyPr>
          <a:lstStyle/>
          <a:p>
            <a:pPr marL="0" indent="0" algn="ctr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/>
              <a:t>DBE </a:t>
            </a:r>
            <a:r>
              <a:rPr lang="en-US" sz="1800" b="1" dirty="0" smtClean="0"/>
              <a:t>monitoring </a:t>
            </a:r>
            <a:r>
              <a:rPr lang="en-US" sz="1800" b="1" dirty="0"/>
              <a:t>is </a:t>
            </a:r>
            <a:r>
              <a:rPr lang="en-US" sz="1800" b="1" dirty="0" smtClean="0"/>
              <a:t>in your </a:t>
            </a:r>
            <a:r>
              <a:rPr lang="en-US" sz="1800" b="1" dirty="0"/>
              <a:t>job</a:t>
            </a:r>
            <a:r>
              <a:rPr lang="en-US" sz="1800" dirty="0">
                <a:latin typeface="Arial Black" panose="020B0A04020102020204" pitchFamily="34" charset="0"/>
              </a:rPr>
              <a:t/>
            </a:r>
            <a:br>
              <a:rPr lang="en-US" sz="1800" dirty="0">
                <a:latin typeface="Arial Black" panose="020B0A04020102020204" pitchFamily="34" charset="0"/>
              </a:rPr>
            </a:br>
            <a:r>
              <a:rPr lang="en-US" sz="1800" dirty="0">
                <a:latin typeface="Arial Black" panose="020B0A04020102020204" pitchFamily="34" charset="0"/>
                <a:sym typeface="Wingdings" panose="05000000000000000000" pitchFamily="2" charset="2"/>
              </a:rPr>
              <a:t>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Just 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 the Feds</a:t>
            </a:r>
            <a:r>
              <a:rPr lang="en-US" sz="1800" dirty="0">
                <a:latin typeface="Arial Black" panose="020B0A04020102020204" pitchFamily="34" charset="0"/>
                <a:sym typeface="Wingdings" panose="05000000000000000000" pitchFamily="2" charset="2"/>
              </a:rPr>
              <a:t></a:t>
            </a:r>
            <a:br>
              <a:rPr lang="en-US" sz="1800" dirty="0">
                <a:latin typeface="Arial Black" panose="020B0A04020102020204" pitchFamily="34" charset="0"/>
                <a:sym typeface="Wingdings" panose="05000000000000000000" pitchFamily="2" charset="2"/>
              </a:rPr>
            </a:b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  </a:t>
            </a:r>
            <a:endParaRPr lang="en-US" sz="1800" b="1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49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CFR Part 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26.37</a:t>
            </a:r>
          </a:p>
          <a:p>
            <a:pPr marL="0" indent="0" algn="ctr">
              <a:lnSpc>
                <a:spcPts val="2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a recipient's responsibilities for monitoring the performance of other program participants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DBE program must also include a 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 and enforcement mechanism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ensure that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committed to DBEs at contract award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subsequently (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the result of modification to the contract)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actually performed by the DBEs to which the work was committed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mechanism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a written certification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you have reviewed contracting records 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monitored work sites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your state for this purpose. The monitoring to which this paragraph refers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conducted in conjunction with monitoring of contract performance for other purposes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close-out reviews for a contract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5940"/>
            <a:ext cx="1824124" cy="215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954" y="3000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700" dirty="0">
                <a:latin typeface="Arial Black" panose="020B0A04020102020204" pitchFamily="34" charset="0"/>
              </a:rPr>
              <a:t>Monitoring DBE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038600" cy="2819400"/>
          </a:xfrm>
        </p:spPr>
        <p:txBody>
          <a:bodyPr>
            <a:normAutofit fontScale="92500"/>
          </a:bodyPr>
          <a:lstStyle/>
          <a:p>
            <a:pPr marL="338137" indent="-285750">
              <a:spcBef>
                <a:spcPts val="900"/>
              </a:spcBef>
              <a:buFont typeface="Wingdings" panose="05000000000000000000" pitchFamily="2" charset="2"/>
              <a:buChar char="v"/>
            </a:pPr>
            <a:r>
              <a:rPr lang="en-US" sz="1800" dirty="0"/>
              <a:t>Who is responsible for monitoring and overseeing DBE performance?</a:t>
            </a:r>
          </a:p>
          <a:p>
            <a:pPr marL="0" indent="0" algn="ctr">
              <a:spcBef>
                <a:spcPts val="900"/>
              </a:spcBef>
              <a:buNone/>
            </a:pPr>
            <a:r>
              <a:rPr lang="en-US" sz="1800" b="1" dirty="0" smtClean="0">
                <a:solidFill>
                  <a:schemeClr val="accent1"/>
                </a:solidFill>
              </a:rPr>
              <a:t>WisDOT</a:t>
            </a:r>
          </a:p>
          <a:p>
            <a:pPr marL="285750" indent="-285750">
              <a:spcBef>
                <a:spcPts val="900"/>
              </a:spcBef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Who monitors and oversees WisDOT performance?</a:t>
            </a:r>
          </a:p>
          <a:p>
            <a:pPr marL="257175" indent="-257175" algn="ctr">
              <a:spcBef>
                <a:spcPts val="900"/>
              </a:spcBef>
              <a:buNone/>
            </a:pPr>
            <a:r>
              <a:rPr lang="en-US" sz="1800" b="1" dirty="0" smtClean="0">
                <a:solidFill>
                  <a:schemeClr val="accent1"/>
                </a:solidFill>
              </a:rPr>
              <a:t>FHWA </a:t>
            </a:r>
          </a:p>
          <a:p>
            <a:pPr marL="257175" indent="-257175" algn="ctr">
              <a:spcBef>
                <a:spcPts val="900"/>
              </a:spcBef>
              <a:buNone/>
            </a:pPr>
            <a:r>
              <a:rPr lang="en-US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Stewardship </a:t>
            </a:r>
            <a:r>
              <a:rPr lang="en-US" sz="1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Oversight </a:t>
            </a:r>
            <a:r>
              <a:rPr lang="en-US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</a:t>
            </a:r>
          </a:p>
          <a:p>
            <a:pPr marL="257175" indent="-257175" algn="ctr">
              <a:spcBef>
                <a:spcPts val="900"/>
              </a:spcBef>
              <a:buNone/>
            </a:pPr>
            <a:r>
              <a:rPr lang="en-US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Reports </a:t>
            </a:r>
            <a:endParaRPr lang="en-US" sz="1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D572A0A-845C-419D-BE36-74D58EB6DD89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343399" cy="4525963"/>
          </a:xfrm>
        </p:spPr>
        <p:txBody>
          <a:bodyPr>
            <a:normAutofit fontScale="92500"/>
          </a:bodyPr>
          <a:lstStyle/>
          <a:p>
            <a:pPr marL="257175" indent="-257175">
              <a:spcBef>
                <a:spcPts val="900"/>
              </a:spcBef>
            </a:pPr>
            <a:r>
              <a:rPr lang="en-US" sz="2000" dirty="0" smtClean="0"/>
              <a:t>Interdisciplinary staff responsibility</a:t>
            </a:r>
          </a:p>
          <a:p>
            <a:pPr marL="485775" lvl="1" indent="-285750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DBE, LCS, project, audit, inspectors, area engineer</a:t>
            </a:r>
          </a:p>
          <a:p>
            <a:pPr marL="485775" lvl="1" indent="-285750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Written confirmation required</a:t>
            </a:r>
          </a:p>
          <a:p>
            <a:pPr marL="485775" lvl="1" indent="-285750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Where is the written confirmation certification stored?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00025" lvl="1" indent="0">
              <a:spcBef>
                <a:spcPts val="450"/>
              </a:spcBef>
              <a:buNone/>
            </a:pP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00025" lvl="1" indent="0">
              <a:spcBef>
                <a:spcPts val="450"/>
              </a:spcBef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Remember . . . </a:t>
            </a:r>
          </a:p>
          <a:p>
            <a:pPr marL="200025" lvl="1" indent="0">
              <a:spcBef>
                <a:spcPts val="450"/>
              </a:spcBef>
              <a:buNone/>
            </a:pP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 Audits </a:t>
            </a:r>
          </a:p>
          <a:p>
            <a:pPr marL="200025" lvl="1" indent="0">
              <a:spcBef>
                <a:spcPts val="450"/>
              </a:spcBef>
              <a:buNone/>
            </a:pP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FHWA Compliance 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 Program Civil Rights 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</a:p>
          <a:p>
            <a:pPr marL="200025" lvl="1" indent="0">
              <a:spcBef>
                <a:spcPts val="450"/>
              </a:spcBef>
              <a:buNone/>
            </a:pPr>
            <a:endParaRPr lang="en-US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lvl="1">
              <a:spcBef>
                <a:spcPts val="450"/>
              </a:spcBef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73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5541169"/>
            <a:ext cx="2133600" cy="357188"/>
          </a:xfrm>
          <a:prstGeom prst="rect">
            <a:avLst/>
          </a:prstGeom>
        </p:spPr>
        <p:txBody>
          <a:bodyPr/>
          <a:lstStyle/>
          <a:p>
            <a:fld id="{DD572A0A-845C-419D-BE36-74D58EB6DD89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7527936" cy="458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514035" cy="583699"/>
          </a:xfrm>
        </p:spPr>
        <p:txBody>
          <a:bodyPr>
            <a:normAutofit/>
          </a:bodyPr>
          <a:lstStyle/>
          <a:p>
            <a:pPr algn="ctr"/>
            <a:r>
              <a:rPr lang="en-US" sz="2700" dirty="0" smtClean="0">
                <a:latin typeface="Arial Black" panose="020B0A04020102020204" pitchFamily="34" charset="0"/>
              </a:rPr>
              <a:t>MONITORING Prompt </a:t>
            </a:r>
            <a:r>
              <a:rPr lang="en-US" sz="2700" dirty="0">
                <a:latin typeface="Arial Black" panose="020B0A04020102020204" pitchFamily="34" charset="0"/>
              </a:rPr>
              <a:t>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6376" y="1311975"/>
            <a:ext cx="4521241" cy="3910655"/>
          </a:xfrm>
        </p:spPr>
        <p:txBody>
          <a:bodyPr>
            <a:noAutofit/>
          </a:bodyPr>
          <a:lstStyle/>
          <a:p>
            <a:pPr marL="109537" indent="0">
              <a:spcBef>
                <a:spcPts val="900"/>
              </a:spcBef>
              <a:buNone/>
            </a:pPr>
            <a:r>
              <a:rPr lang="en-US" dirty="0" smtClean="0"/>
              <a:t>Prompt Payment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Applicable </a:t>
            </a:r>
            <a:r>
              <a:rPr lang="en-US" dirty="0"/>
              <a:t>to all subcontractors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including DBEs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all tiers of subcontractors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contracts in any form: leases; work orders, task orders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Ensure </a:t>
            </a:r>
            <a:r>
              <a:rPr lang="en-US" dirty="0"/>
              <a:t>that a prompt payment provision is included in every contract </a:t>
            </a:r>
            <a:r>
              <a:rPr lang="en-US" dirty="0" smtClean="0"/>
              <a:t>including subcontracts.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Addressed at pre-con and progress meetings</a:t>
            </a:r>
          </a:p>
          <a:p>
            <a:pPr>
              <a:spcBef>
                <a:spcPts val="900"/>
              </a:spcBef>
            </a:pPr>
            <a:r>
              <a:rPr lang="en-US" b="1" dirty="0" smtClean="0"/>
              <a:t>Procedures </a:t>
            </a:r>
            <a:r>
              <a:rPr lang="en-US" b="1" dirty="0"/>
              <a:t>should follow WisDOT quality assurance measures</a:t>
            </a:r>
          </a:p>
          <a:p>
            <a:pPr>
              <a:spcBef>
                <a:spcPts val="900"/>
              </a:spcBef>
            </a:pP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696200" y="5943600"/>
            <a:ext cx="808435" cy="476250"/>
          </a:xfrm>
        </p:spPr>
        <p:txBody>
          <a:bodyPr/>
          <a:lstStyle/>
          <a:p>
            <a:pPr algn="ctr"/>
            <a:fld id="{DD572A0A-845C-419D-BE36-74D58EB6DD89}" type="slidenum">
              <a:rPr lang="en-US" smtClean="0"/>
              <a:pPr algn="ctr"/>
              <a:t>13</a:t>
            </a:fld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61624545"/>
              </p:ext>
            </p:extLst>
          </p:nvPr>
        </p:nvGraphicFramePr>
        <p:xfrm>
          <a:off x="4648201" y="1712817"/>
          <a:ext cx="4191000" cy="4246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12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3" y="1187606"/>
            <a:ext cx="7514035" cy="85725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Monitoring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522" y="2044856"/>
            <a:ext cx="8676677" cy="3604422"/>
          </a:xfrm>
        </p:spPr>
        <p:txBody>
          <a:bodyPr>
            <a:normAutofit/>
          </a:bodyPr>
          <a:lstStyle/>
          <a:p>
            <a:pPr marL="352425" indent="-342900">
              <a:spcBef>
                <a:spcPts val="900"/>
              </a:spcBef>
              <a:buFont typeface="+mj-lt"/>
              <a:buAutoNum type="arabicParenR"/>
            </a:pPr>
            <a:r>
              <a:rPr lang="en-US" sz="1650" dirty="0"/>
              <a:t>How regions determine whether to accept the primes pay estimate (inspection/quality measures/who); </a:t>
            </a:r>
          </a:p>
          <a:p>
            <a:pPr marL="352425" indent="-342900">
              <a:spcBef>
                <a:spcPts val="900"/>
              </a:spcBef>
              <a:buFont typeface="+mj-lt"/>
              <a:buAutoNum type="arabicParenR"/>
            </a:pPr>
            <a:r>
              <a:rPr lang="en-US" sz="1650" dirty="0"/>
              <a:t>How do regions confirm  substantial completion of each sub-contracted portion of the work; (iterative payment/prompt payment) </a:t>
            </a:r>
          </a:p>
          <a:p>
            <a:pPr marL="352425" indent="-342900">
              <a:spcBef>
                <a:spcPts val="900"/>
              </a:spcBef>
              <a:buFont typeface="+mj-lt"/>
              <a:buAutoNum type="arabicParenR"/>
            </a:pPr>
            <a:r>
              <a:rPr lang="en-US" sz="1650" dirty="0"/>
              <a:t>Project Schedule tracking for subcontractors </a:t>
            </a:r>
          </a:p>
          <a:p>
            <a:pPr marL="352425" indent="-342900">
              <a:spcBef>
                <a:spcPts val="900"/>
              </a:spcBef>
              <a:buFont typeface="+mj-lt"/>
              <a:buAutoNum type="arabicParenR"/>
            </a:pPr>
            <a:r>
              <a:rPr lang="en-US" sz="1650" dirty="0"/>
              <a:t>Review Subcontracts for release of retainage (DBE Office) </a:t>
            </a:r>
          </a:p>
          <a:p>
            <a:pPr marL="352425" indent="-342900">
              <a:spcBef>
                <a:spcPts val="900"/>
              </a:spcBef>
              <a:buFont typeface="+mj-lt"/>
              <a:buAutoNum type="arabicParenR"/>
            </a:pPr>
            <a:r>
              <a:rPr lang="en-US" sz="1650" dirty="0"/>
              <a:t>OBOEC is responsible for affirmative monitoring and enforcement of prompt payment and return of retainage. </a:t>
            </a:r>
            <a:r>
              <a:rPr lang="en-US" sz="1650" i="1" dirty="0"/>
              <a:t>Advice?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2A0A-845C-419D-BE36-74D58EB6DD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5541169"/>
            <a:ext cx="2133600" cy="357188"/>
          </a:xfrm>
          <a:prstGeom prst="rect">
            <a:avLst/>
          </a:prstGeom>
        </p:spPr>
        <p:txBody>
          <a:bodyPr/>
          <a:lstStyle/>
          <a:p>
            <a:fld id="{DD572A0A-845C-419D-BE36-74D58EB6DD89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42" t="5906" r="4744" b="7030"/>
          <a:stretch/>
        </p:blipFill>
        <p:spPr>
          <a:xfrm>
            <a:off x="533400" y="533400"/>
            <a:ext cx="3966785" cy="47405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1178591">
            <a:off x="4532404" y="886439"/>
            <a:ext cx="4577689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cap="all" spc="38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Safe, Efficient, On Time, Under Budget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1106" y="2092752"/>
            <a:ext cx="38856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dirty="0"/>
              <a:t>Fraud = inefficiency</a:t>
            </a:r>
            <a:r>
              <a:rPr lang="en-US" sz="2400" dirty="0" smtClean="0"/>
              <a:t>,</a:t>
            </a:r>
          </a:p>
          <a:p>
            <a:pPr algn="ctr"/>
            <a:r>
              <a:rPr lang="en-US" sz="2400" dirty="0" smtClean="0"/>
              <a:t>lack </a:t>
            </a:r>
            <a:r>
              <a:rPr lang="en-US" sz="2400" dirty="0"/>
              <a:t>of quality control by </a:t>
            </a:r>
            <a:r>
              <a:rPr lang="en-US" sz="2400" dirty="0" smtClean="0"/>
              <a:t>DOT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19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5541169"/>
            <a:ext cx="2133600" cy="357188"/>
          </a:xfrm>
          <a:prstGeom prst="rect">
            <a:avLst/>
          </a:prstGeom>
        </p:spPr>
        <p:txBody>
          <a:bodyPr/>
          <a:lstStyle/>
          <a:p>
            <a:fld id="{DD572A0A-845C-419D-BE36-74D58EB6DD89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092" t="2551"/>
          <a:stretch/>
        </p:blipFill>
        <p:spPr>
          <a:xfrm>
            <a:off x="516503" y="685800"/>
            <a:ext cx="8110994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5541169"/>
            <a:ext cx="2133600" cy="357188"/>
          </a:xfrm>
          <a:prstGeom prst="rect">
            <a:avLst/>
          </a:prstGeom>
        </p:spPr>
        <p:txBody>
          <a:bodyPr/>
          <a:lstStyle/>
          <a:p>
            <a:fld id="{DD572A0A-845C-419D-BE36-74D58EB6DD89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268" t="4407" r="2870" b="2514"/>
          <a:stretch/>
        </p:blipFill>
        <p:spPr>
          <a:xfrm>
            <a:off x="381000" y="533400"/>
            <a:ext cx="8456562" cy="50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90635" y="304801"/>
            <a:ext cx="8167565" cy="762000"/>
          </a:xfrm>
        </p:spPr>
        <p:txBody>
          <a:bodyPr>
            <a:normAutofit/>
          </a:bodyPr>
          <a:lstStyle/>
          <a:p>
            <a:pPr algn="ctr"/>
            <a:r>
              <a:rPr lang="en-US" sz="3200" cap="all" dirty="0" smtClean="0">
                <a:solidFill>
                  <a:srgbClr val="C00000"/>
                </a:solidFill>
              </a:rPr>
              <a:t>Whose fault is fraud?</a:t>
            </a:r>
            <a:endParaRPr lang="en-US" sz="3200" cap="all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04AA0-9F21-4485-B088-466B0F30090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AutoShape 2" descr="Image result for your fault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5" y="1295400"/>
            <a:ext cx="2143125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76400"/>
            <a:ext cx="2895600" cy="3352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1980628"/>
            <a:ext cx="2438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1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342899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Project Coordination Tasks &amp; DBE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00" y="1230922"/>
            <a:ext cx="4343400" cy="4712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b="1" dirty="0" smtClean="0">
                <a:solidFill>
                  <a:srgbClr val="213681"/>
                </a:solidFill>
              </a:rPr>
              <a:t>1) Replacing or Terminating a DBE</a:t>
            </a:r>
          </a:p>
          <a:p>
            <a:r>
              <a:rPr lang="en-US" sz="1600" dirty="0"/>
              <a:t>No payment to Primes if the approved DBE doesn’t do </a:t>
            </a:r>
            <a:r>
              <a:rPr lang="en-US" sz="1600" dirty="0" smtClean="0"/>
              <a:t>the assigned </a:t>
            </a:r>
            <a:r>
              <a:rPr lang="en-US" sz="1600" dirty="0"/>
              <a:t>work </a:t>
            </a:r>
          </a:p>
          <a:p>
            <a:r>
              <a:rPr lang="en-US" sz="1500" dirty="0"/>
              <a:t>WisDOT must confirm/deny alleged efforts</a:t>
            </a:r>
          </a:p>
          <a:p>
            <a:r>
              <a:rPr lang="en-US" sz="1500" dirty="0" smtClean="0"/>
              <a:t>Proof of effort is required from the prime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rgbClr val="213681"/>
                </a:solidFill>
              </a:rPr>
              <a:t>2) Reviewing CUF</a:t>
            </a:r>
          </a:p>
          <a:p>
            <a:r>
              <a:rPr lang="en-US" sz="1500" dirty="0" smtClean="0"/>
              <a:t>What did field </a:t>
            </a:r>
            <a:r>
              <a:rPr lang="en-US" sz="1500" dirty="0"/>
              <a:t>staff </a:t>
            </a:r>
            <a:r>
              <a:rPr lang="en-US" sz="1500" dirty="0" smtClean="0"/>
              <a:t>see/do? </a:t>
            </a:r>
          </a:p>
          <a:p>
            <a:r>
              <a:rPr lang="en-US" sz="1500" dirty="0" smtClean="0"/>
              <a:t>Documentation: emails, project diaries,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rgbClr val="213681"/>
                </a:solidFill>
              </a:rPr>
              <a:t>3) Permitting primes to use joint checks </a:t>
            </a:r>
            <a:endParaRPr lang="en-US" sz="1500" b="1" dirty="0">
              <a:solidFill>
                <a:srgbClr val="213681"/>
              </a:solidFill>
            </a:endParaRPr>
          </a:p>
          <a:p>
            <a:pPr marL="0" indent="-457200">
              <a:buNone/>
            </a:pPr>
            <a:r>
              <a:rPr lang="en-US" sz="1600" b="1" dirty="0" smtClean="0">
                <a:solidFill>
                  <a:srgbClr val="213681"/>
                </a:solidFill>
              </a:rPr>
              <a:t>4) Coordinating Workforce Opportunity Sessions</a:t>
            </a:r>
          </a:p>
          <a:p>
            <a:pPr marL="0" indent="-914400">
              <a:buNone/>
            </a:pPr>
            <a:r>
              <a:rPr lang="en-US" sz="1600" b="1" dirty="0" smtClean="0">
                <a:solidFill>
                  <a:srgbClr val="213681"/>
                </a:solidFill>
              </a:rPr>
              <a:t>5) Coordinating site visits w/DBE staff/consultants</a:t>
            </a:r>
          </a:p>
          <a:p>
            <a:pPr marL="0" indent="-914400">
              <a:buNone/>
            </a:pPr>
            <a:r>
              <a:rPr lang="en-US" sz="1600" b="1" dirty="0" smtClean="0">
                <a:solidFill>
                  <a:srgbClr val="213681"/>
                </a:solidFill>
              </a:rPr>
              <a:t>6) Sharing </a:t>
            </a:r>
            <a:r>
              <a:rPr lang="en-US" sz="1600" b="1" dirty="0">
                <a:solidFill>
                  <a:srgbClr val="213681"/>
                </a:solidFill>
              </a:rPr>
              <a:t>construction progress with non-project staff</a:t>
            </a:r>
          </a:p>
          <a:p>
            <a:pPr marL="109537" indent="0">
              <a:buNone/>
            </a:pPr>
            <a:endParaRPr lang="en-US" sz="1600" dirty="0" smtClean="0"/>
          </a:p>
          <a:p>
            <a:pPr marL="109537" indent="0">
              <a:buNone/>
            </a:pPr>
            <a:r>
              <a:rPr lang="en-US" sz="1600" dirty="0" smtClean="0"/>
              <a:t> 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2A0A-845C-419D-BE36-74D58EB6DD89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800" y="1828800"/>
            <a:ext cx="3810000" cy="3200400"/>
          </a:xfrm>
        </p:spPr>
        <p:txBody>
          <a:bodyPr/>
          <a:lstStyle/>
          <a:p>
            <a:pPr marL="109537" indent="0" algn="ctr">
              <a:buNone/>
            </a:pPr>
            <a:r>
              <a:rPr lang="en-US" sz="2000" u="sng" dirty="0" smtClean="0">
                <a:solidFill>
                  <a:srgbClr val="C00000"/>
                </a:solidFill>
              </a:rPr>
              <a:t>QUESTIONS</a:t>
            </a:r>
          </a:p>
          <a:p>
            <a:r>
              <a:rPr lang="en-US" sz="2000" dirty="0" smtClean="0"/>
              <a:t>Who is the “authority” on the job site? </a:t>
            </a:r>
            <a:endParaRPr lang="en-US" sz="2000" dirty="0"/>
          </a:p>
          <a:p>
            <a:r>
              <a:rPr lang="en-US" sz="2000" dirty="0" smtClean="0"/>
              <a:t>Criteria for approving pay estimates</a:t>
            </a:r>
            <a:endParaRPr lang="en-US" sz="2000" dirty="0"/>
          </a:p>
          <a:p>
            <a:r>
              <a:rPr lang="en-US" sz="2000" dirty="0"/>
              <a:t>Good </a:t>
            </a:r>
            <a:r>
              <a:rPr lang="en-US" sz="2000" dirty="0" smtClean="0"/>
              <a:t>cause for terminating a contractor/subcontractor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239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Explain the chain of responsibility for the DBE Program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Demonstrate that DBE compliance and monitoring are interdisciplinary tasks shared by all of us 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Explain FHWA  expectations for DBE-related tasks to be performed by </a:t>
            </a:r>
            <a:r>
              <a:rPr lang="en-US" sz="2400" dirty="0" smtClean="0"/>
              <a:t>DOT construction </a:t>
            </a:r>
            <a:r>
              <a:rPr lang="en-US" sz="2400" dirty="0"/>
              <a:t>staff     </a:t>
            </a:r>
          </a:p>
          <a:p>
            <a:r>
              <a:rPr lang="en-US" sz="2400" dirty="0" smtClean="0"/>
              <a:t>Remind you that we all work for WisDOT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Overview of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0922AE-9D08-4FD0-99BF-E5B424A18ACB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50" dirty="0"/>
              <a:t>Region To Do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2A0A-845C-419D-BE36-74D58EB6DD89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40" y="2209230"/>
            <a:ext cx="1968495" cy="148476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42579" y="3785504"/>
          <a:ext cx="8061648" cy="18974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0824"/>
                <a:gridCol w="4030824"/>
              </a:tblGrid>
              <a:tr h="643193">
                <a:tc gridSpan="2">
                  <a:txBody>
                    <a:bodyPr/>
                    <a:lstStyle/>
                    <a:p>
                      <a:pPr algn="ctr"/>
                      <a:r>
                        <a:rPr lang="en-US" sz="3300" b="1" cap="all" spc="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Standard Agendas</a:t>
                      </a:r>
                      <a:endParaRPr lang="en-US" sz="3300" dirty="0">
                        <a:latin typeface="Arial Black" panose="020B0A040201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542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Pre Con Meetings</a:t>
                      </a:r>
                    </a:p>
                    <a:p>
                      <a:pPr algn="ctr"/>
                      <a:r>
                        <a:rPr lang="en-US" sz="2400" dirty="0" smtClean="0"/>
                        <a:t>Progress Meetings 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Review ASPs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Notification to email Subcontracts</a:t>
                      </a:r>
                      <a:endParaRPr lang="en-US" sz="1400" dirty="0" smtClean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DBE utilization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Labor utilization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Payment tracking</a:t>
                      </a: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1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237" y="1668501"/>
            <a:ext cx="2059439" cy="141819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17850" y="3195134"/>
          <a:ext cx="8061648" cy="22948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0824"/>
                <a:gridCol w="4030824"/>
              </a:tblGrid>
              <a:tr h="10744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300" b="1" cap="all" dirty="0" smtClean="0">
                          <a:latin typeface="Arial Black" panose="020B0A04020102020204" pitchFamily="34" charset="0"/>
                        </a:rPr>
                        <a:t>Commercially useful function review</a:t>
                      </a:r>
                      <a:endParaRPr lang="en-US" sz="3300" dirty="0">
                        <a:latin typeface="Arial Black" panose="020B0A040201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204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Form DT1011</a:t>
                      </a:r>
                    </a:p>
                    <a:p>
                      <a:pPr algn="ctr"/>
                      <a:r>
                        <a:rPr lang="en-US" sz="2400" dirty="0" smtClean="0"/>
                        <a:t>Written Certification</a:t>
                      </a:r>
                      <a:br>
                        <a:rPr lang="en-US" sz="2400" dirty="0" smtClean="0"/>
                      </a:b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1 DBE per Project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Entry in Project Engineer Diary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Red Flag Reporting </a:t>
                      </a: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8961" y="648119"/>
            <a:ext cx="6919425" cy="5302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50" dirty="0"/>
              <a:t>Region To Do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2A0A-845C-419D-BE36-74D58EB6DD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1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spcAft>
                <a:spcPts val="1800"/>
              </a:spcAft>
            </a:pPr>
            <a:r>
              <a:rPr lang="en-US" sz="4950" cap="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950" cap="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50" cap="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950" cap="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3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2A0A-845C-419D-BE36-74D58EB6DD89}" type="slidenum">
              <a:rPr lang="en-US" smtClean="0"/>
              <a:t>22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0" y="1281113"/>
            <a:ext cx="6618685" cy="2562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Region To Do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171" y="1852612"/>
            <a:ext cx="1973766" cy="164086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4868" y="3429310"/>
          <a:ext cx="8061648" cy="21365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0824"/>
                <a:gridCol w="4030824"/>
              </a:tblGrid>
              <a:tr h="783757">
                <a:tc gridSpan="2">
                  <a:txBody>
                    <a:bodyPr/>
                    <a:lstStyle/>
                    <a:p>
                      <a:pPr algn="ctr"/>
                      <a:r>
                        <a:rPr lang="en-US" sz="3300" cap="all" spc="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alerts to dbe staff</a:t>
                      </a:r>
                      <a:endParaRPr lang="en-US" sz="3300" dirty="0">
                        <a:latin typeface="Arial Black" panose="020B0A040201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527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Email Alerts</a:t>
                      </a:r>
                    </a:p>
                    <a:p>
                      <a:pPr algn="ctr"/>
                      <a:r>
                        <a:rPr lang="en-US" sz="2400" dirty="0" smtClean="0"/>
                        <a:t>System</a:t>
                      </a:r>
                      <a:r>
                        <a:rPr lang="en-US" sz="2400" baseline="0" dirty="0" smtClean="0"/>
                        <a:t> Access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Joint Check Policy 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spc="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50-60% Completion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spc="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DBE Performance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spc="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Red Flags 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>
          <a:xfrm>
            <a:off x="1088961" y="648119"/>
            <a:ext cx="6919425" cy="530223"/>
          </a:xfrm>
          <a:prstGeom prst="rect">
            <a:avLst/>
          </a:prstGeom>
        </p:spPr>
        <p:txBody>
          <a:bodyPr vert="horz" anchor="ctr">
            <a:normAutofit fontScale="8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100" b="1" kern="1200">
                <a:solidFill>
                  <a:srgbClr val="002F9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9pPr>
            <a:extLst/>
          </a:lstStyle>
          <a:p>
            <a:pPr algn="ctr"/>
            <a:r>
              <a:rPr lang="en-US" sz="4050" smtClean="0"/>
              <a:t>Region To Do </a:t>
            </a:r>
            <a:endParaRPr lang="en-US" sz="4050" dirty="0"/>
          </a:p>
        </p:txBody>
      </p:sp>
    </p:spTree>
    <p:extLst>
      <p:ext uri="{BB962C8B-B14F-4D97-AF65-F5344CB8AC3E}">
        <p14:creationId xmlns:p14="http://schemas.microsoft.com/office/powerpoint/2010/main" val="21141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spcAft>
                <a:spcPts val="1800"/>
              </a:spcAft>
            </a:pPr>
            <a:r>
              <a:rPr lang="en-US" sz="4950" cap="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950" cap="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50" cap="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950" cap="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3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48599" y="6019800"/>
            <a:ext cx="826477" cy="476250"/>
          </a:xfrm>
        </p:spPr>
        <p:txBody>
          <a:bodyPr/>
          <a:lstStyle/>
          <a:p>
            <a:fld id="{DD572A0A-845C-419D-BE36-74D58EB6DD89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035202"/>
              </p:ext>
            </p:extLst>
          </p:nvPr>
        </p:nvGraphicFramePr>
        <p:xfrm>
          <a:off x="454868" y="3742488"/>
          <a:ext cx="8061648" cy="1965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0824"/>
                <a:gridCol w="4030824"/>
              </a:tblGrid>
              <a:tr h="984957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cap="all" spc="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INTERACTIve</a:t>
                      </a:r>
                      <a:r>
                        <a:rPr lang="en-US" sz="3200" cap="all" spc="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 communication</a:t>
                      </a:r>
                      <a:endParaRPr lang="en-US" sz="3200" dirty="0">
                        <a:latin typeface="Arial Black" panose="020B0A040201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134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Project Engineer Diaries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 Black" panose="020B0A04020102020204" pitchFamily="34" charset="0"/>
                        </a:rPr>
                        <a:t>IS</a:t>
                      </a:r>
                      <a:r>
                        <a:rPr lang="en-US" sz="2400" dirty="0" smtClean="0"/>
                        <a:t> &amp; Software </a:t>
                      </a:r>
                      <a:r>
                        <a:rPr lang="en-US" sz="2400" baseline="0" dirty="0" smtClean="0"/>
                        <a:t>Interfaces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spc="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Annual Event </a:t>
                      </a:r>
                    </a:p>
                    <a:p>
                      <a:pPr marL="457200" lvl="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spc="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Change Orders </a:t>
                      </a: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spc="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Project Meetings</a:t>
                      </a: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spc="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Project Schedules 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629" y="1609579"/>
            <a:ext cx="3248025" cy="10219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58" y="1577077"/>
            <a:ext cx="3810000" cy="904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11834"/>
            <a:ext cx="2362200" cy="15219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01" y="168330"/>
            <a:ext cx="1973766" cy="16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9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5541169"/>
            <a:ext cx="2133600" cy="357188"/>
          </a:xfrm>
          <a:prstGeom prst="rect">
            <a:avLst/>
          </a:prstGeom>
        </p:spPr>
        <p:txBody>
          <a:bodyPr/>
          <a:lstStyle/>
          <a:p>
            <a:fld id="{DD572A0A-845C-419D-BE36-74D58EB6DD89}" type="slidenum">
              <a:rPr lang="en-US" smtClean="0"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686800" cy="7715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Anticipate follow-up from DBE Staff regarding </a:t>
            </a:r>
            <a:r>
              <a:rPr lang="en-US" sz="31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. . </a:t>
            </a:r>
            <a:r>
              <a:rPr lang="en-US" sz="27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800600" y="1143000"/>
            <a:ext cx="3886200" cy="3406378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CUF Review Form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Joint Check Policy 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Utilization of Project Diaries 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On site visit protocols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Accessing Project Schedules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Alerts upon 50% completion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Who does pay inspections</a:t>
            </a:r>
          </a:p>
          <a:p>
            <a:r>
              <a:rPr lang="en-US" b="1" dirty="0" smtClean="0"/>
              <a:t>Prime’s requests to replace or terminate DBE firms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4562475" cy="3581400"/>
          </a:xfrm>
        </p:spPr>
      </p:pic>
    </p:spTree>
    <p:extLst>
      <p:ext uri="{BB962C8B-B14F-4D97-AF65-F5344CB8AC3E}">
        <p14:creationId xmlns:p14="http://schemas.microsoft.com/office/powerpoint/2010/main" val="322411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04800"/>
            <a:ext cx="7886700" cy="721403"/>
          </a:xfrm>
        </p:spPr>
        <p:txBody>
          <a:bodyPr>
            <a:normAutofit/>
          </a:bodyPr>
          <a:lstStyle/>
          <a:p>
            <a:r>
              <a:rPr lang="en-US" sz="3000" dirty="0"/>
              <a:t>USDOT Office of Inspector General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508" y="1055511"/>
            <a:ext cx="8346291" cy="4485658"/>
          </a:xfrm>
        </p:spPr>
        <p:txBody>
          <a:bodyPr>
            <a:normAutofit/>
          </a:bodyPr>
          <a:lstStyle/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2100" dirty="0"/>
              <a:t>Issued an audit report titled:</a:t>
            </a:r>
          </a:p>
          <a:p>
            <a:pPr marL="0" indent="0" algn="ctr">
              <a:spcBef>
                <a:spcPts val="450"/>
              </a:spcBef>
              <a:buNone/>
            </a:pPr>
            <a:r>
              <a:rPr lang="en-US" sz="2400" i="1" dirty="0">
                <a:solidFill>
                  <a:srgbClr val="C00000"/>
                </a:solidFill>
              </a:rPr>
              <a:t>Weaknesses in the Department’s Disadvantaged Enterprise Program Limit Achievement of its Objectives</a:t>
            </a: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i="1" u="sng" dirty="0" smtClean="0"/>
              <a:t>Summary Findings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USDOT had no regulatory standard for measuring successful DBE utilization</a:t>
            </a:r>
            <a:r>
              <a:rPr lang="en-US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USDOT has limited success in achieving its program objective to develop DBEs to succeed in the marketplace due to  “misplaced emphasis” 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Ineffective program management and oversight for the DBE program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Weak DBE certification and contract oversight practices</a:t>
            </a:r>
          </a:p>
          <a:p>
            <a:pPr marL="0" indent="0" algn="ctr">
              <a:buNone/>
            </a:pPr>
            <a:r>
              <a:rPr lang="en-US" sz="2100" i="1" dirty="0">
                <a:solidFill>
                  <a:srgbClr val="C00000"/>
                </a:solidFill>
              </a:rPr>
              <a:t>&amp; Made 8 Recommendations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5541169"/>
            <a:ext cx="2133600" cy="357188"/>
          </a:xfrm>
          <a:prstGeom prst="rect">
            <a:avLst/>
          </a:prstGeom>
        </p:spPr>
        <p:txBody>
          <a:bodyPr/>
          <a:lstStyle/>
          <a:p>
            <a:fld id="{DD572A0A-845C-419D-BE36-74D58EB6DD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0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87" y="609600"/>
            <a:ext cx="7886700" cy="721403"/>
          </a:xfrm>
        </p:spPr>
        <p:txBody>
          <a:bodyPr>
            <a:normAutofit/>
          </a:bodyPr>
          <a:lstStyle/>
          <a:p>
            <a:r>
              <a:rPr lang="en-US" sz="3000" dirty="0"/>
              <a:t>FHWA Civil Rights HQ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445" y="1523999"/>
            <a:ext cx="7927573" cy="4017169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sz="1900" dirty="0"/>
              <a:t>Conducted an in-depth study of FHWA division &amp; state DOT practices</a:t>
            </a:r>
          </a:p>
          <a:p>
            <a:pPr>
              <a:spcAft>
                <a:spcPts val="600"/>
              </a:spcAft>
            </a:pPr>
            <a:r>
              <a:rPr lang="en-US" sz="1900" dirty="0"/>
              <a:t>FHWA formally </a:t>
            </a:r>
            <a:r>
              <a:rPr lang="en-US" sz="1900" dirty="0" smtClean="0"/>
              <a:t>declared responsibility </a:t>
            </a:r>
            <a:r>
              <a:rPr lang="en-US" sz="1900" dirty="0"/>
              <a:t>for the DBE </a:t>
            </a:r>
            <a:r>
              <a:rPr lang="en-US" sz="1900" dirty="0" smtClean="0"/>
              <a:t>program </a:t>
            </a:r>
            <a:endParaRPr lang="en-US" sz="1900" dirty="0"/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900" dirty="0"/>
              <a:t>created a modal </a:t>
            </a:r>
            <a:r>
              <a:rPr lang="en-US" sz="1900" dirty="0" smtClean="0"/>
              <a:t>collaborative with FTA &amp; FAA</a:t>
            </a:r>
            <a:endParaRPr lang="en-US" sz="1900" dirty="0"/>
          </a:p>
          <a:p>
            <a:pPr>
              <a:spcAft>
                <a:spcPts val="1200"/>
              </a:spcAft>
            </a:pPr>
            <a:r>
              <a:rPr lang="en-US" sz="1900" dirty="0"/>
              <a:t>Adopted Risk Based Stewardship and Oversight (RBSO) as a means to manage and mitigate identified risks to all aspects of their programs</a:t>
            </a:r>
          </a:p>
          <a:p>
            <a:pPr marL="3429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 dirty="0">
                <a:solidFill>
                  <a:schemeClr val="accent1">
                    <a:lumMod val="75000"/>
                  </a:schemeClr>
                </a:solidFill>
              </a:rPr>
              <a:t>Civil Rights Program Administration </a:t>
            </a:r>
            <a:r>
              <a:rPr lang="en-US" sz="1900" i="1" dirty="0" smtClean="0">
                <a:solidFill>
                  <a:schemeClr val="accent1">
                    <a:lumMod val="75000"/>
                  </a:schemeClr>
                </a:solidFill>
              </a:rPr>
              <a:t>is one</a:t>
            </a:r>
          </a:p>
          <a:p>
            <a:pPr marL="342900" lvl="1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9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900" i="1" dirty="0">
                <a:solidFill>
                  <a:schemeClr val="accent1">
                    <a:lumMod val="75000"/>
                  </a:schemeClr>
                </a:solidFill>
              </a:rPr>
              <a:t>of FHWA’s Top 10 Corporate Risks</a:t>
            </a:r>
          </a:p>
          <a:p>
            <a:pPr marL="342900" lvl="1" indent="0">
              <a:lnSpc>
                <a:spcPct val="150000"/>
              </a:lnSpc>
              <a:spcBef>
                <a:spcPts val="450"/>
              </a:spcBef>
              <a:buNone/>
            </a:pP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44% of FHWA Division Administrators stated that if the risk were not mitigated or eliminated it could have a major or catastrophic impact on the administration of the State’s Federal-aid Highway Program</a:t>
            </a:r>
            <a:r>
              <a:rPr lang="en-US" sz="1650" i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sz="165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5541169"/>
            <a:ext cx="2133600" cy="357188"/>
          </a:xfrm>
          <a:prstGeom prst="rect">
            <a:avLst/>
          </a:prstGeom>
        </p:spPr>
        <p:txBody>
          <a:bodyPr/>
          <a:lstStyle/>
          <a:p>
            <a:fld id="{DD572A0A-845C-419D-BE36-74D58EB6DD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5541169"/>
            <a:ext cx="2133600" cy="357188"/>
          </a:xfrm>
          <a:prstGeom prst="rect">
            <a:avLst/>
          </a:prstGeom>
        </p:spPr>
        <p:txBody>
          <a:bodyPr/>
          <a:lstStyle/>
          <a:p>
            <a:fld id="{DD572A0A-845C-419D-BE36-74D58EB6DD89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81954" y="381000"/>
            <a:ext cx="7886700" cy="6988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FHWA Perspective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Compliant vs Successful DBE Program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58" y="1245693"/>
            <a:ext cx="7980092" cy="429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57"/>
            <a:ext cx="9097108" cy="52234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5541169"/>
            <a:ext cx="2133600" cy="357188"/>
          </a:xfrm>
          <a:prstGeom prst="rect">
            <a:avLst/>
          </a:prstGeom>
        </p:spPr>
        <p:txBody>
          <a:bodyPr/>
          <a:lstStyle/>
          <a:p>
            <a:fld id="{DD572A0A-845C-419D-BE36-74D58EB6DD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553200" y="5541169"/>
            <a:ext cx="2133600" cy="357188"/>
          </a:xfrm>
          <a:prstGeom prst="rect">
            <a:avLst/>
          </a:prstGeom>
        </p:spPr>
        <p:txBody>
          <a:bodyPr/>
          <a:lstStyle/>
          <a:p>
            <a:fld id="{DD572A0A-845C-419D-BE36-74D58EB6DD89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6224" y="503796"/>
            <a:ext cx="7886700" cy="688181"/>
          </a:xfrm>
        </p:spPr>
        <p:txBody>
          <a:bodyPr>
            <a:normAutofit/>
          </a:bodyPr>
          <a:lstStyle/>
          <a:p>
            <a:pPr algn="ctr"/>
            <a:r>
              <a:rPr lang="en-US" sz="27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DBE </a:t>
            </a:r>
            <a:r>
              <a:rPr lang="en-US" sz="2700" cap="small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Impact: </a:t>
            </a:r>
            <a:r>
              <a:rPr lang="en-US" sz="27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National vs Wisconsin 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lum bright="-40000" contrast="-40000"/>
          </a:blip>
          <a:stretch>
            <a:fillRect/>
          </a:stretch>
        </p:blipFill>
        <p:spPr>
          <a:xfrm>
            <a:off x="1413580" y="1555655"/>
            <a:ext cx="2882504" cy="256222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984749" y="1213470"/>
            <a:ext cx="3886200" cy="36706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100" b="1" dirty="0"/>
              <a:t>906 Certified DBEs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321" y="1191977"/>
            <a:ext cx="4267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100" b="1" dirty="0"/>
              <a:t>35,840 Certified DBEs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b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 National DBE Utilization: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</a:p>
          <a:p>
            <a:pPr marL="257175" indent="-257175"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Funds:  $4.8 billion of $39.3 Billion </a:t>
            </a:r>
          </a:p>
          <a:p>
            <a:pPr algn="ctr">
              <a:defRPr/>
            </a:pPr>
            <a:r>
              <a:rPr lang="en-US" sz="1500" dirty="0">
                <a:solidFill>
                  <a:srgbClr val="1F497D"/>
                </a:solidFill>
              </a:rPr>
              <a:t> 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541735"/>
              </p:ext>
            </p:extLst>
          </p:nvPr>
        </p:nvGraphicFramePr>
        <p:xfrm>
          <a:off x="5631697" y="1719239"/>
          <a:ext cx="3067979" cy="2591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296874"/>
              </p:ext>
            </p:extLst>
          </p:nvPr>
        </p:nvGraphicFramePr>
        <p:xfrm>
          <a:off x="3540038" y="1918959"/>
          <a:ext cx="2632163" cy="2259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43400" y="4953000"/>
            <a:ext cx="45627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 Wisconsin DBE Utilization:  14.03%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Funds: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83.2 out of $696 million </a:t>
            </a: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16469" y="2514600"/>
            <a:ext cx="1155732" cy="74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04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480340"/>
            <a:ext cx="7848600" cy="3006060"/>
          </a:xfrm>
        </p:spPr>
        <p:txBody>
          <a:bodyPr>
            <a:noAutofit/>
          </a:bodyPr>
          <a:lstStyle/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Title </a:t>
            </a:r>
            <a:r>
              <a:rPr lang="en-US" sz="1800" b="1" dirty="0">
                <a:solidFill>
                  <a:srgbClr val="C00000"/>
                </a:solidFill>
              </a:rPr>
              <a:t>VI 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2"/>
                </a:solidFill>
              </a:rPr>
              <a:t>Nondiscrimination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i="1" dirty="0">
                <a:solidFill>
                  <a:schemeClr val="tx2"/>
                </a:solidFill>
              </a:rPr>
              <a:t>not</a:t>
            </a:r>
            <a:r>
              <a:rPr lang="en-US" sz="1600" dirty="0">
                <a:solidFill>
                  <a:schemeClr val="tx2"/>
                </a:solidFill>
              </a:rPr>
              <a:t> Minority</a:t>
            </a:r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1800" b="1" dirty="0">
                <a:solidFill>
                  <a:srgbClr val="C00000"/>
                </a:solidFill>
              </a:rPr>
              <a:t>Transportation Bill </a:t>
            </a:r>
            <a:endParaRPr lang="en-US" sz="18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2"/>
                </a:solidFill>
              </a:rPr>
              <a:t>Reviewed &amp; approved by Congress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2"/>
                </a:solidFill>
              </a:rPr>
              <a:t>Inclusion, Remedies   </a:t>
            </a:r>
          </a:p>
          <a:p>
            <a:pPr marL="0" indent="0">
              <a:spcBef>
                <a:spcPts val="1050"/>
              </a:spcBef>
              <a:spcAft>
                <a:spcPts val="450"/>
              </a:spcAft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Guidance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80988" algn="l"/>
              </a:tabLst>
            </a:pPr>
            <a:r>
              <a:rPr lang="en-US" sz="1600" b="1" dirty="0" smtClean="0">
                <a:solidFill>
                  <a:schemeClr val="tx2"/>
                </a:solidFill>
              </a:rPr>
              <a:t>Code of Federal Regulations, 49 CFR Part 26</a:t>
            </a:r>
          </a:p>
          <a:p>
            <a:pPr marL="536576" lvl="1" indent="-280988">
              <a:spcBef>
                <a:spcPts val="0"/>
              </a:spcBef>
              <a:buNone/>
              <a:tabLst>
                <a:tab pos="280988" algn="l"/>
              </a:tabLst>
            </a:pPr>
            <a:endParaRPr lang="en-US" sz="1500" b="1" dirty="0" smtClean="0">
              <a:solidFill>
                <a:schemeClr val="tx2"/>
              </a:solidFill>
            </a:endParaRPr>
          </a:p>
          <a:p>
            <a:pPr marL="536576" lvl="1" indent="-280988">
              <a:spcBef>
                <a:spcPts val="0"/>
              </a:spcBef>
              <a:buNone/>
              <a:tabLst>
                <a:tab pos="280988" algn="l"/>
              </a:tabLst>
            </a:pPr>
            <a:endParaRPr lang="en-US" sz="1500" b="1" dirty="0">
              <a:solidFill>
                <a:schemeClr val="tx2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28600" y="328986"/>
            <a:ext cx="8686800" cy="661614"/>
          </a:xfrm>
        </p:spPr>
        <p:txBody>
          <a:bodyPr>
            <a:noAutofit/>
          </a:bodyPr>
          <a:lstStyle/>
          <a:p>
            <a:pPr algn="ctr"/>
            <a:r>
              <a:rPr lang="en-US" sz="2300" b="1" u="sng" cap="all" dirty="0">
                <a:solidFill>
                  <a:srgbClr val="2F4CB7"/>
                </a:solidFill>
              </a:rPr>
              <a:t>What you need to </a:t>
            </a:r>
            <a:r>
              <a:rPr lang="en-US" sz="2300" b="1" u="sng" cap="all" dirty="0" smtClean="0">
                <a:solidFill>
                  <a:srgbClr val="2F4CB7"/>
                </a:solidFill>
              </a:rPr>
              <a:t>know about the dbe program</a:t>
            </a:r>
            <a:endParaRPr lang="en-US" sz="2300" b="1" u="sng" cap="all" dirty="0">
              <a:solidFill>
                <a:srgbClr val="2F4CB7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848600" y="5943600"/>
            <a:ext cx="2133600" cy="357188"/>
          </a:xfrm>
          <a:prstGeom prst="rect">
            <a:avLst/>
          </a:prstGeom>
        </p:spPr>
        <p:txBody>
          <a:bodyPr/>
          <a:lstStyle/>
          <a:p>
            <a:fld id="{DD572A0A-845C-419D-BE36-74D58EB6DD89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523188"/>
            <a:ext cx="3429000" cy="20697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143000"/>
            <a:ext cx="80772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0000"/>
                </a:solidFill>
              </a:rPr>
              <a:t>DBE program is a requirement when federal funds are received/used</a:t>
            </a:r>
          </a:p>
          <a:p>
            <a:pPr marL="742950" lvl="1" indent="-285750"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en-US" dirty="0"/>
              <a:t>Federal funds are 60-70% of WisDOT’s annual budget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56176" y="2018675"/>
            <a:ext cx="36030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DBE is in the Law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0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Contract Provisions in all Federal Contracts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191000" cy="4042106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900"/>
              </a:spcBef>
              <a:buNone/>
            </a:pPr>
            <a:r>
              <a:rPr lang="en-US" sz="2800" b="1" dirty="0" smtClean="0"/>
              <a:t>“Contractor’s </a:t>
            </a:r>
            <a:r>
              <a:rPr lang="en-US" sz="2800" b="1" dirty="0"/>
              <a:t>failure to comply with any provision of the DBE regulations will be considered a material contract breach.  This is non-negotiable</a:t>
            </a:r>
            <a:r>
              <a:rPr lang="en-US" sz="2800" b="1" dirty="0" smtClean="0"/>
              <a:t>.”</a:t>
            </a:r>
            <a:endParaRPr lang="en-US" sz="2800" b="1" dirty="0"/>
          </a:p>
          <a:p>
            <a:pPr>
              <a:spcBef>
                <a:spcPts val="900"/>
              </a:spcBef>
              <a:buFont typeface="Wingdings" panose="05000000000000000000" pitchFamily="2" charset="2"/>
              <a:buChar char="v"/>
            </a:pPr>
            <a:r>
              <a:rPr lang="en-US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DOTs were to </a:t>
            </a:r>
            <a:r>
              <a:rPr lang="en-US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include a list of contractual sanctions that may be used in the event of a breach of contract on this basis.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DD572A0A-845C-419D-BE36-74D58EB6DD89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72000" y="1416050"/>
            <a:ext cx="4265342" cy="4533367"/>
          </a:xfrm>
          <a:prstGeom prst="rect">
            <a:avLst/>
          </a:prstGeom>
        </p:spPr>
        <p:txBody>
          <a:bodyPr>
            <a:norm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ED1C24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ED1C24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ED1C24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/>
              <a:t>DBE is a contract requirement at WisDOT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FHWA 1273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Executive Order 11246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/>
              <a:t>ASP1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/>
              <a:t>ASP3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/>
              <a:t>ASP4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/>
              <a:t>ASP7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/>
              <a:t>ASP9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4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WisDOT3">
      <a:dk1>
        <a:srgbClr val="253D92"/>
      </a:dk1>
      <a:lt1>
        <a:srgbClr val="FFFFFF"/>
      </a:lt1>
      <a:dk2>
        <a:srgbClr val="5772D5"/>
      </a:dk2>
      <a:lt2>
        <a:srgbClr val="D8D8D8"/>
      </a:lt2>
      <a:accent1>
        <a:srgbClr val="EE0000"/>
      </a:accent1>
      <a:accent2>
        <a:srgbClr val="5772D5"/>
      </a:accent2>
      <a:accent3>
        <a:srgbClr val="FF7979"/>
      </a:accent3>
      <a:accent4>
        <a:srgbClr val="B1E2F5"/>
      </a:accent4>
      <a:accent5>
        <a:srgbClr val="FFFFFF"/>
      </a:accent5>
      <a:accent6>
        <a:srgbClr val="FFFFFF"/>
      </a:accent6>
      <a:hlink>
        <a:srgbClr val="00B0F0"/>
      </a:hlink>
      <a:folHlink>
        <a:srgbClr val="B1E2F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2249</TotalTime>
  <Words>974</Words>
  <Application>Microsoft Office PowerPoint</Application>
  <PresentationFormat>On-screen Show (4:3)</PresentationFormat>
  <Paragraphs>206</Paragraphs>
  <Slides>24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Arial Rounded MT Bold</vt:lpstr>
      <vt:lpstr>Calibri</vt:lpstr>
      <vt:lpstr>Courier New</vt:lpstr>
      <vt:lpstr>Times New Roman</vt:lpstr>
      <vt:lpstr>Wingdings</vt:lpstr>
      <vt:lpstr>Wingdings 2</vt:lpstr>
      <vt:lpstr>Wingdings 3</vt:lpstr>
      <vt:lpstr>Concourse</vt:lpstr>
      <vt:lpstr>FHWA-Required  DBE Program Responsibilities  </vt:lpstr>
      <vt:lpstr>Overview of presentation</vt:lpstr>
      <vt:lpstr>USDOT Office of Inspector General</vt:lpstr>
      <vt:lpstr>FHWA Civil Rights HQ responded </vt:lpstr>
      <vt:lpstr>FHWA Perspective Compliant vs Successful DBE Program</vt:lpstr>
      <vt:lpstr>PowerPoint Presentation</vt:lpstr>
      <vt:lpstr>DBE Impact:  National vs Wisconsin </vt:lpstr>
      <vt:lpstr>PowerPoint Presentation</vt:lpstr>
      <vt:lpstr>Contract Provisions in all Federal Contracts</vt:lpstr>
      <vt:lpstr>The DBE Program needs you </vt:lpstr>
      <vt:lpstr>Monitoring DBE performance</vt:lpstr>
      <vt:lpstr>PowerPoint Presentation</vt:lpstr>
      <vt:lpstr>MONITORING Prompt Payment</vt:lpstr>
      <vt:lpstr>Monitoring Questions</vt:lpstr>
      <vt:lpstr>PowerPoint Presentation</vt:lpstr>
      <vt:lpstr>PowerPoint Presentation</vt:lpstr>
      <vt:lpstr>PowerPoint Presentation</vt:lpstr>
      <vt:lpstr>Whose fault is fraud?</vt:lpstr>
      <vt:lpstr>Project Coordination Tasks &amp; DBE</vt:lpstr>
      <vt:lpstr>Region To Do</vt:lpstr>
      <vt:lpstr>Region To Do </vt:lpstr>
      <vt:lpstr>  </vt:lpstr>
      <vt:lpstr>  </vt:lpstr>
      <vt:lpstr>Anticipate follow-up from DBE Staff regarding . . .</vt:lpstr>
    </vt:vector>
  </TitlesOfParts>
  <Company>Wisconsin Department of Transportation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Department of Transportation</dc:title>
  <dc:subject>Wisconsin Department of Transportation Power Point Presentation</dc:subject>
  <dc:creator>WisDOT</dc:creator>
  <cp:keywords>Wisconsin Department of Transportation Power Point Presentation</cp:keywords>
  <dc:description>2012</dc:description>
  <cp:lastModifiedBy>LUMLEY, LISA L</cp:lastModifiedBy>
  <cp:revision>120</cp:revision>
  <cp:lastPrinted>2017-03-15T16:37:43Z</cp:lastPrinted>
  <dcterms:created xsi:type="dcterms:W3CDTF">2012-06-26T13:11:17Z</dcterms:created>
  <dcterms:modified xsi:type="dcterms:W3CDTF">2017-03-15T17:16:26Z</dcterms:modified>
</cp:coreProperties>
</file>