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64" r:id="rId1"/>
  </p:sldMasterIdLst>
  <p:notesMasterIdLst>
    <p:notesMasterId r:id="rId7"/>
  </p:notesMasterIdLst>
  <p:handoutMasterIdLst>
    <p:handoutMasterId r:id="rId8"/>
  </p:handoutMasterIdLst>
  <p:sldIdLst>
    <p:sldId id="256" r:id="rId2"/>
    <p:sldId id="615" r:id="rId3"/>
    <p:sldId id="373" r:id="rId4"/>
    <p:sldId id="565" r:id="rId5"/>
    <p:sldId id="617" r:id="rId6"/>
  </p:sldIdLst>
  <p:sldSz cx="9144000" cy="6858000" type="screen4x3"/>
  <p:notesSz cx="9296400" cy="7010400"/>
  <p:embeddedFontLst>
    <p:embeddedFont>
      <p:font typeface="Wingdings 3" panose="05040102010807070707" pitchFamily="18" charset="2"/>
      <p:regular r:id="rId9"/>
    </p:embeddedFont>
    <p:embeddedFont>
      <p:font typeface="Rockwell" panose="02060603020205020403" pitchFamily="18" charset="0"/>
      <p:regular r:id="rId10"/>
      <p:bold r:id="rId11"/>
      <p:italic r:id="rId12"/>
      <p:boldItalic r:id="rId13"/>
    </p:embeddedFont>
    <p:embeddedFont>
      <p:font typeface="Wingdings 2" panose="05020102010507070707" pitchFamily="18" charset="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DIC, JANICE L" initials="SJL" lastIdx="36" clrIdx="0">
    <p:extLst>
      <p:ext uri="{19B8F6BF-5375-455C-9EA6-DF929625EA0E}">
        <p15:presenceInfo xmlns:p15="http://schemas.microsoft.com/office/powerpoint/2012/main" userId="S-1-5-21-2014430026-1432593244-2068819953-5836" providerId="AD"/>
      </p:ext>
    </p:extLst>
  </p:cmAuthor>
  <p:cmAuthor id="2" name="POWERS, MARGARET A" initials="PMA" lastIdx="4" clrIdx="1">
    <p:extLst>
      <p:ext uri="{19B8F6BF-5375-455C-9EA6-DF929625EA0E}">
        <p15:presenceInfo xmlns:p15="http://schemas.microsoft.com/office/powerpoint/2012/main" userId="S-1-5-21-2014430026-1432593244-2068819953-8557" providerId="AD"/>
      </p:ext>
    </p:extLst>
  </p:cmAuthor>
  <p:cmAuthor id="3" name="BROWN HENNING, DEBRA" initials="BHD" lastIdx="40" clrIdx="2">
    <p:extLst>
      <p:ext uri="{19B8F6BF-5375-455C-9EA6-DF929625EA0E}">
        <p15:presenceInfo xmlns:p15="http://schemas.microsoft.com/office/powerpoint/2012/main" userId="S-1-5-21-2014430026-1432593244-2068819953-20789" providerId="AD"/>
      </p:ext>
    </p:extLst>
  </p:cmAuthor>
  <p:cmAuthor id="4" name="VEGA FONSECA, NATALI" initials="VFN" lastIdx="11" clrIdx="3">
    <p:extLst>
      <p:ext uri="{19B8F6BF-5375-455C-9EA6-DF929625EA0E}">
        <p15:presenceInfo xmlns:p15="http://schemas.microsoft.com/office/powerpoint/2012/main" userId="S-1-5-21-2014430026-1432593244-2068819953-8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8C82"/>
    <a:srgbClr val="FF6600"/>
    <a:srgbClr val="007434"/>
    <a:srgbClr val="2E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1" autoAdjust="0"/>
    <p:restoredTop sz="86920" autoAdjust="0"/>
  </p:normalViewPr>
  <p:slideViewPr>
    <p:cSldViewPr>
      <p:cViewPr varScale="1">
        <p:scale>
          <a:sx n="89" d="100"/>
          <a:sy n="89" d="100"/>
        </p:scale>
        <p:origin x="77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1734"/>
    </p:cViewPr>
  </p:sorterViewPr>
  <p:notesViewPr>
    <p:cSldViewPr>
      <p:cViewPr varScale="1">
        <p:scale>
          <a:sx n="74" d="100"/>
          <a:sy n="74" d="100"/>
        </p:scale>
        <p:origin x="201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E0C77F-094A-4EBC-AA28-8F09DEB03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68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eader Placeholder 1331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6084" name="Rectangle 1331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13318" name="Footer Placeholder 13317"/>
          <p:cNvSpPr>
            <a:spLocks noGrp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75BC91-B0B6-4F4A-BB52-2161FE3D6A2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84580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1</a:t>
            </a:fld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848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  <a:r>
              <a:rPr lang="en-US" baseline="0" dirty="0" smtClean="0"/>
              <a:t> – LCSs and Contractors (Co, name, and what you do).</a:t>
            </a:r>
          </a:p>
          <a:p>
            <a:r>
              <a:rPr lang="en-US" baseline="0" dirty="0" smtClean="0"/>
              <a:t>- Housekeeping – Restrooms, silence phones, restaurants for lunch</a:t>
            </a:r>
          </a:p>
          <a:p>
            <a:r>
              <a:rPr lang="en-US" baseline="0" dirty="0" smtClean="0"/>
              <a:t>- Statewide training – can still catch trainings statewide</a:t>
            </a:r>
          </a:p>
          <a:p>
            <a:r>
              <a:rPr lang="en-US" baseline="0" dirty="0" smtClean="0"/>
              <a:t>- Training materials – will be available online soon </a:t>
            </a:r>
          </a:p>
          <a:p>
            <a:pPr marL="171425" indent="-171425">
              <a:buFontTx/>
              <a:buChar char="-"/>
            </a:pPr>
            <a:r>
              <a:rPr lang="en-US" baseline="0" dirty="0" smtClean="0"/>
              <a:t>Q&amp;A – we’ll be compiling questions from all trainings and will share answers by phone</a:t>
            </a:r>
          </a:p>
          <a:p>
            <a:pPr marL="171425" indent="-171425">
              <a:buFontTx/>
              <a:buChar char="-"/>
            </a:pPr>
            <a:r>
              <a:rPr lang="en-US" baseline="0" dirty="0" smtClean="0"/>
              <a:t>Feedback appreciated, will improve training and materials to be posted online</a:t>
            </a:r>
          </a:p>
          <a:p>
            <a:pPr marL="171425" indent="-171425">
              <a:buFontTx/>
              <a:buChar char="-"/>
            </a:pPr>
            <a:r>
              <a:rPr lang="en-US" baseline="0" dirty="0" smtClean="0"/>
              <a:t>Why are we here today? Strengthen knowledge, communication, network, partnering to complete and close projects timely and efficiently.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289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Agenda to match what was in the slides</a:t>
            </a:r>
            <a:r>
              <a:rPr lang="en-US" baseline="0" dirty="0" smtClean="0"/>
              <a:t> – moved apprentices and took off resources since there are two separate resource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712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 Compliance is enforced by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87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 AKA wage board, but not just for wages.  Federal requirement, must be up and accurate before work starts. </a:t>
            </a:r>
          </a:p>
          <a:p>
            <a:r>
              <a:rPr lang="en-US" baseline="0" dirty="0" smtClean="0"/>
              <a:t>- Boards are to be maintained, all of your workers must know where this board is.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Later in the presentation, new PW laws will be affect (posting all pages of the Fed. Wages rates). Expect boards to be bigger in size etc.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Made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5BC91-B0B6-4F4A-BB52-2161FE3D6A24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25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r>
              <a:rPr lang="en-US" smtClean="0">
                <a:solidFill>
                  <a:srgbClr val="DDE9EC"/>
                </a:solidFill>
              </a:rPr>
              <a:t> </a:t>
            </a:r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5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9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r>
              <a:rPr lang="en-US" smtClean="0">
                <a:solidFill>
                  <a:srgbClr val="464653"/>
                </a:solidFill>
              </a:rPr>
              <a:t> </a:t>
            </a:r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1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5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5"/>
          <p:cNvSpPr>
            <a:spLocks/>
          </p:cNvSpPr>
          <p:nvPr/>
        </p:nvSpPr>
        <p:spPr bwMode="auto">
          <a:xfrm>
            <a:off x="0" y="620688"/>
            <a:ext cx="9144000" cy="1542033"/>
          </a:xfrm>
          <a:prstGeom prst="rect">
            <a:avLst/>
          </a:prstGeom>
          <a:noFill/>
        </p:spPr>
        <p:txBody>
          <a:bodyPr vert="horz" rtlCol="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2017</a:t>
            </a:r>
            <a:endParaRPr lang="en-US" sz="4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4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Labor Compliance </a:t>
            </a:r>
            <a:r>
              <a:rPr lang="en-US" sz="4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Reminders</a:t>
            </a:r>
            <a:endParaRPr lang="en-US" sz="4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30" y="2285806"/>
            <a:ext cx="2146139" cy="21547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84" y="908720"/>
            <a:ext cx="8298504" cy="5449368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to enter correct dates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 Compliance relies on dates for our finals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Substantially Complete date triggers automated email to me to start the finals process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WisDOT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performance team measures the time it takes to enter a payroll clear date from the substantially complete date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don’t back date any of the dates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Timely payroll clear dates entered by Labor Compliance helps the close out projects in a timely fashion which gets contractors paid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36" y="188640"/>
            <a:ext cx="8229600" cy="936104"/>
          </a:xfrm>
          <a:noFill/>
        </p:spPr>
        <p:txBody>
          <a:bodyPr vert="horz" rtlCol="0" anchor="t" anchorCtr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 Dates in Project Tracking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704856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resource for Labor Compliance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Allows us to match up days, equipment and companies for payroll discrepancies, incorrect classifications and most importantly, Wage Complaints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enter the name of the of the trucking company and number on the truck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a tremendous help if you do that</a:t>
            </a:r>
          </a:p>
          <a:p>
            <a:pPr marL="0" indent="0">
              <a:buClrTx/>
              <a:buNone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4000" b="1" dirty="0" smtClean="0"/>
          </a:p>
          <a:p>
            <a:pPr marL="0" indent="0">
              <a:buClrTx/>
              <a:buNone/>
            </a:pPr>
            <a:endParaRPr lang="en-US" sz="4000" b="1" dirty="0" smtClean="0"/>
          </a:p>
          <a:p>
            <a:pPr>
              <a:buClrTx/>
            </a:pPr>
            <a:endParaRPr lang="en-US" sz="4000" b="1" dirty="0" smtClean="0"/>
          </a:p>
          <a:p>
            <a:pPr>
              <a:buClrTx/>
            </a:pPr>
            <a:endParaRPr lang="en-US" sz="40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936104"/>
          </a:xfrm>
          <a:noFill/>
        </p:spPr>
        <p:txBody>
          <a:bodyPr vert="horz" rtlCol="0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Diary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3" cy="3989040"/>
          </a:xfrm>
          <a:noFill/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Wage Complaint</a:t>
            </a:r>
          </a:p>
          <a:p>
            <a:pPr>
              <a:buSzPct val="8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trucking names were entered in Diary </a:t>
            </a:r>
          </a:p>
          <a:p>
            <a:pPr>
              <a:buSzPct val="8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Had to work with prime and sort through 781 truck tickets with prime to match 2,751 hours trucked between 2010 -2016</a:t>
            </a:r>
          </a:p>
          <a:p>
            <a:pPr>
              <a:buSzPct val="8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$90,969.00 back wages owed to 1 truck employee</a:t>
            </a:r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827584" y="620688"/>
            <a:ext cx="7859216" cy="936104"/>
          </a:xfrm>
          <a:noFill/>
        </p:spPr>
        <p:txBody>
          <a:bodyPr vert="horz" rtlCol="0" anchor="t" anchorCtr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CA" sz="4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CA" sz="4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4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r-CA" sz="4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</a:t>
            </a:r>
            <a:r>
              <a:rPr lang="fr-CA" sz="4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Trucking </a:t>
            </a:r>
            <a:r>
              <a:rPr lang="fr-CA" sz="4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Firms</a:t>
            </a:r>
            <a:endParaRPr lang="fr-FR" sz="4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2531"/>
            <a:ext cx="8513440" cy="5096085"/>
          </a:xfrm>
        </p:spPr>
        <p:txBody>
          <a:bodyPr/>
          <a:lstStyle/>
          <a:p>
            <a:pPr lvl="1" algn="ctr">
              <a:buNone/>
            </a:pP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24" y="232309"/>
            <a:ext cx="8568952" cy="940222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Bulletin Board</a:t>
            </a:r>
          </a:p>
        </p:txBody>
      </p:sp>
      <p:pic>
        <p:nvPicPr>
          <p:cNvPr id="4" name="Content Placeholder 3" descr="Wage Board c - clipped together hanging in porta po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43" y="1100763"/>
            <a:ext cx="2880321" cy="3462085"/>
          </a:xfrm>
          <a:prstGeom prst="rect">
            <a:avLst/>
          </a:prstGeom>
        </p:spPr>
      </p:pic>
      <p:pic>
        <p:nvPicPr>
          <p:cNvPr id="5" name="Content Placeholder 3" descr="good wage 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252" y="1168988"/>
            <a:ext cx="2993496" cy="3325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22" y="4003655"/>
            <a:ext cx="25269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 ACCEPTABLE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702" y="3989675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PERFECT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43" y="4684721"/>
            <a:ext cx="9396536" cy="15657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 contractor must maintain.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Must be weatherproof, readable, accessible, complete and accurate.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WisDOT provides a courtesy copy of the posters.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employees need to know the location of the board.</a:t>
            </a:r>
          </a:p>
        </p:txBody>
      </p:sp>
      <p:pic>
        <p:nvPicPr>
          <p:cNvPr id="9" name="Content Placeholder 3" descr="Wage Board h - block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136" y="1146800"/>
            <a:ext cx="2880320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6312" y="3989675"/>
            <a:ext cx="2551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 ACCEPTABLE</a:t>
            </a:r>
          </a:p>
        </p:txBody>
      </p:sp>
    </p:spTree>
    <p:extLst>
      <p:ext uri="{BB962C8B-B14F-4D97-AF65-F5344CB8AC3E}">
        <p14:creationId xmlns:p14="http://schemas.microsoft.com/office/powerpoint/2010/main" val="7470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16646</TotalTime>
  <Words>430</Words>
  <Application>Microsoft Office PowerPoint</Application>
  <PresentationFormat>On-screen Show (4:3)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Wingdings 3</vt:lpstr>
      <vt:lpstr>Arial</vt:lpstr>
      <vt:lpstr>Wingdings</vt:lpstr>
      <vt:lpstr>Rockwell</vt:lpstr>
      <vt:lpstr>Wingdings 2</vt:lpstr>
      <vt:lpstr>Calibri</vt:lpstr>
      <vt:lpstr>Concourse</vt:lpstr>
      <vt:lpstr>PowerPoint Presentation</vt:lpstr>
      <vt:lpstr>Entering Dates in Project Tracking</vt:lpstr>
      <vt:lpstr>Daily Diary</vt:lpstr>
      <vt:lpstr>Example of Entering Trucking Firms</vt:lpstr>
      <vt:lpstr>Construction Bulletin Board</vt:lpstr>
    </vt:vector>
  </TitlesOfParts>
  <Company>Party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JOHNSON, JASON A</cp:lastModifiedBy>
  <cp:revision>1337</cp:revision>
  <cp:lastPrinted>2017-01-31T20:02:55Z</cp:lastPrinted>
  <dcterms:created xsi:type="dcterms:W3CDTF">2006-08-17T19:12:20Z</dcterms:created>
  <dcterms:modified xsi:type="dcterms:W3CDTF">2017-03-07T18:20:36Z</dcterms:modified>
</cp:coreProperties>
</file>