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77" r:id="rId2"/>
    <p:sldId id="278" r:id="rId3"/>
    <p:sldId id="271" r:id="rId4"/>
    <p:sldId id="274" r:id="rId5"/>
    <p:sldId id="272" r:id="rId6"/>
    <p:sldId id="273" r:id="rId7"/>
    <p:sldId id="276" r:id="rId8"/>
    <p:sldId id="284" r:id="rId9"/>
    <p:sldId id="279" r:id="rId10"/>
    <p:sldId id="280" r:id="rId11"/>
    <p:sldId id="281" r:id="rId12"/>
    <p:sldId id="282" r:id="rId13"/>
    <p:sldId id="283" r:id="rId14"/>
    <p:sldId id="270"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681"/>
    <a:srgbClr val="A7C2FF"/>
    <a:srgbClr val="2F4CB7"/>
    <a:srgbClr val="BFC9EF"/>
    <a:srgbClr val="002F9D"/>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0" autoAdjust="0"/>
    <p:restoredTop sz="84560" autoAdjust="0"/>
  </p:normalViewPr>
  <p:slideViewPr>
    <p:cSldViewPr>
      <p:cViewPr varScale="1">
        <p:scale>
          <a:sx n="99" d="100"/>
          <a:sy n="99" d="100"/>
        </p:scale>
        <p:origin x="12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444" y="49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3/6/2017</a:t>
            </a:fld>
            <a:endParaRPr lang="en-US"/>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42855439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3/6/2017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700412" y="4416104"/>
            <a:ext cx="5609576" cy="4182440"/>
          </a:xfrm>
          <a:prstGeom prst="rect">
            <a:avLst/>
          </a:prstGeom>
        </p:spPr>
        <p:txBody>
          <a:bodyPr vert="horz" lIns="90379" tIns="45190" rIns="90379" bIns="451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20349434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smtClean="0"/>
          </a:p>
        </p:txBody>
      </p:sp>
      <p:sp>
        <p:nvSpPr>
          <p:cNvPr id="5" name="Notes Placeholder 2"/>
          <p:cNvSpPr>
            <a:spLocks noGrp="1"/>
          </p:cNvSpPr>
          <p:nvPr>
            <p:ph type="body" idx="1"/>
          </p:nvPr>
        </p:nvSpPr>
        <p:spPr/>
        <p:txBody>
          <a:bodyPr>
            <a:normAutofit/>
          </a:bodyPr>
          <a:lstStyle/>
          <a:p>
            <a:pPr>
              <a:defRPr/>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616104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10</a:t>
            </a:fld>
            <a:endParaRPr lang="en-US"/>
          </a:p>
        </p:txBody>
      </p:sp>
    </p:spTree>
    <p:extLst>
      <p:ext uri="{BB962C8B-B14F-4D97-AF65-F5344CB8AC3E}">
        <p14:creationId xmlns:p14="http://schemas.microsoft.com/office/powerpoint/2010/main" val="1346161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11</a:t>
            </a:fld>
            <a:endParaRPr lang="en-US"/>
          </a:p>
        </p:txBody>
      </p:sp>
    </p:spTree>
    <p:extLst>
      <p:ext uri="{BB962C8B-B14F-4D97-AF65-F5344CB8AC3E}">
        <p14:creationId xmlns:p14="http://schemas.microsoft.com/office/powerpoint/2010/main" val="2989391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a:p>
        </p:txBody>
      </p:sp>
    </p:spTree>
    <p:extLst>
      <p:ext uri="{BB962C8B-B14F-4D97-AF65-F5344CB8AC3E}">
        <p14:creationId xmlns:p14="http://schemas.microsoft.com/office/powerpoint/2010/main" val="222545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13</a:t>
            </a:fld>
            <a:endParaRPr lang="en-US"/>
          </a:p>
        </p:txBody>
      </p:sp>
    </p:spTree>
    <p:extLst>
      <p:ext uri="{BB962C8B-B14F-4D97-AF65-F5344CB8AC3E}">
        <p14:creationId xmlns:p14="http://schemas.microsoft.com/office/powerpoint/2010/main" val="94389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14</a:t>
            </a:fld>
            <a:endParaRPr lang="en-US"/>
          </a:p>
        </p:txBody>
      </p:sp>
    </p:spTree>
    <p:extLst>
      <p:ext uri="{BB962C8B-B14F-4D97-AF65-F5344CB8AC3E}">
        <p14:creationId xmlns:p14="http://schemas.microsoft.com/office/powerpoint/2010/main" val="230989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5628468-5D51-4B95-94B2-4733DE0C78AA}" type="slidenum">
              <a:rPr lang="en-US" smtClean="0"/>
              <a:pPr>
                <a:defRPr/>
              </a:pPr>
              <a:t>2</a:t>
            </a:fld>
            <a:endParaRPr lang="en-US"/>
          </a:p>
        </p:txBody>
      </p:sp>
    </p:spTree>
    <p:extLst>
      <p:ext uri="{BB962C8B-B14F-4D97-AF65-F5344CB8AC3E}">
        <p14:creationId xmlns:p14="http://schemas.microsoft.com/office/powerpoint/2010/main" val="396722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An array is 3 strips, 2 sets of arrays on each end of a flagging</a:t>
            </a:r>
            <a:r>
              <a:rPr lang="en-US" baseline="0" dirty="0" smtClean="0"/>
              <a:t> operation</a:t>
            </a:r>
          </a:p>
          <a:p>
            <a:pPr marL="171450" indent="-171450">
              <a:buFont typeface="Arial" panose="020B0604020202020204" pitchFamily="34" charset="0"/>
              <a:buChar char="•"/>
            </a:pPr>
            <a:r>
              <a:rPr lang="en-US" baseline="0" dirty="0" smtClean="0"/>
              <a:t>TRPS are bid as a lump sum</a:t>
            </a:r>
          </a:p>
          <a:p>
            <a:pPr marL="171450" indent="-171450">
              <a:buFont typeface="Arial" panose="020B0604020202020204" pitchFamily="34" charset="0"/>
              <a:buChar char="•"/>
            </a:pPr>
            <a:r>
              <a:rPr lang="en-US" baseline="0" dirty="0" smtClean="0"/>
              <a:t>Piloting TPRS on a weekly closure on I-43 in Sheboygan County</a:t>
            </a:r>
          </a:p>
          <a:p>
            <a:pPr marL="171450" indent="-171450">
              <a:buFont typeface="Arial" panose="020B0604020202020204" pitchFamily="34" charset="0"/>
              <a:buChar char="•"/>
            </a:pPr>
            <a:r>
              <a:rPr lang="en-US" baseline="0" dirty="0" smtClean="0"/>
              <a:t>3 arrays are used for Lane Closure set-up, 2 in the lane that will be closed and 1 in the adjacent lane. </a:t>
            </a:r>
          </a:p>
          <a:p>
            <a:pPr marL="171450" indent="-171450">
              <a:buFont typeface="Arial" panose="020B0604020202020204" pitchFamily="34" charset="0"/>
              <a:buChar char="•"/>
            </a:pPr>
            <a:r>
              <a:rPr lang="en-US" baseline="0" dirty="0" smtClean="0"/>
              <a:t>BTO is completing a study of 5 locations to determine future policy and guidance.  </a:t>
            </a:r>
          </a:p>
          <a:p>
            <a:pPr marL="171450" indent="-171450">
              <a:buFont typeface="Arial" panose="020B0604020202020204" pitchFamily="34" charset="0"/>
              <a:buChar char="•"/>
            </a:pPr>
            <a:r>
              <a:rPr lang="en-US" baseline="0" dirty="0" smtClean="0"/>
              <a:t>Only allow Road Quake 2 or 2F, proprietary product. </a:t>
            </a:r>
          </a:p>
          <a:p>
            <a:pPr marL="171450" indent="-171450">
              <a:buFont typeface="Arial" panose="020B0604020202020204" pitchFamily="34" charset="0"/>
              <a:buChar char="•"/>
            </a:pPr>
            <a:r>
              <a:rPr lang="en-US" baseline="0" dirty="0" smtClean="0"/>
              <a:t>Should see TPRS on many milling/paving projects this summer throughout the region</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a:t>
            </a:fld>
            <a:endParaRPr lang="en-US"/>
          </a:p>
        </p:txBody>
      </p:sp>
    </p:spTree>
    <p:extLst>
      <p:ext uri="{BB962C8B-B14F-4D97-AF65-F5344CB8AC3E}">
        <p14:creationId xmlns:p14="http://schemas.microsoft.com/office/powerpoint/2010/main" val="262780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Attach</a:t>
            </a:r>
            <a:r>
              <a:rPr lang="en-US" baseline="0" dirty="0" smtClean="0"/>
              <a:t> amendments (after 90% approval) to the </a:t>
            </a:r>
            <a:r>
              <a:rPr lang="en-US" baseline="0" dirty="0" err="1" smtClean="0"/>
              <a:t>WisTMP</a:t>
            </a:r>
            <a:r>
              <a:rPr lang="en-US" baseline="0" dirty="0" smtClean="0"/>
              <a:t> so we have better documentation</a:t>
            </a:r>
            <a:endParaRPr lang="en-US" dirty="0" smtClean="0"/>
          </a:p>
          <a:p>
            <a:pPr marL="171450" indent="-171450">
              <a:buFont typeface="Arial" panose="020B0604020202020204" pitchFamily="34" charset="0"/>
              <a:buChar char="•"/>
            </a:pPr>
            <a:r>
              <a:rPr lang="en-US" dirty="0" smtClean="0"/>
              <a:t>Construction Staff needs</a:t>
            </a:r>
            <a:r>
              <a:rPr lang="en-US" baseline="0" dirty="0" smtClean="0"/>
              <a:t> to be monitoring the TMP to make sure mitigation strategies are effective, the queue and delay is what was predicted in the TMP analysis, lane closure hours are acceptable (could they be extended or do they need to be shortened), documented complaints from the traveling public, incidents occurring in the work zone. </a:t>
            </a:r>
          </a:p>
          <a:p>
            <a:pPr marL="171450" indent="-171450">
              <a:buFont typeface="Arial" panose="020B0604020202020204" pitchFamily="34" charset="0"/>
              <a:buChar char="•"/>
            </a:pPr>
            <a:r>
              <a:rPr lang="en-US" baseline="0" dirty="0" smtClean="0"/>
              <a:t>Attach Post Evaluation summary document to </a:t>
            </a:r>
            <a:r>
              <a:rPr lang="en-US" baseline="0" dirty="0" err="1" smtClean="0"/>
              <a:t>WisTMP</a:t>
            </a:r>
            <a:r>
              <a:rPr lang="en-US" baseline="0" dirty="0" smtClean="0"/>
              <a:t> that includes information provided in 11-50.5.7.6 (there is a bulleted list of information that should be documented)</a:t>
            </a:r>
            <a:endParaRPr lang="en-US" dirty="0" smtClean="0"/>
          </a:p>
          <a:p>
            <a:pPr marL="171450" indent="-171450">
              <a:buFont typeface="Arial" panose="020B0604020202020204" pitchFamily="34" charset="0"/>
              <a:buChar char="•"/>
            </a:pPr>
            <a:r>
              <a:rPr lang="en-US" dirty="0" smtClean="0"/>
              <a:t>Reminder</a:t>
            </a:r>
            <a:r>
              <a:rPr lang="en-US" baseline="0" dirty="0" smtClean="0"/>
              <a:t> to </a:t>
            </a:r>
            <a:r>
              <a:rPr lang="en-US" dirty="0" smtClean="0"/>
              <a:t>PM’s to change project from 90% to marked as completed for Project Close</a:t>
            </a:r>
            <a:r>
              <a:rPr lang="en-US" baseline="0" dirty="0" smtClean="0"/>
              <a:t> Out in the TMP System</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4</a:t>
            </a:fld>
            <a:endParaRPr lang="en-US"/>
          </a:p>
        </p:txBody>
      </p:sp>
    </p:spTree>
    <p:extLst>
      <p:ext uri="{BB962C8B-B14F-4D97-AF65-F5344CB8AC3E}">
        <p14:creationId xmlns:p14="http://schemas.microsoft.com/office/powerpoint/2010/main" val="9713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BTO is looking to</a:t>
            </a:r>
            <a:r>
              <a:rPr lang="en-US" baseline="0" dirty="0" smtClean="0"/>
              <a:t> better track work zone crashes since not all crashes are captured in the DT 4000 crash report forms</a:t>
            </a:r>
          </a:p>
          <a:p>
            <a:pPr marL="171450" indent="-171450">
              <a:buFont typeface="Arial" panose="020B0604020202020204" pitchFamily="34" charset="0"/>
              <a:buChar char="•"/>
            </a:pPr>
            <a:r>
              <a:rPr lang="en-US" baseline="0" dirty="0" smtClean="0"/>
              <a:t>BTO is planning to start doing field reviews of crashes in work zones depending on severity, especially work zone fatality crashes (many other states do work zone field reviews after a crash has occurred)</a:t>
            </a:r>
          </a:p>
          <a:p>
            <a:pPr marL="171450" indent="-171450">
              <a:buFont typeface="Arial" panose="020B0604020202020204" pitchFamily="34" charset="0"/>
              <a:buChar char="•"/>
            </a:pPr>
            <a:r>
              <a:rPr lang="en-US" baseline="0" dirty="0" smtClean="0"/>
              <a:t>We understand that some crashes may occur when you are not on site, but try to get some information pertaining to the crash and send it over.   </a:t>
            </a:r>
          </a:p>
          <a:p>
            <a:pPr marL="171450" indent="-171450">
              <a:buFont typeface="Arial" panose="020B0604020202020204" pitchFamily="34" charset="0"/>
              <a:buChar char="•"/>
            </a:pPr>
            <a:r>
              <a:rPr lang="en-US" baseline="0" dirty="0" smtClean="0"/>
              <a:t>BTO set up a separate mailbox that the information can be sent to, a form will be distributed this Spring for field staff to fill out.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a:p>
        </p:txBody>
      </p:sp>
    </p:spTree>
    <p:extLst>
      <p:ext uri="{BB962C8B-B14F-4D97-AF65-F5344CB8AC3E}">
        <p14:creationId xmlns:p14="http://schemas.microsoft.com/office/powerpoint/2010/main" val="189308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 been issues with contractors not removing the temporary speed reduction and leaving it up 24/7.  </a:t>
            </a:r>
          </a:p>
          <a:p>
            <a:r>
              <a:rPr lang="en-US" dirty="0" smtClean="0"/>
              <a:t>-This starts to reduce compliance</a:t>
            </a:r>
            <a:r>
              <a:rPr lang="en-US" baseline="0" dirty="0" smtClean="0"/>
              <a:t> with motorists who actively see a lower speed limit without workers present.</a:t>
            </a:r>
          </a:p>
          <a:p>
            <a:r>
              <a:rPr lang="en-US" baseline="0" dirty="0" smtClean="0"/>
              <a:t>-Some regions do a very good job with this and some do not, so we would like to see better statewide consistency so we can achieve better speed reduction compliance when warranted. </a:t>
            </a:r>
          </a:p>
          <a:p>
            <a:r>
              <a:rPr lang="en-US" baseline="0" dirty="0" smtClean="0"/>
              <a:t>-Instances for keeping reduced speed limit in place all the time:</a:t>
            </a:r>
          </a:p>
          <a:p>
            <a:r>
              <a:rPr lang="en-US" baseline="0" dirty="0" smtClean="0"/>
              <a:t>	-Counter-directional traffic</a:t>
            </a:r>
          </a:p>
          <a:p>
            <a:r>
              <a:rPr lang="en-US" baseline="0" dirty="0" smtClean="0"/>
              <a:t>	-Lane shift onto shoulder/temp pavement</a:t>
            </a:r>
          </a:p>
          <a:p>
            <a:r>
              <a:rPr lang="en-US" baseline="0" dirty="0" smtClean="0"/>
              <a:t>	-Temp barrier block wall in place</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6</a:t>
            </a:fld>
            <a:endParaRPr lang="en-US"/>
          </a:p>
        </p:txBody>
      </p:sp>
    </p:spTree>
    <p:extLst>
      <p:ext uri="{BB962C8B-B14F-4D97-AF65-F5344CB8AC3E}">
        <p14:creationId xmlns:p14="http://schemas.microsoft.com/office/powerpoint/2010/main" val="258263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-Drop-off’s SDD covers when and where “Uneven Lanes” signage needs to applied,</a:t>
            </a:r>
            <a:r>
              <a:rPr lang="en-US" baseline="0" dirty="0" smtClean="0"/>
              <a:t> as well as “Low Shoulder” and “Shoulder Drop-off” signs for any work on the shoulders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7</a:t>
            </a:fld>
            <a:endParaRPr lang="en-US"/>
          </a:p>
        </p:txBody>
      </p:sp>
    </p:spTree>
    <p:extLst>
      <p:ext uri="{BB962C8B-B14F-4D97-AF65-F5344CB8AC3E}">
        <p14:creationId xmlns:p14="http://schemas.microsoft.com/office/powerpoint/2010/main" val="4272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-Drop-off’s SDD covers when and where “Uneven Lanes” signage needs to applied,</a:t>
            </a:r>
            <a:r>
              <a:rPr lang="en-US" baseline="0" dirty="0" smtClean="0"/>
              <a:t> as well as “Low Shoulder” and “Shoulder Drop-off” signs for any work on </a:t>
            </a:r>
            <a:r>
              <a:rPr lang="en-US" baseline="0" smtClean="0"/>
              <a:t>the shoulders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8</a:t>
            </a:fld>
            <a:endParaRPr lang="en-US"/>
          </a:p>
        </p:txBody>
      </p:sp>
    </p:spTree>
    <p:extLst>
      <p:ext uri="{BB962C8B-B14F-4D97-AF65-F5344CB8AC3E}">
        <p14:creationId xmlns:p14="http://schemas.microsoft.com/office/powerpoint/2010/main" val="383735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9</a:t>
            </a:fld>
            <a:endParaRPr lang="en-US"/>
          </a:p>
        </p:txBody>
      </p:sp>
    </p:spTree>
    <p:extLst>
      <p:ext uri="{BB962C8B-B14F-4D97-AF65-F5344CB8AC3E}">
        <p14:creationId xmlns:p14="http://schemas.microsoft.com/office/powerpoint/2010/main" val="199548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joshua.falk@dot.wi.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DOTWorkZoneCrashes@wisconsin.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Work Zone Traffic Control Presentation </a:t>
            </a:r>
            <a:endParaRPr lang="en-US" dirty="0"/>
          </a:p>
        </p:txBody>
      </p:sp>
      <p:sp>
        <p:nvSpPr>
          <p:cNvPr id="9219" name="Subtitle 2"/>
          <p:cNvSpPr>
            <a:spLocks noGrp="1"/>
          </p:cNvSpPr>
          <p:nvPr>
            <p:ph type="subTitle" idx="1"/>
          </p:nvPr>
        </p:nvSpPr>
        <p:spPr>
          <a:xfrm>
            <a:off x="685800" y="3611563"/>
            <a:ext cx="7772400" cy="1200150"/>
          </a:xfrm>
        </p:spPr>
        <p:txBody>
          <a:bodyPr/>
          <a:lstStyle/>
          <a:p>
            <a:pPr marR="0" eaLnBrk="1" hangingPunct="1"/>
            <a:r>
              <a:rPr lang="en-US" dirty="0" smtClean="0"/>
              <a:t>2017 NE Construction Training</a:t>
            </a:r>
          </a:p>
          <a:p>
            <a:pPr marR="0" eaLnBrk="1" hangingPunct="1"/>
            <a:r>
              <a:rPr lang="en-US" dirty="0" smtClean="0"/>
              <a:t> March 16th </a:t>
            </a:r>
          </a:p>
        </p:txBody>
      </p:sp>
      <p:pic>
        <p:nvPicPr>
          <p:cNvPr id="3" name="Picture 2"/>
          <p:cNvPicPr>
            <a:picLocks noChangeAspect="1"/>
          </p:cNvPicPr>
          <p:nvPr/>
        </p:nvPicPr>
        <p:blipFill>
          <a:blip r:embed="rId3"/>
          <a:stretch>
            <a:fillRect/>
          </a:stretch>
        </p:blipFill>
        <p:spPr>
          <a:xfrm>
            <a:off x="457200" y="3505200"/>
            <a:ext cx="2133600" cy="2133600"/>
          </a:xfrm>
          <a:prstGeom prst="rect">
            <a:avLst/>
          </a:prstGeom>
        </p:spPr>
      </p:pic>
      <p:pic>
        <p:nvPicPr>
          <p:cNvPr id="4" name="Picture 3"/>
          <p:cNvPicPr>
            <a:picLocks noChangeAspect="1"/>
          </p:cNvPicPr>
          <p:nvPr/>
        </p:nvPicPr>
        <p:blipFill>
          <a:blip r:embed="rId4"/>
          <a:stretch>
            <a:fillRect/>
          </a:stretch>
        </p:blipFill>
        <p:spPr>
          <a:xfrm>
            <a:off x="6629400" y="152400"/>
            <a:ext cx="2333625" cy="1962150"/>
          </a:xfrm>
          <a:prstGeom prst="rect">
            <a:avLst/>
          </a:prstGeom>
        </p:spPr>
      </p:pic>
    </p:spTree>
    <p:extLst>
      <p:ext uri="{BB962C8B-B14F-4D97-AF65-F5344CB8AC3E}">
        <p14:creationId xmlns:p14="http://schemas.microsoft.com/office/powerpoint/2010/main" val="3279201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Available Width Definition</a:t>
            </a:r>
          </a:p>
        </p:txBody>
      </p:sp>
      <p:sp>
        <p:nvSpPr>
          <p:cNvPr id="3" name="Title 2"/>
          <p:cNvSpPr>
            <a:spLocks noGrp="1"/>
          </p:cNvSpPr>
          <p:nvPr>
            <p:ph type="title"/>
          </p:nvPr>
        </p:nvSpPr>
        <p:spPr/>
        <p:txBody>
          <a:bodyPr/>
          <a:lstStyle/>
          <a:p>
            <a:r>
              <a:rPr lang="en-US" dirty="0" smtClean="0"/>
              <a:t>Lane Closure System Entries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209800"/>
            <a:ext cx="7315200" cy="4858603"/>
          </a:xfrm>
          <a:prstGeom prst="rect">
            <a:avLst/>
          </a:prstGeom>
        </p:spPr>
      </p:pic>
    </p:spTree>
    <p:extLst>
      <p:ext uri="{BB962C8B-B14F-4D97-AF65-F5344CB8AC3E}">
        <p14:creationId xmlns:p14="http://schemas.microsoft.com/office/powerpoint/2010/main" val="1712268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Available Width Definition</a:t>
            </a:r>
          </a:p>
        </p:txBody>
      </p:sp>
      <p:sp>
        <p:nvSpPr>
          <p:cNvPr id="3" name="Title 2"/>
          <p:cNvSpPr>
            <a:spLocks noGrp="1"/>
          </p:cNvSpPr>
          <p:nvPr>
            <p:ph type="title"/>
          </p:nvPr>
        </p:nvSpPr>
        <p:spPr/>
        <p:txBody>
          <a:bodyPr/>
          <a:lstStyle/>
          <a:p>
            <a:r>
              <a:rPr lang="en-US" dirty="0" smtClean="0"/>
              <a:t>Lane Closure System Entries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116865"/>
            <a:ext cx="6400800" cy="4749155"/>
          </a:xfrm>
          <a:prstGeom prst="rect">
            <a:avLst/>
          </a:prstGeom>
        </p:spPr>
      </p:pic>
    </p:spTree>
    <p:extLst>
      <p:ext uri="{BB962C8B-B14F-4D97-AF65-F5344CB8AC3E}">
        <p14:creationId xmlns:p14="http://schemas.microsoft.com/office/powerpoint/2010/main" val="4220935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Available Width Definition</a:t>
            </a:r>
          </a:p>
        </p:txBody>
      </p:sp>
      <p:sp>
        <p:nvSpPr>
          <p:cNvPr id="3" name="Title 2"/>
          <p:cNvSpPr>
            <a:spLocks noGrp="1"/>
          </p:cNvSpPr>
          <p:nvPr>
            <p:ph type="title"/>
          </p:nvPr>
        </p:nvSpPr>
        <p:spPr/>
        <p:txBody>
          <a:bodyPr/>
          <a:lstStyle/>
          <a:p>
            <a:r>
              <a:rPr lang="en-US" dirty="0" smtClean="0"/>
              <a:t>Lane Closure System Entries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131813"/>
            <a:ext cx="7834669" cy="4757469"/>
          </a:xfrm>
          <a:prstGeom prst="rect">
            <a:avLst/>
          </a:prstGeom>
        </p:spPr>
      </p:pic>
    </p:spTree>
    <p:extLst>
      <p:ext uri="{BB962C8B-B14F-4D97-AF65-F5344CB8AC3E}">
        <p14:creationId xmlns:p14="http://schemas.microsoft.com/office/powerpoint/2010/main" val="843062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Available Width Definition</a:t>
            </a:r>
          </a:p>
        </p:txBody>
      </p:sp>
      <p:sp>
        <p:nvSpPr>
          <p:cNvPr id="3" name="Title 2"/>
          <p:cNvSpPr>
            <a:spLocks noGrp="1"/>
          </p:cNvSpPr>
          <p:nvPr>
            <p:ph type="title"/>
          </p:nvPr>
        </p:nvSpPr>
        <p:spPr/>
        <p:txBody>
          <a:bodyPr/>
          <a:lstStyle/>
          <a:p>
            <a:r>
              <a:rPr lang="en-US" dirty="0" smtClean="0"/>
              <a:t>Lane Closure System Entries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118334"/>
            <a:ext cx="6477000" cy="4739666"/>
          </a:xfrm>
          <a:prstGeom prst="rect">
            <a:avLst/>
          </a:prstGeom>
        </p:spPr>
      </p:pic>
    </p:spTree>
    <p:extLst>
      <p:ext uri="{BB962C8B-B14F-4D97-AF65-F5344CB8AC3E}">
        <p14:creationId xmlns:p14="http://schemas.microsoft.com/office/powerpoint/2010/main" val="266508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2486"/>
            <a:ext cx="8229600" cy="4495800"/>
          </a:xfrm>
        </p:spPr>
        <p:txBody>
          <a:bodyPr/>
          <a:lstStyle/>
          <a:p>
            <a:r>
              <a:rPr lang="en-US" sz="3600" dirty="0" smtClean="0"/>
              <a:t>Contact Information</a:t>
            </a:r>
          </a:p>
          <a:p>
            <a:pPr marL="392113" lvl="1" indent="0">
              <a:buNone/>
            </a:pPr>
            <a:endParaRPr lang="en-US" sz="3200" dirty="0" smtClean="0"/>
          </a:p>
          <a:p>
            <a:pPr lvl="1"/>
            <a:r>
              <a:rPr lang="en-US" sz="3200" dirty="0" smtClean="0"/>
              <a:t>Joshua Falk</a:t>
            </a:r>
          </a:p>
          <a:p>
            <a:pPr marL="392113" lvl="1" indent="0">
              <a:buNone/>
            </a:pPr>
            <a:r>
              <a:rPr lang="en-US" sz="3200" dirty="0" smtClean="0"/>
              <a:t>Work Zone/TC Engineer</a:t>
            </a:r>
          </a:p>
          <a:p>
            <a:pPr marL="392113" lvl="1" indent="0">
              <a:buNone/>
            </a:pPr>
            <a:r>
              <a:rPr lang="en-US" sz="3200" dirty="0" smtClean="0">
                <a:hlinkClick r:id="rId3"/>
              </a:rPr>
              <a:t>joshua.falk@dot.wi.gov</a:t>
            </a:r>
            <a:endParaRPr lang="en-US" sz="3200" dirty="0" smtClean="0"/>
          </a:p>
          <a:p>
            <a:pPr marL="392113" lvl="1" indent="0">
              <a:buNone/>
            </a:pPr>
            <a:r>
              <a:rPr lang="en-US" sz="3200" dirty="0" smtClean="0"/>
              <a:t>920-366-8033</a:t>
            </a:r>
          </a:p>
        </p:txBody>
      </p:sp>
      <p:sp>
        <p:nvSpPr>
          <p:cNvPr id="3" name="Title 2"/>
          <p:cNvSpPr>
            <a:spLocks noGrp="1"/>
          </p:cNvSpPr>
          <p:nvPr>
            <p:ph type="title"/>
          </p:nvPr>
        </p:nvSpPr>
        <p:spPr>
          <a:xfrm>
            <a:off x="457200" y="239486"/>
            <a:ext cx="8229600" cy="1143000"/>
          </a:xfrm>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pic>
        <p:nvPicPr>
          <p:cNvPr id="5" name="Picture 4"/>
          <p:cNvPicPr>
            <a:picLocks noChangeAspect="1"/>
          </p:cNvPicPr>
          <p:nvPr/>
        </p:nvPicPr>
        <p:blipFill>
          <a:blip r:embed="rId4"/>
          <a:stretch>
            <a:fillRect/>
          </a:stretch>
        </p:blipFill>
        <p:spPr>
          <a:xfrm>
            <a:off x="5425941" y="533400"/>
            <a:ext cx="3019425" cy="1514475"/>
          </a:xfrm>
          <a:prstGeom prst="rect">
            <a:avLst/>
          </a:prstGeom>
        </p:spPr>
      </p:pic>
      <p:pic>
        <p:nvPicPr>
          <p:cNvPr id="6" name="Picture 5"/>
          <p:cNvPicPr>
            <a:picLocks noChangeAspect="1"/>
          </p:cNvPicPr>
          <p:nvPr/>
        </p:nvPicPr>
        <p:blipFill>
          <a:blip r:embed="rId5"/>
          <a:stretch>
            <a:fillRect/>
          </a:stretch>
        </p:blipFill>
        <p:spPr>
          <a:xfrm>
            <a:off x="1609100" y="4660975"/>
            <a:ext cx="2962900" cy="1971675"/>
          </a:xfrm>
          <a:prstGeom prst="rect">
            <a:avLst/>
          </a:prstGeom>
        </p:spPr>
      </p:pic>
      <p:pic>
        <p:nvPicPr>
          <p:cNvPr id="7" name="Picture 6"/>
          <p:cNvPicPr>
            <a:picLocks noChangeAspect="1"/>
          </p:cNvPicPr>
          <p:nvPr/>
        </p:nvPicPr>
        <p:blipFill>
          <a:blip r:embed="rId6"/>
          <a:stretch>
            <a:fillRect/>
          </a:stretch>
        </p:blipFill>
        <p:spPr>
          <a:xfrm>
            <a:off x="5626960" y="3613542"/>
            <a:ext cx="2818406" cy="1971675"/>
          </a:xfrm>
          <a:prstGeom prst="rect">
            <a:avLst/>
          </a:prstGeom>
        </p:spPr>
      </p:pic>
    </p:spTree>
    <p:extLst>
      <p:ext uri="{BB962C8B-B14F-4D97-AF65-F5344CB8AC3E}">
        <p14:creationId xmlns:p14="http://schemas.microsoft.com/office/powerpoint/2010/main" val="3553544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p:txBody>
          <a:bodyPr/>
          <a:lstStyle/>
          <a:p>
            <a:r>
              <a:rPr lang="en-US" dirty="0" smtClean="0"/>
              <a:t>Temporary Portable Rumble Strips (TPRS)</a:t>
            </a:r>
          </a:p>
          <a:p>
            <a:r>
              <a:rPr lang="en-US" dirty="0" err="1" smtClean="0"/>
              <a:t>WisTMP</a:t>
            </a:r>
            <a:endParaRPr lang="en-US" dirty="0" smtClean="0"/>
          </a:p>
          <a:p>
            <a:r>
              <a:rPr lang="en-US" dirty="0" smtClean="0"/>
              <a:t>Work Zone Crashes</a:t>
            </a:r>
          </a:p>
          <a:p>
            <a:r>
              <a:rPr lang="en-US" dirty="0" smtClean="0"/>
              <a:t>Temporary Work Zone Speed Limit Covering</a:t>
            </a:r>
          </a:p>
          <a:p>
            <a:r>
              <a:rPr lang="en-US" dirty="0" smtClean="0"/>
              <a:t>SDD Changes for 2017</a:t>
            </a:r>
          </a:p>
          <a:p>
            <a:r>
              <a:rPr lang="en-US" dirty="0" smtClean="0"/>
              <a:t>Lane Closure System Entries</a:t>
            </a:r>
          </a:p>
          <a:p>
            <a:pPr marL="109537" indent="0">
              <a:buNone/>
            </a:pPr>
            <a:endParaRPr lang="en-US" dirty="0" smtClean="0"/>
          </a:p>
          <a:p>
            <a:endParaRPr lang="en-US" dirty="0" smtClean="0"/>
          </a:p>
          <a:p>
            <a:pPr marL="109537" indent="0">
              <a:buNone/>
            </a:pPr>
            <a:endParaRPr lang="en-US" dirty="0" smtClean="0"/>
          </a:p>
          <a:p>
            <a:pPr marL="109537" indent="0">
              <a:buNone/>
            </a:pPr>
            <a:endParaRPr lang="en-US" dirty="0" smtClean="0"/>
          </a:p>
        </p:txBody>
      </p:sp>
      <p:sp>
        <p:nvSpPr>
          <p:cNvPr id="3" name="Title 2"/>
          <p:cNvSpPr>
            <a:spLocks noGrp="1"/>
          </p:cNvSpPr>
          <p:nvPr>
            <p:ph type="title"/>
          </p:nvPr>
        </p:nvSpPr>
        <p:spPr/>
        <p:txBody>
          <a:bodyPr/>
          <a:lstStyle/>
          <a:p>
            <a:pPr>
              <a:defRPr/>
            </a:pPr>
            <a:r>
              <a:rPr lang="en-US" dirty="0" smtClean="0"/>
              <a:t>Work Zone Topics</a:t>
            </a:r>
            <a:endParaRPr lang="en-US" dirty="0"/>
          </a:p>
        </p:txBody>
      </p:sp>
      <p:sp>
        <p:nvSpPr>
          <p:cNvPr id="4" name="Slide Number Placeholder 3"/>
          <p:cNvSpPr>
            <a:spLocks noGrp="1"/>
          </p:cNvSpPr>
          <p:nvPr>
            <p:ph type="sldNum" sz="quarter" idx="10"/>
          </p:nvPr>
        </p:nvSpPr>
        <p:spPr/>
        <p:txBody>
          <a:bodyPr/>
          <a:lstStyle/>
          <a:p>
            <a:pPr>
              <a:defRPr/>
            </a:pPr>
            <a:fld id="{7E0922AE-9D08-4FD0-99BF-E5B424A18ACB}" type="slidenum">
              <a:rPr lang="en-US"/>
              <a:pPr>
                <a:defRPr/>
              </a:pPr>
              <a:t>2</a:t>
            </a:fld>
            <a:endParaRPr lang="en-US" dirty="0"/>
          </a:p>
        </p:txBody>
      </p:sp>
    </p:spTree>
    <p:extLst>
      <p:ext uri="{BB962C8B-B14F-4D97-AF65-F5344CB8AC3E}">
        <p14:creationId xmlns:p14="http://schemas.microsoft.com/office/powerpoint/2010/main" val="2345681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20800"/>
            <a:ext cx="8229600" cy="4229100"/>
          </a:xfrm>
        </p:spPr>
        <p:txBody>
          <a:bodyPr/>
          <a:lstStyle/>
          <a:p>
            <a:r>
              <a:rPr lang="en-US" dirty="0" smtClean="0"/>
              <a:t>Required for all Flagging Operations, effective with February 1, 2017 PS&amp;E</a:t>
            </a:r>
          </a:p>
          <a:p>
            <a:r>
              <a:rPr lang="en-US" dirty="0"/>
              <a:t>SDD 15C12 – Flagging </a:t>
            </a:r>
            <a:r>
              <a:rPr lang="en-US" dirty="0" smtClean="0"/>
              <a:t>Operations</a:t>
            </a:r>
          </a:p>
          <a:p>
            <a:r>
              <a:rPr lang="en-US" dirty="0" smtClean="0"/>
              <a:t>Piloting TPRS for Freeway Lane Closures, BTO studying effectiveness for future guidance and policy</a:t>
            </a:r>
          </a:p>
          <a:p>
            <a:endParaRPr lang="en-US" dirty="0"/>
          </a:p>
        </p:txBody>
      </p:sp>
      <p:sp>
        <p:nvSpPr>
          <p:cNvPr id="3" name="Title 2"/>
          <p:cNvSpPr>
            <a:spLocks noGrp="1"/>
          </p:cNvSpPr>
          <p:nvPr>
            <p:ph type="title"/>
          </p:nvPr>
        </p:nvSpPr>
        <p:spPr>
          <a:xfrm>
            <a:off x="0" y="177800"/>
            <a:ext cx="8915400" cy="1143000"/>
          </a:xfrm>
        </p:spPr>
        <p:txBody>
          <a:bodyPr>
            <a:normAutofit/>
          </a:bodyPr>
          <a:lstStyle/>
          <a:p>
            <a:r>
              <a:rPr lang="en-US" dirty="0" smtClean="0"/>
              <a:t>Temporary Portable Rumble Strips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a:t>
            </a:fld>
            <a:endParaRPr lang="en-US" dirty="0"/>
          </a:p>
        </p:txBody>
      </p:sp>
      <p:pic>
        <p:nvPicPr>
          <p:cNvPr id="5" name="Picture 4"/>
          <p:cNvPicPr>
            <a:picLocks noChangeAspect="1"/>
          </p:cNvPicPr>
          <p:nvPr/>
        </p:nvPicPr>
        <p:blipFill>
          <a:blip r:embed="rId3"/>
          <a:stretch>
            <a:fillRect/>
          </a:stretch>
        </p:blipFill>
        <p:spPr>
          <a:xfrm>
            <a:off x="1981200" y="3553327"/>
            <a:ext cx="5068365" cy="3278204"/>
          </a:xfrm>
          <a:prstGeom prst="rect">
            <a:avLst/>
          </a:prstGeom>
        </p:spPr>
      </p:pic>
    </p:spTree>
    <p:extLst>
      <p:ext uri="{BB962C8B-B14F-4D97-AF65-F5344CB8AC3E}">
        <p14:creationId xmlns:p14="http://schemas.microsoft.com/office/powerpoint/2010/main" val="253793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399" y="1066800"/>
            <a:ext cx="8861425" cy="4724400"/>
          </a:xfrm>
        </p:spPr>
        <p:txBody>
          <a:bodyPr/>
          <a:lstStyle/>
          <a:p>
            <a:r>
              <a:rPr lang="en-US" dirty="0" smtClean="0"/>
              <a:t>Attaching Project Amendments to the </a:t>
            </a:r>
            <a:r>
              <a:rPr lang="en-US" dirty="0" err="1" smtClean="0"/>
              <a:t>WisTMP</a:t>
            </a:r>
            <a:endParaRPr lang="en-US" dirty="0" smtClean="0"/>
          </a:p>
          <a:p>
            <a:r>
              <a:rPr lang="en-US" dirty="0" smtClean="0"/>
              <a:t>FDM 11-50-5.7.5 - Monitor TMP</a:t>
            </a:r>
          </a:p>
          <a:p>
            <a:r>
              <a:rPr lang="en-US" dirty="0" smtClean="0"/>
              <a:t>FDM 11-50-5.7.6 Post Construction Project Evaluation</a:t>
            </a:r>
          </a:p>
          <a:p>
            <a:pPr lvl="1"/>
            <a:r>
              <a:rPr lang="en-US" dirty="0" smtClean="0"/>
              <a:t>Did queue exceed what was approximated in the analysis of the TMP?</a:t>
            </a:r>
          </a:p>
          <a:p>
            <a:pPr lvl="1"/>
            <a:r>
              <a:rPr lang="en-US" dirty="0" smtClean="0"/>
              <a:t>Did the mitigation strategies work?</a:t>
            </a:r>
          </a:p>
          <a:p>
            <a:pPr lvl="1"/>
            <a:r>
              <a:rPr lang="en-US" dirty="0" smtClean="0"/>
              <a:t>What changes were made during construction that impacted the TMP? (allowable lane closure hours, work hours, </a:t>
            </a:r>
            <a:r>
              <a:rPr lang="en-US" dirty="0" err="1" smtClean="0"/>
              <a:t>etc</a:t>
            </a:r>
            <a:r>
              <a:rPr lang="en-US" dirty="0" smtClean="0"/>
              <a:t>)</a:t>
            </a:r>
          </a:p>
          <a:p>
            <a:pPr lvl="1"/>
            <a:r>
              <a:rPr lang="en-US" dirty="0" smtClean="0"/>
              <a:t>Total number if incidents/crashes that occurred? </a:t>
            </a:r>
          </a:p>
          <a:p>
            <a:pPr lvl="1"/>
            <a:r>
              <a:rPr lang="en-US" dirty="0" smtClean="0"/>
              <a:t>Any complaints from public? </a:t>
            </a:r>
            <a:endParaRPr lang="en-US" dirty="0"/>
          </a:p>
          <a:p>
            <a:r>
              <a:rPr lang="en-US" dirty="0"/>
              <a:t>Project Close out at the end of the project</a:t>
            </a:r>
          </a:p>
          <a:p>
            <a:pPr lvl="1"/>
            <a:endParaRPr lang="en-US" dirty="0" smtClean="0"/>
          </a:p>
          <a:p>
            <a:endParaRPr lang="en-US" dirty="0"/>
          </a:p>
        </p:txBody>
      </p:sp>
      <p:sp>
        <p:nvSpPr>
          <p:cNvPr id="3" name="Title 2"/>
          <p:cNvSpPr>
            <a:spLocks noGrp="1"/>
          </p:cNvSpPr>
          <p:nvPr>
            <p:ph type="title"/>
          </p:nvPr>
        </p:nvSpPr>
        <p:spPr>
          <a:xfrm>
            <a:off x="152399" y="177800"/>
            <a:ext cx="3048001" cy="1143000"/>
          </a:xfrm>
        </p:spPr>
        <p:txBody>
          <a:bodyPr>
            <a:normAutofit/>
          </a:bodyPr>
          <a:lstStyle/>
          <a:p>
            <a:r>
              <a:rPr lang="en-US" dirty="0" err="1" smtClean="0"/>
              <a:t>WisTMP</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4</a:t>
            </a:fld>
            <a:endParaRPr lang="en-US" dirty="0"/>
          </a:p>
        </p:txBody>
      </p:sp>
    </p:spTree>
    <p:extLst>
      <p:ext uri="{BB962C8B-B14F-4D97-AF65-F5344CB8AC3E}">
        <p14:creationId xmlns:p14="http://schemas.microsoft.com/office/powerpoint/2010/main" val="421148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81600"/>
          </a:xfrm>
          <a:solidFill>
            <a:schemeClr val="bg1"/>
          </a:solidFill>
        </p:spPr>
        <p:txBody>
          <a:bodyPr/>
          <a:lstStyle/>
          <a:p>
            <a:r>
              <a:rPr lang="en-US" dirty="0" smtClean="0"/>
              <a:t>Report any Work Zone crashes to WisDOT BTO mailbox:  </a:t>
            </a:r>
            <a:r>
              <a:rPr lang="en-US" dirty="0" smtClean="0">
                <a:solidFill>
                  <a:srgbClr val="FF0000"/>
                </a:solidFill>
                <a:hlinkClick r:id="rId3"/>
              </a:rPr>
              <a:t>DOTWorkZoneCrashes@wisconsin.gov</a:t>
            </a:r>
            <a:endParaRPr lang="en-US" dirty="0" smtClean="0">
              <a:solidFill>
                <a:srgbClr val="FF0000"/>
              </a:solidFill>
            </a:endParaRPr>
          </a:p>
          <a:p>
            <a:r>
              <a:rPr lang="en-US" dirty="0" smtClean="0"/>
              <a:t>FDM 11-50-5.7.5, CMM 1-45.8.2</a:t>
            </a:r>
          </a:p>
          <a:p>
            <a:r>
              <a:rPr lang="en-US" dirty="0" smtClean="0"/>
              <a:t>BTO is working on a crash report form to be filled out by construction staff</a:t>
            </a:r>
          </a:p>
          <a:p>
            <a:r>
              <a:rPr lang="en-US" dirty="0" smtClean="0"/>
              <a:t>Information to provided:</a:t>
            </a:r>
          </a:p>
          <a:p>
            <a:pPr lvl="1"/>
            <a:r>
              <a:rPr lang="en-US" dirty="0" smtClean="0"/>
              <a:t>Project ID and Location</a:t>
            </a:r>
          </a:p>
          <a:p>
            <a:pPr lvl="1"/>
            <a:r>
              <a:rPr lang="en-US" dirty="0" smtClean="0"/>
              <a:t>Crash Severity (PDO, Injury A/B/C, Fatal)</a:t>
            </a:r>
          </a:p>
          <a:p>
            <a:pPr lvl="1"/>
            <a:r>
              <a:rPr lang="en-US" dirty="0" smtClean="0"/>
              <a:t>Crash Type (Rear-end, Head-On, ROR, SSS, Fixed, </a:t>
            </a:r>
            <a:r>
              <a:rPr lang="en-US" dirty="0" err="1" smtClean="0"/>
              <a:t>etc</a:t>
            </a:r>
            <a:r>
              <a:rPr lang="en-US" dirty="0" smtClean="0"/>
              <a:t>)</a:t>
            </a:r>
          </a:p>
          <a:p>
            <a:pPr lvl="1"/>
            <a:r>
              <a:rPr lang="en-US" dirty="0" smtClean="0"/>
              <a:t>Time of Day</a:t>
            </a:r>
          </a:p>
          <a:p>
            <a:pPr lvl="1"/>
            <a:r>
              <a:rPr lang="en-US" dirty="0" smtClean="0"/>
              <a:t>End of Queue</a:t>
            </a:r>
          </a:p>
          <a:p>
            <a:pPr lvl="1"/>
            <a:r>
              <a:rPr lang="en-US" dirty="0" smtClean="0"/>
              <a:t>Did the crash occur due to a work zone set-up?</a:t>
            </a:r>
            <a:endParaRPr lang="en-US" dirty="0"/>
          </a:p>
        </p:txBody>
      </p:sp>
      <p:sp>
        <p:nvSpPr>
          <p:cNvPr id="3" name="Title 2"/>
          <p:cNvSpPr>
            <a:spLocks noGrp="1"/>
          </p:cNvSpPr>
          <p:nvPr>
            <p:ph type="title"/>
          </p:nvPr>
        </p:nvSpPr>
        <p:spPr>
          <a:xfrm>
            <a:off x="457200" y="190500"/>
            <a:ext cx="8229600" cy="1143000"/>
          </a:xfrm>
        </p:spPr>
        <p:txBody>
          <a:bodyPr/>
          <a:lstStyle/>
          <a:p>
            <a:r>
              <a:rPr lang="en-US" dirty="0" smtClean="0"/>
              <a:t>Work Zone Crashes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5</a:t>
            </a:fld>
            <a:endParaRPr lang="en-US" dirty="0"/>
          </a:p>
        </p:txBody>
      </p:sp>
    </p:spTree>
    <p:extLst>
      <p:ext uri="{BB962C8B-B14F-4D97-AF65-F5344CB8AC3E}">
        <p14:creationId xmlns:p14="http://schemas.microsoft.com/office/powerpoint/2010/main" val="140119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Make sure contractors are removing the speed reduction per approved temporary speed declaration language</a:t>
            </a:r>
          </a:p>
          <a:p>
            <a:r>
              <a:rPr lang="en-US" dirty="0" smtClean="0"/>
              <a:t>WisDOT is working towards better statewide consistency and driver compliance in work zones</a:t>
            </a:r>
          </a:p>
          <a:p>
            <a:r>
              <a:rPr lang="en-US" dirty="0" smtClean="0"/>
              <a:t>TGM 13-5-6 covers the instances for reestablishing the permanent speed limit and when to keep it lowered all the time</a:t>
            </a:r>
          </a:p>
        </p:txBody>
      </p:sp>
      <p:sp>
        <p:nvSpPr>
          <p:cNvPr id="3" name="Title 2"/>
          <p:cNvSpPr>
            <a:spLocks noGrp="1"/>
          </p:cNvSpPr>
          <p:nvPr>
            <p:ph type="title"/>
          </p:nvPr>
        </p:nvSpPr>
        <p:spPr>
          <a:xfrm>
            <a:off x="45720" y="177800"/>
            <a:ext cx="8937625" cy="1143000"/>
          </a:xfrm>
        </p:spPr>
        <p:txBody>
          <a:bodyPr>
            <a:normAutofit fontScale="90000"/>
          </a:bodyPr>
          <a:lstStyle/>
          <a:p>
            <a:r>
              <a:rPr lang="en-US" dirty="0" smtClean="0"/>
              <a:t>Temporary Work Zone Speed Limit Covering and Uncovering</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Tree>
    <p:extLst>
      <p:ext uri="{BB962C8B-B14F-4D97-AF65-F5344CB8AC3E}">
        <p14:creationId xmlns:p14="http://schemas.microsoft.com/office/powerpoint/2010/main" val="54298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SDD 15D15 - Lane Closures at Ramps (Revised)</a:t>
            </a:r>
          </a:p>
          <a:p>
            <a:pPr lvl="1"/>
            <a:r>
              <a:rPr lang="en-US" dirty="0" smtClean="0"/>
              <a:t>Entrance and Exit Ramps within Left and Right Lane Closures</a:t>
            </a:r>
          </a:p>
          <a:p>
            <a:r>
              <a:rPr lang="en-US" dirty="0" smtClean="0"/>
              <a:t>SDD 15D39 - Drop-offs (New)</a:t>
            </a:r>
          </a:p>
          <a:p>
            <a:r>
              <a:rPr lang="en-US" dirty="0" smtClean="0"/>
              <a:t>SDD </a:t>
            </a:r>
            <a:r>
              <a:rPr lang="en-US" dirty="0"/>
              <a:t>15C12 </a:t>
            </a:r>
            <a:r>
              <a:rPr lang="en-US" dirty="0" smtClean="0"/>
              <a:t>- </a:t>
            </a:r>
            <a:r>
              <a:rPr lang="en-US" dirty="0"/>
              <a:t>Flagging </a:t>
            </a:r>
            <a:r>
              <a:rPr lang="en-US" dirty="0" smtClean="0"/>
              <a:t>Operations (Revised)</a:t>
            </a:r>
          </a:p>
          <a:p>
            <a:pPr marL="109537" indent="0">
              <a:buNone/>
            </a:pPr>
            <a:endParaRPr lang="en-US" dirty="0"/>
          </a:p>
          <a:p>
            <a:pPr marL="109537" indent="0">
              <a:buNone/>
            </a:pPr>
            <a:r>
              <a:rPr lang="en-US" dirty="0" smtClean="0"/>
              <a:t>All should be published by April</a:t>
            </a:r>
            <a:endParaRPr lang="en-US" dirty="0"/>
          </a:p>
        </p:txBody>
      </p:sp>
      <p:sp>
        <p:nvSpPr>
          <p:cNvPr id="3" name="Title 2"/>
          <p:cNvSpPr>
            <a:spLocks noGrp="1"/>
          </p:cNvSpPr>
          <p:nvPr>
            <p:ph type="title"/>
          </p:nvPr>
        </p:nvSpPr>
        <p:spPr/>
        <p:txBody>
          <a:bodyPr/>
          <a:lstStyle/>
          <a:p>
            <a:r>
              <a:rPr lang="en-US" dirty="0" smtClean="0"/>
              <a:t>SDD Updates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7</a:t>
            </a:fld>
            <a:endParaRPr lang="en-US" dirty="0"/>
          </a:p>
        </p:txBody>
      </p:sp>
    </p:spTree>
    <p:extLst>
      <p:ext uri="{BB962C8B-B14F-4D97-AF65-F5344CB8AC3E}">
        <p14:creationId xmlns:p14="http://schemas.microsoft.com/office/powerpoint/2010/main" val="119758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75631" y="1330650"/>
            <a:ext cx="8738194" cy="5522232"/>
          </a:xfrm>
          <a:prstGeom prst="rect">
            <a:avLst/>
          </a:prstGeom>
        </p:spPr>
      </p:pic>
      <p:sp>
        <p:nvSpPr>
          <p:cNvPr id="3" name="Title 2"/>
          <p:cNvSpPr>
            <a:spLocks noGrp="1"/>
          </p:cNvSpPr>
          <p:nvPr>
            <p:ph type="title"/>
          </p:nvPr>
        </p:nvSpPr>
        <p:spPr/>
        <p:txBody>
          <a:bodyPr/>
          <a:lstStyle/>
          <a:p>
            <a:r>
              <a:rPr lang="en-US" dirty="0" smtClean="0"/>
              <a:t>SDD Updates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401690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STSP 108-057</a:t>
            </a:r>
          </a:p>
        </p:txBody>
      </p:sp>
      <p:sp>
        <p:nvSpPr>
          <p:cNvPr id="3" name="Title 2"/>
          <p:cNvSpPr>
            <a:spLocks noGrp="1"/>
          </p:cNvSpPr>
          <p:nvPr>
            <p:ph type="title"/>
          </p:nvPr>
        </p:nvSpPr>
        <p:spPr/>
        <p:txBody>
          <a:bodyPr/>
          <a:lstStyle/>
          <a:p>
            <a:r>
              <a:rPr lang="en-US" dirty="0" smtClean="0"/>
              <a:t>Lane Closure System Entries</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80229"/>
            <a:ext cx="5857875" cy="4693634"/>
          </a:xfrm>
          <a:prstGeom prst="rect">
            <a:avLst/>
          </a:prstGeom>
        </p:spPr>
      </p:pic>
    </p:spTree>
    <p:extLst>
      <p:ext uri="{BB962C8B-B14F-4D97-AF65-F5344CB8AC3E}">
        <p14:creationId xmlns:p14="http://schemas.microsoft.com/office/powerpoint/2010/main" val="118928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3270</TotalTime>
  <Words>906</Words>
  <Application>Microsoft Office PowerPoint</Application>
  <PresentationFormat>On-screen Show (4:3)</PresentationFormat>
  <Paragraphs>117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Wingdings</vt:lpstr>
      <vt:lpstr>Wingdings 2</vt:lpstr>
      <vt:lpstr>Wingdings 3</vt:lpstr>
      <vt:lpstr>Concourse</vt:lpstr>
      <vt:lpstr>Work Zone Traffic Control Presentation </vt:lpstr>
      <vt:lpstr>Work Zone Topics</vt:lpstr>
      <vt:lpstr>Temporary Portable Rumble Strips</vt:lpstr>
      <vt:lpstr>WisTMP </vt:lpstr>
      <vt:lpstr>Work Zone Crashes</vt:lpstr>
      <vt:lpstr>Temporary Work Zone Speed Limit Covering and Uncovering</vt:lpstr>
      <vt:lpstr>SDD Updates</vt:lpstr>
      <vt:lpstr>SDD Updates</vt:lpstr>
      <vt:lpstr>Lane Closure System Entries</vt:lpstr>
      <vt:lpstr>Lane Closure System Entries</vt:lpstr>
      <vt:lpstr>Lane Closure System Entries</vt:lpstr>
      <vt:lpstr>Lane Closure System Entries</vt:lpstr>
      <vt:lpstr>Lane Closure System Entries</vt:lpstr>
      <vt:lpstr>Questions?</vt:lpstr>
    </vt:vector>
  </TitlesOfParts>
  <Company>Wisconsin Department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FALK, JOSHUA D</cp:lastModifiedBy>
  <cp:revision>209</cp:revision>
  <cp:lastPrinted>2017-03-06T20:22:52Z</cp:lastPrinted>
  <dcterms:created xsi:type="dcterms:W3CDTF">2012-06-26T13:11:17Z</dcterms:created>
  <dcterms:modified xsi:type="dcterms:W3CDTF">2017-03-06T20:46:16Z</dcterms:modified>
</cp:coreProperties>
</file>