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handoutMasterIdLst>
    <p:handoutMasterId r:id="rId19"/>
  </p:handoutMasterIdLst>
  <p:sldIdLst>
    <p:sldId id="256" r:id="rId6"/>
    <p:sldId id="258" r:id="rId7"/>
    <p:sldId id="283" r:id="rId8"/>
    <p:sldId id="287" r:id="rId9"/>
    <p:sldId id="289" r:id="rId10"/>
    <p:sldId id="290" r:id="rId11"/>
    <p:sldId id="308" r:id="rId12"/>
    <p:sldId id="309" r:id="rId13"/>
    <p:sldId id="310" r:id="rId14"/>
    <p:sldId id="312" r:id="rId15"/>
    <p:sldId id="313" r:id="rId16"/>
    <p:sldId id="26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713" autoAdjust="0"/>
    <p:restoredTop sz="73568" autoAdjust="0"/>
  </p:normalViewPr>
  <p:slideViewPr>
    <p:cSldViewPr>
      <p:cViewPr>
        <p:scale>
          <a:sx n="100" d="100"/>
          <a:sy n="100" d="100"/>
        </p:scale>
        <p:origin x="-282" y="-18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40" d="100"/>
        <a:sy n="140" d="100"/>
      </p:scale>
      <p:origin x="0" y="9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98C56A3-40FC-4147-B2F6-2F7CD7659A15}" type="datetimeFigureOut">
              <a:rPr lang="en-US" smtClean="0"/>
              <a:t>3/8/2017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D3DE562-89F3-4919-A130-AF0F74BA0D1A}" type="slidenum">
              <a:rPr lang="en-US" smtClean="0"/>
              <a:t>‹#›</a:t>
            </a:fld>
            <a:endParaRPr lang="en-US" dirty="0"/>
          </a:p>
        </p:txBody>
      </p:sp>
    </p:spTree>
    <p:extLst>
      <p:ext uri="{BB962C8B-B14F-4D97-AF65-F5344CB8AC3E}">
        <p14:creationId xmlns:p14="http://schemas.microsoft.com/office/powerpoint/2010/main" val="1689450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172126F4-DDA2-4329-B4A1-FDB97239031A}" type="datetimeFigureOut">
              <a:rPr lang="en-US" smtClean="0"/>
              <a:t>3/8/2017</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55618061-7A1E-481C-A8EE-AEDB00E63D3D}" type="slidenum">
              <a:rPr lang="en-US" smtClean="0"/>
              <a:t>‹#›</a:t>
            </a:fld>
            <a:endParaRPr lang="en-US" dirty="0"/>
          </a:p>
        </p:txBody>
      </p:sp>
    </p:spTree>
    <p:extLst>
      <p:ext uri="{BB962C8B-B14F-4D97-AF65-F5344CB8AC3E}">
        <p14:creationId xmlns:p14="http://schemas.microsoft.com/office/powerpoint/2010/main" val="29814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5618061-7A1E-481C-A8EE-AEDB00E63D3D}" type="slidenum">
              <a:rPr lang="en-US" smtClean="0"/>
              <a:t>1</a:t>
            </a:fld>
            <a:endParaRPr lang="en-US" dirty="0"/>
          </a:p>
        </p:txBody>
      </p:sp>
    </p:spTree>
    <p:extLst>
      <p:ext uri="{BB962C8B-B14F-4D97-AF65-F5344CB8AC3E}">
        <p14:creationId xmlns:p14="http://schemas.microsoft.com/office/powerpoint/2010/main" val="2750096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18061-7A1E-481C-A8EE-AEDB00E63D3D}" type="slidenum">
              <a:rPr lang="en-US" smtClean="0"/>
              <a:t>12</a:t>
            </a:fld>
            <a:endParaRPr lang="en-US" dirty="0"/>
          </a:p>
        </p:txBody>
      </p:sp>
    </p:spTree>
    <p:extLst>
      <p:ext uri="{BB962C8B-B14F-4D97-AF65-F5344CB8AC3E}">
        <p14:creationId xmlns:p14="http://schemas.microsoft.com/office/powerpoint/2010/main" val="394041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Agenda  Items– Looking at some of CY16 construction inspection areas as well as looking</a:t>
            </a:r>
          </a:p>
          <a:p>
            <a:r>
              <a:rPr lang="en-US" b="1" baseline="0" dirty="0" smtClean="0"/>
              <a:t>Into CY 17</a:t>
            </a:r>
            <a:endParaRPr lang="en-US" b="1" dirty="0"/>
          </a:p>
        </p:txBody>
      </p:sp>
      <p:sp>
        <p:nvSpPr>
          <p:cNvPr id="4" name="Slide Number Placeholder 3"/>
          <p:cNvSpPr>
            <a:spLocks noGrp="1"/>
          </p:cNvSpPr>
          <p:nvPr>
            <p:ph type="sldNum" sz="quarter" idx="10"/>
          </p:nvPr>
        </p:nvSpPr>
        <p:spPr/>
        <p:txBody>
          <a:bodyPr/>
          <a:lstStyle/>
          <a:p>
            <a:fld id="{55618061-7A1E-481C-A8EE-AEDB00E63D3D}" type="slidenum">
              <a:rPr lang="en-US" smtClean="0"/>
              <a:t>2</a:t>
            </a:fld>
            <a:endParaRPr lang="en-US" dirty="0"/>
          </a:p>
        </p:txBody>
      </p:sp>
    </p:spTree>
    <p:extLst>
      <p:ext uri="{BB962C8B-B14F-4D97-AF65-F5344CB8AC3E}">
        <p14:creationId xmlns:p14="http://schemas.microsoft.com/office/powerpoint/2010/main" val="180194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Tx/>
              <a:buNone/>
            </a:pPr>
            <a:r>
              <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rPr>
              <a:t>Fulfilling Expectations Through Stewardship and Oversight</a:t>
            </a:r>
          </a:p>
          <a:p>
            <a:pPr marL="0" lvl="1" indent="0">
              <a:buFontTx/>
              <a:buNone/>
            </a:pPr>
            <a:r>
              <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rPr>
              <a:t>Initiatives</a:t>
            </a:r>
          </a:p>
          <a:p>
            <a:pPr marL="0" lvl="1" indent="0">
              <a:buFontTx/>
              <a:buNone/>
            </a:pPr>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FontTx/>
              <a:buNone/>
            </a:pPr>
            <a:r>
              <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rPr>
              <a:t>Construction Change Order Review on Major </a:t>
            </a:r>
            <a:r>
              <a:rPr lang="en-US" sz="2400" b="1" dirty="0" smtClean="0">
                <a:solidFill>
                  <a:schemeClr val="bg1"/>
                </a:solidFill>
                <a:effectLst>
                  <a:outerShdw blurRad="38100" dist="38100" dir="2700000" algn="tl">
                    <a:srgbClr val="000000">
                      <a:alpha val="43137"/>
                    </a:srgbClr>
                  </a:outerShdw>
                </a:effectLst>
                <a:latin typeface="Candara"/>
                <a:ea typeface="Times New Roman"/>
                <a:cs typeface="Times New Roman"/>
              </a:rPr>
              <a:t>Projects in CY 16</a:t>
            </a:r>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FontTx/>
              <a:buNone/>
            </a:pPr>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FontTx/>
              <a:buNone/>
            </a:pPr>
            <a:r>
              <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rPr>
              <a:t>Materials Review on Major </a:t>
            </a:r>
            <a:r>
              <a:rPr lang="en-US" sz="2400" b="1" dirty="0" smtClean="0">
                <a:solidFill>
                  <a:schemeClr val="bg1"/>
                </a:solidFill>
                <a:effectLst>
                  <a:outerShdw blurRad="38100" dist="38100" dir="2700000" algn="tl">
                    <a:srgbClr val="000000">
                      <a:alpha val="43137"/>
                    </a:srgbClr>
                  </a:outerShdw>
                </a:effectLst>
                <a:latin typeface="Candara"/>
                <a:ea typeface="Times New Roman"/>
                <a:cs typeface="Times New Roman"/>
              </a:rPr>
              <a:t>Projects CY 16</a:t>
            </a:r>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FontTx/>
              <a:buNone/>
            </a:pPr>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FontTx/>
              <a:buNone/>
            </a:pPr>
            <a:r>
              <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rPr>
              <a:t>Annual Compliance Assessment Program (CAP)</a:t>
            </a:r>
          </a:p>
          <a:p>
            <a:endParaRPr lang="en-US" dirty="0"/>
          </a:p>
        </p:txBody>
      </p:sp>
      <p:sp>
        <p:nvSpPr>
          <p:cNvPr id="4" name="Slide Number Placeholder 3"/>
          <p:cNvSpPr>
            <a:spLocks noGrp="1"/>
          </p:cNvSpPr>
          <p:nvPr>
            <p:ph type="sldNum" sz="quarter" idx="10"/>
          </p:nvPr>
        </p:nvSpPr>
        <p:spPr/>
        <p:txBody>
          <a:bodyPr/>
          <a:lstStyle/>
          <a:p>
            <a:fld id="{55618061-7A1E-481C-A8EE-AEDB00E63D3D}" type="slidenum">
              <a:rPr lang="en-US" smtClean="0"/>
              <a:t>3</a:t>
            </a:fld>
            <a:endParaRPr lang="en-US" dirty="0"/>
          </a:p>
        </p:txBody>
      </p:sp>
    </p:spTree>
    <p:extLst>
      <p:ext uri="{BB962C8B-B14F-4D97-AF65-F5344CB8AC3E}">
        <p14:creationId xmlns:p14="http://schemas.microsoft.com/office/powerpoint/2010/main" val="316244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Tx/>
              <a:buNone/>
            </a:pPr>
            <a:r>
              <a:rPr lang="en-US" sz="1200" b="1" dirty="0">
                <a:solidFill>
                  <a:schemeClr val="bg1"/>
                </a:solidFill>
                <a:effectLst>
                  <a:outerShdw blurRad="38100" dist="38100" dir="2700000" algn="tl">
                    <a:srgbClr val="000000">
                      <a:alpha val="43137"/>
                    </a:srgbClr>
                  </a:outerShdw>
                </a:effectLst>
                <a:latin typeface="Candara"/>
                <a:ea typeface="Times New Roman"/>
                <a:cs typeface="Times New Roman"/>
              </a:rPr>
              <a:t>Worked with Project Teams</a:t>
            </a:r>
          </a:p>
          <a:p>
            <a:pPr marL="0" lvl="1" indent="0">
              <a:buFontTx/>
              <a:buNone/>
            </a:pPr>
            <a:r>
              <a:rPr lang="en-US" sz="1200" b="1" dirty="0">
                <a:solidFill>
                  <a:schemeClr val="bg1"/>
                </a:solidFill>
                <a:effectLst>
                  <a:outerShdw blurRad="38100" dist="38100" dir="2700000" algn="tl">
                    <a:srgbClr val="000000">
                      <a:alpha val="43137"/>
                    </a:srgbClr>
                  </a:outerShdw>
                </a:effectLst>
                <a:latin typeface="Candara"/>
                <a:ea typeface="Times New Roman"/>
                <a:cs typeface="Times New Roman"/>
              </a:rPr>
              <a:t>Excellent Support from Project Teams</a:t>
            </a:r>
          </a:p>
          <a:p>
            <a:pPr marL="0" lvl="1" indent="0">
              <a:buFontTx/>
              <a:buNone/>
            </a:pPr>
            <a:r>
              <a:rPr lang="en-US" sz="1200" b="1" dirty="0">
                <a:solidFill>
                  <a:schemeClr val="bg1"/>
                </a:solidFill>
                <a:effectLst>
                  <a:outerShdw blurRad="38100" dist="38100" dir="2700000" algn="tl">
                    <a:srgbClr val="000000">
                      <a:alpha val="43137"/>
                    </a:srgbClr>
                  </a:outerShdw>
                </a:effectLst>
                <a:latin typeface="Candara"/>
                <a:ea typeface="Times New Roman"/>
                <a:cs typeface="Times New Roman"/>
              </a:rPr>
              <a:t>Identified Best Practices as well as Areas for Improvement</a:t>
            </a:r>
          </a:p>
          <a:p>
            <a:pPr marL="0" lvl="1" indent="0">
              <a:buFontTx/>
              <a:buNone/>
            </a:pPr>
            <a:r>
              <a:rPr lang="en-US" sz="1200" b="1" dirty="0">
                <a:solidFill>
                  <a:schemeClr val="bg1"/>
                </a:solidFill>
                <a:effectLst>
                  <a:outerShdw blurRad="38100" dist="38100" dir="2700000" algn="tl">
                    <a:srgbClr val="000000">
                      <a:alpha val="43137"/>
                    </a:srgbClr>
                  </a:outerShdw>
                </a:effectLst>
                <a:latin typeface="Candara"/>
                <a:ea typeface="Times New Roman"/>
                <a:cs typeface="Times New Roman"/>
              </a:rPr>
              <a:t>Implementation – </a:t>
            </a:r>
            <a:r>
              <a:rPr lang="en-US" sz="1000" b="1" dirty="0">
                <a:solidFill>
                  <a:schemeClr val="bg1"/>
                </a:solidFill>
                <a:effectLst>
                  <a:outerShdw blurRad="38100" dist="38100" dir="2700000" algn="tl">
                    <a:srgbClr val="000000">
                      <a:alpha val="43137"/>
                    </a:srgbClr>
                  </a:outerShdw>
                </a:effectLst>
                <a:latin typeface="Candara"/>
                <a:ea typeface="Times New Roman"/>
                <a:cs typeface="Times New Roman"/>
              </a:rPr>
              <a:t>Working Together with WisDOT to Implement Recommendations</a:t>
            </a:r>
            <a:endParaRPr lang="en-US" sz="12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lgn="l">
              <a:buNone/>
            </a:pPr>
            <a:endParaRPr lang="en-US" sz="12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FontTx/>
              <a:buNone/>
            </a:pPr>
            <a:r>
              <a:rPr lang="en-US" sz="1200" b="1" dirty="0" smtClean="0">
                <a:solidFill>
                  <a:schemeClr val="bg1"/>
                </a:solidFill>
                <a:effectLst>
                  <a:outerShdw blurRad="38100" dist="38100" dir="2700000" algn="tl">
                    <a:srgbClr val="000000">
                      <a:alpha val="43137"/>
                    </a:srgbClr>
                  </a:outerShdw>
                </a:effectLst>
                <a:latin typeface="Candara"/>
                <a:ea typeface="Times New Roman"/>
                <a:cs typeface="Times New Roman"/>
              </a:rPr>
              <a:t>Materials Review on Major Projects</a:t>
            </a:r>
          </a:p>
          <a:p>
            <a:pPr marL="0" lvl="1" indent="0">
              <a:buFontTx/>
              <a:buNone/>
            </a:pPr>
            <a:endParaRPr lang="en-US" sz="1200" b="1" dirty="0" smtClean="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FontTx/>
              <a:buNone/>
            </a:pPr>
            <a:r>
              <a:rPr lang="en-US" sz="1200" b="1" dirty="0" smtClean="0">
                <a:solidFill>
                  <a:schemeClr val="bg1"/>
                </a:solidFill>
                <a:effectLst>
                  <a:outerShdw blurRad="38100" dist="38100" dir="2700000" algn="tl">
                    <a:srgbClr val="000000">
                      <a:alpha val="43137"/>
                    </a:srgbClr>
                  </a:outerShdw>
                </a:effectLst>
                <a:latin typeface="Candara"/>
                <a:ea typeface="Times New Roman"/>
                <a:cs typeface="Times New Roman"/>
              </a:rPr>
              <a:t>Annual Compliance Assessment Program (CAP)</a:t>
            </a:r>
          </a:p>
          <a:p>
            <a:pPr marL="0" lvl="1" indent="0" algn="l">
              <a:buNone/>
            </a:pPr>
            <a:endParaRPr lang="en-US" sz="12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55618061-7A1E-481C-A8EE-AEDB00E63D3D}" type="slidenum">
              <a:rPr lang="en-US" smtClean="0"/>
              <a:t>4</a:t>
            </a:fld>
            <a:endParaRPr lang="en-US" dirty="0"/>
          </a:p>
        </p:txBody>
      </p:sp>
    </p:spTree>
    <p:extLst>
      <p:ext uri="{BB962C8B-B14F-4D97-AF65-F5344CB8AC3E}">
        <p14:creationId xmlns:p14="http://schemas.microsoft.com/office/powerpoint/2010/main" val="316244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Tx/>
              <a:buNone/>
            </a:pPr>
            <a:r>
              <a:rPr lang="en-US" sz="3600" b="1" dirty="0" smtClean="0">
                <a:solidFill>
                  <a:schemeClr val="bg1"/>
                </a:solidFill>
                <a:effectLst>
                  <a:outerShdw blurRad="38100" dist="38100" dir="2700000" algn="tl">
                    <a:srgbClr val="000000">
                      <a:alpha val="43137"/>
                    </a:srgbClr>
                  </a:outerShdw>
                </a:effectLst>
                <a:latin typeface="Candara"/>
                <a:ea typeface="Times New Roman"/>
                <a:cs typeface="Times New Roman"/>
              </a:rPr>
              <a:t>CAP  Compliance Assessment</a:t>
            </a:r>
            <a:r>
              <a:rPr lang="en-US" sz="3600" b="1" baseline="0" dirty="0" smtClean="0">
                <a:solidFill>
                  <a:schemeClr val="bg1"/>
                </a:solidFill>
                <a:effectLst>
                  <a:outerShdw blurRad="38100" dist="38100" dir="2700000" algn="tl">
                    <a:srgbClr val="000000">
                      <a:alpha val="43137"/>
                    </a:srgbClr>
                  </a:outerShdw>
                </a:effectLst>
                <a:latin typeface="Candara"/>
                <a:ea typeface="Times New Roman"/>
                <a:cs typeface="Times New Roman"/>
              </a:rPr>
              <a:t> Program.</a:t>
            </a:r>
          </a:p>
          <a:p>
            <a:pPr marL="0" lvl="1" indent="0">
              <a:buFontTx/>
              <a:buNone/>
            </a:pPr>
            <a:r>
              <a:rPr lang="en-US" sz="3600" b="1" baseline="0" dirty="0" smtClean="0">
                <a:solidFill>
                  <a:schemeClr val="bg1"/>
                </a:solidFill>
                <a:effectLst>
                  <a:outerShdw blurRad="38100" dist="38100" dir="2700000" algn="tl">
                    <a:srgbClr val="000000">
                      <a:alpha val="43137"/>
                    </a:srgbClr>
                  </a:outerShdw>
                </a:effectLst>
                <a:latin typeface="Candara"/>
                <a:ea typeface="Times New Roman"/>
                <a:cs typeface="Times New Roman"/>
              </a:rPr>
              <a:t>National – Born of FHWA Risk Based Approach.</a:t>
            </a:r>
            <a:endParaRPr lang="en-US" sz="36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FontTx/>
              <a:buNone/>
            </a:pPr>
            <a:endParaRPr lang="en-US" sz="36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FontTx/>
              <a:buNone/>
            </a:pPr>
            <a:r>
              <a:rPr lang="en-US" b="1" dirty="0">
                <a:solidFill>
                  <a:schemeClr val="bg1"/>
                </a:solidFill>
                <a:effectLst>
                  <a:outerShdw blurRad="38100" dist="38100" dir="2700000" algn="tl">
                    <a:srgbClr val="000000">
                      <a:alpha val="43137"/>
                    </a:srgbClr>
                  </a:outerShdw>
                </a:effectLst>
                <a:latin typeface="Candara"/>
                <a:ea typeface="Times New Roman"/>
                <a:cs typeface="Times New Roman"/>
              </a:rPr>
              <a:t>The purpose of the CAP is to provide reasonable assurance at both the national and local level, that Federal-Aid highway construction projects are in compliance with key federal requirements.  The CAP is one element of project oversight and it will supplement and strengthen the agency’s movement toward being more data-driven and risk-based.</a:t>
            </a:r>
          </a:p>
          <a:p>
            <a:pPr marL="0" lvl="1" indent="0">
              <a:buFontTx/>
              <a:buNone/>
            </a:pPr>
            <a:endParaRPr lang="en-US" b="1" dirty="0">
              <a:solidFill>
                <a:schemeClr val="bg1"/>
              </a:solidFill>
              <a:effectLst>
                <a:outerShdw blurRad="38100" dist="38100" dir="2700000" algn="tl">
                  <a:srgbClr val="000000">
                    <a:alpha val="43137"/>
                  </a:srgbClr>
                </a:outerShdw>
              </a:effectLst>
              <a:latin typeface="Candara"/>
              <a:cs typeface="Times New Roman"/>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effectLst>
                  <a:outerShdw blurRad="38100" dist="38100" dir="2700000" algn="tl">
                    <a:srgbClr val="000000">
                      <a:alpha val="43137"/>
                    </a:srgbClr>
                  </a:outerShdw>
                </a:effectLst>
                <a:latin typeface="Candara"/>
                <a:ea typeface="Times New Roman"/>
                <a:cs typeface="Times New Roman"/>
              </a:rPr>
              <a:t>FHWA Program Staff and FOE’s Worked with WisDOT Project Teams and Responsible Charge Staff to compile the data.</a:t>
            </a:r>
          </a:p>
          <a:p>
            <a:pPr marL="0" lvl="1" indent="0">
              <a:buFontTx/>
              <a:buNone/>
            </a:pPr>
            <a:endParaRPr lang="en-US" dirty="0"/>
          </a:p>
        </p:txBody>
      </p:sp>
      <p:sp>
        <p:nvSpPr>
          <p:cNvPr id="4" name="Slide Number Placeholder 3"/>
          <p:cNvSpPr>
            <a:spLocks noGrp="1"/>
          </p:cNvSpPr>
          <p:nvPr>
            <p:ph type="sldNum" sz="quarter" idx="10"/>
          </p:nvPr>
        </p:nvSpPr>
        <p:spPr/>
        <p:txBody>
          <a:bodyPr/>
          <a:lstStyle/>
          <a:p>
            <a:fld id="{55618061-7A1E-481C-A8EE-AEDB00E63D3D}" type="slidenum">
              <a:rPr lang="en-US" smtClean="0"/>
              <a:t>5</a:t>
            </a:fld>
            <a:endParaRPr lang="en-US" dirty="0"/>
          </a:p>
        </p:txBody>
      </p:sp>
    </p:spTree>
    <p:extLst>
      <p:ext uri="{BB962C8B-B14F-4D97-AF65-F5344CB8AC3E}">
        <p14:creationId xmlns:p14="http://schemas.microsoft.com/office/powerpoint/2010/main" val="316244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2" indent="0" algn="l">
              <a:buNone/>
            </a:pPr>
            <a:r>
              <a:rPr lang="en-US" b="1" dirty="0" smtClean="0">
                <a:solidFill>
                  <a:schemeClr val="bg1"/>
                </a:solidFill>
                <a:effectLst>
                  <a:outerShdw blurRad="38100" dist="38100" dir="2700000" algn="tl">
                    <a:srgbClr val="000000">
                      <a:alpha val="43137"/>
                    </a:srgbClr>
                  </a:outerShdw>
                </a:effectLst>
                <a:latin typeface="Candara"/>
                <a:ea typeface="Times New Roman"/>
                <a:cs typeface="Times New Roman"/>
              </a:rPr>
              <a:t>CY 15 Primary </a:t>
            </a:r>
            <a:r>
              <a:rPr lang="en-US" b="1" dirty="0">
                <a:solidFill>
                  <a:schemeClr val="bg1"/>
                </a:solidFill>
                <a:effectLst>
                  <a:outerShdw blurRad="38100" dist="38100" dir="2700000" algn="tl">
                    <a:srgbClr val="000000">
                      <a:alpha val="43137"/>
                    </a:srgbClr>
                  </a:outerShdw>
                </a:effectLst>
                <a:latin typeface="Candara"/>
                <a:ea typeface="Times New Roman"/>
                <a:cs typeface="Times New Roman"/>
              </a:rPr>
              <a:t>Areas of Focus</a:t>
            </a:r>
          </a:p>
          <a:p>
            <a:pPr marL="400050" lvl="2" indent="0" algn="l">
              <a:buNone/>
            </a:pPr>
            <a:endParaRPr lang="en-US" sz="20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00050" lvl="2" indent="0" algn="l">
              <a:buNone/>
            </a:pPr>
            <a:r>
              <a:rPr lang="en-US" sz="2000" b="1" dirty="0">
                <a:solidFill>
                  <a:schemeClr val="bg1"/>
                </a:solidFill>
                <a:effectLst>
                  <a:outerShdw blurRad="38100" dist="38100" dir="2700000" algn="tl">
                    <a:srgbClr val="000000">
                      <a:alpha val="43137"/>
                    </a:srgbClr>
                  </a:outerShdw>
                </a:effectLst>
                <a:latin typeface="Candara"/>
                <a:ea typeface="Times New Roman"/>
                <a:cs typeface="Times New Roman"/>
              </a:rPr>
              <a:t>Core Project Delivery Questions  </a:t>
            </a:r>
          </a:p>
          <a:p>
            <a:pPr marL="400050" lvl="2" indent="0" algn="ctr">
              <a:buNone/>
            </a:pPr>
            <a:endParaRPr lang="en-US" sz="18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00050" lvl="2" indent="0" algn="l">
              <a:buNone/>
            </a:pPr>
            <a:r>
              <a:rPr lang="en-US" sz="1800" b="1" dirty="0">
                <a:solidFill>
                  <a:schemeClr val="bg1"/>
                </a:solidFill>
                <a:effectLst>
                  <a:outerShdw blurRad="38100" dist="38100" dir="2700000" algn="tl">
                    <a:srgbClr val="000000">
                      <a:alpha val="43137"/>
                    </a:srgbClr>
                  </a:outerShdw>
                </a:effectLst>
                <a:latin typeface="Candara"/>
                <a:ea typeface="Times New Roman"/>
                <a:cs typeface="Times New Roman"/>
              </a:rPr>
              <a:t>70% @ 100% Compliance</a:t>
            </a:r>
          </a:p>
          <a:p>
            <a:pPr marL="400050" lvl="2" indent="0" algn="l">
              <a:buNone/>
            </a:pPr>
            <a:r>
              <a:rPr lang="en-US" sz="1800" b="1" dirty="0">
                <a:solidFill>
                  <a:schemeClr val="bg1"/>
                </a:solidFill>
                <a:effectLst>
                  <a:outerShdw blurRad="38100" dist="38100" dir="2700000" algn="tl">
                    <a:srgbClr val="000000">
                      <a:alpha val="43137"/>
                    </a:srgbClr>
                  </a:outerShdw>
                </a:effectLst>
                <a:latin typeface="Candara"/>
                <a:ea typeface="Times New Roman"/>
                <a:cs typeface="Times New Roman"/>
              </a:rPr>
              <a:t>10% Above National Average</a:t>
            </a:r>
          </a:p>
          <a:p>
            <a:pPr marL="400050" lvl="2" indent="0" algn="l">
              <a:buNone/>
            </a:pPr>
            <a:r>
              <a:rPr lang="en-US" sz="1800" b="1" dirty="0">
                <a:solidFill>
                  <a:schemeClr val="bg1"/>
                </a:solidFill>
                <a:effectLst>
                  <a:outerShdw blurRad="38100" dist="38100" dir="2700000" algn="tl">
                    <a:srgbClr val="000000">
                      <a:alpha val="43137"/>
                    </a:srgbClr>
                  </a:outerShdw>
                </a:effectLst>
                <a:latin typeface="Candara"/>
                <a:ea typeface="Times New Roman"/>
                <a:cs typeface="Times New Roman"/>
              </a:rPr>
              <a:t>20% Below National Average</a:t>
            </a:r>
          </a:p>
          <a:p>
            <a:pPr marL="400050" lvl="2" indent="0" algn="l">
              <a:buNone/>
            </a:pPr>
            <a:endParaRPr lang="en-US" sz="18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00050" lvl="2" indent="0" algn="l">
              <a:buNone/>
            </a:pPr>
            <a:r>
              <a:rPr lang="en-US" sz="2000" b="1" dirty="0">
                <a:solidFill>
                  <a:schemeClr val="bg1"/>
                </a:solidFill>
                <a:effectLst>
                  <a:outerShdw blurRad="38100" dist="38100" dir="2700000" algn="tl">
                    <a:srgbClr val="000000">
                      <a:alpha val="43137"/>
                    </a:srgbClr>
                  </a:outerShdw>
                </a:effectLst>
                <a:latin typeface="Candara"/>
                <a:ea typeface="Times New Roman"/>
                <a:cs typeface="Times New Roman"/>
              </a:rPr>
              <a:t>Contract Administration Questions</a:t>
            </a:r>
          </a:p>
          <a:p>
            <a:pPr marL="400050" lvl="2" indent="0" algn="l">
              <a:buNone/>
            </a:pPr>
            <a:endParaRPr lang="en-US" sz="20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00050" lvl="2" indent="0" algn="l" defTabSz="914400" rtl="0" eaLnBrk="1" latinLnBrk="0" hangingPunct="1">
              <a:buNone/>
            </a:pPr>
            <a:r>
              <a:rPr lang="en-US" sz="1800" b="1" kern="1200" dirty="0">
                <a:solidFill>
                  <a:schemeClr val="bg1"/>
                </a:solidFill>
                <a:effectLst>
                  <a:outerShdw blurRad="38100" dist="38100" dir="2700000" algn="tl">
                    <a:srgbClr val="000000">
                      <a:alpha val="43137"/>
                    </a:srgbClr>
                  </a:outerShdw>
                </a:effectLst>
                <a:latin typeface="Candara"/>
                <a:ea typeface="Times New Roman"/>
                <a:cs typeface="Times New Roman"/>
              </a:rPr>
              <a:t>27% @ 100% Compliance</a:t>
            </a:r>
          </a:p>
          <a:p>
            <a:pPr marL="400050" lvl="2" indent="0" algn="l" defTabSz="914400" rtl="0" eaLnBrk="1" latinLnBrk="0" hangingPunct="1">
              <a:buNone/>
            </a:pPr>
            <a:r>
              <a:rPr lang="en-US" sz="1800" b="1" kern="1200" dirty="0">
                <a:solidFill>
                  <a:schemeClr val="bg1"/>
                </a:solidFill>
                <a:effectLst>
                  <a:outerShdw blurRad="38100" dist="38100" dir="2700000" algn="tl">
                    <a:srgbClr val="000000">
                      <a:alpha val="43137"/>
                    </a:srgbClr>
                  </a:outerShdw>
                </a:effectLst>
                <a:latin typeface="Candara"/>
                <a:ea typeface="Times New Roman"/>
                <a:cs typeface="Times New Roman"/>
              </a:rPr>
              <a:t>36% Above National Average</a:t>
            </a:r>
          </a:p>
          <a:p>
            <a:pPr marL="400050" lvl="2" indent="0" algn="l" defTabSz="914400" rtl="0" eaLnBrk="1" latinLnBrk="0" hangingPunct="1">
              <a:buNone/>
            </a:pPr>
            <a:r>
              <a:rPr lang="en-US" sz="1800" b="1" kern="1200" dirty="0">
                <a:solidFill>
                  <a:schemeClr val="bg1"/>
                </a:solidFill>
                <a:effectLst>
                  <a:outerShdw blurRad="38100" dist="38100" dir="2700000" algn="tl">
                    <a:srgbClr val="000000">
                      <a:alpha val="43137"/>
                    </a:srgbClr>
                  </a:outerShdw>
                </a:effectLst>
                <a:latin typeface="Candara"/>
                <a:ea typeface="Times New Roman"/>
                <a:cs typeface="Times New Roman"/>
              </a:rPr>
              <a:t>36% Below National Average</a:t>
            </a:r>
          </a:p>
          <a:p>
            <a:pPr marL="400050" lvl="2" indent="0" algn="l" defTabSz="914400" rtl="0" eaLnBrk="1" latinLnBrk="0" hangingPunct="1">
              <a:buNone/>
            </a:pPr>
            <a:endParaRPr lang="en-US" sz="1800" b="1" kern="1200"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00050" lvl="2" indent="0" algn="l" defTabSz="914400" rtl="0" eaLnBrk="1" latinLnBrk="0" hangingPunct="1">
              <a:buNone/>
            </a:pPr>
            <a:r>
              <a:rPr lang="en-US" sz="2000" b="1" dirty="0">
                <a:solidFill>
                  <a:schemeClr val="bg1"/>
                </a:solidFill>
                <a:effectLst>
                  <a:outerShdw blurRad="38100" dist="38100" dir="2700000" algn="tl">
                    <a:srgbClr val="000000">
                      <a:alpha val="43137"/>
                    </a:srgbClr>
                  </a:outerShdw>
                </a:effectLst>
                <a:latin typeface="Candara"/>
                <a:ea typeface="Times New Roman"/>
                <a:cs typeface="Times New Roman"/>
              </a:rPr>
              <a:t>Finance Questions</a:t>
            </a:r>
          </a:p>
          <a:p>
            <a:pPr marL="400050" lvl="2" indent="0" algn="l" defTabSz="914400" rtl="0" eaLnBrk="1" latinLnBrk="0" hangingPunct="1">
              <a:buNone/>
            </a:pPr>
            <a:endParaRPr lang="en-US" sz="20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00050" lvl="2" indent="0" algn="l">
              <a:buNone/>
            </a:pPr>
            <a:r>
              <a:rPr lang="en-US" sz="1800" b="1" dirty="0">
                <a:solidFill>
                  <a:schemeClr val="bg1"/>
                </a:solidFill>
                <a:effectLst>
                  <a:outerShdw blurRad="38100" dist="38100" dir="2700000" algn="tl">
                    <a:srgbClr val="000000">
                      <a:alpha val="43137"/>
                    </a:srgbClr>
                  </a:outerShdw>
                </a:effectLst>
                <a:latin typeface="Candara"/>
                <a:ea typeface="Times New Roman"/>
                <a:cs typeface="Times New Roman"/>
              </a:rPr>
              <a:t>57% @ 100% Compliance</a:t>
            </a:r>
          </a:p>
          <a:p>
            <a:pPr marL="400050" lvl="2" indent="0" algn="l">
              <a:buNone/>
            </a:pPr>
            <a:r>
              <a:rPr lang="en-US" sz="1800" b="1" dirty="0">
                <a:solidFill>
                  <a:schemeClr val="bg1"/>
                </a:solidFill>
                <a:effectLst>
                  <a:outerShdw blurRad="38100" dist="38100" dir="2700000" algn="tl">
                    <a:srgbClr val="000000">
                      <a:alpha val="43137"/>
                    </a:srgbClr>
                  </a:outerShdw>
                </a:effectLst>
                <a:latin typeface="Candara"/>
                <a:ea typeface="Times New Roman"/>
                <a:cs typeface="Times New Roman"/>
              </a:rPr>
              <a:t>15% Above National Average</a:t>
            </a:r>
          </a:p>
          <a:p>
            <a:pPr marL="400050" lvl="2" indent="0" algn="l">
              <a:buNone/>
            </a:pPr>
            <a:r>
              <a:rPr lang="en-US" sz="1800" b="1" dirty="0">
                <a:solidFill>
                  <a:schemeClr val="bg1"/>
                </a:solidFill>
                <a:effectLst>
                  <a:outerShdw blurRad="38100" dist="38100" dir="2700000" algn="tl">
                    <a:srgbClr val="000000">
                      <a:alpha val="43137"/>
                    </a:srgbClr>
                  </a:outerShdw>
                </a:effectLst>
                <a:latin typeface="Candara"/>
                <a:ea typeface="Times New Roman"/>
                <a:cs typeface="Times New Roman"/>
              </a:rPr>
              <a:t>28% Below National </a:t>
            </a:r>
            <a:r>
              <a:rPr lang="en-US" sz="1800" b="1" dirty="0" smtClean="0">
                <a:solidFill>
                  <a:schemeClr val="bg1"/>
                </a:solidFill>
                <a:effectLst>
                  <a:outerShdw blurRad="38100" dist="38100" dir="2700000" algn="tl">
                    <a:srgbClr val="000000">
                      <a:alpha val="43137"/>
                    </a:srgbClr>
                  </a:outerShdw>
                </a:effectLst>
                <a:latin typeface="Candara"/>
                <a:ea typeface="Times New Roman"/>
                <a:cs typeface="Times New Roman"/>
              </a:rPr>
              <a:t>Average</a:t>
            </a:r>
          </a:p>
          <a:p>
            <a:pPr marL="400050" lvl="2" indent="0" algn="l">
              <a:buNone/>
            </a:pPr>
            <a:endParaRPr lang="en-US" sz="1800" b="1" dirty="0" smtClean="0">
              <a:solidFill>
                <a:schemeClr val="bg1"/>
              </a:solidFill>
              <a:effectLst>
                <a:outerShdw blurRad="38100" dist="38100" dir="2700000" algn="tl">
                  <a:srgbClr val="000000">
                    <a:alpha val="43137"/>
                  </a:srgbClr>
                </a:outerShdw>
              </a:effectLst>
              <a:latin typeface="Candara"/>
              <a:ea typeface="Times New Roman"/>
              <a:cs typeface="Times New Roman"/>
            </a:endParaRPr>
          </a:p>
          <a:p>
            <a:pPr marL="400050" lvl="2" indent="0" algn="l">
              <a:buNone/>
            </a:pPr>
            <a:r>
              <a:rPr lang="en-US" sz="1800" b="1" dirty="0" smtClean="0">
                <a:solidFill>
                  <a:schemeClr val="bg1"/>
                </a:solidFill>
                <a:effectLst>
                  <a:outerShdw blurRad="38100" dist="38100" dir="2700000" algn="tl">
                    <a:srgbClr val="000000">
                      <a:alpha val="43137"/>
                    </a:srgbClr>
                  </a:outerShdw>
                </a:effectLst>
                <a:latin typeface="Candara"/>
                <a:ea typeface="Times New Roman"/>
                <a:cs typeface="Times New Roman"/>
              </a:rPr>
              <a:t>CY 16 CAP currently underway – some of you were involved</a:t>
            </a:r>
            <a:r>
              <a:rPr lang="en-US" sz="1800" b="1" baseline="0" dirty="0" smtClean="0">
                <a:solidFill>
                  <a:schemeClr val="bg1"/>
                </a:solidFill>
                <a:effectLst>
                  <a:outerShdw blurRad="38100" dist="38100" dir="2700000" algn="tl">
                    <a:srgbClr val="000000">
                      <a:alpha val="43137"/>
                    </a:srgbClr>
                  </a:outerShdw>
                </a:effectLst>
                <a:latin typeface="Candara"/>
                <a:ea typeface="Times New Roman"/>
                <a:cs typeface="Times New Roman"/>
              </a:rPr>
              <a:t> in this process.  Thanks for working</a:t>
            </a:r>
          </a:p>
          <a:p>
            <a:pPr marL="400050" lvl="2" indent="0" algn="l">
              <a:buNone/>
            </a:pPr>
            <a:r>
              <a:rPr lang="en-US" sz="1800" b="1" baseline="0" dirty="0" smtClean="0">
                <a:solidFill>
                  <a:schemeClr val="bg1"/>
                </a:solidFill>
                <a:effectLst>
                  <a:outerShdw blurRad="38100" dist="38100" dir="2700000" algn="tl">
                    <a:srgbClr val="000000">
                      <a:alpha val="43137"/>
                    </a:srgbClr>
                  </a:outerShdw>
                </a:effectLst>
                <a:latin typeface="Candara"/>
                <a:ea typeface="Times New Roman"/>
                <a:cs typeface="Times New Roman"/>
              </a:rPr>
              <a:t>With us to get the required information.</a:t>
            </a:r>
            <a:endParaRPr lang="en-US" sz="18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55618061-7A1E-481C-A8EE-AEDB00E63D3D}" type="slidenum">
              <a:rPr lang="en-US" smtClean="0"/>
              <a:t>6</a:t>
            </a:fld>
            <a:endParaRPr lang="en-US" dirty="0"/>
          </a:p>
        </p:txBody>
      </p:sp>
    </p:spTree>
    <p:extLst>
      <p:ext uri="{BB962C8B-B14F-4D97-AF65-F5344CB8AC3E}">
        <p14:creationId xmlns:p14="http://schemas.microsoft.com/office/powerpoint/2010/main" val="3162444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Tx/>
              <a:buNone/>
            </a:pPr>
            <a:r>
              <a:rPr lang="en-US" sz="2400" b="1" dirty="0" smtClean="0">
                <a:solidFill>
                  <a:schemeClr val="bg1"/>
                </a:solidFill>
                <a:effectLst>
                  <a:outerShdw blurRad="38100" dist="38100" dir="2700000" algn="tl">
                    <a:srgbClr val="000000">
                      <a:alpha val="43137"/>
                    </a:srgbClr>
                  </a:outerShdw>
                </a:effectLst>
                <a:latin typeface="Candara"/>
                <a:ea typeface="Times New Roman"/>
                <a:cs typeface="Times New Roman"/>
              </a:rPr>
              <a:t>Construction summary report</a:t>
            </a:r>
            <a:r>
              <a:rPr lang="en-US" sz="2400" b="1" baseline="0" dirty="0" smtClean="0">
                <a:solidFill>
                  <a:schemeClr val="bg1"/>
                </a:solidFill>
                <a:effectLst>
                  <a:outerShdw blurRad="38100" dist="38100" dir="2700000" algn="tl">
                    <a:srgbClr val="000000">
                      <a:alpha val="43137"/>
                    </a:srgbClr>
                  </a:outerShdw>
                </a:effectLst>
                <a:latin typeface="Candara"/>
                <a:ea typeface="Times New Roman"/>
                <a:cs typeface="Times New Roman"/>
              </a:rPr>
              <a:t> – currently in process</a:t>
            </a:r>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FontTx/>
              <a:buNone/>
            </a:pPr>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FontTx/>
              <a:buNone/>
            </a:pPr>
            <a:r>
              <a:rPr lang="en-US" sz="2400" b="1" dirty="0" smtClean="0">
                <a:solidFill>
                  <a:schemeClr val="bg1"/>
                </a:solidFill>
                <a:effectLst>
                  <a:outerShdw blurRad="38100" dist="38100" dir="2700000" algn="tl">
                    <a:srgbClr val="000000">
                      <a:alpha val="43137"/>
                    </a:srgbClr>
                  </a:outerShdw>
                </a:effectLst>
                <a:latin typeface="Candara"/>
                <a:ea typeface="Times New Roman"/>
                <a:cs typeface="Times New Roman"/>
              </a:rPr>
              <a:t>Number of Inspections – Upward trend – Staffing  </a:t>
            </a:r>
          </a:p>
          <a:p>
            <a:pPr marL="0" lvl="1" indent="0">
              <a:buFontTx/>
              <a:buNone/>
            </a:pPr>
            <a:r>
              <a:rPr lang="en-US" sz="2400" b="1" dirty="0" smtClean="0">
                <a:solidFill>
                  <a:schemeClr val="bg1"/>
                </a:solidFill>
                <a:effectLst>
                  <a:outerShdw blurRad="38100" dist="38100" dir="2700000" algn="tl">
                    <a:srgbClr val="000000">
                      <a:alpha val="43137"/>
                    </a:srgbClr>
                  </a:outerShdw>
                </a:effectLst>
                <a:latin typeface="Candara"/>
                <a:ea typeface="Times New Roman"/>
                <a:cs typeface="Times New Roman"/>
              </a:rPr>
              <a:t>Would have been</a:t>
            </a:r>
            <a:r>
              <a:rPr lang="en-US" sz="2400" b="1" baseline="0" dirty="0" smtClean="0">
                <a:solidFill>
                  <a:schemeClr val="bg1"/>
                </a:solidFill>
                <a:effectLst>
                  <a:outerShdw blurRad="38100" dist="38100" dir="2700000" algn="tl">
                    <a:srgbClr val="000000">
                      <a:alpha val="43137"/>
                    </a:srgbClr>
                  </a:outerShdw>
                </a:effectLst>
                <a:latin typeface="Candara"/>
                <a:ea typeface="Times New Roman"/>
                <a:cs typeface="Times New Roman"/>
              </a:rPr>
              <a:t> </a:t>
            </a:r>
            <a:r>
              <a:rPr lang="en-US" sz="2400" b="1" dirty="0" smtClean="0">
                <a:solidFill>
                  <a:schemeClr val="bg1"/>
                </a:solidFill>
                <a:effectLst>
                  <a:outerShdw blurRad="38100" dist="38100" dir="2700000" algn="tl">
                    <a:srgbClr val="000000">
                      <a:alpha val="43137"/>
                    </a:srgbClr>
                  </a:outerShdw>
                </a:effectLst>
                <a:latin typeface="Candara"/>
                <a:ea typeface="Times New Roman"/>
                <a:cs typeface="Times New Roman"/>
              </a:rPr>
              <a:t>More in 2016 if not for</a:t>
            </a:r>
            <a:r>
              <a:rPr lang="en-US" sz="2400" b="1" baseline="0" dirty="0" smtClean="0">
                <a:solidFill>
                  <a:schemeClr val="bg1"/>
                </a:solidFill>
                <a:effectLst>
                  <a:outerShdw blurRad="38100" dist="38100" dir="2700000" algn="tl">
                    <a:srgbClr val="000000">
                      <a:alpha val="43137"/>
                    </a:srgbClr>
                  </a:outerShdw>
                </a:effectLst>
                <a:latin typeface="Candara"/>
                <a:ea typeface="Times New Roman"/>
                <a:cs typeface="Times New Roman"/>
              </a:rPr>
              <a:t> ER Support!</a:t>
            </a:r>
          </a:p>
          <a:p>
            <a:pPr marL="0" lvl="1" indent="0">
              <a:buFontTx/>
              <a:buNone/>
            </a:pPr>
            <a:endParaRPr lang="en-US" sz="2400" b="1" baseline="0" dirty="0" smtClean="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FontTx/>
              <a:buNone/>
            </a:pPr>
            <a:r>
              <a:rPr lang="en-US" sz="2400" b="1" baseline="0" dirty="0" smtClean="0">
                <a:solidFill>
                  <a:schemeClr val="bg1"/>
                </a:solidFill>
                <a:effectLst>
                  <a:outerShdw blurRad="38100" dist="38100" dir="2700000" algn="tl">
                    <a:srgbClr val="000000">
                      <a:alpha val="43137"/>
                    </a:srgbClr>
                  </a:outerShdw>
                </a:effectLst>
                <a:latin typeface="Candara"/>
                <a:ea typeface="Times New Roman"/>
                <a:cs typeface="Times New Roman"/>
              </a:rPr>
              <a:t>Not entirely sure how the CY17 is going to evolve.</a:t>
            </a:r>
          </a:p>
          <a:p>
            <a:pPr marL="0" lvl="1" indent="0">
              <a:buFontTx/>
              <a:buNone/>
            </a:pPr>
            <a:endParaRPr lang="en-US" sz="2400" b="1" baseline="0" dirty="0" smtClean="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FontTx/>
              <a:buNone/>
            </a:pPr>
            <a:r>
              <a:rPr lang="en-US" sz="2400" b="1" baseline="0" dirty="0" smtClean="0">
                <a:solidFill>
                  <a:schemeClr val="bg1"/>
                </a:solidFill>
                <a:effectLst>
                  <a:outerShdw blurRad="38100" dist="38100" dir="2700000" algn="tl">
                    <a:srgbClr val="000000">
                      <a:alpha val="43137"/>
                    </a:srgbClr>
                  </a:outerShdw>
                </a:effectLst>
                <a:latin typeface="Candara"/>
                <a:ea typeface="Times New Roman"/>
                <a:cs typeface="Times New Roman"/>
              </a:rPr>
              <a:t>Stewardship and Oversight Agreement Language is in process.  There are going to be some changes.</a:t>
            </a:r>
          </a:p>
          <a:p>
            <a:pPr marL="0" lvl="1" indent="0">
              <a:buFontTx/>
              <a:buNone/>
            </a:pPr>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55618061-7A1E-481C-A8EE-AEDB00E63D3D}" type="slidenum">
              <a:rPr lang="en-US" smtClean="0"/>
              <a:t>7</a:t>
            </a:fld>
            <a:endParaRPr lang="en-US" dirty="0"/>
          </a:p>
        </p:txBody>
      </p:sp>
    </p:spTree>
    <p:extLst>
      <p:ext uri="{BB962C8B-B14F-4D97-AF65-F5344CB8AC3E}">
        <p14:creationId xmlns:p14="http://schemas.microsoft.com/office/powerpoint/2010/main" val="316244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Typical Focus areas for project inspections.</a:t>
            </a:r>
          </a:p>
          <a:p>
            <a:r>
              <a:rPr lang="en-US" b="1" dirty="0" smtClean="0"/>
              <a:t>Expect these</a:t>
            </a:r>
            <a:r>
              <a:rPr lang="en-US" b="1" baseline="0" dirty="0" smtClean="0"/>
              <a:t> to remain , however for the most</a:t>
            </a:r>
          </a:p>
          <a:p>
            <a:r>
              <a:rPr lang="en-US" b="1" baseline="0" dirty="0" smtClean="0"/>
              <a:t>Part there were no issues noted during all the Construction Inspections Performed in 2016</a:t>
            </a:r>
          </a:p>
          <a:p>
            <a:endParaRPr lang="en-US" b="1" baseline="0" dirty="0" smtClean="0"/>
          </a:p>
          <a:p>
            <a:r>
              <a:rPr lang="en-US" b="1" baseline="0" dirty="0" smtClean="0"/>
              <a:t>We will continue to track these elements into CY2017 but will also include Construction</a:t>
            </a:r>
          </a:p>
          <a:p>
            <a:r>
              <a:rPr lang="en-US" b="1" baseline="0" dirty="0" smtClean="0"/>
              <a:t>Program Emphasis areas as well.</a:t>
            </a:r>
            <a:endParaRPr lang="en-US" b="1" dirty="0"/>
          </a:p>
        </p:txBody>
      </p:sp>
      <p:sp>
        <p:nvSpPr>
          <p:cNvPr id="4" name="Slide Number Placeholder 3"/>
          <p:cNvSpPr>
            <a:spLocks noGrp="1"/>
          </p:cNvSpPr>
          <p:nvPr>
            <p:ph type="sldNum" sz="quarter" idx="10"/>
          </p:nvPr>
        </p:nvSpPr>
        <p:spPr/>
        <p:txBody>
          <a:bodyPr/>
          <a:lstStyle/>
          <a:p>
            <a:fld id="{55618061-7A1E-481C-A8EE-AEDB00E63D3D}" type="slidenum">
              <a:rPr lang="en-US" smtClean="0"/>
              <a:t>8</a:t>
            </a:fld>
            <a:endParaRPr lang="en-US" dirty="0"/>
          </a:p>
        </p:txBody>
      </p:sp>
    </p:spTree>
    <p:extLst>
      <p:ext uri="{BB962C8B-B14F-4D97-AF65-F5344CB8AC3E}">
        <p14:creationId xmlns:p14="http://schemas.microsoft.com/office/powerpoint/2010/main" val="3162444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Rolling</a:t>
            </a:r>
            <a:r>
              <a:rPr lang="en-US" b="1" baseline="0" dirty="0" smtClean="0"/>
              <a:t> into 2017 these are some of the Construction Program Emphasis Areas </a:t>
            </a:r>
          </a:p>
          <a:p>
            <a:endParaRPr lang="en-US" b="1" baseline="0" dirty="0" smtClean="0"/>
          </a:p>
          <a:p>
            <a:r>
              <a:rPr lang="en-US" b="1" baseline="0" dirty="0" smtClean="0"/>
              <a:t>That may evolve into focus areas for construction inspections as well as the previous Focus Areas indicated in CY16</a:t>
            </a:r>
          </a:p>
          <a:p>
            <a:endParaRPr lang="en-US" b="1" baseline="0" dirty="0" smtClean="0"/>
          </a:p>
          <a:p>
            <a:r>
              <a:rPr lang="en-US" altLang="en-US" sz="1200" b="0" dirty="0" smtClean="0">
                <a:solidFill>
                  <a:srgbClr val="000000"/>
                </a:solidFill>
              </a:rPr>
              <a:t>Quality Assurance (QA) –</a:t>
            </a:r>
            <a:r>
              <a:rPr lang="en-US" altLang="en-US" sz="1200" b="0" i="1" dirty="0" smtClean="0">
                <a:solidFill>
                  <a:srgbClr val="000000"/>
                </a:solidFill>
              </a:rPr>
              <a:t> </a:t>
            </a:r>
            <a:r>
              <a:rPr lang="en-US" altLang="en-US" sz="1200" b="0" i="1" dirty="0" smtClean="0">
                <a:solidFill>
                  <a:srgbClr val="0070C0"/>
                </a:solidFill>
              </a:rPr>
              <a:t>All those </a:t>
            </a:r>
            <a:r>
              <a:rPr lang="en-US" altLang="en-US" sz="1200" b="0" i="1" dirty="0" smtClean="0">
                <a:solidFill>
                  <a:srgbClr val="000000"/>
                </a:solidFill>
              </a:rPr>
              <a:t>planned and systematic </a:t>
            </a:r>
            <a:r>
              <a:rPr lang="en-US" altLang="en-US" sz="1200" b="0" i="1" dirty="0" smtClean="0">
                <a:solidFill>
                  <a:srgbClr val="0070C0"/>
                </a:solidFill>
              </a:rPr>
              <a:t>actions necessary</a:t>
            </a:r>
            <a:r>
              <a:rPr lang="en-US" altLang="en-US" sz="1200" b="0" i="1" dirty="0" smtClean="0">
                <a:solidFill>
                  <a:srgbClr val="000000"/>
                </a:solidFill>
              </a:rPr>
              <a:t> to provide confidence that a product or facility will perform satisfactorily in service</a:t>
            </a:r>
            <a:endParaRPr lang="en-US" b="1" dirty="0"/>
          </a:p>
        </p:txBody>
      </p:sp>
      <p:sp>
        <p:nvSpPr>
          <p:cNvPr id="4" name="Slide Number Placeholder 3"/>
          <p:cNvSpPr>
            <a:spLocks noGrp="1"/>
          </p:cNvSpPr>
          <p:nvPr>
            <p:ph type="sldNum" sz="quarter" idx="10"/>
          </p:nvPr>
        </p:nvSpPr>
        <p:spPr/>
        <p:txBody>
          <a:bodyPr/>
          <a:lstStyle/>
          <a:p>
            <a:fld id="{55618061-7A1E-481C-A8EE-AEDB00E63D3D}" type="slidenum">
              <a:rPr lang="en-US" smtClean="0"/>
              <a:t>9</a:t>
            </a:fld>
            <a:endParaRPr lang="en-US" dirty="0"/>
          </a:p>
        </p:txBody>
      </p:sp>
    </p:spTree>
    <p:extLst>
      <p:ext uri="{BB962C8B-B14F-4D97-AF65-F5344CB8AC3E}">
        <p14:creationId xmlns:p14="http://schemas.microsoft.com/office/powerpoint/2010/main" val="316244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2209800"/>
            <a:ext cx="7162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B2977-B28A-4E34-83A7-C212B1FF43A2}"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dirty="0"/>
          </a:p>
        </p:txBody>
      </p:sp>
      <p:sp>
        <p:nvSpPr>
          <p:cNvPr id="7"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9745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B2977-B28A-4E34-83A7-C212B1FF43A2}"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dirty="0"/>
          </a:p>
        </p:txBody>
      </p:sp>
    </p:spTree>
    <p:extLst>
      <p:ext uri="{BB962C8B-B14F-4D97-AF65-F5344CB8AC3E}">
        <p14:creationId xmlns:p14="http://schemas.microsoft.com/office/powerpoint/2010/main" val="103048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B2977-B28A-4E34-83A7-C212B1FF43A2}"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dirty="0"/>
          </a:p>
        </p:txBody>
      </p:sp>
    </p:spTree>
    <p:extLst>
      <p:ext uri="{BB962C8B-B14F-4D97-AF65-F5344CB8AC3E}">
        <p14:creationId xmlns:p14="http://schemas.microsoft.com/office/powerpoint/2010/main" val="153528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B2977-B28A-4E34-83A7-C212B1FF43A2}"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dirty="0"/>
          </a:p>
        </p:txBody>
      </p:sp>
      <p:sp>
        <p:nvSpPr>
          <p:cNvPr id="7"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0940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4048125"/>
            <a:ext cx="7010400" cy="1362075"/>
          </a:xfrm>
          <a:solidFill>
            <a:schemeClr val="bg1"/>
          </a:solidFill>
        </p:spPr>
        <p:txBody>
          <a:bodyPr anchor="t"/>
          <a:lstStyle>
            <a:lvl1pPr algn="l">
              <a:defRPr sz="40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524000" y="2219325"/>
            <a:ext cx="6934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B2977-B28A-4E34-83A7-C212B1FF43A2}"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dirty="0"/>
          </a:p>
        </p:txBody>
      </p:sp>
      <p:sp>
        <p:nvSpPr>
          <p:cNvPr id="7" name="Title Placeholder 1"/>
          <p:cNvSpPr txBox="1">
            <a:spLocks/>
          </p:cNvSpPr>
          <p:nvPr userDrawn="1"/>
        </p:nvSpPr>
        <p:spPr>
          <a:xfrm>
            <a:off x="1545579" y="76200"/>
            <a:ext cx="714122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43651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2209800"/>
            <a:ext cx="3657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200" y="2209800"/>
            <a:ext cx="3962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B2977-B28A-4E34-83A7-C212B1FF43A2}" type="datetimeFigureOut">
              <a:rPr lang="en-US" smtClean="0"/>
              <a:t>3/8/2017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C510D-D580-43A2-9ABD-5D3EEA2F3D97}" type="slidenum">
              <a:rPr lang="en-US" smtClean="0"/>
              <a:t>‹#›</a:t>
            </a:fld>
            <a:endParaRPr lang="en-US" dirty="0"/>
          </a:p>
        </p:txBody>
      </p:sp>
    </p:spTree>
    <p:extLst>
      <p:ext uri="{BB962C8B-B14F-4D97-AF65-F5344CB8AC3E}">
        <p14:creationId xmlns:p14="http://schemas.microsoft.com/office/powerpoint/2010/main" val="1586887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199" y="2197438"/>
            <a:ext cx="3451927"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2959438"/>
            <a:ext cx="3429000" cy="2907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2197438"/>
            <a:ext cx="3355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2971800"/>
            <a:ext cx="3355975"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B2977-B28A-4E34-83A7-C212B1FF43A2}" type="datetimeFigureOut">
              <a:rPr lang="en-US" smtClean="0"/>
              <a:t>3/8/2017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4C510D-D580-43A2-9ABD-5D3EEA2F3D97}" type="slidenum">
              <a:rPr lang="en-US" smtClean="0"/>
              <a:t>‹#›</a:t>
            </a:fld>
            <a:endParaRPr lang="en-US" dirty="0"/>
          </a:p>
        </p:txBody>
      </p:sp>
    </p:spTree>
    <p:extLst>
      <p:ext uri="{BB962C8B-B14F-4D97-AF65-F5344CB8AC3E}">
        <p14:creationId xmlns:p14="http://schemas.microsoft.com/office/powerpoint/2010/main" val="208265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B2977-B28A-4E34-83A7-C212B1FF43A2}" type="datetimeFigureOut">
              <a:rPr lang="en-US" smtClean="0"/>
              <a:t>3/8/2017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4C510D-D580-43A2-9ABD-5D3EEA2F3D97}" type="slidenum">
              <a:rPr lang="en-US" smtClean="0"/>
              <a:t>‹#›</a:t>
            </a:fld>
            <a:endParaRPr lang="en-US" dirty="0"/>
          </a:p>
        </p:txBody>
      </p:sp>
    </p:spTree>
    <p:extLst>
      <p:ext uri="{BB962C8B-B14F-4D97-AF65-F5344CB8AC3E}">
        <p14:creationId xmlns:p14="http://schemas.microsoft.com/office/powerpoint/2010/main" val="357567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B2977-B28A-4E34-83A7-C212B1FF43A2}" type="datetimeFigureOut">
              <a:rPr lang="en-US" smtClean="0"/>
              <a:t>3/8/2017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C510D-D580-43A2-9ABD-5D3EEA2F3D97}" type="slidenum">
              <a:rPr lang="en-US" smtClean="0"/>
              <a:t>‹#›</a:t>
            </a:fld>
            <a:endParaRPr lang="en-US" dirty="0"/>
          </a:p>
        </p:txBody>
      </p:sp>
      <p:sp>
        <p:nvSpPr>
          <p:cNvPr id="5"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6716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55837"/>
            <a:ext cx="5111750" cy="353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255837"/>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3B2977-B28A-4E34-83A7-C212B1FF43A2}" type="datetimeFigureOut">
              <a:rPr lang="en-US" smtClean="0"/>
              <a:t>3/8/2017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C510D-D580-43A2-9ABD-5D3EEA2F3D97}" type="slidenum">
              <a:rPr lang="en-US" smtClean="0"/>
              <a:t>‹#›</a:t>
            </a:fld>
            <a:endParaRPr lang="en-US" dirty="0"/>
          </a:p>
        </p:txBody>
      </p:sp>
      <p:sp>
        <p:nvSpPr>
          <p:cNvPr id="8"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9703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6738"/>
          </a:xfrm>
        </p:spPr>
        <p:txBody>
          <a:bodyPr anchor="b"/>
          <a:lstStyle>
            <a:lvl1pPr algn="l">
              <a:defRPr sz="2000" b="1">
                <a:solidFill>
                  <a:schemeClr val="accent3">
                    <a:lumMod val="50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2209800"/>
            <a:ext cx="5486400" cy="2974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791200"/>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3B2977-B28A-4E34-83A7-C212B1FF43A2}" type="datetimeFigureOut">
              <a:rPr lang="en-US" smtClean="0"/>
              <a:t>3/8/2017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C510D-D580-43A2-9ABD-5D3EEA2F3D97}" type="slidenum">
              <a:rPr lang="en-US" smtClean="0"/>
              <a:t>‹#›</a:t>
            </a:fld>
            <a:endParaRPr lang="en-US" dirty="0"/>
          </a:p>
        </p:txBody>
      </p:sp>
      <p:sp>
        <p:nvSpPr>
          <p:cNvPr id="8" name="Title Placeholder 1"/>
          <p:cNvSpPr txBox="1">
            <a:spLocks/>
          </p:cNvSpPr>
          <p:nvPr userDrawn="1"/>
        </p:nvSpPr>
        <p:spPr>
          <a:xfrm>
            <a:off x="1545579" y="76200"/>
            <a:ext cx="714122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60212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2209800"/>
            <a:ext cx="7162800" cy="4038600"/>
          </a:xfrm>
          <a:prstGeom prst="rect">
            <a:avLst/>
          </a:prstGeom>
          <a:solidFill>
            <a:schemeClr val="bg1"/>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438400" y="6324600"/>
            <a:ext cx="1066800" cy="365125"/>
          </a:xfrm>
          <a:prstGeom prst="rect">
            <a:avLst/>
          </a:prstGeom>
        </p:spPr>
        <p:txBody>
          <a:bodyPr vert="horz" lIns="91440" tIns="45720" rIns="91440" bIns="45720" rtlCol="0" anchor="ctr"/>
          <a:lstStyle>
            <a:lvl1pPr algn="l">
              <a:defRPr sz="1200">
                <a:solidFill>
                  <a:schemeClr val="bg1"/>
                </a:solidFill>
              </a:defRPr>
            </a:lvl1pPr>
          </a:lstStyle>
          <a:p>
            <a:fld id="{163B2977-B28A-4E34-83A7-C212B1FF43A2}" type="datetimeFigureOut">
              <a:rPr lang="en-US" smtClean="0"/>
              <a:pPr/>
              <a:t>3/8/2017</a:t>
            </a:fld>
            <a:endParaRPr lang="en-US" dirty="0"/>
          </a:p>
        </p:txBody>
      </p:sp>
      <p:sp>
        <p:nvSpPr>
          <p:cNvPr id="5" name="Footer Placeholder 4"/>
          <p:cNvSpPr>
            <a:spLocks noGrp="1"/>
          </p:cNvSpPr>
          <p:nvPr>
            <p:ph type="ftr" sz="quarter" idx="3"/>
          </p:nvPr>
        </p:nvSpPr>
        <p:spPr>
          <a:xfrm>
            <a:off x="3657600" y="6324600"/>
            <a:ext cx="2590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324600" y="6324600"/>
            <a:ext cx="2133600" cy="365125"/>
          </a:xfrm>
          <a:prstGeom prst="rect">
            <a:avLst/>
          </a:prstGeom>
        </p:spPr>
        <p:txBody>
          <a:bodyPr vert="horz" lIns="91440" tIns="45720" rIns="91440" bIns="45720" rtlCol="0" anchor="ctr"/>
          <a:lstStyle>
            <a:lvl1pPr algn="r">
              <a:defRPr sz="1200">
                <a:solidFill>
                  <a:schemeClr val="bg1"/>
                </a:solidFill>
              </a:defRPr>
            </a:lvl1pPr>
          </a:lstStyle>
          <a:p>
            <a:fld id="{964C510D-D580-43A2-9ABD-5D3EEA2F3D97}" type="slidenum">
              <a:rPr lang="en-US" smtClean="0"/>
              <a:pPr/>
              <a:t>‹#›</a:t>
            </a:fld>
            <a:endParaRPr lang="en-US" dirty="0"/>
          </a:p>
        </p:txBody>
      </p:sp>
    </p:spTree>
    <p:extLst>
      <p:ext uri="{BB962C8B-B14F-4D97-AF65-F5344CB8AC3E}">
        <p14:creationId xmlns:p14="http://schemas.microsoft.com/office/powerpoint/2010/main" val="1509543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lang="en-US" sz="4400" kern="1200" dirty="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76200"/>
            <a:ext cx="6934200" cy="1470025"/>
          </a:xfrm>
        </p:spPr>
        <p:txBody>
          <a:bodyPr>
            <a:normAutofit/>
          </a:bodyPr>
          <a:lstStyle/>
          <a:p>
            <a:r>
              <a:rPr lang="en-US" dirty="0"/>
              <a:t>2017 </a:t>
            </a:r>
            <a:r>
              <a:rPr lang="en-US" dirty="0" smtClean="0"/>
              <a:t>Northeast </a:t>
            </a:r>
            <a:r>
              <a:rPr lang="en-US" dirty="0" smtClean="0"/>
              <a:t>Region Construction Conference</a:t>
            </a:r>
            <a:endParaRPr lang="en-US" dirty="0"/>
          </a:p>
        </p:txBody>
      </p:sp>
      <p:sp>
        <p:nvSpPr>
          <p:cNvPr id="5" name="Subtitle 4"/>
          <p:cNvSpPr>
            <a:spLocks noGrp="1"/>
          </p:cNvSpPr>
          <p:nvPr>
            <p:ph type="subTitle" idx="1"/>
          </p:nvPr>
        </p:nvSpPr>
        <p:spPr>
          <a:xfrm>
            <a:off x="533400" y="2667000"/>
            <a:ext cx="8077200" cy="4038600"/>
          </a:xfrm>
          <a:noFill/>
        </p:spPr>
        <p:txBody>
          <a:bodyPr>
            <a:normAutofit fontScale="92500" lnSpcReduction="20000"/>
          </a:bodyPr>
          <a:lstStyle/>
          <a:p>
            <a:endParaRPr lang="en-US" sz="1600" dirty="0">
              <a:solidFill>
                <a:schemeClr val="bg1"/>
              </a:solidFill>
              <a:effectLst>
                <a:outerShdw blurRad="38100" dist="38100" dir="2700000" algn="tl">
                  <a:srgbClr val="000000">
                    <a:alpha val="43137"/>
                  </a:srgbClr>
                </a:outerShdw>
              </a:effectLst>
            </a:endParaRPr>
          </a:p>
          <a:p>
            <a:pPr>
              <a:spcBef>
                <a:spcPts val="0"/>
              </a:spcBef>
            </a:pPr>
            <a:r>
              <a:rPr lang="en-US" sz="3500" b="1" dirty="0">
                <a:solidFill>
                  <a:schemeClr val="bg1"/>
                </a:solidFill>
                <a:effectLst>
                  <a:outerShdw blurRad="38100" dist="38100" dir="2700000" algn="tl">
                    <a:srgbClr val="000000">
                      <a:alpha val="43137"/>
                    </a:srgbClr>
                  </a:outerShdw>
                </a:effectLst>
                <a:latin typeface="Candara"/>
                <a:ea typeface="Times New Roman"/>
                <a:cs typeface="Times New Roman"/>
              </a:rPr>
              <a:t>USDOT - Federal Highway Administration</a:t>
            </a:r>
          </a:p>
          <a:p>
            <a:pPr>
              <a:spcBef>
                <a:spcPts val="0"/>
              </a:spcBef>
            </a:pPr>
            <a:endParaRPr lang="en-US" sz="35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a:spcBef>
                <a:spcPts val="0"/>
              </a:spcBef>
            </a:pPr>
            <a:r>
              <a:rPr lang="en-US" sz="3500" b="1" dirty="0">
                <a:solidFill>
                  <a:schemeClr val="bg1"/>
                </a:solidFill>
                <a:effectLst>
                  <a:outerShdw blurRad="38100" dist="38100" dir="2700000" algn="tl">
                    <a:srgbClr val="000000">
                      <a:alpha val="43137"/>
                    </a:srgbClr>
                  </a:outerShdw>
                </a:effectLst>
                <a:latin typeface="Candara"/>
                <a:ea typeface="Times New Roman"/>
                <a:cs typeface="Times New Roman"/>
              </a:rPr>
              <a:t>FHWA</a:t>
            </a:r>
            <a:r>
              <a:rPr lang="en-US" sz="3500" b="1" baseline="0" dirty="0">
                <a:solidFill>
                  <a:schemeClr val="bg1"/>
                </a:solidFill>
                <a:effectLst>
                  <a:outerShdw blurRad="38100" dist="38100" dir="2700000" algn="tl">
                    <a:srgbClr val="000000">
                      <a:alpha val="43137"/>
                    </a:srgbClr>
                  </a:outerShdw>
                </a:effectLst>
                <a:latin typeface="Candara"/>
                <a:ea typeface="Times New Roman"/>
                <a:cs typeface="Times New Roman"/>
              </a:rPr>
              <a:t> </a:t>
            </a:r>
            <a:r>
              <a:rPr lang="en-US" sz="3500" b="1" baseline="0" dirty="0" smtClean="0">
                <a:solidFill>
                  <a:schemeClr val="bg1"/>
                </a:solidFill>
                <a:effectLst>
                  <a:outerShdw blurRad="38100" dist="38100" dir="2700000" algn="tl">
                    <a:srgbClr val="000000">
                      <a:alpha val="43137"/>
                    </a:srgbClr>
                  </a:outerShdw>
                </a:effectLst>
                <a:latin typeface="Candara"/>
                <a:ea typeface="Times New Roman"/>
                <a:cs typeface="Times New Roman"/>
              </a:rPr>
              <a:t>Overview and </a:t>
            </a:r>
            <a:r>
              <a:rPr lang="en-US" sz="3500" b="1" dirty="0" smtClean="0">
                <a:solidFill>
                  <a:schemeClr val="bg1"/>
                </a:solidFill>
                <a:effectLst>
                  <a:outerShdw blurRad="38100" dist="38100" dir="2700000" algn="tl">
                    <a:srgbClr val="000000">
                      <a:alpha val="43137"/>
                    </a:srgbClr>
                  </a:outerShdw>
                </a:effectLst>
                <a:latin typeface="Candara"/>
                <a:ea typeface="Times New Roman"/>
                <a:cs typeface="Times New Roman"/>
              </a:rPr>
              <a:t>Practical Tips </a:t>
            </a:r>
            <a:endParaRPr lang="en-US" sz="35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pPr>
              <a:spcBef>
                <a:spcPts val="0"/>
              </a:spcBef>
            </a:pPr>
            <a:r>
              <a:rPr lang="en-US" sz="3000" b="1" i="1" dirty="0" smtClean="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cs typeface="Times New Roman"/>
              </a:rPr>
              <a:t>Peter M. Garcia, PE</a:t>
            </a:r>
            <a:r>
              <a:rPr lang="en-US" sz="3000" b="1" i="1" dirty="0" smtClean="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cs typeface="Times New Roman"/>
              </a:rPr>
              <a:t>, </a:t>
            </a:r>
            <a:r>
              <a:rPr lang="en-US" sz="3000" b="1" i="1" dirty="0" smtClean="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cs typeface="Times New Roman"/>
              </a:rPr>
              <a:t>AVS</a:t>
            </a:r>
            <a:endParaRPr lang="en-US" sz="3000" dirty="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cs typeface="Times New Roman"/>
            </a:endParaRPr>
          </a:p>
          <a:p>
            <a:pPr>
              <a:spcBef>
                <a:spcPts val="0"/>
              </a:spcBef>
            </a:pPr>
            <a:endParaRPr lang="en-US" sz="1400" dirty="0">
              <a:solidFill>
                <a:schemeClr val="bg1"/>
              </a:solidFill>
              <a:effectLst>
                <a:outerShdw blurRad="38100" dist="38100" dir="2700000" algn="tl">
                  <a:srgbClr val="000000">
                    <a:alpha val="43137"/>
                  </a:srgbClr>
                </a:outerShdw>
              </a:effectLst>
              <a:latin typeface="Candara"/>
              <a:ea typeface="Times New Roman"/>
              <a:cs typeface="Times New Roman"/>
            </a:endParaRPr>
          </a:p>
          <a:p>
            <a:pPr>
              <a:spcBef>
                <a:spcPts val="0"/>
              </a:spcBef>
            </a:pPr>
            <a:r>
              <a:rPr lang="en-US" sz="1400" dirty="0" smtClean="0">
                <a:solidFill>
                  <a:schemeClr val="bg1"/>
                </a:solidFill>
                <a:effectLst>
                  <a:outerShdw blurRad="38100" dist="38100" dir="2700000" algn="tl">
                    <a:srgbClr val="000000">
                      <a:alpha val="43137"/>
                    </a:srgbClr>
                  </a:outerShdw>
                </a:effectLst>
                <a:latin typeface="Candara"/>
                <a:ea typeface="Times New Roman"/>
                <a:cs typeface="Times New Roman"/>
              </a:rPr>
              <a:t>Field Operations Engineer</a:t>
            </a:r>
            <a:endParaRPr lang="en-US" sz="1400" dirty="0">
              <a:solidFill>
                <a:schemeClr val="bg1"/>
              </a:solidFill>
              <a:effectLst>
                <a:outerShdw blurRad="38100" dist="38100" dir="2700000" algn="tl">
                  <a:srgbClr val="000000">
                    <a:alpha val="43137"/>
                  </a:srgbClr>
                </a:outerShdw>
              </a:effectLst>
              <a:ea typeface="Calibri"/>
              <a:cs typeface="Times New Roman"/>
            </a:endParaRPr>
          </a:p>
          <a:p>
            <a:pPr>
              <a:spcBef>
                <a:spcPts val="0"/>
              </a:spcBef>
            </a:pPr>
            <a:r>
              <a:rPr lang="en-US" sz="1400" dirty="0">
                <a:solidFill>
                  <a:schemeClr val="bg1"/>
                </a:solidFill>
                <a:effectLst>
                  <a:outerShdw blurRad="38100" dist="38100" dir="2700000" algn="tl">
                    <a:srgbClr val="000000">
                      <a:alpha val="43137"/>
                    </a:srgbClr>
                  </a:outerShdw>
                </a:effectLst>
                <a:latin typeface="Candara"/>
                <a:ea typeface="Times New Roman"/>
                <a:cs typeface="Times New Roman"/>
              </a:rPr>
              <a:t>City Center West </a:t>
            </a:r>
            <a:r>
              <a:rPr lang="en-US" sz="1400" dirty="0">
                <a:solidFill>
                  <a:schemeClr val="bg1"/>
                </a:solidFill>
                <a:effectLst>
                  <a:outerShdw blurRad="38100" dist="38100" dir="2700000" algn="tl">
                    <a:srgbClr val="000000">
                      <a:alpha val="43137"/>
                    </a:srgbClr>
                  </a:outerShdw>
                </a:effectLst>
                <a:latin typeface="Century Gothic"/>
                <a:ea typeface="Times New Roman"/>
                <a:cs typeface="Times New Roman"/>
              </a:rPr>
              <a:t>▪</a:t>
            </a:r>
            <a:r>
              <a:rPr lang="en-US" sz="1400" dirty="0">
                <a:solidFill>
                  <a:schemeClr val="bg1"/>
                </a:solidFill>
                <a:effectLst>
                  <a:outerShdw blurRad="38100" dist="38100" dir="2700000" algn="tl">
                    <a:srgbClr val="000000">
                      <a:alpha val="43137"/>
                    </a:srgbClr>
                  </a:outerShdw>
                </a:effectLst>
                <a:latin typeface="Candara"/>
                <a:ea typeface="Times New Roman"/>
                <a:cs typeface="Times New Roman"/>
              </a:rPr>
              <a:t>  525 Junction Road Ste. 8000 </a:t>
            </a:r>
            <a:r>
              <a:rPr lang="en-US" sz="1400" dirty="0">
                <a:solidFill>
                  <a:schemeClr val="bg1"/>
                </a:solidFill>
                <a:effectLst>
                  <a:outerShdw blurRad="38100" dist="38100" dir="2700000" algn="tl">
                    <a:srgbClr val="000000">
                      <a:alpha val="43137"/>
                    </a:srgbClr>
                  </a:outerShdw>
                </a:effectLst>
                <a:latin typeface="Century Gothic"/>
                <a:ea typeface="Times New Roman"/>
                <a:cs typeface="Times New Roman"/>
              </a:rPr>
              <a:t>▪</a:t>
            </a:r>
            <a:r>
              <a:rPr lang="en-US" sz="1400" dirty="0">
                <a:solidFill>
                  <a:schemeClr val="bg1"/>
                </a:solidFill>
                <a:effectLst>
                  <a:outerShdw blurRad="38100" dist="38100" dir="2700000" algn="tl">
                    <a:srgbClr val="000000">
                      <a:alpha val="43137"/>
                    </a:srgbClr>
                  </a:outerShdw>
                </a:effectLst>
                <a:latin typeface="Candara"/>
                <a:ea typeface="Times New Roman"/>
                <a:cs typeface="Times New Roman"/>
              </a:rPr>
              <a:t>  Madison, WI 53717</a:t>
            </a:r>
            <a:endParaRPr lang="en-US" sz="1400" dirty="0">
              <a:solidFill>
                <a:schemeClr val="bg1"/>
              </a:solidFill>
              <a:effectLst>
                <a:outerShdw blurRad="38100" dist="38100" dir="2700000" algn="tl">
                  <a:srgbClr val="000000">
                    <a:alpha val="43137"/>
                  </a:srgbClr>
                </a:outerShdw>
              </a:effectLst>
              <a:ea typeface="Calibri"/>
              <a:cs typeface="Times New Roman"/>
            </a:endParaRPr>
          </a:p>
          <a:p>
            <a:r>
              <a:rPr lang="en-US" sz="1400" dirty="0">
                <a:solidFill>
                  <a:schemeClr val="bg1"/>
                </a:solidFill>
                <a:effectLst>
                  <a:outerShdw blurRad="38100" dist="38100" dir="2700000" algn="tl">
                    <a:srgbClr val="000000">
                      <a:alpha val="43137"/>
                    </a:srgbClr>
                  </a:outerShdw>
                </a:effectLst>
                <a:latin typeface="Candara"/>
                <a:ea typeface="Times New Roman"/>
                <a:cs typeface="Times New Roman"/>
              </a:rPr>
              <a:t>E-mail: </a:t>
            </a:r>
            <a:r>
              <a:rPr lang="en-US" sz="1400" dirty="0" smtClean="0">
                <a:solidFill>
                  <a:schemeClr val="bg1"/>
                </a:solidFill>
                <a:effectLst>
                  <a:outerShdw blurRad="38100" dist="38100" dir="2700000" algn="tl">
                    <a:srgbClr val="000000">
                      <a:alpha val="43137"/>
                    </a:srgbClr>
                  </a:outerShdw>
                </a:effectLst>
                <a:latin typeface="Candara"/>
                <a:ea typeface="Times New Roman"/>
                <a:cs typeface="Times New Roman"/>
              </a:rPr>
              <a:t>pete.garcia@dot.gov</a:t>
            </a:r>
            <a:r>
              <a:rPr lang="en-US" sz="1400" dirty="0" smtClean="0">
                <a:solidFill>
                  <a:schemeClr val="bg1"/>
                </a:solidFill>
                <a:effectLst>
                  <a:outerShdw blurRad="38100" dist="38100" dir="2700000" algn="tl">
                    <a:srgbClr val="000000">
                      <a:alpha val="43137"/>
                    </a:srgbClr>
                  </a:outerShdw>
                </a:effectLst>
                <a:latin typeface="Century Gothic"/>
                <a:ea typeface="Times New Roman"/>
                <a:cs typeface="Times New Roman"/>
              </a:rPr>
              <a:t>▪</a:t>
            </a:r>
            <a:r>
              <a:rPr lang="en-US" sz="1400" dirty="0" smtClean="0">
                <a:solidFill>
                  <a:schemeClr val="bg1"/>
                </a:solidFill>
                <a:effectLst>
                  <a:outerShdw blurRad="38100" dist="38100" dir="2700000" algn="tl">
                    <a:srgbClr val="000000">
                      <a:alpha val="43137"/>
                    </a:srgbClr>
                  </a:outerShdw>
                </a:effectLst>
                <a:latin typeface="Candara"/>
                <a:ea typeface="Times New Roman"/>
                <a:cs typeface="Times New Roman"/>
              </a:rPr>
              <a:t> </a:t>
            </a:r>
            <a:r>
              <a:rPr lang="en-US" sz="1400" dirty="0">
                <a:solidFill>
                  <a:schemeClr val="bg1"/>
                </a:solidFill>
                <a:effectLst>
                  <a:outerShdw blurRad="38100" dist="38100" dir="2700000" algn="tl">
                    <a:srgbClr val="000000">
                      <a:alpha val="43137"/>
                    </a:srgbClr>
                  </a:outerShdw>
                </a:effectLst>
                <a:latin typeface="Candara"/>
                <a:ea typeface="Times New Roman"/>
                <a:cs typeface="Times New Roman"/>
              </a:rPr>
              <a:t>Phone: </a:t>
            </a:r>
            <a:r>
              <a:rPr lang="en-US" sz="1400" dirty="0" smtClean="0">
                <a:solidFill>
                  <a:schemeClr val="bg1"/>
                </a:solidFill>
                <a:effectLst>
                  <a:outerShdw blurRad="38100" dist="38100" dir="2700000" algn="tl">
                    <a:srgbClr val="000000">
                      <a:alpha val="43137"/>
                    </a:srgbClr>
                  </a:outerShdw>
                </a:effectLst>
                <a:latin typeface="Candara"/>
                <a:ea typeface="Times New Roman"/>
                <a:cs typeface="Times New Roman"/>
              </a:rPr>
              <a:t>608-829-7513</a:t>
            </a:r>
            <a:endParaRPr lang="en-US" sz="1400" dirty="0">
              <a:solidFill>
                <a:srgbClr val="000000"/>
              </a:solidFill>
              <a:latin typeface="Candara"/>
              <a:ea typeface="Times New Roman"/>
              <a:cs typeface="Times New Roman"/>
            </a:endParaRPr>
          </a:p>
          <a:p>
            <a:pPr>
              <a:spcBef>
                <a:spcPts val="0"/>
              </a:spcBef>
            </a:pPr>
            <a:endParaRPr lang="en-US" sz="1400" dirty="0">
              <a:solidFill>
                <a:srgbClr val="000000"/>
              </a:solidFill>
              <a:latin typeface="Candara"/>
              <a:ea typeface="Times New Roman"/>
              <a:cs typeface="Times New Roman"/>
            </a:endParaRPr>
          </a:p>
          <a:p>
            <a:pPr>
              <a:spcBef>
                <a:spcPts val="0"/>
              </a:spcBef>
            </a:pPr>
            <a:r>
              <a:rPr lang="en-US" sz="1400" dirty="0" smtClean="0">
                <a:solidFill>
                  <a:schemeClr val="bg1"/>
                </a:solidFill>
                <a:effectLst>
                  <a:outerShdw blurRad="38100" dist="38100" dir="2700000" algn="tl">
                    <a:srgbClr val="000000">
                      <a:alpha val="43137"/>
                    </a:srgbClr>
                  </a:outerShdw>
                </a:effectLst>
                <a:latin typeface="Candara"/>
                <a:ea typeface="Times New Roman"/>
                <a:cs typeface="Times New Roman"/>
              </a:rPr>
              <a:t>Northeast Wisconsin Technical College Lecture Hall </a:t>
            </a:r>
            <a:endParaRPr lang="en-US" sz="1400" dirty="0" smtClean="0">
              <a:solidFill>
                <a:schemeClr val="bg1"/>
              </a:solidFill>
              <a:effectLst>
                <a:outerShdw blurRad="38100" dist="38100" dir="2700000" algn="tl">
                  <a:srgbClr val="000000">
                    <a:alpha val="43137"/>
                  </a:srgbClr>
                </a:outerShdw>
              </a:effectLst>
              <a:latin typeface="Candara"/>
              <a:ea typeface="Times New Roman"/>
              <a:cs typeface="Times New Roman"/>
            </a:endParaRPr>
          </a:p>
          <a:p>
            <a:pPr>
              <a:spcBef>
                <a:spcPts val="0"/>
              </a:spcBef>
            </a:pPr>
            <a:r>
              <a:rPr lang="en-US" sz="1400" dirty="0" smtClean="0">
                <a:solidFill>
                  <a:schemeClr val="bg1"/>
                </a:solidFill>
                <a:effectLst>
                  <a:outerShdw blurRad="38100" dist="38100" dir="2700000" algn="tl">
                    <a:srgbClr val="000000">
                      <a:alpha val="43137"/>
                    </a:srgbClr>
                  </a:outerShdw>
                </a:effectLst>
                <a:latin typeface="Candara"/>
                <a:ea typeface="Times New Roman"/>
                <a:cs typeface="Times New Roman"/>
              </a:rPr>
              <a:t>March </a:t>
            </a:r>
            <a:r>
              <a:rPr lang="en-US" sz="1400" dirty="0" smtClean="0">
                <a:solidFill>
                  <a:schemeClr val="bg1"/>
                </a:solidFill>
                <a:effectLst>
                  <a:outerShdw blurRad="38100" dist="38100" dir="2700000" algn="tl">
                    <a:srgbClr val="000000">
                      <a:alpha val="43137"/>
                    </a:srgbClr>
                  </a:outerShdw>
                </a:effectLst>
                <a:latin typeface="Candara"/>
                <a:ea typeface="Times New Roman"/>
                <a:cs typeface="Times New Roman"/>
              </a:rPr>
              <a:t>16, </a:t>
            </a:r>
            <a:r>
              <a:rPr lang="en-US" sz="1400" dirty="0">
                <a:solidFill>
                  <a:schemeClr val="bg1"/>
                </a:solidFill>
                <a:effectLst>
                  <a:outerShdw blurRad="38100" dist="38100" dir="2700000" algn="tl">
                    <a:srgbClr val="000000">
                      <a:alpha val="43137"/>
                    </a:srgbClr>
                  </a:outerShdw>
                </a:effectLst>
                <a:latin typeface="Candara"/>
                <a:ea typeface="Times New Roman"/>
                <a:cs typeface="Times New Roman"/>
              </a:rPr>
              <a:t>2017</a:t>
            </a:r>
          </a:p>
          <a:p>
            <a:endParaRPr lang="en-US" sz="1400" dirty="0"/>
          </a:p>
        </p:txBody>
      </p:sp>
    </p:spTree>
    <p:extLst>
      <p:ext uri="{BB962C8B-B14F-4D97-AF65-F5344CB8AC3E}">
        <p14:creationId xmlns:p14="http://schemas.microsoft.com/office/powerpoint/2010/main" val="1589087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b="1" dirty="0" smtClean="0">
                <a:solidFill>
                  <a:schemeClr val="tx1"/>
                </a:solidFill>
                <a:effectLst>
                  <a:outerShdw blurRad="38100" dist="38100" dir="2700000" algn="tl">
                    <a:srgbClr val="000000">
                      <a:alpha val="43137"/>
                    </a:srgbClr>
                  </a:outerShdw>
                </a:effectLst>
                <a:latin typeface="Candara"/>
                <a:ea typeface="Times New Roman"/>
                <a:cs typeface="Times New Roman"/>
              </a:rPr>
              <a:t>Practical Tips in General</a:t>
            </a:r>
          </a:p>
          <a:p>
            <a:pPr marL="0" indent="0" algn="ctr">
              <a:buNone/>
            </a:pPr>
            <a:endParaRPr lang="en-US" sz="1100" b="1" dirty="0" smtClean="0">
              <a:solidFill>
                <a:schemeClr val="tx1"/>
              </a:solidFill>
              <a:effectLst>
                <a:outerShdw blurRad="38100" dist="38100" dir="2700000" algn="tl">
                  <a:srgbClr val="000000">
                    <a:alpha val="43137"/>
                  </a:srgbClr>
                </a:outerShdw>
              </a:effectLst>
              <a:latin typeface="Candara"/>
              <a:ea typeface="Times New Roman"/>
              <a:cs typeface="Times New Roman"/>
            </a:endParaRPr>
          </a:p>
          <a:p>
            <a:pPr>
              <a:buFont typeface="Wingdings" panose="05000000000000000000" pitchFamily="2" charset="2"/>
              <a:buChar char="Ø"/>
            </a:pPr>
            <a:r>
              <a:rPr lang="en-US" sz="2400" dirty="0" smtClean="0">
                <a:solidFill>
                  <a:schemeClr val="tx1"/>
                </a:solidFill>
              </a:rPr>
              <a:t>Exercise good/reasonable judgement.</a:t>
            </a:r>
          </a:p>
          <a:p>
            <a:pPr>
              <a:buFont typeface="Wingdings" panose="05000000000000000000" pitchFamily="2" charset="2"/>
              <a:buChar char="Ø"/>
            </a:pPr>
            <a:r>
              <a:rPr lang="en-US" sz="2400" dirty="0" smtClean="0">
                <a:solidFill>
                  <a:schemeClr val="tx1"/>
                </a:solidFill>
              </a:rPr>
              <a:t>Be observant, think, communicate, document.</a:t>
            </a:r>
          </a:p>
          <a:p>
            <a:pPr>
              <a:buFont typeface="Wingdings" panose="05000000000000000000" pitchFamily="2" charset="2"/>
              <a:buChar char="Ø"/>
            </a:pPr>
            <a:r>
              <a:rPr lang="en-US" sz="2400" dirty="0" smtClean="0">
                <a:solidFill>
                  <a:schemeClr val="tx1"/>
                </a:solidFill>
              </a:rPr>
              <a:t>Safety considerations in all aspects.</a:t>
            </a:r>
          </a:p>
          <a:p>
            <a:pPr>
              <a:buFont typeface="Wingdings" panose="05000000000000000000" pitchFamily="2" charset="2"/>
              <a:buChar char="Ø"/>
            </a:pPr>
            <a:r>
              <a:rPr lang="en-US" sz="2400" dirty="0" smtClean="0">
                <a:solidFill>
                  <a:schemeClr val="tx1"/>
                </a:solidFill>
              </a:rPr>
              <a:t>Documentation Quality Product/Project.</a:t>
            </a:r>
          </a:p>
          <a:p>
            <a:pPr>
              <a:buFont typeface="Wingdings" panose="05000000000000000000" pitchFamily="2" charset="2"/>
              <a:buChar char="Ø"/>
            </a:pPr>
            <a:r>
              <a:rPr lang="en-US" sz="2400" dirty="0" smtClean="0">
                <a:solidFill>
                  <a:schemeClr val="tx1"/>
                </a:solidFill>
              </a:rPr>
              <a:t>Ensure proper Costs.</a:t>
            </a:r>
          </a:p>
          <a:p>
            <a:pPr marL="0" indent="0">
              <a:buNone/>
            </a:pPr>
            <a:endParaRPr lang="en-US" sz="2400" dirty="0">
              <a:solidFill>
                <a:schemeClr val="tx1"/>
              </a:solidFill>
            </a:endParaRPr>
          </a:p>
        </p:txBody>
      </p:sp>
      <p:sp>
        <p:nvSpPr>
          <p:cNvPr id="3" name="Title 2"/>
          <p:cNvSpPr>
            <a:spLocks noGrp="1"/>
          </p:cNvSpPr>
          <p:nvPr>
            <p:ph type="title"/>
          </p:nvPr>
        </p:nvSpPr>
        <p:spPr/>
        <p:txBody>
          <a:bodyPr/>
          <a:lstStyle/>
          <a:p>
            <a:r>
              <a:rPr lang="en-US" dirty="0" smtClean="0"/>
              <a:t>Construction Project Level</a:t>
            </a:r>
            <a:endParaRPr lang="en-US" dirty="0"/>
          </a:p>
        </p:txBody>
      </p:sp>
    </p:spTree>
    <p:extLst>
      <p:ext uri="{BB962C8B-B14F-4D97-AF65-F5344CB8AC3E}">
        <p14:creationId xmlns:p14="http://schemas.microsoft.com/office/powerpoint/2010/main" val="4251020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b="1" dirty="0">
                <a:solidFill>
                  <a:schemeClr val="tx1"/>
                </a:solidFill>
                <a:effectLst>
                  <a:outerShdw blurRad="38100" dist="38100" dir="2700000" algn="tl">
                    <a:srgbClr val="000000">
                      <a:alpha val="43137"/>
                    </a:srgbClr>
                  </a:outerShdw>
                </a:effectLst>
                <a:latin typeface="Candara"/>
                <a:ea typeface="Times New Roman"/>
                <a:cs typeface="Times New Roman"/>
              </a:rPr>
              <a:t>Practical </a:t>
            </a:r>
            <a:r>
              <a:rPr lang="en-US" b="1" dirty="0" smtClean="0">
                <a:solidFill>
                  <a:schemeClr val="tx1"/>
                </a:solidFill>
                <a:effectLst>
                  <a:outerShdw blurRad="38100" dist="38100" dir="2700000" algn="tl">
                    <a:srgbClr val="000000">
                      <a:alpha val="43137"/>
                    </a:srgbClr>
                  </a:outerShdw>
                </a:effectLst>
                <a:latin typeface="Candara"/>
                <a:ea typeface="Times New Roman"/>
                <a:cs typeface="Times New Roman"/>
              </a:rPr>
              <a:t>Tips, more Specific</a:t>
            </a:r>
          </a:p>
          <a:p>
            <a:pPr marL="0" indent="0" algn="ctr">
              <a:buNone/>
            </a:pPr>
            <a:endParaRPr lang="en-US" sz="1600" b="1" dirty="0">
              <a:solidFill>
                <a:schemeClr val="tx1"/>
              </a:solidFill>
              <a:effectLst>
                <a:outerShdw blurRad="38100" dist="38100" dir="2700000" algn="tl">
                  <a:srgbClr val="000000">
                    <a:alpha val="43137"/>
                  </a:srgbClr>
                </a:outerShdw>
              </a:effectLst>
              <a:latin typeface="Candara"/>
              <a:ea typeface="Times New Roman"/>
              <a:cs typeface="Times New Roman"/>
            </a:endParaRPr>
          </a:p>
          <a:p>
            <a:pPr>
              <a:buFont typeface="Wingdings" panose="05000000000000000000" pitchFamily="2" charset="2"/>
              <a:buChar char="Ø"/>
            </a:pPr>
            <a:r>
              <a:rPr lang="en-US" sz="2400" dirty="0" smtClean="0">
                <a:solidFill>
                  <a:schemeClr val="tx1"/>
                </a:solidFill>
              </a:rPr>
              <a:t>Work Zone Traffic Control.</a:t>
            </a:r>
          </a:p>
          <a:p>
            <a:pPr>
              <a:buFont typeface="Wingdings" panose="05000000000000000000" pitchFamily="2" charset="2"/>
              <a:buChar char="Ø"/>
            </a:pPr>
            <a:r>
              <a:rPr lang="en-US" sz="2400" dirty="0" smtClean="0">
                <a:solidFill>
                  <a:schemeClr val="tx1"/>
                </a:solidFill>
              </a:rPr>
              <a:t>Bike &amp; Pedestrian Accommodations.</a:t>
            </a:r>
          </a:p>
          <a:p>
            <a:pPr>
              <a:buFont typeface="Wingdings" panose="05000000000000000000" pitchFamily="2" charset="2"/>
              <a:buChar char="Ø"/>
            </a:pPr>
            <a:r>
              <a:rPr lang="en-US" sz="2400" dirty="0" smtClean="0">
                <a:solidFill>
                  <a:schemeClr val="tx1"/>
                </a:solidFill>
              </a:rPr>
              <a:t>CCOs &amp; Justification – Cost: independent determination.</a:t>
            </a:r>
          </a:p>
          <a:p>
            <a:pPr>
              <a:buFont typeface="Wingdings" panose="05000000000000000000" pitchFamily="2" charset="2"/>
              <a:buChar char="Ø"/>
            </a:pPr>
            <a:r>
              <a:rPr lang="en-US" sz="2400" dirty="0" smtClean="0">
                <a:solidFill>
                  <a:schemeClr val="tx1"/>
                </a:solidFill>
              </a:rPr>
              <a:t>Buy America Provision.</a:t>
            </a:r>
          </a:p>
          <a:p>
            <a:pPr>
              <a:buFont typeface="Wingdings" panose="05000000000000000000" pitchFamily="2" charset="2"/>
              <a:buChar char="Ø"/>
            </a:pPr>
            <a:r>
              <a:rPr lang="en-US" sz="2400" dirty="0" smtClean="0">
                <a:solidFill>
                  <a:schemeClr val="tx1"/>
                </a:solidFill>
              </a:rPr>
              <a:t>Job Site Postings, updates &amp; placement.</a:t>
            </a:r>
            <a:endParaRPr lang="en-US" sz="2400" dirty="0">
              <a:solidFill>
                <a:schemeClr val="tx1"/>
              </a:solidFill>
            </a:endParaRPr>
          </a:p>
        </p:txBody>
      </p:sp>
      <p:sp>
        <p:nvSpPr>
          <p:cNvPr id="3" name="Title 2"/>
          <p:cNvSpPr>
            <a:spLocks noGrp="1"/>
          </p:cNvSpPr>
          <p:nvPr>
            <p:ph type="title"/>
          </p:nvPr>
        </p:nvSpPr>
        <p:spPr/>
        <p:txBody>
          <a:bodyPr/>
          <a:lstStyle/>
          <a:p>
            <a:r>
              <a:rPr lang="en-US" dirty="0" smtClean="0"/>
              <a:t>Construction Project Level</a:t>
            </a:r>
            <a:endParaRPr lang="en-US" dirty="0"/>
          </a:p>
        </p:txBody>
      </p:sp>
    </p:spTree>
    <p:extLst>
      <p:ext uri="{BB962C8B-B14F-4D97-AF65-F5344CB8AC3E}">
        <p14:creationId xmlns:p14="http://schemas.microsoft.com/office/powerpoint/2010/main" val="2424644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886968" y="2194560"/>
            <a:ext cx="7315200" cy="40873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2"/>
          <p:cNvSpPr>
            <a:spLocks noGrp="1"/>
          </p:cNvSpPr>
          <p:nvPr>
            <p:ph type="title"/>
          </p:nvPr>
        </p:nvSpPr>
        <p:spPr>
          <a:xfrm>
            <a:off x="304800" y="76200"/>
            <a:ext cx="8382000" cy="1143000"/>
          </a:xfrm>
        </p:spPr>
        <p:txBody>
          <a:bodyPr/>
          <a:lstStyle/>
          <a:p>
            <a:r>
              <a:rPr lang="en-US" dirty="0"/>
              <a:t>Questions?</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248400" y="75828"/>
            <a:ext cx="2564495" cy="1441246"/>
          </a:xfrm>
          <a:noFill/>
        </p:spPr>
      </p:pic>
      <p:sp>
        <p:nvSpPr>
          <p:cNvPr id="5" name="Rectangle 4"/>
          <p:cNvSpPr/>
          <p:nvPr/>
        </p:nvSpPr>
        <p:spPr>
          <a:xfrm>
            <a:off x="-381000" y="4437945"/>
            <a:ext cx="8382000" cy="1877437"/>
          </a:xfrm>
          <a:prstGeom prst="rect">
            <a:avLst/>
          </a:prstGeom>
        </p:spPr>
        <p:txBody>
          <a:bodyPr wrap="square">
            <a:spAutoFit/>
          </a:bodyPr>
          <a:lstStyle/>
          <a:p>
            <a:pPr algn="r">
              <a:spcBef>
                <a:spcPts val="0"/>
              </a:spcBef>
            </a:pPr>
            <a:r>
              <a:rPr lang="en-US" sz="3200" b="1" i="1" dirty="0" smtClean="0">
                <a:solidFill>
                  <a:schemeClr val="bg1"/>
                </a:solidFill>
                <a:effectLst>
                  <a:outerShdw blurRad="38100" dist="38100" dir="2700000" algn="tl">
                    <a:srgbClr val="000000">
                      <a:alpha val="43137"/>
                    </a:srgbClr>
                  </a:outerShdw>
                </a:effectLst>
                <a:latin typeface="Rage Italic"/>
                <a:ea typeface="Times New Roman"/>
                <a:cs typeface="Times New Roman"/>
              </a:rPr>
              <a:t>Pete Garcia</a:t>
            </a:r>
            <a:endParaRPr lang="en-US" sz="3200" b="1" dirty="0">
              <a:solidFill>
                <a:schemeClr val="bg1"/>
              </a:solidFill>
              <a:effectLst>
                <a:outerShdw blurRad="38100" dist="38100" dir="2700000" algn="tl">
                  <a:srgbClr val="000000">
                    <a:alpha val="43137"/>
                  </a:srgbClr>
                </a:outerShdw>
              </a:effectLst>
              <a:ea typeface="Calibri"/>
              <a:cs typeface="Times New Roman"/>
            </a:endParaRPr>
          </a:p>
          <a:p>
            <a:pPr algn="r">
              <a:spcBef>
                <a:spcPts val="0"/>
              </a:spcBef>
            </a:pPr>
            <a:endParaRPr lang="en-US" dirty="0">
              <a:solidFill>
                <a:schemeClr val="bg1"/>
              </a:solidFill>
              <a:effectLst>
                <a:outerShdw blurRad="38100" dist="38100" dir="2700000" algn="tl">
                  <a:srgbClr val="000000">
                    <a:alpha val="43137"/>
                  </a:srgbClr>
                </a:outerShdw>
              </a:effectLst>
              <a:latin typeface="Candara"/>
              <a:ea typeface="Times New Roman"/>
              <a:cs typeface="Times New Roman"/>
            </a:endParaRPr>
          </a:p>
          <a:p>
            <a:pPr algn="r">
              <a:spcBef>
                <a:spcPts val="0"/>
              </a:spcBef>
            </a:pPr>
            <a:r>
              <a:rPr lang="en-US" sz="1600" b="1" dirty="0" smtClean="0">
                <a:solidFill>
                  <a:schemeClr val="bg1"/>
                </a:solidFill>
                <a:effectLst>
                  <a:outerShdw blurRad="38100" dist="38100" dir="2700000" algn="tl">
                    <a:srgbClr val="000000">
                      <a:alpha val="43137"/>
                    </a:srgbClr>
                  </a:outerShdw>
                </a:effectLst>
                <a:latin typeface="Candara"/>
                <a:ea typeface="Times New Roman"/>
                <a:cs typeface="Times New Roman"/>
              </a:rPr>
              <a:t>Field Operations Engineer</a:t>
            </a:r>
            <a:endParaRPr lang="en-US" sz="1600" b="1" dirty="0">
              <a:solidFill>
                <a:schemeClr val="bg1"/>
              </a:solidFill>
              <a:effectLst>
                <a:outerShdw blurRad="38100" dist="38100" dir="2700000" algn="tl">
                  <a:srgbClr val="000000">
                    <a:alpha val="43137"/>
                  </a:srgbClr>
                </a:outerShdw>
              </a:effectLst>
              <a:ea typeface="Calibri"/>
              <a:cs typeface="Times New Roman"/>
            </a:endParaRPr>
          </a:p>
          <a:p>
            <a:pPr algn="r">
              <a:spcBef>
                <a:spcPts val="0"/>
              </a:spcBef>
            </a:pPr>
            <a:r>
              <a:rPr lang="en-US" sz="1600" b="1" dirty="0">
                <a:solidFill>
                  <a:schemeClr val="bg1"/>
                </a:solidFill>
                <a:effectLst>
                  <a:outerShdw blurRad="38100" dist="38100" dir="2700000" algn="tl">
                    <a:srgbClr val="000000">
                      <a:alpha val="43137"/>
                    </a:srgbClr>
                  </a:outerShdw>
                </a:effectLst>
                <a:latin typeface="Candara"/>
                <a:ea typeface="Times New Roman"/>
                <a:cs typeface="Times New Roman"/>
              </a:rPr>
              <a:t>City Center West </a:t>
            </a:r>
            <a:r>
              <a:rPr lang="en-US" sz="1600" b="1" dirty="0">
                <a:solidFill>
                  <a:schemeClr val="bg1"/>
                </a:solidFill>
                <a:effectLst>
                  <a:outerShdw blurRad="38100" dist="38100" dir="2700000" algn="tl">
                    <a:srgbClr val="000000">
                      <a:alpha val="43137"/>
                    </a:srgbClr>
                  </a:outerShdw>
                </a:effectLst>
                <a:latin typeface="Century Gothic"/>
                <a:ea typeface="Times New Roman"/>
                <a:cs typeface="Times New Roman"/>
              </a:rPr>
              <a:t>▪</a:t>
            </a:r>
            <a:r>
              <a:rPr lang="en-US" sz="1600" b="1" dirty="0">
                <a:solidFill>
                  <a:schemeClr val="bg1"/>
                </a:solidFill>
                <a:effectLst>
                  <a:outerShdw blurRad="38100" dist="38100" dir="2700000" algn="tl">
                    <a:srgbClr val="000000">
                      <a:alpha val="43137"/>
                    </a:srgbClr>
                  </a:outerShdw>
                </a:effectLst>
                <a:latin typeface="Candara"/>
                <a:ea typeface="Times New Roman"/>
                <a:cs typeface="Times New Roman"/>
              </a:rPr>
              <a:t>  525 Junction Road Ste. 8000 </a:t>
            </a:r>
            <a:r>
              <a:rPr lang="en-US" sz="1600" b="1" dirty="0">
                <a:solidFill>
                  <a:schemeClr val="bg1"/>
                </a:solidFill>
                <a:effectLst>
                  <a:outerShdw blurRad="38100" dist="38100" dir="2700000" algn="tl">
                    <a:srgbClr val="000000">
                      <a:alpha val="43137"/>
                    </a:srgbClr>
                  </a:outerShdw>
                </a:effectLst>
                <a:latin typeface="Century Gothic"/>
                <a:ea typeface="Times New Roman"/>
                <a:cs typeface="Times New Roman"/>
              </a:rPr>
              <a:t>▪</a:t>
            </a:r>
            <a:r>
              <a:rPr lang="en-US" sz="1600" b="1" dirty="0">
                <a:solidFill>
                  <a:schemeClr val="bg1"/>
                </a:solidFill>
                <a:effectLst>
                  <a:outerShdw blurRad="38100" dist="38100" dir="2700000" algn="tl">
                    <a:srgbClr val="000000">
                      <a:alpha val="43137"/>
                    </a:srgbClr>
                  </a:outerShdw>
                </a:effectLst>
                <a:latin typeface="Candara"/>
                <a:ea typeface="Times New Roman"/>
                <a:cs typeface="Times New Roman"/>
              </a:rPr>
              <a:t>  Madison, WI 53717</a:t>
            </a:r>
            <a:endParaRPr lang="en-US" sz="1600" b="1" dirty="0">
              <a:solidFill>
                <a:schemeClr val="bg1"/>
              </a:solidFill>
              <a:effectLst>
                <a:outerShdw blurRad="38100" dist="38100" dir="2700000" algn="tl">
                  <a:srgbClr val="000000">
                    <a:alpha val="43137"/>
                  </a:srgbClr>
                </a:outerShdw>
              </a:effectLst>
              <a:ea typeface="Calibri"/>
              <a:cs typeface="Times New Roman"/>
            </a:endParaRPr>
          </a:p>
          <a:p>
            <a:pPr algn="r"/>
            <a:r>
              <a:rPr lang="en-US" sz="1600" b="1" dirty="0">
                <a:solidFill>
                  <a:schemeClr val="bg1"/>
                </a:solidFill>
                <a:effectLst>
                  <a:outerShdw blurRad="38100" dist="38100" dir="2700000" algn="tl">
                    <a:srgbClr val="000000">
                      <a:alpha val="43137"/>
                    </a:srgbClr>
                  </a:outerShdw>
                </a:effectLst>
                <a:latin typeface="Candara"/>
                <a:ea typeface="Times New Roman"/>
                <a:cs typeface="Times New Roman"/>
              </a:rPr>
              <a:t>E-mail</a:t>
            </a:r>
            <a:r>
              <a:rPr lang="en-US" sz="1600" b="1" dirty="0">
                <a:solidFill>
                  <a:srgbClr val="000000"/>
                </a:solidFill>
                <a:effectLst>
                  <a:outerShdw blurRad="38100" dist="38100" dir="2700000" algn="tl">
                    <a:srgbClr val="000000">
                      <a:alpha val="43137"/>
                    </a:srgbClr>
                  </a:outerShdw>
                </a:effectLst>
                <a:latin typeface="Candara"/>
                <a:ea typeface="Times New Roman"/>
                <a:cs typeface="Times New Roman"/>
              </a:rPr>
              <a:t>: </a:t>
            </a:r>
            <a:r>
              <a:rPr lang="en-US" sz="1600" u="sng" dirty="0" smtClean="0">
                <a:solidFill>
                  <a:schemeClr val="bg1"/>
                </a:solidFill>
                <a:latin typeface="Candara"/>
                <a:ea typeface="Times New Roman"/>
                <a:cs typeface="Times New Roman"/>
              </a:rPr>
              <a:t>pete.garcia@</a:t>
            </a:r>
            <a:r>
              <a:rPr lang="en-US" sz="1600" u="sng" dirty="0" smtClean="0">
                <a:solidFill>
                  <a:schemeClr val="bg1"/>
                </a:solidFill>
                <a:latin typeface="Candara"/>
                <a:ea typeface="Times New Roman"/>
                <a:cs typeface="Times New Roman"/>
              </a:rPr>
              <a:t>dot.gov</a:t>
            </a:r>
            <a:r>
              <a:rPr lang="en-US" sz="1600" dirty="0" smtClean="0">
                <a:solidFill>
                  <a:srgbClr val="006600"/>
                </a:solidFill>
                <a:latin typeface="Candara"/>
                <a:ea typeface="Times New Roman"/>
                <a:cs typeface="Times New Roman"/>
              </a:rPr>
              <a:t> </a:t>
            </a:r>
            <a:r>
              <a:rPr lang="en-US" sz="1600" b="1" dirty="0">
                <a:solidFill>
                  <a:schemeClr val="bg1"/>
                </a:solidFill>
                <a:effectLst>
                  <a:outerShdw blurRad="38100" dist="38100" dir="2700000" algn="tl">
                    <a:srgbClr val="000000">
                      <a:alpha val="43137"/>
                    </a:srgbClr>
                  </a:outerShdw>
                </a:effectLst>
                <a:latin typeface="Century Gothic"/>
                <a:ea typeface="Times New Roman"/>
                <a:cs typeface="Times New Roman"/>
              </a:rPr>
              <a:t>▪</a:t>
            </a:r>
            <a:r>
              <a:rPr lang="en-US" sz="1600" b="1" dirty="0">
                <a:solidFill>
                  <a:schemeClr val="bg1"/>
                </a:solidFill>
                <a:effectLst>
                  <a:outerShdw blurRad="38100" dist="38100" dir="2700000" algn="tl">
                    <a:srgbClr val="000000">
                      <a:alpha val="43137"/>
                    </a:srgbClr>
                  </a:outerShdw>
                </a:effectLst>
                <a:latin typeface="Candara"/>
                <a:ea typeface="Times New Roman"/>
                <a:cs typeface="Times New Roman"/>
              </a:rPr>
              <a:t> Phone: </a:t>
            </a:r>
            <a:r>
              <a:rPr lang="en-US" sz="1600" b="1" dirty="0" smtClean="0">
                <a:solidFill>
                  <a:schemeClr val="bg1"/>
                </a:solidFill>
                <a:effectLst>
                  <a:outerShdw blurRad="38100" dist="38100" dir="2700000" algn="tl">
                    <a:srgbClr val="000000">
                      <a:alpha val="43137"/>
                    </a:srgbClr>
                  </a:outerShdw>
                </a:effectLst>
                <a:latin typeface="Candara"/>
                <a:ea typeface="Times New Roman"/>
                <a:cs typeface="Times New Roman"/>
              </a:rPr>
              <a:t>608-829-7513</a:t>
            </a:r>
            <a:endParaRPr lang="en-US" sz="16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algn="ctr">
              <a:spcBef>
                <a:spcPts val="0"/>
              </a:spcBef>
            </a:pPr>
            <a:endParaRPr lang="en-US" dirty="0">
              <a:solidFill>
                <a:srgbClr val="000000"/>
              </a:solidFill>
              <a:latin typeface="Candara"/>
              <a:ea typeface="Times New Roman"/>
              <a:cs typeface="Times New Roman"/>
            </a:endParaRPr>
          </a:p>
        </p:txBody>
      </p:sp>
    </p:spTree>
    <p:extLst>
      <p:ext uri="{BB962C8B-B14F-4D97-AF65-F5344CB8AC3E}">
        <p14:creationId xmlns:p14="http://schemas.microsoft.com/office/powerpoint/2010/main" val="4228090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084" b="14305"/>
          <a:stretch/>
        </p:blipFill>
        <p:spPr>
          <a:xfrm>
            <a:off x="822960" y="2194561"/>
            <a:ext cx="7315200" cy="40902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Content Placeholder 1"/>
          <p:cNvSpPr>
            <a:spLocks noGrp="1"/>
          </p:cNvSpPr>
          <p:nvPr>
            <p:ph idx="1"/>
          </p:nvPr>
        </p:nvSpPr>
        <p:spPr>
          <a:xfrm>
            <a:off x="1066800" y="2385060"/>
            <a:ext cx="6477000" cy="3733800"/>
          </a:xfrm>
          <a:noFill/>
        </p:spPr>
        <p:txBody>
          <a:bodyPr>
            <a:normAutofit/>
          </a:bodyPr>
          <a:lstStyle/>
          <a:p>
            <a:pPr marL="457200" lvl="1" indent="0">
              <a:spcBef>
                <a:spcPts val="0"/>
              </a:spcBef>
              <a:buNone/>
            </a:pPr>
            <a:endParaRPr lang="en-US" sz="2400" dirty="0">
              <a:solidFill>
                <a:srgbClr val="000000"/>
              </a:solidFill>
              <a:effectLst>
                <a:outerShdw blurRad="38100" dist="38100" dir="2700000" algn="tl">
                  <a:srgbClr val="000000">
                    <a:alpha val="43137"/>
                  </a:srgbClr>
                </a:outerShdw>
              </a:effectLst>
              <a:latin typeface="Candara"/>
              <a:ea typeface="Times New Roman"/>
              <a:cs typeface="Times New Roman"/>
            </a:endParaRPr>
          </a:p>
          <a:p>
            <a:pPr lvl="1">
              <a:spcBef>
                <a:spcPts val="0"/>
              </a:spcBef>
              <a:buFont typeface="Wingdings" panose="05000000000000000000" pitchFamily="2" charset="2"/>
              <a:buChar char="Ø"/>
            </a:pP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Introduction</a:t>
            </a:r>
            <a:endParaRPr lang="en-US" sz="2400" b="1" dirty="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endParaRPr lang="en-US" sz="2400" b="1" dirty="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endParaRPr>
          </a:p>
          <a:p>
            <a:pPr lvl="1">
              <a:spcBef>
                <a:spcPts val="0"/>
              </a:spcBef>
              <a:buFont typeface="Wingdings" panose="05000000000000000000" pitchFamily="2" charset="2"/>
              <a:buChar char="Ø"/>
            </a:pP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Stewardship &amp; Oversight</a:t>
            </a:r>
          </a:p>
          <a:p>
            <a:pPr lvl="1">
              <a:spcBef>
                <a:spcPts val="0"/>
              </a:spcBef>
              <a:buFont typeface="Wingdings" panose="05000000000000000000" pitchFamily="2" charset="2"/>
              <a:buChar char="Ø"/>
            </a:pP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CY </a:t>
            </a: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2016 Construction Summary</a:t>
            </a:r>
            <a:endParaRPr lang="en-US" sz="2400" b="1" dirty="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endParaRPr>
          </a:p>
          <a:p>
            <a:pPr lvl="1">
              <a:spcBef>
                <a:spcPts val="0"/>
              </a:spcBef>
              <a:buFont typeface="Wingdings" panose="05000000000000000000" pitchFamily="2" charset="2"/>
              <a:buChar char="Ø"/>
            </a:pP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Practical Tips administering Construction</a:t>
            </a:r>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endParaRPr lang="en-US" dirty="0"/>
          </a:p>
        </p:txBody>
      </p:sp>
      <p:sp>
        <p:nvSpPr>
          <p:cNvPr id="3" name="Title 2"/>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568888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886968" y="2194560"/>
            <a:ext cx="7315200" cy="40873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Content Placeholder 1"/>
          <p:cNvSpPr>
            <a:spLocks noGrp="1"/>
          </p:cNvSpPr>
          <p:nvPr>
            <p:ph idx="1"/>
          </p:nvPr>
        </p:nvSpPr>
        <p:spPr>
          <a:xfrm>
            <a:off x="1066800" y="2133600"/>
            <a:ext cx="7010400" cy="3962400"/>
          </a:xfrm>
          <a:noFill/>
        </p:spPr>
        <p:txBody>
          <a:bodyPr>
            <a:noAutofit/>
          </a:bodyPr>
          <a:lstStyle/>
          <a:p>
            <a:pPr marL="342900" lvl="1" indent="-342900">
              <a:buFont typeface="Wingdings" panose="05000000000000000000" pitchFamily="2" charset="2"/>
              <a:buChar char="Ø"/>
            </a:pPr>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None/>
            </a:pP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Stewardship </a:t>
            </a:r>
            <a:r>
              <a:rPr lang="en-US" sz="2400" b="1" dirty="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and Oversight Initiatives</a:t>
            </a:r>
          </a:p>
          <a:p>
            <a:pPr lvl="1">
              <a:spcBef>
                <a:spcPts val="0"/>
              </a:spcBef>
              <a:buFont typeface="Wingdings" panose="05000000000000000000" pitchFamily="2" charset="2"/>
              <a:buChar char="Ø"/>
            </a:pP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Reviews.</a:t>
            </a:r>
            <a:endParaRPr lang="en-US" sz="2400" b="1" dirty="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endParaRPr>
          </a:p>
          <a:p>
            <a:pPr lvl="1">
              <a:spcBef>
                <a:spcPts val="0"/>
              </a:spcBef>
              <a:buFont typeface="Wingdings" panose="05000000000000000000" pitchFamily="2" charset="2"/>
              <a:buChar char="Ø"/>
            </a:pP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Program Assessments.</a:t>
            </a:r>
            <a:endParaRPr lang="en-US" sz="2400" b="1" dirty="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endParaRPr>
          </a:p>
          <a:p>
            <a:pPr lvl="1">
              <a:spcBef>
                <a:spcPts val="0"/>
              </a:spcBef>
              <a:buFont typeface="Wingdings" panose="05000000000000000000" pitchFamily="2" charset="2"/>
              <a:buChar char="Ø"/>
            </a:pP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Workgroups &amp; Committees.</a:t>
            </a:r>
          </a:p>
          <a:p>
            <a:pPr lvl="1">
              <a:spcBef>
                <a:spcPts val="0"/>
              </a:spcBef>
              <a:buFont typeface="Wingdings" panose="05000000000000000000" pitchFamily="2" charset="2"/>
              <a:buChar char="Ø"/>
            </a:pP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Compliance </a:t>
            </a:r>
            <a:r>
              <a:rPr lang="en-US" sz="2400" b="1" dirty="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Assessment Program (CAP</a:t>
            </a: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a:t>
            </a:r>
          </a:p>
          <a:p>
            <a:pPr lvl="1">
              <a:spcBef>
                <a:spcPts val="0"/>
              </a:spcBef>
              <a:buFont typeface="Wingdings" panose="05000000000000000000" pitchFamily="2" charset="2"/>
              <a:buChar char="Ø"/>
            </a:pP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Oversight Project Inspections.</a:t>
            </a:r>
          </a:p>
          <a:p>
            <a:pPr lvl="1">
              <a:spcBef>
                <a:spcPts val="0"/>
              </a:spcBef>
              <a:buFont typeface="Wingdings" panose="05000000000000000000" pitchFamily="2" charset="2"/>
              <a:buChar char="Ø"/>
            </a:pP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Other, i.e. ER.</a:t>
            </a:r>
            <a:endParaRPr lang="en-US"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lvl="1">
              <a:spcBef>
                <a:spcPts val="0"/>
              </a:spcBef>
              <a:buFont typeface="Wingdings" panose="05000000000000000000" pitchFamily="2" charset="2"/>
              <a:buChar char="Ø"/>
            </a:pPr>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endParaRPr lang="en-US" sz="2400" dirty="0">
              <a:solidFill>
                <a:schemeClr val="bg1"/>
              </a:solidFill>
              <a:effectLst>
                <a:outerShdw blurRad="38100" dist="38100" dir="2700000" algn="tl">
                  <a:srgbClr val="000000">
                    <a:alpha val="43137"/>
                  </a:srgbClr>
                </a:outerShdw>
              </a:effectLst>
              <a:latin typeface="Candara"/>
              <a:ea typeface="Times New Roman"/>
              <a:cs typeface="Times New Roman"/>
            </a:endParaRPr>
          </a:p>
        </p:txBody>
      </p:sp>
      <p:sp>
        <p:nvSpPr>
          <p:cNvPr id="3" name="Title 2"/>
          <p:cNvSpPr>
            <a:spLocks noGrp="1"/>
          </p:cNvSpPr>
          <p:nvPr>
            <p:ph type="title"/>
          </p:nvPr>
        </p:nvSpPr>
        <p:spPr/>
        <p:txBody>
          <a:bodyPr/>
          <a:lstStyle/>
          <a:p>
            <a:r>
              <a:rPr lang="en-US" dirty="0"/>
              <a:t>Expectations</a:t>
            </a:r>
          </a:p>
        </p:txBody>
      </p:sp>
    </p:spTree>
    <p:extLst>
      <p:ext uri="{BB962C8B-B14F-4D97-AF65-F5344CB8AC3E}">
        <p14:creationId xmlns:p14="http://schemas.microsoft.com/office/powerpoint/2010/main" val="310427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981200"/>
            <a:ext cx="7239000" cy="4495800"/>
          </a:xfrm>
          <a:noFill/>
        </p:spPr>
        <p:txBody>
          <a:bodyPr>
            <a:noAutofit/>
          </a:bodyPr>
          <a:lstStyle/>
          <a:p>
            <a:pPr marL="457200" lvl="1" indent="0">
              <a:spcBef>
                <a:spcPts val="0"/>
              </a:spcBef>
              <a:buNone/>
            </a:pPr>
            <a:r>
              <a:rPr lang="en-US" sz="3600" b="1" dirty="0">
                <a:solidFill>
                  <a:schemeClr val="bg1"/>
                </a:solidFill>
                <a:effectLst>
                  <a:outerShdw blurRad="38100" dist="38100" dir="2700000" algn="tl">
                    <a:srgbClr val="000000">
                      <a:alpha val="43137"/>
                    </a:srgbClr>
                  </a:outerShdw>
                </a:effectLst>
                <a:latin typeface="Candara"/>
                <a:ea typeface="Times New Roman"/>
                <a:cs typeface="Times New Roman"/>
              </a:rPr>
              <a:t>		</a:t>
            </a:r>
            <a:endParaRPr lang="en-US" sz="16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endParaRPr lang="en-US" sz="20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endParaRPr lang="en-US" sz="2400" dirty="0">
              <a:solidFill>
                <a:schemeClr val="bg1"/>
              </a:solidFill>
              <a:effectLst>
                <a:outerShdw blurRad="38100" dist="38100" dir="2700000" algn="tl">
                  <a:srgbClr val="000000">
                    <a:alpha val="43137"/>
                  </a:srgbClr>
                </a:outerShdw>
              </a:effectLst>
              <a:latin typeface="Candara"/>
              <a:ea typeface="Times New Roman"/>
              <a:cs typeface="Times New Roman"/>
            </a:endParaRPr>
          </a:p>
        </p:txBody>
      </p:sp>
      <p:sp>
        <p:nvSpPr>
          <p:cNvPr id="3" name="Title 2"/>
          <p:cNvSpPr>
            <a:spLocks noGrp="1"/>
          </p:cNvSpPr>
          <p:nvPr>
            <p:ph type="title"/>
          </p:nvPr>
        </p:nvSpPr>
        <p:spPr/>
        <p:txBody>
          <a:bodyPr/>
          <a:lstStyle/>
          <a:p>
            <a:r>
              <a:rPr lang="en-US" dirty="0"/>
              <a:t>Projects Reviews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286000"/>
            <a:ext cx="3061854" cy="3962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2272878"/>
            <a:ext cx="3071994" cy="3975522"/>
          </a:xfrm>
          <a:prstGeom prst="rect">
            <a:avLst/>
          </a:prstGeom>
        </p:spPr>
      </p:pic>
    </p:spTree>
    <p:extLst>
      <p:ext uri="{BB962C8B-B14F-4D97-AF65-F5344CB8AC3E}">
        <p14:creationId xmlns:p14="http://schemas.microsoft.com/office/powerpoint/2010/main" val="762135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76200"/>
            <a:ext cx="7141221" cy="1143000"/>
          </a:xfrm>
        </p:spPr>
        <p:txBody>
          <a:bodyPr>
            <a:normAutofit fontScale="90000"/>
          </a:bodyPr>
          <a:lstStyle/>
          <a:p>
            <a:r>
              <a:rPr lang="en-US" dirty="0"/>
              <a:t>Compliance Assessment Program</a:t>
            </a:r>
          </a:p>
        </p:txBody>
      </p:sp>
      <p:pic>
        <p:nvPicPr>
          <p:cNvPr id="5" name="Content Placeholder 4"/>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914399" y="2209800"/>
            <a:ext cx="7315200" cy="40873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Rectangle 1"/>
          <p:cNvSpPr/>
          <p:nvPr/>
        </p:nvSpPr>
        <p:spPr>
          <a:xfrm>
            <a:off x="4287178" y="1600200"/>
            <a:ext cx="896400" cy="584775"/>
          </a:xfrm>
          <a:prstGeom prst="rect">
            <a:avLst/>
          </a:prstGeom>
        </p:spPr>
        <p:txBody>
          <a:bodyPr wrap="none">
            <a:spAutoFit/>
          </a:bodyPr>
          <a:lstStyle/>
          <a:p>
            <a:pPr marL="0" lvl="1" indent="0" algn="ctr">
              <a:buNone/>
            </a:pPr>
            <a:r>
              <a:rPr lang="en-US" sz="3200" b="1" dirty="0" smtClean="0">
                <a:solidFill>
                  <a:schemeClr val="bg1"/>
                </a:solidFill>
                <a:effectLst>
                  <a:outerShdw blurRad="38100" dist="38100" dir="2700000" algn="tl">
                    <a:srgbClr val="000000">
                      <a:alpha val="43137"/>
                    </a:srgbClr>
                  </a:outerShdw>
                </a:effectLst>
                <a:latin typeface="Candara"/>
                <a:ea typeface="Times New Roman"/>
                <a:cs typeface="Times New Roman"/>
              </a:rPr>
              <a:t>CAP</a:t>
            </a:r>
            <a:endParaRPr lang="en-US" sz="3200" b="1" dirty="0">
              <a:solidFill>
                <a:schemeClr val="bg1"/>
              </a:solidFill>
              <a:effectLst>
                <a:outerShdw blurRad="38100" dist="38100" dir="2700000" algn="tl">
                  <a:srgbClr val="000000">
                    <a:alpha val="43137"/>
                  </a:srgbClr>
                </a:outerShdw>
              </a:effectLst>
              <a:latin typeface="Candara"/>
              <a:ea typeface="Times New Roman"/>
              <a:cs typeface="Times New Roman"/>
            </a:endParaRPr>
          </a:p>
        </p:txBody>
      </p:sp>
      <p:sp>
        <p:nvSpPr>
          <p:cNvPr id="4" name="Rectangle 3"/>
          <p:cNvSpPr/>
          <p:nvPr/>
        </p:nvSpPr>
        <p:spPr>
          <a:xfrm>
            <a:off x="1066800" y="2744212"/>
            <a:ext cx="7010400" cy="3046988"/>
          </a:xfrm>
          <a:prstGeom prst="rect">
            <a:avLst/>
          </a:prstGeom>
        </p:spPr>
        <p:txBody>
          <a:bodyPr wrap="square">
            <a:spAutoFit/>
          </a:bodyPr>
          <a:lstStyle/>
          <a:p>
            <a:pPr marL="742950" lvl="2" indent="-342900">
              <a:buFont typeface="Wingdings" panose="05000000000000000000" pitchFamily="2" charset="2"/>
              <a:buChar char="Ø"/>
            </a:pPr>
            <a:r>
              <a:rPr lang="en-US" sz="2400" b="1" dirty="0" smtClean="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Provide </a:t>
            </a:r>
            <a:r>
              <a:rPr lang="en-US" sz="2400" b="1" dirty="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reasonable </a:t>
            </a:r>
            <a:r>
              <a:rPr lang="en-US" sz="2400" b="1" dirty="0" smtClean="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assurance. </a:t>
            </a:r>
          </a:p>
          <a:p>
            <a:pPr marL="742950" lvl="2" indent="-342900">
              <a:buFont typeface="Wingdings" panose="05000000000000000000" pitchFamily="2" charset="2"/>
              <a:buChar char="Ø"/>
            </a:pPr>
            <a:r>
              <a:rPr lang="en-US" sz="2400" b="1" dirty="0" smtClean="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Bo</a:t>
            </a:r>
            <a:r>
              <a:rPr lang="en-US" sz="2400" b="1" dirty="0" smtClean="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th </a:t>
            </a:r>
            <a:r>
              <a:rPr lang="en-US" sz="2400" b="1" dirty="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the national and local </a:t>
            </a:r>
            <a:r>
              <a:rPr lang="en-US" sz="2400" b="1" dirty="0" smtClean="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level.</a:t>
            </a:r>
          </a:p>
          <a:p>
            <a:pPr marL="742950" lvl="2" indent="-342900">
              <a:buFont typeface="Wingdings" panose="05000000000000000000" pitchFamily="2" charset="2"/>
              <a:buChar char="Ø"/>
            </a:pPr>
            <a:r>
              <a:rPr lang="en-US" sz="2400" b="1" dirty="0" smtClean="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Federal-Aid </a:t>
            </a:r>
            <a:r>
              <a:rPr lang="en-US" sz="2400" b="1" dirty="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highway construction projects are in compliance with key federal </a:t>
            </a:r>
            <a:r>
              <a:rPr lang="en-US" sz="2400" b="1" dirty="0" smtClean="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requirements.</a:t>
            </a:r>
          </a:p>
          <a:p>
            <a:pPr marL="742950" lvl="2" indent="-342900">
              <a:buFont typeface="Wingdings" panose="05000000000000000000" pitchFamily="2" charset="2"/>
              <a:buChar char="Ø"/>
            </a:pPr>
            <a:r>
              <a:rPr lang="en-US" sz="2400" b="1" dirty="0" smtClean="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The </a:t>
            </a:r>
            <a:r>
              <a:rPr lang="en-US" sz="2400" b="1" dirty="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CAP is one element of project </a:t>
            </a:r>
            <a:r>
              <a:rPr lang="en-US" sz="2400" b="1" dirty="0" smtClean="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oversight.</a:t>
            </a:r>
          </a:p>
          <a:p>
            <a:pPr marL="742950" lvl="2" indent="-342900">
              <a:buFont typeface="Wingdings" panose="05000000000000000000" pitchFamily="2" charset="2"/>
              <a:buChar char="Ø"/>
            </a:pPr>
            <a:r>
              <a:rPr lang="en-US" sz="2400" b="1" dirty="0" smtClean="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S</a:t>
            </a:r>
            <a:r>
              <a:rPr lang="en-US" sz="2400" b="1" dirty="0" smtClean="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upplement </a:t>
            </a:r>
            <a:r>
              <a:rPr lang="en-US" sz="2400" b="1" dirty="0">
                <a:ln w="3175">
                  <a:solidFill>
                    <a:schemeClr val="tx1"/>
                  </a:solidFill>
                </a:ln>
                <a:solidFill>
                  <a:schemeClr val="bg1">
                    <a:lumMod val="95000"/>
                  </a:schemeClr>
                </a:solidFill>
                <a:effectLst>
                  <a:outerShdw blurRad="38100" dist="38100" dir="2700000" algn="tl">
                    <a:srgbClr val="000000">
                      <a:alpha val="43137"/>
                    </a:srgbClr>
                  </a:outerShdw>
                </a:effectLst>
                <a:latin typeface="Candara" panose="020E0502030303020204" pitchFamily="34" charset="0"/>
              </a:rPr>
              <a:t>and strengthen the agency’s movement toward being more data-driven and risk-based.</a:t>
            </a:r>
          </a:p>
        </p:txBody>
      </p:sp>
    </p:spTree>
    <p:extLst>
      <p:ext uri="{BB962C8B-B14F-4D97-AF65-F5344CB8AC3E}">
        <p14:creationId xmlns:p14="http://schemas.microsoft.com/office/powerpoint/2010/main" val="302952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0"/>
            <a:ext cx="4191000" cy="3733800"/>
          </a:xfrm>
          <a:noFill/>
        </p:spPr>
        <p:txBody>
          <a:bodyPr>
            <a:noAutofit/>
          </a:bodyPr>
          <a:lstStyle/>
          <a:p>
            <a:pPr marL="342900" lvl="1" indent="-342900">
              <a:buFont typeface="Arial" pitchFamily="34" charset="0"/>
              <a:buChar char="•"/>
            </a:pPr>
            <a:endParaRPr lang="en-US" sz="32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r>
              <a:rPr lang="en-US" sz="3600" b="1" dirty="0">
                <a:solidFill>
                  <a:schemeClr val="bg1"/>
                </a:solidFill>
                <a:effectLst>
                  <a:outerShdw blurRad="38100" dist="38100" dir="2700000" algn="tl">
                    <a:srgbClr val="000000">
                      <a:alpha val="43137"/>
                    </a:srgbClr>
                  </a:outerShdw>
                </a:effectLst>
                <a:latin typeface="Candara"/>
                <a:ea typeface="Times New Roman"/>
                <a:cs typeface="Times New Roman"/>
              </a:rPr>
              <a:t>		</a:t>
            </a:r>
            <a:endParaRPr lang="en-US" sz="16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endParaRPr lang="en-US" sz="20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endParaRPr lang="en-US" sz="2400" dirty="0">
              <a:solidFill>
                <a:schemeClr val="bg1"/>
              </a:solidFill>
              <a:effectLst>
                <a:outerShdw blurRad="38100" dist="38100" dir="2700000" algn="tl">
                  <a:srgbClr val="000000">
                    <a:alpha val="43137"/>
                  </a:srgbClr>
                </a:outerShdw>
              </a:effectLst>
              <a:latin typeface="Candara"/>
              <a:ea typeface="Times New Roman"/>
              <a:cs typeface="Times New Roman"/>
            </a:endParaRPr>
          </a:p>
        </p:txBody>
      </p:sp>
      <p:sp>
        <p:nvSpPr>
          <p:cNvPr id="3" name="Title 2"/>
          <p:cNvSpPr>
            <a:spLocks noGrp="1"/>
          </p:cNvSpPr>
          <p:nvPr>
            <p:ph type="title"/>
          </p:nvPr>
        </p:nvSpPr>
        <p:spPr/>
        <p:txBody>
          <a:bodyPr/>
          <a:lstStyle/>
          <a:p>
            <a:r>
              <a:rPr lang="en-US" dirty="0"/>
              <a:t>PY16 CAP Summary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683" t="7885" r="3896" b="8409"/>
          <a:stretch/>
        </p:blipFill>
        <p:spPr>
          <a:xfrm>
            <a:off x="4419600" y="1600198"/>
            <a:ext cx="4447395" cy="5212797"/>
          </a:xfrm>
          <a:prstGeom prst="rect">
            <a:avLst/>
          </a:prstGeom>
        </p:spPr>
      </p:pic>
      <p:sp>
        <p:nvSpPr>
          <p:cNvPr id="5" name="Content Placeholder 1"/>
          <p:cNvSpPr txBox="1">
            <a:spLocks/>
          </p:cNvSpPr>
          <p:nvPr/>
        </p:nvSpPr>
        <p:spPr>
          <a:xfrm>
            <a:off x="457200" y="2286000"/>
            <a:ext cx="3886200" cy="37338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Arial" pitchFamily="34" charset="0"/>
              <a:buChar char="•"/>
            </a:pPr>
            <a:r>
              <a:rPr lang="en-US" b="1" dirty="0" smtClean="0">
                <a:solidFill>
                  <a:schemeClr val="bg1"/>
                </a:solidFill>
                <a:effectLst>
                  <a:outerShdw blurRad="38100" dist="38100" dir="2700000" algn="tl">
                    <a:srgbClr val="000000">
                      <a:alpha val="43137"/>
                    </a:srgbClr>
                  </a:outerShdw>
                </a:effectLst>
                <a:latin typeface="Candara"/>
                <a:ea typeface="Times New Roman"/>
                <a:cs typeface="Times New Roman"/>
              </a:rPr>
              <a:t>FHWA Program and Project staff Worked with </a:t>
            </a:r>
            <a:r>
              <a:rPr lang="en-US" b="1" dirty="0" smtClean="0">
                <a:solidFill>
                  <a:schemeClr val="bg1"/>
                </a:solidFill>
                <a:effectLst>
                  <a:outerShdw blurRad="38100" dist="38100" dir="2700000" algn="tl">
                    <a:srgbClr val="000000">
                      <a:alpha val="43137"/>
                    </a:srgbClr>
                  </a:outerShdw>
                </a:effectLst>
                <a:latin typeface="Candara"/>
                <a:ea typeface="Times New Roman"/>
                <a:cs typeface="Times New Roman"/>
              </a:rPr>
              <a:t>WisDOT</a:t>
            </a:r>
            <a:r>
              <a:rPr lang="en-US" b="1" dirty="0" smtClean="0">
                <a:solidFill>
                  <a:schemeClr val="bg1"/>
                </a:solidFill>
                <a:effectLst>
                  <a:outerShdw blurRad="38100" dist="38100" dir="2700000" algn="tl">
                    <a:srgbClr val="000000">
                      <a:alpha val="43137"/>
                    </a:srgbClr>
                  </a:outerShdw>
                </a:effectLst>
                <a:latin typeface="Candara"/>
                <a:ea typeface="Times New Roman"/>
                <a:cs typeface="Times New Roman"/>
              </a:rPr>
              <a:t> Project Teams and Responsible Charge Staff to compile the data.</a:t>
            </a:r>
          </a:p>
          <a:p>
            <a:pPr marL="342900" lvl="1" indent="-342900">
              <a:buFont typeface="Arial" pitchFamily="34" charset="0"/>
              <a:buChar char="•"/>
            </a:pPr>
            <a:endParaRPr lang="en-US" sz="3200" b="1" dirty="0" smtClean="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Font typeface="Arial" pitchFamily="34" charset="0"/>
              <a:buNone/>
            </a:pPr>
            <a:r>
              <a:rPr lang="en-US" sz="3600" b="1" dirty="0" smtClean="0">
                <a:solidFill>
                  <a:schemeClr val="bg1"/>
                </a:solidFill>
                <a:effectLst>
                  <a:outerShdw blurRad="38100" dist="38100" dir="2700000" algn="tl">
                    <a:srgbClr val="000000">
                      <a:alpha val="43137"/>
                    </a:srgbClr>
                  </a:outerShdw>
                </a:effectLst>
                <a:latin typeface="Candara"/>
                <a:ea typeface="Times New Roman"/>
                <a:cs typeface="Times New Roman"/>
              </a:rPr>
              <a:t>		</a:t>
            </a:r>
            <a:endParaRPr lang="en-US" sz="1600" b="1" dirty="0" smtClean="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Font typeface="Arial" pitchFamily="34" charset="0"/>
              <a:buNone/>
            </a:pPr>
            <a:endParaRPr lang="en-US" sz="2000" b="1" dirty="0" smtClean="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Font typeface="Arial" pitchFamily="34" charset="0"/>
              <a:buNone/>
            </a:pPr>
            <a:endParaRPr lang="en-US" sz="2400" dirty="0">
              <a:solidFill>
                <a:schemeClr val="bg1"/>
              </a:solidFill>
              <a:effectLst>
                <a:outerShdw blurRad="38100" dist="38100" dir="2700000" algn="tl">
                  <a:srgbClr val="000000">
                    <a:alpha val="43137"/>
                  </a:srgbClr>
                </a:outerShdw>
              </a:effectLst>
              <a:latin typeface="Candara"/>
              <a:ea typeface="Times New Roman"/>
              <a:cs typeface="Times New Roman"/>
            </a:endParaRPr>
          </a:p>
        </p:txBody>
      </p:sp>
    </p:spTree>
    <p:extLst>
      <p:ext uri="{BB962C8B-B14F-4D97-AF65-F5344CB8AC3E}">
        <p14:creationId xmlns:p14="http://schemas.microsoft.com/office/powerpoint/2010/main" val="2405279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209800"/>
            <a:ext cx="6858000" cy="3857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1066800" y="2133600"/>
            <a:ext cx="7010400" cy="3962400"/>
          </a:xfrm>
          <a:noFill/>
        </p:spPr>
        <p:txBody>
          <a:bodyPr>
            <a:noAutofit/>
          </a:bodyPr>
          <a:lstStyle/>
          <a:p>
            <a:pPr marL="342900" lvl="1" indent="-342900">
              <a:buFont typeface="Wingdings" panose="05000000000000000000" pitchFamily="2" charset="2"/>
              <a:buChar char="Ø"/>
            </a:pPr>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0" lvl="1" indent="0">
              <a:buNone/>
            </a:pP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CY 16 Construction Summary Report</a:t>
            </a:r>
            <a:endParaRPr lang="en-US" sz="2400" b="1" dirty="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endParaRPr>
          </a:p>
          <a:p>
            <a:pPr marL="398463" lvl="1" indent="0">
              <a:spcBef>
                <a:spcPts val="0"/>
              </a:spcBef>
              <a:buNone/>
            </a:pPr>
            <a:r>
              <a:rPr lang="en-US" sz="20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Demonstrates the level of Division Stewardship and Oversight pertaining to monitoring and assessing the health of our construction program.</a:t>
            </a:r>
            <a:endParaRPr lang="en-US" sz="2000" b="1" dirty="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endParaRPr>
          </a:p>
          <a:p>
            <a:pPr lvl="1">
              <a:spcBef>
                <a:spcPts val="0"/>
              </a:spcBef>
              <a:buFont typeface="Wingdings" panose="05000000000000000000" pitchFamily="2" charset="2"/>
              <a:buChar char="Ø"/>
            </a:pPr>
            <a:endParaRPr lang="en-US" sz="1400" b="1" dirty="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endParaRPr>
          </a:p>
          <a:p>
            <a:pPr lvl="1">
              <a:spcBef>
                <a:spcPts val="0"/>
              </a:spcBef>
              <a:buFont typeface="Wingdings" panose="05000000000000000000" pitchFamily="2" charset="2"/>
              <a:buChar char="Ø"/>
            </a:pP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In Final Development</a:t>
            </a:r>
            <a:r>
              <a:rPr lang="en-US" sz="2400" b="1" dirty="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	</a:t>
            </a:r>
            <a:endPar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endParaRPr>
          </a:p>
          <a:p>
            <a:pPr lvl="1">
              <a:spcBef>
                <a:spcPts val="0"/>
              </a:spcBef>
              <a:buFont typeface="Wingdings" panose="05000000000000000000" pitchFamily="2" charset="2"/>
              <a:buChar char="Ø"/>
            </a:pP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Division </a:t>
            </a:r>
            <a:r>
              <a:rPr lang="en-US" sz="24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Inspections	</a:t>
            </a:r>
          </a:p>
          <a:p>
            <a:pPr lvl="2">
              <a:spcBef>
                <a:spcPts val="0"/>
              </a:spcBef>
              <a:buFont typeface="Wingdings" panose="05000000000000000000" pitchFamily="2" charset="2"/>
              <a:buChar char="Ø"/>
            </a:pPr>
            <a:r>
              <a:rPr lang="en-US" sz="20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67 in 2013/2014</a:t>
            </a:r>
          </a:p>
          <a:p>
            <a:pPr lvl="2">
              <a:spcBef>
                <a:spcPts val="0"/>
              </a:spcBef>
              <a:buFont typeface="Wingdings" panose="05000000000000000000" pitchFamily="2" charset="2"/>
              <a:buChar char="Ø"/>
            </a:pPr>
            <a:r>
              <a:rPr lang="en-US" sz="20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22 in 2015</a:t>
            </a:r>
          </a:p>
          <a:p>
            <a:pPr lvl="2">
              <a:spcBef>
                <a:spcPts val="0"/>
              </a:spcBef>
              <a:buFont typeface="Wingdings" panose="05000000000000000000" pitchFamily="2" charset="2"/>
              <a:buChar char="Ø"/>
            </a:pPr>
            <a:r>
              <a:rPr lang="en-US" sz="20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36 in 2016</a:t>
            </a:r>
            <a:endParaRPr lang="en-US" sz="1600" b="1" dirty="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endParaRPr lang="en-US"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lvl="1">
              <a:spcBef>
                <a:spcPts val="0"/>
              </a:spcBef>
              <a:buFont typeface="Wingdings" panose="05000000000000000000" pitchFamily="2" charset="2"/>
              <a:buChar char="Ø"/>
            </a:pPr>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endParaRPr lang="en-US" sz="2400" dirty="0">
              <a:solidFill>
                <a:schemeClr val="bg1"/>
              </a:solidFill>
              <a:effectLst>
                <a:outerShdw blurRad="38100" dist="38100" dir="2700000" algn="tl">
                  <a:srgbClr val="000000">
                    <a:alpha val="43137"/>
                  </a:srgbClr>
                </a:outerShdw>
              </a:effectLst>
              <a:latin typeface="Candara"/>
              <a:ea typeface="Times New Roman"/>
              <a:cs typeface="Times New Roman"/>
            </a:endParaRPr>
          </a:p>
        </p:txBody>
      </p:sp>
      <p:sp>
        <p:nvSpPr>
          <p:cNvPr id="3" name="Title 2"/>
          <p:cNvSpPr>
            <a:spLocks noGrp="1"/>
          </p:cNvSpPr>
          <p:nvPr>
            <p:ph type="title"/>
          </p:nvPr>
        </p:nvSpPr>
        <p:spPr/>
        <p:txBody>
          <a:bodyPr/>
          <a:lstStyle/>
          <a:p>
            <a:r>
              <a:rPr lang="en-US" dirty="0" smtClean="0"/>
              <a:t>Construction Summary</a:t>
            </a:r>
            <a:endParaRPr lang="en-US" dirty="0"/>
          </a:p>
        </p:txBody>
      </p:sp>
    </p:spTree>
    <p:extLst>
      <p:ext uri="{BB962C8B-B14F-4D97-AF65-F5344CB8AC3E}">
        <p14:creationId xmlns:p14="http://schemas.microsoft.com/office/powerpoint/2010/main" val="1094671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2286000"/>
            <a:ext cx="5935683" cy="39571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762000" y="1676400"/>
            <a:ext cx="6934200" cy="4114800"/>
          </a:xfrm>
          <a:noFill/>
        </p:spPr>
        <p:txBody>
          <a:bodyPr>
            <a:noAutofit/>
          </a:bodyPr>
          <a:lstStyle/>
          <a:p>
            <a:pPr marL="0" lvl="1" indent="0" algn="ctr">
              <a:buNone/>
            </a:pPr>
            <a:r>
              <a:rPr lang="en-US" sz="3200" b="1" dirty="0" smtClean="0">
                <a:solidFill>
                  <a:schemeClr val="bg1"/>
                </a:solidFill>
                <a:effectLst>
                  <a:outerShdw blurRad="38100" dist="38100" dir="2700000" algn="tl">
                    <a:srgbClr val="000000">
                      <a:alpha val="43137"/>
                    </a:srgbClr>
                  </a:outerShdw>
                </a:effectLst>
                <a:latin typeface="Candara"/>
                <a:ea typeface="Times New Roman"/>
                <a:cs typeface="Times New Roman"/>
              </a:rPr>
              <a:t>Inspection Focus </a:t>
            </a:r>
            <a:r>
              <a:rPr lang="en-US" sz="3200" b="1" dirty="0" smtClean="0">
                <a:solidFill>
                  <a:schemeClr val="bg1"/>
                </a:solidFill>
                <a:effectLst>
                  <a:outerShdw blurRad="38100" dist="38100" dir="2700000" algn="tl">
                    <a:srgbClr val="000000">
                      <a:alpha val="43137"/>
                    </a:srgbClr>
                  </a:outerShdw>
                </a:effectLst>
                <a:latin typeface="Candara"/>
                <a:ea typeface="Times New Roman"/>
                <a:cs typeface="Times New Roman"/>
              </a:rPr>
              <a:t>Areas for CY 16</a:t>
            </a:r>
          </a:p>
          <a:p>
            <a:pPr marL="0" lvl="1" indent="0" algn="ctr">
              <a:buNone/>
            </a:pPr>
            <a:endParaRPr lang="en-US" sz="3200" b="1" dirty="0" smtClean="0">
              <a:solidFill>
                <a:schemeClr val="bg1"/>
              </a:solidFill>
              <a:effectLst>
                <a:outerShdw blurRad="38100" dist="38100" dir="2700000" algn="tl">
                  <a:srgbClr val="000000">
                    <a:alpha val="43137"/>
                  </a:srgbClr>
                </a:outerShdw>
              </a:effectLst>
              <a:latin typeface="Candara"/>
              <a:ea typeface="Times New Roman"/>
              <a:cs typeface="Times New Roman"/>
            </a:endParaRPr>
          </a:p>
          <a:p>
            <a:pPr marL="857250" lvl="2" indent="-457200">
              <a:buFont typeface="Wingdings" panose="05000000000000000000" pitchFamily="2" charset="2"/>
              <a:buChar char="Ø"/>
            </a:pPr>
            <a:r>
              <a:rPr lang="en-US"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Staffing</a:t>
            </a:r>
          </a:p>
          <a:p>
            <a:pPr marL="857250" lvl="2" indent="-457200">
              <a:buFont typeface="Wingdings" panose="05000000000000000000" pitchFamily="2" charset="2"/>
              <a:buChar char="Ø"/>
            </a:pPr>
            <a:r>
              <a:rPr lang="en-US"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Non Conforming Materials</a:t>
            </a:r>
          </a:p>
          <a:p>
            <a:pPr marL="857250" lvl="2" indent="-457200">
              <a:buFont typeface="Wingdings" panose="05000000000000000000" pitchFamily="2" charset="2"/>
              <a:buChar char="Ø"/>
            </a:pPr>
            <a:r>
              <a:rPr lang="en-US"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Buy America</a:t>
            </a:r>
          </a:p>
          <a:p>
            <a:pPr marL="857250" lvl="2" indent="-457200">
              <a:buFont typeface="Wingdings" panose="05000000000000000000" pitchFamily="2" charset="2"/>
              <a:buChar char="Ø"/>
            </a:pPr>
            <a:r>
              <a:rPr lang="en-US"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CRI</a:t>
            </a:r>
          </a:p>
          <a:p>
            <a:pPr marL="857250" lvl="2" indent="-457200">
              <a:buFont typeface="Wingdings" panose="05000000000000000000" pitchFamily="2" charset="2"/>
              <a:buChar char="Ø"/>
            </a:pPr>
            <a:r>
              <a:rPr lang="en-US"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Work zone Traffic Control</a:t>
            </a:r>
          </a:p>
          <a:p>
            <a:pPr marL="857250" lvl="2" indent="-457200">
              <a:buFont typeface="Wingdings" panose="05000000000000000000" pitchFamily="2" charset="2"/>
              <a:buChar char="Ø"/>
            </a:pPr>
            <a:r>
              <a:rPr lang="en-US"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Job Site Postings and Access</a:t>
            </a:r>
          </a:p>
          <a:p>
            <a:pPr marL="457200" lvl="1" indent="-457200">
              <a:buFont typeface="Wingdings" panose="05000000000000000000" pitchFamily="2" charset="2"/>
              <a:buChar char="Ø"/>
            </a:pPr>
            <a:endParaRPr lang="en-US"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1200150" lvl="3" indent="-342900"/>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1200150" lvl="3" indent="-342900"/>
            <a:endParaRPr lang="en-US" sz="28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1200150" lvl="3" indent="-342900"/>
            <a:endParaRPr lang="en-US" sz="28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742950" lvl="2" indent="-342900"/>
            <a:endParaRPr lang="en-US"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342900" lvl="1" indent="-342900">
              <a:buFont typeface="Arial" pitchFamily="34" charset="0"/>
              <a:buChar char="•"/>
            </a:pPr>
            <a:endParaRPr lang="en-US" sz="32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r>
              <a:rPr lang="en-US" sz="3600" b="1" dirty="0">
                <a:solidFill>
                  <a:schemeClr val="bg1"/>
                </a:solidFill>
                <a:effectLst>
                  <a:outerShdw blurRad="38100" dist="38100" dir="2700000" algn="tl">
                    <a:srgbClr val="000000">
                      <a:alpha val="43137"/>
                    </a:srgbClr>
                  </a:outerShdw>
                </a:effectLst>
                <a:latin typeface="Candara"/>
                <a:ea typeface="Times New Roman"/>
                <a:cs typeface="Times New Roman"/>
              </a:rPr>
              <a:t>		</a:t>
            </a:r>
            <a:endParaRPr lang="en-US" sz="16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endParaRPr lang="en-US" sz="20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endParaRPr lang="en-US" sz="2400" dirty="0">
              <a:solidFill>
                <a:schemeClr val="bg1"/>
              </a:solidFill>
              <a:effectLst>
                <a:outerShdw blurRad="38100" dist="38100" dir="2700000" algn="tl">
                  <a:srgbClr val="000000">
                    <a:alpha val="43137"/>
                  </a:srgbClr>
                </a:outerShdw>
              </a:effectLst>
              <a:latin typeface="Candara"/>
              <a:ea typeface="Times New Roman"/>
              <a:cs typeface="Times New Roman"/>
            </a:endParaRPr>
          </a:p>
        </p:txBody>
      </p:sp>
      <p:sp>
        <p:nvSpPr>
          <p:cNvPr id="3" name="Title 2"/>
          <p:cNvSpPr>
            <a:spLocks noGrp="1"/>
          </p:cNvSpPr>
          <p:nvPr>
            <p:ph type="title"/>
          </p:nvPr>
        </p:nvSpPr>
        <p:spPr/>
        <p:txBody>
          <a:bodyPr/>
          <a:lstStyle/>
          <a:p>
            <a:r>
              <a:rPr lang="en-US" dirty="0" smtClean="0"/>
              <a:t>Construction Summary</a:t>
            </a:r>
            <a:endParaRPr lang="en-US" dirty="0"/>
          </a:p>
        </p:txBody>
      </p:sp>
    </p:spTree>
    <p:extLst>
      <p:ext uri="{BB962C8B-B14F-4D97-AF65-F5344CB8AC3E}">
        <p14:creationId xmlns:p14="http://schemas.microsoft.com/office/powerpoint/2010/main" val="101433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133600"/>
            <a:ext cx="5943600" cy="4175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1676400" y="2149549"/>
            <a:ext cx="6934200" cy="4114800"/>
          </a:xfrm>
          <a:noFill/>
        </p:spPr>
        <p:txBody>
          <a:bodyPr>
            <a:noAutofit/>
          </a:bodyPr>
          <a:lstStyle/>
          <a:p>
            <a:pPr marL="0" lvl="1" indent="0" algn="ctr">
              <a:buNone/>
            </a:pPr>
            <a:r>
              <a:rPr lang="en-US" sz="32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Construction Program </a:t>
            </a:r>
          </a:p>
          <a:p>
            <a:pPr marL="0" lvl="1" indent="0" algn="ctr">
              <a:buNone/>
            </a:pPr>
            <a:r>
              <a:rPr lang="en-US" sz="3200"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Emphasis Areas for CY 17</a:t>
            </a:r>
          </a:p>
          <a:p>
            <a:pPr marL="857250" lvl="2" indent="-457200">
              <a:buFont typeface="Wingdings" panose="05000000000000000000" pitchFamily="2" charset="2"/>
              <a:buChar char="Ø"/>
            </a:pPr>
            <a:r>
              <a:rPr lang="en-US"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Pavement and Materials</a:t>
            </a:r>
          </a:p>
          <a:p>
            <a:pPr marL="1314450" lvl="3" indent="-457200">
              <a:buFont typeface="Wingdings" panose="05000000000000000000" pitchFamily="2" charset="2"/>
              <a:buChar char="Ø"/>
            </a:pPr>
            <a:r>
              <a:rPr lang="en-US"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Pavement Performance</a:t>
            </a:r>
          </a:p>
          <a:p>
            <a:pPr marL="857250" lvl="2" indent="-457200">
              <a:buFont typeface="Wingdings" panose="05000000000000000000" pitchFamily="2" charset="2"/>
              <a:buChar char="Ø"/>
            </a:pPr>
            <a:r>
              <a:rPr lang="en-US"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Non Conforming Materials</a:t>
            </a:r>
          </a:p>
          <a:p>
            <a:pPr marL="857250" lvl="2" indent="-457200">
              <a:buFont typeface="Wingdings" panose="05000000000000000000" pitchFamily="2" charset="2"/>
              <a:buChar char="Ø"/>
            </a:pPr>
            <a:r>
              <a:rPr lang="en-US"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Non Performance of QMP</a:t>
            </a:r>
          </a:p>
          <a:p>
            <a:pPr marL="857250" lvl="2" indent="-457200">
              <a:buFont typeface="Wingdings" panose="05000000000000000000" pitchFamily="2" charset="2"/>
              <a:buChar char="Ø"/>
            </a:pPr>
            <a:r>
              <a:rPr lang="en-US"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Progress Payments</a:t>
            </a:r>
          </a:p>
          <a:p>
            <a:pPr marL="857250" lvl="2" indent="-457200">
              <a:buFont typeface="Wingdings" panose="05000000000000000000" pitchFamily="2" charset="2"/>
              <a:buChar char="Ø"/>
            </a:pPr>
            <a:r>
              <a:rPr lang="en-US"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CRI’s  - Program </a:t>
            </a:r>
            <a:r>
              <a:rPr lang="en-US"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rPr>
              <a:t>Advancing</a:t>
            </a:r>
          </a:p>
          <a:p>
            <a:pPr marL="400050" lvl="2" indent="0">
              <a:buNone/>
            </a:pPr>
            <a:endParaRPr lang="en-US" b="1" dirty="0" smtClean="0">
              <a:ln w="3175">
                <a:solidFill>
                  <a:schemeClr val="tx1"/>
                </a:solidFill>
              </a:ln>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457200">
              <a:buFont typeface="Wingdings" panose="05000000000000000000" pitchFamily="2" charset="2"/>
              <a:buChar char="Ø"/>
            </a:pPr>
            <a:endParaRPr lang="en-US"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1200150" lvl="3" indent="-342900"/>
            <a:endParaRPr lang="en-US" sz="24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1200150" lvl="3" indent="-342900"/>
            <a:endParaRPr lang="en-US" sz="28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1200150" lvl="3" indent="-342900"/>
            <a:endParaRPr lang="en-US" sz="28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742950" lvl="2" indent="-342900"/>
            <a:endParaRPr lang="en-US"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342900" lvl="1" indent="-342900">
              <a:buFont typeface="Arial" pitchFamily="34" charset="0"/>
              <a:buChar char="•"/>
            </a:pPr>
            <a:endParaRPr lang="en-US" sz="32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r>
              <a:rPr lang="en-US" sz="3600" b="1" dirty="0">
                <a:solidFill>
                  <a:schemeClr val="bg1"/>
                </a:solidFill>
                <a:effectLst>
                  <a:outerShdw blurRad="38100" dist="38100" dir="2700000" algn="tl">
                    <a:srgbClr val="000000">
                      <a:alpha val="43137"/>
                    </a:srgbClr>
                  </a:outerShdw>
                </a:effectLst>
                <a:latin typeface="Candara"/>
                <a:ea typeface="Times New Roman"/>
                <a:cs typeface="Times New Roman"/>
              </a:rPr>
              <a:t>		</a:t>
            </a:r>
            <a:endParaRPr lang="en-US" sz="16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endParaRPr lang="en-US" sz="2000" b="1" dirty="0">
              <a:solidFill>
                <a:schemeClr val="bg1"/>
              </a:solidFill>
              <a:effectLst>
                <a:outerShdw blurRad="38100" dist="38100" dir="2700000" algn="tl">
                  <a:srgbClr val="000000">
                    <a:alpha val="43137"/>
                  </a:srgbClr>
                </a:outerShdw>
              </a:effectLst>
              <a:latin typeface="Candara"/>
              <a:ea typeface="Times New Roman"/>
              <a:cs typeface="Times New Roman"/>
            </a:endParaRPr>
          </a:p>
          <a:p>
            <a:pPr marL="457200" lvl="1" indent="0">
              <a:spcBef>
                <a:spcPts val="0"/>
              </a:spcBef>
              <a:buNone/>
            </a:pPr>
            <a:endParaRPr lang="en-US" sz="2400" dirty="0">
              <a:solidFill>
                <a:schemeClr val="bg1"/>
              </a:solidFill>
              <a:effectLst>
                <a:outerShdw blurRad="38100" dist="38100" dir="2700000" algn="tl">
                  <a:srgbClr val="000000">
                    <a:alpha val="43137"/>
                  </a:srgbClr>
                </a:outerShdw>
              </a:effectLst>
              <a:latin typeface="Candara"/>
              <a:ea typeface="Times New Roman"/>
              <a:cs typeface="Times New Roman"/>
            </a:endParaRPr>
          </a:p>
        </p:txBody>
      </p:sp>
      <p:sp>
        <p:nvSpPr>
          <p:cNvPr id="3" name="Title 2"/>
          <p:cNvSpPr>
            <a:spLocks noGrp="1"/>
          </p:cNvSpPr>
          <p:nvPr>
            <p:ph type="title"/>
          </p:nvPr>
        </p:nvSpPr>
        <p:spPr/>
        <p:txBody>
          <a:bodyPr>
            <a:normAutofit/>
          </a:bodyPr>
          <a:lstStyle/>
          <a:p>
            <a:r>
              <a:rPr lang="en-US" dirty="0" smtClean="0"/>
              <a:t>Construction </a:t>
            </a:r>
            <a:r>
              <a:rPr lang="en-US" dirty="0" smtClean="0"/>
              <a:t>Program Level</a:t>
            </a:r>
            <a:endParaRPr lang="en-US" dirty="0"/>
          </a:p>
        </p:txBody>
      </p:sp>
    </p:spTree>
    <p:extLst>
      <p:ext uri="{BB962C8B-B14F-4D97-AF65-F5344CB8AC3E}">
        <p14:creationId xmlns:p14="http://schemas.microsoft.com/office/powerpoint/2010/main" val="3215894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WI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ea789443-14d0-465d-8215-74f89d7916aa">RRUC7SNR5Y7T-1079-1</_dlc_DocId>
    <_dlc_DocIdUrl xmlns="ea789443-14d0-465d-8215-74f89d7916aa">
      <Url>http://our.dot.gov/office/fhwa.div/WI/_layouts/DocIdRedir.aspx?ID=RRUC7SNR5Y7T-1079-1</Url>
      <Description>RRUC7SNR5Y7T-1079-1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A90D73CAB7AEB448740EF4CDF46E7BF" ma:contentTypeVersion="0" ma:contentTypeDescription="Create a new document." ma:contentTypeScope="" ma:versionID="d53cc073f6d0ecb5f7ebe088c1957458">
  <xsd:schema xmlns:xsd="http://www.w3.org/2001/XMLSchema" xmlns:xs="http://www.w3.org/2001/XMLSchema" xmlns:p="http://schemas.microsoft.com/office/2006/metadata/properties" xmlns:ns2="ea789443-14d0-465d-8215-74f89d7916aa" targetNamespace="http://schemas.microsoft.com/office/2006/metadata/properties" ma:root="true" ma:fieldsID="e32dd4990383e201a2af9ea37b03581c" ns2:_="">
    <xsd:import namespace="ea789443-14d0-465d-8215-74f89d7916a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89443-14d0-465d-8215-74f89d7916a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3E216C-490F-496D-97EC-3AD078E6A2A4}">
  <ds:schemaRefs>
    <ds:schemaRef ds:uri="http://schemas.microsoft.com/sharepoint/events"/>
  </ds:schemaRefs>
</ds:datastoreItem>
</file>

<file path=customXml/itemProps2.xml><?xml version="1.0" encoding="utf-8"?>
<ds:datastoreItem xmlns:ds="http://schemas.openxmlformats.org/officeDocument/2006/customXml" ds:itemID="{02756633-4582-4E8F-A9A3-CB8A2D025CCE}">
  <ds:schemaRefs>
    <ds:schemaRef ds:uri="ea789443-14d0-465d-8215-74f89d7916aa"/>
    <ds:schemaRef ds:uri="http://schemas.microsoft.com/office/2006/metadata/properties"/>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3299E60E-4DF5-441D-B9D6-F70006058459}">
  <ds:schemaRefs>
    <ds:schemaRef ds:uri="http://schemas.microsoft.com/sharepoint/v3/contenttype/forms"/>
  </ds:schemaRefs>
</ds:datastoreItem>
</file>

<file path=customXml/itemProps4.xml><?xml version="1.0" encoding="utf-8"?>
<ds:datastoreItem xmlns:ds="http://schemas.openxmlformats.org/officeDocument/2006/customXml" ds:itemID="{6F4AB614-2A0B-4BBE-BDAE-B22E22A2F3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789443-14d0-465d-8215-74f89d7916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Adjacency</Template>
  <TotalTime>6555</TotalTime>
  <Words>795</Words>
  <Application>Microsoft Office PowerPoint</Application>
  <PresentationFormat>On-screen Show (4:3)</PresentationFormat>
  <Paragraphs>189</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PowerPoint Template WI Division</vt:lpstr>
      <vt:lpstr>2017 Northeast Region Construction Conference</vt:lpstr>
      <vt:lpstr>Agenda</vt:lpstr>
      <vt:lpstr>Expectations</vt:lpstr>
      <vt:lpstr>Projects Reviews</vt:lpstr>
      <vt:lpstr>Compliance Assessment Program</vt:lpstr>
      <vt:lpstr>PY16 CAP Summary</vt:lpstr>
      <vt:lpstr>Construction Summary</vt:lpstr>
      <vt:lpstr>Construction Summary</vt:lpstr>
      <vt:lpstr>Construction Program Level</vt:lpstr>
      <vt:lpstr>Construction Project Level</vt:lpstr>
      <vt:lpstr>Construction Project Level</vt:lpstr>
      <vt:lpstr>Questions?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WTBA Annual Contractor Engineer Conference</dc:title>
  <dc:creator>David Platz</dc:creator>
  <cp:lastModifiedBy>Garcia, Pete (FHWA)</cp:lastModifiedBy>
  <cp:revision>201</cp:revision>
  <cp:lastPrinted>2017-01-24T18:41:41Z</cp:lastPrinted>
  <dcterms:created xsi:type="dcterms:W3CDTF">2016-01-20T14:03:40Z</dcterms:created>
  <dcterms:modified xsi:type="dcterms:W3CDTF">2017-03-08T21:26:34Z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0x0101001A90D73CAB7AEB448740EF4CDF46E7BF</vt:lpwstr>
  </property>
  <property fmtid="{D5CDD505-2E9C-101B-9397-08002B2CF9AE}" pid="3" name="_dlc_DocIdItemGuid">
    <vt:lpwstr>c55ab12d-32d8-4691-9efb-fa67ce56f886</vt:lpwstr>
  </property>
</Properties>
</file>